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76" r:id="rId2"/>
    <p:sldId id="284" r:id="rId3"/>
    <p:sldId id="286" r:id="rId4"/>
    <p:sldId id="288" r:id="rId5"/>
    <p:sldId id="289" r:id="rId6"/>
    <p:sldId id="291" r:id="rId7"/>
    <p:sldId id="292" r:id="rId8"/>
    <p:sldId id="293" r:id="rId9"/>
    <p:sldId id="290" r:id="rId10"/>
    <p:sldId id="309" r:id="rId11"/>
    <p:sldId id="294" r:id="rId12"/>
    <p:sldId id="296" r:id="rId13"/>
    <p:sldId id="298" r:id="rId14"/>
    <p:sldId id="306" r:id="rId15"/>
    <p:sldId id="297" r:id="rId16"/>
    <p:sldId id="301" r:id="rId17"/>
    <p:sldId id="308" r:id="rId18"/>
    <p:sldId id="311" r:id="rId19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udgarde Coppens" initials="LC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AB51"/>
    <a:srgbClr val="005C72"/>
    <a:srgbClr val="F6BD4E"/>
    <a:srgbClr val="004E90"/>
    <a:srgbClr val="F89510"/>
    <a:srgbClr val="F3CE4C"/>
    <a:srgbClr val="FDEA29"/>
    <a:srgbClr val="0068A6"/>
    <a:srgbClr val="7A4483"/>
    <a:srgbClr val="559E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4" autoAdjust="0"/>
    <p:restoredTop sz="94660"/>
  </p:normalViewPr>
  <p:slideViewPr>
    <p:cSldViewPr snapToGrid="0" snapToObjects="1">
      <p:cViewPr>
        <p:scale>
          <a:sx n="75" d="100"/>
          <a:sy n="75" d="100"/>
        </p:scale>
        <p:origin x="66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6" d="100"/>
        <a:sy n="5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043BE2-E700-4C9C-B46F-553E5DB5ABFF}" type="datetimeFigureOut">
              <a:rPr lang="en-US" smtClean="0"/>
              <a:t>10/27/2016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44536A-13EC-41E4-9C14-9BB5444D1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527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300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246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C635054-5BED-4EE7-8251-20E130E379C7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969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75D24-C07F-5742-B1ED-B816D02FB2B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916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8C34D-8570-4349-96A4-16B010614D3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170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75D24-C07F-5742-B1ED-B816D02FB2B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40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75D24-C07F-5742-B1ED-B816D02FB2B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067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300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404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3605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574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57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BA87E7-532F-F841-B912-C9479C873A0C}" type="datetimeFigureOut">
              <a:rPr lang="en-US" smtClean="0"/>
              <a:t>10/27/2016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B34DBB-9C80-2D43-877E-F494DE0B9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5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57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BA87E7-532F-F841-B912-C9479C873A0C}" type="datetimeFigureOut">
              <a:rPr lang="en-US" smtClean="0"/>
              <a:t>10/27/2016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B34DBB-9C80-2D43-877E-F494DE0B9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654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585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 txBox="1">
            <a:spLocks/>
          </p:cNvSpPr>
          <p:nvPr userDrawn="1"/>
        </p:nvSpPr>
        <p:spPr>
          <a:xfrm>
            <a:off x="457200" y="4806950"/>
            <a:ext cx="8229600" cy="542925"/>
          </a:xfrm>
          <a:prstGeom prst="rect">
            <a:avLst/>
          </a:prstGeom>
        </p:spPr>
        <p:txBody>
          <a:bodyPr anchor="ctr"/>
          <a:lstStyle>
            <a:lvl1pPr algn="l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83CA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2100" dirty="0"/>
              <a:t>Click to edit Master title style</a:t>
            </a:r>
          </a:p>
        </p:txBody>
      </p:sp>
      <p:pic>
        <p:nvPicPr>
          <p:cNvPr id="6" name="Picture 12" descr="UNEA Rollup Logo.gi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19850"/>
            <a:ext cx="29638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0552" y="612775"/>
            <a:ext cx="8126248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5444" y="5367338"/>
            <a:ext cx="7488625" cy="6410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77710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936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57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BA87E7-532F-F841-B912-C9479C873A0C}" type="datetimeFigureOut">
              <a:rPr lang="en-US" smtClean="0"/>
              <a:t>10/27/2016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B34DBB-9C80-2D43-877E-F494DE0B9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970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57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BA87E7-532F-F841-B912-C9479C873A0C}" type="datetimeFigureOut">
              <a:rPr lang="en-US" smtClean="0"/>
              <a:t>10/27/2016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B34DBB-9C80-2D43-877E-F494DE0B9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259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57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BA87E7-532F-F841-B912-C9479C873A0C}" type="datetimeFigureOut">
              <a:rPr lang="en-US" smtClean="0"/>
              <a:t>10/27/2016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B34DBB-9C80-2D43-877E-F494DE0B9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652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057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BA87E7-532F-F841-B912-C9479C873A0C}" type="datetimeFigureOut">
              <a:rPr lang="en-US" smtClean="0"/>
              <a:t>10/27/2016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B34DBB-9C80-2D43-877E-F494DE0B9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71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57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BA87E7-532F-F841-B912-C9479C873A0C}" type="datetimeFigureOut">
              <a:rPr lang="en-US" smtClean="0"/>
              <a:t>10/27/2016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B34DBB-9C80-2D43-877E-F494DE0B9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674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057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BA87E7-532F-F841-B912-C9479C873A0C}" type="datetimeFigureOut">
              <a:rPr lang="en-US" smtClean="0"/>
              <a:t>10/27/2016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B34DBB-9C80-2D43-877E-F494DE0B9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985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57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BA87E7-532F-F841-B912-C9479C873A0C}" type="datetimeFigureOut">
              <a:rPr lang="en-US" smtClean="0"/>
              <a:t>10/27/2016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B34DBB-9C80-2D43-877E-F494DE0B9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231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57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BA87E7-532F-F841-B912-C9479C873A0C}" type="datetimeFigureOut">
              <a:rPr lang="en-US" smtClean="0"/>
              <a:t>10/27/2016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B34DBB-9C80-2D43-877E-F494DE0B9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30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0" y="953327"/>
            <a:ext cx="9144000" cy="0"/>
          </a:xfrm>
          <a:prstGeom prst="line">
            <a:avLst/>
          </a:prstGeom>
          <a:ln w="12700" cmpd="sng"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2365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image" Target="../media/image13.png"/><Relationship Id="rId3" Type="http://schemas.openxmlformats.org/officeDocument/2006/relationships/image" Target="../media/image3.gif"/><Relationship Id="rId7" Type="http://schemas.openxmlformats.org/officeDocument/2006/relationships/image" Target="../media/image7.jp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11" Type="http://schemas.openxmlformats.org/officeDocument/2006/relationships/image" Target="../media/image11.png"/><Relationship Id="rId5" Type="http://schemas.openxmlformats.org/officeDocument/2006/relationships/image" Target="../media/image5.gif"/><Relationship Id="rId15" Type="http://schemas.openxmlformats.org/officeDocument/2006/relationships/image" Target="../media/image15.jpg"/><Relationship Id="rId10" Type="http://schemas.openxmlformats.org/officeDocument/2006/relationships/image" Target="../media/image10.png"/><Relationship Id="rId4" Type="http://schemas.openxmlformats.org/officeDocument/2006/relationships/image" Target="../media/image4.gif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4.png"/><Relationship Id="rId7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9089" y="4771009"/>
            <a:ext cx="1147454" cy="1228131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295275" y="3144847"/>
            <a:ext cx="8534400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205334" y="312305"/>
            <a:ext cx="6703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C3C75"/>
                </a:solidFill>
                <a:latin typeface="Arial"/>
                <a:cs typeface="Arial"/>
              </a:rPr>
              <a:t>GEO Global Assessments</a:t>
            </a:r>
          </a:p>
        </p:txBody>
      </p:sp>
      <p:sp>
        <p:nvSpPr>
          <p:cNvPr id="75" name="Rectangle 74"/>
          <p:cNvSpPr/>
          <p:nvPr/>
        </p:nvSpPr>
        <p:spPr>
          <a:xfrm>
            <a:off x="914400" y="3116745"/>
            <a:ext cx="74409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Arial"/>
                <a:cs typeface="Arial"/>
              </a:rPr>
              <a:t>Open Access 		UNEP Live			e-books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71" y="1004578"/>
            <a:ext cx="1488636" cy="19526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315" y="1004579"/>
            <a:ext cx="1524000" cy="19526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527" y="1017525"/>
            <a:ext cx="1507427" cy="19526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685" y="1004578"/>
            <a:ext cx="1546105" cy="19476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892" y="1004578"/>
            <a:ext cx="1604793" cy="19526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152" y="3667856"/>
            <a:ext cx="1108711" cy="1114102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5507114" y="3667855"/>
            <a:ext cx="3089260" cy="2300701"/>
            <a:chOff x="4229363" y="3428999"/>
            <a:chExt cx="4168023" cy="284767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917828" y="3445278"/>
              <a:ext cx="1479558" cy="1393421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238469" y="3438222"/>
              <a:ext cx="1428750" cy="1400175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229363" y="4838397"/>
              <a:ext cx="1409700" cy="1438275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620940" y="4828872"/>
              <a:ext cx="1356502" cy="14478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620940" y="3428999"/>
              <a:ext cx="1328346" cy="14097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936078" y="4838699"/>
              <a:ext cx="1461307" cy="1429833"/>
            </a:xfrm>
            <a:prstGeom prst="rect">
              <a:avLst/>
            </a:prstGeom>
          </p:spPr>
        </p:pic>
      </p:grpSp>
      <p:sp>
        <p:nvSpPr>
          <p:cNvPr id="29" name="Rectangle 28"/>
          <p:cNvSpPr/>
          <p:nvPr/>
        </p:nvSpPr>
        <p:spPr>
          <a:xfrm>
            <a:off x="201218" y="5999384"/>
            <a:ext cx="9561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C3C75"/>
                </a:solidFill>
                <a:latin typeface="Arial"/>
                <a:cs typeface="Arial"/>
              </a:rPr>
              <a:t>GEO Regional &amp; Thematic Assessments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7299790" y="981040"/>
            <a:ext cx="1586698" cy="197616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3" name="Picture 32" descr="GEO-6 Logo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280" y="1119678"/>
            <a:ext cx="1303585" cy="574716"/>
          </a:xfrm>
          <a:prstGeom prst="rect">
            <a:avLst/>
          </a:prstGeom>
        </p:spPr>
      </p:pic>
      <p:pic>
        <p:nvPicPr>
          <p:cNvPr id="34" name="Image1"/>
          <p:cNvPicPr/>
          <p:nvPr/>
        </p:nvPicPr>
        <p:blipFill>
          <a:blip r:embed="rId16">
            <a:lum/>
            <a:alphaModFix/>
          </a:blip>
          <a:srcRect/>
          <a:stretch>
            <a:fillRect/>
          </a:stretch>
        </p:blipFill>
        <p:spPr>
          <a:xfrm>
            <a:off x="241243" y="3725005"/>
            <a:ext cx="1401153" cy="1383592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812988" y="4436930"/>
            <a:ext cx="2565232" cy="1485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909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-1"/>
            <a:ext cx="9906000" cy="6891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381000"/>
            <a:ext cx="3726712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Global Air Quality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296400" y="6400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1488" y="381000"/>
            <a:ext cx="2052512" cy="328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478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" descr="Waste wa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77925" y="0"/>
            <a:ext cx="10936288" cy="690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itle Placeholder 1"/>
          <p:cNvSpPr txBox="1">
            <a:spLocks/>
          </p:cNvSpPr>
          <p:nvPr/>
        </p:nvSpPr>
        <p:spPr bwMode="auto">
          <a:xfrm>
            <a:off x="1874838" y="263525"/>
            <a:ext cx="6315075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800" b="1" dirty="0">
                <a:solidFill>
                  <a:schemeClr val="bg1"/>
                </a:solidFill>
              </a:rPr>
              <a:t>WATER QUALITY</a:t>
            </a:r>
          </a:p>
        </p:txBody>
      </p:sp>
      <p:pic>
        <p:nvPicPr>
          <p:cNvPr id="24580" name="Picture 6" descr="UNEA Rollup Logo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64300"/>
            <a:ext cx="29638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Rectangle 7"/>
          <p:cNvSpPr>
            <a:spLocks noChangeArrowheads="1"/>
          </p:cNvSpPr>
          <p:nvPr/>
        </p:nvSpPr>
        <p:spPr bwMode="auto">
          <a:xfrm>
            <a:off x="1558926" y="1079499"/>
            <a:ext cx="6630987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5400" dirty="0">
                <a:solidFill>
                  <a:schemeClr val="bg1"/>
                </a:solidFill>
                <a:latin typeface="Arial" panose="020B0604020202020204" pitchFamily="34" charset="0"/>
              </a:rPr>
              <a:t>90% </a:t>
            </a:r>
            <a:r>
              <a:rPr lang="en-US" altLang="en-US" dirty="0">
                <a:solidFill>
                  <a:schemeClr val="bg1"/>
                </a:solidFill>
                <a:latin typeface="Arial" panose="020B0604020202020204" pitchFamily="34" charset="0"/>
              </a:rPr>
              <a:t>wastewater in developing countries flows untreated into rivers, lakes and the sea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2570163" y="269875"/>
            <a:ext cx="5619750" cy="4921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>
            <a:off x="2570163" y="1063625"/>
            <a:ext cx="55213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093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19459" name="Picture 1" descr="Screen Shot 2014-06-03 at 8.26.1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825"/>
            <a:ext cx="9144000" cy="660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2344738" y="330200"/>
            <a:ext cx="6799262" cy="3098800"/>
            <a:chOff x="2324019" y="393930"/>
            <a:chExt cx="6799071" cy="3098452"/>
          </a:xfrm>
        </p:grpSpPr>
        <p:grpSp>
          <p:nvGrpSpPr>
            <p:cNvPr id="19462" name="Group 3"/>
            <p:cNvGrpSpPr>
              <a:grpSpLocks/>
            </p:cNvGrpSpPr>
            <p:nvPr/>
          </p:nvGrpSpPr>
          <p:grpSpPr bwMode="auto">
            <a:xfrm>
              <a:off x="2324019" y="393930"/>
              <a:ext cx="6630801" cy="3005157"/>
              <a:chOff x="269061" y="4771189"/>
              <a:chExt cx="6630801" cy="3005157"/>
            </a:xfrm>
          </p:grpSpPr>
          <p:sp>
            <p:nvSpPr>
              <p:cNvPr id="19466" name="TextBox 4"/>
              <p:cNvSpPr txBox="1">
                <a:spLocks noChangeArrowheads="1"/>
              </p:cNvSpPr>
              <p:nvPr/>
            </p:nvSpPr>
            <p:spPr bwMode="auto">
              <a:xfrm>
                <a:off x="462807" y="4771189"/>
                <a:ext cx="6417221" cy="5719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r" eaLnBrk="1" hangingPunct="1">
                  <a:lnSpc>
                    <a:spcPct val="9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3400" b="1" dirty="0">
                    <a:solidFill>
                      <a:schemeClr val="bg1"/>
                    </a:solidFill>
                    <a:latin typeface="Verdana" panose="020B0604030504040204" pitchFamily="34" charset="0"/>
                  </a:rPr>
                  <a:t>CORAL REEFS</a:t>
                </a:r>
              </a:p>
            </p:txBody>
          </p:sp>
          <p:sp>
            <p:nvSpPr>
              <p:cNvPr id="19467" name="Rectangle 6"/>
              <p:cNvSpPr>
                <a:spLocks noChangeArrowheads="1"/>
              </p:cNvSpPr>
              <p:nvPr/>
            </p:nvSpPr>
            <p:spPr bwMode="auto">
              <a:xfrm>
                <a:off x="269061" y="5375959"/>
                <a:ext cx="6630801" cy="240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r" eaLnBrk="1" hangingPunct="1"/>
                <a:r>
                  <a:rPr lang="en-US" altLang="en-US" sz="5400" dirty="0">
                    <a:solidFill>
                      <a:schemeClr val="bg1"/>
                    </a:solidFill>
                  </a:rPr>
                  <a:t>50% globally</a:t>
                </a:r>
              </a:p>
              <a:p>
                <a:pPr algn="r" eaLnBrk="1" hangingPunct="1"/>
                <a:r>
                  <a:rPr lang="en-US" altLang="en-US" sz="3200" dirty="0">
                    <a:solidFill>
                      <a:schemeClr val="bg1"/>
                    </a:solidFill>
                  </a:rPr>
                  <a:t>threatened due to climate </a:t>
                </a:r>
              </a:p>
              <a:p>
                <a:pPr algn="r" eaLnBrk="1" hangingPunct="1"/>
                <a:r>
                  <a:rPr lang="en-US" altLang="en-US" sz="3200" dirty="0">
                    <a:solidFill>
                      <a:schemeClr val="bg1"/>
                    </a:solidFill>
                  </a:rPr>
                  <a:t>change, coastal development </a:t>
                </a:r>
              </a:p>
              <a:p>
                <a:pPr algn="r" eaLnBrk="1" hangingPunct="1"/>
                <a:r>
                  <a:rPr lang="en-US" altLang="en-US" sz="3200" dirty="0">
                    <a:solidFill>
                      <a:schemeClr val="bg1"/>
                    </a:solidFill>
                  </a:rPr>
                  <a:t>&amp; land-based pollution</a:t>
                </a:r>
              </a:p>
            </p:txBody>
          </p:sp>
        </p:grpSp>
        <p:sp>
          <p:nvSpPr>
            <p:cNvPr id="19463" name="Rectangle 10"/>
            <p:cNvSpPr>
              <a:spLocks noChangeArrowheads="1"/>
            </p:cNvSpPr>
            <p:nvPr/>
          </p:nvSpPr>
          <p:spPr bwMode="auto">
            <a:xfrm>
              <a:off x="4498965" y="2674427"/>
              <a:ext cx="457200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endParaRPr lang="en-US" altLang="en-US" sz="2200" b="1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3927349" y="1909823"/>
              <a:ext cx="519574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979734" y="3492382"/>
              <a:ext cx="514335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9461" name="Picture 12" descr="UNEA Rollup Logo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5550"/>
            <a:ext cx="29638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412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21507" name="Picture 1" descr="Screen Shot 2014-06-03 at 8.19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8" t="1563" r="3432" b="1971"/>
          <a:stretch>
            <a:fillRect/>
          </a:stretch>
        </p:blipFill>
        <p:spPr bwMode="auto">
          <a:xfrm>
            <a:off x="0" y="0"/>
            <a:ext cx="91868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1723895" y="211908"/>
            <a:ext cx="6630987" cy="2914650"/>
            <a:chOff x="259606" y="4724400"/>
            <a:chExt cx="6630599" cy="2913473"/>
          </a:xfrm>
        </p:grpSpPr>
        <p:sp>
          <p:nvSpPr>
            <p:cNvPr id="21510" name="TextBox 10"/>
            <p:cNvSpPr txBox="1">
              <a:spLocks noChangeArrowheads="1"/>
            </p:cNvSpPr>
            <p:nvPr/>
          </p:nvSpPr>
          <p:spPr bwMode="auto">
            <a:xfrm>
              <a:off x="259607" y="4771189"/>
              <a:ext cx="6417221" cy="571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400" b="1">
                  <a:latin typeface="Verdana" panose="020B0604030504040204" pitchFamily="34" charset="0"/>
                </a:rPr>
                <a:t>PROTECTED AREAS</a:t>
              </a:r>
            </a:p>
          </p:txBody>
        </p:sp>
        <p:grpSp>
          <p:nvGrpSpPr>
            <p:cNvPr id="21511" name="Group 11"/>
            <p:cNvGrpSpPr>
              <a:grpSpLocks/>
            </p:cNvGrpSpPr>
            <p:nvPr/>
          </p:nvGrpSpPr>
          <p:grpSpPr bwMode="auto">
            <a:xfrm>
              <a:off x="259606" y="4724400"/>
              <a:ext cx="6630599" cy="2913473"/>
              <a:chOff x="259606" y="4724400"/>
              <a:chExt cx="6630599" cy="2913473"/>
            </a:xfrm>
          </p:grpSpPr>
          <p:sp>
            <p:nvSpPr>
              <p:cNvPr id="21512" name="Rectangle 12"/>
              <p:cNvSpPr>
                <a:spLocks noChangeArrowheads="1"/>
              </p:cNvSpPr>
              <p:nvPr/>
            </p:nvSpPr>
            <p:spPr bwMode="auto">
              <a:xfrm>
                <a:off x="259606" y="5441192"/>
                <a:ext cx="6630599" cy="21966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ct val="9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3100" dirty="0">
                    <a:solidFill>
                      <a:srgbClr val="C00000"/>
                    </a:solidFill>
                    <a:latin typeface="Verdana" panose="020B0604030504040204" pitchFamily="34" charset="0"/>
                  </a:rPr>
                  <a:t>40% </a:t>
                </a:r>
                <a:r>
                  <a:rPr lang="en-US" altLang="en-US" dirty="0">
                    <a:latin typeface="Arial" panose="020B0604020202020204" pitchFamily="34" charset="0"/>
                  </a:rPr>
                  <a:t>natural vegetation legally protected by parks and indigenous reserves</a:t>
                </a:r>
              </a:p>
              <a:p>
                <a:pPr eaLnBrk="1" hangingPunct="1">
                  <a:lnSpc>
                    <a:spcPct val="9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2800" dirty="0">
                    <a:solidFill>
                      <a:srgbClr val="C00000"/>
                    </a:solidFill>
                    <a:latin typeface="Verdana" panose="020B0604030504040204" pitchFamily="34" charset="0"/>
                  </a:rPr>
                  <a:t>&gt;50% marine </a:t>
                </a:r>
                <a:r>
                  <a:rPr lang="en-US" altLang="en-US" sz="2800" dirty="0" err="1">
                    <a:solidFill>
                      <a:srgbClr val="C00000"/>
                    </a:solidFill>
                    <a:latin typeface="Verdana" panose="020B0604030504040204" pitchFamily="34" charset="0"/>
                  </a:rPr>
                  <a:t>regionas</a:t>
                </a:r>
                <a:r>
                  <a:rPr lang="en-US" altLang="en-US" sz="2800" dirty="0">
                    <a:solidFill>
                      <a:srgbClr val="C00000"/>
                    </a:solidFill>
                    <a:latin typeface="Verdana" panose="020B0604030504040204" pitchFamily="34" charset="0"/>
                  </a:rPr>
                  <a:t> remain   unprotected</a:t>
                </a:r>
                <a:endParaRPr lang="en-US" altLang="en-US" sz="3100" dirty="0">
                  <a:latin typeface="Verdana" panose="020B0604030504040204" pitchFamily="34" charset="0"/>
                </a:endParaRPr>
              </a:p>
            </p:txBody>
          </p:sp>
          <p:grpSp>
            <p:nvGrpSpPr>
              <p:cNvPr id="21513" name="Group 13"/>
              <p:cNvGrpSpPr>
                <a:grpSpLocks/>
              </p:cNvGrpSpPr>
              <p:nvPr/>
            </p:nvGrpSpPr>
            <p:grpSpPr bwMode="auto">
              <a:xfrm>
                <a:off x="335807" y="4724400"/>
                <a:ext cx="4388593" cy="648457"/>
                <a:chOff x="380094" y="5041045"/>
                <a:chExt cx="4598305" cy="648457"/>
              </a:xfrm>
            </p:grpSpPr>
            <p:cxnSp>
              <p:nvCxnSpPr>
                <p:cNvPr id="18" name="Straight Connector 17"/>
                <p:cNvCxnSpPr/>
                <p:nvPr/>
              </p:nvCxnSpPr>
              <p:spPr>
                <a:xfrm>
                  <a:off x="380089" y="5041045"/>
                  <a:ext cx="459892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380089" y="5690071"/>
                  <a:ext cx="459892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21509" name="Picture 12" descr="UNEA Rollup Logo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0488"/>
            <a:ext cx="29638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0174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x 3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1193800"/>
          </a:xfrm>
          <a:prstGeom prst="rect">
            <a:avLst/>
          </a:prstGeom>
          <a:solidFill>
            <a:srgbClr val="0097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Corn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098" y="0"/>
            <a:ext cx="2084902" cy="1088172"/>
          </a:xfrm>
          <a:prstGeom prst="rect">
            <a:avLst/>
          </a:prstGeom>
        </p:spPr>
      </p:pic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254000" y="188217"/>
            <a:ext cx="76962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l" eaLnBrk="1" hangingPunct="1"/>
            <a:r>
              <a:rPr lang="en-US" sz="4000" b="1" dirty="0">
                <a:solidFill>
                  <a:srgbClr val="FFFFFF"/>
                </a:solidFill>
                <a:latin typeface="Calibri"/>
                <a:cs typeface="Calibri"/>
              </a:rPr>
              <a:t>Policy Responses</a:t>
            </a:r>
            <a:endParaRPr lang="en-US" sz="40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92904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Desert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1025525"/>
            <a:ext cx="5849937" cy="561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itle Placeholder 1"/>
          <p:cNvSpPr txBox="1">
            <a:spLocks/>
          </p:cNvSpPr>
          <p:nvPr/>
        </p:nvSpPr>
        <p:spPr bwMode="auto">
          <a:xfrm>
            <a:off x="4492625" y="314325"/>
            <a:ext cx="3967163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3600" b="1">
                <a:solidFill>
                  <a:srgbClr val="0083CA"/>
                </a:solidFill>
              </a:rPr>
              <a:t>Land Use</a:t>
            </a:r>
          </a:p>
        </p:txBody>
      </p:sp>
      <p:sp>
        <p:nvSpPr>
          <p:cNvPr id="13316" name="Rectangle 2"/>
          <p:cNvSpPr>
            <a:spLocks noChangeArrowheads="1"/>
          </p:cNvSpPr>
          <p:nvPr/>
        </p:nvSpPr>
        <p:spPr bwMode="auto">
          <a:xfrm>
            <a:off x="3659188" y="3400425"/>
            <a:ext cx="12573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 b="1">
                <a:solidFill>
                  <a:srgbClr val="E46C0A"/>
                </a:solidFill>
              </a:rPr>
              <a:t>23%</a:t>
            </a:r>
          </a:p>
        </p:txBody>
      </p:sp>
      <p:sp>
        <p:nvSpPr>
          <p:cNvPr id="13317" name="Title Placeholder 1"/>
          <p:cNvSpPr txBox="1">
            <a:spLocks/>
          </p:cNvSpPr>
          <p:nvPr/>
        </p:nvSpPr>
        <p:spPr bwMode="auto">
          <a:xfrm>
            <a:off x="5105400" y="3714750"/>
            <a:ext cx="38735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/>
              <a:t>of global soils are degraded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/>
              <a:t> </a:t>
            </a:r>
          </a:p>
        </p:txBody>
      </p:sp>
      <p:pic>
        <p:nvPicPr>
          <p:cNvPr id="6" name="Picture 6" descr="UNEP_white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0070C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65440" y="125979"/>
            <a:ext cx="1752600" cy="169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/>
          <p:cNvGrpSpPr/>
          <p:nvPr/>
        </p:nvGrpSpPr>
        <p:grpSpPr>
          <a:xfrm>
            <a:off x="-16082" y="0"/>
            <a:ext cx="9160082" cy="7056780"/>
            <a:chOff x="0" y="0"/>
            <a:chExt cx="9160082" cy="705678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9160082" cy="7056780"/>
            </a:xfrm>
            <a:prstGeom prst="rect">
              <a:avLst/>
            </a:prstGeom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94267" y="3079418"/>
              <a:ext cx="6640115" cy="267765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2800" b="1" dirty="0"/>
                <a:t>Chesapeake Bay</a:t>
              </a:r>
            </a:p>
            <a:p>
              <a:pPr eaLnBrk="1" hangingPunct="1"/>
              <a:r>
                <a:rPr lang="en-US" altLang="en-US" sz="2800" dirty="0"/>
                <a:t>2009 threatened due to pollution </a:t>
              </a:r>
            </a:p>
            <a:p>
              <a:pPr eaLnBrk="1" hangingPunct="1"/>
              <a:r>
                <a:rPr lang="en-US" altLang="en-US" sz="2800" dirty="0"/>
                <a:t>2016 N </a:t>
              </a:r>
              <a:r>
                <a:rPr lang="en-US" altLang="en-US" sz="2800" b="1" dirty="0"/>
                <a:t>↓</a:t>
              </a:r>
              <a:r>
                <a:rPr lang="en-US" altLang="en-US" sz="2800" dirty="0"/>
                <a:t>8%, sediment </a:t>
              </a:r>
              <a:r>
                <a:rPr lang="en-US" altLang="en-US" sz="2800" b="1" dirty="0"/>
                <a:t>↓ </a:t>
              </a:r>
              <a:r>
                <a:rPr lang="en-US" altLang="en-US" sz="2800" dirty="0"/>
                <a:t>7% P </a:t>
              </a:r>
              <a:r>
                <a:rPr lang="en-US" altLang="en-US" sz="2800" b="1" dirty="0"/>
                <a:t>↓ </a:t>
              </a:r>
              <a:r>
                <a:rPr lang="en-US" altLang="en-US" sz="2800" dirty="0"/>
                <a:t>20%, shrinking dead zone</a:t>
              </a:r>
            </a:p>
            <a:p>
              <a:pPr eaLnBrk="1" hangingPunct="1"/>
              <a:r>
                <a:rPr lang="en-US" altLang="en-US" sz="2800" dirty="0"/>
                <a:t>Improved air quality, farmer practices and cities wastewater treatment</a:t>
              </a:r>
            </a:p>
          </p:txBody>
        </p:sp>
      </p:grpSp>
      <p:sp>
        <p:nvSpPr>
          <p:cNvPr id="3" name="Rectangle 2"/>
          <p:cNvSpPr/>
          <p:nvPr/>
        </p:nvSpPr>
        <p:spPr>
          <a:xfrm>
            <a:off x="4140200" y="276225"/>
            <a:ext cx="5003800" cy="6477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</a:rPr>
              <a:t>POLICY RESPONSE IMPROVEMENTS</a:t>
            </a:r>
          </a:p>
        </p:txBody>
      </p:sp>
    </p:spTree>
    <p:extLst>
      <p:ext uri="{BB962C8B-B14F-4D97-AF65-F5344CB8AC3E}">
        <p14:creationId xmlns:p14="http://schemas.microsoft.com/office/powerpoint/2010/main" val="1362985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221"/>
            <a:ext cx="9144000" cy="6734175"/>
          </a:xfrm>
          <a:prstGeom prst="rect">
            <a:avLst/>
          </a:prstGeom>
        </p:spPr>
      </p:pic>
      <p:pic>
        <p:nvPicPr>
          <p:cNvPr id="7" name="Picture 6" descr="UNEP_white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0070C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0114" y="5532046"/>
            <a:ext cx="1377547" cy="1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963" y="3308866"/>
            <a:ext cx="1075600" cy="9688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7526" y="3378192"/>
            <a:ext cx="977900" cy="8940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6537" y="2824450"/>
            <a:ext cx="1096523" cy="10007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81476" y="1788042"/>
            <a:ext cx="1011106" cy="914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15300" y="4591552"/>
            <a:ext cx="1028700" cy="940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4902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x 4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1193800"/>
          </a:xfrm>
          <a:prstGeom prst="rect">
            <a:avLst/>
          </a:prstGeom>
          <a:solidFill>
            <a:srgbClr val="0097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Corn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098" y="0"/>
            <a:ext cx="2084902" cy="1088172"/>
          </a:xfrm>
          <a:prstGeom prst="rect">
            <a:avLst/>
          </a:prstGeom>
        </p:spPr>
      </p:pic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254000" y="188217"/>
            <a:ext cx="76962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l" eaLnBrk="1" hangingPunct="1"/>
            <a:r>
              <a:rPr lang="en-US" sz="4000" b="1" dirty="0">
                <a:solidFill>
                  <a:srgbClr val="FFFFFF"/>
                </a:solidFill>
                <a:latin typeface="Calibri"/>
                <a:cs typeface="Calibri"/>
              </a:rPr>
              <a:t>Outlooks</a:t>
            </a:r>
            <a:endParaRPr lang="en-US" sz="40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96885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6" name="Text Box 59"/>
          <p:cNvSpPr txBox="1">
            <a:spLocks noChangeArrowheads="1"/>
          </p:cNvSpPr>
          <p:nvPr/>
        </p:nvSpPr>
        <p:spPr bwMode="auto">
          <a:xfrm>
            <a:off x="381000" y="1697038"/>
            <a:ext cx="6061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914400" eaLnBrk="1" hangingPunct="1">
              <a:spcBef>
                <a:spcPct val="50000"/>
              </a:spcBef>
            </a:pPr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S T A T E   A N D   T R E N D S</a:t>
            </a:r>
          </a:p>
        </p:txBody>
      </p:sp>
      <p:sp>
        <p:nvSpPr>
          <p:cNvPr id="5142" name="Text Box 59"/>
          <p:cNvSpPr txBox="1">
            <a:spLocks noChangeArrowheads="1"/>
          </p:cNvSpPr>
          <p:nvPr/>
        </p:nvSpPr>
        <p:spPr bwMode="auto">
          <a:xfrm>
            <a:off x="381000" y="4329113"/>
            <a:ext cx="6061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914400" eaLnBrk="1" hangingPunct="1">
              <a:spcBef>
                <a:spcPct val="50000"/>
              </a:spcBef>
            </a:pPr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G L O B A L   R E S P O N S E S</a:t>
            </a:r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269822" y="158005"/>
            <a:ext cx="833453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l" eaLnBrk="1" hangingPunct="1"/>
            <a:r>
              <a:rPr lang="en-US" sz="4000" b="1" i="1" dirty="0">
                <a:solidFill>
                  <a:schemeClr val="bg1"/>
                </a:solidFill>
                <a:latin typeface="Calibri"/>
                <a:cs typeface="Calibri"/>
              </a:rPr>
              <a:t>Contents</a:t>
            </a:r>
            <a:endParaRPr lang="en-US" sz="40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9" name="Rectangle 38"/>
          <p:cNvSpPr>
            <a:spLocks noChangeArrowheads="1"/>
          </p:cNvSpPr>
          <p:nvPr/>
        </p:nvSpPr>
        <p:spPr bwMode="auto">
          <a:xfrm>
            <a:off x="381000" y="1447801"/>
            <a:ext cx="3403209" cy="666750"/>
          </a:xfrm>
          <a:prstGeom prst="rect">
            <a:avLst/>
          </a:prstGeom>
          <a:solidFill>
            <a:schemeClr val="tx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1. Global priorities</a:t>
            </a:r>
          </a:p>
        </p:txBody>
      </p:sp>
      <p:sp>
        <p:nvSpPr>
          <p:cNvPr id="5126" name="Rectangle 38"/>
          <p:cNvSpPr>
            <a:spLocks noChangeArrowheads="1"/>
          </p:cNvSpPr>
          <p:nvPr/>
        </p:nvSpPr>
        <p:spPr bwMode="auto">
          <a:xfrm>
            <a:off x="393699" y="2305050"/>
            <a:ext cx="3390510" cy="666750"/>
          </a:xfrm>
          <a:prstGeom prst="rect">
            <a:avLst/>
          </a:prstGeom>
          <a:solidFill>
            <a:schemeClr val="tx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2. State &amp; trends</a:t>
            </a:r>
          </a:p>
        </p:txBody>
      </p:sp>
      <p:sp>
        <p:nvSpPr>
          <p:cNvPr id="5138" name="Text Box 59"/>
          <p:cNvSpPr txBox="1">
            <a:spLocks noChangeArrowheads="1"/>
          </p:cNvSpPr>
          <p:nvPr/>
        </p:nvSpPr>
        <p:spPr bwMode="auto">
          <a:xfrm>
            <a:off x="387350" y="3271838"/>
            <a:ext cx="6061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914400" eaLnBrk="1" hangingPunct="1">
              <a:spcBef>
                <a:spcPct val="50000"/>
              </a:spcBef>
            </a:pPr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3. Policy Response</a:t>
            </a:r>
          </a:p>
        </p:txBody>
      </p:sp>
      <p:sp>
        <p:nvSpPr>
          <p:cNvPr id="5137" name="Rectangle 38"/>
          <p:cNvSpPr>
            <a:spLocks noChangeArrowheads="1"/>
          </p:cNvSpPr>
          <p:nvPr/>
        </p:nvSpPr>
        <p:spPr bwMode="auto">
          <a:xfrm>
            <a:off x="380999" y="3271838"/>
            <a:ext cx="3403209" cy="666750"/>
          </a:xfrm>
          <a:prstGeom prst="rect">
            <a:avLst/>
          </a:prstGeom>
          <a:solidFill>
            <a:schemeClr val="tx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3. Policy Responses</a:t>
            </a:r>
          </a:p>
        </p:txBody>
      </p:sp>
      <p:sp>
        <p:nvSpPr>
          <p:cNvPr id="8" name="Rectangle 38"/>
          <p:cNvSpPr>
            <a:spLocks noChangeArrowheads="1"/>
          </p:cNvSpPr>
          <p:nvPr/>
        </p:nvSpPr>
        <p:spPr bwMode="auto">
          <a:xfrm>
            <a:off x="381000" y="4124325"/>
            <a:ext cx="3403208" cy="666750"/>
          </a:xfrm>
          <a:prstGeom prst="rect">
            <a:avLst/>
          </a:prstGeom>
          <a:solidFill>
            <a:schemeClr val="tx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4. Outlooks</a:t>
            </a:r>
          </a:p>
        </p:txBody>
      </p:sp>
      <p:sp>
        <p:nvSpPr>
          <p:cNvPr id="12" name="Rectangle 38"/>
          <p:cNvSpPr>
            <a:spLocks noChangeArrowheads="1"/>
          </p:cNvSpPr>
          <p:nvPr/>
        </p:nvSpPr>
        <p:spPr bwMode="auto">
          <a:xfrm>
            <a:off x="380999" y="5114925"/>
            <a:ext cx="4261338" cy="666750"/>
          </a:xfrm>
          <a:prstGeom prst="rect">
            <a:avLst/>
          </a:prstGeom>
          <a:solidFill>
            <a:schemeClr val="tx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Summary for Policy Makers</a:t>
            </a: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254000" y="188217"/>
            <a:ext cx="76962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l" eaLnBrk="1" hangingPunct="1"/>
            <a:r>
              <a:rPr lang="en-US" sz="4000" b="1" dirty="0">
                <a:latin typeface="Calibri"/>
                <a:cs typeface="Calibri"/>
              </a:rPr>
              <a:t>GEO 6: Structure</a:t>
            </a:r>
            <a:r>
              <a:rPr lang="en-US" sz="4000" b="1" dirty="0">
                <a:solidFill>
                  <a:srgbClr val="FFFFFF"/>
                </a:solidFill>
                <a:latin typeface="Calibri"/>
                <a:cs typeface="Calibri"/>
              </a:rPr>
              <a:t>&amp; trends</a:t>
            </a:r>
            <a:endParaRPr lang="en-US" sz="40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pic>
        <p:nvPicPr>
          <p:cNvPr id="18" name="Picture 17" descr="GEO-6 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1910" y="188217"/>
            <a:ext cx="1303585" cy="574716"/>
          </a:xfrm>
          <a:prstGeom prst="rect">
            <a:avLst/>
          </a:prstGeom>
        </p:spPr>
      </p:pic>
      <p:cxnSp>
        <p:nvCxnSpPr>
          <p:cNvPr id="7" name="Elbow Connector 6"/>
          <p:cNvCxnSpPr/>
          <p:nvPr/>
        </p:nvCxnSpPr>
        <p:spPr>
          <a:xfrm rot="16200000" flipH="1">
            <a:off x="4461373" y="2608125"/>
            <a:ext cx="3868617" cy="188367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595715" y="1416587"/>
            <a:ext cx="1026941" cy="3645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2016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299634" y="3422918"/>
            <a:ext cx="1443766" cy="3645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2017 UNEA 3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782310" y="4243073"/>
            <a:ext cx="1026941" cy="3645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2018</a:t>
            </a:r>
          </a:p>
        </p:txBody>
      </p:sp>
      <p:sp>
        <p:nvSpPr>
          <p:cNvPr id="32" name="Rectangle 31"/>
          <p:cNvSpPr/>
          <p:nvPr/>
        </p:nvSpPr>
        <p:spPr>
          <a:xfrm>
            <a:off x="7273814" y="5351102"/>
            <a:ext cx="1571464" cy="3645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2019 UNEA 4</a:t>
            </a:r>
          </a:p>
        </p:txBody>
      </p:sp>
    </p:spTree>
    <p:extLst>
      <p:ext uri="{BB962C8B-B14F-4D97-AF65-F5344CB8AC3E}">
        <p14:creationId xmlns:p14="http://schemas.microsoft.com/office/powerpoint/2010/main" val="4152127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113" y="-152399"/>
            <a:ext cx="9488495" cy="70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077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6" name="Text Box 59"/>
          <p:cNvSpPr txBox="1">
            <a:spLocks noChangeArrowheads="1"/>
          </p:cNvSpPr>
          <p:nvPr/>
        </p:nvSpPr>
        <p:spPr bwMode="auto">
          <a:xfrm>
            <a:off x="381000" y="1697038"/>
            <a:ext cx="6061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914400" eaLnBrk="1" hangingPunct="1">
              <a:spcBef>
                <a:spcPct val="50000"/>
              </a:spcBef>
            </a:pPr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S T A T E   A N D   T R E N D S</a:t>
            </a:r>
          </a:p>
        </p:txBody>
      </p:sp>
      <p:sp>
        <p:nvSpPr>
          <p:cNvPr id="5142" name="Text Box 59"/>
          <p:cNvSpPr txBox="1">
            <a:spLocks noChangeArrowheads="1"/>
          </p:cNvSpPr>
          <p:nvPr/>
        </p:nvSpPr>
        <p:spPr bwMode="auto">
          <a:xfrm>
            <a:off x="381000" y="4329113"/>
            <a:ext cx="6061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914400" eaLnBrk="1" hangingPunct="1">
              <a:spcBef>
                <a:spcPct val="50000"/>
              </a:spcBef>
            </a:pPr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G L O B A L   R E S P O N S E S</a:t>
            </a:r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269822" y="158005"/>
            <a:ext cx="833453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l" eaLnBrk="1" hangingPunct="1"/>
            <a:r>
              <a:rPr lang="en-US" sz="4000" b="1" i="1" dirty="0">
                <a:solidFill>
                  <a:schemeClr val="bg1"/>
                </a:solidFill>
                <a:latin typeface="Calibri"/>
                <a:cs typeface="Calibri"/>
              </a:rPr>
              <a:t>Contents</a:t>
            </a:r>
            <a:endParaRPr lang="en-US" sz="40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5138" name="Text Box 59"/>
          <p:cNvSpPr txBox="1">
            <a:spLocks noChangeArrowheads="1"/>
          </p:cNvSpPr>
          <p:nvPr/>
        </p:nvSpPr>
        <p:spPr bwMode="auto">
          <a:xfrm>
            <a:off x="387350" y="3271838"/>
            <a:ext cx="6061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914400" eaLnBrk="1" hangingPunct="1">
              <a:spcBef>
                <a:spcPct val="50000"/>
              </a:spcBef>
            </a:pPr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3. Policy Response</a:t>
            </a: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253999" y="188217"/>
            <a:ext cx="903067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r>
              <a:rPr lang="en-US" sz="4000" b="1" dirty="0">
                <a:latin typeface="Calibri"/>
                <a:cs typeface="Calibri"/>
              </a:rPr>
              <a:t>Regional Priorities and Data</a:t>
            </a:r>
            <a:r>
              <a:rPr lang="en-US" sz="4000" b="1" dirty="0">
                <a:solidFill>
                  <a:srgbClr val="FFFFFF"/>
                </a:solidFill>
                <a:latin typeface="Calibri"/>
                <a:cs typeface="Calibri"/>
              </a:rPr>
              <a:t>&amp; trends</a:t>
            </a:r>
            <a:endParaRPr lang="en-US" sz="40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0171" y="1101476"/>
            <a:ext cx="10552867" cy="4801097"/>
          </a:xfrm>
          <a:prstGeom prst="rect">
            <a:avLst/>
          </a:prstGeom>
        </p:spPr>
      </p:pic>
      <p:pic>
        <p:nvPicPr>
          <p:cNvPr id="15" name="Picture 14" descr="GEO-6 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1910" y="188217"/>
            <a:ext cx="1303585" cy="57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287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12" descr="UNEA Rollup Logo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0488"/>
            <a:ext cx="29638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74888" y="6086475"/>
            <a:ext cx="6399212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altLang="en-US" sz="4000" b="1" dirty="0">
                <a:solidFill>
                  <a:srgbClr val="E46C0A"/>
                </a:solidFill>
                <a:latin typeface="+mn-lt"/>
              </a:rPr>
              <a:t>UNHEALTHY ENVIRONMENTS</a:t>
            </a:r>
          </a:p>
        </p:txBody>
      </p:sp>
    </p:spTree>
    <p:extLst>
      <p:ext uri="{BB962C8B-B14F-4D97-AF65-F5344CB8AC3E}">
        <p14:creationId xmlns:p14="http://schemas.microsoft.com/office/powerpoint/2010/main" val="4128710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9200" y="0"/>
            <a:ext cx="11336338" cy="701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12" descr="UNEA Rollup Logo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0488"/>
            <a:ext cx="29638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520436" y="141288"/>
            <a:ext cx="6759575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altLang="en-US" sz="4000" b="1" dirty="0">
                <a:solidFill>
                  <a:srgbClr val="E46C0A"/>
                </a:solidFill>
                <a:latin typeface="+mn-lt"/>
              </a:rPr>
              <a:t>UNSUSTAINABLE PRODUCTION</a:t>
            </a:r>
          </a:p>
        </p:txBody>
      </p:sp>
    </p:spTree>
    <p:extLst>
      <p:ext uri="{BB962C8B-B14F-4D97-AF65-F5344CB8AC3E}">
        <p14:creationId xmlns:p14="http://schemas.microsoft.com/office/powerpoint/2010/main" val="2930294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2412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0" y="-504825"/>
            <a:ext cx="9144000" cy="7362825"/>
          </a:xfrm>
          <a:prstGeom prst="rect">
            <a:avLst/>
          </a:prstGeom>
          <a:gradFill>
            <a:gsLst>
              <a:gs pos="0">
                <a:schemeClr val="tx1">
                  <a:alpha val="70000"/>
                </a:schemeClr>
              </a:gs>
              <a:gs pos="59000">
                <a:schemeClr val="tx2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63525" y="3870325"/>
            <a:ext cx="5743575" cy="3060700"/>
            <a:chOff x="263196" y="4130828"/>
            <a:chExt cx="5743157" cy="3061297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380662" y="5096216"/>
              <a:ext cx="5076456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344" name="Group 1"/>
            <p:cNvGrpSpPr>
              <a:grpSpLocks/>
            </p:cNvGrpSpPr>
            <p:nvPr/>
          </p:nvGrpSpPr>
          <p:grpSpPr bwMode="auto">
            <a:xfrm>
              <a:off x="263196" y="4130828"/>
              <a:ext cx="5743157" cy="3061297"/>
              <a:chOff x="263196" y="4130828"/>
              <a:chExt cx="5743157" cy="3061297"/>
            </a:xfrm>
          </p:grpSpPr>
          <p:sp>
            <p:nvSpPr>
              <p:cNvPr id="14345" name="Rectangle 5"/>
              <p:cNvSpPr>
                <a:spLocks noChangeArrowheads="1"/>
              </p:cNvSpPr>
              <p:nvPr/>
            </p:nvSpPr>
            <p:spPr bwMode="auto">
              <a:xfrm>
                <a:off x="310820" y="5105400"/>
                <a:ext cx="5695533" cy="2086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ct val="9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3400" b="1">
                    <a:solidFill>
                      <a:schemeClr val="bg1"/>
                    </a:solidFill>
                    <a:latin typeface="Verdana" panose="020B0604030504040204" pitchFamily="34" charset="0"/>
                  </a:rPr>
                  <a:t>A CHANGING WORLD</a:t>
                </a:r>
              </a:p>
              <a:p>
                <a:pPr eaLnBrk="1" hangingPunct="1">
                  <a:lnSpc>
                    <a:spcPct val="90000"/>
                  </a:lnSpc>
                  <a:spcBef>
                    <a:spcPct val="0"/>
                  </a:spcBef>
                  <a:buFontTx/>
                  <a:buNone/>
                </a:pPr>
                <a:endParaRPr lang="en-US" altLang="en-US" sz="2200">
                  <a:solidFill>
                    <a:schemeClr val="bg1"/>
                  </a:solidFill>
                  <a:latin typeface="Verdana" panose="020B0604030504040204" pitchFamily="34" charset="0"/>
                </a:endParaRPr>
              </a:p>
              <a:p>
                <a:pPr eaLnBrk="1" hangingPunct="1">
                  <a:lnSpc>
                    <a:spcPct val="9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2200">
                    <a:solidFill>
                      <a:schemeClr val="bg1"/>
                    </a:solidFill>
                    <a:latin typeface="Verdana" panose="020B0604030504040204" pitchFamily="34" charset="0"/>
                  </a:rPr>
                  <a:t>Temperature increases, sea-level rise,</a:t>
                </a:r>
              </a:p>
              <a:p>
                <a:pPr eaLnBrk="1" hangingPunct="1">
                  <a:lnSpc>
                    <a:spcPct val="9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2200">
                    <a:solidFill>
                      <a:schemeClr val="bg1"/>
                    </a:solidFill>
                    <a:latin typeface="Verdana" panose="020B0604030504040204" pitchFamily="34" charset="0"/>
                  </a:rPr>
                  <a:t>ocean acidification, changing seasons, new rainfall patterns</a:t>
                </a:r>
              </a:p>
              <a:p>
                <a:pPr eaLnBrk="1" hangingPunct="1">
                  <a:lnSpc>
                    <a:spcPct val="9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2200">
                    <a:solidFill>
                      <a:schemeClr val="bg1"/>
                    </a:solidFill>
                    <a:latin typeface="Verdana" panose="020B0604030504040204" pitchFamily="34" charset="0"/>
                  </a:rPr>
                  <a:t> </a:t>
                </a:r>
              </a:p>
            </p:txBody>
          </p:sp>
          <p:sp>
            <p:nvSpPr>
              <p:cNvPr id="14346" name="Rectangle 9"/>
              <p:cNvSpPr>
                <a:spLocks noChangeArrowheads="1"/>
              </p:cNvSpPr>
              <p:nvPr/>
            </p:nvSpPr>
            <p:spPr bwMode="auto">
              <a:xfrm>
                <a:off x="263197" y="4130828"/>
                <a:ext cx="5194630" cy="9787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ct val="9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>
                    <a:solidFill>
                      <a:schemeClr val="bg1"/>
                    </a:solidFill>
                    <a:latin typeface="Verdana" panose="020B0604030504040204" pitchFamily="34" charset="0"/>
                  </a:rPr>
                  <a:t>WIDESPREAD</a:t>
                </a:r>
              </a:p>
              <a:p>
                <a:pPr eaLnBrk="1" hangingPunct="1">
                  <a:lnSpc>
                    <a:spcPct val="9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>
                    <a:solidFill>
                      <a:schemeClr val="bg1"/>
                    </a:solidFill>
                    <a:latin typeface="Verdana" panose="020B0604030504040204" pitchFamily="34" charset="0"/>
                  </a:rPr>
                  <a:t>OBSERVED IMPACTS</a:t>
                </a:r>
              </a:p>
            </p:txBody>
          </p:sp>
          <p:sp>
            <p:nvSpPr>
              <p:cNvPr id="14347" name="Rectangle 12"/>
              <p:cNvSpPr>
                <a:spLocks noChangeArrowheads="1"/>
              </p:cNvSpPr>
              <p:nvPr/>
            </p:nvSpPr>
            <p:spPr bwMode="auto">
              <a:xfrm>
                <a:off x="263196" y="5657850"/>
                <a:ext cx="5194630" cy="5355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ct val="90000"/>
                  </a:lnSpc>
                  <a:spcBef>
                    <a:spcPct val="0"/>
                  </a:spcBef>
                  <a:buFontTx/>
                  <a:buNone/>
                </a:pPr>
                <a:endParaRPr lang="en-US" altLang="en-US">
                  <a:solidFill>
                    <a:schemeClr val="bg1"/>
                  </a:solidFill>
                  <a:latin typeface="Verdana" panose="020B0604030504040204" pitchFamily="34" charset="0"/>
                </a:endParaRPr>
              </a:p>
            </p:txBody>
          </p:sp>
        </p:grpSp>
      </p:grpSp>
      <p:cxnSp>
        <p:nvCxnSpPr>
          <p:cNvPr id="11" name="Straight Connector 10"/>
          <p:cNvCxnSpPr/>
          <p:nvPr/>
        </p:nvCxnSpPr>
        <p:spPr>
          <a:xfrm>
            <a:off x="4498975" y="995363"/>
            <a:ext cx="438785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651375" y="1147763"/>
            <a:ext cx="438785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33210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9775" y="0"/>
            <a:ext cx="98837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2538413" y="479425"/>
            <a:ext cx="641826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3400" b="1">
                <a:latin typeface="Verdana" panose="020B0604030504040204" pitchFamily="34" charset="0"/>
              </a:rPr>
              <a:t>VULNERABLE STATES</a:t>
            </a: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2344738" y="1050925"/>
            <a:ext cx="6630987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latin typeface="Arial" panose="020B0604020202020204" pitchFamily="34" charset="0"/>
              </a:rPr>
              <a:t>threatened by sea level rise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latin typeface="Arial" panose="020B0604020202020204" pitchFamily="34" charset="0"/>
              </a:rPr>
              <a:t>and extreme events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700463" y="1071563"/>
            <a:ext cx="525621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700463" y="479425"/>
            <a:ext cx="509587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415" name="Picture 12" descr="UNEA Rollup Logo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0488"/>
            <a:ext cx="29638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209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2542"/>
            <a:ext cx="9365524" cy="697054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" y="5598941"/>
            <a:ext cx="4483099" cy="64711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GENDER AND THE ENVIRONMENT</a:t>
            </a:r>
          </a:p>
        </p:txBody>
      </p:sp>
      <p:sp>
        <p:nvSpPr>
          <p:cNvPr id="7" name="Rectangle 6"/>
          <p:cNvSpPr/>
          <p:nvPr/>
        </p:nvSpPr>
        <p:spPr>
          <a:xfrm>
            <a:off x="4635500" y="855249"/>
            <a:ext cx="4730024" cy="64711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MEASUREMENT OF INEQUITY</a:t>
            </a:r>
          </a:p>
        </p:txBody>
      </p:sp>
    </p:spTree>
    <p:extLst>
      <p:ext uri="{BB962C8B-B14F-4D97-AF65-F5344CB8AC3E}">
        <p14:creationId xmlns:p14="http://schemas.microsoft.com/office/powerpoint/2010/main" val="2802647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x 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912" y="0"/>
            <a:ext cx="9278911" cy="685624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1193800"/>
          </a:xfrm>
          <a:prstGeom prst="rect">
            <a:avLst/>
          </a:prstGeom>
          <a:solidFill>
            <a:srgbClr val="0097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Corn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098" y="0"/>
            <a:ext cx="2084902" cy="1088172"/>
          </a:xfrm>
          <a:prstGeom prst="rect">
            <a:avLst/>
          </a:prstGeom>
        </p:spPr>
      </p:pic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254000" y="188217"/>
            <a:ext cx="76962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l" eaLnBrk="1" hangingPunct="1"/>
            <a:r>
              <a:rPr lang="en-US" sz="4000" b="1" dirty="0">
                <a:solidFill>
                  <a:srgbClr val="FFFFFF"/>
                </a:solidFill>
                <a:latin typeface="Calibri"/>
                <a:cs typeface="Calibri"/>
              </a:rPr>
              <a:t>State &amp; trends</a:t>
            </a:r>
            <a:endParaRPr lang="en-US" sz="40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7577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2127</TotalTime>
  <Words>275</Words>
  <Application>Microsoft Office PowerPoint</Application>
  <PresentationFormat>On-screen Show (4:3)</PresentationFormat>
  <Paragraphs>65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ＭＳ Ｐゴシック</vt:lpstr>
      <vt:lpstr>Arial</vt:lpstr>
      <vt:lpstr>Calibri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 R</dc:creator>
  <cp:lastModifiedBy>Jacquie</cp:lastModifiedBy>
  <cp:revision>318</cp:revision>
  <cp:lastPrinted>2014-10-16T15:02:13Z</cp:lastPrinted>
  <dcterms:created xsi:type="dcterms:W3CDTF">2014-10-01T08:02:22Z</dcterms:created>
  <dcterms:modified xsi:type="dcterms:W3CDTF">2016-10-27T19:37:38Z</dcterms:modified>
</cp:coreProperties>
</file>