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8" r:id="rId2"/>
    <p:sldId id="274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8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60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81A9F0-6821-466B-BF71-91AF922F13C6}" type="datetimeFigureOut">
              <a:rPr lang="en-US" smtClean="0"/>
              <a:t>19/02/2017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B149F-7A97-4288-A984-EBDA062BE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760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D90D2B-80A7-4E49-8B0C-FC550515F46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29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5737-FA47-4E83-AE3E-759992046775}" type="datetimeFigureOut">
              <a:rPr lang="en-US" smtClean="0"/>
              <a:t>19/02/2017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DEBE1-F1B1-4CE3-BB6E-F7FE46F55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971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5737-FA47-4E83-AE3E-759992046775}" type="datetimeFigureOut">
              <a:rPr lang="en-US" smtClean="0"/>
              <a:t>19/02/2017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DEBE1-F1B1-4CE3-BB6E-F7FE46F55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519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5737-FA47-4E83-AE3E-759992046775}" type="datetimeFigureOut">
              <a:rPr lang="en-US" smtClean="0"/>
              <a:t>19/02/2017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DEBE1-F1B1-4CE3-BB6E-F7FE46F55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845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5737-FA47-4E83-AE3E-759992046775}" type="datetimeFigureOut">
              <a:rPr lang="en-US" smtClean="0"/>
              <a:t>19/02/2017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DEBE1-F1B1-4CE3-BB6E-F7FE46F55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880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5737-FA47-4E83-AE3E-759992046775}" type="datetimeFigureOut">
              <a:rPr lang="en-US" smtClean="0"/>
              <a:t>19/02/2017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DEBE1-F1B1-4CE3-BB6E-F7FE46F55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782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5737-FA47-4E83-AE3E-759992046775}" type="datetimeFigureOut">
              <a:rPr lang="en-US" smtClean="0"/>
              <a:t>19/02/2017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DEBE1-F1B1-4CE3-BB6E-F7FE46F55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010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5737-FA47-4E83-AE3E-759992046775}" type="datetimeFigureOut">
              <a:rPr lang="en-US" smtClean="0"/>
              <a:t>19/02/2017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DEBE1-F1B1-4CE3-BB6E-F7FE46F55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579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5737-FA47-4E83-AE3E-759992046775}" type="datetimeFigureOut">
              <a:rPr lang="en-US" smtClean="0"/>
              <a:t>19/02/2017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DEBE1-F1B1-4CE3-BB6E-F7FE46F55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379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5737-FA47-4E83-AE3E-759992046775}" type="datetimeFigureOut">
              <a:rPr lang="en-US" smtClean="0"/>
              <a:t>19/02/2017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DEBE1-F1B1-4CE3-BB6E-F7FE46F55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490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5737-FA47-4E83-AE3E-759992046775}" type="datetimeFigureOut">
              <a:rPr lang="en-US" smtClean="0"/>
              <a:t>19/02/2017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DEBE1-F1B1-4CE3-BB6E-F7FE46F55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538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5737-FA47-4E83-AE3E-759992046775}" type="datetimeFigureOut">
              <a:rPr lang="en-US" smtClean="0"/>
              <a:t>19/02/2017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DEBE1-F1B1-4CE3-BB6E-F7FE46F55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341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E5737-FA47-4E83-AE3E-759992046775}" type="datetimeFigureOut">
              <a:rPr lang="en-US" smtClean="0"/>
              <a:t>19/02/2017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DEBE1-F1B1-4CE3-BB6E-F7FE46F55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211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00000">
            <a:off x="5568985" y="3705318"/>
            <a:ext cx="3070098" cy="3070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00000">
            <a:off x="3095336" y="3856500"/>
            <a:ext cx="3063621" cy="306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00000">
            <a:off x="6275755" y="819161"/>
            <a:ext cx="3066860" cy="3063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12050">
            <a:off x="3368416" y="851767"/>
            <a:ext cx="3057144" cy="3063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32827">
            <a:off x="515200" y="549385"/>
            <a:ext cx="3080464" cy="308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00000">
            <a:off x="496743" y="3477401"/>
            <a:ext cx="3073337" cy="3070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Orientation: Integrated Environmental Assessment Guidelines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2290" y="4134124"/>
            <a:ext cx="6400800" cy="1354167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Pierre </a:t>
            </a:r>
            <a:r>
              <a:rPr lang="en-US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Boileau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(GEO Head)</a:t>
            </a:r>
          </a:p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Feb. 20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2017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1" descr="C:\Users\jabbourj\Desktop\GEO-6\GEO-6 Logo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759" y="64328"/>
            <a:ext cx="1272263" cy="40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354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Drivers, pressures, state, impact, response</a:t>
            </a:r>
            <a:endParaRPr lang="en-US" dirty="0"/>
          </a:p>
        </p:txBody>
      </p:sp>
      <p:pic>
        <p:nvPicPr>
          <p:cNvPr id="4" name="Content Placeholder 3" descr="C:\Users\targetts\Downloads\Figure_3_1_DPSIR framework-01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447800"/>
            <a:ext cx="6400800" cy="518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1" descr="C:\Users\jabbourj\Desktop\GEO-6\GEO-6 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9186" y="6449244"/>
            <a:ext cx="1272263" cy="40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69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Outlooks?</a:t>
            </a:r>
            <a:endParaRPr lang="en-US" dirty="0"/>
          </a:p>
        </p:txBody>
      </p:sp>
      <p:pic>
        <p:nvPicPr>
          <p:cNvPr id="4" name="Content Placeholder 3" descr="C:\Users\targetts\Downloads\Figure_6_1-01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14400"/>
            <a:ext cx="7772399" cy="5410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1" descr="C:\Users\jabbourj\Desktop\GEO-6\GEO-6 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9186" y="6449244"/>
            <a:ext cx="1272263" cy="40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09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2754620"/>
              </p:ext>
            </p:extLst>
          </p:nvPr>
        </p:nvGraphicFramePr>
        <p:xfrm>
          <a:off x="457200" y="1371600"/>
          <a:ext cx="8229600" cy="4754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0"/>
                <a:gridCol w="4114800"/>
              </a:tblGrid>
              <a:tr h="792480">
                <a:tc gridSpan="2">
                  <a:txBody>
                    <a:bodyPr/>
                    <a:lstStyle/>
                    <a:p>
                      <a:r>
                        <a:rPr lang="en-US" sz="2400" b="1" dirty="0" smtClean="0"/>
                        <a:t>Different things to consider in an evaluation</a:t>
                      </a:r>
                      <a:endParaRPr lang="en-US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9248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Costs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Timetable</a:t>
                      </a:r>
                      <a:endParaRPr lang="en-US" sz="2400" dirty="0"/>
                    </a:p>
                  </a:txBody>
                  <a:tcPr/>
                </a:tc>
              </a:tr>
              <a:tr h="79248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Efficiency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Methodologies</a:t>
                      </a:r>
                      <a:endParaRPr lang="en-US" sz="2400" dirty="0"/>
                    </a:p>
                  </a:txBody>
                  <a:tcPr/>
                </a:tc>
              </a:tr>
              <a:tr h="79248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Feasibility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Scientific questions</a:t>
                      </a:r>
                      <a:endParaRPr lang="en-US" sz="2400" dirty="0"/>
                    </a:p>
                  </a:txBody>
                  <a:tcPr/>
                </a:tc>
              </a:tr>
              <a:tr h="79248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Communication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Usefulness/impact</a:t>
                      </a:r>
                      <a:endParaRPr lang="en-US" sz="2400" dirty="0"/>
                    </a:p>
                  </a:txBody>
                  <a:tcPr/>
                </a:tc>
              </a:tr>
              <a:tr h="79248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Capacity building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Dissemination of findings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693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766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Questions ???</a:t>
            </a:r>
            <a:endParaRPr lang="en-US" sz="3200" dirty="0"/>
          </a:p>
        </p:txBody>
      </p:sp>
      <p:pic>
        <p:nvPicPr>
          <p:cNvPr id="45" name="Picture 1" descr="C:\Users\jabbourj\Desktop\GEO-6\GEO-6 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9186" y="6449244"/>
            <a:ext cx="1272263" cy="40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" descr="C:\Users\jabbourj\Desktop\GEO-6\GEO-6 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272263" cy="40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228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Guidelines Development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77000" y="3365956"/>
            <a:ext cx="1143000" cy="738664"/>
          </a:xfrm>
          <a:prstGeom prst="rect">
            <a:avLst/>
          </a:prstGeom>
          <a:noFill/>
          <a:ln w="254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First global authors’ meeting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7924800" y="3379113"/>
            <a:ext cx="1143000" cy="954107"/>
          </a:xfrm>
          <a:prstGeom prst="rect">
            <a:avLst/>
          </a:prstGeom>
          <a:noFill/>
          <a:ln w="254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Second global authors’ meeting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3037820"/>
            <a:ext cx="1194493" cy="738664"/>
          </a:xfrm>
          <a:prstGeom prst="rect">
            <a:avLst/>
          </a:prstGeom>
          <a:noFill/>
          <a:ln w="254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Writers Sprint at GRID </a:t>
            </a:r>
            <a:r>
              <a:rPr lang="en-US" sz="1400" dirty="0" err="1" smtClean="0"/>
              <a:t>Arendal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038600" y="3037820"/>
            <a:ext cx="1143000" cy="738664"/>
          </a:xfrm>
          <a:prstGeom prst="rect">
            <a:avLst/>
          </a:prstGeom>
          <a:noFill/>
          <a:ln w="254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GEO Community 500 +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443656" y="3037820"/>
            <a:ext cx="1290144" cy="738664"/>
          </a:xfrm>
          <a:prstGeom prst="rect">
            <a:avLst/>
          </a:prstGeom>
          <a:noFill/>
          <a:ln w="25400"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Assessment Methodologies Group</a:t>
            </a:r>
            <a:endParaRPr lang="en-US" sz="1400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65594" y="2513185"/>
            <a:ext cx="8518634" cy="0"/>
          </a:xfrm>
          <a:prstGeom prst="straightConnector1">
            <a:avLst/>
          </a:prstGeom>
          <a:ln w="254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998994" y="2360785"/>
            <a:ext cx="0" cy="30480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370594" y="2360785"/>
            <a:ext cx="0" cy="30480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665994" y="2360785"/>
            <a:ext cx="0" cy="30480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961394" y="2360785"/>
            <a:ext cx="0" cy="30480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703077" y="3122785"/>
            <a:ext cx="0" cy="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27" idx="2"/>
          </p:cNvCxnSpPr>
          <p:nvPr/>
        </p:nvCxnSpPr>
        <p:spPr>
          <a:xfrm>
            <a:off x="560844" y="1979785"/>
            <a:ext cx="0" cy="685800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60794" y="1672008"/>
            <a:ext cx="80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2016</a:t>
            </a:r>
            <a:endParaRPr lang="en-US" sz="1400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4313694" y="2360785"/>
            <a:ext cx="0" cy="304800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932694" y="1742420"/>
            <a:ext cx="80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2017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8106469" y="2668576"/>
            <a:ext cx="1037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May 22-26</a:t>
            </a:r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4542294" y="2665585"/>
            <a:ext cx="80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January</a:t>
            </a:r>
            <a:endParaRPr 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3179926" y="2665585"/>
            <a:ext cx="1011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December</a:t>
            </a:r>
            <a:endParaRPr lang="en-US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1848544" y="2665585"/>
            <a:ext cx="1093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September</a:t>
            </a:r>
            <a:endParaRPr lang="en-US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457200" y="2665585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April 11-15</a:t>
            </a:r>
            <a:endParaRPr lang="en-US" sz="1400" dirty="0"/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228600" y="6449244"/>
            <a:ext cx="8229600" cy="3325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200" dirty="0" smtClean="0"/>
              <a:t>Acronyms:  Global Environment Outlooks (GEO), Assessment Methodologies Data and Information Group (AMDG)</a:t>
            </a:r>
          </a:p>
        </p:txBody>
      </p:sp>
      <p:pic>
        <p:nvPicPr>
          <p:cNvPr id="45" name="Picture 1" descr="C:\Users\jabbourj\Desktop\GEO-6\GEO-6 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9186" y="6449244"/>
            <a:ext cx="1272263" cy="40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ounded Rectangle 16"/>
          <p:cNvSpPr/>
          <p:nvPr/>
        </p:nvSpPr>
        <p:spPr>
          <a:xfrm>
            <a:off x="2705100" y="2426805"/>
            <a:ext cx="723900" cy="86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438400" y="2141206"/>
            <a:ext cx="13652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Additional Drafting</a:t>
            </a:r>
            <a:endParaRPr lang="en-US" sz="1200" dirty="0"/>
          </a:p>
        </p:txBody>
      </p:sp>
      <p:sp>
        <p:nvSpPr>
          <p:cNvPr id="46" name="Rounded Rectangle 45"/>
          <p:cNvSpPr/>
          <p:nvPr/>
        </p:nvSpPr>
        <p:spPr>
          <a:xfrm>
            <a:off x="3886201" y="2417783"/>
            <a:ext cx="1340068" cy="9540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4033568" y="2132185"/>
            <a:ext cx="1071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Review Period</a:t>
            </a:r>
            <a:endParaRPr lang="en-US" sz="1200" dirty="0"/>
          </a:p>
        </p:txBody>
      </p:sp>
      <p:sp>
        <p:nvSpPr>
          <p:cNvPr id="50" name="TextBox 49"/>
          <p:cNvSpPr txBox="1"/>
          <p:nvPr/>
        </p:nvSpPr>
        <p:spPr>
          <a:xfrm>
            <a:off x="5334000" y="3037820"/>
            <a:ext cx="914400" cy="738664"/>
          </a:xfrm>
          <a:prstGeom prst="rect">
            <a:avLst/>
          </a:prstGeom>
          <a:noFill/>
          <a:ln w="254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AMDG and Authors</a:t>
            </a:r>
            <a:endParaRPr lang="en-US" sz="1400" dirty="0"/>
          </a:p>
        </p:txBody>
      </p:sp>
      <p:sp>
        <p:nvSpPr>
          <p:cNvPr id="54" name="TextBox 53"/>
          <p:cNvSpPr txBox="1"/>
          <p:nvPr/>
        </p:nvSpPr>
        <p:spPr>
          <a:xfrm>
            <a:off x="685800" y="1156156"/>
            <a:ext cx="914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Zero Order Draft</a:t>
            </a:r>
            <a:endParaRPr lang="en-US" sz="1400"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2498032" y="2295095"/>
            <a:ext cx="0" cy="37049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981200" y="128522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2</a:t>
            </a:r>
            <a:r>
              <a:rPr lang="en-US" sz="1400" baseline="30000" dirty="0" smtClean="0"/>
              <a:t>nd</a:t>
            </a:r>
            <a:r>
              <a:rPr lang="en-US" sz="1400" dirty="0" smtClean="0"/>
              <a:t> Order Draft</a:t>
            </a:r>
            <a:endParaRPr lang="en-US" sz="1400" dirty="0"/>
          </a:p>
        </p:txBody>
      </p:sp>
      <p:sp>
        <p:nvSpPr>
          <p:cNvPr id="44" name="Freeform 43"/>
          <p:cNvSpPr/>
          <p:nvPr/>
        </p:nvSpPr>
        <p:spPr>
          <a:xfrm>
            <a:off x="1008993" y="1779098"/>
            <a:ext cx="1361601" cy="399501"/>
          </a:xfrm>
          <a:custGeom>
            <a:avLst/>
            <a:gdLst>
              <a:gd name="connsiteX0" fmla="*/ 0 w 945931"/>
              <a:gd name="connsiteY0" fmla="*/ 367970 h 399501"/>
              <a:gd name="connsiteX1" fmla="*/ 420414 w 945931"/>
              <a:gd name="connsiteY1" fmla="*/ 108 h 399501"/>
              <a:gd name="connsiteX2" fmla="*/ 945931 w 945931"/>
              <a:gd name="connsiteY2" fmla="*/ 399501 h 399501"/>
              <a:gd name="connsiteX3" fmla="*/ 945931 w 945931"/>
              <a:gd name="connsiteY3" fmla="*/ 399501 h 399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5931" h="399501">
                <a:moveTo>
                  <a:pt x="0" y="367970"/>
                </a:moveTo>
                <a:cubicBezTo>
                  <a:pt x="131379" y="181411"/>
                  <a:pt x="262759" y="-5147"/>
                  <a:pt x="420414" y="108"/>
                </a:cubicBezTo>
                <a:cubicBezTo>
                  <a:pt x="578069" y="5363"/>
                  <a:pt x="945931" y="399501"/>
                  <a:pt x="945931" y="399501"/>
                </a:cubicBezTo>
                <a:lnTo>
                  <a:pt x="945931" y="399501"/>
                </a:lnTo>
              </a:path>
            </a:pathLst>
          </a:custGeom>
          <a:noFill/>
          <a:ln>
            <a:solidFill>
              <a:srgbClr val="FF0000"/>
            </a:solidFill>
            <a:prstDash val="dash"/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61"/>
          <p:cNvSpPr/>
          <p:nvPr/>
        </p:nvSpPr>
        <p:spPr>
          <a:xfrm>
            <a:off x="2559269" y="1742420"/>
            <a:ext cx="1106725" cy="399501"/>
          </a:xfrm>
          <a:custGeom>
            <a:avLst/>
            <a:gdLst>
              <a:gd name="connsiteX0" fmla="*/ 0 w 945931"/>
              <a:gd name="connsiteY0" fmla="*/ 367970 h 399501"/>
              <a:gd name="connsiteX1" fmla="*/ 420414 w 945931"/>
              <a:gd name="connsiteY1" fmla="*/ 108 h 399501"/>
              <a:gd name="connsiteX2" fmla="*/ 945931 w 945931"/>
              <a:gd name="connsiteY2" fmla="*/ 399501 h 399501"/>
              <a:gd name="connsiteX3" fmla="*/ 945931 w 945931"/>
              <a:gd name="connsiteY3" fmla="*/ 399501 h 399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5931" h="399501">
                <a:moveTo>
                  <a:pt x="0" y="367970"/>
                </a:moveTo>
                <a:cubicBezTo>
                  <a:pt x="131379" y="181411"/>
                  <a:pt x="262759" y="-5147"/>
                  <a:pt x="420414" y="108"/>
                </a:cubicBezTo>
                <a:cubicBezTo>
                  <a:pt x="578069" y="5363"/>
                  <a:pt x="945931" y="399501"/>
                  <a:pt x="945931" y="399501"/>
                </a:cubicBezTo>
                <a:lnTo>
                  <a:pt x="945931" y="399501"/>
                </a:lnTo>
              </a:path>
            </a:pathLst>
          </a:custGeom>
          <a:noFill/>
          <a:ln>
            <a:solidFill>
              <a:srgbClr val="FF0000"/>
            </a:solidFill>
            <a:prstDash val="dash"/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/>
          <p:cNvSpPr txBox="1"/>
          <p:nvPr/>
        </p:nvSpPr>
        <p:spPr>
          <a:xfrm>
            <a:off x="7086600" y="98042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Road test by GEO authors</a:t>
            </a:r>
            <a:endParaRPr lang="en-US" sz="1400" dirty="0"/>
          </a:p>
        </p:txBody>
      </p:sp>
      <p:sp>
        <p:nvSpPr>
          <p:cNvPr id="66" name="Freeform 65"/>
          <p:cNvSpPr/>
          <p:nvPr/>
        </p:nvSpPr>
        <p:spPr>
          <a:xfrm>
            <a:off x="3806639" y="1430344"/>
            <a:ext cx="1222561" cy="540676"/>
          </a:xfrm>
          <a:custGeom>
            <a:avLst/>
            <a:gdLst>
              <a:gd name="connsiteX0" fmla="*/ 0 w 945931"/>
              <a:gd name="connsiteY0" fmla="*/ 367970 h 399501"/>
              <a:gd name="connsiteX1" fmla="*/ 420414 w 945931"/>
              <a:gd name="connsiteY1" fmla="*/ 108 h 399501"/>
              <a:gd name="connsiteX2" fmla="*/ 945931 w 945931"/>
              <a:gd name="connsiteY2" fmla="*/ 399501 h 399501"/>
              <a:gd name="connsiteX3" fmla="*/ 945931 w 945931"/>
              <a:gd name="connsiteY3" fmla="*/ 399501 h 399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5931" h="399501">
                <a:moveTo>
                  <a:pt x="0" y="367970"/>
                </a:moveTo>
                <a:cubicBezTo>
                  <a:pt x="131379" y="181411"/>
                  <a:pt x="262759" y="-5147"/>
                  <a:pt x="420414" y="108"/>
                </a:cubicBezTo>
                <a:cubicBezTo>
                  <a:pt x="578069" y="5363"/>
                  <a:pt x="945931" y="399501"/>
                  <a:pt x="945931" y="399501"/>
                </a:cubicBezTo>
                <a:lnTo>
                  <a:pt x="945931" y="399501"/>
                </a:lnTo>
              </a:path>
            </a:pathLst>
          </a:custGeom>
          <a:noFill/>
          <a:ln>
            <a:solidFill>
              <a:srgbClr val="FF0000"/>
            </a:solidFill>
            <a:prstDash val="dash"/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>
            <a:off x="5105400" y="994678"/>
            <a:ext cx="1237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Incorporate comments</a:t>
            </a:r>
            <a:endParaRPr lang="en-US" sz="1400" dirty="0"/>
          </a:p>
        </p:txBody>
      </p:sp>
      <p:sp>
        <p:nvSpPr>
          <p:cNvPr id="70" name="Freeform 69"/>
          <p:cNvSpPr/>
          <p:nvPr/>
        </p:nvSpPr>
        <p:spPr>
          <a:xfrm>
            <a:off x="5133974" y="1587817"/>
            <a:ext cx="1495425" cy="399501"/>
          </a:xfrm>
          <a:custGeom>
            <a:avLst/>
            <a:gdLst>
              <a:gd name="connsiteX0" fmla="*/ 0 w 945931"/>
              <a:gd name="connsiteY0" fmla="*/ 367970 h 399501"/>
              <a:gd name="connsiteX1" fmla="*/ 420414 w 945931"/>
              <a:gd name="connsiteY1" fmla="*/ 108 h 399501"/>
              <a:gd name="connsiteX2" fmla="*/ 945931 w 945931"/>
              <a:gd name="connsiteY2" fmla="*/ 399501 h 399501"/>
              <a:gd name="connsiteX3" fmla="*/ 945931 w 945931"/>
              <a:gd name="connsiteY3" fmla="*/ 399501 h 399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5931" h="399501">
                <a:moveTo>
                  <a:pt x="0" y="367970"/>
                </a:moveTo>
                <a:cubicBezTo>
                  <a:pt x="131379" y="181411"/>
                  <a:pt x="262759" y="-5147"/>
                  <a:pt x="420414" y="108"/>
                </a:cubicBezTo>
                <a:cubicBezTo>
                  <a:pt x="578069" y="5363"/>
                  <a:pt x="945931" y="399501"/>
                  <a:pt x="945931" y="399501"/>
                </a:cubicBezTo>
                <a:lnTo>
                  <a:pt x="945931" y="399501"/>
                </a:lnTo>
              </a:path>
            </a:pathLst>
          </a:custGeom>
          <a:noFill/>
          <a:ln>
            <a:solidFill>
              <a:srgbClr val="FF0000"/>
            </a:solidFill>
            <a:prstDash val="dash"/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3799344" y="762000"/>
            <a:ext cx="1153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Over 600 comments</a:t>
            </a:r>
            <a:endParaRPr lang="en-US" sz="1400" dirty="0"/>
          </a:p>
        </p:txBody>
      </p:sp>
      <p:sp>
        <p:nvSpPr>
          <p:cNvPr id="74" name="TextBox 73"/>
          <p:cNvSpPr txBox="1"/>
          <p:nvPr/>
        </p:nvSpPr>
        <p:spPr>
          <a:xfrm>
            <a:off x="6134100" y="1000809"/>
            <a:ext cx="1143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Publish Living Document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6" name="Freeform 75"/>
          <p:cNvSpPr/>
          <p:nvPr/>
        </p:nvSpPr>
        <p:spPr>
          <a:xfrm>
            <a:off x="6752094" y="1513820"/>
            <a:ext cx="1898431" cy="560666"/>
          </a:xfrm>
          <a:custGeom>
            <a:avLst/>
            <a:gdLst>
              <a:gd name="connsiteX0" fmla="*/ 0 w 945931"/>
              <a:gd name="connsiteY0" fmla="*/ 367970 h 399501"/>
              <a:gd name="connsiteX1" fmla="*/ 420414 w 945931"/>
              <a:gd name="connsiteY1" fmla="*/ 108 h 399501"/>
              <a:gd name="connsiteX2" fmla="*/ 945931 w 945931"/>
              <a:gd name="connsiteY2" fmla="*/ 399501 h 399501"/>
              <a:gd name="connsiteX3" fmla="*/ 945931 w 945931"/>
              <a:gd name="connsiteY3" fmla="*/ 399501 h 399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5931" h="399501">
                <a:moveTo>
                  <a:pt x="0" y="367970"/>
                </a:moveTo>
                <a:cubicBezTo>
                  <a:pt x="131379" y="181411"/>
                  <a:pt x="262759" y="-5147"/>
                  <a:pt x="420414" y="108"/>
                </a:cubicBezTo>
                <a:cubicBezTo>
                  <a:pt x="578069" y="5363"/>
                  <a:pt x="945931" y="399501"/>
                  <a:pt x="945931" y="399501"/>
                </a:cubicBezTo>
                <a:lnTo>
                  <a:pt x="945931" y="399501"/>
                </a:lnTo>
              </a:path>
            </a:pathLst>
          </a:custGeom>
          <a:noFill/>
          <a:ln>
            <a:solidFill>
              <a:srgbClr val="FF0000"/>
            </a:solidFill>
            <a:prstDash val="dash"/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9" name="Straight Connector 78"/>
          <p:cNvCxnSpPr/>
          <p:nvPr/>
        </p:nvCxnSpPr>
        <p:spPr>
          <a:xfrm>
            <a:off x="6781800" y="2352020"/>
            <a:ext cx="0" cy="37049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541794" y="2409184"/>
            <a:ext cx="419100" cy="9021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8610600" y="2352020"/>
            <a:ext cx="0" cy="30480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6934200" y="2352020"/>
            <a:ext cx="0" cy="30480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6496707" y="2743200"/>
            <a:ext cx="1047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February 20 - 24</a:t>
            </a:r>
            <a:endParaRPr lang="en-US" sz="1400" dirty="0"/>
          </a:p>
        </p:txBody>
      </p:sp>
      <p:sp>
        <p:nvSpPr>
          <p:cNvPr id="85" name="Content Placeholder 2"/>
          <p:cNvSpPr>
            <a:spLocks noGrp="1"/>
          </p:cNvSpPr>
          <p:nvPr>
            <p:ph idx="1"/>
          </p:nvPr>
        </p:nvSpPr>
        <p:spPr>
          <a:xfrm>
            <a:off x="457200" y="4267200"/>
            <a:ext cx="7351986" cy="1981200"/>
          </a:xfrm>
        </p:spPr>
        <p:txBody>
          <a:bodyPr>
            <a:noAutofit/>
          </a:bodyPr>
          <a:lstStyle/>
          <a:p>
            <a:pPr>
              <a:tabLst>
                <a:tab pos="457200" algn="l"/>
              </a:tabLst>
            </a:pPr>
            <a:r>
              <a:rPr lang="en-US" sz="1400" dirty="0" smtClean="0"/>
              <a:t>Requested by Governing Council Decision 27/11 paragraph 1:</a:t>
            </a:r>
          </a:p>
          <a:p>
            <a:pPr marL="457200" indent="0">
              <a:buNone/>
              <a:tabLst>
                <a:tab pos="457200" algn="l"/>
              </a:tabLst>
            </a:pPr>
            <a:r>
              <a:rPr lang="en-US" sz="1200" i="1" dirty="0"/>
              <a:t>“Requests the Executive Director to review best practices and develop a </a:t>
            </a:r>
            <a:r>
              <a:rPr lang="en-US" sz="1200" i="1" u="sng" dirty="0"/>
              <a:t>set </a:t>
            </a:r>
            <a:r>
              <a:rPr lang="en-US" sz="1200" i="1" u="sng" dirty="0" smtClean="0"/>
              <a:t>of transparent </a:t>
            </a:r>
            <a:r>
              <a:rPr lang="en-US" sz="1200" i="1" u="sng" dirty="0"/>
              <a:t>procedures</a:t>
            </a:r>
            <a:r>
              <a:rPr lang="en-US" sz="1200" i="1" dirty="0"/>
              <a:t>, particularly with regard to administrative processes, the selection </a:t>
            </a:r>
            <a:r>
              <a:rPr lang="en-US" sz="1200" i="1" dirty="0" smtClean="0"/>
              <a:t>of participants </a:t>
            </a:r>
            <a:r>
              <a:rPr lang="en-US" sz="1200" i="1" dirty="0"/>
              <a:t>the inclusion of diverging view points, as well as government and peer reviews to </a:t>
            </a:r>
            <a:r>
              <a:rPr lang="en-US" sz="1200" i="1" u="sng" dirty="0"/>
              <a:t>support </a:t>
            </a:r>
            <a:r>
              <a:rPr lang="en-US" sz="1200" i="1" u="sng" dirty="0" smtClean="0"/>
              <a:t>a wide </a:t>
            </a:r>
            <a:r>
              <a:rPr lang="en-US" sz="1200" i="1" u="sng" dirty="0"/>
              <a:t>range of environmental assessments </a:t>
            </a:r>
            <a:r>
              <a:rPr lang="en-US" sz="1200" i="1" dirty="0"/>
              <a:t>that the United Nations Environment </a:t>
            </a:r>
            <a:r>
              <a:rPr lang="en-US" sz="1200" i="1" dirty="0" err="1"/>
              <a:t>Programme</a:t>
            </a:r>
            <a:r>
              <a:rPr lang="en-US" sz="1200" i="1" dirty="0"/>
              <a:t> conducts </a:t>
            </a:r>
            <a:r>
              <a:rPr lang="en-US" sz="1200" i="1" dirty="0" smtClean="0"/>
              <a:t>in order </a:t>
            </a:r>
            <a:r>
              <a:rPr lang="en-US" sz="1200" i="1" dirty="0"/>
              <a:t>to ensure that they </a:t>
            </a:r>
            <a:r>
              <a:rPr lang="en-US" sz="1200" i="1" u="sng" dirty="0"/>
              <a:t>are of the highest quality and have maximum impact</a:t>
            </a:r>
            <a:r>
              <a:rPr lang="en-US" sz="1200" i="1" dirty="0"/>
              <a:t>. These procedures </a:t>
            </a:r>
            <a:r>
              <a:rPr lang="en-US" sz="1200" i="1" dirty="0" smtClean="0"/>
              <a:t>should be </a:t>
            </a:r>
            <a:r>
              <a:rPr lang="en-US" sz="1200" i="1" dirty="0"/>
              <a:t>based on the knowledge and experience of nationally recognized experts and current </a:t>
            </a:r>
            <a:r>
              <a:rPr lang="en-US" sz="1200" i="1" dirty="0" smtClean="0"/>
              <a:t>best assessment </a:t>
            </a:r>
            <a:r>
              <a:rPr lang="en-US" sz="1200" i="1" dirty="0"/>
              <a:t>practices should be </a:t>
            </a:r>
            <a:r>
              <a:rPr lang="en-US" sz="1200" i="1" u="sng" dirty="0"/>
              <a:t>provided to member states for comments</a:t>
            </a:r>
            <a:r>
              <a:rPr lang="en-US" sz="1200" i="1" dirty="0"/>
              <a:t>. Those procedures relevant </a:t>
            </a:r>
            <a:r>
              <a:rPr lang="en-US" sz="1200" i="1" dirty="0" smtClean="0"/>
              <a:t>to the </a:t>
            </a:r>
            <a:r>
              <a:rPr lang="en-US" sz="1200" i="1" dirty="0"/>
              <a:t>sixth Global Environment Outlook assessment should be prioritized to feed into its preparation </a:t>
            </a:r>
            <a:r>
              <a:rPr lang="en-US" sz="1200" i="1" dirty="0" smtClean="0"/>
              <a:t>and should </a:t>
            </a:r>
            <a:r>
              <a:rPr lang="en-US" sz="1200" i="1" dirty="0"/>
              <a:t>be provided to Member States for review and comment </a:t>
            </a:r>
            <a:r>
              <a:rPr lang="en-US" sz="1200" i="1" u="sng" dirty="0"/>
              <a:t>in time for the preparation of the </a:t>
            </a:r>
            <a:r>
              <a:rPr lang="en-US" sz="1200" i="1" u="sng" dirty="0" smtClean="0"/>
              <a:t>sixth Global </a:t>
            </a:r>
            <a:r>
              <a:rPr lang="en-US" sz="1200" i="1" u="sng" dirty="0"/>
              <a:t>Environment Outlook </a:t>
            </a:r>
            <a:r>
              <a:rPr lang="en-US" sz="1200" i="1" dirty="0"/>
              <a:t>assessment</a:t>
            </a:r>
            <a:r>
              <a:rPr lang="en-US" sz="1200" i="1" dirty="0" smtClean="0"/>
              <a:t>;”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4229628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/>
      <p:bldP spid="46" grpId="0" animBg="1"/>
      <p:bldP spid="47" grpId="0"/>
      <p:bldP spid="54" grpId="0"/>
      <p:bldP spid="56" grpId="0"/>
      <p:bldP spid="44" grpId="0" animBg="1"/>
      <p:bldP spid="62" grpId="0" animBg="1"/>
      <p:bldP spid="65" grpId="0"/>
      <p:bldP spid="66" grpId="0" animBg="1"/>
      <p:bldP spid="68" grpId="0"/>
      <p:bldP spid="70" grpId="0" animBg="1"/>
      <p:bldP spid="71" grpId="0"/>
      <p:bldP spid="74" grpId="0"/>
      <p:bldP spid="7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44196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Follows 2007 manual structure.  Guidance in manual still relevant.</a:t>
            </a:r>
          </a:p>
          <a:p>
            <a:r>
              <a:rPr lang="en-US" dirty="0" smtClean="0"/>
              <a:t>New components</a:t>
            </a:r>
          </a:p>
          <a:p>
            <a:pPr lvl="1"/>
            <a:r>
              <a:rPr lang="en-US" dirty="0" smtClean="0"/>
              <a:t>Theory of change</a:t>
            </a:r>
          </a:p>
          <a:p>
            <a:pPr lvl="1"/>
            <a:r>
              <a:rPr lang="en-US" dirty="0" smtClean="0"/>
              <a:t>Policy effectiveness assessment</a:t>
            </a:r>
          </a:p>
          <a:p>
            <a:pPr lvl="1"/>
            <a:r>
              <a:rPr lang="en-US" dirty="0" smtClean="0"/>
              <a:t>Evaluation</a:t>
            </a:r>
          </a:p>
          <a:p>
            <a:r>
              <a:rPr lang="en-US" dirty="0" smtClean="0"/>
              <a:t>Use decision trees to select the type of approach or method to use for the assessment.</a:t>
            </a:r>
          </a:p>
          <a:p>
            <a:endParaRPr lang="en-US" dirty="0"/>
          </a:p>
        </p:txBody>
      </p:sp>
      <p:pic>
        <p:nvPicPr>
          <p:cNvPr id="1026" name="Picture 2" descr="C:\Users\boileaup\Documents\GEO\GUIDELINES\iea_manual_cov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40712">
            <a:off x="5410200" y="1066800"/>
            <a:ext cx="3007253" cy="414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" descr="C:\Users\jabbourj\Desktop\GEO-6\GEO-6 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9186" y="6449244"/>
            <a:ext cx="1272263" cy="40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722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4724400" cy="5600548"/>
          </a:xfrm>
        </p:spPr>
        <p:txBody>
          <a:bodyPr/>
          <a:lstStyle/>
          <a:p>
            <a:r>
              <a:rPr lang="en-US" dirty="0" smtClean="0"/>
              <a:t>Assessment findings</a:t>
            </a:r>
          </a:p>
          <a:p>
            <a:r>
              <a:rPr lang="en-US" dirty="0" smtClean="0"/>
              <a:t>Practitioner</a:t>
            </a:r>
          </a:p>
          <a:p>
            <a:r>
              <a:rPr lang="en-US" dirty="0" smtClean="0"/>
              <a:t>Users</a:t>
            </a:r>
          </a:p>
          <a:p>
            <a:r>
              <a:rPr lang="en-US" dirty="0" smtClean="0"/>
              <a:t>Commissioning Entity</a:t>
            </a:r>
          </a:p>
          <a:p>
            <a:r>
              <a:rPr lang="en-US" dirty="0" smtClean="0"/>
              <a:t>Secretariat</a:t>
            </a:r>
          </a:p>
          <a:p>
            <a:r>
              <a:rPr lang="en-US" dirty="0" smtClean="0"/>
              <a:t>Advisory bodies</a:t>
            </a:r>
          </a:p>
          <a:p>
            <a:r>
              <a:rPr lang="en-US" dirty="0" smtClean="0"/>
              <a:t>Integrated Environmental Assessment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72885">
            <a:off x="4804924" y="1002348"/>
            <a:ext cx="4248150" cy="537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 descr="C:\Users\jabbourj\Desktop\GEO-6\GEO-6 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9186" y="6449244"/>
            <a:ext cx="1272263" cy="40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754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Successful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5143182"/>
            <a:ext cx="8504993" cy="156241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Findings of the assessment must be considered </a:t>
            </a:r>
          </a:p>
          <a:p>
            <a:r>
              <a:rPr lang="en-US" dirty="0" smtClean="0"/>
              <a:t>credible, </a:t>
            </a:r>
          </a:p>
          <a:p>
            <a:r>
              <a:rPr lang="en-US" dirty="0" smtClean="0"/>
              <a:t>have legitimacy with the audience, and,</a:t>
            </a:r>
          </a:p>
          <a:p>
            <a:r>
              <a:rPr lang="en-US" dirty="0" smtClean="0"/>
              <a:t>must be considered relevant (salient) to the audience</a:t>
            </a:r>
            <a:endParaRPr lang="en-US" dirty="0"/>
          </a:p>
        </p:txBody>
      </p:sp>
      <p:pic>
        <p:nvPicPr>
          <p:cNvPr id="4" name="Picture 3" descr="C:\Users\targetts\Downloads\Figure_2_1_L-C-S-01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990600"/>
            <a:ext cx="5638800" cy="388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1" descr="C:\Users\jabbourj\Desktop\GEO-6\GEO-6 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9186" y="6449244"/>
            <a:ext cx="1272263" cy="40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527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Theory of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ound Same Side Corner Rectangle 3"/>
          <p:cNvSpPr/>
          <p:nvPr/>
        </p:nvSpPr>
        <p:spPr>
          <a:xfrm>
            <a:off x="2057400" y="5334000"/>
            <a:ext cx="1752600" cy="361265"/>
          </a:xfrm>
          <a:prstGeom prst="round2SameRect">
            <a:avLst/>
          </a:prstGeom>
          <a:solidFill>
            <a:schemeClr val="accent5">
              <a:lumMod val="60000"/>
              <a:lumOff val="40000"/>
              <a:alpha val="25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nip Single Corner Rectangle 4"/>
          <p:cNvSpPr/>
          <p:nvPr/>
        </p:nvSpPr>
        <p:spPr>
          <a:xfrm>
            <a:off x="533400" y="1447800"/>
            <a:ext cx="1143000" cy="369332"/>
          </a:xfrm>
          <a:prstGeom prst="snip1Rect">
            <a:avLst/>
          </a:prstGeom>
          <a:solidFill>
            <a:schemeClr val="accent3">
              <a:lumMod val="60000"/>
              <a:lumOff val="40000"/>
              <a:alpha val="25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nip Single Corner Rectangle 5"/>
          <p:cNvSpPr/>
          <p:nvPr/>
        </p:nvSpPr>
        <p:spPr>
          <a:xfrm>
            <a:off x="1752600" y="4191000"/>
            <a:ext cx="2286000" cy="466919"/>
          </a:xfrm>
          <a:prstGeom prst="snip1Rect">
            <a:avLst/>
          </a:prstGeom>
          <a:solidFill>
            <a:schemeClr val="accent3">
              <a:lumMod val="60000"/>
              <a:lumOff val="40000"/>
              <a:alpha val="25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 Same Side Corner Rectangle 6"/>
          <p:cNvSpPr/>
          <p:nvPr/>
        </p:nvSpPr>
        <p:spPr>
          <a:xfrm>
            <a:off x="2057400" y="1981200"/>
            <a:ext cx="1752600" cy="350462"/>
          </a:xfrm>
          <a:prstGeom prst="round2SameRect">
            <a:avLst/>
          </a:prstGeom>
          <a:solidFill>
            <a:schemeClr val="accent5">
              <a:lumMod val="60000"/>
              <a:lumOff val="40000"/>
              <a:alpha val="25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gular Pentagon 7"/>
          <p:cNvSpPr/>
          <p:nvPr/>
        </p:nvSpPr>
        <p:spPr>
          <a:xfrm>
            <a:off x="1143000" y="2932458"/>
            <a:ext cx="3429000" cy="1174369"/>
          </a:xfrm>
          <a:prstGeom prst="pentagon">
            <a:avLst/>
          </a:prstGeom>
          <a:solidFill>
            <a:schemeClr val="accent4">
              <a:lumMod val="60000"/>
              <a:lumOff val="40000"/>
              <a:alpha val="2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nip Diagonal Corner Rectangle 8"/>
          <p:cNvSpPr/>
          <p:nvPr/>
        </p:nvSpPr>
        <p:spPr>
          <a:xfrm>
            <a:off x="228600" y="2448911"/>
            <a:ext cx="647700" cy="358822"/>
          </a:xfrm>
          <a:prstGeom prst="snip2DiagRect">
            <a:avLst/>
          </a:prstGeom>
          <a:solidFill>
            <a:schemeClr val="accent6">
              <a:lumMod val="60000"/>
              <a:lumOff val="40000"/>
              <a:alpha val="2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2057400" y="914401"/>
            <a:ext cx="1524000" cy="369332"/>
          </a:xfrm>
          <a:prstGeom prst="round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981200" y="914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09600" y="14478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Drivers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52400" y="2438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Air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447800" y="3183497"/>
            <a:ext cx="2762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Policies, goals, objectives and environmental governance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057400" y="53340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Outlooks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905000" y="422773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Analytical Approach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057400" y="19812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State and Trends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391432" y="986135"/>
            <a:ext cx="3447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Mandate, purpose, approach, structure</a:t>
            </a:r>
            <a:endParaRPr lang="en-US" sz="1200" dirty="0"/>
          </a:p>
        </p:txBody>
      </p:sp>
      <p:sp>
        <p:nvSpPr>
          <p:cNvPr id="19" name="Snip Single Corner Rectangle 18"/>
          <p:cNvSpPr/>
          <p:nvPr/>
        </p:nvSpPr>
        <p:spPr>
          <a:xfrm>
            <a:off x="4038600" y="1456730"/>
            <a:ext cx="1905001" cy="369332"/>
          </a:xfrm>
          <a:prstGeom prst="snip1Rect">
            <a:avLst/>
          </a:prstGeom>
          <a:solidFill>
            <a:schemeClr val="accent3">
              <a:lumMod val="60000"/>
              <a:lumOff val="40000"/>
              <a:alpha val="25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114801" y="145673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Data/Knowledge</a:t>
            </a:r>
            <a:endParaRPr lang="en-US" dirty="0"/>
          </a:p>
        </p:txBody>
      </p:sp>
      <p:sp>
        <p:nvSpPr>
          <p:cNvPr id="21" name="Snip Diagonal Corner Rectangle 20"/>
          <p:cNvSpPr/>
          <p:nvPr/>
        </p:nvSpPr>
        <p:spPr>
          <a:xfrm>
            <a:off x="1066800" y="2448911"/>
            <a:ext cx="1295400" cy="358822"/>
          </a:xfrm>
          <a:prstGeom prst="snip2DiagRect">
            <a:avLst/>
          </a:prstGeom>
          <a:solidFill>
            <a:schemeClr val="accent6">
              <a:lumMod val="60000"/>
              <a:lumOff val="40000"/>
              <a:alpha val="2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90600" y="2438400"/>
            <a:ext cx="1447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Fresh Water</a:t>
            </a:r>
            <a:endParaRPr lang="en-US" dirty="0"/>
          </a:p>
        </p:txBody>
      </p:sp>
      <p:sp>
        <p:nvSpPr>
          <p:cNvPr id="23" name="Snip Diagonal Corner Rectangle 22"/>
          <p:cNvSpPr/>
          <p:nvPr/>
        </p:nvSpPr>
        <p:spPr>
          <a:xfrm>
            <a:off x="2590800" y="2448911"/>
            <a:ext cx="838200" cy="358822"/>
          </a:xfrm>
          <a:prstGeom prst="snip2DiagRect">
            <a:avLst/>
          </a:prstGeom>
          <a:solidFill>
            <a:schemeClr val="accent6">
              <a:lumMod val="60000"/>
              <a:lumOff val="40000"/>
              <a:alpha val="2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514600" y="24384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Oceans</a:t>
            </a:r>
            <a:endParaRPr lang="en-US" dirty="0"/>
          </a:p>
        </p:txBody>
      </p:sp>
      <p:sp>
        <p:nvSpPr>
          <p:cNvPr id="25" name="Snip Diagonal Corner Rectangle 24"/>
          <p:cNvSpPr/>
          <p:nvPr/>
        </p:nvSpPr>
        <p:spPr>
          <a:xfrm>
            <a:off x="3657600" y="2448911"/>
            <a:ext cx="647700" cy="358822"/>
          </a:xfrm>
          <a:prstGeom prst="snip2DiagRect">
            <a:avLst/>
          </a:prstGeom>
          <a:solidFill>
            <a:schemeClr val="accent6">
              <a:lumMod val="60000"/>
              <a:lumOff val="40000"/>
              <a:alpha val="2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581400" y="2438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Land</a:t>
            </a:r>
            <a:endParaRPr lang="en-US" dirty="0"/>
          </a:p>
        </p:txBody>
      </p:sp>
      <p:sp>
        <p:nvSpPr>
          <p:cNvPr id="27" name="Snip Diagonal Corner Rectangle 26"/>
          <p:cNvSpPr/>
          <p:nvPr/>
        </p:nvSpPr>
        <p:spPr>
          <a:xfrm>
            <a:off x="4495800" y="2460578"/>
            <a:ext cx="647700" cy="358822"/>
          </a:xfrm>
          <a:prstGeom prst="snip2DiagRect">
            <a:avLst/>
          </a:prstGeom>
          <a:solidFill>
            <a:schemeClr val="accent6">
              <a:lumMod val="60000"/>
              <a:lumOff val="40000"/>
              <a:alpha val="2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4419600" y="2450067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Biota</a:t>
            </a:r>
            <a:endParaRPr lang="en-US" dirty="0"/>
          </a:p>
        </p:txBody>
      </p:sp>
      <p:sp>
        <p:nvSpPr>
          <p:cNvPr id="29" name="Snip Diagonal Corner Rectangle 28"/>
          <p:cNvSpPr/>
          <p:nvPr/>
        </p:nvSpPr>
        <p:spPr>
          <a:xfrm>
            <a:off x="228600" y="4811111"/>
            <a:ext cx="647700" cy="358822"/>
          </a:xfrm>
          <a:prstGeom prst="snip2DiagRect">
            <a:avLst/>
          </a:prstGeom>
          <a:solidFill>
            <a:schemeClr val="accent6">
              <a:lumMod val="60000"/>
              <a:lumOff val="40000"/>
              <a:alpha val="2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52400" y="4800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Air</a:t>
            </a:r>
            <a:endParaRPr lang="en-US" dirty="0"/>
          </a:p>
        </p:txBody>
      </p:sp>
      <p:sp>
        <p:nvSpPr>
          <p:cNvPr id="31" name="Snip Diagonal Corner Rectangle 30"/>
          <p:cNvSpPr/>
          <p:nvPr/>
        </p:nvSpPr>
        <p:spPr>
          <a:xfrm>
            <a:off x="1066800" y="4811111"/>
            <a:ext cx="1295400" cy="358822"/>
          </a:xfrm>
          <a:prstGeom prst="snip2DiagRect">
            <a:avLst/>
          </a:prstGeom>
          <a:solidFill>
            <a:schemeClr val="accent6">
              <a:lumMod val="60000"/>
              <a:lumOff val="40000"/>
              <a:alpha val="2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990600" y="4800600"/>
            <a:ext cx="1447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Fresh Water</a:t>
            </a:r>
            <a:endParaRPr lang="en-US" dirty="0"/>
          </a:p>
        </p:txBody>
      </p:sp>
      <p:sp>
        <p:nvSpPr>
          <p:cNvPr id="33" name="Snip Diagonal Corner Rectangle 32"/>
          <p:cNvSpPr/>
          <p:nvPr/>
        </p:nvSpPr>
        <p:spPr>
          <a:xfrm>
            <a:off x="2590800" y="4811111"/>
            <a:ext cx="838200" cy="358822"/>
          </a:xfrm>
          <a:prstGeom prst="snip2DiagRect">
            <a:avLst/>
          </a:prstGeom>
          <a:solidFill>
            <a:schemeClr val="accent6">
              <a:lumMod val="60000"/>
              <a:lumOff val="40000"/>
              <a:alpha val="2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2514600" y="48006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Oceans</a:t>
            </a:r>
            <a:endParaRPr lang="en-US" dirty="0"/>
          </a:p>
        </p:txBody>
      </p:sp>
      <p:sp>
        <p:nvSpPr>
          <p:cNvPr id="35" name="Snip Diagonal Corner Rectangle 34"/>
          <p:cNvSpPr/>
          <p:nvPr/>
        </p:nvSpPr>
        <p:spPr>
          <a:xfrm>
            <a:off x="3657600" y="4811111"/>
            <a:ext cx="647700" cy="358822"/>
          </a:xfrm>
          <a:prstGeom prst="snip2DiagRect">
            <a:avLst/>
          </a:prstGeom>
          <a:solidFill>
            <a:schemeClr val="accent6">
              <a:lumMod val="60000"/>
              <a:lumOff val="40000"/>
              <a:alpha val="2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3581400" y="4800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Land</a:t>
            </a:r>
            <a:endParaRPr lang="en-US" dirty="0"/>
          </a:p>
        </p:txBody>
      </p:sp>
      <p:sp>
        <p:nvSpPr>
          <p:cNvPr id="37" name="Snip Diagonal Corner Rectangle 36"/>
          <p:cNvSpPr/>
          <p:nvPr/>
        </p:nvSpPr>
        <p:spPr>
          <a:xfrm>
            <a:off x="4495800" y="4822778"/>
            <a:ext cx="647700" cy="358822"/>
          </a:xfrm>
          <a:prstGeom prst="snip2DiagRect">
            <a:avLst/>
          </a:prstGeom>
          <a:solidFill>
            <a:schemeClr val="accent6">
              <a:lumMod val="60000"/>
              <a:lumOff val="40000"/>
              <a:alpha val="2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4419600" y="4812267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Biota</a:t>
            </a:r>
            <a:endParaRPr lang="en-US" dirty="0"/>
          </a:p>
        </p:txBody>
      </p:sp>
      <p:sp>
        <p:nvSpPr>
          <p:cNvPr id="39" name="Oval 38"/>
          <p:cNvSpPr/>
          <p:nvPr/>
        </p:nvSpPr>
        <p:spPr>
          <a:xfrm>
            <a:off x="228600" y="5830669"/>
            <a:ext cx="1828800" cy="646332"/>
          </a:xfrm>
          <a:prstGeom prst="ellipse">
            <a:avLst/>
          </a:prstGeom>
          <a:solidFill>
            <a:schemeClr val="accent2">
              <a:lumMod val="60000"/>
              <a:lumOff val="40000"/>
              <a:alpha val="2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457200" y="5830669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New Methods</a:t>
            </a:r>
            <a:endParaRPr lang="en-US" dirty="0"/>
          </a:p>
        </p:txBody>
      </p:sp>
      <p:sp>
        <p:nvSpPr>
          <p:cNvPr id="41" name="Oval 40"/>
          <p:cNvSpPr/>
          <p:nvPr/>
        </p:nvSpPr>
        <p:spPr>
          <a:xfrm>
            <a:off x="2057400" y="5791200"/>
            <a:ext cx="1828800" cy="646332"/>
          </a:xfrm>
          <a:prstGeom prst="ellipse">
            <a:avLst/>
          </a:prstGeom>
          <a:solidFill>
            <a:schemeClr val="accent2">
              <a:lumMod val="60000"/>
              <a:lumOff val="40000"/>
              <a:alpha val="2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2286000" y="57912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Agenda 2030</a:t>
            </a:r>
            <a:endParaRPr lang="en-US" dirty="0"/>
          </a:p>
        </p:txBody>
      </p:sp>
      <p:sp>
        <p:nvSpPr>
          <p:cNvPr id="43" name="Oval 42"/>
          <p:cNvSpPr/>
          <p:nvPr/>
        </p:nvSpPr>
        <p:spPr>
          <a:xfrm>
            <a:off x="3886200" y="5791200"/>
            <a:ext cx="1828800" cy="646332"/>
          </a:xfrm>
          <a:prstGeom prst="ellipse">
            <a:avLst/>
          </a:prstGeom>
          <a:solidFill>
            <a:schemeClr val="accent2">
              <a:lumMod val="60000"/>
              <a:lumOff val="40000"/>
              <a:alpha val="2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4067667" y="5791200"/>
            <a:ext cx="14949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Sustainability in 2050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781316" y="1371600"/>
            <a:ext cx="1952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Economy, Population, Climate, Technology</a:t>
            </a:r>
            <a:endParaRPr lang="en-US" sz="1200" dirty="0"/>
          </a:p>
        </p:txBody>
      </p:sp>
      <p:sp>
        <p:nvSpPr>
          <p:cNvPr id="46" name="TextBox 45"/>
          <p:cNvSpPr txBox="1"/>
          <p:nvPr/>
        </p:nvSpPr>
        <p:spPr>
          <a:xfrm>
            <a:off x="6324600" y="1371600"/>
            <a:ext cx="2028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Statistics, citizen science, big data, remote sensing, gender</a:t>
            </a:r>
            <a:endParaRPr lang="en-US" sz="1200" dirty="0"/>
          </a:p>
        </p:txBody>
      </p:sp>
      <p:sp>
        <p:nvSpPr>
          <p:cNvPr id="47" name="TextBox 46"/>
          <p:cNvSpPr txBox="1"/>
          <p:nvPr/>
        </p:nvSpPr>
        <p:spPr>
          <a:xfrm>
            <a:off x="5181600" y="2009001"/>
            <a:ext cx="2790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Pressures, state, impact and current policy response</a:t>
            </a:r>
            <a:endParaRPr lang="en-US" sz="1200" dirty="0"/>
          </a:p>
        </p:txBody>
      </p:sp>
      <p:sp>
        <p:nvSpPr>
          <p:cNvPr id="48" name="TextBox 47"/>
          <p:cNvSpPr txBox="1"/>
          <p:nvPr/>
        </p:nvSpPr>
        <p:spPr>
          <a:xfrm>
            <a:off x="5896116" y="2542401"/>
            <a:ext cx="1952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Problem statement</a:t>
            </a:r>
            <a:endParaRPr lang="en-US" sz="1200" dirty="0"/>
          </a:p>
        </p:txBody>
      </p:sp>
      <p:sp>
        <p:nvSpPr>
          <p:cNvPr id="49" name="TextBox 48"/>
          <p:cNvSpPr txBox="1"/>
          <p:nvPr/>
        </p:nvSpPr>
        <p:spPr>
          <a:xfrm>
            <a:off x="5943600" y="3304401"/>
            <a:ext cx="19524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Effectiveness of policy response and governance models</a:t>
            </a:r>
            <a:endParaRPr lang="en-US" sz="1200" dirty="0"/>
          </a:p>
        </p:txBody>
      </p:sp>
      <p:sp>
        <p:nvSpPr>
          <p:cNvPr id="50" name="TextBox 49"/>
          <p:cNvSpPr txBox="1"/>
          <p:nvPr/>
        </p:nvSpPr>
        <p:spPr>
          <a:xfrm>
            <a:off x="5943600" y="4828401"/>
            <a:ext cx="1952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Desired state</a:t>
            </a:r>
            <a:endParaRPr lang="en-US" sz="1200" dirty="0"/>
          </a:p>
        </p:txBody>
      </p:sp>
      <p:sp>
        <p:nvSpPr>
          <p:cNvPr id="51" name="TextBox 50"/>
          <p:cNvSpPr txBox="1"/>
          <p:nvPr/>
        </p:nvSpPr>
        <p:spPr>
          <a:xfrm>
            <a:off x="6019800" y="5754469"/>
            <a:ext cx="1952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Path to achievement</a:t>
            </a:r>
            <a:endParaRPr lang="en-US" sz="1200" dirty="0"/>
          </a:p>
        </p:txBody>
      </p:sp>
      <p:sp>
        <p:nvSpPr>
          <p:cNvPr id="52" name="Right Brace 51"/>
          <p:cNvSpPr/>
          <p:nvPr/>
        </p:nvSpPr>
        <p:spPr>
          <a:xfrm>
            <a:off x="7696200" y="1981200"/>
            <a:ext cx="344214" cy="4114800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8029716" y="3581400"/>
            <a:ext cx="9618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Theory of Change</a:t>
            </a:r>
          </a:p>
        </p:txBody>
      </p:sp>
      <p:sp>
        <p:nvSpPr>
          <p:cNvPr id="54" name="Oval 53"/>
          <p:cNvSpPr/>
          <p:nvPr/>
        </p:nvSpPr>
        <p:spPr>
          <a:xfrm>
            <a:off x="5943600" y="2505543"/>
            <a:ext cx="1828800" cy="39005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6019800" y="4791543"/>
            <a:ext cx="1828800" cy="39005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6096000" y="5705943"/>
            <a:ext cx="1828800" cy="39005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7" name="Picture 1" descr="C:\Users\jabbourj\Desktop\GEO-6\GEO-6 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9186" y="6449244"/>
            <a:ext cx="1272263" cy="40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81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 animBg="1"/>
      <p:bldP spid="20" grpId="0"/>
      <p:bldP spid="21" grpId="0" animBg="1"/>
      <p:bldP spid="22" grpId="0"/>
      <p:bldP spid="23" grpId="0" animBg="1"/>
      <p:bldP spid="24" grpId="0"/>
      <p:bldP spid="25" grpId="0" animBg="1"/>
      <p:bldP spid="26" grpId="0"/>
      <p:bldP spid="27" grpId="0" animBg="1"/>
      <p:bldP spid="28" grpId="0"/>
      <p:bldP spid="29" grpId="0" animBg="1"/>
      <p:bldP spid="30" grpId="0"/>
      <p:bldP spid="31" grpId="0" animBg="1"/>
      <p:bldP spid="32" grpId="0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 animBg="1"/>
      <p:bldP spid="40" grpId="0"/>
      <p:bldP spid="41" grpId="0" animBg="1"/>
      <p:bldP spid="42" grpId="0"/>
      <p:bldP spid="4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 animBg="1"/>
      <p:bldP spid="53" grpId="0"/>
      <p:bldP spid="54" grpId="0" animBg="1"/>
      <p:bldP spid="55" grpId="0" animBg="1"/>
      <p:bldP spid="5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Impact Strategy</a:t>
            </a:r>
            <a:endParaRPr lang="en-US" dirty="0"/>
          </a:p>
        </p:txBody>
      </p:sp>
      <p:pic>
        <p:nvPicPr>
          <p:cNvPr id="4" name="Content Placeholder 3" descr="C:\Users\targetts\Downloads\Figure_2_2_Linking communication-01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914400"/>
            <a:ext cx="6400800" cy="571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1" descr="C:\Users\jabbourj\Desktop\GEO-6\GEO-6 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9186" y="6449244"/>
            <a:ext cx="1272263" cy="40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183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Scope and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227637"/>
            <a:ext cx="8229600" cy="1249363"/>
          </a:xfrm>
        </p:spPr>
        <p:txBody>
          <a:bodyPr/>
          <a:lstStyle/>
          <a:p>
            <a:r>
              <a:rPr lang="en-US" dirty="0" smtClean="0"/>
              <a:t>Decisions may be influenced by available resources</a:t>
            </a:r>
          </a:p>
        </p:txBody>
      </p:sp>
      <p:pic>
        <p:nvPicPr>
          <p:cNvPr id="5" name="Picture 4" descr="C:\Users\targetts\Downloads\Figure_2_4-01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19200"/>
            <a:ext cx="8534400" cy="3581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1" descr="C:\Users\jabbourj\Desktop\GEO-6\GEO-6 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9186" y="6449244"/>
            <a:ext cx="1272263" cy="40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458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Steps in the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43000"/>
            <a:ext cx="2957159" cy="5334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Nomination process</a:t>
            </a:r>
          </a:p>
          <a:p>
            <a:r>
              <a:rPr lang="en-US" dirty="0" smtClean="0"/>
              <a:t>Selection process</a:t>
            </a:r>
          </a:p>
          <a:p>
            <a:r>
              <a:rPr lang="en-US" dirty="0" smtClean="0"/>
              <a:t>Balance:</a:t>
            </a:r>
          </a:p>
          <a:p>
            <a:pPr lvl="1"/>
            <a:r>
              <a:rPr lang="en-US" dirty="0" smtClean="0"/>
              <a:t>Expertise</a:t>
            </a:r>
          </a:p>
          <a:p>
            <a:pPr lvl="1"/>
            <a:r>
              <a:rPr lang="en-US" dirty="0" smtClean="0"/>
              <a:t>Geographic</a:t>
            </a:r>
          </a:p>
          <a:p>
            <a:pPr lvl="1"/>
            <a:r>
              <a:rPr lang="en-US" dirty="0" smtClean="0"/>
              <a:t>Gender</a:t>
            </a:r>
          </a:p>
          <a:p>
            <a:r>
              <a:rPr lang="en-US" dirty="0" smtClean="0"/>
              <a:t>Availability</a:t>
            </a:r>
          </a:p>
          <a:p>
            <a:r>
              <a:rPr lang="en-US" dirty="0" smtClean="0"/>
              <a:t>Time commitment</a:t>
            </a:r>
            <a:endParaRPr lang="en-US" dirty="0"/>
          </a:p>
        </p:txBody>
      </p:sp>
      <p:pic>
        <p:nvPicPr>
          <p:cNvPr id="5" name="Picture 4" descr="C:\Users\targetts\Downloads\Figure_2_8_STEP1-6-01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05653">
            <a:off x="4525334" y="1215407"/>
            <a:ext cx="3912525" cy="541545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1" descr="C:\Users\jabbourj\Desktop\GEO-6\GEO-6 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9186" y="6449244"/>
            <a:ext cx="1272263" cy="40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330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</TotalTime>
  <Words>484</Words>
  <Application>Microsoft Office PowerPoint</Application>
  <PresentationFormat>On-screen Show (4:3)</PresentationFormat>
  <Paragraphs>107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Orientation: Integrated Environmental Assessment Guidelines</vt:lpstr>
      <vt:lpstr>Guidelines Development</vt:lpstr>
      <vt:lpstr>Structure</vt:lpstr>
      <vt:lpstr>Definitions</vt:lpstr>
      <vt:lpstr>Successful Assessment</vt:lpstr>
      <vt:lpstr>Theory of Change</vt:lpstr>
      <vt:lpstr>Impact Strategy</vt:lpstr>
      <vt:lpstr>Scope and scale</vt:lpstr>
      <vt:lpstr>Steps in the process</vt:lpstr>
      <vt:lpstr>Drivers, pressures, state, impact, response</vt:lpstr>
      <vt:lpstr>Outlooks?</vt:lpstr>
      <vt:lpstr>Evaluation</vt:lpstr>
      <vt:lpstr>Questions ???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GEO-6 Timeline</dc:title>
  <dc:creator>Pierre Boileau</dc:creator>
  <cp:lastModifiedBy>Pierre Boileau</cp:lastModifiedBy>
  <cp:revision>66</cp:revision>
  <dcterms:created xsi:type="dcterms:W3CDTF">2016-09-16T13:03:02Z</dcterms:created>
  <dcterms:modified xsi:type="dcterms:W3CDTF">2017-02-19T17:24:16Z</dcterms:modified>
</cp:coreProperties>
</file>