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1"/>
  </p:notesMasterIdLst>
  <p:sldIdLst>
    <p:sldId id="593" r:id="rId2"/>
    <p:sldId id="594" r:id="rId3"/>
    <p:sldId id="595" r:id="rId4"/>
    <p:sldId id="596" r:id="rId5"/>
    <p:sldId id="597" r:id="rId6"/>
    <p:sldId id="581" r:id="rId7"/>
    <p:sldId id="598" r:id="rId8"/>
    <p:sldId id="599" r:id="rId9"/>
    <p:sldId id="600" r:id="rId10"/>
    <p:sldId id="601" r:id="rId11"/>
    <p:sldId id="582" r:id="rId12"/>
    <p:sldId id="644" r:id="rId13"/>
    <p:sldId id="650" r:id="rId14"/>
    <p:sldId id="649" r:id="rId15"/>
    <p:sldId id="648" r:id="rId16"/>
    <p:sldId id="645" r:id="rId17"/>
    <p:sldId id="583" r:id="rId18"/>
    <p:sldId id="602" r:id="rId19"/>
    <p:sldId id="611" r:id="rId20"/>
    <p:sldId id="603" r:id="rId21"/>
    <p:sldId id="604" r:id="rId22"/>
    <p:sldId id="612" r:id="rId23"/>
    <p:sldId id="605" r:id="rId24"/>
    <p:sldId id="606" r:id="rId25"/>
    <p:sldId id="607" r:id="rId26"/>
    <p:sldId id="608" r:id="rId27"/>
    <p:sldId id="609" r:id="rId28"/>
    <p:sldId id="622" r:id="rId29"/>
    <p:sldId id="629" r:id="rId30"/>
    <p:sldId id="623" r:id="rId31"/>
    <p:sldId id="631" r:id="rId32"/>
    <p:sldId id="624" r:id="rId33"/>
    <p:sldId id="630" r:id="rId34"/>
    <p:sldId id="626" r:id="rId35"/>
    <p:sldId id="627" r:id="rId36"/>
    <p:sldId id="651" r:id="rId37"/>
    <p:sldId id="652" r:id="rId38"/>
    <p:sldId id="653" r:id="rId39"/>
    <p:sldId id="610" r:id="rId40"/>
  </p:sldIdLst>
  <p:sldSz cx="9144000" cy="6858000" type="screen4x3"/>
  <p:notesSz cx="6858000" cy="9144000"/>
  <p:defaultTextStyle>
    <a:defPPr>
      <a:defRPr lang="en-GB"/>
    </a:defPPr>
    <a:lvl1pPr algn="l" defTabSz="457200" rtl="0" eaLnBrk="0" fontAlgn="base" hangingPunct="0">
      <a:spcBef>
        <a:spcPct val="0"/>
      </a:spcBef>
      <a:spcAft>
        <a:spcPct val="0"/>
      </a:spcAft>
      <a:defRPr kern="1200">
        <a:solidFill>
          <a:schemeClr val="bg1"/>
        </a:solidFill>
        <a:latin typeface="Arial" panose="020B0604020202020204" pitchFamily="34" charset="0"/>
        <a:ea typeface="MS Gothic" panose="020B0609070205080204" pitchFamily="49" charset="-128"/>
        <a:cs typeface="+mn-cs"/>
      </a:defRPr>
    </a:lvl1pPr>
    <a:lvl2pPr marL="742950" indent="-285750" algn="l" defTabSz="457200" rtl="0" eaLnBrk="0" fontAlgn="base" hangingPunct="0">
      <a:spcBef>
        <a:spcPct val="0"/>
      </a:spcBef>
      <a:spcAft>
        <a:spcPct val="0"/>
      </a:spcAft>
      <a:defRPr kern="1200">
        <a:solidFill>
          <a:schemeClr val="bg1"/>
        </a:solidFill>
        <a:latin typeface="Arial" panose="020B0604020202020204" pitchFamily="34" charset="0"/>
        <a:ea typeface="MS Gothic" panose="020B0609070205080204" pitchFamily="49" charset="-128"/>
        <a:cs typeface="+mn-cs"/>
      </a:defRPr>
    </a:lvl2pPr>
    <a:lvl3pPr marL="1143000" indent="-228600" algn="l" defTabSz="457200" rtl="0" eaLnBrk="0" fontAlgn="base" hangingPunct="0">
      <a:spcBef>
        <a:spcPct val="0"/>
      </a:spcBef>
      <a:spcAft>
        <a:spcPct val="0"/>
      </a:spcAft>
      <a:defRPr kern="1200">
        <a:solidFill>
          <a:schemeClr val="bg1"/>
        </a:solidFill>
        <a:latin typeface="Arial" panose="020B0604020202020204" pitchFamily="34" charset="0"/>
        <a:ea typeface="MS Gothic" panose="020B0609070205080204" pitchFamily="49" charset="-128"/>
        <a:cs typeface="+mn-cs"/>
      </a:defRPr>
    </a:lvl3pPr>
    <a:lvl4pPr marL="1600200" indent="-228600" algn="l" defTabSz="457200" rtl="0" eaLnBrk="0" fontAlgn="base" hangingPunct="0">
      <a:spcBef>
        <a:spcPct val="0"/>
      </a:spcBef>
      <a:spcAft>
        <a:spcPct val="0"/>
      </a:spcAft>
      <a:defRPr kern="1200">
        <a:solidFill>
          <a:schemeClr val="bg1"/>
        </a:solidFill>
        <a:latin typeface="Arial" panose="020B0604020202020204" pitchFamily="34" charset="0"/>
        <a:ea typeface="MS Gothic" panose="020B0609070205080204" pitchFamily="49" charset="-128"/>
        <a:cs typeface="+mn-cs"/>
      </a:defRPr>
    </a:lvl4pPr>
    <a:lvl5pPr marL="2057400" indent="-228600" algn="l" defTabSz="457200" rtl="0" eaLnBrk="0" fontAlgn="base" hangingPunct="0">
      <a:spcBef>
        <a:spcPct val="0"/>
      </a:spcBef>
      <a:spcAft>
        <a:spcPct val="0"/>
      </a:spcAft>
      <a:defRPr kern="1200">
        <a:solidFill>
          <a:schemeClr val="bg1"/>
        </a:solidFill>
        <a:latin typeface="Arial" panose="020B0604020202020204" pitchFamily="34" charset="0"/>
        <a:ea typeface="MS Gothic" panose="020B0609070205080204" pitchFamily="49" charset="-128"/>
        <a:cs typeface="+mn-cs"/>
      </a:defRPr>
    </a:lvl5pPr>
    <a:lvl6pPr marL="2286000" algn="l" defTabSz="914400" rtl="0" eaLnBrk="1" latinLnBrk="0" hangingPunct="1">
      <a:defRPr kern="1200">
        <a:solidFill>
          <a:schemeClr val="bg1"/>
        </a:solidFill>
        <a:latin typeface="Arial" panose="020B0604020202020204" pitchFamily="34" charset="0"/>
        <a:ea typeface="MS Gothic" panose="020B0609070205080204" pitchFamily="49" charset="-128"/>
        <a:cs typeface="+mn-cs"/>
      </a:defRPr>
    </a:lvl6pPr>
    <a:lvl7pPr marL="2743200" algn="l" defTabSz="914400" rtl="0" eaLnBrk="1" latinLnBrk="0" hangingPunct="1">
      <a:defRPr kern="1200">
        <a:solidFill>
          <a:schemeClr val="bg1"/>
        </a:solidFill>
        <a:latin typeface="Arial" panose="020B0604020202020204" pitchFamily="34" charset="0"/>
        <a:ea typeface="MS Gothic" panose="020B0609070205080204" pitchFamily="49" charset="-128"/>
        <a:cs typeface="+mn-cs"/>
      </a:defRPr>
    </a:lvl7pPr>
    <a:lvl8pPr marL="3200400" algn="l" defTabSz="914400" rtl="0" eaLnBrk="1" latinLnBrk="0" hangingPunct="1">
      <a:defRPr kern="1200">
        <a:solidFill>
          <a:schemeClr val="bg1"/>
        </a:solidFill>
        <a:latin typeface="Arial" panose="020B0604020202020204" pitchFamily="34" charset="0"/>
        <a:ea typeface="MS Gothic" panose="020B0609070205080204" pitchFamily="49" charset="-128"/>
        <a:cs typeface="+mn-cs"/>
      </a:defRPr>
    </a:lvl8pPr>
    <a:lvl9pPr marL="3657600" algn="l" defTabSz="914400" rtl="0" eaLnBrk="1" latinLnBrk="0" hangingPunct="1">
      <a:defRPr kern="1200">
        <a:solidFill>
          <a:schemeClr val="bg1"/>
        </a:solidFill>
        <a:latin typeface="Arial" panose="020B0604020202020204" pitchFamily="34" charset="0"/>
        <a:ea typeface="MS Gothic" panose="020B0609070205080204" pitchFamily="49"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99"/>
    <a:srgbClr val="38784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525" autoAdjust="0"/>
    <p:restoredTop sz="75330" autoAdjust="0"/>
  </p:normalViewPr>
  <p:slideViewPr>
    <p:cSldViewPr>
      <p:cViewPr varScale="1">
        <p:scale>
          <a:sx n="86" d="100"/>
          <a:sy n="86" d="100"/>
        </p:scale>
        <p:origin x="2400" y="7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201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8" name="AutoShape 1"/>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360">
                <a:solidFill>
                  <a:srgbClr val="000000"/>
                </a:solidFill>
                <a:miter lim="800000"/>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US"/>
          </a:p>
        </p:txBody>
      </p:sp>
      <p:sp>
        <p:nvSpPr>
          <p:cNvPr id="4099" name="AutoShape 2"/>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US"/>
          </a:p>
        </p:txBody>
      </p:sp>
      <p:sp>
        <p:nvSpPr>
          <p:cNvPr id="4100" name="AutoShape 3"/>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US"/>
          </a:p>
        </p:txBody>
      </p:sp>
      <p:sp>
        <p:nvSpPr>
          <p:cNvPr id="4101" name="AutoShape 4"/>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US"/>
          </a:p>
        </p:txBody>
      </p:sp>
      <p:sp>
        <p:nvSpPr>
          <p:cNvPr id="4102" name="AutoShape 5"/>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US"/>
          </a:p>
        </p:txBody>
      </p:sp>
      <p:sp>
        <p:nvSpPr>
          <p:cNvPr id="4103" name="AutoShape 6"/>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US"/>
          </a:p>
        </p:txBody>
      </p:sp>
      <p:sp>
        <p:nvSpPr>
          <p:cNvPr id="4104" name="AutoShape 7"/>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US"/>
          </a:p>
        </p:txBody>
      </p:sp>
      <p:sp>
        <p:nvSpPr>
          <p:cNvPr id="4105" name="AutoShape 8"/>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US"/>
          </a:p>
        </p:txBody>
      </p:sp>
      <p:sp>
        <p:nvSpPr>
          <p:cNvPr id="4106" name="AutoShape 9"/>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US"/>
          </a:p>
        </p:txBody>
      </p:sp>
      <p:sp>
        <p:nvSpPr>
          <p:cNvPr id="4107" name="AutoShape 10"/>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US"/>
          </a:p>
        </p:txBody>
      </p:sp>
      <p:sp>
        <p:nvSpPr>
          <p:cNvPr id="4108" name="AutoShape 11"/>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US"/>
          </a:p>
        </p:txBody>
      </p:sp>
      <p:sp>
        <p:nvSpPr>
          <p:cNvPr id="4109" name="AutoShape 12"/>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US"/>
          </a:p>
        </p:txBody>
      </p:sp>
      <p:sp>
        <p:nvSpPr>
          <p:cNvPr id="4110" name="AutoShape 13"/>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US"/>
          </a:p>
        </p:txBody>
      </p:sp>
      <p:sp>
        <p:nvSpPr>
          <p:cNvPr id="4111" name="AutoShape 14"/>
          <p:cNvSpPr>
            <a:spLocks noChangeArrowheads="1"/>
          </p:cNvSpPr>
          <p:nvPr/>
        </p:nvSpPr>
        <p:spPr bwMode="auto">
          <a:xfrm>
            <a:off x="0" y="0"/>
            <a:ext cx="6858000" cy="9144000"/>
          </a:xfrm>
          <a:prstGeom prst="roundRect">
            <a:avLst>
              <a:gd name="adj" fmla="val 23"/>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eaLnBrk="1" hangingPunct="1">
              <a:buClr>
                <a:srgbClr val="000000"/>
              </a:buClr>
              <a:buSzPct val="100000"/>
              <a:buFont typeface="Times New Roman" panose="02020603050405020304" pitchFamily="18" charset="0"/>
              <a:buNone/>
            </a:pPr>
            <a:endParaRPr lang="en-US" altLang="en-US"/>
          </a:p>
        </p:txBody>
      </p:sp>
      <p:sp>
        <p:nvSpPr>
          <p:cNvPr id="2" name="Rectangle 15">
            <a:extLst>
              <a:ext uri="{FF2B5EF4-FFF2-40B4-BE49-F238E27FC236}">
                <a16:creationId xmlns:a16="http://schemas.microsoft.com/office/drawing/2014/main" id="{E7E8C634-B889-4986-B115-07189C8425DF}"/>
              </a:ext>
            </a:extLst>
          </p:cNvPr>
          <p:cNvSpPr>
            <a:spLocks noGrp="1" noChangeArrowheads="1"/>
          </p:cNvSpPr>
          <p:nvPr>
            <p:ph type="hdr"/>
          </p:nvPr>
        </p:nvSpPr>
        <p:spPr bwMode="auto">
          <a:xfrm>
            <a:off x="0" y="0"/>
            <a:ext cx="2949575" cy="4349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hangingPunct="1">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Arial" charset="0"/>
                <a:ea typeface="Arial Unicode MS" pitchFamily="34" charset="-128"/>
                <a:cs typeface="Arial Unicode MS" pitchFamily="34" charset="-128"/>
              </a:defRPr>
            </a:lvl1pPr>
          </a:lstStyle>
          <a:p>
            <a:pPr>
              <a:defRPr/>
            </a:pPr>
            <a:endParaRPr lang="en-US" altLang="en-US"/>
          </a:p>
        </p:txBody>
      </p:sp>
      <p:sp>
        <p:nvSpPr>
          <p:cNvPr id="2064" name="Rectangle 16">
            <a:extLst>
              <a:ext uri="{FF2B5EF4-FFF2-40B4-BE49-F238E27FC236}">
                <a16:creationId xmlns:a16="http://schemas.microsoft.com/office/drawing/2014/main" id="{8910B2A0-5CCA-4E67-A382-BAC0A4DF0F10}"/>
              </a:ext>
            </a:extLst>
          </p:cNvPr>
          <p:cNvSpPr>
            <a:spLocks noGrp="1" noChangeArrowheads="1"/>
          </p:cNvSpPr>
          <p:nvPr>
            <p:ph type="dt"/>
          </p:nvPr>
        </p:nvSpPr>
        <p:spPr bwMode="auto">
          <a:xfrm>
            <a:off x="3884613" y="0"/>
            <a:ext cx="2949575" cy="4349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hangingPunct="1">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Arial" charset="0"/>
                <a:ea typeface="Arial Unicode MS" pitchFamily="34" charset="-128"/>
                <a:cs typeface="Arial Unicode MS" pitchFamily="34" charset="-128"/>
              </a:defRPr>
            </a:lvl1pPr>
          </a:lstStyle>
          <a:p>
            <a:pPr>
              <a:defRPr/>
            </a:pPr>
            <a:endParaRPr lang="en-US" altLang="en-US"/>
          </a:p>
        </p:txBody>
      </p:sp>
      <p:sp>
        <p:nvSpPr>
          <p:cNvPr id="4114" name="Rectangle 17"/>
          <p:cNvSpPr>
            <a:spLocks noGrp="1" noChangeArrowheads="1"/>
          </p:cNvSpPr>
          <p:nvPr>
            <p:ph type="sldImg"/>
          </p:nvPr>
        </p:nvSpPr>
        <p:spPr bwMode="auto">
          <a:xfrm>
            <a:off x="1143000" y="685800"/>
            <a:ext cx="4549775" cy="340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sp>
      <p:sp>
        <p:nvSpPr>
          <p:cNvPr id="3" name="Rectangle 18">
            <a:extLst>
              <a:ext uri="{FF2B5EF4-FFF2-40B4-BE49-F238E27FC236}">
                <a16:creationId xmlns:a16="http://schemas.microsoft.com/office/drawing/2014/main" id="{E725E843-4F73-44FD-BE45-B8FDBEC153C3}"/>
              </a:ext>
            </a:extLst>
          </p:cNvPr>
          <p:cNvSpPr>
            <a:spLocks noGrp="1" noChangeArrowheads="1"/>
          </p:cNvSpPr>
          <p:nvPr>
            <p:ph type="body"/>
          </p:nvPr>
        </p:nvSpPr>
        <p:spPr bwMode="auto">
          <a:xfrm>
            <a:off x="685800" y="4343400"/>
            <a:ext cx="5464175" cy="409257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p>
            <a:pPr lvl="0"/>
            <a:endParaRPr lang="en-US" altLang="en-US" noProof="0"/>
          </a:p>
        </p:txBody>
      </p:sp>
      <p:sp>
        <p:nvSpPr>
          <p:cNvPr id="2067" name="Rectangle 19">
            <a:extLst>
              <a:ext uri="{FF2B5EF4-FFF2-40B4-BE49-F238E27FC236}">
                <a16:creationId xmlns:a16="http://schemas.microsoft.com/office/drawing/2014/main" id="{335B3CB3-7E86-46B3-A514-5A9CBE92F74E}"/>
              </a:ext>
            </a:extLst>
          </p:cNvPr>
          <p:cNvSpPr>
            <a:spLocks noGrp="1" noChangeArrowheads="1"/>
          </p:cNvSpPr>
          <p:nvPr>
            <p:ph type="ftr"/>
          </p:nvPr>
        </p:nvSpPr>
        <p:spPr bwMode="auto">
          <a:xfrm>
            <a:off x="0" y="8685213"/>
            <a:ext cx="2949575" cy="434975"/>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eaLnBrk="1" hangingPunct="1">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Arial" charset="0"/>
                <a:ea typeface="Arial Unicode MS" pitchFamily="34" charset="-128"/>
                <a:cs typeface="Arial Unicode MS" pitchFamily="34" charset="-128"/>
              </a:defRPr>
            </a:lvl1pPr>
          </a:lstStyle>
          <a:p>
            <a:pPr>
              <a:defRPr/>
            </a:pPr>
            <a:endParaRPr lang="en-US" altLang="en-US"/>
          </a:p>
        </p:txBody>
      </p:sp>
      <p:sp>
        <p:nvSpPr>
          <p:cNvPr id="2068" name="Rectangle 20">
            <a:extLst>
              <a:ext uri="{FF2B5EF4-FFF2-40B4-BE49-F238E27FC236}">
                <a16:creationId xmlns:a16="http://schemas.microsoft.com/office/drawing/2014/main" id="{52B5A4D8-038F-4C4F-B081-940BF46A7130}"/>
              </a:ext>
            </a:extLst>
          </p:cNvPr>
          <p:cNvSpPr>
            <a:spLocks noGrp="1" noChangeArrowheads="1"/>
          </p:cNvSpPr>
          <p:nvPr>
            <p:ph type="sldNum"/>
          </p:nvPr>
        </p:nvSpPr>
        <p:spPr bwMode="auto">
          <a:xfrm>
            <a:off x="3884613" y="8685213"/>
            <a:ext cx="2949575" cy="434975"/>
          </a:xfrm>
          <a:prstGeom prst="rect">
            <a:avLst/>
          </a:prstGeom>
          <a:noFill/>
          <a:ln w="9525">
            <a:noFill/>
            <a:round/>
            <a:headEnd/>
            <a:tailEnd/>
          </a:ln>
          <a:effectLst/>
        </p:spPr>
        <p:txBody>
          <a:bodyPr vert="horz" wrap="square" lIns="90000" tIns="46800" rIns="90000" bIns="46800" numCol="1" anchor="b" anchorCtr="0" compatLnSpc="1">
            <a:prstTxWarp prst="textNoShape">
              <a:avLst/>
            </a:prstTxWarp>
          </a:bodyPr>
          <a:lstStyle>
            <a:lvl1pPr algn="r" eaLnBrk="1" hangingPunct="1">
              <a:buClr>
                <a:srgbClr val="000000"/>
              </a:buClr>
              <a:buSzPct val="100000"/>
              <a:buFont typeface="Times New Roman" panose="02020603050405020304"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ea typeface="Arial Unicode MS" panose="020B0604020202020204" pitchFamily="34" charset="-128"/>
                <a:cs typeface="Arial Unicode MS" panose="020B0604020202020204" pitchFamily="34" charset="-128"/>
              </a:defRPr>
            </a:lvl1pPr>
          </a:lstStyle>
          <a:p>
            <a:pPr>
              <a:defRPr/>
            </a:pPr>
            <a:fld id="{44C171B3-6AD4-4981-8059-36C612DE3D0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ChangeArrowheads="1" noTextEdit="1"/>
          </p:cNvSpPr>
          <p:nvPr>
            <p:ph type="sldImg"/>
          </p:nvPr>
        </p:nvSpPr>
        <p:spPr>
          <a:xfrm>
            <a:off x="1146175" y="685800"/>
            <a:ext cx="4543425" cy="3406775"/>
          </a:xfrm>
        </p:spPr>
      </p:sp>
      <p:sp>
        <p:nvSpPr>
          <p:cNvPr id="614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p>
        </p:txBody>
      </p:sp>
      <p:sp>
        <p:nvSpPr>
          <p:cNvPr id="6148" name="Slide Number Placeholder 3"/>
          <p:cNvSpPr>
            <a:spLocks noGrp="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fld id="{CD772D9B-F36A-4C2C-A99E-EF2434611C2E}" type="slidenum">
              <a:rPr lang="en-US" altLang="en-US" smtClean="0">
                <a:solidFill>
                  <a:srgbClr val="000000"/>
                </a:solidFill>
                <a:ea typeface="Arial Unicode MS" panose="020B0604020202020204" pitchFamily="34" charset="-128"/>
              </a:rPr>
              <a:pPr/>
              <a:t>1</a:t>
            </a:fld>
            <a:endParaRPr lang="en-US" altLang="en-US">
              <a:solidFill>
                <a:srgbClr val="000000"/>
              </a:solidFill>
              <a:ea typeface="Arial Unicode MS" panose="020B060402020202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a:extLst/>
          </p:cNvPr>
          <p:cNvSpPr>
            <a:spLocks noGrp="1" noChangeArrowheads="1"/>
          </p:cNvSpPr>
          <p:nvPr>
            <p:ph type="dt" idx="10"/>
          </p:nvPr>
        </p:nvSpPr>
        <p:spPr>
          <a:ln/>
        </p:spPr>
        <p:txBody>
          <a:bodyPr/>
          <a:lstStyle>
            <a:lvl1pPr>
              <a:defRPr/>
            </a:lvl1pPr>
          </a:lstStyle>
          <a:p>
            <a:pPr>
              <a:defRPr/>
            </a:pPr>
            <a:r>
              <a:rPr lang="en-US" altLang="en-US"/>
              <a:t>25 March 2018</a:t>
            </a:r>
          </a:p>
        </p:txBody>
      </p:sp>
      <p:sp>
        <p:nvSpPr>
          <p:cNvPr id="5" name="Rectangle 4">
            <a:extLst/>
          </p:cNvPr>
          <p:cNvSpPr>
            <a:spLocks noGrp="1" noChangeArrowheads="1"/>
          </p:cNvSpPr>
          <p:nvPr>
            <p:ph type="ftr" idx="11"/>
          </p:nvPr>
        </p:nvSpPr>
        <p:spPr>
          <a:ln/>
        </p:spPr>
        <p:txBody>
          <a:bodyPr/>
          <a:lstStyle>
            <a:lvl1pPr>
              <a:defRPr/>
            </a:lvl1pPr>
          </a:lstStyle>
          <a:p>
            <a:pPr>
              <a:defRPr/>
            </a:pPr>
            <a:endParaRPr lang="en-US" altLang="en-US"/>
          </a:p>
        </p:txBody>
      </p:sp>
      <p:sp>
        <p:nvSpPr>
          <p:cNvPr id="6" name="Rectangle 5">
            <a:extLst/>
          </p:cNvPr>
          <p:cNvSpPr>
            <a:spLocks noGrp="1" noChangeArrowheads="1"/>
          </p:cNvSpPr>
          <p:nvPr>
            <p:ph type="sldNum" idx="12"/>
          </p:nvPr>
        </p:nvSpPr>
        <p:spPr>
          <a:ln/>
        </p:spPr>
        <p:txBody>
          <a:bodyPr/>
          <a:lstStyle>
            <a:lvl1pPr>
              <a:defRPr/>
            </a:lvl1pPr>
          </a:lstStyle>
          <a:p>
            <a:pPr>
              <a:defRPr/>
            </a:pPr>
            <a:fld id="{A5D7C9C8-CF8E-42CE-8A94-6456D8E5F28A}" type="slidenum">
              <a:rPr lang="en-US" altLang="en-US"/>
              <a:pPr>
                <a:defRPr/>
              </a:pPr>
              <a:t>‹#›</a:t>
            </a:fld>
            <a:endParaRPr lang="en-US" altLang="en-US"/>
          </a:p>
        </p:txBody>
      </p:sp>
    </p:spTree>
    <p:extLst>
      <p:ext uri="{BB962C8B-B14F-4D97-AF65-F5344CB8AC3E}">
        <p14:creationId xmlns:p14="http://schemas.microsoft.com/office/powerpoint/2010/main" val="1499669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p:cNvPr>
          <p:cNvSpPr>
            <a:spLocks noGrp="1" noChangeArrowheads="1"/>
          </p:cNvSpPr>
          <p:nvPr>
            <p:ph type="dt" idx="10"/>
          </p:nvPr>
        </p:nvSpPr>
        <p:spPr>
          <a:ln/>
        </p:spPr>
        <p:txBody>
          <a:bodyPr/>
          <a:lstStyle>
            <a:lvl1pPr>
              <a:defRPr/>
            </a:lvl1pPr>
          </a:lstStyle>
          <a:p>
            <a:pPr>
              <a:defRPr/>
            </a:pPr>
            <a:r>
              <a:rPr lang="en-US" altLang="en-US"/>
              <a:t>25 March 2018</a:t>
            </a:r>
          </a:p>
        </p:txBody>
      </p:sp>
      <p:sp>
        <p:nvSpPr>
          <p:cNvPr id="5" name="Rectangle 4">
            <a:extLst/>
          </p:cNvPr>
          <p:cNvSpPr>
            <a:spLocks noGrp="1" noChangeArrowheads="1"/>
          </p:cNvSpPr>
          <p:nvPr>
            <p:ph type="ftr" idx="11"/>
          </p:nvPr>
        </p:nvSpPr>
        <p:spPr>
          <a:ln/>
        </p:spPr>
        <p:txBody>
          <a:bodyPr/>
          <a:lstStyle>
            <a:lvl1pPr>
              <a:defRPr/>
            </a:lvl1pPr>
          </a:lstStyle>
          <a:p>
            <a:pPr>
              <a:defRPr/>
            </a:pPr>
            <a:endParaRPr lang="en-US" altLang="en-US"/>
          </a:p>
        </p:txBody>
      </p:sp>
      <p:sp>
        <p:nvSpPr>
          <p:cNvPr id="6" name="Rectangle 5">
            <a:extLst/>
          </p:cNvPr>
          <p:cNvSpPr>
            <a:spLocks noGrp="1" noChangeArrowheads="1"/>
          </p:cNvSpPr>
          <p:nvPr>
            <p:ph type="sldNum" idx="12"/>
          </p:nvPr>
        </p:nvSpPr>
        <p:spPr>
          <a:ln/>
        </p:spPr>
        <p:txBody>
          <a:bodyPr/>
          <a:lstStyle>
            <a:lvl1pPr>
              <a:defRPr/>
            </a:lvl1pPr>
          </a:lstStyle>
          <a:p>
            <a:pPr>
              <a:defRPr/>
            </a:pPr>
            <a:fld id="{B493F8B2-1211-47B8-8681-FB8795928E73}" type="slidenum">
              <a:rPr lang="en-US" altLang="en-US"/>
              <a:pPr>
                <a:defRPr/>
              </a:pPr>
              <a:t>‹#›</a:t>
            </a:fld>
            <a:endParaRPr lang="en-US" altLang="en-US"/>
          </a:p>
        </p:txBody>
      </p:sp>
    </p:spTree>
    <p:extLst>
      <p:ext uri="{BB962C8B-B14F-4D97-AF65-F5344CB8AC3E}">
        <p14:creationId xmlns:p14="http://schemas.microsoft.com/office/powerpoint/2010/main" val="1721978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3525" y="274638"/>
            <a:ext cx="2051050" cy="58293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03925" cy="58293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p:cNvPr>
          <p:cNvSpPr>
            <a:spLocks noGrp="1" noChangeArrowheads="1"/>
          </p:cNvSpPr>
          <p:nvPr>
            <p:ph type="dt" idx="10"/>
          </p:nvPr>
        </p:nvSpPr>
        <p:spPr>
          <a:ln/>
        </p:spPr>
        <p:txBody>
          <a:bodyPr/>
          <a:lstStyle>
            <a:lvl1pPr>
              <a:defRPr/>
            </a:lvl1pPr>
          </a:lstStyle>
          <a:p>
            <a:pPr>
              <a:defRPr/>
            </a:pPr>
            <a:r>
              <a:rPr lang="en-US" altLang="en-US"/>
              <a:t>25 March 2018</a:t>
            </a:r>
          </a:p>
        </p:txBody>
      </p:sp>
      <p:sp>
        <p:nvSpPr>
          <p:cNvPr id="5" name="Rectangle 4">
            <a:extLst/>
          </p:cNvPr>
          <p:cNvSpPr>
            <a:spLocks noGrp="1" noChangeArrowheads="1"/>
          </p:cNvSpPr>
          <p:nvPr>
            <p:ph type="ftr" idx="11"/>
          </p:nvPr>
        </p:nvSpPr>
        <p:spPr>
          <a:ln/>
        </p:spPr>
        <p:txBody>
          <a:bodyPr/>
          <a:lstStyle>
            <a:lvl1pPr>
              <a:defRPr/>
            </a:lvl1pPr>
          </a:lstStyle>
          <a:p>
            <a:pPr>
              <a:defRPr/>
            </a:pPr>
            <a:endParaRPr lang="en-US" altLang="en-US"/>
          </a:p>
        </p:txBody>
      </p:sp>
      <p:sp>
        <p:nvSpPr>
          <p:cNvPr id="6" name="Rectangle 5">
            <a:extLst/>
          </p:cNvPr>
          <p:cNvSpPr>
            <a:spLocks noGrp="1" noChangeArrowheads="1"/>
          </p:cNvSpPr>
          <p:nvPr>
            <p:ph type="sldNum" idx="12"/>
          </p:nvPr>
        </p:nvSpPr>
        <p:spPr>
          <a:ln/>
        </p:spPr>
        <p:txBody>
          <a:bodyPr/>
          <a:lstStyle>
            <a:lvl1pPr>
              <a:defRPr/>
            </a:lvl1pPr>
          </a:lstStyle>
          <a:p>
            <a:pPr>
              <a:defRPr/>
            </a:pPr>
            <a:fld id="{15E65EE1-D35A-4974-84B9-B1258BED5B7A}" type="slidenum">
              <a:rPr lang="en-US" altLang="en-US"/>
              <a:pPr>
                <a:defRPr/>
              </a:pPr>
              <a:t>‹#›</a:t>
            </a:fld>
            <a:endParaRPr lang="en-US" altLang="en-US"/>
          </a:p>
        </p:txBody>
      </p:sp>
    </p:spTree>
    <p:extLst>
      <p:ext uri="{BB962C8B-B14F-4D97-AF65-F5344CB8AC3E}">
        <p14:creationId xmlns:p14="http://schemas.microsoft.com/office/powerpoint/2010/main" val="30688993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07375" cy="1120775"/>
          </a:xfrm>
        </p:spPr>
        <p:txBody>
          <a:bodyPr/>
          <a:lstStyle/>
          <a:p>
            <a:r>
              <a:rPr lang="en-US"/>
              <a:t>Click to edit Master title style</a:t>
            </a:r>
          </a:p>
        </p:txBody>
      </p:sp>
      <p:sp>
        <p:nvSpPr>
          <p:cNvPr id="3" name="Rectangle 3">
            <a:extLst/>
          </p:cNvPr>
          <p:cNvSpPr>
            <a:spLocks noGrp="1" noChangeArrowheads="1"/>
          </p:cNvSpPr>
          <p:nvPr>
            <p:ph type="dt" idx="10"/>
          </p:nvPr>
        </p:nvSpPr>
        <p:spPr>
          <a:ln/>
        </p:spPr>
        <p:txBody>
          <a:bodyPr/>
          <a:lstStyle>
            <a:lvl1pPr>
              <a:defRPr/>
            </a:lvl1pPr>
          </a:lstStyle>
          <a:p>
            <a:pPr>
              <a:defRPr/>
            </a:pPr>
            <a:r>
              <a:rPr lang="en-US" altLang="en-US"/>
              <a:t>25 March 2018</a:t>
            </a:r>
          </a:p>
        </p:txBody>
      </p:sp>
      <p:sp>
        <p:nvSpPr>
          <p:cNvPr id="4" name="Rectangle 4">
            <a:extLst/>
          </p:cNvPr>
          <p:cNvSpPr>
            <a:spLocks noGrp="1" noChangeArrowheads="1"/>
          </p:cNvSpPr>
          <p:nvPr>
            <p:ph type="ftr" idx="11"/>
          </p:nvPr>
        </p:nvSpPr>
        <p:spPr>
          <a:ln/>
        </p:spPr>
        <p:txBody>
          <a:bodyPr/>
          <a:lstStyle>
            <a:lvl1pPr>
              <a:defRPr/>
            </a:lvl1pPr>
          </a:lstStyle>
          <a:p>
            <a:pPr>
              <a:defRPr/>
            </a:pPr>
            <a:endParaRPr lang="en-US" altLang="en-US"/>
          </a:p>
        </p:txBody>
      </p:sp>
      <p:sp>
        <p:nvSpPr>
          <p:cNvPr id="5" name="Rectangle 5">
            <a:extLst/>
          </p:cNvPr>
          <p:cNvSpPr>
            <a:spLocks noGrp="1" noChangeArrowheads="1"/>
          </p:cNvSpPr>
          <p:nvPr>
            <p:ph type="sldNum" idx="12"/>
          </p:nvPr>
        </p:nvSpPr>
        <p:spPr>
          <a:ln/>
        </p:spPr>
        <p:txBody>
          <a:bodyPr/>
          <a:lstStyle>
            <a:lvl1pPr>
              <a:defRPr/>
            </a:lvl1pPr>
          </a:lstStyle>
          <a:p>
            <a:pPr>
              <a:defRPr/>
            </a:pPr>
            <a:fld id="{A121B29F-0A47-4981-B1F6-F0EDE0C489AC}" type="slidenum">
              <a:rPr lang="en-US" altLang="en-US"/>
              <a:pPr>
                <a:defRPr/>
              </a:pPr>
              <a:t>‹#›</a:t>
            </a:fld>
            <a:endParaRPr lang="en-US" altLang="en-US"/>
          </a:p>
        </p:txBody>
      </p:sp>
    </p:spTree>
    <p:extLst>
      <p:ext uri="{BB962C8B-B14F-4D97-AF65-F5344CB8AC3E}">
        <p14:creationId xmlns:p14="http://schemas.microsoft.com/office/powerpoint/2010/main" val="3166784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4" descr="top"/>
          <p:cNvPicPr>
            <a:picLocks noGrp="1"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09600" y="6172200"/>
            <a:ext cx="22098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3" descr="R4Lnew"/>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858000" y="6015038"/>
            <a:ext cx="159067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284654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3">
            <a:extLst/>
          </p:cNvPr>
          <p:cNvSpPr>
            <a:spLocks noGrp="1" noChangeArrowheads="1"/>
          </p:cNvSpPr>
          <p:nvPr>
            <p:ph type="dt" idx="10"/>
          </p:nvPr>
        </p:nvSpPr>
        <p:spPr>
          <a:ln/>
        </p:spPr>
        <p:txBody>
          <a:bodyPr/>
          <a:lstStyle>
            <a:lvl1pPr>
              <a:defRPr/>
            </a:lvl1pPr>
          </a:lstStyle>
          <a:p>
            <a:pPr>
              <a:defRPr/>
            </a:pPr>
            <a:r>
              <a:rPr lang="en-US" altLang="en-US"/>
              <a:t>25 March 2018</a:t>
            </a:r>
          </a:p>
        </p:txBody>
      </p:sp>
      <p:sp>
        <p:nvSpPr>
          <p:cNvPr id="5" name="Rectangle 4">
            <a:extLst/>
          </p:cNvPr>
          <p:cNvSpPr>
            <a:spLocks noGrp="1" noChangeArrowheads="1"/>
          </p:cNvSpPr>
          <p:nvPr>
            <p:ph type="ftr" idx="11"/>
          </p:nvPr>
        </p:nvSpPr>
        <p:spPr>
          <a:ln/>
        </p:spPr>
        <p:txBody>
          <a:bodyPr/>
          <a:lstStyle>
            <a:lvl1pPr>
              <a:defRPr/>
            </a:lvl1pPr>
          </a:lstStyle>
          <a:p>
            <a:pPr>
              <a:defRPr/>
            </a:pPr>
            <a:endParaRPr lang="en-US" altLang="en-US"/>
          </a:p>
        </p:txBody>
      </p:sp>
      <p:sp>
        <p:nvSpPr>
          <p:cNvPr id="6" name="Rectangle 5">
            <a:extLst/>
          </p:cNvPr>
          <p:cNvSpPr>
            <a:spLocks noGrp="1" noChangeArrowheads="1"/>
          </p:cNvSpPr>
          <p:nvPr>
            <p:ph type="sldNum" idx="12"/>
          </p:nvPr>
        </p:nvSpPr>
        <p:spPr>
          <a:ln/>
        </p:spPr>
        <p:txBody>
          <a:bodyPr/>
          <a:lstStyle>
            <a:lvl1pPr>
              <a:defRPr/>
            </a:lvl1pPr>
          </a:lstStyle>
          <a:p>
            <a:pPr>
              <a:defRPr/>
            </a:pPr>
            <a:fld id="{AC7B284A-B658-43CF-9961-08153CAB8770}" type="slidenum">
              <a:rPr lang="en-US" altLang="en-US"/>
              <a:pPr>
                <a:defRPr/>
              </a:pPr>
              <a:t>‹#›</a:t>
            </a:fld>
            <a:endParaRPr lang="en-US" altLang="en-US"/>
          </a:p>
        </p:txBody>
      </p:sp>
    </p:spTree>
    <p:extLst>
      <p:ext uri="{BB962C8B-B14F-4D97-AF65-F5344CB8AC3E}">
        <p14:creationId xmlns:p14="http://schemas.microsoft.com/office/powerpoint/2010/main" val="21109026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27488" cy="45037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37088" y="1600200"/>
            <a:ext cx="4027487" cy="45037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a:extLst/>
          </p:cNvPr>
          <p:cNvSpPr>
            <a:spLocks noGrp="1" noChangeArrowheads="1"/>
          </p:cNvSpPr>
          <p:nvPr>
            <p:ph type="dt" idx="10"/>
          </p:nvPr>
        </p:nvSpPr>
        <p:spPr>
          <a:ln/>
        </p:spPr>
        <p:txBody>
          <a:bodyPr/>
          <a:lstStyle>
            <a:lvl1pPr>
              <a:defRPr/>
            </a:lvl1pPr>
          </a:lstStyle>
          <a:p>
            <a:pPr>
              <a:defRPr/>
            </a:pPr>
            <a:r>
              <a:rPr lang="en-US" altLang="en-US"/>
              <a:t>25 March 2018</a:t>
            </a:r>
          </a:p>
        </p:txBody>
      </p:sp>
      <p:sp>
        <p:nvSpPr>
          <p:cNvPr id="6" name="Rectangle 4">
            <a:extLst/>
          </p:cNvPr>
          <p:cNvSpPr>
            <a:spLocks noGrp="1" noChangeArrowheads="1"/>
          </p:cNvSpPr>
          <p:nvPr>
            <p:ph type="ftr" idx="11"/>
          </p:nvPr>
        </p:nvSpPr>
        <p:spPr>
          <a:ln/>
        </p:spPr>
        <p:txBody>
          <a:bodyPr/>
          <a:lstStyle>
            <a:lvl1pPr>
              <a:defRPr/>
            </a:lvl1pPr>
          </a:lstStyle>
          <a:p>
            <a:pPr>
              <a:defRPr/>
            </a:pPr>
            <a:endParaRPr lang="en-US" altLang="en-US"/>
          </a:p>
        </p:txBody>
      </p:sp>
      <p:sp>
        <p:nvSpPr>
          <p:cNvPr id="7" name="Rectangle 5">
            <a:extLst/>
          </p:cNvPr>
          <p:cNvSpPr>
            <a:spLocks noGrp="1" noChangeArrowheads="1"/>
          </p:cNvSpPr>
          <p:nvPr>
            <p:ph type="sldNum" idx="12"/>
          </p:nvPr>
        </p:nvSpPr>
        <p:spPr>
          <a:ln/>
        </p:spPr>
        <p:txBody>
          <a:bodyPr/>
          <a:lstStyle>
            <a:lvl1pPr>
              <a:defRPr/>
            </a:lvl1pPr>
          </a:lstStyle>
          <a:p>
            <a:pPr>
              <a:defRPr/>
            </a:pPr>
            <a:fld id="{913D2149-CAC7-40CA-B18E-1352BD78B9CC}" type="slidenum">
              <a:rPr lang="en-US" altLang="en-US"/>
              <a:pPr>
                <a:defRPr/>
              </a:pPr>
              <a:t>‹#›</a:t>
            </a:fld>
            <a:endParaRPr lang="en-US" altLang="en-US"/>
          </a:p>
        </p:txBody>
      </p:sp>
    </p:spTree>
    <p:extLst>
      <p:ext uri="{BB962C8B-B14F-4D97-AF65-F5344CB8AC3E}">
        <p14:creationId xmlns:p14="http://schemas.microsoft.com/office/powerpoint/2010/main" val="10882408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3">
            <a:extLst/>
          </p:cNvPr>
          <p:cNvSpPr>
            <a:spLocks noGrp="1" noChangeArrowheads="1"/>
          </p:cNvSpPr>
          <p:nvPr>
            <p:ph type="dt" idx="10"/>
          </p:nvPr>
        </p:nvSpPr>
        <p:spPr>
          <a:ln/>
        </p:spPr>
        <p:txBody>
          <a:bodyPr/>
          <a:lstStyle>
            <a:lvl1pPr>
              <a:defRPr/>
            </a:lvl1pPr>
          </a:lstStyle>
          <a:p>
            <a:pPr>
              <a:defRPr/>
            </a:pPr>
            <a:r>
              <a:rPr lang="en-US" altLang="en-US"/>
              <a:t>25 March 2018</a:t>
            </a:r>
          </a:p>
        </p:txBody>
      </p:sp>
      <p:sp>
        <p:nvSpPr>
          <p:cNvPr id="8" name="Rectangle 4">
            <a:extLst/>
          </p:cNvPr>
          <p:cNvSpPr>
            <a:spLocks noGrp="1" noChangeArrowheads="1"/>
          </p:cNvSpPr>
          <p:nvPr>
            <p:ph type="ftr" idx="11"/>
          </p:nvPr>
        </p:nvSpPr>
        <p:spPr>
          <a:ln/>
        </p:spPr>
        <p:txBody>
          <a:bodyPr/>
          <a:lstStyle>
            <a:lvl1pPr>
              <a:defRPr/>
            </a:lvl1pPr>
          </a:lstStyle>
          <a:p>
            <a:pPr>
              <a:defRPr/>
            </a:pPr>
            <a:endParaRPr lang="en-US" altLang="en-US"/>
          </a:p>
        </p:txBody>
      </p:sp>
      <p:sp>
        <p:nvSpPr>
          <p:cNvPr id="9" name="Rectangle 5">
            <a:extLst/>
          </p:cNvPr>
          <p:cNvSpPr>
            <a:spLocks noGrp="1" noChangeArrowheads="1"/>
          </p:cNvSpPr>
          <p:nvPr>
            <p:ph type="sldNum" idx="12"/>
          </p:nvPr>
        </p:nvSpPr>
        <p:spPr>
          <a:ln/>
        </p:spPr>
        <p:txBody>
          <a:bodyPr/>
          <a:lstStyle>
            <a:lvl1pPr>
              <a:defRPr/>
            </a:lvl1pPr>
          </a:lstStyle>
          <a:p>
            <a:pPr>
              <a:defRPr/>
            </a:pPr>
            <a:fld id="{9EA29347-95BE-4C72-8DC5-51B0E698D93D}" type="slidenum">
              <a:rPr lang="en-US" altLang="en-US"/>
              <a:pPr>
                <a:defRPr/>
              </a:pPr>
              <a:t>‹#›</a:t>
            </a:fld>
            <a:endParaRPr lang="en-US" altLang="en-US"/>
          </a:p>
        </p:txBody>
      </p:sp>
    </p:spTree>
    <p:extLst>
      <p:ext uri="{BB962C8B-B14F-4D97-AF65-F5344CB8AC3E}">
        <p14:creationId xmlns:p14="http://schemas.microsoft.com/office/powerpoint/2010/main" val="13250369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a:extLst/>
          </p:cNvPr>
          <p:cNvSpPr>
            <a:spLocks noGrp="1" noChangeArrowheads="1"/>
          </p:cNvSpPr>
          <p:nvPr>
            <p:ph type="dt" idx="10"/>
          </p:nvPr>
        </p:nvSpPr>
        <p:spPr>
          <a:ln/>
        </p:spPr>
        <p:txBody>
          <a:bodyPr/>
          <a:lstStyle>
            <a:lvl1pPr>
              <a:defRPr/>
            </a:lvl1pPr>
          </a:lstStyle>
          <a:p>
            <a:pPr>
              <a:defRPr/>
            </a:pPr>
            <a:r>
              <a:rPr lang="en-US" altLang="en-US"/>
              <a:t>25 March 2018</a:t>
            </a:r>
          </a:p>
        </p:txBody>
      </p:sp>
      <p:sp>
        <p:nvSpPr>
          <p:cNvPr id="4" name="Rectangle 4">
            <a:extLst/>
          </p:cNvPr>
          <p:cNvSpPr>
            <a:spLocks noGrp="1" noChangeArrowheads="1"/>
          </p:cNvSpPr>
          <p:nvPr>
            <p:ph type="ftr" idx="11"/>
          </p:nvPr>
        </p:nvSpPr>
        <p:spPr>
          <a:ln/>
        </p:spPr>
        <p:txBody>
          <a:bodyPr/>
          <a:lstStyle>
            <a:lvl1pPr>
              <a:defRPr/>
            </a:lvl1pPr>
          </a:lstStyle>
          <a:p>
            <a:pPr>
              <a:defRPr/>
            </a:pPr>
            <a:endParaRPr lang="en-US" altLang="en-US"/>
          </a:p>
        </p:txBody>
      </p:sp>
      <p:sp>
        <p:nvSpPr>
          <p:cNvPr id="5" name="Rectangle 5">
            <a:extLst/>
          </p:cNvPr>
          <p:cNvSpPr>
            <a:spLocks noGrp="1" noChangeArrowheads="1"/>
          </p:cNvSpPr>
          <p:nvPr>
            <p:ph type="sldNum" idx="12"/>
          </p:nvPr>
        </p:nvSpPr>
        <p:spPr>
          <a:ln/>
        </p:spPr>
        <p:txBody>
          <a:bodyPr/>
          <a:lstStyle>
            <a:lvl1pPr>
              <a:defRPr/>
            </a:lvl1pPr>
          </a:lstStyle>
          <a:p>
            <a:pPr>
              <a:defRPr/>
            </a:pPr>
            <a:fld id="{867688DD-EF3D-4D81-BCEF-9449A4A4A0CD}" type="slidenum">
              <a:rPr lang="en-US" altLang="en-US"/>
              <a:pPr>
                <a:defRPr/>
              </a:pPr>
              <a:t>‹#›</a:t>
            </a:fld>
            <a:endParaRPr lang="en-US" altLang="en-US"/>
          </a:p>
        </p:txBody>
      </p:sp>
    </p:spTree>
    <p:extLst>
      <p:ext uri="{BB962C8B-B14F-4D97-AF65-F5344CB8AC3E}">
        <p14:creationId xmlns:p14="http://schemas.microsoft.com/office/powerpoint/2010/main" val="8553051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2" descr="R4Lnew"/>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553200" y="6096000"/>
            <a:ext cx="1590675"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4" descr="top"/>
          <p:cNvPicPr>
            <a:picLocks noGrp="1"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09600" y="6253163"/>
            <a:ext cx="220980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52158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a:extLst/>
          </p:cNvPr>
          <p:cNvSpPr>
            <a:spLocks noGrp="1" noChangeArrowheads="1"/>
          </p:cNvSpPr>
          <p:nvPr>
            <p:ph type="dt" idx="10"/>
          </p:nvPr>
        </p:nvSpPr>
        <p:spPr>
          <a:ln/>
        </p:spPr>
        <p:txBody>
          <a:bodyPr/>
          <a:lstStyle>
            <a:lvl1pPr>
              <a:defRPr/>
            </a:lvl1pPr>
          </a:lstStyle>
          <a:p>
            <a:pPr>
              <a:defRPr/>
            </a:pPr>
            <a:r>
              <a:rPr lang="en-US" altLang="en-US"/>
              <a:t>25 March 2018</a:t>
            </a:r>
          </a:p>
        </p:txBody>
      </p:sp>
      <p:sp>
        <p:nvSpPr>
          <p:cNvPr id="6" name="Rectangle 4">
            <a:extLst/>
          </p:cNvPr>
          <p:cNvSpPr>
            <a:spLocks noGrp="1" noChangeArrowheads="1"/>
          </p:cNvSpPr>
          <p:nvPr>
            <p:ph type="ftr" idx="11"/>
          </p:nvPr>
        </p:nvSpPr>
        <p:spPr>
          <a:ln/>
        </p:spPr>
        <p:txBody>
          <a:bodyPr/>
          <a:lstStyle>
            <a:lvl1pPr>
              <a:defRPr/>
            </a:lvl1pPr>
          </a:lstStyle>
          <a:p>
            <a:pPr>
              <a:defRPr/>
            </a:pPr>
            <a:endParaRPr lang="en-US" altLang="en-US"/>
          </a:p>
        </p:txBody>
      </p:sp>
      <p:sp>
        <p:nvSpPr>
          <p:cNvPr id="7" name="Rectangle 5">
            <a:extLst/>
          </p:cNvPr>
          <p:cNvSpPr>
            <a:spLocks noGrp="1" noChangeArrowheads="1"/>
          </p:cNvSpPr>
          <p:nvPr>
            <p:ph type="sldNum" idx="12"/>
          </p:nvPr>
        </p:nvSpPr>
        <p:spPr>
          <a:ln/>
        </p:spPr>
        <p:txBody>
          <a:bodyPr/>
          <a:lstStyle>
            <a:lvl1pPr>
              <a:defRPr/>
            </a:lvl1pPr>
          </a:lstStyle>
          <a:p>
            <a:pPr>
              <a:defRPr/>
            </a:pPr>
            <a:fld id="{EF9E55F7-01DE-4FB1-85F1-55F7CADC7300}" type="slidenum">
              <a:rPr lang="en-US" altLang="en-US"/>
              <a:pPr>
                <a:defRPr/>
              </a:pPr>
              <a:t>‹#›</a:t>
            </a:fld>
            <a:endParaRPr lang="en-US" altLang="en-US"/>
          </a:p>
        </p:txBody>
      </p:sp>
    </p:spTree>
    <p:extLst>
      <p:ext uri="{BB962C8B-B14F-4D97-AF65-F5344CB8AC3E}">
        <p14:creationId xmlns:p14="http://schemas.microsoft.com/office/powerpoint/2010/main" val="2031578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a:extLst/>
          </p:cNvPr>
          <p:cNvSpPr>
            <a:spLocks noGrp="1" noChangeArrowheads="1"/>
          </p:cNvSpPr>
          <p:nvPr>
            <p:ph type="dt" idx="10"/>
          </p:nvPr>
        </p:nvSpPr>
        <p:spPr>
          <a:ln/>
        </p:spPr>
        <p:txBody>
          <a:bodyPr/>
          <a:lstStyle>
            <a:lvl1pPr>
              <a:defRPr/>
            </a:lvl1pPr>
          </a:lstStyle>
          <a:p>
            <a:pPr>
              <a:defRPr/>
            </a:pPr>
            <a:r>
              <a:rPr lang="en-US" altLang="en-US"/>
              <a:t>25 March 2018</a:t>
            </a:r>
          </a:p>
        </p:txBody>
      </p:sp>
      <p:sp>
        <p:nvSpPr>
          <p:cNvPr id="6" name="Rectangle 4">
            <a:extLst/>
          </p:cNvPr>
          <p:cNvSpPr>
            <a:spLocks noGrp="1" noChangeArrowheads="1"/>
          </p:cNvSpPr>
          <p:nvPr>
            <p:ph type="ftr" idx="11"/>
          </p:nvPr>
        </p:nvSpPr>
        <p:spPr>
          <a:ln/>
        </p:spPr>
        <p:txBody>
          <a:bodyPr/>
          <a:lstStyle>
            <a:lvl1pPr>
              <a:defRPr/>
            </a:lvl1pPr>
          </a:lstStyle>
          <a:p>
            <a:pPr>
              <a:defRPr/>
            </a:pPr>
            <a:endParaRPr lang="en-US" altLang="en-US"/>
          </a:p>
        </p:txBody>
      </p:sp>
      <p:sp>
        <p:nvSpPr>
          <p:cNvPr id="7" name="Rectangle 5">
            <a:extLst/>
          </p:cNvPr>
          <p:cNvSpPr>
            <a:spLocks noGrp="1" noChangeArrowheads="1"/>
          </p:cNvSpPr>
          <p:nvPr>
            <p:ph type="sldNum" idx="12"/>
          </p:nvPr>
        </p:nvSpPr>
        <p:spPr>
          <a:ln/>
        </p:spPr>
        <p:txBody>
          <a:bodyPr/>
          <a:lstStyle>
            <a:lvl1pPr>
              <a:defRPr/>
            </a:lvl1pPr>
          </a:lstStyle>
          <a:p>
            <a:pPr>
              <a:defRPr/>
            </a:pPr>
            <a:fld id="{EFC2F3AE-72DA-4865-A00F-615B5799E3AC}" type="slidenum">
              <a:rPr lang="en-US" altLang="en-US"/>
              <a:pPr>
                <a:defRPr/>
              </a:pPr>
              <a:t>‹#›</a:t>
            </a:fld>
            <a:endParaRPr lang="en-US" altLang="en-US"/>
          </a:p>
        </p:txBody>
      </p:sp>
    </p:spTree>
    <p:extLst>
      <p:ext uri="{BB962C8B-B14F-4D97-AF65-F5344CB8AC3E}">
        <p14:creationId xmlns:p14="http://schemas.microsoft.com/office/powerpoint/2010/main" val="3093845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457200" y="274638"/>
            <a:ext cx="8207375" cy="112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ctr" anchorCtr="0" compatLnSpc="1">
            <a:prstTxWarp prst="textNoShape">
              <a:avLst/>
            </a:prstTxWarp>
          </a:bodyPr>
          <a:lstStyle/>
          <a:p>
            <a:pPr lvl="0"/>
            <a:r>
              <a:rPr lang="en-GB" altLang="en-US"/>
              <a:t>Click to edit the title text format</a:t>
            </a:r>
          </a:p>
        </p:txBody>
      </p:sp>
      <p:sp>
        <p:nvSpPr>
          <p:cNvPr id="1027" name="Rectangle 2"/>
          <p:cNvSpPr>
            <a:spLocks noGrp="1" noChangeArrowheads="1"/>
          </p:cNvSpPr>
          <p:nvPr>
            <p:ph type="body" idx="1"/>
          </p:nvPr>
        </p:nvSpPr>
        <p:spPr bwMode="auto">
          <a:xfrm>
            <a:off x="457200" y="1600200"/>
            <a:ext cx="8207375" cy="4503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0000" tIns="46800" rIns="90000" bIns="46800" numCol="1" anchor="t" anchorCtr="0" compatLnSpc="1">
            <a:prstTxWarp prst="textNoShape">
              <a:avLst/>
            </a:prstTxWarp>
          </a:bodyPr>
          <a:lstStyle/>
          <a:p>
            <a:pPr lvl="0"/>
            <a:r>
              <a:rPr lang="en-GB" altLang="en-US"/>
              <a:t>Click to edit the outline text format</a:t>
            </a:r>
          </a:p>
          <a:p>
            <a:pPr lvl="1"/>
            <a:r>
              <a:rPr lang="en-GB" altLang="en-US"/>
              <a:t>Second Outline Level</a:t>
            </a:r>
          </a:p>
          <a:p>
            <a:pPr lvl="2"/>
            <a:r>
              <a:rPr lang="en-GB" altLang="en-US"/>
              <a:t>Third Outline Level</a:t>
            </a:r>
          </a:p>
          <a:p>
            <a:pPr lvl="3"/>
            <a:r>
              <a:rPr lang="en-GB" altLang="en-US"/>
              <a:t>Fourth Outline Level</a:t>
            </a:r>
          </a:p>
          <a:p>
            <a:pPr lvl="4"/>
            <a:r>
              <a:rPr lang="en-GB" altLang="en-US"/>
              <a:t>Fifth Outline Level</a:t>
            </a:r>
          </a:p>
          <a:p>
            <a:pPr lvl="4"/>
            <a:r>
              <a:rPr lang="en-GB" altLang="en-US"/>
              <a:t>Sixth Outline Level</a:t>
            </a:r>
          </a:p>
          <a:p>
            <a:pPr lvl="4"/>
            <a:r>
              <a:rPr lang="en-GB" altLang="en-US"/>
              <a:t>Seventh Outline Level</a:t>
            </a:r>
          </a:p>
          <a:p>
            <a:pPr lvl="4"/>
            <a:r>
              <a:rPr lang="en-GB" altLang="en-US"/>
              <a:t>Eighth Outline Level</a:t>
            </a:r>
          </a:p>
          <a:p>
            <a:pPr lvl="4"/>
            <a:r>
              <a:rPr lang="en-GB" altLang="en-US"/>
              <a:t>Ninth Outline Level</a:t>
            </a:r>
          </a:p>
        </p:txBody>
      </p:sp>
      <p:sp>
        <p:nvSpPr>
          <p:cNvPr id="2" name="Rectangle 3">
            <a:extLst>
              <a:ext uri="{FF2B5EF4-FFF2-40B4-BE49-F238E27FC236}">
                <a16:creationId xmlns:a16="http://schemas.microsoft.com/office/drawing/2014/main" id="{31A61DC3-FCED-456B-B82F-85A30471B20A}"/>
              </a:ext>
            </a:extLst>
          </p:cNvPr>
          <p:cNvSpPr>
            <a:spLocks noGrp="1" noChangeArrowheads="1"/>
          </p:cNvSpPr>
          <p:nvPr>
            <p:ph type="dt"/>
          </p:nvPr>
        </p:nvSpPr>
        <p:spPr bwMode="auto">
          <a:xfrm>
            <a:off x="457200" y="6245225"/>
            <a:ext cx="2111375" cy="45402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eaLnBrk="1" hangingPunct="1">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Arial" charset="0"/>
                <a:ea typeface="Arial Unicode MS" pitchFamily="34" charset="-128"/>
                <a:cs typeface="Arial Unicode MS" pitchFamily="34" charset="-128"/>
              </a:defRPr>
            </a:lvl1pPr>
          </a:lstStyle>
          <a:p>
            <a:pPr>
              <a:defRPr/>
            </a:pPr>
            <a:r>
              <a:rPr lang="en-US" altLang="en-US"/>
              <a:t>25 March 2018</a:t>
            </a:r>
          </a:p>
        </p:txBody>
      </p:sp>
      <p:sp>
        <p:nvSpPr>
          <p:cNvPr id="1028" name="Rectangle 4">
            <a:extLst>
              <a:ext uri="{FF2B5EF4-FFF2-40B4-BE49-F238E27FC236}">
                <a16:creationId xmlns:a16="http://schemas.microsoft.com/office/drawing/2014/main" id="{4DF6CC37-20CC-4F6C-BCDF-983E04C40FF1}"/>
              </a:ext>
            </a:extLst>
          </p:cNvPr>
          <p:cNvSpPr>
            <a:spLocks noGrp="1" noChangeArrowheads="1"/>
          </p:cNvSpPr>
          <p:nvPr>
            <p:ph type="ftr"/>
          </p:nvPr>
        </p:nvSpPr>
        <p:spPr bwMode="auto">
          <a:xfrm>
            <a:off x="3124200" y="6245225"/>
            <a:ext cx="2873375" cy="45402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ctr" eaLnBrk="1" hangingPunct="1">
              <a:buClr>
                <a:srgbClr val="000000"/>
              </a:buClr>
              <a:buSzPct val="100000"/>
              <a:buFont typeface="Times New Roman"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latin typeface="Arial" charset="0"/>
                <a:ea typeface="Arial Unicode MS" pitchFamily="34" charset="-128"/>
                <a:cs typeface="Arial Unicode MS" pitchFamily="34" charset="-128"/>
              </a:defRPr>
            </a:lvl1pPr>
          </a:lstStyle>
          <a:p>
            <a:pPr>
              <a:defRPr/>
            </a:pPr>
            <a:endParaRPr lang="en-US" altLang="en-US"/>
          </a:p>
        </p:txBody>
      </p:sp>
      <p:sp>
        <p:nvSpPr>
          <p:cNvPr id="1029" name="Rectangle 5">
            <a:extLst>
              <a:ext uri="{FF2B5EF4-FFF2-40B4-BE49-F238E27FC236}">
                <a16:creationId xmlns:a16="http://schemas.microsoft.com/office/drawing/2014/main" id="{BFB06481-7FD8-41A0-AFCE-C59224C85D9C}"/>
              </a:ext>
            </a:extLst>
          </p:cNvPr>
          <p:cNvSpPr>
            <a:spLocks noGrp="1" noChangeArrowheads="1"/>
          </p:cNvSpPr>
          <p:nvPr>
            <p:ph type="sldNum"/>
          </p:nvPr>
        </p:nvSpPr>
        <p:spPr bwMode="auto">
          <a:xfrm>
            <a:off x="6553200" y="6245225"/>
            <a:ext cx="2111375" cy="454025"/>
          </a:xfrm>
          <a:prstGeom prst="rect">
            <a:avLst/>
          </a:prstGeom>
          <a:noFill/>
          <a:ln w="9525">
            <a:noFill/>
            <a:round/>
            <a:headEnd/>
            <a:tailEnd/>
          </a:ln>
          <a:effectLst/>
        </p:spPr>
        <p:txBody>
          <a:bodyPr vert="horz" wrap="square" lIns="90000" tIns="46800" rIns="90000" bIns="46800" numCol="1" anchor="t" anchorCtr="0" compatLnSpc="1">
            <a:prstTxWarp prst="textNoShape">
              <a:avLst/>
            </a:prstTxWarp>
          </a:bodyPr>
          <a:lstStyle>
            <a:lvl1pPr algn="r" eaLnBrk="1" hangingPunct="1">
              <a:buClr>
                <a:srgbClr val="000000"/>
              </a:buClr>
              <a:buSzPct val="100000"/>
              <a:buFont typeface="Times New Roman" panose="02020603050405020304" pitchFamily="18" charset="0"/>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400">
                <a:solidFill>
                  <a:srgbClr val="000000"/>
                </a:solidFill>
                <a:ea typeface="Arial Unicode MS" panose="020B0604020202020204" pitchFamily="34" charset="-128"/>
                <a:cs typeface="Arial Unicode MS" panose="020B0604020202020204" pitchFamily="34" charset="-128"/>
              </a:defRPr>
            </a:lvl1pPr>
          </a:lstStyle>
          <a:p>
            <a:pPr>
              <a:defRPr/>
            </a:pPr>
            <a:fld id="{F7B2308D-7D99-4EB2-AB6E-0C840D93AE6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117" r:id="rId1"/>
    <p:sldLayoutId id="2147484127" r:id="rId2"/>
    <p:sldLayoutId id="2147484118" r:id="rId3"/>
    <p:sldLayoutId id="2147484119" r:id="rId4"/>
    <p:sldLayoutId id="2147484120" r:id="rId5"/>
    <p:sldLayoutId id="2147484121" r:id="rId6"/>
    <p:sldLayoutId id="2147484128" r:id="rId7"/>
    <p:sldLayoutId id="2147484122" r:id="rId8"/>
    <p:sldLayoutId id="2147484123" r:id="rId9"/>
    <p:sldLayoutId id="2147484124" r:id="rId10"/>
    <p:sldLayoutId id="2147484125" r:id="rId11"/>
    <p:sldLayoutId id="2147484126" r:id="rId12"/>
  </p:sldLayoutIdLst>
  <p:hf sldNum="0" hdr="0" ftr="0"/>
  <p:txStyles>
    <p:titleStyle>
      <a:lvl1pPr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mj-lt"/>
          <a:ea typeface="+mj-ea"/>
          <a:cs typeface="+mj-cs"/>
        </a:defRPr>
      </a:lvl1pPr>
      <a:lvl2pPr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Arial" charset="0"/>
          <a:ea typeface="MS Gothic" pitchFamily="49" charset="-128"/>
        </a:defRPr>
      </a:lvl2pPr>
      <a:lvl3pPr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Arial" charset="0"/>
          <a:ea typeface="MS Gothic" pitchFamily="49" charset="-128"/>
        </a:defRPr>
      </a:lvl3pPr>
      <a:lvl4pPr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Arial" charset="0"/>
          <a:ea typeface="MS Gothic" pitchFamily="49" charset="-128"/>
        </a:defRPr>
      </a:lvl4pPr>
      <a:lvl5pPr algn="ctr" defTabSz="457200" rtl="0" eaLnBrk="0" fontAlgn="base" hangingPunct="0">
        <a:spcBef>
          <a:spcPct val="0"/>
        </a:spcBef>
        <a:spcAft>
          <a:spcPct val="0"/>
        </a:spcAft>
        <a:buClr>
          <a:srgbClr val="000000"/>
        </a:buClr>
        <a:buSzPct val="100000"/>
        <a:buFont typeface="Times New Roman" panose="02020603050405020304" pitchFamily="18" charset="0"/>
        <a:defRPr sz="4400">
          <a:solidFill>
            <a:srgbClr val="000000"/>
          </a:solidFill>
          <a:latin typeface="Arial" charset="0"/>
          <a:ea typeface="MS Gothic" pitchFamily="49" charset="-128"/>
        </a:defRPr>
      </a:lvl5pPr>
      <a:lvl6pPr marL="2514600" indent="-228600" algn="ctr" defTabSz="457200" rtl="0" fontAlgn="base">
        <a:spcBef>
          <a:spcPct val="0"/>
        </a:spcBef>
        <a:spcAft>
          <a:spcPct val="0"/>
        </a:spcAft>
        <a:buClr>
          <a:srgbClr val="000000"/>
        </a:buClr>
        <a:buSzPct val="100000"/>
        <a:buFont typeface="Times New Roman" pitchFamily="18" charset="0"/>
        <a:defRPr sz="4400">
          <a:solidFill>
            <a:srgbClr val="000000"/>
          </a:solidFill>
          <a:latin typeface="Arial" charset="0"/>
          <a:ea typeface="MS Gothic" pitchFamily="49" charset="-128"/>
        </a:defRPr>
      </a:lvl6pPr>
      <a:lvl7pPr marL="2971800" indent="-228600" algn="ctr" defTabSz="457200" rtl="0" fontAlgn="base">
        <a:spcBef>
          <a:spcPct val="0"/>
        </a:spcBef>
        <a:spcAft>
          <a:spcPct val="0"/>
        </a:spcAft>
        <a:buClr>
          <a:srgbClr val="000000"/>
        </a:buClr>
        <a:buSzPct val="100000"/>
        <a:buFont typeface="Times New Roman" pitchFamily="18" charset="0"/>
        <a:defRPr sz="4400">
          <a:solidFill>
            <a:srgbClr val="000000"/>
          </a:solidFill>
          <a:latin typeface="Arial" charset="0"/>
          <a:ea typeface="MS Gothic" pitchFamily="49" charset="-128"/>
        </a:defRPr>
      </a:lvl7pPr>
      <a:lvl8pPr marL="3429000" indent="-228600" algn="ctr" defTabSz="457200" rtl="0" fontAlgn="base">
        <a:spcBef>
          <a:spcPct val="0"/>
        </a:spcBef>
        <a:spcAft>
          <a:spcPct val="0"/>
        </a:spcAft>
        <a:buClr>
          <a:srgbClr val="000000"/>
        </a:buClr>
        <a:buSzPct val="100000"/>
        <a:buFont typeface="Times New Roman" pitchFamily="18" charset="0"/>
        <a:defRPr sz="4400">
          <a:solidFill>
            <a:srgbClr val="000000"/>
          </a:solidFill>
          <a:latin typeface="Arial" charset="0"/>
          <a:ea typeface="MS Gothic" pitchFamily="49" charset="-128"/>
        </a:defRPr>
      </a:lvl8pPr>
      <a:lvl9pPr marL="3886200" indent="-228600" algn="ctr" defTabSz="457200" rtl="0" fontAlgn="base">
        <a:spcBef>
          <a:spcPct val="0"/>
        </a:spcBef>
        <a:spcAft>
          <a:spcPct val="0"/>
        </a:spcAft>
        <a:buClr>
          <a:srgbClr val="000000"/>
        </a:buClr>
        <a:buSzPct val="100000"/>
        <a:buFont typeface="Times New Roman" pitchFamily="18" charset="0"/>
        <a:defRPr sz="4400">
          <a:solidFill>
            <a:srgbClr val="000000"/>
          </a:solidFill>
          <a:latin typeface="Arial" charset="0"/>
          <a:ea typeface="MS Gothic" pitchFamily="49" charset="-128"/>
        </a:defRPr>
      </a:lvl9pPr>
    </p:titleStyle>
    <p:bodyStyle>
      <a:lvl1pPr marL="342900" indent="-342900" algn="l" defTabSz="457200" rtl="0" eaLnBrk="0" fontAlgn="base" hangingPunct="0">
        <a:spcBef>
          <a:spcPts val="800"/>
        </a:spcBef>
        <a:spcAft>
          <a:spcPct val="0"/>
        </a:spcAft>
        <a:buClr>
          <a:srgbClr val="000000"/>
        </a:buClr>
        <a:buSzPct val="100000"/>
        <a:buFont typeface="Times New Roman" panose="02020603050405020304" pitchFamily="18" charset="0"/>
        <a:buChar char="•"/>
        <a:defRPr sz="3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anose="02020603050405020304" pitchFamily="18" charset="0"/>
        <a:buChar char="–"/>
        <a:defRPr sz="2800">
          <a:solidFill>
            <a:srgbClr val="000000"/>
          </a:solidFill>
          <a:latin typeface="+mn-lt"/>
          <a:ea typeface="+mn-ea"/>
        </a:defRPr>
      </a:lvl2pPr>
      <a:lvl3pPr marL="1143000" indent="-228600" algn="l" defTabSz="457200" rtl="0" eaLnBrk="0" fontAlgn="base" hangingPunct="0">
        <a:spcBef>
          <a:spcPts val="600"/>
        </a:spcBef>
        <a:spcAft>
          <a:spcPct val="0"/>
        </a:spcAft>
        <a:buClr>
          <a:srgbClr val="000000"/>
        </a:buClr>
        <a:buSzPct val="100000"/>
        <a:buFont typeface="Times New Roman" panose="02020603050405020304" pitchFamily="18" charset="0"/>
        <a:buChar char="•"/>
        <a:defRPr sz="2400">
          <a:solidFill>
            <a:srgbClr val="000000"/>
          </a:solidFill>
          <a:latin typeface="+mn-lt"/>
          <a:ea typeface="+mn-ea"/>
        </a:defRPr>
      </a:lvl3pPr>
      <a:lvl4pPr marL="16002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4pPr>
      <a:lvl5pPr marL="20574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5pPr>
      <a:lvl6pPr marL="25146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6pPr>
      <a:lvl7pPr marL="29718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7pPr>
      <a:lvl8pPr marL="34290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8pPr>
      <a:lvl9pPr marL="38862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hyperlink" Target="https://doaj.org/" TargetMode="External"/><Relationship Id="rId2" Type="http://schemas.openxmlformats.org/officeDocument/2006/relationships/hyperlink" Target="http://oaspa.org/" TargetMode="External"/><Relationship Id="rId1" Type="http://schemas.openxmlformats.org/officeDocument/2006/relationships/slideLayout" Target="../slideLayouts/slideLayout12.xml"/><Relationship Id="rId4" Type="http://schemas.openxmlformats.org/officeDocument/2006/relationships/hyperlink" Target="http://libguides.wits.ac.za/openaccess_a2k_scholarly_communication/Predatory_Publishers"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www.research4life.org/training/authorship-skills-2/" TargetMode="External"/><Relationship Id="rId3" Type="http://schemas.openxmlformats.org/officeDocument/2006/relationships/hyperlink" Target="http://jane.biosemantics.org/" TargetMode="External"/><Relationship Id="rId7" Type="http://schemas.openxmlformats.org/officeDocument/2006/relationships/hyperlink" Target="http://www.authoraid.info/" TargetMode="External"/><Relationship Id="rId2" Type="http://schemas.openxmlformats.org/officeDocument/2006/relationships/hyperlink" Target="http://www.scidev.net/global/publishing/practical-guide/target-journal-right-research-communicate-publish.html" TargetMode="External"/><Relationship Id="rId1" Type="http://schemas.openxmlformats.org/officeDocument/2006/relationships/slideLayout" Target="../slideLayouts/slideLayout12.xml"/><Relationship Id="rId6" Type="http://schemas.openxmlformats.org/officeDocument/2006/relationships/hyperlink" Target="https://thinkchecksubmit.org/" TargetMode="External"/><Relationship Id="rId5" Type="http://schemas.openxmlformats.org/officeDocument/2006/relationships/hyperlink" Target="http://www.edanzediting.com/journal_selector" TargetMode="External"/><Relationship Id="rId4" Type="http://schemas.openxmlformats.org/officeDocument/2006/relationships/hyperlink" Target="https://www.journalguide.com/" TargetMode="Externa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hyperlink" Target="https://www.digitalgyd.com/top-20-best-online-plagiarism-checker-tools-free/" TargetMode="External"/><Relationship Id="rId2" Type="http://schemas.openxmlformats.org/officeDocument/2006/relationships/hyperlink" Target="https://elearningindustry.com/top-10-free-plagiarism-detection-tools-for-teachers" TargetMode="Externa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hyperlink" Target="http://www.greylit.org/about" TargetMode="Externa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hlwiki.slais.ubc.ca/images/5/5b/Greylit_manual_2012.doc" TargetMode="External"/><Relationship Id="rId2" Type="http://schemas.openxmlformats.org/officeDocument/2006/relationships/image" Target="../media/image4.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sp>
        <p:nvSpPr>
          <p:cNvPr id="5123" name="Text Box 5">
            <a:extLst>
              <a:ext uri="{FF2B5EF4-FFF2-40B4-BE49-F238E27FC236}">
                <a16:creationId xmlns:a16="http://schemas.microsoft.com/office/drawing/2014/main" id="{BAC51974-EBF2-4A4A-BB70-5959163CCB31}"/>
              </a:ext>
            </a:extLst>
          </p:cNvPr>
          <p:cNvSpPr txBox="1">
            <a:spLocks noChangeArrowheads="1"/>
          </p:cNvSpPr>
          <p:nvPr/>
        </p:nvSpPr>
        <p:spPr bwMode="auto">
          <a:xfrm>
            <a:off x="0" y="685800"/>
            <a:ext cx="8742363"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a:spAutoFit/>
          </a:bodyPr>
          <a:lstStyle>
            <a:lvl1pPr>
              <a:spcBef>
                <a:spcPts val="800"/>
              </a:spcBef>
              <a:buClr>
                <a:srgbClr val="000000"/>
              </a:buClr>
              <a:buSzPct val="100000"/>
              <a:buFont typeface="Times New Roman" panose="02020603050405020304" pitchFamily="18" charset="0"/>
              <a:buChar char="•"/>
              <a:defRPr sz="3200">
                <a:solidFill>
                  <a:srgbClr val="000000"/>
                </a:solidFill>
                <a:latin typeface="Arial" panose="020B0604020202020204" pitchFamily="34" charset="0"/>
                <a:ea typeface="MS Gothic" panose="020B0609070205080204" pitchFamily="49" charset="-128"/>
              </a:defRPr>
            </a:lvl1pPr>
            <a:lvl2pPr>
              <a:spcBef>
                <a:spcPts val="700"/>
              </a:spcBef>
              <a:buClr>
                <a:srgbClr val="000000"/>
              </a:buClr>
              <a:buSzPct val="100000"/>
              <a:buFont typeface="Times New Roman" panose="02020603050405020304" pitchFamily="18" charset="0"/>
              <a:buChar char="–"/>
              <a:defRPr sz="2800">
                <a:solidFill>
                  <a:srgbClr val="000000"/>
                </a:solidFill>
                <a:latin typeface="Arial" panose="020B0604020202020204" pitchFamily="34" charset="0"/>
                <a:ea typeface="MS Gothic" panose="020B0609070205080204" pitchFamily="49" charset="-128"/>
              </a:defRPr>
            </a:lvl2pPr>
            <a:lvl3pPr>
              <a:spcBef>
                <a:spcPts val="600"/>
              </a:spcBef>
              <a:buClr>
                <a:srgbClr val="000000"/>
              </a:buClr>
              <a:buSzPct val="100000"/>
              <a:buFont typeface="Times New Roman" panose="02020603050405020304" pitchFamily="18" charset="0"/>
              <a:buChar char="•"/>
              <a:defRPr sz="2400">
                <a:solidFill>
                  <a:srgbClr val="000000"/>
                </a:solidFill>
                <a:latin typeface="Arial" panose="020B0604020202020204" pitchFamily="34" charset="0"/>
                <a:ea typeface="MS Gothic" panose="020B0609070205080204" pitchFamily="49" charset="-128"/>
              </a:defRPr>
            </a:lvl3pPr>
            <a:lvl4pPr>
              <a:spcBef>
                <a:spcPts val="500"/>
              </a:spcBef>
              <a:buClr>
                <a:srgbClr val="000000"/>
              </a:buClr>
              <a:buSzPct val="100000"/>
              <a:buFont typeface="Times New Roman" panose="02020603050405020304" pitchFamily="18" charset="0"/>
              <a:buChar char="–"/>
              <a:defRPr sz="2000">
                <a:solidFill>
                  <a:srgbClr val="000000"/>
                </a:solidFill>
                <a:latin typeface="Arial" panose="020B0604020202020204" pitchFamily="34" charset="0"/>
                <a:ea typeface="MS Gothic" panose="020B0609070205080204" pitchFamily="49" charset="-128"/>
              </a:defRPr>
            </a:lvl4pPr>
            <a:lvl5pPr>
              <a:spcBef>
                <a:spcPts val="500"/>
              </a:spcBef>
              <a:buClr>
                <a:srgbClr val="000000"/>
              </a:buClr>
              <a:buSzPct val="100000"/>
              <a:buFont typeface="Times New Roman" panose="02020603050405020304" pitchFamily="18" charset="0"/>
              <a:buChar char="»"/>
              <a:defRPr sz="2000">
                <a:solidFill>
                  <a:srgbClr val="000000"/>
                </a:solidFill>
                <a:latin typeface="Arial" panose="020B0604020202020204" pitchFamily="34" charset="0"/>
                <a:ea typeface="MS Gothic" panose="020B0609070205080204" pitchFamily="49" charset="-128"/>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Arial" panose="020B0604020202020204" pitchFamily="34" charset="0"/>
                <a:ea typeface="MS Gothic" panose="020B0609070205080204" pitchFamily="49" charset="-128"/>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Arial" panose="020B0604020202020204" pitchFamily="34" charset="0"/>
                <a:ea typeface="MS Gothic" panose="020B0609070205080204" pitchFamily="49" charset="-128"/>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Arial" panose="020B0604020202020204" pitchFamily="34" charset="0"/>
                <a:ea typeface="MS Gothic" panose="020B0609070205080204" pitchFamily="49" charset="-128"/>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Arial" panose="020B0604020202020204" pitchFamily="34" charset="0"/>
                <a:ea typeface="MS Gothic" panose="020B0609070205080204" pitchFamily="49" charset="-128"/>
              </a:defRPr>
            </a:lvl9pPr>
          </a:lstStyle>
          <a:p>
            <a:pPr algn="ctr" eaLnBrk="1" hangingPunct="1">
              <a:spcBef>
                <a:spcPct val="50000"/>
              </a:spcBef>
              <a:buClrTx/>
              <a:buSzTx/>
              <a:buFontTx/>
              <a:buNone/>
              <a:defRPr/>
            </a:pPr>
            <a:r>
              <a:rPr lang="en-US" altLang="en-US" sz="5400" b="1" dirty="0">
                <a:solidFill>
                  <a:srgbClr val="387849"/>
                </a:solidFill>
              </a:rPr>
              <a:t> </a:t>
            </a:r>
            <a:r>
              <a:rPr lang="en-US" altLang="en-US" sz="4000" b="1" dirty="0">
                <a:solidFill>
                  <a:srgbClr val="92D050"/>
                </a:solidFill>
                <a:latin typeface="+mn-lt"/>
              </a:rPr>
              <a:t>OARE Module 6A:</a:t>
            </a:r>
          </a:p>
          <a:p>
            <a:pPr lvl="1" indent="0" eaLnBrk="1" hangingPunct="1">
              <a:spcBef>
                <a:spcPct val="20000"/>
              </a:spcBef>
              <a:buClrTx/>
              <a:buSzTx/>
              <a:buFont typeface="Arial" panose="020B0604020202020204" pitchFamily="34" charset="0"/>
              <a:buNone/>
              <a:defRPr/>
            </a:pPr>
            <a:r>
              <a:rPr lang="en-US" altLang="en-US" sz="4000" b="1" dirty="0">
                <a:solidFill>
                  <a:srgbClr val="92D050"/>
                </a:solidFill>
                <a:latin typeface="+mn-lt"/>
              </a:rPr>
              <a:t>E-journal, E-books and Internet Resources: </a:t>
            </a:r>
            <a:r>
              <a:rPr lang="en-US" altLang="en-US" sz="4000" dirty="0">
                <a:solidFill>
                  <a:srgbClr val="92D050"/>
                </a:solidFill>
                <a:latin typeface="+mn-lt"/>
              </a:rPr>
              <a:t>Background; Free E-journals Access</a:t>
            </a:r>
          </a:p>
          <a:p>
            <a:pPr algn="ctr" eaLnBrk="1" hangingPunct="1">
              <a:spcBef>
                <a:spcPct val="50000"/>
              </a:spcBef>
              <a:buClrTx/>
              <a:buSzTx/>
              <a:buFontTx/>
              <a:buNone/>
              <a:defRPr/>
            </a:pPr>
            <a:endParaRPr lang="en-US" altLang="en-US" b="1" dirty="0">
              <a:solidFill>
                <a:srgbClr val="387849"/>
              </a:solidFill>
              <a:latin typeface="Calibri" panose="020F0502020204030204" pitchFamily="34" charset="0"/>
            </a:endParaRPr>
          </a:p>
          <a:p>
            <a:pPr algn="ctr" eaLnBrk="1" hangingPunct="1">
              <a:spcBef>
                <a:spcPct val="50000"/>
              </a:spcBef>
              <a:buClrTx/>
              <a:buSzTx/>
              <a:buFontTx/>
              <a:buNone/>
              <a:defRPr/>
            </a:pPr>
            <a:endParaRPr lang="en-US" altLang="en-US" sz="1100" b="1" dirty="0">
              <a:solidFill>
                <a:srgbClr val="387849"/>
              </a:solidFill>
              <a:latin typeface="Calibri" panose="020F0502020204030204" pitchFamily="34" charset="0"/>
            </a:endParaRPr>
          </a:p>
        </p:txBody>
      </p:sp>
      <p:pic>
        <p:nvPicPr>
          <p:cNvPr id="5124"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400" y="3946525"/>
            <a:ext cx="5143500" cy="146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pic>
        <p:nvPicPr>
          <p:cNvPr id="15363"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90500"/>
            <a:ext cx="8839200" cy="60579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5" name="Rectangle 7">
            <a:extLst>
              <a:ext uri="{FF2B5EF4-FFF2-40B4-BE49-F238E27FC236}">
                <a16:creationId xmlns:a16="http://schemas.microsoft.com/office/drawing/2014/main" id="{1A00321C-E75D-4D65-8779-FEBE7C5D1763}"/>
              </a:ext>
            </a:extLst>
          </p:cNvPr>
          <p:cNvSpPr>
            <a:spLocks noChangeArrowheads="1"/>
          </p:cNvSpPr>
          <p:nvPr/>
        </p:nvSpPr>
        <p:spPr bwMode="auto">
          <a:xfrm>
            <a:off x="5029200" y="1373188"/>
            <a:ext cx="3124200" cy="922337"/>
          </a:xfrm>
          <a:prstGeom prst="rect">
            <a:avLst/>
          </a:prstGeom>
          <a:solidFill>
            <a:srgbClr val="FFFF99"/>
          </a:solidFill>
          <a:ln w="12700">
            <a:solidFill>
              <a:srgbClr val="92D050"/>
            </a:solidFill>
            <a:miter lim="800000"/>
            <a:headEnd/>
            <a:tailEnd/>
          </a:ln>
        </p:spPr>
        <p:txBody>
          <a:bodyPr anchor="ctr">
            <a:spAutoFit/>
          </a:bodyPr>
          <a:lstStyle/>
          <a:p>
            <a:pPr>
              <a:defRPr/>
            </a:pPr>
            <a:r>
              <a:rPr lang="en-US" altLang="en-US" b="1" dirty="0">
                <a:solidFill>
                  <a:schemeClr val="tx1"/>
                </a:solidFill>
                <a:cs typeface="Arial" panose="020B0604020202020204" pitchFamily="34" charset="0"/>
              </a:rPr>
              <a:t>GO</a:t>
            </a:r>
            <a:r>
              <a:rPr lang="en-US" altLang="en-US" b="1" dirty="0">
                <a:solidFill>
                  <a:schemeClr val="tx1"/>
                </a:solidFill>
                <a:latin typeface="+mn-lt"/>
              </a:rPr>
              <a:t>AP </a:t>
            </a:r>
            <a:r>
              <a:rPr lang="en-US" altLang="en-US" dirty="0">
                <a:solidFill>
                  <a:schemeClr val="tx1"/>
                </a:solidFill>
                <a:latin typeface="+mn-lt"/>
              </a:rPr>
              <a:t>is a current snapshot of the status of Open Access (OA) in the Scientific World</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996CBB-BA26-46BE-81C2-2954545C5868}"/>
              </a:ext>
            </a:extLst>
          </p:cNvPr>
          <p:cNvSpPr txBox="1">
            <a:spLocks/>
          </p:cNvSpPr>
          <p:nvPr/>
        </p:nvSpPr>
        <p:spPr>
          <a:xfrm>
            <a:off x="457200" y="990600"/>
            <a:ext cx="8207375" cy="4503738"/>
          </a:xfrm>
          <a:prstGeom prst="rect">
            <a:avLst/>
          </a:prstGeom>
        </p:spPr>
        <p:txBody>
          <a:bodyPr/>
          <a:lstStyle>
            <a:lvl1pPr marL="342900" indent="-342900" algn="l" defTabSz="457200" rtl="0" eaLnBrk="0" fontAlgn="base" hangingPunct="0">
              <a:spcBef>
                <a:spcPts val="800"/>
              </a:spcBef>
              <a:spcAft>
                <a:spcPct val="0"/>
              </a:spcAft>
              <a:buClr>
                <a:srgbClr val="000000"/>
              </a:buClr>
              <a:buSzPct val="100000"/>
              <a:buFont typeface="Times New Roman" panose="02020603050405020304" pitchFamily="18" charset="0"/>
              <a:buChar char="•"/>
              <a:defRPr sz="3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anose="02020603050405020304" pitchFamily="18" charset="0"/>
              <a:buChar char="–"/>
              <a:defRPr sz="2800">
                <a:solidFill>
                  <a:srgbClr val="000000"/>
                </a:solidFill>
                <a:latin typeface="+mn-lt"/>
                <a:ea typeface="+mn-ea"/>
              </a:defRPr>
            </a:lvl2pPr>
            <a:lvl3pPr marL="1143000" indent="-228600" algn="l" defTabSz="457200" rtl="0" eaLnBrk="0" fontAlgn="base" hangingPunct="0">
              <a:spcBef>
                <a:spcPts val="600"/>
              </a:spcBef>
              <a:spcAft>
                <a:spcPct val="0"/>
              </a:spcAft>
              <a:buClr>
                <a:srgbClr val="000000"/>
              </a:buClr>
              <a:buSzPct val="100000"/>
              <a:buFont typeface="Times New Roman" panose="02020603050405020304" pitchFamily="18" charset="0"/>
              <a:buChar char="•"/>
              <a:defRPr sz="2400">
                <a:solidFill>
                  <a:srgbClr val="000000"/>
                </a:solidFill>
                <a:latin typeface="+mn-lt"/>
                <a:ea typeface="+mn-ea"/>
              </a:defRPr>
            </a:lvl3pPr>
            <a:lvl4pPr marL="16002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4pPr>
            <a:lvl5pPr marL="20574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5pPr>
            <a:lvl6pPr marL="25146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6pPr>
            <a:lvl7pPr marL="29718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7pPr>
            <a:lvl8pPr marL="34290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8pPr>
            <a:lvl9pPr marL="38862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9pPr>
          </a:lstStyle>
          <a:p>
            <a:pPr>
              <a:defRPr/>
            </a:pPr>
            <a:r>
              <a:rPr lang="en-US" altLang="en-US" sz="2800" kern="0"/>
              <a:t>With the development of Open Access publishing, some unscrupulous publishers take advantage of authors (predatory publishers)</a:t>
            </a:r>
          </a:p>
          <a:p>
            <a:pPr>
              <a:defRPr/>
            </a:pPr>
            <a:r>
              <a:rPr lang="en-US" altLang="en-US" sz="2800" kern="0"/>
              <a:t>Examples are stand-alone (one title) publishers, the publisher is the editor, no formal editorial/review board, lack of transparency of publishing operations no policy for digital preservation, name of journal is inflated or incongruent with journal’s mission, false claim of indexing, poor journal standards or practices, excessively broad titles, etc.</a:t>
            </a:r>
            <a:endParaRPr lang="en-US" altLang="en-US" sz="2800" kern="0" dirty="0"/>
          </a:p>
        </p:txBody>
      </p:sp>
      <p:sp>
        <p:nvSpPr>
          <p:cNvPr id="16387" name="Title 1"/>
          <p:cNvSpPr>
            <a:spLocks noGrp="1" noChangeArrowheads="1"/>
          </p:cNvSpPr>
          <p:nvPr>
            <p:ph type="title"/>
          </p:nvPr>
        </p:nvSpPr>
        <p:spPr>
          <a:xfrm>
            <a:off x="457200" y="152400"/>
            <a:ext cx="8207375" cy="639763"/>
          </a:xfrm>
        </p:spPr>
        <p:txBody>
          <a:bodyPr/>
          <a:lstStyle/>
          <a:p>
            <a:r>
              <a:rPr lang="en-US" altLang="en-US" sz="3600"/>
              <a:t>Some words of caution</a:t>
            </a:r>
          </a:p>
        </p:txBody>
      </p:sp>
      <p:sp>
        <p:nvSpPr>
          <p:cNvPr id="16388" name="Date Placeholder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Date Placeholder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sp>
        <p:nvSpPr>
          <p:cNvPr id="6" name="Content Placeholder 2">
            <a:extLst>
              <a:ext uri="{FF2B5EF4-FFF2-40B4-BE49-F238E27FC236}">
                <a16:creationId xmlns:a16="http://schemas.microsoft.com/office/drawing/2014/main" id="{4A560ECC-3409-4F10-95BA-AA4C7C81481A}"/>
              </a:ext>
            </a:extLst>
          </p:cNvPr>
          <p:cNvSpPr txBox="1">
            <a:spLocks/>
          </p:cNvSpPr>
          <p:nvPr/>
        </p:nvSpPr>
        <p:spPr>
          <a:xfrm>
            <a:off x="457200" y="1447800"/>
            <a:ext cx="8001000" cy="3702050"/>
          </a:xfrm>
          <a:prstGeom prst="rect">
            <a:avLst/>
          </a:prstGeom>
        </p:spPr>
        <p:txBody>
          <a:bodyPr/>
          <a:lstStyle>
            <a:lvl1pPr marL="342900" indent="-342900" algn="l" defTabSz="457200" rtl="0" eaLnBrk="0" fontAlgn="base" hangingPunct="0">
              <a:spcBef>
                <a:spcPts val="800"/>
              </a:spcBef>
              <a:spcAft>
                <a:spcPct val="0"/>
              </a:spcAft>
              <a:buClr>
                <a:srgbClr val="000000"/>
              </a:buClr>
              <a:buSzPct val="100000"/>
              <a:buFont typeface="Times New Roman" panose="02020603050405020304" pitchFamily="18" charset="0"/>
              <a:buChar char="•"/>
              <a:defRPr sz="3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anose="02020603050405020304" pitchFamily="18" charset="0"/>
              <a:buChar char="–"/>
              <a:defRPr sz="2800">
                <a:solidFill>
                  <a:srgbClr val="000000"/>
                </a:solidFill>
                <a:latin typeface="+mn-lt"/>
                <a:ea typeface="+mn-ea"/>
              </a:defRPr>
            </a:lvl2pPr>
            <a:lvl3pPr marL="1143000" indent="-228600" algn="l" defTabSz="457200" rtl="0" eaLnBrk="0" fontAlgn="base" hangingPunct="0">
              <a:spcBef>
                <a:spcPts val="600"/>
              </a:spcBef>
              <a:spcAft>
                <a:spcPct val="0"/>
              </a:spcAft>
              <a:buClr>
                <a:srgbClr val="000000"/>
              </a:buClr>
              <a:buSzPct val="100000"/>
              <a:buFont typeface="Times New Roman" panose="02020603050405020304" pitchFamily="18" charset="0"/>
              <a:buChar char="•"/>
              <a:defRPr sz="2400">
                <a:solidFill>
                  <a:srgbClr val="000000"/>
                </a:solidFill>
                <a:latin typeface="+mn-lt"/>
                <a:ea typeface="+mn-ea"/>
              </a:defRPr>
            </a:lvl3pPr>
            <a:lvl4pPr marL="16002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4pPr>
            <a:lvl5pPr marL="20574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5pPr>
            <a:lvl6pPr marL="25146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6pPr>
            <a:lvl7pPr marL="29718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7pPr>
            <a:lvl8pPr marL="34290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8pPr>
            <a:lvl9pPr marL="38862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9pPr>
          </a:lstStyle>
          <a:p>
            <a:pPr>
              <a:defRPr/>
            </a:pPr>
            <a:r>
              <a:rPr lang="en-US" sz="2400" kern="0"/>
              <a:t>Check if the journal is listed in the Open Access Scholarly Publishers Association </a:t>
            </a:r>
            <a:r>
              <a:rPr lang="en-US" sz="2400" b="1" kern="0">
                <a:solidFill>
                  <a:schemeClr val="accent6"/>
                </a:solidFill>
                <a:hlinkClick r:id="rId2"/>
              </a:rPr>
              <a:t>oaspa.org/</a:t>
            </a:r>
            <a:r>
              <a:rPr lang="en-US" sz="2400" b="1" kern="0">
                <a:solidFill>
                  <a:schemeClr val="accent6"/>
                </a:solidFill>
              </a:rPr>
              <a:t> </a:t>
            </a:r>
            <a:r>
              <a:rPr lang="en-US" sz="2400" kern="0"/>
              <a:t>or Directory of Open Access Journals </a:t>
            </a:r>
            <a:r>
              <a:rPr lang="en-US" sz="2400" b="1" kern="0">
                <a:hlinkClick r:id="rId3"/>
              </a:rPr>
              <a:t>https://doaj.org/</a:t>
            </a:r>
            <a:r>
              <a:rPr lang="en-US" sz="2400" b="1" kern="0"/>
              <a:t> </a:t>
            </a:r>
            <a:endParaRPr lang="en-US" altLang="en-US" sz="2400" kern="0"/>
          </a:p>
          <a:p>
            <a:pPr>
              <a:defRPr/>
            </a:pPr>
            <a:r>
              <a:rPr lang="en-US" altLang="en-US" sz="2400" kern="0"/>
              <a:t>How to spot a PREDATORY PUBLISHER.  Claire Sewell, University of Cambridge, Office of Scholarly Communication. </a:t>
            </a:r>
          </a:p>
          <a:p>
            <a:pPr>
              <a:defRPr/>
            </a:pPr>
            <a:r>
              <a:rPr lang="en-US" sz="2400" kern="0"/>
              <a:t>University of Witwatersand’s Open Access, A2K &amp; Scholarly Communication: Predatory Publishers Libguide</a:t>
            </a:r>
          </a:p>
          <a:p>
            <a:pPr marL="300038" lvl="1" indent="0">
              <a:buFont typeface="Times New Roman" panose="02020603050405020304" pitchFamily="18" charset="0"/>
              <a:buNone/>
              <a:defRPr/>
            </a:pPr>
            <a:r>
              <a:rPr lang="en-US" altLang="en-US" sz="2400" b="1" kern="0">
                <a:solidFill>
                  <a:schemeClr val="accent6"/>
                </a:solidFill>
                <a:hlinkClick r:id="rId4"/>
              </a:rPr>
              <a:t>libguides.wits.ac.za/openaccess_a2k_scholarly_communication/Predatory_Publishers</a:t>
            </a:r>
            <a:r>
              <a:rPr lang="en-US" altLang="en-US" sz="2400" b="1" kern="0">
                <a:solidFill>
                  <a:schemeClr val="accent6"/>
                </a:solidFill>
              </a:rPr>
              <a:t> </a:t>
            </a:r>
            <a:endParaRPr lang="en-US" altLang="en-US" sz="2400" b="1" kern="0" dirty="0">
              <a:solidFill>
                <a:schemeClr val="accent6"/>
              </a:solidFill>
            </a:endParaRPr>
          </a:p>
        </p:txBody>
      </p:sp>
      <p:sp>
        <p:nvSpPr>
          <p:cNvPr id="8" name="Title 1">
            <a:extLst>
              <a:ext uri="{FF2B5EF4-FFF2-40B4-BE49-F238E27FC236}">
                <a16:creationId xmlns:a16="http://schemas.microsoft.com/office/drawing/2014/main" id="{2CC68BB8-60F4-43B5-AA23-BE66B8D0C170}"/>
              </a:ext>
            </a:extLst>
          </p:cNvPr>
          <p:cNvSpPr>
            <a:spLocks noGrp="1" noChangeArrowheads="1"/>
          </p:cNvSpPr>
          <p:nvPr>
            <p:ph type="title"/>
          </p:nvPr>
        </p:nvSpPr>
        <p:spPr>
          <a:xfrm>
            <a:off x="1458913" y="530225"/>
            <a:ext cx="6156325" cy="479425"/>
          </a:xfrm>
        </p:spPr>
        <p:txBody>
          <a:bodyPr>
            <a:normAutofit fontScale="90000"/>
          </a:bodyPr>
          <a:lstStyle/>
          <a:p>
            <a:pPr>
              <a:defRPr/>
            </a:pPr>
            <a:r>
              <a:rPr lang="en-US" altLang="en-US" dirty="0"/>
              <a:t>Useful resources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Date Placeholder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sp>
        <p:nvSpPr>
          <p:cNvPr id="4" name="Title 1">
            <a:extLst>
              <a:ext uri="{FF2B5EF4-FFF2-40B4-BE49-F238E27FC236}">
                <a16:creationId xmlns:a16="http://schemas.microsoft.com/office/drawing/2014/main" id="{67DDD406-0508-4F1D-B611-906C27069435}"/>
              </a:ext>
            </a:extLst>
          </p:cNvPr>
          <p:cNvSpPr>
            <a:spLocks noGrp="1" noChangeArrowheads="1"/>
          </p:cNvSpPr>
          <p:nvPr>
            <p:ph type="title"/>
          </p:nvPr>
        </p:nvSpPr>
        <p:spPr>
          <a:xfrm>
            <a:off x="1371600" y="304800"/>
            <a:ext cx="6156325" cy="479425"/>
          </a:xfrm>
        </p:spPr>
        <p:txBody>
          <a:bodyPr>
            <a:normAutofit fontScale="90000"/>
          </a:bodyPr>
          <a:lstStyle/>
          <a:p>
            <a:pPr>
              <a:defRPr/>
            </a:pPr>
            <a:r>
              <a:rPr lang="en-US" altLang="en-US" dirty="0"/>
              <a:t>Journal selection tools</a:t>
            </a:r>
          </a:p>
        </p:txBody>
      </p:sp>
      <p:sp>
        <p:nvSpPr>
          <p:cNvPr id="6" name="Content Placeholder 2">
            <a:extLst>
              <a:ext uri="{FF2B5EF4-FFF2-40B4-BE49-F238E27FC236}">
                <a16:creationId xmlns:a16="http://schemas.microsoft.com/office/drawing/2014/main" id="{812953F5-BCDD-4724-9F97-7D26E591BCB4}"/>
              </a:ext>
            </a:extLst>
          </p:cNvPr>
          <p:cNvSpPr txBox="1">
            <a:spLocks/>
          </p:cNvSpPr>
          <p:nvPr/>
        </p:nvSpPr>
        <p:spPr>
          <a:xfrm>
            <a:off x="247650" y="914400"/>
            <a:ext cx="8648700" cy="4267200"/>
          </a:xfrm>
          <a:prstGeom prst="rect">
            <a:avLst/>
          </a:prstGeom>
        </p:spPr>
        <p:txBody>
          <a:bodyPr/>
          <a:lstStyle>
            <a:lvl1pPr marL="342900" indent="-342900" algn="l" defTabSz="457200" rtl="0" eaLnBrk="0" fontAlgn="base" hangingPunct="0">
              <a:spcBef>
                <a:spcPts val="800"/>
              </a:spcBef>
              <a:spcAft>
                <a:spcPct val="0"/>
              </a:spcAft>
              <a:buClr>
                <a:srgbClr val="000000"/>
              </a:buClr>
              <a:buSzPct val="100000"/>
              <a:buFont typeface="Times New Roman" panose="02020603050405020304" pitchFamily="18" charset="0"/>
              <a:buChar char="•"/>
              <a:defRPr sz="3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anose="02020603050405020304" pitchFamily="18" charset="0"/>
              <a:buChar char="–"/>
              <a:defRPr sz="2800">
                <a:solidFill>
                  <a:srgbClr val="000000"/>
                </a:solidFill>
                <a:latin typeface="+mn-lt"/>
                <a:ea typeface="+mn-ea"/>
              </a:defRPr>
            </a:lvl2pPr>
            <a:lvl3pPr marL="1143000" indent="-228600" algn="l" defTabSz="457200" rtl="0" eaLnBrk="0" fontAlgn="base" hangingPunct="0">
              <a:spcBef>
                <a:spcPts val="600"/>
              </a:spcBef>
              <a:spcAft>
                <a:spcPct val="0"/>
              </a:spcAft>
              <a:buClr>
                <a:srgbClr val="000000"/>
              </a:buClr>
              <a:buSzPct val="100000"/>
              <a:buFont typeface="Times New Roman" panose="02020603050405020304" pitchFamily="18" charset="0"/>
              <a:buChar char="•"/>
              <a:defRPr sz="2400">
                <a:solidFill>
                  <a:srgbClr val="000000"/>
                </a:solidFill>
                <a:latin typeface="+mn-lt"/>
                <a:ea typeface="+mn-ea"/>
              </a:defRPr>
            </a:lvl3pPr>
            <a:lvl4pPr marL="16002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4pPr>
            <a:lvl5pPr marL="20574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5pPr>
            <a:lvl6pPr marL="25146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6pPr>
            <a:lvl7pPr marL="29718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7pPr>
            <a:lvl8pPr marL="34290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8pPr>
            <a:lvl9pPr marL="38862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9pPr>
          </a:lstStyle>
          <a:p>
            <a:pPr>
              <a:defRPr/>
            </a:pPr>
            <a:r>
              <a:rPr lang="en-US" sz="2200" kern="0"/>
              <a:t>How to target a journal that is right for your research (SciDev.Net) </a:t>
            </a:r>
            <a:r>
              <a:rPr lang="en-US" altLang="en-US" sz="2200" u="sng" kern="0">
                <a:hlinkClick r:id="rId2"/>
              </a:rPr>
              <a:t>www.scidev.net/global/publishing/practical-guide/target-journal-right-research-communicate-publish.html</a:t>
            </a:r>
            <a:endParaRPr lang="en-US" altLang="en-US" sz="2200" u="sng" kern="0"/>
          </a:p>
          <a:p>
            <a:pPr>
              <a:defRPr/>
            </a:pPr>
            <a:r>
              <a:rPr lang="en-US" altLang="en-US" sz="2200" kern="0"/>
              <a:t>Journal Author Name Investigator </a:t>
            </a:r>
            <a:r>
              <a:rPr lang="en-US" altLang="en-US" sz="2400" kern="0">
                <a:hlinkClick r:id="rId3"/>
              </a:rPr>
              <a:t>jane.biosemantics.org/</a:t>
            </a:r>
            <a:r>
              <a:rPr lang="en-US" altLang="en-US" sz="2400" kern="0"/>
              <a:t> </a:t>
            </a:r>
          </a:p>
          <a:p>
            <a:pPr>
              <a:defRPr/>
            </a:pPr>
            <a:r>
              <a:rPr lang="en-US" altLang="en-US" sz="2200" kern="0"/>
              <a:t>Journal Guide </a:t>
            </a:r>
            <a:r>
              <a:rPr lang="en-US" sz="2400" kern="0">
                <a:hlinkClick r:id="rId4"/>
              </a:rPr>
              <a:t>https://www.journalguide.com/</a:t>
            </a:r>
            <a:r>
              <a:rPr lang="en-US" sz="2400" kern="0"/>
              <a:t> </a:t>
            </a:r>
          </a:p>
          <a:p>
            <a:pPr>
              <a:defRPr/>
            </a:pPr>
            <a:r>
              <a:rPr lang="en-US" altLang="en-US" sz="2200" kern="0"/>
              <a:t>Journal Selector </a:t>
            </a:r>
            <a:r>
              <a:rPr lang="en-US" sz="2400" kern="0">
                <a:hlinkClick r:id="rId5"/>
              </a:rPr>
              <a:t>www.edanzediting.com/journal_selector</a:t>
            </a:r>
            <a:endParaRPr lang="en-US" sz="2400" kern="0"/>
          </a:p>
          <a:p>
            <a:pPr>
              <a:defRPr/>
            </a:pPr>
            <a:r>
              <a:rPr lang="en-US" altLang="en-US" sz="2200" kern="0"/>
              <a:t>Think Check Select </a:t>
            </a:r>
            <a:r>
              <a:rPr lang="en-US" sz="2400" kern="0">
                <a:hlinkClick r:id="rId6"/>
              </a:rPr>
              <a:t>https://thinkchecksubmit.org/</a:t>
            </a:r>
            <a:r>
              <a:rPr lang="en-US" sz="2400" kern="0"/>
              <a:t> </a:t>
            </a:r>
          </a:p>
          <a:p>
            <a:pPr marL="0" indent="0">
              <a:buFont typeface="Times New Roman" panose="02020603050405020304" pitchFamily="18" charset="0"/>
              <a:buNone/>
              <a:defRPr/>
            </a:pPr>
            <a:endParaRPr lang="en-US" sz="2400" kern="0"/>
          </a:p>
          <a:p>
            <a:pPr marL="0" indent="0">
              <a:buFont typeface="Times New Roman" panose="02020603050405020304" pitchFamily="18" charset="0"/>
              <a:buNone/>
              <a:defRPr/>
            </a:pPr>
            <a:r>
              <a:rPr lang="en-US" sz="2400" kern="0"/>
              <a:t>    For further tools on all aspects of publishing, go to: </a:t>
            </a:r>
          </a:p>
          <a:p>
            <a:pPr>
              <a:defRPr/>
            </a:pPr>
            <a:r>
              <a:rPr lang="en-US" sz="2400" kern="0"/>
              <a:t>Authoraid </a:t>
            </a:r>
            <a:r>
              <a:rPr lang="en-US" sz="2400" kern="0">
                <a:hlinkClick r:id="rId7"/>
              </a:rPr>
              <a:t>www.authoraid.info</a:t>
            </a:r>
            <a:r>
              <a:rPr lang="en-US" sz="2400" kern="0"/>
              <a:t> </a:t>
            </a:r>
          </a:p>
          <a:p>
            <a:pPr>
              <a:defRPr/>
            </a:pPr>
            <a:r>
              <a:rPr lang="en-US" sz="2400" kern="0"/>
              <a:t>Research4Life Training Portal: Authorship Skills</a:t>
            </a:r>
          </a:p>
          <a:p>
            <a:pPr marL="0" indent="0">
              <a:buFont typeface="Times New Roman" panose="02020603050405020304" pitchFamily="18" charset="0"/>
              <a:buNone/>
              <a:defRPr/>
            </a:pPr>
            <a:r>
              <a:rPr lang="en-US" sz="2400" kern="0"/>
              <a:t>    </a:t>
            </a:r>
            <a:r>
              <a:rPr lang="en-US" sz="2400" kern="0">
                <a:hlinkClick r:id="rId8"/>
              </a:rPr>
              <a:t>http://www.research4life.org/training/authorship-skills-2/</a:t>
            </a:r>
            <a:r>
              <a:rPr lang="en-US" sz="2400" kern="0"/>
              <a:t> </a:t>
            </a:r>
          </a:p>
          <a:p>
            <a:pPr>
              <a:defRPr/>
            </a:pPr>
            <a:endParaRPr lang="en-US" altLang="en-US" sz="2200" kern="0"/>
          </a:p>
          <a:p>
            <a:pPr lvl="1">
              <a:defRPr/>
            </a:pPr>
            <a:endParaRPr lang="en-US" sz="2000" kern="0"/>
          </a:p>
          <a:p>
            <a:pPr lvl="1">
              <a:defRPr/>
            </a:pPr>
            <a:r>
              <a:rPr lang="en-US" sz="2000" kern="0"/>
              <a:t> </a:t>
            </a:r>
          </a:p>
          <a:p>
            <a:pPr lvl="1">
              <a:defRPr/>
            </a:pPr>
            <a:endParaRPr lang="en-US" kern="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Date Placeholder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pic>
        <p:nvPicPr>
          <p:cNvPr id="19459" name="Content Placeholder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4475" y="990600"/>
            <a:ext cx="865505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85B0BBEC-FF3A-4FC8-AD77-E585D9A9CF53}"/>
              </a:ext>
            </a:extLst>
          </p:cNvPr>
          <p:cNvSpPr/>
          <p:nvPr/>
        </p:nvSpPr>
        <p:spPr>
          <a:xfrm>
            <a:off x="533400" y="2917825"/>
            <a:ext cx="2743200" cy="43497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Rectangle 4">
            <a:extLst>
              <a:ext uri="{FF2B5EF4-FFF2-40B4-BE49-F238E27FC236}">
                <a16:creationId xmlns:a16="http://schemas.microsoft.com/office/drawing/2014/main" id="{78E3AF6E-7285-490C-B641-CF4392758BCF}"/>
              </a:ext>
            </a:extLst>
          </p:cNvPr>
          <p:cNvSpPr/>
          <p:nvPr/>
        </p:nvSpPr>
        <p:spPr>
          <a:xfrm>
            <a:off x="457200" y="977900"/>
            <a:ext cx="4419600" cy="381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Rectangle 6">
            <a:extLst>
              <a:ext uri="{FF2B5EF4-FFF2-40B4-BE49-F238E27FC236}">
                <a16:creationId xmlns:a16="http://schemas.microsoft.com/office/drawing/2014/main" id="{0D44A20B-54E1-4179-8B8A-8A33F3CE2A6A}"/>
              </a:ext>
            </a:extLst>
          </p:cNvPr>
          <p:cNvSpPr/>
          <p:nvPr/>
        </p:nvSpPr>
        <p:spPr>
          <a:xfrm>
            <a:off x="3657600" y="1400175"/>
            <a:ext cx="4953000" cy="96837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en-US">
                <a:solidFill>
                  <a:srgbClr val="141414"/>
                </a:solidFill>
                <a:cs typeface="Arial" panose="020B0604020202020204" pitchFamily="34" charset="0"/>
              </a:rPr>
              <a:t>a plagiarism detection software (open source) </a:t>
            </a:r>
          </a:p>
          <a:p>
            <a:pPr>
              <a:defRPr/>
            </a:pPr>
            <a:r>
              <a:rPr lang="en-US" altLang="en-US">
                <a:solidFill>
                  <a:srgbClr val="141414"/>
                </a:solidFill>
                <a:cs typeface="Arial" panose="020B0604020202020204" pitchFamily="34" charset="0"/>
              </a:rPr>
              <a:t>which compares strings in different documents; </a:t>
            </a:r>
          </a:p>
          <a:p>
            <a:pPr>
              <a:defRPr/>
            </a:pPr>
            <a:r>
              <a:rPr lang="en-US" altLang="en-US">
                <a:solidFill>
                  <a:srgbClr val="141414"/>
                </a:solidFill>
                <a:cs typeface="Arial" panose="020B0604020202020204" pitchFamily="34" charset="0"/>
              </a:rPr>
              <a:t>also can also parse webpages for similarities. </a:t>
            </a:r>
            <a:endParaRPr lang="en-US" altLang="en-US" dirty="0">
              <a:solidFill>
                <a:schemeClr val="tx1"/>
              </a:solidFill>
              <a:cs typeface="Arial" panose="020B0604020202020204" pitchFamily="34" charset="0"/>
            </a:endParaRPr>
          </a:p>
        </p:txBody>
      </p:sp>
      <p:sp>
        <p:nvSpPr>
          <p:cNvPr id="19463" name="Title 1"/>
          <p:cNvSpPr>
            <a:spLocks noGrp="1" noChangeArrowheads="1"/>
          </p:cNvSpPr>
          <p:nvPr>
            <p:ph type="title"/>
          </p:nvPr>
        </p:nvSpPr>
        <p:spPr>
          <a:xfrm>
            <a:off x="457200" y="582613"/>
            <a:ext cx="8229600" cy="381000"/>
          </a:xfrm>
        </p:spPr>
        <p:txBody>
          <a:bodyPr/>
          <a:lstStyle/>
          <a:p>
            <a:r>
              <a:rPr lang="en-US" altLang="en-US" sz="2800"/>
              <a:t>Wcopyfind Download Instructions</a:t>
            </a:r>
            <a:br>
              <a:rPr lang="en-US" altLang="en-US" sz="2800"/>
            </a:br>
            <a:r>
              <a:rPr lang="en-US" altLang="en-US" sz="2800"/>
              <a:t>(plagiarism tool)</a:t>
            </a:r>
            <a:br>
              <a:rPr lang="en-US" altLang="en-US" sz="3600"/>
            </a:br>
            <a:endParaRPr lang="en-US" altLang="en-US" sz="36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Date Placeholder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pic>
        <p:nvPicPr>
          <p:cNvPr id="20483"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914400"/>
            <a:ext cx="87630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4" name="Title 1"/>
          <p:cNvSpPr>
            <a:spLocks noGrp="1" noChangeArrowheads="1"/>
          </p:cNvSpPr>
          <p:nvPr>
            <p:ph type="title"/>
          </p:nvPr>
        </p:nvSpPr>
        <p:spPr>
          <a:xfrm>
            <a:off x="439738" y="76200"/>
            <a:ext cx="8229600" cy="1143000"/>
          </a:xfrm>
        </p:spPr>
        <p:txBody>
          <a:bodyPr/>
          <a:lstStyle/>
          <a:p>
            <a:r>
              <a:rPr lang="en-US" altLang="en-US"/>
              <a:t>Downloaded 64 bit version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Date Placeholder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sp>
        <p:nvSpPr>
          <p:cNvPr id="21507" name="Title 1"/>
          <p:cNvSpPr>
            <a:spLocks noGrp="1" noChangeArrowheads="1"/>
          </p:cNvSpPr>
          <p:nvPr>
            <p:ph type="title"/>
          </p:nvPr>
        </p:nvSpPr>
        <p:spPr>
          <a:xfrm>
            <a:off x="457200" y="274638"/>
            <a:ext cx="8229600" cy="868362"/>
          </a:xfrm>
        </p:spPr>
        <p:txBody>
          <a:bodyPr/>
          <a:lstStyle/>
          <a:p>
            <a:r>
              <a:rPr lang="en-US" altLang="en-US" sz="3600"/>
              <a:t>Other Plagiarism Detection Tools</a:t>
            </a:r>
          </a:p>
        </p:txBody>
      </p:sp>
      <p:sp>
        <p:nvSpPr>
          <p:cNvPr id="4" name="Content Placeholder 2">
            <a:extLst>
              <a:ext uri="{FF2B5EF4-FFF2-40B4-BE49-F238E27FC236}">
                <a16:creationId xmlns:a16="http://schemas.microsoft.com/office/drawing/2014/main" id="{DCA60358-8EC5-4809-920B-E27EA0954358}"/>
              </a:ext>
            </a:extLst>
          </p:cNvPr>
          <p:cNvSpPr txBox="1">
            <a:spLocks noChangeArrowheads="1"/>
          </p:cNvSpPr>
          <p:nvPr/>
        </p:nvSpPr>
        <p:spPr>
          <a:xfrm>
            <a:off x="457200" y="1295400"/>
            <a:ext cx="8229600" cy="4525963"/>
          </a:xfrm>
          <a:prstGeom prst="rect">
            <a:avLst/>
          </a:prstGeom>
        </p:spPr>
        <p:txBody>
          <a:bodyPr/>
          <a:lstStyle>
            <a:lvl1pPr marL="342900" indent="-342900" algn="l" defTabSz="457200" rtl="0" eaLnBrk="0" fontAlgn="base" hangingPunct="0">
              <a:spcBef>
                <a:spcPts val="800"/>
              </a:spcBef>
              <a:spcAft>
                <a:spcPct val="0"/>
              </a:spcAft>
              <a:buClr>
                <a:srgbClr val="000000"/>
              </a:buClr>
              <a:buSzPct val="100000"/>
              <a:buFont typeface="Times New Roman" panose="02020603050405020304" pitchFamily="18" charset="0"/>
              <a:buChar char="•"/>
              <a:defRPr sz="3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anose="02020603050405020304" pitchFamily="18" charset="0"/>
              <a:buChar char="–"/>
              <a:defRPr sz="2800">
                <a:solidFill>
                  <a:srgbClr val="000000"/>
                </a:solidFill>
                <a:latin typeface="+mn-lt"/>
                <a:ea typeface="+mn-ea"/>
              </a:defRPr>
            </a:lvl2pPr>
            <a:lvl3pPr marL="1143000" indent="-228600" algn="l" defTabSz="457200" rtl="0" eaLnBrk="0" fontAlgn="base" hangingPunct="0">
              <a:spcBef>
                <a:spcPts val="600"/>
              </a:spcBef>
              <a:spcAft>
                <a:spcPct val="0"/>
              </a:spcAft>
              <a:buClr>
                <a:srgbClr val="000000"/>
              </a:buClr>
              <a:buSzPct val="100000"/>
              <a:buFont typeface="Times New Roman" panose="02020603050405020304" pitchFamily="18" charset="0"/>
              <a:buChar char="•"/>
              <a:defRPr sz="2400">
                <a:solidFill>
                  <a:srgbClr val="000000"/>
                </a:solidFill>
                <a:latin typeface="+mn-lt"/>
                <a:ea typeface="+mn-ea"/>
              </a:defRPr>
            </a:lvl3pPr>
            <a:lvl4pPr marL="16002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4pPr>
            <a:lvl5pPr marL="20574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5pPr>
            <a:lvl6pPr marL="25146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6pPr>
            <a:lvl7pPr marL="29718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7pPr>
            <a:lvl8pPr marL="34290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8pPr>
            <a:lvl9pPr marL="38862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9pPr>
          </a:lstStyle>
          <a:p>
            <a:pPr>
              <a:defRPr/>
            </a:pPr>
            <a:r>
              <a:rPr lang="en-US" altLang="en-US" sz="2800" kern="0"/>
              <a:t>Two useful articles that evaluate the best sources are:</a:t>
            </a:r>
          </a:p>
          <a:p>
            <a:pPr lvl="1">
              <a:defRPr/>
            </a:pPr>
            <a:r>
              <a:rPr lang="en-US" altLang="en-US" kern="0"/>
              <a:t>Top 10 Free Plagiarism Detection Tools for eLearning Professionals (2017 Updated)</a:t>
            </a:r>
          </a:p>
          <a:p>
            <a:pPr lvl="1">
              <a:defRPr/>
            </a:pPr>
            <a:r>
              <a:rPr lang="en-US" altLang="en-US" kern="0">
                <a:hlinkClick r:id="rId2"/>
              </a:rPr>
              <a:t>https://elearningindustry.com/top-10-free-plagiarism-detection-tools-for-teachers</a:t>
            </a:r>
            <a:r>
              <a:rPr lang="en-US" altLang="en-US" kern="0"/>
              <a:t> </a:t>
            </a:r>
          </a:p>
          <a:p>
            <a:pPr lvl="1">
              <a:defRPr/>
            </a:pPr>
            <a:r>
              <a:rPr lang="en-US" altLang="en-US" kern="0"/>
              <a:t>Top 20 free online plagiarism checker tools and websites (2018)</a:t>
            </a:r>
          </a:p>
          <a:p>
            <a:pPr lvl="1">
              <a:defRPr/>
            </a:pPr>
            <a:r>
              <a:rPr lang="en-US" altLang="en-US" kern="0">
                <a:hlinkClick r:id="rId3"/>
              </a:rPr>
              <a:t>https://www.digitalgyd.com/top-20-best-online-plagiarism-checker-tools-free/</a:t>
            </a:r>
            <a:endParaRPr lang="en-US" altLang="en-US" kern="0"/>
          </a:p>
          <a:p>
            <a:pPr>
              <a:defRPr/>
            </a:pPr>
            <a:endParaRPr lang="en-US" altLang="en-US" kern="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 y="95250"/>
            <a:ext cx="4724400" cy="594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152400"/>
            <a:ext cx="4124325"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Rectangle 7"/>
          <p:cNvSpPr>
            <a:spLocks noChangeArrowheads="1"/>
          </p:cNvSpPr>
          <p:nvPr/>
        </p:nvSpPr>
        <p:spPr bwMode="auto">
          <a:xfrm>
            <a:off x="4729163" y="2590800"/>
            <a:ext cx="4267200" cy="1617663"/>
          </a:xfrm>
          <a:prstGeom prst="rect">
            <a:avLst/>
          </a:prstGeom>
          <a:solidFill>
            <a:srgbClr val="FFFF99"/>
          </a:solidFill>
          <a:ln w="12700">
            <a:solidFill>
              <a:srgbClr val="92D050"/>
            </a:solidFill>
            <a:miter lim="800000"/>
            <a:headEnd/>
            <a:tailEnd/>
          </a:ln>
        </p:spPr>
        <p:txBody>
          <a:bodyPr anchor="ctr">
            <a:spAutoFit/>
          </a:bodyPr>
          <a:lstStyle/>
          <a:p>
            <a:pPr eaLnBrk="1" hangingPunct="1">
              <a:spcBef>
                <a:spcPts val="1125"/>
              </a:spcBef>
              <a:buFont typeface="Times New Roman" panose="02020603050405020304" pitchFamily="18" charset="0"/>
              <a:buNone/>
            </a:pPr>
            <a:r>
              <a:rPr lang="en-GB" altLang="en-US">
                <a:solidFill>
                  <a:schemeClr val="tx1"/>
                </a:solidFill>
                <a:ea typeface="Arial Unicode MS" panose="020B0604020202020204" pitchFamily="34" charset="-128"/>
                <a:cs typeface="Arial Unicode MS" panose="020B0604020202020204" pitchFamily="34" charset="-128"/>
              </a:rPr>
              <a:t>Four predatory publishers accept an article featuring </a:t>
            </a:r>
            <a:r>
              <a:rPr lang="en-GB" altLang="en-US" b="1">
                <a:solidFill>
                  <a:schemeClr val="tx1"/>
                </a:solidFill>
                <a:ea typeface="Arial Unicode MS" panose="020B0604020202020204" pitchFamily="34" charset="-128"/>
                <a:cs typeface="Arial Unicode MS" panose="020B0604020202020204" pitchFamily="34" charset="-128"/>
              </a:rPr>
              <a:t>Star Wars characters</a:t>
            </a:r>
            <a:r>
              <a:rPr lang="en-GB" altLang="en-US">
                <a:solidFill>
                  <a:schemeClr val="tx1"/>
                </a:solidFill>
                <a:ea typeface="Arial Unicode MS" panose="020B0604020202020204" pitchFamily="34" charset="-128"/>
                <a:cs typeface="Arial Unicode MS" panose="020B0604020202020204" pitchFamily="34" charset="-128"/>
              </a:rPr>
              <a:t>.</a:t>
            </a:r>
          </a:p>
          <a:p>
            <a:pPr eaLnBrk="1" hangingPunct="1">
              <a:spcBef>
                <a:spcPts val="1125"/>
              </a:spcBef>
              <a:buFont typeface="Times New Roman" panose="02020603050405020304" pitchFamily="18" charset="0"/>
              <a:buNone/>
            </a:pPr>
            <a:r>
              <a:rPr lang="en-GB" altLang="en-US">
                <a:solidFill>
                  <a:schemeClr val="tx1"/>
                </a:solidFill>
                <a:ea typeface="Arial Unicode MS" panose="020B0604020202020204" pitchFamily="34" charset="-128"/>
                <a:cs typeface="Arial Unicode MS" panose="020B0604020202020204" pitchFamily="34" charset="-128"/>
              </a:rPr>
              <a:t>http://blogs.discovermagazine.com/neuroskeptic/2017/07/22/predatory-journals-star-wars-sting/#</a:t>
            </a:r>
          </a:p>
        </p:txBody>
      </p:sp>
      <p:sp>
        <p:nvSpPr>
          <p:cNvPr id="22533" name="Date Placeholder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pic>
        <p:nvPicPr>
          <p:cNvPr id="23555"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01600"/>
            <a:ext cx="8839200" cy="599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7">
            <a:extLst>
              <a:ext uri="{FF2B5EF4-FFF2-40B4-BE49-F238E27FC236}">
                <a16:creationId xmlns:a16="http://schemas.microsoft.com/office/drawing/2014/main" id="{AE835C63-7335-4425-8B47-E6A146DCF087}"/>
              </a:ext>
            </a:extLst>
          </p:cNvPr>
          <p:cNvSpPr>
            <a:spLocks noChangeArrowheads="1"/>
          </p:cNvSpPr>
          <p:nvPr/>
        </p:nvSpPr>
        <p:spPr bwMode="auto">
          <a:xfrm>
            <a:off x="2717800" y="3124200"/>
            <a:ext cx="3810000" cy="1200150"/>
          </a:xfrm>
          <a:prstGeom prst="rect">
            <a:avLst/>
          </a:prstGeom>
          <a:solidFill>
            <a:srgbClr val="FFFF99"/>
          </a:solidFill>
          <a:ln w="12700">
            <a:solidFill>
              <a:srgbClr val="92D050"/>
            </a:solidFill>
            <a:miter lim="800000"/>
            <a:headEnd/>
            <a:tailEnd/>
          </a:ln>
        </p:spPr>
        <p:txBody>
          <a:bodyPr anchor="ctr">
            <a:spAutoFit/>
          </a:bodyPr>
          <a:lstStyle/>
          <a:p>
            <a:pPr>
              <a:defRPr/>
            </a:pPr>
            <a:r>
              <a:rPr lang="en-US" altLang="en-US" b="1" dirty="0">
                <a:solidFill>
                  <a:schemeClr val="tx1"/>
                </a:solidFill>
                <a:latin typeface="+mn-lt"/>
              </a:rPr>
              <a:t>Retraction Watch </a:t>
            </a:r>
            <a:r>
              <a:rPr lang="en-US" altLang="en-US" dirty="0">
                <a:solidFill>
                  <a:schemeClr val="tx1"/>
                </a:solidFill>
                <a:latin typeface="+mn-lt"/>
              </a:rPr>
              <a:t>is a website that tracks the retraction of peer-reviewed papers due to fabrication, faulty research and/or statistics</a:t>
            </a:r>
          </a:p>
        </p:txBody>
      </p:sp>
      <p:sp>
        <p:nvSpPr>
          <p:cNvPr id="23557" name="Rectangle 2"/>
          <p:cNvSpPr>
            <a:spLocks noChangeArrowheads="1"/>
          </p:cNvSpPr>
          <p:nvPr/>
        </p:nvSpPr>
        <p:spPr bwMode="auto">
          <a:xfrm>
            <a:off x="1198563" y="101600"/>
            <a:ext cx="1519237" cy="381000"/>
          </a:xfrm>
          <a:prstGeom prst="rect">
            <a:avLst/>
          </a:prstGeom>
          <a:noFill/>
          <a:ln w="28575" algn="ctr">
            <a:solidFill>
              <a:srgbClr val="92D05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lt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pic>
        <p:nvPicPr>
          <p:cNvPr id="24579"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07950"/>
            <a:ext cx="6324600" cy="598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Rectangle 7"/>
          <p:cNvSpPr>
            <a:spLocks noChangeArrowheads="1"/>
          </p:cNvSpPr>
          <p:nvPr/>
        </p:nvSpPr>
        <p:spPr bwMode="auto">
          <a:xfrm>
            <a:off x="6096000" y="1004888"/>
            <a:ext cx="2895600" cy="1754187"/>
          </a:xfrm>
          <a:prstGeom prst="rect">
            <a:avLst/>
          </a:prstGeom>
          <a:solidFill>
            <a:srgbClr val="FFFF99"/>
          </a:solidFill>
          <a:ln w="12700">
            <a:solidFill>
              <a:srgbClr val="92D050"/>
            </a:solidFill>
            <a:miter lim="800000"/>
            <a:headEnd/>
            <a:tailEnd/>
          </a:ln>
        </p:spPr>
        <p:txBody>
          <a:bodyPr anchor="ctr">
            <a:spAutoFit/>
          </a:bodyPr>
          <a:lstStyle/>
          <a:p>
            <a:pPr eaLnBrk="1" hangingPunct="1">
              <a:spcBef>
                <a:spcPts val="1125"/>
              </a:spcBef>
              <a:buFont typeface="Times New Roman" panose="02020603050405020304" pitchFamily="18" charset="0"/>
              <a:buNone/>
            </a:pPr>
            <a:r>
              <a:rPr lang="en-GB" altLang="en-US">
                <a:solidFill>
                  <a:schemeClr val="tx1"/>
                </a:solidFill>
                <a:ea typeface="Arial Unicode MS" panose="020B0604020202020204" pitchFamily="34" charset="-128"/>
                <a:cs typeface="Arial Unicode MS" panose="020B0604020202020204" pitchFamily="34" charset="-128"/>
              </a:rPr>
              <a:t>This is part of an article published by the Washington Post – 27 March 2015.  It discusses the retraction of 43 papers by </a:t>
            </a:r>
            <a:r>
              <a:rPr lang="en-GB" altLang="en-US" b="1">
                <a:solidFill>
                  <a:schemeClr val="tx1"/>
                </a:solidFill>
                <a:ea typeface="Arial Unicode MS" panose="020B0604020202020204" pitchFamily="34" charset="-128"/>
                <a:cs typeface="Arial Unicode MS" panose="020B0604020202020204" pitchFamily="34" charset="-128"/>
              </a:rPr>
              <a:t>BioMed Central</a:t>
            </a:r>
            <a:r>
              <a:rPr lang="en-GB" altLang="en-US">
                <a:solidFill>
                  <a:schemeClr val="tx1"/>
                </a:solidFill>
                <a:ea typeface="Arial Unicode MS" panose="020B0604020202020204" pitchFamily="34" charset="-128"/>
                <a:cs typeface="Arial Unicode MS" panose="020B0604020202020204" pitchFamily="34" charset="-128"/>
              </a:rPr>
              <a:t>.</a:t>
            </a:r>
            <a:endParaRPr lang="en-GB" altLang="en-US">
              <a:solidFill>
                <a:schemeClr val="tx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sp>
        <p:nvSpPr>
          <p:cNvPr id="7171" name="Title 1"/>
          <p:cNvSpPr>
            <a:spLocks noGrp="1" noChangeArrowheads="1"/>
          </p:cNvSpPr>
          <p:nvPr>
            <p:ph type="title"/>
          </p:nvPr>
        </p:nvSpPr>
        <p:spPr>
          <a:xfrm>
            <a:off x="457200" y="457200"/>
            <a:ext cx="8207375" cy="1120775"/>
          </a:xfrm>
        </p:spPr>
        <p:txBody>
          <a:bodyPr/>
          <a:lstStyle/>
          <a:p>
            <a:r>
              <a:rPr lang="en-US" altLang="en-US" sz="4000" b="1">
                <a:solidFill>
                  <a:srgbClr val="92D050"/>
                </a:solidFill>
              </a:rPr>
              <a:t>Contents Module 6: E-journal, E-books and Internet Resources</a:t>
            </a:r>
          </a:p>
        </p:txBody>
      </p:sp>
      <p:sp>
        <p:nvSpPr>
          <p:cNvPr id="5" name="Content Placeholder 2">
            <a:extLst>
              <a:ext uri="{FF2B5EF4-FFF2-40B4-BE49-F238E27FC236}">
                <a16:creationId xmlns:a16="http://schemas.microsoft.com/office/drawing/2014/main" id="{B1BAB172-473B-440A-8E62-B1AADD9A3B57}"/>
              </a:ext>
            </a:extLst>
          </p:cNvPr>
          <p:cNvSpPr txBox="1">
            <a:spLocks/>
          </p:cNvSpPr>
          <p:nvPr/>
        </p:nvSpPr>
        <p:spPr>
          <a:xfrm>
            <a:off x="228600" y="2057400"/>
            <a:ext cx="8435975" cy="3886200"/>
          </a:xfrm>
          <a:prstGeom prst="rect">
            <a:avLst/>
          </a:prstGeom>
        </p:spPr>
        <p:txBody>
          <a:bodyPr/>
          <a:lstStyle>
            <a:lvl1pPr marL="342900" indent="-342900" algn="l" defTabSz="457200" rtl="0" eaLnBrk="0" fontAlgn="base" hangingPunct="0">
              <a:spcBef>
                <a:spcPts val="800"/>
              </a:spcBef>
              <a:spcAft>
                <a:spcPct val="0"/>
              </a:spcAft>
              <a:buClr>
                <a:srgbClr val="000000"/>
              </a:buClr>
              <a:buSzPct val="100000"/>
              <a:buFont typeface="Times New Roman" panose="02020603050405020304" pitchFamily="18" charset="0"/>
              <a:buChar char="•"/>
              <a:defRPr sz="3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anose="02020603050405020304" pitchFamily="18" charset="0"/>
              <a:buChar char="–"/>
              <a:defRPr sz="2800">
                <a:solidFill>
                  <a:srgbClr val="000000"/>
                </a:solidFill>
                <a:latin typeface="+mn-lt"/>
                <a:ea typeface="+mn-ea"/>
              </a:defRPr>
            </a:lvl2pPr>
            <a:lvl3pPr marL="1143000" indent="-228600" algn="l" defTabSz="457200" rtl="0" eaLnBrk="0" fontAlgn="base" hangingPunct="0">
              <a:spcBef>
                <a:spcPts val="600"/>
              </a:spcBef>
              <a:spcAft>
                <a:spcPct val="0"/>
              </a:spcAft>
              <a:buClr>
                <a:srgbClr val="000000"/>
              </a:buClr>
              <a:buSzPct val="100000"/>
              <a:buFont typeface="Times New Roman" panose="02020603050405020304" pitchFamily="18" charset="0"/>
              <a:buChar char="•"/>
              <a:defRPr sz="2400">
                <a:solidFill>
                  <a:srgbClr val="000000"/>
                </a:solidFill>
                <a:latin typeface="+mn-lt"/>
                <a:ea typeface="+mn-ea"/>
              </a:defRPr>
            </a:lvl3pPr>
            <a:lvl4pPr marL="16002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4pPr>
            <a:lvl5pPr marL="20574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5pPr>
            <a:lvl6pPr marL="25146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6pPr>
            <a:lvl7pPr marL="29718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7pPr>
            <a:lvl8pPr marL="34290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8pPr>
            <a:lvl9pPr marL="38862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9pPr>
          </a:lstStyle>
          <a:p>
            <a:pPr eaLnBrk="1" hangingPunct="1">
              <a:buFont typeface="Times New Roman" panose="02020603050405020304" pitchFamily="18" charset="0"/>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altLang="en-US" b="1" kern="0" dirty="0">
                <a:solidFill>
                  <a:schemeClr val="accent2"/>
                </a:solidFill>
              </a:rPr>
              <a:t>Module 6A: Background; Free E-journals Access Options</a:t>
            </a:r>
          </a:p>
          <a:p>
            <a:pPr eaLnBrk="1" hangingPunct="1">
              <a:buFont typeface="Times New Roman" panose="02020603050405020304" pitchFamily="18" charset="0"/>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altLang="en-US" b="1" kern="0" dirty="0">
                <a:solidFill>
                  <a:srgbClr val="92D050"/>
                </a:solidFill>
              </a:rPr>
              <a:t>Module 6B: Free E-book Access</a:t>
            </a:r>
          </a:p>
          <a:p>
            <a:pPr eaLnBrk="1" hangingPunct="1">
              <a:buFont typeface="Times New Roman" panose="02020603050405020304" pitchFamily="18" charset="0"/>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altLang="en-US" b="1" kern="0" dirty="0">
                <a:solidFill>
                  <a:srgbClr val="92D050"/>
                </a:solidFill>
              </a:rPr>
              <a:t>Module 6C:Environment Gateways/Portals  </a:t>
            </a:r>
          </a:p>
          <a:p>
            <a:pPr marL="0" indent="0">
              <a:buFont typeface="Times New Roman" panose="02020603050405020304" pitchFamily="18" charset="0"/>
              <a:buNone/>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n-US" altLang="en-US" kern="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sp>
        <p:nvSpPr>
          <p:cNvPr id="25603" name="Title 1"/>
          <p:cNvSpPr>
            <a:spLocks noGrp="1" noChangeArrowheads="1"/>
          </p:cNvSpPr>
          <p:nvPr>
            <p:ph type="title"/>
          </p:nvPr>
        </p:nvSpPr>
        <p:spPr>
          <a:xfrm>
            <a:off x="411163" y="304800"/>
            <a:ext cx="8207375" cy="1120775"/>
          </a:xfrm>
        </p:spPr>
        <p:txBody>
          <a:bodyPr/>
          <a:lstStyle/>
          <a:p>
            <a:r>
              <a:rPr lang="en-US" altLang="en-US" sz="3200" b="1">
                <a:solidFill>
                  <a:srgbClr val="92D050"/>
                </a:solidFill>
              </a:rPr>
              <a:t>Section B</a:t>
            </a:r>
            <a:br>
              <a:rPr lang="en-US" altLang="en-US" sz="3200" b="1">
                <a:solidFill>
                  <a:srgbClr val="92D050"/>
                </a:solidFill>
              </a:rPr>
            </a:br>
            <a:r>
              <a:rPr lang="en-US" altLang="en-US" sz="3200" b="1">
                <a:solidFill>
                  <a:srgbClr val="92D050"/>
                </a:solidFill>
              </a:rPr>
              <a:t>Free E-journals Access</a:t>
            </a:r>
          </a:p>
        </p:txBody>
      </p:sp>
      <p:sp>
        <p:nvSpPr>
          <p:cNvPr id="5" name="Content Placeholder 2">
            <a:extLst>
              <a:ext uri="{FF2B5EF4-FFF2-40B4-BE49-F238E27FC236}">
                <a16:creationId xmlns:a16="http://schemas.microsoft.com/office/drawing/2014/main" id="{A9D56738-A850-44EA-9D60-A4B4CBC2A8B3}"/>
              </a:ext>
            </a:extLst>
          </p:cNvPr>
          <p:cNvSpPr txBox="1">
            <a:spLocks/>
          </p:cNvSpPr>
          <p:nvPr/>
        </p:nvSpPr>
        <p:spPr>
          <a:xfrm>
            <a:off x="896938" y="2362200"/>
            <a:ext cx="7750175" cy="3181350"/>
          </a:xfrm>
          <a:prstGeom prst="rect">
            <a:avLst/>
          </a:prstGeom>
        </p:spPr>
        <p:txBody>
          <a:bodyPr/>
          <a:lstStyle>
            <a:lvl1pPr marL="342900" indent="-342900" algn="l" defTabSz="457200" rtl="0" eaLnBrk="0" fontAlgn="base" hangingPunct="0">
              <a:spcBef>
                <a:spcPts val="800"/>
              </a:spcBef>
              <a:spcAft>
                <a:spcPct val="0"/>
              </a:spcAft>
              <a:buClr>
                <a:srgbClr val="000000"/>
              </a:buClr>
              <a:buSzPct val="100000"/>
              <a:buFont typeface="Times New Roman" panose="02020603050405020304" pitchFamily="18" charset="0"/>
              <a:buChar char="•"/>
              <a:defRPr sz="3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anose="02020603050405020304" pitchFamily="18" charset="0"/>
              <a:buChar char="–"/>
              <a:defRPr sz="2800">
                <a:solidFill>
                  <a:srgbClr val="000000"/>
                </a:solidFill>
                <a:latin typeface="+mn-lt"/>
                <a:ea typeface="+mn-ea"/>
              </a:defRPr>
            </a:lvl2pPr>
            <a:lvl3pPr marL="1143000" indent="-228600" algn="l" defTabSz="457200" rtl="0" eaLnBrk="0" fontAlgn="base" hangingPunct="0">
              <a:spcBef>
                <a:spcPts val="600"/>
              </a:spcBef>
              <a:spcAft>
                <a:spcPct val="0"/>
              </a:spcAft>
              <a:buClr>
                <a:srgbClr val="000000"/>
              </a:buClr>
              <a:buSzPct val="100000"/>
              <a:buFont typeface="Times New Roman" panose="02020603050405020304" pitchFamily="18" charset="0"/>
              <a:buChar char="•"/>
              <a:defRPr sz="2400">
                <a:solidFill>
                  <a:srgbClr val="000000"/>
                </a:solidFill>
                <a:latin typeface="+mn-lt"/>
                <a:ea typeface="+mn-ea"/>
              </a:defRPr>
            </a:lvl3pPr>
            <a:lvl4pPr marL="16002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4pPr>
            <a:lvl5pPr marL="20574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5pPr>
            <a:lvl6pPr marL="25146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6pPr>
            <a:lvl7pPr marL="29718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7pPr>
            <a:lvl8pPr marL="34290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8pPr>
            <a:lvl9pPr marL="38862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9pPr>
          </a:lstStyle>
          <a:p>
            <a:pPr lvl="1">
              <a:buFont typeface="Arial" panose="020B0604020202020204" pitchFamily="34" charset="0"/>
              <a:buChar char="•"/>
              <a:defRPr/>
            </a:pPr>
            <a:r>
              <a:rPr lang="en-US" altLang="en-US" kern="0"/>
              <a:t>Directory of Open Access Journals</a:t>
            </a:r>
          </a:p>
          <a:p>
            <a:pPr lvl="1">
              <a:buFont typeface="Arial" panose="020B0604020202020204" pitchFamily="34" charset="0"/>
              <a:buChar char="•"/>
              <a:defRPr/>
            </a:pPr>
            <a:r>
              <a:rPr lang="en-US" altLang="en-US" kern="0">
                <a:solidFill>
                  <a:schemeClr val="tx1"/>
                </a:solidFill>
              </a:rPr>
              <a:t>PubMed</a:t>
            </a:r>
          </a:p>
          <a:p>
            <a:pPr lvl="1">
              <a:buFont typeface="Arial" panose="020B0604020202020204" pitchFamily="34" charset="0"/>
              <a:buChar char="•"/>
              <a:defRPr/>
            </a:pPr>
            <a:r>
              <a:rPr lang="en-US" altLang="en-US" kern="0">
                <a:solidFill>
                  <a:schemeClr val="tx1"/>
                </a:solidFill>
              </a:rPr>
              <a:t>Unpaywall</a:t>
            </a:r>
          </a:p>
          <a:p>
            <a:pPr>
              <a:defRPr/>
            </a:pPr>
            <a:endParaRPr lang="en-US" altLang="en-US" kern="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pic>
        <p:nvPicPr>
          <p:cNvPr id="26627"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400"/>
            <a:ext cx="8839200"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Rectangle 2"/>
          <p:cNvSpPr>
            <a:spLocks noChangeArrowheads="1"/>
          </p:cNvSpPr>
          <p:nvPr/>
        </p:nvSpPr>
        <p:spPr bwMode="auto">
          <a:xfrm>
            <a:off x="1901825" y="2057400"/>
            <a:ext cx="3175000" cy="692150"/>
          </a:xfrm>
          <a:prstGeom prst="rect">
            <a:avLst/>
          </a:prstGeom>
          <a:noFill/>
          <a:ln w="28575" algn="ctr">
            <a:solidFill>
              <a:srgbClr val="92D05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ltLang="en-US"/>
          </a:p>
        </p:txBody>
      </p:sp>
      <p:sp>
        <p:nvSpPr>
          <p:cNvPr id="26629" name="Rectangle 2"/>
          <p:cNvSpPr>
            <a:spLocks noChangeArrowheads="1"/>
          </p:cNvSpPr>
          <p:nvPr/>
        </p:nvSpPr>
        <p:spPr bwMode="auto">
          <a:xfrm>
            <a:off x="1219200" y="152400"/>
            <a:ext cx="1371600" cy="381000"/>
          </a:xfrm>
          <a:prstGeom prst="rect">
            <a:avLst/>
          </a:prstGeom>
          <a:noFill/>
          <a:ln w="28575" algn="ctr">
            <a:solidFill>
              <a:srgbClr val="92D05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ltLang="en-US"/>
          </a:p>
        </p:txBody>
      </p:sp>
      <p:sp>
        <p:nvSpPr>
          <p:cNvPr id="26630" name="Rectangle 7"/>
          <p:cNvSpPr>
            <a:spLocks noChangeArrowheads="1"/>
          </p:cNvSpPr>
          <p:nvPr/>
        </p:nvSpPr>
        <p:spPr bwMode="auto">
          <a:xfrm>
            <a:off x="3276600" y="685800"/>
            <a:ext cx="4021138" cy="922338"/>
          </a:xfrm>
          <a:prstGeom prst="rect">
            <a:avLst/>
          </a:prstGeom>
          <a:solidFill>
            <a:srgbClr val="FFFF99"/>
          </a:solidFill>
          <a:ln w="12700">
            <a:solidFill>
              <a:srgbClr val="92D050"/>
            </a:solidFill>
            <a:miter lim="800000"/>
            <a:headEnd/>
            <a:tailEnd/>
          </a:ln>
        </p:spPr>
        <p:txBody>
          <a:bodyPr anchor="ctr">
            <a:spAutoFit/>
          </a:bodyPr>
          <a:lstStyle/>
          <a:p>
            <a:r>
              <a:rPr lang="en-US" altLang="en-US" b="1">
                <a:solidFill>
                  <a:schemeClr val="tx1"/>
                </a:solidFill>
              </a:rPr>
              <a:t>DoAJ</a:t>
            </a:r>
            <a:r>
              <a:rPr lang="en-US" altLang="en-US">
                <a:solidFill>
                  <a:schemeClr val="tx1"/>
                </a:solidFill>
              </a:rPr>
              <a:t> is a gateway to over 10,000 open access journals and 1.9 million articles.   Search for </a:t>
            </a:r>
            <a:r>
              <a:rPr lang="en-US" altLang="en-US" b="1" i="1">
                <a:solidFill>
                  <a:schemeClr val="tx1"/>
                </a:solidFill>
              </a:rPr>
              <a:t>water quality</a:t>
            </a:r>
            <a:r>
              <a:rPr lang="en-US" altLang="en-US" i="1">
                <a:solidFill>
                  <a:schemeClr val="tx1"/>
                </a:solidFill>
              </a:rPr>
              <a: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pic>
        <p:nvPicPr>
          <p:cNvPr id="27651"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400"/>
            <a:ext cx="883920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Rectangle 7"/>
          <p:cNvSpPr>
            <a:spLocks noChangeArrowheads="1"/>
          </p:cNvSpPr>
          <p:nvPr/>
        </p:nvSpPr>
        <p:spPr bwMode="auto">
          <a:xfrm>
            <a:off x="4191000" y="915988"/>
            <a:ext cx="4195763" cy="1200150"/>
          </a:xfrm>
          <a:prstGeom prst="rect">
            <a:avLst/>
          </a:prstGeom>
          <a:solidFill>
            <a:srgbClr val="FFFF99"/>
          </a:solidFill>
          <a:ln w="12700">
            <a:solidFill>
              <a:srgbClr val="92D050"/>
            </a:solidFill>
            <a:miter lim="800000"/>
            <a:headEnd/>
            <a:tailEnd/>
          </a:ln>
        </p:spPr>
        <p:txBody>
          <a:bodyPr anchor="ctr">
            <a:spAutoFit/>
          </a:bodyPr>
          <a:lstStyle/>
          <a:p>
            <a:r>
              <a:rPr lang="en-US" altLang="en-US">
                <a:solidFill>
                  <a:schemeClr val="tx1"/>
                </a:solidFill>
              </a:rPr>
              <a:t>The</a:t>
            </a:r>
            <a:r>
              <a:rPr lang="en-US" altLang="en-US" i="1">
                <a:solidFill>
                  <a:schemeClr val="tx1"/>
                </a:solidFill>
              </a:rPr>
              <a:t> </a:t>
            </a:r>
            <a:r>
              <a:rPr lang="en-US" altLang="en-US" b="1" i="1">
                <a:solidFill>
                  <a:schemeClr val="tx1"/>
                </a:solidFill>
              </a:rPr>
              <a:t>water quality </a:t>
            </a:r>
            <a:r>
              <a:rPr lang="en-US" altLang="en-US">
                <a:solidFill>
                  <a:schemeClr val="tx1"/>
                </a:solidFill>
              </a:rPr>
              <a:t>search results are </a:t>
            </a:r>
            <a:r>
              <a:rPr lang="en-US" altLang="en-US" b="1">
                <a:solidFill>
                  <a:schemeClr val="tx1"/>
                </a:solidFill>
              </a:rPr>
              <a:t>3679</a:t>
            </a:r>
            <a:r>
              <a:rPr lang="en-US" altLang="en-US">
                <a:solidFill>
                  <a:schemeClr val="tx1"/>
                </a:solidFill>
              </a:rPr>
              <a:t> articles.  Access also is via </a:t>
            </a:r>
            <a:r>
              <a:rPr lang="en-US" altLang="en-US" b="1">
                <a:solidFill>
                  <a:schemeClr val="tx1"/>
                </a:solidFill>
              </a:rPr>
              <a:t>Subject, Journal Language, Country of Production, Publisher </a:t>
            </a:r>
            <a:r>
              <a:rPr lang="en-US" altLang="en-US">
                <a:solidFill>
                  <a:schemeClr val="tx1"/>
                </a:solidFill>
              </a:rPr>
              <a:t>and more.</a:t>
            </a:r>
          </a:p>
        </p:txBody>
      </p:sp>
      <p:sp>
        <p:nvSpPr>
          <p:cNvPr id="27653" name="Line 5"/>
          <p:cNvSpPr>
            <a:spLocks noChangeShapeType="1"/>
          </p:cNvSpPr>
          <p:nvPr/>
        </p:nvSpPr>
        <p:spPr bwMode="auto">
          <a:xfrm flipH="1">
            <a:off x="2187575" y="1600200"/>
            <a:ext cx="2003425" cy="715963"/>
          </a:xfrm>
          <a:prstGeom prst="line">
            <a:avLst/>
          </a:prstGeom>
          <a:noFill/>
          <a:ln w="28575">
            <a:solidFill>
              <a:srgbClr val="92D05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pic>
        <p:nvPicPr>
          <p:cNvPr id="28675"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28600" y="152400"/>
            <a:ext cx="8763000" cy="601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6" name="Rectangle 7"/>
          <p:cNvSpPr>
            <a:spLocks noChangeArrowheads="1"/>
          </p:cNvSpPr>
          <p:nvPr/>
        </p:nvSpPr>
        <p:spPr bwMode="auto">
          <a:xfrm>
            <a:off x="4495800" y="762000"/>
            <a:ext cx="3429000" cy="646113"/>
          </a:xfrm>
          <a:prstGeom prst="rect">
            <a:avLst/>
          </a:prstGeom>
          <a:solidFill>
            <a:srgbClr val="FFFF99"/>
          </a:solidFill>
          <a:ln w="12700">
            <a:solidFill>
              <a:srgbClr val="92D050"/>
            </a:solidFill>
            <a:miter lim="800000"/>
            <a:headEnd/>
            <a:tailEnd/>
          </a:ln>
        </p:spPr>
        <p:txBody>
          <a:bodyPr anchor="ctr">
            <a:spAutoFit/>
          </a:bodyPr>
          <a:lstStyle/>
          <a:p>
            <a:r>
              <a:rPr lang="en-US" altLang="en-US">
                <a:solidFill>
                  <a:schemeClr val="tx1"/>
                </a:solidFill>
              </a:rPr>
              <a:t>Now opened is the PDF of one of the search results articles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pic>
        <p:nvPicPr>
          <p:cNvPr id="29699"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400"/>
            <a:ext cx="8839200"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0" name="Rectangle 7"/>
          <p:cNvSpPr>
            <a:spLocks noChangeArrowheads="1"/>
          </p:cNvSpPr>
          <p:nvPr/>
        </p:nvSpPr>
        <p:spPr bwMode="auto">
          <a:xfrm>
            <a:off x="3200400" y="5045075"/>
            <a:ext cx="5334000" cy="1200150"/>
          </a:xfrm>
          <a:prstGeom prst="rect">
            <a:avLst/>
          </a:prstGeom>
          <a:solidFill>
            <a:srgbClr val="FFFF99"/>
          </a:solidFill>
          <a:ln w="12700">
            <a:solidFill>
              <a:srgbClr val="92D050"/>
            </a:solidFill>
            <a:miter lim="800000"/>
            <a:headEnd/>
            <a:tailEnd/>
          </a:ln>
        </p:spPr>
        <p:txBody>
          <a:bodyPr anchor="ctr">
            <a:spAutoFit/>
          </a:bodyPr>
          <a:lstStyle/>
          <a:p>
            <a:r>
              <a:rPr lang="en-US" altLang="en-US" b="1">
                <a:solidFill>
                  <a:schemeClr val="tx1"/>
                </a:solidFill>
              </a:rPr>
              <a:t>PubMed</a:t>
            </a:r>
            <a:r>
              <a:rPr lang="en-US" altLang="en-US">
                <a:solidFill>
                  <a:schemeClr val="tx1"/>
                </a:solidFill>
              </a:rPr>
              <a:t> is a health related database with 26,000,000 article citations.  Some environment material – especially health related - is in the database.  Search for </a:t>
            </a:r>
            <a:r>
              <a:rPr lang="en-US" altLang="en-US" b="1" i="1">
                <a:solidFill>
                  <a:schemeClr val="tx1"/>
                </a:solidFill>
              </a:rPr>
              <a:t>water quality assessment</a:t>
            </a:r>
            <a:r>
              <a:rPr lang="en-US" altLang="en-US" i="1">
                <a:solidFill>
                  <a:schemeClr val="tx1"/>
                </a:solidFill>
              </a:rPr>
              <a:t>.</a:t>
            </a:r>
            <a:endParaRPr lang="en-US" altLang="en-US" b="1">
              <a:solidFill>
                <a:schemeClr val="tx1"/>
              </a:solidFill>
            </a:endParaRPr>
          </a:p>
        </p:txBody>
      </p:sp>
      <p:sp>
        <p:nvSpPr>
          <p:cNvPr id="29701" name="Rectangle 2"/>
          <p:cNvSpPr>
            <a:spLocks noChangeArrowheads="1"/>
          </p:cNvSpPr>
          <p:nvPr/>
        </p:nvSpPr>
        <p:spPr bwMode="auto">
          <a:xfrm>
            <a:off x="1219200" y="152400"/>
            <a:ext cx="2209800" cy="381000"/>
          </a:xfrm>
          <a:prstGeom prst="rect">
            <a:avLst/>
          </a:prstGeom>
          <a:noFill/>
          <a:ln w="28575" algn="ctr">
            <a:solidFill>
              <a:srgbClr val="92D05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lt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sp>
        <p:nvSpPr>
          <p:cNvPr id="30723" name="Rectangle 7"/>
          <p:cNvSpPr>
            <a:spLocks noChangeArrowheads="1"/>
          </p:cNvSpPr>
          <p:nvPr/>
        </p:nvSpPr>
        <p:spPr bwMode="auto">
          <a:xfrm>
            <a:off x="4572000" y="1066800"/>
            <a:ext cx="3259138" cy="646113"/>
          </a:xfrm>
          <a:prstGeom prst="rect">
            <a:avLst/>
          </a:prstGeom>
          <a:solidFill>
            <a:srgbClr val="FFFF99"/>
          </a:solidFill>
          <a:ln w="12700">
            <a:solidFill>
              <a:srgbClr val="92D050"/>
            </a:solidFill>
            <a:miter lim="800000"/>
            <a:headEnd/>
            <a:tailEnd/>
          </a:ln>
        </p:spPr>
        <p:txBody>
          <a:bodyPr anchor="ctr">
            <a:spAutoFit/>
          </a:bodyPr>
          <a:lstStyle/>
          <a:p>
            <a:r>
              <a:rPr lang="en-US" altLang="en-US">
                <a:solidFill>
                  <a:schemeClr val="tx1"/>
                </a:solidFill>
              </a:rPr>
              <a:t>For </a:t>
            </a:r>
            <a:r>
              <a:rPr lang="en-US" altLang="en-US" i="1">
                <a:solidFill>
                  <a:schemeClr val="tx1"/>
                </a:solidFill>
              </a:rPr>
              <a:t>water quality assessment,</a:t>
            </a:r>
            <a:r>
              <a:rPr lang="en-US" altLang="en-US">
                <a:solidFill>
                  <a:schemeClr val="tx1"/>
                </a:solidFill>
              </a:rPr>
              <a:t> there are </a:t>
            </a:r>
            <a:r>
              <a:rPr lang="en-US" altLang="en-US" b="1">
                <a:solidFill>
                  <a:schemeClr val="tx1"/>
                </a:solidFill>
              </a:rPr>
              <a:t>5429</a:t>
            </a:r>
            <a:r>
              <a:rPr lang="en-US" altLang="en-US">
                <a:solidFill>
                  <a:schemeClr val="tx1"/>
                </a:solidFill>
              </a:rPr>
              <a:t> citations</a:t>
            </a:r>
          </a:p>
        </p:txBody>
      </p:sp>
      <p:sp>
        <p:nvSpPr>
          <p:cNvPr id="30724" name="Rectangle 2"/>
          <p:cNvSpPr>
            <a:spLocks noChangeArrowheads="1"/>
          </p:cNvSpPr>
          <p:nvPr/>
        </p:nvSpPr>
        <p:spPr bwMode="auto">
          <a:xfrm>
            <a:off x="1600200" y="1828800"/>
            <a:ext cx="1828800" cy="303213"/>
          </a:xfrm>
          <a:prstGeom prst="rect">
            <a:avLst/>
          </a:prstGeom>
          <a:noFill/>
          <a:ln w="28575" algn="ctr">
            <a:solidFill>
              <a:srgbClr val="92D05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ltLang="en-US"/>
          </a:p>
        </p:txBody>
      </p:sp>
      <p:pic>
        <p:nvPicPr>
          <p:cNvPr id="30725"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400"/>
            <a:ext cx="8839200"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6" name="Rectangle 7"/>
          <p:cNvSpPr>
            <a:spLocks noChangeArrowheads="1"/>
          </p:cNvSpPr>
          <p:nvPr/>
        </p:nvSpPr>
        <p:spPr bwMode="auto">
          <a:xfrm>
            <a:off x="4240213" y="1439863"/>
            <a:ext cx="4724400" cy="1477962"/>
          </a:xfrm>
          <a:prstGeom prst="rect">
            <a:avLst/>
          </a:prstGeom>
          <a:solidFill>
            <a:srgbClr val="FFFF99"/>
          </a:solidFill>
          <a:ln w="12700">
            <a:solidFill>
              <a:srgbClr val="92D050"/>
            </a:solidFill>
            <a:miter lim="800000"/>
            <a:headEnd/>
            <a:tailEnd/>
          </a:ln>
        </p:spPr>
        <p:txBody>
          <a:bodyPr anchor="ctr">
            <a:spAutoFit/>
          </a:bodyPr>
          <a:lstStyle/>
          <a:p>
            <a:r>
              <a:rPr lang="en-US" altLang="en-US">
                <a:solidFill>
                  <a:schemeClr val="tx1"/>
                </a:solidFill>
              </a:rPr>
              <a:t>The search results are </a:t>
            </a:r>
            <a:r>
              <a:rPr lang="en-US" altLang="en-US" b="1">
                <a:solidFill>
                  <a:schemeClr val="tx1"/>
                </a:solidFill>
              </a:rPr>
              <a:t>5429 </a:t>
            </a:r>
            <a:r>
              <a:rPr lang="en-US" altLang="en-US">
                <a:solidFill>
                  <a:schemeClr val="tx1"/>
                </a:solidFill>
              </a:rPr>
              <a:t>citations.  Click on the </a:t>
            </a:r>
            <a:r>
              <a:rPr lang="en-US" altLang="en-US" b="1">
                <a:solidFill>
                  <a:schemeClr val="tx1"/>
                </a:solidFill>
              </a:rPr>
              <a:t>Free full text </a:t>
            </a:r>
            <a:r>
              <a:rPr lang="en-US" altLang="en-US">
                <a:solidFill>
                  <a:schemeClr val="tx1"/>
                </a:solidFill>
              </a:rPr>
              <a:t>option.  </a:t>
            </a:r>
          </a:p>
          <a:p>
            <a:r>
              <a:rPr lang="en-US" altLang="en-US">
                <a:solidFill>
                  <a:schemeClr val="tx1"/>
                </a:solidFill>
              </a:rPr>
              <a:t>Note: if you are from an R4L registered institution, many of the articles could be available from the OARE or Hinari portals.</a:t>
            </a:r>
          </a:p>
        </p:txBody>
      </p:sp>
      <p:sp>
        <p:nvSpPr>
          <p:cNvPr id="30727" name="Rectangle 2"/>
          <p:cNvSpPr>
            <a:spLocks noChangeArrowheads="1"/>
          </p:cNvSpPr>
          <p:nvPr/>
        </p:nvSpPr>
        <p:spPr bwMode="auto">
          <a:xfrm>
            <a:off x="1600200" y="1760538"/>
            <a:ext cx="1706563" cy="357187"/>
          </a:xfrm>
          <a:prstGeom prst="rect">
            <a:avLst/>
          </a:prstGeom>
          <a:noFill/>
          <a:ln w="28575" algn="ctr">
            <a:solidFill>
              <a:srgbClr val="92D05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ltLang="en-US"/>
          </a:p>
        </p:txBody>
      </p:sp>
      <p:sp>
        <p:nvSpPr>
          <p:cNvPr id="30728" name="Line 5"/>
          <p:cNvSpPr>
            <a:spLocks noChangeShapeType="1"/>
          </p:cNvSpPr>
          <p:nvPr/>
        </p:nvSpPr>
        <p:spPr bwMode="auto">
          <a:xfrm flipH="1">
            <a:off x="990600" y="2132013"/>
            <a:ext cx="3249613" cy="458787"/>
          </a:xfrm>
          <a:prstGeom prst="line">
            <a:avLst/>
          </a:prstGeom>
          <a:noFill/>
          <a:ln w="28575">
            <a:solidFill>
              <a:srgbClr val="92D05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pic>
        <p:nvPicPr>
          <p:cNvPr id="31747"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52400"/>
            <a:ext cx="8839200" cy="597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8" name="Rectangle 7"/>
          <p:cNvSpPr>
            <a:spLocks noChangeArrowheads="1"/>
          </p:cNvSpPr>
          <p:nvPr/>
        </p:nvSpPr>
        <p:spPr bwMode="auto">
          <a:xfrm>
            <a:off x="4279900" y="1001713"/>
            <a:ext cx="3962400" cy="1477962"/>
          </a:xfrm>
          <a:prstGeom prst="rect">
            <a:avLst/>
          </a:prstGeom>
          <a:solidFill>
            <a:srgbClr val="FFFF99"/>
          </a:solidFill>
          <a:ln w="12700">
            <a:solidFill>
              <a:srgbClr val="92D050"/>
            </a:solidFill>
            <a:miter lim="800000"/>
            <a:headEnd/>
            <a:tailEnd/>
          </a:ln>
        </p:spPr>
        <p:txBody>
          <a:bodyPr anchor="ctr">
            <a:spAutoFit/>
          </a:bodyPr>
          <a:lstStyle/>
          <a:p>
            <a:r>
              <a:rPr lang="en-US" altLang="en-US">
                <a:solidFill>
                  <a:schemeClr val="tx1"/>
                </a:solidFill>
              </a:rPr>
              <a:t>Results now are </a:t>
            </a:r>
            <a:r>
              <a:rPr lang="en-US" altLang="en-US" b="1">
                <a:solidFill>
                  <a:schemeClr val="tx1"/>
                </a:solidFill>
              </a:rPr>
              <a:t>615</a:t>
            </a:r>
            <a:r>
              <a:rPr lang="en-US" altLang="en-US">
                <a:solidFill>
                  <a:schemeClr val="tx1"/>
                </a:solidFill>
              </a:rPr>
              <a:t> articles.  For the full text articles, click on </a:t>
            </a:r>
            <a:r>
              <a:rPr lang="en-US" altLang="en-US" b="1">
                <a:solidFill>
                  <a:schemeClr val="tx1"/>
                </a:solidFill>
              </a:rPr>
              <a:t>Free Article</a:t>
            </a:r>
            <a:r>
              <a:rPr lang="en-US" altLang="en-US">
                <a:solidFill>
                  <a:schemeClr val="tx1"/>
                </a:solidFill>
              </a:rPr>
              <a:t> or </a:t>
            </a:r>
            <a:r>
              <a:rPr lang="en-US" altLang="en-US" b="1">
                <a:solidFill>
                  <a:schemeClr val="tx1"/>
                </a:solidFill>
              </a:rPr>
              <a:t>Free PMC Article </a:t>
            </a:r>
            <a:r>
              <a:rPr lang="en-US" altLang="en-US">
                <a:solidFill>
                  <a:schemeClr val="tx1"/>
                </a:solidFill>
              </a:rPr>
              <a:t>icons.</a:t>
            </a:r>
          </a:p>
          <a:p>
            <a:r>
              <a:rPr lang="en-US" altLang="en-US">
                <a:solidFill>
                  <a:schemeClr val="tx1"/>
                </a:solidFill>
              </a:rPr>
              <a:t>Note: do not use this filter if you also want citations for use in R4L portals.</a:t>
            </a:r>
          </a:p>
        </p:txBody>
      </p:sp>
      <p:sp>
        <p:nvSpPr>
          <p:cNvPr id="31749" name="Line 5"/>
          <p:cNvSpPr>
            <a:spLocks noChangeShapeType="1"/>
          </p:cNvSpPr>
          <p:nvPr/>
        </p:nvSpPr>
        <p:spPr bwMode="auto">
          <a:xfrm flipH="1">
            <a:off x="990600" y="1309688"/>
            <a:ext cx="5181600" cy="1128712"/>
          </a:xfrm>
          <a:prstGeom prst="line">
            <a:avLst/>
          </a:prstGeom>
          <a:noFill/>
          <a:ln w="28575">
            <a:solidFill>
              <a:srgbClr val="92D05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31750" name="Rectangle 2"/>
          <p:cNvSpPr>
            <a:spLocks noChangeArrowheads="1"/>
          </p:cNvSpPr>
          <p:nvPr/>
        </p:nvSpPr>
        <p:spPr bwMode="auto">
          <a:xfrm>
            <a:off x="2057400" y="2122488"/>
            <a:ext cx="1706563" cy="357187"/>
          </a:xfrm>
          <a:prstGeom prst="rect">
            <a:avLst/>
          </a:prstGeom>
          <a:noFill/>
          <a:ln w="28575" algn="ctr">
            <a:solidFill>
              <a:srgbClr val="92D05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ltLang="en-US"/>
          </a:p>
        </p:txBody>
      </p:sp>
      <p:sp>
        <p:nvSpPr>
          <p:cNvPr id="31751" name="Rectangle 2"/>
          <p:cNvSpPr>
            <a:spLocks noChangeArrowheads="1"/>
          </p:cNvSpPr>
          <p:nvPr/>
        </p:nvSpPr>
        <p:spPr bwMode="auto">
          <a:xfrm>
            <a:off x="2759075" y="5867400"/>
            <a:ext cx="700088" cy="255588"/>
          </a:xfrm>
          <a:prstGeom prst="rect">
            <a:avLst/>
          </a:prstGeom>
          <a:noFill/>
          <a:ln w="28575" algn="ctr">
            <a:solidFill>
              <a:srgbClr val="92D05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ltLang="en-US"/>
          </a:p>
        </p:txBody>
      </p:sp>
      <p:sp>
        <p:nvSpPr>
          <p:cNvPr id="31752" name="Rectangle 2"/>
          <p:cNvSpPr>
            <a:spLocks noChangeArrowheads="1"/>
          </p:cNvSpPr>
          <p:nvPr/>
        </p:nvSpPr>
        <p:spPr bwMode="auto">
          <a:xfrm>
            <a:off x="2840038" y="2825750"/>
            <a:ext cx="700087" cy="255588"/>
          </a:xfrm>
          <a:prstGeom prst="rect">
            <a:avLst/>
          </a:prstGeom>
          <a:noFill/>
          <a:ln w="28575" algn="ctr">
            <a:solidFill>
              <a:srgbClr val="92D05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ltLang="en-US"/>
          </a:p>
        </p:txBody>
      </p:sp>
      <p:sp>
        <p:nvSpPr>
          <p:cNvPr id="31753" name="Rectangle 2"/>
          <p:cNvSpPr>
            <a:spLocks noChangeArrowheads="1"/>
          </p:cNvSpPr>
          <p:nvPr/>
        </p:nvSpPr>
        <p:spPr bwMode="auto">
          <a:xfrm>
            <a:off x="2840038" y="3732213"/>
            <a:ext cx="700087" cy="255587"/>
          </a:xfrm>
          <a:prstGeom prst="rect">
            <a:avLst/>
          </a:prstGeom>
          <a:noFill/>
          <a:ln w="28575" algn="ctr">
            <a:solidFill>
              <a:srgbClr val="92D05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ltLang="en-US"/>
          </a:p>
        </p:txBody>
      </p:sp>
      <p:sp>
        <p:nvSpPr>
          <p:cNvPr id="31754" name="Rectangle 2"/>
          <p:cNvSpPr>
            <a:spLocks noChangeArrowheads="1"/>
          </p:cNvSpPr>
          <p:nvPr/>
        </p:nvSpPr>
        <p:spPr bwMode="auto">
          <a:xfrm>
            <a:off x="2840038" y="4800600"/>
            <a:ext cx="700087" cy="255588"/>
          </a:xfrm>
          <a:prstGeom prst="rect">
            <a:avLst/>
          </a:prstGeom>
          <a:noFill/>
          <a:ln w="28575" algn="ctr">
            <a:solidFill>
              <a:srgbClr val="92D05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ltLang="en-US"/>
          </a:p>
        </p:txBody>
      </p:sp>
      <p:sp>
        <p:nvSpPr>
          <p:cNvPr id="31755" name="Rectangle 2"/>
          <p:cNvSpPr>
            <a:spLocks noChangeArrowheads="1"/>
          </p:cNvSpPr>
          <p:nvPr/>
        </p:nvSpPr>
        <p:spPr bwMode="auto">
          <a:xfrm>
            <a:off x="1676400" y="1676400"/>
            <a:ext cx="1600200" cy="323850"/>
          </a:xfrm>
          <a:prstGeom prst="rect">
            <a:avLst/>
          </a:prstGeom>
          <a:noFill/>
          <a:ln w="28575" algn="ctr">
            <a:solidFill>
              <a:srgbClr val="92D05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lt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pic>
        <p:nvPicPr>
          <p:cNvPr id="32771"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28600"/>
            <a:ext cx="8839200" cy="601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2" name="Rectangle 2"/>
          <p:cNvSpPr>
            <a:spLocks noChangeArrowheads="1"/>
          </p:cNvSpPr>
          <p:nvPr/>
        </p:nvSpPr>
        <p:spPr bwMode="auto">
          <a:xfrm>
            <a:off x="1533525" y="1752600"/>
            <a:ext cx="1676400" cy="381000"/>
          </a:xfrm>
          <a:prstGeom prst="rect">
            <a:avLst/>
          </a:prstGeom>
          <a:noFill/>
          <a:ln w="28575" algn="ctr">
            <a:solidFill>
              <a:srgbClr val="92D05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ltLang="en-US"/>
          </a:p>
        </p:txBody>
      </p:sp>
      <p:sp>
        <p:nvSpPr>
          <p:cNvPr id="32773" name="Rectangle 7"/>
          <p:cNvSpPr>
            <a:spLocks noChangeArrowheads="1"/>
          </p:cNvSpPr>
          <p:nvPr/>
        </p:nvSpPr>
        <p:spPr bwMode="auto">
          <a:xfrm>
            <a:off x="3810000" y="2667000"/>
            <a:ext cx="4572000" cy="1200150"/>
          </a:xfrm>
          <a:prstGeom prst="rect">
            <a:avLst/>
          </a:prstGeom>
          <a:solidFill>
            <a:srgbClr val="FFFF99"/>
          </a:solidFill>
          <a:ln w="12700">
            <a:solidFill>
              <a:srgbClr val="92D050"/>
            </a:solidFill>
            <a:miter lim="800000"/>
            <a:headEnd/>
            <a:tailEnd/>
          </a:ln>
        </p:spPr>
        <p:txBody>
          <a:bodyPr anchor="ctr">
            <a:spAutoFit/>
          </a:bodyPr>
          <a:lstStyle/>
          <a:p>
            <a:r>
              <a:rPr lang="en-US" altLang="en-US">
                <a:solidFill>
                  <a:schemeClr val="tx1"/>
                </a:solidFill>
              </a:rPr>
              <a:t>Results for a </a:t>
            </a:r>
            <a:r>
              <a:rPr lang="en-US" altLang="en-US" b="1" i="1">
                <a:solidFill>
                  <a:schemeClr val="tx1"/>
                </a:solidFill>
              </a:rPr>
              <a:t>pesticide poisoning </a:t>
            </a:r>
            <a:r>
              <a:rPr lang="en-US" altLang="en-US">
                <a:solidFill>
                  <a:schemeClr val="tx1"/>
                </a:solidFill>
              </a:rPr>
              <a:t>search are </a:t>
            </a:r>
            <a:r>
              <a:rPr lang="en-US" altLang="en-US" b="1">
                <a:solidFill>
                  <a:schemeClr val="tx1"/>
                </a:solidFill>
              </a:rPr>
              <a:t>1575 Free full text </a:t>
            </a:r>
            <a:r>
              <a:rPr lang="en-US" altLang="en-US">
                <a:solidFill>
                  <a:schemeClr val="tx1"/>
                </a:solidFill>
              </a:rPr>
              <a:t>articles (from a total of 11908). Many other articles will be available from OARE or HINARI.</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noChangeArrowheads="1"/>
          </p:cNvSpPr>
          <p:nvPr>
            <p:ph type="title"/>
          </p:nvPr>
        </p:nvSpPr>
        <p:spPr/>
        <p:txBody>
          <a:bodyPr/>
          <a:lstStyle/>
          <a:p>
            <a:endParaRPr lang="en-US" altLang="en-US"/>
          </a:p>
        </p:txBody>
      </p:sp>
      <p:sp>
        <p:nvSpPr>
          <p:cNvPr id="33795"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pic>
        <p:nvPicPr>
          <p:cNvPr id="33796"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 y="71438"/>
            <a:ext cx="8890000" cy="5948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Rectangle 7"/>
          <p:cNvSpPr>
            <a:spLocks noChangeArrowheads="1"/>
          </p:cNvSpPr>
          <p:nvPr/>
        </p:nvSpPr>
        <p:spPr bwMode="auto">
          <a:xfrm>
            <a:off x="5135563" y="1227138"/>
            <a:ext cx="3833812" cy="617537"/>
          </a:xfrm>
          <a:prstGeom prst="rect">
            <a:avLst/>
          </a:prstGeom>
          <a:solidFill>
            <a:srgbClr val="FFFF99"/>
          </a:solidFill>
          <a:ln w="12700">
            <a:solidFill>
              <a:srgbClr val="92D050"/>
            </a:solidFill>
            <a:miter lim="800000"/>
            <a:headEnd/>
            <a:tailEnd/>
          </a:ln>
        </p:spPr>
        <p:txBody>
          <a:bodyPr anchor="ctr">
            <a:spAutoFit/>
          </a:bodyPr>
          <a:lstStyle/>
          <a:p>
            <a:pPr eaLnBrk="1" hangingPunct="1">
              <a:lnSpc>
                <a:spcPct val="95000"/>
              </a:lnSpc>
              <a:spcBef>
                <a:spcPts val="1125"/>
              </a:spcBef>
            </a:pPr>
            <a:r>
              <a:rPr lang="en-GB" altLang="en-US" b="1">
                <a:solidFill>
                  <a:schemeClr val="tx1"/>
                </a:solidFill>
                <a:ea typeface="Arial Unicode MS" panose="020B0604020202020204" pitchFamily="34" charset="-128"/>
                <a:cs typeface="Arial Unicode MS" panose="020B0604020202020204" pitchFamily="34" charset="-128"/>
              </a:rPr>
              <a:t>Unpaywall </a:t>
            </a:r>
            <a:r>
              <a:rPr lang="en-GB" altLang="en-US">
                <a:solidFill>
                  <a:schemeClr val="tx1"/>
                </a:solidFill>
                <a:ea typeface="Arial Unicode MS" panose="020B0604020202020204" pitchFamily="34" charset="-128"/>
                <a:cs typeface="Arial Unicode MS" panose="020B0604020202020204" pitchFamily="34" charset="-128"/>
              </a:rPr>
              <a:t>is a plug-in (app) for accessing scientific papers for free.</a:t>
            </a:r>
          </a:p>
        </p:txBody>
      </p:sp>
      <p:sp>
        <p:nvSpPr>
          <p:cNvPr id="33798" name="Line 5"/>
          <p:cNvSpPr>
            <a:spLocks noChangeShapeType="1"/>
          </p:cNvSpPr>
          <p:nvPr/>
        </p:nvSpPr>
        <p:spPr bwMode="auto">
          <a:xfrm flipH="1">
            <a:off x="5797550" y="1474788"/>
            <a:ext cx="1130300" cy="954087"/>
          </a:xfrm>
          <a:prstGeom prst="line">
            <a:avLst/>
          </a:prstGeom>
          <a:noFill/>
          <a:ln w="28575">
            <a:solidFill>
              <a:srgbClr val="92D05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33799" name="Rectangle 9"/>
          <p:cNvSpPr>
            <a:spLocks noChangeArrowheads="1"/>
          </p:cNvSpPr>
          <p:nvPr/>
        </p:nvSpPr>
        <p:spPr bwMode="auto">
          <a:xfrm>
            <a:off x="2971800" y="5670550"/>
            <a:ext cx="5583238" cy="1144588"/>
          </a:xfrm>
          <a:prstGeom prst="rect">
            <a:avLst/>
          </a:prstGeom>
          <a:solidFill>
            <a:srgbClr val="FFFF99"/>
          </a:solidFill>
          <a:ln w="12700">
            <a:solidFill>
              <a:srgbClr val="92D050"/>
            </a:solidFill>
            <a:miter lim="800000"/>
            <a:headEnd/>
            <a:tailEnd/>
          </a:ln>
        </p:spPr>
        <p:txBody>
          <a:bodyPr anchor="ctr">
            <a:spAutoFit/>
          </a:bodyPr>
          <a:lstStyle/>
          <a:p>
            <a:pPr eaLnBrk="1" hangingPunct="1">
              <a:lnSpc>
                <a:spcPct val="95000"/>
              </a:lnSpc>
              <a:spcBef>
                <a:spcPts val="1125"/>
              </a:spcBef>
            </a:pPr>
            <a:r>
              <a:rPr lang="en-US" altLang="en-US">
                <a:solidFill>
                  <a:schemeClr val="tx1"/>
                </a:solidFill>
              </a:rPr>
              <a:t>The content is from numerous open-access repositories including PubMed Central, DOAJ, Crossref licensed information, Google Scholar and BASF. These are PDFs legally loaded by the authors.</a:t>
            </a:r>
            <a:endParaRPr lang="en-GB" altLang="en-US">
              <a:solidFill>
                <a:schemeClr val="tx1"/>
              </a:solidFill>
              <a:ea typeface="Arial Unicode MS" panose="020B0604020202020204" pitchFamily="34" charset="-128"/>
              <a:cs typeface="Arial Unicode MS" panose="020B0604020202020204" pitchFamily="34" charset="-128"/>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sp>
        <p:nvSpPr>
          <p:cNvPr id="34819" name="Rectangle 5"/>
          <p:cNvSpPr>
            <a:spLocks noChangeArrowheads="1"/>
          </p:cNvSpPr>
          <p:nvPr/>
        </p:nvSpPr>
        <p:spPr bwMode="auto">
          <a:xfrm>
            <a:off x="258763" y="474663"/>
            <a:ext cx="8620125"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2400" b="1">
                <a:solidFill>
                  <a:srgbClr val="333333"/>
                </a:solidFill>
                <a:cs typeface="Arial" panose="020B0604020202020204" pitchFamily="34" charset="0"/>
              </a:rPr>
              <a:t>‘Unpaywall</a:t>
            </a:r>
            <a:r>
              <a:rPr lang="en-US" altLang="en-US" sz="2400">
                <a:solidFill>
                  <a:srgbClr val="333333"/>
                </a:solidFill>
                <a:cs typeface="Arial" panose="020B0604020202020204" pitchFamily="34" charset="0"/>
              </a:rPr>
              <a:t> was launched in April 2017 by the open source not-for-profit </a:t>
            </a:r>
            <a:r>
              <a:rPr lang="en-US" altLang="en-US" sz="2400" i="1">
                <a:solidFill>
                  <a:srgbClr val="333333"/>
                </a:solidFill>
                <a:cs typeface="Arial" panose="020B0604020202020204" pitchFamily="34" charset="0"/>
              </a:rPr>
              <a:t>Impactstory</a:t>
            </a:r>
            <a:r>
              <a:rPr lang="en-US" altLang="en-US" sz="2400">
                <a:solidFill>
                  <a:srgbClr val="333333"/>
                </a:solidFill>
                <a:cs typeface="Arial" panose="020B0604020202020204" pitchFamily="34" charset="0"/>
              </a:rPr>
              <a:t> – funded by the National Science Foundation and the Alfred P. Sloan Foundation.  Install the plug-in on your Chrome or Firefox desktop browser. </a:t>
            </a:r>
          </a:p>
        </p:txBody>
      </p:sp>
      <p:sp>
        <p:nvSpPr>
          <p:cNvPr id="5" name="Rectangle 2">
            <a:extLst>
              <a:ext uri="{FF2B5EF4-FFF2-40B4-BE49-F238E27FC236}">
                <a16:creationId xmlns:a16="http://schemas.microsoft.com/office/drawing/2014/main" id="{57C074A8-1053-40B7-B000-13320EB2DD2F}"/>
              </a:ext>
            </a:extLst>
          </p:cNvPr>
          <p:cNvSpPr>
            <a:spLocks noChangeArrowheads="1"/>
          </p:cNvSpPr>
          <p:nvPr/>
        </p:nvSpPr>
        <p:spPr bwMode="auto">
          <a:xfrm>
            <a:off x="211138" y="2157413"/>
            <a:ext cx="86106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defRPr/>
            </a:pPr>
            <a:r>
              <a:rPr lang="en-US" altLang="en-US" sz="2400" dirty="0">
                <a:solidFill>
                  <a:srgbClr val="333333"/>
                </a:solidFill>
                <a:cs typeface="Arial" panose="020B0604020202020204" pitchFamily="34" charset="0"/>
              </a:rPr>
              <a:t>If the plug-in can find a freely accessible full-text copy of the paper you're looking at, the lock symbol turns from </a:t>
            </a:r>
            <a:r>
              <a:rPr lang="en-US" altLang="en-US" sz="2400" dirty="0">
                <a:solidFill>
                  <a:schemeClr val="bg1">
                    <a:lumMod val="50000"/>
                  </a:schemeClr>
                </a:solidFill>
                <a:cs typeface="Arial" panose="020B0604020202020204" pitchFamily="34" charset="0"/>
              </a:rPr>
              <a:t>grey</a:t>
            </a:r>
            <a:r>
              <a:rPr lang="en-US" altLang="en-US" sz="2400" dirty="0">
                <a:solidFill>
                  <a:srgbClr val="333333"/>
                </a:solidFill>
                <a:cs typeface="Arial" panose="020B0604020202020204" pitchFamily="34" charset="0"/>
              </a:rPr>
              <a:t> to </a:t>
            </a:r>
            <a:r>
              <a:rPr lang="en-US" altLang="en-US" sz="2400" b="1" dirty="0">
                <a:solidFill>
                  <a:srgbClr val="00B050"/>
                </a:solidFill>
                <a:cs typeface="Arial" panose="020B0604020202020204" pitchFamily="34" charset="0"/>
              </a:rPr>
              <a:t>green</a:t>
            </a:r>
            <a:r>
              <a:rPr lang="en-US" altLang="en-US" sz="2400" dirty="0">
                <a:solidFill>
                  <a:srgbClr val="333333"/>
                </a:solidFill>
                <a:cs typeface="Arial" panose="020B0604020202020204" pitchFamily="34" charset="0"/>
              </a:rPr>
              <a:t>, and you can click on it to get the PDF. If the lock is </a:t>
            </a:r>
            <a:r>
              <a:rPr lang="en-US" altLang="en-US" sz="2400" dirty="0">
                <a:solidFill>
                  <a:schemeClr val="accent4">
                    <a:lumMod val="75000"/>
                  </a:schemeClr>
                </a:solidFill>
                <a:cs typeface="Arial" panose="020B0604020202020204" pitchFamily="34" charset="0"/>
              </a:rPr>
              <a:t>gold</a:t>
            </a:r>
            <a:r>
              <a:rPr lang="en-US" altLang="en-US" sz="2400" dirty="0">
                <a:solidFill>
                  <a:srgbClr val="333333"/>
                </a:solidFill>
                <a:cs typeface="Arial" panose="020B0604020202020204" pitchFamily="34" charset="0"/>
              </a:rPr>
              <a:t>, the article is already freely available via Open Access</a:t>
            </a:r>
            <a:r>
              <a:rPr lang="en-US" altLang="en-US" sz="2400" dirty="0">
                <a:solidFill>
                  <a:srgbClr val="333333"/>
                </a:solidFill>
                <a:latin typeface="Open Sans"/>
              </a:rPr>
              <a:t>.</a:t>
            </a:r>
            <a:endParaRPr lang="en-US" altLang="en-US" b="1" dirty="0"/>
          </a:p>
        </p:txBody>
      </p:sp>
      <p:sp>
        <p:nvSpPr>
          <p:cNvPr id="34821" name="Rectangle 5"/>
          <p:cNvSpPr>
            <a:spLocks noChangeArrowheads="1"/>
          </p:cNvSpPr>
          <p:nvPr/>
        </p:nvSpPr>
        <p:spPr bwMode="auto">
          <a:xfrm>
            <a:off x="203200" y="3803650"/>
            <a:ext cx="89408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en-US" sz="2400">
                <a:solidFill>
                  <a:srgbClr val="333333"/>
                </a:solidFill>
                <a:cs typeface="Arial" panose="020B0604020202020204" pitchFamily="34" charset="0"/>
              </a:rPr>
              <a:t>The full-text copies are totally legal.  The plug-in works by scouring a database of over 90 million digital object identifiers (DOIs), looking for publicly accessible copies of papers on pre-press servers and university websites.’</a:t>
            </a:r>
          </a:p>
        </p:txBody>
      </p:sp>
      <p:sp>
        <p:nvSpPr>
          <p:cNvPr id="34822" name="TextBox 4"/>
          <p:cNvSpPr txBox="1">
            <a:spLocks noChangeArrowheads="1"/>
          </p:cNvSpPr>
          <p:nvPr/>
        </p:nvSpPr>
        <p:spPr bwMode="auto">
          <a:xfrm>
            <a:off x="228600" y="5486400"/>
            <a:ext cx="8712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en-US">
                <a:solidFill>
                  <a:schemeClr val="tx1"/>
                </a:solidFill>
                <a:cs typeface="Arial" panose="020B0604020202020204" pitchFamily="34" charset="0"/>
              </a:rPr>
              <a:t>Signe Dean, </a:t>
            </a:r>
            <a:r>
              <a:rPr lang="en-US" altLang="en-US" i="1">
                <a:solidFill>
                  <a:schemeClr val="tx1"/>
                </a:solidFill>
                <a:cs typeface="Arial" panose="020B0604020202020204" pitchFamily="34" charset="0"/>
              </a:rPr>
              <a:t>Science Alert</a:t>
            </a:r>
            <a:r>
              <a:rPr lang="en-US" altLang="en-US">
                <a:solidFill>
                  <a:schemeClr val="tx1"/>
                </a:solidFill>
                <a:cs typeface="Arial" panose="020B0604020202020204" pitchFamily="34" charset="0"/>
              </a:rPr>
              <a:t>, 21 April 2017 </a:t>
            </a:r>
            <a:r>
              <a:rPr lang="en-US" altLang="en-US" b="1" u="sng">
                <a:solidFill>
                  <a:schemeClr val="accent2"/>
                </a:solidFill>
                <a:cs typeface="Arial" panose="020B0604020202020204" pitchFamily="34" charset="0"/>
              </a:rPr>
              <a:t>http://www.sciencealert.com/</a:t>
            </a:r>
          </a:p>
          <a:p>
            <a:r>
              <a:rPr lang="en-US" altLang="en-US" b="1" u="sng">
                <a:solidFill>
                  <a:schemeClr val="accent2"/>
                </a:solidFill>
                <a:cs typeface="Arial" panose="020B0604020202020204" pitchFamily="34" charset="0"/>
              </a:rPr>
              <a:t>this-new-browser-plugin-lets-you-access-millions-of-scientific-papers-for-free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sp>
        <p:nvSpPr>
          <p:cNvPr id="8195" name="Title 1"/>
          <p:cNvSpPr>
            <a:spLocks noGrp="1" noChangeArrowheads="1"/>
          </p:cNvSpPr>
          <p:nvPr>
            <p:ph type="title"/>
          </p:nvPr>
        </p:nvSpPr>
        <p:spPr>
          <a:xfrm>
            <a:off x="457200" y="76200"/>
            <a:ext cx="8207375" cy="1120775"/>
          </a:xfrm>
        </p:spPr>
        <p:txBody>
          <a:bodyPr/>
          <a:lstStyle/>
          <a:p>
            <a:r>
              <a:rPr lang="en-US" altLang="en-US" sz="3200" b="1">
                <a:solidFill>
                  <a:srgbClr val="92D050"/>
                </a:solidFill>
              </a:rPr>
              <a:t>Section A: Background</a:t>
            </a:r>
          </a:p>
        </p:txBody>
      </p:sp>
      <p:sp>
        <p:nvSpPr>
          <p:cNvPr id="5" name="Content Placeholder 2">
            <a:extLst>
              <a:ext uri="{FF2B5EF4-FFF2-40B4-BE49-F238E27FC236}">
                <a16:creationId xmlns:a16="http://schemas.microsoft.com/office/drawing/2014/main" id="{8D470647-6241-46BC-9A85-DCF9C314A46C}"/>
              </a:ext>
            </a:extLst>
          </p:cNvPr>
          <p:cNvSpPr txBox="1">
            <a:spLocks/>
          </p:cNvSpPr>
          <p:nvPr/>
        </p:nvSpPr>
        <p:spPr>
          <a:xfrm>
            <a:off x="369888" y="1196975"/>
            <a:ext cx="8382000" cy="4191000"/>
          </a:xfrm>
          <a:prstGeom prst="rect">
            <a:avLst/>
          </a:prstGeom>
        </p:spPr>
        <p:txBody>
          <a:bodyPr/>
          <a:lstStyle>
            <a:lvl1pPr marL="342900" indent="-342900" algn="l" defTabSz="457200" rtl="0" eaLnBrk="0" fontAlgn="base" hangingPunct="0">
              <a:spcBef>
                <a:spcPts val="800"/>
              </a:spcBef>
              <a:spcAft>
                <a:spcPct val="0"/>
              </a:spcAft>
              <a:buClr>
                <a:srgbClr val="000000"/>
              </a:buClr>
              <a:buSzPct val="100000"/>
              <a:buFont typeface="Times New Roman" panose="02020603050405020304" pitchFamily="18" charset="0"/>
              <a:buChar char="•"/>
              <a:defRPr sz="3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anose="02020603050405020304" pitchFamily="18" charset="0"/>
              <a:buChar char="–"/>
              <a:defRPr sz="2800">
                <a:solidFill>
                  <a:srgbClr val="000000"/>
                </a:solidFill>
                <a:latin typeface="+mn-lt"/>
                <a:ea typeface="+mn-ea"/>
              </a:defRPr>
            </a:lvl2pPr>
            <a:lvl3pPr marL="1143000" indent="-228600" algn="l" defTabSz="457200" rtl="0" eaLnBrk="0" fontAlgn="base" hangingPunct="0">
              <a:spcBef>
                <a:spcPts val="600"/>
              </a:spcBef>
              <a:spcAft>
                <a:spcPct val="0"/>
              </a:spcAft>
              <a:buClr>
                <a:srgbClr val="000000"/>
              </a:buClr>
              <a:buSzPct val="100000"/>
              <a:buFont typeface="Times New Roman" panose="02020603050405020304" pitchFamily="18" charset="0"/>
              <a:buChar char="•"/>
              <a:defRPr sz="2400">
                <a:solidFill>
                  <a:srgbClr val="000000"/>
                </a:solidFill>
                <a:latin typeface="+mn-lt"/>
                <a:ea typeface="+mn-ea"/>
              </a:defRPr>
            </a:lvl3pPr>
            <a:lvl4pPr marL="16002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4pPr>
            <a:lvl5pPr marL="20574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5pPr>
            <a:lvl6pPr marL="25146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6pPr>
            <a:lvl7pPr marL="29718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7pPr>
            <a:lvl8pPr marL="34290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8pPr>
            <a:lvl9pPr marL="38862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9pPr>
          </a:lstStyle>
          <a:p>
            <a:pPr lvl="1" eaLnBrk="1" hangingPunct="1">
              <a:buFont typeface="Arial" panose="020B0604020202020204" pitchFamily="34" charset="0"/>
              <a:buChar cha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altLang="en-US" kern="0" dirty="0"/>
              <a:t>Grey Literature – definition</a:t>
            </a:r>
          </a:p>
          <a:p>
            <a:pPr lvl="1" eaLnBrk="1" hangingPunct="1">
              <a:buFont typeface="Arial" panose="020B0604020202020204" pitchFamily="34" charset="0"/>
              <a:buChar cha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altLang="en-US" kern="0" dirty="0"/>
              <a:t>Types of environmental resources on the Internet</a:t>
            </a:r>
          </a:p>
          <a:p>
            <a:pPr lvl="1" eaLnBrk="1" hangingPunct="1">
              <a:buFont typeface="Arial" panose="020B0604020202020204" pitchFamily="34" charset="0"/>
              <a:buChar cha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altLang="en-US" kern="0" dirty="0"/>
              <a:t>Open Access journals</a:t>
            </a:r>
          </a:p>
          <a:p>
            <a:pPr lvl="1" eaLnBrk="1" hangingPunct="1">
              <a:buFont typeface="Arial" panose="020B0604020202020204" pitchFamily="34" charset="0"/>
              <a:buChar cha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altLang="en-US" kern="0" dirty="0"/>
              <a:t>Predatory Publishers; journal article retraction</a:t>
            </a:r>
          </a:p>
          <a:p>
            <a:pPr lvl="1" eaLnBrk="1" hangingPunct="1">
              <a:buFont typeface="Arial" panose="020B0604020202020204" pitchFamily="34" charset="0"/>
              <a:buChar cha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altLang="en-US" kern="0" dirty="0"/>
              <a:t>Useful Resources including plagiarism checkers, </a:t>
            </a:r>
          </a:p>
          <a:p>
            <a:pPr lvl="1" eaLnBrk="1" hangingPunct="1">
              <a:buFont typeface="Arial" panose="020B0604020202020204" pitchFamily="34" charset="0"/>
              <a:buChar cha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altLang="en-US" kern="0" dirty="0"/>
              <a:t>Free e-journal access options</a:t>
            </a:r>
          </a:p>
          <a:p>
            <a:pPr lvl="1" eaLnBrk="1" hangingPunct="1">
              <a:buFont typeface="Arial" panose="020B0604020202020204" pitchFamily="34" charset="0"/>
              <a:buChar cha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r>
              <a:rPr lang="en-US" altLang="en-US" kern="0" dirty="0"/>
              <a:t>Appendix: </a:t>
            </a:r>
            <a:r>
              <a:rPr lang="en-US" altLang="en-US" kern="0" dirty="0" err="1"/>
              <a:t>DSpace</a:t>
            </a:r>
            <a:endParaRPr lang="en-US" altLang="en-US" kern="0" dirty="0"/>
          </a:p>
          <a:p>
            <a:pPr>
              <a:tabLst>
                <a:tab pos="342900" algn="l"/>
                <a:tab pos="455613" algn="l"/>
                <a:tab pos="912813" algn="l"/>
                <a:tab pos="1370013" algn="l"/>
                <a:tab pos="1827213" algn="l"/>
                <a:tab pos="2284413" algn="l"/>
                <a:tab pos="2741613" algn="l"/>
                <a:tab pos="3198813" algn="l"/>
                <a:tab pos="3656013" algn="l"/>
                <a:tab pos="4113213" algn="l"/>
                <a:tab pos="4570413" algn="l"/>
                <a:tab pos="5027613" algn="l"/>
                <a:tab pos="5484813" algn="l"/>
                <a:tab pos="5942013" algn="l"/>
                <a:tab pos="6399213" algn="l"/>
                <a:tab pos="6856413" algn="l"/>
                <a:tab pos="7313613" algn="l"/>
                <a:tab pos="7770813" algn="l"/>
                <a:tab pos="8228013" algn="l"/>
                <a:tab pos="8685213" algn="l"/>
                <a:tab pos="9142413" algn="l"/>
              </a:tabLst>
              <a:defRPr/>
            </a:pPr>
            <a:endParaRPr lang="en-US" altLang="en-US" kern="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noChangeArrowheads="1"/>
          </p:cNvSpPr>
          <p:nvPr>
            <p:ph type="title"/>
          </p:nvPr>
        </p:nvSpPr>
        <p:spPr/>
        <p:txBody>
          <a:bodyPr/>
          <a:lstStyle/>
          <a:p>
            <a:endParaRPr lang="en-US" altLang="en-US"/>
          </a:p>
        </p:txBody>
      </p:sp>
      <p:sp>
        <p:nvSpPr>
          <p:cNvPr id="35843"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pic>
        <p:nvPicPr>
          <p:cNvPr id="35844"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050" y="-33338"/>
            <a:ext cx="9144000" cy="5973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5" name="Rectangle 6"/>
          <p:cNvSpPr>
            <a:spLocks noChangeArrowheads="1"/>
          </p:cNvSpPr>
          <p:nvPr/>
        </p:nvSpPr>
        <p:spPr bwMode="auto">
          <a:xfrm>
            <a:off x="1143000" y="0"/>
            <a:ext cx="1425575" cy="304800"/>
          </a:xfrm>
          <a:prstGeom prst="rect">
            <a:avLst/>
          </a:prstGeom>
          <a:noFill/>
          <a:ln w="2556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p>
            <a:pPr eaLnBrk="1" hangingPunct="1">
              <a:buClr>
                <a:srgbClr val="000000"/>
              </a:buClr>
              <a:buSzPct val="100000"/>
              <a:buFont typeface="Times New Roman" panose="02020603050405020304" pitchFamily="18" charset="0"/>
              <a:buNone/>
            </a:pPr>
            <a:endParaRPr lang="en-US" altLang="en-US"/>
          </a:p>
        </p:txBody>
      </p:sp>
      <p:sp>
        <p:nvSpPr>
          <p:cNvPr id="35846" name="Rectangle 7"/>
          <p:cNvSpPr>
            <a:spLocks noChangeArrowheads="1"/>
          </p:cNvSpPr>
          <p:nvPr/>
        </p:nvSpPr>
        <p:spPr bwMode="auto">
          <a:xfrm>
            <a:off x="4419600" y="1905000"/>
            <a:ext cx="4572000" cy="619125"/>
          </a:xfrm>
          <a:prstGeom prst="rect">
            <a:avLst/>
          </a:prstGeom>
          <a:solidFill>
            <a:srgbClr val="FFFF99"/>
          </a:solidFill>
          <a:ln w="12700">
            <a:solidFill>
              <a:srgbClr val="92D050"/>
            </a:solidFill>
            <a:miter lim="800000"/>
            <a:headEnd/>
            <a:tailEnd/>
          </a:ln>
        </p:spPr>
        <p:txBody>
          <a:bodyPr anchor="ctr">
            <a:spAutoFit/>
          </a:bodyPr>
          <a:lstStyle/>
          <a:p>
            <a:pPr eaLnBrk="1" hangingPunct="1">
              <a:lnSpc>
                <a:spcPct val="95000"/>
              </a:lnSpc>
              <a:spcBef>
                <a:spcPts val="1125"/>
              </a:spcBef>
            </a:pPr>
            <a:r>
              <a:rPr lang="en-GB" altLang="en-US">
                <a:solidFill>
                  <a:schemeClr val="tx1"/>
                </a:solidFill>
                <a:ea typeface="Arial Unicode MS" panose="020B0604020202020204" pitchFamily="34" charset="-128"/>
                <a:cs typeface="Arial Unicode MS" panose="020B0604020202020204" pitchFamily="34" charset="-128"/>
              </a:rPr>
              <a:t>Download the app from </a:t>
            </a:r>
            <a:r>
              <a:rPr lang="en-GB" altLang="en-US" b="1">
                <a:solidFill>
                  <a:schemeClr val="tx1"/>
                </a:solidFill>
                <a:ea typeface="Arial Unicode MS" panose="020B0604020202020204" pitchFamily="34" charset="-128"/>
                <a:cs typeface="Arial Unicode MS" panose="020B0604020202020204" pitchFamily="34" charset="-128"/>
              </a:rPr>
              <a:t>unpaywall.org</a:t>
            </a:r>
            <a:r>
              <a:rPr lang="en-GB" altLang="en-US">
                <a:solidFill>
                  <a:schemeClr val="tx1"/>
                </a:solidFill>
                <a:ea typeface="Arial Unicode MS" panose="020B0604020202020204" pitchFamily="34" charset="-128"/>
                <a:cs typeface="Arial Unicode MS" panose="020B0604020202020204" pitchFamily="34" charset="-128"/>
              </a:rPr>
              <a:t>  to either </a:t>
            </a:r>
            <a:r>
              <a:rPr lang="en-GB" altLang="en-US" b="1">
                <a:solidFill>
                  <a:schemeClr val="tx1"/>
                </a:solidFill>
                <a:ea typeface="Arial Unicode MS" panose="020B0604020202020204" pitchFamily="34" charset="-128"/>
                <a:cs typeface="Arial Unicode MS" panose="020B0604020202020204" pitchFamily="34" charset="-128"/>
              </a:rPr>
              <a:t>Chrome</a:t>
            </a:r>
            <a:r>
              <a:rPr lang="en-GB" altLang="en-US">
                <a:solidFill>
                  <a:schemeClr val="tx1"/>
                </a:solidFill>
                <a:ea typeface="Arial Unicode MS" panose="020B0604020202020204" pitchFamily="34" charset="-128"/>
                <a:cs typeface="Arial Unicode MS" panose="020B0604020202020204" pitchFamily="34" charset="-128"/>
              </a:rPr>
              <a:t> or </a:t>
            </a:r>
            <a:r>
              <a:rPr lang="en-GB" altLang="en-US" b="1">
                <a:solidFill>
                  <a:schemeClr val="tx1"/>
                </a:solidFill>
                <a:ea typeface="Arial Unicode MS" panose="020B0604020202020204" pitchFamily="34" charset="-128"/>
                <a:cs typeface="Arial Unicode MS" panose="020B0604020202020204" pitchFamily="34" charset="-128"/>
              </a:rPr>
              <a:t>Firefox</a:t>
            </a:r>
            <a:r>
              <a:rPr lang="en-GB" altLang="en-US">
                <a:solidFill>
                  <a:schemeClr val="tx1"/>
                </a:solidFill>
                <a:ea typeface="Arial Unicode MS" panose="020B0604020202020204" pitchFamily="34" charset="-128"/>
                <a:cs typeface="Arial Unicode MS" panose="020B0604020202020204" pitchFamily="34" charset="-128"/>
              </a:rPr>
              <a:t> web browsers.  </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noChangeArrowheads="1"/>
          </p:cNvSpPr>
          <p:nvPr>
            <p:ph type="title"/>
          </p:nvPr>
        </p:nvSpPr>
        <p:spPr/>
        <p:txBody>
          <a:bodyPr/>
          <a:lstStyle/>
          <a:p>
            <a:endParaRPr lang="en-US" altLang="en-US"/>
          </a:p>
        </p:txBody>
      </p:sp>
      <p:sp>
        <p:nvSpPr>
          <p:cNvPr id="36867"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pic>
        <p:nvPicPr>
          <p:cNvPr id="36868"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 y="77788"/>
            <a:ext cx="8839200"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9" name="Rectangle 7"/>
          <p:cNvSpPr>
            <a:spLocks noChangeArrowheads="1"/>
          </p:cNvSpPr>
          <p:nvPr/>
        </p:nvSpPr>
        <p:spPr bwMode="auto">
          <a:xfrm>
            <a:off x="4419600" y="1308100"/>
            <a:ext cx="4572000" cy="1812925"/>
          </a:xfrm>
          <a:prstGeom prst="rect">
            <a:avLst/>
          </a:prstGeom>
          <a:solidFill>
            <a:srgbClr val="FFFF99"/>
          </a:solidFill>
          <a:ln w="12700">
            <a:solidFill>
              <a:srgbClr val="92D050"/>
            </a:solidFill>
            <a:miter lim="800000"/>
            <a:headEnd/>
            <a:tailEnd/>
          </a:ln>
        </p:spPr>
        <p:txBody>
          <a:bodyPr anchor="ctr">
            <a:spAutoFit/>
          </a:bodyPr>
          <a:lstStyle/>
          <a:p>
            <a:pPr>
              <a:lnSpc>
                <a:spcPct val="95000"/>
              </a:lnSpc>
              <a:spcBef>
                <a:spcPts val="1125"/>
              </a:spcBef>
            </a:pPr>
            <a:r>
              <a:rPr lang="en-GB" altLang="en-US">
                <a:solidFill>
                  <a:schemeClr val="tx1"/>
                </a:solidFill>
                <a:ea typeface="Arial Unicode MS" panose="020B0604020202020204" pitchFamily="34" charset="-128"/>
                <a:cs typeface="Arial Unicode MS" panose="020B0604020202020204" pitchFamily="34" charset="-128"/>
              </a:rPr>
              <a:t>Now completed is a Google Scholar (non-OARE) search for </a:t>
            </a:r>
            <a:r>
              <a:rPr lang="en-GB" altLang="en-US" b="1" i="1">
                <a:solidFill>
                  <a:schemeClr val="tx1"/>
                </a:solidFill>
                <a:ea typeface="Arial Unicode MS" panose="020B0604020202020204" pitchFamily="34" charset="-128"/>
                <a:cs typeface="Arial Unicode MS" panose="020B0604020202020204" pitchFamily="34" charset="-128"/>
              </a:rPr>
              <a:t>air pollution and asthma</a:t>
            </a:r>
            <a:r>
              <a:rPr lang="en-GB" altLang="en-US">
                <a:solidFill>
                  <a:schemeClr val="tx1"/>
                </a:solidFill>
                <a:ea typeface="Arial Unicode MS" panose="020B0604020202020204" pitchFamily="34" charset="-128"/>
                <a:cs typeface="Arial Unicode MS" panose="020B0604020202020204" pitchFamily="34" charset="-128"/>
              </a:rPr>
              <a:t>.  Click on the links to view the (full-text) availability and </a:t>
            </a:r>
            <a:r>
              <a:rPr lang="en-GB" altLang="en-US" b="1">
                <a:solidFill>
                  <a:schemeClr val="tx1"/>
                </a:solidFill>
                <a:ea typeface="Arial Unicode MS" panose="020B0604020202020204" pitchFamily="34" charset="-128"/>
                <a:cs typeface="Arial Unicode MS" panose="020B0604020202020204" pitchFamily="34" charset="-128"/>
              </a:rPr>
              <a:t>unpaywall</a:t>
            </a:r>
            <a:r>
              <a:rPr lang="en-GB" altLang="en-US">
                <a:solidFill>
                  <a:schemeClr val="tx1"/>
                </a:solidFill>
                <a:ea typeface="Arial Unicode MS" panose="020B0604020202020204" pitchFamily="34" charset="-128"/>
                <a:cs typeface="Arial Unicode MS" panose="020B0604020202020204" pitchFamily="34" charset="-128"/>
              </a:rPr>
              <a:t> icon.</a:t>
            </a:r>
          </a:p>
          <a:p>
            <a:pPr>
              <a:lnSpc>
                <a:spcPct val="95000"/>
              </a:lnSpc>
              <a:spcBef>
                <a:spcPts val="1125"/>
              </a:spcBef>
            </a:pPr>
            <a:r>
              <a:rPr lang="en-GB" altLang="en-US">
                <a:solidFill>
                  <a:schemeClr val="tx1"/>
                </a:solidFill>
                <a:ea typeface="Arial Unicode MS" panose="020B0604020202020204" pitchFamily="34" charset="-128"/>
                <a:cs typeface="Arial Unicode MS" panose="020B0604020202020204" pitchFamily="34" charset="-128"/>
              </a:rPr>
              <a:t>Note – some of the pdf links do not have the </a:t>
            </a:r>
            <a:r>
              <a:rPr lang="en-GB" altLang="en-US" b="1">
                <a:solidFill>
                  <a:schemeClr val="tx1"/>
                </a:solidFill>
                <a:ea typeface="Arial Unicode MS" panose="020B0604020202020204" pitchFamily="34" charset="-128"/>
                <a:cs typeface="Arial Unicode MS" panose="020B0604020202020204" pitchFamily="34" charset="-128"/>
              </a:rPr>
              <a:t>unpaywall</a:t>
            </a:r>
            <a:r>
              <a:rPr lang="en-GB" altLang="en-US">
                <a:solidFill>
                  <a:schemeClr val="tx1"/>
                </a:solidFill>
                <a:ea typeface="Arial Unicode MS" panose="020B0604020202020204" pitchFamily="34" charset="-128"/>
                <a:cs typeface="Arial Unicode MS" panose="020B0604020202020204" pitchFamily="34" charset="-128"/>
              </a:rPr>
              <a:t> icons. </a:t>
            </a:r>
          </a:p>
        </p:txBody>
      </p:sp>
      <p:sp>
        <p:nvSpPr>
          <p:cNvPr id="36870" name="Rectangle 2"/>
          <p:cNvSpPr>
            <a:spLocks noChangeArrowheads="1"/>
          </p:cNvSpPr>
          <p:nvPr/>
        </p:nvSpPr>
        <p:spPr bwMode="auto">
          <a:xfrm>
            <a:off x="7240588" y="4137025"/>
            <a:ext cx="1676400" cy="381000"/>
          </a:xfrm>
          <a:prstGeom prst="rect">
            <a:avLst/>
          </a:prstGeom>
          <a:noFill/>
          <a:ln w="28575" algn="ctr">
            <a:solidFill>
              <a:srgbClr val="92D05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ltLang="en-US"/>
          </a:p>
        </p:txBody>
      </p:sp>
      <p:sp>
        <p:nvSpPr>
          <p:cNvPr id="36871" name="Rectangle 2"/>
          <p:cNvSpPr>
            <a:spLocks noChangeArrowheads="1"/>
          </p:cNvSpPr>
          <p:nvPr/>
        </p:nvSpPr>
        <p:spPr bwMode="auto">
          <a:xfrm>
            <a:off x="7240588" y="5029200"/>
            <a:ext cx="1217612" cy="358775"/>
          </a:xfrm>
          <a:prstGeom prst="rect">
            <a:avLst/>
          </a:prstGeom>
          <a:noFill/>
          <a:ln w="28575" algn="ctr">
            <a:solidFill>
              <a:srgbClr val="92D05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lt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noChangeArrowheads="1"/>
          </p:cNvSpPr>
          <p:nvPr>
            <p:ph type="title"/>
          </p:nvPr>
        </p:nvSpPr>
        <p:spPr/>
        <p:txBody>
          <a:bodyPr/>
          <a:lstStyle/>
          <a:p>
            <a:endParaRPr lang="en-US" altLang="en-US"/>
          </a:p>
        </p:txBody>
      </p:sp>
      <p:sp>
        <p:nvSpPr>
          <p:cNvPr id="37891"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pic>
        <p:nvPicPr>
          <p:cNvPr id="37892"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1288" y="136525"/>
            <a:ext cx="8839200" cy="603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3" name="Rectangle 7"/>
          <p:cNvSpPr>
            <a:spLocks noChangeArrowheads="1"/>
          </p:cNvSpPr>
          <p:nvPr/>
        </p:nvSpPr>
        <p:spPr bwMode="auto">
          <a:xfrm>
            <a:off x="2438400" y="1066800"/>
            <a:ext cx="5638800" cy="1144588"/>
          </a:xfrm>
          <a:prstGeom prst="rect">
            <a:avLst/>
          </a:prstGeom>
          <a:solidFill>
            <a:srgbClr val="FFFF99"/>
          </a:solidFill>
          <a:ln w="12700">
            <a:solidFill>
              <a:srgbClr val="92D050"/>
            </a:solidFill>
            <a:miter lim="800000"/>
            <a:headEnd/>
            <a:tailEnd/>
          </a:ln>
        </p:spPr>
        <p:txBody>
          <a:bodyPr anchor="ctr">
            <a:spAutoFit/>
          </a:bodyPr>
          <a:lstStyle/>
          <a:p>
            <a:pPr eaLnBrk="1" hangingPunct="1">
              <a:lnSpc>
                <a:spcPct val="95000"/>
              </a:lnSpc>
              <a:spcBef>
                <a:spcPts val="1125"/>
              </a:spcBef>
            </a:pPr>
            <a:r>
              <a:rPr lang="en-GB" altLang="en-US">
                <a:solidFill>
                  <a:schemeClr val="tx1"/>
                </a:solidFill>
                <a:ea typeface="Arial Unicode MS" panose="020B0604020202020204" pitchFamily="34" charset="-128"/>
                <a:cs typeface="Arial Unicode MS" panose="020B0604020202020204" pitchFamily="34" charset="-128"/>
              </a:rPr>
              <a:t>The </a:t>
            </a:r>
            <a:r>
              <a:rPr lang="en-GB" altLang="en-US" b="1">
                <a:solidFill>
                  <a:schemeClr val="tx1"/>
                </a:solidFill>
                <a:ea typeface="Arial Unicode MS" panose="020B0604020202020204" pitchFamily="34" charset="-128"/>
                <a:cs typeface="Arial Unicode MS" panose="020B0604020202020204" pitchFamily="34" charset="-128"/>
              </a:rPr>
              <a:t>unpaywall</a:t>
            </a:r>
            <a:r>
              <a:rPr lang="en-GB" altLang="en-US">
                <a:solidFill>
                  <a:schemeClr val="tx1"/>
                </a:solidFill>
                <a:ea typeface="Arial Unicode MS" panose="020B0604020202020204" pitchFamily="34" charset="-128"/>
                <a:cs typeface="Arial Unicode MS" panose="020B0604020202020204" pitchFamily="34" charset="-128"/>
              </a:rPr>
              <a:t> plugin has been added to Google Chrome.  Opened is a </a:t>
            </a:r>
            <a:r>
              <a:rPr lang="en-GB" altLang="en-US" b="1">
                <a:solidFill>
                  <a:schemeClr val="tx1"/>
                </a:solidFill>
                <a:ea typeface="Arial Unicode MS" panose="020B0604020202020204" pitchFamily="34" charset="-128"/>
                <a:cs typeface="Arial Unicode MS" panose="020B0604020202020204" pitchFamily="34" charset="-128"/>
              </a:rPr>
              <a:t>Journal of Allergy and Clinical Immunology </a:t>
            </a:r>
            <a:r>
              <a:rPr lang="en-GB" altLang="en-US">
                <a:solidFill>
                  <a:schemeClr val="tx1"/>
                </a:solidFill>
                <a:ea typeface="Arial Unicode MS" panose="020B0604020202020204" pitchFamily="34" charset="-128"/>
                <a:cs typeface="Arial Unicode MS" panose="020B0604020202020204" pitchFamily="34" charset="-128"/>
              </a:rPr>
              <a:t>article with a link to </a:t>
            </a:r>
            <a:r>
              <a:rPr lang="en-GB" altLang="en-US" b="1">
                <a:solidFill>
                  <a:schemeClr val="tx1"/>
                </a:solidFill>
                <a:ea typeface="Arial Unicode MS" panose="020B0604020202020204" pitchFamily="34" charset="-128"/>
                <a:cs typeface="Arial Unicode MS" panose="020B0604020202020204" pitchFamily="34" charset="-128"/>
              </a:rPr>
              <a:t>Download PDF</a:t>
            </a:r>
            <a:r>
              <a:rPr lang="en-GB" altLang="en-US">
                <a:solidFill>
                  <a:schemeClr val="tx1"/>
                </a:solidFill>
                <a:ea typeface="Arial Unicode MS" panose="020B0604020202020204" pitchFamily="34" charset="-128"/>
                <a:cs typeface="Arial Unicode MS" panose="020B0604020202020204" pitchFamily="34" charset="-128"/>
              </a:rPr>
              <a:t>.  Note the unlocked (green) </a:t>
            </a:r>
            <a:r>
              <a:rPr lang="en-GB" altLang="en-US" b="1">
                <a:solidFill>
                  <a:schemeClr val="tx1"/>
                </a:solidFill>
                <a:ea typeface="Arial Unicode MS" panose="020B0604020202020204" pitchFamily="34" charset="-128"/>
                <a:cs typeface="Arial Unicode MS" panose="020B0604020202020204" pitchFamily="34" charset="-128"/>
              </a:rPr>
              <a:t>Unpaywall</a:t>
            </a:r>
            <a:r>
              <a:rPr lang="en-GB" altLang="en-US">
                <a:solidFill>
                  <a:schemeClr val="tx1"/>
                </a:solidFill>
                <a:ea typeface="Arial Unicode MS" panose="020B0604020202020204" pitchFamily="34" charset="-128"/>
                <a:cs typeface="Arial Unicode MS" panose="020B0604020202020204" pitchFamily="34" charset="-128"/>
              </a:rPr>
              <a:t> icon.</a:t>
            </a:r>
          </a:p>
        </p:txBody>
      </p:sp>
      <p:sp>
        <p:nvSpPr>
          <p:cNvPr id="37894" name="Line 5"/>
          <p:cNvSpPr>
            <a:spLocks noChangeShapeType="1"/>
          </p:cNvSpPr>
          <p:nvPr/>
        </p:nvSpPr>
        <p:spPr bwMode="auto">
          <a:xfrm flipV="1">
            <a:off x="3962400" y="381000"/>
            <a:ext cx="4572000" cy="762000"/>
          </a:xfrm>
          <a:prstGeom prst="line">
            <a:avLst/>
          </a:prstGeom>
          <a:noFill/>
          <a:ln w="28575">
            <a:solidFill>
              <a:srgbClr val="92D05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37895" name="Line 5"/>
          <p:cNvSpPr>
            <a:spLocks noChangeShapeType="1"/>
          </p:cNvSpPr>
          <p:nvPr/>
        </p:nvSpPr>
        <p:spPr bwMode="auto">
          <a:xfrm>
            <a:off x="6400800" y="2081213"/>
            <a:ext cx="2263775" cy="433387"/>
          </a:xfrm>
          <a:prstGeom prst="line">
            <a:avLst/>
          </a:prstGeom>
          <a:noFill/>
          <a:ln w="28575">
            <a:solidFill>
              <a:srgbClr val="92D05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37896" name="Rectangle 2"/>
          <p:cNvSpPr>
            <a:spLocks noChangeArrowheads="1"/>
          </p:cNvSpPr>
          <p:nvPr/>
        </p:nvSpPr>
        <p:spPr bwMode="auto">
          <a:xfrm>
            <a:off x="6019800" y="3429000"/>
            <a:ext cx="1066800" cy="354013"/>
          </a:xfrm>
          <a:prstGeom prst="rect">
            <a:avLst/>
          </a:prstGeom>
          <a:noFill/>
          <a:ln w="28575" algn="ctr">
            <a:solidFill>
              <a:srgbClr val="92D05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lt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noChangeArrowheads="1"/>
          </p:cNvSpPr>
          <p:nvPr>
            <p:ph type="title"/>
          </p:nvPr>
        </p:nvSpPr>
        <p:spPr/>
        <p:txBody>
          <a:bodyPr/>
          <a:lstStyle/>
          <a:p>
            <a:endParaRPr lang="en-US" altLang="en-US"/>
          </a:p>
        </p:txBody>
      </p:sp>
      <p:sp>
        <p:nvSpPr>
          <p:cNvPr id="38915"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pic>
        <p:nvPicPr>
          <p:cNvPr id="38916"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1288" y="76200"/>
            <a:ext cx="8839200" cy="601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7" name="Rectangle 7"/>
          <p:cNvSpPr>
            <a:spLocks noChangeArrowheads="1"/>
          </p:cNvSpPr>
          <p:nvPr/>
        </p:nvSpPr>
        <p:spPr bwMode="auto">
          <a:xfrm>
            <a:off x="5715000" y="974725"/>
            <a:ext cx="2438400" cy="619125"/>
          </a:xfrm>
          <a:prstGeom prst="rect">
            <a:avLst/>
          </a:prstGeom>
          <a:solidFill>
            <a:srgbClr val="FFFF99"/>
          </a:solidFill>
          <a:ln w="12700">
            <a:solidFill>
              <a:srgbClr val="92D050"/>
            </a:solidFill>
            <a:miter lim="800000"/>
            <a:headEnd/>
            <a:tailEnd/>
          </a:ln>
        </p:spPr>
        <p:txBody>
          <a:bodyPr anchor="ctr">
            <a:spAutoFit/>
          </a:bodyPr>
          <a:lstStyle/>
          <a:p>
            <a:pPr eaLnBrk="1" hangingPunct="1">
              <a:lnSpc>
                <a:spcPct val="95000"/>
              </a:lnSpc>
              <a:spcBef>
                <a:spcPts val="1125"/>
              </a:spcBef>
            </a:pPr>
            <a:r>
              <a:rPr lang="en-GB" altLang="en-US">
                <a:solidFill>
                  <a:schemeClr val="tx1"/>
                </a:solidFill>
                <a:ea typeface="Arial Unicode MS" panose="020B0604020202020204" pitchFamily="34" charset="-128"/>
                <a:cs typeface="Arial Unicode MS" panose="020B0604020202020204" pitchFamily="34" charset="-128"/>
              </a:rPr>
              <a:t>Displayed is the </a:t>
            </a:r>
            <a:r>
              <a:rPr lang="en-GB" altLang="en-US" b="1">
                <a:solidFill>
                  <a:schemeClr val="tx1"/>
                </a:solidFill>
                <a:ea typeface="Arial Unicode MS" panose="020B0604020202020204" pitchFamily="34" charset="-128"/>
                <a:cs typeface="Arial Unicode MS" panose="020B0604020202020204" pitchFamily="34" charset="-128"/>
              </a:rPr>
              <a:t>PDF</a:t>
            </a:r>
            <a:r>
              <a:rPr lang="en-GB" altLang="en-US">
                <a:solidFill>
                  <a:schemeClr val="tx1"/>
                </a:solidFill>
                <a:ea typeface="Arial Unicode MS" panose="020B0604020202020204" pitchFamily="34" charset="-128"/>
                <a:cs typeface="Arial Unicode MS" panose="020B0604020202020204" pitchFamily="34" charset="-128"/>
              </a:rPr>
              <a:t> of this article.</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Title 1"/>
          <p:cNvSpPr>
            <a:spLocks noGrp="1" noChangeArrowheads="1"/>
          </p:cNvSpPr>
          <p:nvPr>
            <p:ph type="title"/>
          </p:nvPr>
        </p:nvSpPr>
        <p:spPr/>
        <p:txBody>
          <a:bodyPr/>
          <a:lstStyle/>
          <a:p>
            <a:endParaRPr lang="en-US" altLang="en-US"/>
          </a:p>
        </p:txBody>
      </p:sp>
      <p:sp>
        <p:nvSpPr>
          <p:cNvPr id="39939"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pic>
        <p:nvPicPr>
          <p:cNvPr id="39940"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1288" y="26988"/>
            <a:ext cx="8839200" cy="606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1" name="Rectangle 7"/>
          <p:cNvSpPr>
            <a:spLocks noChangeArrowheads="1"/>
          </p:cNvSpPr>
          <p:nvPr/>
        </p:nvSpPr>
        <p:spPr bwMode="auto">
          <a:xfrm>
            <a:off x="2667000" y="512763"/>
            <a:ext cx="3200400" cy="1144587"/>
          </a:xfrm>
          <a:prstGeom prst="rect">
            <a:avLst/>
          </a:prstGeom>
          <a:solidFill>
            <a:srgbClr val="FFFF99"/>
          </a:solidFill>
          <a:ln w="12700">
            <a:solidFill>
              <a:srgbClr val="92D050"/>
            </a:solidFill>
            <a:miter lim="800000"/>
            <a:headEnd/>
            <a:tailEnd/>
          </a:ln>
        </p:spPr>
        <p:txBody>
          <a:bodyPr anchor="ctr">
            <a:spAutoFit/>
          </a:bodyPr>
          <a:lstStyle/>
          <a:p>
            <a:pPr>
              <a:lnSpc>
                <a:spcPct val="95000"/>
              </a:lnSpc>
              <a:spcBef>
                <a:spcPts val="1125"/>
              </a:spcBef>
              <a:buFont typeface="Times New Roman" panose="02020603050405020304" pitchFamily="18" charset="0"/>
              <a:buNone/>
            </a:pPr>
            <a:r>
              <a:rPr lang="en-GB" altLang="en-US">
                <a:solidFill>
                  <a:schemeClr val="tx1"/>
                </a:solidFill>
                <a:ea typeface="Arial Unicode MS" panose="020B0604020202020204" pitchFamily="34" charset="-128"/>
                <a:cs typeface="Arial Unicode MS" panose="020B0604020202020204" pitchFamily="34" charset="-128"/>
              </a:rPr>
              <a:t>This </a:t>
            </a:r>
            <a:r>
              <a:rPr lang="en-GB" altLang="en-US" b="1">
                <a:solidFill>
                  <a:schemeClr val="tx1"/>
                </a:solidFill>
                <a:ea typeface="Arial Unicode MS" panose="020B0604020202020204" pitchFamily="34" charset="-128"/>
                <a:cs typeface="Arial Unicode MS" panose="020B0604020202020204" pitchFamily="34" charset="-128"/>
              </a:rPr>
              <a:t>PMC</a:t>
            </a:r>
            <a:r>
              <a:rPr lang="en-GB" altLang="en-US">
                <a:solidFill>
                  <a:schemeClr val="tx1"/>
                </a:solidFill>
                <a:ea typeface="Arial Unicode MS" panose="020B0604020202020204" pitchFamily="34" charset="-128"/>
                <a:cs typeface="Arial Unicode MS" panose="020B0604020202020204" pitchFamily="34" charset="-128"/>
              </a:rPr>
              <a:t> (PubMedCentral repository) article has access to the PDF with the green </a:t>
            </a:r>
            <a:r>
              <a:rPr lang="en-GB" altLang="en-US" b="1">
                <a:solidFill>
                  <a:schemeClr val="tx1"/>
                </a:solidFill>
                <a:ea typeface="Arial Unicode MS" panose="020B0604020202020204" pitchFamily="34" charset="-128"/>
                <a:cs typeface="Arial Unicode MS" panose="020B0604020202020204" pitchFamily="34" charset="-128"/>
              </a:rPr>
              <a:t>unpaywall</a:t>
            </a:r>
            <a:r>
              <a:rPr lang="en-GB" altLang="en-US">
                <a:solidFill>
                  <a:schemeClr val="tx1"/>
                </a:solidFill>
                <a:ea typeface="Arial Unicode MS" panose="020B0604020202020204" pitchFamily="34" charset="-128"/>
                <a:cs typeface="Arial Unicode MS" panose="020B0604020202020204" pitchFamily="34" charset="-128"/>
              </a:rPr>
              <a:t> icon displayed.</a:t>
            </a:r>
          </a:p>
        </p:txBody>
      </p:sp>
      <p:sp>
        <p:nvSpPr>
          <p:cNvPr id="39942" name="Line 5"/>
          <p:cNvSpPr>
            <a:spLocks noChangeShapeType="1"/>
          </p:cNvSpPr>
          <p:nvPr/>
        </p:nvSpPr>
        <p:spPr bwMode="auto">
          <a:xfrm>
            <a:off x="4267200" y="1524000"/>
            <a:ext cx="4397375" cy="990600"/>
          </a:xfrm>
          <a:prstGeom prst="line">
            <a:avLst/>
          </a:prstGeom>
          <a:noFill/>
          <a:ln w="28575">
            <a:solidFill>
              <a:srgbClr val="92D050"/>
            </a:solidFill>
            <a:round/>
            <a:headEnd/>
            <a:tailEnd type="triangle" w="med" len="med"/>
          </a:ln>
          <a:extLst>
            <a:ext uri="{909E8E84-426E-40DD-AFC4-6F175D3DCCD1}">
              <a14:hiddenFill xmlns:a14="http://schemas.microsoft.com/office/drawing/2010/main">
                <a:noFill/>
              </a14:hiddenFill>
            </a:ext>
          </a:extLst>
        </p:spPr>
        <p:txBody>
          <a:bodyPr anchor="ctr">
            <a:spAutoFit/>
          </a:bodyPr>
          <a:lstStyle/>
          <a:p>
            <a:endParaRPr lang="en-US"/>
          </a:p>
        </p:txBody>
      </p:sp>
      <p:sp>
        <p:nvSpPr>
          <p:cNvPr id="39943" name="Rectangle 2"/>
          <p:cNvSpPr>
            <a:spLocks noChangeArrowheads="1"/>
          </p:cNvSpPr>
          <p:nvPr/>
        </p:nvSpPr>
        <p:spPr bwMode="auto">
          <a:xfrm>
            <a:off x="7696200" y="1638300"/>
            <a:ext cx="696913" cy="342900"/>
          </a:xfrm>
          <a:prstGeom prst="rect">
            <a:avLst/>
          </a:prstGeom>
          <a:noFill/>
          <a:ln w="28575" algn="ctr">
            <a:solidFill>
              <a:srgbClr val="92D05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lt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pic>
        <p:nvPicPr>
          <p:cNvPr id="40963"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 y="76200"/>
            <a:ext cx="8839200" cy="595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4" name="Rectangle 7"/>
          <p:cNvSpPr>
            <a:spLocks noChangeArrowheads="1"/>
          </p:cNvSpPr>
          <p:nvPr/>
        </p:nvSpPr>
        <p:spPr bwMode="auto">
          <a:xfrm>
            <a:off x="3886200" y="2687638"/>
            <a:ext cx="4876800" cy="1812925"/>
          </a:xfrm>
          <a:prstGeom prst="rect">
            <a:avLst/>
          </a:prstGeom>
          <a:solidFill>
            <a:srgbClr val="FFFF99"/>
          </a:solidFill>
          <a:ln w="12700">
            <a:solidFill>
              <a:srgbClr val="92D050"/>
            </a:solidFill>
            <a:miter lim="800000"/>
            <a:headEnd/>
            <a:tailEnd/>
          </a:ln>
        </p:spPr>
        <p:txBody>
          <a:bodyPr anchor="ctr">
            <a:spAutoFit/>
          </a:bodyPr>
          <a:lstStyle/>
          <a:p>
            <a:pPr>
              <a:lnSpc>
                <a:spcPct val="95000"/>
              </a:lnSpc>
              <a:spcBef>
                <a:spcPts val="1125"/>
              </a:spcBef>
            </a:pPr>
            <a:r>
              <a:rPr lang="en-GB" altLang="en-US">
                <a:solidFill>
                  <a:schemeClr val="tx1"/>
                </a:solidFill>
                <a:ea typeface="Arial Unicode MS" panose="020B0604020202020204" pitchFamily="34" charset="-128"/>
                <a:cs typeface="Arial Unicode MS" panose="020B0604020202020204" pitchFamily="34" charset="-128"/>
              </a:rPr>
              <a:t>Please note, the app is a useful but not completely reliable tool. </a:t>
            </a:r>
          </a:p>
          <a:p>
            <a:pPr>
              <a:lnSpc>
                <a:spcPct val="95000"/>
              </a:lnSpc>
              <a:spcBef>
                <a:spcPts val="1125"/>
              </a:spcBef>
            </a:pPr>
            <a:r>
              <a:rPr lang="en-GB" altLang="en-US">
                <a:solidFill>
                  <a:schemeClr val="tx1"/>
                </a:solidFill>
                <a:ea typeface="Arial Unicode MS" panose="020B0604020202020204" pitchFamily="34" charset="-128"/>
                <a:cs typeface="Arial Unicode MS" panose="020B0604020202020204" pitchFamily="34" charset="-128"/>
              </a:rPr>
              <a:t>The PDF for the </a:t>
            </a:r>
            <a:r>
              <a:rPr lang="en-GB" altLang="en-US" b="1">
                <a:solidFill>
                  <a:schemeClr val="tx1"/>
                </a:solidFill>
                <a:ea typeface="Arial Unicode MS" panose="020B0604020202020204" pitchFamily="34" charset="-128"/>
                <a:cs typeface="Arial Unicode MS" panose="020B0604020202020204" pitchFamily="34" charset="-128"/>
              </a:rPr>
              <a:t>American Journal of Respiratory and Critical Care </a:t>
            </a:r>
            <a:r>
              <a:rPr lang="en-GB" altLang="en-US">
                <a:solidFill>
                  <a:schemeClr val="tx1"/>
                </a:solidFill>
                <a:ea typeface="Arial Unicode MS" panose="020B0604020202020204" pitchFamily="34" charset="-128"/>
                <a:cs typeface="Arial Unicode MS" panose="020B0604020202020204" pitchFamily="34" charset="-128"/>
              </a:rPr>
              <a:t>article is accessible (from the Scholar search results) but the green unpaywall icon is not displayed.</a:t>
            </a:r>
          </a:p>
        </p:txBody>
      </p:sp>
      <p:sp>
        <p:nvSpPr>
          <p:cNvPr id="40965" name="Rectangle 2"/>
          <p:cNvSpPr>
            <a:spLocks noChangeArrowheads="1"/>
          </p:cNvSpPr>
          <p:nvPr/>
        </p:nvSpPr>
        <p:spPr bwMode="auto">
          <a:xfrm>
            <a:off x="1295400" y="4800600"/>
            <a:ext cx="1143000" cy="609600"/>
          </a:xfrm>
          <a:prstGeom prst="rect">
            <a:avLst/>
          </a:prstGeom>
          <a:noFill/>
          <a:ln w="28575" algn="ctr">
            <a:solidFill>
              <a:srgbClr val="92D05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lt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200" y="623888"/>
            <a:ext cx="8915400" cy="5475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7" name="Rectangle 2"/>
          <p:cNvSpPr>
            <a:spLocks noChangeArrowheads="1"/>
          </p:cNvSpPr>
          <p:nvPr/>
        </p:nvSpPr>
        <p:spPr bwMode="auto">
          <a:xfrm>
            <a:off x="304800" y="554038"/>
            <a:ext cx="1066800" cy="304800"/>
          </a:xfrm>
          <a:prstGeom prst="rect">
            <a:avLst/>
          </a:prstGeom>
          <a:noFill/>
          <a:ln w="28575" algn="ctr">
            <a:solidFill>
              <a:srgbClr val="92D05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ltLang="en-US"/>
          </a:p>
        </p:txBody>
      </p:sp>
      <p:sp>
        <p:nvSpPr>
          <p:cNvPr id="41988" name="TextBox 2"/>
          <p:cNvSpPr txBox="1">
            <a:spLocks noChangeArrowheads="1"/>
          </p:cNvSpPr>
          <p:nvPr/>
        </p:nvSpPr>
        <p:spPr bwMode="auto">
          <a:xfrm>
            <a:off x="631825" y="114300"/>
            <a:ext cx="81311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800"/>
              </a:spcBef>
              <a:buClr>
                <a:srgbClr val="000000"/>
              </a:buClr>
              <a:buSzPct val="100000"/>
              <a:buFont typeface="Times New Roman" panose="02020603050405020304" pitchFamily="18" charset="0"/>
              <a:buChar char="•"/>
              <a:defRPr sz="3200">
                <a:solidFill>
                  <a:srgbClr val="000000"/>
                </a:solidFill>
                <a:latin typeface="Arial" panose="020B0604020202020204" pitchFamily="34" charset="0"/>
                <a:ea typeface="MS Gothic" panose="020B0609070205080204" pitchFamily="49" charset="-128"/>
              </a:defRPr>
            </a:lvl1pPr>
            <a:lvl2pPr>
              <a:spcBef>
                <a:spcPts val="700"/>
              </a:spcBef>
              <a:buClr>
                <a:srgbClr val="000000"/>
              </a:buClr>
              <a:buSzPct val="100000"/>
              <a:buFont typeface="Times New Roman" panose="02020603050405020304" pitchFamily="18" charset="0"/>
              <a:buChar char="–"/>
              <a:defRPr sz="2800">
                <a:solidFill>
                  <a:srgbClr val="000000"/>
                </a:solidFill>
                <a:latin typeface="Arial" panose="020B0604020202020204" pitchFamily="34" charset="0"/>
                <a:ea typeface="MS Gothic" panose="020B0609070205080204" pitchFamily="49" charset="-128"/>
              </a:defRPr>
            </a:lvl2pPr>
            <a:lvl3pPr>
              <a:spcBef>
                <a:spcPts val="600"/>
              </a:spcBef>
              <a:buClr>
                <a:srgbClr val="000000"/>
              </a:buClr>
              <a:buSzPct val="100000"/>
              <a:buFont typeface="Times New Roman" panose="02020603050405020304" pitchFamily="18" charset="0"/>
              <a:buChar char="•"/>
              <a:defRPr sz="2400">
                <a:solidFill>
                  <a:srgbClr val="000000"/>
                </a:solidFill>
                <a:latin typeface="Arial" panose="020B0604020202020204" pitchFamily="34" charset="0"/>
                <a:ea typeface="MS Gothic" panose="020B0609070205080204" pitchFamily="49" charset="-128"/>
              </a:defRPr>
            </a:lvl3pPr>
            <a:lvl4pPr>
              <a:spcBef>
                <a:spcPts val="500"/>
              </a:spcBef>
              <a:buClr>
                <a:srgbClr val="000000"/>
              </a:buClr>
              <a:buSzPct val="100000"/>
              <a:buFont typeface="Times New Roman" panose="02020603050405020304" pitchFamily="18" charset="0"/>
              <a:buChar char="–"/>
              <a:defRPr sz="2000">
                <a:solidFill>
                  <a:srgbClr val="000000"/>
                </a:solidFill>
                <a:latin typeface="Arial" panose="020B0604020202020204" pitchFamily="34" charset="0"/>
                <a:ea typeface="MS Gothic" panose="020B0609070205080204" pitchFamily="49" charset="-128"/>
              </a:defRPr>
            </a:lvl4pPr>
            <a:lvl5pPr>
              <a:spcBef>
                <a:spcPts val="500"/>
              </a:spcBef>
              <a:buClr>
                <a:srgbClr val="000000"/>
              </a:buClr>
              <a:buSzPct val="100000"/>
              <a:buFont typeface="Times New Roman" panose="02020603050405020304" pitchFamily="18" charset="0"/>
              <a:buChar char="»"/>
              <a:defRPr sz="2000">
                <a:solidFill>
                  <a:srgbClr val="000000"/>
                </a:solidFill>
                <a:latin typeface="Arial" panose="020B0604020202020204" pitchFamily="34" charset="0"/>
                <a:ea typeface="MS Gothic" panose="020B0609070205080204" pitchFamily="49" charset="-128"/>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Arial" panose="020B0604020202020204" pitchFamily="34" charset="0"/>
                <a:ea typeface="MS Gothic" panose="020B0609070205080204" pitchFamily="49" charset="-128"/>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Arial" panose="020B0604020202020204" pitchFamily="34" charset="0"/>
                <a:ea typeface="MS Gothic" panose="020B0609070205080204" pitchFamily="49" charset="-128"/>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Arial" panose="020B0604020202020204" pitchFamily="34" charset="0"/>
                <a:ea typeface="MS Gothic" panose="020B0609070205080204" pitchFamily="49" charset="-128"/>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Arial" panose="020B0604020202020204" pitchFamily="34" charset="0"/>
                <a:ea typeface="MS Gothic" panose="020B0609070205080204" pitchFamily="49" charset="-128"/>
              </a:defRPr>
            </a:lvl9pPr>
          </a:lstStyle>
          <a:p>
            <a:pPr algn="ctr" eaLnBrk="1" hangingPunct="1">
              <a:spcBef>
                <a:spcPct val="0"/>
              </a:spcBef>
              <a:buClrTx/>
              <a:buSzTx/>
              <a:buFontTx/>
              <a:buNone/>
            </a:pPr>
            <a:r>
              <a:rPr lang="en-US" altLang="en-US" sz="2400">
                <a:solidFill>
                  <a:schemeClr val="tx1"/>
                </a:solidFill>
                <a:latin typeface="Calibri" panose="020F0502020204030204" pitchFamily="34" charset="0"/>
              </a:rPr>
              <a:t>Appendix: DSPACE (institutional repository application software)</a:t>
            </a:r>
          </a:p>
        </p:txBody>
      </p:sp>
      <p:sp>
        <p:nvSpPr>
          <p:cNvPr id="41989" name="Rectangle 7"/>
          <p:cNvSpPr>
            <a:spLocks noChangeArrowheads="1"/>
          </p:cNvSpPr>
          <p:nvPr/>
        </p:nvSpPr>
        <p:spPr bwMode="auto">
          <a:xfrm>
            <a:off x="2133600" y="654050"/>
            <a:ext cx="6629400" cy="1476375"/>
          </a:xfrm>
          <a:prstGeom prst="rect">
            <a:avLst/>
          </a:prstGeom>
          <a:solidFill>
            <a:srgbClr val="FFFF99"/>
          </a:solidFill>
          <a:ln w="12700">
            <a:solidFill>
              <a:srgbClr val="92D050"/>
            </a:solidFill>
            <a:miter lim="800000"/>
            <a:headEnd/>
            <a:tailEnd/>
          </a:ln>
        </p:spPr>
        <p:txBody>
          <a:bodyPr anchor="ctr">
            <a:spAutoFit/>
          </a:bodyPr>
          <a:lstStyle/>
          <a:p>
            <a:pPr eaLnBrk="1" hangingPunct="1">
              <a:spcBef>
                <a:spcPts val="1125"/>
              </a:spcBef>
              <a:buFont typeface="Times New Roman" panose="02020603050405020304" pitchFamily="18" charset="0"/>
              <a:buNone/>
            </a:pPr>
            <a:r>
              <a:rPr lang="en-GB" altLang="en-US">
                <a:solidFill>
                  <a:schemeClr val="tx1"/>
                </a:solidFill>
                <a:ea typeface="Arial Unicode MS" panose="020B0604020202020204" pitchFamily="34" charset="-128"/>
                <a:cs typeface="Arial Unicode MS" panose="020B0604020202020204" pitchFamily="34" charset="-128"/>
              </a:rPr>
              <a:t>Developed by the Massachusetts Institute of Technology, </a:t>
            </a:r>
            <a:r>
              <a:rPr lang="en-GB" altLang="en-US" b="1">
                <a:solidFill>
                  <a:schemeClr val="tx1"/>
                </a:solidFill>
                <a:ea typeface="Arial Unicode MS" panose="020B0604020202020204" pitchFamily="34" charset="-128"/>
                <a:cs typeface="Arial Unicode MS" panose="020B0604020202020204" pitchFamily="34" charset="-128"/>
              </a:rPr>
              <a:t>DSPACE</a:t>
            </a:r>
            <a:r>
              <a:rPr lang="en-GB" altLang="en-US">
                <a:solidFill>
                  <a:schemeClr val="tx1"/>
                </a:solidFill>
                <a:ea typeface="Arial Unicode MS" panose="020B0604020202020204" pitchFamily="34" charset="-128"/>
                <a:cs typeface="Arial Unicode MS" panose="020B0604020202020204" pitchFamily="34" charset="-128"/>
              </a:rPr>
              <a:t> (dspace.org)</a:t>
            </a:r>
            <a:r>
              <a:rPr lang="en-GB" altLang="en-US" b="1">
                <a:solidFill>
                  <a:schemeClr val="tx1"/>
                </a:solidFill>
                <a:ea typeface="Arial Unicode MS" panose="020B0604020202020204" pitchFamily="34" charset="-128"/>
                <a:cs typeface="Arial Unicode MS" panose="020B0604020202020204" pitchFamily="34" charset="-128"/>
              </a:rPr>
              <a:t> </a:t>
            </a:r>
            <a:r>
              <a:rPr lang="en-GB" altLang="en-US">
                <a:solidFill>
                  <a:schemeClr val="tx1"/>
                </a:solidFill>
                <a:ea typeface="Arial Unicode MS" panose="020B0604020202020204" pitchFamily="34" charset="-128"/>
                <a:cs typeface="Arial Unicode MS" panose="020B0604020202020204" pitchFamily="34" charset="-128"/>
              </a:rPr>
              <a:t>is a free software to build open access repositories - for academic and non-profit organizations.  Click on </a:t>
            </a:r>
            <a:r>
              <a:rPr lang="en-GB" altLang="en-US" b="1">
                <a:solidFill>
                  <a:schemeClr val="tx1"/>
                </a:solidFill>
                <a:ea typeface="Arial Unicode MS" panose="020B0604020202020204" pitchFamily="34" charset="-128"/>
                <a:cs typeface="Arial Unicode MS" panose="020B0604020202020204" pitchFamily="34" charset="-128"/>
              </a:rPr>
              <a:t>Download Current or Users/Developers drop down menu – </a:t>
            </a:r>
            <a:r>
              <a:rPr lang="en-GB" altLang="en-US">
                <a:solidFill>
                  <a:schemeClr val="tx1"/>
                </a:solidFill>
                <a:ea typeface="Arial Unicode MS" panose="020B0604020202020204" pitchFamily="34" charset="-128"/>
                <a:cs typeface="Arial Unicode MS" panose="020B0604020202020204" pitchFamily="34" charset="-128"/>
              </a:rPr>
              <a:t>for technical instructions.</a:t>
            </a:r>
            <a:endParaRPr lang="en-GB" altLang="en-US">
              <a:solidFill>
                <a:schemeClr val="tx1"/>
              </a:solidFill>
            </a:endParaRPr>
          </a:p>
        </p:txBody>
      </p:sp>
      <p:sp>
        <p:nvSpPr>
          <p:cNvPr id="41990" name="Rectangle 2"/>
          <p:cNvSpPr>
            <a:spLocks noChangeArrowheads="1"/>
          </p:cNvSpPr>
          <p:nvPr/>
        </p:nvSpPr>
        <p:spPr bwMode="auto">
          <a:xfrm>
            <a:off x="1828800" y="5105400"/>
            <a:ext cx="1295400" cy="1066800"/>
          </a:xfrm>
          <a:prstGeom prst="rect">
            <a:avLst/>
          </a:prstGeom>
          <a:noFill/>
          <a:ln w="28575" algn="ctr">
            <a:solidFill>
              <a:srgbClr val="92D05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ltLang="en-US"/>
          </a:p>
        </p:txBody>
      </p:sp>
      <p:sp>
        <p:nvSpPr>
          <p:cNvPr id="41991" name="Date Placeholder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03188"/>
            <a:ext cx="8793163" cy="6069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1" name="Date Placeholder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spcBef>
                <a:spcPts val="800"/>
              </a:spcBef>
              <a:buClr>
                <a:srgbClr val="000000"/>
              </a:buClr>
              <a:buSzPct val="100000"/>
              <a:buFont typeface="Times New Roman" panose="02020603050405020304"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Arial" panose="020B0604020202020204" pitchFamily="34" charset="0"/>
                <a:ea typeface="MS Gothic" panose="020B0609070205080204" pitchFamily="49" charset="-128"/>
              </a:defRPr>
            </a:lvl1pPr>
            <a:lvl2pPr>
              <a:spcBef>
                <a:spcPts val="700"/>
              </a:spcBef>
              <a:buClr>
                <a:srgbClr val="000000"/>
              </a:buClr>
              <a:buSzPct val="100000"/>
              <a:buFont typeface="Times New Roman" panose="02020603050405020304"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Arial" panose="020B0604020202020204" pitchFamily="34" charset="0"/>
                <a:ea typeface="MS Gothic" panose="020B0609070205080204" pitchFamily="49" charset="-128"/>
              </a:defRPr>
            </a:lvl2pPr>
            <a:lvl3pPr>
              <a:spcBef>
                <a:spcPts val="600"/>
              </a:spcBef>
              <a:buClr>
                <a:srgbClr val="000000"/>
              </a:buClr>
              <a:buSzPct val="100000"/>
              <a:buFont typeface="Times New Roman" panose="02020603050405020304"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Arial" panose="020B0604020202020204" pitchFamily="34" charset="0"/>
                <a:ea typeface="MS Gothic" panose="020B0609070205080204" pitchFamily="49" charset="-128"/>
              </a:defRPr>
            </a:lvl3pPr>
            <a:lvl4pPr>
              <a:spcBef>
                <a:spcPts val="500"/>
              </a:spcBef>
              <a:buClr>
                <a:srgbClr val="000000"/>
              </a:buClr>
              <a:buSzPct val="100000"/>
              <a:buFont typeface="Times New Roman" panose="02020603050405020304"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ea typeface="MS Gothic" panose="020B0609070205080204" pitchFamily="49" charset="-128"/>
              </a:defRPr>
            </a:lvl4pPr>
            <a:lvl5pPr>
              <a:spcBef>
                <a:spcPts val="500"/>
              </a:spcBef>
              <a:buClr>
                <a:srgbClr val="000000"/>
              </a:buClr>
              <a:buSzPct val="100000"/>
              <a:buFont typeface="Times New Roman" panose="02020603050405020304"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ea typeface="MS Gothic" panose="020B0609070205080204" pitchFamily="49" charset="-128"/>
              </a:defRPr>
            </a:lvl5pPr>
            <a:lvl6pPr marL="2514600" indent="-228600" defTabSz="457200" eaLnBrk="0" fontAlgn="base" hangingPunct="0">
              <a:spcBef>
                <a:spcPts val="500"/>
              </a:spcBef>
              <a:spcAft>
                <a:spcPct val="0"/>
              </a:spcAft>
              <a:buClr>
                <a:srgbClr val="000000"/>
              </a:buClr>
              <a:buSzPct val="100000"/>
              <a:buFont typeface="Times New Roman" panose="02020603050405020304"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ea typeface="MS Gothic" panose="020B0609070205080204" pitchFamily="49" charset="-128"/>
              </a:defRPr>
            </a:lvl6pPr>
            <a:lvl7pPr marL="2971800" indent="-228600" defTabSz="457200" eaLnBrk="0" fontAlgn="base" hangingPunct="0">
              <a:spcBef>
                <a:spcPts val="500"/>
              </a:spcBef>
              <a:spcAft>
                <a:spcPct val="0"/>
              </a:spcAft>
              <a:buClr>
                <a:srgbClr val="000000"/>
              </a:buClr>
              <a:buSzPct val="100000"/>
              <a:buFont typeface="Times New Roman" panose="02020603050405020304"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ea typeface="MS Gothic" panose="020B0609070205080204" pitchFamily="49" charset="-128"/>
              </a:defRPr>
            </a:lvl7pPr>
            <a:lvl8pPr marL="3429000" indent="-228600" defTabSz="457200" eaLnBrk="0" fontAlgn="base" hangingPunct="0">
              <a:spcBef>
                <a:spcPts val="500"/>
              </a:spcBef>
              <a:spcAft>
                <a:spcPct val="0"/>
              </a:spcAft>
              <a:buClr>
                <a:srgbClr val="000000"/>
              </a:buClr>
              <a:buSzPct val="100000"/>
              <a:buFont typeface="Times New Roman" panose="02020603050405020304"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ea typeface="MS Gothic" panose="020B0609070205080204" pitchFamily="49" charset="-128"/>
              </a:defRPr>
            </a:lvl8pPr>
            <a:lvl9pPr marL="3886200" indent="-228600" defTabSz="457200" eaLnBrk="0" fontAlgn="base" hangingPunct="0">
              <a:spcBef>
                <a:spcPts val="500"/>
              </a:spcBef>
              <a:spcAft>
                <a:spcPct val="0"/>
              </a:spcAft>
              <a:buClr>
                <a:srgbClr val="000000"/>
              </a:buClr>
              <a:buSzPct val="100000"/>
              <a:buFont typeface="Times New Roman" panose="02020603050405020304" pitchFamily="18" charset="0"/>
              <a:buChar cha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Arial" panose="020B0604020202020204" pitchFamily="34" charset="0"/>
                <a:ea typeface="MS Gothic" panose="020B0609070205080204" pitchFamily="49" charset="-128"/>
              </a:defRPr>
            </a:lvl9pPr>
          </a:lstStyle>
          <a:p>
            <a:pPr>
              <a:spcBef>
                <a:spcPct val="0"/>
              </a:spcBef>
              <a:buFont typeface="Times New Roman" panose="02020603050405020304" pitchFamily="18" charset="0"/>
              <a:buNone/>
            </a:pPr>
            <a:r>
              <a:rPr lang="en-US" altLang="en-US" sz="1400">
                <a:ea typeface="Arial Unicode MS" panose="020B0604020202020204" pitchFamily="34" charset="-128"/>
              </a:rPr>
              <a:t>25 March 2018</a:t>
            </a:r>
          </a:p>
        </p:txBody>
      </p:sp>
      <p:sp>
        <p:nvSpPr>
          <p:cNvPr id="43012" name="Rectangle 2"/>
          <p:cNvSpPr>
            <a:spLocks noChangeArrowheads="1"/>
          </p:cNvSpPr>
          <p:nvPr/>
        </p:nvSpPr>
        <p:spPr bwMode="auto">
          <a:xfrm>
            <a:off x="542925" y="457200"/>
            <a:ext cx="2044700" cy="457200"/>
          </a:xfrm>
          <a:prstGeom prst="rect">
            <a:avLst/>
          </a:prstGeom>
          <a:noFill/>
          <a:ln w="28575" algn="ctr">
            <a:solidFill>
              <a:srgbClr val="92D05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ltLang="en-US"/>
          </a:p>
        </p:txBody>
      </p:sp>
      <p:sp>
        <p:nvSpPr>
          <p:cNvPr id="43013" name="Rectangle 2"/>
          <p:cNvSpPr>
            <a:spLocks noChangeArrowheads="1"/>
          </p:cNvSpPr>
          <p:nvPr/>
        </p:nvSpPr>
        <p:spPr bwMode="auto">
          <a:xfrm>
            <a:off x="5827713" y="2078038"/>
            <a:ext cx="2192337" cy="990600"/>
          </a:xfrm>
          <a:prstGeom prst="rect">
            <a:avLst/>
          </a:prstGeom>
          <a:noFill/>
          <a:ln w="28575" algn="ctr">
            <a:solidFill>
              <a:srgbClr val="92D05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ltLang="en-US"/>
          </a:p>
        </p:txBody>
      </p:sp>
      <p:sp>
        <p:nvSpPr>
          <p:cNvPr id="43014" name="Rectangle 7"/>
          <p:cNvSpPr>
            <a:spLocks noChangeArrowheads="1"/>
          </p:cNvSpPr>
          <p:nvPr/>
        </p:nvSpPr>
        <p:spPr bwMode="auto">
          <a:xfrm>
            <a:off x="4572000" y="1233488"/>
            <a:ext cx="3581400" cy="1201737"/>
          </a:xfrm>
          <a:prstGeom prst="rect">
            <a:avLst/>
          </a:prstGeom>
          <a:solidFill>
            <a:srgbClr val="FFFF99"/>
          </a:solidFill>
          <a:ln w="12700">
            <a:solidFill>
              <a:srgbClr val="92D050"/>
            </a:solidFill>
            <a:miter lim="800000"/>
            <a:headEnd/>
            <a:tailEnd/>
          </a:ln>
        </p:spPr>
        <p:txBody>
          <a:bodyPr anchor="ctr">
            <a:spAutoFit/>
          </a:bodyPr>
          <a:lstStyle/>
          <a:p>
            <a:pPr eaLnBrk="1" hangingPunct="1">
              <a:spcBef>
                <a:spcPts val="1125"/>
              </a:spcBef>
              <a:buFont typeface="Times New Roman" panose="02020603050405020304" pitchFamily="18" charset="0"/>
              <a:buNone/>
            </a:pPr>
            <a:r>
              <a:rPr lang="en-GB" altLang="en-US">
                <a:solidFill>
                  <a:schemeClr val="tx1"/>
                </a:solidFill>
              </a:rPr>
              <a:t>From this</a:t>
            </a:r>
            <a:r>
              <a:rPr lang="en-GB" altLang="en-US" b="1">
                <a:solidFill>
                  <a:schemeClr val="tx1"/>
                </a:solidFill>
              </a:rPr>
              <a:t> </a:t>
            </a:r>
            <a:r>
              <a:rPr lang="en-GB" altLang="en-US" b="1">
                <a:solidFill>
                  <a:schemeClr val="tx1"/>
                </a:solidFill>
                <a:ea typeface="Arial Unicode MS" panose="020B0604020202020204" pitchFamily="34" charset="-128"/>
                <a:cs typeface="Arial Unicode MS" panose="020B0604020202020204" pitchFamily="34" charset="-128"/>
              </a:rPr>
              <a:t>DSPACE </a:t>
            </a:r>
            <a:r>
              <a:rPr lang="en-GB" altLang="en-US">
                <a:solidFill>
                  <a:schemeClr val="tx1"/>
                </a:solidFill>
              </a:rPr>
              <a:t>page, you can download the software and documentation plus learn about new features and improvements.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28600"/>
            <a:ext cx="8839200" cy="611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Rectangle 7"/>
          <p:cNvSpPr>
            <a:spLocks noChangeArrowheads="1"/>
          </p:cNvSpPr>
          <p:nvPr/>
        </p:nvSpPr>
        <p:spPr bwMode="auto">
          <a:xfrm>
            <a:off x="4572000" y="1095375"/>
            <a:ext cx="3581400" cy="1477963"/>
          </a:xfrm>
          <a:prstGeom prst="rect">
            <a:avLst/>
          </a:prstGeom>
          <a:solidFill>
            <a:srgbClr val="FFFF99"/>
          </a:solidFill>
          <a:ln w="12700">
            <a:solidFill>
              <a:srgbClr val="92D050"/>
            </a:solidFill>
            <a:miter lim="800000"/>
            <a:headEnd/>
            <a:tailEnd/>
          </a:ln>
        </p:spPr>
        <p:txBody>
          <a:bodyPr anchor="ctr">
            <a:spAutoFit/>
          </a:bodyPr>
          <a:lstStyle/>
          <a:p>
            <a:pPr eaLnBrk="1" hangingPunct="1">
              <a:spcBef>
                <a:spcPts val="1125"/>
              </a:spcBef>
              <a:buFont typeface="Times New Roman" panose="02020603050405020304" pitchFamily="18" charset="0"/>
              <a:buNone/>
            </a:pPr>
            <a:r>
              <a:rPr lang="en-GB" altLang="en-US">
                <a:solidFill>
                  <a:schemeClr val="tx1"/>
                </a:solidFill>
              </a:rPr>
              <a:t>Displayed is the initial page of </a:t>
            </a:r>
            <a:r>
              <a:rPr lang="en-GB" altLang="en-US" b="1">
                <a:solidFill>
                  <a:schemeClr val="tx1"/>
                </a:solidFill>
                <a:ea typeface="Arial Unicode MS" panose="020B0604020202020204" pitchFamily="34" charset="-128"/>
                <a:cs typeface="Arial Unicode MS" panose="020B0604020202020204" pitchFamily="34" charset="-128"/>
              </a:rPr>
              <a:t>Makerere University Institutional Repository (MAKIR)</a:t>
            </a:r>
            <a:r>
              <a:rPr lang="en-GB" altLang="en-US">
                <a:solidFill>
                  <a:schemeClr val="tx1"/>
                </a:solidFill>
                <a:ea typeface="Arial Unicode MS" panose="020B0604020202020204" pitchFamily="34" charset="-128"/>
                <a:cs typeface="Arial Unicode MS" panose="020B0604020202020204" pitchFamily="34" charset="-128"/>
              </a:rPr>
              <a:t>.  Note the Communities within this repository. </a:t>
            </a:r>
            <a:endParaRPr lang="en-GB" altLang="en-US">
              <a:solidFill>
                <a:schemeClr val="tx1"/>
              </a:solidFill>
            </a:endParaRPr>
          </a:p>
        </p:txBody>
      </p:sp>
      <p:sp>
        <p:nvSpPr>
          <p:cNvPr id="44036" name="Rectangle 2"/>
          <p:cNvSpPr>
            <a:spLocks noChangeArrowheads="1"/>
          </p:cNvSpPr>
          <p:nvPr/>
        </p:nvSpPr>
        <p:spPr bwMode="auto">
          <a:xfrm>
            <a:off x="762000" y="228600"/>
            <a:ext cx="1447800" cy="304800"/>
          </a:xfrm>
          <a:prstGeom prst="rect">
            <a:avLst/>
          </a:prstGeom>
          <a:noFill/>
          <a:ln w="28575" algn="ctr">
            <a:solidFill>
              <a:srgbClr val="92D050"/>
            </a:solidFill>
            <a:round/>
            <a:headEnd/>
            <a:tailEnd type="triangle" w="med" len="med"/>
          </a:ln>
          <a:extLst>
            <a:ext uri="{909E8E84-426E-40DD-AFC4-6F175D3DCCD1}">
              <a14:hiddenFill xmlns:a14="http://schemas.microsoft.com/office/drawing/2010/main">
                <a:solidFill>
                  <a:srgbClr val="FFFFFF"/>
                </a:solidFill>
              </a14:hiddenFill>
            </a:ext>
          </a:extLst>
        </p:spPr>
        <p:txBody>
          <a:bodyPr anchor="ctr">
            <a:spAutoFit/>
          </a:bodyPr>
          <a:lstStyle/>
          <a:p>
            <a:endParaRPr lang="en-US" altLang="en-US"/>
          </a:p>
        </p:txBody>
      </p:sp>
      <p:sp>
        <p:nvSpPr>
          <p:cNvPr id="44037" name="Date Placeholder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sp>
        <p:nvSpPr>
          <p:cNvPr id="45059" name="Rectangle 2"/>
          <p:cNvSpPr>
            <a:spLocks noGrp="1" noChangeArrowheads="1"/>
          </p:cNvSpPr>
          <p:nvPr>
            <p:ph type="title"/>
          </p:nvPr>
        </p:nvSpPr>
        <p:spPr>
          <a:xfrm>
            <a:off x="685800" y="304800"/>
            <a:ext cx="8207375" cy="1120775"/>
          </a:xfrm>
        </p:spPr>
        <p:txBody>
          <a:bodyPr/>
          <a:lstStyle/>
          <a:p>
            <a:pPr algn="l" eaLnBrk="1" hangingPunct="1"/>
            <a:r>
              <a:rPr lang="en-US" altLang="en-US" b="1">
                <a:solidFill>
                  <a:srgbClr val="92D050"/>
                </a:solidFill>
              </a:rPr>
              <a:t>Exercises</a:t>
            </a:r>
          </a:p>
        </p:txBody>
      </p:sp>
      <p:sp>
        <p:nvSpPr>
          <p:cNvPr id="6" name="Rectangle 3">
            <a:extLst>
              <a:ext uri="{FF2B5EF4-FFF2-40B4-BE49-F238E27FC236}">
                <a16:creationId xmlns:a16="http://schemas.microsoft.com/office/drawing/2014/main" id="{5C782E2C-D0DB-4E0C-9395-AA48CCBDC6D7}"/>
              </a:ext>
            </a:extLst>
          </p:cNvPr>
          <p:cNvSpPr txBox="1">
            <a:spLocks noChangeArrowheads="1"/>
          </p:cNvSpPr>
          <p:nvPr/>
        </p:nvSpPr>
        <p:spPr>
          <a:xfrm>
            <a:off x="652463" y="1422400"/>
            <a:ext cx="7848600" cy="4267200"/>
          </a:xfrm>
          <a:prstGeom prst="rect">
            <a:avLst/>
          </a:prstGeom>
        </p:spPr>
        <p:txBody>
          <a:bodyPr/>
          <a:lstStyle>
            <a:lvl1pPr marL="342900" indent="-342900" algn="l" defTabSz="457200" rtl="0" eaLnBrk="0" fontAlgn="base" hangingPunct="0">
              <a:spcBef>
                <a:spcPts val="800"/>
              </a:spcBef>
              <a:spcAft>
                <a:spcPct val="0"/>
              </a:spcAft>
              <a:buClr>
                <a:srgbClr val="000000"/>
              </a:buClr>
              <a:buSzPct val="100000"/>
              <a:buFont typeface="Times New Roman" panose="02020603050405020304" pitchFamily="18" charset="0"/>
              <a:buChar char="•"/>
              <a:defRPr sz="3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anose="02020603050405020304" pitchFamily="18" charset="0"/>
              <a:buChar char="–"/>
              <a:defRPr sz="2800">
                <a:solidFill>
                  <a:srgbClr val="000000"/>
                </a:solidFill>
                <a:latin typeface="+mn-lt"/>
                <a:ea typeface="+mn-ea"/>
              </a:defRPr>
            </a:lvl2pPr>
            <a:lvl3pPr marL="1143000" indent="-228600" algn="l" defTabSz="457200" rtl="0" eaLnBrk="0" fontAlgn="base" hangingPunct="0">
              <a:spcBef>
                <a:spcPts val="600"/>
              </a:spcBef>
              <a:spcAft>
                <a:spcPct val="0"/>
              </a:spcAft>
              <a:buClr>
                <a:srgbClr val="000000"/>
              </a:buClr>
              <a:buSzPct val="100000"/>
              <a:buFont typeface="Times New Roman" panose="02020603050405020304" pitchFamily="18" charset="0"/>
              <a:buChar char="•"/>
              <a:defRPr sz="2400">
                <a:solidFill>
                  <a:srgbClr val="000000"/>
                </a:solidFill>
                <a:latin typeface="+mn-lt"/>
                <a:ea typeface="+mn-ea"/>
              </a:defRPr>
            </a:lvl3pPr>
            <a:lvl4pPr marL="16002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4pPr>
            <a:lvl5pPr marL="20574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5pPr>
            <a:lvl6pPr marL="25146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6pPr>
            <a:lvl7pPr marL="29718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7pPr>
            <a:lvl8pPr marL="34290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8pPr>
            <a:lvl9pPr marL="38862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9pPr>
          </a:lstStyle>
          <a:p>
            <a:pPr marL="0" indent="0" eaLnBrk="1" hangingPunct="1">
              <a:spcBef>
                <a:spcPts val="1125"/>
              </a:spcBef>
              <a:buFont typeface="Times New Roman" panose="02020603050405020304" pitchFamily="18" charset="0"/>
              <a:buNone/>
              <a:defRPr/>
            </a:pPr>
            <a:r>
              <a:rPr lang="en-US" altLang="en-US" b="1" kern="0" dirty="0">
                <a:solidFill>
                  <a:srgbClr val="92D050"/>
                </a:solidFill>
              </a:rPr>
              <a:t>This is the end of the OARE Basic Course Module 6A. </a:t>
            </a:r>
            <a:r>
              <a:rPr lang="en-US" altLang="en-US" kern="0" dirty="0">
                <a:solidFill>
                  <a:srgbClr val="92D050"/>
                </a:solidFill>
                <a:ea typeface="MS PGothic" panose="020B0600070205080204" pitchFamily="34" charset="-128"/>
                <a:cs typeface="Arial" panose="020B0604020202020204" pitchFamily="34" charset="0"/>
              </a:rPr>
              <a:t>Exercises for this module are available after Module 6C.</a:t>
            </a:r>
            <a:endParaRPr lang="en-US" altLang="en-US" b="1" kern="0" dirty="0">
              <a:solidFill>
                <a:srgbClr val="92D050"/>
              </a:solidFill>
            </a:endParaRPr>
          </a:p>
          <a:p>
            <a:pPr marL="0" lvl="1" indent="0" eaLnBrk="1" hangingPunct="1">
              <a:spcBef>
                <a:spcPts val="1125"/>
              </a:spcBef>
              <a:buFont typeface="Times New Roman" panose="02020603050405020304" pitchFamily="18" charset="0"/>
              <a:buNone/>
              <a:defRPr/>
            </a:pPr>
            <a:r>
              <a:rPr lang="en-US" altLang="en-US" sz="3200" b="1" kern="0" dirty="0">
                <a:solidFill>
                  <a:srgbClr val="92D050"/>
                </a:solidFill>
              </a:rPr>
              <a:t>Please continue with Module 6B: E-journal, E-books and Internet Resources: </a:t>
            </a:r>
            <a:r>
              <a:rPr lang="en-US" altLang="en-US" sz="3200" kern="0" dirty="0">
                <a:solidFill>
                  <a:srgbClr val="92D050"/>
                </a:solidFill>
              </a:rPr>
              <a:t>Free E-book Access</a:t>
            </a:r>
            <a:r>
              <a:rPr lang="en-US" altLang="en-US" sz="3200" b="1" kern="0" dirty="0">
                <a:solidFill>
                  <a:srgbClr val="92D050"/>
                </a:solidFill>
              </a:rPr>
              <a:t>.</a:t>
            </a:r>
          </a:p>
          <a:p>
            <a:pPr marL="0" lvl="1" indent="0" eaLnBrk="1" hangingPunct="1">
              <a:spcBef>
                <a:spcPts val="1125"/>
              </a:spcBef>
              <a:buFont typeface="Times New Roman" panose="02020603050405020304" pitchFamily="18" charset="0"/>
              <a:buNone/>
              <a:defRPr/>
            </a:pPr>
            <a:endParaRPr lang="en-US" altLang="en-US" sz="1400" b="1" kern="0" dirty="0">
              <a:solidFill>
                <a:srgbClr val="92D050"/>
              </a:solidFill>
            </a:endParaRPr>
          </a:p>
          <a:p>
            <a:pPr marL="0" lvl="1" indent="0" eaLnBrk="1" hangingPunct="1">
              <a:spcBef>
                <a:spcPts val="1125"/>
              </a:spcBef>
              <a:buFont typeface="Times New Roman" panose="02020603050405020304" pitchFamily="18" charset="0"/>
              <a:buNone/>
              <a:defRPr/>
            </a:pPr>
            <a:r>
              <a:rPr lang="en-US" altLang="en-US" sz="3200" b="1" kern="0" dirty="0">
                <a:solidFill>
                  <a:srgbClr val="92D050"/>
                </a:solidFill>
              </a:rPr>
              <a:t>Updated March 2018</a:t>
            </a:r>
            <a:endParaRPr lang="en-US" altLang="en-US" kern="0" dirty="0">
              <a:solidFill>
                <a:srgbClr val="92D050"/>
              </a:solidFill>
            </a:endParaRPr>
          </a:p>
          <a:p>
            <a:pPr marL="0" indent="0" algn="r" eaLnBrk="1" hangingPunct="1">
              <a:spcBef>
                <a:spcPts val="1125"/>
              </a:spcBef>
              <a:buFontTx/>
              <a:buNone/>
              <a:defRPr/>
            </a:pPr>
            <a:endParaRPr lang="en-US" altLang="en-US" sz="1600" kern="0" dirty="0">
              <a:solidFill>
                <a:srgbClr val="387849"/>
              </a:solidFill>
            </a:endParaRPr>
          </a:p>
          <a:p>
            <a:pPr marL="0" indent="0" algn="r" eaLnBrk="1" hangingPunct="1">
              <a:spcBef>
                <a:spcPts val="1125"/>
              </a:spcBef>
              <a:buFontTx/>
              <a:buNone/>
              <a:defRPr/>
            </a:pPr>
            <a:r>
              <a:rPr lang="en-US" altLang="en-US" sz="1800" kern="0" dirty="0">
                <a:solidFill>
                  <a:srgbClr val="387849"/>
                </a:solidFill>
              </a:rPr>
              <a:t> </a:t>
            </a:r>
            <a:endParaRPr lang="en-US" altLang="en-US" sz="1800" b="1" kern="0" dirty="0">
              <a:solidFill>
                <a:schemeClr val="tx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sp>
        <p:nvSpPr>
          <p:cNvPr id="9219" name="Title 1"/>
          <p:cNvSpPr>
            <a:spLocks noGrp="1" noChangeArrowheads="1"/>
          </p:cNvSpPr>
          <p:nvPr>
            <p:ph type="title"/>
          </p:nvPr>
        </p:nvSpPr>
        <p:spPr>
          <a:xfrm>
            <a:off x="457200" y="76200"/>
            <a:ext cx="8207375" cy="1120775"/>
          </a:xfrm>
        </p:spPr>
        <p:txBody>
          <a:bodyPr/>
          <a:lstStyle/>
          <a:p>
            <a:r>
              <a:rPr lang="en-US" altLang="en-US" sz="3200" b="1">
                <a:solidFill>
                  <a:srgbClr val="92D050"/>
                </a:solidFill>
              </a:rPr>
              <a:t>Grey Literature</a:t>
            </a:r>
          </a:p>
        </p:txBody>
      </p:sp>
      <p:sp>
        <p:nvSpPr>
          <p:cNvPr id="5" name="Content Placeholder 2">
            <a:extLst>
              <a:ext uri="{FF2B5EF4-FFF2-40B4-BE49-F238E27FC236}">
                <a16:creationId xmlns:a16="http://schemas.microsoft.com/office/drawing/2014/main" id="{D7B05531-519D-4DC0-A6C9-4CF59F760340}"/>
              </a:ext>
            </a:extLst>
          </p:cNvPr>
          <p:cNvSpPr txBox="1">
            <a:spLocks/>
          </p:cNvSpPr>
          <p:nvPr/>
        </p:nvSpPr>
        <p:spPr>
          <a:xfrm>
            <a:off x="-11113" y="1092200"/>
            <a:ext cx="9144001" cy="5257800"/>
          </a:xfrm>
          <a:prstGeom prst="rect">
            <a:avLst/>
          </a:prstGeom>
        </p:spPr>
        <p:txBody>
          <a:bodyPr/>
          <a:lstStyle>
            <a:lvl1pPr marL="342900" indent="-342900" algn="l" defTabSz="457200" rtl="0" eaLnBrk="0" fontAlgn="base" hangingPunct="0">
              <a:spcBef>
                <a:spcPts val="800"/>
              </a:spcBef>
              <a:spcAft>
                <a:spcPct val="0"/>
              </a:spcAft>
              <a:buClr>
                <a:srgbClr val="000000"/>
              </a:buClr>
              <a:buSzPct val="100000"/>
              <a:buFont typeface="Times New Roman" panose="02020603050405020304" pitchFamily="18" charset="0"/>
              <a:buChar char="•"/>
              <a:defRPr sz="3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anose="02020603050405020304" pitchFamily="18" charset="0"/>
              <a:buChar char="–"/>
              <a:defRPr sz="2800">
                <a:solidFill>
                  <a:srgbClr val="000000"/>
                </a:solidFill>
                <a:latin typeface="+mn-lt"/>
                <a:ea typeface="+mn-ea"/>
              </a:defRPr>
            </a:lvl2pPr>
            <a:lvl3pPr marL="1143000" indent="-228600" algn="l" defTabSz="457200" rtl="0" eaLnBrk="0" fontAlgn="base" hangingPunct="0">
              <a:spcBef>
                <a:spcPts val="600"/>
              </a:spcBef>
              <a:spcAft>
                <a:spcPct val="0"/>
              </a:spcAft>
              <a:buClr>
                <a:srgbClr val="000000"/>
              </a:buClr>
              <a:buSzPct val="100000"/>
              <a:buFont typeface="Times New Roman" panose="02020603050405020304" pitchFamily="18" charset="0"/>
              <a:buChar char="•"/>
              <a:defRPr sz="2400">
                <a:solidFill>
                  <a:srgbClr val="000000"/>
                </a:solidFill>
                <a:latin typeface="+mn-lt"/>
                <a:ea typeface="+mn-ea"/>
              </a:defRPr>
            </a:lvl3pPr>
            <a:lvl4pPr marL="16002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4pPr>
            <a:lvl5pPr marL="20574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5pPr>
            <a:lvl6pPr marL="25146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6pPr>
            <a:lvl7pPr marL="29718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7pPr>
            <a:lvl8pPr marL="34290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8pPr>
            <a:lvl9pPr marL="38862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9pPr>
          </a:lstStyle>
          <a:p>
            <a:pPr lvl="1">
              <a:buFont typeface="Arial" panose="020B0604020202020204" pitchFamily="34" charset="0"/>
              <a:buChar char="•"/>
              <a:defRPr/>
            </a:pPr>
            <a:r>
              <a:rPr lang="en-US" altLang="en-US" kern="0"/>
              <a:t>Is defined as ‘that which is produced on all levels of government, academics, business and industry in print and electronic formats, but which is not controlled by commercial publishers.’ </a:t>
            </a:r>
          </a:p>
          <a:p>
            <a:pPr lvl="1">
              <a:buFont typeface="Times New Roman" panose="02020603050405020304" pitchFamily="18" charset="0"/>
              <a:buNone/>
              <a:defRPr/>
            </a:pPr>
            <a:r>
              <a:rPr lang="en-US" altLang="en-US" sz="2000" kern="0"/>
              <a:t>    </a:t>
            </a:r>
            <a:r>
              <a:rPr lang="en-US" altLang="en-US" sz="2400" kern="0"/>
              <a:t>Grey Literature Report, New York Academy of Medicine,  </a:t>
            </a:r>
          </a:p>
          <a:p>
            <a:pPr lvl="1">
              <a:buFont typeface="Times New Roman" panose="02020603050405020304" pitchFamily="18" charset="0"/>
              <a:buNone/>
              <a:defRPr/>
            </a:pPr>
            <a:r>
              <a:rPr lang="en-US" altLang="en-US" sz="2400" kern="0"/>
              <a:t>    </a:t>
            </a:r>
            <a:r>
              <a:rPr lang="en-US" altLang="en-US" sz="2400" b="1" u="sng" kern="0">
                <a:hlinkClick r:id="rId2"/>
              </a:rPr>
              <a:t>www.greylit.org/about</a:t>
            </a:r>
            <a:r>
              <a:rPr lang="en-US" altLang="en-US" sz="2400" kern="0"/>
              <a:t> (accessed 02 January 2015)</a:t>
            </a:r>
          </a:p>
          <a:p>
            <a:pPr lvl="1">
              <a:buFont typeface="Arial" panose="020B0604020202020204" pitchFamily="34" charset="0"/>
              <a:buChar char="•"/>
              <a:defRPr/>
            </a:pPr>
            <a:r>
              <a:rPr lang="en-US" altLang="en-US" kern="0"/>
              <a:t>Examples include technical reports from governmental, inter-governmental and non-governmental agencies or research groups, working papers from research groups or preprints, thesis/dissertations and conference papers. </a:t>
            </a:r>
          </a:p>
          <a:p>
            <a:pPr>
              <a:defRPr/>
            </a:pPr>
            <a:endParaRPr lang="en-US" altLang="en-US" kern="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sp>
        <p:nvSpPr>
          <p:cNvPr id="4" name="Content Placeholder 2">
            <a:extLst>
              <a:ext uri="{FF2B5EF4-FFF2-40B4-BE49-F238E27FC236}">
                <a16:creationId xmlns:a16="http://schemas.microsoft.com/office/drawing/2014/main" id="{03D71C21-5335-41C4-B01E-7C990F16CD11}"/>
              </a:ext>
            </a:extLst>
          </p:cNvPr>
          <p:cNvSpPr txBox="1">
            <a:spLocks/>
          </p:cNvSpPr>
          <p:nvPr/>
        </p:nvSpPr>
        <p:spPr>
          <a:xfrm>
            <a:off x="457200" y="1600200"/>
            <a:ext cx="8207375" cy="4503738"/>
          </a:xfrm>
          <a:prstGeom prst="rect">
            <a:avLst/>
          </a:prstGeom>
        </p:spPr>
        <p:txBody>
          <a:bodyPr/>
          <a:lstStyle>
            <a:lvl1pPr marL="342900" indent="-342900" algn="l" defTabSz="457200" rtl="0" eaLnBrk="0" fontAlgn="base" hangingPunct="0">
              <a:spcBef>
                <a:spcPts val="800"/>
              </a:spcBef>
              <a:spcAft>
                <a:spcPct val="0"/>
              </a:spcAft>
              <a:buClr>
                <a:srgbClr val="000000"/>
              </a:buClr>
              <a:buSzPct val="100000"/>
              <a:buFont typeface="Times New Roman" panose="02020603050405020304" pitchFamily="18" charset="0"/>
              <a:buChar char="•"/>
              <a:defRPr sz="3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anose="02020603050405020304" pitchFamily="18" charset="0"/>
              <a:buChar char="–"/>
              <a:defRPr sz="2800">
                <a:solidFill>
                  <a:srgbClr val="000000"/>
                </a:solidFill>
                <a:latin typeface="+mn-lt"/>
                <a:ea typeface="+mn-ea"/>
              </a:defRPr>
            </a:lvl2pPr>
            <a:lvl3pPr marL="1143000" indent="-228600" algn="l" defTabSz="457200" rtl="0" eaLnBrk="0" fontAlgn="base" hangingPunct="0">
              <a:spcBef>
                <a:spcPts val="600"/>
              </a:spcBef>
              <a:spcAft>
                <a:spcPct val="0"/>
              </a:spcAft>
              <a:buClr>
                <a:srgbClr val="000000"/>
              </a:buClr>
              <a:buSzPct val="100000"/>
              <a:buFont typeface="Times New Roman" panose="02020603050405020304" pitchFamily="18" charset="0"/>
              <a:buChar char="•"/>
              <a:defRPr sz="2400">
                <a:solidFill>
                  <a:srgbClr val="000000"/>
                </a:solidFill>
                <a:latin typeface="+mn-lt"/>
                <a:ea typeface="+mn-ea"/>
              </a:defRPr>
            </a:lvl3pPr>
            <a:lvl4pPr marL="16002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4pPr>
            <a:lvl5pPr marL="20574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5pPr>
            <a:lvl6pPr marL="25146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6pPr>
            <a:lvl7pPr marL="29718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7pPr>
            <a:lvl8pPr marL="34290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8pPr>
            <a:lvl9pPr marL="38862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9pPr>
          </a:lstStyle>
          <a:p>
            <a:pPr marL="342900" lvl="1" indent="-342900">
              <a:spcBef>
                <a:spcPts val="800"/>
              </a:spcBef>
              <a:buFont typeface="Times New Roman" panose="02020603050405020304" pitchFamily="18" charset="0"/>
              <a:buChar char="•"/>
              <a:defRPr/>
            </a:pPr>
            <a:r>
              <a:rPr lang="en-US" altLang="en-US" kern="0"/>
              <a:t>Is a body of materials that cannot be found easily through conventional channels – e.g. indexed databases or publishers’ lists</a:t>
            </a:r>
          </a:p>
          <a:p>
            <a:pPr>
              <a:defRPr/>
            </a:pPr>
            <a:r>
              <a:rPr lang="en-US" altLang="en-US" sz="2800" kern="0"/>
              <a:t>Lacks strict bibliographic control - basic information such as author, publication date or publishing body and location may not readily available</a:t>
            </a:r>
          </a:p>
          <a:p>
            <a:pPr>
              <a:defRPr/>
            </a:pPr>
            <a:r>
              <a:rPr lang="en-US" altLang="en-US" sz="2800" kern="0"/>
              <a:t>Is increasingly found on the Internet but can be difficult to identify, access and evaluate</a:t>
            </a:r>
          </a:p>
          <a:p>
            <a:pPr>
              <a:defRPr/>
            </a:pPr>
            <a:endParaRPr lang="en-US" altLang="en-US" kern="0" dirty="0"/>
          </a:p>
        </p:txBody>
      </p:sp>
      <p:sp>
        <p:nvSpPr>
          <p:cNvPr id="10244" name="Title 1"/>
          <p:cNvSpPr>
            <a:spLocks noGrp="1" noChangeArrowheads="1"/>
          </p:cNvSpPr>
          <p:nvPr>
            <p:ph type="title"/>
          </p:nvPr>
        </p:nvSpPr>
        <p:spPr>
          <a:xfrm>
            <a:off x="457200" y="228600"/>
            <a:ext cx="8207375" cy="1120775"/>
          </a:xfrm>
        </p:spPr>
        <p:txBody>
          <a:bodyPr/>
          <a:lstStyle/>
          <a:p>
            <a:r>
              <a:rPr lang="en-US" altLang="en-US" sz="3200" b="1">
                <a:solidFill>
                  <a:srgbClr val="92D050"/>
                </a:solidFill>
              </a:rPr>
              <a:t>Grey Literature (continued)</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9863"/>
            <a:ext cx="7883525" cy="539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7"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85800" y="169863"/>
            <a:ext cx="7929563" cy="5424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2">
            <a:extLst>
              <a:ext uri="{FF2B5EF4-FFF2-40B4-BE49-F238E27FC236}">
                <a16:creationId xmlns:a16="http://schemas.microsoft.com/office/drawing/2014/main" id="{AE0F6C0F-9A7A-4D4E-BFA0-5F21C5C38B7B}"/>
              </a:ext>
            </a:extLst>
          </p:cNvPr>
          <p:cNvSpPr txBox="1">
            <a:spLocks/>
          </p:cNvSpPr>
          <p:nvPr/>
        </p:nvSpPr>
        <p:spPr>
          <a:xfrm>
            <a:off x="152400" y="5594350"/>
            <a:ext cx="8763000" cy="577850"/>
          </a:xfrm>
          <a:prstGeom prst="rect">
            <a:avLst/>
          </a:prstGeom>
        </p:spPr>
        <p:txBody>
          <a:bodyPr/>
          <a:lstStyle>
            <a:lvl1pPr marL="342900" indent="-342900" algn="l" defTabSz="457200" rtl="0" eaLnBrk="0" fontAlgn="base" hangingPunct="0">
              <a:spcBef>
                <a:spcPts val="800"/>
              </a:spcBef>
              <a:spcAft>
                <a:spcPct val="0"/>
              </a:spcAft>
              <a:buClr>
                <a:srgbClr val="000000"/>
              </a:buClr>
              <a:buSzPct val="100000"/>
              <a:buFont typeface="Times New Roman" panose="02020603050405020304" pitchFamily="18" charset="0"/>
              <a:buChar char="•"/>
              <a:defRPr sz="3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anose="02020603050405020304" pitchFamily="18" charset="0"/>
              <a:buChar char="–"/>
              <a:defRPr sz="2800">
                <a:solidFill>
                  <a:srgbClr val="000000"/>
                </a:solidFill>
                <a:latin typeface="+mn-lt"/>
                <a:ea typeface="+mn-ea"/>
              </a:defRPr>
            </a:lvl2pPr>
            <a:lvl3pPr marL="1143000" indent="-228600" algn="l" defTabSz="457200" rtl="0" eaLnBrk="0" fontAlgn="base" hangingPunct="0">
              <a:spcBef>
                <a:spcPts val="600"/>
              </a:spcBef>
              <a:spcAft>
                <a:spcPct val="0"/>
              </a:spcAft>
              <a:buClr>
                <a:srgbClr val="000000"/>
              </a:buClr>
              <a:buSzPct val="100000"/>
              <a:buFont typeface="Times New Roman" panose="02020603050405020304" pitchFamily="18" charset="0"/>
              <a:buChar char="•"/>
              <a:defRPr sz="2400">
                <a:solidFill>
                  <a:srgbClr val="000000"/>
                </a:solidFill>
                <a:latin typeface="+mn-lt"/>
                <a:ea typeface="+mn-ea"/>
              </a:defRPr>
            </a:lvl3pPr>
            <a:lvl4pPr marL="16002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4pPr>
            <a:lvl5pPr marL="20574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5pPr>
            <a:lvl6pPr marL="25146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6pPr>
            <a:lvl7pPr marL="29718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7pPr>
            <a:lvl8pPr marL="34290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8pPr>
            <a:lvl9pPr marL="38862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9pPr>
          </a:lstStyle>
          <a:p>
            <a:pPr marL="0" indent="0">
              <a:buFont typeface="Times New Roman" panose="02020603050405020304" pitchFamily="18" charset="0"/>
              <a:buNone/>
              <a:defRPr/>
            </a:pPr>
            <a:r>
              <a:rPr lang="en-CA" altLang="en-US" sz="1600" b="1" kern="0"/>
              <a:t>Finding the Hard to Finds: Searching for Grey Literature – 2012 Update </a:t>
            </a:r>
            <a:r>
              <a:rPr lang="en-CA" altLang="en-US" sz="1600" b="1" kern="0">
                <a:hlinkClick r:id="rId3"/>
              </a:rPr>
              <a:t>hlwiki.slais.ubc.ca/images/5/5b/Greylit_manual_2012.doc</a:t>
            </a:r>
            <a:r>
              <a:rPr lang="en-CA" altLang="en-US" sz="1600" b="1" kern="0"/>
              <a:t> (accessed 03 November 2015)</a:t>
            </a:r>
          </a:p>
          <a:p>
            <a:pPr marL="0" indent="0">
              <a:buFont typeface="Times New Roman" panose="02020603050405020304" pitchFamily="18" charset="0"/>
              <a:buNone/>
              <a:defRPr/>
            </a:pPr>
            <a:endParaRPr lang="en-US" altLang="en-US" sz="1800" kern="0" dirty="0"/>
          </a:p>
        </p:txBody>
      </p:sp>
      <p:sp>
        <p:nvSpPr>
          <p:cNvPr id="11269" name="Date Placeholder 1"/>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sp>
        <p:nvSpPr>
          <p:cNvPr id="12291" name="Title 1"/>
          <p:cNvSpPr>
            <a:spLocks noGrp="1" noChangeArrowheads="1"/>
          </p:cNvSpPr>
          <p:nvPr>
            <p:ph type="title"/>
          </p:nvPr>
        </p:nvSpPr>
        <p:spPr>
          <a:xfrm>
            <a:off x="533400" y="76200"/>
            <a:ext cx="8207375" cy="1120775"/>
          </a:xfrm>
        </p:spPr>
        <p:txBody>
          <a:bodyPr/>
          <a:lstStyle/>
          <a:p>
            <a:r>
              <a:rPr lang="en-US" altLang="en-US" sz="3200" b="1">
                <a:solidFill>
                  <a:srgbClr val="92D050"/>
                </a:solidFill>
              </a:rPr>
              <a:t>Free (Grey) Resources on the Internet</a:t>
            </a:r>
          </a:p>
        </p:txBody>
      </p:sp>
      <p:sp>
        <p:nvSpPr>
          <p:cNvPr id="5" name="Content Placeholder 2">
            <a:extLst>
              <a:ext uri="{FF2B5EF4-FFF2-40B4-BE49-F238E27FC236}">
                <a16:creationId xmlns:a16="http://schemas.microsoft.com/office/drawing/2014/main" id="{7D387229-691B-483C-8616-47A4A5FC642B}"/>
              </a:ext>
            </a:extLst>
          </p:cNvPr>
          <p:cNvSpPr txBox="1">
            <a:spLocks/>
          </p:cNvSpPr>
          <p:nvPr/>
        </p:nvSpPr>
        <p:spPr>
          <a:xfrm>
            <a:off x="457200" y="1143000"/>
            <a:ext cx="8534400" cy="4503738"/>
          </a:xfrm>
          <a:prstGeom prst="rect">
            <a:avLst/>
          </a:prstGeom>
        </p:spPr>
        <p:txBody>
          <a:bodyPr/>
          <a:lstStyle>
            <a:lvl1pPr marL="342900" indent="-342900" algn="l" defTabSz="457200" rtl="0" eaLnBrk="0" fontAlgn="base" hangingPunct="0">
              <a:spcBef>
                <a:spcPts val="800"/>
              </a:spcBef>
              <a:spcAft>
                <a:spcPct val="0"/>
              </a:spcAft>
              <a:buClr>
                <a:srgbClr val="000000"/>
              </a:buClr>
              <a:buSzPct val="100000"/>
              <a:buFont typeface="Times New Roman" panose="02020603050405020304" pitchFamily="18" charset="0"/>
              <a:buChar char="•"/>
              <a:defRPr sz="3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anose="02020603050405020304" pitchFamily="18" charset="0"/>
              <a:buChar char="–"/>
              <a:defRPr sz="2800">
                <a:solidFill>
                  <a:srgbClr val="000000"/>
                </a:solidFill>
                <a:latin typeface="+mn-lt"/>
                <a:ea typeface="+mn-ea"/>
              </a:defRPr>
            </a:lvl2pPr>
            <a:lvl3pPr marL="1143000" indent="-228600" algn="l" defTabSz="457200" rtl="0" eaLnBrk="0" fontAlgn="base" hangingPunct="0">
              <a:spcBef>
                <a:spcPts val="600"/>
              </a:spcBef>
              <a:spcAft>
                <a:spcPct val="0"/>
              </a:spcAft>
              <a:buClr>
                <a:srgbClr val="000000"/>
              </a:buClr>
              <a:buSzPct val="100000"/>
              <a:buFont typeface="Times New Roman" panose="02020603050405020304" pitchFamily="18" charset="0"/>
              <a:buChar char="•"/>
              <a:defRPr sz="2400">
                <a:solidFill>
                  <a:srgbClr val="000000"/>
                </a:solidFill>
                <a:latin typeface="+mn-lt"/>
                <a:ea typeface="+mn-ea"/>
              </a:defRPr>
            </a:lvl3pPr>
            <a:lvl4pPr marL="16002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4pPr>
            <a:lvl5pPr marL="20574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5pPr>
            <a:lvl6pPr marL="25146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6pPr>
            <a:lvl7pPr marL="29718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7pPr>
            <a:lvl8pPr marL="34290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8pPr>
            <a:lvl9pPr marL="38862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9pPr>
          </a:lstStyle>
          <a:p>
            <a:pPr marL="320675" indent="-320675" eaLnBrk="1" hangingPunct="1">
              <a:spcBef>
                <a:spcPts val="700"/>
              </a:spcBef>
              <a:buFont typeface="Arial" charset="0"/>
              <a:buChar char="•"/>
              <a:tabLst>
                <a:tab pos="320675" algn="l"/>
                <a:tab pos="433388" algn="l"/>
                <a:tab pos="890588" algn="l"/>
                <a:tab pos="1347788" algn="l"/>
                <a:tab pos="1804988" algn="l"/>
                <a:tab pos="2262188" algn="l"/>
                <a:tab pos="2719388" algn="l"/>
                <a:tab pos="3176588" algn="l"/>
                <a:tab pos="3633788" algn="l"/>
                <a:tab pos="4090988" algn="l"/>
                <a:tab pos="4548188" algn="l"/>
                <a:tab pos="5005388" algn="l"/>
                <a:tab pos="5462588" algn="l"/>
                <a:tab pos="5919788" algn="l"/>
                <a:tab pos="6376988" algn="l"/>
                <a:tab pos="6834188" algn="l"/>
                <a:tab pos="7291388" algn="l"/>
                <a:tab pos="7748588" algn="l"/>
                <a:tab pos="8205788" algn="l"/>
                <a:tab pos="8662988" algn="l"/>
                <a:tab pos="9120188" algn="l"/>
              </a:tabLst>
              <a:defRPr/>
            </a:pPr>
            <a:r>
              <a:rPr lang="en-US" altLang="en-US" sz="2800" kern="0"/>
              <a:t>Library catalogues (FAO and regional offices)</a:t>
            </a:r>
          </a:p>
          <a:p>
            <a:pPr marL="320675" indent="-320675" eaLnBrk="1" hangingPunct="1">
              <a:spcBef>
                <a:spcPts val="700"/>
              </a:spcBef>
              <a:buFont typeface="Arial" charset="0"/>
              <a:buChar char="•"/>
              <a:tabLst>
                <a:tab pos="320675" algn="l"/>
                <a:tab pos="433388" algn="l"/>
                <a:tab pos="890588" algn="l"/>
                <a:tab pos="1347788" algn="l"/>
                <a:tab pos="1804988" algn="l"/>
                <a:tab pos="2262188" algn="l"/>
                <a:tab pos="2719388" algn="l"/>
                <a:tab pos="3176588" algn="l"/>
                <a:tab pos="3633788" algn="l"/>
                <a:tab pos="4090988" algn="l"/>
                <a:tab pos="4548188" algn="l"/>
                <a:tab pos="5005388" algn="l"/>
                <a:tab pos="5462588" algn="l"/>
                <a:tab pos="5919788" algn="l"/>
                <a:tab pos="6376988" algn="l"/>
                <a:tab pos="6834188" algn="l"/>
                <a:tab pos="7291388" algn="l"/>
                <a:tab pos="7748588" algn="l"/>
                <a:tab pos="8205788" algn="l"/>
                <a:tab pos="8662988" algn="l"/>
                <a:tab pos="9120188" algn="l"/>
              </a:tabLst>
              <a:defRPr/>
            </a:pPr>
            <a:r>
              <a:rPr lang="en-US" altLang="en-US" sz="2800" kern="0"/>
              <a:t>Journals and books </a:t>
            </a:r>
          </a:p>
          <a:p>
            <a:pPr marL="320675" indent="-320675" eaLnBrk="1" hangingPunct="1">
              <a:spcBef>
                <a:spcPts val="700"/>
              </a:spcBef>
              <a:buFont typeface="Arial" charset="0"/>
              <a:buChar char="•"/>
              <a:tabLst>
                <a:tab pos="320675" algn="l"/>
                <a:tab pos="433388" algn="l"/>
                <a:tab pos="890588" algn="l"/>
                <a:tab pos="1347788" algn="l"/>
                <a:tab pos="1804988" algn="l"/>
                <a:tab pos="2262188" algn="l"/>
                <a:tab pos="2719388" algn="l"/>
                <a:tab pos="3176588" algn="l"/>
                <a:tab pos="3633788" algn="l"/>
                <a:tab pos="4090988" algn="l"/>
                <a:tab pos="4548188" algn="l"/>
                <a:tab pos="5005388" algn="l"/>
                <a:tab pos="5462588" algn="l"/>
                <a:tab pos="5919788" algn="l"/>
                <a:tab pos="6376988" algn="l"/>
                <a:tab pos="6834188" algn="l"/>
                <a:tab pos="7291388" algn="l"/>
                <a:tab pos="7748588" algn="l"/>
                <a:tab pos="8205788" algn="l"/>
                <a:tab pos="8662988" algn="l"/>
                <a:tab pos="9120188" algn="l"/>
              </a:tabLst>
              <a:defRPr/>
            </a:pPr>
            <a:r>
              <a:rPr lang="en-US" altLang="en-US" sz="2800" kern="0"/>
              <a:t>Bulletins, newsletters</a:t>
            </a:r>
          </a:p>
          <a:p>
            <a:pPr marL="320675" indent="-320675" eaLnBrk="1" hangingPunct="1">
              <a:spcBef>
                <a:spcPts val="700"/>
              </a:spcBef>
              <a:buFont typeface="Arial" charset="0"/>
              <a:buChar char="•"/>
              <a:tabLst>
                <a:tab pos="320675" algn="l"/>
                <a:tab pos="433388" algn="l"/>
                <a:tab pos="890588" algn="l"/>
                <a:tab pos="1347788" algn="l"/>
                <a:tab pos="1804988" algn="l"/>
                <a:tab pos="2262188" algn="l"/>
                <a:tab pos="2719388" algn="l"/>
                <a:tab pos="3176588" algn="l"/>
                <a:tab pos="3633788" algn="l"/>
                <a:tab pos="4090988" algn="l"/>
                <a:tab pos="4548188" algn="l"/>
                <a:tab pos="5005388" algn="l"/>
                <a:tab pos="5462588" algn="l"/>
                <a:tab pos="5919788" algn="l"/>
                <a:tab pos="6376988" algn="l"/>
                <a:tab pos="6834188" algn="l"/>
                <a:tab pos="7291388" algn="l"/>
                <a:tab pos="7748588" algn="l"/>
                <a:tab pos="8205788" algn="l"/>
                <a:tab pos="8662988" algn="l"/>
                <a:tab pos="9120188" algn="l"/>
              </a:tabLst>
              <a:defRPr/>
            </a:pPr>
            <a:r>
              <a:rPr lang="en-US" altLang="en-US" sz="2800" kern="0"/>
              <a:t>Governmental, intergovernmental and non-governmental information resources</a:t>
            </a:r>
          </a:p>
          <a:p>
            <a:pPr marL="320675" indent="-320675" eaLnBrk="1" hangingPunct="1">
              <a:spcBef>
                <a:spcPts val="700"/>
              </a:spcBef>
              <a:buFont typeface="Arial" charset="0"/>
              <a:buChar char="•"/>
              <a:tabLst>
                <a:tab pos="320675" algn="l"/>
                <a:tab pos="433388" algn="l"/>
                <a:tab pos="890588" algn="l"/>
                <a:tab pos="1347788" algn="l"/>
                <a:tab pos="1804988" algn="l"/>
                <a:tab pos="2262188" algn="l"/>
                <a:tab pos="2719388" algn="l"/>
                <a:tab pos="3176588" algn="l"/>
                <a:tab pos="3633788" algn="l"/>
                <a:tab pos="4090988" algn="l"/>
                <a:tab pos="4548188" algn="l"/>
                <a:tab pos="5005388" algn="l"/>
                <a:tab pos="5462588" algn="l"/>
                <a:tab pos="5919788" algn="l"/>
                <a:tab pos="6376988" algn="l"/>
                <a:tab pos="6834188" algn="l"/>
                <a:tab pos="7291388" algn="l"/>
                <a:tab pos="7748588" algn="l"/>
                <a:tab pos="8205788" algn="l"/>
                <a:tab pos="8662988" algn="l"/>
                <a:tab pos="9120188" algn="l"/>
              </a:tabLst>
              <a:defRPr/>
            </a:pPr>
            <a:r>
              <a:rPr lang="en-US" altLang="en-US" sz="2800" kern="0"/>
              <a:t>Discussion groups</a:t>
            </a:r>
          </a:p>
          <a:p>
            <a:pPr marL="320675" indent="-320675" eaLnBrk="1" hangingPunct="1">
              <a:spcBef>
                <a:spcPts val="700"/>
              </a:spcBef>
              <a:buFont typeface="Arial" charset="0"/>
              <a:buChar char="•"/>
              <a:tabLst>
                <a:tab pos="320675" algn="l"/>
                <a:tab pos="433388" algn="l"/>
                <a:tab pos="890588" algn="l"/>
                <a:tab pos="1347788" algn="l"/>
                <a:tab pos="1804988" algn="l"/>
                <a:tab pos="2262188" algn="l"/>
                <a:tab pos="2719388" algn="l"/>
                <a:tab pos="3176588" algn="l"/>
                <a:tab pos="3633788" algn="l"/>
                <a:tab pos="4090988" algn="l"/>
                <a:tab pos="4548188" algn="l"/>
                <a:tab pos="5005388" algn="l"/>
                <a:tab pos="5462588" algn="l"/>
                <a:tab pos="5919788" algn="l"/>
                <a:tab pos="6376988" algn="l"/>
                <a:tab pos="6834188" algn="l"/>
                <a:tab pos="7291388" algn="l"/>
                <a:tab pos="7748588" algn="l"/>
                <a:tab pos="8205788" algn="l"/>
                <a:tab pos="8662988" algn="l"/>
                <a:tab pos="9120188" algn="l"/>
              </a:tabLst>
              <a:defRPr/>
            </a:pPr>
            <a:r>
              <a:rPr lang="en-US" altLang="en-US" sz="2800" kern="0"/>
              <a:t>Research databases</a:t>
            </a:r>
          </a:p>
          <a:p>
            <a:pPr marL="320675" indent="-320675" eaLnBrk="1" hangingPunct="1">
              <a:spcBef>
                <a:spcPts val="700"/>
              </a:spcBef>
              <a:buFont typeface="Arial" charset="0"/>
              <a:buChar char="•"/>
              <a:tabLst>
                <a:tab pos="320675" algn="l"/>
                <a:tab pos="433388" algn="l"/>
                <a:tab pos="890588" algn="l"/>
                <a:tab pos="1347788" algn="l"/>
                <a:tab pos="1804988" algn="l"/>
                <a:tab pos="2262188" algn="l"/>
                <a:tab pos="2719388" algn="l"/>
                <a:tab pos="3176588" algn="l"/>
                <a:tab pos="3633788" algn="l"/>
                <a:tab pos="4090988" algn="l"/>
                <a:tab pos="4548188" algn="l"/>
                <a:tab pos="5005388" algn="l"/>
                <a:tab pos="5462588" algn="l"/>
                <a:tab pos="5919788" algn="l"/>
                <a:tab pos="6376988" algn="l"/>
                <a:tab pos="6834188" algn="l"/>
                <a:tab pos="7291388" algn="l"/>
                <a:tab pos="7748588" algn="l"/>
                <a:tab pos="8205788" algn="l"/>
                <a:tab pos="8662988" algn="l"/>
                <a:tab pos="9120188" algn="l"/>
              </a:tabLst>
              <a:defRPr/>
            </a:pPr>
            <a:r>
              <a:rPr lang="en-US" altLang="en-US" sz="2800" kern="0"/>
              <a:t>Publishers’ databases</a:t>
            </a:r>
          </a:p>
          <a:p>
            <a:pPr marL="320675" indent="-320675" eaLnBrk="1" hangingPunct="1">
              <a:spcBef>
                <a:spcPts val="700"/>
              </a:spcBef>
              <a:buFont typeface="Arial" charset="0"/>
              <a:buChar char="•"/>
              <a:tabLst>
                <a:tab pos="320675" algn="l"/>
                <a:tab pos="433388" algn="l"/>
                <a:tab pos="890588" algn="l"/>
                <a:tab pos="1347788" algn="l"/>
                <a:tab pos="1804988" algn="l"/>
                <a:tab pos="2262188" algn="l"/>
                <a:tab pos="2719388" algn="l"/>
                <a:tab pos="3176588" algn="l"/>
                <a:tab pos="3633788" algn="l"/>
                <a:tab pos="4090988" algn="l"/>
                <a:tab pos="4548188" algn="l"/>
                <a:tab pos="5005388" algn="l"/>
                <a:tab pos="5462588" algn="l"/>
                <a:tab pos="5919788" algn="l"/>
                <a:tab pos="6376988" algn="l"/>
                <a:tab pos="6834188" algn="l"/>
                <a:tab pos="7291388" algn="l"/>
                <a:tab pos="7748588" algn="l"/>
                <a:tab pos="8205788" algn="l"/>
                <a:tab pos="8662988" algn="l"/>
                <a:tab pos="9120188" algn="l"/>
              </a:tabLst>
              <a:defRPr/>
            </a:pPr>
            <a:r>
              <a:rPr lang="en-US" altLang="en-US" sz="2800" kern="0"/>
              <a:t>Ready reference material e.g. encyclopedias</a:t>
            </a:r>
          </a:p>
          <a:p>
            <a:pPr>
              <a:defRPr/>
            </a:pPr>
            <a:endParaRPr lang="en-US" altLang="en-US" kern="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sp>
        <p:nvSpPr>
          <p:cNvPr id="4" name="Content Placeholder 2">
            <a:extLst>
              <a:ext uri="{FF2B5EF4-FFF2-40B4-BE49-F238E27FC236}">
                <a16:creationId xmlns:a16="http://schemas.microsoft.com/office/drawing/2014/main" id="{102F99EB-8081-43D3-A09E-3C7FA6AF30D8}"/>
              </a:ext>
            </a:extLst>
          </p:cNvPr>
          <p:cNvSpPr txBox="1">
            <a:spLocks/>
          </p:cNvSpPr>
          <p:nvPr/>
        </p:nvSpPr>
        <p:spPr>
          <a:xfrm>
            <a:off x="457200" y="1447800"/>
            <a:ext cx="8229600" cy="4876800"/>
          </a:xfrm>
          <a:prstGeom prst="rect">
            <a:avLst/>
          </a:prstGeom>
        </p:spPr>
        <p:txBody>
          <a:bodyPr/>
          <a:lstStyle>
            <a:lvl1pPr marL="342900" indent="-342900" algn="l" defTabSz="457200" rtl="0" eaLnBrk="0" fontAlgn="base" hangingPunct="0">
              <a:spcBef>
                <a:spcPts val="800"/>
              </a:spcBef>
              <a:spcAft>
                <a:spcPct val="0"/>
              </a:spcAft>
              <a:buClr>
                <a:srgbClr val="000000"/>
              </a:buClr>
              <a:buSzPct val="100000"/>
              <a:buFont typeface="Times New Roman" panose="02020603050405020304" pitchFamily="18" charset="0"/>
              <a:buChar char="•"/>
              <a:defRPr sz="3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anose="02020603050405020304" pitchFamily="18" charset="0"/>
              <a:buChar char="–"/>
              <a:defRPr sz="2800">
                <a:solidFill>
                  <a:srgbClr val="000000"/>
                </a:solidFill>
                <a:latin typeface="+mn-lt"/>
                <a:ea typeface="+mn-ea"/>
              </a:defRPr>
            </a:lvl2pPr>
            <a:lvl3pPr marL="1143000" indent="-228600" algn="l" defTabSz="457200" rtl="0" eaLnBrk="0" fontAlgn="base" hangingPunct="0">
              <a:spcBef>
                <a:spcPts val="600"/>
              </a:spcBef>
              <a:spcAft>
                <a:spcPct val="0"/>
              </a:spcAft>
              <a:buClr>
                <a:srgbClr val="000000"/>
              </a:buClr>
              <a:buSzPct val="100000"/>
              <a:buFont typeface="Times New Roman" panose="02020603050405020304" pitchFamily="18" charset="0"/>
              <a:buChar char="•"/>
              <a:defRPr sz="2400">
                <a:solidFill>
                  <a:srgbClr val="000000"/>
                </a:solidFill>
                <a:latin typeface="+mn-lt"/>
                <a:ea typeface="+mn-ea"/>
              </a:defRPr>
            </a:lvl3pPr>
            <a:lvl4pPr marL="16002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4pPr>
            <a:lvl5pPr marL="20574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5pPr>
            <a:lvl6pPr marL="25146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6pPr>
            <a:lvl7pPr marL="29718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7pPr>
            <a:lvl8pPr marL="34290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8pPr>
            <a:lvl9pPr marL="38862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9pPr>
          </a:lstStyle>
          <a:p>
            <a:pPr eaLnBrk="1" hangingPunct="1">
              <a:lnSpc>
                <a:spcPct val="80000"/>
              </a:lnSpc>
              <a:buFont typeface="Arial" panose="020B0604020202020204" pitchFamily="34" charset="0"/>
              <a:buChar char="•"/>
              <a:defRPr/>
            </a:pPr>
            <a:r>
              <a:rPr lang="en-US" altLang="en-US" sz="2800" kern="0"/>
              <a:t>‘Open Access’ (OA) journals are scholarly journals that are available without financial or technical barriers other than Internet access</a:t>
            </a:r>
          </a:p>
          <a:p>
            <a:pPr eaLnBrk="1" hangingPunct="1">
              <a:lnSpc>
                <a:spcPct val="80000"/>
              </a:lnSpc>
              <a:buFont typeface="Arial" panose="020B0604020202020204" pitchFamily="34" charset="0"/>
              <a:buChar char="•"/>
              <a:defRPr/>
            </a:pPr>
            <a:r>
              <a:rPr lang="en-US" altLang="en-US" sz="2800" kern="0"/>
              <a:t>Articles either are directly accessible from the publisher (e.g. PLOS – OA Gold) or archived in a repository (e.g. PubMed Central – OA Green)</a:t>
            </a:r>
          </a:p>
          <a:p>
            <a:pPr eaLnBrk="1" hangingPunct="1">
              <a:lnSpc>
                <a:spcPct val="80000"/>
              </a:lnSpc>
              <a:buFont typeface="Arial" panose="020B0604020202020204" pitchFamily="34" charset="0"/>
              <a:buChar char="•"/>
              <a:defRPr/>
            </a:pPr>
            <a:r>
              <a:rPr lang="en-US" altLang="en-US" sz="2800" kern="0"/>
              <a:t>In most cases, the copyright is owned by the author, not the publisher (see Creative Commons copyright licensing)</a:t>
            </a:r>
          </a:p>
          <a:p>
            <a:pPr eaLnBrk="1" hangingPunct="1">
              <a:lnSpc>
                <a:spcPct val="80000"/>
              </a:lnSpc>
              <a:buFont typeface="Arial" panose="020B0604020202020204" pitchFamily="34" charset="0"/>
              <a:buChar char="•"/>
              <a:defRPr/>
            </a:pPr>
            <a:r>
              <a:rPr lang="en-US" altLang="en-US" sz="2800" kern="0"/>
              <a:t>Some OA journals are subsidized by academic or governmental institutions</a:t>
            </a:r>
          </a:p>
          <a:p>
            <a:pPr eaLnBrk="1" hangingPunct="1">
              <a:lnSpc>
                <a:spcPct val="80000"/>
              </a:lnSpc>
              <a:buFont typeface="Arial" panose="020B0604020202020204" pitchFamily="34" charset="0"/>
              <a:buChar char="•"/>
              <a:defRPr/>
            </a:pPr>
            <a:endParaRPr lang="en-US" altLang="en-US" sz="3000" kern="0"/>
          </a:p>
          <a:p>
            <a:pPr eaLnBrk="1" hangingPunct="1">
              <a:lnSpc>
                <a:spcPct val="80000"/>
              </a:lnSpc>
              <a:buFont typeface="Arial" panose="020B0604020202020204" pitchFamily="34" charset="0"/>
              <a:buChar char="•"/>
              <a:defRPr/>
            </a:pPr>
            <a:endParaRPr lang="en-US" altLang="en-US" sz="3000" kern="0"/>
          </a:p>
          <a:p>
            <a:pPr eaLnBrk="1" hangingPunct="1">
              <a:lnSpc>
                <a:spcPct val="80000"/>
              </a:lnSpc>
              <a:buFont typeface="Arial" panose="020B0604020202020204" pitchFamily="34" charset="0"/>
              <a:buChar char="•"/>
              <a:defRPr/>
            </a:pPr>
            <a:endParaRPr lang="en-US" altLang="en-US" sz="3000" kern="0" dirty="0"/>
          </a:p>
        </p:txBody>
      </p:sp>
      <p:sp>
        <p:nvSpPr>
          <p:cNvPr id="13316" name="Title 1"/>
          <p:cNvSpPr>
            <a:spLocks noGrp="1" noChangeArrowheads="1"/>
          </p:cNvSpPr>
          <p:nvPr>
            <p:ph type="title"/>
          </p:nvPr>
        </p:nvSpPr>
        <p:spPr>
          <a:xfrm>
            <a:off x="457200" y="31750"/>
            <a:ext cx="8207375" cy="1120775"/>
          </a:xfrm>
        </p:spPr>
        <p:txBody>
          <a:bodyPr/>
          <a:lstStyle/>
          <a:p>
            <a:pPr eaLnBrk="1" hangingPunct="1"/>
            <a:r>
              <a:rPr lang="en-US" altLang="en-US" sz="3200" b="1">
                <a:solidFill>
                  <a:srgbClr val="92D050"/>
                </a:solidFill>
              </a:rPr>
              <a:t>Open Access Journals</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Date Placeholder 2"/>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panose="020B0604020202020204" pitchFamily="34" charset="0"/>
                <a:ea typeface="MS Gothic" panose="020B0609070205080204" pitchFamily="49" charset="-128"/>
              </a:defRPr>
            </a:lvl9pPr>
          </a:lstStyle>
          <a:p>
            <a:r>
              <a:rPr lang="en-US" altLang="en-US">
                <a:solidFill>
                  <a:srgbClr val="000000"/>
                </a:solidFill>
                <a:ea typeface="Arial Unicode MS" panose="020B0604020202020204" pitchFamily="34" charset="-128"/>
              </a:rPr>
              <a:t>25 March 2018</a:t>
            </a:r>
          </a:p>
        </p:txBody>
      </p:sp>
      <p:sp>
        <p:nvSpPr>
          <p:cNvPr id="4" name="Content Placeholder 2">
            <a:extLst>
              <a:ext uri="{FF2B5EF4-FFF2-40B4-BE49-F238E27FC236}">
                <a16:creationId xmlns:a16="http://schemas.microsoft.com/office/drawing/2014/main" id="{38707CA7-16B8-4F44-93BD-022214B29A36}"/>
              </a:ext>
            </a:extLst>
          </p:cNvPr>
          <p:cNvSpPr txBox="1">
            <a:spLocks/>
          </p:cNvSpPr>
          <p:nvPr/>
        </p:nvSpPr>
        <p:spPr>
          <a:xfrm>
            <a:off x="180975" y="787400"/>
            <a:ext cx="8724900" cy="5257800"/>
          </a:xfrm>
          <a:prstGeom prst="rect">
            <a:avLst/>
          </a:prstGeom>
        </p:spPr>
        <p:txBody>
          <a:bodyPr/>
          <a:lstStyle>
            <a:lvl1pPr marL="342900" indent="-342900" algn="l" defTabSz="457200" rtl="0" eaLnBrk="0" fontAlgn="base" hangingPunct="0">
              <a:spcBef>
                <a:spcPts val="800"/>
              </a:spcBef>
              <a:spcAft>
                <a:spcPct val="0"/>
              </a:spcAft>
              <a:buClr>
                <a:srgbClr val="000000"/>
              </a:buClr>
              <a:buSzPct val="100000"/>
              <a:buFont typeface="Times New Roman" panose="02020603050405020304" pitchFamily="18" charset="0"/>
              <a:buChar char="•"/>
              <a:defRPr sz="3200">
                <a:solidFill>
                  <a:srgbClr val="000000"/>
                </a:solidFill>
                <a:latin typeface="+mn-lt"/>
                <a:ea typeface="+mn-ea"/>
                <a:cs typeface="+mn-cs"/>
              </a:defRPr>
            </a:lvl1pPr>
            <a:lvl2pPr marL="742950" indent="-285750" algn="l" defTabSz="457200" rtl="0" eaLnBrk="0" fontAlgn="base" hangingPunct="0">
              <a:spcBef>
                <a:spcPts val="700"/>
              </a:spcBef>
              <a:spcAft>
                <a:spcPct val="0"/>
              </a:spcAft>
              <a:buClr>
                <a:srgbClr val="000000"/>
              </a:buClr>
              <a:buSzPct val="100000"/>
              <a:buFont typeface="Times New Roman" panose="02020603050405020304" pitchFamily="18" charset="0"/>
              <a:buChar char="–"/>
              <a:defRPr sz="2800">
                <a:solidFill>
                  <a:srgbClr val="000000"/>
                </a:solidFill>
                <a:latin typeface="+mn-lt"/>
                <a:ea typeface="+mn-ea"/>
              </a:defRPr>
            </a:lvl2pPr>
            <a:lvl3pPr marL="1143000" indent="-228600" algn="l" defTabSz="457200" rtl="0" eaLnBrk="0" fontAlgn="base" hangingPunct="0">
              <a:spcBef>
                <a:spcPts val="600"/>
              </a:spcBef>
              <a:spcAft>
                <a:spcPct val="0"/>
              </a:spcAft>
              <a:buClr>
                <a:srgbClr val="000000"/>
              </a:buClr>
              <a:buSzPct val="100000"/>
              <a:buFont typeface="Times New Roman" panose="02020603050405020304" pitchFamily="18" charset="0"/>
              <a:buChar char="•"/>
              <a:defRPr sz="2400">
                <a:solidFill>
                  <a:srgbClr val="000000"/>
                </a:solidFill>
                <a:latin typeface="+mn-lt"/>
                <a:ea typeface="+mn-ea"/>
              </a:defRPr>
            </a:lvl3pPr>
            <a:lvl4pPr marL="16002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4pPr>
            <a:lvl5pPr marL="2057400" indent="-228600" algn="l" defTabSz="457200" rtl="0" eaLnBrk="0" fontAlgn="base" hangingPunct="0">
              <a:spcBef>
                <a:spcPts val="500"/>
              </a:spcBef>
              <a:spcAft>
                <a:spcPct val="0"/>
              </a:spcAft>
              <a:buClr>
                <a:srgbClr val="000000"/>
              </a:buClr>
              <a:buSzPct val="100000"/>
              <a:buFont typeface="Times New Roman" panose="02020603050405020304" pitchFamily="18" charset="0"/>
              <a:buChar char="»"/>
              <a:defRPr sz="2000">
                <a:solidFill>
                  <a:srgbClr val="000000"/>
                </a:solidFill>
                <a:latin typeface="+mn-lt"/>
                <a:ea typeface="+mn-ea"/>
              </a:defRPr>
            </a:lvl5pPr>
            <a:lvl6pPr marL="25146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6pPr>
            <a:lvl7pPr marL="29718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7pPr>
            <a:lvl8pPr marL="34290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8pPr>
            <a:lvl9pPr marL="3886200" indent="-228600" algn="l" defTabSz="457200" rtl="0" fontAlgn="base">
              <a:spcBef>
                <a:spcPts val="500"/>
              </a:spcBef>
              <a:spcAft>
                <a:spcPct val="0"/>
              </a:spcAft>
              <a:buClr>
                <a:srgbClr val="000000"/>
              </a:buClr>
              <a:buSzPct val="100000"/>
              <a:buFont typeface="Times New Roman" pitchFamily="18" charset="0"/>
              <a:defRPr sz="2000">
                <a:solidFill>
                  <a:srgbClr val="000000"/>
                </a:solidFill>
                <a:latin typeface="+mn-lt"/>
                <a:ea typeface="+mn-ea"/>
              </a:defRPr>
            </a:lvl9pPr>
          </a:lstStyle>
          <a:p>
            <a:pPr eaLnBrk="1" hangingPunct="1">
              <a:buFont typeface="Arial" panose="020B0604020202020204" pitchFamily="34" charset="0"/>
              <a:buChar char="•"/>
              <a:defRPr/>
            </a:pPr>
            <a:r>
              <a:rPr lang="en-US" altLang="en-US" sz="2400" kern="0">
                <a:solidFill>
                  <a:schemeClr val="tx1"/>
                </a:solidFill>
              </a:rPr>
              <a:t>‘Non-fee based OA journals’ – no fee required by authors; journals funded by governmental or inter-governmental agencies or NGOs</a:t>
            </a:r>
          </a:p>
          <a:p>
            <a:pPr eaLnBrk="1" hangingPunct="1">
              <a:buFont typeface="Arial" panose="020B0604020202020204" pitchFamily="34" charset="0"/>
              <a:buChar char="•"/>
              <a:defRPr/>
            </a:pPr>
            <a:r>
              <a:rPr lang="en-US" altLang="en-US" sz="2400" kern="0">
                <a:solidFill>
                  <a:schemeClr val="tx1"/>
                </a:solidFill>
              </a:rPr>
              <a:t>‘Fee-based OA journals’ require payment by the author - often paid by a grant or institution</a:t>
            </a:r>
          </a:p>
          <a:p>
            <a:pPr marL="400050" eaLnBrk="1" hangingPunct="1">
              <a:buFont typeface="Arial" panose="020B0604020202020204" pitchFamily="34" charset="0"/>
              <a:buChar char="•"/>
              <a:defRPr/>
            </a:pPr>
            <a:r>
              <a:rPr lang="en-US" altLang="en-US" sz="2400" kern="0">
                <a:solidFill>
                  <a:schemeClr val="tx1"/>
                </a:solidFill>
              </a:rPr>
              <a:t>These OA journals accept articles from authors in low-income countries; the number varies from journal to journal; peer-reviewers (theoretically) do not know if authors have requested fee waivers</a:t>
            </a:r>
          </a:p>
          <a:p>
            <a:pPr eaLnBrk="1" hangingPunct="1">
              <a:buFont typeface="Arial" panose="020B0604020202020204" pitchFamily="34" charset="0"/>
              <a:buChar char="•"/>
              <a:defRPr/>
            </a:pPr>
            <a:r>
              <a:rPr lang="en-US" altLang="en-US" sz="2400" kern="0">
                <a:solidFill>
                  <a:schemeClr val="tx1"/>
                </a:solidFill>
              </a:rPr>
              <a:t>‘Delayed open access journals’ where the articles are available between 6 – 24 months</a:t>
            </a:r>
          </a:p>
          <a:p>
            <a:pPr eaLnBrk="1" hangingPunct="1">
              <a:buFont typeface="Arial" panose="020B0604020202020204" pitchFamily="34" charset="0"/>
              <a:buChar char="•"/>
              <a:defRPr/>
            </a:pPr>
            <a:r>
              <a:rPr lang="en-US" altLang="en-US" sz="2400" kern="0">
                <a:solidFill>
                  <a:schemeClr val="tx1"/>
                </a:solidFill>
              </a:rPr>
              <a:t>‘Hybrid open access journals’ contain some current articles that are free access (e.g. The Lancet)</a:t>
            </a:r>
            <a:endParaRPr lang="en-US" altLang="en-US" sz="2400" kern="0" dirty="0">
              <a:solidFill>
                <a:schemeClr val="tx1"/>
              </a:solidFill>
            </a:endParaRPr>
          </a:p>
        </p:txBody>
      </p:sp>
      <p:sp>
        <p:nvSpPr>
          <p:cNvPr id="14340" name="Title 1"/>
          <p:cNvSpPr>
            <a:spLocks noGrp="1" noChangeArrowheads="1"/>
          </p:cNvSpPr>
          <p:nvPr>
            <p:ph type="title"/>
          </p:nvPr>
        </p:nvSpPr>
        <p:spPr>
          <a:xfrm>
            <a:off x="438150" y="19050"/>
            <a:ext cx="8210550" cy="742950"/>
          </a:xfrm>
        </p:spPr>
        <p:txBody>
          <a:bodyPr/>
          <a:lstStyle/>
          <a:p>
            <a:pPr eaLnBrk="1" hangingPunct="1"/>
            <a:r>
              <a:rPr lang="en-US" altLang="en-US" sz="3200" b="1">
                <a:solidFill>
                  <a:schemeClr val="tx1"/>
                </a:solidFill>
              </a:rPr>
              <a:t>OA Journal Options</a:t>
            </a:r>
          </a:p>
        </p:txBody>
      </p:sp>
    </p:spTree>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MS Gothic"/>
        <a:cs typeface=""/>
      </a:majorFont>
      <a:minorFont>
        <a:latin typeface="Arial"/>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charset="0"/>
            <a:ea typeface="MS Gothic" pitchFamily="49"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1">
          <a:lnSpc>
            <a:spcPct val="100000"/>
          </a:lnSpc>
          <a:spcBef>
            <a:spcPct val="0"/>
          </a:spcBef>
          <a:spcAft>
            <a:spcPct val="0"/>
          </a:spcAft>
          <a:buClr>
            <a:srgbClr val="000000"/>
          </a:buClr>
          <a:buSzPct val="100000"/>
          <a:buFont typeface="Times New Roman" pitchFamily="18" charset="0"/>
          <a:buNone/>
          <a:tabLst/>
          <a:defRPr kumimoji="0" lang="en-GB" sz="1800" b="0" i="0" u="none" strike="noStrike" cap="none" normalizeH="0" baseline="0" smtClean="0">
            <a:ln>
              <a:noFill/>
            </a:ln>
            <a:solidFill>
              <a:schemeClr val="bg1"/>
            </a:solidFill>
            <a:effectLst/>
            <a:latin typeface="Arial" charset="0"/>
            <a:ea typeface="MS Gothic" pitchFamily="49"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5831</TotalTime>
  <Words>1626</Words>
  <Application>Microsoft Office PowerPoint</Application>
  <PresentationFormat>On-screen Show (4:3)</PresentationFormat>
  <Paragraphs>163</Paragraphs>
  <Slides>39</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39</vt:i4>
      </vt:variant>
    </vt:vector>
  </HeadingPairs>
  <TitlesOfParts>
    <vt:vector size="47" baseType="lpstr">
      <vt:lpstr>Arial</vt:lpstr>
      <vt:lpstr>MS Gothic</vt:lpstr>
      <vt:lpstr>Times New Roman</vt:lpstr>
      <vt:lpstr>Arial Unicode MS</vt:lpstr>
      <vt:lpstr>Calibri</vt:lpstr>
      <vt:lpstr>Open Sans</vt:lpstr>
      <vt:lpstr>MS PGothic</vt:lpstr>
      <vt:lpstr>Office Theme</vt:lpstr>
      <vt:lpstr>PowerPoint Presentation</vt:lpstr>
      <vt:lpstr>Contents Module 6: E-journal, E-books and Internet Resources</vt:lpstr>
      <vt:lpstr>Section A: Background</vt:lpstr>
      <vt:lpstr>Grey Literature</vt:lpstr>
      <vt:lpstr>Grey Literature (continued)</vt:lpstr>
      <vt:lpstr>PowerPoint Presentation</vt:lpstr>
      <vt:lpstr>Free (Grey) Resources on the Internet</vt:lpstr>
      <vt:lpstr>Open Access Journals</vt:lpstr>
      <vt:lpstr>OA Journal Options</vt:lpstr>
      <vt:lpstr>PowerPoint Presentation</vt:lpstr>
      <vt:lpstr>Some words of caution</vt:lpstr>
      <vt:lpstr>Useful resources</vt:lpstr>
      <vt:lpstr>Journal selection tools</vt:lpstr>
      <vt:lpstr>Wcopyfind Download Instructions (plagiarism tool) </vt:lpstr>
      <vt:lpstr>Downloaded 64 bit version </vt:lpstr>
      <vt:lpstr>Other Plagiarism Detection Tools</vt:lpstr>
      <vt:lpstr>PowerPoint Presentation</vt:lpstr>
      <vt:lpstr>PowerPoint Presentation</vt:lpstr>
      <vt:lpstr>PowerPoint Presentation</vt:lpstr>
      <vt:lpstr>Section B Free E-journals Access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Exercises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Information on the Internet (module 1.3)</dc:title>
  <dc:creator>PICR</dc:creator>
  <cp:lastModifiedBy>Angeline Djampou</cp:lastModifiedBy>
  <cp:revision>375</cp:revision>
  <cp:lastPrinted>1601-01-01T00:00:00Z</cp:lastPrinted>
  <dcterms:created xsi:type="dcterms:W3CDTF">2007-02-18T12:18:44Z</dcterms:created>
  <dcterms:modified xsi:type="dcterms:W3CDTF">2018-04-03T11:50:27Z</dcterms:modified>
</cp:coreProperties>
</file>