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19"/>
  </p:notesMasterIdLst>
  <p:handoutMasterIdLst>
    <p:handoutMasterId r:id="rId20"/>
  </p:handoutMasterIdLst>
  <p:sldIdLst>
    <p:sldId id="380" r:id="rId2"/>
    <p:sldId id="446" r:id="rId3"/>
    <p:sldId id="447" r:id="rId4"/>
    <p:sldId id="414" r:id="rId5"/>
    <p:sldId id="435" r:id="rId6"/>
    <p:sldId id="436" r:id="rId7"/>
    <p:sldId id="437" r:id="rId8"/>
    <p:sldId id="443" r:id="rId9"/>
    <p:sldId id="444" r:id="rId10"/>
    <p:sldId id="434" r:id="rId11"/>
    <p:sldId id="433" r:id="rId12"/>
    <p:sldId id="441" r:id="rId13"/>
    <p:sldId id="333" r:id="rId14"/>
    <p:sldId id="341" r:id="rId15"/>
    <p:sldId id="423" r:id="rId16"/>
    <p:sldId id="424" r:id="rId17"/>
    <p:sldId id="381" r:id="rId18"/>
  </p:sldIdLst>
  <p:sldSz cx="12192000" cy="6858000"/>
  <p:notesSz cx="6669088"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17"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AEEF"/>
    <a:srgbClr val="DAC2E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791" autoAdjust="0"/>
    <p:restoredTop sz="98072" autoAdjust="0"/>
  </p:normalViewPr>
  <p:slideViewPr>
    <p:cSldViewPr snapToGrid="0">
      <p:cViewPr varScale="1">
        <p:scale>
          <a:sx n="76" d="100"/>
          <a:sy n="76" d="100"/>
        </p:scale>
        <p:origin x="200" y="936"/>
      </p:cViewPr>
      <p:guideLst>
        <p:guide orient="horz" pos="2160"/>
        <p:guide pos="3817"/>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50" d="100"/>
          <a:sy n="50" d="100"/>
        </p:scale>
        <p:origin x="2898" y="54"/>
      </p:cViewPr>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handoutMaster" Target="handoutMasters/handoutMaster1.xml"/><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AED0FE7-9968-4429-B657-F2FE377C486B}" type="doc">
      <dgm:prSet loTypeId="urn:microsoft.com/office/officeart/2005/8/layout/pyramid2" loCatId="list" qsTypeId="urn:microsoft.com/office/officeart/2005/8/quickstyle/simple1" qsCatId="simple" csTypeId="urn:microsoft.com/office/officeart/2005/8/colors/accent5_4" csCatId="accent5" phldr="1"/>
      <dgm:spPr/>
      <dgm:t>
        <a:bodyPr/>
        <a:lstStyle/>
        <a:p>
          <a:endParaRPr lang="en-GB"/>
        </a:p>
      </dgm:t>
    </dgm:pt>
    <dgm:pt modelId="{06ED9F3B-504E-4970-B873-D24F560EF69D}">
      <dgm:prSet phldrT="[Text]"/>
      <dgm:spPr>
        <a:ln>
          <a:solidFill>
            <a:srgbClr val="00AEEF"/>
          </a:solidFill>
        </a:ln>
      </dgm:spPr>
      <dgm:t>
        <a:bodyPr/>
        <a:lstStyle/>
        <a:p>
          <a:r>
            <a:rPr lang="fr-FR" b="1" cap="small" baseline="0" dirty="0" err="1" smtClean="0">
              <a:solidFill>
                <a:srgbClr val="00B0F0"/>
              </a:solidFill>
            </a:rPr>
            <a:t>Principles</a:t>
          </a:r>
          <a:endParaRPr lang="en-US" b="1" cap="small" baseline="0" dirty="0">
            <a:solidFill>
              <a:srgbClr val="00B0F0"/>
            </a:solidFill>
          </a:endParaRPr>
        </a:p>
      </dgm:t>
    </dgm:pt>
    <dgm:pt modelId="{43546528-81EE-46C1-B87F-DAB2BF4F9476}" type="parTrans" cxnId="{B37741D2-671D-4DF7-964C-C86E76DCD8D6}">
      <dgm:prSet/>
      <dgm:spPr/>
      <dgm:t>
        <a:bodyPr/>
        <a:lstStyle/>
        <a:p>
          <a:endParaRPr lang="en-US"/>
        </a:p>
      </dgm:t>
    </dgm:pt>
    <dgm:pt modelId="{87A746AD-B5DC-41DB-991C-C603F366A398}" type="sibTrans" cxnId="{B37741D2-671D-4DF7-964C-C86E76DCD8D6}">
      <dgm:prSet/>
      <dgm:spPr/>
      <dgm:t>
        <a:bodyPr/>
        <a:lstStyle/>
        <a:p>
          <a:endParaRPr lang="en-US"/>
        </a:p>
      </dgm:t>
    </dgm:pt>
    <dgm:pt modelId="{18E79003-2043-4B53-876A-D106DFDF1E87}">
      <dgm:prSet phldrT="[Text]"/>
      <dgm:spPr>
        <a:ln>
          <a:solidFill>
            <a:srgbClr val="00AEEF"/>
          </a:solidFill>
        </a:ln>
      </dgm:spPr>
      <dgm:t>
        <a:bodyPr/>
        <a:lstStyle/>
        <a:p>
          <a:r>
            <a:rPr lang="en-US" b="1" cap="small" baseline="0" dirty="0" smtClean="0">
              <a:solidFill>
                <a:srgbClr val="00B0F0"/>
              </a:solidFill>
            </a:rPr>
            <a:t>System </a:t>
          </a:r>
          <a:r>
            <a:rPr lang="en-US" b="1" cap="small" baseline="0" dirty="0">
              <a:solidFill>
                <a:srgbClr val="00B0F0"/>
              </a:solidFill>
            </a:rPr>
            <a:t>wide</a:t>
          </a:r>
        </a:p>
        <a:p>
          <a:r>
            <a:rPr lang="fr-FR" b="1" cap="small" baseline="0" dirty="0" smtClean="0">
              <a:solidFill>
                <a:srgbClr val="00B0F0"/>
              </a:solidFill>
            </a:rPr>
            <a:t>Transformative actions</a:t>
          </a:r>
        </a:p>
        <a:p>
          <a:r>
            <a:rPr lang="fr-FR" b="1" cap="small" baseline="0" dirty="0" err="1" smtClean="0">
              <a:solidFill>
                <a:srgbClr val="00B0F0"/>
              </a:solidFill>
            </a:rPr>
            <a:t>Enablers</a:t>
          </a:r>
          <a:r>
            <a:rPr lang="en-US" b="1" cap="small" baseline="0" dirty="0">
              <a:solidFill>
                <a:srgbClr val="00B0F0"/>
              </a:solidFill>
            </a:rPr>
            <a:t> </a:t>
          </a:r>
        </a:p>
      </dgm:t>
    </dgm:pt>
    <dgm:pt modelId="{84466CF9-AEBF-424C-836E-2B16DA521AA9}" type="parTrans" cxnId="{0F5692D4-33CA-411C-9F8A-CD312C9AA050}">
      <dgm:prSet/>
      <dgm:spPr/>
      <dgm:t>
        <a:bodyPr/>
        <a:lstStyle/>
        <a:p>
          <a:endParaRPr lang="en-GB"/>
        </a:p>
      </dgm:t>
    </dgm:pt>
    <dgm:pt modelId="{52DD5094-82F9-46F8-9F76-83562E24C416}" type="sibTrans" cxnId="{0F5692D4-33CA-411C-9F8A-CD312C9AA050}">
      <dgm:prSet/>
      <dgm:spPr/>
      <dgm:t>
        <a:bodyPr/>
        <a:lstStyle/>
        <a:p>
          <a:endParaRPr lang="en-GB"/>
        </a:p>
      </dgm:t>
    </dgm:pt>
    <dgm:pt modelId="{C17D8B2D-D878-4AC7-8B32-F56887232393}">
      <dgm:prSet phldrT="[Text]"/>
      <dgm:spPr>
        <a:ln>
          <a:solidFill>
            <a:srgbClr val="00AEEF"/>
          </a:solidFill>
        </a:ln>
      </dgm:spPr>
      <dgm:t>
        <a:bodyPr/>
        <a:lstStyle/>
        <a:p>
          <a:r>
            <a:rPr lang="en-US" b="1" cap="small" baseline="0" dirty="0" smtClean="0">
              <a:solidFill>
                <a:srgbClr val="00B0F0"/>
              </a:solidFill>
            </a:rPr>
            <a:t>Targeted</a:t>
          </a:r>
          <a:endParaRPr lang="en-US" b="1" cap="small" baseline="0" dirty="0">
            <a:solidFill>
              <a:srgbClr val="00B0F0"/>
            </a:solidFill>
          </a:endParaRPr>
        </a:p>
        <a:p>
          <a:r>
            <a:rPr lang="en-US" b="1" cap="small" baseline="0" dirty="0">
              <a:solidFill>
                <a:srgbClr val="00B0F0"/>
              </a:solidFill>
            </a:rPr>
            <a:t>Interventions</a:t>
          </a:r>
        </a:p>
      </dgm:t>
    </dgm:pt>
    <dgm:pt modelId="{3CFA629F-D237-46ED-96A3-3DC64AD88949}" type="parTrans" cxnId="{62E9E923-9FC8-4F3E-AAA1-9224C2E7BB73}">
      <dgm:prSet/>
      <dgm:spPr/>
      <dgm:t>
        <a:bodyPr/>
        <a:lstStyle/>
        <a:p>
          <a:endParaRPr lang="en-GB"/>
        </a:p>
      </dgm:t>
    </dgm:pt>
    <dgm:pt modelId="{4408247C-808B-46AC-B7E9-C491B4429F2A}" type="sibTrans" cxnId="{62E9E923-9FC8-4F3E-AAA1-9224C2E7BB73}">
      <dgm:prSet/>
      <dgm:spPr/>
      <dgm:t>
        <a:bodyPr/>
        <a:lstStyle/>
        <a:p>
          <a:endParaRPr lang="en-GB"/>
        </a:p>
      </dgm:t>
    </dgm:pt>
    <dgm:pt modelId="{361107AA-89F1-4375-B513-1C3195465F3C}" type="pres">
      <dgm:prSet presAssocID="{AAED0FE7-9968-4429-B657-F2FE377C486B}" presName="compositeShape" presStyleCnt="0">
        <dgm:presLayoutVars>
          <dgm:dir/>
          <dgm:resizeHandles/>
        </dgm:presLayoutVars>
      </dgm:prSet>
      <dgm:spPr/>
      <dgm:t>
        <a:bodyPr/>
        <a:lstStyle/>
        <a:p>
          <a:endParaRPr lang="en-GB"/>
        </a:p>
      </dgm:t>
    </dgm:pt>
    <dgm:pt modelId="{2B7B69FD-1E4E-46B9-889D-352A550AD2CC}" type="pres">
      <dgm:prSet presAssocID="{AAED0FE7-9968-4429-B657-F2FE377C486B}" presName="pyramid" presStyleLbl="node1" presStyleIdx="0" presStyleCnt="1" custLinFactNeighborX="7820" custLinFactNeighborY="1066"/>
      <dgm:spPr>
        <a:solidFill>
          <a:srgbClr val="00AEEF"/>
        </a:solidFill>
      </dgm:spPr>
      <dgm:t>
        <a:bodyPr/>
        <a:lstStyle/>
        <a:p>
          <a:endParaRPr lang="en-US"/>
        </a:p>
      </dgm:t>
    </dgm:pt>
    <dgm:pt modelId="{DEE6EA3B-32CB-4BD3-BDA9-45E026E216F5}" type="pres">
      <dgm:prSet presAssocID="{AAED0FE7-9968-4429-B657-F2FE377C486B}" presName="theList" presStyleCnt="0"/>
      <dgm:spPr/>
    </dgm:pt>
    <dgm:pt modelId="{19431137-2545-4734-8A3C-B78D73583F29}" type="pres">
      <dgm:prSet presAssocID="{06ED9F3B-504E-4970-B873-D24F560EF69D}" presName="aNode" presStyleLbl="fgAcc1" presStyleIdx="0" presStyleCnt="3" custScaleX="127599" custScaleY="171455" custLinFactY="24124" custLinFactNeighborX="-20234" custLinFactNeighborY="100000">
        <dgm:presLayoutVars>
          <dgm:bulletEnabled val="1"/>
        </dgm:presLayoutVars>
      </dgm:prSet>
      <dgm:spPr/>
      <dgm:t>
        <a:bodyPr/>
        <a:lstStyle/>
        <a:p>
          <a:endParaRPr lang="en-US"/>
        </a:p>
      </dgm:t>
    </dgm:pt>
    <dgm:pt modelId="{6FC8483B-579B-4E64-9689-08DCB1622A5B}" type="pres">
      <dgm:prSet presAssocID="{06ED9F3B-504E-4970-B873-D24F560EF69D}" presName="aSpace" presStyleCnt="0"/>
      <dgm:spPr/>
    </dgm:pt>
    <dgm:pt modelId="{FE1A3FEB-4F67-4D5E-8AFB-C64337E53339}" type="pres">
      <dgm:prSet presAssocID="{C17D8B2D-D878-4AC7-8B32-F56887232393}" presName="aNode" presStyleLbl="fgAcc1" presStyleIdx="1" presStyleCnt="3" custScaleY="173669" custLinFactY="242757" custLinFactNeighborX="2735" custLinFactNeighborY="300000">
        <dgm:presLayoutVars>
          <dgm:bulletEnabled val="1"/>
        </dgm:presLayoutVars>
      </dgm:prSet>
      <dgm:spPr/>
      <dgm:t>
        <a:bodyPr/>
        <a:lstStyle/>
        <a:p>
          <a:endParaRPr lang="en-GB"/>
        </a:p>
      </dgm:t>
    </dgm:pt>
    <dgm:pt modelId="{ADC0E143-1802-45FC-8EBC-BF3D338FF54A}" type="pres">
      <dgm:prSet presAssocID="{C17D8B2D-D878-4AC7-8B32-F56887232393}" presName="aSpace" presStyleCnt="0"/>
      <dgm:spPr/>
    </dgm:pt>
    <dgm:pt modelId="{A182AFE2-F2C0-4709-AD41-8EB389198090}" type="pres">
      <dgm:prSet presAssocID="{18E79003-2043-4B53-876A-D106DFDF1E87}" presName="aNode" presStyleLbl="fgAcc1" presStyleIdx="2" presStyleCnt="3" custScaleY="185150" custLinFactY="-103573" custLinFactNeighborX="-12577" custLinFactNeighborY="-200000">
        <dgm:presLayoutVars>
          <dgm:bulletEnabled val="1"/>
        </dgm:presLayoutVars>
      </dgm:prSet>
      <dgm:spPr/>
      <dgm:t>
        <a:bodyPr/>
        <a:lstStyle/>
        <a:p>
          <a:endParaRPr lang="en-GB"/>
        </a:p>
      </dgm:t>
    </dgm:pt>
    <dgm:pt modelId="{D3AA9FDE-5A8F-49E0-B58E-640AAD91CCCA}" type="pres">
      <dgm:prSet presAssocID="{18E79003-2043-4B53-876A-D106DFDF1E87}" presName="aSpace" presStyleCnt="0"/>
      <dgm:spPr/>
    </dgm:pt>
  </dgm:ptLst>
  <dgm:cxnLst>
    <dgm:cxn modelId="{22B539F4-FD03-274A-8FBA-99D086A45C4F}" type="presOf" srcId="{C17D8B2D-D878-4AC7-8B32-F56887232393}" destId="{FE1A3FEB-4F67-4D5E-8AFB-C64337E53339}" srcOrd="0" destOrd="0" presId="urn:microsoft.com/office/officeart/2005/8/layout/pyramid2"/>
    <dgm:cxn modelId="{51C4C0F2-8744-BB4B-A99B-D562E44AF8B2}" type="presOf" srcId="{18E79003-2043-4B53-876A-D106DFDF1E87}" destId="{A182AFE2-F2C0-4709-AD41-8EB389198090}" srcOrd="0" destOrd="0" presId="urn:microsoft.com/office/officeart/2005/8/layout/pyramid2"/>
    <dgm:cxn modelId="{B37741D2-671D-4DF7-964C-C86E76DCD8D6}" srcId="{AAED0FE7-9968-4429-B657-F2FE377C486B}" destId="{06ED9F3B-504E-4970-B873-D24F560EF69D}" srcOrd="0" destOrd="0" parTransId="{43546528-81EE-46C1-B87F-DAB2BF4F9476}" sibTransId="{87A746AD-B5DC-41DB-991C-C603F366A398}"/>
    <dgm:cxn modelId="{4E91BDE4-4205-A14A-BCF2-F52E2C85920C}" type="presOf" srcId="{AAED0FE7-9968-4429-B657-F2FE377C486B}" destId="{361107AA-89F1-4375-B513-1C3195465F3C}" srcOrd="0" destOrd="0" presId="urn:microsoft.com/office/officeart/2005/8/layout/pyramid2"/>
    <dgm:cxn modelId="{62E9E923-9FC8-4F3E-AAA1-9224C2E7BB73}" srcId="{AAED0FE7-9968-4429-B657-F2FE377C486B}" destId="{C17D8B2D-D878-4AC7-8B32-F56887232393}" srcOrd="1" destOrd="0" parTransId="{3CFA629F-D237-46ED-96A3-3DC64AD88949}" sibTransId="{4408247C-808B-46AC-B7E9-C491B4429F2A}"/>
    <dgm:cxn modelId="{E45DB9B0-775C-AF42-8779-4F1825A1C2E6}" type="presOf" srcId="{06ED9F3B-504E-4970-B873-D24F560EF69D}" destId="{19431137-2545-4734-8A3C-B78D73583F29}" srcOrd="0" destOrd="0" presId="urn:microsoft.com/office/officeart/2005/8/layout/pyramid2"/>
    <dgm:cxn modelId="{0F5692D4-33CA-411C-9F8A-CD312C9AA050}" srcId="{AAED0FE7-9968-4429-B657-F2FE377C486B}" destId="{18E79003-2043-4B53-876A-D106DFDF1E87}" srcOrd="2" destOrd="0" parTransId="{84466CF9-AEBF-424C-836E-2B16DA521AA9}" sibTransId="{52DD5094-82F9-46F8-9F76-83562E24C416}"/>
    <dgm:cxn modelId="{0B56EE03-9358-BB48-85D5-99572840114E}" type="presParOf" srcId="{361107AA-89F1-4375-B513-1C3195465F3C}" destId="{2B7B69FD-1E4E-46B9-889D-352A550AD2CC}" srcOrd="0" destOrd="0" presId="urn:microsoft.com/office/officeart/2005/8/layout/pyramid2"/>
    <dgm:cxn modelId="{795ACF58-E8AF-1447-88BE-8E3EDB5FCA8D}" type="presParOf" srcId="{361107AA-89F1-4375-B513-1C3195465F3C}" destId="{DEE6EA3B-32CB-4BD3-BDA9-45E026E216F5}" srcOrd="1" destOrd="0" presId="urn:microsoft.com/office/officeart/2005/8/layout/pyramid2"/>
    <dgm:cxn modelId="{C54D1DCF-6C77-ED49-BC0F-BB3E3253645C}" type="presParOf" srcId="{DEE6EA3B-32CB-4BD3-BDA9-45E026E216F5}" destId="{19431137-2545-4734-8A3C-B78D73583F29}" srcOrd="0" destOrd="0" presId="urn:microsoft.com/office/officeart/2005/8/layout/pyramid2"/>
    <dgm:cxn modelId="{882264C8-31CC-0244-B6AD-39A1C8132368}" type="presParOf" srcId="{DEE6EA3B-32CB-4BD3-BDA9-45E026E216F5}" destId="{6FC8483B-579B-4E64-9689-08DCB1622A5B}" srcOrd="1" destOrd="0" presId="urn:microsoft.com/office/officeart/2005/8/layout/pyramid2"/>
    <dgm:cxn modelId="{37333671-00D8-4D49-B934-E7F480FD6B79}" type="presParOf" srcId="{DEE6EA3B-32CB-4BD3-BDA9-45E026E216F5}" destId="{FE1A3FEB-4F67-4D5E-8AFB-C64337E53339}" srcOrd="2" destOrd="0" presId="urn:microsoft.com/office/officeart/2005/8/layout/pyramid2"/>
    <dgm:cxn modelId="{89DBEC55-A4D7-9D47-AE71-94A88C6D09E7}" type="presParOf" srcId="{DEE6EA3B-32CB-4BD3-BDA9-45E026E216F5}" destId="{ADC0E143-1802-45FC-8EBC-BF3D338FF54A}" srcOrd="3" destOrd="0" presId="urn:microsoft.com/office/officeart/2005/8/layout/pyramid2"/>
    <dgm:cxn modelId="{C063D6C9-AFBB-DE4D-803A-589FA90D55E1}" type="presParOf" srcId="{DEE6EA3B-32CB-4BD3-BDA9-45E026E216F5}" destId="{A182AFE2-F2C0-4709-AD41-8EB389198090}" srcOrd="4" destOrd="0" presId="urn:microsoft.com/office/officeart/2005/8/layout/pyramid2"/>
    <dgm:cxn modelId="{CE7B670F-551F-7B4C-8779-3A1E4376C206}" type="presParOf" srcId="{DEE6EA3B-32CB-4BD3-BDA9-45E026E216F5}" destId="{D3AA9FDE-5A8F-49E0-B58E-640AAD91CCCA}" srcOrd="5" destOrd="0" presId="urn:microsoft.com/office/officeart/2005/8/layout/pyramid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F582B7F-2E9E-4021-9156-E5B4B3DD17D7}" type="doc">
      <dgm:prSet loTypeId="urn:microsoft.com/office/officeart/2005/8/layout/hList6" loCatId="list" qsTypeId="urn:microsoft.com/office/officeart/2005/8/quickstyle/simple1" qsCatId="simple" csTypeId="urn:microsoft.com/office/officeart/2005/8/colors/accent1_2" csCatId="accent1" phldr="1"/>
      <dgm:spPr/>
      <dgm:t>
        <a:bodyPr/>
        <a:lstStyle/>
        <a:p>
          <a:endParaRPr lang="en-US"/>
        </a:p>
      </dgm:t>
    </dgm:pt>
    <dgm:pt modelId="{618FD007-85B3-4D86-83F1-5F3DABA7A562}">
      <dgm:prSet phldrT="[Text]" custT="1"/>
      <dgm:spPr>
        <a:solidFill>
          <a:srgbClr val="00AEEF"/>
        </a:solidFill>
      </dgm:spPr>
      <dgm:t>
        <a:bodyPr/>
        <a:lstStyle/>
        <a:p>
          <a:pPr algn="ctr"/>
          <a:r>
            <a:rPr lang="fr-FR" sz="2800" b="1" cap="small" baseline="0" dirty="0" smtClean="0"/>
            <a:t>Transformative actions </a:t>
          </a:r>
        </a:p>
        <a:p>
          <a:pPr algn="ctr"/>
          <a:r>
            <a:rPr lang="fr-FR" sz="2000" cap="small" baseline="0" dirty="0" smtClean="0"/>
            <a:t>(To s</a:t>
          </a:r>
          <a:r>
            <a:rPr lang="en-US" sz="2000" cap="small" baseline="0" dirty="0" err="1" smtClean="0"/>
            <a:t>hift</a:t>
          </a:r>
          <a:r>
            <a:rPr lang="en-US" sz="2000" cap="small" baseline="0" dirty="0" smtClean="0"/>
            <a:t> the economy )</a:t>
          </a:r>
          <a:endParaRPr lang="en-US" sz="2000" cap="small" baseline="0" dirty="0"/>
        </a:p>
      </dgm:t>
    </dgm:pt>
    <dgm:pt modelId="{3C1F3499-0418-4226-9D71-1D061AFF20F6}" type="parTrans" cxnId="{32F3A67D-89EB-4908-B964-7891D3A2F679}">
      <dgm:prSet/>
      <dgm:spPr/>
      <dgm:t>
        <a:bodyPr/>
        <a:lstStyle/>
        <a:p>
          <a:endParaRPr lang="en-US"/>
        </a:p>
      </dgm:t>
    </dgm:pt>
    <dgm:pt modelId="{B26303C4-E9B6-4360-AD02-2AD5B346FD65}" type="sibTrans" cxnId="{32F3A67D-89EB-4908-B964-7891D3A2F679}">
      <dgm:prSet/>
      <dgm:spPr/>
      <dgm:t>
        <a:bodyPr/>
        <a:lstStyle/>
        <a:p>
          <a:endParaRPr lang="en-US"/>
        </a:p>
      </dgm:t>
    </dgm:pt>
    <dgm:pt modelId="{B4155E23-8B76-40F9-946D-9289F9E1E4E3}">
      <dgm:prSet phldrT="[Text]" custT="1"/>
      <dgm:spPr>
        <a:solidFill>
          <a:srgbClr val="00AEEF"/>
        </a:solidFill>
      </dgm:spPr>
      <dgm:t>
        <a:bodyPr/>
        <a:lstStyle/>
        <a:p>
          <a:pPr algn="ctr"/>
          <a:r>
            <a:rPr lang="fr-FR" sz="2800" b="1" cap="small" baseline="0" dirty="0" err="1" smtClean="0"/>
            <a:t>Enablers</a:t>
          </a:r>
          <a:endParaRPr lang="fr-FR" sz="2800" b="1" cap="small" baseline="0" dirty="0" smtClean="0"/>
        </a:p>
        <a:p>
          <a:pPr algn="ctr"/>
          <a:r>
            <a:rPr lang="fr-FR" sz="2800" b="1" cap="small" baseline="0" dirty="0" smtClean="0"/>
            <a:t>(</a:t>
          </a:r>
          <a:r>
            <a:rPr lang="fr-FR" sz="2000" b="1" cap="small" baseline="0" dirty="0" smtClean="0"/>
            <a:t>To correct </a:t>
          </a:r>
          <a:r>
            <a:rPr lang="fr-FR" sz="2000" b="1" cap="small" baseline="0" dirty="0" err="1" smtClean="0"/>
            <a:t>market</a:t>
          </a:r>
          <a:r>
            <a:rPr lang="fr-FR" sz="2000" b="1" cap="small" baseline="0" dirty="0" smtClean="0"/>
            <a:t> &amp; </a:t>
          </a:r>
          <a:r>
            <a:rPr lang="fr-FR" sz="2000" b="1" cap="small" baseline="0" dirty="0" err="1" smtClean="0"/>
            <a:t>policy</a:t>
          </a:r>
          <a:r>
            <a:rPr lang="fr-FR" sz="2000" b="1" cap="small" baseline="0" dirty="0" smtClean="0"/>
            <a:t> </a:t>
          </a:r>
          <a:r>
            <a:rPr lang="fr-FR" sz="2000" b="1" cap="small" baseline="0" dirty="0" err="1" smtClean="0"/>
            <a:t>failures</a:t>
          </a:r>
          <a:r>
            <a:rPr lang="fr-FR" sz="2000" b="1" cap="small" baseline="0" dirty="0" smtClean="0"/>
            <a:t> and </a:t>
          </a:r>
          <a:r>
            <a:rPr lang="fr-FR" sz="2000" b="1" cap="small" baseline="0" dirty="0" err="1" smtClean="0"/>
            <a:t>facilitate</a:t>
          </a:r>
          <a:r>
            <a:rPr lang="fr-FR" sz="2000" b="1" cap="small" baseline="0" dirty="0" smtClean="0"/>
            <a:t> change)</a:t>
          </a:r>
          <a:endParaRPr lang="en-US" sz="2000" cap="small" baseline="0" dirty="0"/>
        </a:p>
      </dgm:t>
    </dgm:pt>
    <dgm:pt modelId="{AF196FDC-1F00-4247-871C-23C222D4D502}" type="parTrans" cxnId="{5FB621FD-A576-4D42-8AC1-D7E557A079AF}">
      <dgm:prSet/>
      <dgm:spPr/>
      <dgm:t>
        <a:bodyPr/>
        <a:lstStyle/>
        <a:p>
          <a:endParaRPr lang="en-US"/>
        </a:p>
      </dgm:t>
    </dgm:pt>
    <dgm:pt modelId="{56388453-1DDF-4D6C-8002-AFA5CA9AE8DC}" type="sibTrans" cxnId="{5FB621FD-A576-4D42-8AC1-D7E557A079AF}">
      <dgm:prSet/>
      <dgm:spPr/>
      <dgm:t>
        <a:bodyPr/>
        <a:lstStyle/>
        <a:p>
          <a:endParaRPr lang="en-US"/>
        </a:p>
      </dgm:t>
    </dgm:pt>
    <dgm:pt modelId="{005F649E-ED9F-4F5D-A343-68FD612E73BE}">
      <dgm:prSet phldrT="[Text]" custT="1"/>
      <dgm:spPr>
        <a:solidFill>
          <a:srgbClr val="00AEEF"/>
        </a:solidFill>
      </dgm:spPr>
      <dgm:t>
        <a:bodyPr/>
        <a:lstStyle/>
        <a:p>
          <a:pPr algn="l"/>
          <a:r>
            <a:rPr lang="en-US" sz="2800" dirty="0" smtClean="0"/>
            <a:t>Evidence-Based Decision-Making</a:t>
          </a:r>
          <a:endParaRPr lang="en-US" sz="2800" dirty="0"/>
        </a:p>
      </dgm:t>
    </dgm:pt>
    <dgm:pt modelId="{9634DDFF-EB71-45D5-8CA3-586B74948059}" type="parTrans" cxnId="{DA84D270-E06C-4FF2-9EB9-68C875C9D7F7}">
      <dgm:prSet/>
      <dgm:spPr/>
      <dgm:t>
        <a:bodyPr/>
        <a:lstStyle/>
        <a:p>
          <a:endParaRPr lang="en-US"/>
        </a:p>
      </dgm:t>
    </dgm:pt>
    <dgm:pt modelId="{69352167-5A6D-4374-A2C7-A7B2D423A790}" type="sibTrans" cxnId="{DA84D270-E06C-4FF2-9EB9-68C875C9D7F7}">
      <dgm:prSet/>
      <dgm:spPr/>
      <dgm:t>
        <a:bodyPr/>
        <a:lstStyle/>
        <a:p>
          <a:endParaRPr lang="en-US"/>
        </a:p>
      </dgm:t>
    </dgm:pt>
    <dgm:pt modelId="{EB8ADC34-4F62-4DA9-A00E-533B82FBEDC0}">
      <dgm:prSet custT="1"/>
      <dgm:spPr>
        <a:solidFill>
          <a:srgbClr val="00AEEF"/>
        </a:solidFill>
      </dgm:spPr>
      <dgm:t>
        <a:bodyPr/>
        <a:lstStyle/>
        <a:p>
          <a:pPr algn="l"/>
          <a:r>
            <a:rPr lang="en-US" sz="2800" dirty="0" smtClean="0"/>
            <a:t>Enhanced Governance	</a:t>
          </a:r>
          <a:endParaRPr lang="en-GB" sz="2800" dirty="0"/>
        </a:p>
      </dgm:t>
    </dgm:pt>
    <dgm:pt modelId="{66AC6D11-34B3-4920-89D4-778DC91CB14E}" type="parTrans" cxnId="{CE507AE4-821D-4008-8245-B7EB4D815C7F}">
      <dgm:prSet/>
      <dgm:spPr/>
      <dgm:t>
        <a:bodyPr/>
        <a:lstStyle/>
        <a:p>
          <a:endParaRPr lang="en-GB"/>
        </a:p>
      </dgm:t>
    </dgm:pt>
    <dgm:pt modelId="{52B9915A-AF4B-47A7-91BD-2A4821C9B090}" type="sibTrans" cxnId="{CE507AE4-821D-4008-8245-B7EB4D815C7F}">
      <dgm:prSet/>
      <dgm:spPr/>
      <dgm:t>
        <a:bodyPr/>
        <a:lstStyle/>
        <a:p>
          <a:endParaRPr lang="en-GB"/>
        </a:p>
      </dgm:t>
    </dgm:pt>
    <dgm:pt modelId="{A4B38A30-2A99-440D-917D-0B564B727DB0}">
      <dgm:prSet custT="1"/>
      <dgm:spPr>
        <a:solidFill>
          <a:srgbClr val="00AEEF"/>
        </a:solidFill>
      </dgm:spPr>
      <dgm:t>
        <a:bodyPr/>
        <a:lstStyle/>
        <a:p>
          <a:pPr algn="l"/>
          <a:r>
            <a:rPr lang="en-US" sz="2800" dirty="0" smtClean="0"/>
            <a:t>Economic Instruments	</a:t>
          </a:r>
          <a:endParaRPr lang="en-GB" sz="2800" dirty="0"/>
        </a:p>
      </dgm:t>
    </dgm:pt>
    <dgm:pt modelId="{8DC738CF-8DFE-435B-9F46-17FE5B26C40B}" type="parTrans" cxnId="{B5389CFF-605E-4F9C-A51F-F8BAE21DE32B}">
      <dgm:prSet/>
      <dgm:spPr/>
      <dgm:t>
        <a:bodyPr/>
        <a:lstStyle/>
        <a:p>
          <a:endParaRPr lang="en-GB"/>
        </a:p>
      </dgm:t>
    </dgm:pt>
    <dgm:pt modelId="{DBC031EA-7613-4EA0-ADAD-CE4255896B50}" type="sibTrans" cxnId="{B5389CFF-605E-4F9C-A51F-F8BAE21DE32B}">
      <dgm:prSet/>
      <dgm:spPr/>
      <dgm:t>
        <a:bodyPr/>
        <a:lstStyle/>
        <a:p>
          <a:endParaRPr lang="en-GB"/>
        </a:p>
      </dgm:t>
    </dgm:pt>
    <dgm:pt modelId="{9318A8FA-C0FE-4493-8BAB-19AFE75888DB}">
      <dgm:prSet custT="1"/>
      <dgm:spPr>
        <a:solidFill>
          <a:srgbClr val="00AEEF"/>
        </a:solidFill>
      </dgm:spPr>
      <dgm:t>
        <a:bodyPr/>
        <a:lstStyle/>
        <a:p>
          <a:pPr algn="l"/>
          <a:r>
            <a:rPr lang="en-US" sz="2800" dirty="0" smtClean="0"/>
            <a:t>Education for Change</a:t>
          </a:r>
          <a:endParaRPr lang="en-GB" sz="2800" dirty="0"/>
        </a:p>
      </dgm:t>
    </dgm:pt>
    <dgm:pt modelId="{A0B90421-9211-4529-82EC-B21EF815719A}" type="parTrans" cxnId="{BE9A85F2-9126-480B-96BE-22BE6BE2427D}">
      <dgm:prSet/>
      <dgm:spPr/>
      <dgm:t>
        <a:bodyPr/>
        <a:lstStyle/>
        <a:p>
          <a:endParaRPr lang="en-GB"/>
        </a:p>
      </dgm:t>
    </dgm:pt>
    <dgm:pt modelId="{62E23282-EC1B-4629-ABD3-763A4990C659}" type="sibTrans" cxnId="{BE9A85F2-9126-480B-96BE-22BE6BE2427D}">
      <dgm:prSet/>
      <dgm:spPr/>
      <dgm:t>
        <a:bodyPr/>
        <a:lstStyle/>
        <a:p>
          <a:endParaRPr lang="en-GB"/>
        </a:p>
      </dgm:t>
    </dgm:pt>
    <dgm:pt modelId="{80A66883-580E-4338-A86E-AF89E1327D80}">
      <dgm:prSet phldrT="[Text]" custT="1"/>
      <dgm:spPr>
        <a:solidFill>
          <a:srgbClr val="00AEEF"/>
        </a:solidFill>
      </dgm:spPr>
      <dgm:t>
        <a:bodyPr/>
        <a:lstStyle/>
        <a:p>
          <a:pPr algn="l"/>
          <a:r>
            <a:rPr lang="en-US" sz="2800" dirty="0" smtClean="0"/>
            <a:t>Finance and Investments</a:t>
          </a:r>
          <a:endParaRPr lang="en-US" sz="2800" dirty="0"/>
        </a:p>
      </dgm:t>
    </dgm:pt>
    <dgm:pt modelId="{B289C1C7-C4C7-4AFD-9834-A78062AAAA33}" type="parTrans" cxnId="{B0D2AF7E-7587-4049-8E8F-A29504837468}">
      <dgm:prSet/>
      <dgm:spPr/>
      <dgm:t>
        <a:bodyPr/>
        <a:lstStyle/>
        <a:p>
          <a:endParaRPr lang="en-US"/>
        </a:p>
      </dgm:t>
    </dgm:pt>
    <dgm:pt modelId="{AC000204-E0BA-4D92-86DA-041CF263C349}" type="sibTrans" cxnId="{B0D2AF7E-7587-4049-8E8F-A29504837468}">
      <dgm:prSet/>
      <dgm:spPr/>
      <dgm:t>
        <a:bodyPr/>
        <a:lstStyle/>
        <a:p>
          <a:endParaRPr lang="en-US"/>
        </a:p>
      </dgm:t>
    </dgm:pt>
    <dgm:pt modelId="{6E0F9B86-DA1B-4433-A883-AAF71353987A}">
      <dgm:prSet phldrT="[Text]" custT="1"/>
      <dgm:spPr>
        <a:solidFill>
          <a:srgbClr val="00AEEF"/>
        </a:solidFill>
      </dgm:spPr>
      <dgm:t>
        <a:bodyPr/>
        <a:lstStyle/>
        <a:p>
          <a:pPr algn="l"/>
          <a:r>
            <a:rPr lang="en-US" sz="2800" dirty="0" smtClean="0"/>
            <a:t>Innovations and Technology</a:t>
          </a:r>
          <a:endParaRPr lang="en-US" sz="2800" dirty="0"/>
        </a:p>
      </dgm:t>
    </dgm:pt>
    <dgm:pt modelId="{A67C918D-21B9-4648-9618-9EFAD389C7D7}" type="parTrans" cxnId="{FEC475A9-61D4-4E35-9A60-8B4473C4CB50}">
      <dgm:prSet/>
      <dgm:spPr/>
      <dgm:t>
        <a:bodyPr/>
        <a:lstStyle/>
        <a:p>
          <a:endParaRPr lang="en-US"/>
        </a:p>
      </dgm:t>
    </dgm:pt>
    <dgm:pt modelId="{323BCBA0-3E48-4B88-AD11-0DB5927588B9}" type="sibTrans" cxnId="{FEC475A9-61D4-4E35-9A60-8B4473C4CB50}">
      <dgm:prSet/>
      <dgm:spPr/>
      <dgm:t>
        <a:bodyPr/>
        <a:lstStyle/>
        <a:p>
          <a:endParaRPr lang="en-US"/>
        </a:p>
      </dgm:t>
    </dgm:pt>
    <dgm:pt modelId="{E33C372B-0909-4FAE-BD48-F7254F7ABA83}">
      <dgm:prSet phldrT="[Text]" custT="1"/>
      <dgm:spPr>
        <a:solidFill>
          <a:srgbClr val="00AEEF"/>
        </a:solidFill>
      </dgm:spPr>
      <dgm:t>
        <a:bodyPr/>
        <a:lstStyle/>
        <a:p>
          <a:pPr algn="l"/>
          <a:r>
            <a:rPr lang="en-US" sz="2800" dirty="0" smtClean="0"/>
            <a:t>Production and Supply chains	</a:t>
          </a:r>
          <a:endParaRPr lang="en-US" sz="2800" dirty="0"/>
        </a:p>
      </dgm:t>
    </dgm:pt>
    <dgm:pt modelId="{96D798B7-FEC3-42B7-AA85-40EEEE5FD2AF}" type="parTrans" cxnId="{38A67918-3450-4FB1-9F14-3C936A690196}">
      <dgm:prSet/>
      <dgm:spPr/>
      <dgm:t>
        <a:bodyPr/>
        <a:lstStyle/>
        <a:p>
          <a:endParaRPr lang="en-US"/>
        </a:p>
      </dgm:t>
    </dgm:pt>
    <dgm:pt modelId="{1E12A855-4925-49E7-9739-63939413502A}" type="sibTrans" cxnId="{38A67918-3450-4FB1-9F14-3C936A690196}">
      <dgm:prSet/>
      <dgm:spPr/>
      <dgm:t>
        <a:bodyPr/>
        <a:lstStyle/>
        <a:p>
          <a:endParaRPr lang="en-US"/>
        </a:p>
      </dgm:t>
    </dgm:pt>
    <dgm:pt modelId="{D60A8BEF-A72C-4913-B1C6-CA92BFC2904B}">
      <dgm:prSet phldrT="[Text]" custT="1"/>
      <dgm:spPr>
        <a:solidFill>
          <a:srgbClr val="00AEEF"/>
        </a:solidFill>
      </dgm:spPr>
      <dgm:t>
        <a:bodyPr/>
        <a:lstStyle/>
        <a:p>
          <a:pPr algn="l"/>
          <a:r>
            <a:rPr lang="en-US" sz="2800" dirty="0" smtClean="0"/>
            <a:t>City level Actions: Sectoral integration to tackle pollution	</a:t>
          </a:r>
          <a:endParaRPr lang="en-US" sz="2800" dirty="0"/>
        </a:p>
      </dgm:t>
    </dgm:pt>
    <dgm:pt modelId="{137A68E0-072B-481C-9290-AB4BF3879022}" type="parTrans" cxnId="{11B29233-F550-447C-B74E-8440163A1453}">
      <dgm:prSet/>
      <dgm:spPr/>
      <dgm:t>
        <a:bodyPr/>
        <a:lstStyle/>
        <a:p>
          <a:endParaRPr lang="en-US"/>
        </a:p>
      </dgm:t>
    </dgm:pt>
    <dgm:pt modelId="{FCD3334A-613E-46A6-A674-8528F41A30C0}" type="sibTrans" cxnId="{11B29233-F550-447C-B74E-8440163A1453}">
      <dgm:prSet/>
      <dgm:spPr/>
      <dgm:t>
        <a:bodyPr/>
        <a:lstStyle/>
        <a:p>
          <a:endParaRPr lang="en-US"/>
        </a:p>
      </dgm:t>
    </dgm:pt>
    <dgm:pt modelId="{C193D610-B677-4FF4-A9BA-93632F9CEBEE}">
      <dgm:prSet phldrT="[Text]" custT="1"/>
      <dgm:spPr>
        <a:solidFill>
          <a:srgbClr val="00AEEF"/>
        </a:solidFill>
      </dgm:spPr>
      <dgm:t>
        <a:bodyPr/>
        <a:lstStyle/>
        <a:p>
          <a:pPr algn="l"/>
          <a:r>
            <a:rPr lang="en-US" sz="2800" dirty="0" smtClean="0"/>
            <a:t>Sustainable Consumption practices</a:t>
          </a:r>
          <a:endParaRPr lang="en-US" sz="2800" dirty="0"/>
        </a:p>
      </dgm:t>
    </dgm:pt>
    <dgm:pt modelId="{1B3D565A-FCE4-4190-87DC-26ED18DA1309}" type="parTrans" cxnId="{74A9CD01-8C7A-4305-9784-12238A2FF26C}">
      <dgm:prSet/>
      <dgm:spPr/>
      <dgm:t>
        <a:bodyPr/>
        <a:lstStyle/>
        <a:p>
          <a:endParaRPr lang="en-US"/>
        </a:p>
      </dgm:t>
    </dgm:pt>
    <dgm:pt modelId="{4E70033C-99AB-47FF-ADCB-BDD67ACF2DB2}" type="sibTrans" cxnId="{74A9CD01-8C7A-4305-9784-12238A2FF26C}">
      <dgm:prSet/>
      <dgm:spPr/>
      <dgm:t>
        <a:bodyPr/>
        <a:lstStyle/>
        <a:p>
          <a:endParaRPr lang="en-US"/>
        </a:p>
      </dgm:t>
    </dgm:pt>
    <dgm:pt modelId="{F36915D5-6ED6-4878-8E7E-3B7218AE71A0}" type="pres">
      <dgm:prSet presAssocID="{9F582B7F-2E9E-4021-9156-E5B4B3DD17D7}" presName="Name0" presStyleCnt="0">
        <dgm:presLayoutVars>
          <dgm:dir/>
          <dgm:resizeHandles val="exact"/>
        </dgm:presLayoutVars>
      </dgm:prSet>
      <dgm:spPr/>
      <dgm:t>
        <a:bodyPr/>
        <a:lstStyle/>
        <a:p>
          <a:endParaRPr lang="en-US"/>
        </a:p>
      </dgm:t>
    </dgm:pt>
    <dgm:pt modelId="{04EC4DAB-C100-4DB5-86E9-790F1AA3245C}" type="pres">
      <dgm:prSet presAssocID="{618FD007-85B3-4D86-83F1-5F3DABA7A562}" presName="node" presStyleLbl="node1" presStyleIdx="0" presStyleCnt="2">
        <dgm:presLayoutVars>
          <dgm:bulletEnabled val="1"/>
        </dgm:presLayoutVars>
      </dgm:prSet>
      <dgm:spPr/>
      <dgm:t>
        <a:bodyPr/>
        <a:lstStyle/>
        <a:p>
          <a:endParaRPr lang="en-US"/>
        </a:p>
      </dgm:t>
    </dgm:pt>
    <dgm:pt modelId="{5A797875-EBA6-4458-B745-1A3A2C8BBE5B}" type="pres">
      <dgm:prSet presAssocID="{B26303C4-E9B6-4360-AD02-2AD5B346FD65}" presName="sibTrans" presStyleCnt="0"/>
      <dgm:spPr/>
    </dgm:pt>
    <dgm:pt modelId="{75104B17-FC61-40E0-A3CB-1FD4EB8924F1}" type="pres">
      <dgm:prSet presAssocID="{B4155E23-8B76-40F9-946D-9289F9E1E4E3}" presName="node" presStyleLbl="node1" presStyleIdx="1" presStyleCnt="2">
        <dgm:presLayoutVars>
          <dgm:bulletEnabled val="1"/>
        </dgm:presLayoutVars>
      </dgm:prSet>
      <dgm:spPr/>
      <dgm:t>
        <a:bodyPr/>
        <a:lstStyle/>
        <a:p>
          <a:endParaRPr lang="en-US"/>
        </a:p>
      </dgm:t>
    </dgm:pt>
  </dgm:ptLst>
  <dgm:cxnLst>
    <dgm:cxn modelId="{816C3513-A531-4EEE-B37A-342BC8B873A5}" type="presOf" srcId="{9F582B7F-2E9E-4021-9156-E5B4B3DD17D7}" destId="{F36915D5-6ED6-4878-8E7E-3B7218AE71A0}" srcOrd="0" destOrd="0" presId="urn:microsoft.com/office/officeart/2005/8/layout/hList6"/>
    <dgm:cxn modelId="{7B1B7D60-6FF7-4D2C-BDD0-B7A1445DDDB0}" type="presOf" srcId="{005F649E-ED9F-4F5D-A343-68FD612E73BE}" destId="{75104B17-FC61-40E0-A3CB-1FD4EB8924F1}" srcOrd="0" destOrd="1" presId="urn:microsoft.com/office/officeart/2005/8/layout/hList6"/>
    <dgm:cxn modelId="{AE8FFDFE-E25B-44A3-8FB3-F5ADAC22F755}" type="presOf" srcId="{B4155E23-8B76-40F9-946D-9289F9E1E4E3}" destId="{75104B17-FC61-40E0-A3CB-1FD4EB8924F1}" srcOrd="0" destOrd="0" presId="urn:microsoft.com/office/officeart/2005/8/layout/hList6"/>
    <dgm:cxn modelId="{17606BBF-68A8-4CD1-8510-130B6AA8D338}" type="presOf" srcId="{A4B38A30-2A99-440D-917D-0B564B727DB0}" destId="{75104B17-FC61-40E0-A3CB-1FD4EB8924F1}" srcOrd="0" destOrd="3" presId="urn:microsoft.com/office/officeart/2005/8/layout/hList6"/>
    <dgm:cxn modelId="{7EF96384-170C-4504-ABDC-323710F85AEE}" type="presOf" srcId="{D60A8BEF-A72C-4913-B1C6-CA92BFC2904B}" destId="{04EC4DAB-C100-4DB5-86E9-790F1AA3245C}" srcOrd="0" destOrd="4" presId="urn:microsoft.com/office/officeart/2005/8/layout/hList6"/>
    <dgm:cxn modelId="{B5389CFF-605E-4F9C-A51F-F8BAE21DE32B}" srcId="{B4155E23-8B76-40F9-946D-9289F9E1E4E3}" destId="{A4B38A30-2A99-440D-917D-0B564B727DB0}" srcOrd="2" destOrd="0" parTransId="{8DC738CF-8DFE-435B-9F46-17FE5B26C40B}" sibTransId="{DBC031EA-7613-4EA0-ADAD-CE4255896B50}"/>
    <dgm:cxn modelId="{F87E21E5-1045-439A-B01D-55D619BF8DC9}" type="presOf" srcId="{618FD007-85B3-4D86-83F1-5F3DABA7A562}" destId="{04EC4DAB-C100-4DB5-86E9-790F1AA3245C}" srcOrd="0" destOrd="0" presId="urn:microsoft.com/office/officeart/2005/8/layout/hList6"/>
    <dgm:cxn modelId="{BE9A85F2-9126-480B-96BE-22BE6BE2427D}" srcId="{B4155E23-8B76-40F9-946D-9289F9E1E4E3}" destId="{9318A8FA-C0FE-4493-8BAB-19AFE75888DB}" srcOrd="3" destOrd="0" parTransId="{A0B90421-9211-4529-82EC-B21EF815719A}" sibTransId="{62E23282-EC1B-4629-ABD3-763A4990C659}"/>
    <dgm:cxn modelId="{D84ECBA3-6F69-4A2B-9DC0-1F9BA7A9CA97}" type="presOf" srcId="{E33C372B-0909-4FAE-BD48-F7254F7ABA83}" destId="{04EC4DAB-C100-4DB5-86E9-790F1AA3245C}" srcOrd="0" destOrd="3" presId="urn:microsoft.com/office/officeart/2005/8/layout/hList6"/>
    <dgm:cxn modelId="{FEC475A9-61D4-4E35-9A60-8B4473C4CB50}" srcId="{618FD007-85B3-4D86-83F1-5F3DABA7A562}" destId="{6E0F9B86-DA1B-4433-A883-AAF71353987A}" srcOrd="1" destOrd="0" parTransId="{A67C918D-21B9-4648-9618-9EFAD389C7D7}" sibTransId="{323BCBA0-3E48-4B88-AD11-0DB5927588B9}"/>
    <dgm:cxn modelId="{32F3A67D-89EB-4908-B964-7891D3A2F679}" srcId="{9F582B7F-2E9E-4021-9156-E5B4B3DD17D7}" destId="{618FD007-85B3-4D86-83F1-5F3DABA7A562}" srcOrd="0" destOrd="0" parTransId="{3C1F3499-0418-4226-9D71-1D061AFF20F6}" sibTransId="{B26303C4-E9B6-4360-AD02-2AD5B346FD65}"/>
    <dgm:cxn modelId="{C5BE416D-C564-4873-B42B-CA9441B4D4C8}" type="presOf" srcId="{9318A8FA-C0FE-4493-8BAB-19AFE75888DB}" destId="{75104B17-FC61-40E0-A3CB-1FD4EB8924F1}" srcOrd="0" destOrd="4" presId="urn:microsoft.com/office/officeart/2005/8/layout/hList6"/>
    <dgm:cxn modelId="{DA84D270-E06C-4FF2-9EB9-68C875C9D7F7}" srcId="{B4155E23-8B76-40F9-946D-9289F9E1E4E3}" destId="{005F649E-ED9F-4F5D-A343-68FD612E73BE}" srcOrd="0" destOrd="0" parTransId="{9634DDFF-EB71-45D5-8CA3-586B74948059}" sibTransId="{69352167-5A6D-4374-A2C7-A7B2D423A790}"/>
    <dgm:cxn modelId="{B0D2AF7E-7587-4049-8E8F-A29504837468}" srcId="{618FD007-85B3-4D86-83F1-5F3DABA7A562}" destId="{80A66883-580E-4338-A86E-AF89E1327D80}" srcOrd="0" destOrd="0" parTransId="{B289C1C7-C4C7-4AFD-9834-A78062AAAA33}" sibTransId="{AC000204-E0BA-4D92-86DA-041CF263C349}"/>
    <dgm:cxn modelId="{62A5EFC6-C6A7-4EB5-A24F-5CD98DDF9053}" type="presOf" srcId="{C193D610-B677-4FF4-A9BA-93632F9CEBEE}" destId="{04EC4DAB-C100-4DB5-86E9-790F1AA3245C}" srcOrd="0" destOrd="5" presId="urn:microsoft.com/office/officeart/2005/8/layout/hList6"/>
    <dgm:cxn modelId="{5FB621FD-A576-4D42-8AC1-D7E557A079AF}" srcId="{9F582B7F-2E9E-4021-9156-E5B4B3DD17D7}" destId="{B4155E23-8B76-40F9-946D-9289F9E1E4E3}" srcOrd="1" destOrd="0" parTransId="{AF196FDC-1F00-4247-871C-23C222D4D502}" sibTransId="{56388453-1DDF-4D6C-8002-AFA5CA9AE8DC}"/>
    <dgm:cxn modelId="{74A9CD01-8C7A-4305-9784-12238A2FF26C}" srcId="{618FD007-85B3-4D86-83F1-5F3DABA7A562}" destId="{C193D610-B677-4FF4-A9BA-93632F9CEBEE}" srcOrd="4" destOrd="0" parTransId="{1B3D565A-FCE4-4190-87DC-26ED18DA1309}" sibTransId="{4E70033C-99AB-47FF-ADCB-BDD67ACF2DB2}"/>
    <dgm:cxn modelId="{CE507AE4-821D-4008-8245-B7EB4D815C7F}" srcId="{B4155E23-8B76-40F9-946D-9289F9E1E4E3}" destId="{EB8ADC34-4F62-4DA9-A00E-533B82FBEDC0}" srcOrd="1" destOrd="0" parTransId="{66AC6D11-34B3-4920-89D4-778DC91CB14E}" sibTransId="{52B9915A-AF4B-47A7-91BD-2A4821C9B090}"/>
    <dgm:cxn modelId="{11B29233-F550-447C-B74E-8440163A1453}" srcId="{618FD007-85B3-4D86-83F1-5F3DABA7A562}" destId="{D60A8BEF-A72C-4913-B1C6-CA92BFC2904B}" srcOrd="3" destOrd="0" parTransId="{137A68E0-072B-481C-9290-AB4BF3879022}" sibTransId="{FCD3334A-613E-46A6-A674-8528F41A30C0}"/>
    <dgm:cxn modelId="{4E482693-BBCA-4877-AA66-AB0CA11EB75E}" type="presOf" srcId="{80A66883-580E-4338-A86E-AF89E1327D80}" destId="{04EC4DAB-C100-4DB5-86E9-790F1AA3245C}" srcOrd="0" destOrd="1" presId="urn:microsoft.com/office/officeart/2005/8/layout/hList6"/>
    <dgm:cxn modelId="{600ADF88-1980-48F1-B25F-8EB9429CD6A3}" type="presOf" srcId="{EB8ADC34-4F62-4DA9-A00E-533B82FBEDC0}" destId="{75104B17-FC61-40E0-A3CB-1FD4EB8924F1}" srcOrd="0" destOrd="2" presId="urn:microsoft.com/office/officeart/2005/8/layout/hList6"/>
    <dgm:cxn modelId="{38A67918-3450-4FB1-9F14-3C936A690196}" srcId="{618FD007-85B3-4D86-83F1-5F3DABA7A562}" destId="{E33C372B-0909-4FAE-BD48-F7254F7ABA83}" srcOrd="2" destOrd="0" parTransId="{96D798B7-FEC3-42B7-AA85-40EEEE5FD2AF}" sibTransId="{1E12A855-4925-49E7-9739-63939413502A}"/>
    <dgm:cxn modelId="{F86112A9-954A-4172-9CFC-2E9A54A2A8A9}" type="presOf" srcId="{6E0F9B86-DA1B-4433-A883-AAF71353987A}" destId="{04EC4DAB-C100-4DB5-86E9-790F1AA3245C}" srcOrd="0" destOrd="2" presId="urn:microsoft.com/office/officeart/2005/8/layout/hList6"/>
    <dgm:cxn modelId="{5DDA99BE-0BD8-4EF5-BE24-D290800D4EF9}" type="presParOf" srcId="{F36915D5-6ED6-4878-8E7E-3B7218AE71A0}" destId="{04EC4DAB-C100-4DB5-86E9-790F1AA3245C}" srcOrd="0" destOrd="0" presId="urn:microsoft.com/office/officeart/2005/8/layout/hList6"/>
    <dgm:cxn modelId="{979F9020-CA21-4A6F-B7EC-DC6E414AB2C7}" type="presParOf" srcId="{F36915D5-6ED6-4878-8E7E-3B7218AE71A0}" destId="{5A797875-EBA6-4458-B745-1A3A2C8BBE5B}" srcOrd="1" destOrd="0" presId="urn:microsoft.com/office/officeart/2005/8/layout/hList6"/>
    <dgm:cxn modelId="{5192DC05-88B9-4166-A79B-EBE73D3A1C3F}" type="presParOf" srcId="{F36915D5-6ED6-4878-8E7E-3B7218AE71A0}" destId="{75104B17-FC61-40E0-A3CB-1FD4EB8924F1}" srcOrd="2"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7B69FD-1E4E-46B9-889D-352A550AD2CC}">
      <dsp:nvSpPr>
        <dsp:cNvPr id="0" name=""/>
        <dsp:cNvSpPr/>
      </dsp:nvSpPr>
      <dsp:spPr>
        <a:xfrm>
          <a:off x="2784829" y="0"/>
          <a:ext cx="4908549" cy="4908549"/>
        </a:xfrm>
        <a:prstGeom prst="triangle">
          <a:avLst/>
        </a:prstGeom>
        <a:solidFill>
          <a:srgbClr val="00AEE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9431137-2545-4734-8A3C-B78D73583F29}">
      <dsp:nvSpPr>
        <dsp:cNvPr id="0" name=""/>
        <dsp:cNvSpPr/>
      </dsp:nvSpPr>
      <dsp:spPr>
        <a:xfrm>
          <a:off x="3769397" y="745134"/>
          <a:ext cx="4071119" cy="1185137"/>
        </a:xfrm>
        <a:prstGeom prst="roundRect">
          <a:avLst/>
        </a:prstGeom>
        <a:solidFill>
          <a:schemeClr val="lt1">
            <a:alpha val="90000"/>
            <a:hueOff val="0"/>
            <a:satOff val="0"/>
            <a:lumOff val="0"/>
            <a:alphaOff val="0"/>
          </a:schemeClr>
        </a:solidFill>
        <a:ln w="12700" cap="flat" cmpd="sng" algn="ctr">
          <a:solidFill>
            <a:srgbClr val="00AEEF"/>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fr-FR" sz="1900" b="1" kern="1200" cap="small" baseline="0" dirty="0" err="1" smtClean="0">
              <a:solidFill>
                <a:srgbClr val="00B0F0"/>
              </a:solidFill>
            </a:rPr>
            <a:t>Principles</a:t>
          </a:r>
          <a:endParaRPr lang="en-US" sz="1900" b="1" kern="1200" cap="small" baseline="0" dirty="0">
            <a:solidFill>
              <a:srgbClr val="00B0F0"/>
            </a:solidFill>
          </a:endParaRPr>
        </a:p>
      </dsp:txBody>
      <dsp:txXfrm>
        <a:off x="3827251" y="802988"/>
        <a:ext cx="3955411" cy="1069429"/>
      </dsp:txXfrm>
    </dsp:sp>
    <dsp:sp modelId="{FE1A3FEB-4F67-4D5E-8AFB-C64337E53339}">
      <dsp:nvSpPr>
        <dsp:cNvPr id="0" name=""/>
        <dsp:cNvSpPr/>
      </dsp:nvSpPr>
      <dsp:spPr>
        <a:xfrm>
          <a:off x="4942517" y="3700723"/>
          <a:ext cx="3190557" cy="1200441"/>
        </a:xfrm>
        <a:prstGeom prst="roundRect">
          <a:avLst/>
        </a:prstGeom>
        <a:solidFill>
          <a:schemeClr val="lt1">
            <a:alpha val="90000"/>
            <a:hueOff val="0"/>
            <a:satOff val="0"/>
            <a:lumOff val="0"/>
            <a:alphaOff val="0"/>
          </a:schemeClr>
        </a:solidFill>
        <a:ln w="12700" cap="flat" cmpd="sng" algn="ctr">
          <a:solidFill>
            <a:srgbClr val="00AEEF"/>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b="1" kern="1200" cap="small" baseline="0" dirty="0" smtClean="0">
              <a:solidFill>
                <a:srgbClr val="00B0F0"/>
              </a:solidFill>
            </a:rPr>
            <a:t>Targeted</a:t>
          </a:r>
          <a:endParaRPr lang="en-US" sz="1900" b="1" kern="1200" cap="small" baseline="0" dirty="0">
            <a:solidFill>
              <a:srgbClr val="00B0F0"/>
            </a:solidFill>
          </a:endParaRPr>
        </a:p>
        <a:p>
          <a:pPr lvl="0" algn="ctr" defTabSz="844550">
            <a:lnSpc>
              <a:spcPct val="90000"/>
            </a:lnSpc>
            <a:spcBef>
              <a:spcPct val="0"/>
            </a:spcBef>
            <a:spcAft>
              <a:spcPct val="35000"/>
            </a:spcAft>
          </a:pPr>
          <a:r>
            <a:rPr lang="en-US" sz="1900" b="1" kern="1200" cap="small" baseline="0" dirty="0">
              <a:solidFill>
                <a:srgbClr val="00B0F0"/>
              </a:solidFill>
            </a:rPr>
            <a:t>Interventions</a:t>
          </a:r>
        </a:p>
      </dsp:txBody>
      <dsp:txXfrm>
        <a:off x="5001118" y="3759324"/>
        <a:ext cx="3073355" cy="1083239"/>
      </dsp:txXfrm>
    </dsp:sp>
    <dsp:sp modelId="{A182AFE2-F2C0-4709-AD41-8EB389198090}">
      <dsp:nvSpPr>
        <dsp:cNvPr id="0" name=""/>
        <dsp:cNvSpPr/>
      </dsp:nvSpPr>
      <dsp:spPr>
        <a:xfrm>
          <a:off x="4453979" y="2161638"/>
          <a:ext cx="3190557" cy="1279800"/>
        </a:xfrm>
        <a:prstGeom prst="roundRect">
          <a:avLst/>
        </a:prstGeom>
        <a:solidFill>
          <a:schemeClr val="lt1">
            <a:alpha val="90000"/>
            <a:hueOff val="0"/>
            <a:satOff val="0"/>
            <a:lumOff val="0"/>
            <a:alphaOff val="0"/>
          </a:schemeClr>
        </a:solidFill>
        <a:ln w="12700" cap="flat" cmpd="sng" algn="ctr">
          <a:solidFill>
            <a:srgbClr val="00AEEF"/>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b="1" kern="1200" cap="small" baseline="0" dirty="0" smtClean="0">
              <a:solidFill>
                <a:srgbClr val="00B0F0"/>
              </a:solidFill>
            </a:rPr>
            <a:t>System </a:t>
          </a:r>
          <a:r>
            <a:rPr lang="en-US" sz="1900" b="1" kern="1200" cap="small" baseline="0" dirty="0">
              <a:solidFill>
                <a:srgbClr val="00B0F0"/>
              </a:solidFill>
            </a:rPr>
            <a:t>wide</a:t>
          </a:r>
        </a:p>
        <a:p>
          <a:pPr lvl="0" algn="ctr" defTabSz="844550">
            <a:lnSpc>
              <a:spcPct val="90000"/>
            </a:lnSpc>
            <a:spcBef>
              <a:spcPct val="0"/>
            </a:spcBef>
            <a:spcAft>
              <a:spcPct val="35000"/>
            </a:spcAft>
          </a:pPr>
          <a:r>
            <a:rPr lang="fr-FR" sz="1900" b="1" kern="1200" cap="small" baseline="0" dirty="0" smtClean="0">
              <a:solidFill>
                <a:srgbClr val="00B0F0"/>
              </a:solidFill>
            </a:rPr>
            <a:t>Transformative actions</a:t>
          </a:r>
        </a:p>
        <a:p>
          <a:pPr lvl="0" algn="ctr" defTabSz="844550">
            <a:lnSpc>
              <a:spcPct val="90000"/>
            </a:lnSpc>
            <a:spcBef>
              <a:spcPct val="0"/>
            </a:spcBef>
            <a:spcAft>
              <a:spcPct val="35000"/>
            </a:spcAft>
          </a:pPr>
          <a:r>
            <a:rPr lang="fr-FR" sz="1900" b="1" kern="1200" cap="small" baseline="0" dirty="0" err="1" smtClean="0">
              <a:solidFill>
                <a:srgbClr val="00B0F0"/>
              </a:solidFill>
            </a:rPr>
            <a:t>Enablers</a:t>
          </a:r>
          <a:r>
            <a:rPr lang="en-US" sz="1900" b="1" kern="1200" cap="small" baseline="0" dirty="0">
              <a:solidFill>
                <a:srgbClr val="00B0F0"/>
              </a:solidFill>
            </a:rPr>
            <a:t> </a:t>
          </a:r>
        </a:p>
      </dsp:txBody>
      <dsp:txXfrm>
        <a:off x="4516454" y="2224113"/>
        <a:ext cx="3065607" cy="115485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EC4DAB-C100-4DB5-86E9-790F1AA3245C}">
      <dsp:nvSpPr>
        <dsp:cNvPr id="0" name=""/>
        <dsp:cNvSpPr/>
      </dsp:nvSpPr>
      <dsp:spPr>
        <a:xfrm rot="16200000">
          <a:off x="134734" y="-128656"/>
          <a:ext cx="5589587" cy="5846899"/>
        </a:xfrm>
        <a:prstGeom prst="flowChartManualOperation">
          <a:avLst/>
        </a:prstGeom>
        <a:solidFill>
          <a:srgbClr val="00AEE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0" rIns="177800" bIns="0" numCol="1" spcCol="1270" anchor="t" anchorCtr="0">
          <a:noAutofit/>
        </a:bodyPr>
        <a:lstStyle/>
        <a:p>
          <a:pPr lvl="0" algn="ctr" defTabSz="1244600">
            <a:lnSpc>
              <a:spcPct val="90000"/>
            </a:lnSpc>
            <a:spcBef>
              <a:spcPct val="0"/>
            </a:spcBef>
            <a:spcAft>
              <a:spcPct val="35000"/>
            </a:spcAft>
          </a:pPr>
          <a:r>
            <a:rPr lang="fr-FR" sz="2800" b="1" kern="1200" cap="small" baseline="0" dirty="0" smtClean="0"/>
            <a:t>Transformative actions </a:t>
          </a:r>
        </a:p>
        <a:p>
          <a:pPr lvl="0" algn="ctr" defTabSz="1244600">
            <a:lnSpc>
              <a:spcPct val="90000"/>
            </a:lnSpc>
            <a:spcBef>
              <a:spcPct val="0"/>
            </a:spcBef>
            <a:spcAft>
              <a:spcPct val="35000"/>
            </a:spcAft>
          </a:pPr>
          <a:r>
            <a:rPr lang="fr-FR" sz="2000" kern="1200" cap="small" baseline="0" dirty="0" smtClean="0"/>
            <a:t>(To s</a:t>
          </a:r>
          <a:r>
            <a:rPr lang="en-US" sz="2000" kern="1200" cap="small" baseline="0" dirty="0" err="1" smtClean="0"/>
            <a:t>hift</a:t>
          </a:r>
          <a:r>
            <a:rPr lang="en-US" sz="2000" kern="1200" cap="small" baseline="0" dirty="0" smtClean="0"/>
            <a:t> the economy )</a:t>
          </a:r>
          <a:endParaRPr lang="en-US" sz="2000" kern="1200" cap="small" baseline="0" dirty="0"/>
        </a:p>
        <a:p>
          <a:pPr marL="285750" lvl="1" indent="-285750" algn="l" defTabSz="1244600">
            <a:lnSpc>
              <a:spcPct val="90000"/>
            </a:lnSpc>
            <a:spcBef>
              <a:spcPct val="0"/>
            </a:spcBef>
            <a:spcAft>
              <a:spcPct val="15000"/>
            </a:spcAft>
            <a:buChar char="••"/>
          </a:pPr>
          <a:r>
            <a:rPr lang="en-US" sz="2800" kern="1200" dirty="0" smtClean="0"/>
            <a:t>Finance and Investments</a:t>
          </a:r>
          <a:endParaRPr lang="en-US" sz="2800" kern="1200" dirty="0"/>
        </a:p>
        <a:p>
          <a:pPr marL="285750" lvl="1" indent="-285750" algn="l" defTabSz="1244600">
            <a:lnSpc>
              <a:spcPct val="90000"/>
            </a:lnSpc>
            <a:spcBef>
              <a:spcPct val="0"/>
            </a:spcBef>
            <a:spcAft>
              <a:spcPct val="15000"/>
            </a:spcAft>
            <a:buChar char="••"/>
          </a:pPr>
          <a:r>
            <a:rPr lang="en-US" sz="2800" kern="1200" dirty="0" smtClean="0"/>
            <a:t>Innovations and Technology</a:t>
          </a:r>
          <a:endParaRPr lang="en-US" sz="2800" kern="1200" dirty="0"/>
        </a:p>
        <a:p>
          <a:pPr marL="285750" lvl="1" indent="-285750" algn="l" defTabSz="1244600">
            <a:lnSpc>
              <a:spcPct val="90000"/>
            </a:lnSpc>
            <a:spcBef>
              <a:spcPct val="0"/>
            </a:spcBef>
            <a:spcAft>
              <a:spcPct val="15000"/>
            </a:spcAft>
            <a:buChar char="••"/>
          </a:pPr>
          <a:r>
            <a:rPr lang="en-US" sz="2800" kern="1200" dirty="0" smtClean="0"/>
            <a:t>Production and Supply chains	</a:t>
          </a:r>
          <a:endParaRPr lang="en-US" sz="2800" kern="1200" dirty="0"/>
        </a:p>
        <a:p>
          <a:pPr marL="285750" lvl="1" indent="-285750" algn="l" defTabSz="1244600">
            <a:lnSpc>
              <a:spcPct val="90000"/>
            </a:lnSpc>
            <a:spcBef>
              <a:spcPct val="0"/>
            </a:spcBef>
            <a:spcAft>
              <a:spcPct val="15000"/>
            </a:spcAft>
            <a:buChar char="••"/>
          </a:pPr>
          <a:r>
            <a:rPr lang="en-US" sz="2800" kern="1200" dirty="0" smtClean="0"/>
            <a:t>City level Actions: Sectoral integration to tackle pollution	</a:t>
          </a:r>
          <a:endParaRPr lang="en-US" sz="2800" kern="1200" dirty="0"/>
        </a:p>
        <a:p>
          <a:pPr marL="285750" lvl="1" indent="-285750" algn="l" defTabSz="1244600">
            <a:lnSpc>
              <a:spcPct val="90000"/>
            </a:lnSpc>
            <a:spcBef>
              <a:spcPct val="0"/>
            </a:spcBef>
            <a:spcAft>
              <a:spcPct val="15000"/>
            </a:spcAft>
            <a:buChar char="••"/>
          </a:pPr>
          <a:r>
            <a:rPr lang="en-US" sz="2800" kern="1200" dirty="0" smtClean="0"/>
            <a:t>Sustainable Consumption practices</a:t>
          </a:r>
          <a:endParaRPr lang="en-US" sz="2800" kern="1200" dirty="0"/>
        </a:p>
      </dsp:txBody>
      <dsp:txXfrm rot="5400000">
        <a:off x="6078" y="1117917"/>
        <a:ext cx="5846899" cy="3353753"/>
      </dsp:txXfrm>
    </dsp:sp>
    <dsp:sp modelId="{75104B17-FC61-40E0-A3CB-1FD4EB8924F1}">
      <dsp:nvSpPr>
        <dsp:cNvPr id="0" name=""/>
        <dsp:cNvSpPr/>
      </dsp:nvSpPr>
      <dsp:spPr>
        <a:xfrm rot="16200000">
          <a:off x="6420151" y="-128656"/>
          <a:ext cx="5589587" cy="5846899"/>
        </a:xfrm>
        <a:prstGeom prst="flowChartManualOperation">
          <a:avLst/>
        </a:prstGeom>
        <a:solidFill>
          <a:srgbClr val="00AEE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0" rIns="177800" bIns="0" numCol="1" spcCol="1270" anchor="t" anchorCtr="0">
          <a:noAutofit/>
        </a:bodyPr>
        <a:lstStyle/>
        <a:p>
          <a:pPr lvl="0" algn="ctr" defTabSz="1244600">
            <a:lnSpc>
              <a:spcPct val="90000"/>
            </a:lnSpc>
            <a:spcBef>
              <a:spcPct val="0"/>
            </a:spcBef>
            <a:spcAft>
              <a:spcPct val="35000"/>
            </a:spcAft>
          </a:pPr>
          <a:r>
            <a:rPr lang="fr-FR" sz="2800" b="1" kern="1200" cap="small" baseline="0" dirty="0" err="1" smtClean="0"/>
            <a:t>Enablers</a:t>
          </a:r>
          <a:endParaRPr lang="fr-FR" sz="2800" b="1" kern="1200" cap="small" baseline="0" dirty="0" smtClean="0"/>
        </a:p>
        <a:p>
          <a:pPr lvl="0" algn="ctr" defTabSz="1244600">
            <a:lnSpc>
              <a:spcPct val="90000"/>
            </a:lnSpc>
            <a:spcBef>
              <a:spcPct val="0"/>
            </a:spcBef>
            <a:spcAft>
              <a:spcPct val="35000"/>
            </a:spcAft>
          </a:pPr>
          <a:r>
            <a:rPr lang="fr-FR" sz="2800" b="1" kern="1200" cap="small" baseline="0" dirty="0" smtClean="0"/>
            <a:t>(</a:t>
          </a:r>
          <a:r>
            <a:rPr lang="fr-FR" sz="2000" b="1" kern="1200" cap="small" baseline="0" dirty="0" smtClean="0"/>
            <a:t>To correct </a:t>
          </a:r>
          <a:r>
            <a:rPr lang="fr-FR" sz="2000" b="1" kern="1200" cap="small" baseline="0" dirty="0" err="1" smtClean="0"/>
            <a:t>market</a:t>
          </a:r>
          <a:r>
            <a:rPr lang="fr-FR" sz="2000" b="1" kern="1200" cap="small" baseline="0" dirty="0" smtClean="0"/>
            <a:t> &amp; </a:t>
          </a:r>
          <a:r>
            <a:rPr lang="fr-FR" sz="2000" b="1" kern="1200" cap="small" baseline="0" dirty="0" err="1" smtClean="0"/>
            <a:t>policy</a:t>
          </a:r>
          <a:r>
            <a:rPr lang="fr-FR" sz="2000" b="1" kern="1200" cap="small" baseline="0" dirty="0" smtClean="0"/>
            <a:t> </a:t>
          </a:r>
          <a:r>
            <a:rPr lang="fr-FR" sz="2000" b="1" kern="1200" cap="small" baseline="0" dirty="0" err="1" smtClean="0"/>
            <a:t>failures</a:t>
          </a:r>
          <a:r>
            <a:rPr lang="fr-FR" sz="2000" b="1" kern="1200" cap="small" baseline="0" dirty="0" smtClean="0"/>
            <a:t> and </a:t>
          </a:r>
          <a:r>
            <a:rPr lang="fr-FR" sz="2000" b="1" kern="1200" cap="small" baseline="0" dirty="0" err="1" smtClean="0"/>
            <a:t>facilitate</a:t>
          </a:r>
          <a:r>
            <a:rPr lang="fr-FR" sz="2000" b="1" kern="1200" cap="small" baseline="0" dirty="0" smtClean="0"/>
            <a:t> change)</a:t>
          </a:r>
          <a:endParaRPr lang="en-US" sz="2000" kern="1200" cap="small" baseline="0" dirty="0"/>
        </a:p>
        <a:p>
          <a:pPr marL="285750" lvl="1" indent="-285750" algn="l" defTabSz="1244600">
            <a:lnSpc>
              <a:spcPct val="90000"/>
            </a:lnSpc>
            <a:spcBef>
              <a:spcPct val="0"/>
            </a:spcBef>
            <a:spcAft>
              <a:spcPct val="15000"/>
            </a:spcAft>
            <a:buChar char="••"/>
          </a:pPr>
          <a:r>
            <a:rPr lang="en-US" sz="2800" kern="1200" dirty="0" smtClean="0"/>
            <a:t>Evidence-Based Decision-Making</a:t>
          </a:r>
          <a:endParaRPr lang="en-US" sz="2800" kern="1200" dirty="0"/>
        </a:p>
        <a:p>
          <a:pPr marL="285750" lvl="1" indent="-285750" algn="l" defTabSz="1244600">
            <a:lnSpc>
              <a:spcPct val="90000"/>
            </a:lnSpc>
            <a:spcBef>
              <a:spcPct val="0"/>
            </a:spcBef>
            <a:spcAft>
              <a:spcPct val="15000"/>
            </a:spcAft>
            <a:buChar char="••"/>
          </a:pPr>
          <a:r>
            <a:rPr lang="en-US" sz="2800" kern="1200" dirty="0" smtClean="0"/>
            <a:t>Enhanced Governance	</a:t>
          </a:r>
          <a:endParaRPr lang="en-GB" sz="2800" kern="1200" dirty="0"/>
        </a:p>
        <a:p>
          <a:pPr marL="285750" lvl="1" indent="-285750" algn="l" defTabSz="1244600">
            <a:lnSpc>
              <a:spcPct val="90000"/>
            </a:lnSpc>
            <a:spcBef>
              <a:spcPct val="0"/>
            </a:spcBef>
            <a:spcAft>
              <a:spcPct val="15000"/>
            </a:spcAft>
            <a:buChar char="••"/>
          </a:pPr>
          <a:r>
            <a:rPr lang="en-US" sz="2800" kern="1200" dirty="0" smtClean="0"/>
            <a:t>Economic Instruments	</a:t>
          </a:r>
          <a:endParaRPr lang="en-GB" sz="2800" kern="1200" dirty="0"/>
        </a:p>
        <a:p>
          <a:pPr marL="285750" lvl="1" indent="-285750" algn="l" defTabSz="1244600">
            <a:lnSpc>
              <a:spcPct val="90000"/>
            </a:lnSpc>
            <a:spcBef>
              <a:spcPct val="0"/>
            </a:spcBef>
            <a:spcAft>
              <a:spcPct val="15000"/>
            </a:spcAft>
            <a:buChar char="••"/>
          </a:pPr>
          <a:r>
            <a:rPr lang="en-US" sz="2800" kern="1200" dirty="0" smtClean="0"/>
            <a:t>Education for Change</a:t>
          </a:r>
          <a:endParaRPr lang="en-GB" sz="2800" kern="1200" dirty="0"/>
        </a:p>
      </dsp:txBody>
      <dsp:txXfrm rot="5400000">
        <a:off x="6291495" y="1117917"/>
        <a:ext cx="5846899" cy="3353753"/>
      </dsp:txXfrm>
    </dsp:sp>
  </dsp:spTree>
</dsp:drawing>
</file>

<file path=ppt/diagrams/layout1.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2.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890665" cy="49800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776866" y="0"/>
            <a:ext cx="2890665" cy="498008"/>
          </a:xfrm>
          <a:prstGeom prst="rect">
            <a:avLst/>
          </a:prstGeom>
        </p:spPr>
        <p:txBody>
          <a:bodyPr vert="horz" lIns="91440" tIns="45720" rIns="91440" bIns="45720" rtlCol="0"/>
          <a:lstStyle>
            <a:lvl1pPr algn="r">
              <a:defRPr sz="1200"/>
            </a:lvl1pPr>
          </a:lstStyle>
          <a:p>
            <a:fld id="{489CE315-5818-4118-90E0-2BE7D7CB7D3D}" type="datetimeFigureOut">
              <a:rPr lang="en-US" smtClean="0"/>
              <a:t>6/9/17</a:t>
            </a:fld>
            <a:endParaRPr lang="en-US"/>
          </a:p>
        </p:txBody>
      </p:sp>
      <p:sp>
        <p:nvSpPr>
          <p:cNvPr id="4" name="Footer Placeholder 3"/>
          <p:cNvSpPr>
            <a:spLocks noGrp="1"/>
          </p:cNvSpPr>
          <p:nvPr>
            <p:ph type="ftr" sz="quarter" idx="2"/>
          </p:nvPr>
        </p:nvSpPr>
        <p:spPr>
          <a:xfrm>
            <a:off x="1" y="9428630"/>
            <a:ext cx="2890665" cy="49800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776866" y="9428630"/>
            <a:ext cx="2890665" cy="498008"/>
          </a:xfrm>
          <a:prstGeom prst="rect">
            <a:avLst/>
          </a:prstGeom>
        </p:spPr>
        <p:txBody>
          <a:bodyPr vert="horz" lIns="91440" tIns="45720" rIns="91440" bIns="45720" rtlCol="0" anchor="b"/>
          <a:lstStyle>
            <a:lvl1pPr algn="r">
              <a:defRPr sz="1200"/>
            </a:lvl1pPr>
          </a:lstStyle>
          <a:p>
            <a:fld id="{D9E528C4-584D-449A-985D-9ADB75F543E6}" type="slidenum">
              <a:rPr lang="en-US" smtClean="0"/>
              <a:t>‹#›</a:t>
            </a:fld>
            <a:endParaRPr lang="en-US"/>
          </a:p>
        </p:txBody>
      </p:sp>
    </p:spTree>
    <p:extLst>
      <p:ext uri="{BB962C8B-B14F-4D97-AF65-F5344CB8AC3E}">
        <p14:creationId xmlns:p14="http://schemas.microsoft.com/office/powerpoint/2010/main" val="7373343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805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777607" y="0"/>
            <a:ext cx="2889938" cy="498056"/>
          </a:xfrm>
          <a:prstGeom prst="rect">
            <a:avLst/>
          </a:prstGeom>
        </p:spPr>
        <p:txBody>
          <a:bodyPr vert="horz" lIns="91440" tIns="45720" rIns="91440" bIns="45720" rtlCol="0"/>
          <a:lstStyle>
            <a:lvl1pPr algn="r">
              <a:defRPr sz="1200"/>
            </a:lvl1pPr>
          </a:lstStyle>
          <a:p>
            <a:fld id="{2554F14A-9692-43CE-AC88-14CC26B9F9B0}" type="datetimeFigureOut">
              <a:rPr lang="en-US" smtClean="0"/>
              <a:t>6/9/17</a:t>
            </a:fld>
            <a:endParaRPr lang="en-US"/>
          </a:p>
        </p:txBody>
      </p:sp>
      <p:sp>
        <p:nvSpPr>
          <p:cNvPr id="4" name="Slide Image Placeholder 3"/>
          <p:cNvSpPr>
            <a:spLocks noGrp="1" noRot="1" noChangeAspect="1"/>
          </p:cNvSpPr>
          <p:nvPr>
            <p:ph type="sldImg" idx="2"/>
          </p:nvPr>
        </p:nvSpPr>
        <p:spPr>
          <a:xfrm>
            <a:off x="357188" y="1239838"/>
            <a:ext cx="5954712" cy="3351212"/>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66909" y="4777196"/>
            <a:ext cx="5335270" cy="390861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28585"/>
            <a:ext cx="2889938" cy="49805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777607" y="9428585"/>
            <a:ext cx="2889938" cy="498055"/>
          </a:xfrm>
          <a:prstGeom prst="rect">
            <a:avLst/>
          </a:prstGeom>
        </p:spPr>
        <p:txBody>
          <a:bodyPr vert="horz" lIns="91440" tIns="45720" rIns="91440" bIns="45720" rtlCol="0" anchor="b"/>
          <a:lstStyle>
            <a:lvl1pPr algn="r">
              <a:defRPr sz="1200"/>
            </a:lvl1pPr>
          </a:lstStyle>
          <a:p>
            <a:fld id="{560CDCC0-BE4C-4C51-9767-59A9CB862EA3}" type="slidenum">
              <a:rPr lang="en-US" smtClean="0"/>
              <a:t>‹#›</a:t>
            </a:fld>
            <a:endParaRPr lang="en-US"/>
          </a:p>
        </p:txBody>
      </p:sp>
    </p:spTree>
    <p:extLst>
      <p:ext uri="{BB962C8B-B14F-4D97-AF65-F5344CB8AC3E}">
        <p14:creationId xmlns:p14="http://schemas.microsoft.com/office/powerpoint/2010/main" val="3954743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60CDCC0-BE4C-4C51-9767-59A9CB862EA3}" type="slidenum">
              <a:rPr lang="en-US" smtClean="0"/>
              <a:t>6</a:t>
            </a:fld>
            <a:endParaRPr lang="en-US"/>
          </a:p>
        </p:txBody>
      </p:sp>
    </p:spTree>
    <p:extLst>
      <p:ext uri="{BB962C8B-B14F-4D97-AF65-F5344CB8AC3E}">
        <p14:creationId xmlns:p14="http://schemas.microsoft.com/office/powerpoint/2010/main" val="41791813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60CDCC0-BE4C-4C51-9767-59A9CB862EA3}" type="slidenum">
              <a:rPr lang="en-US" smtClean="0"/>
              <a:t>7</a:t>
            </a:fld>
            <a:endParaRPr lang="en-US"/>
          </a:p>
        </p:txBody>
      </p:sp>
    </p:spTree>
    <p:extLst>
      <p:ext uri="{BB962C8B-B14F-4D97-AF65-F5344CB8AC3E}">
        <p14:creationId xmlns:p14="http://schemas.microsoft.com/office/powerpoint/2010/main" val="6465885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60CDCC0-BE4C-4C51-9767-59A9CB862EA3}" type="slidenum">
              <a:rPr lang="en-US" smtClean="0"/>
              <a:t>9</a:t>
            </a:fld>
            <a:endParaRPr lang="en-US"/>
          </a:p>
        </p:txBody>
      </p:sp>
    </p:spTree>
    <p:extLst>
      <p:ext uri="{BB962C8B-B14F-4D97-AF65-F5344CB8AC3E}">
        <p14:creationId xmlns:p14="http://schemas.microsoft.com/office/powerpoint/2010/main" val="31290306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 believe that most</a:t>
            </a:r>
            <a:r>
              <a:rPr lang="en-US" baseline="0" dirty="0" smtClean="0"/>
              <a:t> of these points come down to one issue, what I am calling the weighted metrics of decision making in </a:t>
            </a:r>
            <a:r>
              <a:rPr lang="en-US" baseline="0" dirty="0" err="1" smtClean="0"/>
              <a:t>favour</a:t>
            </a:r>
            <a:r>
              <a:rPr lang="en-US" baseline="0" dirty="0" smtClean="0"/>
              <a:t> of social and economic priorities almost at the total exclusion of the environment, which is still seen an input to enhance social issues and economic development rather than foundational.</a:t>
            </a:r>
            <a:endParaRPr lang="en-US" dirty="0"/>
          </a:p>
        </p:txBody>
      </p:sp>
      <p:sp>
        <p:nvSpPr>
          <p:cNvPr id="4" name="Slide Number Placeholder 3"/>
          <p:cNvSpPr>
            <a:spLocks noGrp="1"/>
          </p:cNvSpPr>
          <p:nvPr>
            <p:ph type="sldNum" sz="quarter" idx="10"/>
          </p:nvPr>
        </p:nvSpPr>
        <p:spPr/>
        <p:txBody>
          <a:bodyPr/>
          <a:lstStyle/>
          <a:p>
            <a:fld id="{560CDCC0-BE4C-4C51-9767-59A9CB862EA3}" type="slidenum">
              <a:rPr lang="en-US" smtClean="0"/>
              <a:t>11</a:t>
            </a:fld>
            <a:endParaRPr lang="en-US"/>
          </a:p>
        </p:txBody>
      </p:sp>
    </p:spTree>
    <p:extLst>
      <p:ext uri="{BB962C8B-B14F-4D97-AF65-F5344CB8AC3E}">
        <p14:creationId xmlns:p14="http://schemas.microsoft.com/office/powerpoint/2010/main" val="12992760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framework allows for both preventive and curative</a:t>
            </a:r>
            <a:r>
              <a:rPr lang="en-US" baseline="0" dirty="0" smtClean="0"/>
              <a:t> approaches to pollution </a:t>
            </a:r>
            <a:endParaRPr lang="en-US" dirty="0"/>
          </a:p>
        </p:txBody>
      </p:sp>
      <p:sp>
        <p:nvSpPr>
          <p:cNvPr id="4" name="Slide Number Placeholder 3"/>
          <p:cNvSpPr>
            <a:spLocks noGrp="1"/>
          </p:cNvSpPr>
          <p:nvPr>
            <p:ph type="sldNum" sz="quarter" idx="10"/>
          </p:nvPr>
        </p:nvSpPr>
        <p:spPr/>
        <p:txBody>
          <a:bodyPr/>
          <a:lstStyle/>
          <a:p>
            <a:fld id="{560CDCC0-BE4C-4C51-9767-59A9CB862EA3}" type="slidenum">
              <a:rPr lang="en-US" smtClean="0"/>
              <a:t>12</a:t>
            </a:fld>
            <a:endParaRPr lang="en-US"/>
          </a:p>
        </p:txBody>
      </p:sp>
    </p:spTree>
    <p:extLst>
      <p:ext uri="{BB962C8B-B14F-4D97-AF65-F5344CB8AC3E}">
        <p14:creationId xmlns:p14="http://schemas.microsoft.com/office/powerpoint/2010/main" val="23358946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jpg"/><Relationship Id="rId6" Type="http://schemas.openxmlformats.org/officeDocument/2006/relationships/image" Target="../media/image6.jpg"/><Relationship Id="rId7" Type="http://schemas.openxmlformats.org/officeDocument/2006/relationships/image" Target="../media/image7.jpeg"/><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rgbClr val="00AEEF"/>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2252123" y="2106083"/>
            <a:ext cx="9144000" cy="2387600"/>
          </a:xfrm>
        </p:spPr>
        <p:txBody>
          <a:bodyPr anchor="b">
            <a:normAutofit/>
          </a:bodyPr>
          <a:lstStyle>
            <a:lvl1pPr algn="l">
              <a:defRPr sz="4000">
                <a:solidFill>
                  <a:schemeClr val="bg1"/>
                </a:solidFill>
                <a:latin typeface="Roboto" panose="02000000000000000000" pitchFamily="2" charset="0"/>
                <a:ea typeface="Roboto" panose="02000000000000000000" pitchFamily="2" charset="0"/>
                <a:cs typeface="Roboto" panose="02000000000000000000" pitchFamily="2"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2252123" y="4513791"/>
            <a:ext cx="9144000" cy="1292932"/>
          </a:xfrm>
        </p:spPr>
        <p:txBody>
          <a:bodyPr/>
          <a:lstStyle>
            <a:lvl1pPr marL="0" indent="0" algn="l">
              <a:buNone/>
              <a:defRPr sz="2400">
                <a:solidFill>
                  <a:schemeClr val="bg1"/>
                </a:solidFill>
                <a:latin typeface="Roboto" panose="02000000000000000000" pitchFamily="2" charset="0"/>
                <a:ea typeface="Roboto" panose="02000000000000000000" pitchFamily="2" charset="0"/>
                <a:cs typeface="Roboto" panose="02000000000000000000"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cxnSp>
        <p:nvCxnSpPr>
          <p:cNvPr id="8" name="Straight Connector 7"/>
          <p:cNvCxnSpPr/>
          <p:nvPr userDrawn="1"/>
        </p:nvCxnSpPr>
        <p:spPr>
          <a:xfrm>
            <a:off x="2252123" y="4493683"/>
            <a:ext cx="7679263" cy="0"/>
          </a:xfrm>
          <a:prstGeom prst="line">
            <a:avLst/>
          </a:prstGeom>
          <a:ln w="12700" cmpd="sng">
            <a:solidFill>
              <a:schemeClr val="bg1"/>
            </a:solidFill>
            <a:roun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userDrawn="1"/>
        </p:nvCxnSpPr>
        <p:spPr>
          <a:xfrm>
            <a:off x="2252123" y="5790240"/>
            <a:ext cx="7679263" cy="0"/>
          </a:xfrm>
          <a:prstGeom prst="line">
            <a:avLst/>
          </a:prstGeom>
          <a:ln w="12700" cmpd="sng">
            <a:solidFill>
              <a:schemeClr val="bg1"/>
            </a:solidFill>
            <a:round/>
          </a:ln>
          <a:effectLst/>
        </p:spPr>
        <p:style>
          <a:lnRef idx="2">
            <a:schemeClr val="accent1"/>
          </a:lnRef>
          <a:fillRef idx="0">
            <a:schemeClr val="accent1"/>
          </a:fillRef>
          <a:effectRef idx="1">
            <a:schemeClr val="accent1"/>
          </a:effectRef>
          <a:fontRef idx="minor">
            <a:schemeClr val="tx1"/>
          </a:fontRef>
        </p:style>
      </p:cxnSp>
      <p:pic>
        <p:nvPicPr>
          <p:cNvPr id="11" name="Picture 10" descr="UNEnvironment_Logo_English_Short_white.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82922" y="1"/>
            <a:ext cx="2495615" cy="1619656"/>
          </a:xfrm>
          <a:prstGeom prst="rect">
            <a:avLst/>
          </a:prstGeom>
        </p:spPr>
      </p:pic>
      <p:sp>
        <p:nvSpPr>
          <p:cNvPr id="13" name="Text Placeholder 12"/>
          <p:cNvSpPr>
            <a:spLocks noGrp="1"/>
          </p:cNvSpPr>
          <p:nvPr>
            <p:ph type="body" sz="quarter" idx="10"/>
          </p:nvPr>
        </p:nvSpPr>
        <p:spPr>
          <a:xfrm>
            <a:off x="2252663" y="5807075"/>
            <a:ext cx="9144000" cy="1050925"/>
          </a:xfrm>
        </p:spPr>
        <p:txBody>
          <a:bodyPr>
            <a:normAutofit/>
          </a:bodyPr>
          <a:lstStyle>
            <a:lvl1pPr marL="0" indent="0">
              <a:buNone/>
              <a:defRPr sz="1800">
                <a:solidFill>
                  <a:schemeClr val="bg1"/>
                </a:solidFill>
                <a:latin typeface="Roboto" panose="02000000000000000000" pitchFamily="2" charset="0"/>
                <a:ea typeface="Roboto" panose="02000000000000000000" pitchFamily="2" charset="0"/>
                <a:cs typeface="Roboto" panose="02000000000000000000" pitchFamily="2" charset="0"/>
              </a:defRPr>
            </a:lvl1pPr>
          </a:lstStyle>
          <a:p>
            <a:pPr lvl="0"/>
            <a:r>
              <a:rPr lang="en-US" dirty="0" smtClean="0"/>
              <a:t>Click to edit Master text styles</a:t>
            </a:r>
          </a:p>
        </p:txBody>
      </p:sp>
    </p:spTree>
    <p:extLst>
      <p:ext uri="{BB962C8B-B14F-4D97-AF65-F5344CB8AC3E}">
        <p14:creationId xmlns:p14="http://schemas.microsoft.com/office/powerpoint/2010/main" val="3770437311"/>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46409C7-33A9-41C1-909D-7F65B42B6901}" type="datetimeFigureOut">
              <a:rPr lang="en-US" smtClean="0"/>
              <a:t>6/9/17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8F938E-9780-4CC4-B185-19DB79FF6AFA}" type="slidenum">
              <a:rPr lang="en-US" smtClean="0"/>
              <a:t>‹#›</a:t>
            </a:fld>
            <a:endParaRPr lang="en-US"/>
          </a:p>
        </p:txBody>
      </p:sp>
    </p:spTree>
    <p:extLst>
      <p:ext uri="{BB962C8B-B14F-4D97-AF65-F5344CB8AC3E}">
        <p14:creationId xmlns:p14="http://schemas.microsoft.com/office/powerpoint/2010/main" val="31092067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46409C7-33A9-41C1-909D-7F65B42B6901}" type="datetimeFigureOut">
              <a:rPr lang="en-US" smtClean="0"/>
              <a:t>6/9/17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8F938E-9780-4CC4-B185-19DB79FF6AFA}" type="slidenum">
              <a:rPr lang="en-US" smtClean="0"/>
              <a:t>‹#›</a:t>
            </a:fld>
            <a:endParaRPr lang="en-US"/>
          </a:p>
        </p:txBody>
      </p:sp>
    </p:spTree>
    <p:extLst>
      <p:ext uri="{BB962C8B-B14F-4D97-AF65-F5344CB8AC3E}">
        <p14:creationId xmlns:p14="http://schemas.microsoft.com/office/powerpoint/2010/main" val="8192993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46409C7-33A9-41C1-909D-7F65B42B6901}" type="datetimeFigureOut">
              <a:rPr lang="en-US" smtClean="0"/>
              <a:t>6/9/17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8F938E-9780-4CC4-B185-19DB79FF6AFA}" type="slidenum">
              <a:rPr lang="en-US" smtClean="0"/>
              <a:t>‹#›</a:t>
            </a:fld>
            <a:endParaRPr lang="en-US"/>
          </a:p>
        </p:txBody>
      </p:sp>
    </p:spTree>
    <p:extLst>
      <p:ext uri="{BB962C8B-B14F-4D97-AF65-F5344CB8AC3E}">
        <p14:creationId xmlns:p14="http://schemas.microsoft.com/office/powerpoint/2010/main" val="14380319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057400" y="365125"/>
            <a:ext cx="9296400" cy="755015"/>
          </a:xfrm>
        </p:spPr>
        <p:txBody>
          <a:bodyPr>
            <a:normAutofit/>
          </a:bodyPr>
          <a:lstStyle>
            <a:lvl1pPr algn="ctr">
              <a:defRPr sz="3200" b="1">
                <a:solidFill>
                  <a:schemeClr val="accent1">
                    <a:lumMod val="75000"/>
                  </a:schemeClr>
                </a:solidFill>
                <a:latin typeface="Cambria" panose="02040503050406030204" pitchFamily="18"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2057400" y="1268730"/>
            <a:ext cx="9296400" cy="4908233"/>
          </a:xfrm>
        </p:spPr>
        <p:txBody>
          <a:bodyPr/>
          <a:lstStyle>
            <a:lvl1pPr>
              <a:buClr>
                <a:schemeClr val="accent1">
                  <a:lumMod val="75000"/>
                </a:schemeClr>
              </a:buClr>
              <a:defRPr/>
            </a:lvl1pPr>
            <a:lvl2pPr marL="685800" indent="-228600">
              <a:buClr>
                <a:schemeClr val="accent1">
                  <a:lumMod val="75000"/>
                </a:schemeClr>
              </a:buClr>
              <a:buFont typeface="Wingdings" panose="05000000000000000000" pitchFamily="2" charset="2"/>
              <a:buChar char="ü"/>
              <a:defRPr/>
            </a:lvl2pPr>
            <a:lvl3pPr marL="1143000" indent="-228600">
              <a:buClr>
                <a:schemeClr val="accent1">
                  <a:lumMod val="75000"/>
                </a:schemeClr>
              </a:buClr>
              <a:buFont typeface="Courier New" panose="02070309020205020404" pitchFamily="49" charset="0"/>
              <a:buChar char="o"/>
              <a:defRPr/>
            </a:lvl3pPr>
            <a:lvl4pPr marL="1600200" indent="-228600">
              <a:buClr>
                <a:schemeClr val="accent1">
                  <a:lumMod val="75000"/>
                </a:schemeClr>
              </a:buClr>
              <a:buFont typeface="Wingdings" panose="05000000000000000000" pitchFamily="2" charset="2"/>
              <a:buChar char="q"/>
              <a:defRPr/>
            </a:lvl4pPr>
            <a:lvl5pPr marL="2057400" indent="-228600">
              <a:buClr>
                <a:schemeClr val="accent1">
                  <a:lumMod val="75000"/>
                </a:schemeClr>
              </a:buClr>
              <a:buFont typeface="Wingdings" panose="05000000000000000000" pitchFamily="2" charset="2"/>
              <a:buChar char="v"/>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Footer Placeholder 4"/>
          <p:cNvSpPr>
            <a:spLocks noGrp="1"/>
          </p:cNvSpPr>
          <p:nvPr>
            <p:ph type="ftr" sz="quarter" idx="11"/>
          </p:nvPr>
        </p:nvSpPr>
        <p:spPr/>
        <p:txBody>
          <a:bodyPr/>
          <a:lstStyle/>
          <a:p>
            <a:r>
              <a:rPr lang="fr-FR" dirty="0" smtClean="0"/>
              <a:t>SRG – 3rd Meeting</a:t>
            </a:r>
            <a:endParaRPr lang="en-US" dirty="0"/>
          </a:p>
        </p:txBody>
      </p:sp>
      <p:pic>
        <p:nvPicPr>
          <p:cNvPr id="8" name="Immagine 4"/>
          <p:cNvPicPr>
            <a:picLocks/>
          </p:cNvPicPr>
          <p:nvPr userDrawn="1"/>
        </p:nvPicPr>
        <p:blipFill>
          <a:blip r:embed="rId2" cstate="print">
            <a:extLst>
              <a:ext uri="{28A0092B-C50C-407E-A947-70E740481C1C}">
                <a14:useLocalDpi xmlns:a14="http://schemas.microsoft.com/office/drawing/2010/main" val="0"/>
              </a:ext>
            </a:extLst>
          </a:blip>
          <a:stretch>
            <a:fillRect/>
          </a:stretch>
        </p:blipFill>
        <p:spPr>
          <a:xfrm>
            <a:off x="134913" y="3431498"/>
            <a:ext cx="1828800" cy="914400"/>
          </a:xfrm>
          <a:prstGeom prst="rect">
            <a:avLst/>
          </a:prstGeom>
        </p:spPr>
      </p:pic>
      <p:pic>
        <p:nvPicPr>
          <p:cNvPr id="11" name="Picture 10"/>
          <p:cNvPicPr preferRelativeResize="0">
            <a:picLocks/>
          </p:cNvPicPr>
          <p:nvPr userDrawn="1"/>
        </p:nvPicPr>
        <p:blipFill>
          <a:blip r:embed="rId3" cstate="print">
            <a:extLst>
              <a:ext uri="{28A0092B-C50C-407E-A947-70E740481C1C}">
                <a14:useLocalDpi xmlns:a14="http://schemas.microsoft.com/office/drawing/2010/main" val="0"/>
              </a:ext>
            </a:extLst>
          </a:blip>
          <a:stretch>
            <a:fillRect/>
          </a:stretch>
        </p:blipFill>
        <p:spPr>
          <a:xfrm>
            <a:off x="134913" y="5267250"/>
            <a:ext cx="1828800" cy="914400"/>
          </a:xfrm>
          <a:prstGeom prst="rect">
            <a:avLst/>
          </a:prstGeom>
        </p:spPr>
      </p:pic>
      <p:pic>
        <p:nvPicPr>
          <p:cNvPr id="12" name="Picture 11"/>
          <p:cNvPicPr>
            <a:picLocks/>
          </p:cNvPicPr>
          <p:nvPr userDrawn="1"/>
        </p:nvPicPr>
        <p:blipFill>
          <a:blip r:embed="rId4" cstate="print">
            <a:extLst>
              <a:ext uri="{28A0092B-C50C-407E-A947-70E740481C1C}">
                <a14:useLocalDpi xmlns:a14="http://schemas.microsoft.com/office/drawing/2010/main" val="0"/>
              </a:ext>
            </a:extLst>
          </a:blip>
          <a:stretch>
            <a:fillRect/>
          </a:stretch>
        </p:blipFill>
        <p:spPr>
          <a:xfrm>
            <a:off x="134913" y="2571606"/>
            <a:ext cx="1828800" cy="914400"/>
          </a:xfrm>
          <a:prstGeom prst="rect">
            <a:avLst/>
          </a:prstGeom>
        </p:spPr>
      </p:pic>
      <p:pic>
        <p:nvPicPr>
          <p:cNvPr id="4" name="Picture 3"/>
          <p:cNvPicPr>
            <a:picLocks/>
          </p:cNvPicPr>
          <p:nvPr userDrawn="1"/>
        </p:nvPicPr>
        <p:blipFill>
          <a:blip r:embed="rId5">
            <a:extLst>
              <a:ext uri="{28A0092B-C50C-407E-A947-70E740481C1C}">
                <a14:useLocalDpi xmlns:a14="http://schemas.microsoft.com/office/drawing/2010/main" val="0"/>
              </a:ext>
            </a:extLst>
          </a:blip>
          <a:stretch>
            <a:fillRect/>
          </a:stretch>
        </p:blipFill>
        <p:spPr>
          <a:xfrm>
            <a:off x="134913" y="4354002"/>
            <a:ext cx="1828800" cy="914400"/>
          </a:xfrm>
          <a:prstGeom prst="rect">
            <a:avLst/>
          </a:prstGeom>
        </p:spPr>
      </p:pic>
      <p:pic>
        <p:nvPicPr>
          <p:cNvPr id="6" name="Picture 5"/>
          <p:cNvPicPr>
            <a:picLocks/>
          </p:cNvPicPr>
          <p:nvPr userDrawn="1"/>
        </p:nvPicPr>
        <p:blipFill>
          <a:blip r:embed="rId6">
            <a:extLst>
              <a:ext uri="{28A0092B-C50C-407E-A947-70E740481C1C}">
                <a14:useLocalDpi xmlns:a14="http://schemas.microsoft.com/office/drawing/2010/main" val="0"/>
              </a:ext>
            </a:extLst>
          </a:blip>
          <a:stretch>
            <a:fillRect/>
          </a:stretch>
        </p:blipFill>
        <p:spPr>
          <a:xfrm>
            <a:off x="134913" y="726228"/>
            <a:ext cx="1828800" cy="914400"/>
          </a:xfrm>
          <a:prstGeom prst="rect">
            <a:avLst/>
          </a:prstGeom>
        </p:spPr>
      </p:pic>
      <p:pic>
        <p:nvPicPr>
          <p:cNvPr id="7" name="Picture 6"/>
          <p:cNvPicPr>
            <a:picLocks/>
          </p:cNvPicPr>
          <p:nvPr userDrawn="1"/>
        </p:nvPicPr>
        <p:blipFill>
          <a:blip r:embed="rId7" cstate="print">
            <a:extLst>
              <a:ext uri="{28A0092B-C50C-407E-A947-70E740481C1C}">
                <a14:useLocalDpi xmlns:a14="http://schemas.microsoft.com/office/drawing/2010/main" val="0"/>
              </a:ext>
            </a:extLst>
          </a:blip>
          <a:stretch>
            <a:fillRect/>
          </a:stretch>
        </p:blipFill>
        <p:spPr>
          <a:xfrm>
            <a:off x="134913" y="1640052"/>
            <a:ext cx="1828800" cy="914400"/>
          </a:xfrm>
          <a:prstGeom prst="rect">
            <a:avLst/>
          </a:prstGeom>
        </p:spPr>
      </p:pic>
    </p:spTree>
    <p:extLst>
      <p:ext uri="{BB962C8B-B14F-4D97-AF65-F5344CB8AC3E}">
        <p14:creationId xmlns:p14="http://schemas.microsoft.com/office/powerpoint/2010/main" val="242938425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66531" y="365125"/>
            <a:ext cx="10887269" cy="755015"/>
          </a:xfrm>
        </p:spPr>
        <p:txBody>
          <a:bodyPr>
            <a:normAutofit/>
          </a:bodyPr>
          <a:lstStyle>
            <a:lvl1pPr algn="l">
              <a:defRPr sz="3200" b="0">
                <a:solidFill>
                  <a:srgbClr val="00AEEF"/>
                </a:solidFill>
                <a:latin typeface="Roboto" panose="02000000000000000000" pitchFamily="2" charset="0"/>
                <a:ea typeface="Roboto" panose="02000000000000000000" pitchFamily="2" charset="0"/>
                <a:cs typeface="Roboto" panose="02000000000000000000" pitchFamily="2"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466531" y="1268730"/>
            <a:ext cx="10887269" cy="4908233"/>
          </a:xfrm>
        </p:spPr>
        <p:txBody>
          <a:bodyPr/>
          <a:lstStyle>
            <a:lvl1pPr>
              <a:buClr>
                <a:srgbClr val="00AEEF"/>
              </a:buClr>
              <a:defRPr sz="2400">
                <a:latin typeface="Roboto" panose="02000000000000000000" pitchFamily="2" charset="0"/>
                <a:ea typeface="Roboto" panose="02000000000000000000" pitchFamily="2" charset="0"/>
                <a:cs typeface="Roboto" panose="02000000000000000000" pitchFamily="2" charset="0"/>
              </a:defRPr>
            </a:lvl1pPr>
            <a:lvl2pPr marL="685800" indent="-228600">
              <a:buClr>
                <a:srgbClr val="00AEEF"/>
              </a:buClr>
              <a:buFont typeface="Wingdings" panose="05000000000000000000" pitchFamily="2" charset="2"/>
              <a:buChar char="ü"/>
              <a:defRPr sz="2000">
                <a:latin typeface="Roboto" panose="02000000000000000000" pitchFamily="2" charset="0"/>
                <a:ea typeface="Roboto" panose="02000000000000000000" pitchFamily="2" charset="0"/>
                <a:cs typeface="Roboto" panose="02000000000000000000" pitchFamily="2" charset="0"/>
              </a:defRPr>
            </a:lvl2pPr>
            <a:lvl3pPr marL="1143000" indent="-228600">
              <a:buClr>
                <a:srgbClr val="00AEEF"/>
              </a:buClr>
              <a:buFont typeface="Courier New" panose="02070309020205020404" pitchFamily="49" charset="0"/>
              <a:buChar char="o"/>
              <a:defRPr sz="1800">
                <a:latin typeface="Roboto" panose="02000000000000000000" pitchFamily="2" charset="0"/>
                <a:ea typeface="Roboto" panose="02000000000000000000" pitchFamily="2" charset="0"/>
                <a:cs typeface="Roboto" panose="02000000000000000000" pitchFamily="2" charset="0"/>
              </a:defRPr>
            </a:lvl3pPr>
            <a:lvl4pPr marL="1600200" indent="-228600">
              <a:buClr>
                <a:srgbClr val="00AEEF"/>
              </a:buClr>
              <a:buFont typeface="Wingdings" panose="05000000000000000000" pitchFamily="2" charset="2"/>
              <a:buChar char="q"/>
              <a:defRPr>
                <a:latin typeface="Roboto" panose="02000000000000000000" pitchFamily="2" charset="0"/>
                <a:ea typeface="Roboto" panose="02000000000000000000" pitchFamily="2" charset="0"/>
                <a:cs typeface="Roboto" panose="02000000000000000000" pitchFamily="2" charset="0"/>
              </a:defRPr>
            </a:lvl4pPr>
            <a:lvl5pPr marL="2057400" indent="-228600">
              <a:buClr>
                <a:srgbClr val="00AEEF"/>
              </a:buClr>
              <a:buFont typeface="Wingdings" panose="05000000000000000000" pitchFamily="2" charset="2"/>
              <a:buChar char="v"/>
              <a:defRPr>
                <a:latin typeface="Roboto" panose="02000000000000000000" pitchFamily="2" charset="0"/>
                <a:ea typeface="Roboto" panose="02000000000000000000" pitchFamily="2" charset="0"/>
                <a:cs typeface="Roboto" panose="02000000000000000000" pitchFamily="2"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cxnSp>
        <p:nvCxnSpPr>
          <p:cNvPr id="6" name="Straight Connector 5"/>
          <p:cNvCxnSpPr/>
          <p:nvPr userDrawn="1"/>
        </p:nvCxnSpPr>
        <p:spPr>
          <a:xfrm>
            <a:off x="728122" y="1180381"/>
            <a:ext cx="10003536"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userDrawn="1"/>
        </p:nvCxnSpPr>
        <p:spPr>
          <a:xfrm>
            <a:off x="755075" y="6345938"/>
            <a:ext cx="10003536"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91980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46409C7-33A9-41C1-909D-7F65B42B6901}" type="datetimeFigureOut">
              <a:rPr lang="en-US" smtClean="0"/>
              <a:t>6/9/17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8F938E-9780-4CC4-B185-19DB79FF6AFA}" type="slidenum">
              <a:rPr lang="en-US" smtClean="0"/>
              <a:t>‹#›</a:t>
            </a:fld>
            <a:endParaRPr lang="en-US"/>
          </a:p>
        </p:txBody>
      </p:sp>
    </p:spTree>
    <p:extLst>
      <p:ext uri="{BB962C8B-B14F-4D97-AF65-F5344CB8AC3E}">
        <p14:creationId xmlns:p14="http://schemas.microsoft.com/office/powerpoint/2010/main" val="17605551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46409C7-33A9-41C1-909D-7F65B42B6901}" type="datetimeFigureOut">
              <a:rPr lang="en-US" smtClean="0"/>
              <a:t>6/9/17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8F938E-9780-4CC4-B185-19DB79FF6AFA}" type="slidenum">
              <a:rPr lang="en-US" smtClean="0"/>
              <a:t>‹#›</a:t>
            </a:fld>
            <a:endParaRPr lang="en-US"/>
          </a:p>
        </p:txBody>
      </p:sp>
    </p:spTree>
    <p:extLst>
      <p:ext uri="{BB962C8B-B14F-4D97-AF65-F5344CB8AC3E}">
        <p14:creationId xmlns:p14="http://schemas.microsoft.com/office/powerpoint/2010/main" val="1030407569"/>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46409C7-33A9-41C1-909D-7F65B42B6901}" type="datetimeFigureOut">
              <a:rPr lang="en-US" smtClean="0"/>
              <a:t>6/9/17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E8F938E-9780-4CC4-B185-19DB79FF6AFA}" type="slidenum">
              <a:rPr lang="en-US" smtClean="0"/>
              <a:t>‹#›</a:t>
            </a:fld>
            <a:endParaRPr lang="en-US"/>
          </a:p>
        </p:txBody>
      </p:sp>
    </p:spTree>
    <p:extLst>
      <p:ext uri="{BB962C8B-B14F-4D97-AF65-F5344CB8AC3E}">
        <p14:creationId xmlns:p14="http://schemas.microsoft.com/office/powerpoint/2010/main" val="304911768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46409C7-33A9-41C1-909D-7F65B42B6901}" type="datetimeFigureOut">
              <a:rPr lang="en-US" smtClean="0"/>
              <a:t>6/9/17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E8F938E-9780-4CC4-B185-19DB79FF6AFA}" type="slidenum">
              <a:rPr lang="en-US" smtClean="0"/>
              <a:t>‹#›</a:t>
            </a:fld>
            <a:endParaRPr lang="en-US"/>
          </a:p>
        </p:txBody>
      </p:sp>
    </p:spTree>
    <p:extLst>
      <p:ext uri="{BB962C8B-B14F-4D97-AF65-F5344CB8AC3E}">
        <p14:creationId xmlns:p14="http://schemas.microsoft.com/office/powerpoint/2010/main" val="203798071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46409C7-33A9-41C1-909D-7F65B42B6901}" type="datetimeFigureOut">
              <a:rPr lang="en-US" smtClean="0"/>
              <a:t>6/9/17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E8F938E-9780-4CC4-B185-19DB79FF6AFA}" type="slidenum">
              <a:rPr lang="en-US" smtClean="0"/>
              <a:t>‹#›</a:t>
            </a:fld>
            <a:endParaRPr lang="en-US"/>
          </a:p>
        </p:txBody>
      </p:sp>
    </p:spTree>
    <p:extLst>
      <p:ext uri="{BB962C8B-B14F-4D97-AF65-F5344CB8AC3E}">
        <p14:creationId xmlns:p14="http://schemas.microsoft.com/office/powerpoint/2010/main" val="24559043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46409C7-33A9-41C1-909D-7F65B42B6901}" type="datetimeFigureOut">
              <a:rPr lang="en-US" smtClean="0"/>
              <a:t>6/9/17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8F938E-9780-4CC4-B185-19DB79FF6AFA}" type="slidenum">
              <a:rPr lang="en-US" smtClean="0"/>
              <a:t>‹#›</a:t>
            </a:fld>
            <a:endParaRPr lang="en-US"/>
          </a:p>
        </p:txBody>
      </p:sp>
    </p:spTree>
    <p:extLst>
      <p:ext uri="{BB962C8B-B14F-4D97-AF65-F5344CB8AC3E}">
        <p14:creationId xmlns:p14="http://schemas.microsoft.com/office/powerpoint/2010/main" val="235669848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46409C7-33A9-41C1-909D-7F65B42B6901}" type="datetimeFigureOut">
              <a:rPr lang="en-US" smtClean="0"/>
              <a:t>6/9/17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E8F938E-9780-4CC4-B185-19DB79FF6AFA}" type="slidenum">
              <a:rPr lang="en-US" smtClean="0"/>
              <a:t>‹#›</a:t>
            </a:fld>
            <a:endParaRPr lang="en-US"/>
          </a:p>
        </p:txBody>
      </p:sp>
    </p:spTree>
    <p:extLst>
      <p:ext uri="{BB962C8B-B14F-4D97-AF65-F5344CB8AC3E}">
        <p14:creationId xmlns:p14="http://schemas.microsoft.com/office/powerpoint/2010/main" val="40767490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1" Type="http://schemas.openxmlformats.org/officeDocument/2006/relationships/slideLayout" Target="../slideLayouts/slideLayout3.xml"/><Relationship Id="rId2" Type="http://schemas.openxmlformats.org/officeDocument/2006/relationships/diagramData" Target="../diagrams/data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9" Type="http://schemas.openxmlformats.org/officeDocument/2006/relationships/image" Target="../media/image15.png"/><Relationship Id="rId20" Type="http://schemas.openxmlformats.org/officeDocument/2006/relationships/image" Target="../media/image26.png"/><Relationship Id="rId21" Type="http://schemas.openxmlformats.org/officeDocument/2006/relationships/image" Target="../media/image27.png"/><Relationship Id="rId22" Type="http://schemas.openxmlformats.org/officeDocument/2006/relationships/image" Target="../media/image28.png"/><Relationship Id="rId23" Type="http://schemas.openxmlformats.org/officeDocument/2006/relationships/image" Target="../media/image29.png"/><Relationship Id="rId10" Type="http://schemas.openxmlformats.org/officeDocument/2006/relationships/image" Target="../media/image16.png"/><Relationship Id="rId11" Type="http://schemas.openxmlformats.org/officeDocument/2006/relationships/image" Target="../media/image17.png"/><Relationship Id="rId12" Type="http://schemas.openxmlformats.org/officeDocument/2006/relationships/image" Target="../media/image18.png"/><Relationship Id="rId13" Type="http://schemas.openxmlformats.org/officeDocument/2006/relationships/image" Target="../media/image19.png"/><Relationship Id="rId14" Type="http://schemas.openxmlformats.org/officeDocument/2006/relationships/image" Target="../media/image20.png"/><Relationship Id="rId15" Type="http://schemas.openxmlformats.org/officeDocument/2006/relationships/image" Target="../media/image21.png"/><Relationship Id="rId16" Type="http://schemas.openxmlformats.org/officeDocument/2006/relationships/image" Target="../media/image22.png"/><Relationship Id="rId17" Type="http://schemas.openxmlformats.org/officeDocument/2006/relationships/image" Target="../media/image23.png"/><Relationship Id="rId18" Type="http://schemas.openxmlformats.org/officeDocument/2006/relationships/image" Target="../media/image24.png"/><Relationship Id="rId19" Type="http://schemas.openxmlformats.org/officeDocument/2006/relationships/image" Target="../media/image25.png"/><Relationship Id="rId1" Type="http://schemas.openxmlformats.org/officeDocument/2006/relationships/slideLayout" Target="../slideLayouts/slideLayout3.xml"/><Relationship Id="rId2" Type="http://schemas.openxmlformats.org/officeDocument/2006/relationships/image" Target="../media/image8.png"/><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11.png"/><Relationship Id="rId6" Type="http://schemas.openxmlformats.org/officeDocument/2006/relationships/image" Target="../media/image12.png"/><Relationship Id="rId7" Type="http://schemas.openxmlformats.org/officeDocument/2006/relationships/image" Target="../media/image13.png"/><Relationship Id="rId8" Type="http://schemas.openxmlformats.org/officeDocument/2006/relationships/image" Target="../media/image1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8.xml.rels><?xml version="1.0" encoding="UTF-8" standalone="yes"?>
<Relationships xmlns="http://schemas.openxmlformats.org/package/2006/relationships"><Relationship Id="rId3" Type="http://schemas.openxmlformats.org/officeDocument/2006/relationships/image" Target="../media/image31.png"/><Relationship Id="rId4" Type="http://schemas.openxmlformats.org/officeDocument/2006/relationships/image" Target="../media/image32.png"/><Relationship Id="rId5" Type="http://schemas.openxmlformats.org/officeDocument/2006/relationships/image" Target="../media/image33.png"/><Relationship Id="rId6" Type="http://schemas.openxmlformats.org/officeDocument/2006/relationships/image" Target="../media/image34.png"/><Relationship Id="rId7" Type="http://schemas.openxmlformats.org/officeDocument/2006/relationships/image" Target="../media/image35.png"/><Relationship Id="rId8" Type="http://schemas.openxmlformats.org/officeDocument/2006/relationships/image" Target="../media/image36.png"/><Relationship Id="rId9" Type="http://schemas.openxmlformats.org/officeDocument/2006/relationships/image" Target="../media/image37.png"/><Relationship Id="rId10" Type="http://schemas.openxmlformats.org/officeDocument/2006/relationships/image" Target="../media/image38.png"/><Relationship Id="rId11" Type="http://schemas.openxmlformats.org/officeDocument/2006/relationships/image" Target="../media/image39.png"/><Relationship Id="rId1" Type="http://schemas.openxmlformats.org/officeDocument/2006/relationships/slideLayout" Target="../slideLayouts/slideLayout3.xml"/><Relationship Id="rId2" Type="http://schemas.openxmlformats.org/officeDocument/2006/relationships/image" Target="../media/image3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4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3600" dirty="0" smtClean="0"/>
              <a:t>‘Towards </a:t>
            </a:r>
            <a:r>
              <a:rPr lang="en-US" sz="3600" dirty="0"/>
              <a:t>a Pollution Free </a:t>
            </a:r>
            <a:r>
              <a:rPr lang="en-US" sz="3600" dirty="0" smtClean="0"/>
              <a:t>Planet’</a:t>
            </a:r>
            <a:br>
              <a:rPr lang="en-US" sz="3600" dirty="0" smtClean="0"/>
            </a:br>
            <a:endParaRPr lang="en-US" sz="3600" dirty="0"/>
          </a:p>
        </p:txBody>
      </p:sp>
      <p:sp>
        <p:nvSpPr>
          <p:cNvPr id="3" name="Subtitle 2"/>
          <p:cNvSpPr>
            <a:spLocks noGrp="1"/>
          </p:cNvSpPr>
          <p:nvPr>
            <p:ph type="subTitle" idx="1"/>
          </p:nvPr>
        </p:nvSpPr>
        <p:spPr/>
        <p:txBody>
          <a:bodyPr>
            <a:normAutofit lnSpcReduction="10000"/>
          </a:bodyPr>
          <a:lstStyle/>
          <a:p>
            <a:endParaRPr lang="en-US" dirty="0" smtClean="0"/>
          </a:p>
          <a:p>
            <a:r>
              <a:rPr lang="en-US" dirty="0" smtClean="0"/>
              <a:t>Presentation for the Joint Bureau Meeting</a:t>
            </a:r>
          </a:p>
          <a:p>
            <a:r>
              <a:rPr lang="en-US" dirty="0" smtClean="0"/>
              <a:t>Costa Rica</a:t>
            </a:r>
          </a:p>
        </p:txBody>
      </p:sp>
    </p:spTree>
    <p:extLst>
      <p:ext uri="{BB962C8B-B14F-4D97-AF65-F5344CB8AC3E}">
        <p14:creationId xmlns:p14="http://schemas.microsoft.com/office/powerpoint/2010/main" val="255455264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MEAs and Pollution actions:  </a:t>
            </a:r>
            <a:endParaRPr lang="en-US" dirty="0"/>
          </a:p>
        </p:txBody>
      </p:sp>
      <p:sp>
        <p:nvSpPr>
          <p:cNvPr id="3" name="Content Placeholder 2"/>
          <p:cNvSpPr>
            <a:spLocks noGrp="1"/>
          </p:cNvSpPr>
          <p:nvPr>
            <p:ph idx="1"/>
          </p:nvPr>
        </p:nvSpPr>
        <p:spPr/>
        <p:txBody>
          <a:bodyPr>
            <a:noAutofit/>
          </a:bodyPr>
          <a:lstStyle/>
          <a:p>
            <a:pPr marL="0" indent="0">
              <a:buNone/>
            </a:pPr>
            <a:endParaRPr lang="en-US" sz="900" dirty="0" smtClean="0"/>
          </a:p>
          <a:p>
            <a:pPr marL="0" lvl="0" indent="0">
              <a:buNone/>
            </a:pPr>
            <a:r>
              <a:rPr lang="en-GB" sz="1600" dirty="0"/>
              <a:t>The </a:t>
            </a:r>
            <a:r>
              <a:rPr lang="en-GB" sz="1600" dirty="0" smtClean="0"/>
              <a:t>Multilateral and Regional environment agreements provide </a:t>
            </a:r>
            <a:r>
              <a:rPr lang="en-GB" sz="1600" dirty="0"/>
              <a:t>a </a:t>
            </a:r>
            <a:r>
              <a:rPr lang="en-GB" sz="1600" dirty="0" smtClean="0"/>
              <a:t>framework </a:t>
            </a:r>
            <a:r>
              <a:rPr lang="en-GB" sz="1600" dirty="0"/>
              <a:t>for time bound actions, and some include compliance related actions, monitoring and reporting. </a:t>
            </a:r>
          </a:p>
          <a:p>
            <a:pPr marL="0" lvl="0" indent="0">
              <a:buNone/>
            </a:pPr>
            <a:r>
              <a:rPr lang="en-GB" sz="1600" dirty="0" smtClean="0"/>
              <a:t>They </a:t>
            </a:r>
            <a:r>
              <a:rPr lang="en-GB" sz="1600" dirty="0"/>
              <a:t>provide for the exchange of resources and information, for the sharing of technologies and best practices, for international trade, and for promoting international partnerships on addressing pollution, including among non-state actors. </a:t>
            </a:r>
            <a:endParaRPr lang="en-GB" sz="1600" dirty="0" smtClean="0"/>
          </a:p>
          <a:p>
            <a:pPr marL="0" lvl="0" indent="0">
              <a:buNone/>
            </a:pPr>
            <a:r>
              <a:rPr lang="en-GB" sz="1600" dirty="0" smtClean="0"/>
              <a:t>Success stories exist. The Montreal Protocol being among the most successful</a:t>
            </a:r>
            <a:endParaRPr lang="en-GB" sz="1600" dirty="0"/>
          </a:p>
          <a:p>
            <a:pPr marL="0" lvl="0" indent="0">
              <a:buNone/>
            </a:pPr>
            <a:r>
              <a:rPr lang="en-US" sz="1600" dirty="0" smtClean="0"/>
              <a:t>Learning from what has worked well suggests the following: </a:t>
            </a:r>
            <a:endParaRPr lang="en-US" sz="1600" dirty="0"/>
          </a:p>
          <a:p>
            <a:pPr lvl="1"/>
            <a:r>
              <a:rPr lang="en-US" sz="1600" dirty="0" smtClean="0"/>
              <a:t>Need to strengthen </a:t>
            </a:r>
            <a:r>
              <a:rPr lang="en-US" sz="1600" dirty="0"/>
              <a:t>the science policy- society- interface</a:t>
            </a:r>
          </a:p>
          <a:p>
            <a:pPr lvl="1"/>
            <a:r>
              <a:rPr lang="en-US" sz="1600" dirty="0" smtClean="0"/>
              <a:t>Complement multilateral </a:t>
            </a:r>
            <a:r>
              <a:rPr lang="en-US" sz="1600" dirty="0"/>
              <a:t>and regional  agreements with more </a:t>
            </a:r>
            <a:r>
              <a:rPr lang="en-US" sz="1600" dirty="0" smtClean="0"/>
              <a:t>voluntary initiatives</a:t>
            </a:r>
            <a:endParaRPr lang="en-US" sz="1600" dirty="0"/>
          </a:p>
          <a:p>
            <a:pPr lvl="1"/>
            <a:r>
              <a:rPr lang="en-US" sz="1600" dirty="0"/>
              <a:t>Engagement of diverse actors and  stakeholders early on</a:t>
            </a:r>
          </a:p>
          <a:p>
            <a:pPr lvl="1"/>
            <a:r>
              <a:rPr lang="en-US" sz="1600" dirty="0"/>
              <a:t>Engagement of business and industry in solutions</a:t>
            </a:r>
          </a:p>
          <a:p>
            <a:pPr lvl="1"/>
            <a:r>
              <a:rPr lang="en-US" sz="1600" dirty="0"/>
              <a:t>Integrated innovations for transitions and social safety nets, </a:t>
            </a:r>
            <a:r>
              <a:rPr lang="en-US" sz="1600" dirty="0" smtClean="0"/>
              <a:t>job</a:t>
            </a:r>
          </a:p>
          <a:p>
            <a:pPr marL="0" indent="0">
              <a:buNone/>
            </a:pPr>
            <a:endParaRPr lang="en-US" sz="1600" dirty="0"/>
          </a:p>
          <a:p>
            <a:pPr marL="0" indent="0">
              <a:buNone/>
            </a:pPr>
            <a:r>
              <a:rPr lang="en-US" sz="1600" dirty="0" smtClean="0"/>
              <a:t>The problem of pollution, however,  is more complex than what can be resolved solely through improved and more coherent environmental governance</a:t>
            </a:r>
          </a:p>
          <a:p>
            <a:pPr marL="0" indent="0">
              <a:buNone/>
            </a:pPr>
            <a:r>
              <a:rPr lang="en-US" sz="1600" dirty="0" smtClean="0"/>
              <a:t>The phenomenon is closely connected with technology choices, production and consumption practice, industrial processes, pricing policies, behavioral choices and (absent) ecosystem valuation </a:t>
            </a:r>
          </a:p>
          <a:p>
            <a:endParaRPr lang="en-US" sz="900" dirty="0"/>
          </a:p>
          <a:p>
            <a:endParaRPr lang="en-US" sz="900" dirty="0"/>
          </a:p>
        </p:txBody>
      </p:sp>
    </p:spTree>
    <p:extLst>
      <p:ext uri="{BB962C8B-B14F-4D97-AF65-F5344CB8AC3E}">
        <p14:creationId xmlns:p14="http://schemas.microsoft.com/office/powerpoint/2010/main" val="296529435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smtClean="0"/>
              <a:t>Gaps</a:t>
            </a:r>
            <a:endParaRPr lang="en-US" dirty="0"/>
          </a:p>
        </p:txBody>
      </p:sp>
      <p:sp>
        <p:nvSpPr>
          <p:cNvPr id="3" name="Content Placeholder 2"/>
          <p:cNvSpPr>
            <a:spLocks noGrp="1"/>
          </p:cNvSpPr>
          <p:nvPr>
            <p:ph idx="1"/>
          </p:nvPr>
        </p:nvSpPr>
        <p:spPr>
          <a:xfrm>
            <a:off x="466531" y="1132250"/>
            <a:ext cx="11488908" cy="5405025"/>
          </a:xfrm>
        </p:spPr>
        <p:txBody>
          <a:bodyPr>
            <a:normAutofit lnSpcReduction="10000"/>
          </a:bodyPr>
          <a:lstStyle/>
          <a:p>
            <a:pPr marL="0" indent="0">
              <a:buNone/>
            </a:pPr>
            <a:r>
              <a:rPr lang="en-US" dirty="0"/>
              <a:t>Issues/gaps have been identified which require attention which is both system wide and targeted to the pollution areas through transformative actions and enablers</a:t>
            </a:r>
          </a:p>
          <a:p>
            <a:pPr marL="514350" lvl="0" indent="-514350">
              <a:buFont typeface="+mj-lt"/>
              <a:buAutoNum type="arabicPeriod"/>
            </a:pPr>
            <a:r>
              <a:rPr lang="en-US" dirty="0" smtClean="0"/>
              <a:t>Inadequate awareness, data,  </a:t>
            </a:r>
            <a:r>
              <a:rPr lang="en-US" dirty="0"/>
              <a:t>&amp; information on pollution sources, pathways, impacts, </a:t>
            </a:r>
            <a:r>
              <a:rPr lang="en-US" dirty="0" smtClean="0"/>
              <a:t>alternatives</a:t>
            </a:r>
          </a:p>
          <a:p>
            <a:pPr marL="514350" lvl="0" indent="-514350">
              <a:buFont typeface="+mj-lt"/>
              <a:buAutoNum type="arabicPeriod"/>
            </a:pPr>
            <a:r>
              <a:rPr lang="en-US" dirty="0"/>
              <a:t>Poor regulatory &amp; institutional functioning and absence of infrastructure to </a:t>
            </a:r>
            <a:r>
              <a:rPr lang="en-US" dirty="0" smtClean="0"/>
              <a:t>monitor, manage </a:t>
            </a:r>
            <a:r>
              <a:rPr lang="en-US" dirty="0"/>
              <a:t>and control pollution: </a:t>
            </a:r>
            <a:endParaRPr lang="en-US" dirty="0" smtClean="0"/>
          </a:p>
          <a:p>
            <a:pPr marL="514350" lvl="0" indent="-514350">
              <a:buFont typeface="+mj-lt"/>
              <a:buAutoNum type="arabicPeriod"/>
            </a:pPr>
            <a:r>
              <a:rPr lang="en-US" dirty="0" smtClean="0"/>
              <a:t>Limited </a:t>
            </a:r>
            <a:r>
              <a:rPr lang="en-US" dirty="0"/>
              <a:t>finance &amp; industry leadership on pollution </a:t>
            </a:r>
            <a:r>
              <a:rPr lang="en-US" dirty="0" smtClean="0"/>
              <a:t>matters</a:t>
            </a:r>
          </a:p>
          <a:p>
            <a:pPr marL="514350" lvl="0" indent="-514350">
              <a:buFont typeface="+mj-lt"/>
              <a:buAutoNum type="arabicPeriod"/>
            </a:pPr>
            <a:r>
              <a:rPr lang="en-US" dirty="0" smtClean="0"/>
              <a:t>Inadequate investment in research and development for safe alternatives to pollutants </a:t>
            </a:r>
            <a:endParaRPr lang="en-US" dirty="0"/>
          </a:p>
          <a:p>
            <a:pPr marL="514350" lvl="0" indent="-514350">
              <a:buFont typeface="+mj-lt"/>
              <a:buAutoNum type="arabicPeriod"/>
            </a:pPr>
            <a:r>
              <a:rPr lang="en-US" dirty="0"/>
              <a:t>Limited understanding of pollution’s social dimension </a:t>
            </a:r>
          </a:p>
          <a:p>
            <a:pPr marL="514350" lvl="0" indent="-514350">
              <a:buFont typeface="+mj-lt"/>
              <a:buAutoNum type="arabicPeriod"/>
            </a:pPr>
            <a:r>
              <a:rPr lang="en-US" dirty="0"/>
              <a:t>Capacity, knowledge sharing, funding and </a:t>
            </a:r>
            <a:r>
              <a:rPr lang="en-US" dirty="0" smtClean="0"/>
              <a:t>technologies </a:t>
            </a:r>
          </a:p>
          <a:p>
            <a:pPr marL="514350" lvl="0" indent="-514350">
              <a:buFont typeface="+mj-lt"/>
              <a:buAutoNum type="arabicPeriod"/>
            </a:pPr>
            <a:r>
              <a:rPr lang="en-US" dirty="0"/>
              <a:t>Mispricing and invisibility of ecosystem values and Absence of Internalization of pollution costs </a:t>
            </a:r>
            <a:endParaRPr lang="en-US" dirty="0" smtClean="0"/>
          </a:p>
          <a:p>
            <a:pPr marL="514350" lvl="0" indent="-514350">
              <a:buFont typeface="+mj-lt"/>
              <a:buAutoNum type="arabicPeriod"/>
            </a:pPr>
            <a:r>
              <a:rPr lang="en-US" dirty="0"/>
              <a:t>Behavior of citizens, industry  and governments and the non-recognition that choices have pollution </a:t>
            </a:r>
            <a:r>
              <a:rPr lang="en-US" dirty="0" smtClean="0"/>
              <a:t>consequences</a:t>
            </a:r>
            <a:endParaRPr lang="en-US" dirty="0"/>
          </a:p>
        </p:txBody>
      </p:sp>
    </p:spTree>
    <p:extLst>
      <p:ext uri="{BB962C8B-B14F-4D97-AF65-F5344CB8AC3E}">
        <p14:creationId xmlns:p14="http://schemas.microsoft.com/office/powerpoint/2010/main" val="80556083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FR" dirty="0" smtClean="0"/>
              <a:t>A Framework for a Transition </a:t>
            </a:r>
            <a:r>
              <a:rPr lang="fr-FR" dirty="0" err="1" smtClean="0"/>
              <a:t>towards</a:t>
            </a:r>
            <a:r>
              <a:rPr lang="fr-FR" dirty="0" smtClean="0"/>
              <a:t> a Pollution Free </a:t>
            </a:r>
            <a:r>
              <a:rPr lang="fr-FR" dirty="0" err="1" smtClean="0"/>
              <a:t>Planet</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358995067"/>
              </p:ext>
            </p:extLst>
          </p:nvPr>
        </p:nvGraphicFramePr>
        <p:xfrm>
          <a:off x="466725" y="1268413"/>
          <a:ext cx="10887075" cy="49085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extBox 3"/>
          <p:cNvSpPr txBox="1"/>
          <p:nvPr/>
        </p:nvSpPr>
        <p:spPr>
          <a:xfrm>
            <a:off x="132467" y="2085031"/>
            <a:ext cx="3150664" cy="2031325"/>
          </a:xfrm>
          <a:prstGeom prst="rect">
            <a:avLst/>
          </a:prstGeom>
          <a:solidFill>
            <a:schemeClr val="accent4"/>
          </a:solidFill>
        </p:spPr>
        <p:txBody>
          <a:bodyPr wrap="square" rtlCol="0">
            <a:spAutoFit/>
          </a:bodyPr>
          <a:lstStyle/>
          <a:p>
            <a:pPr algn="ctr"/>
            <a:r>
              <a:rPr lang="en-US" sz="1400" dirty="0" smtClean="0"/>
              <a:t>A pollution free planet is one without direct or indirect alterations of the biological, thermal, physical or radioactive properties of any medium in such a way as to cause a hazard or potential hazard to human health or health, safety and welfare of the living species </a:t>
            </a:r>
          </a:p>
          <a:p>
            <a:pPr algn="ctr"/>
            <a:r>
              <a:rPr lang="en-US" sz="1400" dirty="0" smtClean="0"/>
              <a:t>(adapted from </a:t>
            </a:r>
            <a:r>
              <a:rPr lang="en-US" sz="1400" dirty="0" err="1" smtClean="0"/>
              <a:t>Eionet</a:t>
            </a:r>
            <a:r>
              <a:rPr lang="en-US" sz="1400" dirty="0" smtClean="0"/>
              <a:t>)</a:t>
            </a:r>
            <a:endParaRPr lang="en-US" sz="1400" dirty="0"/>
          </a:p>
        </p:txBody>
      </p:sp>
      <p:sp>
        <p:nvSpPr>
          <p:cNvPr id="3" name="TextBox 2"/>
          <p:cNvSpPr txBox="1"/>
          <p:nvPr/>
        </p:nvSpPr>
        <p:spPr>
          <a:xfrm>
            <a:off x="8579493" y="1254035"/>
            <a:ext cx="3438336" cy="3970318"/>
          </a:xfrm>
          <a:prstGeom prst="rect">
            <a:avLst/>
          </a:prstGeom>
          <a:noFill/>
        </p:spPr>
        <p:txBody>
          <a:bodyPr wrap="square" rtlCol="0">
            <a:spAutoFit/>
          </a:bodyPr>
          <a:lstStyle/>
          <a:p>
            <a:pPr marL="285750" indent="-285750">
              <a:buFont typeface="Arial" panose="020B0604020202020204" pitchFamily="34" charset="0"/>
              <a:buChar char="•"/>
            </a:pPr>
            <a:r>
              <a:rPr lang="en-US" dirty="0"/>
              <a:t>H</a:t>
            </a:r>
            <a:r>
              <a:rPr lang="en-US" dirty="0" smtClean="0"/>
              <a:t>as </a:t>
            </a:r>
            <a:r>
              <a:rPr lang="en-US" dirty="0"/>
              <a:t>both a preventive and curative slant, based on opportunity and innovations. </a:t>
            </a:r>
            <a:endParaRPr lang="en-US" dirty="0" smtClean="0"/>
          </a:p>
          <a:p>
            <a:pPr marL="285750" indent="-285750">
              <a:buFont typeface="Arial" panose="020B0604020202020204" pitchFamily="34" charset="0"/>
              <a:buChar char="•"/>
            </a:pPr>
            <a:r>
              <a:rPr lang="en-US" dirty="0"/>
              <a:t>R</a:t>
            </a:r>
            <a:r>
              <a:rPr lang="en-US" dirty="0" smtClean="0"/>
              <a:t>equires </a:t>
            </a:r>
            <a:r>
              <a:rPr lang="en-US" dirty="0"/>
              <a:t>political leadership and high level champions and commitments, but with action at the local level in cities, villages, beaches, slums. </a:t>
            </a:r>
            <a:endParaRPr lang="en-US" dirty="0" smtClean="0"/>
          </a:p>
          <a:p>
            <a:pPr marL="285750" indent="-285750">
              <a:buFont typeface="Arial" panose="020B0604020202020204" pitchFamily="34" charset="0"/>
              <a:buChar char="•"/>
            </a:pPr>
            <a:r>
              <a:rPr lang="en-GB" dirty="0" smtClean="0"/>
              <a:t>Requires </a:t>
            </a:r>
            <a:r>
              <a:rPr lang="en-GB" dirty="0" err="1" smtClean="0"/>
              <a:t>interminsterial</a:t>
            </a:r>
            <a:r>
              <a:rPr lang="en-GB" dirty="0" smtClean="0"/>
              <a:t> coordination </a:t>
            </a:r>
          </a:p>
          <a:p>
            <a:pPr marL="285750" indent="-285750">
              <a:buFont typeface="Arial" panose="020B0604020202020204" pitchFamily="34" charset="0"/>
              <a:buChar char="•"/>
            </a:pPr>
            <a:r>
              <a:rPr lang="en-GB" dirty="0" smtClean="0"/>
              <a:t>Needs </a:t>
            </a:r>
            <a:r>
              <a:rPr lang="en-GB" dirty="0"/>
              <a:t>to  engage governors, mayors, civil society organizations,  business leaders and the citizen at </a:t>
            </a:r>
            <a:r>
              <a:rPr lang="en-GB" dirty="0" smtClean="0"/>
              <a:t>large</a:t>
            </a:r>
            <a:endParaRPr lang="en-US" dirty="0"/>
          </a:p>
        </p:txBody>
      </p:sp>
    </p:spTree>
    <p:extLst>
      <p:ext uri="{BB962C8B-B14F-4D97-AF65-F5344CB8AC3E}">
        <p14:creationId xmlns:p14="http://schemas.microsoft.com/office/powerpoint/2010/main" val="421254706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err="1" smtClean="0"/>
              <a:t>Principles</a:t>
            </a:r>
            <a:endParaRPr lang="en-US" dirty="0"/>
          </a:p>
        </p:txBody>
      </p:sp>
      <p:sp>
        <p:nvSpPr>
          <p:cNvPr id="3" name="Content Placeholder 2"/>
          <p:cNvSpPr>
            <a:spLocks noGrp="1"/>
          </p:cNvSpPr>
          <p:nvPr>
            <p:ph idx="1"/>
          </p:nvPr>
        </p:nvSpPr>
        <p:spPr>
          <a:xfrm>
            <a:off x="0" y="1174732"/>
            <a:ext cx="12191999" cy="5683268"/>
          </a:xfrm>
        </p:spPr>
        <p:txBody>
          <a:bodyPr>
            <a:normAutofit fontScale="70000" lnSpcReduction="20000"/>
          </a:bodyPr>
          <a:lstStyle/>
          <a:p>
            <a:pPr marL="0" indent="0">
              <a:lnSpc>
                <a:spcPct val="110000"/>
              </a:lnSpc>
              <a:spcBef>
                <a:spcPts val="800"/>
              </a:spcBef>
              <a:buNone/>
            </a:pPr>
            <a:r>
              <a:rPr lang="en-US" sz="3400" b="1" dirty="0" smtClean="0"/>
              <a:t>Draw from the Rio Principles and the 2030 Agenda for Sustainable Development</a:t>
            </a:r>
            <a:endParaRPr lang="en-US" b="1" dirty="0" smtClean="0"/>
          </a:p>
          <a:p>
            <a:pPr marL="457200" lvl="1" indent="0">
              <a:lnSpc>
                <a:spcPct val="110000"/>
              </a:lnSpc>
              <a:spcBef>
                <a:spcPts val="800"/>
              </a:spcBef>
              <a:buNone/>
            </a:pPr>
            <a:r>
              <a:rPr lang="en-US" b="1" dirty="0" smtClean="0"/>
              <a:t> - </a:t>
            </a:r>
            <a:r>
              <a:rPr lang="en-US" sz="2900" b="1" dirty="0" smtClean="0"/>
              <a:t>universal, integrative, and leaving no one behind</a:t>
            </a:r>
          </a:p>
          <a:p>
            <a:pPr marL="0" indent="0">
              <a:lnSpc>
                <a:spcPct val="110000"/>
              </a:lnSpc>
              <a:spcBef>
                <a:spcPts val="800"/>
              </a:spcBef>
              <a:buNone/>
            </a:pPr>
            <a:endParaRPr lang="en-US" b="1" dirty="0"/>
          </a:p>
          <a:p>
            <a:pPr marL="0" indent="0">
              <a:lnSpc>
                <a:spcPct val="110000"/>
              </a:lnSpc>
              <a:spcBef>
                <a:spcPts val="800"/>
              </a:spcBef>
              <a:buNone/>
            </a:pPr>
            <a:endParaRPr lang="en-US" b="1" dirty="0"/>
          </a:p>
          <a:p>
            <a:pPr marL="457200" indent="-457200">
              <a:lnSpc>
                <a:spcPct val="110000"/>
              </a:lnSpc>
              <a:spcBef>
                <a:spcPts val="800"/>
              </a:spcBef>
              <a:buFont typeface="+mj-lt"/>
              <a:buAutoNum type="arabicPeriod"/>
            </a:pPr>
            <a:r>
              <a:rPr lang="en-US" sz="2400" b="1" dirty="0" smtClean="0"/>
              <a:t>All </a:t>
            </a:r>
            <a:r>
              <a:rPr lang="en-US" sz="2400" b="1" dirty="0"/>
              <a:t>sections of society have the responsibility to ensure a pollution free planet</a:t>
            </a:r>
            <a:r>
              <a:rPr lang="en-US" sz="2400" dirty="0"/>
              <a:t>. While national governments have a clear role in enabling and guiding actions an including pollution management into development agendas, the state and local authorities, communities, businesses, multi stake holder partnerships  and citizens have a clear responsibility to act </a:t>
            </a:r>
            <a:endParaRPr lang="en-US" sz="2400" dirty="0" smtClean="0"/>
          </a:p>
          <a:p>
            <a:pPr marL="457200" indent="-457200">
              <a:lnSpc>
                <a:spcPct val="110000"/>
              </a:lnSpc>
              <a:spcBef>
                <a:spcPts val="800"/>
              </a:spcBef>
              <a:buFont typeface="+mj-lt"/>
              <a:buAutoNum type="arabicPeriod"/>
            </a:pPr>
            <a:r>
              <a:rPr lang="en-US" sz="2400" b="1" dirty="0" smtClean="0"/>
              <a:t>A </a:t>
            </a:r>
            <a:r>
              <a:rPr lang="en-US" sz="2400" b="1" dirty="0"/>
              <a:t>preventive approach is central given the multiple risks to human health and well-being and to ecosystem health</a:t>
            </a:r>
            <a:r>
              <a:rPr lang="en-US" sz="2400" dirty="0"/>
              <a:t>. </a:t>
            </a:r>
            <a:r>
              <a:rPr lang="en-US" sz="2400" dirty="0" smtClean="0"/>
              <a:t>The </a:t>
            </a:r>
            <a:r>
              <a:rPr lang="en-US" sz="2400" dirty="0"/>
              <a:t>Precautionary Principle and the Polluter Pays Principle are key to guide change, as these ensure not just responsibility but stewardship by different societal actors </a:t>
            </a:r>
            <a:endParaRPr lang="en-US" sz="2400" dirty="0" smtClean="0"/>
          </a:p>
          <a:p>
            <a:pPr marL="457200" indent="-457200">
              <a:lnSpc>
                <a:spcPct val="110000"/>
              </a:lnSpc>
              <a:spcBef>
                <a:spcPts val="800"/>
              </a:spcBef>
              <a:buFont typeface="+mj-lt"/>
              <a:buAutoNum type="arabicPeriod"/>
            </a:pPr>
            <a:r>
              <a:rPr lang="en-US" sz="2400" b="1" dirty="0" smtClean="0"/>
              <a:t>Multiple </a:t>
            </a:r>
            <a:r>
              <a:rPr lang="en-US" sz="2400" b="1" dirty="0"/>
              <a:t>benefits of action on pollution need to be recognized </a:t>
            </a:r>
            <a:r>
              <a:rPr lang="en-US" sz="2400" dirty="0"/>
              <a:t>for political leadership to prioritize action on pollution </a:t>
            </a:r>
            <a:r>
              <a:rPr lang="en-US" sz="2400" dirty="0" smtClean="0"/>
              <a:t>given </a:t>
            </a:r>
            <a:r>
              <a:rPr lang="en-US" sz="2400" dirty="0"/>
              <a:t>many demands on scarce political and administrative resources and short time horizons in which to make the case. This will require a ‘whole-of-government’ </a:t>
            </a:r>
            <a:r>
              <a:rPr lang="en-US" sz="2400" dirty="0" smtClean="0"/>
              <a:t>and integrated approach </a:t>
            </a:r>
          </a:p>
          <a:p>
            <a:pPr marL="457200" indent="-457200">
              <a:lnSpc>
                <a:spcPct val="110000"/>
              </a:lnSpc>
              <a:spcBef>
                <a:spcPts val="800"/>
              </a:spcBef>
              <a:buFont typeface="+mj-lt"/>
              <a:buAutoNum type="arabicPeriod"/>
            </a:pPr>
            <a:r>
              <a:rPr lang="en-US" sz="2400" b="1" dirty="0" smtClean="0"/>
              <a:t>Decision </a:t>
            </a:r>
            <a:r>
              <a:rPr lang="en-US" sz="2400" b="1" dirty="0"/>
              <a:t>making needs to take into account multiple risks to health and ecosystems</a:t>
            </a:r>
            <a:r>
              <a:rPr lang="en-US" sz="2400" dirty="0"/>
              <a:t> of pollutants, reduce policy </a:t>
            </a:r>
            <a:r>
              <a:rPr lang="en-US" sz="2400" dirty="0" smtClean="0"/>
              <a:t>uncertainty, </a:t>
            </a:r>
            <a:r>
              <a:rPr lang="en-US" sz="2400" dirty="0" err="1" smtClean="0"/>
              <a:t>centre</a:t>
            </a:r>
            <a:r>
              <a:rPr lang="en-US" sz="2400" dirty="0" smtClean="0"/>
              <a:t> </a:t>
            </a:r>
            <a:r>
              <a:rPr lang="en-US" sz="2400" dirty="0"/>
              <a:t>stage innovation </a:t>
            </a:r>
            <a:r>
              <a:rPr lang="en-US" sz="2400" dirty="0" smtClean="0"/>
              <a:t>and recognize economic opportunity</a:t>
            </a:r>
          </a:p>
          <a:p>
            <a:pPr marL="457200" indent="-457200">
              <a:lnSpc>
                <a:spcPct val="110000"/>
              </a:lnSpc>
              <a:spcBef>
                <a:spcPts val="800"/>
              </a:spcBef>
              <a:buFont typeface="+mj-lt"/>
              <a:buAutoNum type="arabicPeriod"/>
            </a:pPr>
            <a:r>
              <a:rPr lang="en-US" sz="2400" b="1" dirty="0" smtClean="0"/>
              <a:t>Access </a:t>
            </a:r>
            <a:r>
              <a:rPr lang="en-US" sz="2400" b="1" dirty="0"/>
              <a:t>to environmental information and data, education and public participation</a:t>
            </a:r>
            <a:r>
              <a:rPr lang="en-US" sz="2400" dirty="0"/>
              <a:t> are key to effective actions and environmental </a:t>
            </a:r>
            <a:r>
              <a:rPr lang="en-US" sz="2400" dirty="0" smtClean="0"/>
              <a:t>justice</a:t>
            </a:r>
            <a:endParaRPr lang="en-US" dirty="0"/>
          </a:p>
        </p:txBody>
      </p:sp>
    </p:spTree>
    <p:extLst>
      <p:ext uri="{BB962C8B-B14F-4D97-AF65-F5344CB8AC3E}">
        <p14:creationId xmlns:p14="http://schemas.microsoft.com/office/powerpoint/2010/main" val="23433898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6531" y="0"/>
            <a:ext cx="10887269" cy="755015"/>
          </a:xfrm>
        </p:spPr>
        <p:txBody>
          <a:bodyPr>
            <a:normAutofit fontScale="90000"/>
          </a:bodyPr>
          <a:lstStyle/>
          <a:p>
            <a:r>
              <a:rPr lang="fr-FR" dirty="0" err="1" smtClean="0"/>
              <a:t>Enablers</a:t>
            </a:r>
            <a:r>
              <a:rPr lang="fr-FR" dirty="0" smtClean="0"/>
              <a:t> and Transformative Actions</a:t>
            </a:r>
            <a:r>
              <a:rPr lang="en-US" dirty="0" smtClean="0"/>
              <a:t> for  change in the medium and long term</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841516822"/>
              </p:ext>
            </p:extLst>
          </p:nvPr>
        </p:nvGraphicFramePr>
        <p:xfrm>
          <a:off x="47527" y="1120140"/>
          <a:ext cx="12144473" cy="55895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1786052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Possible near term interventions on pollution risk areas</a:t>
            </a:r>
            <a:endParaRPr lang="en-US" dirty="0"/>
          </a:p>
        </p:txBody>
      </p:sp>
      <p:sp>
        <p:nvSpPr>
          <p:cNvPr id="3" name="Content Placeholder 2"/>
          <p:cNvSpPr>
            <a:spLocks noGrp="1"/>
          </p:cNvSpPr>
          <p:nvPr>
            <p:ph idx="1"/>
          </p:nvPr>
        </p:nvSpPr>
        <p:spPr/>
        <p:txBody>
          <a:bodyPr>
            <a:noAutofit/>
          </a:bodyPr>
          <a:lstStyle/>
          <a:p>
            <a:pPr marL="0" lvl="0" indent="0">
              <a:buNone/>
            </a:pPr>
            <a:r>
              <a:rPr lang="en-US" sz="1400" b="1" dirty="0"/>
              <a:t>Air Pollution: </a:t>
            </a:r>
            <a:endParaRPr lang="en-US" sz="1400" dirty="0"/>
          </a:p>
          <a:p>
            <a:r>
              <a:rPr lang="en-US" sz="1400" dirty="0"/>
              <a:t>Establishment and enforcement of advanced vehicles emissions and fuel standards (e.g. at least Euro 4 level) need to be established and </a:t>
            </a:r>
            <a:r>
              <a:rPr lang="en-US" sz="1400" dirty="0" smtClean="0"/>
              <a:t>enforced; </a:t>
            </a:r>
            <a:r>
              <a:rPr lang="en-US" sz="1400" dirty="0"/>
              <a:t>Addition of electric vehicles only to fleets as of 2030</a:t>
            </a:r>
            <a:r>
              <a:rPr lang="en-US" sz="1400" dirty="0" smtClean="0"/>
              <a:t>.</a:t>
            </a:r>
            <a:endParaRPr lang="en-US" sz="1400" dirty="0"/>
          </a:p>
          <a:p>
            <a:pPr lvl="0"/>
            <a:r>
              <a:rPr lang="en-US" sz="1400" dirty="0"/>
              <a:t>Shift to cleaner coal- and gas-fired power plants, and increasingly to non-polluting renewable energy sources such as solar, wind, and tidal</a:t>
            </a:r>
          </a:p>
          <a:p>
            <a:pPr lvl="0"/>
            <a:r>
              <a:rPr lang="en-US" sz="1400" dirty="0"/>
              <a:t>Expansion of natural, petroleum gas or biogas for cooking, along with cleaner cook-stoves to reduce household air pollution </a:t>
            </a:r>
          </a:p>
          <a:p>
            <a:pPr marL="0" lvl="0" indent="0">
              <a:buNone/>
            </a:pPr>
            <a:r>
              <a:rPr lang="en-US" sz="1400" b="1" dirty="0" smtClean="0"/>
              <a:t>Water </a:t>
            </a:r>
            <a:r>
              <a:rPr lang="en-US" sz="1400" b="1" dirty="0"/>
              <a:t>pollution </a:t>
            </a:r>
            <a:endParaRPr lang="en-US" sz="1400" dirty="0"/>
          </a:p>
          <a:p>
            <a:pPr lvl="0"/>
            <a:r>
              <a:rPr lang="en-US" sz="1400" dirty="0"/>
              <a:t>Provision of clean water and toilets for improved sanitation</a:t>
            </a:r>
          </a:p>
          <a:p>
            <a:pPr lvl="0"/>
            <a:r>
              <a:rPr lang="en-US" sz="1400" dirty="0" smtClean="0"/>
              <a:t>I</a:t>
            </a:r>
            <a:r>
              <a:rPr lang="en-GB" sz="1400" dirty="0" err="1" smtClean="0"/>
              <a:t>nvestment</a:t>
            </a:r>
            <a:r>
              <a:rPr lang="en-GB" sz="1400" dirty="0" smtClean="0"/>
              <a:t>  </a:t>
            </a:r>
            <a:r>
              <a:rPr lang="en-GB" sz="1400" dirty="0"/>
              <a:t>in low-cost technologies for the management of </a:t>
            </a:r>
            <a:r>
              <a:rPr lang="en-GB" sz="1400" dirty="0" smtClean="0"/>
              <a:t>wastewater. </a:t>
            </a:r>
            <a:r>
              <a:rPr lang="en-GB" sz="1400" dirty="0"/>
              <a:t>Appropriate technologies and innovative solutions to transform wastewater to valuable products, </a:t>
            </a:r>
            <a:endParaRPr lang="en-GB" sz="1400" dirty="0" smtClean="0"/>
          </a:p>
          <a:p>
            <a:pPr marL="0" lvl="0" indent="0">
              <a:buNone/>
            </a:pPr>
            <a:r>
              <a:rPr lang="en-US" sz="1400" b="1" dirty="0" smtClean="0"/>
              <a:t>Land </a:t>
            </a:r>
            <a:r>
              <a:rPr lang="en-US" sz="1400" b="1" dirty="0"/>
              <a:t>pollution</a:t>
            </a:r>
            <a:endParaRPr lang="en-US" sz="1400" dirty="0"/>
          </a:p>
          <a:p>
            <a:pPr lvl="0"/>
            <a:r>
              <a:rPr lang="en-US" sz="1400" dirty="0"/>
              <a:t>Identification and remediation of highly contaminated sites in densely populated areas</a:t>
            </a:r>
          </a:p>
          <a:p>
            <a:pPr lvl="0"/>
            <a:r>
              <a:rPr lang="en-US" sz="1400" dirty="0"/>
              <a:t>Expansion of market availability of new fertilizer formulations that enhance plant uptake efficiency (reduce excess/leakage and soil mining/degradation)</a:t>
            </a:r>
          </a:p>
          <a:p>
            <a:pPr lvl="0"/>
            <a:r>
              <a:rPr lang="en-US" sz="1400" dirty="0"/>
              <a:t>Increase of use of natural alternatives to fertilizers and pesticides</a:t>
            </a:r>
          </a:p>
          <a:p>
            <a:pPr lvl="0"/>
            <a:r>
              <a:rPr lang="en-US" sz="1400" dirty="0"/>
              <a:t>Improvement in nutrient use efficiency in crop and animal production:</a:t>
            </a:r>
          </a:p>
          <a:p>
            <a:endParaRPr lang="en-US" sz="1400" dirty="0"/>
          </a:p>
        </p:txBody>
      </p:sp>
    </p:spTree>
    <p:extLst>
      <p:ext uri="{BB962C8B-B14F-4D97-AF65-F5344CB8AC3E}">
        <p14:creationId xmlns:p14="http://schemas.microsoft.com/office/powerpoint/2010/main" val="196236622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Possible near term interventions</a:t>
            </a:r>
          </a:p>
        </p:txBody>
      </p:sp>
      <p:sp>
        <p:nvSpPr>
          <p:cNvPr id="3" name="Content Placeholder 2"/>
          <p:cNvSpPr>
            <a:spLocks noGrp="1"/>
          </p:cNvSpPr>
          <p:nvPr>
            <p:ph idx="1"/>
          </p:nvPr>
        </p:nvSpPr>
        <p:spPr/>
        <p:txBody>
          <a:bodyPr>
            <a:noAutofit/>
          </a:bodyPr>
          <a:lstStyle/>
          <a:p>
            <a:pPr lvl="0"/>
            <a:r>
              <a:rPr lang="en-US" sz="1600" b="1" dirty="0"/>
              <a:t>Marine and coastal pollution</a:t>
            </a:r>
            <a:endParaRPr lang="en-US" sz="1600" dirty="0"/>
          </a:p>
          <a:p>
            <a:pPr lvl="0"/>
            <a:r>
              <a:rPr lang="en-US" sz="1600" dirty="0"/>
              <a:t>Phasing- out of single use-</a:t>
            </a:r>
            <a:r>
              <a:rPr lang="en-US" sz="1600" dirty="0" smtClean="0"/>
              <a:t>plastics; Upgrade</a:t>
            </a:r>
            <a:r>
              <a:rPr lang="en-US" sz="1600" dirty="0"/>
              <a:t>/modification of manufacturing processes around plastics in order to reduce</a:t>
            </a:r>
            <a:r>
              <a:rPr lang="en-US" sz="1600" u="sng" dirty="0"/>
              <a:t> </a:t>
            </a:r>
            <a:r>
              <a:rPr lang="en-US" sz="1600" dirty="0"/>
              <a:t>packaging and phase out non-recoverable plastic materials, as they potentially accumulate in marine environment; </a:t>
            </a:r>
          </a:p>
          <a:p>
            <a:pPr lvl="0"/>
            <a:r>
              <a:rPr lang="en-US" sz="1600" b="1" dirty="0"/>
              <a:t>Chemicals and waste </a:t>
            </a:r>
            <a:endParaRPr lang="en-US" sz="1600" dirty="0"/>
          </a:p>
          <a:p>
            <a:pPr lvl="0"/>
            <a:r>
              <a:rPr lang="en-US" sz="1600" dirty="0"/>
              <a:t>Commitment to minimize waste, mandate collection and separation</a:t>
            </a:r>
          </a:p>
          <a:p>
            <a:pPr lvl="0"/>
            <a:r>
              <a:rPr lang="en-GB" sz="1600" dirty="0"/>
              <a:t>Elimination of open-burning of waste</a:t>
            </a:r>
            <a:endParaRPr lang="en-US" sz="1600" dirty="0"/>
          </a:p>
          <a:p>
            <a:pPr lvl="0"/>
            <a:r>
              <a:rPr lang="en-US" sz="1600" dirty="0"/>
              <a:t>Reduction of exposure from lead pollution taking into account national priorities (e.g. battery recycling, pottery and paint) and establishment and enforcement of relevant legal limits by 2020 in order to eliminate lead pollution by 2030</a:t>
            </a:r>
          </a:p>
          <a:p>
            <a:pPr lvl="0"/>
            <a:r>
              <a:rPr lang="en-US" sz="1600" dirty="0"/>
              <a:t>Phasing out of the production and use of asbestos</a:t>
            </a:r>
          </a:p>
          <a:p>
            <a:pPr lvl="0"/>
            <a:r>
              <a:rPr lang="en-US" sz="1600" dirty="0"/>
              <a:t>Acceleration of the production and use of mercury-free products (e.g. medical devices, lamps, batteries)</a:t>
            </a:r>
          </a:p>
          <a:p>
            <a:pPr lvl="0"/>
            <a:r>
              <a:rPr lang="en-GB" sz="1600" dirty="0"/>
              <a:t>Identification of pollution/ chemicals-related hotspots (e.g. chemical stockpiles, polluted sites) to decontaminate them and minimize exposure.</a:t>
            </a:r>
            <a:endParaRPr lang="en-US" sz="1600" dirty="0"/>
          </a:p>
          <a:p>
            <a:pPr lvl="0"/>
            <a:r>
              <a:rPr lang="en-GB" sz="1600" dirty="0"/>
              <a:t>Extend the use of products through sustainable design, maintenance and upgrades and recovery of broken products</a:t>
            </a:r>
            <a:endParaRPr lang="en-US" sz="1600" dirty="0"/>
          </a:p>
          <a:p>
            <a:pPr lvl="0"/>
            <a:r>
              <a:rPr lang="en-US" sz="1600" dirty="0"/>
              <a:t>Provision of reliable and effective consumer information, especially on the presence of chemicals in products</a:t>
            </a:r>
            <a:r>
              <a:rPr lang="en-US" sz="1600" dirty="0" smtClean="0"/>
              <a:t>.</a:t>
            </a:r>
            <a:endParaRPr lang="en-US" sz="1600" dirty="0"/>
          </a:p>
        </p:txBody>
      </p:sp>
    </p:spTree>
    <p:extLst>
      <p:ext uri="{BB962C8B-B14F-4D97-AF65-F5344CB8AC3E}">
        <p14:creationId xmlns:p14="http://schemas.microsoft.com/office/powerpoint/2010/main" val="421172334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00AEEF"/>
        </a:solidFill>
        <a:effectLst/>
      </p:bgPr>
    </p:bg>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2729553" y="3269579"/>
            <a:ext cx="3664046" cy="844550"/>
          </a:xfrm>
        </p:spPr>
        <p:txBody>
          <a:bodyPr vert="horz" lIns="0" tIns="45713" rIns="0" bIns="234000" rtlCol="0" anchor="b">
            <a:noAutofit/>
          </a:bodyPr>
          <a:lstStyle/>
          <a:p>
            <a:r>
              <a:rPr lang="en-US" sz="3600" dirty="0">
                <a:solidFill>
                  <a:schemeClr val="bg1"/>
                </a:solidFill>
              </a:rPr>
              <a:t>Thank you</a:t>
            </a:r>
          </a:p>
        </p:txBody>
      </p:sp>
      <p:cxnSp>
        <p:nvCxnSpPr>
          <p:cNvPr id="5" name="Straight Connector 4"/>
          <p:cNvCxnSpPr/>
          <p:nvPr/>
        </p:nvCxnSpPr>
        <p:spPr>
          <a:xfrm>
            <a:off x="2252123" y="4493683"/>
            <a:ext cx="7679263" cy="0"/>
          </a:xfrm>
          <a:prstGeom prst="line">
            <a:avLst/>
          </a:prstGeom>
          <a:ln w="12700" cmpd="sng">
            <a:solidFill>
              <a:schemeClr val="bg1"/>
            </a:solidFill>
            <a:round/>
          </a:ln>
          <a:effectLst/>
        </p:spPr>
        <p:style>
          <a:lnRef idx="2">
            <a:schemeClr val="accent1"/>
          </a:lnRef>
          <a:fillRef idx="0">
            <a:schemeClr val="accent1"/>
          </a:fillRef>
          <a:effectRef idx="1">
            <a:schemeClr val="accent1"/>
          </a:effectRef>
          <a:fontRef idx="minor">
            <a:schemeClr val="tx1"/>
          </a:fontRef>
        </p:style>
      </p:cxnSp>
      <p:pic>
        <p:nvPicPr>
          <p:cNvPr id="6" name="Picture 5" descr="UNEnvironment_Logo_English_Short_white.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49056" y="2874028"/>
            <a:ext cx="2495615" cy="1619656"/>
          </a:xfrm>
          <a:prstGeom prst="rect">
            <a:avLst/>
          </a:prstGeom>
        </p:spPr>
      </p:pic>
      <p:cxnSp>
        <p:nvCxnSpPr>
          <p:cNvPr id="8" name="Straight Connector 7"/>
          <p:cNvCxnSpPr/>
          <p:nvPr/>
        </p:nvCxnSpPr>
        <p:spPr>
          <a:xfrm>
            <a:off x="2252123" y="5790240"/>
            <a:ext cx="7679263" cy="0"/>
          </a:xfrm>
          <a:prstGeom prst="line">
            <a:avLst/>
          </a:prstGeom>
          <a:ln w="12700" cmpd="sng">
            <a:solidFill>
              <a:schemeClr val="bg1"/>
            </a:solidFill>
            <a:round/>
          </a:ln>
          <a:effectLst/>
        </p:spPr>
        <p:style>
          <a:lnRef idx="2">
            <a:schemeClr val="accent1"/>
          </a:lnRef>
          <a:fillRef idx="0">
            <a:schemeClr val="accent1"/>
          </a:fillRef>
          <a:effectRef idx="1">
            <a:schemeClr val="accent1"/>
          </a:effectRef>
          <a:fontRef idx="minor">
            <a:schemeClr val="tx1"/>
          </a:fontRef>
        </p:style>
      </p:cxnSp>
      <p:sp>
        <p:nvSpPr>
          <p:cNvPr id="9" name="Subtitle 2"/>
          <p:cNvSpPr txBox="1">
            <a:spLocks/>
          </p:cNvSpPr>
          <p:nvPr/>
        </p:nvSpPr>
        <p:spPr>
          <a:xfrm>
            <a:off x="6680201" y="5790241"/>
            <a:ext cx="3251184" cy="597747"/>
          </a:xfrm>
          <a:prstGeom prst="rect">
            <a:avLst/>
          </a:prstGeom>
        </p:spPr>
        <p:txBody>
          <a:bodyPr vert="horz" lIns="0" tIns="144000" rIns="0" bIns="45713" rtlCol="0">
            <a:normAutofit/>
          </a:bodyPr>
          <a:lstStyle>
            <a:lvl1pPr marL="0" indent="0" algn="l" defTabSz="457200" rtl="0" eaLnBrk="1" latinLnBrk="0" hangingPunct="1">
              <a:spcBef>
                <a:spcPct val="20000"/>
              </a:spcBef>
              <a:buFont typeface="Arial"/>
              <a:buNone/>
              <a:defRPr sz="3200" kern="1200">
                <a:solidFill>
                  <a:schemeClr val="tx1">
                    <a:tint val="75000"/>
                  </a:schemeClr>
                </a:solidFill>
                <a:latin typeface="Roboto Regular"/>
                <a:ea typeface="+mn-ea"/>
                <a:cs typeface="Roboto Regular"/>
              </a:defRPr>
            </a:lvl1pPr>
            <a:lvl2pPr marL="457200" indent="0" algn="ctr" defTabSz="457200" rtl="0" eaLnBrk="1" latinLnBrk="0" hangingPunct="1">
              <a:spcBef>
                <a:spcPct val="20000"/>
              </a:spcBef>
              <a:buFont typeface="Arial"/>
              <a:buNone/>
              <a:defRPr sz="2800" kern="1200">
                <a:solidFill>
                  <a:schemeClr val="tx1">
                    <a:tint val="75000"/>
                  </a:schemeClr>
                </a:solidFill>
                <a:latin typeface="Roboto Regular"/>
                <a:ea typeface="+mn-ea"/>
                <a:cs typeface="Roboto Regular"/>
              </a:defRPr>
            </a:lvl2pPr>
            <a:lvl3pPr marL="914400" indent="0" algn="ctr" defTabSz="457200" rtl="0" eaLnBrk="1" latinLnBrk="0" hangingPunct="1">
              <a:spcBef>
                <a:spcPct val="20000"/>
              </a:spcBef>
              <a:buFont typeface="Arial"/>
              <a:buNone/>
              <a:defRPr sz="2400" kern="1200">
                <a:solidFill>
                  <a:schemeClr val="tx1">
                    <a:tint val="75000"/>
                  </a:schemeClr>
                </a:solidFill>
                <a:latin typeface="Roboto Regular"/>
                <a:ea typeface="+mn-ea"/>
                <a:cs typeface="Roboto Regular"/>
              </a:defRPr>
            </a:lvl3pPr>
            <a:lvl4pPr marL="13716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4pPr>
            <a:lvl5pPr marL="18288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r"/>
            <a:r>
              <a:rPr lang="en-US" sz="1600" dirty="0">
                <a:solidFill>
                  <a:srgbClr val="FFFFFF"/>
                </a:solidFill>
              </a:rPr>
              <a:t>www.unep.org</a:t>
            </a:r>
          </a:p>
        </p:txBody>
      </p:sp>
    </p:spTree>
    <p:extLst>
      <p:ext uri="{BB962C8B-B14F-4D97-AF65-F5344CB8AC3E}">
        <p14:creationId xmlns:p14="http://schemas.microsoft.com/office/powerpoint/2010/main" val="17147169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2090328" y="6345935"/>
            <a:ext cx="7502843" cy="0"/>
          </a:xfrm>
          <a:custGeom>
            <a:avLst/>
            <a:gdLst/>
            <a:ahLst/>
            <a:cxnLst/>
            <a:rect l="l" t="t" r="r" b="b"/>
            <a:pathLst>
              <a:path w="10003790">
                <a:moveTo>
                  <a:pt x="0" y="0"/>
                </a:moveTo>
                <a:lnTo>
                  <a:pt x="10003472" y="0"/>
                </a:lnTo>
              </a:path>
            </a:pathLst>
          </a:custGeom>
          <a:ln w="12700">
            <a:solidFill>
              <a:srgbClr val="00ADEE"/>
            </a:solidFill>
          </a:ln>
        </p:spPr>
        <p:txBody>
          <a:bodyPr wrap="square" lIns="0" tIns="0" rIns="0" bIns="0" rtlCol="0"/>
          <a:lstStyle/>
          <a:p>
            <a:pPr defTabSz="914356"/>
            <a:endParaRPr>
              <a:solidFill>
                <a:prstClr val="black"/>
              </a:solidFill>
            </a:endParaRPr>
          </a:p>
        </p:txBody>
      </p:sp>
      <p:sp>
        <p:nvSpPr>
          <p:cNvPr id="3" name="object 3"/>
          <p:cNvSpPr txBox="1">
            <a:spLocks noGrp="1"/>
          </p:cNvSpPr>
          <p:nvPr>
            <p:ph type="title"/>
          </p:nvPr>
        </p:nvSpPr>
        <p:spPr>
          <a:xfrm>
            <a:off x="1770755" y="-85608"/>
            <a:ext cx="8650491" cy="925102"/>
          </a:xfrm>
          <a:prstGeom prst="rect">
            <a:avLst/>
          </a:prstGeom>
        </p:spPr>
        <p:txBody>
          <a:bodyPr vert="horz" wrap="square" lIns="0" tIns="477243" rIns="0" bIns="0" rtlCol="0" anchor="ctr">
            <a:spAutoFit/>
          </a:bodyPr>
          <a:lstStyle/>
          <a:p>
            <a:pPr marL="228589"/>
            <a:r>
              <a:rPr spc="50" dirty="0"/>
              <a:t>Structure </a:t>
            </a:r>
            <a:r>
              <a:rPr spc="80" dirty="0" smtClean="0"/>
              <a:t>of</a:t>
            </a:r>
            <a:r>
              <a:rPr lang="en-GB" spc="80" dirty="0" smtClean="0"/>
              <a:t> </a:t>
            </a:r>
            <a:r>
              <a:rPr spc="-730" dirty="0" smtClean="0"/>
              <a:t> </a:t>
            </a:r>
            <a:r>
              <a:rPr spc="25" dirty="0" smtClean="0"/>
              <a:t>th</a:t>
            </a:r>
            <a:r>
              <a:rPr lang="en-GB" spc="25" dirty="0" smtClean="0"/>
              <a:t>e</a:t>
            </a:r>
            <a:r>
              <a:rPr spc="25" dirty="0" smtClean="0"/>
              <a:t> </a:t>
            </a:r>
            <a:r>
              <a:rPr spc="10" dirty="0"/>
              <a:t>report</a:t>
            </a:r>
          </a:p>
        </p:txBody>
      </p:sp>
      <p:sp>
        <p:nvSpPr>
          <p:cNvPr id="4" name="object 4"/>
          <p:cNvSpPr txBox="1"/>
          <p:nvPr/>
        </p:nvSpPr>
        <p:spPr>
          <a:xfrm>
            <a:off x="1770755" y="1063181"/>
            <a:ext cx="8650491" cy="5365571"/>
          </a:xfrm>
          <a:prstGeom prst="rect">
            <a:avLst/>
          </a:prstGeom>
        </p:spPr>
        <p:txBody>
          <a:bodyPr vert="horz" wrap="square" lIns="0" tIns="0" rIns="0" bIns="0" rtlCol="0">
            <a:spAutoFit/>
          </a:bodyPr>
          <a:lstStyle/>
          <a:p>
            <a:pPr marL="241288" indent="-228589" defTabSz="914356">
              <a:buClr>
                <a:srgbClr val="00ADEE"/>
              </a:buClr>
              <a:buFont typeface="Arial"/>
              <a:buChar char="•"/>
              <a:tabLst>
                <a:tab pos="240654" algn="l"/>
                <a:tab pos="241288" algn="l"/>
              </a:tabLst>
            </a:pPr>
            <a:r>
              <a:rPr b="1" spc="-55" dirty="0">
                <a:solidFill>
                  <a:prstClr val="black"/>
                </a:solidFill>
                <a:latin typeface="Trebuchet MS"/>
                <a:cs typeface="Trebuchet MS"/>
              </a:rPr>
              <a:t>Introduction</a:t>
            </a:r>
            <a:endParaRPr dirty="0">
              <a:solidFill>
                <a:prstClr val="black"/>
              </a:solidFill>
              <a:latin typeface="Trebuchet MS"/>
              <a:cs typeface="Trebuchet MS"/>
            </a:endParaRPr>
          </a:p>
          <a:p>
            <a:pPr marL="241288" indent="-228589" defTabSz="914356">
              <a:spcBef>
                <a:spcPts val="765"/>
              </a:spcBef>
              <a:buClr>
                <a:srgbClr val="00ADEE"/>
              </a:buClr>
              <a:buFont typeface="Arial"/>
              <a:buChar char="•"/>
              <a:tabLst>
                <a:tab pos="240654" algn="l"/>
                <a:tab pos="241288" algn="l"/>
              </a:tabLst>
            </a:pPr>
            <a:r>
              <a:rPr b="1" spc="-15" dirty="0">
                <a:solidFill>
                  <a:prstClr val="black"/>
                </a:solidFill>
                <a:latin typeface="Trebuchet MS"/>
                <a:cs typeface="Trebuchet MS"/>
              </a:rPr>
              <a:t>Section</a:t>
            </a:r>
            <a:r>
              <a:rPr b="1" spc="-125" dirty="0">
                <a:solidFill>
                  <a:prstClr val="black"/>
                </a:solidFill>
                <a:latin typeface="Trebuchet MS"/>
                <a:cs typeface="Trebuchet MS"/>
              </a:rPr>
              <a:t> </a:t>
            </a:r>
            <a:r>
              <a:rPr b="1" spc="10" dirty="0">
                <a:solidFill>
                  <a:prstClr val="black"/>
                </a:solidFill>
                <a:latin typeface="Trebuchet MS"/>
                <a:cs typeface="Trebuchet MS"/>
              </a:rPr>
              <a:t>1-</a:t>
            </a:r>
            <a:r>
              <a:rPr b="1" spc="-105" dirty="0">
                <a:solidFill>
                  <a:prstClr val="black"/>
                </a:solidFill>
                <a:latin typeface="Trebuchet MS"/>
                <a:cs typeface="Trebuchet MS"/>
              </a:rPr>
              <a:t> </a:t>
            </a:r>
            <a:r>
              <a:rPr b="1" spc="-45" dirty="0">
                <a:solidFill>
                  <a:prstClr val="black"/>
                </a:solidFill>
                <a:latin typeface="Trebuchet MS"/>
                <a:cs typeface="Trebuchet MS"/>
              </a:rPr>
              <a:t>Evidence</a:t>
            </a:r>
            <a:r>
              <a:rPr b="1" spc="-110" dirty="0">
                <a:solidFill>
                  <a:prstClr val="black"/>
                </a:solidFill>
                <a:latin typeface="Trebuchet MS"/>
                <a:cs typeface="Trebuchet MS"/>
              </a:rPr>
              <a:t> </a:t>
            </a:r>
            <a:r>
              <a:rPr b="1" spc="-15" dirty="0">
                <a:solidFill>
                  <a:prstClr val="black"/>
                </a:solidFill>
                <a:latin typeface="Trebuchet MS"/>
                <a:cs typeface="Trebuchet MS"/>
              </a:rPr>
              <a:t>of</a:t>
            </a:r>
            <a:r>
              <a:rPr b="1" spc="-110" dirty="0">
                <a:solidFill>
                  <a:prstClr val="black"/>
                </a:solidFill>
                <a:latin typeface="Trebuchet MS"/>
                <a:cs typeface="Trebuchet MS"/>
              </a:rPr>
              <a:t> </a:t>
            </a:r>
            <a:r>
              <a:rPr b="1" spc="5" dirty="0">
                <a:solidFill>
                  <a:prstClr val="black"/>
                </a:solidFill>
                <a:latin typeface="Trebuchet MS"/>
                <a:cs typeface="Trebuchet MS"/>
              </a:rPr>
              <a:t>a</a:t>
            </a:r>
            <a:r>
              <a:rPr b="1" spc="-100" dirty="0">
                <a:solidFill>
                  <a:prstClr val="black"/>
                </a:solidFill>
                <a:latin typeface="Trebuchet MS"/>
                <a:cs typeface="Trebuchet MS"/>
              </a:rPr>
              <a:t> </a:t>
            </a:r>
            <a:r>
              <a:rPr b="1" spc="-60" dirty="0">
                <a:solidFill>
                  <a:prstClr val="black"/>
                </a:solidFill>
                <a:latin typeface="Trebuchet MS"/>
                <a:cs typeface="Trebuchet MS"/>
              </a:rPr>
              <a:t>polluted</a:t>
            </a:r>
            <a:r>
              <a:rPr b="1" spc="-110" dirty="0">
                <a:solidFill>
                  <a:prstClr val="black"/>
                </a:solidFill>
                <a:latin typeface="Trebuchet MS"/>
                <a:cs typeface="Trebuchet MS"/>
              </a:rPr>
              <a:t> </a:t>
            </a:r>
            <a:r>
              <a:rPr b="1" spc="-75" dirty="0">
                <a:solidFill>
                  <a:prstClr val="black"/>
                </a:solidFill>
                <a:latin typeface="Trebuchet MS"/>
                <a:cs typeface="Trebuchet MS"/>
              </a:rPr>
              <a:t>planet:</a:t>
            </a:r>
            <a:r>
              <a:rPr b="1" spc="-120" dirty="0">
                <a:solidFill>
                  <a:prstClr val="black"/>
                </a:solidFill>
                <a:latin typeface="Trebuchet MS"/>
                <a:cs typeface="Trebuchet MS"/>
              </a:rPr>
              <a:t> </a:t>
            </a:r>
            <a:r>
              <a:rPr b="1" spc="-90" dirty="0">
                <a:solidFill>
                  <a:prstClr val="black"/>
                </a:solidFill>
                <a:latin typeface="Trebuchet MS"/>
                <a:cs typeface="Trebuchet MS"/>
              </a:rPr>
              <a:t>the </a:t>
            </a:r>
            <a:r>
              <a:rPr b="1" spc="-45" dirty="0">
                <a:solidFill>
                  <a:prstClr val="black"/>
                </a:solidFill>
                <a:latin typeface="Trebuchet MS"/>
                <a:cs typeface="Trebuchet MS"/>
              </a:rPr>
              <a:t>science,</a:t>
            </a:r>
            <a:r>
              <a:rPr b="1" spc="-140" dirty="0">
                <a:solidFill>
                  <a:prstClr val="black"/>
                </a:solidFill>
                <a:latin typeface="Trebuchet MS"/>
                <a:cs typeface="Trebuchet MS"/>
              </a:rPr>
              <a:t> </a:t>
            </a:r>
            <a:r>
              <a:rPr b="1" spc="-5" dirty="0">
                <a:solidFill>
                  <a:prstClr val="black"/>
                </a:solidFill>
                <a:latin typeface="Trebuchet MS"/>
                <a:cs typeface="Trebuchet MS"/>
              </a:rPr>
              <a:t>impacts</a:t>
            </a:r>
            <a:r>
              <a:rPr b="1" spc="-120" dirty="0">
                <a:solidFill>
                  <a:prstClr val="black"/>
                </a:solidFill>
                <a:latin typeface="Trebuchet MS"/>
                <a:cs typeface="Trebuchet MS"/>
              </a:rPr>
              <a:t> </a:t>
            </a:r>
            <a:r>
              <a:rPr b="1" spc="-30" dirty="0">
                <a:solidFill>
                  <a:prstClr val="black"/>
                </a:solidFill>
                <a:latin typeface="Trebuchet MS"/>
                <a:cs typeface="Trebuchet MS"/>
              </a:rPr>
              <a:t>and</a:t>
            </a:r>
            <a:r>
              <a:rPr b="1" spc="-120" dirty="0">
                <a:solidFill>
                  <a:prstClr val="black"/>
                </a:solidFill>
                <a:latin typeface="Trebuchet MS"/>
                <a:cs typeface="Trebuchet MS"/>
              </a:rPr>
              <a:t> </a:t>
            </a:r>
            <a:r>
              <a:rPr b="1" spc="-20" dirty="0">
                <a:solidFill>
                  <a:prstClr val="black"/>
                </a:solidFill>
                <a:latin typeface="Trebuchet MS"/>
                <a:cs typeface="Trebuchet MS"/>
              </a:rPr>
              <a:t>economic</a:t>
            </a:r>
            <a:r>
              <a:rPr b="1" spc="-135" dirty="0">
                <a:solidFill>
                  <a:prstClr val="black"/>
                </a:solidFill>
                <a:latin typeface="Trebuchet MS"/>
                <a:cs typeface="Trebuchet MS"/>
              </a:rPr>
              <a:t> </a:t>
            </a:r>
            <a:r>
              <a:rPr b="1" spc="40" dirty="0">
                <a:solidFill>
                  <a:prstClr val="black"/>
                </a:solidFill>
                <a:latin typeface="Trebuchet MS"/>
                <a:cs typeface="Trebuchet MS"/>
              </a:rPr>
              <a:t>costs</a:t>
            </a:r>
            <a:endParaRPr dirty="0">
              <a:solidFill>
                <a:prstClr val="black"/>
              </a:solidFill>
              <a:latin typeface="Trebuchet MS"/>
              <a:cs typeface="Trebuchet MS"/>
            </a:endParaRPr>
          </a:p>
          <a:p>
            <a:pPr marL="698467" lvl="1" indent="-228589" defTabSz="914356">
              <a:spcBef>
                <a:spcPts val="295"/>
              </a:spcBef>
              <a:buClr>
                <a:srgbClr val="00ADEE"/>
              </a:buClr>
              <a:buFont typeface="Wingdings"/>
              <a:buChar char=""/>
              <a:tabLst>
                <a:tab pos="698467" algn="l"/>
              </a:tabLst>
            </a:pPr>
            <a:r>
              <a:rPr sz="1600" spc="-25" dirty="0">
                <a:solidFill>
                  <a:prstClr val="black"/>
                </a:solidFill>
                <a:latin typeface="Tahoma"/>
                <a:cs typeface="Tahoma"/>
              </a:rPr>
              <a:t>Air;</a:t>
            </a:r>
            <a:r>
              <a:rPr sz="1600" spc="-120" dirty="0">
                <a:solidFill>
                  <a:prstClr val="black"/>
                </a:solidFill>
                <a:latin typeface="Tahoma"/>
                <a:cs typeface="Tahoma"/>
              </a:rPr>
              <a:t> </a:t>
            </a:r>
            <a:r>
              <a:rPr sz="1600" spc="15" dirty="0">
                <a:solidFill>
                  <a:prstClr val="black"/>
                </a:solidFill>
                <a:latin typeface="Tahoma"/>
                <a:cs typeface="Tahoma"/>
              </a:rPr>
              <a:t>marine</a:t>
            </a:r>
            <a:r>
              <a:rPr sz="1600" spc="-95" dirty="0">
                <a:solidFill>
                  <a:prstClr val="black"/>
                </a:solidFill>
                <a:latin typeface="Tahoma"/>
                <a:cs typeface="Tahoma"/>
              </a:rPr>
              <a:t> </a:t>
            </a:r>
            <a:r>
              <a:rPr sz="1600" spc="25" dirty="0">
                <a:solidFill>
                  <a:prstClr val="black"/>
                </a:solidFill>
                <a:latin typeface="Tahoma"/>
                <a:cs typeface="Tahoma"/>
              </a:rPr>
              <a:t>and</a:t>
            </a:r>
            <a:r>
              <a:rPr sz="1600" spc="-105" dirty="0">
                <a:solidFill>
                  <a:prstClr val="black"/>
                </a:solidFill>
                <a:latin typeface="Tahoma"/>
                <a:cs typeface="Tahoma"/>
              </a:rPr>
              <a:t> </a:t>
            </a:r>
            <a:r>
              <a:rPr sz="1600" spc="30" dirty="0">
                <a:solidFill>
                  <a:prstClr val="black"/>
                </a:solidFill>
                <a:latin typeface="Tahoma"/>
                <a:cs typeface="Tahoma"/>
              </a:rPr>
              <a:t>coastal;</a:t>
            </a:r>
            <a:r>
              <a:rPr sz="1600" spc="-110" dirty="0">
                <a:solidFill>
                  <a:prstClr val="black"/>
                </a:solidFill>
                <a:latin typeface="Tahoma"/>
                <a:cs typeface="Tahoma"/>
              </a:rPr>
              <a:t> </a:t>
            </a:r>
            <a:r>
              <a:rPr sz="1600" spc="30" dirty="0">
                <a:solidFill>
                  <a:prstClr val="black"/>
                </a:solidFill>
                <a:latin typeface="Tahoma"/>
                <a:cs typeface="Tahoma"/>
              </a:rPr>
              <a:t>land</a:t>
            </a:r>
            <a:r>
              <a:rPr sz="1600" spc="-110" dirty="0">
                <a:solidFill>
                  <a:prstClr val="black"/>
                </a:solidFill>
                <a:latin typeface="Tahoma"/>
                <a:cs typeface="Tahoma"/>
              </a:rPr>
              <a:t> </a:t>
            </a:r>
            <a:r>
              <a:rPr sz="1600" spc="25" dirty="0">
                <a:solidFill>
                  <a:prstClr val="black"/>
                </a:solidFill>
                <a:latin typeface="Tahoma"/>
                <a:cs typeface="Tahoma"/>
              </a:rPr>
              <a:t>and</a:t>
            </a:r>
            <a:r>
              <a:rPr sz="1600" spc="-95" dirty="0">
                <a:solidFill>
                  <a:prstClr val="black"/>
                </a:solidFill>
                <a:latin typeface="Tahoma"/>
                <a:cs typeface="Tahoma"/>
              </a:rPr>
              <a:t> </a:t>
            </a:r>
            <a:r>
              <a:rPr sz="1600" spc="15" dirty="0">
                <a:solidFill>
                  <a:prstClr val="black"/>
                </a:solidFill>
                <a:latin typeface="Tahoma"/>
                <a:cs typeface="Tahoma"/>
              </a:rPr>
              <a:t>soil;</a:t>
            </a:r>
            <a:r>
              <a:rPr sz="1600" spc="-110" dirty="0">
                <a:solidFill>
                  <a:prstClr val="black"/>
                </a:solidFill>
                <a:latin typeface="Tahoma"/>
                <a:cs typeface="Tahoma"/>
              </a:rPr>
              <a:t> </a:t>
            </a:r>
            <a:r>
              <a:rPr sz="1600" dirty="0">
                <a:solidFill>
                  <a:prstClr val="black"/>
                </a:solidFill>
                <a:latin typeface="Tahoma"/>
                <a:cs typeface="Tahoma"/>
              </a:rPr>
              <a:t>freshwater;</a:t>
            </a:r>
            <a:r>
              <a:rPr sz="1600" spc="-100" dirty="0">
                <a:solidFill>
                  <a:prstClr val="black"/>
                </a:solidFill>
                <a:latin typeface="Tahoma"/>
                <a:cs typeface="Tahoma"/>
              </a:rPr>
              <a:t> </a:t>
            </a:r>
            <a:r>
              <a:rPr sz="1600" spc="35" dirty="0">
                <a:solidFill>
                  <a:prstClr val="black"/>
                </a:solidFill>
                <a:latin typeface="Tahoma"/>
                <a:cs typeface="Tahoma"/>
              </a:rPr>
              <a:t>cross-cutting</a:t>
            </a:r>
            <a:r>
              <a:rPr sz="1600" spc="-114" dirty="0">
                <a:solidFill>
                  <a:prstClr val="black"/>
                </a:solidFill>
                <a:latin typeface="Tahoma"/>
                <a:cs typeface="Tahoma"/>
              </a:rPr>
              <a:t> </a:t>
            </a:r>
            <a:r>
              <a:rPr sz="1600" spc="25" dirty="0">
                <a:solidFill>
                  <a:prstClr val="black"/>
                </a:solidFill>
                <a:latin typeface="Tahoma"/>
                <a:cs typeface="Tahoma"/>
              </a:rPr>
              <a:t>sources:</a:t>
            </a:r>
            <a:r>
              <a:rPr sz="1600" spc="-114" dirty="0">
                <a:solidFill>
                  <a:prstClr val="black"/>
                </a:solidFill>
                <a:latin typeface="Tahoma"/>
                <a:cs typeface="Tahoma"/>
              </a:rPr>
              <a:t> </a:t>
            </a:r>
            <a:r>
              <a:rPr sz="1600" spc="65" dirty="0">
                <a:solidFill>
                  <a:prstClr val="black"/>
                </a:solidFill>
                <a:latin typeface="Tahoma"/>
                <a:cs typeface="Tahoma"/>
              </a:rPr>
              <a:t>chemicals</a:t>
            </a:r>
            <a:r>
              <a:rPr sz="1600" spc="-135" dirty="0">
                <a:solidFill>
                  <a:prstClr val="black"/>
                </a:solidFill>
                <a:latin typeface="Tahoma"/>
                <a:cs typeface="Tahoma"/>
              </a:rPr>
              <a:t> </a:t>
            </a:r>
            <a:r>
              <a:rPr sz="1600" spc="25" dirty="0">
                <a:solidFill>
                  <a:prstClr val="black"/>
                </a:solidFill>
                <a:latin typeface="Tahoma"/>
                <a:cs typeface="Tahoma"/>
              </a:rPr>
              <a:t>and</a:t>
            </a:r>
            <a:r>
              <a:rPr sz="1600" spc="-95" dirty="0">
                <a:solidFill>
                  <a:prstClr val="black"/>
                </a:solidFill>
                <a:latin typeface="Tahoma"/>
                <a:cs typeface="Tahoma"/>
              </a:rPr>
              <a:t> </a:t>
            </a:r>
            <a:r>
              <a:rPr sz="1600" spc="40" dirty="0">
                <a:solidFill>
                  <a:prstClr val="black"/>
                </a:solidFill>
                <a:latin typeface="Tahoma"/>
                <a:cs typeface="Tahoma"/>
              </a:rPr>
              <a:t>waste</a:t>
            </a:r>
            <a:endParaRPr sz="1600" dirty="0">
              <a:solidFill>
                <a:prstClr val="black"/>
              </a:solidFill>
              <a:latin typeface="Tahoma"/>
              <a:cs typeface="Tahoma"/>
            </a:endParaRPr>
          </a:p>
          <a:p>
            <a:pPr marL="698467" lvl="1" indent="-228589" defTabSz="914356">
              <a:spcBef>
                <a:spcPts val="285"/>
              </a:spcBef>
              <a:buClr>
                <a:srgbClr val="00ADEE"/>
              </a:buClr>
              <a:buFont typeface="Wingdings"/>
              <a:buChar char=""/>
              <a:tabLst>
                <a:tab pos="698467" algn="l"/>
              </a:tabLst>
            </a:pPr>
            <a:r>
              <a:rPr sz="1600" spc="60" dirty="0">
                <a:solidFill>
                  <a:prstClr val="black"/>
                </a:solidFill>
                <a:latin typeface="Tahoma"/>
                <a:cs typeface="Tahoma"/>
              </a:rPr>
              <a:t>Economic</a:t>
            </a:r>
            <a:r>
              <a:rPr sz="1600" spc="-204" dirty="0">
                <a:solidFill>
                  <a:prstClr val="black"/>
                </a:solidFill>
                <a:latin typeface="Tahoma"/>
                <a:cs typeface="Tahoma"/>
              </a:rPr>
              <a:t> </a:t>
            </a:r>
            <a:r>
              <a:rPr sz="1600" spc="90" dirty="0">
                <a:solidFill>
                  <a:prstClr val="black"/>
                </a:solidFill>
                <a:latin typeface="Tahoma"/>
                <a:cs typeface="Tahoma"/>
              </a:rPr>
              <a:t>costs</a:t>
            </a:r>
            <a:endParaRPr sz="1600" dirty="0">
              <a:solidFill>
                <a:prstClr val="black"/>
              </a:solidFill>
              <a:latin typeface="Tahoma"/>
              <a:cs typeface="Tahoma"/>
            </a:endParaRPr>
          </a:p>
          <a:p>
            <a:pPr marL="241288" marR="1022301" indent="-228589" defTabSz="914356">
              <a:lnSpc>
                <a:spcPts val="2160"/>
              </a:lnSpc>
              <a:spcBef>
                <a:spcPts val="1005"/>
              </a:spcBef>
              <a:buClr>
                <a:srgbClr val="00ADEE"/>
              </a:buClr>
              <a:buFont typeface="Arial"/>
              <a:buChar char="•"/>
              <a:tabLst>
                <a:tab pos="240654" algn="l"/>
                <a:tab pos="241288" algn="l"/>
              </a:tabLst>
            </a:pPr>
            <a:r>
              <a:rPr b="1" spc="-15" dirty="0">
                <a:solidFill>
                  <a:prstClr val="black"/>
                </a:solidFill>
                <a:latin typeface="Trebuchet MS"/>
                <a:cs typeface="Trebuchet MS"/>
              </a:rPr>
              <a:t>Section</a:t>
            </a:r>
            <a:r>
              <a:rPr b="1" spc="-125" dirty="0">
                <a:solidFill>
                  <a:prstClr val="black"/>
                </a:solidFill>
                <a:latin typeface="Trebuchet MS"/>
                <a:cs typeface="Trebuchet MS"/>
              </a:rPr>
              <a:t> </a:t>
            </a:r>
            <a:r>
              <a:rPr b="1" spc="10" dirty="0">
                <a:solidFill>
                  <a:prstClr val="black"/>
                </a:solidFill>
                <a:latin typeface="Trebuchet MS"/>
                <a:cs typeface="Trebuchet MS"/>
              </a:rPr>
              <a:t>2-</a:t>
            </a:r>
            <a:r>
              <a:rPr b="1" spc="-105" dirty="0">
                <a:solidFill>
                  <a:prstClr val="black"/>
                </a:solidFill>
                <a:latin typeface="Trebuchet MS"/>
                <a:cs typeface="Trebuchet MS"/>
              </a:rPr>
              <a:t> </a:t>
            </a:r>
            <a:r>
              <a:rPr b="1" spc="80" dirty="0">
                <a:solidFill>
                  <a:prstClr val="black"/>
                </a:solidFill>
                <a:latin typeface="Trebuchet MS"/>
                <a:cs typeface="Trebuchet MS"/>
              </a:rPr>
              <a:t>A</a:t>
            </a:r>
            <a:r>
              <a:rPr b="1" spc="-90" dirty="0">
                <a:solidFill>
                  <a:prstClr val="black"/>
                </a:solidFill>
                <a:latin typeface="Trebuchet MS"/>
                <a:cs typeface="Trebuchet MS"/>
              </a:rPr>
              <a:t> </a:t>
            </a:r>
            <a:r>
              <a:rPr b="1" spc="-40" dirty="0">
                <a:solidFill>
                  <a:prstClr val="black"/>
                </a:solidFill>
                <a:latin typeface="Trebuchet MS"/>
                <a:cs typeface="Trebuchet MS"/>
              </a:rPr>
              <a:t>Pollution</a:t>
            </a:r>
            <a:r>
              <a:rPr b="1" spc="-120" dirty="0">
                <a:solidFill>
                  <a:prstClr val="black"/>
                </a:solidFill>
                <a:latin typeface="Trebuchet MS"/>
                <a:cs typeface="Trebuchet MS"/>
              </a:rPr>
              <a:t> </a:t>
            </a:r>
            <a:r>
              <a:rPr b="1" spc="-85" dirty="0">
                <a:solidFill>
                  <a:prstClr val="black"/>
                </a:solidFill>
                <a:latin typeface="Trebuchet MS"/>
                <a:cs typeface="Trebuchet MS"/>
              </a:rPr>
              <a:t>Free</a:t>
            </a:r>
            <a:r>
              <a:rPr b="1" spc="-114" dirty="0">
                <a:solidFill>
                  <a:prstClr val="black"/>
                </a:solidFill>
                <a:latin typeface="Trebuchet MS"/>
                <a:cs typeface="Trebuchet MS"/>
              </a:rPr>
              <a:t> </a:t>
            </a:r>
            <a:r>
              <a:rPr b="1" spc="-55" dirty="0">
                <a:solidFill>
                  <a:prstClr val="black"/>
                </a:solidFill>
                <a:latin typeface="Trebuchet MS"/>
                <a:cs typeface="Trebuchet MS"/>
              </a:rPr>
              <a:t>Planet:</a:t>
            </a:r>
            <a:r>
              <a:rPr b="1" spc="-125" dirty="0">
                <a:solidFill>
                  <a:prstClr val="black"/>
                </a:solidFill>
                <a:latin typeface="Trebuchet MS"/>
                <a:cs typeface="Trebuchet MS"/>
              </a:rPr>
              <a:t> </a:t>
            </a:r>
            <a:r>
              <a:rPr b="1" spc="10" dirty="0">
                <a:solidFill>
                  <a:prstClr val="black"/>
                </a:solidFill>
                <a:latin typeface="Trebuchet MS"/>
                <a:cs typeface="Trebuchet MS"/>
              </a:rPr>
              <a:t>Agenda</a:t>
            </a:r>
            <a:r>
              <a:rPr b="1" spc="-114" dirty="0">
                <a:solidFill>
                  <a:prstClr val="black"/>
                </a:solidFill>
                <a:latin typeface="Trebuchet MS"/>
                <a:cs typeface="Trebuchet MS"/>
              </a:rPr>
              <a:t> </a:t>
            </a:r>
            <a:r>
              <a:rPr b="1" spc="-25" dirty="0">
                <a:solidFill>
                  <a:prstClr val="black"/>
                </a:solidFill>
                <a:latin typeface="Trebuchet MS"/>
                <a:cs typeface="Trebuchet MS"/>
              </a:rPr>
              <a:t>2030</a:t>
            </a:r>
            <a:r>
              <a:rPr b="1" spc="-100" dirty="0">
                <a:solidFill>
                  <a:prstClr val="black"/>
                </a:solidFill>
                <a:latin typeface="Trebuchet MS"/>
                <a:cs typeface="Trebuchet MS"/>
              </a:rPr>
              <a:t> </a:t>
            </a:r>
            <a:r>
              <a:rPr b="1" spc="-30" dirty="0">
                <a:solidFill>
                  <a:prstClr val="black"/>
                </a:solidFill>
                <a:latin typeface="Trebuchet MS"/>
                <a:cs typeface="Trebuchet MS"/>
              </a:rPr>
              <a:t>and</a:t>
            </a:r>
            <a:r>
              <a:rPr b="1" spc="-110" dirty="0">
                <a:solidFill>
                  <a:prstClr val="black"/>
                </a:solidFill>
                <a:latin typeface="Trebuchet MS"/>
                <a:cs typeface="Trebuchet MS"/>
              </a:rPr>
              <a:t> </a:t>
            </a:r>
            <a:r>
              <a:rPr b="1" spc="-45" dirty="0">
                <a:solidFill>
                  <a:prstClr val="black"/>
                </a:solidFill>
                <a:latin typeface="Trebuchet MS"/>
                <a:cs typeface="Trebuchet MS"/>
              </a:rPr>
              <a:t>Multilateral</a:t>
            </a:r>
            <a:r>
              <a:rPr b="1" spc="-114" dirty="0">
                <a:solidFill>
                  <a:prstClr val="black"/>
                </a:solidFill>
                <a:latin typeface="Trebuchet MS"/>
                <a:cs typeface="Trebuchet MS"/>
              </a:rPr>
              <a:t> </a:t>
            </a:r>
            <a:r>
              <a:rPr b="1" spc="-50" dirty="0">
                <a:solidFill>
                  <a:prstClr val="black"/>
                </a:solidFill>
                <a:latin typeface="Trebuchet MS"/>
                <a:cs typeface="Trebuchet MS"/>
              </a:rPr>
              <a:t>Environmental  </a:t>
            </a:r>
            <a:r>
              <a:rPr b="1" spc="-15" dirty="0">
                <a:solidFill>
                  <a:prstClr val="black"/>
                </a:solidFill>
                <a:latin typeface="Trebuchet MS"/>
                <a:cs typeface="Trebuchet MS"/>
              </a:rPr>
              <a:t>Agreements</a:t>
            </a:r>
            <a:endParaRPr dirty="0">
              <a:solidFill>
                <a:prstClr val="black"/>
              </a:solidFill>
              <a:latin typeface="Trebuchet MS"/>
              <a:cs typeface="Trebuchet MS"/>
            </a:endParaRPr>
          </a:p>
          <a:p>
            <a:pPr marL="698467" marR="311135" lvl="1" indent="-228589" defTabSz="914356">
              <a:lnSpc>
                <a:spcPts val="1939"/>
              </a:lnSpc>
              <a:spcBef>
                <a:spcPts val="525"/>
              </a:spcBef>
              <a:buClr>
                <a:srgbClr val="00ADEE"/>
              </a:buClr>
              <a:buFont typeface="Wingdings"/>
              <a:buChar char=""/>
              <a:tabLst>
                <a:tab pos="698467" algn="l"/>
              </a:tabLst>
            </a:pPr>
            <a:r>
              <a:rPr sz="1600" spc="20" dirty="0">
                <a:solidFill>
                  <a:prstClr val="black"/>
                </a:solidFill>
                <a:latin typeface="Tahoma"/>
                <a:cs typeface="Tahoma"/>
              </a:rPr>
              <a:t>Opportunities</a:t>
            </a:r>
            <a:r>
              <a:rPr sz="1600" spc="-100" dirty="0">
                <a:solidFill>
                  <a:prstClr val="black"/>
                </a:solidFill>
                <a:latin typeface="Tahoma"/>
                <a:cs typeface="Tahoma"/>
              </a:rPr>
              <a:t> </a:t>
            </a:r>
            <a:r>
              <a:rPr sz="1600" spc="15" dirty="0">
                <a:solidFill>
                  <a:prstClr val="black"/>
                </a:solidFill>
                <a:latin typeface="Tahoma"/>
                <a:cs typeface="Tahoma"/>
              </a:rPr>
              <a:t>for</a:t>
            </a:r>
            <a:r>
              <a:rPr sz="1600" spc="-110" dirty="0">
                <a:solidFill>
                  <a:prstClr val="black"/>
                </a:solidFill>
                <a:latin typeface="Tahoma"/>
                <a:cs typeface="Tahoma"/>
              </a:rPr>
              <a:t> </a:t>
            </a:r>
            <a:r>
              <a:rPr sz="1600" spc="35" dirty="0">
                <a:solidFill>
                  <a:prstClr val="black"/>
                </a:solidFill>
                <a:latin typeface="Tahoma"/>
                <a:cs typeface="Tahoma"/>
              </a:rPr>
              <a:t>achieving</a:t>
            </a:r>
            <a:r>
              <a:rPr sz="1600" spc="-110" dirty="0">
                <a:solidFill>
                  <a:prstClr val="black"/>
                </a:solidFill>
                <a:latin typeface="Tahoma"/>
                <a:cs typeface="Tahoma"/>
              </a:rPr>
              <a:t> </a:t>
            </a:r>
            <a:r>
              <a:rPr sz="1600" spc="10" dirty="0">
                <a:solidFill>
                  <a:prstClr val="black"/>
                </a:solidFill>
                <a:latin typeface="Tahoma"/>
                <a:cs typeface="Tahoma"/>
              </a:rPr>
              <a:t>the</a:t>
            </a:r>
            <a:r>
              <a:rPr sz="1600" spc="-114" dirty="0">
                <a:solidFill>
                  <a:prstClr val="black"/>
                </a:solidFill>
                <a:latin typeface="Tahoma"/>
                <a:cs typeface="Tahoma"/>
              </a:rPr>
              <a:t> </a:t>
            </a:r>
            <a:r>
              <a:rPr sz="1600" spc="25" dirty="0">
                <a:solidFill>
                  <a:prstClr val="black"/>
                </a:solidFill>
                <a:latin typeface="Tahoma"/>
                <a:cs typeface="Tahoma"/>
              </a:rPr>
              <a:t>2030</a:t>
            </a:r>
            <a:r>
              <a:rPr sz="1600" spc="-105" dirty="0">
                <a:solidFill>
                  <a:prstClr val="black"/>
                </a:solidFill>
                <a:latin typeface="Tahoma"/>
                <a:cs typeface="Tahoma"/>
              </a:rPr>
              <a:t> </a:t>
            </a:r>
            <a:r>
              <a:rPr sz="1600" spc="30" dirty="0">
                <a:solidFill>
                  <a:prstClr val="black"/>
                </a:solidFill>
                <a:latin typeface="Tahoma"/>
                <a:cs typeface="Tahoma"/>
              </a:rPr>
              <a:t>Agenda</a:t>
            </a:r>
            <a:r>
              <a:rPr sz="1600" spc="-100" dirty="0">
                <a:solidFill>
                  <a:prstClr val="black"/>
                </a:solidFill>
                <a:latin typeface="Tahoma"/>
                <a:cs typeface="Tahoma"/>
              </a:rPr>
              <a:t> </a:t>
            </a:r>
            <a:r>
              <a:rPr sz="1600" spc="15" dirty="0">
                <a:solidFill>
                  <a:prstClr val="black"/>
                </a:solidFill>
                <a:latin typeface="Tahoma"/>
                <a:cs typeface="Tahoma"/>
              </a:rPr>
              <a:t>for</a:t>
            </a:r>
            <a:r>
              <a:rPr sz="1600" spc="-100" dirty="0">
                <a:solidFill>
                  <a:prstClr val="black"/>
                </a:solidFill>
                <a:latin typeface="Tahoma"/>
                <a:cs typeface="Tahoma"/>
              </a:rPr>
              <a:t> </a:t>
            </a:r>
            <a:r>
              <a:rPr sz="1600" spc="40" dirty="0">
                <a:solidFill>
                  <a:prstClr val="black"/>
                </a:solidFill>
                <a:latin typeface="Tahoma"/>
                <a:cs typeface="Tahoma"/>
              </a:rPr>
              <a:t>Sustainable</a:t>
            </a:r>
            <a:r>
              <a:rPr sz="1600" spc="-110" dirty="0">
                <a:solidFill>
                  <a:prstClr val="black"/>
                </a:solidFill>
                <a:latin typeface="Tahoma"/>
                <a:cs typeface="Tahoma"/>
              </a:rPr>
              <a:t> </a:t>
            </a:r>
            <a:r>
              <a:rPr sz="1600" spc="15" dirty="0">
                <a:solidFill>
                  <a:prstClr val="black"/>
                </a:solidFill>
                <a:latin typeface="Tahoma"/>
                <a:cs typeface="Tahoma"/>
              </a:rPr>
              <a:t>Development</a:t>
            </a:r>
            <a:r>
              <a:rPr sz="1600" spc="-90" dirty="0">
                <a:solidFill>
                  <a:prstClr val="black"/>
                </a:solidFill>
                <a:latin typeface="Tahoma"/>
                <a:cs typeface="Tahoma"/>
              </a:rPr>
              <a:t> </a:t>
            </a:r>
            <a:r>
              <a:rPr sz="1600" spc="25" dirty="0">
                <a:solidFill>
                  <a:prstClr val="black"/>
                </a:solidFill>
                <a:latin typeface="Tahoma"/>
                <a:cs typeface="Tahoma"/>
              </a:rPr>
              <a:t>and</a:t>
            </a:r>
            <a:r>
              <a:rPr sz="1600" spc="-95" dirty="0">
                <a:solidFill>
                  <a:prstClr val="black"/>
                </a:solidFill>
                <a:latin typeface="Tahoma"/>
                <a:cs typeface="Tahoma"/>
              </a:rPr>
              <a:t> </a:t>
            </a:r>
            <a:r>
              <a:rPr sz="1600" spc="40" dirty="0">
                <a:solidFill>
                  <a:prstClr val="black"/>
                </a:solidFill>
                <a:latin typeface="Tahoma"/>
                <a:cs typeface="Tahoma"/>
              </a:rPr>
              <a:t>Sustainable</a:t>
            </a:r>
            <a:r>
              <a:rPr lang="en-US" sz="1600" spc="40" dirty="0">
                <a:solidFill>
                  <a:prstClr val="black"/>
                </a:solidFill>
                <a:latin typeface="Tahoma"/>
                <a:cs typeface="Tahoma"/>
              </a:rPr>
              <a:t> </a:t>
            </a:r>
            <a:r>
              <a:rPr sz="1600" spc="15" dirty="0">
                <a:solidFill>
                  <a:prstClr val="black"/>
                </a:solidFill>
                <a:latin typeface="Tahoma"/>
                <a:cs typeface="Tahoma"/>
              </a:rPr>
              <a:t>Development</a:t>
            </a:r>
            <a:r>
              <a:rPr sz="1600" spc="-180" dirty="0">
                <a:solidFill>
                  <a:prstClr val="black"/>
                </a:solidFill>
                <a:latin typeface="Tahoma"/>
                <a:cs typeface="Tahoma"/>
              </a:rPr>
              <a:t> </a:t>
            </a:r>
            <a:r>
              <a:rPr sz="1600" spc="55" dirty="0">
                <a:solidFill>
                  <a:prstClr val="black"/>
                </a:solidFill>
                <a:latin typeface="Tahoma"/>
                <a:cs typeface="Tahoma"/>
              </a:rPr>
              <a:t>Goals</a:t>
            </a:r>
            <a:endParaRPr sz="1600" dirty="0">
              <a:solidFill>
                <a:prstClr val="black"/>
              </a:solidFill>
              <a:latin typeface="Tahoma"/>
              <a:cs typeface="Tahoma"/>
            </a:endParaRPr>
          </a:p>
          <a:p>
            <a:pPr marL="698467" lvl="1" indent="-228589" defTabSz="914356">
              <a:spcBef>
                <a:spcPts val="245"/>
              </a:spcBef>
              <a:buClr>
                <a:srgbClr val="00ADEE"/>
              </a:buClr>
              <a:buFont typeface="Wingdings"/>
              <a:buChar char=""/>
              <a:tabLst>
                <a:tab pos="698467" algn="l"/>
              </a:tabLst>
            </a:pPr>
            <a:r>
              <a:rPr sz="1600" spc="5" dirty="0">
                <a:solidFill>
                  <a:prstClr val="black"/>
                </a:solidFill>
                <a:latin typeface="Tahoma"/>
                <a:cs typeface="Tahoma"/>
              </a:rPr>
              <a:t>The</a:t>
            </a:r>
            <a:r>
              <a:rPr sz="1600" spc="-110" dirty="0">
                <a:solidFill>
                  <a:prstClr val="black"/>
                </a:solidFill>
                <a:latin typeface="Tahoma"/>
                <a:cs typeface="Tahoma"/>
              </a:rPr>
              <a:t> </a:t>
            </a:r>
            <a:r>
              <a:rPr sz="1600" spc="25" dirty="0">
                <a:solidFill>
                  <a:prstClr val="black"/>
                </a:solidFill>
                <a:latin typeface="Tahoma"/>
                <a:cs typeface="Tahoma"/>
              </a:rPr>
              <a:t>pollution</a:t>
            </a:r>
            <a:r>
              <a:rPr sz="1600" spc="-105" dirty="0">
                <a:solidFill>
                  <a:prstClr val="black"/>
                </a:solidFill>
                <a:latin typeface="Tahoma"/>
                <a:cs typeface="Tahoma"/>
              </a:rPr>
              <a:t> </a:t>
            </a:r>
            <a:r>
              <a:rPr sz="1600" spc="40" dirty="0">
                <a:solidFill>
                  <a:prstClr val="black"/>
                </a:solidFill>
                <a:latin typeface="Tahoma"/>
                <a:cs typeface="Tahoma"/>
              </a:rPr>
              <a:t>mandates</a:t>
            </a:r>
            <a:r>
              <a:rPr sz="1600" spc="-105" dirty="0">
                <a:solidFill>
                  <a:prstClr val="black"/>
                </a:solidFill>
                <a:latin typeface="Tahoma"/>
                <a:cs typeface="Tahoma"/>
              </a:rPr>
              <a:t> </a:t>
            </a:r>
            <a:r>
              <a:rPr sz="1600" spc="40" dirty="0">
                <a:solidFill>
                  <a:prstClr val="black"/>
                </a:solidFill>
                <a:latin typeface="Tahoma"/>
                <a:cs typeface="Tahoma"/>
              </a:rPr>
              <a:t>of</a:t>
            </a:r>
            <a:r>
              <a:rPr sz="1600" spc="-105" dirty="0">
                <a:solidFill>
                  <a:prstClr val="black"/>
                </a:solidFill>
                <a:latin typeface="Tahoma"/>
                <a:cs typeface="Tahoma"/>
              </a:rPr>
              <a:t> </a:t>
            </a:r>
            <a:r>
              <a:rPr sz="1600" spc="10" dirty="0">
                <a:solidFill>
                  <a:prstClr val="black"/>
                </a:solidFill>
                <a:latin typeface="Tahoma"/>
                <a:cs typeface="Tahoma"/>
              </a:rPr>
              <a:t>the</a:t>
            </a:r>
            <a:r>
              <a:rPr sz="1600" spc="-100" dirty="0">
                <a:solidFill>
                  <a:prstClr val="black"/>
                </a:solidFill>
                <a:latin typeface="Tahoma"/>
                <a:cs typeface="Tahoma"/>
              </a:rPr>
              <a:t> </a:t>
            </a:r>
            <a:r>
              <a:rPr sz="1600" spc="20" dirty="0">
                <a:solidFill>
                  <a:prstClr val="black"/>
                </a:solidFill>
                <a:latin typeface="Tahoma"/>
                <a:cs typeface="Tahoma"/>
              </a:rPr>
              <a:t>Environmental</a:t>
            </a:r>
            <a:r>
              <a:rPr sz="1600" spc="-95" dirty="0">
                <a:solidFill>
                  <a:prstClr val="black"/>
                </a:solidFill>
                <a:latin typeface="Tahoma"/>
                <a:cs typeface="Tahoma"/>
              </a:rPr>
              <a:t> </a:t>
            </a:r>
            <a:r>
              <a:rPr sz="1600" spc="25" dirty="0">
                <a:solidFill>
                  <a:prstClr val="black"/>
                </a:solidFill>
                <a:latin typeface="Tahoma"/>
                <a:cs typeface="Tahoma"/>
              </a:rPr>
              <a:t>Agreements</a:t>
            </a:r>
            <a:endParaRPr sz="1600" dirty="0">
              <a:solidFill>
                <a:prstClr val="black"/>
              </a:solidFill>
              <a:latin typeface="Tahoma"/>
              <a:cs typeface="Tahoma"/>
            </a:endParaRPr>
          </a:p>
          <a:p>
            <a:pPr marL="698467" lvl="1" indent="-228589" defTabSz="914356">
              <a:spcBef>
                <a:spcPts val="285"/>
              </a:spcBef>
              <a:buClr>
                <a:srgbClr val="00ADEE"/>
              </a:buClr>
              <a:buFont typeface="Wingdings"/>
              <a:buChar char=""/>
              <a:tabLst>
                <a:tab pos="698467" algn="l"/>
              </a:tabLst>
            </a:pPr>
            <a:r>
              <a:rPr sz="1600" spc="45" dirty="0">
                <a:solidFill>
                  <a:prstClr val="black"/>
                </a:solidFill>
                <a:latin typeface="Tahoma"/>
                <a:cs typeface="Tahoma"/>
              </a:rPr>
              <a:t>Multiple</a:t>
            </a:r>
            <a:r>
              <a:rPr sz="1600" spc="-150" dirty="0">
                <a:solidFill>
                  <a:prstClr val="black"/>
                </a:solidFill>
                <a:latin typeface="Tahoma"/>
                <a:cs typeface="Tahoma"/>
              </a:rPr>
              <a:t> </a:t>
            </a:r>
            <a:r>
              <a:rPr sz="1600" spc="30" dirty="0">
                <a:solidFill>
                  <a:prstClr val="black"/>
                </a:solidFill>
                <a:latin typeface="Tahoma"/>
                <a:cs typeface="Tahoma"/>
              </a:rPr>
              <a:t>benefits</a:t>
            </a:r>
            <a:r>
              <a:rPr sz="1600" spc="-110" dirty="0">
                <a:solidFill>
                  <a:prstClr val="black"/>
                </a:solidFill>
                <a:latin typeface="Tahoma"/>
                <a:cs typeface="Tahoma"/>
              </a:rPr>
              <a:t> </a:t>
            </a:r>
            <a:r>
              <a:rPr sz="1600" spc="40" dirty="0">
                <a:solidFill>
                  <a:prstClr val="black"/>
                </a:solidFill>
                <a:latin typeface="Tahoma"/>
                <a:cs typeface="Tahoma"/>
              </a:rPr>
              <a:t>of</a:t>
            </a:r>
            <a:r>
              <a:rPr sz="1600" spc="-125" dirty="0">
                <a:solidFill>
                  <a:prstClr val="black"/>
                </a:solidFill>
                <a:latin typeface="Tahoma"/>
                <a:cs typeface="Tahoma"/>
              </a:rPr>
              <a:t> </a:t>
            </a:r>
            <a:r>
              <a:rPr sz="1600" spc="60" dirty="0">
                <a:solidFill>
                  <a:prstClr val="black"/>
                </a:solidFill>
                <a:latin typeface="Tahoma"/>
                <a:cs typeface="Tahoma"/>
              </a:rPr>
              <a:t>actions</a:t>
            </a:r>
            <a:endParaRPr sz="1600" dirty="0">
              <a:solidFill>
                <a:prstClr val="black"/>
              </a:solidFill>
              <a:latin typeface="Tahoma"/>
              <a:cs typeface="Tahoma"/>
            </a:endParaRPr>
          </a:p>
          <a:p>
            <a:pPr marL="698467" lvl="1" indent="-228589" defTabSz="914356">
              <a:spcBef>
                <a:spcPts val="290"/>
              </a:spcBef>
              <a:buClr>
                <a:srgbClr val="00ADEE"/>
              </a:buClr>
              <a:buFont typeface="Wingdings"/>
              <a:buChar char=""/>
              <a:tabLst>
                <a:tab pos="698467" algn="l"/>
              </a:tabLst>
            </a:pPr>
            <a:r>
              <a:rPr sz="1600" spc="30" dirty="0">
                <a:solidFill>
                  <a:prstClr val="black"/>
                </a:solidFill>
                <a:latin typeface="Tahoma"/>
                <a:cs typeface="Tahoma"/>
              </a:rPr>
              <a:t>Towards</a:t>
            </a:r>
            <a:r>
              <a:rPr sz="1600" spc="-110" dirty="0">
                <a:solidFill>
                  <a:prstClr val="black"/>
                </a:solidFill>
                <a:latin typeface="Tahoma"/>
                <a:cs typeface="Tahoma"/>
              </a:rPr>
              <a:t> </a:t>
            </a:r>
            <a:r>
              <a:rPr sz="1600" spc="45" dirty="0">
                <a:solidFill>
                  <a:prstClr val="black"/>
                </a:solidFill>
                <a:latin typeface="Tahoma"/>
                <a:cs typeface="Tahoma"/>
              </a:rPr>
              <a:t>a</a:t>
            </a:r>
            <a:r>
              <a:rPr sz="1600" spc="-100" dirty="0">
                <a:solidFill>
                  <a:prstClr val="black"/>
                </a:solidFill>
                <a:latin typeface="Tahoma"/>
                <a:cs typeface="Tahoma"/>
              </a:rPr>
              <a:t> </a:t>
            </a:r>
            <a:r>
              <a:rPr sz="1600" spc="15" dirty="0">
                <a:solidFill>
                  <a:prstClr val="black"/>
                </a:solidFill>
                <a:latin typeface="Tahoma"/>
                <a:cs typeface="Tahoma"/>
              </a:rPr>
              <a:t>strengthened</a:t>
            </a:r>
            <a:r>
              <a:rPr sz="1600" spc="-75" dirty="0">
                <a:solidFill>
                  <a:prstClr val="black"/>
                </a:solidFill>
                <a:latin typeface="Tahoma"/>
                <a:cs typeface="Tahoma"/>
              </a:rPr>
              <a:t> </a:t>
            </a:r>
            <a:r>
              <a:rPr sz="1600" spc="15" dirty="0">
                <a:solidFill>
                  <a:prstClr val="black"/>
                </a:solidFill>
                <a:latin typeface="Tahoma"/>
                <a:cs typeface="Tahoma"/>
              </a:rPr>
              <a:t>multi-stakeholder</a:t>
            </a:r>
            <a:r>
              <a:rPr sz="1600" spc="-85" dirty="0">
                <a:solidFill>
                  <a:prstClr val="black"/>
                </a:solidFill>
                <a:latin typeface="Tahoma"/>
                <a:cs typeface="Tahoma"/>
              </a:rPr>
              <a:t> </a:t>
            </a:r>
            <a:r>
              <a:rPr sz="1600" spc="20" dirty="0">
                <a:solidFill>
                  <a:prstClr val="black"/>
                </a:solidFill>
                <a:latin typeface="Tahoma"/>
                <a:cs typeface="Tahoma"/>
              </a:rPr>
              <a:t>governance</a:t>
            </a:r>
            <a:endParaRPr sz="1600" dirty="0">
              <a:solidFill>
                <a:prstClr val="black"/>
              </a:solidFill>
              <a:latin typeface="Tahoma"/>
              <a:cs typeface="Tahoma"/>
            </a:endParaRPr>
          </a:p>
          <a:p>
            <a:pPr marL="241288" indent="-228589" defTabSz="914356">
              <a:spcBef>
                <a:spcPts val="735"/>
              </a:spcBef>
              <a:buClr>
                <a:srgbClr val="00ADEE"/>
              </a:buClr>
              <a:buFont typeface="Arial"/>
              <a:buChar char="•"/>
              <a:tabLst>
                <a:tab pos="240654" algn="l"/>
                <a:tab pos="241288" algn="l"/>
                <a:tab pos="1772200" algn="l"/>
              </a:tabLst>
            </a:pPr>
            <a:r>
              <a:rPr b="1" spc="-15" dirty="0">
                <a:solidFill>
                  <a:prstClr val="black"/>
                </a:solidFill>
                <a:latin typeface="Trebuchet MS"/>
                <a:cs typeface="Trebuchet MS"/>
              </a:rPr>
              <a:t>Section</a:t>
            </a:r>
            <a:r>
              <a:rPr b="1" spc="-130" dirty="0">
                <a:solidFill>
                  <a:prstClr val="black"/>
                </a:solidFill>
                <a:latin typeface="Trebuchet MS"/>
                <a:cs typeface="Trebuchet MS"/>
              </a:rPr>
              <a:t> </a:t>
            </a:r>
            <a:r>
              <a:rPr b="1" spc="10" dirty="0">
                <a:solidFill>
                  <a:prstClr val="black"/>
                </a:solidFill>
                <a:latin typeface="Trebuchet MS"/>
                <a:cs typeface="Trebuchet MS"/>
              </a:rPr>
              <a:t>3-</a:t>
            </a:r>
            <a:r>
              <a:rPr b="1" spc="-110" dirty="0">
                <a:solidFill>
                  <a:prstClr val="black"/>
                </a:solidFill>
                <a:latin typeface="Trebuchet MS"/>
                <a:cs typeface="Trebuchet MS"/>
              </a:rPr>
              <a:t> </a:t>
            </a:r>
            <a:r>
              <a:rPr b="1" spc="80" dirty="0">
                <a:solidFill>
                  <a:prstClr val="black"/>
                </a:solidFill>
                <a:latin typeface="Trebuchet MS"/>
                <a:cs typeface="Trebuchet MS"/>
              </a:rPr>
              <a:t>A	</a:t>
            </a:r>
            <a:r>
              <a:rPr b="1" spc="-55" dirty="0">
                <a:solidFill>
                  <a:prstClr val="black"/>
                </a:solidFill>
                <a:latin typeface="Trebuchet MS"/>
                <a:cs typeface="Trebuchet MS"/>
              </a:rPr>
              <a:t>Framework</a:t>
            </a:r>
            <a:r>
              <a:rPr b="1" spc="-125" dirty="0">
                <a:solidFill>
                  <a:prstClr val="black"/>
                </a:solidFill>
                <a:latin typeface="Trebuchet MS"/>
                <a:cs typeface="Trebuchet MS"/>
              </a:rPr>
              <a:t> </a:t>
            </a:r>
            <a:r>
              <a:rPr b="1" spc="-55" dirty="0">
                <a:solidFill>
                  <a:prstClr val="black"/>
                </a:solidFill>
                <a:latin typeface="Trebuchet MS"/>
                <a:cs typeface="Trebuchet MS"/>
              </a:rPr>
              <a:t>for</a:t>
            </a:r>
            <a:r>
              <a:rPr b="1" spc="-125" dirty="0">
                <a:solidFill>
                  <a:prstClr val="black"/>
                </a:solidFill>
                <a:latin typeface="Trebuchet MS"/>
                <a:cs typeface="Trebuchet MS"/>
              </a:rPr>
              <a:t> </a:t>
            </a:r>
            <a:r>
              <a:rPr b="1" spc="-35" dirty="0">
                <a:solidFill>
                  <a:prstClr val="black"/>
                </a:solidFill>
                <a:latin typeface="Trebuchet MS"/>
                <a:cs typeface="Trebuchet MS"/>
              </a:rPr>
              <a:t>Transition</a:t>
            </a:r>
            <a:r>
              <a:rPr b="1" spc="-130" dirty="0">
                <a:solidFill>
                  <a:prstClr val="black"/>
                </a:solidFill>
                <a:latin typeface="Trebuchet MS"/>
                <a:cs typeface="Trebuchet MS"/>
              </a:rPr>
              <a:t> </a:t>
            </a:r>
            <a:r>
              <a:rPr b="1" spc="-60" dirty="0">
                <a:solidFill>
                  <a:prstClr val="black"/>
                </a:solidFill>
                <a:latin typeface="Trebuchet MS"/>
                <a:cs typeface="Trebuchet MS"/>
              </a:rPr>
              <a:t>to</a:t>
            </a:r>
            <a:r>
              <a:rPr b="1" spc="-114" dirty="0">
                <a:solidFill>
                  <a:prstClr val="black"/>
                </a:solidFill>
                <a:latin typeface="Trebuchet MS"/>
                <a:cs typeface="Trebuchet MS"/>
              </a:rPr>
              <a:t> </a:t>
            </a:r>
            <a:r>
              <a:rPr b="1" spc="5" dirty="0">
                <a:solidFill>
                  <a:prstClr val="black"/>
                </a:solidFill>
                <a:latin typeface="Trebuchet MS"/>
                <a:cs typeface="Trebuchet MS"/>
              </a:rPr>
              <a:t>a</a:t>
            </a:r>
            <a:r>
              <a:rPr b="1" spc="-105" dirty="0">
                <a:solidFill>
                  <a:prstClr val="black"/>
                </a:solidFill>
                <a:latin typeface="Trebuchet MS"/>
                <a:cs typeface="Trebuchet MS"/>
              </a:rPr>
              <a:t> </a:t>
            </a:r>
            <a:r>
              <a:rPr b="1" spc="-40" dirty="0">
                <a:solidFill>
                  <a:prstClr val="black"/>
                </a:solidFill>
                <a:latin typeface="Trebuchet MS"/>
                <a:cs typeface="Trebuchet MS"/>
              </a:rPr>
              <a:t>Pollution</a:t>
            </a:r>
            <a:r>
              <a:rPr b="1" spc="-125" dirty="0">
                <a:solidFill>
                  <a:prstClr val="black"/>
                </a:solidFill>
                <a:latin typeface="Trebuchet MS"/>
                <a:cs typeface="Trebuchet MS"/>
              </a:rPr>
              <a:t> </a:t>
            </a:r>
            <a:r>
              <a:rPr b="1" spc="-85" dirty="0">
                <a:solidFill>
                  <a:prstClr val="black"/>
                </a:solidFill>
                <a:latin typeface="Trebuchet MS"/>
                <a:cs typeface="Trebuchet MS"/>
              </a:rPr>
              <a:t>Free</a:t>
            </a:r>
            <a:r>
              <a:rPr b="1" spc="-120" dirty="0">
                <a:solidFill>
                  <a:prstClr val="black"/>
                </a:solidFill>
                <a:latin typeface="Trebuchet MS"/>
                <a:cs typeface="Trebuchet MS"/>
              </a:rPr>
              <a:t> </a:t>
            </a:r>
            <a:r>
              <a:rPr b="1" spc="-35" dirty="0">
                <a:solidFill>
                  <a:prstClr val="black"/>
                </a:solidFill>
                <a:latin typeface="Trebuchet MS"/>
                <a:cs typeface="Trebuchet MS"/>
              </a:rPr>
              <a:t>Planet</a:t>
            </a:r>
            <a:endParaRPr dirty="0">
              <a:solidFill>
                <a:prstClr val="black"/>
              </a:solidFill>
              <a:latin typeface="Trebuchet MS"/>
              <a:cs typeface="Trebuchet MS"/>
            </a:endParaRPr>
          </a:p>
          <a:p>
            <a:pPr marL="698467" lvl="1" indent="-228589" defTabSz="914356">
              <a:spcBef>
                <a:spcPts val="305"/>
              </a:spcBef>
              <a:buClr>
                <a:srgbClr val="00ADEE"/>
              </a:buClr>
              <a:buFont typeface="Wingdings"/>
              <a:buChar char=""/>
              <a:tabLst>
                <a:tab pos="698467" algn="l"/>
              </a:tabLst>
            </a:pPr>
            <a:r>
              <a:rPr sz="1600" spc="50" dirty="0">
                <a:solidFill>
                  <a:prstClr val="black"/>
                </a:solidFill>
                <a:latin typeface="Tahoma"/>
                <a:cs typeface="Tahoma"/>
              </a:rPr>
              <a:t>Gaps</a:t>
            </a:r>
            <a:endParaRPr sz="1600" dirty="0">
              <a:solidFill>
                <a:prstClr val="black"/>
              </a:solidFill>
              <a:latin typeface="Tahoma"/>
              <a:cs typeface="Tahoma"/>
            </a:endParaRPr>
          </a:p>
          <a:p>
            <a:pPr marL="754344" lvl="1" indent="-284466" defTabSz="914356">
              <a:spcBef>
                <a:spcPts val="275"/>
              </a:spcBef>
              <a:buClr>
                <a:srgbClr val="00ADEE"/>
              </a:buClr>
              <a:buFont typeface="Wingdings"/>
              <a:buChar char=""/>
              <a:tabLst>
                <a:tab pos="754979" algn="l"/>
              </a:tabLst>
            </a:pPr>
            <a:r>
              <a:rPr sz="1600" spc="50" dirty="0">
                <a:solidFill>
                  <a:prstClr val="black"/>
                </a:solidFill>
                <a:latin typeface="Tahoma"/>
                <a:cs typeface="Tahoma"/>
              </a:rPr>
              <a:t>Principles</a:t>
            </a:r>
            <a:endParaRPr sz="1600" dirty="0">
              <a:solidFill>
                <a:prstClr val="black"/>
              </a:solidFill>
              <a:latin typeface="Tahoma"/>
              <a:cs typeface="Tahoma"/>
            </a:endParaRPr>
          </a:p>
          <a:p>
            <a:pPr marL="698467" lvl="1" indent="-228589" defTabSz="914356">
              <a:spcBef>
                <a:spcPts val="290"/>
              </a:spcBef>
              <a:buClr>
                <a:srgbClr val="00ADEE"/>
              </a:buClr>
              <a:buFont typeface="Wingdings"/>
              <a:buChar char=""/>
              <a:tabLst>
                <a:tab pos="698467" algn="l"/>
              </a:tabLst>
            </a:pPr>
            <a:r>
              <a:rPr sz="1600" spc="30" dirty="0">
                <a:solidFill>
                  <a:prstClr val="black"/>
                </a:solidFill>
                <a:latin typeface="Tahoma"/>
                <a:cs typeface="Tahoma"/>
              </a:rPr>
              <a:t>Key</a:t>
            </a:r>
            <a:r>
              <a:rPr sz="1600" spc="-100" dirty="0">
                <a:solidFill>
                  <a:prstClr val="black"/>
                </a:solidFill>
                <a:latin typeface="Tahoma"/>
                <a:cs typeface="Tahoma"/>
              </a:rPr>
              <a:t> </a:t>
            </a:r>
            <a:r>
              <a:rPr sz="1600" spc="55" dirty="0">
                <a:solidFill>
                  <a:prstClr val="black"/>
                </a:solidFill>
                <a:latin typeface="Tahoma"/>
                <a:cs typeface="Tahoma"/>
              </a:rPr>
              <a:t>system</a:t>
            </a:r>
            <a:r>
              <a:rPr sz="1600" spc="-114" dirty="0">
                <a:solidFill>
                  <a:prstClr val="black"/>
                </a:solidFill>
                <a:latin typeface="Tahoma"/>
                <a:cs typeface="Tahoma"/>
              </a:rPr>
              <a:t> </a:t>
            </a:r>
            <a:r>
              <a:rPr sz="1600" spc="25" dirty="0">
                <a:solidFill>
                  <a:prstClr val="black"/>
                </a:solidFill>
                <a:latin typeface="Tahoma"/>
                <a:cs typeface="Tahoma"/>
              </a:rPr>
              <a:t>wide</a:t>
            </a:r>
            <a:r>
              <a:rPr sz="1600" spc="-120" dirty="0">
                <a:solidFill>
                  <a:prstClr val="black"/>
                </a:solidFill>
                <a:latin typeface="Tahoma"/>
                <a:cs typeface="Tahoma"/>
              </a:rPr>
              <a:t> </a:t>
            </a:r>
            <a:r>
              <a:rPr sz="1600" spc="35" dirty="0">
                <a:solidFill>
                  <a:prstClr val="black"/>
                </a:solidFill>
                <a:latin typeface="Tahoma"/>
                <a:cs typeface="Tahoma"/>
              </a:rPr>
              <a:t>areas</a:t>
            </a:r>
            <a:r>
              <a:rPr sz="1600" spc="-114" dirty="0">
                <a:solidFill>
                  <a:prstClr val="black"/>
                </a:solidFill>
                <a:latin typeface="Tahoma"/>
                <a:cs typeface="Tahoma"/>
              </a:rPr>
              <a:t> </a:t>
            </a:r>
            <a:r>
              <a:rPr sz="1600" spc="45" dirty="0">
                <a:solidFill>
                  <a:prstClr val="black"/>
                </a:solidFill>
                <a:latin typeface="Tahoma"/>
                <a:cs typeface="Tahoma"/>
              </a:rPr>
              <a:t>of</a:t>
            </a:r>
            <a:r>
              <a:rPr sz="1600" spc="-105" dirty="0">
                <a:solidFill>
                  <a:prstClr val="black"/>
                </a:solidFill>
                <a:latin typeface="Tahoma"/>
                <a:cs typeface="Tahoma"/>
              </a:rPr>
              <a:t> </a:t>
            </a:r>
            <a:r>
              <a:rPr sz="1600" spc="35" dirty="0">
                <a:solidFill>
                  <a:prstClr val="black"/>
                </a:solidFill>
                <a:latin typeface="Tahoma"/>
                <a:cs typeface="Tahoma"/>
              </a:rPr>
              <a:t>change</a:t>
            </a:r>
            <a:r>
              <a:rPr sz="1600" spc="-100" dirty="0">
                <a:solidFill>
                  <a:prstClr val="black"/>
                </a:solidFill>
                <a:latin typeface="Tahoma"/>
                <a:cs typeface="Tahoma"/>
              </a:rPr>
              <a:t> </a:t>
            </a:r>
            <a:r>
              <a:rPr sz="1600" spc="15" dirty="0">
                <a:solidFill>
                  <a:prstClr val="black"/>
                </a:solidFill>
                <a:latin typeface="Tahoma"/>
                <a:cs typeface="Tahoma"/>
              </a:rPr>
              <a:t>(transformative</a:t>
            </a:r>
            <a:r>
              <a:rPr sz="1600" spc="-105" dirty="0">
                <a:solidFill>
                  <a:prstClr val="black"/>
                </a:solidFill>
                <a:latin typeface="Tahoma"/>
                <a:cs typeface="Tahoma"/>
              </a:rPr>
              <a:t> </a:t>
            </a:r>
            <a:r>
              <a:rPr sz="1600" spc="60" dirty="0">
                <a:solidFill>
                  <a:prstClr val="black"/>
                </a:solidFill>
                <a:latin typeface="Tahoma"/>
                <a:cs typeface="Tahoma"/>
              </a:rPr>
              <a:t>actions</a:t>
            </a:r>
            <a:r>
              <a:rPr sz="1600" spc="-114" dirty="0">
                <a:solidFill>
                  <a:prstClr val="black"/>
                </a:solidFill>
                <a:latin typeface="Tahoma"/>
                <a:cs typeface="Tahoma"/>
              </a:rPr>
              <a:t> </a:t>
            </a:r>
            <a:r>
              <a:rPr sz="1600" spc="25" dirty="0">
                <a:solidFill>
                  <a:prstClr val="black"/>
                </a:solidFill>
                <a:latin typeface="Tahoma"/>
                <a:cs typeface="Tahoma"/>
              </a:rPr>
              <a:t>and</a:t>
            </a:r>
            <a:r>
              <a:rPr sz="1600" spc="-114" dirty="0">
                <a:solidFill>
                  <a:prstClr val="black"/>
                </a:solidFill>
                <a:latin typeface="Tahoma"/>
                <a:cs typeface="Tahoma"/>
              </a:rPr>
              <a:t> </a:t>
            </a:r>
            <a:r>
              <a:rPr sz="1600" spc="10" dirty="0">
                <a:solidFill>
                  <a:prstClr val="black"/>
                </a:solidFill>
                <a:latin typeface="Tahoma"/>
                <a:cs typeface="Tahoma"/>
              </a:rPr>
              <a:t>enablers)</a:t>
            </a:r>
            <a:endParaRPr sz="1600" dirty="0">
              <a:solidFill>
                <a:prstClr val="black"/>
              </a:solidFill>
              <a:latin typeface="Tahoma"/>
              <a:cs typeface="Tahoma"/>
            </a:endParaRPr>
          </a:p>
          <a:p>
            <a:pPr marL="698467" lvl="1" indent="-228589" defTabSz="914356">
              <a:spcBef>
                <a:spcPts val="285"/>
              </a:spcBef>
              <a:buClr>
                <a:srgbClr val="00ADEE"/>
              </a:buClr>
              <a:buFont typeface="Wingdings"/>
              <a:buChar char=""/>
              <a:tabLst>
                <a:tab pos="698467" algn="l"/>
              </a:tabLst>
            </a:pPr>
            <a:r>
              <a:rPr spc="5" dirty="0">
                <a:solidFill>
                  <a:prstClr val="black"/>
                </a:solidFill>
                <a:latin typeface="Tahoma"/>
                <a:cs typeface="Tahoma"/>
              </a:rPr>
              <a:t>Targeted</a:t>
            </a:r>
            <a:r>
              <a:rPr spc="-110" dirty="0">
                <a:solidFill>
                  <a:prstClr val="black"/>
                </a:solidFill>
                <a:latin typeface="Tahoma"/>
                <a:cs typeface="Tahoma"/>
              </a:rPr>
              <a:t> </a:t>
            </a:r>
            <a:r>
              <a:rPr spc="20" dirty="0">
                <a:solidFill>
                  <a:prstClr val="black"/>
                </a:solidFill>
                <a:latin typeface="Tahoma"/>
                <a:cs typeface="Tahoma"/>
              </a:rPr>
              <a:t>interventions</a:t>
            </a:r>
            <a:endParaRPr dirty="0">
              <a:solidFill>
                <a:prstClr val="black"/>
              </a:solidFill>
              <a:latin typeface="Tahoma"/>
              <a:cs typeface="Tahoma"/>
            </a:endParaRPr>
          </a:p>
          <a:p>
            <a:pPr marL="241288" indent="-228589" defTabSz="914356">
              <a:spcBef>
                <a:spcPts val="244"/>
              </a:spcBef>
              <a:buClr>
                <a:srgbClr val="00ADEE"/>
              </a:buClr>
              <a:buFont typeface="Arial"/>
              <a:buChar char="•"/>
              <a:tabLst>
                <a:tab pos="240654" algn="l"/>
                <a:tab pos="241288" algn="l"/>
              </a:tabLst>
            </a:pPr>
            <a:r>
              <a:rPr b="1" spc="-55" dirty="0">
                <a:solidFill>
                  <a:prstClr val="black"/>
                </a:solidFill>
                <a:latin typeface="Trebuchet MS"/>
                <a:cs typeface="Trebuchet MS"/>
              </a:rPr>
              <a:t>Conclusion</a:t>
            </a:r>
          </a:p>
        </p:txBody>
      </p:sp>
    </p:spTree>
    <p:extLst>
      <p:ext uri="{BB962C8B-B14F-4D97-AF65-F5344CB8AC3E}">
        <p14:creationId xmlns:p14="http://schemas.microsoft.com/office/powerpoint/2010/main" val="11445587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770760" y="-267790"/>
            <a:ext cx="8650491" cy="925102"/>
          </a:xfrm>
          <a:prstGeom prst="rect">
            <a:avLst/>
          </a:prstGeom>
        </p:spPr>
        <p:txBody>
          <a:bodyPr vert="horz" wrap="square" lIns="0" tIns="477243" rIns="0" bIns="0" rtlCol="0" anchor="ctr">
            <a:spAutoFit/>
          </a:bodyPr>
          <a:lstStyle/>
          <a:p>
            <a:pPr marL="228589"/>
            <a:r>
              <a:rPr spc="65" dirty="0"/>
              <a:t>Key</a:t>
            </a:r>
            <a:r>
              <a:rPr spc="-275" dirty="0"/>
              <a:t> </a:t>
            </a:r>
            <a:r>
              <a:rPr spc="90" dirty="0"/>
              <a:t>milestones</a:t>
            </a:r>
          </a:p>
        </p:txBody>
      </p:sp>
      <p:graphicFrame>
        <p:nvGraphicFramePr>
          <p:cNvPr id="3" name="object 3"/>
          <p:cNvGraphicFramePr>
            <a:graphicFrameLocks noGrp="1"/>
          </p:cNvGraphicFramePr>
          <p:nvPr>
            <p:extLst>
              <p:ext uri="{D42A27DB-BD31-4B8C-83A1-F6EECF244321}">
                <p14:modId xmlns:p14="http://schemas.microsoft.com/office/powerpoint/2010/main" val="1319007547"/>
              </p:ext>
            </p:extLst>
          </p:nvPr>
        </p:nvGraphicFramePr>
        <p:xfrm>
          <a:off x="1866918" y="864923"/>
          <a:ext cx="8659414" cy="4824352"/>
        </p:xfrm>
        <a:graphic>
          <a:graphicData uri="http://schemas.openxmlformats.org/drawingml/2006/table">
            <a:tbl>
              <a:tblPr firstRow="1" bandRow="1">
                <a:tableStyleId>{2D5ABB26-0587-4C30-8999-92F81FD0307C}</a:tableStyleId>
              </a:tblPr>
              <a:tblGrid>
                <a:gridCol w="3417713"/>
                <a:gridCol w="5241701"/>
              </a:tblGrid>
              <a:tr h="1738929">
                <a:tc>
                  <a:txBody>
                    <a:bodyPr/>
                    <a:lstStyle/>
                    <a:p>
                      <a:pPr marL="67945">
                        <a:lnSpc>
                          <a:spcPts val="2285"/>
                        </a:lnSpc>
                      </a:pPr>
                      <a:r>
                        <a:rPr sz="1800" dirty="0">
                          <a:latin typeface="Calibri"/>
                          <a:cs typeface="Calibri"/>
                        </a:rPr>
                        <a:t>15 </a:t>
                      </a:r>
                      <a:r>
                        <a:rPr sz="1800" spc="-10" dirty="0">
                          <a:latin typeface="Calibri"/>
                          <a:cs typeface="Calibri"/>
                        </a:rPr>
                        <a:t>May </a:t>
                      </a:r>
                      <a:r>
                        <a:rPr sz="1800" spc="-5" dirty="0">
                          <a:latin typeface="Calibri"/>
                          <a:cs typeface="Calibri"/>
                        </a:rPr>
                        <a:t>(2</a:t>
                      </a:r>
                      <a:r>
                        <a:rPr sz="1800" spc="-105" dirty="0">
                          <a:latin typeface="Calibri"/>
                          <a:cs typeface="Calibri"/>
                        </a:rPr>
                        <a:t> </a:t>
                      </a:r>
                      <a:r>
                        <a:rPr sz="1800" spc="-10" dirty="0">
                          <a:latin typeface="Calibri"/>
                          <a:cs typeface="Calibri"/>
                        </a:rPr>
                        <a:t>weeks</a:t>
                      </a:r>
                      <a:endParaRPr sz="1800" dirty="0">
                        <a:latin typeface="Calibri"/>
                        <a:cs typeface="Calibri"/>
                      </a:endParaRPr>
                    </a:p>
                    <a:p>
                      <a:pPr marL="67945">
                        <a:lnSpc>
                          <a:spcPct val="100000"/>
                        </a:lnSpc>
                        <a:spcBef>
                          <a:spcPts val="165"/>
                        </a:spcBef>
                      </a:pPr>
                      <a:r>
                        <a:rPr sz="1800" spc="-5" dirty="0">
                          <a:latin typeface="Calibri"/>
                          <a:cs typeface="Calibri"/>
                        </a:rPr>
                        <a:t>consultation)</a:t>
                      </a:r>
                      <a:endParaRPr sz="1800" dirty="0">
                        <a:latin typeface="Calibri"/>
                        <a:cs typeface="Calibri"/>
                      </a:endParaRPr>
                    </a:p>
                  </a:txBody>
                  <a:tcPr marL="0" marR="0" marT="0" marB="0" anchor="ctr">
                    <a:lnL w="12700">
                      <a:solidFill>
                        <a:srgbClr val="5B9BD4"/>
                      </a:solidFill>
                      <a:prstDash val="solid"/>
                    </a:lnL>
                    <a:lnR w="12700" cap="flat" cmpd="sng" algn="ctr">
                      <a:solidFill>
                        <a:srgbClr val="5B9BD4"/>
                      </a:solidFill>
                      <a:prstDash val="solid"/>
                      <a:round/>
                      <a:headEnd type="none" w="med" len="med"/>
                      <a:tailEnd type="none" w="med" len="med"/>
                    </a:lnR>
                    <a:lnT w="12700">
                      <a:solidFill>
                        <a:srgbClr val="5B9BD4"/>
                      </a:solidFill>
                      <a:prstDash val="solid"/>
                    </a:lnT>
                    <a:lnB w="25400">
                      <a:solidFill>
                        <a:srgbClr val="5B9BD4"/>
                      </a:solidFill>
                      <a:prstDash val="solid"/>
                    </a:lnB>
                  </a:tcPr>
                </a:tc>
                <a:tc>
                  <a:txBody>
                    <a:bodyPr/>
                    <a:lstStyle/>
                    <a:p>
                      <a:pPr marL="411480" indent="-342900">
                        <a:lnSpc>
                          <a:spcPts val="2285"/>
                        </a:lnSpc>
                        <a:buClr>
                          <a:srgbClr val="00ADEE"/>
                        </a:buClr>
                        <a:buFont typeface="Arial"/>
                        <a:buChar char="•"/>
                        <a:tabLst>
                          <a:tab pos="411480" algn="l"/>
                          <a:tab pos="412115" algn="l"/>
                        </a:tabLst>
                      </a:pPr>
                      <a:r>
                        <a:rPr sz="1800" spc="10" dirty="0">
                          <a:latin typeface="Calibri"/>
                          <a:cs typeface="Calibri"/>
                        </a:rPr>
                        <a:t>2</a:t>
                      </a:r>
                      <a:r>
                        <a:rPr sz="1800" spc="15" baseline="25641" dirty="0">
                          <a:latin typeface="Calibri"/>
                          <a:cs typeface="Calibri"/>
                        </a:rPr>
                        <a:t>nd </a:t>
                      </a:r>
                      <a:r>
                        <a:rPr sz="1800" spc="-15" dirty="0">
                          <a:latin typeface="Calibri"/>
                          <a:cs typeface="Calibri"/>
                        </a:rPr>
                        <a:t>draft </a:t>
                      </a:r>
                      <a:r>
                        <a:rPr sz="1800" spc="-5" dirty="0">
                          <a:latin typeface="Calibri"/>
                          <a:cs typeface="Calibri"/>
                        </a:rPr>
                        <a:t>of </a:t>
                      </a:r>
                      <a:r>
                        <a:rPr sz="1800" dirty="0">
                          <a:latin typeface="Calibri"/>
                          <a:cs typeface="Calibri"/>
                        </a:rPr>
                        <a:t>the </a:t>
                      </a:r>
                      <a:r>
                        <a:rPr sz="1800" spc="-5" dirty="0">
                          <a:latin typeface="Calibri"/>
                          <a:cs typeface="Calibri"/>
                        </a:rPr>
                        <a:t>report </a:t>
                      </a:r>
                      <a:r>
                        <a:rPr sz="1800" spc="-10" dirty="0">
                          <a:latin typeface="Calibri"/>
                          <a:cs typeface="Calibri"/>
                        </a:rPr>
                        <a:t>sent </a:t>
                      </a:r>
                      <a:r>
                        <a:rPr sz="1800" spc="-15" dirty="0">
                          <a:latin typeface="Calibri"/>
                          <a:cs typeface="Calibri"/>
                        </a:rPr>
                        <a:t>to </a:t>
                      </a:r>
                      <a:r>
                        <a:rPr sz="1800" spc="-10" dirty="0">
                          <a:latin typeface="Calibri"/>
                          <a:cs typeface="Calibri"/>
                        </a:rPr>
                        <a:t>Multilateral Environmental</a:t>
                      </a:r>
                      <a:r>
                        <a:rPr sz="1800" spc="200" dirty="0">
                          <a:latin typeface="Calibri"/>
                          <a:cs typeface="Calibri"/>
                        </a:rPr>
                        <a:t> </a:t>
                      </a:r>
                      <a:r>
                        <a:rPr sz="1800" spc="-5" dirty="0" smtClean="0">
                          <a:latin typeface="Calibri"/>
                          <a:cs typeface="Calibri"/>
                        </a:rPr>
                        <a:t>Agreements</a:t>
                      </a:r>
                      <a:r>
                        <a:rPr lang="en-US" sz="1800" spc="0" baseline="0" dirty="0" smtClean="0">
                          <a:latin typeface="Calibri"/>
                          <a:cs typeface="Calibri"/>
                        </a:rPr>
                        <a:t> </a:t>
                      </a:r>
                      <a:r>
                        <a:rPr sz="1800" dirty="0" smtClean="0">
                          <a:latin typeface="Calibri"/>
                          <a:cs typeface="Calibri"/>
                        </a:rPr>
                        <a:t>and </a:t>
                      </a:r>
                      <a:r>
                        <a:rPr sz="1800" dirty="0">
                          <a:latin typeface="Calibri"/>
                          <a:cs typeface="Calibri"/>
                        </a:rPr>
                        <a:t>UN </a:t>
                      </a:r>
                      <a:r>
                        <a:rPr sz="1800" spc="-5" dirty="0">
                          <a:latin typeface="Calibri"/>
                          <a:cs typeface="Calibri"/>
                        </a:rPr>
                        <a:t>agencies, </a:t>
                      </a:r>
                      <a:r>
                        <a:rPr sz="1800" dirty="0">
                          <a:latin typeface="Calibri"/>
                          <a:cs typeface="Calibri"/>
                        </a:rPr>
                        <a:t>and </a:t>
                      </a:r>
                      <a:r>
                        <a:rPr sz="1800" spc="-25" dirty="0">
                          <a:latin typeface="Calibri"/>
                          <a:cs typeface="Calibri"/>
                        </a:rPr>
                        <a:t>key </a:t>
                      </a:r>
                      <a:r>
                        <a:rPr sz="1800" spc="-10" dirty="0">
                          <a:latin typeface="Calibri"/>
                          <a:cs typeface="Calibri"/>
                        </a:rPr>
                        <a:t>experts </a:t>
                      </a:r>
                      <a:r>
                        <a:rPr sz="1800" spc="-15" dirty="0">
                          <a:latin typeface="Calibri"/>
                          <a:cs typeface="Calibri"/>
                        </a:rPr>
                        <a:t>for </a:t>
                      </a:r>
                      <a:r>
                        <a:rPr sz="1800" spc="-5" dirty="0">
                          <a:latin typeface="Calibri"/>
                          <a:cs typeface="Calibri"/>
                        </a:rPr>
                        <a:t>comments </a:t>
                      </a:r>
                      <a:r>
                        <a:rPr sz="1800" dirty="0">
                          <a:latin typeface="Calibri"/>
                          <a:cs typeface="Calibri"/>
                        </a:rPr>
                        <a:t>and </a:t>
                      </a:r>
                      <a:r>
                        <a:rPr sz="1800" spc="-5" dirty="0">
                          <a:latin typeface="Calibri"/>
                          <a:cs typeface="Calibri"/>
                        </a:rPr>
                        <a:t>feedback.</a:t>
                      </a:r>
                      <a:endParaRPr sz="1800" dirty="0">
                        <a:latin typeface="Calibri"/>
                        <a:cs typeface="Calibri"/>
                      </a:endParaRPr>
                    </a:p>
                    <a:p>
                      <a:pPr marL="411480" indent="-342900">
                        <a:lnSpc>
                          <a:spcPct val="100000"/>
                        </a:lnSpc>
                        <a:spcBef>
                          <a:spcPts val="165"/>
                        </a:spcBef>
                        <a:buClr>
                          <a:srgbClr val="00ADEE"/>
                        </a:buClr>
                        <a:buFont typeface="Arial"/>
                        <a:buChar char="•"/>
                        <a:tabLst>
                          <a:tab pos="411480" algn="l"/>
                          <a:tab pos="412115" algn="l"/>
                        </a:tabLst>
                      </a:pPr>
                      <a:r>
                        <a:rPr sz="1800" spc="-5" dirty="0">
                          <a:latin typeface="Calibri"/>
                          <a:cs typeface="Calibri"/>
                        </a:rPr>
                        <a:t>Virtual meetings </a:t>
                      </a:r>
                      <a:r>
                        <a:rPr sz="1800" dirty="0">
                          <a:latin typeface="Calibri"/>
                          <a:cs typeface="Calibri"/>
                        </a:rPr>
                        <a:t>with 1) </a:t>
                      </a:r>
                      <a:r>
                        <a:rPr sz="1800" spc="-25" dirty="0">
                          <a:latin typeface="Calibri"/>
                          <a:cs typeface="Calibri"/>
                        </a:rPr>
                        <a:t>key </a:t>
                      </a:r>
                      <a:r>
                        <a:rPr sz="1800" spc="-5" dirty="0">
                          <a:latin typeface="Calibri"/>
                          <a:cs typeface="Calibri"/>
                        </a:rPr>
                        <a:t>technical </a:t>
                      </a:r>
                      <a:r>
                        <a:rPr sz="1800" spc="-10" dirty="0">
                          <a:latin typeface="Calibri"/>
                          <a:cs typeface="Calibri"/>
                        </a:rPr>
                        <a:t>experts, </a:t>
                      </a:r>
                      <a:r>
                        <a:rPr sz="1800" dirty="0">
                          <a:latin typeface="Calibri"/>
                          <a:cs typeface="Calibri"/>
                        </a:rPr>
                        <a:t>2) </a:t>
                      </a:r>
                      <a:r>
                        <a:rPr sz="1800" spc="-5" dirty="0">
                          <a:latin typeface="Calibri"/>
                          <a:cs typeface="Calibri"/>
                        </a:rPr>
                        <a:t>MEAs </a:t>
                      </a:r>
                      <a:r>
                        <a:rPr sz="1800" dirty="0">
                          <a:latin typeface="Calibri"/>
                          <a:cs typeface="Calibri"/>
                        </a:rPr>
                        <a:t>3) UN</a:t>
                      </a:r>
                      <a:r>
                        <a:rPr sz="1800" spc="75" dirty="0">
                          <a:latin typeface="Calibri"/>
                          <a:cs typeface="Calibri"/>
                        </a:rPr>
                        <a:t> </a:t>
                      </a:r>
                      <a:r>
                        <a:rPr sz="1800" dirty="0">
                          <a:latin typeface="Calibri"/>
                          <a:cs typeface="Calibri"/>
                        </a:rPr>
                        <a:t>Agencies</a:t>
                      </a:r>
                    </a:p>
                  </a:txBody>
                  <a:tcPr marL="0" marR="0" marT="0" marB="0" anchor="ctr">
                    <a:lnL w="12700" cap="flat" cmpd="sng" algn="ctr">
                      <a:solidFill>
                        <a:srgbClr val="5B9BD4"/>
                      </a:solidFill>
                      <a:prstDash val="solid"/>
                      <a:round/>
                      <a:headEnd type="none" w="med" len="med"/>
                      <a:tailEnd type="none" w="med" len="med"/>
                    </a:lnL>
                    <a:lnR w="12700">
                      <a:solidFill>
                        <a:srgbClr val="5B9BD4"/>
                      </a:solidFill>
                      <a:prstDash val="solid"/>
                    </a:lnR>
                    <a:lnT w="12700">
                      <a:solidFill>
                        <a:srgbClr val="5B9BD4"/>
                      </a:solidFill>
                      <a:prstDash val="solid"/>
                    </a:lnT>
                    <a:lnB w="25400">
                      <a:solidFill>
                        <a:srgbClr val="5B9BD4"/>
                      </a:solidFill>
                      <a:prstDash val="solid"/>
                    </a:lnB>
                  </a:tcPr>
                </a:tc>
              </a:tr>
              <a:tr h="657809">
                <a:tc>
                  <a:txBody>
                    <a:bodyPr/>
                    <a:lstStyle/>
                    <a:p>
                      <a:pPr marL="74295">
                        <a:lnSpc>
                          <a:spcPct val="100000"/>
                        </a:lnSpc>
                        <a:spcBef>
                          <a:spcPts val="35"/>
                        </a:spcBef>
                      </a:pPr>
                      <a:r>
                        <a:rPr sz="1800" dirty="0">
                          <a:latin typeface="Calibri"/>
                          <a:cs typeface="Calibri"/>
                        </a:rPr>
                        <a:t>24</a:t>
                      </a:r>
                      <a:r>
                        <a:rPr sz="1800" spc="-110" dirty="0">
                          <a:latin typeface="Calibri"/>
                          <a:cs typeface="Calibri"/>
                        </a:rPr>
                        <a:t> </a:t>
                      </a:r>
                      <a:r>
                        <a:rPr sz="1800" spc="-10" dirty="0">
                          <a:latin typeface="Calibri"/>
                          <a:cs typeface="Calibri"/>
                        </a:rPr>
                        <a:t>May</a:t>
                      </a:r>
                      <a:endParaRPr sz="1800" dirty="0">
                        <a:latin typeface="Calibri"/>
                        <a:cs typeface="Calibri"/>
                      </a:endParaRPr>
                    </a:p>
                  </a:txBody>
                  <a:tcPr marL="0" marR="0" marT="0" marB="0" anchor="ctr">
                    <a:lnT w="25400" cap="flat" cmpd="sng" algn="ctr">
                      <a:solidFill>
                        <a:srgbClr val="5B9BD4"/>
                      </a:solidFill>
                      <a:prstDash val="solid"/>
                      <a:round/>
                      <a:headEnd type="none" w="med" len="med"/>
                      <a:tailEnd type="none" w="med" len="med"/>
                    </a:lnT>
                    <a:solidFill>
                      <a:srgbClr val="5B9BD4"/>
                    </a:solidFill>
                  </a:tcPr>
                </a:tc>
                <a:tc>
                  <a:txBody>
                    <a:bodyPr/>
                    <a:lstStyle/>
                    <a:p>
                      <a:pPr marL="74930">
                        <a:lnSpc>
                          <a:spcPct val="100000"/>
                        </a:lnSpc>
                        <a:spcBef>
                          <a:spcPts val="35"/>
                        </a:spcBef>
                      </a:pPr>
                      <a:r>
                        <a:rPr sz="1800" spc="-10" dirty="0">
                          <a:latin typeface="Calibri"/>
                          <a:cs typeface="Calibri"/>
                        </a:rPr>
                        <a:t>Presentation </a:t>
                      </a:r>
                      <a:r>
                        <a:rPr sz="1800" spc="-5" dirty="0">
                          <a:latin typeface="Calibri"/>
                          <a:cs typeface="Calibri"/>
                        </a:rPr>
                        <a:t>of </a:t>
                      </a:r>
                      <a:r>
                        <a:rPr sz="1800" spc="-25" dirty="0">
                          <a:latin typeface="Calibri"/>
                          <a:cs typeface="Calibri"/>
                        </a:rPr>
                        <a:t>key </a:t>
                      </a:r>
                      <a:r>
                        <a:rPr sz="1800" spc="-5" dirty="0">
                          <a:latin typeface="Calibri"/>
                          <a:cs typeface="Calibri"/>
                        </a:rPr>
                        <a:t>finding of </a:t>
                      </a:r>
                      <a:r>
                        <a:rPr sz="1800" dirty="0">
                          <a:latin typeface="Calibri"/>
                          <a:cs typeface="Calibri"/>
                        </a:rPr>
                        <a:t>the </a:t>
                      </a:r>
                      <a:r>
                        <a:rPr sz="1800" spc="-5" dirty="0">
                          <a:latin typeface="Calibri"/>
                          <a:cs typeface="Calibri"/>
                        </a:rPr>
                        <a:t>report </a:t>
                      </a:r>
                      <a:r>
                        <a:rPr sz="1800" spc="-15" dirty="0">
                          <a:latin typeface="Calibri"/>
                          <a:cs typeface="Calibri"/>
                        </a:rPr>
                        <a:t>to </a:t>
                      </a:r>
                      <a:r>
                        <a:rPr sz="1800" dirty="0">
                          <a:latin typeface="Calibri"/>
                          <a:cs typeface="Calibri"/>
                        </a:rPr>
                        <a:t>the </a:t>
                      </a:r>
                      <a:r>
                        <a:rPr sz="1800" spc="-10" dirty="0">
                          <a:latin typeface="Calibri"/>
                          <a:cs typeface="Calibri"/>
                        </a:rPr>
                        <a:t>Committee </a:t>
                      </a:r>
                      <a:r>
                        <a:rPr sz="1800" spc="-5" dirty="0">
                          <a:latin typeface="Calibri"/>
                          <a:cs typeface="Calibri"/>
                        </a:rPr>
                        <a:t>of</a:t>
                      </a:r>
                      <a:r>
                        <a:rPr sz="1800" spc="114" dirty="0">
                          <a:latin typeface="Calibri"/>
                          <a:cs typeface="Calibri"/>
                        </a:rPr>
                        <a:t> </a:t>
                      </a:r>
                      <a:r>
                        <a:rPr sz="1800" spc="-10" dirty="0" smtClean="0">
                          <a:latin typeface="Calibri"/>
                          <a:cs typeface="Calibri"/>
                        </a:rPr>
                        <a:t>Permanent</a:t>
                      </a:r>
                      <a:r>
                        <a:rPr lang="en-US" sz="1800" spc="0" baseline="0" dirty="0" smtClean="0">
                          <a:latin typeface="Calibri"/>
                          <a:cs typeface="Calibri"/>
                        </a:rPr>
                        <a:t> </a:t>
                      </a:r>
                      <a:r>
                        <a:rPr sz="1800" spc="-15" dirty="0" smtClean="0">
                          <a:latin typeface="Calibri"/>
                          <a:cs typeface="Calibri"/>
                        </a:rPr>
                        <a:t>Representatives</a:t>
                      </a:r>
                      <a:endParaRPr sz="1800" dirty="0">
                        <a:latin typeface="Calibri"/>
                        <a:cs typeface="Calibri"/>
                      </a:endParaRPr>
                    </a:p>
                  </a:txBody>
                  <a:tcPr marL="0" marR="0" marT="0" marB="0" anchor="ctr">
                    <a:lnT w="25400" cap="flat" cmpd="sng" algn="ctr">
                      <a:solidFill>
                        <a:srgbClr val="5B9BD4"/>
                      </a:solidFill>
                      <a:prstDash val="solid"/>
                      <a:round/>
                      <a:headEnd type="none" w="med" len="med"/>
                      <a:tailEnd type="none" w="med" len="med"/>
                    </a:lnT>
                    <a:solidFill>
                      <a:srgbClr val="5B9BD4"/>
                    </a:solidFill>
                  </a:tcPr>
                </a:tc>
              </a:tr>
              <a:tr h="700444">
                <a:tc>
                  <a:txBody>
                    <a:bodyPr/>
                    <a:lstStyle/>
                    <a:p>
                      <a:pPr marL="67945">
                        <a:lnSpc>
                          <a:spcPts val="2285"/>
                        </a:lnSpc>
                      </a:pPr>
                      <a:r>
                        <a:rPr sz="1800" dirty="0">
                          <a:latin typeface="Calibri"/>
                          <a:cs typeface="Calibri"/>
                        </a:rPr>
                        <a:t>Mid</a:t>
                      </a:r>
                      <a:r>
                        <a:rPr sz="1800" spc="-100" dirty="0">
                          <a:latin typeface="Calibri"/>
                          <a:cs typeface="Calibri"/>
                        </a:rPr>
                        <a:t> </a:t>
                      </a:r>
                      <a:r>
                        <a:rPr sz="1800" dirty="0">
                          <a:latin typeface="Calibri"/>
                          <a:cs typeface="Calibri"/>
                        </a:rPr>
                        <a:t>June</a:t>
                      </a:r>
                    </a:p>
                  </a:txBody>
                  <a:tcPr marL="0" marR="0" marT="0" marB="0" anchor="ctr">
                    <a:lnL w="12700">
                      <a:solidFill>
                        <a:srgbClr val="5B9BD4"/>
                      </a:solidFill>
                      <a:prstDash val="solid"/>
                    </a:lnL>
                    <a:lnR w="12700">
                      <a:solidFill>
                        <a:srgbClr val="5B9BD4"/>
                      </a:solidFill>
                      <a:prstDash val="solid"/>
                    </a:lnR>
                    <a:lnB w="12700">
                      <a:solidFill>
                        <a:srgbClr val="5B9BD4"/>
                      </a:solidFill>
                      <a:prstDash val="solid"/>
                    </a:lnB>
                  </a:tcPr>
                </a:tc>
                <a:tc>
                  <a:txBody>
                    <a:bodyPr/>
                    <a:lstStyle/>
                    <a:p>
                      <a:pPr marL="68580">
                        <a:lnSpc>
                          <a:spcPts val="2285"/>
                        </a:lnSpc>
                      </a:pPr>
                      <a:r>
                        <a:rPr sz="1800" spc="-5" dirty="0">
                          <a:latin typeface="Calibri"/>
                          <a:cs typeface="Calibri"/>
                        </a:rPr>
                        <a:t>Commitments </a:t>
                      </a:r>
                      <a:r>
                        <a:rPr sz="1800" spc="-10" dirty="0">
                          <a:latin typeface="Calibri"/>
                          <a:cs typeface="Calibri"/>
                        </a:rPr>
                        <a:t>platform available </a:t>
                      </a:r>
                      <a:r>
                        <a:rPr sz="1800" spc="-5" dirty="0">
                          <a:latin typeface="Calibri"/>
                          <a:cs typeface="Calibri"/>
                        </a:rPr>
                        <a:t>on line </a:t>
                      </a:r>
                      <a:endParaRPr lang="en-US" sz="1800" spc="-5" dirty="0" smtClean="0">
                        <a:latin typeface="Calibri"/>
                        <a:cs typeface="Calibri"/>
                      </a:endParaRPr>
                    </a:p>
                    <a:p>
                      <a:pPr marL="68580">
                        <a:lnSpc>
                          <a:spcPts val="2285"/>
                        </a:lnSpc>
                      </a:pPr>
                      <a:r>
                        <a:rPr sz="1800" spc="-5" dirty="0" smtClean="0">
                          <a:latin typeface="Calibri"/>
                          <a:cs typeface="Calibri"/>
                        </a:rPr>
                        <a:t>(</a:t>
                      </a:r>
                      <a:r>
                        <a:rPr sz="1800" spc="-5" dirty="0">
                          <a:latin typeface="Calibri"/>
                          <a:cs typeface="Calibri"/>
                        </a:rPr>
                        <a:t>UN </a:t>
                      </a:r>
                      <a:r>
                        <a:rPr sz="1800" spc="-10" dirty="0">
                          <a:latin typeface="Calibri"/>
                          <a:cs typeface="Calibri"/>
                        </a:rPr>
                        <a:t>Environment </a:t>
                      </a:r>
                      <a:r>
                        <a:rPr sz="1800" spc="-5" dirty="0">
                          <a:latin typeface="Calibri"/>
                          <a:cs typeface="Calibri"/>
                        </a:rPr>
                        <a:t>Assembly</a:t>
                      </a:r>
                      <a:r>
                        <a:rPr sz="1800" spc="105" dirty="0">
                          <a:latin typeface="Calibri"/>
                          <a:cs typeface="Calibri"/>
                        </a:rPr>
                        <a:t> </a:t>
                      </a:r>
                      <a:r>
                        <a:rPr sz="1800" dirty="0" smtClean="0">
                          <a:latin typeface="Calibri"/>
                          <a:cs typeface="Calibri"/>
                        </a:rPr>
                        <a:t>3</a:t>
                      </a:r>
                      <a:r>
                        <a:rPr lang="en-US" sz="1800" baseline="0" dirty="0" smtClean="0">
                          <a:latin typeface="Calibri"/>
                          <a:cs typeface="Calibri"/>
                        </a:rPr>
                        <a:t> </a:t>
                      </a:r>
                      <a:r>
                        <a:rPr sz="1800" spc="-10" dirty="0" smtClean="0">
                          <a:latin typeface="Calibri"/>
                          <a:cs typeface="Calibri"/>
                        </a:rPr>
                        <a:t>website</a:t>
                      </a:r>
                      <a:r>
                        <a:rPr sz="1800" spc="-10" dirty="0">
                          <a:latin typeface="Calibri"/>
                          <a:cs typeface="Calibri"/>
                        </a:rPr>
                        <a:t>)</a:t>
                      </a:r>
                      <a:endParaRPr sz="1800" dirty="0">
                        <a:latin typeface="Calibri"/>
                        <a:cs typeface="Calibri"/>
                      </a:endParaRPr>
                    </a:p>
                  </a:txBody>
                  <a:tcPr marL="0" marR="0" marT="0" marB="0" anchor="ctr">
                    <a:lnL w="12700">
                      <a:solidFill>
                        <a:srgbClr val="5B9BD4"/>
                      </a:solidFill>
                      <a:prstDash val="solid"/>
                    </a:lnL>
                    <a:lnR w="12700">
                      <a:solidFill>
                        <a:srgbClr val="5B9BD4"/>
                      </a:solidFill>
                      <a:prstDash val="solid"/>
                    </a:lnR>
                    <a:lnB w="12700">
                      <a:solidFill>
                        <a:srgbClr val="5B9BD4"/>
                      </a:solidFill>
                      <a:prstDash val="solid"/>
                    </a:lnB>
                  </a:tcPr>
                </a:tc>
              </a:tr>
              <a:tr h="817510">
                <a:tc>
                  <a:txBody>
                    <a:bodyPr/>
                    <a:lstStyle/>
                    <a:p>
                      <a:pPr marL="74295">
                        <a:lnSpc>
                          <a:spcPts val="2340"/>
                        </a:lnSpc>
                      </a:pPr>
                      <a:r>
                        <a:rPr sz="1800" dirty="0">
                          <a:latin typeface="Calibri"/>
                          <a:cs typeface="Calibri"/>
                        </a:rPr>
                        <a:t>26</a:t>
                      </a:r>
                      <a:r>
                        <a:rPr sz="1800" spc="-105" dirty="0">
                          <a:latin typeface="Calibri"/>
                          <a:cs typeface="Calibri"/>
                        </a:rPr>
                        <a:t> </a:t>
                      </a:r>
                      <a:r>
                        <a:rPr sz="1800" dirty="0">
                          <a:latin typeface="Calibri"/>
                          <a:cs typeface="Calibri"/>
                        </a:rPr>
                        <a:t>June</a:t>
                      </a:r>
                    </a:p>
                  </a:txBody>
                  <a:tcPr marL="0" marR="0" marT="0" marB="0" anchor="ctr">
                    <a:lnT w="12700" cap="flat" cmpd="sng" algn="ctr">
                      <a:solidFill>
                        <a:srgbClr val="5B9BD4"/>
                      </a:solidFill>
                      <a:prstDash val="solid"/>
                      <a:round/>
                      <a:headEnd type="none" w="med" len="med"/>
                      <a:tailEnd type="none" w="med" len="med"/>
                    </a:lnT>
                    <a:solidFill>
                      <a:srgbClr val="5B9BD4"/>
                    </a:solidFill>
                  </a:tcPr>
                </a:tc>
                <a:tc>
                  <a:txBody>
                    <a:bodyPr/>
                    <a:lstStyle/>
                    <a:p>
                      <a:pPr marL="74930">
                        <a:lnSpc>
                          <a:spcPts val="2340"/>
                        </a:lnSpc>
                      </a:pPr>
                      <a:r>
                        <a:rPr sz="1800" spc="-15" dirty="0">
                          <a:latin typeface="Calibri"/>
                          <a:cs typeface="Calibri"/>
                        </a:rPr>
                        <a:t>Draft </a:t>
                      </a:r>
                      <a:r>
                        <a:rPr sz="1800" spc="-5" dirty="0" smtClean="0">
                          <a:latin typeface="Calibri"/>
                          <a:cs typeface="Calibri"/>
                        </a:rPr>
                        <a:t>report</a:t>
                      </a:r>
                      <a:r>
                        <a:rPr lang="en-GB" sz="1800" spc="-5" dirty="0" smtClean="0">
                          <a:latin typeface="Calibri"/>
                          <a:cs typeface="Calibri"/>
                        </a:rPr>
                        <a:t> of the Executive Director</a:t>
                      </a:r>
                      <a:r>
                        <a:rPr sz="1800" spc="-5" dirty="0" smtClean="0">
                          <a:latin typeface="Calibri"/>
                          <a:cs typeface="Calibri"/>
                        </a:rPr>
                        <a:t> </a:t>
                      </a:r>
                      <a:r>
                        <a:rPr sz="1800" spc="-10" dirty="0">
                          <a:latin typeface="Calibri"/>
                          <a:cs typeface="Calibri"/>
                        </a:rPr>
                        <a:t>sent to </a:t>
                      </a:r>
                      <a:r>
                        <a:rPr sz="1800" dirty="0">
                          <a:latin typeface="Calibri"/>
                          <a:cs typeface="Calibri"/>
                        </a:rPr>
                        <a:t>Member </a:t>
                      </a:r>
                      <a:r>
                        <a:rPr sz="1800" spc="-20" dirty="0">
                          <a:latin typeface="Calibri"/>
                          <a:cs typeface="Calibri"/>
                        </a:rPr>
                        <a:t>states </a:t>
                      </a:r>
                      <a:r>
                        <a:rPr sz="1800" spc="-15" dirty="0">
                          <a:latin typeface="Calibri"/>
                          <a:cs typeface="Calibri"/>
                        </a:rPr>
                        <a:t>for </a:t>
                      </a:r>
                      <a:r>
                        <a:rPr lang="en-GB" sz="1800" spc="-5" dirty="0" smtClean="0">
                          <a:latin typeface="Calibri"/>
                          <a:cs typeface="Calibri"/>
                        </a:rPr>
                        <a:t>information</a:t>
                      </a:r>
                      <a:r>
                        <a:rPr sz="1800" spc="-5" dirty="0" smtClean="0">
                          <a:latin typeface="Calibri"/>
                          <a:cs typeface="Calibri"/>
                        </a:rPr>
                        <a:t> </a:t>
                      </a:r>
                      <a:endParaRPr sz="1800" dirty="0">
                        <a:latin typeface="Calibri"/>
                        <a:cs typeface="Calibri"/>
                      </a:endParaRPr>
                    </a:p>
                  </a:txBody>
                  <a:tcPr marL="0" marR="0" marT="0" marB="0" anchor="ctr">
                    <a:lnT w="12700" cap="flat" cmpd="sng" algn="ctr">
                      <a:solidFill>
                        <a:srgbClr val="5B9BD4"/>
                      </a:solidFill>
                      <a:prstDash val="solid"/>
                      <a:round/>
                      <a:headEnd type="none" w="med" len="med"/>
                      <a:tailEnd type="none" w="med" len="med"/>
                    </a:lnT>
                    <a:solidFill>
                      <a:srgbClr val="5B9BD4"/>
                    </a:solidFill>
                  </a:tcPr>
                </a:tc>
              </a:tr>
              <a:tr h="350222">
                <a:tc>
                  <a:txBody>
                    <a:bodyPr/>
                    <a:lstStyle/>
                    <a:p>
                      <a:pPr marL="74295">
                        <a:lnSpc>
                          <a:spcPct val="100000"/>
                        </a:lnSpc>
                        <a:spcBef>
                          <a:spcPts val="165"/>
                        </a:spcBef>
                      </a:pPr>
                      <a:r>
                        <a:rPr lang="en-GB" sz="1800" spc="-10" dirty="0" smtClean="0">
                          <a:latin typeface="Calibri"/>
                          <a:cs typeface="Calibri"/>
                        </a:rPr>
                        <a:t>August</a:t>
                      </a:r>
                      <a:r>
                        <a:rPr lang="en-GB" sz="1800" spc="-10" baseline="0" dirty="0" smtClean="0">
                          <a:latin typeface="Calibri"/>
                          <a:cs typeface="Calibri"/>
                        </a:rPr>
                        <a:t> - </a:t>
                      </a:r>
                      <a:r>
                        <a:rPr sz="1800" spc="-10" dirty="0" smtClean="0">
                          <a:latin typeface="Calibri"/>
                          <a:cs typeface="Calibri"/>
                        </a:rPr>
                        <a:t>September</a:t>
                      </a:r>
                      <a:endParaRPr sz="1800" dirty="0">
                        <a:latin typeface="Calibri"/>
                        <a:cs typeface="Calibri"/>
                      </a:endParaRPr>
                    </a:p>
                  </a:txBody>
                  <a:tcPr marL="0" marR="0" marT="0" marB="0" anchor="ctr">
                    <a:lnL w="12700">
                      <a:solidFill>
                        <a:srgbClr val="5B9BD4"/>
                      </a:solidFill>
                      <a:prstDash val="solid"/>
                    </a:lnL>
                    <a:lnR w="12700">
                      <a:solidFill>
                        <a:srgbClr val="5B9BD4"/>
                      </a:solidFill>
                      <a:prstDash val="solid"/>
                    </a:lnR>
                    <a:lnB w="12700">
                      <a:solidFill>
                        <a:srgbClr val="5B9BD4"/>
                      </a:solidFill>
                      <a:prstDash val="solid"/>
                    </a:lnB>
                  </a:tcPr>
                </a:tc>
                <a:tc>
                  <a:txBody>
                    <a:bodyPr/>
                    <a:lstStyle/>
                    <a:p>
                      <a:pPr marL="74930">
                        <a:lnSpc>
                          <a:spcPts val="2340"/>
                        </a:lnSpc>
                      </a:pPr>
                      <a:r>
                        <a:rPr sz="1800" spc="-5" dirty="0">
                          <a:latin typeface="Calibri"/>
                          <a:cs typeface="Calibri"/>
                        </a:rPr>
                        <a:t>Final </a:t>
                      </a:r>
                      <a:r>
                        <a:rPr sz="1800" spc="-35" dirty="0">
                          <a:latin typeface="Calibri"/>
                          <a:cs typeface="Calibri"/>
                        </a:rPr>
                        <a:t>review, </a:t>
                      </a:r>
                      <a:r>
                        <a:rPr sz="1800" spc="-5" dirty="0">
                          <a:latin typeface="Calibri"/>
                          <a:cs typeface="Calibri"/>
                        </a:rPr>
                        <a:t>sign </a:t>
                      </a:r>
                      <a:r>
                        <a:rPr sz="1800" spc="-10" dirty="0">
                          <a:latin typeface="Calibri"/>
                          <a:cs typeface="Calibri"/>
                        </a:rPr>
                        <a:t>off </a:t>
                      </a:r>
                      <a:r>
                        <a:rPr sz="1800" spc="-5" dirty="0">
                          <a:latin typeface="Calibri"/>
                          <a:cs typeface="Calibri"/>
                        </a:rPr>
                        <a:t>by Head of </a:t>
                      </a:r>
                      <a:r>
                        <a:rPr sz="1800" dirty="0">
                          <a:latin typeface="Calibri"/>
                          <a:cs typeface="Calibri"/>
                        </a:rPr>
                        <a:t>UN </a:t>
                      </a:r>
                      <a:r>
                        <a:rPr sz="1800" spc="-10" dirty="0">
                          <a:latin typeface="Calibri"/>
                          <a:cs typeface="Calibri"/>
                        </a:rPr>
                        <a:t>Environment, </a:t>
                      </a:r>
                      <a:r>
                        <a:rPr sz="1800" spc="-5" dirty="0">
                          <a:latin typeface="Calibri"/>
                          <a:cs typeface="Calibri"/>
                        </a:rPr>
                        <a:t>final </a:t>
                      </a:r>
                      <a:r>
                        <a:rPr sz="1800" dirty="0">
                          <a:latin typeface="Calibri"/>
                          <a:cs typeface="Calibri"/>
                        </a:rPr>
                        <a:t>editing, </a:t>
                      </a:r>
                      <a:r>
                        <a:rPr sz="1800" spc="-5" dirty="0" smtClean="0">
                          <a:latin typeface="Calibri"/>
                          <a:cs typeface="Calibri"/>
                        </a:rPr>
                        <a:t>design</a:t>
                      </a:r>
                      <a:r>
                        <a:rPr lang="en-US" sz="1800" spc="125" baseline="0" dirty="0" smtClean="0">
                          <a:latin typeface="Calibri"/>
                          <a:cs typeface="Calibri"/>
                        </a:rPr>
                        <a:t> </a:t>
                      </a:r>
                      <a:r>
                        <a:rPr sz="1800" dirty="0" smtClean="0">
                          <a:latin typeface="Calibri"/>
                          <a:cs typeface="Calibri"/>
                        </a:rPr>
                        <a:t>and</a:t>
                      </a:r>
                      <a:r>
                        <a:rPr lang="en-US" sz="1800" baseline="0" dirty="0" smtClean="0">
                          <a:latin typeface="Calibri"/>
                          <a:cs typeface="Calibri"/>
                        </a:rPr>
                        <a:t> </a:t>
                      </a:r>
                      <a:r>
                        <a:rPr sz="1800" spc="-15" dirty="0" smtClean="0">
                          <a:latin typeface="Calibri"/>
                          <a:cs typeface="Calibri"/>
                        </a:rPr>
                        <a:t>layout</a:t>
                      </a:r>
                      <a:endParaRPr sz="1800" dirty="0">
                        <a:latin typeface="Calibri"/>
                        <a:cs typeface="Calibri"/>
                      </a:endParaRPr>
                    </a:p>
                  </a:txBody>
                  <a:tcPr marL="0" marR="0" marT="0" marB="0" anchor="ctr">
                    <a:lnL w="12700">
                      <a:solidFill>
                        <a:srgbClr val="5B9BD4"/>
                      </a:solidFill>
                      <a:prstDash val="solid"/>
                    </a:lnL>
                    <a:lnR w="12700">
                      <a:solidFill>
                        <a:srgbClr val="5B9BD4"/>
                      </a:solidFill>
                      <a:prstDash val="solid"/>
                    </a:lnR>
                    <a:lnB w="12700">
                      <a:solidFill>
                        <a:srgbClr val="5B9BD4"/>
                      </a:solidFill>
                      <a:prstDash val="solid"/>
                    </a:lnB>
                  </a:tcPr>
                </a:tc>
              </a:tr>
              <a:tr h="338160">
                <a:tc>
                  <a:txBody>
                    <a:bodyPr/>
                    <a:lstStyle/>
                    <a:p>
                      <a:pPr marL="74295">
                        <a:lnSpc>
                          <a:spcPts val="2345"/>
                        </a:lnSpc>
                      </a:pPr>
                      <a:r>
                        <a:rPr sz="1800" dirty="0">
                          <a:latin typeface="Calibri"/>
                          <a:cs typeface="Calibri"/>
                        </a:rPr>
                        <a:t>30th </a:t>
                      </a:r>
                      <a:r>
                        <a:rPr sz="1800" spc="-10" dirty="0">
                          <a:latin typeface="Calibri"/>
                          <a:cs typeface="Calibri"/>
                        </a:rPr>
                        <a:t>September </a:t>
                      </a:r>
                      <a:r>
                        <a:rPr sz="1800" dirty="0">
                          <a:latin typeface="Calibri"/>
                          <a:cs typeface="Calibri"/>
                        </a:rPr>
                        <a:t>and</a:t>
                      </a:r>
                      <a:r>
                        <a:rPr sz="1800" spc="-25" dirty="0">
                          <a:latin typeface="Calibri"/>
                          <a:cs typeface="Calibri"/>
                        </a:rPr>
                        <a:t> </a:t>
                      </a:r>
                      <a:r>
                        <a:rPr sz="1800" dirty="0" smtClean="0">
                          <a:latin typeface="Calibri"/>
                          <a:cs typeface="Calibri"/>
                        </a:rPr>
                        <a:t>30</a:t>
                      </a:r>
                      <a:r>
                        <a:rPr sz="1800" baseline="30000" dirty="0" smtClean="0">
                          <a:latin typeface="Calibri"/>
                          <a:cs typeface="Calibri"/>
                        </a:rPr>
                        <a:t>th</a:t>
                      </a:r>
                      <a:r>
                        <a:rPr lang="en-US" sz="1800" baseline="0" dirty="0" smtClean="0">
                          <a:latin typeface="Calibri"/>
                          <a:cs typeface="Calibri"/>
                        </a:rPr>
                        <a:t> </a:t>
                      </a:r>
                      <a:r>
                        <a:rPr sz="1800" spc="-10" dirty="0" smtClean="0">
                          <a:latin typeface="Calibri"/>
                          <a:cs typeface="Calibri"/>
                        </a:rPr>
                        <a:t>November</a:t>
                      </a:r>
                      <a:endParaRPr sz="1800" dirty="0">
                        <a:latin typeface="Calibri"/>
                        <a:cs typeface="Calibri"/>
                      </a:endParaRPr>
                    </a:p>
                  </a:txBody>
                  <a:tcPr marL="0" marR="0" marT="0" marB="0" anchor="ctr">
                    <a:lnT w="12700" cap="flat" cmpd="sng" algn="ctr">
                      <a:solidFill>
                        <a:srgbClr val="5B9BD4"/>
                      </a:solidFill>
                      <a:prstDash val="solid"/>
                      <a:round/>
                      <a:headEnd type="none" w="med" len="med"/>
                      <a:tailEnd type="none" w="med" len="med"/>
                    </a:lnT>
                    <a:solidFill>
                      <a:srgbClr val="5B9BD4"/>
                    </a:solidFill>
                  </a:tcPr>
                </a:tc>
                <a:tc>
                  <a:txBody>
                    <a:bodyPr/>
                    <a:lstStyle/>
                    <a:p>
                      <a:pPr marL="74930">
                        <a:lnSpc>
                          <a:spcPts val="2345"/>
                        </a:lnSpc>
                      </a:pPr>
                      <a:r>
                        <a:rPr sz="1800" spc="-5" dirty="0">
                          <a:latin typeface="Calibri"/>
                          <a:cs typeface="Calibri"/>
                        </a:rPr>
                        <a:t>Reporting </a:t>
                      </a:r>
                      <a:r>
                        <a:rPr sz="1800" dirty="0">
                          <a:latin typeface="Calibri"/>
                          <a:cs typeface="Calibri"/>
                        </a:rPr>
                        <a:t>and </a:t>
                      </a:r>
                      <a:r>
                        <a:rPr sz="1800" spc="-5" dirty="0">
                          <a:latin typeface="Calibri"/>
                          <a:cs typeface="Calibri"/>
                        </a:rPr>
                        <a:t>analysis of </a:t>
                      </a:r>
                      <a:r>
                        <a:rPr sz="1800" dirty="0">
                          <a:latin typeface="Calibri"/>
                          <a:cs typeface="Calibri"/>
                        </a:rPr>
                        <a:t>the </a:t>
                      </a:r>
                      <a:r>
                        <a:rPr sz="1800" spc="-5" dirty="0">
                          <a:latin typeface="Calibri"/>
                          <a:cs typeface="Calibri"/>
                        </a:rPr>
                        <a:t>commitments</a:t>
                      </a:r>
                      <a:r>
                        <a:rPr sz="1800" spc="5" dirty="0">
                          <a:latin typeface="Calibri"/>
                          <a:cs typeface="Calibri"/>
                        </a:rPr>
                        <a:t> </a:t>
                      </a:r>
                      <a:r>
                        <a:rPr sz="1800" spc="-10" dirty="0">
                          <a:latin typeface="Calibri"/>
                          <a:cs typeface="Calibri"/>
                        </a:rPr>
                        <a:t>received</a:t>
                      </a:r>
                      <a:endParaRPr sz="1800" dirty="0">
                        <a:latin typeface="Calibri"/>
                        <a:cs typeface="Calibri"/>
                      </a:endParaRPr>
                    </a:p>
                  </a:txBody>
                  <a:tcPr marL="0" marR="0" marT="0" marB="0" anchor="ctr">
                    <a:lnT w="12700" cap="flat" cmpd="sng" algn="ctr">
                      <a:solidFill>
                        <a:srgbClr val="5B9BD4"/>
                      </a:solidFill>
                      <a:prstDash val="solid"/>
                      <a:round/>
                      <a:headEnd type="none" w="med" len="med"/>
                      <a:tailEnd type="none" w="med" len="med"/>
                    </a:lnT>
                    <a:solidFill>
                      <a:srgbClr val="5B9BD4"/>
                    </a:solidFill>
                  </a:tcPr>
                </a:tc>
              </a:tr>
            </a:tbl>
          </a:graphicData>
        </a:graphic>
      </p:graphicFrame>
    </p:spTree>
    <p:extLst>
      <p:ext uri="{BB962C8B-B14F-4D97-AF65-F5344CB8AC3E}">
        <p14:creationId xmlns:p14="http://schemas.microsoft.com/office/powerpoint/2010/main" val="110861425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Growth and the pollution paradox</a:t>
            </a:r>
            <a:endParaRPr lang="en-US" dirty="0"/>
          </a:p>
        </p:txBody>
      </p:sp>
      <p:sp>
        <p:nvSpPr>
          <p:cNvPr id="5" name="Content Placeholder 4"/>
          <p:cNvSpPr>
            <a:spLocks noGrp="1"/>
          </p:cNvSpPr>
          <p:nvPr>
            <p:ph idx="1"/>
          </p:nvPr>
        </p:nvSpPr>
        <p:spPr/>
        <p:txBody>
          <a:bodyPr>
            <a:normAutofit fontScale="62500" lnSpcReduction="20000"/>
          </a:bodyPr>
          <a:lstStyle/>
          <a:p>
            <a:pPr marL="0" indent="0">
              <a:buNone/>
            </a:pPr>
            <a:r>
              <a:rPr lang="en-GB" sz="4800" dirty="0" smtClean="0"/>
              <a:t>The world has achieved impressive economic growth over the past few decades</a:t>
            </a:r>
          </a:p>
          <a:p>
            <a:pPr marL="0" indent="0">
              <a:buNone/>
            </a:pPr>
            <a:endParaRPr lang="en-GB" sz="4800" dirty="0"/>
          </a:p>
          <a:p>
            <a:r>
              <a:rPr lang="en-US" sz="4800" dirty="0" smtClean="0"/>
              <a:t>Poverty </a:t>
            </a:r>
            <a:r>
              <a:rPr lang="en-US" sz="4800" dirty="0"/>
              <a:t>levels </a:t>
            </a:r>
            <a:r>
              <a:rPr lang="en-US" sz="4800" dirty="0" smtClean="0"/>
              <a:t>have reduced</a:t>
            </a:r>
            <a:endParaRPr lang="en-US" sz="4800" dirty="0"/>
          </a:p>
          <a:p>
            <a:r>
              <a:rPr lang="en-US" sz="4800" dirty="0"/>
              <a:t>Fewer people sleep hungry</a:t>
            </a:r>
          </a:p>
          <a:p>
            <a:r>
              <a:rPr lang="en-US" sz="4800" dirty="0"/>
              <a:t>People </a:t>
            </a:r>
            <a:r>
              <a:rPr lang="en-US" sz="4800" dirty="0" smtClean="0"/>
              <a:t>are better educated, live </a:t>
            </a:r>
            <a:r>
              <a:rPr lang="en-US" sz="4800" dirty="0"/>
              <a:t>longer, </a:t>
            </a:r>
            <a:r>
              <a:rPr lang="en-US" sz="4800" dirty="0" smtClean="0"/>
              <a:t>and </a:t>
            </a:r>
            <a:r>
              <a:rPr lang="en-US" sz="4800" dirty="0"/>
              <a:t>have </a:t>
            </a:r>
            <a:r>
              <a:rPr lang="en-US" sz="4800" dirty="0" smtClean="0"/>
              <a:t>more choices due </a:t>
            </a:r>
            <a:r>
              <a:rPr lang="en-US" sz="4800" dirty="0"/>
              <a:t>to technological advances</a:t>
            </a:r>
          </a:p>
          <a:p>
            <a:r>
              <a:rPr lang="en-US" sz="4800" dirty="0" smtClean="0"/>
              <a:t>People consume </a:t>
            </a:r>
            <a:r>
              <a:rPr lang="en-US" sz="4800" dirty="0"/>
              <a:t>more and </a:t>
            </a:r>
            <a:r>
              <a:rPr lang="en-US" sz="4800" dirty="0" smtClean="0"/>
              <a:t>have higher aspirations</a:t>
            </a:r>
          </a:p>
          <a:p>
            <a:endParaRPr lang="en-US" sz="4800" dirty="0" smtClean="0"/>
          </a:p>
          <a:p>
            <a:pPr marL="0" indent="0">
              <a:buNone/>
            </a:pPr>
            <a:r>
              <a:rPr lang="en-US" sz="4800" dirty="0" smtClean="0"/>
              <a:t>This improved economic and social well being is however accompanied by an increased pollution and impacts on health and wellbeing </a:t>
            </a:r>
            <a:endParaRPr lang="en-US" dirty="0"/>
          </a:p>
        </p:txBody>
      </p:sp>
    </p:spTree>
    <p:extLst>
      <p:ext uri="{BB962C8B-B14F-4D97-AF65-F5344CB8AC3E}">
        <p14:creationId xmlns:p14="http://schemas.microsoft.com/office/powerpoint/2010/main" val="995350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7797" y="1176625"/>
            <a:ext cx="10887269" cy="755015"/>
          </a:xfrm>
        </p:spPr>
        <p:txBody>
          <a:bodyPr>
            <a:noAutofit/>
          </a:bodyPr>
          <a:lstStyle/>
          <a:p>
            <a:pPr marL="0" indent="0"/>
            <a:r>
              <a:rPr lang="en-US" sz="2400" b="1" dirty="0" smtClean="0">
                <a:solidFill>
                  <a:schemeClr val="tx1"/>
                </a:solidFill>
              </a:rPr>
              <a:t>Substances hazardous </a:t>
            </a:r>
            <a:r>
              <a:rPr lang="en-US" sz="2400" b="1" dirty="0">
                <a:solidFill>
                  <a:schemeClr val="tx1"/>
                </a:solidFill>
              </a:rPr>
              <a:t>to human health &amp; ecosystems</a:t>
            </a:r>
          </a:p>
        </p:txBody>
      </p:sp>
      <p:sp>
        <p:nvSpPr>
          <p:cNvPr id="3" name="Content Placeholder 2"/>
          <p:cNvSpPr>
            <a:spLocks noGrp="1"/>
          </p:cNvSpPr>
          <p:nvPr>
            <p:ph idx="1"/>
          </p:nvPr>
        </p:nvSpPr>
        <p:spPr/>
        <p:txBody>
          <a:bodyPr>
            <a:normAutofit/>
          </a:bodyPr>
          <a:lstStyle/>
          <a:p>
            <a:pPr marL="0" indent="0">
              <a:spcBef>
                <a:spcPct val="0"/>
              </a:spcBef>
              <a:buNone/>
            </a:pPr>
            <a:endParaRPr lang="en-US" sz="3200" b="1" dirty="0">
              <a:solidFill>
                <a:srgbClr val="C00000"/>
              </a:solidFill>
              <a:latin typeface="+mj-lt"/>
              <a:ea typeface="+mj-ea"/>
              <a:cs typeface="+mj-cs"/>
            </a:endParaRPr>
          </a:p>
          <a:p>
            <a:pPr marL="0" indent="0">
              <a:spcBef>
                <a:spcPct val="0"/>
              </a:spcBef>
              <a:buNone/>
            </a:pPr>
            <a:endParaRPr lang="en-US" sz="3200" b="1" dirty="0">
              <a:solidFill>
                <a:srgbClr val="C00000"/>
              </a:solidFill>
              <a:latin typeface="+mj-lt"/>
              <a:ea typeface="+mj-ea"/>
              <a:cs typeface="+mj-cs"/>
            </a:endParaRPr>
          </a:p>
        </p:txBody>
      </p:sp>
      <p:grpSp>
        <p:nvGrpSpPr>
          <p:cNvPr id="16" name="Group 15"/>
          <p:cNvGrpSpPr/>
          <p:nvPr/>
        </p:nvGrpSpPr>
        <p:grpSpPr>
          <a:xfrm>
            <a:off x="1383956" y="1925582"/>
            <a:ext cx="6654892" cy="685800"/>
            <a:chOff x="556054" y="1143000"/>
            <a:chExt cx="5539946" cy="685800"/>
          </a:xfrm>
        </p:grpSpPr>
        <p:pic>
          <p:nvPicPr>
            <p:cNvPr id="9" name="Picture 8"/>
            <p:cNvPicPr/>
            <p:nvPr/>
          </p:nvPicPr>
          <p:blipFill>
            <a:blip r:embed="rId2" cstate="print">
              <a:extLst>
                <a:ext uri="{28A0092B-C50C-407E-A947-70E740481C1C}">
                  <a14:useLocalDpi xmlns:a14="http://schemas.microsoft.com/office/drawing/2010/main" val="0"/>
                </a:ext>
              </a:extLst>
            </a:blip>
            <a:stretch>
              <a:fillRect/>
            </a:stretch>
          </p:blipFill>
          <p:spPr>
            <a:xfrm>
              <a:off x="556054" y="1143000"/>
              <a:ext cx="739346" cy="685800"/>
            </a:xfrm>
            <a:prstGeom prst="rect">
              <a:avLst/>
            </a:prstGeom>
          </p:spPr>
        </p:pic>
        <p:pic>
          <p:nvPicPr>
            <p:cNvPr id="10" name="Picture 9"/>
            <p:cNvPicPr/>
            <p:nvPr/>
          </p:nvPicPr>
          <p:blipFill>
            <a:blip r:embed="rId3" cstate="print">
              <a:extLst>
                <a:ext uri="{28A0092B-C50C-407E-A947-70E740481C1C}">
                  <a14:useLocalDpi xmlns:a14="http://schemas.microsoft.com/office/drawing/2010/main" val="0"/>
                </a:ext>
              </a:extLst>
            </a:blip>
            <a:stretch>
              <a:fillRect/>
            </a:stretch>
          </p:blipFill>
          <p:spPr>
            <a:xfrm>
              <a:off x="1371600" y="1143000"/>
              <a:ext cx="762000" cy="685800"/>
            </a:xfrm>
            <a:prstGeom prst="rect">
              <a:avLst/>
            </a:prstGeom>
          </p:spPr>
        </p:pic>
        <p:pic>
          <p:nvPicPr>
            <p:cNvPr id="11" name="Picture 10"/>
            <p:cNvPicPr/>
            <p:nvPr/>
          </p:nvPicPr>
          <p:blipFill>
            <a:blip r:embed="rId4" cstate="print">
              <a:extLst>
                <a:ext uri="{28A0092B-C50C-407E-A947-70E740481C1C}">
                  <a14:useLocalDpi xmlns:a14="http://schemas.microsoft.com/office/drawing/2010/main" val="0"/>
                </a:ext>
              </a:extLst>
            </a:blip>
            <a:stretch>
              <a:fillRect/>
            </a:stretch>
          </p:blipFill>
          <p:spPr>
            <a:xfrm>
              <a:off x="2203598" y="1161534"/>
              <a:ext cx="663146" cy="667266"/>
            </a:xfrm>
            <a:prstGeom prst="rect">
              <a:avLst/>
            </a:prstGeom>
          </p:spPr>
        </p:pic>
        <p:pic>
          <p:nvPicPr>
            <p:cNvPr id="12" name="Picture 11"/>
            <p:cNvPicPr/>
            <p:nvPr/>
          </p:nvPicPr>
          <p:blipFill>
            <a:blip r:embed="rId5" cstate="print">
              <a:extLst>
                <a:ext uri="{28A0092B-C50C-407E-A947-70E740481C1C}">
                  <a14:useLocalDpi xmlns:a14="http://schemas.microsoft.com/office/drawing/2010/main" val="0"/>
                </a:ext>
              </a:extLst>
            </a:blip>
            <a:stretch>
              <a:fillRect/>
            </a:stretch>
          </p:blipFill>
          <p:spPr>
            <a:xfrm>
              <a:off x="2968048" y="1143000"/>
              <a:ext cx="726338" cy="685800"/>
            </a:xfrm>
            <a:prstGeom prst="rect">
              <a:avLst/>
            </a:prstGeom>
          </p:spPr>
        </p:pic>
        <p:pic>
          <p:nvPicPr>
            <p:cNvPr id="13" name="Picture 12"/>
            <p:cNvPicPr/>
            <p:nvPr/>
          </p:nvPicPr>
          <p:blipFill>
            <a:blip r:embed="rId6" cstate="print">
              <a:extLst>
                <a:ext uri="{28A0092B-C50C-407E-A947-70E740481C1C}">
                  <a14:useLocalDpi xmlns:a14="http://schemas.microsoft.com/office/drawing/2010/main" val="0"/>
                </a:ext>
              </a:extLst>
            </a:blip>
            <a:stretch>
              <a:fillRect/>
            </a:stretch>
          </p:blipFill>
          <p:spPr>
            <a:xfrm>
              <a:off x="3777614" y="1143000"/>
              <a:ext cx="731417" cy="685800"/>
            </a:xfrm>
            <a:prstGeom prst="rect">
              <a:avLst/>
            </a:prstGeom>
          </p:spPr>
        </p:pic>
        <p:pic>
          <p:nvPicPr>
            <p:cNvPr id="14" name="Picture 13"/>
            <p:cNvPicPr/>
            <p:nvPr/>
          </p:nvPicPr>
          <p:blipFill>
            <a:blip r:embed="rId7" cstate="print">
              <a:extLst>
                <a:ext uri="{28A0092B-C50C-407E-A947-70E740481C1C}">
                  <a14:useLocalDpi xmlns:a14="http://schemas.microsoft.com/office/drawing/2010/main" val="0"/>
                </a:ext>
              </a:extLst>
            </a:blip>
            <a:stretch>
              <a:fillRect/>
            </a:stretch>
          </p:blipFill>
          <p:spPr>
            <a:xfrm>
              <a:off x="5410200" y="1161534"/>
              <a:ext cx="685800" cy="667266"/>
            </a:xfrm>
            <a:prstGeom prst="rect">
              <a:avLst/>
            </a:prstGeom>
          </p:spPr>
        </p:pic>
        <p:pic>
          <p:nvPicPr>
            <p:cNvPr id="15" name="Picture 14"/>
            <p:cNvPicPr/>
            <p:nvPr/>
          </p:nvPicPr>
          <p:blipFill>
            <a:blip r:embed="rId8" cstate="print">
              <a:extLst>
                <a:ext uri="{28A0092B-C50C-407E-A947-70E740481C1C}">
                  <a14:useLocalDpi xmlns:a14="http://schemas.microsoft.com/office/drawing/2010/main" val="0"/>
                </a:ext>
              </a:extLst>
            </a:blip>
            <a:stretch>
              <a:fillRect/>
            </a:stretch>
          </p:blipFill>
          <p:spPr>
            <a:xfrm>
              <a:off x="4648200" y="1173600"/>
              <a:ext cx="609600" cy="655200"/>
            </a:xfrm>
            <a:prstGeom prst="rect">
              <a:avLst/>
            </a:prstGeom>
          </p:spPr>
        </p:pic>
      </p:grpSp>
      <p:sp>
        <p:nvSpPr>
          <p:cNvPr id="17" name="Title 1"/>
          <p:cNvSpPr txBox="1">
            <a:spLocks/>
          </p:cNvSpPr>
          <p:nvPr/>
        </p:nvSpPr>
        <p:spPr>
          <a:xfrm>
            <a:off x="315837" y="2787002"/>
            <a:ext cx="10906522" cy="75501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200" b="0" kern="1200">
                <a:solidFill>
                  <a:srgbClr val="00AEEF"/>
                </a:solidFill>
                <a:latin typeface="Roboto" panose="02000000000000000000" pitchFamily="2" charset="0"/>
                <a:ea typeface="Roboto" panose="02000000000000000000" pitchFamily="2" charset="0"/>
                <a:cs typeface="Roboto" panose="02000000000000000000" pitchFamily="2" charset="0"/>
              </a:defRPr>
            </a:lvl1pPr>
          </a:lstStyle>
          <a:p>
            <a:r>
              <a:rPr lang="en-US" sz="2400" b="1" dirty="0">
                <a:solidFill>
                  <a:srgbClr val="000000"/>
                </a:solidFill>
              </a:rPr>
              <a:t>Ambient concentrations of pollutants  </a:t>
            </a:r>
            <a:r>
              <a:rPr lang="en-US" sz="2400" dirty="0">
                <a:solidFill>
                  <a:srgbClr val="000000"/>
                </a:solidFill>
              </a:rPr>
              <a:t>– exposure thresholds at risk of being crossed with potential long term impacts on human health and ecosystem</a:t>
            </a:r>
          </a:p>
        </p:txBody>
      </p:sp>
      <p:grpSp>
        <p:nvGrpSpPr>
          <p:cNvPr id="36" name="Group 35"/>
          <p:cNvGrpSpPr/>
          <p:nvPr/>
        </p:nvGrpSpPr>
        <p:grpSpPr>
          <a:xfrm>
            <a:off x="687871" y="3715357"/>
            <a:ext cx="8005967" cy="677293"/>
            <a:chOff x="1180939" y="3669360"/>
            <a:chExt cx="7960307" cy="723288"/>
          </a:xfrm>
        </p:grpSpPr>
        <p:pic>
          <p:nvPicPr>
            <p:cNvPr id="18" name="Picture 1"/>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180939" y="3715355"/>
              <a:ext cx="835000" cy="623888"/>
            </a:xfrm>
            <a:prstGeom prst="rect">
              <a:avLst/>
            </a:prstGeom>
            <a:noFill/>
            <a:extLst>
              <a:ext uri="{909E8E84-426E-40dd-AFC4-6F175D3DCCD1}">
                <a14:hiddenFill xmlns:a14="http://schemas.microsoft.com/office/drawing/2010/main" xmlns="">
                  <a:solidFill>
                    <a:srgbClr val="FFFFFF"/>
                  </a:solidFill>
                </a14:hiddenFill>
              </a:ext>
            </a:extLst>
          </p:spPr>
        </p:pic>
        <p:pic>
          <p:nvPicPr>
            <p:cNvPr id="19" name="Picture 2"/>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955824" y="3685061"/>
              <a:ext cx="1513029" cy="698587"/>
            </a:xfrm>
            <a:prstGeom prst="rect">
              <a:avLst/>
            </a:prstGeom>
            <a:noFill/>
            <a:extLst>
              <a:ext uri="{909E8E84-426E-40dd-AFC4-6F175D3DCCD1}">
                <a14:hiddenFill xmlns:a14="http://schemas.microsoft.com/office/drawing/2010/main" xmlns="">
                  <a:solidFill>
                    <a:srgbClr val="FFFFFF"/>
                  </a:solidFill>
                </a14:hiddenFill>
              </a:ext>
            </a:extLst>
          </p:spPr>
        </p:pic>
        <p:pic>
          <p:nvPicPr>
            <p:cNvPr id="20" name="Picture 4"/>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2731475" y="3685061"/>
              <a:ext cx="1513029" cy="698587"/>
            </a:xfrm>
            <a:prstGeom prst="rect">
              <a:avLst/>
            </a:prstGeom>
            <a:noFill/>
            <a:extLst>
              <a:ext uri="{909E8E84-426E-40dd-AFC4-6F175D3DCCD1}">
                <a14:hiddenFill xmlns:a14="http://schemas.microsoft.com/office/drawing/2010/main" xmlns="">
                  <a:solidFill>
                    <a:srgbClr val="FFFFFF"/>
                  </a:solidFill>
                </a14:hiddenFill>
              </a:ext>
            </a:extLst>
          </p:spPr>
        </p:pic>
        <p:pic>
          <p:nvPicPr>
            <p:cNvPr id="21" name="Picture 5"/>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3569496" y="3708616"/>
              <a:ext cx="1481506" cy="684032"/>
            </a:xfrm>
            <a:prstGeom prst="rect">
              <a:avLst/>
            </a:prstGeom>
            <a:noFill/>
            <a:extLst>
              <a:ext uri="{909E8E84-426E-40dd-AFC4-6F175D3DCCD1}">
                <a14:hiddenFill xmlns:a14="http://schemas.microsoft.com/office/drawing/2010/main" xmlns="">
                  <a:solidFill>
                    <a:srgbClr val="FFFFFF"/>
                  </a:solidFill>
                </a14:hiddenFill>
              </a:ext>
            </a:extLst>
          </p:spPr>
        </p:pic>
        <p:pic>
          <p:nvPicPr>
            <p:cNvPr id="22" name="Picture 8"/>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4370415" y="3715355"/>
              <a:ext cx="1466912" cy="677293"/>
            </a:xfrm>
            <a:prstGeom prst="rect">
              <a:avLst/>
            </a:prstGeom>
            <a:noFill/>
            <a:extLst>
              <a:ext uri="{909E8E84-426E-40dd-AFC4-6F175D3DCCD1}">
                <a14:hiddenFill xmlns:a14="http://schemas.microsoft.com/office/drawing/2010/main" xmlns="">
                  <a:solidFill>
                    <a:srgbClr val="FFFFFF"/>
                  </a:solidFill>
                </a14:hiddenFill>
              </a:ext>
            </a:extLst>
          </p:spPr>
        </p:pic>
        <p:pic>
          <p:nvPicPr>
            <p:cNvPr id="23" name="Picture 22"/>
            <p:cNvPicPr/>
            <p:nvPr/>
          </p:nvPicPr>
          <p:blipFill>
            <a:blip r:embed="rId14" cstate="print">
              <a:extLst>
                <a:ext uri="{28A0092B-C50C-407E-A947-70E740481C1C}">
                  <a14:useLocalDpi xmlns:a14="http://schemas.microsoft.com/office/drawing/2010/main" val="0"/>
                </a:ext>
              </a:extLst>
            </a:blip>
            <a:stretch>
              <a:fillRect/>
            </a:stretch>
          </p:blipFill>
          <p:spPr>
            <a:xfrm>
              <a:off x="7434467" y="3685061"/>
              <a:ext cx="883828" cy="698587"/>
            </a:xfrm>
            <a:prstGeom prst="rect">
              <a:avLst/>
            </a:prstGeom>
          </p:spPr>
        </p:pic>
        <p:pic>
          <p:nvPicPr>
            <p:cNvPr id="24" name="Picture 23"/>
            <p:cNvPicPr/>
            <p:nvPr/>
          </p:nvPicPr>
          <p:blipFill>
            <a:blip r:embed="rId15" cstate="print">
              <a:extLst>
                <a:ext uri="{28A0092B-C50C-407E-A947-70E740481C1C}">
                  <a14:useLocalDpi xmlns:a14="http://schemas.microsoft.com/office/drawing/2010/main" val="0"/>
                </a:ext>
              </a:extLst>
            </a:blip>
            <a:stretch>
              <a:fillRect/>
            </a:stretch>
          </p:blipFill>
          <p:spPr>
            <a:xfrm>
              <a:off x="6615281" y="3686633"/>
              <a:ext cx="885056" cy="697616"/>
            </a:xfrm>
            <a:prstGeom prst="rect">
              <a:avLst/>
            </a:prstGeom>
          </p:spPr>
        </p:pic>
        <p:pic>
          <p:nvPicPr>
            <p:cNvPr id="25" name="Picture 24"/>
            <p:cNvPicPr/>
            <p:nvPr/>
          </p:nvPicPr>
          <p:blipFill>
            <a:blip r:embed="rId16" cstate="print">
              <a:extLst>
                <a:ext uri="{28A0092B-C50C-407E-A947-70E740481C1C}">
                  <a14:useLocalDpi xmlns:a14="http://schemas.microsoft.com/office/drawing/2010/main" val="0"/>
                </a:ext>
              </a:extLst>
            </a:blip>
            <a:stretch>
              <a:fillRect/>
            </a:stretch>
          </p:blipFill>
          <p:spPr>
            <a:xfrm>
              <a:off x="5785137" y="3669360"/>
              <a:ext cx="896103" cy="708289"/>
            </a:xfrm>
            <a:prstGeom prst="rect">
              <a:avLst/>
            </a:prstGeom>
          </p:spPr>
        </p:pic>
        <p:pic>
          <p:nvPicPr>
            <p:cNvPr id="26" name="Picture 25"/>
            <p:cNvPicPr/>
            <p:nvPr/>
          </p:nvPicPr>
          <p:blipFill>
            <a:blip r:embed="rId17" cstate="print">
              <a:extLst>
                <a:ext uri="{28A0092B-C50C-407E-A947-70E740481C1C}">
                  <a14:useLocalDpi xmlns:a14="http://schemas.microsoft.com/office/drawing/2010/main" val="0"/>
                </a:ext>
              </a:extLst>
            </a:blip>
            <a:stretch>
              <a:fillRect/>
            </a:stretch>
          </p:blipFill>
          <p:spPr>
            <a:xfrm>
              <a:off x="8252024" y="3694032"/>
              <a:ext cx="889222" cy="693043"/>
            </a:xfrm>
            <a:prstGeom prst="rect">
              <a:avLst/>
            </a:prstGeom>
          </p:spPr>
        </p:pic>
      </p:grpSp>
      <p:sp>
        <p:nvSpPr>
          <p:cNvPr id="27" name="Title 1"/>
          <p:cNvSpPr txBox="1">
            <a:spLocks/>
          </p:cNvSpPr>
          <p:nvPr/>
        </p:nvSpPr>
        <p:spPr>
          <a:xfrm>
            <a:off x="335089" y="4770703"/>
            <a:ext cx="10887269" cy="75501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200" b="0" kern="1200">
                <a:solidFill>
                  <a:srgbClr val="00AEEF"/>
                </a:solidFill>
                <a:latin typeface="Roboto" panose="02000000000000000000" pitchFamily="2" charset="0"/>
                <a:ea typeface="Roboto" panose="02000000000000000000" pitchFamily="2" charset="0"/>
                <a:cs typeface="Roboto" panose="02000000000000000000" pitchFamily="2" charset="0"/>
              </a:defRPr>
            </a:lvl1pPr>
          </a:lstStyle>
          <a:p>
            <a:r>
              <a:rPr lang="en-US" sz="2400" b="1" dirty="0">
                <a:solidFill>
                  <a:srgbClr val="000000"/>
                </a:solidFill>
              </a:rPr>
              <a:t>Exposure sufficiently understood to cause harm and damage</a:t>
            </a:r>
          </a:p>
        </p:txBody>
      </p:sp>
      <p:grpSp>
        <p:nvGrpSpPr>
          <p:cNvPr id="28" name="Group 27"/>
          <p:cNvGrpSpPr/>
          <p:nvPr/>
        </p:nvGrpSpPr>
        <p:grpSpPr>
          <a:xfrm>
            <a:off x="1459812" y="5549958"/>
            <a:ext cx="5283200" cy="731049"/>
            <a:chOff x="2736915" y="975951"/>
            <a:chExt cx="3962400" cy="731049"/>
          </a:xfrm>
        </p:grpSpPr>
        <p:pic>
          <p:nvPicPr>
            <p:cNvPr id="29" name="Picture 28"/>
            <p:cNvPicPr/>
            <p:nvPr/>
          </p:nvPicPr>
          <p:blipFill>
            <a:blip r:embed="rId18" cstate="print">
              <a:extLst>
                <a:ext uri="{28A0092B-C50C-407E-A947-70E740481C1C}">
                  <a14:useLocalDpi xmlns:a14="http://schemas.microsoft.com/office/drawing/2010/main" val="0"/>
                </a:ext>
              </a:extLst>
            </a:blip>
            <a:stretch>
              <a:fillRect/>
            </a:stretch>
          </p:blipFill>
          <p:spPr>
            <a:xfrm>
              <a:off x="2736915" y="975951"/>
              <a:ext cx="726338" cy="731049"/>
            </a:xfrm>
            <a:prstGeom prst="rect">
              <a:avLst/>
            </a:prstGeom>
          </p:spPr>
        </p:pic>
        <p:pic>
          <p:nvPicPr>
            <p:cNvPr id="30" name="Picture 29"/>
            <p:cNvPicPr/>
            <p:nvPr/>
          </p:nvPicPr>
          <p:blipFill>
            <a:blip r:embed="rId19" cstate="print">
              <a:extLst>
                <a:ext uri="{28A0092B-C50C-407E-A947-70E740481C1C}">
                  <a14:useLocalDpi xmlns:a14="http://schemas.microsoft.com/office/drawing/2010/main" val="0"/>
                </a:ext>
              </a:extLst>
            </a:blip>
            <a:stretch>
              <a:fillRect/>
            </a:stretch>
          </p:blipFill>
          <p:spPr>
            <a:xfrm>
              <a:off x="3463253" y="975951"/>
              <a:ext cx="731417" cy="731049"/>
            </a:xfrm>
            <a:prstGeom prst="rect">
              <a:avLst/>
            </a:prstGeom>
          </p:spPr>
        </p:pic>
        <p:pic>
          <p:nvPicPr>
            <p:cNvPr id="31" name="Picture 30"/>
            <p:cNvPicPr/>
            <p:nvPr/>
          </p:nvPicPr>
          <p:blipFill>
            <a:blip r:embed="rId20" cstate="print">
              <a:extLst>
                <a:ext uri="{28A0092B-C50C-407E-A947-70E740481C1C}">
                  <a14:useLocalDpi xmlns:a14="http://schemas.microsoft.com/office/drawing/2010/main" val="0"/>
                </a:ext>
              </a:extLst>
            </a:blip>
            <a:stretch>
              <a:fillRect/>
            </a:stretch>
          </p:blipFill>
          <p:spPr>
            <a:xfrm>
              <a:off x="4804270" y="975951"/>
              <a:ext cx="685800" cy="731049"/>
            </a:xfrm>
            <a:prstGeom prst="rect">
              <a:avLst/>
            </a:prstGeom>
          </p:spPr>
        </p:pic>
        <p:pic>
          <p:nvPicPr>
            <p:cNvPr id="32" name="Picture 31"/>
            <p:cNvPicPr/>
            <p:nvPr/>
          </p:nvPicPr>
          <p:blipFill>
            <a:blip r:embed="rId21" cstate="print">
              <a:extLst>
                <a:ext uri="{28A0092B-C50C-407E-A947-70E740481C1C}">
                  <a14:useLocalDpi xmlns:a14="http://schemas.microsoft.com/office/drawing/2010/main" val="0"/>
                </a:ext>
              </a:extLst>
            </a:blip>
            <a:stretch>
              <a:fillRect/>
            </a:stretch>
          </p:blipFill>
          <p:spPr>
            <a:xfrm>
              <a:off x="4194670" y="975951"/>
              <a:ext cx="609600" cy="731049"/>
            </a:xfrm>
            <a:prstGeom prst="rect">
              <a:avLst/>
            </a:prstGeom>
          </p:spPr>
        </p:pic>
        <p:pic>
          <p:nvPicPr>
            <p:cNvPr id="33" name="Picture 32"/>
            <p:cNvPicPr/>
            <p:nvPr/>
          </p:nvPicPr>
          <p:blipFill>
            <a:blip r:embed="rId22" cstate="print">
              <a:extLst>
                <a:ext uri="{28A0092B-C50C-407E-A947-70E740481C1C}">
                  <a14:useLocalDpi xmlns:a14="http://schemas.microsoft.com/office/drawing/2010/main" val="0"/>
                </a:ext>
              </a:extLst>
            </a:blip>
            <a:stretch>
              <a:fillRect/>
            </a:stretch>
          </p:blipFill>
          <p:spPr>
            <a:xfrm>
              <a:off x="5490070" y="975951"/>
              <a:ext cx="599645" cy="731049"/>
            </a:xfrm>
            <a:prstGeom prst="rect">
              <a:avLst/>
            </a:prstGeom>
          </p:spPr>
        </p:pic>
        <p:pic>
          <p:nvPicPr>
            <p:cNvPr id="34" name="Picture 33"/>
            <p:cNvPicPr/>
            <p:nvPr/>
          </p:nvPicPr>
          <p:blipFill>
            <a:blip r:embed="rId23" cstate="print">
              <a:extLst>
                <a:ext uri="{28A0092B-C50C-407E-A947-70E740481C1C}">
                  <a14:useLocalDpi xmlns:a14="http://schemas.microsoft.com/office/drawing/2010/main" val="0"/>
                </a:ext>
              </a:extLst>
            </a:blip>
            <a:stretch>
              <a:fillRect/>
            </a:stretch>
          </p:blipFill>
          <p:spPr>
            <a:xfrm>
              <a:off x="6089715" y="975951"/>
              <a:ext cx="609600" cy="731049"/>
            </a:xfrm>
            <a:prstGeom prst="rect">
              <a:avLst/>
            </a:prstGeom>
          </p:spPr>
        </p:pic>
      </p:grpSp>
      <p:sp>
        <p:nvSpPr>
          <p:cNvPr id="4" name="TextBox 3"/>
          <p:cNvSpPr txBox="1"/>
          <p:nvPr/>
        </p:nvSpPr>
        <p:spPr>
          <a:xfrm>
            <a:off x="511493" y="0"/>
            <a:ext cx="11129335" cy="923330"/>
          </a:xfrm>
          <a:prstGeom prst="rect">
            <a:avLst/>
          </a:prstGeom>
          <a:noFill/>
        </p:spPr>
        <p:txBody>
          <a:bodyPr wrap="square" rtlCol="0">
            <a:spAutoFit/>
          </a:bodyPr>
          <a:lstStyle/>
          <a:p>
            <a:pPr algn="ctr"/>
            <a:r>
              <a:rPr lang="en-US" sz="5400" dirty="0">
                <a:solidFill>
                  <a:srgbClr val="00AEEF"/>
                </a:solidFill>
              </a:rPr>
              <a:t>Pollutants and Pollution  Dashboard</a:t>
            </a:r>
          </a:p>
        </p:txBody>
      </p:sp>
    </p:spTree>
    <p:extLst>
      <p:ext uri="{BB962C8B-B14F-4D97-AF65-F5344CB8AC3E}">
        <p14:creationId xmlns:p14="http://schemas.microsoft.com/office/powerpoint/2010/main" val="289793911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smtClean="0"/>
              <a:t>Pollution impacts (1/2)</a:t>
            </a:r>
            <a:endParaRPr lang="en-US" dirty="0"/>
          </a:p>
        </p:txBody>
      </p:sp>
      <p:sp>
        <p:nvSpPr>
          <p:cNvPr id="4" name="Text Box 20"/>
          <p:cNvSpPr txBox="1">
            <a:spLocks noGrp="1"/>
          </p:cNvSpPr>
          <p:nvPr>
            <p:ph idx="1"/>
          </p:nvPr>
        </p:nvSpPr>
        <p:spPr>
          <a:xfrm>
            <a:off x="94591" y="1268729"/>
            <a:ext cx="3840480" cy="5029200"/>
          </a:xfrm>
          <a:prstGeom prst="rect">
            <a:avLst/>
          </a:prstGeom>
          <a:solidFill>
            <a:schemeClr val="accent2">
              <a:lumMod val="60000"/>
              <a:lumOff val="40000"/>
            </a:schemeClr>
          </a:solidFill>
          <a:ln>
            <a:solidFill>
              <a:schemeClr val="tx1"/>
            </a:solidFill>
          </a:ln>
          <a:effectLst/>
          <a:extLst>
            <a:ext uri="{C572A759-6A51-4108-AA02-DFA0A04FC94B}">
              <ma14:wrappingTextBoxFlag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indent="0" algn="ctr">
              <a:lnSpc>
                <a:spcPct val="108000"/>
              </a:lnSpc>
              <a:spcBef>
                <a:spcPts val="0"/>
              </a:spcBef>
              <a:spcAft>
                <a:spcPts val="600"/>
              </a:spcAft>
              <a:buNone/>
            </a:pPr>
            <a:r>
              <a:rPr lang="en-US" sz="1800" b="1" cap="small" dirty="0">
                <a:ea typeface="Cambria" panose="02040503050406030204" pitchFamily="18" charset="0"/>
                <a:cs typeface="Times New Roman" panose="02020603050405020304" pitchFamily="18" charset="0"/>
              </a:rPr>
              <a:t>a</a:t>
            </a:r>
            <a:r>
              <a:rPr lang="en-US" sz="1800" b="1" cap="small" dirty="0" smtClean="0">
                <a:effectLst/>
                <a:ea typeface="Cambria" panose="02040503050406030204" pitchFamily="18" charset="0"/>
                <a:cs typeface="Times New Roman" panose="02020603050405020304" pitchFamily="18" charset="0"/>
              </a:rPr>
              <a:t>ir pollution</a:t>
            </a:r>
            <a:endParaRPr lang="en-US" sz="1800" b="1" cap="small" dirty="0">
              <a:effectLst/>
              <a:ea typeface="Cambria" panose="02040503050406030204" pitchFamily="18" charset="0"/>
              <a:cs typeface="Times New Roman" panose="02020603050405020304" pitchFamily="18" charset="0"/>
            </a:endParaRPr>
          </a:p>
          <a:p>
            <a:pPr marR="0">
              <a:lnSpc>
                <a:spcPct val="108000"/>
              </a:lnSpc>
              <a:spcBef>
                <a:spcPts val="0"/>
              </a:spcBef>
              <a:spcAft>
                <a:spcPts val="600"/>
              </a:spcAft>
            </a:pPr>
            <a:r>
              <a:rPr lang="en-US" sz="1800" dirty="0" smtClean="0">
                <a:effectLst/>
                <a:ea typeface="Cambria" panose="02040503050406030204" pitchFamily="18" charset="0"/>
                <a:cs typeface="Times New Roman" panose="02020603050405020304" pitchFamily="18" charset="0"/>
              </a:rPr>
              <a:t>6,5 million people </a:t>
            </a:r>
            <a:r>
              <a:rPr lang="en-US" sz="1800" dirty="0">
                <a:effectLst/>
                <a:ea typeface="Cambria" panose="02040503050406030204" pitchFamily="18" charset="0"/>
                <a:cs typeface="Times New Roman" panose="02020603050405020304" pitchFamily="18" charset="0"/>
              </a:rPr>
              <a:t>die due to poor air </a:t>
            </a:r>
            <a:r>
              <a:rPr lang="en-US" sz="1800" dirty="0" smtClean="0">
                <a:effectLst/>
                <a:ea typeface="Cambria" panose="02040503050406030204" pitchFamily="18" charset="0"/>
                <a:cs typeface="Times New Roman" panose="02020603050405020304" pitchFamily="18" charset="0"/>
              </a:rPr>
              <a:t>quality including 4.3 million due </a:t>
            </a:r>
            <a:r>
              <a:rPr lang="en-US" sz="1800" dirty="0">
                <a:effectLst/>
                <a:ea typeface="Cambria" panose="02040503050406030204" pitchFamily="18" charset="0"/>
                <a:cs typeface="Times New Roman" panose="02020603050405020304" pitchFamily="18" charset="0"/>
              </a:rPr>
              <a:t>to household air pollution</a:t>
            </a:r>
          </a:p>
          <a:p>
            <a:pPr marR="0">
              <a:lnSpc>
                <a:spcPct val="108000"/>
              </a:lnSpc>
              <a:spcBef>
                <a:spcPts val="0"/>
              </a:spcBef>
              <a:spcAft>
                <a:spcPts val="600"/>
              </a:spcAft>
            </a:pPr>
            <a:r>
              <a:rPr lang="en-US" sz="1800" dirty="0">
                <a:effectLst/>
                <a:ea typeface="Cambria" panose="02040503050406030204" pitchFamily="18" charset="0"/>
                <a:cs typeface="Times New Roman" panose="02020603050405020304" pitchFamily="18" charset="0"/>
              </a:rPr>
              <a:t>Lower respiratory infections: </a:t>
            </a:r>
            <a:endParaRPr lang="en-US" sz="1800" dirty="0" smtClean="0">
              <a:effectLst/>
              <a:ea typeface="Cambria" panose="02040503050406030204" pitchFamily="18" charset="0"/>
              <a:cs typeface="Times New Roman" panose="02020603050405020304" pitchFamily="18" charset="0"/>
            </a:endParaRPr>
          </a:p>
          <a:p>
            <a:pPr marL="457200" lvl="1" indent="0">
              <a:lnSpc>
                <a:spcPct val="108000"/>
              </a:lnSpc>
              <a:spcBef>
                <a:spcPts val="0"/>
              </a:spcBef>
              <a:spcAft>
                <a:spcPts val="600"/>
              </a:spcAft>
              <a:buNone/>
            </a:pPr>
            <a:r>
              <a:rPr lang="en-US" sz="1800" dirty="0" smtClean="0">
                <a:effectLst/>
                <a:ea typeface="Cambria" panose="02040503050406030204" pitchFamily="18" charset="0"/>
                <a:cs typeface="Times New Roman" panose="02020603050405020304" pitchFamily="18" charset="0"/>
              </a:rPr>
              <a:t>51 million </a:t>
            </a:r>
            <a:r>
              <a:rPr lang="en-US" sz="1800" dirty="0">
                <a:effectLst/>
                <a:ea typeface="Cambria" panose="02040503050406030204" pitchFamily="18" charset="0"/>
                <a:cs typeface="Times New Roman" panose="02020603050405020304" pitchFamily="18" charset="0"/>
              </a:rPr>
              <a:t>years lost or lived with disability due to </a:t>
            </a:r>
            <a:r>
              <a:rPr lang="en-US" sz="1800" dirty="0" smtClean="0">
                <a:effectLst/>
                <a:ea typeface="Cambria" panose="02040503050406030204" pitchFamily="18" charset="0"/>
                <a:cs typeface="Times New Roman" panose="02020603050405020304" pitchFamily="18" charset="0"/>
              </a:rPr>
              <a:t>household </a:t>
            </a:r>
            <a:r>
              <a:rPr lang="en-US" sz="1800" dirty="0">
                <a:effectLst/>
                <a:ea typeface="Cambria" panose="02040503050406030204" pitchFamily="18" charset="0"/>
                <a:cs typeface="Times New Roman" panose="02020603050405020304" pitchFamily="18" charset="0"/>
              </a:rPr>
              <a:t>or ambient air pollution</a:t>
            </a:r>
          </a:p>
          <a:p>
            <a:pPr marR="0">
              <a:lnSpc>
                <a:spcPct val="108000"/>
              </a:lnSpc>
              <a:spcBef>
                <a:spcPts val="0"/>
              </a:spcBef>
              <a:spcAft>
                <a:spcPts val="600"/>
              </a:spcAft>
            </a:pPr>
            <a:r>
              <a:rPr lang="en-US" sz="1800" dirty="0">
                <a:effectLst/>
                <a:ea typeface="Cambria" panose="02040503050406030204" pitchFamily="18" charset="0"/>
                <a:cs typeface="Times New Roman" panose="02020603050405020304" pitchFamily="18" charset="0"/>
              </a:rPr>
              <a:t>Chronic obstructive  pulmonary </a:t>
            </a:r>
            <a:r>
              <a:rPr lang="en-US" sz="1800" dirty="0" smtClean="0">
                <a:effectLst/>
                <a:ea typeface="Cambria" panose="02040503050406030204" pitchFamily="18" charset="0"/>
                <a:cs typeface="Times New Roman" panose="02020603050405020304" pitchFamily="18" charset="0"/>
              </a:rPr>
              <a:t>diseases: </a:t>
            </a:r>
          </a:p>
          <a:p>
            <a:pPr marL="457200" lvl="1" indent="0">
              <a:lnSpc>
                <a:spcPct val="108000"/>
              </a:lnSpc>
              <a:spcBef>
                <a:spcPts val="0"/>
              </a:spcBef>
              <a:spcAft>
                <a:spcPts val="600"/>
              </a:spcAft>
              <a:buNone/>
            </a:pPr>
            <a:r>
              <a:rPr lang="en-US" sz="1800" dirty="0" smtClean="0">
                <a:effectLst/>
                <a:ea typeface="Cambria" panose="02040503050406030204" pitchFamily="18" charset="0"/>
                <a:cs typeface="Times New Roman" panose="02020603050405020304" pitchFamily="18" charset="0"/>
              </a:rPr>
              <a:t>32 million </a:t>
            </a:r>
            <a:r>
              <a:rPr lang="en-US" sz="1800" dirty="0">
                <a:effectLst/>
                <a:ea typeface="Cambria" panose="02040503050406030204" pitchFamily="18" charset="0"/>
                <a:cs typeface="Times New Roman" panose="02020603050405020304" pitchFamily="18" charset="0"/>
              </a:rPr>
              <a:t>years life lost or lived with disability because of household air pollution and workers’ exposure </a:t>
            </a:r>
          </a:p>
          <a:p>
            <a:pPr marL="0" marR="0" indent="0">
              <a:lnSpc>
                <a:spcPct val="108000"/>
              </a:lnSpc>
              <a:spcBef>
                <a:spcPts val="0"/>
              </a:spcBef>
              <a:spcAft>
                <a:spcPts val="600"/>
              </a:spcAft>
              <a:buNone/>
            </a:pPr>
            <a:r>
              <a:rPr lang="en-US" sz="1700" b="1" dirty="0" smtClean="0">
                <a:effectLst/>
                <a:ea typeface="Cambria" panose="02040503050406030204" pitchFamily="18" charset="0"/>
                <a:cs typeface="Times New Roman" panose="02020603050405020304" pitchFamily="18" charset="0"/>
              </a:rPr>
              <a:t>Global </a:t>
            </a:r>
            <a:r>
              <a:rPr lang="en-US" sz="1700" b="1" dirty="0">
                <a:effectLst/>
                <a:ea typeface="Cambria" panose="02040503050406030204" pitchFamily="18" charset="0"/>
                <a:cs typeface="Times New Roman" panose="02020603050405020304" pitchFamily="18" charset="0"/>
              </a:rPr>
              <a:t>costs: </a:t>
            </a:r>
            <a:r>
              <a:rPr lang="en-US" sz="1700" b="1" dirty="0" smtClean="0">
                <a:effectLst/>
                <a:ea typeface="Cambria" panose="02040503050406030204" pitchFamily="18" charset="0"/>
                <a:cs typeface="Times New Roman" panose="02020603050405020304" pitchFamily="18" charset="0"/>
              </a:rPr>
              <a:t>$ 5,322 billion</a:t>
            </a:r>
            <a:r>
              <a:rPr lang="en-US" sz="1700" b="1" dirty="0" smtClean="0">
                <a:ea typeface="Cambria" panose="02040503050406030204" pitchFamily="18" charset="0"/>
                <a:cs typeface="Times New Roman" panose="02020603050405020304" pitchFamily="18" charset="0"/>
              </a:rPr>
              <a:t>;</a:t>
            </a:r>
            <a:r>
              <a:rPr lang="en-US" sz="1700" b="1" dirty="0" smtClean="0">
                <a:effectLst/>
                <a:ea typeface="Cambria" panose="02040503050406030204" pitchFamily="18" charset="0"/>
                <a:cs typeface="Times New Roman" panose="02020603050405020304" pitchFamily="18" charset="0"/>
              </a:rPr>
              <a:t> </a:t>
            </a:r>
            <a:r>
              <a:rPr lang="en-US" sz="1700" b="1" dirty="0">
                <a:effectLst/>
                <a:ea typeface="Cambria" panose="02040503050406030204" pitchFamily="18" charset="0"/>
                <a:cs typeface="Times New Roman" panose="02020603050405020304" pitchFamily="18" charset="0"/>
              </a:rPr>
              <a:t>7.2% </a:t>
            </a:r>
            <a:r>
              <a:rPr lang="en-US" sz="1700" b="1" dirty="0" smtClean="0">
                <a:effectLst/>
                <a:ea typeface="Cambria" panose="02040503050406030204" pitchFamily="18" charset="0"/>
                <a:cs typeface="Times New Roman" panose="02020603050405020304" pitchFamily="18" charset="0"/>
              </a:rPr>
              <a:t>GDP</a:t>
            </a:r>
            <a:endParaRPr lang="en-US" sz="1700" dirty="0">
              <a:effectLst/>
              <a:ea typeface="Cambria" panose="02040503050406030204" pitchFamily="18" charset="0"/>
              <a:cs typeface="Times New Roman" panose="02020603050405020304" pitchFamily="18" charset="0"/>
            </a:endParaRPr>
          </a:p>
        </p:txBody>
      </p:sp>
      <p:sp>
        <p:nvSpPr>
          <p:cNvPr id="5" name="Text Box 27"/>
          <p:cNvSpPr txBox="1"/>
          <p:nvPr/>
        </p:nvSpPr>
        <p:spPr>
          <a:xfrm>
            <a:off x="4184331" y="1268729"/>
            <a:ext cx="3840480" cy="5029200"/>
          </a:xfrm>
          <a:prstGeom prst="rect">
            <a:avLst/>
          </a:prstGeom>
          <a:solidFill>
            <a:schemeClr val="accent6">
              <a:lumMod val="60000"/>
              <a:lumOff val="40000"/>
            </a:schemeClr>
          </a:solidFill>
          <a:ln>
            <a:solidFill>
              <a:schemeClr val="tx1"/>
            </a:solidFill>
          </a:ln>
          <a:effectLst/>
          <a:extLst>
            <a:ext uri="{C572A759-6A51-4108-AA02-DFA0A04FC94B}">
              <ma14:wrappingTextBoxFlag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08000"/>
              </a:lnSpc>
              <a:spcBef>
                <a:spcPts val="0"/>
              </a:spcBef>
              <a:spcAft>
                <a:spcPts val="600"/>
              </a:spcAft>
            </a:pPr>
            <a:r>
              <a:rPr lang="en-US" b="1" cap="small" dirty="0" smtClean="0">
                <a:effectLst/>
                <a:latin typeface="Roboto" panose="02000000000000000000" pitchFamily="2" charset="0"/>
                <a:ea typeface="Roboto" panose="02000000000000000000" pitchFamily="2" charset="0"/>
                <a:cs typeface="Roboto" panose="02000000000000000000" pitchFamily="2" charset="0"/>
              </a:rPr>
              <a:t>water pollution</a:t>
            </a:r>
            <a:endParaRPr lang="en-US" b="1" cap="small" dirty="0">
              <a:effectLst/>
              <a:latin typeface="Roboto" panose="02000000000000000000" pitchFamily="2" charset="0"/>
              <a:ea typeface="Roboto" panose="02000000000000000000" pitchFamily="2" charset="0"/>
              <a:cs typeface="Roboto" panose="02000000000000000000" pitchFamily="2" charset="0"/>
            </a:endParaRPr>
          </a:p>
          <a:p>
            <a:pPr marL="285750" marR="0" indent="-285750">
              <a:lnSpc>
                <a:spcPct val="108000"/>
              </a:lnSpc>
              <a:spcBef>
                <a:spcPts val="0"/>
              </a:spcBef>
              <a:spcAft>
                <a:spcPts val="600"/>
              </a:spcAft>
              <a:buClr>
                <a:srgbClr val="00AEEF"/>
              </a:buClr>
              <a:buFont typeface="Arial" panose="020B0604020202020204" pitchFamily="34" charset="0"/>
              <a:buChar char="•"/>
            </a:pPr>
            <a:r>
              <a:rPr lang="en-US" dirty="0">
                <a:effectLst/>
                <a:latin typeface="Roboto" panose="02000000000000000000" pitchFamily="2" charset="0"/>
                <a:ea typeface="Roboto" panose="02000000000000000000" pitchFamily="2" charset="0"/>
                <a:cs typeface="Roboto" panose="02000000000000000000" pitchFamily="2" charset="0"/>
              </a:rPr>
              <a:t>58 % of diarrheal disease due to lack of access to clean water; sanitation</a:t>
            </a:r>
          </a:p>
          <a:p>
            <a:pPr marL="285750" marR="0" indent="-285750">
              <a:lnSpc>
                <a:spcPct val="108000"/>
              </a:lnSpc>
              <a:spcBef>
                <a:spcPts val="0"/>
              </a:spcBef>
              <a:spcAft>
                <a:spcPts val="600"/>
              </a:spcAft>
              <a:buClr>
                <a:srgbClr val="00AEEF"/>
              </a:buClr>
              <a:buFont typeface="Arial" panose="020B0604020202020204" pitchFamily="34" charset="0"/>
              <a:buChar char="•"/>
            </a:pPr>
            <a:r>
              <a:rPr lang="en-US" dirty="0">
                <a:effectLst/>
                <a:latin typeface="Roboto" panose="02000000000000000000" pitchFamily="2" charset="0"/>
                <a:ea typeface="Roboto" panose="02000000000000000000" pitchFamily="2" charset="0"/>
                <a:cs typeface="Roboto" panose="02000000000000000000" pitchFamily="2" charset="0"/>
              </a:rPr>
              <a:t>57 </a:t>
            </a:r>
            <a:r>
              <a:rPr lang="en-US" dirty="0" smtClean="0">
                <a:effectLst/>
                <a:latin typeface="Roboto" panose="02000000000000000000" pitchFamily="2" charset="0"/>
                <a:ea typeface="Roboto" panose="02000000000000000000" pitchFamily="2" charset="0"/>
                <a:cs typeface="Roboto" panose="02000000000000000000" pitchFamily="2" charset="0"/>
              </a:rPr>
              <a:t>million </a:t>
            </a:r>
            <a:r>
              <a:rPr lang="en-US" dirty="0">
                <a:effectLst/>
                <a:latin typeface="Roboto" panose="02000000000000000000" pitchFamily="2" charset="0"/>
                <a:ea typeface="Roboto" panose="02000000000000000000" pitchFamily="2" charset="0"/>
                <a:cs typeface="Roboto" panose="02000000000000000000" pitchFamily="2" charset="0"/>
              </a:rPr>
              <a:t>years life lost or lived with disability due to poor water, sanitation, hygiene</a:t>
            </a:r>
          </a:p>
          <a:p>
            <a:pPr marL="0" marR="0">
              <a:lnSpc>
                <a:spcPct val="108000"/>
              </a:lnSpc>
              <a:spcBef>
                <a:spcPts val="0"/>
              </a:spcBef>
              <a:spcAft>
                <a:spcPts val="600"/>
              </a:spcAft>
            </a:pPr>
            <a:r>
              <a:rPr lang="en-US" sz="1700" b="1" dirty="0">
                <a:effectLst/>
                <a:latin typeface="Roboto" panose="02000000000000000000" pitchFamily="2" charset="0"/>
                <a:ea typeface="Roboto" panose="02000000000000000000" pitchFamily="2" charset="0"/>
                <a:cs typeface="Roboto" panose="02000000000000000000" pitchFamily="2" charset="0"/>
              </a:rPr>
              <a:t>Global </a:t>
            </a:r>
            <a:r>
              <a:rPr lang="en-US" sz="1700" b="1" dirty="0" smtClean="0">
                <a:effectLst/>
                <a:latin typeface="Roboto" panose="02000000000000000000" pitchFamily="2" charset="0"/>
                <a:ea typeface="Roboto" panose="02000000000000000000" pitchFamily="2" charset="0"/>
                <a:cs typeface="Roboto" panose="02000000000000000000" pitchFamily="2" charset="0"/>
              </a:rPr>
              <a:t>Costs: </a:t>
            </a:r>
            <a:r>
              <a:rPr lang="en-US" sz="1700" b="1" dirty="0">
                <a:effectLst/>
                <a:latin typeface="Roboto" panose="02000000000000000000" pitchFamily="2" charset="0"/>
                <a:ea typeface="Roboto" panose="02000000000000000000" pitchFamily="2" charset="0"/>
                <a:cs typeface="Roboto" panose="02000000000000000000" pitchFamily="2" charset="0"/>
              </a:rPr>
              <a:t>$ 306 </a:t>
            </a:r>
            <a:r>
              <a:rPr lang="en-US" sz="1700" b="1" dirty="0" smtClean="0">
                <a:effectLst/>
                <a:latin typeface="Roboto" panose="02000000000000000000" pitchFamily="2" charset="0"/>
                <a:ea typeface="Roboto" panose="02000000000000000000" pitchFamily="2" charset="0"/>
                <a:cs typeface="Roboto" panose="02000000000000000000" pitchFamily="2" charset="0"/>
              </a:rPr>
              <a:t>billion</a:t>
            </a:r>
            <a:r>
              <a:rPr lang="en-US" sz="1700" b="1" dirty="0">
                <a:effectLst/>
                <a:latin typeface="Roboto" panose="02000000000000000000" pitchFamily="2" charset="0"/>
                <a:ea typeface="Roboto" panose="02000000000000000000" pitchFamily="2" charset="0"/>
                <a:cs typeface="Roboto" panose="02000000000000000000" pitchFamily="2" charset="0"/>
              </a:rPr>
              <a:t>; 0.4%GDP</a:t>
            </a:r>
            <a:endParaRPr lang="en-US" sz="1700" dirty="0">
              <a:effectLst/>
              <a:latin typeface="Roboto" panose="02000000000000000000" pitchFamily="2" charset="0"/>
              <a:ea typeface="Roboto" panose="02000000000000000000" pitchFamily="2" charset="0"/>
              <a:cs typeface="Roboto" panose="02000000000000000000" pitchFamily="2" charset="0"/>
            </a:endParaRPr>
          </a:p>
          <a:p>
            <a:pPr marL="0" marR="0">
              <a:lnSpc>
                <a:spcPct val="108000"/>
              </a:lnSpc>
              <a:spcBef>
                <a:spcPts val="0"/>
              </a:spcBef>
              <a:spcAft>
                <a:spcPts val="600"/>
              </a:spcAft>
            </a:pPr>
            <a:r>
              <a:rPr lang="en-US" dirty="0">
                <a:effectLst/>
                <a:latin typeface="Roboto" panose="02000000000000000000" pitchFamily="2" charset="0"/>
                <a:ea typeface="Roboto" panose="02000000000000000000" pitchFamily="2" charset="0"/>
                <a:cs typeface="Roboto" panose="02000000000000000000" pitchFamily="2" charset="0"/>
              </a:rPr>
              <a:t> </a:t>
            </a:r>
          </a:p>
          <a:p>
            <a:pPr marL="0" marR="0">
              <a:lnSpc>
                <a:spcPct val="108000"/>
              </a:lnSpc>
              <a:spcBef>
                <a:spcPts val="0"/>
              </a:spcBef>
              <a:spcAft>
                <a:spcPts val="600"/>
              </a:spcAft>
            </a:pPr>
            <a:r>
              <a:rPr lang="en-US" dirty="0">
                <a:effectLst/>
                <a:latin typeface="Roboto" panose="02000000000000000000" pitchFamily="2" charset="0"/>
                <a:ea typeface="Roboto" panose="02000000000000000000" pitchFamily="2" charset="0"/>
                <a:cs typeface="Roboto" panose="02000000000000000000" pitchFamily="2" charset="0"/>
              </a:rPr>
              <a:t> </a:t>
            </a:r>
          </a:p>
        </p:txBody>
      </p:sp>
      <p:sp>
        <p:nvSpPr>
          <p:cNvPr id="6" name="Text Box 30"/>
          <p:cNvSpPr txBox="1"/>
          <p:nvPr/>
        </p:nvSpPr>
        <p:spPr>
          <a:xfrm>
            <a:off x="8226772" y="1268729"/>
            <a:ext cx="3840480" cy="5029200"/>
          </a:xfrm>
          <a:prstGeom prst="rect">
            <a:avLst/>
          </a:prstGeom>
          <a:solidFill>
            <a:schemeClr val="accent1">
              <a:lumMod val="60000"/>
              <a:lumOff val="40000"/>
            </a:schemeClr>
          </a:solidFill>
          <a:ln>
            <a:solidFill>
              <a:schemeClr val="tx1"/>
            </a:solidFill>
          </a:ln>
          <a:effectLst/>
          <a:extLst>
            <a:ext uri="{C572A759-6A51-4108-AA02-DFA0A04FC94B}">
              <ma14:wrappingTextBoxFlag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b="1" cap="small" dirty="0" smtClean="0">
                <a:effectLst/>
                <a:latin typeface="Roboto" panose="02000000000000000000" pitchFamily="2" charset="0"/>
                <a:ea typeface="Roboto" panose="02000000000000000000" pitchFamily="2" charset="0"/>
                <a:cs typeface="Roboto" panose="02000000000000000000" pitchFamily="2" charset="0"/>
              </a:rPr>
              <a:t>marine and coastal pollution</a:t>
            </a:r>
            <a:endParaRPr lang="en-US" b="1" cap="small" dirty="0">
              <a:effectLst/>
              <a:latin typeface="Roboto" panose="02000000000000000000" pitchFamily="2" charset="0"/>
              <a:ea typeface="Roboto" panose="02000000000000000000" pitchFamily="2" charset="0"/>
              <a:cs typeface="Roboto" panose="02000000000000000000" pitchFamily="2" charset="0"/>
            </a:endParaRPr>
          </a:p>
          <a:p>
            <a:pPr marL="285750" marR="0" indent="-285750">
              <a:lnSpc>
                <a:spcPct val="108000"/>
              </a:lnSpc>
              <a:spcBef>
                <a:spcPts val="0"/>
              </a:spcBef>
              <a:spcAft>
                <a:spcPts val="600"/>
              </a:spcAft>
              <a:buClr>
                <a:srgbClr val="00AEEF"/>
              </a:buClr>
              <a:buFont typeface="Arial" panose="020B0604020202020204" pitchFamily="34" charset="0"/>
              <a:buChar char="•"/>
            </a:pPr>
            <a:r>
              <a:rPr lang="en-US" dirty="0">
                <a:effectLst/>
                <a:latin typeface="Roboto" panose="02000000000000000000" pitchFamily="2" charset="0"/>
                <a:ea typeface="Roboto" panose="02000000000000000000" pitchFamily="2" charset="0"/>
                <a:cs typeface="Roboto" panose="02000000000000000000" pitchFamily="2" charset="0"/>
              </a:rPr>
              <a:t>3.5 </a:t>
            </a:r>
            <a:r>
              <a:rPr lang="en-US" dirty="0" smtClean="0">
                <a:latin typeface="Roboto" panose="02000000000000000000" pitchFamily="2" charset="0"/>
                <a:ea typeface="Roboto" panose="02000000000000000000" pitchFamily="2" charset="0"/>
                <a:cs typeface="Roboto" panose="02000000000000000000" pitchFamily="2" charset="0"/>
              </a:rPr>
              <a:t>billion</a:t>
            </a:r>
            <a:r>
              <a:rPr lang="en-US" dirty="0" smtClean="0">
                <a:effectLst/>
                <a:latin typeface="Roboto" panose="02000000000000000000" pitchFamily="2" charset="0"/>
                <a:ea typeface="Roboto" panose="02000000000000000000" pitchFamily="2" charset="0"/>
                <a:cs typeface="Roboto" panose="02000000000000000000" pitchFamily="2" charset="0"/>
              </a:rPr>
              <a:t> </a:t>
            </a:r>
            <a:r>
              <a:rPr lang="en-US" dirty="0">
                <a:effectLst/>
                <a:latin typeface="Roboto" panose="02000000000000000000" pitchFamily="2" charset="0"/>
                <a:ea typeface="Roboto" panose="02000000000000000000" pitchFamily="2" charset="0"/>
                <a:cs typeface="Roboto" panose="02000000000000000000" pitchFamily="2" charset="0"/>
              </a:rPr>
              <a:t>people depend on oceans for source of food which are used as waste and waste water dumps  </a:t>
            </a:r>
          </a:p>
          <a:p>
            <a:pPr marL="285750" marR="0" indent="-285750">
              <a:lnSpc>
                <a:spcPct val="108000"/>
              </a:lnSpc>
              <a:spcBef>
                <a:spcPts val="0"/>
              </a:spcBef>
              <a:spcAft>
                <a:spcPts val="600"/>
              </a:spcAft>
              <a:buClr>
                <a:srgbClr val="00AEEF"/>
              </a:buClr>
              <a:buFont typeface="Arial" panose="020B0604020202020204" pitchFamily="34" charset="0"/>
              <a:buChar char="•"/>
            </a:pPr>
            <a:r>
              <a:rPr lang="en-US" dirty="0">
                <a:effectLst/>
                <a:latin typeface="Roboto" panose="02000000000000000000" pitchFamily="2" charset="0"/>
                <a:ea typeface="Roboto" panose="02000000000000000000" pitchFamily="2" charset="0"/>
                <a:cs typeface="Roboto" panose="02000000000000000000" pitchFamily="2" charset="0"/>
              </a:rPr>
              <a:t>Close to 500 </a:t>
            </a:r>
            <a:r>
              <a:rPr lang="en-US" dirty="0" smtClean="0">
                <a:effectLst/>
                <a:latin typeface="Roboto" panose="02000000000000000000" pitchFamily="2" charset="0"/>
                <a:ea typeface="Roboto" panose="02000000000000000000" pitchFamily="2" charset="0"/>
                <a:cs typeface="Roboto" panose="02000000000000000000" pitchFamily="2" charset="0"/>
              </a:rPr>
              <a:t>‘dead </a:t>
            </a:r>
            <a:r>
              <a:rPr lang="en-US" dirty="0">
                <a:effectLst/>
                <a:latin typeface="Roboto" panose="02000000000000000000" pitchFamily="2" charset="0"/>
                <a:ea typeface="Roboto" panose="02000000000000000000" pitchFamily="2" charset="0"/>
                <a:cs typeface="Roboto" panose="02000000000000000000" pitchFamily="2" charset="0"/>
              </a:rPr>
              <a:t>zones’, regions that have too little oxygen to support marine organisms, including commercial species</a:t>
            </a:r>
          </a:p>
          <a:p>
            <a:pPr marL="285750" marR="0" indent="-285750">
              <a:lnSpc>
                <a:spcPct val="108000"/>
              </a:lnSpc>
              <a:spcBef>
                <a:spcPts val="0"/>
              </a:spcBef>
              <a:spcAft>
                <a:spcPts val="600"/>
              </a:spcAft>
              <a:buClr>
                <a:srgbClr val="00AEEF"/>
              </a:buClr>
              <a:buFont typeface="Arial" panose="020B0604020202020204" pitchFamily="34" charset="0"/>
              <a:buChar char="•"/>
            </a:pPr>
            <a:r>
              <a:rPr lang="en-US" dirty="0">
                <a:effectLst/>
                <a:latin typeface="Roboto" panose="02000000000000000000" pitchFamily="2" charset="0"/>
                <a:ea typeface="Roboto" panose="02000000000000000000" pitchFamily="2" charset="0"/>
                <a:cs typeface="Roboto" panose="02000000000000000000" pitchFamily="2" charset="0"/>
              </a:rPr>
              <a:t>Plastics (75% of marine litter) carry persistent bio accumulative and toxic substances</a:t>
            </a:r>
          </a:p>
          <a:p>
            <a:pPr marL="0" marR="0">
              <a:lnSpc>
                <a:spcPct val="115000"/>
              </a:lnSpc>
              <a:spcBef>
                <a:spcPts val="0"/>
              </a:spcBef>
              <a:spcAft>
                <a:spcPts val="1000"/>
              </a:spcAft>
            </a:pPr>
            <a:r>
              <a:rPr lang="en-US" dirty="0">
                <a:effectLst/>
                <a:latin typeface="Roboto" panose="02000000000000000000" pitchFamily="2" charset="0"/>
                <a:ea typeface="Roboto" panose="02000000000000000000" pitchFamily="2" charset="0"/>
                <a:cs typeface="Roboto" panose="02000000000000000000" pitchFamily="2" charset="0"/>
              </a:rPr>
              <a:t> </a:t>
            </a:r>
          </a:p>
          <a:p>
            <a:pPr marL="0" marR="0">
              <a:lnSpc>
                <a:spcPct val="115000"/>
              </a:lnSpc>
              <a:spcBef>
                <a:spcPts val="0"/>
              </a:spcBef>
              <a:spcAft>
                <a:spcPts val="1000"/>
              </a:spcAft>
            </a:pPr>
            <a:r>
              <a:rPr lang="en-US" dirty="0">
                <a:effectLst/>
                <a:latin typeface="Roboto" panose="02000000000000000000" pitchFamily="2" charset="0"/>
                <a:ea typeface="Roboto" panose="02000000000000000000" pitchFamily="2" charset="0"/>
                <a:cs typeface="Roboto" panose="02000000000000000000" pitchFamily="2" charset="0"/>
              </a:rPr>
              <a:t> </a:t>
            </a:r>
          </a:p>
          <a:p>
            <a:pPr marL="0" marR="0">
              <a:lnSpc>
                <a:spcPct val="115000"/>
              </a:lnSpc>
              <a:spcBef>
                <a:spcPts val="0"/>
              </a:spcBef>
              <a:spcAft>
                <a:spcPts val="1000"/>
              </a:spcAft>
            </a:pPr>
            <a:r>
              <a:rPr lang="en-US" dirty="0">
                <a:effectLst/>
                <a:latin typeface="Roboto" panose="02000000000000000000" pitchFamily="2" charset="0"/>
                <a:ea typeface="Roboto" panose="02000000000000000000" pitchFamily="2" charset="0"/>
                <a:cs typeface="Roboto" panose="02000000000000000000" pitchFamily="2" charset="0"/>
              </a:rPr>
              <a:t> </a:t>
            </a:r>
          </a:p>
        </p:txBody>
      </p:sp>
      <p:sp>
        <p:nvSpPr>
          <p:cNvPr id="7" name="TextBox 6"/>
          <p:cNvSpPr txBox="1"/>
          <p:nvPr/>
        </p:nvSpPr>
        <p:spPr>
          <a:xfrm>
            <a:off x="5910165" y="6550223"/>
            <a:ext cx="5726514" cy="307777"/>
          </a:xfrm>
          <a:prstGeom prst="rect">
            <a:avLst/>
          </a:prstGeom>
          <a:noFill/>
        </p:spPr>
        <p:txBody>
          <a:bodyPr wrap="square" rtlCol="0">
            <a:spAutoFit/>
          </a:bodyPr>
          <a:lstStyle/>
          <a:p>
            <a:r>
              <a:rPr lang="en-US" sz="1400" dirty="0"/>
              <a:t>Source: WHO (2016) for global burden of disease; costs from various </a:t>
            </a:r>
            <a:r>
              <a:rPr lang="en-US" sz="1400" dirty="0" smtClean="0"/>
              <a:t>sources</a:t>
            </a:r>
            <a:endParaRPr lang="en-US" sz="1400" dirty="0"/>
          </a:p>
        </p:txBody>
      </p:sp>
    </p:spTree>
    <p:extLst>
      <p:ext uri="{BB962C8B-B14F-4D97-AF65-F5344CB8AC3E}">
        <p14:creationId xmlns:p14="http://schemas.microsoft.com/office/powerpoint/2010/main" val="19577581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smtClean="0"/>
              <a:t>Pollution impacts (2/2)</a:t>
            </a:r>
            <a:endParaRPr lang="en-US" dirty="0"/>
          </a:p>
        </p:txBody>
      </p:sp>
      <p:sp>
        <p:nvSpPr>
          <p:cNvPr id="4" name="Text Box 674"/>
          <p:cNvSpPr txBox="1">
            <a:spLocks noGrp="1"/>
          </p:cNvSpPr>
          <p:nvPr>
            <p:ph idx="1"/>
          </p:nvPr>
        </p:nvSpPr>
        <p:spPr>
          <a:xfrm>
            <a:off x="191303" y="1268728"/>
            <a:ext cx="3840480" cy="5029200"/>
          </a:xfrm>
          <a:prstGeom prst="rect">
            <a:avLst/>
          </a:prstGeom>
          <a:solidFill>
            <a:schemeClr val="accent2">
              <a:lumMod val="60000"/>
              <a:lumOff val="40000"/>
            </a:schemeClr>
          </a:solidFill>
          <a:ln>
            <a:solidFill>
              <a:schemeClr val="tx1"/>
            </a:solidFill>
          </a:ln>
          <a:effectLst/>
          <a:extLst>
            <a:ext uri="{C572A759-6A51-4108-AA02-DFA0A04FC94B}">
              <ma14:wrappingTextBoxFlag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indent="0" algn="ctr">
              <a:lnSpc>
                <a:spcPct val="115000"/>
              </a:lnSpc>
              <a:spcBef>
                <a:spcPts val="0"/>
              </a:spcBef>
              <a:spcAft>
                <a:spcPts val="1000"/>
              </a:spcAft>
              <a:buNone/>
            </a:pPr>
            <a:r>
              <a:rPr lang="en-US" sz="1800" b="1" cap="small" dirty="0" smtClean="0">
                <a:effectLst/>
                <a:ea typeface="Cambria" panose="02040503050406030204" pitchFamily="18" charset="0"/>
                <a:cs typeface="Times New Roman" panose="02020603050405020304" pitchFamily="18" charset="0"/>
              </a:rPr>
              <a:t>land pollution</a:t>
            </a:r>
            <a:endParaRPr lang="en-US" sz="1800" b="1" cap="small" dirty="0">
              <a:effectLst/>
              <a:ea typeface="Cambria" panose="02040503050406030204" pitchFamily="18" charset="0"/>
              <a:cs typeface="Times New Roman" panose="02020603050405020304" pitchFamily="18" charset="0"/>
            </a:endParaRPr>
          </a:p>
          <a:p>
            <a:pPr marL="0" marR="0">
              <a:lnSpc>
                <a:spcPct val="115000"/>
              </a:lnSpc>
              <a:spcBef>
                <a:spcPts val="0"/>
              </a:spcBef>
              <a:spcAft>
                <a:spcPts val="1000"/>
              </a:spcAft>
            </a:pPr>
            <a:r>
              <a:rPr lang="en-US" sz="1800" dirty="0">
                <a:effectLst/>
                <a:ea typeface="Cambria" panose="02040503050406030204" pitchFamily="18" charset="0"/>
                <a:cs typeface="Times New Roman" panose="02020603050405020304" pitchFamily="18" charset="0"/>
              </a:rPr>
              <a:t>Open waste dumps and burning affect lives, health and livelihoods and affect soil chemistry and nutrition</a:t>
            </a:r>
          </a:p>
          <a:p>
            <a:pPr marL="0" marR="0">
              <a:lnSpc>
                <a:spcPct val="115000"/>
              </a:lnSpc>
              <a:spcBef>
                <a:spcPts val="0"/>
              </a:spcBef>
              <a:spcAft>
                <a:spcPts val="1000"/>
              </a:spcAft>
            </a:pPr>
            <a:r>
              <a:rPr lang="en-US" sz="1800" dirty="0">
                <a:effectLst/>
                <a:ea typeface="Cambria" panose="02040503050406030204" pitchFamily="18" charset="0"/>
                <a:cs typeface="Times New Roman" panose="02020603050405020304" pitchFamily="18" charset="0"/>
              </a:rPr>
              <a:t>Health impacts of chronic exposure to use of pesticides for men, women and children</a:t>
            </a:r>
          </a:p>
          <a:p>
            <a:pPr marL="0" marR="0">
              <a:lnSpc>
                <a:spcPct val="115000"/>
              </a:lnSpc>
              <a:spcBef>
                <a:spcPts val="0"/>
              </a:spcBef>
              <a:spcAft>
                <a:spcPts val="1000"/>
              </a:spcAft>
            </a:pPr>
            <a:r>
              <a:rPr lang="en-US" sz="1800" dirty="0">
                <a:effectLst/>
                <a:ea typeface="Cambria" panose="02040503050406030204" pitchFamily="18" charset="0"/>
                <a:cs typeface="Times New Roman" panose="02020603050405020304" pitchFamily="18" charset="0"/>
              </a:rPr>
              <a:t>Salinization of land and ground water affects health, especially of pregnant women and </a:t>
            </a:r>
            <a:r>
              <a:rPr lang="en-US" sz="1800" dirty="0" smtClean="0">
                <a:effectLst/>
                <a:ea typeface="Cambria" panose="02040503050406030204" pitchFamily="18" charset="0"/>
                <a:cs typeface="Times New Roman" panose="02020603050405020304" pitchFamily="18" charset="0"/>
              </a:rPr>
              <a:t>infants</a:t>
            </a:r>
            <a:endParaRPr lang="en-US" sz="1800" dirty="0">
              <a:effectLst/>
              <a:ea typeface="Cambria" panose="02040503050406030204" pitchFamily="18" charset="0"/>
              <a:cs typeface="Times New Roman" panose="02020603050405020304" pitchFamily="18" charset="0"/>
            </a:endParaRPr>
          </a:p>
        </p:txBody>
      </p:sp>
      <p:sp>
        <p:nvSpPr>
          <p:cNvPr id="5" name="Text Box 673"/>
          <p:cNvSpPr txBox="1"/>
          <p:nvPr/>
        </p:nvSpPr>
        <p:spPr>
          <a:xfrm>
            <a:off x="4211854" y="1268730"/>
            <a:ext cx="3840480" cy="5029200"/>
          </a:xfrm>
          <a:prstGeom prst="rect">
            <a:avLst/>
          </a:prstGeom>
          <a:solidFill>
            <a:schemeClr val="accent6">
              <a:lumMod val="60000"/>
              <a:lumOff val="40000"/>
            </a:schemeClr>
          </a:solidFill>
          <a:ln>
            <a:solidFill>
              <a:schemeClr val="tx1"/>
            </a:solidFill>
          </a:ln>
          <a:effectLst/>
          <a:extLst>
            <a:ext uri="{C572A759-6A51-4108-AA02-DFA0A04FC94B}">
              <ma14:wrappingTextBoxFlag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b="1" cap="small" dirty="0" smtClean="0">
                <a:effectLst/>
                <a:latin typeface="Roboto" panose="02000000000000000000" pitchFamily="2" charset="0"/>
                <a:ea typeface="Roboto" panose="02000000000000000000" pitchFamily="2" charset="0"/>
                <a:cs typeface="Roboto" panose="02000000000000000000" pitchFamily="2" charset="0"/>
              </a:rPr>
              <a:t>chemicals</a:t>
            </a:r>
            <a:endParaRPr lang="en-US" b="1" cap="small" dirty="0">
              <a:effectLst/>
              <a:latin typeface="Roboto" panose="02000000000000000000" pitchFamily="2" charset="0"/>
              <a:ea typeface="Roboto" panose="02000000000000000000" pitchFamily="2" charset="0"/>
              <a:cs typeface="Roboto" panose="02000000000000000000" pitchFamily="2" charset="0"/>
            </a:endParaRPr>
          </a:p>
          <a:p>
            <a:pPr marL="285750" marR="0" indent="-285750">
              <a:lnSpc>
                <a:spcPct val="115000"/>
              </a:lnSpc>
              <a:spcBef>
                <a:spcPts val="0"/>
              </a:spcBef>
              <a:spcAft>
                <a:spcPts val="1000"/>
              </a:spcAft>
              <a:buClr>
                <a:srgbClr val="00AEEF"/>
              </a:buClr>
              <a:buFont typeface="Arial" panose="020B0604020202020204" pitchFamily="34" charset="0"/>
              <a:buChar char="•"/>
            </a:pPr>
            <a:r>
              <a:rPr lang="en-US" dirty="0">
                <a:effectLst/>
                <a:latin typeface="Roboto" panose="02000000000000000000" pitchFamily="2" charset="0"/>
                <a:ea typeface="Roboto" panose="02000000000000000000" pitchFamily="2" charset="0"/>
                <a:cs typeface="Roboto" panose="02000000000000000000" pitchFamily="2" charset="0"/>
              </a:rPr>
              <a:t>Over 100,000 die annually from exposure to asbestos</a:t>
            </a:r>
          </a:p>
          <a:p>
            <a:pPr marL="285750" marR="0" indent="-285750">
              <a:lnSpc>
                <a:spcPct val="115000"/>
              </a:lnSpc>
              <a:spcBef>
                <a:spcPts val="0"/>
              </a:spcBef>
              <a:spcAft>
                <a:spcPts val="1000"/>
              </a:spcAft>
              <a:buClr>
                <a:srgbClr val="00AEEF"/>
              </a:buClr>
              <a:buFont typeface="Arial" panose="020B0604020202020204" pitchFamily="34" charset="0"/>
              <a:buChar char="•"/>
            </a:pPr>
            <a:r>
              <a:rPr lang="en-US" dirty="0">
                <a:effectLst/>
                <a:latin typeface="Roboto" panose="02000000000000000000" pitchFamily="2" charset="0"/>
                <a:ea typeface="Roboto" panose="02000000000000000000" pitchFamily="2" charset="0"/>
                <a:cs typeface="Roboto" panose="02000000000000000000" pitchFamily="2" charset="0"/>
              </a:rPr>
              <a:t>Lead in paint affects children’s IQ</a:t>
            </a:r>
          </a:p>
          <a:p>
            <a:pPr marL="285750" marR="0" indent="-285750">
              <a:lnSpc>
                <a:spcPct val="115000"/>
              </a:lnSpc>
              <a:spcBef>
                <a:spcPts val="0"/>
              </a:spcBef>
              <a:spcAft>
                <a:spcPts val="1000"/>
              </a:spcAft>
              <a:buClr>
                <a:srgbClr val="00AEEF"/>
              </a:buClr>
              <a:buFont typeface="Arial" panose="020B0604020202020204" pitchFamily="34" charset="0"/>
              <a:buChar char="•"/>
            </a:pPr>
            <a:r>
              <a:rPr lang="en-US" dirty="0">
                <a:effectLst/>
                <a:latin typeface="Roboto" panose="02000000000000000000" pitchFamily="2" charset="0"/>
                <a:ea typeface="Roboto" panose="02000000000000000000" pitchFamily="2" charset="0"/>
                <a:cs typeface="Roboto" panose="02000000000000000000" pitchFamily="2" charset="0"/>
              </a:rPr>
              <a:t>Impacts of some chemicals such as endocrine disruptors, developmental </a:t>
            </a:r>
            <a:r>
              <a:rPr lang="en-US" dirty="0" err="1" smtClean="0">
                <a:effectLst/>
                <a:latin typeface="Roboto" panose="02000000000000000000" pitchFamily="2" charset="0"/>
                <a:ea typeface="Roboto" panose="02000000000000000000" pitchFamily="2" charset="0"/>
                <a:cs typeface="Roboto" panose="02000000000000000000" pitchFamily="2" charset="0"/>
              </a:rPr>
              <a:t>neurotoxicants</a:t>
            </a:r>
            <a:r>
              <a:rPr lang="en-US" dirty="0" smtClean="0">
                <a:effectLst/>
                <a:latin typeface="Roboto" panose="02000000000000000000" pitchFamily="2" charset="0"/>
                <a:ea typeface="Roboto" panose="02000000000000000000" pitchFamily="2" charset="0"/>
                <a:cs typeface="Roboto" panose="02000000000000000000" pitchFamily="2" charset="0"/>
              </a:rPr>
              <a:t> </a:t>
            </a:r>
            <a:r>
              <a:rPr lang="en-US" dirty="0">
                <a:effectLst/>
                <a:latin typeface="Roboto" panose="02000000000000000000" pitchFamily="2" charset="0"/>
                <a:ea typeface="Roboto" panose="02000000000000000000" pitchFamily="2" charset="0"/>
                <a:cs typeface="Roboto" panose="02000000000000000000" pitchFamily="2" charset="0"/>
              </a:rPr>
              <a:t>and exposure to </a:t>
            </a:r>
            <a:r>
              <a:rPr lang="en-US" dirty="0" smtClean="0">
                <a:effectLst/>
                <a:latin typeface="Roboto" panose="02000000000000000000" pitchFamily="2" charset="0"/>
                <a:ea typeface="Roboto" panose="02000000000000000000" pitchFamily="2" charset="0"/>
                <a:cs typeface="Roboto" panose="02000000000000000000" pitchFamily="2" charset="0"/>
              </a:rPr>
              <a:t>pesticides and biodiversity </a:t>
            </a:r>
            <a:r>
              <a:rPr lang="en-US" dirty="0">
                <a:effectLst/>
                <a:latin typeface="Roboto" panose="02000000000000000000" pitchFamily="2" charset="0"/>
                <a:ea typeface="Roboto" panose="02000000000000000000" pitchFamily="2" charset="0"/>
                <a:cs typeface="Roboto" panose="02000000000000000000" pitchFamily="2" charset="0"/>
              </a:rPr>
              <a:t>are still to be fully assessed</a:t>
            </a:r>
          </a:p>
          <a:p>
            <a:pPr marL="0" marR="0">
              <a:lnSpc>
                <a:spcPct val="115000"/>
              </a:lnSpc>
              <a:spcBef>
                <a:spcPts val="0"/>
              </a:spcBef>
              <a:spcAft>
                <a:spcPts val="1000"/>
              </a:spcAft>
              <a:buClr>
                <a:srgbClr val="00AEEF"/>
              </a:buClr>
            </a:pPr>
            <a:r>
              <a:rPr lang="en-US" sz="1700" b="1" dirty="0">
                <a:effectLst/>
                <a:latin typeface="Roboto" panose="02000000000000000000" pitchFamily="2" charset="0"/>
                <a:ea typeface="Roboto" panose="02000000000000000000" pitchFamily="2" charset="0"/>
                <a:cs typeface="Roboto" panose="02000000000000000000" pitchFamily="2" charset="0"/>
              </a:rPr>
              <a:t>Global costs: $ </a:t>
            </a:r>
            <a:r>
              <a:rPr lang="en-US" sz="1700" b="1" dirty="0" smtClean="0">
                <a:effectLst/>
                <a:latin typeface="Roboto" panose="02000000000000000000" pitchFamily="2" charset="0"/>
                <a:ea typeface="Roboto" panose="02000000000000000000" pitchFamily="2" charset="0"/>
                <a:cs typeface="Roboto" panose="02000000000000000000" pitchFamily="2" charset="0"/>
              </a:rPr>
              <a:t>480,4 billion; </a:t>
            </a:r>
            <a:r>
              <a:rPr lang="en-US" sz="1700" b="1" dirty="0">
                <a:effectLst/>
                <a:latin typeface="Roboto" panose="02000000000000000000" pitchFamily="2" charset="0"/>
                <a:ea typeface="Roboto" panose="02000000000000000000" pitchFamily="2" charset="0"/>
                <a:cs typeface="Roboto" panose="02000000000000000000" pitchFamily="2" charset="0"/>
              </a:rPr>
              <a:t>0.4% GDP</a:t>
            </a:r>
            <a:endParaRPr lang="en-US" sz="1700" dirty="0">
              <a:effectLst/>
              <a:latin typeface="Roboto" panose="02000000000000000000" pitchFamily="2" charset="0"/>
              <a:ea typeface="Roboto" panose="02000000000000000000" pitchFamily="2" charset="0"/>
              <a:cs typeface="Roboto" panose="02000000000000000000" pitchFamily="2" charset="0"/>
            </a:endParaRPr>
          </a:p>
          <a:p>
            <a:pPr marL="0" marR="0">
              <a:lnSpc>
                <a:spcPct val="115000"/>
              </a:lnSpc>
              <a:spcBef>
                <a:spcPts val="0"/>
              </a:spcBef>
              <a:spcAft>
                <a:spcPts val="1000"/>
              </a:spcAft>
            </a:pPr>
            <a:r>
              <a:rPr lang="en-US" dirty="0">
                <a:effectLst/>
                <a:latin typeface="Roboto" panose="02000000000000000000" pitchFamily="2" charset="0"/>
                <a:ea typeface="Roboto" panose="02000000000000000000" pitchFamily="2" charset="0"/>
                <a:cs typeface="Roboto" panose="02000000000000000000" pitchFamily="2" charset="0"/>
              </a:rPr>
              <a:t> </a:t>
            </a:r>
          </a:p>
        </p:txBody>
      </p:sp>
      <p:sp>
        <p:nvSpPr>
          <p:cNvPr id="6" name="Text Box 31"/>
          <p:cNvSpPr txBox="1"/>
          <p:nvPr/>
        </p:nvSpPr>
        <p:spPr>
          <a:xfrm>
            <a:off x="8203680" y="1268728"/>
            <a:ext cx="3840480" cy="5029200"/>
          </a:xfrm>
          <a:prstGeom prst="rect">
            <a:avLst/>
          </a:prstGeom>
          <a:solidFill>
            <a:schemeClr val="accent1">
              <a:lumMod val="60000"/>
              <a:lumOff val="40000"/>
            </a:schemeClr>
          </a:solidFill>
          <a:ln>
            <a:solidFill>
              <a:schemeClr val="tx1"/>
            </a:solidFill>
          </a:ln>
          <a:effectLst/>
          <a:extLst>
            <a:ext uri="{C572A759-6A51-4108-AA02-DFA0A04FC94B}">
              <ma14:wrappingTextBoxFlag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buClr>
                <a:srgbClr val="00AEEF"/>
              </a:buClr>
            </a:pPr>
            <a:r>
              <a:rPr lang="en-US" b="1" cap="small" dirty="0" smtClean="0">
                <a:effectLst/>
                <a:latin typeface="Roboto" panose="02000000000000000000" pitchFamily="2" charset="0"/>
                <a:ea typeface="Roboto" panose="02000000000000000000" pitchFamily="2" charset="0"/>
                <a:cs typeface="Roboto" panose="02000000000000000000" pitchFamily="2" charset="0"/>
              </a:rPr>
              <a:t>waste</a:t>
            </a:r>
            <a:endParaRPr lang="en-US" b="1" cap="small" dirty="0">
              <a:effectLst/>
              <a:latin typeface="Roboto" panose="02000000000000000000" pitchFamily="2" charset="0"/>
              <a:ea typeface="Roboto" panose="02000000000000000000" pitchFamily="2" charset="0"/>
              <a:cs typeface="Roboto" panose="02000000000000000000" pitchFamily="2" charset="0"/>
            </a:endParaRPr>
          </a:p>
          <a:p>
            <a:pPr marL="285750" marR="0" indent="-285750">
              <a:lnSpc>
                <a:spcPct val="115000"/>
              </a:lnSpc>
              <a:spcBef>
                <a:spcPts val="0"/>
              </a:spcBef>
              <a:spcAft>
                <a:spcPts val="1000"/>
              </a:spcAft>
              <a:buClr>
                <a:srgbClr val="00AEEF"/>
              </a:buClr>
              <a:buFont typeface="Arial" panose="020B0604020202020204" pitchFamily="34" charset="0"/>
              <a:buChar char="•"/>
            </a:pPr>
            <a:r>
              <a:rPr lang="en-US" dirty="0">
                <a:effectLst/>
                <a:latin typeface="Roboto" panose="02000000000000000000" pitchFamily="2" charset="0"/>
                <a:ea typeface="Roboto" panose="02000000000000000000" pitchFamily="2" charset="0"/>
                <a:cs typeface="Roboto" panose="02000000000000000000" pitchFamily="2" charset="0"/>
              </a:rPr>
              <a:t>50 biggest active dump sites affect </a:t>
            </a:r>
            <a:r>
              <a:rPr lang="en-US" dirty="0" smtClean="0">
                <a:effectLst/>
                <a:latin typeface="Roboto" panose="02000000000000000000" pitchFamily="2" charset="0"/>
                <a:ea typeface="Roboto" panose="02000000000000000000" pitchFamily="2" charset="0"/>
                <a:cs typeface="Roboto" panose="02000000000000000000" pitchFamily="2" charset="0"/>
              </a:rPr>
              <a:t>the lives </a:t>
            </a:r>
            <a:r>
              <a:rPr lang="en-US" dirty="0">
                <a:effectLst/>
                <a:latin typeface="Roboto" panose="02000000000000000000" pitchFamily="2" charset="0"/>
                <a:ea typeface="Roboto" panose="02000000000000000000" pitchFamily="2" charset="0"/>
                <a:cs typeface="Roboto" panose="02000000000000000000" pitchFamily="2" charset="0"/>
              </a:rPr>
              <a:t>of 64 </a:t>
            </a:r>
            <a:r>
              <a:rPr lang="en-US" dirty="0" smtClean="0">
                <a:effectLst/>
                <a:latin typeface="Roboto" panose="02000000000000000000" pitchFamily="2" charset="0"/>
                <a:ea typeface="Roboto" panose="02000000000000000000" pitchFamily="2" charset="0"/>
                <a:cs typeface="Roboto" panose="02000000000000000000" pitchFamily="2" charset="0"/>
              </a:rPr>
              <a:t>million </a:t>
            </a:r>
            <a:r>
              <a:rPr lang="en-US" dirty="0">
                <a:effectLst/>
                <a:latin typeface="Roboto" panose="02000000000000000000" pitchFamily="2" charset="0"/>
                <a:ea typeface="Roboto" panose="02000000000000000000" pitchFamily="2" charset="0"/>
                <a:cs typeface="Roboto" panose="02000000000000000000" pitchFamily="2" charset="0"/>
              </a:rPr>
              <a:t>people: health, loss of lives and property when collapses occur; </a:t>
            </a:r>
          </a:p>
          <a:p>
            <a:pPr marL="285750" marR="0" indent="-285750">
              <a:lnSpc>
                <a:spcPct val="115000"/>
              </a:lnSpc>
              <a:spcBef>
                <a:spcPts val="0"/>
              </a:spcBef>
              <a:spcAft>
                <a:spcPts val="1000"/>
              </a:spcAft>
              <a:buClr>
                <a:srgbClr val="00AEEF"/>
              </a:buClr>
              <a:buFont typeface="Arial" panose="020B0604020202020204" pitchFamily="34" charset="0"/>
              <a:buChar char="•"/>
            </a:pPr>
            <a:r>
              <a:rPr lang="en-US" dirty="0">
                <a:effectLst/>
                <a:latin typeface="Roboto" panose="02000000000000000000" pitchFamily="2" charset="0"/>
                <a:ea typeface="Roboto" panose="02000000000000000000" pitchFamily="2" charset="0"/>
                <a:cs typeface="Roboto" panose="02000000000000000000" pitchFamily="2" charset="0"/>
              </a:rPr>
              <a:t>2 billion people without access to solid waste management and 3 billion lack access to controlled waste disposal </a:t>
            </a:r>
            <a:r>
              <a:rPr lang="en-US" dirty="0" smtClean="0">
                <a:effectLst/>
                <a:latin typeface="Roboto" panose="02000000000000000000" pitchFamily="2" charset="0"/>
                <a:ea typeface="Roboto" panose="02000000000000000000" pitchFamily="2" charset="0"/>
                <a:cs typeface="Roboto" panose="02000000000000000000" pitchFamily="2" charset="0"/>
              </a:rPr>
              <a:t>facilities</a:t>
            </a:r>
            <a:endParaRPr lang="en-US" dirty="0">
              <a:effectLst/>
              <a:latin typeface="Roboto" panose="02000000000000000000" pitchFamily="2" charset="0"/>
              <a:ea typeface="Roboto" panose="02000000000000000000" pitchFamily="2" charset="0"/>
              <a:cs typeface="Roboto" panose="02000000000000000000" pitchFamily="2" charset="0"/>
            </a:endParaRPr>
          </a:p>
          <a:p>
            <a:pPr marL="0" marR="0">
              <a:lnSpc>
                <a:spcPct val="115000"/>
              </a:lnSpc>
              <a:spcBef>
                <a:spcPts val="0"/>
              </a:spcBef>
              <a:spcAft>
                <a:spcPts val="1000"/>
              </a:spcAft>
              <a:buClr>
                <a:srgbClr val="00AEEF"/>
              </a:buClr>
            </a:pPr>
            <a:r>
              <a:rPr lang="en-US" sz="1700" b="1" dirty="0">
                <a:effectLst/>
                <a:latin typeface="Roboto" panose="02000000000000000000" pitchFamily="2" charset="0"/>
                <a:ea typeface="Roboto" panose="02000000000000000000" pitchFamily="2" charset="0"/>
                <a:cs typeface="Roboto" panose="02000000000000000000" pitchFamily="2" charset="0"/>
              </a:rPr>
              <a:t>Global Costs: </a:t>
            </a:r>
            <a:r>
              <a:rPr lang="en-US" sz="1700" b="1" dirty="0" smtClean="0">
                <a:effectLst/>
                <a:latin typeface="Roboto" panose="02000000000000000000" pitchFamily="2" charset="0"/>
                <a:ea typeface="Roboto" panose="02000000000000000000" pitchFamily="2" charset="0"/>
                <a:cs typeface="Roboto" panose="02000000000000000000" pitchFamily="2" charset="0"/>
              </a:rPr>
              <a:t>$ 216 </a:t>
            </a:r>
            <a:r>
              <a:rPr lang="en-US" sz="1700" b="1" dirty="0" err="1">
                <a:effectLst/>
                <a:latin typeface="Roboto" panose="02000000000000000000" pitchFamily="2" charset="0"/>
                <a:ea typeface="Roboto" panose="02000000000000000000" pitchFamily="2" charset="0"/>
                <a:cs typeface="Roboto" panose="02000000000000000000" pitchFamily="2" charset="0"/>
              </a:rPr>
              <a:t>bn</a:t>
            </a:r>
            <a:r>
              <a:rPr lang="en-US" sz="1700" b="1" dirty="0">
                <a:effectLst/>
                <a:latin typeface="Roboto" panose="02000000000000000000" pitchFamily="2" charset="0"/>
                <a:ea typeface="Roboto" panose="02000000000000000000" pitchFamily="2" charset="0"/>
                <a:cs typeface="Roboto" panose="02000000000000000000" pitchFamily="2" charset="0"/>
              </a:rPr>
              <a:t>; 0.3% GDP</a:t>
            </a:r>
          </a:p>
          <a:p>
            <a:pPr marL="0" marR="0">
              <a:lnSpc>
                <a:spcPct val="115000"/>
              </a:lnSpc>
              <a:spcBef>
                <a:spcPts val="0"/>
              </a:spcBef>
              <a:spcAft>
                <a:spcPts val="1000"/>
              </a:spcAft>
              <a:buClr>
                <a:srgbClr val="00AEEF"/>
              </a:buClr>
            </a:pPr>
            <a:r>
              <a:rPr lang="en-US" dirty="0">
                <a:effectLst/>
                <a:latin typeface="Roboto" panose="02000000000000000000" pitchFamily="2" charset="0"/>
                <a:ea typeface="Roboto" panose="02000000000000000000" pitchFamily="2" charset="0"/>
                <a:cs typeface="Roboto" panose="02000000000000000000" pitchFamily="2" charset="0"/>
              </a:rPr>
              <a:t> </a:t>
            </a:r>
          </a:p>
        </p:txBody>
      </p:sp>
      <p:sp>
        <p:nvSpPr>
          <p:cNvPr id="7" name="TextBox 6"/>
          <p:cNvSpPr txBox="1"/>
          <p:nvPr/>
        </p:nvSpPr>
        <p:spPr>
          <a:xfrm>
            <a:off x="5910165" y="6550223"/>
            <a:ext cx="5726514" cy="307777"/>
          </a:xfrm>
          <a:prstGeom prst="rect">
            <a:avLst/>
          </a:prstGeom>
          <a:noFill/>
        </p:spPr>
        <p:txBody>
          <a:bodyPr wrap="square" rtlCol="0">
            <a:spAutoFit/>
          </a:bodyPr>
          <a:lstStyle/>
          <a:p>
            <a:r>
              <a:rPr lang="en-US" sz="1400" dirty="0"/>
              <a:t>Source: WHO (2016) for global burden of disease; costs from various </a:t>
            </a:r>
            <a:r>
              <a:rPr lang="en-US" sz="1400" dirty="0" smtClean="0"/>
              <a:t>sources</a:t>
            </a:r>
            <a:endParaRPr lang="en-US" sz="1400" dirty="0"/>
          </a:p>
        </p:txBody>
      </p:sp>
    </p:spTree>
    <p:extLst>
      <p:ext uri="{BB962C8B-B14F-4D97-AF65-F5344CB8AC3E}">
        <p14:creationId xmlns:p14="http://schemas.microsoft.com/office/powerpoint/2010/main" val="328464705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6533" y="13647"/>
            <a:ext cx="11725469" cy="1187354"/>
          </a:xfrm>
        </p:spPr>
        <p:txBody>
          <a:bodyPr>
            <a:noAutofit/>
          </a:bodyPr>
          <a:lstStyle/>
          <a:p>
            <a:r>
              <a:rPr lang="en-US" sz="3000" dirty="0"/>
              <a:t>Action on Pollution can  contribute to achieving multiple Sustainable Development Goals</a:t>
            </a:r>
          </a:p>
        </p:txBody>
      </p:sp>
      <p:sp>
        <p:nvSpPr>
          <p:cNvPr id="6" name="Rectangle 5"/>
          <p:cNvSpPr/>
          <p:nvPr/>
        </p:nvSpPr>
        <p:spPr>
          <a:xfrm>
            <a:off x="984740" y="1175436"/>
            <a:ext cx="10702286" cy="1754326"/>
          </a:xfrm>
          <a:prstGeom prst="rect">
            <a:avLst/>
          </a:prstGeom>
        </p:spPr>
        <p:txBody>
          <a:bodyPr wrap="square">
            <a:spAutoFit/>
          </a:bodyPr>
          <a:lstStyle/>
          <a:p>
            <a:r>
              <a:rPr lang="en-GB" sz="2800" dirty="0">
                <a:solidFill>
                  <a:prstClr val="black"/>
                </a:solidFill>
              </a:rPr>
              <a:t>Actions towards a  pollution free planet would help address our health and well-being at various levels and be central to achieving </a:t>
            </a:r>
            <a:r>
              <a:rPr lang="en-GB" sz="2800" dirty="0" smtClean="0">
                <a:solidFill>
                  <a:prstClr val="black"/>
                </a:solidFill>
              </a:rPr>
              <a:t>10 SDGs </a:t>
            </a:r>
            <a:endParaRPr lang="en-GB" sz="2800" dirty="0">
              <a:solidFill>
                <a:prstClr val="black"/>
              </a:solidFill>
            </a:endParaRPr>
          </a:p>
          <a:p>
            <a:r>
              <a:rPr lang="en-GB" sz="2800" dirty="0">
                <a:solidFill>
                  <a:prstClr val="black"/>
                </a:solidFill>
              </a:rPr>
              <a:t>Linkages with some goals are </a:t>
            </a:r>
            <a:r>
              <a:rPr lang="en-GB" sz="2800" dirty="0" smtClean="0">
                <a:solidFill>
                  <a:prstClr val="black"/>
                </a:solidFill>
              </a:rPr>
              <a:t>direct:</a:t>
            </a:r>
            <a:endParaRPr lang="en-GB" sz="2800" dirty="0" smtClean="0">
              <a:solidFill>
                <a:prstClr val="black"/>
              </a:solidFill>
            </a:endParaRPr>
          </a:p>
          <a:p>
            <a:endParaRPr lang="en-GB" sz="2400" dirty="0">
              <a:solidFill>
                <a:prstClr val="black"/>
              </a:solidFill>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7844" y="3214986"/>
            <a:ext cx="1368000" cy="1368000"/>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23056" y="3214986"/>
            <a:ext cx="1368000" cy="1368000"/>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87718" y="3195285"/>
            <a:ext cx="1368000" cy="1368000"/>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438507" y="3263241"/>
            <a:ext cx="1368000" cy="1368000"/>
          </a:xfrm>
          <a:prstGeom prst="rect">
            <a:avLst/>
          </a:prstGeom>
        </p:spPr>
      </p:pic>
      <p:pic>
        <p:nvPicPr>
          <p:cNvPr id="8"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22757" y="4971495"/>
            <a:ext cx="1368000" cy="1368000"/>
          </a:xfrm>
          <a:prstGeom prst="rect">
            <a:avLst/>
          </a:prstGeom>
        </p:spPr>
      </p:pic>
      <p:pic>
        <p:nvPicPr>
          <p:cNvPr id="9" name="Picture 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076206" y="4964721"/>
            <a:ext cx="1368000" cy="1368000"/>
          </a:xfrm>
          <a:prstGeom prst="rect">
            <a:avLst/>
          </a:prstGeom>
        </p:spPr>
      </p:pic>
      <p:pic>
        <p:nvPicPr>
          <p:cNvPr id="11" name="Picture 10"/>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504385" y="4971495"/>
            <a:ext cx="1368000" cy="1368000"/>
          </a:xfrm>
          <a:prstGeom prst="rect">
            <a:avLst/>
          </a:prstGeom>
        </p:spPr>
      </p:pic>
      <p:pic>
        <p:nvPicPr>
          <p:cNvPr id="12" name="Picture 11"/>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690640" y="4968258"/>
            <a:ext cx="1368000" cy="1368000"/>
          </a:xfrm>
          <a:prstGeom prst="rect">
            <a:avLst/>
          </a:prstGeom>
        </p:spPr>
      </p:pic>
      <p:pic>
        <p:nvPicPr>
          <p:cNvPr id="14" name="Picture 13"/>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5477509" y="4968258"/>
            <a:ext cx="1368000" cy="1368000"/>
          </a:xfrm>
          <a:prstGeom prst="rect">
            <a:avLst/>
          </a:prstGeom>
        </p:spPr>
      </p:pic>
      <p:pic>
        <p:nvPicPr>
          <p:cNvPr id="15" name="Picture 14"/>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9703169" y="3195285"/>
            <a:ext cx="1368000" cy="1368000"/>
          </a:xfrm>
          <a:prstGeom prst="rect">
            <a:avLst/>
          </a:prstGeom>
        </p:spPr>
      </p:pic>
    </p:spTree>
    <p:extLst>
      <p:ext uri="{BB962C8B-B14F-4D97-AF65-F5344CB8AC3E}">
        <p14:creationId xmlns:p14="http://schemas.microsoft.com/office/powerpoint/2010/main" val="256130355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6531" y="37573"/>
            <a:ext cx="10887269" cy="755015"/>
          </a:xfrm>
        </p:spPr>
        <p:txBody>
          <a:bodyPr>
            <a:normAutofit/>
          </a:bodyPr>
          <a:lstStyle/>
          <a:p>
            <a:pPr algn="ctr"/>
            <a:r>
              <a:rPr lang="fr-FR" dirty="0" smtClean="0"/>
              <a:t>Action on pollution </a:t>
            </a:r>
            <a:r>
              <a:rPr lang="fr-FR" dirty="0" err="1" smtClean="0"/>
              <a:t>can</a:t>
            </a:r>
            <a:r>
              <a:rPr lang="fr-FR" dirty="0" smtClean="0"/>
              <a:t> have multiple </a:t>
            </a:r>
            <a:r>
              <a:rPr lang="fr-FR" dirty="0" err="1" smtClean="0"/>
              <a:t>benefits</a:t>
            </a:r>
            <a:endParaRPr lang="en-US" dirty="0"/>
          </a:p>
        </p:txBody>
      </p:sp>
      <p:pic>
        <p:nvPicPr>
          <p:cNvPr id="4" name="Content Placeholder 3"/>
          <p:cNvPicPr>
            <a:picLocks noGrp="1" noChangeAspect="1"/>
          </p:cNvPicPr>
          <p:nvPr>
            <p:ph idx="1"/>
          </p:nvPr>
        </p:nvPicPr>
        <p:blipFill>
          <a:blip r:embed="rId3"/>
          <a:stretch>
            <a:fillRect/>
          </a:stretch>
        </p:blipFill>
        <p:spPr>
          <a:xfrm>
            <a:off x="764274" y="588858"/>
            <a:ext cx="9976513" cy="6022921"/>
          </a:xfrm>
          <a:prstGeom prst="rect">
            <a:avLst/>
          </a:prstGeom>
        </p:spPr>
      </p:pic>
      <p:sp>
        <p:nvSpPr>
          <p:cNvPr id="5" name="TextBox 4"/>
          <p:cNvSpPr txBox="1"/>
          <p:nvPr/>
        </p:nvSpPr>
        <p:spPr>
          <a:xfrm>
            <a:off x="9266830" y="6611779"/>
            <a:ext cx="3057099" cy="246221"/>
          </a:xfrm>
          <a:prstGeom prst="rect">
            <a:avLst/>
          </a:prstGeom>
          <a:noFill/>
        </p:spPr>
        <p:txBody>
          <a:bodyPr wrap="square" rtlCol="0">
            <a:spAutoFit/>
          </a:bodyPr>
          <a:lstStyle/>
          <a:p>
            <a:r>
              <a:rPr lang="fr-FR" sz="1000" dirty="0" smtClean="0"/>
              <a:t>Source: UN </a:t>
            </a:r>
            <a:r>
              <a:rPr lang="fr-FR" sz="1000" dirty="0" err="1" smtClean="0"/>
              <a:t>Environment</a:t>
            </a:r>
            <a:r>
              <a:rPr lang="fr-FR" sz="1000" dirty="0" smtClean="0"/>
              <a:t> (2016)</a:t>
            </a:r>
            <a:endParaRPr lang="en-US" sz="1000" dirty="0"/>
          </a:p>
        </p:txBody>
      </p:sp>
    </p:spTree>
    <p:extLst>
      <p:ext uri="{BB962C8B-B14F-4D97-AF65-F5344CB8AC3E}">
        <p14:creationId xmlns:p14="http://schemas.microsoft.com/office/powerpoint/2010/main" val="123523477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8756</TotalTime>
  <Words>1856</Words>
  <Application>Microsoft Macintosh PowerPoint</Application>
  <PresentationFormat>Widescreen</PresentationFormat>
  <Paragraphs>188</Paragraphs>
  <Slides>17</Slides>
  <Notes>5</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17</vt:i4>
      </vt:variant>
    </vt:vector>
  </HeadingPairs>
  <TitlesOfParts>
    <vt:vector size="29" baseType="lpstr">
      <vt:lpstr>Calibri</vt:lpstr>
      <vt:lpstr>Calibri Light</vt:lpstr>
      <vt:lpstr>Cambria</vt:lpstr>
      <vt:lpstr>Courier New</vt:lpstr>
      <vt:lpstr>Roboto</vt:lpstr>
      <vt:lpstr>Roboto Regular</vt:lpstr>
      <vt:lpstr>Tahoma</vt:lpstr>
      <vt:lpstr>Times New Roman</vt:lpstr>
      <vt:lpstr>Trebuchet MS</vt:lpstr>
      <vt:lpstr>Wingdings</vt:lpstr>
      <vt:lpstr>Arial</vt:lpstr>
      <vt:lpstr>Office Theme</vt:lpstr>
      <vt:lpstr>‘Towards a Pollution Free Planet’ </vt:lpstr>
      <vt:lpstr>Structure of  the report</vt:lpstr>
      <vt:lpstr>Key milestones</vt:lpstr>
      <vt:lpstr>Growth and the pollution paradox</vt:lpstr>
      <vt:lpstr>Substances hazardous to human health &amp; ecosystems</vt:lpstr>
      <vt:lpstr>Pollution impacts (1/2)</vt:lpstr>
      <vt:lpstr>Pollution impacts (2/2)</vt:lpstr>
      <vt:lpstr>Action on Pollution can  contribute to achieving multiple Sustainable Development Goals</vt:lpstr>
      <vt:lpstr>Action on pollution can have multiple benefits</vt:lpstr>
      <vt:lpstr>MEAs and Pollution actions:  </vt:lpstr>
      <vt:lpstr>Gaps</vt:lpstr>
      <vt:lpstr>A Framework for a Transition towards a Pollution Free Planet</vt:lpstr>
      <vt:lpstr>Principles</vt:lpstr>
      <vt:lpstr>Enablers and Transformative Actions for  change in the medium and long term</vt:lpstr>
      <vt:lpstr>Possible near term interventions on pollution risk areas</vt:lpstr>
      <vt:lpstr>Possible near term interventions</vt:lpstr>
      <vt:lpstr>Thank you</vt:lpstr>
    </vt:vector>
  </TitlesOfParts>
  <Company/>
  <LinksUpToDate>false</LinksUpToDate>
  <SharedDoc>false</SharedDoc>
  <HyperlinksChanged>false</HyperlinksChanged>
  <AppVersion>15.0026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Fanny Demassieux</dc:creator>
  <cp:lastModifiedBy>Marlene Nilsson</cp:lastModifiedBy>
  <cp:revision>335</cp:revision>
  <cp:lastPrinted>2017-05-08T17:22:42Z</cp:lastPrinted>
  <dcterms:created xsi:type="dcterms:W3CDTF">2015-10-23T09:47:19Z</dcterms:created>
  <dcterms:modified xsi:type="dcterms:W3CDTF">2017-06-09T16:19:49Z</dcterms:modified>
</cp:coreProperties>
</file>