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60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F5468-210A-4889-AA10-438EBEB9407C}" type="datetimeFigureOut">
              <a:rPr lang="en-NZ" smtClean="0"/>
              <a:t>8/24/16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827C8-2D7E-4FF5-9C52-1C31F4F48A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1237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0F9D5-C4A5-4282-A6BC-D87AFAD7F4CE}" type="datetime1">
              <a:rPr lang="en-US"/>
              <a:pPr>
                <a:defRPr/>
              </a:pPr>
              <a:t>8/24/16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4A477-0C16-45A1-AABF-1E0BB7BC30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868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57175-2BE2-4FF2-BF38-42ADBED26777}" type="datetime1">
              <a:rPr lang="en-US"/>
              <a:pPr>
                <a:defRPr/>
              </a:pPr>
              <a:t>8/24/16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BBBEA-D32D-4CBF-89A5-9C4F16FBCB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898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67815-F3B2-4231-9AEA-3882F18BF9A7}" type="datetime1">
              <a:rPr lang="en-US"/>
              <a:pPr>
                <a:defRPr/>
              </a:pPr>
              <a:t>8/24/16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ADECB-EB88-4556-8EA7-8153654114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8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114425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4BACC6"/>
              </a:gs>
              <a:gs pos="100000">
                <a:srgbClr val="92CDDC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>
            <a:outerShdw dist="28398" dir="3806097" algn="ctr" rotWithShape="0">
              <a:srgbClr val="205867"/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 smtClean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                         </a:t>
            </a:r>
            <a:endParaRPr lang="en-US" sz="900" dirty="0" smtClean="0">
              <a:solidFill>
                <a:prstClr val="black"/>
              </a:solidFill>
              <a:latin typeface="Cambria" pitchFamily="18" charset="0"/>
              <a:cs typeface="Arial" charset="0"/>
            </a:endParaRPr>
          </a:p>
          <a:p>
            <a:pPr fontAlgn="base">
              <a:spcBef>
                <a:spcPts val="600"/>
              </a:spcBef>
              <a:spcAft>
                <a:spcPts val="1000"/>
              </a:spcAft>
              <a:defRPr/>
            </a:pPr>
            <a:endParaRPr lang="en-US" sz="1600" b="1" dirty="0" smtClean="0">
              <a:solidFill>
                <a:srgbClr val="FFFFFF"/>
              </a:solidFill>
              <a:latin typeface="Times New Roman" pitchFamily="18" charset="0"/>
              <a:cs typeface="Arial" charset="0"/>
            </a:endParaRPr>
          </a:p>
          <a:p>
            <a:pPr algn="ctr" fontAlgn="base">
              <a:spcBef>
                <a:spcPts val="600"/>
              </a:spcBef>
              <a:spcAft>
                <a:spcPts val="1000"/>
              </a:spcAft>
              <a:defRPr/>
            </a:pPr>
            <a:endParaRPr lang="en-GB" sz="1600" b="1" dirty="0" smtClean="0">
              <a:solidFill>
                <a:srgbClr val="FFFFFF"/>
              </a:solidFill>
              <a:latin typeface="Times New Roman" pitchFamily="18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5" name="Picture 7" descr="UNEP_white-transpare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9525"/>
            <a:ext cx="533400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7263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05800" y="6356350"/>
            <a:ext cx="381000" cy="365125"/>
          </a:xfrm>
        </p:spPr>
        <p:txBody>
          <a:bodyPr/>
          <a:lstStyle>
            <a:lvl1pPr>
              <a:defRPr sz="9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15364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17D3F-1473-4DFE-8B5A-7D6A466CE424}" type="datetime1">
              <a:rPr lang="en-US"/>
              <a:pPr>
                <a:defRPr/>
              </a:pPr>
              <a:t>8/24/16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FF34E-52ED-432F-94B4-88A3D177DE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46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E5C99-1030-4847-9F27-446E3C3BEE39}" type="datetime1">
              <a:rPr lang="en-US"/>
              <a:pPr>
                <a:defRPr/>
              </a:pPr>
              <a:t>8/24/16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E625B-D92F-453B-87A8-C73412F597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548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29B33-2236-48D4-AC73-A1BE52DF20D8}" type="datetime1">
              <a:rPr lang="en-US"/>
              <a:pPr>
                <a:defRPr/>
              </a:pPr>
              <a:t>8/24/16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540C9-104B-4810-85DB-150F4B5D7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786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BFC0-36F8-4D05-A9ED-FBC29B47C8DB}" type="datetime1">
              <a:rPr lang="en-US"/>
              <a:pPr>
                <a:defRPr/>
              </a:pPr>
              <a:t>8/24/16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D5234-E2AA-474B-80C2-81DCE719D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74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8CC6C-BB98-4148-BC09-FE46C92669A9}" type="datetime1">
              <a:rPr lang="en-US"/>
              <a:pPr>
                <a:defRPr/>
              </a:pPr>
              <a:t>8/24/16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74A5D-FE57-4CFE-9F9F-0E28B1FD1C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19945-E194-4D02-890C-FC57335CD642}" type="datetime1">
              <a:rPr lang="en-US"/>
              <a:pPr>
                <a:defRPr/>
              </a:pPr>
              <a:t>8/24/16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87220-52ED-4FBE-82CA-FE02CE535F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793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E8C24-6CE5-4B2B-9DB9-7D1EF22B3EF0}" type="datetime1">
              <a:rPr lang="en-US"/>
              <a:pPr>
                <a:defRPr/>
              </a:pPr>
              <a:t>8/24/16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E14B8-5615-48B0-9F6B-B8E489517B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849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EABA15-BD81-4419-874A-22E6012AD848}" type="datetime1">
              <a:rPr lang="en-US"/>
              <a:pPr>
                <a:defRPr/>
              </a:pPr>
              <a:t>8/24/16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928A75-E032-4A3D-849D-462B999992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08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23813" y="1117600"/>
            <a:ext cx="9144000" cy="5638800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en-US" altLang="en-US" sz="4000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40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UNEP / ICCA Workshop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en-US" altLang="en-US" sz="40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40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TEMA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en-US" altLang="en-US" sz="40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en-US" altLang="en-US" sz="40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40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June 2014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8763000" y="6594475"/>
            <a:ext cx="304800" cy="244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D953DF71-4551-49C6-B6DE-691EE83093E7}" type="slidenum">
              <a:rPr lang="en-US" altLang="en-US" sz="900" smtClean="0">
                <a:solidFill>
                  <a:prstClr val="black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</a:t>
            </a:fld>
            <a:endParaRPr lang="en-US" altLang="en-US" sz="900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7652" name="TextBox 2"/>
          <p:cNvSpPr txBox="1">
            <a:spLocks noChangeArrowheads="1"/>
          </p:cNvSpPr>
          <p:nvPr/>
        </p:nvSpPr>
        <p:spPr bwMode="auto">
          <a:xfrm>
            <a:off x="107950" y="409575"/>
            <a:ext cx="8991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NZ" altLang="en-US" sz="4000" b="1">
                <a:solidFill>
                  <a:srgbClr val="0000FF"/>
                </a:solidFill>
                <a:latin typeface="Arial" charset="0"/>
                <a:cs typeface="Arial" charset="0"/>
              </a:rPr>
              <a:t>DG and GHS Classification System</a:t>
            </a:r>
          </a:p>
        </p:txBody>
      </p:sp>
    </p:spTree>
    <p:extLst>
      <p:ext uri="{BB962C8B-B14F-4D97-AF65-F5344CB8AC3E}">
        <p14:creationId xmlns:p14="http://schemas.microsoft.com/office/powerpoint/2010/main" val="818119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10600" y="6553200"/>
            <a:ext cx="3810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DAE1C9A-6F13-4C9E-BF18-7556C2BE6A2F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10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66700" y="2133600"/>
            <a:ext cx="8610600" cy="4267200"/>
          </a:xfrm>
        </p:spPr>
        <p:txBody>
          <a:bodyPr lIns="92075" tIns="46038" rIns="92075" bIns="46038"/>
          <a:lstStyle/>
          <a:p>
            <a:pPr>
              <a:spcBef>
                <a:spcPts val="0"/>
              </a:spcBef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9 Classes of DG allocated to Divisions.</a:t>
            </a:r>
          </a:p>
          <a:p>
            <a:pPr marL="0" indent="0">
              <a:spcBef>
                <a:spcPts val="0"/>
              </a:spcBef>
              <a:buClr>
                <a:srgbClr val="0000FF"/>
              </a:buClr>
              <a:buSzPct val="80000"/>
              <a:buFont typeface="Arial" charset="0"/>
              <a:buNone/>
              <a:defRPr/>
            </a:pPr>
            <a:endParaRPr lang="en-AU" altLang="en-US" sz="20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Clr>
                <a:srgbClr val="0000FF"/>
              </a:buClr>
              <a:buSzPct val="80000"/>
              <a:buFont typeface="Arial" charset="0"/>
              <a:buNone/>
              <a:defRPr/>
            </a:pPr>
            <a:endParaRPr lang="en-AU" altLang="en-US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Classes are identified by coloured, diamond shaped labels or placards.</a:t>
            </a:r>
          </a:p>
        </p:txBody>
      </p:sp>
      <p:sp>
        <p:nvSpPr>
          <p:cNvPr id="62468" name="TextBox 1"/>
          <p:cNvSpPr txBox="1">
            <a:spLocks noChangeArrowheads="1"/>
          </p:cNvSpPr>
          <p:nvPr/>
        </p:nvSpPr>
        <p:spPr bwMode="auto">
          <a:xfrm>
            <a:off x="152400" y="1219200"/>
            <a:ext cx="8839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NZ" altLang="en-US" sz="4000" b="1">
                <a:solidFill>
                  <a:srgbClr val="FF0000"/>
                </a:solidFill>
                <a:latin typeface="Arial" charset="0"/>
                <a:cs typeface="Arial" charset="0"/>
              </a:rPr>
              <a:t>UN Classes</a:t>
            </a:r>
          </a:p>
        </p:txBody>
      </p:sp>
      <p:pic>
        <p:nvPicPr>
          <p:cNvPr id="6246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9047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7350532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10600" y="6553200"/>
            <a:ext cx="3810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B8AA71FF-9EE0-4371-A10D-FF78FAF7DA26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11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63491" name="Picture 2"/>
          <p:cNvPicPr>
            <a:picLocks noChangeAspect="1" noChangeArrowheads="1"/>
          </p:cNvPicPr>
          <p:nvPr/>
        </p:nvPicPr>
        <p:blipFill>
          <a:blip r:embed="rId3" cstate="print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76200"/>
            <a:ext cx="4648200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574925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10600" y="6553200"/>
            <a:ext cx="3810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CCBC6D7E-918E-4A84-BE5E-F114CEA7CBFE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12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645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0"/>
            <a:ext cx="44926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5525408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10600" y="6553200"/>
            <a:ext cx="3810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A3D476BE-830A-41A2-B226-EE93B8BB5E7D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13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65539" name="Picture 2"/>
          <p:cNvPicPr>
            <a:picLocks noChangeAspect="1" noChangeArrowheads="1"/>
          </p:cNvPicPr>
          <p:nvPr/>
        </p:nvPicPr>
        <p:blipFill>
          <a:blip r:embed="rId3" cstate="print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2400"/>
            <a:ext cx="43434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715786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10600" y="6553200"/>
            <a:ext cx="3810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80E754D6-E820-40A4-ABAE-183D627CB41F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14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6656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0"/>
            <a:ext cx="5030788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6993885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3352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0" b="2821"/>
          <a:stretch>
            <a:fillRect/>
          </a:stretch>
        </p:blipFill>
        <p:spPr bwMode="auto">
          <a:xfrm>
            <a:off x="4876800" y="1993900"/>
            <a:ext cx="3771900" cy="346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047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428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10600" y="6553200"/>
            <a:ext cx="3810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A492E62C-779B-4C2B-B018-DC4116EACE7C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16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066800"/>
            <a:ext cx="4572000" cy="762000"/>
          </a:xfrm>
          <a:noFill/>
        </p:spPr>
        <p:txBody>
          <a:bodyPr lIns="92075" tIns="46038" rIns="92075" bIns="46038"/>
          <a:lstStyle/>
          <a:p>
            <a:r>
              <a:rPr lang="en-AU" altLang="en-US" sz="4000" b="1" smtClean="0">
                <a:solidFill>
                  <a:srgbClr val="0000FF"/>
                </a:solidFill>
                <a:latin typeface="Arial" charset="0"/>
              </a:rPr>
              <a:t>Packing Group</a:t>
            </a:r>
          </a:p>
        </p:txBody>
      </p:sp>
      <p:pic>
        <p:nvPicPr>
          <p:cNvPr id="686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304800"/>
            <a:ext cx="9047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1981200"/>
            <a:ext cx="8610600" cy="4340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4625" indent="-174625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78000"/>
              <a:buFont typeface="Arial" panose="020B0604020202020204" pitchFamily="34" charset="0"/>
              <a:buChar char="•"/>
              <a:defRPr/>
            </a:pPr>
            <a:r>
              <a:rPr lang="en-NZ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Indicates the degree of danger. </a:t>
            </a:r>
          </a:p>
          <a:p>
            <a:pPr marL="174625" indent="-174625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78000"/>
              <a:buFont typeface="Arial" panose="020B0604020202020204" pitchFamily="34" charset="0"/>
              <a:buChar char="•"/>
              <a:defRPr/>
            </a:pPr>
            <a:r>
              <a:rPr lang="en-NZ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only for Classes 3,4,5.1,6.1, 8 and 9.</a:t>
            </a:r>
          </a:p>
          <a:p>
            <a:pPr marL="174625" indent="-174625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78000"/>
              <a:buFont typeface="Arial" panose="020B0604020202020204" pitchFamily="34" charset="0"/>
              <a:buChar char="•"/>
              <a:defRPr/>
            </a:pPr>
            <a:r>
              <a:rPr lang="en-NZ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Always shown in Roman Numerals.</a:t>
            </a:r>
          </a:p>
          <a:p>
            <a:pPr marL="174625" indent="-174625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78000"/>
              <a:buFont typeface="Arial" panose="020B0604020202020204" pitchFamily="34" charset="0"/>
              <a:buChar char="•"/>
              <a:defRPr/>
            </a:pPr>
            <a:r>
              <a:rPr lang="en-NZ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Determines handling, storage, packaging and transport requirements.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NZ" sz="2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Packing Group I		High danger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Packing Group II		Medium danger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Packing Group III		Low danger	</a:t>
            </a:r>
          </a:p>
        </p:txBody>
      </p:sp>
    </p:spTree>
    <p:extLst>
      <p:ext uri="{BB962C8B-B14F-4D97-AF65-F5344CB8AC3E}">
        <p14:creationId xmlns:p14="http://schemas.microsoft.com/office/powerpoint/2010/main" val="531429336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5"/>
          <p:cNvSpPr txBox="1">
            <a:spLocks noGrp="1"/>
          </p:cNvSpPr>
          <p:nvPr/>
        </p:nvSpPr>
        <p:spPr bwMode="auto">
          <a:xfrm>
            <a:off x="8686800" y="6534150"/>
            <a:ext cx="371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4CE86E75-CE2D-4242-B57A-A478F8AA0BAC}" type="slidenum">
              <a:rPr lang="en-AU" altLang="en-US" sz="9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17</a:t>
            </a:fld>
            <a:endParaRPr lang="en-AU" altLang="en-US" sz="9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9635" name="Text Box 5"/>
          <p:cNvSpPr txBox="1">
            <a:spLocks noChangeArrowheads="1"/>
          </p:cNvSpPr>
          <p:nvPr/>
        </p:nvSpPr>
        <p:spPr bwMode="auto">
          <a:xfrm>
            <a:off x="236538" y="1219200"/>
            <a:ext cx="8755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4000" b="1">
                <a:solidFill>
                  <a:srgbClr val="0000FF"/>
                </a:solidFill>
                <a:latin typeface="Arial" charset="0"/>
                <a:cs typeface="Arial" charset="0"/>
              </a:rPr>
              <a:t>Multiple Hazards</a:t>
            </a:r>
            <a:endParaRPr lang="en-US" altLang="en-US" sz="3600" b="1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69636" name="TextBox 1"/>
          <p:cNvSpPr txBox="1">
            <a:spLocks noChangeArrowheads="1"/>
          </p:cNvSpPr>
          <p:nvPr/>
        </p:nvSpPr>
        <p:spPr bwMode="auto">
          <a:xfrm>
            <a:off x="236538" y="1927225"/>
            <a:ext cx="8821737" cy="474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NZ" altLang="en-US" sz="3600" b="1">
                <a:solidFill>
                  <a:srgbClr val="0000FF"/>
                </a:solidFill>
                <a:latin typeface="Arial" charset="0"/>
                <a:cs typeface="Arial" charset="0"/>
              </a:rPr>
              <a:t>Mixtures: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NZ" altLang="en-US" sz="1000" b="1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NZ" altLang="en-US" sz="3600" b="1">
                <a:solidFill>
                  <a:srgbClr val="0000FF"/>
                </a:solidFill>
                <a:latin typeface="Arial" charset="0"/>
                <a:cs typeface="Arial" charset="0"/>
              </a:rPr>
              <a:t>Ingredient A			Flammable Liquid.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NZ" altLang="en-US" sz="1000" b="1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NZ" altLang="en-US" sz="3600" b="1">
                <a:solidFill>
                  <a:srgbClr val="0000FF"/>
                </a:solidFill>
                <a:latin typeface="Arial" charset="0"/>
                <a:cs typeface="Arial" charset="0"/>
              </a:rPr>
              <a:t>Ingredient B			Toxic Liquid.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NZ" altLang="en-US" sz="1000" b="1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80000"/>
              <a:buFontTx/>
              <a:buNone/>
            </a:pPr>
            <a:r>
              <a:rPr lang="en-NZ" altLang="en-US" sz="3600" b="1">
                <a:solidFill>
                  <a:srgbClr val="0000FF"/>
                </a:solidFill>
                <a:latin typeface="Arial" charset="0"/>
                <a:cs typeface="Arial" charset="0"/>
              </a:rPr>
              <a:t>Identify Packing Group for each hazard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80000"/>
              <a:buFontTx/>
              <a:buNone/>
            </a:pPr>
            <a:endParaRPr lang="en-NZ" altLang="en-US" sz="1000" b="1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80000"/>
              <a:buFontTx/>
              <a:buNone/>
            </a:pPr>
            <a:r>
              <a:rPr lang="en-NZ" altLang="en-US" sz="3600" b="1">
                <a:solidFill>
                  <a:srgbClr val="0000FF"/>
                </a:solidFill>
                <a:latin typeface="Arial" charset="0"/>
                <a:cs typeface="Arial" charset="0"/>
              </a:rPr>
              <a:t>Class 3						PG II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80000"/>
              <a:buFontTx/>
              <a:buNone/>
            </a:pPr>
            <a:r>
              <a:rPr lang="en-NZ" altLang="en-US" sz="3600" b="1">
                <a:solidFill>
                  <a:srgbClr val="0000FF"/>
                </a:solidFill>
                <a:latin typeface="Arial" charset="0"/>
                <a:cs typeface="Arial" charset="0"/>
              </a:rPr>
              <a:t>Class 6.1					PG III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80000"/>
              <a:buFontTx/>
              <a:buNone/>
            </a:pPr>
            <a:endParaRPr lang="en-NZ" altLang="en-US" sz="1000" b="1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80000"/>
              <a:buFontTx/>
              <a:buNone/>
            </a:pPr>
            <a:r>
              <a:rPr lang="en-NZ" altLang="en-US" sz="3600" b="1">
                <a:solidFill>
                  <a:srgbClr val="0000FF"/>
                </a:solidFill>
                <a:latin typeface="Arial" charset="0"/>
                <a:cs typeface="Arial" charset="0"/>
              </a:rPr>
              <a:t>Assign to highest hazard		PG II</a:t>
            </a:r>
          </a:p>
        </p:txBody>
      </p:sp>
      <p:pic>
        <p:nvPicPr>
          <p:cNvPr id="6963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381000"/>
            <a:ext cx="9047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378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10600" y="6553200"/>
            <a:ext cx="3810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5CC3A9E-893F-4906-AE0A-711146979170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18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7065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143000"/>
            <a:ext cx="4419600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660" name="Rectangle 3"/>
          <p:cNvSpPr txBox="1">
            <a:spLocks noChangeArrowheads="1"/>
          </p:cNvSpPr>
          <p:nvPr/>
        </p:nvSpPr>
        <p:spPr bwMode="auto">
          <a:xfrm>
            <a:off x="4267200" y="2209800"/>
            <a:ext cx="472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174625" indent="-17462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0000FF"/>
              </a:buClr>
              <a:buSzPct val="80000"/>
            </a:pPr>
            <a:r>
              <a:rPr lang="en-AU" altLang="en-US" b="1">
                <a:solidFill>
                  <a:srgbClr val="FF0000"/>
                </a:solidFill>
                <a:latin typeface="Arial" charset="0"/>
                <a:cs typeface="Arial" charset="0"/>
              </a:rPr>
              <a:t>Must </a:t>
            </a:r>
            <a:r>
              <a:rPr lang="en-AU" altLang="en-US" b="1">
                <a:solidFill>
                  <a:srgbClr val="0000FF"/>
                </a:solidFill>
                <a:latin typeface="Arial" charset="0"/>
                <a:cs typeface="Arial" charset="0"/>
              </a:rPr>
              <a:t>be displayed on all transport units (trucks, freight containers, tanks) carrying DG.</a:t>
            </a:r>
          </a:p>
          <a:p>
            <a:pPr fontAlgn="base">
              <a:spcAft>
                <a:spcPct val="0"/>
              </a:spcAft>
              <a:buClr>
                <a:srgbClr val="0000FF"/>
              </a:buClr>
              <a:buSzPct val="80000"/>
              <a:buFont typeface="Arial" charset="0"/>
              <a:buNone/>
            </a:pPr>
            <a:endParaRPr lang="en-AU" altLang="en-US" sz="2000" b="1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fontAlgn="base">
              <a:spcAft>
                <a:spcPct val="0"/>
              </a:spcAft>
              <a:buClr>
                <a:srgbClr val="0000FF"/>
              </a:buClr>
              <a:buSzPct val="80000"/>
            </a:pPr>
            <a:r>
              <a:rPr lang="en-AU" altLang="en-US" b="1">
                <a:solidFill>
                  <a:srgbClr val="FF0000"/>
                </a:solidFill>
                <a:latin typeface="Arial" charset="0"/>
                <a:cs typeface="Arial" charset="0"/>
              </a:rPr>
              <a:t>Must</a:t>
            </a:r>
            <a:r>
              <a:rPr lang="en-AU" altLang="en-US" b="1">
                <a:solidFill>
                  <a:srgbClr val="0000FF"/>
                </a:solidFill>
                <a:latin typeface="Arial" charset="0"/>
                <a:cs typeface="Arial" charset="0"/>
              </a:rPr>
              <a:t> be displayed on all vehicles carrying Bulk DG.</a:t>
            </a:r>
            <a:endParaRPr lang="en-AU" alt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7066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1143000"/>
            <a:ext cx="4176712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381000"/>
            <a:ext cx="9047162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402295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900" smtClean="0">
                <a:solidFill>
                  <a:srgbClr val="000000"/>
                </a:solidFill>
                <a:latin typeface="Arial" charset="0"/>
                <a:cs typeface="Arial" charset="0"/>
              </a:rPr>
              <a:t>1</a:t>
            </a:r>
          </a:p>
        </p:txBody>
      </p:sp>
      <p:pic>
        <p:nvPicPr>
          <p:cNvPr id="71683" name="Picture 2" descr="\\Nzcicsbs\company\Work\RESPONSIBLE CARE\POWER POINT PRESENTATIONS\PIX FOR POWER POINT\Health and Safety\Boxes on Hand C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2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289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534400" y="6553200"/>
            <a:ext cx="4572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3C9EE2FF-7F80-47E7-921E-2776C20525BE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sp>
        <p:nvSpPr>
          <p:cNvPr id="5427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077200" cy="3276600"/>
          </a:xfrm>
          <a:noFill/>
        </p:spPr>
        <p:txBody>
          <a:bodyPr lIns="92075" tIns="46038" rIns="92075" bIns="46038"/>
          <a:lstStyle/>
          <a:p>
            <a:pPr>
              <a:buFontTx/>
              <a:buNone/>
            </a:pPr>
            <a:r>
              <a:rPr lang="en-AU" altLang="en-US" sz="3600" b="1" smtClean="0">
                <a:solidFill>
                  <a:srgbClr val="0000FF"/>
                </a:solidFill>
              </a:rPr>
              <a:t>   </a:t>
            </a:r>
            <a:endParaRPr lang="en-AU" altLang="en-US" smtClean="0">
              <a:latin typeface="Arial" charset="0"/>
            </a:endParaRPr>
          </a:p>
        </p:txBody>
      </p:sp>
      <p:sp>
        <p:nvSpPr>
          <p:cNvPr id="54276" name="TextBox 1"/>
          <p:cNvSpPr txBox="1">
            <a:spLocks noChangeArrowheads="1"/>
          </p:cNvSpPr>
          <p:nvPr/>
        </p:nvSpPr>
        <p:spPr bwMode="auto">
          <a:xfrm>
            <a:off x="185738" y="3200400"/>
            <a:ext cx="8839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NZ" altLang="en-US" sz="4000" b="1" dirty="0">
                <a:solidFill>
                  <a:srgbClr val="0000FF"/>
                </a:solidFill>
                <a:latin typeface="Arial" charset="0"/>
                <a:cs typeface="Arial" charset="0"/>
              </a:rPr>
              <a:t>Classification of  </a:t>
            </a:r>
            <a:r>
              <a:rPr lang="en-NZ" altLang="en-US" sz="40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Chemicals</a:t>
            </a:r>
            <a:endParaRPr lang="en-NZ" altLang="en-US" sz="40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pic>
        <p:nvPicPr>
          <p:cNvPr id="5427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304800"/>
            <a:ext cx="9047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936367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10600" y="6553200"/>
            <a:ext cx="381000" cy="277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53B19850-35C7-4282-8FAA-AD977996C9CF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sp>
        <p:nvSpPr>
          <p:cNvPr id="552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077200" cy="3276600"/>
          </a:xfrm>
          <a:noFill/>
        </p:spPr>
        <p:txBody>
          <a:bodyPr lIns="92075" tIns="46038" rIns="92075" bIns="46038"/>
          <a:lstStyle/>
          <a:p>
            <a:pPr>
              <a:buFontTx/>
              <a:buNone/>
            </a:pPr>
            <a:r>
              <a:rPr lang="en-AU" altLang="en-US" sz="3600" b="1" smtClean="0">
                <a:solidFill>
                  <a:srgbClr val="0000FF"/>
                </a:solidFill>
              </a:rPr>
              <a:t>   </a:t>
            </a:r>
            <a:endParaRPr lang="en-AU" altLang="en-US" smtClean="0">
              <a:latin typeface="Arial" charset="0"/>
            </a:endParaRPr>
          </a:p>
        </p:txBody>
      </p:sp>
      <p:pic>
        <p:nvPicPr>
          <p:cNvPr id="5530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888" y="1447800"/>
            <a:ext cx="1871662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438" y="3733800"/>
            <a:ext cx="23336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1219200"/>
            <a:ext cx="6858000" cy="5294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Dangerous Goods can be either a SUBSTANCE or an ARTICLE: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NZ" sz="1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45000"/>
              <a:buFont typeface="Arial" panose="020B0604020202020204" pitchFamily="34" charset="0"/>
              <a:buChar char="•"/>
              <a:defRPr/>
            </a:pPr>
            <a:r>
              <a:rPr lang="en-NZ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Gunpowder is a SUBSTANCE but in fireworks, it becomes an ARTICLE.</a:t>
            </a:r>
          </a:p>
          <a:p>
            <a:pPr marL="174625" indent="-174625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45000"/>
              <a:buFont typeface="Arial" panose="020B0604020202020204" pitchFamily="34" charset="0"/>
              <a:buChar char="•"/>
              <a:defRPr/>
            </a:pPr>
            <a:endParaRPr lang="en-NZ" sz="1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45000"/>
              <a:buFont typeface="Arial" panose="020B0604020202020204" pitchFamily="34" charset="0"/>
              <a:buChar char="•"/>
              <a:defRPr/>
            </a:pPr>
            <a:r>
              <a:rPr lang="en-NZ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is a SUBSTANCE but a battery containing lithium is an ARTICLE.</a:t>
            </a:r>
          </a:p>
          <a:p>
            <a:pPr marL="174625" indent="-174625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45000"/>
              <a:buFont typeface="Arial" panose="020B0604020202020204" pitchFamily="34" charset="0"/>
              <a:buChar char="•"/>
              <a:defRPr/>
            </a:pPr>
            <a:endParaRPr lang="en-NZ" sz="1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45000"/>
              <a:buFont typeface="Arial" panose="020B0604020202020204" pitchFamily="34" charset="0"/>
              <a:buChar char="•"/>
              <a:defRPr/>
            </a:pPr>
            <a:r>
              <a:rPr lang="en-NZ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Dangerous Goods (DG) are sometimes referred to as Hazardous Materials (Hazmat), Hazardous Substances (Haz Subs) and Dangerous  Substances (DS).</a:t>
            </a:r>
          </a:p>
        </p:txBody>
      </p:sp>
      <p:pic>
        <p:nvPicPr>
          <p:cNvPr id="5530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047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585325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534400" y="6553200"/>
            <a:ext cx="4572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0AAFBC38-AE8E-4064-93D6-E1519FD33EA6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sp>
        <p:nvSpPr>
          <p:cNvPr id="5632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077200" cy="3276600"/>
          </a:xfrm>
          <a:noFill/>
        </p:spPr>
        <p:txBody>
          <a:bodyPr lIns="92075" tIns="46038" rIns="92075" bIns="46038"/>
          <a:lstStyle/>
          <a:p>
            <a:pPr>
              <a:buFontTx/>
              <a:buNone/>
            </a:pPr>
            <a:r>
              <a:rPr lang="en-AU" altLang="en-US" sz="3600" b="1" smtClean="0">
                <a:solidFill>
                  <a:srgbClr val="0000FF"/>
                </a:solidFill>
              </a:rPr>
              <a:t>   </a:t>
            </a:r>
            <a:endParaRPr lang="en-AU" altLang="en-US" smtClean="0"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925" y="1524000"/>
            <a:ext cx="8153400" cy="4340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UN System for identifying a DG for transport, storage and handling assigns key identifiers: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NZ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fontAlgn="base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NZ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 Shipping Name.</a:t>
            </a:r>
          </a:p>
          <a:p>
            <a:pPr marL="571500" indent="-571500" fontAlgn="base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NZ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Number.</a:t>
            </a:r>
          </a:p>
          <a:p>
            <a:pPr marL="571500" indent="-571500" fontAlgn="base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NZ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Classification.</a:t>
            </a:r>
          </a:p>
        </p:txBody>
      </p:sp>
      <p:pic>
        <p:nvPicPr>
          <p:cNvPr id="5632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047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898273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10600" y="6553200"/>
            <a:ext cx="3810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F99E1CF-4960-4730-93F8-B698BA11E1EF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763000" cy="4572000"/>
          </a:xfrm>
        </p:spPr>
        <p:txBody>
          <a:bodyPr lIns="92075" tIns="46038" rIns="92075" bIns="46038"/>
          <a:lstStyle/>
          <a:p>
            <a:pPr>
              <a:spcBef>
                <a:spcPts val="0"/>
              </a:spcBef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name that </a:t>
            </a:r>
            <a:r>
              <a:rPr lang="en-AU" alt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</a:t>
            </a: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quoted on all packages, bulk containers and documentation.</a:t>
            </a:r>
          </a:p>
          <a:p>
            <a:pPr marL="0" indent="0">
              <a:spcBef>
                <a:spcPts val="0"/>
              </a:spcBef>
              <a:buClr>
                <a:srgbClr val="0000FF"/>
              </a:buClr>
              <a:buSzPct val="80000"/>
              <a:buFont typeface="Arial" charset="0"/>
              <a:buNone/>
              <a:defRPr/>
            </a:pPr>
            <a:endParaRPr lang="en-AU" altLang="en-US" sz="10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AU" alt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alt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 or </a:t>
            </a: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may </a:t>
            </a:r>
            <a:r>
              <a:rPr lang="en-AU" alt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several different </a:t>
            </a: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names. The designated UN PSN </a:t>
            </a:r>
            <a:r>
              <a:rPr lang="en-AU" alt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</a:t>
            </a: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alt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used.</a:t>
            </a:r>
            <a:endParaRPr lang="en-AU" altLang="en-US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48" name="TextBox 1"/>
          <p:cNvSpPr txBox="1">
            <a:spLocks noChangeArrowheads="1"/>
          </p:cNvSpPr>
          <p:nvPr/>
        </p:nvSpPr>
        <p:spPr bwMode="auto">
          <a:xfrm>
            <a:off x="152400" y="1219200"/>
            <a:ext cx="8839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NZ" altLang="en-US" sz="4000" b="1">
                <a:solidFill>
                  <a:srgbClr val="FF0000"/>
                </a:solidFill>
                <a:latin typeface="Arial" charset="0"/>
                <a:cs typeface="Arial" charset="0"/>
              </a:rPr>
              <a:t>Proper Shipping Name (PSN)</a:t>
            </a:r>
          </a:p>
        </p:txBody>
      </p:sp>
      <p:pic>
        <p:nvPicPr>
          <p:cNvPr id="5734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304800"/>
            <a:ext cx="9047162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1774003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 txBox="1">
            <a:spLocks noGrp="1"/>
          </p:cNvSpPr>
          <p:nvPr/>
        </p:nvSpPr>
        <p:spPr bwMode="auto">
          <a:xfrm>
            <a:off x="8686800" y="6534150"/>
            <a:ext cx="371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A7994388-E90D-4D5E-9C7F-AAF504E47575}" type="slidenum">
              <a:rPr lang="en-AU" altLang="en-US" sz="9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en-AU" altLang="en-US" sz="9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8371" name="Text Box 5"/>
          <p:cNvSpPr txBox="1">
            <a:spLocks noChangeArrowheads="1"/>
          </p:cNvSpPr>
          <p:nvPr/>
        </p:nvSpPr>
        <p:spPr bwMode="auto">
          <a:xfrm>
            <a:off x="236538" y="1219200"/>
            <a:ext cx="8755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4000" b="1">
                <a:solidFill>
                  <a:srgbClr val="0000FF"/>
                </a:solidFill>
                <a:latin typeface="Arial" charset="0"/>
                <a:cs typeface="Arial" charset="0"/>
              </a:rPr>
              <a:t>Proper Shipping Name</a:t>
            </a:r>
            <a:endParaRPr lang="en-US" altLang="en-US" sz="3600" b="1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58372" name="TextBox 1"/>
          <p:cNvSpPr txBox="1">
            <a:spLocks noChangeArrowheads="1"/>
          </p:cNvSpPr>
          <p:nvPr/>
        </p:nvSpPr>
        <p:spPr bwMode="auto">
          <a:xfrm>
            <a:off x="165100" y="2209800"/>
            <a:ext cx="8916988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NZ" altLang="en-US" sz="3600" b="1">
                <a:solidFill>
                  <a:srgbClr val="0000FF"/>
                </a:solidFill>
                <a:latin typeface="Arial" charset="0"/>
                <a:cs typeface="Arial" charset="0"/>
              </a:rPr>
              <a:t>Most accurate description of the item on the DG list, e.g.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NZ" altLang="en-US" sz="3600" b="1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NZ" altLang="en-US" sz="3600" b="1">
                <a:solidFill>
                  <a:srgbClr val="0000FF"/>
                </a:solidFill>
                <a:latin typeface="Arial" charset="0"/>
                <a:cs typeface="Arial" charset="0"/>
              </a:rPr>
              <a:t>Potassium Cyanide together with Class and Description: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NZ" altLang="en-US" sz="3600" b="1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NZ" altLang="en-US" sz="3600" b="1">
                <a:solidFill>
                  <a:srgbClr val="0000FF"/>
                </a:solidFill>
                <a:latin typeface="Arial" charset="0"/>
                <a:cs typeface="Arial" charset="0"/>
              </a:rPr>
              <a:t>UN1680 Potassium Cyanide, Solid 6.1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NZ" altLang="en-US" b="1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pic>
        <p:nvPicPr>
          <p:cNvPr id="5837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304800"/>
            <a:ext cx="9047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7977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/>
          <p:cNvSpPr txBox="1">
            <a:spLocks noGrp="1"/>
          </p:cNvSpPr>
          <p:nvPr/>
        </p:nvSpPr>
        <p:spPr bwMode="auto">
          <a:xfrm>
            <a:off x="8686800" y="6534150"/>
            <a:ext cx="371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67137F74-44D3-4C99-B943-0686F6D4918F}" type="slidenum">
              <a:rPr lang="en-AU" altLang="en-US" sz="9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7</a:t>
            </a:fld>
            <a:endParaRPr lang="en-AU" altLang="en-US" sz="9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9395" name="Text Box 5"/>
          <p:cNvSpPr txBox="1">
            <a:spLocks noChangeArrowheads="1"/>
          </p:cNvSpPr>
          <p:nvPr/>
        </p:nvSpPr>
        <p:spPr bwMode="auto">
          <a:xfrm>
            <a:off x="236538" y="1093788"/>
            <a:ext cx="8755062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4000" b="1">
                <a:solidFill>
                  <a:srgbClr val="0000FF"/>
                </a:solidFill>
                <a:latin typeface="Arial" charset="0"/>
                <a:cs typeface="Arial" charset="0"/>
              </a:rPr>
              <a:t>UN Number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3600" b="1">
                <a:solidFill>
                  <a:srgbClr val="0000FF"/>
                </a:solidFill>
                <a:latin typeface="Arial" charset="0"/>
                <a:cs typeface="Arial" charset="0"/>
              </a:rPr>
              <a:t>Overcome Language Barrier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2250" y="2451100"/>
          <a:ext cx="8755063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8063"/>
                <a:gridCol w="6477000"/>
              </a:tblGrid>
              <a:tr h="370840">
                <a:tc>
                  <a:txBody>
                    <a:bodyPr/>
                    <a:lstStyle/>
                    <a:p>
                      <a:r>
                        <a:rPr lang="en-NZ" altLang="en-US" sz="32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1001–0999 </a:t>
                      </a:r>
                      <a:endParaRPr lang="en-NZ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altLang="en-US" sz="32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Explosives.</a:t>
                      </a:r>
                      <a:endParaRPr lang="en-NZ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altLang="en-US" sz="32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1000–</a:t>
                      </a:r>
                      <a:endParaRPr lang="en-NZ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indent="-273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8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NZ" altLang="en-US" sz="32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Pure chemicals, e.g. Acetone, Sulphuric Acid.</a:t>
                      </a: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indent="-273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8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NZ" altLang="en-US" sz="32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Generic ‘families’ of chemicals, e.g. Flammable Liquid.</a:t>
                      </a: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indent="-273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8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NZ" altLang="en-US" sz="3200" b="1" kern="1200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Not Otherwise </a:t>
                      </a:r>
                      <a:r>
                        <a:rPr lang="en-NZ" altLang="en-US" sz="32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Specified (N.O.S)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2209800" y="5867400"/>
            <a:ext cx="0" cy="457200"/>
          </a:xfrm>
          <a:prstGeom prst="line">
            <a:avLst/>
          </a:prstGeom>
          <a:ln w="412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057400" y="6111875"/>
            <a:ext cx="304800" cy="0"/>
          </a:xfrm>
          <a:prstGeom prst="line">
            <a:avLst/>
          </a:prstGeom>
          <a:ln w="412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415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304800"/>
            <a:ext cx="9047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687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10600" y="6553200"/>
            <a:ext cx="3810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6A92028-24CF-4F30-AA4C-9ED87FB6FB09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sp>
        <p:nvSpPr>
          <p:cNvPr id="5632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7625" y="2133600"/>
            <a:ext cx="8991600" cy="4114800"/>
          </a:xfrm>
        </p:spPr>
        <p:txBody>
          <a:bodyPr lIns="92075" tIns="46038" rIns="92075" bIns="46038"/>
          <a:lstStyle/>
          <a:p>
            <a:pPr>
              <a:spcBef>
                <a:spcPct val="0"/>
              </a:spcBef>
              <a:buClr>
                <a:srgbClr val="0000FF"/>
              </a:buClr>
              <a:buSzPct val="80000"/>
              <a:defRPr/>
            </a:pPr>
            <a:r>
              <a:rPr lang="en-AU" altLang="en-US" sz="28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Some PSNs cover ‘families’ of chemicals which cannot be considered hazardous. These items are </a:t>
            </a:r>
            <a:r>
              <a:rPr lang="en-AU" alt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ALWAYS</a:t>
            </a:r>
            <a:r>
              <a:rPr lang="en-AU" altLang="en-US" sz="28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shown as N.O.S. following the PSN.</a:t>
            </a:r>
          </a:p>
          <a:p>
            <a:pPr marL="0" indent="0">
              <a:spcBef>
                <a:spcPct val="0"/>
              </a:spcBef>
              <a:buClr>
                <a:srgbClr val="0000FF"/>
              </a:buClr>
              <a:buSzPct val="80000"/>
              <a:buFont typeface="Arial" charset="0"/>
              <a:buNone/>
              <a:defRPr/>
            </a:pPr>
            <a:endParaRPr lang="en-AU" altLang="en-US" sz="28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Clr>
                <a:srgbClr val="0000FF"/>
              </a:buClr>
              <a:buSzPct val="80000"/>
              <a:buFont typeface="Arial" charset="0"/>
              <a:buNone/>
              <a:defRPr/>
            </a:pPr>
            <a:endParaRPr lang="en-AU" altLang="en-US" sz="9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Clr>
                <a:srgbClr val="0000FF"/>
              </a:buClr>
              <a:buSzPct val="80000"/>
              <a:defRPr/>
            </a:pPr>
            <a:r>
              <a:rPr lang="en-AU" altLang="en-US" sz="28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After the N.O.S. the Active or ‘Hazardous’ product must then be shown in brackets. This provides important information for Emergency Responders.  Example: Flammable Liquids N.O.S. (contains isopropanol).</a:t>
            </a:r>
          </a:p>
        </p:txBody>
      </p:sp>
      <p:sp>
        <p:nvSpPr>
          <p:cNvPr id="60420" name="TextBox 1"/>
          <p:cNvSpPr txBox="1">
            <a:spLocks noChangeArrowheads="1"/>
          </p:cNvSpPr>
          <p:nvPr/>
        </p:nvSpPr>
        <p:spPr bwMode="auto">
          <a:xfrm>
            <a:off x="123825" y="1295400"/>
            <a:ext cx="8839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NZ" altLang="en-US" sz="4000" b="1">
                <a:solidFill>
                  <a:srgbClr val="0000FF"/>
                </a:solidFill>
                <a:latin typeface="Arial" charset="0"/>
                <a:cs typeface="Arial" charset="0"/>
              </a:rPr>
              <a:t>Not Otherwise Specified (N.O.S)</a:t>
            </a:r>
          </a:p>
        </p:txBody>
      </p:sp>
      <p:pic>
        <p:nvPicPr>
          <p:cNvPr id="6042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347663"/>
            <a:ext cx="9047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1789693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10600" y="6553200"/>
            <a:ext cx="3810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21D1425F-57ED-4080-AD8B-956F3E31F26B}" type="slidenum">
              <a:rPr lang="en-AU" altLang="en-US" sz="900" smtClean="0">
                <a:solidFill>
                  <a:srgbClr val="898989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9</a:t>
            </a:fld>
            <a:endParaRPr lang="en-AU" altLang="en-US" sz="9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66700" y="2362200"/>
            <a:ext cx="8610600" cy="3810000"/>
          </a:xfrm>
        </p:spPr>
        <p:txBody>
          <a:bodyPr lIns="92075" tIns="46038" rIns="92075" bIns="46038"/>
          <a:lstStyle/>
          <a:p>
            <a:pPr marL="0" indent="0" algn="ctr">
              <a:spcBef>
                <a:spcPts val="0"/>
              </a:spcBef>
              <a:buClr>
                <a:srgbClr val="0000FF"/>
              </a:buClr>
              <a:buSzPct val="80000"/>
              <a:buFont typeface="Arial" charset="0"/>
              <a:buNone/>
              <a:defRPr/>
            </a:pP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digit numerical sequence that runs from 0001 to 3472.</a:t>
            </a:r>
          </a:p>
          <a:p>
            <a:pPr marL="0" indent="0">
              <a:spcBef>
                <a:spcPts val="0"/>
              </a:spcBef>
              <a:buClr>
                <a:srgbClr val="0000FF"/>
              </a:buClr>
              <a:buSzPct val="80000"/>
              <a:buFont typeface="Arial" charset="0"/>
              <a:buNone/>
              <a:defRPr/>
            </a:pPr>
            <a:endParaRPr lang="en-AU" altLang="en-US" sz="20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0001 – 0999	Class 1 Explosives.</a:t>
            </a:r>
          </a:p>
          <a:p>
            <a:pPr marL="0" indent="0">
              <a:spcBef>
                <a:spcPts val="0"/>
              </a:spcBef>
              <a:buClr>
                <a:srgbClr val="0000FF"/>
              </a:buClr>
              <a:buSzPct val="80000"/>
              <a:buFont typeface="Arial" charset="0"/>
              <a:buNone/>
              <a:defRPr/>
            </a:pPr>
            <a:endParaRPr lang="en-AU" altLang="en-US" sz="10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– </a:t>
            </a:r>
            <a:r>
              <a:rPr lang="en-AU" alt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AU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All other chemicals 				and products.</a:t>
            </a:r>
          </a:p>
        </p:txBody>
      </p:sp>
      <p:sp>
        <p:nvSpPr>
          <p:cNvPr id="61444" name="TextBox 1"/>
          <p:cNvSpPr txBox="1">
            <a:spLocks noChangeArrowheads="1"/>
          </p:cNvSpPr>
          <p:nvPr/>
        </p:nvSpPr>
        <p:spPr bwMode="auto">
          <a:xfrm>
            <a:off x="152400" y="1219200"/>
            <a:ext cx="8839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NZ" altLang="en-US" sz="4000" b="1">
                <a:solidFill>
                  <a:srgbClr val="FF0000"/>
                </a:solidFill>
                <a:latin typeface="Arial" charset="0"/>
                <a:cs typeface="Arial" charset="0"/>
              </a:rPr>
              <a:t>UN Number</a:t>
            </a:r>
          </a:p>
        </p:txBody>
      </p:sp>
      <p:pic>
        <p:nvPicPr>
          <p:cNvPr id="6144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304800"/>
            <a:ext cx="9047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450779"/>
      </p:ext>
    </p:extLst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418</Words>
  <Application>Microsoft Macintosh PowerPoint</Application>
  <PresentationFormat>Présentation à l'écran (4:3)</PresentationFormat>
  <Paragraphs>101</Paragraphs>
  <Slides>19</Slides>
  <Notes>16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Packing Group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</dc:creator>
  <cp:lastModifiedBy>Vera Barrantes</cp:lastModifiedBy>
  <cp:revision>3</cp:revision>
  <dcterms:created xsi:type="dcterms:W3CDTF">2014-06-13T12:08:50Z</dcterms:created>
  <dcterms:modified xsi:type="dcterms:W3CDTF">2016-08-24T20:56:47Z</dcterms:modified>
</cp:coreProperties>
</file>