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62" r:id="rId2"/>
    <p:sldId id="284" r:id="rId3"/>
    <p:sldId id="279" r:id="rId4"/>
    <p:sldId id="264" r:id="rId5"/>
    <p:sldId id="260" r:id="rId6"/>
    <p:sldId id="263" r:id="rId7"/>
    <p:sldId id="266" r:id="rId8"/>
    <p:sldId id="280" r:id="rId9"/>
    <p:sldId id="282" r:id="rId10"/>
    <p:sldId id="265" r:id="rId11"/>
    <p:sldId id="275" r:id="rId12"/>
    <p:sldId id="281" r:id="rId13"/>
    <p:sldId id="272" r:id="rId14"/>
    <p:sldId id="283" r:id="rId15"/>
    <p:sldId id="274" r:id="rId16"/>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930" autoAdjust="0"/>
    <p:restoredTop sz="63016" autoAdjust="0"/>
  </p:normalViewPr>
  <p:slideViewPr>
    <p:cSldViewPr snapToGrid="0">
      <p:cViewPr varScale="1">
        <p:scale>
          <a:sx n="67" d="100"/>
          <a:sy n="67" d="100"/>
        </p:scale>
        <p:origin x="1284"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65" cy="49800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76866" y="0"/>
            <a:ext cx="2890665" cy="498008"/>
          </a:xfrm>
          <a:prstGeom prst="rect">
            <a:avLst/>
          </a:prstGeom>
        </p:spPr>
        <p:txBody>
          <a:bodyPr vert="horz" lIns="91440" tIns="45720" rIns="91440" bIns="45720" rtlCol="0"/>
          <a:lstStyle>
            <a:lvl1pPr algn="r">
              <a:defRPr sz="1200"/>
            </a:lvl1pPr>
          </a:lstStyle>
          <a:p>
            <a:fld id="{F328FAB4-A7C4-4879-B204-23D2D687084B}" type="datetimeFigureOut">
              <a:rPr lang="en-US" smtClean="0"/>
              <a:t>10/11/2017</a:t>
            </a:fld>
            <a:endParaRPr lang="en-US"/>
          </a:p>
        </p:txBody>
      </p:sp>
      <p:sp>
        <p:nvSpPr>
          <p:cNvPr id="4" name="Footer Placeholder 3"/>
          <p:cNvSpPr>
            <a:spLocks noGrp="1"/>
          </p:cNvSpPr>
          <p:nvPr>
            <p:ph type="ftr" sz="quarter" idx="2"/>
          </p:nvPr>
        </p:nvSpPr>
        <p:spPr>
          <a:xfrm>
            <a:off x="0" y="9428630"/>
            <a:ext cx="2890665" cy="49800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776866" y="9428630"/>
            <a:ext cx="2890665" cy="498008"/>
          </a:xfrm>
          <a:prstGeom prst="rect">
            <a:avLst/>
          </a:prstGeom>
        </p:spPr>
        <p:txBody>
          <a:bodyPr vert="horz" lIns="91440" tIns="45720" rIns="91440" bIns="45720" rtlCol="0" anchor="b"/>
          <a:lstStyle>
            <a:lvl1pPr algn="r">
              <a:defRPr sz="1200"/>
            </a:lvl1pPr>
          </a:lstStyle>
          <a:p>
            <a:fld id="{A526C8EA-4BC6-4F97-9A97-21C663051500}" type="slidenum">
              <a:rPr lang="en-US" smtClean="0"/>
              <a:t>‹#›</a:t>
            </a:fld>
            <a:endParaRPr lang="en-US"/>
          </a:p>
        </p:txBody>
      </p:sp>
    </p:spTree>
    <p:extLst>
      <p:ext uri="{BB962C8B-B14F-4D97-AF65-F5344CB8AC3E}">
        <p14:creationId xmlns:p14="http://schemas.microsoft.com/office/powerpoint/2010/main" val="29737709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AA753959-305D-45D3-8DC5-AE109BE6B210}" type="datetimeFigureOut">
              <a:rPr lang="en-US" smtClean="0"/>
              <a:t>10/11/2017</a:t>
            </a:fld>
            <a:endParaRPr lang="en-US"/>
          </a:p>
        </p:txBody>
      </p:sp>
      <p:sp>
        <p:nvSpPr>
          <p:cNvPr id="4" name="Slide Image Placeholder 3"/>
          <p:cNvSpPr>
            <a:spLocks noGrp="1" noRot="1" noChangeAspect="1"/>
          </p:cNvSpPr>
          <p:nvPr>
            <p:ph type="sldImg" idx="2"/>
          </p:nvPr>
        </p:nvSpPr>
        <p:spPr>
          <a:xfrm>
            <a:off x="357188" y="1239838"/>
            <a:ext cx="5954712" cy="33512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777195"/>
            <a:ext cx="533527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53D7DC69-3B5B-48B8-92B7-ED938402EA1D}" type="slidenum">
              <a:rPr lang="en-US" smtClean="0"/>
              <a:t>‹#›</a:t>
            </a:fld>
            <a:endParaRPr lang="en-US"/>
          </a:p>
        </p:txBody>
      </p:sp>
    </p:spTree>
    <p:extLst>
      <p:ext uri="{BB962C8B-B14F-4D97-AF65-F5344CB8AC3E}">
        <p14:creationId xmlns:p14="http://schemas.microsoft.com/office/powerpoint/2010/main" val="2108823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This report:</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is a </a:t>
            </a:r>
            <a:r>
              <a:rPr lang="en-GB" sz="1200" b="1" kern="1200" dirty="0" smtClean="0">
                <a:solidFill>
                  <a:schemeClr val="tx1"/>
                </a:solidFill>
                <a:effectLst/>
                <a:latin typeface="+mn-lt"/>
                <a:ea typeface="+mn-ea"/>
                <a:cs typeface="+mn-cs"/>
              </a:rPr>
              <a:t>call to act towards a pollution-free planet;</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It regards the transition to a pollution-free world as </a:t>
            </a:r>
            <a:r>
              <a:rPr lang="en-GB" sz="1200" b="1" kern="1200" dirty="0" smtClean="0">
                <a:solidFill>
                  <a:schemeClr val="tx1"/>
                </a:solidFill>
                <a:effectLst/>
                <a:latin typeface="+mn-lt"/>
                <a:ea typeface="+mn-ea"/>
                <a:cs typeface="+mn-cs"/>
              </a:rPr>
              <a:t>driver for innovation and social equity</a:t>
            </a:r>
            <a:r>
              <a:rPr lang="en-GB" sz="1200" kern="1200" dirty="0" smtClean="0">
                <a:solidFill>
                  <a:schemeClr val="tx1"/>
                </a:solidFill>
                <a:effectLst/>
                <a:latin typeface="+mn-lt"/>
                <a:ea typeface="+mn-ea"/>
                <a:cs typeface="+mn-cs"/>
              </a:rPr>
              <a:t>: pollution prevention and regulations provide the opportunity to clean up everyone’s environment, create new jobs, improve economic productivity and protect the rights of all persons – including future generations –and ecosystems;</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The report encourages </a:t>
            </a:r>
            <a:r>
              <a:rPr lang="en-GB" sz="1200" b="1" kern="1200" dirty="0" smtClean="0">
                <a:solidFill>
                  <a:schemeClr val="tx1"/>
                </a:solidFill>
                <a:effectLst/>
                <a:latin typeface="+mn-lt"/>
                <a:ea typeface="+mn-ea"/>
                <a:cs typeface="+mn-cs"/>
              </a:rPr>
              <a:t>integrated, synergetic, silo-breaking approaches;</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It builds directly on existing internationally agreed environmental goals, including those relating to climate change, disaster and risk reduction, and the 2030 Agenda for Sustainable Development, with its numerous pollution targets.</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3D7DC69-3B5B-48B8-92B7-ED938402EA1D}" type="slidenum">
              <a:rPr lang="en-US" smtClean="0"/>
              <a:t>1</a:t>
            </a:fld>
            <a:endParaRPr lang="en-US"/>
          </a:p>
        </p:txBody>
      </p:sp>
    </p:spTree>
    <p:extLst>
      <p:ext uri="{BB962C8B-B14F-4D97-AF65-F5344CB8AC3E}">
        <p14:creationId xmlns:p14="http://schemas.microsoft.com/office/powerpoint/2010/main" val="1118848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u="sng" kern="1200" dirty="0" smtClean="0">
                <a:solidFill>
                  <a:schemeClr val="tx1"/>
                </a:solidFill>
                <a:effectLst/>
                <a:latin typeface="+mn-lt"/>
                <a:ea typeface="+mn-ea"/>
                <a:cs typeface="+mn-cs"/>
              </a:rPr>
              <a:t>There are 5 overarching messages of the report:</a:t>
            </a:r>
            <a:endParaRPr lang="en-US"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A global compact on pollution would make pollution prevention a priority for all</a:t>
            </a:r>
            <a:r>
              <a:rPr lang="en-GB" sz="1200" kern="1200" dirty="0" smtClean="0">
                <a:solidFill>
                  <a:schemeClr val="tx1"/>
                </a:solidFill>
                <a:effectLst/>
                <a:latin typeface="+mn-lt"/>
                <a:ea typeface="+mn-ea"/>
                <a:cs typeface="+mn-cs"/>
              </a:rPr>
              <a:t>. It would also encourage policymakers to integrate pollution prevention into national and local planning, development processes, poverty reduction strategies and national accounts.</a:t>
            </a:r>
            <a:endParaRPr lang="en-US"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Environmental governance needs to be strengthened at all levels</a:t>
            </a:r>
            <a:r>
              <a:rPr lang="en-GB" sz="1200" kern="1200" dirty="0" smtClean="0">
                <a:solidFill>
                  <a:schemeClr val="tx1"/>
                </a:solidFill>
                <a:effectLst/>
                <a:latin typeface="+mn-lt"/>
                <a:ea typeface="+mn-ea"/>
                <a:cs typeface="+mn-cs"/>
              </a:rPr>
              <a:t> – with targeted actions on “hard-hitting” pollutants through risk assessments and </a:t>
            </a:r>
            <a:r>
              <a:rPr lang="en-US" sz="1200" kern="1200" dirty="0" smtClean="0">
                <a:solidFill>
                  <a:schemeClr val="tx1"/>
                </a:solidFill>
                <a:effectLst/>
                <a:latin typeface="+mn-lt"/>
                <a:ea typeface="+mn-ea"/>
                <a:cs typeface="+mn-cs"/>
              </a:rPr>
              <a:t>enhanced implementation of environmental legislation (including multilateral environmental agreements) and other measures.</a:t>
            </a:r>
          </a:p>
          <a:p>
            <a:pPr lvl="0"/>
            <a:r>
              <a:rPr lang="en-GB" sz="1200" b="1" kern="1200" dirty="0" smtClean="0">
                <a:solidFill>
                  <a:schemeClr val="tx1"/>
                </a:solidFill>
                <a:effectLst/>
                <a:latin typeface="+mn-lt"/>
                <a:ea typeface="+mn-ea"/>
                <a:cs typeface="+mn-cs"/>
              </a:rPr>
              <a:t>Sustainable consumption and production</a:t>
            </a:r>
            <a:r>
              <a:rPr lang="en-GB" sz="1200" kern="1200" dirty="0" smtClean="0">
                <a:solidFill>
                  <a:schemeClr val="tx1"/>
                </a:solidFill>
                <a:effectLst/>
                <a:latin typeface="+mn-lt"/>
                <a:ea typeface="+mn-ea"/>
                <a:cs typeface="+mn-cs"/>
              </a:rPr>
              <a:t>, through improved resource efficiency and lifestyle changes, </a:t>
            </a:r>
            <a:r>
              <a:rPr lang="en-GB" sz="1200" b="1" kern="1200" dirty="0" smtClean="0">
                <a:solidFill>
                  <a:schemeClr val="tx1"/>
                </a:solidFill>
                <a:effectLst/>
                <a:latin typeface="+mn-lt"/>
                <a:ea typeface="+mn-ea"/>
                <a:cs typeface="+mn-cs"/>
              </a:rPr>
              <a:t>should be promoted; waste reduction and management must be prioritized. </a:t>
            </a:r>
            <a:endParaRPr lang="en-US"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Investment in cleaner production and consumption will help reduce pollution;</a:t>
            </a:r>
            <a:r>
              <a:rPr lang="en-GB" sz="1200" kern="1200" dirty="0" smtClean="0">
                <a:solidFill>
                  <a:schemeClr val="tx1"/>
                </a:solidFill>
                <a:effectLst/>
                <a:latin typeface="+mn-lt"/>
                <a:ea typeface="+mn-ea"/>
                <a:cs typeface="+mn-cs"/>
              </a:rPr>
              <a:t> increased funding for pollution monitoring, infrastructure, management and control is also necessary. </a:t>
            </a:r>
            <a:endParaRPr lang="en-US"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Multi-stakeholder partnerships and collaborations are vital for the innovation, knowledge-sharing, and transdisciplinary research needed</a:t>
            </a:r>
            <a:r>
              <a:rPr lang="en-GB" sz="1200" kern="1200" dirty="0" smtClean="0">
                <a:solidFill>
                  <a:schemeClr val="tx1"/>
                </a:solidFill>
                <a:effectLst/>
                <a:latin typeface="+mn-lt"/>
                <a:ea typeface="+mn-ea"/>
                <a:cs typeface="+mn-cs"/>
              </a:rPr>
              <a:t> to develop technological and ecosystems- based solutions.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0CDCC0-BE4C-4C51-9767-59A9CB862EA3}" type="slidenum">
              <a:rPr lang="en-US" smtClean="0"/>
              <a:t>15</a:t>
            </a:fld>
            <a:endParaRPr lang="en-US"/>
          </a:p>
        </p:txBody>
      </p:sp>
    </p:spTree>
    <p:extLst>
      <p:ext uri="{BB962C8B-B14F-4D97-AF65-F5344CB8AC3E}">
        <p14:creationId xmlns:p14="http://schemas.microsoft.com/office/powerpoint/2010/main" val="3520420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Pollution directly affects ecosystems and human health and well-being; for example, 6,5 million people a year die prematurely because of air pollution</a:t>
            </a:r>
          </a:p>
          <a:p>
            <a:pPr lvl="0"/>
            <a:r>
              <a:rPr lang="en-GB" sz="1200" kern="1200" dirty="0" smtClean="0">
                <a:solidFill>
                  <a:schemeClr val="tx1"/>
                </a:solidFill>
                <a:effectLst/>
                <a:latin typeface="+mn-lt"/>
                <a:ea typeface="+mn-ea"/>
                <a:cs typeface="+mn-cs"/>
              </a:rPr>
              <a:t>It is largely controllable and often avoidable, but neglected. </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Action and success can only come through collaboration and partnerships across stakeholders, including with the private sector and civil society. There is also a key role to play for each habitant of the planet.</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3D7DC69-3B5B-48B8-92B7-ED938402EA1D}" type="slidenum">
              <a:rPr lang="en-US" smtClean="0"/>
              <a:t>4</a:t>
            </a:fld>
            <a:endParaRPr lang="en-US"/>
          </a:p>
        </p:txBody>
      </p:sp>
    </p:spTree>
    <p:extLst>
      <p:ext uri="{BB962C8B-B14F-4D97-AF65-F5344CB8AC3E}">
        <p14:creationId xmlns:p14="http://schemas.microsoft.com/office/powerpoint/2010/main" val="2675424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smtClean="0"/>
              <a:t>Some</a:t>
            </a:r>
            <a:r>
              <a:rPr lang="fr-FR" dirty="0" smtClean="0"/>
              <a:t> key figures</a:t>
            </a:r>
            <a:r>
              <a:rPr lang="en-US" dirty="0" smtClean="0"/>
              <a:t>:</a:t>
            </a:r>
          </a:p>
          <a:p>
            <a:pPr marL="171450" lvl="0" indent="-171450">
              <a:buFont typeface="Arial" panose="020B0604020202020204" pitchFamily="34" charset="0"/>
              <a:buChar char="•"/>
            </a:pPr>
            <a:r>
              <a:rPr lang="en-US" sz="1200" dirty="0" smtClean="0">
                <a:latin typeface="Cambria" panose="02040503050406030204" pitchFamily="18" charset="0"/>
              </a:rPr>
              <a:t>Lower respiratory infections: 51 million years lost or lived with disability annually due to household or ambient air pollution</a:t>
            </a:r>
          </a:p>
          <a:p>
            <a:pPr marL="171450" lvl="0" indent="-171450">
              <a:buFont typeface="Arial" panose="020B0604020202020204" pitchFamily="34" charset="0"/>
              <a:buChar char="•"/>
            </a:pPr>
            <a:r>
              <a:rPr lang="en-US" sz="1200" dirty="0" smtClean="0">
                <a:solidFill>
                  <a:srgbClr val="FF0000"/>
                </a:solidFill>
                <a:latin typeface="Cambria" panose="02040503050406030204" pitchFamily="18" charset="0"/>
              </a:rPr>
              <a:t>Ground level ozone pollution is estimated to reduce staple crop yields up to 26% by 2030</a:t>
            </a:r>
          </a:p>
          <a:p>
            <a:pPr marL="171450" lvl="0" indent="-171450">
              <a:buFont typeface="Arial" panose="020B0604020202020204" pitchFamily="34" charset="0"/>
              <a:buChar char="•"/>
            </a:pPr>
            <a:r>
              <a:rPr lang="en-US" sz="1200" dirty="0" smtClean="0">
                <a:latin typeface="Cambria" panose="02040503050406030204" pitchFamily="18" charset="0"/>
              </a:rPr>
              <a:t>58 per cent of </a:t>
            </a:r>
            <a:r>
              <a:rPr lang="en-US" sz="1200" dirty="0" err="1" smtClean="0">
                <a:latin typeface="Cambria" panose="02040503050406030204" pitchFamily="18" charset="0"/>
              </a:rPr>
              <a:t>diarrh</a:t>
            </a:r>
            <a:r>
              <a:rPr lang="en-US" sz="1200" dirty="0" err="1" smtClean="0">
                <a:solidFill>
                  <a:srgbClr val="FF0000"/>
                </a:solidFill>
                <a:latin typeface="Cambria" panose="02040503050406030204" pitchFamily="18" charset="0"/>
              </a:rPr>
              <a:t>o</a:t>
            </a:r>
            <a:r>
              <a:rPr lang="en-US" sz="1200" dirty="0" err="1" smtClean="0">
                <a:latin typeface="Cambria" panose="02040503050406030204" pitchFamily="18" charset="0"/>
              </a:rPr>
              <a:t>eal</a:t>
            </a:r>
            <a:r>
              <a:rPr lang="en-US" sz="1200" dirty="0" smtClean="0">
                <a:latin typeface="Cambria" panose="02040503050406030204" pitchFamily="18" charset="0"/>
              </a:rPr>
              <a:t> disease due to lack of access to clean water and sanitation and a major source of child mortality</a:t>
            </a:r>
          </a:p>
          <a:p>
            <a:pPr marL="171450" lvl="0" indent="-171450">
              <a:buFont typeface="Arial" panose="020B0604020202020204" pitchFamily="34" charset="0"/>
              <a:buChar char="•"/>
            </a:pPr>
            <a:r>
              <a:rPr lang="en-US" sz="1200" dirty="0" smtClean="0">
                <a:latin typeface="Cambria" panose="02040503050406030204" pitchFamily="18" charset="0"/>
              </a:rPr>
              <a:t>Over 80% of the world's wastewater is released to the environment without treatment</a:t>
            </a:r>
          </a:p>
          <a:p>
            <a:pPr marL="171450" lvl="0" indent="-171450">
              <a:buFont typeface="Arial" panose="020B0604020202020204" pitchFamily="34" charset="0"/>
              <a:buChar char="•"/>
            </a:pPr>
            <a:r>
              <a:rPr lang="en-US" sz="1200" dirty="0" smtClean="0">
                <a:latin typeface="Cambria" panose="02040503050406030204" pitchFamily="18" charset="0"/>
              </a:rPr>
              <a:t>3.5 billion people depend on oceans for source of food yet oceans are used as waste and waste water dumps  </a:t>
            </a:r>
          </a:p>
          <a:p>
            <a:pPr marL="171450" lvl="0" indent="-171450">
              <a:buFont typeface="Arial" panose="020B0604020202020204" pitchFamily="34" charset="0"/>
              <a:buChar char="•"/>
            </a:pPr>
            <a:r>
              <a:rPr lang="en-US" sz="1200" dirty="0" smtClean="0">
                <a:latin typeface="Cambria" panose="02040503050406030204" pitchFamily="18" charset="0"/>
              </a:rPr>
              <a:t>Close to 500 ‘dead zones’, regions that have too little oxygen to support marine organisms, including commercial species</a:t>
            </a:r>
          </a:p>
          <a:p>
            <a:pPr marL="171450" lvl="0" indent="-171450">
              <a:buFont typeface="Arial" panose="020B0604020202020204" pitchFamily="34" charset="0"/>
              <a:buChar char="•"/>
            </a:pPr>
            <a:r>
              <a:rPr lang="en-US" sz="1200" dirty="0" smtClean="0">
                <a:solidFill>
                  <a:srgbClr val="FF0000"/>
                </a:solidFill>
                <a:latin typeface="Cambria" panose="02040503050406030204" pitchFamily="18" charset="0"/>
              </a:rPr>
              <a:t>4.8 to 12.7 million </a:t>
            </a:r>
            <a:r>
              <a:rPr lang="en-US" sz="1200" dirty="0" err="1" smtClean="0">
                <a:solidFill>
                  <a:srgbClr val="FF0000"/>
                </a:solidFill>
                <a:latin typeface="Cambria" panose="02040503050406030204" pitchFamily="18" charset="0"/>
              </a:rPr>
              <a:t>tonnes</a:t>
            </a:r>
            <a:r>
              <a:rPr lang="en-US" sz="1200" dirty="0" smtClean="0">
                <a:solidFill>
                  <a:srgbClr val="FF0000"/>
                </a:solidFill>
                <a:latin typeface="Cambria" panose="02040503050406030204" pitchFamily="18" charset="0"/>
              </a:rPr>
              <a:t> of plastic </a:t>
            </a:r>
            <a:r>
              <a:rPr lang="en-US" sz="1200" dirty="0" err="1" smtClean="0">
                <a:solidFill>
                  <a:srgbClr val="FF0000"/>
                </a:solidFill>
                <a:latin typeface="Cambria" panose="02040503050406030204" pitchFamily="18" charset="0"/>
              </a:rPr>
              <a:t>waset</a:t>
            </a:r>
            <a:r>
              <a:rPr lang="en-US" sz="1200" dirty="0" smtClean="0">
                <a:solidFill>
                  <a:srgbClr val="FF0000"/>
                </a:solidFill>
                <a:latin typeface="Cambria" panose="02040503050406030204" pitchFamily="18" charset="0"/>
              </a:rPr>
              <a:t> enters the </a:t>
            </a:r>
            <a:r>
              <a:rPr lang="en-US" sz="1200" dirty="0" err="1" smtClean="0">
                <a:solidFill>
                  <a:srgbClr val="FF0000"/>
                </a:solidFill>
                <a:latin typeface="Cambria" panose="02040503050406030204" pitchFamily="18" charset="0"/>
              </a:rPr>
              <a:t>ocan</a:t>
            </a:r>
            <a:r>
              <a:rPr lang="en-US" sz="1200" dirty="0" smtClean="0">
                <a:solidFill>
                  <a:srgbClr val="FF0000"/>
                </a:solidFill>
                <a:latin typeface="Cambria" panose="02040503050406030204" pitchFamily="18" charset="0"/>
              </a:rPr>
              <a:t> every year from inadequate waste management</a:t>
            </a:r>
          </a:p>
          <a:p>
            <a:pPr marL="171450" lvl="0" indent="-171450">
              <a:buFont typeface="Arial" panose="020B0604020202020204" pitchFamily="34" charset="0"/>
              <a:buChar char="•"/>
            </a:pPr>
            <a:r>
              <a:rPr lang="en-US" sz="1200" dirty="0" smtClean="0">
                <a:latin typeface="Cambria" panose="02040503050406030204" pitchFamily="18" charset="0"/>
              </a:rPr>
              <a:t>Over 100,000 die annually from exposure to asbestos</a:t>
            </a:r>
          </a:p>
          <a:p>
            <a:pPr marL="171450" lvl="0" indent="-171450">
              <a:buFont typeface="Arial" panose="020B0604020202020204" pitchFamily="34" charset="0"/>
              <a:buChar char="•"/>
            </a:pPr>
            <a:r>
              <a:rPr lang="en-US" sz="1200" dirty="0" smtClean="0">
                <a:latin typeface="Cambria" panose="02040503050406030204" pitchFamily="18" charset="0"/>
              </a:rPr>
              <a:t>Lead in paint affects children’s IQ</a:t>
            </a:r>
          </a:p>
          <a:p>
            <a:pPr marL="171450" lvl="0" indent="-171450">
              <a:buFont typeface="Arial" panose="020B0604020202020204" pitchFamily="34" charset="0"/>
              <a:buChar char="•"/>
            </a:pPr>
            <a:r>
              <a:rPr lang="en-US" sz="1200" b="0" dirty="0" smtClean="0">
                <a:solidFill>
                  <a:srgbClr val="FF0000"/>
                </a:solidFill>
                <a:latin typeface="Cambria" panose="02040503050406030204" pitchFamily="18" charset="0"/>
              </a:rPr>
              <a:t>Children poisoned by mercury develop problems in their nervous and digestive systems and kidney damage.</a:t>
            </a:r>
            <a:endParaRPr lang="en-US" sz="1200" dirty="0" smtClean="0">
              <a:solidFill>
                <a:srgbClr val="FF0000"/>
              </a:solidFill>
              <a:latin typeface="Cambria" panose="02040503050406030204" pitchFamily="18" charset="0"/>
            </a:endParaRPr>
          </a:p>
          <a:p>
            <a:pPr marL="171450" lvl="0" indent="-171450">
              <a:buFont typeface="Arial" panose="020B0604020202020204" pitchFamily="34" charset="0"/>
              <a:buChar char="•"/>
            </a:pPr>
            <a:r>
              <a:rPr lang="en-US" sz="1200" dirty="0" smtClean="0">
                <a:latin typeface="Cambria" panose="02040503050406030204" pitchFamily="18" charset="0"/>
              </a:rPr>
              <a:t>Many impacts of chemicals such as endocrine disruptors and developmental </a:t>
            </a:r>
            <a:r>
              <a:rPr lang="en-US" sz="1200" dirty="0" err="1" smtClean="0">
                <a:latin typeface="Cambria" panose="02040503050406030204" pitchFamily="18" charset="0"/>
              </a:rPr>
              <a:t>neurotoxicants</a:t>
            </a:r>
            <a:r>
              <a:rPr lang="en-US" sz="1200" dirty="0" smtClean="0">
                <a:latin typeface="Cambria" panose="02040503050406030204" pitchFamily="18" charset="0"/>
              </a:rPr>
              <a:t> and long-term exposure to pesticides on human health and well-being and biodiversity and ecosystems are still to be fully assessed</a:t>
            </a:r>
          </a:p>
          <a:p>
            <a:pPr marL="171450" lvl="0" indent="-171450">
              <a:buFont typeface="Arial" panose="020B0604020202020204" pitchFamily="34" charset="0"/>
              <a:buChar char="•"/>
            </a:pPr>
            <a:r>
              <a:rPr lang="en-US" sz="1200" dirty="0" smtClean="0">
                <a:latin typeface="Cambria" panose="02040503050406030204" pitchFamily="18" charset="0"/>
              </a:rPr>
              <a:t>50 biggest active dump sites affect the lives of 64 million people, including their health and loss of lives and property when collapses occur; </a:t>
            </a:r>
          </a:p>
          <a:p>
            <a:pPr marL="171450" lvl="0" indent="-171450">
              <a:buFont typeface="Arial" panose="020B0604020202020204" pitchFamily="34" charset="0"/>
              <a:buChar char="•"/>
            </a:pPr>
            <a:r>
              <a:rPr lang="en-US" sz="1200" dirty="0" smtClean="0">
                <a:latin typeface="Cambria" panose="02040503050406030204" pitchFamily="18" charset="0"/>
              </a:rPr>
              <a:t>2 billion people are without access to solid waste management and 3 billion lack access to controlled waste disposal facilities</a:t>
            </a:r>
          </a:p>
          <a:p>
            <a:endParaRPr lang="fr-FR" dirty="0" smtClean="0"/>
          </a:p>
        </p:txBody>
      </p:sp>
      <p:sp>
        <p:nvSpPr>
          <p:cNvPr id="4" name="Slide Number Placeholder 3"/>
          <p:cNvSpPr>
            <a:spLocks noGrp="1"/>
          </p:cNvSpPr>
          <p:nvPr>
            <p:ph type="sldNum" sz="quarter" idx="10"/>
          </p:nvPr>
        </p:nvSpPr>
        <p:spPr/>
        <p:txBody>
          <a:bodyPr/>
          <a:lstStyle/>
          <a:p>
            <a:fld id="{53D7DC69-3B5B-48B8-92B7-ED938402EA1D}" type="slidenum">
              <a:rPr lang="en-US" smtClean="0"/>
              <a:t>5</a:t>
            </a:fld>
            <a:endParaRPr lang="en-US"/>
          </a:p>
        </p:txBody>
      </p:sp>
    </p:spTree>
    <p:extLst>
      <p:ext uri="{BB962C8B-B14F-4D97-AF65-F5344CB8AC3E}">
        <p14:creationId xmlns:p14="http://schemas.microsoft.com/office/powerpoint/2010/main" val="1866562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Key </a:t>
            </a:r>
            <a:r>
              <a:rPr lang="fr-FR" dirty="0" err="1" smtClean="0"/>
              <a:t>economic</a:t>
            </a:r>
            <a:r>
              <a:rPr lang="fr-FR" dirty="0" smtClean="0"/>
              <a:t> </a:t>
            </a:r>
            <a:r>
              <a:rPr lang="fr-FR" dirty="0" err="1" smtClean="0"/>
              <a:t>sectors</a:t>
            </a:r>
            <a:r>
              <a:rPr lang="fr-FR" dirty="0" smtClean="0"/>
              <a:t> are</a:t>
            </a:r>
            <a:r>
              <a:rPr lang="fr-FR" baseline="0" dirty="0" smtClean="0"/>
              <a:t> major sources of </a:t>
            </a:r>
            <a:r>
              <a:rPr lang="fr-FR" baseline="0" dirty="0" err="1" smtClean="0"/>
              <a:t>today’s</a:t>
            </a:r>
            <a:r>
              <a:rPr lang="fr-FR" baseline="0" dirty="0" smtClean="0"/>
              <a:t> pollution, and are </a:t>
            </a:r>
            <a:r>
              <a:rPr lang="fr-FR" baseline="0" dirty="0" err="1" smtClean="0"/>
              <a:t>also</a:t>
            </a:r>
            <a:r>
              <a:rPr lang="fr-FR" baseline="0" dirty="0" smtClean="0"/>
              <a:t> key to </a:t>
            </a:r>
            <a:r>
              <a:rPr lang="fr-FR" baseline="0" dirty="0" err="1" smtClean="0"/>
              <a:t>solving</a:t>
            </a:r>
            <a:r>
              <a:rPr lang="fr-FR" baseline="0" dirty="0" smtClean="0"/>
              <a:t> the pollution </a:t>
            </a:r>
            <a:r>
              <a:rPr lang="fr-FR" baseline="0" dirty="0" err="1" smtClean="0"/>
              <a:t>problem</a:t>
            </a:r>
            <a:r>
              <a:rPr lang="fr-FR" baseline="0" smtClean="0"/>
              <a:t>. </a:t>
            </a:r>
            <a:endParaRPr lang="en-US" dirty="0"/>
          </a:p>
        </p:txBody>
      </p:sp>
      <p:sp>
        <p:nvSpPr>
          <p:cNvPr id="4" name="Slide Number Placeholder 3"/>
          <p:cNvSpPr>
            <a:spLocks noGrp="1"/>
          </p:cNvSpPr>
          <p:nvPr>
            <p:ph type="sldNum" sz="quarter" idx="10"/>
          </p:nvPr>
        </p:nvSpPr>
        <p:spPr/>
        <p:txBody>
          <a:bodyPr/>
          <a:lstStyle/>
          <a:p>
            <a:fld id="{53D7DC69-3B5B-48B8-92B7-ED938402EA1D}" type="slidenum">
              <a:rPr lang="en-US" smtClean="0"/>
              <a:t>6</a:t>
            </a:fld>
            <a:endParaRPr lang="en-US"/>
          </a:p>
        </p:txBody>
      </p:sp>
    </p:spTree>
    <p:extLst>
      <p:ext uri="{BB962C8B-B14F-4D97-AF65-F5344CB8AC3E}">
        <p14:creationId xmlns:p14="http://schemas.microsoft.com/office/powerpoint/2010/main" val="412558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Many of the economic costs of pollution are unacknowledged, unaccounted, non monetised and remain outside the domain of evaluation of public policies.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2013 however, the global welfare costs associated with air pollution were estimated at about $5.11 trillion. The welfare costs of mortality related to outdoor air pollution were estimated at about $3 trillion, and $2 trillion from indoor air pollution. Mortality costs from outdoor air pollution are projected to rise to about $25 trillion by 2060 in the absence of more stringent measures.</a:t>
            </a:r>
            <a:endParaRPr lang="en-US" dirty="0"/>
          </a:p>
        </p:txBody>
      </p:sp>
      <p:sp>
        <p:nvSpPr>
          <p:cNvPr id="4" name="Slide Number Placeholder 3"/>
          <p:cNvSpPr>
            <a:spLocks noGrp="1"/>
          </p:cNvSpPr>
          <p:nvPr>
            <p:ph type="sldNum" sz="quarter" idx="10"/>
          </p:nvPr>
        </p:nvSpPr>
        <p:spPr/>
        <p:txBody>
          <a:bodyPr/>
          <a:lstStyle/>
          <a:p>
            <a:fld id="{53D7DC69-3B5B-48B8-92B7-ED938402EA1D}" type="slidenum">
              <a:rPr lang="en-US" smtClean="0"/>
              <a:t>7</a:t>
            </a:fld>
            <a:endParaRPr lang="en-US"/>
          </a:p>
        </p:txBody>
      </p:sp>
    </p:spTree>
    <p:extLst>
      <p:ext uri="{BB962C8B-B14F-4D97-AF65-F5344CB8AC3E}">
        <p14:creationId xmlns:p14="http://schemas.microsoft.com/office/powerpoint/2010/main" val="3602132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2030 Agenda for Sustainable Development offers a great opportunity to enhance and accelerate action to tackle pollution. Pollution prevention, control and reduction will also create multiple opportunities for achieving the Sustainable Development Goals in a mutually beneficial manner.</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Under Goal 3 on health and well-being, one target (Target 3.9) is central, requiring that by 2030 we “substantially reduce the number of deaths and illnesses from hazardous chemicals and air, water and soil pollution and contamination”. Human health and the environment are compromised by the mismanagement of chemicals and waste, which form a fundamental obstacle to the achievement of sustainable development. This is strongly linked to how we produce and consume (Goal 12) and our ability to reduce resource degradation, pollution and waste.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Other goals and related targets are essential to reduce and prevent pollution. Target 6.3 under Goal 6, which aims to improve water quality by reducing pollution, eliminating dumping and minimizing the release of hazardous chemicals and materials. Not only could it significantly reduce the number of deaths from diarrhoeal diseases; it could also provide incentives for more innovative water resource management practices, including recycling and safe reuse. Target 14.1 already addresses pollution explicitly by requesting “the prevention and significant reduction of all kinds of marine pollution, in particular from land-based activities, including marine debris and nutrient pollution”</a:t>
            </a:r>
            <a:r>
              <a:rPr lang="en-GB"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3D7DC69-3B5B-48B8-92B7-ED938402EA1D}" type="slidenum">
              <a:rPr lang="en-US" smtClean="0"/>
              <a:t>10</a:t>
            </a:fld>
            <a:endParaRPr lang="en-US"/>
          </a:p>
        </p:txBody>
      </p:sp>
    </p:spTree>
    <p:extLst>
      <p:ext uri="{BB962C8B-B14F-4D97-AF65-F5344CB8AC3E}">
        <p14:creationId xmlns:p14="http://schemas.microsoft.com/office/powerpoint/2010/main" val="4200818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Progress can also be tracked in some specific areas of pollution. By 2015, 109 Member States had adopted air quality standards; 73 had a specific air quality policy, act or rules; and 104 had vehicle emission standards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3D7DC69-3B5B-48B8-92B7-ED938402EA1D}" type="slidenum">
              <a:rPr lang="en-US" smtClean="0"/>
              <a:t>11</a:t>
            </a:fld>
            <a:endParaRPr lang="en-US"/>
          </a:p>
        </p:txBody>
      </p:sp>
    </p:spTree>
    <p:extLst>
      <p:ext uri="{BB962C8B-B14F-4D97-AF65-F5344CB8AC3E}">
        <p14:creationId xmlns:p14="http://schemas.microsoft.com/office/powerpoint/2010/main" val="2061495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a:t>
            </a:r>
            <a:r>
              <a:rPr lang="en-GB" sz="1200" kern="1200" baseline="0" dirty="0" smtClean="0">
                <a:solidFill>
                  <a:schemeClr val="tx1"/>
                </a:solidFill>
                <a:effectLst/>
                <a:latin typeface="+mn-lt"/>
                <a:ea typeface="+mn-ea"/>
                <a:cs typeface="+mn-cs"/>
              </a:rPr>
              <a:t> report </a:t>
            </a:r>
            <a:r>
              <a:rPr lang="en-GB" sz="1200" kern="1200" dirty="0" smtClean="0">
                <a:solidFill>
                  <a:schemeClr val="tx1"/>
                </a:solidFill>
                <a:effectLst/>
                <a:latin typeface="+mn-lt"/>
                <a:ea typeface="+mn-ea"/>
                <a:cs typeface="+mn-cs"/>
              </a:rPr>
              <a:t>proposes a framework for actions that Member States and other stakeholders may wish to consider to curb pollution around the world:</a:t>
            </a:r>
            <a:r>
              <a:rPr lang="en-GB" sz="1200" kern="1200" baseline="0" dirty="0" smtClean="0">
                <a:solidFill>
                  <a:schemeClr val="tx1"/>
                </a:solidFill>
                <a:effectLst/>
                <a:latin typeface="+mn-lt"/>
                <a:ea typeface="+mn-ea"/>
                <a:cs typeface="+mn-cs"/>
              </a:rPr>
              <a:t> </a:t>
            </a:r>
          </a:p>
          <a:p>
            <a:pPr marL="171450" indent="-171450">
              <a:buFontTx/>
              <a:buChar char="-"/>
            </a:pPr>
            <a:r>
              <a:rPr lang="en-GB" sz="1200" kern="1200" dirty="0" smtClean="0">
                <a:solidFill>
                  <a:schemeClr val="tx1"/>
                </a:solidFill>
                <a:effectLst/>
                <a:latin typeface="+mn-lt"/>
                <a:ea typeface="+mn-ea"/>
                <a:cs typeface="+mn-cs"/>
              </a:rPr>
              <a:t>It seeks to reinforce integration and coherence in the way society responds to social, environmental and economic challenges related to pollution. </a:t>
            </a:r>
          </a:p>
          <a:p>
            <a:pPr marL="171450" indent="-171450">
              <a:buFontTx/>
              <a:buChar char="-"/>
            </a:pPr>
            <a:r>
              <a:rPr lang="en-GB" sz="1200" kern="1200" dirty="0" smtClean="0">
                <a:solidFill>
                  <a:schemeClr val="tx1"/>
                </a:solidFill>
                <a:effectLst/>
                <a:latin typeface="+mn-lt"/>
                <a:ea typeface="+mn-ea"/>
                <a:cs typeface="+mn-cs"/>
              </a:rPr>
              <a:t>It fully recognizes that what already has been achieved by governments and stakeholders needs to be built upon and can be reproduced in other countries and settings through experience sharing, support and the adoption of good practices.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The framework</a:t>
            </a:r>
            <a:r>
              <a:rPr lang="en-US" sz="1200" kern="1200" dirty="0" smtClean="0">
                <a:solidFill>
                  <a:schemeClr val="tx1"/>
                </a:solidFill>
                <a:effectLst/>
                <a:latin typeface="+mn-lt"/>
                <a:ea typeface="+mn-ea"/>
                <a:cs typeface="+mn-cs"/>
              </a:rPr>
              <a:t> is centered on a dual track of actions:</a:t>
            </a:r>
          </a:p>
          <a:p>
            <a:pPr lvl="1"/>
            <a:r>
              <a:rPr lang="en-GB" sz="1200" b="1" kern="1200" dirty="0" smtClean="0">
                <a:solidFill>
                  <a:schemeClr val="tx1"/>
                </a:solidFill>
                <a:effectLst/>
                <a:latin typeface="+mn-lt"/>
                <a:ea typeface="+mn-ea"/>
                <a:cs typeface="+mn-cs"/>
              </a:rPr>
              <a:t>Targeted interventions,</a:t>
            </a:r>
            <a:r>
              <a:rPr lang="en-GB" sz="1200" kern="1200" dirty="0" smtClean="0">
                <a:solidFill>
                  <a:schemeClr val="tx1"/>
                </a:solidFill>
                <a:effectLst/>
                <a:latin typeface="+mn-lt"/>
                <a:ea typeface="+mn-ea"/>
                <a:cs typeface="+mn-cs"/>
              </a:rPr>
              <a:t> based on risk assessments and scientific evidence of impacts, to address: </a:t>
            </a:r>
            <a:r>
              <a:rPr lang="en-GB" sz="1200" kern="1200" dirty="0" err="1" smtClean="0">
                <a:solidFill>
                  <a:schemeClr val="tx1"/>
                </a:solidFill>
                <a:effectLst/>
                <a:latin typeface="+mn-lt"/>
                <a:ea typeface="+mn-ea"/>
                <a:cs typeface="+mn-cs"/>
              </a:rPr>
              <a:t>i</a:t>
            </a:r>
            <a:r>
              <a:rPr lang="en-GB" sz="1200" kern="1200" dirty="0" smtClean="0">
                <a:solidFill>
                  <a:schemeClr val="tx1"/>
                </a:solidFill>
                <a:effectLst/>
                <a:latin typeface="+mn-lt"/>
                <a:ea typeface="+mn-ea"/>
                <a:cs typeface="+mn-cs"/>
              </a:rPr>
              <a:t>. ‘hard-hitting’ pollutants; ii. Areas of pollution (air, water, marine and coastal, land/soil) including the cross-cutting categories of chemicals and waste. They can be both based on global and regional environmental agreements, or direct action beyond these to address the most pressing problems.</a:t>
            </a:r>
          </a:p>
          <a:p>
            <a:pPr lvl="1"/>
            <a:endParaRPr lang="en-US" sz="1200" kern="1200" dirty="0" smtClean="0">
              <a:solidFill>
                <a:schemeClr val="tx1"/>
              </a:solidFill>
              <a:effectLst/>
              <a:latin typeface="+mn-lt"/>
              <a:ea typeface="+mn-ea"/>
              <a:cs typeface="+mn-cs"/>
            </a:endParaRPr>
          </a:p>
          <a:p>
            <a:pPr lvl="1"/>
            <a:r>
              <a:rPr lang="en-GB" sz="1200" kern="1200" dirty="0" smtClean="0">
                <a:solidFill>
                  <a:schemeClr val="tx1"/>
                </a:solidFill>
                <a:effectLst/>
                <a:latin typeface="+mn-lt"/>
                <a:ea typeface="+mn-ea"/>
                <a:cs typeface="+mn-cs"/>
              </a:rPr>
              <a:t>In parallel, there is a critical need for </a:t>
            </a:r>
            <a:r>
              <a:rPr lang="en-GB" sz="1200" b="1" kern="1200" dirty="0" smtClean="0">
                <a:solidFill>
                  <a:schemeClr val="tx1"/>
                </a:solidFill>
                <a:effectLst/>
                <a:latin typeface="+mn-lt"/>
                <a:ea typeface="+mn-ea"/>
                <a:cs typeface="+mn-cs"/>
              </a:rPr>
              <a:t>system-wide transformations </a:t>
            </a:r>
            <a:r>
              <a:rPr lang="en-GB" sz="1200" kern="1200" dirty="0" smtClean="0">
                <a:solidFill>
                  <a:schemeClr val="tx1"/>
                </a:solidFill>
                <a:effectLst/>
                <a:latin typeface="+mn-lt"/>
                <a:ea typeface="+mn-ea"/>
                <a:cs typeface="+mn-cs"/>
              </a:rPr>
              <a:t>to prevent and control pollution, toward greater resource efficiency</a:t>
            </a:r>
            <a:r>
              <a:rPr lang="en-US" sz="1200" kern="1200" dirty="0" smtClean="0">
                <a:solidFill>
                  <a:schemeClr val="tx1"/>
                </a:solidFill>
                <a:effectLst/>
                <a:latin typeface="+mn-lt"/>
                <a:ea typeface="+mn-ea"/>
                <a:cs typeface="+mn-cs"/>
              </a:rPr>
              <a:t> and equity, circularity and </a:t>
            </a:r>
            <a:r>
              <a:rPr lang="en-GB" sz="1200" kern="1200" dirty="0" smtClean="0">
                <a:solidFill>
                  <a:schemeClr val="tx1"/>
                </a:solidFill>
                <a:effectLst/>
                <a:latin typeface="+mn-lt"/>
                <a:ea typeface="+mn-ea"/>
                <a:cs typeface="+mn-cs"/>
              </a:rPr>
              <a:t>sustainable consumption and production, and improved </a:t>
            </a:r>
            <a:r>
              <a:rPr lang="en-US" sz="1200" kern="1200" dirty="0" smtClean="0">
                <a:solidFill>
                  <a:schemeClr val="tx1"/>
                </a:solidFill>
                <a:effectLst/>
                <a:latin typeface="+mn-lt"/>
                <a:ea typeface="+mn-ea"/>
                <a:cs typeface="+mn-cs"/>
              </a:rPr>
              <a:t>ecosystem resilience to </a:t>
            </a:r>
            <a:r>
              <a:rPr lang="en-GB" sz="1200" kern="1200" dirty="0" smtClean="0">
                <a:solidFill>
                  <a:schemeClr val="tx1"/>
                </a:solidFill>
                <a:effectLst/>
                <a:latin typeface="+mn-lt"/>
                <a:ea typeface="+mn-ea"/>
                <a:cs typeface="+mn-cs"/>
              </a:rPr>
              <a:t>support</a:t>
            </a:r>
            <a:r>
              <a:rPr lang="en-US" sz="1200" kern="1200" dirty="0" smtClean="0">
                <a:solidFill>
                  <a:schemeClr val="tx1"/>
                </a:solidFill>
                <a:effectLst/>
                <a:latin typeface="+mn-lt"/>
                <a:ea typeface="+mn-ea"/>
                <a:cs typeface="+mn-cs"/>
              </a:rPr>
              <a:t> cleaner and more sustainable </a:t>
            </a:r>
            <a:r>
              <a:rPr lang="en-GB" sz="1200" kern="1200" dirty="0" smtClean="0">
                <a:solidFill>
                  <a:schemeClr val="tx1"/>
                </a:solidFill>
                <a:effectLst/>
                <a:latin typeface="+mn-lt"/>
                <a:ea typeface="+mn-ea"/>
                <a:cs typeface="+mn-cs"/>
              </a:rPr>
              <a:t>development</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Both targeted interventions as well as transformative actions need to be supported by system-wide enablers, that aim to shift incentives, correct market and policy failures and address some of the gaps and issues that make pollution so pervasive and persistent, to avoid and reduce pollution in the medium and the long term.</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Rio Principles and the 2030 Agenda for Sustainable Development guide this framework for actions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five principles</a:t>
            </a:r>
            <a:r>
              <a:rPr lang="en-GB" sz="1200" kern="1200" dirty="0" smtClean="0">
                <a:solidFill>
                  <a:schemeClr val="tx1"/>
                </a:solidFill>
                <a:effectLst/>
                <a:latin typeface="+mn-lt"/>
                <a:ea typeface="+mn-ea"/>
                <a:cs typeface="+mn-cs"/>
              </a:rPr>
              <a:t> that underpin the proposed global action agenda- </a:t>
            </a:r>
            <a:r>
              <a:rPr lang="en-GB" sz="1200" b="1" kern="1200" dirty="0" smtClean="0">
                <a:solidFill>
                  <a:schemeClr val="tx1"/>
                </a:solidFill>
                <a:effectLst/>
                <a:latin typeface="+mn-lt"/>
                <a:ea typeface="+mn-ea"/>
                <a:cs typeface="+mn-cs"/>
              </a:rPr>
              <a:t>universality, inclusiveness, sustainability, precautionary and integration- </a:t>
            </a:r>
            <a:r>
              <a:rPr lang="en-GB" sz="1200" kern="1200" dirty="0" smtClean="0">
                <a:solidFill>
                  <a:schemeClr val="tx1"/>
                </a:solidFill>
                <a:effectLst/>
                <a:latin typeface="+mn-lt"/>
                <a:ea typeface="+mn-ea"/>
                <a:cs typeface="+mn-cs"/>
              </a:rPr>
              <a:t>respectively</a:t>
            </a:r>
            <a:r>
              <a:rPr lang="en-GB" sz="1200" b="1"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imply that:</a:t>
            </a:r>
            <a:endParaRPr lang="en-US"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Everyone in society is responsible for taking action towards a pollution-free planet </a:t>
            </a:r>
            <a:r>
              <a:rPr lang="en-GB" sz="1200" kern="1200" dirty="0" smtClean="0">
                <a:solidFill>
                  <a:schemeClr val="tx1"/>
                </a:solidFill>
                <a:effectLst/>
                <a:latin typeface="+mn-lt"/>
                <a:ea typeface="+mn-ea"/>
                <a:cs typeface="+mn-cs"/>
              </a:rPr>
              <a:t>(universality). While national governments have a clear role in enabling and guiding actions and including pollution management into development agendas, states and local authorities, communities, businesses, multi-stakeholder partnerships and citizens have a clear responsibility to act.</a:t>
            </a:r>
            <a:endParaRPr lang="en-US"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Access for all to environmental information and data, regulatory frameworks, education and public participation</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land and resource rights</a:t>
            </a:r>
            <a:r>
              <a:rPr lang="en-US"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are key to effective actions and enhanced access to justice in environmental matters (inclusiveness)</a:t>
            </a:r>
            <a:endParaRPr lang="en-US"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Multiple</a:t>
            </a:r>
            <a:r>
              <a:rPr lang="en-US" sz="1200" b="1" kern="1200" dirty="0" smtClean="0">
                <a:solidFill>
                  <a:schemeClr val="tx1"/>
                </a:solidFill>
                <a:effectLst/>
                <a:latin typeface="+mn-lt"/>
                <a:ea typeface="+mn-ea"/>
                <a:cs typeface="+mn-cs"/>
              </a:rPr>
              <a:t> and long-term </a:t>
            </a:r>
            <a:r>
              <a:rPr lang="en-GB" sz="1200" b="1" kern="1200" dirty="0" smtClean="0">
                <a:solidFill>
                  <a:schemeClr val="tx1"/>
                </a:solidFill>
                <a:effectLst/>
                <a:latin typeface="+mn-lt"/>
                <a:ea typeface="+mn-ea"/>
                <a:cs typeface="+mn-cs"/>
              </a:rPr>
              <a:t>risks to human health and well-being, especially to women, children and vulnerable groups, ecosystem health </a:t>
            </a:r>
            <a:r>
              <a:rPr lang="en-US" sz="1200" b="1" kern="1200" dirty="0" smtClean="0">
                <a:solidFill>
                  <a:schemeClr val="tx1"/>
                </a:solidFill>
                <a:effectLst/>
                <a:latin typeface="+mn-lt"/>
                <a:ea typeface="+mn-ea"/>
                <a:cs typeface="+mn-cs"/>
              </a:rPr>
              <a:t>and future generations </a:t>
            </a:r>
            <a:r>
              <a:rPr lang="en-GB" sz="1200" b="1" kern="1200" dirty="0" smtClean="0">
                <a:solidFill>
                  <a:schemeClr val="tx1"/>
                </a:solidFill>
                <a:effectLst/>
                <a:latin typeface="+mn-lt"/>
                <a:ea typeface="+mn-ea"/>
                <a:cs typeface="+mn-cs"/>
              </a:rPr>
              <a:t>require a preventive approach</a:t>
            </a:r>
            <a:r>
              <a:rPr lang="en-GB" sz="1200" kern="1200" dirty="0" smtClean="0">
                <a:solidFill>
                  <a:schemeClr val="tx1"/>
                </a:solidFill>
                <a:effectLst/>
                <a:latin typeface="+mn-lt"/>
                <a:ea typeface="+mn-ea"/>
                <a:cs typeface="+mn-cs"/>
              </a:rPr>
              <a:t> while accelerating mitigation efforts </a:t>
            </a:r>
            <a:r>
              <a:rPr lang="en-US" sz="1200" kern="1200" dirty="0" smtClean="0">
                <a:solidFill>
                  <a:schemeClr val="tx1"/>
                </a:solidFill>
                <a:effectLst/>
                <a:latin typeface="+mn-lt"/>
                <a:ea typeface="+mn-ea"/>
                <a:cs typeface="+mn-cs"/>
              </a:rPr>
              <a:t>using polluter pays approaches </a:t>
            </a:r>
            <a:r>
              <a:rPr lang="en-GB" sz="1200" kern="1200" dirty="0" smtClean="0">
                <a:solidFill>
                  <a:schemeClr val="tx1"/>
                </a:solidFill>
                <a:effectLst/>
                <a:latin typeface="+mn-lt"/>
                <a:ea typeface="+mn-ea"/>
                <a:cs typeface="+mn-cs"/>
              </a:rPr>
              <a:t>(sustainability) </a:t>
            </a:r>
            <a:endParaRPr lang="en-US"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Precautionary approaches</a:t>
            </a:r>
            <a:r>
              <a:rPr lang="en-GB" sz="1200" kern="1200" dirty="0" smtClean="0">
                <a:solidFill>
                  <a:schemeClr val="tx1"/>
                </a:solidFill>
                <a:effectLst/>
                <a:latin typeface="+mn-lt"/>
                <a:ea typeface="+mn-ea"/>
                <a:cs typeface="+mn-cs"/>
              </a:rPr>
              <a:t> are essential for guiding change, as </a:t>
            </a:r>
            <a:r>
              <a:rPr lang="en-US" sz="1200" kern="1200" dirty="0" smtClean="0">
                <a:solidFill>
                  <a:schemeClr val="tx1"/>
                </a:solidFill>
                <a:effectLst/>
                <a:latin typeface="+mn-lt"/>
                <a:ea typeface="+mn-ea"/>
                <a:cs typeface="+mn-cs"/>
              </a:rPr>
              <a:t>so much is still unknown. </a:t>
            </a:r>
            <a:r>
              <a:rPr lang="en-GB" sz="1200" kern="1200" dirty="0" smtClean="0">
                <a:solidFill>
                  <a:schemeClr val="tx1"/>
                </a:solidFill>
                <a:effectLst/>
                <a:latin typeface="+mn-lt"/>
                <a:ea typeface="+mn-ea"/>
                <a:cs typeface="+mn-cs"/>
              </a:rPr>
              <a:t>These ensure not just responsibility but stewardship by different societal actors (precautionary).</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Multiple benefits of action on pollution require integrated policies </a:t>
            </a:r>
            <a:r>
              <a:rPr lang="en-GB" sz="1200" kern="1200" dirty="0" smtClean="0">
                <a:solidFill>
                  <a:schemeClr val="tx1"/>
                </a:solidFill>
                <a:effectLst/>
                <a:latin typeface="+mn-lt"/>
                <a:ea typeface="+mn-ea"/>
                <a:cs typeface="+mn-cs"/>
              </a:rPr>
              <a:t>and cross-ministerial approaches (integrative).</a:t>
            </a:r>
            <a:r>
              <a:rPr lang="en-GB" sz="1200" b="1"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Innovation, collaboration, and leadership are central to tackling pollution, especially cross media, transboundary, and legacy pollution, in an effective and impactful manner</a:t>
            </a:r>
          </a:p>
          <a:p>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We need to work together towards system-wide transformations, </a:t>
            </a:r>
            <a:r>
              <a:rPr lang="en-GB" sz="1200" kern="1200" dirty="0" smtClean="0">
                <a:solidFill>
                  <a:schemeClr val="tx1"/>
                </a:solidFill>
                <a:effectLst/>
                <a:latin typeface="+mn-lt"/>
                <a:ea typeface="+mn-ea"/>
                <a:cs typeface="+mn-cs"/>
              </a:rPr>
              <a:t> to shift the economy toward greater resource efficiency</a:t>
            </a:r>
            <a:r>
              <a:rPr lang="en-US" sz="1200" kern="1200" dirty="0" smtClean="0">
                <a:solidFill>
                  <a:schemeClr val="tx1"/>
                </a:solidFill>
                <a:effectLst/>
                <a:latin typeface="+mn-lt"/>
                <a:ea typeface="+mn-ea"/>
                <a:cs typeface="+mn-cs"/>
              </a:rPr>
              <a:t> and equity, circularity and </a:t>
            </a:r>
            <a:r>
              <a:rPr lang="en-GB" sz="1200" kern="1200" dirty="0" smtClean="0">
                <a:solidFill>
                  <a:schemeClr val="tx1"/>
                </a:solidFill>
                <a:effectLst/>
                <a:latin typeface="+mn-lt"/>
                <a:ea typeface="+mn-ea"/>
                <a:cs typeface="+mn-cs"/>
              </a:rPr>
              <a:t>sustainable consumption and production, to prevent pollution</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But we cannot wait to act. And this is the reason why the report proposes </a:t>
            </a:r>
            <a:r>
              <a:rPr lang="en-GB" sz="1200" b="1" kern="1200" dirty="0" smtClean="0">
                <a:solidFill>
                  <a:schemeClr val="tx1"/>
                </a:solidFill>
                <a:effectLst/>
                <a:latin typeface="+mn-lt"/>
                <a:ea typeface="+mn-ea"/>
                <a:cs typeface="+mn-cs"/>
              </a:rPr>
              <a:t>50 examples of focused and actionable </a:t>
            </a:r>
            <a:r>
              <a:rPr lang="en-GB" sz="1200" kern="1200" dirty="0" smtClean="0">
                <a:solidFill>
                  <a:schemeClr val="tx1"/>
                </a:solidFill>
                <a:effectLst/>
                <a:latin typeface="+mn-lt"/>
                <a:ea typeface="+mn-ea"/>
                <a:cs typeface="+mn-cs"/>
              </a:rPr>
              <a:t>targeted interventions to address “hard-hitting” pollutants. </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 Most of these measures are already known and some are already part of agreed conventions or initiatives. Now is the time to act on them. </a:t>
            </a:r>
            <a:endParaRPr lang="en-US" sz="1200" kern="1200" dirty="0" smtClean="0">
              <a:solidFill>
                <a:schemeClr val="tx1"/>
              </a:solidFill>
              <a:effectLst/>
              <a:latin typeface="+mn-lt"/>
              <a:ea typeface="+mn-ea"/>
              <a:cs typeface="+mn-cs"/>
            </a:endParaRPr>
          </a:p>
          <a:p>
            <a:r>
              <a:rPr lang="en-GB" sz="1200" i="1" u="sng" kern="1200" dirty="0" smtClean="0">
                <a:solidFill>
                  <a:schemeClr val="tx1"/>
                </a:solidFill>
                <a:effectLst/>
                <a:latin typeface="+mn-lt"/>
                <a:ea typeface="+mn-ea"/>
                <a:cs typeface="+mn-cs"/>
              </a:rPr>
              <a:t>Example: </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Moving to electric mobility, </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Treat, recycle, re-use waste water to reduce discharge in freshwater bodies by at least 50 per cent by UNEA3. </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Advance safer alternatives for toxic chemicals though sustainability chemistry</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Reduce exposure to lead, with in particular action on lead in paint.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Stakeholders and governments are therefore invited to make voluntary commitments to address pollution on UN Environment website (#</a:t>
            </a:r>
            <a:r>
              <a:rPr lang="en-GB" sz="1200" kern="1200" dirty="0" err="1" smtClean="0">
                <a:solidFill>
                  <a:schemeClr val="tx1"/>
                </a:solidFill>
                <a:effectLst/>
                <a:latin typeface="+mn-lt"/>
                <a:ea typeface="+mn-ea"/>
                <a:cs typeface="+mn-cs"/>
              </a:rPr>
              <a:t>BeatPollution</a:t>
            </a:r>
            <a:r>
              <a:rPr lang="en-GB" sz="1200" kern="1200" dirty="0" smtClean="0">
                <a:solidFill>
                  <a:schemeClr val="tx1"/>
                </a:solidFill>
                <a:effectLst/>
                <a:latin typeface="+mn-lt"/>
                <a:ea typeface="+mn-ea"/>
                <a:cs typeface="+mn-cs"/>
              </a:rPr>
              <a:t>).  They complement the voluntary pledges individual citizens can make to beat pollution</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60CDCC0-BE4C-4C51-9767-59A9CB862EA3}" type="slidenum">
              <a:rPr lang="en-US" smtClean="0"/>
              <a:t>13</a:t>
            </a:fld>
            <a:endParaRPr lang="en-US"/>
          </a:p>
        </p:txBody>
      </p:sp>
    </p:spTree>
    <p:extLst>
      <p:ext uri="{BB962C8B-B14F-4D97-AF65-F5344CB8AC3E}">
        <p14:creationId xmlns:p14="http://schemas.microsoft.com/office/powerpoint/2010/main" val="28023391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1" kern="1200" dirty="0" smtClean="0">
                <a:solidFill>
                  <a:schemeClr val="tx1"/>
                </a:solidFill>
                <a:effectLst/>
                <a:latin typeface="+mn-lt"/>
                <a:ea typeface="+mn-ea"/>
                <a:cs typeface="+mn-cs"/>
              </a:rPr>
              <a:t>We need to work together towards system-wide transformations, </a:t>
            </a:r>
            <a:r>
              <a:rPr lang="en-GB" sz="1200" kern="1200" dirty="0" smtClean="0">
                <a:solidFill>
                  <a:schemeClr val="tx1"/>
                </a:solidFill>
                <a:effectLst/>
                <a:latin typeface="+mn-lt"/>
                <a:ea typeface="+mn-ea"/>
                <a:cs typeface="+mn-cs"/>
              </a:rPr>
              <a:t> to shift the economy toward greater resource efficiency</a:t>
            </a:r>
            <a:r>
              <a:rPr lang="en-US" sz="1200" kern="1200" dirty="0" smtClean="0">
                <a:solidFill>
                  <a:schemeClr val="tx1"/>
                </a:solidFill>
                <a:effectLst/>
                <a:latin typeface="+mn-lt"/>
                <a:ea typeface="+mn-ea"/>
                <a:cs typeface="+mn-cs"/>
              </a:rPr>
              <a:t> and equity, circularity and </a:t>
            </a:r>
            <a:r>
              <a:rPr lang="en-GB" sz="1200" kern="1200" dirty="0" smtClean="0">
                <a:solidFill>
                  <a:schemeClr val="tx1"/>
                </a:solidFill>
                <a:effectLst/>
                <a:latin typeface="+mn-lt"/>
                <a:ea typeface="+mn-ea"/>
                <a:cs typeface="+mn-cs"/>
              </a:rPr>
              <a:t>sustainable consumption and production, to prevent pollution</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But we cannot wait to act. And this is the reason why the report makes</a:t>
            </a:r>
            <a:r>
              <a:rPr lang="en-GB" sz="1200" kern="1200" baseline="0" dirty="0" smtClean="0">
                <a:solidFill>
                  <a:schemeClr val="tx1"/>
                </a:solidFill>
                <a:effectLst/>
                <a:latin typeface="+mn-lt"/>
                <a:ea typeface="+mn-ea"/>
                <a:cs typeface="+mn-cs"/>
              </a:rPr>
              <a:t> the case for enhanced action to tackle pollution. It</a:t>
            </a:r>
            <a:r>
              <a:rPr lang="en-GB" sz="1200" kern="1200" dirty="0" smtClean="0">
                <a:solidFill>
                  <a:schemeClr val="tx1"/>
                </a:solidFill>
                <a:effectLst/>
                <a:latin typeface="+mn-lt"/>
                <a:ea typeface="+mn-ea"/>
                <a:cs typeface="+mn-cs"/>
              </a:rPr>
              <a:t> proposes </a:t>
            </a:r>
            <a:r>
              <a:rPr lang="en-GB" sz="1200" b="1" kern="1200" dirty="0" smtClean="0">
                <a:solidFill>
                  <a:schemeClr val="tx1"/>
                </a:solidFill>
                <a:effectLst/>
                <a:latin typeface="+mn-lt"/>
                <a:ea typeface="+mn-ea"/>
                <a:cs typeface="+mn-cs"/>
              </a:rPr>
              <a:t>50 examples of focused and actionable </a:t>
            </a:r>
            <a:r>
              <a:rPr lang="en-GB" sz="1200" kern="1200" dirty="0" smtClean="0">
                <a:solidFill>
                  <a:schemeClr val="tx1"/>
                </a:solidFill>
                <a:effectLst/>
                <a:latin typeface="+mn-lt"/>
                <a:ea typeface="+mn-ea"/>
                <a:cs typeface="+mn-cs"/>
              </a:rPr>
              <a:t>targeted interventions to address “hard-hitting” pollutants. </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 Most of these measures are already known and some are already part of agreed conventions or initiatives. Now is the time to act on them. </a:t>
            </a:r>
            <a:endParaRPr lang="en-US" sz="1200" kern="1200" dirty="0" smtClean="0">
              <a:solidFill>
                <a:schemeClr val="tx1"/>
              </a:solidFill>
              <a:effectLst/>
              <a:latin typeface="+mn-lt"/>
              <a:ea typeface="+mn-ea"/>
              <a:cs typeface="+mn-cs"/>
            </a:endParaRPr>
          </a:p>
          <a:p>
            <a:r>
              <a:rPr lang="en-GB" sz="1200" i="1" u="sng" kern="1200" dirty="0" smtClean="0">
                <a:solidFill>
                  <a:schemeClr val="tx1"/>
                </a:solidFill>
                <a:effectLst/>
                <a:latin typeface="+mn-lt"/>
                <a:ea typeface="+mn-ea"/>
                <a:cs typeface="+mn-cs"/>
              </a:rPr>
              <a:t>Example: </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Moving to electric mobility, </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Treat, recycle, re-use waste water to reduce discharge in freshwater bodies by at least 80 per cent by</a:t>
            </a:r>
            <a:r>
              <a:rPr lang="en-GB" sz="1200" kern="1200" baseline="0" dirty="0" smtClean="0">
                <a:solidFill>
                  <a:schemeClr val="tx1"/>
                </a:solidFill>
                <a:effectLst/>
                <a:latin typeface="+mn-lt"/>
                <a:ea typeface="+mn-ea"/>
                <a:cs typeface="+mn-cs"/>
              </a:rPr>
              <a:t> 2030</a:t>
            </a:r>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Advance safer alternatives for toxic chemicals though sustainability chemistry</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Reduce exposure to lead, with in particular action on lead in paint.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Stakeholders and governments are therefore invited to make voluntary commitments to address pollution on UN Environment website (#</a:t>
            </a:r>
            <a:r>
              <a:rPr lang="en-GB" sz="1200" kern="1200" dirty="0" err="1" smtClean="0">
                <a:solidFill>
                  <a:schemeClr val="tx1"/>
                </a:solidFill>
                <a:effectLst/>
                <a:latin typeface="+mn-lt"/>
                <a:ea typeface="+mn-ea"/>
                <a:cs typeface="+mn-cs"/>
              </a:rPr>
              <a:t>BeatPollution</a:t>
            </a:r>
            <a:r>
              <a:rPr lang="en-GB" sz="1200" kern="1200" dirty="0" smtClean="0">
                <a:solidFill>
                  <a:schemeClr val="tx1"/>
                </a:solidFill>
                <a:effectLst/>
                <a:latin typeface="+mn-lt"/>
                <a:ea typeface="+mn-ea"/>
                <a:cs typeface="+mn-cs"/>
              </a:rPr>
              <a:t>).  They complement the voluntary pledges individual citizens can make to beat pollution</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3D7DC69-3B5B-48B8-92B7-ED938402EA1D}" type="slidenum">
              <a:rPr lang="en-US" smtClean="0"/>
              <a:t>14</a:t>
            </a:fld>
            <a:endParaRPr lang="en-US"/>
          </a:p>
        </p:txBody>
      </p:sp>
    </p:spTree>
    <p:extLst>
      <p:ext uri="{BB962C8B-B14F-4D97-AF65-F5344CB8AC3E}">
        <p14:creationId xmlns:p14="http://schemas.microsoft.com/office/powerpoint/2010/main" val="41008350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1C8F1B-BF4D-4898-830E-59D7AB9EEF60}" type="datetimeFigureOut">
              <a:rPr lang="en-US" smtClean="0"/>
              <a:t>10/11/2017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7AA1C-B929-43C3-8980-6181D05D275D}" type="slidenum">
              <a:rPr lang="en-US" smtClean="0"/>
              <a:t>‹#›</a:t>
            </a:fld>
            <a:endParaRPr lang="en-US"/>
          </a:p>
        </p:txBody>
      </p:sp>
    </p:spTree>
    <p:extLst>
      <p:ext uri="{BB962C8B-B14F-4D97-AF65-F5344CB8AC3E}">
        <p14:creationId xmlns:p14="http://schemas.microsoft.com/office/powerpoint/2010/main" val="845718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C8F1B-BF4D-4898-830E-59D7AB9EEF60}" type="datetimeFigureOut">
              <a:rPr lang="en-US" smtClean="0"/>
              <a:t>10/11/2017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7AA1C-B929-43C3-8980-6181D05D275D}" type="slidenum">
              <a:rPr lang="en-US" smtClean="0"/>
              <a:t>‹#›</a:t>
            </a:fld>
            <a:endParaRPr lang="en-US"/>
          </a:p>
        </p:txBody>
      </p:sp>
    </p:spTree>
    <p:extLst>
      <p:ext uri="{BB962C8B-B14F-4D97-AF65-F5344CB8AC3E}">
        <p14:creationId xmlns:p14="http://schemas.microsoft.com/office/powerpoint/2010/main" val="25296153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C8F1B-BF4D-4898-830E-59D7AB9EEF60}" type="datetimeFigureOut">
              <a:rPr lang="en-US" smtClean="0"/>
              <a:t>10/11/2017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7AA1C-B929-43C3-8980-6181D05D275D}" type="slidenum">
              <a:rPr lang="en-US" smtClean="0"/>
              <a:t>‹#›</a:t>
            </a:fld>
            <a:endParaRPr lang="en-US"/>
          </a:p>
        </p:txBody>
      </p:sp>
    </p:spTree>
    <p:extLst>
      <p:ext uri="{BB962C8B-B14F-4D97-AF65-F5344CB8AC3E}">
        <p14:creationId xmlns:p14="http://schemas.microsoft.com/office/powerpoint/2010/main" val="1872413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C8F1B-BF4D-4898-830E-59D7AB9EEF60}" type="datetimeFigureOut">
              <a:rPr lang="en-US" smtClean="0"/>
              <a:t>10/11/2017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7AA1C-B929-43C3-8980-6181D05D275D}" type="slidenum">
              <a:rPr lang="en-US" smtClean="0"/>
              <a:t>‹#›</a:t>
            </a:fld>
            <a:endParaRPr lang="en-US"/>
          </a:p>
        </p:txBody>
      </p:sp>
    </p:spTree>
    <p:extLst>
      <p:ext uri="{BB962C8B-B14F-4D97-AF65-F5344CB8AC3E}">
        <p14:creationId xmlns:p14="http://schemas.microsoft.com/office/powerpoint/2010/main" val="1206396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1C8F1B-BF4D-4898-830E-59D7AB9EEF60}" type="datetimeFigureOut">
              <a:rPr lang="en-US" smtClean="0"/>
              <a:t>10/11/2017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7AA1C-B929-43C3-8980-6181D05D275D}" type="slidenum">
              <a:rPr lang="en-US" smtClean="0"/>
              <a:t>‹#›</a:t>
            </a:fld>
            <a:endParaRPr lang="en-US"/>
          </a:p>
        </p:txBody>
      </p:sp>
    </p:spTree>
    <p:extLst>
      <p:ext uri="{BB962C8B-B14F-4D97-AF65-F5344CB8AC3E}">
        <p14:creationId xmlns:p14="http://schemas.microsoft.com/office/powerpoint/2010/main" val="3016732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1C8F1B-BF4D-4898-830E-59D7AB9EEF60}" type="datetimeFigureOut">
              <a:rPr lang="en-US" smtClean="0"/>
              <a:t>10/11/2017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E7AA1C-B929-43C3-8980-6181D05D275D}" type="slidenum">
              <a:rPr lang="en-US" smtClean="0"/>
              <a:t>‹#›</a:t>
            </a:fld>
            <a:endParaRPr lang="en-US"/>
          </a:p>
        </p:txBody>
      </p:sp>
    </p:spTree>
    <p:extLst>
      <p:ext uri="{BB962C8B-B14F-4D97-AF65-F5344CB8AC3E}">
        <p14:creationId xmlns:p14="http://schemas.microsoft.com/office/powerpoint/2010/main" val="3993703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1C8F1B-BF4D-4898-830E-59D7AB9EEF60}" type="datetimeFigureOut">
              <a:rPr lang="en-US" smtClean="0"/>
              <a:t>10/11/2017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E7AA1C-B929-43C3-8980-6181D05D275D}" type="slidenum">
              <a:rPr lang="en-US" smtClean="0"/>
              <a:t>‹#›</a:t>
            </a:fld>
            <a:endParaRPr lang="en-US"/>
          </a:p>
        </p:txBody>
      </p:sp>
    </p:spTree>
    <p:extLst>
      <p:ext uri="{BB962C8B-B14F-4D97-AF65-F5344CB8AC3E}">
        <p14:creationId xmlns:p14="http://schemas.microsoft.com/office/powerpoint/2010/main" val="2367752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1C8F1B-BF4D-4898-830E-59D7AB9EEF60}" type="datetimeFigureOut">
              <a:rPr lang="en-US" smtClean="0"/>
              <a:t>10/11/2017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E7AA1C-B929-43C3-8980-6181D05D275D}" type="slidenum">
              <a:rPr lang="en-US" smtClean="0"/>
              <a:t>‹#›</a:t>
            </a:fld>
            <a:endParaRPr lang="en-US"/>
          </a:p>
        </p:txBody>
      </p:sp>
    </p:spTree>
    <p:extLst>
      <p:ext uri="{BB962C8B-B14F-4D97-AF65-F5344CB8AC3E}">
        <p14:creationId xmlns:p14="http://schemas.microsoft.com/office/powerpoint/2010/main" val="1178219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1C8F1B-BF4D-4898-830E-59D7AB9EEF60}" type="datetimeFigureOut">
              <a:rPr lang="en-US" smtClean="0"/>
              <a:t>10/11/2017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E7AA1C-B929-43C3-8980-6181D05D275D}" type="slidenum">
              <a:rPr lang="en-US" smtClean="0"/>
              <a:t>‹#›</a:t>
            </a:fld>
            <a:endParaRPr lang="en-US"/>
          </a:p>
        </p:txBody>
      </p:sp>
    </p:spTree>
    <p:extLst>
      <p:ext uri="{BB962C8B-B14F-4D97-AF65-F5344CB8AC3E}">
        <p14:creationId xmlns:p14="http://schemas.microsoft.com/office/powerpoint/2010/main" val="3095496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1C8F1B-BF4D-4898-830E-59D7AB9EEF60}" type="datetimeFigureOut">
              <a:rPr lang="en-US" smtClean="0"/>
              <a:t>10/11/2017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E7AA1C-B929-43C3-8980-6181D05D275D}" type="slidenum">
              <a:rPr lang="en-US" smtClean="0"/>
              <a:t>‹#›</a:t>
            </a:fld>
            <a:endParaRPr lang="en-US"/>
          </a:p>
        </p:txBody>
      </p:sp>
    </p:spTree>
    <p:extLst>
      <p:ext uri="{BB962C8B-B14F-4D97-AF65-F5344CB8AC3E}">
        <p14:creationId xmlns:p14="http://schemas.microsoft.com/office/powerpoint/2010/main" val="1112416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1C8F1B-BF4D-4898-830E-59D7AB9EEF60}" type="datetimeFigureOut">
              <a:rPr lang="en-US" smtClean="0"/>
              <a:t>10/11/2017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E7AA1C-B929-43C3-8980-6181D05D275D}" type="slidenum">
              <a:rPr lang="en-US" smtClean="0"/>
              <a:t>‹#›</a:t>
            </a:fld>
            <a:endParaRPr lang="en-US"/>
          </a:p>
        </p:txBody>
      </p:sp>
    </p:spTree>
    <p:extLst>
      <p:ext uri="{BB962C8B-B14F-4D97-AF65-F5344CB8AC3E}">
        <p14:creationId xmlns:p14="http://schemas.microsoft.com/office/powerpoint/2010/main" val="1887863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1C8F1B-BF4D-4898-830E-59D7AB9EEF60}" type="datetimeFigureOut">
              <a:rPr lang="en-US" smtClean="0"/>
              <a:t>10/11/2017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E7AA1C-B929-43C3-8980-6181D05D275D}" type="slidenum">
              <a:rPr lang="en-US" smtClean="0"/>
              <a:t>‹#›</a:t>
            </a:fld>
            <a:endParaRPr lang="en-US"/>
          </a:p>
        </p:txBody>
      </p:sp>
    </p:spTree>
    <p:extLst>
      <p:ext uri="{BB962C8B-B14F-4D97-AF65-F5344CB8AC3E}">
        <p14:creationId xmlns:p14="http://schemas.microsoft.com/office/powerpoint/2010/main" val="1054070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3153641" y="220194"/>
            <a:ext cx="4487084" cy="6319838"/>
          </a:xfrm>
          <a:prstGeom prst="rect">
            <a:avLst/>
          </a:prstGeom>
        </p:spPr>
      </p:pic>
      <p:sp>
        <p:nvSpPr>
          <p:cNvPr id="2" name="TextBox 1"/>
          <p:cNvSpPr txBox="1"/>
          <p:nvPr/>
        </p:nvSpPr>
        <p:spPr>
          <a:xfrm>
            <a:off x="8759407" y="831936"/>
            <a:ext cx="2124157" cy="369332"/>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36332832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7475"/>
            <a:ext cx="10515600" cy="873125"/>
          </a:xfrm>
        </p:spPr>
        <p:txBody>
          <a:bodyPr>
            <a:normAutofit/>
          </a:bodyPr>
          <a:lstStyle/>
          <a:p>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Action on pollution </a:t>
            </a:r>
            <a:r>
              <a:rPr lang="fr-FR" sz="2800" b="1" dirty="0" err="1" smtClean="0">
                <a:solidFill>
                  <a:srgbClr val="00B0F0"/>
                </a:solidFill>
                <a:latin typeface="Roboto" panose="02000000000000000000" pitchFamily="2" charset="0"/>
                <a:ea typeface="Roboto" panose="02000000000000000000" pitchFamily="2" charset="0"/>
                <a:cs typeface="Roboto" panose="02000000000000000000" pitchFamily="2" charset="0"/>
              </a:rPr>
              <a:t>can</a:t>
            </a:r>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 </a:t>
            </a:r>
            <a:r>
              <a:rPr lang="fr-FR" sz="2800" b="1" dirty="0" err="1" smtClean="0">
                <a:solidFill>
                  <a:srgbClr val="00B0F0"/>
                </a:solidFill>
                <a:latin typeface="Roboto" panose="02000000000000000000" pitchFamily="2" charset="0"/>
                <a:ea typeface="Roboto" panose="02000000000000000000" pitchFamily="2" charset="0"/>
                <a:cs typeface="Roboto" panose="02000000000000000000" pitchFamily="2" charset="0"/>
              </a:rPr>
              <a:t>contribute</a:t>
            </a:r>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 to </a:t>
            </a:r>
            <a:r>
              <a:rPr lang="fr-FR" sz="2800" b="1" dirty="0" err="1" smtClean="0">
                <a:solidFill>
                  <a:srgbClr val="00B0F0"/>
                </a:solidFill>
                <a:latin typeface="Roboto" panose="02000000000000000000" pitchFamily="2" charset="0"/>
                <a:ea typeface="Roboto" panose="02000000000000000000" pitchFamily="2" charset="0"/>
                <a:cs typeface="Roboto" panose="02000000000000000000" pitchFamily="2" charset="0"/>
              </a:rPr>
              <a:t>achieve</a:t>
            </a:r>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 </a:t>
            </a:r>
            <a:r>
              <a:rPr lang="fr-FR" sz="2800" b="1" dirty="0" err="1" smtClean="0">
                <a:solidFill>
                  <a:srgbClr val="00B0F0"/>
                </a:solidFill>
                <a:latin typeface="Roboto" panose="02000000000000000000" pitchFamily="2" charset="0"/>
                <a:ea typeface="Roboto" panose="02000000000000000000" pitchFamily="2" charset="0"/>
                <a:cs typeface="Roboto" panose="02000000000000000000" pitchFamily="2" charset="0"/>
              </a:rPr>
              <a:t>many</a:t>
            </a:r>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 </a:t>
            </a:r>
            <a:r>
              <a:rPr lang="fr-FR" sz="2800" b="1" dirty="0" err="1" smtClean="0">
                <a:solidFill>
                  <a:srgbClr val="00B0F0"/>
                </a:solidFill>
                <a:latin typeface="Roboto" panose="02000000000000000000" pitchFamily="2" charset="0"/>
                <a:ea typeface="Roboto" panose="02000000000000000000" pitchFamily="2" charset="0"/>
                <a:cs typeface="Roboto" panose="02000000000000000000" pitchFamily="2" charset="0"/>
              </a:rPr>
              <a:t>Sustainable</a:t>
            </a:r>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 </a:t>
            </a:r>
            <a:r>
              <a:rPr lang="fr-FR" sz="2800" b="1" dirty="0" err="1" smtClean="0">
                <a:solidFill>
                  <a:srgbClr val="00B0F0"/>
                </a:solidFill>
                <a:latin typeface="Roboto" panose="02000000000000000000" pitchFamily="2" charset="0"/>
                <a:ea typeface="Roboto" panose="02000000000000000000" pitchFamily="2" charset="0"/>
                <a:cs typeface="Roboto" panose="02000000000000000000" pitchFamily="2" charset="0"/>
              </a:rPr>
              <a:t>Development</a:t>
            </a:r>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 Goals</a:t>
            </a:r>
            <a:endParaRPr lang="en-US" sz="2800" b="1" dirty="0">
              <a:solidFill>
                <a:srgbClr val="00B0F0"/>
              </a:solidFill>
              <a:latin typeface="Roboto" panose="02000000000000000000" pitchFamily="2" charset="0"/>
              <a:ea typeface="Roboto" panose="02000000000000000000" pitchFamily="2" charset="0"/>
              <a:cs typeface="Roboto" panose="02000000000000000000" pitchFamily="2" charset="0"/>
            </a:endParaRPr>
          </a:p>
        </p:txBody>
      </p:sp>
      <p:pic>
        <p:nvPicPr>
          <p:cNvPr id="4" name="Content Placeholder 3"/>
          <p:cNvPicPr>
            <a:picLocks noGrp="1" noChangeAspect="1"/>
          </p:cNvPicPr>
          <p:nvPr>
            <p:ph idx="1"/>
          </p:nvPr>
        </p:nvPicPr>
        <p:blipFill>
          <a:blip r:embed="rId3"/>
          <a:stretch>
            <a:fillRect/>
          </a:stretch>
        </p:blipFill>
        <p:spPr>
          <a:xfrm>
            <a:off x="923925" y="906616"/>
            <a:ext cx="9963150" cy="5961388"/>
          </a:xfrm>
          <a:prstGeom prst="rect">
            <a:avLst/>
          </a:prstGeom>
        </p:spPr>
      </p:pic>
    </p:spTree>
    <p:extLst>
      <p:ext uri="{BB962C8B-B14F-4D97-AF65-F5344CB8AC3E}">
        <p14:creationId xmlns:p14="http://schemas.microsoft.com/office/powerpoint/2010/main" val="33097455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781" y="100034"/>
            <a:ext cx="11904617" cy="950323"/>
          </a:xfrm>
        </p:spPr>
        <p:txBody>
          <a:bodyPr>
            <a:normAutofit/>
          </a:bodyPr>
          <a:lstStyle/>
          <a:p>
            <a:r>
              <a:rPr lang="en-US" sz="2800" dirty="0" smtClean="0">
                <a:solidFill>
                  <a:srgbClr val="00B0F0"/>
                </a:solidFill>
                <a:latin typeface="Roboto" panose="02000000000000000000" pitchFamily="2" charset="0"/>
                <a:ea typeface="Roboto" panose="02000000000000000000" pitchFamily="2" charset="0"/>
                <a:cs typeface="Roboto" panose="02000000000000000000" pitchFamily="2" charset="0"/>
              </a:rPr>
              <a:t>Example: National actions on improving air quality in the world </a:t>
            </a:r>
            <a:endParaRPr lang="en-US" sz="2800" dirty="0">
              <a:solidFill>
                <a:srgbClr val="00B0F0"/>
              </a:solidFill>
              <a:latin typeface="Roboto" panose="02000000000000000000" pitchFamily="2" charset="0"/>
              <a:ea typeface="Roboto" panose="02000000000000000000" pitchFamily="2" charset="0"/>
              <a:cs typeface="Roboto" panose="02000000000000000000" pitchFamily="2" charset="0"/>
            </a:endParaRPr>
          </a:p>
        </p:txBody>
      </p:sp>
      <p:pic>
        <p:nvPicPr>
          <p:cNvPr id="5" name="Picture 4"/>
          <p:cNvPicPr>
            <a:picLocks noChangeAspect="1"/>
          </p:cNvPicPr>
          <p:nvPr/>
        </p:nvPicPr>
        <p:blipFill>
          <a:blip r:embed="rId3"/>
          <a:stretch>
            <a:fillRect/>
          </a:stretch>
        </p:blipFill>
        <p:spPr>
          <a:xfrm>
            <a:off x="148622" y="1829488"/>
            <a:ext cx="5431428" cy="3970708"/>
          </a:xfrm>
          <a:prstGeom prst="rect">
            <a:avLst/>
          </a:prstGeom>
        </p:spPr>
      </p:pic>
      <p:sp>
        <p:nvSpPr>
          <p:cNvPr id="6" name="TextBox 5"/>
          <p:cNvSpPr txBox="1"/>
          <p:nvPr/>
        </p:nvSpPr>
        <p:spPr>
          <a:xfrm>
            <a:off x="1593668" y="6374674"/>
            <a:ext cx="4963885" cy="369332"/>
          </a:xfrm>
          <a:prstGeom prst="rect">
            <a:avLst/>
          </a:prstGeom>
          <a:noFill/>
        </p:spPr>
        <p:txBody>
          <a:bodyPr wrap="square" rtlCol="0">
            <a:spAutoFit/>
          </a:bodyPr>
          <a:lstStyle/>
          <a:p>
            <a:r>
              <a:rPr lang="en-US" dirty="0" smtClean="0"/>
              <a:t>Source: UNEP 2016. Actions on Air Quality </a:t>
            </a:r>
            <a:endParaRPr lang="en-US" dirty="0"/>
          </a:p>
        </p:txBody>
      </p:sp>
      <p:sp>
        <p:nvSpPr>
          <p:cNvPr id="3" name="TextBox 2"/>
          <p:cNvSpPr txBox="1"/>
          <p:nvPr/>
        </p:nvSpPr>
        <p:spPr>
          <a:xfrm>
            <a:off x="1445677" y="1432057"/>
            <a:ext cx="2013141" cy="646331"/>
          </a:xfrm>
          <a:prstGeom prst="rect">
            <a:avLst/>
          </a:prstGeom>
          <a:noFill/>
        </p:spPr>
        <p:txBody>
          <a:bodyPr wrap="square" rtlCol="0">
            <a:spAutoFit/>
          </a:bodyPr>
          <a:lstStyle/>
          <a:p>
            <a:r>
              <a:rPr lang="en-US" dirty="0" smtClean="0"/>
              <a:t>Standards and Regulations </a:t>
            </a:r>
            <a:endParaRPr lang="en-US" dirty="0"/>
          </a:p>
        </p:txBody>
      </p:sp>
      <p:sp>
        <p:nvSpPr>
          <p:cNvPr id="4" name="TextBox 3"/>
          <p:cNvSpPr txBox="1"/>
          <p:nvPr/>
        </p:nvSpPr>
        <p:spPr>
          <a:xfrm>
            <a:off x="459374" y="5390479"/>
            <a:ext cx="1188970" cy="307777"/>
          </a:xfrm>
          <a:prstGeom prst="rect">
            <a:avLst/>
          </a:prstGeom>
          <a:noFill/>
        </p:spPr>
        <p:txBody>
          <a:bodyPr wrap="square" rtlCol="0">
            <a:spAutoFit/>
          </a:bodyPr>
          <a:lstStyle/>
          <a:p>
            <a:r>
              <a:rPr lang="en-US" sz="1400" dirty="0" smtClean="0"/>
              <a:t>UNEP 2016 </a:t>
            </a:r>
            <a:endParaRPr lang="en-US" sz="1400" dirty="0"/>
          </a:p>
        </p:txBody>
      </p:sp>
      <p:pic>
        <p:nvPicPr>
          <p:cNvPr id="9" name="Picture 8"/>
          <p:cNvPicPr/>
          <p:nvPr/>
        </p:nvPicPr>
        <p:blipFill>
          <a:blip r:embed="rId4"/>
          <a:stretch>
            <a:fillRect/>
          </a:stretch>
        </p:blipFill>
        <p:spPr>
          <a:xfrm>
            <a:off x="6587132" y="1547586"/>
            <a:ext cx="4422140" cy="4708525"/>
          </a:xfrm>
          <a:prstGeom prst="rect">
            <a:avLst/>
          </a:prstGeom>
        </p:spPr>
      </p:pic>
    </p:spTree>
    <p:extLst>
      <p:ext uri="{BB962C8B-B14F-4D97-AF65-F5344CB8AC3E}">
        <p14:creationId xmlns:p14="http://schemas.microsoft.com/office/powerpoint/2010/main" val="1157254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928884" y="2006677"/>
            <a:ext cx="9144000" cy="2387600"/>
          </a:xfrm>
        </p:spPr>
        <p:txBody>
          <a:bodyPr>
            <a:noAutofit/>
          </a:bodyPr>
          <a:lstStyle/>
          <a:p>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Section </a:t>
            </a:r>
            <a:r>
              <a:rPr lang="en-US" sz="3600" b="1" dirty="0" smtClean="0">
                <a:solidFill>
                  <a:schemeClr val="bg1"/>
                </a:solidFill>
                <a:latin typeface="Roboto" panose="02000000000000000000" pitchFamily="2" charset="0"/>
                <a:ea typeface="Roboto" panose="02000000000000000000" pitchFamily="2" charset="0"/>
                <a:cs typeface="Roboto" panose="02000000000000000000" pitchFamily="2" charset="0"/>
              </a:rPr>
              <a:t>3: A  </a:t>
            </a:r>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Framework for </a:t>
            </a:r>
            <a:r>
              <a:rPr lang="en-US" sz="3600" b="1" dirty="0" smtClean="0">
                <a:solidFill>
                  <a:schemeClr val="bg1"/>
                </a:solidFill>
                <a:latin typeface="Roboto" panose="02000000000000000000" pitchFamily="2" charset="0"/>
                <a:ea typeface="Roboto" panose="02000000000000000000" pitchFamily="2" charset="0"/>
                <a:cs typeface="Roboto" panose="02000000000000000000" pitchFamily="2" charset="0"/>
              </a:rPr>
              <a:t>a Transition </a:t>
            </a:r>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to a Pollution Free Planet</a:t>
            </a:r>
            <a:endParaRPr lang="en-US" sz="3600" i="1"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3" name="Subtitle 2"/>
          <p:cNvSpPr>
            <a:spLocks noGrp="1"/>
          </p:cNvSpPr>
          <p:nvPr>
            <p:ph type="subTitle" idx="4294967295"/>
          </p:nvPr>
        </p:nvSpPr>
        <p:spPr>
          <a:xfrm>
            <a:off x="2797791" y="4195062"/>
            <a:ext cx="6400800" cy="2286000"/>
          </a:xfrm>
        </p:spPr>
        <p:txBody>
          <a:bodyPr>
            <a:normAutofit/>
          </a:bodyPr>
          <a:lstStyle/>
          <a:p>
            <a:pPr lvl="1" algn="l"/>
            <a:r>
              <a:rPr lang="fr-FR" sz="2600" dirty="0" err="1" smtClean="0">
                <a:solidFill>
                  <a:schemeClr val="bg1"/>
                </a:solidFill>
                <a:latin typeface="Roboto" panose="02000000000000000000" pitchFamily="2" charset="0"/>
                <a:ea typeface="Roboto" panose="02000000000000000000" pitchFamily="2" charset="0"/>
                <a:cs typeface="Roboto" panose="02000000000000000000" pitchFamily="2" charset="0"/>
              </a:rPr>
              <a:t>Highlighting</a:t>
            </a:r>
            <a:r>
              <a:rPr lang="fr-FR" sz="2600" dirty="0" smtClean="0">
                <a:solidFill>
                  <a:schemeClr val="bg1"/>
                </a:solidFill>
                <a:latin typeface="Roboto" panose="02000000000000000000" pitchFamily="2" charset="0"/>
                <a:ea typeface="Roboto" panose="02000000000000000000" pitchFamily="2" charset="0"/>
                <a:cs typeface="Roboto" panose="02000000000000000000" pitchFamily="2" charset="0"/>
              </a:rPr>
              <a:t> key</a:t>
            </a:r>
            <a:r>
              <a:rPr lang="en-US" sz="2600" dirty="0" smtClean="0">
                <a:solidFill>
                  <a:schemeClr val="bg1"/>
                </a:solidFill>
                <a:latin typeface="Roboto" panose="02000000000000000000" pitchFamily="2" charset="0"/>
                <a:ea typeface="Roboto" panose="02000000000000000000" pitchFamily="2" charset="0"/>
                <a:cs typeface="Roboto" panose="02000000000000000000" pitchFamily="2" charset="0"/>
              </a:rPr>
              <a:t> Principles for Action</a:t>
            </a:r>
          </a:p>
          <a:p>
            <a:pPr lvl="1" algn="l"/>
            <a:r>
              <a:rPr lang="en-US" sz="2600" dirty="0" smtClean="0">
                <a:solidFill>
                  <a:schemeClr val="bg1"/>
                </a:solidFill>
                <a:latin typeface="Roboto" panose="02000000000000000000" pitchFamily="2" charset="0"/>
                <a:ea typeface="Roboto" panose="02000000000000000000" pitchFamily="2" charset="0"/>
                <a:cs typeface="Roboto" panose="02000000000000000000" pitchFamily="2" charset="0"/>
              </a:rPr>
              <a:t>Identifying Enablers and System –Wide Transformations required</a:t>
            </a:r>
          </a:p>
          <a:p>
            <a:pPr lvl="1" algn="l"/>
            <a:r>
              <a:rPr lang="fr-FR" sz="2600" dirty="0" err="1" smtClean="0">
                <a:solidFill>
                  <a:schemeClr val="bg1"/>
                </a:solidFill>
                <a:latin typeface="Roboto" panose="02000000000000000000" pitchFamily="2" charset="0"/>
                <a:ea typeface="Roboto" panose="02000000000000000000" pitchFamily="2" charset="0"/>
                <a:cs typeface="Roboto" panose="02000000000000000000" pitchFamily="2" charset="0"/>
              </a:rPr>
              <a:t>Highlighting</a:t>
            </a:r>
            <a:r>
              <a:rPr lang="fr-FR" sz="2600" dirty="0" smtClean="0">
                <a:solidFill>
                  <a:schemeClr val="bg1"/>
                </a:solidFill>
                <a:latin typeface="Roboto" panose="02000000000000000000" pitchFamily="2" charset="0"/>
                <a:ea typeface="Roboto" panose="02000000000000000000" pitchFamily="2" charset="0"/>
                <a:cs typeface="Roboto" panose="02000000000000000000" pitchFamily="2" charset="0"/>
              </a:rPr>
              <a:t> </a:t>
            </a:r>
            <a:r>
              <a:rPr lang="fr-FR" sz="2600" dirty="0" err="1" smtClean="0">
                <a:solidFill>
                  <a:schemeClr val="bg1"/>
                </a:solidFill>
                <a:latin typeface="Roboto" panose="02000000000000000000" pitchFamily="2" charset="0"/>
                <a:ea typeface="Roboto" panose="02000000000000000000" pitchFamily="2" charset="0"/>
                <a:cs typeface="Roboto" panose="02000000000000000000" pitchFamily="2" charset="0"/>
              </a:rPr>
              <a:t>targeted</a:t>
            </a:r>
            <a:r>
              <a:rPr lang="fr-FR" sz="2600" dirty="0" smtClean="0">
                <a:solidFill>
                  <a:schemeClr val="bg1"/>
                </a:solidFill>
                <a:latin typeface="Roboto" panose="02000000000000000000" pitchFamily="2" charset="0"/>
                <a:ea typeface="Roboto" panose="02000000000000000000" pitchFamily="2" charset="0"/>
                <a:cs typeface="Roboto" panose="02000000000000000000" pitchFamily="2" charset="0"/>
              </a:rPr>
              <a:t> interventions by pollution areas</a:t>
            </a:r>
            <a:endParaRPr lang="en-US" sz="2600" dirty="0">
              <a:solidFill>
                <a:schemeClr val="bg1"/>
              </a:solidFill>
              <a:latin typeface="Roboto" panose="02000000000000000000" pitchFamily="2" charset="0"/>
              <a:ea typeface="Roboto" panose="02000000000000000000" pitchFamily="2" charset="0"/>
              <a:cs typeface="Roboto" panose="02000000000000000000" pitchFamily="2" charset="0"/>
            </a:endParaRPr>
          </a:p>
          <a:p>
            <a:pPr algn="l"/>
            <a:endParaRPr lang="en-US" sz="26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6086878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A Framework of Actions</a:t>
            </a:r>
            <a:r>
              <a:rPr lang="en-US"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 is proposed </a:t>
            </a:r>
            <a:endParaRPr lang="en-US" sz="2800" b="1" dirty="0">
              <a:solidFill>
                <a:srgbClr val="00B0F0"/>
              </a:solidFill>
              <a:latin typeface="Roboto" panose="02000000000000000000" pitchFamily="2" charset="0"/>
              <a:ea typeface="Roboto" panose="02000000000000000000" pitchFamily="2" charset="0"/>
              <a:cs typeface="Roboto" panose="02000000000000000000" pitchFamily="2" charset="0"/>
            </a:endParaRPr>
          </a:p>
        </p:txBody>
      </p:sp>
      <p:sp>
        <p:nvSpPr>
          <p:cNvPr id="7" name="Rectangle 6"/>
          <p:cNvSpPr/>
          <p:nvPr/>
        </p:nvSpPr>
        <p:spPr>
          <a:xfrm>
            <a:off x="158751" y="1344282"/>
            <a:ext cx="11416215" cy="5170646"/>
          </a:xfrm>
          <a:prstGeom prst="rect">
            <a:avLst/>
          </a:prstGeom>
          <a:ln>
            <a:solidFill>
              <a:srgbClr val="00B0F0"/>
            </a:solidFill>
          </a:ln>
        </p:spPr>
        <p:txBody>
          <a:bodyPr wrap="square">
            <a:spAutoFit/>
          </a:bodyPr>
          <a:lstStyle/>
          <a:p>
            <a:r>
              <a:rPr lang="en-US" sz="2200" dirty="0">
                <a:solidFill>
                  <a:schemeClr val="tx2"/>
                </a:solidFill>
                <a:latin typeface="Roboto Regular"/>
              </a:rPr>
              <a:t> </a:t>
            </a:r>
          </a:p>
          <a:p>
            <a:pPr marL="800100" lvl="1" indent="-342900">
              <a:buFont typeface="Wingdings" panose="05000000000000000000" pitchFamily="2" charset="2"/>
              <a:buChar char="Ø"/>
            </a:pPr>
            <a:r>
              <a:rPr lang="en-GB" sz="2200" b="1" dirty="0" smtClean="0">
                <a:solidFill>
                  <a:srgbClr val="00B0F0"/>
                </a:solidFill>
                <a:latin typeface="Roboto Regular"/>
              </a:rPr>
              <a:t>Targeted </a:t>
            </a:r>
            <a:r>
              <a:rPr lang="en-GB" sz="2200" b="1" dirty="0">
                <a:solidFill>
                  <a:srgbClr val="00B0F0"/>
                </a:solidFill>
                <a:latin typeface="Roboto Regular"/>
              </a:rPr>
              <a:t>interventions,</a:t>
            </a:r>
            <a:r>
              <a:rPr lang="en-GB" sz="2200" dirty="0">
                <a:solidFill>
                  <a:srgbClr val="00B0F0"/>
                </a:solidFill>
                <a:latin typeface="Roboto Regular"/>
              </a:rPr>
              <a:t> </a:t>
            </a:r>
            <a:r>
              <a:rPr lang="en-GB" sz="2200" dirty="0">
                <a:solidFill>
                  <a:schemeClr val="tx2"/>
                </a:solidFill>
                <a:latin typeface="Roboto Regular"/>
              </a:rPr>
              <a:t>based on risk assessments and scientific evidence of impacts, to address:  </a:t>
            </a:r>
            <a:r>
              <a:rPr lang="en-GB" sz="2200" dirty="0" err="1">
                <a:solidFill>
                  <a:schemeClr val="tx2"/>
                </a:solidFill>
                <a:latin typeface="Roboto Regular"/>
              </a:rPr>
              <a:t>i</a:t>
            </a:r>
            <a:r>
              <a:rPr lang="en-GB" sz="2200" dirty="0">
                <a:solidFill>
                  <a:schemeClr val="tx2"/>
                </a:solidFill>
                <a:latin typeface="Roboto Regular"/>
              </a:rPr>
              <a:t>. ‘hard-hitting’ pollutants; ii. Areas  of pollution (air, water, marine and coastal, land/soil) including cross-cutting categories (e.g. chemicals, waste)</a:t>
            </a:r>
            <a:endParaRPr lang="en-US" sz="2200" dirty="0">
              <a:solidFill>
                <a:schemeClr val="tx2"/>
              </a:solidFill>
              <a:latin typeface="Roboto Regular"/>
            </a:endParaRPr>
          </a:p>
          <a:p>
            <a:pPr marL="800100" lvl="1" indent="-342900">
              <a:buFont typeface="Wingdings" panose="05000000000000000000" pitchFamily="2" charset="2"/>
              <a:buChar char="Ø"/>
            </a:pPr>
            <a:endParaRPr lang="en-GB" sz="2200" b="1" dirty="0">
              <a:solidFill>
                <a:schemeClr val="tx2"/>
              </a:solidFill>
              <a:latin typeface="Roboto Regular"/>
            </a:endParaRPr>
          </a:p>
          <a:p>
            <a:pPr marL="800100" lvl="1" indent="-342900">
              <a:buFont typeface="Wingdings" panose="05000000000000000000" pitchFamily="2" charset="2"/>
              <a:buChar char="Ø"/>
            </a:pPr>
            <a:r>
              <a:rPr lang="en-GB" sz="2200" b="1" dirty="0" smtClean="0">
                <a:solidFill>
                  <a:srgbClr val="00B0F0"/>
                </a:solidFill>
                <a:latin typeface="Roboto Regular"/>
              </a:rPr>
              <a:t>System-wide </a:t>
            </a:r>
            <a:r>
              <a:rPr lang="en-GB" sz="2200" b="1" dirty="0">
                <a:solidFill>
                  <a:srgbClr val="00B0F0"/>
                </a:solidFill>
                <a:latin typeface="Roboto Regular"/>
              </a:rPr>
              <a:t>transformations</a:t>
            </a:r>
            <a:r>
              <a:rPr lang="en-GB" sz="2200" dirty="0">
                <a:solidFill>
                  <a:srgbClr val="00B0F0"/>
                </a:solidFill>
                <a:latin typeface="Roboto Regular"/>
              </a:rPr>
              <a:t> </a:t>
            </a:r>
            <a:r>
              <a:rPr lang="en-GB" sz="2200" dirty="0" smtClean="0">
                <a:solidFill>
                  <a:schemeClr val="tx2"/>
                </a:solidFill>
                <a:latin typeface="Roboto Regular"/>
              </a:rPr>
              <a:t>at the economy level </a:t>
            </a:r>
          </a:p>
          <a:p>
            <a:pPr lvl="1"/>
            <a:endParaRPr lang="en-US" sz="2200" dirty="0" smtClean="0">
              <a:solidFill>
                <a:schemeClr val="tx2"/>
              </a:solidFill>
              <a:latin typeface="Roboto Regular"/>
            </a:endParaRPr>
          </a:p>
          <a:p>
            <a:pPr lvl="1"/>
            <a:r>
              <a:rPr lang="en-US" sz="2200" dirty="0" smtClean="0">
                <a:solidFill>
                  <a:schemeClr val="tx2"/>
                </a:solidFill>
                <a:latin typeface="Roboto Regular"/>
              </a:rPr>
              <a:t>guided </a:t>
            </a:r>
            <a:r>
              <a:rPr lang="en-US" sz="2200" dirty="0">
                <a:solidFill>
                  <a:schemeClr val="tx2"/>
                </a:solidFill>
                <a:latin typeface="Roboto Regular"/>
              </a:rPr>
              <a:t>and underpinned </a:t>
            </a:r>
            <a:r>
              <a:rPr lang="en-US" sz="2200" dirty="0" smtClean="0">
                <a:solidFill>
                  <a:schemeClr val="tx2"/>
                </a:solidFill>
                <a:latin typeface="Roboto Regular"/>
              </a:rPr>
              <a:t>by:</a:t>
            </a:r>
            <a:endParaRPr lang="en-US" sz="2200" dirty="0">
              <a:solidFill>
                <a:schemeClr val="tx2"/>
              </a:solidFill>
              <a:latin typeface="Roboto Regular"/>
            </a:endParaRPr>
          </a:p>
          <a:p>
            <a:endParaRPr lang="en-GB" sz="2200" b="1" dirty="0" smtClean="0">
              <a:solidFill>
                <a:schemeClr val="tx2"/>
              </a:solidFill>
              <a:latin typeface="Roboto Regular"/>
            </a:endParaRPr>
          </a:p>
          <a:p>
            <a:r>
              <a:rPr lang="en-GB" sz="2200" b="1" dirty="0" smtClean="0">
                <a:solidFill>
                  <a:srgbClr val="00B0F0"/>
                </a:solidFill>
                <a:latin typeface="Roboto Regular"/>
              </a:rPr>
              <a:t>Principles </a:t>
            </a:r>
            <a:r>
              <a:rPr lang="en-GB" sz="2200" dirty="0" smtClean="0">
                <a:solidFill>
                  <a:srgbClr val="00B0F0"/>
                </a:solidFill>
                <a:latin typeface="Roboto Regular"/>
              </a:rPr>
              <a:t>: </a:t>
            </a:r>
            <a:r>
              <a:rPr lang="en-GB" sz="2200" b="1" dirty="0" smtClean="0">
                <a:solidFill>
                  <a:srgbClr val="00B0F0"/>
                </a:solidFill>
                <a:latin typeface="Roboto Regular"/>
              </a:rPr>
              <a:t>universality</a:t>
            </a:r>
            <a:r>
              <a:rPr lang="en-GB" sz="2200" b="1" dirty="0">
                <a:solidFill>
                  <a:srgbClr val="00B0F0"/>
                </a:solidFill>
                <a:latin typeface="Roboto Regular"/>
              </a:rPr>
              <a:t>, sustainability, </a:t>
            </a:r>
            <a:r>
              <a:rPr lang="en-US" sz="2200" b="1" dirty="0">
                <a:solidFill>
                  <a:srgbClr val="00B0F0"/>
                </a:solidFill>
                <a:latin typeface="Roboto Regular"/>
              </a:rPr>
              <a:t>integration, precaution and </a:t>
            </a:r>
            <a:r>
              <a:rPr lang="en-US" sz="2200" b="1" dirty="0" smtClean="0">
                <a:solidFill>
                  <a:srgbClr val="00B0F0"/>
                </a:solidFill>
                <a:latin typeface="Roboto Regular"/>
              </a:rPr>
              <a:t>inclusiveness</a:t>
            </a:r>
            <a:endParaRPr lang="en-US" sz="2200" dirty="0">
              <a:solidFill>
                <a:srgbClr val="00B0F0"/>
              </a:solidFill>
              <a:latin typeface="Roboto Regular"/>
            </a:endParaRPr>
          </a:p>
          <a:p>
            <a:endParaRPr lang="en-GB" sz="2200" b="1" dirty="0" smtClean="0">
              <a:solidFill>
                <a:schemeClr val="tx2"/>
              </a:solidFill>
              <a:latin typeface="Roboto Regular"/>
            </a:endParaRPr>
          </a:p>
          <a:p>
            <a:r>
              <a:rPr lang="en-GB" sz="2200" b="1" dirty="0" smtClean="0">
                <a:solidFill>
                  <a:srgbClr val="00B0F0"/>
                </a:solidFill>
                <a:latin typeface="Roboto Regular"/>
              </a:rPr>
              <a:t>Enablers</a:t>
            </a:r>
            <a:r>
              <a:rPr lang="en-GB" sz="2200" dirty="0">
                <a:solidFill>
                  <a:srgbClr val="00B0F0"/>
                </a:solidFill>
                <a:latin typeface="Roboto Regular"/>
              </a:rPr>
              <a:t>, </a:t>
            </a:r>
            <a:r>
              <a:rPr lang="en-GB" sz="2200" dirty="0">
                <a:solidFill>
                  <a:schemeClr val="tx2"/>
                </a:solidFill>
                <a:latin typeface="Roboto Regular"/>
              </a:rPr>
              <a:t>or broader supporting actions, that aim to shift incentives, correct market and policy failures and address some of the gaps and issues that make pollution so pervasive and persistent. </a:t>
            </a:r>
            <a:endParaRPr lang="en-US" sz="2200" dirty="0">
              <a:solidFill>
                <a:schemeClr val="tx2"/>
              </a:solidFill>
              <a:latin typeface="Roboto Regular"/>
            </a:endParaRPr>
          </a:p>
        </p:txBody>
      </p:sp>
    </p:spTree>
    <p:extLst>
      <p:ext uri="{BB962C8B-B14F-4D97-AF65-F5344CB8AC3E}">
        <p14:creationId xmlns:p14="http://schemas.microsoft.com/office/powerpoint/2010/main" val="21071267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5844"/>
            <a:ext cx="10515600" cy="1325563"/>
          </a:xfrm>
        </p:spPr>
        <p:txBody>
          <a:bodyPr>
            <a:normAutofit/>
          </a:bodyPr>
          <a:lstStyle/>
          <a:p>
            <a:r>
              <a:rPr lang="en-GB" sz="2800" b="1" dirty="0"/>
              <a:t>We need to work together towards system-wide transformations</a:t>
            </a:r>
            <a:endParaRPr lang="en-US" sz="2800" b="1" dirty="0">
              <a:solidFill>
                <a:srgbClr val="00B0F0"/>
              </a:solidFill>
              <a:latin typeface="Roboto" panose="02000000000000000000" pitchFamily="2" charset="0"/>
              <a:ea typeface="Roboto" panose="02000000000000000000" pitchFamily="2" charset="0"/>
              <a:cs typeface="Roboto" panose="02000000000000000000" pitchFamily="2" charset="0"/>
            </a:endParaRPr>
          </a:p>
        </p:txBody>
      </p:sp>
      <p:sp>
        <p:nvSpPr>
          <p:cNvPr id="3" name="Content Placeholder 2"/>
          <p:cNvSpPr>
            <a:spLocks noGrp="1"/>
          </p:cNvSpPr>
          <p:nvPr>
            <p:ph idx="1"/>
          </p:nvPr>
        </p:nvSpPr>
        <p:spPr>
          <a:xfrm>
            <a:off x="838200" y="1354977"/>
            <a:ext cx="10515600" cy="5139951"/>
          </a:xfrm>
          <a:ln>
            <a:solidFill>
              <a:srgbClr val="00B0F0"/>
            </a:solidFill>
          </a:ln>
        </p:spPr>
        <p:txBody>
          <a:bodyPr>
            <a:noAutofit/>
          </a:bodyPr>
          <a:lstStyle/>
          <a:p>
            <a:pPr>
              <a:buFont typeface="Wingdings" charset="2"/>
              <a:buChar char="ü"/>
            </a:pPr>
            <a:r>
              <a:rPr lang="en-US" sz="2400" b="1" dirty="0" smtClean="0">
                <a:solidFill>
                  <a:srgbClr val="00B0F0"/>
                </a:solidFill>
              </a:rPr>
              <a:t>Multiple benefits</a:t>
            </a:r>
            <a:r>
              <a:rPr lang="en-US" sz="2400" dirty="0" smtClean="0">
                <a:solidFill>
                  <a:srgbClr val="00B0F0"/>
                </a:solidFill>
              </a:rPr>
              <a:t>:   </a:t>
            </a:r>
            <a:r>
              <a:rPr lang="en-US" sz="2400" dirty="0" smtClean="0">
                <a:solidFill>
                  <a:schemeClr val="tx2"/>
                </a:solidFill>
              </a:rPr>
              <a:t>health, economic productivity, environmental justice</a:t>
            </a:r>
            <a:endParaRPr lang="en-US" sz="2400" dirty="0">
              <a:solidFill>
                <a:schemeClr val="tx2"/>
              </a:solidFill>
            </a:endParaRPr>
          </a:p>
          <a:p>
            <a:pPr>
              <a:buFont typeface="Wingdings" charset="2"/>
              <a:buChar char="ü"/>
            </a:pPr>
            <a:endParaRPr lang="en-US" sz="800" dirty="0" smtClean="0">
              <a:solidFill>
                <a:schemeClr val="tx2"/>
              </a:solidFill>
            </a:endParaRPr>
          </a:p>
          <a:p>
            <a:pPr>
              <a:buFont typeface="Wingdings" charset="2"/>
              <a:buChar char="ü"/>
            </a:pPr>
            <a:r>
              <a:rPr lang="en-US" sz="2400" b="1" dirty="0" smtClean="0">
                <a:solidFill>
                  <a:srgbClr val="00B0F0"/>
                </a:solidFill>
              </a:rPr>
              <a:t>Ensuring  rights of people to a healthy environment</a:t>
            </a:r>
          </a:p>
          <a:p>
            <a:pPr>
              <a:buFont typeface="Arial"/>
              <a:buChar char="•"/>
            </a:pPr>
            <a:endParaRPr lang="en-US" sz="800" b="1" dirty="0" smtClean="0">
              <a:solidFill>
                <a:schemeClr val="tx2"/>
              </a:solidFill>
            </a:endParaRPr>
          </a:p>
          <a:p>
            <a:pPr>
              <a:buFont typeface="Wingdings" charset="2"/>
              <a:buChar char="ü"/>
            </a:pPr>
            <a:r>
              <a:rPr lang="en-US" sz="2400" b="1" dirty="0" smtClean="0">
                <a:solidFill>
                  <a:srgbClr val="00B0F0"/>
                </a:solidFill>
              </a:rPr>
              <a:t>Markets are changing and expanding opportunities to grow but also be clean</a:t>
            </a:r>
            <a:r>
              <a:rPr lang="en-US" sz="2400" dirty="0" smtClean="0">
                <a:solidFill>
                  <a:srgbClr val="00B0F0"/>
                </a:solidFill>
              </a:rPr>
              <a:t>: </a:t>
            </a:r>
          </a:p>
          <a:p>
            <a:pPr lvl="1">
              <a:buFont typeface="Arial"/>
              <a:buChar char="•"/>
            </a:pPr>
            <a:r>
              <a:rPr lang="en-US" dirty="0">
                <a:solidFill>
                  <a:schemeClr val="tx2"/>
                </a:solidFill>
              </a:rPr>
              <a:t>Competitiveness and first mover advantages</a:t>
            </a:r>
          </a:p>
          <a:p>
            <a:pPr lvl="1">
              <a:buFont typeface="Arial"/>
              <a:buChar char="•"/>
            </a:pPr>
            <a:r>
              <a:rPr lang="en-US" dirty="0" smtClean="0">
                <a:solidFill>
                  <a:schemeClr val="tx2"/>
                </a:solidFill>
              </a:rPr>
              <a:t>Green technologies, ecosystems-based solutions</a:t>
            </a:r>
          </a:p>
          <a:p>
            <a:pPr lvl="1">
              <a:buFont typeface="Arial"/>
              <a:buChar char="•"/>
            </a:pPr>
            <a:r>
              <a:rPr lang="en-US" dirty="0" smtClean="0">
                <a:solidFill>
                  <a:schemeClr val="tx2"/>
                </a:solidFill>
              </a:rPr>
              <a:t>Innovative project finance </a:t>
            </a:r>
          </a:p>
          <a:p>
            <a:pPr lvl="1">
              <a:buFont typeface="Arial"/>
              <a:buChar char="•"/>
            </a:pPr>
            <a:endParaRPr lang="en-US" sz="800" dirty="0" smtClean="0">
              <a:solidFill>
                <a:schemeClr val="tx2"/>
              </a:solidFill>
            </a:endParaRPr>
          </a:p>
          <a:p>
            <a:pPr>
              <a:buFont typeface="Wingdings" charset="2"/>
              <a:buChar char="ü"/>
            </a:pPr>
            <a:r>
              <a:rPr lang="en-US" sz="2400" b="1" dirty="0" smtClean="0">
                <a:solidFill>
                  <a:srgbClr val="00B0F0"/>
                </a:solidFill>
              </a:rPr>
              <a:t>Social perceptions are changing and demands for a healthy environment are increasing</a:t>
            </a:r>
          </a:p>
          <a:p>
            <a:pPr lvl="1">
              <a:buFont typeface="Arial"/>
              <a:buChar char="•"/>
            </a:pPr>
            <a:r>
              <a:rPr lang="en-US" dirty="0" smtClean="0">
                <a:solidFill>
                  <a:schemeClr val="tx2"/>
                </a:solidFill>
              </a:rPr>
              <a:t>Civil society</a:t>
            </a:r>
          </a:p>
          <a:p>
            <a:pPr lvl="1">
              <a:buFont typeface="Arial"/>
              <a:buChar char="•"/>
            </a:pPr>
            <a:r>
              <a:rPr lang="en-US" dirty="0" smtClean="0">
                <a:solidFill>
                  <a:schemeClr val="tx2"/>
                </a:solidFill>
              </a:rPr>
              <a:t>Non governmental organizations</a:t>
            </a:r>
          </a:p>
          <a:p>
            <a:pPr lvl="1">
              <a:buFont typeface="Arial"/>
              <a:buChar char="•"/>
            </a:pPr>
            <a:r>
              <a:rPr lang="en-US" dirty="0" smtClean="0">
                <a:solidFill>
                  <a:schemeClr val="tx2"/>
                </a:solidFill>
              </a:rPr>
              <a:t>Media</a:t>
            </a:r>
          </a:p>
          <a:p>
            <a:pPr lvl="1"/>
            <a:endParaRPr lang="en-US" dirty="0"/>
          </a:p>
          <a:p>
            <a:pPr lvl="1"/>
            <a:endParaRPr lang="en-US" dirty="0" smtClean="0"/>
          </a:p>
          <a:p>
            <a:pPr lvl="1"/>
            <a:endParaRPr lang="en-US" dirty="0"/>
          </a:p>
          <a:p>
            <a:pPr lvl="1"/>
            <a:endParaRPr lang="en-US" dirty="0" smtClean="0"/>
          </a:p>
          <a:p>
            <a:pPr lvl="1"/>
            <a:endParaRPr lang="en-US" dirty="0" smtClean="0"/>
          </a:p>
          <a:p>
            <a:pPr lvl="1"/>
            <a:endParaRPr lang="en-US" dirty="0" smtClean="0"/>
          </a:p>
        </p:txBody>
      </p:sp>
    </p:spTree>
    <p:extLst>
      <p:ext uri="{BB962C8B-B14F-4D97-AF65-F5344CB8AC3E}">
        <p14:creationId xmlns:p14="http://schemas.microsoft.com/office/powerpoint/2010/main" val="20495924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774" y="190313"/>
            <a:ext cx="11706225" cy="740352"/>
          </a:xfrm>
        </p:spPr>
        <p:txBody>
          <a:bodyPr>
            <a:noAutofit/>
          </a:bodyPr>
          <a:lstStyle/>
          <a:p>
            <a:r>
              <a:rPr lang="en-US" sz="2800" b="1" dirty="0">
                <a:solidFill>
                  <a:srgbClr val="00B0F0"/>
                </a:solidFill>
                <a:latin typeface="Roboto" panose="02000000000000000000" pitchFamily="2" charset="0"/>
                <a:ea typeface="Roboto" panose="02000000000000000000" pitchFamily="2" charset="0"/>
                <a:cs typeface="Roboto" panose="02000000000000000000" pitchFamily="2" charset="0"/>
              </a:rPr>
              <a:t/>
            </a:r>
            <a:br>
              <a:rPr lang="en-US" sz="2800" b="1" dirty="0">
                <a:solidFill>
                  <a:srgbClr val="00B0F0"/>
                </a:solidFill>
                <a:latin typeface="Roboto" panose="02000000000000000000" pitchFamily="2" charset="0"/>
                <a:ea typeface="Roboto" panose="02000000000000000000" pitchFamily="2" charset="0"/>
                <a:cs typeface="Roboto" panose="02000000000000000000" pitchFamily="2" charset="0"/>
              </a:rPr>
            </a:br>
            <a:r>
              <a:rPr lang="en-US"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In conclusion: Five </a:t>
            </a:r>
            <a:r>
              <a:rPr lang="en-US" sz="2800" b="1" dirty="0">
                <a:solidFill>
                  <a:srgbClr val="00B0F0"/>
                </a:solidFill>
                <a:latin typeface="Roboto" panose="02000000000000000000" pitchFamily="2" charset="0"/>
                <a:ea typeface="Roboto" panose="02000000000000000000" pitchFamily="2" charset="0"/>
                <a:cs typeface="Roboto" panose="02000000000000000000" pitchFamily="2" charset="0"/>
              </a:rPr>
              <a:t>overarching </a:t>
            </a:r>
            <a:r>
              <a:rPr lang="en-US"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messages from the report </a:t>
            </a:r>
            <a:endParaRPr lang="en-US" sz="2800" b="1" dirty="0">
              <a:solidFill>
                <a:srgbClr val="00B0F0"/>
              </a:solidFill>
              <a:latin typeface="Roboto" panose="02000000000000000000" pitchFamily="2" charset="0"/>
              <a:ea typeface="Roboto" panose="02000000000000000000" pitchFamily="2" charset="0"/>
              <a:cs typeface="Roboto" panose="02000000000000000000" pitchFamily="2" charset="0"/>
            </a:endParaRPr>
          </a:p>
        </p:txBody>
      </p:sp>
      <p:sp>
        <p:nvSpPr>
          <p:cNvPr id="7" name="Rectangle 6"/>
          <p:cNvSpPr/>
          <p:nvPr/>
        </p:nvSpPr>
        <p:spPr>
          <a:xfrm>
            <a:off x="742950" y="1069561"/>
            <a:ext cx="10125075" cy="4985980"/>
          </a:xfrm>
          <a:prstGeom prst="rect">
            <a:avLst/>
          </a:prstGeom>
          <a:ln>
            <a:solidFill>
              <a:srgbClr val="00B0F0"/>
            </a:solidFill>
          </a:ln>
        </p:spPr>
        <p:txBody>
          <a:bodyPr wrap="square">
            <a:spAutoFit/>
          </a:bodyPr>
          <a:lstStyle/>
          <a:p>
            <a:pPr marL="257175" indent="-257175">
              <a:buFont typeface="Wingdings" charset="2"/>
              <a:buChar char="ü"/>
            </a:pPr>
            <a:r>
              <a:rPr lang="en-GB" sz="2700" dirty="0">
                <a:latin typeface="Calibri" panose="020F0502020204030204" pitchFamily="34" charset="0"/>
              </a:rPr>
              <a:t>A global compact on pollution would make pollution prevention a priority for all</a:t>
            </a:r>
          </a:p>
          <a:p>
            <a:pPr marL="257175" indent="-257175">
              <a:buFont typeface="Wingdings" charset="2"/>
              <a:buChar char="ü"/>
            </a:pPr>
            <a:endParaRPr lang="en-GB" sz="1200" dirty="0">
              <a:latin typeface="Calibri" panose="020F0502020204030204" pitchFamily="34" charset="0"/>
            </a:endParaRPr>
          </a:p>
          <a:p>
            <a:pPr marL="257175" indent="-257175">
              <a:buFont typeface="Wingdings" charset="2"/>
              <a:buChar char="ü"/>
            </a:pPr>
            <a:r>
              <a:rPr lang="en-GB" sz="2700" dirty="0">
                <a:latin typeface="Calibri" panose="020F0502020204030204" pitchFamily="34" charset="0"/>
              </a:rPr>
              <a:t>Environmental governance needs to be strengthened at all levels </a:t>
            </a:r>
          </a:p>
          <a:p>
            <a:pPr marL="257175" indent="-257175">
              <a:buFont typeface="Wingdings" charset="2"/>
              <a:buChar char="ü"/>
            </a:pPr>
            <a:endParaRPr lang="en-GB" sz="1200" dirty="0">
              <a:latin typeface="Calibri" panose="020F0502020204030204" pitchFamily="34" charset="0"/>
            </a:endParaRPr>
          </a:p>
          <a:p>
            <a:pPr marL="257175" indent="-257175">
              <a:buFont typeface="Wingdings" charset="2"/>
              <a:buChar char="ü"/>
            </a:pPr>
            <a:r>
              <a:rPr lang="en-GB" sz="2700" dirty="0">
                <a:latin typeface="Calibri" panose="020F0502020204030204" pitchFamily="34" charset="0"/>
              </a:rPr>
              <a:t>Sustainable consumption and production needs to  be promoted with waste reduction and management  prioritized </a:t>
            </a:r>
          </a:p>
          <a:p>
            <a:pPr marL="257175" indent="-257175">
              <a:buFont typeface="Wingdings" charset="2"/>
              <a:buChar char="ü"/>
            </a:pPr>
            <a:endParaRPr lang="en-US" sz="1200" dirty="0">
              <a:latin typeface="Calibri" panose="020F0502020204030204" pitchFamily="34" charset="0"/>
            </a:endParaRPr>
          </a:p>
          <a:p>
            <a:pPr marL="257175" indent="-257175">
              <a:buFont typeface="Wingdings" charset="2"/>
              <a:buChar char="ü"/>
            </a:pPr>
            <a:r>
              <a:rPr lang="en-GB" sz="2700" dirty="0">
                <a:latin typeface="Calibri" panose="020F0502020204030204" pitchFamily="34" charset="0"/>
              </a:rPr>
              <a:t>Investment in cleaner production  technologies would  help to counter pollution, alongside increased funding for pollution monitoring, infrastructure, management and control</a:t>
            </a:r>
          </a:p>
          <a:p>
            <a:pPr marL="257175" indent="-257175">
              <a:buFont typeface="Wingdings" charset="2"/>
              <a:buChar char="ü"/>
            </a:pPr>
            <a:endParaRPr lang="en-US" sz="1200" dirty="0">
              <a:latin typeface="Calibri" panose="020F0502020204030204" pitchFamily="34" charset="0"/>
            </a:endParaRPr>
          </a:p>
          <a:p>
            <a:pPr marL="257175" indent="-257175">
              <a:buFont typeface="Wingdings" charset="2"/>
              <a:buChar char="ü"/>
            </a:pPr>
            <a:r>
              <a:rPr lang="en-GB" sz="2700" dirty="0">
                <a:latin typeface="Calibri" panose="020F0502020204030204" pitchFamily="34" charset="0"/>
              </a:rPr>
              <a:t>Multi-stakeholder partnerships/coalitions  and collaborations would facilitate the addressing of gaps </a:t>
            </a:r>
            <a:endParaRPr lang="en-US" sz="2700" dirty="0">
              <a:latin typeface="Calibri" panose="020F0502020204030204" pitchFamily="34" charset="0"/>
            </a:endParaRPr>
          </a:p>
        </p:txBody>
      </p:sp>
    </p:spTree>
    <p:extLst>
      <p:ext uri="{BB962C8B-B14F-4D97-AF65-F5344CB8AC3E}">
        <p14:creationId xmlns:p14="http://schemas.microsoft.com/office/powerpoint/2010/main" val="18077706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00B0F0"/>
                </a:solidFill>
                <a:latin typeface="Roboto" panose="02000000000000000000" pitchFamily="2" charset="0"/>
                <a:ea typeface="Roboto" panose="02000000000000000000" pitchFamily="2" charset="0"/>
                <a:cs typeface="Roboto" panose="02000000000000000000" pitchFamily="2" charset="0"/>
              </a:rPr>
              <a:t>Process</a:t>
            </a:r>
            <a:endParaRPr lang="en-US" sz="2800" dirty="0">
              <a:solidFill>
                <a:srgbClr val="00B0F0"/>
              </a:solidFill>
              <a:latin typeface="Roboto" panose="02000000000000000000" pitchFamily="2" charset="0"/>
              <a:ea typeface="Roboto" panose="02000000000000000000" pitchFamily="2" charset="0"/>
              <a:cs typeface="Roboto" panose="02000000000000000000" pitchFamily="2" charset="0"/>
            </a:endParaRPr>
          </a:p>
        </p:txBody>
      </p:sp>
      <p:sp>
        <p:nvSpPr>
          <p:cNvPr id="3" name="Content Placeholder 2"/>
          <p:cNvSpPr>
            <a:spLocks noGrp="1"/>
          </p:cNvSpPr>
          <p:nvPr>
            <p:ph idx="1"/>
          </p:nvPr>
        </p:nvSpPr>
        <p:spPr>
          <a:xfrm>
            <a:off x="838201" y="1513390"/>
            <a:ext cx="10648950" cy="5216021"/>
          </a:xfrm>
          <a:ln>
            <a:solidFill>
              <a:srgbClr val="00B0F0"/>
            </a:solidFill>
          </a:ln>
        </p:spPr>
        <p:txBody>
          <a:bodyPr>
            <a:normAutofit/>
          </a:bodyPr>
          <a:lstStyle/>
          <a:p>
            <a:endParaRPr lang="en-US" dirty="0" smtClean="0"/>
          </a:p>
          <a:p>
            <a:r>
              <a:rPr lang="en-US" dirty="0" smtClean="0"/>
              <a:t>Initial outline to  Member States </a:t>
            </a:r>
            <a:r>
              <a:rPr lang="en-US" dirty="0"/>
              <a:t>-</a:t>
            </a:r>
            <a:r>
              <a:rPr lang="en-US" dirty="0" smtClean="0"/>
              <a:t>March 2017</a:t>
            </a:r>
            <a:endParaRPr lang="en-US" dirty="0"/>
          </a:p>
          <a:p>
            <a:r>
              <a:rPr lang="en-US" dirty="0" smtClean="0"/>
              <a:t>Assessment of  </a:t>
            </a:r>
            <a:r>
              <a:rPr lang="en-US" dirty="0"/>
              <a:t>the latest science on all forms of </a:t>
            </a:r>
            <a:r>
              <a:rPr lang="en-US" dirty="0" smtClean="0"/>
              <a:t>pollution </a:t>
            </a:r>
            <a:endParaRPr lang="en-US" dirty="0"/>
          </a:p>
          <a:p>
            <a:r>
              <a:rPr lang="en-US" dirty="0"/>
              <a:t> P</a:t>
            </a:r>
            <a:r>
              <a:rPr lang="en-US" dirty="0" smtClean="0"/>
              <a:t>resentations to the CPR at regular intervals</a:t>
            </a:r>
          </a:p>
          <a:p>
            <a:r>
              <a:rPr lang="en-US" dirty="0" smtClean="0"/>
              <a:t>Advance report - June 2017</a:t>
            </a:r>
            <a:endParaRPr lang="en-US" dirty="0"/>
          </a:p>
          <a:p>
            <a:r>
              <a:rPr lang="en-US" dirty="0" smtClean="0"/>
              <a:t>Consultations with a </a:t>
            </a:r>
            <a:r>
              <a:rPr lang="en-US" dirty="0"/>
              <a:t>large </a:t>
            </a:r>
            <a:r>
              <a:rPr lang="en-US" dirty="0" smtClean="0"/>
              <a:t>constituency</a:t>
            </a:r>
            <a:endParaRPr lang="en-US" dirty="0"/>
          </a:p>
          <a:p>
            <a:r>
              <a:rPr lang="en-US" dirty="0"/>
              <a:t>C</a:t>
            </a:r>
            <a:r>
              <a:rPr lang="en-US" dirty="0" smtClean="0"/>
              <a:t>ollecting </a:t>
            </a:r>
            <a:r>
              <a:rPr lang="en-US" dirty="0"/>
              <a:t>and responding to more than 600 comments received from all over the </a:t>
            </a:r>
            <a:r>
              <a:rPr lang="en-US" dirty="0" smtClean="0"/>
              <a:t>world</a:t>
            </a:r>
          </a:p>
          <a:p>
            <a:r>
              <a:rPr lang="en-US" dirty="0" smtClean="0"/>
              <a:t>Launch – </a:t>
            </a:r>
            <a:r>
              <a:rPr lang="en-US" dirty="0" err="1" smtClean="0"/>
              <a:t>Minamata</a:t>
            </a:r>
            <a:r>
              <a:rPr lang="en-US" dirty="0" smtClean="0"/>
              <a:t> COP1, 28 September 2017 </a:t>
            </a:r>
            <a:endParaRPr lang="en-US" dirty="0"/>
          </a:p>
        </p:txBody>
      </p:sp>
    </p:spTree>
    <p:extLst>
      <p:ext uri="{BB962C8B-B14F-4D97-AF65-F5344CB8AC3E}">
        <p14:creationId xmlns:p14="http://schemas.microsoft.com/office/powerpoint/2010/main" val="3809040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3048000" y="3981734"/>
            <a:ext cx="6400800" cy="2438400"/>
          </a:xfrm>
        </p:spPr>
        <p:txBody>
          <a:bodyPr>
            <a:normAutofit lnSpcReduction="10000"/>
          </a:bodyPr>
          <a:lstStyle/>
          <a:p>
            <a:pPr algn="l"/>
            <a:r>
              <a:rPr lang="en-US" dirty="0" smtClean="0">
                <a:solidFill>
                  <a:schemeClr val="bg1"/>
                </a:solidFill>
                <a:latin typeface="Roboto" panose="02000000000000000000" pitchFamily="2" charset="0"/>
                <a:ea typeface="Roboto" panose="02000000000000000000" pitchFamily="2" charset="0"/>
                <a:cs typeface="Roboto" panose="02000000000000000000" pitchFamily="2" charset="0"/>
              </a:rPr>
              <a:t>Based on the GEO regional reports, GEO-6 thematic drafts, and other sources</a:t>
            </a:r>
          </a:p>
          <a:p>
            <a:pPr algn="l"/>
            <a:r>
              <a:rPr lang="en-US" dirty="0" smtClean="0">
                <a:solidFill>
                  <a:schemeClr val="bg1"/>
                </a:solidFill>
                <a:latin typeface="Roboto" panose="02000000000000000000" pitchFamily="2" charset="0"/>
                <a:ea typeface="Roboto" panose="02000000000000000000" pitchFamily="2" charset="0"/>
                <a:cs typeface="Roboto" panose="02000000000000000000" pitchFamily="2" charset="0"/>
              </a:rPr>
              <a:t>Combining state, trends and impact analysis per pollution theme</a:t>
            </a:r>
          </a:p>
          <a:p>
            <a:pPr algn="l"/>
            <a:r>
              <a:rPr lang="fr-FR" dirty="0" err="1" smtClean="0">
                <a:solidFill>
                  <a:schemeClr val="bg1"/>
                </a:solidFill>
                <a:latin typeface="Roboto" panose="02000000000000000000" pitchFamily="2" charset="0"/>
                <a:ea typeface="Roboto" panose="02000000000000000000" pitchFamily="2" charset="0"/>
                <a:cs typeface="Roboto" panose="02000000000000000000" pitchFamily="2" charset="0"/>
              </a:rPr>
              <a:t>Indicating</a:t>
            </a:r>
            <a:r>
              <a:rPr lang="fr-FR" dirty="0" smtClean="0">
                <a:solidFill>
                  <a:schemeClr val="bg1"/>
                </a:solidFill>
                <a:latin typeface="Roboto" panose="02000000000000000000" pitchFamily="2" charset="0"/>
                <a:ea typeface="Roboto" panose="02000000000000000000" pitchFamily="2" charset="0"/>
                <a:cs typeface="Roboto" panose="02000000000000000000" pitchFamily="2" charset="0"/>
              </a:rPr>
              <a:t> </a:t>
            </a:r>
            <a:r>
              <a:rPr lang="fr-FR" dirty="0" err="1" smtClean="0">
                <a:solidFill>
                  <a:schemeClr val="bg1"/>
                </a:solidFill>
                <a:latin typeface="Roboto" panose="02000000000000000000" pitchFamily="2" charset="0"/>
                <a:ea typeface="Roboto" panose="02000000000000000000" pitchFamily="2" charset="0"/>
                <a:cs typeface="Roboto" panose="02000000000000000000" pitchFamily="2" charset="0"/>
              </a:rPr>
              <a:t>economic</a:t>
            </a:r>
            <a:r>
              <a:rPr lang="fr-FR" dirty="0" smtClean="0">
                <a:solidFill>
                  <a:schemeClr val="bg1"/>
                </a:solidFill>
                <a:latin typeface="Roboto" panose="02000000000000000000" pitchFamily="2" charset="0"/>
                <a:ea typeface="Roboto" panose="02000000000000000000" pitchFamily="2" charset="0"/>
                <a:cs typeface="Roboto" panose="02000000000000000000" pitchFamily="2" charset="0"/>
              </a:rPr>
              <a:t> </a:t>
            </a:r>
            <a:r>
              <a:rPr lang="fr-FR" dirty="0" err="1" smtClean="0">
                <a:solidFill>
                  <a:schemeClr val="bg1"/>
                </a:solidFill>
                <a:latin typeface="Roboto" panose="02000000000000000000" pitchFamily="2" charset="0"/>
                <a:ea typeface="Roboto" panose="02000000000000000000" pitchFamily="2" charset="0"/>
                <a:cs typeface="Roboto" panose="02000000000000000000" pitchFamily="2" charset="0"/>
              </a:rPr>
              <a:t>costs</a:t>
            </a:r>
            <a:r>
              <a:rPr lang="fr-FR" dirty="0" smtClean="0">
                <a:solidFill>
                  <a:schemeClr val="bg1"/>
                </a:solidFill>
                <a:latin typeface="Roboto" panose="02000000000000000000" pitchFamily="2" charset="0"/>
                <a:ea typeface="Roboto" panose="02000000000000000000" pitchFamily="2" charset="0"/>
                <a:cs typeface="Roboto" panose="02000000000000000000" pitchFamily="2" charset="0"/>
              </a:rPr>
              <a:t> of inaction</a:t>
            </a:r>
            <a:endParaRPr lang="en-US" dirty="0"/>
          </a:p>
        </p:txBody>
      </p:sp>
      <p:sp>
        <p:nvSpPr>
          <p:cNvPr id="2" name="Title 1"/>
          <p:cNvSpPr>
            <a:spLocks noGrp="1"/>
          </p:cNvSpPr>
          <p:nvPr>
            <p:ph type="ctrTitle" idx="4294967295"/>
          </p:nvPr>
        </p:nvSpPr>
        <p:spPr>
          <a:xfrm>
            <a:off x="1676400" y="1874599"/>
            <a:ext cx="9144000" cy="2387600"/>
          </a:xfrm>
        </p:spPr>
        <p:txBody>
          <a:bodyPr>
            <a:normAutofit/>
          </a:bodyPr>
          <a:lstStyle/>
          <a:p>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Section 1: Evidence of a polluted planet: the science, impacts and economic costs</a:t>
            </a:r>
          </a:p>
        </p:txBody>
      </p:sp>
    </p:spTree>
    <p:extLst>
      <p:ext uri="{BB962C8B-B14F-4D97-AF65-F5344CB8AC3E}">
        <p14:creationId xmlns:p14="http://schemas.microsoft.com/office/powerpoint/2010/main" val="35939597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38346"/>
          </a:xfrm>
        </p:spPr>
        <p:txBody>
          <a:bodyPr>
            <a:normAutofit/>
          </a:bodyPr>
          <a:lstStyle/>
          <a:p>
            <a:r>
              <a:rPr lang="fr-FR" sz="2800" b="1" dirty="0" err="1" smtClean="0">
                <a:solidFill>
                  <a:srgbClr val="00B0F0"/>
                </a:solidFill>
                <a:latin typeface="Roboto" panose="02000000000000000000" pitchFamily="2" charset="0"/>
                <a:ea typeface="Roboto" panose="02000000000000000000" pitchFamily="2" charset="0"/>
                <a:cs typeface="Roboto" panose="02000000000000000000" pitchFamily="2" charset="0"/>
              </a:rPr>
              <a:t>Number</a:t>
            </a:r>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 of </a:t>
            </a:r>
            <a:r>
              <a:rPr lang="fr-FR" sz="2800" b="1" dirty="0" err="1" smtClean="0">
                <a:solidFill>
                  <a:srgbClr val="00B0F0"/>
                </a:solidFill>
                <a:latin typeface="Roboto" panose="02000000000000000000" pitchFamily="2" charset="0"/>
                <a:ea typeface="Roboto" panose="02000000000000000000" pitchFamily="2" charset="0"/>
                <a:cs typeface="Roboto" panose="02000000000000000000" pitchFamily="2" charset="0"/>
              </a:rPr>
              <a:t>deaths</a:t>
            </a:r>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 </a:t>
            </a:r>
            <a:r>
              <a:rPr lang="fr-FR" sz="2800" b="1" dirty="0" err="1" smtClean="0">
                <a:solidFill>
                  <a:srgbClr val="00B0F0"/>
                </a:solidFill>
                <a:latin typeface="Roboto" panose="02000000000000000000" pitchFamily="2" charset="0"/>
                <a:ea typeface="Roboto" panose="02000000000000000000" pitchFamily="2" charset="0"/>
                <a:cs typeface="Roboto" panose="02000000000000000000" pitchFamily="2" charset="0"/>
              </a:rPr>
              <a:t>attributable</a:t>
            </a:r>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 to </a:t>
            </a:r>
            <a:r>
              <a:rPr lang="fr-FR" sz="2800" b="1" dirty="0" err="1" smtClean="0">
                <a:solidFill>
                  <a:srgbClr val="00B0F0"/>
                </a:solidFill>
                <a:latin typeface="Roboto" panose="02000000000000000000" pitchFamily="2" charset="0"/>
                <a:ea typeface="Roboto" panose="02000000000000000000" pitchFamily="2" charset="0"/>
                <a:cs typeface="Roboto" panose="02000000000000000000" pitchFamily="2" charset="0"/>
              </a:rPr>
              <a:t>environment</a:t>
            </a:r>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 </a:t>
            </a:r>
            <a:r>
              <a:rPr lang="fr-FR" sz="2800" b="1" dirty="0" err="1" smtClean="0">
                <a:solidFill>
                  <a:srgbClr val="00B0F0"/>
                </a:solidFill>
                <a:latin typeface="Roboto" panose="02000000000000000000" pitchFamily="2" charset="0"/>
                <a:ea typeface="Roboto" panose="02000000000000000000" pitchFamily="2" charset="0"/>
                <a:cs typeface="Roboto" panose="02000000000000000000" pitchFamily="2" charset="0"/>
              </a:rPr>
              <a:t>factors</a:t>
            </a:r>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 in 2012, </a:t>
            </a:r>
            <a:b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br>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by WHO </a:t>
            </a:r>
            <a:r>
              <a:rPr lang="fr-FR" sz="2800" b="1" dirty="0" err="1" smtClean="0">
                <a:solidFill>
                  <a:srgbClr val="00B0F0"/>
                </a:solidFill>
                <a:latin typeface="Roboto" panose="02000000000000000000" pitchFamily="2" charset="0"/>
                <a:ea typeface="Roboto" panose="02000000000000000000" pitchFamily="2" charset="0"/>
                <a:cs typeface="Roboto" panose="02000000000000000000" pitchFamily="2" charset="0"/>
              </a:rPr>
              <a:t>region</a:t>
            </a:r>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 </a:t>
            </a:r>
            <a:endParaRPr lang="en-US" sz="2800" b="1" dirty="0">
              <a:solidFill>
                <a:srgbClr val="00B0F0"/>
              </a:solidFill>
              <a:latin typeface="Roboto" panose="02000000000000000000" pitchFamily="2" charset="0"/>
              <a:ea typeface="Roboto" panose="02000000000000000000" pitchFamily="2" charset="0"/>
              <a:cs typeface="Roboto" panose="02000000000000000000" pitchFamily="2" charset="0"/>
            </a:endParaRPr>
          </a:p>
        </p:txBody>
      </p:sp>
      <p:pic>
        <p:nvPicPr>
          <p:cNvPr id="4" name="Content Placeholder 3"/>
          <p:cNvPicPr>
            <a:picLocks noGrp="1" noChangeAspect="1"/>
          </p:cNvPicPr>
          <p:nvPr>
            <p:ph idx="1"/>
          </p:nvPr>
        </p:nvPicPr>
        <p:blipFill>
          <a:blip r:embed="rId3"/>
          <a:stretch>
            <a:fillRect/>
          </a:stretch>
        </p:blipFill>
        <p:spPr>
          <a:xfrm>
            <a:off x="2514600" y="1377882"/>
            <a:ext cx="7115175" cy="5211939"/>
          </a:xfrm>
          <a:prstGeom prst="rect">
            <a:avLst/>
          </a:prstGeom>
        </p:spPr>
      </p:pic>
    </p:spTree>
    <p:extLst>
      <p:ext uri="{BB962C8B-B14F-4D97-AF65-F5344CB8AC3E}">
        <p14:creationId xmlns:p14="http://schemas.microsoft.com/office/powerpoint/2010/main" val="9640246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76717" y="206612"/>
            <a:ext cx="8280828" cy="644527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317423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79855"/>
          </a:xfrm>
        </p:spPr>
        <p:txBody>
          <a:bodyPr>
            <a:normAutofit/>
          </a:bodyPr>
          <a:lstStyle/>
          <a:p>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Major sources of </a:t>
            </a:r>
            <a:r>
              <a:rPr lang="fr-FR" sz="2800" b="1" dirty="0" err="1" smtClean="0">
                <a:solidFill>
                  <a:srgbClr val="00B0F0"/>
                </a:solidFill>
                <a:latin typeface="Roboto" panose="02000000000000000000" pitchFamily="2" charset="0"/>
                <a:ea typeface="Roboto" panose="02000000000000000000" pitchFamily="2" charset="0"/>
                <a:cs typeface="Roboto" panose="02000000000000000000" pitchFamily="2" charset="0"/>
              </a:rPr>
              <a:t>today’s</a:t>
            </a:r>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 pollution</a:t>
            </a:r>
            <a:endParaRPr lang="en-US" sz="2800" b="1" dirty="0">
              <a:solidFill>
                <a:srgbClr val="00B0F0"/>
              </a:solidFill>
              <a:latin typeface="Roboto" panose="02000000000000000000" pitchFamily="2" charset="0"/>
              <a:ea typeface="Roboto" panose="02000000000000000000" pitchFamily="2" charset="0"/>
              <a:cs typeface="Roboto" panose="02000000000000000000" pitchFamily="2" charset="0"/>
            </a:endParaRPr>
          </a:p>
        </p:txBody>
      </p:sp>
      <p:pic>
        <p:nvPicPr>
          <p:cNvPr id="4" name="Content Placeholder 3"/>
          <p:cNvPicPr>
            <a:picLocks noGrp="1" noChangeAspect="1"/>
          </p:cNvPicPr>
          <p:nvPr>
            <p:ph idx="1"/>
          </p:nvPr>
        </p:nvPicPr>
        <p:blipFill>
          <a:blip r:embed="rId3"/>
          <a:stretch>
            <a:fillRect/>
          </a:stretch>
        </p:blipFill>
        <p:spPr>
          <a:xfrm>
            <a:off x="1057275" y="1144980"/>
            <a:ext cx="10134600" cy="5745025"/>
          </a:xfrm>
          <a:prstGeom prst="rect">
            <a:avLst/>
          </a:prstGeom>
        </p:spPr>
      </p:pic>
    </p:spTree>
    <p:extLst>
      <p:ext uri="{BB962C8B-B14F-4D97-AF65-F5344CB8AC3E}">
        <p14:creationId xmlns:p14="http://schemas.microsoft.com/office/powerpoint/2010/main" val="28794191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11225"/>
          </a:xfrm>
        </p:spPr>
        <p:txBody>
          <a:bodyPr>
            <a:normAutofit/>
          </a:bodyPr>
          <a:lstStyle/>
          <a:p>
            <a:r>
              <a:rPr lang="fr-FR" sz="2800" b="1" dirty="0" err="1" smtClean="0">
                <a:solidFill>
                  <a:srgbClr val="00B0F0"/>
                </a:solidFill>
                <a:latin typeface="Roboto" panose="02000000000000000000" pitchFamily="2" charset="0"/>
                <a:ea typeface="Roboto" panose="02000000000000000000" pitchFamily="2" charset="0"/>
                <a:cs typeface="Roboto" panose="02000000000000000000" pitchFamily="2" charset="0"/>
              </a:rPr>
              <a:t>Costs</a:t>
            </a:r>
            <a:r>
              <a:rPr lang="fr-FR" sz="2800" b="1" dirty="0" smtClean="0">
                <a:solidFill>
                  <a:srgbClr val="00B0F0"/>
                </a:solidFill>
                <a:latin typeface="Roboto" panose="02000000000000000000" pitchFamily="2" charset="0"/>
                <a:ea typeface="Roboto" panose="02000000000000000000" pitchFamily="2" charset="0"/>
                <a:cs typeface="Roboto" panose="02000000000000000000" pitchFamily="2" charset="0"/>
              </a:rPr>
              <a:t> of pollution</a:t>
            </a:r>
            <a:endParaRPr lang="en-US" sz="2800" b="1" dirty="0">
              <a:solidFill>
                <a:srgbClr val="00B0F0"/>
              </a:solidFill>
              <a:latin typeface="Roboto" panose="02000000000000000000" pitchFamily="2" charset="0"/>
              <a:ea typeface="Roboto" panose="02000000000000000000" pitchFamily="2" charset="0"/>
              <a:cs typeface="Roboto" panose="02000000000000000000" pitchFamily="2" charset="0"/>
            </a:endParaRPr>
          </a:p>
        </p:txBody>
      </p:sp>
      <p:pic>
        <p:nvPicPr>
          <p:cNvPr id="4" name="Content Placeholder 3"/>
          <p:cNvPicPr>
            <a:picLocks noGrp="1" noChangeAspect="1"/>
          </p:cNvPicPr>
          <p:nvPr>
            <p:ph idx="1"/>
          </p:nvPr>
        </p:nvPicPr>
        <p:blipFill>
          <a:blip r:embed="rId3"/>
          <a:stretch>
            <a:fillRect/>
          </a:stretch>
        </p:blipFill>
        <p:spPr>
          <a:xfrm>
            <a:off x="75421" y="1590675"/>
            <a:ext cx="12041158" cy="3808000"/>
          </a:xfrm>
          <a:prstGeom prst="rect">
            <a:avLst/>
          </a:prstGeom>
        </p:spPr>
      </p:pic>
    </p:spTree>
    <p:extLst>
      <p:ext uri="{BB962C8B-B14F-4D97-AF65-F5344CB8AC3E}">
        <p14:creationId xmlns:p14="http://schemas.microsoft.com/office/powerpoint/2010/main" val="13415888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2852382" y="2505782"/>
            <a:ext cx="6400800" cy="4352217"/>
          </a:xfrm>
        </p:spPr>
        <p:txBody>
          <a:bodyPr>
            <a:noAutofit/>
          </a:bodyPr>
          <a:lstStyle/>
          <a:p>
            <a:pPr algn="l"/>
            <a:r>
              <a:rPr lang="en-US" sz="2600" dirty="0" err="1" smtClean="0">
                <a:solidFill>
                  <a:schemeClr val="bg1"/>
                </a:solidFill>
                <a:latin typeface="Roboto" panose="02000000000000000000" pitchFamily="2" charset="0"/>
                <a:ea typeface="Roboto" panose="02000000000000000000" pitchFamily="2" charset="0"/>
                <a:cs typeface="Roboto" panose="02000000000000000000" pitchFamily="2" charset="0"/>
              </a:rPr>
              <a:t>Analysing</a:t>
            </a:r>
            <a:r>
              <a:rPr lang="en-US" sz="2600" dirty="0" smtClean="0">
                <a:solidFill>
                  <a:schemeClr val="bg1"/>
                </a:solidFill>
                <a:latin typeface="Roboto" panose="02000000000000000000" pitchFamily="2" charset="0"/>
                <a:ea typeface="Roboto" panose="02000000000000000000" pitchFamily="2" charset="0"/>
                <a:cs typeface="Roboto" panose="02000000000000000000" pitchFamily="2" charset="0"/>
              </a:rPr>
              <a:t> environmental governance framework in relation to pollution</a:t>
            </a:r>
          </a:p>
          <a:p>
            <a:r>
              <a:rPr lang="fr-FR" sz="2600" dirty="0" err="1">
                <a:solidFill>
                  <a:schemeClr val="bg1"/>
                </a:solidFill>
                <a:latin typeface="Roboto" panose="02000000000000000000" pitchFamily="2" charset="0"/>
                <a:ea typeface="Roboto" panose="02000000000000000000" pitchFamily="2" charset="0"/>
                <a:cs typeface="Roboto" panose="02000000000000000000" pitchFamily="2" charset="0"/>
              </a:rPr>
              <a:t>Highlighting</a:t>
            </a:r>
            <a:r>
              <a:rPr lang="fr-FR" sz="2600" dirty="0">
                <a:solidFill>
                  <a:schemeClr val="bg1"/>
                </a:solidFill>
                <a:latin typeface="Roboto" panose="02000000000000000000" pitchFamily="2" charset="0"/>
                <a:ea typeface="Roboto" panose="02000000000000000000" pitchFamily="2" charset="0"/>
                <a:cs typeface="Roboto" panose="02000000000000000000" pitchFamily="2" charset="0"/>
              </a:rPr>
              <a:t> the central </a:t>
            </a:r>
            <a:r>
              <a:rPr lang="fr-FR" sz="2600" dirty="0" err="1">
                <a:solidFill>
                  <a:schemeClr val="bg1"/>
                </a:solidFill>
                <a:latin typeface="Roboto" panose="02000000000000000000" pitchFamily="2" charset="0"/>
                <a:ea typeface="Roboto" panose="02000000000000000000" pitchFamily="2" charset="0"/>
                <a:cs typeface="Roboto" panose="02000000000000000000" pitchFamily="2" charset="0"/>
              </a:rPr>
              <a:t>role</a:t>
            </a:r>
            <a:r>
              <a:rPr lang="fr-FR" sz="2600" dirty="0">
                <a:solidFill>
                  <a:schemeClr val="bg1"/>
                </a:solidFill>
                <a:latin typeface="Roboto" panose="02000000000000000000" pitchFamily="2" charset="0"/>
                <a:ea typeface="Roboto" panose="02000000000000000000" pitchFamily="2" charset="0"/>
                <a:cs typeface="Roboto" panose="02000000000000000000" pitchFamily="2" charset="0"/>
              </a:rPr>
              <a:t> of </a:t>
            </a:r>
            <a:r>
              <a:rPr lang="fr-FR" sz="2600" dirty="0" err="1">
                <a:solidFill>
                  <a:schemeClr val="bg1"/>
                </a:solidFill>
                <a:latin typeface="Roboto" panose="02000000000000000000" pitchFamily="2" charset="0"/>
                <a:ea typeface="Roboto" panose="02000000000000000000" pitchFamily="2" charset="0"/>
                <a:cs typeface="Roboto" panose="02000000000000000000" pitchFamily="2" charset="0"/>
              </a:rPr>
              <a:t>multistakeholder</a:t>
            </a:r>
            <a:r>
              <a:rPr lang="fr-FR" sz="2600" dirty="0">
                <a:solidFill>
                  <a:schemeClr val="bg1"/>
                </a:solidFill>
                <a:latin typeface="Roboto" panose="02000000000000000000" pitchFamily="2" charset="0"/>
                <a:ea typeface="Roboto" panose="02000000000000000000" pitchFamily="2" charset="0"/>
                <a:cs typeface="Roboto" panose="02000000000000000000" pitchFamily="2" charset="0"/>
              </a:rPr>
              <a:t> and multi-</a:t>
            </a:r>
            <a:r>
              <a:rPr lang="fr-FR" sz="2600" dirty="0" err="1">
                <a:solidFill>
                  <a:schemeClr val="bg1"/>
                </a:solidFill>
                <a:latin typeface="Roboto" panose="02000000000000000000" pitchFamily="2" charset="0"/>
                <a:ea typeface="Roboto" panose="02000000000000000000" pitchFamily="2" charset="0"/>
                <a:cs typeface="Roboto" panose="02000000000000000000" pitchFamily="2" charset="0"/>
              </a:rPr>
              <a:t>level</a:t>
            </a:r>
            <a:r>
              <a:rPr lang="fr-FR" sz="2600" dirty="0">
                <a:solidFill>
                  <a:schemeClr val="bg1"/>
                </a:solidFill>
                <a:latin typeface="Roboto" panose="02000000000000000000" pitchFamily="2" charset="0"/>
                <a:ea typeface="Roboto" panose="02000000000000000000" pitchFamily="2" charset="0"/>
                <a:cs typeface="Roboto" panose="02000000000000000000" pitchFamily="2" charset="0"/>
              </a:rPr>
              <a:t> engagement </a:t>
            </a:r>
            <a:endParaRPr lang="en-US" sz="2600" dirty="0">
              <a:solidFill>
                <a:schemeClr val="bg1"/>
              </a:solidFill>
              <a:latin typeface="Roboto" panose="02000000000000000000" pitchFamily="2" charset="0"/>
              <a:ea typeface="Roboto" panose="02000000000000000000" pitchFamily="2" charset="0"/>
              <a:cs typeface="Roboto" panose="02000000000000000000" pitchFamily="2" charset="0"/>
            </a:endParaRPr>
          </a:p>
          <a:p>
            <a:pPr algn="l"/>
            <a:r>
              <a:rPr lang="en-US" sz="2600" dirty="0" smtClean="0">
                <a:solidFill>
                  <a:schemeClr val="bg1"/>
                </a:solidFill>
                <a:latin typeface="Roboto" panose="02000000000000000000" pitchFamily="2" charset="0"/>
                <a:ea typeface="Roboto" panose="02000000000000000000" pitchFamily="2" charset="0"/>
                <a:cs typeface="Roboto" panose="02000000000000000000" pitchFamily="2" charset="0"/>
              </a:rPr>
              <a:t>Demonstrating how addressing pollution is contributing to achieving multiple Sustainable Development Goals and targets</a:t>
            </a:r>
          </a:p>
          <a:p>
            <a:pPr algn="l"/>
            <a:r>
              <a:rPr lang="fr-FR" sz="2600" dirty="0" err="1" smtClean="0">
                <a:solidFill>
                  <a:schemeClr val="bg1"/>
                </a:solidFill>
                <a:latin typeface="Roboto" panose="02000000000000000000" pitchFamily="2" charset="0"/>
                <a:ea typeface="Roboto" panose="02000000000000000000" pitchFamily="2" charset="0"/>
                <a:cs typeface="Roboto" panose="02000000000000000000" pitchFamily="2" charset="0"/>
              </a:rPr>
              <a:t>Identifying</a:t>
            </a:r>
            <a:r>
              <a:rPr lang="fr-FR" sz="2600" dirty="0" smtClean="0">
                <a:solidFill>
                  <a:schemeClr val="bg1"/>
                </a:solidFill>
                <a:latin typeface="Roboto" panose="02000000000000000000" pitchFamily="2" charset="0"/>
                <a:ea typeface="Roboto" panose="02000000000000000000" pitchFamily="2" charset="0"/>
                <a:cs typeface="Roboto" panose="02000000000000000000" pitchFamily="2" charset="0"/>
              </a:rPr>
              <a:t> main challenges and gaps for </a:t>
            </a:r>
            <a:r>
              <a:rPr lang="fr-FR" sz="2600" dirty="0" err="1" smtClean="0">
                <a:solidFill>
                  <a:schemeClr val="bg1"/>
                </a:solidFill>
                <a:latin typeface="Roboto" panose="02000000000000000000" pitchFamily="2" charset="0"/>
                <a:ea typeface="Roboto" panose="02000000000000000000" pitchFamily="2" charset="0"/>
                <a:cs typeface="Roboto" panose="02000000000000000000" pitchFamily="2" charset="0"/>
              </a:rPr>
              <a:t>impactful</a:t>
            </a:r>
            <a:r>
              <a:rPr lang="fr-FR" sz="2600" dirty="0" smtClean="0">
                <a:solidFill>
                  <a:schemeClr val="bg1"/>
                </a:solidFill>
                <a:latin typeface="Roboto" panose="02000000000000000000" pitchFamily="2" charset="0"/>
                <a:ea typeface="Roboto" panose="02000000000000000000" pitchFamily="2" charset="0"/>
                <a:cs typeface="Roboto" panose="02000000000000000000" pitchFamily="2" charset="0"/>
              </a:rPr>
              <a:t> action</a:t>
            </a:r>
            <a:endParaRPr lang="en-US" sz="26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2" name="Title 1"/>
          <p:cNvSpPr>
            <a:spLocks noGrp="1"/>
          </p:cNvSpPr>
          <p:nvPr>
            <p:ph type="ctrTitle" idx="4294967295"/>
          </p:nvPr>
        </p:nvSpPr>
        <p:spPr>
          <a:xfrm>
            <a:off x="1874293" y="526998"/>
            <a:ext cx="9144000" cy="2387600"/>
          </a:xfrm>
        </p:spPr>
        <p:txBody>
          <a:bodyPr>
            <a:noAutofit/>
          </a:bodyPr>
          <a:lstStyle/>
          <a:p>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Section 2: </a:t>
            </a:r>
            <a:r>
              <a:rPr lang="en-US" sz="3600" b="1" dirty="0" smtClean="0">
                <a:solidFill>
                  <a:schemeClr val="bg1"/>
                </a:solidFill>
                <a:latin typeface="Roboto" panose="02000000000000000000" pitchFamily="2" charset="0"/>
                <a:ea typeface="Roboto" panose="02000000000000000000" pitchFamily="2" charset="0"/>
                <a:cs typeface="Roboto" panose="02000000000000000000" pitchFamily="2" charset="0"/>
              </a:rPr>
              <a:t>Addressing pollution: Governance frameworks, challenges and opportunities in the context of the 2030 Agenda</a:t>
            </a:r>
            <a:endParaRPr lang="en-US" sz="3600" b="1"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6636713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66531" y="1512915"/>
            <a:ext cx="10177658" cy="4455623"/>
          </a:xfrm>
          <a:ln>
            <a:solidFill>
              <a:srgbClr val="00B0F0"/>
            </a:solidFill>
          </a:ln>
        </p:spPr>
        <p:txBody>
          <a:bodyPr>
            <a:noAutofit/>
          </a:bodyPr>
          <a:lstStyle/>
          <a:p>
            <a:pPr>
              <a:lnSpc>
                <a:spcPct val="100000"/>
              </a:lnSpc>
              <a:spcBef>
                <a:spcPts val="0"/>
              </a:spcBef>
              <a:spcAft>
                <a:spcPts val="1000"/>
              </a:spcAft>
              <a:buFont typeface="Wingdings" panose="05000000000000000000" pitchFamily="2" charset="2"/>
              <a:buChar char="ü"/>
            </a:pPr>
            <a:r>
              <a:rPr lang="en-GB" sz="2800" dirty="0" smtClean="0"/>
              <a:t>Implementation gaps</a:t>
            </a:r>
            <a:endParaRPr lang="en-GB" sz="2800" dirty="0"/>
          </a:p>
          <a:p>
            <a:pPr>
              <a:lnSpc>
                <a:spcPct val="100000"/>
              </a:lnSpc>
              <a:spcBef>
                <a:spcPts val="0"/>
              </a:spcBef>
              <a:spcAft>
                <a:spcPts val="1000"/>
              </a:spcAft>
              <a:buFont typeface="Wingdings" panose="05000000000000000000" pitchFamily="2" charset="2"/>
              <a:buChar char="ü"/>
            </a:pPr>
            <a:r>
              <a:rPr lang="en-GB" sz="2800" dirty="0" smtClean="0"/>
              <a:t>Knowledge gaps</a:t>
            </a:r>
            <a:endParaRPr lang="en-GB" sz="2800" dirty="0"/>
          </a:p>
          <a:p>
            <a:pPr>
              <a:lnSpc>
                <a:spcPct val="100000"/>
              </a:lnSpc>
              <a:spcBef>
                <a:spcPts val="0"/>
              </a:spcBef>
              <a:spcAft>
                <a:spcPts val="1000"/>
              </a:spcAft>
              <a:buFont typeface="Wingdings" panose="05000000000000000000" pitchFamily="2" charset="2"/>
              <a:buChar char="ü"/>
            </a:pPr>
            <a:r>
              <a:rPr lang="en-GB" sz="2800" dirty="0" smtClean="0"/>
              <a:t>Infrastructure gaps</a:t>
            </a:r>
            <a:endParaRPr lang="en-GB" sz="2800" dirty="0"/>
          </a:p>
          <a:p>
            <a:pPr>
              <a:lnSpc>
                <a:spcPct val="100000"/>
              </a:lnSpc>
              <a:spcBef>
                <a:spcPts val="0"/>
              </a:spcBef>
              <a:spcAft>
                <a:spcPts val="1000"/>
              </a:spcAft>
              <a:buFont typeface="Wingdings" panose="05000000000000000000" pitchFamily="2" charset="2"/>
              <a:buChar char="ü"/>
            </a:pPr>
            <a:r>
              <a:rPr lang="en-GB" sz="2800" dirty="0"/>
              <a:t>Limited leadership by </a:t>
            </a:r>
            <a:r>
              <a:rPr lang="en-GB" sz="2800" dirty="0" smtClean="0"/>
              <a:t>financial institutions </a:t>
            </a:r>
            <a:r>
              <a:rPr lang="en-GB" sz="2800" dirty="0"/>
              <a:t>and industry</a:t>
            </a:r>
          </a:p>
          <a:p>
            <a:pPr>
              <a:lnSpc>
                <a:spcPct val="100000"/>
              </a:lnSpc>
              <a:spcBef>
                <a:spcPts val="0"/>
              </a:spcBef>
              <a:spcAft>
                <a:spcPts val="1000"/>
              </a:spcAft>
              <a:buFont typeface="Wingdings" panose="05000000000000000000" pitchFamily="2" charset="2"/>
              <a:buChar char="ü"/>
            </a:pPr>
            <a:r>
              <a:rPr lang="en-GB" sz="2800" dirty="0"/>
              <a:t>Mispricing, the </a:t>
            </a:r>
            <a:r>
              <a:rPr lang="en-GB" sz="2800" dirty="0" smtClean="0"/>
              <a:t>invisibility </a:t>
            </a:r>
            <a:r>
              <a:rPr lang="en-GB" sz="2800" dirty="0"/>
              <a:t>of ecosystem values and externalization of pollution costs </a:t>
            </a:r>
            <a:endParaRPr lang="en-GB" sz="2800" dirty="0" smtClean="0"/>
          </a:p>
          <a:p>
            <a:pPr>
              <a:lnSpc>
                <a:spcPct val="100000"/>
              </a:lnSpc>
              <a:spcBef>
                <a:spcPts val="0"/>
              </a:spcBef>
              <a:spcAft>
                <a:spcPts val="1000"/>
              </a:spcAft>
              <a:buFont typeface="Wingdings" panose="05000000000000000000" pitchFamily="2" charset="2"/>
              <a:buChar char="ü"/>
            </a:pPr>
            <a:r>
              <a:rPr lang="en-GB" sz="2800" dirty="0" smtClean="0"/>
              <a:t>Insufficient </a:t>
            </a:r>
            <a:r>
              <a:rPr lang="en-US" sz="2800" dirty="0"/>
              <a:t>recognition by different actors </a:t>
            </a:r>
            <a:r>
              <a:rPr lang="en-GB" sz="2800" dirty="0"/>
              <a:t>that consumer choices have pollution consequences. </a:t>
            </a:r>
            <a:endParaRPr lang="en-US" sz="2800" dirty="0"/>
          </a:p>
          <a:p>
            <a:pPr marL="0" indent="0">
              <a:lnSpc>
                <a:spcPct val="100000"/>
              </a:lnSpc>
              <a:spcBef>
                <a:spcPts val="0"/>
              </a:spcBef>
              <a:spcAft>
                <a:spcPts val="1000"/>
              </a:spcAft>
              <a:buNone/>
            </a:pPr>
            <a:endParaRPr lang="en-GB" sz="1800" b="1" dirty="0"/>
          </a:p>
          <a:p>
            <a:pPr lvl="0"/>
            <a:endParaRPr lang="en-GB" sz="1800" b="1" dirty="0" smtClean="0"/>
          </a:p>
          <a:p>
            <a:pPr lvl="0"/>
            <a:endParaRPr lang="en-GB" sz="1800" b="1" dirty="0"/>
          </a:p>
          <a:p>
            <a:pPr lvl="0"/>
            <a:endParaRPr lang="en-GB" sz="1800" b="1" dirty="0" smtClean="0"/>
          </a:p>
          <a:p>
            <a:pPr lvl="0"/>
            <a:endParaRPr lang="en-GB" sz="1800" b="1" dirty="0"/>
          </a:p>
          <a:p>
            <a:pPr marL="0" indent="0">
              <a:lnSpc>
                <a:spcPct val="100000"/>
              </a:lnSpc>
              <a:spcBef>
                <a:spcPts val="0"/>
              </a:spcBef>
              <a:spcAft>
                <a:spcPts val="1000"/>
              </a:spcAft>
              <a:buNone/>
            </a:pPr>
            <a:endParaRPr lang="en-GB" b="1" dirty="0" smtClean="0">
              <a:solidFill>
                <a:schemeClr val="tx2"/>
              </a:solidFill>
            </a:endParaRPr>
          </a:p>
        </p:txBody>
      </p:sp>
      <p:sp>
        <p:nvSpPr>
          <p:cNvPr id="4" name="Title 1"/>
          <p:cNvSpPr txBox="1">
            <a:spLocks/>
          </p:cNvSpPr>
          <p:nvPr/>
        </p:nvSpPr>
        <p:spPr>
          <a:xfrm>
            <a:off x="294667" y="0"/>
            <a:ext cx="11897333" cy="113744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3200" b="0" kern="1200">
                <a:solidFill>
                  <a:srgbClr val="00AEEF"/>
                </a:solidFill>
                <a:latin typeface="Roboto" panose="02000000000000000000" pitchFamily="2" charset="0"/>
                <a:ea typeface="Roboto" panose="02000000000000000000" pitchFamily="2" charset="0"/>
                <a:cs typeface="Roboto" panose="02000000000000000000" pitchFamily="2" charset="0"/>
              </a:defRPr>
            </a:lvl1pPr>
          </a:lstStyle>
          <a:p>
            <a:r>
              <a:rPr lang="en-US" dirty="0" smtClean="0"/>
              <a:t>Gaps and Challenges identified  </a:t>
            </a:r>
            <a:endParaRPr lang="en-US" dirty="0"/>
          </a:p>
        </p:txBody>
      </p:sp>
    </p:spTree>
    <p:extLst>
      <p:ext uri="{BB962C8B-B14F-4D97-AF65-F5344CB8AC3E}">
        <p14:creationId xmlns:p14="http://schemas.microsoft.com/office/powerpoint/2010/main" val="32453739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TotalTime>
  <Words>1311</Words>
  <Application>Microsoft Office PowerPoint</Application>
  <PresentationFormat>Widescreen</PresentationFormat>
  <Paragraphs>167</Paragraphs>
  <Slides>15</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Calibri Light</vt:lpstr>
      <vt:lpstr>Cambria</vt:lpstr>
      <vt:lpstr>Roboto</vt:lpstr>
      <vt:lpstr>Roboto Regular</vt:lpstr>
      <vt:lpstr>Wingdings</vt:lpstr>
      <vt:lpstr>Office Theme</vt:lpstr>
      <vt:lpstr>PowerPoint Presentation</vt:lpstr>
      <vt:lpstr>Process</vt:lpstr>
      <vt:lpstr>Section 1: Evidence of a polluted planet: the science, impacts and economic costs</vt:lpstr>
      <vt:lpstr>Number of deaths attributable to environment factors, in 2012,  by WHO region </vt:lpstr>
      <vt:lpstr>PowerPoint Presentation</vt:lpstr>
      <vt:lpstr>Major sources of today’s pollution</vt:lpstr>
      <vt:lpstr>Costs of pollution</vt:lpstr>
      <vt:lpstr>Section 2: Addressing pollution: Governance frameworks, challenges and opportunities in the context of the 2030 Agenda</vt:lpstr>
      <vt:lpstr>PowerPoint Presentation</vt:lpstr>
      <vt:lpstr>Action on pollution can contribute to achieve many Sustainable Development Goals</vt:lpstr>
      <vt:lpstr>Example: National actions on improving air quality in the world </vt:lpstr>
      <vt:lpstr>Section 3: A  Framework for a Transition to a Pollution Free Planet</vt:lpstr>
      <vt:lpstr>A Framework of Actions is proposed </vt:lpstr>
      <vt:lpstr>We need to work together towards system-wide transformations</vt:lpstr>
      <vt:lpstr> In conclusion: Five overarching messages from the report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Fanny Demassieux</dc:creator>
  <cp:lastModifiedBy>Fanny Demassieux</cp:lastModifiedBy>
  <cp:revision>24</cp:revision>
  <cp:lastPrinted>2017-10-06T13:06:01Z</cp:lastPrinted>
  <dcterms:created xsi:type="dcterms:W3CDTF">2017-10-06T12:20:10Z</dcterms:created>
  <dcterms:modified xsi:type="dcterms:W3CDTF">2017-10-11T08:43:14Z</dcterms:modified>
</cp:coreProperties>
</file>