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98" r:id="rId5"/>
    <p:sldId id="259" r:id="rId6"/>
    <p:sldId id="260" r:id="rId7"/>
    <p:sldId id="263" r:id="rId8"/>
    <p:sldId id="299" r:id="rId9"/>
    <p:sldId id="264" r:id="rId10"/>
    <p:sldId id="265" r:id="rId11"/>
    <p:sldId id="267" r:id="rId12"/>
    <p:sldId id="300" r:id="rId13"/>
    <p:sldId id="270" r:id="rId14"/>
    <p:sldId id="268" r:id="rId15"/>
    <p:sldId id="282" r:id="rId16"/>
    <p:sldId id="276" r:id="rId17"/>
    <p:sldId id="281" r:id="rId18"/>
    <p:sldId id="278" r:id="rId19"/>
    <p:sldId id="286" r:id="rId20"/>
    <p:sldId id="287" r:id="rId21"/>
    <p:sldId id="288" r:id="rId22"/>
    <p:sldId id="294" r:id="rId23"/>
    <p:sldId id="293" r:id="rId24"/>
    <p:sldId id="297" r:id="rId25"/>
    <p:sldId id="29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208" autoAdjust="0"/>
  </p:normalViewPr>
  <p:slideViewPr>
    <p:cSldViewPr>
      <p:cViewPr>
        <p:scale>
          <a:sx n="30" d="100"/>
          <a:sy n="30" d="100"/>
        </p:scale>
        <p:origin x="-754" y="-2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8296E-98EF-4216-B828-C092DA4B9C8C}" type="datetimeFigureOut">
              <a:rPr lang="en-GB" smtClean="0"/>
              <a:pPr/>
              <a:t>09/10/2017</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EE82B5-8146-440F-A1F6-325C97C5750F}" type="slidenum">
              <a:rPr lang="en-GB" smtClean="0"/>
              <a:pPr/>
              <a:t>‹#›</a:t>
            </a:fld>
            <a:endParaRPr lang="en-GB" dirty="0"/>
          </a:p>
        </p:txBody>
      </p:sp>
    </p:spTree>
    <p:extLst>
      <p:ext uri="{BB962C8B-B14F-4D97-AF65-F5344CB8AC3E}">
        <p14:creationId xmlns:p14="http://schemas.microsoft.com/office/powerpoint/2010/main" val="1733108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1</a:t>
            </a:fld>
            <a:endParaRPr lang="en-GB" dirty="0"/>
          </a:p>
        </p:txBody>
      </p:sp>
    </p:spTree>
    <p:extLst>
      <p:ext uri="{BB962C8B-B14F-4D97-AF65-F5344CB8AC3E}">
        <p14:creationId xmlns:p14="http://schemas.microsoft.com/office/powerpoint/2010/main" val="360356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21</a:t>
            </a:fld>
            <a:endParaRPr lang="en-GB" dirty="0"/>
          </a:p>
        </p:txBody>
      </p:sp>
    </p:spTree>
    <p:extLst>
      <p:ext uri="{BB962C8B-B14F-4D97-AF65-F5344CB8AC3E}">
        <p14:creationId xmlns:p14="http://schemas.microsoft.com/office/powerpoint/2010/main" val="497810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spcAft>
                <a:spcPts val="600"/>
              </a:spcAft>
              <a:buFont typeface="Arial" panose="020B0604020202020204" pitchFamily="34" charset="0"/>
              <a:buNone/>
            </a:pPr>
            <a:r>
              <a:rPr lang="en-US" sz="1000" b="1" kern="1200" dirty="0" smtClean="0">
                <a:solidFill>
                  <a:schemeClr val="tx1"/>
                </a:solidFill>
                <a:latin typeface="+mn-lt"/>
                <a:ea typeface="+mn-ea"/>
                <a:cs typeface="+mn-cs"/>
              </a:rPr>
              <a:t>13th meeting of the Chemical Review Committee:</a:t>
            </a:r>
            <a:endParaRPr lang="fr-CH" sz="1000" b="1" kern="1200" dirty="0" smtClean="0">
              <a:solidFill>
                <a:prstClr val="black"/>
              </a:solidFill>
              <a:latin typeface="+mn-lt"/>
              <a:ea typeface="+mn-ea"/>
              <a:cs typeface="+mn-cs"/>
            </a:endParaRPr>
          </a:p>
          <a:p>
            <a:pPr marL="285750" lvl="0" indent="-285750">
              <a:spcAft>
                <a:spcPts val="600"/>
              </a:spcAft>
              <a:buFont typeface="Arial" panose="020B0604020202020204" pitchFamily="34" charset="0"/>
              <a:buChar char="–"/>
            </a:pPr>
            <a:r>
              <a:rPr lang="fr-CH" sz="1000" b="1" kern="1200" dirty="0" smtClean="0">
                <a:solidFill>
                  <a:schemeClr val="tx1"/>
                </a:solidFill>
                <a:latin typeface="+mn-lt"/>
                <a:ea typeface="+mn-ea"/>
                <a:cs typeface="+mn-cs"/>
              </a:rPr>
              <a:t>23-27 </a:t>
            </a:r>
            <a:r>
              <a:rPr lang="fr-CH" sz="1000" b="1" kern="1200" dirty="0" err="1" smtClean="0">
                <a:solidFill>
                  <a:schemeClr val="tx1"/>
                </a:solidFill>
                <a:latin typeface="+mn-lt"/>
                <a:ea typeface="+mn-ea"/>
                <a:cs typeface="+mn-cs"/>
              </a:rPr>
              <a:t>October</a:t>
            </a:r>
            <a:r>
              <a:rPr lang="fr-CH" sz="1000" b="1" kern="1200" dirty="0" smtClean="0">
                <a:solidFill>
                  <a:schemeClr val="tx1"/>
                </a:solidFill>
                <a:latin typeface="+mn-lt"/>
                <a:ea typeface="+mn-ea"/>
                <a:cs typeface="+mn-cs"/>
              </a:rPr>
              <a:t> 2017, at FAO </a:t>
            </a:r>
            <a:r>
              <a:rPr lang="fr-CH" sz="1000" b="1" kern="1200" dirty="0" err="1" smtClean="0">
                <a:solidFill>
                  <a:schemeClr val="tx1"/>
                </a:solidFill>
                <a:latin typeface="+mn-lt"/>
                <a:ea typeface="+mn-ea"/>
                <a:cs typeface="+mn-cs"/>
              </a:rPr>
              <a:t>headquarters</a:t>
            </a:r>
            <a:r>
              <a:rPr lang="fr-CH" sz="1000" b="1" kern="1200" dirty="0" smtClean="0">
                <a:solidFill>
                  <a:schemeClr val="tx1"/>
                </a:solidFill>
                <a:latin typeface="+mn-lt"/>
                <a:ea typeface="+mn-ea"/>
                <a:cs typeface="+mn-cs"/>
              </a:rPr>
              <a:t>, in Rome, </a:t>
            </a:r>
            <a:r>
              <a:rPr lang="fr-CH" sz="1000" b="1" kern="1200" dirty="0" err="1" smtClean="0">
                <a:solidFill>
                  <a:schemeClr val="tx1"/>
                </a:solidFill>
                <a:latin typeface="+mn-lt"/>
                <a:ea typeface="+mn-ea"/>
                <a:cs typeface="+mn-cs"/>
              </a:rPr>
              <a:t>Italy</a:t>
            </a:r>
            <a:endParaRPr lang="fr-CH" sz="1000" b="1" kern="1200" dirty="0" smtClean="0">
              <a:solidFill>
                <a:schemeClr val="tx1"/>
              </a:solidFill>
              <a:latin typeface="+mn-lt"/>
              <a:ea typeface="+mn-ea"/>
              <a:cs typeface="+mn-cs"/>
            </a:endParaRPr>
          </a:p>
          <a:p>
            <a:pPr marL="285750" lvl="0" indent="-285750">
              <a:spcAft>
                <a:spcPts val="600"/>
              </a:spcAft>
              <a:buFont typeface="Arial" panose="020B0604020202020204" pitchFamily="34" charset="0"/>
              <a:buChar char="–"/>
            </a:pPr>
            <a:r>
              <a:rPr lang="fr-CH" sz="1000" b="1" kern="1200" dirty="0" smtClean="0">
                <a:solidFill>
                  <a:schemeClr val="tx1"/>
                </a:solidFill>
                <a:latin typeface="+mn-lt"/>
                <a:ea typeface="+mn-ea"/>
                <a:cs typeface="+mn-cs"/>
              </a:rPr>
              <a:t>Technical </a:t>
            </a:r>
            <a:r>
              <a:rPr lang="fr-CH" sz="1000" b="1" kern="1200" dirty="0" err="1" smtClean="0">
                <a:solidFill>
                  <a:schemeClr val="tx1"/>
                </a:solidFill>
                <a:latin typeface="+mn-lt"/>
                <a:ea typeface="+mn-ea"/>
                <a:cs typeface="+mn-cs"/>
              </a:rPr>
              <a:t>work</a:t>
            </a:r>
            <a:endParaRPr lang="fr-CH" sz="1000" b="1" kern="1200" dirty="0" smtClean="0">
              <a:solidFill>
                <a:schemeClr val="tx1"/>
              </a:solidFill>
              <a:latin typeface="+mn-lt"/>
              <a:ea typeface="+mn-ea"/>
              <a:cs typeface="+mn-cs"/>
            </a:endParaRPr>
          </a:p>
          <a:p>
            <a:pPr marL="525463" lvl="1" indent="-258763">
              <a:spcAft>
                <a:spcPts val="1200"/>
              </a:spcAft>
              <a:buFont typeface="Arial" panose="020B0604020202020204" pitchFamily="34" charset="0"/>
              <a:buChar char="•"/>
            </a:pPr>
            <a:r>
              <a:rPr lang="fr-CH" sz="1000" kern="1200" dirty="0" err="1" smtClean="0">
                <a:solidFill>
                  <a:schemeClr val="tx1"/>
                </a:solidFill>
                <a:latin typeface="+mn-lt"/>
                <a:ea typeface="+mn-ea"/>
                <a:cs typeface="+mn-cs"/>
              </a:rPr>
              <a:t>Review</a:t>
            </a:r>
            <a:r>
              <a:rPr lang="fr-CH" sz="1000" kern="1200" dirty="0" smtClean="0">
                <a:solidFill>
                  <a:schemeClr val="tx1"/>
                </a:solidFill>
                <a:latin typeface="+mn-lt"/>
                <a:ea typeface="+mn-ea"/>
                <a:cs typeface="+mn-cs"/>
              </a:rPr>
              <a:t> Final </a:t>
            </a:r>
            <a:r>
              <a:rPr lang="fr-CH" sz="1000" kern="1200" dirty="0" err="1" smtClean="0">
                <a:solidFill>
                  <a:schemeClr val="tx1"/>
                </a:solidFill>
                <a:latin typeface="+mn-lt"/>
                <a:ea typeface="+mn-ea"/>
                <a:cs typeface="+mn-cs"/>
              </a:rPr>
              <a:t>Regulatory</a:t>
            </a:r>
            <a:r>
              <a:rPr lang="fr-CH" sz="1000" kern="1200" dirty="0" smtClean="0">
                <a:solidFill>
                  <a:schemeClr val="tx1"/>
                </a:solidFill>
                <a:latin typeface="+mn-lt"/>
                <a:ea typeface="+mn-ea"/>
                <a:cs typeface="+mn-cs"/>
              </a:rPr>
              <a:t> Action on 13 </a:t>
            </a:r>
            <a:r>
              <a:rPr lang="fr-CH" sz="1000" kern="1200" dirty="0" err="1" smtClean="0">
                <a:solidFill>
                  <a:schemeClr val="tx1"/>
                </a:solidFill>
                <a:latin typeface="+mn-lt"/>
                <a:ea typeface="+mn-ea"/>
                <a:cs typeface="+mn-cs"/>
              </a:rPr>
              <a:t>chemicals</a:t>
            </a:r>
            <a:r>
              <a:rPr lang="fr-CH" sz="1000" kern="1200" dirty="0" smtClean="0">
                <a:solidFill>
                  <a:schemeClr val="tx1"/>
                </a:solidFill>
                <a:latin typeface="+mn-lt"/>
                <a:ea typeface="+mn-ea"/>
                <a:cs typeface="+mn-cs"/>
              </a:rPr>
              <a:t>: </a:t>
            </a:r>
            <a:r>
              <a:rPr lang="en-US" sz="1000" kern="1200" dirty="0" smtClean="0">
                <a:solidFill>
                  <a:schemeClr val="tx1"/>
                </a:solidFill>
                <a:latin typeface="+mn-lt"/>
                <a:ea typeface="+mn-ea"/>
                <a:cs typeface="+mn-cs"/>
                <a:sym typeface="Wingdings" pitchFamily="2" charset="2"/>
              </a:rPr>
              <a:t>if 2 notifications from 2 PIC regions meet the criteria </a:t>
            </a:r>
            <a:r>
              <a:rPr lang="fr-CH" sz="1000" kern="1200" dirty="0" smtClean="0">
                <a:solidFill>
                  <a:schemeClr val="tx1"/>
                </a:solidFill>
                <a:latin typeface="+mn-lt"/>
                <a:ea typeface="+mn-ea"/>
                <a:cs typeface="+mn-cs"/>
              </a:rPr>
              <a:t>in </a:t>
            </a:r>
            <a:r>
              <a:rPr lang="fr-CH" sz="1000" kern="1200" dirty="0" err="1" smtClean="0">
                <a:solidFill>
                  <a:schemeClr val="tx1"/>
                </a:solidFill>
                <a:latin typeface="+mn-lt"/>
                <a:ea typeface="+mn-ea"/>
                <a:cs typeface="+mn-cs"/>
              </a:rPr>
              <a:t>Annex</a:t>
            </a:r>
            <a:r>
              <a:rPr lang="fr-CH" sz="1000" kern="1200" dirty="0" smtClean="0">
                <a:solidFill>
                  <a:schemeClr val="tx1"/>
                </a:solidFill>
                <a:latin typeface="+mn-lt"/>
                <a:ea typeface="+mn-ea"/>
                <a:cs typeface="+mn-cs"/>
              </a:rPr>
              <a:t> II </a:t>
            </a:r>
            <a:br>
              <a:rPr lang="fr-CH" sz="1000" kern="1200" dirty="0" smtClean="0">
                <a:solidFill>
                  <a:schemeClr val="tx1"/>
                </a:solidFill>
                <a:latin typeface="+mn-lt"/>
                <a:ea typeface="+mn-ea"/>
                <a:cs typeface="+mn-cs"/>
              </a:rPr>
            </a:br>
            <a:r>
              <a:rPr lang="fr-CH" sz="1000" kern="1200" dirty="0" smtClean="0">
                <a:solidFill>
                  <a:schemeClr val="tx1"/>
                </a:solidFill>
                <a:latin typeface="+mn-lt"/>
                <a:ea typeface="+mn-ea"/>
                <a:cs typeface="+mn-cs"/>
                <a:sym typeface="Wingdings" pitchFamily="2" charset="2"/>
              </a:rPr>
              <a:t> </a:t>
            </a:r>
            <a:r>
              <a:rPr lang="en-US" sz="1000" kern="1200" dirty="0" smtClean="0">
                <a:solidFill>
                  <a:schemeClr val="tx1"/>
                </a:solidFill>
                <a:latin typeface="+mn-lt"/>
                <a:ea typeface="+mn-ea"/>
                <a:cs typeface="+mn-cs"/>
                <a:sym typeface="Wingdings" pitchFamily="2" charset="2"/>
              </a:rPr>
              <a:t>recommend listing in Annex III</a:t>
            </a:r>
            <a:endParaRPr lang="fr-CH" sz="1000" kern="1200" dirty="0" smtClean="0">
              <a:solidFill>
                <a:schemeClr val="tx1"/>
              </a:solidFill>
              <a:latin typeface="+mn-lt"/>
              <a:ea typeface="+mn-ea"/>
              <a:cs typeface="+mn-cs"/>
            </a:endParaRPr>
          </a:p>
          <a:p>
            <a:pPr marL="525463" lvl="1" indent="-258763">
              <a:spcAft>
                <a:spcPts val="1200"/>
              </a:spcAft>
              <a:buFont typeface="Arial" panose="020B0604020202020204" pitchFamily="34" charset="0"/>
              <a:buChar char="•"/>
            </a:pPr>
            <a:r>
              <a:rPr lang="fr-CH" sz="1000" kern="1200" dirty="0" err="1" smtClean="0">
                <a:solidFill>
                  <a:schemeClr val="tx1"/>
                </a:solidFill>
                <a:latin typeface="+mn-lt"/>
                <a:ea typeface="+mn-ea"/>
                <a:cs typeface="+mn-cs"/>
              </a:rPr>
              <a:t>Review</a:t>
            </a:r>
            <a:r>
              <a:rPr lang="fr-CH" sz="1000" kern="1200" dirty="0" smtClean="0">
                <a:solidFill>
                  <a:schemeClr val="tx1"/>
                </a:solidFill>
                <a:latin typeface="+mn-lt"/>
                <a:ea typeface="+mn-ea"/>
                <a:cs typeface="+mn-cs"/>
              </a:rPr>
              <a:t> 2 </a:t>
            </a:r>
            <a:r>
              <a:rPr lang="fr-CH" sz="1000" kern="1200" dirty="0" err="1" smtClean="0">
                <a:solidFill>
                  <a:schemeClr val="tx1"/>
                </a:solidFill>
                <a:latin typeface="+mn-lt"/>
                <a:ea typeface="+mn-ea"/>
                <a:cs typeface="+mn-cs"/>
              </a:rPr>
              <a:t>proposals</a:t>
            </a:r>
            <a:r>
              <a:rPr lang="fr-CH" sz="1000" kern="1200" dirty="0" smtClean="0">
                <a:solidFill>
                  <a:schemeClr val="tx1"/>
                </a:solidFill>
                <a:latin typeface="+mn-lt"/>
                <a:ea typeface="+mn-ea"/>
                <a:cs typeface="+mn-cs"/>
              </a:rPr>
              <a:t> for listing </a:t>
            </a:r>
            <a:r>
              <a:rPr lang="fr-CH" sz="1000" kern="1200" dirty="0" err="1" smtClean="0">
                <a:solidFill>
                  <a:schemeClr val="tx1"/>
                </a:solidFill>
                <a:latin typeface="+mn-lt"/>
                <a:ea typeface="+mn-ea"/>
                <a:cs typeface="+mn-cs"/>
              </a:rPr>
              <a:t>Severely</a:t>
            </a:r>
            <a:r>
              <a:rPr lang="fr-CH" sz="1000" kern="1200" dirty="0" smtClean="0">
                <a:solidFill>
                  <a:schemeClr val="tx1"/>
                </a:solidFill>
                <a:latin typeface="+mn-lt"/>
                <a:ea typeface="+mn-ea"/>
                <a:cs typeface="+mn-cs"/>
              </a:rPr>
              <a:t> </a:t>
            </a:r>
            <a:r>
              <a:rPr lang="fr-CH" sz="1000" kern="1200" dirty="0" err="1" smtClean="0">
                <a:solidFill>
                  <a:schemeClr val="tx1"/>
                </a:solidFill>
                <a:latin typeface="+mn-lt"/>
                <a:ea typeface="+mn-ea"/>
                <a:cs typeface="+mn-cs"/>
              </a:rPr>
              <a:t>Hazardous</a:t>
            </a:r>
            <a:r>
              <a:rPr lang="fr-CH" sz="1000" kern="1200" dirty="0" smtClean="0">
                <a:solidFill>
                  <a:schemeClr val="tx1"/>
                </a:solidFill>
                <a:latin typeface="+mn-lt"/>
                <a:ea typeface="+mn-ea"/>
                <a:cs typeface="+mn-cs"/>
              </a:rPr>
              <a:t> Pesticide Formulations: </a:t>
            </a:r>
            <a:r>
              <a:rPr lang="fr-CH" sz="1000" kern="1200" dirty="0" smtClean="0">
                <a:solidFill>
                  <a:schemeClr val="tx1"/>
                </a:solidFill>
                <a:latin typeface="+mn-lt"/>
                <a:ea typeface="+mn-ea"/>
                <a:cs typeface="+mn-cs"/>
                <a:sym typeface="Wingdings" pitchFamily="2" charset="2"/>
              </a:rPr>
              <a:t>if </a:t>
            </a:r>
            <a:r>
              <a:rPr lang="fr-CH" sz="1000" kern="1200" dirty="0" err="1" smtClean="0">
                <a:solidFill>
                  <a:schemeClr val="tx1"/>
                </a:solidFill>
                <a:latin typeface="+mn-lt"/>
                <a:ea typeface="+mn-ea"/>
                <a:cs typeface="+mn-cs"/>
                <a:sym typeface="Wingdings" pitchFamily="2" charset="2"/>
              </a:rPr>
              <a:t>meet</a:t>
            </a:r>
            <a:r>
              <a:rPr lang="fr-CH" sz="1000" kern="1200" dirty="0" smtClean="0">
                <a:solidFill>
                  <a:schemeClr val="tx1"/>
                </a:solidFill>
                <a:latin typeface="+mn-lt"/>
                <a:ea typeface="+mn-ea"/>
                <a:cs typeface="+mn-cs"/>
                <a:sym typeface="Wingdings" pitchFamily="2" charset="2"/>
              </a:rPr>
              <a:t> </a:t>
            </a:r>
            <a:r>
              <a:rPr lang="fr-CH" sz="1000" kern="1200" dirty="0" err="1" smtClean="0">
                <a:solidFill>
                  <a:schemeClr val="tx1"/>
                </a:solidFill>
                <a:latin typeface="+mn-lt"/>
                <a:ea typeface="+mn-ea"/>
                <a:cs typeface="+mn-cs"/>
                <a:sym typeface="Wingdings" pitchFamily="2" charset="2"/>
              </a:rPr>
              <a:t>criteria</a:t>
            </a:r>
            <a:r>
              <a:rPr lang="fr-CH" sz="1000" kern="1200" dirty="0" smtClean="0">
                <a:solidFill>
                  <a:schemeClr val="tx1"/>
                </a:solidFill>
                <a:latin typeface="+mn-lt"/>
                <a:ea typeface="+mn-ea"/>
                <a:cs typeface="+mn-cs"/>
                <a:sym typeface="Wingdings" pitchFamily="2" charset="2"/>
              </a:rPr>
              <a:t> </a:t>
            </a:r>
            <a:r>
              <a:rPr lang="fr-CH" sz="1000" kern="1200" dirty="0" err="1" smtClean="0">
                <a:solidFill>
                  <a:schemeClr val="tx1"/>
                </a:solidFill>
                <a:latin typeface="+mn-lt"/>
                <a:ea typeface="+mn-ea"/>
                <a:cs typeface="+mn-cs"/>
              </a:rPr>
              <a:t>against</a:t>
            </a:r>
            <a:r>
              <a:rPr lang="fr-CH" sz="1000" kern="1200" dirty="0" smtClean="0">
                <a:solidFill>
                  <a:schemeClr val="tx1"/>
                </a:solidFill>
                <a:latin typeface="+mn-lt"/>
                <a:ea typeface="+mn-ea"/>
                <a:cs typeface="+mn-cs"/>
              </a:rPr>
              <a:t> </a:t>
            </a:r>
            <a:r>
              <a:rPr lang="fr-CH" sz="1000" kern="1200" dirty="0" err="1" smtClean="0">
                <a:solidFill>
                  <a:schemeClr val="tx1"/>
                </a:solidFill>
                <a:latin typeface="+mn-lt"/>
                <a:ea typeface="+mn-ea"/>
                <a:cs typeface="+mn-cs"/>
              </a:rPr>
              <a:t>criteria</a:t>
            </a:r>
            <a:r>
              <a:rPr lang="fr-CH" sz="1000" kern="1200" dirty="0" smtClean="0">
                <a:solidFill>
                  <a:schemeClr val="tx1"/>
                </a:solidFill>
                <a:latin typeface="+mn-lt"/>
                <a:ea typeface="+mn-ea"/>
                <a:cs typeface="+mn-cs"/>
              </a:rPr>
              <a:t> in </a:t>
            </a:r>
            <a:r>
              <a:rPr lang="fr-CH" sz="1000" kern="1200" dirty="0" err="1" smtClean="0">
                <a:solidFill>
                  <a:schemeClr val="tx1"/>
                </a:solidFill>
                <a:latin typeface="+mn-lt"/>
                <a:ea typeface="+mn-ea"/>
                <a:cs typeface="+mn-cs"/>
              </a:rPr>
              <a:t>Annex</a:t>
            </a:r>
            <a:r>
              <a:rPr lang="fr-CH" sz="1000" kern="1200" dirty="0" smtClean="0">
                <a:solidFill>
                  <a:schemeClr val="tx1"/>
                </a:solidFill>
                <a:latin typeface="+mn-lt"/>
                <a:ea typeface="+mn-ea"/>
                <a:cs typeface="+mn-cs"/>
              </a:rPr>
              <a:t> IV </a:t>
            </a:r>
            <a:br>
              <a:rPr lang="fr-CH" sz="1000" kern="1200" dirty="0" smtClean="0">
                <a:solidFill>
                  <a:schemeClr val="tx1"/>
                </a:solidFill>
                <a:latin typeface="+mn-lt"/>
                <a:ea typeface="+mn-ea"/>
                <a:cs typeface="+mn-cs"/>
              </a:rPr>
            </a:br>
            <a:r>
              <a:rPr lang="fr-CH" sz="1000" kern="1200" dirty="0" smtClean="0">
                <a:solidFill>
                  <a:schemeClr val="tx1"/>
                </a:solidFill>
                <a:latin typeface="+mn-lt"/>
                <a:ea typeface="+mn-ea"/>
                <a:cs typeface="+mn-cs"/>
                <a:sym typeface="Wingdings" pitchFamily="2" charset="2"/>
              </a:rPr>
              <a:t> </a:t>
            </a:r>
            <a:r>
              <a:rPr lang="en-US" sz="1000" kern="1200" dirty="0" smtClean="0">
                <a:solidFill>
                  <a:schemeClr val="tx1"/>
                </a:solidFill>
                <a:latin typeface="+mn-lt"/>
                <a:ea typeface="+mn-ea"/>
                <a:cs typeface="+mn-cs"/>
              </a:rPr>
              <a:t>recommend listing in Annex III</a:t>
            </a:r>
          </a:p>
          <a:p>
            <a:pPr marL="0" indent="0">
              <a:buNone/>
            </a:pPr>
            <a:endParaRPr lang="fr-CH" sz="1000" i="0" dirty="0" smtClean="0"/>
          </a:p>
          <a:p>
            <a:pPr marL="0" indent="0">
              <a:buNone/>
            </a:pPr>
            <a:r>
              <a:rPr lang="fr-CH" sz="1000" i="0" dirty="0" smtClean="0"/>
              <a:t>RC COP-8</a:t>
            </a:r>
            <a:r>
              <a:rPr lang="fr-CH" sz="1000" i="0" baseline="0" dirty="0" smtClean="0"/>
              <a:t> </a:t>
            </a:r>
            <a:r>
              <a:rPr lang="fr-CH" sz="1000" i="0" baseline="0" dirty="0" err="1" smtClean="0"/>
              <a:t>e</a:t>
            </a:r>
            <a:r>
              <a:rPr lang="fr-CH" sz="1000" i="0" dirty="0" err="1" smtClean="0"/>
              <a:t>stablished</a:t>
            </a:r>
            <a:r>
              <a:rPr lang="fr-CH" sz="1000" b="1" i="0" dirty="0" smtClean="0"/>
              <a:t> a </a:t>
            </a:r>
            <a:r>
              <a:rPr lang="fr-CH" sz="1000" b="1" i="0" dirty="0" err="1" smtClean="0"/>
              <a:t>working</a:t>
            </a:r>
            <a:r>
              <a:rPr lang="fr-CH" sz="1000" b="1" i="0" dirty="0" smtClean="0"/>
              <a:t> group on </a:t>
            </a:r>
            <a:r>
              <a:rPr lang="fr-CH" sz="1000" b="1" i="0" dirty="0" err="1" smtClean="0"/>
              <a:t>enhancing</a:t>
            </a:r>
            <a:r>
              <a:rPr lang="fr-CH" sz="1000" b="1" i="0" dirty="0" smtClean="0"/>
              <a:t> the </a:t>
            </a:r>
            <a:r>
              <a:rPr lang="fr-CH" sz="1000" b="1" i="0" dirty="0" err="1" smtClean="0"/>
              <a:t>effectiveness</a:t>
            </a:r>
            <a:r>
              <a:rPr lang="fr-CH" sz="1000" b="1" i="0" dirty="0" smtClean="0"/>
              <a:t> of the Rotterdam Convention to:</a:t>
            </a:r>
          </a:p>
          <a:p>
            <a:pPr marL="171450" indent="-171450">
              <a:buFont typeface="Arial" panose="020B0604020202020204" pitchFamily="34" charset="0"/>
              <a:buChar char="•"/>
            </a:pPr>
            <a:r>
              <a:rPr lang="en-US" sz="1000" i="0" dirty="0" smtClean="0"/>
              <a:t>Identify a set of prioritized recommendations for enhancing the effectiveness of the Convention</a:t>
            </a:r>
          </a:p>
          <a:p>
            <a:pPr marL="171450" indent="-171450">
              <a:buFont typeface="Arial" panose="020B0604020202020204" pitchFamily="34" charset="0"/>
              <a:buChar char="•"/>
            </a:pPr>
            <a:r>
              <a:rPr lang="en-US" sz="1000" i="0" dirty="0" smtClean="0"/>
              <a:t>D</a:t>
            </a:r>
            <a:r>
              <a:rPr lang="en-GB" sz="1000" i="0" dirty="0" err="1" smtClean="0"/>
              <a:t>evelop</a:t>
            </a:r>
            <a:r>
              <a:rPr lang="en-GB" sz="1000" i="0" dirty="0" smtClean="0"/>
              <a:t> a report identifying further steps for consideration by COP-9</a:t>
            </a:r>
            <a:endParaRPr lang="fr-CH"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2EE82B5-8146-440F-A1F6-325C97C5750F}" type="slidenum">
              <a:rPr lang="en-GB" smtClean="0"/>
              <a:pPr/>
              <a:t>22</a:t>
            </a:fld>
            <a:endParaRPr lang="en-GB" dirty="0"/>
          </a:p>
        </p:txBody>
      </p:sp>
    </p:spTree>
    <p:extLst>
      <p:ext uri="{BB962C8B-B14F-4D97-AF65-F5344CB8AC3E}">
        <p14:creationId xmlns:p14="http://schemas.microsoft.com/office/powerpoint/2010/main" val="1430091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pPr>
            <a:r>
              <a:rPr lang="en-US" sz="1000" b="1" dirty="0" smtClean="0"/>
              <a:t>13th meeting of the POPs Review Committee:  </a:t>
            </a:r>
          </a:p>
          <a:p>
            <a:pPr>
              <a:spcBef>
                <a:spcPts val="0"/>
              </a:spcBef>
              <a:spcAft>
                <a:spcPts val="600"/>
              </a:spcAft>
            </a:pPr>
            <a:r>
              <a:rPr lang="fr-CH" sz="1000" b="0" dirty="0" smtClean="0">
                <a:solidFill>
                  <a:prstClr val="black"/>
                </a:solidFill>
              </a:rPr>
              <a:t>17-20 </a:t>
            </a:r>
            <a:r>
              <a:rPr lang="fr-CH" sz="1000" b="0" dirty="0" err="1" smtClean="0">
                <a:solidFill>
                  <a:prstClr val="black"/>
                </a:solidFill>
              </a:rPr>
              <a:t>October</a:t>
            </a:r>
            <a:r>
              <a:rPr lang="fr-CH" sz="1000" b="0" dirty="0" smtClean="0">
                <a:solidFill>
                  <a:prstClr val="black"/>
                </a:solidFill>
              </a:rPr>
              <a:t> 2017, at FAO </a:t>
            </a:r>
            <a:r>
              <a:rPr lang="fr-CH" sz="1000" b="0" dirty="0" err="1" smtClean="0">
                <a:solidFill>
                  <a:prstClr val="black"/>
                </a:solidFill>
              </a:rPr>
              <a:t>headquarters</a:t>
            </a:r>
            <a:r>
              <a:rPr lang="fr-CH" sz="1000" b="0" dirty="0" smtClean="0">
                <a:solidFill>
                  <a:prstClr val="black"/>
                </a:solidFill>
              </a:rPr>
              <a:t>, in Rome, </a:t>
            </a:r>
            <a:r>
              <a:rPr lang="fr-CH" sz="1000" b="0" dirty="0" err="1" smtClean="0">
                <a:solidFill>
                  <a:prstClr val="black"/>
                </a:solidFill>
              </a:rPr>
              <a:t>Italy</a:t>
            </a:r>
            <a:endParaRPr lang="fr-CH" sz="1000" b="0" dirty="0" smtClean="0">
              <a:solidFill>
                <a:prstClr val="black"/>
              </a:solidFill>
            </a:endParaRPr>
          </a:p>
          <a:p>
            <a:pPr>
              <a:spcBef>
                <a:spcPts val="0"/>
              </a:spcBef>
              <a:spcAft>
                <a:spcPts val="600"/>
              </a:spcAft>
            </a:pPr>
            <a:r>
              <a:rPr lang="fr-CH" sz="1000" b="0" dirty="0" smtClean="0">
                <a:solidFill>
                  <a:prstClr val="black"/>
                </a:solidFill>
              </a:rPr>
              <a:t>Technical </a:t>
            </a:r>
            <a:r>
              <a:rPr lang="fr-CH" sz="1000" b="0" dirty="0" err="1" smtClean="0">
                <a:solidFill>
                  <a:prstClr val="black"/>
                </a:solidFill>
              </a:rPr>
              <a:t>work</a:t>
            </a:r>
            <a:r>
              <a:rPr lang="fr-CH" sz="1000" b="0" dirty="0" smtClean="0">
                <a:solidFill>
                  <a:prstClr val="black"/>
                </a:solidFill>
              </a:rPr>
              <a:t>:</a:t>
            </a:r>
          </a:p>
          <a:p>
            <a:pPr marL="525463" lvl="0" indent="-258763">
              <a:spcBef>
                <a:spcPts val="0"/>
              </a:spcBef>
              <a:buFont typeface="Arial" panose="020B0604020202020204" pitchFamily="34" charset="0"/>
              <a:buChar char="•"/>
            </a:pPr>
            <a:r>
              <a:rPr lang="en-GB" sz="1000" dirty="0" smtClean="0"/>
              <a:t>Two draft risk management evaluations on:</a:t>
            </a:r>
          </a:p>
          <a:p>
            <a:pPr marL="800100" lvl="1" indent="-285750">
              <a:spcAft>
                <a:spcPts val="600"/>
              </a:spcAft>
              <a:buFont typeface="Courier New" panose="02070309020205020404" pitchFamily="49" charset="0"/>
              <a:buChar char="o"/>
            </a:pPr>
            <a:r>
              <a:rPr lang="en-GB" sz="1000" dirty="0" err="1" smtClean="0"/>
              <a:t>Dicofol</a:t>
            </a:r>
            <a:r>
              <a:rPr lang="en-GB" sz="1000" dirty="0" smtClean="0"/>
              <a:t> </a:t>
            </a:r>
          </a:p>
          <a:p>
            <a:pPr marL="800100" lvl="1" indent="-285750">
              <a:spcAft>
                <a:spcPts val="1200"/>
              </a:spcAft>
              <a:buFont typeface="Courier New" panose="02070309020205020404" pitchFamily="49" charset="0"/>
              <a:buChar char="o"/>
            </a:pPr>
            <a:r>
              <a:rPr lang="en-GB" sz="1000" dirty="0" err="1" smtClean="0"/>
              <a:t>Pentadecafluorooctanoic</a:t>
            </a:r>
            <a:r>
              <a:rPr lang="en-GB" sz="1000" dirty="0" smtClean="0"/>
              <a:t> acid (PFOA), its salts and PFOA-related compounds</a:t>
            </a:r>
          </a:p>
          <a:p>
            <a:pPr marL="525463" lvl="0" indent="-258763">
              <a:spcBef>
                <a:spcPts val="0"/>
              </a:spcBef>
              <a:spcAft>
                <a:spcPts val="1200"/>
              </a:spcAft>
              <a:buFont typeface="Arial" panose="020B0604020202020204" pitchFamily="34" charset="0"/>
              <a:buChar char="•"/>
            </a:pPr>
            <a:r>
              <a:rPr lang="en-GB" sz="1000" dirty="0" smtClean="0"/>
              <a:t>A proposal for including </a:t>
            </a:r>
            <a:r>
              <a:rPr lang="en-GB" sz="1000" dirty="0" err="1" smtClean="0"/>
              <a:t>perfluorohexane</a:t>
            </a:r>
            <a:r>
              <a:rPr lang="en-GB" sz="1000" dirty="0" smtClean="0"/>
              <a:t> sulfonic acid (</a:t>
            </a:r>
            <a:r>
              <a:rPr lang="en-US" sz="1000" dirty="0" err="1" smtClean="0"/>
              <a:t>PFHxS</a:t>
            </a:r>
            <a:r>
              <a:rPr lang="en-US" sz="1000" dirty="0" smtClean="0"/>
              <a:t>), its salts and </a:t>
            </a:r>
            <a:r>
              <a:rPr lang="en-US" sz="1000" dirty="0" err="1" smtClean="0"/>
              <a:t>PFHxS</a:t>
            </a:r>
            <a:r>
              <a:rPr lang="en-US" sz="1000" dirty="0" smtClean="0"/>
              <a:t>-related compounds in Annexes A, B and/or C </a:t>
            </a:r>
          </a:p>
          <a:p>
            <a:pPr marL="525463" lvl="0" indent="-258763">
              <a:spcBef>
                <a:spcPts val="0"/>
              </a:spcBef>
              <a:spcAft>
                <a:spcPts val="1200"/>
              </a:spcAft>
              <a:buFont typeface="Arial" panose="020B0604020202020204" pitchFamily="34" charset="0"/>
              <a:buChar char="•"/>
            </a:pPr>
            <a:r>
              <a:rPr lang="fr-CH" sz="1000" dirty="0" smtClean="0"/>
              <a:t>Evaluation of PFOS, </a:t>
            </a:r>
            <a:r>
              <a:rPr lang="fr-CH" sz="1000" dirty="0" err="1" smtClean="0"/>
              <a:t>its</a:t>
            </a:r>
            <a:r>
              <a:rPr lang="fr-CH" sz="1000" dirty="0" smtClean="0"/>
              <a:t> </a:t>
            </a:r>
            <a:r>
              <a:rPr lang="fr-CH" sz="1000" dirty="0" err="1" smtClean="0"/>
              <a:t>salts</a:t>
            </a:r>
            <a:r>
              <a:rPr lang="fr-CH" sz="1000" dirty="0" smtClean="0"/>
              <a:t> and PFOSF </a:t>
            </a:r>
            <a:r>
              <a:rPr lang="fr-CH" sz="1000" dirty="0" err="1" smtClean="0"/>
              <a:t>pursuant</a:t>
            </a:r>
            <a:r>
              <a:rPr lang="fr-CH" sz="1000" dirty="0" smtClean="0"/>
              <a:t> to </a:t>
            </a:r>
            <a:r>
              <a:rPr lang="fr-CH" sz="1000" dirty="0" err="1" smtClean="0"/>
              <a:t>paragraphs</a:t>
            </a:r>
            <a:r>
              <a:rPr lang="fr-CH" sz="1000" dirty="0" smtClean="0"/>
              <a:t> 5 and 6 of part III of </a:t>
            </a:r>
            <a:r>
              <a:rPr lang="fr-CH" sz="1000" dirty="0" err="1" smtClean="0"/>
              <a:t>Annex</a:t>
            </a:r>
            <a:r>
              <a:rPr lang="fr-CH" sz="1000" dirty="0" smtClean="0"/>
              <a:t> B </a:t>
            </a:r>
          </a:p>
          <a:p>
            <a:pPr>
              <a:spcBef>
                <a:spcPts val="0"/>
              </a:spcBef>
              <a:spcAft>
                <a:spcPts val="600"/>
              </a:spcAft>
            </a:pPr>
            <a:r>
              <a:rPr lang="fr-CH" sz="1000" b="1" dirty="0" smtClean="0"/>
              <a:t>Expert meeting on BAT and BEP and on the </a:t>
            </a:r>
            <a:r>
              <a:rPr lang="fr-CH" sz="1000" b="1" dirty="0" err="1" smtClean="0"/>
              <a:t>Toolkit</a:t>
            </a:r>
            <a:r>
              <a:rPr lang="fr-CH" sz="1000" b="1" dirty="0" smtClean="0"/>
              <a:t> for the Quantification of Releases of </a:t>
            </a:r>
            <a:r>
              <a:rPr lang="fr-CH" sz="1000" b="1" dirty="0" err="1" smtClean="0"/>
              <a:t>Dioxins</a:t>
            </a:r>
            <a:r>
              <a:rPr lang="fr-CH" sz="1000" b="1" dirty="0" smtClean="0"/>
              <a:t>, </a:t>
            </a:r>
            <a:r>
              <a:rPr lang="fr-CH" sz="1000" b="1" dirty="0" err="1" smtClean="0"/>
              <a:t>Furans</a:t>
            </a:r>
            <a:r>
              <a:rPr lang="fr-CH" sz="1000" b="1" dirty="0" smtClean="0"/>
              <a:t> and </a:t>
            </a:r>
            <a:r>
              <a:rPr lang="fr-CH" sz="1000" b="1" dirty="0" err="1" smtClean="0"/>
              <a:t>other</a:t>
            </a:r>
            <a:r>
              <a:rPr lang="fr-CH" sz="1000" b="1" dirty="0" smtClean="0"/>
              <a:t> </a:t>
            </a:r>
            <a:r>
              <a:rPr lang="fr-CH" sz="1000" b="1" dirty="0" err="1" smtClean="0"/>
              <a:t>Unintentional</a:t>
            </a:r>
            <a:r>
              <a:rPr lang="fr-CH" sz="1000" b="1" dirty="0" smtClean="0"/>
              <a:t> </a:t>
            </a:r>
            <a:r>
              <a:rPr lang="fr-CH" sz="1000" b="1" dirty="0" err="1" smtClean="0"/>
              <a:t>POPs</a:t>
            </a:r>
            <a:r>
              <a:rPr lang="fr-CH" sz="1000" b="1" dirty="0" smtClean="0"/>
              <a:t> </a:t>
            </a:r>
          </a:p>
          <a:p>
            <a:pPr marL="171450" lvl="0" indent="-171450">
              <a:spcBef>
                <a:spcPts val="0"/>
              </a:spcBef>
              <a:spcAft>
                <a:spcPts val="600"/>
              </a:spcAft>
              <a:buFont typeface="Arial" panose="020B0604020202020204" pitchFamily="34" charset="0"/>
              <a:buChar char="•"/>
            </a:pPr>
            <a:r>
              <a:rPr lang="fr-CH" sz="1000" dirty="0" smtClean="0"/>
              <a:t>3-5 </a:t>
            </a:r>
            <a:r>
              <a:rPr lang="fr-CH" sz="1000" dirty="0" err="1" smtClean="0"/>
              <a:t>October</a:t>
            </a:r>
            <a:r>
              <a:rPr lang="fr-CH" sz="1000" dirty="0" smtClean="0"/>
              <a:t> 2017, Vienna, </a:t>
            </a:r>
            <a:r>
              <a:rPr lang="fr-CH" sz="1000" dirty="0" err="1" smtClean="0"/>
              <a:t>Austria</a:t>
            </a:r>
            <a:endParaRPr lang="fr-CH" sz="1000" dirty="0" smtClean="0"/>
          </a:p>
          <a:p>
            <a:pPr marL="171450" lvl="0" indent="-171450">
              <a:spcBef>
                <a:spcPts val="0"/>
              </a:spcBef>
              <a:spcAft>
                <a:spcPts val="600"/>
              </a:spcAft>
              <a:buFont typeface="Arial" panose="020B0604020202020204" pitchFamily="34" charset="0"/>
              <a:buChar char="•"/>
            </a:pPr>
            <a:r>
              <a:rPr lang="fr-CH" sz="1000" dirty="0" err="1" smtClean="0"/>
              <a:t>Funded</a:t>
            </a:r>
            <a:r>
              <a:rPr lang="fr-CH" sz="1000" dirty="0" smtClean="0"/>
              <a:t> by the </a:t>
            </a:r>
            <a:r>
              <a:rPr lang="fr-CH" sz="1000" dirty="0" err="1" smtClean="0"/>
              <a:t>European</a:t>
            </a:r>
            <a:r>
              <a:rPr lang="fr-CH" sz="1000" dirty="0" smtClean="0"/>
              <a:t> Union </a:t>
            </a:r>
          </a:p>
          <a:p>
            <a:pPr marL="171450" lvl="0" indent="-171450">
              <a:spcBef>
                <a:spcPts val="0"/>
              </a:spcBef>
              <a:spcAft>
                <a:spcPts val="600"/>
              </a:spcAft>
              <a:buFont typeface="Arial" panose="020B0604020202020204" pitchFamily="34" charset="0"/>
              <a:buChar char="•"/>
            </a:pPr>
            <a:r>
              <a:rPr lang="fr-CH" sz="1000" dirty="0" smtClean="0"/>
              <a:t>Objective: </a:t>
            </a:r>
            <a:r>
              <a:rPr lang="fr-CH" sz="1000" dirty="0" err="1" smtClean="0"/>
              <a:t>Include</a:t>
            </a:r>
            <a:r>
              <a:rPr lang="fr-CH" sz="1000" dirty="0" smtClean="0"/>
              <a:t>  </a:t>
            </a:r>
            <a:r>
              <a:rPr lang="fr-CH" sz="1000" dirty="0" err="1" smtClean="0"/>
              <a:t>POPs</a:t>
            </a:r>
            <a:r>
              <a:rPr lang="fr-CH" sz="1000" dirty="0" smtClean="0"/>
              <a:t> </a:t>
            </a:r>
            <a:r>
              <a:rPr lang="fr-CH" sz="1000" dirty="0" err="1" smtClean="0"/>
              <a:t>listed</a:t>
            </a:r>
            <a:r>
              <a:rPr lang="fr-CH" sz="1000" dirty="0" smtClean="0"/>
              <a:t> in 2015 and 2017 in </a:t>
            </a:r>
            <a:r>
              <a:rPr lang="fr-CH" sz="1000" dirty="0" err="1" smtClean="0"/>
              <a:t>related</a:t>
            </a:r>
            <a:r>
              <a:rPr lang="fr-CH" sz="1000" dirty="0" smtClean="0"/>
              <a:t> guidelines and guidance</a:t>
            </a:r>
          </a:p>
          <a:p>
            <a:r>
              <a:rPr lang="en-US" sz="1000" b="1" dirty="0" smtClean="0"/>
              <a:t>Expert meeting on the Global Monitoring Plan Guidance Document</a:t>
            </a:r>
          </a:p>
          <a:p>
            <a:pPr marL="171450" lvl="0" indent="-171450">
              <a:spcAft>
                <a:spcPts val="600"/>
              </a:spcAft>
              <a:buFont typeface="Arial" panose="020B0604020202020204" pitchFamily="34" charset="0"/>
              <a:buChar char="•"/>
            </a:pPr>
            <a:r>
              <a:rPr lang="en-US" sz="1000" dirty="0" smtClean="0"/>
              <a:t>7-9 November 2017, Brno, Czech Republic</a:t>
            </a:r>
          </a:p>
          <a:p>
            <a:pPr marL="171450" lvl="0" indent="-171450">
              <a:spcBef>
                <a:spcPts val="0"/>
              </a:spcBef>
              <a:spcAft>
                <a:spcPts val="600"/>
              </a:spcAft>
              <a:buFont typeface="Arial" panose="020B0604020202020204" pitchFamily="34" charset="0"/>
              <a:buChar char="•"/>
            </a:pPr>
            <a:r>
              <a:rPr lang="fr-CH" sz="1000" dirty="0" err="1" smtClean="0"/>
              <a:t>Funded</a:t>
            </a:r>
            <a:r>
              <a:rPr lang="fr-CH" sz="1000" dirty="0" smtClean="0"/>
              <a:t> by the </a:t>
            </a:r>
            <a:r>
              <a:rPr lang="fr-CH" sz="1000" dirty="0" err="1" smtClean="0"/>
              <a:t>European</a:t>
            </a:r>
            <a:r>
              <a:rPr lang="fr-CH" sz="1000" dirty="0" smtClean="0"/>
              <a:t> Union</a:t>
            </a:r>
          </a:p>
          <a:p>
            <a:pPr marL="171450" lvl="0" indent="-171450">
              <a:buFont typeface="Arial" panose="020B0604020202020204" pitchFamily="34" charset="0"/>
              <a:buChar char="•"/>
            </a:pPr>
            <a:r>
              <a:rPr lang="fr-CH" sz="1000" dirty="0" smtClean="0"/>
              <a:t>Objective: </a:t>
            </a:r>
            <a:r>
              <a:rPr lang="fr-CH" sz="1000" dirty="0" err="1" smtClean="0"/>
              <a:t>Include</a:t>
            </a:r>
            <a:r>
              <a:rPr lang="fr-CH" sz="1000" dirty="0" smtClean="0"/>
              <a:t>  </a:t>
            </a:r>
            <a:r>
              <a:rPr lang="fr-CH" sz="1000" dirty="0" err="1" smtClean="0"/>
              <a:t>POPs</a:t>
            </a:r>
            <a:r>
              <a:rPr lang="fr-CH" sz="1000" dirty="0" smtClean="0"/>
              <a:t> </a:t>
            </a:r>
            <a:r>
              <a:rPr lang="fr-CH" sz="1000" dirty="0" err="1" smtClean="0"/>
              <a:t>listed</a:t>
            </a:r>
            <a:r>
              <a:rPr lang="fr-CH" sz="1000" dirty="0" smtClean="0"/>
              <a:t> in 2015 and 2017 in GMP guidance document to </a:t>
            </a:r>
            <a:r>
              <a:rPr lang="fr-CH" sz="1000" dirty="0" err="1" smtClean="0"/>
              <a:t>enable</a:t>
            </a:r>
            <a:r>
              <a:rPr lang="fr-CH" sz="1000" dirty="0" smtClean="0"/>
              <a:t> monitoring in 3rd phase </a:t>
            </a:r>
            <a:endParaRPr lang="en-US" sz="1000"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23</a:t>
            </a:fld>
            <a:endParaRPr lang="en-GB" dirty="0"/>
          </a:p>
        </p:txBody>
      </p:sp>
    </p:spTree>
    <p:extLst>
      <p:ext uri="{BB962C8B-B14F-4D97-AF65-F5344CB8AC3E}">
        <p14:creationId xmlns:p14="http://schemas.microsoft.com/office/powerpoint/2010/main" val="3239361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1" dirty="0" smtClean="0"/>
              <a:t>Annual joint meeting to enhance cooperation and coordination between the regional centres under the Basel and Stockholm conventions</a:t>
            </a:r>
          </a:p>
          <a:p>
            <a:pPr marL="171450" lvl="0" indent="-171450">
              <a:buFont typeface="Arial" panose="020B0604020202020204" pitchFamily="34" charset="0"/>
              <a:buChar char="•"/>
            </a:pPr>
            <a:r>
              <a:rPr lang="fr-CH" sz="1000" dirty="0" smtClean="0"/>
              <a:t>6-7 </a:t>
            </a:r>
            <a:r>
              <a:rPr lang="fr-CH" sz="1000" dirty="0" err="1" smtClean="0"/>
              <a:t>November</a:t>
            </a:r>
            <a:r>
              <a:rPr lang="fr-CH" sz="1000" dirty="0" smtClean="0"/>
              <a:t> 2017, </a:t>
            </a:r>
            <a:r>
              <a:rPr lang="en-US" sz="1000" dirty="0" smtClean="0"/>
              <a:t>Barcelona, Spain </a:t>
            </a:r>
          </a:p>
          <a:p>
            <a:pPr marL="171450" lvl="0" indent="-171450">
              <a:buFont typeface="Arial" panose="020B0604020202020204" pitchFamily="34" charset="0"/>
              <a:buChar char="•"/>
            </a:pPr>
            <a:r>
              <a:rPr lang="fr-CH" sz="1000" dirty="0" err="1" smtClean="0"/>
              <a:t>Hosted</a:t>
            </a:r>
            <a:r>
              <a:rPr lang="fr-CH" sz="1000" dirty="0" smtClean="0"/>
              <a:t> by the </a:t>
            </a:r>
            <a:r>
              <a:rPr lang="fr-CH" sz="1000" dirty="0" err="1" smtClean="0"/>
              <a:t>regional</a:t>
            </a:r>
            <a:r>
              <a:rPr lang="fr-CH" sz="1000" dirty="0" smtClean="0"/>
              <a:t> centre in Spain</a:t>
            </a:r>
            <a:endParaRPr lang="en-US" sz="1000" dirty="0" smtClean="0">
              <a:solidFill>
                <a:srgbClr val="FF0000"/>
              </a:solidFill>
            </a:endParaRPr>
          </a:p>
          <a:p>
            <a:pPr marL="171450" lvl="0" indent="-171450">
              <a:buFont typeface="Arial" panose="020B0604020202020204" pitchFamily="34" charset="0"/>
              <a:buChar char="•"/>
            </a:pPr>
            <a:r>
              <a:rPr lang="fr-CH" sz="1000" dirty="0" smtClean="0"/>
              <a:t>Objectives: </a:t>
            </a:r>
          </a:p>
          <a:p>
            <a:pPr marL="628650" lvl="1" indent="-171450">
              <a:buFont typeface="Arial" panose="020B0604020202020204" pitchFamily="34" charset="0"/>
              <a:buChar char="•"/>
            </a:pPr>
            <a:r>
              <a:rPr lang="fr-CH" sz="1000" dirty="0" err="1" smtClean="0"/>
              <a:t>Follow</a:t>
            </a:r>
            <a:r>
              <a:rPr lang="fr-CH" sz="1000" dirty="0" smtClean="0"/>
              <a:t> up on 2017 </a:t>
            </a:r>
            <a:r>
              <a:rPr lang="fr-CH" sz="1000" dirty="0" err="1" smtClean="0"/>
              <a:t>COPs</a:t>
            </a:r>
            <a:r>
              <a:rPr lang="fr-CH" sz="1000" dirty="0" smtClean="0"/>
              <a:t> decisions;</a:t>
            </a:r>
          </a:p>
          <a:p>
            <a:pPr marL="628650" lvl="1" indent="-171450">
              <a:buFont typeface="Arial" panose="020B0604020202020204" pitchFamily="34" charset="0"/>
              <a:buChar char="•"/>
            </a:pPr>
            <a:r>
              <a:rPr lang="fr-CH" sz="1000" dirty="0" err="1" smtClean="0"/>
              <a:t>Prepare</a:t>
            </a:r>
            <a:r>
              <a:rPr lang="fr-CH" sz="1000" dirty="0" smtClean="0"/>
              <a:t> for the 2019 </a:t>
            </a:r>
            <a:r>
              <a:rPr lang="fr-CH" sz="1000" dirty="0" err="1" smtClean="0"/>
              <a:t>COPs</a:t>
            </a:r>
            <a:r>
              <a:rPr lang="fr-CH" sz="1000" dirty="0" smtClean="0"/>
              <a:t> </a:t>
            </a:r>
            <a:r>
              <a:rPr lang="fr-CH" sz="1000" dirty="0" err="1" smtClean="0"/>
              <a:t>evaluation</a:t>
            </a:r>
            <a:r>
              <a:rPr lang="fr-CH" sz="1000" dirty="0" smtClean="0"/>
              <a:t>; </a:t>
            </a:r>
            <a:endParaRPr lang="en-US" sz="1000" dirty="0" smtClean="0"/>
          </a:p>
          <a:p>
            <a:pPr marL="628650" lvl="1" indent="-171450">
              <a:buFont typeface="Arial" panose="020B0604020202020204" pitchFamily="34" charset="0"/>
              <a:buChar char="•"/>
            </a:pPr>
            <a:r>
              <a:rPr lang="fr-CH" sz="1000" dirty="0" err="1" smtClean="0"/>
              <a:t>Promote</a:t>
            </a:r>
            <a:r>
              <a:rPr lang="fr-CH" sz="1000" dirty="0" smtClean="0"/>
              <a:t> </a:t>
            </a:r>
            <a:r>
              <a:rPr lang="fr-CH" sz="1000" dirty="0" err="1" smtClean="0"/>
              <a:t>opportunities</a:t>
            </a:r>
            <a:r>
              <a:rPr lang="fr-CH" sz="1000" dirty="0" smtClean="0"/>
              <a:t> for </a:t>
            </a:r>
            <a:r>
              <a:rPr lang="fr-CH" sz="1000" dirty="0" err="1" smtClean="0"/>
              <a:t>cooperation</a:t>
            </a:r>
            <a:r>
              <a:rPr lang="fr-CH" sz="1000" dirty="0" smtClean="0"/>
              <a:t>. </a:t>
            </a:r>
          </a:p>
          <a:p>
            <a:endParaRPr lang="en-GB"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24</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z="1000" dirty="0" smtClean="0"/>
              <a:t>- The call for</a:t>
            </a:r>
            <a:r>
              <a:rPr lang="fr-CH" sz="1000" baseline="0" dirty="0" smtClean="0"/>
              <a:t> information </a:t>
            </a:r>
            <a:r>
              <a:rPr lang="fr-CH" sz="1000" baseline="0" dirty="0" err="1" smtClean="0"/>
              <a:t>webpages</a:t>
            </a:r>
            <a:r>
              <a:rPr lang="fr-CH" sz="1000" baseline="0" dirty="0" smtClean="0"/>
              <a:t> are </a:t>
            </a:r>
            <a:r>
              <a:rPr lang="fr-CH" sz="1000" baseline="0" dirty="0" err="1" smtClean="0"/>
              <a:t>particularly</a:t>
            </a:r>
            <a:r>
              <a:rPr lang="fr-CH" sz="1000" baseline="0" dirty="0" smtClean="0"/>
              <a:t> relevant</a:t>
            </a:r>
            <a:endParaRPr lang="fr-CH" sz="1000" dirty="0" smtClean="0"/>
          </a:p>
          <a:p>
            <a:r>
              <a:rPr lang="fr-CH" sz="1000" dirty="0" smtClean="0"/>
              <a:t>- A report on the </a:t>
            </a:r>
            <a:r>
              <a:rPr lang="fr-CH" sz="1000" dirty="0" err="1" smtClean="0"/>
              <a:t>implementation</a:t>
            </a:r>
            <a:r>
              <a:rPr lang="fr-CH" sz="1000" dirty="0" smtClean="0"/>
              <a:t> of the conventions’ programmes</a:t>
            </a:r>
            <a:r>
              <a:rPr lang="fr-CH" sz="1000" baseline="0" dirty="0" smtClean="0"/>
              <a:t> of </a:t>
            </a:r>
            <a:r>
              <a:rPr lang="fr-CH" sz="1000" baseline="0" dirty="0" err="1" smtClean="0"/>
              <a:t>work</a:t>
            </a:r>
            <a:r>
              <a:rPr lang="fr-CH" sz="1000" baseline="0" dirty="0" smtClean="0"/>
              <a:t> for the </a:t>
            </a:r>
            <a:r>
              <a:rPr lang="fr-CH" sz="1000" baseline="0" dirty="0" err="1" smtClean="0"/>
              <a:t>biennium</a:t>
            </a:r>
            <a:r>
              <a:rPr lang="fr-CH" sz="1000" baseline="0" dirty="0" smtClean="0"/>
              <a:t> 2016-2017 </a:t>
            </a:r>
            <a:r>
              <a:rPr lang="fr-CH" sz="1000" baseline="0" dirty="0" err="1" smtClean="0"/>
              <a:t>will</a:t>
            </a:r>
            <a:r>
              <a:rPr lang="fr-CH" sz="1000" baseline="0" dirty="0" smtClean="0"/>
              <a:t> be made </a:t>
            </a:r>
            <a:r>
              <a:rPr lang="fr-CH" sz="1000" baseline="0" dirty="0" err="1" smtClean="0"/>
              <a:t>available</a:t>
            </a:r>
            <a:r>
              <a:rPr lang="fr-CH" sz="1000" baseline="0" dirty="0" smtClean="0"/>
              <a:t> at the end of 2017 and </a:t>
            </a:r>
            <a:r>
              <a:rPr lang="fr-CH" sz="1000" baseline="0" dirty="0" err="1" smtClean="0"/>
              <a:t>circulated</a:t>
            </a:r>
            <a:r>
              <a:rPr lang="fr-CH" sz="1000" baseline="0" dirty="0" smtClean="0"/>
              <a:t> to the bureaux. </a:t>
            </a:r>
            <a:endParaRPr lang="en-US" sz="1000"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25</a:t>
            </a:fld>
            <a:endParaRPr lang="en-GB" dirty="0"/>
          </a:p>
        </p:txBody>
      </p:sp>
    </p:spTree>
    <p:extLst>
      <p:ext uri="{BB962C8B-B14F-4D97-AF65-F5344CB8AC3E}">
        <p14:creationId xmlns:p14="http://schemas.microsoft.com/office/powerpoint/2010/main" val="641473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sz="1200" dirty="0" smtClean="0"/>
              <a:t>The </a:t>
            </a:r>
            <a:r>
              <a:rPr lang="fr-CH" sz="1200" b="1" dirty="0" smtClean="0"/>
              <a:t>3</a:t>
            </a:r>
            <a:r>
              <a:rPr lang="fr-CH" sz="1200" b="1" baseline="30000" dirty="0" smtClean="0"/>
              <a:t>rd</a:t>
            </a:r>
            <a:r>
              <a:rPr lang="fr-CH" sz="1200" b="1" dirty="0" smtClean="0"/>
              <a:t> </a:t>
            </a:r>
            <a:r>
              <a:rPr lang="fr-CH" sz="1200" dirty="0" smtClean="0"/>
              <a:t>joint /back-to-back meetings of </a:t>
            </a:r>
            <a:r>
              <a:rPr lang="fr-CH" sz="1200" dirty="0" smtClean="0"/>
              <a:t>the </a:t>
            </a:r>
            <a:r>
              <a:rPr lang="fr-CH" sz="1200" dirty="0" err="1" smtClean="0"/>
              <a:t>Conferences</a:t>
            </a:r>
            <a:r>
              <a:rPr lang="fr-CH" sz="1200" dirty="0" smtClean="0"/>
              <a:t> of the Parties to the</a:t>
            </a:r>
            <a:r>
              <a:rPr lang="fr-CH" sz="1200" baseline="0" dirty="0" smtClean="0"/>
              <a:t> Basel, Rotterdam and Stockholm Conventions</a:t>
            </a:r>
            <a:r>
              <a:rPr lang="fr-CH" sz="1200" dirty="0" smtClean="0"/>
              <a:t>, </a:t>
            </a:r>
            <a:r>
              <a:rPr lang="fr-CH" sz="1200" dirty="0" err="1" smtClean="0"/>
              <a:t>held</a:t>
            </a:r>
            <a:r>
              <a:rPr lang="fr-CH" sz="1200" dirty="0" smtClean="0"/>
              <a:t> in Geneva  </a:t>
            </a:r>
            <a:r>
              <a:rPr lang="fr-CH" sz="1200" dirty="0" err="1" smtClean="0"/>
              <a:t>from</a:t>
            </a:r>
            <a:r>
              <a:rPr lang="fr-CH" sz="1200" dirty="0" smtClean="0"/>
              <a:t> 24 April</a:t>
            </a:r>
            <a:r>
              <a:rPr lang="fr-CH" sz="1200" baseline="0" dirty="0" smtClean="0"/>
              <a:t> to 5 May 2017</a:t>
            </a:r>
            <a:endParaRPr lang="fr-CH" sz="120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sz="1200" dirty="0" err="1" smtClean="0"/>
              <a:t>Theme</a:t>
            </a:r>
            <a:r>
              <a:rPr lang="fr-CH" sz="1200" baseline="0" dirty="0" smtClean="0"/>
              <a:t> of the </a:t>
            </a:r>
            <a:r>
              <a:rPr lang="fr-CH" sz="1200" baseline="0" dirty="0" err="1" smtClean="0"/>
              <a:t>COPs</a:t>
            </a:r>
            <a:r>
              <a:rPr lang="fr-CH" sz="1200" baseline="0" dirty="0" smtClean="0"/>
              <a:t> </a:t>
            </a:r>
            <a:r>
              <a:rPr lang="fr-CH" sz="1200" baseline="0" dirty="0" err="1" smtClean="0"/>
              <a:t>was</a:t>
            </a:r>
            <a:r>
              <a:rPr lang="fr-CH" sz="1200" baseline="0" dirty="0" smtClean="0"/>
              <a:t> </a:t>
            </a:r>
            <a:r>
              <a:rPr lang="en-GB" sz="1200" b="1" i="1" dirty="0" smtClean="0">
                <a:solidFill>
                  <a:schemeClr val="accent5">
                    <a:lumMod val="75000"/>
                  </a:schemeClr>
                </a:solidFill>
              </a:rPr>
              <a:t>– </a:t>
            </a:r>
            <a:r>
              <a:rPr lang="en-US" sz="1200" b="0" i="1" dirty="0" smtClean="0">
                <a:solidFill>
                  <a:schemeClr val="accent5">
                    <a:lumMod val="75000"/>
                  </a:schemeClr>
                </a:solidFill>
              </a:rPr>
              <a:t>A future detoxified: sound management of chemicals and waste</a:t>
            </a:r>
            <a:r>
              <a:rPr lang="en-GB" sz="1200" b="0" i="1" dirty="0" smtClean="0">
                <a:solidFill>
                  <a:schemeClr val="accent5">
                    <a:lumMod val="75000"/>
                  </a:schemeClr>
                </a:solidFill>
              </a:rPr>
              <a:t> –</a:t>
            </a:r>
            <a:endParaRPr lang="fr-CH" sz="1200" dirty="0" smtClean="0"/>
          </a:p>
          <a:p>
            <a:pPr marL="171450" indent="-171450">
              <a:spcAft>
                <a:spcPts val="1800"/>
              </a:spcAft>
              <a:buFont typeface="Arial" panose="020B0604020202020204" pitchFamily="34" charset="0"/>
              <a:buChar char="•"/>
            </a:pPr>
            <a:r>
              <a:rPr lang="en-US" sz="1200" b="1" dirty="0" smtClean="0"/>
              <a:t>160 </a:t>
            </a:r>
            <a:r>
              <a:rPr lang="en-US" sz="1200" dirty="0" smtClean="0"/>
              <a:t>Parties, more than </a:t>
            </a:r>
            <a:r>
              <a:rPr lang="fr-CH" sz="1200" b="1" dirty="0" smtClean="0"/>
              <a:t>1,400</a:t>
            </a:r>
            <a:r>
              <a:rPr lang="fr-CH" sz="1200" dirty="0" smtClean="0"/>
              <a:t> </a:t>
            </a:r>
            <a:r>
              <a:rPr lang="fr-CH" sz="1200" dirty="0" smtClean="0"/>
              <a:t>participants</a:t>
            </a:r>
          </a:p>
          <a:p>
            <a:pPr marL="171450" indent="-171450">
              <a:spcAft>
                <a:spcPts val="1800"/>
              </a:spcAft>
              <a:buFont typeface="Arial" panose="020B0604020202020204" pitchFamily="34" charset="0"/>
              <a:buChar char="•"/>
            </a:pPr>
            <a:r>
              <a:rPr lang="en-US" dirty="0" smtClean="0">
                <a:effectLst/>
              </a:rPr>
              <a:t>High-level segment was held during the last two days of the COPs brought together more than 140 Ministers, Deputy Ministers and Ambassador from over 100 countries and focused on the theme of the COPs </a:t>
            </a:r>
            <a:r>
              <a:rPr lang="en-US" i="1" dirty="0" smtClean="0">
                <a:effectLst/>
              </a:rPr>
              <a:t>"A future detoxified: sound management of chemicals and waste</a:t>
            </a:r>
            <a:r>
              <a:rPr lang="en-US" dirty="0" smtClean="0">
                <a:effectLst/>
              </a:rPr>
              <a:t>“;</a:t>
            </a:r>
          </a:p>
          <a:p>
            <a:pPr marL="171450" indent="-171450">
              <a:spcAft>
                <a:spcPts val="1800"/>
              </a:spcAft>
              <a:buFont typeface="Arial" panose="020B0604020202020204" pitchFamily="34" charset="0"/>
              <a:buChar char="•"/>
            </a:pPr>
            <a:r>
              <a:rPr lang="en-US" u="sng" dirty="0" smtClean="0">
                <a:effectLst/>
              </a:rPr>
              <a:t> delivering </a:t>
            </a:r>
            <a:r>
              <a:rPr lang="en-US" dirty="0" smtClean="0">
                <a:effectLst/>
              </a:rPr>
              <a:t>as an outcome </a:t>
            </a:r>
            <a:r>
              <a:rPr lang="en-US" b="1" dirty="0" smtClean="0">
                <a:effectLst/>
              </a:rPr>
              <a:t>key messages on opportunities</a:t>
            </a:r>
            <a:r>
              <a:rPr lang="en-US" dirty="0" smtClean="0">
                <a:effectLst/>
              </a:rPr>
              <a:t>: </a:t>
            </a:r>
          </a:p>
          <a:p>
            <a:pPr marL="628650" lvl="1" indent="-171450">
              <a:spcAft>
                <a:spcPts val="1800"/>
              </a:spcAft>
              <a:buFont typeface="Arial" panose="020B0604020202020204" pitchFamily="34" charset="0"/>
              <a:buChar char="•"/>
            </a:pPr>
            <a:r>
              <a:rPr lang="en-US" dirty="0" smtClean="0">
                <a:effectLst/>
              </a:rPr>
              <a:t>for a detoxified future in the 2030 Agenda for Sustainable Development, </a:t>
            </a:r>
          </a:p>
          <a:p>
            <a:pPr marL="628650" lvl="1" indent="-171450">
              <a:spcAft>
                <a:spcPts val="1800"/>
              </a:spcAft>
              <a:buFont typeface="Arial" panose="020B0604020202020204" pitchFamily="34" charset="0"/>
              <a:buChar char="•"/>
            </a:pPr>
            <a:r>
              <a:rPr lang="en-US" dirty="0" smtClean="0">
                <a:effectLst/>
              </a:rPr>
              <a:t>for a strengthened implementation through partnerships and </a:t>
            </a:r>
          </a:p>
          <a:p>
            <a:pPr marL="628650" lvl="1" indent="-171450">
              <a:spcAft>
                <a:spcPts val="1800"/>
              </a:spcAft>
              <a:buFont typeface="Arial" panose="020B0604020202020204" pitchFamily="34" charset="0"/>
              <a:buChar char="•"/>
            </a:pPr>
            <a:r>
              <a:rPr lang="en-US" dirty="0" smtClean="0">
                <a:effectLst/>
              </a:rPr>
              <a:t>for reducing waste and pollution while enabling economic and social prosperity.</a:t>
            </a:r>
            <a:endParaRPr lang="fr-CH" sz="1200" dirty="0" smtClean="0"/>
          </a:p>
          <a:p>
            <a:endParaRPr lang="en-US"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a:t>
            </a:fld>
            <a:endParaRPr lang="en-GB" dirty="0"/>
          </a:p>
        </p:txBody>
      </p:sp>
    </p:spTree>
    <p:extLst>
      <p:ext uri="{BB962C8B-B14F-4D97-AF65-F5344CB8AC3E}">
        <p14:creationId xmlns:p14="http://schemas.microsoft.com/office/powerpoint/2010/main" val="4060187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dirty="0" smtClean="0"/>
              <a:t>Summary</a:t>
            </a:r>
            <a:r>
              <a:rPr lang="en-GB" sz="1200" b="0" baseline="0" dirty="0" smtClean="0"/>
              <a:t>: </a:t>
            </a:r>
            <a:endParaRPr lang="en-GB" sz="1200" b="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smtClean="0"/>
              <a:t>Chaired</a:t>
            </a:r>
            <a:r>
              <a:rPr lang="en-GB" sz="1200" b="0" baseline="0" dirty="0" smtClean="0"/>
              <a:t> by Mohamed </a:t>
            </a:r>
            <a:r>
              <a:rPr lang="en-US" sz="1200" b="0" i="0" u="none" strike="noStrike" kern="1200" baseline="0" dirty="0" err="1" smtClean="0">
                <a:solidFill>
                  <a:schemeClr val="tx1"/>
                </a:solidFill>
                <a:latin typeface="+mn-lt"/>
                <a:ea typeface="+mn-ea"/>
                <a:cs typeface="+mn-cs"/>
              </a:rPr>
              <a:t>Khashashneh</a:t>
            </a:r>
            <a:r>
              <a:rPr lang="en-US" sz="1200" b="0" i="0" u="none" strike="noStrike" kern="1200" baseline="0" dirty="0" smtClean="0">
                <a:solidFill>
                  <a:schemeClr val="tx1"/>
                </a:solidFill>
                <a:latin typeface="+mn-lt"/>
                <a:ea typeface="+mn-ea"/>
                <a:cs typeface="+mn-cs"/>
              </a:rPr>
              <a:t> (Jordan) </a:t>
            </a:r>
            <a:endParaRPr lang="en-GB" sz="1200" b="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smtClean="0"/>
              <a:t>Adopted 24 Decisions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To highlight: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b="1" dirty="0" smtClean="0"/>
          </a:p>
          <a:p>
            <a:pPr marL="171450" indent="-171450">
              <a:buFont typeface="Arial" panose="020B0604020202020204" pitchFamily="34" charset="0"/>
              <a:buChar char="•"/>
            </a:pPr>
            <a:r>
              <a:rPr lang="en-US" dirty="0" smtClean="0">
                <a:effectLst/>
              </a:rPr>
              <a:t>The establishment of a  new partnership on house-hold waste under the Basel Convention </a:t>
            </a:r>
          </a:p>
          <a:p>
            <a:pPr marL="171450" indent="-171450">
              <a:buFont typeface="Arial" panose="020B0604020202020204" pitchFamily="34" charset="0"/>
              <a:buChar char="•"/>
            </a:pPr>
            <a:r>
              <a:rPr lang="en-US" dirty="0" smtClean="0">
                <a:effectLst/>
              </a:rPr>
              <a:t>The adoption of 6 Technical Guidelines</a:t>
            </a:r>
            <a:r>
              <a:rPr lang="en-US" baseline="0" dirty="0" smtClean="0">
                <a:effectLst/>
              </a:rPr>
              <a:t> </a:t>
            </a:r>
            <a:r>
              <a:rPr lang="en-US" baseline="0" smtClean="0">
                <a:effectLst/>
              </a:rPr>
              <a:t>on Waste, </a:t>
            </a:r>
            <a:r>
              <a:rPr lang="en-US" smtClean="0">
                <a:effectLst/>
              </a:rPr>
              <a:t>and </a:t>
            </a:r>
            <a:endParaRPr lang="en-US" dirty="0" smtClean="0">
              <a:effectLst/>
            </a:endParaRPr>
          </a:p>
          <a:p>
            <a:pPr marL="171450" indent="-171450">
              <a:buFont typeface="Arial" panose="020B0604020202020204" pitchFamily="34" charset="0"/>
              <a:buChar char="•"/>
            </a:pPr>
            <a:r>
              <a:rPr lang="en-US" dirty="0" smtClean="0">
                <a:effectLst/>
              </a:rPr>
              <a:t>the inclusion  of marine litter in the </a:t>
            </a:r>
            <a:r>
              <a:rPr lang="en-US" dirty="0" err="1" smtClean="0">
                <a:effectLst/>
              </a:rPr>
              <a:t>programme</a:t>
            </a:r>
            <a:r>
              <a:rPr lang="en-US" dirty="0" smtClean="0">
                <a:effectLst/>
              </a:rPr>
              <a:t> of work of the Basel Convention’s Open-ended working group</a:t>
            </a:r>
            <a:endParaRPr lang="en-US"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3</a:t>
            </a:fld>
            <a:endParaRPr lang="en-GB" dirty="0"/>
          </a:p>
        </p:txBody>
      </p:sp>
    </p:spTree>
    <p:extLst>
      <p:ext uri="{BB962C8B-B14F-4D97-AF65-F5344CB8AC3E}">
        <p14:creationId xmlns:p14="http://schemas.microsoft.com/office/powerpoint/2010/main" val="16751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6</a:t>
            </a:fld>
            <a:endParaRPr lang="en-GB" dirty="0"/>
          </a:p>
        </p:txBody>
      </p:sp>
    </p:spTree>
    <p:extLst>
      <p:ext uri="{BB962C8B-B14F-4D97-AF65-F5344CB8AC3E}">
        <p14:creationId xmlns:p14="http://schemas.microsoft.com/office/powerpoint/2010/main" val="1888881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r-CH" sz="1200" dirty="0" err="1" smtClean="0"/>
              <a:t>Summary</a:t>
            </a:r>
            <a:r>
              <a:rPr lang="fr-CH" sz="1200" dirty="0" smtClean="0"/>
              <a:t>:</a:t>
            </a:r>
            <a:r>
              <a:rPr lang="fr-CH" sz="1200" baseline="0" dirty="0" smtClean="0"/>
              <a:t> </a:t>
            </a:r>
            <a:endParaRPr lang="fr-CH" sz="1200" dirty="0" smtClean="0"/>
          </a:p>
          <a:p>
            <a:pPr marL="171450" indent="-171450">
              <a:buFont typeface="Arial" panose="020B0604020202020204" pitchFamily="34" charset="0"/>
              <a:buChar char="•"/>
            </a:pPr>
            <a:r>
              <a:rPr lang="fr-CH" sz="1200" dirty="0" err="1" smtClean="0"/>
              <a:t>Chaired</a:t>
            </a:r>
            <a:r>
              <a:rPr lang="fr-CH" sz="1200" baseline="0" dirty="0" smtClean="0"/>
              <a:t> by Franz </a:t>
            </a:r>
            <a:r>
              <a:rPr lang="fr-CH" sz="1200" baseline="0" dirty="0" err="1" smtClean="0"/>
              <a:t>Perrez</a:t>
            </a:r>
            <a:r>
              <a:rPr lang="fr-CH" sz="1200" baseline="0" dirty="0" smtClean="0"/>
              <a:t> (</a:t>
            </a:r>
            <a:r>
              <a:rPr lang="fr-CH" sz="1200" baseline="0" dirty="0" err="1" smtClean="0"/>
              <a:t>Switzerland</a:t>
            </a:r>
            <a:r>
              <a:rPr lang="fr-CH" sz="1200" baseline="0" dirty="0" smtClean="0"/>
              <a:t>) </a:t>
            </a:r>
            <a:endParaRPr lang="fr-CH" sz="1200" dirty="0" smtClean="0"/>
          </a:p>
          <a:p>
            <a:pPr marL="171450" indent="-171450">
              <a:buFont typeface="Arial" panose="020B0604020202020204" pitchFamily="34" charset="0"/>
              <a:buChar char="•"/>
            </a:pPr>
            <a:r>
              <a:rPr lang="fr-CH" sz="1200" dirty="0" err="1" smtClean="0"/>
              <a:t>Adopted</a:t>
            </a:r>
            <a:r>
              <a:rPr lang="fr-CH" sz="1200" dirty="0" smtClean="0"/>
              <a:t> 17 </a:t>
            </a:r>
            <a:r>
              <a:rPr lang="fr-CH" sz="1200" dirty="0" err="1" smtClean="0"/>
              <a:t>decisions</a:t>
            </a:r>
            <a:endParaRPr lang="fr-CH" sz="1200" dirty="0" smtClean="0"/>
          </a:p>
          <a:p>
            <a:pPr marL="171450" indent="-171450">
              <a:buFont typeface="Arial" panose="020B0604020202020204" pitchFamily="34" charset="0"/>
              <a:buChar char="•"/>
            </a:pPr>
            <a:r>
              <a:rPr lang="en-US" dirty="0" smtClean="0">
                <a:effectLst/>
              </a:rPr>
              <a:t> The</a:t>
            </a:r>
            <a:r>
              <a:rPr lang="en-US" baseline="0" dirty="0" smtClean="0">
                <a:effectLst/>
              </a:rPr>
              <a:t> highlight was: </a:t>
            </a:r>
          </a:p>
          <a:p>
            <a:pPr marL="628650" lvl="1" indent="-171450">
              <a:buFont typeface="Arial" panose="020B0604020202020204" pitchFamily="34" charset="0"/>
              <a:buChar char="•"/>
            </a:pPr>
            <a:r>
              <a:rPr lang="en-US" dirty="0" smtClean="0">
                <a:effectLst/>
              </a:rPr>
              <a:t>The inclusion of three new chemicals in annex III of the Rotterdam Convention bringing the total number of chemicals under the Convention to 51. Two pesticides: </a:t>
            </a:r>
            <a:r>
              <a:rPr lang="en-US" dirty="0" err="1" smtClean="0">
                <a:effectLst/>
              </a:rPr>
              <a:t>carbofuran</a:t>
            </a:r>
            <a:r>
              <a:rPr lang="en-US" dirty="0" smtClean="0">
                <a:effectLst/>
              </a:rPr>
              <a:t> and </a:t>
            </a:r>
            <a:r>
              <a:rPr lang="en-US" dirty="0" err="1" smtClean="0">
                <a:effectLst/>
              </a:rPr>
              <a:t>trichloforn</a:t>
            </a:r>
            <a:r>
              <a:rPr lang="en-US" dirty="0" smtClean="0">
                <a:effectLst/>
              </a:rPr>
              <a:t> and an industrial chemical: short-chain chlorinated </a:t>
            </a:r>
            <a:r>
              <a:rPr lang="en-US" dirty="0" err="1" smtClean="0">
                <a:effectLst/>
              </a:rPr>
              <a:t>paraffins</a:t>
            </a:r>
            <a:r>
              <a:rPr lang="en-US" dirty="0" smtClean="0">
                <a:effectLst/>
              </a:rPr>
              <a:t>. In addition to these chemicals the COP also listed tributyltin (TBT) under the industrial chemicals category; previously it was listed under the pesticides category only. </a:t>
            </a:r>
            <a:endParaRPr lang="en-US" sz="1200" dirty="0" smtClean="0"/>
          </a:p>
          <a:p>
            <a:endParaRPr lang="fr-CH" sz="1200" dirty="0" smtClean="0"/>
          </a:p>
        </p:txBody>
      </p:sp>
      <p:sp>
        <p:nvSpPr>
          <p:cNvPr id="4" name="Slide Number Placeholder 3"/>
          <p:cNvSpPr>
            <a:spLocks noGrp="1"/>
          </p:cNvSpPr>
          <p:nvPr>
            <p:ph type="sldNum" sz="quarter" idx="10"/>
          </p:nvPr>
        </p:nvSpPr>
        <p:spPr/>
        <p:txBody>
          <a:bodyPr/>
          <a:lstStyle/>
          <a:p>
            <a:fld id="{42EE82B5-8146-440F-A1F6-325C97C5750F}" type="slidenum">
              <a:rPr lang="en-GB" smtClean="0"/>
              <a:pPr/>
              <a:t>7</a:t>
            </a:fld>
            <a:endParaRPr lang="en-GB" dirty="0"/>
          </a:p>
        </p:txBody>
      </p:sp>
    </p:spTree>
    <p:extLst>
      <p:ext uri="{BB962C8B-B14F-4D97-AF65-F5344CB8AC3E}">
        <p14:creationId xmlns:p14="http://schemas.microsoft.com/office/powerpoint/2010/main" val="3147430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b="0" u="sng" dirty="0" err="1" smtClean="0"/>
              <a:t>Summary</a:t>
            </a:r>
            <a:r>
              <a:rPr lang="fr-CH" b="0" u="sng" baseline="0" dirty="0" smtClean="0"/>
              <a:t>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CH" b="0" baseline="0" dirty="0" err="1" smtClean="0"/>
              <a:t>Chaired</a:t>
            </a:r>
            <a:r>
              <a:rPr lang="fr-CH" b="0" baseline="0" dirty="0" smtClean="0"/>
              <a:t> by Sam </a:t>
            </a:r>
            <a:r>
              <a:rPr lang="fr-CH" b="0" baseline="0" dirty="0" err="1" smtClean="0"/>
              <a:t>Adu</a:t>
            </a:r>
            <a:r>
              <a:rPr lang="fr-CH" b="0" baseline="0" dirty="0" smtClean="0"/>
              <a:t> Kumi (Ghana) </a:t>
            </a:r>
            <a:endParaRPr lang="fr-CH" b="0" dirty="0" smtClean="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b="0" dirty="0" err="1" smtClean="0"/>
              <a:t>Adopted</a:t>
            </a:r>
            <a:r>
              <a:rPr lang="fr-CH" b="0" dirty="0" smtClean="0"/>
              <a:t> 27 </a:t>
            </a:r>
            <a:r>
              <a:rPr lang="fr-CH" b="0" dirty="0" err="1" smtClean="0"/>
              <a:t>decisions</a:t>
            </a:r>
            <a:r>
              <a:rPr lang="fr-CH" b="0" dirty="0" smtClean="0"/>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b="0" dirty="0" err="1" smtClean="0"/>
              <a:t>Ammended</a:t>
            </a:r>
            <a:r>
              <a:rPr lang="fr-CH" b="0" dirty="0" smtClean="0"/>
              <a:t> the Convention</a:t>
            </a:r>
            <a:r>
              <a:rPr lang="fr-CH" b="0" baseline="0" dirty="0" smtClean="0"/>
              <a:t> to </a:t>
            </a:r>
            <a:r>
              <a:rPr lang="en-US" dirty="0" smtClean="0">
                <a:effectLst/>
              </a:rPr>
              <a:t>listed two new POPs in</a:t>
            </a:r>
            <a:r>
              <a:rPr lang="en-US" baseline="0" dirty="0" smtClean="0">
                <a:effectLst/>
              </a:rPr>
              <a:t> the annexes to the Convention bringing the total number of POPs to 28</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effectLst/>
              </a:rPr>
              <a:t>Two new POPs were listed </a:t>
            </a:r>
            <a:r>
              <a:rPr lang="en-US" dirty="0" smtClean="0">
                <a:effectLst/>
              </a:rPr>
              <a:t>  in Annex A of the convention, namely </a:t>
            </a:r>
            <a:r>
              <a:rPr lang="en-US" dirty="0" err="1" smtClean="0">
                <a:effectLst/>
              </a:rPr>
              <a:t>decabromodiphenyl</a:t>
            </a:r>
            <a:r>
              <a:rPr lang="en-US" dirty="0" smtClean="0">
                <a:effectLst/>
              </a:rPr>
              <a:t> ether</a:t>
            </a:r>
            <a:r>
              <a:rPr lang="en-US" b="1" dirty="0" smtClean="0">
                <a:effectLst/>
              </a:rPr>
              <a:t> (</a:t>
            </a:r>
            <a:r>
              <a:rPr lang="en-US" dirty="0" smtClean="0">
                <a:effectLst/>
              </a:rPr>
              <a:t>an intentionally produced chemical used as an additive flame retardant including in plastics, textiles, adhesives, sealants, coatings and ink) and </a:t>
            </a:r>
            <a:r>
              <a:rPr lang="en-US" b="1" dirty="0" smtClean="0">
                <a:effectLst/>
              </a:rPr>
              <a:t>short-chain chlorinated </a:t>
            </a:r>
            <a:r>
              <a:rPr lang="en-US" b="1" dirty="0" err="1" smtClean="0">
                <a:effectLst/>
              </a:rPr>
              <a:t>paraffins</a:t>
            </a:r>
            <a:r>
              <a:rPr lang="en-US" b="1" dirty="0" smtClean="0">
                <a:effectLst/>
              </a:rPr>
              <a:t> (</a:t>
            </a:r>
            <a:r>
              <a:rPr lang="en-US" dirty="0" smtClean="0">
                <a:effectLst/>
              </a:rPr>
              <a:t>an industrial chemical with numerous trade names including </a:t>
            </a:r>
            <a:r>
              <a:rPr lang="en-US" dirty="0" err="1" smtClean="0">
                <a:effectLst/>
              </a:rPr>
              <a:t>Chlorowax</a:t>
            </a:r>
            <a:r>
              <a:rPr lang="en-US" dirty="0" smtClean="0">
                <a:effectLst/>
              </a:rPr>
              <a:t>, A70 (wax) and </a:t>
            </a:r>
            <a:r>
              <a:rPr lang="en-US" dirty="0" err="1" smtClean="0">
                <a:effectLst/>
              </a:rPr>
              <a:t>Chlorofo</a:t>
            </a:r>
            <a:r>
              <a:rPr lang="en-US" dirty="0" smtClean="0">
                <a:effectLst/>
              </a:rPr>
              <a:t>, used as a softener in paints, plastics fillers and coatings and as a flame inhibitor in rubber, plastics and textiles); it also listed  </a:t>
            </a:r>
            <a:r>
              <a:rPr lang="en-US" b="1" dirty="0" err="1" smtClean="0">
                <a:effectLst/>
              </a:rPr>
              <a:t>hexachlorobutadiene</a:t>
            </a:r>
            <a:r>
              <a:rPr lang="en-US" b="1" dirty="0" smtClean="0">
                <a:effectLst/>
              </a:rPr>
              <a:t> </a:t>
            </a:r>
            <a:r>
              <a:rPr lang="en-US" dirty="0" smtClean="0">
                <a:effectLst/>
              </a:rPr>
              <a:t>in</a:t>
            </a:r>
            <a:r>
              <a:rPr lang="en-US" b="1" dirty="0" smtClean="0">
                <a:effectLst/>
              </a:rPr>
              <a:t> </a:t>
            </a:r>
            <a:r>
              <a:rPr lang="en-US" dirty="0" smtClean="0">
                <a:effectLst/>
              </a:rPr>
              <a:t>Annex C, it was already listed under Annex A of the Stockholm Convention, now additionally listed under Annex C, most commonly used as a solvent for other chlorine-containing compounds.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dirty="0" err="1" smtClean="0"/>
              <a:t>Undertook</a:t>
            </a:r>
            <a:r>
              <a:rPr lang="fr-CH" dirty="0" smtClean="0"/>
              <a:t> an </a:t>
            </a:r>
            <a:r>
              <a:rPr lang="fr-CH" dirty="0" err="1" smtClean="0"/>
              <a:t>effectiveness</a:t>
            </a:r>
            <a:r>
              <a:rPr lang="fr-CH" dirty="0" smtClean="0"/>
              <a:t> </a:t>
            </a:r>
            <a:r>
              <a:rPr lang="fr-CH" dirty="0" err="1" smtClean="0"/>
              <a:t>evaluation</a:t>
            </a:r>
            <a:r>
              <a:rPr lang="fr-CH" dirty="0" smtClean="0"/>
              <a:t> of the Convention</a:t>
            </a:r>
            <a:endParaRPr lang="en-US" dirty="0" smtClean="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effectLst/>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11</a:t>
            </a:fld>
            <a:endParaRPr lang="en-GB" dirty="0"/>
          </a:p>
        </p:txBody>
      </p:sp>
    </p:spTree>
    <p:extLst>
      <p:ext uri="{BB962C8B-B14F-4D97-AF65-F5344CB8AC3E}">
        <p14:creationId xmlns:p14="http://schemas.microsoft.com/office/powerpoint/2010/main" val="2998497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EE82B5-8146-440F-A1F6-325C97C5750F}" type="slidenum">
              <a:rPr lang="en-GB" smtClean="0"/>
              <a:pPr/>
              <a:t>12</a:t>
            </a:fld>
            <a:endParaRPr lang="en-GB" dirty="0"/>
          </a:p>
        </p:txBody>
      </p:sp>
    </p:spTree>
    <p:extLst>
      <p:ext uri="{BB962C8B-B14F-4D97-AF65-F5344CB8AC3E}">
        <p14:creationId xmlns:p14="http://schemas.microsoft.com/office/powerpoint/2010/main" val="2998497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3200"/>
              </a:lnSpc>
              <a:spcBef>
                <a:spcPts val="0"/>
              </a:spcBef>
              <a:spcAft>
                <a:spcPts val="1200"/>
              </a:spcAft>
            </a:pPr>
            <a:r>
              <a:rPr lang="en-US" sz="1100" i="1" dirty="0" smtClean="0"/>
              <a:t>Requested</a:t>
            </a:r>
            <a:r>
              <a:rPr lang="en-US" sz="1100" dirty="0" smtClean="0"/>
              <a:t> the financial mechanism of the Stockholm Convention to consider the following priority areas:</a:t>
            </a:r>
          </a:p>
          <a:p>
            <a:pPr marL="171450" lvl="0" indent="-171450">
              <a:lnSpc>
                <a:spcPts val="3200"/>
              </a:lnSpc>
              <a:spcBef>
                <a:spcPts val="0"/>
              </a:spcBef>
              <a:spcAft>
                <a:spcPts val="1200"/>
              </a:spcAft>
              <a:buFont typeface="Arial" panose="020B0604020202020204" pitchFamily="34" charset="0"/>
              <a:buChar char="•"/>
            </a:pPr>
            <a:r>
              <a:rPr lang="en-US" sz="1100" b="1" dirty="0" smtClean="0"/>
              <a:t>Alternatives to POPs</a:t>
            </a:r>
          </a:p>
          <a:p>
            <a:pPr marL="171450" lvl="0" indent="-171450">
              <a:lnSpc>
                <a:spcPts val="3200"/>
              </a:lnSpc>
              <a:spcBef>
                <a:spcPts val="0"/>
              </a:spcBef>
              <a:spcAft>
                <a:spcPts val="1200"/>
              </a:spcAft>
              <a:buFont typeface="Arial" panose="020B0604020202020204" pitchFamily="34" charset="0"/>
              <a:buChar char="•"/>
            </a:pPr>
            <a:r>
              <a:rPr lang="en-US" sz="1100" b="1" dirty="0" smtClean="0"/>
              <a:t>Restriction of DDT production and use </a:t>
            </a:r>
          </a:p>
          <a:p>
            <a:pPr marL="171450" lvl="0" indent="-171450">
              <a:lnSpc>
                <a:spcPts val="3200"/>
              </a:lnSpc>
              <a:spcBef>
                <a:spcPts val="0"/>
              </a:spcBef>
              <a:spcAft>
                <a:spcPts val="1200"/>
              </a:spcAft>
              <a:buFont typeface="Arial" panose="020B0604020202020204" pitchFamily="34" charset="0"/>
              <a:buChar char="•"/>
            </a:pPr>
            <a:r>
              <a:rPr lang="en-US" sz="1100" b="1" dirty="0" smtClean="0"/>
              <a:t>Elimination of PCB and ESM of PCB waste</a:t>
            </a:r>
          </a:p>
          <a:p>
            <a:pPr marL="171450" lvl="0" indent="-171450">
              <a:lnSpc>
                <a:spcPts val="3200"/>
              </a:lnSpc>
              <a:spcBef>
                <a:spcPts val="0"/>
              </a:spcBef>
              <a:spcAft>
                <a:spcPts val="1200"/>
              </a:spcAft>
              <a:buFont typeface="Arial" panose="020B0604020202020204" pitchFamily="34" charset="0"/>
              <a:buChar char="•"/>
            </a:pPr>
            <a:r>
              <a:rPr lang="en-US" sz="1100" b="1" dirty="0" smtClean="0"/>
              <a:t>BAT/BEP for unintentional POPs</a:t>
            </a:r>
          </a:p>
          <a:p>
            <a:pPr marL="171450" lvl="0" indent="-171450">
              <a:lnSpc>
                <a:spcPts val="3200"/>
              </a:lnSpc>
              <a:spcBef>
                <a:spcPts val="0"/>
              </a:spcBef>
              <a:spcAft>
                <a:spcPts val="1200"/>
              </a:spcAft>
              <a:buFont typeface="Arial" panose="020B0604020202020204" pitchFamily="34" charset="0"/>
              <a:buChar char="•"/>
            </a:pPr>
            <a:r>
              <a:rPr lang="en-GB" sz="1100" b="1" dirty="0" smtClean="0"/>
              <a:t>Development and strengthening of national legislation and regulations </a:t>
            </a:r>
          </a:p>
          <a:p>
            <a:pPr marL="171450" lvl="0" indent="-171450">
              <a:lnSpc>
                <a:spcPts val="3200"/>
              </a:lnSpc>
              <a:spcBef>
                <a:spcPts val="0"/>
              </a:spcBef>
              <a:spcAft>
                <a:spcPts val="1200"/>
              </a:spcAft>
              <a:buFont typeface="Arial" panose="020B0604020202020204" pitchFamily="34" charset="0"/>
              <a:buChar char="•"/>
            </a:pPr>
            <a:r>
              <a:rPr lang="fr-CH" sz="1100" b="1" dirty="0" smtClean="0"/>
              <a:t>NIP update</a:t>
            </a:r>
            <a:endParaRPr lang="en-US" sz="1100" b="1" dirty="0" smtClean="0"/>
          </a:p>
          <a:p>
            <a:endParaRPr lang="en-US"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14</a:t>
            </a:fld>
            <a:endParaRPr lang="en-GB" dirty="0"/>
          </a:p>
        </p:txBody>
      </p:sp>
    </p:spTree>
    <p:extLst>
      <p:ext uri="{BB962C8B-B14F-4D97-AF65-F5344CB8AC3E}">
        <p14:creationId xmlns:p14="http://schemas.microsoft.com/office/powerpoint/2010/main" val="1940872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EE82B5-8146-440F-A1F6-325C97C5750F}" type="slidenum">
              <a:rPr lang="en-GB" smtClean="0"/>
              <a:pPr/>
              <a:t>20</a:t>
            </a:fld>
            <a:endParaRPr lang="en-GB" dirty="0"/>
          </a:p>
        </p:txBody>
      </p:sp>
    </p:spTree>
    <p:extLst>
      <p:ext uri="{BB962C8B-B14F-4D97-AF65-F5344CB8AC3E}">
        <p14:creationId xmlns:p14="http://schemas.microsoft.com/office/powerpoint/2010/main" val="497810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3B05F09-B74A-420F-A448-940D0E3CF2BD}" type="slidenum">
              <a:rPr lang="en-GB" smtClean="0"/>
              <a:pPr/>
              <a:t>‹#›</a:t>
            </a:fld>
            <a:endParaRPr lang="en-GB" dirty="0"/>
          </a:p>
        </p:txBody>
      </p:sp>
      <p:pic>
        <p:nvPicPr>
          <p:cNvPr id="7" name="Picture 13" descr="UNEnvironment_Logo_English_Short_black.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3700" y="5904560"/>
            <a:ext cx="1588588" cy="1029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8"/>
          <p:cNvSpPr txBox="1"/>
          <p:nvPr userDrawn="1"/>
        </p:nvSpPr>
        <p:spPr>
          <a:xfrm>
            <a:off x="2849028" y="6397823"/>
            <a:ext cx="4260850" cy="307777"/>
          </a:xfrm>
          <a:prstGeom prst="rect">
            <a:avLst/>
          </a:prstGeom>
          <a:noFill/>
        </p:spPr>
        <p:txBody>
          <a:bodyPr wrap="square" rtlCol="0">
            <a:spAutoFit/>
          </a:bodyPr>
          <a:lstStyle/>
          <a:p>
            <a:pPr algn="ctr"/>
            <a:r>
              <a:rPr lang="fr-FR" sz="1400" b="1" dirty="0" smtClean="0">
                <a:solidFill>
                  <a:schemeClr val="tx1">
                    <a:lumMod val="65000"/>
                    <a:lumOff val="35000"/>
                  </a:schemeClr>
                </a:solidFill>
                <a:latin typeface="Arial"/>
                <a:cs typeface="Arial"/>
              </a:rPr>
              <a:t>www.brsmeas.org</a:t>
            </a:r>
            <a:endParaRPr lang="fr-FR" sz="1400" b="1" dirty="0">
              <a:solidFill>
                <a:schemeClr val="tx1">
                  <a:lumMod val="65000"/>
                  <a:lumOff val="35000"/>
                </a:schemeClr>
              </a:solidFill>
              <a:latin typeface="Arial"/>
              <a:cs typeface="Arial"/>
            </a:endParaRPr>
          </a:p>
        </p:txBody>
      </p:sp>
      <p:sp>
        <p:nvSpPr>
          <p:cNvPr id="9" name="ZoneTexte 10"/>
          <p:cNvSpPr txBox="1"/>
          <p:nvPr userDrawn="1"/>
        </p:nvSpPr>
        <p:spPr>
          <a:xfrm>
            <a:off x="7391400" y="6397823"/>
            <a:ext cx="1295400" cy="307777"/>
          </a:xfrm>
          <a:prstGeom prst="rect">
            <a:avLst/>
          </a:prstGeom>
          <a:noFill/>
        </p:spPr>
        <p:txBody>
          <a:bodyPr wrap="square" rtlCol="0">
            <a:spAutoFit/>
          </a:bodyPr>
          <a:lstStyle/>
          <a:p>
            <a:r>
              <a:rPr lang="fr-FR" sz="1400" b="1" dirty="0" smtClean="0">
                <a:solidFill>
                  <a:schemeClr val="tx1">
                    <a:lumMod val="65000"/>
                    <a:lumOff val="35000"/>
                  </a:schemeClr>
                </a:solidFill>
                <a:latin typeface="Arial"/>
                <a:cs typeface="Arial"/>
              </a:rPr>
              <a:t>@brsmeas</a:t>
            </a:r>
            <a:endParaRPr lang="fr-FR" sz="1400" b="1" dirty="0">
              <a:solidFill>
                <a:schemeClr val="tx1">
                  <a:lumMod val="65000"/>
                  <a:lumOff val="35000"/>
                </a:schemeClr>
              </a:solidFill>
              <a:latin typeface="Arial"/>
              <a:cs typeface="Arial"/>
            </a:endParaRPr>
          </a:p>
        </p:txBody>
      </p:sp>
    </p:spTree>
    <p:extLst>
      <p:ext uri="{BB962C8B-B14F-4D97-AF65-F5344CB8AC3E}">
        <p14:creationId xmlns:p14="http://schemas.microsoft.com/office/powerpoint/2010/main" val="20838788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1566576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527185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4269925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3688017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4077553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1855651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2100827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1163013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1730601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4AEE7A-CA3F-4497-A5A0-B40AE7E7DD67}" type="datetimeFigureOut">
              <a:rPr lang="en-GB" smtClean="0"/>
              <a:pPr/>
              <a:t>09/10/2017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4106355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85000"/>
              </a:schemeClr>
            </a:gs>
            <a:gs pos="100000">
              <a:schemeClr val="bg1"/>
            </a:gs>
            <a:gs pos="10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4AEE7A-CA3F-4497-A5A0-B40AE7E7DD67}" type="datetimeFigureOut">
              <a:rPr lang="en-GB" smtClean="0"/>
              <a:pPr/>
              <a:t>09/10/2017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B05F09-B74A-420F-A448-940D0E3CF2BD}" type="slidenum">
              <a:rPr lang="en-GB" smtClean="0"/>
              <a:pPr/>
              <a:t>‹#›</a:t>
            </a:fld>
            <a:endParaRPr lang="en-GB" dirty="0"/>
          </a:p>
        </p:txBody>
      </p:sp>
    </p:spTree>
    <p:extLst>
      <p:ext uri="{BB962C8B-B14F-4D97-AF65-F5344CB8AC3E}">
        <p14:creationId xmlns:p14="http://schemas.microsoft.com/office/powerpoint/2010/main" val="2607074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emf"/></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brs@brsmeas.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2362200" y="1273175"/>
            <a:ext cx="6172201" cy="1470025"/>
          </a:xfrm>
        </p:spPr>
        <p:txBody>
          <a:bodyPr>
            <a:normAutofit fontScale="90000"/>
          </a:bodyPr>
          <a:lstStyle/>
          <a:p>
            <a:pPr algn="l"/>
            <a:r>
              <a:rPr lang="fr-FR" b="1" dirty="0" err="1" smtClean="0">
                <a:solidFill>
                  <a:schemeClr val="tx1">
                    <a:lumMod val="65000"/>
                    <a:lumOff val="35000"/>
                  </a:schemeClr>
                </a:solidFill>
              </a:rPr>
              <a:t>Outcomes</a:t>
            </a:r>
            <a:r>
              <a:rPr lang="fr-FR" b="1" dirty="0" smtClean="0">
                <a:solidFill>
                  <a:schemeClr val="tx1">
                    <a:lumMod val="65000"/>
                    <a:lumOff val="35000"/>
                  </a:schemeClr>
                </a:solidFill>
              </a:rPr>
              <a:t> of the 2017 </a:t>
            </a:r>
            <a:r>
              <a:rPr lang="fr-FR" b="1" dirty="0" err="1" smtClean="0">
                <a:solidFill>
                  <a:schemeClr val="tx1">
                    <a:lumMod val="65000"/>
                    <a:lumOff val="35000"/>
                  </a:schemeClr>
                </a:solidFill>
              </a:rPr>
              <a:t>COPs</a:t>
            </a:r>
            <a:r>
              <a:rPr lang="fr-FR" b="1" dirty="0" smtClean="0">
                <a:solidFill>
                  <a:schemeClr val="tx1">
                    <a:lumMod val="65000"/>
                    <a:lumOff val="35000"/>
                  </a:schemeClr>
                </a:solidFill>
              </a:rPr>
              <a:t> and update on the programmes of </a:t>
            </a:r>
            <a:r>
              <a:rPr lang="fr-FR" b="1" dirty="0" err="1" smtClean="0">
                <a:solidFill>
                  <a:schemeClr val="tx1">
                    <a:lumMod val="65000"/>
                    <a:lumOff val="35000"/>
                  </a:schemeClr>
                </a:solidFill>
              </a:rPr>
              <a:t>work</a:t>
            </a:r>
            <a:r>
              <a:rPr lang="fr-FR" b="1" dirty="0" smtClean="0">
                <a:solidFill>
                  <a:schemeClr val="tx1">
                    <a:lumMod val="65000"/>
                    <a:lumOff val="35000"/>
                  </a:schemeClr>
                </a:solidFill>
              </a:rPr>
              <a:t> of the Basel, Rotterdam and Stockholm Conventions</a:t>
            </a:r>
            <a:endParaRPr lang="en-US" b="1" dirty="0">
              <a:solidFill>
                <a:schemeClr val="tx1">
                  <a:lumMod val="65000"/>
                  <a:lumOff val="35000"/>
                </a:schemeClr>
              </a:solidFill>
            </a:endParaRPr>
          </a:p>
        </p:txBody>
      </p:sp>
      <p:sp>
        <p:nvSpPr>
          <p:cNvPr id="6" name="Subtitle 2"/>
          <p:cNvSpPr>
            <a:spLocks noGrp="1"/>
          </p:cNvSpPr>
          <p:nvPr>
            <p:ph type="subTitle" idx="1"/>
          </p:nvPr>
        </p:nvSpPr>
        <p:spPr>
          <a:xfrm>
            <a:off x="2438400" y="3848104"/>
            <a:ext cx="6285751" cy="1028696"/>
          </a:xfrm>
        </p:spPr>
        <p:txBody>
          <a:bodyPr>
            <a:noAutofit/>
          </a:bodyPr>
          <a:lstStyle/>
          <a:p>
            <a:pPr algn="l"/>
            <a:r>
              <a:rPr lang="en-GB" sz="2800" b="1" i="1" dirty="0">
                <a:solidFill>
                  <a:schemeClr val="accent5">
                    <a:lumMod val="75000"/>
                  </a:schemeClr>
                </a:solidFill>
              </a:rPr>
              <a:t>– </a:t>
            </a:r>
            <a:r>
              <a:rPr lang="en-US" sz="2800" b="1" i="1" dirty="0" smtClean="0">
                <a:solidFill>
                  <a:schemeClr val="accent5">
                    <a:lumMod val="75000"/>
                  </a:schemeClr>
                </a:solidFill>
              </a:rPr>
              <a:t>A </a:t>
            </a:r>
            <a:r>
              <a:rPr lang="en-US" sz="2800" b="1" i="1" dirty="0">
                <a:solidFill>
                  <a:schemeClr val="accent5">
                    <a:lumMod val="75000"/>
                  </a:schemeClr>
                </a:solidFill>
              </a:rPr>
              <a:t>future detoxified: </a:t>
            </a:r>
            <a:r>
              <a:rPr lang="en-US" sz="2800" b="1" i="1" dirty="0" smtClean="0">
                <a:solidFill>
                  <a:schemeClr val="accent5">
                    <a:lumMod val="75000"/>
                  </a:schemeClr>
                </a:solidFill>
              </a:rPr>
              <a:t>sound </a:t>
            </a:r>
            <a:r>
              <a:rPr lang="en-US" sz="2800" b="1" i="1" dirty="0">
                <a:solidFill>
                  <a:schemeClr val="accent5">
                    <a:lumMod val="75000"/>
                  </a:schemeClr>
                </a:solidFill>
              </a:rPr>
              <a:t>management </a:t>
            </a:r>
            <a:r>
              <a:rPr lang="en-US" sz="2800" b="1" i="1" dirty="0" smtClean="0">
                <a:solidFill>
                  <a:schemeClr val="accent5">
                    <a:lumMod val="75000"/>
                  </a:schemeClr>
                </a:solidFill>
              </a:rPr>
              <a:t>of </a:t>
            </a:r>
            <a:r>
              <a:rPr lang="en-US" sz="2800" b="1" i="1" dirty="0">
                <a:solidFill>
                  <a:schemeClr val="accent5">
                    <a:lumMod val="75000"/>
                  </a:schemeClr>
                </a:solidFill>
              </a:rPr>
              <a:t>chemicals and </a:t>
            </a:r>
            <a:r>
              <a:rPr lang="en-US" sz="2800" b="1" i="1" dirty="0" smtClean="0">
                <a:solidFill>
                  <a:schemeClr val="accent5">
                    <a:lumMod val="75000"/>
                  </a:schemeClr>
                </a:solidFill>
              </a:rPr>
              <a:t>waste</a:t>
            </a:r>
            <a:r>
              <a:rPr lang="en-GB" sz="2800" b="1" i="1" dirty="0">
                <a:solidFill>
                  <a:schemeClr val="accent5">
                    <a:lumMod val="75000"/>
                  </a:schemeClr>
                </a:solidFill>
              </a:rPr>
              <a:t> –</a:t>
            </a:r>
            <a:endParaRPr lang="fr-FR" sz="2800" b="1" i="1" dirty="0">
              <a:solidFill>
                <a:schemeClr val="accent5">
                  <a:lumMod val="75000"/>
                </a:schemeClr>
              </a:solidFill>
              <a:cs typeface="Arial"/>
            </a:endParaRPr>
          </a:p>
        </p:txBody>
      </p:sp>
      <p:pic>
        <p:nvPicPr>
          <p:cNvPr id="8" name="Picture 2" descr="N:\BRS LOGOS\7. logos\7.17 BRS Hexagon\Rotterdam\Rotterda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1905000"/>
            <a:ext cx="1595435" cy="10636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N:\BRS LOGOS\7. logos\7.17 BRS Hexagon\Basel\Basel-transparent240-16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 y="304800"/>
            <a:ext cx="17145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N:\BRS LOGOS\7. logos\7.17 BRS Hexagon\Stockholm\Stockholm-transparent240-16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3505200"/>
            <a:ext cx="1641556" cy="10943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134771" y="5251966"/>
            <a:ext cx="3589380" cy="646331"/>
          </a:xfrm>
          <a:prstGeom prst="rect">
            <a:avLst/>
          </a:prstGeom>
        </p:spPr>
        <p:txBody>
          <a:bodyPr wrap="none">
            <a:spAutoFit/>
          </a:bodyPr>
          <a:lstStyle/>
          <a:p>
            <a:pPr algn="r">
              <a:spcBef>
                <a:spcPct val="0"/>
              </a:spcBef>
            </a:pPr>
            <a:r>
              <a:rPr lang="en-GB" altLang="en-US" b="1" dirty="0">
                <a:solidFill>
                  <a:schemeClr val="accent5">
                    <a:lumMod val="75000"/>
                  </a:schemeClr>
                </a:solidFill>
                <a:cs typeface="Arial" panose="020B0604020202020204" pitchFamily="34" charset="0"/>
              </a:rPr>
              <a:t>Secretariat of the </a:t>
            </a:r>
            <a:r>
              <a:rPr lang="en-GB" altLang="en-US" b="1" dirty="0" smtClean="0">
                <a:solidFill>
                  <a:schemeClr val="accent5">
                    <a:lumMod val="75000"/>
                  </a:schemeClr>
                </a:solidFill>
                <a:cs typeface="Arial" panose="020B0604020202020204" pitchFamily="34" charset="0"/>
              </a:rPr>
              <a:t>Basel, Rotterdam </a:t>
            </a:r>
          </a:p>
          <a:p>
            <a:pPr algn="r">
              <a:spcBef>
                <a:spcPct val="0"/>
              </a:spcBef>
            </a:pPr>
            <a:r>
              <a:rPr lang="en-GB" altLang="en-US" b="1" dirty="0" smtClean="0">
                <a:solidFill>
                  <a:schemeClr val="accent5">
                    <a:lumMod val="75000"/>
                  </a:schemeClr>
                </a:solidFill>
                <a:cs typeface="Arial" panose="020B0604020202020204" pitchFamily="34" charset="0"/>
              </a:rPr>
              <a:t>and Stockholm </a:t>
            </a:r>
            <a:r>
              <a:rPr lang="en-GB" altLang="en-US" b="1" dirty="0">
                <a:solidFill>
                  <a:schemeClr val="accent5">
                    <a:lumMod val="75000"/>
                  </a:schemeClr>
                </a:solidFill>
                <a:cs typeface="Arial" panose="020B0604020202020204" pitchFamily="34" charset="0"/>
              </a:rPr>
              <a:t>Conventions </a:t>
            </a:r>
          </a:p>
        </p:txBody>
      </p:sp>
    </p:spTree>
    <p:extLst>
      <p:ext uri="{BB962C8B-B14F-4D97-AF65-F5344CB8AC3E}">
        <p14:creationId xmlns:p14="http://schemas.microsoft.com/office/powerpoint/2010/main" val="2332688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51037"/>
            <a:ext cx="8686800" cy="4525963"/>
          </a:xfrm>
        </p:spPr>
        <p:txBody>
          <a:bodyPr>
            <a:normAutofit/>
          </a:bodyPr>
          <a:lstStyle/>
          <a:p>
            <a:r>
              <a:rPr lang="fr-CH" i="1" dirty="0" smtClean="0"/>
              <a:t>Established</a:t>
            </a:r>
            <a:r>
              <a:rPr lang="fr-CH" b="1" i="1" dirty="0" smtClean="0"/>
              <a:t> </a:t>
            </a:r>
            <a:r>
              <a:rPr lang="fr-CH" b="1" dirty="0" smtClean="0"/>
              <a:t>a working group on enhancing the effectiveness of the Rotterdam Convention to:</a:t>
            </a:r>
          </a:p>
          <a:p>
            <a:pPr lvl="1"/>
            <a:r>
              <a:rPr lang="en-US" dirty="0"/>
              <a:t>I</a:t>
            </a:r>
            <a:r>
              <a:rPr lang="en-US" dirty="0" smtClean="0"/>
              <a:t>dentify a set of prioritized recommendations for enhancing the effectiveness of the Convention</a:t>
            </a:r>
          </a:p>
          <a:p>
            <a:pPr lvl="1"/>
            <a:r>
              <a:rPr lang="en-US" dirty="0" smtClean="0"/>
              <a:t>D</a:t>
            </a:r>
            <a:r>
              <a:rPr lang="en-GB" dirty="0" smtClean="0"/>
              <a:t>evelop </a:t>
            </a:r>
            <a:r>
              <a:rPr lang="en-GB" dirty="0"/>
              <a:t>a report identifying further steps for </a:t>
            </a:r>
            <a:r>
              <a:rPr lang="en-GB" dirty="0" smtClean="0"/>
              <a:t>consideration by COP-9</a:t>
            </a:r>
          </a:p>
          <a:p>
            <a:pPr marL="0" indent="0">
              <a:buNone/>
            </a:pPr>
            <a:endParaRPr lang="en-US" i="1" dirty="0" smtClean="0"/>
          </a:p>
          <a:p>
            <a:r>
              <a:rPr lang="en-US" i="1" dirty="0" smtClean="0"/>
              <a:t>Deferred</a:t>
            </a:r>
            <a:r>
              <a:rPr lang="en-US" b="1" dirty="0" smtClean="0"/>
              <a:t> </a:t>
            </a:r>
            <a:r>
              <a:rPr lang="en-US" b="1" dirty="0"/>
              <a:t>the decision on compliance to COP-9</a:t>
            </a:r>
          </a:p>
          <a:p>
            <a:endParaRPr lang="fr-CH" dirty="0" smtClean="0"/>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70C0"/>
                </a:solidFill>
                <a:effectLst>
                  <a:outerShdw blurRad="38100" dist="38100" dir="2700000" algn="tl">
                    <a:srgbClr val="000000">
                      <a:alpha val="43137"/>
                    </a:srgbClr>
                  </a:outerShdw>
                </a:effectLst>
              </a:rPr>
              <a:t>Rotterdam COP-8:</a:t>
            </a:r>
            <a:endParaRPr lang="en-GB" dirty="0">
              <a:solidFill>
                <a:srgbClr val="0070C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70C0"/>
            </a:solidFill>
          </a:ln>
        </p:spPr>
        <p:style>
          <a:lnRef idx="1">
            <a:schemeClr val="accent1"/>
          </a:lnRef>
          <a:fillRef idx="0">
            <a:schemeClr val="accent1"/>
          </a:fillRef>
          <a:effectRef idx="0">
            <a:schemeClr val="accent1"/>
          </a:effectRef>
          <a:fontRef idx="minor">
            <a:schemeClr val="tx1"/>
          </a:fontRef>
        </p:style>
      </p:cxnSp>
      <p:pic>
        <p:nvPicPr>
          <p:cNvPr id="6" name="Picture 2" descr="N:\BRS LOGOS\7. logos\7.17 BRS Hexagon\Rotterdam\Rotterdam-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750"/>
            <a:ext cx="1938337" cy="129222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C:\Users\kohno\Pictures\Meeting-clip-art-5-clipartco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6930" y="184150"/>
            <a:ext cx="1963226" cy="1644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62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FF9900"/>
                </a:solidFill>
                <a:effectLst>
                  <a:outerShdw blurRad="38100" dist="38100" dir="2700000" algn="tl">
                    <a:srgbClr val="000000">
                      <a:alpha val="43137"/>
                    </a:srgbClr>
                  </a:outerShdw>
                </a:effectLst>
              </a:rPr>
              <a:t>Stockholm COP-8</a:t>
            </a:r>
            <a:endParaRPr lang="en-GB" dirty="0">
              <a:solidFill>
                <a:srgbClr val="FF990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2" descr="N:\BRS LOGOS\7. logos\7.17 BRS Hexagon\Stockholm\Stockhol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 y="53975"/>
            <a:ext cx="1976437" cy="131762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Grp="1" noChangeAspect="1" noChangeArrowheads="1"/>
          </p:cNvPicPr>
          <p:nvPr>
            <p:ph sz="half" idx="1"/>
          </p:nvPr>
        </p:nvPicPr>
        <p:blipFill rotWithShape="1">
          <a:blip r:embed="rId4" cstate="print">
            <a:extLst>
              <a:ext uri="{28A0092B-C50C-407E-A947-70E740481C1C}">
                <a14:useLocalDpi xmlns:a14="http://schemas.microsoft.com/office/drawing/2010/main" val="0"/>
              </a:ext>
            </a:extLst>
          </a:blip>
          <a:stretch/>
        </p:blipFill>
        <p:spPr bwMode="auto">
          <a:xfrm>
            <a:off x="457200" y="2518296"/>
            <a:ext cx="4038600" cy="268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tent Placeholder 13"/>
          <p:cNvSpPr>
            <a:spLocks noGrp="1"/>
          </p:cNvSpPr>
          <p:nvPr>
            <p:ph sz="half" idx="2"/>
          </p:nvPr>
        </p:nvSpPr>
        <p:spPr>
          <a:xfrm>
            <a:off x="5334000" y="1600200"/>
            <a:ext cx="3657600" cy="4525963"/>
          </a:xfrm>
        </p:spPr>
        <p:txBody>
          <a:bodyPr>
            <a:normAutofit lnSpcReduction="10000"/>
          </a:bodyPr>
          <a:lstStyle/>
          <a:p>
            <a:endParaRPr lang="fr-CH" dirty="0" smtClean="0"/>
          </a:p>
          <a:p>
            <a:pPr marL="0" indent="0">
              <a:buNone/>
            </a:pPr>
            <a:endParaRPr lang="fr-CH" dirty="0"/>
          </a:p>
          <a:p>
            <a:r>
              <a:rPr lang="fr-CH" dirty="0" err="1" smtClean="0">
                <a:solidFill>
                  <a:schemeClr val="tx1">
                    <a:lumMod val="75000"/>
                    <a:lumOff val="25000"/>
                  </a:schemeClr>
                </a:solidFill>
              </a:rPr>
              <a:t>Adopted</a:t>
            </a:r>
            <a:r>
              <a:rPr lang="fr-CH" dirty="0" smtClean="0">
                <a:solidFill>
                  <a:schemeClr val="tx1">
                    <a:lumMod val="75000"/>
                    <a:lumOff val="25000"/>
                  </a:schemeClr>
                </a:solidFill>
              </a:rPr>
              <a:t> 27 </a:t>
            </a:r>
            <a:r>
              <a:rPr lang="fr-CH" dirty="0" err="1" smtClean="0">
                <a:solidFill>
                  <a:schemeClr val="tx1">
                    <a:lumMod val="75000"/>
                    <a:lumOff val="25000"/>
                  </a:schemeClr>
                </a:solidFill>
              </a:rPr>
              <a:t>decisions</a:t>
            </a:r>
            <a:endParaRPr lang="fr-CH" dirty="0" smtClean="0">
              <a:solidFill>
                <a:schemeClr val="tx1">
                  <a:lumMod val="75000"/>
                  <a:lumOff val="25000"/>
                </a:schemeClr>
              </a:solidFill>
            </a:endParaRPr>
          </a:p>
          <a:p>
            <a:r>
              <a:rPr lang="fr-CH" dirty="0" err="1" smtClean="0">
                <a:solidFill>
                  <a:schemeClr val="tx1">
                    <a:lumMod val="75000"/>
                    <a:lumOff val="25000"/>
                  </a:schemeClr>
                </a:solidFill>
              </a:rPr>
              <a:t>Included</a:t>
            </a:r>
            <a:r>
              <a:rPr lang="fr-CH" dirty="0" smtClean="0">
                <a:solidFill>
                  <a:schemeClr val="tx1">
                    <a:lumMod val="75000"/>
                    <a:lumOff val="25000"/>
                  </a:schemeClr>
                </a:solidFill>
              </a:rPr>
              <a:t> 2 New </a:t>
            </a:r>
            <a:r>
              <a:rPr lang="fr-CH" dirty="0" err="1" smtClean="0">
                <a:solidFill>
                  <a:schemeClr val="tx1">
                    <a:lumMod val="75000"/>
                    <a:lumOff val="25000"/>
                  </a:schemeClr>
                </a:solidFill>
              </a:rPr>
              <a:t>chemicals</a:t>
            </a:r>
            <a:r>
              <a:rPr lang="fr-CH" dirty="0" smtClean="0">
                <a:solidFill>
                  <a:schemeClr val="tx1">
                    <a:lumMod val="75000"/>
                    <a:lumOff val="25000"/>
                  </a:schemeClr>
                </a:solidFill>
              </a:rPr>
              <a:t> in the convention</a:t>
            </a:r>
          </a:p>
          <a:p>
            <a:r>
              <a:rPr lang="fr-CH" dirty="0" err="1" smtClean="0">
                <a:solidFill>
                  <a:schemeClr val="tx1">
                    <a:lumMod val="75000"/>
                    <a:lumOff val="25000"/>
                  </a:schemeClr>
                </a:solidFill>
              </a:rPr>
              <a:t>Undertook</a:t>
            </a:r>
            <a:r>
              <a:rPr lang="fr-CH" dirty="0">
                <a:solidFill>
                  <a:schemeClr val="tx1">
                    <a:lumMod val="75000"/>
                    <a:lumOff val="25000"/>
                  </a:schemeClr>
                </a:solidFill>
              </a:rPr>
              <a:t> </a:t>
            </a:r>
            <a:r>
              <a:rPr lang="fr-CH" dirty="0" smtClean="0">
                <a:solidFill>
                  <a:schemeClr val="tx1">
                    <a:lumMod val="75000"/>
                    <a:lumOff val="25000"/>
                  </a:schemeClr>
                </a:solidFill>
              </a:rPr>
              <a:t>an </a:t>
            </a:r>
            <a:r>
              <a:rPr lang="fr-CH" dirty="0" err="1" smtClean="0">
                <a:solidFill>
                  <a:schemeClr val="tx1">
                    <a:lumMod val="75000"/>
                    <a:lumOff val="25000"/>
                  </a:schemeClr>
                </a:solidFill>
              </a:rPr>
              <a:t>effectiveness</a:t>
            </a:r>
            <a:r>
              <a:rPr lang="fr-CH" dirty="0" smtClean="0">
                <a:solidFill>
                  <a:schemeClr val="tx1">
                    <a:lumMod val="75000"/>
                    <a:lumOff val="25000"/>
                  </a:schemeClr>
                </a:solidFill>
              </a:rPr>
              <a:t> </a:t>
            </a:r>
            <a:r>
              <a:rPr lang="fr-CH" dirty="0" err="1" smtClean="0">
                <a:solidFill>
                  <a:schemeClr val="tx1">
                    <a:lumMod val="75000"/>
                    <a:lumOff val="25000"/>
                  </a:schemeClr>
                </a:solidFill>
              </a:rPr>
              <a:t>evaluation</a:t>
            </a:r>
            <a:r>
              <a:rPr lang="fr-CH" dirty="0" smtClean="0">
                <a:solidFill>
                  <a:schemeClr val="tx1">
                    <a:lumMod val="75000"/>
                    <a:lumOff val="25000"/>
                  </a:schemeClr>
                </a:solidFill>
              </a:rPr>
              <a:t> of the Convention</a:t>
            </a:r>
            <a:endParaRPr lang="en-US" dirty="0">
              <a:solidFill>
                <a:schemeClr val="tx1">
                  <a:lumMod val="75000"/>
                  <a:lumOff val="25000"/>
                </a:schemeClr>
              </a:solidFill>
            </a:endParaRPr>
          </a:p>
        </p:txBody>
      </p:sp>
      <p:pic>
        <p:nvPicPr>
          <p:cNvPr id="2052"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9571" r="9571"/>
          <a:stretch/>
        </p:blipFill>
        <p:spPr bwMode="auto">
          <a:xfrm>
            <a:off x="0" y="1976016"/>
            <a:ext cx="5575300" cy="4592216"/>
          </a:xfrm>
          <a:prstGeom prst="rect">
            <a:avLst/>
          </a:prstGeom>
          <a:noFill/>
          <a:ln>
            <a:noFill/>
          </a:ln>
          <a:effectLst/>
          <a:scene3d>
            <a:camera prst="isometricOffAxis1Right"/>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0726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686800" cy="762000"/>
          </a:xfrm>
        </p:spPr>
        <p:txBody>
          <a:bodyPr>
            <a:normAutofit/>
          </a:bodyPr>
          <a:lstStyle/>
          <a:p>
            <a:pPr>
              <a:lnSpc>
                <a:spcPct val="110000"/>
              </a:lnSpc>
              <a:spcBef>
                <a:spcPts val="0"/>
              </a:spcBef>
              <a:spcAft>
                <a:spcPts val="1800"/>
              </a:spcAft>
            </a:pPr>
            <a:r>
              <a:rPr lang="fr-CH" b="1" i="1" dirty="0" err="1" smtClean="0"/>
              <a:t>Listed</a:t>
            </a:r>
            <a:r>
              <a:rPr lang="fr-CH" b="1" i="1" dirty="0" smtClean="0"/>
              <a:t> </a:t>
            </a:r>
            <a:r>
              <a:rPr lang="fr-CH" b="1" dirty="0" smtClean="0"/>
              <a:t>the </a:t>
            </a:r>
            <a:r>
              <a:rPr lang="fr-CH" b="1" dirty="0" err="1" smtClean="0"/>
              <a:t>following</a:t>
            </a:r>
            <a:r>
              <a:rPr lang="fr-CH" b="1" dirty="0" smtClean="0"/>
              <a:t> </a:t>
            </a:r>
            <a:r>
              <a:rPr lang="fr-CH" b="1" dirty="0" err="1" smtClean="0"/>
              <a:t>chemicals</a:t>
            </a:r>
            <a:r>
              <a:rPr lang="fr-CH" b="1" dirty="0" smtClean="0"/>
              <a:t>:</a:t>
            </a:r>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FF9900"/>
                </a:solidFill>
                <a:effectLst>
                  <a:outerShdw blurRad="38100" dist="38100" dir="2700000" algn="tl">
                    <a:srgbClr val="000000">
                      <a:alpha val="43137"/>
                    </a:srgbClr>
                  </a:outerShdw>
                </a:effectLst>
              </a:rPr>
              <a:t>Stockholm COP-8:</a:t>
            </a:r>
            <a:endParaRPr lang="en-GB" dirty="0">
              <a:solidFill>
                <a:srgbClr val="FF990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FF9900"/>
            </a:solidFill>
          </a:ln>
        </p:spPr>
        <p:style>
          <a:lnRef idx="1">
            <a:schemeClr val="accent1"/>
          </a:lnRef>
          <a:fillRef idx="0">
            <a:schemeClr val="accent1"/>
          </a:fillRef>
          <a:effectRef idx="0">
            <a:schemeClr val="accent1"/>
          </a:effectRef>
          <a:fontRef idx="minor">
            <a:schemeClr val="tx1"/>
          </a:fontRef>
        </p:style>
      </p:cxnSp>
      <p:pic>
        <p:nvPicPr>
          <p:cNvPr id="10" name="Picture 2" descr="N:\BRS LOGOS\7. logos\7.17 BRS Hexagon\Stockholm\Stockhol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 y="53975"/>
            <a:ext cx="1976437" cy="13176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173627146"/>
              </p:ext>
            </p:extLst>
          </p:nvPr>
        </p:nvGraphicFramePr>
        <p:xfrm>
          <a:off x="228600" y="1905000"/>
          <a:ext cx="8686800" cy="4759960"/>
        </p:xfrm>
        <a:graphic>
          <a:graphicData uri="http://schemas.openxmlformats.org/drawingml/2006/table">
            <a:tbl>
              <a:tblPr firstRow="1" bandRow="1">
                <a:tableStyleId>{2A488322-F2BA-4B5B-9748-0D474271808F}</a:tableStyleId>
              </a:tblPr>
              <a:tblGrid>
                <a:gridCol w="2362200"/>
                <a:gridCol w="914400"/>
                <a:gridCol w="5410200"/>
              </a:tblGrid>
              <a:tr h="213305">
                <a:tc>
                  <a:txBody>
                    <a:bodyPr/>
                    <a:lstStyle/>
                    <a:p>
                      <a:pPr>
                        <a:spcAft>
                          <a:spcPts val="200"/>
                        </a:spcAft>
                      </a:pPr>
                      <a:r>
                        <a:rPr lang="fr-CH" smtClean="0"/>
                        <a:t>CHEMICAL</a:t>
                      </a:r>
                      <a:endParaRPr lang="en-GB"/>
                    </a:p>
                  </a:txBody>
                  <a:tcPr/>
                </a:tc>
                <a:tc>
                  <a:txBody>
                    <a:bodyPr/>
                    <a:lstStyle/>
                    <a:p>
                      <a:pPr>
                        <a:spcAft>
                          <a:spcPts val="200"/>
                        </a:spcAft>
                      </a:pPr>
                      <a:r>
                        <a:rPr lang="fr-CH" smtClean="0"/>
                        <a:t>ANNEX</a:t>
                      </a:r>
                      <a:endParaRPr lang="en-GB"/>
                    </a:p>
                  </a:txBody>
                  <a:tcPr/>
                </a:tc>
                <a:tc>
                  <a:txBody>
                    <a:bodyPr/>
                    <a:lstStyle/>
                    <a:p>
                      <a:pPr>
                        <a:spcAft>
                          <a:spcPts val="200"/>
                        </a:spcAft>
                      </a:pPr>
                      <a:r>
                        <a:rPr lang="fr-CH" smtClean="0"/>
                        <a:t>SPECIFIC</a:t>
                      </a:r>
                      <a:r>
                        <a:rPr lang="fr-CH" baseline="0" smtClean="0"/>
                        <a:t> </a:t>
                      </a:r>
                      <a:r>
                        <a:rPr lang="fr-CH" smtClean="0"/>
                        <a:t>EXEMPTIONS</a:t>
                      </a:r>
                      <a:endParaRPr lang="en-GB"/>
                    </a:p>
                  </a:txBody>
                  <a:tcPr/>
                </a:tc>
              </a:tr>
              <a:tr h="853220">
                <a:tc>
                  <a:txBody>
                    <a:bodyPr/>
                    <a:lstStyle/>
                    <a:p>
                      <a:pPr>
                        <a:spcAft>
                          <a:spcPts val="200"/>
                        </a:spcAft>
                      </a:pPr>
                      <a:r>
                        <a:rPr lang="en-US" b="1" smtClean="0"/>
                        <a:t>Decabromodiphenyl ether  (DecaBDE)</a:t>
                      </a:r>
                      <a:endParaRPr lang="en-GB" b="1"/>
                    </a:p>
                  </a:txBody>
                  <a:tcPr/>
                </a:tc>
                <a:tc>
                  <a:txBody>
                    <a:bodyPr/>
                    <a:lstStyle/>
                    <a:p>
                      <a:pPr algn="ctr">
                        <a:spcAft>
                          <a:spcPts val="200"/>
                        </a:spcAft>
                      </a:pPr>
                      <a:r>
                        <a:rPr lang="fr-CH" smtClean="0"/>
                        <a:t>A</a:t>
                      </a:r>
                      <a:endParaRPr lang="en-GB"/>
                    </a:p>
                  </a:txBody>
                  <a:tcPr/>
                </a:tc>
                <a:tc>
                  <a:txBody>
                    <a:bodyPr/>
                    <a:lstStyle/>
                    <a:p>
                      <a:pPr marL="285750" indent="-285750">
                        <a:spcAft>
                          <a:spcPts val="200"/>
                        </a:spcAft>
                        <a:buFont typeface="Arial" panose="020B0604020202020204" pitchFamily="34" charset="0"/>
                        <a:buChar char="•"/>
                      </a:pPr>
                      <a:r>
                        <a:rPr lang="fr-CH" smtClean="0"/>
                        <a:t>Vehicles (with further specification)</a:t>
                      </a:r>
                    </a:p>
                    <a:p>
                      <a:pPr marL="285750" indent="-285750">
                        <a:spcAft>
                          <a:spcPts val="200"/>
                        </a:spcAft>
                        <a:buFont typeface="Arial" panose="020B0604020202020204" pitchFamily="34" charset="0"/>
                        <a:buChar char="•"/>
                      </a:pPr>
                      <a:r>
                        <a:rPr lang="fr-CH" smtClean="0"/>
                        <a:t>Aircraft and spare parts for aircraft</a:t>
                      </a:r>
                    </a:p>
                    <a:p>
                      <a:pPr marL="285750" indent="-285750">
                        <a:spcAft>
                          <a:spcPts val="200"/>
                        </a:spcAft>
                        <a:buFont typeface="Arial" panose="020B0604020202020204" pitchFamily="34" charset="0"/>
                        <a:buChar char="•"/>
                      </a:pPr>
                      <a:r>
                        <a:rPr lang="fr-CH" smtClean="0"/>
                        <a:t>Textile products</a:t>
                      </a:r>
                    </a:p>
                    <a:p>
                      <a:pPr marL="285750" indent="-285750">
                        <a:spcAft>
                          <a:spcPts val="200"/>
                        </a:spcAft>
                        <a:buFont typeface="Arial" panose="020B0604020202020204" pitchFamily="34" charset="0"/>
                        <a:buChar char="•"/>
                      </a:pPr>
                      <a:r>
                        <a:rPr lang="fr-CH" smtClean="0"/>
                        <a:t>Plastic</a:t>
                      </a:r>
                      <a:r>
                        <a:rPr lang="fr-CH" baseline="0" smtClean="0"/>
                        <a:t> housings and parts for heating appliances</a:t>
                      </a:r>
                    </a:p>
                    <a:p>
                      <a:pPr marL="285750" indent="-285750">
                        <a:spcAft>
                          <a:spcPts val="200"/>
                        </a:spcAft>
                        <a:buFont typeface="Arial" panose="020B0604020202020204" pitchFamily="34" charset="0"/>
                        <a:buChar char="•"/>
                      </a:pPr>
                      <a:r>
                        <a:rPr lang="fr-CH" baseline="0" smtClean="0"/>
                        <a:t>Polyurethane foam for building insulation</a:t>
                      </a:r>
                      <a:endParaRPr lang="en-GB"/>
                    </a:p>
                  </a:txBody>
                  <a:tcPr/>
                </a:tc>
              </a:tr>
              <a:tr h="1333156">
                <a:tc>
                  <a:txBody>
                    <a:bodyPr/>
                    <a:lstStyle/>
                    <a:p>
                      <a:pPr>
                        <a:spcAft>
                          <a:spcPts val="200"/>
                        </a:spcAft>
                      </a:pPr>
                      <a:r>
                        <a:rPr lang="en-US" b="1" smtClean="0"/>
                        <a:t>Short-chain chlorinated paraffins (SCCPs)</a:t>
                      </a:r>
                      <a:endParaRPr lang="en-GB" b="1"/>
                    </a:p>
                  </a:txBody>
                  <a:tcPr/>
                </a:tc>
                <a:tc>
                  <a:txBody>
                    <a:bodyPr/>
                    <a:lstStyle/>
                    <a:p>
                      <a:pPr algn="ctr">
                        <a:spcAft>
                          <a:spcPts val="200"/>
                        </a:spcAft>
                      </a:pPr>
                      <a:r>
                        <a:rPr lang="fr-CH" smtClean="0"/>
                        <a:t>A</a:t>
                      </a:r>
                      <a:endParaRPr lang="en-GB"/>
                    </a:p>
                  </a:txBody>
                  <a:tcPr/>
                </a:tc>
                <a:tc>
                  <a:txBody>
                    <a:bodyPr/>
                    <a:lstStyle/>
                    <a:p>
                      <a:pPr marL="285750" indent="-285750">
                        <a:spcAft>
                          <a:spcPts val="200"/>
                        </a:spcAft>
                        <a:buFont typeface="Arial" panose="020B0604020202020204" pitchFamily="34" charset="0"/>
                        <a:buChar char="•"/>
                      </a:pPr>
                      <a:r>
                        <a:rPr lang="fr-CH" smtClean="0"/>
                        <a:t>Additives in the production</a:t>
                      </a:r>
                      <a:r>
                        <a:rPr lang="fr-CH" baseline="0" smtClean="0"/>
                        <a:t> of transmission belts</a:t>
                      </a:r>
                    </a:p>
                    <a:p>
                      <a:pPr marL="285750" indent="-285750">
                        <a:spcAft>
                          <a:spcPts val="200"/>
                        </a:spcAft>
                        <a:buFont typeface="Arial" panose="020B0604020202020204" pitchFamily="34" charset="0"/>
                        <a:buChar char="•"/>
                      </a:pPr>
                      <a:r>
                        <a:rPr lang="fr-CH" baseline="0" smtClean="0"/>
                        <a:t>Spare parts of rubber conveyor belts</a:t>
                      </a:r>
                    </a:p>
                    <a:p>
                      <a:pPr marL="285750" indent="-285750">
                        <a:spcAft>
                          <a:spcPts val="200"/>
                        </a:spcAft>
                        <a:buFont typeface="Arial" panose="020B0604020202020204" pitchFamily="34" charset="0"/>
                        <a:buChar char="•"/>
                      </a:pPr>
                      <a:r>
                        <a:rPr lang="fr-CH" baseline="0" smtClean="0"/>
                        <a:t>Leather industry</a:t>
                      </a:r>
                    </a:p>
                    <a:p>
                      <a:pPr marL="285750" indent="-285750">
                        <a:spcAft>
                          <a:spcPts val="200"/>
                        </a:spcAft>
                        <a:buFont typeface="Arial" panose="020B0604020202020204" pitchFamily="34" charset="0"/>
                        <a:buChar char="•"/>
                      </a:pPr>
                      <a:r>
                        <a:rPr lang="fr-CH" baseline="0" smtClean="0"/>
                        <a:t>Lubricant additives</a:t>
                      </a:r>
                    </a:p>
                    <a:p>
                      <a:pPr marL="285750" indent="-285750">
                        <a:spcAft>
                          <a:spcPts val="200"/>
                        </a:spcAft>
                        <a:buFont typeface="Arial" panose="020B0604020202020204" pitchFamily="34" charset="0"/>
                        <a:buChar char="•"/>
                      </a:pPr>
                      <a:r>
                        <a:rPr lang="fr-CH" baseline="0" smtClean="0"/>
                        <a:t>Tubes for outdoor decoration bulbs</a:t>
                      </a:r>
                    </a:p>
                    <a:p>
                      <a:pPr marL="285750" indent="-285750">
                        <a:spcAft>
                          <a:spcPts val="200"/>
                        </a:spcAft>
                        <a:buFont typeface="Arial" panose="020B0604020202020204" pitchFamily="34" charset="0"/>
                        <a:buChar char="•"/>
                      </a:pPr>
                      <a:r>
                        <a:rPr lang="fr-CH" baseline="0" smtClean="0"/>
                        <a:t>Waterproofing and fire-retardant paints</a:t>
                      </a:r>
                    </a:p>
                    <a:p>
                      <a:pPr marL="285750" indent="-285750">
                        <a:spcAft>
                          <a:spcPts val="200"/>
                        </a:spcAft>
                        <a:buFont typeface="Arial" panose="020B0604020202020204" pitchFamily="34" charset="0"/>
                        <a:buChar char="•"/>
                      </a:pPr>
                      <a:r>
                        <a:rPr lang="fr-CH" baseline="0" smtClean="0"/>
                        <a:t>Adhesives; Metal processing</a:t>
                      </a:r>
                    </a:p>
                    <a:p>
                      <a:pPr marL="285750" indent="-285750">
                        <a:spcAft>
                          <a:spcPts val="200"/>
                        </a:spcAft>
                        <a:buFont typeface="Arial" panose="020B0604020202020204" pitchFamily="34" charset="0"/>
                        <a:buChar char="•"/>
                      </a:pPr>
                      <a:r>
                        <a:rPr lang="fr-CH" baseline="0" smtClean="0"/>
                        <a:t>Secondary plasticizers in flexible PVC</a:t>
                      </a:r>
                      <a:endParaRPr lang="en-GB"/>
                    </a:p>
                  </a:txBody>
                  <a:tcPr/>
                </a:tc>
              </a:tr>
              <a:tr h="343518">
                <a:tc>
                  <a:txBody>
                    <a:bodyPr/>
                    <a:lstStyle/>
                    <a:p>
                      <a:pPr>
                        <a:spcAft>
                          <a:spcPts val="200"/>
                        </a:spcAft>
                      </a:pPr>
                      <a:r>
                        <a:rPr lang="en-US" b="1" smtClean="0"/>
                        <a:t>Hexachlorobutadiene</a:t>
                      </a:r>
                      <a:endParaRPr lang="en-GB" b="1"/>
                    </a:p>
                  </a:txBody>
                  <a:tcPr/>
                </a:tc>
                <a:tc>
                  <a:txBody>
                    <a:bodyPr/>
                    <a:lstStyle/>
                    <a:p>
                      <a:pPr algn="ctr">
                        <a:spcAft>
                          <a:spcPts val="200"/>
                        </a:spcAft>
                      </a:pPr>
                      <a:r>
                        <a:rPr lang="fr-CH" smtClean="0"/>
                        <a:t>C</a:t>
                      </a:r>
                      <a:endParaRPr lang="en-GB"/>
                    </a:p>
                  </a:txBody>
                  <a:tcPr/>
                </a:tc>
                <a:tc>
                  <a:txBody>
                    <a:bodyPr/>
                    <a:lstStyle/>
                    <a:p>
                      <a:pPr>
                        <a:spcAft>
                          <a:spcPts val="200"/>
                        </a:spcAft>
                      </a:pPr>
                      <a:r>
                        <a:rPr lang="fr-CH" smtClean="0"/>
                        <a:t>(Unintentional</a:t>
                      </a:r>
                      <a:r>
                        <a:rPr lang="fr-CH" baseline="0" smtClean="0"/>
                        <a:t> production)</a:t>
                      </a:r>
                      <a:endParaRPr lang="en-GB"/>
                    </a:p>
                  </a:txBody>
                  <a:tcPr/>
                </a:tc>
              </a:tr>
            </a:tbl>
          </a:graphicData>
        </a:graphic>
      </p:graphicFrame>
      <p:pic>
        <p:nvPicPr>
          <p:cNvPr id="7" name="Picture 6"/>
          <p:cNvPicPr/>
          <p:nvPr/>
        </p:nvPicPr>
        <p:blipFill>
          <a:blip r:embed="rId4" cstate="print"/>
          <a:srcRect/>
          <a:stretch>
            <a:fillRect/>
          </a:stretch>
        </p:blipFill>
        <p:spPr bwMode="auto">
          <a:xfrm>
            <a:off x="6172200" y="30162"/>
            <a:ext cx="1447800" cy="838200"/>
          </a:xfrm>
          <a:prstGeom prst="rect">
            <a:avLst/>
          </a:prstGeom>
          <a:noFill/>
          <a:ln w="9525">
            <a:noFill/>
            <a:miter lim="800000"/>
            <a:headEnd/>
            <a:tailEnd/>
          </a:ln>
        </p:spPr>
      </p:pic>
      <p:pic>
        <p:nvPicPr>
          <p:cNvPr id="11" name="Picture 10"/>
          <p:cNvPicPr/>
          <p:nvPr/>
        </p:nvPicPr>
        <p:blipFill>
          <a:blip r:embed="rId5" cstate="print"/>
          <a:srcRect/>
          <a:stretch>
            <a:fillRect/>
          </a:stretch>
        </p:blipFill>
        <p:spPr bwMode="auto">
          <a:xfrm>
            <a:off x="7396162" y="594936"/>
            <a:ext cx="1676401" cy="548064"/>
          </a:xfrm>
          <a:prstGeom prst="rect">
            <a:avLst/>
          </a:prstGeom>
          <a:noFill/>
          <a:ln w="9525">
            <a:noFill/>
            <a:miter lim="800000"/>
            <a:headEnd/>
            <a:tailEnd/>
          </a:ln>
        </p:spPr>
      </p:pic>
    </p:spTree>
    <p:extLst>
      <p:ext uri="{BB962C8B-B14F-4D97-AF65-F5344CB8AC3E}">
        <p14:creationId xmlns:p14="http://schemas.microsoft.com/office/powerpoint/2010/main" val="1503271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FF9900"/>
                </a:solidFill>
                <a:effectLst>
                  <a:outerShdw blurRad="38100" dist="38100" dir="2700000" algn="tl">
                    <a:srgbClr val="000000">
                      <a:alpha val="43137"/>
                    </a:srgbClr>
                  </a:outerShdw>
                </a:effectLst>
              </a:rPr>
              <a:t>Stockholm COP-8:</a:t>
            </a:r>
            <a:endParaRPr lang="en-GB" dirty="0">
              <a:solidFill>
                <a:srgbClr val="FF990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FF9900"/>
            </a:solidFill>
          </a:ln>
        </p:spPr>
        <p:style>
          <a:lnRef idx="1">
            <a:schemeClr val="accent1"/>
          </a:lnRef>
          <a:fillRef idx="0">
            <a:schemeClr val="accent1"/>
          </a:fillRef>
          <a:effectRef idx="0">
            <a:schemeClr val="accent1"/>
          </a:effectRef>
          <a:fontRef idx="minor">
            <a:schemeClr val="tx1"/>
          </a:fontRef>
        </p:style>
      </p:cxnSp>
      <p:sp>
        <p:nvSpPr>
          <p:cNvPr id="7" name="Content Placeholder 2"/>
          <p:cNvSpPr>
            <a:spLocks noGrp="1"/>
          </p:cNvSpPr>
          <p:nvPr>
            <p:ph idx="1"/>
          </p:nvPr>
        </p:nvSpPr>
        <p:spPr>
          <a:xfrm>
            <a:off x="457200" y="1447800"/>
            <a:ext cx="8686800" cy="5410200"/>
          </a:xfrm>
        </p:spPr>
        <p:txBody>
          <a:bodyPr>
            <a:normAutofit fontScale="85000" lnSpcReduction="10000"/>
          </a:bodyPr>
          <a:lstStyle/>
          <a:p>
            <a:pPr>
              <a:spcBef>
                <a:spcPts val="0"/>
              </a:spcBef>
              <a:spcAft>
                <a:spcPts val="1800"/>
              </a:spcAft>
            </a:pPr>
            <a:r>
              <a:rPr lang="en-US" i="1" dirty="0" smtClean="0"/>
              <a:t>Evaluation on the continued need for DDT: </a:t>
            </a:r>
            <a:r>
              <a:rPr lang="en-US" b="1" dirty="0" smtClean="0"/>
              <a:t>countries that rely on indoor residual spraying for disease vector control may need DDT for that purpose</a:t>
            </a:r>
          </a:p>
          <a:p>
            <a:pPr>
              <a:spcBef>
                <a:spcPts val="0"/>
              </a:spcBef>
              <a:spcAft>
                <a:spcPts val="1800"/>
              </a:spcAft>
            </a:pPr>
            <a:r>
              <a:rPr lang="en-US" i="1" dirty="0" smtClean="0"/>
              <a:t>Evaluation of the continued need for the specific exemptions for BDEs: </a:t>
            </a:r>
            <a:r>
              <a:rPr lang="en-US" b="1" dirty="0" smtClean="0"/>
              <a:t>urged Parties to take determined steps to ensure that BDEs are not introduced into articles</a:t>
            </a:r>
            <a:r>
              <a:rPr lang="en-US" dirty="0" smtClean="0"/>
              <a:t>, </a:t>
            </a:r>
            <a:r>
              <a:rPr lang="en-US" b="1" dirty="0" smtClean="0"/>
              <a:t>in particular consumer products such as children’s toys</a:t>
            </a:r>
          </a:p>
          <a:p>
            <a:pPr>
              <a:spcBef>
                <a:spcPts val="0"/>
              </a:spcBef>
              <a:spcAft>
                <a:spcPts val="1800"/>
              </a:spcAft>
            </a:pPr>
            <a:r>
              <a:rPr lang="en-US" i="1" dirty="0" smtClean="0"/>
              <a:t>Welcomed </a:t>
            </a:r>
            <a:r>
              <a:rPr lang="en-US" b="1" dirty="0" smtClean="0"/>
              <a:t>“Consolidated </a:t>
            </a:r>
            <a:r>
              <a:rPr lang="en-US" b="1" dirty="0"/>
              <a:t>guidance on alternatives to </a:t>
            </a:r>
            <a:r>
              <a:rPr lang="en-US" b="1" dirty="0" smtClean="0"/>
              <a:t>PFOS and its related chemicals”</a:t>
            </a:r>
          </a:p>
          <a:p>
            <a:pPr>
              <a:spcBef>
                <a:spcPts val="0"/>
              </a:spcBef>
              <a:spcAft>
                <a:spcPts val="1800"/>
              </a:spcAft>
            </a:pPr>
            <a:r>
              <a:rPr lang="en-US" i="1" dirty="0"/>
              <a:t>Welcomed</a:t>
            </a:r>
            <a:r>
              <a:rPr lang="en-US" dirty="0"/>
              <a:t> </a:t>
            </a:r>
            <a:r>
              <a:rPr lang="en-US" b="1" dirty="0"/>
              <a:t>“Guidance on BAT/BEP” for PFOS, brominate diphenyl ethers and </a:t>
            </a:r>
            <a:r>
              <a:rPr lang="en-US" b="1" dirty="0" smtClean="0"/>
              <a:t>hexabromocyclododecane</a:t>
            </a:r>
            <a:endParaRPr lang="en-US" b="1" dirty="0"/>
          </a:p>
        </p:txBody>
      </p:sp>
      <p:pic>
        <p:nvPicPr>
          <p:cNvPr id="6" name="Picture 2" descr="N:\BRS LOGOS\7. logos\7.17 BRS Hexagon\Stockholm\Stockholm-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 y="53975"/>
            <a:ext cx="1976437" cy="1317625"/>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kohno\Pictures\Lunchroom-volunteer-clipar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4532" y="50800"/>
            <a:ext cx="1271268" cy="132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440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FF9900"/>
                </a:solidFill>
                <a:effectLst>
                  <a:outerShdw blurRad="38100" dist="38100" dir="2700000" algn="tl">
                    <a:srgbClr val="000000">
                      <a:alpha val="43137"/>
                    </a:srgbClr>
                  </a:outerShdw>
                </a:effectLst>
              </a:rPr>
              <a:t>Stockholm COP-8:</a:t>
            </a:r>
            <a:endParaRPr lang="en-GB" dirty="0">
              <a:solidFill>
                <a:srgbClr val="FF990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FF9900"/>
            </a:solidFill>
          </a:ln>
        </p:spPr>
        <p:style>
          <a:lnRef idx="1">
            <a:schemeClr val="accent1"/>
          </a:lnRef>
          <a:fillRef idx="0">
            <a:schemeClr val="accent1"/>
          </a:fillRef>
          <a:effectRef idx="0">
            <a:schemeClr val="accent1"/>
          </a:effectRef>
          <a:fontRef idx="minor">
            <a:schemeClr val="tx1"/>
          </a:fontRef>
        </p:style>
      </p:cxnSp>
      <p:sp>
        <p:nvSpPr>
          <p:cNvPr id="7" name="Content Placeholder 2"/>
          <p:cNvSpPr>
            <a:spLocks noGrp="1"/>
          </p:cNvSpPr>
          <p:nvPr>
            <p:ph idx="1"/>
          </p:nvPr>
        </p:nvSpPr>
        <p:spPr>
          <a:xfrm>
            <a:off x="304800" y="1447800"/>
            <a:ext cx="8686800" cy="5257800"/>
          </a:xfrm>
        </p:spPr>
        <p:txBody>
          <a:bodyPr>
            <a:noAutofit/>
          </a:bodyPr>
          <a:lstStyle/>
          <a:p>
            <a:pPr>
              <a:spcBef>
                <a:spcPts val="0"/>
              </a:spcBef>
              <a:spcAft>
                <a:spcPts val="1800"/>
              </a:spcAft>
            </a:pPr>
            <a:r>
              <a:rPr lang="en-US" sz="2800" i="1" dirty="0" smtClean="0"/>
              <a:t>Welcomed </a:t>
            </a:r>
            <a:r>
              <a:rPr lang="en-US" sz="2800" b="1" i="1" dirty="0" smtClean="0"/>
              <a:t>“</a:t>
            </a:r>
            <a:r>
              <a:rPr lang="en-US" sz="2800" b="1" dirty="0" smtClean="0"/>
              <a:t>Report </a:t>
            </a:r>
            <a:r>
              <a:rPr lang="en-US" sz="2800" b="1" dirty="0"/>
              <a:t>on the effectiveness evaluation of the Stockholm </a:t>
            </a:r>
            <a:r>
              <a:rPr lang="en-US" sz="2800" b="1" dirty="0" smtClean="0"/>
              <a:t>Convention” and “Second </a:t>
            </a:r>
            <a:r>
              <a:rPr lang="en-US" sz="2800" b="1" dirty="0"/>
              <a:t>global monitoring </a:t>
            </a:r>
            <a:r>
              <a:rPr lang="en-US" sz="2800" b="1" dirty="0" smtClean="0"/>
              <a:t>report”</a:t>
            </a:r>
            <a:endParaRPr lang="en-US" sz="2800" b="1" dirty="0"/>
          </a:p>
          <a:p>
            <a:pPr>
              <a:spcBef>
                <a:spcPts val="0"/>
              </a:spcBef>
              <a:spcAft>
                <a:spcPts val="1800"/>
              </a:spcAft>
            </a:pPr>
            <a:r>
              <a:rPr lang="en-US" sz="2800" i="1" dirty="0" smtClean="0"/>
              <a:t>Took note</a:t>
            </a:r>
            <a:r>
              <a:rPr lang="en-US" sz="2800" dirty="0" smtClean="0"/>
              <a:t> of the </a:t>
            </a:r>
            <a:r>
              <a:rPr lang="en-US" sz="2800" b="1" dirty="0" smtClean="0"/>
              <a:t>12 priority areas for action to address implementation challenges identified by the effectiveness evaluation committee</a:t>
            </a:r>
          </a:p>
          <a:p>
            <a:pPr>
              <a:spcBef>
                <a:spcPts val="0"/>
              </a:spcBef>
              <a:spcAft>
                <a:spcPts val="1800"/>
              </a:spcAft>
            </a:pPr>
            <a:r>
              <a:rPr lang="fr-CH" sz="2800" i="1" dirty="0" err="1" smtClean="0"/>
              <a:t>Adopted</a:t>
            </a:r>
            <a:r>
              <a:rPr lang="fr-CH" sz="2800" i="1" dirty="0" smtClean="0"/>
              <a:t> </a:t>
            </a:r>
            <a:r>
              <a:rPr lang="fr-CH" sz="2800" b="1" dirty="0" err="1" smtClean="0"/>
              <a:t>additional</a:t>
            </a:r>
            <a:r>
              <a:rPr lang="fr-CH" sz="2800" b="1" dirty="0" smtClean="0"/>
              <a:t> guidance to the </a:t>
            </a:r>
            <a:r>
              <a:rPr lang="fr-CH" sz="2800" b="1" dirty="0" err="1" smtClean="0"/>
              <a:t>financial</a:t>
            </a:r>
            <a:r>
              <a:rPr lang="fr-CH" sz="2800" b="1" dirty="0" smtClean="0"/>
              <a:t> </a:t>
            </a:r>
            <a:r>
              <a:rPr lang="fr-CH" sz="2800" b="1" dirty="0" err="1" smtClean="0"/>
              <a:t>mechanism</a:t>
            </a:r>
            <a:r>
              <a:rPr lang="fr-CH" sz="2800" b="1" dirty="0" smtClean="0"/>
              <a:t> </a:t>
            </a:r>
          </a:p>
          <a:p>
            <a:pPr>
              <a:spcBef>
                <a:spcPts val="0"/>
              </a:spcBef>
              <a:spcAft>
                <a:spcPts val="1800"/>
              </a:spcAft>
            </a:pPr>
            <a:r>
              <a:rPr lang="en-US" sz="2800" i="1" dirty="0" smtClean="0"/>
              <a:t>Appointed </a:t>
            </a:r>
            <a:r>
              <a:rPr lang="en-US" sz="2800" b="1" dirty="0" smtClean="0"/>
              <a:t>17 new POPRC members (2018-2022)</a:t>
            </a:r>
          </a:p>
          <a:p>
            <a:pPr>
              <a:spcBef>
                <a:spcPts val="0"/>
              </a:spcBef>
              <a:spcAft>
                <a:spcPts val="1800"/>
              </a:spcAft>
            </a:pPr>
            <a:r>
              <a:rPr lang="en-US" sz="2800" i="1" dirty="0" smtClean="0"/>
              <a:t>Deferred</a:t>
            </a:r>
            <a:r>
              <a:rPr lang="en-US" sz="2800" b="1" dirty="0" smtClean="0"/>
              <a:t> the decision on compliance to COP-9</a:t>
            </a:r>
          </a:p>
        </p:txBody>
      </p:sp>
      <p:pic>
        <p:nvPicPr>
          <p:cNvPr id="6" name="Picture 2" descr="N:\BRS LOGOS\7. logos\7.17 BRS Hexagon\Stockholm\Stockhol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 y="53975"/>
            <a:ext cx="1976437" cy="13176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kohno\Pictures\Meeting-clip-art-black-white-free-clipart-images-clipartcow.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5486" y="126205"/>
            <a:ext cx="2579914" cy="940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5500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BRS LOGOS\7. logos\7.17 BRS Hexagon\BRS-3Hexagons\BRS-3Hexagons-transparent400X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286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tx1">
                    <a:lumMod val="50000"/>
                    <a:lumOff val="50000"/>
                  </a:schemeClr>
                </a:solidFill>
                <a:effectLst>
                  <a:outerShdw blurRad="38100" dist="38100" dir="2700000" algn="tl">
                    <a:srgbClr val="000000">
                      <a:alpha val="43137"/>
                    </a:srgbClr>
                  </a:outerShdw>
                </a:effectLst>
              </a:rPr>
              <a:t>Joint issues:</a:t>
            </a:r>
            <a:endParaRPr lang="en-GB" dirty="0">
              <a:solidFill>
                <a:schemeClr val="tx1">
                  <a:lumMod val="50000"/>
                  <a:lumOff val="50000"/>
                </a:schemeClr>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Content Placeholder 2"/>
          <p:cNvSpPr>
            <a:spLocks noGrp="1"/>
          </p:cNvSpPr>
          <p:nvPr>
            <p:ph idx="1"/>
          </p:nvPr>
        </p:nvSpPr>
        <p:spPr>
          <a:xfrm>
            <a:off x="152400" y="1371600"/>
            <a:ext cx="8839200" cy="5257800"/>
          </a:xfrm>
        </p:spPr>
        <p:txBody>
          <a:bodyPr>
            <a:noAutofit/>
          </a:bodyPr>
          <a:lstStyle/>
          <a:p>
            <a:pPr marL="0" indent="0">
              <a:spcBef>
                <a:spcPts val="0"/>
              </a:spcBef>
              <a:spcAft>
                <a:spcPts val="600"/>
              </a:spcAft>
              <a:buNone/>
            </a:pPr>
            <a:r>
              <a:rPr lang="fr-CH" sz="2400" b="1" u="sng" dirty="0" smtClean="0"/>
              <a:t>Technical assistance</a:t>
            </a:r>
          </a:p>
          <a:p>
            <a:pPr lvl="1">
              <a:spcBef>
                <a:spcPts val="0"/>
              </a:spcBef>
              <a:spcAft>
                <a:spcPts val="600"/>
              </a:spcAft>
            </a:pPr>
            <a:r>
              <a:rPr lang="fr-CH" sz="2400" i="1" dirty="0" err="1" smtClean="0"/>
              <a:t>Welcomed</a:t>
            </a:r>
            <a:r>
              <a:rPr lang="fr-CH" sz="2400" dirty="0" smtClean="0"/>
              <a:t> </a:t>
            </a:r>
            <a:r>
              <a:rPr lang="fr-CH" sz="2400" b="1" dirty="0" smtClean="0"/>
              <a:t>Technical </a:t>
            </a:r>
            <a:r>
              <a:rPr lang="fr-CH" sz="2400" b="1" dirty="0"/>
              <a:t>Assistance plan for </a:t>
            </a:r>
            <a:r>
              <a:rPr lang="fr-CH" sz="2400" b="1" dirty="0" smtClean="0"/>
              <a:t>2018-2021</a:t>
            </a:r>
          </a:p>
          <a:p>
            <a:pPr lvl="1">
              <a:spcBef>
                <a:spcPts val="0"/>
              </a:spcBef>
              <a:spcAft>
                <a:spcPts val="1800"/>
              </a:spcAft>
            </a:pPr>
            <a:r>
              <a:rPr lang="fr-CH" sz="2400" i="1" dirty="0" err="1" smtClean="0"/>
              <a:t>Emphasized</a:t>
            </a:r>
            <a:r>
              <a:rPr lang="fr-CH" sz="2400" i="1" dirty="0" smtClean="0"/>
              <a:t> </a:t>
            </a:r>
            <a:r>
              <a:rPr lang="fr-CH" sz="2400" dirty="0" smtClean="0"/>
              <a:t>the </a:t>
            </a:r>
            <a:r>
              <a:rPr lang="fr-CH" sz="2400" dirty="0" err="1" smtClean="0"/>
              <a:t>role</a:t>
            </a:r>
            <a:r>
              <a:rPr lang="fr-CH" sz="2400" dirty="0" smtClean="0"/>
              <a:t> of the </a:t>
            </a:r>
            <a:r>
              <a:rPr lang="fr-CH" sz="2400" b="1" dirty="0" err="1" smtClean="0"/>
              <a:t>regional</a:t>
            </a:r>
            <a:r>
              <a:rPr lang="fr-CH" sz="2400" b="1" dirty="0" smtClean="0"/>
              <a:t> centres, UNEP and FAO </a:t>
            </a:r>
            <a:r>
              <a:rPr lang="fr-CH" sz="2400" b="1" dirty="0" err="1" smtClean="0"/>
              <a:t>regional</a:t>
            </a:r>
            <a:r>
              <a:rPr lang="fr-CH" sz="2400" b="1" dirty="0" smtClean="0"/>
              <a:t> offices and </a:t>
            </a:r>
            <a:r>
              <a:rPr lang="fr-CH" sz="2400" b="1" dirty="0" err="1" smtClean="0"/>
              <a:t>other</a:t>
            </a:r>
            <a:r>
              <a:rPr lang="fr-CH" sz="2400" b="1" dirty="0" smtClean="0"/>
              <a:t> IOMC </a:t>
            </a:r>
            <a:r>
              <a:rPr lang="fr-CH" sz="2400" b="1" dirty="0" err="1" smtClean="0"/>
              <a:t>organizations</a:t>
            </a:r>
            <a:r>
              <a:rPr lang="fr-CH" sz="2400" b="1" dirty="0" smtClean="0"/>
              <a:t> </a:t>
            </a:r>
            <a:r>
              <a:rPr lang="fr-CH" sz="2400" dirty="0" smtClean="0"/>
              <a:t>in </a:t>
            </a:r>
            <a:r>
              <a:rPr lang="fr-CH" sz="2400" dirty="0" err="1" smtClean="0"/>
              <a:t>delivering</a:t>
            </a:r>
            <a:r>
              <a:rPr lang="fr-CH" sz="2400" dirty="0" smtClean="0"/>
              <a:t> </a:t>
            </a:r>
            <a:r>
              <a:rPr lang="fr-CH" sz="2400" dirty="0" err="1" smtClean="0"/>
              <a:t>technical</a:t>
            </a:r>
            <a:r>
              <a:rPr lang="fr-CH" sz="2400" dirty="0" smtClean="0"/>
              <a:t> assistance</a:t>
            </a:r>
          </a:p>
          <a:p>
            <a:pPr marL="0" indent="0">
              <a:spcBef>
                <a:spcPts val="0"/>
              </a:spcBef>
              <a:spcAft>
                <a:spcPts val="600"/>
              </a:spcAft>
              <a:buNone/>
            </a:pPr>
            <a:r>
              <a:rPr lang="en-US" sz="2400" b="1" u="sng" dirty="0" smtClean="0"/>
              <a:t>Synergies </a:t>
            </a:r>
            <a:r>
              <a:rPr lang="en-US" sz="2400" b="1" u="sng" dirty="0"/>
              <a:t>in combating illegal traffic and </a:t>
            </a:r>
            <a:r>
              <a:rPr lang="en-US" sz="2400" b="1" u="sng" dirty="0" smtClean="0"/>
              <a:t>trade</a:t>
            </a:r>
          </a:p>
          <a:p>
            <a:pPr lvl="1" indent="-342900">
              <a:spcBef>
                <a:spcPts val="0"/>
              </a:spcBef>
              <a:spcAft>
                <a:spcPts val="600"/>
              </a:spcAft>
            </a:pPr>
            <a:r>
              <a:rPr lang="en-US" sz="2400" i="1" dirty="0" smtClean="0"/>
              <a:t>Welcomed </a:t>
            </a:r>
            <a:r>
              <a:rPr lang="en-US" sz="2400" dirty="0"/>
              <a:t>the</a:t>
            </a:r>
            <a:r>
              <a:rPr lang="en-US" sz="2400" i="1" dirty="0"/>
              <a:t> </a:t>
            </a:r>
            <a:r>
              <a:rPr lang="en-US" sz="2400" b="1" dirty="0"/>
              <a:t>analysis on possible synergies in preventing and combating illegal traffic and trade in hazardous chemicals and wastes, building on lessons learned under the Basel Convention </a:t>
            </a:r>
            <a:endParaRPr lang="en-US" sz="2400" b="1" dirty="0" smtClean="0"/>
          </a:p>
          <a:p>
            <a:pPr lvl="1" indent="-342900">
              <a:spcBef>
                <a:spcPts val="0"/>
              </a:spcBef>
              <a:spcAft>
                <a:spcPts val="600"/>
              </a:spcAft>
            </a:pPr>
            <a:r>
              <a:rPr lang="en-US" sz="2400" i="1" dirty="0" smtClean="0"/>
              <a:t>Urged</a:t>
            </a:r>
            <a:r>
              <a:rPr lang="en-US" sz="2400" b="1" dirty="0" smtClean="0"/>
              <a:t> </a:t>
            </a:r>
            <a:r>
              <a:rPr lang="en-US" sz="2400" dirty="0"/>
              <a:t>Parties to strengthen action under the conventions, including cooperation with other Parties, </a:t>
            </a:r>
            <a:r>
              <a:rPr lang="en-US" sz="2400" b="1" dirty="0"/>
              <a:t>to combat illegal traffic and trade in hazardous chemicals and </a:t>
            </a:r>
            <a:r>
              <a:rPr lang="en-US" sz="2400" b="1" dirty="0" smtClean="0"/>
              <a:t>wastes</a:t>
            </a:r>
            <a:endParaRPr lang="fr-CH" sz="2400" b="1" dirty="0"/>
          </a:p>
          <a:p>
            <a:pPr>
              <a:spcBef>
                <a:spcPts val="0"/>
              </a:spcBef>
              <a:spcAft>
                <a:spcPts val="600"/>
              </a:spcAft>
            </a:pPr>
            <a:endParaRPr lang="fr-CH" sz="2400" b="1" dirty="0"/>
          </a:p>
        </p:txBody>
      </p:sp>
      <p:pic>
        <p:nvPicPr>
          <p:cNvPr id="13315" name="Picture 3" descr="C:\Users\kohno\Pictures\Handshake-pictures-clip-ar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76200"/>
            <a:ext cx="1447800" cy="1447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500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BRS LOGOS\7. logos\7.17 BRS Hexagon\BRS-3Hexagons\BRS-3Hexagons-transparent400X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286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tx1">
                    <a:lumMod val="50000"/>
                    <a:lumOff val="50000"/>
                  </a:schemeClr>
                </a:solidFill>
                <a:effectLst>
                  <a:outerShdw blurRad="38100" dist="38100" dir="2700000" algn="tl">
                    <a:srgbClr val="000000">
                      <a:alpha val="43137"/>
                    </a:srgbClr>
                  </a:outerShdw>
                </a:effectLst>
              </a:rPr>
              <a:t>Joint issues:</a:t>
            </a:r>
            <a:endParaRPr lang="en-GB" dirty="0">
              <a:solidFill>
                <a:schemeClr val="tx1">
                  <a:lumMod val="50000"/>
                  <a:lumOff val="50000"/>
                </a:schemeClr>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228600" y="1600200"/>
            <a:ext cx="8686800" cy="5029200"/>
          </a:xfrm>
        </p:spPr>
        <p:txBody>
          <a:bodyPr>
            <a:normAutofit/>
          </a:bodyPr>
          <a:lstStyle/>
          <a:p>
            <a:pPr marL="0" indent="0">
              <a:spcBef>
                <a:spcPts val="0"/>
              </a:spcBef>
              <a:spcAft>
                <a:spcPts val="600"/>
              </a:spcAft>
              <a:buNone/>
            </a:pPr>
            <a:r>
              <a:rPr lang="fr-CH" sz="2600" b="1" u="sng" dirty="0" err="1" smtClean="0"/>
              <a:t>Enhancing</a:t>
            </a:r>
            <a:r>
              <a:rPr lang="fr-CH" sz="2600" b="1" u="sng" dirty="0" smtClean="0"/>
              <a:t> </a:t>
            </a:r>
            <a:r>
              <a:rPr lang="fr-CH" sz="2600" b="1" u="sng" dirty="0" err="1"/>
              <a:t>cooperation</a:t>
            </a:r>
            <a:r>
              <a:rPr lang="fr-CH" sz="2600" b="1" u="sng" dirty="0"/>
              <a:t> </a:t>
            </a:r>
            <a:r>
              <a:rPr lang="fr-CH" sz="2600" b="1" u="sng" dirty="0" err="1"/>
              <a:t>among</a:t>
            </a:r>
            <a:r>
              <a:rPr lang="fr-CH" sz="2600" b="1" u="sng" dirty="0"/>
              <a:t> the BRS conventions</a:t>
            </a:r>
          </a:p>
          <a:p>
            <a:pPr lvl="1">
              <a:spcBef>
                <a:spcPts val="0"/>
              </a:spcBef>
              <a:spcAft>
                <a:spcPts val="600"/>
              </a:spcAft>
            </a:pPr>
            <a:r>
              <a:rPr lang="fr-CH" sz="2600" i="1" dirty="0" err="1"/>
              <a:t>Welcomed</a:t>
            </a:r>
            <a:r>
              <a:rPr lang="fr-CH" sz="2600" dirty="0"/>
              <a:t> </a:t>
            </a:r>
            <a:r>
              <a:rPr lang="fr-CH" sz="2600" dirty="0" smtClean="0"/>
              <a:t>the </a:t>
            </a:r>
            <a:r>
              <a:rPr lang="fr-CH" sz="2600" b="1" dirty="0" smtClean="0"/>
              <a:t>reports </a:t>
            </a:r>
            <a:r>
              <a:rPr lang="fr-CH" sz="2600" b="1" dirty="0"/>
              <a:t>on synergies </a:t>
            </a:r>
            <a:r>
              <a:rPr lang="fr-CH" sz="2600" b="1" dirty="0" err="1"/>
              <a:t>reviews</a:t>
            </a:r>
            <a:endParaRPr lang="fr-CH" sz="2600" b="1" dirty="0"/>
          </a:p>
          <a:p>
            <a:pPr lvl="1">
              <a:spcBef>
                <a:spcPts val="0"/>
              </a:spcBef>
              <a:spcAft>
                <a:spcPts val="1800"/>
              </a:spcAft>
            </a:pPr>
            <a:r>
              <a:rPr lang="en-US" sz="2600" i="1" dirty="0"/>
              <a:t>Requested </a:t>
            </a:r>
            <a:r>
              <a:rPr lang="en-US" sz="2600" dirty="0"/>
              <a:t>the Secretariat to </a:t>
            </a:r>
            <a:r>
              <a:rPr lang="en-US" sz="2600" b="1" dirty="0"/>
              <a:t>continue to seek opportunities for enhanced coordination and cooperation among the BRS conventions </a:t>
            </a:r>
            <a:endParaRPr lang="en-US" sz="2600" b="1" dirty="0" smtClean="0"/>
          </a:p>
          <a:p>
            <a:pPr marL="0" indent="0">
              <a:spcBef>
                <a:spcPts val="0"/>
              </a:spcBef>
              <a:spcAft>
                <a:spcPts val="600"/>
              </a:spcAft>
              <a:buNone/>
            </a:pPr>
            <a:r>
              <a:rPr lang="fr-CH" sz="2600" b="1" u="sng" dirty="0"/>
              <a:t>International </a:t>
            </a:r>
            <a:r>
              <a:rPr lang="fr-CH" sz="2600" b="1" u="sng" dirty="0" err="1"/>
              <a:t>cooperation</a:t>
            </a:r>
            <a:endParaRPr lang="fr-CH" sz="2600" b="1" u="sng" dirty="0"/>
          </a:p>
          <a:p>
            <a:pPr lvl="1">
              <a:spcBef>
                <a:spcPts val="0"/>
              </a:spcBef>
              <a:spcAft>
                <a:spcPts val="1200"/>
              </a:spcAft>
            </a:pPr>
            <a:r>
              <a:rPr lang="en-US" sz="2600" i="1" dirty="0"/>
              <a:t>Requested </a:t>
            </a:r>
            <a:r>
              <a:rPr lang="en-US" sz="2600" dirty="0"/>
              <a:t>the Secretariat to </a:t>
            </a:r>
            <a:r>
              <a:rPr lang="en-US" sz="2600" b="1" dirty="0"/>
              <a:t>continue to enhance cooperation and coordination with the interim secretariat of the Minamata Convention and the SAICM secretariat </a:t>
            </a:r>
            <a:r>
              <a:rPr lang="en-US" sz="2600" dirty="0" smtClean="0"/>
              <a:t>as </a:t>
            </a:r>
            <a:r>
              <a:rPr lang="en-US" sz="2600" dirty="0"/>
              <a:t>well as </a:t>
            </a:r>
            <a:r>
              <a:rPr lang="en-US" sz="2600" dirty="0" smtClean="0"/>
              <a:t>other international organizations in </a:t>
            </a:r>
            <a:r>
              <a:rPr lang="en-US" sz="2600" dirty="0"/>
              <a:t>areas of relevance to the </a:t>
            </a:r>
            <a:r>
              <a:rPr lang="en-US" sz="2600" dirty="0" smtClean="0"/>
              <a:t>conventions </a:t>
            </a:r>
            <a:endParaRPr lang="en-US" sz="2600" dirty="0"/>
          </a:p>
        </p:txBody>
      </p:sp>
      <p:pic>
        <p:nvPicPr>
          <p:cNvPr id="14340" name="Picture 4" descr="C:\Users\kohno\Pictures\Abstract-people-clip-art-free-clipart-images-clipartco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1400" y="98858"/>
            <a:ext cx="2209800" cy="1326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1159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BRS LOGOS\7. logos\7.17 BRS Hexagon\BRS-3Hexagons\BRS-3Hexagons-transparent400X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286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tx1">
                    <a:lumMod val="50000"/>
                    <a:lumOff val="50000"/>
                  </a:schemeClr>
                </a:solidFill>
                <a:effectLst>
                  <a:outerShdw blurRad="38100" dist="38100" dir="2700000" algn="tl">
                    <a:srgbClr val="000000">
                      <a:alpha val="43137"/>
                    </a:srgbClr>
                  </a:outerShdw>
                </a:effectLst>
              </a:rPr>
              <a:t>Joint issues:</a:t>
            </a:r>
            <a:endParaRPr lang="en-GB" dirty="0">
              <a:solidFill>
                <a:schemeClr val="tx1">
                  <a:lumMod val="50000"/>
                  <a:lumOff val="50000"/>
                </a:schemeClr>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228600" y="1524000"/>
            <a:ext cx="8686800" cy="5257800"/>
          </a:xfrm>
        </p:spPr>
        <p:txBody>
          <a:bodyPr>
            <a:normAutofit/>
          </a:bodyPr>
          <a:lstStyle/>
          <a:p>
            <a:pPr marL="0" indent="0">
              <a:spcBef>
                <a:spcPts val="0"/>
              </a:spcBef>
              <a:spcAft>
                <a:spcPts val="600"/>
              </a:spcAft>
              <a:buNone/>
            </a:pPr>
            <a:r>
              <a:rPr lang="en-US" sz="2600" b="1" u="sng" smtClean="0"/>
              <a:t>Clearing-house </a:t>
            </a:r>
            <a:r>
              <a:rPr lang="en-US" sz="2600" b="1" u="sng" dirty="0" smtClean="0"/>
              <a:t>mechanism</a:t>
            </a:r>
          </a:p>
          <a:p>
            <a:pPr lvl="1">
              <a:spcBef>
                <a:spcPts val="0"/>
              </a:spcBef>
              <a:spcAft>
                <a:spcPts val="1800"/>
              </a:spcAft>
            </a:pPr>
            <a:r>
              <a:rPr lang="en-US" sz="2600" i="1" dirty="0" smtClean="0"/>
              <a:t>Requested </a:t>
            </a:r>
            <a:r>
              <a:rPr lang="en-US" sz="2600" dirty="0" smtClean="0"/>
              <a:t>the Secretariat </a:t>
            </a:r>
            <a:r>
              <a:rPr lang="en-US" sz="2600" dirty="0"/>
              <a:t>to start the work to </a:t>
            </a:r>
            <a:r>
              <a:rPr lang="en-US" sz="2600" b="1"/>
              <a:t>implement </a:t>
            </a:r>
            <a:r>
              <a:rPr lang="en-US" sz="2600" b="1" smtClean="0"/>
              <a:t>the strategy </a:t>
            </a:r>
            <a:r>
              <a:rPr lang="en-US" sz="2600" b="1" dirty="0"/>
              <a:t>and workplan</a:t>
            </a:r>
            <a:r>
              <a:rPr lang="en-US" sz="2600"/>
              <a:t>, </a:t>
            </a:r>
            <a:r>
              <a:rPr lang="en-US" sz="2600" smtClean="0"/>
              <a:t>continue </a:t>
            </a:r>
            <a:r>
              <a:rPr lang="en-US" sz="2600" dirty="0"/>
              <a:t>to enhance cooperation with </a:t>
            </a:r>
            <a:r>
              <a:rPr lang="en-US" sz="2600"/>
              <a:t>existing partners, </a:t>
            </a:r>
            <a:r>
              <a:rPr lang="en-US" sz="2600" smtClean="0"/>
              <a:t>and keep </a:t>
            </a:r>
            <a:r>
              <a:rPr lang="en-US" sz="2600"/>
              <a:t>the strategy under regular review </a:t>
            </a:r>
            <a:endParaRPr lang="en-US" sz="2600" smtClean="0"/>
          </a:p>
          <a:p>
            <a:pPr marL="0" indent="0">
              <a:spcBef>
                <a:spcPts val="0"/>
              </a:spcBef>
              <a:spcAft>
                <a:spcPts val="600"/>
              </a:spcAft>
              <a:buNone/>
            </a:pPr>
            <a:r>
              <a:rPr lang="fr-CH" sz="2600" b="1" u="sng"/>
              <a:t>From science to action</a:t>
            </a:r>
          </a:p>
          <a:p>
            <a:pPr lvl="1">
              <a:spcBef>
                <a:spcPts val="0"/>
              </a:spcBef>
              <a:spcAft>
                <a:spcPts val="1200"/>
              </a:spcAft>
            </a:pPr>
            <a:r>
              <a:rPr lang="en-US" sz="2600" i="1"/>
              <a:t>Emphasized </a:t>
            </a:r>
            <a:r>
              <a:rPr lang="en-US" sz="2600"/>
              <a:t>the importance of, and the need to enhance, the </a:t>
            </a:r>
            <a:r>
              <a:rPr lang="en-US" sz="2600" b="1"/>
              <a:t>interaction between scientists, policymakers and other actors </a:t>
            </a:r>
            <a:r>
              <a:rPr lang="en-US" sz="2600"/>
              <a:t>in the policy process to promote exchange, development and joint construction of knowledge with the aim of achieving more informed decision-making for reaching the objectives of the </a:t>
            </a:r>
            <a:r>
              <a:rPr lang="en-US" sz="2600" smtClean="0"/>
              <a:t>conventions</a:t>
            </a:r>
            <a:endParaRPr lang="en-US" sz="2600"/>
          </a:p>
        </p:txBody>
      </p:sp>
      <p:pic>
        <p:nvPicPr>
          <p:cNvPr id="15362" name="Picture 2" descr="C:\Users\kohno\Pictures\Pen-and-paper-clipar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76200"/>
            <a:ext cx="1663664"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9803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BRS LOGOS\7. logos\7.17 BRS Hexagon\BRS-3Hexagons\BRS-3Hexagons-transparent400X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2286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chemeClr val="tx1">
                    <a:lumMod val="50000"/>
                    <a:lumOff val="50000"/>
                  </a:schemeClr>
                </a:solidFill>
                <a:effectLst>
                  <a:outerShdw blurRad="38100" dist="38100" dir="2700000" algn="tl">
                    <a:srgbClr val="000000">
                      <a:alpha val="43137"/>
                    </a:srgbClr>
                  </a:outerShdw>
                </a:effectLst>
              </a:rPr>
              <a:t>Joint issues:</a:t>
            </a:r>
            <a:endParaRPr lang="en-GB" dirty="0">
              <a:solidFill>
                <a:schemeClr val="tx1">
                  <a:lumMod val="50000"/>
                  <a:lumOff val="50000"/>
                </a:schemeClr>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
          </p:nvPr>
        </p:nvSpPr>
        <p:spPr>
          <a:xfrm>
            <a:off x="76200" y="1447800"/>
            <a:ext cx="8915400" cy="5257800"/>
          </a:xfrm>
        </p:spPr>
        <p:txBody>
          <a:bodyPr>
            <a:noAutofit/>
          </a:bodyPr>
          <a:lstStyle/>
          <a:p>
            <a:pPr marL="0" indent="0">
              <a:spcBef>
                <a:spcPts val="0"/>
              </a:spcBef>
              <a:spcAft>
                <a:spcPts val="600"/>
              </a:spcAft>
              <a:buNone/>
            </a:pPr>
            <a:r>
              <a:rPr lang="fr-CH" sz="2600" b="1" u="sng"/>
              <a:t>Mainstreaming gender</a:t>
            </a:r>
          </a:p>
          <a:p>
            <a:pPr lvl="1">
              <a:spcBef>
                <a:spcPts val="0"/>
              </a:spcBef>
              <a:spcAft>
                <a:spcPts val="1800"/>
              </a:spcAft>
            </a:pPr>
            <a:r>
              <a:rPr lang="en-US" sz="2600" i="1"/>
              <a:t>Welcomed </a:t>
            </a:r>
            <a:r>
              <a:rPr lang="en-US" sz="2600"/>
              <a:t>the </a:t>
            </a:r>
            <a:r>
              <a:rPr lang="en-US" sz="2600" b="1"/>
              <a:t>Secretariat’s gender action </a:t>
            </a:r>
            <a:r>
              <a:rPr lang="en-US" sz="2600"/>
              <a:t>plan and requested Secretariat to continue its gender mainstreaming efforts </a:t>
            </a:r>
          </a:p>
          <a:p>
            <a:pPr marL="0" indent="0">
              <a:spcBef>
                <a:spcPts val="0"/>
              </a:spcBef>
              <a:spcAft>
                <a:spcPts val="600"/>
              </a:spcAft>
              <a:buNone/>
            </a:pPr>
            <a:r>
              <a:rPr lang="en-US" sz="2600" b="1" u="sng" smtClean="0"/>
              <a:t>Programmes </a:t>
            </a:r>
            <a:r>
              <a:rPr lang="en-US" sz="2600" b="1" u="sng" dirty="0"/>
              <a:t>of work and budgets </a:t>
            </a:r>
            <a:endParaRPr lang="en-US" sz="2600" b="1" u="sng" dirty="0" smtClean="0"/>
          </a:p>
          <a:p>
            <a:pPr lvl="1">
              <a:spcBef>
                <a:spcPts val="0"/>
              </a:spcBef>
              <a:spcAft>
                <a:spcPts val="600"/>
              </a:spcAft>
            </a:pPr>
            <a:r>
              <a:rPr lang="en-US" sz="2600" i="1" dirty="0" smtClean="0"/>
              <a:t>Approved</a:t>
            </a:r>
            <a:r>
              <a:rPr lang="en-US" sz="2600" dirty="0" smtClean="0"/>
              <a:t> </a:t>
            </a:r>
            <a:r>
              <a:rPr lang="en-US" sz="2600" dirty="0"/>
              <a:t>the </a:t>
            </a:r>
            <a:r>
              <a:rPr lang="en-US" sz="2600" b="1" dirty="0"/>
              <a:t>budgets of the conventions for </a:t>
            </a:r>
            <a:r>
              <a:rPr lang="en-US" sz="2600" b="1" dirty="0" smtClean="0"/>
              <a:t>2018-19</a:t>
            </a:r>
          </a:p>
          <a:p>
            <a:pPr lvl="1">
              <a:spcBef>
                <a:spcPts val="0"/>
              </a:spcBef>
              <a:spcAft>
                <a:spcPts val="600"/>
              </a:spcAft>
            </a:pPr>
            <a:r>
              <a:rPr lang="en-US" sz="2600" i="1" dirty="0" smtClean="0"/>
              <a:t>Invited</a:t>
            </a:r>
            <a:r>
              <a:rPr lang="en-US" sz="2600" dirty="0" smtClean="0"/>
              <a:t> </a:t>
            </a:r>
            <a:r>
              <a:rPr lang="en-US" sz="2600" dirty="0"/>
              <a:t>the </a:t>
            </a:r>
            <a:r>
              <a:rPr lang="en-US" sz="2600" b="1" dirty="0"/>
              <a:t>Executive Secretary to continue cooperating with the interim secretariat of the Minamata Convention </a:t>
            </a:r>
            <a:r>
              <a:rPr lang="en-US" sz="2600" dirty="0"/>
              <a:t>on programmatic matters and to provide any secretariat support that may be requested and is fully funded by the COP to the Minamata Convention</a:t>
            </a:r>
          </a:p>
        </p:txBody>
      </p:sp>
      <p:pic>
        <p:nvPicPr>
          <p:cNvPr id="16388" name="Picture 4" descr="C:\Users\kohno\Pictures\Free-tulip-clipart-download-clip-art-on.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195943"/>
            <a:ext cx="1828800" cy="1371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487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2800" y="609600"/>
            <a:ext cx="5486400" cy="4525963"/>
          </a:xfrm>
        </p:spPr>
        <p:txBody>
          <a:bodyPr>
            <a:normAutofit/>
          </a:bodyPr>
          <a:lstStyle/>
          <a:p>
            <a:endParaRPr lang="fr-CH" dirty="0" smtClean="0"/>
          </a:p>
          <a:p>
            <a:endParaRPr lang="fr-CH" dirty="0"/>
          </a:p>
          <a:p>
            <a:pPr marL="0" indent="0">
              <a:buNone/>
            </a:pPr>
            <a:r>
              <a:rPr lang="fr-CH" sz="3800" b="1" dirty="0">
                <a:solidFill>
                  <a:schemeClr val="tx1">
                    <a:lumMod val="65000"/>
                    <a:lumOff val="35000"/>
                  </a:schemeClr>
                </a:solidFill>
                <a:latin typeface="+mj-lt"/>
                <a:ea typeface="+mj-ea"/>
                <a:cs typeface="+mj-cs"/>
              </a:rPr>
              <a:t>Update on </a:t>
            </a:r>
            <a:r>
              <a:rPr lang="fr-CH" sz="3800" b="1" dirty="0" err="1">
                <a:solidFill>
                  <a:schemeClr val="tx1">
                    <a:lumMod val="65000"/>
                    <a:lumOff val="35000"/>
                  </a:schemeClr>
                </a:solidFill>
                <a:latin typeface="+mj-lt"/>
                <a:ea typeface="+mj-ea"/>
                <a:cs typeface="+mj-cs"/>
              </a:rPr>
              <a:t>implementation</a:t>
            </a:r>
            <a:r>
              <a:rPr lang="fr-CH" sz="3800" b="1" dirty="0">
                <a:solidFill>
                  <a:schemeClr val="tx1">
                    <a:lumMod val="65000"/>
                    <a:lumOff val="35000"/>
                  </a:schemeClr>
                </a:solidFill>
                <a:latin typeface="+mj-lt"/>
                <a:ea typeface="+mj-ea"/>
                <a:cs typeface="+mj-cs"/>
              </a:rPr>
              <a:t> of the programmes of </a:t>
            </a:r>
            <a:r>
              <a:rPr lang="fr-CH" sz="3800" b="1" dirty="0" err="1">
                <a:solidFill>
                  <a:schemeClr val="tx1">
                    <a:lumMod val="65000"/>
                    <a:lumOff val="35000"/>
                  </a:schemeClr>
                </a:solidFill>
                <a:latin typeface="+mj-lt"/>
                <a:ea typeface="+mj-ea"/>
                <a:cs typeface="+mj-cs"/>
              </a:rPr>
              <a:t>work</a:t>
            </a:r>
            <a:r>
              <a:rPr lang="fr-CH" sz="3800" b="1" dirty="0">
                <a:solidFill>
                  <a:schemeClr val="tx1">
                    <a:lumMod val="65000"/>
                    <a:lumOff val="35000"/>
                  </a:schemeClr>
                </a:solidFill>
                <a:latin typeface="+mj-lt"/>
                <a:ea typeface="+mj-ea"/>
                <a:cs typeface="+mj-cs"/>
              </a:rPr>
              <a:t> and intersessional </a:t>
            </a:r>
            <a:r>
              <a:rPr lang="fr-CH" sz="3800" b="1" dirty="0" err="1">
                <a:solidFill>
                  <a:schemeClr val="tx1">
                    <a:lumMod val="65000"/>
                    <a:lumOff val="35000"/>
                  </a:schemeClr>
                </a:solidFill>
                <a:latin typeface="+mj-lt"/>
                <a:ea typeface="+mj-ea"/>
                <a:cs typeface="+mj-cs"/>
              </a:rPr>
              <a:t>work</a:t>
            </a:r>
            <a:r>
              <a:rPr lang="fr-CH" sz="3800" b="1" dirty="0">
                <a:solidFill>
                  <a:schemeClr val="tx1">
                    <a:lumMod val="65000"/>
                    <a:lumOff val="35000"/>
                  </a:schemeClr>
                </a:solidFill>
                <a:latin typeface="+mj-lt"/>
                <a:ea typeface="+mj-ea"/>
                <a:cs typeface="+mj-cs"/>
              </a:rPr>
              <a:t>  </a:t>
            </a:r>
            <a:endParaRPr lang="en-US" sz="3800" b="1" dirty="0">
              <a:solidFill>
                <a:schemeClr val="tx1">
                  <a:lumMod val="65000"/>
                  <a:lumOff val="35000"/>
                </a:schemeClr>
              </a:solidFill>
              <a:latin typeface="+mj-lt"/>
              <a:ea typeface="+mj-ea"/>
              <a:cs typeface="+mj-cs"/>
            </a:endParaRPr>
          </a:p>
        </p:txBody>
      </p:sp>
      <p:pic>
        <p:nvPicPr>
          <p:cNvPr id="4" name="Picture 2" descr="T:\BRS LOGOS\7. logos\7.17 BRS Hexagon\BRS-3Hexagons\BRS-3Hexagons-transparent400X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600200"/>
            <a:ext cx="2819400"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774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cardenas\Documents\d drive\My Documents\01_Executive Office\17 Others research\33398846214_eebb70977d_b.jpg"/>
          <p:cNvPicPr>
            <a:picLocks noChangeAspect="1" noChangeArrowheads="1"/>
          </p:cNvPicPr>
          <p:nvPr/>
        </p:nvPicPr>
        <p:blipFill rotWithShape="1">
          <a:blip r:embed="rId3">
            <a:extLst>
              <a:ext uri="{28A0092B-C50C-407E-A947-70E740481C1C}">
                <a14:useLocalDpi xmlns:a14="http://schemas.microsoft.com/office/drawing/2010/main" val="0"/>
              </a:ext>
            </a:extLst>
          </a:blip>
          <a:srcRect t="22651" r="9075" b="-3752"/>
          <a:stretch/>
        </p:blipFill>
        <p:spPr bwMode="auto">
          <a:xfrm>
            <a:off x="3115227" y="1267817"/>
            <a:ext cx="6028773" cy="3581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cardenas\Documents\d drive\My Documents\01_Executive Office\17 Others research\33398847804_db42765e92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87" y="1242417"/>
            <a:ext cx="4613788" cy="3072856"/>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a:xfrm>
            <a:off x="1447800" y="274638"/>
            <a:ext cx="7239000" cy="1143000"/>
          </a:xfrm>
        </p:spPr>
        <p:txBody>
          <a:bodyPr/>
          <a:lstStyle/>
          <a:p>
            <a:pPr algn="l"/>
            <a:r>
              <a:rPr lang="fr-CH" b="1" dirty="0" smtClean="0">
                <a:solidFill>
                  <a:schemeClr val="tx1">
                    <a:lumMod val="65000"/>
                    <a:lumOff val="35000"/>
                  </a:schemeClr>
                </a:solidFill>
                <a:effectLst>
                  <a:outerShdw blurRad="38100" dist="38100" dir="2700000" algn="tl">
                    <a:srgbClr val="000000">
                      <a:alpha val="43137"/>
                    </a:srgbClr>
                  </a:outerShdw>
                </a:effectLst>
              </a:rPr>
              <a:t>Highlights</a:t>
            </a:r>
            <a:endParaRPr lang="en-GB" b="1" dirty="0">
              <a:solidFill>
                <a:schemeClr val="tx1">
                  <a:lumMod val="65000"/>
                  <a:lumOff val="35000"/>
                </a:schemeClr>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0" y="3286869"/>
            <a:ext cx="4114800" cy="650131"/>
          </a:xfrm>
        </p:spPr>
        <p:txBody>
          <a:bodyPr>
            <a:normAutofit/>
          </a:bodyPr>
          <a:lstStyle/>
          <a:p>
            <a:pPr marL="0" indent="0">
              <a:buNone/>
            </a:pPr>
            <a:r>
              <a:rPr lang="en-GB" b="1" dirty="0" smtClean="0">
                <a:solidFill>
                  <a:schemeClr val="bg1"/>
                </a:solidFill>
                <a:effectLst>
                  <a:outerShdw blurRad="38100" dist="38100" dir="2700000" algn="tl">
                    <a:srgbClr val="000000">
                      <a:alpha val="43137"/>
                    </a:srgbClr>
                  </a:outerShdw>
                </a:effectLst>
              </a:rPr>
              <a:t>Opening ceremony</a:t>
            </a:r>
            <a:endParaRPr lang="en-GB" b="1" dirty="0">
              <a:solidFill>
                <a:schemeClr val="bg1"/>
              </a:solidFill>
              <a:effectLst>
                <a:outerShdw blurRad="38100" dist="38100" dir="2700000" algn="tl">
                  <a:srgbClr val="000000">
                    <a:alpha val="43137"/>
                  </a:srgbClr>
                </a:outerShdw>
              </a:effectLst>
            </a:endParaRPr>
          </a:p>
        </p:txBody>
      </p:sp>
      <p:pic>
        <p:nvPicPr>
          <p:cNvPr id="4" name="Picture 2" descr="T:\BRS LOGOS\7. logos\7.17 BRS Hexagon\BRS-3Hexagons\BRS-3Hexagons-transparent400X4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76200"/>
            <a:ext cx="1066800" cy="106680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29" name="Picture 5" descr="C:\Users\mcardenas\Documents\d drive\My Documents\01_Executive Office\17 Others research\33769934614_0d6f06d79b_b.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094035"/>
            <a:ext cx="4632243" cy="276396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mcardenas\Downloads\34369101932_7373a0f3d9_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1" y="4094262"/>
            <a:ext cx="4571999" cy="2763738"/>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p:cNvSpPr>
            <a:spLocks noGrp="1"/>
          </p:cNvSpPr>
          <p:nvPr>
            <p:ph sz="half" idx="1"/>
          </p:nvPr>
        </p:nvSpPr>
        <p:spPr>
          <a:xfrm>
            <a:off x="5105400" y="6179741"/>
            <a:ext cx="3869044" cy="650131"/>
          </a:xfrm>
        </p:spPr>
        <p:txBody>
          <a:bodyPr>
            <a:normAutofit/>
          </a:bodyPr>
          <a:lstStyle/>
          <a:p>
            <a:pPr marL="0" indent="0">
              <a:buNone/>
            </a:pPr>
            <a:r>
              <a:rPr lang="en-GB" b="1" dirty="0" smtClean="0">
                <a:solidFill>
                  <a:schemeClr val="bg1"/>
                </a:solidFill>
                <a:effectLst>
                  <a:outerShdw blurRad="38100" dist="38100" dir="2700000" algn="tl">
                    <a:srgbClr val="000000">
                      <a:alpha val="43137"/>
                    </a:srgbClr>
                  </a:outerShdw>
                </a:effectLst>
              </a:rPr>
              <a:t>High-level Panel </a:t>
            </a:r>
            <a:endParaRPr lang="en-GB" b="1" dirty="0">
              <a:solidFill>
                <a:schemeClr val="bg1"/>
              </a:solidFill>
              <a:effectLst>
                <a:outerShdw blurRad="38100" dist="38100" dir="2700000" algn="tl">
                  <a:srgbClr val="000000">
                    <a:alpha val="43137"/>
                  </a:srgbClr>
                </a:outerShdw>
              </a:effectLst>
            </a:endParaRPr>
          </a:p>
        </p:txBody>
      </p:sp>
      <p:sp>
        <p:nvSpPr>
          <p:cNvPr id="16" name="Content Placeholder 2"/>
          <p:cNvSpPr>
            <a:spLocks noGrp="1"/>
          </p:cNvSpPr>
          <p:nvPr>
            <p:ph sz="half" idx="1"/>
          </p:nvPr>
        </p:nvSpPr>
        <p:spPr>
          <a:xfrm>
            <a:off x="-41787" y="5867400"/>
            <a:ext cx="4613788" cy="785813"/>
          </a:xfrm>
        </p:spPr>
        <p:txBody>
          <a:bodyPr>
            <a:normAutofit fontScale="92500"/>
          </a:bodyPr>
          <a:lstStyle/>
          <a:p>
            <a:pPr marL="0" indent="0">
              <a:buNone/>
            </a:pPr>
            <a:r>
              <a:rPr lang="en-GB" b="1" dirty="0" smtClean="0">
                <a:solidFill>
                  <a:schemeClr val="bg1"/>
                </a:solidFill>
                <a:effectLst>
                  <a:outerShdw blurRad="38100" dist="38100" dir="2700000" algn="tl">
                    <a:srgbClr val="000000">
                      <a:alpha val="43137"/>
                    </a:srgbClr>
                  </a:outerShdw>
                </a:effectLst>
              </a:rPr>
              <a:t>High-level Segment Participants  </a:t>
            </a:r>
            <a:endParaRPr lang="en-GB"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342017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4000" b="1" dirty="0" smtClean="0">
                <a:solidFill>
                  <a:srgbClr val="00B050"/>
                </a:solidFill>
                <a:effectLst>
                  <a:outerShdw blurRad="38100" dist="38100" dir="2700000" algn="tl">
                    <a:srgbClr val="000000">
                      <a:alpha val="43137"/>
                    </a:srgbClr>
                  </a:outerShdw>
                </a:effectLst>
              </a:rPr>
              <a:t>Intersessional </a:t>
            </a:r>
            <a:r>
              <a:rPr lang="fr-CH" sz="4000" b="1" dirty="0" err="1" smtClean="0">
                <a:solidFill>
                  <a:srgbClr val="00B050"/>
                </a:solidFill>
                <a:effectLst>
                  <a:outerShdw blurRad="38100" dist="38100" dir="2700000" algn="tl">
                    <a:srgbClr val="000000">
                      <a:alpha val="43137"/>
                    </a:srgbClr>
                  </a:outerShdw>
                </a:effectLst>
              </a:rPr>
              <a:t>work</a:t>
            </a:r>
            <a:r>
              <a:rPr lang="fr-CH" sz="4000" b="1" dirty="0" smtClean="0">
                <a:solidFill>
                  <a:srgbClr val="00B050"/>
                </a:solidFill>
                <a:effectLst>
                  <a:outerShdw blurRad="38100" dist="38100" dir="2700000" algn="tl">
                    <a:srgbClr val="000000">
                      <a:alpha val="43137"/>
                    </a:srgbClr>
                  </a:outerShdw>
                </a:effectLst>
              </a:rPr>
              <a:t> </a:t>
            </a:r>
            <a:endParaRPr lang="en-GB" sz="4000" dirty="0">
              <a:solidFill>
                <a:srgbClr val="00B05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6" name="Picture 3" descr="N:\BRS LOGOS\7. logos\7.17 BRS Hexagon\Basel\Basel-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3916739578"/>
              </p:ext>
            </p:extLst>
          </p:nvPr>
        </p:nvGraphicFramePr>
        <p:xfrm>
          <a:off x="228600" y="1439250"/>
          <a:ext cx="8763000" cy="5130214"/>
        </p:xfrm>
        <a:graphic>
          <a:graphicData uri="http://schemas.openxmlformats.org/drawingml/2006/table">
            <a:tbl>
              <a:tblPr firstRow="1" bandRow="1">
                <a:tableStyleId>{1FECB4D8-DB02-4DC6-A0A2-4F2EBAE1DC90}</a:tableStyleId>
              </a:tblPr>
              <a:tblGrid>
                <a:gridCol w="5370871"/>
                <a:gridCol w="3392129"/>
              </a:tblGrid>
              <a:tr h="357116">
                <a:tc>
                  <a:txBody>
                    <a:bodyPr/>
                    <a:lstStyle/>
                    <a:p>
                      <a:r>
                        <a:rPr lang="fr-CH" sz="1850" dirty="0" smtClean="0"/>
                        <a:t>GROUP</a:t>
                      </a:r>
                      <a:endParaRPr lang="en-GB" sz="1850" b="1" dirty="0"/>
                    </a:p>
                  </a:txBody>
                  <a:tcPr/>
                </a:tc>
                <a:tc>
                  <a:txBody>
                    <a:bodyPr/>
                    <a:lstStyle/>
                    <a:p>
                      <a:r>
                        <a:rPr lang="en-GB" sz="1850" b="1" dirty="0" smtClean="0"/>
                        <a:t>MEETING</a:t>
                      </a:r>
                      <a:endParaRPr lang="en-GB" sz="1850" b="1" dirty="0"/>
                    </a:p>
                  </a:txBody>
                  <a:tcPr/>
                </a:tc>
              </a:tr>
              <a:tr h="7310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kern="1200" dirty="0" smtClean="0">
                          <a:solidFill>
                            <a:schemeClr val="tx1"/>
                          </a:solidFill>
                          <a:latin typeface="+mn-lt"/>
                          <a:ea typeface="+mn-ea"/>
                          <a:cs typeface="+mn-cs"/>
                        </a:rPr>
                        <a:t>Expert Group on </a:t>
                      </a:r>
                      <a:r>
                        <a:rPr lang="fr-CH" sz="1900" b="1" kern="1200" dirty="0" err="1" smtClean="0">
                          <a:solidFill>
                            <a:schemeClr val="tx1"/>
                          </a:solidFill>
                          <a:latin typeface="+mn-lt"/>
                          <a:ea typeface="+mn-ea"/>
                          <a:cs typeface="+mn-cs"/>
                        </a:rPr>
                        <a:t>Environmentally</a:t>
                      </a:r>
                      <a:r>
                        <a:rPr lang="fr-CH" sz="1900" b="1" kern="1200" dirty="0" smtClean="0">
                          <a:solidFill>
                            <a:schemeClr val="tx1"/>
                          </a:solidFill>
                          <a:latin typeface="+mn-lt"/>
                          <a:ea typeface="+mn-ea"/>
                          <a:cs typeface="+mn-cs"/>
                        </a:rPr>
                        <a:t> Sound Management</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CH" sz="1850" b="0" kern="1200" dirty="0" smtClean="0">
                          <a:solidFill>
                            <a:schemeClr val="tx1"/>
                          </a:solidFill>
                          <a:latin typeface="+mn-lt"/>
                          <a:ea typeface="+mn-ea"/>
                          <a:cs typeface="+mn-cs"/>
                        </a:rPr>
                        <a:t>13-15 </a:t>
                      </a:r>
                      <a:r>
                        <a:rPr lang="fr-CH" sz="1850" b="0" kern="1200" dirty="0" err="1" smtClean="0">
                          <a:solidFill>
                            <a:schemeClr val="tx1"/>
                          </a:solidFill>
                          <a:latin typeface="+mn-lt"/>
                          <a:ea typeface="+mn-ea"/>
                          <a:cs typeface="+mn-cs"/>
                        </a:rPr>
                        <a:t>Nov</a:t>
                      </a:r>
                      <a:r>
                        <a:rPr lang="fr-CH" sz="1850" b="0" kern="1200" dirty="0" smtClean="0">
                          <a:solidFill>
                            <a:schemeClr val="tx1"/>
                          </a:solidFill>
                          <a:latin typeface="+mn-lt"/>
                          <a:ea typeface="+mn-ea"/>
                          <a:cs typeface="+mn-cs"/>
                        </a:rPr>
                        <a:t> 2017</a:t>
                      </a:r>
                    </a:p>
                    <a:p>
                      <a:pPr marL="0" marR="0" lvl="1" indent="0" algn="l" defTabSz="914400" rtl="0" eaLnBrk="1" fontAlgn="auto" latinLnBrk="0" hangingPunct="1">
                        <a:lnSpc>
                          <a:spcPct val="100000"/>
                        </a:lnSpc>
                        <a:spcBef>
                          <a:spcPts val="0"/>
                        </a:spcBef>
                        <a:spcAft>
                          <a:spcPts val="0"/>
                        </a:spcAft>
                        <a:buClrTx/>
                        <a:buSzTx/>
                        <a:buFontTx/>
                        <a:buNone/>
                        <a:tabLst/>
                        <a:defRPr/>
                      </a:pPr>
                      <a:r>
                        <a:rPr lang="fr-CH" sz="1850" b="0" kern="1200" dirty="0" smtClean="0">
                          <a:solidFill>
                            <a:schemeClr val="tx1"/>
                          </a:solidFill>
                          <a:latin typeface="+mn-lt"/>
                          <a:ea typeface="+mn-ea"/>
                          <a:cs typeface="+mn-cs"/>
                        </a:rPr>
                        <a:t>Accra, Ghana</a:t>
                      </a:r>
                    </a:p>
                  </a:txBody>
                  <a:tcPr/>
                </a:tc>
              </a:tr>
              <a:tr h="731079">
                <a:tc>
                  <a:txBody>
                    <a:bodyPr/>
                    <a:lstStyle/>
                    <a:p>
                      <a:r>
                        <a:rPr lang="fr-CH" sz="1900" b="1" dirty="0" smtClean="0">
                          <a:solidFill>
                            <a:schemeClr val="tx1"/>
                          </a:solidFill>
                        </a:rPr>
                        <a:t>Expert </a:t>
                      </a:r>
                      <a:r>
                        <a:rPr lang="fr-CH" sz="1900" b="1" dirty="0" err="1" smtClean="0">
                          <a:solidFill>
                            <a:schemeClr val="tx1"/>
                          </a:solidFill>
                        </a:rPr>
                        <a:t>Working</a:t>
                      </a:r>
                      <a:r>
                        <a:rPr lang="fr-CH" sz="1900" b="1" dirty="0" smtClean="0">
                          <a:solidFill>
                            <a:schemeClr val="tx1"/>
                          </a:solidFill>
                        </a:rPr>
                        <a:t> Group on the E-</a:t>
                      </a:r>
                      <a:r>
                        <a:rPr lang="fr-CH" sz="1900" b="1" dirty="0" err="1" smtClean="0">
                          <a:solidFill>
                            <a:schemeClr val="tx1"/>
                          </a:solidFill>
                        </a:rPr>
                        <a:t>waste</a:t>
                      </a:r>
                      <a:r>
                        <a:rPr lang="fr-CH" sz="1900" b="1" dirty="0" smtClean="0">
                          <a:solidFill>
                            <a:schemeClr val="tx1"/>
                          </a:solidFill>
                        </a:rPr>
                        <a:t> Technical Guidelines</a:t>
                      </a:r>
                      <a:endParaRPr lang="en-GB" sz="1900" b="1"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50" b="0" dirty="0" smtClean="0">
                          <a:solidFill>
                            <a:schemeClr val="tx1"/>
                          </a:solidFill>
                        </a:rPr>
                        <a:t>Jan 2018 </a:t>
                      </a:r>
                      <a:r>
                        <a:rPr lang="fr-CH" sz="1850" b="0" baseline="0" dirty="0" smtClean="0">
                          <a:solidFill>
                            <a:schemeClr val="tx1"/>
                          </a:solidFill>
                        </a:rPr>
                        <a:t>(TBC) </a:t>
                      </a:r>
                    </a:p>
                    <a:p>
                      <a:pPr marL="0" marR="0" indent="0" algn="l" defTabSz="914400" rtl="0" eaLnBrk="1" fontAlgn="auto" latinLnBrk="0" hangingPunct="1">
                        <a:lnSpc>
                          <a:spcPct val="100000"/>
                        </a:lnSpc>
                        <a:spcBef>
                          <a:spcPts val="0"/>
                        </a:spcBef>
                        <a:spcAft>
                          <a:spcPts val="0"/>
                        </a:spcAft>
                        <a:buClrTx/>
                        <a:buSzTx/>
                        <a:buFontTx/>
                        <a:buNone/>
                        <a:tabLst/>
                        <a:defRPr/>
                      </a:pPr>
                      <a:r>
                        <a:rPr lang="fr-CH" sz="1850" b="0" baseline="0" smtClean="0">
                          <a:solidFill>
                            <a:schemeClr val="tx1"/>
                          </a:solidFill>
                        </a:rPr>
                        <a:t>China</a:t>
                      </a:r>
                      <a:endParaRPr lang="fr-CH" sz="1850" b="0" dirty="0" smtClean="0">
                        <a:solidFill>
                          <a:schemeClr val="tx1"/>
                        </a:solidFill>
                      </a:endParaRPr>
                    </a:p>
                  </a:txBody>
                  <a:tcPr/>
                </a:tc>
              </a:tr>
              <a:tr h="7310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b="1" dirty="0" smtClean="0">
                          <a:solidFill>
                            <a:schemeClr val="tx1"/>
                          </a:solidFill>
                        </a:rPr>
                        <a:t>Working group of the Household Waste Partnership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50" b="0" dirty="0" err="1" smtClean="0">
                          <a:solidFill>
                            <a:schemeClr val="tx1"/>
                          </a:solidFill>
                        </a:rPr>
                        <a:t>E</a:t>
                      </a:r>
                      <a:r>
                        <a:rPr lang="fr-CH" sz="1850" b="0" baseline="0" dirty="0" err="1" smtClean="0">
                          <a:solidFill>
                            <a:schemeClr val="tx1"/>
                          </a:solidFill>
                        </a:rPr>
                        <a:t>arly</a:t>
                      </a:r>
                      <a:r>
                        <a:rPr lang="fr-CH" sz="1850" b="0" baseline="0" dirty="0" smtClean="0">
                          <a:solidFill>
                            <a:schemeClr val="tx1"/>
                          </a:solidFill>
                        </a:rPr>
                        <a:t> 2018 (TBC) </a:t>
                      </a:r>
                      <a:endParaRPr lang="fr-CH" sz="1850" b="0" dirty="0" smtClean="0">
                        <a:solidFill>
                          <a:schemeClr val="tx1"/>
                        </a:solidFill>
                      </a:endParaRPr>
                    </a:p>
                    <a:p>
                      <a:r>
                        <a:rPr lang="en-GB" sz="1850" baseline="0" dirty="0" smtClean="0">
                          <a:solidFill>
                            <a:schemeClr val="tx1"/>
                          </a:solidFill>
                        </a:rPr>
                        <a:t>Port Louis, Mauritius </a:t>
                      </a:r>
                      <a:endParaRPr lang="en-GB" sz="1850" dirty="0">
                        <a:solidFill>
                          <a:schemeClr val="tx1"/>
                        </a:solidFill>
                      </a:endParaRPr>
                    </a:p>
                  </a:txBody>
                  <a:tcPr/>
                </a:tc>
              </a:tr>
              <a:tr h="9515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dirty="0" smtClean="0"/>
                        <a:t>Expert </a:t>
                      </a:r>
                      <a:r>
                        <a:rPr lang="fr-CH" sz="1900" b="1" dirty="0" err="1" smtClean="0"/>
                        <a:t>working</a:t>
                      </a:r>
                      <a:r>
                        <a:rPr lang="fr-CH" sz="1900" b="1" dirty="0" smtClean="0"/>
                        <a:t> group on the </a:t>
                      </a:r>
                      <a:r>
                        <a:rPr lang="fr-CH" sz="1900" b="1" dirty="0" err="1" smtClean="0"/>
                        <a:t>review</a:t>
                      </a:r>
                      <a:r>
                        <a:rPr lang="fr-CH" sz="1900" b="1" dirty="0" smtClean="0"/>
                        <a:t> of the Annexes I, III, IV and </a:t>
                      </a:r>
                      <a:r>
                        <a:rPr lang="fr-CH" sz="1900" b="1" dirty="0" err="1" smtClean="0"/>
                        <a:t>related</a:t>
                      </a:r>
                      <a:r>
                        <a:rPr lang="fr-CH" sz="1900" b="1" dirty="0" smtClean="0"/>
                        <a:t> aspects of </a:t>
                      </a:r>
                      <a:r>
                        <a:rPr lang="fr-CH" sz="1900" b="1" dirty="0" err="1" smtClean="0"/>
                        <a:t>Annex</a:t>
                      </a:r>
                      <a:r>
                        <a:rPr lang="fr-CH" sz="1900" b="1" dirty="0" smtClean="0"/>
                        <a:t> IX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850" b="0" dirty="0" err="1" smtClean="0">
                          <a:solidFill>
                            <a:schemeClr val="tx1"/>
                          </a:solidFill>
                        </a:rPr>
                        <a:t>E</a:t>
                      </a:r>
                      <a:r>
                        <a:rPr lang="fr-CH" sz="1850" b="0" baseline="0" dirty="0" err="1" smtClean="0">
                          <a:solidFill>
                            <a:schemeClr val="tx1"/>
                          </a:solidFill>
                        </a:rPr>
                        <a:t>arly</a:t>
                      </a:r>
                      <a:r>
                        <a:rPr lang="fr-CH" sz="1850" b="0" baseline="0" dirty="0" smtClean="0">
                          <a:solidFill>
                            <a:schemeClr val="tx1"/>
                          </a:solidFill>
                        </a:rPr>
                        <a:t> 2018 (TBC) </a:t>
                      </a:r>
                      <a:endParaRPr lang="fr-CH" sz="1850" b="0" dirty="0" smtClean="0">
                        <a:solidFill>
                          <a:schemeClr val="tx1"/>
                        </a:solidFill>
                      </a:endParaRPr>
                    </a:p>
                  </a:txBody>
                  <a:tcPr/>
                </a:tc>
              </a:tr>
              <a:tr h="660469">
                <a:tc>
                  <a:txBody>
                    <a:bodyPr/>
                    <a:lstStyle/>
                    <a:p>
                      <a:r>
                        <a:rPr lang="en-GB" sz="1900" b="1" dirty="0" smtClean="0">
                          <a:solidFill>
                            <a:schemeClr val="tx1"/>
                          </a:solidFill>
                        </a:rPr>
                        <a:t>Open-ended Working Group</a:t>
                      </a:r>
                      <a:endParaRPr lang="en-GB" sz="1900" b="1" dirty="0">
                        <a:solidFill>
                          <a:schemeClr val="tx1"/>
                        </a:solidFill>
                      </a:endParaRPr>
                    </a:p>
                  </a:txBody>
                  <a:tcPr/>
                </a:tc>
                <a:tc>
                  <a:txBody>
                    <a:bodyPr/>
                    <a:lstStyle/>
                    <a:p>
                      <a:r>
                        <a:rPr lang="en-GB" sz="1850" dirty="0" smtClean="0">
                          <a:solidFill>
                            <a:schemeClr val="tx1"/>
                          </a:solidFill>
                        </a:rPr>
                        <a:t>4-7 Sept 2018</a:t>
                      </a:r>
                    </a:p>
                    <a:p>
                      <a:r>
                        <a:rPr lang="en-GB" sz="1850" dirty="0" smtClean="0">
                          <a:solidFill>
                            <a:schemeClr val="tx1"/>
                          </a:solidFill>
                        </a:rPr>
                        <a:t>Geneva, Switzerland </a:t>
                      </a:r>
                      <a:endParaRPr lang="en-GB" sz="1850" dirty="0">
                        <a:solidFill>
                          <a:schemeClr val="tx1"/>
                        </a:solidFill>
                      </a:endParaRPr>
                    </a:p>
                  </a:txBody>
                  <a:tcPr/>
                </a:tc>
              </a:tr>
              <a:tr h="951564">
                <a:tc>
                  <a:txBody>
                    <a:bodyPr/>
                    <a:lstStyle/>
                    <a:p>
                      <a:r>
                        <a:rPr lang="en-GB" sz="1900" b="1" kern="1200" dirty="0" smtClean="0">
                          <a:solidFill>
                            <a:schemeClr val="dk1"/>
                          </a:solidFill>
                          <a:latin typeface="+mn-lt"/>
                          <a:ea typeface="+mn-ea"/>
                          <a:cs typeface="+mn-cs"/>
                        </a:rPr>
                        <a:t>Implementation and Compliance Committee</a:t>
                      </a:r>
                      <a:endParaRPr lang="en-GB" sz="1900" b="1" kern="120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50" dirty="0" smtClean="0">
                          <a:solidFill>
                            <a:schemeClr val="tx1"/>
                          </a:solidFill>
                        </a:rPr>
                        <a:t>Sept</a:t>
                      </a:r>
                      <a:r>
                        <a:rPr lang="en-GB" sz="1850" baseline="0" dirty="0" smtClean="0">
                          <a:solidFill>
                            <a:schemeClr val="tx1"/>
                          </a:solidFill>
                        </a:rPr>
                        <a:t> 2018 (after OEWG) </a:t>
                      </a:r>
                      <a:endParaRPr lang="en-GB" sz="185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50" baseline="0" dirty="0" smtClean="0">
                          <a:solidFill>
                            <a:schemeClr val="tx1"/>
                          </a:solidFill>
                        </a:rPr>
                        <a:t>Geneva </a:t>
                      </a:r>
                      <a:r>
                        <a:rPr lang="en-GB" sz="1850" dirty="0" smtClean="0">
                          <a:solidFill>
                            <a:schemeClr val="tx1"/>
                          </a:solidFill>
                        </a:rPr>
                        <a:t>, Switzerland </a:t>
                      </a:r>
                    </a:p>
                  </a:txBody>
                  <a:tcPr/>
                </a:tc>
              </a:tr>
            </a:tbl>
          </a:graphicData>
        </a:graphic>
      </p:graphicFrame>
    </p:spTree>
    <p:extLst>
      <p:ext uri="{BB962C8B-B14F-4D97-AF65-F5344CB8AC3E}">
        <p14:creationId xmlns:p14="http://schemas.microsoft.com/office/powerpoint/2010/main" val="41304760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a:solidFill>
                  <a:srgbClr val="00B050"/>
                </a:solidFill>
                <a:effectLst>
                  <a:outerShdw blurRad="38100" dist="38100" dir="2700000" algn="tl">
                    <a:srgbClr val="000000">
                      <a:alpha val="43137"/>
                    </a:srgbClr>
                  </a:outerShdw>
                </a:effectLst>
              </a:rPr>
              <a:t>Intersessional work </a:t>
            </a:r>
            <a:endParaRPr lang="en-GB" sz="4000" dirty="0">
              <a:solidFill>
                <a:srgbClr val="00B05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6" name="Picture 3" descr="N:\BRS LOGOS\7. logos\7.17 BRS Hexagon\Basel\Basel-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869044217"/>
              </p:ext>
            </p:extLst>
          </p:nvPr>
        </p:nvGraphicFramePr>
        <p:xfrm>
          <a:off x="152400" y="1524001"/>
          <a:ext cx="8839201" cy="3352801"/>
        </p:xfrm>
        <a:graphic>
          <a:graphicData uri="http://schemas.openxmlformats.org/drawingml/2006/table">
            <a:tbl>
              <a:tblPr firstRow="1" bandRow="1">
                <a:tableStyleId>{1FECB4D8-DB02-4DC6-A0A2-4F2EBAE1DC90}</a:tableStyleId>
              </a:tblPr>
              <a:tblGrid>
                <a:gridCol w="5191276"/>
                <a:gridCol w="3647925"/>
              </a:tblGrid>
              <a:tr h="485913">
                <a:tc>
                  <a:txBody>
                    <a:bodyPr/>
                    <a:lstStyle/>
                    <a:p>
                      <a:r>
                        <a:rPr lang="fr-CH" sz="1850" dirty="0" smtClean="0"/>
                        <a:t>GROUP</a:t>
                      </a:r>
                      <a:endParaRPr lang="en-GB" sz="1850" b="1" dirty="0"/>
                    </a:p>
                  </a:txBody>
                  <a:tcPr/>
                </a:tc>
                <a:tc>
                  <a:txBody>
                    <a:bodyPr/>
                    <a:lstStyle/>
                    <a:p>
                      <a:r>
                        <a:rPr lang="en-GB" sz="1850" b="1" dirty="0" smtClean="0"/>
                        <a:t>MEETING</a:t>
                      </a:r>
                      <a:endParaRPr lang="en-GB" sz="1850" b="1" dirty="0"/>
                    </a:p>
                  </a:txBody>
                  <a:tcPr/>
                </a:tc>
              </a:tr>
              <a:tr h="8357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dirty="0" smtClean="0">
                          <a:solidFill>
                            <a:schemeClr val="tx1"/>
                          </a:solidFill>
                        </a:rPr>
                        <a:t>SIWG on the </a:t>
                      </a:r>
                      <a:r>
                        <a:rPr lang="fr-CH" sz="1900" b="1" dirty="0" err="1" smtClean="0">
                          <a:solidFill>
                            <a:schemeClr val="tx1"/>
                          </a:solidFill>
                        </a:rPr>
                        <a:t>strategic</a:t>
                      </a:r>
                      <a:r>
                        <a:rPr lang="fr-CH" sz="1900" b="1" dirty="0" smtClean="0">
                          <a:solidFill>
                            <a:schemeClr val="tx1"/>
                          </a:solidFill>
                        </a:rPr>
                        <a:t> </a:t>
                      </a:r>
                      <a:r>
                        <a:rPr lang="fr-CH" sz="1900" b="1" dirty="0" err="1" smtClean="0">
                          <a:solidFill>
                            <a:schemeClr val="tx1"/>
                          </a:solidFill>
                        </a:rPr>
                        <a:t>framework</a:t>
                      </a:r>
                      <a:endParaRPr lang="fr-CH" sz="1900" b="1" dirty="0" smtClean="0">
                        <a:solidFill>
                          <a:schemeClr val="tx1"/>
                        </a:solidFill>
                      </a:endParaRPr>
                    </a:p>
                    <a:p>
                      <a:endParaRPr lang="en-GB" sz="1900" b="1" dirty="0">
                        <a:solidFill>
                          <a:schemeClr val="tx1"/>
                        </a:solidFill>
                      </a:endParaRPr>
                    </a:p>
                  </a:txBody>
                  <a:tcPr/>
                </a:tc>
                <a:tc>
                  <a:txBody>
                    <a:bodyPr/>
                    <a:lstStyle/>
                    <a:p>
                      <a:r>
                        <a:rPr lang="en-GB" sz="1850" dirty="0" smtClean="0">
                          <a:solidFill>
                            <a:schemeClr val="tx1"/>
                          </a:solidFill>
                        </a:rPr>
                        <a:t>Work</a:t>
                      </a:r>
                      <a:r>
                        <a:rPr lang="en-GB" sz="1850" baseline="0" dirty="0" smtClean="0">
                          <a:solidFill>
                            <a:schemeClr val="tx1"/>
                          </a:solidFill>
                        </a:rPr>
                        <a:t> electronically </a:t>
                      </a:r>
                      <a:endParaRPr lang="en-GB" sz="1850" dirty="0">
                        <a:solidFill>
                          <a:schemeClr val="tx1"/>
                        </a:solidFill>
                      </a:endParaRPr>
                    </a:p>
                  </a:txBody>
                  <a:tcPr/>
                </a:tc>
              </a:tr>
              <a:tr h="8357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dirty="0" smtClean="0">
                          <a:solidFill>
                            <a:schemeClr val="tx1"/>
                          </a:solidFill>
                        </a:rPr>
                        <a:t>SIWG to update the </a:t>
                      </a:r>
                      <a:r>
                        <a:rPr lang="fr-CH" sz="1900" b="1" dirty="0" err="1" smtClean="0">
                          <a:solidFill>
                            <a:schemeClr val="tx1"/>
                          </a:solidFill>
                        </a:rPr>
                        <a:t>technical</a:t>
                      </a:r>
                      <a:r>
                        <a:rPr lang="fr-CH" sz="1900" b="1" dirty="0" smtClean="0">
                          <a:solidFill>
                            <a:schemeClr val="tx1"/>
                          </a:solidFill>
                        </a:rPr>
                        <a:t> guidelines </a:t>
                      </a:r>
                      <a:r>
                        <a:rPr lang="en-US" sz="1900" b="1" dirty="0" smtClean="0">
                          <a:solidFill>
                            <a:schemeClr val="tx1"/>
                          </a:solidFill>
                        </a:rPr>
                        <a:t>on POPs wastes</a:t>
                      </a:r>
                    </a:p>
                  </a:txBody>
                  <a:tcPr/>
                </a:tc>
                <a:tc>
                  <a:txBody>
                    <a:bodyPr/>
                    <a:lstStyle/>
                    <a:p>
                      <a:r>
                        <a:rPr lang="en-GB" sz="1850" dirty="0" smtClean="0">
                          <a:solidFill>
                            <a:schemeClr val="tx1"/>
                          </a:solidFill>
                        </a:rPr>
                        <a:t>Work electronically</a:t>
                      </a:r>
                      <a:endParaRPr lang="en-GB" sz="1850" dirty="0">
                        <a:solidFill>
                          <a:schemeClr val="tx1"/>
                        </a:solidFill>
                      </a:endParaRPr>
                    </a:p>
                  </a:txBody>
                  <a:tcPr/>
                </a:tc>
              </a:tr>
              <a:tr h="11953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dirty="0" smtClean="0"/>
                        <a:t>SIWG to update the </a:t>
                      </a:r>
                      <a:r>
                        <a:rPr lang="fr-CH" sz="1900" b="1" dirty="0" err="1" smtClean="0"/>
                        <a:t>technical</a:t>
                      </a:r>
                      <a:r>
                        <a:rPr lang="fr-CH" sz="1900" b="1" dirty="0" smtClean="0"/>
                        <a:t> guidelines </a:t>
                      </a:r>
                      <a:r>
                        <a:rPr lang="en-US" sz="1900" b="1" baseline="0" dirty="0" smtClean="0"/>
                        <a:t>on </a:t>
                      </a:r>
                      <a:r>
                        <a:rPr lang="en-US" sz="1900" b="1" dirty="0" smtClean="0"/>
                        <a:t>incineration on land and specially engineered landfill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50" dirty="0" smtClean="0">
                          <a:solidFill>
                            <a:schemeClr val="tx1"/>
                          </a:solidFill>
                        </a:rPr>
                        <a:t>Work electronically</a:t>
                      </a:r>
                      <a:endParaRPr lang="en-GB" sz="1850" dirty="0">
                        <a:solidFill>
                          <a:srgbClr val="FF0000"/>
                        </a:solidFill>
                      </a:endParaRPr>
                    </a:p>
                  </a:txBody>
                  <a:tcPr/>
                </a:tc>
              </a:tr>
            </a:tbl>
          </a:graphicData>
        </a:graphic>
      </p:graphicFrame>
    </p:spTree>
    <p:extLst>
      <p:ext uri="{BB962C8B-B14F-4D97-AF65-F5344CB8AC3E}">
        <p14:creationId xmlns:p14="http://schemas.microsoft.com/office/powerpoint/2010/main" val="19795234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rgbClr val="0070C0"/>
                </a:solidFill>
              </a:rPr>
              <a:t>Intersessional work </a:t>
            </a:r>
            <a:endParaRPr lang="en-US" sz="4000" b="1" dirty="0">
              <a:solidFill>
                <a:srgbClr val="0070C0"/>
              </a:solidFill>
            </a:endParaRPr>
          </a:p>
        </p:txBody>
      </p:sp>
      <p:cxnSp>
        <p:nvCxnSpPr>
          <p:cNvPr id="9" name="Straight Connector 8"/>
          <p:cNvCxnSpPr/>
          <p:nvPr/>
        </p:nvCxnSpPr>
        <p:spPr>
          <a:xfrm>
            <a:off x="1828800" y="1143000"/>
            <a:ext cx="7315200" cy="0"/>
          </a:xfrm>
          <a:prstGeom prst="line">
            <a:avLst/>
          </a:prstGeom>
          <a:ln w="3175" cmpd="thickThin">
            <a:solidFill>
              <a:srgbClr val="0070C0"/>
            </a:solidFill>
          </a:ln>
        </p:spPr>
        <p:style>
          <a:lnRef idx="1">
            <a:schemeClr val="accent1"/>
          </a:lnRef>
          <a:fillRef idx="0">
            <a:schemeClr val="accent1"/>
          </a:fillRef>
          <a:effectRef idx="0">
            <a:schemeClr val="accent1"/>
          </a:effectRef>
          <a:fontRef idx="minor">
            <a:schemeClr val="tx1"/>
          </a:fontRef>
        </p:style>
      </p:cxnSp>
      <p:pic>
        <p:nvPicPr>
          <p:cNvPr id="6" name="Picture 2" descr="N:\BRS LOGOS\7. logos\7.17 BRS Hexagon\Rotterdam\Rotterda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9375"/>
            <a:ext cx="1938337" cy="12922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2659690344"/>
              </p:ext>
            </p:extLst>
          </p:nvPr>
        </p:nvGraphicFramePr>
        <p:xfrm>
          <a:off x="228600" y="1889760"/>
          <a:ext cx="8763000" cy="1920240"/>
        </p:xfrm>
        <a:graphic>
          <a:graphicData uri="http://schemas.openxmlformats.org/drawingml/2006/table">
            <a:tbl>
              <a:tblPr firstRow="1" bandRow="1">
                <a:tableStyleId>{FABFCF23-3B69-468F-B69F-88F6DE6A72F2}</a:tableStyleId>
              </a:tblPr>
              <a:tblGrid>
                <a:gridCol w="4800600"/>
                <a:gridCol w="3962400"/>
              </a:tblGrid>
              <a:tr h="424832">
                <a:tc>
                  <a:txBody>
                    <a:bodyPr/>
                    <a:lstStyle/>
                    <a:p>
                      <a:r>
                        <a:rPr lang="fr-CH" sz="1900" dirty="0" smtClean="0"/>
                        <a:t>GROUP</a:t>
                      </a:r>
                      <a:endParaRPr lang="en-GB" sz="1900" b="1" dirty="0"/>
                    </a:p>
                  </a:txBody>
                  <a:tcPr/>
                </a:tc>
                <a:tc>
                  <a:txBody>
                    <a:bodyPr/>
                    <a:lstStyle/>
                    <a:p>
                      <a:r>
                        <a:rPr lang="fr-CH" sz="1900" baseline="0" dirty="0" smtClean="0"/>
                        <a:t>MEETING</a:t>
                      </a:r>
                      <a:endParaRPr lang="en-GB" sz="1900" b="1" dirty="0"/>
                    </a:p>
                  </a:txBody>
                  <a:tcPr/>
                </a:tc>
              </a:tr>
              <a:tr h="747704">
                <a:tc>
                  <a:txBody>
                    <a:bodyPr/>
                    <a:lstStyle/>
                    <a:p>
                      <a:r>
                        <a:rPr lang="en-US" sz="1900" b="1" kern="1200" dirty="0" smtClean="0">
                          <a:solidFill>
                            <a:schemeClr val="dk1"/>
                          </a:solidFill>
                          <a:latin typeface="+mn-lt"/>
                          <a:ea typeface="+mn-ea"/>
                          <a:cs typeface="+mn-cs"/>
                        </a:rPr>
                        <a:t>Chemical Review Committee</a:t>
                      </a:r>
                      <a:endParaRPr lang="en-US" sz="1900" b="1" kern="1200" dirty="0">
                        <a:solidFill>
                          <a:schemeClr val="dk1"/>
                        </a:solidFill>
                        <a:latin typeface="+mn-lt"/>
                        <a:ea typeface="+mn-ea"/>
                        <a:cs typeface="+mn-cs"/>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CH" sz="1900" kern="1200" dirty="0" smtClean="0">
                          <a:solidFill>
                            <a:schemeClr val="tx1"/>
                          </a:solidFill>
                          <a:latin typeface="+mn-lt"/>
                          <a:ea typeface="+mn-ea"/>
                          <a:cs typeface="+mn-cs"/>
                        </a:rPr>
                        <a:t>23-27 </a:t>
                      </a:r>
                      <a:r>
                        <a:rPr lang="fr-CH" sz="1900" kern="1200" dirty="0" err="1" smtClean="0">
                          <a:solidFill>
                            <a:schemeClr val="tx1"/>
                          </a:solidFill>
                          <a:latin typeface="+mn-lt"/>
                          <a:ea typeface="+mn-ea"/>
                          <a:cs typeface="+mn-cs"/>
                        </a:rPr>
                        <a:t>October</a:t>
                      </a:r>
                      <a:r>
                        <a:rPr lang="fr-CH" sz="1900" kern="1200" dirty="0" smtClean="0">
                          <a:solidFill>
                            <a:schemeClr val="tx1"/>
                          </a:solidFill>
                          <a:latin typeface="+mn-lt"/>
                          <a:ea typeface="+mn-ea"/>
                          <a:cs typeface="+mn-cs"/>
                        </a:rPr>
                        <a:t> 2017</a:t>
                      </a:r>
                    </a:p>
                    <a:p>
                      <a:pPr marL="0" marR="0" lvl="1" indent="0" algn="l" defTabSz="914400" rtl="0" eaLnBrk="1" fontAlgn="auto" latinLnBrk="0" hangingPunct="1">
                        <a:lnSpc>
                          <a:spcPct val="100000"/>
                        </a:lnSpc>
                        <a:spcBef>
                          <a:spcPts val="0"/>
                        </a:spcBef>
                        <a:spcAft>
                          <a:spcPts val="0"/>
                        </a:spcAft>
                        <a:buClrTx/>
                        <a:buSzTx/>
                        <a:buFontTx/>
                        <a:buNone/>
                        <a:tabLst/>
                        <a:defRPr/>
                      </a:pPr>
                      <a:r>
                        <a:rPr lang="fr-CH" sz="1900" kern="1200" dirty="0" smtClean="0">
                          <a:solidFill>
                            <a:schemeClr val="tx1"/>
                          </a:solidFill>
                          <a:latin typeface="+mn-lt"/>
                          <a:ea typeface="+mn-ea"/>
                          <a:cs typeface="+mn-cs"/>
                        </a:rPr>
                        <a:t>Rome, </a:t>
                      </a:r>
                      <a:r>
                        <a:rPr lang="fr-CH" sz="1900" kern="1200" dirty="0" err="1" smtClean="0">
                          <a:solidFill>
                            <a:schemeClr val="tx1"/>
                          </a:solidFill>
                          <a:latin typeface="+mn-lt"/>
                          <a:ea typeface="+mn-ea"/>
                          <a:cs typeface="+mn-cs"/>
                        </a:rPr>
                        <a:t>Italy</a:t>
                      </a:r>
                      <a:endParaRPr lang="fr-CH" sz="1900" kern="1200" dirty="0" smtClean="0">
                        <a:solidFill>
                          <a:schemeClr val="tx1"/>
                        </a:solidFill>
                        <a:latin typeface="+mn-lt"/>
                        <a:ea typeface="+mn-ea"/>
                        <a:cs typeface="+mn-cs"/>
                      </a:endParaRPr>
                    </a:p>
                  </a:txBody>
                  <a:tcPr/>
                </a:tc>
              </a:tr>
              <a:tr h="747704">
                <a:tc>
                  <a:txBody>
                    <a:bodyPr/>
                    <a:lstStyle/>
                    <a:p>
                      <a:r>
                        <a:rPr lang="fr-CH" sz="1900" b="1" dirty="0" err="1" smtClean="0"/>
                        <a:t>Working</a:t>
                      </a:r>
                      <a:r>
                        <a:rPr lang="fr-CH" sz="1900" b="1" dirty="0" smtClean="0"/>
                        <a:t> group on </a:t>
                      </a:r>
                      <a:r>
                        <a:rPr lang="fr-CH" sz="1900" b="1" dirty="0" err="1" smtClean="0"/>
                        <a:t>enhancing</a:t>
                      </a:r>
                      <a:r>
                        <a:rPr lang="fr-CH" sz="1900" b="1" dirty="0" smtClean="0"/>
                        <a:t> the </a:t>
                      </a:r>
                      <a:r>
                        <a:rPr lang="fr-CH" sz="1900" b="1" dirty="0" err="1" smtClean="0"/>
                        <a:t>effectiveness</a:t>
                      </a:r>
                      <a:r>
                        <a:rPr lang="fr-CH" sz="1900" b="1" dirty="0" smtClean="0"/>
                        <a:t> of the Rotterdam Convention</a:t>
                      </a:r>
                    </a:p>
                  </a:txBody>
                  <a:tcPr/>
                </a:tc>
                <a:tc>
                  <a:txBody>
                    <a:bodyPr/>
                    <a:lstStyle/>
                    <a:p>
                      <a:r>
                        <a:rPr lang="fr-CH" sz="1900" dirty="0" smtClean="0">
                          <a:solidFill>
                            <a:schemeClr val="tx1"/>
                          </a:solidFill>
                        </a:rPr>
                        <a:t>May/</a:t>
                      </a:r>
                      <a:r>
                        <a:rPr lang="fr-CH" sz="1900" dirty="0" err="1" smtClean="0">
                          <a:solidFill>
                            <a:schemeClr val="tx1"/>
                          </a:solidFill>
                        </a:rPr>
                        <a:t>June</a:t>
                      </a:r>
                      <a:r>
                        <a:rPr lang="fr-CH" sz="1900" dirty="0" smtClean="0">
                          <a:solidFill>
                            <a:schemeClr val="tx1"/>
                          </a:solidFill>
                        </a:rPr>
                        <a:t> 2018</a:t>
                      </a:r>
                      <a:endParaRPr lang="en-GB" sz="1900" dirty="0">
                        <a:solidFill>
                          <a:schemeClr val="tx1"/>
                        </a:solidFill>
                      </a:endParaRPr>
                    </a:p>
                  </a:txBody>
                  <a:tcPr/>
                </a:tc>
              </a:tr>
            </a:tbl>
          </a:graphicData>
        </a:graphic>
      </p:graphicFrame>
    </p:spTree>
    <p:extLst>
      <p:ext uri="{BB962C8B-B14F-4D97-AF65-F5344CB8AC3E}">
        <p14:creationId xmlns:p14="http://schemas.microsoft.com/office/powerpoint/2010/main" val="20930576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rgbClr val="FF9900"/>
                </a:solidFill>
              </a:rPr>
              <a:t>Intersessional work </a:t>
            </a:r>
            <a:endParaRPr lang="en-GB" sz="4000" dirty="0">
              <a:solidFill>
                <a:srgbClr val="FF9900"/>
              </a:solidFill>
            </a:endParaRPr>
          </a:p>
        </p:txBody>
      </p:sp>
      <p:cxnSp>
        <p:nvCxnSpPr>
          <p:cNvPr id="9" name="Straight Connector 8"/>
          <p:cNvCxnSpPr/>
          <p:nvPr/>
        </p:nvCxnSpPr>
        <p:spPr>
          <a:xfrm>
            <a:off x="1828800" y="1143000"/>
            <a:ext cx="7315200" cy="0"/>
          </a:xfrm>
          <a:prstGeom prst="line">
            <a:avLst/>
          </a:prstGeom>
          <a:ln w="3175" cmpd="thickThin">
            <a:solidFill>
              <a:srgbClr val="FF9900"/>
            </a:solidFill>
          </a:ln>
        </p:spPr>
        <p:style>
          <a:lnRef idx="1">
            <a:schemeClr val="accent1"/>
          </a:lnRef>
          <a:fillRef idx="0">
            <a:schemeClr val="accent1"/>
          </a:fillRef>
          <a:effectRef idx="0">
            <a:schemeClr val="accent1"/>
          </a:effectRef>
          <a:fontRef idx="minor">
            <a:schemeClr val="tx1"/>
          </a:fontRef>
        </p:style>
      </p:cxnSp>
      <p:pic>
        <p:nvPicPr>
          <p:cNvPr id="6" name="Picture 2" descr="N:\BRS LOGOS\7. logos\7.17 BRS Hexagon\Stockholm\Stockholm-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 y="53975"/>
            <a:ext cx="1976437" cy="13176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p:cNvGraphicFramePr>
            <a:graphicFrameLocks noGrp="1"/>
          </p:cNvGraphicFramePr>
          <p:nvPr>
            <p:extLst>
              <p:ext uri="{D42A27DB-BD31-4B8C-83A1-F6EECF244321}">
                <p14:modId xmlns:p14="http://schemas.microsoft.com/office/powerpoint/2010/main" val="1915546908"/>
              </p:ext>
            </p:extLst>
          </p:nvPr>
        </p:nvGraphicFramePr>
        <p:xfrm>
          <a:off x="228600" y="1784571"/>
          <a:ext cx="8763000" cy="4463829"/>
        </p:xfrm>
        <a:graphic>
          <a:graphicData uri="http://schemas.openxmlformats.org/drawingml/2006/table">
            <a:tbl>
              <a:tblPr firstRow="1" bandRow="1">
                <a:tableStyleId>{10A1B5D5-9B99-4C35-A422-299274C87663}</a:tableStyleId>
              </a:tblPr>
              <a:tblGrid>
                <a:gridCol w="5746229"/>
                <a:gridCol w="3016771"/>
              </a:tblGrid>
              <a:tr h="355783">
                <a:tc>
                  <a:txBody>
                    <a:bodyPr/>
                    <a:lstStyle/>
                    <a:p>
                      <a:r>
                        <a:rPr lang="fr-CH" sz="1900" dirty="0" smtClean="0"/>
                        <a:t>GROUP</a:t>
                      </a:r>
                      <a:endParaRPr lang="en-GB" sz="1900" b="1" dirty="0"/>
                    </a:p>
                  </a:txBody>
                  <a:tcPr/>
                </a:tc>
                <a:tc>
                  <a:txBody>
                    <a:bodyPr/>
                    <a:lstStyle/>
                    <a:p>
                      <a:r>
                        <a:rPr lang="fr-CH" sz="1900" dirty="0" smtClean="0"/>
                        <a:t>MEETING</a:t>
                      </a:r>
                      <a:endParaRPr lang="en-GB" sz="1900" b="1" dirty="0"/>
                    </a:p>
                  </a:txBody>
                  <a:tcPr/>
                </a:tc>
              </a:tr>
              <a:tr h="626178">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en-US" sz="1900" b="1" dirty="0" smtClean="0"/>
                        <a:t>Expert meeting on BAT and BEP and on the Toolkit for the Quantification of Releases of Dioxins, Furans and other Unintentional POPs </a:t>
                      </a:r>
                      <a:endParaRPr lang="fr-CH" sz="1900" b="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b="0" u="none" kern="1200" dirty="0" smtClean="0">
                          <a:solidFill>
                            <a:schemeClr val="dk1"/>
                          </a:solidFill>
                          <a:latin typeface="+mn-lt"/>
                          <a:ea typeface="+mn-ea"/>
                          <a:cs typeface="+mn-cs"/>
                        </a:rPr>
                        <a:t>3-5 Oct 2017</a:t>
                      </a:r>
                    </a:p>
                    <a:p>
                      <a:pPr marL="0" marR="0" indent="0" algn="l" defTabSz="914400" rtl="0" eaLnBrk="1" fontAlgn="auto" latinLnBrk="0" hangingPunct="1">
                        <a:lnSpc>
                          <a:spcPct val="100000"/>
                        </a:lnSpc>
                        <a:spcBef>
                          <a:spcPts val="0"/>
                        </a:spcBef>
                        <a:spcAft>
                          <a:spcPts val="0"/>
                        </a:spcAft>
                        <a:buClrTx/>
                        <a:buSzTx/>
                        <a:buFontTx/>
                        <a:buNone/>
                        <a:tabLst/>
                        <a:defRPr/>
                      </a:pPr>
                      <a:r>
                        <a:rPr lang="en-US" sz="1900" b="0" u="none" kern="1200" dirty="0" smtClean="0">
                          <a:solidFill>
                            <a:schemeClr val="dk1"/>
                          </a:solidFill>
                          <a:latin typeface="+mn-lt"/>
                          <a:ea typeface="+mn-ea"/>
                          <a:cs typeface="+mn-cs"/>
                        </a:rPr>
                        <a:t>Vienna, Austria</a:t>
                      </a:r>
                      <a:endParaRPr lang="en-GB" sz="1900" b="1" kern="1200" dirty="0">
                        <a:solidFill>
                          <a:schemeClr val="dk1"/>
                        </a:solidFill>
                        <a:latin typeface="+mn-lt"/>
                        <a:ea typeface="+mn-ea"/>
                        <a:cs typeface="+mn-cs"/>
                      </a:endParaRPr>
                    </a:p>
                  </a:txBody>
                  <a:tcPr/>
                </a:tc>
              </a:tr>
              <a:tr h="8965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b="1" kern="1200" dirty="0" smtClean="0">
                          <a:solidFill>
                            <a:schemeClr val="dk1"/>
                          </a:solidFill>
                          <a:latin typeface="+mn-lt"/>
                          <a:ea typeface="+mn-ea"/>
                          <a:cs typeface="+mn-cs"/>
                        </a:rPr>
                        <a:t>POPs Review Committee</a:t>
                      </a:r>
                      <a:endParaRPr lang="fr-CH" sz="1900" b="1" kern="1200" dirty="0" smtClean="0">
                        <a:solidFill>
                          <a:schemeClr val="dk1"/>
                        </a:solidFill>
                        <a:latin typeface="+mn-lt"/>
                        <a:ea typeface="+mn-ea"/>
                        <a:cs typeface="+mn-cs"/>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r-CH" sz="1900" b="0" u="none" kern="1200" dirty="0" smtClean="0">
                          <a:solidFill>
                            <a:schemeClr val="dk1"/>
                          </a:solidFill>
                          <a:latin typeface="+mn-lt"/>
                          <a:ea typeface="+mn-ea"/>
                          <a:cs typeface="+mn-cs"/>
                        </a:rPr>
                        <a:t>17-20 </a:t>
                      </a:r>
                      <a:r>
                        <a:rPr lang="fr-CH" sz="1900" b="0" u="none" kern="1200" dirty="0" err="1" smtClean="0">
                          <a:solidFill>
                            <a:schemeClr val="dk1"/>
                          </a:solidFill>
                          <a:latin typeface="+mn-lt"/>
                          <a:ea typeface="+mn-ea"/>
                          <a:cs typeface="+mn-cs"/>
                        </a:rPr>
                        <a:t>Oct</a:t>
                      </a:r>
                      <a:r>
                        <a:rPr lang="fr-CH" sz="1900" b="0" u="none" kern="1200" dirty="0" smtClean="0">
                          <a:solidFill>
                            <a:schemeClr val="dk1"/>
                          </a:solidFill>
                          <a:latin typeface="+mn-lt"/>
                          <a:ea typeface="+mn-ea"/>
                          <a:cs typeface="+mn-cs"/>
                        </a:rPr>
                        <a:t> 2017</a:t>
                      </a:r>
                    </a:p>
                    <a:p>
                      <a:pPr marL="0" marR="0" lvl="1" indent="0" algn="l" defTabSz="914400" rtl="0" eaLnBrk="1" fontAlgn="auto" latinLnBrk="0" hangingPunct="1">
                        <a:lnSpc>
                          <a:spcPct val="100000"/>
                        </a:lnSpc>
                        <a:spcBef>
                          <a:spcPts val="0"/>
                        </a:spcBef>
                        <a:spcAft>
                          <a:spcPts val="0"/>
                        </a:spcAft>
                        <a:buClrTx/>
                        <a:buSzTx/>
                        <a:buFontTx/>
                        <a:buNone/>
                        <a:tabLst/>
                        <a:defRPr/>
                      </a:pPr>
                      <a:r>
                        <a:rPr lang="fr-CH" sz="1900" b="0" u="none" kern="1200" dirty="0" smtClean="0">
                          <a:solidFill>
                            <a:schemeClr val="dk1"/>
                          </a:solidFill>
                          <a:latin typeface="+mn-lt"/>
                          <a:ea typeface="+mn-ea"/>
                          <a:cs typeface="+mn-cs"/>
                        </a:rPr>
                        <a:t>Rome, </a:t>
                      </a:r>
                      <a:r>
                        <a:rPr lang="fr-CH" sz="1900" b="0" u="none" kern="1200" dirty="0" err="1" smtClean="0">
                          <a:solidFill>
                            <a:schemeClr val="dk1"/>
                          </a:solidFill>
                          <a:latin typeface="+mn-lt"/>
                          <a:ea typeface="+mn-ea"/>
                          <a:cs typeface="+mn-cs"/>
                        </a:rPr>
                        <a:t>Italy</a:t>
                      </a:r>
                      <a:endParaRPr lang="en-GB" sz="1900" b="0" u="none" kern="1200" dirty="0">
                        <a:solidFill>
                          <a:schemeClr val="dk1"/>
                        </a:solidFill>
                        <a:latin typeface="+mn-lt"/>
                        <a:ea typeface="+mn-ea"/>
                        <a:cs typeface="+mn-cs"/>
                      </a:endParaRPr>
                    </a:p>
                  </a:txBody>
                  <a:tcPr/>
                </a:tc>
              </a:tr>
              <a:tr h="626178">
                <a:tc>
                  <a:txBody>
                    <a:bodyPr/>
                    <a:lstStyle/>
                    <a:p>
                      <a:r>
                        <a:rPr lang="en-US" sz="1900" b="1" dirty="0" smtClean="0"/>
                        <a:t>Expert meeting on the Global Monitoring Plan Guidance Document</a:t>
                      </a:r>
                      <a:endParaRPr lang="fr-CH" sz="1900" b="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900" b="0" u="none" kern="1200" dirty="0" smtClean="0">
                          <a:solidFill>
                            <a:schemeClr val="dk1"/>
                          </a:solidFill>
                          <a:latin typeface="+mn-lt"/>
                          <a:ea typeface="+mn-ea"/>
                          <a:cs typeface="+mn-cs"/>
                        </a:rPr>
                        <a:t>7-9 Nov 2017</a:t>
                      </a:r>
                    </a:p>
                    <a:p>
                      <a:pPr marL="0" marR="0" indent="0" algn="l" defTabSz="914400" rtl="0" eaLnBrk="1" fontAlgn="auto" latinLnBrk="0" hangingPunct="1">
                        <a:lnSpc>
                          <a:spcPct val="100000"/>
                        </a:lnSpc>
                        <a:spcBef>
                          <a:spcPts val="0"/>
                        </a:spcBef>
                        <a:spcAft>
                          <a:spcPts val="0"/>
                        </a:spcAft>
                        <a:buClrTx/>
                        <a:buSzTx/>
                        <a:buFontTx/>
                        <a:buNone/>
                        <a:tabLst/>
                        <a:defRPr/>
                      </a:pPr>
                      <a:r>
                        <a:rPr lang="en-US" sz="1900" b="0" u="none" kern="1200" dirty="0" smtClean="0">
                          <a:solidFill>
                            <a:schemeClr val="dk1"/>
                          </a:solidFill>
                          <a:latin typeface="+mn-lt"/>
                          <a:ea typeface="+mn-ea"/>
                          <a:cs typeface="+mn-cs"/>
                        </a:rPr>
                        <a:t>Brno, Czech Republic</a:t>
                      </a:r>
                      <a:endParaRPr lang="en-GB" sz="1900" b="0" u="none" kern="1200" dirty="0">
                        <a:solidFill>
                          <a:schemeClr val="dk1"/>
                        </a:solidFill>
                        <a:latin typeface="+mn-lt"/>
                        <a:ea typeface="+mn-ea"/>
                        <a:cs typeface="+mn-cs"/>
                      </a:endParaRPr>
                    </a:p>
                  </a:txBody>
                  <a:tcPr/>
                </a:tc>
              </a:tr>
              <a:tr h="626178">
                <a:tc>
                  <a:txBody>
                    <a:bodyPr/>
                    <a:lstStyle/>
                    <a:p>
                      <a:r>
                        <a:rPr lang="fr-CH" sz="1900" b="1" dirty="0" smtClean="0"/>
                        <a:t>SIWG on PCB to </a:t>
                      </a:r>
                      <a:r>
                        <a:rPr lang="fr-CH" sz="1900" b="1" dirty="0" err="1" smtClean="0"/>
                        <a:t>prepare</a:t>
                      </a:r>
                      <a:r>
                        <a:rPr lang="fr-CH" sz="1900" b="1" dirty="0" smtClean="0"/>
                        <a:t> the report on </a:t>
                      </a:r>
                      <a:r>
                        <a:rPr lang="fr-CH" sz="1900" b="1" dirty="0" err="1" smtClean="0"/>
                        <a:t>progress</a:t>
                      </a:r>
                      <a:r>
                        <a:rPr lang="fr-CH" sz="1900" b="1" dirty="0" smtClean="0"/>
                        <a:t> </a:t>
                      </a:r>
                      <a:r>
                        <a:rPr lang="fr-CH" sz="1900" b="1" dirty="0" err="1" smtClean="0"/>
                        <a:t>towards</a:t>
                      </a:r>
                      <a:r>
                        <a:rPr lang="fr-CH" sz="1900" b="1" dirty="0" smtClean="0"/>
                        <a:t> elimination of PCB</a:t>
                      </a:r>
                    </a:p>
                  </a:txBody>
                  <a:tcPr/>
                </a:tc>
                <a:tc>
                  <a:txBody>
                    <a:bodyPr/>
                    <a:lstStyle/>
                    <a:p>
                      <a:pPr marL="0" algn="l" defTabSz="914400" rtl="0" eaLnBrk="1" latinLnBrk="0" hangingPunct="1"/>
                      <a:r>
                        <a:rPr lang="en-GB" sz="1900" b="0" u="none" kern="1200" dirty="0" smtClean="0">
                          <a:solidFill>
                            <a:schemeClr val="dk1"/>
                          </a:solidFill>
                          <a:latin typeface="+mn-lt"/>
                          <a:ea typeface="+mn-ea"/>
                          <a:cs typeface="+mn-cs"/>
                        </a:rPr>
                        <a:t>Work electronically</a:t>
                      </a:r>
                      <a:endParaRPr lang="en-GB" sz="1900" b="0" u="none" kern="1200" dirty="0">
                        <a:solidFill>
                          <a:schemeClr val="dk1"/>
                        </a:solidFill>
                        <a:latin typeface="+mn-lt"/>
                        <a:ea typeface="+mn-ea"/>
                        <a:cs typeface="+mn-cs"/>
                      </a:endParaRPr>
                    </a:p>
                  </a:txBody>
                  <a:tcPr/>
                </a:tc>
              </a:tr>
              <a:tr h="8850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900" b="1" dirty="0" smtClean="0"/>
                        <a:t>SIWG for the development of the </a:t>
                      </a:r>
                      <a:r>
                        <a:rPr lang="fr-CH" sz="1900" b="1" dirty="0" err="1" smtClean="0"/>
                        <a:t>manual</a:t>
                      </a:r>
                      <a:r>
                        <a:rPr lang="fr-CH" sz="1900" b="1" dirty="0" smtClean="0"/>
                        <a:t> for Article 15 national reporting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900" kern="1200" dirty="0" smtClean="0">
                          <a:solidFill>
                            <a:schemeClr val="dk1"/>
                          </a:solidFill>
                          <a:effectLst/>
                          <a:latin typeface="+mn-lt"/>
                          <a:ea typeface="+mn-ea"/>
                          <a:cs typeface="+mn-cs"/>
                        </a:rPr>
                        <a:t>Work electronically</a:t>
                      </a:r>
                      <a:endParaRPr lang="en-GB" sz="1900" dirty="0" smtClean="0">
                        <a:solidFill>
                          <a:srgbClr val="FF0000"/>
                        </a:solidFill>
                      </a:endParaRPr>
                    </a:p>
                  </a:txBody>
                  <a:tcPr/>
                </a:tc>
              </a:tr>
            </a:tbl>
          </a:graphicData>
        </a:graphic>
      </p:graphicFrame>
    </p:spTree>
    <p:extLst>
      <p:ext uri="{BB962C8B-B14F-4D97-AF65-F5344CB8AC3E}">
        <p14:creationId xmlns:p14="http://schemas.microsoft.com/office/powerpoint/2010/main" val="3474943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BRS LOGOS\7. logos\7.17 BRS Hexagon\BRS-3Hexagons\BRS-3Hexagons-transparent400X4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76200"/>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chemeClr val="tx1">
                    <a:lumMod val="50000"/>
                    <a:lumOff val="50000"/>
                  </a:schemeClr>
                </a:solidFill>
              </a:rPr>
              <a:t>Intersessional work </a:t>
            </a:r>
            <a:endParaRPr lang="en-US" sz="4000" b="1" dirty="0">
              <a:solidFill>
                <a:schemeClr val="tx1">
                  <a:lumMod val="50000"/>
                  <a:lumOff val="50000"/>
                </a:schemeClr>
              </a:solidFill>
            </a:endParaRPr>
          </a:p>
        </p:txBody>
      </p:sp>
      <p:cxnSp>
        <p:nvCxnSpPr>
          <p:cNvPr id="9" name="Straight Connector 8"/>
          <p:cNvCxnSpPr/>
          <p:nvPr/>
        </p:nvCxnSpPr>
        <p:spPr>
          <a:xfrm>
            <a:off x="1828800" y="1143000"/>
            <a:ext cx="7315200" cy="0"/>
          </a:xfrm>
          <a:prstGeom prst="line">
            <a:avLst/>
          </a:prstGeom>
          <a:ln w="3175" cmpd="thickThi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p:extLst>
              <p:ext uri="{D42A27DB-BD31-4B8C-83A1-F6EECF244321}">
                <p14:modId xmlns:p14="http://schemas.microsoft.com/office/powerpoint/2010/main" val="4202398168"/>
              </p:ext>
            </p:extLst>
          </p:nvPr>
        </p:nvGraphicFramePr>
        <p:xfrm>
          <a:off x="381000" y="1828800"/>
          <a:ext cx="8534400" cy="1691640"/>
        </p:xfrm>
        <a:graphic>
          <a:graphicData uri="http://schemas.openxmlformats.org/drawingml/2006/table">
            <a:tbl>
              <a:tblPr firstRow="1" bandRow="1">
                <a:tableStyleId>{1E171933-4619-4E11-9A3F-F7608DF75F80}</a:tableStyleId>
              </a:tblPr>
              <a:tblGrid>
                <a:gridCol w="5072332"/>
                <a:gridCol w="3462068"/>
              </a:tblGrid>
              <a:tr h="381000">
                <a:tc>
                  <a:txBody>
                    <a:bodyPr/>
                    <a:lstStyle/>
                    <a:p>
                      <a:r>
                        <a:rPr lang="fr-CH" sz="1900" dirty="0" smtClean="0"/>
                        <a:t>GROUP</a:t>
                      </a:r>
                      <a:endParaRPr lang="en-GB" sz="1900" b="1" dirty="0"/>
                    </a:p>
                  </a:txBody>
                  <a:tcPr/>
                </a:tc>
                <a:tc>
                  <a:txBody>
                    <a:bodyPr/>
                    <a:lstStyle/>
                    <a:p>
                      <a:r>
                        <a:rPr lang="fr-CH" sz="1900" dirty="0" smtClean="0"/>
                        <a:t>MEETING</a:t>
                      </a:r>
                      <a:endParaRPr lang="en-GB" sz="1900" b="1"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Annual joint meeting to enhance cooperation and coordination between the regional centres under the Basel and Stockholm conventions</a:t>
                      </a:r>
                    </a:p>
                  </a:txBody>
                  <a:tcPr/>
                </a:tc>
                <a:tc>
                  <a:txBody>
                    <a:bodyPr/>
                    <a:lstStyle/>
                    <a:p>
                      <a:pPr marL="0" lvl="1" indent="0"/>
                      <a:r>
                        <a:rPr lang="fr-CH" sz="1900" b="0" u="none" kern="1200" dirty="0" smtClean="0">
                          <a:solidFill>
                            <a:schemeClr val="dk1"/>
                          </a:solidFill>
                          <a:latin typeface="+mn-lt"/>
                          <a:ea typeface="+mn-ea"/>
                          <a:cs typeface="+mn-cs"/>
                        </a:rPr>
                        <a:t>6-7 </a:t>
                      </a:r>
                      <a:r>
                        <a:rPr lang="fr-CH" sz="1900" b="0" u="none" kern="1200" dirty="0" err="1" smtClean="0">
                          <a:solidFill>
                            <a:schemeClr val="dk1"/>
                          </a:solidFill>
                          <a:latin typeface="+mn-lt"/>
                          <a:ea typeface="+mn-ea"/>
                          <a:cs typeface="+mn-cs"/>
                        </a:rPr>
                        <a:t>November</a:t>
                      </a:r>
                      <a:r>
                        <a:rPr lang="fr-CH" sz="1900" b="0" u="none" kern="1200" dirty="0" smtClean="0">
                          <a:solidFill>
                            <a:schemeClr val="dk1"/>
                          </a:solidFill>
                          <a:latin typeface="+mn-lt"/>
                          <a:ea typeface="+mn-ea"/>
                          <a:cs typeface="+mn-cs"/>
                        </a:rPr>
                        <a:t> 2017</a:t>
                      </a:r>
                    </a:p>
                    <a:p>
                      <a:pPr marL="0" lvl="1" indent="0"/>
                      <a:r>
                        <a:rPr lang="en-US" sz="1900" b="0" u="none" kern="1200" dirty="0" smtClean="0">
                          <a:solidFill>
                            <a:schemeClr val="dk1"/>
                          </a:solidFill>
                          <a:latin typeface="+mn-lt"/>
                          <a:ea typeface="+mn-ea"/>
                          <a:cs typeface="+mn-cs"/>
                        </a:rPr>
                        <a:t>Barcelona, Spain </a:t>
                      </a:r>
                    </a:p>
                  </a:txBody>
                  <a:tcPr/>
                </a:tc>
              </a:tr>
            </a:tbl>
          </a:graphicData>
        </a:graphic>
      </p:graphicFrame>
    </p:spTree>
    <p:extLst>
      <p:ext uri="{BB962C8B-B14F-4D97-AF65-F5344CB8AC3E}">
        <p14:creationId xmlns:p14="http://schemas.microsoft.com/office/powerpoint/2010/main" val="25832664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534" y="2514600"/>
            <a:ext cx="6781800" cy="1143000"/>
          </a:xfrm>
        </p:spPr>
        <p:txBody>
          <a:bodyPr>
            <a:normAutofit fontScale="90000"/>
          </a:bodyPr>
          <a:lstStyle/>
          <a:p>
            <a:r>
              <a:rPr lang="fr-CH" sz="3400" b="1" dirty="0" smtClean="0">
                <a:solidFill>
                  <a:schemeClr val="tx1">
                    <a:lumMod val="65000"/>
                    <a:lumOff val="35000"/>
                  </a:schemeClr>
                </a:solidFill>
              </a:rPr>
              <a:t/>
            </a:r>
            <a:br>
              <a:rPr lang="fr-CH" sz="3400" b="1" dirty="0" smtClean="0">
                <a:solidFill>
                  <a:schemeClr val="tx1">
                    <a:lumMod val="65000"/>
                    <a:lumOff val="35000"/>
                  </a:schemeClr>
                </a:solidFill>
              </a:rPr>
            </a:br>
            <a:r>
              <a:rPr lang="fr-CH" sz="3400" b="1" dirty="0" smtClean="0">
                <a:solidFill>
                  <a:schemeClr val="tx1">
                    <a:lumMod val="65000"/>
                    <a:lumOff val="35000"/>
                  </a:schemeClr>
                </a:solidFill>
              </a:rPr>
              <a:t>More information at: </a:t>
            </a:r>
            <a:br>
              <a:rPr lang="fr-CH" sz="3400" b="1" dirty="0" smtClean="0">
                <a:solidFill>
                  <a:schemeClr val="tx1">
                    <a:lumMod val="65000"/>
                    <a:lumOff val="35000"/>
                  </a:schemeClr>
                </a:solidFill>
              </a:rPr>
            </a:br>
            <a:r>
              <a:rPr lang="fr-CH" sz="3400" b="1" dirty="0" smtClean="0">
                <a:solidFill>
                  <a:schemeClr val="tx1">
                    <a:lumMod val="65000"/>
                    <a:lumOff val="35000"/>
                  </a:schemeClr>
                </a:solidFill>
              </a:rPr>
              <a:t/>
            </a:r>
            <a:br>
              <a:rPr lang="fr-CH" sz="3400" b="1" dirty="0" smtClean="0">
                <a:solidFill>
                  <a:schemeClr val="tx1">
                    <a:lumMod val="65000"/>
                    <a:lumOff val="35000"/>
                  </a:schemeClr>
                </a:solidFill>
              </a:rPr>
            </a:br>
            <a:r>
              <a:rPr lang="fr-CH" sz="3400" b="1" dirty="0" smtClean="0">
                <a:solidFill>
                  <a:schemeClr val="tx1">
                    <a:lumMod val="65000"/>
                    <a:lumOff val="35000"/>
                  </a:schemeClr>
                </a:solidFill>
              </a:rPr>
              <a:t>www.brsmeas.org</a:t>
            </a:r>
            <a:r>
              <a:rPr lang="fr-CH" sz="3400" b="1" dirty="0">
                <a:solidFill>
                  <a:schemeClr val="tx1">
                    <a:lumMod val="65000"/>
                    <a:lumOff val="35000"/>
                  </a:schemeClr>
                </a:solidFill>
              </a:rPr>
              <a:t/>
            </a:r>
            <a:br>
              <a:rPr lang="fr-CH" sz="3400" b="1" dirty="0">
                <a:solidFill>
                  <a:schemeClr val="tx1">
                    <a:lumMod val="65000"/>
                    <a:lumOff val="35000"/>
                  </a:schemeClr>
                </a:solidFill>
              </a:rPr>
            </a:br>
            <a:r>
              <a:rPr lang="fr-CH" sz="3400" dirty="0">
                <a:solidFill>
                  <a:schemeClr val="tx1">
                    <a:lumMod val="65000"/>
                    <a:lumOff val="35000"/>
                  </a:schemeClr>
                </a:solidFill>
              </a:rPr>
              <a:t>Email: </a:t>
            </a:r>
            <a:r>
              <a:rPr lang="fr-CH" sz="3400" dirty="0">
                <a:solidFill>
                  <a:schemeClr val="tx1">
                    <a:lumMod val="65000"/>
                    <a:lumOff val="35000"/>
                  </a:schemeClr>
                </a:solidFill>
                <a:hlinkClick r:id="rId3"/>
              </a:rPr>
              <a:t>brs@brsmeas.org</a:t>
            </a:r>
            <a:r>
              <a:rPr lang="fr-CH" sz="3400" dirty="0" smtClean="0">
                <a:solidFill>
                  <a:schemeClr val="tx1">
                    <a:lumMod val="65000"/>
                    <a:lumOff val="35000"/>
                  </a:schemeClr>
                </a:solidFill>
              </a:rPr>
              <a:t/>
            </a:r>
            <a:br>
              <a:rPr lang="fr-CH" sz="3400" dirty="0" smtClean="0">
                <a:solidFill>
                  <a:schemeClr val="tx1">
                    <a:lumMod val="65000"/>
                    <a:lumOff val="35000"/>
                  </a:schemeClr>
                </a:solidFill>
              </a:rPr>
            </a:br>
            <a:endParaRPr lang="en-US" sz="3400" b="1" dirty="0">
              <a:solidFill>
                <a:schemeClr val="tx1">
                  <a:lumMod val="65000"/>
                  <a:lumOff val="35000"/>
                </a:schemeClr>
              </a:solidFill>
            </a:endParaRPr>
          </a:p>
        </p:txBody>
      </p:sp>
      <p:pic>
        <p:nvPicPr>
          <p:cNvPr id="11" name="Picture 2" descr="T:\BRS LOGOS\7. logos\7.17 BRS Hexagon\BRS-3Hexagons\BRS-3Hexagons-transparent400X4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4200" y="152400"/>
            <a:ext cx="1940100" cy="1839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287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000" y="2057400"/>
            <a:ext cx="3911600" cy="4800600"/>
          </a:xfrm>
        </p:spPr>
        <p:txBody>
          <a:bodyPr>
            <a:normAutofit/>
          </a:bodyPr>
          <a:lstStyle/>
          <a:p>
            <a:pPr>
              <a:lnSpc>
                <a:spcPct val="110000"/>
              </a:lnSpc>
              <a:spcBef>
                <a:spcPts val="0"/>
              </a:spcBef>
              <a:spcAft>
                <a:spcPts val="1200"/>
              </a:spcAft>
            </a:pPr>
            <a:r>
              <a:rPr lang="en-GB" sz="2800" b="1" dirty="0" smtClean="0">
                <a:solidFill>
                  <a:schemeClr val="tx1">
                    <a:lumMod val="75000"/>
                    <a:lumOff val="25000"/>
                  </a:schemeClr>
                </a:solidFill>
              </a:rPr>
              <a:t>Adopted 24 Decisions</a:t>
            </a:r>
          </a:p>
          <a:p>
            <a:pPr>
              <a:lnSpc>
                <a:spcPct val="110000"/>
              </a:lnSpc>
              <a:spcBef>
                <a:spcPts val="0"/>
              </a:spcBef>
              <a:spcAft>
                <a:spcPts val="1200"/>
              </a:spcAft>
            </a:pPr>
            <a:r>
              <a:rPr lang="en-GB" sz="2800" b="1" dirty="0" smtClean="0">
                <a:solidFill>
                  <a:schemeClr val="tx1">
                    <a:lumMod val="75000"/>
                    <a:lumOff val="25000"/>
                  </a:schemeClr>
                </a:solidFill>
              </a:rPr>
              <a:t>Established a New Partnership</a:t>
            </a:r>
          </a:p>
          <a:p>
            <a:pPr>
              <a:lnSpc>
                <a:spcPct val="110000"/>
              </a:lnSpc>
              <a:spcBef>
                <a:spcPts val="0"/>
              </a:spcBef>
              <a:spcAft>
                <a:spcPts val="1200"/>
              </a:spcAft>
            </a:pPr>
            <a:r>
              <a:rPr lang="en-GB" sz="2800" b="1" dirty="0" smtClean="0">
                <a:solidFill>
                  <a:schemeClr val="tx1">
                    <a:lumMod val="75000"/>
                    <a:lumOff val="25000"/>
                  </a:schemeClr>
                </a:solidFill>
              </a:rPr>
              <a:t>Adopted 6 Technical Guidelines</a:t>
            </a:r>
          </a:p>
          <a:p>
            <a:pPr>
              <a:lnSpc>
                <a:spcPct val="110000"/>
              </a:lnSpc>
              <a:spcBef>
                <a:spcPts val="0"/>
              </a:spcBef>
              <a:spcAft>
                <a:spcPts val="1200"/>
              </a:spcAft>
            </a:pPr>
            <a:r>
              <a:rPr lang="en-GB" sz="2800" b="1" dirty="0" smtClean="0">
                <a:solidFill>
                  <a:schemeClr val="tx1">
                    <a:lumMod val="75000"/>
                    <a:lumOff val="25000"/>
                  </a:schemeClr>
                </a:solidFill>
              </a:rPr>
              <a:t>Included “marine litter” in the programme of work of OEWG</a:t>
            </a:r>
          </a:p>
        </p:txBody>
      </p:sp>
      <p:sp>
        <p:nvSpPr>
          <p:cNvPr id="4"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B050"/>
                </a:solidFill>
                <a:effectLst>
                  <a:outerShdw blurRad="38100" dist="38100" dir="2700000" algn="tl">
                    <a:srgbClr val="000000">
                      <a:alpha val="43137"/>
                    </a:srgbClr>
                  </a:outerShdw>
                </a:effectLst>
              </a:rPr>
              <a:t>Basel COP-13</a:t>
            </a:r>
            <a:endParaRPr lang="en-GB" dirty="0">
              <a:solidFill>
                <a:srgbClr val="00B050"/>
              </a:solidFill>
              <a:effectLst>
                <a:outerShdw blurRad="38100" dist="38100" dir="2700000" algn="tl">
                  <a:srgbClr val="000000">
                    <a:alpha val="43137"/>
                  </a:srgbClr>
                </a:outerShdw>
              </a:effectLst>
            </a:endParaRPr>
          </a:p>
        </p:txBody>
      </p:sp>
      <p:cxnSp>
        <p:nvCxnSpPr>
          <p:cNvPr id="6" name="Straight Connector 5"/>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1027" name="Picture 3" descr="N:\BRS LOGOS\7. logos\7.17 BRS Hexagon\Basel\Basel-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cardenas\Documents\d drive\My Documents\01_Executive Office\17 Others research\33595274563_d52cd095aa_b.jpg"/>
          <p:cNvPicPr>
            <a:picLocks noChangeAspect="1" noChangeArrowheads="1"/>
          </p:cNvPicPr>
          <p:nvPr/>
        </p:nvPicPr>
        <p:blipFill rotWithShape="1">
          <a:blip r:embed="rId4">
            <a:extLst>
              <a:ext uri="{28A0092B-C50C-407E-A947-70E740481C1C}">
                <a14:useLocalDpi xmlns:a14="http://schemas.microsoft.com/office/drawing/2010/main" val="0"/>
              </a:ext>
            </a:extLst>
          </a:blip>
          <a:srcRect l="12500" r="17578"/>
          <a:stretch/>
        </p:blipFill>
        <p:spPr bwMode="auto">
          <a:xfrm>
            <a:off x="3810001" y="1143000"/>
            <a:ext cx="5616894" cy="5701225"/>
          </a:xfrm>
          <a:prstGeom prst="rect">
            <a:avLst/>
          </a:prstGeom>
          <a:noFill/>
          <a:scene3d>
            <a:camera prst="isometricOffAxis2Left"/>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357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534400" cy="4800600"/>
          </a:xfrm>
        </p:spPr>
        <p:txBody>
          <a:bodyPr>
            <a:normAutofit fontScale="92500" lnSpcReduction="10000"/>
          </a:bodyPr>
          <a:lstStyle/>
          <a:p>
            <a:pPr>
              <a:lnSpc>
                <a:spcPct val="110000"/>
              </a:lnSpc>
              <a:spcBef>
                <a:spcPts val="0"/>
              </a:spcBef>
              <a:spcAft>
                <a:spcPts val="1200"/>
              </a:spcAft>
            </a:pPr>
            <a:r>
              <a:rPr lang="fr-CH" sz="2800" i="1" dirty="0" smtClean="0"/>
              <a:t>Adopted </a:t>
            </a:r>
            <a:r>
              <a:rPr lang="fr-CH" sz="2800" b="1" dirty="0" smtClean="0"/>
              <a:t>6 Technical Guidelines on POPs </a:t>
            </a:r>
            <a:r>
              <a:rPr lang="fr-CH" sz="2800" b="1" dirty="0" err="1" smtClean="0"/>
              <a:t>wastes</a:t>
            </a:r>
            <a:r>
              <a:rPr lang="fr-CH" sz="2800" b="1" dirty="0" smtClean="0"/>
              <a:t> </a:t>
            </a:r>
            <a:r>
              <a:rPr lang="fr-CH" sz="2800" dirty="0" smtClean="0"/>
              <a:t>(General, Pesticides, U-</a:t>
            </a:r>
            <a:r>
              <a:rPr lang="fr-CH" sz="2800" dirty="0" err="1" smtClean="0"/>
              <a:t>POPs</a:t>
            </a:r>
            <a:r>
              <a:rPr lang="fr-CH" sz="2800" dirty="0" smtClean="0"/>
              <a:t>, HCBD, PCN, PCP)</a:t>
            </a:r>
          </a:p>
          <a:p>
            <a:pPr>
              <a:lnSpc>
                <a:spcPct val="110000"/>
              </a:lnSpc>
              <a:spcBef>
                <a:spcPts val="0"/>
              </a:spcBef>
              <a:spcAft>
                <a:spcPts val="1200"/>
              </a:spcAft>
            </a:pPr>
            <a:r>
              <a:rPr lang="fr-CH" sz="2800" i="1" dirty="0" err="1" smtClean="0"/>
              <a:t>Adopted</a:t>
            </a:r>
            <a:r>
              <a:rPr lang="fr-CH" sz="2800" i="1" dirty="0" smtClean="0"/>
              <a:t> </a:t>
            </a:r>
            <a:r>
              <a:rPr lang="fr-CH" sz="2800" dirty="0" smtClean="0"/>
              <a:t>“</a:t>
            </a:r>
            <a:r>
              <a:rPr lang="fr-CH" sz="2800" b="1" dirty="0" err="1" smtClean="0"/>
              <a:t>Practical</a:t>
            </a:r>
            <a:r>
              <a:rPr lang="fr-CH" sz="2800" b="1" dirty="0" smtClean="0"/>
              <a:t> </a:t>
            </a:r>
            <a:r>
              <a:rPr lang="fr-CH" sz="2800" b="1" dirty="0" err="1" smtClean="0"/>
              <a:t>manuals</a:t>
            </a:r>
            <a:r>
              <a:rPr lang="fr-CH" sz="2800" b="1" dirty="0" smtClean="0"/>
              <a:t> for the promotion of ESM of </a:t>
            </a:r>
            <a:r>
              <a:rPr lang="fr-CH" sz="2800" b="1" dirty="0" err="1" smtClean="0"/>
              <a:t>wastes</a:t>
            </a:r>
            <a:r>
              <a:rPr lang="fr-CH" sz="2800" dirty="0"/>
              <a:t>”</a:t>
            </a:r>
            <a:endParaRPr lang="fr-CH" sz="2800" b="1" dirty="0" smtClean="0"/>
          </a:p>
          <a:p>
            <a:pPr>
              <a:lnSpc>
                <a:spcPct val="110000"/>
              </a:lnSpc>
              <a:spcBef>
                <a:spcPts val="0"/>
              </a:spcBef>
              <a:spcAft>
                <a:spcPts val="1200"/>
              </a:spcAft>
            </a:pPr>
            <a:r>
              <a:rPr lang="fr-CH" sz="2800" i="1" dirty="0" err="1" smtClean="0"/>
              <a:t>Adopted</a:t>
            </a:r>
            <a:r>
              <a:rPr lang="fr-CH" sz="2800" i="1" dirty="0" smtClean="0"/>
              <a:t> </a:t>
            </a:r>
            <a:r>
              <a:rPr lang="fr-CH" sz="2800" dirty="0" smtClean="0"/>
              <a:t>“</a:t>
            </a:r>
            <a:r>
              <a:rPr lang="fr-CH" sz="2800" b="1" dirty="0" err="1" smtClean="0"/>
              <a:t>Glossary</a:t>
            </a:r>
            <a:r>
              <a:rPr lang="fr-CH" sz="2800" b="1" dirty="0" smtClean="0"/>
              <a:t> of </a:t>
            </a:r>
            <a:r>
              <a:rPr lang="fr-CH" sz="2800" b="1" dirty="0" err="1" smtClean="0"/>
              <a:t>terms</a:t>
            </a:r>
            <a:r>
              <a:rPr lang="fr-CH" sz="2800" dirty="0" smtClean="0"/>
              <a:t>” on the distinction </a:t>
            </a:r>
            <a:r>
              <a:rPr lang="fr-CH" sz="2800" dirty="0" err="1" smtClean="0"/>
              <a:t>between</a:t>
            </a:r>
            <a:r>
              <a:rPr lang="fr-CH" sz="2800" dirty="0" smtClean="0"/>
              <a:t> </a:t>
            </a:r>
            <a:r>
              <a:rPr lang="fr-CH" sz="2800" dirty="0" err="1" smtClean="0"/>
              <a:t>wastes</a:t>
            </a:r>
            <a:r>
              <a:rPr lang="fr-CH" sz="2800" dirty="0" smtClean="0"/>
              <a:t> and non</a:t>
            </a:r>
            <a:r>
              <a:rPr lang="en-US" sz="2800" dirty="0" smtClean="0"/>
              <a:t>-</a:t>
            </a:r>
            <a:r>
              <a:rPr lang="fr-CH" sz="2800" dirty="0" err="1" smtClean="0"/>
              <a:t>wastes</a:t>
            </a:r>
            <a:endParaRPr lang="fr-CH" sz="2800" b="1" dirty="0" smtClean="0"/>
          </a:p>
          <a:p>
            <a:pPr>
              <a:lnSpc>
                <a:spcPct val="110000"/>
              </a:lnSpc>
              <a:spcBef>
                <a:spcPts val="0"/>
              </a:spcBef>
              <a:spcAft>
                <a:spcPts val="1200"/>
              </a:spcAft>
            </a:pPr>
            <a:r>
              <a:rPr lang="fr-CH" sz="2800" i="1" dirty="0" err="1" smtClean="0"/>
              <a:t>Adopted</a:t>
            </a:r>
            <a:r>
              <a:rPr lang="fr-CH" sz="2800" i="1" dirty="0" smtClean="0"/>
              <a:t> </a:t>
            </a:r>
            <a:r>
              <a:rPr lang="fr-CH" sz="2800" dirty="0" smtClean="0"/>
              <a:t>“</a:t>
            </a:r>
            <a:r>
              <a:rPr lang="fr-CH" sz="2800" b="1" dirty="0" smtClean="0"/>
              <a:t>Guidance </a:t>
            </a:r>
            <a:r>
              <a:rPr lang="en-GB" sz="2800" b="1" dirty="0" smtClean="0"/>
              <a:t>on developing efficient strategies for achieving the prevention and minimization of the generation of hazardous and other wastes and their disposal</a:t>
            </a:r>
            <a:r>
              <a:rPr lang="fr-CH" sz="2800" dirty="0"/>
              <a:t>”</a:t>
            </a:r>
            <a:endParaRPr lang="en-GB" sz="2800" b="1" dirty="0" smtClean="0"/>
          </a:p>
        </p:txBody>
      </p:sp>
      <p:sp>
        <p:nvSpPr>
          <p:cNvPr id="4"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B050"/>
                </a:solidFill>
                <a:effectLst>
                  <a:outerShdw blurRad="38100" dist="38100" dir="2700000" algn="tl">
                    <a:srgbClr val="000000">
                      <a:alpha val="43137"/>
                    </a:srgbClr>
                  </a:outerShdw>
                </a:effectLst>
              </a:rPr>
              <a:t>Basel COP-13:</a:t>
            </a:r>
            <a:endParaRPr lang="en-GB" dirty="0">
              <a:solidFill>
                <a:srgbClr val="00B050"/>
              </a:solidFill>
              <a:effectLst>
                <a:outerShdw blurRad="38100" dist="38100" dir="2700000" algn="tl">
                  <a:srgbClr val="000000">
                    <a:alpha val="43137"/>
                  </a:srgbClr>
                </a:outerShdw>
              </a:effectLst>
            </a:endParaRPr>
          </a:p>
        </p:txBody>
      </p:sp>
      <p:cxnSp>
        <p:nvCxnSpPr>
          <p:cNvPr id="6" name="Straight Connector 5"/>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1027" name="Picture 3" descr="N:\BRS LOGOS\7. logos\7.17 BRS Hexagon\Basel\Basel-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kohno\Pictures\Stack-of-books-clipart-14.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9350" y="152400"/>
            <a:ext cx="2381250" cy="1724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408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686800" cy="4525963"/>
          </a:xfrm>
        </p:spPr>
        <p:txBody>
          <a:bodyPr>
            <a:normAutofit fontScale="85000" lnSpcReduction="10000"/>
          </a:bodyPr>
          <a:lstStyle/>
          <a:p>
            <a:pPr>
              <a:lnSpc>
                <a:spcPct val="110000"/>
              </a:lnSpc>
              <a:spcBef>
                <a:spcPts val="0"/>
              </a:spcBef>
              <a:spcAft>
                <a:spcPts val="1200"/>
              </a:spcAft>
            </a:pPr>
            <a:r>
              <a:rPr lang="fr-CH" i="1" dirty="0" err="1" smtClean="0"/>
              <a:t>Adopted</a:t>
            </a:r>
            <a:r>
              <a:rPr lang="fr-CH" dirty="0" smtClean="0"/>
              <a:t> “</a:t>
            </a:r>
            <a:r>
              <a:rPr lang="fr-CH" b="1" dirty="0" smtClean="0"/>
              <a:t>G</a:t>
            </a:r>
            <a:r>
              <a:rPr lang="en-US" b="1" dirty="0" smtClean="0"/>
              <a:t>uidance on the implementation of the Basel Convention provisions dealing with illegal traffic</a:t>
            </a:r>
            <a:r>
              <a:rPr lang="fr-CH" dirty="0" smtClean="0"/>
              <a:t>”</a:t>
            </a:r>
            <a:endParaRPr lang="en-US" b="1" dirty="0" smtClean="0"/>
          </a:p>
          <a:p>
            <a:pPr>
              <a:lnSpc>
                <a:spcPct val="110000"/>
              </a:lnSpc>
              <a:spcBef>
                <a:spcPts val="0"/>
              </a:spcBef>
              <a:spcAft>
                <a:spcPts val="1200"/>
              </a:spcAft>
            </a:pPr>
            <a:r>
              <a:rPr lang="en-US" i="1" dirty="0" smtClean="0"/>
              <a:t>Adopted </a:t>
            </a:r>
            <a:r>
              <a:rPr lang="fr-CH" dirty="0" smtClean="0"/>
              <a:t>“</a:t>
            </a:r>
            <a:r>
              <a:rPr lang="en-US" b="1" dirty="0" smtClean="0"/>
              <a:t>Guidance manual on how to improve the sea-land interface</a:t>
            </a:r>
            <a:r>
              <a:rPr lang="fr-CH" dirty="0" smtClean="0"/>
              <a:t>”</a:t>
            </a:r>
            <a:endParaRPr lang="en-US" b="1" dirty="0" smtClean="0"/>
          </a:p>
          <a:p>
            <a:pPr>
              <a:lnSpc>
                <a:spcPct val="110000"/>
              </a:lnSpc>
              <a:spcBef>
                <a:spcPts val="0"/>
              </a:spcBef>
              <a:spcAft>
                <a:spcPts val="1200"/>
              </a:spcAft>
            </a:pPr>
            <a:r>
              <a:rPr lang="fr-CH" i="1" dirty="0" err="1" smtClean="0"/>
              <a:t>Adopted</a:t>
            </a:r>
            <a:r>
              <a:rPr lang="fr-CH" dirty="0" smtClean="0"/>
              <a:t>, on an </a:t>
            </a:r>
            <a:r>
              <a:rPr lang="fr-CH" dirty="0" err="1" smtClean="0"/>
              <a:t>interim</a:t>
            </a:r>
            <a:r>
              <a:rPr lang="fr-CH" dirty="0" smtClean="0"/>
              <a:t> basis,</a:t>
            </a:r>
            <a:r>
              <a:rPr lang="fr-CH" i="1" dirty="0" smtClean="0"/>
              <a:t> </a:t>
            </a:r>
            <a:r>
              <a:rPr lang="en-US" dirty="0" smtClean="0"/>
              <a:t>section 3 of </a:t>
            </a:r>
            <a:r>
              <a:rPr lang="fr-CH" dirty="0" smtClean="0"/>
              <a:t>“</a:t>
            </a:r>
            <a:r>
              <a:rPr lang="en-US" b="1" dirty="0" smtClean="0"/>
              <a:t>Guidance document on environmentally sound management of used and end-of-life computing equipment</a:t>
            </a:r>
            <a:r>
              <a:rPr lang="fr-CH" dirty="0" smtClean="0"/>
              <a:t>”</a:t>
            </a:r>
            <a:r>
              <a:rPr lang="en-US" b="1" dirty="0" smtClean="0"/>
              <a:t> </a:t>
            </a:r>
          </a:p>
          <a:p>
            <a:pPr>
              <a:lnSpc>
                <a:spcPct val="110000"/>
              </a:lnSpc>
              <a:spcBef>
                <a:spcPts val="0"/>
              </a:spcBef>
              <a:spcAft>
                <a:spcPts val="1200"/>
              </a:spcAft>
            </a:pPr>
            <a:r>
              <a:rPr lang="en-US" b="1" dirty="0" smtClean="0"/>
              <a:t>Partnership for Action on Computing Equipment (PACE) </a:t>
            </a:r>
            <a:r>
              <a:rPr lang="en-US" dirty="0" smtClean="0"/>
              <a:t>working group successfully completed its work</a:t>
            </a:r>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B050"/>
                </a:solidFill>
                <a:effectLst>
                  <a:outerShdw blurRad="38100" dist="38100" dir="2700000" algn="tl">
                    <a:srgbClr val="000000">
                      <a:alpha val="43137"/>
                    </a:srgbClr>
                  </a:outerShdw>
                </a:effectLst>
              </a:rPr>
              <a:t>Basel COP-13:</a:t>
            </a:r>
            <a:endParaRPr lang="en-GB" dirty="0">
              <a:solidFill>
                <a:srgbClr val="00B05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6" name="Picture 3" descr="N:\BRS LOGOS\7. logos\7.17 BRS Hexagon\Basel\Basel-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kohno\Pictures\Recycle-free-recycling-and-trash-clipart-graphics-images-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190500"/>
            <a:ext cx="1108329" cy="1420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840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686800" cy="4525963"/>
          </a:xfrm>
        </p:spPr>
        <p:txBody>
          <a:bodyPr>
            <a:normAutofit fontScale="85000" lnSpcReduction="10000"/>
          </a:bodyPr>
          <a:lstStyle/>
          <a:p>
            <a:pPr>
              <a:spcBef>
                <a:spcPts val="0"/>
              </a:spcBef>
              <a:spcAft>
                <a:spcPts val="2400"/>
              </a:spcAft>
            </a:pPr>
            <a:r>
              <a:rPr lang="fr-CH" i="1" dirty="0" smtClean="0"/>
              <a:t>Adopted </a:t>
            </a:r>
            <a:r>
              <a:rPr lang="fr-CH" dirty="0" smtClean="0"/>
              <a:t>the terms of reference of the </a:t>
            </a:r>
            <a:r>
              <a:rPr lang="fr-CH" b="1" dirty="0" smtClean="0"/>
              <a:t>Household Wastes </a:t>
            </a:r>
            <a:r>
              <a:rPr lang="fr-CH" b="1" dirty="0" err="1" smtClean="0"/>
              <a:t>Partnership</a:t>
            </a:r>
            <a:r>
              <a:rPr lang="fr-CH" b="1" dirty="0" smtClean="0"/>
              <a:t> </a:t>
            </a:r>
          </a:p>
          <a:p>
            <a:pPr>
              <a:spcBef>
                <a:spcPts val="0"/>
              </a:spcBef>
              <a:spcAft>
                <a:spcPts val="2400"/>
              </a:spcAft>
            </a:pPr>
            <a:r>
              <a:rPr lang="fr-CH" i="1" dirty="0" err="1" smtClean="0"/>
              <a:t>Launched</a:t>
            </a:r>
            <a:r>
              <a:rPr lang="fr-CH" i="1" dirty="0" smtClean="0"/>
              <a:t> </a:t>
            </a:r>
            <a:r>
              <a:rPr lang="fr-CH" dirty="0" smtClean="0"/>
              <a:t>a </a:t>
            </a:r>
            <a:r>
              <a:rPr lang="fr-CH" dirty="0" err="1" smtClean="0"/>
              <a:t>process</a:t>
            </a:r>
            <a:r>
              <a:rPr lang="fr-CH" dirty="0" smtClean="0"/>
              <a:t> for the </a:t>
            </a:r>
            <a:r>
              <a:rPr lang="fr-CH" b="1" dirty="0" err="1" smtClean="0"/>
              <a:t>review</a:t>
            </a:r>
            <a:r>
              <a:rPr lang="fr-CH" b="1" dirty="0" smtClean="0"/>
              <a:t> of </a:t>
            </a:r>
            <a:r>
              <a:rPr lang="fr-CH" b="1" dirty="0" err="1" smtClean="0"/>
              <a:t>several</a:t>
            </a:r>
            <a:r>
              <a:rPr lang="fr-CH" b="1" dirty="0" smtClean="0"/>
              <a:t> Annexes</a:t>
            </a:r>
          </a:p>
          <a:p>
            <a:pPr>
              <a:spcBef>
                <a:spcPts val="0"/>
              </a:spcBef>
              <a:spcAft>
                <a:spcPts val="2400"/>
              </a:spcAft>
            </a:pPr>
            <a:r>
              <a:rPr lang="fr-CH" i="1" dirty="0" err="1" smtClean="0"/>
              <a:t>Agreed</a:t>
            </a:r>
            <a:r>
              <a:rPr lang="fr-CH" i="1" dirty="0" smtClean="0"/>
              <a:t> </a:t>
            </a:r>
            <a:r>
              <a:rPr lang="fr-CH" dirty="0" smtClean="0"/>
              <a:t>on a </a:t>
            </a:r>
            <a:r>
              <a:rPr lang="fr-CH" dirty="0" err="1" smtClean="0"/>
              <a:t>revised</a:t>
            </a:r>
            <a:r>
              <a:rPr lang="fr-CH" dirty="0" smtClean="0"/>
              <a:t> </a:t>
            </a:r>
            <a:r>
              <a:rPr lang="fr-CH" dirty="0" err="1" smtClean="0"/>
              <a:t>process</a:t>
            </a:r>
            <a:r>
              <a:rPr lang="fr-CH" dirty="0" smtClean="0"/>
              <a:t> for the </a:t>
            </a:r>
            <a:r>
              <a:rPr lang="en-US" dirty="0" smtClean="0"/>
              <a:t>final evaluation of the </a:t>
            </a:r>
            <a:r>
              <a:rPr lang="en-US" b="1" dirty="0" smtClean="0"/>
              <a:t>strategic framework </a:t>
            </a:r>
            <a:endParaRPr lang="fr-CH" b="1" dirty="0" smtClean="0"/>
          </a:p>
          <a:p>
            <a:pPr>
              <a:spcBef>
                <a:spcPts val="0"/>
              </a:spcBef>
              <a:spcAft>
                <a:spcPts val="2400"/>
              </a:spcAft>
            </a:pPr>
            <a:r>
              <a:rPr lang="en-US" i="1" dirty="0" smtClean="0"/>
              <a:t>Adopted </a:t>
            </a:r>
            <a:r>
              <a:rPr lang="en-US" dirty="0" smtClean="0"/>
              <a:t>the work programme of OEWG for 2018-2019, including new work on </a:t>
            </a:r>
            <a:r>
              <a:rPr lang="en-US" b="1" dirty="0" smtClean="0"/>
              <a:t>m</a:t>
            </a:r>
            <a:r>
              <a:rPr lang="en-GB" b="1" dirty="0" smtClean="0"/>
              <a:t>arine plastic litter and microplastics </a:t>
            </a:r>
            <a:r>
              <a:rPr lang="en-GB" dirty="0" smtClean="0"/>
              <a:t>and </a:t>
            </a:r>
            <a:r>
              <a:rPr lang="en-GB" b="1" dirty="0" smtClean="0"/>
              <a:t>waste containing nanomaterials</a:t>
            </a:r>
            <a:endParaRPr lang="en-GB" b="1" dirty="0"/>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B050"/>
                </a:solidFill>
                <a:effectLst>
                  <a:outerShdw blurRad="38100" dist="38100" dir="2700000" algn="tl">
                    <a:srgbClr val="000000">
                      <a:alpha val="43137"/>
                    </a:srgbClr>
                  </a:outerShdw>
                </a:effectLst>
              </a:rPr>
              <a:t>Basel COP-13:</a:t>
            </a:r>
            <a:endParaRPr lang="en-GB" dirty="0">
              <a:solidFill>
                <a:srgbClr val="00B05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B050"/>
            </a:solidFill>
          </a:ln>
        </p:spPr>
        <p:style>
          <a:lnRef idx="1">
            <a:schemeClr val="accent1"/>
          </a:lnRef>
          <a:fillRef idx="0">
            <a:schemeClr val="accent1"/>
          </a:fillRef>
          <a:effectRef idx="0">
            <a:schemeClr val="accent1"/>
          </a:effectRef>
          <a:fontRef idx="minor">
            <a:schemeClr val="tx1"/>
          </a:fontRef>
        </p:style>
      </p:cxnSp>
      <p:pic>
        <p:nvPicPr>
          <p:cNvPr id="6" name="Picture 3" descr="N:\BRS LOGOS\7. logos\7.17 BRS Hexagon\Basel\Basel-transparent240-16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76200"/>
            <a:ext cx="1859757" cy="123983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kohno\Pictures\Earth-drink-clip-art-images-clipart-cliparts-for-you.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76200"/>
            <a:ext cx="1409700" cy="1389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6283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8336" y="274638"/>
            <a:ext cx="6748463" cy="1143000"/>
          </a:xfrm>
        </p:spPr>
        <p:txBody>
          <a:bodyPr>
            <a:normAutofit/>
          </a:bodyPr>
          <a:lstStyle/>
          <a:p>
            <a:pPr algn="l"/>
            <a:r>
              <a:rPr lang="en-US" b="1" dirty="0">
                <a:solidFill>
                  <a:srgbClr val="0070C0"/>
                </a:solidFill>
                <a:effectLst>
                  <a:outerShdw blurRad="38100" dist="38100" dir="2700000" algn="tl">
                    <a:srgbClr val="000000">
                      <a:alpha val="43137"/>
                    </a:srgbClr>
                  </a:outerShdw>
                </a:effectLst>
              </a:rPr>
              <a:t>Rotterdam </a:t>
            </a:r>
            <a:r>
              <a:rPr lang="en-US" b="1" dirty="0" smtClean="0">
                <a:solidFill>
                  <a:srgbClr val="0070C0"/>
                </a:solidFill>
                <a:effectLst>
                  <a:outerShdw blurRad="38100" dist="38100" dir="2700000" algn="tl">
                    <a:srgbClr val="000000">
                      <a:alpha val="43137"/>
                    </a:srgbClr>
                  </a:outerShdw>
                </a:effectLst>
              </a:rPr>
              <a:t>COP-8</a:t>
            </a:r>
            <a:endParaRPr lang="en-US" dirty="0"/>
          </a:p>
        </p:txBody>
      </p:sp>
      <p:pic>
        <p:nvPicPr>
          <p:cNvPr id="5" name="Content Placeholder 4"/>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8625" t="1256" r="15927" b="109"/>
          <a:stretch/>
        </p:blipFill>
        <p:spPr>
          <a:xfrm>
            <a:off x="0" y="1524000"/>
            <a:ext cx="5867400" cy="5116332"/>
          </a:xfrm>
          <a:scene3d>
            <a:camera prst="isometricOffAxis1Right"/>
            <a:lightRig rig="threePt" dir="t"/>
          </a:scene3d>
        </p:spPr>
      </p:pic>
      <p:cxnSp>
        <p:nvCxnSpPr>
          <p:cNvPr id="9" name="Straight Connector 8"/>
          <p:cNvCxnSpPr/>
          <p:nvPr/>
        </p:nvCxnSpPr>
        <p:spPr>
          <a:xfrm>
            <a:off x="1828800" y="1323975"/>
            <a:ext cx="7315200" cy="0"/>
          </a:xfrm>
          <a:prstGeom prst="line">
            <a:avLst/>
          </a:prstGeom>
          <a:ln w="3175" cmpd="thickThin">
            <a:solidFill>
              <a:srgbClr val="0070C0"/>
            </a:solidFill>
          </a:ln>
        </p:spPr>
        <p:style>
          <a:lnRef idx="1">
            <a:schemeClr val="accent1"/>
          </a:lnRef>
          <a:fillRef idx="0">
            <a:schemeClr val="accent1"/>
          </a:fillRef>
          <a:effectRef idx="0">
            <a:schemeClr val="accent1"/>
          </a:effectRef>
          <a:fontRef idx="minor">
            <a:schemeClr val="tx1"/>
          </a:fontRef>
        </p:style>
      </p:cxnSp>
      <p:pic>
        <p:nvPicPr>
          <p:cNvPr id="10" name="Picture 2" descr="N:\BRS LOGOS\7. logos\7.17 BRS Hexagon\Rotterdam\Rotterdam-transparent240-16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1750"/>
            <a:ext cx="1938337" cy="129222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1"/>
          </p:nvPr>
        </p:nvSpPr>
        <p:spPr>
          <a:xfrm>
            <a:off x="5105400" y="2209800"/>
            <a:ext cx="4038600" cy="4068763"/>
          </a:xfrm>
        </p:spPr>
        <p:txBody>
          <a:bodyPr>
            <a:normAutofit/>
          </a:bodyPr>
          <a:lstStyle/>
          <a:p>
            <a:pPr marL="711200" lvl="8" indent="-177800">
              <a:spcAft>
                <a:spcPts val="600"/>
              </a:spcAft>
            </a:pPr>
            <a:r>
              <a:rPr lang="fr-CH" sz="2800" dirty="0" err="1" smtClean="0">
                <a:solidFill>
                  <a:schemeClr val="tx1">
                    <a:lumMod val="75000"/>
                    <a:lumOff val="25000"/>
                  </a:schemeClr>
                </a:solidFill>
              </a:rPr>
              <a:t>Adopted</a:t>
            </a:r>
            <a:r>
              <a:rPr lang="fr-CH" sz="2800" dirty="0" smtClean="0">
                <a:solidFill>
                  <a:schemeClr val="tx1">
                    <a:lumMod val="75000"/>
                    <a:lumOff val="25000"/>
                  </a:schemeClr>
                </a:solidFill>
              </a:rPr>
              <a:t> 17 </a:t>
            </a:r>
            <a:r>
              <a:rPr lang="fr-CH" sz="2800" dirty="0" err="1" smtClean="0">
                <a:solidFill>
                  <a:schemeClr val="tx1">
                    <a:lumMod val="75000"/>
                    <a:lumOff val="25000"/>
                  </a:schemeClr>
                </a:solidFill>
              </a:rPr>
              <a:t>Decisions</a:t>
            </a:r>
            <a:endParaRPr lang="fr-CH" sz="2800" dirty="0" smtClean="0">
              <a:solidFill>
                <a:schemeClr val="tx1">
                  <a:lumMod val="75000"/>
                  <a:lumOff val="25000"/>
                </a:schemeClr>
              </a:solidFill>
            </a:endParaRPr>
          </a:p>
          <a:p>
            <a:pPr marL="711200" lvl="8" indent="-177800">
              <a:spcAft>
                <a:spcPts val="600"/>
              </a:spcAft>
            </a:pPr>
            <a:r>
              <a:rPr lang="fr-CH" sz="2800" dirty="0" err="1" smtClean="0">
                <a:solidFill>
                  <a:schemeClr val="tx1">
                    <a:lumMod val="75000"/>
                    <a:lumOff val="25000"/>
                  </a:schemeClr>
                </a:solidFill>
              </a:rPr>
              <a:t>Included</a:t>
            </a:r>
            <a:r>
              <a:rPr lang="fr-CH" sz="2800" dirty="0" smtClean="0">
                <a:solidFill>
                  <a:schemeClr val="tx1">
                    <a:lumMod val="75000"/>
                    <a:lumOff val="25000"/>
                  </a:schemeClr>
                </a:solidFill>
              </a:rPr>
              <a:t> 3 new </a:t>
            </a:r>
            <a:r>
              <a:rPr lang="fr-CH" sz="2800" dirty="0" err="1">
                <a:solidFill>
                  <a:schemeClr val="tx1">
                    <a:lumMod val="75000"/>
                    <a:lumOff val="25000"/>
                  </a:schemeClr>
                </a:solidFill>
              </a:rPr>
              <a:t>chemicals</a:t>
            </a:r>
            <a:r>
              <a:rPr lang="fr-CH" sz="2800" dirty="0" smtClean="0">
                <a:solidFill>
                  <a:schemeClr val="tx1">
                    <a:lumMod val="75000"/>
                    <a:lumOff val="25000"/>
                  </a:schemeClr>
                </a:solidFill>
              </a:rPr>
              <a:t> in  </a:t>
            </a:r>
            <a:r>
              <a:rPr lang="fr-CH" sz="2800" dirty="0" err="1" smtClean="0">
                <a:solidFill>
                  <a:schemeClr val="tx1">
                    <a:lumMod val="75000"/>
                    <a:lumOff val="25000"/>
                  </a:schemeClr>
                </a:solidFill>
              </a:rPr>
              <a:t>Annex</a:t>
            </a:r>
            <a:r>
              <a:rPr lang="fr-CH" sz="2800" dirty="0" smtClean="0">
                <a:solidFill>
                  <a:schemeClr val="tx1">
                    <a:lumMod val="75000"/>
                    <a:lumOff val="25000"/>
                  </a:schemeClr>
                </a:solidFill>
              </a:rPr>
              <a:t> III</a:t>
            </a:r>
            <a:endParaRPr lang="en-US" sz="2800" dirty="0">
              <a:solidFill>
                <a:schemeClr val="tx1">
                  <a:lumMod val="75000"/>
                  <a:lumOff val="25000"/>
                </a:schemeClr>
              </a:solidFill>
            </a:endParaRPr>
          </a:p>
        </p:txBody>
      </p:sp>
    </p:spTree>
    <p:extLst>
      <p:ext uri="{BB962C8B-B14F-4D97-AF65-F5344CB8AC3E}">
        <p14:creationId xmlns:p14="http://schemas.microsoft.com/office/powerpoint/2010/main" val="660073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686800" cy="4953000"/>
          </a:xfrm>
        </p:spPr>
        <p:txBody>
          <a:bodyPr>
            <a:noAutofit/>
          </a:bodyPr>
          <a:lstStyle/>
          <a:p>
            <a:r>
              <a:rPr lang="fr-CH" sz="3000" b="1" i="1" dirty="0" err="1" smtClean="0"/>
              <a:t>Listed</a:t>
            </a:r>
            <a:r>
              <a:rPr lang="fr-CH" sz="3000" b="1" i="1" dirty="0" smtClean="0"/>
              <a:t> </a:t>
            </a:r>
            <a:r>
              <a:rPr lang="fr-CH" sz="3000" b="1" dirty="0" smtClean="0"/>
              <a:t>4 </a:t>
            </a:r>
            <a:r>
              <a:rPr lang="fr-CH" sz="3000" b="1" dirty="0" err="1" smtClean="0"/>
              <a:t>chemicals</a:t>
            </a:r>
            <a:r>
              <a:rPr lang="fr-CH" sz="3000" b="1" dirty="0" smtClean="0"/>
              <a:t> in </a:t>
            </a:r>
            <a:r>
              <a:rPr lang="fr-CH" sz="3000" b="1" dirty="0" err="1" smtClean="0"/>
              <a:t>Annex</a:t>
            </a:r>
            <a:r>
              <a:rPr lang="fr-CH" sz="3000" b="1" dirty="0" smtClean="0"/>
              <a:t> III, approved decision guidance documents:</a:t>
            </a:r>
          </a:p>
          <a:p>
            <a:pPr marL="865188" lvl="1" indent="-241300"/>
            <a:r>
              <a:rPr lang="fr-CH" sz="2600" dirty="0" smtClean="0"/>
              <a:t>Carbofuran (pesticide)</a:t>
            </a:r>
          </a:p>
          <a:p>
            <a:pPr marL="865188" lvl="1" indent="-241300"/>
            <a:r>
              <a:rPr lang="fr-CH" sz="2600" dirty="0" smtClean="0"/>
              <a:t>Trichlorfon (pesticide)</a:t>
            </a:r>
          </a:p>
          <a:p>
            <a:pPr marL="865188" lvl="1" indent="-241300"/>
            <a:r>
              <a:rPr lang="fr-CH" sz="2600" dirty="0" smtClean="0"/>
              <a:t>Short-chain chlorinated paraffins (industrial)</a:t>
            </a:r>
          </a:p>
          <a:p>
            <a:pPr marL="865188" lvl="1" indent="-241300"/>
            <a:r>
              <a:rPr lang="fr-CH" sz="2600" dirty="0" smtClean="0"/>
              <a:t>Tributyltin compounds (</a:t>
            </a:r>
            <a:r>
              <a:rPr lang="fr-CH" sz="2600" dirty="0" err="1" smtClean="0"/>
              <a:t>industrial</a:t>
            </a:r>
            <a:r>
              <a:rPr lang="fr-CH" sz="2600" dirty="0" smtClean="0"/>
              <a:t>)</a:t>
            </a:r>
          </a:p>
          <a:p>
            <a:pPr marL="0" indent="0">
              <a:buNone/>
            </a:pPr>
            <a:endParaRPr lang="fr-CH" sz="3000" b="1" dirty="0" smtClean="0"/>
          </a:p>
          <a:p>
            <a:r>
              <a:rPr lang="fr-CH" sz="3000" b="1" dirty="0" err="1" smtClean="0"/>
              <a:t>Amendments</a:t>
            </a:r>
            <a:r>
              <a:rPr lang="fr-CH" sz="3000" b="1" dirty="0" smtClean="0"/>
              <a:t> </a:t>
            </a:r>
            <a:r>
              <a:rPr lang="fr-CH" sz="3000" b="1" dirty="0" err="1" smtClean="0"/>
              <a:t>entered</a:t>
            </a:r>
            <a:r>
              <a:rPr lang="fr-CH" sz="3000" b="1" dirty="0" smtClean="0"/>
              <a:t> </a:t>
            </a:r>
            <a:r>
              <a:rPr lang="fr-CH" sz="3000" b="1" dirty="0"/>
              <a:t>into</a:t>
            </a:r>
            <a:r>
              <a:rPr lang="fr-CH" sz="3000" b="1" dirty="0" smtClean="0"/>
              <a:t> force for all Parties on </a:t>
            </a:r>
            <a:r>
              <a:rPr lang="fr-CH" sz="3000" b="1" u="sng" dirty="0" smtClean="0"/>
              <a:t>15 September 2017</a:t>
            </a:r>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70C0"/>
                </a:solidFill>
                <a:effectLst>
                  <a:outerShdw blurRad="38100" dist="38100" dir="2700000" algn="tl">
                    <a:srgbClr val="000000">
                      <a:alpha val="43137"/>
                    </a:srgbClr>
                  </a:outerShdw>
                </a:effectLst>
              </a:rPr>
              <a:t>Rotterdam COP-8:</a:t>
            </a:r>
            <a:endParaRPr lang="en-GB" dirty="0">
              <a:solidFill>
                <a:srgbClr val="0070C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70C0"/>
            </a:solidFill>
          </a:ln>
        </p:spPr>
        <p:style>
          <a:lnRef idx="1">
            <a:schemeClr val="accent1"/>
          </a:lnRef>
          <a:fillRef idx="0">
            <a:schemeClr val="accent1"/>
          </a:fillRef>
          <a:effectRef idx="0">
            <a:schemeClr val="accent1"/>
          </a:effectRef>
          <a:fontRef idx="minor">
            <a:schemeClr val="tx1"/>
          </a:fontRef>
        </p:style>
      </p:cxnSp>
      <p:pic>
        <p:nvPicPr>
          <p:cNvPr id="10" name="Picture 2" descr="N:\BRS LOGOS\7. logos\7.17 BRS Hexagon\Rotterdam\Rotterdam-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750"/>
            <a:ext cx="1938337" cy="1292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kohno\Pictures\Gavel-icon-clipar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08763" y="-20638"/>
            <a:ext cx="1697037" cy="1697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6682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686800" cy="4525963"/>
          </a:xfrm>
        </p:spPr>
        <p:txBody>
          <a:bodyPr>
            <a:normAutofit/>
          </a:bodyPr>
          <a:lstStyle/>
          <a:p>
            <a:r>
              <a:rPr lang="fr-CH" b="1" i="1" dirty="0" smtClean="0"/>
              <a:t>Agreed </a:t>
            </a:r>
            <a:r>
              <a:rPr lang="fr-CH" b="1" dirty="0" smtClean="0"/>
              <a:t>that all requirements for listing of chemicals have been met for the following chemicals, deferred decision on listing to COP-9:</a:t>
            </a:r>
          </a:p>
          <a:p>
            <a:pPr marL="865188" lvl="1" indent="-241300"/>
            <a:r>
              <a:rPr lang="fr-CH" dirty="0" smtClean="0"/>
              <a:t>Carbosulfan (pesticide)</a:t>
            </a:r>
          </a:p>
          <a:p>
            <a:pPr marL="865188" lvl="1" indent="-241300"/>
            <a:r>
              <a:rPr lang="fr-CH" dirty="0" smtClean="0"/>
              <a:t>Fenthion formulations (SHPF)</a:t>
            </a:r>
          </a:p>
          <a:p>
            <a:pPr marL="865188" lvl="1" indent="-241300"/>
            <a:r>
              <a:rPr lang="fr-CH" dirty="0" smtClean="0"/>
              <a:t>Chrysotile asbestos (industrial) (decision RC-3/3)</a:t>
            </a:r>
          </a:p>
          <a:p>
            <a:pPr marL="865188" lvl="1" indent="-241300"/>
            <a:r>
              <a:rPr lang="fr-CH" dirty="0" smtClean="0"/>
              <a:t>Paraquat formulations (SHPF) (decision RC-6/8)</a:t>
            </a:r>
          </a:p>
          <a:p>
            <a:endParaRPr lang="fr-CH" dirty="0" smtClean="0"/>
          </a:p>
        </p:txBody>
      </p:sp>
      <p:sp>
        <p:nvSpPr>
          <p:cNvPr id="8" name="Title 6"/>
          <p:cNvSpPr txBox="1">
            <a:spLocks/>
          </p:cNvSpPr>
          <p:nvPr/>
        </p:nvSpPr>
        <p:spPr>
          <a:xfrm>
            <a:off x="1828800" y="76200"/>
            <a:ext cx="7315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0070C0"/>
                </a:solidFill>
                <a:effectLst>
                  <a:outerShdw blurRad="38100" dist="38100" dir="2700000" algn="tl">
                    <a:srgbClr val="000000">
                      <a:alpha val="43137"/>
                    </a:srgbClr>
                  </a:outerShdw>
                </a:effectLst>
              </a:rPr>
              <a:t>Rotterdam COP-8:</a:t>
            </a:r>
            <a:endParaRPr lang="en-GB" dirty="0">
              <a:solidFill>
                <a:srgbClr val="0070C0"/>
              </a:solidFill>
              <a:effectLst>
                <a:outerShdw blurRad="38100" dist="38100" dir="2700000" algn="tl">
                  <a:srgbClr val="000000">
                    <a:alpha val="43137"/>
                  </a:srgbClr>
                </a:outerShdw>
              </a:effectLst>
            </a:endParaRPr>
          </a:p>
        </p:txBody>
      </p:sp>
      <p:cxnSp>
        <p:nvCxnSpPr>
          <p:cNvPr id="9" name="Straight Connector 8"/>
          <p:cNvCxnSpPr/>
          <p:nvPr/>
        </p:nvCxnSpPr>
        <p:spPr>
          <a:xfrm>
            <a:off x="1828800" y="1143000"/>
            <a:ext cx="7315200" cy="0"/>
          </a:xfrm>
          <a:prstGeom prst="line">
            <a:avLst/>
          </a:prstGeom>
          <a:ln w="3175" cmpd="thickThin">
            <a:solidFill>
              <a:srgbClr val="0070C0"/>
            </a:solidFill>
          </a:ln>
        </p:spPr>
        <p:style>
          <a:lnRef idx="1">
            <a:schemeClr val="accent1"/>
          </a:lnRef>
          <a:fillRef idx="0">
            <a:schemeClr val="accent1"/>
          </a:fillRef>
          <a:effectRef idx="0">
            <a:schemeClr val="accent1"/>
          </a:effectRef>
          <a:fontRef idx="minor">
            <a:schemeClr val="tx1"/>
          </a:fontRef>
        </p:style>
      </p:cxnSp>
      <p:pic>
        <p:nvPicPr>
          <p:cNvPr id="6" name="Picture 2" descr="N:\BRS LOGOS\7. logos\7.17 BRS Hexagon\Rotterdam\Rotterdam-transparent240-16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750"/>
            <a:ext cx="1938337" cy="12922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kohno\Pictures\Safety-checklist-clipar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125063"/>
            <a:ext cx="1295400" cy="155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7707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870</TotalTime>
  <Words>1961</Words>
  <Application>Microsoft Office PowerPoint</Application>
  <PresentationFormat>On-screen Show (4:3)</PresentationFormat>
  <Paragraphs>263</Paragraphs>
  <Slides>25</Slides>
  <Notes>14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Outcomes of the 2017 COPs and update on the programmes of work of the Basel, Rotterdam and Stockholm Conventions</vt:lpstr>
      <vt:lpstr>Highlights</vt:lpstr>
      <vt:lpstr>PowerPoint Presentation</vt:lpstr>
      <vt:lpstr>PowerPoint Presentation</vt:lpstr>
      <vt:lpstr>PowerPoint Presentation</vt:lpstr>
      <vt:lpstr>PowerPoint Presentation</vt:lpstr>
      <vt:lpstr>Rotterdam COP-8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More information at:   www.brsmeas.org Email: brs@brsmeas.org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Outcomes of the 2017 BRS COPs</dc:title>
  <dc:creator>kei</dc:creator>
  <cp:lastModifiedBy>BRS</cp:lastModifiedBy>
  <cp:revision>123</cp:revision>
  <dcterms:created xsi:type="dcterms:W3CDTF">2017-06-19T20:07:49Z</dcterms:created>
  <dcterms:modified xsi:type="dcterms:W3CDTF">2017-10-09T12:47:39Z</dcterms:modified>
</cp:coreProperties>
</file>