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3004800" cy="9753600"/>
  <p:notesSz cx="13004800" cy="9753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234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75360" y="3023616"/>
            <a:ext cx="11054080" cy="20482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0720" y="5462016"/>
            <a:ext cx="9103360" cy="2438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0" i="0">
                <a:solidFill>
                  <a:schemeClr val="bg1"/>
                </a:solidFill>
                <a:latin typeface="Lato-Light"/>
                <a:cs typeface="Lato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0" i="0">
                <a:solidFill>
                  <a:schemeClr val="bg1"/>
                </a:solidFill>
                <a:latin typeface="Lato-Light"/>
                <a:cs typeface="Lato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50240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697472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0" i="0">
                <a:solidFill>
                  <a:schemeClr val="bg1"/>
                </a:solidFill>
                <a:latin typeface="Lato-Light"/>
                <a:cs typeface="Lato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8648700"/>
            <a:ext cx="13004800" cy="1104900"/>
          </a:xfrm>
          <a:custGeom>
            <a:avLst/>
            <a:gdLst/>
            <a:ahLst/>
            <a:cxnLst/>
            <a:rect l="l" t="t" r="r" b="b"/>
            <a:pathLst>
              <a:path w="13004800" h="1104900">
                <a:moveTo>
                  <a:pt x="0" y="1104900"/>
                </a:moveTo>
                <a:lnTo>
                  <a:pt x="13004800" y="1104900"/>
                </a:lnTo>
                <a:lnTo>
                  <a:pt x="13004800" y="0"/>
                </a:lnTo>
                <a:lnTo>
                  <a:pt x="0" y="0"/>
                </a:lnTo>
                <a:lnTo>
                  <a:pt x="0" y="11049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3004800" cy="7962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3004800" cy="5943600"/>
          </a:xfrm>
          <a:custGeom>
            <a:avLst/>
            <a:gdLst/>
            <a:ahLst/>
            <a:cxnLst/>
            <a:rect l="l" t="t" r="r" b="b"/>
            <a:pathLst>
              <a:path w="13004800" h="5943600">
                <a:moveTo>
                  <a:pt x="0" y="5943600"/>
                </a:moveTo>
                <a:lnTo>
                  <a:pt x="13004800" y="5943600"/>
                </a:lnTo>
                <a:lnTo>
                  <a:pt x="13004800" y="0"/>
                </a:lnTo>
                <a:lnTo>
                  <a:pt x="0" y="0"/>
                </a:lnTo>
                <a:lnTo>
                  <a:pt x="0" y="5943600"/>
                </a:lnTo>
                <a:close/>
              </a:path>
            </a:pathLst>
          </a:custGeom>
          <a:solidFill>
            <a:srgbClr val="000000">
              <a:alpha val="4946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5943600"/>
            <a:ext cx="13004800" cy="2705100"/>
          </a:xfrm>
          <a:custGeom>
            <a:avLst/>
            <a:gdLst/>
            <a:ahLst/>
            <a:cxnLst/>
            <a:rect l="l" t="t" r="r" b="b"/>
            <a:pathLst>
              <a:path w="13004800" h="2705100">
                <a:moveTo>
                  <a:pt x="0" y="2705100"/>
                </a:moveTo>
                <a:lnTo>
                  <a:pt x="13004800" y="2705100"/>
                </a:lnTo>
                <a:lnTo>
                  <a:pt x="13004800" y="0"/>
                </a:lnTo>
                <a:lnTo>
                  <a:pt x="0" y="0"/>
                </a:lnTo>
                <a:lnTo>
                  <a:pt x="0" y="2705100"/>
                </a:lnTo>
                <a:close/>
              </a:path>
            </a:pathLst>
          </a:custGeom>
          <a:solidFill>
            <a:srgbClr val="3187B1">
              <a:alpha val="2773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5995851"/>
            <a:ext cx="13004800" cy="3564254"/>
          </a:xfrm>
          <a:custGeom>
            <a:avLst/>
            <a:gdLst/>
            <a:ahLst/>
            <a:cxnLst/>
            <a:rect l="l" t="t" r="r" b="b"/>
            <a:pathLst>
              <a:path w="13004800" h="3564254">
                <a:moveTo>
                  <a:pt x="0" y="0"/>
                </a:moveTo>
                <a:lnTo>
                  <a:pt x="0" y="3564011"/>
                </a:lnTo>
                <a:lnTo>
                  <a:pt x="12989179" y="3548323"/>
                </a:lnTo>
                <a:lnTo>
                  <a:pt x="13004800" y="817473"/>
                </a:lnTo>
                <a:lnTo>
                  <a:pt x="0" y="0"/>
                </a:lnTo>
                <a:close/>
              </a:path>
            </a:pathLst>
          </a:custGeom>
          <a:solidFill>
            <a:srgbClr val="276485">
              <a:alpha val="6991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6005397"/>
            <a:ext cx="13004800" cy="3748404"/>
          </a:xfrm>
          <a:custGeom>
            <a:avLst/>
            <a:gdLst/>
            <a:ahLst/>
            <a:cxnLst/>
            <a:rect l="l" t="t" r="r" b="b"/>
            <a:pathLst>
              <a:path w="13004800" h="3748404">
                <a:moveTo>
                  <a:pt x="0" y="0"/>
                </a:moveTo>
                <a:lnTo>
                  <a:pt x="0" y="3748202"/>
                </a:lnTo>
                <a:lnTo>
                  <a:pt x="13004800" y="3748202"/>
                </a:lnTo>
                <a:lnTo>
                  <a:pt x="13004800" y="2022146"/>
                </a:lnTo>
                <a:lnTo>
                  <a:pt x="0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0" y="0"/>
                </a:moveTo>
                <a:lnTo>
                  <a:pt x="13004800" y="0"/>
                </a:lnTo>
                <a:lnTo>
                  <a:pt x="13004800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00780" y="527308"/>
            <a:ext cx="6203238" cy="741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00" b="0" i="0">
                <a:solidFill>
                  <a:schemeClr val="bg1"/>
                </a:solidFill>
                <a:latin typeface="Lato-Light"/>
                <a:cs typeface="Lato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0240" y="2243328"/>
            <a:ext cx="11704320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hyperlink" Target="mailto:forum@un-spbf.or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jpg"/><Relationship Id="rId18" Type="http://schemas.openxmlformats.org/officeDocument/2006/relationships/image" Target="../media/image24.png"/><Relationship Id="rId3" Type="http://schemas.openxmlformats.org/officeDocument/2006/relationships/image" Target="../media/image7.png"/><Relationship Id="rId21" Type="http://schemas.openxmlformats.org/officeDocument/2006/relationships/image" Target="../media/image27.png"/><Relationship Id="rId7" Type="http://schemas.openxmlformats.org/officeDocument/2006/relationships/image" Target="../media/image13.jpg"/><Relationship Id="rId12" Type="http://schemas.openxmlformats.org/officeDocument/2006/relationships/image" Target="../media/image18.jpg"/><Relationship Id="rId17" Type="http://schemas.openxmlformats.org/officeDocument/2006/relationships/image" Target="../media/image23.png"/><Relationship Id="rId2" Type="http://schemas.openxmlformats.org/officeDocument/2006/relationships/image" Target="../media/image9.jp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jp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jpg"/><Relationship Id="rId18" Type="http://schemas.openxmlformats.org/officeDocument/2006/relationships/image" Target="../media/image44.png"/><Relationship Id="rId26" Type="http://schemas.openxmlformats.org/officeDocument/2006/relationships/image" Target="../media/image52.png"/><Relationship Id="rId3" Type="http://schemas.openxmlformats.org/officeDocument/2006/relationships/image" Target="../media/image29.jpg"/><Relationship Id="rId21" Type="http://schemas.openxmlformats.org/officeDocument/2006/relationships/image" Target="../media/image47.jpg"/><Relationship Id="rId7" Type="http://schemas.openxmlformats.org/officeDocument/2006/relationships/image" Target="../media/image33.jp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5" Type="http://schemas.openxmlformats.org/officeDocument/2006/relationships/image" Target="../media/image51.png"/><Relationship Id="rId2" Type="http://schemas.openxmlformats.org/officeDocument/2006/relationships/image" Target="../media/image28.jpg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29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11" Type="http://schemas.openxmlformats.org/officeDocument/2006/relationships/image" Target="../media/image37.png"/><Relationship Id="rId24" Type="http://schemas.openxmlformats.org/officeDocument/2006/relationships/image" Target="../media/image50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23" Type="http://schemas.openxmlformats.org/officeDocument/2006/relationships/image" Target="../media/image49.png"/><Relationship Id="rId28" Type="http://schemas.openxmlformats.org/officeDocument/2006/relationships/image" Target="../media/image54.png"/><Relationship Id="rId10" Type="http://schemas.openxmlformats.org/officeDocument/2006/relationships/image" Target="../media/image36.jpg"/><Relationship Id="rId19" Type="http://schemas.openxmlformats.org/officeDocument/2006/relationships/image" Target="../media/image45.jpg"/><Relationship Id="rId31" Type="http://schemas.openxmlformats.org/officeDocument/2006/relationships/image" Target="../media/image7.png"/><Relationship Id="rId4" Type="http://schemas.openxmlformats.org/officeDocument/2006/relationships/image" Target="../media/image30.jpg"/><Relationship Id="rId9" Type="http://schemas.openxmlformats.org/officeDocument/2006/relationships/image" Target="../media/image35.jpg"/><Relationship Id="rId14" Type="http://schemas.openxmlformats.org/officeDocument/2006/relationships/image" Target="../media/image40.jpg"/><Relationship Id="rId22" Type="http://schemas.openxmlformats.org/officeDocument/2006/relationships/image" Target="../media/image48.jpg"/><Relationship Id="rId27" Type="http://schemas.openxmlformats.org/officeDocument/2006/relationships/image" Target="../media/image53.png"/><Relationship Id="rId30" Type="http://schemas.openxmlformats.org/officeDocument/2006/relationships/image" Target="../media/image56.jp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7.png"/><Relationship Id="rId18" Type="http://schemas.openxmlformats.org/officeDocument/2006/relationships/image" Target="../media/image72.png"/><Relationship Id="rId26" Type="http://schemas.openxmlformats.org/officeDocument/2006/relationships/image" Target="../media/image80.jpg"/><Relationship Id="rId39" Type="http://schemas.openxmlformats.org/officeDocument/2006/relationships/image" Target="../media/image93.png"/><Relationship Id="rId21" Type="http://schemas.openxmlformats.org/officeDocument/2006/relationships/image" Target="../media/image75.jpg"/><Relationship Id="rId34" Type="http://schemas.openxmlformats.org/officeDocument/2006/relationships/image" Target="../media/image88.png"/><Relationship Id="rId7" Type="http://schemas.openxmlformats.org/officeDocument/2006/relationships/image" Target="../media/image61.png"/><Relationship Id="rId12" Type="http://schemas.openxmlformats.org/officeDocument/2006/relationships/image" Target="../media/image66.jpg"/><Relationship Id="rId17" Type="http://schemas.openxmlformats.org/officeDocument/2006/relationships/image" Target="../media/image71.jpg"/><Relationship Id="rId25" Type="http://schemas.openxmlformats.org/officeDocument/2006/relationships/image" Target="../media/image79.png"/><Relationship Id="rId33" Type="http://schemas.openxmlformats.org/officeDocument/2006/relationships/image" Target="../media/image87.png"/><Relationship Id="rId38" Type="http://schemas.openxmlformats.org/officeDocument/2006/relationships/image" Target="../media/image92.jpg"/><Relationship Id="rId2" Type="http://schemas.openxmlformats.org/officeDocument/2006/relationships/image" Target="../media/image57.jpg"/><Relationship Id="rId16" Type="http://schemas.openxmlformats.org/officeDocument/2006/relationships/image" Target="../media/image70.jpg"/><Relationship Id="rId20" Type="http://schemas.openxmlformats.org/officeDocument/2006/relationships/image" Target="../media/image74.jpg"/><Relationship Id="rId29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g"/><Relationship Id="rId11" Type="http://schemas.openxmlformats.org/officeDocument/2006/relationships/image" Target="../media/image65.png"/><Relationship Id="rId24" Type="http://schemas.openxmlformats.org/officeDocument/2006/relationships/image" Target="../media/image78.jpg"/><Relationship Id="rId32" Type="http://schemas.openxmlformats.org/officeDocument/2006/relationships/image" Target="../media/image86.jpg"/><Relationship Id="rId37" Type="http://schemas.openxmlformats.org/officeDocument/2006/relationships/image" Target="../media/image91.jpg"/><Relationship Id="rId5" Type="http://schemas.openxmlformats.org/officeDocument/2006/relationships/image" Target="../media/image59.jpg"/><Relationship Id="rId15" Type="http://schemas.openxmlformats.org/officeDocument/2006/relationships/image" Target="../media/image69.jpg"/><Relationship Id="rId23" Type="http://schemas.openxmlformats.org/officeDocument/2006/relationships/image" Target="../media/image77.png"/><Relationship Id="rId28" Type="http://schemas.openxmlformats.org/officeDocument/2006/relationships/image" Target="../media/image82.png"/><Relationship Id="rId36" Type="http://schemas.openxmlformats.org/officeDocument/2006/relationships/image" Target="../media/image90.jpg"/><Relationship Id="rId10" Type="http://schemas.openxmlformats.org/officeDocument/2006/relationships/image" Target="../media/image64.png"/><Relationship Id="rId19" Type="http://schemas.openxmlformats.org/officeDocument/2006/relationships/image" Target="../media/image73.jpg"/><Relationship Id="rId31" Type="http://schemas.openxmlformats.org/officeDocument/2006/relationships/image" Target="../media/image85.png"/><Relationship Id="rId4" Type="http://schemas.openxmlformats.org/officeDocument/2006/relationships/image" Target="../media/image58.jpg"/><Relationship Id="rId9" Type="http://schemas.openxmlformats.org/officeDocument/2006/relationships/image" Target="../media/image63.jpg"/><Relationship Id="rId14" Type="http://schemas.openxmlformats.org/officeDocument/2006/relationships/image" Target="../media/image68.png"/><Relationship Id="rId22" Type="http://schemas.openxmlformats.org/officeDocument/2006/relationships/image" Target="../media/image76.jpg"/><Relationship Id="rId27" Type="http://schemas.openxmlformats.org/officeDocument/2006/relationships/image" Target="../media/image81.jpg"/><Relationship Id="rId30" Type="http://schemas.openxmlformats.org/officeDocument/2006/relationships/image" Target="../media/image84.png"/><Relationship Id="rId35" Type="http://schemas.openxmlformats.org/officeDocument/2006/relationships/image" Target="../media/image89.png"/><Relationship Id="rId8" Type="http://schemas.openxmlformats.org/officeDocument/2006/relationships/image" Target="../media/image62.jp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4.png"/><Relationship Id="rId18" Type="http://schemas.openxmlformats.org/officeDocument/2006/relationships/image" Target="../media/image109.png"/><Relationship Id="rId26" Type="http://schemas.openxmlformats.org/officeDocument/2006/relationships/image" Target="../media/image117.png"/><Relationship Id="rId3" Type="http://schemas.openxmlformats.org/officeDocument/2006/relationships/image" Target="../media/image7.png"/><Relationship Id="rId21" Type="http://schemas.openxmlformats.org/officeDocument/2006/relationships/image" Target="../media/image112.png"/><Relationship Id="rId34" Type="http://schemas.openxmlformats.org/officeDocument/2006/relationships/image" Target="../media/image125.png"/><Relationship Id="rId7" Type="http://schemas.openxmlformats.org/officeDocument/2006/relationships/image" Target="../media/image98.png"/><Relationship Id="rId12" Type="http://schemas.openxmlformats.org/officeDocument/2006/relationships/image" Target="../media/image103.png"/><Relationship Id="rId17" Type="http://schemas.openxmlformats.org/officeDocument/2006/relationships/image" Target="../media/image108.jpg"/><Relationship Id="rId25" Type="http://schemas.openxmlformats.org/officeDocument/2006/relationships/image" Target="../media/image116.png"/><Relationship Id="rId33" Type="http://schemas.openxmlformats.org/officeDocument/2006/relationships/image" Target="../media/image124.png"/><Relationship Id="rId2" Type="http://schemas.openxmlformats.org/officeDocument/2006/relationships/image" Target="../media/image94.jpg"/><Relationship Id="rId16" Type="http://schemas.openxmlformats.org/officeDocument/2006/relationships/image" Target="../media/image107.png"/><Relationship Id="rId20" Type="http://schemas.openxmlformats.org/officeDocument/2006/relationships/image" Target="../media/image111.jpg"/><Relationship Id="rId29" Type="http://schemas.openxmlformats.org/officeDocument/2006/relationships/image" Target="../media/image1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11" Type="http://schemas.openxmlformats.org/officeDocument/2006/relationships/image" Target="../media/image102.png"/><Relationship Id="rId24" Type="http://schemas.openxmlformats.org/officeDocument/2006/relationships/image" Target="../media/image115.jpg"/><Relationship Id="rId32" Type="http://schemas.openxmlformats.org/officeDocument/2006/relationships/image" Target="../media/image123.png"/><Relationship Id="rId5" Type="http://schemas.openxmlformats.org/officeDocument/2006/relationships/image" Target="../media/image96.png"/><Relationship Id="rId15" Type="http://schemas.openxmlformats.org/officeDocument/2006/relationships/image" Target="../media/image106.jpg"/><Relationship Id="rId23" Type="http://schemas.openxmlformats.org/officeDocument/2006/relationships/image" Target="../media/image114.jpg"/><Relationship Id="rId28" Type="http://schemas.openxmlformats.org/officeDocument/2006/relationships/image" Target="../media/image119.png"/><Relationship Id="rId10" Type="http://schemas.openxmlformats.org/officeDocument/2006/relationships/image" Target="../media/image101.jpg"/><Relationship Id="rId19" Type="http://schemas.openxmlformats.org/officeDocument/2006/relationships/image" Target="../media/image110.jpg"/><Relationship Id="rId31" Type="http://schemas.openxmlformats.org/officeDocument/2006/relationships/image" Target="../media/image122.png"/><Relationship Id="rId4" Type="http://schemas.openxmlformats.org/officeDocument/2006/relationships/image" Target="../media/image95.png"/><Relationship Id="rId9" Type="http://schemas.openxmlformats.org/officeDocument/2006/relationships/image" Target="../media/image100.jpg"/><Relationship Id="rId14" Type="http://schemas.openxmlformats.org/officeDocument/2006/relationships/image" Target="../media/image105.jpg"/><Relationship Id="rId22" Type="http://schemas.openxmlformats.org/officeDocument/2006/relationships/image" Target="../media/image113.png"/><Relationship Id="rId27" Type="http://schemas.openxmlformats.org/officeDocument/2006/relationships/image" Target="../media/image118.png"/><Relationship Id="rId30" Type="http://schemas.openxmlformats.org/officeDocument/2006/relationships/image" Target="../media/image121.png"/><Relationship Id="rId35" Type="http://schemas.openxmlformats.org/officeDocument/2006/relationships/image" Target="../media/image126.png"/><Relationship Id="rId8" Type="http://schemas.openxmlformats.org/officeDocument/2006/relationships/image" Target="../media/image9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g"/><Relationship Id="rId2" Type="http://schemas.openxmlformats.org/officeDocument/2006/relationships/image" Target="../media/image1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3.jpg"/><Relationship Id="rId5" Type="http://schemas.openxmlformats.org/officeDocument/2006/relationships/image" Target="../media/image7.png"/><Relationship Id="rId4" Type="http://schemas.openxmlformats.org/officeDocument/2006/relationships/image" Target="../media/image13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5905500"/>
          </a:xfrm>
          <a:custGeom>
            <a:avLst/>
            <a:gdLst/>
            <a:ahLst/>
            <a:cxnLst/>
            <a:rect l="l" t="t" r="r" b="b"/>
            <a:pathLst>
              <a:path w="13004800" h="5905500">
                <a:moveTo>
                  <a:pt x="0" y="5905500"/>
                </a:moveTo>
                <a:lnTo>
                  <a:pt x="13004800" y="5905500"/>
                </a:lnTo>
                <a:lnTo>
                  <a:pt x="13004800" y="0"/>
                </a:lnTo>
                <a:lnTo>
                  <a:pt x="0" y="0"/>
                </a:lnTo>
                <a:lnTo>
                  <a:pt x="0" y="5905500"/>
                </a:lnTo>
                <a:close/>
              </a:path>
            </a:pathLst>
          </a:custGeom>
          <a:solidFill>
            <a:srgbClr val="008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406400"/>
            <a:ext cx="13004800" cy="9347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905500"/>
            <a:ext cx="13004800" cy="2705100"/>
          </a:xfrm>
          <a:custGeom>
            <a:avLst/>
            <a:gdLst/>
            <a:ahLst/>
            <a:cxnLst/>
            <a:rect l="l" t="t" r="r" b="b"/>
            <a:pathLst>
              <a:path w="13004800" h="2705100">
                <a:moveTo>
                  <a:pt x="0" y="2705100"/>
                </a:moveTo>
                <a:lnTo>
                  <a:pt x="13004800" y="2705100"/>
                </a:lnTo>
                <a:lnTo>
                  <a:pt x="13004800" y="0"/>
                </a:lnTo>
                <a:lnTo>
                  <a:pt x="0" y="0"/>
                </a:lnTo>
                <a:lnTo>
                  <a:pt x="0" y="2705100"/>
                </a:lnTo>
                <a:close/>
              </a:path>
            </a:pathLst>
          </a:custGeom>
          <a:solidFill>
            <a:srgbClr val="3187B1">
              <a:alpha val="4381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909071"/>
            <a:ext cx="12979399" cy="35640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13004800" cy="5448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429000" y="660400"/>
            <a:ext cx="2133600" cy="11811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5942496"/>
            <a:ext cx="13004800" cy="3811270"/>
          </a:xfrm>
          <a:custGeom>
            <a:avLst/>
            <a:gdLst/>
            <a:ahLst/>
            <a:cxnLst/>
            <a:rect l="l" t="t" r="r" b="b"/>
            <a:pathLst>
              <a:path w="13004800" h="3811270">
                <a:moveTo>
                  <a:pt x="13004800" y="0"/>
                </a:moveTo>
                <a:lnTo>
                  <a:pt x="0" y="1862181"/>
                </a:lnTo>
                <a:lnTo>
                  <a:pt x="0" y="3802831"/>
                </a:lnTo>
                <a:lnTo>
                  <a:pt x="2134554" y="3811103"/>
                </a:lnTo>
                <a:lnTo>
                  <a:pt x="13004800" y="3811103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8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351438" y="8600674"/>
            <a:ext cx="666940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Lato-Light"/>
                <a:cs typeface="Lato-Light"/>
              </a:rPr>
              <a:t>A </a:t>
            </a:r>
            <a:r>
              <a:rPr sz="2000" spc="-5" dirty="0">
                <a:solidFill>
                  <a:srgbClr val="FFFFFF"/>
                </a:solidFill>
                <a:latin typeface="Lato-Light"/>
                <a:cs typeface="Lato-Light"/>
              </a:rPr>
              <a:t>UN-</a:t>
            </a:r>
            <a:r>
              <a:rPr sz="2100" spc="-5" dirty="0">
                <a:solidFill>
                  <a:srgbClr val="FFFFFF"/>
                </a:solidFill>
                <a:latin typeface="Lato-Light"/>
                <a:cs typeface="Lato-Light"/>
              </a:rPr>
              <a:t>facilitated</a:t>
            </a:r>
            <a:r>
              <a:rPr sz="2000" spc="-5" dirty="0">
                <a:solidFill>
                  <a:srgbClr val="FFFFFF"/>
                </a:solidFill>
                <a:latin typeface="Lato-Light"/>
                <a:cs typeface="Lato-Light"/>
              </a:rPr>
              <a:t>, Multi-sectoral </a:t>
            </a:r>
            <a:r>
              <a:rPr sz="2000" spc="-10" dirty="0">
                <a:solidFill>
                  <a:srgbClr val="FFFFFF"/>
                </a:solidFill>
                <a:latin typeface="Lato-Light"/>
                <a:cs typeface="Lato-Light"/>
              </a:rPr>
              <a:t>Platform </a:t>
            </a:r>
            <a:r>
              <a:rPr sz="2000" spc="-15" dirty="0">
                <a:solidFill>
                  <a:srgbClr val="FFFFFF"/>
                </a:solidFill>
                <a:latin typeface="Lato-Light"/>
                <a:cs typeface="Lato-Light"/>
              </a:rPr>
              <a:t>for </a:t>
            </a:r>
            <a:r>
              <a:rPr sz="2000" spc="-20" dirty="0">
                <a:solidFill>
                  <a:srgbClr val="FFFFFF"/>
                </a:solidFill>
                <a:latin typeface="Lato-Light"/>
                <a:cs typeface="Lato-Light"/>
              </a:rPr>
              <a:t>Green</a:t>
            </a:r>
            <a:r>
              <a:rPr sz="2000" spc="-80" dirty="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Lato-Light"/>
                <a:cs typeface="Lato-Light"/>
              </a:rPr>
              <a:t>Solutions</a:t>
            </a:r>
            <a:endParaRPr sz="2000">
              <a:latin typeface="Lato-Light"/>
              <a:cs typeface="Lato-Ligh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46574" y="7497505"/>
            <a:ext cx="6677659" cy="106426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 indent="249554">
              <a:lnSpc>
                <a:spcPct val="100499"/>
              </a:lnSpc>
              <a:spcBef>
                <a:spcPts val="80"/>
              </a:spcBef>
            </a:pPr>
            <a:r>
              <a:rPr sz="3400" b="1" dirty="0">
                <a:solidFill>
                  <a:srgbClr val="FFFFFF"/>
                </a:solidFill>
                <a:latin typeface="Lato-Heavy"/>
                <a:cs typeface="Lato-Heavy"/>
              </a:rPr>
              <a:t>UN </a:t>
            </a:r>
            <a:r>
              <a:rPr sz="3400" b="1" spc="-15" dirty="0">
                <a:solidFill>
                  <a:srgbClr val="FFFFFF"/>
                </a:solidFill>
                <a:latin typeface="Lato-Heavy"/>
                <a:cs typeface="Lato-Heavy"/>
              </a:rPr>
              <a:t>SCIENCE-POLICY-BUSINESS  </a:t>
            </a:r>
            <a:r>
              <a:rPr sz="3400" b="1" spc="-10" dirty="0">
                <a:solidFill>
                  <a:srgbClr val="FFFFFF"/>
                </a:solidFill>
                <a:latin typeface="Lato-Heavy"/>
                <a:cs typeface="Lato-Heavy"/>
              </a:rPr>
              <a:t>FORUM </a:t>
            </a:r>
            <a:r>
              <a:rPr sz="3400" b="1" dirty="0">
                <a:solidFill>
                  <a:srgbClr val="FFFFFF"/>
                </a:solidFill>
                <a:latin typeface="Lato-Heavy"/>
                <a:cs typeface="Lato-Heavy"/>
              </a:rPr>
              <a:t>ON </a:t>
            </a:r>
            <a:r>
              <a:rPr sz="3400" b="1" spc="-5" dirty="0">
                <a:solidFill>
                  <a:srgbClr val="FFFFFF"/>
                </a:solidFill>
                <a:latin typeface="Lato-Heavy"/>
                <a:cs typeface="Lato-Heavy"/>
              </a:rPr>
              <a:t>THE</a:t>
            </a:r>
            <a:r>
              <a:rPr sz="3400" b="1" spc="-140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3400" b="1" spc="-10" dirty="0">
                <a:solidFill>
                  <a:srgbClr val="FFFFFF"/>
                </a:solidFill>
                <a:latin typeface="Lato-Heavy"/>
                <a:cs typeface="Lato-Heavy"/>
              </a:rPr>
              <a:t>ENVIRONMENT</a:t>
            </a:r>
            <a:endParaRPr sz="3400">
              <a:latin typeface="Lato-Heavy"/>
              <a:cs typeface="Lato-Heavy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30300" y="736600"/>
            <a:ext cx="1993900" cy="1092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79501" y="527308"/>
            <a:ext cx="7766684" cy="741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7975" algn="l"/>
                <a:tab pos="4013200" algn="l"/>
                <a:tab pos="5824220" algn="l"/>
              </a:tabLst>
            </a:pPr>
            <a:r>
              <a:rPr b="1" dirty="0">
                <a:latin typeface="Lato-Heavy"/>
                <a:cs typeface="Lato-Heavy"/>
              </a:rPr>
              <a:t>UN-SP</a:t>
            </a:r>
            <a:r>
              <a:rPr b="1" spc="-5" dirty="0">
                <a:latin typeface="Lato-Heavy"/>
                <a:cs typeface="Lato-Heavy"/>
              </a:rPr>
              <a:t>B</a:t>
            </a:r>
            <a:r>
              <a:rPr b="1" dirty="0">
                <a:latin typeface="Lato-Heavy"/>
                <a:cs typeface="Lato-Heavy"/>
              </a:rPr>
              <a:t>F	</a:t>
            </a:r>
            <a:r>
              <a:rPr dirty="0"/>
              <a:t>2nd	</a:t>
            </a:r>
            <a:r>
              <a:rPr spc="-40" dirty="0"/>
              <a:t>G</a:t>
            </a:r>
            <a:r>
              <a:rPr dirty="0"/>
              <a:t>lobal	</a:t>
            </a:r>
            <a:r>
              <a:rPr spc="-25" dirty="0"/>
              <a:t>S</a:t>
            </a:r>
            <a:r>
              <a:rPr dirty="0"/>
              <a:t>ess</a:t>
            </a:r>
            <a:r>
              <a:rPr spc="-5" dirty="0"/>
              <a:t>i</a:t>
            </a:r>
            <a:r>
              <a:rPr dirty="0"/>
              <a:t>on</a:t>
            </a:r>
          </a:p>
        </p:txBody>
      </p:sp>
      <p:sp>
        <p:nvSpPr>
          <p:cNvPr id="3" name="object 3"/>
          <p:cNvSpPr/>
          <p:nvPr/>
        </p:nvSpPr>
        <p:spPr>
          <a:xfrm>
            <a:off x="46862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08949" y="3732230"/>
            <a:ext cx="2401570" cy="2401570"/>
          </a:xfrm>
          <a:custGeom>
            <a:avLst/>
            <a:gdLst/>
            <a:ahLst/>
            <a:cxnLst/>
            <a:rect l="l" t="t" r="r" b="b"/>
            <a:pathLst>
              <a:path w="2401570" h="2401570">
                <a:moveTo>
                  <a:pt x="1223002" y="0"/>
                </a:moveTo>
                <a:lnTo>
                  <a:pt x="1178035" y="0"/>
                </a:lnTo>
                <a:lnTo>
                  <a:pt x="1133092" y="1673"/>
                </a:lnTo>
                <a:lnTo>
                  <a:pt x="1088226" y="5021"/>
                </a:lnTo>
                <a:lnTo>
                  <a:pt x="1043487" y="10042"/>
                </a:lnTo>
                <a:lnTo>
                  <a:pt x="998925" y="16736"/>
                </a:lnTo>
                <a:lnTo>
                  <a:pt x="954591" y="25105"/>
                </a:lnTo>
                <a:lnTo>
                  <a:pt x="910537" y="35147"/>
                </a:lnTo>
                <a:lnTo>
                  <a:pt x="866812" y="46863"/>
                </a:lnTo>
                <a:lnTo>
                  <a:pt x="823468" y="60252"/>
                </a:lnTo>
                <a:lnTo>
                  <a:pt x="780554" y="75316"/>
                </a:lnTo>
                <a:lnTo>
                  <a:pt x="738123" y="92052"/>
                </a:lnTo>
                <a:lnTo>
                  <a:pt x="696225" y="110463"/>
                </a:lnTo>
                <a:lnTo>
                  <a:pt x="654909" y="130547"/>
                </a:lnTo>
                <a:lnTo>
                  <a:pt x="614228" y="152305"/>
                </a:lnTo>
                <a:lnTo>
                  <a:pt x="574232" y="175737"/>
                </a:lnTo>
                <a:lnTo>
                  <a:pt x="534971" y="200842"/>
                </a:lnTo>
                <a:lnTo>
                  <a:pt x="496496" y="227621"/>
                </a:lnTo>
                <a:lnTo>
                  <a:pt x="458859" y="256074"/>
                </a:lnTo>
                <a:lnTo>
                  <a:pt x="422109" y="286200"/>
                </a:lnTo>
                <a:lnTo>
                  <a:pt x="386297" y="318000"/>
                </a:lnTo>
                <a:lnTo>
                  <a:pt x="351475" y="351474"/>
                </a:lnTo>
                <a:lnTo>
                  <a:pt x="318001" y="386296"/>
                </a:lnTo>
                <a:lnTo>
                  <a:pt x="286201" y="422108"/>
                </a:lnTo>
                <a:lnTo>
                  <a:pt x="256075" y="458857"/>
                </a:lnTo>
                <a:lnTo>
                  <a:pt x="227622" y="496495"/>
                </a:lnTo>
                <a:lnTo>
                  <a:pt x="200843" y="534969"/>
                </a:lnTo>
                <a:lnTo>
                  <a:pt x="175737" y="574230"/>
                </a:lnTo>
                <a:lnTo>
                  <a:pt x="152306" y="614226"/>
                </a:lnTo>
                <a:lnTo>
                  <a:pt x="130548" y="654907"/>
                </a:lnTo>
                <a:lnTo>
                  <a:pt x="110463" y="696223"/>
                </a:lnTo>
                <a:lnTo>
                  <a:pt x="92053" y="738121"/>
                </a:lnTo>
                <a:lnTo>
                  <a:pt x="75316" y="780552"/>
                </a:lnTo>
                <a:lnTo>
                  <a:pt x="60252" y="823465"/>
                </a:lnTo>
                <a:lnTo>
                  <a:pt x="46863" y="866810"/>
                </a:lnTo>
                <a:lnTo>
                  <a:pt x="35147" y="910534"/>
                </a:lnTo>
                <a:lnTo>
                  <a:pt x="25105" y="954589"/>
                </a:lnTo>
                <a:lnTo>
                  <a:pt x="16736" y="998922"/>
                </a:lnTo>
                <a:lnTo>
                  <a:pt x="10042" y="1043484"/>
                </a:lnTo>
                <a:lnTo>
                  <a:pt x="5021" y="1088223"/>
                </a:lnTo>
                <a:lnTo>
                  <a:pt x="1673" y="1133089"/>
                </a:lnTo>
                <a:lnTo>
                  <a:pt x="0" y="1178031"/>
                </a:lnTo>
                <a:lnTo>
                  <a:pt x="0" y="1222999"/>
                </a:lnTo>
                <a:lnTo>
                  <a:pt x="1673" y="1267941"/>
                </a:lnTo>
                <a:lnTo>
                  <a:pt x="5021" y="1312807"/>
                </a:lnTo>
                <a:lnTo>
                  <a:pt x="10042" y="1357546"/>
                </a:lnTo>
                <a:lnTo>
                  <a:pt x="16736" y="1402108"/>
                </a:lnTo>
                <a:lnTo>
                  <a:pt x="25105" y="1446441"/>
                </a:lnTo>
                <a:lnTo>
                  <a:pt x="35147" y="1490496"/>
                </a:lnTo>
                <a:lnTo>
                  <a:pt x="46863" y="1534220"/>
                </a:lnTo>
                <a:lnTo>
                  <a:pt x="60252" y="1577565"/>
                </a:lnTo>
                <a:lnTo>
                  <a:pt x="75316" y="1620478"/>
                </a:lnTo>
                <a:lnTo>
                  <a:pt x="92053" y="1662909"/>
                </a:lnTo>
                <a:lnTo>
                  <a:pt x="110463" y="1704807"/>
                </a:lnTo>
                <a:lnTo>
                  <a:pt x="130548" y="1746123"/>
                </a:lnTo>
                <a:lnTo>
                  <a:pt x="152306" y="1786804"/>
                </a:lnTo>
                <a:lnTo>
                  <a:pt x="175737" y="1826800"/>
                </a:lnTo>
                <a:lnTo>
                  <a:pt x="200843" y="1866061"/>
                </a:lnTo>
                <a:lnTo>
                  <a:pt x="227622" y="1904535"/>
                </a:lnTo>
                <a:lnTo>
                  <a:pt x="256075" y="1942173"/>
                </a:lnTo>
                <a:lnTo>
                  <a:pt x="286201" y="1978922"/>
                </a:lnTo>
                <a:lnTo>
                  <a:pt x="318001" y="2014734"/>
                </a:lnTo>
                <a:lnTo>
                  <a:pt x="351475" y="2049556"/>
                </a:lnTo>
                <a:lnTo>
                  <a:pt x="386297" y="2083029"/>
                </a:lnTo>
                <a:lnTo>
                  <a:pt x="422109" y="2114830"/>
                </a:lnTo>
                <a:lnTo>
                  <a:pt x="458859" y="2144956"/>
                </a:lnTo>
                <a:lnTo>
                  <a:pt x="496496" y="2173409"/>
                </a:lnTo>
                <a:lnTo>
                  <a:pt x="534971" y="2200188"/>
                </a:lnTo>
                <a:lnTo>
                  <a:pt x="574232" y="2225293"/>
                </a:lnTo>
                <a:lnTo>
                  <a:pt x="614228" y="2248725"/>
                </a:lnTo>
                <a:lnTo>
                  <a:pt x="654909" y="2270483"/>
                </a:lnTo>
                <a:lnTo>
                  <a:pt x="696225" y="2290567"/>
                </a:lnTo>
                <a:lnTo>
                  <a:pt x="738123" y="2308978"/>
                </a:lnTo>
                <a:lnTo>
                  <a:pt x="780554" y="2325714"/>
                </a:lnTo>
                <a:lnTo>
                  <a:pt x="823468" y="2340778"/>
                </a:lnTo>
                <a:lnTo>
                  <a:pt x="866812" y="2354167"/>
                </a:lnTo>
                <a:lnTo>
                  <a:pt x="910537" y="2365883"/>
                </a:lnTo>
                <a:lnTo>
                  <a:pt x="954591" y="2375925"/>
                </a:lnTo>
                <a:lnTo>
                  <a:pt x="998925" y="2384294"/>
                </a:lnTo>
                <a:lnTo>
                  <a:pt x="1043487" y="2390988"/>
                </a:lnTo>
                <a:lnTo>
                  <a:pt x="1088226" y="2396009"/>
                </a:lnTo>
                <a:lnTo>
                  <a:pt x="1133092" y="2399357"/>
                </a:lnTo>
                <a:lnTo>
                  <a:pt x="1178035" y="2401030"/>
                </a:lnTo>
                <a:lnTo>
                  <a:pt x="1223002" y="2401030"/>
                </a:lnTo>
                <a:lnTo>
                  <a:pt x="1267945" y="2399357"/>
                </a:lnTo>
                <a:lnTo>
                  <a:pt x="1312811" y="2396009"/>
                </a:lnTo>
                <a:lnTo>
                  <a:pt x="1357550" y="2390988"/>
                </a:lnTo>
                <a:lnTo>
                  <a:pt x="1402112" y="2384294"/>
                </a:lnTo>
                <a:lnTo>
                  <a:pt x="1446445" y="2375925"/>
                </a:lnTo>
                <a:lnTo>
                  <a:pt x="1490500" y="2365883"/>
                </a:lnTo>
                <a:lnTo>
                  <a:pt x="1534225" y="2354167"/>
                </a:lnTo>
                <a:lnTo>
                  <a:pt x="1577569" y="2340778"/>
                </a:lnTo>
                <a:lnTo>
                  <a:pt x="1620482" y="2325714"/>
                </a:lnTo>
                <a:lnTo>
                  <a:pt x="1662914" y="2308978"/>
                </a:lnTo>
                <a:lnTo>
                  <a:pt x="1704812" y="2290567"/>
                </a:lnTo>
                <a:lnTo>
                  <a:pt x="1746128" y="2270483"/>
                </a:lnTo>
                <a:lnTo>
                  <a:pt x="1786809" y="2248725"/>
                </a:lnTo>
                <a:lnTo>
                  <a:pt x="1826805" y="2225293"/>
                </a:lnTo>
                <a:lnTo>
                  <a:pt x="1866066" y="2200188"/>
                </a:lnTo>
                <a:lnTo>
                  <a:pt x="1904541" y="2173409"/>
                </a:lnTo>
                <a:lnTo>
                  <a:pt x="1942178" y="2144956"/>
                </a:lnTo>
                <a:lnTo>
                  <a:pt x="1978928" y="2114830"/>
                </a:lnTo>
                <a:lnTo>
                  <a:pt x="2014739" y="2083029"/>
                </a:lnTo>
                <a:lnTo>
                  <a:pt x="2049562" y="2049556"/>
                </a:lnTo>
                <a:lnTo>
                  <a:pt x="2083036" y="2014734"/>
                </a:lnTo>
                <a:lnTo>
                  <a:pt x="2114836" y="1978922"/>
                </a:lnTo>
                <a:lnTo>
                  <a:pt x="2144962" y="1942173"/>
                </a:lnTo>
                <a:lnTo>
                  <a:pt x="2173415" y="1904535"/>
                </a:lnTo>
                <a:lnTo>
                  <a:pt x="2200194" y="1866061"/>
                </a:lnTo>
                <a:lnTo>
                  <a:pt x="2225300" y="1826800"/>
                </a:lnTo>
                <a:lnTo>
                  <a:pt x="2248731" y="1786804"/>
                </a:lnTo>
                <a:lnTo>
                  <a:pt x="2270489" y="1746123"/>
                </a:lnTo>
                <a:lnTo>
                  <a:pt x="2290574" y="1704807"/>
                </a:lnTo>
                <a:lnTo>
                  <a:pt x="2308984" y="1662909"/>
                </a:lnTo>
                <a:lnTo>
                  <a:pt x="2325721" y="1620478"/>
                </a:lnTo>
                <a:lnTo>
                  <a:pt x="2340784" y="1577565"/>
                </a:lnTo>
                <a:lnTo>
                  <a:pt x="2354174" y="1534220"/>
                </a:lnTo>
                <a:lnTo>
                  <a:pt x="2365890" y="1490496"/>
                </a:lnTo>
                <a:lnTo>
                  <a:pt x="2375932" y="1446441"/>
                </a:lnTo>
                <a:lnTo>
                  <a:pt x="2384300" y="1402108"/>
                </a:lnTo>
                <a:lnTo>
                  <a:pt x="2390995" y="1357546"/>
                </a:lnTo>
                <a:lnTo>
                  <a:pt x="2396016" y="1312807"/>
                </a:lnTo>
                <a:lnTo>
                  <a:pt x="2399364" y="1267941"/>
                </a:lnTo>
                <a:lnTo>
                  <a:pt x="2401037" y="1222999"/>
                </a:lnTo>
                <a:lnTo>
                  <a:pt x="2401037" y="1178031"/>
                </a:lnTo>
                <a:lnTo>
                  <a:pt x="2399364" y="1133089"/>
                </a:lnTo>
                <a:lnTo>
                  <a:pt x="2396016" y="1088223"/>
                </a:lnTo>
                <a:lnTo>
                  <a:pt x="2390995" y="1043484"/>
                </a:lnTo>
                <a:lnTo>
                  <a:pt x="2384300" y="998922"/>
                </a:lnTo>
                <a:lnTo>
                  <a:pt x="2375932" y="954589"/>
                </a:lnTo>
                <a:lnTo>
                  <a:pt x="2365890" y="910534"/>
                </a:lnTo>
                <a:lnTo>
                  <a:pt x="2354174" y="866810"/>
                </a:lnTo>
                <a:lnTo>
                  <a:pt x="2340784" y="823465"/>
                </a:lnTo>
                <a:lnTo>
                  <a:pt x="2325721" y="780552"/>
                </a:lnTo>
                <a:lnTo>
                  <a:pt x="2308984" y="738121"/>
                </a:lnTo>
                <a:lnTo>
                  <a:pt x="2290574" y="696223"/>
                </a:lnTo>
                <a:lnTo>
                  <a:pt x="2270489" y="654907"/>
                </a:lnTo>
                <a:lnTo>
                  <a:pt x="2248731" y="614226"/>
                </a:lnTo>
                <a:lnTo>
                  <a:pt x="2225300" y="574230"/>
                </a:lnTo>
                <a:lnTo>
                  <a:pt x="2200194" y="534969"/>
                </a:lnTo>
                <a:lnTo>
                  <a:pt x="2173415" y="496495"/>
                </a:lnTo>
                <a:lnTo>
                  <a:pt x="2144962" y="458857"/>
                </a:lnTo>
                <a:lnTo>
                  <a:pt x="2114836" y="422108"/>
                </a:lnTo>
                <a:lnTo>
                  <a:pt x="2083036" y="386296"/>
                </a:lnTo>
                <a:lnTo>
                  <a:pt x="2049562" y="351474"/>
                </a:lnTo>
                <a:lnTo>
                  <a:pt x="2014739" y="318000"/>
                </a:lnTo>
                <a:lnTo>
                  <a:pt x="1978928" y="286200"/>
                </a:lnTo>
                <a:lnTo>
                  <a:pt x="1942178" y="256074"/>
                </a:lnTo>
                <a:lnTo>
                  <a:pt x="1904541" y="227621"/>
                </a:lnTo>
                <a:lnTo>
                  <a:pt x="1866066" y="200842"/>
                </a:lnTo>
                <a:lnTo>
                  <a:pt x="1826805" y="175737"/>
                </a:lnTo>
                <a:lnTo>
                  <a:pt x="1786809" y="152305"/>
                </a:lnTo>
                <a:lnTo>
                  <a:pt x="1746128" y="130547"/>
                </a:lnTo>
                <a:lnTo>
                  <a:pt x="1704812" y="110463"/>
                </a:lnTo>
                <a:lnTo>
                  <a:pt x="1662914" y="92052"/>
                </a:lnTo>
                <a:lnTo>
                  <a:pt x="1620482" y="75316"/>
                </a:lnTo>
                <a:lnTo>
                  <a:pt x="1577569" y="60252"/>
                </a:lnTo>
                <a:lnTo>
                  <a:pt x="1534225" y="46863"/>
                </a:lnTo>
                <a:lnTo>
                  <a:pt x="1490500" y="35147"/>
                </a:lnTo>
                <a:lnTo>
                  <a:pt x="1446445" y="25105"/>
                </a:lnTo>
                <a:lnTo>
                  <a:pt x="1402112" y="16736"/>
                </a:lnTo>
                <a:lnTo>
                  <a:pt x="1357550" y="10042"/>
                </a:lnTo>
                <a:lnTo>
                  <a:pt x="1312811" y="5021"/>
                </a:lnTo>
                <a:lnTo>
                  <a:pt x="1267945" y="1673"/>
                </a:lnTo>
                <a:lnTo>
                  <a:pt x="1223002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940389" y="4069943"/>
            <a:ext cx="1846580" cy="1846580"/>
          </a:xfrm>
          <a:custGeom>
            <a:avLst/>
            <a:gdLst/>
            <a:ahLst/>
            <a:cxnLst/>
            <a:rect l="l" t="t" r="r" b="b"/>
            <a:pathLst>
              <a:path w="1846579" h="1846579">
                <a:moveTo>
                  <a:pt x="923014" y="0"/>
                </a:moveTo>
                <a:lnTo>
                  <a:pt x="878736" y="1056"/>
                </a:lnTo>
                <a:lnTo>
                  <a:pt x="834541" y="4224"/>
                </a:lnTo>
                <a:lnTo>
                  <a:pt x="790509" y="9504"/>
                </a:lnTo>
                <a:lnTo>
                  <a:pt x="746724" y="16896"/>
                </a:lnTo>
                <a:lnTo>
                  <a:pt x="703266" y="26400"/>
                </a:lnTo>
                <a:lnTo>
                  <a:pt x="660219" y="38017"/>
                </a:lnTo>
                <a:lnTo>
                  <a:pt x="617664" y="51745"/>
                </a:lnTo>
                <a:lnTo>
                  <a:pt x="575683" y="67585"/>
                </a:lnTo>
                <a:lnTo>
                  <a:pt x="534358" y="85538"/>
                </a:lnTo>
                <a:lnTo>
                  <a:pt x="493771" y="105602"/>
                </a:lnTo>
                <a:lnTo>
                  <a:pt x="454004" y="127779"/>
                </a:lnTo>
                <a:lnTo>
                  <a:pt x="415140" y="152068"/>
                </a:lnTo>
                <a:lnTo>
                  <a:pt x="377259" y="178468"/>
                </a:lnTo>
                <a:lnTo>
                  <a:pt x="340445" y="206981"/>
                </a:lnTo>
                <a:lnTo>
                  <a:pt x="304779" y="237606"/>
                </a:lnTo>
                <a:lnTo>
                  <a:pt x="270344" y="270343"/>
                </a:lnTo>
                <a:lnTo>
                  <a:pt x="237607" y="304778"/>
                </a:lnTo>
                <a:lnTo>
                  <a:pt x="206982" y="340444"/>
                </a:lnTo>
                <a:lnTo>
                  <a:pt x="178469" y="377258"/>
                </a:lnTo>
                <a:lnTo>
                  <a:pt x="152068" y="415138"/>
                </a:lnTo>
                <a:lnTo>
                  <a:pt x="127779" y="454003"/>
                </a:lnTo>
                <a:lnTo>
                  <a:pt x="105603" y="493769"/>
                </a:lnTo>
                <a:lnTo>
                  <a:pt x="85538" y="534356"/>
                </a:lnTo>
                <a:lnTo>
                  <a:pt x="67586" y="575681"/>
                </a:lnTo>
                <a:lnTo>
                  <a:pt x="51745" y="617662"/>
                </a:lnTo>
                <a:lnTo>
                  <a:pt x="38017" y="660217"/>
                </a:lnTo>
                <a:lnTo>
                  <a:pt x="26400" y="703264"/>
                </a:lnTo>
                <a:lnTo>
                  <a:pt x="16896" y="746721"/>
                </a:lnTo>
                <a:lnTo>
                  <a:pt x="9504" y="790507"/>
                </a:lnTo>
                <a:lnTo>
                  <a:pt x="4224" y="834538"/>
                </a:lnTo>
                <a:lnTo>
                  <a:pt x="1056" y="878734"/>
                </a:lnTo>
                <a:lnTo>
                  <a:pt x="0" y="923011"/>
                </a:lnTo>
                <a:lnTo>
                  <a:pt x="1056" y="967289"/>
                </a:lnTo>
                <a:lnTo>
                  <a:pt x="4224" y="1011484"/>
                </a:lnTo>
                <a:lnTo>
                  <a:pt x="9504" y="1055515"/>
                </a:lnTo>
                <a:lnTo>
                  <a:pt x="16896" y="1099301"/>
                </a:lnTo>
                <a:lnTo>
                  <a:pt x="26400" y="1142758"/>
                </a:lnTo>
                <a:lnTo>
                  <a:pt x="38017" y="1185805"/>
                </a:lnTo>
                <a:lnTo>
                  <a:pt x="51745" y="1228360"/>
                </a:lnTo>
                <a:lnTo>
                  <a:pt x="67586" y="1270341"/>
                </a:lnTo>
                <a:lnTo>
                  <a:pt x="85538" y="1311666"/>
                </a:lnTo>
                <a:lnTo>
                  <a:pt x="105603" y="1352253"/>
                </a:lnTo>
                <a:lnTo>
                  <a:pt x="127779" y="1392020"/>
                </a:lnTo>
                <a:lnTo>
                  <a:pt x="152068" y="1430884"/>
                </a:lnTo>
                <a:lnTo>
                  <a:pt x="178469" y="1468764"/>
                </a:lnTo>
                <a:lnTo>
                  <a:pt x="206982" y="1505578"/>
                </a:lnTo>
                <a:lnTo>
                  <a:pt x="237607" y="1541244"/>
                </a:lnTo>
                <a:lnTo>
                  <a:pt x="270344" y="1575679"/>
                </a:lnTo>
                <a:lnTo>
                  <a:pt x="304779" y="1608416"/>
                </a:lnTo>
                <a:lnTo>
                  <a:pt x="340445" y="1639041"/>
                </a:lnTo>
                <a:lnTo>
                  <a:pt x="377259" y="1667554"/>
                </a:lnTo>
                <a:lnTo>
                  <a:pt x="415140" y="1693955"/>
                </a:lnTo>
                <a:lnTo>
                  <a:pt x="454004" y="1718244"/>
                </a:lnTo>
                <a:lnTo>
                  <a:pt x="493771" y="1740420"/>
                </a:lnTo>
                <a:lnTo>
                  <a:pt x="534358" y="1760485"/>
                </a:lnTo>
                <a:lnTo>
                  <a:pt x="575683" y="1778437"/>
                </a:lnTo>
                <a:lnTo>
                  <a:pt x="617664" y="1794278"/>
                </a:lnTo>
                <a:lnTo>
                  <a:pt x="660219" y="1808006"/>
                </a:lnTo>
                <a:lnTo>
                  <a:pt x="703266" y="1819623"/>
                </a:lnTo>
                <a:lnTo>
                  <a:pt x="746724" y="1829127"/>
                </a:lnTo>
                <a:lnTo>
                  <a:pt x="790509" y="1836519"/>
                </a:lnTo>
                <a:lnTo>
                  <a:pt x="834541" y="1841799"/>
                </a:lnTo>
                <a:lnTo>
                  <a:pt x="878736" y="1844968"/>
                </a:lnTo>
                <a:lnTo>
                  <a:pt x="923014" y="1846024"/>
                </a:lnTo>
                <a:lnTo>
                  <a:pt x="967291" y="1844968"/>
                </a:lnTo>
                <a:lnTo>
                  <a:pt x="1011487" y="1841799"/>
                </a:lnTo>
                <a:lnTo>
                  <a:pt x="1055518" y="1836519"/>
                </a:lnTo>
                <a:lnTo>
                  <a:pt x="1099304" y="1829127"/>
                </a:lnTo>
                <a:lnTo>
                  <a:pt x="1142761" y="1819623"/>
                </a:lnTo>
                <a:lnTo>
                  <a:pt x="1185808" y="1808006"/>
                </a:lnTo>
                <a:lnTo>
                  <a:pt x="1228364" y="1794278"/>
                </a:lnTo>
                <a:lnTo>
                  <a:pt x="1270345" y="1778437"/>
                </a:lnTo>
                <a:lnTo>
                  <a:pt x="1311670" y="1760485"/>
                </a:lnTo>
                <a:lnTo>
                  <a:pt x="1352256" y="1740420"/>
                </a:lnTo>
                <a:lnTo>
                  <a:pt x="1392023" y="1718244"/>
                </a:lnTo>
                <a:lnTo>
                  <a:pt x="1430887" y="1693955"/>
                </a:lnTo>
                <a:lnTo>
                  <a:pt x="1468768" y="1667554"/>
                </a:lnTo>
                <a:lnTo>
                  <a:pt x="1505582" y="1639041"/>
                </a:lnTo>
                <a:lnTo>
                  <a:pt x="1541247" y="1608416"/>
                </a:lnTo>
                <a:lnTo>
                  <a:pt x="1575683" y="1575679"/>
                </a:lnTo>
                <a:lnTo>
                  <a:pt x="1608420" y="1541244"/>
                </a:lnTo>
                <a:lnTo>
                  <a:pt x="1639045" y="1505578"/>
                </a:lnTo>
                <a:lnTo>
                  <a:pt x="1667558" y="1468764"/>
                </a:lnTo>
                <a:lnTo>
                  <a:pt x="1693958" y="1430884"/>
                </a:lnTo>
                <a:lnTo>
                  <a:pt x="1718247" y="1392020"/>
                </a:lnTo>
                <a:lnTo>
                  <a:pt x="1740424" y="1352253"/>
                </a:lnTo>
                <a:lnTo>
                  <a:pt x="1760488" y="1311666"/>
                </a:lnTo>
                <a:lnTo>
                  <a:pt x="1778441" y="1270341"/>
                </a:lnTo>
                <a:lnTo>
                  <a:pt x="1794281" y="1228360"/>
                </a:lnTo>
                <a:lnTo>
                  <a:pt x="1808010" y="1185805"/>
                </a:lnTo>
                <a:lnTo>
                  <a:pt x="1819626" y="1142758"/>
                </a:lnTo>
                <a:lnTo>
                  <a:pt x="1829131" y="1099301"/>
                </a:lnTo>
                <a:lnTo>
                  <a:pt x="1836523" y="1055515"/>
                </a:lnTo>
                <a:lnTo>
                  <a:pt x="1841803" y="1011484"/>
                </a:lnTo>
                <a:lnTo>
                  <a:pt x="1844971" y="967289"/>
                </a:lnTo>
                <a:lnTo>
                  <a:pt x="1846027" y="923011"/>
                </a:lnTo>
                <a:lnTo>
                  <a:pt x="1844971" y="878734"/>
                </a:lnTo>
                <a:lnTo>
                  <a:pt x="1841803" y="834538"/>
                </a:lnTo>
                <a:lnTo>
                  <a:pt x="1836523" y="790507"/>
                </a:lnTo>
                <a:lnTo>
                  <a:pt x="1829131" y="746721"/>
                </a:lnTo>
                <a:lnTo>
                  <a:pt x="1819626" y="703264"/>
                </a:lnTo>
                <a:lnTo>
                  <a:pt x="1808010" y="660217"/>
                </a:lnTo>
                <a:lnTo>
                  <a:pt x="1794281" y="617662"/>
                </a:lnTo>
                <a:lnTo>
                  <a:pt x="1778441" y="575681"/>
                </a:lnTo>
                <a:lnTo>
                  <a:pt x="1760488" y="534356"/>
                </a:lnTo>
                <a:lnTo>
                  <a:pt x="1740424" y="493769"/>
                </a:lnTo>
                <a:lnTo>
                  <a:pt x="1718247" y="454003"/>
                </a:lnTo>
                <a:lnTo>
                  <a:pt x="1693958" y="415138"/>
                </a:lnTo>
                <a:lnTo>
                  <a:pt x="1667558" y="377258"/>
                </a:lnTo>
                <a:lnTo>
                  <a:pt x="1639045" y="340444"/>
                </a:lnTo>
                <a:lnTo>
                  <a:pt x="1608420" y="304778"/>
                </a:lnTo>
                <a:lnTo>
                  <a:pt x="1575683" y="270343"/>
                </a:lnTo>
                <a:lnTo>
                  <a:pt x="1541247" y="237606"/>
                </a:lnTo>
                <a:lnTo>
                  <a:pt x="1505582" y="206981"/>
                </a:lnTo>
                <a:lnTo>
                  <a:pt x="1468768" y="178468"/>
                </a:lnTo>
                <a:lnTo>
                  <a:pt x="1430887" y="152068"/>
                </a:lnTo>
                <a:lnTo>
                  <a:pt x="1392023" y="127779"/>
                </a:lnTo>
                <a:lnTo>
                  <a:pt x="1352256" y="105602"/>
                </a:lnTo>
                <a:lnTo>
                  <a:pt x="1311670" y="85538"/>
                </a:lnTo>
                <a:lnTo>
                  <a:pt x="1270345" y="67585"/>
                </a:lnTo>
                <a:lnTo>
                  <a:pt x="1228364" y="51745"/>
                </a:lnTo>
                <a:lnTo>
                  <a:pt x="1185808" y="38017"/>
                </a:lnTo>
                <a:lnTo>
                  <a:pt x="1142761" y="26400"/>
                </a:lnTo>
                <a:lnTo>
                  <a:pt x="1099304" y="16896"/>
                </a:lnTo>
                <a:lnTo>
                  <a:pt x="1055518" y="9504"/>
                </a:lnTo>
                <a:lnTo>
                  <a:pt x="1011487" y="4224"/>
                </a:lnTo>
                <a:lnTo>
                  <a:pt x="967291" y="1056"/>
                </a:lnTo>
                <a:lnTo>
                  <a:pt x="923014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310195" y="5479623"/>
            <a:ext cx="2092960" cy="2092960"/>
          </a:xfrm>
          <a:custGeom>
            <a:avLst/>
            <a:gdLst/>
            <a:ahLst/>
            <a:cxnLst/>
            <a:rect l="l" t="t" r="r" b="b"/>
            <a:pathLst>
              <a:path w="2092959" h="2092959">
                <a:moveTo>
                  <a:pt x="1046455" y="0"/>
                </a:moveTo>
                <a:lnTo>
                  <a:pt x="1001831" y="945"/>
                </a:lnTo>
                <a:lnTo>
                  <a:pt x="957272" y="3783"/>
                </a:lnTo>
                <a:lnTo>
                  <a:pt x="912843" y="8513"/>
                </a:lnTo>
                <a:lnTo>
                  <a:pt x="868611" y="15135"/>
                </a:lnTo>
                <a:lnTo>
                  <a:pt x="824640" y="23649"/>
                </a:lnTo>
                <a:lnTo>
                  <a:pt x="780995" y="34055"/>
                </a:lnTo>
                <a:lnTo>
                  <a:pt x="737742" y="46353"/>
                </a:lnTo>
                <a:lnTo>
                  <a:pt x="694946" y="60543"/>
                </a:lnTo>
                <a:lnTo>
                  <a:pt x="652673" y="76624"/>
                </a:lnTo>
                <a:lnTo>
                  <a:pt x="610987" y="94598"/>
                </a:lnTo>
                <a:lnTo>
                  <a:pt x="569955" y="114464"/>
                </a:lnTo>
                <a:lnTo>
                  <a:pt x="529641" y="136221"/>
                </a:lnTo>
                <a:lnTo>
                  <a:pt x="490111" y="159871"/>
                </a:lnTo>
                <a:lnTo>
                  <a:pt x="451429" y="185413"/>
                </a:lnTo>
                <a:lnTo>
                  <a:pt x="413662" y="212846"/>
                </a:lnTo>
                <a:lnTo>
                  <a:pt x="376875" y="242172"/>
                </a:lnTo>
                <a:lnTo>
                  <a:pt x="341132" y="273389"/>
                </a:lnTo>
                <a:lnTo>
                  <a:pt x="306500" y="306499"/>
                </a:lnTo>
                <a:lnTo>
                  <a:pt x="273390" y="341131"/>
                </a:lnTo>
                <a:lnTo>
                  <a:pt x="242173" y="376873"/>
                </a:lnTo>
                <a:lnTo>
                  <a:pt x="212847" y="413661"/>
                </a:lnTo>
                <a:lnTo>
                  <a:pt x="185413" y="451428"/>
                </a:lnTo>
                <a:lnTo>
                  <a:pt x="159872" y="490109"/>
                </a:lnTo>
                <a:lnTo>
                  <a:pt x="136222" y="529639"/>
                </a:lnTo>
                <a:lnTo>
                  <a:pt x="114464" y="569953"/>
                </a:lnTo>
                <a:lnTo>
                  <a:pt x="94598" y="610986"/>
                </a:lnTo>
                <a:lnTo>
                  <a:pt x="76625" y="652671"/>
                </a:lnTo>
                <a:lnTo>
                  <a:pt x="60543" y="694944"/>
                </a:lnTo>
                <a:lnTo>
                  <a:pt x="46353" y="737740"/>
                </a:lnTo>
                <a:lnTo>
                  <a:pt x="34055" y="780993"/>
                </a:lnTo>
                <a:lnTo>
                  <a:pt x="23649" y="824637"/>
                </a:lnTo>
                <a:lnTo>
                  <a:pt x="15135" y="868608"/>
                </a:lnTo>
                <a:lnTo>
                  <a:pt x="8513" y="912841"/>
                </a:lnTo>
                <a:lnTo>
                  <a:pt x="3783" y="957269"/>
                </a:lnTo>
                <a:lnTo>
                  <a:pt x="945" y="1001828"/>
                </a:lnTo>
                <a:lnTo>
                  <a:pt x="0" y="1046452"/>
                </a:lnTo>
                <a:lnTo>
                  <a:pt x="945" y="1091077"/>
                </a:lnTo>
                <a:lnTo>
                  <a:pt x="3783" y="1135636"/>
                </a:lnTo>
                <a:lnTo>
                  <a:pt x="8513" y="1180064"/>
                </a:lnTo>
                <a:lnTo>
                  <a:pt x="15135" y="1224296"/>
                </a:lnTo>
                <a:lnTo>
                  <a:pt x="23649" y="1268267"/>
                </a:lnTo>
                <a:lnTo>
                  <a:pt x="34055" y="1311912"/>
                </a:lnTo>
                <a:lnTo>
                  <a:pt x="46353" y="1355165"/>
                </a:lnTo>
                <a:lnTo>
                  <a:pt x="60543" y="1397961"/>
                </a:lnTo>
                <a:lnTo>
                  <a:pt x="76625" y="1440234"/>
                </a:lnTo>
                <a:lnTo>
                  <a:pt x="94598" y="1481919"/>
                </a:lnTo>
                <a:lnTo>
                  <a:pt x="114464" y="1522952"/>
                </a:lnTo>
                <a:lnTo>
                  <a:pt x="136222" y="1563266"/>
                </a:lnTo>
                <a:lnTo>
                  <a:pt x="159872" y="1602796"/>
                </a:lnTo>
                <a:lnTo>
                  <a:pt x="185413" y="1641477"/>
                </a:lnTo>
                <a:lnTo>
                  <a:pt x="212847" y="1679245"/>
                </a:lnTo>
                <a:lnTo>
                  <a:pt x="242173" y="1716032"/>
                </a:lnTo>
                <a:lnTo>
                  <a:pt x="273390" y="1751775"/>
                </a:lnTo>
                <a:lnTo>
                  <a:pt x="306500" y="1786407"/>
                </a:lnTo>
                <a:lnTo>
                  <a:pt x="341132" y="1819516"/>
                </a:lnTo>
                <a:lnTo>
                  <a:pt x="376875" y="1850734"/>
                </a:lnTo>
                <a:lnTo>
                  <a:pt x="413662" y="1880059"/>
                </a:lnTo>
                <a:lnTo>
                  <a:pt x="451429" y="1907493"/>
                </a:lnTo>
                <a:lnTo>
                  <a:pt x="490111" y="1933035"/>
                </a:lnTo>
                <a:lnTo>
                  <a:pt x="529641" y="1956684"/>
                </a:lnTo>
                <a:lnTo>
                  <a:pt x="569955" y="1978442"/>
                </a:lnTo>
                <a:lnTo>
                  <a:pt x="610987" y="1998308"/>
                </a:lnTo>
                <a:lnTo>
                  <a:pt x="652673" y="2016281"/>
                </a:lnTo>
                <a:lnTo>
                  <a:pt x="694946" y="2032363"/>
                </a:lnTo>
                <a:lnTo>
                  <a:pt x="737742" y="2046553"/>
                </a:lnTo>
                <a:lnTo>
                  <a:pt x="780995" y="2058851"/>
                </a:lnTo>
                <a:lnTo>
                  <a:pt x="824640" y="2069257"/>
                </a:lnTo>
                <a:lnTo>
                  <a:pt x="868611" y="2077770"/>
                </a:lnTo>
                <a:lnTo>
                  <a:pt x="912843" y="2084392"/>
                </a:lnTo>
                <a:lnTo>
                  <a:pt x="957272" y="2089122"/>
                </a:lnTo>
                <a:lnTo>
                  <a:pt x="1001831" y="2091960"/>
                </a:lnTo>
                <a:lnTo>
                  <a:pt x="1046455" y="2092906"/>
                </a:lnTo>
                <a:lnTo>
                  <a:pt x="1091080" y="2091960"/>
                </a:lnTo>
                <a:lnTo>
                  <a:pt x="1135639" y="2089122"/>
                </a:lnTo>
                <a:lnTo>
                  <a:pt x="1180067" y="2084392"/>
                </a:lnTo>
                <a:lnTo>
                  <a:pt x="1224300" y="2077770"/>
                </a:lnTo>
                <a:lnTo>
                  <a:pt x="1268271" y="2069257"/>
                </a:lnTo>
                <a:lnTo>
                  <a:pt x="1311916" y="2058851"/>
                </a:lnTo>
                <a:lnTo>
                  <a:pt x="1355169" y="2046553"/>
                </a:lnTo>
                <a:lnTo>
                  <a:pt x="1397964" y="2032363"/>
                </a:lnTo>
                <a:lnTo>
                  <a:pt x="1440238" y="2016281"/>
                </a:lnTo>
                <a:lnTo>
                  <a:pt x="1481923" y="1998308"/>
                </a:lnTo>
                <a:lnTo>
                  <a:pt x="1522956" y="1978442"/>
                </a:lnTo>
                <a:lnTo>
                  <a:pt x="1563270" y="1956684"/>
                </a:lnTo>
                <a:lnTo>
                  <a:pt x="1602800" y="1933035"/>
                </a:lnTo>
                <a:lnTo>
                  <a:pt x="1641482" y="1907493"/>
                </a:lnTo>
                <a:lnTo>
                  <a:pt x="1679249" y="1880059"/>
                </a:lnTo>
                <a:lnTo>
                  <a:pt x="1716037" y="1850734"/>
                </a:lnTo>
                <a:lnTo>
                  <a:pt x="1751779" y="1819516"/>
                </a:lnTo>
                <a:lnTo>
                  <a:pt x="1786412" y="1786407"/>
                </a:lnTo>
                <a:lnTo>
                  <a:pt x="1819521" y="1751775"/>
                </a:lnTo>
                <a:lnTo>
                  <a:pt x="1850739" y="1716032"/>
                </a:lnTo>
                <a:lnTo>
                  <a:pt x="1880064" y="1679245"/>
                </a:lnTo>
                <a:lnTo>
                  <a:pt x="1907498" y="1641477"/>
                </a:lnTo>
                <a:lnTo>
                  <a:pt x="1933039" y="1602796"/>
                </a:lnTo>
                <a:lnTo>
                  <a:pt x="1956689" y="1563266"/>
                </a:lnTo>
                <a:lnTo>
                  <a:pt x="1978447" y="1522952"/>
                </a:lnTo>
                <a:lnTo>
                  <a:pt x="1998312" y="1481919"/>
                </a:lnTo>
                <a:lnTo>
                  <a:pt x="2016286" y="1440234"/>
                </a:lnTo>
                <a:lnTo>
                  <a:pt x="2032368" y="1397961"/>
                </a:lnTo>
                <a:lnTo>
                  <a:pt x="2046558" y="1355165"/>
                </a:lnTo>
                <a:lnTo>
                  <a:pt x="2058855" y="1311912"/>
                </a:lnTo>
                <a:lnTo>
                  <a:pt x="2069261" y="1268267"/>
                </a:lnTo>
                <a:lnTo>
                  <a:pt x="2077775" y="1224296"/>
                </a:lnTo>
                <a:lnTo>
                  <a:pt x="2084397" y="1180064"/>
                </a:lnTo>
                <a:lnTo>
                  <a:pt x="2089127" y="1135636"/>
                </a:lnTo>
                <a:lnTo>
                  <a:pt x="2091965" y="1091077"/>
                </a:lnTo>
                <a:lnTo>
                  <a:pt x="2092911" y="1046452"/>
                </a:lnTo>
                <a:lnTo>
                  <a:pt x="2091965" y="1001828"/>
                </a:lnTo>
                <a:lnTo>
                  <a:pt x="2089127" y="957269"/>
                </a:lnTo>
                <a:lnTo>
                  <a:pt x="2084397" y="912841"/>
                </a:lnTo>
                <a:lnTo>
                  <a:pt x="2077775" y="868608"/>
                </a:lnTo>
                <a:lnTo>
                  <a:pt x="2069261" y="824637"/>
                </a:lnTo>
                <a:lnTo>
                  <a:pt x="2058855" y="780993"/>
                </a:lnTo>
                <a:lnTo>
                  <a:pt x="2046558" y="737740"/>
                </a:lnTo>
                <a:lnTo>
                  <a:pt x="2032368" y="694944"/>
                </a:lnTo>
                <a:lnTo>
                  <a:pt x="2016286" y="652671"/>
                </a:lnTo>
                <a:lnTo>
                  <a:pt x="1998312" y="610986"/>
                </a:lnTo>
                <a:lnTo>
                  <a:pt x="1978447" y="569953"/>
                </a:lnTo>
                <a:lnTo>
                  <a:pt x="1956689" y="529639"/>
                </a:lnTo>
                <a:lnTo>
                  <a:pt x="1933039" y="490109"/>
                </a:lnTo>
                <a:lnTo>
                  <a:pt x="1907498" y="451428"/>
                </a:lnTo>
                <a:lnTo>
                  <a:pt x="1880064" y="413661"/>
                </a:lnTo>
                <a:lnTo>
                  <a:pt x="1850739" y="376873"/>
                </a:lnTo>
                <a:lnTo>
                  <a:pt x="1819521" y="341131"/>
                </a:lnTo>
                <a:lnTo>
                  <a:pt x="1786412" y="306499"/>
                </a:lnTo>
                <a:lnTo>
                  <a:pt x="1751779" y="273389"/>
                </a:lnTo>
                <a:lnTo>
                  <a:pt x="1716037" y="242172"/>
                </a:lnTo>
                <a:lnTo>
                  <a:pt x="1679249" y="212846"/>
                </a:lnTo>
                <a:lnTo>
                  <a:pt x="1641482" y="185413"/>
                </a:lnTo>
                <a:lnTo>
                  <a:pt x="1602800" y="159871"/>
                </a:lnTo>
                <a:lnTo>
                  <a:pt x="1563270" y="136221"/>
                </a:lnTo>
                <a:lnTo>
                  <a:pt x="1522956" y="114464"/>
                </a:lnTo>
                <a:lnTo>
                  <a:pt x="1481923" y="94598"/>
                </a:lnTo>
                <a:lnTo>
                  <a:pt x="1440238" y="76624"/>
                </a:lnTo>
                <a:lnTo>
                  <a:pt x="1397964" y="60543"/>
                </a:lnTo>
                <a:lnTo>
                  <a:pt x="1355169" y="46353"/>
                </a:lnTo>
                <a:lnTo>
                  <a:pt x="1311916" y="34055"/>
                </a:lnTo>
                <a:lnTo>
                  <a:pt x="1268271" y="23649"/>
                </a:lnTo>
                <a:lnTo>
                  <a:pt x="1224300" y="15135"/>
                </a:lnTo>
                <a:lnTo>
                  <a:pt x="1180067" y="8513"/>
                </a:lnTo>
                <a:lnTo>
                  <a:pt x="1135639" y="3783"/>
                </a:lnTo>
                <a:lnTo>
                  <a:pt x="1091080" y="945"/>
                </a:lnTo>
                <a:lnTo>
                  <a:pt x="1046455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29410" y="5786101"/>
            <a:ext cx="1613535" cy="1613535"/>
          </a:xfrm>
          <a:custGeom>
            <a:avLst/>
            <a:gdLst/>
            <a:ahLst/>
            <a:cxnLst/>
            <a:rect l="l" t="t" r="r" b="b"/>
            <a:pathLst>
              <a:path w="1613535" h="1613534">
                <a:moveTo>
                  <a:pt x="806719" y="0"/>
                </a:moveTo>
                <a:lnTo>
                  <a:pt x="762496" y="1205"/>
                </a:lnTo>
                <a:lnTo>
                  <a:pt x="718380" y="4822"/>
                </a:lnTo>
                <a:lnTo>
                  <a:pt x="674478" y="10849"/>
                </a:lnTo>
                <a:lnTo>
                  <a:pt x="630897" y="19288"/>
                </a:lnTo>
                <a:lnTo>
                  <a:pt x="587744" y="30138"/>
                </a:lnTo>
                <a:lnTo>
                  <a:pt x="545126" y="43398"/>
                </a:lnTo>
                <a:lnTo>
                  <a:pt x="503150" y="59070"/>
                </a:lnTo>
                <a:lnTo>
                  <a:pt x="461923" y="77153"/>
                </a:lnTo>
                <a:lnTo>
                  <a:pt x="421552" y="97647"/>
                </a:lnTo>
                <a:lnTo>
                  <a:pt x="382144" y="120552"/>
                </a:lnTo>
                <a:lnTo>
                  <a:pt x="343806" y="145868"/>
                </a:lnTo>
                <a:lnTo>
                  <a:pt x="306645" y="173595"/>
                </a:lnTo>
                <a:lnTo>
                  <a:pt x="270768" y="203733"/>
                </a:lnTo>
                <a:lnTo>
                  <a:pt x="236282" y="236282"/>
                </a:lnTo>
                <a:lnTo>
                  <a:pt x="203733" y="270768"/>
                </a:lnTo>
                <a:lnTo>
                  <a:pt x="173595" y="306645"/>
                </a:lnTo>
                <a:lnTo>
                  <a:pt x="145868" y="343806"/>
                </a:lnTo>
                <a:lnTo>
                  <a:pt x="120552" y="382143"/>
                </a:lnTo>
                <a:lnTo>
                  <a:pt x="97647" y="421551"/>
                </a:lnTo>
                <a:lnTo>
                  <a:pt x="77153" y="461922"/>
                </a:lnTo>
                <a:lnTo>
                  <a:pt x="59070" y="503149"/>
                </a:lnTo>
                <a:lnTo>
                  <a:pt x="43398" y="545125"/>
                </a:lnTo>
                <a:lnTo>
                  <a:pt x="30138" y="587743"/>
                </a:lnTo>
                <a:lnTo>
                  <a:pt x="19288" y="630896"/>
                </a:lnTo>
                <a:lnTo>
                  <a:pt x="10849" y="674477"/>
                </a:lnTo>
                <a:lnTo>
                  <a:pt x="4822" y="718379"/>
                </a:lnTo>
                <a:lnTo>
                  <a:pt x="1205" y="762495"/>
                </a:lnTo>
                <a:lnTo>
                  <a:pt x="0" y="806718"/>
                </a:lnTo>
                <a:lnTo>
                  <a:pt x="1205" y="850941"/>
                </a:lnTo>
                <a:lnTo>
                  <a:pt x="4822" y="895057"/>
                </a:lnTo>
                <a:lnTo>
                  <a:pt x="10849" y="938959"/>
                </a:lnTo>
                <a:lnTo>
                  <a:pt x="19288" y="982540"/>
                </a:lnTo>
                <a:lnTo>
                  <a:pt x="30138" y="1025692"/>
                </a:lnTo>
                <a:lnTo>
                  <a:pt x="43398" y="1068310"/>
                </a:lnTo>
                <a:lnTo>
                  <a:pt x="59070" y="1110286"/>
                </a:lnTo>
                <a:lnTo>
                  <a:pt x="77153" y="1151513"/>
                </a:lnTo>
                <a:lnTo>
                  <a:pt x="97647" y="1191884"/>
                </a:lnTo>
                <a:lnTo>
                  <a:pt x="120552" y="1231292"/>
                </a:lnTo>
                <a:lnTo>
                  <a:pt x="145868" y="1269630"/>
                </a:lnTo>
                <a:lnTo>
                  <a:pt x="173595" y="1306791"/>
                </a:lnTo>
                <a:lnTo>
                  <a:pt x="203733" y="1342668"/>
                </a:lnTo>
                <a:lnTo>
                  <a:pt x="236282" y="1377154"/>
                </a:lnTo>
                <a:lnTo>
                  <a:pt x="270768" y="1409703"/>
                </a:lnTo>
                <a:lnTo>
                  <a:pt x="306645" y="1439841"/>
                </a:lnTo>
                <a:lnTo>
                  <a:pt x="343806" y="1467568"/>
                </a:lnTo>
                <a:lnTo>
                  <a:pt x="382144" y="1492884"/>
                </a:lnTo>
                <a:lnTo>
                  <a:pt x="421552" y="1515789"/>
                </a:lnTo>
                <a:lnTo>
                  <a:pt x="461923" y="1536282"/>
                </a:lnTo>
                <a:lnTo>
                  <a:pt x="503150" y="1554365"/>
                </a:lnTo>
                <a:lnTo>
                  <a:pt x="545126" y="1570037"/>
                </a:lnTo>
                <a:lnTo>
                  <a:pt x="587744" y="1583298"/>
                </a:lnTo>
                <a:lnTo>
                  <a:pt x="630897" y="1594147"/>
                </a:lnTo>
                <a:lnTo>
                  <a:pt x="674478" y="1602586"/>
                </a:lnTo>
                <a:lnTo>
                  <a:pt x="718380" y="1608614"/>
                </a:lnTo>
                <a:lnTo>
                  <a:pt x="762496" y="1612230"/>
                </a:lnTo>
                <a:lnTo>
                  <a:pt x="806719" y="1613436"/>
                </a:lnTo>
                <a:lnTo>
                  <a:pt x="850942" y="1612230"/>
                </a:lnTo>
                <a:lnTo>
                  <a:pt x="895059" y="1608614"/>
                </a:lnTo>
                <a:lnTo>
                  <a:pt x="938961" y="1602586"/>
                </a:lnTo>
                <a:lnTo>
                  <a:pt x="982542" y="1594147"/>
                </a:lnTo>
                <a:lnTo>
                  <a:pt x="1025695" y="1583298"/>
                </a:lnTo>
                <a:lnTo>
                  <a:pt x="1068313" y="1570037"/>
                </a:lnTo>
                <a:lnTo>
                  <a:pt x="1110289" y="1554365"/>
                </a:lnTo>
                <a:lnTo>
                  <a:pt x="1151516" y="1536282"/>
                </a:lnTo>
                <a:lnTo>
                  <a:pt x="1191887" y="1515789"/>
                </a:lnTo>
                <a:lnTo>
                  <a:pt x="1231295" y="1492884"/>
                </a:lnTo>
                <a:lnTo>
                  <a:pt x="1269633" y="1467568"/>
                </a:lnTo>
                <a:lnTo>
                  <a:pt x="1306794" y="1439841"/>
                </a:lnTo>
                <a:lnTo>
                  <a:pt x="1342671" y="1409703"/>
                </a:lnTo>
                <a:lnTo>
                  <a:pt x="1377156" y="1377154"/>
                </a:lnTo>
                <a:lnTo>
                  <a:pt x="1409706" y="1342668"/>
                </a:lnTo>
                <a:lnTo>
                  <a:pt x="1439844" y="1306791"/>
                </a:lnTo>
                <a:lnTo>
                  <a:pt x="1467571" y="1269630"/>
                </a:lnTo>
                <a:lnTo>
                  <a:pt x="1492887" y="1231292"/>
                </a:lnTo>
                <a:lnTo>
                  <a:pt x="1515792" y="1191884"/>
                </a:lnTo>
                <a:lnTo>
                  <a:pt x="1536286" y="1151513"/>
                </a:lnTo>
                <a:lnTo>
                  <a:pt x="1554369" y="1110286"/>
                </a:lnTo>
                <a:lnTo>
                  <a:pt x="1570040" y="1068310"/>
                </a:lnTo>
                <a:lnTo>
                  <a:pt x="1583301" y="1025692"/>
                </a:lnTo>
                <a:lnTo>
                  <a:pt x="1594151" y="982540"/>
                </a:lnTo>
                <a:lnTo>
                  <a:pt x="1602590" y="938959"/>
                </a:lnTo>
                <a:lnTo>
                  <a:pt x="1608617" y="895057"/>
                </a:lnTo>
                <a:lnTo>
                  <a:pt x="1612234" y="850941"/>
                </a:lnTo>
                <a:lnTo>
                  <a:pt x="1613439" y="806718"/>
                </a:lnTo>
                <a:lnTo>
                  <a:pt x="1612234" y="762495"/>
                </a:lnTo>
                <a:lnTo>
                  <a:pt x="1608617" y="718379"/>
                </a:lnTo>
                <a:lnTo>
                  <a:pt x="1602590" y="674477"/>
                </a:lnTo>
                <a:lnTo>
                  <a:pt x="1594151" y="630896"/>
                </a:lnTo>
                <a:lnTo>
                  <a:pt x="1583301" y="587743"/>
                </a:lnTo>
                <a:lnTo>
                  <a:pt x="1570040" y="545125"/>
                </a:lnTo>
                <a:lnTo>
                  <a:pt x="1554369" y="503149"/>
                </a:lnTo>
                <a:lnTo>
                  <a:pt x="1536286" y="461922"/>
                </a:lnTo>
                <a:lnTo>
                  <a:pt x="1515792" y="421551"/>
                </a:lnTo>
                <a:lnTo>
                  <a:pt x="1492887" y="382143"/>
                </a:lnTo>
                <a:lnTo>
                  <a:pt x="1467571" y="343806"/>
                </a:lnTo>
                <a:lnTo>
                  <a:pt x="1439844" y="306645"/>
                </a:lnTo>
                <a:lnTo>
                  <a:pt x="1409706" y="270768"/>
                </a:lnTo>
                <a:lnTo>
                  <a:pt x="1377156" y="236282"/>
                </a:lnTo>
                <a:lnTo>
                  <a:pt x="1342671" y="203733"/>
                </a:lnTo>
                <a:lnTo>
                  <a:pt x="1306794" y="173595"/>
                </a:lnTo>
                <a:lnTo>
                  <a:pt x="1269633" y="145868"/>
                </a:lnTo>
                <a:lnTo>
                  <a:pt x="1231295" y="120552"/>
                </a:lnTo>
                <a:lnTo>
                  <a:pt x="1191887" y="97647"/>
                </a:lnTo>
                <a:lnTo>
                  <a:pt x="1151516" y="77153"/>
                </a:lnTo>
                <a:lnTo>
                  <a:pt x="1110289" y="59070"/>
                </a:lnTo>
                <a:lnTo>
                  <a:pt x="1068313" y="43398"/>
                </a:lnTo>
                <a:lnTo>
                  <a:pt x="1025695" y="30138"/>
                </a:lnTo>
                <a:lnTo>
                  <a:pt x="982542" y="19288"/>
                </a:lnTo>
                <a:lnTo>
                  <a:pt x="938961" y="10849"/>
                </a:lnTo>
                <a:lnTo>
                  <a:pt x="895059" y="4822"/>
                </a:lnTo>
                <a:lnTo>
                  <a:pt x="850942" y="1205"/>
                </a:lnTo>
                <a:lnTo>
                  <a:pt x="806719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133045" y="4655158"/>
            <a:ext cx="1315720" cy="1315720"/>
          </a:xfrm>
          <a:custGeom>
            <a:avLst/>
            <a:gdLst/>
            <a:ahLst/>
            <a:cxnLst/>
            <a:rect l="l" t="t" r="r" b="b"/>
            <a:pathLst>
              <a:path w="1315720" h="1315720">
                <a:moveTo>
                  <a:pt x="679737" y="0"/>
                </a:moveTo>
                <a:lnTo>
                  <a:pt x="635805" y="0"/>
                </a:lnTo>
                <a:lnTo>
                  <a:pt x="591952" y="2915"/>
                </a:lnTo>
                <a:lnTo>
                  <a:pt x="548335" y="8745"/>
                </a:lnTo>
                <a:lnTo>
                  <a:pt x="505111" y="17490"/>
                </a:lnTo>
                <a:lnTo>
                  <a:pt x="462439" y="29151"/>
                </a:lnTo>
                <a:lnTo>
                  <a:pt x="420476" y="43726"/>
                </a:lnTo>
                <a:lnTo>
                  <a:pt x="379379" y="61217"/>
                </a:lnTo>
                <a:lnTo>
                  <a:pt x="339305" y="81623"/>
                </a:lnTo>
                <a:lnTo>
                  <a:pt x="300413" y="104944"/>
                </a:lnTo>
                <a:lnTo>
                  <a:pt x="262860" y="131180"/>
                </a:lnTo>
                <a:lnTo>
                  <a:pt x="226803" y="160332"/>
                </a:lnTo>
                <a:lnTo>
                  <a:pt x="192399" y="192398"/>
                </a:lnTo>
                <a:lnTo>
                  <a:pt x="160333" y="226802"/>
                </a:lnTo>
                <a:lnTo>
                  <a:pt x="131181" y="262859"/>
                </a:lnTo>
                <a:lnTo>
                  <a:pt x="104945" y="300412"/>
                </a:lnTo>
                <a:lnTo>
                  <a:pt x="81624" y="339304"/>
                </a:lnTo>
                <a:lnTo>
                  <a:pt x="61218" y="379377"/>
                </a:lnTo>
                <a:lnTo>
                  <a:pt x="43727" y="420475"/>
                </a:lnTo>
                <a:lnTo>
                  <a:pt x="29151" y="462438"/>
                </a:lnTo>
                <a:lnTo>
                  <a:pt x="17490" y="505110"/>
                </a:lnTo>
                <a:lnTo>
                  <a:pt x="8745" y="548333"/>
                </a:lnTo>
                <a:lnTo>
                  <a:pt x="2915" y="591950"/>
                </a:lnTo>
                <a:lnTo>
                  <a:pt x="0" y="635803"/>
                </a:lnTo>
                <a:lnTo>
                  <a:pt x="0" y="679735"/>
                </a:lnTo>
                <a:lnTo>
                  <a:pt x="2915" y="723588"/>
                </a:lnTo>
                <a:lnTo>
                  <a:pt x="8745" y="767205"/>
                </a:lnTo>
                <a:lnTo>
                  <a:pt x="17490" y="810429"/>
                </a:lnTo>
                <a:lnTo>
                  <a:pt x="29151" y="853101"/>
                </a:lnTo>
                <a:lnTo>
                  <a:pt x="43727" y="895064"/>
                </a:lnTo>
                <a:lnTo>
                  <a:pt x="61218" y="936161"/>
                </a:lnTo>
                <a:lnTo>
                  <a:pt x="81624" y="976234"/>
                </a:lnTo>
                <a:lnTo>
                  <a:pt x="104945" y="1015126"/>
                </a:lnTo>
                <a:lnTo>
                  <a:pt x="131181" y="1052679"/>
                </a:lnTo>
                <a:lnTo>
                  <a:pt x="160333" y="1088736"/>
                </a:lnTo>
                <a:lnTo>
                  <a:pt x="192399" y="1123139"/>
                </a:lnTo>
                <a:lnTo>
                  <a:pt x="226803" y="1155206"/>
                </a:lnTo>
                <a:lnTo>
                  <a:pt x="262860" y="1184357"/>
                </a:lnTo>
                <a:lnTo>
                  <a:pt x="300413" y="1210593"/>
                </a:lnTo>
                <a:lnTo>
                  <a:pt x="339305" y="1233914"/>
                </a:lnTo>
                <a:lnTo>
                  <a:pt x="379379" y="1254320"/>
                </a:lnTo>
                <a:lnTo>
                  <a:pt x="420476" y="1271811"/>
                </a:lnTo>
                <a:lnTo>
                  <a:pt x="462439" y="1286387"/>
                </a:lnTo>
                <a:lnTo>
                  <a:pt x="505111" y="1298047"/>
                </a:lnTo>
                <a:lnTo>
                  <a:pt x="548335" y="1306793"/>
                </a:lnTo>
                <a:lnTo>
                  <a:pt x="591952" y="1312623"/>
                </a:lnTo>
                <a:lnTo>
                  <a:pt x="635805" y="1315538"/>
                </a:lnTo>
                <a:lnTo>
                  <a:pt x="679737" y="1315538"/>
                </a:lnTo>
                <a:lnTo>
                  <a:pt x="723590" y="1312623"/>
                </a:lnTo>
                <a:lnTo>
                  <a:pt x="767208" y="1306793"/>
                </a:lnTo>
                <a:lnTo>
                  <a:pt x="810431" y="1298047"/>
                </a:lnTo>
                <a:lnTo>
                  <a:pt x="853103" y="1286387"/>
                </a:lnTo>
                <a:lnTo>
                  <a:pt x="895066" y="1271811"/>
                </a:lnTo>
                <a:lnTo>
                  <a:pt x="936163" y="1254320"/>
                </a:lnTo>
                <a:lnTo>
                  <a:pt x="976237" y="1233914"/>
                </a:lnTo>
                <a:lnTo>
                  <a:pt x="1015129" y="1210593"/>
                </a:lnTo>
                <a:lnTo>
                  <a:pt x="1052682" y="1184357"/>
                </a:lnTo>
                <a:lnTo>
                  <a:pt x="1088739" y="1155206"/>
                </a:lnTo>
                <a:lnTo>
                  <a:pt x="1123143" y="1123139"/>
                </a:lnTo>
                <a:lnTo>
                  <a:pt x="1155209" y="1088736"/>
                </a:lnTo>
                <a:lnTo>
                  <a:pt x="1184361" y="1052679"/>
                </a:lnTo>
                <a:lnTo>
                  <a:pt x="1210597" y="1015126"/>
                </a:lnTo>
                <a:lnTo>
                  <a:pt x="1233918" y="976234"/>
                </a:lnTo>
                <a:lnTo>
                  <a:pt x="1254324" y="936161"/>
                </a:lnTo>
                <a:lnTo>
                  <a:pt x="1271815" y="895064"/>
                </a:lnTo>
                <a:lnTo>
                  <a:pt x="1286390" y="853101"/>
                </a:lnTo>
                <a:lnTo>
                  <a:pt x="1298051" y="810429"/>
                </a:lnTo>
                <a:lnTo>
                  <a:pt x="1306796" y="767205"/>
                </a:lnTo>
                <a:lnTo>
                  <a:pt x="1312626" y="723588"/>
                </a:lnTo>
                <a:lnTo>
                  <a:pt x="1315542" y="679735"/>
                </a:lnTo>
                <a:lnTo>
                  <a:pt x="1315542" y="635803"/>
                </a:lnTo>
                <a:lnTo>
                  <a:pt x="1312626" y="591950"/>
                </a:lnTo>
                <a:lnTo>
                  <a:pt x="1306796" y="548333"/>
                </a:lnTo>
                <a:lnTo>
                  <a:pt x="1298051" y="505110"/>
                </a:lnTo>
                <a:lnTo>
                  <a:pt x="1286390" y="462438"/>
                </a:lnTo>
                <a:lnTo>
                  <a:pt x="1271815" y="420475"/>
                </a:lnTo>
                <a:lnTo>
                  <a:pt x="1254324" y="379377"/>
                </a:lnTo>
                <a:lnTo>
                  <a:pt x="1233918" y="339304"/>
                </a:lnTo>
                <a:lnTo>
                  <a:pt x="1210597" y="300412"/>
                </a:lnTo>
                <a:lnTo>
                  <a:pt x="1184361" y="262859"/>
                </a:lnTo>
                <a:lnTo>
                  <a:pt x="1155209" y="226802"/>
                </a:lnTo>
                <a:lnTo>
                  <a:pt x="1123143" y="192398"/>
                </a:lnTo>
                <a:lnTo>
                  <a:pt x="1088739" y="160332"/>
                </a:lnTo>
                <a:lnTo>
                  <a:pt x="1052682" y="131180"/>
                </a:lnTo>
                <a:lnTo>
                  <a:pt x="1015129" y="104944"/>
                </a:lnTo>
                <a:lnTo>
                  <a:pt x="976237" y="81623"/>
                </a:lnTo>
                <a:lnTo>
                  <a:pt x="936163" y="61217"/>
                </a:lnTo>
                <a:lnTo>
                  <a:pt x="895066" y="43726"/>
                </a:lnTo>
                <a:lnTo>
                  <a:pt x="853103" y="29151"/>
                </a:lnTo>
                <a:lnTo>
                  <a:pt x="810431" y="17490"/>
                </a:lnTo>
                <a:lnTo>
                  <a:pt x="767208" y="8745"/>
                </a:lnTo>
                <a:lnTo>
                  <a:pt x="723590" y="2915"/>
                </a:lnTo>
                <a:lnTo>
                  <a:pt x="679737" y="0"/>
                </a:lnTo>
                <a:close/>
              </a:path>
            </a:pathLst>
          </a:custGeom>
          <a:solidFill>
            <a:srgbClr val="3187B2">
              <a:alpha val="4564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089196" y="5342080"/>
            <a:ext cx="1449070" cy="1449070"/>
          </a:xfrm>
          <a:custGeom>
            <a:avLst/>
            <a:gdLst/>
            <a:ahLst/>
            <a:cxnLst/>
            <a:rect l="l" t="t" r="r" b="b"/>
            <a:pathLst>
              <a:path w="1449070" h="1449070">
                <a:moveTo>
                  <a:pt x="746671" y="0"/>
                </a:moveTo>
                <a:lnTo>
                  <a:pt x="702161" y="0"/>
                </a:lnTo>
                <a:lnTo>
                  <a:pt x="657719" y="2717"/>
                </a:lnTo>
                <a:lnTo>
                  <a:pt x="613479" y="8151"/>
                </a:lnTo>
                <a:lnTo>
                  <a:pt x="569577" y="16302"/>
                </a:lnTo>
                <a:lnTo>
                  <a:pt x="526148" y="27171"/>
                </a:lnTo>
                <a:lnTo>
                  <a:pt x="483326" y="40756"/>
                </a:lnTo>
                <a:lnTo>
                  <a:pt x="441247" y="57059"/>
                </a:lnTo>
                <a:lnTo>
                  <a:pt x="400046" y="76079"/>
                </a:lnTo>
                <a:lnTo>
                  <a:pt x="359858" y="97816"/>
                </a:lnTo>
                <a:lnTo>
                  <a:pt x="320818" y="122270"/>
                </a:lnTo>
                <a:lnTo>
                  <a:pt x="283061" y="149441"/>
                </a:lnTo>
                <a:lnTo>
                  <a:pt x="246722" y="179330"/>
                </a:lnTo>
                <a:lnTo>
                  <a:pt x="211936" y="211935"/>
                </a:lnTo>
                <a:lnTo>
                  <a:pt x="179330" y="246721"/>
                </a:lnTo>
                <a:lnTo>
                  <a:pt x="149442" y="283060"/>
                </a:lnTo>
                <a:lnTo>
                  <a:pt x="122271" y="320817"/>
                </a:lnTo>
                <a:lnTo>
                  <a:pt x="97816" y="359857"/>
                </a:lnTo>
                <a:lnTo>
                  <a:pt x="76079" y="400045"/>
                </a:lnTo>
                <a:lnTo>
                  <a:pt x="57059" y="441246"/>
                </a:lnTo>
                <a:lnTo>
                  <a:pt x="40757" y="483324"/>
                </a:lnTo>
                <a:lnTo>
                  <a:pt x="27171" y="526146"/>
                </a:lnTo>
                <a:lnTo>
                  <a:pt x="16302" y="569575"/>
                </a:lnTo>
                <a:lnTo>
                  <a:pt x="8151" y="613477"/>
                </a:lnTo>
                <a:lnTo>
                  <a:pt x="2717" y="657717"/>
                </a:lnTo>
                <a:lnTo>
                  <a:pt x="0" y="702159"/>
                </a:lnTo>
                <a:lnTo>
                  <a:pt x="0" y="746669"/>
                </a:lnTo>
                <a:lnTo>
                  <a:pt x="2717" y="791111"/>
                </a:lnTo>
                <a:lnTo>
                  <a:pt x="8151" y="835351"/>
                </a:lnTo>
                <a:lnTo>
                  <a:pt x="16302" y="879253"/>
                </a:lnTo>
                <a:lnTo>
                  <a:pt x="27171" y="922682"/>
                </a:lnTo>
                <a:lnTo>
                  <a:pt x="40757" y="965504"/>
                </a:lnTo>
                <a:lnTo>
                  <a:pt x="57059" y="1007582"/>
                </a:lnTo>
                <a:lnTo>
                  <a:pt x="76079" y="1048783"/>
                </a:lnTo>
                <a:lnTo>
                  <a:pt x="97816" y="1088971"/>
                </a:lnTo>
                <a:lnTo>
                  <a:pt x="122271" y="1128011"/>
                </a:lnTo>
                <a:lnTo>
                  <a:pt x="149442" y="1165768"/>
                </a:lnTo>
                <a:lnTo>
                  <a:pt x="179330" y="1202107"/>
                </a:lnTo>
                <a:lnTo>
                  <a:pt x="211936" y="1236892"/>
                </a:lnTo>
                <a:lnTo>
                  <a:pt x="246722" y="1269498"/>
                </a:lnTo>
                <a:lnTo>
                  <a:pt x="283061" y="1299386"/>
                </a:lnTo>
                <a:lnTo>
                  <a:pt x="320818" y="1326558"/>
                </a:lnTo>
                <a:lnTo>
                  <a:pt x="359858" y="1351012"/>
                </a:lnTo>
                <a:lnTo>
                  <a:pt x="400046" y="1372749"/>
                </a:lnTo>
                <a:lnTo>
                  <a:pt x="441247" y="1391769"/>
                </a:lnTo>
                <a:lnTo>
                  <a:pt x="483326" y="1408072"/>
                </a:lnTo>
                <a:lnTo>
                  <a:pt x="526148" y="1421657"/>
                </a:lnTo>
                <a:lnTo>
                  <a:pt x="569577" y="1432526"/>
                </a:lnTo>
                <a:lnTo>
                  <a:pt x="613479" y="1440677"/>
                </a:lnTo>
                <a:lnTo>
                  <a:pt x="657719" y="1446112"/>
                </a:lnTo>
                <a:lnTo>
                  <a:pt x="702161" y="1448829"/>
                </a:lnTo>
                <a:lnTo>
                  <a:pt x="746671" y="1448829"/>
                </a:lnTo>
                <a:lnTo>
                  <a:pt x="791114" y="1446112"/>
                </a:lnTo>
                <a:lnTo>
                  <a:pt x="835353" y="1440677"/>
                </a:lnTo>
                <a:lnTo>
                  <a:pt x="879255" y="1432526"/>
                </a:lnTo>
                <a:lnTo>
                  <a:pt x="922685" y="1421657"/>
                </a:lnTo>
                <a:lnTo>
                  <a:pt x="965506" y="1408072"/>
                </a:lnTo>
                <a:lnTo>
                  <a:pt x="1007585" y="1391769"/>
                </a:lnTo>
                <a:lnTo>
                  <a:pt x="1048786" y="1372749"/>
                </a:lnTo>
                <a:lnTo>
                  <a:pt x="1088974" y="1351012"/>
                </a:lnTo>
                <a:lnTo>
                  <a:pt x="1128014" y="1326558"/>
                </a:lnTo>
                <a:lnTo>
                  <a:pt x="1165771" y="1299386"/>
                </a:lnTo>
                <a:lnTo>
                  <a:pt x="1202110" y="1269498"/>
                </a:lnTo>
                <a:lnTo>
                  <a:pt x="1236896" y="1236892"/>
                </a:lnTo>
                <a:lnTo>
                  <a:pt x="1269501" y="1202107"/>
                </a:lnTo>
                <a:lnTo>
                  <a:pt x="1299390" y="1165768"/>
                </a:lnTo>
                <a:lnTo>
                  <a:pt x="1326561" y="1128011"/>
                </a:lnTo>
                <a:lnTo>
                  <a:pt x="1351015" y="1088971"/>
                </a:lnTo>
                <a:lnTo>
                  <a:pt x="1372752" y="1048783"/>
                </a:lnTo>
                <a:lnTo>
                  <a:pt x="1391772" y="1007582"/>
                </a:lnTo>
                <a:lnTo>
                  <a:pt x="1408075" y="965504"/>
                </a:lnTo>
                <a:lnTo>
                  <a:pt x="1421661" y="922682"/>
                </a:lnTo>
                <a:lnTo>
                  <a:pt x="1432529" y="879253"/>
                </a:lnTo>
                <a:lnTo>
                  <a:pt x="1440681" y="835351"/>
                </a:lnTo>
                <a:lnTo>
                  <a:pt x="1446115" y="791111"/>
                </a:lnTo>
                <a:lnTo>
                  <a:pt x="1448832" y="746669"/>
                </a:lnTo>
                <a:lnTo>
                  <a:pt x="1448832" y="702159"/>
                </a:lnTo>
                <a:lnTo>
                  <a:pt x="1446115" y="657717"/>
                </a:lnTo>
                <a:lnTo>
                  <a:pt x="1440681" y="613477"/>
                </a:lnTo>
                <a:lnTo>
                  <a:pt x="1432529" y="569575"/>
                </a:lnTo>
                <a:lnTo>
                  <a:pt x="1421661" y="526146"/>
                </a:lnTo>
                <a:lnTo>
                  <a:pt x="1408075" y="483324"/>
                </a:lnTo>
                <a:lnTo>
                  <a:pt x="1391772" y="441246"/>
                </a:lnTo>
                <a:lnTo>
                  <a:pt x="1372752" y="400045"/>
                </a:lnTo>
                <a:lnTo>
                  <a:pt x="1351015" y="359857"/>
                </a:lnTo>
                <a:lnTo>
                  <a:pt x="1326561" y="320817"/>
                </a:lnTo>
                <a:lnTo>
                  <a:pt x="1299390" y="283060"/>
                </a:lnTo>
                <a:lnTo>
                  <a:pt x="1269501" y="246721"/>
                </a:lnTo>
                <a:lnTo>
                  <a:pt x="1236896" y="211935"/>
                </a:lnTo>
                <a:lnTo>
                  <a:pt x="1202110" y="179330"/>
                </a:lnTo>
                <a:lnTo>
                  <a:pt x="1165771" y="149441"/>
                </a:lnTo>
                <a:lnTo>
                  <a:pt x="1128014" y="122270"/>
                </a:lnTo>
                <a:lnTo>
                  <a:pt x="1088974" y="97816"/>
                </a:lnTo>
                <a:lnTo>
                  <a:pt x="1048786" y="76079"/>
                </a:lnTo>
                <a:lnTo>
                  <a:pt x="1007585" y="57059"/>
                </a:lnTo>
                <a:lnTo>
                  <a:pt x="965506" y="40756"/>
                </a:lnTo>
                <a:lnTo>
                  <a:pt x="922685" y="27171"/>
                </a:lnTo>
                <a:lnTo>
                  <a:pt x="879255" y="16302"/>
                </a:lnTo>
                <a:lnTo>
                  <a:pt x="835353" y="8151"/>
                </a:lnTo>
                <a:lnTo>
                  <a:pt x="791114" y="2717"/>
                </a:lnTo>
                <a:lnTo>
                  <a:pt x="746671" y="0"/>
                </a:lnTo>
                <a:close/>
              </a:path>
            </a:pathLst>
          </a:custGeom>
          <a:solidFill>
            <a:srgbClr val="194D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28568" y="4483023"/>
            <a:ext cx="730250" cy="730250"/>
          </a:xfrm>
          <a:custGeom>
            <a:avLst/>
            <a:gdLst/>
            <a:ahLst/>
            <a:cxnLst/>
            <a:rect l="l" t="t" r="r" b="b"/>
            <a:pathLst>
              <a:path w="730250" h="730250">
                <a:moveTo>
                  <a:pt x="386385" y="0"/>
                </a:moveTo>
                <a:lnTo>
                  <a:pt x="343240" y="0"/>
                </a:lnTo>
                <a:lnTo>
                  <a:pt x="300336" y="5066"/>
                </a:lnTo>
                <a:lnTo>
                  <a:pt x="258159" y="15200"/>
                </a:lnTo>
                <a:lnTo>
                  <a:pt x="217193" y="30401"/>
                </a:lnTo>
                <a:lnTo>
                  <a:pt x="177922" y="50668"/>
                </a:lnTo>
                <a:lnTo>
                  <a:pt x="140831" y="76002"/>
                </a:lnTo>
                <a:lnTo>
                  <a:pt x="106403" y="106403"/>
                </a:lnTo>
                <a:lnTo>
                  <a:pt x="76002" y="140831"/>
                </a:lnTo>
                <a:lnTo>
                  <a:pt x="50668" y="177922"/>
                </a:lnTo>
                <a:lnTo>
                  <a:pt x="30401" y="217193"/>
                </a:lnTo>
                <a:lnTo>
                  <a:pt x="15200" y="258159"/>
                </a:lnTo>
                <a:lnTo>
                  <a:pt x="5066" y="300336"/>
                </a:lnTo>
                <a:lnTo>
                  <a:pt x="0" y="343239"/>
                </a:lnTo>
                <a:lnTo>
                  <a:pt x="0" y="386384"/>
                </a:lnTo>
                <a:lnTo>
                  <a:pt x="5066" y="429287"/>
                </a:lnTo>
                <a:lnTo>
                  <a:pt x="15200" y="471464"/>
                </a:lnTo>
                <a:lnTo>
                  <a:pt x="30401" y="512430"/>
                </a:lnTo>
                <a:lnTo>
                  <a:pt x="50668" y="551701"/>
                </a:lnTo>
                <a:lnTo>
                  <a:pt x="76002" y="588792"/>
                </a:lnTo>
                <a:lnTo>
                  <a:pt x="106403" y="623220"/>
                </a:lnTo>
                <a:lnTo>
                  <a:pt x="140831" y="653620"/>
                </a:lnTo>
                <a:lnTo>
                  <a:pt x="177922" y="678955"/>
                </a:lnTo>
                <a:lnTo>
                  <a:pt x="217193" y="699222"/>
                </a:lnTo>
                <a:lnTo>
                  <a:pt x="258159" y="714422"/>
                </a:lnTo>
                <a:lnTo>
                  <a:pt x="300336" y="724556"/>
                </a:lnTo>
                <a:lnTo>
                  <a:pt x="343240" y="729623"/>
                </a:lnTo>
                <a:lnTo>
                  <a:pt x="386385" y="729623"/>
                </a:lnTo>
                <a:lnTo>
                  <a:pt x="429289" y="724556"/>
                </a:lnTo>
                <a:lnTo>
                  <a:pt x="471466" y="714422"/>
                </a:lnTo>
                <a:lnTo>
                  <a:pt x="512432" y="699222"/>
                </a:lnTo>
                <a:lnTo>
                  <a:pt x="551703" y="678955"/>
                </a:lnTo>
                <a:lnTo>
                  <a:pt x="588794" y="653620"/>
                </a:lnTo>
                <a:lnTo>
                  <a:pt x="623222" y="623220"/>
                </a:lnTo>
                <a:lnTo>
                  <a:pt x="653623" y="588792"/>
                </a:lnTo>
                <a:lnTo>
                  <a:pt x="678957" y="551701"/>
                </a:lnTo>
                <a:lnTo>
                  <a:pt x="699224" y="512430"/>
                </a:lnTo>
                <a:lnTo>
                  <a:pt x="714425" y="471464"/>
                </a:lnTo>
                <a:lnTo>
                  <a:pt x="724558" y="429287"/>
                </a:lnTo>
                <a:lnTo>
                  <a:pt x="729625" y="386384"/>
                </a:lnTo>
                <a:lnTo>
                  <a:pt x="729625" y="343239"/>
                </a:lnTo>
                <a:lnTo>
                  <a:pt x="724558" y="300336"/>
                </a:lnTo>
                <a:lnTo>
                  <a:pt x="714425" y="258159"/>
                </a:lnTo>
                <a:lnTo>
                  <a:pt x="699224" y="217193"/>
                </a:lnTo>
                <a:lnTo>
                  <a:pt x="678957" y="177922"/>
                </a:lnTo>
                <a:lnTo>
                  <a:pt x="653623" y="140831"/>
                </a:lnTo>
                <a:lnTo>
                  <a:pt x="623222" y="106403"/>
                </a:lnTo>
                <a:lnTo>
                  <a:pt x="588794" y="76002"/>
                </a:lnTo>
                <a:lnTo>
                  <a:pt x="551703" y="50668"/>
                </a:lnTo>
                <a:lnTo>
                  <a:pt x="512432" y="30401"/>
                </a:lnTo>
                <a:lnTo>
                  <a:pt x="471466" y="15200"/>
                </a:lnTo>
                <a:lnTo>
                  <a:pt x="429289" y="5066"/>
                </a:lnTo>
                <a:lnTo>
                  <a:pt x="386385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047034" y="5963663"/>
            <a:ext cx="978535" cy="10363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300" b="1" dirty="0">
                <a:solidFill>
                  <a:srgbClr val="FFFFFF"/>
                </a:solidFill>
                <a:latin typeface="Lato-Heavy"/>
                <a:cs typeface="Lato-Heavy"/>
              </a:rPr>
              <a:t>30</a:t>
            </a:r>
            <a:endParaRPr sz="1300">
              <a:latin typeface="Lato-Heavy"/>
              <a:cs typeface="Lato-Heavy"/>
            </a:endParaRPr>
          </a:p>
          <a:p>
            <a:pPr marL="12700" marR="5080" algn="ctr">
              <a:lnSpc>
                <a:spcPct val="102600"/>
              </a:lnSpc>
            </a:pP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specialised  sessions 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aligned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with 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UNEA</a:t>
            </a:r>
            <a:r>
              <a:rPr sz="1300" spc="-12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theme</a:t>
            </a:r>
            <a:endParaRPr sz="1300">
              <a:latin typeface="Lato"/>
              <a:cs typeface="La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53260" y="4440735"/>
            <a:ext cx="2269490" cy="2044064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981075" marR="5080" indent="2540" algn="ctr">
              <a:lnSpc>
                <a:spcPct val="101200"/>
              </a:lnSpc>
              <a:spcBef>
                <a:spcPts val="80"/>
              </a:spcBef>
            </a:pPr>
            <a:r>
              <a:rPr sz="1400" spc="-5" dirty="0">
                <a:solidFill>
                  <a:srgbClr val="FFFFFF"/>
                </a:solidFill>
                <a:latin typeface="Lato"/>
                <a:cs typeface="Lato"/>
              </a:rPr>
              <a:t>Launch </a:t>
            </a:r>
            <a:r>
              <a:rPr sz="1400" spc="-10" dirty="0">
                <a:solidFill>
                  <a:srgbClr val="FFFFFF"/>
                </a:solidFill>
                <a:latin typeface="Lato"/>
                <a:cs typeface="Lato"/>
              </a:rPr>
              <a:t>of  </a:t>
            </a:r>
            <a:r>
              <a:rPr sz="1400" b="1" spc="-5" dirty="0">
                <a:solidFill>
                  <a:srgbClr val="FFFFFF"/>
                </a:solidFill>
                <a:latin typeface="Lato-Heavy"/>
                <a:cs typeface="Lato-Heavy"/>
              </a:rPr>
              <a:t>initiatives </a:t>
            </a:r>
            <a:r>
              <a:rPr sz="1400" b="1" dirty="0">
                <a:solidFill>
                  <a:srgbClr val="FFFFFF"/>
                </a:solidFill>
                <a:latin typeface="Lato-Heavy"/>
                <a:cs typeface="Lato-Heavy"/>
              </a:rPr>
              <a:t>and  </a:t>
            </a:r>
            <a:r>
              <a:rPr sz="1400" b="1" spc="-5" dirty="0">
                <a:solidFill>
                  <a:srgbClr val="FFFFFF"/>
                </a:solidFill>
                <a:latin typeface="Lato-Heavy"/>
                <a:cs typeface="Lato-Heavy"/>
              </a:rPr>
              <a:t>white</a:t>
            </a:r>
            <a:r>
              <a:rPr sz="1400" b="1" spc="-30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Lato-Heavy"/>
                <a:cs typeface="Lato-Heavy"/>
              </a:rPr>
              <a:t>papers </a:t>
            </a:r>
            <a:r>
              <a:rPr sz="1400" dirty="0">
                <a:solidFill>
                  <a:srgbClr val="FFFFFF"/>
                </a:solidFill>
                <a:latin typeface="Lato"/>
                <a:cs typeface="Lato"/>
              </a:rPr>
              <a:t>on  </a:t>
            </a:r>
            <a:r>
              <a:rPr sz="1400" spc="-5" dirty="0">
                <a:solidFill>
                  <a:srgbClr val="FFFFFF"/>
                </a:solidFill>
                <a:latin typeface="Lato"/>
                <a:cs typeface="Lato"/>
              </a:rPr>
              <a:t>environmental  issues</a:t>
            </a:r>
            <a:endParaRPr sz="1400">
              <a:latin typeface="Lato"/>
              <a:cs typeface="Lato"/>
            </a:endParaRPr>
          </a:p>
          <a:p>
            <a:pPr marL="12700" marR="1182370" indent="-1270" algn="ctr">
              <a:lnSpc>
                <a:spcPts val="1530"/>
              </a:lnSpc>
              <a:spcBef>
                <a:spcPts val="1320"/>
              </a:spcBef>
            </a:pPr>
            <a:r>
              <a:rPr sz="1400" spc="-5" dirty="0">
                <a:solidFill>
                  <a:srgbClr val="FFFFFF"/>
                </a:solidFill>
                <a:latin typeface="Lato"/>
                <a:cs typeface="Lato"/>
              </a:rPr>
              <a:t>Inauguration  </a:t>
            </a:r>
            <a:r>
              <a:rPr sz="1400" spc="-10" dirty="0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sz="1400" dirty="0">
                <a:solidFill>
                  <a:srgbClr val="FFFFFF"/>
                </a:solidFill>
                <a:latin typeface="Lato"/>
                <a:cs typeface="Lato"/>
              </a:rPr>
              <a:t>the</a:t>
            </a:r>
            <a:r>
              <a:rPr sz="1400" spc="-114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Lato-Heavy"/>
                <a:cs typeface="Lato-Heavy"/>
              </a:rPr>
              <a:t>Green-  </a:t>
            </a:r>
            <a:r>
              <a:rPr sz="1400" b="1" spc="-45" dirty="0">
                <a:solidFill>
                  <a:srgbClr val="FFFFFF"/>
                </a:solidFill>
                <a:latin typeface="Lato-Heavy"/>
                <a:cs typeface="Lato-Heavy"/>
              </a:rPr>
              <a:t>Tech</a:t>
            </a:r>
            <a:r>
              <a:rPr sz="1400" b="1" spc="-90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Lato-Heavy"/>
                <a:cs typeface="Lato-Heavy"/>
              </a:rPr>
              <a:t>Start-up  hub</a:t>
            </a:r>
            <a:endParaRPr sz="1400">
              <a:latin typeface="Lato-Heavy"/>
              <a:cs typeface="Lato-Heavy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412613" y="4229394"/>
            <a:ext cx="1330960" cy="140462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 marR="5080" indent="3175" algn="ctr">
              <a:lnSpc>
                <a:spcPts val="1530"/>
              </a:lnSpc>
              <a:spcBef>
                <a:spcPts val="275"/>
              </a:spcBef>
            </a:pPr>
            <a:r>
              <a:rPr sz="1400" spc="-5" dirty="0">
                <a:solidFill>
                  <a:srgbClr val="FFFFFF"/>
                </a:solidFill>
                <a:latin typeface="Lato"/>
                <a:cs typeface="Lato"/>
              </a:rPr>
              <a:t>Launch </a:t>
            </a:r>
            <a:r>
              <a:rPr sz="1400" spc="-10" dirty="0">
                <a:solidFill>
                  <a:srgbClr val="FFFFFF"/>
                </a:solidFill>
                <a:latin typeface="Lato"/>
                <a:cs typeface="Lato"/>
              </a:rPr>
              <a:t>of  </a:t>
            </a:r>
            <a:r>
              <a:rPr sz="1400" spc="-5" dirty="0">
                <a:solidFill>
                  <a:srgbClr val="FFFFFF"/>
                </a:solidFill>
                <a:latin typeface="Lato"/>
                <a:cs typeface="Lato"/>
              </a:rPr>
              <a:t>international  </a:t>
            </a:r>
            <a:r>
              <a:rPr sz="1400" b="1" spc="-5" dirty="0">
                <a:solidFill>
                  <a:srgbClr val="FFFFFF"/>
                </a:solidFill>
                <a:latin typeface="Lato-Heavy"/>
                <a:cs typeface="Lato-Heavy"/>
              </a:rPr>
              <a:t>multi-sectoral  working group  </a:t>
            </a:r>
            <a:r>
              <a:rPr sz="1400" b="1" dirty="0">
                <a:solidFill>
                  <a:srgbClr val="FFFFFF"/>
                </a:solidFill>
                <a:latin typeface="Lato-Heavy"/>
                <a:cs typeface="Lato-Heavy"/>
              </a:rPr>
              <a:t>on BIG </a:t>
            </a:r>
            <a:r>
              <a:rPr sz="1400" b="1" spc="-10" dirty="0">
                <a:solidFill>
                  <a:srgbClr val="FFFFFF"/>
                </a:solidFill>
                <a:latin typeface="Lato-Heavy"/>
                <a:cs typeface="Lato-Heavy"/>
              </a:rPr>
              <a:t>Data</a:t>
            </a:r>
            <a:r>
              <a:rPr sz="1400" b="1" spc="-100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400" b="1" dirty="0">
                <a:solidFill>
                  <a:srgbClr val="FFFFFF"/>
                </a:solidFill>
                <a:latin typeface="Lato-Heavy"/>
                <a:cs typeface="Lato-Heavy"/>
              </a:rPr>
              <a:t>and  AI </a:t>
            </a:r>
            <a:r>
              <a:rPr sz="1400" spc="-10" dirty="0">
                <a:solidFill>
                  <a:srgbClr val="FFFFFF"/>
                </a:solidFill>
                <a:latin typeface="Lato"/>
                <a:cs typeface="Lato"/>
              </a:rPr>
              <a:t>for </a:t>
            </a:r>
            <a:r>
              <a:rPr sz="1400" dirty="0">
                <a:solidFill>
                  <a:srgbClr val="FFFFFF"/>
                </a:solidFill>
                <a:latin typeface="Lato"/>
                <a:cs typeface="Lato"/>
              </a:rPr>
              <a:t>the  </a:t>
            </a:r>
            <a:r>
              <a:rPr sz="1400" spc="-10" dirty="0">
                <a:solidFill>
                  <a:srgbClr val="FFFFFF"/>
                </a:solidFill>
                <a:latin typeface="Lato"/>
                <a:cs typeface="Lato"/>
              </a:rPr>
              <a:t>environment</a:t>
            </a:r>
            <a:endParaRPr sz="1400">
              <a:latin typeface="Lato"/>
              <a:cs typeface="Lato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25039" y="6017035"/>
            <a:ext cx="1265555" cy="101600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065" marR="5080" algn="ctr">
              <a:lnSpc>
                <a:spcPts val="1530"/>
              </a:lnSpc>
              <a:spcBef>
                <a:spcPts val="275"/>
              </a:spcBef>
            </a:pPr>
            <a:r>
              <a:rPr sz="1400" spc="-10" dirty="0">
                <a:solidFill>
                  <a:srgbClr val="FFFFFF"/>
                </a:solidFill>
                <a:latin typeface="Lato"/>
                <a:cs typeface="Lato"/>
              </a:rPr>
              <a:t>Creation of </a:t>
            </a:r>
            <a:r>
              <a:rPr sz="1400" dirty="0">
                <a:solidFill>
                  <a:srgbClr val="FFFFFF"/>
                </a:solidFill>
                <a:latin typeface="Lato"/>
                <a:cs typeface="Lato"/>
              </a:rPr>
              <a:t>1st  </a:t>
            </a:r>
            <a:r>
              <a:rPr sz="1400" b="1" spc="-5" dirty="0">
                <a:solidFill>
                  <a:srgbClr val="FFFFFF"/>
                </a:solidFill>
                <a:latin typeface="Lato-Heavy"/>
                <a:cs typeface="Lato-Heavy"/>
              </a:rPr>
              <a:t>Citizen Science  </a:t>
            </a:r>
            <a:r>
              <a:rPr sz="1400" b="1" spc="-10" dirty="0">
                <a:solidFill>
                  <a:srgbClr val="FFFFFF"/>
                </a:solidFill>
                <a:latin typeface="Lato-Heavy"/>
                <a:cs typeface="Lato-Heavy"/>
              </a:rPr>
              <a:t>Collaborative  </a:t>
            </a:r>
            <a:r>
              <a:rPr sz="1400" b="1" spc="-5" dirty="0">
                <a:solidFill>
                  <a:srgbClr val="FFFFFF"/>
                </a:solidFill>
                <a:latin typeface="Lato-Heavy"/>
                <a:cs typeface="Lato-Heavy"/>
              </a:rPr>
              <a:t>Platform </a:t>
            </a:r>
            <a:r>
              <a:rPr sz="1400" dirty="0">
                <a:solidFill>
                  <a:srgbClr val="FFFFFF"/>
                </a:solidFill>
                <a:latin typeface="Lato"/>
                <a:cs typeface="Lato"/>
              </a:rPr>
              <a:t>on</a:t>
            </a:r>
            <a:r>
              <a:rPr sz="1400" spc="-9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400" dirty="0">
                <a:solidFill>
                  <a:srgbClr val="FFFFFF"/>
                </a:solidFill>
                <a:latin typeface="Lato"/>
                <a:cs typeface="Lato"/>
              </a:rPr>
              <a:t>the  </a:t>
            </a:r>
            <a:r>
              <a:rPr sz="1400" spc="-10" dirty="0">
                <a:solidFill>
                  <a:srgbClr val="FFFFFF"/>
                </a:solidFill>
                <a:latin typeface="Lato"/>
                <a:cs typeface="Lato"/>
              </a:rPr>
              <a:t>environment</a:t>
            </a:r>
            <a:endParaRPr sz="1400">
              <a:latin typeface="Lato"/>
              <a:cs typeface="Lat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351870" y="4888873"/>
            <a:ext cx="8737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0010" algn="just">
              <a:lnSpc>
                <a:spcPct val="123100"/>
              </a:lnSpc>
              <a:spcBef>
                <a:spcPts val="100"/>
              </a:spcBef>
            </a:pP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Over </a:t>
            </a:r>
            <a:r>
              <a:rPr sz="1300" b="1" dirty="0">
                <a:solidFill>
                  <a:srgbClr val="FFFFFF"/>
                </a:solidFill>
                <a:latin typeface="Lato-Heavy"/>
                <a:cs typeface="Lato-Heavy"/>
              </a:rPr>
              <a:t>800 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high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level 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par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t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i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c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i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p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a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n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ts</a:t>
            </a:r>
            <a:endParaRPr sz="1300">
              <a:latin typeface="Lato"/>
              <a:cs typeface="Lato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562100" y="4521200"/>
            <a:ext cx="635000" cy="825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023100" y="6311900"/>
            <a:ext cx="1092200" cy="1409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563100" y="4254500"/>
            <a:ext cx="635000" cy="838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481590" y="4614725"/>
            <a:ext cx="401320" cy="433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05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Lato-Heavy"/>
                <a:cs typeface="Lato-Heavy"/>
              </a:rPr>
              <a:t>8</a:t>
            </a:r>
            <a:r>
              <a:rPr sz="1400" b="1" spc="-5" dirty="0">
                <a:solidFill>
                  <a:srgbClr val="FFFFFF"/>
                </a:solidFill>
                <a:latin typeface="Lato-Heavy"/>
                <a:cs typeface="Lato-Heavy"/>
              </a:rPr>
              <a:t>-</a:t>
            </a:r>
            <a:r>
              <a:rPr sz="1400" b="1" dirty="0">
                <a:solidFill>
                  <a:srgbClr val="FFFFFF"/>
                </a:solidFill>
                <a:latin typeface="Lato-Heavy"/>
                <a:cs typeface="Lato-Heavy"/>
              </a:rPr>
              <a:t>10</a:t>
            </a:r>
            <a:endParaRPr sz="1400">
              <a:latin typeface="Lato-Heavy"/>
              <a:cs typeface="Lato-Heavy"/>
            </a:endParaRPr>
          </a:p>
          <a:p>
            <a:pPr marL="32384">
              <a:lnSpc>
                <a:spcPts val="1605"/>
              </a:lnSpc>
            </a:pPr>
            <a:r>
              <a:rPr sz="1400" spc="-15" dirty="0">
                <a:solidFill>
                  <a:srgbClr val="FFFFFF"/>
                </a:solidFill>
                <a:latin typeface="Lato"/>
                <a:cs typeface="Lato"/>
              </a:rPr>
              <a:t>May</a:t>
            </a:r>
            <a:endParaRPr sz="1400">
              <a:latin typeface="Lato"/>
              <a:cs typeface="Lato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17014" y="2309295"/>
            <a:ext cx="284416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solidFill>
                  <a:srgbClr val="FFFFFF"/>
                </a:solidFill>
                <a:latin typeface="Lato-Heavy"/>
                <a:cs typeface="Lato-Heavy"/>
              </a:rPr>
              <a:t>NAIROBI </a:t>
            </a:r>
            <a:r>
              <a:rPr sz="1600" b="1" dirty="0">
                <a:solidFill>
                  <a:srgbClr val="FFFFFF"/>
                </a:solidFill>
                <a:latin typeface="Lato-Heavy"/>
                <a:cs typeface="Lato-Heavy"/>
              </a:rPr>
              <a:t>- 8 </a:t>
            </a:r>
            <a:r>
              <a:rPr sz="1600" b="1" spc="-20" dirty="0">
                <a:solidFill>
                  <a:srgbClr val="FFFFFF"/>
                </a:solidFill>
                <a:latin typeface="Lato-Heavy"/>
                <a:cs typeface="Lato-Heavy"/>
              </a:rPr>
              <a:t>TO </a:t>
            </a:r>
            <a:r>
              <a:rPr sz="1600" b="1" dirty="0">
                <a:solidFill>
                  <a:srgbClr val="FFFFFF"/>
                </a:solidFill>
                <a:latin typeface="Lato-Heavy"/>
                <a:cs typeface="Lato-Heavy"/>
              </a:rPr>
              <a:t>10 </a:t>
            </a:r>
            <a:r>
              <a:rPr sz="1600" b="1" spc="-45" dirty="0">
                <a:solidFill>
                  <a:srgbClr val="FFFFFF"/>
                </a:solidFill>
                <a:latin typeface="Lato-Heavy"/>
                <a:cs typeface="Lato-Heavy"/>
              </a:rPr>
              <a:t>MAY</a:t>
            </a:r>
            <a:r>
              <a:rPr sz="1600" b="1" spc="-170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600" b="1" dirty="0">
                <a:solidFill>
                  <a:srgbClr val="FFFFFF"/>
                </a:solidFill>
                <a:latin typeface="Lato-Heavy"/>
                <a:cs typeface="Lato-Heavy"/>
              </a:rPr>
              <a:t>2019:</a:t>
            </a:r>
            <a:endParaRPr sz="1600">
              <a:latin typeface="Lato-Heavy"/>
              <a:cs typeface="Lato-Heavy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98932" y="527308"/>
            <a:ext cx="6007100" cy="741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7975" algn="l"/>
              </a:tabLst>
            </a:pPr>
            <a:r>
              <a:rPr b="1" spc="-5" dirty="0">
                <a:latin typeface="Lato-Heavy"/>
                <a:cs typeface="Lato-Heavy"/>
              </a:rPr>
              <a:t>UN-SPBF	</a:t>
            </a:r>
            <a:r>
              <a:rPr spc="-80" dirty="0"/>
              <a:t>Key</a:t>
            </a:r>
            <a:r>
              <a:rPr spc="-215" dirty="0"/>
              <a:t> </a:t>
            </a:r>
            <a:r>
              <a:rPr spc="-35" dirty="0"/>
              <a:t>Streams</a:t>
            </a:r>
          </a:p>
        </p:txBody>
      </p:sp>
      <p:sp>
        <p:nvSpPr>
          <p:cNvPr id="3" name="object 3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05500" y="3175000"/>
            <a:ext cx="2301875" cy="4610100"/>
          </a:xfrm>
          <a:custGeom>
            <a:avLst/>
            <a:gdLst/>
            <a:ahLst/>
            <a:cxnLst/>
            <a:rect l="l" t="t" r="r" b="b"/>
            <a:pathLst>
              <a:path w="2301875" h="4610100">
                <a:moveTo>
                  <a:pt x="143988" y="0"/>
                </a:moveTo>
                <a:lnTo>
                  <a:pt x="0" y="0"/>
                </a:lnTo>
                <a:lnTo>
                  <a:pt x="0" y="279400"/>
                </a:lnTo>
                <a:lnTo>
                  <a:pt x="48422" y="279400"/>
                </a:lnTo>
                <a:lnTo>
                  <a:pt x="96571" y="292100"/>
                </a:lnTo>
                <a:lnTo>
                  <a:pt x="239246" y="292100"/>
                </a:lnTo>
                <a:lnTo>
                  <a:pt x="332760" y="317500"/>
                </a:lnTo>
                <a:lnTo>
                  <a:pt x="378997" y="317500"/>
                </a:lnTo>
                <a:lnTo>
                  <a:pt x="424870" y="330200"/>
                </a:lnTo>
                <a:lnTo>
                  <a:pt x="734727" y="419100"/>
                </a:lnTo>
                <a:lnTo>
                  <a:pt x="777230" y="444500"/>
                </a:lnTo>
                <a:lnTo>
                  <a:pt x="860787" y="469900"/>
                </a:lnTo>
                <a:lnTo>
                  <a:pt x="942324" y="520700"/>
                </a:lnTo>
                <a:lnTo>
                  <a:pt x="982303" y="533400"/>
                </a:lnTo>
                <a:lnTo>
                  <a:pt x="1021739" y="558800"/>
                </a:lnTo>
                <a:lnTo>
                  <a:pt x="1098930" y="609600"/>
                </a:lnTo>
                <a:lnTo>
                  <a:pt x="1136660" y="635000"/>
                </a:lnTo>
                <a:lnTo>
                  <a:pt x="1173794" y="660400"/>
                </a:lnTo>
                <a:lnTo>
                  <a:pt x="1210322" y="685800"/>
                </a:lnTo>
                <a:lnTo>
                  <a:pt x="1246229" y="711200"/>
                </a:lnTo>
                <a:lnTo>
                  <a:pt x="1281503" y="736600"/>
                </a:lnTo>
                <a:lnTo>
                  <a:pt x="1316131" y="774700"/>
                </a:lnTo>
                <a:lnTo>
                  <a:pt x="1350100" y="800100"/>
                </a:lnTo>
                <a:lnTo>
                  <a:pt x="1383398" y="825500"/>
                </a:lnTo>
                <a:lnTo>
                  <a:pt x="1416011" y="863600"/>
                </a:lnTo>
                <a:lnTo>
                  <a:pt x="1447927" y="889000"/>
                </a:lnTo>
                <a:lnTo>
                  <a:pt x="1479133" y="927100"/>
                </a:lnTo>
                <a:lnTo>
                  <a:pt x="1509615" y="952500"/>
                </a:lnTo>
                <a:lnTo>
                  <a:pt x="1539363" y="990600"/>
                </a:lnTo>
                <a:lnTo>
                  <a:pt x="1568361" y="1028700"/>
                </a:lnTo>
                <a:lnTo>
                  <a:pt x="1596598" y="1066800"/>
                </a:lnTo>
                <a:lnTo>
                  <a:pt x="1624061" y="1092200"/>
                </a:lnTo>
                <a:lnTo>
                  <a:pt x="1650736" y="1130300"/>
                </a:lnTo>
                <a:lnTo>
                  <a:pt x="1676612" y="1168400"/>
                </a:lnTo>
                <a:lnTo>
                  <a:pt x="1701675" y="1206500"/>
                </a:lnTo>
                <a:lnTo>
                  <a:pt x="1725912" y="1244600"/>
                </a:lnTo>
                <a:lnTo>
                  <a:pt x="1749311" y="1282700"/>
                </a:lnTo>
                <a:lnTo>
                  <a:pt x="1771858" y="1320800"/>
                </a:lnTo>
                <a:lnTo>
                  <a:pt x="1793541" y="1358900"/>
                </a:lnTo>
                <a:lnTo>
                  <a:pt x="1814347" y="1409700"/>
                </a:lnTo>
                <a:lnTo>
                  <a:pt x="1834264" y="1447800"/>
                </a:lnTo>
                <a:lnTo>
                  <a:pt x="1853278" y="1485900"/>
                </a:lnTo>
                <a:lnTo>
                  <a:pt x="1871376" y="1524000"/>
                </a:lnTo>
                <a:lnTo>
                  <a:pt x="1888546" y="1574800"/>
                </a:lnTo>
                <a:lnTo>
                  <a:pt x="1904775" y="1612900"/>
                </a:lnTo>
                <a:lnTo>
                  <a:pt x="1920050" y="1663700"/>
                </a:lnTo>
                <a:lnTo>
                  <a:pt x="1934358" y="1701800"/>
                </a:lnTo>
                <a:lnTo>
                  <a:pt x="1947686" y="1752600"/>
                </a:lnTo>
                <a:lnTo>
                  <a:pt x="1960022" y="1790700"/>
                </a:lnTo>
                <a:lnTo>
                  <a:pt x="1971352" y="1841500"/>
                </a:lnTo>
                <a:lnTo>
                  <a:pt x="1981665" y="1879600"/>
                </a:lnTo>
                <a:lnTo>
                  <a:pt x="1990946" y="1930400"/>
                </a:lnTo>
                <a:lnTo>
                  <a:pt x="1999183" y="1968500"/>
                </a:lnTo>
                <a:lnTo>
                  <a:pt x="2006364" y="2019300"/>
                </a:lnTo>
                <a:lnTo>
                  <a:pt x="2012476" y="2070100"/>
                </a:lnTo>
                <a:lnTo>
                  <a:pt x="2017504" y="2108200"/>
                </a:lnTo>
                <a:lnTo>
                  <a:pt x="2021438" y="2159000"/>
                </a:lnTo>
                <a:lnTo>
                  <a:pt x="2024264" y="2209800"/>
                </a:lnTo>
                <a:lnTo>
                  <a:pt x="2025969" y="2260600"/>
                </a:lnTo>
                <a:lnTo>
                  <a:pt x="2026540" y="2311400"/>
                </a:lnTo>
                <a:lnTo>
                  <a:pt x="2025969" y="2349500"/>
                </a:lnTo>
                <a:lnTo>
                  <a:pt x="2024264" y="2400300"/>
                </a:lnTo>
                <a:lnTo>
                  <a:pt x="2021438" y="2451100"/>
                </a:lnTo>
                <a:lnTo>
                  <a:pt x="2017504" y="2501900"/>
                </a:lnTo>
                <a:lnTo>
                  <a:pt x="2012476" y="2540000"/>
                </a:lnTo>
                <a:lnTo>
                  <a:pt x="2006364" y="2590800"/>
                </a:lnTo>
                <a:lnTo>
                  <a:pt x="1999183" y="2641600"/>
                </a:lnTo>
                <a:lnTo>
                  <a:pt x="1990946" y="2679700"/>
                </a:lnTo>
                <a:lnTo>
                  <a:pt x="1981665" y="2730500"/>
                </a:lnTo>
                <a:lnTo>
                  <a:pt x="1971352" y="2781300"/>
                </a:lnTo>
                <a:lnTo>
                  <a:pt x="1960022" y="2819400"/>
                </a:lnTo>
                <a:lnTo>
                  <a:pt x="1947686" y="2870200"/>
                </a:lnTo>
                <a:lnTo>
                  <a:pt x="1934358" y="2908300"/>
                </a:lnTo>
                <a:lnTo>
                  <a:pt x="1920050" y="2959100"/>
                </a:lnTo>
                <a:lnTo>
                  <a:pt x="1904775" y="2997200"/>
                </a:lnTo>
                <a:lnTo>
                  <a:pt x="1888546" y="3035300"/>
                </a:lnTo>
                <a:lnTo>
                  <a:pt x="1871376" y="3086100"/>
                </a:lnTo>
                <a:lnTo>
                  <a:pt x="1853278" y="3124200"/>
                </a:lnTo>
                <a:lnTo>
                  <a:pt x="1834264" y="3162300"/>
                </a:lnTo>
                <a:lnTo>
                  <a:pt x="1814347" y="3213100"/>
                </a:lnTo>
                <a:lnTo>
                  <a:pt x="1793541" y="3251200"/>
                </a:lnTo>
                <a:lnTo>
                  <a:pt x="1771858" y="3289300"/>
                </a:lnTo>
                <a:lnTo>
                  <a:pt x="1749311" y="3327400"/>
                </a:lnTo>
                <a:lnTo>
                  <a:pt x="1725912" y="3365500"/>
                </a:lnTo>
                <a:lnTo>
                  <a:pt x="1701675" y="3403600"/>
                </a:lnTo>
                <a:lnTo>
                  <a:pt x="1676612" y="3441700"/>
                </a:lnTo>
                <a:lnTo>
                  <a:pt x="1650736" y="3479800"/>
                </a:lnTo>
                <a:lnTo>
                  <a:pt x="1624061" y="3517900"/>
                </a:lnTo>
                <a:lnTo>
                  <a:pt x="1596598" y="3556000"/>
                </a:lnTo>
                <a:lnTo>
                  <a:pt x="1568361" y="3581400"/>
                </a:lnTo>
                <a:lnTo>
                  <a:pt x="1539363" y="3619500"/>
                </a:lnTo>
                <a:lnTo>
                  <a:pt x="1509615" y="3657600"/>
                </a:lnTo>
                <a:lnTo>
                  <a:pt x="1479133" y="3683000"/>
                </a:lnTo>
                <a:lnTo>
                  <a:pt x="1447927" y="3721100"/>
                </a:lnTo>
                <a:lnTo>
                  <a:pt x="1416011" y="3746500"/>
                </a:lnTo>
                <a:lnTo>
                  <a:pt x="1383398" y="3784600"/>
                </a:lnTo>
                <a:lnTo>
                  <a:pt x="1350100" y="3810000"/>
                </a:lnTo>
                <a:lnTo>
                  <a:pt x="1316131" y="3848100"/>
                </a:lnTo>
                <a:lnTo>
                  <a:pt x="1281503" y="3873500"/>
                </a:lnTo>
                <a:lnTo>
                  <a:pt x="1246229" y="3898900"/>
                </a:lnTo>
                <a:lnTo>
                  <a:pt x="1210322" y="3924300"/>
                </a:lnTo>
                <a:lnTo>
                  <a:pt x="1173794" y="3949700"/>
                </a:lnTo>
                <a:lnTo>
                  <a:pt x="1136660" y="3975100"/>
                </a:lnTo>
                <a:lnTo>
                  <a:pt x="1098930" y="4000500"/>
                </a:lnTo>
                <a:lnTo>
                  <a:pt x="1021739" y="4051300"/>
                </a:lnTo>
                <a:lnTo>
                  <a:pt x="942324" y="4102100"/>
                </a:lnTo>
                <a:lnTo>
                  <a:pt x="901814" y="4114800"/>
                </a:lnTo>
                <a:lnTo>
                  <a:pt x="860787" y="4140200"/>
                </a:lnTo>
                <a:lnTo>
                  <a:pt x="819254" y="4152900"/>
                </a:lnTo>
                <a:lnTo>
                  <a:pt x="777230" y="4178300"/>
                </a:lnTo>
                <a:lnTo>
                  <a:pt x="648335" y="4216400"/>
                </a:lnTo>
                <a:lnTo>
                  <a:pt x="604472" y="4241800"/>
                </a:lnTo>
                <a:lnTo>
                  <a:pt x="515475" y="4267200"/>
                </a:lnTo>
                <a:lnTo>
                  <a:pt x="470368" y="4267200"/>
                </a:lnTo>
                <a:lnTo>
                  <a:pt x="332760" y="4305300"/>
                </a:lnTo>
                <a:lnTo>
                  <a:pt x="286172" y="4305300"/>
                </a:lnTo>
                <a:lnTo>
                  <a:pt x="239246" y="4318000"/>
                </a:lnTo>
                <a:lnTo>
                  <a:pt x="144433" y="4318000"/>
                </a:lnTo>
                <a:lnTo>
                  <a:pt x="96571" y="4330700"/>
                </a:lnTo>
                <a:lnTo>
                  <a:pt x="0" y="4330700"/>
                </a:lnTo>
                <a:lnTo>
                  <a:pt x="0" y="4610100"/>
                </a:lnTo>
                <a:lnTo>
                  <a:pt x="190874" y="4610100"/>
                </a:lnTo>
                <a:lnTo>
                  <a:pt x="237951" y="4597400"/>
                </a:lnTo>
                <a:lnTo>
                  <a:pt x="331267" y="4597400"/>
                </a:lnTo>
                <a:lnTo>
                  <a:pt x="423401" y="4572000"/>
                </a:lnTo>
                <a:lnTo>
                  <a:pt x="469001" y="4572000"/>
                </a:lnTo>
                <a:lnTo>
                  <a:pt x="778571" y="4483100"/>
                </a:lnTo>
                <a:lnTo>
                  <a:pt x="821303" y="4457700"/>
                </a:lnTo>
                <a:lnTo>
                  <a:pt x="905553" y="4432300"/>
                </a:lnTo>
                <a:lnTo>
                  <a:pt x="947051" y="4406900"/>
                </a:lnTo>
                <a:lnTo>
                  <a:pt x="988118" y="4394200"/>
                </a:lnTo>
                <a:lnTo>
                  <a:pt x="1028744" y="4368800"/>
                </a:lnTo>
                <a:lnTo>
                  <a:pt x="1068919" y="4356100"/>
                </a:lnTo>
                <a:lnTo>
                  <a:pt x="1147881" y="4305300"/>
                </a:lnTo>
                <a:lnTo>
                  <a:pt x="1224925" y="4254500"/>
                </a:lnTo>
                <a:lnTo>
                  <a:pt x="1299974" y="4203700"/>
                </a:lnTo>
                <a:lnTo>
                  <a:pt x="1336726" y="4178300"/>
                </a:lnTo>
                <a:lnTo>
                  <a:pt x="1372950" y="4152900"/>
                </a:lnTo>
                <a:lnTo>
                  <a:pt x="1408637" y="4127500"/>
                </a:lnTo>
                <a:lnTo>
                  <a:pt x="1443776" y="4102100"/>
                </a:lnTo>
                <a:lnTo>
                  <a:pt x="1478359" y="4076700"/>
                </a:lnTo>
                <a:lnTo>
                  <a:pt x="1512375" y="4038600"/>
                </a:lnTo>
                <a:lnTo>
                  <a:pt x="1545815" y="4013200"/>
                </a:lnTo>
                <a:lnTo>
                  <a:pt x="1578669" y="3987800"/>
                </a:lnTo>
                <a:lnTo>
                  <a:pt x="1610927" y="3949700"/>
                </a:lnTo>
                <a:lnTo>
                  <a:pt x="1642581" y="3924300"/>
                </a:lnTo>
                <a:lnTo>
                  <a:pt x="1673619" y="3886200"/>
                </a:lnTo>
                <a:lnTo>
                  <a:pt x="1704032" y="3860800"/>
                </a:lnTo>
                <a:lnTo>
                  <a:pt x="1733811" y="3822700"/>
                </a:lnTo>
                <a:lnTo>
                  <a:pt x="1762946" y="3784600"/>
                </a:lnTo>
                <a:lnTo>
                  <a:pt x="1791428" y="3759200"/>
                </a:lnTo>
                <a:lnTo>
                  <a:pt x="1819246" y="3721100"/>
                </a:lnTo>
                <a:lnTo>
                  <a:pt x="1846391" y="3683000"/>
                </a:lnTo>
                <a:lnTo>
                  <a:pt x="1872853" y="3644900"/>
                </a:lnTo>
                <a:lnTo>
                  <a:pt x="1898623" y="3606800"/>
                </a:lnTo>
                <a:lnTo>
                  <a:pt x="1923691" y="3568700"/>
                </a:lnTo>
                <a:lnTo>
                  <a:pt x="1948047" y="3530600"/>
                </a:lnTo>
                <a:lnTo>
                  <a:pt x="1971681" y="3492500"/>
                </a:lnTo>
                <a:lnTo>
                  <a:pt x="1994584" y="3454400"/>
                </a:lnTo>
                <a:lnTo>
                  <a:pt x="2016747" y="3416300"/>
                </a:lnTo>
                <a:lnTo>
                  <a:pt x="2038159" y="3378200"/>
                </a:lnTo>
                <a:lnTo>
                  <a:pt x="2058811" y="3340100"/>
                </a:lnTo>
                <a:lnTo>
                  <a:pt x="2078692" y="3302000"/>
                </a:lnTo>
                <a:lnTo>
                  <a:pt x="2097795" y="3251200"/>
                </a:lnTo>
                <a:lnTo>
                  <a:pt x="2116108" y="3213100"/>
                </a:lnTo>
                <a:lnTo>
                  <a:pt x="2133622" y="3175000"/>
                </a:lnTo>
                <a:lnTo>
                  <a:pt x="2150327" y="3124200"/>
                </a:lnTo>
                <a:lnTo>
                  <a:pt x="2166214" y="3086100"/>
                </a:lnTo>
                <a:lnTo>
                  <a:pt x="2181274" y="3048000"/>
                </a:lnTo>
                <a:lnTo>
                  <a:pt x="2195495" y="2997200"/>
                </a:lnTo>
                <a:lnTo>
                  <a:pt x="2208869" y="2959100"/>
                </a:lnTo>
                <a:lnTo>
                  <a:pt x="2221387" y="2908300"/>
                </a:lnTo>
                <a:lnTo>
                  <a:pt x="2233037" y="2870200"/>
                </a:lnTo>
                <a:lnTo>
                  <a:pt x="2243811" y="2819400"/>
                </a:lnTo>
                <a:lnTo>
                  <a:pt x="2253699" y="2781300"/>
                </a:lnTo>
                <a:lnTo>
                  <a:pt x="2262691" y="2730500"/>
                </a:lnTo>
                <a:lnTo>
                  <a:pt x="2270778" y="2679700"/>
                </a:lnTo>
                <a:lnTo>
                  <a:pt x="2277950" y="2641600"/>
                </a:lnTo>
                <a:lnTo>
                  <a:pt x="2284197" y="2590800"/>
                </a:lnTo>
                <a:lnTo>
                  <a:pt x="2289509" y="2540000"/>
                </a:lnTo>
                <a:lnTo>
                  <a:pt x="2293877" y="2501900"/>
                </a:lnTo>
                <a:lnTo>
                  <a:pt x="2297291" y="2451100"/>
                </a:lnTo>
                <a:lnTo>
                  <a:pt x="2299742" y="2400300"/>
                </a:lnTo>
                <a:lnTo>
                  <a:pt x="2301220" y="2349500"/>
                </a:lnTo>
                <a:lnTo>
                  <a:pt x="2301714" y="2311400"/>
                </a:lnTo>
                <a:lnTo>
                  <a:pt x="2301222" y="2260600"/>
                </a:lnTo>
                <a:lnTo>
                  <a:pt x="2299750" y="2209800"/>
                </a:lnTo>
                <a:lnTo>
                  <a:pt x="2297309" y="2159000"/>
                </a:lnTo>
                <a:lnTo>
                  <a:pt x="2293909" y="2120900"/>
                </a:lnTo>
                <a:lnTo>
                  <a:pt x="2289558" y="2070100"/>
                </a:lnTo>
                <a:lnTo>
                  <a:pt x="2284266" y="2019300"/>
                </a:lnTo>
                <a:lnTo>
                  <a:pt x="2278043" y="1968500"/>
                </a:lnTo>
                <a:lnTo>
                  <a:pt x="2270898" y="1930400"/>
                </a:lnTo>
                <a:lnTo>
                  <a:pt x="2262841" y="1879600"/>
                </a:lnTo>
                <a:lnTo>
                  <a:pt x="2253881" y="1841500"/>
                </a:lnTo>
                <a:lnTo>
                  <a:pt x="2244028" y="1790700"/>
                </a:lnTo>
                <a:lnTo>
                  <a:pt x="2233291" y="1739900"/>
                </a:lnTo>
                <a:lnTo>
                  <a:pt x="2221681" y="1701800"/>
                </a:lnTo>
                <a:lnTo>
                  <a:pt x="2209205" y="1651000"/>
                </a:lnTo>
                <a:lnTo>
                  <a:pt x="2195875" y="1612900"/>
                </a:lnTo>
                <a:lnTo>
                  <a:pt x="2181699" y="1574800"/>
                </a:lnTo>
                <a:lnTo>
                  <a:pt x="2166687" y="1524000"/>
                </a:lnTo>
                <a:lnTo>
                  <a:pt x="2150848" y="1485900"/>
                </a:lnTo>
                <a:lnTo>
                  <a:pt x="2134193" y="1435100"/>
                </a:lnTo>
                <a:lnTo>
                  <a:pt x="2116730" y="1397000"/>
                </a:lnTo>
                <a:lnTo>
                  <a:pt x="2098469" y="1358900"/>
                </a:lnTo>
                <a:lnTo>
                  <a:pt x="2079420" y="1320800"/>
                </a:lnTo>
                <a:lnTo>
                  <a:pt x="2059592" y="1270000"/>
                </a:lnTo>
                <a:lnTo>
                  <a:pt x="2038994" y="1231900"/>
                </a:lnTo>
                <a:lnTo>
                  <a:pt x="2017637" y="1193800"/>
                </a:lnTo>
                <a:lnTo>
                  <a:pt x="1995529" y="1155700"/>
                </a:lnTo>
                <a:lnTo>
                  <a:pt x="1972681" y="1117600"/>
                </a:lnTo>
                <a:lnTo>
                  <a:pt x="1949101" y="1079500"/>
                </a:lnTo>
                <a:lnTo>
                  <a:pt x="1924799" y="1041400"/>
                </a:lnTo>
                <a:lnTo>
                  <a:pt x="1899786" y="1003300"/>
                </a:lnTo>
                <a:lnTo>
                  <a:pt x="1874069" y="965200"/>
                </a:lnTo>
                <a:lnTo>
                  <a:pt x="1847660" y="927100"/>
                </a:lnTo>
                <a:lnTo>
                  <a:pt x="1820567" y="889000"/>
                </a:lnTo>
                <a:lnTo>
                  <a:pt x="1792799" y="863600"/>
                </a:lnTo>
                <a:lnTo>
                  <a:pt x="1764368" y="825500"/>
                </a:lnTo>
                <a:lnTo>
                  <a:pt x="1735281" y="787400"/>
                </a:lnTo>
                <a:lnTo>
                  <a:pt x="1705548" y="762000"/>
                </a:lnTo>
                <a:lnTo>
                  <a:pt x="1675180" y="723900"/>
                </a:lnTo>
                <a:lnTo>
                  <a:pt x="1644185" y="685800"/>
                </a:lnTo>
                <a:lnTo>
                  <a:pt x="1612573" y="660400"/>
                </a:lnTo>
                <a:lnTo>
                  <a:pt x="1580353" y="635000"/>
                </a:lnTo>
                <a:lnTo>
                  <a:pt x="1547536" y="596900"/>
                </a:lnTo>
                <a:lnTo>
                  <a:pt x="1514130" y="571500"/>
                </a:lnTo>
                <a:lnTo>
                  <a:pt x="1480146" y="533400"/>
                </a:lnTo>
                <a:lnTo>
                  <a:pt x="1445592" y="508000"/>
                </a:lnTo>
                <a:lnTo>
                  <a:pt x="1410478" y="482600"/>
                </a:lnTo>
                <a:lnTo>
                  <a:pt x="1374814" y="457200"/>
                </a:lnTo>
                <a:lnTo>
                  <a:pt x="1338609" y="431800"/>
                </a:lnTo>
                <a:lnTo>
                  <a:pt x="1264615" y="381000"/>
                </a:lnTo>
                <a:lnTo>
                  <a:pt x="1188572" y="330200"/>
                </a:lnTo>
                <a:lnTo>
                  <a:pt x="1110557" y="279400"/>
                </a:lnTo>
                <a:lnTo>
                  <a:pt x="1070834" y="266700"/>
                </a:lnTo>
                <a:lnTo>
                  <a:pt x="1030645" y="241300"/>
                </a:lnTo>
                <a:lnTo>
                  <a:pt x="990002" y="228600"/>
                </a:lnTo>
                <a:lnTo>
                  <a:pt x="948913" y="203200"/>
                </a:lnTo>
                <a:lnTo>
                  <a:pt x="907389" y="190500"/>
                </a:lnTo>
                <a:lnTo>
                  <a:pt x="865437" y="165100"/>
                </a:lnTo>
                <a:lnTo>
                  <a:pt x="780294" y="139700"/>
                </a:lnTo>
                <a:lnTo>
                  <a:pt x="737120" y="114300"/>
                </a:lnTo>
                <a:lnTo>
                  <a:pt x="560637" y="63500"/>
                </a:lnTo>
                <a:lnTo>
                  <a:pt x="515617" y="63500"/>
                </a:lnTo>
                <a:lnTo>
                  <a:pt x="378550" y="25400"/>
                </a:lnTo>
                <a:lnTo>
                  <a:pt x="332224" y="25400"/>
                </a:lnTo>
                <a:lnTo>
                  <a:pt x="285595" y="12700"/>
                </a:lnTo>
                <a:lnTo>
                  <a:pt x="191467" y="12700"/>
                </a:lnTo>
                <a:lnTo>
                  <a:pt x="143988" y="0"/>
                </a:lnTo>
                <a:close/>
              </a:path>
            </a:pathLst>
          </a:custGeom>
          <a:solidFill>
            <a:srgbClr val="494949">
              <a:alpha val="5970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16475" y="2903305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403955" y="0"/>
                </a:moveTo>
                <a:lnTo>
                  <a:pt x="358848" y="0"/>
                </a:lnTo>
                <a:lnTo>
                  <a:pt x="313993" y="5298"/>
                </a:lnTo>
                <a:lnTo>
                  <a:pt x="269898" y="15896"/>
                </a:lnTo>
                <a:lnTo>
                  <a:pt x="227069" y="31793"/>
                </a:lnTo>
                <a:lnTo>
                  <a:pt x="186013" y="52989"/>
                </a:lnTo>
                <a:lnTo>
                  <a:pt x="147234" y="79483"/>
                </a:lnTo>
                <a:lnTo>
                  <a:pt x="111241" y="111277"/>
                </a:lnTo>
                <a:lnTo>
                  <a:pt x="79458" y="147281"/>
                </a:lnTo>
                <a:lnTo>
                  <a:pt x="52972" y="186072"/>
                </a:lnTo>
                <a:lnTo>
                  <a:pt x="31783" y="227141"/>
                </a:lnTo>
                <a:lnTo>
                  <a:pt x="15891" y="269984"/>
                </a:lnTo>
                <a:lnTo>
                  <a:pt x="5297" y="314093"/>
                </a:lnTo>
                <a:lnTo>
                  <a:pt x="0" y="358961"/>
                </a:lnTo>
                <a:lnTo>
                  <a:pt x="0" y="404083"/>
                </a:lnTo>
                <a:lnTo>
                  <a:pt x="5297" y="448952"/>
                </a:lnTo>
                <a:lnTo>
                  <a:pt x="15891" y="493061"/>
                </a:lnTo>
                <a:lnTo>
                  <a:pt x="31783" y="535903"/>
                </a:lnTo>
                <a:lnTo>
                  <a:pt x="52972" y="576973"/>
                </a:lnTo>
                <a:lnTo>
                  <a:pt x="79458" y="615764"/>
                </a:lnTo>
                <a:lnTo>
                  <a:pt x="111241" y="651769"/>
                </a:lnTo>
                <a:lnTo>
                  <a:pt x="147234" y="683562"/>
                </a:lnTo>
                <a:lnTo>
                  <a:pt x="186013" y="710057"/>
                </a:lnTo>
                <a:lnTo>
                  <a:pt x="227069" y="731252"/>
                </a:lnTo>
                <a:lnTo>
                  <a:pt x="269898" y="747149"/>
                </a:lnTo>
                <a:lnTo>
                  <a:pt x="313993" y="757747"/>
                </a:lnTo>
                <a:lnTo>
                  <a:pt x="358848" y="763046"/>
                </a:lnTo>
                <a:lnTo>
                  <a:pt x="403955" y="763046"/>
                </a:lnTo>
                <a:lnTo>
                  <a:pt x="448810" y="757747"/>
                </a:lnTo>
                <a:lnTo>
                  <a:pt x="492904" y="747149"/>
                </a:lnTo>
                <a:lnTo>
                  <a:pt x="535733" y="731252"/>
                </a:lnTo>
                <a:lnTo>
                  <a:pt x="576790" y="710057"/>
                </a:lnTo>
                <a:lnTo>
                  <a:pt x="615568" y="683562"/>
                </a:lnTo>
                <a:lnTo>
                  <a:pt x="651561" y="651769"/>
                </a:lnTo>
                <a:lnTo>
                  <a:pt x="683345" y="615764"/>
                </a:lnTo>
                <a:lnTo>
                  <a:pt x="709831" y="576973"/>
                </a:lnTo>
                <a:lnTo>
                  <a:pt x="731020" y="535903"/>
                </a:lnTo>
                <a:lnTo>
                  <a:pt x="746912" y="493061"/>
                </a:lnTo>
                <a:lnTo>
                  <a:pt x="757506" y="448952"/>
                </a:lnTo>
                <a:lnTo>
                  <a:pt x="762803" y="404083"/>
                </a:lnTo>
                <a:lnTo>
                  <a:pt x="762803" y="358961"/>
                </a:lnTo>
                <a:lnTo>
                  <a:pt x="757506" y="314093"/>
                </a:lnTo>
                <a:lnTo>
                  <a:pt x="746912" y="269984"/>
                </a:lnTo>
                <a:lnTo>
                  <a:pt x="731020" y="227141"/>
                </a:lnTo>
                <a:lnTo>
                  <a:pt x="709831" y="186072"/>
                </a:lnTo>
                <a:lnTo>
                  <a:pt x="683345" y="147281"/>
                </a:lnTo>
                <a:lnTo>
                  <a:pt x="651561" y="111277"/>
                </a:lnTo>
                <a:lnTo>
                  <a:pt x="615568" y="79483"/>
                </a:lnTo>
                <a:lnTo>
                  <a:pt x="576790" y="52989"/>
                </a:lnTo>
                <a:lnTo>
                  <a:pt x="535733" y="31793"/>
                </a:lnTo>
                <a:lnTo>
                  <a:pt x="492904" y="15896"/>
                </a:lnTo>
                <a:lnTo>
                  <a:pt x="448810" y="5298"/>
                </a:lnTo>
                <a:lnTo>
                  <a:pt x="403955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16475" y="2903304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651561" y="111277"/>
                </a:moveTo>
                <a:lnTo>
                  <a:pt x="683345" y="147281"/>
                </a:lnTo>
                <a:lnTo>
                  <a:pt x="709831" y="186072"/>
                </a:lnTo>
                <a:lnTo>
                  <a:pt x="731020" y="227142"/>
                </a:lnTo>
                <a:lnTo>
                  <a:pt x="746911" y="269984"/>
                </a:lnTo>
                <a:lnTo>
                  <a:pt x="757506" y="314093"/>
                </a:lnTo>
                <a:lnTo>
                  <a:pt x="762803" y="358962"/>
                </a:lnTo>
                <a:lnTo>
                  <a:pt x="762803" y="404084"/>
                </a:lnTo>
                <a:lnTo>
                  <a:pt x="757506" y="448952"/>
                </a:lnTo>
                <a:lnTo>
                  <a:pt x="746911" y="493061"/>
                </a:lnTo>
                <a:lnTo>
                  <a:pt x="731020" y="535904"/>
                </a:lnTo>
                <a:lnTo>
                  <a:pt x="709831" y="576974"/>
                </a:lnTo>
                <a:lnTo>
                  <a:pt x="683345" y="615764"/>
                </a:lnTo>
                <a:lnTo>
                  <a:pt x="651561" y="651769"/>
                </a:lnTo>
                <a:lnTo>
                  <a:pt x="615568" y="683562"/>
                </a:lnTo>
                <a:lnTo>
                  <a:pt x="576790" y="710057"/>
                </a:lnTo>
                <a:lnTo>
                  <a:pt x="535733" y="731252"/>
                </a:lnTo>
                <a:lnTo>
                  <a:pt x="492904" y="747149"/>
                </a:lnTo>
                <a:lnTo>
                  <a:pt x="448809" y="757747"/>
                </a:lnTo>
                <a:lnTo>
                  <a:pt x="403955" y="763046"/>
                </a:lnTo>
                <a:lnTo>
                  <a:pt x="358848" y="763046"/>
                </a:lnTo>
                <a:lnTo>
                  <a:pt x="313993" y="757747"/>
                </a:lnTo>
                <a:lnTo>
                  <a:pt x="269898" y="747149"/>
                </a:lnTo>
                <a:lnTo>
                  <a:pt x="227069" y="731252"/>
                </a:lnTo>
                <a:lnTo>
                  <a:pt x="186013" y="710057"/>
                </a:lnTo>
                <a:lnTo>
                  <a:pt x="147235" y="683562"/>
                </a:lnTo>
                <a:lnTo>
                  <a:pt x="111241" y="651769"/>
                </a:lnTo>
                <a:lnTo>
                  <a:pt x="79458" y="615764"/>
                </a:lnTo>
                <a:lnTo>
                  <a:pt x="52972" y="576974"/>
                </a:lnTo>
                <a:lnTo>
                  <a:pt x="31783" y="535904"/>
                </a:lnTo>
                <a:lnTo>
                  <a:pt x="15891" y="493061"/>
                </a:lnTo>
                <a:lnTo>
                  <a:pt x="5297" y="448952"/>
                </a:lnTo>
                <a:lnTo>
                  <a:pt x="0" y="404084"/>
                </a:lnTo>
                <a:lnTo>
                  <a:pt x="0" y="358962"/>
                </a:lnTo>
                <a:lnTo>
                  <a:pt x="5297" y="314093"/>
                </a:lnTo>
                <a:lnTo>
                  <a:pt x="15891" y="269984"/>
                </a:lnTo>
                <a:lnTo>
                  <a:pt x="31783" y="227142"/>
                </a:lnTo>
                <a:lnTo>
                  <a:pt x="52972" y="186072"/>
                </a:lnTo>
                <a:lnTo>
                  <a:pt x="79458" y="147281"/>
                </a:lnTo>
                <a:lnTo>
                  <a:pt x="111241" y="111277"/>
                </a:lnTo>
                <a:lnTo>
                  <a:pt x="147235" y="79483"/>
                </a:lnTo>
                <a:lnTo>
                  <a:pt x="186013" y="52989"/>
                </a:lnTo>
                <a:lnTo>
                  <a:pt x="227069" y="31793"/>
                </a:lnTo>
                <a:lnTo>
                  <a:pt x="269898" y="15896"/>
                </a:lnTo>
                <a:lnTo>
                  <a:pt x="313993" y="5298"/>
                </a:lnTo>
                <a:lnTo>
                  <a:pt x="358848" y="0"/>
                </a:lnTo>
                <a:lnTo>
                  <a:pt x="403955" y="0"/>
                </a:lnTo>
                <a:lnTo>
                  <a:pt x="448809" y="5298"/>
                </a:lnTo>
                <a:lnTo>
                  <a:pt x="492904" y="15896"/>
                </a:lnTo>
                <a:lnTo>
                  <a:pt x="535733" y="31793"/>
                </a:lnTo>
                <a:lnTo>
                  <a:pt x="576790" y="52989"/>
                </a:lnTo>
                <a:lnTo>
                  <a:pt x="615568" y="79483"/>
                </a:lnTo>
                <a:lnTo>
                  <a:pt x="651561" y="111277"/>
                </a:lnTo>
                <a:close/>
              </a:path>
            </a:pathLst>
          </a:custGeom>
          <a:ln w="127000">
            <a:solidFill>
              <a:srgbClr val="3187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828671" y="3142872"/>
            <a:ext cx="13843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Helvetica"/>
                <a:cs typeface="Helvetica"/>
              </a:rPr>
              <a:t>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769294" y="3343872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403955" y="0"/>
                </a:moveTo>
                <a:lnTo>
                  <a:pt x="358848" y="0"/>
                </a:lnTo>
                <a:lnTo>
                  <a:pt x="313993" y="5297"/>
                </a:lnTo>
                <a:lnTo>
                  <a:pt x="269898" y="15891"/>
                </a:lnTo>
                <a:lnTo>
                  <a:pt x="227069" y="31783"/>
                </a:lnTo>
                <a:lnTo>
                  <a:pt x="186013" y="52972"/>
                </a:lnTo>
                <a:lnTo>
                  <a:pt x="147234" y="79458"/>
                </a:lnTo>
                <a:lnTo>
                  <a:pt x="111241" y="111241"/>
                </a:lnTo>
                <a:lnTo>
                  <a:pt x="79458" y="147234"/>
                </a:lnTo>
                <a:lnTo>
                  <a:pt x="52972" y="186013"/>
                </a:lnTo>
                <a:lnTo>
                  <a:pt x="31783" y="227069"/>
                </a:lnTo>
                <a:lnTo>
                  <a:pt x="15891" y="269898"/>
                </a:lnTo>
                <a:lnTo>
                  <a:pt x="5297" y="313993"/>
                </a:lnTo>
                <a:lnTo>
                  <a:pt x="0" y="358848"/>
                </a:lnTo>
                <a:lnTo>
                  <a:pt x="0" y="403955"/>
                </a:lnTo>
                <a:lnTo>
                  <a:pt x="5297" y="448810"/>
                </a:lnTo>
                <a:lnTo>
                  <a:pt x="15891" y="492904"/>
                </a:lnTo>
                <a:lnTo>
                  <a:pt x="31783" y="535733"/>
                </a:lnTo>
                <a:lnTo>
                  <a:pt x="52972" y="576790"/>
                </a:lnTo>
                <a:lnTo>
                  <a:pt x="79458" y="615568"/>
                </a:lnTo>
                <a:lnTo>
                  <a:pt x="111241" y="651561"/>
                </a:lnTo>
                <a:lnTo>
                  <a:pt x="147234" y="683345"/>
                </a:lnTo>
                <a:lnTo>
                  <a:pt x="186013" y="709831"/>
                </a:lnTo>
                <a:lnTo>
                  <a:pt x="227069" y="731020"/>
                </a:lnTo>
                <a:lnTo>
                  <a:pt x="269898" y="746912"/>
                </a:lnTo>
                <a:lnTo>
                  <a:pt x="313993" y="757506"/>
                </a:lnTo>
                <a:lnTo>
                  <a:pt x="358848" y="762803"/>
                </a:lnTo>
                <a:lnTo>
                  <a:pt x="403955" y="762803"/>
                </a:lnTo>
                <a:lnTo>
                  <a:pt x="448810" y="757506"/>
                </a:lnTo>
                <a:lnTo>
                  <a:pt x="492904" y="746912"/>
                </a:lnTo>
                <a:lnTo>
                  <a:pt x="535733" y="731020"/>
                </a:lnTo>
                <a:lnTo>
                  <a:pt x="576790" y="709831"/>
                </a:lnTo>
                <a:lnTo>
                  <a:pt x="615568" y="683345"/>
                </a:lnTo>
                <a:lnTo>
                  <a:pt x="651561" y="651561"/>
                </a:lnTo>
                <a:lnTo>
                  <a:pt x="683344" y="615568"/>
                </a:lnTo>
                <a:lnTo>
                  <a:pt x="709830" y="576790"/>
                </a:lnTo>
                <a:lnTo>
                  <a:pt x="731019" y="535733"/>
                </a:lnTo>
                <a:lnTo>
                  <a:pt x="746911" y="492904"/>
                </a:lnTo>
                <a:lnTo>
                  <a:pt x="757505" y="448810"/>
                </a:lnTo>
                <a:lnTo>
                  <a:pt x="762802" y="403955"/>
                </a:lnTo>
                <a:lnTo>
                  <a:pt x="762802" y="358848"/>
                </a:lnTo>
                <a:lnTo>
                  <a:pt x="757505" y="313993"/>
                </a:lnTo>
                <a:lnTo>
                  <a:pt x="746911" y="269898"/>
                </a:lnTo>
                <a:lnTo>
                  <a:pt x="731019" y="227069"/>
                </a:lnTo>
                <a:lnTo>
                  <a:pt x="709830" y="186013"/>
                </a:lnTo>
                <a:lnTo>
                  <a:pt x="683344" y="147234"/>
                </a:lnTo>
                <a:lnTo>
                  <a:pt x="651561" y="111241"/>
                </a:lnTo>
                <a:lnTo>
                  <a:pt x="615568" y="79458"/>
                </a:lnTo>
                <a:lnTo>
                  <a:pt x="576790" y="52972"/>
                </a:lnTo>
                <a:lnTo>
                  <a:pt x="535733" y="31783"/>
                </a:lnTo>
                <a:lnTo>
                  <a:pt x="492904" y="15891"/>
                </a:lnTo>
                <a:lnTo>
                  <a:pt x="448810" y="5297"/>
                </a:lnTo>
                <a:lnTo>
                  <a:pt x="403955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769294" y="3343872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651561" y="111241"/>
                </a:moveTo>
                <a:lnTo>
                  <a:pt x="683345" y="147235"/>
                </a:lnTo>
                <a:lnTo>
                  <a:pt x="709831" y="186013"/>
                </a:lnTo>
                <a:lnTo>
                  <a:pt x="731020" y="227069"/>
                </a:lnTo>
                <a:lnTo>
                  <a:pt x="746911" y="269898"/>
                </a:lnTo>
                <a:lnTo>
                  <a:pt x="757506" y="313993"/>
                </a:lnTo>
                <a:lnTo>
                  <a:pt x="762803" y="358848"/>
                </a:lnTo>
                <a:lnTo>
                  <a:pt x="762803" y="403955"/>
                </a:lnTo>
                <a:lnTo>
                  <a:pt x="757506" y="448809"/>
                </a:lnTo>
                <a:lnTo>
                  <a:pt x="746911" y="492904"/>
                </a:lnTo>
                <a:lnTo>
                  <a:pt x="731020" y="535733"/>
                </a:lnTo>
                <a:lnTo>
                  <a:pt x="709831" y="576790"/>
                </a:lnTo>
                <a:lnTo>
                  <a:pt x="683345" y="615568"/>
                </a:lnTo>
                <a:lnTo>
                  <a:pt x="651561" y="651561"/>
                </a:lnTo>
                <a:lnTo>
                  <a:pt x="615568" y="683345"/>
                </a:lnTo>
                <a:lnTo>
                  <a:pt x="576790" y="709831"/>
                </a:lnTo>
                <a:lnTo>
                  <a:pt x="535733" y="731020"/>
                </a:lnTo>
                <a:lnTo>
                  <a:pt x="492904" y="746911"/>
                </a:lnTo>
                <a:lnTo>
                  <a:pt x="448809" y="757506"/>
                </a:lnTo>
                <a:lnTo>
                  <a:pt x="403955" y="762803"/>
                </a:lnTo>
                <a:lnTo>
                  <a:pt x="358848" y="762803"/>
                </a:lnTo>
                <a:lnTo>
                  <a:pt x="313993" y="757506"/>
                </a:lnTo>
                <a:lnTo>
                  <a:pt x="269898" y="746911"/>
                </a:lnTo>
                <a:lnTo>
                  <a:pt x="227069" y="731020"/>
                </a:lnTo>
                <a:lnTo>
                  <a:pt x="186013" y="709831"/>
                </a:lnTo>
                <a:lnTo>
                  <a:pt x="147235" y="683345"/>
                </a:lnTo>
                <a:lnTo>
                  <a:pt x="111241" y="651561"/>
                </a:lnTo>
                <a:lnTo>
                  <a:pt x="79458" y="615568"/>
                </a:lnTo>
                <a:lnTo>
                  <a:pt x="52972" y="576790"/>
                </a:lnTo>
                <a:lnTo>
                  <a:pt x="31783" y="535733"/>
                </a:lnTo>
                <a:lnTo>
                  <a:pt x="15891" y="492904"/>
                </a:lnTo>
                <a:lnTo>
                  <a:pt x="5297" y="448809"/>
                </a:lnTo>
                <a:lnTo>
                  <a:pt x="0" y="403955"/>
                </a:lnTo>
                <a:lnTo>
                  <a:pt x="0" y="358848"/>
                </a:lnTo>
                <a:lnTo>
                  <a:pt x="5297" y="313993"/>
                </a:lnTo>
                <a:lnTo>
                  <a:pt x="15891" y="269898"/>
                </a:lnTo>
                <a:lnTo>
                  <a:pt x="31783" y="227069"/>
                </a:lnTo>
                <a:lnTo>
                  <a:pt x="52972" y="186013"/>
                </a:lnTo>
                <a:lnTo>
                  <a:pt x="79458" y="147235"/>
                </a:lnTo>
                <a:lnTo>
                  <a:pt x="111241" y="111241"/>
                </a:lnTo>
                <a:lnTo>
                  <a:pt x="147235" y="79458"/>
                </a:lnTo>
                <a:lnTo>
                  <a:pt x="186013" y="52972"/>
                </a:lnTo>
                <a:lnTo>
                  <a:pt x="227069" y="31783"/>
                </a:lnTo>
                <a:lnTo>
                  <a:pt x="269898" y="15891"/>
                </a:lnTo>
                <a:lnTo>
                  <a:pt x="313993" y="5297"/>
                </a:lnTo>
                <a:lnTo>
                  <a:pt x="358848" y="0"/>
                </a:lnTo>
                <a:lnTo>
                  <a:pt x="403955" y="0"/>
                </a:lnTo>
                <a:lnTo>
                  <a:pt x="448809" y="5297"/>
                </a:lnTo>
                <a:lnTo>
                  <a:pt x="492904" y="15891"/>
                </a:lnTo>
                <a:lnTo>
                  <a:pt x="535733" y="31783"/>
                </a:lnTo>
                <a:lnTo>
                  <a:pt x="576790" y="52972"/>
                </a:lnTo>
                <a:lnTo>
                  <a:pt x="615568" y="79458"/>
                </a:lnTo>
                <a:lnTo>
                  <a:pt x="651561" y="111241"/>
                </a:lnTo>
                <a:close/>
              </a:path>
            </a:pathLst>
          </a:custGeom>
          <a:ln w="127000">
            <a:solidFill>
              <a:srgbClr val="3187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081491" y="3583440"/>
            <a:ext cx="13843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Helvetica"/>
                <a:cs typeface="Helvetica"/>
              </a:rPr>
              <a:t>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580264" y="5754636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404084" y="0"/>
                </a:moveTo>
                <a:lnTo>
                  <a:pt x="358962" y="0"/>
                </a:lnTo>
                <a:lnTo>
                  <a:pt x="314094" y="5298"/>
                </a:lnTo>
                <a:lnTo>
                  <a:pt x="269985" y="15896"/>
                </a:lnTo>
                <a:lnTo>
                  <a:pt x="227142" y="31793"/>
                </a:lnTo>
                <a:lnTo>
                  <a:pt x="186072" y="52988"/>
                </a:lnTo>
                <a:lnTo>
                  <a:pt x="147282" y="79483"/>
                </a:lnTo>
                <a:lnTo>
                  <a:pt x="111277" y="111276"/>
                </a:lnTo>
                <a:lnTo>
                  <a:pt x="79483" y="147281"/>
                </a:lnTo>
                <a:lnTo>
                  <a:pt x="52989" y="186071"/>
                </a:lnTo>
                <a:lnTo>
                  <a:pt x="31793" y="227141"/>
                </a:lnTo>
                <a:lnTo>
                  <a:pt x="15896" y="269984"/>
                </a:lnTo>
                <a:lnTo>
                  <a:pt x="5298" y="314093"/>
                </a:lnTo>
                <a:lnTo>
                  <a:pt x="0" y="358961"/>
                </a:lnTo>
                <a:lnTo>
                  <a:pt x="0" y="404083"/>
                </a:lnTo>
                <a:lnTo>
                  <a:pt x="5298" y="448952"/>
                </a:lnTo>
                <a:lnTo>
                  <a:pt x="15896" y="493061"/>
                </a:lnTo>
                <a:lnTo>
                  <a:pt x="31793" y="535904"/>
                </a:lnTo>
                <a:lnTo>
                  <a:pt x="52989" y="576974"/>
                </a:lnTo>
                <a:lnTo>
                  <a:pt x="79483" y="615764"/>
                </a:lnTo>
                <a:lnTo>
                  <a:pt x="111277" y="651769"/>
                </a:lnTo>
                <a:lnTo>
                  <a:pt x="147282" y="683562"/>
                </a:lnTo>
                <a:lnTo>
                  <a:pt x="186072" y="710057"/>
                </a:lnTo>
                <a:lnTo>
                  <a:pt x="227142" y="731253"/>
                </a:lnTo>
                <a:lnTo>
                  <a:pt x="269985" y="747149"/>
                </a:lnTo>
                <a:lnTo>
                  <a:pt x="314094" y="757747"/>
                </a:lnTo>
                <a:lnTo>
                  <a:pt x="358962" y="763046"/>
                </a:lnTo>
                <a:lnTo>
                  <a:pt x="404084" y="763046"/>
                </a:lnTo>
                <a:lnTo>
                  <a:pt x="448953" y="757747"/>
                </a:lnTo>
                <a:lnTo>
                  <a:pt x="493062" y="747149"/>
                </a:lnTo>
                <a:lnTo>
                  <a:pt x="535905" y="731253"/>
                </a:lnTo>
                <a:lnTo>
                  <a:pt x="576974" y="710057"/>
                </a:lnTo>
                <a:lnTo>
                  <a:pt x="615765" y="683562"/>
                </a:lnTo>
                <a:lnTo>
                  <a:pt x="651770" y="651769"/>
                </a:lnTo>
                <a:lnTo>
                  <a:pt x="683563" y="615764"/>
                </a:lnTo>
                <a:lnTo>
                  <a:pt x="710058" y="576974"/>
                </a:lnTo>
                <a:lnTo>
                  <a:pt x="731254" y="535904"/>
                </a:lnTo>
                <a:lnTo>
                  <a:pt x="747150" y="493061"/>
                </a:lnTo>
                <a:lnTo>
                  <a:pt x="757748" y="448952"/>
                </a:lnTo>
                <a:lnTo>
                  <a:pt x="763047" y="404083"/>
                </a:lnTo>
                <a:lnTo>
                  <a:pt x="763047" y="358961"/>
                </a:lnTo>
                <a:lnTo>
                  <a:pt x="757748" y="314093"/>
                </a:lnTo>
                <a:lnTo>
                  <a:pt x="747150" y="269984"/>
                </a:lnTo>
                <a:lnTo>
                  <a:pt x="731254" y="227141"/>
                </a:lnTo>
                <a:lnTo>
                  <a:pt x="710058" y="186071"/>
                </a:lnTo>
                <a:lnTo>
                  <a:pt x="683563" y="147281"/>
                </a:lnTo>
                <a:lnTo>
                  <a:pt x="651770" y="111276"/>
                </a:lnTo>
                <a:lnTo>
                  <a:pt x="615765" y="79483"/>
                </a:lnTo>
                <a:lnTo>
                  <a:pt x="576974" y="52988"/>
                </a:lnTo>
                <a:lnTo>
                  <a:pt x="535905" y="31793"/>
                </a:lnTo>
                <a:lnTo>
                  <a:pt x="493062" y="15896"/>
                </a:lnTo>
                <a:lnTo>
                  <a:pt x="448953" y="5298"/>
                </a:lnTo>
                <a:lnTo>
                  <a:pt x="404084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580265" y="5754635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651769" y="111277"/>
                </a:moveTo>
                <a:lnTo>
                  <a:pt x="683562" y="147281"/>
                </a:lnTo>
                <a:lnTo>
                  <a:pt x="710057" y="186072"/>
                </a:lnTo>
                <a:lnTo>
                  <a:pt x="731253" y="227142"/>
                </a:lnTo>
                <a:lnTo>
                  <a:pt x="747149" y="269984"/>
                </a:lnTo>
                <a:lnTo>
                  <a:pt x="757747" y="314093"/>
                </a:lnTo>
                <a:lnTo>
                  <a:pt x="763046" y="358962"/>
                </a:lnTo>
                <a:lnTo>
                  <a:pt x="763046" y="404084"/>
                </a:lnTo>
                <a:lnTo>
                  <a:pt x="757747" y="448952"/>
                </a:lnTo>
                <a:lnTo>
                  <a:pt x="747149" y="493061"/>
                </a:lnTo>
                <a:lnTo>
                  <a:pt x="731253" y="535904"/>
                </a:lnTo>
                <a:lnTo>
                  <a:pt x="710057" y="576974"/>
                </a:lnTo>
                <a:lnTo>
                  <a:pt x="683562" y="615764"/>
                </a:lnTo>
                <a:lnTo>
                  <a:pt x="651769" y="651769"/>
                </a:lnTo>
                <a:lnTo>
                  <a:pt x="615764" y="683562"/>
                </a:lnTo>
                <a:lnTo>
                  <a:pt x="576974" y="710057"/>
                </a:lnTo>
                <a:lnTo>
                  <a:pt x="535904" y="731252"/>
                </a:lnTo>
                <a:lnTo>
                  <a:pt x="493061" y="747149"/>
                </a:lnTo>
                <a:lnTo>
                  <a:pt x="448952" y="757747"/>
                </a:lnTo>
                <a:lnTo>
                  <a:pt x="404084" y="763046"/>
                </a:lnTo>
                <a:lnTo>
                  <a:pt x="358962" y="763046"/>
                </a:lnTo>
                <a:lnTo>
                  <a:pt x="314093" y="757747"/>
                </a:lnTo>
                <a:lnTo>
                  <a:pt x="269984" y="747149"/>
                </a:lnTo>
                <a:lnTo>
                  <a:pt x="227142" y="731252"/>
                </a:lnTo>
                <a:lnTo>
                  <a:pt x="186072" y="710057"/>
                </a:lnTo>
                <a:lnTo>
                  <a:pt x="147281" y="683562"/>
                </a:lnTo>
                <a:lnTo>
                  <a:pt x="111277" y="651769"/>
                </a:lnTo>
                <a:lnTo>
                  <a:pt x="79483" y="615764"/>
                </a:lnTo>
                <a:lnTo>
                  <a:pt x="52989" y="576974"/>
                </a:lnTo>
                <a:lnTo>
                  <a:pt x="31793" y="535904"/>
                </a:lnTo>
                <a:lnTo>
                  <a:pt x="15896" y="493061"/>
                </a:lnTo>
                <a:lnTo>
                  <a:pt x="5298" y="448952"/>
                </a:lnTo>
                <a:lnTo>
                  <a:pt x="0" y="404084"/>
                </a:lnTo>
                <a:lnTo>
                  <a:pt x="0" y="358962"/>
                </a:lnTo>
                <a:lnTo>
                  <a:pt x="5298" y="314093"/>
                </a:lnTo>
                <a:lnTo>
                  <a:pt x="15896" y="269984"/>
                </a:lnTo>
                <a:lnTo>
                  <a:pt x="31793" y="227142"/>
                </a:lnTo>
                <a:lnTo>
                  <a:pt x="52989" y="186072"/>
                </a:lnTo>
                <a:lnTo>
                  <a:pt x="79483" y="147281"/>
                </a:lnTo>
                <a:lnTo>
                  <a:pt x="111277" y="111277"/>
                </a:lnTo>
                <a:lnTo>
                  <a:pt x="147281" y="79483"/>
                </a:lnTo>
                <a:lnTo>
                  <a:pt x="186072" y="52989"/>
                </a:lnTo>
                <a:lnTo>
                  <a:pt x="227142" y="31793"/>
                </a:lnTo>
                <a:lnTo>
                  <a:pt x="269984" y="15896"/>
                </a:lnTo>
                <a:lnTo>
                  <a:pt x="314093" y="5298"/>
                </a:lnTo>
                <a:lnTo>
                  <a:pt x="358962" y="0"/>
                </a:lnTo>
                <a:lnTo>
                  <a:pt x="404084" y="0"/>
                </a:lnTo>
                <a:lnTo>
                  <a:pt x="448952" y="5298"/>
                </a:lnTo>
                <a:lnTo>
                  <a:pt x="493061" y="15896"/>
                </a:lnTo>
                <a:lnTo>
                  <a:pt x="535904" y="31793"/>
                </a:lnTo>
                <a:lnTo>
                  <a:pt x="576974" y="52989"/>
                </a:lnTo>
                <a:lnTo>
                  <a:pt x="615764" y="79483"/>
                </a:lnTo>
                <a:lnTo>
                  <a:pt x="651769" y="111277"/>
                </a:lnTo>
                <a:close/>
              </a:path>
            </a:pathLst>
          </a:custGeom>
          <a:ln w="127000">
            <a:solidFill>
              <a:srgbClr val="3187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7892582" y="5994257"/>
            <a:ext cx="13843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Helvetica"/>
                <a:cs typeface="Helvetica"/>
              </a:rPr>
              <a:t>4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558313" y="4381098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403955" y="0"/>
                </a:moveTo>
                <a:lnTo>
                  <a:pt x="358848" y="0"/>
                </a:lnTo>
                <a:lnTo>
                  <a:pt x="313993" y="5297"/>
                </a:lnTo>
                <a:lnTo>
                  <a:pt x="269898" y="15891"/>
                </a:lnTo>
                <a:lnTo>
                  <a:pt x="227069" y="31783"/>
                </a:lnTo>
                <a:lnTo>
                  <a:pt x="186013" y="52972"/>
                </a:lnTo>
                <a:lnTo>
                  <a:pt x="147234" y="79458"/>
                </a:lnTo>
                <a:lnTo>
                  <a:pt x="111241" y="111242"/>
                </a:lnTo>
                <a:lnTo>
                  <a:pt x="79458" y="147235"/>
                </a:lnTo>
                <a:lnTo>
                  <a:pt x="52972" y="186013"/>
                </a:lnTo>
                <a:lnTo>
                  <a:pt x="31783" y="227070"/>
                </a:lnTo>
                <a:lnTo>
                  <a:pt x="15891" y="269898"/>
                </a:lnTo>
                <a:lnTo>
                  <a:pt x="5297" y="313993"/>
                </a:lnTo>
                <a:lnTo>
                  <a:pt x="0" y="358848"/>
                </a:lnTo>
                <a:lnTo>
                  <a:pt x="0" y="403955"/>
                </a:lnTo>
                <a:lnTo>
                  <a:pt x="5297" y="448809"/>
                </a:lnTo>
                <a:lnTo>
                  <a:pt x="15891" y="492904"/>
                </a:lnTo>
                <a:lnTo>
                  <a:pt x="31783" y="535733"/>
                </a:lnTo>
                <a:lnTo>
                  <a:pt x="52972" y="576790"/>
                </a:lnTo>
                <a:lnTo>
                  <a:pt x="79458" y="615568"/>
                </a:lnTo>
                <a:lnTo>
                  <a:pt x="111241" y="651561"/>
                </a:lnTo>
                <a:lnTo>
                  <a:pt x="147234" y="683344"/>
                </a:lnTo>
                <a:lnTo>
                  <a:pt x="186013" y="709831"/>
                </a:lnTo>
                <a:lnTo>
                  <a:pt x="227069" y="731020"/>
                </a:lnTo>
                <a:lnTo>
                  <a:pt x="269898" y="746911"/>
                </a:lnTo>
                <a:lnTo>
                  <a:pt x="313993" y="757506"/>
                </a:lnTo>
                <a:lnTo>
                  <a:pt x="358848" y="762803"/>
                </a:lnTo>
                <a:lnTo>
                  <a:pt x="403955" y="762803"/>
                </a:lnTo>
                <a:lnTo>
                  <a:pt x="448810" y="757506"/>
                </a:lnTo>
                <a:lnTo>
                  <a:pt x="492904" y="746911"/>
                </a:lnTo>
                <a:lnTo>
                  <a:pt x="535733" y="731020"/>
                </a:lnTo>
                <a:lnTo>
                  <a:pt x="576790" y="709831"/>
                </a:lnTo>
                <a:lnTo>
                  <a:pt x="615568" y="683344"/>
                </a:lnTo>
                <a:lnTo>
                  <a:pt x="651561" y="651561"/>
                </a:lnTo>
                <a:lnTo>
                  <a:pt x="683345" y="615568"/>
                </a:lnTo>
                <a:lnTo>
                  <a:pt x="709831" y="576790"/>
                </a:lnTo>
                <a:lnTo>
                  <a:pt x="731020" y="535733"/>
                </a:lnTo>
                <a:lnTo>
                  <a:pt x="746912" y="492904"/>
                </a:lnTo>
                <a:lnTo>
                  <a:pt x="757506" y="448809"/>
                </a:lnTo>
                <a:lnTo>
                  <a:pt x="762803" y="403955"/>
                </a:lnTo>
                <a:lnTo>
                  <a:pt x="762803" y="358848"/>
                </a:lnTo>
                <a:lnTo>
                  <a:pt x="757506" y="313993"/>
                </a:lnTo>
                <a:lnTo>
                  <a:pt x="746912" y="269898"/>
                </a:lnTo>
                <a:lnTo>
                  <a:pt x="731020" y="227070"/>
                </a:lnTo>
                <a:lnTo>
                  <a:pt x="709831" y="186013"/>
                </a:lnTo>
                <a:lnTo>
                  <a:pt x="683345" y="147235"/>
                </a:lnTo>
                <a:lnTo>
                  <a:pt x="651561" y="111242"/>
                </a:lnTo>
                <a:lnTo>
                  <a:pt x="615568" y="79458"/>
                </a:lnTo>
                <a:lnTo>
                  <a:pt x="576790" y="52972"/>
                </a:lnTo>
                <a:lnTo>
                  <a:pt x="535733" y="31783"/>
                </a:lnTo>
                <a:lnTo>
                  <a:pt x="492904" y="15891"/>
                </a:lnTo>
                <a:lnTo>
                  <a:pt x="448810" y="5297"/>
                </a:lnTo>
                <a:lnTo>
                  <a:pt x="403955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558313" y="4381098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651561" y="111241"/>
                </a:moveTo>
                <a:lnTo>
                  <a:pt x="683345" y="147235"/>
                </a:lnTo>
                <a:lnTo>
                  <a:pt x="709831" y="186013"/>
                </a:lnTo>
                <a:lnTo>
                  <a:pt x="731020" y="227069"/>
                </a:lnTo>
                <a:lnTo>
                  <a:pt x="746911" y="269898"/>
                </a:lnTo>
                <a:lnTo>
                  <a:pt x="757506" y="313993"/>
                </a:lnTo>
                <a:lnTo>
                  <a:pt x="762803" y="358848"/>
                </a:lnTo>
                <a:lnTo>
                  <a:pt x="762803" y="403955"/>
                </a:lnTo>
                <a:lnTo>
                  <a:pt x="757506" y="448809"/>
                </a:lnTo>
                <a:lnTo>
                  <a:pt x="746911" y="492904"/>
                </a:lnTo>
                <a:lnTo>
                  <a:pt x="731020" y="535733"/>
                </a:lnTo>
                <a:lnTo>
                  <a:pt x="709831" y="576790"/>
                </a:lnTo>
                <a:lnTo>
                  <a:pt x="683345" y="615568"/>
                </a:lnTo>
                <a:lnTo>
                  <a:pt x="651561" y="651561"/>
                </a:lnTo>
                <a:lnTo>
                  <a:pt x="615568" y="683345"/>
                </a:lnTo>
                <a:lnTo>
                  <a:pt x="576790" y="709831"/>
                </a:lnTo>
                <a:lnTo>
                  <a:pt x="535733" y="731020"/>
                </a:lnTo>
                <a:lnTo>
                  <a:pt x="492904" y="746911"/>
                </a:lnTo>
                <a:lnTo>
                  <a:pt x="448809" y="757506"/>
                </a:lnTo>
                <a:lnTo>
                  <a:pt x="403955" y="762803"/>
                </a:lnTo>
                <a:lnTo>
                  <a:pt x="358848" y="762803"/>
                </a:lnTo>
                <a:lnTo>
                  <a:pt x="313993" y="757506"/>
                </a:lnTo>
                <a:lnTo>
                  <a:pt x="269898" y="746911"/>
                </a:lnTo>
                <a:lnTo>
                  <a:pt x="227069" y="731020"/>
                </a:lnTo>
                <a:lnTo>
                  <a:pt x="186013" y="709831"/>
                </a:lnTo>
                <a:lnTo>
                  <a:pt x="147235" y="683345"/>
                </a:lnTo>
                <a:lnTo>
                  <a:pt x="111241" y="651561"/>
                </a:lnTo>
                <a:lnTo>
                  <a:pt x="79458" y="615568"/>
                </a:lnTo>
                <a:lnTo>
                  <a:pt x="52972" y="576790"/>
                </a:lnTo>
                <a:lnTo>
                  <a:pt x="31783" y="535733"/>
                </a:lnTo>
                <a:lnTo>
                  <a:pt x="15891" y="492904"/>
                </a:lnTo>
                <a:lnTo>
                  <a:pt x="5297" y="448809"/>
                </a:lnTo>
                <a:lnTo>
                  <a:pt x="0" y="403955"/>
                </a:lnTo>
                <a:lnTo>
                  <a:pt x="0" y="358848"/>
                </a:lnTo>
                <a:lnTo>
                  <a:pt x="5297" y="313993"/>
                </a:lnTo>
                <a:lnTo>
                  <a:pt x="15891" y="269898"/>
                </a:lnTo>
                <a:lnTo>
                  <a:pt x="31783" y="227069"/>
                </a:lnTo>
                <a:lnTo>
                  <a:pt x="52972" y="186013"/>
                </a:lnTo>
                <a:lnTo>
                  <a:pt x="79458" y="147235"/>
                </a:lnTo>
                <a:lnTo>
                  <a:pt x="111241" y="111241"/>
                </a:lnTo>
                <a:lnTo>
                  <a:pt x="147235" y="79458"/>
                </a:lnTo>
                <a:lnTo>
                  <a:pt x="186013" y="52972"/>
                </a:lnTo>
                <a:lnTo>
                  <a:pt x="227069" y="31783"/>
                </a:lnTo>
                <a:lnTo>
                  <a:pt x="269898" y="15891"/>
                </a:lnTo>
                <a:lnTo>
                  <a:pt x="313993" y="5297"/>
                </a:lnTo>
                <a:lnTo>
                  <a:pt x="358848" y="0"/>
                </a:lnTo>
                <a:lnTo>
                  <a:pt x="403955" y="0"/>
                </a:lnTo>
                <a:lnTo>
                  <a:pt x="448809" y="5297"/>
                </a:lnTo>
                <a:lnTo>
                  <a:pt x="492904" y="15891"/>
                </a:lnTo>
                <a:lnTo>
                  <a:pt x="535733" y="31783"/>
                </a:lnTo>
                <a:lnTo>
                  <a:pt x="576790" y="52972"/>
                </a:lnTo>
                <a:lnTo>
                  <a:pt x="615568" y="79458"/>
                </a:lnTo>
                <a:lnTo>
                  <a:pt x="651561" y="111241"/>
                </a:lnTo>
                <a:close/>
              </a:path>
            </a:pathLst>
          </a:custGeom>
          <a:ln w="127000">
            <a:solidFill>
              <a:srgbClr val="3187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870510" y="4620666"/>
            <a:ext cx="13843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Helvetica"/>
                <a:cs typeface="Helvetica"/>
              </a:rPr>
              <a:t>3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615750" y="5850859"/>
            <a:ext cx="3923029" cy="1292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CFBFD"/>
                </a:solidFill>
                <a:latin typeface="Lato"/>
                <a:cs typeface="Lato"/>
              </a:rPr>
              <a:t>Launch </a:t>
            </a:r>
            <a:r>
              <a:rPr sz="1800" b="1" spc="-40" dirty="0">
                <a:solidFill>
                  <a:srgbClr val="FCFBFD"/>
                </a:solidFill>
                <a:latin typeface="Lato"/>
                <a:cs typeface="Lato"/>
              </a:rPr>
              <a:t>Green-Tech 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Startup</a:t>
            </a:r>
            <a:r>
              <a:rPr sz="1800" b="1" spc="20" dirty="0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Hub</a:t>
            </a:r>
            <a:endParaRPr sz="1800">
              <a:latin typeface="Lato"/>
              <a:cs typeface="Lato"/>
            </a:endParaRPr>
          </a:p>
          <a:p>
            <a:pPr marL="215900" marR="5080" indent="-203200">
              <a:lnSpc>
                <a:spcPts val="1300"/>
              </a:lnSpc>
              <a:spcBef>
                <a:spcPts val="1350"/>
              </a:spcBef>
              <a:buChar char="-"/>
              <a:tabLst>
                <a:tab pos="215265" algn="l"/>
                <a:tab pos="215900" algn="l"/>
              </a:tabLst>
            </a:pP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Identify,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communicate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shed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light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on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innovative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solutions 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technologies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by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this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fast-growing</a:t>
            </a:r>
            <a:r>
              <a:rPr sz="1100" spc="-2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sector</a:t>
            </a:r>
            <a:endParaRPr sz="1100">
              <a:latin typeface="Lato"/>
              <a:cs typeface="Lato"/>
            </a:endParaRPr>
          </a:p>
          <a:p>
            <a:pPr marL="215900" indent="-203200">
              <a:lnSpc>
                <a:spcPts val="1250"/>
              </a:lnSpc>
              <a:buChar char="-"/>
              <a:tabLst>
                <a:tab pos="215265" algn="l"/>
                <a:tab pos="215900" algn="l"/>
              </a:tabLst>
            </a:pP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Identify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encourage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enabling</a:t>
            </a:r>
            <a:r>
              <a:rPr sz="1100" spc="-3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policies</a:t>
            </a:r>
            <a:endParaRPr sz="1100">
              <a:latin typeface="Lato"/>
              <a:cs typeface="Lato"/>
            </a:endParaRPr>
          </a:p>
          <a:p>
            <a:pPr marL="215900" indent="-203200">
              <a:lnSpc>
                <a:spcPts val="1300"/>
              </a:lnSpc>
              <a:buChar char="-"/>
              <a:tabLst>
                <a:tab pos="215265" algn="l"/>
                <a:tab pos="215900" algn="l"/>
              </a:tabLst>
            </a:pP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Bridge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technology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policy</a:t>
            </a:r>
            <a:r>
              <a:rPr sz="1100" spc="-5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divide</a:t>
            </a:r>
            <a:endParaRPr sz="1100">
              <a:latin typeface="Lato"/>
              <a:cs typeface="Lato"/>
            </a:endParaRPr>
          </a:p>
          <a:p>
            <a:pPr marL="215900" indent="-203200">
              <a:lnSpc>
                <a:spcPts val="1310"/>
              </a:lnSpc>
              <a:buChar char="-"/>
              <a:tabLst>
                <a:tab pos="215265" algn="l"/>
                <a:tab pos="215900" algn="l"/>
              </a:tabLst>
            </a:pP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Encourage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investment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in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green</a:t>
            </a:r>
            <a:r>
              <a:rPr sz="1100" spc="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tech</a:t>
            </a:r>
            <a:endParaRPr sz="1100">
              <a:latin typeface="Lato"/>
              <a:cs typeface="Lato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30627" y="3210445"/>
            <a:ext cx="7239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30627" y="3540645"/>
            <a:ext cx="7239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1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59227" y="3218929"/>
            <a:ext cx="4336415" cy="68834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620395">
              <a:lnSpc>
                <a:spcPts val="1300"/>
              </a:lnSpc>
              <a:spcBef>
                <a:spcPts val="160"/>
              </a:spcBef>
            </a:pPr>
            <a:r>
              <a:rPr sz="1100" spc="-15" dirty="0">
                <a:solidFill>
                  <a:srgbClr val="FFFFFF"/>
                </a:solidFill>
                <a:latin typeface="Lato"/>
                <a:cs typeface="Lato"/>
              </a:rPr>
              <a:t>Review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latest recommendations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from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flagship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environmental  assessments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White Papers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by</a:t>
            </a:r>
            <a:r>
              <a:rPr sz="1100" spc="-3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Partners</a:t>
            </a:r>
            <a:endParaRPr sz="1100">
              <a:latin typeface="Lato"/>
              <a:cs typeface="Lato"/>
            </a:endParaRPr>
          </a:p>
          <a:p>
            <a:pPr marL="12700" marR="5080">
              <a:lnSpc>
                <a:spcPts val="1300"/>
              </a:lnSpc>
            </a:pP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Discussions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on the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required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policy responses/actions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by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policy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makers, 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private sector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20" dirty="0">
                <a:solidFill>
                  <a:srgbClr val="FFFFFF"/>
                </a:solidFill>
                <a:latin typeface="Lato"/>
                <a:cs typeface="Lato"/>
              </a:rPr>
              <a:t>key</a:t>
            </a:r>
            <a:r>
              <a:rPr sz="1100" spc="-5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stakeholders.</a:t>
            </a:r>
            <a:endParaRPr sz="1100">
              <a:latin typeface="Lato"/>
              <a:cs typeface="Lato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37917" y="2434371"/>
            <a:ext cx="3820795" cy="55118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 marR="5080">
              <a:lnSpc>
                <a:spcPts val="1980"/>
              </a:lnSpc>
              <a:spcBef>
                <a:spcPts val="315"/>
              </a:spcBef>
            </a:pPr>
            <a:r>
              <a:rPr sz="1800" b="1" spc="-5" dirty="0">
                <a:solidFill>
                  <a:srgbClr val="FCFBFD"/>
                </a:solidFill>
                <a:latin typeface="Lato"/>
                <a:cs typeface="Lato"/>
              </a:rPr>
              <a:t>Science 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for </a:t>
            </a:r>
            <a:r>
              <a:rPr sz="1800" b="1" spc="-5" dirty="0">
                <a:solidFill>
                  <a:srgbClr val="FCFBFD"/>
                </a:solidFill>
                <a:latin typeface="Lato"/>
                <a:cs typeface="Lato"/>
              </a:rPr>
              <a:t>Decision-Making:</a:t>
            </a:r>
            <a:r>
              <a:rPr sz="1800" b="1" spc="-90" dirty="0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sz="1800" b="1" spc="-5" dirty="0">
                <a:solidFill>
                  <a:srgbClr val="FCFBFD"/>
                </a:solidFill>
                <a:latin typeface="Lato"/>
                <a:cs typeface="Lato"/>
              </a:rPr>
              <a:t>Shaping  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Policies </a:t>
            </a:r>
            <a:r>
              <a:rPr sz="1800" b="1" dirty="0">
                <a:solidFill>
                  <a:srgbClr val="FCFBFD"/>
                </a:solidFill>
                <a:latin typeface="Lato"/>
                <a:cs typeface="Lato"/>
              </a:rPr>
              <a:t>and </a:t>
            </a:r>
            <a:r>
              <a:rPr sz="1800" b="1" spc="-15" dirty="0">
                <a:solidFill>
                  <a:srgbClr val="FCFBFD"/>
                </a:solidFill>
                <a:latin typeface="Lato"/>
                <a:cs typeface="Lato"/>
              </a:rPr>
              <a:t>Market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 Responses</a:t>
            </a:r>
            <a:endParaRPr sz="1800">
              <a:latin typeface="Lato"/>
              <a:cs typeface="Lato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08326" y="7683259"/>
            <a:ext cx="4501515" cy="134874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241300" marR="5080" indent="-228600">
              <a:lnSpc>
                <a:spcPts val="1300"/>
              </a:lnSpc>
              <a:spcBef>
                <a:spcPts val="160"/>
              </a:spcBef>
              <a:buChar char="-"/>
              <a:tabLst>
                <a:tab pos="240665" algn="l"/>
                <a:tab pos="241300" algn="l"/>
              </a:tabLst>
            </a:pP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Empower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private sector transparency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leadership to tackle climate  change</a:t>
            </a:r>
            <a:endParaRPr sz="1100">
              <a:latin typeface="Lato"/>
              <a:cs typeface="Lato"/>
            </a:endParaRPr>
          </a:p>
          <a:p>
            <a:pPr marL="241300" marR="292100" indent="-228600">
              <a:lnSpc>
                <a:spcPts val="1300"/>
              </a:lnSpc>
              <a:buChar char="-"/>
              <a:tabLst>
                <a:tab pos="240665" algn="l"/>
                <a:tab pos="241300" algn="l"/>
              </a:tabLst>
            </a:pPr>
            <a:r>
              <a:rPr sz="1100" spc="-15" dirty="0">
                <a:solidFill>
                  <a:srgbClr val="FFFFFF"/>
                </a:solidFill>
                <a:latin typeface="Lato"/>
                <a:cs typeface="Lato"/>
              </a:rPr>
              <a:t>Review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mechanisms to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monitor,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measure, verifying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report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on 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emissions reductions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by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industry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non-state</a:t>
            </a:r>
            <a:r>
              <a:rPr sz="1100" spc="-3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actors</a:t>
            </a:r>
            <a:endParaRPr sz="1100">
              <a:latin typeface="Lato"/>
              <a:cs typeface="Lato"/>
            </a:endParaRPr>
          </a:p>
          <a:p>
            <a:pPr marL="241300" marR="64769" indent="-228600">
              <a:lnSpc>
                <a:spcPts val="1300"/>
              </a:lnSpc>
              <a:buChar char="-"/>
              <a:tabLst>
                <a:tab pos="240665" algn="l"/>
                <a:tab pos="241300" algn="l"/>
              </a:tabLst>
            </a:pP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Examine how policy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incentives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can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regulate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strengthen such  reporting</a:t>
            </a:r>
            <a:endParaRPr sz="1100">
              <a:latin typeface="Lato"/>
              <a:cs typeface="Lato"/>
            </a:endParaRPr>
          </a:p>
          <a:p>
            <a:pPr marL="241300" marR="354965" indent="-228600">
              <a:lnSpc>
                <a:spcPts val="1300"/>
              </a:lnSpc>
              <a:buChar char="-"/>
              <a:tabLst>
                <a:tab pos="240665" algn="l"/>
                <a:tab pos="241300" algn="l"/>
              </a:tabLst>
            </a:pP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Examine how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future Emissions Gap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Report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will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measure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analyse action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by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non-state</a:t>
            </a:r>
            <a:r>
              <a:rPr sz="1100" spc="-1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actors</a:t>
            </a:r>
            <a:endParaRPr sz="1100">
              <a:latin typeface="Lato"/>
              <a:cs typeface="Lato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09922" y="6908727"/>
            <a:ext cx="4138295" cy="584200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 marR="5080">
              <a:lnSpc>
                <a:spcPct val="103699"/>
              </a:lnSpc>
              <a:spcBef>
                <a:spcPts val="20"/>
              </a:spcBef>
            </a:pPr>
            <a:r>
              <a:rPr sz="1800" b="1" spc="-5" dirty="0">
                <a:solidFill>
                  <a:srgbClr val="FCFBFD"/>
                </a:solidFill>
                <a:latin typeface="Lato"/>
                <a:cs typeface="Lato"/>
              </a:rPr>
              <a:t>Climate Challenge </a:t>
            </a:r>
            <a:r>
              <a:rPr sz="1800" b="1" dirty="0">
                <a:solidFill>
                  <a:srgbClr val="FCFBFD"/>
                </a:solidFill>
                <a:latin typeface="Lato"/>
                <a:cs typeface="Lato"/>
              </a:rPr>
              <a:t>and </a:t>
            </a:r>
            <a:r>
              <a:rPr sz="1800" b="1" spc="-15" dirty="0">
                <a:solidFill>
                  <a:srgbClr val="FCFBFD"/>
                </a:solidFill>
                <a:latin typeface="Lato"/>
                <a:cs typeface="Lato"/>
              </a:rPr>
              <a:t>Non-State</a:t>
            </a:r>
            <a:r>
              <a:rPr sz="1800" b="1" spc="-65" dirty="0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Actors:  </a:t>
            </a:r>
            <a:r>
              <a:rPr sz="1800" b="1" spc="-30" dirty="0">
                <a:solidFill>
                  <a:srgbClr val="FCFBFD"/>
                </a:solidFill>
                <a:latin typeface="Lato"/>
                <a:cs typeface="Lato"/>
              </a:rPr>
              <a:t>From </a:t>
            </a:r>
            <a:r>
              <a:rPr sz="1800" b="1" spc="-25" dirty="0">
                <a:solidFill>
                  <a:srgbClr val="FCFBFD"/>
                </a:solidFill>
                <a:latin typeface="Lato"/>
                <a:cs typeface="Lato"/>
              </a:rPr>
              <a:t>Transparency </a:t>
            </a:r>
            <a:r>
              <a:rPr sz="1800" b="1" spc="-5" dirty="0">
                <a:solidFill>
                  <a:srgbClr val="FCFBFD"/>
                </a:solidFill>
                <a:latin typeface="Lato"/>
                <a:cs typeface="Lato"/>
              </a:rPr>
              <a:t>to</a:t>
            </a:r>
            <a:r>
              <a:rPr sz="1800" b="1" spc="-50" dirty="0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Leadership</a:t>
            </a:r>
            <a:endParaRPr sz="1800">
              <a:latin typeface="Lato"/>
              <a:cs typeface="Lato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590010" y="4444948"/>
            <a:ext cx="3911600" cy="85344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241300" marR="5080" indent="-228600">
              <a:lnSpc>
                <a:spcPts val="1300"/>
              </a:lnSpc>
              <a:spcBef>
                <a:spcPts val="160"/>
              </a:spcBef>
              <a:buChar char="-"/>
              <a:tabLst>
                <a:tab pos="240665" algn="l"/>
                <a:tab pos="241300" algn="l"/>
              </a:tabLst>
            </a:pPr>
            <a:r>
              <a:rPr sz="1100" spc="-15" dirty="0">
                <a:solidFill>
                  <a:srgbClr val="FCFBFD"/>
                </a:solidFill>
                <a:latin typeface="Lato"/>
                <a:cs typeface="Lato"/>
              </a:rPr>
              <a:t>Leverage </a:t>
            </a:r>
            <a:r>
              <a:rPr sz="1100" spc="-10" dirty="0">
                <a:solidFill>
                  <a:srgbClr val="FCFBFD"/>
                </a:solidFill>
                <a:latin typeface="Lato"/>
                <a:cs typeface="Lato"/>
              </a:rPr>
              <a:t>innovative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technologies to tackle </a:t>
            </a:r>
            <a:r>
              <a:rPr sz="1100" dirty="0">
                <a:solidFill>
                  <a:srgbClr val="FCFBFD"/>
                </a:solidFill>
                <a:latin typeface="Lato"/>
                <a:cs typeface="Lato"/>
              </a:rPr>
              <a:t>urban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challenges  </a:t>
            </a:r>
            <a:r>
              <a:rPr sz="1100" dirty="0">
                <a:solidFill>
                  <a:srgbClr val="FCFBFD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encourage </a:t>
            </a:r>
            <a:r>
              <a:rPr sz="1100" dirty="0">
                <a:solidFill>
                  <a:srgbClr val="FCFBFD"/>
                </a:solidFill>
                <a:latin typeface="Lato"/>
                <a:cs typeface="Lato"/>
              </a:rPr>
              <a:t>the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efficient </a:t>
            </a:r>
            <a:r>
              <a:rPr sz="1100" dirty="0">
                <a:solidFill>
                  <a:srgbClr val="FCFBFD"/>
                </a:solidFill>
                <a:latin typeface="Lato"/>
                <a:cs typeface="Lato"/>
              </a:rPr>
              <a:t>use </a:t>
            </a:r>
            <a:r>
              <a:rPr sz="1100" spc="-10" dirty="0">
                <a:solidFill>
                  <a:srgbClr val="FCFBFD"/>
                </a:solidFill>
                <a:latin typeface="Lato"/>
                <a:cs typeface="Lato"/>
              </a:rPr>
              <a:t>of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natural</a:t>
            </a:r>
            <a:r>
              <a:rPr sz="1100" spc="-15" dirty="0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sz="1100" spc="-10" dirty="0">
                <a:solidFill>
                  <a:srgbClr val="FCFBFD"/>
                </a:solidFill>
                <a:latin typeface="Lato"/>
                <a:cs typeface="Lato"/>
              </a:rPr>
              <a:t>resources</a:t>
            </a:r>
            <a:endParaRPr sz="1100">
              <a:latin typeface="Lato"/>
              <a:cs typeface="Lato"/>
            </a:endParaRPr>
          </a:p>
          <a:p>
            <a:pPr marL="241300" marR="582930" indent="-228600">
              <a:lnSpc>
                <a:spcPts val="1300"/>
              </a:lnSpc>
              <a:buChar char="-"/>
              <a:tabLst>
                <a:tab pos="240665" algn="l"/>
                <a:tab pos="241300" algn="l"/>
              </a:tabLst>
            </a:pPr>
            <a:r>
              <a:rPr sz="1100" spc="-15" dirty="0">
                <a:solidFill>
                  <a:srgbClr val="FCFBFD"/>
                </a:solidFill>
                <a:latin typeface="Lato"/>
                <a:cs typeface="Lato"/>
              </a:rPr>
              <a:t>Review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latest </a:t>
            </a:r>
            <a:r>
              <a:rPr sz="1100" dirty="0">
                <a:solidFill>
                  <a:srgbClr val="FCFBFD"/>
                </a:solidFill>
                <a:latin typeface="Lato"/>
                <a:cs typeface="Lato"/>
              </a:rPr>
              <a:t>in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environmentally sound </a:t>
            </a:r>
            <a:r>
              <a:rPr sz="1100" dirty="0">
                <a:solidFill>
                  <a:srgbClr val="FCFBFD"/>
                </a:solidFill>
                <a:latin typeface="Lato"/>
                <a:cs typeface="Lato"/>
              </a:rPr>
              <a:t>design and 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infrastructure</a:t>
            </a:r>
            <a:endParaRPr sz="1100">
              <a:latin typeface="Lato"/>
              <a:cs typeface="Lato"/>
            </a:endParaRPr>
          </a:p>
          <a:p>
            <a:pPr marL="241300" indent="-228600">
              <a:lnSpc>
                <a:spcPts val="1260"/>
              </a:lnSpc>
              <a:buChar char="-"/>
              <a:tabLst>
                <a:tab pos="240665" algn="l"/>
                <a:tab pos="241300" algn="l"/>
              </a:tabLst>
            </a:pPr>
            <a:r>
              <a:rPr sz="1100" spc="-10" dirty="0">
                <a:solidFill>
                  <a:srgbClr val="FCFBFD"/>
                </a:solidFill>
                <a:latin typeface="Lato"/>
                <a:cs typeface="Lato"/>
              </a:rPr>
              <a:t>Encourage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positive </a:t>
            </a:r>
            <a:r>
              <a:rPr sz="1100" spc="-10" dirty="0">
                <a:solidFill>
                  <a:srgbClr val="FCFBFD"/>
                </a:solidFill>
                <a:latin typeface="Lato"/>
                <a:cs typeface="Lato"/>
              </a:rPr>
              <a:t>resourcing </a:t>
            </a:r>
            <a:r>
              <a:rPr sz="1100" dirty="0">
                <a:solidFill>
                  <a:srgbClr val="FCFBFD"/>
                </a:solidFill>
                <a:latin typeface="Lato"/>
                <a:cs typeface="Lato"/>
              </a:rPr>
              <a:t>and </a:t>
            </a:r>
            <a:r>
              <a:rPr sz="1100" spc="-10" dirty="0">
                <a:solidFill>
                  <a:srgbClr val="FCFBFD"/>
                </a:solidFill>
                <a:latin typeface="Lato"/>
                <a:cs typeface="Lato"/>
              </a:rPr>
              <a:t>procurement</a:t>
            </a:r>
            <a:r>
              <a:rPr sz="1100" spc="60" dirty="0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decisions</a:t>
            </a:r>
            <a:endParaRPr sz="1100">
              <a:latin typeface="Lato"/>
              <a:cs typeface="Lato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583301" y="3772871"/>
            <a:ext cx="3355975" cy="55118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 marR="5080">
              <a:lnSpc>
                <a:spcPts val="1980"/>
              </a:lnSpc>
              <a:spcBef>
                <a:spcPts val="315"/>
              </a:spcBef>
            </a:pP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Redesigning Metropolis: </a:t>
            </a:r>
            <a:r>
              <a:rPr sz="1800" b="1" spc="-15" dirty="0">
                <a:solidFill>
                  <a:srgbClr val="FCFBFD"/>
                </a:solidFill>
                <a:latin typeface="Lato"/>
                <a:cs typeface="Lato"/>
              </a:rPr>
              <a:t>Smarter,  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Greener </a:t>
            </a:r>
            <a:r>
              <a:rPr sz="1800" b="1" spc="-5" dirty="0">
                <a:solidFill>
                  <a:srgbClr val="FCFBFD"/>
                </a:solidFill>
                <a:latin typeface="Lato"/>
                <a:cs typeface="Lato"/>
              </a:rPr>
              <a:t>Solutions 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for</a:t>
            </a:r>
            <a:r>
              <a:rPr sz="1800" b="1" spc="-85" dirty="0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sz="1800" b="1" dirty="0">
                <a:solidFill>
                  <a:srgbClr val="FCFBFD"/>
                </a:solidFill>
                <a:latin typeface="Lato"/>
                <a:cs typeface="Lato"/>
              </a:rPr>
              <a:t>Cities</a:t>
            </a:r>
            <a:endParaRPr sz="1800">
              <a:latin typeface="Lato"/>
              <a:cs typeface="Lato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300148" y="8150195"/>
            <a:ext cx="7239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1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300148" y="8480395"/>
            <a:ext cx="7239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1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300148" y="8810595"/>
            <a:ext cx="7239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528748" y="8158679"/>
            <a:ext cx="4763770" cy="85344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Agricultural transformation: sustainable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climate-smart agricultural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models 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minimizing impacts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on</a:t>
            </a:r>
            <a:r>
              <a:rPr sz="1100" spc="1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pollution</a:t>
            </a:r>
            <a:endParaRPr sz="1100">
              <a:latin typeface="Lato"/>
              <a:cs typeface="Lato"/>
            </a:endParaRPr>
          </a:p>
          <a:p>
            <a:pPr marL="12700" marR="95250">
              <a:lnSpc>
                <a:spcPts val="1300"/>
              </a:lnSpc>
            </a:pP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Nutrition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healthy diets: embracing difficult questions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debates about  meat vs. vegetarian diets, considering biofortification, plant</a:t>
            </a:r>
            <a:r>
              <a:rPr sz="1100" spc="-1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health</a:t>
            </a:r>
            <a:endParaRPr sz="1100">
              <a:latin typeface="Lato"/>
              <a:cs typeface="Lato"/>
            </a:endParaRPr>
          </a:p>
          <a:p>
            <a:pPr marL="12700">
              <a:lnSpc>
                <a:spcPts val="1260"/>
              </a:lnSpc>
            </a:pPr>
            <a:r>
              <a:rPr sz="1100" spc="-15" dirty="0">
                <a:solidFill>
                  <a:srgbClr val="FFFFFF"/>
                </a:solidFill>
                <a:latin typeface="Lato"/>
                <a:cs typeface="Lato"/>
              </a:rPr>
              <a:t>Food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waste: measuring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achieving reduction target at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global</a:t>
            </a:r>
            <a:r>
              <a:rPr sz="1100" spc="2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level</a:t>
            </a:r>
            <a:endParaRPr sz="1100">
              <a:latin typeface="Lato"/>
              <a:cs typeface="Lato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267646" y="7750712"/>
            <a:ext cx="38036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CFBFD"/>
                </a:solidFill>
                <a:latin typeface="Lato"/>
                <a:cs typeface="Lato"/>
              </a:rPr>
              <a:t>Sustainable </a:t>
            </a:r>
            <a:r>
              <a:rPr sz="1800" b="1" spc="-20" dirty="0">
                <a:solidFill>
                  <a:srgbClr val="FCFBFD"/>
                </a:solidFill>
                <a:latin typeface="Lato"/>
                <a:cs typeface="Lato"/>
              </a:rPr>
              <a:t>Food 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for </a:t>
            </a:r>
            <a:r>
              <a:rPr sz="1800" b="1" dirty="0">
                <a:solidFill>
                  <a:srgbClr val="FCFBFD"/>
                </a:solidFill>
                <a:latin typeface="Lato"/>
                <a:cs typeface="Lato"/>
              </a:rPr>
              <a:t>a 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Healthy</a:t>
            </a:r>
            <a:r>
              <a:rPr sz="1800" b="1" spc="-105" dirty="0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sz="1800" b="1" spc="-5" dirty="0">
                <a:solidFill>
                  <a:srgbClr val="FCFBFD"/>
                </a:solidFill>
                <a:latin typeface="Lato"/>
                <a:cs typeface="Lato"/>
              </a:rPr>
              <a:t>Planet</a:t>
            </a:r>
            <a:endParaRPr sz="1800">
              <a:latin typeface="Lato"/>
              <a:cs typeface="Lato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0" y="4597400"/>
            <a:ext cx="5918200" cy="1663700"/>
          </a:xfrm>
          <a:custGeom>
            <a:avLst/>
            <a:gdLst/>
            <a:ahLst/>
            <a:cxnLst/>
            <a:rect l="l" t="t" r="r" b="b"/>
            <a:pathLst>
              <a:path w="5918200" h="1663700">
                <a:moveTo>
                  <a:pt x="0" y="1663700"/>
                </a:moveTo>
                <a:lnTo>
                  <a:pt x="0" y="0"/>
                </a:lnTo>
                <a:lnTo>
                  <a:pt x="5918200" y="0"/>
                </a:lnTo>
                <a:lnTo>
                  <a:pt x="5918200" y="1663700"/>
                </a:lnTo>
                <a:lnTo>
                  <a:pt x="0" y="166370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062965" y="4595675"/>
            <a:ext cx="1670050" cy="1670050"/>
          </a:xfrm>
          <a:custGeom>
            <a:avLst/>
            <a:gdLst/>
            <a:ahLst/>
            <a:cxnLst/>
            <a:rect l="l" t="t" r="r" b="b"/>
            <a:pathLst>
              <a:path w="1670050" h="1670050">
                <a:moveTo>
                  <a:pt x="857022" y="0"/>
                </a:moveTo>
                <a:lnTo>
                  <a:pt x="812802" y="0"/>
                </a:lnTo>
                <a:lnTo>
                  <a:pt x="768633" y="2326"/>
                </a:lnTo>
                <a:lnTo>
                  <a:pt x="724613" y="6980"/>
                </a:lnTo>
                <a:lnTo>
                  <a:pt x="680842" y="13961"/>
                </a:lnTo>
                <a:lnTo>
                  <a:pt x="637420" y="23269"/>
                </a:lnTo>
                <a:lnTo>
                  <a:pt x="594447" y="34904"/>
                </a:lnTo>
                <a:lnTo>
                  <a:pt x="552023" y="48866"/>
                </a:lnTo>
                <a:lnTo>
                  <a:pt x="510246" y="65155"/>
                </a:lnTo>
                <a:lnTo>
                  <a:pt x="469217" y="83771"/>
                </a:lnTo>
                <a:lnTo>
                  <a:pt x="429036" y="104714"/>
                </a:lnTo>
                <a:lnTo>
                  <a:pt x="389802" y="127984"/>
                </a:lnTo>
                <a:lnTo>
                  <a:pt x="351615" y="153581"/>
                </a:lnTo>
                <a:lnTo>
                  <a:pt x="314575" y="181505"/>
                </a:lnTo>
                <a:lnTo>
                  <a:pt x="278781" y="211756"/>
                </a:lnTo>
                <a:lnTo>
                  <a:pt x="244333" y="244333"/>
                </a:lnTo>
                <a:lnTo>
                  <a:pt x="211756" y="278781"/>
                </a:lnTo>
                <a:lnTo>
                  <a:pt x="181505" y="314575"/>
                </a:lnTo>
                <a:lnTo>
                  <a:pt x="153581" y="351615"/>
                </a:lnTo>
                <a:lnTo>
                  <a:pt x="127984" y="389802"/>
                </a:lnTo>
                <a:lnTo>
                  <a:pt x="104714" y="429035"/>
                </a:lnTo>
                <a:lnTo>
                  <a:pt x="83771" y="469216"/>
                </a:lnTo>
                <a:lnTo>
                  <a:pt x="65155" y="510245"/>
                </a:lnTo>
                <a:lnTo>
                  <a:pt x="48866" y="552021"/>
                </a:lnTo>
                <a:lnTo>
                  <a:pt x="34904" y="594446"/>
                </a:lnTo>
                <a:lnTo>
                  <a:pt x="23269" y="637419"/>
                </a:lnTo>
                <a:lnTo>
                  <a:pt x="13961" y="680840"/>
                </a:lnTo>
                <a:lnTo>
                  <a:pt x="6980" y="724611"/>
                </a:lnTo>
                <a:lnTo>
                  <a:pt x="2326" y="768631"/>
                </a:lnTo>
                <a:lnTo>
                  <a:pt x="0" y="812800"/>
                </a:lnTo>
                <a:lnTo>
                  <a:pt x="0" y="857019"/>
                </a:lnTo>
                <a:lnTo>
                  <a:pt x="2326" y="901189"/>
                </a:lnTo>
                <a:lnTo>
                  <a:pt x="6980" y="945208"/>
                </a:lnTo>
                <a:lnTo>
                  <a:pt x="13961" y="988979"/>
                </a:lnTo>
                <a:lnTo>
                  <a:pt x="23269" y="1032400"/>
                </a:lnTo>
                <a:lnTo>
                  <a:pt x="34904" y="1075373"/>
                </a:lnTo>
                <a:lnTo>
                  <a:pt x="48866" y="1117798"/>
                </a:lnTo>
                <a:lnTo>
                  <a:pt x="65155" y="1159574"/>
                </a:lnTo>
                <a:lnTo>
                  <a:pt x="83771" y="1200603"/>
                </a:lnTo>
                <a:lnTo>
                  <a:pt x="104714" y="1240784"/>
                </a:lnTo>
                <a:lnTo>
                  <a:pt x="127984" y="1280017"/>
                </a:lnTo>
                <a:lnTo>
                  <a:pt x="153581" y="1318204"/>
                </a:lnTo>
                <a:lnTo>
                  <a:pt x="181505" y="1355244"/>
                </a:lnTo>
                <a:lnTo>
                  <a:pt x="211756" y="1391038"/>
                </a:lnTo>
                <a:lnTo>
                  <a:pt x="244333" y="1425486"/>
                </a:lnTo>
                <a:lnTo>
                  <a:pt x="278781" y="1458063"/>
                </a:lnTo>
                <a:lnTo>
                  <a:pt x="314575" y="1488314"/>
                </a:lnTo>
                <a:lnTo>
                  <a:pt x="351615" y="1516238"/>
                </a:lnTo>
                <a:lnTo>
                  <a:pt x="389802" y="1541835"/>
                </a:lnTo>
                <a:lnTo>
                  <a:pt x="429036" y="1565105"/>
                </a:lnTo>
                <a:lnTo>
                  <a:pt x="469217" y="1586048"/>
                </a:lnTo>
                <a:lnTo>
                  <a:pt x="510246" y="1604664"/>
                </a:lnTo>
                <a:lnTo>
                  <a:pt x="552023" y="1620953"/>
                </a:lnTo>
                <a:lnTo>
                  <a:pt x="594447" y="1634915"/>
                </a:lnTo>
                <a:lnTo>
                  <a:pt x="637420" y="1646550"/>
                </a:lnTo>
                <a:lnTo>
                  <a:pt x="680842" y="1655858"/>
                </a:lnTo>
                <a:lnTo>
                  <a:pt x="724613" y="1662839"/>
                </a:lnTo>
                <a:lnTo>
                  <a:pt x="768633" y="1667493"/>
                </a:lnTo>
                <a:lnTo>
                  <a:pt x="812802" y="1669820"/>
                </a:lnTo>
                <a:lnTo>
                  <a:pt x="857022" y="1669820"/>
                </a:lnTo>
                <a:lnTo>
                  <a:pt x="901191" y="1667493"/>
                </a:lnTo>
                <a:lnTo>
                  <a:pt x="945211" y="1662839"/>
                </a:lnTo>
                <a:lnTo>
                  <a:pt x="988982" y="1655858"/>
                </a:lnTo>
                <a:lnTo>
                  <a:pt x="1032404" y="1646550"/>
                </a:lnTo>
                <a:lnTo>
                  <a:pt x="1075377" y="1634915"/>
                </a:lnTo>
                <a:lnTo>
                  <a:pt x="1117802" y="1620953"/>
                </a:lnTo>
                <a:lnTo>
                  <a:pt x="1159578" y="1604664"/>
                </a:lnTo>
                <a:lnTo>
                  <a:pt x="1200607" y="1586048"/>
                </a:lnTo>
                <a:lnTo>
                  <a:pt x="1240788" y="1565105"/>
                </a:lnTo>
                <a:lnTo>
                  <a:pt x="1280022" y="1541835"/>
                </a:lnTo>
                <a:lnTo>
                  <a:pt x="1318209" y="1516238"/>
                </a:lnTo>
                <a:lnTo>
                  <a:pt x="1355249" y="1488314"/>
                </a:lnTo>
                <a:lnTo>
                  <a:pt x="1391043" y="1458063"/>
                </a:lnTo>
                <a:lnTo>
                  <a:pt x="1425491" y="1425486"/>
                </a:lnTo>
                <a:lnTo>
                  <a:pt x="1458069" y="1391038"/>
                </a:lnTo>
                <a:lnTo>
                  <a:pt x="1488319" y="1355244"/>
                </a:lnTo>
                <a:lnTo>
                  <a:pt x="1516243" y="1318204"/>
                </a:lnTo>
                <a:lnTo>
                  <a:pt x="1541840" y="1280017"/>
                </a:lnTo>
                <a:lnTo>
                  <a:pt x="1565110" y="1240784"/>
                </a:lnTo>
                <a:lnTo>
                  <a:pt x="1586053" y="1200603"/>
                </a:lnTo>
                <a:lnTo>
                  <a:pt x="1604669" y="1159574"/>
                </a:lnTo>
                <a:lnTo>
                  <a:pt x="1620958" y="1117798"/>
                </a:lnTo>
                <a:lnTo>
                  <a:pt x="1634920" y="1075373"/>
                </a:lnTo>
                <a:lnTo>
                  <a:pt x="1646555" y="1032400"/>
                </a:lnTo>
                <a:lnTo>
                  <a:pt x="1655863" y="988979"/>
                </a:lnTo>
                <a:lnTo>
                  <a:pt x="1662844" y="945208"/>
                </a:lnTo>
                <a:lnTo>
                  <a:pt x="1667498" y="901189"/>
                </a:lnTo>
                <a:lnTo>
                  <a:pt x="1669825" y="857019"/>
                </a:lnTo>
                <a:lnTo>
                  <a:pt x="1669825" y="812800"/>
                </a:lnTo>
                <a:lnTo>
                  <a:pt x="1667498" y="768631"/>
                </a:lnTo>
                <a:lnTo>
                  <a:pt x="1662844" y="724611"/>
                </a:lnTo>
                <a:lnTo>
                  <a:pt x="1655863" y="680840"/>
                </a:lnTo>
                <a:lnTo>
                  <a:pt x="1646555" y="637419"/>
                </a:lnTo>
                <a:lnTo>
                  <a:pt x="1634920" y="594446"/>
                </a:lnTo>
                <a:lnTo>
                  <a:pt x="1620958" y="552021"/>
                </a:lnTo>
                <a:lnTo>
                  <a:pt x="1604669" y="510245"/>
                </a:lnTo>
                <a:lnTo>
                  <a:pt x="1586053" y="469216"/>
                </a:lnTo>
                <a:lnTo>
                  <a:pt x="1565110" y="429035"/>
                </a:lnTo>
                <a:lnTo>
                  <a:pt x="1541840" y="389802"/>
                </a:lnTo>
                <a:lnTo>
                  <a:pt x="1516243" y="351615"/>
                </a:lnTo>
                <a:lnTo>
                  <a:pt x="1488319" y="314575"/>
                </a:lnTo>
                <a:lnTo>
                  <a:pt x="1458069" y="278781"/>
                </a:lnTo>
                <a:lnTo>
                  <a:pt x="1425491" y="244333"/>
                </a:lnTo>
                <a:lnTo>
                  <a:pt x="1391043" y="211756"/>
                </a:lnTo>
                <a:lnTo>
                  <a:pt x="1355249" y="181505"/>
                </a:lnTo>
                <a:lnTo>
                  <a:pt x="1318209" y="153581"/>
                </a:lnTo>
                <a:lnTo>
                  <a:pt x="1280022" y="127984"/>
                </a:lnTo>
                <a:lnTo>
                  <a:pt x="1240788" y="104714"/>
                </a:lnTo>
                <a:lnTo>
                  <a:pt x="1200607" y="83771"/>
                </a:lnTo>
                <a:lnTo>
                  <a:pt x="1159578" y="65155"/>
                </a:lnTo>
                <a:lnTo>
                  <a:pt x="1117802" y="48866"/>
                </a:lnTo>
                <a:lnTo>
                  <a:pt x="1075377" y="34904"/>
                </a:lnTo>
                <a:lnTo>
                  <a:pt x="1032404" y="23269"/>
                </a:lnTo>
                <a:lnTo>
                  <a:pt x="988982" y="13961"/>
                </a:lnTo>
                <a:lnTo>
                  <a:pt x="945211" y="6980"/>
                </a:lnTo>
                <a:lnTo>
                  <a:pt x="901191" y="2326"/>
                </a:lnTo>
                <a:lnTo>
                  <a:pt x="857022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226551" y="4759260"/>
            <a:ext cx="1343025" cy="1343025"/>
          </a:xfrm>
          <a:custGeom>
            <a:avLst/>
            <a:gdLst/>
            <a:ahLst/>
            <a:cxnLst/>
            <a:rect l="l" t="t" r="r" b="b"/>
            <a:pathLst>
              <a:path w="1343025" h="1343025">
                <a:moveTo>
                  <a:pt x="693745" y="0"/>
                </a:moveTo>
                <a:lnTo>
                  <a:pt x="648908" y="0"/>
                </a:lnTo>
                <a:lnTo>
                  <a:pt x="604151" y="2975"/>
                </a:lnTo>
                <a:lnTo>
                  <a:pt x="559635" y="8925"/>
                </a:lnTo>
                <a:lnTo>
                  <a:pt x="515520" y="17851"/>
                </a:lnTo>
                <a:lnTo>
                  <a:pt x="471969" y="29751"/>
                </a:lnTo>
                <a:lnTo>
                  <a:pt x="429141" y="44627"/>
                </a:lnTo>
                <a:lnTo>
                  <a:pt x="387197" y="62479"/>
                </a:lnTo>
                <a:lnTo>
                  <a:pt x="346297" y="83305"/>
                </a:lnTo>
                <a:lnTo>
                  <a:pt x="306604" y="107107"/>
                </a:lnTo>
                <a:lnTo>
                  <a:pt x="268276" y="133883"/>
                </a:lnTo>
                <a:lnTo>
                  <a:pt x="231476" y="163635"/>
                </a:lnTo>
                <a:lnTo>
                  <a:pt x="196364" y="196363"/>
                </a:lnTo>
                <a:lnTo>
                  <a:pt x="163636" y="231475"/>
                </a:lnTo>
                <a:lnTo>
                  <a:pt x="133884" y="268275"/>
                </a:lnTo>
                <a:lnTo>
                  <a:pt x="107107" y="306603"/>
                </a:lnTo>
                <a:lnTo>
                  <a:pt x="83305" y="346296"/>
                </a:lnTo>
                <a:lnTo>
                  <a:pt x="62479" y="387195"/>
                </a:lnTo>
                <a:lnTo>
                  <a:pt x="44628" y="429139"/>
                </a:lnTo>
                <a:lnTo>
                  <a:pt x="29752" y="471967"/>
                </a:lnTo>
                <a:lnTo>
                  <a:pt x="17851" y="515519"/>
                </a:lnTo>
                <a:lnTo>
                  <a:pt x="8925" y="559633"/>
                </a:lnTo>
                <a:lnTo>
                  <a:pt x="2975" y="604149"/>
                </a:lnTo>
                <a:lnTo>
                  <a:pt x="0" y="648905"/>
                </a:lnTo>
                <a:lnTo>
                  <a:pt x="0" y="693743"/>
                </a:lnTo>
                <a:lnTo>
                  <a:pt x="2975" y="738500"/>
                </a:lnTo>
                <a:lnTo>
                  <a:pt x="8925" y="783015"/>
                </a:lnTo>
                <a:lnTo>
                  <a:pt x="17851" y="827129"/>
                </a:lnTo>
                <a:lnTo>
                  <a:pt x="29752" y="870681"/>
                </a:lnTo>
                <a:lnTo>
                  <a:pt x="44628" y="913509"/>
                </a:lnTo>
                <a:lnTo>
                  <a:pt x="62479" y="955453"/>
                </a:lnTo>
                <a:lnTo>
                  <a:pt x="83305" y="996352"/>
                </a:lnTo>
                <a:lnTo>
                  <a:pt x="107107" y="1036045"/>
                </a:lnTo>
                <a:lnTo>
                  <a:pt x="133884" y="1074372"/>
                </a:lnTo>
                <a:lnTo>
                  <a:pt x="163636" y="1111172"/>
                </a:lnTo>
                <a:lnTo>
                  <a:pt x="196364" y="1146285"/>
                </a:lnTo>
                <a:lnTo>
                  <a:pt x="231476" y="1179012"/>
                </a:lnTo>
                <a:lnTo>
                  <a:pt x="268276" y="1208764"/>
                </a:lnTo>
                <a:lnTo>
                  <a:pt x="306604" y="1235541"/>
                </a:lnTo>
                <a:lnTo>
                  <a:pt x="346297" y="1259343"/>
                </a:lnTo>
                <a:lnTo>
                  <a:pt x="387197" y="1280169"/>
                </a:lnTo>
                <a:lnTo>
                  <a:pt x="429141" y="1298020"/>
                </a:lnTo>
                <a:lnTo>
                  <a:pt x="471969" y="1312897"/>
                </a:lnTo>
                <a:lnTo>
                  <a:pt x="515520" y="1324797"/>
                </a:lnTo>
                <a:lnTo>
                  <a:pt x="559635" y="1333723"/>
                </a:lnTo>
                <a:lnTo>
                  <a:pt x="604151" y="1339673"/>
                </a:lnTo>
                <a:lnTo>
                  <a:pt x="648908" y="1342649"/>
                </a:lnTo>
                <a:lnTo>
                  <a:pt x="693745" y="1342649"/>
                </a:lnTo>
                <a:lnTo>
                  <a:pt x="738502" y="1339673"/>
                </a:lnTo>
                <a:lnTo>
                  <a:pt x="783018" y="1333723"/>
                </a:lnTo>
                <a:lnTo>
                  <a:pt x="827133" y="1324797"/>
                </a:lnTo>
                <a:lnTo>
                  <a:pt x="870684" y="1312897"/>
                </a:lnTo>
                <a:lnTo>
                  <a:pt x="913512" y="1298020"/>
                </a:lnTo>
                <a:lnTo>
                  <a:pt x="955456" y="1280169"/>
                </a:lnTo>
                <a:lnTo>
                  <a:pt x="996356" y="1259343"/>
                </a:lnTo>
                <a:lnTo>
                  <a:pt x="1036049" y="1235541"/>
                </a:lnTo>
                <a:lnTo>
                  <a:pt x="1074377" y="1208764"/>
                </a:lnTo>
                <a:lnTo>
                  <a:pt x="1111177" y="1179012"/>
                </a:lnTo>
                <a:lnTo>
                  <a:pt x="1146289" y="1146285"/>
                </a:lnTo>
                <a:lnTo>
                  <a:pt x="1179017" y="1111172"/>
                </a:lnTo>
                <a:lnTo>
                  <a:pt x="1208769" y="1074372"/>
                </a:lnTo>
                <a:lnTo>
                  <a:pt x="1235546" y="1036045"/>
                </a:lnTo>
                <a:lnTo>
                  <a:pt x="1259347" y="996352"/>
                </a:lnTo>
                <a:lnTo>
                  <a:pt x="1280174" y="955453"/>
                </a:lnTo>
                <a:lnTo>
                  <a:pt x="1298025" y="913509"/>
                </a:lnTo>
                <a:lnTo>
                  <a:pt x="1312901" y="870681"/>
                </a:lnTo>
                <a:lnTo>
                  <a:pt x="1324802" y="827129"/>
                </a:lnTo>
                <a:lnTo>
                  <a:pt x="1333728" y="783015"/>
                </a:lnTo>
                <a:lnTo>
                  <a:pt x="1339678" y="738500"/>
                </a:lnTo>
                <a:lnTo>
                  <a:pt x="1342653" y="693743"/>
                </a:lnTo>
                <a:lnTo>
                  <a:pt x="1342653" y="648905"/>
                </a:lnTo>
                <a:lnTo>
                  <a:pt x="1339678" y="604149"/>
                </a:lnTo>
                <a:lnTo>
                  <a:pt x="1333728" y="559633"/>
                </a:lnTo>
                <a:lnTo>
                  <a:pt x="1324802" y="515519"/>
                </a:lnTo>
                <a:lnTo>
                  <a:pt x="1312901" y="471967"/>
                </a:lnTo>
                <a:lnTo>
                  <a:pt x="1298025" y="429139"/>
                </a:lnTo>
                <a:lnTo>
                  <a:pt x="1280174" y="387195"/>
                </a:lnTo>
                <a:lnTo>
                  <a:pt x="1259347" y="346296"/>
                </a:lnTo>
                <a:lnTo>
                  <a:pt x="1235546" y="306603"/>
                </a:lnTo>
                <a:lnTo>
                  <a:pt x="1208769" y="268275"/>
                </a:lnTo>
                <a:lnTo>
                  <a:pt x="1179017" y="231475"/>
                </a:lnTo>
                <a:lnTo>
                  <a:pt x="1146289" y="196363"/>
                </a:lnTo>
                <a:lnTo>
                  <a:pt x="1111177" y="163635"/>
                </a:lnTo>
                <a:lnTo>
                  <a:pt x="1074377" y="133883"/>
                </a:lnTo>
                <a:lnTo>
                  <a:pt x="1036049" y="107107"/>
                </a:lnTo>
                <a:lnTo>
                  <a:pt x="996356" y="83305"/>
                </a:lnTo>
                <a:lnTo>
                  <a:pt x="955456" y="62479"/>
                </a:lnTo>
                <a:lnTo>
                  <a:pt x="913512" y="44627"/>
                </a:lnTo>
                <a:lnTo>
                  <a:pt x="870684" y="29751"/>
                </a:lnTo>
                <a:lnTo>
                  <a:pt x="827133" y="17851"/>
                </a:lnTo>
                <a:lnTo>
                  <a:pt x="783018" y="8925"/>
                </a:lnTo>
                <a:lnTo>
                  <a:pt x="738502" y="2975"/>
                </a:lnTo>
                <a:lnTo>
                  <a:pt x="693745" y="0"/>
                </a:lnTo>
                <a:close/>
              </a:path>
            </a:pathLst>
          </a:custGeom>
          <a:solidFill>
            <a:srgbClr val="4949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516475" y="7189402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403955" y="0"/>
                </a:moveTo>
                <a:lnTo>
                  <a:pt x="358848" y="0"/>
                </a:lnTo>
                <a:lnTo>
                  <a:pt x="313993" y="5297"/>
                </a:lnTo>
                <a:lnTo>
                  <a:pt x="269898" y="15891"/>
                </a:lnTo>
                <a:lnTo>
                  <a:pt x="227069" y="31783"/>
                </a:lnTo>
                <a:lnTo>
                  <a:pt x="186013" y="52972"/>
                </a:lnTo>
                <a:lnTo>
                  <a:pt x="147234" y="79458"/>
                </a:lnTo>
                <a:lnTo>
                  <a:pt x="111241" y="111241"/>
                </a:lnTo>
                <a:lnTo>
                  <a:pt x="79458" y="147234"/>
                </a:lnTo>
                <a:lnTo>
                  <a:pt x="52972" y="186013"/>
                </a:lnTo>
                <a:lnTo>
                  <a:pt x="31783" y="227069"/>
                </a:lnTo>
                <a:lnTo>
                  <a:pt x="15891" y="269898"/>
                </a:lnTo>
                <a:lnTo>
                  <a:pt x="5297" y="313993"/>
                </a:lnTo>
                <a:lnTo>
                  <a:pt x="0" y="358848"/>
                </a:lnTo>
                <a:lnTo>
                  <a:pt x="0" y="403955"/>
                </a:lnTo>
                <a:lnTo>
                  <a:pt x="5297" y="448810"/>
                </a:lnTo>
                <a:lnTo>
                  <a:pt x="15891" y="492904"/>
                </a:lnTo>
                <a:lnTo>
                  <a:pt x="31783" y="535733"/>
                </a:lnTo>
                <a:lnTo>
                  <a:pt x="52972" y="576790"/>
                </a:lnTo>
                <a:lnTo>
                  <a:pt x="79458" y="615568"/>
                </a:lnTo>
                <a:lnTo>
                  <a:pt x="111241" y="651561"/>
                </a:lnTo>
                <a:lnTo>
                  <a:pt x="147234" y="683344"/>
                </a:lnTo>
                <a:lnTo>
                  <a:pt x="186013" y="709830"/>
                </a:lnTo>
                <a:lnTo>
                  <a:pt x="227069" y="731019"/>
                </a:lnTo>
                <a:lnTo>
                  <a:pt x="269898" y="746911"/>
                </a:lnTo>
                <a:lnTo>
                  <a:pt x="313993" y="757505"/>
                </a:lnTo>
                <a:lnTo>
                  <a:pt x="358848" y="762802"/>
                </a:lnTo>
                <a:lnTo>
                  <a:pt x="403955" y="762802"/>
                </a:lnTo>
                <a:lnTo>
                  <a:pt x="448810" y="757505"/>
                </a:lnTo>
                <a:lnTo>
                  <a:pt x="492904" y="746911"/>
                </a:lnTo>
                <a:lnTo>
                  <a:pt x="535733" y="731019"/>
                </a:lnTo>
                <a:lnTo>
                  <a:pt x="576790" y="709830"/>
                </a:lnTo>
                <a:lnTo>
                  <a:pt x="615568" y="683344"/>
                </a:lnTo>
                <a:lnTo>
                  <a:pt x="651561" y="651561"/>
                </a:lnTo>
                <a:lnTo>
                  <a:pt x="683345" y="615568"/>
                </a:lnTo>
                <a:lnTo>
                  <a:pt x="709831" y="576790"/>
                </a:lnTo>
                <a:lnTo>
                  <a:pt x="731020" y="535733"/>
                </a:lnTo>
                <a:lnTo>
                  <a:pt x="746912" y="492904"/>
                </a:lnTo>
                <a:lnTo>
                  <a:pt x="757506" y="448810"/>
                </a:lnTo>
                <a:lnTo>
                  <a:pt x="762803" y="403955"/>
                </a:lnTo>
                <a:lnTo>
                  <a:pt x="762803" y="358848"/>
                </a:lnTo>
                <a:lnTo>
                  <a:pt x="757506" y="313993"/>
                </a:lnTo>
                <a:lnTo>
                  <a:pt x="746912" y="269898"/>
                </a:lnTo>
                <a:lnTo>
                  <a:pt x="731020" y="227069"/>
                </a:lnTo>
                <a:lnTo>
                  <a:pt x="709831" y="186013"/>
                </a:lnTo>
                <a:lnTo>
                  <a:pt x="683345" y="147234"/>
                </a:lnTo>
                <a:lnTo>
                  <a:pt x="651561" y="111241"/>
                </a:lnTo>
                <a:lnTo>
                  <a:pt x="615568" y="79458"/>
                </a:lnTo>
                <a:lnTo>
                  <a:pt x="576790" y="52972"/>
                </a:lnTo>
                <a:lnTo>
                  <a:pt x="535733" y="31783"/>
                </a:lnTo>
                <a:lnTo>
                  <a:pt x="492904" y="15891"/>
                </a:lnTo>
                <a:lnTo>
                  <a:pt x="448810" y="5297"/>
                </a:lnTo>
                <a:lnTo>
                  <a:pt x="403955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516475" y="7189402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651561" y="111241"/>
                </a:moveTo>
                <a:lnTo>
                  <a:pt x="683345" y="147235"/>
                </a:lnTo>
                <a:lnTo>
                  <a:pt x="709831" y="186013"/>
                </a:lnTo>
                <a:lnTo>
                  <a:pt x="731020" y="227069"/>
                </a:lnTo>
                <a:lnTo>
                  <a:pt x="746911" y="269898"/>
                </a:lnTo>
                <a:lnTo>
                  <a:pt x="757506" y="313993"/>
                </a:lnTo>
                <a:lnTo>
                  <a:pt x="762803" y="358848"/>
                </a:lnTo>
                <a:lnTo>
                  <a:pt x="762803" y="403955"/>
                </a:lnTo>
                <a:lnTo>
                  <a:pt x="757506" y="448809"/>
                </a:lnTo>
                <a:lnTo>
                  <a:pt x="746911" y="492904"/>
                </a:lnTo>
                <a:lnTo>
                  <a:pt x="731020" y="535733"/>
                </a:lnTo>
                <a:lnTo>
                  <a:pt x="709831" y="576790"/>
                </a:lnTo>
                <a:lnTo>
                  <a:pt x="683345" y="615568"/>
                </a:lnTo>
                <a:lnTo>
                  <a:pt x="651561" y="651561"/>
                </a:lnTo>
                <a:lnTo>
                  <a:pt x="615568" y="683345"/>
                </a:lnTo>
                <a:lnTo>
                  <a:pt x="576790" y="709831"/>
                </a:lnTo>
                <a:lnTo>
                  <a:pt x="535733" y="731020"/>
                </a:lnTo>
                <a:lnTo>
                  <a:pt x="492904" y="746911"/>
                </a:lnTo>
                <a:lnTo>
                  <a:pt x="448809" y="757506"/>
                </a:lnTo>
                <a:lnTo>
                  <a:pt x="403955" y="762803"/>
                </a:lnTo>
                <a:lnTo>
                  <a:pt x="358848" y="762803"/>
                </a:lnTo>
                <a:lnTo>
                  <a:pt x="313993" y="757506"/>
                </a:lnTo>
                <a:lnTo>
                  <a:pt x="269898" y="746911"/>
                </a:lnTo>
                <a:lnTo>
                  <a:pt x="227069" y="731020"/>
                </a:lnTo>
                <a:lnTo>
                  <a:pt x="186013" y="709831"/>
                </a:lnTo>
                <a:lnTo>
                  <a:pt x="147235" y="683345"/>
                </a:lnTo>
                <a:lnTo>
                  <a:pt x="111241" y="651561"/>
                </a:lnTo>
                <a:lnTo>
                  <a:pt x="79458" y="615568"/>
                </a:lnTo>
                <a:lnTo>
                  <a:pt x="52972" y="576790"/>
                </a:lnTo>
                <a:lnTo>
                  <a:pt x="31783" y="535733"/>
                </a:lnTo>
                <a:lnTo>
                  <a:pt x="15891" y="492904"/>
                </a:lnTo>
                <a:lnTo>
                  <a:pt x="5297" y="448809"/>
                </a:lnTo>
                <a:lnTo>
                  <a:pt x="0" y="403955"/>
                </a:lnTo>
                <a:lnTo>
                  <a:pt x="0" y="358848"/>
                </a:lnTo>
                <a:lnTo>
                  <a:pt x="5297" y="313993"/>
                </a:lnTo>
                <a:lnTo>
                  <a:pt x="15891" y="269898"/>
                </a:lnTo>
                <a:lnTo>
                  <a:pt x="31783" y="227069"/>
                </a:lnTo>
                <a:lnTo>
                  <a:pt x="52972" y="186013"/>
                </a:lnTo>
                <a:lnTo>
                  <a:pt x="79458" y="147235"/>
                </a:lnTo>
                <a:lnTo>
                  <a:pt x="111241" y="111241"/>
                </a:lnTo>
                <a:lnTo>
                  <a:pt x="147235" y="79458"/>
                </a:lnTo>
                <a:lnTo>
                  <a:pt x="186013" y="52972"/>
                </a:lnTo>
                <a:lnTo>
                  <a:pt x="227069" y="31783"/>
                </a:lnTo>
                <a:lnTo>
                  <a:pt x="269898" y="15891"/>
                </a:lnTo>
                <a:lnTo>
                  <a:pt x="313993" y="5297"/>
                </a:lnTo>
                <a:lnTo>
                  <a:pt x="358848" y="0"/>
                </a:lnTo>
                <a:lnTo>
                  <a:pt x="403955" y="0"/>
                </a:lnTo>
                <a:lnTo>
                  <a:pt x="448809" y="5297"/>
                </a:lnTo>
                <a:lnTo>
                  <a:pt x="492904" y="15891"/>
                </a:lnTo>
                <a:lnTo>
                  <a:pt x="535733" y="31783"/>
                </a:lnTo>
                <a:lnTo>
                  <a:pt x="576790" y="52972"/>
                </a:lnTo>
                <a:lnTo>
                  <a:pt x="615568" y="79458"/>
                </a:lnTo>
                <a:lnTo>
                  <a:pt x="651561" y="111241"/>
                </a:lnTo>
                <a:close/>
              </a:path>
            </a:pathLst>
          </a:custGeom>
          <a:ln w="127000">
            <a:solidFill>
              <a:srgbClr val="3187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5821831" y="7403324"/>
            <a:ext cx="152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Roboto-Light"/>
                <a:cs typeface="Roboto-Light"/>
              </a:rPr>
              <a:t>6</a:t>
            </a:r>
            <a:endParaRPr sz="1800">
              <a:latin typeface="Roboto-Light"/>
              <a:cs typeface="Roboto-Light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435600" y="5257800"/>
            <a:ext cx="939800" cy="482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570068" y="5179475"/>
            <a:ext cx="4342130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b="1" spc="-15" dirty="0">
                <a:solidFill>
                  <a:srgbClr val="FEFEFE"/>
                </a:solidFill>
                <a:latin typeface="Lato"/>
                <a:cs typeface="Lato"/>
              </a:rPr>
              <a:t>I</a:t>
            </a:r>
            <a:r>
              <a:rPr sz="2900" b="1" spc="-15" dirty="0">
                <a:solidFill>
                  <a:srgbClr val="FFFFFF"/>
                </a:solidFill>
                <a:latin typeface="Lato"/>
                <a:cs typeface="Lato"/>
              </a:rPr>
              <a:t>n </a:t>
            </a:r>
            <a:r>
              <a:rPr sz="2900" b="1" spc="-5" dirty="0">
                <a:solidFill>
                  <a:srgbClr val="FFFFFF"/>
                </a:solidFill>
                <a:latin typeface="Lato"/>
                <a:cs typeface="Lato"/>
              </a:rPr>
              <a:t>support </a:t>
            </a:r>
            <a:r>
              <a:rPr sz="2900" b="1" spc="-20" dirty="0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sz="2900" b="1" dirty="0">
                <a:solidFill>
                  <a:srgbClr val="FFFFFF"/>
                </a:solidFill>
                <a:latin typeface="Lato"/>
                <a:cs typeface="Lato"/>
              </a:rPr>
              <a:t>UNEA</a:t>
            </a:r>
            <a:r>
              <a:rPr sz="2900" b="1" spc="-16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2900" b="1" spc="-5" dirty="0">
                <a:solidFill>
                  <a:srgbClr val="FFFFFF"/>
                </a:solidFill>
                <a:latin typeface="Lato"/>
                <a:cs typeface="Lato"/>
              </a:rPr>
              <a:t>theme</a:t>
            </a:r>
            <a:endParaRPr sz="2900">
              <a:latin typeface="Lato"/>
              <a:cs typeface="Lato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799667" y="6834137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404083" y="0"/>
                </a:moveTo>
                <a:lnTo>
                  <a:pt x="358961" y="0"/>
                </a:lnTo>
                <a:lnTo>
                  <a:pt x="314093" y="5298"/>
                </a:lnTo>
                <a:lnTo>
                  <a:pt x="269984" y="15896"/>
                </a:lnTo>
                <a:lnTo>
                  <a:pt x="227141" y="31793"/>
                </a:lnTo>
                <a:lnTo>
                  <a:pt x="186071" y="52989"/>
                </a:lnTo>
                <a:lnTo>
                  <a:pt x="147281" y="79483"/>
                </a:lnTo>
                <a:lnTo>
                  <a:pt x="111276" y="111277"/>
                </a:lnTo>
                <a:lnTo>
                  <a:pt x="79483" y="147281"/>
                </a:lnTo>
                <a:lnTo>
                  <a:pt x="52988" y="186072"/>
                </a:lnTo>
                <a:lnTo>
                  <a:pt x="31793" y="227141"/>
                </a:lnTo>
                <a:lnTo>
                  <a:pt x="15896" y="269984"/>
                </a:lnTo>
                <a:lnTo>
                  <a:pt x="5298" y="314093"/>
                </a:lnTo>
                <a:lnTo>
                  <a:pt x="0" y="358961"/>
                </a:lnTo>
                <a:lnTo>
                  <a:pt x="0" y="404083"/>
                </a:lnTo>
                <a:lnTo>
                  <a:pt x="5298" y="448952"/>
                </a:lnTo>
                <a:lnTo>
                  <a:pt x="15896" y="493061"/>
                </a:lnTo>
                <a:lnTo>
                  <a:pt x="31793" y="535903"/>
                </a:lnTo>
                <a:lnTo>
                  <a:pt x="52988" y="576973"/>
                </a:lnTo>
                <a:lnTo>
                  <a:pt x="79483" y="615764"/>
                </a:lnTo>
                <a:lnTo>
                  <a:pt x="111276" y="651769"/>
                </a:lnTo>
                <a:lnTo>
                  <a:pt x="147281" y="683562"/>
                </a:lnTo>
                <a:lnTo>
                  <a:pt x="186071" y="710057"/>
                </a:lnTo>
                <a:lnTo>
                  <a:pt x="227141" y="731252"/>
                </a:lnTo>
                <a:lnTo>
                  <a:pt x="269984" y="747149"/>
                </a:lnTo>
                <a:lnTo>
                  <a:pt x="314093" y="757747"/>
                </a:lnTo>
                <a:lnTo>
                  <a:pt x="358961" y="763046"/>
                </a:lnTo>
                <a:lnTo>
                  <a:pt x="404083" y="763046"/>
                </a:lnTo>
                <a:lnTo>
                  <a:pt x="448952" y="757747"/>
                </a:lnTo>
                <a:lnTo>
                  <a:pt x="493061" y="747149"/>
                </a:lnTo>
                <a:lnTo>
                  <a:pt x="535904" y="731252"/>
                </a:lnTo>
                <a:lnTo>
                  <a:pt x="576974" y="710057"/>
                </a:lnTo>
                <a:lnTo>
                  <a:pt x="615764" y="683562"/>
                </a:lnTo>
                <a:lnTo>
                  <a:pt x="651769" y="651769"/>
                </a:lnTo>
                <a:lnTo>
                  <a:pt x="683562" y="615764"/>
                </a:lnTo>
                <a:lnTo>
                  <a:pt x="710057" y="576973"/>
                </a:lnTo>
                <a:lnTo>
                  <a:pt x="731253" y="535903"/>
                </a:lnTo>
                <a:lnTo>
                  <a:pt x="747149" y="493061"/>
                </a:lnTo>
                <a:lnTo>
                  <a:pt x="757747" y="448952"/>
                </a:lnTo>
                <a:lnTo>
                  <a:pt x="763046" y="404083"/>
                </a:lnTo>
                <a:lnTo>
                  <a:pt x="763046" y="358961"/>
                </a:lnTo>
                <a:lnTo>
                  <a:pt x="757747" y="314093"/>
                </a:lnTo>
                <a:lnTo>
                  <a:pt x="747149" y="269984"/>
                </a:lnTo>
                <a:lnTo>
                  <a:pt x="731253" y="227141"/>
                </a:lnTo>
                <a:lnTo>
                  <a:pt x="710057" y="186072"/>
                </a:lnTo>
                <a:lnTo>
                  <a:pt x="683562" y="147281"/>
                </a:lnTo>
                <a:lnTo>
                  <a:pt x="651769" y="111277"/>
                </a:lnTo>
                <a:lnTo>
                  <a:pt x="615764" y="79483"/>
                </a:lnTo>
                <a:lnTo>
                  <a:pt x="576974" y="52989"/>
                </a:lnTo>
                <a:lnTo>
                  <a:pt x="535904" y="31793"/>
                </a:lnTo>
                <a:lnTo>
                  <a:pt x="493061" y="15896"/>
                </a:lnTo>
                <a:lnTo>
                  <a:pt x="448952" y="5298"/>
                </a:lnTo>
                <a:lnTo>
                  <a:pt x="404083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799667" y="6834136"/>
            <a:ext cx="763270" cy="763270"/>
          </a:xfrm>
          <a:custGeom>
            <a:avLst/>
            <a:gdLst/>
            <a:ahLst/>
            <a:cxnLst/>
            <a:rect l="l" t="t" r="r" b="b"/>
            <a:pathLst>
              <a:path w="763270" h="763270">
                <a:moveTo>
                  <a:pt x="651769" y="111277"/>
                </a:moveTo>
                <a:lnTo>
                  <a:pt x="683562" y="147281"/>
                </a:lnTo>
                <a:lnTo>
                  <a:pt x="710057" y="186072"/>
                </a:lnTo>
                <a:lnTo>
                  <a:pt x="731253" y="227142"/>
                </a:lnTo>
                <a:lnTo>
                  <a:pt x="747149" y="269984"/>
                </a:lnTo>
                <a:lnTo>
                  <a:pt x="757747" y="314093"/>
                </a:lnTo>
                <a:lnTo>
                  <a:pt x="763046" y="358962"/>
                </a:lnTo>
                <a:lnTo>
                  <a:pt x="763046" y="404084"/>
                </a:lnTo>
                <a:lnTo>
                  <a:pt x="757747" y="448952"/>
                </a:lnTo>
                <a:lnTo>
                  <a:pt x="747149" y="493061"/>
                </a:lnTo>
                <a:lnTo>
                  <a:pt x="731253" y="535904"/>
                </a:lnTo>
                <a:lnTo>
                  <a:pt x="710057" y="576974"/>
                </a:lnTo>
                <a:lnTo>
                  <a:pt x="683562" y="615764"/>
                </a:lnTo>
                <a:lnTo>
                  <a:pt x="651769" y="651769"/>
                </a:lnTo>
                <a:lnTo>
                  <a:pt x="615764" y="683562"/>
                </a:lnTo>
                <a:lnTo>
                  <a:pt x="576974" y="710057"/>
                </a:lnTo>
                <a:lnTo>
                  <a:pt x="535904" y="731252"/>
                </a:lnTo>
                <a:lnTo>
                  <a:pt x="493061" y="747149"/>
                </a:lnTo>
                <a:lnTo>
                  <a:pt x="448952" y="757747"/>
                </a:lnTo>
                <a:lnTo>
                  <a:pt x="404084" y="763046"/>
                </a:lnTo>
                <a:lnTo>
                  <a:pt x="358962" y="763046"/>
                </a:lnTo>
                <a:lnTo>
                  <a:pt x="314093" y="757747"/>
                </a:lnTo>
                <a:lnTo>
                  <a:pt x="269984" y="747149"/>
                </a:lnTo>
                <a:lnTo>
                  <a:pt x="227142" y="731252"/>
                </a:lnTo>
                <a:lnTo>
                  <a:pt x="186072" y="710057"/>
                </a:lnTo>
                <a:lnTo>
                  <a:pt x="147281" y="683562"/>
                </a:lnTo>
                <a:lnTo>
                  <a:pt x="111277" y="651769"/>
                </a:lnTo>
                <a:lnTo>
                  <a:pt x="79483" y="615764"/>
                </a:lnTo>
                <a:lnTo>
                  <a:pt x="52989" y="576974"/>
                </a:lnTo>
                <a:lnTo>
                  <a:pt x="31793" y="535904"/>
                </a:lnTo>
                <a:lnTo>
                  <a:pt x="15896" y="493061"/>
                </a:lnTo>
                <a:lnTo>
                  <a:pt x="5298" y="448952"/>
                </a:lnTo>
                <a:lnTo>
                  <a:pt x="0" y="404084"/>
                </a:lnTo>
                <a:lnTo>
                  <a:pt x="0" y="358962"/>
                </a:lnTo>
                <a:lnTo>
                  <a:pt x="5298" y="314093"/>
                </a:lnTo>
                <a:lnTo>
                  <a:pt x="15896" y="269984"/>
                </a:lnTo>
                <a:lnTo>
                  <a:pt x="31793" y="227142"/>
                </a:lnTo>
                <a:lnTo>
                  <a:pt x="52989" y="186072"/>
                </a:lnTo>
                <a:lnTo>
                  <a:pt x="79483" y="147281"/>
                </a:lnTo>
                <a:lnTo>
                  <a:pt x="111277" y="111277"/>
                </a:lnTo>
                <a:lnTo>
                  <a:pt x="147281" y="79483"/>
                </a:lnTo>
                <a:lnTo>
                  <a:pt x="186072" y="52989"/>
                </a:lnTo>
                <a:lnTo>
                  <a:pt x="227142" y="31793"/>
                </a:lnTo>
                <a:lnTo>
                  <a:pt x="269984" y="15896"/>
                </a:lnTo>
                <a:lnTo>
                  <a:pt x="314093" y="5298"/>
                </a:lnTo>
                <a:lnTo>
                  <a:pt x="358962" y="0"/>
                </a:lnTo>
                <a:lnTo>
                  <a:pt x="404084" y="0"/>
                </a:lnTo>
                <a:lnTo>
                  <a:pt x="448952" y="5298"/>
                </a:lnTo>
                <a:lnTo>
                  <a:pt x="493061" y="15896"/>
                </a:lnTo>
                <a:lnTo>
                  <a:pt x="535904" y="31793"/>
                </a:lnTo>
                <a:lnTo>
                  <a:pt x="576974" y="52989"/>
                </a:lnTo>
                <a:lnTo>
                  <a:pt x="615764" y="79483"/>
                </a:lnTo>
                <a:lnTo>
                  <a:pt x="651769" y="111277"/>
                </a:lnTo>
                <a:close/>
              </a:path>
            </a:pathLst>
          </a:custGeom>
          <a:ln w="127000">
            <a:solidFill>
              <a:srgbClr val="3187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7105146" y="7048182"/>
            <a:ext cx="152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Roboto-Light"/>
                <a:cs typeface="Roboto-Light"/>
              </a:rPr>
              <a:t>5</a:t>
            </a:r>
            <a:endParaRPr sz="1800">
              <a:latin typeface="Roboto-Light"/>
              <a:cs typeface="Roboto-Ligh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7255016" y="2297230"/>
            <a:ext cx="4366895" cy="85344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241300" marR="5080" indent="-228600">
              <a:lnSpc>
                <a:spcPts val="1300"/>
              </a:lnSpc>
              <a:spcBef>
                <a:spcPts val="160"/>
              </a:spcBef>
              <a:buChar char="-"/>
              <a:tabLst>
                <a:tab pos="240665" algn="l"/>
                <a:tab pos="241300" algn="l"/>
              </a:tabLst>
            </a:pP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Explore opportunities </a:t>
            </a:r>
            <a:r>
              <a:rPr sz="1100" spc="-10" dirty="0">
                <a:solidFill>
                  <a:srgbClr val="FCFBFD"/>
                </a:solidFill>
                <a:latin typeface="Lato"/>
                <a:cs typeface="Lato"/>
              </a:rPr>
              <a:t>offered by </a:t>
            </a:r>
            <a:r>
              <a:rPr sz="1100" dirty="0">
                <a:solidFill>
                  <a:srgbClr val="FCFBFD"/>
                </a:solidFill>
                <a:latin typeface="Lato"/>
                <a:cs typeface="Lato"/>
              </a:rPr>
              <a:t>AI and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machine </a:t>
            </a:r>
            <a:r>
              <a:rPr sz="1100" dirty="0">
                <a:solidFill>
                  <a:srgbClr val="FCFBFD"/>
                </a:solidFill>
                <a:latin typeface="Lato"/>
                <a:cs typeface="Lato"/>
              </a:rPr>
              <a:t>learning;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Big Data,  earth observation </a:t>
            </a:r>
            <a:r>
              <a:rPr sz="1100" dirty="0">
                <a:solidFill>
                  <a:srgbClr val="FCFBFD"/>
                </a:solidFill>
                <a:latin typeface="Lato"/>
                <a:cs typeface="Lato"/>
              </a:rPr>
              <a:t>and </a:t>
            </a:r>
            <a:r>
              <a:rPr sz="1100" spc="-10" dirty="0">
                <a:solidFill>
                  <a:srgbClr val="FCFBFD"/>
                </a:solidFill>
                <a:latin typeface="Lato"/>
                <a:cs typeface="Lato"/>
              </a:rPr>
              <a:t>remote</a:t>
            </a:r>
            <a:r>
              <a:rPr sz="1100" spc="5" dirty="0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sz="1100" dirty="0">
                <a:solidFill>
                  <a:srgbClr val="FCFBFD"/>
                </a:solidFill>
                <a:latin typeface="Lato"/>
                <a:cs typeface="Lato"/>
              </a:rPr>
              <a:t>sensing</a:t>
            </a:r>
            <a:endParaRPr sz="1100">
              <a:latin typeface="Lato"/>
              <a:cs typeface="Lato"/>
            </a:endParaRPr>
          </a:p>
          <a:p>
            <a:pPr marL="241300" indent="-228600">
              <a:lnSpc>
                <a:spcPts val="1250"/>
              </a:lnSpc>
              <a:buChar char="-"/>
              <a:tabLst>
                <a:tab pos="240665" algn="l"/>
                <a:tab pos="241300" algn="l"/>
              </a:tabLst>
            </a:pPr>
            <a:r>
              <a:rPr sz="1100" spc="-10" dirty="0">
                <a:solidFill>
                  <a:srgbClr val="FCFBFD"/>
                </a:solidFill>
                <a:latin typeface="Lato"/>
                <a:cs typeface="Lato"/>
              </a:rPr>
              <a:t>Governance</a:t>
            </a:r>
            <a:endParaRPr sz="1100">
              <a:latin typeface="Lato"/>
              <a:cs typeface="Lato"/>
            </a:endParaRPr>
          </a:p>
          <a:p>
            <a:pPr marL="241300" indent="-228600">
              <a:lnSpc>
                <a:spcPts val="1300"/>
              </a:lnSpc>
              <a:buChar char="-"/>
              <a:tabLst>
                <a:tab pos="240665" algn="l"/>
                <a:tab pos="241300" algn="l"/>
              </a:tabLst>
            </a:pPr>
            <a:r>
              <a:rPr sz="1100" spc="-10" dirty="0">
                <a:solidFill>
                  <a:srgbClr val="FCFBFD"/>
                </a:solidFill>
                <a:latin typeface="Lato"/>
                <a:cs typeface="Lato"/>
              </a:rPr>
              <a:t>Equity </a:t>
            </a:r>
            <a:r>
              <a:rPr sz="1100" dirty="0">
                <a:solidFill>
                  <a:srgbClr val="FCFBFD"/>
                </a:solidFill>
                <a:latin typeface="Lato"/>
                <a:cs typeface="Lato"/>
              </a:rPr>
              <a:t>and</a:t>
            </a:r>
            <a:r>
              <a:rPr sz="1100" spc="-25" dirty="0">
                <a:solidFill>
                  <a:srgbClr val="FCFBFD"/>
                </a:solidFill>
                <a:latin typeface="Lato"/>
                <a:cs typeface="Lato"/>
              </a:rPr>
              <a:t> </a:t>
            </a: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ethics</a:t>
            </a:r>
            <a:endParaRPr sz="1100">
              <a:latin typeface="Lato"/>
              <a:cs typeface="Lato"/>
            </a:endParaRPr>
          </a:p>
          <a:p>
            <a:pPr marL="241300" indent="-228600">
              <a:lnSpc>
                <a:spcPts val="1310"/>
              </a:lnSpc>
              <a:buChar char="-"/>
              <a:tabLst>
                <a:tab pos="240665" algn="l"/>
                <a:tab pos="241300" algn="l"/>
              </a:tabLst>
            </a:pPr>
            <a:r>
              <a:rPr sz="1100" spc="-5" dirty="0">
                <a:solidFill>
                  <a:srgbClr val="FCFBFD"/>
                </a:solidFill>
                <a:latin typeface="Lato"/>
                <a:cs typeface="Lato"/>
              </a:rPr>
              <a:t>Financing</a:t>
            </a:r>
            <a:endParaRPr sz="1100">
              <a:latin typeface="Lato"/>
              <a:cs typeface="Lato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7221567" y="1860580"/>
            <a:ext cx="4918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CFBFD"/>
                </a:solidFill>
                <a:latin typeface="Lato"/>
                <a:cs typeface="Lato"/>
              </a:rPr>
              <a:t>Global 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Platform for Big Data </a:t>
            </a:r>
            <a:r>
              <a:rPr sz="1800" b="1" dirty="0">
                <a:solidFill>
                  <a:srgbClr val="FCFBFD"/>
                </a:solidFill>
                <a:latin typeface="Lato"/>
                <a:cs typeface="Lato"/>
              </a:rPr>
              <a:t>on the</a:t>
            </a:r>
            <a:r>
              <a:rPr sz="1800" b="1" spc="-10" dirty="0">
                <a:solidFill>
                  <a:srgbClr val="FCFBFD"/>
                </a:solidFill>
                <a:latin typeface="Lato"/>
                <a:cs typeface="Lato"/>
              </a:rPr>
              <a:t> environment</a:t>
            </a:r>
            <a:endParaRPr sz="180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32522" y="8739112"/>
            <a:ext cx="26657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Lato-Light"/>
                <a:cs typeface="Lato-Light"/>
              </a:rPr>
              <a:t>E-mail:</a:t>
            </a:r>
            <a:r>
              <a:rPr sz="1800" spc="-45" dirty="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sz="1800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ato-Light"/>
                <a:cs typeface="Lato-Light"/>
                <a:hlinkClick r:id="rId2"/>
              </a:rPr>
              <a:t>forum@un-spbf.org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16425" y="8739112"/>
            <a:ext cx="20834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FFFFFF"/>
                </a:solidFill>
                <a:latin typeface="Lato-Light"/>
                <a:cs typeface="Lato-Light"/>
              </a:rPr>
              <a:t>Website:</a:t>
            </a:r>
            <a:r>
              <a:rPr sz="1800" spc="-65" dirty="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sz="1800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ato-Light"/>
                <a:cs typeface="Lato-Light"/>
              </a:rPr>
              <a:t>un-spbf.org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026650" y="8724900"/>
            <a:ext cx="0" cy="292100"/>
          </a:xfrm>
          <a:custGeom>
            <a:avLst/>
            <a:gdLst/>
            <a:ahLst/>
            <a:cxnLst/>
            <a:rect l="l" t="t" r="r" b="b"/>
            <a:pathLst>
              <a:path h="292100">
                <a:moveTo>
                  <a:pt x="0" y="292099"/>
                </a:moveTo>
                <a:lnTo>
                  <a:pt x="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13004800" cy="4445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05920" y="7328358"/>
            <a:ext cx="4865370" cy="131572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1200"/>
              </a:lnSpc>
              <a:spcBef>
                <a:spcPts val="60"/>
              </a:spcBef>
            </a:pPr>
            <a:r>
              <a:rPr sz="2800" b="1" dirty="0">
                <a:solidFill>
                  <a:srgbClr val="FFFFFF"/>
                </a:solidFill>
                <a:latin typeface="Lato"/>
                <a:cs typeface="Lato"/>
              </a:rPr>
              <a:t>WE </a:t>
            </a:r>
            <a:r>
              <a:rPr sz="2800" b="1" spc="-20" dirty="0">
                <a:solidFill>
                  <a:srgbClr val="FFFFFF"/>
                </a:solidFill>
                <a:latin typeface="Lato"/>
                <a:cs typeface="Lato"/>
              </a:rPr>
              <a:t>WELCOME </a:t>
            </a:r>
            <a:r>
              <a:rPr sz="2800" b="1" spc="-30" dirty="0">
                <a:solidFill>
                  <a:srgbClr val="FFFFFF"/>
                </a:solidFill>
                <a:latin typeface="Lato"/>
                <a:cs typeface="Lato"/>
              </a:rPr>
              <a:t>YOUR</a:t>
            </a:r>
            <a:r>
              <a:rPr sz="2800" b="1" spc="-30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Lato"/>
                <a:cs typeface="Lato"/>
              </a:rPr>
              <a:t>ACTIVE  </a:t>
            </a:r>
            <a:r>
              <a:rPr sz="2800" b="1" spc="-45" dirty="0">
                <a:solidFill>
                  <a:srgbClr val="FFFFFF"/>
                </a:solidFill>
                <a:latin typeface="Lato"/>
                <a:cs typeface="Lato"/>
              </a:rPr>
              <a:t>PARTICIPATION </a:t>
            </a:r>
            <a:r>
              <a:rPr sz="2800" b="1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2800" b="1" spc="-30" dirty="0">
                <a:solidFill>
                  <a:srgbClr val="FFFFFF"/>
                </a:solidFill>
                <a:latin typeface="Lato"/>
                <a:cs typeface="Lato"/>
              </a:rPr>
              <a:t>YOUR  </a:t>
            </a:r>
            <a:r>
              <a:rPr sz="2800" b="1" spc="-5" dirty="0">
                <a:solidFill>
                  <a:srgbClr val="FFFFFF"/>
                </a:solidFill>
                <a:latin typeface="Lato"/>
                <a:cs typeface="Lato"/>
              </a:rPr>
              <a:t>CONTRIBUTION</a:t>
            </a:r>
            <a:r>
              <a:rPr sz="2800" b="1" spc="-9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2800" b="1" spc="-40" dirty="0">
                <a:solidFill>
                  <a:srgbClr val="FFFFFF"/>
                </a:solidFill>
                <a:latin typeface="Lato"/>
                <a:cs typeface="Lato"/>
              </a:rPr>
              <a:t>TO</a:t>
            </a:r>
            <a:endParaRPr sz="2800">
              <a:latin typeface="Lato"/>
              <a:cs typeface="Lat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05920" y="8623758"/>
            <a:ext cx="213487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FFFFFF"/>
                </a:solidFill>
                <a:latin typeface="Lato"/>
                <a:cs typeface="Lato"/>
              </a:rPr>
              <a:t>THE</a:t>
            </a:r>
            <a:r>
              <a:rPr sz="2800" b="1" spc="-8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Lato"/>
                <a:cs typeface="Lato"/>
              </a:rPr>
              <a:t>EVENTS</a:t>
            </a:r>
            <a:endParaRPr sz="2800">
              <a:latin typeface="Lato"/>
              <a:cs typeface="Lato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429000" y="660400"/>
            <a:ext cx="2133600" cy="1181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130300" y="736600"/>
            <a:ext cx="1993900" cy="1092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8610" algn="l"/>
              </a:tabLst>
            </a:pPr>
            <a:r>
              <a:rPr b="1" spc="-5" dirty="0">
                <a:latin typeface="Lato-Heavy"/>
                <a:cs typeface="Lato-Heavy"/>
              </a:rPr>
              <a:t>UN-SPBF	</a:t>
            </a:r>
            <a:r>
              <a:rPr spc="-5" dirty="0"/>
              <a:t>Who </a:t>
            </a:r>
            <a:r>
              <a:rPr spc="-120" dirty="0"/>
              <a:t>We</a:t>
            </a:r>
            <a:r>
              <a:rPr spc="-350" dirty="0"/>
              <a:t> </a:t>
            </a:r>
            <a:r>
              <a:rPr spc="-55" dirty="0"/>
              <a:t>Are</a:t>
            </a:r>
          </a:p>
        </p:txBody>
      </p:sp>
      <p:sp>
        <p:nvSpPr>
          <p:cNvPr id="3" name="object 3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76400" y="4432300"/>
            <a:ext cx="3086100" cy="4114800"/>
          </a:xfrm>
          <a:custGeom>
            <a:avLst/>
            <a:gdLst/>
            <a:ahLst/>
            <a:cxnLst/>
            <a:rect l="l" t="t" r="r" b="b"/>
            <a:pathLst>
              <a:path w="3086100" h="4114800">
                <a:moveTo>
                  <a:pt x="0" y="0"/>
                </a:moveTo>
                <a:lnTo>
                  <a:pt x="3086100" y="0"/>
                </a:lnTo>
                <a:lnTo>
                  <a:pt x="3086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293100" y="2286000"/>
            <a:ext cx="3086100" cy="4000500"/>
          </a:xfrm>
          <a:custGeom>
            <a:avLst/>
            <a:gdLst/>
            <a:ahLst/>
            <a:cxnLst/>
            <a:rect l="l" t="t" r="r" b="b"/>
            <a:pathLst>
              <a:path w="3086100" h="4000500">
                <a:moveTo>
                  <a:pt x="0" y="0"/>
                </a:moveTo>
                <a:lnTo>
                  <a:pt x="3086100" y="0"/>
                </a:lnTo>
                <a:lnTo>
                  <a:pt x="3086100" y="4000500"/>
                </a:lnTo>
                <a:lnTo>
                  <a:pt x="0" y="40005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>
              <a:alpha val="9843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76400" y="2260600"/>
            <a:ext cx="3086100" cy="3034665"/>
          </a:xfrm>
          <a:custGeom>
            <a:avLst/>
            <a:gdLst/>
            <a:ahLst/>
            <a:cxnLst/>
            <a:rect l="l" t="t" r="r" b="b"/>
            <a:pathLst>
              <a:path w="3086100" h="3034665">
                <a:moveTo>
                  <a:pt x="3086100" y="0"/>
                </a:moveTo>
                <a:lnTo>
                  <a:pt x="0" y="12700"/>
                </a:lnTo>
                <a:lnTo>
                  <a:pt x="1734" y="3034259"/>
                </a:lnTo>
                <a:lnTo>
                  <a:pt x="3086100" y="2416248"/>
                </a:lnTo>
                <a:lnTo>
                  <a:pt x="3086100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75064" y="4467824"/>
            <a:ext cx="3088005" cy="831215"/>
          </a:xfrm>
          <a:custGeom>
            <a:avLst/>
            <a:gdLst/>
            <a:ahLst/>
            <a:cxnLst/>
            <a:rect l="l" t="t" r="r" b="b"/>
            <a:pathLst>
              <a:path w="3088004" h="831214">
                <a:moveTo>
                  <a:pt x="3087436" y="0"/>
                </a:moveTo>
                <a:lnTo>
                  <a:pt x="0" y="830883"/>
                </a:lnTo>
                <a:lnTo>
                  <a:pt x="3087436" y="365850"/>
                </a:lnTo>
                <a:lnTo>
                  <a:pt x="3087436" y="0"/>
                </a:lnTo>
                <a:close/>
              </a:path>
            </a:pathLst>
          </a:custGeom>
          <a:solidFill>
            <a:srgbClr val="296B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72208" y="4835594"/>
            <a:ext cx="3090545" cy="461645"/>
          </a:xfrm>
          <a:custGeom>
            <a:avLst/>
            <a:gdLst/>
            <a:ahLst/>
            <a:cxnLst/>
            <a:rect l="l" t="t" r="r" b="b"/>
            <a:pathLst>
              <a:path w="3090545" h="461645">
                <a:moveTo>
                  <a:pt x="3090291" y="0"/>
                </a:moveTo>
                <a:lnTo>
                  <a:pt x="0" y="461366"/>
                </a:lnTo>
                <a:lnTo>
                  <a:pt x="3090291" y="424454"/>
                </a:lnTo>
                <a:lnTo>
                  <a:pt x="3090291" y="0"/>
                </a:lnTo>
                <a:close/>
              </a:path>
            </a:pathLst>
          </a:custGeom>
          <a:solidFill>
            <a:srgbClr val="334C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293100" y="5514173"/>
            <a:ext cx="3098800" cy="3033395"/>
          </a:xfrm>
          <a:custGeom>
            <a:avLst/>
            <a:gdLst/>
            <a:ahLst/>
            <a:cxnLst/>
            <a:rect l="l" t="t" r="r" b="b"/>
            <a:pathLst>
              <a:path w="3098800" h="3033395">
                <a:moveTo>
                  <a:pt x="3090519" y="0"/>
                </a:moveTo>
                <a:lnTo>
                  <a:pt x="0" y="618011"/>
                </a:lnTo>
                <a:lnTo>
                  <a:pt x="0" y="3032926"/>
                </a:lnTo>
                <a:lnTo>
                  <a:pt x="3098800" y="3020226"/>
                </a:lnTo>
                <a:lnTo>
                  <a:pt x="3090519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93100" y="5510325"/>
            <a:ext cx="3093720" cy="831215"/>
          </a:xfrm>
          <a:custGeom>
            <a:avLst/>
            <a:gdLst/>
            <a:ahLst/>
            <a:cxnLst/>
            <a:rect l="l" t="t" r="r" b="b"/>
            <a:pathLst>
              <a:path w="3093720" h="831214">
                <a:moveTo>
                  <a:pt x="3093590" y="0"/>
                </a:moveTo>
                <a:lnTo>
                  <a:pt x="0" y="465033"/>
                </a:lnTo>
                <a:lnTo>
                  <a:pt x="0" y="830883"/>
                </a:lnTo>
                <a:lnTo>
                  <a:pt x="3093590" y="0"/>
                </a:lnTo>
                <a:close/>
              </a:path>
            </a:pathLst>
          </a:custGeom>
          <a:solidFill>
            <a:srgbClr val="296B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305800" y="5512071"/>
            <a:ext cx="3084195" cy="461645"/>
          </a:xfrm>
          <a:custGeom>
            <a:avLst/>
            <a:gdLst/>
            <a:ahLst/>
            <a:cxnLst/>
            <a:rect l="l" t="t" r="r" b="b"/>
            <a:pathLst>
              <a:path w="3084195" h="461645">
                <a:moveTo>
                  <a:pt x="3083744" y="0"/>
                </a:moveTo>
                <a:lnTo>
                  <a:pt x="0" y="36911"/>
                </a:lnTo>
                <a:lnTo>
                  <a:pt x="0" y="461366"/>
                </a:lnTo>
                <a:lnTo>
                  <a:pt x="3083744" y="0"/>
                </a:lnTo>
                <a:close/>
              </a:path>
            </a:pathLst>
          </a:custGeom>
          <a:solidFill>
            <a:srgbClr val="334C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398662" y="6760725"/>
            <a:ext cx="883919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0645">
              <a:lnSpc>
                <a:spcPct val="100000"/>
              </a:lnSpc>
              <a:spcBef>
                <a:spcPts val="100"/>
              </a:spcBef>
            </a:pPr>
            <a:r>
              <a:rPr sz="2500" dirty="0">
                <a:solidFill>
                  <a:srgbClr val="FFFFFF"/>
                </a:solidFill>
                <a:latin typeface="Lato"/>
                <a:cs typeface="Lato"/>
              </a:rPr>
              <a:t>OUR  G</a:t>
            </a:r>
            <a:r>
              <a:rPr sz="2500" spc="-50" dirty="0">
                <a:solidFill>
                  <a:srgbClr val="FFFFFF"/>
                </a:solidFill>
                <a:latin typeface="Lato"/>
                <a:cs typeface="Lato"/>
              </a:rPr>
              <a:t>O</a:t>
            </a:r>
            <a:r>
              <a:rPr sz="2500" dirty="0">
                <a:solidFill>
                  <a:srgbClr val="FFFFFF"/>
                </a:solidFill>
                <a:latin typeface="Lato"/>
                <a:cs typeface="Lato"/>
              </a:rPr>
              <a:t>AL</a:t>
            </a:r>
            <a:endParaRPr sz="2500">
              <a:latin typeface="Lato"/>
              <a:cs typeface="La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43293" y="3242299"/>
            <a:ext cx="1553845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08000">
              <a:lnSpc>
                <a:spcPct val="100000"/>
              </a:lnSpc>
              <a:spcBef>
                <a:spcPts val="100"/>
              </a:spcBef>
            </a:pPr>
            <a:r>
              <a:rPr sz="2500" dirty="0">
                <a:solidFill>
                  <a:srgbClr val="FFFFFF"/>
                </a:solidFill>
                <a:latin typeface="Lato"/>
                <a:cs typeface="Lato"/>
              </a:rPr>
              <a:t>WE  </a:t>
            </a:r>
            <a:r>
              <a:rPr sz="2500" spc="-35" dirty="0">
                <a:solidFill>
                  <a:srgbClr val="FFFFFF"/>
                </a:solidFill>
                <a:latin typeface="Lato"/>
                <a:cs typeface="Lato"/>
              </a:rPr>
              <a:t>C</a:t>
            </a:r>
            <a:r>
              <a:rPr sz="2500" dirty="0">
                <a:solidFill>
                  <a:srgbClr val="FFFFFF"/>
                </a:solidFill>
                <a:latin typeface="Lato"/>
                <a:cs typeface="Lato"/>
              </a:rPr>
              <a:t>ONV</a:t>
            </a:r>
            <a:r>
              <a:rPr sz="2500" spc="-5" dirty="0">
                <a:solidFill>
                  <a:srgbClr val="FFFFFF"/>
                </a:solidFill>
                <a:latin typeface="Lato"/>
                <a:cs typeface="Lato"/>
              </a:rPr>
              <a:t>E</a:t>
            </a:r>
            <a:r>
              <a:rPr sz="2500" dirty="0">
                <a:solidFill>
                  <a:srgbClr val="FFFFFF"/>
                </a:solidFill>
                <a:latin typeface="Lato"/>
                <a:cs typeface="Lato"/>
              </a:rPr>
              <a:t>NE</a:t>
            </a:r>
            <a:endParaRPr sz="2500">
              <a:latin typeface="Lato"/>
              <a:cs typeface="Lato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8700885" y="2657566"/>
            <a:ext cx="2266950" cy="2397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150" marR="18415" indent="-171450">
              <a:lnSpc>
                <a:spcPct val="123000"/>
              </a:lnSpc>
              <a:spcBef>
                <a:spcPts val="95"/>
              </a:spcBef>
              <a:buFont typeface="Lucida Grande"/>
              <a:buChar char="✓"/>
              <a:tabLst>
                <a:tab pos="184150" algn="l"/>
              </a:tabLst>
            </a:pP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Strengthen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Science-  Policy-Business interface</a:t>
            </a:r>
            <a:r>
              <a:rPr sz="1300" spc="-6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for  </a:t>
            </a:r>
            <a:r>
              <a:rPr sz="1300" spc="-40" dirty="0">
                <a:solidFill>
                  <a:srgbClr val="FFFFFF"/>
                </a:solidFill>
                <a:latin typeface="Lato"/>
                <a:cs typeface="Lato"/>
              </a:rPr>
              <a:t>PoW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and SDG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delivery</a:t>
            </a:r>
            <a:endParaRPr sz="1300">
              <a:latin typeface="Lato"/>
              <a:cs typeface="Lato"/>
            </a:endParaRPr>
          </a:p>
          <a:p>
            <a:pPr marL="184150" marR="12065" indent="-171450">
              <a:lnSpc>
                <a:spcPct val="123000"/>
              </a:lnSpc>
              <a:spcBef>
                <a:spcPts val="705"/>
              </a:spcBef>
              <a:buFont typeface="Lucida Grande"/>
              <a:buChar char="✓"/>
              <a:tabLst>
                <a:tab pos="184150" algn="l"/>
              </a:tabLst>
            </a:pP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Provide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a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unique, self-  sustained platform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for</a:t>
            </a:r>
            <a:r>
              <a:rPr sz="1300" spc="-5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multi-  sectoral collaboration</a:t>
            </a:r>
            <a:endParaRPr sz="1300">
              <a:latin typeface="Lato"/>
              <a:cs typeface="Lato"/>
            </a:endParaRPr>
          </a:p>
          <a:p>
            <a:pPr marL="184150" marR="5080" indent="-171450">
              <a:lnSpc>
                <a:spcPct val="123000"/>
              </a:lnSpc>
              <a:spcBef>
                <a:spcPts val="705"/>
              </a:spcBef>
              <a:buFont typeface="Lucida Grande"/>
              <a:buChar char="✓"/>
              <a:tabLst>
                <a:tab pos="184150" algn="l"/>
              </a:tabLst>
            </a:pP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Design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innovative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solutions  to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world’s</a:t>
            </a:r>
            <a:r>
              <a:rPr sz="1300" spc="-8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environmental  challenges</a:t>
            </a:r>
            <a:endParaRPr sz="1300">
              <a:latin typeface="Lato"/>
              <a:cs typeface="Lat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76400" y="5821035"/>
            <a:ext cx="3086100" cy="2131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0235" indent="-171450">
              <a:lnSpc>
                <a:spcPct val="100000"/>
              </a:lnSpc>
              <a:spcBef>
                <a:spcPts val="100"/>
              </a:spcBef>
              <a:buFont typeface="Lucida Grande"/>
              <a:buChar char="✓"/>
              <a:tabLst>
                <a:tab pos="610870" algn="l"/>
              </a:tabLst>
            </a:pPr>
            <a:r>
              <a:rPr sz="1300" spc="-20" dirty="0">
                <a:solidFill>
                  <a:srgbClr val="FFFFFF"/>
                </a:solidFill>
                <a:latin typeface="Lato"/>
                <a:cs typeface="Lato"/>
              </a:rPr>
              <a:t>Technology</a:t>
            </a:r>
            <a:r>
              <a:rPr sz="1300" spc="-4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giants</a:t>
            </a:r>
            <a:endParaRPr sz="1300">
              <a:latin typeface="Lato"/>
              <a:cs typeface="Lato"/>
            </a:endParaRPr>
          </a:p>
          <a:p>
            <a:pPr marL="610235" marR="517525" indent="-171450">
              <a:lnSpc>
                <a:spcPct val="122900"/>
              </a:lnSpc>
              <a:spcBef>
                <a:spcPts val="700"/>
              </a:spcBef>
              <a:buFont typeface="Lucida Grande"/>
              <a:buChar char="✓"/>
              <a:tabLst>
                <a:tab pos="610870" algn="l"/>
              </a:tabLst>
            </a:pP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Startups at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sz="1300" spc="-15" dirty="0">
                <a:solidFill>
                  <a:srgbClr val="FFFFFF"/>
                </a:solidFill>
                <a:latin typeface="Lato"/>
                <a:cs typeface="Lato"/>
              </a:rPr>
              <a:t>forefront</a:t>
            </a:r>
            <a:r>
              <a:rPr sz="1300" spc="-5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of 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innovation</a:t>
            </a:r>
            <a:endParaRPr sz="1300">
              <a:latin typeface="Lato"/>
              <a:cs typeface="Lato"/>
            </a:endParaRPr>
          </a:p>
          <a:p>
            <a:pPr marL="610235" indent="-171450">
              <a:lnSpc>
                <a:spcPct val="100000"/>
              </a:lnSpc>
              <a:spcBef>
                <a:spcPts val="1065"/>
              </a:spcBef>
              <a:buFont typeface="Lucida Grande"/>
              <a:buChar char="✓"/>
              <a:tabLst>
                <a:tab pos="610870" algn="l"/>
              </a:tabLst>
            </a:pP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Science</a:t>
            </a:r>
            <a:r>
              <a:rPr sz="1300" spc="-6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sector</a:t>
            </a:r>
            <a:endParaRPr sz="1300">
              <a:latin typeface="Lato"/>
              <a:cs typeface="Lato"/>
            </a:endParaRPr>
          </a:p>
          <a:p>
            <a:pPr marL="652780" indent="-213995">
              <a:lnSpc>
                <a:spcPct val="100000"/>
              </a:lnSpc>
              <a:spcBef>
                <a:spcPts val="1060"/>
              </a:spcBef>
              <a:buFont typeface="Lucida Grande"/>
              <a:buChar char="✓"/>
              <a:tabLst>
                <a:tab pos="653415" algn="l"/>
              </a:tabLst>
            </a:pP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Citizen science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leaders</a:t>
            </a:r>
            <a:endParaRPr sz="1300">
              <a:latin typeface="Lato"/>
              <a:cs typeface="Lato"/>
            </a:endParaRPr>
          </a:p>
          <a:p>
            <a:pPr marL="610235" indent="-171450">
              <a:lnSpc>
                <a:spcPct val="100000"/>
              </a:lnSpc>
              <a:spcBef>
                <a:spcPts val="1060"/>
              </a:spcBef>
              <a:buFont typeface="Lucida Grande"/>
              <a:buChar char="✓"/>
              <a:tabLst>
                <a:tab pos="610870" algn="l"/>
              </a:tabLst>
            </a:pP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Policy</a:t>
            </a:r>
            <a:r>
              <a:rPr sz="1300" spc="-4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makers</a:t>
            </a:r>
            <a:endParaRPr sz="1300">
              <a:latin typeface="Lato"/>
              <a:cs typeface="Lato"/>
            </a:endParaRPr>
          </a:p>
          <a:p>
            <a:pPr marL="610235" indent="-171450">
              <a:lnSpc>
                <a:spcPct val="100000"/>
              </a:lnSpc>
              <a:spcBef>
                <a:spcPts val="1060"/>
              </a:spcBef>
              <a:buFont typeface="Lucida Grande"/>
              <a:buChar char="✓"/>
              <a:tabLst>
                <a:tab pos="610870" algn="l"/>
              </a:tabLst>
            </a:pP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Governmental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 organisations</a:t>
            </a:r>
            <a:endParaRPr sz="1300">
              <a:latin typeface="Lato"/>
              <a:cs typeface="Lato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914900" y="2260600"/>
            <a:ext cx="3238500" cy="6273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89100" y="4508500"/>
            <a:ext cx="3060700" cy="402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76400" y="2260600"/>
            <a:ext cx="3086100" cy="3034665"/>
          </a:xfrm>
          <a:custGeom>
            <a:avLst/>
            <a:gdLst/>
            <a:ahLst/>
            <a:cxnLst/>
            <a:rect l="l" t="t" r="r" b="b"/>
            <a:pathLst>
              <a:path w="3086100" h="3034665">
                <a:moveTo>
                  <a:pt x="3086100" y="0"/>
                </a:moveTo>
                <a:lnTo>
                  <a:pt x="0" y="12700"/>
                </a:lnTo>
                <a:lnTo>
                  <a:pt x="1734" y="3034259"/>
                </a:lnTo>
                <a:lnTo>
                  <a:pt x="3086100" y="2416248"/>
                </a:lnTo>
                <a:lnTo>
                  <a:pt x="3086100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75064" y="4467824"/>
            <a:ext cx="3088005" cy="831215"/>
          </a:xfrm>
          <a:custGeom>
            <a:avLst/>
            <a:gdLst/>
            <a:ahLst/>
            <a:cxnLst/>
            <a:rect l="l" t="t" r="r" b="b"/>
            <a:pathLst>
              <a:path w="3088004" h="831214">
                <a:moveTo>
                  <a:pt x="3087436" y="0"/>
                </a:moveTo>
                <a:lnTo>
                  <a:pt x="0" y="830883"/>
                </a:lnTo>
                <a:lnTo>
                  <a:pt x="3087436" y="365850"/>
                </a:lnTo>
                <a:lnTo>
                  <a:pt x="3087436" y="0"/>
                </a:lnTo>
                <a:close/>
              </a:path>
            </a:pathLst>
          </a:custGeom>
          <a:solidFill>
            <a:srgbClr val="2867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72208" y="4835594"/>
            <a:ext cx="3090545" cy="461645"/>
          </a:xfrm>
          <a:custGeom>
            <a:avLst/>
            <a:gdLst/>
            <a:ahLst/>
            <a:cxnLst/>
            <a:rect l="l" t="t" r="r" b="b"/>
            <a:pathLst>
              <a:path w="3090545" h="461645">
                <a:moveTo>
                  <a:pt x="3090291" y="0"/>
                </a:moveTo>
                <a:lnTo>
                  <a:pt x="0" y="461366"/>
                </a:lnTo>
                <a:lnTo>
                  <a:pt x="3090291" y="424454"/>
                </a:lnTo>
                <a:lnTo>
                  <a:pt x="3090291" y="0"/>
                </a:lnTo>
                <a:close/>
              </a:path>
            </a:pathLst>
          </a:custGeom>
          <a:solidFill>
            <a:srgbClr val="3187B2">
              <a:alpha val="2832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14900" y="2260600"/>
            <a:ext cx="6654800" cy="6261100"/>
          </a:xfrm>
          <a:custGeom>
            <a:avLst/>
            <a:gdLst/>
            <a:ahLst/>
            <a:cxnLst/>
            <a:rect l="l" t="t" r="r" b="b"/>
            <a:pathLst>
              <a:path w="6654800" h="6261100">
                <a:moveTo>
                  <a:pt x="0" y="0"/>
                </a:moveTo>
                <a:lnTo>
                  <a:pt x="6654800" y="0"/>
                </a:lnTo>
                <a:lnTo>
                  <a:pt x="6654800" y="6261100"/>
                </a:lnTo>
                <a:lnTo>
                  <a:pt x="0" y="62611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104226" y="2747580"/>
            <a:ext cx="2435860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2700"/>
              </a:lnSpc>
              <a:spcBef>
                <a:spcPts val="100"/>
              </a:spcBef>
              <a:tabLst>
                <a:tab pos="1426210" algn="l"/>
              </a:tabLst>
            </a:pPr>
            <a:r>
              <a:rPr sz="2200" spc="-15" dirty="0">
                <a:solidFill>
                  <a:srgbClr val="FFFFFF"/>
                </a:solidFill>
                <a:latin typeface="Lato-Medium"/>
                <a:cs typeface="Lato-Medium"/>
              </a:rPr>
              <a:t>" </a:t>
            </a:r>
            <a:r>
              <a:rPr sz="2200" dirty="0">
                <a:solidFill>
                  <a:srgbClr val="FFFFFF"/>
                </a:solidFill>
                <a:latin typeface="Lato-Light"/>
                <a:cs typeface="Lato-Light"/>
              </a:rPr>
              <a:t>A </a:t>
            </a:r>
            <a:r>
              <a:rPr sz="2200" spc="-5" dirty="0">
                <a:solidFill>
                  <a:srgbClr val="FFFFFF"/>
                </a:solidFill>
                <a:latin typeface="Lato-Light"/>
                <a:cs typeface="Lato-Light"/>
              </a:rPr>
              <a:t>powerful  membership </a:t>
            </a:r>
            <a:r>
              <a:rPr sz="2200" spc="-10" dirty="0">
                <a:solidFill>
                  <a:srgbClr val="FFFFFF"/>
                </a:solidFill>
                <a:latin typeface="Lato-Light"/>
                <a:cs typeface="Lato-Light"/>
              </a:rPr>
              <a:t>of</a:t>
            </a:r>
            <a:r>
              <a:rPr sz="2200" spc="-114" dirty="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Lato-Light"/>
                <a:cs typeface="Lato-Light"/>
              </a:rPr>
              <a:t>over  </a:t>
            </a:r>
            <a:r>
              <a:rPr sz="2200" dirty="0">
                <a:solidFill>
                  <a:srgbClr val="FFFFFF"/>
                </a:solidFill>
                <a:latin typeface="Lato-Light"/>
                <a:cs typeface="Lato-Light"/>
              </a:rPr>
              <a:t>2000 </a:t>
            </a:r>
            <a:r>
              <a:rPr sz="2200" spc="-35" dirty="0">
                <a:solidFill>
                  <a:srgbClr val="FFFFFF"/>
                </a:solidFill>
                <a:latin typeface="Lato-Light"/>
                <a:cs typeface="Lato-Light"/>
              </a:rPr>
              <a:t>insAtuAons  </a:t>
            </a:r>
            <a:r>
              <a:rPr sz="2200" spc="-5" dirty="0">
                <a:solidFill>
                  <a:srgbClr val="FFFFFF"/>
                </a:solidFill>
                <a:latin typeface="Lato-Light"/>
                <a:cs typeface="Lato-Light"/>
              </a:rPr>
              <a:t>worldwide	</a:t>
            </a:r>
            <a:r>
              <a:rPr sz="2200" dirty="0">
                <a:solidFill>
                  <a:srgbClr val="FFFFFF"/>
                </a:solidFill>
                <a:latin typeface="Lato-Medium"/>
                <a:cs typeface="Lato-Medium"/>
              </a:rPr>
              <a:t>”</a:t>
            </a:r>
            <a:endParaRPr sz="2200">
              <a:latin typeface="Lato-Medium"/>
              <a:cs typeface="Lato-Medium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8610" algn="l"/>
              </a:tabLst>
            </a:pPr>
            <a:r>
              <a:rPr b="1" spc="-5" dirty="0">
                <a:latin typeface="Lato-Heavy"/>
                <a:cs typeface="Lato-Heavy"/>
              </a:rPr>
              <a:t>UN-SPBF	</a:t>
            </a:r>
            <a:r>
              <a:rPr spc="-5" dirty="0"/>
              <a:t>Who </a:t>
            </a:r>
            <a:r>
              <a:rPr spc="-120" dirty="0"/>
              <a:t>We</a:t>
            </a:r>
            <a:r>
              <a:rPr spc="-350" dirty="0"/>
              <a:t> </a:t>
            </a:r>
            <a:r>
              <a:rPr spc="-55" dirty="0"/>
              <a:t>Are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651693" y="1744427"/>
            <a:ext cx="27228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solidFill>
                  <a:srgbClr val="FFFFFF"/>
                </a:solidFill>
                <a:latin typeface="Lato-Heavy"/>
                <a:cs typeface="Lato-Heavy"/>
              </a:rPr>
              <a:t>GOVERNING</a:t>
            </a:r>
            <a:r>
              <a:rPr sz="1600" b="1" spc="-45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600" b="1" spc="-15" dirty="0">
                <a:solidFill>
                  <a:srgbClr val="FFFFFF"/>
                </a:solidFill>
                <a:latin typeface="Lato-Heavy"/>
                <a:cs typeface="Lato-Heavy"/>
              </a:rPr>
              <a:t>CONSORTIUM:</a:t>
            </a:r>
            <a:endParaRPr sz="1600">
              <a:latin typeface="Lato-Heavy"/>
              <a:cs typeface="Lato-Heavy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641633" y="3638670"/>
            <a:ext cx="1109662" cy="4612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556500" y="3570466"/>
            <a:ext cx="1231900" cy="5061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642385" y="3403600"/>
            <a:ext cx="974815" cy="9779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505700" y="2681208"/>
            <a:ext cx="1304154" cy="53189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212174" y="2695784"/>
            <a:ext cx="1669524" cy="46136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603533" y="2670383"/>
            <a:ext cx="1073795" cy="56811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667852" y="4522412"/>
            <a:ext cx="1171271" cy="65373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575800" y="4610100"/>
            <a:ext cx="1231900" cy="49384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708900" y="4394200"/>
            <a:ext cx="914400" cy="9144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560035" y="5656592"/>
            <a:ext cx="1401366" cy="4013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466805" y="5651500"/>
            <a:ext cx="1491649" cy="3683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461500" y="5656591"/>
            <a:ext cx="1524000" cy="35050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835900" y="6515100"/>
            <a:ext cx="711200" cy="70962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499100" y="6553200"/>
            <a:ext cx="1331513" cy="52917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855200" y="6379853"/>
            <a:ext cx="838200" cy="92118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708900" y="7638577"/>
            <a:ext cx="939800" cy="58928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537200" y="7585918"/>
            <a:ext cx="1276850" cy="51321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448800" y="7645400"/>
            <a:ext cx="1573610" cy="42779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76400" y="4813300"/>
            <a:ext cx="3086100" cy="3733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76400" y="2260600"/>
            <a:ext cx="3086100" cy="3034665"/>
          </a:xfrm>
          <a:custGeom>
            <a:avLst/>
            <a:gdLst/>
            <a:ahLst/>
            <a:cxnLst/>
            <a:rect l="l" t="t" r="r" b="b"/>
            <a:pathLst>
              <a:path w="3086100" h="3034665">
                <a:moveTo>
                  <a:pt x="3086100" y="0"/>
                </a:moveTo>
                <a:lnTo>
                  <a:pt x="0" y="12700"/>
                </a:lnTo>
                <a:lnTo>
                  <a:pt x="1734" y="3034259"/>
                </a:lnTo>
                <a:lnTo>
                  <a:pt x="3086100" y="2416248"/>
                </a:lnTo>
                <a:lnTo>
                  <a:pt x="3086100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75064" y="4467824"/>
            <a:ext cx="3088005" cy="831215"/>
          </a:xfrm>
          <a:custGeom>
            <a:avLst/>
            <a:gdLst/>
            <a:ahLst/>
            <a:cxnLst/>
            <a:rect l="l" t="t" r="r" b="b"/>
            <a:pathLst>
              <a:path w="3088004" h="831214">
                <a:moveTo>
                  <a:pt x="3087436" y="0"/>
                </a:moveTo>
                <a:lnTo>
                  <a:pt x="0" y="830883"/>
                </a:lnTo>
                <a:lnTo>
                  <a:pt x="3087436" y="365850"/>
                </a:lnTo>
                <a:lnTo>
                  <a:pt x="3087436" y="0"/>
                </a:lnTo>
                <a:close/>
              </a:path>
            </a:pathLst>
          </a:custGeom>
          <a:solidFill>
            <a:srgbClr val="2867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72208" y="4835594"/>
            <a:ext cx="3090545" cy="461645"/>
          </a:xfrm>
          <a:custGeom>
            <a:avLst/>
            <a:gdLst/>
            <a:ahLst/>
            <a:cxnLst/>
            <a:rect l="l" t="t" r="r" b="b"/>
            <a:pathLst>
              <a:path w="3090545" h="461645">
                <a:moveTo>
                  <a:pt x="3090291" y="0"/>
                </a:moveTo>
                <a:lnTo>
                  <a:pt x="0" y="461366"/>
                </a:lnTo>
                <a:lnTo>
                  <a:pt x="3090291" y="424454"/>
                </a:lnTo>
                <a:lnTo>
                  <a:pt x="3090291" y="0"/>
                </a:lnTo>
                <a:close/>
              </a:path>
            </a:pathLst>
          </a:custGeom>
          <a:solidFill>
            <a:srgbClr val="3187B2">
              <a:alpha val="2832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14900" y="2260600"/>
            <a:ext cx="6654800" cy="6261100"/>
          </a:xfrm>
          <a:custGeom>
            <a:avLst/>
            <a:gdLst/>
            <a:ahLst/>
            <a:cxnLst/>
            <a:rect l="l" t="t" r="r" b="b"/>
            <a:pathLst>
              <a:path w="6654800" h="6261100">
                <a:moveTo>
                  <a:pt x="0" y="0"/>
                </a:moveTo>
                <a:lnTo>
                  <a:pt x="6654800" y="0"/>
                </a:lnTo>
                <a:lnTo>
                  <a:pt x="6654800" y="6261100"/>
                </a:lnTo>
                <a:lnTo>
                  <a:pt x="0" y="62611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990661" y="2679904"/>
            <a:ext cx="832538" cy="4442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382000" y="2590800"/>
            <a:ext cx="952500" cy="63262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893476" y="2770193"/>
            <a:ext cx="1142823" cy="39210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296373" y="2643589"/>
            <a:ext cx="1123941" cy="51871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959600" y="3559302"/>
            <a:ext cx="862360" cy="32689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423161" y="3556000"/>
            <a:ext cx="1076439" cy="30312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83800" y="3429000"/>
            <a:ext cx="660400" cy="6604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061200" y="5107732"/>
            <a:ext cx="748787" cy="40406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73950" y="4271173"/>
            <a:ext cx="1050850" cy="41512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881033" y="4330700"/>
            <a:ext cx="1167966" cy="30204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470900" y="4347860"/>
            <a:ext cx="774700" cy="31303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321300" y="5080000"/>
            <a:ext cx="1181100" cy="56635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509000" y="4953000"/>
            <a:ext cx="888670" cy="57024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461000" y="6032720"/>
            <a:ext cx="899855" cy="41887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026557" y="5996617"/>
            <a:ext cx="872841" cy="40418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944100" y="5985199"/>
            <a:ext cx="1574800" cy="3521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470900" y="5676900"/>
            <a:ext cx="965200" cy="965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972300" y="6883400"/>
            <a:ext cx="990600" cy="2794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590123" y="6744853"/>
            <a:ext cx="632876" cy="633846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705454" y="6807200"/>
            <a:ext cx="524032" cy="43180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935149" y="6807200"/>
            <a:ext cx="1062145" cy="43180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580003" y="7670800"/>
            <a:ext cx="630295" cy="46990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010400" y="7711451"/>
            <a:ext cx="1168028" cy="391148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983254" y="7738847"/>
            <a:ext cx="988225" cy="281679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674100" y="7658100"/>
            <a:ext cx="592501" cy="52070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566632" y="4359599"/>
            <a:ext cx="475982" cy="475982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0013358" y="5157473"/>
            <a:ext cx="905620" cy="303526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461000" y="3407857"/>
            <a:ext cx="685800" cy="567242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2205826" y="2747580"/>
            <a:ext cx="2142490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2700"/>
              </a:lnSpc>
              <a:spcBef>
                <a:spcPts val="100"/>
              </a:spcBef>
            </a:pPr>
            <a:r>
              <a:rPr sz="2200" spc="-15" dirty="0">
                <a:solidFill>
                  <a:srgbClr val="FFFFFF"/>
                </a:solidFill>
                <a:latin typeface="Lato-Medium"/>
                <a:cs typeface="Lato-Medium"/>
              </a:rPr>
              <a:t>" </a:t>
            </a:r>
            <a:r>
              <a:rPr sz="2200" dirty="0">
                <a:solidFill>
                  <a:srgbClr val="FFFFFF"/>
                </a:solidFill>
                <a:latin typeface="Lato-Light"/>
                <a:cs typeface="Lato-Light"/>
              </a:rPr>
              <a:t>A </a:t>
            </a:r>
            <a:r>
              <a:rPr sz="2200" spc="-5" dirty="0">
                <a:solidFill>
                  <a:srgbClr val="FFFFFF"/>
                </a:solidFill>
                <a:latin typeface="Lato-Light"/>
                <a:cs typeface="Lato-Light"/>
              </a:rPr>
              <a:t>unique </a:t>
            </a:r>
            <a:r>
              <a:rPr sz="2200" spc="-35" dirty="0">
                <a:solidFill>
                  <a:srgbClr val="FFFFFF"/>
                </a:solidFill>
                <a:latin typeface="Lato-Light"/>
                <a:cs typeface="Lato-Light"/>
              </a:rPr>
              <a:t>mulA-  </a:t>
            </a:r>
            <a:r>
              <a:rPr sz="2200" spc="-10" dirty="0">
                <a:solidFill>
                  <a:srgbClr val="FFFFFF"/>
                </a:solidFill>
                <a:latin typeface="Lato-Light"/>
                <a:cs typeface="Lato-Light"/>
              </a:rPr>
              <a:t>stakeholder  </a:t>
            </a:r>
            <a:r>
              <a:rPr sz="2200" spc="-40" dirty="0">
                <a:solidFill>
                  <a:srgbClr val="FFFFFF"/>
                </a:solidFill>
                <a:latin typeface="Lato-Light"/>
                <a:cs typeface="Lato-Light"/>
              </a:rPr>
              <a:t>plaDorm </a:t>
            </a:r>
            <a:r>
              <a:rPr sz="2200" spc="-5" dirty="0">
                <a:solidFill>
                  <a:srgbClr val="FFFFFF"/>
                </a:solidFill>
                <a:latin typeface="Lato-Light"/>
                <a:cs typeface="Lato-Light"/>
              </a:rPr>
              <a:t>to</a:t>
            </a:r>
            <a:r>
              <a:rPr sz="2200" spc="-30" dirty="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Lato-Light"/>
                <a:cs typeface="Lato-Light"/>
              </a:rPr>
              <a:t>foster  </a:t>
            </a:r>
            <a:r>
              <a:rPr sz="2200" spc="-15" dirty="0">
                <a:solidFill>
                  <a:srgbClr val="FFFFFF"/>
                </a:solidFill>
                <a:latin typeface="Lato-Light"/>
                <a:cs typeface="Lato-Light"/>
              </a:rPr>
              <a:t>green </a:t>
            </a:r>
            <a:r>
              <a:rPr sz="2200" spc="-25" dirty="0">
                <a:solidFill>
                  <a:srgbClr val="FFFFFF"/>
                </a:solidFill>
                <a:latin typeface="Lato-Light"/>
                <a:cs typeface="Lato-Light"/>
              </a:rPr>
              <a:t>soluAons</a:t>
            </a:r>
            <a:r>
              <a:rPr sz="2200" spc="-5" dirty="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sz="2200" dirty="0">
                <a:solidFill>
                  <a:srgbClr val="FFFFFF"/>
                </a:solidFill>
                <a:latin typeface="Lato-Medium"/>
                <a:cs typeface="Lato-Medium"/>
              </a:rPr>
              <a:t>”</a:t>
            </a:r>
            <a:endParaRPr sz="2200">
              <a:latin typeface="Lato-Medium"/>
              <a:cs typeface="Lato-Medium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8610" algn="l"/>
              </a:tabLst>
            </a:pPr>
            <a:r>
              <a:rPr b="1" spc="-5" dirty="0">
                <a:latin typeface="Lato-Heavy"/>
                <a:cs typeface="Lato-Heavy"/>
              </a:rPr>
              <a:t>UN-SPBF	</a:t>
            </a:r>
            <a:r>
              <a:rPr spc="-5" dirty="0"/>
              <a:t>Who </a:t>
            </a:r>
            <a:r>
              <a:rPr spc="-120" dirty="0"/>
              <a:t>We</a:t>
            </a:r>
            <a:r>
              <a:rPr spc="-350" dirty="0"/>
              <a:t> </a:t>
            </a:r>
            <a:r>
              <a:rPr spc="-55" dirty="0"/>
              <a:t>Are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1651693" y="1744427"/>
            <a:ext cx="1653539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35" dirty="0">
                <a:solidFill>
                  <a:srgbClr val="FFFFFF"/>
                </a:solidFill>
                <a:latin typeface="Lato-Heavy"/>
                <a:cs typeface="Lato-Heavy"/>
              </a:rPr>
              <a:t>C</a:t>
            </a:r>
            <a:r>
              <a:rPr sz="1600" b="1" spc="-5" dirty="0">
                <a:solidFill>
                  <a:srgbClr val="FFFFFF"/>
                </a:solidFill>
                <a:latin typeface="Lato-Heavy"/>
                <a:cs typeface="Lato-Heavy"/>
              </a:rPr>
              <a:t>ONTRIBU</a:t>
            </a:r>
            <a:r>
              <a:rPr sz="1600" b="1" spc="-40" dirty="0">
                <a:solidFill>
                  <a:srgbClr val="FFFFFF"/>
                </a:solidFill>
                <a:latin typeface="Lato-Heavy"/>
                <a:cs typeface="Lato-Heavy"/>
              </a:rPr>
              <a:t>T</a:t>
            </a:r>
            <a:r>
              <a:rPr sz="1600" b="1" spc="-5" dirty="0">
                <a:solidFill>
                  <a:srgbClr val="FFFFFF"/>
                </a:solidFill>
                <a:latin typeface="Lato-Heavy"/>
                <a:cs typeface="Lato-Heavy"/>
              </a:rPr>
              <a:t>OR</a:t>
            </a:r>
            <a:r>
              <a:rPr sz="1600" b="1" spc="-10" dirty="0">
                <a:solidFill>
                  <a:srgbClr val="FFFFFF"/>
                </a:solidFill>
                <a:latin typeface="Lato-Heavy"/>
                <a:cs typeface="Lato-Heavy"/>
              </a:rPr>
              <a:t>S</a:t>
            </a:r>
            <a:r>
              <a:rPr sz="1600" b="1" dirty="0">
                <a:solidFill>
                  <a:srgbClr val="FFFFFF"/>
                </a:solidFill>
                <a:latin typeface="Lato-Heavy"/>
                <a:cs typeface="Lato-Heavy"/>
              </a:rPr>
              <a:t>:</a:t>
            </a:r>
            <a:endParaRPr sz="1600">
              <a:latin typeface="Lato-Heavy"/>
              <a:cs typeface="Lato-Heav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59800" y="4711700"/>
            <a:ext cx="3086100" cy="3733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559800" y="2171700"/>
            <a:ext cx="3086100" cy="3034665"/>
          </a:xfrm>
          <a:custGeom>
            <a:avLst/>
            <a:gdLst/>
            <a:ahLst/>
            <a:cxnLst/>
            <a:rect l="l" t="t" r="r" b="b"/>
            <a:pathLst>
              <a:path w="3086100" h="3034665">
                <a:moveTo>
                  <a:pt x="3086100" y="0"/>
                </a:moveTo>
                <a:lnTo>
                  <a:pt x="0" y="12700"/>
                </a:lnTo>
                <a:lnTo>
                  <a:pt x="1733" y="3034259"/>
                </a:lnTo>
                <a:lnTo>
                  <a:pt x="3086100" y="2416248"/>
                </a:lnTo>
                <a:lnTo>
                  <a:pt x="3086100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558463" y="4378924"/>
            <a:ext cx="3088005" cy="831215"/>
          </a:xfrm>
          <a:custGeom>
            <a:avLst/>
            <a:gdLst/>
            <a:ahLst/>
            <a:cxnLst/>
            <a:rect l="l" t="t" r="r" b="b"/>
            <a:pathLst>
              <a:path w="3088004" h="831214">
                <a:moveTo>
                  <a:pt x="3087436" y="0"/>
                </a:moveTo>
                <a:lnTo>
                  <a:pt x="0" y="830883"/>
                </a:lnTo>
                <a:lnTo>
                  <a:pt x="3087436" y="365850"/>
                </a:lnTo>
                <a:lnTo>
                  <a:pt x="3087436" y="0"/>
                </a:lnTo>
                <a:close/>
              </a:path>
            </a:pathLst>
          </a:custGeom>
          <a:solidFill>
            <a:srgbClr val="296C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55608" y="4746694"/>
            <a:ext cx="3090545" cy="461645"/>
          </a:xfrm>
          <a:custGeom>
            <a:avLst/>
            <a:gdLst/>
            <a:ahLst/>
            <a:cxnLst/>
            <a:rect l="l" t="t" r="r" b="b"/>
            <a:pathLst>
              <a:path w="3090545" h="461645">
                <a:moveTo>
                  <a:pt x="3090291" y="0"/>
                </a:moveTo>
                <a:lnTo>
                  <a:pt x="0" y="461366"/>
                </a:lnTo>
                <a:lnTo>
                  <a:pt x="3090291" y="424454"/>
                </a:lnTo>
                <a:lnTo>
                  <a:pt x="3090291" y="0"/>
                </a:lnTo>
                <a:close/>
              </a:path>
            </a:pathLst>
          </a:custGeom>
          <a:solidFill>
            <a:srgbClr val="2C6D93">
              <a:alpha val="3420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39900" y="2184400"/>
            <a:ext cx="6654800" cy="6261100"/>
          </a:xfrm>
          <a:custGeom>
            <a:avLst/>
            <a:gdLst/>
            <a:ahLst/>
            <a:cxnLst/>
            <a:rect l="l" t="t" r="r" b="b"/>
            <a:pathLst>
              <a:path w="6654800" h="6261100">
                <a:moveTo>
                  <a:pt x="0" y="0"/>
                </a:moveTo>
                <a:lnTo>
                  <a:pt x="6654800" y="0"/>
                </a:lnTo>
                <a:lnTo>
                  <a:pt x="6654800" y="6261100"/>
                </a:lnTo>
                <a:lnTo>
                  <a:pt x="0" y="62611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9038425" y="2659643"/>
            <a:ext cx="2047875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2700"/>
              </a:lnSpc>
              <a:spcBef>
                <a:spcPts val="100"/>
              </a:spcBef>
            </a:pPr>
            <a:r>
              <a:rPr sz="2200" spc="-15" dirty="0">
                <a:solidFill>
                  <a:srgbClr val="FFFFFF"/>
                </a:solidFill>
                <a:latin typeface="Lato-Medium"/>
                <a:cs typeface="Lato-Medium"/>
              </a:rPr>
              <a:t>" </a:t>
            </a:r>
            <a:r>
              <a:rPr sz="2200" dirty="0">
                <a:solidFill>
                  <a:srgbClr val="FFFFFF"/>
                </a:solidFill>
                <a:latin typeface="Lato-Light"/>
                <a:cs typeface="Lato-Light"/>
              </a:rPr>
              <a:t>A </a:t>
            </a:r>
            <a:r>
              <a:rPr sz="2200" spc="-25" dirty="0">
                <a:solidFill>
                  <a:srgbClr val="FFFFFF"/>
                </a:solidFill>
                <a:latin typeface="Lato-Light"/>
                <a:cs typeface="Lato-Light"/>
              </a:rPr>
              <a:t>coaliAon </a:t>
            </a:r>
            <a:r>
              <a:rPr sz="2200" spc="-10" dirty="0">
                <a:solidFill>
                  <a:srgbClr val="FFFFFF"/>
                </a:solidFill>
                <a:latin typeface="Lato-Light"/>
                <a:cs typeface="Lato-Light"/>
              </a:rPr>
              <a:t>of  </a:t>
            </a:r>
            <a:r>
              <a:rPr sz="2200" dirty="0">
                <a:solidFill>
                  <a:srgbClr val="FFFFFF"/>
                </a:solidFill>
                <a:latin typeface="Lato-Light"/>
                <a:cs typeface="Lato-Light"/>
              </a:rPr>
              <a:t>the </a:t>
            </a:r>
            <a:r>
              <a:rPr sz="2200" spc="-5" dirty="0">
                <a:solidFill>
                  <a:srgbClr val="FFFFFF"/>
                </a:solidFill>
                <a:latin typeface="Lato-Light"/>
                <a:cs typeface="Lato-Light"/>
              </a:rPr>
              <a:t>Willing </a:t>
            </a:r>
            <a:r>
              <a:rPr sz="2200" dirty="0">
                <a:solidFill>
                  <a:srgbClr val="FFFFFF"/>
                </a:solidFill>
                <a:latin typeface="Lato-Light"/>
                <a:cs typeface="Lato-Light"/>
              </a:rPr>
              <a:t>and</a:t>
            </a:r>
            <a:r>
              <a:rPr sz="2200" spc="-125" dirty="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sz="2200" dirty="0">
                <a:solidFill>
                  <a:srgbClr val="FFFFFF"/>
                </a:solidFill>
                <a:latin typeface="Lato-Light"/>
                <a:cs typeface="Lato-Light"/>
              </a:rPr>
              <a:t>a  </a:t>
            </a:r>
            <a:r>
              <a:rPr sz="2200" spc="-25" dirty="0">
                <a:solidFill>
                  <a:srgbClr val="FFFFFF"/>
                </a:solidFill>
                <a:latin typeface="Lato-Light"/>
                <a:cs typeface="Lato-Light"/>
              </a:rPr>
              <a:t>coaliAon </a:t>
            </a:r>
            <a:r>
              <a:rPr sz="2200" spc="-10" dirty="0">
                <a:solidFill>
                  <a:srgbClr val="FFFFFF"/>
                </a:solidFill>
                <a:latin typeface="Lato-Light"/>
                <a:cs typeface="Lato-Light"/>
              </a:rPr>
              <a:t>of </a:t>
            </a:r>
            <a:r>
              <a:rPr sz="2200" dirty="0">
                <a:solidFill>
                  <a:srgbClr val="FFFFFF"/>
                </a:solidFill>
                <a:latin typeface="Lato-Light"/>
                <a:cs typeface="Lato-Light"/>
              </a:rPr>
              <a:t>the  </a:t>
            </a:r>
            <a:r>
              <a:rPr sz="2200" spc="-20" dirty="0">
                <a:solidFill>
                  <a:srgbClr val="FFFFFF"/>
                </a:solidFill>
                <a:latin typeface="Lato-Light"/>
                <a:cs typeface="Lato-Light"/>
              </a:rPr>
              <a:t>Working</a:t>
            </a:r>
            <a:r>
              <a:rPr sz="2200" spc="-10" dirty="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sz="2200" dirty="0">
                <a:solidFill>
                  <a:srgbClr val="FFFFFF"/>
                </a:solidFill>
                <a:latin typeface="Lato-Medium"/>
                <a:cs typeface="Lato-Medium"/>
              </a:rPr>
              <a:t>”</a:t>
            </a:r>
            <a:endParaRPr sz="2200">
              <a:latin typeface="Lato-Medium"/>
              <a:cs typeface="Lato-Medium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8610" algn="l"/>
              </a:tabLst>
            </a:pPr>
            <a:r>
              <a:rPr b="1" spc="-5" dirty="0">
                <a:latin typeface="Lato-Heavy"/>
                <a:cs typeface="Lato-Heavy"/>
              </a:rPr>
              <a:t>UN-SPBF	</a:t>
            </a:r>
            <a:r>
              <a:rPr spc="-5" dirty="0"/>
              <a:t>Who </a:t>
            </a:r>
            <a:r>
              <a:rPr spc="-120" dirty="0"/>
              <a:t>We</a:t>
            </a:r>
            <a:r>
              <a:rPr spc="-350" dirty="0"/>
              <a:t> </a:t>
            </a:r>
            <a:r>
              <a:rPr spc="-55" dirty="0"/>
              <a:t>Are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651693" y="1744427"/>
            <a:ext cx="1653539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35" dirty="0">
                <a:solidFill>
                  <a:srgbClr val="FFFFFF"/>
                </a:solidFill>
                <a:latin typeface="Lato-Heavy"/>
                <a:cs typeface="Lato-Heavy"/>
              </a:rPr>
              <a:t>C</a:t>
            </a:r>
            <a:r>
              <a:rPr sz="1600" b="1" spc="-5" dirty="0">
                <a:solidFill>
                  <a:srgbClr val="FFFFFF"/>
                </a:solidFill>
                <a:latin typeface="Lato-Heavy"/>
                <a:cs typeface="Lato-Heavy"/>
              </a:rPr>
              <a:t>ONTRIBU</a:t>
            </a:r>
            <a:r>
              <a:rPr sz="1600" b="1" spc="-40" dirty="0">
                <a:solidFill>
                  <a:srgbClr val="FFFFFF"/>
                </a:solidFill>
                <a:latin typeface="Lato-Heavy"/>
                <a:cs typeface="Lato-Heavy"/>
              </a:rPr>
              <a:t>T</a:t>
            </a:r>
            <a:r>
              <a:rPr sz="1600" b="1" spc="-5" dirty="0">
                <a:solidFill>
                  <a:srgbClr val="FFFFFF"/>
                </a:solidFill>
                <a:latin typeface="Lato-Heavy"/>
                <a:cs typeface="Lato-Heavy"/>
              </a:rPr>
              <a:t>OR</a:t>
            </a:r>
            <a:r>
              <a:rPr sz="1600" b="1" spc="-10" dirty="0">
                <a:solidFill>
                  <a:srgbClr val="FFFFFF"/>
                </a:solidFill>
                <a:latin typeface="Lato-Heavy"/>
                <a:cs typeface="Lato-Heavy"/>
              </a:rPr>
              <a:t>S</a:t>
            </a:r>
            <a:r>
              <a:rPr sz="1600" b="1" dirty="0">
                <a:solidFill>
                  <a:srgbClr val="FFFFFF"/>
                </a:solidFill>
                <a:latin typeface="Lato-Heavy"/>
                <a:cs typeface="Lato-Heavy"/>
              </a:rPr>
              <a:t>:</a:t>
            </a:r>
            <a:endParaRPr sz="1600">
              <a:latin typeface="Lato-Heavy"/>
              <a:cs typeface="Lato-Heavy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074961" y="2427386"/>
            <a:ext cx="617438" cy="6915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947374" y="2442541"/>
            <a:ext cx="1434125" cy="5800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768404" y="2476500"/>
            <a:ext cx="599975" cy="5969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971522" y="2540000"/>
            <a:ext cx="488824" cy="46794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0" y="3354449"/>
            <a:ext cx="520700" cy="46825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686300" y="3294482"/>
            <a:ext cx="863600" cy="58954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22600" y="4165600"/>
            <a:ext cx="1308100" cy="4953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819013" y="3291960"/>
            <a:ext cx="844643" cy="58153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35300" y="4916480"/>
            <a:ext cx="482600" cy="51716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739900" y="3484125"/>
            <a:ext cx="6654800" cy="182562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835785" marR="4128770">
              <a:lnSpc>
                <a:spcPts val="700"/>
              </a:lnSpc>
              <a:spcBef>
                <a:spcPts val="140"/>
              </a:spcBef>
            </a:pPr>
            <a:r>
              <a:rPr sz="600" spc="-5" dirty="0">
                <a:latin typeface="Lato-Medium"/>
                <a:cs typeface="Lato-Medium"/>
              </a:rPr>
              <a:t>County</a:t>
            </a:r>
            <a:r>
              <a:rPr sz="600" spc="-75" dirty="0">
                <a:latin typeface="Lato-Medium"/>
                <a:cs typeface="Lato-Medium"/>
              </a:rPr>
              <a:t> </a:t>
            </a:r>
            <a:r>
              <a:rPr sz="600" spc="-5" dirty="0">
                <a:latin typeface="Lato-Medium"/>
                <a:cs typeface="Lato-Medium"/>
              </a:rPr>
              <a:t>Government  of</a:t>
            </a:r>
            <a:r>
              <a:rPr sz="600" spc="-20" dirty="0">
                <a:latin typeface="Lato-Medium"/>
                <a:cs typeface="Lato-Medium"/>
              </a:rPr>
              <a:t> </a:t>
            </a:r>
            <a:r>
              <a:rPr sz="600" spc="-5" dirty="0">
                <a:latin typeface="Lato-Medium"/>
                <a:cs typeface="Lato-Medium"/>
              </a:rPr>
              <a:t>Kakamega</a:t>
            </a:r>
            <a:endParaRPr sz="600">
              <a:latin typeface="Lato-Medium"/>
              <a:cs typeface="Lato-Medium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750">
              <a:latin typeface="Times New Roman"/>
              <a:cs typeface="Times New Roman"/>
            </a:endParaRPr>
          </a:p>
          <a:p>
            <a:pPr marL="1893570" marR="4244340">
              <a:lnSpc>
                <a:spcPts val="700"/>
              </a:lnSpc>
            </a:pPr>
            <a:r>
              <a:rPr sz="600" spc="-5" dirty="0">
                <a:latin typeface="Lato-Medium"/>
                <a:cs typeface="Lato-Medium"/>
              </a:rPr>
              <a:t>Government</a:t>
            </a:r>
            <a:r>
              <a:rPr sz="600" spc="-70" dirty="0">
                <a:latin typeface="Lato-Medium"/>
                <a:cs typeface="Lato-Medium"/>
              </a:rPr>
              <a:t> </a:t>
            </a:r>
            <a:r>
              <a:rPr sz="600" spc="-5" dirty="0">
                <a:latin typeface="Lato-Medium"/>
                <a:cs typeface="Lato-Medium"/>
              </a:rPr>
              <a:t>of  Costa</a:t>
            </a:r>
            <a:r>
              <a:rPr sz="600" spc="-15" dirty="0">
                <a:latin typeface="Lato-Medium"/>
                <a:cs typeface="Lato-Medium"/>
              </a:rPr>
              <a:t> </a:t>
            </a:r>
            <a:r>
              <a:rPr sz="600" spc="-5" dirty="0">
                <a:latin typeface="Lato-Medium"/>
                <a:cs typeface="Lato-Medium"/>
              </a:rPr>
              <a:t>Rica</a:t>
            </a:r>
            <a:endParaRPr sz="600">
              <a:latin typeface="Lato-Medium"/>
              <a:cs typeface="Lato-Medium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586668" y="4996684"/>
            <a:ext cx="1064831" cy="41080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209800" y="3276600"/>
            <a:ext cx="482600" cy="6223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240265" y="3276600"/>
            <a:ext cx="500459" cy="51526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15874" y="4105556"/>
            <a:ext cx="834025" cy="59997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240386" y="4143116"/>
            <a:ext cx="439313" cy="44158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867400" y="4203830"/>
            <a:ext cx="673100" cy="40626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162216" y="4916480"/>
            <a:ext cx="601698" cy="51716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98800" y="5816600"/>
            <a:ext cx="1079500" cy="49341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676900" y="4940300"/>
            <a:ext cx="986756" cy="49530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061200" y="4191000"/>
            <a:ext cx="850900" cy="43902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016642" y="4996160"/>
            <a:ext cx="943768" cy="35780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98800" y="6731000"/>
            <a:ext cx="1079500" cy="27940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141012" y="6756400"/>
            <a:ext cx="997637" cy="21173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737100" y="5791200"/>
            <a:ext cx="819361" cy="425993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892800" y="5729939"/>
            <a:ext cx="698500" cy="55656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159000" y="5702300"/>
            <a:ext cx="609600" cy="62230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214515" y="6694283"/>
            <a:ext cx="465184" cy="468516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902200" y="6642100"/>
            <a:ext cx="431800" cy="580383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803900" y="6629400"/>
            <a:ext cx="876300" cy="557696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152391" y="6529320"/>
            <a:ext cx="679281" cy="679281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213100" y="7556500"/>
            <a:ext cx="952500" cy="419100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803900" y="7686892"/>
            <a:ext cx="939135" cy="221785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073900" y="7556500"/>
            <a:ext cx="876300" cy="378810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717666" y="7594600"/>
            <a:ext cx="752250" cy="406400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109316" y="7556500"/>
            <a:ext cx="680012" cy="419100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150100" y="5715000"/>
            <a:ext cx="495300" cy="527339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913943" y="2540000"/>
            <a:ext cx="998156" cy="444500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38300" y="4368800"/>
            <a:ext cx="3086100" cy="419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65700" y="2298700"/>
            <a:ext cx="6654800" cy="6261100"/>
          </a:xfrm>
          <a:custGeom>
            <a:avLst/>
            <a:gdLst/>
            <a:ahLst/>
            <a:cxnLst/>
            <a:rect l="l" t="t" r="r" b="b"/>
            <a:pathLst>
              <a:path w="6654800" h="6261100">
                <a:moveTo>
                  <a:pt x="0" y="0"/>
                </a:moveTo>
                <a:lnTo>
                  <a:pt x="6654800" y="0"/>
                </a:lnTo>
                <a:lnTo>
                  <a:pt x="6654800" y="6261100"/>
                </a:lnTo>
                <a:lnTo>
                  <a:pt x="0" y="62611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38300" y="2298700"/>
            <a:ext cx="3086100" cy="3034665"/>
          </a:xfrm>
          <a:custGeom>
            <a:avLst/>
            <a:gdLst/>
            <a:ahLst/>
            <a:cxnLst/>
            <a:rect l="l" t="t" r="r" b="b"/>
            <a:pathLst>
              <a:path w="3086100" h="3034665">
                <a:moveTo>
                  <a:pt x="3086100" y="0"/>
                </a:moveTo>
                <a:lnTo>
                  <a:pt x="0" y="12700"/>
                </a:lnTo>
                <a:lnTo>
                  <a:pt x="2247" y="3034259"/>
                </a:lnTo>
                <a:lnTo>
                  <a:pt x="3086100" y="2416248"/>
                </a:lnTo>
                <a:lnTo>
                  <a:pt x="3086100" y="0"/>
                </a:lnTo>
                <a:close/>
              </a:path>
            </a:pathLst>
          </a:custGeom>
          <a:solidFill>
            <a:srgbClr val="3187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36964" y="4505924"/>
            <a:ext cx="3088005" cy="831215"/>
          </a:xfrm>
          <a:custGeom>
            <a:avLst/>
            <a:gdLst/>
            <a:ahLst/>
            <a:cxnLst/>
            <a:rect l="l" t="t" r="r" b="b"/>
            <a:pathLst>
              <a:path w="3088004" h="831214">
                <a:moveTo>
                  <a:pt x="3087436" y="0"/>
                </a:moveTo>
                <a:lnTo>
                  <a:pt x="0" y="830883"/>
                </a:lnTo>
                <a:lnTo>
                  <a:pt x="3087436" y="365850"/>
                </a:lnTo>
                <a:lnTo>
                  <a:pt x="3087436" y="0"/>
                </a:lnTo>
                <a:close/>
              </a:path>
            </a:pathLst>
          </a:custGeom>
          <a:solidFill>
            <a:srgbClr val="296C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34108" y="4873694"/>
            <a:ext cx="3090545" cy="461645"/>
          </a:xfrm>
          <a:custGeom>
            <a:avLst/>
            <a:gdLst/>
            <a:ahLst/>
            <a:cxnLst/>
            <a:rect l="l" t="t" r="r" b="b"/>
            <a:pathLst>
              <a:path w="3090545" h="461645">
                <a:moveTo>
                  <a:pt x="3090291" y="0"/>
                </a:moveTo>
                <a:lnTo>
                  <a:pt x="0" y="461366"/>
                </a:lnTo>
                <a:lnTo>
                  <a:pt x="3090291" y="424454"/>
                </a:lnTo>
                <a:lnTo>
                  <a:pt x="3090291" y="0"/>
                </a:lnTo>
                <a:close/>
              </a:path>
            </a:pathLst>
          </a:custGeom>
          <a:solidFill>
            <a:srgbClr val="334C55">
              <a:alpha val="7425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369276" y="2765362"/>
            <a:ext cx="1882139" cy="1590675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marR="5080">
              <a:lnSpc>
                <a:spcPct val="120300"/>
              </a:lnSpc>
              <a:spcBef>
                <a:spcPts val="5"/>
              </a:spcBef>
              <a:tabLst>
                <a:tab pos="396875" algn="l"/>
              </a:tabLst>
            </a:pPr>
            <a:r>
              <a:rPr sz="2200" spc="-15" dirty="0">
                <a:solidFill>
                  <a:srgbClr val="FFFFFF"/>
                </a:solidFill>
                <a:latin typeface="Lato-Medium"/>
                <a:cs typeface="Lato-Medium"/>
              </a:rPr>
              <a:t>" </a:t>
            </a:r>
            <a:r>
              <a:rPr sz="2100" spc="-20" dirty="0">
                <a:solidFill>
                  <a:srgbClr val="FFFFFF"/>
                </a:solidFill>
                <a:latin typeface="Lato-Light"/>
                <a:cs typeface="Lato-Light"/>
              </a:rPr>
              <a:t>Every</a:t>
            </a:r>
            <a:r>
              <a:rPr sz="2100" spc="-114" dirty="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sz="2100" spc="-10" dirty="0">
                <a:solidFill>
                  <a:srgbClr val="FFFFFF"/>
                </a:solidFill>
                <a:latin typeface="Lato-Light"/>
                <a:cs typeface="Lato-Light"/>
              </a:rPr>
              <a:t>Member  </a:t>
            </a:r>
            <a:r>
              <a:rPr sz="2100" dirty="0">
                <a:solidFill>
                  <a:srgbClr val="FFFFFF"/>
                </a:solidFill>
                <a:latin typeface="Lato-Light"/>
                <a:cs typeface="Lato-Light"/>
              </a:rPr>
              <a:t>has </a:t>
            </a:r>
            <a:r>
              <a:rPr sz="2100" spc="-5" dirty="0">
                <a:solidFill>
                  <a:srgbClr val="FFFFFF"/>
                </a:solidFill>
                <a:latin typeface="Lato-Light"/>
                <a:cs typeface="Lato-Light"/>
              </a:rPr>
              <a:t>something  to	bring to </a:t>
            </a:r>
            <a:r>
              <a:rPr sz="2100" dirty="0">
                <a:solidFill>
                  <a:srgbClr val="FFFFFF"/>
                </a:solidFill>
                <a:latin typeface="Lato-Light"/>
                <a:cs typeface="Lato-Light"/>
              </a:rPr>
              <a:t>the  </a:t>
            </a:r>
            <a:r>
              <a:rPr sz="2100" spc="-5" dirty="0">
                <a:solidFill>
                  <a:srgbClr val="FFFFFF"/>
                </a:solidFill>
                <a:latin typeface="Lato-Light"/>
                <a:cs typeface="Lato-Light"/>
              </a:rPr>
              <a:t>table. </a:t>
            </a:r>
            <a:r>
              <a:rPr sz="2200" dirty="0">
                <a:solidFill>
                  <a:srgbClr val="FFFFFF"/>
                </a:solidFill>
                <a:latin typeface="Lato-Medium"/>
                <a:cs typeface="Lato-Medium"/>
              </a:rPr>
              <a:t>”</a:t>
            </a:r>
            <a:endParaRPr sz="2200">
              <a:latin typeface="Lato-Medium"/>
              <a:cs typeface="Lato-Medium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8610" algn="l"/>
              </a:tabLst>
            </a:pPr>
            <a:r>
              <a:rPr b="1" spc="-5" dirty="0">
                <a:latin typeface="Lato-Heavy"/>
                <a:cs typeface="Lato-Heavy"/>
              </a:rPr>
              <a:t>UN-SPBF	</a:t>
            </a:r>
            <a:r>
              <a:rPr spc="-5" dirty="0"/>
              <a:t>Who </a:t>
            </a:r>
            <a:r>
              <a:rPr spc="-120" dirty="0"/>
              <a:t>We</a:t>
            </a:r>
            <a:r>
              <a:rPr spc="-350" dirty="0"/>
              <a:t> </a:t>
            </a:r>
            <a:r>
              <a:rPr spc="-55" dirty="0"/>
              <a:t>Are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651693" y="1744427"/>
            <a:ext cx="1653539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35" dirty="0">
                <a:solidFill>
                  <a:srgbClr val="FFFFFF"/>
                </a:solidFill>
                <a:latin typeface="Lato-Heavy"/>
                <a:cs typeface="Lato-Heavy"/>
              </a:rPr>
              <a:t>C</a:t>
            </a:r>
            <a:r>
              <a:rPr sz="1600" b="1" spc="-5" dirty="0">
                <a:solidFill>
                  <a:srgbClr val="FFFFFF"/>
                </a:solidFill>
                <a:latin typeface="Lato-Heavy"/>
                <a:cs typeface="Lato-Heavy"/>
              </a:rPr>
              <a:t>ONTRIBU</a:t>
            </a:r>
            <a:r>
              <a:rPr sz="1600" b="1" spc="-40" dirty="0">
                <a:solidFill>
                  <a:srgbClr val="FFFFFF"/>
                </a:solidFill>
                <a:latin typeface="Lato-Heavy"/>
                <a:cs typeface="Lato-Heavy"/>
              </a:rPr>
              <a:t>T</a:t>
            </a:r>
            <a:r>
              <a:rPr sz="1600" b="1" spc="-5" dirty="0">
                <a:solidFill>
                  <a:srgbClr val="FFFFFF"/>
                </a:solidFill>
                <a:latin typeface="Lato-Heavy"/>
                <a:cs typeface="Lato-Heavy"/>
              </a:rPr>
              <a:t>OR</a:t>
            </a:r>
            <a:r>
              <a:rPr sz="1600" b="1" spc="-10" dirty="0">
                <a:solidFill>
                  <a:srgbClr val="FFFFFF"/>
                </a:solidFill>
                <a:latin typeface="Lato-Heavy"/>
                <a:cs typeface="Lato-Heavy"/>
              </a:rPr>
              <a:t>S</a:t>
            </a:r>
            <a:r>
              <a:rPr sz="1600" b="1" dirty="0">
                <a:solidFill>
                  <a:srgbClr val="FFFFFF"/>
                </a:solidFill>
                <a:latin typeface="Lato-Heavy"/>
                <a:cs typeface="Lato-Heavy"/>
              </a:rPr>
              <a:t>:</a:t>
            </a:r>
            <a:endParaRPr sz="1600">
              <a:latin typeface="Lato-Heavy"/>
              <a:cs typeface="Lato-Heavy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0165769" y="7913830"/>
            <a:ext cx="1010230" cy="2776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59400" y="2567998"/>
            <a:ext cx="1025243" cy="4127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489670" y="2590800"/>
            <a:ext cx="1541120" cy="31692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439400" y="2530913"/>
            <a:ext cx="705420" cy="43616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709679" y="3111500"/>
            <a:ext cx="1405620" cy="47988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528300" y="3636123"/>
            <a:ext cx="571500" cy="7270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432800" y="3254680"/>
            <a:ext cx="1549400" cy="18701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950570" y="3721100"/>
            <a:ext cx="1012329" cy="5588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540115" y="3746500"/>
            <a:ext cx="1264284" cy="5080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523496" y="5312704"/>
            <a:ext cx="1598404" cy="43635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0401300" y="3116171"/>
            <a:ext cx="998220" cy="46522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870700" y="5384800"/>
            <a:ext cx="1228125" cy="4572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461091" y="6223000"/>
            <a:ext cx="959405" cy="48106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610600" y="7104698"/>
            <a:ext cx="1130300" cy="28229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937341" y="7023527"/>
            <a:ext cx="918864" cy="46672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949316" y="7772400"/>
            <a:ext cx="960589" cy="5969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346700" y="4660900"/>
            <a:ext cx="1190795" cy="3556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461000" y="5402923"/>
            <a:ext cx="959615" cy="413676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479658" y="5359400"/>
            <a:ext cx="670941" cy="50737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0121900" y="6261100"/>
            <a:ext cx="1089796" cy="33884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0492037" y="6976496"/>
            <a:ext cx="515220" cy="55460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359400" y="3192817"/>
            <a:ext cx="1155700" cy="33778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786550" y="4640115"/>
            <a:ext cx="1375039" cy="282292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523496" y="4614014"/>
            <a:ext cx="1395204" cy="338985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0261600" y="4577422"/>
            <a:ext cx="1001684" cy="337477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486400" y="7079190"/>
            <a:ext cx="913051" cy="299509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124700" y="6096000"/>
            <a:ext cx="581587" cy="58420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600700" y="3733800"/>
            <a:ext cx="544883" cy="546100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536284" y="6184900"/>
            <a:ext cx="1340333" cy="301442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934200" y="2654300"/>
            <a:ext cx="1003300" cy="239106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793995" y="7688692"/>
            <a:ext cx="589285" cy="589285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689600" y="7759700"/>
            <a:ext cx="507193" cy="539793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26660" y="2937789"/>
            <a:ext cx="9548539" cy="56224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69255" y="527308"/>
            <a:ext cx="6266815" cy="741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7975" algn="l"/>
                <a:tab pos="5471160" algn="l"/>
              </a:tabLst>
            </a:pPr>
            <a:r>
              <a:rPr b="1" dirty="0">
                <a:latin typeface="Lato-Heavy"/>
                <a:cs typeface="Lato-Heavy"/>
              </a:rPr>
              <a:t>UN-SP</a:t>
            </a:r>
            <a:r>
              <a:rPr b="1" spc="-5" dirty="0">
                <a:latin typeface="Lato-Heavy"/>
                <a:cs typeface="Lato-Heavy"/>
              </a:rPr>
              <a:t>B</a:t>
            </a:r>
            <a:r>
              <a:rPr b="1" dirty="0">
                <a:latin typeface="Lato-Heavy"/>
                <a:cs typeface="Lato-Heavy"/>
              </a:rPr>
              <a:t>F	</a:t>
            </a:r>
            <a:r>
              <a:rPr spc="-15" dirty="0"/>
              <a:t>W</a:t>
            </a:r>
            <a:r>
              <a:rPr dirty="0"/>
              <a:t>h</a:t>
            </a:r>
            <a:r>
              <a:rPr spc="-30" dirty="0"/>
              <a:t>a</a:t>
            </a:r>
            <a:r>
              <a:rPr dirty="0"/>
              <a:t>t</a:t>
            </a:r>
            <a:r>
              <a:rPr spc="-105" dirty="0"/>
              <a:t> </a:t>
            </a:r>
            <a:r>
              <a:rPr spc="-240" dirty="0"/>
              <a:t>W</a:t>
            </a:r>
            <a:r>
              <a:rPr dirty="0"/>
              <a:t>e	</a:t>
            </a:r>
            <a:r>
              <a:rPr spc="-40" dirty="0"/>
              <a:t>D</a:t>
            </a:r>
            <a:r>
              <a:rPr dirty="0"/>
              <a:t>o</a:t>
            </a:r>
          </a:p>
        </p:txBody>
      </p:sp>
      <p:sp>
        <p:nvSpPr>
          <p:cNvPr id="4" name="object 4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05502" y="3580945"/>
            <a:ext cx="3569970" cy="3569970"/>
          </a:xfrm>
          <a:custGeom>
            <a:avLst/>
            <a:gdLst/>
            <a:ahLst/>
            <a:cxnLst/>
            <a:rect l="l" t="t" r="r" b="b"/>
            <a:pathLst>
              <a:path w="3569970" h="3569970">
                <a:moveTo>
                  <a:pt x="1807247" y="0"/>
                </a:moveTo>
                <a:lnTo>
                  <a:pt x="1762316" y="0"/>
                </a:lnTo>
                <a:lnTo>
                  <a:pt x="1717398" y="1123"/>
                </a:lnTo>
                <a:lnTo>
                  <a:pt x="1672513" y="3371"/>
                </a:lnTo>
                <a:lnTo>
                  <a:pt x="1627686" y="6743"/>
                </a:lnTo>
                <a:lnTo>
                  <a:pt x="1582938" y="11239"/>
                </a:lnTo>
                <a:lnTo>
                  <a:pt x="1538294" y="16859"/>
                </a:lnTo>
                <a:lnTo>
                  <a:pt x="1493776" y="23603"/>
                </a:lnTo>
                <a:lnTo>
                  <a:pt x="1449407" y="31471"/>
                </a:lnTo>
                <a:lnTo>
                  <a:pt x="1405209" y="40463"/>
                </a:lnTo>
                <a:lnTo>
                  <a:pt x="1361206" y="50579"/>
                </a:lnTo>
                <a:lnTo>
                  <a:pt x="1317420" y="61818"/>
                </a:lnTo>
                <a:lnTo>
                  <a:pt x="1273875" y="74182"/>
                </a:lnTo>
                <a:lnTo>
                  <a:pt x="1230594" y="87670"/>
                </a:lnTo>
                <a:lnTo>
                  <a:pt x="1187598" y="102282"/>
                </a:lnTo>
                <a:lnTo>
                  <a:pt x="1144911" y="118018"/>
                </a:lnTo>
                <a:lnTo>
                  <a:pt x="1102557" y="134877"/>
                </a:lnTo>
                <a:lnTo>
                  <a:pt x="1060557" y="152861"/>
                </a:lnTo>
                <a:lnTo>
                  <a:pt x="1018936" y="171969"/>
                </a:lnTo>
                <a:lnTo>
                  <a:pt x="977715" y="192200"/>
                </a:lnTo>
                <a:lnTo>
                  <a:pt x="936917" y="213556"/>
                </a:lnTo>
                <a:lnTo>
                  <a:pt x="896566" y="236036"/>
                </a:lnTo>
                <a:lnTo>
                  <a:pt x="856684" y="259639"/>
                </a:lnTo>
                <a:lnTo>
                  <a:pt x="817295" y="284367"/>
                </a:lnTo>
                <a:lnTo>
                  <a:pt x="778421" y="310218"/>
                </a:lnTo>
                <a:lnTo>
                  <a:pt x="740085" y="337194"/>
                </a:lnTo>
                <a:lnTo>
                  <a:pt x="702310" y="365294"/>
                </a:lnTo>
                <a:lnTo>
                  <a:pt x="665118" y="394517"/>
                </a:lnTo>
                <a:lnTo>
                  <a:pt x="628534" y="424865"/>
                </a:lnTo>
                <a:lnTo>
                  <a:pt x="592579" y="456336"/>
                </a:lnTo>
                <a:lnTo>
                  <a:pt x="557277" y="488932"/>
                </a:lnTo>
                <a:lnTo>
                  <a:pt x="522650" y="522651"/>
                </a:lnTo>
                <a:lnTo>
                  <a:pt x="488931" y="557278"/>
                </a:lnTo>
                <a:lnTo>
                  <a:pt x="456335" y="592580"/>
                </a:lnTo>
                <a:lnTo>
                  <a:pt x="424864" y="628535"/>
                </a:lnTo>
                <a:lnTo>
                  <a:pt x="394516" y="665119"/>
                </a:lnTo>
                <a:lnTo>
                  <a:pt x="365293" y="702311"/>
                </a:lnTo>
                <a:lnTo>
                  <a:pt x="337193" y="740086"/>
                </a:lnTo>
                <a:lnTo>
                  <a:pt x="310218" y="778422"/>
                </a:lnTo>
                <a:lnTo>
                  <a:pt x="284366" y="817296"/>
                </a:lnTo>
                <a:lnTo>
                  <a:pt x="259639" y="856685"/>
                </a:lnTo>
                <a:lnTo>
                  <a:pt x="236035" y="896567"/>
                </a:lnTo>
                <a:lnTo>
                  <a:pt x="213556" y="936918"/>
                </a:lnTo>
                <a:lnTo>
                  <a:pt x="192200" y="977715"/>
                </a:lnTo>
                <a:lnTo>
                  <a:pt x="171968" y="1018936"/>
                </a:lnTo>
                <a:lnTo>
                  <a:pt x="152861" y="1060558"/>
                </a:lnTo>
                <a:lnTo>
                  <a:pt x="134877" y="1102558"/>
                </a:lnTo>
                <a:lnTo>
                  <a:pt x="118017" y="1144912"/>
                </a:lnTo>
                <a:lnTo>
                  <a:pt x="102282" y="1187599"/>
                </a:lnTo>
                <a:lnTo>
                  <a:pt x="87670" y="1230594"/>
                </a:lnTo>
                <a:lnTo>
                  <a:pt x="74182" y="1273876"/>
                </a:lnTo>
                <a:lnTo>
                  <a:pt x="61818" y="1317421"/>
                </a:lnTo>
                <a:lnTo>
                  <a:pt x="50579" y="1361207"/>
                </a:lnTo>
                <a:lnTo>
                  <a:pt x="40463" y="1405210"/>
                </a:lnTo>
                <a:lnTo>
                  <a:pt x="31471" y="1449407"/>
                </a:lnTo>
                <a:lnTo>
                  <a:pt x="23603" y="1493777"/>
                </a:lnTo>
                <a:lnTo>
                  <a:pt x="16859" y="1538295"/>
                </a:lnTo>
                <a:lnTo>
                  <a:pt x="11239" y="1582939"/>
                </a:lnTo>
                <a:lnTo>
                  <a:pt x="6743" y="1627686"/>
                </a:lnTo>
                <a:lnTo>
                  <a:pt x="3371" y="1672513"/>
                </a:lnTo>
                <a:lnTo>
                  <a:pt x="1123" y="1717398"/>
                </a:lnTo>
                <a:lnTo>
                  <a:pt x="0" y="1762317"/>
                </a:lnTo>
                <a:lnTo>
                  <a:pt x="0" y="1807247"/>
                </a:lnTo>
                <a:lnTo>
                  <a:pt x="1123" y="1852166"/>
                </a:lnTo>
                <a:lnTo>
                  <a:pt x="3371" y="1897051"/>
                </a:lnTo>
                <a:lnTo>
                  <a:pt x="6743" y="1941878"/>
                </a:lnTo>
                <a:lnTo>
                  <a:pt x="11239" y="1986625"/>
                </a:lnTo>
                <a:lnTo>
                  <a:pt x="16859" y="2031269"/>
                </a:lnTo>
                <a:lnTo>
                  <a:pt x="23603" y="2075788"/>
                </a:lnTo>
                <a:lnTo>
                  <a:pt x="31471" y="2120157"/>
                </a:lnTo>
                <a:lnTo>
                  <a:pt x="40463" y="2164355"/>
                </a:lnTo>
                <a:lnTo>
                  <a:pt x="50579" y="2208358"/>
                </a:lnTo>
                <a:lnTo>
                  <a:pt x="61818" y="2252143"/>
                </a:lnTo>
                <a:lnTo>
                  <a:pt x="74182" y="2295688"/>
                </a:lnTo>
                <a:lnTo>
                  <a:pt x="87670" y="2338970"/>
                </a:lnTo>
                <a:lnTo>
                  <a:pt x="102282" y="2381966"/>
                </a:lnTo>
                <a:lnTo>
                  <a:pt x="118017" y="2424652"/>
                </a:lnTo>
                <a:lnTo>
                  <a:pt x="134877" y="2467006"/>
                </a:lnTo>
                <a:lnTo>
                  <a:pt x="152861" y="2509006"/>
                </a:lnTo>
                <a:lnTo>
                  <a:pt x="171968" y="2550628"/>
                </a:lnTo>
                <a:lnTo>
                  <a:pt x="192200" y="2591849"/>
                </a:lnTo>
                <a:lnTo>
                  <a:pt x="213556" y="2632646"/>
                </a:lnTo>
                <a:lnTo>
                  <a:pt x="236035" y="2672997"/>
                </a:lnTo>
                <a:lnTo>
                  <a:pt x="259639" y="2712879"/>
                </a:lnTo>
                <a:lnTo>
                  <a:pt x="284366" y="2752268"/>
                </a:lnTo>
                <a:lnTo>
                  <a:pt x="310218" y="2791142"/>
                </a:lnTo>
                <a:lnTo>
                  <a:pt x="337193" y="2829478"/>
                </a:lnTo>
                <a:lnTo>
                  <a:pt x="365293" y="2867254"/>
                </a:lnTo>
                <a:lnTo>
                  <a:pt x="394516" y="2904445"/>
                </a:lnTo>
                <a:lnTo>
                  <a:pt x="424864" y="2941029"/>
                </a:lnTo>
                <a:lnTo>
                  <a:pt x="456335" y="2976984"/>
                </a:lnTo>
                <a:lnTo>
                  <a:pt x="488931" y="3012286"/>
                </a:lnTo>
                <a:lnTo>
                  <a:pt x="522650" y="3046913"/>
                </a:lnTo>
                <a:lnTo>
                  <a:pt x="557277" y="3080633"/>
                </a:lnTo>
                <a:lnTo>
                  <a:pt x="592579" y="3113228"/>
                </a:lnTo>
                <a:lnTo>
                  <a:pt x="628534" y="3144700"/>
                </a:lnTo>
                <a:lnTo>
                  <a:pt x="665118" y="3175047"/>
                </a:lnTo>
                <a:lnTo>
                  <a:pt x="702310" y="3204271"/>
                </a:lnTo>
                <a:lnTo>
                  <a:pt x="740085" y="3232370"/>
                </a:lnTo>
                <a:lnTo>
                  <a:pt x="778421" y="3259346"/>
                </a:lnTo>
                <a:lnTo>
                  <a:pt x="817295" y="3285197"/>
                </a:lnTo>
                <a:lnTo>
                  <a:pt x="856684" y="3309925"/>
                </a:lnTo>
                <a:lnTo>
                  <a:pt x="896566" y="3333529"/>
                </a:lnTo>
                <a:lnTo>
                  <a:pt x="936917" y="3356008"/>
                </a:lnTo>
                <a:lnTo>
                  <a:pt x="977715" y="3377364"/>
                </a:lnTo>
                <a:lnTo>
                  <a:pt x="1018936" y="3397595"/>
                </a:lnTo>
                <a:lnTo>
                  <a:pt x="1060557" y="3416703"/>
                </a:lnTo>
                <a:lnTo>
                  <a:pt x="1102557" y="3434687"/>
                </a:lnTo>
                <a:lnTo>
                  <a:pt x="1144911" y="3451547"/>
                </a:lnTo>
                <a:lnTo>
                  <a:pt x="1187598" y="3467282"/>
                </a:lnTo>
                <a:lnTo>
                  <a:pt x="1230594" y="3481894"/>
                </a:lnTo>
                <a:lnTo>
                  <a:pt x="1273875" y="3495382"/>
                </a:lnTo>
                <a:lnTo>
                  <a:pt x="1317420" y="3507746"/>
                </a:lnTo>
                <a:lnTo>
                  <a:pt x="1361206" y="3518986"/>
                </a:lnTo>
                <a:lnTo>
                  <a:pt x="1405209" y="3529101"/>
                </a:lnTo>
                <a:lnTo>
                  <a:pt x="1449407" y="3538093"/>
                </a:lnTo>
                <a:lnTo>
                  <a:pt x="1493776" y="3545961"/>
                </a:lnTo>
                <a:lnTo>
                  <a:pt x="1538294" y="3552705"/>
                </a:lnTo>
                <a:lnTo>
                  <a:pt x="1582938" y="3558325"/>
                </a:lnTo>
                <a:lnTo>
                  <a:pt x="1627686" y="3562821"/>
                </a:lnTo>
                <a:lnTo>
                  <a:pt x="1672513" y="3566193"/>
                </a:lnTo>
                <a:lnTo>
                  <a:pt x="1717398" y="3568441"/>
                </a:lnTo>
                <a:lnTo>
                  <a:pt x="1762316" y="3569565"/>
                </a:lnTo>
                <a:lnTo>
                  <a:pt x="1807247" y="3569565"/>
                </a:lnTo>
                <a:lnTo>
                  <a:pt x="1852166" y="3568441"/>
                </a:lnTo>
                <a:lnTo>
                  <a:pt x="1897050" y="3566193"/>
                </a:lnTo>
                <a:lnTo>
                  <a:pt x="1941878" y="3562821"/>
                </a:lnTo>
                <a:lnTo>
                  <a:pt x="1986625" y="3558325"/>
                </a:lnTo>
                <a:lnTo>
                  <a:pt x="2031269" y="3552705"/>
                </a:lnTo>
                <a:lnTo>
                  <a:pt x="2075787" y="3545961"/>
                </a:lnTo>
                <a:lnTo>
                  <a:pt x="2120157" y="3538093"/>
                </a:lnTo>
                <a:lnTo>
                  <a:pt x="2164354" y="3529101"/>
                </a:lnTo>
                <a:lnTo>
                  <a:pt x="2208357" y="3518986"/>
                </a:lnTo>
                <a:lnTo>
                  <a:pt x="2252143" y="3507746"/>
                </a:lnTo>
                <a:lnTo>
                  <a:pt x="2295688" y="3495382"/>
                </a:lnTo>
                <a:lnTo>
                  <a:pt x="2338970" y="3481894"/>
                </a:lnTo>
                <a:lnTo>
                  <a:pt x="2381965" y="3467282"/>
                </a:lnTo>
                <a:lnTo>
                  <a:pt x="2424652" y="3451547"/>
                </a:lnTo>
                <a:lnTo>
                  <a:pt x="2467006" y="3434687"/>
                </a:lnTo>
                <a:lnTo>
                  <a:pt x="2509006" y="3416703"/>
                </a:lnTo>
                <a:lnTo>
                  <a:pt x="2550627" y="3397595"/>
                </a:lnTo>
                <a:lnTo>
                  <a:pt x="2591848" y="3377364"/>
                </a:lnTo>
                <a:lnTo>
                  <a:pt x="2632646" y="3356008"/>
                </a:lnTo>
                <a:lnTo>
                  <a:pt x="2672997" y="3333529"/>
                </a:lnTo>
                <a:lnTo>
                  <a:pt x="2712878" y="3309925"/>
                </a:lnTo>
                <a:lnTo>
                  <a:pt x="2752268" y="3285197"/>
                </a:lnTo>
                <a:lnTo>
                  <a:pt x="2791142" y="3259346"/>
                </a:lnTo>
                <a:lnTo>
                  <a:pt x="2829478" y="3232370"/>
                </a:lnTo>
                <a:lnTo>
                  <a:pt x="2867253" y="3204271"/>
                </a:lnTo>
                <a:lnTo>
                  <a:pt x="2904444" y="3175047"/>
                </a:lnTo>
                <a:lnTo>
                  <a:pt x="2941029" y="3144700"/>
                </a:lnTo>
                <a:lnTo>
                  <a:pt x="2976983" y="3113228"/>
                </a:lnTo>
                <a:lnTo>
                  <a:pt x="3012285" y="3080633"/>
                </a:lnTo>
                <a:lnTo>
                  <a:pt x="3046912" y="3046913"/>
                </a:lnTo>
                <a:lnTo>
                  <a:pt x="3080632" y="3012286"/>
                </a:lnTo>
                <a:lnTo>
                  <a:pt x="3113227" y="2976984"/>
                </a:lnTo>
                <a:lnTo>
                  <a:pt x="3144699" y="2941029"/>
                </a:lnTo>
                <a:lnTo>
                  <a:pt x="3175046" y="2904445"/>
                </a:lnTo>
                <a:lnTo>
                  <a:pt x="3204270" y="2867254"/>
                </a:lnTo>
                <a:lnTo>
                  <a:pt x="3232369" y="2829478"/>
                </a:lnTo>
                <a:lnTo>
                  <a:pt x="3259345" y="2791142"/>
                </a:lnTo>
                <a:lnTo>
                  <a:pt x="3285196" y="2752268"/>
                </a:lnTo>
                <a:lnTo>
                  <a:pt x="3309924" y="2712879"/>
                </a:lnTo>
                <a:lnTo>
                  <a:pt x="3333528" y="2672997"/>
                </a:lnTo>
                <a:lnTo>
                  <a:pt x="3356007" y="2632646"/>
                </a:lnTo>
                <a:lnTo>
                  <a:pt x="3377363" y="2591849"/>
                </a:lnTo>
                <a:lnTo>
                  <a:pt x="3397595" y="2550628"/>
                </a:lnTo>
                <a:lnTo>
                  <a:pt x="3416702" y="2509006"/>
                </a:lnTo>
                <a:lnTo>
                  <a:pt x="3434686" y="2467006"/>
                </a:lnTo>
                <a:lnTo>
                  <a:pt x="3451546" y="2424652"/>
                </a:lnTo>
                <a:lnTo>
                  <a:pt x="3467281" y="2381966"/>
                </a:lnTo>
                <a:lnTo>
                  <a:pt x="3481893" y="2338970"/>
                </a:lnTo>
                <a:lnTo>
                  <a:pt x="3495381" y="2295688"/>
                </a:lnTo>
                <a:lnTo>
                  <a:pt x="3507745" y="2252143"/>
                </a:lnTo>
                <a:lnTo>
                  <a:pt x="3518985" y="2208358"/>
                </a:lnTo>
                <a:lnTo>
                  <a:pt x="3529100" y="2164355"/>
                </a:lnTo>
                <a:lnTo>
                  <a:pt x="3538092" y="2120157"/>
                </a:lnTo>
                <a:lnTo>
                  <a:pt x="3545960" y="2075788"/>
                </a:lnTo>
                <a:lnTo>
                  <a:pt x="3552704" y="2031269"/>
                </a:lnTo>
                <a:lnTo>
                  <a:pt x="3558324" y="1986625"/>
                </a:lnTo>
                <a:lnTo>
                  <a:pt x="3562820" y="1941878"/>
                </a:lnTo>
                <a:lnTo>
                  <a:pt x="3566192" y="1897051"/>
                </a:lnTo>
                <a:lnTo>
                  <a:pt x="3568440" y="1852166"/>
                </a:lnTo>
                <a:lnTo>
                  <a:pt x="3569564" y="1807247"/>
                </a:lnTo>
                <a:lnTo>
                  <a:pt x="3569564" y="1762317"/>
                </a:lnTo>
                <a:lnTo>
                  <a:pt x="3568440" y="1717398"/>
                </a:lnTo>
                <a:lnTo>
                  <a:pt x="3566192" y="1672513"/>
                </a:lnTo>
                <a:lnTo>
                  <a:pt x="3562820" y="1627686"/>
                </a:lnTo>
                <a:lnTo>
                  <a:pt x="3558324" y="1582939"/>
                </a:lnTo>
                <a:lnTo>
                  <a:pt x="3552704" y="1538295"/>
                </a:lnTo>
                <a:lnTo>
                  <a:pt x="3545960" y="1493777"/>
                </a:lnTo>
                <a:lnTo>
                  <a:pt x="3538092" y="1449407"/>
                </a:lnTo>
                <a:lnTo>
                  <a:pt x="3529100" y="1405210"/>
                </a:lnTo>
                <a:lnTo>
                  <a:pt x="3518985" y="1361207"/>
                </a:lnTo>
                <a:lnTo>
                  <a:pt x="3507745" y="1317421"/>
                </a:lnTo>
                <a:lnTo>
                  <a:pt x="3495381" y="1273876"/>
                </a:lnTo>
                <a:lnTo>
                  <a:pt x="3481893" y="1230594"/>
                </a:lnTo>
                <a:lnTo>
                  <a:pt x="3467281" y="1187599"/>
                </a:lnTo>
                <a:lnTo>
                  <a:pt x="3451546" y="1144912"/>
                </a:lnTo>
                <a:lnTo>
                  <a:pt x="3434686" y="1102558"/>
                </a:lnTo>
                <a:lnTo>
                  <a:pt x="3416702" y="1060558"/>
                </a:lnTo>
                <a:lnTo>
                  <a:pt x="3397595" y="1018936"/>
                </a:lnTo>
                <a:lnTo>
                  <a:pt x="3377363" y="977715"/>
                </a:lnTo>
                <a:lnTo>
                  <a:pt x="3356007" y="936918"/>
                </a:lnTo>
                <a:lnTo>
                  <a:pt x="3333528" y="896567"/>
                </a:lnTo>
                <a:lnTo>
                  <a:pt x="3309924" y="856685"/>
                </a:lnTo>
                <a:lnTo>
                  <a:pt x="3285196" y="817296"/>
                </a:lnTo>
                <a:lnTo>
                  <a:pt x="3259345" y="778422"/>
                </a:lnTo>
                <a:lnTo>
                  <a:pt x="3232369" y="740086"/>
                </a:lnTo>
                <a:lnTo>
                  <a:pt x="3204270" y="702311"/>
                </a:lnTo>
                <a:lnTo>
                  <a:pt x="3175046" y="665119"/>
                </a:lnTo>
                <a:lnTo>
                  <a:pt x="3144699" y="628535"/>
                </a:lnTo>
                <a:lnTo>
                  <a:pt x="3113227" y="592580"/>
                </a:lnTo>
                <a:lnTo>
                  <a:pt x="3080632" y="557278"/>
                </a:lnTo>
                <a:lnTo>
                  <a:pt x="3046912" y="522651"/>
                </a:lnTo>
                <a:lnTo>
                  <a:pt x="3012285" y="488932"/>
                </a:lnTo>
                <a:lnTo>
                  <a:pt x="2976983" y="456336"/>
                </a:lnTo>
                <a:lnTo>
                  <a:pt x="2941029" y="424865"/>
                </a:lnTo>
                <a:lnTo>
                  <a:pt x="2904444" y="394517"/>
                </a:lnTo>
                <a:lnTo>
                  <a:pt x="2867253" y="365294"/>
                </a:lnTo>
                <a:lnTo>
                  <a:pt x="2829478" y="337194"/>
                </a:lnTo>
                <a:lnTo>
                  <a:pt x="2791142" y="310218"/>
                </a:lnTo>
                <a:lnTo>
                  <a:pt x="2752268" y="284367"/>
                </a:lnTo>
                <a:lnTo>
                  <a:pt x="2712878" y="259639"/>
                </a:lnTo>
                <a:lnTo>
                  <a:pt x="2672997" y="236036"/>
                </a:lnTo>
                <a:lnTo>
                  <a:pt x="2632646" y="213556"/>
                </a:lnTo>
                <a:lnTo>
                  <a:pt x="2591848" y="192200"/>
                </a:lnTo>
                <a:lnTo>
                  <a:pt x="2550627" y="171969"/>
                </a:lnTo>
                <a:lnTo>
                  <a:pt x="2509006" y="152861"/>
                </a:lnTo>
                <a:lnTo>
                  <a:pt x="2467006" y="134877"/>
                </a:lnTo>
                <a:lnTo>
                  <a:pt x="2424652" y="118018"/>
                </a:lnTo>
                <a:lnTo>
                  <a:pt x="2381965" y="102282"/>
                </a:lnTo>
                <a:lnTo>
                  <a:pt x="2338970" y="87670"/>
                </a:lnTo>
                <a:lnTo>
                  <a:pt x="2295688" y="74182"/>
                </a:lnTo>
                <a:lnTo>
                  <a:pt x="2252143" y="61818"/>
                </a:lnTo>
                <a:lnTo>
                  <a:pt x="2208357" y="50579"/>
                </a:lnTo>
                <a:lnTo>
                  <a:pt x="2164354" y="40463"/>
                </a:lnTo>
                <a:lnTo>
                  <a:pt x="2120157" y="31471"/>
                </a:lnTo>
                <a:lnTo>
                  <a:pt x="2075787" y="23603"/>
                </a:lnTo>
                <a:lnTo>
                  <a:pt x="2031269" y="16859"/>
                </a:lnTo>
                <a:lnTo>
                  <a:pt x="1986625" y="11239"/>
                </a:lnTo>
                <a:lnTo>
                  <a:pt x="1941878" y="6743"/>
                </a:lnTo>
                <a:lnTo>
                  <a:pt x="1897050" y="3371"/>
                </a:lnTo>
                <a:lnTo>
                  <a:pt x="1852166" y="1123"/>
                </a:lnTo>
                <a:lnTo>
                  <a:pt x="1807247" y="0"/>
                </a:lnTo>
                <a:close/>
              </a:path>
            </a:pathLst>
          </a:custGeom>
          <a:solidFill>
            <a:srgbClr val="7F7F7F">
              <a:alpha val="396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57387" y="4032830"/>
            <a:ext cx="2666365" cy="2666365"/>
          </a:xfrm>
          <a:custGeom>
            <a:avLst/>
            <a:gdLst/>
            <a:ahLst/>
            <a:cxnLst/>
            <a:rect l="l" t="t" r="r" b="b"/>
            <a:pathLst>
              <a:path w="2666365" h="2666365">
                <a:moveTo>
                  <a:pt x="1332897" y="0"/>
                </a:moveTo>
                <a:lnTo>
                  <a:pt x="1288410" y="737"/>
                </a:lnTo>
                <a:lnTo>
                  <a:pt x="1243962" y="2951"/>
                </a:lnTo>
                <a:lnTo>
                  <a:pt x="1199595" y="6641"/>
                </a:lnTo>
                <a:lnTo>
                  <a:pt x="1155347" y="11807"/>
                </a:lnTo>
                <a:lnTo>
                  <a:pt x="1111259" y="18449"/>
                </a:lnTo>
                <a:lnTo>
                  <a:pt x="1067370" y="26567"/>
                </a:lnTo>
                <a:lnTo>
                  <a:pt x="1023720" y="36161"/>
                </a:lnTo>
                <a:lnTo>
                  <a:pt x="980350" y="47231"/>
                </a:lnTo>
                <a:lnTo>
                  <a:pt x="937298" y="59777"/>
                </a:lnTo>
                <a:lnTo>
                  <a:pt x="894605" y="73798"/>
                </a:lnTo>
                <a:lnTo>
                  <a:pt x="852311" y="89296"/>
                </a:lnTo>
                <a:lnTo>
                  <a:pt x="810456" y="106270"/>
                </a:lnTo>
                <a:lnTo>
                  <a:pt x="769079" y="124720"/>
                </a:lnTo>
                <a:lnTo>
                  <a:pt x="728220" y="144645"/>
                </a:lnTo>
                <a:lnTo>
                  <a:pt x="687919" y="166047"/>
                </a:lnTo>
                <a:lnTo>
                  <a:pt x="648217" y="188925"/>
                </a:lnTo>
                <a:lnTo>
                  <a:pt x="609153" y="213278"/>
                </a:lnTo>
                <a:lnTo>
                  <a:pt x="570766" y="239108"/>
                </a:lnTo>
                <a:lnTo>
                  <a:pt x="533097" y="266414"/>
                </a:lnTo>
                <a:lnTo>
                  <a:pt x="496186" y="295195"/>
                </a:lnTo>
                <a:lnTo>
                  <a:pt x="460072" y="325453"/>
                </a:lnTo>
                <a:lnTo>
                  <a:pt x="424795" y="357186"/>
                </a:lnTo>
                <a:lnTo>
                  <a:pt x="390396" y="390396"/>
                </a:lnTo>
                <a:lnTo>
                  <a:pt x="357186" y="424795"/>
                </a:lnTo>
                <a:lnTo>
                  <a:pt x="325453" y="460072"/>
                </a:lnTo>
                <a:lnTo>
                  <a:pt x="295195" y="496186"/>
                </a:lnTo>
                <a:lnTo>
                  <a:pt x="266414" y="533097"/>
                </a:lnTo>
                <a:lnTo>
                  <a:pt x="239108" y="570766"/>
                </a:lnTo>
                <a:lnTo>
                  <a:pt x="213278" y="609153"/>
                </a:lnTo>
                <a:lnTo>
                  <a:pt x="188925" y="648217"/>
                </a:lnTo>
                <a:lnTo>
                  <a:pt x="166047" y="687919"/>
                </a:lnTo>
                <a:lnTo>
                  <a:pt x="144645" y="728220"/>
                </a:lnTo>
                <a:lnTo>
                  <a:pt x="124720" y="769079"/>
                </a:lnTo>
                <a:lnTo>
                  <a:pt x="106270" y="810456"/>
                </a:lnTo>
                <a:lnTo>
                  <a:pt x="89296" y="852311"/>
                </a:lnTo>
                <a:lnTo>
                  <a:pt x="73798" y="894605"/>
                </a:lnTo>
                <a:lnTo>
                  <a:pt x="59777" y="937298"/>
                </a:lnTo>
                <a:lnTo>
                  <a:pt x="47231" y="980350"/>
                </a:lnTo>
                <a:lnTo>
                  <a:pt x="36161" y="1023720"/>
                </a:lnTo>
                <a:lnTo>
                  <a:pt x="26567" y="1067370"/>
                </a:lnTo>
                <a:lnTo>
                  <a:pt x="18449" y="1111259"/>
                </a:lnTo>
                <a:lnTo>
                  <a:pt x="11807" y="1155347"/>
                </a:lnTo>
                <a:lnTo>
                  <a:pt x="6641" y="1199595"/>
                </a:lnTo>
                <a:lnTo>
                  <a:pt x="2951" y="1243962"/>
                </a:lnTo>
                <a:lnTo>
                  <a:pt x="737" y="1288410"/>
                </a:lnTo>
                <a:lnTo>
                  <a:pt x="0" y="1332897"/>
                </a:lnTo>
                <a:lnTo>
                  <a:pt x="737" y="1377384"/>
                </a:lnTo>
                <a:lnTo>
                  <a:pt x="2951" y="1421831"/>
                </a:lnTo>
                <a:lnTo>
                  <a:pt x="6641" y="1466198"/>
                </a:lnTo>
                <a:lnTo>
                  <a:pt x="11807" y="1510446"/>
                </a:lnTo>
                <a:lnTo>
                  <a:pt x="18449" y="1554534"/>
                </a:lnTo>
                <a:lnTo>
                  <a:pt x="26567" y="1598423"/>
                </a:lnTo>
                <a:lnTo>
                  <a:pt x="36161" y="1642073"/>
                </a:lnTo>
                <a:lnTo>
                  <a:pt x="47231" y="1685444"/>
                </a:lnTo>
                <a:lnTo>
                  <a:pt x="59777" y="1728495"/>
                </a:lnTo>
                <a:lnTo>
                  <a:pt x="73798" y="1771188"/>
                </a:lnTo>
                <a:lnTo>
                  <a:pt x="89296" y="1813482"/>
                </a:lnTo>
                <a:lnTo>
                  <a:pt x="106270" y="1855338"/>
                </a:lnTo>
                <a:lnTo>
                  <a:pt x="124720" y="1896715"/>
                </a:lnTo>
                <a:lnTo>
                  <a:pt x="144645" y="1937573"/>
                </a:lnTo>
                <a:lnTo>
                  <a:pt x="166047" y="1977874"/>
                </a:lnTo>
                <a:lnTo>
                  <a:pt x="188925" y="2017576"/>
                </a:lnTo>
                <a:lnTo>
                  <a:pt x="213278" y="2056640"/>
                </a:lnTo>
                <a:lnTo>
                  <a:pt x="239108" y="2095027"/>
                </a:lnTo>
                <a:lnTo>
                  <a:pt x="266414" y="2132696"/>
                </a:lnTo>
                <a:lnTo>
                  <a:pt x="295195" y="2169607"/>
                </a:lnTo>
                <a:lnTo>
                  <a:pt x="325453" y="2205721"/>
                </a:lnTo>
                <a:lnTo>
                  <a:pt x="357186" y="2240998"/>
                </a:lnTo>
                <a:lnTo>
                  <a:pt x="390396" y="2275397"/>
                </a:lnTo>
                <a:lnTo>
                  <a:pt x="424795" y="2308607"/>
                </a:lnTo>
                <a:lnTo>
                  <a:pt x="460072" y="2340340"/>
                </a:lnTo>
                <a:lnTo>
                  <a:pt x="496186" y="2370598"/>
                </a:lnTo>
                <a:lnTo>
                  <a:pt x="533097" y="2399379"/>
                </a:lnTo>
                <a:lnTo>
                  <a:pt x="570766" y="2426685"/>
                </a:lnTo>
                <a:lnTo>
                  <a:pt x="609153" y="2452515"/>
                </a:lnTo>
                <a:lnTo>
                  <a:pt x="648217" y="2476868"/>
                </a:lnTo>
                <a:lnTo>
                  <a:pt x="687919" y="2499746"/>
                </a:lnTo>
                <a:lnTo>
                  <a:pt x="728220" y="2521148"/>
                </a:lnTo>
                <a:lnTo>
                  <a:pt x="769079" y="2541073"/>
                </a:lnTo>
                <a:lnTo>
                  <a:pt x="810456" y="2559523"/>
                </a:lnTo>
                <a:lnTo>
                  <a:pt x="852311" y="2576497"/>
                </a:lnTo>
                <a:lnTo>
                  <a:pt x="894605" y="2591995"/>
                </a:lnTo>
                <a:lnTo>
                  <a:pt x="937298" y="2606016"/>
                </a:lnTo>
                <a:lnTo>
                  <a:pt x="980350" y="2618562"/>
                </a:lnTo>
                <a:lnTo>
                  <a:pt x="1023720" y="2629632"/>
                </a:lnTo>
                <a:lnTo>
                  <a:pt x="1067370" y="2639226"/>
                </a:lnTo>
                <a:lnTo>
                  <a:pt x="1111259" y="2647344"/>
                </a:lnTo>
                <a:lnTo>
                  <a:pt x="1155347" y="2653986"/>
                </a:lnTo>
                <a:lnTo>
                  <a:pt x="1199595" y="2659152"/>
                </a:lnTo>
                <a:lnTo>
                  <a:pt x="1243962" y="2662842"/>
                </a:lnTo>
                <a:lnTo>
                  <a:pt x="1288410" y="2665056"/>
                </a:lnTo>
                <a:lnTo>
                  <a:pt x="1332897" y="2665794"/>
                </a:lnTo>
                <a:lnTo>
                  <a:pt x="1377384" y="2665056"/>
                </a:lnTo>
                <a:lnTo>
                  <a:pt x="1421831" y="2662842"/>
                </a:lnTo>
                <a:lnTo>
                  <a:pt x="1466198" y="2659152"/>
                </a:lnTo>
                <a:lnTo>
                  <a:pt x="1510446" y="2653986"/>
                </a:lnTo>
                <a:lnTo>
                  <a:pt x="1554534" y="2647344"/>
                </a:lnTo>
                <a:lnTo>
                  <a:pt x="1598423" y="2639226"/>
                </a:lnTo>
                <a:lnTo>
                  <a:pt x="1642073" y="2629632"/>
                </a:lnTo>
                <a:lnTo>
                  <a:pt x="1685444" y="2618562"/>
                </a:lnTo>
                <a:lnTo>
                  <a:pt x="1728495" y="2606016"/>
                </a:lnTo>
                <a:lnTo>
                  <a:pt x="1771188" y="2591995"/>
                </a:lnTo>
                <a:lnTo>
                  <a:pt x="1813482" y="2576497"/>
                </a:lnTo>
                <a:lnTo>
                  <a:pt x="1855338" y="2559523"/>
                </a:lnTo>
                <a:lnTo>
                  <a:pt x="1896715" y="2541073"/>
                </a:lnTo>
                <a:lnTo>
                  <a:pt x="1937573" y="2521148"/>
                </a:lnTo>
                <a:lnTo>
                  <a:pt x="1977874" y="2499746"/>
                </a:lnTo>
                <a:lnTo>
                  <a:pt x="2017576" y="2476868"/>
                </a:lnTo>
                <a:lnTo>
                  <a:pt x="2056640" y="2452515"/>
                </a:lnTo>
                <a:lnTo>
                  <a:pt x="2095027" y="2426685"/>
                </a:lnTo>
                <a:lnTo>
                  <a:pt x="2132696" y="2399379"/>
                </a:lnTo>
                <a:lnTo>
                  <a:pt x="2169607" y="2370598"/>
                </a:lnTo>
                <a:lnTo>
                  <a:pt x="2205721" y="2340340"/>
                </a:lnTo>
                <a:lnTo>
                  <a:pt x="2240998" y="2308607"/>
                </a:lnTo>
                <a:lnTo>
                  <a:pt x="2275397" y="2275397"/>
                </a:lnTo>
                <a:lnTo>
                  <a:pt x="2308607" y="2240998"/>
                </a:lnTo>
                <a:lnTo>
                  <a:pt x="2340340" y="2205721"/>
                </a:lnTo>
                <a:lnTo>
                  <a:pt x="2370598" y="2169607"/>
                </a:lnTo>
                <a:lnTo>
                  <a:pt x="2399379" y="2132696"/>
                </a:lnTo>
                <a:lnTo>
                  <a:pt x="2426685" y="2095027"/>
                </a:lnTo>
                <a:lnTo>
                  <a:pt x="2452515" y="2056640"/>
                </a:lnTo>
                <a:lnTo>
                  <a:pt x="2476868" y="2017576"/>
                </a:lnTo>
                <a:lnTo>
                  <a:pt x="2499746" y="1977874"/>
                </a:lnTo>
                <a:lnTo>
                  <a:pt x="2521148" y="1937573"/>
                </a:lnTo>
                <a:lnTo>
                  <a:pt x="2541073" y="1896715"/>
                </a:lnTo>
                <a:lnTo>
                  <a:pt x="2559523" y="1855338"/>
                </a:lnTo>
                <a:lnTo>
                  <a:pt x="2576497" y="1813482"/>
                </a:lnTo>
                <a:lnTo>
                  <a:pt x="2591995" y="1771188"/>
                </a:lnTo>
                <a:lnTo>
                  <a:pt x="2606016" y="1728495"/>
                </a:lnTo>
                <a:lnTo>
                  <a:pt x="2618562" y="1685444"/>
                </a:lnTo>
                <a:lnTo>
                  <a:pt x="2629632" y="1642073"/>
                </a:lnTo>
                <a:lnTo>
                  <a:pt x="2639226" y="1598423"/>
                </a:lnTo>
                <a:lnTo>
                  <a:pt x="2647344" y="1554534"/>
                </a:lnTo>
                <a:lnTo>
                  <a:pt x="2653986" y="1510446"/>
                </a:lnTo>
                <a:lnTo>
                  <a:pt x="2659152" y="1466198"/>
                </a:lnTo>
                <a:lnTo>
                  <a:pt x="2662842" y="1421831"/>
                </a:lnTo>
                <a:lnTo>
                  <a:pt x="2665056" y="1377384"/>
                </a:lnTo>
                <a:lnTo>
                  <a:pt x="2665794" y="1332897"/>
                </a:lnTo>
                <a:lnTo>
                  <a:pt x="2665056" y="1288410"/>
                </a:lnTo>
                <a:lnTo>
                  <a:pt x="2662842" y="1243962"/>
                </a:lnTo>
                <a:lnTo>
                  <a:pt x="2659152" y="1199595"/>
                </a:lnTo>
                <a:lnTo>
                  <a:pt x="2653986" y="1155347"/>
                </a:lnTo>
                <a:lnTo>
                  <a:pt x="2647344" y="1111259"/>
                </a:lnTo>
                <a:lnTo>
                  <a:pt x="2639226" y="1067370"/>
                </a:lnTo>
                <a:lnTo>
                  <a:pt x="2629632" y="1023720"/>
                </a:lnTo>
                <a:lnTo>
                  <a:pt x="2618562" y="980350"/>
                </a:lnTo>
                <a:lnTo>
                  <a:pt x="2606016" y="937298"/>
                </a:lnTo>
                <a:lnTo>
                  <a:pt x="2591995" y="894605"/>
                </a:lnTo>
                <a:lnTo>
                  <a:pt x="2576497" y="852311"/>
                </a:lnTo>
                <a:lnTo>
                  <a:pt x="2559523" y="810456"/>
                </a:lnTo>
                <a:lnTo>
                  <a:pt x="2541073" y="769079"/>
                </a:lnTo>
                <a:lnTo>
                  <a:pt x="2521148" y="728220"/>
                </a:lnTo>
                <a:lnTo>
                  <a:pt x="2499746" y="687919"/>
                </a:lnTo>
                <a:lnTo>
                  <a:pt x="2476868" y="648217"/>
                </a:lnTo>
                <a:lnTo>
                  <a:pt x="2452515" y="609153"/>
                </a:lnTo>
                <a:lnTo>
                  <a:pt x="2426685" y="570766"/>
                </a:lnTo>
                <a:lnTo>
                  <a:pt x="2399379" y="533097"/>
                </a:lnTo>
                <a:lnTo>
                  <a:pt x="2370598" y="496186"/>
                </a:lnTo>
                <a:lnTo>
                  <a:pt x="2340340" y="460072"/>
                </a:lnTo>
                <a:lnTo>
                  <a:pt x="2308607" y="424795"/>
                </a:lnTo>
                <a:lnTo>
                  <a:pt x="2275397" y="390396"/>
                </a:lnTo>
                <a:lnTo>
                  <a:pt x="2240998" y="357186"/>
                </a:lnTo>
                <a:lnTo>
                  <a:pt x="2205721" y="325453"/>
                </a:lnTo>
                <a:lnTo>
                  <a:pt x="2169607" y="295195"/>
                </a:lnTo>
                <a:lnTo>
                  <a:pt x="2132696" y="266414"/>
                </a:lnTo>
                <a:lnTo>
                  <a:pt x="2095027" y="239108"/>
                </a:lnTo>
                <a:lnTo>
                  <a:pt x="2056640" y="213278"/>
                </a:lnTo>
                <a:lnTo>
                  <a:pt x="2017576" y="188925"/>
                </a:lnTo>
                <a:lnTo>
                  <a:pt x="1977874" y="166047"/>
                </a:lnTo>
                <a:lnTo>
                  <a:pt x="1937573" y="144645"/>
                </a:lnTo>
                <a:lnTo>
                  <a:pt x="1896715" y="124720"/>
                </a:lnTo>
                <a:lnTo>
                  <a:pt x="1855338" y="106270"/>
                </a:lnTo>
                <a:lnTo>
                  <a:pt x="1813482" y="89296"/>
                </a:lnTo>
                <a:lnTo>
                  <a:pt x="1771188" y="73798"/>
                </a:lnTo>
                <a:lnTo>
                  <a:pt x="1728495" y="59777"/>
                </a:lnTo>
                <a:lnTo>
                  <a:pt x="1685444" y="47231"/>
                </a:lnTo>
                <a:lnTo>
                  <a:pt x="1642073" y="36161"/>
                </a:lnTo>
                <a:lnTo>
                  <a:pt x="1598423" y="26567"/>
                </a:lnTo>
                <a:lnTo>
                  <a:pt x="1554534" y="18449"/>
                </a:lnTo>
                <a:lnTo>
                  <a:pt x="1510446" y="11807"/>
                </a:lnTo>
                <a:lnTo>
                  <a:pt x="1466198" y="6641"/>
                </a:lnTo>
                <a:lnTo>
                  <a:pt x="1421831" y="2951"/>
                </a:lnTo>
                <a:lnTo>
                  <a:pt x="1377384" y="737"/>
                </a:lnTo>
                <a:lnTo>
                  <a:pt x="1332897" y="0"/>
                </a:lnTo>
                <a:close/>
              </a:path>
            </a:pathLst>
          </a:custGeom>
          <a:solidFill>
            <a:srgbClr val="7F7F7F">
              <a:alpha val="5747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86508" y="4461951"/>
            <a:ext cx="1807845" cy="1807845"/>
          </a:xfrm>
          <a:custGeom>
            <a:avLst/>
            <a:gdLst/>
            <a:ahLst/>
            <a:cxnLst/>
            <a:rect l="l" t="t" r="r" b="b"/>
            <a:pathLst>
              <a:path w="1807845" h="1807845">
                <a:moveTo>
                  <a:pt x="926163" y="0"/>
                </a:moveTo>
                <a:lnTo>
                  <a:pt x="881386" y="0"/>
                </a:lnTo>
                <a:lnTo>
                  <a:pt x="836653" y="2204"/>
                </a:lnTo>
                <a:lnTo>
                  <a:pt x="792053" y="6612"/>
                </a:lnTo>
                <a:lnTo>
                  <a:pt x="747674" y="13225"/>
                </a:lnTo>
                <a:lnTo>
                  <a:pt x="703603" y="22042"/>
                </a:lnTo>
                <a:lnTo>
                  <a:pt x="659931" y="33064"/>
                </a:lnTo>
                <a:lnTo>
                  <a:pt x="616744" y="46290"/>
                </a:lnTo>
                <a:lnTo>
                  <a:pt x="574132" y="61720"/>
                </a:lnTo>
                <a:lnTo>
                  <a:pt x="532183" y="79354"/>
                </a:lnTo>
                <a:lnTo>
                  <a:pt x="490984" y="99193"/>
                </a:lnTo>
                <a:lnTo>
                  <a:pt x="450625" y="121235"/>
                </a:lnTo>
                <a:lnTo>
                  <a:pt x="411194" y="145483"/>
                </a:lnTo>
                <a:lnTo>
                  <a:pt x="372779" y="171934"/>
                </a:lnTo>
                <a:lnTo>
                  <a:pt x="335468" y="200590"/>
                </a:lnTo>
                <a:lnTo>
                  <a:pt x="299351" y="231450"/>
                </a:lnTo>
                <a:lnTo>
                  <a:pt x="264514" y="264514"/>
                </a:lnTo>
                <a:lnTo>
                  <a:pt x="231450" y="299351"/>
                </a:lnTo>
                <a:lnTo>
                  <a:pt x="200590" y="335469"/>
                </a:lnTo>
                <a:lnTo>
                  <a:pt x="171934" y="372779"/>
                </a:lnTo>
                <a:lnTo>
                  <a:pt x="145483" y="411195"/>
                </a:lnTo>
                <a:lnTo>
                  <a:pt x="121235" y="450626"/>
                </a:lnTo>
                <a:lnTo>
                  <a:pt x="99193" y="490985"/>
                </a:lnTo>
                <a:lnTo>
                  <a:pt x="79354" y="532184"/>
                </a:lnTo>
                <a:lnTo>
                  <a:pt x="61720" y="574133"/>
                </a:lnTo>
                <a:lnTo>
                  <a:pt x="46290" y="616745"/>
                </a:lnTo>
                <a:lnTo>
                  <a:pt x="33064" y="659932"/>
                </a:lnTo>
                <a:lnTo>
                  <a:pt x="22042" y="703604"/>
                </a:lnTo>
                <a:lnTo>
                  <a:pt x="13225" y="747675"/>
                </a:lnTo>
                <a:lnTo>
                  <a:pt x="6612" y="792054"/>
                </a:lnTo>
                <a:lnTo>
                  <a:pt x="2204" y="836654"/>
                </a:lnTo>
                <a:lnTo>
                  <a:pt x="0" y="881387"/>
                </a:lnTo>
                <a:lnTo>
                  <a:pt x="0" y="926164"/>
                </a:lnTo>
                <a:lnTo>
                  <a:pt x="2204" y="970897"/>
                </a:lnTo>
                <a:lnTo>
                  <a:pt x="6612" y="1015497"/>
                </a:lnTo>
                <a:lnTo>
                  <a:pt x="13225" y="1059876"/>
                </a:lnTo>
                <a:lnTo>
                  <a:pt x="22042" y="1103947"/>
                </a:lnTo>
                <a:lnTo>
                  <a:pt x="33064" y="1147619"/>
                </a:lnTo>
                <a:lnTo>
                  <a:pt x="46290" y="1190806"/>
                </a:lnTo>
                <a:lnTo>
                  <a:pt x="61720" y="1233418"/>
                </a:lnTo>
                <a:lnTo>
                  <a:pt x="79354" y="1275367"/>
                </a:lnTo>
                <a:lnTo>
                  <a:pt x="99193" y="1316566"/>
                </a:lnTo>
                <a:lnTo>
                  <a:pt x="121235" y="1356925"/>
                </a:lnTo>
                <a:lnTo>
                  <a:pt x="145483" y="1396356"/>
                </a:lnTo>
                <a:lnTo>
                  <a:pt x="171934" y="1434771"/>
                </a:lnTo>
                <a:lnTo>
                  <a:pt x="200590" y="1472082"/>
                </a:lnTo>
                <a:lnTo>
                  <a:pt x="231450" y="1508199"/>
                </a:lnTo>
                <a:lnTo>
                  <a:pt x="264514" y="1543036"/>
                </a:lnTo>
                <a:lnTo>
                  <a:pt x="299351" y="1576100"/>
                </a:lnTo>
                <a:lnTo>
                  <a:pt x="335468" y="1606960"/>
                </a:lnTo>
                <a:lnTo>
                  <a:pt x="372779" y="1635616"/>
                </a:lnTo>
                <a:lnTo>
                  <a:pt x="411194" y="1662068"/>
                </a:lnTo>
                <a:lnTo>
                  <a:pt x="450625" y="1686315"/>
                </a:lnTo>
                <a:lnTo>
                  <a:pt x="490984" y="1708358"/>
                </a:lnTo>
                <a:lnTo>
                  <a:pt x="532183" y="1728196"/>
                </a:lnTo>
                <a:lnTo>
                  <a:pt x="574132" y="1745831"/>
                </a:lnTo>
                <a:lnTo>
                  <a:pt x="616744" y="1761261"/>
                </a:lnTo>
                <a:lnTo>
                  <a:pt x="659931" y="1774486"/>
                </a:lnTo>
                <a:lnTo>
                  <a:pt x="703603" y="1785508"/>
                </a:lnTo>
                <a:lnTo>
                  <a:pt x="747674" y="1794325"/>
                </a:lnTo>
                <a:lnTo>
                  <a:pt x="792053" y="1800938"/>
                </a:lnTo>
                <a:lnTo>
                  <a:pt x="836653" y="1805346"/>
                </a:lnTo>
                <a:lnTo>
                  <a:pt x="881386" y="1807551"/>
                </a:lnTo>
                <a:lnTo>
                  <a:pt x="926163" y="1807551"/>
                </a:lnTo>
                <a:lnTo>
                  <a:pt x="970896" y="1805346"/>
                </a:lnTo>
                <a:lnTo>
                  <a:pt x="1015496" y="1800938"/>
                </a:lnTo>
                <a:lnTo>
                  <a:pt x="1059875" y="1794325"/>
                </a:lnTo>
                <a:lnTo>
                  <a:pt x="1103945" y="1785508"/>
                </a:lnTo>
                <a:lnTo>
                  <a:pt x="1147618" y="1774486"/>
                </a:lnTo>
                <a:lnTo>
                  <a:pt x="1190804" y="1761261"/>
                </a:lnTo>
                <a:lnTo>
                  <a:pt x="1233417" y="1745831"/>
                </a:lnTo>
                <a:lnTo>
                  <a:pt x="1275366" y="1728196"/>
                </a:lnTo>
                <a:lnTo>
                  <a:pt x="1316564" y="1708358"/>
                </a:lnTo>
                <a:lnTo>
                  <a:pt x="1356923" y="1686315"/>
                </a:lnTo>
                <a:lnTo>
                  <a:pt x="1396355" y="1662068"/>
                </a:lnTo>
                <a:lnTo>
                  <a:pt x="1434770" y="1635616"/>
                </a:lnTo>
                <a:lnTo>
                  <a:pt x="1472080" y="1606960"/>
                </a:lnTo>
                <a:lnTo>
                  <a:pt x="1508198" y="1576100"/>
                </a:lnTo>
                <a:lnTo>
                  <a:pt x="1543035" y="1543036"/>
                </a:lnTo>
                <a:lnTo>
                  <a:pt x="1576099" y="1508199"/>
                </a:lnTo>
                <a:lnTo>
                  <a:pt x="1606959" y="1472082"/>
                </a:lnTo>
                <a:lnTo>
                  <a:pt x="1635615" y="1434771"/>
                </a:lnTo>
                <a:lnTo>
                  <a:pt x="1662067" y="1396356"/>
                </a:lnTo>
                <a:lnTo>
                  <a:pt x="1686314" y="1356925"/>
                </a:lnTo>
                <a:lnTo>
                  <a:pt x="1708357" y="1316566"/>
                </a:lnTo>
                <a:lnTo>
                  <a:pt x="1728196" y="1275367"/>
                </a:lnTo>
                <a:lnTo>
                  <a:pt x="1745830" y="1233418"/>
                </a:lnTo>
                <a:lnTo>
                  <a:pt x="1761260" y="1190806"/>
                </a:lnTo>
                <a:lnTo>
                  <a:pt x="1774486" y="1147619"/>
                </a:lnTo>
                <a:lnTo>
                  <a:pt x="1785507" y="1103947"/>
                </a:lnTo>
                <a:lnTo>
                  <a:pt x="1794325" y="1059876"/>
                </a:lnTo>
                <a:lnTo>
                  <a:pt x="1800937" y="1015497"/>
                </a:lnTo>
                <a:lnTo>
                  <a:pt x="1805346" y="970897"/>
                </a:lnTo>
                <a:lnTo>
                  <a:pt x="1807550" y="926164"/>
                </a:lnTo>
                <a:lnTo>
                  <a:pt x="1807550" y="881387"/>
                </a:lnTo>
                <a:lnTo>
                  <a:pt x="1805346" y="836654"/>
                </a:lnTo>
                <a:lnTo>
                  <a:pt x="1800937" y="792054"/>
                </a:lnTo>
                <a:lnTo>
                  <a:pt x="1794325" y="747675"/>
                </a:lnTo>
                <a:lnTo>
                  <a:pt x="1785507" y="703604"/>
                </a:lnTo>
                <a:lnTo>
                  <a:pt x="1774486" y="659932"/>
                </a:lnTo>
                <a:lnTo>
                  <a:pt x="1761260" y="616745"/>
                </a:lnTo>
                <a:lnTo>
                  <a:pt x="1745830" y="574133"/>
                </a:lnTo>
                <a:lnTo>
                  <a:pt x="1728196" y="532184"/>
                </a:lnTo>
                <a:lnTo>
                  <a:pt x="1708357" y="490985"/>
                </a:lnTo>
                <a:lnTo>
                  <a:pt x="1686314" y="450626"/>
                </a:lnTo>
                <a:lnTo>
                  <a:pt x="1662067" y="411195"/>
                </a:lnTo>
                <a:lnTo>
                  <a:pt x="1635615" y="372779"/>
                </a:lnTo>
                <a:lnTo>
                  <a:pt x="1606959" y="335469"/>
                </a:lnTo>
                <a:lnTo>
                  <a:pt x="1576099" y="299351"/>
                </a:lnTo>
                <a:lnTo>
                  <a:pt x="1543035" y="264514"/>
                </a:lnTo>
                <a:lnTo>
                  <a:pt x="1508198" y="231450"/>
                </a:lnTo>
                <a:lnTo>
                  <a:pt x="1472080" y="200590"/>
                </a:lnTo>
                <a:lnTo>
                  <a:pt x="1434770" y="171934"/>
                </a:lnTo>
                <a:lnTo>
                  <a:pt x="1396355" y="145483"/>
                </a:lnTo>
                <a:lnTo>
                  <a:pt x="1356923" y="121235"/>
                </a:lnTo>
                <a:lnTo>
                  <a:pt x="1316564" y="99193"/>
                </a:lnTo>
                <a:lnTo>
                  <a:pt x="1275366" y="79354"/>
                </a:lnTo>
                <a:lnTo>
                  <a:pt x="1233417" y="61720"/>
                </a:lnTo>
                <a:lnTo>
                  <a:pt x="1190804" y="46290"/>
                </a:lnTo>
                <a:lnTo>
                  <a:pt x="1147618" y="33064"/>
                </a:lnTo>
                <a:lnTo>
                  <a:pt x="1103945" y="22042"/>
                </a:lnTo>
                <a:lnTo>
                  <a:pt x="1059875" y="13225"/>
                </a:lnTo>
                <a:lnTo>
                  <a:pt x="1015496" y="6612"/>
                </a:lnTo>
                <a:lnTo>
                  <a:pt x="970896" y="2204"/>
                </a:lnTo>
                <a:lnTo>
                  <a:pt x="926163" y="0"/>
                </a:lnTo>
                <a:close/>
              </a:path>
            </a:pathLst>
          </a:custGeom>
          <a:solidFill>
            <a:srgbClr val="7F7F7F">
              <a:alpha val="8030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565900" y="3575050"/>
            <a:ext cx="1524000" cy="0"/>
          </a:xfrm>
          <a:custGeom>
            <a:avLst/>
            <a:gdLst/>
            <a:ahLst/>
            <a:cxnLst/>
            <a:rect l="l" t="t" r="r" b="b"/>
            <a:pathLst>
              <a:path w="1524000">
                <a:moveTo>
                  <a:pt x="1524000" y="0"/>
                </a:moveTo>
                <a:lnTo>
                  <a:pt x="1514538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077031" y="3560064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9307" y="0"/>
                </a:moveTo>
                <a:lnTo>
                  <a:pt x="10662" y="0"/>
                </a:lnTo>
                <a:lnTo>
                  <a:pt x="0" y="10664"/>
                </a:lnTo>
                <a:lnTo>
                  <a:pt x="0" y="19307"/>
                </a:lnTo>
                <a:lnTo>
                  <a:pt x="10662" y="29972"/>
                </a:lnTo>
                <a:lnTo>
                  <a:pt x="19307" y="29972"/>
                </a:lnTo>
                <a:lnTo>
                  <a:pt x="29970" y="19307"/>
                </a:lnTo>
                <a:lnTo>
                  <a:pt x="29970" y="10664"/>
                </a:lnTo>
                <a:lnTo>
                  <a:pt x="19307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42200" y="4400549"/>
            <a:ext cx="1397000" cy="0"/>
          </a:xfrm>
          <a:custGeom>
            <a:avLst/>
            <a:gdLst/>
            <a:ahLst/>
            <a:cxnLst/>
            <a:rect l="l" t="t" r="r" b="b"/>
            <a:pathLst>
              <a:path w="1397000">
                <a:moveTo>
                  <a:pt x="1396999" y="0"/>
                </a:moveTo>
                <a:lnTo>
                  <a:pt x="1389166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826331" y="4385564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9307" y="0"/>
                </a:moveTo>
                <a:lnTo>
                  <a:pt x="10662" y="0"/>
                </a:lnTo>
                <a:lnTo>
                  <a:pt x="0" y="10664"/>
                </a:lnTo>
                <a:lnTo>
                  <a:pt x="0" y="19307"/>
                </a:lnTo>
                <a:lnTo>
                  <a:pt x="10662" y="29972"/>
                </a:lnTo>
                <a:lnTo>
                  <a:pt x="19307" y="29972"/>
                </a:lnTo>
                <a:lnTo>
                  <a:pt x="29970" y="19307"/>
                </a:lnTo>
                <a:lnTo>
                  <a:pt x="29970" y="10664"/>
                </a:lnTo>
                <a:lnTo>
                  <a:pt x="19307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57912" y="5363276"/>
            <a:ext cx="1670050" cy="10160"/>
          </a:xfrm>
          <a:custGeom>
            <a:avLst/>
            <a:gdLst/>
            <a:ahLst/>
            <a:cxnLst/>
            <a:rect l="l" t="t" r="r" b="b"/>
            <a:pathLst>
              <a:path w="1670050" h="10160">
                <a:moveTo>
                  <a:pt x="1669628" y="9777"/>
                </a:moveTo>
                <a:lnTo>
                  <a:pt x="1666453" y="9759"/>
                </a:lnTo>
                <a:lnTo>
                  <a:pt x="0" y="0"/>
                </a:lnTo>
              </a:path>
            </a:pathLst>
          </a:custGeom>
          <a:ln w="6350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114646" y="5358056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0775" y="0"/>
                </a:moveTo>
                <a:lnTo>
                  <a:pt x="50" y="10600"/>
                </a:lnTo>
                <a:lnTo>
                  <a:pt x="0" y="19244"/>
                </a:lnTo>
                <a:lnTo>
                  <a:pt x="10600" y="29970"/>
                </a:lnTo>
                <a:lnTo>
                  <a:pt x="19245" y="30020"/>
                </a:lnTo>
                <a:lnTo>
                  <a:pt x="29970" y="19419"/>
                </a:lnTo>
                <a:lnTo>
                  <a:pt x="30021" y="10775"/>
                </a:lnTo>
                <a:lnTo>
                  <a:pt x="19420" y="50"/>
                </a:lnTo>
                <a:lnTo>
                  <a:pt x="10775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711699" y="7156450"/>
            <a:ext cx="1511300" cy="0"/>
          </a:xfrm>
          <a:custGeom>
            <a:avLst/>
            <a:gdLst/>
            <a:ahLst/>
            <a:cxnLst/>
            <a:rect l="l" t="t" r="r" b="b"/>
            <a:pathLst>
              <a:path w="1511300">
                <a:moveTo>
                  <a:pt x="0" y="0"/>
                </a:moveTo>
                <a:lnTo>
                  <a:pt x="8133" y="0"/>
                </a:lnTo>
                <a:lnTo>
                  <a:pt x="1511300" y="0"/>
                </a:lnTo>
              </a:path>
            </a:pathLst>
          </a:custGeom>
          <a:ln w="6350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694598" y="7141464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9307" y="0"/>
                </a:moveTo>
                <a:lnTo>
                  <a:pt x="10662" y="0"/>
                </a:lnTo>
                <a:lnTo>
                  <a:pt x="0" y="10664"/>
                </a:lnTo>
                <a:lnTo>
                  <a:pt x="0" y="19307"/>
                </a:lnTo>
                <a:lnTo>
                  <a:pt x="10662" y="29972"/>
                </a:lnTo>
                <a:lnTo>
                  <a:pt x="19307" y="29972"/>
                </a:lnTo>
                <a:lnTo>
                  <a:pt x="29970" y="19307"/>
                </a:lnTo>
                <a:lnTo>
                  <a:pt x="29970" y="10664"/>
                </a:lnTo>
                <a:lnTo>
                  <a:pt x="19307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012867" y="6369049"/>
            <a:ext cx="1384935" cy="0"/>
          </a:xfrm>
          <a:custGeom>
            <a:avLst/>
            <a:gdLst/>
            <a:ahLst/>
            <a:cxnLst/>
            <a:rect l="l" t="t" r="r" b="b"/>
            <a:pathLst>
              <a:path w="1384935">
                <a:moveTo>
                  <a:pt x="332" y="0"/>
                </a:moveTo>
                <a:lnTo>
                  <a:pt x="0" y="0"/>
                </a:lnTo>
                <a:lnTo>
                  <a:pt x="1384632" y="0"/>
                </a:lnTo>
              </a:path>
            </a:pathLst>
          </a:custGeom>
          <a:ln w="6350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96098" y="6354064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9307" y="0"/>
                </a:moveTo>
                <a:lnTo>
                  <a:pt x="10662" y="0"/>
                </a:lnTo>
                <a:lnTo>
                  <a:pt x="0" y="10664"/>
                </a:lnTo>
                <a:lnTo>
                  <a:pt x="0" y="19307"/>
                </a:lnTo>
                <a:lnTo>
                  <a:pt x="10662" y="29972"/>
                </a:lnTo>
                <a:lnTo>
                  <a:pt x="19307" y="29972"/>
                </a:lnTo>
                <a:lnTo>
                  <a:pt x="29970" y="19307"/>
                </a:lnTo>
                <a:lnTo>
                  <a:pt x="29970" y="10664"/>
                </a:lnTo>
                <a:lnTo>
                  <a:pt x="19307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72732" y="5364986"/>
            <a:ext cx="1670050" cy="10160"/>
          </a:xfrm>
          <a:custGeom>
            <a:avLst/>
            <a:gdLst/>
            <a:ahLst/>
            <a:cxnLst/>
            <a:rect l="l" t="t" r="r" b="b"/>
            <a:pathLst>
              <a:path w="1670050" h="10160">
                <a:moveTo>
                  <a:pt x="-3175" y="4888"/>
                </a:moveTo>
                <a:lnTo>
                  <a:pt x="1672803" y="4888"/>
                </a:lnTo>
              </a:path>
            </a:pathLst>
          </a:custGeom>
          <a:ln w="16127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55604" y="5349963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0775" y="0"/>
                </a:moveTo>
                <a:lnTo>
                  <a:pt x="50" y="10600"/>
                </a:lnTo>
                <a:lnTo>
                  <a:pt x="0" y="19244"/>
                </a:lnTo>
                <a:lnTo>
                  <a:pt x="10600" y="29970"/>
                </a:lnTo>
                <a:lnTo>
                  <a:pt x="19244" y="30021"/>
                </a:lnTo>
                <a:lnTo>
                  <a:pt x="29969" y="19420"/>
                </a:lnTo>
                <a:lnTo>
                  <a:pt x="30020" y="10775"/>
                </a:lnTo>
                <a:lnTo>
                  <a:pt x="19419" y="50"/>
                </a:lnTo>
                <a:lnTo>
                  <a:pt x="10775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120420" y="3316014"/>
            <a:ext cx="529590" cy="529590"/>
          </a:xfrm>
          <a:custGeom>
            <a:avLst/>
            <a:gdLst/>
            <a:ahLst/>
            <a:cxnLst/>
            <a:rect l="l" t="t" r="r" b="b"/>
            <a:pathLst>
              <a:path w="529590" h="529589">
                <a:moveTo>
                  <a:pt x="287439" y="0"/>
                </a:moveTo>
                <a:lnTo>
                  <a:pt x="242142" y="0"/>
                </a:lnTo>
                <a:lnTo>
                  <a:pt x="197376" y="7687"/>
                </a:lnTo>
                <a:lnTo>
                  <a:pt x="154201" y="23062"/>
                </a:lnTo>
                <a:lnTo>
                  <a:pt x="113681" y="46125"/>
                </a:lnTo>
                <a:lnTo>
                  <a:pt x="76875" y="76875"/>
                </a:lnTo>
                <a:lnTo>
                  <a:pt x="46125" y="113681"/>
                </a:lnTo>
                <a:lnTo>
                  <a:pt x="23062" y="154201"/>
                </a:lnTo>
                <a:lnTo>
                  <a:pt x="7687" y="197376"/>
                </a:lnTo>
                <a:lnTo>
                  <a:pt x="0" y="242142"/>
                </a:lnTo>
                <a:lnTo>
                  <a:pt x="0" y="287439"/>
                </a:lnTo>
                <a:lnTo>
                  <a:pt x="7687" y="332205"/>
                </a:lnTo>
                <a:lnTo>
                  <a:pt x="23062" y="375379"/>
                </a:lnTo>
                <a:lnTo>
                  <a:pt x="46125" y="415899"/>
                </a:lnTo>
                <a:lnTo>
                  <a:pt x="76875" y="452705"/>
                </a:lnTo>
                <a:lnTo>
                  <a:pt x="113681" y="483455"/>
                </a:lnTo>
                <a:lnTo>
                  <a:pt x="154201" y="506518"/>
                </a:lnTo>
                <a:lnTo>
                  <a:pt x="197376" y="521894"/>
                </a:lnTo>
                <a:lnTo>
                  <a:pt x="242142" y="529581"/>
                </a:lnTo>
                <a:lnTo>
                  <a:pt x="287439" y="529581"/>
                </a:lnTo>
                <a:lnTo>
                  <a:pt x="332205" y="521894"/>
                </a:lnTo>
                <a:lnTo>
                  <a:pt x="375379" y="506518"/>
                </a:lnTo>
                <a:lnTo>
                  <a:pt x="415899" y="483455"/>
                </a:lnTo>
                <a:lnTo>
                  <a:pt x="452705" y="452705"/>
                </a:lnTo>
                <a:lnTo>
                  <a:pt x="483455" y="415899"/>
                </a:lnTo>
                <a:lnTo>
                  <a:pt x="506518" y="375379"/>
                </a:lnTo>
                <a:lnTo>
                  <a:pt x="521894" y="332205"/>
                </a:lnTo>
                <a:lnTo>
                  <a:pt x="529581" y="287439"/>
                </a:lnTo>
                <a:lnTo>
                  <a:pt x="529581" y="242142"/>
                </a:lnTo>
                <a:lnTo>
                  <a:pt x="521894" y="197376"/>
                </a:lnTo>
                <a:lnTo>
                  <a:pt x="506518" y="154201"/>
                </a:lnTo>
                <a:lnTo>
                  <a:pt x="483455" y="113681"/>
                </a:lnTo>
                <a:lnTo>
                  <a:pt x="452705" y="76875"/>
                </a:lnTo>
                <a:lnTo>
                  <a:pt x="415899" y="46125"/>
                </a:lnTo>
                <a:lnTo>
                  <a:pt x="375379" y="23062"/>
                </a:lnTo>
                <a:lnTo>
                  <a:pt x="332205" y="7687"/>
                </a:lnTo>
                <a:lnTo>
                  <a:pt x="287439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983161" y="4134409"/>
            <a:ext cx="529590" cy="529590"/>
          </a:xfrm>
          <a:custGeom>
            <a:avLst/>
            <a:gdLst/>
            <a:ahLst/>
            <a:cxnLst/>
            <a:rect l="l" t="t" r="r" b="b"/>
            <a:pathLst>
              <a:path w="529590" h="529589">
                <a:moveTo>
                  <a:pt x="287439" y="0"/>
                </a:moveTo>
                <a:lnTo>
                  <a:pt x="242142" y="0"/>
                </a:lnTo>
                <a:lnTo>
                  <a:pt x="197376" y="7687"/>
                </a:lnTo>
                <a:lnTo>
                  <a:pt x="154201" y="23062"/>
                </a:lnTo>
                <a:lnTo>
                  <a:pt x="113681" y="46125"/>
                </a:lnTo>
                <a:lnTo>
                  <a:pt x="76875" y="76876"/>
                </a:lnTo>
                <a:lnTo>
                  <a:pt x="46125" y="113681"/>
                </a:lnTo>
                <a:lnTo>
                  <a:pt x="23062" y="154202"/>
                </a:lnTo>
                <a:lnTo>
                  <a:pt x="7687" y="197376"/>
                </a:lnTo>
                <a:lnTo>
                  <a:pt x="0" y="242142"/>
                </a:lnTo>
                <a:lnTo>
                  <a:pt x="0" y="287439"/>
                </a:lnTo>
                <a:lnTo>
                  <a:pt x="7687" y="332205"/>
                </a:lnTo>
                <a:lnTo>
                  <a:pt x="23062" y="375379"/>
                </a:lnTo>
                <a:lnTo>
                  <a:pt x="46125" y="415900"/>
                </a:lnTo>
                <a:lnTo>
                  <a:pt x="76875" y="452706"/>
                </a:lnTo>
                <a:lnTo>
                  <a:pt x="113681" y="483456"/>
                </a:lnTo>
                <a:lnTo>
                  <a:pt x="154201" y="506519"/>
                </a:lnTo>
                <a:lnTo>
                  <a:pt x="197376" y="521894"/>
                </a:lnTo>
                <a:lnTo>
                  <a:pt x="242142" y="529582"/>
                </a:lnTo>
                <a:lnTo>
                  <a:pt x="287439" y="529582"/>
                </a:lnTo>
                <a:lnTo>
                  <a:pt x="332205" y="521894"/>
                </a:lnTo>
                <a:lnTo>
                  <a:pt x="375380" y="506519"/>
                </a:lnTo>
                <a:lnTo>
                  <a:pt x="415900" y="483456"/>
                </a:lnTo>
                <a:lnTo>
                  <a:pt x="452706" y="452706"/>
                </a:lnTo>
                <a:lnTo>
                  <a:pt x="483456" y="415900"/>
                </a:lnTo>
                <a:lnTo>
                  <a:pt x="506519" y="375379"/>
                </a:lnTo>
                <a:lnTo>
                  <a:pt x="521894" y="332205"/>
                </a:lnTo>
                <a:lnTo>
                  <a:pt x="529582" y="287439"/>
                </a:lnTo>
                <a:lnTo>
                  <a:pt x="529582" y="242142"/>
                </a:lnTo>
                <a:lnTo>
                  <a:pt x="521894" y="197376"/>
                </a:lnTo>
                <a:lnTo>
                  <a:pt x="506519" y="154202"/>
                </a:lnTo>
                <a:lnTo>
                  <a:pt x="483456" y="113681"/>
                </a:lnTo>
                <a:lnTo>
                  <a:pt x="452706" y="76876"/>
                </a:lnTo>
                <a:lnTo>
                  <a:pt x="415900" y="46125"/>
                </a:lnTo>
                <a:lnTo>
                  <a:pt x="375380" y="23062"/>
                </a:lnTo>
                <a:lnTo>
                  <a:pt x="332205" y="7687"/>
                </a:lnTo>
                <a:lnTo>
                  <a:pt x="287439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983161" y="5096939"/>
            <a:ext cx="529590" cy="529590"/>
          </a:xfrm>
          <a:custGeom>
            <a:avLst/>
            <a:gdLst/>
            <a:ahLst/>
            <a:cxnLst/>
            <a:rect l="l" t="t" r="r" b="b"/>
            <a:pathLst>
              <a:path w="529590" h="529589">
                <a:moveTo>
                  <a:pt x="287439" y="0"/>
                </a:moveTo>
                <a:lnTo>
                  <a:pt x="242142" y="0"/>
                </a:lnTo>
                <a:lnTo>
                  <a:pt x="197376" y="7687"/>
                </a:lnTo>
                <a:lnTo>
                  <a:pt x="154201" y="23062"/>
                </a:lnTo>
                <a:lnTo>
                  <a:pt x="113681" y="46125"/>
                </a:lnTo>
                <a:lnTo>
                  <a:pt x="76875" y="76876"/>
                </a:lnTo>
                <a:lnTo>
                  <a:pt x="46125" y="113682"/>
                </a:lnTo>
                <a:lnTo>
                  <a:pt x="23062" y="154202"/>
                </a:lnTo>
                <a:lnTo>
                  <a:pt x="7687" y="197376"/>
                </a:lnTo>
                <a:lnTo>
                  <a:pt x="0" y="242143"/>
                </a:lnTo>
                <a:lnTo>
                  <a:pt x="0" y="287440"/>
                </a:lnTo>
                <a:lnTo>
                  <a:pt x="7687" y="332206"/>
                </a:lnTo>
                <a:lnTo>
                  <a:pt x="23062" y="375380"/>
                </a:lnTo>
                <a:lnTo>
                  <a:pt x="46125" y="415900"/>
                </a:lnTo>
                <a:lnTo>
                  <a:pt x="76875" y="452706"/>
                </a:lnTo>
                <a:lnTo>
                  <a:pt x="113681" y="483456"/>
                </a:lnTo>
                <a:lnTo>
                  <a:pt x="154201" y="506519"/>
                </a:lnTo>
                <a:lnTo>
                  <a:pt x="197376" y="521894"/>
                </a:lnTo>
                <a:lnTo>
                  <a:pt x="242142" y="529582"/>
                </a:lnTo>
                <a:lnTo>
                  <a:pt x="287439" y="529582"/>
                </a:lnTo>
                <a:lnTo>
                  <a:pt x="332205" y="521894"/>
                </a:lnTo>
                <a:lnTo>
                  <a:pt x="375380" y="506519"/>
                </a:lnTo>
                <a:lnTo>
                  <a:pt x="415900" y="483456"/>
                </a:lnTo>
                <a:lnTo>
                  <a:pt x="452706" y="452706"/>
                </a:lnTo>
                <a:lnTo>
                  <a:pt x="483456" y="415900"/>
                </a:lnTo>
                <a:lnTo>
                  <a:pt x="506519" y="375380"/>
                </a:lnTo>
                <a:lnTo>
                  <a:pt x="521894" y="332206"/>
                </a:lnTo>
                <a:lnTo>
                  <a:pt x="529582" y="287440"/>
                </a:lnTo>
                <a:lnTo>
                  <a:pt x="529582" y="242143"/>
                </a:lnTo>
                <a:lnTo>
                  <a:pt x="521894" y="197376"/>
                </a:lnTo>
                <a:lnTo>
                  <a:pt x="506519" y="154202"/>
                </a:lnTo>
                <a:lnTo>
                  <a:pt x="483456" y="113682"/>
                </a:lnTo>
                <a:lnTo>
                  <a:pt x="452706" y="76876"/>
                </a:lnTo>
                <a:lnTo>
                  <a:pt x="415900" y="46125"/>
                </a:lnTo>
                <a:lnTo>
                  <a:pt x="375380" y="23062"/>
                </a:lnTo>
                <a:lnTo>
                  <a:pt x="332205" y="7687"/>
                </a:lnTo>
                <a:lnTo>
                  <a:pt x="287439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120420" y="6892444"/>
            <a:ext cx="529590" cy="529590"/>
          </a:xfrm>
          <a:custGeom>
            <a:avLst/>
            <a:gdLst/>
            <a:ahLst/>
            <a:cxnLst/>
            <a:rect l="l" t="t" r="r" b="b"/>
            <a:pathLst>
              <a:path w="529590" h="529590">
                <a:moveTo>
                  <a:pt x="287439" y="0"/>
                </a:moveTo>
                <a:lnTo>
                  <a:pt x="242142" y="0"/>
                </a:lnTo>
                <a:lnTo>
                  <a:pt x="197376" y="7687"/>
                </a:lnTo>
                <a:lnTo>
                  <a:pt x="154201" y="23062"/>
                </a:lnTo>
                <a:lnTo>
                  <a:pt x="113681" y="46125"/>
                </a:lnTo>
                <a:lnTo>
                  <a:pt x="76875" y="76876"/>
                </a:lnTo>
                <a:lnTo>
                  <a:pt x="46125" y="113681"/>
                </a:lnTo>
                <a:lnTo>
                  <a:pt x="23062" y="154202"/>
                </a:lnTo>
                <a:lnTo>
                  <a:pt x="7687" y="197376"/>
                </a:lnTo>
                <a:lnTo>
                  <a:pt x="0" y="242142"/>
                </a:lnTo>
                <a:lnTo>
                  <a:pt x="0" y="287439"/>
                </a:lnTo>
                <a:lnTo>
                  <a:pt x="7687" y="332205"/>
                </a:lnTo>
                <a:lnTo>
                  <a:pt x="23062" y="375379"/>
                </a:lnTo>
                <a:lnTo>
                  <a:pt x="46125" y="415900"/>
                </a:lnTo>
                <a:lnTo>
                  <a:pt x="76875" y="452706"/>
                </a:lnTo>
                <a:lnTo>
                  <a:pt x="113681" y="483456"/>
                </a:lnTo>
                <a:lnTo>
                  <a:pt x="154201" y="506519"/>
                </a:lnTo>
                <a:lnTo>
                  <a:pt x="197376" y="521894"/>
                </a:lnTo>
                <a:lnTo>
                  <a:pt x="242142" y="529581"/>
                </a:lnTo>
                <a:lnTo>
                  <a:pt x="287439" y="529581"/>
                </a:lnTo>
                <a:lnTo>
                  <a:pt x="332205" y="521894"/>
                </a:lnTo>
                <a:lnTo>
                  <a:pt x="375379" y="506519"/>
                </a:lnTo>
                <a:lnTo>
                  <a:pt x="415899" y="483456"/>
                </a:lnTo>
                <a:lnTo>
                  <a:pt x="452705" y="452706"/>
                </a:lnTo>
                <a:lnTo>
                  <a:pt x="483455" y="415900"/>
                </a:lnTo>
                <a:lnTo>
                  <a:pt x="506518" y="375379"/>
                </a:lnTo>
                <a:lnTo>
                  <a:pt x="521894" y="332205"/>
                </a:lnTo>
                <a:lnTo>
                  <a:pt x="529581" y="287439"/>
                </a:lnTo>
                <a:lnTo>
                  <a:pt x="529581" y="242142"/>
                </a:lnTo>
                <a:lnTo>
                  <a:pt x="521894" y="197376"/>
                </a:lnTo>
                <a:lnTo>
                  <a:pt x="506518" y="154202"/>
                </a:lnTo>
                <a:lnTo>
                  <a:pt x="483455" y="113681"/>
                </a:lnTo>
                <a:lnTo>
                  <a:pt x="452705" y="76876"/>
                </a:lnTo>
                <a:lnTo>
                  <a:pt x="415899" y="46125"/>
                </a:lnTo>
                <a:lnTo>
                  <a:pt x="375379" y="23062"/>
                </a:lnTo>
                <a:lnTo>
                  <a:pt x="332205" y="7687"/>
                </a:lnTo>
                <a:lnTo>
                  <a:pt x="287439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270100" y="6100426"/>
            <a:ext cx="529590" cy="529590"/>
          </a:xfrm>
          <a:custGeom>
            <a:avLst/>
            <a:gdLst/>
            <a:ahLst/>
            <a:cxnLst/>
            <a:rect l="l" t="t" r="r" b="b"/>
            <a:pathLst>
              <a:path w="529589" h="529590">
                <a:moveTo>
                  <a:pt x="287439" y="0"/>
                </a:moveTo>
                <a:lnTo>
                  <a:pt x="242142" y="0"/>
                </a:lnTo>
                <a:lnTo>
                  <a:pt x="197376" y="7687"/>
                </a:lnTo>
                <a:lnTo>
                  <a:pt x="154201" y="23062"/>
                </a:lnTo>
                <a:lnTo>
                  <a:pt x="113681" y="46125"/>
                </a:lnTo>
                <a:lnTo>
                  <a:pt x="76875" y="76876"/>
                </a:lnTo>
                <a:lnTo>
                  <a:pt x="46125" y="113681"/>
                </a:lnTo>
                <a:lnTo>
                  <a:pt x="23062" y="154202"/>
                </a:lnTo>
                <a:lnTo>
                  <a:pt x="7687" y="197376"/>
                </a:lnTo>
                <a:lnTo>
                  <a:pt x="0" y="242142"/>
                </a:lnTo>
                <a:lnTo>
                  <a:pt x="0" y="287439"/>
                </a:lnTo>
                <a:lnTo>
                  <a:pt x="7687" y="332205"/>
                </a:lnTo>
                <a:lnTo>
                  <a:pt x="23062" y="375379"/>
                </a:lnTo>
                <a:lnTo>
                  <a:pt x="46125" y="415900"/>
                </a:lnTo>
                <a:lnTo>
                  <a:pt x="76875" y="452706"/>
                </a:lnTo>
                <a:lnTo>
                  <a:pt x="113681" y="483456"/>
                </a:lnTo>
                <a:lnTo>
                  <a:pt x="154201" y="506519"/>
                </a:lnTo>
                <a:lnTo>
                  <a:pt x="197376" y="521894"/>
                </a:lnTo>
                <a:lnTo>
                  <a:pt x="242142" y="529582"/>
                </a:lnTo>
                <a:lnTo>
                  <a:pt x="287439" y="529582"/>
                </a:lnTo>
                <a:lnTo>
                  <a:pt x="332205" y="521894"/>
                </a:lnTo>
                <a:lnTo>
                  <a:pt x="375379" y="506519"/>
                </a:lnTo>
                <a:lnTo>
                  <a:pt x="415899" y="483456"/>
                </a:lnTo>
                <a:lnTo>
                  <a:pt x="452705" y="452706"/>
                </a:lnTo>
                <a:lnTo>
                  <a:pt x="483455" y="415900"/>
                </a:lnTo>
                <a:lnTo>
                  <a:pt x="506518" y="375379"/>
                </a:lnTo>
                <a:lnTo>
                  <a:pt x="521894" y="332205"/>
                </a:lnTo>
                <a:lnTo>
                  <a:pt x="529581" y="287439"/>
                </a:lnTo>
                <a:lnTo>
                  <a:pt x="529581" y="242142"/>
                </a:lnTo>
                <a:lnTo>
                  <a:pt x="521894" y="197376"/>
                </a:lnTo>
                <a:lnTo>
                  <a:pt x="506518" y="154202"/>
                </a:lnTo>
                <a:lnTo>
                  <a:pt x="483455" y="113681"/>
                </a:lnTo>
                <a:lnTo>
                  <a:pt x="452705" y="76876"/>
                </a:lnTo>
                <a:lnTo>
                  <a:pt x="415899" y="46125"/>
                </a:lnTo>
                <a:lnTo>
                  <a:pt x="375379" y="23062"/>
                </a:lnTo>
                <a:lnTo>
                  <a:pt x="332205" y="7687"/>
                </a:lnTo>
                <a:lnTo>
                  <a:pt x="287439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8323777" y="3476157"/>
            <a:ext cx="2683510" cy="145542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60"/>
              </a:spcBef>
            </a:pP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Strengthen </a:t>
            </a: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science, </a:t>
            </a:r>
            <a:r>
              <a:rPr sz="1300" b="1" spc="-10" dirty="0">
                <a:solidFill>
                  <a:srgbClr val="FFFFFF"/>
                </a:solidFill>
                <a:latin typeface="Lato-Heavy"/>
                <a:cs typeface="Lato-Heavy"/>
              </a:rPr>
              <a:t>policy, </a:t>
            </a: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business  interface </a:t>
            </a:r>
            <a:r>
              <a:rPr sz="1300" b="1" spc="-10" dirty="0">
                <a:solidFill>
                  <a:srgbClr val="FFFFFF"/>
                </a:solidFill>
                <a:latin typeface="Lato-Heavy"/>
                <a:cs typeface="Lato-Heavy"/>
              </a:rPr>
              <a:t>for POW </a:t>
            </a:r>
            <a:r>
              <a:rPr sz="1300" b="1" dirty="0">
                <a:solidFill>
                  <a:srgbClr val="FFFFFF"/>
                </a:solidFill>
                <a:latin typeface="Lato-Heavy"/>
                <a:cs typeface="Lato-Heavy"/>
              </a:rPr>
              <a:t>and SDG</a:t>
            </a:r>
            <a:r>
              <a:rPr sz="1300" b="1" spc="-70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delivery</a:t>
            </a:r>
            <a:endParaRPr sz="1300">
              <a:latin typeface="Lato"/>
              <a:cs typeface="Lato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50">
              <a:latin typeface="Times New Roman"/>
              <a:cs typeface="Times New Roman"/>
            </a:endParaRPr>
          </a:p>
          <a:p>
            <a:pPr marL="698500" marR="79375">
              <a:lnSpc>
                <a:spcPct val="102600"/>
              </a:lnSpc>
            </a:pP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Encourage </a:t>
            </a:r>
            <a:r>
              <a:rPr sz="1300" b="1" spc="-10" dirty="0">
                <a:solidFill>
                  <a:srgbClr val="FFFFFF"/>
                </a:solidFill>
                <a:latin typeface="Lato-Heavy"/>
                <a:cs typeface="Lato-Heavy"/>
              </a:rPr>
              <a:t>innovation</a:t>
            </a:r>
            <a:r>
              <a:rPr sz="1300" b="1" spc="-55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300" b="1" dirty="0">
                <a:solidFill>
                  <a:srgbClr val="FFFFFF"/>
                </a:solidFill>
                <a:latin typeface="Lato-Heavy"/>
                <a:cs typeface="Lato-Heavy"/>
              </a:rPr>
              <a:t>and  </a:t>
            </a: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entrepreneurship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for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the 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environment</a:t>
            </a:r>
            <a:endParaRPr sz="1300">
              <a:latin typeface="Lato"/>
              <a:cs typeface="La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296027" y="5228757"/>
            <a:ext cx="2230120" cy="1036319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60"/>
              </a:spcBef>
            </a:pP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Empower </a:t>
            </a:r>
            <a:r>
              <a:rPr sz="1300" b="1" dirty="0">
                <a:solidFill>
                  <a:srgbClr val="FFFFFF"/>
                </a:solidFill>
                <a:latin typeface="Lato-Heavy"/>
                <a:cs typeface="Lato-Heavy"/>
              </a:rPr>
              <a:t>a </a:t>
            </a: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circular </a:t>
            </a:r>
            <a:r>
              <a:rPr sz="1300" b="1" spc="-10" dirty="0">
                <a:solidFill>
                  <a:srgbClr val="FFFFFF"/>
                </a:solidFill>
                <a:latin typeface="Lato-Heavy"/>
                <a:cs typeface="Lato-Heavy"/>
              </a:rPr>
              <a:t>economy 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transition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growth of</a:t>
            </a:r>
            <a:r>
              <a:rPr sz="1300" spc="-5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green  technology </a:t>
            </a:r>
            <a:r>
              <a:rPr sz="1300" b="1" spc="-10" dirty="0">
                <a:solidFill>
                  <a:srgbClr val="FFFFFF"/>
                </a:solidFill>
                <a:latin typeface="Lato-Heavy"/>
                <a:cs typeface="Lato-Heavy"/>
              </a:rPr>
              <a:t>markets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through  sound policies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innovative 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finance</a:t>
            </a:r>
            <a:endParaRPr sz="1300">
              <a:latin typeface="Lato"/>
              <a:cs typeface="Lato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812508" y="5228757"/>
            <a:ext cx="1713864" cy="62992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 indent="45085" algn="r">
              <a:lnSpc>
                <a:spcPct val="102600"/>
              </a:lnSpc>
              <a:spcBef>
                <a:spcPts val="60"/>
              </a:spcBef>
            </a:pP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Ensure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that</a:t>
            </a:r>
            <a:r>
              <a:rPr sz="1300" spc="-3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the</a:t>
            </a:r>
            <a:r>
              <a:rPr sz="1300" spc="-2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b="1" spc="-15" dirty="0">
                <a:solidFill>
                  <a:srgbClr val="FFFFFF"/>
                </a:solidFill>
                <a:latin typeface="Lato-Heavy"/>
                <a:cs typeface="Lato-Heavy"/>
              </a:rPr>
              <a:t>Fourth </a:t>
            </a:r>
            <a:r>
              <a:rPr sz="1300" b="1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Industrial</a:t>
            </a:r>
            <a:r>
              <a:rPr sz="1300" b="1" spc="-35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Lato-Heavy"/>
                <a:cs typeface="Lato-Heavy"/>
              </a:rPr>
              <a:t>Revolution</a:t>
            </a: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is  a </a:t>
            </a:r>
            <a:r>
              <a:rPr sz="1300" b="1" dirty="0">
                <a:solidFill>
                  <a:srgbClr val="FFFFFF"/>
                </a:solidFill>
                <a:latin typeface="Lato-Heavy"/>
                <a:cs typeface="Lato-Heavy"/>
              </a:rPr>
              <a:t>GREEN</a:t>
            </a:r>
            <a:r>
              <a:rPr sz="1300" b="1" spc="-50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revolution</a:t>
            </a:r>
            <a:endParaRPr sz="1300">
              <a:latin typeface="Lato"/>
              <a:cs typeface="Lato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845236" y="6255122"/>
            <a:ext cx="2601595" cy="16694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5285">
              <a:lnSpc>
                <a:spcPct val="100000"/>
              </a:lnSpc>
              <a:spcBef>
                <a:spcPts val="100"/>
              </a:spcBef>
            </a:pP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Harness citizen</a:t>
            </a:r>
            <a:r>
              <a:rPr sz="1300" b="1" spc="-50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science</a:t>
            </a:r>
            <a:endParaRPr sz="1300">
              <a:latin typeface="Lato-Heavy"/>
              <a:cs typeface="Lato-Heavy"/>
            </a:endParaRPr>
          </a:p>
          <a:p>
            <a:pPr marL="986790">
              <a:lnSpc>
                <a:spcPct val="100000"/>
              </a:lnSpc>
              <a:spcBef>
                <a:spcPts val="40"/>
              </a:spcBef>
            </a:pP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and</a:t>
            </a:r>
            <a:r>
              <a:rPr sz="1300" spc="-8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knowledge</a:t>
            </a:r>
            <a:endParaRPr sz="1300">
              <a:latin typeface="Lato"/>
              <a:cs typeface="Lato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>
              <a:latin typeface="Times New Roman"/>
              <a:cs typeface="Times New Roman"/>
            </a:endParaRPr>
          </a:p>
          <a:p>
            <a:pPr marL="33655" marR="5080" indent="-21590" algn="r">
              <a:lnSpc>
                <a:spcPct val="102600"/>
              </a:lnSpc>
            </a:pP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Informs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decision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makers</a:t>
            </a:r>
            <a:r>
              <a:rPr sz="1300" spc="1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on</a:t>
            </a:r>
            <a:r>
              <a:rPr sz="1300" spc="-2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policies </a:t>
            </a:r>
            <a:r>
              <a:rPr sz="1300" b="1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Lato-Heavy"/>
                <a:cs typeface="Lato-Heavy"/>
              </a:rPr>
              <a:t>required </a:t>
            </a: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to </a:t>
            </a:r>
            <a:r>
              <a:rPr sz="1300" b="1" spc="-10" dirty="0">
                <a:solidFill>
                  <a:srgbClr val="FFFFFF"/>
                </a:solidFill>
                <a:latin typeface="Lato-Heavy"/>
                <a:cs typeface="Lato-Heavy"/>
              </a:rPr>
              <a:t>grow</a:t>
            </a:r>
            <a:r>
              <a:rPr sz="1300" b="1" spc="-40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300" b="1" spc="-5" dirty="0">
                <a:solidFill>
                  <a:srgbClr val="FFFFFF"/>
                </a:solidFill>
                <a:latin typeface="Lato-Heavy"/>
                <a:cs typeface="Lato-Heavy"/>
              </a:rPr>
              <a:t>green technology </a:t>
            </a:r>
            <a:r>
              <a:rPr sz="1300" b="1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Lato"/>
                <a:cs typeface="Lato"/>
              </a:rPr>
              <a:t>markets, encourage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 a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 circular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economy </a:t>
            </a:r>
            <a:r>
              <a:rPr sz="13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foster</a:t>
            </a:r>
            <a:r>
              <a:rPr sz="1300" spc="-15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spc="-5" dirty="0">
                <a:solidFill>
                  <a:srgbClr val="FFFFFF"/>
                </a:solidFill>
                <a:latin typeface="Lato"/>
                <a:cs typeface="Lato"/>
              </a:rPr>
              <a:t>innovation</a:t>
            </a:r>
            <a:endParaRPr sz="1300">
              <a:latin typeface="Lato"/>
              <a:cs typeface="Lato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719427" y="2309295"/>
            <a:ext cx="467106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solidFill>
                  <a:srgbClr val="FFFFFF"/>
                </a:solidFill>
                <a:latin typeface="Lato-Heavy"/>
                <a:cs typeface="Lato-Heavy"/>
              </a:rPr>
              <a:t>ACTIVITIES AND </a:t>
            </a:r>
            <a:r>
              <a:rPr sz="1600" b="1" spc="-15" dirty="0">
                <a:solidFill>
                  <a:srgbClr val="FFFFFF"/>
                </a:solidFill>
                <a:latin typeface="Lato-Heavy"/>
                <a:cs typeface="Lato-Heavy"/>
              </a:rPr>
              <a:t>INITIATIVES </a:t>
            </a:r>
            <a:r>
              <a:rPr sz="1600" b="1" spc="-5" dirty="0">
                <a:solidFill>
                  <a:srgbClr val="FFFFFF"/>
                </a:solidFill>
                <a:latin typeface="Lato-Heavy"/>
                <a:cs typeface="Lato-Heavy"/>
              </a:rPr>
              <a:t>ARE DESIGNED</a:t>
            </a:r>
            <a:r>
              <a:rPr sz="1600" b="1" spc="-114" dirty="0">
                <a:solidFill>
                  <a:srgbClr val="FFFFFF"/>
                </a:solidFill>
                <a:latin typeface="Lato-Heavy"/>
                <a:cs typeface="Lato-Heavy"/>
              </a:rPr>
              <a:t> </a:t>
            </a:r>
            <a:r>
              <a:rPr sz="1600" b="1" spc="-15" dirty="0">
                <a:solidFill>
                  <a:srgbClr val="FFFFFF"/>
                </a:solidFill>
                <a:latin typeface="Lato-Heavy"/>
                <a:cs typeface="Lato-Heavy"/>
              </a:rPr>
              <a:t>TO:</a:t>
            </a:r>
            <a:endParaRPr sz="1600">
              <a:latin typeface="Lato-Heavy"/>
              <a:cs typeface="Lato-Heavy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015164" y="5189983"/>
            <a:ext cx="7207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Lato-Heavy"/>
                <a:cs typeface="Lato-Heavy"/>
              </a:rPr>
              <a:t>G</a:t>
            </a:r>
            <a:r>
              <a:rPr sz="2000" b="1" spc="-50" dirty="0">
                <a:solidFill>
                  <a:srgbClr val="FFFFFF"/>
                </a:solidFill>
                <a:latin typeface="Lato-Heavy"/>
                <a:cs typeface="Lato-Heavy"/>
              </a:rPr>
              <a:t>O</a:t>
            </a:r>
            <a:r>
              <a:rPr sz="2000" b="1" dirty="0">
                <a:solidFill>
                  <a:srgbClr val="FFFFFF"/>
                </a:solidFill>
                <a:latin typeface="Lato-Heavy"/>
                <a:cs typeface="Lato-Heavy"/>
              </a:rPr>
              <a:t>AL</a:t>
            </a:r>
            <a:endParaRPr sz="2000">
              <a:latin typeface="Lato-Heavy"/>
              <a:cs typeface="Lato-Heavy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295534" y="5100143"/>
            <a:ext cx="529590" cy="529590"/>
          </a:xfrm>
          <a:custGeom>
            <a:avLst/>
            <a:gdLst/>
            <a:ahLst/>
            <a:cxnLst/>
            <a:rect l="l" t="t" r="r" b="b"/>
            <a:pathLst>
              <a:path w="529589" h="529589">
                <a:moveTo>
                  <a:pt x="287439" y="0"/>
                </a:moveTo>
                <a:lnTo>
                  <a:pt x="242142" y="0"/>
                </a:lnTo>
                <a:lnTo>
                  <a:pt x="197376" y="7687"/>
                </a:lnTo>
                <a:lnTo>
                  <a:pt x="154202" y="23062"/>
                </a:lnTo>
                <a:lnTo>
                  <a:pt x="113681" y="46125"/>
                </a:lnTo>
                <a:lnTo>
                  <a:pt x="76876" y="76875"/>
                </a:lnTo>
                <a:lnTo>
                  <a:pt x="46125" y="113681"/>
                </a:lnTo>
                <a:lnTo>
                  <a:pt x="23062" y="154201"/>
                </a:lnTo>
                <a:lnTo>
                  <a:pt x="7687" y="197376"/>
                </a:lnTo>
                <a:lnTo>
                  <a:pt x="0" y="242142"/>
                </a:lnTo>
                <a:lnTo>
                  <a:pt x="0" y="287439"/>
                </a:lnTo>
                <a:lnTo>
                  <a:pt x="7687" y="332205"/>
                </a:lnTo>
                <a:lnTo>
                  <a:pt x="23062" y="375380"/>
                </a:lnTo>
                <a:lnTo>
                  <a:pt x="46125" y="415900"/>
                </a:lnTo>
                <a:lnTo>
                  <a:pt x="76876" y="452706"/>
                </a:lnTo>
                <a:lnTo>
                  <a:pt x="113681" y="483456"/>
                </a:lnTo>
                <a:lnTo>
                  <a:pt x="154202" y="506519"/>
                </a:lnTo>
                <a:lnTo>
                  <a:pt x="197376" y="521894"/>
                </a:lnTo>
                <a:lnTo>
                  <a:pt x="242142" y="529582"/>
                </a:lnTo>
                <a:lnTo>
                  <a:pt x="287439" y="529582"/>
                </a:lnTo>
                <a:lnTo>
                  <a:pt x="332205" y="521894"/>
                </a:lnTo>
                <a:lnTo>
                  <a:pt x="375379" y="506519"/>
                </a:lnTo>
                <a:lnTo>
                  <a:pt x="415900" y="483456"/>
                </a:lnTo>
                <a:lnTo>
                  <a:pt x="452706" y="452706"/>
                </a:lnTo>
                <a:lnTo>
                  <a:pt x="483456" y="415900"/>
                </a:lnTo>
                <a:lnTo>
                  <a:pt x="506519" y="375380"/>
                </a:lnTo>
                <a:lnTo>
                  <a:pt x="521894" y="332205"/>
                </a:lnTo>
                <a:lnTo>
                  <a:pt x="529581" y="287439"/>
                </a:lnTo>
                <a:lnTo>
                  <a:pt x="529581" y="242142"/>
                </a:lnTo>
                <a:lnTo>
                  <a:pt x="521894" y="197376"/>
                </a:lnTo>
                <a:lnTo>
                  <a:pt x="506519" y="154201"/>
                </a:lnTo>
                <a:lnTo>
                  <a:pt x="483456" y="113681"/>
                </a:lnTo>
                <a:lnTo>
                  <a:pt x="452706" y="76875"/>
                </a:lnTo>
                <a:lnTo>
                  <a:pt x="415900" y="46125"/>
                </a:lnTo>
                <a:lnTo>
                  <a:pt x="375379" y="23062"/>
                </a:lnTo>
                <a:lnTo>
                  <a:pt x="332205" y="7687"/>
                </a:lnTo>
                <a:lnTo>
                  <a:pt x="287439" y="0"/>
                </a:lnTo>
                <a:close/>
              </a:path>
            </a:pathLst>
          </a:custGeom>
          <a:solidFill>
            <a:srgbClr val="3187B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65200" y="2209800"/>
            <a:ext cx="4254500" cy="6629400"/>
          </a:xfrm>
          <a:custGeom>
            <a:avLst/>
            <a:gdLst/>
            <a:ahLst/>
            <a:cxnLst/>
            <a:rect l="l" t="t" r="r" b="b"/>
            <a:pathLst>
              <a:path w="4254500" h="6629400">
                <a:moveTo>
                  <a:pt x="0" y="0"/>
                </a:moveTo>
                <a:lnTo>
                  <a:pt x="4254500" y="0"/>
                </a:lnTo>
                <a:lnTo>
                  <a:pt x="4254500" y="6629400"/>
                </a:lnTo>
                <a:lnTo>
                  <a:pt x="0" y="66294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>
              <a:alpha val="8154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65200" y="2677398"/>
            <a:ext cx="4254500" cy="289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556260">
              <a:lnSpc>
                <a:spcPct val="100000"/>
              </a:lnSpc>
              <a:spcBef>
                <a:spcPts val="420"/>
              </a:spcBef>
            </a:pPr>
            <a:r>
              <a:rPr sz="2200" b="1" spc="-15" dirty="0">
                <a:solidFill>
                  <a:srgbClr val="FFFFFF"/>
                </a:solidFill>
                <a:latin typeface="Lato"/>
                <a:cs typeface="Lato"/>
              </a:rPr>
              <a:t>" </a:t>
            </a:r>
            <a:r>
              <a:rPr sz="1900" spc="-10" dirty="0">
                <a:solidFill>
                  <a:srgbClr val="FFFFFF"/>
                </a:solidFill>
                <a:latin typeface="Lato-Light"/>
                <a:cs typeface="Lato-Light"/>
              </a:rPr>
              <a:t>The </a:t>
            </a:r>
            <a:r>
              <a:rPr sz="1900" spc="-20" dirty="0">
                <a:solidFill>
                  <a:srgbClr val="FFFFFF"/>
                </a:solidFill>
                <a:latin typeface="Lato-Light"/>
                <a:cs typeface="Lato-Light"/>
              </a:rPr>
              <a:t>Forum </a:t>
            </a:r>
            <a:r>
              <a:rPr sz="1900" dirty="0">
                <a:solidFill>
                  <a:srgbClr val="FFFFFF"/>
                </a:solidFill>
                <a:latin typeface="Lato-Light"/>
                <a:cs typeface="Lato-Light"/>
              </a:rPr>
              <a:t>is </a:t>
            </a:r>
            <a:r>
              <a:rPr sz="1900" spc="-5" dirty="0">
                <a:solidFill>
                  <a:srgbClr val="FFFFFF"/>
                </a:solidFill>
                <a:latin typeface="Lato-Light"/>
                <a:cs typeface="Lato-Light"/>
              </a:rPr>
              <a:t>fast</a:t>
            </a:r>
            <a:r>
              <a:rPr sz="1900" spc="20" dirty="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Lato-Light"/>
                <a:cs typeface="Lato-Light"/>
              </a:rPr>
              <a:t>evolving</a:t>
            </a:r>
            <a:endParaRPr sz="1900">
              <a:latin typeface="Lato-Light"/>
              <a:cs typeface="Lato-Light"/>
            </a:endParaRPr>
          </a:p>
          <a:p>
            <a:pPr marL="556260" marR="457200">
              <a:lnSpc>
                <a:spcPct val="120700"/>
              </a:lnSpc>
              <a:spcBef>
                <a:spcPts val="95"/>
              </a:spcBef>
            </a:pPr>
            <a:r>
              <a:rPr sz="1900" spc="-5" dirty="0">
                <a:solidFill>
                  <a:srgbClr val="FFFFFF"/>
                </a:solidFill>
                <a:latin typeface="Lato-Light"/>
                <a:cs typeface="Lato-Light"/>
              </a:rPr>
              <a:t>into </a:t>
            </a:r>
            <a:r>
              <a:rPr sz="1900" dirty="0">
                <a:solidFill>
                  <a:srgbClr val="FFFFFF"/>
                </a:solidFill>
                <a:latin typeface="Lato-Light"/>
                <a:cs typeface="Lato-Light"/>
              </a:rPr>
              <a:t>an </a:t>
            </a:r>
            <a:r>
              <a:rPr sz="1900" b="1" spc="-5" dirty="0">
                <a:solidFill>
                  <a:srgbClr val="FFFFFF"/>
                </a:solidFill>
                <a:latin typeface="Lato"/>
                <a:cs typeface="Lato"/>
              </a:rPr>
              <a:t>incubator </a:t>
            </a:r>
            <a:r>
              <a:rPr sz="1900" spc="-10" dirty="0">
                <a:solidFill>
                  <a:srgbClr val="FFFFFF"/>
                </a:solidFill>
                <a:latin typeface="Lato-Light"/>
                <a:cs typeface="Lato-Light"/>
              </a:rPr>
              <a:t>of </a:t>
            </a:r>
            <a:r>
              <a:rPr sz="1900" spc="-25" dirty="0">
                <a:solidFill>
                  <a:srgbClr val="FFFFFF"/>
                </a:solidFill>
                <a:latin typeface="Lato-Light"/>
                <a:cs typeface="Lato-Light"/>
              </a:rPr>
              <a:t>innovaAon  </a:t>
            </a:r>
            <a:r>
              <a:rPr sz="1900" dirty="0">
                <a:solidFill>
                  <a:srgbClr val="FFFFFF"/>
                </a:solidFill>
                <a:latin typeface="Lato-Light"/>
                <a:cs typeface="Lato-Light"/>
              </a:rPr>
              <a:t>and </a:t>
            </a:r>
            <a:r>
              <a:rPr sz="1900" spc="-5" dirty="0">
                <a:solidFill>
                  <a:srgbClr val="FFFFFF"/>
                </a:solidFill>
                <a:latin typeface="Lato-Light"/>
                <a:cs typeface="Lato-Light"/>
              </a:rPr>
              <a:t>joint </a:t>
            </a:r>
            <a:r>
              <a:rPr sz="1900" spc="-40" dirty="0">
                <a:solidFill>
                  <a:srgbClr val="FFFFFF"/>
                </a:solidFill>
                <a:latin typeface="Lato-Light"/>
                <a:cs typeface="Lato-Light"/>
              </a:rPr>
              <a:t>iniAaAves </a:t>
            </a:r>
            <a:r>
              <a:rPr sz="1900" spc="-15" dirty="0">
                <a:solidFill>
                  <a:srgbClr val="FFFFFF"/>
                </a:solidFill>
                <a:latin typeface="Lato-Light"/>
                <a:cs typeface="Lato-Light"/>
              </a:rPr>
              <a:t>for </a:t>
            </a:r>
            <a:r>
              <a:rPr sz="1900" dirty="0">
                <a:solidFill>
                  <a:srgbClr val="FFFFFF"/>
                </a:solidFill>
                <a:latin typeface="Lato-Light"/>
                <a:cs typeface="Lato-Light"/>
              </a:rPr>
              <a:t>the  </a:t>
            </a:r>
            <a:r>
              <a:rPr sz="1900" spc="-10" dirty="0">
                <a:solidFill>
                  <a:srgbClr val="FFFFFF"/>
                </a:solidFill>
                <a:latin typeface="Lato-Light"/>
                <a:cs typeface="Lato-Light"/>
              </a:rPr>
              <a:t>environment </a:t>
            </a:r>
            <a:r>
              <a:rPr sz="1900" dirty="0">
                <a:solidFill>
                  <a:srgbClr val="FFFFFF"/>
                </a:solidFill>
                <a:latin typeface="Lato-Light"/>
                <a:cs typeface="Lato-Light"/>
              </a:rPr>
              <a:t>and an  </a:t>
            </a:r>
            <a:r>
              <a:rPr sz="1900" b="1" spc="-10" dirty="0">
                <a:solidFill>
                  <a:srgbClr val="FFFFFF"/>
                </a:solidFill>
                <a:latin typeface="Lato"/>
                <a:cs typeface="Lato"/>
              </a:rPr>
              <a:t>accelerator </a:t>
            </a:r>
            <a:r>
              <a:rPr sz="1900" spc="-10" dirty="0">
                <a:solidFill>
                  <a:srgbClr val="FFFFFF"/>
                </a:solidFill>
                <a:latin typeface="Lato-Light"/>
                <a:cs typeface="Lato-Light"/>
              </a:rPr>
              <a:t>of </a:t>
            </a:r>
            <a:r>
              <a:rPr sz="1900" dirty="0">
                <a:solidFill>
                  <a:srgbClr val="FFFFFF"/>
                </a:solidFill>
                <a:latin typeface="Lato-Light"/>
                <a:cs typeface="Lato-Light"/>
              </a:rPr>
              <a:t>the </a:t>
            </a:r>
            <a:r>
              <a:rPr sz="1900" spc="-10" dirty="0">
                <a:solidFill>
                  <a:srgbClr val="FFFFFF"/>
                </a:solidFill>
                <a:latin typeface="Lato-Light"/>
                <a:cs typeface="Lato-Light"/>
              </a:rPr>
              <a:t>circular  economy </a:t>
            </a:r>
            <a:r>
              <a:rPr sz="1900" dirty="0">
                <a:solidFill>
                  <a:srgbClr val="FFFFFF"/>
                </a:solidFill>
                <a:latin typeface="Lato-Light"/>
                <a:cs typeface="Lato-Light"/>
              </a:rPr>
              <a:t>and </a:t>
            </a:r>
            <a:r>
              <a:rPr sz="1900" spc="-10" dirty="0">
                <a:solidFill>
                  <a:srgbClr val="FFFFFF"/>
                </a:solidFill>
                <a:latin typeface="Lato-Light"/>
                <a:cs typeface="Lato-Light"/>
              </a:rPr>
              <a:t>eﬀorts </a:t>
            </a:r>
            <a:r>
              <a:rPr sz="1900" spc="-5" dirty="0">
                <a:solidFill>
                  <a:srgbClr val="FFFFFF"/>
                </a:solidFill>
                <a:latin typeface="Lato-Light"/>
                <a:cs typeface="Lato-Light"/>
              </a:rPr>
              <a:t>to  sustainably </a:t>
            </a:r>
            <a:r>
              <a:rPr sz="1900" spc="-20" dirty="0">
                <a:solidFill>
                  <a:srgbClr val="FFFFFF"/>
                </a:solidFill>
                <a:latin typeface="Lato-Light"/>
                <a:cs typeface="Lato-Light"/>
              </a:rPr>
              <a:t>grow </a:t>
            </a:r>
            <a:r>
              <a:rPr sz="1900" spc="-15" dirty="0">
                <a:solidFill>
                  <a:srgbClr val="FFFFFF"/>
                </a:solidFill>
                <a:latin typeface="Lato-Light"/>
                <a:cs typeface="Lato-Light"/>
              </a:rPr>
              <a:t>green  </a:t>
            </a:r>
            <a:r>
              <a:rPr sz="1900" spc="-5" dirty="0">
                <a:solidFill>
                  <a:srgbClr val="FFFFFF"/>
                </a:solidFill>
                <a:latin typeface="Lato-Light"/>
                <a:cs typeface="Lato-Light"/>
              </a:rPr>
              <a:t>technology </a:t>
            </a:r>
            <a:r>
              <a:rPr sz="1900" spc="-10" dirty="0">
                <a:solidFill>
                  <a:srgbClr val="FFFFFF"/>
                </a:solidFill>
                <a:latin typeface="Lato-Light"/>
                <a:cs typeface="Lato-Light"/>
              </a:rPr>
              <a:t>markets.</a:t>
            </a:r>
            <a:r>
              <a:rPr sz="1900" spc="-55" dirty="0">
                <a:solidFill>
                  <a:srgbClr val="FFFFFF"/>
                </a:solidFill>
                <a:latin typeface="Lato-Light"/>
                <a:cs typeface="Lato-Light"/>
              </a:rPr>
              <a:t> </a:t>
            </a:r>
            <a:r>
              <a:rPr sz="2100" dirty="0">
                <a:solidFill>
                  <a:srgbClr val="FFFFFF"/>
                </a:solidFill>
                <a:latin typeface="Lato-Medium"/>
                <a:cs typeface="Lato-Medium"/>
              </a:rPr>
              <a:t>”</a:t>
            </a:r>
            <a:endParaRPr sz="2100">
              <a:latin typeface="Lato-Medium"/>
              <a:cs typeface="Lato-Medium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65200" y="5930900"/>
            <a:ext cx="4267200" cy="294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673525" y="527308"/>
            <a:ext cx="5657215" cy="741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7975" algn="l"/>
              </a:tabLst>
            </a:pPr>
            <a:r>
              <a:rPr b="1" spc="-5" dirty="0">
                <a:latin typeface="Lato-Heavy"/>
                <a:cs typeface="Lato-Heavy"/>
              </a:rPr>
              <a:t>UN-SPBF	</a:t>
            </a:r>
            <a:r>
              <a:rPr spc="-10" dirty="0"/>
              <a:t>Milestones</a:t>
            </a:r>
          </a:p>
        </p:txBody>
      </p:sp>
      <p:sp>
        <p:nvSpPr>
          <p:cNvPr id="6" name="object 6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890000" y="2679700"/>
            <a:ext cx="2771775" cy="673100"/>
          </a:xfrm>
          <a:custGeom>
            <a:avLst/>
            <a:gdLst/>
            <a:ahLst/>
            <a:cxnLst/>
            <a:rect l="l" t="t" r="r" b="b"/>
            <a:pathLst>
              <a:path w="2771775" h="673100">
                <a:moveTo>
                  <a:pt x="2474823" y="0"/>
                </a:moveTo>
                <a:lnTo>
                  <a:pt x="0" y="0"/>
                </a:lnTo>
                <a:lnTo>
                  <a:pt x="0" y="673100"/>
                </a:lnTo>
                <a:lnTo>
                  <a:pt x="2476500" y="673100"/>
                </a:lnTo>
                <a:lnTo>
                  <a:pt x="2474823" y="669946"/>
                </a:lnTo>
                <a:lnTo>
                  <a:pt x="2771423" y="336770"/>
                </a:lnTo>
                <a:lnTo>
                  <a:pt x="2474823" y="3595"/>
                </a:lnTo>
                <a:lnTo>
                  <a:pt x="2474823" y="0"/>
                </a:lnTo>
                <a:close/>
              </a:path>
            </a:pathLst>
          </a:custGeom>
          <a:solidFill>
            <a:srgbClr val="3187B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476719" y="2679700"/>
            <a:ext cx="443230" cy="673100"/>
          </a:xfrm>
          <a:custGeom>
            <a:avLst/>
            <a:gdLst/>
            <a:ahLst/>
            <a:cxnLst/>
            <a:rect l="l" t="t" r="r" b="b"/>
            <a:pathLst>
              <a:path w="443229" h="673100">
                <a:moveTo>
                  <a:pt x="145928" y="0"/>
                </a:moveTo>
                <a:lnTo>
                  <a:pt x="0" y="0"/>
                </a:lnTo>
                <a:lnTo>
                  <a:pt x="296773" y="337259"/>
                </a:lnTo>
                <a:lnTo>
                  <a:pt x="0" y="673100"/>
                </a:lnTo>
                <a:lnTo>
                  <a:pt x="145928" y="673100"/>
                </a:lnTo>
                <a:lnTo>
                  <a:pt x="442701" y="337259"/>
                </a:lnTo>
                <a:lnTo>
                  <a:pt x="145928" y="0"/>
                </a:lnTo>
                <a:close/>
              </a:path>
            </a:pathLst>
          </a:custGeom>
          <a:solidFill>
            <a:srgbClr val="266C8E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9171357" y="2888405"/>
            <a:ext cx="216027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FEFEFE"/>
                </a:solidFill>
                <a:latin typeface="Lato"/>
                <a:cs typeface="Lato"/>
              </a:rPr>
              <a:t>2nd </a:t>
            </a:r>
            <a:r>
              <a:rPr sz="1700" b="1" spc="-15" dirty="0">
                <a:solidFill>
                  <a:srgbClr val="FEFEFE"/>
                </a:solidFill>
                <a:latin typeface="Lato"/>
                <a:cs typeface="Lato"/>
              </a:rPr>
              <a:t>Forum </a:t>
            </a:r>
            <a:r>
              <a:rPr sz="1700" b="1" spc="-10" dirty="0">
                <a:solidFill>
                  <a:srgbClr val="FEFEFE"/>
                </a:solidFill>
                <a:latin typeface="Lato"/>
                <a:cs typeface="Lato"/>
              </a:rPr>
              <a:t>at</a:t>
            </a:r>
            <a:r>
              <a:rPr sz="1700" b="1" spc="-55" dirty="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sz="1700" b="1" spc="-5" dirty="0">
                <a:solidFill>
                  <a:srgbClr val="FEFEFE"/>
                </a:solidFill>
                <a:latin typeface="Lato"/>
                <a:cs typeface="Lato"/>
              </a:rPr>
              <a:t>UNEA-4</a:t>
            </a:r>
            <a:endParaRPr sz="1700">
              <a:latin typeface="Lato"/>
              <a:cs typeface="Lato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890000" y="5011437"/>
            <a:ext cx="2771775" cy="668655"/>
          </a:xfrm>
          <a:custGeom>
            <a:avLst/>
            <a:gdLst/>
            <a:ahLst/>
            <a:cxnLst/>
            <a:rect l="l" t="t" r="r" b="b"/>
            <a:pathLst>
              <a:path w="2771775" h="668654">
                <a:moveTo>
                  <a:pt x="2474391" y="0"/>
                </a:moveTo>
                <a:lnTo>
                  <a:pt x="2474391" y="5062"/>
                </a:lnTo>
                <a:lnTo>
                  <a:pt x="0" y="5062"/>
                </a:lnTo>
                <a:lnTo>
                  <a:pt x="0" y="665462"/>
                </a:lnTo>
                <a:lnTo>
                  <a:pt x="2476500" y="665462"/>
                </a:lnTo>
                <a:lnTo>
                  <a:pt x="2474391" y="668298"/>
                </a:lnTo>
                <a:lnTo>
                  <a:pt x="2771423" y="334149"/>
                </a:lnTo>
                <a:lnTo>
                  <a:pt x="2474391" y="0"/>
                </a:lnTo>
                <a:close/>
              </a:path>
            </a:pathLst>
          </a:custGeom>
          <a:solidFill>
            <a:srgbClr val="3187B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476719" y="5016500"/>
            <a:ext cx="443230" cy="660400"/>
          </a:xfrm>
          <a:custGeom>
            <a:avLst/>
            <a:gdLst/>
            <a:ahLst/>
            <a:cxnLst/>
            <a:rect l="l" t="t" r="r" b="b"/>
            <a:pathLst>
              <a:path w="443229" h="660400">
                <a:moveTo>
                  <a:pt x="145928" y="0"/>
                </a:moveTo>
                <a:lnTo>
                  <a:pt x="0" y="0"/>
                </a:lnTo>
                <a:lnTo>
                  <a:pt x="296773" y="329087"/>
                </a:lnTo>
                <a:lnTo>
                  <a:pt x="0" y="660400"/>
                </a:lnTo>
                <a:lnTo>
                  <a:pt x="145928" y="660400"/>
                </a:lnTo>
                <a:lnTo>
                  <a:pt x="442701" y="329087"/>
                </a:lnTo>
                <a:lnTo>
                  <a:pt x="145928" y="0"/>
                </a:lnTo>
                <a:close/>
              </a:path>
            </a:pathLst>
          </a:custGeom>
          <a:solidFill>
            <a:srgbClr val="266C8E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077171" y="5195525"/>
            <a:ext cx="238950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solidFill>
                  <a:srgbClr val="FEFEFE"/>
                </a:solidFill>
                <a:latin typeface="Lato"/>
                <a:cs typeface="Lato"/>
              </a:rPr>
              <a:t>Earth </a:t>
            </a:r>
            <a:r>
              <a:rPr sz="1700" b="1" spc="-10" dirty="0">
                <a:solidFill>
                  <a:srgbClr val="FEFEFE"/>
                </a:solidFill>
                <a:latin typeface="Lato"/>
                <a:cs typeface="Lato"/>
              </a:rPr>
              <a:t>Innovation</a:t>
            </a:r>
            <a:r>
              <a:rPr sz="1700" b="1" spc="-55" dirty="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sz="1700" b="1" spc="-5" dirty="0">
                <a:solidFill>
                  <a:srgbClr val="FEFEFE"/>
                </a:solidFill>
                <a:latin typeface="Lato"/>
                <a:cs typeface="Lato"/>
              </a:rPr>
              <a:t>Summit</a:t>
            </a:r>
            <a:endParaRPr sz="1700">
              <a:latin typeface="Lato"/>
              <a:cs typeface="Lato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890000" y="7629340"/>
            <a:ext cx="2771775" cy="666750"/>
          </a:xfrm>
          <a:custGeom>
            <a:avLst/>
            <a:gdLst/>
            <a:ahLst/>
            <a:cxnLst/>
            <a:rect l="l" t="t" r="r" b="b"/>
            <a:pathLst>
              <a:path w="2771775" h="666750">
                <a:moveTo>
                  <a:pt x="2474823" y="0"/>
                </a:moveTo>
                <a:lnTo>
                  <a:pt x="2474823" y="3359"/>
                </a:lnTo>
                <a:lnTo>
                  <a:pt x="0" y="3359"/>
                </a:lnTo>
                <a:lnTo>
                  <a:pt x="0" y="663759"/>
                </a:lnTo>
                <a:lnTo>
                  <a:pt x="2476500" y="663759"/>
                </a:lnTo>
                <a:lnTo>
                  <a:pt x="2474823" y="666351"/>
                </a:lnTo>
                <a:lnTo>
                  <a:pt x="2771423" y="333175"/>
                </a:lnTo>
                <a:lnTo>
                  <a:pt x="2474823" y="0"/>
                </a:lnTo>
                <a:close/>
              </a:path>
            </a:pathLst>
          </a:custGeom>
          <a:solidFill>
            <a:srgbClr val="266C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476719" y="7632700"/>
            <a:ext cx="443230" cy="660400"/>
          </a:xfrm>
          <a:custGeom>
            <a:avLst/>
            <a:gdLst/>
            <a:ahLst/>
            <a:cxnLst/>
            <a:rect l="l" t="t" r="r" b="b"/>
            <a:pathLst>
              <a:path w="443229" h="660400">
                <a:moveTo>
                  <a:pt x="145928" y="0"/>
                </a:moveTo>
                <a:lnTo>
                  <a:pt x="0" y="0"/>
                </a:lnTo>
                <a:lnTo>
                  <a:pt x="296773" y="330305"/>
                </a:lnTo>
                <a:lnTo>
                  <a:pt x="0" y="660400"/>
                </a:lnTo>
                <a:lnTo>
                  <a:pt x="145928" y="660400"/>
                </a:lnTo>
                <a:lnTo>
                  <a:pt x="442701" y="330305"/>
                </a:lnTo>
                <a:lnTo>
                  <a:pt x="145928" y="0"/>
                </a:lnTo>
                <a:close/>
              </a:path>
            </a:pathLst>
          </a:custGeom>
          <a:solidFill>
            <a:srgbClr val="266C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391400" y="7632700"/>
            <a:ext cx="1460500" cy="660400"/>
          </a:xfrm>
          <a:prstGeom prst="rect">
            <a:avLst/>
          </a:prstGeom>
          <a:solidFill>
            <a:srgbClr val="3187B2"/>
          </a:solidFill>
        </p:spPr>
        <p:txBody>
          <a:bodyPr vert="horz" wrap="square" lIns="0" tIns="206375" rIns="0" bIns="0" rtlCol="0">
            <a:spAutoFit/>
          </a:bodyPr>
          <a:lstStyle/>
          <a:p>
            <a:pPr marL="230504">
              <a:lnSpc>
                <a:spcPct val="100000"/>
              </a:lnSpc>
              <a:spcBef>
                <a:spcPts val="1625"/>
              </a:spcBef>
            </a:pPr>
            <a:r>
              <a:rPr sz="1800" spc="-5" dirty="0">
                <a:solidFill>
                  <a:srgbClr val="FEFEFE"/>
                </a:solidFill>
                <a:latin typeface="Lato-Light"/>
                <a:cs typeface="Lato-Light"/>
              </a:rPr>
              <a:t>Dec</a:t>
            </a:r>
            <a:r>
              <a:rPr sz="1800" spc="-25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800" dirty="0">
                <a:solidFill>
                  <a:srgbClr val="FEFEFE"/>
                </a:solidFill>
                <a:latin typeface="Lato-Light"/>
                <a:cs typeface="Lato-Light"/>
              </a:rPr>
              <a:t>2017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08812" y="7837383"/>
            <a:ext cx="241998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15" dirty="0">
                <a:solidFill>
                  <a:srgbClr val="FEFEFE"/>
                </a:solidFill>
                <a:latin typeface="Lato"/>
                <a:cs typeface="Lato"/>
              </a:rPr>
              <a:t>Forum </a:t>
            </a:r>
            <a:r>
              <a:rPr sz="1700" b="1" dirty="0">
                <a:solidFill>
                  <a:srgbClr val="FEFEFE"/>
                </a:solidFill>
                <a:latin typeface="Lato"/>
                <a:cs typeface="Lato"/>
              </a:rPr>
              <a:t>launch </a:t>
            </a:r>
            <a:r>
              <a:rPr sz="1700" b="1" spc="-10" dirty="0">
                <a:solidFill>
                  <a:srgbClr val="FEFEFE"/>
                </a:solidFill>
                <a:latin typeface="Lato"/>
                <a:cs typeface="Lato"/>
              </a:rPr>
              <a:t>at</a:t>
            </a:r>
            <a:r>
              <a:rPr sz="1700" b="1" spc="-80" dirty="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sz="1700" b="1" dirty="0">
                <a:solidFill>
                  <a:srgbClr val="FEFEFE"/>
                </a:solidFill>
                <a:latin typeface="Lato"/>
                <a:cs typeface="Lato"/>
              </a:rPr>
              <a:t>UNEA-3</a:t>
            </a:r>
            <a:endParaRPr sz="1700">
              <a:latin typeface="Lato"/>
              <a:cs typeface="Lato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107906" y="3841777"/>
            <a:ext cx="2782570" cy="668655"/>
          </a:xfrm>
          <a:custGeom>
            <a:avLst/>
            <a:gdLst/>
            <a:ahLst/>
            <a:cxnLst/>
            <a:rect l="l" t="t" r="r" b="b"/>
            <a:pathLst>
              <a:path w="2782570" h="668654">
                <a:moveTo>
                  <a:pt x="295631" y="666722"/>
                </a:moveTo>
                <a:lnTo>
                  <a:pt x="292893" y="666722"/>
                </a:lnTo>
                <a:lnTo>
                  <a:pt x="297030" y="668295"/>
                </a:lnTo>
                <a:lnTo>
                  <a:pt x="295631" y="666722"/>
                </a:lnTo>
                <a:close/>
              </a:path>
              <a:path w="2782570" h="668654">
                <a:moveTo>
                  <a:pt x="297030" y="0"/>
                </a:moveTo>
                <a:lnTo>
                  <a:pt x="0" y="334148"/>
                </a:lnTo>
                <a:lnTo>
                  <a:pt x="295631" y="666722"/>
                </a:lnTo>
                <a:lnTo>
                  <a:pt x="2782093" y="666722"/>
                </a:lnTo>
                <a:lnTo>
                  <a:pt x="2782093" y="6322"/>
                </a:lnTo>
                <a:lnTo>
                  <a:pt x="297030" y="6322"/>
                </a:lnTo>
                <a:lnTo>
                  <a:pt x="297030" y="0"/>
                </a:lnTo>
                <a:close/>
              </a:path>
            </a:pathLst>
          </a:custGeom>
          <a:solidFill>
            <a:srgbClr val="103547">
              <a:alpha val="7325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51917" y="3835400"/>
            <a:ext cx="441959" cy="673100"/>
          </a:xfrm>
          <a:custGeom>
            <a:avLst/>
            <a:gdLst/>
            <a:ahLst/>
            <a:cxnLst/>
            <a:rect l="l" t="t" r="r" b="b"/>
            <a:pathLst>
              <a:path w="441960" h="673100">
                <a:moveTo>
                  <a:pt x="441628" y="0"/>
                </a:moveTo>
                <a:lnTo>
                  <a:pt x="296054" y="0"/>
                </a:lnTo>
                <a:lnTo>
                  <a:pt x="0" y="333677"/>
                </a:lnTo>
                <a:lnTo>
                  <a:pt x="296054" y="673100"/>
                </a:lnTo>
                <a:lnTo>
                  <a:pt x="441628" y="673100"/>
                </a:lnTo>
                <a:lnTo>
                  <a:pt x="145573" y="333677"/>
                </a:lnTo>
                <a:lnTo>
                  <a:pt x="441628" y="0"/>
                </a:lnTo>
                <a:close/>
              </a:path>
            </a:pathLst>
          </a:custGeom>
          <a:solidFill>
            <a:srgbClr val="0A27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6465991" y="4029289"/>
            <a:ext cx="228473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solidFill>
                  <a:srgbClr val="FEFEFE"/>
                </a:solidFill>
                <a:latin typeface="Lato"/>
                <a:cs typeface="Lato"/>
              </a:rPr>
              <a:t>Planetary </a:t>
            </a:r>
            <a:r>
              <a:rPr sz="1700" b="1" spc="-10" dirty="0">
                <a:solidFill>
                  <a:srgbClr val="FEFEFE"/>
                </a:solidFill>
                <a:latin typeface="Lato"/>
                <a:cs typeface="Lato"/>
              </a:rPr>
              <a:t>Data</a:t>
            </a:r>
            <a:r>
              <a:rPr sz="1700" b="1" spc="-75" dirty="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sz="1700" b="1" spc="-10" dirty="0">
                <a:solidFill>
                  <a:srgbClr val="FEFEFE"/>
                </a:solidFill>
                <a:latin typeface="Lato"/>
                <a:cs typeface="Lato"/>
              </a:rPr>
              <a:t>Meeting</a:t>
            </a:r>
            <a:endParaRPr sz="1700">
              <a:latin typeface="Lato"/>
              <a:cs typeface="Lato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107906" y="6311900"/>
            <a:ext cx="2782570" cy="673100"/>
          </a:xfrm>
          <a:custGeom>
            <a:avLst/>
            <a:gdLst/>
            <a:ahLst/>
            <a:cxnLst/>
            <a:rect l="l" t="t" r="r" b="b"/>
            <a:pathLst>
              <a:path w="2782570" h="673100">
                <a:moveTo>
                  <a:pt x="2782093" y="0"/>
                </a:moveTo>
                <a:lnTo>
                  <a:pt x="297030" y="0"/>
                </a:lnTo>
                <a:lnTo>
                  <a:pt x="297030" y="4009"/>
                </a:lnTo>
                <a:lnTo>
                  <a:pt x="0" y="338156"/>
                </a:lnTo>
                <a:lnTo>
                  <a:pt x="297030" y="672303"/>
                </a:lnTo>
                <a:lnTo>
                  <a:pt x="292893" y="673100"/>
                </a:lnTo>
                <a:lnTo>
                  <a:pt x="2782093" y="673100"/>
                </a:lnTo>
                <a:lnTo>
                  <a:pt x="2782093" y="0"/>
                </a:lnTo>
                <a:close/>
              </a:path>
            </a:pathLst>
          </a:custGeom>
          <a:solidFill>
            <a:srgbClr val="0A2734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851917" y="6324600"/>
            <a:ext cx="441959" cy="660400"/>
          </a:xfrm>
          <a:custGeom>
            <a:avLst/>
            <a:gdLst/>
            <a:ahLst/>
            <a:cxnLst/>
            <a:rect l="l" t="t" r="r" b="b"/>
            <a:pathLst>
              <a:path w="441960" h="660400">
                <a:moveTo>
                  <a:pt x="441628" y="0"/>
                </a:moveTo>
                <a:lnTo>
                  <a:pt x="296054" y="0"/>
                </a:lnTo>
                <a:lnTo>
                  <a:pt x="0" y="329404"/>
                </a:lnTo>
                <a:lnTo>
                  <a:pt x="296054" y="660400"/>
                </a:lnTo>
                <a:lnTo>
                  <a:pt x="441628" y="660400"/>
                </a:lnTo>
                <a:lnTo>
                  <a:pt x="145573" y="329404"/>
                </a:lnTo>
                <a:lnTo>
                  <a:pt x="441628" y="0"/>
                </a:lnTo>
                <a:close/>
              </a:path>
            </a:pathLst>
          </a:custGeom>
          <a:solidFill>
            <a:srgbClr val="071D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455847" y="6499135"/>
            <a:ext cx="228219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solidFill>
                  <a:srgbClr val="FEFEFE"/>
                </a:solidFill>
                <a:latin typeface="Lato"/>
                <a:cs typeface="Lato"/>
              </a:rPr>
              <a:t>1st </a:t>
            </a:r>
            <a:r>
              <a:rPr sz="1700" b="1" spc="-10" dirty="0">
                <a:solidFill>
                  <a:srgbClr val="FEFEFE"/>
                </a:solidFill>
                <a:latin typeface="Lato"/>
                <a:cs typeface="Lato"/>
              </a:rPr>
              <a:t>Steering</a:t>
            </a:r>
            <a:r>
              <a:rPr sz="1700" b="1" spc="-50" dirty="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sz="1700" b="1" spc="-5" dirty="0">
                <a:solidFill>
                  <a:srgbClr val="FEFEFE"/>
                </a:solidFill>
                <a:latin typeface="Lato"/>
                <a:cs typeface="Lato"/>
              </a:rPr>
              <a:t>Committee</a:t>
            </a:r>
            <a:endParaRPr sz="1700">
              <a:latin typeface="Lato"/>
              <a:cs typeface="Lato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8877300" y="2349500"/>
            <a:ext cx="0" cy="6578600"/>
          </a:xfrm>
          <a:custGeom>
            <a:avLst/>
            <a:gdLst/>
            <a:ahLst/>
            <a:cxnLst/>
            <a:rect l="l" t="t" r="r" b="b"/>
            <a:pathLst>
              <a:path h="6578600">
                <a:moveTo>
                  <a:pt x="0" y="0"/>
                </a:moveTo>
                <a:lnTo>
                  <a:pt x="0" y="6578599"/>
                </a:lnTo>
              </a:path>
            </a:pathLst>
          </a:custGeom>
          <a:ln w="50800">
            <a:solidFill>
              <a:srgbClr val="959A98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800845" y="8932333"/>
            <a:ext cx="153035" cy="153035"/>
          </a:xfrm>
          <a:custGeom>
            <a:avLst/>
            <a:gdLst/>
            <a:ahLst/>
            <a:cxnLst/>
            <a:rect l="l" t="t" r="r" b="b"/>
            <a:pathLst>
              <a:path w="153034" h="153034">
                <a:moveTo>
                  <a:pt x="152907" y="0"/>
                </a:moveTo>
                <a:lnTo>
                  <a:pt x="0" y="0"/>
                </a:lnTo>
                <a:lnTo>
                  <a:pt x="76453" y="152907"/>
                </a:lnTo>
                <a:lnTo>
                  <a:pt x="152907" y="0"/>
                </a:lnTo>
                <a:close/>
              </a:path>
            </a:pathLst>
          </a:custGeom>
          <a:solidFill>
            <a:srgbClr val="959A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800845" y="2192359"/>
            <a:ext cx="153035" cy="153035"/>
          </a:xfrm>
          <a:custGeom>
            <a:avLst/>
            <a:gdLst/>
            <a:ahLst/>
            <a:cxnLst/>
            <a:rect l="l" t="t" r="r" b="b"/>
            <a:pathLst>
              <a:path w="153034" h="153035">
                <a:moveTo>
                  <a:pt x="76453" y="0"/>
                </a:moveTo>
                <a:lnTo>
                  <a:pt x="0" y="152907"/>
                </a:lnTo>
                <a:lnTo>
                  <a:pt x="152907" y="152907"/>
                </a:lnTo>
                <a:lnTo>
                  <a:pt x="76453" y="0"/>
                </a:lnTo>
                <a:close/>
              </a:path>
            </a:pathLst>
          </a:custGeom>
          <a:solidFill>
            <a:srgbClr val="959A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8902700" y="6324600"/>
            <a:ext cx="1473200" cy="660400"/>
          </a:xfrm>
          <a:prstGeom prst="rect">
            <a:avLst/>
          </a:prstGeom>
          <a:solidFill>
            <a:srgbClr val="103547"/>
          </a:solidFill>
        </p:spPr>
        <p:txBody>
          <a:bodyPr vert="horz" wrap="square" lIns="0" tIns="190500" rIns="0" bIns="0" rtlCol="0">
            <a:spAutoFit/>
          </a:bodyPr>
          <a:lstStyle/>
          <a:p>
            <a:pPr marL="227329">
              <a:lnSpc>
                <a:spcPct val="100000"/>
              </a:lnSpc>
              <a:spcBef>
                <a:spcPts val="1500"/>
              </a:spcBef>
            </a:pPr>
            <a:r>
              <a:rPr sz="1800" spc="-20" dirty="0">
                <a:solidFill>
                  <a:srgbClr val="FEFEFE"/>
                </a:solidFill>
                <a:latin typeface="Lato-Light"/>
                <a:cs typeface="Lato-Light"/>
              </a:rPr>
              <a:t>May</a:t>
            </a:r>
            <a:r>
              <a:rPr sz="1800" spc="-65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800" dirty="0">
                <a:solidFill>
                  <a:srgbClr val="FEFEFE"/>
                </a:solidFill>
                <a:latin typeface="Lato-Light"/>
                <a:cs typeface="Lato-Light"/>
              </a:rPr>
              <a:t>2018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391400" y="5003800"/>
            <a:ext cx="1460500" cy="673100"/>
          </a:xfrm>
          <a:prstGeom prst="rect">
            <a:avLst/>
          </a:prstGeom>
          <a:solidFill>
            <a:srgbClr val="3187B2"/>
          </a:solidFill>
        </p:spPr>
        <p:txBody>
          <a:bodyPr vert="horz" wrap="square" lIns="0" tIns="194945" rIns="0" bIns="0" rtlCol="0">
            <a:spAutoFit/>
          </a:bodyPr>
          <a:lstStyle/>
          <a:p>
            <a:pPr marL="299720">
              <a:lnSpc>
                <a:spcPct val="100000"/>
              </a:lnSpc>
              <a:spcBef>
                <a:spcPts val="1535"/>
              </a:spcBef>
            </a:pPr>
            <a:r>
              <a:rPr sz="1800" spc="-10" dirty="0">
                <a:solidFill>
                  <a:srgbClr val="FEFEFE"/>
                </a:solidFill>
                <a:latin typeface="Lato-Light"/>
                <a:cs typeface="Lato-Light"/>
              </a:rPr>
              <a:t>Sept</a:t>
            </a:r>
            <a:r>
              <a:rPr sz="1800" spc="-30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800" dirty="0">
                <a:solidFill>
                  <a:srgbClr val="FEFEFE"/>
                </a:solidFill>
                <a:latin typeface="Lato-Light"/>
                <a:cs typeface="Lato-Light"/>
              </a:rPr>
              <a:t>2018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902700" y="3848100"/>
            <a:ext cx="1473200" cy="673100"/>
          </a:xfrm>
          <a:prstGeom prst="rect">
            <a:avLst/>
          </a:prstGeom>
          <a:solidFill>
            <a:srgbClr val="266C8E">
              <a:alpha val="49679"/>
            </a:srgbClr>
          </a:solidFill>
        </p:spPr>
        <p:txBody>
          <a:bodyPr vert="horz" wrap="square" lIns="0" tIns="212090" rIns="0" bIns="0" rtlCol="0">
            <a:spAutoFit/>
          </a:bodyPr>
          <a:lstStyle/>
          <a:p>
            <a:pPr marL="260350">
              <a:lnSpc>
                <a:spcPct val="100000"/>
              </a:lnSpc>
              <a:spcBef>
                <a:spcPts val="1670"/>
              </a:spcBef>
            </a:pPr>
            <a:r>
              <a:rPr sz="1800" spc="-5" dirty="0">
                <a:solidFill>
                  <a:srgbClr val="FEFEFE"/>
                </a:solidFill>
                <a:latin typeface="Lato-Light"/>
                <a:cs typeface="Lato-Light"/>
              </a:rPr>
              <a:t>Oct</a:t>
            </a:r>
            <a:r>
              <a:rPr sz="1800" spc="-20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800" dirty="0">
                <a:solidFill>
                  <a:srgbClr val="FEFEFE"/>
                </a:solidFill>
                <a:latin typeface="Lato-Light"/>
                <a:cs typeface="Lato-Light"/>
              </a:rPr>
              <a:t>2018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391400" y="2679700"/>
            <a:ext cx="1460500" cy="673100"/>
          </a:xfrm>
          <a:prstGeom prst="rect">
            <a:avLst/>
          </a:prstGeom>
          <a:solidFill>
            <a:srgbClr val="3187B2"/>
          </a:solidFill>
        </p:spPr>
        <p:txBody>
          <a:bodyPr vert="horz" wrap="square" lIns="0" tIns="207010" rIns="0" bIns="0" rtlCol="0">
            <a:spAutoFit/>
          </a:bodyPr>
          <a:lstStyle/>
          <a:p>
            <a:pPr marL="248285">
              <a:lnSpc>
                <a:spcPct val="100000"/>
              </a:lnSpc>
              <a:spcBef>
                <a:spcPts val="1630"/>
              </a:spcBef>
            </a:pPr>
            <a:r>
              <a:rPr sz="1800" spc="-20" dirty="0">
                <a:solidFill>
                  <a:srgbClr val="FEFEFE"/>
                </a:solidFill>
                <a:latin typeface="Lato-Light"/>
                <a:cs typeface="Lato-Light"/>
              </a:rPr>
              <a:t>May</a:t>
            </a:r>
            <a:r>
              <a:rPr sz="1800" spc="-70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800" dirty="0">
                <a:solidFill>
                  <a:srgbClr val="FEFEFE"/>
                </a:solidFill>
                <a:latin typeface="Lato-Light"/>
                <a:cs typeface="Lato-Light"/>
              </a:rPr>
              <a:t>2019</a:t>
            </a:r>
            <a:endParaRPr sz="1800">
              <a:latin typeface="Lato-Light"/>
              <a:cs typeface="Lato-Ligh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909326" y="7612285"/>
            <a:ext cx="1286510" cy="358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sz="1100" spc="-5" dirty="0">
                <a:solidFill>
                  <a:srgbClr val="FEFEFE"/>
                </a:solidFill>
                <a:latin typeface="Lato-Light"/>
                <a:cs typeface="Lato-Light"/>
              </a:rPr>
              <a:t>Held </a:t>
            </a:r>
            <a:r>
              <a:rPr sz="1100" dirty="0">
                <a:solidFill>
                  <a:srgbClr val="FEFEFE"/>
                </a:solidFill>
                <a:latin typeface="Lato-Light"/>
                <a:cs typeface="Lato-Light"/>
              </a:rPr>
              <a:t>in</a:t>
            </a:r>
            <a:r>
              <a:rPr sz="1100" spc="-15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100" spc="-10" dirty="0">
                <a:solidFill>
                  <a:srgbClr val="FEFEFE"/>
                </a:solidFill>
                <a:latin typeface="Lato-Light"/>
                <a:cs typeface="Lato-Light"/>
              </a:rPr>
              <a:t>Nairobi:</a:t>
            </a:r>
            <a:endParaRPr sz="1100">
              <a:latin typeface="Lato-Light"/>
              <a:cs typeface="Lato-Light"/>
            </a:endParaRPr>
          </a:p>
          <a:p>
            <a:pPr marL="12700">
              <a:lnSpc>
                <a:spcPts val="1310"/>
              </a:lnSpc>
            </a:pPr>
            <a:r>
              <a:rPr sz="1100" dirty="0">
                <a:solidFill>
                  <a:srgbClr val="FEFEFE"/>
                </a:solidFill>
                <a:latin typeface="Lato-Light"/>
                <a:cs typeface="Lato-Light"/>
              </a:rPr>
              <a:t>- </a:t>
            </a:r>
            <a:r>
              <a:rPr sz="1100" spc="-10" dirty="0">
                <a:solidFill>
                  <a:srgbClr val="FEFEFE"/>
                </a:solidFill>
                <a:latin typeface="Lato-Light"/>
                <a:cs typeface="Lato-Light"/>
              </a:rPr>
              <a:t>Foundation</a:t>
            </a:r>
            <a:r>
              <a:rPr sz="1100" spc="-40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100" spc="-5" dirty="0">
                <a:solidFill>
                  <a:srgbClr val="FEFEFE"/>
                </a:solidFill>
                <a:latin typeface="Lato-Light"/>
                <a:cs typeface="Lato-Light"/>
              </a:rPr>
              <a:t>Session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494632" y="6273314"/>
            <a:ext cx="110109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EFEFE"/>
                </a:solidFill>
                <a:latin typeface="Lato-Light"/>
                <a:cs typeface="Lato-Light"/>
              </a:rPr>
              <a:t>Held </a:t>
            </a:r>
            <a:r>
              <a:rPr sz="1100" dirty="0">
                <a:solidFill>
                  <a:srgbClr val="FEFEFE"/>
                </a:solidFill>
                <a:latin typeface="Lato-Light"/>
                <a:cs typeface="Lato-Light"/>
              </a:rPr>
              <a:t>in </a:t>
            </a:r>
            <a:r>
              <a:rPr sz="1100" spc="-10" dirty="0">
                <a:solidFill>
                  <a:srgbClr val="FEFEFE"/>
                </a:solidFill>
                <a:latin typeface="Lato-Light"/>
                <a:cs typeface="Lato-Light"/>
              </a:rPr>
              <a:t>New</a:t>
            </a:r>
            <a:r>
              <a:rPr sz="1100" spc="-145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100" spc="-25" dirty="0">
                <a:solidFill>
                  <a:srgbClr val="FEFEFE"/>
                </a:solidFill>
                <a:latin typeface="Lato-Light"/>
                <a:cs typeface="Lato-Light"/>
              </a:rPr>
              <a:t>York: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0494632" y="6420577"/>
            <a:ext cx="60325" cy="35560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800" spc="5" dirty="0">
                <a:solidFill>
                  <a:srgbClr val="FFFFFF"/>
                </a:solidFill>
                <a:latin typeface="Helvetica-Light"/>
                <a:cs typeface="Helvetica-Light"/>
              </a:rPr>
              <a:t>-</a:t>
            </a:r>
            <a:endParaRPr sz="800">
              <a:latin typeface="Helvetica-Light"/>
              <a:cs typeface="Helvetica-Light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800" spc="5" dirty="0">
                <a:solidFill>
                  <a:srgbClr val="FFFFFF"/>
                </a:solidFill>
                <a:latin typeface="Helvetica-Light"/>
                <a:cs typeface="Helvetica-Light"/>
              </a:rPr>
              <a:t>-</a:t>
            </a:r>
            <a:endParaRPr sz="800">
              <a:latin typeface="Helvetica-Light"/>
              <a:cs typeface="Helvetica-Ligh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0658395" y="6438414"/>
            <a:ext cx="925830" cy="52324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sz="1100" spc="-5" dirty="0">
                <a:solidFill>
                  <a:srgbClr val="FEFEFE"/>
                </a:solidFill>
                <a:latin typeface="Lato-Light"/>
                <a:cs typeface="Lato-Light"/>
              </a:rPr>
              <a:t>Set </a:t>
            </a:r>
            <a:r>
              <a:rPr sz="1100" dirty="0">
                <a:solidFill>
                  <a:srgbClr val="FEFEFE"/>
                </a:solidFill>
                <a:latin typeface="Lato-Light"/>
                <a:cs typeface="Lato-Light"/>
              </a:rPr>
              <a:t>the</a:t>
            </a:r>
            <a:r>
              <a:rPr sz="1100" spc="-80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100" spc="-5" dirty="0">
                <a:solidFill>
                  <a:srgbClr val="FEFEFE"/>
                </a:solidFill>
                <a:latin typeface="Lato-Light"/>
                <a:cs typeface="Lato-Light"/>
              </a:rPr>
              <a:t>agenda  Contributions  to</a:t>
            </a:r>
            <a:r>
              <a:rPr sz="1100" spc="-10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100" spc="-35" dirty="0">
                <a:solidFill>
                  <a:srgbClr val="FEFEFE"/>
                </a:solidFill>
                <a:latin typeface="Lato-Light"/>
                <a:cs typeface="Lato-Light"/>
              </a:rPr>
              <a:t>PoW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012557" y="4944250"/>
            <a:ext cx="82423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EFEFE"/>
                </a:solidFill>
                <a:latin typeface="Lato-Light"/>
                <a:cs typeface="Lato-Light"/>
              </a:rPr>
              <a:t>Held </a:t>
            </a:r>
            <a:r>
              <a:rPr sz="1100" dirty="0">
                <a:solidFill>
                  <a:srgbClr val="FEFEFE"/>
                </a:solidFill>
                <a:latin typeface="Lato-Light"/>
                <a:cs typeface="Lato-Light"/>
              </a:rPr>
              <a:t>in</a:t>
            </a:r>
            <a:r>
              <a:rPr sz="1100" spc="-114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100" spc="-20" dirty="0">
                <a:solidFill>
                  <a:srgbClr val="FEFEFE"/>
                </a:solidFill>
                <a:latin typeface="Lato-Light"/>
                <a:cs typeface="Lato-Light"/>
              </a:rPr>
              <a:t>Tallin: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012557" y="5130883"/>
            <a:ext cx="60325" cy="15113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00" spc="5" dirty="0">
                <a:solidFill>
                  <a:srgbClr val="FFFFFF"/>
                </a:solidFill>
                <a:latin typeface="Helvetica-Light"/>
                <a:cs typeface="Helvetica-Light"/>
              </a:rPr>
              <a:t>-</a:t>
            </a:r>
            <a:endParaRPr sz="800">
              <a:latin typeface="Helvetica-Light"/>
              <a:cs typeface="Helvetica-Light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176321" y="5109350"/>
            <a:ext cx="1050290" cy="35814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sz="1100" spc="-5" dirty="0">
                <a:solidFill>
                  <a:srgbClr val="FEFEFE"/>
                </a:solidFill>
                <a:latin typeface="Lato-Light"/>
                <a:cs typeface="Lato-Light"/>
              </a:rPr>
              <a:t>In Support of</a:t>
            </a:r>
            <a:r>
              <a:rPr sz="1100" spc="-95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100" dirty="0">
                <a:solidFill>
                  <a:srgbClr val="FEFEFE"/>
                </a:solidFill>
                <a:latin typeface="Lato-Light"/>
                <a:cs typeface="Lato-Light"/>
              </a:rPr>
              <a:t>the  UNEA</a:t>
            </a:r>
            <a:r>
              <a:rPr sz="1100" spc="-55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100" spc="-10" dirty="0">
                <a:solidFill>
                  <a:srgbClr val="FEFEFE"/>
                </a:solidFill>
                <a:latin typeface="Lato-Light"/>
                <a:cs typeface="Lato-Light"/>
              </a:rPr>
              <a:t>Bureau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0494632" y="3843094"/>
            <a:ext cx="1286510" cy="358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sz="1100" spc="-5" dirty="0">
                <a:solidFill>
                  <a:srgbClr val="FEFEFE"/>
                </a:solidFill>
                <a:latin typeface="Lato-Light"/>
                <a:cs typeface="Lato-Light"/>
              </a:rPr>
              <a:t>Held </a:t>
            </a:r>
            <a:r>
              <a:rPr sz="1100" dirty="0">
                <a:solidFill>
                  <a:srgbClr val="FEFEFE"/>
                </a:solidFill>
                <a:latin typeface="Lato-Light"/>
                <a:cs typeface="Lato-Light"/>
              </a:rPr>
              <a:t>in</a:t>
            </a:r>
            <a:r>
              <a:rPr sz="1100" spc="-10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100" spc="-5" dirty="0">
                <a:solidFill>
                  <a:srgbClr val="FEFEFE"/>
                </a:solidFill>
                <a:latin typeface="Lato-Light"/>
                <a:cs typeface="Lato-Light"/>
              </a:rPr>
              <a:t>Paris:</a:t>
            </a:r>
            <a:endParaRPr sz="1100">
              <a:latin typeface="Lato-Light"/>
              <a:cs typeface="Lato-Light"/>
            </a:endParaRPr>
          </a:p>
          <a:p>
            <a:pPr marL="12700">
              <a:lnSpc>
                <a:spcPts val="1310"/>
              </a:lnSpc>
            </a:pPr>
            <a:r>
              <a:rPr sz="1100" dirty="0">
                <a:solidFill>
                  <a:srgbClr val="FEFEFE"/>
                </a:solidFill>
                <a:latin typeface="Lato-Light"/>
                <a:cs typeface="Lato-Light"/>
              </a:rPr>
              <a:t>- </a:t>
            </a:r>
            <a:r>
              <a:rPr sz="1100" spc="-10" dirty="0">
                <a:solidFill>
                  <a:srgbClr val="FEFEFE"/>
                </a:solidFill>
                <a:latin typeface="Lato-Light"/>
                <a:cs typeface="Lato-Light"/>
              </a:rPr>
              <a:t>Foundation</a:t>
            </a:r>
            <a:r>
              <a:rPr sz="1100" spc="-40" dirty="0">
                <a:solidFill>
                  <a:srgbClr val="FEFEFE"/>
                </a:solidFill>
                <a:latin typeface="Lato-Light"/>
                <a:cs typeface="Lato-Light"/>
              </a:rPr>
              <a:t> </a:t>
            </a:r>
            <a:r>
              <a:rPr sz="1100" spc="-5" dirty="0">
                <a:solidFill>
                  <a:srgbClr val="FEFEFE"/>
                </a:solidFill>
                <a:latin typeface="Lato-Light"/>
                <a:cs typeface="Lato-Light"/>
              </a:rPr>
              <a:t>Session</a:t>
            </a:r>
            <a:endParaRPr sz="1100">
              <a:latin typeface="Lato-Light"/>
              <a:cs typeface="Lato-Light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8801100" y="8928100"/>
            <a:ext cx="165100" cy="152400"/>
          </a:xfrm>
          <a:custGeom>
            <a:avLst/>
            <a:gdLst/>
            <a:ahLst/>
            <a:cxnLst/>
            <a:rect l="l" t="t" r="r" b="b"/>
            <a:pathLst>
              <a:path w="165100" h="152400">
                <a:moveTo>
                  <a:pt x="0" y="0"/>
                </a:moveTo>
                <a:lnTo>
                  <a:pt x="165100" y="0"/>
                </a:lnTo>
                <a:lnTo>
                  <a:pt x="165100" y="152400"/>
                </a:lnTo>
                <a:lnTo>
                  <a:pt x="0" y="152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965200" y="5904213"/>
            <a:ext cx="4254500" cy="9559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65200" y="5697164"/>
            <a:ext cx="4253230" cy="706120"/>
          </a:xfrm>
          <a:custGeom>
            <a:avLst/>
            <a:gdLst/>
            <a:ahLst/>
            <a:cxnLst/>
            <a:rect l="l" t="t" r="r" b="b"/>
            <a:pathLst>
              <a:path w="4253230" h="706120">
                <a:moveTo>
                  <a:pt x="4231711" y="0"/>
                </a:moveTo>
                <a:lnTo>
                  <a:pt x="5258" y="36903"/>
                </a:lnTo>
                <a:lnTo>
                  <a:pt x="0" y="705918"/>
                </a:lnTo>
                <a:lnTo>
                  <a:pt x="4252959" y="213484"/>
                </a:lnTo>
                <a:lnTo>
                  <a:pt x="4231711" y="0"/>
                </a:lnTo>
                <a:close/>
              </a:path>
            </a:pathLst>
          </a:custGeom>
          <a:solidFill>
            <a:srgbClr val="1E1E1E">
              <a:alpha val="5761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57300" y="2374900"/>
            <a:ext cx="2438400" cy="317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347200" y="2362200"/>
            <a:ext cx="2438400" cy="3314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654800" y="2362200"/>
            <a:ext cx="2425700" cy="3327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673525" y="527308"/>
            <a:ext cx="5657215" cy="741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7975" algn="l"/>
              </a:tabLst>
            </a:pPr>
            <a:r>
              <a:rPr b="1" spc="-5" dirty="0">
                <a:latin typeface="Lato-Heavy"/>
                <a:cs typeface="Lato-Heavy"/>
              </a:rPr>
              <a:t>UN-SPBF	</a:t>
            </a:r>
            <a:r>
              <a:rPr spc="-10" dirty="0"/>
              <a:t>Milestones</a:t>
            </a:r>
          </a:p>
        </p:txBody>
      </p:sp>
      <p:sp>
        <p:nvSpPr>
          <p:cNvPr id="6" name="object 6"/>
          <p:cNvSpPr/>
          <p:nvPr/>
        </p:nvSpPr>
        <p:spPr>
          <a:xfrm>
            <a:off x="4381499" y="1346200"/>
            <a:ext cx="4216400" cy="0"/>
          </a:xfrm>
          <a:custGeom>
            <a:avLst/>
            <a:gdLst/>
            <a:ahLst/>
            <a:cxnLst/>
            <a:rect l="l" t="t" r="r" b="b"/>
            <a:pathLst>
              <a:path w="4216400">
                <a:moveTo>
                  <a:pt x="0" y="0"/>
                </a:moveTo>
                <a:lnTo>
                  <a:pt x="421640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33500" y="368300"/>
            <a:ext cx="1612900" cy="1244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233504" y="5865251"/>
            <a:ext cx="156083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FFFFFF"/>
                </a:solidFill>
                <a:latin typeface="Lato"/>
                <a:cs typeface="Lato"/>
              </a:rPr>
              <a:t>1st </a:t>
            </a:r>
            <a:r>
              <a:rPr sz="1500" b="1" spc="-15" dirty="0">
                <a:solidFill>
                  <a:srgbClr val="FFFFFF"/>
                </a:solidFill>
                <a:latin typeface="Lato"/>
                <a:cs typeface="Lato"/>
              </a:rPr>
              <a:t>Forum</a:t>
            </a:r>
            <a:r>
              <a:rPr sz="1500" b="1" spc="-5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Lato"/>
                <a:cs typeface="Lato"/>
              </a:rPr>
              <a:t>Session</a:t>
            </a:r>
            <a:endParaRPr sz="1500">
              <a:latin typeface="Lato"/>
              <a:cs typeface="Lato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949700" y="2362200"/>
            <a:ext cx="2438400" cy="3327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934593" y="5840790"/>
            <a:ext cx="228219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solidFill>
                  <a:srgbClr val="FEFEFE"/>
                </a:solidFill>
                <a:latin typeface="Lato"/>
                <a:cs typeface="Lato"/>
              </a:rPr>
              <a:t>1st </a:t>
            </a:r>
            <a:r>
              <a:rPr sz="1700" b="1" spc="-10" dirty="0">
                <a:solidFill>
                  <a:srgbClr val="FEFEFE"/>
                </a:solidFill>
                <a:latin typeface="Lato"/>
                <a:cs typeface="Lato"/>
              </a:rPr>
              <a:t>Steering</a:t>
            </a:r>
            <a:r>
              <a:rPr sz="1700" b="1" spc="-50" dirty="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sz="1700" b="1" spc="-5" dirty="0">
                <a:solidFill>
                  <a:srgbClr val="FEFEFE"/>
                </a:solidFill>
                <a:latin typeface="Lato"/>
                <a:cs typeface="Lato"/>
              </a:rPr>
              <a:t>Committee</a:t>
            </a:r>
            <a:endParaRPr sz="1700">
              <a:latin typeface="Lato"/>
              <a:cs typeface="Lato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54711" y="6321013"/>
            <a:ext cx="2284095" cy="85344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sz="1100" spc="-15" dirty="0">
                <a:solidFill>
                  <a:srgbClr val="FFFFFF"/>
                </a:solidFill>
                <a:latin typeface="Lato"/>
                <a:cs typeface="Lato"/>
              </a:rPr>
              <a:t>Forum’s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Governing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Consortium  identified work streams to support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in 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2018-2019,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in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consultation with 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relevant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UN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programmes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sister  agencies</a:t>
            </a:r>
            <a:endParaRPr sz="1100">
              <a:latin typeface="Lato"/>
              <a:cs typeface="Lato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27661" y="5840728"/>
            <a:ext cx="2489200" cy="2250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32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solidFill>
                  <a:srgbClr val="FEFEFE"/>
                </a:solidFill>
                <a:latin typeface="Lato"/>
                <a:cs typeface="Lato"/>
              </a:rPr>
              <a:t>Earth </a:t>
            </a:r>
            <a:r>
              <a:rPr sz="1700" b="1" spc="-10" dirty="0">
                <a:solidFill>
                  <a:srgbClr val="FEFEFE"/>
                </a:solidFill>
                <a:latin typeface="Lato"/>
                <a:cs typeface="Lato"/>
              </a:rPr>
              <a:t>Innovation</a:t>
            </a:r>
            <a:r>
              <a:rPr sz="1700" b="1" spc="-30" dirty="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sz="1700" b="1" spc="-5" dirty="0">
                <a:solidFill>
                  <a:srgbClr val="FEFEFE"/>
                </a:solidFill>
                <a:latin typeface="Lato"/>
                <a:cs typeface="Lato"/>
              </a:rPr>
              <a:t>Summit</a:t>
            </a:r>
            <a:endParaRPr sz="1700">
              <a:latin typeface="Lato"/>
              <a:cs typeface="Lato"/>
            </a:endParaRPr>
          </a:p>
          <a:p>
            <a:pPr marL="12700" marR="5080">
              <a:lnSpc>
                <a:spcPts val="1300"/>
              </a:lnSpc>
              <a:spcBef>
                <a:spcPts val="1700"/>
              </a:spcBef>
            </a:pP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12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specialised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sessions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provided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unique  opportunities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for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dialogue, presentation 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latest technologies,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exchange of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ideas  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consultations that aimed to inform 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the UNEA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bureau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20" dirty="0">
                <a:solidFill>
                  <a:srgbClr val="FFFFFF"/>
                </a:solidFill>
                <a:latin typeface="Lato"/>
                <a:cs typeface="Lato"/>
              </a:rPr>
              <a:t>key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partners 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ahead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of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Bureau</a:t>
            </a:r>
            <a:r>
              <a:rPr sz="1100" spc="-3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meeting.</a:t>
            </a:r>
            <a:endParaRPr sz="1100">
              <a:latin typeface="Lato"/>
              <a:cs typeface="Lato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sz="1100" spc="-10" dirty="0">
                <a:solidFill>
                  <a:srgbClr val="FEFEFE"/>
                </a:solidFill>
                <a:latin typeface="Lato"/>
                <a:cs typeface="Lato"/>
              </a:rPr>
              <a:t>Speakers </a:t>
            </a:r>
            <a:r>
              <a:rPr sz="1100" spc="-5" dirty="0">
                <a:solidFill>
                  <a:srgbClr val="FEFEFE"/>
                </a:solidFill>
                <a:latin typeface="Lato"/>
                <a:cs typeface="Lato"/>
              </a:rPr>
              <a:t>included</a:t>
            </a:r>
            <a:r>
              <a:rPr sz="1100" spc="5" dirty="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sz="1100" dirty="0">
                <a:solidFill>
                  <a:srgbClr val="FEFEFE"/>
                </a:solidFill>
                <a:latin typeface="Lato"/>
                <a:cs typeface="Lato"/>
              </a:rPr>
              <a:t>:</a:t>
            </a:r>
            <a:endParaRPr sz="1100">
              <a:latin typeface="Lato"/>
              <a:cs typeface="Lato"/>
            </a:endParaRPr>
          </a:p>
          <a:p>
            <a:pPr marL="12700" marR="203835">
              <a:lnSpc>
                <a:spcPts val="1300"/>
              </a:lnSpc>
              <a:spcBef>
                <a:spcPts val="445"/>
              </a:spcBef>
            </a:pPr>
            <a:r>
              <a:rPr sz="1100" spc="-5" dirty="0">
                <a:solidFill>
                  <a:srgbClr val="FEFEFE"/>
                </a:solidFill>
                <a:latin typeface="Lato"/>
                <a:cs typeface="Lato"/>
              </a:rPr>
              <a:t>Business sectors leaders, Startup  innovators, Scientists </a:t>
            </a:r>
            <a:r>
              <a:rPr sz="1100" dirty="0">
                <a:solidFill>
                  <a:srgbClr val="FEFEFE"/>
                </a:solidFill>
                <a:latin typeface="Lato"/>
                <a:cs typeface="Lato"/>
              </a:rPr>
              <a:t>and</a:t>
            </a:r>
            <a:r>
              <a:rPr sz="1100" spc="-90" dirty="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sz="1100" dirty="0">
                <a:solidFill>
                  <a:srgbClr val="FEFEFE"/>
                </a:solidFill>
                <a:latin typeface="Lato"/>
                <a:cs typeface="Lato"/>
              </a:rPr>
              <a:t>visionaries,  </a:t>
            </a:r>
            <a:r>
              <a:rPr sz="1100" spc="-5" dirty="0">
                <a:solidFill>
                  <a:srgbClr val="FEFEFE"/>
                </a:solidFill>
                <a:latin typeface="Lato"/>
                <a:cs typeface="Lato"/>
              </a:rPr>
              <a:t>Citizen science pioneers,</a:t>
            </a:r>
            <a:r>
              <a:rPr sz="1100" spc="10" dirty="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sz="1100" spc="-10" dirty="0">
                <a:solidFill>
                  <a:srgbClr val="FEFEFE"/>
                </a:solidFill>
                <a:latin typeface="Lato"/>
                <a:cs typeface="Lato"/>
              </a:rPr>
              <a:t>Investors</a:t>
            </a:r>
            <a:endParaRPr sz="1100">
              <a:latin typeface="Lato"/>
              <a:cs typeface="La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341251" y="6301963"/>
            <a:ext cx="2479675" cy="227838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17780">
              <a:lnSpc>
                <a:spcPts val="1300"/>
              </a:lnSpc>
              <a:spcBef>
                <a:spcPts val="160"/>
              </a:spcBef>
            </a:pP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An Extraordinary Session was hosted</a:t>
            </a:r>
            <a:r>
              <a:rPr sz="1100" spc="-4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by 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Government of</a:t>
            </a:r>
            <a:r>
              <a:rPr sz="1100" spc="-2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15" dirty="0">
                <a:solidFill>
                  <a:srgbClr val="FFFFFF"/>
                </a:solidFill>
                <a:latin typeface="Lato"/>
                <a:cs typeface="Lato"/>
              </a:rPr>
              <a:t>France.</a:t>
            </a:r>
            <a:endParaRPr sz="1100">
              <a:latin typeface="Lato"/>
              <a:cs typeface="Lato"/>
            </a:endParaRPr>
          </a:p>
          <a:p>
            <a:pPr marL="12700" marR="5080">
              <a:lnSpc>
                <a:spcPts val="1300"/>
              </a:lnSpc>
              <a:spcBef>
                <a:spcPts val="405"/>
              </a:spcBef>
            </a:pPr>
            <a:r>
              <a:rPr sz="1100" spc="-20" dirty="0">
                <a:solidFill>
                  <a:srgbClr val="FFFFFF"/>
                </a:solidFill>
                <a:latin typeface="Lato"/>
                <a:cs typeface="Lato"/>
              </a:rPr>
              <a:t>Key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tracks: Opportunities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offered by 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Artificial Intelligence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Machine  Learning; Big Data, Earth observations 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remote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sensing,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Governance, Equity 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Ethics; Financing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opportunities 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in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30" dirty="0">
                <a:solidFill>
                  <a:srgbClr val="FFFFFF"/>
                </a:solidFill>
                <a:latin typeface="Lato"/>
                <a:cs typeface="Lato"/>
              </a:rPr>
              <a:t>PPP.</a:t>
            </a:r>
            <a:endParaRPr sz="1100">
              <a:latin typeface="Lato"/>
              <a:cs typeface="Lato"/>
            </a:endParaRPr>
          </a:p>
          <a:p>
            <a:pPr marL="12700" marR="45085">
              <a:lnSpc>
                <a:spcPts val="1300"/>
              </a:lnSpc>
              <a:spcBef>
                <a:spcPts val="409"/>
              </a:spcBef>
            </a:pP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Next Steps: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Launch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 HL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working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group 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to strengthen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expedite delivery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of 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platform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in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coordination with 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Environment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Live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the UN 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Environment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Situation</a:t>
            </a:r>
            <a:r>
              <a:rPr sz="1100" spc="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Room</a:t>
            </a:r>
            <a:endParaRPr sz="1100">
              <a:latin typeface="Lato"/>
              <a:cs typeface="Lato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9347200" y="4936831"/>
            <a:ext cx="2438400" cy="753110"/>
          </a:xfrm>
          <a:custGeom>
            <a:avLst/>
            <a:gdLst/>
            <a:ahLst/>
            <a:cxnLst/>
            <a:rect l="l" t="t" r="r" b="b"/>
            <a:pathLst>
              <a:path w="2438400" h="753110">
                <a:moveTo>
                  <a:pt x="2436578" y="0"/>
                </a:moveTo>
                <a:lnTo>
                  <a:pt x="0" y="153301"/>
                </a:lnTo>
                <a:lnTo>
                  <a:pt x="0" y="752768"/>
                </a:lnTo>
                <a:lnTo>
                  <a:pt x="2438400" y="752768"/>
                </a:lnTo>
                <a:lnTo>
                  <a:pt x="2436578" y="0"/>
                </a:lnTo>
                <a:close/>
              </a:path>
            </a:pathLst>
          </a:custGeom>
          <a:solidFill>
            <a:srgbClr val="3187B2">
              <a:alpha val="7964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9336373" y="5852487"/>
            <a:ext cx="2018664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FEFEFE"/>
                </a:solidFill>
                <a:latin typeface="Lato"/>
                <a:cs typeface="Lato"/>
              </a:rPr>
              <a:t>Planetary </a:t>
            </a:r>
            <a:r>
              <a:rPr sz="1500" b="1" spc="-10" dirty="0">
                <a:solidFill>
                  <a:srgbClr val="FEFEFE"/>
                </a:solidFill>
                <a:latin typeface="Lato"/>
                <a:cs typeface="Lato"/>
              </a:rPr>
              <a:t>Data</a:t>
            </a:r>
            <a:r>
              <a:rPr sz="1500" b="1" spc="-95" dirty="0">
                <a:solidFill>
                  <a:srgbClr val="FEFEFE"/>
                </a:solidFill>
                <a:latin typeface="Lato"/>
                <a:cs typeface="Lato"/>
              </a:rPr>
              <a:t> </a:t>
            </a:r>
            <a:r>
              <a:rPr sz="1500" b="1" spc="-5" dirty="0">
                <a:solidFill>
                  <a:srgbClr val="FEFEFE"/>
                </a:solidFill>
                <a:latin typeface="Lato"/>
                <a:cs typeface="Lato"/>
              </a:rPr>
              <a:t>Meeting</a:t>
            </a:r>
            <a:endParaRPr sz="1500">
              <a:latin typeface="Lato"/>
              <a:cs typeface="Lato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654800" y="4962294"/>
            <a:ext cx="2428240" cy="753110"/>
          </a:xfrm>
          <a:custGeom>
            <a:avLst/>
            <a:gdLst/>
            <a:ahLst/>
            <a:cxnLst/>
            <a:rect l="l" t="t" r="r" b="b"/>
            <a:pathLst>
              <a:path w="2428240" h="753110">
                <a:moveTo>
                  <a:pt x="2427975" y="0"/>
                </a:moveTo>
                <a:lnTo>
                  <a:pt x="0" y="153301"/>
                </a:lnTo>
                <a:lnTo>
                  <a:pt x="0" y="752706"/>
                </a:lnTo>
                <a:lnTo>
                  <a:pt x="2425700" y="752706"/>
                </a:lnTo>
                <a:lnTo>
                  <a:pt x="2427975" y="0"/>
                </a:lnTo>
                <a:close/>
              </a:path>
            </a:pathLst>
          </a:custGeom>
          <a:solidFill>
            <a:srgbClr val="3187B2">
              <a:alpha val="7964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49700" y="4936831"/>
            <a:ext cx="2438400" cy="753110"/>
          </a:xfrm>
          <a:custGeom>
            <a:avLst/>
            <a:gdLst/>
            <a:ahLst/>
            <a:cxnLst/>
            <a:rect l="l" t="t" r="r" b="b"/>
            <a:pathLst>
              <a:path w="2438400" h="753110">
                <a:moveTo>
                  <a:pt x="2435358" y="0"/>
                </a:moveTo>
                <a:lnTo>
                  <a:pt x="0" y="153301"/>
                </a:lnTo>
                <a:lnTo>
                  <a:pt x="0" y="752768"/>
                </a:lnTo>
                <a:lnTo>
                  <a:pt x="2438400" y="752768"/>
                </a:lnTo>
                <a:lnTo>
                  <a:pt x="2435358" y="0"/>
                </a:lnTo>
                <a:close/>
              </a:path>
            </a:pathLst>
          </a:custGeom>
          <a:solidFill>
            <a:srgbClr val="3187B2">
              <a:alpha val="7964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244600" y="4949531"/>
            <a:ext cx="2438400" cy="753110"/>
          </a:xfrm>
          <a:custGeom>
            <a:avLst/>
            <a:gdLst/>
            <a:ahLst/>
            <a:cxnLst/>
            <a:rect l="l" t="t" r="r" b="b"/>
            <a:pathLst>
              <a:path w="2438400" h="753110">
                <a:moveTo>
                  <a:pt x="2434607" y="0"/>
                </a:moveTo>
                <a:lnTo>
                  <a:pt x="0" y="153301"/>
                </a:lnTo>
                <a:lnTo>
                  <a:pt x="0" y="752768"/>
                </a:lnTo>
                <a:lnTo>
                  <a:pt x="2438400" y="752768"/>
                </a:lnTo>
                <a:lnTo>
                  <a:pt x="2434607" y="0"/>
                </a:lnTo>
                <a:close/>
              </a:path>
            </a:pathLst>
          </a:custGeom>
          <a:solidFill>
            <a:srgbClr val="3187B2">
              <a:alpha val="7964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751890" y="5194501"/>
            <a:ext cx="631190" cy="358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sz="1100" b="1" spc="-5" dirty="0">
                <a:solidFill>
                  <a:srgbClr val="FFFFFF"/>
                </a:solidFill>
                <a:latin typeface="Lato"/>
                <a:cs typeface="Lato"/>
              </a:rPr>
              <a:t>NAIROBI</a:t>
            </a:r>
            <a:endParaRPr sz="1100">
              <a:latin typeface="Lato"/>
              <a:cs typeface="Lato"/>
            </a:endParaRPr>
          </a:p>
          <a:p>
            <a:pPr marL="12700">
              <a:lnSpc>
                <a:spcPts val="1310"/>
              </a:lnSpc>
            </a:pPr>
            <a:r>
              <a:rPr sz="1100" spc="-5" dirty="0">
                <a:solidFill>
                  <a:srgbClr val="FFFFFF"/>
                </a:solidFill>
                <a:latin typeface="Lato-Medium"/>
                <a:cs typeface="Lato-Medium"/>
              </a:rPr>
              <a:t>Dec</a:t>
            </a:r>
            <a:r>
              <a:rPr sz="1100" spc="-70" dirty="0">
                <a:solidFill>
                  <a:srgbClr val="FFFFFF"/>
                </a:solidFill>
                <a:latin typeface="Lato-Medium"/>
                <a:cs typeface="Lato-Medium"/>
              </a:rPr>
              <a:t> </a:t>
            </a:r>
            <a:r>
              <a:rPr sz="1100" dirty="0">
                <a:solidFill>
                  <a:srgbClr val="FFFFFF"/>
                </a:solidFill>
                <a:latin typeface="Lato-Medium"/>
                <a:cs typeface="Lato-Medium"/>
              </a:rPr>
              <a:t>2017</a:t>
            </a:r>
            <a:endParaRPr sz="1100">
              <a:latin typeface="Lato-Medium"/>
              <a:cs typeface="Lato-Medium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478048" y="5194501"/>
            <a:ext cx="765810" cy="358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Lato"/>
                <a:cs typeface="Lato"/>
              </a:rPr>
              <a:t>NEW</a:t>
            </a:r>
            <a:r>
              <a:rPr sz="1100" b="1" spc="-114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b="1" spc="-15" dirty="0">
                <a:solidFill>
                  <a:srgbClr val="FFFFFF"/>
                </a:solidFill>
                <a:latin typeface="Lato"/>
                <a:cs typeface="Lato"/>
              </a:rPr>
              <a:t>YORK</a:t>
            </a:r>
            <a:endParaRPr sz="1100">
              <a:latin typeface="Lato"/>
              <a:cs typeface="Lato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FFFFFF"/>
                </a:solidFill>
                <a:latin typeface="Lato"/>
                <a:cs typeface="Lato"/>
              </a:rPr>
              <a:t>May</a:t>
            </a:r>
            <a:r>
              <a:rPr sz="1100" spc="-5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2018</a:t>
            </a:r>
            <a:endParaRPr sz="1100">
              <a:latin typeface="Lato"/>
              <a:cs typeface="Lato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204026" y="5194501"/>
            <a:ext cx="662305" cy="358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sz="1100" b="1" spc="-15" dirty="0">
                <a:solidFill>
                  <a:srgbClr val="FFFFFF"/>
                </a:solidFill>
                <a:latin typeface="Lato"/>
                <a:cs typeface="Lato"/>
              </a:rPr>
              <a:t>TALLIN</a:t>
            </a:r>
            <a:endParaRPr sz="1100">
              <a:latin typeface="Lato"/>
              <a:cs typeface="Lato"/>
            </a:endParaRPr>
          </a:p>
          <a:p>
            <a:pPr marL="12700">
              <a:lnSpc>
                <a:spcPts val="1310"/>
              </a:lnSpc>
            </a:pP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Sept</a:t>
            </a:r>
            <a:r>
              <a:rPr sz="1100" spc="-7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2018</a:t>
            </a:r>
            <a:endParaRPr sz="1100">
              <a:latin typeface="Lato"/>
              <a:cs typeface="Lato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924586" y="5194501"/>
            <a:ext cx="613410" cy="358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sz="1100" b="1" spc="-15" dirty="0">
                <a:solidFill>
                  <a:srgbClr val="FFFFFF"/>
                </a:solidFill>
                <a:latin typeface="Lato"/>
                <a:cs typeface="Lato"/>
              </a:rPr>
              <a:t>PARIS</a:t>
            </a:r>
            <a:endParaRPr sz="1100">
              <a:latin typeface="Lato"/>
              <a:cs typeface="Lato"/>
            </a:endParaRPr>
          </a:p>
          <a:p>
            <a:pPr marL="12700">
              <a:lnSpc>
                <a:spcPts val="1310"/>
              </a:lnSpc>
            </a:pP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Oct</a:t>
            </a:r>
            <a:r>
              <a:rPr sz="1100" spc="-7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2018</a:t>
            </a:r>
            <a:endParaRPr sz="1100">
              <a:latin typeface="Lato"/>
              <a:cs typeface="Lato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33501" y="6321013"/>
            <a:ext cx="2459355" cy="1403985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33020">
              <a:lnSpc>
                <a:spcPts val="1300"/>
              </a:lnSpc>
              <a:spcBef>
                <a:spcPts val="160"/>
              </a:spcBef>
            </a:pPr>
            <a:r>
              <a:rPr sz="1100" spc="-5" dirty="0">
                <a:solidFill>
                  <a:srgbClr val="FFFFFF"/>
                </a:solidFill>
                <a:latin typeface="Lato-Medium"/>
                <a:cs typeface="Lato-Medium"/>
              </a:rPr>
              <a:t>The </a:t>
            </a:r>
            <a:r>
              <a:rPr sz="1100" spc="-15" dirty="0">
                <a:solidFill>
                  <a:srgbClr val="FFFFFF"/>
                </a:solidFill>
                <a:latin typeface="Lato-Medium"/>
                <a:cs typeface="Lato-Medium"/>
              </a:rPr>
              <a:t>Forum </a:t>
            </a:r>
            <a:r>
              <a:rPr sz="1100" spc="-5" dirty="0">
                <a:solidFill>
                  <a:srgbClr val="FFFFFF"/>
                </a:solidFill>
                <a:latin typeface="Lato-Medium"/>
                <a:cs typeface="Lato-Medium"/>
              </a:rPr>
              <a:t>supported the launch </a:t>
            </a:r>
            <a:r>
              <a:rPr sz="1100" spc="-10" dirty="0">
                <a:solidFill>
                  <a:srgbClr val="FFFFFF"/>
                </a:solidFill>
                <a:latin typeface="Lato-Medium"/>
                <a:cs typeface="Lato-Medium"/>
              </a:rPr>
              <a:t>of </a:t>
            </a:r>
            <a:r>
              <a:rPr sz="1100" spc="-5" dirty="0">
                <a:solidFill>
                  <a:srgbClr val="FFFFFF"/>
                </a:solidFill>
                <a:latin typeface="Lato-Medium"/>
                <a:cs typeface="Lato-Medium"/>
              </a:rPr>
              <a:t>the  </a:t>
            </a:r>
            <a:r>
              <a:rPr sz="1100" spc="-10" dirty="0">
                <a:solidFill>
                  <a:srgbClr val="FFFFFF"/>
                </a:solidFill>
                <a:latin typeface="Lato-Medium"/>
                <a:cs typeface="Lato-Medium"/>
              </a:rPr>
              <a:t>world’s </a:t>
            </a:r>
            <a:r>
              <a:rPr sz="1100" spc="-5" dirty="0">
                <a:solidFill>
                  <a:srgbClr val="FFFFFF"/>
                </a:solidFill>
                <a:latin typeface="Lato-Medium"/>
                <a:cs typeface="Lato-Medium"/>
              </a:rPr>
              <a:t>first Alliance </a:t>
            </a:r>
            <a:r>
              <a:rPr sz="1100" spc="-10" dirty="0">
                <a:solidFill>
                  <a:srgbClr val="FFFFFF"/>
                </a:solidFill>
                <a:latin typeface="Lato-Medium"/>
                <a:cs typeface="Lato-Medium"/>
              </a:rPr>
              <a:t>for </a:t>
            </a:r>
            <a:r>
              <a:rPr sz="1100" spc="-5" dirty="0">
                <a:solidFill>
                  <a:srgbClr val="FFFFFF"/>
                </a:solidFill>
                <a:latin typeface="Lato-Medium"/>
                <a:cs typeface="Lato-Medium"/>
              </a:rPr>
              <a:t>Citizen  Science.</a:t>
            </a:r>
            <a:endParaRPr sz="1100">
              <a:latin typeface="Lato-Medium"/>
              <a:cs typeface="Lato-Medium"/>
            </a:endParaRPr>
          </a:p>
          <a:p>
            <a:pPr marL="12700" marR="5080">
              <a:lnSpc>
                <a:spcPts val="1300"/>
              </a:lnSpc>
              <a:spcBef>
                <a:spcPts val="430"/>
              </a:spcBef>
            </a:pPr>
            <a:r>
              <a:rPr sz="1100" b="1" spc="-25" dirty="0">
                <a:solidFill>
                  <a:srgbClr val="FFFFFF"/>
                </a:solidFill>
                <a:latin typeface="Lato"/>
                <a:cs typeface="Lato"/>
              </a:rPr>
              <a:t>Twelve </a:t>
            </a:r>
            <a:r>
              <a:rPr sz="1100" b="1" spc="-5" dirty="0">
                <a:solidFill>
                  <a:srgbClr val="FFFFFF"/>
                </a:solidFill>
                <a:latin typeface="Lato"/>
                <a:cs typeface="Lato"/>
              </a:rPr>
              <a:t>months </a:t>
            </a:r>
            <a:r>
              <a:rPr sz="1100" b="1" dirty="0">
                <a:solidFill>
                  <a:srgbClr val="FFFFFF"/>
                </a:solidFill>
                <a:latin typeface="Lato"/>
                <a:cs typeface="Lato"/>
              </a:rPr>
              <a:t>on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,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we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are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working with 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Alliance to build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the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first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global on-  line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platform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for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Citizen Science, hosted 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by Environment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Live </a:t>
            </a:r>
            <a:r>
              <a:rPr sz="1100" dirty="0">
                <a:solidFill>
                  <a:srgbClr val="FFFFFF"/>
                </a:solidFill>
                <a:latin typeface="Lato"/>
                <a:cs typeface="Lato"/>
              </a:rPr>
              <a:t>and the </a:t>
            </a:r>
            <a:r>
              <a:rPr sz="1100" spc="-15" dirty="0">
                <a:solidFill>
                  <a:srgbClr val="FFFFFF"/>
                </a:solidFill>
                <a:latin typeface="Lato"/>
                <a:cs typeface="Lato"/>
              </a:rPr>
              <a:t>World 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Environment </a:t>
            </a:r>
            <a:r>
              <a:rPr sz="1100" spc="-5" dirty="0">
                <a:solidFill>
                  <a:srgbClr val="FFFFFF"/>
                </a:solidFill>
                <a:latin typeface="Lato"/>
                <a:cs typeface="Lato"/>
              </a:rPr>
              <a:t>Situation</a:t>
            </a:r>
            <a:r>
              <a:rPr sz="1100" spc="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Lato"/>
                <a:cs typeface="Lato"/>
              </a:rPr>
              <a:t>Room</a:t>
            </a:r>
            <a:endParaRPr sz="110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883</Words>
  <Application>Microsoft Office PowerPoint</Application>
  <PresentationFormat>Custom</PresentationFormat>
  <Paragraphs>156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Calibri</vt:lpstr>
      <vt:lpstr>Helvetica</vt:lpstr>
      <vt:lpstr>Helvetica-Light</vt:lpstr>
      <vt:lpstr>Lato</vt:lpstr>
      <vt:lpstr>Lato-Heavy</vt:lpstr>
      <vt:lpstr>Lato-Light</vt:lpstr>
      <vt:lpstr>Lato-Medium</vt:lpstr>
      <vt:lpstr>Lucida Grande</vt:lpstr>
      <vt:lpstr>Roboto-Light</vt:lpstr>
      <vt:lpstr>Times New Roman</vt:lpstr>
      <vt:lpstr>Office Theme</vt:lpstr>
      <vt:lpstr>PowerPoint Presentation</vt:lpstr>
      <vt:lpstr>UN-SPBF Who We Are</vt:lpstr>
      <vt:lpstr>UN-SPBF Who We Are</vt:lpstr>
      <vt:lpstr>UN-SPBF Who We Are</vt:lpstr>
      <vt:lpstr>UN-SPBF Who We Are</vt:lpstr>
      <vt:lpstr>UN-SPBF Who We Are</vt:lpstr>
      <vt:lpstr>UN-SPBF What We Do</vt:lpstr>
      <vt:lpstr>UN-SPBF Milestones</vt:lpstr>
      <vt:lpstr>UN-SPBF Milestones</vt:lpstr>
      <vt:lpstr>UN-SPBF 2nd Global Session</vt:lpstr>
      <vt:lpstr>UN-SPBF Key Streams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Shereen Zorba</dc:creator>
  <cp:lastModifiedBy>Rehana Velji</cp:lastModifiedBy>
  <cp:revision>1</cp:revision>
  <dcterms:created xsi:type="dcterms:W3CDTF">2019-01-11T11:34:10Z</dcterms:created>
  <dcterms:modified xsi:type="dcterms:W3CDTF">2019-01-18T07:43:37Z</dcterms:modified>
</cp:coreProperties>
</file>