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customXml/itemProps100.xml" ContentType="application/vnd.openxmlformats-officedocument.customXmlProperties+xml"/>
  <Override PartName="/customXml/itemProps101.xml" ContentType="application/vnd.openxmlformats-officedocument.customXmlProperties+xml"/>
  <Override PartName="/customXml/itemProps102.xml" ContentType="application/vnd.openxmlformats-officedocument.customXmlProperties+xml"/>
  <Override PartName="/customXml/itemProps103.xml" ContentType="application/vnd.openxmlformats-officedocument.customXmlProperties+xml"/>
  <Override PartName="/customXml/itemProps104.xml" ContentType="application/vnd.openxmlformats-officedocument.customXmlProperties+xml"/>
  <Override PartName="/customXml/itemProps105.xml" ContentType="application/vnd.openxmlformats-officedocument.customXmlProperties+xml"/>
  <Override PartName="/customXml/itemProps106.xml" ContentType="application/vnd.openxmlformats-officedocument.customXmlProperties+xml"/>
  <Override PartName="/customXml/itemProps107.xml" ContentType="application/vnd.openxmlformats-officedocument.customXmlProperties+xml"/>
  <Override PartName="/customXml/itemProps108.xml" ContentType="application/vnd.openxmlformats-officedocument.customXmlProperties+xml"/>
  <Override PartName="/customXml/itemProps109.xml" ContentType="application/vnd.openxmlformats-officedocument.customXmlProperties+xml"/>
  <Override PartName="/customXml/itemProps110.xml" ContentType="application/vnd.openxmlformats-officedocument.customXmlProperties+xml"/>
  <Override PartName="/customXml/itemProps111.xml" ContentType="application/vnd.openxmlformats-officedocument.customXmlProperties+xml"/>
  <Override PartName="/customXml/itemProps112.xml" ContentType="application/vnd.openxmlformats-officedocument.customXmlProperties+xml"/>
  <Override PartName="/customXml/itemProps113.xml" ContentType="application/vnd.openxmlformats-officedocument.customXmlProperties+xml"/>
  <Override PartName="/customXml/itemProps11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15"/>
  </p:sldMasterIdLst>
  <p:notesMasterIdLst>
    <p:notesMasterId r:id="rId134"/>
  </p:notesMasterIdLst>
  <p:handoutMasterIdLst>
    <p:handoutMasterId r:id="rId135"/>
  </p:handoutMasterIdLst>
  <p:sldIdLst>
    <p:sldId id="256" r:id="rId116"/>
    <p:sldId id="348" r:id="rId117"/>
    <p:sldId id="349" r:id="rId118"/>
    <p:sldId id="350" r:id="rId119"/>
    <p:sldId id="346" r:id="rId120"/>
    <p:sldId id="356" r:id="rId121"/>
    <p:sldId id="357" r:id="rId122"/>
    <p:sldId id="351" r:id="rId123"/>
    <p:sldId id="337" r:id="rId124"/>
    <p:sldId id="331" r:id="rId125"/>
    <p:sldId id="332" r:id="rId126"/>
    <p:sldId id="333" r:id="rId127"/>
    <p:sldId id="339" r:id="rId128"/>
    <p:sldId id="338" r:id="rId129"/>
    <p:sldId id="315" r:id="rId130"/>
    <p:sldId id="352" r:id="rId131"/>
    <p:sldId id="353" r:id="rId132"/>
    <p:sldId id="355" r:id="rId133"/>
  </p:sldIdLst>
  <p:sldSz cx="12192000" cy="6858000"/>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gela Bandemehr" initials="AB" lastIdx="3" clrIdx="0">
    <p:extLst/>
  </p:cmAuthor>
  <p:cmAuthor id="2" name="Cofield, Michael (Federal)" initials="CM("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0" autoAdjust="0"/>
    <p:restoredTop sz="86549" autoAdjust="0"/>
  </p:normalViewPr>
  <p:slideViewPr>
    <p:cSldViewPr snapToGrid="0">
      <p:cViewPr varScale="1">
        <p:scale>
          <a:sx n="83" d="100"/>
          <a:sy n="83" d="100"/>
        </p:scale>
        <p:origin x="118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customXml" Target="../customXml/item10.xml"/><Relationship Id="rId11" Type="http://schemas.openxmlformats.org/officeDocument/2006/relationships/customXml" Target="../customXml/item11.xml"/><Relationship Id="rId12" Type="http://schemas.openxmlformats.org/officeDocument/2006/relationships/customXml" Target="../customXml/item12.xml"/><Relationship Id="rId13" Type="http://schemas.openxmlformats.org/officeDocument/2006/relationships/customXml" Target="../customXml/item13.xml"/><Relationship Id="rId14" Type="http://schemas.openxmlformats.org/officeDocument/2006/relationships/customXml" Target="../customXml/item14.xml"/><Relationship Id="rId15" Type="http://schemas.openxmlformats.org/officeDocument/2006/relationships/customXml" Target="../customXml/item15.xml"/><Relationship Id="rId16" Type="http://schemas.openxmlformats.org/officeDocument/2006/relationships/customXml" Target="../customXml/item16.xml"/><Relationship Id="rId17" Type="http://schemas.openxmlformats.org/officeDocument/2006/relationships/customXml" Target="../customXml/item17.xml"/><Relationship Id="rId18" Type="http://schemas.openxmlformats.org/officeDocument/2006/relationships/customXml" Target="../customXml/item18.xml"/><Relationship Id="rId19" Type="http://schemas.openxmlformats.org/officeDocument/2006/relationships/customXml" Target="../customXml/item19.xml"/><Relationship Id="rId60" Type="http://schemas.openxmlformats.org/officeDocument/2006/relationships/customXml" Target="../customXml/item60.xml"/><Relationship Id="rId61" Type="http://schemas.openxmlformats.org/officeDocument/2006/relationships/customXml" Target="../customXml/item61.xml"/><Relationship Id="rId62" Type="http://schemas.openxmlformats.org/officeDocument/2006/relationships/customXml" Target="../customXml/item62.xml"/><Relationship Id="rId63" Type="http://schemas.openxmlformats.org/officeDocument/2006/relationships/customXml" Target="../customXml/item63.xml"/><Relationship Id="rId64" Type="http://schemas.openxmlformats.org/officeDocument/2006/relationships/customXml" Target="../customXml/item64.xml"/><Relationship Id="rId65" Type="http://schemas.openxmlformats.org/officeDocument/2006/relationships/customXml" Target="../customXml/item65.xml"/><Relationship Id="rId66" Type="http://schemas.openxmlformats.org/officeDocument/2006/relationships/customXml" Target="../customXml/item66.xml"/><Relationship Id="rId67" Type="http://schemas.openxmlformats.org/officeDocument/2006/relationships/customXml" Target="../customXml/item67.xml"/><Relationship Id="rId68" Type="http://schemas.openxmlformats.org/officeDocument/2006/relationships/customXml" Target="../customXml/item68.xml"/><Relationship Id="rId69" Type="http://schemas.openxmlformats.org/officeDocument/2006/relationships/customXml" Target="../customXml/item69.xml"/><Relationship Id="rId120" Type="http://schemas.openxmlformats.org/officeDocument/2006/relationships/slide" Target="slides/slide5.xml"/><Relationship Id="rId121" Type="http://schemas.openxmlformats.org/officeDocument/2006/relationships/slide" Target="slides/slide6.xml"/><Relationship Id="rId122" Type="http://schemas.openxmlformats.org/officeDocument/2006/relationships/slide" Target="slides/slide7.xml"/><Relationship Id="rId123" Type="http://schemas.openxmlformats.org/officeDocument/2006/relationships/slide" Target="slides/slide8.xml"/><Relationship Id="rId124" Type="http://schemas.openxmlformats.org/officeDocument/2006/relationships/slide" Target="slides/slide9.xml"/><Relationship Id="rId125" Type="http://schemas.openxmlformats.org/officeDocument/2006/relationships/slide" Target="slides/slide10.xml"/><Relationship Id="rId126" Type="http://schemas.openxmlformats.org/officeDocument/2006/relationships/slide" Target="slides/slide11.xml"/><Relationship Id="rId127" Type="http://schemas.openxmlformats.org/officeDocument/2006/relationships/slide" Target="slides/slide12.xml"/><Relationship Id="rId128" Type="http://schemas.openxmlformats.org/officeDocument/2006/relationships/slide" Target="slides/slide13.xml"/><Relationship Id="rId129" Type="http://schemas.openxmlformats.org/officeDocument/2006/relationships/slide" Target="slides/slide14.xml"/><Relationship Id="rId40" Type="http://schemas.openxmlformats.org/officeDocument/2006/relationships/customXml" Target="../customXml/item40.xml"/><Relationship Id="rId41" Type="http://schemas.openxmlformats.org/officeDocument/2006/relationships/customXml" Target="../customXml/item41.xml"/><Relationship Id="rId42" Type="http://schemas.openxmlformats.org/officeDocument/2006/relationships/customXml" Target="../customXml/item42.xml"/><Relationship Id="rId90" Type="http://schemas.openxmlformats.org/officeDocument/2006/relationships/customXml" Target="../customXml/item90.xml"/><Relationship Id="rId91" Type="http://schemas.openxmlformats.org/officeDocument/2006/relationships/customXml" Target="../customXml/item91.xml"/><Relationship Id="rId92" Type="http://schemas.openxmlformats.org/officeDocument/2006/relationships/customXml" Target="../customXml/item92.xml"/><Relationship Id="rId93" Type="http://schemas.openxmlformats.org/officeDocument/2006/relationships/customXml" Target="../customXml/item93.xml"/><Relationship Id="rId94" Type="http://schemas.openxmlformats.org/officeDocument/2006/relationships/customXml" Target="../customXml/item94.xml"/><Relationship Id="rId95" Type="http://schemas.openxmlformats.org/officeDocument/2006/relationships/customXml" Target="../customXml/item95.xml"/><Relationship Id="rId96" Type="http://schemas.openxmlformats.org/officeDocument/2006/relationships/customXml" Target="../customXml/item96.xml"/><Relationship Id="rId101" Type="http://schemas.openxmlformats.org/officeDocument/2006/relationships/customXml" Target="../customXml/item101.xml"/><Relationship Id="rId102" Type="http://schemas.openxmlformats.org/officeDocument/2006/relationships/customXml" Target="../customXml/item102.xml"/><Relationship Id="rId103" Type="http://schemas.openxmlformats.org/officeDocument/2006/relationships/customXml" Target="../customXml/item103.xml"/><Relationship Id="rId104" Type="http://schemas.openxmlformats.org/officeDocument/2006/relationships/customXml" Target="../customXml/item104.xml"/><Relationship Id="rId105" Type="http://schemas.openxmlformats.org/officeDocument/2006/relationships/customXml" Target="../customXml/item105.xml"/><Relationship Id="rId106" Type="http://schemas.openxmlformats.org/officeDocument/2006/relationships/customXml" Target="../customXml/item106.xml"/><Relationship Id="rId107" Type="http://schemas.openxmlformats.org/officeDocument/2006/relationships/customXml" Target="../customXml/item107.xml"/><Relationship Id="rId108" Type="http://schemas.openxmlformats.org/officeDocument/2006/relationships/customXml" Target="../customXml/item108.xml"/><Relationship Id="rId109" Type="http://schemas.openxmlformats.org/officeDocument/2006/relationships/customXml" Target="../customXml/item109.xml"/><Relationship Id="rId97" Type="http://schemas.openxmlformats.org/officeDocument/2006/relationships/customXml" Target="../customXml/item97.xml"/><Relationship Id="rId98" Type="http://schemas.openxmlformats.org/officeDocument/2006/relationships/customXml" Target="../customXml/item98.xml"/><Relationship Id="rId99" Type="http://schemas.openxmlformats.org/officeDocument/2006/relationships/customXml" Target="../customXml/item99.xml"/><Relationship Id="rId43" Type="http://schemas.openxmlformats.org/officeDocument/2006/relationships/customXml" Target="../customXml/item43.xml"/><Relationship Id="rId44" Type="http://schemas.openxmlformats.org/officeDocument/2006/relationships/customXml" Target="../customXml/item44.xml"/><Relationship Id="rId45" Type="http://schemas.openxmlformats.org/officeDocument/2006/relationships/customXml" Target="../customXml/item45.xml"/><Relationship Id="rId46" Type="http://schemas.openxmlformats.org/officeDocument/2006/relationships/customXml" Target="../customXml/item46.xml"/><Relationship Id="rId47" Type="http://schemas.openxmlformats.org/officeDocument/2006/relationships/customXml" Target="../customXml/item47.xml"/><Relationship Id="rId48" Type="http://schemas.openxmlformats.org/officeDocument/2006/relationships/customXml" Target="../customXml/item48.xml"/><Relationship Id="rId49" Type="http://schemas.openxmlformats.org/officeDocument/2006/relationships/customXml" Target="../customXml/item49.xml"/><Relationship Id="rId100" Type="http://schemas.openxmlformats.org/officeDocument/2006/relationships/customXml" Target="../customXml/item100.xml"/><Relationship Id="rId20" Type="http://schemas.openxmlformats.org/officeDocument/2006/relationships/customXml" Target="../customXml/item20.xml"/><Relationship Id="rId21" Type="http://schemas.openxmlformats.org/officeDocument/2006/relationships/customXml" Target="../customXml/item21.xml"/><Relationship Id="rId22" Type="http://schemas.openxmlformats.org/officeDocument/2006/relationships/customXml" Target="../customXml/item22.xml"/><Relationship Id="rId70" Type="http://schemas.openxmlformats.org/officeDocument/2006/relationships/customXml" Target="../customXml/item70.xml"/><Relationship Id="rId71" Type="http://schemas.openxmlformats.org/officeDocument/2006/relationships/customXml" Target="../customXml/item71.xml"/><Relationship Id="rId72" Type="http://schemas.openxmlformats.org/officeDocument/2006/relationships/customXml" Target="../customXml/item72.xml"/><Relationship Id="rId73" Type="http://schemas.openxmlformats.org/officeDocument/2006/relationships/customXml" Target="../customXml/item73.xml"/><Relationship Id="rId74" Type="http://schemas.openxmlformats.org/officeDocument/2006/relationships/customXml" Target="../customXml/item74.xml"/><Relationship Id="rId75" Type="http://schemas.openxmlformats.org/officeDocument/2006/relationships/customXml" Target="../customXml/item75.xml"/><Relationship Id="rId76" Type="http://schemas.openxmlformats.org/officeDocument/2006/relationships/customXml" Target="../customXml/item76.xml"/><Relationship Id="rId77" Type="http://schemas.openxmlformats.org/officeDocument/2006/relationships/customXml" Target="../customXml/item77.xml"/><Relationship Id="rId78" Type="http://schemas.openxmlformats.org/officeDocument/2006/relationships/customXml" Target="../customXml/item78.xml"/><Relationship Id="rId79" Type="http://schemas.openxmlformats.org/officeDocument/2006/relationships/customXml" Target="../customXml/item79.xml"/><Relationship Id="rId23" Type="http://schemas.openxmlformats.org/officeDocument/2006/relationships/customXml" Target="../customXml/item23.xml"/><Relationship Id="rId24" Type="http://schemas.openxmlformats.org/officeDocument/2006/relationships/customXml" Target="../customXml/item24.xml"/><Relationship Id="rId25" Type="http://schemas.openxmlformats.org/officeDocument/2006/relationships/customXml" Target="../customXml/item25.xml"/><Relationship Id="rId26" Type="http://schemas.openxmlformats.org/officeDocument/2006/relationships/customXml" Target="../customXml/item26.xml"/><Relationship Id="rId27" Type="http://schemas.openxmlformats.org/officeDocument/2006/relationships/customXml" Target="../customXml/item27.xml"/><Relationship Id="rId28" Type="http://schemas.openxmlformats.org/officeDocument/2006/relationships/customXml" Target="../customXml/item28.xml"/><Relationship Id="rId29" Type="http://schemas.openxmlformats.org/officeDocument/2006/relationships/customXml" Target="../customXml/item29.xml"/><Relationship Id="rId130" Type="http://schemas.openxmlformats.org/officeDocument/2006/relationships/slide" Target="slides/slide15.xml"/><Relationship Id="rId131" Type="http://schemas.openxmlformats.org/officeDocument/2006/relationships/slide" Target="slides/slide16.xml"/><Relationship Id="rId132" Type="http://schemas.openxmlformats.org/officeDocument/2006/relationships/slide" Target="slides/slide17.xml"/><Relationship Id="rId133" Type="http://schemas.openxmlformats.org/officeDocument/2006/relationships/slide" Target="slides/slide18.xml"/><Relationship Id="rId134" Type="http://schemas.openxmlformats.org/officeDocument/2006/relationships/notesMaster" Target="notesMasters/notesMaster1.xml"/><Relationship Id="rId135" Type="http://schemas.openxmlformats.org/officeDocument/2006/relationships/handoutMaster" Target="handoutMasters/handoutMaster1.xml"/><Relationship Id="rId136" Type="http://schemas.openxmlformats.org/officeDocument/2006/relationships/commentAuthors" Target="commentAuthors.xml"/><Relationship Id="rId137" Type="http://schemas.openxmlformats.org/officeDocument/2006/relationships/presProps" Target="presProps.xml"/><Relationship Id="rId138" Type="http://schemas.openxmlformats.org/officeDocument/2006/relationships/viewProps" Target="viewProps.xml"/><Relationship Id="rId139" Type="http://schemas.openxmlformats.org/officeDocument/2006/relationships/theme" Target="theme/theme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customXml" Target="../customXml/item5.xml"/><Relationship Id="rId6" Type="http://schemas.openxmlformats.org/officeDocument/2006/relationships/customXml" Target="../customXml/item6.xml"/><Relationship Id="rId7" Type="http://schemas.openxmlformats.org/officeDocument/2006/relationships/customXml" Target="../customXml/item7.xml"/><Relationship Id="rId8" Type="http://schemas.openxmlformats.org/officeDocument/2006/relationships/customXml" Target="../customXml/item8.xml"/><Relationship Id="rId9" Type="http://schemas.openxmlformats.org/officeDocument/2006/relationships/customXml" Target="../customXml/item9.xml"/><Relationship Id="rId50" Type="http://schemas.openxmlformats.org/officeDocument/2006/relationships/customXml" Target="../customXml/item50.xml"/><Relationship Id="rId51" Type="http://schemas.openxmlformats.org/officeDocument/2006/relationships/customXml" Target="../customXml/item51.xml"/><Relationship Id="rId52" Type="http://schemas.openxmlformats.org/officeDocument/2006/relationships/customXml" Target="../customXml/item52.xml"/><Relationship Id="rId53" Type="http://schemas.openxmlformats.org/officeDocument/2006/relationships/customXml" Target="../customXml/item53.xml"/><Relationship Id="rId54" Type="http://schemas.openxmlformats.org/officeDocument/2006/relationships/customXml" Target="../customXml/item54.xml"/><Relationship Id="rId55" Type="http://schemas.openxmlformats.org/officeDocument/2006/relationships/customXml" Target="../customXml/item55.xml"/><Relationship Id="rId56" Type="http://schemas.openxmlformats.org/officeDocument/2006/relationships/customXml" Target="../customXml/item56.xml"/><Relationship Id="rId57" Type="http://schemas.openxmlformats.org/officeDocument/2006/relationships/customXml" Target="../customXml/item57.xml"/><Relationship Id="rId58" Type="http://schemas.openxmlformats.org/officeDocument/2006/relationships/customXml" Target="../customXml/item58.xml"/><Relationship Id="rId59" Type="http://schemas.openxmlformats.org/officeDocument/2006/relationships/customXml" Target="../customXml/item59.xml"/><Relationship Id="rId110" Type="http://schemas.openxmlformats.org/officeDocument/2006/relationships/customXml" Target="../customXml/item110.xml"/><Relationship Id="rId111" Type="http://schemas.openxmlformats.org/officeDocument/2006/relationships/customXml" Target="../customXml/item111.xml"/><Relationship Id="rId112" Type="http://schemas.openxmlformats.org/officeDocument/2006/relationships/customXml" Target="../customXml/item112.xml"/><Relationship Id="rId113" Type="http://schemas.openxmlformats.org/officeDocument/2006/relationships/customXml" Target="../customXml/item113.xml"/><Relationship Id="rId114" Type="http://schemas.openxmlformats.org/officeDocument/2006/relationships/customXml" Target="../customXml/item114.xml"/><Relationship Id="rId115" Type="http://schemas.openxmlformats.org/officeDocument/2006/relationships/slideMaster" Target="slideMasters/slideMaster1.xml"/><Relationship Id="rId116" Type="http://schemas.openxmlformats.org/officeDocument/2006/relationships/slide" Target="slides/slide1.xml"/><Relationship Id="rId117" Type="http://schemas.openxmlformats.org/officeDocument/2006/relationships/slide" Target="slides/slide2.xml"/><Relationship Id="rId118" Type="http://schemas.openxmlformats.org/officeDocument/2006/relationships/slide" Target="slides/slide3.xml"/><Relationship Id="rId119" Type="http://schemas.openxmlformats.org/officeDocument/2006/relationships/slide" Target="slides/slide4.xml"/><Relationship Id="rId30" Type="http://schemas.openxmlformats.org/officeDocument/2006/relationships/customXml" Target="../customXml/item30.xml"/><Relationship Id="rId31" Type="http://schemas.openxmlformats.org/officeDocument/2006/relationships/customXml" Target="../customXml/item31.xml"/><Relationship Id="rId32" Type="http://schemas.openxmlformats.org/officeDocument/2006/relationships/customXml" Target="../customXml/item32.xml"/><Relationship Id="rId33" Type="http://schemas.openxmlformats.org/officeDocument/2006/relationships/customXml" Target="../customXml/item33.xml"/><Relationship Id="rId34" Type="http://schemas.openxmlformats.org/officeDocument/2006/relationships/customXml" Target="../customXml/item34.xml"/><Relationship Id="rId35" Type="http://schemas.openxmlformats.org/officeDocument/2006/relationships/customXml" Target="../customXml/item35.xml"/><Relationship Id="rId36" Type="http://schemas.openxmlformats.org/officeDocument/2006/relationships/customXml" Target="../customXml/item36.xml"/><Relationship Id="rId37" Type="http://schemas.openxmlformats.org/officeDocument/2006/relationships/customXml" Target="../customXml/item37.xml"/><Relationship Id="rId38" Type="http://schemas.openxmlformats.org/officeDocument/2006/relationships/customXml" Target="../customXml/item38.xml"/><Relationship Id="rId39" Type="http://schemas.openxmlformats.org/officeDocument/2006/relationships/customXml" Target="../customXml/item39.xml"/><Relationship Id="rId80" Type="http://schemas.openxmlformats.org/officeDocument/2006/relationships/customXml" Target="../customXml/item80.xml"/><Relationship Id="rId81" Type="http://schemas.openxmlformats.org/officeDocument/2006/relationships/customXml" Target="../customXml/item81.xml"/><Relationship Id="rId82" Type="http://schemas.openxmlformats.org/officeDocument/2006/relationships/customXml" Target="../customXml/item82.xml"/><Relationship Id="rId83" Type="http://schemas.openxmlformats.org/officeDocument/2006/relationships/customXml" Target="../customXml/item83.xml"/><Relationship Id="rId84" Type="http://schemas.openxmlformats.org/officeDocument/2006/relationships/customXml" Target="../customXml/item84.xml"/><Relationship Id="rId85" Type="http://schemas.openxmlformats.org/officeDocument/2006/relationships/customXml" Target="../customXml/item85.xml"/><Relationship Id="rId86" Type="http://schemas.openxmlformats.org/officeDocument/2006/relationships/customXml" Target="../customXml/item86.xml"/><Relationship Id="rId87" Type="http://schemas.openxmlformats.org/officeDocument/2006/relationships/customXml" Target="../customXml/item87.xml"/><Relationship Id="rId88" Type="http://schemas.openxmlformats.org/officeDocument/2006/relationships/customXml" Target="../customXml/item88.xml"/><Relationship Id="rId89" Type="http://schemas.openxmlformats.org/officeDocument/2006/relationships/customXml" Target="../customXml/item89.xml"/><Relationship Id="rId1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6434"/>
          </a:xfrm>
          <a:prstGeom prst="rect">
            <a:avLst/>
          </a:prstGeom>
        </p:spPr>
        <p:txBody>
          <a:bodyPr vert="horz" lIns="93177" tIns="46589" rIns="93177" bIns="46589" rtlCol="0"/>
          <a:lstStyle>
            <a:lvl1pPr algn="r">
              <a:defRPr sz="1200"/>
            </a:lvl1pPr>
          </a:lstStyle>
          <a:p>
            <a:fld id="{6F04B086-EB90-4E2B-BB3C-16909E10E0F5}" type="datetimeFigureOut">
              <a:rPr lang="en-US" smtClean="0"/>
              <a:t>9/3/18</a:t>
            </a:fld>
            <a:endParaRPr lang="en-US" dirty="0"/>
          </a:p>
        </p:txBody>
      </p:sp>
      <p:sp>
        <p:nvSpPr>
          <p:cNvPr id="4" name="Footer Placeholder 3"/>
          <p:cNvSpPr>
            <a:spLocks noGrp="1"/>
          </p:cNvSpPr>
          <p:nvPr>
            <p:ph type="ftr" sz="quarter" idx="2"/>
          </p:nvPr>
        </p:nvSpPr>
        <p:spPr>
          <a:xfrm>
            <a:off x="0" y="8829967"/>
            <a:ext cx="297180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29967"/>
            <a:ext cx="2971800" cy="466433"/>
          </a:xfrm>
          <a:prstGeom prst="rect">
            <a:avLst/>
          </a:prstGeom>
        </p:spPr>
        <p:txBody>
          <a:bodyPr vert="horz" lIns="93177" tIns="46589" rIns="93177" bIns="46589" rtlCol="0" anchor="b"/>
          <a:lstStyle>
            <a:lvl1pPr algn="r">
              <a:defRPr sz="1200"/>
            </a:lvl1pPr>
          </a:lstStyle>
          <a:p>
            <a:fld id="{9F741031-7719-43FE-842B-323C52B728D3}" type="slidenum">
              <a:rPr lang="en-US" smtClean="0"/>
              <a:t>‹#›</a:t>
            </a:fld>
            <a:endParaRPr lang="en-US" dirty="0"/>
          </a:p>
        </p:txBody>
      </p:sp>
    </p:spTree>
    <p:extLst>
      <p:ext uri="{BB962C8B-B14F-4D97-AF65-F5344CB8AC3E}">
        <p14:creationId xmlns:p14="http://schemas.microsoft.com/office/powerpoint/2010/main" val="2068846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72421"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028" y="1"/>
            <a:ext cx="2972421" cy="466725"/>
          </a:xfrm>
          <a:prstGeom prst="rect">
            <a:avLst/>
          </a:prstGeom>
        </p:spPr>
        <p:txBody>
          <a:bodyPr vert="horz" lIns="91440" tIns="45720" rIns="91440" bIns="45720" rtlCol="0"/>
          <a:lstStyle>
            <a:lvl1pPr algn="r">
              <a:defRPr sz="1200"/>
            </a:lvl1pPr>
          </a:lstStyle>
          <a:p>
            <a:fld id="{73FEF335-88A1-47E1-A925-1943C10B1FD0}" type="datetimeFigureOut">
              <a:rPr lang="en-US" smtClean="0"/>
              <a:t>9/3/18</a:t>
            </a:fld>
            <a:endParaRPr lang="en-US"/>
          </a:p>
        </p:txBody>
      </p:sp>
      <p:sp>
        <p:nvSpPr>
          <p:cNvPr id="4" name="Slide Image Placehold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6421" y="4473575"/>
            <a:ext cx="5485158"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829675"/>
            <a:ext cx="2972421"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028" y="8829675"/>
            <a:ext cx="2972421" cy="466725"/>
          </a:xfrm>
          <a:prstGeom prst="rect">
            <a:avLst/>
          </a:prstGeom>
        </p:spPr>
        <p:txBody>
          <a:bodyPr vert="horz" lIns="91440" tIns="45720" rIns="91440" bIns="45720" rtlCol="0" anchor="b"/>
          <a:lstStyle>
            <a:lvl1pPr algn="r">
              <a:defRPr sz="1200"/>
            </a:lvl1pPr>
          </a:lstStyle>
          <a:p>
            <a:fld id="{47CA67B4-27D0-4E83-8392-88CB075CA3FD}" type="slidenum">
              <a:rPr lang="en-US" smtClean="0"/>
              <a:t>‹#›</a:t>
            </a:fld>
            <a:endParaRPr lang="en-US"/>
          </a:p>
        </p:txBody>
      </p:sp>
    </p:spTree>
    <p:extLst>
      <p:ext uri="{BB962C8B-B14F-4D97-AF65-F5344CB8AC3E}">
        <p14:creationId xmlns:p14="http://schemas.microsoft.com/office/powerpoint/2010/main" val="1662547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80000"/>
              </a:lnSpc>
              <a:spcBef>
                <a:spcPts val="0"/>
              </a:spcBef>
              <a:spcAft>
                <a:spcPts val="0"/>
              </a:spcAft>
              <a:buClr>
                <a:srgbClr val="922984"/>
              </a:buClr>
              <a:buSzTx/>
              <a:buFontTx/>
              <a:buNone/>
              <a:tabLst/>
              <a:defRPr/>
            </a:pPr>
            <a:r>
              <a:rPr lang="en-US" altLang="en-US" dirty="0"/>
              <a:t>Lead is</a:t>
            </a:r>
            <a:r>
              <a:rPr lang="en-US" altLang="en-US" baseline="0" dirty="0"/>
              <a:t> especially harmful to children, affecting their n</a:t>
            </a:r>
            <a:r>
              <a:rPr lang="en-US" dirty="0"/>
              <a:t>eurological, cardiovascular, reproductive, renal, gastrointestinal and hematological systems.</a:t>
            </a:r>
            <a:r>
              <a:rPr lang="en-US" baseline="0" dirty="0"/>
              <a:t> </a:t>
            </a:r>
          </a:p>
          <a:p>
            <a:pPr marL="0" marR="0" lvl="0" indent="0" algn="l" defTabSz="914400" rtl="0" eaLnBrk="1" fontAlgn="auto" latinLnBrk="0" hangingPunct="1">
              <a:lnSpc>
                <a:spcPct val="80000"/>
              </a:lnSpc>
              <a:spcBef>
                <a:spcPts val="0"/>
              </a:spcBef>
              <a:spcAft>
                <a:spcPts val="0"/>
              </a:spcAft>
              <a:buClr>
                <a:srgbClr val="922984"/>
              </a:buClr>
              <a:buSzTx/>
              <a:buFontTx/>
              <a:buNone/>
              <a:tabLst/>
              <a:defRPr/>
            </a:pPr>
            <a:endParaRPr lang="en-US" altLang="en-US" baseline="0" dirty="0"/>
          </a:p>
          <a:p>
            <a:pPr marL="0" marR="0" lvl="0" indent="0" algn="l" defTabSz="914400" rtl="0" eaLnBrk="1" fontAlgn="auto" latinLnBrk="0" hangingPunct="1">
              <a:lnSpc>
                <a:spcPct val="80000"/>
              </a:lnSpc>
              <a:spcBef>
                <a:spcPts val="0"/>
              </a:spcBef>
              <a:spcAft>
                <a:spcPts val="0"/>
              </a:spcAft>
              <a:buClr>
                <a:srgbClr val="922984"/>
              </a:buClr>
              <a:buSzTx/>
              <a:buFontTx/>
              <a:buNone/>
              <a:tabLst/>
              <a:defRPr/>
            </a:pPr>
            <a:r>
              <a:rPr lang="en-US" altLang="en-US" dirty="0"/>
              <a:t>Children are uniquely vulnerable because, pound for pound, children</a:t>
            </a:r>
            <a:r>
              <a:rPr lang="en-US" altLang="en-US" baseline="0" dirty="0"/>
              <a:t> </a:t>
            </a:r>
            <a:r>
              <a:rPr lang="en-US" altLang="en-US" dirty="0"/>
              <a:t>drink more water, eat more food and breathe in more air than</a:t>
            </a:r>
            <a:r>
              <a:rPr lang="en-US" altLang="en-US" baseline="0" dirty="0"/>
              <a:t> adults and because d</a:t>
            </a:r>
            <a:r>
              <a:rPr lang="en-US" altLang="en-US" dirty="0"/>
              <a:t>eveloping organ systems are more susceptible to the damaging effects of lead exposure.</a:t>
            </a:r>
            <a:endParaRPr lang="en-US" altLang="en-US" baseline="0" dirty="0"/>
          </a:p>
          <a:p>
            <a:pPr marL="0" marR="0" lvl="0" indent="0" algn="l" defTabSz="914400" rtl="0" eaLnBrk="1" fontAlgn="auto" latinLnBrk="0" hangingPunct="1">
              <a:lnSpc>
                <a:spcPct val="80000"/>
              </a:lnSpc>
              <a:spcBef>
                <a:spcPts val="0"/>
              </a:spcBef>
              <a:spcAft>
                <a:spcPts val="0"/>
              </a:spcAft>
              <a:buClr>
                <a:srgbClr val="922984"/>
              </a:buClr>
              <a:buSzTx/>
              <a:buFontTx/>
              <a:buNone/>
              <a:tabLst/>
              <a:defRPr/>
            </a:pPr>
            <a:endParaRPr lang="en-US" altLang="en-US" baseline="0" dirty="0"/>
          </a:p>
          <a:p>
            <a:pPr marL="0" marR="0" lvl="0" indent="0" algn="l" defTabSz="914400" rtl="0" eaLnBrk="1" fontAlgn="auto" latinLnBrk="0" hangingPunct="1">
              <a:lnSpc>
                <a:spcPct val="80000"/>
              </a:lnSpc>
              <a:spcBef>
                <a:spcPts val="0"/>
              </a:spcBef>
              <a:spcAft>
                <a:spcPts val="0"/>
              </a:spcAft>
              <a:buClr>
                <a:srgbClr val="922984"/>
              </a:buClr>
              <a:buSzTx/>
              <a:buFontTx/>
              <a:buNone/>
              <a:tabLst/>
              <a:defRPr/>
            </a:pPr>
            <a:r>
              <a:rPr lang="en-US" altLang="en-US" baseline="0" dirty="0"/>
              <a:t>Exposure to lead can carry life-long consequences.  There is simply no safe level of exposure to lead.  </a:t>
            </a:r>
            <a:endParaRPr lang="en-US" altLang="en-US" dirty="0"/>
          </a:p>
          <a:p>
            <a:endParaRPr lang="en-US" dirty="0"/>
          </a:p>
          <a:p>
            <a:r>
              <a:rPr lang="en-US" baseline="0" dirty="0"/>
              <a:t>Through the Partnership for Clean Fuels in Vehicles, we banned lead in gasoline and this has produced tremendous health, environment, and economic benefits around the world.</a:t>
            </a:r>
          </a:p>
          <a:p>
            <a:endParaRPr lang="en-US" baseline="0" dirty="0"/>
          </a:p>
          <a:p>
            <a:r>
              <a:rPr lang="en-US" baseline="0" dirty="0"/>
              <a:t>However, lead exposure is still a problem and lead in paint is now the major source of childhood exposure to lead.  </a:t>
            </a:r>
          </a:p>
          <a:p>
            <a:endParaRPr lang="en-US" dirty="0"/>
          </a:p>
        </p:txBody>
      </p:sp>
      <p:sp>
        <p:nvSpPr>
          <p:cNvPr id="4" name="Slide Number Placeholder 3"/>
          <p:cNvSpPr>
            <a:spLocks noGrp="1"/>
          </p:cNvSpPr>
          <p:nvPr>
            <p:ph type="sldNum" sz="quarter" idx="10"/>
          </p:nvPr>
        </p:nvSpPr>
        <p:spPr/>
        <p:txBody>
          <a:bodyPr/>
          <a:lstStyle/>
          <a:p>
            <a:fld id="{70EE720F-D51E-453E-8701-67D57ED2E1EF}" type="slidenum">
              <a:rPr lang="en-US" smtClean="0"/>
              <a:t>2</a:t>
            </a:fld>
            <a:endParaRPr lang="en-US"/>
          </a:p>
        </p:txBody>
      </p:sp>
    </p:spTree>
    <p:extLst>
      <p:ext uri="{BB962C8B-B14F-4D97-AF65-F5344CB8AC3E}">
        <p14:creationId xmlns:p14="http://schemas.microsoft.com/office/powerpoint/2010/main" val="563954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13</a:t>
            </a:fld>
            <a:endParaRPr lang="en-US" dirty="0"/>
          </a:p>
        </p:txBody>
      </p:sp>
    </p:spTree>
    <p:extLst>
      <p:ext uri="{BB962C8B-B14F-4D97-AF65-F5344CB8AC3E}">
        <p14:creationId xmlns:p14="http://schemas.microsoft.com/office/powerpoint/2010/main" val="1812671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14</a:t>
            </a:fld>
            <a:endParaRPr lang="en-US" dirty="0"/>
          </a:p>
        </p:txBody>
      </p:sp>
    </p:spTree>
    <p:extLst>
      <p:ext uri="{BB962C8B-B14F-4D97-AF65-F5344CB8AC3E}">
        <p14:creationId xmlns:p14="http://schemas.microsoft.com/office/powerpoint/2010/main" val="2839090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1530350"/>
            <a:ext cx="7348538" cy="4133850"/>
          </a:xfrm>
        </p:spPr>
      </p:sp>
      <p:sp>
        <p:nvSpPr>
          <p:cNvPr id="4" name="Slide Number Placeholder 3"/>
          <p:cNvSpPr>
            <a:spLocks noGrp="1"/>
          </p:cNvSpPr>
          <p:nvPr>
            <p:ph type="sldNum" sz="quarter" idx="10"/>
          </p:nvPr>
        </p:nvSpPr>
        <p:spPr/>
        <p:txBody>
          <a:bodyPr/>
          <a:lstStyle/>
          <a:p>
            <a:fld id="{740BFF67-EE1B-479C-838B-60E162209292}" type="slidenum">
              <a:rPr lang="en-US" smtClean="0"/>
              <a:t>15</a:t>
            </a:fld>
            <a:endParaRPr lang="en-US" dirty="0"/>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380906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select ongoing</a:t>
            </a:r>
            <a:r>
              <a:rPr lang="en-US" baseline="0" dirty="0"/>
              <a:t> and future activities of the Alliance to illustrate the current momentum and future efforts.</a:t>
            </a:r>
          </a:p>
          <a:p>
            <a:endParaRPr lang="en-US" baseline="0" dirty="0"/>
          </a:p>
          <a:p>
            <a:r>
              <a:rPr lang="en-US" baseline="0" dirty="0"/>
              <a:t>EPA is engaged with its counterparts globally by region to encourage the US State Department to reach out to its government contacts to discuss lead paint.  We have briefed ESTH officers from three regions (Central Asia, South America and Africa) so far.</a:t>
            </a:r>
          </a:p>
          <a:p>
            <a:endParaRPr lang="en-US" baseline="0" dirty="0"/>
          </a:p>
          <a:p>
            <a:r>
              <a:rPr lang="en-US" baseline="0" dirty="0"/>
              <a:t>The American Bar Association passed a resolution to promote lead paint laws in August 2017. This is a key development, as the ABA has the ability to mobilize legal resources either through its Rule of Law Initiative (ROLI) and through pro bono volunteers.  ABA/ROLI is now a key partner in the upcoming GEF project.</a:t>
            </a:r>
          </a:p>
          <a:p>
            <a:endParaRPr lang="en-US" baseline="0" dirty="0"/>
          </a:p>
          <a:p>
            <a:r>
              <a:rPr lang="en-US" baseline="0" dirty="0"/>
              <a:t>Every year the Lead Paint Alliance conducts outreach on lead paint through the week of action.  This year we focused on the lead up to UNEA-3 and promoted voluntary commitments to establish laws and promote lead paint elimination.</a:t>
            </a:r>
          </a:p>
          <a:p>
            <a:endParaRPr lang="en-US" baseline="0" dirty="0"/>
          </a:p>
          <a:p>
            <a:r>
              <a:rPr lang="en-US" baseline="0" dirty="0"/>
              <a:t>At UNEA3 several activities occurred to further increase momentum on lead paint:  </a:t>
            </a:r>
          </a:p>
          <a:p>
            <a:r>
              <a:rPr lang="en-US" baseline="0" dirty="0"/>
              <a:t>On the weekend, we had a session on lead paint during the Science Forum.</a:t>
            </a:r>
          </a:p>
          <a:p>
            <a:r>
              <a:rPr lang="en-US" baseline="0" dirty="0"/>
              <a:t>UNEA3 commitment language was provided to governments, NGOs, and industry – we received …….. Commitments (check with Evonne)</a:t>
            </a:r>
          </a:p>
          <a:p>
            <a:r>
              <a:rPr lang="en-US" baseline="0" dirty="0"/>
              <a:t>The US government and Argentina proposed a joint lead paint resolution [which was combined with the Africa Group battery resolution]</a:t>
            </a:r>
          </a:p>
          <a:p>
            <a:endParaRPr lang="en-US" baseline="0" dirty="0"/>
          </a:p>
          <a:p>
            <a:r>
              <a:rPr lang="en-US" baseline="0" dirty="0"/>
              <a:t>The World Bank is putting together a report on lead, which will highlight lead paint.  We expect this report in the Spring of 2018.</a:t>
            </a:r>
          </a:p>
          <a:p>
            <a:endParaRPr lang="en-US" baseline="0" dirty="0"/>
          </a:p>
          <a:p>
            <a:r>
              <a:rPr lang="en-US" baseline="0" dirty="0"/>
              <a:t>Current regional efforts on lead paint include: (you may want to defer to the regional directors, in case their remarks might cover these)</a:t>
            </a:r>
          </a:p>
          <a:p>
            <a:pPr marL="171450" indent="-171450">
              <a:buFontTx/>
              <a:buChar char="-"/>
            </a:pPr>
            <a:r>
              <a:rPr lang="en-US" baseline="0" dirty="0"/>
              <a:t>We just learned that at a recent ministerial meeting the Economic Community for West African States just developed a draft regional waste strategy that includes lead paint elimination.</a:t>
            </a:r>
          </a:p>
          <a:p>
            <a:pPr marL="171450" indent="-171450">
              <a:buFontTx/>
              <a:buChar char="-"/>
            </a:pPr>
            <a:r>
              <a:rPr lang="en-US" baseline="0" dirty="0"/>
              <a:t>In the Caribbean we are following up on discussions with CARICOM to have a workshop in Jamaica to launch the Model Law. This is a pilot for the upcoming GEF project, in that ABA/ROLI was engaged for the first time. [Angela to provide update via email after the  workshop on Dec 1]</a:t>
            </a:r>
          </a:p>
          <a:p>
            <a:pPr marL="171450" indent="-171450">
              <a:buFontTx/>
              <a:buChar char="-"/>
            </a:pPr>
            <a:r>
              <a:rPr lang="en-US" baseline="0" dirty="0"/>
              <a:t>In Central and Eastern Europe the US Department of Commerce is working with Standards Officials to discuss lead paint laws.  There is great interest in this issue and EPA is coordinating closely with UNEP and WHO to determine next steps. Some of the countries in the DOC project are also part of the Eurasian Economic Union, which is developing a technical regulation on lead paint. The regulation sets confusing standards, some of which are very high.  EPA, UNEP, WHO and IPEN have been working closely together on this.  </a:t>
            </a:r>
          </a:p>
          <a:p>
            <a:pPr marL="171450" indent="-171450">
              <a:buFontTx/>
              <a:buChar char="-"/>
            </a:pPr>
            <a:endParaRPr lang="en-US" baseline="0" dirty="0"/>
          </a:p>
          <a:p>
            <a:pPr marL="0" indent="0">
              <a:buFontTx/>
              <a:buNone/>
            </a:pPr>
            <a:r>
              <a:rPr lang="en-US" baseline="0" dirty="0"/>
              <a:t>An upcoming project for the next two years will be the GEF lead paint project, which will seek to establish laws in 40 countries.  This effort will build heavily on the Model Law and existing efforts and Alliance partners.</a:t>
            </a:r>
          </a:p>
          <a:p>
            <a:pPr marL="0" indent="0">
              <a:buFontTx/>
              <a:buNone/>
            </a:pPr>
            <a:endParaRPr lang="en-US" baseline="0" dirty="0"/>
          </a:p>
          <a:p>
            <a:pPr marL="0" indent="0">
              <a:buFontTx/>
              <a:buNone/>
            </a:pPr>
            <a:r>
              <a:rPr lang="en-US" baseline="0" dirty="0"/>
              <a:t>[UNEP may present more about this project]</a:t>
            </a:r>
          </a:p>
          <a:p>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16</a:t>
            </a:fld>
            <a:endParaRPr lang="en-US"/>
          </a:p>
        </p:txBody>
      </p:sp>
    </p:spTree>
    <p:extLst>
      <p:ext uri="{BB962C8B-B14F-4D97-AF65-F5344CB8AC3E}">
        <p14:creationId xmlns:p14="http://schemas.microsoft.com/office/powerpoint/2010/main" val="34454940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can see,</a:t>
            </a:r>
            <a:r>
              <a:rPr lang="en-US" baseline="0" dirty="0"/>
              <a:t> momentum is building on this issue. We hope to see lead paint laws being passed in the next few years.</a:t>
            </a:r>
          </a:p>
          <a:p>
            <a:endParaRPr lang="en-US" baseline="0" dirty="0"/>
          </a:p>
          <a:p>
            <a:r>
              <a:rPr lang="en-US" baseline="0" dirty="0"/>
              <a:t>For more information, h</a:t>
            </a:r>
            <a:r>
              <a:rPr lang="en-US" dirty="0"/>
              <a:t>ere</a:t>
            </a:r>
            <a:r>
              <a:rPr lang="en-US" baseline="0" dirty="0"/>
              <a:t> are links to the resources I mentioned in the presentation.</a:t>
            </a:r>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17</a:t>
            </a:fld>
            <a:endParaRPr lang="en-US"/>
          </a:p>
        </p:txBody>
      </p:sp>
    </p:spTree>
    <p:extLst>
      <p:ext uri="{BB962C8B-B14F-4D97-AF65-F5344CB8AC3E}">
        <p14:creationId xmlns:p14="http://schemas.microsoft.com/office/powerpoint/2010/main" val="492816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Arial" charset="0"/>
                <a:ea typeface="ＭＳ Ｐゴシック" charset="-128"/>
                <a:cs typeface="ＭＳ Ｐゴシック" charset="-128"/>
              </a:rPr>
              <a:t>In addition to the impacts on children and families, childhood lead exposure has staggering economic costs. </a:t>
            </a:r>
            <a:r>
              <a:rPr lang="en-US" dirty="0"/>
              <a:t>One key impact is reduction in intelligence quotient (IQ), which can be correlated with decreases in lifetime earning potential. </a:t>
            </a:r>
          </a:p>
          <a:p>
            <a:endParaRPr lang="en-US" sz="1200" kern="1200" dirty="0">
              <a:solidFill>
                <a:schemeClr val="tx1"/>
              </a:solidFill>
              <a:effectLst/>
              <a:latin typeface="Arial"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3</a:t>
            </a:fld>
            <a:endParaRPr lang="en-US" dirty="0"/>
          </a:p>
        </p:txBody>
      </p:sp>
    </p:spTree>
    <p:extLst>
      <p:ext uri="{BB962C8B-B14F-4D97-AF65-F5344CB8AC3E}">
        <p14:creationId xmlns:p14="http://schemas.microsoft.com/office/powerpoint/2010/main" val="1254463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Arial" charset="0"/>
                <a:ea typeface="ＭＳ Ｐゴシック" charset="-128"/>
                <a:cs typeface="ＭＳ Ｐゴシック" charset="-128"/>
              </a:rPr>
              <a:t>An NYU study has estimated the annual cost of children's lost IQ in low and middle income countries at $977 billion – almost a trillion dollars per year.  </a:t>
            </a:r>
          </a:p>
          <a:p>
            <a:pPr lvl="0"/>
            <a:r>
              <a:rPr lang="en-US" sz="1200" kern="1200" dirty="0">
                <a:solidFill>
                  <a:schemeClr val="tx1"/>
                </a:solidFill>
                <a:effectLst/>
                <a:latin typeface="Arial" charset="0"/>
                <a:ea typeface="ＭＳ Ｐゴシック" charset="-128"/>
                <a:cs typeface="ＭＳ Ｐゴシック" charset="-128"/>
              </a:rPr>
              <a:t>For some countries the economic cost is 3, 5 or even 7 percent of their GDP. </a:t>
            </a:r>
          </a:p>
          <a:p>
            <a:endParaRPr lang="en-US" dirty="0"/>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4</a:t>
            </a:fld>
            <a:endParaRPr lang="en-US" dirty="0"/>
          </a:p>
        </p:txBody>
      </p:sp>
    </p:spTree>
    <p:extLst>
      <p:ext uri="{BB962C8B-B14F-4D97-AF65-F5344CB8AC3E}">
        <p14:creationId xmlns:p14="http://schemas.microsoft.com/office/powerpoint/2010/main" val="3959930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Arial" charset="0"/>
                <a:ea typeface="ＭＳ Ｐゴシック" charset="-128"/>
                <a:cs typeface="ＭＳ Ｐゴシック" charset="-128"/>
              </a:rPr>
              <a:t>An NYU study has estimated the annual cost of children's lost IQ in low and middle income countries at $977 billion – almost a trillion dollars per year.  </a:t>
            </a:r>
          </a:p>
          <a:p>
            <a:pPr lvl="0"/>
            <a:r>
              <a:rPr lang="en-US" sz="1200" kern="1200" dirty="0">
                <a:solidFill>
                  <a:schemeClr val="tx1"/>
                </a:solidFill>
                <a:effectLst/>
                <a:latin typeface="Arial" charset="0"/>
                <a:ea typeface="ＭＳ Ｐゴシック" charset="-128"/>
                <a:cs typeface="ＭＳ Ｐゴシック" charset="-128"/>
              </a:rPr>
              <a:t>For some countries the economic cost is 3, 5 or even 7 percent of their GDP. </a:t>
            </a:r>
          </a:p>
          <a:p>
            <a:endParaRPr lang="en-US" dirty="0"/>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5</a:t>
            </a:fld>
            <a:endParaRPr lang="en-US" dirty="0"/>
          </a:p>
        </p:txBody>
      </p:sp>
    </p:spTree>
    <p:extLst>
      <p:ext uri="{BB962C8B-B14F-4D97-AF65-F5344CB8AC3E}">
        <p14:creationId xmlns:p14="http://schemas.microsoft.com/office/powerpoint/2010/main" val="219248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map shows the work that needs to be done – it shows the percentage of countries where lead paint laws have been confirmed by WHO.   Only 30% of countries have laws.  </a:t>
            </a:r>
          </a:p>
          <a:p>
            <a:endParaRPr lang="en-US" baseline="0" dirty="0"/>
          </a:p>
          <a:p>
            <a:r>
              <a:rPr lang="en-US" baseline="0" dirty="0"/>
              <a:t>You can see we have a lot of work to do in most regions of the world.</a:t>
            </a:r>
          </a:p>
          <a:p>
            <a:endParaRPr lang="en-US" baseline="0" dirty="0"/>
          </a:p>
          <a:p>
            <a:r>
              <a:rPr lang="en-US" baseline="0" dirty="0"/>
              <a:t>NOTE: This is one of the maps in the new Global Status Update by the Lead Paint Alliance that is available on their web site.</a:t>
            </a:r>
            <a:endParaRPr lang="en-US" dirty="0"/>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8</a:t>
            </a:fld>
            <a:endParaRPr lang="en-US" dirty="0"/>
          </a:p>
        </p:txBody>
      </p:sp>
    </p:spTree>
    <p:extLst>
      <p:ext uri="{BB962C8B-B14F-4D97-AF65-F5344CB8AC3E}">
        <p14:creationId xmlns:p14="http://schemas.microsoft.com/office/powerpoint/2010/main" val="2030628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9</a:t>
            </a:fld>
            <a:endParaRPr lang="en-US"/>
          </a:p>
        </p:txBody>
      </p:sp>
    </p:spTree>
    <p:extLst>
      <p:ext uri="{BB962C8B-B14F-4D97-AF65-F5344CB8AC3E}">
        <p14:creationId xmlns:p14="http://schemas.microsoft.com/office/powerpoint/2010/main" val="1757696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dirty="0"/>
              <a:t>The</a:t>
            </a:r>
            <a:r>
              <a:rPr lang="en-US" baseline="0" dirty="0"/>
              <a:t> Lead Paint Alliance was created to address these challenges. Our goal is to phase out lead in paint worldwide by establishing laws in every country by 2020. </a:t>
            </a:r>
          </a:p>
          <a:p>
            <a:r>
              <a:rPr lang="en-US" baseline="0" dirty="0"/>
              <a:t>The Lead Paint Alliance is a voluntary partnership that is jointly led by the World Health Organization and UNEP.</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Partners to the alliance include government agencies, NGOs, Industry and academics. </a:t>
            </a:r>
          </a:p>
          <a:p>
            <a:r>
              <a:rPr lang="en-US" baseline="0" dirty="0"/>
              <a:t>A subset of governments from each major region in the world, industry, NGOs and international organizations are members of an Advisory Group. EPA serves as the Chair of the Alliance Advisory Group.</a:t>
            </a:r>
            <a:endParaRPr lang="en-US" dirty="0"/>
          </a:p>
          <a:p>
            <a:r>
              <a:rPr lang="en-US" dirty="0"/>
              <a:t>Models PCFV,</a:t>
            </a:r>
            <a:r>
              <a:rPr lang="en-US" baseline="0" dirty="0"/>
              <a:t> which was successful in phasing out lead in gasoline.</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a:t>
            </a:r>
            <a:r>
              <a:rPr lang="en-US" baseline="0" dirty="0"/>
              <a:t> Lead Paint Alliance is currently working with countries to support them in establishing laws to eliminate lead in paint.</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10</a:t>
            </a:fld>
            <a:endParaRPr lang="en-US" dirty="0"/>
          </a:p>
        </p:txBody>
      </p:sp>
    </p:spTree>
    <p:extLst>
      <p:ext uri="{BB962C8B-B14F-4D97-AF65-F5344CB8AC3E}">
        <p14:creationId xmlns:p14="http://schemas.microsoft.com/office/powerpoint/2010/main" val="3469101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sz="1200" dirty="0">
                <a:solidFill>
                  <a:schemeClr val="accent2">
                    <a:lumMod val="50000"/>
                  </a:schemeClr>
                </a:solidFill>
              </a:rPr>
              <a:t>The developed world banned lead in paint in the 70s and 80s.</a:t>
            </a:r>
          </a:p>
          <a:p>
            <a:endParaRPr lang="en-US" dirty="0"/>
          </a:p>
          <a:p>
            <a:r>
              <a:rPr lang="en-US" dirty="0"/>
              <a:t>In countries</a:t>
            </a:r>
            <a:r>
              <a:rPr lang="en-US" baseline="0" dirty="0"/>
              <a:t> around the world, lead is still sold on shelves and uses to decorate homes, schools, children’s toys, and all over the environment in which we live everyday.  </a:t>
            </a:r>
          </a:p>
          <a:p>
            <a:endParaRPr lang="en-US" baseline="0" dirty="0"/>
          </a:p>
          <a:p>
            <a:r>
              <a:rPr lang="en-US" dirty="0"/>
              <a:t>Lead is intentionally added to paint for drying and color properties, but economically feasible alternatives are available for all lead-containing paint ingredients. </a:t>
            </a:r>
          </a:p>
          <a:p>
            <a:endParaRPr lang="en-US" dirty="0"/>
          </a:p>
          <a:p>
            <a:r>
              <a:rPr lang="en-US" dirty="0"/>
              <a:t>Alternatives to using lead in paint are both affordable and available.</a:t>
            </a:r>
            <a:r>
              <a:rPr lang="en-US" baseline="0" dirty="0"/>
              <a:t>  </a:t>
            </a:r>
          </a:p>
          <a:p>
            <a:endParaRPr lang="en-US" baseline="0" dirty="0"/>
          </a:p>
          <a:p>
            <a:r>
              <a:rPr lang="en-US" baseline="0" dirty="0"/>
              <a:t>Voluntary labeling is not a solution, because, in order for labels to be effective, an enforceable law with low limits is needed. Without certification and inspection and testing, there is not mechanism to verify if lead levels are low.  Also, people do not have control over the paint in schools, hospitals, their friends homes. </a:t>
            </a:r>
          </a:p>
          <a:p>
            <a:endParaRPr lang="en-US" baseline="0" dirty="0"/>
          </a:p>
          <a:p>
            <a:r>
              <a:rPr lang="en-US" baseline="0" dirty="0"/>
              <a:t>And industry and government are in agreement that the only effective solution to this problem is enacting and enforcing lead paint laws in every country around the world so that the children of tomorrow are not exposed to this serious health risk.</a:t>
            </a:r>
          </a:p>
          <a:p>
            <a:endParaRPr lang="en-US" baseline="0" dirty="0"/>
          </a:p>
          <a:p>
            <a:r>
              <a:rPr lang="en-US" baseline="0" dirty="0"/>
              <a:t>Some have suggested that labelling paint for the consumer could be done in place of laws, however, industry partners conclude that this puts a burden on both consumers and producers and does not level the playing field in the manner that legally binding limits on sale, import and use of lead </a:t>
            </a:r>
            <a:endParaRPr lang="en-US"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11</a:t>
            </a:fld>
            <a:endParaRPr lang="en-US" dirty="0"/>
          </a:p>
        </p:txBody>
      </p:sp>
    </p:spTree>
    <p:extLst>
      <p:ext uri="{BB962C8B-B14F-4D97-AF65-F5344CB8AC3E}">
        <p14:creationId xmlns:p14="http://schemas.microsoft.com/office/powerpoint/2010/main" val="3903542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baseline="0" dirty="0"/>
              <a:t>Through the GEF project and other efforts, EPA and the Lead Paint Alliance will work with countries to establish and enforce laws.</a:t>
            </a:r>
          </a:p>
          <a:p>
            <a:endParaRPr lang="en-US" baseline="0" dirty="0"/>
          </a:p>
          <a:p>
            <a:r>
              <a:rPr lang="en-US" baseline="0" dirty="0"/>
              <a:t>Whether or not there is a law, to help promote support this for initiative and work with countries to establish laws, it would be helpful to encourage countries to join the Lead Paint Alliance </a:t>
            </a:r>
          </a:p>
          <a:p>
            <a:r>
              <a:rPr lang="en-US" baseline="0" dirty="0"/>
              <a:t>But is especially important for the countries to establish laws in support </a:t>
            </a:r>
            <a:r>
              <a:rPr lang="en-US" baseline="0" dirty="0" err="1"/>
              <a:t>opf</a:t>
            </a:r>
            <a:r>
              <a:rPr lang="en-US" baseline="0" dirty="0"/>
              <a:t> the global effort to eliminate lead in paint by 2020.</a:t>
            </a:r>
          </a:p>
          <a:p>
            <a:endParaRPr lang="en-US" baseline="0" dirty="0"/>
          </a:p>
          <a:p>
            <a:r>
              <a:rPr lang="en-US" baseline="0" dirty="0"/>
              <a:t>The Alliance now has the tools to help countries achieve this.</a:t>
            </a:r>
          </a:p>
          <a:p>
            <a:endParaRPr lang="en-US" baseline="0" dirty="0"/>
          </a:p>
          <a:p>
            <a:r>
              <a:rPr lang="en-US" baseline="0" dirty="0"/>
              <a:t>Additional information and tools are available from the Lead Paint Alliance at this website. www.unep.org/noleadinpaint.  We will here from others in more detail about these and other tools.</a:t>
            </a:r>
            <a:endParaRPr lang="en-US" dirty="0"/>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12</a:t>
            </a:fld>
            <a:endParaRPr lang="en-US" dirty="0"/>
          </a:p>
        </p:txBody>
      </p:sp>
    </p:spTree>
    <p:extLst>
      <p:ext uri="{BB962C8B-B14F-4D97-AF65-F5344CB8AC3E}">
        <p14:creationId xmlns:p14="http://schemas.microsoft.com/office/powerpoint/2010/main" val="1659249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A68F46D-69D3-443E-B59F-B39E6F22F693}"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4120206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496BE0A-6080-432B-AA51-6DCF3EF6A331}"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4003951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829C357-CFAC-450D-8CF1-6C6BEB4833A1}"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30144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1A6AD4-A68C-49E8-99AA-ACD715265B31}"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31633348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1A94EF8-5924-4024-BAE5-E751EE337939}"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41228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E7800D5-4F8A-434E-B445-ACDF2F915A1A}"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418218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43E427-1C85-4118-8EF9-FC1AE095710C}"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956182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5A9DD4-C357-45AD-9442-1B69687F7929}"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178576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8FBA94-E2BD-4AB5-9330-CE2EF008FA2B}"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3604573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345737A-A031-4B2E-9384-254184618407}"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966999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892E8C5-A1C8-4D34-AF06-6E18E5C7C64C}" type="datetime1">
              <a:rPr lang="en-US" smtClean="0"/>
              <a:t>9/3/18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026441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A88C08B-79AD-4747-8B50-6901C48E3981}" type="datetime1">
              <a:rPr lang="en-US" smtClean="0"/>
              <a:t>9/3/18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405803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3822B40-8AE0-482C-99FD-E879C66ED651}" type="datetime1">
              <a:rPr lang="en-US" smtClean="0"/>
              <a:t>9/3/18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9267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4769DD-8B40-4B05-B048-1901856C29A4}" type="datetime1">
              <a:rPr lang="en-US" smtClean="0"/>
              <a:t>9/3/18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083724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1DECE29-2255-4064-8180-572F73EBE4A7}" type="datetime1">
              <a:rPr lang="en-US" smtClean="0"/>
              <a:t>9/3/18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510477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840DAF2-E778-4042-8FFB-8744E7B2E549}" type="datetime1">
              <a:rPr lang="en-US" smtClean="0"/>
              <a:t>9/3/18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5109311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22756D2-18DB-4146-9ED8-10D6806CE2BC}" type="datetime1">
              <a:rPr lang="en-US" smtClean="0"/>
              <a:t>9/3/18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F9C22CA-B764-4D8E-8F64-664DD43660E1}" type="slidenum">
              <a:rPr lang="en-US" smtClean="0"/>
              <a:t>‹#›</a:t>
            </a:fld>
            <a:endParaRPr lang="en-US" dirty="0"/>
          </a:p>
        </p:txBody>
      </p:sp>
    </p:spTree>
    <p:extLst>
      <p:ext uri="{BB962C8B-B14F-4D97-AF65-F5344CB8AC3E}">
        <p14:creationId xmlns:p14="http://schemas.microsoft.com/office/powerpoint/2010/main" val="16629532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web.unep.org/chemicalsandwaste/what-we-do/technology-and-metals/lead/global-alliance-eliminate-lead-pain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hyperlink" Target="http://web.unep.org/chemicalsandwaste/what-we-do/technology-and-metals/lead/global-alliance-eliminate-lead-paint" TargetMode="External"/><Relationship Id="rId4" Type="http://schemas.openxmlformats.org/officeDocument/2006/relationships/hyperlink" Target="https://www.epa.gov/international-cooperation/epa-leadership-lead-paint-alliance" TargetMode="External"/><Relationship Id="rId5" Type="http://schemas.openxmlformats.org/officeDocument/2006/relationships/hyperlink" Target="http://www.who.int/gho/phe/chemical_safety/lead_paint_regulations/en/" TargetMode="External"/><Relationship Id="rId6" Type="http://schemas.openxmlformats.org/officeDocument/2006/relationships/hyperlink" Target="http://www.who.int/ipcs/saicm/roadmap/en/" TargetMode="External"/><Relationship Id="rId7" Type="http://schemas.openxmlformats.org/officeDocument/2006/relationships/hyperlink" Target="http://www.med.nyu.edu/pediatrics/research/environmentalpediatrics/leadexposure" TargetMode="External"/><Relationship Id="rId8" Type="http://schemas.openxmlformats.org/officeDocument/2006/relationships/hyperlink" Target="http://ipen.org/projects/eliminating-lead-paint/lead-levels-paint-around-world" TargetMode="External"/><Relationship Id="rId9" Type="http://schemas.openxmlformats.org/officeDocument/2006/relationships/hyperlink" Target="NULL"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hyperlink" Target="http://www.med.nyu.edu/pediatrics/research/environmentalpediatrics/leadexposure" TargetMode="External"/><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med.nyu.edu/pediatrics/research/environmentalpediatrics/leadexposur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974164" y="3014048"/>
            <a:ext cx="8077200" cy="2133600"/>
          </a:xfrm>
        </p:spPr>
        <p:txBody>
          <a:bodyPr>
            <a:noAutofit/>
          </a:bodyPr>
          <a:lstStyle/>
          <a:p>
            <a:pPr algn="ctr"/>
            <a:r>
              <a:rPr lang="en-US" sz="4800" dirty="0">
                <a:solidFill>
                  <a:schemeClr val="tx2"/>
                </a:solidFill>
              </a:rPr>
              <a:t>Eliminating Childhood Exposure to Lead Paint:</a:t>
            </a:r>
            <a:br>
              <a:rPr lang="en-US" sz="4800" dirty="0">
                <a:solidFill>
                  <a:schemeClr val="tx2"/>
                </a:solidFill>
              </a:rPr>
            </a:br>
            <a:r>
              <a:rPr lang="en-US" sz="3200" dirty="0">
                <a:solidFill>
                  <a:schemeClr val="tx2"/>
                </a:solidFill>
              </a:rPr>
              <a:t>Overview of the Global Alliance to Eliminate Lead Paint</a:t>
            </a:r>
            <a:endParaRPr lang="en-US" sz="4000" i="1" dirty="0">
              <a:solidFill>
                <a:schemeClr val="tx2"/>
              </a:solidFill>
            </a:endParaRPr>
          </a:p>
        </p:txBody>
      </p:sp>
      <p:sp>
        <p:nvSpPr>
          <p:cNvPr id="7" name="Rectangle 6"/>
          <p:cNvSpPr/>
          <p:nvPr/>
        </p:nvSpPr>
        <p:spPr>
          <a:xfrm>
            <a:off x="3390900" y="5210646"/>
            <a:ext cx="6096000" cy="1261884"/>
          </a:xfrm>
          <a:prstGeom prst="rect">
            <a:avLst/>
          </a:prstGeom>
        </p:spPr>
        <p:txBody>
          <a:bodyPr>
            <a:spAutoFit/>
          </a:bodyPr>
          <a:lstStyle/>
          <a:p>
            <a:pPr algn="r"/>
            <a:r>
              <a:rPr lang="en-US" sz="2000" i="1" dirty="0">
                <a:solidFill>
                  <a:schemeClr val="tx1">
                    <a:lumMod val="75000"/>
                    <a:lumOff val="25000"/>
                  </a:schemeClr>
                </a:solidFill>
              </a:rPr>
              <a:t>Angela Bandemehr</a:t>
            </a:r>
          </a:p>
          <a:p>
            <a:pPr algn="r"/>
            <a:r>
              <a:rPr lang="en-US" i="1" dirty="0">
                <a:solidFill>
                  <a:schemeClr val="tx1">
                    <a:lumMod val="75000"/>
                    <a:lumOff val="25000"/>
                  </a:schemeClr>
                </a:solidFill>
              </a:rPr>
              <a:t>Office of Global Affairs and Policy, </a:t>
            </a:r>
          </a:p>
          <a:p>
            <a:pPr algn="r"/>
            <a:r>
              <a:rPr lang="en-US" i="1" dirty="0">
                <a:solidFill>
                  <a:schemeClr val="tx1">
                    <a:lumMod val="75000"/>
                    <a:lumOff val="25000"/>
                  </a:schemeClr>
                </a:solidFill>
              </a:rPr>
              <a:t>US Environmental Protection Agency</a:t>
            </a:r>
          </a:p>
          <a:p>
            <a:pPr algn="r"/>
            <a:r>
              <a:rPr lang="en-US" sz="2000" dirty="0">
                <a:solidFill>
                  <a:schemeClr val="tx1">
                    <a:lumMod val="75000"/>
                    <a:lumOff val="25000"/>
                  </a:schemeClr>
                </a:solidFill>
              </a:rPr>
              <a:t>Chair of the Lead Paint Alliance</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7846" y="277580"/>
            <a:ext cx="4089836" cy="2420352"/>
          </a:xfrm>
          <a:prstGeom prst="rect">
            <a:avLst/>
          </a:prstGeom>
        </p:spPr>
      </p:pic>
      <p:sp>
        <p:nvSpPr>
          <p:cNvPr id="3" name="Rectangle 2"/>
          <p:cNvSpPr/>
          <p:nvPr/>
        </p:nvSpPr>
        <p:spPr>
          <a:xfrm>
            <a:off x="339980" y="5102924"/>
            <a:ext cx="4778829" cy="1477328"/>
          </a:xfrm>
          <a:prstGeom prst="rect">
            <a:avLst/>
          </a:prstGeom>
        </p:spPr>
        <p:txBody>
          <a:bodyPr wrap="square">
            <a:spAutoFit/>
          </a:bodyPr>
          <a:lstStyle/>
          <a:p>
            <a:r>
              <a:rPr lang="en-US" i="1" dirty="0">
                <a:solidFill>
                  <a:schemeClr val="tx1">
                    <a:lumMod val="75000"/>
                    <a:lumOff val="25000"/>
                  </a:schemeClr>
                </a:solidFill>
              </a:rPr>
              <a:t>Caribbean Workshop on the Establishment of Legal Limits on Lead in Paint</a:t>
            </a:r>
          </a:p>
          <a:p>
            <a:r>
              <a:rPr lang="en-US" i="1" dirty="0">
                <a:solidFill>
                  <a:schemeClr val="tx1">
                    <a:lumMod val="75000"/>
                    <a:lumOff val="25000"/>
                  </a:schemeClr>
                </a:solidFill>
              </a:rPr>
              <a:t>Friday, December 1, 2017</a:t>
            </a:r>
          </a:p>
          <a:p>
            <a:r>
              <a:rPr lang="en-US" i="1" dirty="0">
                <a:solidFill>
                  <a:schemeClr val="tx1">
                    <a:lumMod val="75000"/>
                    <a:lumOff val="25000"/>
                  </a:schemeClr>
                </a:solidFill>
              </a:rPr>
              <a:t>University of the West Indies</a:t>
            </a:r>
          </a:p>
          <a:p>
            <a:r>
              <a:rPr lang="en-US" i="1" dirty="0">
                <a:solidFill>
                  <a:schemeClr val="tx1">
                    <a:lumMod val="75000"/>
                    <a:lumOff val="25000"/>
                  </a:schemeClr>
                </a:solidFill>
              </a:rPr>
              <a:t>Kingston, Jamaica</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065" y="842116"/>
            <a:ext cx="3093036" cy="1855816"/>
          </a:xfrm>
          <a:prstGeom prst="rect">
            <a:avLst/>
          </a:prstGeom>
        </p:spPr>
      </p:pic>
    </p:spTree>
    <p:extLst>
      <p:ext uri="{BB962C8B-B14F-4D97-AF65-F5344CB8AC3E}">
        <p14:creationId xmlns:p14="http://schemas.microsoft.com/office/powerpoint/2010/main" val="40081353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800" y="247111"/>
            <a:ext cx="8229600" cy="1143000"/>
          </a:xfrm>
        </p:spPr>
        <p:txBody>
          <a:bodyPr>
            <a:normAutofit fontScale="90000"/>
          </a:bodyPr>
          <a:lstStyle/>
          <a:p>
            <a:r>
              <a:rPr lang="en-US" b="1" dirty="0"/>
              <a:t>About the Global Alliance to </a:t>
            </a:r>
            <a:br>
              <a:rPr lang="en-US" b="1" dirty="0"/>
            </a:br>
            <a:r>
              <a:rPr lang="en-US" b="1" dirty="0"/>
              <a:t>Eliminate Lead Paint</a:t>
            </a:r>
          </a:p>
        </p:txBody>
      </p:sp>
      <p:sp>
        <p:nvSpPr>
          <p:cNvPr id="3" name="Content Placeholder 2"/>
          <p:cNvSpPr>
            <a:spLocks noGrp="1"/>
          </p:cNvSpPr>
          <p:nvPr>
            <p:ph idx="1"/>
          </p:nvPr>
        </p:nvSpPr>
        <p:spPr>
          <a:xfrm>
            <a:off x="516175" y="1288090"/>
            <a:ext cx="5801063" cy="5591681"/>
          </a:xfrm>
        </p:spPr>
        <p:txBody>
          <a:bodyPr>
            <a:noAutofit/>
          </a:bodyPr>
          <a:lstStyle/>
          <a:p>
            <a:r>
              <a:rPr lang="en-US" sz="2400" dirty="0"/>
              <a:t>Lead Paint Alliance is a voluntary global partnership  </a:t>
            </a:r>
          </a:p>
          <a:p>
            <a:r>
              <a:rPr lang="en-US" sz="2400" dirty="0"/>
              <a:t>Launched by Strategic Approach to International Chemicals Management resolution in 2009</a:t>
            </a:r>
          </a:p>
          <a:p>
            <a:r>
              <a:rPr lang="en-US" sz="2400" dirty="0"/>
              <a:t>Secretariat: UNEP and WHO</a:t>
            </a:r>
          </a:p>
          <a:p>
            <a:r>
              <a:rPr lang="en-US" sz="2400" dirty="0"/>
              <a:t>Chair of Advisory Council: US EPA </a:t>
            </a:r>
          </a:p>
          <a:p>
            <a:r>
              <a:rPr lang="en-US" sz="2400" dirty="0"/>
              <a:t>Partners: Governments, NGOs and Industry</a:t>
            </a:r>
          </a:p>
          <a:p>
            <a:r>
              <a:rPr lang="en-US" sz="2400" dirty="0"/>
              <a:t>Alliance is modeled on successful Partnership for Clean Fuels and Vehicles efforts to eliminate lead in gasoline globally</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4463" y="2360695"/>
            <a:ext cx="3544087" cy="2590800"/>
          </a:xfrm>
          <a:prstGeom prst="rect">
            <a:avLst/>
          </a:prstGeom>
        </p:spPr>
      </p:pic>
      <p:sp>
        <p:nvSpPr>
          <p:cNvPr id="4" name="TextBox 3"/>
          <p:cNvSpPr txBox="1"/>
          <p:nvPr/>
        </p:nvSpPr>
        <p:spPr>
          <a:xfrm>
            <a:off x="6334464" y="5097238"/>
            <a:ext cx="3544087" cy="1077218"/>
          </a:xfrm>
          <a:prstGeom prst="rect">
            <a:avLst/>
          </a:prstGeom>
          <a:noFill/>
        </p:spPr>
        <p:txBody>
          <a:bodyPr wrap="square" rtlCol="0">
            <a:spAutoFit/>
          </a:bodyPr>
          <a:lstStyle/>
          <a:p>
            <a:r>
              <a:rPr lang="en-US" sz="3200" dirty="0">
                <a:solidFill>
                  <a:schemeClr val="accent2"/>
                </a:solidFill>
              </a:rPr>
              <a:t>Goal: Establish laws globally</a:t>
            </a:r>
          </a:p>
        </p:txBody>
      </p:sp>
      <p:sp>
        <p:nvSpPr>
          <p:cNvPr id="6" name="TextBox 5"/>
          <p:cNvSpPr txBox="1"/>
          <p:nvPr/>
        </p:nvSpPr>
        <p:spPr>
          <a:xfrm>
            <a:off x="6334464" y="1524000"/>
            <a:ext cx="2472765" cy="707886"/>
          </a:xfrm>
          <a:prstGeom prst="rect">
            <a:avLst/>
          </a:prstGeom>
          <a:noFill/>
        </p:spPr>
        <p:txBody>
          <a:bodyPr wrap="square" rtlCol="0">
            <a:spAutoFit/>
          </a:bodyPr>
          <a:lstStyle/>
          <a:p>
            <a:r>
              <a:rPr lang="en-US" sz="2000" dirty="0">
                <a:solidFill>
                  <a:schemeClr val="accent1"/>
                </a:solidFill>
              </a:rPr>
              <a:t>Global Citizens Earth Day 2015</a:t>
            </a:r>
          </a:p>
        </p:txBody>
      </p:sp>
      <p:sp>
        <p:nvSpPr>
          <p:cNvPr id="5" name="Slide Number Placeholder 4"/>
          <p:cNvSpPr>
            <a:spLocks noGrp="1"/>
          </p:cNvSpPr>
          <p:nvPr>
            <p:ph type="sldNum" sz="quarter" idx="12"/>
          </p:nvPr>
        </p:nvSpPr>
        <p:spPr/>
        <p:txBody>
          <a:bodyPr/>
          <a:lstStyle/>
          <a:p>
            <a:fld id="{B427F0C0-2644-4057-AEE6-BD7A84DD803B}" type="slidenum">
              <a:rPr lang="en-US" smtClean="0">
                <a:solidFill>
                  <a:srgbClr val="04617B">
                    <a:shade val="90000"/>
                  </a:srgbClr>
                </a:solidFill>
              </a:rPr>
              <a:pPr/>
              <a:t>10</a:t>
            </a:fld>
            <a:endParaRPr lang="en-US">
              <a:solidFill>
                <a:srgbClr val="04617B">
                  <a:shade val="90000"/>
                </a:srgbClr>
              </a:solidFill>
            </a:endParaRPr>
          </a:p>
        </p:txBody>
      </p:sp>
      <p:pic>
        <p:nvPicPr>
          <p:cNvPr id="8" name="Picture 7"/>
          <p:cNvPicPr>
            <a:picLocks noChangeAspect="1"/>
          </p:cNvPicPr>
          <p:nvPr/>
        </p:nvPicPr>
        <p:blipFill>
          <a:blip r:embed="rId4"/>
          <a:stretch>
            <a:fillRect/>
          </a:stretch>
        </p:blipFill>
        <p:spPr>
          <a:xfrm>
            <a:off x="6563069" y="245215"/>
            <a:ext cx="2745841" cy="1146792"/>
          </a:xfrm>
          <a:prstGeom prst="rect">
            <a:avLst/>
          </a:prstGeom>
        </p:spPr>
      </p:pic>
    </p:spTree>
    <p:extLst>
      <p:ext uri="{BB962C8B-B14F-4D97-AF65-F5344CB8AC3E}">
        <p14:creationId xmlns:p14="http://schemas.microsoft.com/office/powerpoint/2010/main" val="698261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337398" cy="628650"/>
          </a:xfrm>
        </p:spPr>
        <p:txBody>
          <a:bodyPr>
            <a:noAutofit/>
          </a:bodyPr>
          <a:lstStyle/>
          <a:p>
            <a:r>
              <a:rPr lang="en-US" b="1" dirty="0"/>
              <a:t>Action Needed: Lead Paint Laws</a:t>
            </a:r>
          </a:p>
        </p:txBody>
      </p:sp>
      <p:sp>
        <p:nvSpPr>
          <p:cNvPr id="5" name="Content Placeholder 2"/>
          <p:cNvSpPr>
            <a:spLocks noGrp="1"/>
          </p:cNvSpPr>
          <p:nvPr>
            <p:ph idx="1"/>
          </p:nvPr>
        </p:nvSpPr>
        <p:spPr>
          <a:xfrm>
            <a:off x="228600" y="1371600"/>
            <a:ext cx="9906000" cy="4669762"/>
          </a:xfrm>
        </p:spPr>
        <p:txBody>
          <a:bodyPr>
            <a:noAutofit/>
          </a:bodyPr>
          <a:lstStyle/>
          <a:p>
            <a:pPr>
              <a:buFont typeface="Courier New" panose="02070309020205020404" pitchFamily="49" charset="0"/>
              <a:buChar char="o"/>
            </a:pPr>
            <a:r>
              <a:rPr lang="en-US" sz="2400" dirty="0"/>
              <a:t>Laws are the most effective way to eliminate lead in paint.</a:t>
            </a:r>
          </a:p>
          <a:p>
            <a:pPr>
              <a:buFont typeface="Courier New" panose="02070309020205020404" pitchFamily="49" charset="0"/>
              <a:buChar char="o"/>
            </a:pPr>
            <a:r>
              <a:rPr lang="en-US" sz="2400" dirty="0"/>
              <a:t>Countries in the developed world banned lead in paint in 1970s and ‘80s.</a:t>
            </a:r>
          </a:p>
          <a:p>
            <a:pPr>
              <a:buFont typeface="Courier New" panose="02070309020205020404" pitchFamily="49" charset="0"/>
              <a:buChar char="o"/>
            </a:pPr>
            <a:r>
              <a:rPr lang="en-US" sz="2400" dirty="0"/>
              <a:t>However, in most of the developing world, lead paint is still legal. </a:t>
            </a:r>
          </a:p>
          <a:p>
            <a:pPr>
              <a:buFont typeface="Courier New" panose="02070309020205020404" pitchFamily="49" charset="0"/>
              <a:buChar char="o"/>
            </a:pPr>
            <a:r>
              <a:rPr lang="en-US" sz="2400" dirty="0"/>
              <a:t>Lead compounds are added to paints to improve drying time and color brightness.</a:t>
            </a:r>
          </a:p>
          <a:p>
            <a:pPr>
              <a:buFont typeface="Courier New" panose="02070309020205020404" pitchFamily="49" charset="0"/>
              <a:buChar char="o"/>
            </a:pPr>
            <a:r>
              <a:rPr lang="en-US" sz="2400" dirty="0"/>
              <a:t>Alternative paints without added lead are affordable and widely available.</a:t>
            </a:r>
          </a:p>
          <a:p>
            <a:pPr>
              <a:buFont typeface="Courier New" panose="02070309020205020404" pitchFamily="49" charset="0"/>
              <a:buChar char="o"/>
            </a:pPr>
            <a:r>
              <a:rPr lang="en-US" sz="2400" dirty="0"/>
              <a:t>Voluntary labeling of paints is not an effective solution.</a:t>
            </a:r>
          </a:p>
          <a:p>
            <a:pPr>
              <a:buFont typeface="Courier New" panose="02070309020205020404" pitchFamily="49" charset="0"/>
              <a:buChar char="o"/>
            </a:pPr>
            <a:r>
              <a:rPr lang="en-US" sz="2400" dirty="0"/>
              <a:t>Industry and governments agree: Solution is enacting lead paint laws in countries worldwide – 90 ppm limit (US Law)</a:t>
            </a:r>
          </a:p>
          <a:p>
            <a:pPr marL="0" indent="0">
              <a:buNone/>
            </a:pPr>
            <a:endParaRPr lang="en-US" sz="2400" dirty="0"/>
          </a:p>
          <a:p>
            <a:endParaRPr lang="en-US" sz="2400" dirty="0"/>
          </a:p>
          <a:p>
            <a:endParaRPr lang="en-US" sz="2400" dirty="0"/>
          </a:p>
          <a:p>
            <a:endParaRPr lang="en-US" sz="2400" dirty="0"/>
          </a:p>
          <a:p>
            <a:endParaRPr lang="en-US" sz="2400" dirty="0"/>
          </a:p>
        </p:txBody>
      </p:sp>
      <p:sp>
        <p:nvSpPr>
          <p:cNvPr id="3" name="Slide Number Placeholder 2"/>
          <p:cNvSpPr>
            <a:spLocks noGrp="1"/>
          </p:cNvSpPr>
          <p:nvPr>
            <p:ph type="sldNum" sz="quarter" idx="12"/>
          </p:nvPr>
        </p:nvSpPr>
        <p:spPr/>
        <p:txBody>
          <a:bodyPr/>
          <a:lstStyle/>
          <a:p>
            <a:fld id="{B427F0C0-2644-4057-AEE6-BD7A84DD803B}" type="slidenum">
              <a:rPr lang="en-US" smtClean="0">
                <a:solidFill>
                  <a:srgbClr val="04617B">
                    <a:shade val="90000"/>
                  </a:srgbClr>
                </a:solidFill>
              </a:rPr>
              <a:pPr/>
              <a:t>11</a:t>
            </a:fld>
            <a:endParaRPr lang="en-US">
              <a:solidFill>
                <a:srgbClr val="04617B">
                  <a:shade val="90000"/>
                </a:srgbClr>
              </a:solidFill>
            </a:endParaRPr>
          </a:p>
        </p:txBody>
      </p:sp>
    </p:spTree>
    <p:extLst>
      <p:ext uri="{BB962C8B-B14F-4D97-AF65-F5344CB8AC3E}">
        <p14:creationId xmlns:p14="http://schemas.microsoft.com/office/powerpoint/2010/main" val="1661243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7961"/>
            <a:ext cx="8596668" cy="1320800"/>
          </a:xfrm>
        </p:spPr>
        <p:txBody>
          <a:bodyPr/>
          <a:lstStyle/>
          <a:p>
            <a:r>
              <a:rPr lang="en-US" b="1" dirty="0"/>
              <a:t>Key Activities of Lead Paint Alliance</a:t>
            </a:r>
          </a:p>
        </p:txBody>
      </p:sp>
      <p:sp>
        <p:nvSpPr>
          <p:cNvPr id="3" name="Content Placeholder 2"/>
          <p:cNvSpPr>
            <a:spLocks noGrp="1"/>
          </p:cNvSpPr>
          <p:nvPr>
            <p:ph idx="1"/>
          </p:nvPr>
        </p:nvSpPr>
        <p:spPr>
          <a:xfrm>
            <a:off x="699619" y="1088362"/>
            <a:ext cx="8991600" cy="4953000"/>
          </a:xfrm>
        </p:spPr>
        <p:txBody>
          <a:bodyPr>
            <a:normAutofit/>
          </a:bodyPr>
          <a:lstStyle/>
          <a:p>
            <a:r>
              <a:rPr lang="en-US" sz="2400" dirty="0"/>
              <a:t>Encourage countries and regions to establish and enforce lead paint laws. </a:t>
            </a:r>
          </a:p>
          <a:p>
            <a:r>
              <a:rPr lang="en-US" sz="2400" dirty="0"/>
              <a:t>Encourage governments to join the Lead Paint Alliance to support the </a:t>
            </a:r>
            <a:r>
              <a:rPr lang="en-US" sz="2400" b="1" i="1" dirty="0"/>
              <a:t>global effort to establish lead paint laws to ban Lead in Paint.</a:t>
            </a:r>
          </a:p>
          <a:p>
            <a:r>
              <a:rPr lang="en-US" sz="2400" dirty="0"/>
              <a:t>Provide information and tools:</a:t>
            </a:r>
          </a:p>
          <a:p>
            <a:pPr lvl="1">
              <a:buFont typeface="Courier New" panose="02070309020205020404" pitchFamily="49" charset="0"/>
              <a:buChar char="o"/>
            </a:pPr>
            <a:r>
              <a:rPr lang="en-US" sz="2200" dirty="0"/>
              <a:t>Model Law and Guidance</a:t>
            </a:r>
          </a:p>
          <a:p>
            <a:pPr lvl="1">
              <a:buFont typeface="Courier New" panose="02070309020205020404" pitchFamily="49" charset="0"/>
              <a:buChar char="o"/>
            </a:pPr>
            <a:r>
              <a:rPr lang="en-US" sz="2200" dirty="0"/>
              <a:t>Information about health and economic impacts, alternatives to lead paint, testing</a:t>
            </a:r>
          </a:p>
          <a:p>
            <a:r>
              <a:rPr lang="en-US" sz="2400" dirty="0"/>
              <a:t>Model law and information available at: </a:t>
            </a:r>
          </a:p>
          <a:p>
            <a:pPr marL="0" indent="0">
              <a:buNone/>
            </a:pPr>
            <a:endParaRPr lang="en-US" sz="2400" dirty="0"/>
          </a:p>
          <a:p>
            <a:pPr marL="393192" lvl="1" indent="0">
              <a:buNone/>
            </a:pPr>
            <a:endParaRPr lang="en-US" sz="2000" dirty="0"/>
          </a:p>
        </p:txBody>
      </p:sp>
      <p:sp>
        <p:nvSpPr>
          <p:cNvPr id="4" name="Rectangle 3"/>
          <p:cNvSpPr/>
          <p:nvPr/>
        </p:nvSpPr>
        <p:spPr>
          <a:xfrm>
            <a:off x="592319" y="5669926"/>
            <a:ext cx="7998344" cy="769441"/>
          </a:xfrm>
          <a:prstGeom prst="rect">
            <a:avLst/>
          </a:prstGeom>
          <a:noFill/>
        </p:spPr>
        <p:txBody>
          <a:bodyPr wrap="square">
            <a:spAutoFit/>
          </a:bodyPr>
          <a:lstStyle/>
          <a:p>
            <a:r>
              <a:rPr lang="en-US" sz="2200" i="1" dirty="0">
                <a:solidFill>
                  <a:schemeClr val="bg1"/>
                </a:solidFill>
                <a:latin typeface="FranklinGothic-MediumCond"/>
                <a:hlinkClick r:id="rId3"/>
              </a:rPr>
              <a:t>http://</a:t>
            </a:r>
            <a:r>
              <a:rPr lang="en-US" sz="2150" i="1" dirty="0">
                <a:solidFill>
                  <a:schemeClr val="bg1"/>
                </a:solidFill>
                <a:latin typeface="FranklinGothic-MediumCond"/>
                <a:hlinkClick r:id="rId3"/>
              </a:rPr>
              <a:t>web.unep.org/chemicalsandwaste/what-we-do/technology-and-metals/lead/global-alliance-eliminate-lead-paint</a:t>
            </a:r>
            <a:r>
              <a:rPr lang="en-US" sz="2200" i="1" dirty="0">
                <a:solidFill>
                  <a:schemeClr val="bg1"/>
                </a:solidFill>
                <a:latin typeface="FranklinGothic-MediumCond"/>
              </a:rPr>
              <a:t> </a:t>
            </a:r>
            <a:endParaRPr lang="en-US" sz="2200" i="1" dirty="0">
              <a:solidFill>
                <a:schemeClr val="bg1"/>
              </a:solidFill>
            </a:endParaRPr>
          </a:p>
        </p:txBody>
      </p:sp>
      <p:sp>
        <p:nvSpPr>
          <p:cNvPr id="5" name="Slide Number Placeholder 4"/>
          <p:cNvSpPr>
            <a:spLocks noGrp="1"/>
          </p:cNvSpPr>
          <p:nvPr>
            <p:ph type="sldNum" sz="quarter" idx="12"/>
          </p:nvPr>
        </p:nvSpPr>
        <p:spPr/>
        <p:txBody>
          <a:bodyPr/>
          <a:lstStyle/>
          <a:p>
            <a:fld id="{B427F0C0-2644-4057-AEE6-BD7A84DD803B}" type="slidenum">
              <a:rPr lang="en-US" smtClean="0">
                <a:solidFill>
                  <a:srgbClr val="04617B">
                    <a:shade val="90000"/>
                  </a:srgbClr>
                </a:solidFill>
              </a:rPr>
              <a:pPr/>
              <a:t>12</a:t>
            </a:fld>
            <a:endParaRPr lang="en-US">
              <a:solidFill>
                <a:srgbClr val="04617B">
                  <a:shade val="90000"/>
                </a:srgbClr>
              </a:solidFill>
            </a:endParaRPr>
          </a:p>
        </p:txBody>
      </p:sp>
    </p:spTree>
    <p:extLst>
      <p:ext uri="{BB962C8B-B14F-4D97-AF65-F5344CB8AC3E}">
        <p14:creationId xmlns:p14="http://schemas.microsoft.com/office/powerpoint/2010/main" val="3112348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Value of Model Lead Paint Law		</a:t>
            </a:r>
          </a:p>
        </p:txBody>
      </p:sp>
      <p:sp>
        <p:nvSpPr>
          <p:cNvPr id="3" name="Content Placeholder 2"/>
          <p:cNvSpPr>
            <a:spLocks noGrp="1"/>
          </p:cNvSpPr>
          <p:nvPr>
            <p:ph idx="1"/>
          </p:nvPr>
        </p:nvSpPr>
        <p:spPr>
          <a:xfrm>
            <a:off x="677334" y="1491916"/>
            <a:ext cx="8596668" cy="5101389"/>
          </a:xfrm>
        </p:spPr>
        <p:txBody>
          <a:bodyPr>
            <a:noAutofit/>
          </a:bodyPr>
          <a:lstStyle/>
          <a:p>
            <a:r>
              <a:rPr lang="en-US" sz="2000" dirty="0"/>
              <a:t>Governments requested guidance from UNEP on language for lead paint laws. Industry and NGOs also supported development of a model law.</a:t>
            </a:r>
          </a:p>
          <a:p>
            <a:r>
              <a:rPr lang="en-US" sz="2000" dirty="0"/>
              <a:t>Guidance provides explanation of health and economic benefits to citizens, and key elements needed for effective lead paint laws.</a:t>
            </a:r>
          </a:p>
          <a:p>
            <a:r>
              <a:rPr lang="en-US" sz="2000" dirty="0"/>
              <a:t>Model law provides internationally best available approach: </a:t>
            </a:r>
          </a:p>
          <a:p>
            <a:pPr lvl="1"/>
            <a:r>
              <a:rPr lang="en-US" sz="2000" dirty="0"/>
              <a:t>Encourages a consistent lead limit and regulatory approach. </a:t>
            </a:r>
          </a:p>
          <a:p>
            <a:pPr lvl="1"/>
            <a:r>
              <a:rPr lang="en-US" sz="2000" dirty="0"/>
              <a:t>Reduces global demand for lead paint through lead limits on imported paints as well as locally-produced paints.</a:t>
            </a:r>
          </a:p>
          <a:p>
            <a:pPr lvl="1"/>
            <a:r>
              <a:rPr lang="en-US" sz="2000" dirty="0"/>
              <a:t>Reduces trade barriers through consistent standards.</a:t>
            </a:r>
          </a:p>
          <a:p>
            <a:pPr lvl="1"/>
            <a:r>
              <a:rPr lang="en-US" sz="2000" dirty="0"/>
              <a:t>Can be adapted to each country’s regulatory framework.</a:t>
            </a:r>
          </a:p>
          <a:p>
            <a:pPr lvl="1"/>
            <a:r>
              <a:rPr lang="en-US" sz="2000" dirty="0"/>
              <a:t>Simple to Implement.</a:t>
            </a:r>
          </a:p>
        </p:txBody>
      </p:sp>
      <p:sp>
        <p:nvSpPr>
          <p:cNvPr id="4" name="Slide Number Placeholder 3"/>
          <p:cNvSpPr>
            <a:spLocks noGrp="1"/>
          </p:cNvSpPr>
          <p:nvPr>
            <p:ph type="sldNum" sz="quarter" idx="12"/>
          </p:nvPr>
        </p:nvSpPr>
        <p:spPr/>
        <p:txBody>
          <a:bodyPr/>
          <a:lstStyle/>
          <a:p>
            <a:fld id="{B427F0C0-2644-4057-AEE6-BD7A84DD803B}" type="slidenum">
              <a:rPr lang="en-US" smtClean="0">
                <a:solidFill>
                  <a:srgbClr val="04617B">
                    <a:shade val="90000"/>
                  </a:srgbClr>
                </a:solidFill>
              </a:rPr>
              <a:pPr/>
              <a:t>13</a:t>
            </a:fld>
            <a:endParaRPr lang="en-US">
              <a:solidFill>
                <a:srgbClr val="04617B">
                  <a:shade val="90000"/>
                </a:srgbClr>
              </a:solidFill>
            </a:endParaRPr>
          </a:p>
        </p:txBody>
      </p:sp>
    </p:spTree>
    <p:extLst>
      <p:ext uri="{BB962C8B-B14F-4D97-AF65-F5344CB8AC3E}">
        <p14:creationId xmlns:p14="http://schemas.microsoft.com/office/powerpoint/2010/main" val="3941882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Model Lead Paint Law: Key Features</a:t>
            </a:r>
          </a:p>
        </p:txBody>
      </p:sp>
      <p:sp>
        <p:nvSpPr>
          <p:cNvPr id="3" name="Content Placeholder 2"/>
          <p:cNvSpPr>
            <a:spLocks noGrp="1"/>
          </p:cNvSpPr>
          <p:nvPr>
            <p:ph idx="1"/>
          </p:nvPr>
        </p:nvSpPr>
        <p:spPr/>
        <p:txBody>
          <a:bodyPr>
            <a:normAutofit/>
          </a:bodyPr>
          <a:lstStyle/>
          <a:p>
            <a:r>
              <a:rPr lang="en-US" sz="2800" dirty="0"/>
              <a:t>Low concentration limit for lead in paint (90 ppm total lead)</a:t>
            </a:r>
          </a:p>
          <a:p>
            <a:r>
              <a:rPr lang="en-US" sz="2800" dirty="0"/>
              <a:t>Applies to all types of paints (consumer and industrial uses)</a:t>
            </a:r>
          </a:p>
          <a:p>
            <a:r>
              <a:rPr lang="en-US" sz="2800" dirty="0"/>
              <a:t>Provisions for effective compliance and enforcement</a:t>
            </a:r>
          </a:p>
        </p:txBody>
      </p:sp>
      <p:sp>
        <p:nvSpPr>
          <p:cNvPr id="4" name="Slide Number Placeholder 3"/>
          <p:cNvSpPr>
            <a:spLocks noGrp="1"/>
          </p:cNvSpPr>
          <p:nvPr>
            <p:ph type="sldNum" sz="quarter" idx="12"/>
          </p:nvPr>
        </p:nvSpPr>
        <p:spPr/>
        <p:txBody>
          <a:bodyPr/>
          <a:lstStyle/>
          <a:p>
            <a:fld id="{B427F0C0-2644-4057-AEE6-BD7A84DD803B}" type="slidenum">
              <a:rPr lang="en-US" smtClean="0">
                <a:solidFill>
                  <a:srgbClr val="04617B">
                    <a:shade val="90000"/>
                  </a:srgbClr>
                </a:solidFill>
              </a:rPr>
              <a:pPr/>
              <a:t>14</a:t>
            </a:fld>
            <a:endParaRPr lang="en-US">
              <a:solidFill>
                <a:srgbClr val="04617B">
                  <a:shade val="90000"/>
                </a:srgbClr>
              </a:solidFill>
            </a:endParaRPr>
          </a:p>
        </p:txBody>
      </p:sp>
    </p:spTree>
    <p:extLst>
      <p:ext uri="{BB962C8B-B14F-4D97-AF65-F5344CB8AC3E}">
        <p14:creationId xmlns:p14="http://schemas.microsoft.com/office/powerpoint/2010/main" val="39285376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341778" y="3439020"/>
            <a:ext cx="1821638" cy="2602341"/>
          </a:xfrm>
          <a:prstGeom prst="rect">
            <a:avLst/>
          </a:prstGeom>
          <a:ln>
            <a:solidFill>
              <a:schemeClr val="tx2"/>
            </a:solidFill>
          </a:ln>
        </p:spPr>
      </p:pic>
      <p:pic>
        <p:nvPicPr>
          <p:cNvPr id="6" name="Picture 5"/>
          <p:cNvPicPr>
            <a:picLocks noChangeAspect="1"/>
          </p:cNvPicPr>
          <p:nvPr/>
        </p:nvPicPr>
        <p:blipFill>
          <a:blip r:embed="rId4"/>
          <a:stretch>
            <a:fillRect/>
          </a:stretch>
        </p:blipFill>
        <p:spPr>
          <a:xfrm>
            <a:off x="1320355" y="609600"/>
            <a:ext cx="1864483" cy="2601747"/>
          </a:xfrm>
          <a:prstGeom prst="rect">
            <a:avLst/>
          </a:prstGeom>
          <a:ln>
            <a:solidFill>
              <a:schemeClr val="tx2"/>
            </a:solidFill>
          </a:ln>
        </p:spPr>
      </p:pic>
      <p:sp>
        <p:nvSpPr>
          <p:cNvPr id="2" name="Title 1"/>
          <p:cNvSpPr>
            <a:spLocks noGrp="1"/>
          </p:cNvSpPr>
          <p:nvPr>
            <p:ph type="title"/>
          </p:nvPr>
        </p:nvSpPr>
        <p:spPr>
          <a:xfrm>
            <a:off x="4035040" y="339557"/>
            <a:ext cx="5217540" cy="1320800"/>
          </a:xfrm>
        </p:spPr>
        <p:txBody>
          <a:bodyPr>
            <a:normAutofit/>
          </a:bodyPr>
          <a:lstStyle/>
          <a:p>
            <a:r>
              <a:rPr lang="en-US" b="1" dirty="0"/>
              <a:t>Growing Momentum on Lead Paint</a:t>
            </a:r>
          </a:p>
        </p:txBody>
      </p:sp>
      <p:sp>
        <p:nvSpPr>
          <p:cNvPr id="3" name="Content Placeholder 2"/>
          <p:cNvSpPr>
            <a:spLocks noGrp="1"/>
          </p:cNvSpPr>
          <p:nvPr>
            <p:ph idx="1"/>
          </p:nvPr>
        </p:nvSpPr>
        <p:spPr>
          <a:xfrm>
            <a:off x="4013618" y="1660357"/>
            <a:ext cx="5930482" cy="5045243"/>
          </a:xfrm>
        </p:spPr>
        <p:txBody>
          <a:bodyPr>
            <a:noAutofit/>
          </a:bodyPr>
          <a:lstStyle/>
          <a:p>
            <a:pPr>
              <a:lnSpc>
                <a:spcPct val="90000"/>
              </a:lnSpc>
            </a:pPr>
            <a:r>
              <a:rPr lang="en-US" sz="2000" dirty="0"/>
              <a:t>Alliance Model Law and Guidance </a:t>
            </a:r>
          </a:p>
          <a:p>
            <a:pPr>
              <a:lnSpc>
                <a:spcPct val="90000"/>
              </a:lnSpc>
            </a:pPr>
            <a:r>
              <a:rPr lang="en-US" sz="2000" dirty="0"/>
              <a:t>Alliance Regulatory Toolkit</a:t>
            </a:r>
          </a:p>
          <a:p>
            <a:pPr>
              <a:lnSpc>
                <a:spcPct val="90000"/>
              </a:lnSpc>
            </a:pPr>
            <a:r>
              <a:rPr lang="en-US" sz="2000" dirty="0"/>
              <a:t>UNEP 2017 Global Status Update on Laws</a:t>
            </a:r>
          </a:p>
          <a:p>
            <a:pPr>
              <a:lnSpc>
                <a:spcPct val="90000"/>
              </a:lnSpc>
            </a:pPr>
            <a:r>
              <a:rPr lang="en-US" sz="2000" dirty="0"/>
              <a:t>WHO Global Map on Status of Lead Paint Laws</a:t>
            </a:r>
          </a:p>
          <a:p>
            <a:pPr>
              <a:lnSpc>
                <a:spcPct val="90000"/>
              </a:lnSpc>
            </a:pPr>
            <a:r>
              <a:rPr lang="en-US" sz="2000" dirty="0"/>
              <a:t>American Bar Association Resolution </a:t>
            </a:r>
            <a:endParaRPr lang="en-US" sz="2000" u="sng" dirty="0"/>
          </a:p>
          <a:p>
            <a:pPr>
              <a:lnSpc>
                <a:spcPct val="90000"/>
              </a:lnSpc>
            </a:pPr>
            <a:r>
              <a:rPr lang="en-US" sz="2000" dirty="0"/>
              <a:t>UNEA3 Commitments: model language </a:t>
            </a:r>
          </a:p>
          <a:p>
            <a:pPr>
              <a:lnSpc>
                <a:spcPct val="90000"/>
              </a:lnSpc>
            </a:pPr>
            <a:r>
              <a:rPr lang="en-US" sz="2000" dirty="0"/>
              <a:t>World Health Assembly Roadmap for Health in Chemicals Management (May 2017) – calls for action on lead paint</a:t>
            </a:r>
          </a:p>
          <a:p>
            <a:pPr>
              <a:lnSpc>
                <a:spcPct val="90000"/>
              </a:lnSpc>
            </a:pPr>
            <a:r>
              <a:rPr lang="en-US" sz="2000" dirty="0"/>
              <a:t>NYU Map of Economic Impacts of Childhood Lead Poisoning (NYU School of Medicine)</a:t>
            </a:r>
          </a:p>
          <a:p>
            <a:pPr>
              <a:lnSpc>
                <a:spcPct val="90000"/>
              </a:lnSpc>
            </a:pPr>
            <a:r>
              <a:rPr lang="en-US" sz="2000" dirty="0"/>
              <a:t>IPEN Global Map of Lead Paint Testing Data</a:t>
            </a:r>
          </a:p>
          <a:p>
            <a:pPr>
              <a:lnSpc>
                <a:spcPct val="90000"/>
              </a:lnSpc>
            </a:pPr>
            <a:r>
              <a:rPr lang="en-US" sz="2000" dirty="0"/>
              <a:t>World Bank Report (final by March 2018)</a:t>
            </a:r>
          </a:p>
          <a:p>
            <a:pPr>
              <a:lnSpc>
                <a:spcPct val="90000"/>
              </a:lnSpc>
            </a:pPr>
            <a:endParaRPr lang="en-US" sz="2000" dirty="0"/>
          </a:p>
        </p:txBody>
      </p:sp>
      <p:sp>
        <p:nvSpPr>
          <p:cNvPr id="4" name="Slide Number Placeholder 3"/>
          <p:cNvSpPr>
            <a:spLocks noGrp="1"/>
          </p:cNvSpPr>
          <p:nvPr>
            <p:ph type="sldNum" sz="quarter" idx="12"/>
          </p:nvPr>
        </p:nvSpPr>
        <p:spPr/>
        <p:txBody>
          <a:bodyPr>
            <a:normAutofit/>
          </a:bodyPr>
          <a:lstStyle/>
          <a:p>
            <a:pPr>
              <a:spcAft>
                <a:spcPts val="600"/>
              </a:spcAft>
            </a:pPr>
            <a:fld id="{B427F0C0-2644-4057-AEE6-BD7A84DD803B}" type="slidenum">
              <a:rPr lang="en-US" smtClean="0"/>
              <a:pPr>
                <a:spcAft>
                  <a:spcPts val="600"/>
                </a:spcAft>
              </a:pPr>
              <a:t>15</a:t>
            </a:fld>
            <a:endParaRPr lang="en-US" dirty="0"/>
          </a:p>
        </p:txBody>
      </p:sp>
    </p:spTree>
    <p:extLst>
      <p:ext uri="{BB962C8B-B14F-4D97-AF65-F5344CB8AC3E}">
        <p14:creationId xmlns:p14="http://schemas.microsoft.com/office/powerpoint/2010/main" val="3345443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99357"/>
            <a:ext cx="8596668" cy="1320800"/>
          </a:xfrm>
        </p:spPr>
        <p:txBody>
          <a:bodyPr/>
          <a:lstStyle/>
          <a:p>
            <a:r>
              <a:rPr lang="en-US" b="1" dirty="0"/>
              <a:t>Key Ongoing and Future Activities</a:t>
            </a:r>
          </a:p>
        </p:txBody>
      </p:sp>
      <p:sp>
        <p:nvSpPr>
          <p:cNvPr id="3" name="Content Placeholder 2"/>
          <p:cNvSpPr>
            <a:spLocks noGrp="1"/>
          </p:cNvSpPr>
          <p:nvPr>
            <p:ph idx="1"/>
          </p:nvPr>
        </p:nvSpPr>
        <p:spPr>
          <a:xfrm>
            <a:off x="677334" y="1175993"/>
            <a:ext cx="8596668" cy="5682007"/>
          </a:xfrm>
        </p:spPr>
        <p:txBody>
          <a:bodyPr>
            <a:normAutofit lnSpcReduction="10000"/>
          </a:bodyPr>
          <a:lstStyle/>
          <a:p>
            <a:r>
              <a:rPr lang="en-US" sz="2000" dirty="0"/>
              <a:t>EPA training of Environment, Science, Technology and Health officers in US Embassies by region (ongoing)</a:t>
            </a:r>
          </a:p>
          <a:p>
            <a:r>
              <a:rPr lang="en-US" sz="2000" dirty="0"/>
              <a:t>Annual International Lead Poisoning Prevention Week of Action (since 2013)</a:t>
            </a:r>
          </a:p>
          <a:p>
            <a:r>
              <a:rPr lang="en-US" sz="2000" dirty="0"/>
              <a:t>UNEA3 </a:t>
            </a:r>
          </a:p>
          <a:p>
            <a:pPr lvl="1"/>
            <a:r>
              <a:rPr lang="en-US" sz="1800" dirty="0"/>
              <a:t>Science Forum Session on Lead Paint</a:t>
            </a:r>
          </a:p>
          <a:p>
            <a:pPr lvl="1"/>
            <a:r>
              <a:rPr lang="en-US" sz="1800" dirty="0"/>
              <a:t>Government, NGO, industry UNEA3 commitments to eliminate lead paint</a:t>
            </a:r>
          </a:p>
          <a:p>
            <a:pPr lvl="1"/>
            <a:r>
              <a:rPr lang="en-US" sz="1800" dirty="0"/>
              <a:t>USG Resolution on lead paint (Argentina co-sponsoring)</a:t>
            </a:r>
          </a:p>
          <a:p>
            <a:r>
              <a:rPr lang="en-US" sz="2000" dirty="0"/>
              <a:t>Current regional efforts</a:t>
            </a:r>
          </a:p>
          <a:p>
            <a:pPr lvl="1"/>
            <a:r>
              <a:rPr lang="en-US" sz="1800" dirty="0"/>
              <a:t>West Africa – draft regional waste strategy includes lead paint</a:t>
            </a:r>
          </a:p>
          <a:p>
            <a:pPr lvl="1"/>
            <a:r>
              <a:rPr lang="en-US" sz="1800" dirty="0"/>
              <a:t>Caribbean - UN Environment / EPA / ABA Launch of Model Law in Jamaica</a:t>
            </a:r>
          </a:p>
          <a:p>
            <a:pPr lvl="1"/>
            <a:r>
              <a:rPr lang="en-US" sz="1800" dirty="0"/>
              <a:t>Central and Eastern Europe – US Department of Commerce Standards Officials Project and Eurasian Economic Union lead paint technical regulation</a:t>
            </a:r>
          </a:p>
          <a:p>
            <a:r>
              <a:rPr lang="en-US" sz="2000" dirty="0"/>
              <a:t>Global Environment Facility Project on Lead Paint (2018-2020)</a:t>
            </a:r>
          </a:p>
        </p:txBody>
      </p:sp>
      <p:sp>
        <p:nvSpPr>
          <p:cNvPr id="4" name="Slide Number Placeholder 3"/>
          <p:cNvSpPr>
            <a:spLocks noGrp="1"/>
          </p:cNvSpPr>
          <p:nvPr>
            <p:ph type="sldNum" sz="quarter" idx="12"/>
          </p:nvPr>
        </p:nvSpPr>
        <p:spPr/>
        <p:txBody>
          <a:bodyPr/>
          <a:lstStyle/>
          <a:p>
            <a:fld id="{BF9C22CA-B764-4D8E-8F64-664DD43660E1}" type="slidenum">
              <a:rPr lang="en-US" smtClean="0"/>
              <a:t>16</a:t>
            </a:fld>
            <a:endParaRPr lang="en-US" dirty="0"/>
          </a:p>
        </p:txBody>
      </p:sp>
    </p:spTree>
    <p:extLst>
      <p:ext uri="{BB962C8B-B14F-4D97-AF65-F5344CB8AC3E}">
        <p14:creationId xmlns:p14="http://schemas.microsoft.com/office/powerpoint/2010/main" val="2348456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F9C22CA-B764-4D8E-8F64-664DD43660E1}" type="slidenum">
              <a:rPr lang="en-US" smtClean="0"/>
              <a:t>17</a:t>
            </a:fld>
            <a:endParaRPr lang="en-US" dirty="0"/>
          </a:p>
        </p:txBody>
      </p:sp>
      <p:sp>
        <p:nvSpPr>
          <p:cNvPr id="5" name="Content Placeholder 5"/>
          <p:cNvSpPr txBox="1">
            <a:spLocks noGrp="1"/>
          </p:cNvSpPr>
          <p:nvPr>
            <p:ph idx="1"/>
          </p:nvPr>
        </p:nvSpPr>
        <p:spPr>
          <a:xfrm>
            <a:off x="807963" y="327900"/>
            <a:ext cx="8596668" cy="6560770"/>
          </a:xfrm>
          <a:prstGeom prst="rect">
            <a:avLst/>
          </a:prstGeom>
          <a:noFill/>
        </p:spPr>
        <p:txBody>
          <a:bodyPr wrap="square" rtlCol="0">
            <a:spAutoFit/>
          </a:bodyPr>
          <a:lstStyle/>
          <a:p>
            <a:pPr marL="0" indent="0" algn="ctr">
              <a:buNone/>
            </a:pPr>
            <a:r>
              <a:rPr lang="en-US" sz="3200" dirty="0">
                <a:solidFill>
                  <a:srgbClr val="4F81BD"/>
                </a:solidFill>
                <a:ea typeface="+mj-ea"/>
                <a:cs typeface="+mj-cs"/>
              </a:rPr>
              <a:t>International Lead Paint Resources</a:t>
            </a:r>
            <a:endParaRPr lang="en-US" sz="1600" dirty="0"/>
          </a:p>
          <a:p>
            <a:r>
              <a:rPr lang="en-US" dirty="0"/>
              <a:t>Lead Paint Alliance:  </a:t>
            </a:r>
            <a:r>
              <a:rPr lang="en-US" dirty="0">
                <a:hlinkClick r:id="rId3"/>
              </a:rPr>
              <a:t>http://web.unep.org/chemicalsandwaste/what-we-do/technology-and-metals/lead/global-alliance-eliminate-lead-paint</a:t>
            </a:r>
            <a:r>
              <a:rPr lang="en-US" dirty="0"/>
              <a:t> </a:t>
            </a:r>
          </a:p>
          <a:p>
            <a:r>
              <a:rPr lang="en-US" dirty="0"/>
              <a:t>USEPA Lead Paint Alliance site:  </a:t>
            </a:r>
            <a:r>
              <a:rPr lang="en-US" dirty="0">
                <a:hlinkClick r:id="rId4"/>
              </a:rPr>
              <a:t>https://www.epa.gov/international-cooperation/epa-leadership-lead-paint-alliance</a:t>
            </a:r>
            <a:r>
              <a:rPr lang="en-US" dirty="0"/>
              <a:t> </a:t>
            </a:r>
          </a:p>
          <a:p>
            <a:r>
              <a:rPr lang="en-US" dirty="0"/>
              <a:t>WHO Map of Lead Paint Laws: </a:t>
            </a:r>
            <a:r>
              <a:rPr lang="en-US" dirty="0">
                <a:hlinkClick r:id="rId5"/>
              </a:rPr>
              <a:t>http://www.who.int/gho/phe/chemical_safety/lead_paint_regulations/en/</a:t>
            </a:r>
            <a:r>
              <a:rPr lang="en-US" dirty="0"/>
              <a:t> </a:t>
            </a:r>
          </a:p>
          <a:p>
            <a:r>
              <a:rPr lang="en-US" dirty="0"/>
              <a:t>World Health Assembly Chemicals Roadmap: </a:t>
            </a:r>
            <a:r>
              <a:rPr lang="en-US" dirty="0">
                <a:hlinkClick r:id="rId6"/>
              </a:rPr>
              <a:t>http://www.who.int/ipcs/saicm/roadmap/en/</a:t>
            </a:r>
            <a:r>
              <a:rPr lang="en-US" dirty="0"/>
              <a:t> </a:t>
            </a:r>
          </a:p>
          <a:p>
            <a:r>
              <a:rPr lang="en-US" dirty="0"/>
              <a:t>Economic Impact of Childhood Lead Poisoning:  </a:t>
            </a:r>
            <a:r>
              <a:rPr lang="en-US" dirty="0">
                <a:hlinkClick r:id="rId7"/>
              </a:rPr>
              <a:t>http://www.med.nyu.edu/pediatrics/research/environmentalpediatrics/leadexposure</a:t>
            </a:r>
            <a:r>
              <a:rPr lang="en-US" dirty="0"/>
              <a:t> </a:t>
            </a:r>
          </a:p>
          <a:p>
            <a:r>
              <a:rPr lang="en-US" dirty="0"/>
              <a:t>Map of Levels of Lead in Paint:</a:t>
            </a:r>
          </a:p>
          <a:p>
            <a:pPr marL="338138" lvl="1" indent="0">
              <a:spcBef>
                <a:spcPts val="0"/>
              </a:spcBef>
              <a:buNone/>
            </a:pPr>
            <a:r>
              <a:rPr lang="en-US" sz="1800" dirty="0">
                <a:solidFill>
                  <a:schemeClr val="accent1"/>
                </a:solidFill>
                <a:hlinkClick r:id="rId8"/>
              </a:rPr>
              <a:t>http://ipen.org/projects/eliminating-lead-paint/lead-levels-paint-around-world</a:t>
            </a:r>
            <a:endParaRPr lang="en-US" sz="1800" dirty="0">
              <a:solidFill>
                <a:schemeClr val="accent1"/>
              </a:solidFill>
            </a:endParaRPr>
          </a:p>
          <a:p>
            <a:pPr>
              <a:spcBef>
                <a:spcPts val="0"/>
              </a:spcBef>
            </a:pPr>
            <a:r>
              <a:rPr lang="en-US" dirty="0"/>
              <a:t>American Bar Association Resolution on Lead Paint:  </a:t>
            </a:r>
            <a:r>
              <a:rPr lang="en-US" dirty="0">
                <a:hlinkClick r:id="rId9" invalidUrl="https://www.americanbar.org/content/dam/aba/images/abanews/2017 Annual Resolutions/109B.pdf"/>
              </a:rPr>
              <a:t>https://www.americanbar.org/content/dam/aba/images/abanews/2017%20Annual%20Resolutions/109B.pdf</a:t>
            </a:r>
            <a:r>
              <a:rPr lang="en-US" dirty="0"/>
              <a:t> </a:t>
            </a:r>
          </a:p>
          <a:p>
            <a:endParaRPr lang="en-US" dirty="0"/>
          </a:p>
        </p:txBody>
      </p:sp>
    </p:spTree>
    <p:extLst>
      <p:ext uri="{BB962C8B-B14F-4D97-AF65-F5344CB8AC3E}">
        <p14:creationId xmlns:p14="http://schemas.microsoft.com/office/powerpoint/2010/main" val="972842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2181727"/>
            <a:ext cx="8596668" cy="1732547"/>
          </a:xfrm>
        </p:spPr>
        <p:txBody>
          <a:bodyPr>
            <a:noAutofit/>
          </a:bodyPr>
          <a:lstStyle/>
          <a:p>
            <a:r>
              <a:rPr lang="en-US" sz="8000" dirty="0"/>
              <a:t>Thank You!</a:t>
            </a:r>
          </a:p>
        </p:txBody>
      </p:sp>
      <p:sp>
        <p:nvSpPr>
          <p:cNvPr id="4" name="Slide Number Placeholder 3"/>
          <p:cNvSpPr>
            <a:spLocks noGrp="1"/>
          </p:cNvSpPr>
          <p:nvPr>
            <p:ph type="sldNum" sz="quarter" idx="12"/>
          </p:nvPr>
        </p:nvSpPr>
        <p:spPr/>
        <p:txBody>
          <a:bodyPr/>
          <a:lstStyle/>
          <a:p>
            <a:fld id="{BF9C22CA-B764-4D8E-8F64-664DD43660E1}" type="slidenum">
              <a:rPr lang="en-US" smtClean="0"/>
              <a:t>18</a:t>
            </a:fld>
            <a:endParaRPr lang="en-US" dirty="0"/>
          </a:p>
        </p:txBody>
      </p:sp>
    </p:spTree>
    <p:extLst>
      <p:ext uri="{BB962C8B-B14F-4D97-AF65-F5344CB8AC3E}">
        <p14:creationId xmlns:p14="http://schemas.microsoft.com/office/powerpoint/2010/main" val="1887792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200" b="1" dirty="0"/>
              <a:t>Lead is Poisonous</a:t>
            </a:r>
            <a:endParaRPr lang="en-US" sz="4200" dirty="0"/>
          </a:p>
        </p:txBody>
      </p:sp>
      <p:sp>
        <p:nvSpPr>
          <p:cNvPr id="3" name="Content Placeholder 2"/>
          <p:cNvSpPr>
            <a:spLocks noGrp="1"/>
          </p:cNvSpPr>
          <p:nvPr>
            <p:ph idx="1"/>
          </p:nvPr>
        </p:nvSpPr>
        <p:spPr>
          <a:xfrm>
            <a:off x="2032002" y="2237406"/>
            <a:ext cx="6447501" cy="3619499"/>
          </a:xfrm>
        </p:spPr>
        <p:txBody>
          <a:bodyPr>
            <a:normAutofit/>
          </a:bodyPr>
          <a:lstStyle/>
          <a:p>
            <a:pPr marL="0" indent="0">
              <a:buNone/>
            </a:pPr>
            <a:endParaRPr lang="en-US" sz="2250" dirty="0">
              <a:solidFill>
                <a:schemeClr val="accent1">
                  <a:lumMod val="75000"/>
                </a:schemeClr>
              </a:solidFill>
            </a:endParaRPr>
          </a:p>
          <a:p>
            <a:pPr lvl="1">
              <a:buFont typeface="Wingdings" panose="05000000000000000000" pitchFamily="2" charset="2"/>
              <a:buChar char="ü"/>
            </a:pPr>
            <a:endParaRPr lang="en-US" sz="2250" dirty="0">
              <a:solidFill>
                <a:schemeClr val="accent1">
                  <a:lumMod val="75000"/>
                </a:schemeClr>
              </a:solidFill>
            </a:endParaRPr>
          </a:p>
          <a:p>
            <a:pPr lvl="1">
              <a:buFont typeface="Wingdings" panose="05000000000000000000" pitchFamily="2" charset="2"/>
              <a:buChar char="ü"/>
            </a:pPr>
            <a:endParaRPr lang="en-US" sz="2850" dirty="0">
              <a:solidFill>
                <a:schemeClr val="accent1">
                  <a:lumMod val="75000"/>
                </a:schemeClr>
              </a:solidFill>
            </a:endParaRPr>
          </a:p>
          <a:p>
            <a:pPr>
              <a:buFont typeface="Wingdings" panose="05000000000000000000" pitchFamily="2" charset="2"/>
              <a:buChar char="ü"/>
            </a:pPr>
            <a:endParaRPr lang="en-US" sz="3000" dirty="0">
              <a:solidFill>
                <a:schemeClr val="accent1">
                  <a:lumMod val="75000"/>
                </a:schemeClr>
              </a:solidFill>
            </a:endParaRPr>
          </a:p>
        </p:txBody>
      </p:sp>
      <p:sp>
        <p:nvSpPr>
          <p:cNvPr id="5" name="Content Placeholder 2"/>
          <p:cNvSpPr txBox="1">
            <a:spLocks/>
          </p:cNvSpPr>
          <p:nvPr/>
        </p:nvSpPr>
        <p:spPr>
          <a:xfrm>
            <a:off x="677334" y="1660902"/>
            <a:ext cx="5892799" cy="4343400"/>
          </a:xfrm>
          <a:prstGeom prst="rect">
            <a:avLst/>
          </a:prstGeom>
        </p:spPr>
        <p:txBody>
          <a:bodyPr vert="horz" lIns="68580" tIns="34290" rIns="68580" bIns="3429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spcAft>
                <a:spcPts val="450"/>
              </a:spcAft>
              <a:buFont typeface="Wingdings" panose="05000000000000000000" pitchFamily="2" charset="2"/>
              <a:buChar char="Ø"/>
            </a:pPr>
            <a:r>
              <a:rPr lang="en-US" sz="2400" dirty="0">
                <a:solidFill>
                  <a:schemeClr val="accent1">
                    <a:lumMod val="50000"/>
                  </a:schemeClr>
                </a:solidFill>
              </a:rPr>
              <a:t>Lead is harmful to health, especially for children</a:t>
            </a:r>
          </a:p>
          <a:p>
            <a:pPr>
              <a:spcAft>
                <a:spcPts val="450"/>
              </a:spcAft>
              <a:buFont typeface="Wingdings" panose="05000000000000000000" pitchFamily="2" charset="2"/>
              <a:buChar char="Ø"/>
            </a:pPr>
            <a:r>
              <a:rPr lang="en-US" sz="2400" dirty="0">
                <a:solidFill>
                  <a:schemeClr val="accent1">
                    <a:lumMod val="50000"/>
                  </a:schemeClr>
                </a:solidFill>
              </a:rPr>
              <a:t>Life-long consequences in children including serious and irreversible neurological damage and behavioral problems</a:t>
            </a:r>
          </a:p>
          <a:p>
            <a:pPr>
              <a:spcAft>
                <a:spcPts val="450"/>
              </a:spcAft>
              <a:buFont typeface="Wingdings" panose="05000000000000000000" pitchFamily="2" charset="2"/>
              <a:buChar char="Ø"/>
            </a:pPr>
            <a:r>
              <a:rPr lang="en-US" sz="2400" dirty="0">
                <a:solidFill>
                  <a:schemeClr val="accent1">
                    <a:lumMod val="50000"/>
                  </a:schemeClr>
                </a:solidFill>
              </a:rPr>
              <a:t>Globally lead paint is a major remaining source of childhood exposure </a:t>
            </a:r>
          </a:p>
          <a:p>
            <a:pPr>
              <a:spcAft>
                <a:spcPts val="450"/>
              </a:spcAft>
              <a:buFont typeface="Wingdings" panose="05000000000000000000" pitchFamily="2" charset="2"/>
              <a:buChar char="Ø"/>
            </a:pPr>
            <a:r>
              <a:rPr lang="en-US" sz="2400" dirty="0">
                <a:solidFill>
                  <a:schemeClr val="accent1">
                    <a:lumMod val="50000"/>
                  </a:schemeClr>
                </a:solidFill>
              </a:rPr>
              <a:t>There is no safe level of exposure to lead</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9335" y="2090009"/>
            <a:ext cx="3309201" cy="2818949"/>
          </a:xfrm>
          <a:prstGeom prst="rect">
            <a:avLst/>
          </a:prstGeom>
        </p:spPr>
      </p:pic>
      <p:sp>
        <p:nvSpPr>
          <p:cNvPr id="4" name="Slide Number Placeholder 3"/>
          <p:cNvSpPr>
            <a:spLocks noGrp="1"/>
          </p:cNvSpPr>
          <p:nvPr>
            <p:ph type="sldNum" sz="quarter" idx="12"/>
          </p:nvPr>
        </p:nvSpPr>
        <p:spPr/>
        <p:txBody>
          <a:bodyPr/>
          <a:lstStyle/>
          <a:p>
            <a:fld id="{BF9C22CA-B764-4D8E-8F64-664DD43660E1}" type="slidenum">
              <a:rPr lang="en-US" smtClean="0"/>
              <a:t>2</a:t>
            </a:fld>
            <a:endParaRPr lang="en-US" dirty="0"/>
          </a:p>
        </p:txBody>
      </p:sp>
    </p:spTree>
    <p:extLst>
      <p:ext uri="{BB962C8B-B14F-4D97-AF65-F5344CB8AC3E}">
        <p14:creationId xmlns:p14="http://schemas.microsoft.com/office/powerpoint/2010/main" val="769031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6853" y="330631"/>
            <a:ext cx="8596668" cy="1320800"/>
          </a:xfrm>
        </p:spPr>
        <p:txBody>
          <a:bodyPr>
            <a:noAutofit/>
          </a:bodyPr>
          <a:lstStyle/>
          <a:p>
            <a:r>
              <a:rPr lang="en-US" sz="4000" b="1" dirty="0"/>
              <a:t>Lead Poisoning’s Health and Economic Costs</a:t>
            </a:r>
          </a:p>
        </p:txBody>
      </p:sp>
      <p:sp>
        <p:nvSpPr>
          <p:cNvPr id="3" name="Content Placeholder 2"/>
          <p:cNvSpPr>
            <a:spLocks noGrp="1"/>
          </p:cNvSpPr>
          <p:nvPr>
            <p:ph idx="1"/>
          </p:nvPr>
        </p:nvSpPr>
        <p:spPr>
          <a:xfrm>
            <a:off x="506853" y="1885628"/>
            <a:ext cx="5334000" cy="4191000"/>
          </a:xfrm>
        </p:spPr>
        <p:txBody>
          <a:bodyPr>
            <a:noAutofit/>
          </a:bodyPr>
          <a:lstStyle/>
          <a:p>
            <a:r>
              <a:rPr lang="en-US" sz="2400" dirty="0">
                <a:solidFill>
                  <a:schemeClr val="accent1">
                    <a:lumMod val="50000"/>
                  </a:schemeClr>
                </a:solidFill>
              </a:rPr>
              <a:t>Exposure to lead has permanent negative impacts to children's developing brains.</a:t>
            </a:r>
          </a:p>
          <a:p>
            <a:r>
              <a:rPr lang="en-US" sz="2400" dirty="0">
                <a:solidFill>
                  <a:schemeClr val="accent1">
                    <a:lumMod val="50000"/>
                  </a:schemeClr>
                </a:solidFill>
              </a:rPr>
              <a:t>Lifelong consequences are borne by the affected children, their families, and societies at large. </a:t>
            </a:r>
          </a:p>
          <a:p>
            <a:r>
              <a:rPr lang="en-US" sz="2400" dirty="0">
                <a:solidFill>
                  <a:schemeClr val="accent1">
                    <a:lumMod val="50000"/>
                  </a:schemeClr>
                </a:solidFill>
              </a:rPr>
              <a:t>One key impact: reduction in intelligence quotient (IQ), which can be correlated with decreases in lifetime earning potential.</a:t>
            </a:r>
          </a:p>
          <a:p>
            <a:endParaRPr lang="en-US" sz="2400" dirty="0">
              <a:solidFill>
                <a:schemeClr val="accent1">
                  <a:lumMod val="50000"/>
                </a:schemeClr>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41382" y="1291263"/>
            <a:ext cx="3916827" cy="4418571"/>
          </a:xfrm>
          <a:prstGeom prst="rect">
            <a:avLst/>
          </a:prstGeom>
        </p:spPr>
      </p:pic>
      <p:sp>
        <p:nvSpPr>
          <p:cNvPr id="4" name="Slide Number Placeholder 3"/>
          <p:cNvSpPr>
            <a:spLocks noGrp="1"/>
          </p:cNvSpPr>
          <p:nvPr>
            <p:ph type="sldNum" sz="quarter" idx="12"/>
          </p:nvPr>
        </p:nvSpPr>
        <p:spPr/>
        <p:txBody>
          <a:bodyPr/>
          <a:lstStyle/>
          <a:p>
            <a:fld id="{BF9C22CA-B764-4D8E-8F64-664DD43660E1}" type="slidenum">
              <a:rPr lang="en-US" smtClean="0"/>
              <a:t>3</a:t>
            </a:fld>
            <a:endParaRPr lang="en-US" dirty="0"/>
          </a:p>
        </p:txBody>
      </p:sp>
    </p:spTree>
    <p:extLst>
      <p:ext uri="{BB962C8B-B14F-4D97-AF65-F5344CB8AC3E}">
        <p14:creationId xmlns:p14="http://schemas.microsoft.com/office/powerpoint/2010/main" val="3294279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539" y="266891"/>
            <a:ext cx="9132746" cy="990600"/>
          </a:xfrm>
        </p:spPr>
        <p:txBody>
          <a:bodyPr>
            <a:noAutofit/>
          </a:bodyPr>
          <a:lstStyle/>
          <a:p>
            <a:r>
              <a:rPr lang="en-US" sz="4000" b="1" dirty="0"/>
              <a:t>High Cost of Lead Poisoning</a:t>
            </a:r>
          </a:p>
        </p:txBody>
      </p:sp>
      <p:sp>
        <p:nvSpPr>
          <p:cNvPr id="3" name="Content Placeholder 2"/>
          <p:cNvSpPr>
            <a:spLocks noGrp="1"/>
          </p:cNvSpPr>
          <p:nvPr>
            <p:ph idx="1"/>
          </p:nvPr>
        </p:nvSpPr>
        <p:spPr>
          <a:xfrm>
            <a:off x="255996" y="961659"/>
            <a:ext cx="4586554" cy="4800600"/>
          </a:xfrm>
        </p:spPr>
        <p:txBody>
          <a:bodyPr>
            <a:noAutofit/>
          </a:bodyPr>
          <a:lstStyle/>
          <a:p>
            <a:pPr>
              <a:lnSpc>
                <a:spcPct val="114000"/>
              </a:lnSpc>
              <a:spcBef>
                <a:spcPts val="600"/>
              </a:spcBef>
              <a:spcAft>
                <a:spcPts val="600"/>
              </a:spcAft>
            </a:pPr>
            <a:r>
              <a:rPr lang="en-US" sz="2800" dirty="0">
                <a:solidFill>
                  <a:schemeClr val="accent1">
                    <a:lumMod val="50000"/>
                  </a:schemeClr>
                </a:solidFill>
              </a:rPr>
              <a:t>Children’s exposure to lead from all sources has staggering economic costs for countries</a:t>
            </a:r>
          </a:p>
          <a:p>
            <a:pPr>
              <a:lnSpc>
                <a:spcPct val="114000"/>
              </a:lnSpc>
              <a:spcBef>
                <a:spcPts val="600"/>
              </a:spcBef>
              <a:spcAft>
                <a:spcPts val="600"/>
              </a:spcAft>
            </a:pPr>
            <a:r>
              <a:rPr lang="en-US" sz="2800" dirty="0">
                <a:solidFill>
                  <a:schemeClr val="accent1">
                    <a:lumMod val="50000"/>
                  </a:schemeClr>
                </a:solidFill>
              </a:rPr>
              <a:t>$977 billion in cost for low and middle-income countries from children’s lost IQ</a:t>
            </a:r>
          </a:p>
          <a:p>
            <a:pPr marL="744538" lvl="4" indent="-273050">
              <a:lnSpc>
                <a:spcPct val="114000"/>
              </a:lnSpc>
              <a:spcBef>
                <a:spcPts val="600"/>
              </a:spcBef>
              <a:spcAft>
                <a:spcPts val="600"/>
              </a:spcAft>
              <a:buSzPct val="95000"/>
            </a:pPr>
            <a:r>
              <a:rPr lang="en-US" sz="2000" dirty="0">
                <a:solidFill>
                  <a:schemeClr val="accent1">
                    <a:lumMod val="50000"/>
                  </a:schemeClr>
                </a:solidFill>
              </a:rPr>
              <a:t>$ 135 billion in Africa</a:t>
            </a:r>
          </a:p>
          <a:p>
            <a:pPr marL="744538" lvl="4" indent="-273050">
              <a:lnSpc>
                <a:spcPct val="114000"/>
              </a:lnSpc>
              <a:spcBef>
                <a:spcPts val="600"/>
              </a:spcBef>
              <a:spcAft>
                <a:spcPts val="600"/>
              </a:spcAft>
              <a:buSzPct val="95000"/>
            </a:pPr>
            <a:r>
              <a:rPr lang="en-US" sz="2000" dirty="0">
                <a:solidFill>
                  <a:schemeClr val="accent1">
                    <a:lumMod val="50000"/>
                  </a:schemeClr>
                </a:solidFill>
              </a:rPr>
              <a:t>$ 142 billion in Latin America</a:t>
            </a:r>
          </a:p>
          <a:p>
            <a:pPr marL="744538" lvl="4" indent="-273050">
              <a:lnSpc>
                <a:spcPct val="114000"/>
              </a:lnSpc>
              <a:spcBef>
                <a:spcPts val="600"/>
              </a:spcBef>
              <a:spcAft>
                <a:spcPts val="600"/>
              </a:spcAft>
              <a:buSzPct val="95000"/>
            </a:pPr>
            <a:r>
              <a:rPr lang="en-US" sz="2000" dirty="0">
                <a:solidFill>
                  <a:schemeClr val="accent1">
                    <a:lumMod val="50000"/>
                  </a:schemeClr>
                </a:solidFill>
              </a:rPr>
              <a:t>$ 700 billion in Asia </a:t>
            </a:r>
          </a:p>
          <a:p>
            <a:pPr marL="0" lvl="1" indent="0">
              <a:lnSpc>
                <a:spcPct val="114000"/>
              </a:lnSpc>
              <a:spcBef>
                <a:spcPts val="600"/>
              </a:spcBef>
              <a:spcAft>
                <a:spcPts val="600"/>
              </a:spcAft>
              <a:buClr>
                <a:schemeClr val="accent3"/>
              </a:buClr>
              <a:buSzPct val="95000"/>
              <a:buNone/>
            </a:pPr>
            <a:endParaRPr lang="en-US" baseline="30000" dirty="0">
              <a:solidFill>
                <a:schemeClr val="accent1">
                  <a:lumMod val="50000"/>
                </a:schemeClr>
              </a:solidFill>
            </a:endParaRPr>
          </a:p>
        </p:txBody>
      </p:sp>
      <p:grpSp>
        <p:nvGrpSpPr>
          <p:cNvPr id="10" name="Group 9"/>
          <p:cNvGrpSpPr/>
          <p:nvPr/>
        </p:nvGrpSpPr>
        <p:grpSpPr>
          <a:xfrm>
            <a:off x="4830500" y="1183917"/>
            <a:ext cx="7208617" cy="5040007"/>
            <a:chOff x="4503920" y="1183917"/>
            <a:chExt cx="7208617" cy="5040007"/>
          </a:xfrm>
        </p:grpSpPr>
        <p:sp>
          <p:nvSpPr>
            <p:cNvPr id="6" name="Rectangle 5"/>
            <p:cNvSpPr/>
            <p:nvPr/>
          </p:nvSpPr>
          <p:spPr>
            <a:xfrm>
              <a:off x="4676323" y="5300594"/>
              <a:ext cx="4810144" cy="923330"/>
            </a:xfrm>
            <a:prstGeom prst="rect">
              <a:avLst/>
            </a:prstGeom>
          </p:spPr>
          <p:txBody>
            <a:bodyPr wrap="square">
              <a:spAutoFit/>
            </a:bodyPr>
            <a:lstStyle/>
            <a:p>
              <a:r>
                <a:rPr lang="en-US" b="1" dirty="0">
                  <a:latin typeface="Constantia" panose="02030602050306030303" pitchFamily="18" charset="0"/>
                </a:rPr>
                <a:t>Source: </a:t>
              </a:r>
              <a:r>
                <a:rPr lang="en-US" dirty="0">
                  <a:latin typeface="Constantia" panose="02030602050306030303" pitchFamily="18" charset="0"/>
                  <a:hlinkClick r:id="rId3"/>
                </a:rPr>
                <a:t>http://www.med.nyu.edu/pediatrics/research/environmentalpediatrics/leadexposure</a:t>
              </a:r>
              <a:r>
                <a:rPr lang="en-US" dirty="0">
                  <a:latin typeface="Constantia" panose="02030602050306030303" pitchFamily="18" charset="0"/>
                </a:rPr>
                <a:t> </a:t>
              </a: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503920" y="1460916"/>
              <a:ext cx="6905223" cy="364737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8" name="Rectangle 7"/>
            <p:cNvSpPr/>
            <p:nvPr/>
          </p:nvSpPr>
          <p:spPr>
            <a:xfrm>
              <a:off x="6302337" y="1183917"/>
              <a:ext cx="5410200" cy="9233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b="1" dirty="0">
                  <a:latin typeface="Constantia" panose="02030602050306030303" pitchFamily="18" charset="0"/>
                  <a:cs typeface="Arial" panose="020B0604020202020204" pitchFamily="34" charset="0"/>
                </a:rPr>
                <a:t>Interactive map </a:t>
              </a:r>
              <a:r>
                <a:rPr lang="en-US" dirty="0">
                  <a:latin typeface="Constantia" panose="02030602050306030303" pitchFamily="18" charset="0"/>
                  <a:cs typeface="Arial" panose="020B0604020202020204" pitchFamily="34" charset="0"/>
                </a:rPr>
                <a:t>based on the findings of NYU analysis</a:t>
              </a:r>
              <a:r>
                <a:rPr lang="en-US" b="1" dirty="0">
                  <a:latin typeface="Constantia" panose="02030602050306030303" pitchFamily="18" charset="0"/>
                  <a:cs typeface="Arial" panose="020B0604020202020204" pitchFamily="34" charset="0"/>
                </a:rPr>
                <a:t> </a:t>
              </a:r>
              <a:r>
                <a:rPr lang="en-US" dirty="0">
                  <a:latin typeface="Constantia" panose="02030602050306030303" pitchFamily="18" charset="0"/>
                  <a:cs typeface="Arial" panose="020B0604020202020204" pitchFamily="34" charset="0"/>
                </a:rPr>
                <a:t>displays cost and corresponding percent GDP loss for 110 low and middle income countries.</a:t>
              </a:r>
            </a:p>
          </p:txBody>
        </p:sp>
        <p:sp>
          <p:nvSpPr>
            <p:cNvPr id="9" name="TextBox 8"/>
            <p:cNvSpPr txBox="1"/>
            <p:nvPr/>
          </p:nvSpPr>
          <p:spPr>
            <a:xfrm>
              <a:off x="4628993" y="3284603"/>
              <a:ext cx="993541" cy="646331"/>
            </a:xfrm>
            <a:prstGeom prst="rect">
              <a:avLst/>
            </a:prstGeom>
            <a:noFill/>
            <a:ln>
              <a:solidFill>
                <a:srgbClr val="C00000"/>
              </a:solidFill>
            </a:ln>
          </p:spPr>
          <p:txBody>
            <a:bodyPr wrap="square" rtlCol="0">
              <a:spAutoFit/>
            </a:bodyPr>
            <a:lstStyle/>
            <a:p>
              <a:r>
                <a:rPr lang="en-US" sz="1200" dirty="0"/>
                <a:t>Percent GDP lost each year</a:t>
              </a:r>
            </a:p>
          </p:txBody>
        </p:sp>
      </p:grpSp>
      <p:sp>
        <p:nvSpPr>
          <p:cNvPr id="4" name="Slide Number Placeholder 3"/>
          <p:cNvSpPr>
            <a:spLocks noGrp="1"/>
          </p:cNvSpPr>
          <p:nvPr>
            <p:ph type="sldNum" sz="quarter" idx="12"/>
          </p:nvPr>
        </p:nvSpPr>
        <p:spPr/>
        <p:txBody>
          <a:bodyPr/>
          <a:lstStyle/>
          <a:p>
            <a:fld id="{BF9C22CA-B764-4D8E-8F64-664DD43660E1}" type="slidenum">
              <a:rPr lang="en-US" smtClean="0"/>
              <a:t>4</a:t>
            </a:fld>
            <a:endParaRPr lang="en-US" dirty="0"/>
          </a:p>
        </p:txBody>
      </p:sp>
    </p:spTree>
    <p:extLst>
      <p:ext uri="{BB962C8B-B14F-4D97-AF65-F5344CB8AC3E}">
        <p14:creationId xmlns:p14="http://schemas.microsoft.com/office/powerpoint/2010/main" val="4254323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956" y="457200"/>
            <a:ext cx="8664844" cy="990600"/>
          </a:xfrm>
        </p:spPr>
        <p:txBody>
          <a:bodyPr vert="horz" lIns="91440" tIns="45720" rIns="91440" bIns="45720" rtlCol="0" anchor="t">
            <a:normAutofit fontScale="90000"/>
          </a:bodyPr>
          <a:lstStyle/>
          <a:p>
            <a:r>
              <a:rPr lang="en-US" b="1" dirty="0"/>
              <a:t>Economic Impact of Lead Exposure - CARICOM</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95300676"/>
              </p:ext>
            </p:extLst>
          </p:nvPr>
        </p:nvGraphicFramePr>
        <p:xfrm>
          <a:off x="511444" y="1392264"/>
          <a:ext cx="8674531" cy="4753837"/>
        </p:xfrm>
        <a:graphic>
          <a:graphicData uri="http://schemas.openxmlformats.org/drawingml/2006/table">
            <a:tbl>
              <a:tblPr>
                <a:effectLst>
                  <a:outerShdw blurRad="50800" dist="38100" dir="8100000" algn="tr" rotWithShape="0">
                    <a:prstClr val="black">
                      <a:alpha val="40000"/>
                    </a:prstClr>
                  </a:outerShdw>
                </a:effectLst>
                <a:tableStyleId>{073A0DAA-6AF3-43AB-8588-CEC1D06C72B9}</a:tableStyleId>
              </a:tblPr>
              <a:tblGrid>
                <a:gridCol w="4104078">
                  <a:extLst>
                    <a:ext uri="{9D8B030D-6E8A-4147-A177-3AD203B41FA5}">
                      <a16:colId xmlns:a16="http://schemas.microsoft.com/office/drawing/2014/main" xmlns="" val="1198760109"/>
                    </a:ext>
                  </a:extLst>
                </a:gridCol>
                <a:gridCol w="2763259">
                  <a:extLst>
                    <a:ext uri="{9D8B030D-6E8A-4147-A177-3AD203B41FA5}">
                      <a16:colId xmlns:a16="http://schemas.microsoft.com/office/drawing/2014/main" xmlns="" val="49857490"/>
                    </a:ext>
                  </a:extLst>
                </a:gridCol>
                <a:gridCol w="1807194">
                  <a:extLst>
                    <a:ext uri="{9D8B030D-6E8A-4147-A177-3AD203B41FA5}">
                      <a16:colId xmlns:a16="http://schemas.microsoft.com/office/drawing/2014/main" xmlns="" val="2135921844"/>
                    </a:ext>
                  </a:extLst>
                </a:gridCol>
              </a:tblGrid>
              <a:tr h="573334">
                <a:tc>
                  <a:txBody>
                    <a:bodyPr/>
                    <a:lstStyle/>
                    <a:p>
                      <a:pPr marL="0" marR="0" algn="ctr">
                        <a:lnSpc>
                          <a:spcPct val="107000"/>
                        </a:lnSpc>
                        <a:spcBef>
                          <a:spcPts val="0"/>
                        </a:spcBef>
                        <a:spcAft>
                          <a:spcPts val="0"/>
                        </a:spcAft>
                      </a:pPr>
                      <a:r>
                        <a:rPr lang="en-US" sz="2200" dirty="0">
                          <a:solidFill>
                            <a:schemeClr val="accent1">
                              <a:lumMod val="50000"/>
                            </a:schemeClr>
                          </a:solidFill>
                          <a:effectLst/>
                        </a:rPr>
                        <a:t>CARICOM Country</a:t>
                      </a:r>
                      <a:endParaRPr lang="en-US" sz="2200"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2200" dirty="0">
                          <a:solidFill>
                            <a:schemeClr val="accent1">
                              <a:lumMod val="50000"/>
                            </a:schemeClr>
                          </a:solidFill>
                          <a:effectLst/>
                        </a:rPr>
                        <a:t>Annual Cost </a:t>
                      </a:r>
                    </a:p>
                    <a:p>
                      <a:pPr marL="0" marR="0" algn="ctr">
                        <a:lnSpc>
                          <a:spcPct val="107000"/>
                        </a:lnSpc>
                        <a:spcBef>
                          <a:spcPts val="0"/>
                        </a:spcBef>
                        <a:spcAft>
                          <a:spcPts val="0"/>
                        </a:spcAft>
                      </a:pPr>
                      <a:r>
                        <a:rPr lang="en-US" sz="2200" dirty="0">
                          <a:solidFill>
                            <a:schemeClr val="accent1">
                              <a:lumMod val="50000"/>
                            </a:schemeClr>
                          </a:solidFill>
                          <a:effectLst/>
                        </a:rPr>
                        <a:t>($</a:t>
                      </a:r>
                      <a:r>
                        <a:rPr lang="en-US" sz="2200" baseline="0" dirty="0">
                          <a:solidFill>
                            <a:schemeClr val="accent1">
                              <a:lumMod val="50000"/>
                            </a:schemeClr>
                          </a:solidFill>
                          <a:effectLst/>
                        </a:rPr>
                        <a:t> in millions)</a:t>
                      </a:r>
                      <a:endParaRPr lang="en-US" sz="2200"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c>
                  <a:txBody>
                    <a:bodyPr/>
                    <a:lstStyle/>
                    <a:p>
                      <a:pPr marL="0" marR="0" algn="ctr">
                        <a:lnSpc>
                          <a:spcPct val="107000"/>
                        </a:lnSpc>
                        <a:spcBef>
                          <a:spcPts val="0"/>
                        </a:spcBef>
                        <a:spcAft>
                          <a:spcPts val="0"/>
                        </a:spcAft>
                      </a:pPr>
                      <a:r>
                        <a:rPr lang="en-US" sz="2200" dirty="0">
                          <a:solidFill>
                            <a:schemeClr val="accent1">
                              <a:lumMod val="50000"/>
                            </a:schemeClr>
                          </a:solidFill>
                          <a:effectLst/>
                        </a:rPr>
                        <a:t>% of GDP lost</a:t>
                      </a:r>
                      <a:endParaRPr lang="en-US" sz="2200"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extLst>
                  <a:ext uri="{0D108BD9-81ED-4DB2-BD59-A6C34878D82A}">
                    <a16:rowId xmlns:a16="http://schemas.microsoft.com/office/drawing/2014/main" xmlns="" val="69784198"/>
                  </a:ext>
                </a:extLst>
              </a:tr>
              <a:tr h="539814">
                <a:tc>
                  <a:txBody>
                    <a:bodyPr/>
                    <a:lstStyle/>
                    <a:p>
                      <a:pPr marL="0" marR="0">
                        <a:lnSpc>
                          <a:spcPct val="107000"/>
                        </a:lnSpc>
                        <a:spcBef>
                          <a:spcPts val="0"/>
                        </a:spcBef>
                        <a:spcAft>
                          <a:spcPts val="0"/>
                        </a:spcAft>
                      </a:pPr>
                      <a:r>
                        <a:rPr lang="en-US" sz="2200" dirty="0">
                          <a:solidFill>
                            <a:schemeClr val="accent1">
                              <a:lumMod val="50000"/>
                            </a:schemeClr>
                          </a:solidFill>
                          <a:effectLst/>
                        </a:rPr>
                        <a:t>Belize</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r">
                        <a:lnSpc>
                          <a:spcPct val="107000"/>
                        </a:lnSpc>
                        <a:spcBef>
                          <a:spcPts val="0"/>
                        </a:spcBef>
                        <a:spcAft>
                          <a:spcPts val="0"/>
                        </a:spcAft>
                      </a:pPr>
                      <a:r>
                        <a:rPr lang="en-US" sz="2200" dirty="0">
                          <a:solidFill>
                            <a:schemeClr val="accent1">
                              <a:lumMod val="50000"/>
                            </a:schemeClr>
                          </a:solidFill>
                          <a:effectLst/>
                        </a:rPr>
                        <a:t>51.5</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ctr">
                        <a:lnSpc>
                          <a:spcPct val="107000"/>
                        </a:lnSpc>
                        <a:spcBef>
                          <a:spcPts val="0"/>
                        </a:spcBef>
                        <a:spcAft>
                          <a:spcPts val="0"/>
                        </a:spcAft>
                      </a:pPr>
                      <a:r>
                        <a:rPr lang="en-US" sz="2200" dirty="0">
                          <a:solidFill>
                            <a:schemeClr val="accent1">
                              <a:lumMod val="50000"/>
                            </a:schemeClr>
                          </a:solidFill>
                          <a:effectLst/>
                        </a:rPr>
                        <a:t>2.15</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extLst>
                  <a:ext uri="{0D108BD9-81ED-4DB2-BD59-A6C34878D82A}">
                    <a16:rowId xmlns:a16="http://schemas.microsoft.com/office/drawing/2014/main" xmlns="" val="1520865488"/>
                  </a:ext>
                </a:extLst>
              </a:tr>
              <a:tr h="499948">
                <a:tc>
                  <a:txBody>
                    <a:bodyPr/>
                    <a:lstStyle/>
                    <a:p>
                      <a:pPr marL="0" marR="0">
                        <a:lnSpc>
                          <a:spcPct val="107000"/>
                        </a:lnSpc>
                        <a:spcBef>
                          <a:spcPts val="0"/>
                        </a:spcBef>
                        <a:spcAft>
                          <a:spcPts val="0"/>
                        </a:spcAft>
                      </a:pPr>
                      <a:r>
                        <a:rPr lang="en-US" sz="2200" dirty="0">
                          <a:solidFill>
                            <a:schemeClr val="accent1">
                              <a:lumMod val="50000"/>
                            </a:schemeClr>
                          </a:solidFill>
                          <a:effectLst/>
                        </a:rPr>
                        <a:t>Grenada</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r">
                        <a:lnSpc>
                          <a:spcPct val="107000"/>
                        </a:lnSpc>
                        <a:spcBef>
                          <a:spcPts val="0"/>
                        </a:spcBef>
                        <a:spcAft>
                          <a:spcPts val="0"/>
                        </a:spcAft>
                      </a:pPr>
                      <a:r>
                        <a:rPr lang="en-US" sz="2200" dirty="0">
                          <a:solidFill>
                            <a:schemeClr val="accent1">
                              <a:lumMod val="50000"/>
                            </a:schemeClr>
                          </a:solidFill>
                          <a:effectLst/>
                        </a:rPr>
                        <a:t>33.8</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ctr">
                        <a:lnSpc>
                          <a:spcPct val="107000"/>
                        </a:lnSpc>
                        <a:spcBef>
                          <a:spcPts val="0"/>
                        </a:spcBef>
                        <a:spcAft>
                          <a:spcPts val="0"/>
                        </a:spcAft>
                      </a:pPr>
                      <a:r>
                        <a:rPr lang="en-US" sz="2200" dirty="0">
                          <a:solidFill>
                            <a:schemeClr val="accent1">
                              <a:lumMod val="50000"/>
                            </a:schemeClr>
                          </a:solidFill>
                          <a:effectLst/>
                        </a:rPr>
                        <a:t>2.88</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extLst>
                  <a:ext uri="{0D108BD9-81ED-4DB2-BD59-A6C34878D82A}">
                    <a16:rowId xmlns:a16="http://schemas.microsoft.com/office/drawing/2014/main" xmlns="" val="1824615484"/>
                  </a:ext>
                </a:extLst>
              </a:tr>
              <a:tr h="499948">
                <a:tc>
                  <a:txBody>
                    <a:bodyPr/>
                    <a:lstStyle/>
                    <a:p>
                      <a:pPr marL="0" marR="0">
                        <a:lnSpc>
                          <a:spcPct val="107000"/>
                        </a:lnSpc>
                        <a:spcBef>
                          <a:spcPts val="0"/>
                        </a:spcBef>
                        <a:spcAft>
                          <a:spcPts val="0"/>
                        </a:spcAft>
                      </a:pPr>
                      <a:r>
                        <a:rPr lang="en-US" sz="2200" dirty="0">
                          <a:solidFill>
                            <a:schemeClr val="accent1">
                              <a:lumMod val="50000"/>
                            </a:schemeClr>
                          </a:solidFill>
                          <a:effectLst/>
                        </a:rPr>
                        <a:t>Guyana </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r" fontAlgn="b">
                        <a:lnSpc>
                          <a:spcPct val="107000"/>
                        </a:lnSpc>
                        <a:spcBef>
                          <a:spcPts val="0"/>
                        </a:spcBef>
                        <a:spcAft>
                          <a:spcPts val="0"/>
                        </a:spcAft>
                      </a:pPr>
                      <a:r>
                        <a:rPr lang="en-US" sz="2200" dirty="0">
                          <a:solidFill>
                            <a:schemeClr val="accent1">
                              <a:lumMod val="50000"/>
                            </a:schemeClr>
                          </a:solidFill>
                          <a:effectLst/>
                        </a:rPr>
                        <a:t>72.3</a:t>
                      </a:r>
                      <a:endParaRPr lang="en-US" sz="2200" dirty="0">
                        <a:solidFill>
                          <a:schemeClr val="accent1">
                            <a:lumMod val="50000"/>
                          </a:schemeClr>
                        </a:solidFill>
                        <a:effectLst/>
                        <a:latin typeface="Calibri" panose="020F0502020204030204" pitchFamily="34" charset="0"/>
                        <a:ea typeface="Times New Roman" panose="02020603050405020304" pitchFamily="18" charset="0"/>
                      </a:endParaRPr>
                    </a:p>
                  </a:txBody>
                  <a:tcPr marL="9525" marR="9525" marT="9525" marB="0" anchor="b"/>
                </a:tc>
                <a:tc>
                  <a:txBody>
                    <a:bodyPr/>
                    <a:lstStyle/>
                    <a:p>
                      <a:pPr marL="0" marR="0" algn="ctr" fontAlgn="b">
                        <a:lnSpc>
                          <a:spcPct val="107000"/>
                        </a:lnSpc>
                        <a:spcBef>
                          <a:spcPts val="0"/>
                        </a:spcBef>
                        <a:spcAft>
                          <a:spcPts val="0"/>
                        </a:spcAft>
                      </a:pPr>
                      <a:r>
                        <a:rPr lang="en-US" sz="2200">
                          <a:solidFill>
                            <a:schemeClr val="accent1">
                              <a:lumMod val="50000"/>
                            </a:schemeClr>
                          </a:solidFill>
                          <a:effectLst/>
                        </a:rPr>
                        <a:t>2.78</a:t>
                      </a:r>
                      <a:endParaRPr lang="en-US" sz="2200">
                        <a:solidFill>
                          <a:schemeClr val="accent1">
                            <a:lumMod val="50000"/>
                          </a:schemeClr>
                        </a:solidFill>
                        <a:effectLst/>
                        <a:latin typeface="Calibri" panose="020F0502020204030204" pitchFamily="34" charset="0"/>
                        <a:ea typeface="Times New Roman" panose="02020603050405020304" pitchFamily="18" charset="0"/>
                      </a:endParaRPr>
                    </a:p>
                  </a:txBody>
                  <a:tcPr marL="9525" marR="9525" marT="9525" marB="0" anchor="b"/>
                </a:tc>
                <a:extLst>
                  <a:ext uri="{0D108BD9-81ED-4DB2-BD59-A6C34878D82A}">
                    <a16:rowId xmlns:a16="http://schemas.microsoft.com/office/drawing/2014/main" xmlns="" val="3398203501"/>
                  </a:ext>
                </a:extLst>
              </a:tr>
              <a:tr h="499948">
                <a:tc>
                  <a:txBody>
                    <a:bodyPr/>
                    <a:lstStyle/>
                    <a:p>
                      <a:pPr marL="0" marR="0">
                        <a:lnSpc>
                          <a:spcPct val="107000"/>
                        </a:lnSpc>
                        <a:spcBef>
                          <a:spcPts val="0"/>
                        </a:spcBef>
                        <a:spcAft>
                          <a:spcPts val="0"/>
                        </a:spcAft>
                      </a:pPr>
                      <a:r>
                        <a:rPr lang="en-US" sz="2200" dirty="0">
                          <a:solidFill>
                            <a:schemeClr val="accent1">
                              <a:lumMod val="50000"/>
                            </a:schemeClr>
                          </a:solidFill>
                          <a:effectLst/>
                        </a:rPr>
                        <a:t>Haiti</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r">
                        <a:lnSpc>
                          <a:spcPct val="107000"/>
                        </a:lnSpc>
                        <a:spcBef>
                          <a:spcPts val="0"/>
                        </a:spcBef>
                        <a:spcAft>
                          <a:spcPts val="0"/>
                        </a:spcAft>
                      </a:pPr>
                      <a:r>
                        <a:rPr lang="en-US" sz="2200" dirty="0">
                          <a:solidFill>
                            <a:schemeClr val="accent1">
                              <a:lumMod val="50000"/>
                            </a:schemeClr>
                          </a:solidFill>
                          <a:effectLst/>
                        </a:rPr>
                        <a:t>439.9</a:t>
                      </a:r>
                    </a:p>
                  </a:txBody>
                  <a:tcPr marL="9525" marR="9525" marT="9525" marB="0" anchor="b"/>
                </a:tc>
                <a:tc>
                  <a:txBody>
                    <a:bodyPr/>
                    <a:lstStyle/>
                    <a:p>
                      <a:pPr marL="0" marR="0" algn="ctr">
                        <a:lnSpc>
                          <a:spcPct val="107000"/>
                        </a:lnSpc>
                        <a:spcBef>
                          <a:spcPts val="0"/>
                        </a:spcBef>
                        <a:spcAft>
                          <a:spcPts val="0"/>
                        </a:spcAft>
                      </a:pPr>
                      <a:r>
                        <a:rPr lang="en-US" sz="2200">
                          <a:solidFill>
                            <a:schemeClr val="accent1">
                              <a:lumMod val="50000"/>
                            </a:schemeClr>
                          </a:solidFill>
                          <a:effectLst/>
                        </a:rPr>
                        <a:t>3.68</a:t>
                      </a:r>
                      <a:endParaRPr lang="en-US" sz="220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extLst>
                  <a:ext uri="{0D108BD9-81ED-4DB2-BD59-A6C34878D82A}">
                    <a16:rowId xmlns:a16="http://schemas.microsoft.com/office/drawing/2014/main" xmlns="" val="827424007"/>
                  </a:ext>
                </a:extLst>
              </a:tr>
              <a:tr h="499948">
                <a:tc>
                  <a:txBody>
                    <a:bodyPr/>
                    <a:lstStyle/>
                    <a:p>
                      <a:pPr marL="0" marR="0">
                        <a:lnSpc>
                          <a:spcPct val="107000"/>
                        </a:lnSpc>
                        <a:spcBef>
                          <a:spcPts val="0"/>
                        </a:spcBef>
                        <a:spcAft>
                          <a:spcPts val="0"/>
                        </a:spcAft>
                      </a:pPr>
                      <a:r>
                        <a:rPr lang="en-US" sz="2200" dirty="0">
                          <a:solidFill>
                            <a:schemeClr val="accent1">
                              <a:lumMod val="50000"/>
                            </a:schemeClr>
                          </a:solidFill>
                          <a:effectLst/>
                        </a:rPr>
                        <a:t>Jamaica</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r">
                        <a:lnSpc>
                          <a:spcPct val="107000"/>
                        </a:lnSpc>
                        <a:spcBef>
                          <a:spcPts val="0"/>
                        </a:spcBef>
                        <a:spcAft>
                          <a:spcPts val="0"/>
                        </a:spcAft>
                      </a:pPr>
                      <a:r>
                        <a:rPr lang="en-US" sz="2200" dirty="0">
                          <a:solidFill>
                            <a:schemeClr val="accent1">
                              <a:lumMod val="50000"/>
                            </a:schemeClr>
                          </a:solidFill>
                          <a:effectLst/>
                        </a:rPr>
                        <a:t>387.4</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ctr">
                        <a:lnSpc>
                          <a:spcPct val="107000"/>
                        </a:lnSpc>
                        <a:spcBef>
                          <a:spcPts val="0"/>
                        </a:spcBef>
                        <a:spcAft>
                          <a:spcPts val="0"/>
                        </a:spcAft>
                      </a:pPr>
                      <a:r>
                        <a:rPr lang="en-US" sz="2200" dirty="0">
                          <a:solidFill>
                            <a:schemeClr val="accent1">
                              <a:lumMod val="50000"/>
                            </a:schemeClr>
                          </a:solidFill>
                          <a:effectLst/>
                        </a:rPr>
                        <a:t>1.77</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extLst>
                  <a:ext uri="{0D108BD9-81ED-4DB2-BD59-A6C34878D82A}">
                    <a16:rowId xmlns:a16="http://schemas.microsoft.com/office/drawing/2014/main" xmlns="" val="2296119578"/>
                  </a:ext>
                </a:extLst>
              </a:tr>
              <a:tr h="499948">
                <a:tc>
                  <a:txBody>
                    <a:bodyPr/>
                    <a:lstStyle/>
                    <a:p>
                      <a:pPr marL="0" marR="0">
                        <a:lnSpc>
                          <a:spcPct val="107000"/>
                        </a:lnSpc>
                        <a:spcBef>
                          <a:spcPts val="0"/>
                        </a:spcBef>
                        <a:spcAft>
                          <a:spcPts val="0"/>
                        </a:spcAft>
                      </a:pPr>
                      <a:r>
                        <a:rPr lang="en-US" sz="2200" dirty="0">
                          <a:solidFill>
                            <a:schemeClr val="accent1">
                              <a:lumMod val="50000"/>
                            </a:schemeClr>
                          </a:solidFill>
                          <a:effectLst/>
                        </a:rPr>
                        <a:t>Saint Lucia</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r">
                        <a:lnSpc>
                          <a:spcPct val="107000"/>
                        </a:lnSpc>
                        <a:spcBef>
                          <a:spcPts val="0"/>
                        </a:spcBef>
                        <a:spcAft>
                          <a:spcPts val="0"/>
                        </a:spcAft>
                      </a:pPr>
                      <a:r>
                        <a:rPr lang="en-US" sz="2200" dirty="0">
                          <a:solidFill>
                            <a:schemeClr val="accent1">
                              <a:lumMod val="50000"/>
                            </a:schemeClr>
                          </a:solidFill>
                          <a:effectLst/>
                        </a:rPr>
                        <a:t>53.4</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ctr">
                        <a:lnSpc>
                          <a:spcPct val="107000"/>
                        </a:lnSpc>
                        <a:spcBef>
                          <a:spcPts val="0"/>
                        </a:spcBef>
                        <a:spcAft>
                          <a:spcPts val="0"/>
                        </a:spcAft>
                      </a:pPr>
                      <a:r>
                        <a:rPr lang="en-US" sz="2200" dirty="0">
                          <a:solidFill>
                            <a:schemeClr val="accent1">
                              <a:lumMod val="50000"/>
                            </a:schemeClr>
                          </a:solidFill>
                          <a:effectLst/>
                        </a:rPr>
                        <a:t>3.24</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extLst>
                  <a:ext uri="{0D108BD9-81ED-4DB2-BD59-A6C34878D82A}">
                    <a16:rowId xmlns:a16="http://schemas.microsoft.com/office/drawing/2014/main" xmlns="" val="556701246"/>
                  </a:ext>
                </a:extLst>
              </a:tr>
              <a:tr h="487260">
                <a:tc>
                  <a:txBody>
                    <a:bodyPr/>
                    <a:lstStyle/>
                    <a:p>
                      <a:pPr marL="0" marR="0">
                        <a:lnSpc>
                          <a:spcPct val="107000"/>
                        </a:lnSpc>
                        <a:spcBef>
                          <a:spcPts val="0"/>
                        </a:spcBef>
                        <a:spcAft>
                          <a:spcPts val="0"/>
                        </a:spcAft>
                      </a:pPr>
                      <a:r>
                        <a:rPr lang="en-US" sz="2200" dirty="0">
                          <a:solidFill>
                            <a:schemeClr val="accent1">
                              <a:lumMod val="50000"/>
                            </a:schemeClr>
                          </a:solidFill>
                          <a:effectLst/>
                        </a:rPr>
                        <a:t>Saint Vincent</a:t>
                      </a:r>
                      <a:r>
                        <a:rPr lang="en-US" sz="2200" baseline="0" dirty="0">
                          <a:solidFill>
                            <a:schemeClr val="accent1">
                              <a:lumMod val="50000"/>
                            </a:schemeClr>
                          </a:solidFill>
                          <a:effectLst/>
                        </a:rPr>
                        <a:t> +</a:t>
                      </a:r>
                      <a:r>
                        <a:rPr lang="en-US" sz="2200" dirty="0">
                          <a:solidFill>
                            <a:schemeClr val="accent1">
                              <a:lumMod val="50000"/>
                            </a:schemeClr>
                          </a:solidFill>
                          <a:effectLst/>
                        </a:rPr>
                        <a:t> the Grenadines</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r">
                        <a:lnSpc>
                          <a:spcPct val="107000"/>
                        </a:lnSpc>
                        <a:spcBef>
                          <a:spcPts val="0"/>
                        </a:spcBef>
                        <a:spcAft>
                          <a:spcPts val="0"/>
                        </a:spcAft>
                      </a:pPr>
                      <a:r>
                        <a:rPr lang="en-US" sz="2200" dirty="0">
                          <a:solidFill>
                            <a:schemeClr val="accent1">
                              <a:lumMod val="50000"/>
                            </a:schemeClr>
                          </a:solidFill>
                          <a:effectLst/>
                        </a:rPr>
                        <a:t>32.7</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ctr">
                        <a:lnSpc>
                          <a:spcPct val="107000"/>
                        </a:lnSpc>
                        <a:spcBef>
                          <a:spcPts val="0"/>
                        </a:spcBef>
                        <a:spcAft>
                          <a:spcPts val="0"/>
                        </a:spcAft>
                      </a:pPr>
                      <a:r>
                        <a:rPr lang="en-US" sz="2200" dirty="0">
                          <a:solidFill>
                            <a:schemeClr val="accent1">
                              <a:lumMod val="50000"/>
                            </a:schemeClr>
                          </a:solidFill>
                          <a:effectLst/>
                        </a:rPr>
                        <a:t>2.77</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extLst>
                  <a:ext uri="{0D108BD9-81ED-4DB2-BD59-A6C34878D82A}">
                    <a16:rowId xmlns:a16="http://schemas.microsoft.com/office/drawing/2014/main" xmlns="" val="2329992349"/>
                  </a:ext>
                </a:extLst>
              </a:tr>
              <a:tr h="499948">
                <a:tc>
                  <a:txBody>
                    <a:bodyPr/>
                    <a:lstStyle/>
                    <a:p>
                      <a:pPr marL="0" marR="0">
                        <a:lnSpc>
                          <a:spcPct val="107000"/>
                        </a:lnSpc>
                        <a:spcBef>
                          <a:spcPts val="0"/>
                        </a:spcBef>
                        <a:spcAft>
                          <a:spcPts val="0"/>
                        </a:spcAft>
                      </a:pPr>
                      <a:r>
                        <a:rPr lang="en-US" sz="2200" dirty="0">
                          <a:solidFill>
                            <a:schemeClr val="accent1">
                              <a:lumMod val="50000"/>
                            </a:schemeClr>
                          </a:solidFill>
                          <a:effectLst/>
                        </a:rPr>
                        <a:t>Suriname</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r">
                        <a:lnSpc>
                          <a:spcPct val="107000"/>
                        </a:lnSpc>
                        <a:spcBef>
                          <a:spcPts val="0"/>
                        </a:spcBef>
                        <a:spcAft>
                          <a:spcPts val="0"/>
                        </a:spcAft>
                      </a:pPr>
                      <a:r>
                        <a:rPr lang="en-US" sz="2200" dirty="0">
                          <a:solidFill>
                            <a:schemeClr val="accent1">
                              <a:lumMod val="50000"/>
                            </a:schemeClr>
                          </a:solidFill>
                          <a:effectLst/>
                        </a:rPr>
                        <a:t>123.3</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tc>
                  <a:txBody>
                    <a:bodyPr/>
                    <a:lstStyle/>
                    <a:p>
                      <a:pPr marL="0" marR="0" algn="ctr">
                        <a:lnSpc>
                          <a:spcPct val="107000"/>
                        </a:lnSpc>
                        <a:spcBef>
                          <a:spcPts val="0"/>
                        </a:spcBef>
                        <a:spcAft>
                          <a:spcPts val="0"/>
                        </a:spcAft>
                      </a:pPr>
                      <a:r>
                        <a:rPr lang="en-US" sz="2200" dirty="0">
                          <a:solidFill>
                            <a:schemeClr val="accent1">
                              <a:lumMod val="50000"/>
                            </a:schemeClr>
                          </a:solidFill>
                          <a:effectLst/>
                        </a:rPr>
                        <a:t>2.98</a:t>
                      </a:r>
                      <a:endParaRPr lang="en-US" sz="22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tc>
                <a:extLst>
                  <a:ext uri="{0D108BD9-81ED-4DB2-BD59-A6C34878D82A}">
                    <a16:rowId xmlns:a16="http://schemas.microsoft.com/office/drawing/2014/main" xmlns="" val="143411305"/>
                  </a:ext>
                </a:extLst>
              </a:tr>
            </a:tbl>
          </a:graphicData>
        </a:graphic>
      </p:graphicFrame>
      <p:sp>
        <p:nvSpPr>
          <p:cNvPr id="3" name="TextBox 2"/>
          <p:cNvSpPr txBox="1"/>
          <p:nvPr/>
        </p:nvSpPr>
        <p:spPr>
          <a:xfrm>
            <a:off x="873394" y="6211669"/>
            <a:ext cx="7950630" cy="584775"/>
          </a:xfrm>
          <a:prstGeom prst="rect">
            <a:avLst/>
          </a:prstGeom>
          <a:noFill/>
        </p:spPr>
        <p:txBody>
          <a:bodyPr wrap="square" rtlCol="0">
            <a:spAutoFit/>
          </a:bodyPr>
          <a:lstStyle/>
          <a:p>
            <a:r>
              <a:rPr lang="en-US" sz="1600" i="1" dirty="0">
                <a:solidFill>
                  <a:schemeClr val="accent1">
                    <a:lumMod val="75000"/>
                  </a:schemeClr>
                </a:solidFill>
              </a:rPr>
              <a:t>Source: Environmental Pediatrics at NYU School of Medicine    </a:t>
            </a:r>
            <a:r>
              <a:rPr lang="en-US" sz="1600" i="1" dirty="0">
                <a:hlinkClick r:id="rId3"/>
              </a:rPr>
              <a:t>https://med.nyu.edu/pediatrics/research/environmentalpediatrics/leadexposure</a:t>
            </a:r>
            <a:r>
              <a:rPr lang="en-US" sz="1600" i="1" dirty="0"/>
              <a:t>  </a:t>
            </a:r>
          </a:p>
        </p:txBody>
      </p:sp>
      <p:sp>
        <p:nvSpPr>
          <p:cNvPr id="4" name="Slide Number Placeholder 3"/>
          <p:cNvSpPr>
            <a:spLocks noGrp="1"/>
          </p:cNvSpPr>
          <p:nvPr>
            <p:ph type="sldNum" sz="quarter" idx="12"/>
          </p:nvPr>
        </p:nvSpPr>
        <p:spPr/>
        <p:txBody>
          <a:bodyPr/>
          <a:lstStyle/>
          <a:p>
            <a:fld id="{BF9C22CA-B764-4D8E-8F64-664DD43660E1}" type="slidenum">
              <a:rPr lang="en-US" smtClean="0"/>
              <a:t>5</a:t>
            </a:fld>
            <a:endParaRPr lang="en-US" dirty="0"/>
          </a:p>
        </p:txBody>
      </p:sp>
    </p:spTree>
    <p:extLst>
      <p:ext uri="{BB962C8B-B14F-4D97-AF65-F5344CB8AC3E}">
        <p14:creationId xmlns:p14="http://schemas.microsoft.com/office/powerpoint/2010/main" val="42856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Why Focus on Lead Paint?</a:t>
            </a:r>
          </a:p>
        </p:txBody>
      </p:sp>
      <p:sp>
        <p:nvSpPr>
          <p:cNvPr id="3" name="Content Placeholder 2"/>
          <p:cNvSpPr>
            <a:spLocks noGrp="1"/>
          </p:cNvSpPr>
          <p:nvPr>
            <p:ph idx="1"/>
          </p:nvPr>
        </p:nvSpPr>
        <p:spPr>
          <a:xfrm>
            <a:off x="677333" y="1556084"/>
            <a:ext cx="6220771" cy="5037221"/>
          </a:xfrm>
        </p:spPr>
        <p:txBody>
          <a:bodyPr>
            <a:normAutofit lnSpcReduction="10000"/>
          </a:bodyPr>
          <a:lstStyle/>
          <a:p>
            <a:r>
              <a:rPr lang="en-US" sz="2400" dirty="0">
                <a:solidFill>
                  <a:schemeClr val="accent1">
                    <a:lumMod val="50000"/>
                  </a:schemeClr>
                </a:solidFill>
              </a:rPr>
              <a:t>Globally lead paint is a major remaining source of childhood exposure (from paint used in homes and schools and on playground equipment and toys). </a:t>
            </a:r>
          </a:p>
          <a:p>
            <a:r>
              <a:rPr lang="en-US" sz="2400" dirty="0"/>
              <a:t>Other sources of lead exposure may include battery recycling, lead mines and smelters, but these problems are difficult to solve.</a:t>
            </a:r>
          </a:p>
          <a:p>
            <a:r>
              <a:rPr lang="en-US" sz="2400" dirty="0"/>
              <a:t>Prevention Opportunity: Removing lead from new paint is low cost for manufacturers, and will prevent new exposures. </a:t>
            </a:r>
          </a:p>
          <a:p>
            <a:r>
              <a:rPr lang="en-US" sz="2400" dirty="0"/>
              <a:t>Lead paint laws are needed.</a:t>
            </a:r>
          </a:p>
          <a:p>
            <a:endParaRPr lang="en-US" sz="2400" dirty="0"/>
          </a:p>
          <a:p>
            <a:endParaRPr lang="en-US" sz="2400" dirty="0"/>
          </a:p>
          <a:p>
            <a:endParaRPr lang="en-US" sz="2400" dirty="0"/>
          </a:p>
          <a:p>
            <a:endParaRPr lang="en-US" sz="2400" dirty="0"/>
          </a:p>
          <a:p>
            <a:endParaRPr lang="en-US" sz="2400" dirty="0"/>
          </a:p>
          <a:p>
            <a:endParaRPr lang="en-US" dirty="0"/>
          </a:p>
        </p:txBody>
      </p:sp>
      <p:sp>
        <p:nvSpPr>
          <p:cNvPr id="4" name="Slide Number Placeholder 3"/>
          <p:cNvSpPr>
            <a:spLocks noGrp="1"/>
          </p:cNvSpPr>
          <p:nvPr>
            <p:ph type="sldNum" sz="quarter" idx="12"/>
          </p:nvPr>
        </p:nvSpPr>
        <p:spPr/>
        <p:txBody>
          <a:bodyPr/>
          <a:lstStyle/>
          <a:p>
            <a:fld id="{BF9C22CA-B764-4D8E-8F64-664DD43660E1}" type="slidenum">
              <a:rPr lang="en-US" smtClean="0"/>
              <a:t>6</a:t>
            </a:fld>
            <a:endParaRPr lang="en-US" dirty="0"/>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7074568" y="1556085"/>
            <a:ext cx="2621466" cy="2711116"/>
          </a:xfrm>
          <a:prstGeom prst="rect">
            <a:avLst/>
          </a:prstGeom>
        </p:spPr>
      </p:pic>
    </p:spTree>
    <p:extLst>
      <p:ext uri="{BB962C8B-B14F-4D97-AF65-F5344CB8AC3E}">
        <p14:creationId xmlns:p14="http://schemas.microsoft.com/office/powerpoint/2010/main" val="3955114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9C22CA-B764-4D8E-8F64-664DD43660E1}" type="slidenum">
              <a:rPr lang="en-US" smtClean="0"/>
              <a:t>7</a:t>
            </a:fld>
            <a:endParaRPr lang="en-US" dirty="0"/>
          </a:p>
        </p:txBody>
      </p:sp>
      <p:pic>
        <p:nvPicPr>
          <p:cNvPr id="3" name="Picture 2"/>
          <p:cNvPicPr>
            <a:picLocks noChangeAspect="1"/>
          </p:cNvPicPr>
          <p:nvPr/>
        </p:nvPicPr>
        <p:blipFill>
          <a:blip r:embed="rId2"/>
          <a:stretch>
            <a:fillRect/>
          </a:stretch>
        </p:blipFill>
        <p:spPr>
          <a:xfrm>
            <a:off x="2248580" y="288758"/>
            <a:ext cx="8275041" cy="6493042"/>
          </a:xfrm>
          <a:prstGeom prst="rect">
            <a:avLst/>
          </a:prstGeom>
        </p:spPr>
      </p:pic>
      <p:pic>
        <p:nvPicPr>
          <p:cNvPr id="5" name="Picture 4"/>
          <p:cNvPicPr>
            <a:picLocks noChangeAspect="1"/>
          </p:cNvPicPr>
          <p:nvPr/>
        </p:nvPicPr>
        <p:blipFill>
          <a:blip r:embed="rId3"/>
          <a:stretch>
            <a:fillRect/>
          </a:stretch>
        </p:blipFill>
        <p:spPr>
          <a:xfrm>
            <a:off x="542244" y="3429000"/>
            <a:ext cx="2638425" cy="3352800"/>
          </a:xfrm>
          <a:prstGeom prst="rect">
            <a:avLst/>
          </a:prstGeom>
          <a:ln>
            <a:solidFill>
              <a:schemeClr val="accent1"/>
            </a:solidFill>
          </a:ln>
        </p:spPr>
      </p:pic>
      <p:sp>
        <p:nvSpPr>
          <p:cNvPr id="7" name="Rectangle 6"/>
          <p:cNvSpPr/>
          <p:nvPr/>
        </p:nvSpPr>
        <p:spPr>
          <a:xfrm>
            <a:off x="272716" y="761484"/>
            <a:ext cx="1975863" cy="1569660"/>
          </a:xfrm>
          <a:prstGeom prst="rect">
            <a:avLst/>
          </a:prstGeom>
        </p:spPr>
        <p:txBody>
          <a:bodyPr wrap="square">
            <a:spAutoFit/>
          </a:bodyPr>
          <a:lstStyle/>
          <a:p>
            <a:r>
              <a:rPr lang="en-US" sz="2400" b="1" dirty="0">
                <a:solidFill>
                  <a:schemeClr val="accent1"/>
                </a:solidFill>
              </a:rPr>
              <a:t>Lead Paint Levels are High Around </a:t>
            </a:r>
          </a:p>
          <a:p>
            <a:r>
              <a:rPr lang="en-US" sz="2400" b="1" dirty="0">
                <a:solidFill>
                  <a:schemeClr val="accent1"/>
                </a:solidFill>
              </a:rPr>
              <a:t>the World</a:t>
            </a:r>
          </a:p>
        </p:txBody>
      </p:sp>
    </p:spTree>
    <p:extLst>
      <p:ext uri="{BB962C8B-B14F-4D97-AF65-F5344CB8AC3E}">
        <p14:creationId xmlns:p14="http://schemas.microsoft.com/office/powerpoint/2010/main" val="2604255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18351" y="1064833"/>
            <a:ext cx="10227878" cy="5518599"/>
          </a:xfrm>
          <a:prstGeom prst="rect">
            <a:avLst/>
          </a:prstGeom>
          <a:ln>
            <a:noFill/>
          </a:ln>
          <a:effectLst>
            <a:outerShdw blurRad="190500" algn="tl" rotWithShape="0">
              <a:srgbClr val="000000">
                <a:alpha val="70000"/>
              </a:srgbClr>
            </a:outerShdw>
          </a:effectLst>
        </p:spPr>
      </p:pic>
      <p:sp>
        <p:nvSpPr>
          <p:cNvPr id="4" name="Slide Number Placeholder 3"/>
          <p:cNvSpPr>
            <a:spLocks noGrp="1"/>
          </p:cNvSpPr>
          <p:nvPr>
            <p:ph type="sldNum" sz="quarter" idx="12"/>
          </p:nvPr>
        </p:nvSpPr>
        <p:spPr>
          <a:xfrm>
            <a:off x="10865194" y="6400870"/>
            <a:ext cx="683339" cy="365125"/>
          </a:xfrm>
        </p:spPr>
        <p:txBody>
          <a:bodyPr>
            <a:normAutofit/>
          </a:bodyPr>
          <a:lstStyle/>
          <a:p>
            <a:pPr>
              <a:spcAft>
                <a:spcPts val="600"/>
              </a:spcAft>
            </a:pPr>
            <a:fld id="{B427F0C0-2644-4057-AEE6-BD7A84DD803B}" type="slidenum">
              <a:rPr lang="en-US" smtClean="0"/>
              <a:pPr>
                <a:spcAft>
                  <a:spcPts val="600"/>
                </a:spcAft>
              </a:pPr>
              <a:t>8</a:t>
            </a:fld>
            <a:endParaRPr lang="en-US"/>
          </a:p>
        </p:txBody>
      </p:sp>
      <p:sp>
        <p:nvSpPr>
          <p:cNvPr id="6" name="TextBox 5"/>
          <p:cNvSpPr txBox="1"/>
          <p:nvPr/>
        </p:nvSpPr>
        <p:spPr>
          <a:xfrm>
            <a:off x="7767029" y="5617433"/>
            <a:ext cx="2208553" cy="369332"/>
          </a:xfrm>
          <a:prstGeom prst="rect">
            <a:avLst/>
          </a:prstGeom>
          <a:noFill/>
        </p:spPr>
        <p:txBody>
          <a:bodyPr wrap="none" rtlCol="0">
            <a:spAutoFit/>
          </a:bodyPr>
          <a:lstStyle/>
          <a:p>
            <a:r>
              <a:rPr lang="en-US" dirty="0"/>
              <a:t>Source:  WHO 2017</a:t>
            </a:r>
          </a:p>
        </p:txBody>
      </p:sp>
      <p:sp>
        <p:nvSpPr>
          <p:cNvPr id="2" name="TextBox 1"/>
          <p:cNvSpPr txBox="1"/>
          <p:nvPr/>
        </p:nvSpPr>
        <p:spPr>
          <a:xfrm>
            <a:off x="418351" y="480058"/>
            <a:ext cx="8855651" cy="584775"/>
          </a:xfrm>
          <a:prstGeom prst="rect">
            <a:avLst/>
          </a:prstGeom>
          <a:noFill/>
        </p:spPr>
        <p:txBody>
          <a:bodyPr wrap="square" rtlCol="0">
            <a:spAutoFit/>
          </a:bodyPr>
          <a:lstStyle/>
          <a:p>
            <a:r>
              <a:rPr lang="en-US" sz="3200" b="1" dirty="0">
                <a:solidFill>
                  <a:schemeClr val="accent1"/>
                </a:solidFill>
              </a:rPr>
              <a:t>Only 30% of Countries Have Lead Paint Laws</a:t>
            </a:r>
          </a:p>
        </p:txBody>
      </p:sp>
      <p:sp>
        <p:nvSpPr>
          <p:cNvPr id="7" name="Slide Number Placeholder 1"/>
          <p:cNvSpPr txBox="1">
            <a:spLocks/>
          </p:cNvSpPr>
          <p:nvPr/>
        </p:nvSpPr>
        <p:spPr>
          <a:xfrm>
            <a:off x="8590663" y="6041362"/>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427F0C0-2644-4057-AEE6-BD7A84DD803B}" type="slidenum">
              <a:rPr lang="en-US" smtClean="0">
                <a:solidFill>
                  <a:srgbClr val="04617B">
                    <a:shade val="90000"/>
                  </a:srgbClr>
                </a:solidFill>
              </a:rPr>
              <a:pPr/>
              <a:t>8</a:t>
            </a:fld>
            <a:endParaRPr lang="en-US" dirty="0">
              <a:solidFill>
                <a:srgbClr val="04617B">
                  <a:shade val="90000"/>
                </a:srgbClr>
              </a:solidFill>
            </a:endParaRPr>
          </a:p>
        </p:txBody>
      </p:sp>
    </p:spTree>
    <p:extLst>
      <p:ext uri="{BB962C8B-B14F-4D97-AF65-F5344CB8AC3E}">
        <p14:creationId xmlns:p14="http://schemas.microsoft.com/office/powerpoint/2010/main" val="2035755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9C22CA-B764-4D8E-8F64-664DD43660E1}" type="slidenum">
              <a:rPr lang="en-US" smtClean="0"/>
              <a:t>9</a:t>
            </a:fld>
            <a:endParaRPr lang="en-US" dirty="0"/>
          </a:p>
        </p:txBody>
      </p:sp>
      <p:pic>
        <p:nvPicPr>
          <p:cNvPr id="3" name="Picture 2"/>
          <p:cNvPicPr>
            <a:picLocks noChangeAspect="1"/>
          </p:cNvPicPr>
          <p:nvPr/>
        </p:nvPicPr>
        <p:blipFill>
          <a:blip r:embed="rId3"/>
          <a:stretch>
            <a:fillRect/>
          </a:stretch>
        </p:blipFill>
        <p:spPr>
          <a:xfrm>
            <a:off x="195262" y="776287"/>
            <a:ext cx="11801475" cy="5305425"/>
          </a:xfrm>
          <a:prstGeom prst="rect">
            <a:avLst/>
          </a:prstGeom>
        </p:spPr>
      </p:pic>
      <p:sp>
        <p:nvSpPr>
          <p:cNvPr id="4" name="TextBox 3"/>
          <p:cNvSpPr txBox="1"/>
          <p:nvPr/>
        </p:nvSpPr>
        <p:spPr>
          <a:xfrm>
            <a:off x="3961427" y="6112363"/>
            <a:ext cx="4449295" cy="369332"/>
          </a:xfrm>
          <a:prstGeom prst="rect">
            <a:avLst/>
          </a:prstGeom>
          <a:noFill/>
        </p:spPr>
        <p:txBody>
          <a:bodyPr wrap="none" rtlCol="0">
            <a:spAutoFit/>
          </a:bodyPr>
          <a:lstStyle/>
          <a:p>
            <a:r>
              <a:rPr lang="en-US" dirty="0"/>
              <a:t>Source:  UNEP Global Status Update 2017</a:t>
            </a:r>
          </a:p>
        </p:txBody>
      </p:sp>
      <p:sp>
        <p:nvSpPr>
          <p:cNvPr id="5" name="TextBox 4"/>
          <p:cNvSpPr txBox="1"/>
          <p:nvPr/>
        </p:nvSpPr>
        <p:spPr>
          <a:xfrm>
            <a:off x="408214" y="345526"/>
            <a:ext cx="9732993" cy="523220"/>
          </a:xfrm>
          <a:prstGeom prst="rect">
            <a:avLst/>
          </a:prstGeom>
          <a:noFill/>
        </p:spPr>
        <p:txBody>
          <a:bodyPr wrap="square" rtlCol="0">
            <a:spAutoFit/>
          </a:bodyPr>
          <a:lstStyle/>
          <a:p>
            <a:r>
              <a:rPr lang="en-US" sz="2800" b="1" dirty="0">
                <a:solidFill>
                  <a:schemeClr val="accent1"/>
                </a:solidFill>
              </a:rPr>
              <a:t>Only 68 Countries have Lead Paint Laws</a:t>
            </a:r>
          </a:p>
        </p:txBody>
      </p:sp>
    </p:spTree>
    <p:extLst>
      <p:ext uri="{BB962C8B-B14F-4D97-AF65-F5344CB8AC3E}">
        <p14:creationId xmlns:p14="http://schemas.microsoft.com/office/powerpoint/2010/main" val="3895598714"/>
      </p:ext>
    </p:extLst>
  </p:cSld>
  <p:clrMapOvr>
    <a:masterClrMapping/>
  </p:clrMapOvr>
</p:sld>
</file>

<file path=ppt/theme/theme1.xml><?xml version="1.0" encoding="utf-8"?>
<a:theme xmlns:a="http://schemas.openxmlformats.org/drawingml/2006/main" name="Facet">
  <a:themeElements>
    <a:clrScheme name="Custom 1">
      <a:dk1>
        <a:sysClr val="windowText" lastClr="000000"/>
      </a:dk1>
      <a:lt1>
        <a:sysClr val="window" lastClr="FFFFFF"/>
      </a:lt1>
      <a:dk2>
        <a:srgbClr val="1F497D"/>
      </a:dk2>
      <a:lt2>
        <a:srgbClr val="EEECE1"/>
      </a:lt2>
      <a:accent1>
        <a:srgbClr val="4F81BD"/>
      </a:accent1>
      <a:accent2>
        <a:srgbClr val="FF0000"/>
      </a:accent2>
      <a:accent3>
        <a:srgbClr val="9BBB59"/>
      </a:accent3>
      <a:accent4>
        <a:srgbClr val="8064A2"/>
      </a:accent4>
      <a:accent5>
        <a:srgbClr val="4BACC6"/>
      </a:accent5>
      <a:accent6>
        <a:srgbClr val="FF513F"/>
      </a:accent6>
      <a:hlink>
        <a:srgbClr val="0000FF"/>
      </a:hlink>
      <a:folHlink>
        <a:srgbClr val="80008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00.xml.rels><?xml version="1.0" encoding="UTF-8" standalone="yes"?>
<Relationships xmlns="http://schemas.openxmlformats.org/package/2006/relationships"><Relationship Id="rId1" Type="http://schemas.openxmlformats.org/officeDocument/2006/relationships/customXmlProps" Target="itemProps100.xml"/></Relationships>
</file>

<file path=customXml/_rels/item101.xml.rels><?xml version="1.0" encoding="UTF-8" standalone="yes"?>
<Relationships xmlns="http://schemas.openxmlformats.org/package/2006/relationships"><Relationship Id="rId1" Type="http://schemas.openxmlformats.org/officeDocument/2006/relationships/customXmlProps" Target="itemProps101.xml"/></Relationships>
</file>

<file path=customXml/_rels/item102.xml.rels><?xml version="1.0" encoding="UTF-8" standalone="yes"?>
<Relationships xmlns="http://schemas.openxmlformats.org/package/2006/relationships"><Relationship Id="rId1" Type="http://schemas.openxmlformats.org/officeDocument/2006/relationships/customXmlProps" Target="itemProps102.xml"/></Relationships>
</file>

<file path=customXml/_rels/item103.xml.rels><?xml version="1.0" encoding="UTF-8" standalone="yes"?>
<Relationships xmlns="http://schemas.openxmlformats.org/package/2006/relationships"><Relationship Id="rId1" Type="http://schemas.openxmlformats.org/officeDocument/2006/relationships/customXmlProps" Target="itemProps103.xml"/></Relationships>
</file>

<file path=customXml/_rels/item104.xml.rels><?xml version="1.0" encoding="UTF-8" standalone="yes"?>
<Relationships xmlns="http://schemas.openxmlformats.org/package/2006/relationships"><Relationship Id="rId1" Type="http://schemas.openxmlformats.org/officeDocument/2006/relationships/customXmlProps" Target="itemProps104.xml"/></Relationships>
</file>

<file path=customXml/_rels/item105.xml.rels><?xml version="1.0" encoding="UTF-8" standalone="yes"?>
<Relationships xmlns="http://schemas.openxmlformats.org/package/2006/relationships"><Relationship Id="rId1" Type="http://schemas.openxmlformats.org/officeDocument/2006/relationships/customXmlProps" Target="itemProps105.xml"/></Relationships>
</file>

<file path=customXml/_rels/item106.xml.rels><?xml version="1.0" encoding="UTF-8" standalone="yes"?>
<Relationships xmlns="http://schemas.openxmlformats.org/package/2006/relationships"><Relationship Id="rId1" Type="http://schemas.openxmlformats.org/officeDocument/2006/relationships/customXmlProps" Target="itemProps106.xml"/></Relationships>
</file>

<file path=customXml/_rels/item107.xml.rels><?xml version="1.0" encoding="UTF-8" standalone="yes"?>
<Relationships xmlns="http://schemas.openxmlformats.org/package/2006/relationships"><Relationship Id="rId1" Type="http://schemas.openxmlformats.org/officeDocument/2006/relationships/customXmlProps" Target="itemProps107.xml"/></Relationships>
</file>

<file path=customXml/_rels/item108.xml.rels><?xml version="1.0" encoding="UTF-8" standalone="yes"?>
<Relationships xmlns="http://schemas.openxmlformats.org/package/2006/relationships"><Relationship Id="rId1" Type="http://schemas.openxmlformats.org/officeDocument/2006/relationships/customXmlProps" Target="itemProps108.xml"/></Relationships>
</file>

<file path=customXml/_rels/item109.xml.rels><?xml version="1.0" encoding="UTF-8" standalone="yes"?>
<Relationships xmlns="http://schemas.openxmlformats.org/package/2006/relationships"><Relationship Id="rId1" Type="http://schemas.openxmlformats.org/officeDocument/2006/relationships/customXmlProps" Target="itemProps109.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10.xml.rels><?xml version="1.0" encoding="UTF-8" standalone="yes"?>
<Relationships xmlns="http://schemas.openxmlformats.org/package/2006/relationships"><Relationship Id="rId1" Type="http://schemas.openxmlformats.org/officeDocument/2006/relationships/customXmlProps" Target="itemProps110.xml"/></Relationships>
</file>

<file path=customXml/_rels/item111.xml.rels><?xml version="1.0" encoding="UTF-8" standalone="yes"?>
<Relationships xmlns="http://schemas.openxmlformats.org/package/2006/relationships"><Relationship Id="rId1" Type="http://schemas.openxmlformats.org/officeDocument/2006/relationships/customXmlProps" Target="itemProps111.xml"/></Relationships>
</file>

<file path=customXml/_rels/item112.xml.rels><?xml version="1.0" encoding="UTF-8" standalone="yes"?>
<Relationships xmlns="http://schemas.openxmlformats.org/package/2006/relationships"><Relationship Id="rId1" Type="http://schemas.openxmlformats.org/officeDocument/2006/relationships/customXmlProps" Target="itemProps112.xml"/></Relationships>
</file>

<file path=customXml/_rels/item113.xml.rels><?xml version="1.0" encoding="UTF-8" standalone="yes"?>
<Relationships xmlns="http://schemas.openxmlformats.org/package/2006/relationships"><Relationship Id="rId1" Type="http://schemas.openxmlformats.org/officeDocument/2006/relationships/customXmlProps" Target="itemProps113.xml"/></Relationships>
</file>

<file path=customXml/_rels/item114.xml.rels><?xml version="1.0" encoding="UTF-8" standalone="yes"?>
<Relationships xmlns="http://schemas.openxmlformats.org/package/2006/relationships"><Relationship Id="rId1" Type="http://schemas.openxmlformats.org/officeDocument/2006/relationships/customXmlProps" Target="itemProps114.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00.xml><?xml version="1.0" encoding="utf-8"?>
<EsriMapsInfo xmlns="ESRI.ArcGIS.Mapping.OfficeIntegration.PowerPointInfo">
  <Version>Version1</Version>
  <RequiresSignIn>False</RequiresSignIn>
</EsriMapsInfo>
</file>

<file path=customXml/item101.xml><?xml version="1.0" encoding="utf-8"?>
<EsriMapsInfo xmlns="ESRI.ArcGIS.Mapping.OfficeIntegration.PowerPointInfo">
  <Version>Version1</Version>
  <RequiresSignIn>False</RequiresSignIn>
</EsriMapsInfo>
</file>

<file path=customXml/item102.xml><?xml version="1.0" encoding="utf-8"?>
<EsriMapsInfo xmlns="ESRI.ArcGIS.Mapping.OfficeIntegration.PowerPointInfo">
  <Version>Version1</Version>
  <RequiresSignIn>False</RequiresSignIn>
</EsriMapsInfo>
</file>

<file path=customXml/item103.xml><?xml version="1.0" encoding="utf-8"?>
<EsriMapsInfo xmlns="ESRI.ArcGIS.Mapping.OfficeIntegration.PowerPointInfo">
  <Version>Version1</Version>
  <RequiresSignIn>False</RequiresSignIn>
</EsriMapsInfo>
</file>

<file path=customXml/item104.xml><?xml version="1.0" encoding="utf-8"?>
<EsriMapsInfo xmlns="ESRI.ArcGIS.Mapping.OfficeIntegration.PowerPointInfo">
  <Version>Version1</Version>
  <RequiresSignIn>False</RequiresSignIn>
</EsriMapsInfo>
</file>

<file path=customXml/item105.xml><?xml version="1.0" encoding="utf-8"?>
<EsriMapsInfo xmlns="ESRI.ArcGIS.Mapping.OfficeIntegration.PowerPointInfo">
  <Version>Version1</Version>
  <RequiresSignIn>False</RequiresSignIn>
</EsriMapsInfo>
</file>

<file path=customXml/item106.xml><?xml version="1.0" encoding="utf-8"?>
<EsriMapsInfo xmlns="ESRI.ArcGIS.Mapping.OfficeIntegration.PowerPointInfo">
  <Version>Version1</Version>
  <RequiresSignIn>False</RequiresSignIn>
</EsriMapsInfo>
</file>

<file path=customXml/item107.xml><?xml version="1.0" encoding="utf-8"?>
<EsriMapsInfo xmlns="ESRI.ArcGIS.Mapping.OfficeIntegration.PowerPointInfo">
  <Version>Version1</Version>
  <RequiresSignIn>False</RequiresSignIn>
</EsriMapsInfo>
</file>

<file path=customXml/item108.xml><?xml version="1.0" encoding="utf-8"?>
<EsriMapsInfo xmlns="ESRI.ArcGIS.Mapping.OfficeIntegration.PowerPointInfo">
  <Version>Version1</Version>
  <RequiresSignIn>False</RequiresSignIn>
</EsriMapsInfo>
</file>

<file path=customXml/item109.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10.xml><?xml version="1.0" encoding="utf-8"?>
<EsriMapsInfo xmlns="ESRI.ArcGIS.Mapping.OfficeIntegration.PowerPointInfo">
  <Version>Version1</Version>
  <RequiresSignIn>False</RequiresSignIn>
</EsriMapsInfo>
</file>

<file path=customXml/item111.xml><?xml version="1.0" encoding="utf-8"?>
<EsriMapsInfo xmlns="ESRI.ArcGIS.Mapping.OfficeIntegration.PowerPointInfo">
  <Version>Version1</Version>
  <RequiresSignIn>False</RequiresSignIn>
</EsriMapsInfo>
</file>

<file path=customXml/item112.xml><?xml version="1.0" encoding="utf-8"?>
<EsriMapsInfo xmlns="ESRI.ArcGIS.Mapping.OfficeIntegration.PowerPointInfo">
  <Version>Version1</Version>
  <RequiresSignIn>False</RequiresSignIn>
</EsriMapsInfo>
</file>

<file path=customXml/item113.xml><?xml version="1.0" encoding="utf-8"?>
<EsriMapsInfo xmlns="ESRI.ArcGIS.Mapping.OfficeIntegration.PowerPointInfo">
  <Version>Version1</Version>
  <RequiresSignIn>False</RequiresSignIn>
</EsriMapsInfo>
</file>

<file path=customXml/item114.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mso-contentType ?>
<SharedContentType xmlns="Microsoft.SharePoint.Taxonomy.ContentTypeSync" SourceId="29f62856-1543-49d4-a736-4569d363f533" ContentTypeId="0x0101" PreviousValue="false"/>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ct:contentTypeSchema xmlns:ct="http://schemas.microsoft.com/office/2006/metadata/contentType" xmlns:ma="http://schemas.microsoft.com/office/2006/metadata/properties/metaAttributes" ct:_="" ma:_="" ma:contentTypeName="Document" ma:contentTypeID="0x010100292C0E6D9960E4459B21B3C02484385D" ma:contentTypeVersion="32" ma:contentTypeDescription="Create a new document." ma:contentTypeScope="" ma:versionID="3dfaa272bf67cfa42e2dcdc80b777d8a">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07beddfa-113c-4110-9fa5-5dc67e55e965" xmlns:ns6="9f6eef7d-6440-4a54-b22e-9b6e74864158" targetNamespace="http://schemas.microsoft.com/office/2006/metadata/properties" ma:root="true" ma:fieldsID="4a41eeb0e2a970a7baf1f55189d7b947" ns1:_="" ns2:_="" ns3:_="" ns4:_="" ns5:_="" ns6:_="">
    <xsd:import namespace="http://schemas.microsoft.com/sharepoint/v3"/>
    <xsd:import namespace="4ffa91fb-a0ff-4ac5-b2db-65c790d184a4"/>
    <xsd:import namespace="http://schemas.microsoft.com/sharepoint.v3"/>
    <xsd:import namespace="http://schemas.microsoft.com/sharepoint/v3/fields"/>
    <xsd:import namespace="07beddfa-113c-4110-9fa5-5dc67e55e965"/>
    <xsd:import namespace="9f6eef7d-6440-4a54-b22e-9b6e74864158"/>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5:LastSharedByUser" minOccurs="0"/>
                <xsd:element ref="ns5:LastSharedByTime" minOccurs="0"/>
                <xsd:element ref="ns6:MediaServiceMetadata" minOccurs="0"/>
                <xsd:element ref="ns6:MediaServiceFastMetadata" minOccurs="0"/>
                <xsd:element ref="ns6:MediaServiceDateTaken" minOccurs="0"/>
                <xsd:element ref="ns6:MediaServiceAutoTags" minOccurs="0"/>
                <xsd:element ref="ns6:MediaServiceLocation" minOccurs="0"/>
                <xsd:element ref="ns6:MediaServiceOCR" minOccurs="0"/>
                <xsd:element ref="ns6:MediaServiceEventHashCode" minOccurs="0"/>
                <xsd:element ref="ns6: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91caa61c-ecd9-4628-821e-7718459af438}" ma:internalName="TaxCatchAllLabel" ma:readOnly="true" ma:showField="CatchAllDataLabel" ma:web="77d4e1f2-3876-4648-b69c-be4af5dd7530">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91caa61c-ecd9-4628-821e-7718459af438}" ma:internalName="TaxCatchAll" ma:showField="CatchAllData" ma:web="77d4e1f2-3876-4648-b69c-be4af5dd7530">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7beddfa-113c-4110-9fa5-5dc67e55e965"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element name="LastSharedByUser" ma:index="31" nillable="true" ma:displayName="Last Shared By User" ma:description="" ma:internalName="LastSharedByUser" ma:readOnly="true">
      <xsd:simpleType>
        <xsd:restriction base="dms:Note">
          <xsd:maxLength value="255"/>
        </xsd:restriction>
      </xsd:simpleType>
    </xsd:element>
    <xsd:element name="LastSharedByTime" ma:index="3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9f6eef7d-6440-4a54-b22e-9b6e74864158" elementFormDefault="qualified">
    <xsd:import namespace="http://schemas.microsoft.com/office/2006/documentManagement/types"/>
    <xsd:import namespace="http://schemas.microsoft.com/office/infopath/2007/PartnerControls"/>
    <xsd:element name="MediaServiceMetadata" ma:index="33" nillable="true" ma:displayName="MediaServiceMetadata" ma:description="" ma:hidden="true" ma:internalName="MediaServiceMetadata" ma:readOnly="true">
      <xsd:simpleType>
        <xsd:restriction base="dms:Note"/>
      </xsd:simpleType>
    </xsd:element>
    <xsd:element name="MediaServiceFastMetadata" ma:index="34" nillable="true" ma:displayName="MediaServiceFastMetadata" ma:description="" ma:hidden="true" ma:internalName="MediaServiceFastMetadata" ma:readOnly="true">
      <xsd:simpleType>
        <xsd:restriction base="dms:Note"/>
      </xsd:simpleType>
    </xsd:element>
    <xsd:element name="MediaServiceDateTaken" ma:index="35" nillable="true" ma:displayName="MediaServiceDateTaken" ma:description="" ma:hidden="true" ma:internalName="MediaServiceDateTaken" ma:readOnly="true">
      <xsd:simpleType>
        <xsd:restriction base="dms:Text"/>
      </xsd:simpleType>
    </xsd:element>
    <xsd:element name="MediaServiceAutoTags" ma:index="36" nillable="true" ma:displayName="MediaServiceAutoTags" ma:description="" ma:internalName="MediaServiceAutoTags" ma:readOnly="true">
      <xsd:simpleType>
        <xsd:restriction base="dms:Text"/>
      </xsd:simpleType>
    </xsd:element>
    <xsd:element name="MediaServiceLocation" ma:index="37" nillable="true" ma:displayName="MediaServiceLocation" ma:description="" ma:internalName="MediaServiceLocation" ma:readOnly="true">
      <xsd:simpleType>
        <xsd:restriction base="dms:Text"/>
      </xsd:simpleType>
    </xsd:element>
    <xsd:element name="MediaServiceOCR" ma:index="38" nillable="true" ma:displayName="MediaServiceOCR" ma:internalName="MediaServiceOCR" ma:readOnly="true">
      <xsd:simpleType>
        <xsd:restriction base="dms:Note">
          <xsd:maxLength value="255"/>
        </xsd:restriction>
      </xsd:simpleType>
    </xsd:element>
    <xsd:element name="MediaServiceEventHashCode" ma:index="39" nillable="true" ma:displayName="MediaServiceEventHashCode" ma:hidden="true" ma:internalName="MediaServiceEventHashCode"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2017-08-28T20:42:28+00:00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SharedWithUsers xmlns="07beddfa-113c-4110-9fa5-5dc67e55e965">
      <UserInfo>
        <DisplayName>Huber, Patrick</DisplayName>
        <AccountId>248</AccountId>
        <AccountType/>
      </UserInfo>
    </SharedWithUsers>
  </documentManagement>
</p:properties>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mso-contentType ?>
<FormTemplates xmlns="http://schemas.microsoft.com/sharepoint/v3/contenttype/forms">
  <Display>DocumentLibraryForm</Display>
  <Edit>DocumentLibraryForm</Edit>
  <New>DocumentLibraryForm</New>
</FormTemplates>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81A7FD9D-3D0C-46E7-ACFF-FEFCFDB86F18}">
  <ds:schemaRefs>
    <ds:schemaRef ds:uri="ESRI.ArcGIS.Mapping.OfficeIntegration.PowerPointInfo"/>
  </ds:schemaRefs>
</ds:datastoreItem>
</file>

<file path=customXml/itemProps10.xml><?xml version="1.0" encoding="utf-8"?>
<ds:datastoreItem xmlns:ds="http://schemas.openxmlformats.org/officeDocument/2006/customXml" ds:itemID="{AA24B14B-343C-4FC8-8605-D5855B0CB2E9}">
  <ds:schemaRefs>
    <ds:schemaRef ds:uri="ESRI.ArcGIS.Mapping.OfficeIntegration.PowerPointInfo"/>
  </ds:schemaRefs>
</ds:datastoreItem>
</file>

<file path=customXml/itemProps100.xml><?xml version="1.0" encoding="utf-8"?>
<ds:datastoreItem xmlns:ds="http://schemas.openxmlformats.org/officeDocument/2006/customXml" ds:itemID="{204776D5-1E19-4EC9-B74A-EEDC837982F8}">
  <ds:schemaRefs>
    <ds:schemaRef ds:uri="ESRI.ArcGIS.Mapping.OfficeIntegration.PowerPointInfo"/>
  </ds:schemaRefs>
</ds:datastoreItem>
</file>

<file path=customXml/itemProps101.xml><?xml version="1.0" encoding="utf-8"?>
<ds:datastoreItem xmlns:ds="http://schemas.openxmlformats.org/officeDocument/2006/customXml" ds:itemID="{C3704A54-F423-47D4-9C64-6129B696F9A6}">
  <ds:schemaRefs>
    <ds:schemaRef ds:uri="ESRI.ArcGIS.Mapping.OfficeIntegration.PowerPointInfo"/>
  </ds:schemaRefs>
</ds:datastoreItem>
</file>

<file path=customXml/itemProps102.xml><?xml version="1.0" encoding="utf-8"?>
<ds:datastoreItem xmlns:ds="http://schemas.openxmlformats.org/officeDocument/2006/customXml" ds:itemID="{EE6EDBF6-A45B-4261-9B1B-77923EA04DFE}">
  <ds:schemaRefs>
    <ds:schemaRef ds:uri="ESRI.ArcGIS.Mapping.OfficeIntegration.PowerPointInfo"/>
  </ds:schemaRefs>
</ds:datastoreItem>
</file>

<file path=customXml/itemProps103.xml><?xml version="1.0" encoding="utf-8"?>
<ds:datastoreItem xmlns:ds="http://schemas.openxmlformats.org/officeDocument/2006/customXml" ds:itemID="{D8887859-FD86-4993-A4B4-0CFD931E5B28}">
  <ds:schemaRefs>
    <ds:schemaRef ds:uri="ESRI.ArcGIS.Mapping.OfficeIntegration.PowerPointInfo"/>
  </ds:schemaRefs>
</ds:datastoreItem>
</file>

<file path=customXml/itemProps104.xml><?xml version="1.0" encoding="utf-8"?>
<ds:datastoreItem xmlns:ds="http://schemas.openxmlformats.org/officeDocument/2006/customXml" ds:itemID="{BEA8ED2B-3C9A-41A6-BDC2-C1E5C7E5C852}">
  <ds:schemaRefs>
    <ds:schemaRef ds:uri="ESRI.ArcGIS.Mapping.OfficeIntegration.PowerPointInfo"/>
  </ds:schemaRefs>
</ds:datastoreItem>
</file>

<file path=customXml/itemProps105.xml><?xml version="1.0" encoding="utf-8"?>
<ds:datastoreItem xmlns:ds="http://schemas.openxmlformats.org/officeDocument/2006/customXml" ds:itemID="{210B797E-74DA-4DB0-858E-BDCEF73B1127}">
  <ds:schemaRefs>
    <ds:schemaRef ds:uri="ESRI.ArcGIS.Mapping.OfficeIntegration.PowerPointInfo"/>
  </ds:schemaRefs>
</ds:datastoreItem>
</file>

<file path=customXml/itemProps106.xml><?xml version="1.0" encoding="utf-8"?>
<ds:datastoreItem xmlns:ds="http://schemas.openxmlformats.org/officeDocument/2006/customXml" ds:itemID="{D0B02E4D-5139-4757-B5D4-F8841D3E5A29}">
  <ds:schemaRefs>
    <ds:schemaRef ds:uri="ESRI.ArcGIS.Mapping.OfficeIntegration.PowerPointInfo"/>
  </ds:schemaRefs>
</ds:datastoreItem>
</file>

<file path=customXml/itemProps107.xml><?xml version="1.0" encoding="utf-8"?>
<ds:datastoreItem xmlns:ds="http://schemas.openxmlformats.org/officeDocument/2006/customXml" ds:itemID="{B9C75E7E-4079-44A7-96E9-DF728AE4DF96}">
  <ds:schemaRefs>
    <ds:schemaRef ds:uri="ESRI.ArcGIS.Mapping.OfficeIntegration.PowerPointInfo"/>
  </ds:schemaRefs>
</ds:datastoreItem>
</file>

<file path=customXml/itemProps108.xml><?xml version="1.0" encoding="utf-8"?>
<ds:datastoreItem xmlns:ds="http://schemas.openxmlformats.org/officeDocument/2006/customXml" ds:itemID="{D1A359C4-5D7E-4AD6-87E2-F2CECCF962A5}">
  <ds:schemaRefs>
    <ds:schemaRef ds:uri="ESRI.ArcGIS.Mapping.OfficeIntegration.PowerPointInfo"/>
  </ds:schemaRefs>
</ds:datastoreItem>
</file>

<file path=customXml/itemProps109.xml><?xml version="1.0" encoding="utf-8"?>
<ds:datastoreItem xmlns:ds="http://schemas.openxmlformats.org/officeDocument/2006/customXml" ds:itemID="{27B475D6-BBD0-4546-80E3-1FD219404E37}">
  <ds:schemaRefs>
    <ds:schemaRef ds:uri="ESRI.ArcGIS.Mapping.OfficeIntegration.PowerPointInfo"/>
  </ds:schemaRefs>
</ds:datastoreItem>
</file>

<file path=customXml/itemProps11.xml><?xml version="1.0" encoding="utf-8"?>
<ds:datastoreItem xmlns:ds="http://schemas.openxmlformats.org/officeDocument/2006/customXml" ds:itemID="{EF8B582B-E8C7-4FE1-9165-0940400F9D63}">
  <ds:schemaRefs>
    <ds:schemaRef ds:uri="ESRI.ArcGIS.Mapping.OfficeIntegration.PowerPointInfo"/>
  </ds:schemaRefs>
</ds:datastoreItem>
</file>

<file path=customXml/itemProps110.xml><?xml version="1.0" encoding="utf-8"?>
<ds:datastoreItem xmlns:ds="http://schemas.openxmlformats.org/officeDocument/2006/customXml" ds:itemID="{E1998912-DBDA-46FC-B7B7-210973B1DED3}">
  <ds:schemaRefs>
    <ds:schemaRef ds:uri="ESRI.ArcGIS.Mapping.OfficeIntegration.PowerPointInfo"/>
  </ds:schemaRefs>
</ds:datastoreItem>
</file>

<file path=customXml/itemProps111.xml><?xml version="1.0" encoding="utf-8"?>
<ds:datastoreItem xmlns:ds="http://schemas.openxmlformats.org/officeDocument/2006/customXml" ds:itemID="{DD303DE6-10F4-4BA5-A4D1-06D23800D2A4}">
  <ds:schemaRefs>
    <ds:schemaRef ds:uri="ESRI.ArcGIS.Mapping.OfficeIntegration.PowerPointInfo"/>
  </ds:schemaRefs>
</ds:datastoreItem>
</file>

<file path=customXml/itemProps112.xml><?xml version="1.0" encoding="utf-8"?>
<ds:datastoreItem xmlns:ds="http://schemas.openxmlformats.org/officeDocument/2006/customXml" ds:itemID="{7C087FAE-FEC2-4EA1-9966-BE98E8D575E5}">
  <ds:schemaRefs>
    <ds:schemaRef ds:uri="ESRI.ArcGIS.Mapping.OfficeIntegration.PowerPointInfo"/>
  </ds:schemaRefs>
</ds:datastoreItem>
</file>

<file path=customXml/itemProps113.xml><?xml version="1.0" encoding="utf-8"?>
<ds:datastoreItem xmlns:ds="http://schemas.openxmlformats.org/officeDocument/2006/customXml" ds:itemID="{1A1996D1-4871-4EA2-96D7-DF2C9A72E007}">
  <ds:schemaRefs>
    <ds:schemaRef ds:uri="ESRI.ArcGIS.Mapping.OfficeIntegration.PowerPointInfo"/>
  </ds:schemaRefs>
</ds:datastoreItem>
</file>

<file path=customXml/itemProps114.xml><?xml version="1.0" encoding="utf-8"?>
<ds:datastoreItem xmlns:ds="http://schemas.openxmlformats.org/officeDocument/2006/customXml" ds:itemID="{ECD73A1C-8392-4086-874E-FA5327C4398D}">
  <ds:schemaRefs>
    <ds:schemaRef ds:uri="ESRI.ArcGIS.Mapping.OfficeIntegration.PowerPointInfo"/>
  </ds:schemaRefs>
</ds:datastoreItem>
</file>

<file path=customXml/itemProps12.xml><?xml version="1.0" encoding="utf-8"?>
<ds:datastoreItem xmlns:ds="http://schemas.openxmlformats.org/officeDocument/2006/customXml" ds:itemID="{E22BFBBE-18B8-4D43-ACE1-86213D92142E}">
  <ds:schemaRefs>
    <ds:schemaRef ds:uri="ESRI.ArcGIS.Mapping.OfficeIntegration.PowerPointInfo"/>
  </ds:schemaRefs>
</ds:datastoreItem>
</file>

<file path=customXml/itemProps13.xml><?xml version="1.0" encoding="utf-8"?>
<ds:datastoreItem xmlns:ds="http://schemas.openxmlformats.org/officeDocument/2006/customXml" ds:itemID="{7C376B57-3CDE-4AF9-B585-336E1E6C8688}">
  <ds:schemaRefs>
    <ds:schemaRef ds:uri="ESRI.ArcGIS.Mapping.OfficeIntegration.PowerPointInfo"/>
  </ds:schemaRefs>
</ds:datastoreItem>
</file>

<file path=customXml/itemProps14.xml><?xml version="1.0" encoding="utf-8"?>
<ds:datastoreItem xmlns:ds="http://schemas.openxmlformats.org/officeDocument/2006/customXml" ds:itemID="{EE96E4DD-DF50-4A87-A18E-9FF0C6F25B1F}">
  <ds:schemaRefs>
    <ds:schemaRef ds:uri="ESRI.ArcGIS.Mapping.OfficeIntegration.PowerPointInfo"/>
  </ds:schemaRefs>
</ds:datastoreItem>
</file>

<file path=customXml/itemProps15.xml><?xml version="1.0" encoding="utf-8"?>
<ds:datastoreItem xmlns:ds="http://schemas.openxmlformats.org/officeDocument/2006/customXml" ds:itemID="{456E9DD5-06C1-4849-BFFD-0EE9BD244C49}">
  <ds:schemaRefs>
    <ds:schemaRef ds:uri="Microsoft.SharePoint.Taxonomy.ContentTypeSync"/>
  </ds:schemaRefs>
</ds:datastoreItem>
</file>

<file path=customXml/itemProps16.xml><?xml version="1.0" encoding="utf-8"?>
<ds:datastoreItem xmlns:ds="http://schemas.openxmlformats.org/officeDocument/2006/customXml" ds:itemID="{47FD3BFE-CCFA-4D43-8389-86BFE16D7BE1}">
  <ds:schemaRefs>
    <ds:schemaRef ds:uri="ESRI.ArcGIS.Mapping.OfficeIntegration.PowerPointInfo"/>
  </ds:schemaRefs>
</ds:datastoreItem>
</file>

<file path=customXml/itemProps17.xml><?xml version="1.0" encoding="utf-8"?>
<ds:datastoreItem xmlns:ds="http://schemas.openxmlformats.org/officeDocument/2006/customXml" ds:itemID="{D5F897F4-DFB4-4B73-936E-2D9E5E3469F7}">
  <ds:schemaRefs>
    <ds:schemaRef ds:uri="ESRI.ArcGIS.Mapping.OfficeIntegration.PowerPointInfo"/>
  </ds:schemaRefs>
</ds:datastoreItem>
</file>

<file path=customXml/itemProps18.xml><?xml version="1.0" encoding="utf-8"?>
<ds:datastoreItem xmlns:ds="http://schemas.openxmlformats.org/officeDocument/2006/customXml" ds:itemID="{0F69EB4D-213B-4A07-8AFE-06EFDF070E0B}">
  <ds:schemaRefs>
    <ds:schemaRef ds:uri="ESRI.ArcGIS.Mapping.OfficeIntegration.PowerPointInfo"/>
  </ds:schemaRefs>
</ds:datastoreItem>
</file>

<file path=customXml/itemProps19.xml><?xml version="1.0" encoding="utf-8"?>
<ds:datastoreItem xmlns:ds="http://schemas.openxmlformats.org/officeDocument/2006/customXml" ds:itemID="{8E98014D-9BAD-440B-BB5B-DB34FA547CE3}">
  <ds:schemaRefs>
    <ds:schemaRef ds:uri="ESRI.ArcGIS.Mapping.OfficeIntegration.PowerPointInfo"/>
  </ds:schemaRefs>
</ds:datastoreItem>
</file>

<file path=customXml/itemProps2.xml><?xml version="1.0" encoding="utf-8"?>
<ds:datastoreItem xmlns:ds="http://schemas.openxmlformats.org/officeDocument/2006/customXml" ds:itemID="{ECCAD77C-C942-4066-90C2-370C0E44CD09}">
  <ds:schemaRefs>
    <ds:schemaRef ds:uri="ESRI.ArcGIS.Mapping.OfficeIntegration.PowerPointInfo"/>
  </ds:schemaRefs>
</ds:datastoreItem>
</file>

<file path=customXml/itemProps20.xml><?xml version="1.0" encoding="utf-8"?>
<ds:datastoreItem xmlns:ds="http://schemas.openxmlformats.org/officeDocument/2006/customXml" ds:itemID="{413C97BC-198B-4360-BEEF-F725FEBF11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07beddfa-113c-4110-9fa5-5dc67e55e965"/>
    <ds:schemaRef ds:uri="9f6eef7d-6440-4a54-b22e-9b6e748641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1.xml><?xml version="1.0" encoding="utf-8"?>
<ds:datastoreItem xmlns:ds="http://schemas.openxmlformats.org/officeDocument/2006/customXml" ds:itemID="{57DFCA03-7136-4A61-92C6-24FB41BCAC50}">
  <ds:schemaRefs>
    <ds:schemaRef ds:uri="ESRI.ArcGIS.Mapping.OfficeIntegration.PowerPointInfo"/>
  </ds:schemaRefs>
</ds:datastoreItem>
</file>

<file path=customXml/itemProps22.xml><?xml version="1.0" encoding="utf-8"?>
<ds:datastoreItem xmlns:ds="http://schemas.openxmlformats.org/officeDocument/2006/customXml" ds:itemID="{42233F48-9321-4829-967C-73102055F20E}">
  <ds:schemaRefs>
    <ds:schemaRef ds:uri="ESRI.ArcGIS.Mapping.OfficeIntegration.PowerPointInfo"/>
  </ds:schemaRefs>
</ds:datastoreItem>
</file>

<file path=customXml/itemProps23.xml><?xml version="1.0" encoding="utf-8"?>
<ds:datastoreItem xmlns:ds="http://schemas.openxmlformats.org/officeDocument/2006/customXml" ds:itemID="{B840DE87-0000-4A92-8CA8-8BC1B6408C61}">
  <ds:schemaRefs>
    <ds:schemaRef ds:uri="ESRI.ArcGIS.Mapping.OfficeIntegration.PowerPointInfo"/>
  </ds:schemaRefs>
</ds:datastoreItem>
</file>

<file path=customXml/itemProps24.xml><?xml version="1.0" encoding="utf-8"?>
<ds:datastoreItem xmlns:ds="http://schemas.openxmlformats.org/officeDocument/2006/customXml" ds:itemID="{53AC08E6-09B8-4226-9AB3-6E4E86814AB2}">
  <ds:schemaRefs>
    <ds:schemaRef ds:uri="ESRI.ArcGIS.Mapping.OfficeIntegration.PowerPointInfo"/>
  </ds:schemaRefs>
</ds:datastoreItem>
</file>

<file path=customXml/itemProps25.xml><?xml version="1.0" encoding="utf-8"?>
<ds:datastoreItem xmlns:ds="http://schemas.openxmlformats.org/officeDocument/2006/customXml" ds:itemID="{85DA94C7-E011-4506-B1CB-B48C2EDD098F}">
  <ds:schemaRefs>
    <ds:schemaRef ds:uri="ESRI.ArcGIS.Mapping.OfficeIntegration.PowerPointInfo"/>
  </ds:schemaRefs>
</ds:datastoreItem>
</file>

<file path=customXml/itemProps26.xml><?xml version="1.0" encoding="utf-8"?>
<ds:datastoreItem xmlns:ds="http://schemas.openxmlformats.org/officeDocument/2006/customXml" ds:itemID="{98787BA0-D2D2-479D-976B-5B18ACDA5015}">
  <ds:schemaRefs>
    <ds:schemaRef ds:uri="ESRI.ArcGIS.Mapping.OfficeIntegration.PowerPointInfo"/>
  </ds:schemaRefs>
</ds:datastoreItem>
</file>

<file path=customXml/itemProps27.xml><?xml version="1.0" encoding="utf-8"?>
<ds:datastoreItem xmlns:ds="http://schemas.openxmlformats.org/officeDocument/2006/customXml" ds:itemID="{D44784B8-AAB8-4DF0-802D-730E3507C2CB}">
  <ds:schemaRefs>
    <ds:schemaRef ds:uri="ESRI.ArcGIS.Mapping.OfficeIntegration.PowerPointInfo"/>
  </ds:schemaRefs>
</ds:datastoreItem>
</file>

<file path=customXml/itemProps28.xml><?xml version="1.0" encoding="utf-8"?>
<ds:datastoreItem xmlns:ds="http://schemas.openxmlformats.org/officeDocument/2006/customXml" ds:itemID="{B4A266B6-0E8F-4DD9-9774-C39AED810533}">
  <ds:schemaRefs>
    <ds:schemaRef ds:uri="ESRI.ArcGIS.Mapping.OfficeIntegration.PowerPointInfo"/>
  </ds:schemaRefs>
</ds:datastoreItem>
</file>

<file path=customXml/itemProps29.xml><?xml version="1.0" encoding="utf-8"?>
<ds:datastoreItem xmlns:ds="http://schemas.openxmlformats.org/officeDocument/2006/customXml" ds:itemID="{585D1614-6FAC-4FF0-A677-A24035C6AF05}">
  <ds:schemaRefs>
    <ds:schemaRef ds:uri="ESRI.ArcGIS.Mapping.OfficeIntegration.PowerPointInfo"/>
  </ds:schemaRefs>
</ds:datastoreItem>
</file>

<file path=customXml/itemProps3.xml><?xml version="1.0" encoding="utf-8"?>
<ds:datastoreItem xmlns:ds="http://schemas.openxmlformats.org/officeDocument/2006/customXml" ds:itemID="{5D2DFB0A-CC5C-40C8-9AED-C9D08294E863}">
  <ds:schemaRefs>
    <ds:schemaRef ds:uri="ESRI.ArcGIS.Mapping.OfficeIntegration.PowerPointInfo"/>
  </ds:schemaRefs>
</ds:datastoreItem>
</file>

<file path=customXml/itemProps30.xml><?xml version="1.0" encoding="utf-8"?>
<ds:datastoreItem xmlns:ds="http://schemas.openxmlformats.org/officeDocument/2006/customXml" ds:itemID="{0B7DBBF6-F22B-47A2-927B-4624FF9E883D}">
  <ds:schemaRefs>
    <ds:schemaRef ds:uri="ESRI.ArcGIS.Mapping.OfficeIntegration.PowerPointInfo"/>
  </ds:schemaRefs>
</ds:datastoreItem>
</file>

<file path=customXml/itemProps31.xml><?xml version="1.0" encoding="utf-8"?>
<ds:datastoreItem xmlns:ds="http://schemas.openxmlformats.org/officeDocument/2006/customXml" ds:itemID="{EA72AA55-8CB9-4FA7-853B-63292EC76FE6}">
  <ds:schemaRefs>
    <ds:schemaRef ds:uri="ESRI.ArcGIS.Mapping.OfficeIntegration.PowerPointInfo"/>
  </ds:schemaRefs>
</ds:datastoreItem>
</file>

<file path=customXml/itemProps32.xml><?xml version="1.0" encoding="utf-8"?>
<ds:datastoreItem xmlns:ds="http://schemas.openxmlformats.org/officeDocument/2006/customXml" ds:itemID="{CAE29FBD-E2BA-4AA1-A31D-C0890E08C781}">
  <ds:schemaRefs>
    <ds:schemaRef ds:uri="ESRI.ArcGIS.Mapping.OfficeIntegration.PowerPointInfo"/>
  </ds:schemaRefs>
</ds:datastoreItem>
</file>

<file path=customXml/itemProps33.xml><?xml version="1.0" encoding="utf-8"?>
<ds:datastoreItem xmlns:ds="http://schemas.openxmlformats.org/officeDocument/2006/customXml" ds:itemID="{E30C3B50-C032-448B-A2D4-8C6EB73EFB8A}">
  <ds:schemaRefs>
    <ds:schemaRef ds:uri="ESRI.ArcGIS.Mapping.OfficeIntegration.PowerPointInfo"/>
  </ds:schemaRefs>
</ds:datastoreItem>
</file>

<file path=customXml/itemProps34.xml><?xml version="1.0" encoding="utf-8"?>
<ds:datastoreItem xmlns:ds="http://schemas.openxmlformats.org/officeDocument/2006/customXml" ds:itemID="{2C7E3B68-3932-4387-9C13-08E0D83D2F29}">
  <ds:schemaRefs>
    <ds:schemaRef ds:uri="http://schemas.openxmlformats.org/package/2006/metadata/core-properties"/>
    <ds:schemaRef ds:uri="http://schemas.microsoft.com/office/2006/documentManagement/types"/>
    <ds:schemaRef ds:uri="http://schemas.microsoft.com/office/infopath/2007/PartnerControls"/>
    <ds:schemaRef ds:uri="9f6eef7d-6440-4a54-b22e-9b6e74864158"/>
    <ds:schemaRef ds:uri="http://purl.org/dc/elements/1.1/"/>
    <ds:schemaRef ds:uri="http://schemas.microsoft.com/office/2006/metadata/properties"/>
    <ds:schemaRef ds:uri="07beddfa-113c-4110-9fa5-5dc67e55e965"/>
    <ds:schemaRef ds:uri="http://schemas.microsoft.com/sharepoint/v3/fields"/>
    <ds:schemaRef ds:uri="http://schemas.microsoft.com/sharepoint/v3"/>
    <ds:schemaRef ds:uri="http://schemas.microsoft.com/sharepoint.v3"/>
    <ds:schemaRef ds:uri="http://purl.org/dc/terms/"/>
    <ds:schemaRef ds:uri="4ffa91fb-a0ff-4ac5-b2db-65c790d184a4"/>
    <ds:schemaRef ds:uri="http://www.w3.org/XML/1998/namespace"/>
    <ds:schemaRef ds:uri="http://purl.org/dc/dcmitype/"/>
  </ds:schemaRefs>
</ds:datastoreItem>
</file>

<file path=customXml/itemProps35.xml><?xml version="1.0" encoding="utf-8"?>
<ds:datastoreItem xmlns:ds="http://schemas.openxmlformats.org/officeDocument/2006/customXml" ds:itemID="{54C9A2F5-AB01-461E-9F32-527EA269A531}">
  <ds:schemaRefs>
    <ds:schemaRef ds:uri="ESRI.ArcGIS.Mapping.OfficeIntegration.PowerPointInfo"/>
  </ds:schemaRefs>
</ds:datastoreItem>
</file>

<file path=customXml/itemProps36.xml><?xml version="1.0" encoding="utf-8"?>
<ds:datastoreItem xmlns:ds="http://schemas.openxmlformats.org/officeDocument/2006/customXml" ds:itemID="{56B5B8FA-63E4-48FC-8451-FC4A6405025D}">
  <ds:schemaRefs>
    <ds:schemaRef ds:uri="ESRI.ArcGIS.Mapping.OfficeIntegration.PowerPointInfo"/>
  </ds:schemaRefs>
</ds:datastoreItem>
</file>

<file path=customXml/itemProps37.xml><?xml version="1.0" encoding="utf-8"?>
<ds:datastoreItem xmlns:ds="http://schemas.openxmlformats.org/officeDocument/2006/customXml" ds:itemID="{64D5BE9C-1B8F-441B-8F83-574132A40468}">
  <ds:schemaRefs>
    <ds:schemaRef ds:uri="ESRI.ArcGIS.Mapping.OfficeIntegration.PowerPointInfo"/>
  </ds:schemaRefs>
</ds:datastoreItem>
</file>

<file path=customXml/itemProps38.xml><?xml version="1.0" encoding="utf-8"?>
<ds:datastoreItem xmlns:ds="http://schemas.openxmlformats.org/officeDocument/2006/customXml" ds:itemID="{26AC3B66-15AA-48F5-B5F0-EABB8B14740A}">
  <ds:schemaRefs>
    <ds:schemaRef ds:uri="ESRI.ArcGIS.Mapping.OfficeIntegration.PowerPointInfo"/>
  </ds:schemaRefs>
</ds:datastoreItem>
</file>

<file path=customXml/itemProps39.xml><?xml version="1.0" encoding="utf-8"?>
<ds:datastoreItem xmlns:ds="http://schemas.openxmlformats.org/officeDocument/2006/customXml" ds:itemID="{4769C2E7-A832-4D97-BD35-A3DE5F08BDE6}">
  <ds:schemaRefs>
    <ds:schemaRef ds:uri="ESRI.ArcGIS.Mapping.OfficeIntegration.PowerPointInfo"/>
  </ds:schemaRefs>
</ds:datastoreItem>
</file>

<file path=customXml/itemProps4.xml><?xml version="1.0" encoding="utf-8"?>
<ds:datastoreItem xmlns:ds="http://schemas.openxmlformats.org/officeDocument/2006/customXml" ds:itemID="{DD0BE165-0DF0-4635-8778-AF84A698EF7F}">
  <ds:schemaRefs>
    <ds:schemaRef ds:uri="ESRI.ArcGIS.Mapping.OfficeIntegration.PowerPointInfo"/>
  </ds:schemaRefs>
</ds:datastoreItem>
</file>

<file path=customXml/itemProps40.xml><?xml version="1.0" encoding="utf-8"?>
<ds:datastoreItem xmlns:ds="http://schemas.openxmlformats.org/officeDocument/2006/customXml" ds:itemID="{B996D886-7232-41EA-888D-1683A2418771}">
  <ds:schemaRefs>
    <ds:schemaRef ds:uri="ESRI.ArcGIS.Mapping.OfficeIntegration.PowerPointInfo"/>
  </ds:schemaRefs>
</ds:datastoreItem>
</file>

<file path=customXml/itemProps41.xml><?xml version="1.0" encoding="utf-8"?>
<ds:datastoreItem xmlns:ds="http://schemas.openxmlformats.org/officeDocument/2006/customXml" ds:itemID="{964FC02A-2288-4AF7-9EC7-3A1CD06697CB}">
  <ds:schemaRefs>
    <ds:schemaRef ds:uri="ESRI.ArcGIS.Mapping.OfficeIntegration.PowerPointInfo"/>
  </ds:schemaRefs>
</ds:datastoreItem>
</file>

<file path=customXml/itemProps42.xml><?xml version="1.0" encoding="utf-8"?>
<ds:datastoreItem xmlns:ds="http://schemas.openxmlformats.org/officeDocument/2006/customXml" ds:itemID="{2EDE73DB-D12D-4928-BA00-64D4073EA226}">
  <ds:schemaRefs>
    <ds:schemaRef ds:uri="ESRI.ArcGIS.Mapping.OfficeIntegration.PowerPointInfo"/>
  </ds:schemaRefs>
</ds:datastoreItem>
</file>

<file path=customXml/itemProps43.xml><?xml version="1.0" encoding="utf-8"?>
<ds:datastoreItem xmlns:ds="http://schemas.openxmlformats.org/officeDocument/2006/customXml" ds:itemID="{B88646B4-326C-485D-957B-EC81034B202A}">
  <ds:schemaRefs>
    <ds:schemaRef ds:uri="ESRI.ArcGIS.Mapping.OfficeIntegration.PowerPointInfo"/>
  </ds:schemaRefs>
</ds:datastoreItem>
</file>

<file path=customXml/itemProps44.xml><?xml version="1.0" encoding="utf-8"?>
<ds:datastoreItem xmlns:ds="http://schemas.openxmlformats.org/officeDocument/2006/customXml" ds:itemID="{471DB41D-8F8B-4296-B273-3E594D1AC33E}">
  <ds:schemaRefs>
    <ds:schemaRef ds:uri="ESRI.ArcGIS.Mapping.OfficeIntegration.PowerPointInfo"/>
  </ds:schemaRefs>
</ds:datastoreItem>
</file>

<file path=customXml/itemProps45.xml><?xml version="1.0" encoding="utf-8"?>
<ds:datastoreItem xmlns:ds="http://schemas.openxmlformats.org/officeDocument/2006/customXml" ds:itemID="{24A5C8D1-29D7-4AC4-BF4B-7A853B4A8F5B}">
  <ds:schemaRefs>
    <ds:schemaRef ds:uri="ESRI.ArcGIS.Mapping.OfficeIntegration.PowerPointInfo"/>
  </ds:schemaRefs>
</ds:datastoreItem>
</file>

<file path=customXml/itemProps46.xml><?xml version="1.0" encoding="utf-8"?>
<ds:datastoreItem xmlns:ds="http://schemas.openxmlformats.org/officeDocument/2006/customXml" ds:itemID="{95AD2CC0-11BC-46CA-B6C4-FDC056CA4737}">
  <ds:schemaRefs>
    <ds:schemaRef ds:uri="ESRI.ArcGIS.Mapping.OfficeIntegration.PowerPointInfo"/>
  </ds:schemaRefs>
</ds:datastoreItem>
</file>

<file path=customXml/itemProps47.xml><?xml version="1.0" encoding="utf-8"?>
<ds:datastoreItem xmlns:ds="http://schemas.openxmlformats.org/officeDocument/2006/customXml" ds:itemID="{3B80495C-BDCC-40E5-94DE-E1C652C64035}">
  <ds:schemaRefs>
    <ds:schemaRef ds:uri="ESRI.ArcGIS.Mapping.OfficeIntegration.PowerPointInfo"/>
  </ds:schemaRefs>
</ds:datastoreItem>
</file>

<file path=customXml/itemProps48.xml><?xml version="1.0" encoding="utf-8"?>
<ds:datastoreItem xmlns:ds="http://schemas.openxmlformats.org/officeDocument/2006/customXml" ds:itemID="{F4D8CF0E-AC7A-467A-B9D1-6842E9AFBFDF}">
  <ds:schemaRefs>
    <ds:schemaRef ds:uri="ESRI.ArcGIS.Mapping.OfficeIntegration.PowerPointInfo"/>
  </ds:schemaRefs>
</ds:datastoreItem>
</file>

<file path=customXml/itemProps49.xml><?xml version="1.0" encoding="utf-8"?>
<ds:datastoreItem xmlns:ds="http://schemas.openxmlformats.org/officeDocument/2006/customXml" ds:itemID="{F3630DC2-412C-4DEE-AFD2-A69A98AAD8A9}">
  <ds:schemaRefs>
    <ds:schemaRef ds:uri="ESRI.ArcGIS.Mapping.OfficeIntegration.PowerPointInfo"/>
  </ds:schemaRefs>
</ds:datastoreItem>
</file>

<file path=customXml/itemProps5.xml><?xml version="1.0" encoding="utf-8"?>
<ds:datastoreItem xmlns:ds="http://schemas.openxmlformats.org/officeDocument/2006/customXml" ds:itemID="{9D253BE1-48A5-4E07-89DF-16960436B9F2}">
  <ds:schemaRefs>
    <ds:schemaRef ds:uri="ESRI.ArcGIS.Mapping.OfficeIntegration.PowerPointInfo"/>
  </ds:schemaRefs>
</ds:datastoreItem>
</file>

<file path=customXml/itemProps50.xml><?xml version="1.0" encoding="utf-8"?>
<ds:datastoreItem xmlns:ds="http://schemas.openxmlformats.org/officeDocument/2006/customXml" ds:itemID="{EC4DD4C0-E73D-4B74-8E16-85A82C626F7C}">
  <ds:schemaRefs>
    <ds:schemaRef ds:uri="ESRI.ArcGIS.Mapping.OfficeIntegration.PowerPointInfo"/>
  </ds:schemaRefs>
</ds:datastoreItem>
</file>

<file path=customXml/itemProps51.xml><?xml version="1.0" encoding="utf-8"?>
<ds:datastoreItem xmlns:ds="http://schemas.openxmlformats.org/officeDocument/2006/customXml" ds:itemID="{4D1D94A2-2E59-419F-8F36-05B7502C1A64}">
  <ds:schemaRefs>
    <ds:schemaRef ds:uri="ESRI.ArcGIS.Mapping.OfficeIntegration.PowerPointInfo"/>
  </ds:schemaRefs>
</ds:datastoreItem>
</file>

<file path=customXml/itemProps52.xml><?xml version="1.0" encoding="utf-8"?>
<ds:datastoreItem xmlns:ds="http://schemas.openxmlformats.org/officeDocument/2006/customXml" ds:itemID="{262A0717-BF20-4596-9411-48E9DA41E063}">
  <ds:schemaRefs>
    <ds:schemaRef ds:uri="ESRI.ArcGIS.Mapping.OfficeIntegration.PowerPointInfo"/>
  </ds:schemaRefs>
</ds:datastoreItem>
</file>

<file path=customXml/itemProps53.xml><?xml version="1.0" encoding="utf-8"?>
<ds:datastoreItem xmlns:ds="http://schemas.openxmlformats.org/officeDocument/2006/customXml" ds:itemID="{87BF57D3-101A-4515-8674-3C2850F695B5}">
  <ds:schemaRefs>
    <ds:schemaRef ds:uri="ESRI.ArcGIS.Mapping.OfficeIntegration.PowerPointInfo"/>
  </ds:schemaRefs>
</ds:datastoreItem>
</file>

<file path=customXml/itemProps54.xml><?xml version="1.0" encoding="utf-8"?>
<ds:datastoreItem xmlns:ds="http://schemas.openxmlformats.org/officeDocument/2006/customXml" ds:itemID="{203724DA-45BE-452C-A367-E8FDF7EB18D2}">
  <ds:schemaRefs>
    <ds:schemaRef ds:uri="ESRI.ArcGIS.Mapping.OfficeIntegration.PowerPointInfo"/>
  </ds:schemaRefs>
</ds:datastoreItem>
</file>

<file path=customXml/itemProps55.xml><?xml version="1.0" encoding="utf-8"?>
<ds:datastoreItem xmlns:ds="http://schemas.openxmlformats.org/officeDocument/2006/customXml" ds:itemID="{45CC9CAF-41D3-4C4D-8182-D28ECE93F16C}">
  <ds:schemaRefs>
    <ds:schemaRef ds:uri="ESRI.ArcGIS.Mapping.OfficeIntegration.PowerPointInfo"/>
  </ds:schemaRefs>
</ds:datastoreItem>
</file>

<file path=customXml/itemProps56.xml><?xml version="1.0" encoding="utf-8"?>
<ds:datastoreItem xmlns:ds="http://schemas.openxmlformats.org/officeDocument/2006/customXml" ds:itemID="{0B73D496-7DCD-4865-9C4D-0158172670E6}">
  <ds:schemaRefs>
    <ds:schemaRef ds:uri="ESRI.ArcGIS.Mapping.OfficeIntegration.PowerPointInfo"/>
  </ds:schemaRefs>
</ds:datastoreItem>
</file>

<file path=customXml/itemProps57.xml><?xml version="1.0" encoding="utf-8"?>
<ds:datastoreItem xmlns:ds="http://schemas.openxmlformats.org/officeDocument/2006/customXml" ds:itemID="{F0B3609C-FF0D-403C-9907-ACF3FD438427}">
  <ds:schemaRefs>
    <ds:schemaRef ds:uri="ESRI.ArcGIS.Mapping.OfficeIntegration.PowerPointInfo"/>
  </ds:schemaRefs>
</ds:datastoreItem>
</file>

<file path=customXml/itemProps58.xml><?xml version="1.0" encoding="utf-8"?>
<ds:datastoreItem xmlns:ds="http://schemas.openxmlformats.org/officeDocument/2006/customXml" ds:itemID="{519F273A-7A2E-4914-ACDC-74A665B01082}">
  <ds:schemaRefs>
    <ds:schemaRef ds:uri="ESRI.ArcGIS.Mapping.OfficeIntegration.PowerPointInfo"/>
  </ds:schemaRefs>
</ds:datastoreItem>
</file>

<file path=customXml/itemProps59.xml><?xml version="1.0" encoding="utf-8"?>
<ds:datastoreItem xmlns:ds="http://schemas.openxmlformats.org/officeDocument/2006/customXml" ds:itemID="{115080E9-2CF5-4E12-AD4C-2FA1EACD68E7}">
  <ds:schemaRefs>
    <ds:schemaRef ds:uri="ESRI.ArcGIS.Mapping.OfficeIntegration.PowerPointInfo"/>
  </ds:schemaRefs>
</ds:datastoreItem>
</file>

<file path=customXml/itemProps6.xml><?xml version="1.0" encoding="utf-8"?>
<ds:datastoreItem xmlns:ds="http://schemas.openxmlformats.org/officeDocument/2006/customXml" ds:itemID="{C6F2C801-245D-4212-A753-E96DE248D5D2}">
  <ds:schemaRefs>
    <ds:schemaRef ds:uri="ESRI.ArcGIS.Mapping.OfficeIntegration.PowerPointInfo"/>
  </ds:schemaRefs>
</ds:datastoreItem>
</file>

<file path=customXml/itemProps60.xml><?xml version="1.0" encoding="utf-8"?>
<ds:datastoreItem xmlns:ds="http://schemas.openxmlformats.org/officeDocument/2006/customXml" ds:itemID="{BF566FBB-ECD3-4C07-9BC5-6F1F1C7C6A5E}">
  <ds:schemaRefs>
    <ds:schemaRef ds:uri="ESRI.ArcGIS.Mapping.OfficeIntegration.PowerPointInfo"/>
  </ds:schemaRefs>
</ds:datastoreItem>
</file>

<file path=customXml/itemProps61.xml><?xml version="1.0" encoding="utf-8"?>
<ds:datastoreItem xmlns:ds="http://schemas.openxmlformats.org/officeDocument/2006/customXml" ds:itemID="{11ED03D2-4A47-49A4-B2C0-839F43ED63CD}">
  <ds:schemaRefs>
    <ds:schemaRef ds:uri="ESRI.ArcGIS.Mapping.OfficeIntegration.PowerPointInfo"/>
  </ds:schemaRefs>
</ds:datastoreItem>
</file>

<file path=customXml/itemProps62.xml><?xml version="1.0" encoding="utf-8"?>
<ds:datastoreItem xmlns:ds="http://schemas.openxmlformats.org/officeDocument/2006/customXml" ds:itemID="{9785C0C3-68C7-4FE5-B61D-BD8178FCE9BF}">
  <ds:schemaRefs>
    <ds:schemaRef ds:uri="ESRI.ArcGIS.Mapping.OfficeIntegration.PowerPointInfo"/>
  </ds:schemaRefs>
</ds:datastoreItem>
</file>

<file path=customXml/itemProps63.xml><?xml version="1.0" encoding="utf-8"?>
<ds:datastoreItem xmlns:ds="http://schemas.openxmlformats.org/officeDocument/2006/customXml" ds:itemID="{B116129B-641B-47CC-A16E-A66EB0A4F9AF}">
  <ds:schemaRefs>
    <ds:schemaRef ds:uri="ESRI.ArcGIS.Mapping.OfficeIntegration.PowerPointInfo"/>
  </ds:schemaRefs>
</ds:datastoreItem>
</file>

<file path=customXml/itemProps64.xml><?xml version="1.0" encoding="utf-8"?>
<ds:datastoreItem xmlns:ds="http://schemas.openxmlformats.org/officeDocument/2006/customXml" ds:itemID="{2AC3354E-BA4B-4A8B-80A7-9E2CBA80A3F1}">
  <ds:schemaRefs>
    <ds:schemaRef ds:uri="ESRI.ArcGIS.Mapping.OfficeIntegration.PowerPointInfo"/>
  </ds:schemaRefs>
</ds:datastoreItem>
</file>

<file path=customXml/itemProps65.xml><?xml version="1.0" encoding="utf-8"?>
<ds:datastoreItem xmlns:ds="http://schemas.openxmlformats.org/officeDocument/2006/customXml" ds:itemID="{011AFD05-2287-46ED-B974-6817F81CC3B4}">
  <ds:schemaRefs>
    <ds:schemaRef ds:uri="ESRI.ArcGIS.Mapping.OfficeIntegration.PowerPointInfo"/>
  </ds:schemaRefs>
</ds:datastoreItem>
</file>

<file path=customXml/itemProps66.xml><?xml version="1.0" encoding="utf-8"?>
<ds:datastoreItem xmlns:ds="http://schemas.openxmlformats.org/officeDocument/2006/customXml" ds:itemID="{10AFFA20-CB23-4618-A180-119458B46A90}">
  <ds:schemaRefs>
    <ds:schemaRef ds:uri="ESRI.ArcGIS.Mapping.OfficeIntegration.PowerPointInfo"/>
  </ds:schemaRefs>
</ds:datastoreItem>
</file>

<file path=customXml/itemProps67.xml><?xml version="1.0" encoding="utf-8"?>
<ds:datastoreItem xmlns:ds="http://schemas.openxmlformats.org/officeDocument/2006/customXml" ds:itemID="{4638D7F1-E6B6-4C89-A840-BE1E4EFF6CFF}">
  <ds:schemaRefs>
    <ds:schemaRef ds:uri="ESRI.ArcGIS.Mapping.OfficeIntegration.PowerPointInfo"/>
  </ds:schemaRefs>
</ds:datastoreItem>
</file>

<file path=customXml/itemProps68.xml><?xml version="1.0" encoding="utf-8"?>
<ds:datastoreItem xmlns:ds="http://schemas.openxmlformats.org/officeDocument/2006/customXml" ds:itemID="{EA077B7E-1988-489E-9144-455EE783703E}">
  <ds:schemaRefs>
    <ds:schemaRef ds:uri="ESRI.ArcGIS.Mapping.OfficeIntegration.PowerPointInfo"/>
  </ds:schemaRefs>
</ds:datastoreItem>
</file>

<file path=customXml/itemProps69.xml><?xml version="1.0" encoding="utf-8"?>
<ds:datastoreItem xmlns:ds="http://schemas.openxmlformats.org/officeDocument/2006/customXml" ds:itemID="{1E0C265D-8C89-4210-9270-6ECD54B8B5C6}">
  <ds:schemaRefs>
    <ds:schemaRef ds:uri="ESRI.ArcGIS.Mapping.OfficeIntegration.PowerPointInfo"/>
  </ds:schemaRefs>
</ds:datastoreItem>
</file>

<file path=customXml/itemProps7.xml><?xml version="1.0" encoding="utf-8"?>
<ds:datastoreItem xmlns:ds="http://schemas.openxmlformats.org/officeDocument/2006/customXml" ds:itemID="{3D7ED237-4AAB-4F6F-9F40-F0276B25D22C}">
  <ds:schemaRefs>
    <ds:schemaRef ds:uri="http://schemas.microsoft.com/sharepoint/v3/contenttype/forms"/>
  </ds:schemaRefs>
</ds:datastoreItem>
</file>

<file path=customXml/itemProps70.xml><?xml version="1.0" encoding="utf-8"?>
<ds:datastoreItem xmlns:ds="http://schemas.openxmlformats.org/officeDocument/2006/customXml" ds:itemID="{B60B845A-B2B4-4D84-A9D1-B4BA6CAC818D}">
  <ds:schemaRefs>
    <ds:schemaRef ds:uri="ESRI.ArcGIS.Mapping.OfficeIntegration.PowerPointInfo"/>
  </ds:schemaRefs>
</ds:datastoreItem>
</file>

<file path=customXml/itemProps71.xml><?xml version="1.0" encoding="utf-8"?>
<ds:datastoreItem xmlns:ds="http://schemas.openxmlformats.org/officeDocument/2006/customXml" ds:itemID="{2A075B31-DCE6-4CCA-82C6-4DD18F385028}">
  <ds:schemaRefs>
    <ds:schemaRef ds:uri="ESRI.ArcGIS.Mapping.OfficeIntegration.PowerPointInfo"/>
  </ds:schemaRefs>
</ds:datastoreItem>
</file>

<file path=customXml/itemProps72.xml><?xml version="1.0" encoding="utf-8"?>
<ds:datastoreItem xmlns:ds="http://schemas.openxmlformats.org/officeDocument/2006/customXml" ds:itemID="{A1FE29C6-33DE-425B-A20A-F232A9770171}">
  <ds:schemaRefs>
    <ds:schemaRef ds:uri="ESRI.ArcGIS.Mapping.OfficeIntegration.PowerPointInfo"/>
  </ds:schemaRefs>
</ds:datastoreItem>
</file>

<file path=customXml/itemProps73.xml><?xml version="1.0" encoding="utf-8"?>
<ds:datastoreItem xmlns:ds="http://schemas.openxmlformats.org/officeDocument/2006/customXml" ds:itemID="{11B6893C-5DD5-48A3-BCE0-AE20E71C4796}">
  <ds:schemaRefs>
    <ds:schemaRef ds:uri="ESRI.ArcGIS.Mapping.OfficeIntegration.PowerPointInfo"/>
  </ds:schemaRefs>
</ds:datastoreItem>
</file>

<file path=customXml/itemProps74.xml><?xml version="1.0" encoding="utf-8"?>
<ds:datastoreItem xmlns:ds="http://schemas.openxmlformats.org/officeDocument/2006/customXml" ds:itemID="{D0C208BD-7F43-434F-B399-FE20CDF29009}">
  <ds:schemaRefs>
    <ds:schemaRef ds:uri="ESRI.ArcGIS.Mapping.OfficeIntegration.PowerPointInfo"/>
  </ds:schemaRefs>
</ds:datastoreItem>
</file>

<file path=customXml/itemProps75.xml><?xml version="1.0" encoding="utf-8"?>
<ds:datastoreItem xmlns:ds="http://schemas.openxmlformats.org/officeDocument/2006/customXml" ds:itemID="{8BDF5E05-1540-4AEF-9005-F59BB06D7915}">
  <ds:schemaRefs>
    <ds:schemaRef ds:uri="ESRI.ArcGIS.Mapping.OfficeIntegration.PowerPointInfo"/>
  </ds:schemaRefs>
</ds:datastoreItem>
</file>

<file path=customXml/itemProps76.xml><?xml version="1.0" encoding="utf-8"?>
<ds:datastoreItem xmlns:ds="http://schemas.openxmlformats.org/officeDocument/2006/customXml" ds:itemID="{E989F984-0E69-4C10-AE39-33CFCC2882E4}">
  <ds:schemaRefs>
    <ds:schemaRef ds:uri="ESRI.ArcGIS.Mapping.OfficeIntegration.PowerPointInfo"/>
  </ds:schemaRefs>
</ds:datastoreItem>
</file>

<file path=customXml/itemProps77.xml><?xml version="1.0" encoding="utf-8"?>
<ds:datastoreItem xmlns:ds="http://schemas.openxmlformats.org/officeDocument/2006/customXml" ds:itemID="{3F607778-35E2-4F51-9678-8E7E83B866D6}">
  <ds:schemaRefs>
    <ds:schemaRef ds:uri="ESRI.ArcGIS.Mapping.OfficeIntegration.PowerPointInfo"/>
  </ds:schemaRefs>
</ds:datastoreItem>
</file>

<file path=customXml/itemProps78.xml><?xml version="1.0" encoding="utf-8"?>
<ds:datastoreItem xmlns:ds="http://schemas.openxmlformats.org/officeDocument/2006/customXml" ds:itemID="{210F03AE-77F1-4CD3-B81F-3C6F3B12AB1F}">
  <ds:schemaRefs>
    <ds:schemaRef ds:uri="ESRI.ArcGIS.Mapping.OfficeIntegration.PowerPointInfo"/>
  </ds:schemaRefs>
</ds:datastoreItem>
</file>

<file path=customXml/itemProps79.xml><?xml version="1.0" encoding="utf-8"?>
<ds:datastoreItem xmlns:ds="http://schemas.openxmlformats.org/officeDocument/2006/customXml" ds:itemID="{7F02AF5B-026D-44AD-BBA7-CA2A45620331}">
  <ds:schemaRefs>
    <ds:schemaRef ds:uri="ESRI.ArcGIS.Mapping.OfficeIntegration.PowerPointInfo"/>
  </ds:schemaRefs>
</ds:datastoreItem>
</file>

<file path=customXml/itemProps8.xml><?xml version="1.0" encoding="utf-8"?>
<ds:datastoreItem xmlns:ds="http://schemas.openxmlformats.org/officeDocument/2006/customXml" ds:itemID="{808E7C5B-042D-4B0B-B011-D3145E8A929E}">
  <ds:schemaRefs>
    <ds:schemaRef ds:uri="ESRI.ArcGIS.Mapping.OfficeIntegration.PowerPointInfo"/>
  </ds:schemaRefs>
</ds:datastoreItem>
</file>

<file path=customXml/itemProps80.xml><?xml version="1.0" encoding="utf-8"?>
<ds:datastoreItem xmlns:ds="http://schemas.openxmlformats.org/officeDocument/2006/customXml" ds:itemID="{788061BB-07B7-4DE9-8FB4-D20A73696C51}">
  <ds:schemaRefs>
    <ds:schemaRef ds:uri="ESRI.ArcGIS.Mapping.OfficeIntegration.PowerPointInfo"/>
  </ds:schemaRefs>
</ds:datastoreItem>
</file>

<file path=customXml/itemProps81.xml><?xml version="1.0" encoding="utf-8"?>
<ds:datastoreItem xmlns:ds="http://schemas.openxmlformats.org/officeDocument/2006/customXml" ds:itemID="{38E568FB-6F52-4B44-B52F-6436AACDABCA}">
  <ds:schemaRefs>
    <ds:schemaRef ds:uri="ESRI.ArcGIS.Mapping.OfficeIntegration.PowerPointInfo"/>
  </ds:schemaRefs>
</ds:datastoreItem>
</file>

<file path=customXml/itemProps82.xml><?xml version="1.0" encoding="utf-8"?>
<ds:datastoreItem xmlns:ds="http://schemas.openxmlformats.org/officeDocument/2006/customXml" ds:itemID="{3A9A7F95-A1F5-4E71-A2DA-AC713963EFD9}">
  <ds:schemaRefs>
    <ds:schemaRef ds:uri="ESRI.ArcGIS.Mapping.OfficeIntegration.PowerPointInfo"/>
  </ds:schemaRefs>
</ds:datastoreItem>
</file>

<file path=customXml/itemProps83.xml><?xml version="1.0" encoding="utf-8"?>
<ds:datastoreItem xmlns:ds="http://schemas.openxmlformats.org/officeDocument/2006/customXml" ds:itemID="{CBB8E81A-B145-4723-8B90-BBBF2A8DDF61}">
  <ds:schemaRefs>
    <ds:schemaRef ds:uri="ESRI.ArcGIS.Mapping.OfficeIntegration.PowerPointInfo"/>
  </ds:schemaRefs>
</ds:datastoreItem>
</file>

<file path=customXml/itemProps84.xml><?xml version="1.0" encoding="utf-8"?>
<ds:datastoreItem xmlns:ds="http://schemas.openxmlformats.org/officeDocument/2006/customXml" ds:itemID="{DFFA0394-A687-4C66-AE9B-D9E7A7474FBA}">
  <ds:schemaRefs>
    <ds:schemaRef ds:uri="ESRI.ArcGIS.Mapping.OfficeIntegration.PowerPointInfo"/>
  </ds:schemaRefs>
</ds:datastoreItem>
</file>

<file path=customXml/itemProps85.xml><?xml version="1.0" encoding="utf-8"?>
<ds:datastoreItem xmlns:ds="http://schemas.openxmlformats.org/officeDocument/2006/customXml" ds:itemID="{E2643946-9EC6-4C42-A4FD-EB6981B4C35B}">
  <ds:schemaRefs>
    <ds:schemaRef ds:uri="ESRI.ArcGIS.Mapping.OfficeIntegration.PowerPointInfo"/>
  </ds:schemaRefs>
</ds:datastoreItem>
</file>

<file path=customXml/itemProps86.xml><?xml version="1.0" encoding="utf-8"?>
<ds:datastoreItem xmlns:ds="http://schemas.openxmlformats.org/officeDocument/2006/customXml" ds:itemID="{23D47B6F-2020-4F46-87C3-B56F56340AE5}">
  <ds:schemaRefs>
    <ds:schemaRef ds:uri="ESRI.ArcGIS.Mapping.OfficeIntegration.PowerPointInfo"/>
  </ds:schemaRefs>
</ds:datastoreItem>
</file>

<file path=customXml/itemProps87.xml><?xml version="1.0" encoding="utf-8"?>
<ds:datastoreItem xmlns:ds="http://schemas.openxmlformats.org/officeDocument/2006/customXml" ds:itemID="{81AF83FD-DE98-4C88-91E5-6EBC365B360D}">
  <ds:schemaRefs>
    <ds:schemaRef ds:uri="ESRI.ArcGIS.Mapping.OfficeIntegration.PowerPointInfo"/>
  </ds:schemaRefs>
</ds:datastoreItem>
</file>

<file path=customXml/itemProps88.xml><?xml version="1.0" encoding="utf-8"?>
<ds:datastoreItem xmlns:ds="http://schemas.openxmlformats.org/officeDocument/2006/customXml" ds:itemID="{1C00551A-8E63-43FB-9FF3-9E601E8D209D}">
  <ds:schemaRefs>
    <ds:schemaRef ds:uri="ESRI.ArcGIS.Mapping.OfficeIntegration.PowerPointInfo"/>
  </ds:schemaRefs>
</ds:datastoreItem>
</file>

<file path=customXml/itemProps89.xml><?xml version="1.0" encoding="utf-8"?>
<ds:datastoreItem xmlns:ds="http://schemas.openxmlformats.org/officeDocument/2006/customXml" ds:itemID="{029E650E-89B6-4AFC-AE26-B56E872501D3}">
  <ds:schemaRefs>
    <ds:schemaRef ds:uri="ESRI.ArcGIS.Mapping.OfficeIntegration.PowerPointInfo"/>
  </ds:schemaRefs>
</ds:datastoreItem>
</file>

<file path=customXml/itemProps9.xml><?xml version="1.0" encoding="utf-8"?>
<ds:datastoreItem xmlns:ds="http://schemas.openxmlformats.org/officeDocument/2006/customXml" ds:itemID="{5C7D3292-2D86-44C2-97D6-5AD9F8A7C517}">
  <ds:schemaRefs>
    <ds:schemaRef ds:uri="ESRI.ArcGIS.Mapping.OfficeIntegration.PowerPointInfo"/>
  </ds:schemaRefs>
</ds:datastoreItem>
</file>

<file path=customXml/itemProps90.xml><?xml version="1.0" encoding="utf-8"?>
<ds:datastoreItem xmlns:ds="http://schemas.openxmlformats.org/officeDocument/2006/customXml" ds:itemID="{7EDAF389-ED53-47B6-A2EA-E63DAD205FA8}">
  <ds:schemaRefs>
    <ds:schemaRef ds:uri="ESRI.ArcGIS.Mapping.OfficeIntegration.PowerPointInfo"/>
  </ds:schemaRefs>
</ds:datastoreItem>
</file>

<file path=customXml/itemProps91.xml><?xml version="1.0" encoding="utf-8"?>
<ds:datastoreItem xmlns:ds="http://schemas.openxmlformats.org/officeDocument/2006/customXml" ds:itemID="{3ED1500E-0443-49FE-B78C-C7131B0429C8}">
  <ds:schemaRefs>
    <ds:schemaRef ds:uri="ESRI.ArcGIS.Mapping.OfficeIntegration.PowerPointInfo"/>
  </ds:schemaRefs>
</ds:datastoreItem>
</file>

<file path=customXml/itemProps92.xml><?xml version="1.0" encoding="utf-8"?>
<ds:datastoreItem xmlns:ds="http://schemas.openxmlformats.org/officeDocument/2006/customXml" ds:itemID="{4CAAD091-2BBA-4AC8-9C28-7348D3A9C9D9}">
  <ds:schemaRefs>
    <ds:schemaRef ds:uri="ESRI.ArcGIS.Mapping.OfficeIntegration.PowerPointInfo"/>
  </ds:schemaRefs>
</ds:datastoreItem>
</file>

<file path=customXml/itemProps93.xml><?xml version="1.0" encoding="utf-8"?>
<ds:datastoreItem xmlns:ds="http://schemas.openxmlformats.org/officeDocument/2006/customXml" ds:itemID="{1F1A3FB2-C387-4FE8-B9AE-B589A28F6DCA}">
  <ds:schemaRefs>
    <ds:schemaRef ds:uri="ESRI.ArcGIS.Mapping.OfficeIntegration.PowerPointInfo"/>
  </ds:schemaRefs>
</ds:datastoreItem>
</file>

<file path=customXml/itemProps94.xml><?xml version="1.0" encoding="utf-8"?>
<ds:datastoreItem xmlns:ds="http://schemas.openxmlformats.org/officeDocument/2006/customXml" ds:itemID="{F2B2F4F2-A4AD-4076-9916-1E66C028AA35}">
  <ds:schemaRefs>
    <ds:schemaRef ds:uri="ESRI.ArcGIS.Mapping.OfficeIntegration.PowerPointInfo"/>
  </ds:schemaRefs>
</ds:datastoreItem>
</file>

<file path=customXml/itemProps95.xml><?xml version="1.0" encoding="utf-8"?>
<ds:datastoreItem xmlns:ds="http://schemas.openxmlformats.org/officeDocument/2006/customXml" ds:itemID="{1149719E-569F-4249-914B-F88905672206}">
  <ds:schemaRefs>
    <ds:schemaRef ds:uri="ESRI.ArcGIS.Mapping.OfficeIntegration.PowerPointInfo"/>
  </ds:schemaRefs>
</ds:datastoreItem>
</file>

<file path=customXml/itemProps96.xml><?xml version="1.0" encoding="utf-8"?>
<ds:datastoreItem xmlns:ds="http://schemas.openxmlformats.org/officeDocument/2006/customXml" ds:itemID="{840BEA52-7DBF-493A-A8BF-FE362B353EAA}">
  <ds:schemaRefs>
    <ds:schemaRef ds:uri="ESRI.ArcGIS.Mapping.OfficeIntegration.PowerPointInfo"/>
  </ds:schemaRefs>
</ds:datastoreItem>
</file>

<file path=customXml/itemProps97.xml><?xml version="1.0" encoding="utf-8"?>
<ds:datastoreItem xmlns:ds="http://schemas.openxmlformats.org/officeDocument/2006/customXml" ds:itemID="{DDF86500-2C4B-44D1-84DC-FE851C4675B2}">
  <ds:schemaRefs>
    <ds:schemaRef ds:uri="ESRI.ArcGIS.Mapping.OfficeIntegration.PowerPointInfo"/>
  </ds:schemaRefs>
</ds:datastoreItem>
</file>

<file path=customXml/itemProps98.xml><?xml version="1.0" encoding="utf-8"?>
<ds:datastoreItem xmlns:ds="http://schemas.openxmlformats.org/officeDocument/2006/customXml" ds:itemID="{F0B9A1CB-9429-467E-8444-6BEB7A9961EE}">
  <ds:schemaRefs>
    <ds:schemaRef ds:uri="ESRI.ArcGIS.Mapping.OfficeIntegration.PowerPointInfo"/>
  </ds:schemaRefs>
</ds:datastoreItem>
</file>

<file path=customXml/itemProps99.xml><?xml version="1.0" encoding="utf-8"?>
<ds:datastoreItem xmlns:ds="http://schemas.openxmlformats.org/officeDocument/2006/customXml" ds:itemID="{BA18BEDC-77B9-4232-8844-CB897F9F5B06}">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7677</TotalTime>
  <Words>2550</Words>
  <Application>Microsoft Macintosh PowerPoint</Application>
  <PresentationFormat>Widescreen</PresentationFormat>
  <Paragraphs>254</Paragraphs>
  <Slides>18</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18</vt:i4>
      </vt:variant>
    </vt:vector>
  </HeadingPairs>
  <TitlesOfParts>
    <vt:vector size="29" baseType="lpstr">
      <vt:lpstr>Arial</vt:lpstr>
      <vt:lpstr>Calibri</vt:lpstr>
      <vt:lpstr>Constantia</vt:lpstr>
      <vt:lpstr>Courier New</vt:lpstr>
      <vt:lpstr>FranklinGothic-MediumCond</vt:lpstr>
      <vt:lpstr>ＭＳ Ｐゴシック</vt:lpstr>
      <vt:lpstr>Times New Roman</vt:lpstr>
      <vt:lpstr>Trebuchet MS</vt:lpstr>
      <vt:lpstr>Wingdings</vt:lpstr>
      <vt:lpstr>Wingdings 3</vt:lpstr>
      <vt:lpstr>Facet</vt:lpstr>
      <vt:lpstr>Eliminating Childhood Exposure to Lead Paint: Overview of the Global Alliance to Eliminate Lead Paint</vt:lpstr>
      <vt:lpstr>Lead is Poisonous</vt:lpstr>
      <vt:lpstr>Lead Poisoning’s Health and Economic Costs</vt:lpstr>
      <vt:lpstr>High Cost of Lead Poisoning</vt:lpstr>
      <vt:lpstr>Economic Impact of Lead Exposure - CARICOM</vt:lpstr>
      <vt:lpstr>Why Focus on Lead Paint?</vt:lpstr>
      <vt:lpstr>PowerPoint Presentation</vt:lpstr>
      <vt:lpstr>PowerPoint Presentation</vt:lpstr>
      <vt:lpstr>PowerPoint Presentation</vt:lpstr>
      <vt:lpstr>About the Global Alliance to  Eliminate Lead Paint</vt:lpstr>
      <vt:lpstr>Action Needed: Lead Paint Laws</vt:lpstr>
      <vt:lpstr>Key Activities of Lead Paint Alliance</vt:lpstr>
      <vt:lpstr>Value of Model Lead Paint Law  </vt:lpstr>
      <vt:lpstr>Model Lead Paint Law: Key Features</vt:lpstr>
      <vt:lpstr>Growing Momentum on Lead Paint</vt:lpstr>
      <vt:lpstr>Key Ongoing and Future Activities</vt:lpstr>
      <vt:lpstr>PowerPoint Presentation</vt:lpstr>
      <vt:lpstr>Thank You!</vt:lpstr>
    </vt:vector>
  </TitlesOfParts>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Paint Guidance and Model Law</dc:title>
  <dc:creator>Maher, Lauren</dc:creator>
  <cp:lastModifiedBy>Angeline djampou</cp:lastModifiedBy>
  <cp:revision>286</cp:revision>
  <cp:lastPrinted>2017-11-26T22:10:47Z</cp:lastPrinted>
  <dcterms:created xsi:type="dcterms:W3CDTF">2017-08-23T21:34:48Z</dcterms:created>
  <dcterms:modified xsi:type="dcterms:W3CDTF">2018-09-03T16:21:14Z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0x010100292C0E6D9960E4459B21B3C02484385D</vt:lpwstr>
  </property>
  <property fmtid="{D5CDD505-2E9C-101B-9397-08002B2CF9AE}" pid="3" name="TaxKeyword">
    <vt:lpwstr/>
  </property>
  <property fmtid="{D5CDD505-2E9C-101B-9397-08002B2CF9AE}" pid="4" name="Document Type">
    <vt:lpwstr/>
  </property>
  <property fmtid="{D5CDD505-2E9C-101B-9397-08002B2CF9AE}" pid="5" name="EPA Subject">
    <vt:lpwstr/>
  </property>
</Properties>
</file>