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1" r:id="rId10"/>
  </p:sldMasterIdLst>
  <p:sldIdLst>
    <p:sldId id="256" r:id="rId11"/>
    <p:sldId id="262" r:id="rId12"/>
    <p:sldId id="273" r:id="rId13"/>
    <p:sldId id="265" r:id="rId14"/>
    <p:sldId id="266" r:id="rId15"/>
    <p:sldId id="268" r:id="rId16"/>
    <p:sldId id="258" r:id="rId17"/>
    <p:sldId id="259" r:id="rId18"/>
    <p:sldId id="264" r:id="rId19"/>
    <p:sldId id="261" r:id="rId20"/>
    <p:sldId id="260" r:id="rId21"/>
    <p:sldId id="263" r:id="rId22"/>
    <p:sldId id="270" r:id="rId23"/>
    <p:sldId id="271" r:id="rId24"/>
    <p:sldId id="272" r:id="rId25"/>
    <p:sldId id="274" r:id="rId26"/>
    <p:sldId id="275" r:id="rId27"/>
    <p:sldId id="276" r:id="rId28"/>
  </p:sldIdLst>
  <p:sldSz cx="12192000" cy="6858000"/>
  <p:notesSz cx="7019925" cy="9305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7" d="100"/>
          <a:sy n="97" d="100"/>
        </p:scale>
        <p:origin x="55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customXml" Target="../customXml/item9.xml"/><Relationship Id="rId20" Type="http://schemas.openxmlformats.org/officeDocument/2006/relationships/slide" Target="slides/slide10.xml"/><Relationship Id="rId21" Type="http://schemas.openxmlformats.org/officeDocument/2006/relationships/slide" Target="slides/slide11.xml"/><Relationship Id="rId22" Type="http://schemas.openxmlformats.org/officeDocument/2006/relationships/slide" Target="slides/slide12.xml"/><Relationship Id="rId23" Type="http://schemas.openxmlformats.org/officeDocument/2006/relationships/slide" Target="slides/slide13.xml"/><Relationship Id="rId24" Type="http://schemas.openxmlformats.org/officeDocument/2006/relationships/slide" Target="slides/slide14.xml"/><Relationship Id="rId25" Type="http://schemas.openxmlformats.org/officeDocument/2006/relationships/slide" Target="slides/slide15.xml"/><Relationship Id="rId26" Type="http://schemas.openxmlformats.org/officeDocument/2006/relationships/slide" Target="slides/slide16.xml"/><Relationship Id="rId27" Type="http://schemas.openxmlformats.org/officeDocument/2006/relationships/slide" Target="slides/slide17.xml"/><Relationship Id="rId28" Type="http://schemas.openxmlformats.org/officeDocument/2006/relationships/slide" Target="slides/slide18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Master" Target="slideMasters/slideMaster1.xml"/><Relationship Id="rId11" Type="http://schemas.openxmlformats.org/officeDocument/2006/relationships/slide" Target="slides/slide1.xml"/><Relationship Id="rId12" Type="http://schemas.openxmlformats.org/officeDocument/2006/relationships/slide" Target="slides/slide2.xml"/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slide" Target="slides/slide8.xml"/><Relationship Id="rId19" Type="http://schemas.openxmlformats.org/officeDocument/2006/relationships/slide" Target="slides/slide9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customXml" Target="../customXml/item5.xml"/><Relationship Id="rId6" Type="http://schemas.openxmlformats.org/officeDocument/2006/relationships/customXml" Target="../customXml/item6.xml"/><Relationship Id="rId7" Type="http://schemas.openxmlformats.org/officeDocument/2006/relationships/customXml" Target="../customXml/item7.xml"/><Relationship Id="rId8" Type="http://schemas.openxmlformats.org/officeDocument/2006/relationships/customXml" Target="../customXml/item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8292486-9068-4296-88D9-43863341209E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FD69BB-E9C1-4BC9-B0AA-D7B4BDD389B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5791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2486-9068-4296-88D9-43863341209E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69BB-E9C1-4BC9-B0AA-D7B4BDD389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53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2486-9068-4296-88D9-43863341209E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69BB-E9C1-4BC9-B0AA-D7B4BDD389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83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2486-9068-4296-88D9-43863341209E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69BB-E9C1-4BC9-B0AA-D7B4BDD389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100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2486-9068-4296-88D9-43863341209E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69BB-E9C1-4BC9-B0AA-D7B4BDD389B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91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2486-9068-4296-88D9-43863341209E}" type="datetimeFigureOut">
              <a:rPr lang="en-US" smtClean="0"/>
              <a:t>9/3/18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69BB-E9C1-4BC9-B0AA-D7B4BDD389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399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2486-9068-4296-88D9-43863341209E}" type="datetimeFigureOut">
              <a:rPr lang="en-US" smtClean="0"/>
              <a:t>9/3/18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69BB-E9C1-4BC9-B0AA-D7B4BDD389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269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2486-9068-4296-88D9-43863341209E}" type="datetimeFigureOut">
              <a:rPr lang="en-US" smtClean="0"/>
              <a:t>9/3/18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69BB-E9C1-4BC9-B0AA-D7B4BDD389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178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2486-9068-4296-88D9-43863341209E}" type="datetimeFigureOut">
              <a:rPr lang="en-US" smtClean="0"/>
              <a:t>9/3/18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69BB-E9C1-4BC9-B0AA-D7B4BDD389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66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2486-9068-4296-88D9-43863341209E}" type="datetimeFigureOut">
              <a:rPr lang="en-US" smtClean="0"/>
              <a:t>9/3/18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69BB-E9C1-4BC9-B0AA-D7B4BDD389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5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2486-9068-4296-88D9-43863341209E}" type="datetimeFigureOut">
              <a:rPr lang="en-US" smtClean="0"/>
              <a:t>9/3/18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D69BB-E9C1-4BC9-B0AA-D7B4BDD389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839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C8292486-9068-4296-88D9-43863341209E}" type="datetimeFigureOut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35FD69BB-E9C1-4BC9-B0AA-D7B4BDD389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847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x.doi.org/10.1289/ehp.1206424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hjournal.biomedcentral.com/" TargetMode="External"/><Relationship Id="rId3" Type="http://schemas.openxmlformats.org/officeDocument/2006/relationships/hyperlink" Target="http://ehp.niehs.nih.gov/0800408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problem with lead paint</a:t>
            </a:r>
          </a:p>
        </p:txBody>
      </p:sp>
      <p:sp>
        <p:nvSpPr>
          <p:cNvPr id="4" name="Rectangle 3"/>
          <p:cNvSpPr/>
          <p:nvPr/>
        </p:nvSpPr>
        <p:spPr>
          <a:xfrm>
            <a:off x="339980" y="4831307"/>
            <a:ext cx="50372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Caribbean Workshop on the Establishment of Legal Limits on Lead in Paint</a:t>
            </a:r>
          </a:p>
          <a:p>
            <a:r>
              <a:rPr lang="en-US" b="1" i="1" dirty="0">
                <a:solidFill>
                  <a:schemeClr val="bg1"/>
                </a:solidFill>
              </a:rPr>
              <a:t>Friday, December 1, 2017</a:t>
            </a:r>
          </a:p>
          <a:p>
            <a:r>
              <a:rPr lang="en-US" b="1" i="1" dirty="0">
                <a:solidFill>
                  <a:schemeClr val="bg1"/>
                </a:solidFill>
              </a:rPr>
              <a:t>University of the West Indies</a:t>
            </a:r>
          </a:p>
          <a:p>
            <a:r>
              <a:rPr lang="en-US" b="1" i="1" dirty="0">
                <a:solidFill>
                  <a:schemeClr val="bg1"/>
                </a:solidFill>
              </a:rPr>
              <a:t>Kingston, Jamaica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10622" y="4831307"/>
            <a:ext cx="40655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>
                <a:solidFill>
                  <a:schemeClr val="bg1"/>
                </a:solidFill>
              </a:rPr>
              <a:t>Dr. Kam Mung</a:t>
            </a:r>
          </a:p>
          <a:p>
            <a:pPr algn="r"/>
            <a:r>
              <a:rPr lang="en-US" i="1" dirty="0">
                <a:solidFill>
                  <a:schemeClr val="bg1"/>
                </a:solidFill>
              </a:rPr>
              <a:t>Pan-American Health Organization</a:t>
            </a:r>
          </a:p>
          <a:p>
            <a:pPr algn="r"/>
            <a:endParaRPr lang="en-US" i="1" dirty="0">
              <a:solidFill>
                <a:schemeClr val="bg1"/>
              </a:solidFill>
            </a:endParaRPr>
          </a:p>
          <a:p>
            <a:pPr algn="r"/>
            <a:r>
              <a:rPr lang="en-US" i="1" dirty="0">
                <a:solidFill>
                  <a:schemeClr val="bg1"/>
                </a:solidFill>
              </a:rPr>
              <a:t>Angela Bandemehr</a:t>
            </a:r>
          </a:p>
          <a:p>
            <a:pPr algn="r"/>
            <a:r>
              <a:rPr lang="en-US" i="1" dirty="0">
                <a:solidFill>
                  <a:schemeClr val="bg1"/>
                </a:solidFill>
              </a:rPr>
              <a:t>US Environmental Protection Agency</a:t>
            </a:r>
          </a:p>
        </p:txBody>
      </p:sp>
    </p:spTree>
    <p:extLst>
      <p:ext uri="{BB962C8B-B14F-4D97-AF65-F5344CB8AC3E}">
        <p14:creationId xmlns:p14="http://schemas.microsoft.com/office/powerpoint/2010/main" val="336898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606" y="240226"/>
            <a:ext cx="10772775" cy="1658198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Completely lead-free paint is not possible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Trace quantities of lead may be present in the fillers and other earth-based ingredients</a:t>
            </a:r>
          </a:p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Typically contributes </a:t>
            </a:r>
            <a:r>
              <a:rPr lang="en-US" sz="2600" b="1" u="sng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en-US" sz="2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90 ppm, though sometimes more</a:t>
            </a:r>
            <a:endParaRPr lang="en-US" sz="2600" b="1" u="sng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6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482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606" y="240226"/>
            <a:ext cx="10772775" cy="1658198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</a:rPr>
              <a:t>Types of paint that may contain lead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7" y="2011680"/>
            <a:ext cx="10214256" cy="3766185"/>
          </a:xfrm>
        </p:spPr>
        <p:txBody>
          <a:bodyPr>
            <a:noAutofit/>
          </a:bodyPr>
          <a:lstStyle/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Decorative paints (architectural paints, home or residential paints)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on the exterior of buildings such as houses, schools, and commercial premises, and on interior surfaces such as walls, ceilings, windows, etc. 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Coatings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in the manufacture of toys, pencils, furniture and other household items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Glazes</a:t>
            </a:r>
          </a:p>
          <a:p>
            <a:pPr lvl="2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on pottery e.g. food containers, cups, bowls, cooking pots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005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606" y="240226"/>
            <a:ext cx="10772775" cy="1658198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Types of paint that may contain lead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7" y="1537743"/>
            <a:ext cx="6652192" cy="3766185"/>
          </a:xfrm>
        </p:spPr>
        <p:txBody>
          <a:bodyPr vert="horz" lIns="91440" tIns="45720" rIns="91440" bIns="45720" rtlCol="0">
            <a:noAutofit/>
          </a:bodyPr>
          <a:lstStyle/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Rust and corrosion resistant paints </a:t>
            </a:r>
          </a:p>
          <a:p>
            <a:pPr marL="0" lvl="2" indent="0">
              <a:lnSpc>
                <a:spcPct val="100000"/>
              </a:lnSpc>
              <a:buNone/>
            </a:pP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used on metal structures e.g. on school 	playground equipment, bridges, oil rigs 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Industrial paint</a:t>
            </a:r>
          </a:p>
          <a:p>
            <a:pPr marL="0" lvl="2" indent="0">
              <a:lnSpc>
                <a:spcPct val="100000"/>
              </a:lnSpc>
              <a:buNone/>
            </a:pP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e.g. used as coatings for automobiles, 	equipment, plastic components, painting 	road markings, etc </a:t>
            </a:r>
          </a:p>
          <a:p>
            <a:pPr lvl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Artist's paint</a:t>
            </a:r>
          </a:p>
          <a:p>
            <a:pPr marL="0" lvl="2" indent="0">
              <a:lnSpc>
                <a:spcPct val="100000"/>
              </a:lnSpc>
              <a:buNone/>
            </a:pP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specialized oil paints containing lead 		pigments, usually exempted from regulatory 	controls </a:t>
            </a:r>
          </a:p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8849" y="2011680"/>
            <a:ext cx="4101532" cy="281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313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7" y="353482"/>
            <a:ext cx="10772775" cy="1658198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Economic costs of lead exposure are high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" y="2011680"/>
            <a:ext cx="10772775" cy="3766185"/>
          </a:xfrm>
        </p:spPr>
        <p:txBody>
          <a:bodyPr vert="horz" lIns="91440" tIns="45720" rIns="91440" bIns="45720" rtlCol="0">
            <a:noAutofit/>
          </a:bodyPr>
          <a:lstStyle/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Estimated economic losses due to reduced IQ from preventable lead exposure is ~1.2% of global GDP 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Largest economic burden is borne by low and middle income countries. 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Economic losses by region (in international dollars): </a:t>
            </a:r>
          </a:p>
          <a:p>
            <a:pPr lvl="2"/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Africa:		I$ 134.7 billion </a:t>
            </a:r>
          </a:p>
          <a:p>
            <a:pPr lvl="2"/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Asia: 		I$ 699.9 billion </a:t>
            </a:r>
          </a:p>
          <a:p>
            <a:pPr lvl="2"/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LAC: 		I$ 142.3 billion </a:t>
            </a:r>
          </a:p>
          <a:p>
            <a:pPr lvl="2"/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USA: 		I$ 50.9 billion </a:t>
            </a:r>
          </a:p>
          <a:p>
            <a:pPr marL="0" indent="0">
              <a:buNone/>
            </a:pPr>
            <a:endParaRPr lang="en-US" sz="1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400" i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Attina</a:t>
            </a:r>
            <a:r>
              <a:rPr lang="en-US" sz="14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Trasande. 2013 </a:t>
            </a:r>
            <a:r>
              <a:rPr lang="en-US" sz="14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http://dx.doi.org/10.1289/ehp.1206424</a:t>
            </a:r>
            <a:r>
              <a:rPr lang="en-US" sz="14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68437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7" y="353482"/>
            <a:ext cx="10772775" cy="1658198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Costs of not banning lead paint are high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" y="2011680"/>
            <a:ext cx="10772775" cy="3766185"/>
          </a:xfrm>
        </p:spPr>
        <p:txBody>
          <a:bodyPr vert="horz" lIns="91440" tIns="45720" rIns="91440" bIns="45720" rtlCol="0">
            <a:noAutofit/>
          </a:bodyPr>
          <a:lstStyle/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Lead-painted homes are an important source of lead exposure for children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In France, 74% of children with elevated blood lead concentration live in 	homes with lead paint 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Estimated costs of remediating lead-painted homes:</a:t>
            </a:r>
          </a:p>
          <a:p>
            <a:pPr marL="4572" lvl="1" indent="0">
              <a:spcBef>
                <a:spcPts val="600"/>
              </a:spcBef>
              <a:buNone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France: US$ 194 – 499 million </a:t>
            </a:r>
          </a:p>
          <a:p>
            <a:pPr marL="4572" lvl="1" indent="0">
              <a:spcBef>
                <a:spcPts val="600"/>
              </a:spcBef>
              <a:buNone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USA: US$ 1 – 11 billion 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Cost-benefit of remediation significant</a:t>
            </a:r>
          </a:p>
          <a:p>
            <a:pPr marL="4572" lvl="1" indent="0">
              <a:spcBef>
                <a:spcPts val="600"/>
              </a:spcBef>
              <a:buNone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each US$ 1 invested in lead paint hazard control yields return of US$ 17–221 </a:t>
            </a:r>
          </a:p>
          <a:p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Pichery</a:t>
            </a: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 et al 2011. </a:t>
            </a:r>
            <a:r>
              <a:rPr lang="fr-FR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https://ehjournal.biomedcentral.com/</a:t>
            </a:r>
            <a:endParaRPr lang="fr-FR" sz="1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Gould 2009.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http://ehp.niehs.nih.gov/0800408/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400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208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7" y="353482"/>
            <a:ext cx="10772775" cy="1658198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" y="2011680"/>
            <a:ext cx="10772775" cy="3766185"/>
          </a:xfrm>
        </p:spPr>
        <p:txBody>
          <a:bodyPr vert="horz" lIns="91440" tIns="45720" rIns="91440" bIns="45720" rtlCol="0">
            <a:noAutofit/>
          </a:bodyPr>
          <a:lstStyle/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is no known safe level of exposure to lead 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 paint can contain a range of lead compounds for different purposes 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 paint can cause a long-lasting hazard to health in all age groups, however, children are especially vulnerable 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Paints are available that do not contain lead compounds while still having the required properties 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Eliminating lead paint provides a net benefit to society and public health </a:t>
            </a:r>
          </a:p>
        </p:txBody>
      </p:sp>
    </p:spTree>
    <p:extLst>
      <p:ext uri="{BB962C8B-B14F-4D97-AF65-F5344CB8AC3E}">
        <p14:creationId xmlns:p14="http://schemas.microsoft.com/office/powerpoint/2010/main" val="4087960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3568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6124" y="533400"/>
            <a:ext cx="5968826" cy="585713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95640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257" y="609599"/>
            <a:ext cx="4702629" cy="578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972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606" y="240226"/>
            <a:ext cx="10772775" cy="1658198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Sequence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544595"/>
            <a:ext cx="9872871" cy="4551405"/>
          </a:xfrm>
        </p:spPr>
        <p:txBody>
          <a:bodyPr>
            <a:noAutofit/>
          </a:bodyPr>
          <a:lstStyle/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 is lead paint a problem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Pathways of exposure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Children / Pregnant women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Lead Paint?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 compounds have a range of functions in paint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</a:rPr>
              <a:t>Types of paint that may contain lead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Economic costs of lead exposure are high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112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606" y="240226"/>
            <a:ext cx="10772775" cy="1658198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Why is lead paint a problem?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 of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exposure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lead during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manufacture, application, and removal 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paint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Paint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breaks down 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 time, fragmenting into flakes and dust that contaminate the domestic environment and soil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 is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persistent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environment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and when released can remain there indefinitely 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Leaves a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legacy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potential human exposure 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many years into the future – especially harmful to children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00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15" y="1591983"/>
            <a:ext cx="10722066" cy="4983679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2960" y="103749"/>
            <a:ext cx="10772775" cy="1658198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Multiple pathways of exposure to lead from paint</a:t>
            </a:r>
          </a:p>
        </p:txBody>
      </p:sp>
    </p:spTree>
    <p:extLst>
      <p:ext uri="{BB962C8B-B14F-4D97-AF65-F5344CB8AC3E}">
        <p14:creationId xmlns:p14="http://schemas.microsoft.com/office/powerpoint/2010/main" val="3074703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9062" y="185635"/>
            <a:ext cx="7532992" cy="139267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Children are highly vulnerable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5543" y="1318999"/>
            <a:ext cx="5260931" cy="4658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91440" indent="-91440" defTabSz="914400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7472" lvl="1" indent="-342900" defTabSz="914400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  <a:defRPr sz="2400" b="1">
                <a:solidFill>
                  <a:srgbClr val="002060"/>
                </a:solidFill>
              </a:defRPr>
            </a:lvl2pPr>
            <a:lvl3pPr marL="548640" lvl="2" indent="-548640" defTabSz="914400">
              <a:lnSpc>
                <a:spcPct val="150000"/>
              </a:lnSpc>
              <a:spcBef>
                <a:spcPts val="600"/>
              </a:spcBef>
              <a:buFont typeface="Courier New" panose="02070309020205020404" pitchFamily="49" charset="0"/>
              <a:buChar char="o"/>
              <a:defRPr sz="2000" i="1">
                <a:solidFill>
                  <a:srgbClr val="002060"/>
                </a:solidFill>
              </a:defRPr>
            </a:lvl3pPr>
            <a:lvl4pPr marL="822960" indent="-822960" defTabSz="914400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1097280" indent="-1097280" defTabSz="914400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marL="1200000" indent="-228600" defTabSz="914400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6pPr>
            <a:lvl7pPr marL="1400000" indent="-228600" defTabSz="914400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7pPr>
            <a:lvl8pPr marL="1600000" indent="-228600" defTabSz="914400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8pPr>
            <a:lvl9pPr marL="1800000" indent="-228600" defTabSz="914400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9pPr>
          </a:lstStyle>
          <a:p>
            <a:pPr lvl="1"/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There is </a:t>
            </a:r>
            <a:r>
              <a:rPr lang="en-US" sz="2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known level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of lead exposure that is considered </a:t>
            </a:r>
            <a:r>
              <a:rPr lang="en-US" sz="2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safe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Children can be highly exposed because they spend time on the </a:t>
            </a:r>
            <a:r>
              <a:rPr lang="en-US" sz="2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ground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and frequently put their hands to their </a:t>
            </a:r>
            <a:r>
              <a:rPr lang="en-US" sz="2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mouths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Childhood lead exposure can damage the </a:t>
            </a:r>
            <a:r>
              <a:rPr lang="en-US" sz="2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brain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2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nervous system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resulting in decreased IQ and behavioral problems </a:t>
            </a:r>
          </a:p>
          <a:p>
            <a:pPr lvl="1"/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Lead also causes a significant </a:t>
            </a:r>
            <a:r>
              <a:rPr lang="en-US" sz="2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burden of disease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through other long-term </a:t>
            </a:r>
            <a:r>
              <a:rPr lang="en-US" sz="2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impacts on health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0264" y="3505200"/>
            <a:ext cx="2723580" cy="3352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9633" y="538802"/>
            <a:ext cx="2814345" cy="276168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5353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7" y="353482"/>
            <a:ext cx="10772775" cy="1658198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Pregnant women are more vulnerable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" y="2011680"/>
            <a:ext cx="10772775" cy="3766185"/>
          </a:xfrm>
        </p:spPr>
        <p:txBody>
          <a:bodyPr vert="horz" lIns="91440" tIns="45720" rIns="91440" bIns="45720" rtlCol="0">
            <a:noAutofit/>
          </a:bodyPr>
          <a:lstStyle/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Pregnancy mobilizes lead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stored in bone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releasing it back into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blood 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where it can be circulated to maternal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tissues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the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fetus 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Further exposure from the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environment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raises the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blood lead 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concentration even higher 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Increased risk of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hypertension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during pregnancy </a:t>
            </a:r>
          </a:p>
          <a:p>
            <a:pPr lvl="1">
              <a:lnSpc>
                <a:spcPct val="100000"/>
              </a:lnSpc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Exposure of pregnant women can result in exposure of the fetus – may cause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reduced fetal growth </a:t>
            </a:r>
          </a:p>
          <a:p>
            <a:pPr marL="4572" lvl="1" indent="0">
              <a:lnSpc>
                <a:spcPct val="150000"/>
              </a:lnSpc>
              <a:buNone/>
            </a:pP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955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116011"/>
            <a:ext cx="10772775" cy="1658198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Lead Paint?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656" y="1801505"/>
            <a:ext cx="5314711" cy="3766185"/>
          </a:xfrm>
        </p:spPr>
        <p:txBody>
          <a:bodyPr>
            <a:noAutofit/>
          </a:bodyPr>
          <a:lstStyle/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 paints contain lead compounds that are added to give certain properties</a:t>
            </a:r>
          </a:p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Wide range of uses</a:t>
            </a:r>
          </a:p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Water-based paints rarely contain intentionally-added lead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670298" y="1774209"/>
            <a:ext cx="4779133" cy="43126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" lvl="1" indent="0">
              <a:lnSpc>
                <a:spcPct val="150000"/>
              </a:lnSpc>
              <a:buNone/>
            </a:pPr>
            <a:r>
              <a:rPr lang="en-US" sz="3200" b="1" dirty="0">
                <a:solidFill>
                  <a:srgbClr val="002060"/>
                </a:solidFill>
              </a:rPr>
              <a:t>The term ‘paint’ is used broadly to include varnishes, lacquers, stains, enamels, glazes, primers, and coatings</a:t>
            </a:r>
          </a:p>
        </p:txBody>
      </p:sp>
    </p:spTree>
    <p:extLst>
      <p:ext uri="{BB962C8B-B14F-4D97-AF65-F5344CB8AC3E}">
        <p14:creationId xmlns:p14="http://schemas.microsoft.com/office/powerpoint/2010/main" val="3172188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Pigments – The most commonly used are lead chromates and lead </a:t>
            </a:r>
            <a:r>
              <a:rPr lang="en-US" sz="24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molybdates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which are bright yellow, orange, or red</a:t>
            </a:r>
          </a:p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Pigments can also be mixed with others to produce bright colors such as green and purple</a:t>
            </a:r>
          </a:p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 carbonates and lead sulfates can be used as white pigments, but are rarely used</a:t>
            </a:r>
          </a:p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Pigments may contribute ~ 1500 to &gt; 100,000 ppm of lead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10006" y="392626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 compounds have a range of functions in paint</a:t>
            </a:r>
          </a:p>
        </p:txBody>
      </p:sp>
    </p:spTree>
    <p:extLst>
      <p:ext uri="{BB962C8B-B14F-4D97-AF65-F5344CB8AC3E}">
        <p14:creationId xmlns:p14="http://schemas.microsoft.com/office/powerpoint/2010/main" val="2927326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606" y="240226"/>
            <a:ext cx="10772775" cy="1658198"/>
          </a:xfrm>
        </p:spPr>
        <p:txBody>
          <a:bodyPr>
            <a:normAutofit/>
          </a:bodyPr>
          <a:lstStyle/>
          <a:p>
            <a:pPr algn="ctr"/>
            <a:r>
              <a:rPr lang="en-US" sz="5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Lead compounds have a range of functions in paint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Drying agents and catalysts – e.g. lead napthenate and lead octanoate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Driers may contribute ~ 1200 to &gt; 6000 ppm of lead</a:t>
            </a:r>
          </a:p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Corrosion resistance agents – Added to paints used on metal surfaces, e.g. lead tetroxide (also called red lead or </a:t>
            </a:r>
            <a:r>
              <a:rPr lang="en-US" sz="24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minium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Alternative, non-lead compounds can perform as well as lead-based ones and the paint is of equivalent quality 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884916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2C0E6D9960E4459B21B3C02484385D" ma:contentTypeVersion="32" ma:contentTypeDescription="Create a new document." ma:contentTypeScope="" ma:versionID="3dfaa272bf67cfa42e2dcdc80b777d8a">
  <xsd:schema xmlns:xsd="http://www.w3.org/2001/XMLSchema" xmlns:xs="http://www.w3.org/2001/XMLSchema" xmlns:p="http://schemas.microsoft.com/office/2006/metadata/properties" xmlns:ns1="http://schemas.microsoft.com/sharepoint/v3" xmlns:ns2="4ffa91fb-a0ff-4ac5-b2db-65c790d184a4" xmlns:ns3="http://schemas.microsoft.com/sharepoint.v3" xmlns:ns4="http://schemas.microsoft.com/sharepoint/v3/fields" xmlns:ns5="07beddfa-113c-4110-9fa5-5dc67e55e965" xmlns:ns6="9f6eef7d-6440-4a54-b22e-9b6e74864158" targetNamespace="http://schemas.microsoft.com/office/2006/metadata/properties" ma:root="true" ma:fieldsID="4a41eeb0e2a970a7baf1f55189d7b947" ns1:_="" ns2:_="" ns3:_="" ns4:_="" ns5:_="" ns6:_="">
    <xsd:import namespace="http://schemas.microsoft.com/sharepoint/v3"/>
    <xsd:import namespace="4ffa91fb-a0ff-4ac5-b2db-65c790d184a4"/>
    <xsd:import namespace="http://schemas.microsoft.com/sharepoint.v3"/>
    <xsd:import namespace="http://schemas.microsoft.com/sharepoint/v3/fields"/>
    <xsd:import namespace="07beddfa-113c-4110-9fa5-5dc67e55e965"/>
    <xsd:import namespace="9f6eef7d-6440-4a54-b22e-9b6e74864158"/>
    <xsd:element name="properties">
      <xsd:complexType>
        <xsd:sequence>
          <xsd:element name="documentManagement">
            <xsd:complexType>
              <xsd:all>
                <xsd:element ref="ns2:Document_x0020_Creation_x0020_Date" minOccurs="0"/>
                <xsd:element ref="ns2:Creator" minOccurs="0"/>
                <xsd:element ref="ns2:EPA_x0020_Office" minOccurs="0"/>
                <xsd:element ref="ns2:Record" minOccurs="0"/>
                <xsd:element ref="ns3:CategoryDescription" minOccurs="0"/>
                <xsd:element ref="ns2:Identifier" minOccurs="0"/>
                <xsd:element ref="ns2:EPA_x0020_Contributor" minOccurs="0"/>
                <xsd:element ref="ns2:External_x0020_Contributor" minOccurs="0"/>
                <xsd:element ref="ns4:_Coverage" minOccurs="0"/>
                <xsd:element ref="ns2:EPA_x0020_Related_x0020_Documents" minOccurs="0"/>
                <xsd:element ref="ns4:_Source" minOccurs="0"/>
                <xsd:element ref="ns2:Rights" minOccurs="0"/>
                <xsd:element ref="ns1:Language" minOccurs="0"/>
                <xsd:element ref="ns2:j747ac98061d40f0aa7bd47e1db5675d" minOccurs="0"/>
                <xsd:element ref="ns2:TaxKeywordTaxHTField" minOccurs="0"/>
                <xsd:element ref="ns2:TaxCatchAllLabel" minOccurs="0"/>
                <xsd:element ref="ns2:TaxCatchAll" minOccurs="0"/>
                <xsd:element ref="ns2:e3f09c3df709400db2417a7161762d62" minOccurs="0"/>
                <xsd:element ref="ns5:SharedWithUsers" minOccurs="0"/>
                <xsd:element ref="ns5:SharedWithDetails" minOccurs="0"/>
                <xsd:element ref="ns5:LastSharedByUser" minOccurs="0"/>
                <xsd:element ref="ns5:LastSharedByTime" minOccurs="0"/>
                <xsd:element ref="ns6:MediaServiceMetadata" minOccurs="0"/>
                <xsd:element ref="ns6:MediaServiceFastMetadata" minOccurs="0"/>
                <xsd:element ref="ns6:MediaServiceDateTaken" minOccurs="0"/>
                <xsd:element ref="ns6:MediaServiceAutoTags" minOccurs="0"/>
                <xsd:element ref="ns6:MediaServiceLocation" minOccurs="0"/>
                <xsd:element ref="ns6:MediaServiceOCR" minOccurs="0"/>
                <xsd:element ref="ns6:MediaServiceEventHashCode" minOccurs="0"/>
                <xsd:element ref="ns6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7" nillable="true" ma:displayName="Language" ma:default="English" ma:description="Select the document language from the drop down." ma:format="Dropdown" ma:internalName="Language" ma:readOnly="false">
      <xsd:simpleType>
        <xsd:restriction base="dms:Choice">
          <xsd:enumeration value="Arabic (Saudi Arabia)"/>
          <xsd:enumeration value="Bulgarian (Bulgaria)"/>
          <xsd:enumeration value="Chinese (Hong Kong S.A.R.)"/>
          <xsd:enumeration value="Chinese (People's Republic of China)"/>
          <xsd:enumeration value="Chinese (Taiwan)"/>
          <xsd:enumeration value="Croatian (Croatia)"/>
          <xsd:enumeration value="Czech (Czech Republic)"/>
          <xsd:enumeration value="Danish (Denmark)"/>
          <xsd:enumeration value="Dutch (Netherlands)"/>
          <xsd:enumeration value="English"/>
          <xsd:enumeration value="Estonian (Estonia)"/>
          <xsd:enumeration value="Finnish (Finland)"/>
          <xsd:enumeration value="French (France)"/>
          <xsd:enumeration value="German (Germany)"/>
          <xsd:enumeration value="Greek (Greece)"/>
          <xsd:enumeration value="Hebrew (Israel)"/>
          <xsd:enumeration value="Hindi (India)"/>
          <xsd:enumeration value="Hungarian (Hungary)"/>
          <xsd:enumeration value="Indonesian (Indonesia)"/>
          <xsd:enumeration value="Italian (Italy)"/>
          <xsd:enumeration value="Japanese (Japan)"/>
          <xsd:enumeration value="Korean (Korea)"/>
          <xsd:enumeration value="Latvian (Latvia)"/>
          <xsd:enumeration value="Lithuanian (Lithuania)"/>
          <xsd:enumeration value="Malay (Malaysia)"/>
          <xsd:enumeration value="Norwegian (Bokmal) (Norway)"/>
          <xsd:enumeration value="Polish (Poland)"/>
          <xsd:enumeration value="Portuguese (Brazil)"/>
          <xsd:enumeration value="Portuguese (Portugal)"/>
          <xsd:enumeration value="Romanian (Romania)"/>
          <xsd:enumeration value="Russian (Russia)"/>
          <xsd:enumeration value="Serbian (Latin) (Serbia)"/>
          <xsd:enumeration value="Slovak (Slovakia)"/>
          <xsd:enumeration value="Slovenian (Slovenia)"/>
          <xsd:enumeration value="Spanish (Spain)"/>
          <xsd:enumeration value="Swedish (Sweden)"/>
          <xsd:enumeration value="Thai (Thailand)"/>
          <xsd:enumeration value="Turkish (Turkey)"/>
          <xsd:enumeration value="Ukrainian (Ukraine)"/>
          <xsd:enumeration value="Urdu (Islamic Republic of Pakistan)"/>
          <xsd:enumeration value="Vietnamese (Vietnam)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fa91fb-a0ff-4ac5-b2db-65c790d184a4" elementFormDefault="qualified">
    <xsd:import namespace="http://schemas.microsoft.com/office/2006/documentManagement/types"/>
    <xsd:import namespace="http://schemas.microsoft.com/office/infopath/2007/PartnerControls"/>
    <xsd:element name="Document_x0020_Creation_x0020_Date" ma:index="2" nillable="true" ma:displayName="Document Date" ma:default="[today]" ma:description="Enter the date this document was last modified. The upload date has been entered by default." ma:format="DateOnly" ma:internalName="Document_x0020_Creation_x0020_Date" ma:readOnly="false">
      <xsd:simpleType>
        <xsd:restriction base="dms:DateTime"/>
      </xsd:simpleType>
    </xsd:element>
    <xsd:element name="Creator" ma:index="3" nillable="true" ma:displayName="Creator" ma:description="Enter the person primarily responsible for the document. The name of the person uploading the document has been entered by default." ma:list="UserInfo" ma:SharePointGroup="0" ma:internalName="Creato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PA_x0020_Office" ma:index="4" nillable="true" ma:displayName="EPA Office" ma:description="Enter the EPA organization primarily responsible for the document. The office of the person uploading the document has been entered by default." ma:internalName="EPA_x0020_Office">
      <xsd:simpleType>
        <xsd:restriction base="dms:Text">
          <xsd:maxLength value="255"/>
        </xsd:restriction>
      </xsd:simpleType>
    </xsd:element>
    <xsd:element name="Record" ma:index="5" nillable="true" ma:displayName="Record" ma:default="Shared" ma:description="For documents that provide evidence of EPA decisions and actions, select &quot;Shared&quot; (open access) or &quot;Private&quot; (restricted access)." ma:format="Dropdown" ma:internalName="Record">
      <xsd:simpleType>
        <xsd:restriction base="dms:Choice">
          <xsd:enumeration value="None"/>
          <xsd:enumeration value="Shared"/>
          <xsd:enumeration value="Private"/>
        </xsd:restriction>
      </xsd:simpleType>
    </xsd:element>
    <xsd:element name="Identifier" ma:index="9" nillable="true" ma:displayName="Identifier" ma:description="Enter all EPA identification numbers applicable to this document, one on each line." ma:internalName="Identifier" ma:readOnly="false">
      <xsd:simpleType>
        <xsd:restriction base="dms:Note">
          <xsd:maxLength value="255"/>
        </xsd:restriction>
      </xsd:simpleType>
    </xsd:element>
    <xsd:element name="EPA_x0020_Contributor" ma:index="11" nillable="true" ma:displayName="EPA Contributor" ma:description="Enter an EPA person who contributed to the creation of the document but is not the primary author." ma:list="UserInfo" ma:SharePointGroup="0" ma:internalName="EPA_x0020_Contribu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Contributor" ma:index="12" nillable="true" ma:displayName="External Contributor" ma:description="Enter a non-EPA person who contributed to the creation of the document but is not the primary author." ma:internalName="External_x0020_Contributor" ma:readOnly="false">
      <xsd:simpleType>
        <xsd:restriction base="dms:Note">
          <xsd:maxLength value="255"/>
        </xsd:restriction>
      </xsd:simpleType>
    </xsd:element>
    <xsd:element name="EPA_x0020_Related_x0020_Documents" ma:index="14" nillable="true" ma:displayName="Other Related Documents" ma:description="Enter any related document." ma:internalName="EPA_x0020_Related_x0020_Documents">
      <xsd:simpleType>
        <xsd:restriction base="dms:Note">
          <xsd:maxLength value="255"/>
        </xsd:restriction>
      </xsd:simpleType>
    </xsd:element>
    <xsd:element name="Rights" ma:index="16" nillable="true" ma:displayName="Rights" ma:description="Enter information about intellectual property rights held over the document (e.g. copyright, patent, trademark)." ma:internalName="Rights" ma:readOnly="false">
      <xsd:simpleType>
        <xsd:restriction base="dms:Note">
          <xsd:maxLength value="255"/>
        </xsd:restriction>
      </xsd:simpleType>
    </xsd:element>
    <xsd:element name="j747ac98061d40f0aa7bd47e1db5675d" ma:index="19" nillable="true" ma:taxonomy="true" ma:internalName="j747ac98061d40f0aa7bd47e1db5675d" ma:taxonomyFieldName="Document_x0020_Type" ma:displayName="Document Type" ma:readOnly="false" ma:default="" ma:fieldId="{3747ac98-061d-40f0-aa7b-d47e1db5675d}" ma:sspId="29f62856-1543-49d4-a736-4569d363f533" ma:termSetId="e06cd6a9-a175-4da0-81cb-8dba7aa394a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29f62856-1543-49d4-a736-4569d363f53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Label" ma:index="23" nillable="true" ma:displayName="Taxonomy Catch All Column1" ma:description="" ma:hidden="true" ma:list="{91caa61c-ecd9-4628-821e-7718459af438}" ma:internalName="TaxCatchAllLabel" ma:readOnly="true" ma:showField="CatchAllDataLabel" ma:web="77d4e1f2-3876-4648-b69c-be4af5dd75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4" nillable="true" ma:displayName="Taxonomy Catch All Column" ma:description="" ma:hidden="true" ma:list="{91caa61c-ecd9-4628-821e-7718459af438}" ma:internalName="TaxCatchAll" ma:showField="CatchAllData" ma:web="77d4e1f2-3876-4648-b69c-be4af5dd75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3f09c3df709400db2417a7161762d62" ma:index="28" nillable="true" ma:taxonomy="true" ma:internalName="e3f09c3df709400db2417a7161762d62" ma:taxonomyFieldName="EPA_x0020_Subject" ma:displayName="EPA Subject" ma:readOnly="false" ma:default="" ma:fieldId="{e3f09c3d-f709-400d-b241-7a7161762d62}" ma:taxonomyMulti="true" ma:sspId="29f62856-1543-49d4-a736-4569d363f533" ma:termSetId="7a3d4ae0-7e62-45a2-a406-c6a8a6a8eee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6" nillable="true" ma:displayName="Description" ma:description="Enter a brief description." ma:internalName="CategoryDescription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verage" ma:index="13" nillable="true" ma:displayName="Coverage" ma:description="Enter the geographic location, jurisdiction, or time period for which the document is relevant." ma:internalName="_Coverage" ma:readOnly="false">
      <xsd:simpleType>
        <xsd:restriction base="dms:Text">
          <xsd:maxLength value="255"/>
        </xsd:restriction>
      </xsd:simpleType>
    </xsd:element>
    <xsd:element name="_Source" ma:index="15" nillable="true" ma:displayName="Source" ma:description="Enter a source from which the document is derived." ma:internalName="_Source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beddfa-113c-4110-9fa5-5dc67e55e965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3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3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eef7d-6440-4a54-b22e-9b6e748641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3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3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3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36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3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3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3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40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?mso-contentType ?>
<SharedContentType xmlns="Microsoft.SharePoint.Taxonomy.ContentTypeSync" SourceId="29f62856-1543-49d4-a736-4569d363f533" ContentTypeId="0x0101" PreviousValue="false"/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Source xmlns="http://schemas.microsoft.com/sharepoint/v3/fields" xsi:nil="true"/>
    <Language xmlns="http://schemas.microsoft.com/sharepoint/v3">English</Language>
    <j747ac98061d40f0aa7bd47e1db5675d xmlns="4ffa91fb-a0ff-4ac5-b2db-65c790d184a4">
      <Terms xmlns="http://schemas.microsoft.com/office/infopath/2007/PartnerControls"/>
    </j747ac98061d40f0aa7bd47e1db5675d>
    <e3f09c3df709400db2417a7161762d62 xmlns="4ffa91fb-a0ff-4ac5-b2db-65c790d184a4">
      <Terms xmlns="http://schemas.microsoft.com/office/infopath/2007/PartnerControls"/>
    </e3f09c3df709400db2417a7161762d62>
    <External_x0020_Contributor xmlns="4ffa91fb-a0ff-4ac5-b2db-65c790d184a4" xsi:nil="true"/>
    <TaxKeywordTaxHTField xmlns="4ffa91fb-a0ff-4ac5-b2db-65c790d184a4">
      <Terms xmlns="http://schemas.microsoft.com/office/infopath/2007/PartnerControls"/>
    </TaxKeywordTaxHTField>
    <Record xmlns="4ffa91fb-a0ff-4ac5-b2db-65c790d184a4">Shared</Record>
    <Rights xmlns="4ffa91fb-a0ff-4ac5-b2db-65c790d184a4" xsi:nil="true"/>
    <Document_x0020_Creation_x0020_Date xmlns="4ffa91fb-a0ff-4ac5-b2db-65c790d184a4">2018-08-29T16:23:14+00:00</Document_x0020_Creation_x0020_Date>
    <EPA_x0020_Office xmlns="4ffa91fb-a0ff-4ac5-b2db-65c790d184a4" xsi:nil="true"/>
    <CategoryDescription xmlns="http://schemas.microsoft.com/sharepoint.v3" xsi:nil="true"/>
    <Identifier xmlns="4ffa91fb-a0ff-4ac5-b2db-65c790d184a4" xsi:nil="true"/>
    <_Coverage xmlns="http://schemas.microsoft.com/sharepoint/v3/fields" xsi:nil="true"/>
    <Creator xmlns="4ffa91fb-a0ff-4ac5-b2db-65c790d184a4">
      <UserInfo>
        <DisplayName/>
        <AccountId xsi:nil="true"/>
        <AccountType/>
      </UserInfo>
    </Creator>
    <EPA_x0020_Related_x0020_Documents xmlns="4ffa91fb-a0ff-4ac5-b2db-65c790d184a4" xsi:nil="true"/>
    <EPA_x0020_Contributor xmlns="4ffa91fb-a0ff-4ac5-b2db-65c790d184a4">
      <UserInfo>
        <DisplayName/>
        <AccountId xsi:nil="true"/>
        <AccountType/>
      </UserInfo>
    </EPA_x0020_Contributor>
    <TaxCatchAll xmlns="4ffa91fb-a0ff-4ac5-b2db-65c790d184a4"/>
  </documentManagement>
</p:properties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1CB1E946-901F-4CD6-88CC-9A3881726D54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4871DFA5-C3E9-4016-BF43-578850A6C1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ffa91fb-a0ff-4ac5-b2db-65c790d184a4"/>
    <ds:schemaRef ds:uri="http://schemas.microsoft.com/sharepoint.v3"/>
    <ds:schemaRef ds:uri="http://schemas.microsoft.com/sharepoint/v3/fields"/>
    <ds:schemaRef ds:uri="07beddfa-113c-4110-9fa5-5dc67e55e965"/>
    <ds:schemaRef ds:uri="9f6eef7d-6440-4a54-b22e-9b6e748641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2DE3EB3-8501-45E8-9425-2DB9B1E0E2E5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4C1594B4-0924-4731-BAFB-25DEEEE421F4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FBF25814-367F-4EC8-B478-E3CE240BDD98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770B5E59-F087-4636-B712-8E95D102E045}">
  <ds:schemaRefs>
    <ds:schemaRef ds:uri="Microsoft.SharePoint.Taxonomy.ContentTypeSync"/>
  </ds:schemaRefs>
</ds:datastoreItem>
</file>

<file path=customXml/itemProps7.xml><?xml version="1.0" encoding="utf-8"?>
<ds:datastoreItem xmlns:ds="http://schemas.openxmlformats.org/officeDocument/2006/customXml" ds:itemID="{95E58A8A-A84D-410F-A5EA-738EAA0A7F52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91F53BC7-376E-48CF-8F06-C1D353B055AF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9f6eef7d-6440-4a54-b22e-9b6e74864158"/>
    <ds:schemaRef ds:uri="http://schemas.microsoft.com/sharepoint/v3"/>
    <ds:schemaRef ds:uri="07beddfa-113c-4110-9fa5-5dc67e55e965"/>
    <ds:schemaRef ds:uri="http://purl.org/dc/terms/"/>
    <ds:schemaRef ds:uri="http://schemas.microsoft.com/sharepoint/v3/fields"/>
    <ds:schemaRef ds:uri="http://schemas.microsoft.com/sharepoint.v3"/>
    <ds:schemaRef ds:uri="4ffa91fb-a0ff-4ac5-b2db-65c790d184a4"/>
    <ds:schemaRef ds:uri="http://www.w3.org/XML/1998/namespace"/>
    <ds:schemaRef ds:uri="http://purl.org/dc/dcmitype/"/>
  </ds:schemaRefs>
</ds:datastoreItem>
</file>

<file path=customXml/itemProps9.xml><?xml version="1.0" encoding="utf-8"?>
<ds:datastoreItem xmlns:ds="http://schemas.openxmlformats.org/officeDocument/2006/customXml" ds:itemID="{A33DF599-A723-4379-A461-087C6250FEAD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289</TotalTime>
  <Words>751</Words>
  <Application>Microsoft Macintosh PowerPoint</Application>
  <PresentationFormat>Widescreen</PresentationFormat>
  <Paragraphs>94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Corbel</vt:lpstr>
      <vt:lpstr>Courier New</vt:lpstr>
      <vt:lpstr>Basis</vt:lpstr>
      <vt:lpstr>The problem with lead paint</vt:lpstr>
      <vt:lpstr>Sequence</vt:lpstr>
      <vt:lpstr>Why is lead paint a problem?</vt:lpstr>
      <vt:lpstr>Multiple pathways of exposure to lead from paint</vt:lpstr>
      <vt:lpstr>Children are highly vulnerable</vt:lpstr>
      <vt:lpstr>Pregnant women are more vulnerable</vt:lpstr>
      <vt:lpstr>What is Lead Paint?</vt:lpstr>
      <vt:lpstr>PowerPoint Presentation</vt:lpstr>
      <vt:lpstr>Lead compounds have a range of functions in paint</vt:lpstr>
      <vt:lpstr>Completely lead-free paint is not possible</vt:lpstr>
      <vt:lpstr>Types of paint that may contain lead</vt:lpstr>
      <vt:lpstr>Types of paint that may contain lead</vt:lpstr>
      <vt:lpstr>Economic costs of lead exposure are high</vt:lpstr>
      <vt:lpstr>Costs of not banning lead paint are high</vt:lpstr>
      <vt:lpstr>Summary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problem with lead paint</dc:title>
  <dc:creator>Huber, Patrick</dc:creator>
  <cp:lastModifiedBy>Angeline djampou</cp:lastModifiedBy>
  <cp:revision>20</cp:revision>
  <cp:lastPrinted>2017-12-01T12:50:37Z</cp:lastPrinted>
  <dcterms:created xsi:type="dcterms:W3CDTF">2017-11-28T17:03:32Z</dcterms:created>
  <dcterms:modified xsi:type="dcterms:W3CDTF">2018-09-03T16:28:07Z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0x010100292C0E6D9960E4459B21B3C02484385D</vt:lpwstr>
  </property>
  <property fmtid="{D5CDD505-2E9C-101B-9397-08002B2CF9AE}" pid="3" name="TaxKeyword">
    <vt:lpwstr/>
  </property>
</Properties>
</file>