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6"/>
  </p:sldMasterIdLst>
  <p:notesMasterIdLst>
    <p:notesMasterId r:id="rId31"/>
  </p:notesMasterIdLst>
  <p:handoutMasterIdLst>
    <p:handoutMasterId r:id="rId32"/>
  </p:handoutMasterIdLst>
  <p:sldIdLst>
    <p:sldId id="257" r:id="rId7"/>
    <p:sldId id="288" r:id="rId8"/>
    <p:sldId id="290" r:id="rId9"/>
    <p:sldId id="289" r:id="rId10"/>
    <p:sldId id="266" r:id="rId11"/>
    <p:sldId id="298" r:id="rId12"/>
    <p:sldId id="282" r:id="rId13"/>
    <p:sldId id="297" r:id="rId14"/>
    <p:sldId id="303" r:id="rId15"/>
    <p:sldId id="304" r:id="rId16"/>
    <p:sldId id="300" r:id="rId17"/>
    <p:sldId id="284" r:id="rId18"/>
    <p:sldId id="305" r:id="rId19"/>
    <p:sldId id="301" r:id="rId20"/>
    <p:sldId id="306" r:id="rId21"/>
    <p:sldId id="307" r:id="rId22"/>
    <p:sldId id="315" r:id="rId23"/>
    <p:sldId id="314" r:id="rId24"/>
    <p:sldId id="312" r:id="rId25"/>
    <p:sldId id="316" r:id="rId26"/>
    <p:sldId id="309" r:id="rId27"/>
    <p:sldId id="310" r:id="rId28"/>
    <p:sldId id="311" r:id="rId29"/>
    <p:sldId id="29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428"/>
    <a:srgbClr val="0E457C"/>
    <a:srgbClr val="0D457C"/>
    <a:srgbClr val="8D2223"/>
    <a:srgbClr val="365723"/>
    <a:srgbClr val="37893A"/>
    <a:srgbClr val="375723"/>
    <a:srgbClr val="658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16"/>
    <p:restoredTop sz="94691"/>
  </p:normalViewPr>
  <p:slideViewPr>
    <p:cSldViewPr snapToGrid="0" snapToObjects="1">
      <p:cViewPr varScale="1">
        <p:scale>
          <a:sx n="97" d="100"/>
          <a:sy n="97" d="100"/>
        </p:scale>
        <p:origin x="1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30" Type="http://schemas.openxmlformats.org/officeDocument/2006/relationships/slide" Target="slides/slide24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FA2A5-2B15-0B4F-BA62-97C99BF3050A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53577-5CD4-4443-8FAA-82BDBD84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83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8F75D-5F8D-8E48-8446-B1D2FBCB286B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2C422-9892-BD45-A743-395AD6718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079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EB6F-2D88-634C-A2F2-A5CF08E4F2E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00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07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5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0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colors of dots are for Percent of Paints Containing Lead over 90 ppm or 600 ppm. Dark</a:t>
            </a:r>
            <a:r>
              <a:rPr lang="en-US" baseline="0" dirty="0"/>
              <a:t> red is above 80%.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82994-B86B-C447-9EDA-8AA65C758D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34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colors of dots are for Percent of Paints Containing Lead over 90 ppm or 600 ppm. Dark</a:t>
            </a:r>
            <a:r>
              <a:rPr lang="en-US" baseline="0" dirty="0"/>
              <a:t> red is above 80%.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82994-B86B-C447-9EDA-8AA65C758D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18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36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83D2-0524-4E66-A427-8146767DF8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8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70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21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164" y="139752"/>
            <a:ext cx="696557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164" y="1479176"/>
            <a:ext cx="6965577" cy="51636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0" y="5715000"/>
            <a:ext cx="1828800" cy="1143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Vertical Text Placeholder 16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510450" y="0"/>
            <a:ext cx="932688" cy="5638800"/>
          </a:xfrm>
        </p:spPr>
        <p:txBody>
          <a:bodyPr vert="eaVert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164" y="33422"/>
            <a:ext cx="696557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164" y="1479176"/>
            <a:ext cx="6965577" cy="51636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828800" cy="5638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5715000"/>
            <a:ext cx="1828800" cy="1143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8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211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15035"/>
            <a:ext cx="3886200" cy="46619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15035"/>
            <a:ext cx="3886200" cy="46619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1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77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46695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70607"/>
            <a:ext cx="3868340" cy="3819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4669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70607"/>
            <a:ext cx="3887391" cy="3819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2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514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4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3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DDAD0-AF2A-CE42-885C-F1130177C9FA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0065-0AA6-5148-9A5B-4D50AC34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1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13.png"/><Relationship Id="rId5" Type="http://schemas.openxmlformats.org/officeDocument/2006/relationships/image" Target="../media/image14.jp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hyperlink" Target="http://www.ipen.org/projects/eliminating-lead-paint/lead-levels-paint-around-world" TargetMode="External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4780" y="2667000"/>
            <a:ext cx="7170420" cy="2169540"/>
          </a:xfrm>
          <a:prstGeom prst="rect">
            <a:avLst/>
          </a:prstGeom>
          <a:solidFill>
            <a:srgbClr val="36572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" y="2667000"/>
            <a:ext cx="7315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a typeface="+mj-ea"/>
                <a:cs typeface="+mj-cs"/>
              </a:rPr>
              <a:t>Global Lead Paint Elimination</a:t>
            </a:r>
          </a:p>
          <a:p>
            <a:r>
              <a:rPr lang="en-US" sz="4400" b="1" dirty="0">
                <a:solidFill>
                  <a:schemeClr val="bg1"/>
                </a:solidFill>
                <a:ea typeface="+mj-ea"/>
                <a:cs typeface="+mj-cs"/>
              </a:rPr>
              <a:t>IPEN Campaign and Lessons Learned</a:t>
            </a:r>
          </a:p>
          <a:p>
            <a:endParaRPr lang="en-US" sz="40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91400" y="2667000"/>
            <a:ext cx="1584000" cy="2159637"/>
          </a:xfrm>
          <a:prstGeom prst="rect">
            <a:avLst/>
          </a:prstGeom>
          <a:solidFill>
            <a:srgbClr val="8D2223"/>
          </a:solidFill>
          <a:ln w="19050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7763" y="4943728"/>
            <a:ext cx="8869680" cy="1788232"/>
          </a:xfrm>
          <a:prstGeom prst="rect">
            <a:avLst/>
          </a:prstGeom>
          <a:solidFill>
            <a:srgbClr val="0E457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D457C"/>
                </a:solidFill>
              </a:rPr>
              <a:t>		             </a:t>
            </a:r>
          </a:p>
          <a:p>
            <a:endParaRPr lang="en-US" sz="2000" dirty="0">
              <a:solidFill>
                <a:srgbClr val="0D457C"/>
              </a:solidFill>
            </a:endParaRPr>
          </a:p>
          <a:p>
            <a:endParaRPr lang="en-US" sz="2000" dirty="0">
              <a:solidFill>
                <a:srgbClr val="0D457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76200"/>
            <a:ext cx="3383280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87" y="5257800"/>
            <a:ext cx="2056512" cy="1223993"/>
          </a:xfrm>
          <a:prstGeom prst="rect">
            <a:avLst/>
          </a:prstGeom>
        </p:spPr>
      </p:pic>
      <p:sp>
        <p:nvSpPr>
          <p:cNvPr id="16" name="Text Placeholder 2"/>
          <p:cNvSpPr txBox="1">
            <a:spLocks/>
          </p:cNvSpPr>
          <p:nvPr/>
        </p:nvSpPr>
        <p:spPr>
          <a:xfrm>
            <a:off x="3611880" y="5042915"/>
            <a:ext cx="5105400" cy="141626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>
            <a:off x="3480051" y="130312"/>
            <a:ext cx="1616553" cy="2484000"/>
          </a:xfrm>
          <a:prstGeom prst="rect">
            <a:avLst/>
          </a:prstGeom>
          <a:solidFill>
            <a:srgbClr val="CA942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29" y="154694"/>
            <a:ext cx="3204000" cy="24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859" y="149362"/>
            <a:ext cx="3713606" cy="24552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Rectángulo 9"/>
          <p:cNvSpPr/>
          <p:nvPr/>
        </p:nvSpPr>
        <p:spPr>
          <a:xfrm>
            <a:off x="6397805" y="5257800"/>
            <a:ext cx="1834789" cy="1201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82" y="5220599"/>
            <a:ext cx="1731235" cy="1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Data -Key lessons learned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In countries where no (enforced) lead paint regulation was in place, lead paint was available to buy for home use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Scientifically sound data from competent labs using internationally recognized methods important for reliability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Data creates incentive for manufacturers to change and for governments to enact regulations</a:t>
            </a: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050" y="25033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Paint studies</a:t>
            </a:r>
          </a:p>
        </p:txBody>
      </p:sp>
    </p:spTree>
    <p:extLst>
      <p:ext uri="{BB962C8B-B14F-4D97-AF65-F5344CB8AC3E}">
        <p14:creationId xmlns:p14="http://schemas.microsoft.com/office/powerpoint/2010/main" val="1154612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A9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15" name="TextBox 14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Outreach and awareness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182" y="212176"/>
            <a:ext cx="3555396" cy="2607224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21" name="Text Placeholder 2"/>
          <p:cNvSpPr txBox="1">
            <a:spLocks/>
          </p:cNvSpPr>
          <p:nvPr/>
        </p:nvSpPr>
        <p:spPr>
          <a:xfrm>
            <a:off x="3611880" y="5042915"/>
            <a:ext cx="5105400" cy="141626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2" name="Picture 21" descr="Children walking on the day-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740" y="4105834"/>
            <a:ext cx="3994049" cy="266400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23" name="Picture 22" descr="CEPHED Poster with Jambo Teddybear show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511" y="2970477"/>
            <a:ext cx="2849518" cy="3799357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389579" y="77959"/>
            <a:ext cx="37544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dirty="0"/>
              <a:t>Increase public awareness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change consumer behavior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make lead paint national issue of concern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Build support for laws</a:t>
            </a:r>
          </a:p>
        </p:txBody>
      </p:sp>
    </p:spTree>
    <p:extLst>
      <p:ext uri="{BB962C8B-B14F-4D97-AF65-F5344CB8AC3E}">
        <p14:creationId xmlns:p14="http://schemas.microsoft.com/office/powerpoint/2010/main" val="210401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A9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15" name="TextBox 14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6450" y="4095989"/>
            <a:ext cx="3848100" cy="25426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850" y="3149600"/>
            <a:ext cx="3676650" cy="2451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076450" y="263426"/>
            <a:ext cx="70675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dirty="0"/>
              <a:t>Increase manufacturer awareness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Encourage change to lead-free paint production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Build support and find champions for lead paint laws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Understanding obstacles and ways to facilitate change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Outreach and awareness</a:t>
            </a:r>
          </a:p>
        </p:txBody>
      </p:sp>
    </p:spTree>
    <p:extLst>
      <p:ext uri="{BB962C8B-B14F-4D97-AF65-F5344CB8AC3E}">
        <p14:creationId xmlns:p14="http://schemas.microsoft.com/office/powerpoint/2010/main" val="2096119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A9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Outreach to Manufacturers </a:t>
            </a:r>
            <a:br>
              <a:rPr lang="en-US" b="1" dirty="0"/>
            </a:br>
            <a:r>
              <a:rPr lang="en-US" b="1" dirty="0"/>
              <a:t>- Key lessons learned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Unawareness about hazards of lead paint major problem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Manufacturers can be great champions for change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Main obstacles to change: access to raw materials and advice on reformulation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Leaded paint ingredients can be cost-effectively replaced by selecting the right mix of alternatives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Lead-free alternatives available for all uses</a:t>
            </a: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Outreach and awareness</a:t>
            </a:r>
          </a:p>
        </p:txBody>
      </p:sp>
    </p:spTree>
    <p:extLst>
      <p:ext uri="{BB962C8B-B14F-4D97-AF65-F5344CB8AC3E}">
        <p14:creationId xmlns:p14="http://schemas.microsoft.com/office/powerpoint/2010/main" val="403367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A9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15" name="TextBox 14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076450" y="263426"/>
            <a:ext cx="70675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dirty="0"/>
              <a:t>Increase awareness about hazards of lead paint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Provide information on country situation and find country champions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Promote enactment of lead paint laws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Understanding obstacles and ways to facilitate change</a:t>
            </a:r>
          </a:p>
        </p:txBody>
      </p:sp>
      <p:pic>
        <p:nvPicPr>
          <p:cNvPr id="12" name="Picture 11" descr="E_IMG_414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714" y="4140933"/>
            <a:ext cx="3746586" cy="24977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Outreach and awareness</a:t>
            </a:r>
          </a:p>
        </p:txBody>
      </p:sp>
    </p:spTree>
    <p:extLst>
      <p:ext uri="{BB962C8B-B14F-4D97-AF65-F5344CB8AC3E}">
        <p14:creationId xmlns:p14="http://schemas.microsoft.com/office/powerpoint/2010/main" val="1197477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A9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Outreach to Policy makers</a:t>
            </a:r>
            <a:br>
              <a:rPr lang="en-US" b="1" dirty="0"/>
            </a:br>
            <a:r>
              <a:rPr lang="en-US" b="1" dirty="0"/>
              <a:t>- Key lessons learned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Many policy makers unaware about hazards of lead paint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Chemicals often low priority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Support from manufacturers, civil society and other stakeholders, creates room and incentive for policy makers to act</a:t>
            </a: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Outreach and awareness</a:t>
            </a:r>
          </a:p>
        </p:txBody>
      </p:sp>
    </p:spTree>
    <p:extLst>
      <p:ext uri="{BB962C8B-B14F-4D97-AF65-F5344CB8AC3E}">
        <p14:creationId xmlns:p14="http://schemas.microsoft.com/office/powerpoint/2010/main" val="1021082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Country situation and activities in Mexico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Mexico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38299" t="34654" r="38309" b="31380"/>
          <a:stretch/>
        </p:blipFill>
        <p:spPr>
          <a:xfrm>
            <a:off x="5196920" y="4165981"/>
            <a:ext cx="2973713" cy="24276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20754" t="16840" r="46631" b="8255"/>
          <a:stretch/>
        </p:blipFill>
        <p:spPr>
          <a:xfrm>
            <a:off x="1990164" y="1877096"/>
            <a:ext cx="3116687" cy="383790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17698" t="35184" r="61752" b="26986"/>
          <a:stretch/>
        </p:blipFill>
        <p:spPr>
          <a:xfrm>
            <a:off x="5102087" y="1431234"/>
            <a:ext cx="2650435" cy="27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18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Mexican legislation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NOM</a:t>
            </a: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004 SSA1 2013</a:t>
            </a:r>
          </a:p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The use of lead compounds should be avoided in paints, enamels, coatings, emulsions and inks.  The maximum lead limits allowed are: </a:t>
            </a:r>
          </a:p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NOM</a:t>
            </a: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252 SSA1 2011 </a:t>
            </a:r>
          </a:p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Toys and school articles - including paint in toys-  90mg/kg of bioavailable lead (hydrochloric acid solution leachate).</a:t>
            </a: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Mexico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hydrochloric acid</a:t>
            </a:r>
            <a:r>
              <a:rPr kumimoji="0" lang="es-MX" altLang="es-MX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MX" alt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hydrochloric acid</a:t>
            </a:r>
            <a:r>
              <a:rPr kumimoji="0" lang="es-MX" altLang="es-MX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MX" alt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987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Mexican legislation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30872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NOM</a:t>
            </a: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231 SSA1 2002 </a:t>
            </a:r>
          </a:p>
          <a:p>
            <a:pPr marL="0" indent="0">
              <a:buNone/>
            </a:pPr>
            <a:r>
              <a:rPr lang="en-US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Limits for soluble lead in glazed pottery, ceramic, porcelain  articles. ( in a solution of 4% acetic acid)</a:t>
            </a:r>
          </a:p>
          <a:p>
            <a:pPr marL="0" indent="0">
              <a:buNone/>
            </a:pPr>
            <a:endParaRPr lang="en-US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1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trial method.</a:t>
            </a:r>
          </a:p>
          <a:p>
            <a:pPr marL="0" indent="0">
              <a:buNone/>
            </a:pPr>
            <a:r>
              <a:rPr lang="en-US" sz="1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Non compliant articles should hold the label </a:t>
            </a:r>
            <a:r>
              <a:rPr lang="en-US" sz="18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“not for food or drink use - this product contains lead”</a:t>
            </a:r>
          </a:p>
          <a:p>
            <a:pPr marL="0" indent="0">
              <a:buNone/>
            </a:pPr>
            <a:r>
              <a:rPr lang="en-US" sz="1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Sampling method described in norm however does not say who should perform the sampling nor how should it be enforced.</a:t>
            </a:r>
          </a:p>
          <a:p>
            <a:pPr marL="0" indent="0">
              <a:buNone/>
            </a:pPr>
            <a:endParaRPr lang="en-US" sz="18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18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Mexico</a:t>
            </a:r>
            <a:endParaRPr lang="en-US" sz="40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689527"/>
              </p:ext>
            </p:extLst>
          </p:nvPr>
        </p:nvGraphicFramePr>
        <p:xfrm>
          <a:off x="2080316" y="2628407"/>
          <a:ext cx="6186565" cy="22072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35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96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8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02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76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76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47641">
                <a:tc rowSpan="2"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endParaRPr lang="es-ES" sz="800" dirty="0">
                        <a:effectLst/>
                      </a:endParaRPr>
                    </a:p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endParaRPr lang="es-ES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endParaRPr lang="es-MX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 rowSpan="2"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Capacidad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 rowSpan="2"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N</a:t>
                      </a:r>
                      <a:r>
                        <a:rPr lang="es-ES" sz="600">
                          <a:effectLst/>
                        </a:rPr>
                        <a:t>a,b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 rowSpan="2"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Criterio de aceptación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 gridSpan="2"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 dirty="0">
                          <a:effectLst/>
                        </a:rPr>
                        <a:t>Límite máximo permisible</a:t>
                      </a:r>
                      <a:endParaRPr lang="es-MX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033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Pb mg/L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Cd mg/L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Piezas planas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No aplica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Promedio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2.00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0.50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517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Piezas huecas pequeñas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&lt; a 1.1 L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Todas las piezas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 dirty="0">
                          <a:effectLst/>
                        </a:rPr>
                        <a:t>2.00</a:t>
                      </a:r>
                      <a:endParaRPr lang="es-MX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0.50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7641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Piezas huecas grandes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 u="sng">
                          <a:effectLst/>
                        </a:rPr>
                        <a:t>&gt;</a:t>
                      </a:r>
                      <a:r>
                        <a:rPr lang="es-ES" sz="800">
                          <a:effectLst/>
                        </a:rPr>
                        <a:t> a 1.1 L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Todas las piezas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1.00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0.25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7641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Piezas huecas para almacenar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 u="sng">
                          <a:effectLst/>
                        </a:rPr>
                        <a:t>&gt;</a:t>
                      </a:r>
                      <a:r>
                        <a:rPr lang="es-ES" sz="800">
                          <a:effectLst/>
                        </a:rPr>
                        <a:t> a 3 L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Todas las piezas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0.50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0.25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7641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Tazas y tarros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No aplica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Todas las piezas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0.50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0.25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Piezas para procesar alimentos y/o bebidas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No aplica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Todas las piezas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0.50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800">
                          <a:effectLst/>
                        </a:rPr>
                        <a:t>0.05</a:t>
                      </a:r>
                      <a:endParaRPr lang="es-MX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5115">
                <a:tc gridSpan="6">
                  <a:txBody>
                    <a:bodyPr/>
                    <a:lstStyle/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600" dirty="0">
                          <a:effectLst/>
                        </a:rPr>
                        <a:t>a</a:t>
                      </a:r>
                      <a:r>
                        <a:rPr lang="es-ES" sz="800" dirty="0">
                          <a:effectLst/>
                        </a:rPr>
                        <a:t> Es el número de piezas a las que se les aplicará la prueba.</a:t>
                      </a:r>
                      <a:endParaRPr lang="es-MX" sz="900" dirty="0">
                        <a:effectLst/>
                      </a:endParaRPr>
                    </a:p>
                    <a:p>
                      <a:pPr indent="182880" algn="just">
                        <a:lnSpc>
                          <a:spcPts val="1180"/>
                        </a:lnSpc>
                        <a:spcAft>
                          <a:spcPts val="505"/>
                        </a:spcAft>
                      </a:pPr>
                      <a:r>
                        <a:rPr lang="es-ES" sz="600" dirty="0">
                          <a:effectLst/>
                        </a:rPr>
                        <a:t>b</a:t>
                      </a:r>
                      <a:r>
                        <a:rPr lang="es-ES" sz="800" dirty="0">
                          <a:effectLst/>
                        </a:rPr>
                        <a:t> En caso de que la muestra (cuatro piezas) exceda el 25 % de la producción anual de esa pieza suelta específica, se analizará una pieza.</a:t>
                      </a:r>
                      <a:endParaRPr lang="es-MX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224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Mexican legislation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NOM</a:t>
            </a: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003 SSA1 2006 (amended 2010)</a:t>
            </a:r>
          </a:p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Labeling for leaded products.  </a:t>
            </a:r>
          </a:p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(Leaded product:  total lead content over 600ppm) </a:t>
            </a:r>
          </a:p>
          <a:p>
            <a:r>
              <a:rPr lang="en-US" sz="32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“Its use is forbidden in toys, articles that can be taken to the mouth, articles for home use, school articles, interior paint for homes, restaurants, play areas and schools.”</a:t>
            </a:r>
          </a:p>
          <a:p>
            <a:r>
              <a:rPr lang="en-US" sz="32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“Contains lead compounds, solvents and toxic chemicals its prolonged or frequent contact or inhalation causes serious health damage.”</a:t>
            </a:r>
            <a:endParaRPr lang="en-US" i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Mexico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52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0E45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05000" y="4697139"/>
            <a:ext cx="72390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/>
              <a:t>500 NGOs in more than 100 Countries working on</a:t>
            </a:r>
          </a:p>
          <a:p>
            <a:pPr marL="1371600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b="1" dirty="0"/>
              <a:t>Persistent Organic Pollutants</a:t>
            </a:r>
          </a:p>
          <a:p>
            <a:pPr marL="1371600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b="1" dirty="0"/>
              <a:t>Toxic Metals: (e.g. Lead and Mercury) </a:t>
            </a:r>
          </a:p>
          <a:p>
            <a:pPr marL="1371600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b="1" dirty="0"/>
              <a:t>Chemical Safety (SAICM)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2037620" y="1209163"/>
            <a:ext cx="6832127" cy="3220474"/>
            <a:chOff x="540274" y="484997"/>
            <a:chExt cx="7776530" cy="355706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0274" y="484997"/>
              <a:ext cx="7776530" cy="3557067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1551567" y="1857107"/>
              <a:ext cx="87550" cy="102574"/>
            </a:xfrm>
            <a:prstGeom prst="ellipse">
              <a:avLst/>
            </a:prstGeom>
            <a:solidFill>
              <a:srgbClr val="328AD3"/>
            </a:solidFill>
            <a:ln>
              <a:solidFill>
                <a:srgbClr val="FFFF00">
                  <a:alpha val="53000"/>
                </a:srgbClr>
              </a:solidFill>
            </a:ln>
            <a:effectLst>
              <a:glow rad="76200">
                <a:srgbClr val="FFFF00">
                  <a:alpha val="75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967408" y="2263531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000512" y="2945008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360357" y="1994633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440721" y="2789594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767238" y="2323350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526006" y="2988524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037654" y="1468570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573373" y="1546278"/>
              <a:ext cx="95509" cy="111898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403579" y="1372975"/>
              <a:ext cx="87550" cy="102574"/>
            </a:xfrm>
            <a:prstGeom prst="ellipse">
              <a:avLst/>
            </a:prstGeom>
            <a:solidFill>
              <a:srgbClr val="328AD3"/>
            </a:solidFill>
            <a:ln>
              <a:solidFill>
                <a:srgbClr val="FFFF00">
                  <a:alpha val="53000"/>
                </a:srgbClr>
              </a:solidFill>
            </a:ln>
            <a:effectLst>
              <a:glow rad="76200">
                <a:srgbClr val="FFFF00">
                  <a:alpha val="75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27" name="TextBox 26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1828800" y="357966"/>
            <a:ext cx="7315200" cy="76944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sz="4400" b="1" dirty="0"/>
              <a:t>IPEN -A Global NGO Network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9050" y="7620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About IPEN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46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Mexican legislation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5 years lapse to finish up non- compliant stocks ( may 2019)</a:t>
            </a:r>
          </a:p>
          <a:p>
            <a:pPr marL="0" indent="0">
              <a:buNone/>
            </a:pPr>
            <a:endParaRPr lang="en-US" sz="32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32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Still need to work on:</a:t>
            </a:r>
            <a:endParaRPr lang="es-MX" sz="3200" dirty="0"/>
          </a:p>
          <a:p>
            <a:r>
              <a:rPr lang="en-US" sz="3200" dirty="0"/>
              <a:t>Establishing a clear legal limit on total lead content in paint  ( shift from soluble lead) </a:t>
            </a:r>
          </a:p>
          <a:p>
            <a:r>
              <a:rPr lang="en-US" sz="3200" dirty="0"/>
              <a:t>Lowering the limit to 90 ppm for all uses. 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surveillance and enforcement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Setting up penalties and fines</a:t>
            </a:r>
          </a:p>
          <a:p>
            <a:pPr marL="0" indent="0">
              <a:buNone/>
            </a:pPr>
            <a:endParaRPr lang="en-US" i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Mexico</a:t>
            </a:r>
          </a:p>
        </p:txBody>
      </p:sp>
    </p:spTree>
    <p:extLst>
      <p:ext uri="{BB962C8B-B14F-4D97-AF65-F5344CB8AC3E}">
        <p14:creationId xmlns:p14="http://schemas.microsoft.com/office/powerpoint/2010/main" val="3742790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Country situation and activities in Mexico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465315"/>
            <a:ext cx="70021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New ongoing study:</a:t>
            </a:r>
          </a:p>
          <a:p>
            <a:pPr lvl="0"/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3200" dirty="0"/>
              <a:t>Survey of existing national laws, regulations, standards on lead limits in paint and glaze for low temperature pottery and ceramics.</a:t>
            </a:r>
            <a:endParaRPr lang="es-MX" sz="3200" dirty="0"/>
          </a:p>
          <a:p>
            <a:r>
              <a:rPr lang="en-US" sz="3200" dirty="0"/>
              <a:t>Overview of the paint and glaze industry in Mexico  </a:t>
            </a:r>
          </a:p>
          <a:p>
            <a:r>
              <a:rPr lang="en-US" sz="3200" dirty="0"/>
              <a:t>Interviews with key stakeholders. </a:t>
            </a:r>
            <a:endParaRPr lang="es-MX" sz="3200" dirty="0"/>
          </a:p>
          <a:p>
            <a:pPr lvl="0"/>
            <a:r>
              <a:rPr lang="en-US" sz="3200" dirty="0"/>
              <a:t>Survey of the brands of solvent-based paint sold for non-industrial use in the country. </a:t>
            </a:r>
          </a:p>
          <a:p>
            <a:pPr lvl="0"/>
            <a:r>
              <a:rPr lang="en-US" sz="3200" dirty="0"/>
              <a:t>Sample analysis for paint.</a:t>
            </a:r>
          </a:p>
          <a:p>
            <a:pPr lvl="0"/>
            <a:r>
              <a:rPr lang="en-US" sz="3200" dirty="0"/>
              <a:t>National report publication. </a:t>
            </a:r>
            <a:endParaRPr lang="es-MX" sz="3200" dirty="0"/>
          </a:p>
          <a:p>
            <a:pPr lvl="0"/>
            <a:r>
              <a:rPr lang="en-US" sz="3200" dirty="0"/>
              <a:t>Reach out to policy makers, and key stakeholders to share results. </a:t>
            </a:r>
            <a:br>
              <a:rPr lang="en-US" sz="3200" dirty="0"/>
            </a:br>
            <a:endParaRPr lang="es-MX" sz="3200" dirty="0"/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Mexico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0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05000" y="124196"/>
            <a:ext cx="7124060" cy="6182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Informal dismantling of lead acid batteries -  contaminated sites.</a:t>
            </a:r>
          </a:p>
          <a:p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Informal dismantling of CRT´s - contaminated sites.</a:t>
            </a: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b="1" dirty="0"/>
              <a:t>Remediation? 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meloncoyote.org/images/images_v3_n2/3_FOTO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164" y="1221599"/>
            <a:ext cx="6677318" cy="21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57089" r="985" b="11173"/>
          <a:stretch/>
        </p:blipFill>
        <p:spPr>
          <a:xfrm>
            <a:off x="1913964" y="4488441"/>
            <a:ext cx="6753518" cy="22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80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04264" y="392332"/>
            <a:ext cx="7190412" cy="625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Lead free gasoline</a:t>
            </a: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Lead free paint</a:t>
            </a: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b="1" dirty="0"/>
              <a:t>or prevention?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qph.ec.quoracdn.net/main-qimg-c32e43c996f8d5fa0e50f3c4e1932d27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004" y="137453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globalhealthnow.org/sites/default/files/styles/100_objects_detail/public/images/2016-09/Leaded%20gasoline_0.jpg?itok=m77hiw6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004" y="220014"/>
            <a:ext cx="3246437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eb.unep.org/chemicalsandwaste/sites/unep.org.chemicalsandwaste/files/lap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94" y="4529748"/>
            <a:ext cx="5109692" cy="188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782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3948" y="199623"/>
            <a:ext cx="8176104" cy="238259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>
                <a:latin typeface="+mn-lt"/>
                <a:ea typeface="+mj-ea"/>
                <a:cs typeface="+mj-cs"/>
              </a:rPr>
              <a:t>Thank You!</a:t>
            </a:r>
            <a:br>
              <a:rPr lang="en-US" dirty="0">
                <a:latin typeface="+mn-lt"/>
                <a:ea typeface="+mj-ea"/>
                <a:cs typeface="+mj-cs"/>
              </a:rPr>
            </a:br>
            <a:r>
              <a:rPr lang="en-US" dirty="0">
                <a:latin typeface="+mn-lt"/>
                <a:ea typeface="+mj-ea"/>
                <a:cs typeface="+mj-cs"/>
              </a:rPr>
              <a:t/>
            </a:r>
            <a:br>
              <a:rPr lang="en-US" dirty="0">
                <a:latin typeface="+mn-lt"/>
                <a:ea typeface="+mj-ea"/>
                <a:cs typeface="+mj-cs"/>
              </a:rPr>
            </a:br>
            <a:r>
              <a:rPr lang="en-US" sz="3100" dirty="0">
                <a:latin typeface="+mn-lt"/>
                <a:ea typeface="+mj-ea"/>
                <a:cs typeface="+mj-cs"/>
              </a:rPr>
              <a:t>schavez@casacem.org</a:t>
            </a:r>
            <a:endParaRPr lang="en-US" sz="31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391" r="281"/>
          <a:stretch/>
        </p:blipFill>
        <p:spPr>
          <a:xfrm>
            <a:off x="0" y="2781837"/>
            <a:ext cx="9118242" cy="383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0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828800" y="357966"/>
            <a:ext cx="7315200" cy="76944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sz="4400" b="1" dirty="0"/>
              <a:t>Casa </a:t>
            </a:r>
            <a:r>
              <a:rPr lang="en-US" sz="4400" b="1" dirty="0" err="1"/>
              <a:t>Cem</a:t>
            </a:r>
            <a:r>
              <a:rPr lang="en-US" sz="4400" b="1" dirty="0"/>
              <a:t> </a:t>
            </a:r>
          </a:p>
        </p:txBody>
      </p:sp>
      <p:sp>
        <p:nvSpPr>
          <p:cNvPr id="25" name="Content Placeholder 5"/>
          <p:cNvSpPr txBox="1">
            <a:spLocks/>
          </p:cNvSpPr>
          <p:nvPr/>
        </p:nvSpPr>
        <p:spPr>
          <a:xfrm>
            <a:off x="1953588" y="1465315"/>
            <a:ext cx="7154553" cy="5329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Mexican NGO,    IPEN member since 2016</a:t>
            </a:r>
            <a:endParaRPr lang="en-US" sz="26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6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2400" dirty="0"/>
              <a:t>Since 2007, our organization has been working on projects concerning waste and chemicals education, communication, management, research, public policy and safe environment human rights legal defense.   </a:t>
            </a:r>
            <a:endParaRPr lang="es-MX" sz="2400" dirty="0"/>
          </a:p>
          <a:p>
            <a:pPr marL="0" indent="0">
              <a:buNone/>
            </a:pPr>
            <a:endParaRPr lang="en-US" sz="26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" y="7620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About Casa </a:t>
            </a:r>
            <a:r>
              <a:rPr lang="en-US" sz="4000" dirty="0" err="1">
                <a:solidFill>
                  <a:schemeClr val="bg1"/>
                </a:solidFill>
              </a:rPr>
              <a:t>Cem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5" y="5638800"/>
            <a:ext cx="1731235" cy="1337772"/>
          </a:xfrm>
          <a:prstGeom prst="rect">
            <a:avLst/>
          </a:prstGeom>
        </p:spPr>
      </p:pic>
      <p:pic>
        <p:nvPicPr>
          <p:cNvPr id="11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1" y="4295176"/>
            <a:ext cx="7277100" cy="233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5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007A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Role of civil society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953588" y="1181100"/>
            <a:ext cx="7154553" cy="5614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IPEN´s global lead paint elimination campaign initiated in 2008 by bringing data on lead paint sold in developing countries to international attention</a:t>
            </a:r>
          </a:p>
          <a:p>
            <a:r>
              <a:rPr lang="en-US" sz="32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CSOs important stakeholders</a:t>
            </a:r>
          </a:p>
          <a:p>
            <a:pPr lvl="1"/>
            <a:r>
              <a:rPr lang="en-U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generating data and making the issue a public issue of concern </a:t>
            </a:r>
          </a:p>
          <a:p>
            <a:pPr lvl="1"/>
            <a:r>
              <a:rPr lang="en-U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Reaching out informally to industry and policy makers to discuss actions that can be taken and gather support</a:t>
            </a:r>
          </a:p>
          <a:p>
            <a:pPr lvl="1"/>
            <a:r>
              <a:rPr lang="en-U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Representing consumer safety and right to know</a:t>
            </a:r>
          </a:p>
          <a:p>
            <a:pPr lvl="1"/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3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9050" y="7620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IPEN´s Global Campaign</a:t>
            </a:r>
          </a:p>
        </p:txBody>
      </p:sp>
    </p:spTree>
    <p:extLst>
      <p:ext uri="{BB962C8B-B14F-4D97-AF65-F5344CB8AC3E}">
        <p14:creationId xmlns:p14="http://schemas.microsoft.com/office/powerpoint/2010/main" val="133446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IPEN Campaign Components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90164" y="1479176"/>
            <a:ext cx="7153836" cy="53287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/>
              <a:t>Global Activities</a:t>
            </a:r>
          </a:p>
          <a:p>
            <a:pPr marL="0" indent="0">
              <a:buNone/>
            </a:pPr>
            <a:r>
              <a:rPr lang="en-US" dirty="0"/>
              <a:t>- Advisory Council of The Global Alliance to Eliminate Lead Paint</a:t>
            </a:r>
          </a:p>
          <a:p>
            <a:pPr marL="0" indent="0">
              <a:buNone/>
            </a:pPr>
            <a:r>
              <a:rPr lang="en-US" dirty="0"/>
              <a:t>- Policy Interventions at e.g. SAICM</a:t>
            </a:r>
          </a:p>
          <a:p>
            <a:pPr marL="0" indent="0">
              <a:buNone/>
            </a:pPr>
            <a:endParaRPr lang="en-US" sz="900" dirty="0"/>
          </a:p>
          <a:p>
            <a:pPr marL="0" lvl="0" indent="0">
              <a:buNone/>
            </a:pPr>
            <a:r>
              <a:rPr lang="en-US" u="sng" dirty="0">
                <a:solidFill>
                  <a:prstClr val="black"/>
                </a:solidFill>
              </a:rPr>
              <a:t>Examples of National/Regional Activities</a:t>
            </a: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- Paint Studies	 </a:t>
            </a:r>
          </a:p>
          <a:p>
            <a:pPr lvl="0">
              <a:buFontTx/>
              <a:buChar char="-"/>
            </a:pPr>
            <a:r>
              <a:rPr lang="en-US" dirty="0">
                <a:solidFill>
                  <a:prstClr val="black"/>
                </a:solidFill>
              </a:rPr>
              <a:t>Media campaigns	</a:t>
            </a:r>
          </a:p>
          <a:p>
            <a:pPr lvl="0">
              <a:buFontTx/>
              <a:buChar char="-"/>
            </a:pPr>
            <a:r>
              <a:rPr lang="en-US" dirty="0">
                <a:solidFill>
                  <a:prstClr val="black"/>
                </a:solidFill>
              </a:rPr>
              <a:t>Outreach to manufacturers and policy makers</a:t>
            </a: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- Stakeholder Alliances</a:t>
            </a: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- Third-party certification</a:t>
            </a:r>
            <a:endParaRPr lang="en-US" dirty="0"/>
          </a:p>
          <a:p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007A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IPEN´s Global Campaign</a:t>
            </a:r>
          </a:p>
        </p:txBody>
      </p:sp>
      <p:pic>
        <p:nvPicPr>
          <p:cNvPr id="12" name="Marcador de contenido 4"/>
          <p:cNvPicPr>
            <a:picLocks noChangeAspect="1"/>
          </p:cNvPicPr>
          <p:nvPr/>
        </p:nvPicPr>
        <p:blipFill rotWithShape="1">
          <a:blip r:embed="rId3"/>
          <a:srcRect l="4684" t="15027" r="83853" b="65256"/>
          <a:stretch/>
        </p:blipFill>
        <p:spPr>
          <a:xfrm>
            <a:off x="5946078" y="6087735"/>
            <a:ext cx="759049" cy="73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4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007A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IPEN´s Global Campaign</a:t>
            </a:r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1990164" y="139752"/>
            <a:ext cx="6965577" cy="1325563"/>
          </a:xfrm>
        </p:spPr>
        <p:txBody>
          <a:bodyPr/>
          <a:lstStyle/>
          <a:p>
            <a:r>
              <a:rPr lang="en-US" b="1" dirty="0"/>
              <a:t>Campaign Results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1990164" y="1479176"/>
            <a:ext cx="6965577" cy="5328758"/>
          </a:xfrm>
        </p:spPr>
        <p:txBody>
          <a:bodyPr>
            <a:normAutofit lnSpcReduction="10000"/>
          </a:bodyPr>
          <a:lstStyle/>
          <a:p>
            <a:r>
              <a:rPr lang="en-US" sz="3000" dirty="0"/>
              <a:t>New lead paint standards and regulations enacted or pending in more than 12 countries in Asia and Africa since 2011 </a:t>
            </a:r>
          </a:p>
          <a:p>
            <a:r>
              <a:rPr lang="en-US" sz="3000" dirty="0"/>
              <a:t>Data on lead paint is now available in 55 countries</a:t>
            </a:r>
          </a:p>
          <a:p>
            <a:r>
              <a:rPr lang="en-US" sz="3000" dirty="0"/>
              <a:t>Major paint producers eliminating lead paint</a:t>
            </a:r>
          </a:p>
          <a:p>
            <a:r>
              <a:rPr lang="en-US" sz="3000" dirty="0"/>
              <a:t>Decision maker engagement nationally, regionally and internationally</a:t>
            </a:r>
          </a:p>
          <a:p>
            <a:r>
              <a:rPr lang="en-US" sz="3000" dirty="0"/>
              <a:t>The world’s first voluntary, third-party lead paint certification program is now in place. </a:t>
            </a:r>
            <a:r>
              <a:rPr lang="en-US" sz="3000" i="1" dirty="0"/>
              <a:t>www.leadsafepaint.org</a:t>
            </a:r>
          </a:p>
        </p:txBody>
      </p:sp>
    </p:spTree>
    <p:extLst>
      <p:ext uri="{BB962C8B-B14F-4D97-AF65-F5344CB8AC3E}">
        <p14:creationId xmlns:p14="http://schemas.microsoft.com/office/powerpoint/2010/main" val="706307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 txBox="1">
            <a:spLocks/>
          </p:cNvSpPr>
          <p:nvPr/>
        </p:nvSpPr>
        <p:spPr>
          <a:xfrm>
            <a:off x="3611880" y="5042915"/>
            <a:ext cx="5105400" cy="141626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15" name="TextBox 14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Paint studies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510" y="4066907"/>
            <a:ext cx="3530600" cy="2647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78378" y="247120"/>
            <a:ext cx="3728863" cy="353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918185" y="147988"/>
            <a:ext cx="35212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/>
              <a:t>Scientific studies on lead in paint available on the market for home use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Summarized in national reports, and in 2017 a global report. 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/>
          <a:srcRect l="26760" t="16863" r="49668" b="24510"/>
          <a:stretch/>
        </p:blipFill>
        <p:spPr>
          <a:xfrm>
            <a:off x="2168896" y="2819400"/>
            <a:ext cx="2885967" cy="403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007A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990164" y="292152"/>
            <a:ext cx="6965577" cy="72834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Data available in 55 countries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idx="1"/>
          </p:nvPr>
        </p:nvSpPr>
        <p:spPr>
          <a:xfrm>
            <a:off x="1990164" y="1020502"/>
            <a:ext cx="6965577" cy="5582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hlinkClick r:id="rId4"/>
              </a:rPr>
              <a:t>http://www.ipen.org/projects/eliminating-lead-paint/lead-levels-paint-around-world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8" y="1849166"/>
            <a:ext cx="9072000" cy="49803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2310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15000"/>
            <a:ext cx="1828800" cy="1143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6123940"/>
            <a:ext cx="1447800" cy="683994"/>
            <a:chOff x="76200" y="6123940"/>
            <a:chExt cx="1447800" cy="683994"/>
          </a:xfrm>
        </p:grpSpPr>
        <p:sp>
          <p:nvSpPr>
            <p:cNvPr id="9" name="TextBox 8"/>
            <p:cNvSpPr txBox="1"/>
            <p:nvPr/>
          </p:nvSpPr>
          <p:spPr>
            <a:xfrm>
              <a:off x="76200" y="6469380"/>
              <a:ext cx="1447800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www.ipen.org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00" y="6123940"/>
              <a:ext cx="562238" cy="365760"/>
            </a:xfrm>
            <a:prstGeom prst="rect">
              <a:avLst/>
            </a:prstGeom>
          </p:spPr>
        </p:pic>
      </p:grp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990164" y="292152"/>
            <a:ext cx="6965577" cy="728349"/>
          </a:xfrm>
        </p:spPr>
        <p:txBody>
          <a:bodyPr>
            <a:normAutofit/>
          </a:bodyPr>
          <a:lstStyle/>
          <a:p>
            <a:r>
              <a:rPr lang="en-US" b="1" dirty="0"/>
              <a:t>Data available in LAC region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191085"/>
              </p:ext>
            </p:extLst>
          </p:nvPr>
        </p:nvGraphicFramePr>
        <p:xfrm>
          <a:off x="1990164" y="1200138"/>
          <a:ext cx="6864350" cy="4923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28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0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</a:rPr>
                        <a:t>Country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2400" b="1" u="none" strike="noStrike">
                          <a:effectLst/>
                        </a:rPr>
                        <a:t>% &gt; 90 ppm</a:t>
                      </a:r>
                      <a:endParaRPr lang="mr-IN" sz="24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>
                          <a:effectLst/>
                        </a:rPr>
                        <a:t>Highest Lead Level 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>
                          <a:effectLst/>
                        </a:rPr>
                        <a:t>No. sampled paints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</a:rPr>
                        <a:t>Study Year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Argentina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14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100,000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42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2017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Brazil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35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59,000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2014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Chile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1,100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23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2013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Colombia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72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250,000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u="none" strike="noStrike">
                          <a:effectLst/>
                        </a:rPr>
                        <a:t>39</a:t>
                      </a:r>
                      <a:endParaRPr lang="uk-UA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2016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Ecuador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70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2400" u="none" strike="noStrike">
                          <a:effectLst/>
                        </a:rPr>
                        <a:t>N/A</a:t>
                      </a:r>
                      <a:endParaRPr lang="mr-IN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10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2009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Mexico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100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164,000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2009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Paraguay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27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169,000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15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2015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Peru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90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2400" u="none" strike="noStrike">
                          <a:effectLst/>
                        </a:rPr>
                        <a:t>N/A</a:t>
                      </a:r>
                      <a:endParaRPr lang="mr-IN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10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>
                          <a:effectLst/>
                        </a:rPr>
                        <a:t>2009</a:t>
                      </a:r>
                      <a:endParaRPr lang="is-IS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Uruguay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63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30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2013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0"/>
            <a:ext cx="1828800" cy="563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Paint studies</a:t>
            </a:r>
          </a:p>
        </p:txBody>
      </p:sp>
    </p:spTree>
    <p:extLst>
      <p:ext uri="{BB962C8B-B14F-4D97-AF65-F5344CB8AC3E}">
        <p14:creationId xmlns:p14="http://schemas.microsoft.com/office/powerpoint/2010/main" val="1593189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ral presentation" id="{2450EAA9-4059-7C44-9300-3311ECFDFC48}" vid="{70F4D8F3-9D42-D045-9D4A-A13BAB2902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29f62856-1543-49d4-a736-4569d363f533" ContentTypeId="0x0101" PreviousValue="false"/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2C0E6D9960E4459B21B3C02484385D" ma:contentTypeVersion="32" ma:contentTypeDescription="Create a new document." ma:contentTypeScope="" ma:versionID="3dfaa272bf67cfa42e2dcdc80b777d8a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07beddfa-113c-4110-9fa5-5dc67e55e965" xmlns:ns6="9f6eef7d-6440-4a54-b22e-9b6e74864158" targetNamespace="http://schemas.microsoft.com/office/2006/metadata/properties" ma:root="true" ma:fieldsID="4a41eeb0e2a970a7baf1f55189d7b947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07beddfa-113c-4110-9fa5-5dc67e55e965"/>
    <xsd:import namespace="9f6eef7d-6440-4a54-b22e-9b6e74864158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2:e3f09c3df709400db2417a7161762d62" minOccurs="0"/>
                <xsd:element ref="ns5:SharedWithUsers" minOccurs="0"/>
                <xsd:element ref="ns5:SharedWithDetails" minOccurs="0"/>
                <xsd:element ref="ns5:LastSharedByUser" minOccurs="0"/>
                <xsd:element ref="ns5:LastSharedByTime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Location" minOccurs="0"/>
                <xsd:element ref="ns6:MediaServiceOCR" minOccurs="0"/>
                <xsd:element ref="ns6:MediaServiceEventHashCode" minOccurs="0"/>
                <xsd:element ref="ns6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91caa61c-ecd9-4628-821e-7718459af438}" ma:internalName="TaxCatchAllLabel" ma:readOnly="true" ma:showField="CatchAllDataLabel" ma:web="77d4e1f2-3876-4648-b69c-be4af5dd7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91caa61c-ecd9-4628-821e-7718459af438}" ma:internalName="TaxCatchAll" ma:showField="CatchAllData" ma:web="77d4e1f2-3876-4648-b69c-be4af5dd7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3f09c3df709400db2417a7161762d62" ma:index="28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beddfa-113c-4110-9fa5-5dc67e55e965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eef7d-6440-4a54-b22e-9b6e748641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3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3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3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3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3f09c3df709400db2417a7161762d62 xmlns="4ffa91fb-a0ff-4ac5-b2db-65c790d184a4">
      <Terms xmlns="http://schemas.microsoft.com/office/infopath/2007/PartnerControls"/>
    </e3f09c3df709400db2417a7161762d62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2018-01-31T20:24:29+00:00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/>
  </documentManagement>
</p:properties>
</file>

<file path=customXml/itemProps1.xml><?xml version="1.0" encoding="utf-8"?>
<ds:datastoreItem xmlns:ds="http://schemas.openxmlformats.org/officeDocument/2006/customXml" ds:itemID="{69013F99-C1AC-468B-86C0-17BCD6C2FD08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F23E25E0-B477-4E65-B165-5DD88FB9DE75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0EE71291-4B23-4233-B06F-51BA90A590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ffa91fb-a0ff-4ac5-b2db-65c790d184a4"/>
    <ds:schemaRef ds:uri="http://schemas.microsoft.com/sharepoint.v3"/>
    <ds:schemaRef ds:uri="http://schemas.microsoft.com/sharepoint/v3/fields"/>
    <ds:schemaRef ds:uri="07beddfa-113c-4110-9fa5-5dc67e55e965"/>
    <ds:schemaRef ds:uri="9f6eef7d-6440-4a54-b22e-9b6e748641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F37F3F9-4933-445E-9965-79C3D8601442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7211DEAE-C601-4945-B8DC-85A1C98FAF23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f6eef7d-6440-4a54-b22e-9b6e74864158"/>
    <ds:schemaRef ds:uri="http://schemas.microsoft.com/sharepoint/v3"/>
    <ds:schemaRef ds:uri="07beddfa-113c-4110-9fa5-5dc67e55e965"/>
    <ds:schemaRef ds:uri="http://purl.org/dc/terms/"/>
    <ds:schemaRef ds:uri="http://schemas.microsoft.com/sharepoint/v3/fields"/>
    <ds:schemaRef ds:uri="http://schemas.microsoft.com/sharepoint.v3"/>
    <ds:schemaRef ds:uri="4ffa91fb-a0ff-4ac5-b2db-65c790d184a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General presentation</Template>
  <TotalTime>10152</TotalTime>
  <Words>1181</Words>
  <Application>Microsoft Macintosh PowerPoint</Application>
  <PresentationFormat>On-screen Show (4:3)</PresentationFormat>
  <Paragraphs>319</Paragraphs>
  <Slides>24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Unicode MS</vt:lpstr>
      <vt:lpstr>Calibri</vt:lpstr>
      <vt:lpstr>Calibri Light</vt:lpstr>
      <vt:lpstr>inherit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Role of civil society</vt:lpstr>
      <vt:lpstr>IPEN Campaign Components</vt:lpstr>
      <vt:lpstr>Campaign Results</vt:lpstr>
      <vt:lpstr>PowerPoint Presentation</vt:lpstr>
      <vt:lpstr>Data available in 55 countries</vt:lpstr>
      <vt:lpstr>Data available in LAC region</vt:lpstr>
      <vt:lpstr>Data -Key lessons learned</vt:lpstr>
      <vt:lpstr>PowerPoint Presentation</vt:lpstr>
      <vt:lpstr>PowerPoint Presentation</vt:lpstr>
      <vt:lpstr>Outreach to Manufacturers  - Key lessons learned</vt:lpstr>
      <vt:lpstr>PowerPoint Presentation</vt:lpstr>
      <vt:lpstr>Outreach to Policy makers - Key lessons learned</vt:lpstr>
      <vt:lpstr>Country situation and activities in Mexico</vt:lpstr>
      <vt:lpstr>Mexican legislation</vt:lpstr>
      <vt:lpstr>Mexican legislation</vt:lpstr>
      <vt:lpstr>Mexican legislation</vt:lpstr>
      <vt:lpstr>Mexican legislation</vt:lpstr>
      <vt:lpstr>Country situation and activities in Mexico</vt:lpstr>
      <vt:lpstr>PowerPoint Presentation</vt:lpstr>
      <vt:lpstr>PowerPoint Presentation</vt:lpstr>
      <vt:lpstr>Thank You!  schavez@casacem.org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Brosche</dc:creator>
  <cp:lastModifiedBy>Angeline djampou</cp:lastModifiedBy>
  <cp:revision>175</cp:revision>
  <dcterms:created xsi:type="dcterms:W3CDTF">2016-11-12T15:01:34Z</dcterms:created>
  <dcterms:modified xsi:type="dcterms:W3CDTF">2018-09-03T16:33:56Z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0x010100292C0E6D9960E4459B21B3C02484385D</vt:lpwstr>
  </property>
  <property fmtid="{D5CDD505-2E9C-101B-9397-08002B2CF9AE}" pid="3" name="TaxKeyword">
    <vt:lpwstr/>
  </property>
  <property fmtid="{D5CDD505-2E9C-101B-9397-08002B2CF9AE}" pid="4" name="EPA Subject">
    <vt:lpwstr/>
  </property>
  <property fmtid="{D5CDD505-2E9C-101B-9397-08002B2CF9AE}" pid="5" name="Document Type">
    <vt:lpwstr/>
  </property>
</Properties>
</file>