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customXml/itemProps19.xml" ContentType="application/vnd.openxmlformats-officedocument.customXmlProperties+xml"/>
  <Override PartName="/customXml/itemProps20.xml" ContentType="application/vnd.openxmlformats-officedocument.customXmlProperties+xml"/>
  <Override PartName="/customXml/itemProps21.xml" ContentType="application/vnd.openxmlformats-officedocument.customXmlProperties+xml"/>
  <Override PartName="/customXml/itemProps22.xml" ContentType="application/vnd.openxmlformats-officedocument.customXmlProperties+xml"/>
  <Override PartName="/customXml/itemProps23.xml" ContentType="application/vnd.openxmlformats-officedocument.customXmlProperties+xml"/>
  <Override PartName="/customXml/itemProps24.xml" ContentType="application/vnd.openxmlformats-officedocument.customXmlProperties+xml"/>
  <Override PartName="/customXml/itemProps25.xml" ContentType="application/vnd.openxmlformats-officedocument.customXmlProperties+xml"/>
  <Override PartName="/customXml/itemProps26.xml" ContentType="application/vnd.openxmlformats-officedocument.customXmlProperties+xml"/>
  <Override PartName="/customXml/itemProps27.xml" ContentType="application/vnd.openxmlformats-officedocument.customXmlProperties+xml"/>
  <Override PartName="/customXml/itemProps28.xml" ContentType="application/vnd.openxmlformats-officedocument.customXmlProperties+xml"/>
  <Override PartName="/customXml/itemProps29.xml" ContentType="application/vnd.openxmlformats-officedocument.customXmlProperties+xml"/>
  <Override PartName="/customXml/itemProps30.xml" ContentType="application/vnd.openxmlformats-officedocument.customXmlProperties+xml"/>
  <Override PartName="/customXml/itemProps31.xml" ContentType="application/vnd.openxmlformats-officedocument.customXmlProperties+xml"/>
  <Override PartName="/customXml/itemProps32.xml" ContentType="application/vnd.openxmlformats-officedocument.customXmlProperties+xml"/>
  <Override PartName="/customXml/itemProps33.xml" ContentType="application/vnd.openxmlformats-officedocument.customXmlProperties+xml"/>
  <Override PartName="/customXml/itemProps34.xml" ContentType="application/vnd.openxmlformats-officedocument.customXmlProperties+xml"/>
  <Override PartName="/customXml/itemProps35.xml" ContentType="application/vnd.openxmlformats-officedocument.customXmlProperties+xml"/>
  <Override PartName="/customXml/itemProps36.xml" ContentType="application/vnd.openxmlformats-officedocument.customXmlProperties+xml"/>
  <Override PartName="/customXml/itemProps37.xml" ContentType="application/vnd.openxmlformats-officedocument.customXmlProperties+xml"/>
  <Override PartName="/customXml/itemProps38.xml" ContentType="application/vnd.openxmlformats-officedocument.customXmlProperties+xml"/>
  <Override PartName="/customXml/itemProps39.xml" ContentType="application/vnd.openxmlformats-officedocument.customXmlProperties+xml"/>
  <Override PartName="/customXml/itemProps40.xml" ContentType="application/vnd.openxmlformats-officedocument.customXmlProperties+xml"/>
  <Override PartName="/customXml/itemProps41.xml" ContentType="application/vnd.openxmlformats-officedocument.customXmlProperties+xml"/>
  <Override PartName="/customXml/itemProps42.xml" ContentType="application/vnd.openxmlformats-officedocument.customXmlProperties+xml"/>
  <Override PartName="/customXml/itemProps43.xml" ContentType="application/vnd.openxmlformats-officedocument.customXmlProperties+xml"/>
  <Override PartName="/customXml/itemProps44.xml" ContentType="application/vnd.openxmlformats-officedocument.customXmlProperties+xml"/>
  <Override PartName="/customXml/itemProps45.xml" ContentType="application/vnd.openxmlformats-officedocument.customXmlProperties+xml"/>
  <Override PartName="/customXml/itemProps46.xml" ContentType="application/vnd.openxmlformats-officedocument.customXmlProperties+xml"/>
  <Override PartName="/customXml/itemProps47.xml" ContentType="application/vnd.openxmlformats-officedocument.customXmlProperties+xml"/>
  <Override PartName="/customXml/itemProps48.xml" ContentType="application/vnd.openxmlformats-officedocument.customXmlProperties+xml"/>
  <Override PartName="/customXml/itemProps49.xml" ContentType="application/vnd.openxmlformats-officedocument.customXmlProperties+xml"/>
  <Override PartName="/customXml/itemProps50.xml" ContentType="application/vnd.openxmlformats-officedocument.customXmlProperties+xml"/>
  <Override PartName="/customXml/itemProps51.xml" ContentType="application/vnd.openxmlformats-officedocument.customXmlProperties+xml"/>
  <Override PartName="/customXml/itemProps52.xml" ContentType="application/vnd.openxmlformats-officedocument.customXmlProperties+xml"/>
  <Override PartName="/customXml/itemProps53.xml" ContentType="application/vnd.openxmlformats-officedocument.customXmlProperties+xml"/>
  <Override PartName="/customXml/itemProps54.xml" ContentType="application/vnd.openxmlformats-officedocument.customXmlProperties+xml"/>
  <Override PartName="/customXml/itemProps55.xml" ContentType="application/vnd.openxmlformats-officedocument.customXmlProperties+xml"/>
  <Override PartName="/customXml/itemProps56.xml" ContentType="application/vnd.openxmlformats-officedocument.customXmlProperties+xml"/>
  <Override PartName="/customXml/itemProps57.xml" ContentType="application/vnd.openxmlformats-officedocument.customXmlProperties+xml"/>
  <Override PartName="/customXml/itemProps58.xml" ContentType="application/vnd.openxmlformats-officedocument.customXmlProperties+xml"/>
  <Override PartName="/customXml/itemProps59.xml" ContentType="application/vnd.openxmlformats-officedocument.customXmlProperties+xml"/>
  <Override PartName="/customXml/itemProps60.xml" ContentType="application/vnd.openxmlformats-officedocument.customXmlProperties+xml"/>
  <Override PartName="/customXml/itemProps61.xml" ContentType="application/vnd.openxmlformats-officedocument.customXmlProperties+xml"/>
  <Override PartName="/customXml/itemProps62.xml" ContentType="application/vnd.openxmlformats-officedocument.customXmlProperties+xml"/>
  <Override PartName="/customXml/itemProps63.xml" ContentType="application/vnd.openxmlformats-officedocument.customXmlProperties+xml"/>
  <Override PartName="/customXml/itemProps64.xml" ContentType="application/vnd.openxmlformats-officedocument.customXmlProperties+xml"/>
  <Override PartName="/customXml/itemProps65.xml" ContentType="application/vnd.openxmlformats-officedocument.customXmlProperties+xml"/>
  <Override PartName="/customXml/itemProps66.xml" ContentType="application/vnd.openxmlformats-officedocument.customXmlProperties+xml"/>
  <Override PartName="/customXml/itemProps67.xml" ContentType="application/vnd.openxmlformats-officedocument.customXmlProperties+xml"/>
  <Override PartName="/customXml/itemProps68.xml" ContentType="application/vnd.openxmlformats-officedocument.customXmlProperties+xml"/>
  <Override PartName="/customXml/itemProps69.xml" ContentType="application/vnd.openxmlformats-officedocument.customXmlProperties+xml"/>
  <Override PartName="/customXml/itemProps70.xml" ContentType="application/vnd.openxmlformats-officedocument.customXmlProperties+xml"/>
  <Override PartName="/customXml/itemProps71.xml" ContentType="application/vnd.openxmlformats-officedocument.customXmlProperties+xml"/>
  <Override PartName="/customXml/itemProps72.xml" ContentType="application/vnd.openxmlformats-officedocument.customXmlProperties+xml"/>
  <Override PartName="/customXml/itemProps73.xml" ContentType="application/vnd.openxmlformats-officedocument.customXmlProperties+xml"/>
  <Override PartName="/customXml/itemProps74.xml" ContentType="application/vnd.openxmlformats-officedocument.customXmlProperties+xml"/>
  <Override PartName="/customXml/itemProps75.xml" ContentType="application/vnd.openxmlformats-officedocument.customXmlProperties+xml"/>
  <Override PartName="/customXml/itemProps76.xml" ContentType="application/vnd.openxmlformats-officedocument.customXmlProperties+xml"/>
  <Override PartName="/customXml/itemProps77.xml" ContentType="application/vnd.openxmlformats-officedocument.customXmlProperties+xml"/>
  <Override PartName="/customXml/itemProps78.xml" ContentType="application/vnd.openxmlformats-officedocument.customXmlProperties+xml"/>
  <Override PartName="/customXml/itemProps79.xml" ContentType="application/vnd.openxmlformats-officedocument.customXmlProperties+xml"/>
  <Override PartName="/customXml/itemProps80.xml" ContentType="application/vnd.openxmlformats-officedocument.customXmlProperties+xml"/>
  <Override PartName="/customXml/itemProps81.xml" ContentType="application/vnd.openxmlformats-officedocument.customXmlProperties+xml"/>
  <Override PartName="/customXml/itemProps8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83"/>
  </p:sldMasterIdLst>
  <p:notesMasterIdLst>
    <p:notesMasterId r:id="rId114"/>
  </p:notesMasterIdLst>
  <p:handoutMasterIdLst>
    <p:handoutMasterId r:id="rId115"/>
  </p:handoutMasterIdLst>
  <p:sldIdLst>
    <p:sldId id="256" r:id="rId84"/>
    <p:sldId id="257" r:id="rId85"/>
    <p:sldId id="273" r:id="rId86"/>
    <p:sldId id="299" r:id="rId87"/>
    <p:sldId id="301" r:id="rId88"/>
    <p:sldId id="259" r:id="rId89"/>
    <p:sldId id="260" r:id="rId90"/>
    <p:sldId id="262" r:id="rId91"/>
    <p:sldId id="297" r:id="rId92"/>
    <p:sldId id="298" r:id="rId93"/>
    <p:sldId id="274" r:id="rId94"/>
    <p:sldId id="295" r:id="rId95"/>
    <p:sldId id="265" r:id="rId96"/>
    <p:sldId id="293" r:id="rId97"/>
    <p:sldId id="266" r:id="rId98"/>
    <p:sldId id="292" r:id="rId99"/>
    <p:sldId id="269" r:id="rId100"/>
    <p:sldId id="302" r:id="rId101"/>
    <p:sldId id="296" r:id="rId102"/>
    <p:sldId id="267" r:id="rId103"/>
    <p:sldId id="268" r:id="rId104"/>
    <p:sldId id="294" r:id="rId105"/>
    <p:sldId id="270" r:id="rId106"/>
    <p:sldId id="271" r:id="rId107"/>
    <p:sldId id="277" r:id="rId108"/>
    <p:sldId id="278" r:id="rId109"/>
    <p:sldId id="279" r:id="rId110"/>
    <p:sldId id="275" r:id="rId111"/>
    <p:sldId id="289" r:id="rId112"/>
    <p:sldId id="288" r:id="rId113"/>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gela Bandemehr" initials="AB" lastIdx="12" clrIdx="0">
    <p:extLst/>
  </p:cmAuthor>
  <p:cmAuthor id="2" name="Cofield, Michael (Federal)" initials="CM(" lastIdx="1" clrIdx="1">
    <p:extLst/>
  </p:cmAuthor>
  <p:cmAuthor id="3" name="Maher, Lauren" initials="ML" lastIdx="12" clrIdx="2">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20" autoAdjust="0"/>
    <p:restoredTop sz="72655" autoAdjust="0"/>
  </p:normalViewPr>
  <p:slideViewPr>
    <p:cSldViewPr snapToGrid="0">
      <p:cViewPr varScale="1">
        <p:scale>
          <a:sx n="68" d="100"/>
          <a:sy n="68" d="100"/>
        </p:scale>
        <p:origin x="1768"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0" Type="http://schemas.openxmlformats.org/officeDocument/2006/relationships/customXml" Target="../customXml/item10.xml"/><Relationship Id="rId11" Type="http://schemas.openxmlformats.org/officeDocument/2006/relationships/customXml" Target="../customXml/item11.xml"/><Relationship Id="rId12" Type="http://schemas.openxmlformats.org/officeDocument/2006/relationships/customXml" Target="../customXml/item12.xml"/><Relationship Id="rId13" Type="http://schemas.openxmlformats.org/officeDocument/2006/relationships/customXml" Target="../customXml/item13.xml"/><Relationship Id="rId14" Type="http://schemas.openxmlformats.org/officeDocument/2006/relationships/customXml" Target="../customXml/item14.xml"/><Relationship Id="rId15" Type="http://schemas.openxmlformats.org/officeDocument/2006/relationships/customXml" Target="../customXml/item15.xml"/><Relationship Id="rId16" Type="http://schemas.openxmlformats.org/officeDocument/2006/relationships/customXml" Target="../customXml/item16.xml"/><Relationship Id="rId17" Type="http://schemas.openxmlformats.org/officeDocument/2006/relationships/customXml" Target="../customXml/item17.xml"/><Relationship Id="rId18" Type="http://schemas.openxmlformats.org/officeDocument/2006/relationships/customXml" Target="../customXml/item18.xml"/><Relationship Id="rId19" Type="http://schemas.openxmlformats.org/officeDocument/2006/relationships/customXml" Target="../customXml/item19.xml"/><Relationship Id="rId60" Type="http://schemas.openxmlformats.org/officeDocument/2006/relationships/customXml" Target="../customXml/item60.xml"/><Relationship Id="rId61" Type="http://schemas.openxmlformats.org/officeDocument/2006/relationships/customXml" Target="../customXml/item61.xml"/><Relationship Id="rId62" Type="http://schemas.openxmlformats.org/officeDocument/2006/relationships/customXml" Target="../customXml/item62.xml"/><Relationship Id="rId63" Type="http://schemas.openxmlformats.org/officeDocument/2006/relationships/customXml" Target="../customXml/item63.xml"/><Relationship Id="rId64" Type="http://schemas.openxmlformats.org/officeDocument/2006/relationships/customXml" Target="../customXml/item64.xml"/><Relationship Id="rId65" Type="http://schemas.openxmlformats.org/officeDocument/2006/relationships/customXml" Target="../customXml/item65.xml"/><Relationship Id="rId66" Type="http://schemas.openxmlformats.org/officeDocument/2006/relationships/customXml" Target="../customXml/item66.xml"/><Relationship Id="rId67" Type="http://schemas.openxmlformats.org/officeDocument/2006/relationships/customXml" Target="../customXml/item67.xml"/><Relationship Id="rId68" Type="http://schemas.openxmlformats.org/officeDocument/2006/relationships/customXml" Target="../customXml/item68.xml"/><Relationship Id="rId69" Type="http://schemas.openxmlformats.org/officeDocument/2006/relationships/customXml" Target="../customXml/item69.xml"/><Relationship Id="rId120" Type="http://schemas.openxmlformats.org/officeDocument/2006/relationships/tableStyles" Target="tableStyles.xml"/><Relationship Id="rId40" Type="http://schemas.openxmlformats.org/officeDocument/2006/relationships/customXml" Target="../customXml/item40.xml"/><Relationship Id="rId41" Type="http://schemas.openxmlformats.org/officeDocument/2006/relationships/customXml" Target="../customXml/item41.xml"/><Relationship Id="rId42" Type="http://schemas.openxmlformats.org/officeDocument/2006/relationships/customXml" Target="../customXml/item42.xml"/><Relationship Id="rId90" Type="http://schemas.openxmlformats.org/officeDocument/2006/relationships/slide" Target="slides/slide7.xml"/><Relationship Id="rId91" Type="http://schemas.openxmlformats.org/officeDocument/2006/relationships/slide" Target="slides/slide8.xml"/><Relationship Id="rId92" Type="http://schemas.openxmlformats.org/officeDocument/2006/relationships/slide" Target="slides/slide9.xml"/><Relationship Id="rId93" Type="http://schemas.openxmlformats.org/officeDocument/2006/relationships/slide" Target="slides/slide10.xml"/><Relationship Id="rId94" Type="http://schemas.openxmlformats.org/officeDocument/2006/relationships/slide" Target="slides/slide11.xml"/><Relationship Id="rId95" Type="http://schemas.openxmlformats.org/officeDocument/2006/relationships/slide" Target="slides/slide12.xml"/><Relationship Id="rId96" Type="http://schemas.openxmlformats.org/officeDocument/2006/relationships/slide" Target="slides/slide13.xml"/><Relationship Id="rId101" Type="http://schemas.openxmlformats.org/officeDocument/2006/relationships/slide" Target="slides/slide18.xml"/><Relationship Id="rId102" Type="http://schemas.openxmlformats.org/officeDocument/2006/relationships/slide" Target="slides/slide19.xml"/><Relationship Id="rId103" Type="http://schemas.openxmlformats.org/officeDocument/2006/relationships/slide" Target="slides/slide20.xml"/><Relationship Id="rId104" Type="http://schemas.openxmlformats.org/officeDocument/2006/relationships/slide" Target="slides/slide21.xml"/><Relationship Id="rId105" Type="http://schemas.openxmlformats.org/officeDocument/2006/relationships/slide" Target="slides/slide22.xml"/><Relationship Id="rId106" Type="http://schemas.openxmlformats.org/officeDocument/2006/relationships/slide" Target="slides/slide23.xml"/><Relationship Id="rId107" Type="http://schemas.openxmlformats.org/officeDocument/2006/relationships/slide" Target="slides/slide24.xml"/><Relationship Id="rId108" Type="http://schemas.openxmlformats.org/officeDocument/2006/relationships/slide" Target="slides/slide25.xml"/><Relationship Id="rId109" Type="http://schemas.openxmlformats.org/officeDocument/2006/relationships/slide" Target="slides/slide26.xml"/><Relationship Id="rId97" Type="http://schemas.openxmlformats.org/officeDocument/2006/relationships/slide" Target="slides/slide14.xml"/><Relationship Id="rId98" Type="http://schemas.openxmlformats.org/officeDocument/2006/relationships/slide" Target="slides/slide15.xml"/><Relationship Id="rId99" Type="http://schemas.openxmlformats.org/officeDocument/2006/relationships/slide" Target="slides/slide16.xml"/><Relationship Id="rId43" Type="http://schemas.openxmlformats.org/officeDocument/2006/relationships/customXml" Target="../customXml/item43.xml"/><Relationship Id="rId44" Type="http://schemas.openxmlformats.org/officeDocument/2006/relationships/customXml" Target="../customXml/item44.xml"/><Relationship Id="rId45" Type="http://schemas.openxmlformats.org/officeDocument/2006/relationships/customXml" Target="../customXml/item45.xml"/><Relationship Id="rId46" Type="http://schemas.openxmlformats.org/officeDocument/2006/relationships/customXml" Target="../customXml/item46.xml"/><Relationship Id="rId47" Type="http://schemas.openxmlformats.org/officeDocument/2006/relationships/customXml" Target="../customXml/item47.xml"/><Relationship Id="rId48" Type="http://schemas.openxmlformats.org/officeDocument/2006/relationships/customXml" Target="../customXml/item48.xml"/><Relationship Id="rId49" Type="http://schemas.openxmlformats.org/officeDocument/2006/relationships/customXml" Target="../customXml/item49.xml"/><Relationship Id="rId100" Type="http://schemas.openxmlformats.org/officeDocument/2006/relationships/slide" Target="slides/slide17.xml"/><Relationship Id="rId20" Type="http://schemas.openxmlformats.org/officeDocument/2006/relationships/customXml" Target="../customXml/item20.xml"/><Relationship Id="rId21" Type="http://schemas.openxmlformats.org/officeDocument/2006/relationships/customXml" Target="../customXml/item21.xml"/><Relationship Id="rId22" Type="http://schemas.openxmlformats.org/officeDocument/2006/relationships/customXml" Target="../customXml/item22.xml"/><Relationship Id="rId70" Type="http://schemas.openxmlformats.org/officeDocument/2006/relationships/customXml" Target="../customXml/item70.xml"/><Relationship Id="rId71" Type="http://schemas.openxmlformats.org/officeDocument/2006/relationships/customXml" Target="../customXml/item71.xml"/><Relationship Id="rId72" Type="http://schemas.openxmlformats.org/officeDocument/2006/relationships/customXml" Target="../customXml/item72.xml"/><Relationship Id="rId73" Type="http://schemas.openxmlformats.org/officeDocument/2006/relationships/customXml" Target="../customXml/item73.xml"/><Relationship Id="rId74" Type="http://schemas.openxmlformats.org/officeDocument/2006/relationships/customXml" Target="../customXml/item74.xml"/><Relationship Id="rId75" Type="http://schemas.openxmlformats.org/officeDocument/2006/relationships/customXml" Target="../customXml/item75.xml"/><Relationship Id="rId76" Type="http://schemas.openxmlformats.org/officeDocument/2006/relationships/customXml" Target="../customXml/item76.xml"/><Relationship Id="rId77" Type="http://schemas.openxmlformats.org/officeDocument/2006/relationships/customXml" Target="../customXml/item77.xml"/><Relationship Id="rId78" Type="http://schemas.openxmlformats.org/officeDocument/2006/relationships/customXml" Target="../customXml/item78.xml"/><Relationship Id="rId79" Type="http://schemas.openxmlformats.org/officeDocument/2006/relationships/customXml" Target="../customXml/item79.xml"/><Relationship Id="rId23" Type="http://schemas.openxmlformats.org/officeDocument/2006/relationships/customXml" Target="../customXml/item23.xml"/><Relationship Id="rId24" Type="http://schemas.openxmlformats.org/officeDocument/2006/relationships/customXml" Target="../customXml/item24.xml"/><Relationship Id="rId25" Type="http://schemas.openxmlformats.org/officeDocument/2006/relationships/customXml" Target="../customXml/item25.xml"/><Relationship Id="rId26" Type="http://schemas.openxmlformats.org/officeDocument/2006/relationships/customXml" Target="../customXml/item26.xml"/><Relationship Id="rId27" Type="http://schemas.openxmlformats.org/officeDocument/2006/relationships/customXml" Target="../customXml/item27.xml"/><Relationship Id="rId28" Type="http://schemas.openxmlformats.org/officeDocument/2006/relationships/customXml" Target="../customXml/item28.xml"/><Relationship Id="rId29" Type="http://schemas.openxmlformats.org/officeDocument/2006/relationships/customXml" Target="../customXml/item29.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customXml" Target="../customXml/item4.xml"/><Relationship Id="rId5" Type="http://schemas.openxmlformats.org/officeDocument/2006/relationships/customXml" Target="../customXml/item5.xml"/><Relationship Id="rId6" Type="http://schemas.openxmlformats.org/officeDocument/2006/relationships/customXml" Target="../customXml/item6.xml"/><Relationship Id="rId7" Type="http://schemas.openxmlformats.org/officeDocument/2006/relationships/customXml" Target="../customXml/item7.xml"/><Relationship Id="rId8" Type="http://schemas.openxmlformats.org/officeDocument/2006/relationships/customXml" Target="../customXml/item8.xml"/><Relationship Id="rId9" Type="http://schemas.openxmlformats.org/officeDocument/2006/relationships/customXml" Target="../customXml/item9.xml"/><Relationship Id="rId50" Type="http://schemas.openxmlformats.org/officeDocument/2006/relationships/customXml" Target="../customXml/item50.xml"/><Relationship Id="rId51" Type="http://schemas.openxmlformats.org/officeDocument/2006/relationships/customXml" Target="../customXml/item51.xml"/><Relationship Id="rId52" Type="http://schemas.openxmlformats.org/officeDocument/2006/relationships/customXml" Target="../customXml/item52.xml"/><Relationship Id="rId53" Type="http://schemas.openxmlformats.org/officeDocument/2006/relationships/customXml" Target="../customXml/item53.xml"/><Relationship Id="rId54" Type="http://schemas.openxmlformats.org/officeDocument/2006/relationships/customXml" Target="../customXml/item54.xml"/><Relationship Id="rId55" Type="http://schemas.openxmlformats.org/officeDocument/2006/relationships/customXml" Target="../customXml/item55.xml"/><Relationship Id="rId56" Type="http://schemas.openxmlformats.org/officeDocument/2006/relationships/customXml" Target="../customXml/item56.xml"/><Relationship Id="rId57" Type="http://schemas.openxmlformats.org/officeDocument/2006/relationships/customXml" Target="../customXml/item57.xml"/><Relationship Id="rId58" Type="http://schemas.openxmlformats.org/officeDocument/2006/relationships/customXml" Target="../customXml/item58.xml"/><Relationship Id="rId59" Type="http://schemas.openxmlformats.org/officeDocument/2006/relationships/customXml" Target="../customXml/item59.xml"/><Relationship Id="rId110" Type="http://schemas.openxmlformats.org/officeDocument/2006/relationships/slide" Target="slides/slide27.xml"/><Relationship Id="rId111" Type="http://schemas.openxmlformats.org/officeDocument/2006/relationships/slide" Target="slides/slide28.xml"/><Relationship Id="rId112" Type="http://schemas.openxmlformats.org/officeDocument/2006/relationships/slide" Target="slides/slide29.xml"/><Relationship Id="rId113" Type="http://schemas.openxmlformats.org/officeDocument/2006/relationships/slide" Target="slides/slide30.xml"/><Relationship Id="rId114" Type="http://schemas.openxmlformats.org/officeDocument/2006/relationships/notesMaster" Target="notesMasters/notesMaster1.xml"/><Relationship Id="rId115" Type="http://schemas.openxmlformats.org/officeDocument/2006/relationships/handoutMaster" Target="handoutMasters/handoutMaster1.xml"/><Relationship Id="rId116" Type="http://schemas.openxmlformats.org/officeDocument/2006/relationships/commentAuthors" Target="commentAuthors.xml"/><Relationship Id="rId117" Type="http://schemas.openxmlformats.org/officeDocument/2006/relationships/presProps" Target="presProps.xml"/><Relationship Id="rId118" Type="http://schemas.openxmlformats.org/officeDocument/2006/relationships/viewProps" Target="viewProps.xml"/><Relationship Id="rId119" Type="http://schemas.openxmlformats.org/officeDocument/2006/relationships/theme" Target="theme/theme1.xml"/><Relationship Id="rId30" Type="http://schemas.openxmlformats.org/officeDocument/2006/relationships/customXml" Target="../customXml/item30.xml"/><Relationship Id="rId31" Type="http://schemas.openxmlformats.org/officeDocument/2006/relationships/customXml" Target="../customXml/item31.xml"/><Relationship Id="rId32" Type="http://schemas.openxmlformats.org/officeDocument/2006/relationships/customXml" Target="../customXml/item32.xml"/><Relationship Id="rId33" Type="http://schemas.openxmlformats.org/officeDocument/2006/relationships/customXml" Target="../customXml/item33.xml"/><Relationship Id="rId34" Type="http://schemas.openxmlformats.org/officeDocument/2006/relationships/customXml" Target="../customXml/item34.xml"/><Relationship Id="rId35" Type="http://schemas.openxmlformats.org/officeDocument/2006/relationships/customXml" Target="../customXml/item35.xml"/><Relationship Id="rId36" Type="http://schemas.openxmlformats.org/officeDocument/2006/relationships/customXml" Target="../customXml/item36.xml"/><Relationship Id="rId37" Type="http://schemas.openxmlformats.org/officeDocument/2006/relationships/customXml" Target="../customXml/item37.xml"/><Relationship Id="rId38" Type="http://schemas.openxmlformats.org/officeDocument/2006/relationships/customXml" Target="../customXml/item38.xml"/><Relationship Id="rId39" Type="http://schemas.openxmlformats.org/officeDocument/2006/relationships/customXml" Target="../customXml/item39.xml"/><Relationship Id="rId80" Type="http://schemas.openxmlformats.org/officeDocument/2006/relationships/customXml" Target="../customXml/item80.xml"/><Relationship Id="rId81" Type="http://schemas.openxmlformats.org/officeDocument/2006/relationships/customXml" Target="../customXml/item81.xml"/><Relationship Id="rId82" Type="http://schemas.openxmlformats.org/officeDocument/2006/relationships/customXml" Target="../customXml/item82.xml"/><Relationship Id="rId83" Type="http://schemas.openxmlformats.org/officeDocument/2006/relationships/slideMaster" Target="slideMasters/slideMaster1.xml"/><Relationship Id="rId84" Type="http://schemas.openxmlformats.org/officeDocument/2006/relationships/slide" Target="slides/slide1.xml"/><Relationship Id="rId85" Type="http://schemas.openxmlformats.org/officeDocument/2006/relationships/slide" Target="slides/slide2.xml"/><Relationship Id="rId86" Type="http://schemas.openxmlformats.org/officeDocument/2006/relationships/slide" Target="slides/slide3.xml"/><Relationship Id="rId87" Type="http://schemas.openxmlformats.org/officeDocument/2006/relationships/slide" Target="slides/slide4.xml"/><Relationship Id="rId88" Type="http://schemas.openxmlformats.org/officeDocument/2006/relationships/slide" Target="slides/slide5.xml"/><Relationship Id="rId89"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6F04B086-EB90-4E2B-BB3C-16909E10E0F5}" type="datetimeFigureOut">
              <a:rPr lang="en-US" smtClean="0"/>
              <a:t>9/3/18</a:t>
            </a:fld>
            <a:endParaRPr lang="en-US" dirty="0"/>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9F741031-7719-43FE-842B-323C52B728D3}" type="slidenum">
              <a:rPr lang="en-US" smtClean="0"/>
              <a:t>‹#›</a:t>
            </a:fld>
            <a:endParaRPr lang="en-US" dirty="0"/>
          </a:p>
        </p:txBody>
      </p:sp>
    </p:spTree>
    <p:extLst>
      <p:ext uri="{BB962C8B-B14F-4D97-AF65-F5344CB8AC3E}">
        <p14:creationId xmlns:p14="http://schemas.microsoft.com/office/powerpoint/2010/main" val="20688466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6725"/>
          </a:xfrm>
          <a:prstGeom prst="rect">
            <a:avLst/>
          </a:prstGeom>
        </p:spPr>
        <p:txBody>
          <a:bodyPr vert="horz" lIns="91440" tIns="45720" rIns="91440" bIns="45720" rtlCol="0"/>
          <a:lstStyle>
            <a:lvl1pPr algn="r">
              <a:defRPr sz="1200"/>
            </a:lvl1pPr>
          </a:lstStyle>
          <a:p>
            <a:fld id="{73FEF335-88A1-47E1-A925-1943C10B1FD0}" type="datetimeFigureOut">
              <a:rPr lang="en-US" smtClean="0"/>
              <a:t>9/3/18</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73575"/>
            <a:ext cx="5607050" cy="3660775"/>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6725"/>
          </a:xfrm>
          <a:prstGeom prst="rect">
            <a:avLst/>
          </a:prstGeom>
        </p:spPr>
        <p:txBody>
          <a:bodyPr vert="horz" lIns="91440" tIns="45720" rIns="91440" bIns="45720" rtlCol="0" anchor="b"/>
          <a:lstStyle>
            <a:lvl1pPr algn="r">
              <a:defRPr sz="1200"/>
            </a:lvl1pPr>
          </a:lstStyle>
          <a:p>
            <a:fld id="{47CA67B4-27D0-4E83-8392-88CB075CA3FD}" type="slidenum">
              <a:rPr lang="en-US" smtClean="0"/>
              <a:t>‹#›</a:t>
            </a:fld>
            <a:endParaRPr lang="en-US"/>
          </a:p>
        </p:txBody>
      </p:sp>
    </p:spTree>
    <p:extLst>
      <p:ext uri="{BB962C8B-B14F-4D97-AF65-F5344CB8AC3E}">
        <p14:creationId xmlns:p14="http://schemas.microsoft.com/office/powerpoint/2010/main" val="16625473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CA67B4-27D0-4E83-8392-88CB075CA3FD}" type="slidenum">
              <a:rPr lang="en-US" smtClean="0"/>
              <a:t>1</a:t>
            </a:fld>
            <a:endParaRPr lang="en-US"/>
          </a:p>
        </p:txBody>
      </p:sp>
    </p:spTree>
    <p:extLst>
      <p:ext uri="{BB962C8B-B14F-4D97-AF65-F5344CB8AC3E}">
        <p14:creationId xmlns:p14="http://schemas.microsoft.com/office/powerpoint/2010/main" val="30911537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CA67B4-27D0-4E83-8392-88CB075CA3FD}" type="slidenum">
              <a:rPr lang="en-US" smtClean="0"/>
              <a:t>11</a:t>
            </a:fld>
            <a:endParaRPr lang="en-US"/>
          </a:p>
        </p:txBody>
      </p:sp>
    </p:spTree>
    <p:extLst>
      <p:ext uri="{BB962C8B-B14F-4D97-AF65-F5344CB8AC3E}">
        <p14:creationId xmlns:p14="http://schemas.microsoft.com/office/powerpoint/2010/main" val="22763288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Notes:</a:t>
            </a:r>
            <a:r>
              <a:rPr lang="en-US" b="1" baseline="0" dirty="0"/>
              <a:t>  </a:t>
            </a:r>
            <a:r>
              <a:rPr lang="en-US" b="0" baseline="0" dirty="0"/>
              <a:t>The next set of slides detail key provisions of the Model Law.  Each of these provisions is discussed in detail in the Guidance, and the corresponding legal text is contained in the Model Law.</a:t>
            </a:r>
            <a:endParaRPr lang="en-US" b="1" dirty="0"/>
          </a:p>
        </p:txBody>
      </p:sp>
      <p:sp>
        <p:nvSpPr>
          <p:cNvPr id="4" name="Slide Number Placeholder 3"/>
          <p:cNvSpPr>
            <a:spLocks noGrp="1"/>
          </p:cNvSpPr>
          <p:nvPr>
            <p:ph type="sldNum" sz="quarter" idx="10"/>
          </p:nvPr>
        </p:nvSpPr>
        <p:spPr/>
        <p:txBody>
          <a:bodyPr/>
          <a:lstStyle/>
          <a:p>
            <a:fld id="{47CA67B4-27D0-4E83-8392-88CB075CA3FD}" type="slidenum">
              <a:rPr lang="en-US" smtClean="0"/>
              <a:t>12</a:t>
            </a:fld>
            <a:endParaRPr lang="en-US"/>
          </a:p>
        </p:txBody>
      </p:sp>
    </p:spTree>
    <p:extLst>
      <p:ext uri="{BB962C8B-B14F-4D97-AF65-F5344CB8AC3E}">
        <p14:creationId xmlns:p14="http://schemas.microsoft.com/office/powerpoint/2010/main" val="42035104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Background (Excerpted from Guidance):</a:t>
            </a:r>
            <a:endParaRPr lang="en-US" sz="1200" kern="1200" dirty="0">
              <a:solidFill>
                <a:schemeClr val="tx1"/>
              </a:solidFill>
              <a:effectLst/>
              <a:latin typeface="+mn-lt"/>
              <a:ea typeface="+mn-ea"/>
              <a:cs typeface="+mn-cs"/>
            </a:endParaRPr>
          </a:p>
          <a:p>
            <a:pPr marL="171450" indent="-171450">
              <a:buFont typeface="Arial" panose="020B0604020202020204" pitchFamily="34" charset="0"/>
              <a:buChar char="•"/>
            </a:pPr>
            <a:r>
              <a:rPr lang="en-US" sz="1200" kern="1200" dirty="0">
                <a:solidFill>
                  <a:schemeClr val="tx1"/>
                </a:solidFill>
                <a:effectLst/>
                <a:latin typeface="+mn-lt"/>
                <a:ea typeface="+mn-ea"/>
                <a:cs typeface="+mn-cs"/>
              </a:rPr>
              <a:t>The lowest and most protective maximum regulatory limit that has been set in countries for lead in residential and decorative paints is 90 parts per million (ppm) total lead content, based on the weight of the total non-volatile content of the paint or the weight of the dried paint film.  (This specific limit can also be measured and expressed in a law or standard as 0.009 % or 90 mg/kg of total lead, based on the dry weight of the paint film.)  </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The 90 ppm limit is technically feasible for manufacturers to achieve by avoiding the addition of lead compounds and taking into account residual (unintentional) lead content in certain paint ingredients.  </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Thus, the model law uses 90 ppm as the total lead limit because it is the lowest limit reflected in existing laws and thus provides the best available health protection, and is technically feasible. </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Paint testing conducted by environmental groups in numerous developing countries shows that while high levels of lead are often found, in those same countries levels below 90 ppm are also achievable.  </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Countries that have set a legal limit of 90 ppm total lead content are:  Canada, Paraguay, India, Kenya, Nepal, the Philippines, Tanzania and the United States of America. </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Switzerland and Thailand have limits of 100 ppm total lead, while some other countries have adopted a limit of 600 ppm total lead content:  Argentina, Brazil, Chile, Costa Rica, Dominica, Guyana, Jordan, Mexico, Oman, Panama, South Africa, Sri Lanka and Uruguay.</a:t>
            </a:r>
            <a:r>
              <a:rPr lang="en-US" sz="1200" kern="1200" baseline="30000" dirty="0">
                <a:solidFill>
                  <a:schemeClr val="tx1"/>
                </a:solidFill>
                <a:effectLst/>
                <a:latin typeface="+mn-lt"/>
                <a:ea typeface="+mn-ea"/>
                <a:cs typeface="+mn-cs"/>
              </a:rPr>
              <a:t>,</a:t>
            </a:r>
            <a:r>
              <a:rPr lang="en-US" sz="1200" kern="1200" dirty="0">
                <a:solidFill>
                  <a:schemeClr val="tx1"/>
                </a:solidFill>
                <a:effectLst/>
                <a:latin typeface="+mn-lt"/>
                <a:ea typeface="+mn-ea"/>
                <a:cs typeface="+mn-cs"/>
              </a:rPr>
              <a:t>  </a:t>
            </a:r>
          </a:p>
          <a:p>
            <a:pPr marL="0" indent="0">
              <a:buFont typeface="Arial" panose="020B0604020202020204" pitchFamily="34" charset="0"/>
              <a:buNone/>
            </a:pPr>
            <a:r>
              <a:rPr lang="en-US" sz="1200" b="1" kern="1200" dirty="0">
                <a:solidFill>
                  <a:schemeClr val="tx1"/>
                </a:solidFill>
                <a:effectLst/>
                <a:latin typeface="+mn-lt"/>
                <a:ea typeface="+mn-ea"/>
                <a:cs typeface="+mn-cs"/>
              </a:rPr>
              <a:t>Additional</a:t>
            </a:r>
            <a:r>
              <a:rPr lang="en-US" sz="1200" b="1" kern="1200" baseline="0" dirty="0">
                <a:solidFill>
                  <a:schemeClr val="tx1"/>
                </a:solidFill>
                <a:effectLst/>
                <a:latin typeface="+mn-lt"/>
                <a:ea typeface="+mn-ea"/>
                <a:cs typeface="+mn-cs"/>
              </a:rPr>
              <a:t> Background:</a:t>
            </a:r>
          </a:p>
          <a:p>
            <a:pPr marL="171450" indent="-171450">
              <a:buFont typeface="Arial" panose="020B0604020202020204" pitchFamily="34" charset="0"/>
              <a:buChar char="•"/>
            </a:pPr>
            <a:r>
              <a:rPr lang="en-US" sz="1200" b="0" kern="1200" baseline="0" dirty="0">
                <a:solidFill>
                  <a:schemeClr val="tx1"/>
                </a:solidFill>
                <a:effectLst/>
                <a:latin typeface="+mn-lt"/>
                <a:ea typeface="+mn-ea"/>
                <a:cs typeface="+mn-cs"/>
              </a:rPr>
              <a:t>As the dates on the slides indicate, the trend in recent years among countries enacting lead paint laws is to use 90 ppm</a:t>
            </a:r>
          </a:p>
          <a:p>
            <a:pPr marL="171450" indent="-171450">
              <a:buFont typeface="Arial" panose="020B0604020202020204" pitchFamily="34" charset="0"/>
              <a:buChar char="•"/>
            </a:pPr>
            <a:r>
              <a:rPr lang="en-US" sz="1200" b="0" kern="1200" baseline="0" dirty="0">
                <a:solidFill>
                  <a:schemeClr val="tx1"/>
                </a:solidFill>
                <a:effectLst/>
                <a:latin typeface="+mn-lt"/>
                <a:ea typeface="+mn-ea"/>
                <a:cs typeface="+mn-cs"/>
              </a:rPr>
              <a:t>Most new regulations are 90 ppm.</a:t>
            </a:r>
          </a:p>
          <a:p>
            <a:pPr marL="171450" indent="-171450">
              <a:buFont typeface="Arial" panose="020B0604020202020204" pitchFamily="34" charset="0"/>
              <a:buChar char="•"/>
            </a:pPr>
            <a:r>
              <a:rPr lang="en-US" sz="1200" b="0" kern="1200" baseline="0" dirty="0">
                <a:solidFill>
                  <a:schemeClr val="tx1"/>
                </a:solidFill>
                <a:effectLst/>
                <a:latin typeface="+mn-lt"/>
                <a:ea typeface="+mn-ea"/>
                <a:cs typeface="+mn-cs"/>
              </a:rPr>
              <a:t>Regulatory levels:</a:t>
            </a:r>
          </a:p>
          <a:p>
            <a:pPr marL="457200" marR="0" lvl="1" indent="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r>
              <a:rPr lang="en-US" sz="2200" dirty="0"/>
              <a:t>90 ppm:  Kenya (2017), Paraguay (2017), Tanzania (2017), India (2016), Nepal (2014), the Philippines (2013), United States (2008), Canada (2005)</a:t>
            </a:r>
          </a:p>
          <a:p>
            <a:pPr lvl="1">
              <a:buFont typeface="Courier New" panose="02070309020205020404" pitchFamily="49" charset="0"/>
              <a:buChar char="o"/>
            </a:pPr>
            <a:r>
              <a:rPr lang="en-US" sz="2200" dirty="0"/>
              <a:t>100 ppm:  Thailand (2016), Switzerland (2005) </a:t>
            </a:r>
          </a:p>
          <a:p>
            <a:pPr lvl="1">
              <a:buFont typeface="Courier New" panose="02070309020205020404" pitchFamily="49" charset="0"/>
              <a:buChar char="o"/>
            </a:pPr>
            <a:r>
              <a:rPr lang="en-US" sz="2200" dirty="0"/>
              <a:t>600 ppm: Mexico (2013), Jordan (2012), Argentina (2011), Uruguay (2011), Sri Lanka (2011), South Africa (2009), Brazil (2008), Oman (2008), Guyana (2004), Dominica (2002), Chile (1997), Panama (1996), Costa Rica (1994) </a:t>
            </a:r>
          </a:p>
          <a:p>
            <a:pPr marL="171450" indent="-171450">
              <a:buFont typeface="Arial" panose="020B0604020202020204" pitchFamily="34" charset="0"/>
              <a:buChar char="•"/>
            </a:pPr>
            <a:endParaRPr lang="en-US" b="0" dirty="0"/>
          </a:p>
        </p:txBody>
      </p:sp>
      <p:sp>
        <p:nvSpPr>
          <p:cNvPr id="4" name="Slide Number Placeholder 3"/>
          <p:cNvSpPr>
            <a:spLocks noGrp="1"/>
          </p:cNvSpPr>
          <p:nvPr>
            <p:ph type="sldNum" sz="quarter" idx="10"/>
          </p:nvPr>
        </p:nvSpPr>
        <p:spPr/>
        <p:txBody>
          <a:bodyPr/>
          <a:lstStyle/>
          <a:p>
            <a:fld id="{47CA67B4-27D0-4E83-8392-88CB075CA3FD}" type="slidenum">
              <a:rPr lang="en-US" smtClean="0"/>
              <a:t>13</a:t>
            </a:fld>
            <a:endParaRPr lang="en-US"/>
          </a:p>
        </p:txBody>
      </p:sp>
    </p:spTree>
    <p:extLst>
      <p:ext uri="{BB962C8B-B14F-4D97-AF65-F5344CB8AC3E}">
        <p14:creationId xmlns:p14="http://schemas.microsoft.com/office/powerpoint/2010/main" val="16394070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Background (Excerpted from Guidance):</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It is important to specify that the legal limit should be defined as 90 ppm</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“total lead” content rather than “soluble lead” content in paint.  The majority</a:t>
            </a:r>
            <a:r>
              <a:rPr lang="en-US" sz="1200" kern="1200" baseline="0" dirty="0">
                <a:solidFill>
                  <a:schemeClr val="tx1"/>
                </a:solidFill>
                <a:effectLst/>
                <a:latin typeface="+mn-lt"/>
                <a:ea typeface="+mn-ea"/>
                <a:cs typeface="+mn-cs"/>
              </a:rPr>
              <a:t> of countries with legal limits on lead paint use total lead.</a:t>
            </a:r>
            <a:endParaRPr lang="en-US" sz="1200" kern="1200" dirty="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baseline="0" dirty="0">
                <a:solidFill>
                  <a:schemeClr val="tx1"/>
                </a:solidFill>
                <a:effectLst/>
                <a:latin typeface="+mn-lt"/>
                <a:ea typeface="+mn-ea"/>
                <a:cs typeface="+mn-cs"/>
              </a:rPr>
              <a:t>The </a:t>
            </a:r>
            <a:r>
              <a:rPr lang="en-US" sz="1200" kern="1200" dirty="0">
                <a:solidFill>
                  <a:schemeClr val="tx1"/>
                </a:solidFill>
                <a:effectLst/>
                <a:latin typeface="+mn-lt"/>
                <a:ea typeface="+mn-ea"/>
                <a:cs typeface="+mn-cs"/>
              </a:rPr>
              <a:t>soluble lead limit approach is the scientifically unsupported premise that exposure comes only from children mouthing or swallowing lead paint or painted objects, and thus does not account for potential exposure from inhalation or ingestion of lead dust.</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Recent research suggests</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that particulate (insoluble) lead found in dust, soil and paint chips is a more significant contributor to chronic and acute exposure than soluble lead</a:t>
            </a:r>
            <a:r>
              <a:rPr lang="en-US" sz="1200" kern="1200" baseline="0" dirty="0">
                <a:solidFill>
                  <a:schemeClr val="tx1"/>
                </a:solidFill>
                <a:effectLst/>
                <a:latin typeface="+mn-lt"/>
                <a:ea typeface="+mn-ea"/>
                <a:cs typeface="+mn-cs"/>
              </a:rPr>
              <a:t> (such as lead exposure through chewing on a toy)</a:t>
            </a:r>
            <a:r>
              <a:rPr lang="en-US" sz="1200" kern="1200" dirty="0">
                <a:solidFill>
                  <a:schemeClr val="tx1"/>
                </a:solidFill>
                <a:effectLst/>
                <a:latin typeface="+mn-lt"/>
                <a:ea typeface="+mn-ea"/>
                <a:cs typeface="+mn-cs"/>
              </a:rPr>
              <a:t>. </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Further, degrading painted surfaces, as well as weathering and aging, generate paint chips and dust that contaminate house dust and outdoor soils, thus increasing the potential for exposures to insoluble lead.  </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Finally</a:t>
            </a:r>
            <a:r>
              <a:rPr lang="en-US" sz="1200" kern="1200" baseline="0" dirty="0">
                <a:solidFill>
                  <a:schemeClr val="tx1"/>
                </a:solidFill>
                <a:effectLst/>
                <a:latin typeface="+mn-lt"/>
                <a:ea typeface="+mn-ea"/>
                <a:cs typeface="+mn-cs"/>
              </a:rPr>
              <a:t>, it is important to note that a</a:t>
            </a:r>
            <a:r>
              <a:rPr lang="en-US" sz="1200" kern="1200" dirty="0">
                <a:solidFill>
                  <a:schemeClr val="tx1"/>
                </a:solidFill>
                <a:effectLst/>
                <a:latin typeface="+mn-lt"/>
                <a:ea typeface="+mn-ea"/>
                <a:cs typeface="+mn-cs"/>
              </a:rPr>
              <a:t>ll lead in paint, whether soluble or insoluble in a lab test, has the potential to be available for exposure through inhalation or ingestion, especially by young children</a:t>
            </a:r>
            <a:r>
              <a:rPr lang="en-US" sz="1200" kern="1200" baseline="0" dirty="0">
                <a:solidFill>
                  <a:schemeClr val="tx1"/>
                </a:solidFill>
                <a:effectLst/>
                <a:latin typeface="+mn-lt"/>
                <a:ea typeface="+mn-ea"/>
                <a:cs typeface="+mn-cs"/>
              </a:rPr>
              <a:t> who </a:t>
            </a:r>
            <a:r>
              <a:rPr lang="en-US" sz="1200" kern="1200" dirty="0">
                <a:solidFill>
                  <a:schemeClr val="tx1"/>
                </a:solidFill>
                <a:effectLst/>
                <a:latin typeface="+mn-lt"/>
                <a:ea typeface="+mn-ea"/>
                <a:cs typeface="+mn-cs"/>
              </a:rPr>
              <a:t>crawl and play on the floor and outside on soil.  </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While there is no safe level of lead exposure, a regulatory limit based on total lead will be more protective of health than a limit based only on soluble lead. </a:t>
            </a:r>
          </a:p>
        </p:txBody>
      </p:sp>
      <p:sp>
        <p:nvSpPr>
          <p:cNvPr id="4" name="Slide Number Placeholder 3"/>
          <p:cNvSpPr>
            <a:spLocks noGrp="1"/>
          </p:cNvSpPr>
          <p:nvPr>
            <p:ph type="sldNum" sz="quarter" idx="10"/>
          </p:nvPr>
        </p:nvSpPr>
        <p:spPr/>
        <p:txBody>
          <a:bodyPr/>
          <a:lstStyle/>
          <a:p>
            <a:fld id="{47CA67B4-27D0-4E83-8392-88CB075CA3FD}" type="slidenum">
              <a:rPr lang="en-US" smtClean="0"/>
              <a:t>14</a:t>
            </a:fld>
            <a:endParaRPr lang="en-US"/>
          </a:p>
        </p:txBody>
      </p:sp>
    </p:spTree>
    <p:extLst>
      <p:ext uri="{BB962C8B-B14F-4D97-AF65-F5344CB8AC3E}">
        <p14:creationId xmlns:p14="http://schemas.microsoft.com/office/powerpoint/2010/main" val="42398697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Background (Excerpted</a:t>
            </a:r>
            <a:r>
              <a:rPr lang="en-US" b="1" baseline="0" dirty="0"/>
              <a:t> from Guidance):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The Model Law applies the total lead limit to </a:t>
            </a:r>
            <a:r>
              <a:rPr lang="en-US" sz="1200" u="sng" kern="1200" dirty="0">
                <a:solidFill>
                  <a:schemeClr val="tx1"/>
                </a:solidFill>
                <a:effectLst/>
                <a:latin typeface="+mn-lt"/>
                <a:ea typeface="+mn-ea"/>
                <a:cs typeface="+mn-cs"/>
              </a:rPr>
              <a:t>all</a:t>
            </a:r>
            <a:r>
              <a:rPr lang="en-US" sz="1200" kern="1200" dirty="0">
                <a:solidFill>
                  <a:schemeClr val="tx1"/>
                </a:solidFill>
                <a:effectLst/>
                <a:latin typeface="+mn-lt"/>
                <a:ea typeface="+mn-ea"/>
                <a:cs typeface="+mn-cs"/>
              </a:rPr>
              <a:t> paints (e.g., household, industrial, agricultural, etc.). It is possible to restrict the use of lead in all paints, and some countries have done so.  This has the benefit of protecting the whole population from lead exposure from paint, especially in countries where both household paint and industrial paint are frequently sold side by side in retail markets.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If a country chooses to exempt certain paints from the total lead limit, it should require such paints to bear a legible, visible warning label so that consumers are aware of the health hazards involved with using such exempted paint.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Sample language for a labeling requirement is contained in the Guidance, as well as sample language for the label which</a:t>
            </a:r>
            <a:r>
              <a:rPr lang="en-US" sz="1200" kern="1200" baseline="0" dirty="0">
                <a:solidFill>
                  <a:schemeClr val="tx1"/>
                </a:solidFill>
                <a:effectLst/>
                <a:latin typeface="+mn-lt"/>
                <a:ea typeface="+mn-ea"/>
                <a:cs typeface="+mn-cs"/>
              </a:rPr>
              <a:t> is presented on the slide.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Warning labels are strongly advised on any paints exempted from the 90 ppm total lead limit so that consumers receive fair warning about the hazards of using such paints.  In contrast, warning labels are not necessary on paints subject to the lead paint law because lead in these paints will be limited to 90 ppm total lead or less and therefore will not present a hazard to consumers.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1" kern="1200" dirty="0">
                <a:solidFill>
                  <a:schemeClr val="tx1"/>
                </a:solidFill>
                <a:effectLst/>
                <a:latin typeface="+mn-lt"/>
                <a:ea typeface="+mn-ea"/>
                <a:cs typeface="+mn-cs"/>
              </a:rPr>
              <a:t>Additional Background: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kern="1200" dirty="0">
                <a:solidFill>
                  <a:schemeClr val="tx1"/>
                </a:solidFill>
                <a:effectLst/>
                <a:latin typeface="+mn-lt"/>
                <a:ea typeface="+mn-ea"/>
                <a:cs typeface="+mn-cs"/>
              </a:rPr>
              <a:t>Some</a:t>
            </a:r>
            <a:r>
              <a:rPr lang="en-US" sz="1200" b="0" kern="1200" baseline="0" dirty="0">
                <a:solidFill>
                  <a:schemeClr val="tx1"/>
                </a:solidFill>
                <a:effectLst/>
                <a:latin typeface="+mn-lt"/>
                <a:ea typeface="+mn-ea"/>
                <a:cs typeface="+mn-cs"/>
              </a:rPr>
              <a:t> categories of paints that countries have exempted from the law include artists’ paints and automobile paints.  Although un-leaded substitutes are available to make artists’ and automobile paints, the rationale for exempting these paints is that the risk of exposure for children is relatively low, as both types of paint would in theory be inaccessible to children.  In practice, however, that may not always be the case, and these paints still pose a risk to workers.  For this reason, the model law does not include exceptions.</a:t>
            </a:r>
            <a:endParaRPr lang="en-US" sz="1200" b="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7CA67B4-27D0-4E83-8392-88CB075CA3FD}" type="slidenum">
              <a:rPr lang="en-US" smtClean="0"/>
              <a:t>15</a:t>
            </a:fld>
            <a:endParaRPr lang="en-US"/>
          </a:p>
        </p:txBody>
      </p:sp>
    </p:spTree>
    <p:extLst>
      <p:ext uri="{BB962C8B-B14F-4D97-AF65-F5344CB8AC3E}">
        <p14:creationId xmlns:p14="http://schemas.microsoft.com/office/powerpoint/2010/main" val="7255265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Background (Excerpted</a:t>
            </a:r>
            <a:r>
              <a:rPr lang="en-US" b="1" baseline="0" dirty="0"/>
              <a:t> from Guidance):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Lead paint laws should specify dates when the requirements set out in the law will come into effect.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In establishing such dates, countries may wish to work with industry to determine a reasonable amount of time needed to source and procure alternative materials, to alter product formulations and processes, and to sell or dispose of existing stocks of paint containing lead above the total lead limit.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One way to allow time for industry to change its practices and come into compliance with the total lead limit is to provide a reasonably </a:t>
            </a:r>
            <a:r>
              <a:rPr lang="en-US" sz="1200" b="1" kern="1200" dirty="0">
                <a:solidFill>
                  <a:schemeClr val="tx1"/>
                </a:solidFill>
                <a:effectLst/>
                <a:latin typeface="+mn-lt"/>
                <a:ea typeface="+mn-ea"/>
                <a:cs typeface="+mn-cs"/>
              </a:rPr>
              <a:t>delayed effective date </a:t>
            </a:r>
            <a:r>
              <a:rPr lang="en-US" sz="1200" kern="1200" dirty="0">
                <a:solidFill>
                  <a:schemeClr val="tx1"/>
                </a:solidFill>
                <a:effectLst/>
                <a:latin typeface="+mn-lt"/>
                <a:ea typeface="+mn-ea"/>
                <a:cs typeface="+mn-cs"/>
              </a:rPr>
              <a:t>for the 90 ppm total lead limit, applicable to all paints covered by the law.  Most lead paint laws that limit lead to 90 ppm or 100 ppm have required compliance within one year of passage of the law.  Countries limiting lead in paint to 90 ppm that required compliance immediately or within one year include: Canada, India, Kenya, Nepal, Tanzania and the United States. Thailand limits lead to 100 ppm and required compliance within one year. Switzerland limits lead to 100 ppm and required compliance within 15 months.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As an alternative to a broadly applicable delayed effective date for the 90 ppm limit, countries may wish to provide </a:t>
            </a:r>
            <a:r>
              <a:rPr lang="en-US" sz="1200" b="1" kern="1200" dirty="0">
                <a:solidFill>
                  <a:schemeClr val="tx1"/>
                </a:solidFill>
                <a:effectLst/>
                <a:latin typeface="+mn-lt"/>
                <a:ea typeface="+mn-ea"/>
                <a:cs typeface="+mn-cs"/>
              </a:rPr>
              <a:t>phased effective dates</a:t>
            </a:r>
            <a:r>
              <a:rPr lang="en-US" sz="1200" kern="1200" dirty="0">
                <a:solidFill>
                  <a:schemeClr val="tx1"/>
                </a:solidFill>
                <a:effectLst/>
                <a:latin typeface="+mn-lt"/>
                <a:ea typeface="+mn-ea"/>
                <a:cs typeface="+mn-cs"/>
              </a:rPr>
              <a:t>, depending on the type of paint.  This approach is designed to take into account the different uses and performance requirements of paints and the relative harms posed by such uses.  For example, a law could allow somewhat more time for industrial paints to come into compliance with the total lead limit but less time for decorative paints intended for household use or other applications most likely to contribute to childhood lead exposure. The Philippines is unique in allowing three years for compliance for architectural, decorative and household applications, and six years for industrial applications.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kern="1200" dirty="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kern="1200" dirty="0">
              <a:solidFill>
                <a:schemeClr val="tx1"/>
              </a:solidFill>
              <a:effectLst/>
              <a:latin typeface="+mn-lt"/>
              <a:ea typeface="+mn-ea"/>
              <a:cs typeface="+mn-cs"/>
            </a:endParaRPr>
          </a:p>
          <a:p>
            <a:endParaRPr lang="en-US" b="1" dirty="0"/>
          </a:p>
        </p:txBody>
      </p:sp>
      <p:sp>
        <p:nvSpPr>
          <p:cNvPr id="4" name="Slide Number Placeholder 3"/>
          <p:cNvSpPr>
            <a:spLocks noGrp="1"/>
          </p:cNvSpPr>
          <p:nvPr>
            <p:ph type="sldNum" sz="quarter" idx="10"/>
          </p:nvPr>
        </p:nvSpPr>
        <p:spPr/>
        <p:txBody>
          <a:bodyPr/>
          <a:lstStyle/>
          <a:p>
            <a:fld id="{47CA67B4-27D0-4E83-8392-88CB075CA3FD}" type="slidenum">
              <a:rPr lang="en-US" smtClean="0"/>
              <a:t>16</a:t>
            </a:fld>
            <a:endParaRPr lang="en-US"/>
          </a:p>
        </p:txBody>
      </p:sp>
    </p:spTree>
    <p:extLst>
      <p:ext uri="{BB962C8B-B14F-4D97-AF65-F5344CB8AC3E}">
        <p14:creationId xmlns:p14="http://schemas.microsoft.com/office/powerpoint/2010/main" val="32764425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Background (Excerpted from Model Law):</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A declaration of conformity is one type of “conformity assessment” procedure, which is an internationally used term that covers activities used to provide confidence in a product supplier’s compliance with safety, health, environmental and fair commerce requirements.  </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Conformity assessment systems come in many types, which have varying degrees of complexity and resource investment.  </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“Certification” is a different type of conformity assessment mechanism that was considered for inclusion in this model law.  As this term is used internationally, certification generally has two essential characteristics: (1) it is conducted by a third party and (2) it includes some form of surveillance activity by the third party to ensure ongoing compliance once initial compliance with a requirement has been determined.  Many third-party certification bodies use an on-product mark or symbol to attest to the conformity of certified products.  </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Similar to a certification approach, the declaration of conformity approach used in the model law requires testing by an independent, third-party laboratory accredited under rigorous, internationally-approved standards.  </a:t>
            </a:r>
            <a:r>
              <a:rPr lang="en-US" sz="1200" b="1" kern="1200" dirty="0">
                <a:solidFill>
                  <a:schemeClr val="tx1"/>
                </a:solidFill>
                <a:effectLst/>
                <a:latin typeface="+mn-lt"/>
                <a:ea typeface="+mn-ea"/>
                <a:cs typeface="+mn-cs"/>
              </a:rPr>
              <a:t>Unlike a certification approach, however, the model law does not rely on the creation and involvement of a separate certifying body to ensure ongoing compliance with the lead limit</a:t>
            </a:r>
            <a:r>
              <a:rPr lang="en-US" sz="1200" kern="1200" dirty="0">
                <a:solidFill>
                  <a:schemeClr val="tx1"/>
                </a:solidFill>
                <a:effectLst/>
                <a:latin typeface="+mn-lt"/>
                <a:ea typeface="+mn-ea"/>
                <a:cs typeface="+mn-cs"/>
              </a:rPr>
              <a:t>.  [KEY POINT if questions are</a:t>
            </a:r>
            <a:r>
              <a:rPr lang="en-US" sz="1200" kern="1200" baseline="0" dirty="0">
                <a:solidFill>
                  <a:schemeClr val="tx1"/>
                </a:solidFill>
                <a:effectLst/>
                <a:latin typeface="+mn-lt"/>
                <a:ea typeface="+mn-ea"/>
                <a:cs typeface="+mn-cs"/>
              </a:rPr>
              <a:t> raised about </a:t>
            </a:r>
            <a:r>
              <a:rPr lang="en-US" sz="1200" kern="1200" baseline="0" dirty="0" err="1">
                <a:solidFill>
                  <a:schemeClr val="tx1"/>
                </a:solidFill>
                <a:effectLst/>
                <a:latin typeface="+mn-lt"/>
                <a:ea typeface="+mn-ea"/>
                <a:cs typeface="+mn-cs"/>
              </a:rPr>
              <a:t>DoC</a:t>
            </a:r>
            <a:r>
              <a:rPr lang="en-US" sz="1200" kern="1200" baseline="0" dirty="0">
                <a:solidFill>
                  <a:schemeClr val="tx1"/>
                </a:solidFill>
                <a:effectLst/>
                <a:latin typeface="+mn-lt"/>
                <a:ea typeface="+mn-ea"/>
                <a:cs typeface="+mn-cs"/>
              </a:rPr>
              <a:t> v. certification].</a:t>
            </a:r>
            <a:endParaRPr lang="en-US"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The declaration of conformity approach is recommended and used in the model law because it places the obligation for compliance on manufacturers and importers.  It is manufacturers and importers who must ensure testing by an accredited laboratory and must sign a sworn affidavit stating that their paints comply with the 90 ppm total lead limit.  Failure to do so subjects these parties to civil, and possibly criminal, penalties. </a:t>
            </a:r>
          </a:p>
          <a:p>
            <a:endParaRPr lang="en-US" b="0" dirty="0"/>
          </a:p>
        </p:txBody>
      </p:sp>
      <p:sp>
        <p:nvSpPr>
          <p:cNvPr id="4" name="Slide Number Placeholder 3"/>
          <p:cNvSpPr>
            <a:spLocks noGrp="1"/>
          </p:cNvSpPr>
          <p:nvPr>
            <p:ph type="sldNum" sz="quarter" idx="10"/>
          </p:nvPr>
        </p:nvSpPr>
        <p:spPr/>
        <p:txBody>
          <a:bodyPr/>
          <a:lstStyle/>
          <a:p>
            <a:fld id="{47CA67B4-27D0-4E83-8392-88CB075CA3FD}" type="slidenum">
              <a:rPr lang="en-US" smtClean="0"/>
              <a:t>17</a:t>
            </a:fld>
            <a:endParaRPr lang="en-US"/>
          </a:p>
        </p:txBody>
      </p:sp>
    </p:spTree>
    <p:extLst>
      <p:ext uri="{BB962C8B-B14F-4D97-AF65-F5344CB8AC3E}">
        <p14:creationId xmlns:p14="http://schemas.microsoft.com/office/powerpoint/2010/main" val="13329546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that importer can rely on foreign manufacturer’s test results to issue a </a:t>
            </a:r>
            <a:r>
              <a:rPr lang="en-US" dirty="0" err="1"/>
              <a:t>DoC</a:t>
            </a:r>
            <a:r>
              <a:rPr lang="en-US" dirty="0"/>
              <a:t> but must exercise due care to ensure test results meet requirements</a:t>
            </a:r>
          </a:p>
          <a:p>
            <a:r>
              <a:rPr lang="en-US" dirty="0"/>
              <a:t>The Model Law also provides for any person (or entity) to sue to enforce the law, for example to require production of a </a:t>
            </a:r>
            <a:r>
              <a:rPr lang="en-US" dirty="0" err="1"/>
              <a:t>DoC.</a:t>
            </a:r>
            <a:endParaRPr lang="en-US" dirty="0"/>
          </a:p>
        </p:txBody>
      </p:sp>
      <p:sp>
        <p:nvSpPr>
          <p:cNvPr id="4" name="Slide Number Placeholder 3"/>
          <p:cNvSpPr>
            <a:spLocks noGrp="1"/>
          </p:cNvSpPr>
          <p:nvPr>
            <p:ph type="sldNum" sz="quarter" idx="10"/>
          </p:nvPr>
        </p:nvSpPr>
        <p:spPr/>
        <p:txBody>
          <a:bodyPr/>
          <a:lstStyle/>
          <a:p>
            <a:fld id="{47CA67B4-27D0-4E83-8392-88CB075CA3FD}" type="slidenum">
              <a:rPr lang="en-US" smtClean="0"/>
              <a:t>18</a:t>
            </a:fld>
            <a:endParaRPr lang="en-US"/>
          </a:p>
        </p:txBody>
      </p:sp>
    </p:spTree>
    <p:extLst>
      <p:ext uri="{BB962C8B-B14F-4D97-AF65-F5344CB8AC3E}">
        <p14:creationId xmlns:p14="http://schemas.microsoft.com/office/powerpoint/2010/main" val="7321946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Background:</a:t>
            </a:r>
          </a:p>
          <a:p>
            <a:pPr marL="171450" indent="-171450">
              <a:buFont typeface="Arial" panose="020B0604020202020204" pitchFamily="34" charset="0"/>
              <a:buChar char="•"/>
            </a:pPr>
            <a:r>
              <a:rPr lang="en-US" b="0" dirty="0"/>
              <a:t>This slide</a:t>
            </a:r>
            <a:r>
              <a:rPr lang="en-US" b="0" baseline="0" dirty="0"/>
              <a:t> lays out the steps that paint manufacturers and importers will need to take in order to comply with the Model Law.  The following slides will detail each of these steps.</a:t>
            </a:r>
          </a:p>
          <a:p>
            <a:pPr marL="171450" indent="-171450">
              <a:buFont typeface="Arial" panose="020B0604020202020204" pitchFamily="34" charset="0"/>
              <a:buChar char="•"/>
            </a:pPr>
            <a:r>
              <a:rPr lang="en-US" b="0" baseline="0" dirty="0"/>
              <a:t>An important related point here is that, </a:t>
            </a:r>
            <a:r>
              <a:rPr lang="en-US" sz="1200" b="0" kern="1200" baseline="0" dirty="0">
                <a:solidFill>
                  <a:schemeClr val="tx1"/>
                </a:solidFill>
                <a:effectLst/>
                <a:latin typeface="+mn-lt"/>
                <a:ea typeface="+mn-ea"/>
                <a:cs typeface="+mn-cs"/>
              </a:rPr>
              <a:t>in</a:t>
            </a:r>
            <a:r>
              <a:rPr lang="en-US" sz="1200" kern="1200" dirty="0">
                <a:solidFill>
                  <a:schemeClr val="tx1"/>
                </a:solidFill>
                <a:effectLst/>
                <a:latin typeface="+mn-lt"/>
                <a:ea typeface="+mn-ea"/>
                <a:cs typeface="+mn-cs"/>
              </a:rPr>
              <a:t> addition to these mechanisms built into the law itself, governments can also promote compliance by educating industry about the requirements of the law and how to meet the requirements.</a:t>
            </a:r>
            <a:endParaRPr lang="en-US" b="0" dirty="0"/>
          </a:p>
        </p:txBody>
      </p:sp>
      <p:sp>
        <p:nvSpPr>
          <p:cNvPr id="4" name="Slide Number Placeholder 3"/>
          <p:cNvSpPr>
            <a:spLocks noGrp="1"/>
          </p:cNvSpPr>
          <p:nvPr>
            <p:ph type="sldNum" sz="quarter" idx="10"/>
          </p:nvPr>
        </p:nvSpPr>
        <p:spPr/>
        <p:txBody>
          <a:bodyPr/>
          <a:lstStyle/>
          <a:p>
            <a:fld id="{47CA67B4-27D0-4E83-8392-88CB075CA3FD}" type="slidenum">
              <a:rPr lang="en-US" smtClean="0"/>
              <a:t>19</a:t>
            </a:fld>
            <a:endParaRPr lang="en-US"/>
          </a:p>
        </p:txBody>
      </p:sp>
    </p:spTree>
    <p:extLst>
      <p:ext uri="{BB962C8B-B14F-4D97-AF65-F5344CB8AC3E}">
        <p14:creationId xmlns:p14="http://schemas.microsoft.com/office/powerpoint/2010/main" val="27165405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Background (Excerpted</a:t>
            </a:r>
            <a:r>
              <a:rPr lang="en-US" b="1" baseline="0" dirty="0"/>
              <a:t> from Model Law):</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The Model Law requires manufacturers and importers to submit “sufficient samples” of paint or similar surface-coating materials to a third-party laboratory accredited under international standards for testing for compliance with the 90 ppm total lead limit.  </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“Sufficient samples” is defined as the number of samples the Agency in</a:t>
            </a:r>
            <a:r>
              <a:rPr lang="en-US" sz="1200" kern="1200" baseline="0" dirty="0">
                <a:solidFill>
                  <a:schemeClr val="tx1"/>
                </a:solidFill>
                <a:effectLst/>
                <a:latin typeface="+mn-lt"/>
                <a:ea typeface="+mn-ea"/>
                <a:cs typeface="+mn-cs"/>
              </a:rPr>
              <a:t> charge of implementing the lead paint law </a:t>
            </a:r>
            <a:r>
              <a:rPr lang="en-US" sz="1200" kern="1200" dirty="0">
                <a:solidFill>
                  <a:schemeClr val="tx1"/>
                </a:solidFill>
                <a:effectLst/>
                <a:latin typeface="+mn-lt"/>
                <a:ea typeface="+mn-ea"/>
                <a:cs typeface="+mn-cs"/>
              </a:rPr>
              <a:t>determines necessary to provide a high degree of assurance that the tests conducted accurately demonstrate the paint or similar surface-coating materials’ compliance with the 90 ppm total lead limit.  </a:t>
            </a:r>
          </a:p>
          <a:p>
            <a:pPr marL="628650" lvl="1" indent="-171450">
              <a:buFont typeface="Arial" panose="020B0604020202020204" pitchFamily="34" charset="0"/>
              <a:buChar char="•"/>
            </a:pPr>
            <a:r>
              <a:rPr lang="en-US" sz="1200" kern="1200" dirty="0">
                <a:solidFill>
                  <a:schemeClr val="tx1"/>
                </a:solidFill>
                <a:effectLst/>
                <a:latin typeface="+mn-lt"/>
                <a:ea typeface="+mn-ea"/>
                <a:cs typeface="+mn-cs"/>
              </a:rPr>
              <a:t>Note that the reason the</a:t>
            </a:r>
            <a:r>
              <a:rPr lang="en-US" sz="1200" kern="1200" baseline="0" dirty="0">
                <a:solidFill>
                  <a:schemeClr val="tx1"/>
                </a:solidFill>
                <a:effectLst/>
                <a:latin typeface="+mn-lt"/>
                <a:ea typeface="+mn-ea"/>
                <a:cs typeface="+mn-cs"/>
              </a:rPr>
              <a:t> Model Law uses the term “sufficient samples” instead of a set number is reflective of the different types of surface coatings and production processes, and that there may be variations in the degree of uniformity of different products.</a:t>
            </a:r>
            <a:endParaRPr lang="en-US" sz="1200" kern="1200" dirty="0">
              <a:solidFill>
                <a:schemeClr val="tx1"/>
              </a:solidFill>
              <a:effectLst/>
              <a:latin typeface="+mn-lt"/>
              <a:ea typeface="+mn-ea"/>
              <a:cs typeface="+mn-cs"/>
            </a:endParaRPr>
          </a:p>
          <a:p>
            <a:pPr marL="171450" indent="-171450">
              <a:buFont typeface="Arial" panose="020B0604020202020204" pitchFamily="34" charset="0"/>
              <a:buChar char="•"/>
            </a:pPr>
            <a:r>
              <a:rPr lang="en-US" sz="1200" kern="1200" dirty="0">
                <a:solidFill>
                  <a:schemeClr val="tx1"/>
                </a:solidFill>
                <a:effectLst/>
                <a:latin typeface="+mn-lt"/>
                <a:ea typeface="+mn-ea"/>
                <a:cs typeface="+mn-cs"/>
              </a:rPr>
              <a:t>Testing the first production batch or lot will be sufficient to meet the testing requirement unless a material change occurs in the production process for that paint product, such as a change in ingredients or a change in an ingredient supplier.  </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A “material change” is defined as follows:  “Material Change” means a change that the manufacturer or importer makes to the design, manufacturing process, or the source of component parts, for the paint or similar surface-coating material, which a manufacturer or importer, exercising due care, knows, or should know, could affect compliance with the 90 ppm total lead limit”</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In the event of a material change in the production process, the law should require new third-party testing to be conducted and new declarations of conformity to be issued.</a:t>
            </a:r>
          </a:p>
          <a:p>
            <a:pPr marL="0" indent="0">
              <a:buFont typeface="Arial" panose="020B0604020202020204" pitchFamily="34" charset="0"/>
              <a:buNone/>
            </a:pPr>
            <a:endParaRPr lang="en-US" sz="1200" kern="1200" dirty="0">
              <a:solidFill>
                <a:schemeClr val="tx1"/>
              </a:solidFill>
              <a:effectLst/>
              <a:latin typeface="+mn-lt"/>
              <a:ea typeface="+mn-ea"/>
              <a:cs typeface="+mn-cs"/>
            </a:endParaRPr>
          </a:p>
          <a:p>
            <a:pPr marL="0" indent="0">
              <a:buFont typeface="Arial" panose="020B0604020202020204" pitchFamily="34" charset="0"/>
              <a:buNone/>
            </a:pPr>
            <a:r>
              <a:rPr lang="en-US" sz="1200" b="1" kern="1200" dirty="0">
                <a:solidFill>
                  <a:schemeClr val="tx1"/>
                </a:solidFill>
                <a:effectLst/>
                <a:latin typeface="+mn-lt"/>
                <a:ea typeface="+mn-ea"/>
                <a:cs typeface="+mn-cs"/>
              </a:rPr>
              <a:t>Additional Background:</a:t>
            </a:r>
          </a:p>
          <a:p>
            <a:pPr marL="171450" indent="-171450">
              <a:buFont typeface="Arial" panose="020B0604020202020204" pitchFamily="34" charset="0"/>
              <a:buChar char="•"/>
            </a:pPr>
            <a:r>
              <a:rPr lang="en-US" sz="1200" b="1" kern="1200" dirty="0">
                <a:solidFill>
                  <a:schemeClr val="tx1"/>
                </a:solidFill>
                <a:effectLst/>
                <a:latin typeface="+mn-lt"/>
                <a:ea typeface="+mn-ea"/>
                <a:cs typeface="+mn-cs"/>
              </a:rPr>
              <a:t>Testing</a:t>
            </a:r>
            <a:r>
              <a:rPr lang="en-US" sz="1200" b="1" kern="1200" baseline="0" dirty="0">
                <a:solidFill>
                  <a:schemeClr val="tx1"/>
                </a:solidFill>
                <a:effectLst/>
                <a:latin typeface="+mn-lt"/>
                <a:ea typeface="+mn-ea"/>
                <a:cs typeface="+mn-cs"/>
              </a:rPr>
              <a:t> different shades of paint:  </a:t>
            </a:r>
            <a:r>
              <a:rPr lang="en-US" sz="1200" b="0" i="0" kern="1200" baseline="0" dirty="0">
                <a:solidFill>
                  <a:schemeClr val="tx1"/>
                </a:solidFill>
                <a:effectLst/>
                <a:latin typeface="+mn-lt"/>
                <a:ea typeface="+mn-ea"/>
                <a:cs typeface="+mn-cs"/>
              </a:rPr>
              <a:t>In order to comply with the </a:t>
            </a:r>
            <a:r>
              <a:rPr lang="en-US" sz="1200" b="0" kern="1200" baseline="0" dirty="0">
                <a:solidFill>
                  <a:schemeClr val="tx1"/>
                </a:solidFill>
                <a:effectLst/>
                <a:latin typeface="+mn-lt"/>
                <a:ea typeface="+mn-ea"/>
                <a:cs typeface="+mn-cs"/>
              </a:rPr>
              <a:t>Model Law, a paint company would use third-party testing for a base paint color and any tints as a way to prove that a specific paint shade that results from combining the base with a tint is in compliance with the legal limit. The company would need to provide a declaration of conformity for each paint shade, but could simply specify which ingredients were used in the final paint product plus the test results for each of those ingredients, rather than having to actually test the final paint product. </a:t>
            </a:r>
            <a:endParaRPr lang="en-US" sz="1200" b="0" kern="1200" dirty="0">
              <a:solidFill>
                <a:schemeClr val="tx1"/>
              </a:solidFill>
              <a:effectLst/>
              <a:latin typeface="+mn-lt"/>
              <a:ea typeface="+mn-ea"/>
              <a:cs typeface="+mn-cs"/>
            </a:endParaRPr>
          </a:p>
          <a:p>
            <a:endParaRPr lang="en-US" b="1" baseline="0" dirty="0"/>
          </a:p>
        </p:txBody>
      </p:sp>
      <p:sp>
        <p:nvSpPr>
          <p:cNvPr id="4" name="Slide Number Placeholder 3"/>
          <p:cNvSpPr>
            <a:spLocks noGrp="1"/>
          </p:cNvSpPr>
          <p:nvPr>
            <p:ph type="sldNum" sz="quarter" idx="10"/>
          </p:nvPr>
        </p:nvSpPr>
        <p:spPr/>
        <p:txBody>
          <a:bodyPr/>
          <a:lstStyle/>
          <a:p>
            <a:fld id="{47CA67B4-27D0-4E83-8392-88CB075CA3FD}" type="slidenum">
              <a:rPr lang="en-US" smtClean="0"/>
              <a:t>20</a:t>
            </a:fld>
            <a:endParaRPr lang="en-US"/>
          </a:p>
        </p:txBody>
      </p:sp>
    </p:spTree>
    <p:extLst>
      <p:ext uri="{BB962C8B-B14F-4D97-AF65-F5344CB8AC3E}">
        <p14:creationId xmlns:p14="http://schemas.microsoft.com/office/powerpoint/2010/main" val="39277383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CA67B4-27D0-4E83-8392-88CB075CA3FD}" type="slidenum">
              <a:rPr lang="en-US" smtClean="0"/>
              <a:t>2</a:t>
            </a:fld>
            <a:endParaRPr lang="en-US"/>
          </a:p>
        </p:txBody>
      </p:sp>
    </p:spTree>
    <p:extLst>
      <p:ext uri="{BB962C8B-B14F-4D97-AF65-F5344CB8AC3E}">
        <p14:creationId xmlns:p14="http://schemas.microsoft.com/office/powerpoint/2010/main" val="225542090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Background (Excerpted from Model Law):</a:t>
            </a:r>
          </a:p>
          <a:p>
            <a:pPr marL="171450" indent="-171450">
              <a:buFont typeface="Arial" panose="020B0604020202020204" pitchFamily="34" charset="0"/>
              <a:buChar char="•"/>
            </a:pPr>
            <a:r>
              <a:rPr lang="en-US" b="0" dirty="0"/>
              <a:t>The</a:t>
            </a:r>
            <a:r>
              <a:rPr lang="en-US" b="0" baseline="0" dirty="0"/>
              <a:t> Model Law defines a third party laboratory as follows:  </a:t>
            </a:r>
          </a:p>
          <a:p>
            <a:pPr marL="628650" lvl="1" indent="-171450">
              <a:buFont typeface="Arial" panose="020B0604020202020204" pitchFamily="34" charset="0"/>
              <a:buChar char="•"/>
            </a:pPr>
            <a:r>
              <a:rPr lang="en-US" b="0" baseline="0" dirty="0"/>
              <a:t>“</a:t>
            </a:r>
            <a:r>
              <a:rPr lang="en-US" sz="1200" kern="1200" dirty="0">
                <a:solidFill>
                  <a:schemeClr val="tx1"/>
                </a:solidFill>
                <a:effectLst/>
                <a:latin typeface="+mn-lt"/>
                <a:ea typeface="+mn-ea"/>
                <a:cs typeface="+mn-cs"/>
              </a:rPr>
              <a:t>Third-party laboratory” means an independent laboratory that has no interest in the transaction between the manufacturer or importer and the distributor or retailer, and that has been accredited under ISO/IEC 17025 by a signatory to the International Laboratory Accreditation Cooperation (ILAC) Mutual Recognition Arrangement (MRA), or one of its recognized regional bodies:  Inter American Accreditation Cooperation (IAAC), European co-operation for Accreditation (EA), Asia Pacific Laboratory Accreditation Cooperation Incorporated (APLAC).”</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The</a:t>
            </a:r>
            <a:r>
              <a:rPr lang="en-US" sz="1200" kern="1200" baseline="0" dirty="0">
                <a:solidFill>
                  <a:schemeClr val="tx1"/>
                </a:solidFill>
                <a:effectLst/>
                <a:latin typeface="+mn-lt"/>
                <a:ea typeface="+mn-ea"/>
                <a:cs typeface="+mn-cs"/>
              </a:rPr>
              <a:t> Model Law further provides that, for a third-party laboratory’s </a:t>
            </a:r>
            <a:r>
              <a:rPr lang="en-US" sz="1200" kern="1200" dirty="0">
                <a:solidFill>
                  <a:schemeClr val="tx1"/>
                </a:solidFill>
                <a:effectLst/>
                <a:latin typeface="+mn-lt"/>
                <a:ea typeface="+mn-ea"/>
                <a:cs typeface="+mn-cs"/>
              </a:rPr>
              <a:t>“accreditation to be accepted to test for the 90 ppm total lead limit for declaration of conformity purposes, a third-party laboratory shall be accredited for and use” certain internationally recognized sampling</a:t>
            </a:r>
            <a:r>
              <a:rPr lang="en-US" sz="1200" kern="1200" baseline="0" dirty="0">
                <a:solidFill>
                  <a:schemeClr val="tx1"/>
                </a:solidFill>
                <a:effectLst/>
                <a:latin typeface="+mn-lt"/>
                <a:ea typeface="+mn-ea"/>
                <a:cs typeface="+mn-cs"/>
              </a:rPr>
              <a:t> and test methods.  The Model Law does not choose among those methods, but rather provides countries with a list of currently accepted methods and standards, and also recommends including language recognizing and accounting for changes in test methods over time as science advances.  </a:t>
            </a:r>
            <a:endParaRPr lang="en-US" b="0" dirty="0"/>
          </a:p>
        </p:txBody>
      </p:sp>
      <p:sp>
        <p:nvSpPr>
          <p:cNvPr id="4" name="Slide Number Placeholder 3"/>
          <p:cNvSpPr>
            <a:spLocks noGrp="1"/>
          </p:cNvSpPr>
          <p:nvPr>
            <p:ph type="sldNum" sz="quarter" idx="10"/>
          </p:nvPr>
        </p:nvSpPr>
        <p:spPr/>
        <p:txBody>
          <a:bodyPr/>
          <a:lstStyle/>
          <a:p>
            <a:fld id="{47CA67B4-27D0-4E83-8392-88CB075CA3FD}" type="slidenum">
              <a:rPr lang="en-US" smtClean="0"/>
              <a:t>21</a:t>
            </a:fld>
            <a:endParaRPr lang="en-US"/>
          </a:p>
        </p:txBody>
      </p:sp>
    </p:spTree>
    <p:extLst>
      <p:ext uri="{BB962C8B-B14F-4D97-AF65-F5344CB8AC3E}">
        <p14:creationId xmlns:p14="http://schemas.microsoft.com/office/powerpoint/2010/main" val="32769885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Background (excerpted</a:t>
            </a:r>
            <a:r>
              <a:rPr lang="en-US" b="1" baseline="0" dirty="0"/>
              <a:t> from Guidance):</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Countries should encourage laboratories to acquire the necessary equipment, expertise, and accreditation to perform the required testing of lead paint.  </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That</a:t>
            </a:r>
            <a:r>
              <a:rPr lang="en-US" sz="1200" kern="1200" baseline="0" dirty="0">
                <a:solidFill>
                  <a:schemeClr val="tx1"/>
                </a:solidFill>
                <a:effectLst/>
                <a:latin typeface="+mn-lt"/>
                <a:ea typeface="+mn-ea"/>
                <a:cs typeface="+mn-cs"/>
              </a:rPr>
              <a:t> said, c</a:t>
            </a:r>
            <a:r>
              <a:rPr lang="en-US" sz="1200" kern="1200" dirty="0">
                <a:solidFill>
                  <a:schemeClr val="tx1"/>
                </a:solidFill>
                <a:effectLst/>
                <a:latin typeface="+mn-lt"/>
                <a:ea typeface="+mn-ea"/>
                <a:cs typeface="+mn-cs"/>
              </a:rPr>
              <a:t>urrent lack of in-country laboratory capacity need not be an impediment to a lead paint law going into effect, as industry can still comply with the law by sending paint samples to laboratories in other countries that are qualified to perform the required testing.  </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Additionally, for imported paints, manufacturers and importers can rely on test results from qualified laboratories in the country of origin under the model law under certain circumstances (see next slide).</a:t>
            </a:r>
            <a:endParaRPr lang="en-US" b="1" dirty="0"/>
          </a:p>
        </p:txBody>
      </p:sp>
      <p:sp>
        <p:nvSpPr>
          <p:cNvPr id="4" name="Slide Number Placeholder 3"/>
          <p:cNvSpPr>
            <a:spLocks noGrp="1"/>
          </p:cNvSpPr>
          <p:nvPr>
            <p:ph type="sldNum" sz="quarter" idx="10"/>
          </p:nvPr>
        </p:nvSpPr>
        <p:spPr/>
        <p:txBody>
          <a:bodyPr/>
          <a:lstStyle/>
          <a:p>
            <a:fld id="{47CA67B4-27D0-4E83-8392-88CB075CA3FD}" type="slidenum">
              <a:rPr lang="en-US" smtClean="0"/>
              <a:t>22</a:t>
            </a:fld>
            <a:endParaRPr lang="en-US"/>
          </a:p>
        </p:txBody>
      </p:sp>
    </p:spTree>
    <p:extLst>
      <p:ext uri="{BB962C8B-B14F-4D97-AF65-F5344CB8AC3E}">
        <p14:creationId xmlns:p14="http://schemas.microsoft.com/office/powerpoint/2010/main" val="13407894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Background (Excerpted from Guidance):</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In order to ensure that testing is not unduly burdensome and duplicative, importers may be allowed to rely on a foreign manufacturer’s test results to issue the importer’s declaration of conformity, as long as the importer exercises due care to ensure that the manufacturer’s test results meet the requirements of the law, and the importer maintains appropriate records of the test methodology and results.</a:t>
            </a:r>
          </a:p>
          <a:p>
            <a:pPr marL="0" indent="0">
              <a:buFont typeface="Arial" panose="020B0604020202020204" pitchFamily="34" charset="0"/>
              <a:buNone/>
            </a:pPr>
            <a:r>
              <a:rPr lang="en-US" sz="1200" b="1" kern="1200" dirty="0">
                <a:solidFill>
                  <a:schemeClr val="tx1"/>
                </a:solidFill>
                <a:effectLst/>
                <a:latin typeface="+mn-lt"/>
                <a:ea typeface="+mn-ea"/>
                <a:cs typeface="+mn-cs"/>
              </a:rPr>
              <a:t>Additional</a:t>
            </a:r>
            <a:r>
              <a:rPr lang="en-US" sz="1200" b="1" kern="1200" baseline="0" dirty="0">
                <a:solidFill>
                  <a:schemeClr val="tx1"/>
                </a:solidFill>
                <a:effectLst/>
                <a:latin typeface="+mn-lt"/>
                <a:ea typeface="+mn-ea"/>
                <a:cs typeface="+mn-cs"/>
              </a:rPr>
              <a:t> Background:</a:t>
            </a:r>
          </a:p>
          <a:p>
            <a:pPr marL="171450" indent="-171450">
              <a:buFont typeface="Arial" panose="020B0604020202020204" pitchFamily="34" charset="0"/>
              <a:buChar char="•"/>
            </a:pPr>
            <a:r>
              <a:rPr lang="en-US" sz="1200" b="0" kern="1200" baseline="0" dirty="0">
                <a:solidFill>
                  <a:schemeClr val="tx1"/>
                </a:solidFill>
                <a:effectLst/>
                <a:latin typeface="+mn-lt"/>
                <a:ea typeface="+mn-ea"/>
                <a:cs typeface="+mn-cs"/>
              </a:rPr>
              <a:t>The concept of “due care” is found in the legal frameworks of many countries, and refers here to the importer’s responsibility to ensure that </a:t>
            </a:r>
            <a:r>
              <a:rPr lang="en-US" sz="1200" kern="1200" dirty="0">
                <a:solidFill>
                  <a:schemeClr val="tx1"/>
                </a:solidFill>
                <a:effectLst/>
                <a:latin typeface="+mn-lt"/>
                <a:ea typeface="+mn-ea"/>
                <a:cs typeface="+mn-cs"/>
              </a:rPr>
              <a:t>the foreign manufacturer’s testing, upon which the importer intends to rely to issue its declaration of conformity, meets the requirements of the law</a:t>
            </a:r>
            <a:r>
              <a:rPr lang="en-US" sz="1200" b="0" kern="1200" baseline="0" dirty="0">
                <a:solidFill>
                  <a:schemeClr val="tx1"/>
                </a:solidFill>
                <a:effectLst/>
                <a:latin typeface="+mn-lt"/>
                <a:ea typeface="+mn-ea"/>
                <a:cs typeface="+mn-cs"/>
              </a:rPr>
              <a:t>.  If that term is not one found in a particular country’s lexicon, an analogous term could be used.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It’s critical for the importer to exercise due care to ensure that the manufacturer’s testing was done according to the law, by an accredited third party lab, using the appropriate test methods rather than simply relying on the manufacturer’s testing</a:t>
            </a:r>
            <a:r>
              <a:rPr lang="en-US" sz="1200" kern="1200" baseline="0" dirty="0">
                <a:solidFill>
                  <a:schemeClr val="tx1"/>
                </a:solidFill>
                <a:effectLst/>
                <a:latin typeface="+mn-lt"/>
                <a:ea typeface="+mn-ea"/>
                <a:cs typeface="+mn-cs"/>
              </a:rPr>
              <a:t> to s</a:t>
            </a:r>
            <a:r>
              <a:rPr lang="en-US" sz="1200" kern="1200" dirty="0">
                <a:solidFill>
                  <a:schemeClr val="tx1"/>
                </a:solidFill>
                <a:effectLst/>
                <a:latin typeface="+mn-lt"/>
                <a:ea typeface="+mn-ea"/>
                <a:cs typeface="+mn-cs"/>
              </a:rPr>
              <a:t>afeguard against a scenario where the importer is dealing with paint above the legal limit.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If an importer fails to exercise due care, and it turns out that the foreign manufacturer falsified test results or didn’t use an accredited lab, etc., and the importer relies on the false testing to issue a declaration of conformity, and it ends up that the paint doesn’t meet the 90 ppm, then the importer would be liable for issuing a false declaration.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The importer would </a:t>
            </a:r>
            <a:r>
              <a:rPr lang="en-US" sz="1200" u="sng" kern="1200" dirty="0">
                <a:solidFill>
                  <a:schemeClr val="tx1"/>
                </a:solidFill>
                <a:effectLst/>
                <a:latin typeface="+mn-lt"/>
                <a:ea typeface="+mn-ea"/>
                <a:cs typeface="+mn-cs"/>
              </a:rPr>
              <a:t>not</a:t>
            </a:r>
            <a:r>
              <a:rPr lang="en-US" sz="1200" kern="1200" dirty="0">
                <a:solidFill>
                  <a:schemeClr val="tx1"/>
                </a:solidFill>
                <a:effectLst/>
                <a:latin typeface="+mn-lt"/>
                <a:ea typeface="+mn-ea"/>
                <a:cs typeface="+mn-cs"/>
              </a:rPr>
              <a:t> be liable for issuing a false declaration if she/he exercised due care and did not have reason to know the declaration was false or misleading (e.g., if there was fraud by the foreign manufacturer or the lab).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kern="1200" dirty="0">
              <a:solidFill>
                <a:schemeClr val="tx1"/>
              </a:solidFill>
              <a:effectLst/>
              <a:latin typeface="+mn-lt"/>
              <a:ea typeface="+mn-ea"/>
              <a:cs typeface="+mn-cs"/>
            </a:endParaRPr>
          </a:p>
          <a:p>
            <a:pPr marL="171450" indent="-171450">
              <a:buFont typeface="Arial" panose="020B0604020202020204" pitchFamily="34" charset="0"/>
              <a:buChar char="•"/>
            </a:pPr>
            <a:endParaRPr lang="en-US" b="0" dirty="0"/>
          </a:p>
        </p:txBody>
      </p:sp>
      <p:sp>
        <p:nvSpPr>
          <p:cNvPr id="4" name="Slide Number Placeholder 3"/>
          <p:cNvSpPr>
            <a:spLocks noGrp="1"/>
          </p:cNvSpPr>
          <p:nvPr>
            <p:ph type="sldNum" sz="quarter" idx="10"/>
          </p:nvPr>
        </p:nvSpPr>
        <p:spPr/>
        <p:txBody>
          <a:bodyPr/>
          <a:lstStyle/>
          <a:p>
            <a:fld id="{47CA67B4-27D0-4E83-8392-88CB075CA3FD}" type="slidenum">
              <a:rPr lang="en-US" smtClean="0"/>
              <a:t>23</a:t>
            </a:fld>
            <a:endParaRPr lang="en-US"/>
          </a:p>
        </p:txBody>
      </p:sp>
    </p:spTree>
    <p:extLst>
      <p:ext uri="{BB962C8B-B14F-4D97-AF65-F5344CB8AC3E}">
        <p14:creationId xmlns:p14="http://schemas.microsoft.com/office/powerpoint/2010/main" val="33799738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Background:</a:t>
            </a:r>
          </a:p>
          <a:p>
            <a:pPr marL="171450" indent="-171450">
              <a:buFont typeface="Arial" panose="020B0604020202020204" pitchFamily="34" charset="0"/>
              <a:buChar char="•"/>
            </a:pPr>
            <a:r>
              <a:rPr lang="en-US" b="0" dirty="0"/>
              <a:t>As</a:t>
            </a:r>
            <a:r>
              <a:rPr lang="en-US" b="0" baseline="0" dirty="0"/>
              <a:t> indicated previously, one of the beneficial features of a Declaration of Conformity process is that it puts the obligation to ensure that paint is meeting the legal limit on the manufacturers and importers, who also must bear the consequences if the paint is found to be out of compliance.</a:t>
            </a:r>
          </a:p>
          <a:p>
            <a:pPr marL="171450" indent="-171450">
              <a:buFont typeface="Arial" panose="020B0604020202020204" pitchFamily="34" charset="0"/>
              <a:buChar char="•"/>
            </a:pPr>
            <a:r>
              <a:rPr lang="en-US" b="0" baseline="0" dirty="0"/>
              <a:t>A key feature of the Declaration of Conformity is a sworn affidavit/attestation by the manufacturer or importer asserting that they have arranged for the required third party testing, and based on those results, their product complies</a:t>
            </a:r>
          </a:p>
          <a:p>
            <a:pPr marL="171450" indent="-171450">
              <a:buFont typeface="Arial" panose="020B0604020202020204" pitchFamily="34" charset="0"/>
              <a:buChar char="•"/>
            </a:pPr>
            <a:r>
              <a:rPr lang="en-US" b="0" baseline="0" dirty="0"/>
              <a:t>Another key piece of information is the contact information for the laboratory and individuals maintaining the test results, and the government may use that information in conducting inspections.</a:t>
            </a:r>
          </a:p>
          <a:p>
            <a:pPr marL="171450" indent="-171450">
              <a:buFont typeface="Arial" panose="020B0604020202020204" pitchFamily="34" charset="0"/>
              <a:buChar char="•"/>
            </a:pPr>
            <a:r>
              <a:rPr lang="en-US" b="0" baseline="0" dirty="0"/>
              <a:t>The Model Law requires that paint manufacturers and importers give copies of the completed </a:t>
            </a:r>
            <a:r>
              <a:rPr lang="en-US" b="0" baseline="0" dirty="0" err="1"/>
              <a:t>DoC</a:t>
            </a:r>
            <a:r>
              <a:rPr lang="en-US" b="0" baseline="0" dirty="0"/>
              <a:t> to paint distributors and retailers, which provides those entities with assurance that the paint they are selling complies with the law.  Provide could mean to physically provide, or to give access to the </a:t>
            </a:r>
            <a:r>
              <a:rPr lang="en-US" b="0" baseline="0" dirty="0" err="1"/>
              <a:t>DoC</a:t>
            </a:r>
            <a:r>
              <a:rPr lang="en-US" b="0" baseline="0" dirty="0"/>
              <a:t> via a website, such as if a manufacturer or importer opts to create a website where distributors and retailers can view and download the </a:t>
            </a:r>
            <a:r>
              <a:rPr lang="en-US" b="0" baseline="0" dirty="0" err="1"/>
              <a:t>DoC.</a:t>
            </a:r>
            <a:endParaRPr lang="en-US" b="0" dirty="0"/>
          </a:p>
        </p:txBody>
      </p:sp>
      <p:sp>
        <p:nvSpPr>
          <p:cNvPr id="4" name="Slide Number Placeholder 3"/>
          <p:cNvSpPr>
            <a:spLocks noGrp="1"/>
          </p:cNvSpPr>
          <p:nvPr>
            <p:ph type="sldNum" sz="quarter" idx="10"/>
          </p:nvPr>
        </p:nvSpPr>
        <p:spPr/>
        <p:txBody>
          <a:bodyPr/>
          <a:lstStyle/>
          <a:p>
            <a:fld id="{47CA67B4-27D0-4E83-8392-88CB075CA3FD}" type="slidenum">
              <a:rPr lang="en-US" smtClean="0"/>
              <a:t>24</a:t>
            </a:fld>
            <a:endParaRPr lang="en-US"/>
          </a:p>
        </p:txBody>
      </p:sp>
    </p:spTree>
    <p:extLst>
      <p:ext uri="{BB962C8B-B14F-4D97-AF65-F5344CB8AC3E}">
        <p14:creationId xmlns:p14="http://schemas.microsoft.com/office/powerpoint/2010/main" val="23991309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Background (Excerpted from Guidance):</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Inspections by the government</a:t>
            </a:r>
            <a:r>
              <a:rPr lang="en-US" sz="1200" kern="1200" baseline="0" dirty="0">
                <a:solidFill>
                  <a:schemeClr val="tx1"/>
                </a:solidFill>
                <a:effectLst/>
                <a:latin typeface="+mn-lt"/>
                <a:ea typeface="+mn-ea"/>
                <a:cs typeface="+mn-cs"/>
              </a:rPr>
              <a:t> agency in charge of implementing the lead paint law</a:t>
            </a:r>
            <a:r>
              <a:rPr lang="en-US" sz="1200" kern="1200" dirty="0">
                <a:solidFill>
                  <a:schemeClr val="tx1"/>
                </a:solidFill>
                <a:effectLst/>
                <a:latin typeface="+mn-lt"/>
                <a:ea typeface="+mn-ea"/>
                <a:cs typeface="+mn-cs"/>
              </a:rPr>
              <a:t> are critical to ensuring that paints are manufactured and imported in conformity with the country’s total lead limit.  </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The Model Law authorizes government agents to enter a location at reasonable times to inspect and test paint or similar surface-coating materials as long as the agents first present appropriate credentials to the owners, operators or agents of the location.  </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The Model Law also authorizes the government to test paints in a reasonable manner in order to assess compliance with the law. </a:t>
            </a:r>
          </a:p>
          <a:p>
            <a:pPr marL="0" indent="0">
              <a:buFont typeface="Arial" panose="020B0604020202020204" pitchFamily="34" charset="0"/>
              <a:buNone/>
            </a:pPr>
            <a:r>
              <a:rPr lang="en-US" sz="1200" b="1" kern="1200" dirty="0">
                <a:solidFill>
                  <a:schemeClr val="tx1"/>
                </a:solidFill>
                <a:effectLst/>
                <a:latin typeface="+mn-lt"/>
                <a:ea typeface="+mn-ea"/>
                <a:cs typeface="+mn-cs"/>
              </a:rPr>
              <a:t>Additional Background:</a:t>
            </a:r>
          </a:p>
          <a:p>
            <a:pPr marL="171450" indent="-171450">
              <a:buFont typeface="Arial" panose="020B0604020202020204" pitchFamily="34" charset="0"/>
              <a:buChar char="•"/>
            </a:pPr>
            <a:r>
              <a:rPr lang="en-US" sz="1200" b="0" kern="1200" dirty="0">
                <a:solidFill>
                  <a:schemeClr val="tx1"/>
                </a:solidFill>
                <a:effectLst/>
                <a:latin typeface="+mn-lt"/>
                <a:ea typeface="+mn-ea"/>
                <a:cs typeface="+mn-cs"/>
              </a:rPr>
              <a:t>The</a:t>
            </a:r>
            <a:r>
              <a:rPr lang="en-US" sz="1200" b="0" kern="1200" baseline="0" dirty="0">
                <a:solidFill>
                  <a:schemeClr val="tx1"/>
                </a:solidFill>
                <a:effectLst/>
                <a:latin typeface="+mn-lt"/>
                <a:ea typeface="+mn-ea"/>
                <a:cs typeface="+mn-cs"/>
              </a:rPr>
              <a:t> model law does not require that governments use third-party testing, and testing to confirm compliance can be done in government labs.  However, as discussed earlier, there are numerous benefits to using accredited labs due to reliability and accuracy of test results. [Note this last point may be politically sensitive, depending on the audience].  In enforcement actions, there may be a benefit to using a third party lab to conduct testing, as then there can be no basis for allegations by the regulated entities of any impropriety in the testing.  </a:t>
            </a:r>
            <a:endParaRPr lang="en-US" b="0" dirty="0"/>
          </a:p>
        </p:txBody>
      </p:sp>
      <p:sp>
        <p:nvSpPr>
          <p:cNvPr id="4" name="Slide Number Placeholder 3"/>
          <p:cNvSpPr>
            <a:spLocks noGrp="1"/>
          </p:cNvSpPr>
          <p:nvPr>
            <p:ph type="sldNum" sz="quarter" idx="10"/>
          </p:nvPr>
        </p:nvSpPr>
        <p:spPr/>
        <p:txBody>
          <a:bodyPr/>
          <a:lstStyle/>
          <a:p>
            <a:fld id="{47CA67B4-27D0-4E83-8392-88CB075CA3FD}" type="slidenum">
              <a:rPr lang="en-US" smtClean="0"/>
              <a:t>25</a:t>
            </a:fld>
            <a:endParaRPr lang="en-US"/>
          </a:p>
        </p:txBody>
      </p:sp>
    </p:spTree>
    <p:extLst>
      <p:ext uri="{BB962C8B-B14F-4D97-AF65-F5344CB8AC3E}">
        <p14:creationId xmlns:p14="http://schemas.microsoft.com/office/powerpoint/2010/main" val="403489435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Background:</a:t>
            </a:r>
          </a:p>
          <a:p>
            <a:pPr marL="171450" indent="-171450">
              <a:buFont typeface="Arial" panose="020B0604020202020204" pitchFamily="34" charset="0"/>
              <a:buChar char="•"/>
            </a:pPr>
            <a:r>
              <a:rPr lang="en-US" b="0" dirty="0"/>
              <a:t>This slide describes the</a:t>
            </a:r>
            <a:r>
              <a:rPr lang="en-US" b="0" baseline="0" dirty="0"/>
              <a:t> actions the Model Law defines as “prohibited acts”</a:t>
            </a:r>
          </a:p>
          <a:p>
            <a:pPr marL="0" indent="0">
              <a:buFont typeface="Arial" panose="020B0604020202020204" pitchFamily="34" charset="0"/>
              <a:buNone/>
            </a:pPr>
            <a:r>
              <a:rPr lang="en-US" b="1" baseline="0" dirty="0"/>
              <a:t>Additional Background (relates to next slide as well):</a:t>
            </a:r>
          </a:p>
          <a:p>
            <a:pPr marL="171450" indent="-171450">
              <a:buFont typeface="Arial" panose="020B0604020202020204" pitchFamily="34" charset="0"/>
              <a:buChar char="•"/>
            </a:pPr>
            <a:r>
              <a:rPr lang="en-US" b="0" baseline="0" dirty="0"/>
              <a:t>The model law makes it a prohibited act to sell or distribute paint with lead levels above the legal limit.  This would mean that it would be a prohibited act for a paint retailer to sell paint that it received from a manufacturer with a seemingly valid Declaration of Conformity, even if the manufacturer had forged the Declaration and the paint actually had higher levels of lead.  That instance, however, highlights that the government has discretion in assigning penalties for the various prohibited acts.  There, the government would seize all the effected paint, and the paint retailer could get a nominal monetary fine, while the manufacturer that forged the Declaration could get extensive fines and possible additional penalties.</a:t>
            </a:r>
          </a:p>
        </p:txBody>
      </p:sp>
      <p:sp>
        <p:nvSpPr>
          <p:cNvPr id="4" name="Slide Number Placeholder 3"/>
          <p:cNvSpPr>
            <a:spLocks noGrp="1"/>
          </p:cNvSpPr>
          <p:nvPr>
            <p:ph type="sldNum" sz="quarter" idx="10"/>
          </p:nvPr>
        </p:nvSpPr>
        <p:spPr/>
        <p:txBody>
          <a:bodyPr/>
          <a:lstStyle/>
          <a:p>
            <a:fld id="{47CA67B4-27D0-4E83-8392-88CB075CA3FD}" type="slidenum">
              <a:rPr lang="en-US" smtClean="0"/>
              <a:t>26</a:t>
            </a:fld>
            <a:endParaRPr lang="en-US"/>
          </a:p>
        </p:txBody>
      </p:sp>
    </p:spTree>
    <p:extLst>
      <p:ext uri="{BB962C8B-B14F-4D97-AF65-F5344CB8AC3E}">
        <p14:creationId xmlns:p14="http://schemas.microsoft.com/office/powerpoint/2010/main" val="37247670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Background (Excerpted</a:t>
            </a:r>
            <a:r>
              <a:rPr lang="en-US" sz="1200" b="1" kern="1200" baseline="0" dirty="0">
                <a:solidFill>
                  <a:schemeClr val="tx1"/>
                </a:solidFill>
                <a:effectLst/>
                <a:latin typeface="+mn-lt"/>
                <a:ea typeface="+mn-ea"/>
                <a:cs typeface="+mn-cs"/>
              </a:rPr>
              <a:t> from Guidance):</a:t>
            </a:r>
          </a:p>
          <a:p>
            <a:pPr marL="171450" indent="-171450">
              <a:buFont typeface="Arial" panose="020B0604020202020204" pitchFamily="34" charset="0"/>
              <a:buChar char="•"/>
            </a:pPr>
            <a:r>
              <a:rPr lang="en-US" b="0" baseline="0" dirty="0"/>
              <a:t>The Guidance explains how countries can implement these provisions, depending on the country’s current criminal and civil code:</a:t>
            </a:r>
          </a:p>
          <a:p>
            <a:pPr marL="628650" lvl="1" indent="-171450">
              <a:buFont typeface="Arial" panose="020B0604020202020204" pitchFamily="34" charset="0"/>
              <a:buChar char="•"/>
            </a:pPr>
            <a:r>
              <a:rPr lang="en-US" sz="1200" kern="1200" dirty="0">
                <a:solidFill>
                  <a:schemeClr val="tx1"/>
                </a:solidFill>
                <a:effectLst/>
                <a:latin typeface="+mn-lt"/>
                <a:ea typeface="+mn-ea"/>
                <a:cs typeface="+mn-cs"/>
              </a:rPr>
              <a:t>Where a country already has general legal provisions relating to civil penalties and criminal sanctions for offences, it may wish to refer to those provisions of its parent legislation in its lead paint law.</a:t>
            </a:r>
          </a:p>
          <a:p>
            <a:pPr marL="628650" lvl="1" indent="-171450">
              <a:buFont typeface="Arial" panose="020B0604020202020204" pitchFamily="34" charset="0"/>
              <a:buChar char="•"/>
            </a:pPr>
            <a:r>
              <a:rPr lang="en-US" sz="1200" kern="1200" dirty="0">
                <a:solidFill>
                  <a:schemeClr val="tx1"/>
                </a:solidFill>
                <a:effectLst/>
                <a:latin typeface="+mn-lt"/>
                <a:ea typeface="+mn-ea"/>
                <a:cs typeface="+mn-cs"/>
              </a:rPr>
              <a:t>If a country does not already have parent legislation relating to penalties or sanctions, or wishes to incorporate independent, specific civil and criminal penalty provisions within its lead paint law, the model law provides sample language.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In addition to specifying meaningful penalties for non-compliance, effective lead paint laws identify remedies such as injunctive relief and seizure or recall of paints that do not comply with the total lead limit.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The Model Law also includes provisions to enable citizens and other “persons” to bring actions to enforce the law.  The Model Law defines “person” to include an individual, partnership, corporation, association, or non-profit.  Enforcement</a:t>
            </a:r>
            <a:r>
              <a:rPr lang="en-US" sz="1200" kern="1200" baseline="0" dirty="0">
                <a:solidFill>
                  <a:schemeClr val="tx1"/>
                </a:solidFill>
                <a:effectLst/>
                <a:latin typeface="+mn-lt"/>
                <a:ea typeface="+mn-ea"/>
                <a:cs typeface="+mn-cs"/>
              </a:rPr>
              <a:t> by citizens and non-government organizations can help to ensure compliance, and assist the government who may have limited capacity to conduct enforcement activities.  Paint companies can also use this provision to ensure their competitors are complying with the law.</a:t>
            </a:r>
            <a:endParaRPr lang="en-US" b="0" dirty="0"/>
          </a:p>
          <a:p>
            <a:endParaRPr lang="en-US" dirty="0"/>
          </a:p>
        </p:txBody>
      </p:sp>
      <p:sp>
        <p:nvSpPr>
          <p:cNvPr id="4" name="Slide Number Placeholder 3"/>
          <p:cNvSpPr>
            <a:spLocks noGrp="1"/>
          </p:cNvSpPr>
          <p:nvPr>
            <p:ph type="sldNum" sz="quarter" idx="10"/>
          </p:nvPr>
        </p:nvSpPr>
        <p:spPr/>
        <p:txBody>
          <a:bodyPr/>
          <a:lstStyle/>
          <a:p>
            <a:fld id="{47CA67B4-27D0-4E83-8392-88CB075CA3FD}" type="slidenum">
              <a:rPr lang="en-US" smtClean="0"/>
              <a:t>27</a:t>
            </a:fld>
            <a:endParaRPr lang="en-US"/>
          </a:p>
        </p:txBody>
      </p:sp>
    </p:spTree>
    <p:extLst>
      <p:ext uri="{BB962C8B-B14F-4D97-AF65-F5344CB8AC3E}">
        <p14:creationId xmlns:p14="http://schemas.microsoft.com/office/powerpoint/2010/main" val="89051134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CA67B4-27D0-4E83-8392-88CB075CA3FD}" type="slidenum">
              <a:rPr lang="en-US" smtClean="0"/>
              <a:t>28</a:t>
            </a:fld>
            <a:endParaRPr lang="en-US"/>
          </a:p>
        </p:txBody>
      </p:sp>
    </p:spTree>
    <p:extLst>
      <p:ext uri="{BB962C8B-B14F-4D97-AF65-F5344CB8AC3E}">
        <p14:creationId xmlns:p14="http://schemas.microsoft.com/office/powerpoint/2010/main" val="136085657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CA67B4-27D0-4E83-8392-88CB075CA3FD}" type="slidenum">
              <a:rPr lang="en-US" smtClean="0"/>
              <a:t>29</a:t>
            </a:fld>
            <a:endParaRPr lang="en-US"/>
          </a:p>
        </p:txBody>
      </p:sp>
    </p:spTree>
    <p:extLst>
      <p:ext uri="{BB962C8B-B14F-4D97-AF65-F5344CB8AC3E}">
        <p14:creationId xmlns:p14="http://schemas.microsoft.com/office/powerpoint/2010/main" val="12827949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solidFill>
                  <a:schemeClr val="tx1"/>
                </a:solidFill>
              </a:rPr>
              <a:t>Talking Points: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solidFill>
                  <a:schemeClr val="tx1"/>
                </a:solidFill>
              </a:rPr>
              <a:t>Before discussing why lead in paint should be regulated, it is helpful to understand why lead is used in paint and that there are alternatives to lead.</a:t>
            </a:r>
          </a:p>
          <a:p>
            <a:endParaRPr lang="en-US" b="1" dirty="0">
              <a:solidFill>
                <a:srgbClr val="FF0000"/>
              </a:solidFill>
            </a:endParaRPr>
          </a:p>
          <a:p>
            <a:r>
              <a:rPr lang="en-US" b="1" dirty="0"/>
              <a:t>Background</a:t>
            </a:r>
            <a:r>
              <a:rPr lang="en-US" b="1" baseline="0" dirty="0"/>
              <a:t> (Excerpted from Guidance):</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Paint is typically a mixture of resins, pigments, fillers, solvents, and other additives.  </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Historically, lead compounds have been intentionally added to oil-based paint to give it certain properties, such as enhanced</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color, reduced corrosion on metal surfaces, or faster drying time.  For the same reasons, lead compounds may be present in other types of coatings, including varnishes, lacquers, enamels, glazes and primers.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However non-leaded pigments, driers and anti-corrosive ingredients are widely available for use in oil-based paints, and are used by manufacturers to produce high-quality paints in all regions of the world.  Increasingly, paint producers around the world are publicly stating that it is feasible to eliminate the use of intentionally added lead compounds in all paints.         </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Lead additives are most commonly used in oil-based paint due to their specific chemical properties, and such solvent-based lead paints and coatings are still widely available and used in many countries.  Water-based latex paints rarely contain intentionally added lead compounds. </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Paints may also include ingredients that contain lead as a contaminant.  For example, paints may include natural clays and other raw materials that may contain residual lead content.  This is why it is not technically feasible to set a “zero” limit for lead content in paint.  However, when a paint manufacturer does not intentionally add lead compounds to its paints and takes into account the residual lead content in raw materials, the lead content of the paints will be low.</a:t>
            </a:r>
            <a:r>
              <a:rPr lang="en-US" dirty="0">
                <a:effectLst/>
              </a:rPr>
              <a:t> </a:t>
            </a:r>
            <a:endParaRPr lang="en-US" b="1" dirty="0"/>
          </a:p>
        </p:txBody>
      </p:sp>
      <p:sp>
        <p:nvSpPr>
          <p:cNvPr id="4" name="Slide Number Placeholder 3"/>
          <p:cNvSpPr>
            <a:spLocks noGrp="1"/>
          </p:cNvSpPr>
          <p:nvPr>
            <p:ph type="sldNum" sz="quarter" idx="10"/>
          </p:nvPr>
        </p:nvSpPr>
        <p:spPr/>
        <p:txBody>
          <a:bodyPr/>
          <a:lstStyle/>
          <a:p>
            <a:fld id="{47CA67B4-27D0-4E83-8392-88CB075CA3FD}" type="slidenum">
              <a:rPr lang="en-US" smtClean="0"/>
              <a:t>4</a:t>
            </a:fld>
            <a:endParaRPr lang="en-US"/>
          </a:p>
        </p:txBody>
      </p:sp>
    </p:spTree>
    <p:extLst>
      <p:ext uri="{BB962C8B-B14F-4D97-AF65-F5344CB8AC3E}">
        <p14:creationId xmlns:p14="http://schemas.microsoft.com/office/powerpoint/2010/main" val="34068994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This</a:t>
            </a:r>
            <a:r>
              <a:rPr lang="en-US" b="0" baseline="0" dirty="0"/>
              <a:t> slide is intended to explain to the audience why we are talking to them about a model lead paint law, and to orient them to the rest of the presentation.  Key points to highlight include:</a:t>
            </a:r>
          </a:p>
          <a:p>
            <a:pPr marL="171450" indent="-171450">
              <a:buFont typeface="Arial" panose="020B0604020202020204" pitchFamily="34" charset="0"/>
              <a:buChar char="•"/>
            </a:pPr>
            <a:r>
              <a:rPr lang="en-US" b="1" baseline="0" dirty="0"/>
              <a:t>Customizable to individual country needs/framework:  </a:t>
            </a:r>
            <a:r>
              <a:rPr lang="en-US" b="0" baseline="0" dirty="0"/>
              <a:t>The Model Law is not intended to be prescriptive, and the drafters recognized that countries may make necessary changes to adjust to their circumstances.  What will be emphasized during the presentation are the key elements of the Model Law, and why including them can lead to a more protective framework for regulating lead paint.</a:t>
            </a:r>
          </a:p>
          <a:p>
            <a:pPr marL="171450" indent="-171450">
              <a:buFont typeface="Arial" panose="020B0604020202020204" pitchFamily="34" charset="0"/>
              <a:buChar char="•"/>
            </a:pPr>
            <a:r>
              <a:rPr lang="en-US" b="1" baseline="0" dirty="0"/>
              <a:t>Different terminology:  </a:t>
            </a:r>
            <a:r>
              <a:rPr lang="en-US" b="0" baseline="0" dirty="0"/>
              <a:t>Though the Model Law is framed as a “law,” it may be helpful at the outset to note that depending on how different countries regulate hazardous substances, this type of measure may take the form of a law or statute, or a regulation, or even a standard.  For example, Cambodia has both a code provision and a related sub-decree with its lead paint law, and Kenya’s law takes the form of a standard.</a:t>
            </a:r>
            <a:endParaRPr lang="en-US" b="1" baseline="0" dirty="0"/>
          </a:p>
        </p:txBody>
      </p:sp>
      <p:sp>
        <p:nvSpPr>
          <p:cNvPr id="4" name="Slide Number Placeholder 3"/>
          <p:cNvSpPr>
            <a:spLocks noGrp="1"/>
          </p:cNvSpPr>
          <p:nvPr>
            <p:ph type="sldNum" sz="quarter" idx="10"/>
          </p:nvPr>
        </p:nvSpPr>
        <p:spPr/>
        <p:txBody>
          <a:bodyPr/>
          <a:lstStyle/>
          <a:p>
            <a:fld id="{47CA67B4-27D0-4E83-8392-88CB075CA3FD}" type="slidenum">
              <a:rPr lang="en-US" smtClean="0"/>
              <a:t>5</a:t>
            </a:fld>
            <a:endParaRPr lang="en-US"/>
          </a:p>
        </p:txBody>
      </p:sp>
    </p:spTree>
    <p:extLst>
      <p:ext uri="{BB962C8B-B14F-4D97-AF65-F5344CB8AC3E}">
        <p14:creationId xmlns:p14="http://schemas.microsoft.com/office/powerpoint/2010/main" val="7353832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Background: </a:t>
            </a:r>
          </a:p>
          <a:p>
            <a:pPr marL="171450" indent="-171450">
              <a:buFont typeface="Arial" panose="020B0604020202020204" pitchFamily="34" charset="0"/>
              <a:buChar char="•"/>
            </a:pPr>
            <a:r>
              <a:rPr lang="en-US" b="0" dirty="0"/>
              <a:t>The</a:t>
            </a:r>
            <a:r>
              <a:rPr lang="en-US" b="0" baseline="0" dirty="0"/>
              <a:t> purpose of this slide is to highlight that the Model Law and Guidance were developed through a process led by international environmental and health organizations, and that the Lead Paint Alliance was created through a consensus among the international community gathered at SAICM.  </a:t>
            </a:r>
          </a:p>
          <a:p>
            <a:pPr marL="171450" indent="-171450">
              <a:buFont typeface="Arial" panose="020B0604020202020204" pitchFamily="34" charset="0"/>
              <a:buChar char="•"/>
            </a:pPr>
            <a:r>
              <a:rPr lang="en-US" b="0" baseline="0" dirty="0"/>
              <a:t>Over 175 governments participate in SAICM (see this link for a list of SAICM “focal points,” i.e., self-identified key contacts in participating countries:  http://www.saicm.org/Implementation/FocalPoints/tabid/5461/language/en-US/Default.aspx)</a:t>
            </a:r>
          </a:p>
          <a:p>
            <a:pPr marL="171450" indent="-171450">
              <a:buFont typeface="Arial" panose="020B0604020202020204" pitchFamily="34" charset="0"/>
              <a:buChar char="•"/>
            </a:pPr>
            <a:r>
              <a:rPr lang="en-US" b="0" baseline="0" dirty="0"/>
              <a:t>SAICM’s overall objective is “the achievement of the sound management of chemicals throughout their life cycle so that by the year 2020, chemicals are produced and used in ways that minimize significant adverse impacts on the environment and human health.”  Relatedly, the goal of the Lead Paint Alliance is to phase out the use of lead in paint by 2020.</a:t>
            </a:r>
          </a:p>
          <a:p>
            <a:pPr marL="171450" indent="-171450">
              <a:buFont typeface="Arial" panose="020B0604020202020204" pitchFamily="34" charset="0"/>
              <a:buChar char="•"/>
            </a:pPr>
            <a:r>
              <a:rPr lang="en-US" b="0" baseline="0" dirty="0"/>
              <a:t>As part of their work implementing the goal of the Lead Paint Alliance, UNEP and WHO worked directly with governments to implement effective lead paint laws.  Initially, this was accomplished through a toolkit that laid out the key elements of a strong lead paint law, but lacked actual legal text.  Several governments requested legal text that they could refer to in drafting their own lead paint laws.  This was the impetus for the lead paint Model Law and Guidance.</a:t>
            </a:r>
            <a:endParaRPr lang="en-US" b="1" dirty="0"/>
          </a:p>
        </p:txBody>
      </p:sp>
      <p:sp>
        <p:nvSpPr>
          <p:cNvPr id="4" name="Slide Number Placeholder 3"/>
          <p:cNvSpPr>
            <a:spLocks noGrp="1"/>
          </p:cNvSpPr>
          <p:nvPr>
            <p:ph type="sldNum" sz="quarter" idx="10"/>
          </p:nvPr>
        </p:nvSpPr>
        <p:spPr/>
        <p:txBody>
          <a:bodyPr/>
          <a:lstStyle/>
          <a:p>
            <a:fld id="{47CA67B4-27D0-4E83-8392-88CB075CA3FD}" type="slidenum">
              <a:rPr lang="en-US" smtClean="0"/>
              <a:t>6</a:t>
            </a:fld>
            <a:endParaRPr lang="en-US"/>
          </a:p>
        </p:txBody>
      </p:sp>
    </p:spTree>
    <p:extLst>
      <p:ext uri="{BB962C8B-B14F-4D97-AF65-F5344CB8AC3E}">
        <p14:creationId xmlns:p14="http://schemas.microsoft.com/office/powerpoint/2010/main" val="31699479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Background:</a:t>
            </a:r>
          </a:p>
          <a:p>
            <a:pPr marL="171450" indent="-171450">
              <a:buFont typeface="Arial" panose="020B0604020202020204" pitchFamily="34" charset="0"/>
              <a:buChar char="•"/>
            </a:pPr>
            <a:r>
              <a:rPr lang="en-US" b="0" dirty="0"/>
              <a:t>The</a:t>
            </a:r>
            <a:r>
              <a:rPr lang="en-US" b="0" baseline="0" dirty="0"/>
              <a:t> drafting group for the Model Law and Guidance consisted of representatives from UNEP, WHO, and the U.S. Environmental Protection Agency.  </a:t>
            </a:r>
          </a:p>
          <a:p>
            <a:pPr marL="171450" indent="-171450">
              <a:buFont typeface="Arial" panose="020B0604020202020204" pitchFamily="34" charset="0"/>
              <a:buChar char="•"/>
            </a:pPr>
            <a:r>
              <a:rPr lang="en-US" b="0" baseline="0" dirty="0"/>
              <a:t>To begin writing a model lead paint law, the drafting group first looked to lead paint laws from around the world, including the Philippines, the United States, South Africa, Canada, Uruguay, and others.  The purpose of reviewing these laws was to gather “best practices” that could be included in a “model” lead paint law.</a:t>
            </a:r>
          </a:p>
          <a:p>
            <a:pPr marL="171450" indent="-171450">
              <a:buFont typeface="Arial" panose="020B0604020202020204" pitchFamily="34" charset="0"/>
              <a:buChar char="•"/>
            </a:pPr>
            <a:r>
              <a:rPr lang="en-US" b="0" baseline="0" dirty="0"/>
              <a:t>One example of a “lesson learned” from an existing law, is the model law strengthened and streamlined the testing requirements from the U.S. lead paint and consumer products law to make the requirements easier to understand and implement.</a:t>
            </a:r>
          </a:p>
          <a:p>
            <a:pPr marL="171450" indent="-171450">
              <a:buFont typeface="Arial" panose="020B0604020202020204" pitchFamily="34" charset="0"/>
              <a:buChar char="•"/>
            </a:pPr>
            <a:r>
              <a:rPr lang="en-US" b="0" baseline="0" dirty="0"/>
              <a:t>The Model Law takes a different approach than the approach used in the European Union REACH chemical law.  The following excerpt from the Guidance explains this:</a:t>
            </a:r>
          </a:p>
          <a:p>
            <a:pPr marL="628650" lvl="1" indent="-171450">
              <a:buFont typeface="Arial" panose="020B0604020202020204" pitchFamily="34" charset="0"/>
              <a:buChar char="•"/>
            </a:pPr>
            <a:r>
              <a:rPr lang="en-US" b="0" baseline="0" dirty="0"/>
              <a:t>“Countries that have enacted laws to limit the lead content in paint have generally used one of two approaches:  (1) establish a set of chemical-specific regulatory limits based on the risks of individual lead compounds that are used as additives in paint (currently used in the European Union REACH regulation ), or (2) establish a single regulatory limit on the total concentration of lead in paint from all sources (currently used in 34 countries).   Both approaches have been successful in limiting the lead content in paint, but the chemical-specific approach requires risk assessments of individual lead compounds that may be beyond the capacity of many developing countries.  In contrast, a single regulatory limit on total lead content does not require extensive risk assessments, and is much simpler for governments to implement and enforce.  Manufacturers can achieve a low legal limit on total lead content in paint by developing formulations that do not intentionally use any lead additives and that take into account potential residual lead content in raw material ingredients.”</a:t>
            </a:r>
          </a:p>
          <a:p>
            <a:pPr marL="171450" indent="-171450">
              <a:buFont typeface="Arial" panose="020B0604020202020204" pitchFamily="34" charset="0"/>
              <a:buChar char="•"/>
            </a:pPr>
            <a:r>
              <a:rPr lang="en-US" b="0" baseline="0" dirty="0"/>
              <a:t>Early in the drafting process, the drafting group reached out to key stakeholders, including governments and paint industry representatives, to get initial feedback.  This outreach included the </a:t>
            </a:r>
            <a:r>
              <a:rPr lang="en-US" b="1" baseline="0" dirty="0"/>
              <a:t>International Paint and Printing Ink Council (IPPIC), </a:t>
            </a:r>
            <a:r>
              <a:rPr lang="en-US" b="0" baseline="0" dirty="0"/>
              <a:t>a member of the Alliance Advisory Council.  IPPIC is an organization that represents paint industry groups from around the world, and has been supportive of the work of the Lead Paint Alliance.  From IPPIC’s website:</a:t>
            </a:r>
          </a:p>
          <a:p>
            <a:pPr marL="628650" lvl="1" indent="-171450">
              <a:buFont typeface="Arial" panose="020B0604020202020204" pitchFamily="34" charset="0"/>
              <a:buChar char="•"/>
            </a:pPr>
            <a:r>
              <a:rPr lang="en-US" b="0" baseline="0" dirty="0"/>
              <a:t>“</a:t>
            </a:r>
            <a:r>
              <a:rPr lang="en-US" dirty="0">
                <a:effectLst/>
              </a:rPr>
              <a:t>Members of the IPPIC include the American Coatings Association (ACA), Australian Paint Manufacturers’ Federation (APMF), the Brazilian Paint Manufacturers Association (ABRAFATI), The British Coatings Federation (BCF), the Canadian Paint and Coatings Association (CPCA), the European Council of the Paint, Printing Ink and Artists‘ </a:t>
            </a:r>
            <a:r>
              <a:rPr lang="en-US" dirty="0" err="1">
                <a:effectLst/>
              </a:rPr>
              <a:t>Colours</a:t>
            </a:r>
            <a:r>
              <a:rPr lang="en-US" dirty="0">
                <a:effectLst/>
              </a:rPr>
              <a:t> Industry (CEPE), the China National Coatings Industry Association (CNCIA), the French Paints, Printing Inks, Artist </a:t>
            </a:r>
            <a:r>
              <a:rPr lang="en-US" dirty="0" err="1">
                <a:effectLst/>
              </a:rPr>
              <a:t>Colours</a:t>
            </a:r>
            <a:r>
              <a:rPr lang="en-US" dirty="0">
                <a:effectLst/>
              </a:rPr>
              <a:t> and Adhesives Association(FIPEC), the German Paint Industry Association (</a:t>
            </a:r>
            <a:r>
              <a:rPr lang="en-US" dirty="0" err="1">
                <a:effectLst/>
              </a:rPr>
              <a:t>VdL</a:t>
            </a:r>
            <a:r>
              <a:rPr lang="en-US" dirty="0">
                <a:effectLst/>
              </a:rPr>
              <a:t>), the Japan Paint Manufacturers Association (JPMA), the Mexican Paint and Printing Ink Manufacturers’ Association (ANAFAPYT), the New Zealand Paint Manufacturers Association (NZPMA), the South African Paint Manufacturers Association (SAPMA), and the Association of the Paint Industry in Turkey (BOSAD).”</a:t>
            </a:r>
            <a:endParaRPr lang="en-US" b="0" baseline="0" dirty="0"/>
          </a:p>
          <a:p>
            <a:pPr marL="171450" indent="-171450">
              <a:buFont typeface="Arial" panose="020B0604020202020204" pitchFamily="34" charset="0"/>
              <a:buChar char="•"/>
            </a:pPr>
            <a:r>
              <a:rPr lang="en-US" b="0" baseline="0" dirty="0"/>
              <a:t>UNEP posted the draft to its website for four weeks for public comment.</a:t>
            </a:r>
          </a:p>
          <a:p>
            <a:pPr marL="171450" indent="-171450">
              <a:buFont typeface="Arial" panose="020B0604020202020204" pitchFamily="34" charset="0"/>
              <a:buChar char="•"/>
            </a:pPr>
            <a:r>
              <a:rPr lang="en-US" b="0" baseline="0" dirty="0"/>
              <a:t>Public comments from governments, academics, NGOs, and the paint industry were received and reviewed, and appropriate changes were then made to model law.  Comments from the paint industry represented </a:t>
            </a:r>
            <a:r>
              <a:rPr lang="en-US" b="1" baseline="0" dirty="0"/>
              <a:t>both large and small to medium paint companies.  </a:t>
            </a:r>
            <a:endParaRPr lang="en-US" b="0" baseline="0" dirty="0"/>
          </a:p>
          <a:p>
            <a:pPr marL="171450" indent="-171450">
              <a:buFont typeface="Arial" panose="020B0604020202020204" pitchFamily="34" charset="0"/>
              <a:buChar char="•"/>
            </a:pPr>
            <a:r>
              <a:rPr lang="en-US" b="0" baseline="0" dirty="0"/>
              <a:t>Stakeholder and public input was critical in ensuring the model law was protective and workable.</a:t>
            </a:r>
          </a:p>
          <a:p>
            <a:pPr marL="171450" indent="-171450">
              <a:buFont typeface="Arial" panose="020B0604020202020204" pitchFamily="34" charset="0"/>
              <a:buChar char="•"/>
            </a:pPr>
            <a:r>
              <a:rPr lang="en-US" b="0" baseline="0" dirty="0"/>
              <a:t>UNEP finalized the model law in Fall 2017.</a:t>
            </a:r>
          </a:p>
        </p:txBody>
      </p:sp>
      <p:sp>
        <p:nvSpPr>
          <p:cNvPr id="4" name="Slide Number Placeholder 3"/>
          <p:cNvSpPr>
            <a:spLocks noGrp="1"/>
          </p:cNvSpPr>
          <p:nvPr>
            <p:ph type="sldNum" sz="quarter" idx="10"/>
          </p:nvPr>
        </p:nvSpPr>
        <p:spPr/>
        <p:txBody>
          <a:bodyPr/>
          <a:lstStyle/>
          <a:p>
            <a:fld id="{47CA67B4-27D0-4E83-8392-88CB075CA3FD}" type="slidenum">
              <a:rPr lang="en-US" smtClean="0"/>
              <a:t>7</a:t>
            </a:fld>
            <a:endParaRPr lang="en-US"/>
          </a:p>
        </p:txBody>
      </p:sp>
    </p:spTree>
    <p:extLst>
      <p:ext uri="{BB962C8B-B14F-4D97-AF65-F5344CB8AC3E}">
        <p14:creationId xmlns:p14="http://schemas.microsoft.com/office/powerpoint/2010/main" val="25902827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Background:</a:t>
            </a:r>
          </a:p>
          <a:p>
            <a:pPr marL="171450" indent="-171450">
              <a:buFont typeface="Arial" panose="020B0604020202020204" pitchFamily="34" charset="0"/>
              <a:buChar char="•"/>
            </a:pPr>
            <a:r>
              <a:rPr lang="en-US" b="0" dirty="0"/>
              <a:t>This</a:t>
            </a:r>
            <a:r>
              <a:rPr lang="en-US" b="0" baseline="0" dirty="0"/>
              <a:t> slide describes the structure and content of the Model Law and Guidance, which will be walked through on the upcoming slides.</a:t>
            </a:r>
          </a:p>
          <a:p>
            <a:pPr marL="171450" indent="-171450">
              <a:buFont typeface="Arial" panose="020B0604020202020204" pitchFamily="34" charset="0"/>
              <a:buChar char="•"/>
            </a:pPr>
            <a:r>
              <a:rPr lang="en-US" b="0" baseline="0" dirty="0"/>
              <a:t>The next slide briefly presents the “case for legal limits,” which is discussed in great detail in the Guidance itself.</a:t>
            </a:r>
          </a:p>
          <a:p>
            <a:pPr marL="171450" indent="-171450">
              <a:buFont typeface="Arial" panose="020B0604020202020204" pitchFamily="34" charset="0"/>
              <a:buChar char="•"/>
            </a:pPr>
            <a:r>
              <a:rPr lang="en-US" b="0" baseline="0" dirty="0"/>
              <a:t>Note that while the Model Law and Guidance discuss “definitions,” this section is not walked through in this presentation, given that it is straightforward and fairly self-explanatory.  It is worth mentioning here, so the audience is aware this section is included.</a:t>
            </a:r>
          </a:p>
          <a:p>
            <a:pPr marL="171450" indent="-171450">
              <a:buFont typeface="Arial" panose="020B0604020202020204" pitchFamily="34" charset="0"/>
              <a:buChar char="•"/>
            </a:pPr>
            <a:r>
              <a:rPr lang="en-US" b="0" u="none" baseline="0" dirty="0"/>
              <a:t>As noted in slide 5, the Model law section provides a template for language that could be used in a lead paint law.  It may be worth reiterating here the earlier points about the Model Law being customizable to national circumstances.</a:t>
            </a:r>
            <a:endParaRPr lang="en-US" b="0" u="none" dirty="0"/>
          </a:p>
        </p:txBody>
      </p:sp>
      <p:sp>
        <p:nvSpPr>
          <p:cNvPr id="4" name="Slide Number Placeholder 3"/>
          <p:cNvSpPr>
            <a:spLocks noGrp="1"/>
          </p:cNvSpPr>
          <p:nvPr>
            <p:ph type="sldNum" sz="quarter" idx="10"/>
          </p:nvPr>
        </p:nvSpPr>
        <p:spPr/>
        <p:txBody>
          <a:bodyPr/>
          <a:lstStyle/>
          <a:p>
            <a:fld id="{47CA67B4-27D0-4E83-8392-88CB075CA3FD}" type="slidenum">
              <a:rPr lang="en-US" smtClean="0"/>
              <a:t>8</a:t>
            </a:fld>
            <a:endParaRPr lang="en-US"/>
          </a:p>
        </p:txBody>
      </p:sp>
    </p:spTree>
    <p:extLst>
      <p:ext uri="{BB962C8B-B14F-4D97-AF65-F5344CB8AC3E}">
        <p14:creationId xmlns:p14="http://schemas.microsoft.com/office/powerpoint/2010/main" val="34493970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Background (Excerpted from Guidance):</a:t>
            </a:r>
          </a:p>
          <a:p>
            <a:pPr marL="0" indent="0">
              <a:buFont typeface="Arial" panose="020B0604020202020204" pitchFamily="34" charset="0"/>
              <a:buNone/>
            </a:pPr>
            <a:r>
              <a:rPr lang="en-US" sz="1200" b="1" i="1" kern="1200" dirty="0">
                <a:solidFill>
                  <a:schemeClr val="tx1"/>
                </a:solidFill>
                <a:effectLst/>
                <a:latin typeface="+mn-lt"/>
                <a:ea typeface="+mn-ea"/>
                <a:cs typeface="+mn-cs"/>
              </a:rPr>
              <a:t>Exposure</a:t>
            </a:r>
            <a:r>
              <a:rPr lang="en-US" sz="1200" b="1" i="1" kern="1200" baseline="0" dirty="0">
                <a:solidFill>
                  <a:schemeClr val="tx1"/>
                </a:solidFill>
                <a:effectLst/>
                <a:latin typeface="+mn-lt"/>
                <a:ea typeface="+mn-ea"/>
                <a:cs typeface="+mn-cs"/>
              </a:rPr>
              <a:t> Pathways and Health Effects:</a:t>
            </a:r>
            <a:endParaRPr lang="en-US" sz="1200" b="1" i="1" kern="1200" dirty="0">
              <a:solidFill>
                <a:schemeClr val="tx1"/>
              </a:solidFill>
              <a:effectLst/>
              <a:latin typeface="+mn-lt"/>
              <a:ea typeface="+mn-ea"/>
              <a:cs typeface="+mn-cs"/>
            </a:endParaRPr>
          </a:p>
          <a:p>
            <a:pPr marL="171450" indent="-171450">
              <a:buFont typeface="Arial" panose="020B0604020202020204" pitchFamily="34" charset="0"/>
              <a:buChar char="•"/>
            </a:pPr>
            <a:r>
              <a:rPr lang="en-US" sz="1200" kern="1200" dirty="0">
                <a:solidFill>
                  <a:schemeClr val="tx1"/>
                </a:solidFill>
                <a:effectLst/>
                <a:latin typeface="+mn-lt"/>
                <a:ea typeface="+mn-ea"/>
                <a:cs typeface="+mn-cs"/>
              </a:rPr>
              <a:t>The weathering, peeling or chipping of old lead paint releases lead into dust and soil in and around homes, schools and other locations.  Lead-containing dust can also be brought into the home on the clothes of those who work in industries where such dust is generated, including paint factories where lead continues to be used.  </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Lead-contaminated soil and dust are easily</a:t>
            </a:r>
            <a:r>
              <a:rPr lang="en-US" sz="1200" b="1" kern="1200" dirty="0">
                <a:solidFill>
                  <a:schemeClr val="tx1"/>
                </a:solidFill>
                <a:effectLst/>
                <a:latin typeface="+mn-lt"/>
                <a:ea typeface="+mn-ea"/>
                <a:cs typeface="+mn-cs"/>
              </a:rPr>
              <a:t> </a:t>
            </a:r>
            <a:r>
              <a:rPr lang="en-US" sz="1200" b="0" kern="1200" dirty="0">
                <a:solidFill>
                  <a:schemeClr val="tx1"/>
                </a:solidFill>
                <a:effectLst/>
                <a:latin typeface="+mn-lt"/>
                <a:ea typeface="+mn-ea"/>
                <a:cs typeface="+mn-cs"/>
              </a:rPr>
              <a:t>inhaled</a:t>
            </a:r>
            <a:r>
              <a:rPr lang="en-US" sz="1200" kern="1200" dirty="0">
                <a:solidFill>
                  <a:schemeClr val="tx1"/>
                </a:solidFill>
                <a:effectLst/>
                <a:latin typeface="+mn-lt"/>
                <a:ea typeface="+mn-ea"/>
                <a:cs typeface="+mn-cs"/>
              </a:rPr>
              <a:t>, ingested and absorbed, particularly by young children when they play on the floor or outdoors and put their hands or other objects in their mouths.  Children also ingest lead if they mouth and chew toys painted with lead paint.  Both children and adults can be exposed to lead in paint chips and dust generated during the removal of old lead paint. </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The negative health effects from exposure to lead have been known for many years, and include effects on multiple body systems.  Lead can cause permanent damage to the brain and nervous system, resulting in decreased IQ and</a:t>
            </a:r>
            <a:r>
              <a:rPr lang="en-GB" sz="1200" kern="1200" dirty="0">
                <a:solidFill>
                  <a:schemeClr val="tx1"/>
                </a:solidFill>
                <a:effectLst/>
                <a:latin typeface="+mn-lt"/>
                <a:ea typeface="+mn-ea"/>
                <a:cs typeface="+mn-cs"/>
              </a:rPr>
              <a:t> behavioural</a:t>
            </a:r>
            <a:r>
              <a:rPr lang="en-US" sz="1200" kern="1200" dirty="0">
                <a:solidFill>
                  <a:schemeClr val="tx1"/>
                </a:solidFill>
                <a:effectLst/>
                <a:latin typeface="+mn-lt"/>
                <a:ea typeface="+mn-ea"/>
                <a:cs typeface="+mn-cs"/>
              </a:rPr>
              <a:t> problems.  It can also cause</a:t>
            </a:r>
            <a:r>
              <a:rPr lang="en-GB" sz="1200" kern="1200" dirty="0">
                <a:solidFill>
                  <a:schemeClr val="tx1"/>
                </a:solidFill>
                <a:effectLst/>
                <a:latin typeface="+mn-lt"/>
                <a:ea typeface="+mn-ea"/>
                <a:cs typeface="+mn-cs"/>
              </a:rPr>
              <a:t> anaemia</a:t>
            </a:r>
            <a:r>
              <a:rPr lang="en-US" sz="1200" kern="1200" dirty="0">
                <a:solidFill>
                  <a:schemeClr val="tx1"/>
                </a:solidFill>
                <a:effectLst/>
                <a:latin typeface="+mn-lt"/>
                <a:ea typeface="+mn-ea"/>
                <a:cs typeface="+mn-cs"/>
              </a:rPr>
              <a:t>, increase the risk of kidney damage and hypertension, and impair reproductive function.  </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Young children</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are especially vulnerable to the adverse effects of lead.  Even relatively low levels of exposure can cause serious and, in some cases, irreversible neurological damage.  There is no known level of lead exposure that is considered safe.  </a:t>
            </a:r>
          </a:p>
          <a:p>
            <a:pPr marL="0" indent="0">
              <a:buFont typeface="Arial" panose="020B0604020202020204" pitchFamily="34" charset="0"/>
              <a:buNone/>
            </a:pPr>
            <a:r>
              <a:rPr lang="en-US" sz="1200" b="1" i="1" kern="1200" dirty="0">
                <a:solidFill>
                  <a:schemeClr val="tx1"/>
                </a:solidFill>
                <a:effectLst/>
                <a:latin typeface="+mn-lt"/>
                <a:ea typeface="+mn-ea"/>
                <a:cs typeface="+mn-cs"/>
              </a:rPr>
              <a:t>Economic</a:t>
            </a:r>
            <a:r>
              <a:rPr lang="en-US" sz="1200" b="1" i="1" kern="1200" baseline="0" dirty="0">
                <a:solidFill>
                  <a:schemeClr val="tx1"/>
                </a:solidFill>
                <a:effectLst/>
                <a:latin typeface="+mn-lt"/>
                <a:ea typeface="+mn-ea"/>
                <a:cs typeface="+mn-cs"/>
              </a:rPr>
              <a:t>s of Lead Exposure:</a:t>
            </a:r>
            <a:endParaRPr lang="en-US" sz="1200" b="1" i="0" kern="1200" baseline="0" dirty="0">
              <a:solidFill>
                <a:schemeClr val="tx1"/>
              </a:solidFill>
              <a:effectLst/>
              <a:latin typeface="+mn-lt"/>
              <a:ea typeface="+mn-ea"/>
              <a:cs typeface="+mn-cs"/>
            </a:endParaRPr>
          </a:p>
          <a:p>
            <a:pPr marL="171450" indent="-171450">
              <a:buFont typeface="Arial" panose="020B0604020202020204" pitchFamily="34" charset="0"/>
              <a:buChar char="•"/>
            </a:pPr>
            <a:r>
              <a:rPr lang="en-US" sz="1200" kern="1200" dirty="0">
                <a:solidFill>
                  <a:schemeClr val="tx1"/>
                </a:solidFill>
                <a:effectLst/>
                <a:latin typeface="+mn-lt"/>
                <a:ea typeface="+mn-ea"/>
                <a:cs typeface="+mn-cs"/>
              </a:rPr>
              <a:t>The negative impacts on children’s developing brains resulting from exposure to lead has staggering economic costs that are borne by the affected children, their families and societies at large.  These include health care costs, productivity losses and intellectual disability.  </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The Institute for Health Metrics and Evaluation has estimated that, based on 2015 data, lead exposures from all sources accounts for 12.4% of cases of idiopathic intellectual disability (i.e., intellectual disability without another known cause).  </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The largest economic burden of lead exposure is borne by low and middle income countries.  Estimated annual costs (in international dollars) of lead exposure by global region, based on loss of IQ, include the following: Africa - $134.7 billion; Latin America and Caribbean - $142.3 billion; and Asia - $699.9 billion.  </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In addition, the cost of removing existing lead paint from surfaces in homes, schools and other buildings can be substantial.</a:t>
            </a:r>
            <a:r>
              <a:rPr lang="en-US" sz="1200" kern="1200" baseline="300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  It makes economic sense for countries to enact laws that prevent future removal costs by establishing a legal limit on lead content that will result in lead paint no longer being used in such buildings.</a:t>
            </a:r>
          </a:p>
          <a:p>
            <a:endParaRPr lang="en-US" b="0" dirty="0"/>
          </a:p>
        </p:txBody>
      </p:sp>
      <p:sp>
        <p:nvSpPr>
          <p:cNvPr id="4" name="Slide Number Placeholder 3"/>
          <p:cNvSpPr>
            <a:spLocks noGrp="1"/>
          </p:cNvSpPr>
          <p:nvPr>
            <p:ph type="sldNum" sz="quarter" idx="10"/>
          </p:nvPr>
        </p:nvSpPr>
        <p:spPr/>
        <p:txBody>
          <a:bodyPr/>
          <a:lstStyle/>
          <a:p>
            <a:fld id="{47CA67B4-27D0-4E83-8392-88CB075CA3FD}" type="slidenum">
              <a:rPr lang="en-US" smtClean="0"/>
              <a:t>9</a:t>
            </a:fld>
            <a:endParaRPr lang="en-US"/>
          </a:p>
        </p:txBody>
      </p:sp>
    </p:spTree>
    <p:extLst>
      <p:ext uri="{BB962C8B-B14F-4D97-AF65-F5344CB8AC3E}">
        <p14:creationId xmlns:p14="http://schemas.microsoft.com/office/powerpoint/2010/main" val="25235670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Background:</a:t>
            </a:r>
          </a:p>
          <a:p>
            <a:r>
              <a:rPr lang="en-US" sz="1200" kern="1200" dirty="0">
                <a:solidFill>
                  <a:schemeClr val="tx1"/>
                </a:solidFill>
                <a:effectLst/>
                <a:latin typeface="+mn-lt"/>
                <a:ea typeface="+mn-ea"/>
                <a:cs typeface="+mn-cs"/>
              </a:rPr>
              <a:t>The economic cost of eliminating the use of lead compounds in many paints is known to be low, with many manufacturers already successfully reformulating paint products that avoid the intentional addition of lead.  According to a paint industry spokesman, “the reformulation of residential and decorative paints to eliminate lead additives is feasible, and the technical and cost impacts are manageable.” [Industry</a:t>
            </a:r>
            <a:r>
              <a:rPr lang="en-US" sz="1200" kern="1200" baseline="0" dirty="0">
                <a:solidFill>
                  <a:schemeClr val="tx1"/>
                </a:solidFill>
                <a:effectLst/>
                <a:latin typeface="+mn-lt"/>
                <a:ea typeface="+mn-ea"/>
                <a:cs typeface="+mn-cs"/>
              </a:rPr>
              <a:t> comment from </a:t>
            </a:r>
            <a:r>
              <a:rPr lang="en-US" sz="1200" kern="1200" baseline="0" dirty="0" err="1">
                <a:solidFill>
                  <a:schemeClr val="tx1"/>
                </a:solidFill>
                <a:effectLst/>
                <a:latin typeface="+mn-lt"/>
                <a:ea typeface="+mn-ea"/>
                <a:cs typeface="+mn-cs"/>
              </a:rPr>
              <a:t>Akzo</a:t>
            </a:r>
            <a:r>
              <a:rPr lang="en-US" sz="1200" kern="1200" baseline="0" dirty="0">
                <a:solidFill>
                  <a:schemeClr val="tx1"/>
                </a:solidFill>
                <a:effectLst/>
                <a:latin typeface="+mn-lt"/>
                <a:ea typeface="+mn-ea"/>
                <a:cs typeface="+mn-cs"/>
              </a:rPr>
              <a:t> Nobel]  </a:t>
            </a:r>
            <a:r>
              <a:rPr lang="en-US" sz="1200" b="0" kern="1200" baseline="0" dirty="0">
                <a:solidFill>
                  <a:schemeClr val="tx1"/>
                </a:solidFill>
                <a:effectLst/>
                <a:latin typeface="+mn-lt"/>
                <a:ea typeface="+mn-ea"/>
                <a:cs typeface="+mn-cs"/>
              </a:rPr>
              <a:t>However, the substitution of non-leaded for leaded additives is not one to one.  It sometimes requires some research and development on the part of the company and this can be a perceived barrier.  There is a need to raise awareness of the companies, in particular small and medium sized enterprises of how to successfully do a substitution. Often pigment and additive vendors will work with clients to accomplish this.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The elimination of lead exposure at its source is the single most effective action to protect people from the harmful effects of lead.  The removal of lead from gasoline has produced dramatic reductions in airborne emissions and associated exposures and public health impacts around the globe.  Similarly, most industrialized countries adopted laws or regulations to control the lead content of residential and decorative paints in the 1970s and 1980s, based on clear findings that lead-containing paint is a major source of lead exposure in children.  The continued use of lead in paint in many parts of the world, however, remains an unaddressed environmental source of human exposure.  Laws, regulations or enforceable standards are needed in every country to stop the manufacture, sale and import of lead-containing paints.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kern="1200" dirty="0">
                <a:solidFill>
                  <a:schemeClr val="tx1"/>
                </a:solidFill>
                <a:effectLst/>
                <a:latin typeface="+mn-lt"/>
                <a:ea typeface="+mn-ea"/>
                <a:cs typeface="+mn-cs"/>
              </a:rPr>
              <a:t>Lead paint testing</a:t>
            </a:r>
            <a:r>
              <a:rPr lang="en-US" sz="1200" b="1" kern="1200" baseline="0" dirty="0">
                <a:solidFill>
                  <a:schemeClr val="tx1"/>
                </a:solidFill>
                <a:effectLst/>
                <a:latin typeface="+mn-lt"/>
                <a:ea typeface="+mn-ea"/>
                <a:cs typeface="+mn-cs"/>
              </a:rPr>
              <a:t> is showing that countries with lead paint laws have lower levels of lead in paint – see South America (IPEN map - http://ipen.org/projects/eliminating-lead-paint/lead-levels-paint-around-world)</a:t>
            </a:r>
            <a:endParaRPr lang="en-US" sz="1200" b="1" kern="1200" dirty="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Establishing lead paint laws will help countries ensure that not only domestic production but also imported paint and similar surface-coating materials will not include lead above the national legal limit. </a:t>
            </a:r>
            <a:endParaRPr lang="en-US" sz="1200" b="1" i="1" kern="1200" dirty="0">
              <a:solidFill>
                <a:schemeClr val="tx1"/>
              </a:solidFill>
              <a:effectLst/>
              <a:latin typeface="+mn-lt"/>
              <a:ea typeface="+mn-ea"/>
              <a:cs typeface="+mn-cs"/>
            </a:endParaRPr>
          </a:p>
          <a:p>
            <a:endParaRPr lang="en-US" b="1" dirty="0"/>
          </a:p>
        </p:txBody>
      </p:sp>
      <p:sp>
        <p:nvSpPr>
          <p:cNvPr id="4" name="Slide Number Placeholder 3"/>
          <p:cNvSpPr>
            <a:spLocks noGrp="1"/>
          </p:cNvSpPr>
          <p:nvPr>
            <p:ph type="sldNum" sz="quarter" idx="10"/>
          </p:nvPr>
        </p:nvSpPr>
        <p:spPr/>
        <p:txBody>
          <a:bodyPr/>
          <a:lstStyle/>
          <a:p>
            <a:fld id="{47CA67B4-27D0-4E83-8392-88CB075CA3FD}" type="slidenum">
              <a:rPr lang="en-US" smtClean="0"/>
              <a:t>10</a:t>
            </a:fld>
            <a:endParaRPr lang="en-US"/>
          </a:p>
        </p:txBody>
      </p:sp>
    </p:spTree>
    <p:extLst>
      <p:ext uri="{BB962C8B-B14F-4D97-AF65-F5344CB8AC3E}">
        <p14:creationId xmlns:p14="http://schemas.microsoft.com/office/powerpoint/2010/main" val="15958913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B914A33-E89E-448D-A372-A6017387B41D}" type="datetime1">
              <a:rPr lang="en-US" smtClean="0"/>
              <a:t>9/3/18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9C22CA-B764-4D8E-8F64-664DD43660E1}" type="slidenum">
              <a:rPr lang="en-US" smtClean="0"/>
              <a:t>‹#›</a:t>
            </a:fld>
            <a:endParaRPr lang="en-US" dirty="0"/>
          </a:p>
        </p:txBody>
      </p:sp>
    </p:spTree>
    <p:extLst>
      <p:ext uri="{BB962C8B-B14F-4D97-AF65-F5344CB8AC3E}">
        <p14:creationId xmlns:p14="http://schemas.microsoft.com/office/powerpoint/2010/main" val="41202069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D0A15FB-6D61-478A-AFB9-B6F6FD57B316}" type="datetime1">
              <a:rPr lang="en-US" smtClean="0"/>
              <a:t>9/3/18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9C22CA-B764-4D8E-8F64-664DD43660E1}" type="slidenum">
              <a:rPr lang="en-US" smtClean="0"/>
              <a:t>‹#›</a:t>
            </a:fld>
            <a:endParaRPr lang="en-US" dirty="0"/>
          </a:p>
        </p:txBody>
      </p:sp>
    </p:spTree>
    <p:extLst>
      <p:ext uri="{BB962C8B-B14F-4D97-AF65-F5344CB8AC3E}">
        <p14:creationId xmlns:p14="http://schemas.microsoft.com/office/powerpoint/2010/main" val="40039517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CECA9F2-7421-4AA2-B57C-8BD1F1F6E9E0}" type="datetime1">
              <a:rPr lang="en-US" smtClean="0"/>
              <a:t>9/3/18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9C22CA-B764-4D8E-8F64-664DD43660E1}" type="slidenum">
              <a:rPr lang="en-US" smtClean="0"/>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7301449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489B02C-152C-45E3-9636-52FE9C732C4D}" type="datetime1">
              <a:rPr lang="en-US" smtClean="0"/>
              <a:t>9/3/18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9C22CA-B764-4D8E-8F64-664DD43660E1}" type="slidenum">
              <a:rPr lang="en-US" smtClean="0"/>
              <a:t>‹#›</a:t>
            </a:fld>
            <a:endParaRPr lang="en-US" dirty="0"/>
          </a:p>
        </p:txBody>
      </p:sp>
    </p:spTree>
    <p:extLst>
      <p:ext uri="{BB962C8B-B14F-4D97-AF65-F5344CB8AC3E}">
        <p14:creationId xmlns:p14="http://schemas.microsoft.com/office/powerpoint/2010/main" val="31633348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946CAA1-D4C7-44DB-8ADE-DAC4D44468C8}" type="datetime1">
              <a:rPr lang="en-US" smtClean="0"/>
              <a:t>9/3/18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9C22CA-B764-4D8E-8F64-664DD43660E1}" type="slidenum">
              <a:rPr lang="en-US" smtClean="0"/>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7412283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01DF682-99BC-434F-85D1-3EE4FA31512B}" type="datetime1">
              <a:rPr lang="en-US" smtClean="0"/>
              <a:t>9/3/18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9C22CA-B764-4D8E-8F64-664DD43660E1}" type="slidenum">
              <a:rPr lang="en-US" smtClean="0"/>
              <a:t>‹#›</a:t>
            </a:fld>
            <a:endParaRPr lang="en-US" dirty="0"/>
          </a:p>
        </p:txBody>
      </p:sp>
    </p:spTree>
    <p:extLst>
      <p:ext uri="{BB962C8B-B14F-4D97-AF65-F5344CB8AC3E}">
        <p14:creationId xmlns:p14="http://schemas.microsoft.com/office/powerpoint/2010/main" val="4182183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6CE6C62-3465-452A-B285-EF7AF76F8E27}" type="datetime1">
              <a:rPr lang="en-US" smtClean="0"/>
              <a:t>9/3/18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9C22CA-B764-4D8E-8F64-664DD43660E1}" type="slidenum">
              <a:rPr lang="en-US" smtClean="0"/>
              <a:t>‹#›</a:t>
            </a:fld>
            <a:endParaRPr lang="en-US" dirty="0"/>
          </a:p>
        </p:txBody>
      </p:sp>
    </p:spTree>
    <p:extLst>
      <p:ext uri="{BB962C8B-B14F-4D97-AF65-F5344CB8AC3E}">
        <p14:creationId xmlns:p14="http://schemas.microsoft.com/office/powerpoint/2010/main" val="2956182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D2B966-C831-4FF2-B80C-1D24C420A7D8}" type="datetime1">
              <a:rPr lang="en-US" smtClean="0"/>
              <a:t>9/3/18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9C22CA-B764-4D8E-8F64-664DD43660E1}" type="slidenum">
              <a:rPr lang="en-US" smtClean="0"/>
              <a:t>‹#›</a:t>
            </a:fld>
            <a:endParaRPr lang="en-US" dirty="0"/>
          </a:p>
        </p:txBody>
      </p:sp>
    </p:spTree>
    <p:extLst>
      <p:ext uri="{BB962C8B-B14F-4D97-AF65-F5344CB8AC3E}">
        <p14:creationId xmlns:p14="http://schemas.microsoft.com/office/powerpoint/2010/main" val="11785766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03CFDC2-AADF-4F6B-AEB3-0195700571B3}" type="datetime1">
              <a:rPr lang="en-US" smtClean="0"/>
              <a:t>9/3/18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9C22CA-B764-4D8E-8F64-664DD43660E1}" type="slidenum">
              <a:rPr lang="en-US" smtClean="0"/>
              <a:t>‹#›</a:t>
            </a:fld>
            <a:endParaRPr lang="en-US" dirty="0"/>
          </a:p>
        </p:txBody>
      </p:sp>
    </p:spTree>
    <p:extLst>
      <p:ext uri="{BB962C8B-B14F-4D97-AF65-F5344CB8AC3E}">
        <p14:creationId xmlns:p14="http://schemas.microsoft.com/office/powerpoint/2010/main" val="36045739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D2E2121-9D9D-46FB-9917-4D11A92A3168}" type="datetime1">
              <a:rPr lang="en-US" smtClean="0"/>
              <a:t>9/3/18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9C22CA-B764-4D8E-8F64-664DD43660E1}" type="slidenum">
              <a:rPr lang="en-US" smtClean="0"/>
              <a:t>‹#›</a:t>
            </a:fld>
            <a:endParaRPr lang="en-US" dirty="0"/>
          </a:p>
        </p:txBody>
      </p:sp>
    </p:spTree>
    <p:extLst>
      <p:ext uri="{BB962C8B-B14F-4D97-AF65-F5344CB8AC3E}">
        <p14:creationId xmlns:p14="http://schemas.microsoft.com/office/powerpoint/2010/main" val="29669999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1821B79-18A3-463F-B950-D374088F9FAD}" type="datetime1">
              <a:rPr lang="en-US" smtClean="0"/>
              <a:t>9/3/18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F9C22CA-B764-4D8E-8F64-664DD43660E1}" type="slidenum">
              <a:rPr lang="en-US" smtClean="0"/>
              <a:t>‹#›</a:t>
            </a:fld>
            <a:endParaRPr lang="en-US" dirty="0"/>
          </a:p>
        </p:txBody>
      </p:sp>
    </p:spTree>
    <p:extLst>
      <p:ext uri="{BB962C8B-B14F-4D97-AF65-F5344CB8AC3E}">
        <p14:creationId xmlns:p14="http://schemas.microsoft.com/office/powerpoint/2010/main" val="20264410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1D521AA-DD3D-41AF-9755-C4AEF5C57921}" type="datetime1">
              <a:rPr lang="en-US" smtClean="0"/>
              <a:t>9/3/18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F9C22CA-B764-4D8E-8F64-664DD43660E1}" type="slidenum">
              <a:rPr lang="en-US" smtClean="0"/>
              <a:t>‹#›</a:t>
            </a:fld>
            <a:endParaRPr lang="en-US" dirty="0"/>
          </a:p>
        </p:txBody>
      </p:sp>
    </p:spTree>
    <p:extLst>
      <p:ext uri="{BB962C8B-B14F-4D97-AF65-F5344CB8AC3E}">
        <p14:creationId xmlns:p14="http://schemas.microsoft.com/office/powerpoint/2010/main" val="14058039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617B8B7-8E96-40D1-8D56-081BDE153E61}" type="datetime1">
              <a:rPr lang="en-US" smtClean="0"/>
              <a:t>9/3/18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F9C22CA-B764-4D8E-8F64-664DD43660E1}" type="slidenum">
              <a:rPr lang="en-US" smtClean="0"/>
              <a:t>‹#›</a:t>
            </a:fld>
            <a:endParaRPr lang="en-US" dirty="0"/>
          </a:p>
        </p:txBody>
      </p:sp>
    </p:spTree>
    <p:extLst>
      <p:ext uri="{BB962C8B-B14F-4D97-AF65-F5344CB8AC3E}">
        <p14:creationId xmlns:p14="http://schemas.microsoft.com/office/powerpoint/2010/main" val="92673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FC3DA7-8F7B-49A0-88CE-0F711E06B940}" type="datetime1">
              <a:rPr lang="en-US" smtClean="0"/>
              <a:t>9/3/18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F9C22CA-B764-4D8E-8F64-664DD43660E1}" type="slidenum">
              <a:rPr lang="en-US" smtClean="0"/>
              <a:t>‹#›</a:t>
            </a:fld>
            <a:endParaRPr lang="en-US" dirty="0"/>
          </a:p>
        </p:txBody>
      </p:sp>
    </p:spTree>
    <p:extLst>
      <p:ext uri="{BB962C8B-B14F-4D97-AF65-F5344CB8AC3E}">
        <p14:creationId xmlns:p14="http://schemas.microsoft.com/office/powerpoint/2010/main" val="10837240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9243BC4-4712-47C6-B241-227AE84838C6}" type="datetime1">
              <a:rPr lang="en-US" smtClean="0"/>
              <a:t>9/3/18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F9C22CA-B764-4D8E-8F64-664DD43660E1}" type="slidenum">
              <a:rPr lang="en-US" smtClean="0"/>
              <a:t>‹#›</a:t>
            </a:fld>
            <a:endParaRPr lang="en-US" dirty="0"/>
          </a:p>
        </p:txBody>
      </p:sp>
    </p:spTree>
    <p:extLst>
      <p:ext uri="{BB962C8B-B14F-4D97-AF65-F5344CB8AC3E}">
        <p14:creationId xmlns:p14="http://schemas.microsoft.com/office/powerpoint/2010/main" val="25104770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16203220-6C41-44CB-8C12-A4302CE85DDD}" type="datetime1">
              <a:rPr lang="en-US" smtClean="0"/>
              <a:t>9/3/18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F9C22CA-B764-4D8E-8F64-664DD43660E1}" type="slidenum">
              <a:rPr lang="en-US" smtClean="0"/>
              <a:t>‹#›</a:t>
            </a:fld>
            <a:endParaRPr lang="en-US" dirty="0"/>
          </a:p>
        </p:txBody>
      </p:sp>
    </p:spTree>
    <p:extLst>
      <p:ext uri="{BB962C8B-B14F-4D97-AF65-F5344CB8AC3E}">
        <p14:creationId xmlns:p14="http://schemas.microsoft.com/office/powerpoint/2010/main" val="151093116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607F4BA-64C2-4589-89C8-B4362886C532}" type="datetime1">
              <a:rPr lang="en-US" smtClean="0"/>
              <a:t>9/3/18</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BF9C22CA-B764-4D8E-8F64-664DD43660E1}" type="slidenum">
              <a:rPr lang="en-US" smtClean="0"/>
              <a:t>‹#›</a:t>
            </a:fld>
            <a:endParaRPr lang="en-US" dirty="0"/>
          </a:p>
        </p:txBody>
      </p:sp>
    </p:spTree>
    <p:extLst>
      <p:ext uri="{BB962C8B-B14F-4D97-AF65-F5344CB8AC3E}">
        <p14:creationId xmlns:p14="http://schemas.microsoft.com/office/powerpoint/2010/main" val="166295321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hf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76468" y="609600"/>
            <a:ext cx="8079406" cy="2914831"/>
          </a:xfrm>
        </p:spPr>
        <p:txBody>
          <a:bodyPr>
            <a:normAutofit fontScale="90000"/>
          </a:bodyPr>
          <a:lstStyle/>
          <a:p>
            <a:pPr algn="ctr">
              <a:lnSpc>
                <a:spcPct val="90000"/>
              </a:lnSpc>
            </a:pPr>
            <a:r>
              <a:rPr lang="en-US" dirty="0">
                <a:solidFill>
                  <a:srgbClr val="0070C0"/>
                </a:solidFill>
              </a:rPr>
              <a:t>Elimination of Children’s Exposure to Lead Paint:  </a:t>
            </a:r>
            <a:br>
              <a:rPr lang="en-US" dirty="0">
                <a:solidFill>
                  <a:srgbClr val="0070C0"/>
                </a:solidFill>
              </a:rPr>
            </a:br>
            <a:r>
              <a:rPr lang="en-US" dirty="0">
                <a:solidFill>
                  <a:srgbClr val="0070C0"/>
                </a:solidFill>
              </a:rPr>
              <a:t>A Model Law for Regulating Lead Paint</a:t>
            </a:r>
          </a:p>
        </p:txBody>
      </p:sp>
      <p:sp>
        <p:nvSpPr>
          <p:cNvPr id="3" name="Subtitle 2"/>
          <p:cNvSpPr>
            <a:spLocks noGrp="1"/>
          </p:cNvSpPr>
          <p:nvPr>
            <p:ph type="subTitle" idx="1"/>
          </p:nvPr>
        </p:nvSpPr>
        <p:spPr>
          <a:xfrm>
            <a:off x="5353050" y="4286250"/>
            <a:ext cx="3802824" cy="2381249"/>
          </a:xfrm>
        </p:spPr>
        <p:txBody>
          <a:bodyPr>
            <a:noAutofit/>
          </a:bodyPr>
          <a:lstStyle/>
          <a:p>
            <a:pPr>
              <a:lnSpc>
                <a:spcPct val="90000"/>
              </a:lnSpc>
            </a:pPr>
            <a:r>
              <a:rPr lang="en-US" sz="2400" dirty="0">
                <a:solidFill>
                  <a:schemeClr val="tx1"/>
                </a:solidFill>
              </a:rPr>
              <a:t>UN Environment Workshop</a:t>
            </a:r>
          </a:p>
          <a:p>
            <a:pPr>
              <a:lnSpc>
                <a:spcPct val="90000"/>
              </a:lnSpc>
            </a:pPr>
            <a:r>
              <a:rPr lang="en-US" sz="2400" dirty="0">
                <a:solidFill>
                  <a:schemeClr val="tx1"/>
                </a:solidFill>
              </a:rPr>
              <a:t>Kingston, Jamaica</a:t>
            </a:r>
          </a:p>
          <a:p>
            <a:pPr>
              <a:lnSpc>
                <a:spcPct val="90000"/>
              </a:lnSpc>
            </a:pPr>
            <a:r>
              <a:rPr lang="en-US" sz="2400" dirty="0">
                <a:solidFill>
                  <a:schemeClr val="tx1"/>
                </a:solidFill>
              </a:rPr>
              <a:t>1 December 2017</a:t>
            </a:r>
          </a:p>
          <a:p>
            <a:pPr algn="ctr">
              <a:lnSpc>
                <a:spcPct val="90000"/>
              </a:lnSpc>
            </a:pPr>
            <a:endParaRPr lang="en-US" sz="2400" dirty="0">
              <a:solidFill>
                <a:schemeClr val="tx1"/>
              </a:solidFill>
            </a:endParaRPr>
          </a:p>
          <a:p>
            <a:pPr algn="l">
              <a:lnSpc>
                <a:spcPct val="90000"/>
              </a:lnSpc>
            </a:pPr>
            <a:endParaRPr lang="en-US" sz="2400" dirty="0"/>
          </a:p>
          <a:p>
            <a:pPr algn="l">
              <a:lnSpc>
                <a:spcPct val="90000"/>
              </a:lnSpc>
            </a:pPr>
            <a:endParaRPr lang="en-US" sz="2400"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2714" y="4286250"/>
            <a:ext cx="3317557" cy="1990528"/>
          </a:xfrm>
          <a:prstGeom prst="rect">
            <a:avLst/>
          </a:prstGeom>
        </p:spPr>
      </p:pic>
    </p:spTree>
    <p:extLst>
      <p:ext uri="{BB962C8B-B14F-4D97-AF65-F5344CB8AC3E}">
        <p14:creationId xmlns:p14="http://schemas.microsoft.com/office/powerpoint/2010/main" val="40081353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Case for Legal Limits</a:t>
            </a:r>
          </a:p>
        </p:txBody>
      </p:sp>
      <p:sp>
        <p:nvSpPr>
          <p:cNvPr id="3" name="Content Placeholder 2"/>
          <p:cNvSpPr>
            <a:spLocks noGrp="1"/>
          </p:cNvSpPr>
          <p:nvPr>
            <p:ph idx="1"/>
          </p:nvPr>
        </p:nvSpPr>
        <p:spPr>
          <a:xfrm>
            <a:off x="677334" y="1660257"/>
            <a:ext cx="8596668" cy="3880773"/>
          </a:xfrm>
        </p:spPr>
        <p:txBody>
          <a:bodyPr>
            <a:noAutofit/>
          </a:bodyPr>
          <a:lstStyle/>
          <a:p>
            <a:pPr>
              <a:spcBef>
                <a:spcPct val="0"/>
              </a:spcBef>
            </a:pPr>
            <a:r>
              <a:rPr lang="en-US" altLang="en-US" sz="2400" b="1" dirty="0"/>
              <a:t>Availability of alternatives:</a:t>
            </a:r>
          </a:p>
          <a:p>
            <a:pPr lvl="1">
              <a:spcBef>
                <a:spcPct val="0"/>
              </a:spcBef>
            </a:pPr>
            <a:r>
              <a:rPr lang="en-US" altLang="en-US" sz="1800" dirty="0"/>
              <a:t>The cost of eliminating the use of lead compounds in many paints is low, and many manufacturers have already successfully reformulated paint products to avoid intentionally adding lead.</a:t>
            </a:r>
          </a:p>
          <a:p>
            <a:pPr marL="457200" lvl="1" indent="0">
              <a:spcBef>
                <a:spcPct val="0"/>
              </a:spcBef>
              <a:buNone/>
            </a:pPr>
            <a:endParaRPr lang="en-US" altLang="en-US" sz="1800" dirty="0"/>
          </a:p>
          <a:p>
            <a:pPr>
              <a:spcBef>
                <a:spcPct val="0"/>
              </a:spcBef>
            </a:pPr>
            <a:r>
              <a:rPr lang="en-US" altLang="en-US" sz="2400" b="1" dirty="0"/>
              <a:t>Proven effectiveness of legal regimes for controlling lead in paint</a:t>
            </a:r>
            <a:r>
              <a:rPr lang="en-US" altLang="en-US" sz="2000" dirty="0"/>
              <a:t>:</a:t>
            </a:r>
          </a:p>
          <a:p>
            <a:pPr lvl="1">
              <a:spcBef>
                <a:spcPct val="0"/>
              </a:spcBef>
            </a:pPr>
            <a:r>
              <a:rPr lang="en-US" altLang="en-US" sz="1800" dirty="0"/>
              <a:t>Eliminating the source of lead exposure is the single most effective way of protecting people from the harmful effects of lead. </a:t>
            </a:r>
          </a:p>
          <a:p>
            <a:pPr lvl="1">
              <a:spcBef>
                <a:spcPct val="0"/>
              </a:spcBef>
            </a:pPr>
            <a:r>
              <a:rPr lang="en-US" altLang="en-US" sz="1800" dirty="0"/>
              <a:t>Laws have proven effective in controlling use of lead paint in many countries, resulting in reductions in lead poisoning.</a:t>
            </a:r>
          </a:p>
          <a:p>
            <a:pPr lvl="1">
              <a:spcBef>
                <a:spcPct val="0"/>
              </a:spcBef>
            </a:pPr>
            <a:r>
              <a:rPr lang="en-US" altLang="en-US" sz="1800" dirty="0"/>
              <a:t>For the paint industry, producing or using paints without added lead compounds can ensure continued access to markets where lead content in paint is already restricted (one third of countries, and counting).</a:t>
            </a:r>
          </a:p>
          <a:p>
            <a:pPr marL="0" indent="0">
              <a:buNone/>
            </a:pPr>
            <a:endParaRPr lang="en-US" sz="2000" dirty="0"/>
          </a:p>
        </p:txBody>
      </p:sp>
      <p:sp>
        <p:nvSpPr>
          <p:cNvPr id="4" name="Slide Number Placeholder 3"/>
          <p:cNvSpPr>
            <a:spLocks noGrp="1"/>
          </p:cNvSpPr>
          <p:nvPr>
            <p:ph type="sldNum" sz="quarter" idx="12"/>
          </p:nvPr>
        </p:nvSpPr>
        <p:spPr/>
        <p:txBody>
          <a:bodyPr/>
          <a:lstStyle/>
          <a:p>
            <a:fld id="{BF9C22CA-B764-4D8E-8F64-664DD43660E1}" type="slidenum">
              <a:rPr lang="en-US" smtClean="0"/>
              <a:t>10</a:t>
            </a:fld>
            <a:endParaRPr lang="en-US" dirty="0"/>
          </a:p>
        </p:txBody>
      </p:sp>
    </p:spTree>
    <p:extLst>
      <p:ext uri="{BB962C8B-B14F-4D97-AF65-F5344CB8AC3E}">
        <p14:creationId xmlns:p14="http://schemas.microsoft.com/office/powerpoint/2010/main" val="40587553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Part 2:  </a:t>
            </a:r>
            <a:br>
              <a:rPr lang="en-US" dirty="0"/>
            </a:br>
            <a:r>
              <a:rPr lang="en-US" dirty="0"/>
              <a:t>Key Provisions of the Model Law for Regulating Lead Paint</a:t>
            </a:r>
          </a:p>
        </p:txBody>
      </p:sp>
      <p:sp>
        <p:nvSpPr>
          <p:cNvPr id="3" name="Slide Number Placeholder 2"/>
          <p:cNvSpPr>
            <a:spLocks noGrp="1"/>
          </p:cNvSpPr>
          <p:nvPr>
            <p:ph type="sldNum" sz="quarter" idx="12"/>
          </p:nvPr>
        </p:nvSpPr>
        <p:spPr/>
        <p:txBody>
          <a:bodyPr/>
          <a:lstStyle/>
          <a:p>
            <a:fld id="{BF9C22CA-B764-4D8E-8F64-664DD43660E1}" type="slidenum">
              <a:rPr lang="en-US" smtClean="0"/>
              <a:t>11</a:t>
            </a:fld>
            <a:endParaRPr lang="en-US" dirty="0"/>
          </a:p>
        </p:txBody>
      </p:sp>
    </p:spTree>
    <p:extLst>
      <p:ext uri="{BB962C8B-B14F-4D97-AF65-F5344CB8AC3E}">
        <p14:creationId xmlns:p14="http://schemas.microsoft.com/office/powerpoint/2010/main" val="40851377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 of Key Provisions:</a:t>
            </a:r>
          </a:p>
        </p:txBody>
      </p:sp>
      <p:sp>
        <p:nvSpPr>
          <p:cNvPr id="3" name="Content Placeholder 2"/>
          <p:cNvSpPr>
            <a:spLocks noGrp="1"/>
          </p:cNvSpPr>
          <p:nvPr>
            <p:ph idx="1"/>
          </p:nvPr>
        </p:nvSpPr>
        <p:spPr>
          <a:xfrm>
            <a:off x="373253" y="1413092"/>
            <a:ext cx="9824631" cy="4863722"/>
          </a:xfrm>
        </p:spPr>
        <p:txBody>
          <a:bodyPr>
            <a:noAutofit/>
          </a:bodyPr>
          <a:lstStyle/>
          <a:p>
            <a:pPr marL="0" indent="0">
              <a:buNone/>
            </a:pPr>
            <a:endParaRPr lang="en-US" sz="2000" b="1" dirty="0"/>
          </a:p>
          <a:p>
            <a:pPr lvl="1"/>
            <a:r>
              <a:rPr lang="en-US" sz="2400" b="1" dirty="0"/>
              <a:t>Legal Limit on Lead Content</a:t>
            </a:r>
          </a:p>
          <a:p>
            <a:pPr marL="457200" lvl="1" indent="0">
              <a:buNone/>
            </a:pPr>
            <a:endParaRPr lang="en-US" sz="2400" b="1" dirty="0"/>
          </a:p>
          <a:p>
            <a:pPr lvl="1"/>
            <a:r>
              <a:rPr lang="en-US" sz="2400" b="1" dirty="0"/>
              <a:t>Effective Dates</a:t>
            </a:r>
          </a:p>
          <a:p>
            <a:pPr marL="457200" lvl="1" indent="0">
              <a:buNone/>
            </a:pPr>
            <a:endParaRPr lang="en-US" sz="2400" b="1" dirty="0"/>
          </a:p>
          <a:p>
            <a:pPr lvl="1"/>
            <a:r>
              <a:rPr lang="en-US" sz="2400" b="1" dirty="0"/>
              <a:t>Mechanisms to Promote Compliance and Enforcement</a:t>
            </a:r>
          </a:p>
          <a:p>
            <a:pPr marL="457200" lvl="1" indent="0">
              <a:buNone/>
            </a:pPr>
            <a:endParaRPr lang="en-US" sz="2400" b="1" dirty="0"/>
          </a:p>
          <a:p>
            <a:pPr lvl="1"/>
            <a:r>
              <a:rPr lang="en-US" sz="2400" b="1" dirty="0"/>
              <a:t>Consequences for Non-Compliance</a:t>
            </a:r>
          </a:p>
          <a:p>
            <a:pPr lvl="1"/>
            <a:endParaRPr lang="en-US" sz="2600" b="1" dirty="0"/>
          </a:p>
          <a:p>
            <a:pPr lvl="1"/>
            <a:endParaRPr lang="en-US" sz="2600" b="1" dirty="0"/>
          </a:p>
          <a:p>
            <a:pPr lvl="1"/>
            <a:endParaRPr lang="en-US" sz="1800" dirty="0"/>
          </a:p>
        </p:txBody>
      </p:sp>
      <p:sp>
        <p:nvSpPr>
          <p:cNvPr id="4" name="Slide Number Placeholder 3"/>
          <p:cNvSpPr>
            <a:spLocks noGrp="1"/>
          </p:cNvSpPr>
          <p:nvPr>
            <p:ph type="sldNum" sz="quarter" idx="12"/>
          </p:nvPr>
        </p:nvSpPr>
        <p:spPr/>
        <p:txBody>
          <a:bodyPr/>
          <a:lstStyle/>
          <a:p>
            <a:fld id="{BF9C22CA-B764-4D8E-8F64-664DD43660E1}" type="slidenum">
              <a:rPr lang="en-US" smtClean="0"/>
              <a:t>12</a:t>
            </a:fld>
            <a:endParaRPr lang="en-US" dirty="0"/>
          </a:p>
        </p:txBody>
      </p:sp>
    </p:spTree>
    <p:extLst>
      <p:ext uri="{BB962C8B-B14F-4D97-AF65-F5344CB8AC3E}">
        <p14:creationId xmlns:p14="http://schemas.microsoft.com/office/powerpoint/2010/main" val="9158266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3253" y="609600"/>
            <a:ext cx="9272192" cy="1320800"/>
          </a:xfrm>
        </p:spPr>
        <p:txBody>
          <a:bodyPr/>
          <a:lstStyle/>
          <a:p>
            <a:r>
              <a:rPr lang="en-US" dirty="0"/>
              <a:t>Establishing a Legal Limit on Lead Content</a:t>
            </a:r>
          </a:p>
        </p:txBody>
      </p:sp>
      <p:sp>
        <p:nvSpPr>
          <p:cNvPr id="3" name="Content Placeholder 2"/>
          <p:cNvSpPr>
            <a:spLocks noGrp="1"/>
          </p:cNvSpPr>
          <p:nvPr>
            <p:ph idx="1"/>
          </p:nvPr>
        </p:nvSpPr>
        <p:spPr>
          <a:xfrm>
            <a:off x="373253" y="1413092"/>
            <a:ext cx="9824631" cy="1991290"/>
          </a:xfrm>
        </p:spPr>
        <p:txBody>
          <a:bodyPr>
            <a:noAutofit/>
          </a:bodyPr>
          <a:lstStyle/>
          <a:p>
            <a:r>
              <a:rPr lang="en-US" sz="2600" dirty="0"/>
              <a:t>Why 90 parts per million (ppm)?</a:t>
            </a:r>
          </a:p>
          <a:p>
            <a:pPr lvl="1"/>
            <a:r>
              <a:rPr lang="en-US" sz="2400" dirty="0"/>
              <a:t> </a:t>
            </a:r>
            <a:r>
              <a:rPr lang="en-US" sz="2200" dirty="0"/>
              <a:t>Growing international consensus: 90 ppm is feasible for current detection methods and achievable by manufacturers around the world</a:t>
            </a:r>
          </a:p>
          <a:p>
            <a:r>
              <a:rPr lang="en-US" sz="2600" dirty="0"/>
              <a:t>Examples of countries with low legal limits:</a:t>
            </a:r>
          </a:p>
        </p:txBody>
      </p:sp>
      <p:sp>
        <p:nvSpPr>
          <p:cNvPr id="4" name="Slide Number Placeholder 3"/>
          <p:cNvSpPr>
            <a:spLocks noGrp="1"/>
          </p:cNvSpPr>
          <p:nvPr>
            <p:ph type="sldNum" sz="quarter" idx="12"/>
          </p:nvPr>
        </p:nvSpPr>
        <p:spPr/>
        <p:txBody>
          <a:bodyPr/>
          <a:lstStyle/>
          <a:p>
            <a:fld id="{BF9C22CA-B764-4D8E-8F64-664DD43660E1}" type="slidenum">
              <a:rPr lang="en-US" smtClean="0"/>
              <a:t>13</a:t>
            </a:fld>
            <a:endParaRPr lang="en-US" dirty="0"/>
          </a:p>
        </p:txBody>
      </p:sp>
      <p:sp>
        <p:nvSpPr>
          <p:cNvPr id="5" name="Rectangle 4"/>
          <p:cNvSpPr/>
          <p:nvPr/>
        </p:nvSpPr>
        <p:spPr>
          <a:xfrm>
            <a:off x="801858" y="3404382"/>
            <a:ext cx="9143999" cy="2554545"/>
          </a:xfrm>
          <a:prstGeom prst="rect">
            <a:avLst/>
          </a:prstGeom>
        </p:spPr>
        <p:txBody>
          <a:bodyPr wrap="square" numCol="3">
            <a:spAutoFit/>
          </a:bodyPr>
          <a:lstStyle/>
          <a:p>
            <a:pPr marL="285750" indent="-285750">
              <a:buFont typeface="Courier New" panose="02070309020205020404" pitchFamily="49" charset="0"/>
              <a:buChar char="o"/>
            </a:pPr>
            <a:r>
              <a:rPr lang="en-US" sz="2000" dirty="0">
                <a:solidFill>
                  <a:schemeClr val="tx1">
                    <a:lumMod val="75000"/>
                    <a:lumOff val="25000"/>
                  </a:schemeClr>
                </a:solidFill>
              </a:rPr>
              <a:t>Kenya (2017)</a:t>
            </a:r>
          </a:p>
          <a:p>
            <a:pPr marL="285750" indent="-285750">
              <a:buFont typeface="Courier New" panose="02070309020205020404" pitchFamily="49" charset="0"/>
              <a:buChar char="o"/>
            </a:pPr>
            <a:r>
              <a:rPr lang="en-US" sz="2000" dirty="0">
                <a:solidFill>
                  <a:schemeClr val="tx1">
                    <a:lumMod val="75000"/>
                    <a:lumOff val="25000"/>
                  </a:schemeClr>
                </a:solidFill>
              </a:rPr>
              <a:t>Paraguay (2017)</a:t>
            </a:r>
          </a:p>
          <a:p>
            <a:pPr marL="285750" indent="-285750">
              <a:buFont typeface="Courier New" panose="02070309020205020404" pitchFamily="49" charset="0"/>
              <a:buChar char="o"/>
            </a:pPr>
            <a:r>
              <a:rPr lang="en-US" sz="2000" dirty="0">
                <a:solidFill>
                  <a:schemeClr val="tx1">
                    <a:lumMod val="75000"/>
                    <a:lumOff val="25000"/>
                  </a:schemeClr>
                </a:solidFill>
              </a:rPr>
              <a:t>Tanzania (2017)</a:t>
            </a:r>
          </a:p>
          <a:p>
            <a:pPr marL="285750" indent="-285750">
              <a:buFont typeface="Courier New" panose="02070309020205020404" pitchFamily="49" charset="0"/>
              <a:buChar char="o"/>
            </a:pPr>
            <a:r>
              <a:rPr lang="en-US" sz="2000" dirty="0">
                <a:solidFill>
                  <a:schemeClr val="tx1">
                    <a:lumMod val="75000"/>
                    <a:lumOff val="25000"/>
                  </a:schemeClr>
                </a:solidFill>
              </a:rPr>
              <a:t>India (2016)</a:t>
            </a:r>
          </a:p>
          <a:p>
            <a:pPr marL="285750" indent="-285750">
              <a:buFont typeface="Courier New" panose="02070309020205020404" pitchFamily="49" charset="0"/>
              <a:buChar char="o"/>
            </a:pPr>
            <a:r>
              <a:rPr lang="en-US" sz="2000" dirty="0">
                <a:solidFill>
                  <a:schemeClr val="tx1">
                    <a:lumMod val="75000"/>
                    <a:lumOff val="25000"/>
                  </a:schemeClr>
                </a:solidFill>
              </a:rPr>
              <a:t>Thailand (2016)</a:t>
            </a:r>
          </a:p>
          <a:p>
            <a:pPr marL="285750" indent="-285750">
              <a:buFont typeface="Courier New" panose="02070309020205020404" pitchFamily="49" charset="0"/>
              <a:buChar char="o"/>
            </a:pPr>
            <a:r>
              <a:rPr lang="en-US" sz="2000" dirty="0">
                <a:solidFill>
                  <a:schemeClr val="tx1">
                    <a:lumMod val="75000"/>
                    <a:lumOff val="25000"/>
                  </a:schemeClr>
                </a:solidFill>
              </a:rPr>
              <a:t>Nepal (2014)</a:t>
            </a:r>
          </a:p>
          <a:p>
            <a:pPr marL="285750" indent="-285750">
              <a:buFont typeface="Courier New" panose="02070309020205020404" pitchFamily="49" charset="0"/>
              <a:buChar char="o"/>
            </a:pPr>
            <a:r>
              <a:rPr lang="en-US" sz="2000" dirty="0">
                <a:solidFill>
                  <a:schemeClr val="tx1">
                    <a:lumMod val="75000"/>
                    <a:lumOff val="25000"/>
                  </a:schemeClr>
                </a:solidFill>
              </a:rPr>
              <a:t>Mexico (2013)</a:t>
            </a:r>
          </a:p>
          <a:p>
            <a:pPr marL="285750" indent="-285750">
              <a:buFont typeface="Courier New" panose="02070309020205020404" pitchFamily="49" charset="0"/>
              <a:buChar char="o"/>
            </a:pPr>
            <a:r>
              <a:rPr lang="en-US" sz="2000" dirty="0">
                <a:solidFill>
                  <a:schemeClr val="tx1">
                    <a:lumMod val="75000"/>
                    <a:lumOff val="25000"/>
                  </a:schemeClr>
                </a:solidFill>
              </a:rPr>
              <a:t>The Philippines (2013)</a:t>
            </a:r>
          </a:p>
          <a:p>
            <a:pPr marL="285750" indent="-285750">
              <a:buFont typeface="Courier New" panose="02070309020205020404" pitchFamily="49" charset="0"/>
              <a:buChar char="o"/>
            </a:pPr>
            <a:r>
              <a:rPr lang="en-US" sz="2000" dirty="0">
                <a:solidFill>
                  <a:schemeClr val="tx1">
                    <a:lumMod val="75000"/>
                    <a:lumOff val="25000"/>
                  </a:schemeClr>
                </a:solidFill>
              </a:rPr>
              <a:t>Jordan (2012)</a:t>
            </a:r>
          </a:p>
          <a:p>
            <a:pPr marL="285750" indent="-285750">
              <a:buFont typeface="Courier New" panose="02070309020205020404" pitchFamily="49" charset="0"/>
              <a:buChar char="o"/>
            </a:pPr>
            <a:r>
              <a:rPr lang="en-US" sz="2000" dirty="0">
                <a:solidFill>
                  <a:schemeClr val="tx1">
                    <a:lumMod val="75000"/>
                    <a:lumOff val="25000"/>
                  </a:schemeClr>
                </a:solidFill>
              </a:rPr>
              <a:t>Argentina (2011)</a:t>
            </a:r>
          </a:p>
          <a:p>
            <a:pPr marL="285750" indent="-285750">
              <a:buFont typeface="Courier New" panose="02070309020205020404" pitchFamily="49" charset="0"/>
              <a:buChar char="o"/>
            </a:pPr>
            <a:r>
              <a:rPr lang="en-US" sz="2000" dirty="0">
                <a:solidFill>
                  <a:schemeClr val="tx1">
                    <a:lumMod val="75000"/>
                    <a:lumOff val="25000"/>
                  </a:schemeClr>
                </a:solidFill>
              </a:rPr>
              <a:t>Sri Lanka (2011)</a:t>
            </a:r>
          </a:p>
          <a:p>
            <a:pPr marL="285750" indent="-285750">
              <a:buFont typeface="Courier New" panose="02070309020205020404" pitchFamily="49" charset="0"/>
              <a:buChar char="o"/>
            </a:pPr>
            <a:r>
              <a:rPr lang="en-US" sz="2000" dirty="0">
                <a:solidFill>
                  <a:schemeClr val="tx1">
                    <a:lumMod val="75000"/>
                    <a:lumOff val="25000"/>
                  </a:schemeClr>
                </a:solidFill>
              </a:rPr>
              <a:t>Uruguay (2011)</a:t>
            </a:r>
          </a:p>
          <a:p>
            <a:pPr marL="285750" indent="-285750">
              <a:buFont typeface="Courier New" panose="02070309020205020404" pitchFamily="49" charset="0"/>
              <a:buChar char="o"/>
            </a:pPr>
            <a:r>
              <a:rPr lang="en-US" sz="2000" dirty="0">
                <a:solidFill>
                  <a:schemeClr val="tx1">
                    <a:lumMod val="75000"/>
                    <a:lumOff val="25000"/>
                  </a:schemeClr>
                </a:solidFill>
              </a:rPr>
              <a:t>South Africa (2009)</a:t>
            </a:r>
          </a:p>
          <a:p>
            <a:pPr marL="285750" indent="-285750">
              <a:buFont typeface="Courier New" panose="02070309020205020404" pitchFamily="49" charset="0"/>
              <a:buChar char="o"/>
            </a:pPr>
            <a:r>
              <a:rPr lang="en-US" sz="2000" dirty="0">
                <a:solidFill>
                  <a:schemeClr val="tx1">
                    <a:lumMod val="75000"/>
                    <a:lumOff val="25000"/>
                  </a:schemeClr>
                </a:solidFill>
              </a:rPr>
              <a:t>Brazil (2008)</a:t>
            </a:r>
          </a:p>
          <a:p>
            <a:pPr marL="285750" indent="-285750">
              <a:buFont typeface="Courier New" panose="02070309020205020404" pitchFamily="49" charset="0"/>
              <a:buChar char="o"/>
            </a:pPr>
            <a:r>
              <a:rPr lang="en-US" sz="2000" dirty="0">
                <a:solidFill>
                  <a:schemeClr val="tx1">
                    <a:lumMod val="75000"/>
                    <a:lumOff val="25000"/>
                  </a:schemeClr>
                </a:solidFill>
              </a:rPr>
              <a:t>Oman (2008)</a:t>
            </a:r>
          </a:p>
          <a:p>
            <a:pPr marL="285750" indent="-285750">
              <a:buFont typeface="Courier New" panose="02070309020205020404" pitchFamily="49" charset="0"/>
              <a:buChar char="o"/>
            </a:pPr>
            <a:r>
              <a:rPr lang="en-US" sz="2000" dirty="0">
                <a:solidFill>
                  <a:schemeClr val="tx1">
                    <a:lumMod val="75000"/>
                    <a:lumOff val="25000"/>
                  </a:schemeClr>
                </a:solidFill>
              </a:rPr>
              <a:t>United States (2008)</a:t>
            </a:r>
          </a:p>
          <a:p>
            <a:pPr marL="285750" indent="-285750">
              <a:buFont typeface="Courier New" panose="02070309020205020404" pitchFamily="49" charset="0"/>
              <a:buChar char="o"/>
            </a:pPr>
            <a:r>
              <a:rPr lang="en-US" sz="2000" dirty="0">
                <a:solidFill>
                  <a:schemeClr val="tx1">
                    <a:lumMod val="75000"/>
                    <a:lumOff val="25000"/>
                  </a:schemeClr>
                </a:solidFill>
              </a:rPr>
              <a:t>Canada (2005)</a:t>
            </a:r>
          </a:p>
          <a:p>
            <a:pPr marL="285750" indent="-285750">
              <a:buFont typeface="Courier New" panose="02070309020205020404" pitchFamily="49" charset="0"/>
              <a:buChar char="o"/>
            </a:pPr>
            <a:r>
              <a:rPr lang="en-US" sz="2000" dirty="0">
                <a:solidFill>
                  <a:schemeClr val="tx1">
                    <a:lumMod val="75000"/>
                    <a:lumOff val="25000"/>
                  </a:schemeClr>
                </a:solidFill>
              </a:rPr>
              <a:t>Switzerland (2005)</a:t>
            </a:r>
          </a:p>
          <a:p>
            <a:pPr marL="285750" indent="-285750">
              <a:buFont typeface="Courier New" panose="02070309020205020404" pitchFamily="49" charset="0"/>
              <a:buChar char="o"/>
            </a:pPr>
            <a:r>
              <a:rPr lang="en-US" sz="2000" dirty="0">
                <a:solidFill>
                  <a:schemeClr val="tx1">
                    <a:lumMod val="75000"/>
                    <a:lumOff val="25000"/>
                  </a:schemeClr>
                </a:solidFill>
              </a:rPr>
              <a:t>Guyana (2004)</a:t>
            </a:r>
          </a:p>
          <a:p>
            <a:pPr marL="285750" indent="-285750">
              <a:buFont typeface="Courier New" panose="02070309020205020404" pitchFamily="49" charset="0"/>
              <a:buChar char="o"/>
            </a:pPr>
            <a:r>
              <a:rPr lang="en-US" sz="2000" dirty="0">
                <a:solidFill>
                  <a:schemeClr val="tx1">
                    <a:lumMod val="75000"/>
                    <a:lumOff val="25000"/>
                  </a:schemeClr>
                </a:solidFill>
              </a:rPr>
              <a:t>Dominica (2002)</a:t>
            </a:r>
          </a:p>
          <a:p>
            <a:pPr marL="285750" indent="-285750">
              <a:buFont typeface="Courier New" panose="02070309020205020404" pitchFamily="49" charset="0"/>
              <a:buChar char="o"/>
            </a:pPr>
            <a:r>
              <a:rPr lang="en-US" sz="2000" dirty="0">
                <a:solidFill>
                  <a:schemeClr val="tx1">
                    <a:lumMod val="75000"/>
                    <a:lumOff val="25000"/>
                  </a:schemeClr>
                </a:solidFill>
              </a:rPr>
              <a:t>Chile (1997)</a:t>
            </a:r>
          </a:p>
          <a:p>
            <a:pPr marL="285750" indent="-285750">
              <a:buFont typeface="Courier New" panose="02070309020205020404" pitchFamily="49" charset="0"/>
              <a:buChar char="o"/>
            </a:pPr>
            <a:r>
              <a:rPr lang="en-US" sz="2000" dirty="0">
                <a:solidFill>
                  <a:schemeClr val="tx1">
                    <a:lumMod val="75000"/>
                    <a:lumOff val="25000"/>
                  </a:schemeClr>
                </a:solidFill>
              </a:rPr>
              <a:t>Panama (1996)</a:t>
            </a:r>
          </a:p>
          <a:p>
            <a:pPr marL="285750" indent="-285750">
              <a:buFont typeface="Courier New" panose="02070309020205020404" pitchFamily="49" charset="0"/>
              <a:buChar char="o"/>
            </a:pPr>
            <a:r>
              <a:rPr lang="en-US" sz="2000" dirty="0">
                <a:solidFill>
                  <a:schemeClr val="tx1">
                    <a:lumMod val="75000"/>
                    <a:lumOff val="25000"/>
                  </a:schemeClr>
                </a:solidFill>
              </a:rPr>
              <a:t>Costa Rica (1994</a:t>
            </a:r>
            <a:r>
              <a:rPr lang="en-US" dirty="0">
                <a:solidFill>
                  <a:schemeClr val="tx1">
                    <a:lumMod val="75000"/>
                    <a:lumOff val="25000"/>
                  </a:schemeClr>
                </a:solidFill>
              </a:rPr>
              <a:t>) </a:t>
            </a:r>
          </a:p>
        </p:txBody>
      </p:sp>
    </p:spTree>
    <p:extLst>
      <p:ext uri="{BB962C8B-B14F-4D97-AF65-F5344CB8AC3E}">
        <p14:creationId xmlns:p14="http://schemas.microsoft.com/office/powerpoint/2010/main" val="9227487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3253" y="609600"/>
            <a:ext cx="9360682" cy="1320800"/>
          </a:xfrm>
        </p:spPr>
        <p:txBody>
          <a:bodyPr/>
          <a:lstStyle/>
          <a:p>
            <a:r>
              <a:rPr lang="en-US" dirty="0"/>
              <a:t>Establishing a Legal Limit on Lead Content</a:t>
            </a:r>
          </a:p>
        </p:txBody>
      </p:sp>
      <p:sp>
        <p:nvSpPr>
          <p:cNvPr id="3" name="Content Placeholder 2"/>
          <p:cNvSpPr>
            <a:spLocks noGrp="1"/>
          </p:cNvSpPr>
          <p:nvPr>
            <p:ph idx="1"/>
          </p:nvPr>
        </p:nvSpPr>
        <p:spPr>
          <a:xfrm>
            <a:off x="373253" y="1413092"/>
            <a:ext cx="9824631" cy="4863722"/>
          </a:xfrm>
        </p:spPr>
        <p:txBody>
          <a:bodyPr>
            <a:noAutofit/>
          </a:bodyPr>
          <a:lstStyle/>
          <a:p>
            <a:endParaRPr lang="en-US" sz="2600" dirty="0"/>
          </a:p>
          <a:p>
            <a:r>
              <a:rPr lang="en-US" sz="2600" dirty="0"/>
              <a:t>The Model Law lead limit is defined as 90 ppm TOTAL lead</a:t>
            </a:r>
          </a:p>
          <a:p>
            <a:endParaRPr lang="en-US" sz="2600" dirty="0"/>
          </a:p>
          <a:p>
            <a:r>
              <a:rPr lang="en-US" sz="2600" dirty="0"/>
              <a:t>Defining the lead limit in terms of total lead is most protective, as it covers all forms of lead (i.e., soluble lead and insoluble lead, both of which are sources of exposure)</a:t>
            </a:r>
          </a:p>
          <a:p>
            <a:pPr marL="0" indent="0">
              <a:buNone/>
            </a:pPr>
            <a:endParaRPr lang="en-US" sz="2600" dirty="0"/>
          </a:p>
          <a:p>
            <a:r>
              <a:rPr lang="en-US" sz="2600" dirty="0"/>
              <a:t>The measurement technique for total lead is more reliable and affordable, and accordingly makes enforcement more effective</a:t>
            </a:r>
          </a:p>
        </p:txBody>
      </p:sp>
      <p:sp>
        <p:nvSpPr>
          <p:cNvPr id="4" name="Slide Number Placeholder 3"/>
          <p:cNvSpPr>
            <a:spLocks noGrp="1"/>
          </p:cNvSpPr>
          <p:nvPr>
            <p:ph type="sldNum" sz="quarter" idx="12"/>
          </p:nvPr>
        </p:nvSpPr>
        <p:spPr/>
        <p:txBody>
          <a:bodyPr/>
          <a:lstStyle/>
          <a:p>
            <a:fld id="{BF9C22CA-B764-4D8E-8F64-664DD43660E1}" type="slidenum">
              <a:rPr lang="en-US" smtClean="0"/>
              <a:t>14</a:t>
            </a:fld>
            <a:endParaRPr lang="en-US" dirty="0"/>
          </a:p>
        </p:txBody>
      </p:sp>
    </p:spTree>
    <p:extLst>
      <p:ext uri="{BB962C8B-B14F-4D97-AF65-F5344CB8AC3E}">
        <p14:creationId xmlns:p14="http://schemas.microsoft.com/office/powerpoint/2010/main" val="1865032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Establishing a Legal Limit: Scope of Coverage</a:t>
            </a:r>
          </a:p>
        </p:txBody>
      </p:sp>
      <p:sp>
        <p:nvSpPr>
          <p:cNvPr id="3" name="Content Placeholder 2"/>
          <p:cNvSpPr>
            <a:spLocks noGrp="1"/>
          </p:cNvSpPr>
          <p:nvPr>
            <p:ph idx="1"/>
          </p:nvPr>
        </p:nvSpPr>
        <p:spPr>
          <a:xfrm>
            <a:off x="677334" y="1930400"/>
            <a:ext cx="8596668" cy="4476087"/>
          </a:xfrm>
        </p:spPr>
        <p:txBody>
          <a:bodyPr>
            <a:noAutofit/>
          </a:bodyPr>
          <a:lstStyle/>
          <a:p>
            <a:r>
              <a:rPr lang="en-US" sz="2400" dirty="0"/>
              <a:t>The Model Law recommends including all paints simplifies enforcement and is most protective</a:t>
            </a:r>
          </a:p>
          <a:p>
            <a:pPr>
              <a:spcAft>
                <a:spcPts val="600"/>
              </a:spcAft>
            </a:pPr>
            <a:r>
              <a:rPr lang="en-US" sz="2400" dirty="0"/>
              <a:t>In </a:t>
            </a:r>
            <a:r>
              <a:rPr lang="en-US" sz="2400" dirty="0">
                <a:solidFill>
                  <a:schemeClr val="tx1"/>
                </a:solidFill>
              </a:rPr>
              <a:t>the event of exceptions for special uses, precautionary labeling should always be used:</a:t>
            </a:r>
          </a:p>
          <a:p>
            <a:pPr lvl="1">
              <a:spcAft>
                <a:spcPts val="600"/>
              </a:spcAft>
            </a:pPr>
            <a:r>
              <a:rPr lang="en-US" sz="2000" dirty="0"/>
              <a:t>“DANGER: CONTAINS LEAD. DO NOT APPLY TO SURFACES ACCESSIBLE TO CHILDREN OR PREGNANT WOMEN.”</a:t>
            </a:r>
          </a:p>
          <a:p>
            <a:pPr>
              <a:spcAft>
                <a:spcPts val="600"/>
              </a:spcAft>
            </a:pPr>
            <a:r>
              <a:rPr lang="en-US" sz="2400" dirty="0"/>
              <a:t>The model law </a:t>
            </a:r>
            <a:r>
              <a:rPr lang="en-US" sz="2400" dirty="0">
                <a:solidFill>
                  <a:schemeClr val="tx1"/>
                </a:solidFill>
              </a:rPr>
              <a:t>does not recommend </a:t>
            </a:r>
            <a:r>
              <a:rPr lang="en-US" sz="2400" dirty="0"/>
              <a:t>labeling provisions for paints as “lead free,” since it is not technically possible to eliminate lead contamination from all ingredients. Instead, setting a very low limit is recommended.</a:t>
            </a:r>
          </a:p>
        </p:txBody>
      </p:sp>
      <p:sp>
        <p:nvSpPr>
          <p:cNvPr id="4" name="Slide Number Placeholder 3"/>
          <p:cNvSpPr>
            <a:spLocks noGrp="1"/>
          </p:cNvSpPr>
          <p:nvPr>
            <p:ph type="sldNum" sz="quarter" idx="12"/>
          </p:nvPr>
        </p:nvSpPr>
        <p:spPr/>
        <p:txBody>
          <a:bodyPr/>
          <a:lstStyle/>
          <a:p>
            <a:fld id="{BF9C22CA-B764-4D8E-8F64-664DD43660E1}" type="slidenum">
              <a:rPr lang="en-US" smtClean="0"/>
              <a:t>15</a:t>
            </a:fld>
            <a:endParaRPr lang="en-US" dirty="0"/>
          </a:p>
        </p:txBody>
      </p:sp>
    </p:spTree>
    <p:extLst>
      <p:ext uri="{BB962C8B-B14F-4D97-AF65-F5344CB8AC3E}">
        <p14:creationId xmlns:p14="http://schemas.microsoft.com/office/powerpoint/2010/main" val="24399529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Setting Effective Dates</a:t>
            </a:r>
          </a:p>
        </p:txBody>
      </p:sp>
      <p:sp>
        <p:nvSpPr>
          <p:cNvPr id="3" name="Content Placeholder 2"/>
          <p:cNvSpPr>
            <a:spLocks noGrp="1"/>
          </p:cNvSpPr>
          <p:nvPr>
            <p:ph idx="1"/>
          </p:nvPr>
        </p:nvSpPr>
        <p:spPr>
          <a:xfrm>
            <a:off x="677334" y="1695637"/>
            <a:ext cx="8596668" cy="3880773"/>
          </a:xfrm>
        </p:spPr>
        <p:txBody>
          <a:bodyPr>
            <a:noAutofit/>
          </a:bodyPr>
          <a:lstStyle/>
          <a:p>
            <a:r>
              <a:rPr lang="en-US" sz="2600" dirty="0"/>
              <a:t>Provides industry with a timeline for compliance</a:t>
            </a:r>
          </a:p>
          <a:p>
            <a:r>
              <a:rPr lang="en-US" sz="2600" dirty="0"/>
              <a:t>Can choose to use either delayed effective dates for all paints, or phased effective dates for different types of paints  (for example, one year for household paints, two years for industrial paints)</a:t>
            </a:r>
          </a:p>
          <a:p>
            <a:r>
              <a:rPr lang="en-US" sz="2600" dirty="0"/>
              <a:t>Most countries have effective dates of one year or less</a:t>
            </a:r>
          </a:p>
        </p:txBody>
      </p:sp>
      <p:sp>
        <p:nvSpPr>
          <p:cNvPr id="4" name="Slide Number Placeholder 3"/>
          <p:cNvSpPr>
            <a:spLocks noGrp="1"/>
          </p:cNvSpPr>
          <p:nvPr>
            <p:ph type="sldNum" sz="quarter" idx="12"/>
          </p:nvPr>
        </p:nvSpPr>
        <p:spPr/>
        <p:txBody>
          <a:bodyPr/>
          <a:lstStyle/>
          <a:p>
            <a:fld id="{BF9C22CA-B764-4D8E-8F64-664DD43660E1}" type="slidenum">
              <a:rPr lang="en-US" smtClean="0"/>
              <a:t>16</a:t>
            </a:fld>
            <a:endParaRPr lang="en-US" dirty="0"/>
          </a:p>
        </p:txBody>
      </p:sp>
    </p:spTree>
    <p:extLst>
      <p:ext uri="{BB962C8B-B14F-4D97-AF65-F5344CB8AC3E}">
        <p14:creationId xmlns:p14="http://schemas.microsoft.com/office/powerpoint/2010/main" val="19861262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Compliance and Enforcement Mechanisms</a:t>
            </a:r>
          </a:p>
        </p:txBody>
      </p:sp>
      <p:sp>
        <p:nvSpPr>
          <p:cNvPr id="3" name="Content Placeholder 2"/>
          <p:cNvSpPr>
            <a:spLocks noGrp="1"/>
          </p:cNvSpPr>
          <p:nvPr>
            <p:ph idx="1"/>
          </p:nvPr>
        </p:nvSpPr>
        <p:spPr>
          <a:xfrm>
            <a:off x="677334" y="1664641"/>
            <a:ext cx="8885120" cy="3880773"/>
          </a:xfrm>
        </p:spPr>
        <p:txBody>
          <a:bodyPr>
            <a:noAutofit/>
          </a:bodyPr>
          <a:lstStyle/>
          <a:p>
            <a:pPr>
              <a:spcAft>
                <a:spcPts val="600"/>
              </a:spcAft>
            </a:pPr>
            <a:endParaRPr lang="en-US" sz="2600" dirty="0"/>
          </a:p>
          <a:p>
            <a:pPr>
              <a:spcAft>
                <a:spcPts val="600"/>
              </a:spcAft>
            </a:pPr>
            <a:r>
              <a:rPr lang="en-US" sz="2600" dirty="0"/>
              <a:t>Model law uses a “Declaration of Conformity” process to promote compliance and provide a mechanism for enforcement</a:t>
            </a:r>
          </a:p>
          <a:p>
            <a:pPr>
              <a:spcAft>
                <a:spcPts val="600"/>
              </a:spcAft>
            </a:pPr>
            <a:r>
              <a:rPr lang="en-US" sz="2600" dirty="0"/>
              <a:t>A Declaration of Conformity (</a:t>
            </a:r>
            <a:r>
              <a:rPr lang="en-US" sz="2600" dirty="0" err="1"/>
              <a:t>DoC</a:t>
            </a:r>
            <a:r>
              <a:rPr lang="en-US" sz="2600" dirty="0"/>
              <a:t>) is a simplified type of conformity assessment procedure (as opposed to full-scale certification process)</a:t>
            </a:r>
          </a:p>
          <a:p>
            <a:pPr lvl="2"/>
            <a:endParaRPr lang="en-US" sz="2000" dirty="0"/>
          </a:p>
        </p:txBody>
      </p:sp>
      <p:sp>
        <p:nvSpPr>
          <p:cNvPr id="4" name="Slide Number Placeholder 3"/>
          <p:cNvSpPr>
            <a:spLocks noGrp="1"/>
          </p:cNvSpPr>
          <p:nvPr>
            <p:ph type="sldNum" sz="quarter" idx="12"/>
          </p:nvPr>
        </p:nvSpPr>
        <p:spPr/>
        <p:txBody>
          <a:bodyPr/>
          <a:lstStyle/>
          <a:p>
            <a:fld id="{BF9C22CA-B764-4D8E-8F64-664DD43660E1}" type="slidenum">
              <a:rPr lang="en-US" smtClean="0"/>
              <a:t>17</a:t>
            </a:fld>
            <a:endParaRPr lang="en-US" dirty="0"/>
          </a:p>
        </p:txBody>
      </p:sp>
    </p:spTree>
    <p:extLst>
      <p:ext uri="{BB962C8B-B14F-4D97-AF65-F5344CB8AC3E}">
        <p14:creationId xmlns:p14="http://schemas.microsoft.com/office/powerpoint/2010/main" val="19823355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
            <a:extLst>
              <a:ext uri="{FF2B5EF4-FFF2-40B4-BE49-F238E27FC236}">
                <a16:creationId xmlns:a16="http://schemas.microsoft.com/office/drawing/2014/main" xmlns="" id="{64A0B968-7326-4359-B51A-E4875AB5D4E1}"/>
              </a:ext>
            </a:extLst>
          </p:cNvPr>
          <p:cNvSpPr txBox="1">
            <a:spLocks/>
          </p:cNvSpPr>
          <p:nvPr/>
        </p:nvSpPr>
        <p:spPr>
          <a:xfrm>
            <a:off x="677334" y="307843"/>
            <a:ext cx="8596668" cy="1320800"/>
          </a:xfrm>
          <a:prstGeom prst="rect">
            <a:avLst/>
          </a:prstGeom>
        </p:spPr>
        <p:txBody>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Compliance and Enforcement Mechanisms</a:t>
            </a:r>
          </a:p>
        </p:txBody>
      </p:sp>
      <p:sp>
        <p:nvSpPr>
          <p:cNvPr id="4" name="Slide Number Placeholder 3">
            <a:extLst>
              <a:ext uri="{FF2B5EF4-FFF2-40B4-BE49-F238E27FC236}">
                <a16:creationId xmlns:a16="http://schemas.microsoft.com/office/drawing/2014/main" xmlns="" id="{A813F53C-0216-49DF-84C9-CB65D63CBD6F}"/>
              </a:ext>
            </a:extLst>
          </p:cNvPr>
          <p:cNvSpPr>
            <a:spLocks noGrp="1"/>
          </p:cNvSpPr>
          <p:nvPr>
            <p:ph type="sldNum" sz="quarter" idx="12"/>
          </p:nvPr>
        </p:nvSpPr>
        <p:spPr>
          <a:xfrm>
            <a:off x="8716393" y="6041362"/>
            <a:ext cx="683339" cy="365125"/>
          </a:xfrm>
        </p:spPr>
        <p:txBody>
          <a:bodyPr/>
          <a:lstStyle/>
          <a:p>
            <a:fld id="{BF9C22CA-B764-4D8E-8F64-664DD43660E1}" type="slidenum">
              <a:rPr lang="en-US" smtClean="0"/>
              <a:t>18</a:t>
            </a:fld>
            <a:endParaRPr lang="en-US" dirty="0"/>
          </a:p>
        </p:txBody>
      </p:sp>
      <p:sp>
        <p:nvSpPr>
          <p:cNvPr id="6" name="TextBox 5">
            <a:extLst>
              <a:ext uri="{FF2B5EF4-FFF2-40B4-BE49-F238E27FC236}">
                <a16:creationId xmlns:a16="http://schemas.microsoft.com/office/drawing/2014/main" xmlns="" id="{224CC1F1-964E-4B51-9F18-F6F986DA1F83}"/>
              </a:ext>
            </a:extLst>
          </p:cNvPr>
          <p:cNvSpPr txBox="1"/>
          <p:nvPr/>
        </p:nvSpPr>
        <p:spPr>
          <a:xfrm>
            <a:off x="5056332" y="1631639"/>
            <a:ext cx="4343400" cy="923330"/>
          </a:xfrm>
          <a:prstGeom prst="rect">
            <a:avLst/>
          </a:prstGeom>
          <a:noFill/>
          <a:ln>
            <a:solidFill>
              <a:schemeClr val="tx1"/>
            </a:solidFill>
          </a:ln>
        </p:spPr>
        <p:txBody>
          <a:bodyPr wrap="square" rtlCol="0">
            <a:spAutoFit/>
          </a:bodyPr>
          <a:lstStyle/>
          <a:p>
            <a:pPr algn="ctr"/>
            <a:r>
              <a:rPr lang="en-US" dirty="0"/>
              <a:t>Third-party laboratory tests paint samples and provides results and attestation to manufacturer / importer.</a:t>
            </a:r>
          </a:p>
        </p:txBody>
      </p:sp>
      <p:sp>
        <p:nvSpPr>
          <p:cNvPr id="8" name="TextBox 7">
            <a:extLst>
              <a:ext uri="{FF2B5EF4-FFF2-40B4-BE49-F238E27FC236}">
                <a16:creationId xmlns:a16="http://schemas.microsoft.com/office/drawing/2014/main" xmlns="" id="{97713182-DBED-4EAA-BDB7-4543F891DAA4}"/>
              </a:ext>
            </a:extLst>
          </p:cNvPr>
          <p:cNvSpPr txBox="1"/>
          <p:nvPr/>
        </p:nvSpPr>
        <p:spPr>
          <a:xfrm>
            <a:off x="247881" y="1630672"/>
            <a:ext cx="3438144" cy="923330"/>
          </a:xfrm>
          <a:prstGeom prst="rect">
            <a:avLst/>
          </a:prstGeom>
          <a:noFill/>
          <a:ln>
            <a:solidFill>
              <a:schemeClr val="tx1"/>
            </a:solidFill>
          </a:ln>
        </p:spPr>
        <p:txBody>
          <a:bodyPr wrap="square" rtlCol="0">
            <a:spAutoFit/>
          </a:bodyPr>
          <a:lstStyle/>
          <a:p>
            <a:pPr algn="ctr"/>
            <a:r>
              <a:rPr lang="en-US" dirty="0"/>
              <a:t>Paint manufacturer or importer sends samples to accredited third-party laboratory.</a:t>
            </a:r>
          </a:p>
        </p:txBody>
      </p:sp>
      <p:sp>
        <p:nvSpPr>
          <p:cNvPr id="10" name="TextBox 9">
            <a:extLst>
              <a:ext uri="{FF2B5EF4-FFF2-40B4-BE49-F238E27FC236}">
                <a16:creationId xmlns:a16="http://schemas.microsoft.com/office/drawing/2014/main" xmlns="" id="{67190987-38EF-4BE9-9A0C-46D5764B14EE}"/>
              </a:ext>
            </a:extLst>
          </p:cNvPr>
          <p:cNvSpPr txBox="1"/>
          <p:nvPr/>
        </p:nvSpPr>
        <p:spPr>
          <a:xfrm>
            <a:off x="914400" y="4827860"/>
            <a:ext cx="7667730" cy="923330"/>
          </a:xfrm>
          <a:prstGeom prst="rect">
            <a:avLst/>
          </a:prstGeom>
          <a:noFill/>
          <a:ln>
            <a:solidFill>
              <a:schemeClr val="tx1"/>
            </a:solidFill>
          </a:ln>
        </p:spPr>
        <p:txBody>
          <a:bodyPr wrap="square" rtlCol="0">
            <a:spAutoFit/>
          </a:bodyPr>
          <a:lstStyle/>
          <a:p>
            <a:pPr algn="ctr"/>
            <a:r>
              <a:rPr lang="en-US" dirty="0"/>
              <a:t>Designated agency can request </a:t>
            </a:r>
            <a:r>
              <a:rPr lang="en-US" dirty="0" err="1"/>
              <a:t>DoC</a:t>
            </a:r>
            <a:r>
              <a:rPr lang="en-US" dirty="0"/>
              <a:t> from any person manufacturing, selling, or importing paint. Agency can also inspect facilities where paint is manufactured or held as well as test paint to assess compliance.</a:t>
            </a:r>
          </a:p>
        </p:txBody>
      </p:sp>
      <p:sp>
        <p:nvSpPr>
          <p:cNvPr id="11" name="TextBox 10">
            <a:extLst>
              <a:ext uri="{FF2B5EF4-FFF2-40B4-BE49-F238E27FC236}">
                <a16:creationId xmlns:a16="http://schemas.microsoft.com/office/drawing/2014/main" xmlns="" id="{81A8766E-94D4-4106-983A-18D7444971BD}"/>
              </a:ext>
            </a:extLst>
          </p:cNvPr>
          <p:cNvSpPr txBox="1"/>
          <p:nvPr/>
        </p:nvSpPr>
        <p:spPr>
          <a:xfrm>
            <a:off x="432540" y="3443315"/>
            <a:ext cx="8631450" cy="646331"/>
          </a:xfrm>
          <a:prstGeom prst="rect">
            <a:avLst/>
          </a:prstGeom>
          <a:noFill/>
          <a:ln w="38100">
            <a:solidFill>
              <a:schemeClr val="tx1"/>
            </a:solidFill>
          </a:ln>
        </p:spPr>
        <p:txBody>
          <a:bodyPr wrap="square" rtlCol="0">
            <a:spAutoFit/>
          </a:bodyPr>
          <a:lstStyle/>
          <a:p>
            <a:pPr algn="ctr"/>
            <a:r>
              <a:rPr lang="en-US" dirty="0"/>
              <a:t>Manufacturer or importer creates </a:t>
            </a:r>
            <a:r>
              <a:rPr lang="en-US" b="1" u="sng" dirty="0"/>
              <a:t>Declaration of Conformity (</a:t>
            </a:r>
            <a:r>
              <a:rPr lang="en-US" b="1" u="sng" dirty="0" err="1"/>
              <a:t>DoC</a:t>
            </a:r>
            <a:r>
              <a:rPr lang="en-US" b="1" u="sng" dirty="0"/>
              <a:t>)</a:t>
            </a:r>
            <a:r>
              <a:rPr lang="en-US" b="1" dirty="0"/>
              <a:t> </a:t>
            </a:r>
            <a:r>
              <a:rPr lang="en-US" dirty="0"/>
              <a:t>affirming that paint complies with lead limit and provides </a:t>
            </a:r>
            <a:r>
              <a:rPr lang="en-US" dirty="0" err="1"/>
              <a:t>DoC</a:t>
            </a:r>
            <a:r>
              <a:rPr lang="en-US" dirty="0"/>
              <a:t> to distributors and retailers. </a:t>
            </a:r>
          </a:p>
        </p:txBody>
      </p:sp>
      <p:sp>
        <p:nvSpPr>
          <p:cNvPr id="12" name="Arrow: Right 11">
            <a:extLst>
              <a:ext uri="{FF2B5EF4-FFF2-40B4-BE49-F238E27FC236}">
                <a16:creationId xmlns:a16="http://schemas.microsoft.com/office/drawing/2014/main" xmlns="" id="{BC126616-F933-4AC5-999A-E1B8AA9C29E8}"/>
              </a:ext>
            </a:extLst>
          </p:cNvPr>
          <p:cNvSpPr/>
          <p:nvPr/>
        </p:nvSpPr>
        <p:spPr>
          <a:xfrm>
            <a:off x="3881974" y="1850021"/>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Arrow: Right 12">
            <a:extLst>
              <a:ext uri="{FF2B5EF4-FFF2-40B4-BE49-F238E27FC236}">
                <a16:creationId xmlns:a16="http://schemas.microsoft.com/office/drawing/2014/main" xmlns="" id="{19886A26-5A43-413D-B829-122312CF121B}"/>
              </a:ext>
            </a:extLst>
          </p:cNvPr>
          <p:cNvSpPr/>
          <p:nvPr/>
        </p:nvSpPr>
        <p:spPr>
          <a:xfrm rot="8103465">
            <a:off x="5734100" y="2798099"/>
            <a:ext cx="746691"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xmlns="" id="{C8CD1029-19FA-42B6-9F89-C056D8FCD574}"/>
              </a:ext>
            </a:extLst>
          </p:cNvPr>
          <p:cNvSpPr txBox="1"/>
          <p:nvPr/>
        </p:nvSpPr>
        <p:spPr>
          <a:xfrm>
            <a:off x="432540" y="5749468"/>
            <a:ext cx="8631450" cy="923330"/>
          </a:xfrm>
          <a:prstGeom prst="rect">
            <a:avLst/>
          </a:prstGeom>
          <a:noFill/>
          <a:ln>
            <a:solidFill>
              <a:schemeClr val="tx1"/>
            </a:solidFill>
          </a:ln>
        </p:spPr>
        <p:txBody>
          <a:bodyPr wrap="square" rtlCol="0">
            <a:spAutoFit/>
          </a:bodyPr>
          <a:lstStyle/>
          <a:p>
            <a:pPr algn="ctr"/>
            <a:r>
              <a:rPr lang="en-US" dirty="0"/>
              <a:t>1) Manufacturing, selling, or importing paint violating lead limit </a:t>
            </a:r>
          </a:p>
          <a:p>
            <a:pPr algn="ctr"/>
            <a:r>
              <a:rPr lang="en-US" dirty="0"/>
              <a:t>AND 2) failure to provide </a:t>
            </a:r>
            <a:r>
              <a:rPr lang="en-US" dirty="0" err="1"/>
              <a:t>DoC</a:t>
            </a:r>
            <a:r>
              <a:rPr lang="en-US" dirty="0"/>
              <a:t> or exercise due care in reviewing legitimacy of </a:t>
            </a:r>
            <a:r>
              <a:rPr lang="en-US" dirty="0" err="1"/>
              <a:t>DoC</a:t>
            </a:r>
            <a:r>
              <a:rPr lang="en-US" dirty="0"/>
              <a:t> are BOTH prohibited.</a:t>
            </a:r>
          </a:p>
        </p:txBody>
      </p:sp>
      <p:sp>
        <p:nvSpPr>
          <p:cNvPr id="15" name="Arrow: Right 14">
            <a:extLst>
              <a:ext uri="{FF2B5EF4-FFF2-40B4-BE49-F238E27FC236}">
                <a16:creationId xmlns:a16="http://schemas.microsoft.com/office/drawing/2014/main" xmlns="" id="{B17549F9-0202-47C3-BF49-8A7678919C1E}"/>
              </a:ext>
            </a:extLst>
          </p:cNvPr>
          <p:cNvSpPr/>
          <p:nvPr/>
        </p:nvSpPr>
        <p:spPr>
          <a:xfrm rot="16200000">
            <a:off x="4461181" y="4218425"/>
            <a:ext cx="574168" cy="484632"/>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872932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Compliance and Enforcement Mechanisms</a:t>
            </a:r>
          </a:p>
        </p:txBody>
      </p:sp>
      <p:sp>
        <p:nvSpPr>
          <p:cNvPr id="3" name="Content Placeholder 2"/>
          <p:cNvSpPr>
            <a:spLocks noGrp="1"/>
          </p:cNvSpPr>
          <p:nvPr>
            <p:ph idx="1"/>
          </p:nvPr>
        </p:nvSpPr>
        <p:spPr>
          <a:xfrm>
            <a:off x="677334" y="1664641"/>
            <a:ext cx="8885120" cy="4190469"/>
          </a:xfrm>
        </p:spPr>
        <p:txBody>
          <a:bodyPr>
            <a:noAutofit/>
          </a:bodyPr>
          <a:lstStyle/>
          <a:p>
            <a:endParaRPr lang="en-US" sz="2600" dirty="0"/>
          </a:p>
          <a:p>
            <a:r>
              <a:rPr lang="en-US" sz="2600" dirty="0"/>
              <a:t>Steps for Importers and Manufacturers:</a:t>
            </a:r>
          </a:p>
          <a:p>
            <a:pPr lvl="1">
              <a:buFont typeface="Courier New" panose="02070309020205020404" pitchFamily="49" charset="0"/>
              <a:buChar char="o"/>
            </a:pPr>
            <a:r>
              <a:rPr lang="en-US" sz="2200" dirty="0"/>
              <a:t>Step 1:  Submit paint samples for third-party testing</a:t>
            </a:r>
          </a:p>
          <a:p>
            <a:pPr lvl="1">
              <a:buFont typeface="Courier New" panose="02070309020205020404" pitchFamily="49" charset="0"/>
              <a:buChar char="o"/>
            </a:pPr>
            <a:r>
              <a:rPr lang="en-US" sz="2200" dirty="0"/>
              <a:t>Step 2:  Prepare </a:t>
            </a:r>
            <a:r>
              <a:rPr lang="en-US" sz="2200" dirty="0" err="1"/>
              <a:t>DoC</a:t>
            </a:r>
            <a:r>
              <a:rPr lang="en-US" sz="2200" dirty="0"/>
              <a:t> based on test results</a:t>
            </a:r>
          </a:p>
          <a:p>
            <a:pPr lvl="1">
              <a:buFont typeface="Courier New" panose="02070309020205020404" pitchFamily="49" charset="0"/>
              <a:buChar char="o"/>
            </a:pPr>
            <a:r>
              <a:rPr lang="en-US" sz="2200" dirty="0"/>
              <a:t>Step 3:  Submit </a:t>
            </a:r>
            <a:r>
              <a:rPr lang="en-US" sz="2200" dirty="0" err="1"/>
              <a:t>DoC</a:t>
            </a:r>
            <a:r>
              <a:rPr lang="en-US" sz="2200" dirty="0"/>
              <a:t> to paint distributors and retailers, and the relevant government agency upon request</a:t>
            </a:r>
          </a:p>
          <a:p>
            <a:pPr lvl="1">
              <a:buFont typeface="Courier New" panose="02070309020205020404" pitchFamily="49" charset="0"/>
              <a:buChar char="o"/>
            </a:pPr>
            <a:r>
              <a:rPr lang="en-US" sz="2200" dirty="0"/>
              <a:t>Step 4:  Keep records of </a:t>
            </a:r>
            <a:r>
              <a:rPr lang="en-US" sz="2200" dirty="0" err="1"/>
              <a:t>DoC</a:t>
            </a:r>
            <a:r>
              <a:rPr lang="en-US" sz="2200" dirty="0"/>
              <a:t> and related test results for five years</a:t>
            </a:r>
          </a:p>
          <a:p>
            <a:pPr lvl="2"/>
            <a:endParaRPr lang="en-US" sz="2000" dirty="0"/>
          </a:p>
        </p:txBody>
      </p:sp>
      <p:sp>
        <p:nvSpPr>
          <p:cNvPr id="4" name="Slide Number Placeholder 3"/>
          <p:cNvSpPr>
            <a:spLocks noGrp="1"/>
          </p:cNvSpPr>
          <p:nvPr>
            <p:ph type="sldNum" sz="quarter" idx="12"/>
          </p:nvPr>
        </p:nvSpPr>
        <p:spPr/>
        <p:txBody>
          <a:bodyPr/>
          <a:lstStyle/>
          <a:p>
            <a:fld id="{BF9C22CA-B764-4D8E-8F64-664DD43660E1}" type="slidenum">
              <a:rPr lang="en-US" smtClean="0"/>
              <a:t>19</a:t>
            </a:fld>
            <a:endParaRPr lang="en-US" dirty="0"/>
          </a:p>
        </p:txBody>
      </p:sp>
    </p:spTree>
    <p:extLst>
      <p:ext uri="{BB962C8B-B14F-4D97-AF65-F5344CB8AC3E}">
        <p14:creationId xmlns:p14="http://schemas.microsoft.com/office/powerpoint/2010/main" val="9205679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Overview of Presentation</a:t>
            </a:r>
          </a:p>
        </p:txBody>
      </p:sp>
      <p:sp>
        <p:nvSpPr>
          <p:cNvPr id="3" name="Content Placeholder 2"/>
          <p:cNvSpPr>
            <a:spLocks noGrp="1"/>
          </p:cNvSpPr>
          <p:nvPr>
            <p:ph sz="half" idx="1"/>
          </p:nvPr>
        </p:nvSpPr>
        <p:spPr>
          <a:xfrm>
            <a:off x="621222" y="1748135"/>
            <a:ext cx="8652779" cy="4480172"/>
          </a:xfrm>
        </p:spPr>
        <p:txBody>
          <a:bodyPr>
            <a:normAutofit/>
          </a:bodyPr>
          <a:lstStyle/>
          <a:p>
            <a:pPr marL="0" indent="0">
              <a:buNone/>
            </a:pPr>
            <a:r>
              <a:rPr lang="en-US" sz="2000" b="1" dirty="0"/>
              <a:t>1) Development of the Model Law </a:t>
            </a:r>
          </a:p>
          <a:p>
            <a:pPr lvl="1"/>
            <a:r>
              <a:rPr lang="en-US" sz="1800" dirty="0"/>
              <a:t>Purpose of the Model Law </a:t>
            </a:r>
          </a:p>
          <a:p>
            <a:pPr lvl="1"/>
            <a:r>
              <a:rPr lang="en-US" sz="1800" dirty="0"/>
              <a:t>Lead Paint Alliance-driven process</a:t>
            </a:r>
          </a:p>
          <a:p>
            <a:pPr lvl="1"/>
            <a:r>
              <a:rPr lang="en-US" sz="1800" dirty="0"/>
              <a:t>Stakeholder involvement and opportunities for public input</a:t>
            </a:r>
          </a:p>
          <a:p>
            <a:pPr marL="457200" lvl="1" indent="0">
              <a:buNone/>
            </a:pPr>
            <a:endParaRPr lang="en-US" sz="1800" dirty="0"/>
          </a:p>
          <a:p>
            <a:pPr marL="0" indent="0">
              <a:buNone/>
            </a:pPr>
            <a:r>
              <a:rPr lang="en-US" sz="2000" b="1" dirty="0"/>
              <a:t>2) Key Provisions</a:t>
            </a:r>
          </a:p>
          <a:p>
            <a:pPr lvl="1"/>
            <a:r>
              <a:rPr lang="en-US" sz="1800" dirty="0"/>
              <a:t>Legal Limit on Total Lead Content</a:t>
            </a:r>
          </a:p>
          <a:p>
            <a:pPr lvl="1"/>
            <a:r>
              <a:rPr lang="en-US" sz="1800" dirty="0"/>
              <a:t>Third-Party Testing and Declaration of Conformity</a:t>
            </a:r>
          </a:p>
          <a:p>
            <a:pPr lvl="1"/>
            <a:r>
              <a:rPr lang="en-US" sz="1800" dirty="0"/>
              <a:t>Enforcement Tools</a:t>
            </a:r>
          </a:p>
          <a:p>
            <a:pPr marL="457200" lvl="1" indent="0">
              <a:buNone/>
            </a:pPr>
            <a:endParaRPr lang="en-US" sz="1800" dirty="0"/>
          </a:p>
          <a:p>
            <a:pPr marL="57150" indent="0">
              <a:buNone/>
            </a:pPr>
            <a:r>
              <a:rPr lang="en-US" sz="2000" b="1" dirty="0"/>
              <a:t>3) Key Considerations for Adaptation of the Model Law</a:t>
            </a:r>
          </a:p>
          <a:p>
            <a:pPr marL="457200" lvl="1" indent="0">
              <a:buNone/>
            </a:pPr>
            <a:endParaRPr lang="en-US" sz="1800" dirty="0"/>
          </a:p>
          <a:p>
            <a:pPr marL="61913" lvl="1" indent="0">
              <a:buNone/>
            </a:pPr>
            <a:endParaRPr lang="en-US" sz="1800" b="1" dirty="0"/>
          </a:p>
          <a:p>
            <a:pPr lvl="1"/>
            <a:endParaRPr lang="en-US" sz="1800" dirty="0"/>
          </a:p>
        </p:txBody>
      </p:sp>
      <p:sp>
        <p:nvSpPr>
          <p:cNvPr id="5" name="Slide Number Placeholder 4"/>
          <p:cNvSpPr>
            <a:spLocks noGrp="1"/>
          </p:cNvSpPr>
          <p:nvPr>
            <p:ph type="sldNum" sz="quarter" idx="12"/>
          </p:nvPr>
        </p:nvSpPr>
        <p:spPr/>
        <p:txBody>
          <a:bodyPr/>
          <a:lstStyle/>
          <a:p>
            <a:fld id="{BF9C22CA-B764-4D8E-8F64-664DD43660E1}" type="slidenum">
              <a:rPr lang="en-US" smtClean="0"/>
              <a:t>2</a:t>
            </a:fld>
            <a:endParaRPr lang="en-US" dirty="0"/>
          </a:p>
        </p:txBody>
      </p:sp>
    </p:spTree>
    <p:extLst>
      <p:ext uri="{BB962C8B-B14F-4D97-AF65-F5344CB8AC3E}">
        <p14:creationId xmlns:p14="http://schemas.microsoft.com/office/powerpoint/2010/main" val="5259998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Compliance and Enforcement Mechanisms</a:t>
            </a:r>
          </a:p>
        </p:txBody>
      </p:sp>
      <p:sp>
        <p:nvSpPr>
          <p:cNvPr id="3" name="Content Placeholder 2"/>
          <p:cNvSpPr>
            <a:spLocks noGrp="1"/>
          </p:cNvSpPr>
          <p:nvPr>
            <p:ph idx="1"/>
          </p:nvPr>
        </p:nvSpPr>
        <p:spPr>
          <a:xfrm>
            <a:off x="677334" y="1618148"/>
            <a:ext cx="8596668" cy="4423214"/>
          </a:xfrm>
        </p:spPr>
        <p:txBody>
          <a:bodyPr>
            <a:noAutofit/>
          </a:bodyPr>
          <a:lstStyle/>
          <a:p>
            <a:endParaRPr lang="en-US" sz="2800" b="1" dirty="0"/>
          </a:p>
          <a:p>
            <a:r>
              <a:rPr lang="en-US" sz="2800" b="1" dirty="0"/>
              <a:t>Third-Party Testing Requirements</a:t>
            </a:r>
          </a:p>
          <a:p>
            <a:pPr lvl="1">
              <a:spcAft>
                <a:spcPts val="600"/>
              </a:spcAft>
            </a:pPr>
            <a:r>
              <a:rPr lang="en-US" sz="2400" b="1" dirty="0"/>
              <a:t>Who?</a:t>
            </a:r>
            <a:r>
              <a:rPr lang="en-US" sz="2400" dirty="0"/>
              <a:t> Manufacturers and importers of paint must ensure testing by third party laboratory</a:t>
            </a:r>
          </a:p>
          <a:p>
            <a:pPr lvl="1">
              <a:spcAft>
                <a:spcPts val="600"/>
              </a:spcAft>
            </a:pPr>
            <a:r>
              <a:rPr lang="en-US" sz="2400" b="1" dirty="0"/>
              <a:t>What? </a:t>
            </a:r>
            <a:r>
              <a:rPr lang="en-US" sz="2400" dirty="0"/>
              <a:t>Must submit “sufficient samples” of first production batch of paint, or whenever there is a “material change”</a:t>
            </a:r>
          </a:p>
          <a:p>
            <a:pPr lvl="1">
              <a:spcAft>
                <a:spcPts val="600"/>
              </a:spcAft>
            </a:pPr>
            <a:r>
              <a:rPr lang="en-US" sz="2400" b="1" dirty="0"/>
              <a:t>Where?  </a:t>
            </a:r>
            <a:r>
              <a:rPr lang="en-US" sz="2400" dirty="0"/>
              <a:t>Samples must go to a third party laboratory accredited under international standards for testing lead paint</a:t>
            </a:r>
            <a:endParaRPr lang="en-US" sz="2400" b="1" dirty="0"/>
          </a:p>
        </p:txBody>
      </p:sp>
      <p:sp>
        <p:nvSpPr>
          <p:cNvPr id="4" name="Slide Number Placeholder 3"/>
          <p:cNvSpPr>
            <a:spLocks noGrp="1"/>
          </p:cNvSpPr>
          <p:nvPr>
            <p:ph type="sldNum" sz="quarter" idx="12"/>
          </p:nvPr>
        </p:nvSpPr>
        <p:spPr/>
        <p:txBody>
          <a:bodyPr/>
          <a:lstStyle/>
          <a:p>
            <a:fld id="{BF9C22CA-B764-4D8E-8F64-664DD43660E1}" type="slidenum">
              <a:rPr lang="en-US" smtClean="0"/>
              <a:t>20</a:t>
            </a:fld>
            <a:endParaRPr lang="en-US" dirty="0"/>
          </a:p>
        </p:txBody>
      </p:sp>
    </p:spTree>
    <p:extLst>
      <p:ext uri="{BB962C8B-B14F-4D97-AF65-F5344CB8AC3E}">
        <p14:creationId xmlns:p14="http://schemas.microsoft.com/office/powerpoint/2010/main" val="32289140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9842" y="346129"/>
            <a:ext cx="8596668" cy="1320800"/>
          </a:xfrm>
        </p:spPr>
        <p:txBody>
          <a:bodyPr/>
          <a:lstStyle/>
          <a:p>
            <a:r>
              <a:rPr lang="en-US" dirty="0"/>
              <a:t>Compliance and Enforcement Mechanisms</a:t>
            </a:r>
          </a:p>
        </p:txBody>
      </p:sp>
      <p:sp>
        <p:nvSpPr>
          <p:cNvPr id="3" name="Content Placeholder 2"/>
          <p:cNvSpPr>
            <a:spLocks noGrp="1"/>
          </p:cNvSpPr>
          <p:nvPr>
            <p:ph idx="1"/>
          </p:nvPr>
        </p:nvSpPr>
        <p:spPr>
          <a:xfrm>
            <a:off x="320873" y="1068521"/>
            <a:ext cx="9443059" cy="3880773"/>
          </a:xfrm>
        </p:spPr>
        <p:txBody>
          <a:bodyPr>
            <a:noAutofit/>
          </a:bodyPr>
          <a:lstStyle/>
          <a:p>
            <a:endParaRPr lang="en-US" sz="2800" b="1" dirty="0"/>
          </a:p>
          <a:p>
            <a:r>
              <a:rPr lang="en-US" sz="2800" b="1" dirty="0"/>
              <a:t>Third-Party Testing Requirements (continued)</a:t>
            </a:r>
          </a:p>
          <a:p>
            <a:pPr lvl="1"/>
            <a:r>
              <a:rPr lang="en-US" sz="2400" dirty="0"/>
              <a:t>Meaning of “third party laboratory”:</a:t>
            </a:r>
          </a:p>
          <a:p>
            <a:pPr lvl="2"/>
            <a:r>
              <a:rPr lang="en-US" sz="2200" dirty="0"/>
              <a:t>Independent: no financial interest in test results</a:t>
            </a:r>
          </a:p>
          <a:p>
            <a:pPr lvl="2"/>
            <a:r>
              <a:rPr lang="en-US" sz="2200" dirty="0"/>
              <a:t>Accredited:  accredited under international standards by an internationally recognized body</a:t>
            </a:r>
          </a:p>
          <a:p>
            <a:pPr lvl="1"/>
            <a:r>
              <a:rPr lang="en-US" sz="2400" dirty="0"/>
              <a:t>Model Law Appendix 2 lists acceptable international standards for sample preparation and test methods</a:t>
            </a:r>
          </a:p>
          <a:p>
            <a:pPr lvl="2">
              <a:buFont typeface="Courier New" panose="02070309020205020404" pitchFamily="49" charset="0"/>
              <a:buChar char="o"/>
            </a:pPr>
            <a:r>
              <a:rPr lang="en-US" sz="2000" dirty="0"/>
              <a:t>International Standards Organization (ISO)</a:t>
            </a:r>
          </a:p>
          <a:p>
            <a:pPr lvl="2">
              <a:buFont typeface="Courier New" panose="02070309020205020404" pitchFamily="49" charset="0"/>
              <a:buChar char="o"/>
            </a:pPr>
            <a:r>
              <a:rPr lang="en-US" sz="2000" dirty="0"/>
              <a:t>American Society for Testing &amp; Materials (ASTM) International</a:t>
            </a:r>
          </a:p>
          <a:p>
            <a:pPr lvl="1"/>
            <a:endParaRPr lang="en-US" sz="2400" dirty="0"/>
          </a:p>
        </p:txBody>
      </p:sp>
      <p:sp>
        <p:nvSpPr>
          <p:cNvPr id="4" name="Slide Number Placeholder 3"/>
          <p:cNvSpPr>
            <a:spLocks noGrp="1"/>
          </p:cNvSpPr>
          <p:nvPr>
            <p:ph type="sldNum" sz="quarter" idx="12"/>
          </p:nvPr>
        </p:nvSpPr>
        <p:spPr/>
        <p:txBody>
          <a:bodyPr/>
          <a:lstStyle/>
          <a:p>
            <a:fld id="{BF9C22CA-B764-4D8E-8F64-664DD43660E1}" type="slidenum">
              <a:rPr lang="en-US" smtClean="0"/>
              <a:t>21</a:t>
            </a:fld>
            <a:endParaRPr lang="en-US" dirty="0"/>
          </a:p>
        </p:txBody>
      </p:sp>
    </p:spTree>
    <p:extLst>
      <p:ext uri="{BB962C8B-B14F-4D97-AF65-F5344CB8AC3E}">
        <p14:creationId xmlns:p14="http://schemas.microsoft.com/office/powerpoint/2010/main" val="36909222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9842" y="346129"/>
            <a:ext cx="8596668" cy="1320800"/>
          </a:xfrm>
        </p:spPr>
        <p:txBody>
          <a:bodyPr/>
          <a:lstStyle/>
          <a:p>
            <a:r>
              <a:rPr lang="en-US" dirty="0"/>
              <a:t>Compliance and Enforcement Mechanisms</a:t>
            </a:r>
          </a:p>
        </p:txBody>
      </p:sp>
      <p:sp>
        <p:nvSpPr>
          <p:cNvPr id="3" name="Content Placeholder 2"/>
          <p:cNvSpPr>
            <a:spLocks noGrp="1"/>
          </p:cNvSpPr>
          <p:nvPr>
            <p:ph idx="1"/>
          </p:nvPr>
        </p:nvSpPr>
        <p:spPr>
          <a:xfrm>
            <a:off x="320873" y="1068521"/>
            <a:ext cx="9443059" cy="3880773"/>
          </a:xfrm>
        </p:spPr>
        <p:txBody>
          <a:bodyPr>
            <a:noAutofit/>
          </a:bodyPr>
          <a:lstStyle/>
          <a:p>
            <a:endParaRPr lang="en-US" sz="2800" b="1" dirty="0"/>
          </a:p>
          <a:p>
            <a:r>
              <a:rPr lang="en-US" sz="2800" b="1" dirty="0"/>
              <a:t>Third-Party Testing Requirements (continued)</a:t>
            </a:r>
          </a:p>
          <a:p>
            <a:pPr lvl="1"/>
            <a:r>
              <a:rPr lang="en-US" sz="2400" dirty="0"/>
              <a:t>In-country lab capacity should not be a barrier to implementation or compliance</a:t>
            </a:r>
          </a:p>
          <a:p>
            <a:pPr lvl="2">
              <a:buFont typeface="Courier New" panose="02070309020205020404" pitchFamily="49" charset="0"/>
              <a:buChar char="o"/>
            </a:pPr>
            <a:r>
              <a:rPr lang="en-US" sz="2000" dirty="0"/>
              <a:t>If country is only importing paint, lab capacity not necessarily needed in each country – importers can use lab data from exporting country (see next slide)</a:t>
            </a:r>
          </a:p>
          <a:p>
            <a:pPr lvl="2">
              <a:buFont typeface="Courier New" panose="02070309020205020404" pitchFamily="49" charset="0"/>
              <a:buChar char="o"/>
            </a:pPr>
            <a:r>
              <a:rPr lang="en-US" sz="2000" dirty="0"/>
              <a:t>If exporting, lab capacity can be met by the international lab community through the International Laboratory Accreditation process</a:t>
            </a:r>
          </a:p>
          <a:p>
            <a:pPr lvl="1"/>
            <a:endParaRPr lang="en-US" sz="2400" dirty="0"/>
          </a:p>
          <a:p>
            <a:pPr lvl="1"/>
            <a:endParaRPr lang="en-US" sz="2400" dirty="0"/>
          </a:p>
          <a:p>
            <a:pPr lvl="1"/>
            <a:endParaRPr lang="en-US" sz="2400" dirty="0"/>
          </a:p>
        </p:txBody>
      </p:sp>
      <p:sp>
        <p:nvSpPr>
          <p:cNvPr id="4" name="Slide Number Placeholder 3"/>
          <p:cNvSpPr>
            <a:spLocks noGrp="1"/>
          </p:cNvSpPr>
          <p:nvPr>
            <p:ph type="sldNum" sz="quarter" idx="12"/>
          </p:nvPr>
        </p:nvSpPr>
        <p:spPr/>
        <p:txBody>
          <a:bodyPr/>
          <a:lstStyle/>
          <a:p>
            <a:fld id="{BF9C22CA-B764-4D8E-8F64-664DD43660E1}" type="slidenum">
              <a:rPr lang="en-US" smtClean="0"/>
              <a:t>22</a:t>
            </a:fld>
            <a:endParaRPr lang="en-US" dirty="0"/>
          </a:p>
        </p:txBody>
      </p:sp>
    </p:spTree>
    <p:extLst>
      <p:ext uri="{BB962C8B-B14F-4D97-AF65-F5344CB8AC3E}">
        <p14:creationId xmlns:p14="http://schemas.microsoft.com/office/powerpoint/2010/main" val="25280195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Compliance and Enforcement Mechanisms</a:t>
            </a:r>
          </a:p>
        </p:txBody>
      </p:sp>
      <p:sp>
        <p:nvSpPr>
          <p:cNvPr id="3" name="Content Placeholder 2"/>
          <p:cNvSpPr>
            <a:spLocks noGrp="1"/>
          </p:cNvSpPr>
          <p:nvPr>
            <p:ph idx="1"/>
          </p:nvPr>
        </p:nvSpPr>
        <p:spPr>
          <a:xfrm>
            <a:off x="677334" y="1930400"/>
            <a:ext cx="8596668" cy="3880773"/>
          </a:xfrm>
        </p:spPr>
        <p:txBody>
          <a:bodyPr>
            <a:noAutofit/>
          </a:bodyPr>
          <a:lstStyle/>
          <a:p>
            <a:r>
              <a:rPr lang="en-US" sz="2800" b="1" dirty="0"/>
              <a:t>Importers:  Reliance on Foreign Third-Party Testing Results</a:t>
            </a:r>
          </a:p>
          <a:p>
            <a:pPr lvl="1">
              <a:spcAft>
                <a:spcPts val="600"/>
              </a:spcAft>
            </a:pPr>
            <a:r>
              <a:rPr lang="en-US" sz="2400" dirty="0"/>
              <a:t>Model law provides that an importer can sometimes rely on a foreign paint manufacturer’s test results to issue its own declaration of conformity (see below) </a:t>
            </a:r>
          </a:p>
          <a:p>
            <a:pPr lvl="1"/>
            <a:r>
              <a:rPr lang="en-US" sz="2400" dirty="0"/>
              <a:t>Importer must exercise due care to ensure the foreign test results meet the third-party testing requirements of the law, including keeping records of the test results, and reviewing how the testing was conducted</a:t>
            </a:r>
          </a:p>
        </p:txBody>
      </p:sp>
      <p:sp>
        <p:nvSpPr>
          <p:cNvPr id="4" name="Slide Number Placeholder 3"/>
          <p:cNvSpPr>
            <a:spLocks noGrp="1"/>
          </p:cNvSpPr>
          <p:nvPr>
            <p:ph type="sldNum" sz="quarter" idx="12"/>
          </p:nvPr>
        </p:nvSpPr>
        <p:spPr/>
        <p:txBody>
          <a:bodyPr/>
          <a:lstStyle/>
          <a:p>
            <a:fld id="{BF9C22CA-B764-4D8E-8F64-664DD43660E1}" type="slidenum">
              <a:rPr lang="en-US" smtClean="0"/>
              <a:t>23</a:t>
            </a:fld>
            <a:endParaRPr lang="en-US" dirty="0"/>
          </a:p>
        </p:txBody>
      </p:sp>
    </p:spTree>
    <p:extLst>
      <p:ext uri="{BB962C8B-B14F-4D97-AF65-F5344CB8AC3E}">
        <p14:creationId xmlns:p14="http://schemas.microsoft.com/office/powerpoint/2010/main" val="35145121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Compliance and Enforcement Mechanisms</a:t>
            </a:r>
          </a:p>
        </p:txBody>
      </p:sp>
      <p:sp>
        <p:nvSpPr>
          <p:cNvPr id="3" name="Content Placeholder 2"/>
          <p:cNvSpPr>
            <a:spLocks noGrp="1"/>
          </p:cNvSpPr>
          <p:nvPr>
            <p:ph idx="1"/>
          </p:nvPr>
        </p:nvSpPr>
        <p:spPr>
          <a:xfrm>
            <a:off x="677334" y="1930400"/>
            <a:ext cx="8596668" cy="4269678"/>
          </a:xfrm>
        </p:spPr>
        <p:txBody>
          <a:bodyPr>
            <a:noAutofit/>
          </a:bodyPr>
          <a:lstStyle/>
          <a:p>
            <a:r>
              <a:rPr lang="en-US" sz="2800" b="1" dirty="0"/>
              <a:t>Content of Declaration of Conformity</a:t>
            </a:r>
          </a:p>
          <a:p>
            <a:pPr lvl="1">
              <a:spcAft>
                <a:spcPts val="600"/>
              </a:spcAft>
            </a:pPr>
            <a:r>
              <a:rPr lang="en-US" sz="2400" dirty="0"/>
              <a:t>Sworn affidavit signed by manufacturer or importer</a:t>
            </a:r>
          </a:p>
          <a:p>
            <a:pPr lvl="1">
              <a:spcAft>
                <a:spcPts val="600"/>
              </a:spcAft>
            </a:pPr>
            <a:r>
              <a:rPr lang="en-US" sz="2400" dirty="0"/>
              <a:t>Identification of the paint covered </a:t>
            </a:r>
          </a:p>
          <a:p>
            <a:pPr lvl="1">
              <a:spcAft>
                <a:spcPts val="600"/>
              </a:spcAft>
            </a:pPr>
            <a:r>
              <a:rPr lang="en-US" sz="2400" dirty="0"/>
              <a:t>Name/contact for manufacturer or importer</a:t>
            </a:r>
          </a:p>
          <a:p>
            <a:pPr lvl="1">
              <a:spcAft>
                <a:spcPts val="600"/>
              </a:spcAft>
            </a:pPr>
            <a:r>
              <a:rPr lang="en-US" sz="2400" dirty="0"/>
              <a:t>Contact information for laboratory and individual maintaining records of test results</a:t>
            </a:r>
          </a:p>
          <a:p>
            <a:pPr>
              <a:spcAft>
                <a:spcPts val="600"/>
              </a:spcAft>
            </a:pPr>
            <a:r>
              <a:rPr lang="en-US" sz="2600" b="1" dirty="0"/>
              <a:t>Manufacturers and importers must provide the completed </a:t>
            </a:r>
            <a:r>
              <a:rPr lang="en-US" sz="2600" b="1" dirty="0" err="1"/>
              <a:t>DoC</a:t>
            </a:r>
            <a:r>
              <a:rPr lang="en-US" sz="2600" b="1" dirty="0"/>
              <a:t> to paint distributors and retailers</a:t>
            </a:r>
          </a:p>
          <a:p>
            <a:pPr lvl="1"/>
            <a:endParaRPr lang="en-US" sz="2400" dirty="0"/>
          </a:p>
          <a:p>
            <a:pPr lvl="1"/>
            <a:endParaRPr lang="en-US" sz="2400" dirty="0"/>
          </a:p>
        </p:txBody>
      </p:sp>
      <p:sp>
        <p:nvSpPr>
          <p:cNvPr id="4" name="Slide Number Placeholder 3"/>
          <p:cNvSpPr>
            <a:spLocks noGrp="1"/>
          </p:cNvSpPr>
          <p:nvPr>
            <p:ph type="sldNum" sz="quarter" idx="12"/>
          </p:nvPr>
        </p:nvSpPr>
        <p:spPr/>
        <p:txBody>
          <a:bodyPr/>
          <a:lstStyle/>
          <a:p>
            <a:fld id="{BF9C22CA-B764-4D8E-8F64-664DD43660E1}" type="slidenum">
              <a:rPr lang="en-US" smtClean="0"/>
              <a:t>24</a:t>
            </a:fld>
            <a:endParaRPr lang="en-US" dirty="0"/>
          </a:p>
        </p:txBody>
      </p:sp>
    </p:spTree>
    <p:extLst>
      <p:ext uri="{BB962C8B-B14F-4D97-AF65-F5344CB8AC3E}">
        <p14:creationId xmlns:p14="http://schemas.microsoft.com/office/powerpoint/2010/main" val="35932744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Compliance and Enforcement Mechanisms</a:t>
            </a:r>
          </a:p>
        </p:txBody>
      </p:sp>
      <p:sp>
        <p:nvSpPr>
          <p:cNvPr id="3" name="Content Placeholder 2"/>
          <p:cNvSpPr>
            <a:spLocks noGrp="1"/>
          </p:cNvSpPr>
          <p:nvPr>
            <p:ph idx="1"/>
          </p:nvPr>
        </p:nvSpPr>
        <p:spPr>
          <a:xfrm>
            <a:off x="537850" y="1923855"/>
            <a:ext cx="8596668" cy="3880773"/>
          </a:xfrm>
        </p:spPr>
        <p:txBody>
          <a:bodyPr>
            <a:noAutofit/>
          </a:bodyPr>
          <a:lstStyle/>
          <a:p>
            <a:r>
              <a:rPr lang="en-US" sz="3200" b="1" dirty="0"/>
              <a:t>Government Role in Ensuring Compliance</a:t>
            </a:r>
          </a:p>
          <a:p>
            <a:pPr lvl="1"/>
            <a:r>
              <a:rPr lang="en-US" sz="2800" dirty="0"/>
              <a:t>Government Inspections</a:t>
            </a:r>
          </a:p>
          <a:p>
            <a:pPr lvl="2">
              <a:buFont typeface="Courier New" panose="02070309020205020404" pitchFamily="49" charset="0"/>
              <a:buChar char="o"/>
            </a:pPr>
            <a:r>
              <a:rPr lang="en-US" sz="2400" dirty="0"/>
              <a:t>Enter facility or store to inspect and to view testing data/Declaration of conformity and related records</a:t>
            </a:r>
          </a:p>
          <a:p>
            <a:pPr lvl="2">
              <a:buFont typeface="Courier New" panose="02070309020205020404" pitchFamily="49" charset="0"/>
              <a:buChar char="o"/>
            </a:pPr>
            <a:r>
              <a:rPr lang="en-US" sz="2400" dirty="0"/>
              <a:t>Ensures law is being followed</a:t>
            </a:r>
          </a:p>
          <a:p>
            <a:pPr lvl="1"/>
            <a:r>
              <a:rPr lang="en-US" sz="2800" dirty="0"/>
              <a:t>Government Testing</a:t>
            </a:r>
          </a:p>
          <a:p>
            <a:pPr lvl="2">
              <a:buFont typeface="Courier New" panose="02070309020205020404" pitchFamily="49" charset="0"/>
              <a:buChar char="o"/>
            </a:pPr>
            <a:r>
              <a:rPr lang="en-US" sz="2400" dirty="0"/>
              <a:t>Governments have authority to test paint </a:t>
            </a:r>
          </a:p>
        </p:txBody>
      </p:sp>
      <p:sp>
        <p:nvSpPr>
          <p:cNvPr id="4" name="Slide Number Placeholder 3"/>
          <p:cNvSpPr>
            <a:spLocks noGrp="1"/>
          </p:cNvSpPr>
          <p:nvPr>
            <p:ph type="sldNum" sz="quarter" idx="12"/>
          </p:nvPr>
        </p:nvSpPr>
        <p:spPr/>
        <p:txBody>
          <a:bodyPr/>
          <a:lstStyle/>
          <a:p>
            <a:fld id="{BF9C22CA-B764-4D8E-8F64-664DD43660E1}" type="slidenum">
              <a:rPr lang="en-US" smtClean="0"/>
              <a:t>25</a:t>
            </a:fld>
            <a:endParaRPr lang="en-US" dirty="0"/>
          </a:p>
        </p:txBody>
      </p:sp>
    </p:spTree>
    <p:extLst>
      <p:ext uri="{BB962C8B-B14F-4D97-AF65-F5344CB8AC3E}">
        <p14:creationId xmlns:p14="http://schemas.microsoft.com/office/powerpoint/2010/main" val="27793540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Compliance and Enforcement Mechanisms</a:t>
            </a:r>
            <a:endParaRPr lang="en-US" sz="3200" dirty="0"/>
          </a:p>
        </p:txBody>
      </p:sp>
      <p:sp>
        <p:nvSpPr>
          <p:cNvPr id="3" name="Content Placeholder 2"/>
          <p:cNvSpPr>
            <a:spLocks noGrp="1"/>
          </p:cNvSpPr>
          <p:nvPr>
            <p:ph idx="1"/>
          </p:nvPr>
        </p:nvSpPr>
        <p:spPr>
          <a:xfrm>
            <a:off x="677334" y="1540657"/>
            <a:ext cx="8596668" cy="3880773"/>
          </a:xfrm>
        </p:spPr>
        <p:txBody>
          <a:bodyPr>
            <a:noAutofit/>
          </a:bodyPr>
          <a:lstStyle/>
          <a:p>
            <a:endParaRPr lang="en-US" sz="2600" dirty="0"/>
          </a:p>
          <a:p>
            <a:r>
              <a:rPr lang="en-US" sz="2600" b="1" dirty="0"/>
              <a:t>What actions constitute a violation of the law?</a:t>
            </a:r>
          </a:p>
          <a:p>
            <a:pPr lvl="1">
              <a:buFont typeface="Courier New" panose="02070309020205020404" pitchFamily="49" charset="0"/>
              <a:buChar char="o"/>
            </a:pPr>
            <a:r>
              <a:rPr lang="en-US" sz="2200" dirty="0"/>
              <a:t>Manufacturing, selling, distributing, or importing paint containing lead over the legal limit</a:t>
            </a:r>
          </a:p>
          <a:p>
            <a:pPr lvl="2">
              <a:buFont typeface="Wingdings" panose="05000000000000000000" pitchFamily="2" charset="2"/>
              <a:buChar char="Ø"/>
            </a:pPr>
            <a:r>
              <a:rPr lang="en-US" sz="2000" dirty="0"/>
              <a:t>KEY:  Because sale and distribution of lead paint is prohibited, retailers and distributors are incentivized to check the declarations of conformity they receive from manufacturers, or importers.</a:t>
            </a:r>
          </a:p>
          <a:p>
            <a:pPr lvl="1">
              <a:buFont typeface="Courier New" panose="02070309020205020404" pitchFamily="49" charset="0"/>
              <a:buChar char="o"/>
            </a:pPr>
            <a:r>
              <a:rPr lang="en-US" sz="2200" dirty="0"/>
              <a:t>Failing to cooperate with government inspectors/testing</a:t>
            </a:r>
          </a:p>
          <a:p>
            <a:pPr lvl="1">
              <a:buFont typeface="Courier New" panose="02070309020205020404" pitchFamily="49" charset="0"/>
              <a:buChar char="o"/>
            </a:pPr>
            <a:r>
              <a:rPr lang="en-US" sz="2200" dirty="0"/>
              <a:t>Failing to provide a </a:t>
            </a:r>
            <a:r>
              <a:rPr lang="en-US" sz="2200" dirty="0" err="1"/>
              <a:t>DoC</a:t>
            </a:r>
            <a:r>
              <a:rPr lang="en-US" sz="2200" dirty="0"/>
              <a:t> or making a false declaration</a:t>
            </a:r>
          </a:p>
          <a:p>
            <a:pPr lvl="1">
              <a:buFont typeface="Courier New" panose="02070309020205020404" pitchFamily="49" charset="0"/>
              <a:buChar char="o"/>
            </a:pPr>
            <a:r>
              <a:rPr lang="en-US" sz="2200" dirty="0"/>
              <a:t>Attempting to exert undue influence over third party laboratory testing the paint</a:t>
            </a:r>
          </a:p>
        </p:txBody>
      </p:sp>
      <p:sp>
        <p:nvSpPr>
          <p:cNvPr id="4" name="Slide Number Placeholder 3"/>
          <p:cNvSpPr>
            <a:spLocks noGrp="1"/>
          </p:cNvSpPr>
          <p:nvPr>
            <p:ph type="sldNum" sz="quarter" idx="12"/>
          </p:nvPr>
        </p:nvSpPr>
        <p:spPr/>
        <p:txBody>
          <a:bodyPr/>
          <a:lstStyle/>
          <a:p>
            <a:fld id="{BF9C22CA-B764-4D8E-8F64-664DD43660E1}" type="slidenum">
              <a:rPr lang="en-US" smtClean="0"/>
              <a:t>26</a:t>
            </a:fld>
            <a:endParaRPr lang="en-US" dirty="0"/>
          </a:p>
        </p:txBody>
      </p:sp>
    </p:spTree>
    <p:extLst>
      <p:ext uri="{BB962C8B-B14F-4D97-AF65-F5344CB8AC3E}">
        <p14:creationId xmlns:p14="http://schemas.microsoft.com/office/powerpoint/2010/main" val="3821061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Enforcement and Consequences for Non-Compliance</a:t>
            </a:r>
          </a:p>
        </p:txBody>
      </p:sp>
      <p:sp>
        <p:nvSpPr>
          <p:cNvPr id="3" name="Content Placeholder 2"/>
          <p:cNvSpPr>
            <a:spLocks noGrp="1"/>
          </p:cNvSpPr>
          <p:nvPr>
            <p:ph idx="1"/>
          </p:nvPr>
        </p:nvSpPr>
        <p:spPr>
          <a:xfrm>
            <a:off x="677334" y="1711138"/>
            <a:ext cx="8596668" cy="3880773"/>
          </a:xfrm>
        </p:spPr>
        <p:txBody>
          <a:bodyPr>
            <a:noAutofit/>
          </a:bodyPr>
          <a:lstStyle/>
          <a:p>
            <a:r>
              <a:rPr lang="en-US" sz="3000" dirty="0"/>
              <a:t>What are the penalties for failing to follow the law?</a:t>
            </a:r>
          </a:p>
          <a:p>
            <a:pPr lvl="1">
              <a:buFont typeface="Courier New" panose="02070309020205020404" pitchFamily="49" charset="0"/>
              <a:buChar char="o"/>
            </a:pPr>
            <a:r>
              <a:rPr lang="en-US" sz="2800" dirty="0"/>
              <a:t>Civil monetary penalties</a:t>
            </a:r>
          </a:p>
          <a:p>
            <a:pPr lvl="1">
              <a:buFont typeface="Courier New" panose="02070309020205020404" pitchFamily="49" charset="0"/>
              <a:buChar char="o"/>
            </a:pPr>
            <a:r>
              <a:rPr lang="en-US" sz="2800" dirty="0"/>
              <a:t>Criminal penalties</a:t>
            </a:r>
          </a:p>
          <a:p>
            <a:pPr lvl="1">
              <a:buFont typeface="Courier New" panose="02070309020205020404" pitchFamily="49" charset="0"/>
              <a:buChar char="o"/>
            </a:pPr>
            <a:r>
              <a:rPr lang="en-US" sz="2800" dirty="0"/>
              <a:t>Other appropriate relief or sanctions</a:t>
            </a:r>
          </a:p>
          <a:p>
            <a:r>
              <a:rPr lang="en-US" sz="3000" dirty="0"/>
              <a:t>Citizen Suits: an additional means to enforce the law and promote compliance</a:t>
            </a:r>
          </a:p>
          <a:p>
            <a:pPr>
              <a:buFont typeface="Courier New" panose="02070309020205020404" pitchFamily="49" charset="0"/>
              <a:buChar char="o"/>
            </a:pPr>
            <a:endParaRPr lang="en-US" sz="2800" dirty="0"/>
          </a:p>
          <a:p>
            <a:pPr lvl="1">
              <a:buFont typeface="Courier New" panose="02070309020205020404" pitchFamily="49" charset="0"/>
              <a:buChar char="o"/>
            </a:pPr>
            <a:endParaRPr lang="en-US" sz="2600" dirty="0"/>
          </a:p>
          <a:p>
            <a:pPr marL="1371600" lvl="3" indent="0">
              <a:buNone/>
            </a:pPr>
            <a:endParaRPr lang="en-US" sz="2000" dirty="0"/>
          </a:p>
          <a:p>
            <a:pPr lvl="1"/>
            <a:endParaRPr lang="en-US" sz="2800" dirty="0"/>
          </a:p>
        </p:txBody>
      </p:sp>
      <p:sp>
        <p:nvSpPr>
          <p:cNvPr id="4" name="Slide Number Placeholder 3"/>
          <p:cNvSpPr>
            <a:spLocks noGrp="1"/>
          </p:cNvSpPr>
          <p:nvPr>
            <p:ph type="sldNum" sz="quarter" idx="12"/>
          </p:nvPr>
        </p:nvSpPr>
        <p:spPr/>
        <p:txBody>
          <a:bodyPr/>
          <a:lstStyle/>
          <a:p>
            <a:fld id="{BF9C22CA-B764-4D8E-8F64-664DD43660E1}" type="slidenum">
              <a:rPr lang="en-US" smtClean="0"/>
              <a:t>27</a:t>
            </a:fld>
            <a:endParaRPr lang="en-US" dirty="0"/>
          </a:p>
        </p:txBody>
      </p:sp>
    </p:spTree>
    <p:extLst>
      <p:ext uri="{BB962C8B-B14F-4D97-AF65-F5344CB8AC3E}">
        <p14:creationId xmlns:p14="http://schemas.microsoft.com/office/powerpoint/2010/main" val="13284368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Part 3:  Key Considerations for Adapting the Model Law to Fit National Conditions and Needs</a:t>
            </a:r>
          </a:p>
        </p:txBody>
      </p:sp>
      <p:sp>
        <p:nvSpPr>
          <p:cNvPr id="3" name="Slide Number Placeholder 2"/>
          <p:cNvSpPr>
            <a:spLocks noGrp="1"/>
          </p:cNvSpPr>
          <p:nvPr>
            <p:ph type="sldNum" sz="quarter" idx="12"/>
          </p:nvPr>
        </p:nvSpPr>
        <p:spPr/>
        <p:txBody>
          <a:bodyPr/>
          <a:lstStyle/>
          <a:p>
            <a:fld id="{BF9C22CA-B764-4D8E-8F64-664DD43660E1}" type="slidenum">
              <a:rPr lang="en-US" smtClean="0"/>
              <a:t>28</a:t>
            </a:fld>
            <a:endParaRPr lang="en-US" dirty="0"/>
          </a:p>
        </p:txBody>
      </p:sp>
    </p:spTree>
    <p:extLst>
      <p:ext uri="{BB962C8B-B14F-4D97-AF65-F5344CB8AC3E}">
        <p14:creationId xmlns:p14="http://schemas.microsoft.com/office/powerpoint/2010/main" val="82014891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Model Law:  Key Considerations</a:t>
            </a:r>
          </a:p>
        </p:txBody>
      </p:sp>
      <p:sp>
        <p:nvSpPr>
          <p:cNvPr id="3" name="Content Placeholder 2"/>
          <p:cNvSpPr>
            <a:spLocks noGrp="1"/>
          </p:cNvSpPr>
          <p:nvPr>
            <p:ph idx="1"/>
          </p:nvPr>
        </p:nvSpPr>
        <p:spPr>
          <a:xfrm>
            <a:off x="677334" y="1540657"/>
            <a:ext cx="8596668" cy="3880773"/>
          </a:xfrm>
        </p:spPr>
        <p:txBody>
          <a:bodyPr>
            <a:noAutofit/>
          </a:bodyPr>
          <a:lstStyle/>
          <a:p>
            <a:r>
              <a:rPr lang="en-US" sz="2000" dirty="0"/>
              <a:t>Model law can be used </a:t>
            </a:r>
            <a:r>
              <a:rPr lang="en-US" sz="2000"/>
              <a:t>to draft a </a:t>
            </a:r>
            <a:r>
              <a:rPr lang="en-US" sz="2000" dirty="0"/>
              <a:t>statute, regulation, or standard</a:t>
            </a:r>
          </a:p>
          <a:p>
            <a:pPr lvl="1"/>
            <a:r>
              <a:rPr lang="en-US" sz="1800" dirty="0"/>
              <a:t>Different countries have taken different approaches, depending on their individual legal frameworks</a:t>
            </a:r>
          </a:p>
          <a:p>
            <a:r>
              <a:rPr lang="en-US" sz="2000" dirty="0"/>
              <a:t>Potential benefits from using a public process to adopt a lead paint law include:</a:t>
            </a:r>
          </a:p>
          <a:p>
            <a:pPr lvl="1"/>
            <a:r>
              <a:rPr lang="en-US" sz="1800" dirty="0"/>
              <a:t>Buy-in from key stakeholder groups</a:t>
            </a:r>
          </a:p>
          <a:p>
            <a:pPr lvl="1"/>
            <a:r>
              <a:rPr lang="en-US" sz="1800" dirty="0"/>
              <a:t>Valuable technical input from industry</a:t>
            </a:r>
          </a:p>
          <a:p>
            <a:r>
              <a:rPr lang="en-US" sz="2000" dirty="0"/>
              <a:t>Model law and guidance is intended to be a “living document,” i.e., the Lead Paint Alliance will continue to collect feedback and provide clarity where needed</a:t>
            </a:r>
          </a:p>
          <a:p>
            <a:pPr marL="0" indent="0">
              <a:buNone/>
            </a:pPr>
            <a:endParaRPr lang="en-US" sz="2000" dirty="0"/>
          </a:p>
          <a:p>
            <a:endParaRPr lang="en-US" sz="2000" dirty="0"/>
          </a:p>
        </p:txBody>
      </p:sp>
      <p:sp>
        <p:nvSpPr>
          <p:cNvPr id="4" name="Slide Number Placeholder 3"/>
          <p:cNvSpPr>
            <a:spLocks noGrp="1"/>
          </p:cNvSpPr>
          <p:nvPr>
            <p:ph type="sldNum" sz="quarter" idx="12"/>
          </p:nvPr>
        </p:nvSpPr>
        <p:spPr/>
        <p:txBody>
          <a:bodyPr/>
          <a:lstStyle/>
          <a:p>
            <a:fld id="{BF9C22CA-B764-4D8E-8F64-664DD43660E1}" type="slidenum">
              <a:rPr lang="en-US" smtClean="0"/>
              <a:t>29</a:t>
            </a:fld>
            <a:endParaRPr lang="en-US" dirty="0"/>
          </a:p>
        </p:txBody>
      </p:sp>
    </p:spTree>
    <p:extLst>
      <p:ext uri="{BB962C8B-B14F-4D97-AF65-F5344CB8AC3E}">
        <p14:creationId xmlns:p14="http://schemas.microsoft.com/office/powerpoint/2010/main" val="16727961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Part 1:  </a:t>
            </a:r>
            <a:br>
              <a:rPr lang="en-US" dirty="0"/>
            </a:br>
            <a:r>
              <a:rPr lang="en-US" dirty="0"/>
              <a:t>Development of the Model Law and Guidance for Regulating Lead Paint</a:t>
            </a:r>
          </a:p>
        </p:txBody>
      </p:sp>
      <p:sp>
        <p:nvSpPr>
          <p:cNvPr id="3" name="Slide Number Placeholder 2"/>
          <p:cNvSpPr>
            <a:spLocks noGrp="1"/>
          </p:cNvSpPr>
          <p:nvPr>
            <p:ph type="sldNum" sz="quarter" idx="12"/>
          </p:nvPr>
        </p:nvSpPr>
        <p:spPr/>
        <p:txBody>
          <a:bodyPr/>
          <a:lstStyle/>
          <a:p>
            <a:fld id="{BF9C22CA-B764-4D8E-8F64-664DD43660E1}" type="slidenum">
              <a:rPr lang="en-US" smtClean="0"/>
              <a:t>3</a:t>
            </a:fld>
            <a:endParaRPr lang="en-US" dirty="0"/>
          </a:p>
        </p:txBody>
      </p:sp>
    </p:spTree>
    <p:extLst>
      <p:ext uri="{BB962C8B-B14F-4D97-AF65-F5344CB8AC3E}">
        <p14:creationId xmlns:p14="http://schemas.microsoft.com/office/powerpoint/2010/main" val="67716950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6725" y="1564586"/>
            <a:ext cx="10515600" cy="1325563"/>
          </a:xfrm>
        </p:spPr>
        <p:txBody>
          <a:bodyPr>
            <a:normAutofit fontScale="90000"/>
          </a:bodyPr>
          <a:lstStyle/>
          <a:p>
            <a:r>
              <a:rPr lang="en-US" sz="6000" dirty="0"/>
              <a:t>                 Thank you!</a:t>
            </a:r>
            <a:r>
              <a:rPr lang="en-US" dirty="0"/>
              <a:t/>
            </a:r>
            <a:br>
              <a:rPr lang="en-US" dirty="0"/>
            </a:br>
            <a:r>
              <a:rPr lang="en-US" dirty="0"/>
              <a:t/>
            </a:r>
            <a:br>
              <a:rPr lang="en-US" dirty="0"/>
            </a:br>
            <a:r>
              <a:rPr lang="en-US" dirty="0"/>
              <a:t/>
            </a:r>
            <a:br>
              <a:rPr lang="en-US" dirty="0"/>
            </a:br>
            <a:endParaRPr lang="en-US" dirty="0"/>
          </a:p>
        </p:txBody>
      </p:sp>
      <p:sp>
        <p:nvSpPr>
          <p:cNvPr id="4" name="Slide Number Placeholder 3"/>
          <p:cNvSpPr>
            <a:spLocks noGrp="1"/>
          </p:cNvSpPr>
          <p:nvPr>
            <p:ph type="sldNum" sz="quarter" idx="12"/>
          </p:nvPr>
        </p:nvSpPr>
        <p:spPr/>
        <p:txBody>
          <a:bodyPr/>
          <a:lstStyle/>
          <a:p>
            <a:fld id="{BF9C22CA-B764-4D8E-8F64-664DD43660E1}" type="slidenum">
              <a:rPr lang="en-US" smtClean="0"/>
              <a:t>30</a:t>
            </a:fld>
            <a:endParaRPr lang="en-US" dirty="0"/>
          </a:p>
        </p:txBody>
      </p:sp>
    </p:spTree>
    <p:extLst>
      <p:ext uri="{BB962C8B-B14F-4D97-AF65-F5344CB8AC3E}">
        <p14:creationId xmlns:p14="http://schemas.microsoft.com/office/powerpoint/2010/main" val="38943980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Background: Does lead need to be in paint?  </a:t>
            </a:r>
          </a:p>
        </p:txBody>
      </p:sp>
      <p:sp>
        <p:nvSpPr>
          <p:cNvPr id="3" name="Content Placeholder 2"/>
          <p:cNvSpPr>
            <a:spLocks noGrp="1"/>
          </p:cNvSpPr>
          <p:nvPr>
            <p:ph idx="1"/>
          </p:nvPr>
        </p:nvSpPr>
        <p:spPr>
          <a:xfrm>
            <a:off x="677334" y="1930400"/>
            <a:ext cx="8596668" cy="4512060"/>
          </a:xfrm>
        </p:spPr>
        <p:txBody>
          <a:bodyPr>
            <a:normAutofit/>
          </a:bodyPr>
          <a:lstStyle/>
          <a:p>
            <a:r>
              <a:rPr lang="en-US" dirty="0">
                <a:solidFill>
                  <a:schemeClr val="tx1"/>
                </a:solidFill>
              </a:rPr>
              <a:t>Historically, lead compounds were intentionally added to oil-based decorative and industrial paint to give it certain properties:</a:t>
            </a:r>
          </a:p>
          <a:p>
            <a:pPr lvl="1"/>
            <a:r>
              <a:rPr lang="en-US" dirty="0">
                <a:solidFill>
                  <a:schemeClr val="tx1"/>
                </a:solidFill>
              </a:rPr>
              <a:t>Enhanced color, reduced corrosion on metal surfaces or faster drying time</a:t>
            </a:r>
          </a:p>
          <a:p>
            <a:r>
              <a:rPr lang="en-US" dirty="0">
                <a:solidFill>
                  <a:schemeClr val="tx1"/>
                </a:solidFill>
              </a:rPr>
              <a:t>Lead is most commonly found in oil-based paints, while water-based latex paints rarely contain intentionally added lead.</a:t>
            </a:r>
          </a:p>
          <a:p>
            <a:r>
              <a:rPr lang="en-US" dirty="0">
                <a:solidFill>
                  <a:schemeClr val="tx1"/>
                </a:solidFill>
              </a:rPr>
              <a:t>Today, non-leaded pigments, anti-corrosive ingredients and driers are widely available and are used by manufacturers to produce high quality paints</a:t>
            </a:r>
          </a:p>
          <a:p>
            <a:r>
              <a:rPr lang="en-US" dirty="0">
                <a:solidFill>
                  <a:schemeClr val="tx1"/>
                </a:solidFill>
              </a:rPr>
              <a:t>Paints may also include ingredients, such as natural clays, that contain lead as a contaminant. This is why “lead-free” paint is not technically possible, and also why testing is crucial (see upcoming slides</a:t>
            </a:r>
            <a:r>
              <a:rPr lang="en-US" dirty="0"/>
              <a:t>).</a:t>
            </a:r>
          </a:p>
          <a:p>
            <a:pPr marL="0" indent="0">
              <a:buNone/>
            </a:pPr>
            <a:endParaRPr lang="en-US" dirty="0"/>
          </a:p>
        </p:txBody>
      </p:sp>
      <p:sp>
        <p:nvSpPr>
          <p:cNvPr id="4" name="Slide Number Placeholder 3"/>
          <p:cNvSpPr>
            <a:spLocks noGrp="1"/>
          </p:cNvSpPr>
          <p:nvPr>
            <p:ph type="sldNum" sz="quarter" idx="12"/>
          </p:nvPr>
        </p:nvSpPr>
        <p:spPr/>
        <p:txBody>
          <a:bodyPr/>
          <a:lstStyle/>
          <a:p>
            <a:fld id="{BF9C22CA-B764-4D8E-8F64-664DD43660E1}" type="slidenum">
              <a:rPr lang="en-US" smtClean="0"/>
              <a:t>4</a:t>
            </a:fld>
            <a:endParaRPr lang="en-US" dirty="0"/>
          </a:p>
        </p:txBody>
      </p:sp>
    </p:spTree>
    <p:extLst>
      <p:ext uri="{BB962C8B-B14F-4D97-AF65-F5344CB8AC3E}">
        <p14:creationId xmlns:p14="http://schemas.microsoft.com/office/powerpoint/2010/main" val="3767359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Purpose of the Model Law</a:t>
            </a:r>
          </a:p>
        </p:txBody>
      </p:sp>
      <p:sp>
        <p:nvSpPr>
          <p:cNvPr id="3" name="Content Placeholder 2"/>
          <p:cNvSpPr>
            <a:spLocks noGrp="1"/>
          </p:cNvSpPr>
          <p:nvPr>
            <p:ph idx="1"/>
          </p:nvPr>
        </p:nvSpPr>
        <p:spPr>
          <a:xfrm>
            <a:off x="677334" y="1930399"/>
            <a:ext cx="8596668" cy="4110963"/>
          </a:xfrm>
        </p:spPr>
        <p:txBody>
          <a:bodyPr>
            <a:normAutofit/>
          </a:bodyPr>
          <a:lstStyle/>
          <a:p>
            <a:r>
              <a:rPr lang="en-US" sz="2200" dirty="0">
                <a:solidFill>
                  <a:schemeClr val="tx1"/>
                </a:solidFill>
              </a:rPr>
              <a:t>Represents global best practices in regulating lead paint, and serves as a template for a strong lead paint law</a:t>
            </a:r>
          </a:p>
          <a:p>
            <a:r>
              <a:rPr lang="en-US" sz="2200" dirty="0">
                <a:solidFill>
                  <a:schemeClr val="tx1"/>
                </a:solidFill>
              </a:rPr>
              <a:t>Intended to be straightforward for both governments and regulated entities to implement, and for governments to enforce</a:t>
            </a:r>
          </a:p>
          <a:p>
            <a:r>
              <a:rPr lang="en-US" sz="2200" dirty="0">
                <a:solidFill>
                  <a:schemeClr val="tx1"/>
                </a:solidFill>
              </a:rPr>
              <a:t>Not intended to be a one-size fits all approach, but to be adapted to each country’s unique legal framework.</a:t>
            </a:r>
          </a:p>
          <a:p>
            <a:r>
              <a:rPr lang="en-US" sz="2200" dirty="0">
                <a:solidFill>
                  <a:schemeClr val="tx1"/>
                </a:solidFill>
              </a:rPr>
              <a:t>Lead paint “laws” can take various forms in a country, including statutes, regulations, and enforceable standards</a:t>
            </a:r>
          </a:p>
          <a:p>
            <a:endParaRPr lang="en-US" sz="2000" dirty="0"/>
          </a:p>
        </p:txBody>
      </p:sp>
      <p:sp>
        <p:nvSpPr>
          <p:cNvPr id="4" name="Slide Number Placeholder 3"/>
          <p:cNvSpPr>
            <a:spLocks noGrp="1"/>
          </p:cNvSpPr>
          <p:nvPr>
            <p:ph type="sldNum" sz="quarter" idx="12"/>
          </p:nvPr>
        </p:nvSpPr>
        <p:spPr/>
        <p:txBody>
          <a:bodyPr/>
          <a:lstStyle/>
          <a:p>
            <a:fld id="{BF9C22CA-B764-4D8E-8F64-664DD43660E1}" type="slidenum">
              <a:rPr lang="en-US" smtClean="0"/>
              <a:t>5</a:t>
            </a:fld>
            <a:endParaRPr lang="en-US" dirty="0"/>
          </a:p>
        </p:txBody>
      </p:sp>
    </p:spTree>
    <p:extLst>
      <p:ext uri="{BB962C8B-B14F-4D97-AF65-F5344CB8AC3E}">
        <p14:creationId xmlns:p14="http://schemas.microsoft.com/office/powerpoint/2010/main" val="30739366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solidFill>
                  <a:schemeClr val="tx2">
                    <a:lumMod val="60000"/>
                    <a:lumOff val="40000"/>
                  </a:schemeClr>
                </a:solidFill>
              </a:rPr>
              <a:t>Model Law Developed by the Lead Paint Alliance</a:t>
            </a:r>
            <a:r>
              <a:rPr lang="en-US" dirty="0">
                <a:solidFill>
                  <a:schemeClr val="accent2"/>
                </a:solidFill>
              </a:rPr>
              <a:t/>
            </a:r>
            <a:br>
              <a:rPr lang="en-US" dirty="0">
                <a:solidFill>
                  <a:schemeClr val="accent2"/>
                </a:solidFill>
              </a:rPr>
            </a:br>
            <a:endParaRPr lang="en-US" dirty="0">
              <a:solidFill>
                <a:schemeClr val="accent2"/>
              </a:solidFill>
            </a:endParaRPr>
          </a:p>
        </p:txBody>
      </p:sp>
      <p:sp>
        <p:nvSpPr>
          <p:cNvPr id="3" name="Content Placeholder 2"/>
          <p:cNvSpPr>
            <a:spLocks noGrp="1"/>
          </p:cNvSpPr>
          <p:nvPr>
            <p:ph idx="1"/>
          </p:nvPr>
        </p:nvSpPr>
        <p:spPr>
          <a:xfrm>
            <a:off x="677334" y="1930400"/>
            <a:ext cx="8596668" cy="4476087"/>
          </a:xfrm>
        </p:spPr>
        <p:txBody>
          <a:bodyPr>
            <a:noAutofit/>
          </a:bodyPr>
          <a:lstStyle/>
          <a:p>
            <a:pPr>
              <a:spcAft>
                <a:spcPts val="600"/>
              </a:spcAft>
            </a:pPr>
            <a:r>
              <a:rPr lang="en-US" sz="2200" dirty="0"/>
              <a:t>Voluntary international initiative led by the United Nations Environment Program and the World Health Organization</a:t>
            </a:r>
          </a:p>
          <a:p>
            <a:pPr>
              <a:spcAft>
                <a:spcPts val="600"/>
              </a:spcAft>
            </a:pPr>
            <a:r>
              <a:rPr lang="en-US" sz="2200" dirty="0"/>
              <a:t>The Lead Paint Alliance was created by a unanimous resolution at a meeting of the Strategic Approach to International Chemicals Management (SAICM) in 2009</a:t>
            </a:r>
          </a:p>
          <a:p>
            <a:pPr>
              <a:spcAft>
                <a:spcPts val="600"/>
              </a:spcAft>
            </a:pPr>
            <a:r>
              <a:rPr lang="en-US" sz="2200" dirty="0"/>
              <a:t>Governments requested a model law to help establish lead paint laws</a:t>
            </a:r>
          </a:p>
          <a:p>
            <a:pPr>
              <a:spcAft>
                <a:spcPts val="600"/>
              </a:spcAft>
            </a:pPr>
            <a:r>
              <a:rPr lang="en-US" sz="2200" dirty="0"/>
              <a:t>The Alliance developed the Model Law through an inclusive and transparent process</a:t>
            </a:r>
          </a:p>
          <a:p>
            <a:pPr lvl="1"/>
            <a:endParaRPr lang="en-US" sz="2000" dirty="0"/>
          </a:p>
        </p:txBody>
      </p:sp>
      <p:sp>
        <p:nvSpPr>
          <p:cNvPr id="4" name="Slide Number Placeholder 3"/>
          <p:cNvSpPr>
            <a:spLocks noGrp="1"/>
          </p:cNvSpPr>
          <p:nvPr>
            <p:ph type="sldNum" sz="quarter" idx="12"/>
          </p:nvPr>
        </p:nvSpPr>
        <p:spPr/>
        <p:txBody>
          <a:bodyPr/>
          <a:lstStyle/>
          <a:p>
            <a:fld id="{BF9C22CA-B764-4D8E-8F64-664DD43660E1}" type="slidenum">
              <a:rPr lang="en-US" smtClean="0"/>
              <a:t>6</a:t>
            </a:fld>
            <a:endParaRPr lang="en-US" dirty="0"/>
          </a:p>
        </p:txBody>
      </p:sp>
    </p:spTree>
    <p:extLst>
      <p:ext uri="{BB962C8B-B14F-4D97-AF65-F5344CB8AC3E}">
        <p14:creationId xmlns:p14="http://schemas.microsoft.com/office/powerpoint/2010/main" val="33069821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423620"/>
            <a:ext cx="8596668" cy="1320800"/>
          </a:xfrm>
        </p:spPr>
        <p:txBody>
          <a:bodyPr/>
          <a:lstStyle/>
          <a:p>
            <a:r>
              <a:rPr lang="en-US" dirty="0"/>
              <a:t>Process for Drafting Model Law and Guidance</a:t>
            </a:r>
          </a:p>
        </p:txBody>
      </p:sp>
      <p:sp>
        <p:nvSpPr>
          <p:cNvPr id="3" name="Content Placeholder 2"/>
          <p:cNvSpPr>
            <a:spLocks noGrp="1"/>
          </p:cNvSpPr>
          <p:nvPr>
            <p:ph idx="1"/>
          </p:nvPr>
        </p:nvSpPr>
        <p:spPr>
          <a:xfrm>
            <a:off x="677333" y="1744420"/>
            <a:ext cx="8823127" cy="3880773"/>
          </a:xfrm>
        </p:spPr>
        <p:txBody>
          <a:bodyPr>
            <a:noAutofit/>
          </a:bodyPr>
          <a:lstStyle/>
          <a:p>
            <a:pPr>
              <a:spcAft>
                <a:spcPts val="600"/>
              </a:spcAft>
            </a:pPr>
            <a:r>
              <a:rPr lang="en-US" sz="2200" dirty="0"/>
              <a:t>Model law is based on existing lead paint laws, and includes changes to reflect lessons learned and to make it both easy to implement and customizable to national circumstances</a:t>
            </a:r>
          </a:p>
          <a:p>
            <a:pPr>
              <a:spcAft>
                <a:spcPts val="600"/>
              </a:spcAft>
            </a:pPr>
            <a:r>
              <a:rPr lang="en-US" sz="2200" dirty="0"/>
              <a:t>Worked with stakeholders (industry, civil society, technical experts) on the draft, and incorporated their comments</a:t>
            </a:r>
          </a:p>
          <a:p>
            <a:pPr lvl="1">
              <a:spcAft>
                <a:spcPts val="600"/>
              </a:spcAft>
              <a:buFont typeface="Courier New" panose="02070309020205020404" pitchFamily="49" charset="0"/>
              <a:buChar char="o"/>
            </a:pPr>
            <a:r>
              <a:rPr lang="en-US" sz="2000" dirty="0"/>
              <a:t>Global and regional paint industry associations and companies generally supportive of lead paint laws</a:t>
            </a:r>
          </a:p>
          <a:p>
            <a:pPr>
              <a:spcAft>
                <a:spcPts val="600"/>
              </a:spcAft>
            </a:pPr>
            <a:r>
              <a:rPr lang="en-US" sz="2200" dirty="0"/>
              <a:t>Draft provided on the United Nations Environment web site to solicit broad public comment</a:t>
            </a:r>
          </a:p>
          <a:p>
            <a:pPr>
              <a:spcAft>
                <a:spcPts val="600"/>
              </a:spcAft>
            </a:pPr>
            <a:r>
              <a:rPr lang="en-US" sz="2200" dirty="0"/>
              <a:t>Year-long process, finalized in Fall 2017</a:t>
            </a:r>
          </a:p>
        </p:txBody>
      </p:sp>
      <p:sp>
        <p:nvSpPr>
          <p:cNvPr id="4" name="Slide Number Placeholder 3"/>
          <p:cNvSpPr>
            <a:spLocks noGrp="1"/>
          </p:cNvSpPr>
          <p:nvPr>
            <p:ph type="sldNum" sz="quarter" idx="12"/>
          </p:nvPr>
        </p:nvSpPr>
        <p:spPr/>
        <p:txBody>
          <a:bodyPr/>
          <a:lstStyle/>
          <a:p>
            <a:fld id="{BF9C22CA-B764-4D8E-8F64-664DD43660E1}" type="slidenum">
              <a:rPr lang="en-US" smtClean="0"/>
              <a:t>7</a:t>
            </a:fld>
            <a:endParaRPr lang="en-US" dirty="0"/>
          </a:p>
        </p:txBody>
      </p:sp>
    </p:spTree>
    <p:extLst>
      <p:ext uri="{BB962C8B-B14F-4D97-AF65-F5344CB8AC3E}">
        <p14:creationId xmlns:p14="http://schemas.microsoft.com/office/powerpoint/2010/main" val="24390763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3583" y="1492413"/>
            <a:ext cx="9716146" cy="3428301"/>
          </a:xfrm>
        </p:spPr>
        <p:txBody>
          <a:bodyPr>
            <a:noAutofit/>
          </a:bodyPr>
          <a:lstStyle/>
          <a:p>
            <a:pPr>
              <a:spcAft>
                <a:spcPts val="600"/>
              </a:spcAft>
            </a:pPr>
            <a:r>
              <a:rPr lang="en-US" sz="2000" dirty="0"/>
              <a:t>Structure:  1. Guidance; 2. Model Law</a:t>
            </a:r>
          </a:p>
          <a:p>
            <a:pPr>
              <a:spcAft>
                <a:spcPts val="600"/>
              </a:spcAft>
            </a:pPr>
            <a:r>
              <a:rPr lang="en-US" sz="2000" dirty="0"/>
              <a:t>Guidance provides: </a:t>
            </a:r>
          </a:p>
          <a:p>
            <a:pPr lvl="1">
              <a:spcAft>
                <a:spcPts val="600"/>
              </a:spcAft>
            </a:pPr>
            <a:r>
              <a:rPr lang="en-US" sz="1900" dirty="0"/>
              <a:t>Detailed background on the public health and economic costs of lead in paint;</a:t>
            </a:r>
          </a:p>
          <a:p>
            <a:pPr lvl="1">
              <a:spcAft>
                <a:spcPts val="600"/>
              </a:spcAft>
            </a:pPr>
            <a:r>
              <a:rPr lang="en-US" sz="1900" dirty="0"/>
              <a:t>Explains the “case for legal limits” – economic and health benefits, trade benefits, setting a low concentration standard; only way to ensure low lead paint levels; and </a:t>
            </a:r>
          </a:p>
          <a:p>
            <a:pPr lvl="1">
              <a:spcAft>
                <a:spcPts val="600"/>
              </a:spcAft>
            </a:pPr>
            <a:r>
              <a:rPr lang="en-US" sz="1900" dirty="0"/>
              <a:t>Presents the objectives and key elements of an effective lead paint law, such as:</a:t>
            </a:r>
          </a:p>
          <a:p>
            <a:pPr lvl="1">
              <a:spcAft>
                <a:spcPts val="600"/>
              </a:spcAft>
            </a:pPr>
            <a:endParaRPr lang="en-US" sz="1900" dirty="0"/>
          </a:p>
          <a:p>
            <a:pPr lvl="1">
              <a:spcAft>
                <a:spcPts val="600"/>
              </a:spcAft>
            </a:pPr>
            <a:endParaRPr lang="en-US" sz="1900" dirty="0"/>
          </a:p>
          <a:p>
            <a:pPr lvl="1">
              <a:spcAft>
                <a:spcPts val="600"/>
              </a:spcAft>
            </a:pPr>
            <a:endParaRPr lang="en-US" sz="1900" dirty="0"/>
          </a:p>
          <a:p>
            <a:pPr lvl="1">
              <a:spcAft>
                <a:spcPts val="600"/>
              </a:spcAft>
            </a:pPr>
            <a:r>
              <a:rPr lang="en-US" sz="1900" dirty="0"/>
              <a:t>Model Law provides template language for a lead paint law</a:t>
            </a:r>
          </a:p>
        </p:txBody>
      </p:sp>
      <p:sp>
        <p:nvSpPr>
          <p:cNvPr id="4" name="TextBox 3"/>
          <p:cNvSpPr txBox="1"/>
          <p:nvPr/>
        </p:nvSpPr>
        <p:spPr>
          <a:xfrm>
            <a:off x="678335" y="4775271"/>
            <a:ext cx="7912328" cy="1631216"/>
          </a:xfrm>
          <a:prstGeom prst="rect">
            <a:avLst/>
          </a:prstGeom>
          <a:noFill/>
        </p:spPr>
        <p:txBody>
          <a:bodyPr wrap="square" numCol="2" rtlCol="0">
            <a:spAutoFit/>
          </a:bodyPr>
          <a:lstStyle/>
          <a:p>
            <a:pPr marL="1200150" lvl="2" indent="-285750">
              <a:buFont typeface="Arial" panose="020B0604020202020204" pitchFamily="34" charset="0"/>
              <a:buChar char="•"/>
            </a:pPr>
            <a:r>
              <a:rPr lang="en-US" sz="2000" dirty="0">
                <a:solidFill>
                  <a:schemeClr val="tx1">
                    <a:lumMod val="75000"/>
                    <a:lumOff val="25000"/>
                  </a:schemeClr>
                </a:solidFill>
              </a:rPr>
              <a:t>Definitions</a:t>
            </a:r>
          </a:p>
          <a:p>
            <a:pPr marL="1200150" lvl="2" indent="-285750">
              <a:buFont typeface="Arial" panose="020B0604020202020204" pitchFamily="34" charset="0"/>
              <a:buChar char="•"/>
            </a:pPr>
            <a:r>
              <a:rPr lang="en-US" sz="2000" dirty="0">
                <a:solidFill>
                  <a:schemeClr val="tx1">
                    <a:lumMod val="75000"/>
                    <a:lumOff val="25000"/>
                  </a:schemeClr>
                </a:solidFill>
              </a:rPr>
              <a:t>Clear limit on total lead</a:t>
            </a:r>
          </a:p>
          <a:p>
            <a:pPr marL="1193800" lvl="2" indent="-279400">
              <a:buFont typeface="Arial" panose="020B0604020202020204" pitchFamily="34" charset="0"/>
              <a:buChar char="•"/>
            </a:pPr>
            <a:r>
              <a:rPr lang="en-US" sz="2000" dirty="0">
                <a:solidFill>
                  <a:schemeClr val="tx1">
                    <a:lumMod val="75000"/>
                    <a:lumOff val="25000"/>
                  </a:schemeClr>
                </a:solidFill>
              </a:rPr>
              <a:t>Setting effective dates</a:t>
            </a:r>
          </a:p>
          <a:p>
            <a:pPr lvl="2"/>
            <a:endParaRPr lang="en-US" sz="2000" dirty="0">
              <a:solidFill>
                <a:schemeClr val="tx1">
                  <a:lumMod val="75000"/>
                  <a:lumOff val="25000"/>
                </a:schemeClr>
              </a:solidFill>
            </a:endParaRPr>
          </a:p>
          <a:p>
            <a:pPr marL="279400" indent="-279400">
              <a:buFont typeface="Arial" panose="020B0604020202020204" pitchFamily="34" charset="0"/>
              <a:buChar char="•"/>
            </a:pPr>
            <a:r>
              <a:rPr lang="en-US" sz="2000" dirty="0">
                <a:solidFill>
                  <a:schemeClr val="tx1">
                    <a:lumMod val="75000"/>
                    <a:lumOff val="25000"/>
                  </a:schemeClr>
                </a:solidFill>
              </a:rPr>
              <a:t>Compliance and enforcement provisions</a:t>
            </a:r>
          </a:p>
          <a:p>
            <a:pPr marL="342900" indent="-342900">
              <a:buFont typeface="Arial" panose="020B0604020202020204" pitchFamily="34" charset="0"/>
              <a:buChar char="•"/>
            </a:pPr>
            <a:r>
              <a:rPr lang="en-US" sz="2000" dirty="0">
                <a:solidFill>
                  <a:schemeClr val="tx1">
                    <a:lumMod val="75000"/>
                    <a:lumOff val="25000"/>
                  </a:schemeClr>
                </a:solidFill>
              </a:rPr>
              <a:t>Consequences for non-compliance</a:t>
            </a:r>
          </a:p>
          <a:p>
            <a:endParaRPr lang="en-US" sz="1600" dirty="0">
              <a:solidFill>
                <a:schemeClr val="tx1">
                  <a:lumMod val="75000"/>
                  <a:lumOff val="25000"/>
                </a:schemeClr>
              </a:solidFill>
            </a:endParaRPr>
          </a:p>
        </p:txBody>
      </p:sp>
      <p:sp>
        <p:nvSpPr>
          <p:cNvPr id="6" name="Title 1"/>
          <p:cNvSpPr>
            <a:spLocks noGrp="1"/>
          </p:cNvSpPr>
          <p:nvPr>
            <p:ph type="title"/>
          </p:nvPr>
        </p:nvSpPr>
        <p:spPr>
          <a:xfrm>
            <a:off x="628349" y="171613"/>
            <a:ext cx="8596668" cy="1320800"/>
          </a:xfrm>
        </p:spPr>
        <p:txBody>
          <a:bodyPr/>
          <a:lstStyle/>
          <a:p>
            <a:r>
              <a:rPr lang="en-US" dirty="0"/>
              <a:t/>
            </a:r>
            <a:br>
              <a:rPr lang="en-US" dirty="0"/>
            </a:br>
            <a:r>
              <a:rPr lang="en-US" dirty="0"/>
              <a:t>Summary of Model Law and Guidance</a:t>
            </a:r>
          </a:p>
        </p:txBody>
      </p:sp>
      <p:sp>
        <p:nvSpPr>
          <p:cNvPr id="2" name="Slide Number Placeholder 1"/>
          <p:cNvSpPr>
            <a:spLocks noGrp="1"/>
          </p:cNvSpPr>
          <p:nvPr>
            <p:ph type="sldNum" sz="quarter" idx="12"/>
          </p:nvPr>
        </p:nvSpPr>
        <p:spPr/>
        <p:txBody>
          <a:bodyPr/>
          <a:lstStyle/>
          <a:p>
            <a:fld id="{BF9C22CA-B764-4D8E-8F64-664DD43660E1}" type="slidenum">
              <a:rPr lang="en-US" smtClean="0"/>
              <a:t>8</a:t>
            </a:fld>
            <a:endParaRPr lang="en-US" dirty="0"/>
          </a:p>
        </p:txBody>
      </p:sp>
    </p:spTree>
    <p:extLst>
      <p:ext uri="{BB962C8B-B14F-4D97-AF65-F5344CB8AC3E}">
        <p14:creationId xmlns:p14="http://schemas.microsoft.com/office/powerpoint/2010/main" val="42178182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Case for Legal Limits</a:t>
            </a:r>
          </a:p>
        </p:txBody>
      </p:sp>
      <p:sp>
        <p:nvSpPr>
          <p:cNvPr id="3" name="Content Placeholder 2"/>
          <p:cNvSpPr>
            <a:spLocks noGrp="1"/>
          </p:cNvSpPr>
          <p:nvPr>
            <p:ph idx="1"/>
          </p:nvPr>
        </p:nvSpPr>
        <p:spPr>
          <a:xfrm>
            <a:off x="677334" y="1712016"/>
            <a:ext cx="8596668" cy="3880773"/>
          </a:xfrm>
        </p:spPr>
        <p:txBody>
          <a:bodyPr/>
          <a:lstStyle/>
          <a:p>
            <a:pPr>
              <a:spcBef>
                <a:spcPct val="0"/>
              </a:spcBef>
            </a:pPr>
            <a:r>
              <a:rPr lang="en-US" altLang="en-US" sz="2000" b="1" dirty="0"/>
              <a:t>Human health effects of lead exposure</a:t>
            </a:r>
            <a:r>
              <a:rPr lang="en-US" altLang="en-US" sz="2000" dirty="0"/>
              <a:t>:</a:t>
            </a:r>
          </a:p>
          <a:p>
            <a:pPr lvl="1">
              <a:spcBef>
                <a:spcPct val="0"/>
              </a:spcBef>
            </a:pPr>
            <a:r>
              <a:rPr lang="en-US" altLang="en-US" dirty="0"/>
              <a:t>There is no safe exposure level for children, yet there are numerous exposure pathways (peeling and chipping of paint around homes and schools, contaminated dust that is easily accessible and ingested by young children).  </a:t>
            </a:r>
          </a:p>
          <a:p>
            <a:pPr lvl="1">
              <a:spcBef>
                <a:spcPct val="0"/>
              </a:spcBef>
            </a:pPr>
            <a:r>
              <a:rPr lang="en-US" altLang="en-US" dirty="0"/>
              <a:t>Lead can cause serious health impacts, including permanent damage to the brain and nervous system, leading to decreased IQ.</a:t>
            </a:r>
          </a:p>
          <a:p>
            <a:pPr marL="457200" lvl="1" indent="0">
              <a:spcBef>
                <a:spcPct val="0"/>
              </a:spcBef>
              <a:buNone/>
            </a:pPr>
            <a:endParaRPr lang="en-US" altLang="en-US" dirty="0"/>
          </a:p>
          <a:p>
            <a:pPr>
              <a:spcBef>
                <a:spcPct val="0"/>
              </a:spcBef>
            </a:pPr>
            <a:r>
              <a:rPr lang="en-US" altLang="en-US" sz="2000" b="1" dirty="0"/>
              <a:t>Economic benefits of eliminating lead exposure</a:t>
            </a:r>
            <a:r>
              <a:rPr lang="en-US" altLang="en-US" sz="2000" dirty="0"/>
              <a:t>: </a:t>
            </a:r>
          </a:p>
          <a:p>
            <a:pPr lvl="1">
              <a:spcBef>
                <a:spcPct val="0"/>
              </a:spcBef>
            </a:pPr>
            <a:r>
              <a:rPr lang="en-US" altLang="en-US" dirty="0"/>
              <a:t>Eliminating lead in paint reduces costs to individuals and society that result from exposure to lead (e.g. healthcare, impaired cognitive development, and resulting productivity losses).</a:t>
            </a:r>
          </a:p>
          <a:p>
            <a:pPr lvl="1">
              <a:spcBef>
                <a:spcPct val="0"/>
              </a:spcBef>
            </a:pPr>
            <a:r>
              <a:rPr lang="en-US" altLang="en-US" dirty="0"/>
              <a:t>The largest financial burden of lead exposure is borne by low and middle income countries.</a:t>
            </a:r>
          </a:p>
          <a:p>
            <a:pPr lvl="1">
              <a:spcBef>
                <a:spcPct val="0"/>
              </a:spcBef>
            </a:pPr>
            <a:r>
              <a:rPr lang="en-US" altLang="en-US" dirty="0"/>
              <a:t>The cost of removing existing lead paint can be substantial.  It therefore makes economic sense to enact laws now to prevent future removal costs.</a:t>
            </a:r>
          </a:p>
          <a:p>
            <a:pPr marL="0" indent="0">
              <a:buNone/>
            </a:pPr>
            <a:endParaRPr lang="en-US" dirty="0"/>
          </a:p>
        </p:txBody>
      </p:sp>
      <p:sp>
        <p:nvSpPr>
          <p:cNvPr id="4" name="Slide Number Placeholder 3"/>
          <p:cNvSpPr>
            <a:spLocks noGrp="1"/>
          </p:cNvSpPr>
          <p:nvPr>
            <p:ph type="sldNum" sz="quarter" idx="12"/>
          </p:nvPr>
        </p:nvSpPr>
        <p:spPr/>
        <p:txBody>
          <a:bodyPr/>
          <a:lstStyle/>
          <a:p>
            <a:fld id="{BF9C22CA-B764-4D8E-8F64-664DD43660E1}" type="slidenum">
              <a:rPr lang="en-US" smtClean="0"/>
              <a:t>9</a:t>
            </a:fld>
            <a:endParaRPr lang="en-US" dirty="0"/>
          </a:p>
        </p:txBody>
      </p:sp>
    </p:spTree>
    <p:extLst>
      <p:ext uri="{BB962C8B-B14F-4D97-AF65-F5344CB8AC3E}">
        <p14:creationId xmlns:p14="http://schemas.microsoft.com/office/powerpoint/2010/main" val="3027099433"/>
      </p:ext>
    </p:extLst>
  </p:cSld>
  <p:clrMapOvr>
    <a:masterClrMapping/>
  </p:clrMapOvr>
</p:sld>
</file>

<file path=ppt/theme/theme1.xml><?xml version="1.0" encoding="utf-8"?>
<a:theme xmlns:a="http://schemas.openxmlformats.org/drawingml/2006/main" name="Facet">
  <a:themeElements>
    <a:clrScheme name="Custom 1">
      <a:dk1>
        <a:sysClr val="windowText" lastClr="000000"/>
      </a:dk1>
      <a:lt1>
        <a:sysClr val="window" lastClr="FFFFFF"/>
      </a:lt1>
      <a:dk2>
        <a:srgbClr val="1F497D"/>
      </a:dk2>
      <a:lt2>
        <a:srgbClr val="EEECE1"/>
      </a:lt2>
      <a:accent1>
        <a:srgbClr val="4F81BD"/>
      </a:accent1>
      <a:accent2>
        <a:srgbClr val="FF0000"/>
      </a:accent2>
      <a:accent3>
        <a:srgbClr val="9BBB59"/>
      </a:accent3>
      <a:accent4>
        <a:srgbClr val="8064A2"/>
      </a:accent4>
      <a:accent5>
        <a:srgbClr val="4BACC6"/>
      </a:accent5>
      <a:accent6>
        <a:srgbClr val="FF513F"/>
      </a:accent6>
      <a:hlink>
        <a:srgbClr val="0000FF"/>
      </a:hlink>
      <a:folHlink>
        <a:srgbClr val="80008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19.xml.rels><?xml version="1.0" encoding="UTF-8" standalone="yes"?>
<Relationships xmlns="http://schemas.openxmlformats.org/package/2006/relationships"><Relationship Id="rId1" Type="http://schemas.openxmlformats.org/officeDocument/2006/relationships/customXmlProps" Target="itemProps1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20.xml.rels><?xml version="1.0" encoding="UTF-8" standalone="yes"?>
<Relationships xmlns="http://schemas.openxmlformats.org/package/2006/relationships"><Relationship Id="rId1" Type="http://schemas.openxmlformats.org/officeDocument/2006/relationships/customXmlProps" Target="itemProps20.xml"/></Relationships>
</file>

<file path=customXml/_rels/item21.xml.rels><?xml version="1.0" encoding="UTF-8" standalone="yes"?>
<Relationships xmlns="http://schemas.openxmlformats.org/package/2006/relationships"><Relationship Id="rId1" Type="http://schemas.openxmlformats.org/officeDocument/2006/relationships/customXmlProps" Target="itemProps21.xml"/></Relationships>
</file>

<file path=customXml/_rels/item22.xml.rels><?xml version="1.0" encoding="UTF-8" standalone="yes"?>
<Relationships xmlns="http://schemas.openxmlformats.org/package/2006/relationships"><Relationship Id="rId1" Type="http://schemas.openxmlformats.org/officeDocument/2006/relationships/customXmlProps" Target="itemProps22.xml"/></Relationships>
</file>

<file path=customXml/_rels/item23.xml.rels><?xml version="1.0" encoding="UTF-8" standalone="yes"?>
<Relationships xmlns="http://schemas.openxmlformats.org/package/2006/relationships"><Relationship Id="rId1" Type="http://schemas.openxmlformats.org/officeDocument/2006/relationships/customXmlProps" Target="itemProps23.xml"/></Relationships>
</file>

<file path=customXml/_rels/item24.xml.rels><?xml version="1.0" encoding="UTF-8" standalone="yes"?>
<Relationships xmlns="http://schemas.openxmlformats.org/package/2006/relationships"><Relationship Id="rId1" Type="http://schemas.openxmlformats.org/officeDocument/2006/relationships/customXmlProps" Target="itemProps24.xml"/></Relationships>
</file>

<file path=customXml/_rels/item25.xml.rels><?xml version="1.0" encoding="UTF-8" standalone="yes"?>
<Relationships xmlns="http://schemas.openxmlformats.org/package/2006/relationships"><Relationship Id="rId1" Type="http://schemas.openxmlformats.org/officeDocument/2006/relationships/customXmlProps" Target="itemProps25.xml"/></Relationships>
</file>

<file path=customXml/_rels/item26.xml.rels><?xml version="1.0" encoding="UTF-8" standalone="yes"?>
<Relationships xmlns="http://schemas.openxmlformats.org/package/2006/relationships"><Relationship Id="rId1" Type="http://schemas.openxmlformats.org/officeDocument/2006/relationships/customXmlProps" Target="itemProps26.xml"/></Relationships>
</file>

<file path=customXml/_rels/item27.xml.rels><?xml version="1.0" encoding="UTF-8" standalone="yes"?>
<Relationships xmlns="http://schemas.openxmlformats.org/package/2006/relationships"><Relationship Id="rId1" Type="http://schemas.openxmlformats.org/officeDocument/2006/relationships/customXmlProps" Target="itemProps27.xml"/></Relationships>
</file>

<file path=customXml/_rels/item28.xml.rels><?xml version="1.0" encoding="UTF-8" standalone="yes"?>
<Relationships xmlns="http://schemas.openxmlformats.org/package/2006/relationships"><Relationship Id="rId1" Type="http://schemas.openxmlformats.org/officeDocument/2006/relationships/customXmlProps" Target="itemProps28.xml"/></Relationships>
</file>

<file path=customXml/_rels/item29.xml.rels><?xml version="1.0" encoding="UTF-8" standalone="yes"?>
<Relationships xmlns="http://schemas.openxmlformats.org/package/2006/relationships"><Relationship Id="rId1" Type="http://schemas.openxmlformats.org/officeDocument/2006/relationships/customXmlProps" Target="itemProps29.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30.xml.rels><?xml version="1.0" encoding="UTF-8" standalone="yes"?>
<Relationships xmlns="http://schemas.openxmlformats.org/package/2006/relationships"><Relationship Id="rId1" Type="http://schemas.openxmlformats.org/officeDocument/2006/relationships/customXmlProps" Target="itemProps30.xml"/></Relationships>
</file>

<file path=customXml/_rels/item31.xml.rels><?xml version="1.0" encoding="UTF-8" standalone="yes"?>
<Relationships xmlns="http://schemas.openxmlformats.org/package/2006/relationships"><Relationship Id="rId1" Type="http://schemas.openxmlformats.org/officeDocument/2006/relationships/customXmlProps" Target="itemProps31.xml"/></Relationships>
</file>

<file path=customXml/_rels/item32.xml.rels><?xml version="1.0" encoding="UTF-8" standalone="yes"?>
<Relationships xmlns="http://schemas.openxmlformats.org/package/2006/relationships"><Relationship Id="rId1" Type="http://schemas.openxmlformats.org/officeDocument/2006/relationships/customXmlProps" Target="itemProps32.xml"/></Relationships>
</file>

<file path=customXml/_rels/item33.xml.rels><?xml version="1.0" encoding="UTF-8" standalone="yes"?>
<Relationships xmlns="http://schemas.openxmlformats.org/package/2006/relationships"><Relationship Id="rId1" Type="http://schemas.openxmlformats.org/officeDocument/2006/relationships/customXmlProps" Target="itemProps33.xml"/></Relationships>
</file>

<file path=customXml/_rels/item34.xml.rels><?xml version="1.0" encoding="UTF-8" standalone="yes"?>
<Relationships xmlns="http://schemas.openxmlformats.org/package/2006/relationships"><Relationship Id="rId1" Type="http://schemas.openxmlformats.org/officeDocument/2006/relationships/customXmlProps" Target="itemProps34.xml"/></Relationships>
</file>

<file path=customXml/_rels/item35.xml.rels><?xml version="1.0" encoding="UTF-8" standalone="yes"?>
<Relationships xmlns="http://schemas.openxmlformats.org/package/2006/relationships"><Relationship Id="rId1" Type="http://schemas.openxmlformats.org/officeDocument/2006/relationships/customXmlProps" Target="itemProps35.xml"/></Relationships>
</file>

<file path=customXml/_rels/item36.xml.rels><?xml version="1.0" encoding="UTF-8" standalone="yes"?>
<Relationships xmlns="http://schemas.openxmlformats.org/package/2006/relationships"><Relationship Id="rId1" Type="http://schemas.openxmlformats.org/officeDocument/2006/relationships/customXmlProps" Target="itemProps36.xml"/></Relationships>
</file>

<file path=customXml/_rels/item37.xml.rels><?xml version="1.0" encoding="UTF-8" standalone="yes"?>
<Relationships xmlns="http://schemas.openxmlformats.org/package/2006/relationships"><Relationship Id="rId1" Type="http://schemas.openxmlformats.org/officeDocument/2006/relationships/customXmlProps" Target="itemProps37.xml"/></Relationships>
</file>

<file path=customXml/_rels/item38.xml.rels><?xml version="1.0" encoding="UTF-8" standalone="yes"?>
<Relationships xmlns="http://schemas.openxmlformats.org/package/2006/relationships"><Relationship Id="rId1" Type="http://schemas.openxmlformats.org/officeDocument/2006/relationships/customXmlProps" Target="itemProps38.xml"/></Relationships>
</file>

<file path=customXml/_rels/item39.xml.rels><?xml version="1.0" encoding="UTF-8" standalone="yes"?>
<Relationships xmlns="http://schemas.openxmlformats.org/package/2006/relationships"><Relationship Id="rId1" Type="http://schemas.openxmlformats.org/officeDocument/2006/relationships/customXmlProps" Target="itemProps39.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40.xml.rels><?xml version="1.0" encoding="UTF-8" standalone="yes"?>
<Relationships xmlns="http://schemas.openxmlformats.org/package/2006/relationships"><Relationship Id="rId1" Type="http://schemas.openxmlformats.org/officeDocument/2006/relationships/customXmlProps" Target="itemProps40.xml"/></Relationships>
</file>

<file path=customXml/_rels/item41.xml.rels><?xml version="1.0" encoding="UTF-8" standalone="yes"?>
<Relationships xmlns="http://schemas.openxmlformats.org/package/2006/relationships"><Relationship Id="rId1" Type="http://schemas.openxmlformats.org/officeDocument/2006/relationships/customXmlProps" Target="itemProps41.xml"/></Relationships>
</file>

<file path=customXml/_rels/item42.xml.rels><?xml version="1.0" encoding="UTF-8" standalone="yes"?>
<Relationships xmlns="http://schemas.openxmlformats.org/package/2006/relationships"><Relationship Id="rId1" Type="http://schemas.openxmlformats.org/officeDocument/2006/relationships/customXmlProps" Target="itemProps42.xml"/></Relationships>
</file>

<file path=customXml/_rels/item43.xml.rels><?xml version="1.0" encoding="UTF-8" standalone="yes"?>
<Relationships xmlns="http://schemas.openxmlformats.org/package/2006/relationships"><Relationship Id="rId1" Type="http://schemas.openxmlformats.org/officeDocument/2006/relationships/customXmlProps" Target="itemProps43.xml"/></Relationships>
</file>

<file path=customXml/_rels/item44.xml.rels><?xml version="1.0" encoding="UTF-8" standalone="yes"?>
<Relationships xmlns="http://schemas.openxmlformats.org/package/2006/relationships"><Relationship Id="rId1" Type="http://schemas.openxmlformats.org/officeDocument/2006/relationships/customXmlProps" Target="itemProps44.xml"/></Relationships>
</file>

<file path=customXml/_rels/item45.xml.rels><?xml version="1.0" encoding="UTF-8" standalone="yes"?>
<Relationships xmlns="http://schemas.openxmlformats.org/package/2006/relationships"><Relationship Id="rId1" Type="http://schemas.openxmlformats.org/officeDocument/2006/relationships/customXmlProps" Target="itemProps45.xml"/></Relationships>
</file>

<file path=customXml/_rels/item46.xml.rels><?xml version="1.0" encoding="UTF-8" standalone="yes"?>
<Relationships xmlns="http://schemas.openxmlformats.org/package/2006/relationships"><Relationship Id="rId1" Type="http://schemas.openxmlformats.org/officeDocument/2006/relationships/customXmlProps" Target="itemProps46.xml"/></Relationships>
</file>

<file path=customXml/_rels/item47.xml.rels><?xml version="1.0" encoding="UTF-8" standalone="yes"?>
<Relationships xmlns="http://schemas.openxmlformats.org/package/2006/relationships"><Relationship Id="rId1" Type="http://schemas.openxmlformats.org/officeDocument/2006/relationships/customXmlProps" Target="itemProps47.xml"/></Relationships>
</file>

<file path=customXml/_rels/item48.xml.rels><?xml version="1.0" encoding="UTF-8" standalone="yes"?>
<Relationships xmlns="http://schemas.openxmlformats.org/package/2006/relationships"><Relationship Id="rId1" Type="http://schemas.openxmlformats.org/officeDocument/2006/relationships/customXmlProps" Target="itemProps48.xml"/></Relationships>
</file>

<file path=customXml/_rels/item49.xml.rels><?xml version="1.0" encoding="UTF-8" standalone="yes"?>
<Relationships xmlns="http://schemas.openxmlformats.org/package/2006/relationships"><Relationship Id="rId1" Type="http://schemas.openxmlformats.org/officeDocument/2006/relationships/customXmlProps" Target="itemProps49.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50.xml.rels><?xml version="1.0" encoding="UTF-8" standalone="yes"?>
<Relationships xmlns="http://schemas.openxmlformats.org/package/2006/relationships"><Relationship Id="rId1" Type="http://schemas.openxmlformats.org/officeDocument/2006/relationships/customXmlProps" Target="itemProps50.xml"/></Relationships>
</file>

<file path=customXml/_rels/item51.xml.rels><?xml version="1.0" encoding="UTF-8" standalone="yes"?>
<Relationships xmlns="http://schemas.openxmlformats.org/package/2006/relationships"><Relationship Id="rId1" Type="http://schemas.openxmlformats.org/officeDocument/2006/relationships/customXmlProps" Target="itemProps51.xml"/></Relationships>
</file>

<file path=customXml/_rels/item52.xml.rels><?xml version="1.0" encoding="UTF-8" standalone="yes"?>
<Relationships xmlns="http://schemas.openxmlformats.org/package/2006/relationships"><Relationship Id="rId1" Type="http://schemas.openxmlformats.org/officeDocument/2006/relationships/customXmlProps" Target="itemProps52.xml"/></Relationships>
</file>

<file path=customXml/_rels/item53.xml.rels><?xml version="1.0" encoding="UTF-8" standalone="yes"?>
<Relationships xmlns="http://schemas.openxmlformats.org/package/2006/relationships"><Relationship Id="rId1" Type="http://schemas.openxmlformats.org/officeDocument/2006/relationships/customXmlProps" Target="itemProps53.xml"/></Relationships>
</file>

<file path=customXml/_rels/item54.xml.rels><?xml version="1.0" encoding="UTF-8" standalone="yes"?>
<Relationships xmlns="http://schemas.openxmlformats.org/package/2006/relationships"><Relationship Id="rId1" Type="http://schemas.openxmlformats.org/officeDocument/2006/relationships/customXmlProps" Target="itemProps54.xml"/></Relationships>
</file>

<file path=customXml/_rels/item55.xml.rels><?xml version="1.0" encoding="UTF-8" standalone="yes"?>
<Relationships xmlns="http://schemas.openxmlformats.org/package/2006/relationships"><Relationship Id="rId1" Type="http://schemas.openxmlformats.org/officeDocument/2006/relationships/customXmlProps" Target="itemProps55.xml"/></Relationships>
</file>

<file path=customXml/_rels/item56.xml.rels><?xml version="1.0" encoding="UTF-8" standalone="yes"?>
<Relationships xmlns="http://schemas.openxmlformats.org/package/2006/relationships"><Relationship Id="rId1" Type="http://schemas.openxmlformats.org/officeDocument/2006/relationships/customXmlProps" Target="itemProps56.xml"/></Relationships>
</file>

<file path=customXml/_rels/item57.xml.rels><?xml version="1.0" encoding="UTF-8" standalone="yes"?>
<Relationships xmlns="http://schemas.openxmlformats.org/package/2006/relationships"><Relationship Id="rId1" Type="http://schemas.openxmlformats.org/officeDocument/2006/relationships/customXmlProps" Target="itemProps57.xml"/></Relationships>
</file>

<file path=customXml/_rels/item58.xml.rels><?xml version="1.0" encoding="UTF-8" standalone="yes"?>
<Relationships xmlns="http://schemas.openxmlformats.org/package/2006/relationships"><Relationship Id="rId1" Type="http://schemas.openxmlformats.org/officeDocument/2006/relationships/customXmlProps" Target="itemProps58.xml"/></Relationships>
</file>

<file path=customXml/_rels/item59.xml.rels><?xml version="1.0" encoding="UTF-8" standalone="yes"?>
<Relationships xmlns="http://schemas.openxmlformats.org/package/2006/relationships"><Relationship Id="rId1" Type="http://schemas.openxmlformats.org/officeDocument/2006/relationships/customXmlProps" Target="itemProps59.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60.xml.rels><?xml version="1.0" encoding="UTF-8" standalone="yes"?>
<Relationships xmlns="http://schemas.openxmlformats.org/package/2006/relationships"><Relationship Id="rId1" Type="http://schemas.openxmlformats.org/officeDocument/2006/relationships/customXmlProps" Target="itemProps60.xml"/></Relationships>
</file>

<file path=customXml/_rels/item61.xml.rels><?xml version="1.0" encoding="UTF-8" standalone="yes"?>
<Relationships xmlns="http://schemas.openxmlformats.org/package/2006/relationships"><Relationship Id="rId1" Type="http://schemas.openxmlformats.org/officeDocument/2006/relationships/customXmlProps" Target="itemProps61.xml"/></Relationships>
</file>

<file path=customXml/_rels/item62.xml.rels><?xml version="1.0" encoding="UTF-8" standalone="yes"?>
<Relationships xmlns="http://schemas.openxmlformats.org/package/2006/relationships"><Relationship Id="rId1" Type="http://schemas.openxmlformats.org/officeDocument/2006/relationships/customXmlProps" Target="itemProps62.xml"/></Relationships>
</file>

<file path=customXml/_rels/item63.xml.rels><?xml version="1.0" encoding="UTF-8" standalone="yes"?>
<Relationships xmlns="http://schemas.openxmlformats.org/package/2006/relationships"><Relationship Id="rId1" Type="http://schemas.openxmlformats.org/officeDocument/2006/relationships/customXmlProps" Target="itemProps63.xml"/></Relationships>
</file>

<file path=customXml/_rels/item64.xml.rels><?xml version="1.0" encoding="UTF-8" standalone="yes"?>
<Relationships xmlns="http://schemas.openxmlformats.org/package/2006/relationships"><Relationship Id="rId1" Type="http://schemas.openxmlformats.org/officeDocument/2006/relationships/customXmlProps" Target="itemProps64.xml"/></Relationships>
</file>

<file path=customXml/_rels/item65.xml.rels><?xml version="1.0" encoding="UTF-8" standalone="yes"?>
<Relationships xmlns="http://schemas.openxmlformats.org/package/2006/relationships"><Relationship Id="rId1" Type="http://schemas.openxmlformats.org/officeDocument/2006/relationships/customXmlProps" Target="itemProps65.xml"/></Relationships>
</file>

<file path=customXml/_rels/item66.xml.rels><?xml version="1.0" encoding="UTF-8" standalone="yes"?>
<Relationships xmlns="http://schemas.openxmlformats.org/package/2006/relationships"><Relationship Id="rId1" Type="http://schemas.openxmlformats.org/officeDocument/2006/relationships/customXmlProps" Target="itemProps66.xml"/></Relationships>
</file>

<file path=customXml/_rels/item67.xml.rels><?xml version="1.0" encoding="UTF-8" standalone="yes"?>
<Relationships xmlns="http://schemas.openxmlformats.org/package/2006/relationships"><Relationship Id="rId1" Type="http://schemas.openxmlformats.org/officeDocument/2006/relationships/customXmlProps" Target="itemProps67.xml"/></Relationships>
</file>

<file path=customXml/_rels/item68.xml.rels><?xml version="1.0" encoding="UTF-8" standalone="yes"?>
<Relationships xmlns="http://schemas.openxmlformats.org/package/2006/relationships"><Relationship Id="rId1" Type="http://schemas.openxmlformats.org/officeDocument/2006/relationships/customXmlProps" Target="itemProps68.xml"/></Relationships>
</file>

<file path=customXml/_rels/item69.xml.rels><?xml version="1.0" encoding="UTF-8" standalone="yes"?>
<Relationships xmlns="http://schemas.openxmlformats.org/package/2006/relationships"><Relationship Id="rId1" Type="http://schemas.openxmlformats.org/officeDocument/2006/relationships/customXmlProps" Target="itemProps69.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70.xml.rels><?xml version="1.0" encoding="UTF-8" standalone="yes"?>
<Relationships xmlns="http://schemas.openxmlformats.org/package/2006/relationships"><Relationship Id="rId1" Type="http://schemas.openxmlformats.org/officeDocument/2006/relationships/customXmlProps" Target="itemProps70.xml"/></Relationships>
</file>

<file path=customXml/_rels/item71.xml.rels><?xml version="1.0" encoding="UTF-8" standalone="yes"?>
<Relationships xmlns="http://schemas.openxmlformats.org/package/2006/relationships"><Relationship Id="rId1" Type="http://schemas.openxmlformats.org/officeDocument/2006/relationships/customXmlProps" Target="itemProps71.xml"/></Relationships>
</file>

<file path=customXml/_rels/item72.xml.rels><?xml version="1.0" encoding="UTF-8" standalone="yes"?>
<Relationships xmlns="http://schemas.openxmlformats.org/package/2006/relationships"><Relationship Id="rId1" Type="http://schemas.openxmlformats.org/officeDocument/2006/relationships/customXmlProps" Target="itemProps72.xml"/></Relationships>
</file>

<file path=customXml/_rels/item73.xml.rels><?xml version="1.0" encoding="UTF-8" standalone="yes"?>
<Relationships xmlns="http://schemas.openxmlformats.org/package/2006/relationships"><Relationship Id="rId1" Type="http://schemas.openxmlformats.org/officeDocument/2006/relationships/customXmlProps" Target="itemProps73.xml"/></Relationships>
</file>

<file path=customXml/_rels/item74.xml.rels><?xml version="1.0" encoding="UTF-8" standalone="yes"?>
<Relationships xmlns="http://schemas.openxmlformats.org/package/2006/relationships"><Relationship Id="rId1" Type="http://schemas.openxmlformats.org/officeDocument/2006/relationships/customXmlProps" Target="itemProps74.xml"/></Relationships>
</file>

<file path=customXml/_rels/item75.xml.rels><?xml version="1.0" encoding="UTF-8" standalone="yes"?>
<Relationships xmlns="http://schemas.openxmlformats.org/package/2006/relationships"><Relationship Id="rId1" Type="http://schemas.openxmlformats.org/officeDocument/2006/relationships/customXmlProps" Target="itemProps75.xml"/></Relationships>
</file>

<file path=customXml/_rels/item76.xml.rels><?xml version="1.0" encoding="UTF-8" standalone="yes"?>
<Relationships xmlns="http://schemas.openxmlformats.org/package/2006/relationships"><Relationship Id="rId1" Type="http://schemas.openxmlformats.org/officeDocument/2006/relationships/customXmlProps" Target="itemProps76.xml"/></Relationships>
</file>

<file path=customXml/_rels/item77.xml.rels><?xml version="1.0" encoding="UTF-8" standalone="yes"?>
<Relationships xmlns="http://schemas.openxmlformats.org/package/2006/relationships"><Relationship Id="rId1" Type="http://schemas.openxmlformats.org/officeDocument/2006/relationships/customXmlProps" Target="itemProps77.xml"/></Relationships>
</file>

<file path=customXml/_rels/item78.xml.rels><?xml version="1.0" encoding="UTF-8" standalone="yes"?>
<Relationships xmlns="http://schemas.openxmlformats.org/package/2006/relationships"><Relationship Id="rId1" Type="http://schemas.openxmlformats.org/officeDocument/2006/relationships/customXmlProps" Target="itemProps78.xml"/></Relationships>
</file>

<file path=customXml/_rels/item79.xml.rels><?xml version="1.0" encoding="UTF-8" standalone="yes"?>
<Relationships xmlns="http://schemas.openxmlformats.org/package/2006/relationships"><Relationship Id="rId1" Type="http://schemas.openxmlformats.org/officeDocument/2006/relationships/customXmlProps" Target="itemProps79.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80.xml.rels><?xml version="1.0" encoding="UTF-8" standalone="yes"?>
<Relationships xmlns="http://schemas.openxmlformats.org/package/2006/relationships"><Relationship Id="rId1" Type="http://schemas.openxmlformats.org/officeDocument/2006/relationships/customXmlProps" Target="itemProps80.xml"/></Relationships>
</file>

<file path=customXml/_rels/item81.xml.rels><?xml version="1.0" encoding="UTF-8" standalone="yes"?>
<Relationships xmlns="http://schemas.openxmlformats.org/package/2006/relationships"><Relationship Id="rId1" Type="http://schemas.openxmlformats.org/officeDocument/2006/relationships/customXmlProps" Target="itemProps81.xml"/></Relationships>
</file>

<file path=customXml/_rels/item82.xml.rels><?xml version="1.0" encoding="UTF-8" standalone="yes"?>
<Relationships xmlns="http://schemas.openxmlformats.org/package/2006/relationships"><Relationship Id="rId1" Type="http://schemas.openxmlformats.org/officeDocument/2006/relationships/customXmlProps" Target="itemProps82.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EsriMapsInfo xmlns="ESRI.ArcGIS.Mapping.OfficeIntegration.PowerPointInfo">
  <Version>Version1</Version>
  <RequiresSignIn>False</RequiresSignIn>
</EsriMapsInfo>
</file>

<file path=customXml/item10.xml><?xml version="1.0" encoding="utf-8"?>
<EsriMapsInfo xmlns="ESRI.ArcGIS.Mapping.OfficeIntegration.PowerPointInfo">
  <Version>Version1</Version>
  <RequiresSignIn>False</RequiresSignIn>
</EsriMapsInfo>
</file>

<file path=customXml/item11.xml><?xml version="1.0" encoding="utf-8"?>
<EsriMapsInfo xmlns="ESRI.ArcGIS.Mapping.OfficeIntegration.PowerPointInfo">
  <Version>Version1</Version>
  <RequiresSignIn>False</RequiresSignIn>
</EsriMapsInfo>
</file>

<file path=customXml/item12.xml><?xml version="1.0" encoding="utf-8"?>
<EsriMapsInfo xmlns="ESRI.ArcGIS.Mapping.OfficeIntegration.PowerPointInfo">
  <Version>Version1</Version>
  <RequiresSignIn>False</RequiresSignIn>
</EsriMapsInfo>
</file>

<file path=customXml/item13.xml><?xml version="1.0" encoding="utf-8"?>
<EsriMapsInfo xmlns="ESRI.ArcGIS.Mapping.OfficeIntegration.PowerPointInfo">
  <Version>Version1</Version>
  <RequiresSignIn>False</RequiresSignIn>
</EsriMapsInfo>
</file>

<file path=customXml/item14.xml><?xml version="1.0" encoding="utf-8"?>
<EsriMapsInfo xmlns="ESRI.ArcGIS.Mapping.OfficeIntegration.PowerPointInfo">
  <Version>Version1</Version>
  <RequiresSignIn>False</RequiresSignIn>
</EsriMapsInfo>
</file>

<file path=customXml/item15.xml><?xml version="1.0" encoding="utf-8"?>
<?mso-contentType ?>
<FormTemplates xmlns="http://schemas.microsoft.com/sharepoint/v3/contenttype/forms">
  <Display>DocumentLibraryForm</Display>
  <Edit>DocumentLibraryForm</Edit>
  <New>DocumentLibraryForm</New>
</FormTemplates>
</file>

<file path=customXml/item16.xml><?xml version="1.0" encoding="utf-8"?>
<EsriMapsInfo xmlns="ESRI.ArcGIS.Mapping.OfficeIntegration.PowerPointInfo">
  <Version>Version1</Version>
  <RequiresSignIn>False</RequiresSignIn>
</EsriMapsInfo>
</file>

<file path=customXml/item17.xml><?xml version="1.0" encoding="utf-8"?>
<EsriMapsInfo xmlns="ESRI.ArcGIS.Mapping.OfficeIntegration.PowerPointInfo">
  <Version>Version1</Version>
  <RequiresSignIn>False</RequiresSignIn>
</EsriMapsInfo>
</file>

<file path=customXml/item18.xml><?xml version="1.0" encoding="utf-8"?>
<EsriMapsInfo xmlns="ESRI.ArcGIS.Mapping.OfficeIntegration.PowerPointInfo">
  <Version>Version1</Version>
  <RequiresSignIn>False</RequiresSignIn>
</EsriMapsInfo>
</file>

<file path=customXml/item19.xml><?xml version="1.0" encoding="utf-8"?>
<EsriMapsInfo xmlns="ESRI.ArcGIS.Mapping.OfficeIntegration.PowerPointInfo">
  <Version>Version1</Version>
  <RequiresSignIn>False</RequiresSignIn>
</EsriMapsInfo>
</file>

<file path=customXml/item2.xml><?xml version="1.0" encoding="utf-8"?>
<EsriMapsInfo xmlns="ESRI.ArcGIS.Mapping.OfficeIntegration.PowerPointInfo">
  <Version>Version1</Version>
  <RequiresSignIn>False</RequiresSignIn>
</EsriMapsInfo>
</file>

<file path=customXml/item20.xml><?xml version="1.0" encoding="utf-8"?>
<EsriMapsInfo xmlns="ESRI.ArcGIS.Mapping.OfficeIntegration.PowerPointInfo">
  <Version>Version1</Version>
  <RequiresSignIn>False</RequiresSignIn>
</EsriMapsInfo>
</file>

<file path=customXml/item21.xml><?xml version="1.0" encoding="utf-8"?>
<EsriMapsInfo xmlns="ESRI.ArcGIS.Mapping.OfficeIntegration.PowerPointInfo">
  <Version>Version1</Version>
  <RequiresSignIn>False</RequiresSignIn>
</EsriMapsInfo>
</file>

<file path=customXml/item22.xml><?xml version="1.0" encoding="utf-8"?>
<EsriMapsInfo xmlns="ESRI.ArcGIS.Mapping.OfficeIntegration.PowerPointInfo">
  <Version>Version1</Version>
  <RequiresSignIn>False</RequiresSignIn>
</EsriMapsInfo>
</file>

<file path=customXml/item23.xml><?xml version="1.0" encoding="utf-8"?>
<EsriMapsInfo xmlns="ESRI.ArcGIS.Mapping.OfficeIntegration.PowerPointInfo">
  <Version>Version1</Version>
  <RequiresSignIn>False</RequiresSignIn>
</EsriMapsInfo>
</file>

<file path=customXml/item24.xml><?xml version="1.0" encoding="utf-8"?>
<EsriMapsInfo xmlns="ESRI.ArcGIS.Mapping.OfficeIntegration.PowerPointInfo">
  <Version>Version1</Version>
  <RequiresSignIn>False</RequiresSignIn>
</EsriMapsInfo>
</file>

<file path=customXml/item25.xml><?xml version="1.0" encoding="utf-8"?>
<EsriMapsInfo xmlns="ESRI.ArcGIS.Mapping.OfficeIntegration.PowerPointInfo">
  <Version>Version1</Version>
  <RequiresSignIn>False</RequiresSignIn>
</EsriMapsInfo>
</file>

<file path=customXml/item26.xml><?xml version="1.0" encoding="utf-8"?>
<EsriMapsInfo xmlns="ESRI.ArcGIS.Mapping.OfficeIntegration.PowerPointInfo">
  <Version>Version1</Version>
  <RequiresSignIn>False</RequiresSignIn>
</EsriMapsInfo>
</file>

<file path=customXml/item27.xml><?xml version="1.0" encoding="utf-8"?>
<EsriMapsInfo xmlns="ESRI.ArcGIS.Mapping.OfficeIntegration.PowerPointInfo">
  <Version>Version1</Version>
  <RequiresSignIn>False</RequiresSignIn>
</EsriMapsInfo>
</file>

<file path=customXml/item28.xml><?xml version="1.0" encoding="utf-8"?>
<EsriMapsInfo xmlns="ESRI.ArcGIS.Mapping.OfficeIntegration.PowerPointInfo">
  <Version>Version1</Version>
  <RequiresSignIn>False</RequiresSignIn>
</EsriMapsInfo>
</file>

<file path=customXml/item29.xml><?xml version="1.0" encoding="utf-8"?>
<EsriMapsInfo xmlns="ESRI.ArcGIS.Mapping.OfficeIntegration.PowerPointInfo">
  <Version>Version1</Version>
  <RequiresSignIn>False</RequiresSignIn>
</EsriMapsInfo>
</file>

<file path=customXml/item3.xml><?xml version="1.0" encoding="utf-8"?>
<EsriMapsInfo xmlns="ESRI.ArcGIS.Mapping.OfficeIntegration.PowerPointInfo">
  <Version>Version1</Version>
  <RequiresSignIn>False</RequiresSignIn>
</EsriMapsInfo>
</file>

<file path=customXml/item30.xml><?xml version="1.0" encoding="utf-8"?>
<EsriMapsInfo xmlns="ESRI.ArcGIS.Mapping.OfficeIntegration.PowerPointInfo">
  <Version>Version1</Version>
  <RequiresSignIn>False</RequiresSignIn>
</EsriMapsInfo>
</file>

<file path=customXml/item31.xml><?xml version="1.0" encoding="utf-8"?>
<EsriMapsInfo xmlns="ESRI.ArcGIS.Mapping.OfficeIntegration.PowerPointInfo">
  <Version>Version1</Version>
  <RequiresSignIn>False</RequiresSignIn>
</EsriMapsInfo>
</file>

<file path=customXml/item32.xml><?xml version="1.0" encoding="utf-8"?>
<EsriMapsInfo xmlns="ESRI.ArcGIS.Mapping.OfficeIntegration.PowerPointInfo">
  <Version>Version1</Version>
  <RequiresSignIn>False</RequiresSignIn>
</EsriMapsInfo>
</file>

<file path=customXml/item33.xml><?xml version="1.0" encoding="utf-8"?>
<EsriMapsInfo xmlns="ESRI.ArcGIS.Mapping.OfficeIntegration.PowerPointInfo">
  <Version>Version1</Version>
  <RequiresSignIn>False</RequiresSignIn>
</EsriMapsInfo>
</file>

<file path=customXml/item34.xml><?xml version="1.0" encoding="utf-8"?>
<EsriMapsInfo xmlns="ESRI.ArcGIS.Mapping.OfficeIntegration.PowerPointInfo">
  <Version>Version1</Version>
  <RequiresSignIn>False</RequiresSignIn>
</EsriMapsInfo>
</file>

<file path=customXml/item35.xml><?xml version="1.0" encoding="utf-8"?>
<EsriMapsInfo xmlns="ESRI.ArcGIS.Mapping.OfficeIntegration.PowerPointInfo">
  <Version>Version1</Version>
  <RequiresSignIn>False</RequiresSignIn>
</EsriMapsInfo>
</file>

<file path=customXml/item36.xml><?xml version="1.0" encoding="utf-8"?>
<EsriMapsInfo xmlns="ESRI.ArcGIS.Mapping.OfficeIntegration.PowerPointInfo">
  <Version>Version1</Version>
  <RequiresSignIn>False</RequiresSignIn>
</EsriMapsInfo>
</file>

<file path=customXml/item37.xml><?xml version="1.0" encoding="utf-8"?>
<EsriMapsInfo xmlns="ESRI.ArcGIS.Mapping.OfficeIntegration.PowerPointInfo">
  <Version>Version1</Version>
  <RequiresSignIn>False</RequiresSignIn>
</EsriMapsInfo>
</file>

<file path=customXml/item38.xml><?xml version="1.0" encoding="utf-8"?>
<?mso-contentType ?>
<SharedContentType xmlns="Microsoft.SharePoint.Taxonomy.ContentTypeSync" SourceId="29f62856-1543-49d4-a736-4569d363f533" ContentTypeId="0x0101" PreviousValue="false"/>
</file>

<file path=customXml/item39.xml><?xml version="1.0" encoding="utf-8"?>
<EsriMapsInfo xmlns="ESRI.ArcGIS.Mapping.OfficeIntegration.PowerPointInfo">
  <Version>Version1</Version>
  <RequiresSignIn>False</RequiresSignIn>
</EsriMapsInfo>
</file>

<file path=customXml/item4.xml><?xml version="1.0" encoding="utf-8"?>
<EsriMapsInfo xmlns="ESRI.ArcGIS.Mapping.OfficeIntegration.PowerPointInfo">
  <Version>Version1</Version>
  <RequiresSignIn>False</RequiresSignIn>
</EsriMapsInfo>
</file>

<file path=customXml/item40.xml><?xml version="1.0" encoding="utf-8"?>
<EsriMapsInfo xmlns="ESRI.ArcGIS.Mapping.OfficeIntegration.PowerPointInfo">
  <Version>Version1</Version>
  <RequiresSignIn>False</RequiresSignIn>
</EsriMapsInfo>
</file>

<file path=customXml/item41.xml><?xml version="1.0" encoding="utf-8"?>
<EsriMapsInfo xmlns="ESRI.ArcGIS.Mapping.OfficeIntegration.PowerPointInfo">
  <Version>Version1</Version>
  <RequiresSignIn>False</RequiresSignIn>
</EsriMapsInfo>
</file>

<file path=customXml/item42.xml><?xml version="1.0" encoding="utf-8"?>
<EsriMapsInfo xmlns="ESRI.ArcGIS.Mapping.OfficeIntegration.PowerPointInfo">
  <Version>Version1</Version>
  <RequiresSignIn>False</RequiresSignIn>
</EsriMapsInfo>
</file>

<file path=customXml/item43.xml><?xml version="1.0" encoding="utf-8"?>
<EsriMapsInfo xmlns="ESRI.ArcGIS.Mapping.OfficeIntegration.PowerPointInfo">
  <Version>Version1</Version>
  <RequiresSignIn>False</RequiresSignIn>
</EsriMapsInfo>
</file>

<file path=customXml/item44.xml><?xml version="1.0" encoding="utf-8"?>
<EsriMapsInfo xmlns="ESRI.ArcGIS.Mapping.OfficeIntegration.PowerPointInfo">
  <Version>Version1</Version>
  <RequiresSignIn>False</RequiresSignIn>
</EsriMapsInfo>
</file>

<file path=customXml/item45.xml><?xml version="1.0" encoding="utf-8"?>
<EsriMapsInfo xmlns="ESRI.ArcGIS.Mapping.OfficeIntegration.PowerPointInfo">
  <Version>Version1</Version>
  <RequiresSignIn>False</RequiresSignIn>
</EsriMapsInfo>
</file>

<file path=customXml/item46.xml><?xml version="1.0" encoding="utf-8"?>
<EsriMapsInfo xmlns="ESRI.ArcGIS.Mapping.OfficeIntegration.PowerPointInfo">
  <Version>Version1</Version>
  <RequiresSignIn>False</RequiresSignIn>
</EsriMapsInfo>
</file>

<file path=customXml/item47.xml><?xml version="1.0" encoding="utf-8"?>
<EsriMapsInfo xmlns="ESRI.ArcGIS.Mapping.OfficeIntegration.PowerPointInfo">
  <Version>Version1</Version>
  <RequiresSignIn>False</RequiresSignIn>
</EsriMapsInfo>
</file>

<file path=customXml/item48.xml><?xml version="1.0" encoding="utf-8"?>
<EsriMapsInfo xmlns="ESRI.ArcGIS.Mapping.OfficeIntegration.PowerPointInfo">
  <Version>Version1</Version>
  <RequiresSignIn>False</RequiresSignIn>
</EsriMapsInfo>
</file>

<file path=customXml/item49.xml><?xml version="1.0" encoding="utf-8"?>
<EsriMapsInfo xmlns="ESRI.ArcGIS.Mapping.OfficeIntegration.PowerPointInfo">
  <Version>Version1</Version>
  <RequiresSignIn>False</RequiresSignIn>
</EsriMapsInfo>
</file>

<file path=customXml/item5.xml><?xml version="1.0" encoding="utf-8"?>
<EsriMapsInfo xmlns="ESRI.ArcGIS.Mapping.OfficeIntegration.PowerPointInfo">
  <Version>Version1</Version>
  <RequiresSignIn>False</RequiresSignIn>
</EsriMapsInfo>
</file>

<file path=customXml/item50.xml><?xml version="1.0" encoding="utf-8"?>
<p:properties xmlns:p="http://schemas.microsoft.com/office/2006/metadata/properties" xmlns:xsi="http://www.w3.org/2001/XMLSchema-instance" xmlns:pc="http://schemas.microsoft.com/office/infopath/2007/PartnerControls">
  <documentManagement>
    <_Source xmlns="http://schemas.microsoft.com/sharepoint/v3/fields" xsi:nil="true"/>
    <Language xmlns="http://schemas.microsoft.com/sharepoint/v3">English</Language>
    <j747ac98061d40f0aa7bd47e1db5675d xmlns="4ffa91fb-a0ff-4ac5-b2db-65c790d184a4">
      <Terms xmlns="http://schemas.microsoft.com/office/infopath/2007/PartnerControls"/>
    </j747ac98061d40f0aa7bd47e1db5675d>
    <e3f09c3df709400db2417a7161762d62 xmlns="4ffa91fb-a0ff-4ac5-b2db-65c790d184a4">
      <Terms xmlns="http://schemas.microsoft.com/office/infopath/2007/PartnerControls"/>
    </e3f09c3df709400db2417a7161762d62>
    <External_x0020_Contributor xmlns="4ffa91fb-a0ff-4ac5-b2db-65c790d184a4" xsi:nil="true"/>
    <TaxKeywordTaxHTField xmlns="4ffa91fb-a0ff-4ac5-b2db-65c790d184a4">
      <Terms xmlns="http://schemas.microsoft.com/office/infopath/2007/PartnerControls"/>
    </TaxKeywordTaxHTField>
    <Record xmlns="4ffa91fb-a0ff-4ac5-b2db-65c790d184a4">Shared</Record>
    <Rights xmlns="4ffa91fb-a0ff-4ac5-b2db-65c790d184a4" xsi:nil="true"/>
    <Document_x0020_Creation_x0020_Date xmlns="4ffa91fb-a0ff-4ac5-b2db-65c790d184a4">2017-08-28T20:42:28+00:00</Document_x0020_Creation_x0020_Date>
    <EPA_x0020_Office xmlns="4ffa91fb-a0ff-4ac5-b2db-65c790d184a4" xsi:nil="true"/>
    <CategoryDescription xmlns="http://schemas.microsoft.com/sharepoint.v3" xsi:nil="true"/>
    <Identifier xmlns="4ffa91fb-a0ff-4ac5-b2db-65c790d184a4" xsi:nil="true"/>
    <_Coverage xmlns="http://schemas.microsoft.com/sharepoint/v3/fields" xsi:nil="true"/>
    <Creator xmlns="4ffa91fb-a0ff-4ac5-b2db-65c790d184a4">
      <UserInfo>
        <DisplayName/>
        <AccountId xsi:nil="true"/>
        <AccountType/>
      </UserInfo>
    </Creator>
    <EPA_x0020_Related_x0020_Documents xmlns="4ffa91fb-a0ff-4ac5-b2db-65c790d184a4" xsi:nil="true"/>
    <EPA_x0020_Contributor xmlns="4ffa91fb-a0ff-4ac5-b2db-65c790d184a4">
      <UserInfo>
        <DisplayName/>
        <AccountId xsi:nil="true"/>
        <AccountType/>
      </UserInfo>
    </EPA_x0020_Contributor>
    <TaxCatchAll xmlns="4ffa91fb-a0ff-4ac5-b2db-65c790d184a4"/>
    <SharedWithUsers xmlns="07beddfa-113c-4110-9fa5-5dc67e55e965">
      <UserInfo>
        <DisplayName>Bandemehr, Angela</DisplayName>
        <AccountId>256</AccountId>
        <AccountType/>
      </UserInfo>
      <UserInfo>
        <DisplayName>Mccann, Ellie</DisplayName>
        <AccountId>257</AccountId>
        <AccountType/>
      </UserInfo>
      <UserInfo>
        <DisplayName>Tierney, Cate</DisplayName>
        <AccountId>1613</AccountId>
        <AccountType/>
      </UserInfo>
      <UserInfo>
        <DisplayName>Huber, Patrick</DisplayName>
        <AccountId>248</AccountId>
        <AccountType/>
      </UserInfo>
      <UserInfo>
        <DisplayName>Wolfson, Steve</DisplayName>
        <AccountId>294</AccountId>
        <AccountType/>
      </UserInfo>
      <UserInfo>
        <DisplayName>Maher, Lauren</DisplayName>
        <AccountId>258</AccountId>
        <AccountType/>
      </UserInfo>
    </SharedWithUsers>
  </documentManagement>
</p:properties>
</file>

<file path=customXml/item51.xml><?xml version="1.0" encoding="utf-8"?>
<EsriMapsInfo xmlns="ESRI.ArcGIS.Mapping.OfficeIntegration.PowerPointInfo">
  <Version>Version1</Version>
  <RequiresSignIn>False</RequiresSignIn>
</EsriMapsInfo>
</file>

<file path=customXml/item52.xml><?xml version="1.0" encoding="utf-8"?>
<EsriMapsInfo xmlns="ESRI.ArcGIS.Mapping.OfficeIntegration.PowerPointInfo">
  <Version>Version1</Version>
  <RequiresSignIn>False</RequiresSignIn>
</EsriMapsInfo>
</file>

<file path=customXml/item53.xml><?xml version="1.0" encoding="utf-8"?>
<EsriMapsInfo xmlns="ESRI.ArcGIS.Mapping.OfficeIntegration.PowerPointInfo">
  <Version>Version1</Version>
  <RequiresSignIn>False</RequiresSignIn>
</EsriMapsInfo>
</file>

<file path=customXml/item54.xml><?xml version="1.0" encoding="utf-8"?>
<EsriMapsInfo xmlns="ESRI.ArcGIS.Mapping.OfficeIntegration.PowerPointInfo">
  <Version>Version1</Version>
  <RequiresSignIn>False</RequiresSignIn>
</EsriMapsInfo>
</file>

<file path=customXml/item55.xml><?xml version="1.0" encoding="utf-8"?>
<EsriMapsInfo xmlns="ESRI.ArcGIS.Mapping.OfficeIntegration.PowerPointInfo">
  <Version>Version1</Version>
  <RequiresSignIn>False</RequiresSignIn>
</EsriMapsInfo>
</file>

<file path=customXml/item56.xml><?xml version="1.0" encoding="utf-8"?>
<EsriMapsInfo xmlns="ESRI.ArcGIS.Mapping.OfficeIntegration.PowerPointInfo">
  <Version>Version1</Version>
  <RequiresSignIn>False</RequiresSignIn>
</EsriMapsInfo>
</file>

<file path=customXml/item57.xml><?xml version="1.0" encoding="utf-8"?>
<EsriMapsInfo xmlns="ESRI.ArcGIS.Mapping.OfficeIntegration.PowerPointInfo">
  <Version>Version1</Version>
  <RequiresSignIn>False</RequiresSignIn>
</EsriMapsInfo>
</file>

<file path=customXml/item58.xml><?xml version="1.0" encoding="utf-8"?>
<EsriMapsInfo xmlns="ESRI.ArcGIS.Mapping.OfficeIntegration.PowerPointInfo">
  <Version>Version1</Version>
  <RequiresSignIn>False</RequiresSignIn>
</EsriMapsInfo>
</file>

<file path=customXml/item59.xml><?xml version="1.0" encoding="utf-8"?>
<EsriMapsInfo xmlns="ESRI.ArcGIS.Mapping.OfficeIntegration.PowerPointInfo">
  <Version>Version1</Version>
  <RequiresSignIn>False</RequiresSignIn>
</EsriMapsInfo>
</file>

<file path=customXml/item6.xml><?xml version="1.0" encoding="utf-8"?>
<EsriMapsInfo xmlns="ESRI.ArcGIS.Mapping.OfficeIntegration.PowerPointInfo">
  <Version>Version1</Version>
  <RequiresSignIn>False</RequiresSignIn>
</EsriMapsInfo>
</file>

<file path=customXml/item60.xml><?xml version="1.0" encoding="utf-8"?>
<EsriMapsInfo xmlns="ESRI.ArcGIS.Mapping.OfficeIntegration.PowerPointInfo">
  <Version>Version1</Version>
  <RequiresSignIn>False</RequiresSignIn>
</EsriMapsInfo>
</file>

<file path=customXml/item61.xml><?xml version="1.0" encoding="utf-8"?>
<EsriMapsInfo xmlns="ESRI.ArcGIS.Mapping.OfficeIntegration.PowerPointInfo">
  <Version>Version1</Version>
  <RequiresSignIn>False</RequiresSignIn>
</EsriMapsInfo>
</file>

<file path=customXml/item62.xml><?xml version="1.0" encoding="utf-8"?>
<EsriMapsInfo xmlns="ESRI.ArcGIS.Mapping.OfficeIntegration.PowerPointInfo">
  <Version>Version1</Version>
  <RequiresSignIn>False</RequiresSignIn>
</EsriMapsInfo>
</file>

<file path=customXml/item63.xml><?xml version="1.0" encoding="utf-8"?>
<EsriMapsInfo xmlns="ESRI.ArcGIS.Mapping.OfficeIntegration.PowerPointInfo">
  <Version>Version1</Version>
  <RequiresSignIn>False</RequiresSignIn>
</EsriMapsInfo>
</file>

<file path=customXml/item64.xml><?xml version="1.0" encoding="utf-8"?>
<EsriMapsInfo xmlns="ESRI.ArcGIS.Mapping.OfficeIntegration.PowerPointInfo">
  <Version>Version1</Version>
  <RequiresSignIn>False</RequiresSignIn>
</EsriMapsInfo>
</file>

<file path=customXml/item65.xml><?xml version="1.0" encoding="utf-8"?>
<EsriMapsInfo xmlns="ESRI.ArcGIS.Mapping.OfficeIntegration.PowerPointInfo">
  <Version>Version1</Version>
  <RequiresSignIn>False</RequiresSignIn>
</EsriMapsInfo>
</file>

<file path=customXml/item66.xml><?xml version="1.0" encoding="utf-8"?>
<EsriMapsInfo xmlns="ESRI.ArcGIS.Mapping.OfficeIntegration.PowerPointInfo">
  <Version>Version1</Version>
  <RequiresSignIn>False</RequiresSignIn>
</EsriMapsInfo>
</file>

<file path=customXml/item67.xml><?xml version="1.0" encoding="utf-8"?>
<ct:contentTypeSchema xmlns:ct="http://schemas.microsoft.com/office/2006/metadata/contentType" xmlns:ma="http://schemas.microsoft.com/office/2006/metadata/properties/metaAttributes" ct:_="" ma:_="" ma:contentTypeName="Document" ma:contentTypeID="0x010100292C0E6D9960E4459B21B3C02484385D" ma:contentTypeVersion="32" ma:contentTypeDescription="Create a new document." ma:contentTypeScope="" ma:versionID="3dfaa272bf67cfa42e2dcdc80b777d8a">
  <xsd:schema xmlns:xsd="http://www.w3.org/2001/XMLSchema" xmlns:xs="http://www.w3.org/2001/XMLSchema" xmlns:p="http://schemas.microsoft.com/office/2006/metadata/properties" xmlns:ns1="http://schemas.microsoft.com/sharepoint/v3" xmlns:ns2="4ffa91fb-a0ff-4ac5-b2db-65c790d184a4" xmlns:ns3="http://schemas.microsoft.com/sharepoint.v3" xmlns:ns4="http://schemas.microsoft.com/sharepoint/v3/fields" xmlns:ns5="07beddfa-113c-4110-9fa5-5dc67e55e965" xmlns:ns6="9f6eef7d-6440-4a54-b22e-9b6e74864158" targetNamespace="http://schemas.microsoft.com/office/2006/metadata/properties" ma:root="true" ma:fieldsID="4a41eeb0e2a970a7baf1f55189d7b947" ns1:_="" ns2:_="" ns3:_="" ns4:_="" ns5:_="" ns6:_="">
    <xsd:import namespace="http://schemas.microsoft.com/sharepoint/v3"/>
    <xsd:import namespace="4ffa91fb-a0ff-4ac5-b2db-65c790d184a4"/>
    <xsd:import namespace="http://schemas.microsoft.com/sharepoint.v3"/>
    <xsd:import namespace="http://schemas.microsoft.com/sharepoint/v3/fields"/>
    <xsd:import namespace="07beddfa-113c-4110-9fa5-5dc67e55e965"/>
    <xsd:import namespace="9f6eef7d-6440-4a54-b22e-9b6e74864158"/>
    <xsd:element name="properties">
      <xsd:complexType>
        <xsd:sequence>
          <xsd:element name="documentManagement">
            <xsd:complexType>
              <xsd:all>
                <xsd:element ref="ns2:Document_x0020_Creation_x0020_Date" minOccurs="0"/>
                <xsd:element ref="ns2:Creator" minOccurs="0"/>
                <xsd:element ref="ns2:EPA_x0020_Office" minOccurs="0"/>
                <xsd:element ref="ns2:Record" minOccurs="0"/>
                <xsd:element ref="ns3:CategoryDescription" minOccurs="0"/>
                <xsd:element ref="ns2:Identifier" minOccurs="0"/>
                <xsd:element ref="ns2:EPA_x0020_Contributor" minOccurs="0"/>
                <xsd:element ref="ns2:External_x0020_Contributor" minOccurs="0"/>
                <xsd:element ref="ns4:_Coverage" minOccurs="0"/>
                <xsd:element ref="ns2:EPA_x0020_Related_x0020_Documents" minOccurs="0"/>
                <xsd:element ref="ns4:_Source" minOccurs="0"/>
                <xsd:element ref="ns2:Rights" minOccurs="0"/>
                <xsd:element ref="ns1:Language" minOccurs="0"/>
                <xsd:element ref="ns2:j747ac98061d40f0aa7bd47e1db5675d" minOccurs="0"/>
                <xsd:element ref="ns2:TaxKeywordTaxHTField" minOccurs="0"/>
                <xsd:element ref="ns2:TaxCatchAllLabel" minOccurs="0"/>
                <xsd:element ref="ns2:TaxCatchAll" minOccurs="0"/>
                <xsd:element ref="ns2:e3f09c3df709400db2417a7161762d62" minOccurs="0"/>
                <xsd:element ref="ns5:SharedWithUsers" minOccurs="0"/>
                <xsd:element ref="ns5:SharedWithDetails" minOccurs="0"/>
                <xsd:element ref="ns5:LastSharedByUser" minOccurs="0"/>
                <xsd:element ref="ns5:LastSharedByTime" minOccurs="0"/>
                <xsd:element ref="ns6:MediaServiceMetadata" minOccurs="0"/>
                <xsd:element ref="ns6:MediaServiceFastMetadata" minOccurs="0"/>
                <xsd:element ref="ns6:MediaServiceDateTaken" minOccurs="0"/>
                <xsd:element ref="ns6:MediaServiceAutoTags" minOccurs="0"/>
                <xsd:element ref="ns6:MediaServiceLocation" minOccurs="0"/>
                <xsd:element ref="ns6:MediaServiceOCR" minOccurs="0"/>
                <xsd:element ref="ns6:MediaServiceEventHashCode" minOccurs="0"/>
                <xsd:element ref="ns6:MediaServiceGenerationTim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17" nillable="true" ma:displayName="Language" ma:default="English" ma:description="Select the document language from the drop down." ma:format="Dropdown" ma:internalName="Language" ma:readOnly="false">
      <xsd:simpleType>
        <xsd:restriction base="dms:Choice">
          <xsd:enumeration value="Arabic (Saudi Arabia)"/>
          <xsd:enumeration value="Bulgarian (Bulgaria)"/>
          <xsd:enumeration value="Chinese (Hong Kong S.A.R.)"/>
          <xsd:enumeration value="Chinese (People's Republic of China)"/>
          <xsd:enumeration value="Chinese (Taiwan)"/>
          <xsd:enumeration value="Croatian (Croatia)"/>
          <xsd:enumeration value="Czech (Czech Republic)"/>
          <xsd:enumeration value="Danish (Denmark)"/>
          <xsd:enumeration value="Dutch (Netherlands)"/>
          <xsd:enumeration value="English"/>
          <xsd:enumeration value="Estonian (Estonia)"/>
          <xsd:enumeration value="Finnish (Finland)"/>
          <xsd:enumeration value="French (France)"/>
          <xsd:enumeration value="German (Germany)"/>
          <xsd:enumeration value="Greek (Greece)"/>
          <xsd:enumeration value="Hebrew (Israel)"/>
          <xsd:enumeration value="Hindi (India)"/>
          <xsd:enumeration value="Hungarian (Hungary)"/>
          <xsd:enumeration value="Indonesian (Indonesia)"/>
          <xsd:enumeration value="Italian (Italy)"/>
          <xsd:enumeration value="Japanese (Japan)"/>
          <xsd:enumeration value="Korean (Korea)"/>
          <xsd:enumeration value="Latvian (Latvia)"/>
          <xsd:enumeration value="Lithuanian (Lithuania)"/>
          <xsd:enumeration value="Malay (Malaysia)"/>
          <xsd:enumeration value="Norwegian (Bokmal) (Norway)"/>
          <xsd:enumeration value="Polish (Poland)"/>
          <xsd:enumeration value="Portuguese (Brazil)"/>
          <xsd:enumeration value="Portuguese (Portugal)"/>
          <xsd:enumeration value="Romanian (Romania)"/>
          <xsd:enumeration value="Russian (Russia)"/>
          <xsd:enumeration value="Serbian (Latin) (Serbia)"/>
          <xsd:enumeration value="Slovak (Slovakia)"/>
          <xsd:enumeration value="Slovenian (Slovenia)"/>
          <xsd:enumeration value="Spanish (Spain)"/>
          <xsd:enumeration value="Swedish (Sweden)"/>
          <xsd:enumeration value="Thai (Thailand)"/>
          <xsd:enumeration value="Turkish (Turkey)"/>
          <xsd:enumeration value="Ukrainian (Ukraine)"/>
          <xsd:enumeration value="Urdu (Islamic Republic of Pakistan)"/>
          <xsd:enumeration value="Vietnamese (Vietnam)"/>
        </xsd:restriction>
      </xsd:simpleType>
    </xsd:element>
  </xsd:schema>
  <xsd:schema xmlns:xsd="http://www.w3.org/2001/XMLSchema" xmlns:xs="http://www.w3.org/2001/XMLSchema" xmlns:dms="http://schemas.microsoft.com/office/2006/documentManagement/types" xmlns:pc="http://schemas.microsoft.com/office/infopath/2007/PartnerControls" targetNamespace="4ffa91fb-a0ff-4ac5-b2db-65c790d184a4" elementFormDefault="qualified">
    <xsd:import namespace="http://schemas.microsoft.com/office/2006/documentManagement/types"/>
    <xsd:import namespace="http://schemas.microsoft.com/office/infopath/2007/PartnerControls"/>
    <xsd:element name="Document_x0020_Creation_x0020_Date" ma:index="2" nillable="true" ma:displayName="Document Date" ma:default="[today]" ma:description="Enter the date this document was last modified. The upload date has been entered by default." ma:format="DateOnly" ma:internalName="Document_x0020_Creation_x0020_Date" ma:readOnly="false">
      <xsd:simpleType>
        <xsd:restriction base="dms:DateTime"/>
      </xsd:simpleType>
    </xsd:element>
    <xsd:element name="Creator" ma:index="3" nillable="true" ma:displayName="Creator" ma:description="Enter the person primarily responsible for the document. The name of the person uploading the document has been entered by default." ma:list="UserInfo" ma:SharePointGroup="0" ma:internalName="Creato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PA_x0020_Office" ma:index="4" nillable="true" ma:displayName="EPA Office" ma:description="Enter the EPA organization primarily responsible for the document. The office of the person uploading the document has been entered by default." ma:internalName="EPA_x0020_Office">
      <xsd:simpleType>
        <xsd:restriction base="dms:Text">
          <xsd:maxLength value="255"/>
        </xsd:restriction>
      </xsd:simpleType>
    </xsd:element>
    <xsd:element name="Record" ma:index="5" nillable="true" ma:displayName="Record" ma:default="Shared" ma:description="For documents that provide evidence of EPA decisions and actions, select &quot;Shared&quot; (open access) or &quot;Private&quot; (restricted access)." ma:format="Dropdown" ma:internalName="Record">
      <xsd:simpleType>
        <xsd:restriction base="dms:Choice">
          <xsd:enumeration value="None"/>
          <xsd:enumeration value="Shared"/>
          <xsd:enumeration value="Private"/>
        </xsd:restriction>
      </xsd:simpleType>
    </xsd:element>
    <xsd:element name="Identifier" ma:index="9" nillable="true" ma:displayName="Identifier" ma:description="Enter all EPA identification numbers applicable to this document, one on each line." ma:internalName="Identifier" ma:readOnly="false">
      <xsd:simpleType>
        <xsd:restriction base="dms:Note">
          <xsd:maxLength value="255"/>
        </xsd:restriction>
      </xsd:simpleType>
    </xsd:element>
    <xsd:element name="EPA_x0020_Contributor" ma:index="11" nillable="true" ma:displayName="EPA Contributor" ma:description="Enter an EPA person who contributed to the creation of the document but is not the primary author." ma:list="UserInfo" ma:SharePointGroup="0" ma:internalName="EPA_x0020_Contributo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Contributor" ma:index="12" nillable="true" ma:displayName="External Contributor" ma:description="Enter a non-EPA person who contributed to the creation of the document but is not the primary author." ma:internalName="External_x0020_Contributor" ma:readOnly="false">
      <xsd:simpleType>
        <xsd:restriction base="dms:Note">
          <xsd:maxLength value="255"/>
        </xsd:restriction>
      </xsd:simpleType>
    </xsd:element>
    <xsd:element name="EPA_x0020_Related_x0020_Documents" ma:index="14" nillable="true" ma:displayName="Other Related Documents" ma:description="Enter any related document." ma:internalName="EPA_x0020_Related_x0020_Documents">
      <xsd:simpleType>
        <xsd:restriction base="dms:Note">
          <xsd:maxLength value="255"/>
        </xsd:restriction>
      </xsd:simpleType>
    </xsd:element>
    <xsd:element name="Rights" ma:index="16" nillable="true" ma:displayName="Rights" ma:description="Enter information about intellectual property rights held over the document (e.g. copyright, patent, trademark)." ma:internalName="Rights" ma:readOnly="false">
      <xsd:simpleType>
        <xsd:restriction base="dms:Note">
          <xsd:maxLength value="255"/>
        </xsd:restriction>
      </xsd:simpleType>
    </xsd:element>
    <xsd:element name="j747ac98061d40f0aa7bd47e1db5675d" ma:index="19" nillable="true" ma:taxonomy="true" ma:internalName="j747ac98061d40f0aa7bd47e1db5675d" ma:taxonomyFieldName="Document_x0020_Type" ma:displayName="Document Type" ma:readOnly="false" ma:default="" ma:fieldId="{3747ac98-061d-40f0-aa7b-d47e1db5675d}" ma:sspId="29f62856-1543-49d4-a736-4569d363f533" ma:termSetId="e06cd6a9-a175-4da0-81cb-8dba7aa394ab" ma:anchorId="00000000-0000-0000-0000-000000000000" ma:open="false" ma:isKeyword="false">
      <xsd:complexType>
        <xsd:sequence>
          <xsd:element ref="pc:Terms" minOccurs="0" maxOccurs="1"/>
        </xsd:sequence>
      </xsd:complexType>
    </xsd:element>
    <xsd:element name="TaxKeywordTaxHTField" ma:index="21" nillable="true" ma:taxonomy="true" ma:internalName="TaxKeywordTaxHTField" ma:taxonomyFieldName="TaxKeyword" ma:displayName="Enterprise Keywords" ma:readOnly="false" ma:fieldId="{23f27201-bee3-471e-b2e7-b64fd8b7ca38}" ma:taxonomyMulti="true" ma:sspId="29f62856-1543-49d4-a736-4569d363f533" ma:termSetId="00000000-0000-0000-0000-000000000000" ma:anchorId="00000000-0000-0000-0000-000000000000" ma:open="true" ma:isKeyword="true">
      <xsd:complexType>
        <xsd:sequence>
          <xsd:element ref="pc:Terms" minOccurs="0" maxOccurs="1"/>
        </xsd:sequence>
      </xsd:complexType>
    </xsd:element>
    <xsd:element name="TaxCatchAllLabel" ma:index="23" nillable="true" ma:displayName="Taxonomy Catch All Column1" ma:description="" ma:hidden="true" ma:list="{91caa61c-ecd9-4628-821e-7718459af438}" ma:internalName="TaxCatchAllLabel" ma:readOnly="true" ma:showField="CatchAllDataLabel" ma:web="77d4e1f2-3876-4648-b69c-be4af5dd7530">
      <xsd:complexType>
        <xsd:complexContent>
          <xsd:extension base="dms:MultiChoiceLookup">
            <xsd:sequence>
              <xsd:element name="Value" type="dms:Lookup" maxOccurs="unbounded" minOccurs="0" nillable="true"/>
            </xsd:sequence>
          </xsd:extension>
        </xsd:complexContent>
      </xsd:complexType>
    </xsd:element>
    <xsd:element name="TaxCatchAll" ma:index="24" nillable="true" ma:displayName="Taxonomy Catch All Column" ma:description="" ma:hidden="true" ma:list="{91caa61c-ecd9-4628-821e-7718459af438}" ma:internalName="TaxCatchAll" ma:showField="CatchAllData" ma:web="77d4e1f2-3876-4648-b69c-be4af5dd7530">
      <xsd:complexType>
        <xsd:complexContent>
          <xsd:extension base="dms:MultiChoiceLookup">
            <xsd:sequence>
              <xsd:element name="Value" type="dms:Lookup" maxOccurs="unbounded" minOccurs="0" nillable="true"/>
            </xsd:sequence>
          </xsd:extension>
        </xsd:complexContent>
      </xsd:complexType>
    </xsd:element>
    <xsd:element name="e3f09c3df709400db2417a7161762d62" ma:index="28" nillable="true" ma:taxonomy="true" ma:internalName="e3f09c3df709400db2417a7161762d62" ma:taxonomyFieldName="EPA_x0020_Subject" ma:displayName="EPA Subject" ma:readOnly="false" ma:default="" ma:fieldId="{e3f09c3d-f709-400d-b241-7a7161762d62}" ma:taxonomyMulti="true" ma:sspId="29f62856-1543-49d4-a736-4569d363f533" ma:termSetId="7a3d4ae0-7e62-45a2-a406-c6a8a6a8eee3"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CategoryDescription" ma:index="6" nillable="true" ma:displayName="Description" ma:description="Enter a brief description." ma:internalName="CategoryDescription"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Coverage" ma:index="13" nillable="true" ma:displayName="Coverage" ma:description="Enter the geographic location, jurisdiction, or time period for which the document is relevant." ma:internalName="_Coverage" ma:readOnly="false">
      <xsd:simpleType>
        <xsd:restriction base="dms:Text">
          <xsd:maxLength value="255"/>
        </xsd:restriction>
      </xsd:simpleType>
    </xsd:element>
    <xsd:element name="_Source" ma:index="15" nillable="true" ma:displayName="Source" ma:description="Enter a source from which the document is derived." ma:internalName="_Source"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7beddfa-113c-4110-9fa5-5dc67e55e965" elementFormDefault="qualified">
    <xsd:import namespace="http://schemas.microsoft.com/office/2006/documentManagement/types"/>
    <xsd:import namespace="http://schemas.microsoft.com/office/infopath/2007/PartnerControls"/>
    <xsd:element name="SharedWithUsers" ma:index="29"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0" nillable="true" ma:displayName="Shared With Details" ma:description="" ma:internalName="SharedWithDetails" ma:readOnly="true">
      <xsd:simpleType>
        <xsd:restriction base="dms:Note">
          <xsd:maxLength value="255"/>
        </xsd:restriction>
      </xsd:simpleType>
    </xsd:element>
    <xsd:element name="LastSharedByUser" ma:index="31" nillable="true" ma:displayName="Last Shared By User" ma:description="" ma:internalName="LastSharedByUser" ma:readOnly="true">
      <xsd:simpleType>
        <xsd:restriction base="dms:Note">
          <xsd:maxLength value="255"/>
        </xsd:restriction>
      </xsd:simpleType>
    </xsd:element>
    <xsd:element name="LastSharedByTime" ma:index="32" nillable="true" ma:displayName="Last Shared By Time" ma:description=""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9f6eef7d-6440-4a54-b22e-9b6e74864158" elementFormDefault="qualified">
    <xsd:import namespace="http://schemas.microsoft.com/office/2006/documentManagement/types"/>
    <xsd:import namespace="http://schemas.microsoft.com/office/infopath/2007/PartnerControls"/>
    <xsd:element name="MediaServiceMetadata" ma:index="33" nillable="true" ma:displayName="MediaServiceMetadata" ma:description="" ma:hidden="true" ma:internalName="MediaServiceMetadata" ma:readOnly="true">
      <xsd:simpleType>
        <xsd:restriction base="dms:Note"/>
      </xsd:simpleType>
    </xsd:element>
    <xsd:element name="MediaServiceFastMetadata" ma:index="34" nillable="true" ma:displayName="MediaServiceFastMetadata" ma:description="" ma:hidden="true" ma:internalName="MediaServiceFastMetadata" ma:readOnly="true">
      <xsd:simpleType>
        <xsd:restriction base="dms:Note"/>
      </xsd:simpleType>
    </xsd:element>
    <xsd:element name="MediaServiceDateTaken" ma:index="35" nillable="true" ma:displayName="MediaServiceDateTaken" ma:description="" ma:hidden="true" ma:internalName="MediaServiceDateTaken" ma:readOnly="true">
      <xsd:simpleType>
        <xsd:restriction base="dms:Text"/>
      </xsd:simpleType>
    </xsd:element>
    <xsd:element name="MediaServiceAutoTags" ma:index="36" nillable="true" ma:displayName="MediaServiceAutoTags" ma:description="" ma:internalName="MediaServiceAutoTags" ma:readOnly="true">
      <xsd:simpleType>
        <xsd:restriction base="dms:Text"/>
      </xsd:simpleType>
    </xsd:element>
    <xsd:element name="MediaServiceLocation" ma:index="37" nillable="true" ma:displayName="MediaServiceLocation" ma:description="" ma:internalName="MediaServiceLocation" ma:readOnly="true">
      <xsd:simpleType>
        <xsd:restriction base="dms:Text"/>
      </xsd:simpleType>
    </xsd:element>
    <xsd:element name="MediaServiceOCR" ma:index="38" nillable="true" ma:displayName="MediaServiceOCR" ma:internalName="MediaServiceOCR" ma:readOnly="true">
      <xsd:simpleType>
        <xsd:restriction base="dms:Note">
          <xsd:maxLength value="255"/>
        </xsd:restriction>
      </xsd:simpleType>
    </xsd:element>
    <xsd:element name="MediaServiceEventHashCode" ma:index="39" nillable="true" ma:displayName="MediaServiceEventHashCode" ma:hidden="true" ma:internalName="MediaServiceEventHashCode" ma:readOnly="true">
      <xsd:simpleType>
        <xsd:restriction base="dms:Text"/>
      </xsd:simpleType>
    </xsd:element>
    <xsd:element name="MediaServiceGenerationTime" ma:index="40" nillable="true" ma:displayName="MediaServiceGenerationTime" ma:hidden="true" ma:internalName="MediaServiceGenerationTim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5"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68.xml><?xml version="1.0" encoding="utf-8"?>
<EsriMapsInfo xmlns="ESRI.ArcGIS.Mapping.OfficeIntegration.PowerPointInfo">
  <Version>Version1</Version>
  <RequiresSignIn>False</RequiresSignIn>
</EsriMapsInfo>
</file>

<file path=customXml/item69.xml><?xml version="1.0" encoding="utf-8"?>
<EsriMapsInfo xmlns="ESRI.ArcGIS.Mapping.OfficeIntegration.PowerPointInfo">
  <Version>Version1</Version>
  <RequiresSignIn>False</RequiresSignIn>
</EsriMapsInfo>
</file>

<file path=customXml/item7.xml><?xml version="1.0" encoding="utf-8"?>
<EsriMapsInfo xmlns="ESRI.ArcGIS.Mapping.OfficeIntegration.PowerPointInfo">
  <Version>Version1</Version>
  <RequiresSignIn>False</RequiresSignIn>
</EsriMapsInfo>
</file>

<file path=customXml/item70.xml><?xml version="1.0" encoding="utf-8"?>
<EsriMapsInfo xmlns="ESRI.ArcGIS.Mapping.OfficeIntegration.PowerPointInfo">
  <Version>Version1</Version>
  <RequiresSignIn>False</RequiresSignIn>
</EsriMapsInfo>
</file>

<file path=customXml/item71.xml><?xml version="1.0" encoding="utf-8"?>
<EsriMapsInfo xmlns="ESRI.ArcGIS.Mapping.OfficeIntegration.PowerPointInfo">
  <Version>Version1</Version>
  <RequiresSignIn>False</RequiresSignIn>
</EsriMapsInfo>
</file>

<file path=customXml/item72.xml><?xml version="1.0" encoding="utf-8"?>
<EsriMapsInfo xmlns="ESRI.ArcGIS.Mapping.OfficeIntegration.PowerPointInfo">
  <Version>Version1</Version>
  <RequiresSignIn>False</RequiresSignIn>
</EsriMapsInfo>
</file>

<file path=customXml/item73.xml><?xml version="1.0" encoding="utf-8"?>
<EsriMapsInfo xmlns="ESRI.ArcGIS.Mapping.OfficeIntegration.PowerPointInfo">
  <Version>Version1</Version>
  <RequiresSignIn>False</RequiresSignIn>
</EsriMapsInfo>
</file>

<file path=customXml/item74.xml><?xml version="1.0" encoding="utf-8"?>
<EsriMapsInfo xmlns="ESRI.ArcGIS.Mapping.OfficeIntegration.PowerPointInfo">
  <Version>Version1</Version>
  <RequiresSignIn>False</RequiresSignIn>
</EsriMapsInfo>
</file>

<file path=customXml/item75.xml><?xml version="1.0" encoding="utf-8"?>
<EsriMapsInfo xmlns="ESRI.ArcGIS.Mapping.OfficeIntegration.PowerPointInfo">
  <Version>Version1</Version>
  <RequiresSignIn>False</RequiresSignIn>
</EsriMapsInfo>
</file>

<file path=customXml/item76.xml><?xml version="1.0" encoding="utf-8"?>
<EsriMapsInfo xmlns="ESRI.ArcGIS.Mapping.OfficeIntegration.PowerPointInfo">
  <Version>Version1</Version>
  <RequiresSignIn>False</RequiresSignIn>
</EsriMapsInfo>
</file>

<file path=customXml/item77.xml><?xml version="1.0" encoding="utf-8"?>
<EsriMapsInfo xmlns="ESRI.ArcGIS.Mapping.OfficeIntegration.PowerPointInfo">
  <Version>Version1</Version>
  <RequiresSignIn>False</RequiresSignIn>
</EsriMapsInfo>
</file>

<file path=customXml/item78.xml><?xml version="1.0" encoding="utf-8"?>
<EsriMapsInfo xmlns="ESRI.ArcGIS.Mapping.OfficeIntegration.PowerPointInfo">
  <Version>Version1</Version>
  <RequiresSignIn>False</RequiresSignIn>
</EsriMapsInfo>
</file>

<file path=customXml/item79.xml><?xml version="1.0" encoding="utf-8"?>
<EsriMapsInfo xmlns="ESRI.ArcGIS.Mapping.OfficeIntegration.PowerPointInfo">
  <Version>Version1</Version>
  <RequiresSignIn>False</RequiresSignIn>
</EsriMapsInfo>
</file>

<file path=customXml/item8.xml><?xml version="1.0" encoding="utf-8"?>
<EsriMapsInfo xmlns="ESRI.ArcGIS.Mapping.OfficeIntegration.PowerPointInfo">
  <Version>Version1</Version>
  <RequiresSignIn>False</RequiresSignIn>
</EsriMapsInfo>
</file>

<file path=customXml/item80.xml><?xml version="1.0" encoding="utf-8"?>
<EsriMapsInfo xmlns="ESRI.ArcGIS.Mapping.OfficeIntegration.PowerPointInfo">
  <Version>Version1</Version>
  <RequiresSignIn>False</RequiresSignIn>
</EsriMapsInfo>
</file>

<file path=customXml/item81.xml><?xml version="1.0" encoding="utf-8"?>
<EsriMapsInfo xmlns="ESRI.ArcGIS.Mapping.OfficeIntegration.PowerPointInfo">
  <Version>Version1</Version>
  <RequiresSignIn>False</RequiresSignIn>
</EsriMapsInfo>
</file>

<file path=customXml/item82.xml><?xml version="1.0" encoding="utf-8"?>
<EsriMapsInfo xmlns="ESRI.ArcGIS.Mapping.OfficeIntegration.PowerPointInfo">
  <Version>Version1</Version>
  <RequiresSignIn>False</RequiresSignIn>
</EsriMapsInfo>
</file>

<file path=customXml/item9.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309965ED-3D3F-4760-891E-1233E19C39F3}">
  <ds:schemaRefs>
    <ds:schemaRef ds:uri="ESRI.ArcGIS.Mapping.OfficeIntegration.PowerPointInfo"/>
  </ds:schemaRefs>
</ds:datastoreItem>
</file>

<file path=customXml/itemProps10.xml><?xml version="1.0" encoding="utf-8"?>
<ds:datastoreItem xmlns:ds="http://schemas.openxmlformats.org/officeDocument/2006/customXml" ds:itemID="{84583658-8453-4860-A7C5-C821AB6CF6FB}">
  <ds:schemaRefs>
    <ds:schemaRef ds:uri="ESRI.ArcGIS.Mapping.OfficeIntegration.PowerPointInfo"/>
  </ds:schemaRefs>
</ds:datastoreItem>
</file>

<file path=customXml/itemProps11.xml><?xml version="1.0" encoding="utf-8"?>
<ds:datastoreItem xmlns:ds="http://schemas.openxmlformats.org/officeDocument/2006/customXml" ds:itemID="{3F2526D6-7888-471E-A152-F6D0C47BAC63}">
  <ds:schemaRefs>
    <ds:schemaRef ds:uri="ESRI.ArcGIS.Mapping.OfficeIntegration.PowerPointInfo"/>
  </ds:schemaRefs>
</ds:datastoreItem>
</file>

<file path=customXml/itemProps12.xml><?xml version="1.0" encoding="utf-8"?>
<ds:datastoreItem xmlns:ds="http://schemas.openxmlformats.org/officeDocument/2006/customXml" ds:itemID="{A09B08E0-75B4-4BF0-8656-FC6C3B3F191E}">
  <ds:schemaRefs>
    <ds:schemaRef ds:uri="ESRI.ArcGIS.Mapping.OfficeIntegration.PowerPointInfo"/>
  </ds:schemaRefs>
</ds:datastoreItem>
</file>

<file path=customXml/itemProps13.xml><?xml version="1.0" encoding="utf-8"?>
<ds:datastoreItem xmlns:ds="http://schemas.openxmlformats.org/officeDocument/2006/customXml" ds:itemID="{115080E9-2CF5-4E12-AD4C-2FA1EACD68E7}">
  <ds:schemaRefs>
    <ds:schemaRef ds:uri="ESRI.ArcGIS.Mapping.OfficeIntegration.PowerPointInfo"/>
  </ds:schemaRefs>
</ds:datastoreItem>
</file>

<file path=customXml/itemProps14.xml><?xml version="1.0" encoding="utf-8"?>
<ds:datastoreItem xmlns:ds="http://schemas.openxmlformats.org/officeDocument/2006/customXml" ds:itemID="{210F03AE-77F1-4CD3-B81F-3C6F3B12AB1F}">
  <ds:schemaRefs>
    <ds:schemaRef ds:uri="ESRI.ArcGIS.Mapping.OfficeIntegration.PowerPointInfo"/>
  </ds:schemaRefs>
</ds:datastoreItem>
</file>

<file path=customXml/itemProps15.xml><?xml version="1.0" encoding="utf-8"?>
<ds:datastoreItem xmlns:ds="http://schemas.openxmlformats.org/officeDocument/2006/customXml" ds:itemID="{3D7ED237-4AAB-4F6F-9F40-F0276B25D22C}">
  <ds:schemaRefs>
    <ds:schemaRef ds:uri="http://schemas.microsoft.com/sharepoint/v3/contenttype/forms"/>
  </ds:schemaRefs>
</ds:datastoreItem>
</file>

<file path=customXml/itemProps16.xml><?xml version="1.0" encoding="utf-8"?>
<ds:datastoreItem xmlns:ds="http://schemas.openxmlformats.org/officeDocument/2006/customXml" ds:itemID="{10C5350A-032E-40CC-A5E6-A813433679A1}">
  <ds:schemaRefs>
    <ds:schemaRef ds:uri="ESRI.ArcGIS.Mapping.OfficeIntegration.PowerPointInfo"/>
  </ds:schemaRefs>
</ds:datastoreItem>
</file>

<file path=customXml/itemProps17.xml><?xml version="1.0" encoding="utf-8"?>
<ds:datastoreItem xmlns:ds="http://schemas.openxmlformats.org/officeDocument/2006/customXml" ds:itemID="{F3630DC2-412C-4DEE-AFD2-A69A98AAD8A9}">
  <ds:schemaRefs>
    <ds:schemaRef ds:uri="ESRI.ArcGIS.Mapping.OfficeIntegration.PowerPointInfo"/>
  </ds:schemaRefs>
</ds:datastoreItem>
</file>

<file path=customXml/itemProps18.xml><?xml version="1.0" encoding="utf-8"?>
<ds:datastoreItem xmlns:ds="http://schemas.openxmlformats.org/officeDocument/2006/customXml" ds:itemID="{C6C27329-1C2D-4CE5-B2FF-AB016CAD135A}">
  <ds:schemaRefs>
    <ds:schemaRef ds:uri="ESRI.ArcGIS.Mapping.OfficeIntegration.PowerPointInfo"/>
  </ds:schemaRefs>
</ds:datastoreItem>
</file>

<file path=customXml/itemProps19.xml><?xml version="1.0" encoding="utf-8"?>
<ds:datastoreItem xmlns:ds="http://schemas.openxmlformats.org/officeDocument/2006/customXml" ds:itemID="{4FAE398A-76BF-4D75-AD36-604AB5BBC97F}">
  <ds:schemaRefs>
    <ds:schemaRef ds:uri="ESRI.ArcGIS.Mapping.OfficeIntegration.PowerPointInfo"/>
  </ds:schemaRefs>
</ds:datastoreItem>
</file>

<file path=customXml/itemProps2.xml><?xml version="1.0" encoding="utf-8"?>
<ds:datastoreItem xmlns:ds="http://schemas.openxmlformats.org/officeDocument/2006/customXml" ds:itemID="{DFFA0394-A687-4C66-AE9B-D9E7A7474FBA}">
  <ds:schemaRefs>
    <ds:schemaRef ds:uri="ESRI.ArcGIS.Mapping.OfficeIntegration.PowerPointInfo"/>
  </ds:schemaRefs>
</ds:datastoreItem>
</file>

<file path=customXml/itemProps20.xml><?xml version="1.0" encoding="utf-8"?>
<ds:datastoreItem xmlns:ds="http://schemas.openxmlformats.org/officeDocument/2006/customXml" ds:itemID="{7EDAF389-ED53-47B6-A2EA-E63DAD205FA8}">
  <ds:schemaRefs>
    <ds:schemaRef ds:uri="ESRI.ArcGIS.Mapping.OfficeIntegration.PowerPointInfo"/>
  </ds:schemaRefs>
</ds:datastoreItem>
</file>

<file path=customXml/itemProps21.xml><?xml version="1.0" encoding="utf-8"?>
<ds:datastoreItem xmlns:ds="http://schemas.openxmlformats.org/officeDocument/2006/customXml" ds:itemID="{5D2DFB0A-CC5C-40C8-9AED-C9D08294E863}">
  <ds:schemaRefs>
    <ds:schemaRef ds:uri="ESRI.ArcGIS.Mapping.OfficeIntegration.PowerPointInfo"/>
  </ds:schemaRefs>
</ds:datastoreItem>
</file>

<file path=customXml/itemProps22.xml><?xml version="1.0" encoding="utf-8"?>
<ds:datastoreItem xmlns:ds="http://schemas.openxmlformats.org/officeDocument/2006/customXml" ds:itemID="{0EBBAAC4-F0EE-4647-B9CC-F07230E73428}">
  <ds:schemaRefs>
    <ds:schemaRef ds:uri="ESRI.ArcGIS.Mapping.OfficeIntegration.PowerPointInfo"/>
  </ds:schemaRefs>
</ds:datastoreItem>
</file>

<file path=customXml/itemProps23.xml><?xml version="1.0" encoding="utf-8"?>
<ds:datastoreItem xmlns:ds="http://schemas.openxmlformats.org/officeDocument/2006/customXml" ds:itemID="{7C376B57-3CDE-4AF9-B585-336E1E6C8688}">
  <ds:schemaRefs>
    <ds:schemaRef ds:uri="ESRI.ArcGIS.Mapping.OfficeIntegration.PowerPointInfo"/>
  </ds:schemaRefs>
</ds:datastoreItem>
</file>

<file path=customXml/itemProps24.xml><?xml version="1.0" encoding="utf-8"?>
<ds:datastoreItem xmlns:ds="http://schemas.openxmlformats.org/officeDocument/2006/customXml" ds:itemID="{EE96E4DD-DF50-4A87-A18E-9FF0C6F25B1F}">
  <ds:schemaRefs>
    <ds:schemaRef ds:uri="ESRI.ArcGIS.Mapping.OfficeIntegration.PowerPointInfo"/>
  </ds:schemaRefs>
</ds:datastoreItem>
</file>

<file path=customXml/itemProps25.xml><?xml version="1.0" encoding="utf-8"?>
<ds:datastoreItem xmlns:ds="http://schemas.openxmlformats.org/officeDocument/2006/customXml" ds:itemID="{CDC0B6B7-F44B-42E2-91A4-0D1017B7998B}">
  <ds:schemaRefs>
    <ds:schemaRef ds:uri="ESRI.ArcGIS.Mapping.OfficeIntegration.PowerPointInfo"/>
  </ds:schemaRefs>
</ds:datastoreItem>
</file>

<file path=customXml/itemProps26.xml><?xml version="1.0" encoding="utf-8"?>
<ds:datastoreItem xmlns:ds="http://schemas.openxmlformats.org/officeDocument/2006/customXml" ds:itemID="{8BDF5E05-1540-4AEF-9005-F59BB06D7915}">
  <ds:schemaRefs>
    <ds:schemaRef ds:uri="ESRI.ArcGIS.Mapping.OfficeIntegration.PowerPointInfo"/>
  </ds:schemaRefs>
</ds:datastoreItem>
</file>

<file path=customXml/itemProps27.xml><?xml version="1.0" encoding="utf-8"?>
<ds:datastoreItem xmlns:ds="http://schemas.openxmlformats.org/officeDocument/2006/customXml" ds:itemID="{B116129B-641B-47CC-A16E-A66EB0A4F9AF}">
  <ds:schemaRefs>
    <ds:schemaRef ds:uri="ESRI.ArcGIS.Mapping.OfficeIntegration.PowerPointInfo"/>
  </ds:schemaRefs>
</ds:datastoreItem>
</file>

<file path=customXml/itemProps28.xml><?xml version="1.0" encoding="utf-8"?>
<ds:datastoreItem xmlns:ds="http://schemas.openxmlformats.org/officeDocument/2006/customXml" ds:itemID="{B4C1D09D-BF32-4009-9CB9-6C1CF3732D2A}">
  <ds:schemaRefs>
    <ds:schemaRef ds:uri="ESRI.ArcGIS.Mapping.OfficeIntegration.PowerPointInfo"/>
  </ds:schemaRefs>
</ds:datastoreItem>
</file>

<file path=customXml/itemProps29.xml><?xml version="1.0" encoding="utf-8"?>
<ds:datastoreItem xmlns:ds="http://schemas.openxmlformats.org/officeDocument/2006/customXml" ds:itemID="{1A1996D1-4871-4EA2-96D7-DF2C9A72E007}">
  <ds:schemaRefs>
    <ds:schemaRef ds:uri="ESRI.ArcGIS.Mapping.OfficeIntegration.PowerPointInfo"/>
  </ds:schemaRefs>
</ds:datastoreItem>
</file>

<file path=customXml/itemProps3.xml><?xml version="1.0" encoding="utf-8"?>
<ds:datastoreItem xmlns:ds="http://schemas.openxmlformats.org/officeDocument/2006/customXml" ds:itemID="{5DEB5A7C-9EC9-400F-88F0-183F16804F3A}">
  <ds:schemaRefs>
    <ds:schemaRef ds:uri="ESRI.ArcGIS.Mapping.OfficeIntegration.PowerPointInfo"/>
  </ds:schemaRefs>
</ds:datastoreItem>
</file>

<file path=customXml/itemProps30.xml><?xml version="1.0" encoding="utf-8"?>
<ds:datastoreItem xmlns:ds="http://schemas.openxmlformats.org/officeDocument/2006/customXml" ds:itemID="{205FB473-BCB3-4CAF-A72B-4A64CD564F4D}">
  <ds:schemaRefs>
    <ds:schemaRef ds:uri="ESRI.ArcGIS.Mapping.OfficeIntegration.PowerPointInfo"/>
  </ds:schemaRefs>
</ds:datastoreItem>
</file>

<file path=customXml/itemProps31.xml><?xml version="1.0" encoding="utf-8"?>
<ds:datastoreItem xmlns:ds="http://schemas.openxmlformats.org/officeDocument/2006/customXml" ds:itemID="{476B0AF5-7027-4B26-A903-929AB9DF3C99}">
  <ds:schemaRefs>
    <ds:schemaRef ds:uri="ESRI.ArcGIS.Mapping.OfficeIntegration.PowerPointInfo"/>
  </ds:schemaRefs>
</ds:datastoreItem>
</file>

<file path=customXml/itemProps32.xml><?xml version="1.0" encoding="utf-8"?>
<ds:datastoreItem xmlns:ds="http://schemas.openxmlformats.org/officeDocument/2006/customXml" ds:itemID="{AB673067-7E42-49F6-87B9-38500CF0C6C7}">
  <ds:schemaRefs>
    <ds:schemaRef ds:uri="ESRI.ArcGIS.Mapping.OfficeIntegration.PowerPointInfo"/>
  </ds:schemaRefs>
</ds:datastoreItem>
</file>

<file path=customXml/itemProps33.xml><?xml version="1.0" encoding="utf-8"?>
<ds:datastoreItem xmlns:ds="http://schemas.openxmlformats.org/officeDocument/2006/customXml" ds:itemID="{2A075B31-DCE6-4CCA-82C6-4DD18F385028}">
  <ds:schemaRefs>
    <ds:schemaRef ds:uri="ESRI.ArcGIS.Mapping.OfficeIntegration.PowerPointInfo"/>
  </ds:schemaRefs>
</ds:datastoreItem>
</file>

<file path=customXml/itemProps34.xml><?xml version="1.0" encoding="utf-8"?>
<ds:datastoreItem xmlns:ds="http://schemas.openxmlformats.org/officeDocument/2006/customXml" ds:itemID="{4769C2E7-A832-4D97-BD35-A3DE5F08BDE6}">
  <ds:schemaRefs>
    <ds:schemaRef ds:uri="ESRI.ArcGIS.Mapping.OfficeIntegration.PowerPointInfo"/>
  </ds:schemaRefs>
</ds:datastoreItem>
</file>

<file path=customXml/itemProps35.xml><?xml version="1.0" encoding="utf-8"?>
<ds:datastoreItem xmlns:ds="http://schemas.openxmlformats.org/officeDocument/2006/customXml" ds:itemID="{4638D7F1-E6B6-4C89-A840-BE1E4EFF6CFF}">
  <ds:schemaRefs>
    <ds:schemaRef ds:uri="ESRI.ArcGIS.Mapping.OfficeIntegration.PowerPointInfo"/>
  </ds:schemaRefs>
</ds:datastoreItem>
</file>

<file path=customXml/itemProps36.xml><?xml version="1.0" encoding="utf-8"?>
<ds:datastoreItem xmlns:ds="http://schemas.openxmlformats.org/officeDocument/2006/customXml" ds:itemID="{262A0717-BF20-4596-9411-48E9DA41E063}">
  <ds:schemaRefs>
    <ds:schemaRef ds:uri="ESRI.ArcGIS.Mapping.OfficeIntegration.PowerPointInfo"/>
  </ds:schemaRefs>
</ds:datastoreItem>
</file>

<file path=customXml/itemProps37.xml><?xml version="1.0" encoding="utf-8"?>
<ds:datastoreItem xmlns:ds="http://schemas.openxmlformats.org/officeDocument/2006/customXml" ds:itemID="{4BD799F2-0A1B-4D7E-A246-EC197A4695A5}">
  <ds:schemaRefs>
    <ds:schemaRef ds:uri="ESRI.ArcGIS.Mapping.OfficeIntegration.PowerPointInfo"/>
  </ds:schemaRefs>
</ds:datastoreItem>
</file>

<file path=customXml/itemProps38.xml><?xml version="1.0" encoding="utf-8"?>
<ds:datastoreItem xmlns:ds="http://schemas.openxmlformats.org/officeDocument/2006/customXml" ds:itemID="{456E9DD5-06C1-4849-BFFD-0EE9BD244C49}">
  <ds:schemaRefs>
    <ds:schemaRef ds:uri="Microsoft.SharePoint.Taxonomy.ContentTypeSync"/>
  </ds:schemaRefs>
</ds:datastoreItem>
</file>

<file path=customXml/itemProps39.xml><?xml version="1.0" encoding="utf-8"?>
<ds:datastoreItem xmlns:ds="http://schemas.openxmlformats.org/officeDocument/2006/customXml" ds:itemID="{0F69EB4D-213B-4A07-8AFE-06EFDF070E0B}">
  <ds:schemaRefs>
    <ds:schemaRef ds:uri="ESRI.ArcGIS.Mapping.OfficeIntegration.PowerPointInfo"/>
  </ds:schemaRefs>
</ds:datastoreItem>
</file>

<file path=customXml/itemProps4.xml><?xml version="1.0" encoding="utf-8"?>
<ds:datastoreItem xmlns:ds="http://schemas.openxmlformats.org/officeDocument/2006/customXml" ds:itemID="{843E028E-BDE7-43BC-81F9-C076B8A7DF1E}">
  <ds:schemaRefs>
    <ds:schemaRef ds:uri="ESRI.ArcGIS.Mapping.OfficeIntegration.PowerPointInfo"/>
  </ds:schemaRefs>
</ds:datastoreItem>
</file>

<file path=customXml/itemProps40.xml><?xml version="1.0" encoding="utf-8"?>
<ds:datastoreItem xmlns:ds="http://schemas.openxmlformats.org/officeDocument/2006/customXml" ds:itemID="{B15323AB-693D-401B-BA1C-252A1FD6E12E}">
  <ds:schemaRefs>
    <ds:schemaRef ds:uri="ESRI.ArcGIS.Mapping.OfficeIntegration.PowerPointInfo"/>
  </ds:schemaRefs>
</ds:datastoreItem>
</file>

<file path=customXml/itemProps41.xml><?xml version="1.0" encoding="utf-8"?>
<ds:datastoreItem xmlns:ds="http://schemas.openxmlformats.org/officeDocument/2006/customXml" ds:itemID="{D8887859-FD86-4993-A4B4-0CFD931E5B28}">
  <ds:schemaRefs>
    <ds:schemaRef ds:uri="ESRI.ArcGIS.Mapping.OfficeIntegration.PowerPointInfo"/>
  </ds:schemaRefs>
</ds:datastoreItem>
</file>

<file path=customXml/itemProps42.xml><?xml version="1.0" encoding="utf-8"?>
<ds:datastoreItem xmlns:ds="http://schemas.openxmlformats.org/officeDocument/2006/customXml" ds:itemID="{EB2705AD-8A9B-4518-A265-6883A8ADF8EF}">
  <ds:schemaRefs>
    <ds:schemaRef ds:uri="ESRI.ArcGIS.Mapping.OfficeIntegration.PowerPointInfo"/>
  </ds:schemaRefs>
</ds:datastoreItem>
</file>

<file path=customXml/itemProps43.xml><?xml version="1.0" encoding="utf-8"?>
<ds:datastoreItem xmlns:ds="http://schemas.openxmlformats.org/officeDocument/2006/customXml" ds:itemID="{24A5C8D1-29D7-4AC4-BF4B-7A853B4A8F5B}">
  <ds:schemaRefs>
    <ds:schemaRef ds:uri="ESRI.ArcGIS.Mapping.OfficeIntegration.PowerPointInfo"/>
  </ds:schemaRefs>
</ds:datastoreItem>
</file>

<file path=customXml/itemProps44.xml><?xml version="1.0" encoding="utf-8"?>
<ds:datastoreItem xmlns:ds="http://schemas.openxmlformats.org/officeDocument/2006/customXml" ds:itemID="{315A5622-9A85-4B2A-80AE-B32DC2D5E962}">
  <ds:schemaRefs>
    <ds:schemaRef ds:uri="ESRI.ArcGIS.Mapping.OfficeIntegration.PowerPointInfo"/>
  </ds:schemaRefs>
</ds:datastoreItem>
</file>

<file path=customXml/itemProps45.xml><?xml version="1.0" encoding="utf-8"?>
<ds:datastoreItem xmlns:ds="http://schemas.openxmlformats.org/officeDocument/2006/customXml" ds:itemID="{1499982A-2843-4816-8F41-F1232E143157}">
  <ds:schemaRefs>
    <ds:schemaRef ds:uri="ESRI.ArcGIS.Mapping.OfficeIntegration.PowerPointInfo"/>
  </ds:schemaRefs>
</ds:datastoreItem>
</file>

<file path=customXml/itemProps46.xml><?xml version="1.0" encoding="utf-8"?>
<ds:datastoreItem xmlns:ds="http://schemas.openxmlformats.org/officeDocument/2006/customXml" ds:itemID="{D754A684-FA42-4C6C-8C43-0199DB420E09}">
  <ds:schemaRefs>
    <ds:schemaRef ds:uri="ESRI.ArcGIS.Mapping.OfficeIntegration.PowerPointInfo"/>
  </ds:schemaRefs>
</ds:datastoreItem>
</file>

<file path=customXml/itemProps47.xml><?xml version="1.0" encoding="utf-8"?>
<ds:datastoreItem xmlns:ds="http://schemas.openxmlformats.org/officeDocument/2006/customXml" ds:itemID="{42233F48-9321-4829-967C-73102055F20E}">
  <ds:schemaRefs>
    <ds:schemaRef ds:uri="ESRI.ArcGIS.Mapping.OfficeIntegration.PowerPointInfo"/>
  </ds:schemaRefs>
</ds:datastoreItem>
</file>

<file path=customXml/itemProps48.xml><?xml version="1.0" encoding="utf-8"?>
<ds:datastoreItem xmlns:ds="http://schemas.openxmlformats.org/officeDocument/2006/customXml" ds:itemID="{E7430351-AB8A-4FCC-9109-4F3F2337581A}">
  <ds:schemaRefs>
    <ds:schemaRef ds:uri="ESRI.ArcGIS.Mapping.OfficeIntegration.PowerPointInfo"/>
  </ds:schemaRefs>
</ds:datastoreItem>
</file>

<file path=customXml/itemProps49.xml><?xml version="1.0" encoding="utf-8"?>
<ds:datastoreItem xmlns:ds="http://schemas.openxmlformats.org/officeDocument/2006/customXml" ds:itemID="{45CC9CAF-41D3-4C4D-8182-D28ECE93F16C}">
  <ds:schemaRefs>
    <ds:schemaRef ds:uri="ESRI.ArcGIS.Mapping.OfficeIntegration.PowerPointInfo"/>
  </ds:schemaRefs>
</ds:datastoreItem>
</file>

<file path=customXml/itemProps5.xml><?xml version="1.0" encoding="utf-8"?>
<ds:datastoreItem xmlns:ds="http://schemas.openxmlformats.org/officeDocument/2006/customXml" ds:itemID="{31939B2B-92F3-426E-9410-363E80A66D50}">
  <ds:schemaRefs>
    <ds:schemaRef ds:uri="ESRI.ArcGIS.Mapping.OfficeIntegration.PowerPointInfo"/>
  </ds:schemaRefs>
</ds:datastoreItem>
</file>

<file path=customXml/itemProps50.xml><?xml version="1.0" encoding="utf-8"?>
<ds:datastoreItem xmlns:ds="http://schemas.openxmlformats.org/officeDocument/2006/customXml" ds:itemID="{2C7E3B68-3932-4387-9C13-08E0D83D2F29}">
  <ds:schemaRefs>
    <ds:schemaRef ds:uri="http://schemas.microsoft.com/sharepoint/v3"/>
    <ds:schemaRef ds:uri="07beddfa-113c-4110-9fa5-5dc67e55e965"/>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9f6eef7d-6440-4a54-b22e-9b6e74864158"/>
    <ds:schemaRef ds:uri="http://schemas.microsoft.com/sharepoint/v3/fields"/>
    <ds:schemaRef ds:uri="http://purl.org/dc/elements/1.1/"/>
    <ds:schemaRef ds:uri="http://schemas.microsoft.com/office/2006/metadata/properties"/>
    <ds:schemaRef ds:uri="http://schemas.microsoft.com/sharepoint.v3"/>
    <ds:schemaRef ds:uri="4ffa91fb-a0ff-4ac5-b2db-65c790d184a4"/>
    <ds:schemaRef ds:uri="http://www.w3.org/XML/1998/namespace"/>
    <ds:schemaRef ds:uri="http://purl.org/dc/dcmitype/"/>
  </ds:schemaRefs>
</ds:datastoreItem>
</file>

<file path=customXml/itemProps51.xml><?xml version="1.0" encoding="utf-8"?>
<ds:datastoreItem xmlns:ds="http://schemas.openxmlformats.org/officeDocument/2006/customXml" ds:itemID="{1061A3E6-086F-4685-A78F-1E5ABE946EF6}">
  <ds:schemaRefs>
    <ds:schemaRef ds:uri="ESRI.ArcGIS.Mapping.OfficeIntegration.PowerPointInfo"/>
  </ds:schemaRefs>
</ds:datastoreItem>
</file>

<file path=customXml/itemProps52.xml><?xml version="1.0" encoding="utf-8"?>
<ds:datastoreItem xmlns:ds="http://schemas.openxmlformats.org/officeDocument/2006/customXml" ds:itemID="{42F2EB28-2F1E-475E-9246-C375A29CDF22}">
  <ds:schemaRefs>
    <ds:schemaRef ds:uri="ESRI.ArcGIS.Mapping.OfficeIntegration.PowerPointInfo"/>
  </ds:schemaRefs>
</ds:datastoreItem>
</file>

<file path=customXml/itemProps53.xml><?xml version="1.0" encoding="utf-8"?>
<ds:datastoreItem xmlns:ds="http://schemas.openxmlformats.org/officeDocument/2006/customXml" ds:itemID="{B9C75E7E-4079-44A7-96E9-DF728AE4DF96}">
  <ds:schemaRefs>
    <ds:schemaRef ds:uri="ESRI.ArcGIS.Mapping.OfficeIntegration.PowerPointInfo"/>
  </ds:schemaRefs>
</ds:datastoreItem>
</file>

<file path=customXml/itemProps54.xml><?xml version="1.0" encoding="utf-8"?>
<ds:datastoreItem xmlns:ds="http://schemas.openxmlformats.org/officeDocument/2006/customXml" ds:itemID="{4580FD74-E3A6-4A66-9C86-E8A1D8980DCD}">
  <ds:schemaRefs>
    <ds:schemaRef ds:uri="ESRI.ArcGIS.Mapping.OfficeIntegration.PowerPointInfo"/>
  </ds:schemaRefs>
</ds:datastoreItem>
</file>

<file path=customXml/itemProps55.xml><?xml version="1.0" encoding="utf-8"?>
<ds:datastoreItem xmlns:ds="http://schemas.openxmlformats.org/officeDocument/2006/customXml" ds:itemID="{81A7FD9D-3D0C-46E7-ACFF-FEFCFDB86F18}">
  <ds:schemaRefs>
    <ds:schemaRef ds:uri="ESRI.ArcGIS.Mapping.OfficeIntegration.PowerPointInfo"/>
  </ds:schemaRefs>
</ds:datastoreItem>
</file>

<file path=customXml/itemProps56.xml><?xml version="1.0" encoding="utf-8"?>
<ds:datastoreItem xmlns:ds="http://schemas.openxmlformats.org/officeDocument/2006/customXml" ds:itemID="{204776D5-1E19-4EC9-B74A-EEDC837982F8}">
  <ds:schemaRefs>
    <ds:schemaRef ds:uri="ESRI.ArcGIS.Mapping.OfficeIntegration.PowerPointInfo"/>
  </ds:schemaRefs>
</ds:datastoreItem>
</file>

<file path=customXml/itemProps57.xml><?xml version="1.0" encoding="utf-8"?>
<ds:datastoreItem xmlns:ds="http://schemas.openxmlformats.org/officeDocument/2006/customXml" ds:itemID="{2DBF4EB7-7375-4476-A613-78A1D6C5B497}">
  <ds:schemaRefs>
    <ds:schemaRef ds:uri="ESRI.ArcGIS.Mapping.OfficeIntegration.PowerPointInfo"/>
  </ds:schemaRefs>
</ds:datastoreItem>
</file>

<file path=customXml/itemProps58.xml><?xml version="1.0" encoding="utf-8"?>
<ds:datastoreItem xmlns:ds="http://schemas.openxmlformats.org/officeDocument/2006/customXml" ds:itemID="{9785C0C3-68C7-4FE5-B61D-BD8178FCE9BF}">
  <ds:schemaRefs>
    <ds:schemaRef ds:uri="ESRI.ArcGIS.Mapping.OfficeIntegration.PowerPointInfo"/>
  </ds:schemaRefs>
</ds:datastoreItem>
</file>

<file path=customXml/itemProps59.xml><?xml version="1.0" encoding="utf-8"?>
<ds:datastoreItem xmlns:ds="http://schemas.openxmlformats.org/officeDocument/2006/customXml" ds:itemID="{EA596DA0-02D6-41FA-89A9-40050AFC1DC3}">
  <ds:schemaRefs>
    <ds:schemaRef ds:uri="ESRI.ArcGIS.Mapping.OfficeIntegration.PowerPointInfo"/>
  </ds:schemaRefs>
</ds:datastoreItem>
</file>

<file path=customXml/itemProps6.xml><?xml version="1.0" encoding="utf-8"?>
<ds:datastoreItem xmlns:ds="http://schemas.openxmlformats.org/officeDocument/2006/customXml" ds:itemID="{ECD73A1C-8392-4086-874E-FA5327C4398D}">
  <ds:schemaRefs>
    <ds:schemaRef ds:uri="ESRI.ArcGIS.Mapping.OfficeIntegration.PowerPointInfo"/>
  </ds:schemaRefs>
</ds:datastoreItem>
</file>

<file path=customXml/itemProps60.xml><?xml version="1.0" encoding="utf-8"?>
<ds:datastoreItem xmlns:ds="http://schemas.openxmlformats.org/officeDocument/2006/customXml" ds:itemID="{A1FE29C6-33DE-425B-A20A-F232A9770171}">
  <ds:schemaRefs>
    <ds:schemaRef ds:uri="ESRI.ArcGIS.Mapping.OfficeIntegration.PowerPointInfo"/>
  </ds:schemaRefs>
</ds:datastoreItem>
</file>

<file path=customXml/itemProps61.xml><?xml version="1.0" encoding="utf-8"?>
<ds:datastoreItem xmlns:ds="http://schemas.openxmlformats.org/officeDocument/2006/customXml" ds:itemID="{DD303DE6-10F4-4BA5-A4D1-06D23800D2A4}">
  <ds:schemaRefs>
    <ds:schemaRef ds:uri="ESRI.ArcGIS.Mapping.OfficeIntegration.PowerPointInfo"/>
  </ds:schemaRefs>
</ds:datastoreItem>
</file>

<file path=customXml/itemProps62.xml><?xml version="1.0" encoding="utf-8"?>
<ds:datastoreItem xmlns:ds="http://schemas.openxmlformats.org/officeDocument/2006/customXml" ds:itemID="{203724DA-45BE-452C-A367-E8FDF7EB18D2}">
  <ds:schemaRefs>
    <ds:schemaRef ds:uri="ESRI.ArcGIS.Mapping.OfficeIntegration.PowerPointInfo"/>
  </ds:schemaRefs>
</ds:datastoreItem>
</file>

<file path=customXml/itemProps63.xml><?xml version="1.0" encoding="utf-8"?>
<ds:datastoreItem xmlns:ds="http://schemas.openxmlformats.org/officeDocument/2006/customXml" ds:itemID="{54F560FC-0642-484F-B275-0427C81A52CA}">
  <ds:schemaRefs>
    <ds:schemaRef ds:uri="ESRI.ArcGIS.Mapping.OfficeIntegration.PowerPointInfo"/>
  </ds:schemaRefs>
</ds:datastoreItem>
</file>

<file path=customXml/itemProps64.xml><?xml version="1.0" encoding="utf-8"?>
<ds:datastoreItem xmlns:ds="http://schemas.openxmlformats.org/officeDocument/2006/customXml" ds:itemID="{BF566FBB-ECD3-4C07-9BC5-6F1F1C7C6A5E}">
  <ds:schemaRefs>
    <ds:schemaRef ds:uri="ESRI.ArcGIS.Mapping.OfficeIntegration.PowerPointInfo"/>
  </ds:schemaRefs>
</ds:datastoreItem>
</file>

<file path=customXml/itemProps65.xml><?xml version="1.0" encoding="utf-8"?>
<ds:datastoreItem xmlns:ds="http://schemas.openxmlformats.org/officeDocument/2006/customXml" ds:itemID="{4CAAD091-2BBA-4AC8-9C28-7348D3A9C9D9}">
  <ds:schemaRefs>
    <ds:schemaRef ds:uri="ESRI.ArcGIS.Mapping.OfficeIntegration.PowerPointInfo"/>
  </ds:schemaRefs>
</ds:datastoreItem>
</file>

<file path=customXml/itemProps66.xml><?xml version="1.0" encoding="utf-8"?>
<ds:datastoreItem xmlns:ds="http://schemas.openxmlformats.org/officeDocument/2006/customXml" ds:itemID="{D0B02E4D-5139-4757-B5D4-F8841D3E5A29}">
  <ds:schemaRefs>
    <ds:schemaRef ds:uri="ESRI.ArcGIS.Mapping.OfficeIntegration.PowerPointInfo"/>
  </ds:schemaRefs>
</ds:datastoreItem>
</file>

<file path=customXml/itemProps67.xml><?xml version="1.0" encoding="utf-8"?>
<ds:datastoreItem xmlns:ds="http://schemas.openxmlformats.org/officeDocument/2006/customXml" ds:itemID="{3C8DA27C-EA90-476E-BBA7-E3FEB3649D1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4ffa91fb-a0ff-4ac5-b2db-65c790d184a4"/>
    <ds:schemaRef ds:uri="http://schemas.microsoft.com/sharepoint.v3"/>
    <ds:schemaRef ds:uri="http://schemas.microsoft.com/sharepoint/v3/fields"/>
    <ds:schemaRef ds:uri="07beddfa-113c-4110-9fa5-5dc67e55e965"/>
    <ds:schemaRef ds:uri="9f6eef7d-6440-4a54-b22e-9b6e7486415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68.xml><?xml version="1.0" encoding="utf-8"?>
<ds:datastoreItem xmlns:ds="http://schemas.openxmlformats.org/officeDocument/2006/customXml" ds:itemID="{2E38502C-775F-41B0-B20C-03BA0F9C0C21}">
  <ds:schemaRefs>
    <ds:schemaRef ds:uri="ESRI.ArcGIS.Mapping.OfficeIntegration.PowerPointInfo"/>
  </ds:schemaRefs>
</ds:datastoreItem>
</file>

<file path=customXml/itemProps69.xml><?xml version="1.0" encoding="utf-8"?>
<ds:datastoreItem xmlns:ds="http://schemas.openxmlformats.org/officeDocument/2006/customXml" ds:itemID="{D722D5E5-F65B-4302-9592-120C57F579A5}">
  <ds:schemaRefs>
    <ds:schemaRef ds:uri="ESRI.ArcGIS.Mapping.OfficeIntegration.PowerPointInfo"/>
  </ds:schemaRefs>
</ds:datastoreItem>
</file>

<file path=customXml/itemProps7.xml><?xml version="1.0" encoding="utf-8"?>
<ds:datastoreItem xmlns:ds="http://schemas.openxmlformats.org/officeDocument/2006/customXml" ds:itemID="{0B73D496-7DCD-4865-9C4D-0158172670E6}">
  <ds:schemaRefs>
    <ds:schemaRef ds:uri="ESRI.ArcGIS.Mapping.OfficeIntegration.PowerPointInfo"/>
  </ds:schemaRefs>
</ds:datastoreItem>
</file>

<file path=customXml/itemProps70.xml><?xml version="1.0" encoding="utf-8"?>
<ds:datastoreItem xmlns:ds="http://schemas.openxmlformats.org/officeDocument/2006/customXml" ds:itemID="{64D5BE9C-1B8F-441B-8F83-574132A40468}">
  <ds:schemaRefs>
    <ds:schemaRef ds:uri="ESRI.ArcGIS.Mapping.OfficeIntegration.PowerPointInfo"/>
  </ds:schemaRefs>
</ds:datastoreItem>
</file>

<file path=customXml/itemProps71.xml><?xml version="1.0" encoding="utf-8"?>
<ds:datastoreItem xmlns:ds="http://schemas.openxmlformats.org/officeDocument/2006/customXml" ds:itemID="{ECB1F8EB-C9EA-4502-B5A4-4573F98F8C7B}">
  <ds:schemaRefs>
    <ds:schemaRef ds:uri="ESRI.ArcGIS.Mapping.OfficeIntegration.PowerPointInfo"/>
  </ds:schemaRefs>
</ds:datastoreItem>
</file>

<file path=customXml/itemProps72.xml><?xml version="1.0" encoding="utf-8"?>
<ds:datastoreItem xmlns:ds="http://schemas.openxmlformats.org/officeDocument/2006/customXml" ds:itemID="{D0C208BD-7F43-434F-B399-FE20CDF29009}">
  <ds:schemaRefs>
    <ds:schemaRef ds:uri="ESRI.ArcGIS.Mapping.OfficeIntegration.PowerPointInfo"/>
  </ds:schemaRefs>
</ds:datastoreItem>
</file>

<file path=customXml/itemProps73.xml><?xml version="1.0" encoding="utf-8"?>
<ds:datastoreItem xmlns:ds="http://schemas.openxmlformats.org/officeDocument/2006/customXml" ds:itemID="{1E0C265D-8C89-4210-9270-6ECD54B8B5C6}">
  <ds:schemaRefs>
    <ds:schemaRef ds:uri="ESRI.ArcGIS.Mapping.OfficeIntegration.PowerPointInfo"/>
  </ds:schemaRefs>
</ds:datastoreItem>
</file>

<file path=customXml/itemProps74.xml><?xml version="1.0" encoding="utf-8"?>
<ds:datastoreItem xmlns:ds="http://schemas.openxmlformats.org/officeDocument/2006/customXml" ds:itemID="{B996D886-7232-41EA-888D-1683A2418771}">
  <ds:schemaRefs>
    <ds:schemaRef ds:uri="ESRI.ArcGIS.Mapping.OfficeIntegration.PowerPointInfo"/>
  </ds:schemaRefs>
</ds:datastoreItem>
</file>

<file path=customXml/itemProps75.xml><?xml version="1.0" encoding="utf-8"?>
<ds:datastoreItem xmlns:ds="http://schemas.openxmlformats.org/officeDocument/2006/customXml" ds:itemID="{EC4DD4C0-E73D-4B74-8E16-85A82C626F7C}">
  <ds:schemaRefs>
    <ds:schemaRef ds:uri="ESRI.ArcGIS.Mapping.OfficeIntegration.PowerPointInfo"/>
  </ds:schemaRefs>
</ds:datastoreItem>
</file>

<file path=customXml/itemProps76.xml><?xml version="1.0" encoding="utf-8"?>
<ds:datastoreItem xmlns:ds="http://schemas.openxmlformats.org/officeDocument/2006/customXml" ds:itemID="{E1998912-DBDA-46FC-B7B7-210973B1DED3}">
  <ds:schemaRefs>
    <ds:schemaRef ds:uri="ESRI.ArcGIS.Mapping.OfficeIntegration.PowerPointInfo"/>
  </ds:schemaRefs>
</ds:datastoreItem>
</file>

<file path=customXml/itemProps77.xml><?xml version="1.0" encoding="utf-8"?>
<ds:datastoreItem xmlns:ds="http://schemas.openxmlformats.org/officeDocument/2006/customXml" ds:itemID="{46D75E5D-4D47-4494-AF38-24053B6286E8}">
  <ds:schemaRefs>
    <ds:schemaRef ds:uri="ESRI.ArcGIS.Mapping.OfficeIntegration.PowerPointInfo"/>
  </ds:schemaRefs>
</ds:datastoreItem>
</file>

<file path=customXml/itemProps78.xml><?xml version="1.0" encoding="utf-8"?>
<ds:datastoreItem xmlns:ds="http://schemas.openxmlformats.org/officeDocument/2006/customXml" ds:itemID="{4D1D94A2-2E59-419F-8F36-05B7502C1A64}">
  <ds:schemaRefs>
    <ds:schemaRef ds:uri="ESRI.ArcGIS.Mapping.OfficeIntegration.PowerPointInfo"/>
  </ds:schemaRefs>
</ds:datastoreItem>
</file>

<file path=customXml/itemProps79.xml><?xml version="1.0" encoding="utf-8"?>
<ds:datastoreItem xmlns:ds="http://schemas.openxmlformats.org/officeDocument/2006/customXml" ds:itemID="{E30C3B50-C032-448B-A2D4-8C6EB73EFB8A}">
  <ds:schemaRefs>
    <ds:schemaRef ds:uri="ESRI.ArcGIS.Mapping.OfficeIntegration.PowerPointInfo"/>
  </ds:schemaRefs>
</ds:datastoreItem>
</file>

<file path=customXml/itemProps8.xml><?xml version="1.0" encoding="utf-8"?>
<ds:datastoreItem xmlns:ds="http://schemas.openxmlformats.org/officeDocument/2006/customXml" ds:itemID="{38E568FB-6F52-4B44-B52F-6436AACDABCA}">
  <ds:schemaRefs>
    <ds:schemaRef ds:uri="ESRI.ArcGIS.Mapping.OfficeIntegration.PowerPointInfo"/>
  </ds:schemaRefs>
</ds:datastoreItem>
</file>

<file path=customXml/itemProps80.xml><?xml version="1.0" encoding="utf-8"?>
<ds:datastoreItem xmlns:ds="http://schemas.openxmlformats.org/officeDocument/2006/customXml" ds:itemID="{03F4F17A-D2FA-40B7-B61A-00B45FFA4356}">
  <ds:schemaRefs>
    <ds:schemaRef ds:uri="ESRI.ArcGIS.Mapping.OfficeIntegration.PowerPointInfo"/>
  </ds:schemaRefs>
</ds:datastoreItem>
</file>

<file path=customXml/itemProps81.xml><?xml version="1.0" encoding="utf-8"?>
<ds:datastoreItem xmlns:ds="http://schemas.openxmlformats.org/officeDocument/2006/customXml" ds:itemID="{27858715-4B18-4B7F-A907-7D48008F58D2}">
  <ds:schemaRefs>
    <ds:schemaRef ds:uri="ESRI.ArcGIS.Mapping.OfficeIntegration.PowerPointInfo"/>
  </ds:schemaRefs>
</ds:datastoreItem>
</file>

<file path=customXml/itemProps82.xml><?xml version="1.0" encoding="utf-8"?>
<ds:datastoreItem xmlns:ds="http://schemas.openxmlformats.org/officeDocument/2006/customXml" ds:itemID="{ECCAD77C-C942-4066-90C2-370C0E44CD09}">
  <ds:schemaRefs>
    <ds:schemaRef ds:uri="ESRI.ArcGIS.Mapping.OfficeIntegration.PowerPointInfo"/>
  </ds:schemaRefs>
</ds:datastoreItem>
</file>

<file path=customXml/itemProps9.xml><?xml version="1.0" encoding="utf-8"?>
<ds:datastoreItem xmlns:ds="http://schemas.openxmlformats.org/officeDocument/2006/customXml" ds:itemID="{89208447-25FD-4373-A818-49F667C6D0A0}">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emplate>TM02900688[[fn=Facet]]</Template>
  <TotalTime>11804</TotalTime>
  <Words>8060</Words>
  <Application>Microsoft Macintosh PowerPoint</Application>
  <PresentationFormat>Widescreen</PresentationFormat>
  <Paragraphs>409</Paragraphs>
  <Slides>30</Slides>
  <Notes>28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30</vt:i4>
      </vt:variant>
    </vt:vector>
  </HeadingPairs>
  <TitlesOfParts>
    <vt:vector size="37" baseType="lpstr">
      <vt:lpstr>Arial</vt:lpstr>
      <vt:lpstr>Calibri</vt:lpstr>
      <vt:lpstr>Courier New</vt:lpstr>
      <vt:lpstr>Trebuchet MS</vt:lpstr>
      <vt:lpstr>Wingdings</vt:lpstr>
      <vt:lpstr>Wingdings 3</vt:lpstr>
      <vt:lpstr>Facet</vt:lpstr>
      <vt:lpstr>Elimination of Children’s Exposure to Lead Paint:   A Model Law for Regulating Lead Paint</vt:lpstr>
      <vt:lpstr>Overview of Presentation</vt:lpstr>
      <vt:lpstr>Part 1:   Development of the Model Law and Guidance for Regulating Lead Paint</vt:lpstr>
      <vt:lpstr>Background: Does lead need to be in paint?  </vt:lpstr>
      <vt:lpstr>Purpose of the Model Law</vt:lpstr>
      <vt:lpstr>Model Law Developed by the Lead Paint Alliance </vt:lpstr>
      <vt:lpstr>Process for Drafting Model Law and Guidance</vt:lpstr>
      <vt:lpstr> Summary of Model Law and Guidance</vt:lpstr>
      <vt:lpstr>The Case for Legal Limits</vt:lpstr>
      <vt:lpstr>The Case for Legal Limits</vt:lpstr>
      <vt:lpstr>Part 2:   Key Provisions of the Model Law for Regulating Lead Paint</vt:lpstr>
      <vt:lpstr>Overview of Key Provisions:</vt:lpstr>
      <vt:lpstr>Establishing a Legal Limit on Lead Content</vt:lpstr>
      <vt:lpstr>Establishing a Legal Limit on Lead Content</vt:lpstr>
      <vt:lpstr>Establishing a Legal Limit: Scope of Coverage</vt:lpstr>
      <vt:lpstr>Setting Effective Dates</vt:lpstr>
      <vt:lpstr>Compliance and Enforcement Mechanisms</vt:lpstr>
      <vt:lpstr>PowerPoint Presentation</vt:lpstr>
      <vt:lpstr>Compliance and Enforcement Mechanisms</vt:lpstr>
      <vt:lpstr>Compliance and Enforcement Mechanisms</vt:lpstr>
      <vt:lpstr>Compliance and Enforcement Mechanisms</vt:lpstr>
      <vt:lpstr>Compliance and Enforcement Mechanisms</vt:lpstr>
      <vt:lpstr>Compliance and Enforcement Mechanisms</vt:lpstr>
      <vt:lpstr>Compliance and Enforcement Mechanisms</vt:lpstr>
      <vt:lpstr>Compliance and Enforcement Mechanisms</vt:lpstr>
      <vt:lpstr>Compliance and Enforcement Mechanisms</vt:lpstr>
      <vt:lpstr>Enforcement and Consequences for Non-Compliance</vt:lpstr>
      <vt:lpstr>Part 3:  Key Considerations for Adapting the Model Law to Fit National Conditions and Needs</vt:lpstr>
      <vt:lpstr>Model Law:  Key Considerations</vt:lpstr>
      <vt:lpstr>                 Thank you!   </vt:lpstr>
    </vt:vector>
  </TitlesOfParts>
  <LinksUpToDate>false</LinksUpToDate>
  <SharedDoc>false</SharedDoc>
  <HyperlinksChanged>false</HyperlinksChanged>
  <AppVersion>15.0023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Lead Paint Guidance and Model Law</dc:title>
  <dc:creator>Maher, Lauren</dc:creator>
  <cp:lastModifiedBy>Angeline djampou</cp:lastModifiedBy>
  <cp:revision>364</cp:revision>
  <cp:lastPrinted>2017-10-06T18:40:33Z</cp:lastPrinted>
  <dcterms:created xsi:type="dcterms:W3CDTF">2017-08-23T21:34:48Z</dcterms:created>
  <dcterms:modified xsi:type="dcterms:W3CDTF">2018-09-03T16:42:35Z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0x010100292C0E6D9960E4459B21B3C02484385D</vt:lpwstr>
  </property>
  <property fmtid="{D5CDD505-2E9C-101B-9397-08002B2CF9AE}" pid="3" name="TaxKeyword">
    <vt:lpwstr/>
  </property>
  <property fmtid="{D5CDD505-2E9C-101B-9397-08002B2CF9AE}" pid="4" name="Document Type">
    <vt:lpwstr/>
  </property>
  <property fmtid="{D5CDD505-2E9C-101B-9397-08002B2CF9AE}" pid="5" name="EPA Subject">
    <vt:lpwstr/>
  </property>
</Properties>
</file>