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9" Type="http://schemas.openxmlformats.org/officeDocument/2006/relationships/image" Target="../media/image18.jpeg"/><Relationship Id="rId10" Type="http://schemas.openxmlformats.org/officeDocument/2006/relationships/image" Target="../media/image19.jpeg"/><Relationship Id="rId11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7772400" cy="1828799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GEF Funded WHO-UNEP Workshop on the project ‘Developing a Global Monitoring Plan for Exposure to and Environmental Concentration of Mercury’</a:t>
            </a:r>
            <a:br>
              <a:rPr lang="en-US" sz="2800" dirty="0" smtClean="0"/>
            </a:br>
            <a:r>
              <a:rPr lang="en-US" sz="2800" dirty="0" smtClean="0"/>
              <a:t>13 – 14 February 2018</a:t>
            </a:r>
            <a:br>
              <a:rPr lang="en-US" sz="2800" dirty="0" smtClean="0"/>
            </a:br>
            <a:r>
              <a:rPr lang="en-US" sz="2800" dirty="0" smtClean="0"/>
              <a:t>at Rome, Italy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572000"/>
            <a:ext cx="7696200" cy="1752600"/>
          </a:xfrm>
          <a:solidFill>
            <a:srgbClr val="CCFF66"/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Dr. </a:t>
            </a:r>
            <a:r>
              <a:rPr lang="en-US" b="1" dirty="0" err="1" smtClean="0">
                <a:solidFill>
                  <a:srgbClr val="002060"/>
                </a:solidFill>
              </a:rPr>
              <a:t>Krishnendu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Mukhopadhyay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Professor: EHE, SRMC&amp;RI (DU), Chennai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National Coordinator: WHO-UNEP HBM Project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INDIA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INDIA</a:t>
            </a:r>
            <a:endParaRPr lang="en-US"/>
          </a:p>
        </p:txBody>
      </p:sp>
      <p:pic>
        <p:nvPicPr>
          <p:cNvPr id="6146" name="Picture 2" descr="https://lh5.googleusercontent.com/-MRPSKPJwZ6E/WfmvH-21SlI/AAAAAAAAAEY/cQ1llTTlb6k-uX_dr-evC2v4XfeC7pqsgCLIBGAYYCw/w313-h176-k-no/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8600"/>
            <a:ext cx="2981325" cy="1828800"/>
          </a:xfrm>
          <a:prstGeom prst="rect">
            <a:avLst/>
          </a:prstGeom>
          <a:noFill/>
        </p:spPr>
      </p:pic>
      <p:sp>
        <p:nvSpPr>
          <p:cNvPr id="6148" name="AutoShape 4" descr="Image result for rsrm hospital and srmc hospit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0" name="Picture 6" descr="Image result for rsrm hospital and srmc hospit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0"/>
            <a:ext cx="2169735" cy="1676400"/>
          </a:xfrm>
          <a:prstGeom prst="rect">
            <a:avLst/>
          </a:prstGeom>
          <a:noFill/>
        </p:spPr>
      </p:pic>
      <p:pic>
        <p:nvPicPr>
          <p:cNvPr id="6152" name="Picture 8" descr="Image result for rsrm hospital royapur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400" y="304801"/>
            <a:ext cx="2184400" cy="1524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71800" y="1752600"/>
            <a:ext cx="2971800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SRMC&amp;RI (DU), CHENNAI, INDIA</a:t>
            </a:r>
            <a:endParaRPr lang="en-U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676400"/>
            <a:ext cx="2286000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2060"/>
                </a:solidFill>
              </a:rPr>
              <a:t>GOVT. RSRM LYING IN HOSPITAL, CHENNAI, INDIA</a:t>
            </a:r>
            <a:endParaRPr lang="en-US" sz="11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1600200"/>
            <a:ext cx="2286000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cap="all" dirty="0" smtClean="0">
                <a:solidFill>
                  <a:srgbClr val="002060"/>
                </a:solidFill>
              </a:rPr>
              <a:t>Sri </a:t>
            </a:r>
            <a:r>
              <a:rPr lang="en-US" sz="1100" b="1" cap="all" dirty="0" err="1" smtClean="0">
                <a:solidFill>
                  <a:srgbClr val="002060"/>
                </a:solidFill>
              </a:rPr>
              <a:t>Ramachandra</a:t>
            </a:r>
            <a:r>
              <a:rPr lang="en-US" sz="1100" b="1" cap="all" dirty="0" smtClean="0">
                <a:solidFill>
                  <a:srgbClr val="002060"/>
                </a:solidFill>
              </a:rPr>
              <a:t> Medical Centre</a:t>
            </a:r>
            <a:r>
              <a:rPr lang="en-US" sz="1100" b="1" dirty="0" smtClean="0">
                <a:solidFill>
                  <a:srgbClr val="002060"/>
                </a:solidFill>
              </a:rPr>
              <a:t>, CHENNAI, INDIA</a:t>
            </a:r>
            <a:endParaRPr lang="en-US" sz="1100" b="1" dirty="0">
              <a:solidFill>
                <a:srgbClr val="002060"/>
              </a:solidFill>
            </a:endParaRPr>
          </a:p>
        </p:txBody>
      </p:sp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3943349" y="1219200"/>
          <a:ext cx="800101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6" imgW="978410" imgH="557785" progId="">
                  <p:embed/>
                </p:oleObj>
              </mc:Choice>
              <mc:Fallback>
                <p:oleObj r:id="rId6" imgW="978410" imgH="55778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49" y="1219200"/>
                        <a:ext cx="800101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0960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Agency FB" pitchFamily="34" charset="0"/>
              </a:rPr>
              <a:t>POSITIVE EXPERIENCE OF IMPLEMENTING MERCURY HBM SURVEY</a:t>
            </a:r>
            <a:endParaRPr lang="en-US" sz="2800" b="1" dirty="0">
              <a:solidFill>
                <a:srgbClr val="FFFF00"/>
              </a:solidFill>
              <a:latin typeface="Agency FB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667000"/>
            <a:ext cx="8534400" cy="355481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 smtClean="0">
                <a:solidFill>
                  <a:srgbClr val="002060"/>
                </a:solidFill>
                <a:latin typeface="Agency FB" pitchFamily="34" charset="0"/>
              </a:rPr>
              <a:t>POSIVE EXPERIENCES SHARED BY THE PARTICIPATING COUNTRIES:</a:t>
            </a: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gency FB" pitchFamily="34" charset="0"/>
              </a:rPr>
              <a:t>                   GHANA </a:t>
            </a:r>
            <a:r>
              <a:rPr lang="en-US" sz="2400" dirty="0" smtClean="0">
                <a:latin typeface="Agency FB" pitchFamily="34" charset="0"/>
              </a:rPr>
              <a:t>(</a:t>
            </a:r>
            <a:r>
              <a:rPr lang="en-US" sz="2400" dirty="0" smtClean="0"/>
              <a:t>Edith Clarke)</a:t>
            </a:r>
            <a:endParaRPr lang="en-US" sz="24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endParaRPr lang="en-US" sz="9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gency FB" pitchFamily="34" charset="0"/>
              </a:rPr>
              <a:t>	     INDIA  </a:t>
            </a:r>
            <a:r>
              <a:rPr lang="en-US" sz="2400" dirty="0" smtClean="0">
                <a:latin typeface="Agency FB" pitchFamily="34" charset="0"/>
              </a:rPr>
              <a:t>(</a:t>
            </a:r>
            <a:r>
              <a:rPr lang="en-US" sz="2400" dirty="0" err="1" smtClean="0"/>
              <a:t>Krishnendu</a:t>
            </a:r>
            <a:r>
              <a:rPr lang="en-US" sz="2400" dirty="0" smtClean="0"/>
              <a:t> </a:t>
            </a:r>
            <a:r>
              <a:rPr lang="en-US" sz="2400" dirty="0" err="1" smtClean="0"/>
              <a:t>Mukhopadhyay</a:t>
            </a:r>
            <a:r>
              <a:rPr lang="en-US" sz="2400" dirty="0" smtClean="0"/>
              <a:t>)</a:t>
            </a:r>
            <a:endParaRPr lang="en-US" sz="2400" b="1" dirty="0" smtClean="0">
              <a:latin typeface="Agency FB" pitchFamily="34" charset="0"/>
            </a:endParaRPr>
          </a:p>
          <a:p>
            <a:pPr algn="ctr">
              <a:spcBef>
                <a:spcPts val="600"/>
              </a:spcBef>
            </a:pPr>
            <a:endParaRPr lang="en-US" sz="9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gency FB" pitchFamily="34" charset="0"/>
              </a:rPr>
              <a:t>                   KYRGYZ REPUBLIC </a:t>
            </a:r>
            <a:r>
              <a:rPr lang="en-US" sz="2400" dirty="0" smtClean="0">
                <a:latin typeface="Agency FB" pitchFamily="34" charset="0"/>
              </a:rPr>
              <a:t>(</a:t>
            </a:r>
            <a:r>
              <a:rPr lang="en-US" sz="2400" dirty="0" err="1" smtClean="0">
                <a:latin typeface="Agency FB" pitchFamily="34" charset="0"/>
              </a:rPr>
              <a:t>A</a:t>
            </a:r>
            <a:r>
              <a:rPr lang="en-US" sz="2400" dirty="0" err="1" smtClean="0"/>
              <a:t>inash</a:t>
            </a:r>
            <a:r>
              <a:rPr lang="en-US" sz="2400" dirty="0" smtClean="0"/>
              <a:t> </a:t>
            </a:r>
            <a:r>
              <a:rPr lang="en-US" sz="2400" dirty="0" err="1" smtClean="0"/>
              <a:t>Sharshenova</a:t>
            </a:r>
            <a:r>
              <a:rPr lang="en-US" sz="2400" dirty="0" smtClean="0"/>
              <a:t>)</a:t>
            </a:r>
            <a:endParaRPr lang="en-US" sz="9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900" b="1" dirty="0" smtClean="0">
                <a:latin typeface="Agency FB" pitchFamily="34" charset="0"/>
              </a:rPr>
              <a:t>                   </a:t>
            </a: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gency FB" pitchFamily="34" charset="0"/>
              </a:rPr>
              <a:t>	     MONGOLIA </a:t>
            </a:r>
            <a:r>
              <a:rPr lang="en-US" sz="2400" dirty="0" smtClean="0">
                <a:latin typeface="Agency FB" pitchFamily="34" charset="0"/>
              </a:rPr>
              <a:t>(</a:t>
            </a:r>
            <a:r>
              <a:rPr lang="en-US" sz="2400" dirty="0" err="1" smtClean="0">
                <a:latin typeface="Agency FB" pitchFamily="34" charset="0"/>
              </a:rPr>
              <a:t>D</a:t>
            </a:r>
            <a:r>
              <a:rPr lang="en-US" sz="2400" dirty="0" err="1" smtClean="0"/>
              <a:t>avaadorj</a:t>
            </a:r>
            <a:r>
              <a:rPr lang="en-US" sz="2400" dirty="0" smtClean="0"/>
              <a:t> </a:t>
            </a:r>
            <a:r>
              <a:rPr lang="en-US" sz="2400" dirty="0" err="1" smtClean="0"/>
              <a:t>Rendoo</a:t>
            </a:r>
            <a:r>
              <a:rPr lang="en-US" sz="2400" dirty="0" smtClean="0"/>
              <a:t>)</a:t>
            </a:r>
            <a:endParaRPr lang="en-US" sz="24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endParaRPr lang="en-US" sz="900" b="1" dirty="0" smtClean="0">
              <a:latin typeface="Agency FB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gency FB" pitchFamily="34" charset="0"/>
              </a:rPr>
              <a:t>	     RUSSIAN FEDERATION </a:t>
            </a:r>
            <a:r>
              <a:rPr lang="en-US" sz="2400" dirty="0" smtClean="0">
                <a:latin typeface="Agency FB" pitchFamily="34" charset="0"/>
              </a:rPr>
              <a:t>(</a:t>
            </a:r>
            <a:r>
              <a:rPr lang="en-US" sz="2400" dirty="0" smtClean="0"/>
              <a:t>Irina </a:t>
            </a:r>
            <a:r>
              <a:rPr lang="en-US" sz="2400" dirty="0" err="1" smtClean="0"/>
              <a:t>Ilchenko</a:t>
            </a:r>
            <a:r>
              <a:rPr lang="en-US" sz="2400" dirty="0" smtClean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792069"/>
            <a:ext cx="8229600" cy="646331"/>
          </a:xfrm>
          <a:prstGeom prst="rect">
            <a:avLst/>
          </a:prstGeom>
          <a:solidFill>
            <a:srgbClr val="CCFF33"/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Agency FB" pitchFamily="34" charset="0"/>
              </a:rPr>
              <a:t>GEF Funded WHO-UNEP Workshop on the project ‘Developing a Global Monitoring Plan for Exposure to and Environmental Concentration of Mercury’</a:t>
            </a:r>
            <a:endParaRPr lang="en-US" b="1" dirty="0">
              <a:latin typeface="Agency FB" pitchFamily="34" charset="0"/>
            </a:endParaRPr>
          </a:p>
        </p:txBody>
      </p:sp>
      <p:pic>
        <p:nvPicPr>
          <p:cNvPr id="17410" name="Picture 2" descr="https://www.searchencrypt.com/image?path=https%3a%2f%2fupload.wikimedia.org%2fwikipedia%2fcommons%2fthumb%2f4%2f4c%2fFlag_of_Mongolia.svg%2f125px-Flag_of_Mongoli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105400"/>
            <a:ext cx="604761" cy="380999"/>
          </a:xfrm>
          <a:prstGeom prst="rect">
            <a:avLst/>
          </a:prstGeom>
          <a:noFill/>
        </p:spPr>
      </p:pic>
      <p:pic>
        <p:nvPicPr>
          <p:cNvPr id="17412" name="Picture 4" descr="https://www.searchencrypt.com/image?path=https%3a%2f%2fupload.wikimedia.org%2fwikipedia%2fcommons%2fthumb%2f1%2f19%2fFlag_of_Ghana.svg%2f125px-Flag_of_Ghana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00400"/>
            <a:ext cx="609599" cy="404774"/>
          </a:xfrm>
          <a:prstGeom prst="rect">
            <a:avLst/>
          </a:prstGeom>
          <a:noFill/>
        </p:spPr>
      </p:pic>
      <p:pic>
        <p:nvPicPr>
          <p:cNvPr id="17414" name="Picture 6" descr="https://www.searchencrypt.com/image?path=https%3a%2f%2fupload.wikimedia.org%2fwikipedia%2fen%2fthumb%2f4%2f41%2fFlag_of_India.svg%2f125px-Flag_of_India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0"/>
            <a:ext cx="609600" cy="404775"/>
          </a:xfrm>
          <a:prstGeom prst="rect">
            <a:avLst/>
          </a:prstGeom>
          <a:noFill/>
        </p:spPr>
      </p:pic>
      <p:pic>
        <p:nvPicPr>
          <p:cNvPr id="17416" name="Picture 8" descr="https://www.searchencrypt.com/image?path=https%3a%2f%2fupload.wikimedia.org%2fwikipedia%2fcommons%2fthumb%2fc%2fc7%2fFlag_of_Kyrgyzstan.svg%2f125px-Flag_of_Kyrgyzstan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495800"/>
            <a:ext cx="609600" cy="381000"/>
          </a:xfrm>
          <a:prstGeom prst="rect">
            <a:avLst/>
          </a:prstGeom>
          <a:noFill/>
        </p:spPr>
      </p:pic>
      <p:pic>
        <p:nvPicPr>
          <p:cNvPr id="17418" name="Picture 10" descr="https://www.searchencrypt.com/image?path=https%3a%2f%2fupload.wikimedia.org%2fwikipedia%2fen%2fthumb%2ff%2ff3%2fFlag_of_Russia.svg%2f125px-Flag_of_Russia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5715000"/>
            <a:ext cx="609600" cy="40477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334000" y="6324600"/>
            <a:ext cx="3505200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13 – 14 February 2018, Rome, Italy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838200"/>
            <a:ext cx="64297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6019800" y="3962400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7818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PRESENTER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1066800"/>
            <a:ext cx="6019800" cy="381000"/>
          </a:xfrm>
          <a:prstGeom prst="rect">
            <a:avLst/>
          </a:prstGeom>
          <a:solidFill>
            <a:srgbClr val="002060"/>
          </a:solidFill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gency FB" pitchFamily="34" charset="0"/>
                <a:ea typeface="+mj-ea"/>
                <a:cs typeface="+mj-cs"/>
              </a:rPr>
              <a:t>POSITIVE EXPERIENCE OF IMPLEMENTING MERCURY HBM SURVEY…………    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0" y="1534180"/>
            <a:ext cx="1758174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solidFill>
                  <a:srgbClr val="002060"/>
                </a:solidFill>
              </a:rPr>
              <a:t>Easy tasks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373868"/>
            <a:ext cx="838200" cy="369332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GHANA: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200400"/>
            <a:ext cx="792205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 INDIA: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278868"/>
            <a:ext cx="173957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KYRGYZ REPUBLIC: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5117068"/>
            <a:ext cx="1034257" cy="369332"/>
          </a:xfrm>
          <a:prstGeom prst="rect">
            <a:avLst/>
          </a:prstGeom>
          <a:solidFill>
            <a:srgbClr val="99FFCC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MONGOLIA: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687" y="5867400"/>
            <a:ext cx="1917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RUSSIAN FEDERATION </a:t>
            </a:r>
            <a:endParaRPr lang="en-US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4297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828800" y="2286000"/>
            <a:ext cx="6934200" cy="646331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  <a:cs typeface="Times New Roman" pitchFamily="18" charset="0"/>
              </a:rPr>
              <a:t>Study staff were content for the opportunity to learn about ill effects of mercury and education on preventive measures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gency FB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0" y="3115270"/>
            <a:ext cx="6934200" cy="923330"/>
          </a:xfrm>
          <a:prstGeom prst="rect">
            <a:avLst/>
          </a:prstGeom>
          <a:solidFill>
            <a:srgbClr val="CCFF33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gency FB" pitchFamily="34" charset="0"/>
              </a:rPr>
              <a:t>Appointment for discussion with allied state govt. machineries, govt. hospital administration, institutional support by Sri </a:t>
            </a:r>
            <a:r>
              <a:rPr lang="en-US" dirty="0" err="1" smtClean="0">
                <a:latin typeface="Agency FB" pitchFamily="34" charset="0"/>
              </a:rPr>
              <a:t>Ramachandra</a:t>
            </a:r>
            <a:r>
              <a:rPr lang="en-US" dirty="0" smtClean="0">
                <a:latin typeface="Agency FB" pitchFamily="34" charset="0"/>
              </a:rPr>
              <a:t> University, catalytic actions of two training programs conducted, trained field staff, consent from participants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28800" y="4230469"/>
            <a:ext cx="69342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gency FB" pitchFamily="34" charset="0"/>
                <a:cs typeface="Arial" charset="0"/>
              </a:rPr>
              <a:t>Receipt of a package from WHO through the WHO Country Office in Kyrgyzstan with expenditure and reference materials. Quick and convenient</a:t>
            </a:r>
            <a:r>
              <a:rPr lang="ru-RU" dirty="0" smtClean="0">
                <a:latin typeface="Arial" charset="0"/>
                <a:cs typeface="Arial" charset="0"/>
              </a:rPr>
              <a:t>. 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8692" y="5791200"/>
            <a:ext cx="2342308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Big amount of fresh tasty fish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44453" y="5117068"/>
            <a:ext cx="974947" cy="369332"/>
          </a:xfrm>
          <a:prstGeom prst="rect">
            <a:avLst/>
          </a:prstGeom>
          <a:solidFill>
            <a:srgbClr val="99FFCC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gency FB" pitchFamily="34" charset="0"/>
                <a:cs typeface="Arial" panose="020B0604020202020204" pitchFamily="34" charset="0"/>
              </a:rPr>
              <a:t>Paperwork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4000" y="6324600"/>
            <a:ext cx="3505200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13 – 14 February 2018, Rome, Italy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1066800"/>
            <a:ext cx="6019800" cy="381000"/>
          </a:xfrm>
          <a:prstGeom prst="rect">
            <a:avLst/>
          </a:prstGeom>
          <a:solidFill>
            <a:srgbClr val="002060"/>
          </a:solidFill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gency FB" pitchFamily="34" charset="0"/>
                <a:ea typeface="+mj-ea"/>
                <a:cs typeface="+mj-cs"/>
              </a:rPr>
              <a:t>POSITIVE EXPERIENCE OF IMPLEMENTING MERCURY HBM SURVEY…………    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373868"/>
            <a:ext cx="838200" cy="369332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GHANA: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200400"/>
            <a:ext cx="792205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 INDIA: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4114800"/>
            <a:ext cx="1752599" cy="369332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KYRGYZ REPUBLIC: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5117068"/>
            <a:ext cx="1034257" cy="369332"/>
          </a:xfrm>
          <a:prstGeom prst="rect">
            <a:avLst/>
          </a:prstGeom>
          <a:solidFill>
            <a:srgbClr val="66FFFF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MONGOLIA: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687" y="6183868"/>
            <a:ext cx="19175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RUSSIAN FEDERATION </a:t>
            </a:r>
            <a:endParaRPr lang="en-US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4297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981200" y="2286000"/>
            <a:ext cx="6934200" cy="584775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gency FB" pitchFamily="34" charset="0"/>
                <a:cs typeface="Times New Roman" pitchFamily="18" charset="0"/>
              </a:rPr>
              <a:t>Generating interest of scientific community in human toxicological analysis. Feel-good factor for study team for the opportunity to be involved in such an important study.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81200" y="3048000"/>
            <a:ext cx="6934200" cy="830997"/>
          </a:xfrm>
          <a:prstGeom prst="rect">
            <a:avLst/>
          </a:prstGeom>
          <a:solidFill>
            <a:srgbClr val="CCFF33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Agency FB" pitchFamily="34" charset="0"/>
              </a:rPr>
              <a:t>Creation of awareness not only among common local people but also among state bureaucracy; Understanding the need for public Health Risk Assessment data on Mercury in India; Motivation towards ratification in </a:t>
            </a:r>
            <a:r>
              <a:rPr lang="en-US" sz="1600" dirty="0" err="1" smtClean="0">
                <a:latin typeface="Agency FB" pitchFamily="34" charset="0"/>
              </a:rPr>
              <a:t>Minamata</a:t>
            </a:r>
            <a:r>
              <a:rPr lang="en-US" sz="1600" dirty="0" smtClean="0">
                <a:latin typeface="Agency FB" pitchFamily="34" charset="0"/>
              </a:rPr>
              <a:t> Convention; Opening a network for better knowledge and transfer of learning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57400" y="4038600"/>
            <a:ext cx="6858000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Agency FB" pitchFamily="34" charset="0"/>
                <a:cs typeface="Arial" charset="0"/>
              </a:rPr>
              <a:t>Samples were analyzed in the leading centers of the world using modern equipment; accuracy of the results of the analysis on mercury in </a:t>
            </a:r>
            <a:r>
              <a:rPr lang="en-US" sz="1600" dirty="0" err="1" smtClean="0">
                <a:latin typeface="Agency FB" pitchFamily="34" charset="0"/>
                <a:cs typeface="Arial" charset="0"/>
              </a:rPr>
              <a:t>biomatrix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 and high confidence in them</a:t>
            </a:r>
            <a:r>
              <a:rPr lang="en-US" dirty="0" smtClean="0">
                <a:latin typeface="Agency FB" pitchFamily="34" charset="0"/>
                <a:cs typeface="Arial" charset="0"/>
              </a:rPr>
              <a:t>. 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Data will be in demand when considering the problem of mercury pollution. </a:t>
            </a:r>
            <a:endParaRPr lang="ru-RU" sz="1600" dirty="0" smtClean="0"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7400" y="6183868"/>
            <a:ext cx="1367682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Beautiful Nature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57400" y="5020270"/>
            <a:ext cx="6934200" cy="923330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gency FB" pitchFamily="34" charset="0"/>
                <a:cs typeface="Arial" panose="020B0604020202020204" pitchFamily="34" charset="0"/>
              </a:rPr>
              <a:t>Being first survey in Mongolia in terms of prenatal Hg exposure, the protocols and scientific </a:t>
            </a:r>
          </a:p>
          <a:p>
            <a:r>
              <a:rPr lang="en-US" dirty="0" smtClean="0">
                <a:latin typeface="Agency FB" pitchFamily="34" charset="0"/>
                <a:cs typeface="Arial" panose="020B0604020202020204" pitchFamily="34" charset="0"/>
              </a:rPr>
              <a:t>reports will be good references for researchers. Enhanced awareness among local medical providers and  study participants, Quality improvement of Lab staff.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676400" y="1600200"/>
            <a:ext cx="6019800" cy="563562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Benefits of project implementation</a:t>
            </a:r>
            <a:endParaRPr kumimoji="0" lang="en-US" sz="4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24600" y="6488669"/>
            <a:ext cx="2743200" cy="30777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13 – 14 February 2018, Rome, Italy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1066800"/>
            <a:ext cx="6019800" cy="381000"/>
          </a:xfrm>
          <a:prstGeom prst="rect">
            <a:avLst/>
          </a:prstGeom>
          <a:solidFill>
            <a:srgbClr val="002060"/>
          </a:solidFill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gency FB" pitchFamily="34" charset="0"/>
                <a:ea typeface="+mj-ea"/>
                <a:cs typeface="+mj-cs"/>
              </a:rPr>
              <a:t>POSITIVE EXPERIENCE OF IMPLEMENTING MERCURY HBM SURVEY…………    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373868"/>
            <a:ext cx="838200" cy="369332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GHANA: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200400"/>
            <a:ext cx="792205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 INDIA: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4114800"/>
            <a:ext cx="1752599" cy="369332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KYRGYZ REPUBLIC: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5117068"/>
            <a:ext cx="1034257" cy="369332"/>
          </a:xfrm>
          <a:prstGeom prst="rect">
            <a:avLst/>
          </a:prstGeom>
          <a:solidFill>
            <a:srgbClr val="66FFFF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MONGOLIA: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687" y="6183868"/>
            <a:ext cx="19175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RUSSIAN FEDERATION </a:t>
            </a:r>
            <a:endParaRPr lang="en-US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4297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981200" y="2438400"/>
            <a:ext cx="6934200" cy="338554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gency FB" pitchFamily="34" charset="0"/>
                <a:cs typeface="Times New Roman" pitchFamily="18" charset="0"/>
              </a:rPr>
              <a:t>For some women who took part, myth about taboo surrounding donating of hair was broken.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81200" y="3048000"/>
            <a:ext cx="6934200" cy="584775"/>
          </a:xfrm>
          <a:prstGeom prst="rect">
            <a:avLst/>
          </a:prstGeom>
          <a:solidFill>
            <a:srgbClr val="CCFF66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Agency FB" pitchFamily="34" charset="0"/>
              </a:rPr>
              <a:t>Even they have lot of cultural prejudices for cutting hair during child birth, selected participants and their family members have broken the myth for this study.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57400" y="4038600"/>
            <a:ext cx="6858000" cy="830997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gency FB" pitchFamily="34" charset="0"/>
                <a:cs typeface="Arial" charset="0"/>
              </a:rPr>
              <a:t>Acquaintance with researchers from different countries of the world, exchange of experience. The WHO/UNEP project has strengthened cooperation (for example, the training in Slovenia is led by Prof. </a:t>
            </a:r>
            <a:r>
              <a:rPr lang="en-US" sz="1600" dirty="0" err="1" smtClean="0">
                <a:latin typeface="Agency FB" pitchFamily="34" charset="0"/>
                <a:cs typeface="Arial" charset="0"/>
              </a:rPr>
              <a:t>Milena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 </a:t>
            </a:r>
            <a:r>
              <a:rPr lang="en-US" sz="1600" dirty="0" err="1" smtClean="0">
                <a:latin typeface="Agency FB" pitchFamily="34" charset="0"/>
                <a:cs typeface="Arial" charset="0"/>
              </a:rPr>
              <a:t>Horvat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).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57400" y="6183868"/>
            <a:ext cx="34163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Work for wonderful newborns in maternities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57400" y="5105400"/>
            <a:ext cx="6934200" cy="369332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 significant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676400" y="1600200"/>
            <a:ext cx="5257800" cy="563562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just"/>
            <a:r>
              <a:rPr lang="en-US" sz="3200" b="1" u="sng" dirty="0" smtClean="0">
                <a:solidFill>
                  <a:srgbClr val="002060"/>
                </a:solidFill>
              </a:rPr>
              <a:t>Positive emotional component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324600" y="6488669"/>
            <a:ext cx="2743200" cy="30777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13 – 14 February 2018, Rome, Italy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1066800"/>
            <a:ext cx="6019800" cy="381000"/>
          </a:xfrm>
          <a:prstGeom prst="rect">
            <a:avLst/>
          </a:prstGeom>
          <a:solidFill>
            <a:srgbClr val="002060"/>
          </a:solidFill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gency FB" pitchFamily="34" charset="0"/>
                <a:ea typeface="+mj-ea"/>
                <a:cs typeface="+mj-cs"/>
              </a:rPr>
              <a:t>POSITIVE EXPERIENCE OF IMPLEMENTING MERCURY HBM SURVEY…………    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373868"/>
            <a:ext cx="838200" cy="369332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GHANA: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200400"/>
            <a:ext cx="792205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 INDIA: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4114800"/>
            <a:ext cx="1752599" cy="369332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KYRGYZ REPUBLIC: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5117068"/>
            <a:ext cx="1034257" cy="369332"/>
          </a:xfrm>
          <a:prstGeom prst="rect">
            <a:avLst/>
          </a:prstGeom>
          <a:solidFill>
            <a:srgbClr val="66FFFF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MONGOLIA: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687" y="6183868"/>
            <a:ext cx="19175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RUSSIAN FEDERATION </a:t>
            </a:r>
            <a:endParaRPr lang="en-US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4297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981200" y="2438400"/>
            <a:ext cx="1219200" cy="338554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gency FB" pitchFamily="34" charset="0"/>
                <a:cs typeface="Times New Roman" pitchFamily="18" charset="0"/>
              </a:rPr>
              <a:t>------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81200" y="3048000"/>
            <a:ext cx="6934200" cy="338554"/>
          </a:xfrm>
          <a:prstGeom prst="rect">
            <a:avLst/>
          </a:prstGeom>
          <a:solidFill>
            <a:srgbClr val="CCFF66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Agency FB" pitchFamily="34" charset="0"/>
              </a:rPr>
              <a:t>Not significant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57400" y="4038600"/>
            <a:ext cx="6858000" cy="58477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gency FB" pitchFamily="34" charset="0"/>
                <a:cs typeface="Arial" charset="0"/>
              </a:rPr>
              <a:t>Winter, frost, evening, after work from the hospital </a:t>
            </a:r>
            <a:r>
              <a:rPr lang="en-US" sz="1600" dirty="0" err="1" smtClean="0">
                <a:latin typeface="Agency FB" pitchFamily="34" charset="0"/>
                <a:cs typeface="Arial" charset="0"/>
              </a:rPr>
              <a:t>Aidarken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 could not leave to the hotel of the city of </a:t>
            </a:r>
            <a:r>
              <a:rPr lang="en-US" sz="1600" dirty="0" err="1" smtClean="0">
                <a:latin typeface="Agency FB" pitchFamily="34" charset="0"/>
                <a:cs typeface="Arial" charset="0"/>
              </a:rPr>
              <a:t>Kadamzhai</a:t>
            </a:r>
            <a:r>
              <a:rPr lang="en-US" sz="1600" dirty="0" smtClean="0">
                <a:latin typeface="Agency FB" pitchFamily="34" charset="0"/>
                <a:cs typeface="Arial" charset="0"/>
              </a:rPr>
              <a:t>, there is no transport. A relative of the doctor helped</a:t>
            </a:r>
            <a:r>
              <a:rPr lang="ru-RU" sz="1600" dirty="0" smtClean="0">
                <a:latin typeface="Arial" charset="0"/>
                <a:cs typeface="Arial" charset="0"/>
              </a:rPr>
              <a:t>.</a:t>
            </a:r>
            <a:endParaRPr lang="en-US" sz="1600" dirty="0" smtClean="0">
              <a:latin typeface="Agency FB" pitchFamily="34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7400" y="6183868"/>
            <a:ext cx="1261884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----------------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57400" y="5105400"/>
            <a:ext cx="6934200" cy="369332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gency FB" pitchFamily="34" charset="0"/>
                <a:cs typeface="Arial" panose="020B0604020202020204" pitchFamily="34" charset="0"/>
              </a:rPr>
              <a:t>One story to getting samples from interprovincial bus station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733800" y="1676400"/>
            <a:ext cx="2590800" cy="563562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just"/>
            <a:r>
              <a:rPr lang="en-US" sz="3200" b="1" dirty="0" smtClean="0">
                <a:solidFill>
                  <a:srgbClr val="002060"/>
                </a:solidFill>
              </a:rPr>
              <a:t>Funny Story!!!</a:t>
            </a:r>
            <a:endParaRPr lang="en-US" sz="3200" b="1" u="sng" dirty="0" smtClean="0">
              <a:solidFill>
                <a:srgbClr val="00206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24600" y="6488669"/>
            <a:ext cx="2743200" cy="30777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13 – 14 February 2018, Rome, Italy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krishnendu\Downloads\IMG_4872_resiz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2059458" cy="1371599"/>
          </a:xfrm>
          <a:prstGeom prst="rect">
            <a:avLst/>
          </a:prstGeom>
          <a:noFill/>
        </p:spPr>
      </p:pic>
      <p:pic>
        <p:nvPicPr>
          <p:cNvPr id="22531" name="Picture 3" descr="C:\Users\krishnendu\Documents\APW-I-Photos\20161007_144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343400"/>
            <a:ext cx="2387600" cy="1676400"/>
          </a:xfrm>
          <a:prstGeom prst="rect">
            <a:avLst/>
          </a:prstGeom>
          <a:noFill/>
        </p:spPr>
      </p:pic>
      <p:pic>
        <p:nvPicPr>
          <p:cNvPr id="22533" name="Picture 5" descr="C:\Users\krishnendu\Documents\APW-I-Photos\IMG_20160907_105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209800"/>
            <a:ext cx="2590800" cy="1816608"/>
          </a:xfrm>
          <a:prstGeom prst="rect">
            <a:avLst/>
          </a:prstGeom>
          <a:noFill/>
        </p:spPr>
      </p:pic>
      <p:pic>
        <p:nvPicPr>
          <p:cNvPr id="22534" name="Picture 6" descr="C:\Users\krishnendu\Documents\APW-I-Photos\IMG_20160907_102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286000"/>
            <a:ext cx="2743200" cy="1737360"/>
          </a:xfrm>
          <a:prstGeom prst="rect">
            <a:avLst/>
          </a:prstGeom>
          <a:noFill/>
        </p:spPr>
      </p:pic>
      <p:pic>
        <p:nvPicPr>
          <p:cNvPr id="22535" name="Picture 7" descr="C:\Users\krishnendu\Documents\APW-I-Photos\20161007_1443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343400"/>
            <a:ext cx="2743200" cy="1600200"/>
          </a:xfrm>
          <a:prstGeom prst="rect">
            <a:avLst/>
          </a:prstGeom>
          <a:noFill/>
        </p:spPr>
      </p:pic>
      <p:pic>
        <p:nvPicPr>
          <p:cNvPr id="22536" name="Picture 8" descr="C:\Users\krishnendu\Documents\APW-I-Photos\20161007_14413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343400"/>
            <a:ext cx="2667000" cy="1676400"/>
          </a:xfrm>
          <a:prstGeom prst="rect">
            <a:avLst/>
          </a:prstGeom>
          <a:noFill/>
        </p:spPr>
      </p:pic>
      <p:pic>
        <p:nvPicPr>
          <p:cNvPr id="22537" name="Picture 9" descr="C:\Users\krishnendu\Documents\APW-I-Photos\IMG_20160907_10542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2286000"/>
            <a:ext cx="2387600" cy="1752600"/>
          </a:xfrm>
          <a:prstGeom prst="rect">
            <a:avLst/>
          </a:prstGeom>
          <a:noFill/>
        </p:spPr>
      </p:pic>
      <p:pic>
        <p:nvPicPr>
          <p:cNvPr id="22538" name="Picture 10" descr="C:\Users\krishnendu\Documents\Mobile Camera-020616\20160209_01064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609600"/>
            <a:ext cx="1828800" cy="1371600"/>
          </a:xfrm>
          <a:prstGeom prst="rect">
            <a:avLst/>
          </a:prstGeom>
          <a:noFill/>
        </p:spPr>
      </p:pic>
      <p:pic>
        <p:nvPicPr>
          <p:cNvPr id="22540" name="Picture 12" descr="C:\Users\krishnendu\Documents\Mobile Camera-020616\20160209_20355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19600" y="609600"/>
            <a:ext cx="1828800" cy="13716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371600" y="71735"/>
            <a:ext cx="57912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LET’S HAVE A FEW SWEET MEMORIES BACK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6248400"/>
            <a:ext cx="175260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THANKS</a:t>
            </a:r>
            <a:endParaRPr lang="en-US" sz="2400" b="1" dirty="0"/>
          </a:p>
        </p:txBody>
      </p:sp>
      <p:pic>
        <p:nvPicPr>
          <p:cNvPr id="17410" name="Picture 2" descr="C:\Users\krishnendu\Pictures\Bangkok CRI-WHO workshop\WHO PHOTO\DSC_034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9400" y="609600"/>
            <a:ext cx="2057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640</Words>
  <Application>Microsoft Macintosh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Agency FB</vt:lpstr>
      <vt:lpstr>Arial</vt:lpstr>
      <vt:lpstr>Calibri</vt:lpstr>
      <vt:lpstr>Times New Roman</vt:lpstr>
      <vt:lpstr>Office Theme</vt:lpstr>
      <vt:lpstr>GEF Funded WHO-UNEP Workshop on the project ‘Developing a Global Monitoring Plan for Exposure to and Environmental Concentration of Mercury’ 13 – 14 February 2018 at Rome, Italy</vt:lpstr>
      <vt:lpstr>POSITIVE EXPERIENCE OF IMPLEMENTING MERCURY HBM SURVEY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Funded WHO-UNEP Workshop on the project ‘Developing a Global Monitoring Plan for Exposure to and Environmental Concentration of Mercury’ 13 – 14 February 2018 at Rome, Italy</dc:title>
  <dc:creator>Krishnendu Mukhopadhyay</dc:creator>
  <cp:lastModifiedBy>Angeline djampou</cp:lastModifiedBy>
  <cp:revision>4</cp:revision>
  <dcterms:created xsi:type="dcterms:W3CDTF">2006-08-16T00:00:00Z</dcterms:created>
  <dcterms:modified xsi:type="dcterms:W3CDTF">2018-09-05T19:04:45Z</dcterms:modified>
</cp:coreProperties>
</file>