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6" r:id="rId2"/>
    <p:sldId id="284" r:id="rId3"/>
    <p:sldId id="285" r:id="rId4"/>
    <p:sldId id="286" r:id="rId5"/>
    <p:sldId id="273" r:id="rId6"/>
    <p:sldId id="263" r:id="rId7"/>
    <p:sldId id="280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8DC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08"/>
    <p:restoredTop sz="94690"/>
  </p:normalViewPr>
  <p:slideViewPr>
    <p:cSldViewPr>
      <p:cViewPr>
        <p:scale>
          <a:sx n="99" d="100"/>
          <a:sy n="99" d="100"/>
        </p:scale>
        <p:origin x="1464" y="-1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27" Type="http://schemas.microsoft.com/office/2015/10/relationships/revisionInfo" Target="revisionInfo.xml"/><Relationship Id="rId10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296A2A9-5226-47F7-8C80-927670849B77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AC334801-9C57-42A2-9F4E-DF299D826897}">
      <dgm:prSet phldrT="[Text]"/>
      <dgm:spPr/>
      <dgm:t>
        <a:bodyPr/>
        <a:lstStyle/>
        <a:p>
          <a:r>
            <a:rPr lang="en-GB" dirty="0" smtClean="0"/>
            <a:t>Mercury analysis </a:t>
          </a:r>
          <a:endParaRPr lang="en-GB" dirty="0"/>
        </a:p>
      </dgm:t>
    </dgm:pt>
    <dgm:pt modelId="{95A75D7E-807E-4B9F-BBF4-B93CD2E04ED2}" type="parTrans" cxnId="{406C426E-D5AF-4E18-8A71-BD1A6F6B88BB}">
      <dgm:prSet/>
      <dgm:spPr/>
      <dgm:t>
        <a:bodyPr/>
        <a:lstStyle/>
        <a:p>
          <a:endParaRPr lang="en-GB"/>
        </a:p>
      </dgm:t>
    </dgm:pt>
    <dgm:pt modelId="{01308722-A63B-4DB4-898F-BE7A17860D10}" type="sibTrans" cxnId="{406C426E-D5AF-4E18-8A71-BD1A6F6B88BB}">
      <dgm:prSet/>
      <dgm:spPr/>
      <dgm:t>
        <a:bodyPr/>
        <a:lstStyle/>
        <a:p>
          <a:endParaRPr lang="en-GB"/>
        </a:p>
      </dgm:t>
    </dgm:pt>
    <dgm:pt modelId="{868A526E-FA70-4D03-9024-820377DEF785}">
      <dgm:prSet phldrT="[Text]"/>
      <dgm:spPr/>
      <dgm:t>
        <a:bodyPr/>
        <a:lstStyle/>
        <a:p>
          <a:r>
            <a:rPr lang="en-GB" dirty="0" smtClean="0"/>
            <a:t>In laboratories in one-two selected OECD countries</a:t>
          </a:r>
          <a:endParaRPr lang="en-GB" dirty="0"/>
        </a:p>
      </dgm:t>
    </dgm:pt>
    <dgm:pt modelId="{040B67CD-BE55-4B8E-B393-03290C350AE9}" type="parTrans" cxnId="{4340C00E-9A22-4E2F-A8F1-AFF44B1D8A90}">
      <dgm:prSet/>
      <dgm:spPr/>
      <dgm:t>
        <a:bodyPr/>
        <a:lstStyle/>
        <a:p>
          <a:endParaRPr lang="en-GB"/>
        </a:p>
      </dgm:t>
    </dgm:pt>
    <dgm:pt modelId="{7E8726CE-B3B3-4AB6-99AB-66672D59F66B}" type="sibTrans" cxnId="{4340C00E-9A22-4E2F-A8F1-AFF44B1D8A90}">
      <dgm:prSet/>
      <dgm:spPr/>
      <dgm:t>
        <a:bodyPr/>
        <a:lstStyle/>
        <a:p>
          <a:endParaRPr lang="en-GB"/>
        </a:p>
      </dgm:t>
    </dgm:pt>
    <dgm:pt modelId="{00ED67AC-8116-4B98-86AD-0F10037564A8}">
      <dgm:prSet phldrT="[Text]"/>
      <dgm:spPr/>
      <dgm:t>
        <a:bodyPr/>
        <a:lstStyle/>
        <a:p>
          <a:r>
            <a:rPr lang="en-GB" dirty="0" smtClean="0"/>
            <a:t>Use capacities of national laboratories where possible</a:t>
          </a:r>
          <a:endParaRPr lang="en-GB" dirty="0"/>
        </a:p>
      </dgm:t>
    </dgm:pt>
    <dgm:pt modelId="{3F1ADCCD-841E-413E-A335-CFDE980C6EB3}" type="parTrans" cxnId="{FEE20F6F-43DE-4905-82D2-575714A9C565}">
      <dgm:prSet/>
      <dgm:spPr/>
      <dgm:t>
        <a:bodyPr/>
        <a:lstStyle/>
        <a:p>
          <a:endParaRPr lang="en-GB"/>
        </a:p>
      </dgm:t>
    </dgm:pt>
    <dgm:pt modelId="{DCEC49C9-12D0-4524-842E-06DB118D0226}" type="sibTrans" cxnId="{FEE20F6F-43DE-4905-82D2-575714A9C565}">
      <dgm:prSet/>
      <dgm:spPr/>
      <dgm:t>
        <a:bodyPr/>
        <a:lstStyle/>
        <a:p>
          <a:endParaRPr lang="en-GB"/>
        </a:p>
      </dgm:t>
    </dgm:pt>
    <dgm:pt modelId="{8C3573C0-1328-48A6-A201-CF19F36D72C5}" type="pres">
      <dgm:prSet presAssocID="{E296A2A9-5226-47F7-8C80-927670849B77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1A79559D-CA36-441A-9A48-33D48477C7F5}" type="pres">
      <dgm:prSet presAssocID="{AC334801-9C57-42A2-9F4E-DF299D826897}" presName="hierRoot1" presStyleCnt="0"/>
      <dgm:spPr/>
    </dgm:pt>
    <dgm:pt modelId="{2B47800E-511E-4EA2-9DF9-0BF695C9A360}" type="pres">
      <dgm:prSet presAssocID="{AC334801-9C57-42A2-9F4E-DF299D826897}" presName="composite" presStyleCnt="0"/>
      <dgm:spPr/>
    </dgm:pt>
    <dgm:pt modelId="{D32601F3-C876-4209-BBD7-B6ED4B574F5E}" type="pres">
      <dgm:prSet presAssocID="{AC334801-9C57-42A2-9F4E-DF299D826897}" presName="background" presStyleLbl="node0" presStyleIdx="0" presStyleCnt="1"/>
      <dgm:spPr/>
    </dgm:pt>
    <dgm:pt modelId="{EBDA54F6-7CA0-422A-B256-6E5EBF8CCE07}" type="pres">
      <dgm:prSet presAssocID="{AC334801-9C57-42A2-9F4E-DF299D826897}" presName="text" presStyleLbl="fgAcc0" presStyleIdx="0" presStyleCnt="1" custScaleY="52319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80F388D-1A25-4C85-92A7-741C3EE402C7}" type="pres">
      <dgm:prSet presAssocID="{AC334801-9C57-42A2-9F4E-DF299D826897}" presName="hierChild2" presStyleCnt="0"/>
      <dgm:spPr/>
    </dgm:pt>
    <dgm:pt modelId="{AD20B5E5-BB71-43D5-B571-EB6C5A15B62E}" type="pres">
      <dgm:prSet presAssocID="{040B67CD-BE55-4B8E-B393-03290C350AE9}" presName="Name10" presStyleLbl="parChTrans1D2" presStyleIdx="0" presStyleCnt="2"/>
      <dgm:spPr/>
      <dgm:t>
        <a:bodyPr/>
        <a:lstStyle/>
        <a:p>
          <a:endParaRPr lang="en-US"/>
        </a:p>
      </dgm:t>
    </dgm:pt>
    <dgm:pt modelId="{CCCB808C-FAFE-481A-9A9F-22F9C101CAB9}" type="pres">
      <dgm:prSet presAssocID="{868A526E-FA70-4D03-9024-820377DEF785}" presName="hierRoot2" presStyleCnt="0"/>
      <dgm:spPr/>
    </dgm:pt>
    <dgm:pt modelId="{C664BB16-6630-4897-8B49-4950A158E9C9}" type="pres">
      <dgm:prSet presAssocID="{868A526E-FA70-4D03-9024-820377DEF785}" presName="composite2" presStyleCnt="0"/>
      <dgm:spPr/>
    </dgm:pt>
    <dgm:pt modelId="{BF90DC14-4CB4-4C8E-A1E2-D0C1427B414C}" type="pres">
      <dgm:prSet presAssocID="{868A526E-FA70-4D03-9024-820377DEF785}" presName="background2" presStyleLbl="node2" presStyleIdx="0" presStyleCnt="2"/>
      <dgm:spPr/>
    </dgm:pt>
    <dgm:pt modelId="{E69E48FA-D9EC-4A3A-A9EE-5862904BC60D}" type="pres">
      <dgm:prSet presAssocID="{868A526E-FA70-4D03-9024-820377DEF785}" presName="text2" presStyleLbl="fgAcc2" presStyleIdx="0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9083C60E-700C-4BF7-9A55-6D290BA07CD3}" type="pres">
      <dgm:prSet presAssocID="{868A526E-FA70-4D03-9024-820377DEF785}" presName="hierChild3" presStyleCnt="0"/>
      <dgm:spPr/>
    </dgm:pt>
    <dgm:pt modelId="{333173E9-9202-4175-BAF1-733DA40CD9CE}" type="pres">
      <dgm:prSet presAssocID="{3F1ADCCD-841E-413E-A335-CFDE980C6EB3}" presName="Name10" presStyleLbl="parChTrans1D2" presStyleIdx="1" presStyleCnt="2"/>
      <dgm:spPr/>
      <dgm:t>
        <a:bodyPr/>
        <a:lstStyle/>
        <a:p>
          <a:endParaRPr lang="en-US"/>
        </a:p>
      </dgm:t>
    </dgm:pt>
    <dgm:pt modelId="{91797559-CCD6-4A7F-8317-A071C1A9D2F5}" type="pres">
      <dgm:prSet presAssocID="{00ED67AC-8116-4B98-86AD-0F10037564A8}" presName="hierRoot2" presStyleCnt="0"/>
      <dgm:spPr/>
    </dgm:pt>
    <dgm:pt modelId="{AE04B64D-69B9-4410-A523-0F2CFBE1D90E}" type="pres">
      <dgm:prSet presAssocID="{00ED67AC-8116-4B98-86AD-0F10037564A8}" presName="composite2" presStyleCnt="0"/>
      <dgm:spPr/>
    </dgm:pt>
    <dgm:pt modelId="{B8B1A2C8-34FF-4837-9670-D855FE599528}" type="pres">
      <dgm:prSet presAssocID="{00ED67AC-8116-4B98-86AD-0F10037564A8}" presName="background2" presStyleLbl="node2" presStyleIdx="1" presStyleCnt="2"/>
      <dgm:spPr/>
    </dgm:pt>
    <dgm:pt modelId="{D4E9D64A-C13C-4895-9B89-FCE719123C76}" type="pres">
      <dgm:prSet presAssocID="{00ED67AC-8116-4B98-86AD-0F10037564A8}" presName="text2" presStyleLbl="fgAcc2" presStyleIdx="1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D2E346D-FB0A-4E02-BE60-D1184CA460E7}" type="pres">
      <dgm:prSet presAssocID="{00ED67AC-8116-4B98-86AD-0F10037564A8}" presName="hierChild3" presStyleCnt="0"/>
      <dgm:spPr/>
    </dgm:pt>
  </dgm:ptLst>
  <dgm:cxnLst>
    <dgm:cxn modelId="{CFAD1CFC-326B-4954-BEDD-97F7F0392CEB}" type="presOf" srcId="{3F1ADCCD-841E-413E-A335-CFDE980C6EB3}" destId="{333173E9-9202-4175-BAF1-733DA40CD9CE}" srcOrd="0" destOrd="0" presId="urn:microsoft.com/office/officeart/2005/8/layout/hierarchy1"/>
    <dgm:cxn modelId="{E457B8BC-78C1-4599-8214-E402AC09AE53}" type="presOf" srcId="{040B67CD-BE55-4B8E-B393-03290C350AE9}" destId="{AD20B5E5-BB71-43D5-B571-EB6C5A15B62E}" srcOrd="0" destOrd="0" presId="urn:microsoft.com/office/officeart/2005/8/layout/hierarchy1"/>
    <dgm:cxn modelId="{27D50C3E-60B2-453E-9FF3-3414E7CB5FE7}" type="presOf" srcId="{E296A2A9-5226-47F7-8C80-927670849B77}" destId="{8C3573C0-1328-48A6-A201-CF19F36D72C5}" srcOrd="0" destOrd="0" presId="urn:microsoft.com/office/officeart/2005/8/layout/hierarchy1"/>
    <dgm:cxn modelId="{FEE20F6F-43DE-4905-82D2-575714A9C565}" srcId="{AC334801-9C57-42A2-9F4E-DF299D826897}" destId="{00ED67AC-8116-4B98-86AD-0F10037564A8}" srcOrd="1" destOrd="0" parTransId="{3F1ADCCD-841E-413E-A335-CFDE980C6EB3}" sibTransId="{DCEC49C9-12D0-4524-842E-06DB118D0226}"/>
    <dgm:cxn modelId="{B8F40B07-8E27-440E-A72C-F7D5EED13B31}" type="presOf" srcId="{00ED67AC-8116-4B98-86AD-0F10037564A8}" destId="{D4E9D64A-C13C-4895-9B89-FCE719123C76}" srcOrd="0" destOrd="0" presId="urn:microsoft.com/office/officeart/2005/8/layout/hierarchy1"/>
    <dgm:cxn modelId="{795414C7-5DD7-4C1F-B354-C8EB61FE8F4C}" type="presOf" srcId="{AC334801-9C57-42A2-9F4E-DF299D826897}" destId="{EBDA54F6-7CA0-422A-B256-6E5EBF8CCE07}" srcOrd="0" destOrd="0" presId="urn:microsoft.com/office/officeart/2005/8/layout/hierarchy1"/>
    <dgm:cxn modelId="{406C426E-D5AF-4E18-8A71-BD1A6F6B88BB}" srcId="{E296A2A9-5226-47F7-8C80-927670849B77}" destId="{AC334801-9C57-42A2-9F4E-DF299D826897}" srcOrd="0" destOrd="0" parTransId="{95A75D7E-807E-4B9F-BBF4-B93CD2E04ED2}" sibTransId="{01308722-A63B-4DB4-898F-BE7A17860D10}"/>
    <dgm:cxn modelId="{3769A7E0-C1A3-4FD1-847D-1D4046A120AB}" type="presOf" srcId="{868A526E-FA70-4D03-9024-820377DEF785}" destId="{E69E48FA-D9EC-4A3A-A9EE-5862904BC60D}" srcOrd="0" destOrd="0" presId="urn:microsoft.com/office/officeart/2005/8/layout/hierarchy1"/>
    <dgm:cxn modelId="{4340C00E-9A22-4E2F-A8F1-AFF44B1D8A90}" srcId="{AC334801-9C57-42A2-9F4E-DF299D826897}" destId="{868A526E-FA70-4D03-9024-820377DEF785}" srcOrd="0" destOrd="0" parTransId="{040B67CD-BE55-4B8E-B393-03290C350AE9}" sibTransId="{7E8726CE-B3B3-4AB6-99AB-66672D59F66B}"/>
    <dgm:cxn modelId="{9A1CB158-80AD-41DC-991B-71FBB8752E77}" type="presParOf" srcId="{8C3573C0-1328-48A6-A201-CF19F36D72C5}" destId="{1A79559D-CA36-441A-9A48-33D48477C7F5}" srcOrd="0" destOrd="0" presId="urn:microsoft.com/office/officeart/2005/8/layout/hierarchy1"/>
    <dgm:cxn modelId="{A984A5AA-645B-4524-84DA-9D787037489E}" type="presParOf" srcId="{1A79559D-CA36-441A-9A48-33D48477C7F5}" destId="{2B47800E-511E-4EA2-9DF9-0BF695C9A360}" srcOrd="0" destOrd="0" presId="urn:microsoft.com/office/officeart/2005/8/layout/hierarchy1"/>
    <dgm:cxn modelId="{2FD34F79-89E1-4113-B9D1-AECED04C28E1}" type="presParOf" srcId="{2B47800E-511E-4EA2-9DF9-0BF695C9A360}" destId="{D32601F3-C876-4209-BBD7-B6ED4B574F5E}" srcOrd="0" destOrd="0" presId="urn:microsoft.com/office/officeart/2005/8/layout/hierarchy1"/>
    <dgm:cxn modelId="{98124C8B-013F-4C71-B019-23D8AE65C430}" type="presParOf" srcId="{2B47800E-511E-4EA2-9DF9-0BF695C9A360}" destId="{EBDA54F6-7CA0-422A-B256-6E5EBF8CCE07}" srcOrd="1" destOrd="0" presId="urn:microsoft.com/office/officeart/2005/8/layout/hierarchy1"/>
    <dgm:cxn modelId="{0A8CD91C-1007-4D3A-A20A-C80AE5EA4A69}" type="presParOf" srcId="{1A79559D-CA36-441A-9A48-33D48477C7F5}" destId="{D80F388D-1A25-4C85-92A7-741C3EE402C7}" srcOrd="1" destOrd="0" presId="urn:microsoft.com/office/officeart/2005/8/layout/hierarchy1"/>
    <dgm:cxn modelId="{24AB622F-F559-4EC3-8BCB-C5297FC0CB51}" type="presParOf" srcId="{D80F388D-1A25-4C85-92A7-741C3EE402C7}" destId="{AD20B5E5-BB71-43D5-B571-EB6C5A15B62E}" srcOrd="0" destOrd="0" presId="urn:microsoft.com/office/officeart/2005/8/layout/hierarchy1"/>
    <dgm:cxn modelId="{38373968-F99A-4017-8CE2-1C7A2F83E590}" type="presParOf" srcId="{D80F388D-1A25-4C85-92A7-741C3EE402C7}" destId="{CCCB808C-FAFE-481A-9A9F-22F9C101CAB9}" srcOrd="1" destOrd="0" presId="urn:microsoft.com/office/officeart/2005/8/layout/hierarchy1"/>
    <dgm:cxn modelId="{9D362D0A-8F3B-47C9-AB2F-E12761F7ED1D}" type="presParOf" srcId="{CCCB808C-FAFE-481A-9A9F-22F9C101CAB9}" destId="{C664BB16-6630-4897-8B49-4950A158E9C9}" srcOrd="0" destOrd="0" presId="urn:microsoft.com/office/officeart/2005/8/layout/hierarchy1"/>
    <dgm:cxn modelId="{56CBE0B0-AC53-4F27-B1F6-4F8B44FD19DB}" type="presParOf" srcId="{C664BB16-6630-4897-8B49-4950A158E9C9}" destId="{BF90DC14-4CB4-4C8E-A1E2-D0C1427B414C}" srcOrd="0" destOrd="0" presId="urn:microsoft.com/office/officeart/2005/8/layout/hierarchy1"/>
    <dgm:cxn modelId="{0856B951-DC18-4512-851C-0E0291A2BBAE}" type="presParOf" srcId="{C664BB16-6630-4897-8B49-4950A158E9C9}" destId="{E69E48FA-D9EC-4A3A-A9EE-5862904BC60D}" srcOrd="1" destOrd="0" presId="urn:microsoft.com/office/officeart/2005/8/layout/hierarchy1"/>
    <dgm:cxn modelId="{02FC6794-6E4E-4C2E-A0FF-729987F98132}" type="presParOf" srcId="{CCCB808C-FAFE-481A-9A9F-22F9C101CAB9}" destId="{9083C60E-700C-4BF7-9A55-6D290BA07CD3}" srcOrd="1" destOrd="0" presId="urn:microsoft.com/office/officeart/2005/8/layout/hierarchy1"/>
    <dgm:cxn modelId="{6DAD263C-5CAB-40D2-ABB2-E86EE527B924}" type="presParOf" srcId="{D80F388D-1A25-4C85-92A7-741C3EE402C7}" destId="{333173E9-9202-4175-BAF1-733DA40CD9CE}" srcOrd="2" destOrd="0" presId="urn:microsoft.com/office/officeart/2005/8/layout/hierarchy1"/>
    <dgm:cxn modelId="{418E3BF2-34FB-48EC-B33A-147FC0316C6B}" type="presParOf" srcId="{D80F388D-1A25-4C85-92A7-741C3EE402C7}" destId="{91797559-CCD6-4A7F-8317-A071C1A9D2F5}" srcOrd="3" destOrd="0" presId="urn:microsoft.com/office/officeart/2005/8/layout/hierarchy1"/>
    <dgm:cxn modelId="{5B36D003-4340-42DC-B7D5-A9328211F081}" type="presParOf" srcId="{91797559-CCD6-4A7F-8317-A071C1A9D2F5}" destId="{AE04B64D-69B9-4410-A523-0F2CFBE1D90E}" srcOrd="0" destOrd="0" presId="urn:microsoft.com/office/officeart/2005/8/layout/hierarchy1"/>
    <dgm:cxn modelId="{972F8F1F-58AD-47C1-931D-E3E9644D19C1}" type="presParOf" srcId="{AE04B64D-69B9-4410-A523-0F2CFBE1D90E}" destId="{B8B1A2C8-34FF-4837-9670-D855FE599528}" srcOrd="0" destOrd="0" presId="urn:microsoft.com/office/officeart/2005/8/layout/hierarchy1"/>
    <dgm:cxn modelId="{155C5953-03A7-44DB-8BD7-DC20CFC9DCA0}" type="presParOf" srcId="{AE04B64D-69B9-4410-A523-0F2CFBE1D90E}" destId="{D4E9D64A-C13C-4895-9B89-FCE719123C76}" srcOrd="1" destOrd="0" presId="urn:microsoft.com/office/officeart/2005/8/layout/hierarchy1"/>
    <dgm:cxn modelId="{E92C0076-1C41-4D14-B829-90464B4BFF52}" type="presParOf" srcId="{91797559-CCD6-4A7F-8317-A071C1A9D2F5}" destId="{3D2E346D-FB0A-4E02-BE60-D1184CA460E7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2CC7535-A338-4035-B17A-72C79A637504}" type="doc">
      <dgm:prSet loTypeId="urn:microsoft.com/office/officeart/2005/8/layout/StepDownProcess" loCatId="process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6BA4C462-0A8A-456E-8CE8-2E80EA809E24}">
      <dgm:prSet phldrT="[Text]"/>
      <dgm:spPr>
        <a:solidFill>
          <a:schemeClr val="accent4"/>
        </a:solidFill>
      </dgm:spPr>
      <dgm:t>
        <a:bodyPr/>
        <a:lstStyle/>
        <a:p>
          <a:r>
            <a:rPr lang="en-GB" b="1" dirty="0" smtClean="0"/>
            <a:t>Selection of laboratories at the stage of selection of pilot countries </a:t>
          </a:r>
          <a:endParaRPr lang="en-GB" b="1" dirty="0"/>
        </a:p>
      </dgm:t>
    </dgm:pt>
    <dgm:pt modelId="{1E2054F4-CFEB-44B3-A012-30D0BC2293ED}" type="parTrans" cxnId="{3A647933-92E0-40FC-8841-DFDBB9122B3A}">
      <dgm:prSet/>
      <dgm:spPr/>
      <dgm:t>
        <a:bodyPr/>
        <a:lstStyle/>
        <a:p>
          <a:endParaRPr lang="en-GB"/>
        </a:p>
      </dgm:t>
    </dgm:pt>
    <dgm:pt modelId="{34EFECFC-62E8-45F5-8828-3ED27073051D}" type="sibTrans" cxnId="{3A647933-92E0-40FC-8841-DFDBB9122B3A}">
      <dgm:prSet/>
      <dgm:spPr/>
      <dgm:t>
        <a:bodyPr/>
        <a:lstStyle/>
        <a:p>
          <a:endParaRPr lang="en-GB"/>
        </a:p>
      </dgm:t>
    </dgm:pt>
    <dgm:pt modelId="{5383C79C-CAD6-4A1B-A705-0EAB4377813B}">
      <dgm:prSet phldrT="[Text]" custT="1"/>
      <dgm:spPr/>
      <dgm:t>
        <a:bodyPr/>
        <a:lstStyle/>
        <a:p>
          <a:r>
            <a:rPr lang="en-GB" sz="1400" dirty="0" smtClean="0"/>
            <a:t>Seven national laboratories in all pilot countries </a:t>
          </a:r>
          <a:endParaRPr lang="en-GB" sz="1400" dirty="0"/>
        </a:p>
      </dgm:t>
    </dgm:pt>
    <dgm:pt modelId="{755CE56B-EDE8-400F-A7E8-1096DF97CF3B}" type="parTrans" cxnId="{9B2B0A74-710A-4A64-A84B-ADFD5EE9AED4}">
      <dgm:prSet/>
      <dgm:spPr/>
      <dgm:t>
        <a:bodyPr/>
        <a:lstStyle/>
        <a:p>
          <a:endParaRPr lang="en-GB"/>
        </a:p>
      </dgm:t>
    </dgm:pt>
    <dgm:pt modelId="{BB1D4FB5-975A-4D17-97FA-86B5AF9F4F13}" type="sibTrans" cxnId="{9B2B0A74-710A-4A64-A84B-ADFD5EE9AED4}">
      <dgm:prSet/>
      <dgm:spPr/>
      <dgm:t>
        <a:bodyPr/>
        <a:lstStyle/>
        <a:p>
          <a:endParaRPr lang="en-GB"/>
        </a:p>
      </dgm:t>
    </dgm:pt>
    <dgm:pt modelId="{212582D6-A383-4997-A97A-CF30A223D7C0}">
      <dgm:prSet phldrT="[Text]"/>
      <dgm:spPr>
        <a:solidFill>
          <a:srgbClr val="38DC30"/>
        </a:solidFill>
      </dgm:spPr>
      <dgm:t>
        <a:bodyPr/>
        <a:lstStyle/>
        <a:p>
          <a:r>
            <a:rPr lang="en-GB" b="1" dirty="0" smtClean="0"/>
            <a:t>Training of laboratory analysist in </a:t>
          </a:r>
          <a:r>
            <a:rPr lang="en-GB" b="1" dirty="0" err="1" smtClean="0"/>
            <a:t>Jozef</a:t>
          </a:r>
          <a:r>
            <a:rPr lang="en-GB" b="1" dirty="0" smtClean="0"/>
            <a:t> Stefan Institute, Slovenia </a:t>
          </a:r>
          <a:endParaRPr lang="en-GB" b="1" dirty="0"/>
        </a:p>
      </dgm:t>
    </dgm:pt>
    <dgm:pt modelId="{8FBC624E-3CAE-49B0-BBA6-C2FD46C1E3A3}" type="parTrans" cxnId="{4D1C36F7-B1F6-488F-B364-A5CDAA0A042E}">
      <dgm:prSet/>
      <dgm:spPr/>
      <dgm:t>
        <a:bodyPr/>
        <a:lstStyle/>
        <a:p>
          <a:endParaRPr lang="en-GB"/>
        </a:p>
      </dgm:t>
    </dgm:pt>
    <dgm:pt modelId="{3A2E7D54-DCE9-4DEC-8846-6E0E59B36FF1}" type="sibTrans" cxnId="{4D1C36F7-B1F6-488F-B364-A5CDAA0A042E}">
      <dgm:prSet/>
      <dgm:spPr/>
      <dgm:t>
        <a:bodyPr/>
        <a:lstStyle/>
        <a:p>
          <a:endParaRPr lang="en-GB"/>
        </a:p>
      </dgm:t>
    </dgm:pt>
    <dgm:pt modelId="{FBF22AED-E4D0-4D43-8FC7-DFE4F872ED15}">
      <dgm:prSet phldrT="[Text]" custT="1"/>
      <dgm:spPr/>
      <dgm:t>
        <a:bodyPr/>
        <a:lstStyle/>
        <a:p>
          <a:r>
            <a:rPr lang="en-GB" sz="1400" dirty="0" smtClean="0"/>
            <a:t>Six laboratories were presented </a:t>
          </a:r>
          <a:endParaRPr lang="en-GB" sz="1400" dirty="0"/>
        </a:p>
      </dgm:t>
    </dgm:pt>
    <dgm:pt modelId="{B88F3B2F-7392-40FC-8D2B-DA5A34987568}" type="parTrans" cxnId="{C20D448B-10C9-4D28-B8B9-2AC2129C4840}">
      <dgm:prSet/>
      <dgm:spPr/>
      <dgm:t>
        <a:bodyPr/>
        <a:lstStyle/>
        <a:p>
          <a:endParaRPr lang="en-GB"/>
        </a:p>
      </dgm:t>
    </dgm:pt>
    <dgm:pt modelId="{98A59CC5-14F2-4DB5-AF1D-14338F29C15B}" type="sibTrans" cxnId="{C20D448B-10C9-4D28-B8B9-2AC2129C4840}">
      <dgm:prSet/>
      <dgm:spPr/>
      <dgm:t>
        <a:bodyPr/>
        <a:lstStyle/>
        <a:p>
          <a:endParaRPr lang="en-GB"/>
        </a:p>
      </dgm:t>
    </dgm:pt>
    <dgm:pt modelId="{58E89C96-6B9C-4AFA-8F41-55951CE92810}">
      <dgm:prSet phldrT="[Text]"/>
      <dgm:spPr/>
      <dgm:t>
        <a:bodyPr/>
        <a:lstStyle/>
        <a:p>
          <a:r>
            <a:rPr lang="en-GB" b="1" dirty="0" smtClean="0"/>
            <a:t>Proficiency test  (organized by </a:t>
          </a:r>
          <a:r>
            <a:rPr lang="en-GB" b="1" dirty="0" err="1" smtClean="0"/>
            <a:t>Jozef</a:t>
          </a:r>
          <a:r>
            <a:rPr lang="en-GB" b="1" dirty="0" smtClean="0"/>
            <a:t> Stefan Institute, Slovenia </a:t>
          </a:r>
          <a:endParaRPr lang="en-GB" b="1" dirty="0"/>
        </a:p>
      </dgm:t>
    </dgm:pt>
    <dgm:pt modelId="{21AAD057-D714-4294-A5FE-A22BBCF74EEB}" type="parTrans" cxnId="{B4ABFD66-A3B3-40E3-8227-23D380D54AC8}">
      <dgm:prSet/>
      <dgm:spPr/>
      <dgm:t>
        <a:bodyPr/>
        <a:lstStyle/>
        <a:p>
          <a:endParaRPr lang="en-GB"/>
        </a:p>
      </dgm:t>
    </dgm:pt>
    <dgm:pt modelId="{4091F64F-1FC4-4274-B9C8-8BD9B84B6905}" type="sibTrans" cxnId="{B4ABFD66-A3B3-40E3-8227-23D380D54AC8}">
      <dgm:prSet/>
      <dgm:spPr/>
      <dgm:t>
        <a:bodyPr/>
        <a:lstStyle/>
        <a:p>
          <a:endParaRPr lang="en-GB"/>
        </a:p>
      </dgm:t>
    </dgm:pt>
    <dgm:pt modelId="{28B4CB73-18D6-4952-A9A1-9A6C707E44C7}">
      <dgm:prSet phldrT="[Text]"/>
      <dgm:spPr/>
      <dgm:t>
        <a:bodyPr/>
        <a:lstStyle/>
        <a:p>
          <a:r>
            <a:rPr lang="en-GB" dirty="0" smtClean="0"/>
            <a:t>Three countries confirmed credibility in the first round </a:t>
          </a:r>
          <a:endParaRPr lang="en-GB" dirty="0"/>
        </a:p>
      </dgm:t>
    </dgm:pt>
    <dgm:pt modelId="{2DD5C65A-C0A7-4DBA-ABB0-37319F3D71FA}" type="parTrans" cxnId="{2118AC07-7031-4D65-8B58-5E4C487DE151}">
      <dgm:prSet/>
      <dgm:spPr/>
      <dgm:t>
        <a:bodyPr/>
        <a:lstStyle/>
        <a:p>
          <a:endParaRPr lang="en-GB"/>
        </a:p>
      </dgm:t>
    </dgm:pt>
    <dgm:pt modelId="{37846B0D-9EA6-4A25-A51F-786990B3D32D}" type="sibTrans" cxnId="{2118AC07-7031-4D65-8B58-5E4C487DE151}">
      <dgm:prSet/>
      <dgm:spPr/>
      <dgm:t>
        <a:bodyPr/>
        <a:lstStyle/>
        <a:p>
          <a:endParaRPr lang="en-GB"/>
        </a:p>
      </dgm:t>
    </dgm:pt>
    <dgm:pt modelId="{84DF2A48-03C8-468B-89FE-B9F8B2D1C39F}">
      <dgm:prSet/>
      <dgm:spPr>
        <a:solidFill>
          <a:schemeClr val="accent5">
            <a:lumMod val="40000"/>
            <a:lumOff val="60000"/>
          </a:schemeClr>
        </a:solidFill>
      </dgm:spPr>
      <dgm:t>
        <a:bodyPr/>
        <a:lstStyle/>
        <a:p>
          <a:r>
            <a:rPr lang="en-GB" b="1" dirty="0" smtClean="0">
              <a:solidFill>
                <a:schemeClr val="tx1"/>
              </a:solidFill>
            </a:rPr>
            <a:t>Four countries performed the mercury analysis at the national level </a:t>
          </a:r>
          <a:endParaRPr lang="en-GB" b="1" dirty="0">
            <a:solidFill>
              <a:schemeClr val="tx1"/>
            </a:solidFill>
          </a:endParaRPr>
        </a:p>
      </dgm:t>
    </dgm:pt>
    <dgm:pt modelId="{54787C88-2A74-491B-9C1F-494B1BC9E299}" type="parTrans" cxnId="{33540087-F253-4680-AA87-F02A4F116DF2}">
      <dgm:prSet/>
      <dgm:spPr/>
      <dgm:t>
        <a:bodyPr/>
        <a:lstStyle/>
        <a:p>
          <a:endParaRPr lang="en-GB"/>
        </a:p>
      </dgm:t>
    </dgm:pt>
    <dgm:pt modelId="{BF64C0EF-AF17-4E9C-8BD6-50FFDC02925B}" type="sibTrans" cxnId="{33540087-F253-4680-AA87-F02A4F116DF2}">
      <dgm:prSet/>
      <dgm:spPr/>
      <dgm:t>
        <a:bodyPr/>
        <a:lstStyle/>
        <a:p>
          <a:endParaRPr lang="en-GB"/>
        </a:p>
      </dgm:t>
    </dgm:pt>
    <dgm:pt modelId="{2CD328E4-2B75-4733-8FD0-73BA3FAC2C14}" type="pres">
      <dgm:prSet presAssocID="{F2CC7535-A338-4035-B17A-72C79A637504}" presName="rootnode" presStyleCnt="0">
        <dgm:presLayoutVars>
          <dgm:chMax/>
          <dgm:chPref/>
          <dgm:dir/>
          <dgm:animLvl val="lvl"/>
        </dgm:presLayoutVars>
      </dgm:prSet>
      <dgm:spPr/>
      <dgm:t>
        <a:bodyPr/>
        <a:lstStyle/>
        <a:p>
          <a:endParaRPr lang="en-US"/>
        </a:p>
      </dgm:t>
    </dgm:pt>
    <dgm:pt modelId="{7CC7825E-F1F3-47E9-B86B-F8FA0D6BAE8D}" type="pres">
      <dgm:prSet presAssocID="{6BA4C462-0A8A-456E-8CE8-2E80EA809E24}" presName="composite" presStyleCnt="0"/>
      <dgm:spPr/>
    </dgm:pt>
    <dgm:pt modelId="{C0B79B53-63A2-4540-B7C3-F697E81CB874}" type="pres">
      <dgm:prSet presAssocID="{6BA4C462-0A8A-456E-8CE8-2E80EA809E24}" presName="bentUpArrow1" presStyleLbl="alignImgPlace1" presStyleIdx="0" presStyleCnt="3" custScaleX="67803" custScaleY="57878" custLinFactNeighborX="-80888" custLinFactNeighborY="-12804"/>
      <dgm:spPr/>
    </dgm:pt>
    <dgm:pt modelId="{AE405A73-846D-4816-9428-301464A1FE66}" type="pres">
      <dgm:prSet presAssocID="{6BA4C462-0A8A-456E-8CE8-2E80EA809E24}" presName="ParentText" presStyleLbl="node1" presStyleIdx="0" presStyleCnt="4" custLinFactNeighborX="-75726" custLinFactNeighborY="4885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DBD82EA5-A697-4E26-A955-E46D030C1740}" type="pres">
      <dgm:prSet presAssocID="{6BA4C462-0A8A-456E-8CE8-2E80EA809E24}" presName="ChildText" presStyleLbl="revTx" presStyleIdx="0" presStyleCnt="3" custScaleX="155358" custLinFactNeighborX="-53809" custLinFactNeighborY="225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81862B4-ED09-444D-98E2-57395EA7A7A6}" type="pres">
      <dgm:prSet presAssocID="{34EFECFC-62E8-45F5-8828-3ED27073051D}" presName="sibTrans" presStyleCnt="0"/>
      <dgm:spPr/>
    </dgm:pt>
    <dgm:pt modelId="{DEF62840-B0BA-4E9F-BD0D-863D52733EE6}" type="pres">
      <dgm:prSet presAssocID="{212582D6-A383-4997-A97A-CF30A223D7C0}" presName="composite" presStyleCnt="0"/>
      <dgm:spPr/>
    </dgm:pt>
    <dgm:pt modelId="{A14C2888-6E1E-4148-A338-B8E1E24C3A4A}" type="pres">
      <dgm:prSet presAssocID="{212582D6-A383-4997-A97A-CF30A223D7C0}" presName="bentUpArrow1" presStyleLbl="alignImgPlace1" presStyleIdx="1" presStyleCnt="3" custScaleX="75225" custScaleY="59025" custLinFactNeighborX="-92753" custLinFactNeighborY="-16054"/>
      <dgm:spPr/>
    </dgm:pt>
    <dgm:pt modelId="{93CCDCF6-27A3-4FCC-88F0-840B4605F073}" type="pres">
      <dgm:prSet presAssocID="{212582D6-A383-4997-A97A-CF30A223D7C0}" presName="ParentText" presStyleLbl="node1" presStyleIdx="1" presStyleCnt="4" custLinFactNeighborX="-74629" custLinFactNeighborY="42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320308D-3149-46C3-8C9B-082D82BD5E2D}" type="pres">
      <dgm:prSet presAssocID="{212582D6-A383-4997-A97A-CF30A223D7C0}" presName="ChildText" presStyleLbl="revTx" presStyleIdx="1" presStyleCnt="3" custScaleX="132700" custLinFactNeighborX="-89080" custLinFactNeighborY="2867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A3B0221-F363-428D-886C-B9FB4357959A}" type="pres">
      <dgm:prSet presAssocID="{3A2E7D54-DCE9-4DEC-8846-6E0E59B36FF1}" presName="sibTrans" presStyleCnt="0"/>
      <dgm:spPr/>
    </dgm:pt>
    <dgm:pt modelId="{8D2E2BA8-8AFB-426B-92B7-29D05612CD7D}" type="pres">
      <dgm:prSet presAssocID="{58E89C96-6B9C-4AFA-8F41-55951CE92810}" presName="composite" presStyleCnt="0"/>
      <dgm:spPr/>
    </dgm:pt>
    <dgm:pt modelId="{5031E418-CD98-427F-BF77-C48E6A21911C}" type="pres">
      <dgm:prSet presAssocID="{58E89C96-6B9C-4AFA-8F41-55951CE92810}" presName="bentUpArrow1" presStyleLbl="alignImgPlace1" presStyleIdx="2" presStyleCnt="3" custScaleX="180872" custScaleY="51530" custLinFactNeighborX="-42353" custLinFactNeighborY="-28786"/>
      <dgm:spPr/>
    </dgm:pt>
    <dgm:pt modelId="{670AF0F3-7085-4526-9F29-42B3645DB02A}" type="pres">
      <dgm:prSet presAssocID="{58E89C96-6B9C-4AFA-8F41-55951CE92810}" presName="ParentText" presStyleLbl="node1" presStyleIdx="2" presStyleCnt="4" custLinFactNeighborX="-96326" custLinFactNeighborY="-12822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3C923576-C41C-4626-A1E1-66E2E85665F6}" type="pres">
      <dgm:prSet presAssocID="{58E89C96-6B9C-4AFA-8F41-55951CE92810}" presName="ChildText" presStyleLbl="revTx" presStyleIdx="2" presStyleCnt="3" custLinFactX="-38337" custLinFactNeighborX="-100000" custLinFactNeighborY="1502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GB"/>
        </a:p>
      </dgm:t>
    </dgm:pt>
    <dgm:pt modelId="{205BCA78-617A-41D7-B0B1-6A3410B2FE5B}" type="pres">
      <dgm:prSet presAssocID="{4091F64F-1FC4-4274-B9C8-8BD9B84B6905}" presName="sibTrans" presStyleCnt="0"/>
      <dgm:spPr/>
    </dgm:pt>
    <dgm:pt modelId="{ADBA579D-303F-460F-B01C-26B941E4B096}" type="pres">
      <dgm:prSet presAssocID="{84DF2A48-03C8-468B-89FE-B9F8B2D1C39F}" presName="composite" presStyleCnt="0"/>
      <dgm:spPr/>
    </dgm:pt>
    <dgm:pt modelId="{C9CD0A0F-F422-4747-9F92-8C7F1F6E202A}" type="pres">
      <dgm:prSet presAssocID="{84DF2A48-03C8-468B-89FE-B9F8B2D1C39F}" presName="ParentText" presStyleLbl="node1" presStyleIdx="3" presStyleCnt="4" custLinFactNeighborX="385" custLinFactNeighborY="-21723">
        <dgm:presLayoutVars>
          <dgm:chMax val="1"/>
          <dgm:chPref val="1"/>
          <dgm:bulletEnabled val="1"/>
        </dgm:presLayoutVars>
      </dgm:prSet>
      <dgm:spPr/>
      <dgm:t>
        <a:bodyPr/>
        <a:lstStyle/>
        <a:p>
          <a:endParaRPr lang="en-GB"/>
        </a:p>
      </dgm:t>
    </dgm:pt>
  </dgm:ptLst>
  <dgm:cxnLst>
    <dgm:cxn modelId="{7FC02E44-0A00-46E7-B164-81C4540F3480}" type="presOf" srcId="{28B4CB73-18D6-4952-A9A1-9A6C707E44C7}" destId="{3C923576-C41C-4626-A1E1-66E2E85665F6}" srcOrd="0" destOrd="0" presId="urn:microsoft.com/office/officeart/2005/8/layout/StepDownProcess"/>
    <dgm:cxn modelId="{4D1C36F7-B1F6-488F-B364-A5CDAA0A042E}" srcId="{F2CC7535-A338-4035-B17A-72C79A637504}" destId="{212582D6-A383-4997-A97A-CF30A223D7C0}" srcOrd="1" destOrd="0" parTransId="{8FBC624E-3CAE-49B0-BBA6-C2FD46C1E3A3}" sibTransId="{3A2E7D54-DCE9-4DEC-8846-6E0E59B36FF1}"/>
    <dgm:cxn modelId="{6F574B92-6420-4425-9EFF-EA4E17A17B7D}" type="presOf" srcId="{6BA4C462-0A8A-456E-8CE8-2E80EA809E24}" destId="{AE405A73-846D-4816-9428-301464A1FE66}" srcOrd="0" destOrd="0" presId="urn:microsoft.com/office/officeart/2005/8/layout/StepDownProcess"/>
    <dgm:cxn modelId="{9B2B0A74-710A-4A64-A84B-ADFD5EE9AED4}" srcId="{6BA4C462-0A8A-456E-8CE8-2E80EA809E24}" destId="{5383C79C-CAD6-4A1B-A705-0EAB4377813B}" srcOrd="0" destOrd="0" parTransId="{755CE56B-EDE8-400F-A7E8-1096DF97CF3B}" sibTransId="{BB1D4FB5-975A-4D17-97FA-86B5AF9F4F13}"/>
    <dgm:cxn modelId="{D9CB840F-1A45-40A9-B648-FDDB6E7D4369}" type="presOf" srcId="{5383C79C-CAD6-4A1B-A705-0EAB4377813B}" destId="{DBD82EA5-A697-4E26-A955-E46D030C1740}" srcOrd="0" destOrd="0" presId="urn:microsoft.com/office/officeart/2005/8/layout/StepDownProcess"/>
    <dgm:cxn modelId="{2E681A8A-5F35-4C52-8C26-A2A49A4015D6}" type="presOf" srcId="{84DF2A48-03C8-468B-89FE-B9F8B2D1C39F}" destId="{C9CD0A0F-F422-4747-9F92-8C7F1F6E202A}" srcOrd="0" destOrd="0" presId="urn:microsoft.com/office/officeart/2005/8/layout/StepDownProcess"/>
    <dgm:cxn modelId="{A1129F4B-C82F-4BF4-9A29-18CA01BD13DD}" type="presOf" srcId="{F2CC7535-A338-4035-B17A-72C79A637504}" destId="{2CD328E4-2B75-4733-8FD0-73BA3FAC2C14}" srcOrd="0" destOrd="0" presId="urn:microsoft.com/office/officeart/2005/8/layout/StepDownProcess"/>
    <dgm:cxn modelId="{33540087-F253-4680-AA87-F02A4F116DF2}" srcId="{F2CC7535-A338-4035-B17A-72C79A637504}" destId="{84DF2A48-03C8-468B-89FE-B9F8B2D1C39F}" srcOrd="3" destOrd="0" parTransId="{54787C88-2A74-491B-9C1F-494B1BC9E299}" sibTransId="{BF64C0EF-AF17-4E9C-8BD6-50FFDC02925B}"/>
    <dgm:cxn modelId="{B4ABFD66-A3B3-40E3-8227-23D380D54AC8}" srcId="{F2CC7535-A338-4035-B17A-72C79A637504}" destId="{58E89C96-6B9C-4AFA-8F41-55951CE92810}" srcOrd="2" destOrd="0" parTransId="{21AAD057-D714-4294-A5FE-A22BBCF74EEB}" sibTransId="{4091F64F-1FC4-4274-B9C8-8BD9B84B6905}"/>
    <dgm:cxn modelId="{3A647933-92E0-40FC-8841-DFDBB9122B3A}" srcId="{F2CC7535-A338-4035-B17A-72C79A637504}" destId="{6BA4C462-0A8A-456E-8CE8-2E80EA809E24}" srcOrd="0" destOrd="0" parTransId="{1E2054F4-CFEB-44B3-A012-30D0BC2293ED}" sibTransId="{34EFECFC-62E8-45F5-8828-3ED27073051D}"/>
    <dgm:cxn modelId="{C20D448B-10C9-4D28-B8B9-2AC2129C4840}" srcId="{212582D6-A383-4997-A97A-CF30A223D7C0}" destId="{FBF22AED-E4D0-4D43-8FC7-DFE4F872ED15}" srcOrd="0" destOrd="0" parTransId="{B88F3B2F-7392-40FC-8D2B-DA5A34987568}" sibTransId="{98A59CC5-14F2-4DB5-AF1D-14338F29C15B}"/>
    <dgm:cxn modelId="{17BAE86F-D524-49DA-8566-14519039EDE3}" type="presOf" srcId="{212582D6-A383-4997-A97A-CF30A223D7C0}" destId="{93CCDCF6-27A3-4FCC-88F0-840B4605F073}" srcOrd="0" destOrd="0" presId="urn:microsoft.com/office/officeart/2005/8/layout/StepDownProcess"/>
    <dgm:cxn modelId="{51FCFB78-AB4C-47F7-A7C0-DB604E1F0437}" type="presOf" srcId="{58E89C96-6B9C-4AFA-8F41-55951CE92810}" destId="{670AF0F3-7085-4526-9F29-42B3645DB02A}" srcOrd="0" destOrd="0" presId="urn:microsoft.com/office/officeart/2005/8/layout/StepDownProcess"/>
    <dgm:cxn modelId="{2118AC07-7031-4D65-8B58-5E4C487DE151}" srcId="{58E89C96-6B9C-4AFA-8F41-55951CE92810}" destId="{28B4CB73-18D6-4952-A9A1-9A6C707E44C7}" srcOrd="0" destOrd="0" parTransId="{2DD5C65A-C0A7-4DBA-ABB0-37319F3D71FA}" sibTransId="{37846B0D-9EA6-4A25-A51F-786990B3D32D}"/>
    <dgm:cxn modelId="{15BD8AA9-7937-4436-8084-A6CA5C1D0CB7}" type="presOf" srcId="{FBF22AED-E4D0-4D43-8FC7-DFE4F872ED15}" destId="{3320308D-3149-46C3-8C9B-082D82BD5E2D}" srcOrd="0" destOrd="0" presId="urn:microsoft.com/office/officeart/2005/8/layout/StepDownProcess"/>
    <dgm:cxn modelId="{5E6387F1-886B-482A-AE3E-51293EB24118}" type="presParOf" srcId="{2CD328E4-2B75-4733-8FD0-73BA3FAC2C14}" destId="{7CC7825E-F1F3-47E9-B86B-F8FA0D6BAE8D}" srcOrd="0" destOrd="0" presId="urn:microsoft.com/office/officeart/2005/8/layout/StepDownProcess"/>
    <dgm:cxn modelId="{2C47171B-07E8-4774-B2E3-5ACBF6D34C3E}" type="presParOf" srcId="{7CC7825E-F1F3-47E9-B86B-F8FA0D6BAE8D}" destId="{C0B79B53-63A2-4540-B7C3-F697E81CB874}" srcOrd="0" destOrd="0" presId="urn:microsoft.com/office/officeart/2005/8/layout/StepDownProcess"/>
    <dgm:cxn modelId="{91AE2A0B-3CE8-4501-832A-F8845EEE6437}" type="presParOf" srcId="{7CC7825E-F1F3-47E9-B86B-F8FA0D6BAE8D}" destId="{AE405A73-846D-4816-9428-301464A1FE66}" srcOrd="1" destOrd="0" presId="urn:microsoft.com/office/officeart/2005/8/layout/StepDownProcess"/>
    <dgm:cxn modelId="{62D0B962-9294-4925-AF66-6F479E4FCBFA}" type="presParOf" srcId="{7CC7825E-F1F3-47E9-B86B-F8FA0D6BAE8D}" destId="{DBD82EA5-A697-4E26-A955-E46D030C1740}" srcOrd="2" destOrd="0" presId="urn:microsoft.com/office/officeart/2005/8/layout/StepDownProcess"/>
    <dgm:cxn modelId="{81AE88FC-E832-4B32-87E3-DC2C5EEC3FF8}" type="presParOf" srcId="{2CD328E4-2B75-4733-8FD0-73BA3FAC2C14}" destId="{D81862B4-ED09-444D-98E2-57395EA7A7A6}" srcOrd="1" destOrd="0" presId="urn:microsoft.com/office/officeart/2005/8/layout/StepDownProcess"/>
    <dgm:cxn modelId="{986C8C0B-4C7D-4546-8526-1D226D419375}" type="presParOf" srcId="{2CD328E4-2B75-4733-8FD0-73BA3FAC2C14}" destId="{DEF62840-B0BA-4E9F-BD0D-863D52733EE6}" srcOrd="2" destOrd="0" presId="urn:microsoft.com/office/officeart/2005/8/layout/StepDownProcess"/>
    <dgm:cxn modelId="{DFB4344E-2EB9-4802-830A-7E2BB62C104E}" type="presParOf" srcId="{DEF62840-B0BA-4E9F-BD0D-863D52733EE6}" destId="{A14C2888-6E1E-4148-A338-B8E1E24C3A4A}" srcOrd="0" destOrd="0" presId="urn:microsoft.com/office/officeart/2005/8/layout/StepDownProcess"/>
    <dgm:cxn modelId="{8DBDD7A5-EA06-4566-96A0-6A252347ED96}" type="presParOf" srcId="{DEF62840-B0BA-4E9F-BD0D-863D52733EE6}" destId="{93CCDCF6-27A3-4FCC-88F0-840B4605F073}" srcOrd="1" destOrd="0" presId="urn:microsoft.com/office/officeart/2005/8/layout/StepDownProcess"/>
    <dgm:cxn modelId="{101D002E-4603-4816-B452-5FCE59481996}" type="presParOf" srcId="{DEF62840-B0BA-4E9F-BD0D-863D52733EE6}" destId="{3320308D-3149-46C3-8C9B-082D82BD5E2D}" srcOrd="2" destOrd="0" presId="urn:microsoft.com/office/officeart/2005/8/layout/StepDownProcess"/>
    <dgm:cxn modelId="{C86C9B55-CCDE-4754-BFFC-04C27E9DF18A}" type="presParOf" srcId="{2CD328E4-2B75-4733-8FD0-73BA3FAC2C14}" destId="{6A3B0221-F363-428D-886C-B9FB4357959A}" srcOrd="3" destOrd="0" presId="urn:microsoft.com/office/officeart/2005/8/layout/StepDownProcess"/>
    <dgm:cxn modelId="{AF7268CA-08A5-4953-9854-3944AD7E059E}" type="presParOf" srcId="{2CD328E4-2B75-4733-8FD0-73BA3FAC2C14}" destId="{8D2E2BA8-8AFB-426B-92B7-29D05612CD7D}" srcOrd="4" destOrd="0" presId="urn:microsoft.com/office/officeart/2005/8/layout/StepDownProcess"/>
    <dgm:cxn modelId="{0253FD7D-4FD2-422A-88CB-1D2EB160F733}" type="presParOf" srcId="{8D2E2BA8-8AFB-426B-92B7-29D05612CD7D}" destId="{5031E418-CD98-427F-BF77-C48E6A21911C}" srcOrd="0" destOrd="0" presId="urn:microsoft.com/office/officeart/2005/8/layout/StepDownProcess"/>
    <dgm:cxn modelId="{0BAD8496-28BC-4E7B-863C-E162DAF00A3D}" type="presParOf" srcId="{8D2E2BA8-8AFB-426B-92B7-29D05612CD7D}" destId="{670AF0F3-7085-4526-9F29-42B3645DB02A}" srcOrd="1" destOrd="0" presId="urn:microsoft.com/office/officeart/2005/8/layout/StepDownProcess"/>
    <dgm:cxn modelId="{43927852-3C27-4D49-B1C6-C9C1A7316D97}" type="presParOf" srcId="{8D2E2BA8-8AFB-426B-92B7-29D05612CD7D}" destId="{3C923576-C41C-4626-A1E1-66E2E85665F6}" srcOrd="2" destOrd="0" presId="urn:microsoft.com/office/officeart/2005/8/layout/StepDownProcess"/>
    <dgm:cxn modelId="{5E1344B0-92C7-4873-A012-EFE320E1B0D8}" type="presParOf" srcId="{2CD328E4-2B75-4733-8FD0-73BA3FAC2C14}" destId="{205BCA78-617A-41D7-B0B1-6A3410B2FE5B}" srcOrd="5" destOrd="0" presId="urn:microsoft.com/office/officeart/2005/8/layout/StepDownProcess"/>
    <dgm:cxn modelId="{52607702-84E4-4F84-8571-FCFE30A55A49}" type="presParOf" srcId="{2CD328E4-2B75-4733-8FD0-73BA3FAC2C14}" destId="{ADBA579D-303F-460F-B01C-26B941E4B096}" srcOrd="6" destOrd="0" presId="urn:microsoft.com/office/officeart/2005/8/layout/StepDownProcess"/>
    <dgm:cxn modelId="{FA213E3A-4CDE-4FE9-AB07-AE15E9B085AD}" type="presParOf" srcId="{ADBA579D-303F-460F-B01C-26B941E4B096}" destId="{C9CD0A0F-F422-4747-9F92-8C7F1F6E202A}" srcOrd="0" destOrd="0" presId="urn:microsoft.com/office/officeart/2005/8/layout/StepDownProcess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3173E9-9202-4175-BAF1-733DA40CD9CE}">
      <dsp:nvSpPr>
        <dsp:cNvPr id="0" name=""/>
        <dsp:cNvSpPr/>
      </dsp:nvSpPr>
      <dsp:spPr>
        <a:xfrm>
          <a:off x="4009318" y="631658"/>
          <a:ext cx="1160301" cy="55219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6306"/>
              </a:lnTo>
              <a:lnTo>
                <a:pt x="1160301" y="376306"/>
              </a:lnTo>
              <a:lnTo>
                <a:pt x="1160301" y="55219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20B5E5-BB71-43D5-B571-EB6C5A15B62E}">
      <dsp:nvSpPr>
        <dsp:cNvPr id="0" name=""/>
        <dsp:cNvSpPr/>
      </dsp:nvSpPr>
      <dsp:spPr>
        <a:xfrm>
          <a:off x="2849016" y="631658"/>
          <a:ext cx="1160301" cy="552197"/>
        </a:xfrm>
        <a:custGeom>
          <a:avLst/>
          <a:gdLst/>
          <a:ahLst/>
          <a:cxnLst/>
          <a:rect l="0" t="0" r="0" b="0"/>
          <a:pathLst>
            <a:path>
              <a:moveTo>
                <a:pt x="1160301" y="0"/>
              </a:moveTo>
              <a:lnTo>
                <a:pt x="1160301" y="376306"/>
              </a:lnTo>
              <a:lnTo>
                <a:pt x="0" y="376306"/>
              </a:lnTo>
              <a:lnTo>
                <a:pt x="0" y="55219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2601F3-C876-4209-BBD7-B6ED4B574F5E}">
      <dsp:nvSpPr>
        <dsp:cNvPr id="0" name=""/>
        <dsp:cNvSpPr/>
      </dsp:nvSpPr>
      <dsp:spPr>
        <a:xfrm>
          <a:off x="3059980" y="869"/>
          <a:ext cx="1898674" cy="63078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BDA54F6-7CA0-422A-B256-6E5EBF8CCE07}">
      <dsp:nvSpPr>
        <dsp:cNvPr id="0" name=""/>
        <dsp:cNvSpPr/>
      </dsp:nvSpPr>
      <dsp:spPr>
        <a:xfrm>
          <a:off x="3270944" y="201285"/>
          <a:ext cx="1898674" cy="63078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dirty="0" smtClean="0"/>
            <a:t>Mercury analysis </a:t>
          </a:r>
          <a:endParaRPr lang="en-GB" sz="1700" kern="1200" dirty="0"/>
        </a:p>
      </dsp:txBody>
      <dsp:txXfrm>
        <a:off x="3289419" y="219760"/>
        <a:ext cx="1861724" cy="593838"/>
      </dsp:txXfrm>
    </dsp:sp>
    <dsp:sp modelId="{BF90DC14-4CB4-4C8E-A1E2-D0C1427B414C}">
      <dsp:nvSpPr>
        <dsp:cNvPr id="0" name=""/>
        <dsp:cNvSpPr/>
      </dsp:nvSpPr>
      <dsp:spPr>
        <a:xfrm>
          <a:off x="1899679" y="1183856"/>
          <a:ext cx="1898674" cy="120565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69E48FA-D9EC-4A3A-A9EE-5862904BC60D}">
      <dsp:nvSpPr>
        <dsp:cNvPr id="0" name=""/>
        <dsp:cNvSpPr/>
      </dsp:nvSpPr>
      <dsp:spPr>
        <a:xfrm>
          <a:off x="2110643" y="1384271"/>
          <a:ext cx="1898674" cy="120565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dirty="0" smtClean="0"/>
            <a:t>In laboratories in one-two selected OECD countries</a:t>
          </a:r>
          <a:endParaRPr lang="en-GB" sz="1700" kern="1200" dirty="0"/>
        </a:p>
      </dsp:txBody>
      <dsp:txXfrm>
        <a:off x="2145956" y="1419584"/>
        <a:ext cx="1828048" cy="1135032"/>
      </dsp:txXfrm>
    </dsp:sp>
    <dsp:sp modelId="{B8B1A2C8-34FF-4837-9670-D855FE599528}">
      <dsp:nvSpPr>
        <dsp:cNvPr id="0" name=""/>
        <dsp:cNvSpPr/>
      </dsp:nvSpPr>
      <dsp:spPr>
        <a:xfrm>
          <a:off x="4220281" y="1183856"/>
          <a:ext cx="1898674" cy="120565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4E9D64A-C13C-4895-9B89-FCE719123C76}">
      <dsp:nvSpPr>
        <dsp:cNvPr id="0" name=""/>
        <dsp:cNvSpPr/>
      </dsp:nvSpPr>
      <dsp:spPr>
        <a:xfrm>
          <a:off x="4431245" y="1384271"/>
          <a:ext cx="1898674" cy="120565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700" kern="1200" dirty="0" smtClean="0"/>
            <a:t>Use capacities of national laboratories where possible</a:t>
          </a:r>
          <a:endParaRPr lang="en-GB" sz="1700" kern="1200" dirty="0"/>
        </a:p>
      </dsp:txBody>
      <dsp:txXfrm>
        <a:off x="4466558" y="1419584"/>
        <a:ext cx="1828048" cy="1135032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0B79B53-63A2-4540-B7C3-F697E81CB874}">
      <dsp:nvSpPr>
        <dsp:cNvPr id="0" name=""/>
        <dsp:cNvSpPr/>
      </dsp:nvSpPr>
      <dsp:spPr>
        <a:xfrm rot="5400000">
          <a:off x="553106" y="1188415"/>
          <a:ext cx="574814" cy="766624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AE405A73-846D-4816-9428-301464A1FE66}">
      <dsp:nvSpPr>
        <dsp:cNvPr id="0" name=""/>
        <dsp:cNvSpPr/>
      </dsp:nvSpPr>
      <dsp:spPr>
        <a:xfrm>
          <a:off x="0" y="89800"/>
          <a:ext cx="1671877" cy="1170259"/>
        </a:xfrm>
        <a:prstGeom prst="roundRect">
          <a:avLst>
            <a:gd name="adj" fmla="val 16670"/>
          </a:avLst>
        </a:prstGeom>
        <a:solidFill>
          <a:schemeClr val="accent4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b="1" kern="1200" dirty="0" smtClean="0"/>
            <a:t>Selection of laboratories at the stage of selection of pilot countries </a:t>
          </a:r>
          <a:endParaRPr lang="en-GB" sz="1300" b="1" kern="1200" dirty="0"/>
        </a:p>
      </dsp:txBody>
      <dsp:txXfrm>
        <a:off x="57138" y="146938"/>
        <a:ext cx="1557601" cy="1055983"/>
      </dsp:txXfrm>
    </dsp:sp>
    <dsp:sp modelId="{DBD82EA5-A697-4E26-A955-E46D030C1740}">
      <dsp:nvSpPr>
        <dsp:cNvPr id="0" name=""/>
        <dsp:cNvSpPr/>
      </dsp:nvSpPr>
      <dsp:spPr>
        <a:xfrm>
          <a:off x="1676399" y="165545"/>
          <a:ext cx="1889097" cy="945855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kern="1200" dirty="0" smtClean="0"/>
            <a:t>Seven national laboratories in all pilot countries </a:t>
          </a:r>
          <a:endParaRPr lang="en-GB" sz="1400" kern="1200" dirty="0"/>
        </a:p>
      </dsp:txBody>
      <dsp:txXfrm>
        <a:off x="1676399" y="165545"/>
        <a:ext cx="1889097" cy="945855"/>
      </dsp:txXfrm>
    </dsp:sp>
    <dsp:sp modelId="{A14C2888-6E1E-4148-A338-B8E1E24C3A4A}">
      <dsp:nvSpPr>
        <dsp:cNvPr id="0" name=""/>
        <dsp:cNvSpPr/>
      </dsp:nvSpPr>
      <dsp:spPr>
        <a:xfrm rot="5400000">
          <a:off x="1960973" y="2219600"/>
          <a:ext cx="586205" cy="850542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93CCDCF6-27A3-4FCC-88F0-840B4605F073}">
      <dsp:nvSpPr>
        <dsp:cNvPr id="0" name=""/>
        <dsp:cNvSpPr/>
      </dsp:nvSpPr>
      <dsp:spPr>
        <a:xfrm>
          <a:off x="1295398" y="1143004"/>
          <a:ext cx="1671877" cy="1170259"/>
        </a:xfrm>
        <a:prstGeom prst="roundRect">
          <a:avLst>
            <a:gd name="adj" fmla="val 16670"/>
          </a:avLst>
        </a:prstGeom>
        <a:solidFill>
          <a:srgbClr val="38DC30"/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b="1" kern="1200" dirty="0" smtClean="0"/>
            <a:t>Training of laboratory analysist in </a:t>
          </a:r>
          <a:r>
            <a:rPr lang="en-GB" sz="1300" b="1" kern="1200" dirty="0" err="1" smtClean="0"/>
            <a:t>Jozef</a:t>
          </a:r>
          <a:r>
            <a:rPr lang="en-GB" sz="1300" b="1" kern="1200" dirty="0" smtClean="0"/>
            <a:t> Stefan Institute, Slovenia </a:t>
          </a:r>
          <a:endParaRPr lang="en-GB" sz="1300" b="1" kern="1200" dirty="0"/>
        </a:p>
      </dsp:txBody>
      <dsp:txXfrm>
        <a:off x="1352536" y="1200142"/>
        <a:ext cx="1557601" cy="1055983"/>
      </dsp:txXfrm>
    </dsp:sp>
    <dsp:sp modelId="{3320308D-3149-46C3-8C9B-082D82BD5E2D}">
      <dsp:nvSpPr>
        <dsp:cNvPr id="0" name=""/>
        <dsp:cNvSpPr/>
      </dsp:nvSpPr>
      <dsp:spPr>
        <a:xfrm>
          <a:off x="2932989" y="1276783"/>
          <a:ext cx="1613584" cy="945855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53340" rIns="53340" bIns="5334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400" kern="1200" dirty="0" smtClean="0"/>
            <a:t>Six laboratories were presented </a:t>
          </a:r>
          <a:endParaRPr lang="en-GB" sz="1400" kern="1200" dirty="0"/>
        </a:p>
      </dsp:txBody>
      <dsp:txXfrm>
        <a:off x="2932989" y="1276783"/>
        <a:ext cx="1613584" cy="945855"/>
      </dsp:txXfrm>
    </dsp:sp>
    <dsp:sp modelId="{5031E418-CD98-427F-BF77-C48E6A21911C}">
      <dsp:nvSpPr>
        <dsp:cNvPr id="0" name=""/>
        <dsp:cNvSpPr/>
      </dsp:nvSpPr>
      <dsp:spPr>
        <a:xfrm rot="5400000">
          <a:off x="4378591" y="2607012"/>
          <a:ext cx="511769" cy="2045055"/>
        </a:xfrm>
        <a:prstGeom prst="bentUpArrow">
          <a:avLst>
            <a:gd name="adj1" fmla="val 32840"/>
            <a:gd name="adj2" fmla="val 25000"/>
            <a:gd name="adj3" fmla="val 35780"/>
          </a:avLst>
        </a:prstGeom>
        <a:solidFill>
          <a:schemeClr val="accent1">
            <a:tint val="50000"/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flat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/>
      </dsp:style>
    </dsp:sp>
    <dsp:sp modelId="{670AF0F3-7085-4526-9F29-42B3645DB02A}">
      <dsp:nvSpPr>
        <dsp:cNvPr id="0" name=""/>
        <dsp:cNvSpPr/>
      </dsp:nvSpPr>
      <dsp:spPr>
        <a:xfrm>
          <a:off x="2743196" y="2099120"/>
          <a:ext cx="1671877" cy="1170259"/>
        </a:xfrm>
        <a:prstGeom prst="roundRect">
          <a:avLst>
            <a:gd name="adj" fmla="val 1667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b="1" kern="1200" dirty="0" smtClean="0"/>
            <a:t>Proficiency test  (organized by </a:t>
          </a:r>
          <a:r>
            <a:rPr lang="en-GB" sz="1300" b="1" kern="1200" dirty="0" err="1" smtClean="0"/>
            <a:t>Jozef</a:t>
          </a:r>
          <a:r>
            <a:rPr lang="en-GB" sz="1300" b="1" kern="1200" dirty="0" smtClean="0"/>
            <a:t> Stefan Institute, Slovenia </a:t>
          </a:r>
          <a:endParaRPr lang="en-GB" sz="1300" b="1" kern="1200" dirty="0"/>
        </a:p>
      </dsp:txBody>
      <dsp:txXfrm>
        <a:off x="2800334" y="2156258"/>
        <a:ext cx="1557601" cy="1055983"/>
      </dsp:txXfrm>
    </dsp:sp>
    <dsp:sp modelId="{3C923576-C41C-4626-A1E1-66E2E85665F6}">
      <dsp:nvSpPr>
        <dsp:cNvPr id="0" name=""/>
        <dsp:cNvSpPr/>
      </dsp:nvSpPr>
      <dsp:spPr>
        <a:xfrm>
          <a:off x="4343397" y="2502887"/>
          <a:ext cx="1215964" cy="945855"/>
        </a:xfrm>
        <a:prstGeom prst="rect">
          <a:avLst/>
        </a:prstGeom>
        <a:noFill/>
        <a:ln w="9525" cap="flat" cmpd="sng" algn="ctr">
          <a:solidFill>
            <a:schemeClr val="dk1">
              <a:alpha val="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GB" sz="1000" kern="1200" dirty="0" smtClean="0"/>
            <a:t>Three countries confirmed credibility in the first round </a:t>
          </a:r>
          <a:endParaRPr lang="en-GB" sz="1000" kern="1200" dirty="0"/>
        </a:p>
      </dsp:txBody>
      <dsp:txXfrm>
        <a:off x="4343397" y="2502887"/>
        <a:ext cx="1215964" cy="945855"/>
      </dsp:txXfrm>
    </dsp:sp>
    <dsp:sp modelId="{C9CD0A0F-F422-4747-9F92-8C7F1F6E202A}">
      <dsp:nvSpPr>
        <dsp:cNvPr id="0" name=""/>
        <dsp:cNvSpPr/>
      </dsp:nvSpPr>
      <dsp:spPr>
        <a:xfrm>
          <a:off x="5644971" y="3068854"/>
          <a:ext cx="1671877" cy="1170259"/>
        </a:xfrm>
        <a:prstGeom prst="roundRect">
          <a:avLst>
            <a:gd name="adj" fmla="val 16670"/>
          </a:avLst>
        </a:prstGeom>
        <a:solidFill>
          <a:schemeClr val="accent5">
            <a:lumMod val="40000"/>
            <a:lumOff val="60000"/>
          </a:schemeClr>
        </a:soli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9050" prstMaterial="metal">
          <a:bevelT w="88900" h="203200"/>
          <a:bevelB w="165100" h="254000"/>
        </a:sp3d>
      </dsp:spPr>
      <dsp:style>
        <a:lnRef idx="0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300" b="1" kern="1200" dirty="0" smtClean="0">
              <a:solidFill>
                <a:schemeClr val="tx1"/>
              </a:solidFill>
            </a:rPr>
            <a:t>Four countries performed the mercury analysis at the national level </a:t>
          </a:r>
          <a:endParaRPr lang="en-GB" sz="1300" b="1" kern="1200" dirty="0">
            <a:solidFill>
              <a:schemeClr val="tx1"/>
            </a:solidFill>
          </a:endParaRPr>
        </a:p>
      </dsp:txBody>
      <dsp:txXfrm>
        <a:off x="5702109" y="3125992"/>
        <a:ext cx="1557601" cy="105598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StepDownProcess">
  <dgm:title val=""/>
  <dgm:desc val=""/>
  <dgm:catLst>
    <dgm:cat type="process" pri="1600"/>
  </dgm:catLst>
  <dgm:sampData>
    <dgm:dataModel>
      <dgm:ptLst>
        <dgm:pt modelId="0" type="doc"/>
        <dgm:pt modelId="10">
          <dgm:prSet phldr="1"/>
        </dgm:pt>
        <dgm:pt modelId="11">
          <dgm:prSet phldr="1"/>
        </dgm:pt>
        <dgm:pt modelId="20">
          <dgm:prSet phldr="1"/>
        </dgm:pt>
        <dgm:pt modelId="21">
          <dgm:prSet phldr="1"/>
        </dgm:pt>
        <dgm:pt modelId="30">
          <dgm:prSet phldr="1"/>
        </dgm:pt>
        <dgm:pt modelId="31">
          <dgm:prSet phldr="1"/>
        </dgm:pt>
      </dgm:ptLst>
      <dgm:cxnLst>
        <dgm:cxn modelId="60" srcId="0" destId="10" srcOrd="0" destOrd="0"/>
        <dgm:cxn modelId="12" srcId="10" destId="11" srcOrd="0" destOrd="0"/>
        <dgm:cxn modelId="70" srcId="0" destId="20" srcOrd="1" destOrd="0"/>
        <dgm:cxn modelId="22" srcId="20" destId="21" srcOrd="0" destOrd="0"/>
        <dgm:cxn modelId="80" srcId="0" destId="30" srcOrd="2" destOrd="0"/>
        <dgm:cxn modelId="32" srcId="30" destId="31" srcOrd="0" destOrd="0"/>
      </dgm:cxnLst>
      <dgm:bg/>
      <dgm:whole/>
    </dgm:dataModel>
  </dgm:sampData>
  <dgm:styleData>
    <dgm:dataModel>
      <dgm:ptLst>
        <dgm:pt modelId="0" type="doc"/>
        <dgm:pt modelId="10">
          <dgm:prSet phldr="1"/>
        </dgm:pt>
        <dgm:pt modelId="20">
          <dgm:prSet phldr="1"/>
        </dgm:pt>
      </dgm:ptLst>
      <dgm:cxnLst>
        <dgm:cxn modelId="60" srcId="0" destId="10" srcOrd="0" destOrd="0"/>
        <dgm:cxn modelId="70" srcId="0" destId="20" srcOrd="1" destOrd="0"/>
      </dgm:cxnLst>
      <dgm:bg/>
      <dgm:whole/>
    </dgm:dataModel>
  </dgm:styleData>
  <dgm:clrData>
    <dgm:dataModel>
      <dgm:ptLst>
        <dgm:pt modelId="0" type="doc"/>
        <dgm:pt modelId="10">
          <dgm:prSet phldr="1"/>
        </dgm:pt>
        <dgm:pt modelId="20">
          <dgm:prSet phldr="1"/>
        </dgm:pt>
        <dgm:pt modelId="30">
          <dgm:prSet phldr="1"/>
        </dgm:pt>
        <dgm:pt modelId="40">
          <dgm:prSet phldr="1"/>
        </dgm:pt>
      </dgm:ptLst>
      <dgm:cxnLst>
        <dgm:cxn modelId="60" srcId="0" destId="10" srcOrd="0" destOrd="0"/>
        <dgm:cxn modelId="70" srcId="0" destId="20" srcOrd="1" destOrd="0"/>
        <dgm:cxn modelId="80" srcId="0" destId="30" srcOrd="2" destOrd="0"/>
        <dgm:cxn modelId="90" srcId="0" destId="40" srcOrd="3" destOrd="0"/>
      </dgm:cxnLst>
      <dgm:bg/>
      <dgm:whole/>
    </dgm:dataModel>
  </dgm:clrData>
  <dgm:layoutNode name="rootnode">
    <dgm:varLst>
      <dgm:chMax/>
      <dgm:chPref/>
      <dgm:dir/>
      <dgm:animLvl val="lvl"/>
    </dgm:varLst>
    <dgm:choose name="Name0">
      <dgm:if name="Name1" func="var" arg="dir" op="equ" val="norm">
        <dgm:alg type="snake">
          <dgm:param type="grDir" val="tL"/>
          <dgm:param type="flowDir" val="row"/>
          <dgm:param type="off" val="off"/>
          <dgm:param type="bkpt" val="fixed"/>
          <dgm:param type="bkPtFixedVal" val="1"/>
        </dgm:alg>
      </dgm:if>
      <dgm:else name="Name2">
        <dgm:alg type="snake">
          <dgm:param type="grDir" val="tR"/>
          <dgm:param type="flowDir" val="row"/>
          <dgm:param type="off" val="off"/>
          <dgm:param type="bkpt" val="fixed"/>
          <dgm:param type="bkPtFixedVal" val="1"/>
        </dgm:alg>
      </dgm:else>
    </dgm:choose>
    <dgm:shape xmlns:r="http://schemas.openxmlformats.org/officeDocument/2006/relationships" r:blip="">
      <dgm:adjLst/>
    </dgm:shape>
    <dgm:choose name="Name3">
      <dgm:if name="Name4" func="var" arg="dir" op="equ" val="norm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if>
      <dgm:else name="Name5">
        <dgm:constrLst>
          <dgm:constr type="alignOff" forName="rootnode" val="0.48"/>
          <dgm:constr type="primFontSz" for="des" forName="ParentText" val="65"/>
          <dgm:constr type="primFontSz" for="des" forName="ChildText" refType="primFontSz" refFor="des" refForName="ParentText" op="lte"/>
          <dgm:constr type="w" for="ch" forName="composite" refType="w"/>
          <dgm:constr type="h" for="ch" forName="composite" refType="h"/>
          <dgm:constr type="sp" refType="h" refFor="ch" refForName="composite" op="equ" fact="-0.38"/>
        </dgm:constrLst>
      </dgm:else>
    </dgm:choose>
    <dgm:forEach name="nodesForEach" axis="ch" ptType="node">
      <dgm:layoutNode name="composite">
        <dgm:alg type="composite">
          <dgm:param type="ar" val="1.2439"/>
        </dgm:alg>
        <dgm:shape xmlns:r="http://schemas.openxmlformats.org/officeDocument/2006/relationships" r:blip="">
          <dgm:adjLst/>
        </dgm:shape>
        <dgm:choose name="Name6">
          <dgm:if name="Name7" func="var" arg="dir" op="equ" val="norm">
            <dgm:constrLst>
              <dgm:constr type="l" for="ch" forName="bentUpArrow1" refType="w" fact="0.0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refFor="ch" refForName="ParentText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refFor="ch" refForName="ParentText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if>
          <dgm:else name="Name8">
            <dgm:constrLst>
              <dgm:constr type="r" for="ch" forName="bentUpArrow1" refType="w" fact="0.97"/>
              <dgm:constr type="t" for="ch" forName="bentUpArrow1" refType="h" fact="0.524"/>
              <dgm:constr type="w" for="ch" forName="bentUpArrow1" refType="w" fact="0.3844"/>
              <dgm:constr type="h" for="ch" forName="bentUpArrow1" refType="h" fact="0.42"/>
              <dgm:constr type="l" for="ch" forName="ParentText" refType="w" fact="0.4316"/>
              <dgm:constr type="t" for="ch" forName="ParentText" refType="h" fact="0"/>
              <dgm:constr type="w" for="ch" forName="ParentText" refType="w" fact="0.5684"/>
              <dgm:constr type="h" for="ch" forName="ParentText" refType="h" fact="0.4949"/>
              <dgm:constr type="l" for="ch" forName="ChildText" refType="w" fact="0"/>
              <dgm:constr type="t" for="ch" forName="ChildText" refType="h" fact="0.05"/>
              <dgm:constr type="w" for="ch" forName="ChildText" refType="w" fact="0.4134"/>
              <dgm:constr type="h" for="ch" forName="ChildText" refType="h" fact="0.4"/>
              <dgm:constr type="l" for="ch" forName="FinalChildText" refType="w" fact="0"/>
              <dgm:constr type="t" for="ch" forName="FinalChildText" refType="h" fact="0.05"/>
              <dgm:constr type="w" for="ch" forName="FinalChildText" refType="w" fact="0.4134"/>
              <dgm:constr type="h" for="ch" forName="FinalChildText" refType="h" fact="0.4"/>
            </dgm:constrLst>
          </dgm:else>
        </dgm:choose>
        <dgm:choose name="Name9">
          <dgm:if name="Name10" axis="followSib" ptType="node" func="cnt" op="gte" val="1">
            <dgm:layoutNode name="bentUpArrow1" styleLbl="alignImgPlace1">
              <dgm:alg type="sp"/>
              <dgm:choose name="Name11">
                <dgm:if name="Name12" func="var" arg="dir" op="equ" val="norm">
                  <dgm:shape xmlns:r="http://schemas.openxmlformats.org/officeDocument/2006/relationships" rot="90" type="bentUpArrow" r:blip="">
                    <dgm:adjLst>
                      <dgm:adj idx="1" val="0.3284"/>
                      <dgm:adj idx="2" val="0.25"/>
                      <dgm:adj idx="3" val="0.3578"/>
                    </dgm:adjLst>
                  </dgm:shape>
                </dgm:if>
                <dgm:else name="Name13">
                  <dgm:shape xmlns:r="http://schemas.openxmlformats.org/officeDocument/2006/relationships" rot="180" type="bentArrow" r:blip="">
                    <dgm:adjLst>
                      <dgm:adj idx="1" val="0.3284"/>
                      <dgm:adj idx="2" val="0.25"/>
                      <dgm:adj idx="3" val="0.3578"/>
                      <dgm:adj idx="4" val="0"/>
                    </dgm:adjLst>
                  </dgm:shape>
                </dgm:else>
              </dgm:choose>
              <dgm:presOf/>
            </dgm:layoutNode>
          </dgm:if>
          <dgm:else name="Name14"/>
        </dgm:choose>
        <dgm:layoutNode name="ParentText" styleLbl="node1">
          <dgm:varLst>
            <dgm:chMax val="1"/>
            <dgm:chPref val="1"/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667"/>
            </dgm:adjLst>
          </dgm:shape>
          <dgm:presOf axis="self" ptType="node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choose name="Name15">
          <dgm:if name="Name16" axis="followSib" ptType="node" func="cnt" op="equ" val="0">
            <dgm:choose name="Name17">
              <dgm:if name="Name18" axis="ch" ptType="node" func="cnt" op="gte" val="1">
                <dgm:layoutNode name="FinalChildText" styleLbl="revTx">
                  <dgm:varLst>
                    <dgm:chMax val="0"/>
                    <dgm:chPref val="0"/>
                    <dgm:bulletEnabled val="1"/>
                  </dgm:varLst>
                  <dgm:alg type="tx">
                    <dgm:param type="stBulletLvl" val="1"/>
                    <dgm:param type="txAnchorVertCh" val="mid"/>
                    <dgm:param type="parTxLTRAlign" val="l"/>
                  </dgm:alg>
                  <dgm:shape xmlns:r="http://schemas.openxmlformats.org/officeDocument/2006/relationships" type="rect" r:blip="">
                    <dgm:adjLst/>
                  </dgm:shape>
                  <dgm:presOf axis="des" ptType="node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9"/>
            </dgm:choose>
          </dgm:if>
          <dgm:else name="Name20">
            <dgm:layoutNode name="ChildText" styleLbl="revTx">
              <dgm:varLst>
                <dgm:chMax val="0"/>
                <dgm:chPref val="0"/>
                <dgm:bulletEnabled val="1"/>
              </dgm:varLst>
              <dgm:alg type="tx">
                <dgm:param type="stBulletLvl" val="1"/>
                <dgm:param type="txAnchorVertCh" val="mid"/>
                <dgm:param type="parTxLTRAlign" val="l"/>
              </dgm:alg>
              <dgm:shape xmlns:r="http://schemas.openxmlformats.org/officeDocument/2006/relationships" type="rect" r:blip="">
                <dgm:adjLst/>
              </dgm:shape>
              <dgm:presOf axis="des" ptType="node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else>
        </dgm:choose>
      </dgm:layoutNode>
      <dgm:forEach name="sibTransForEach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66E272-CD4A-4223-B988-2B6B82FA0888}" type="datetimeFigureOut">
              <a:rPr lang="en-US" smtClean="0"/>
              <a:t>9/5/18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61ECF03-2FDB-4A11-AB5D-DC3C5C4524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7538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Two approaches to organizing the mercury analysis were discussed since the project planning:  centralized</a:t>
            </a:r>
            <a:r>
              <a:rPr lang="en-GB" baseline="0" dirty="0" smtClean="0"/>
              <a:t> (to select one-two laboratories in OECD countries and ship all samples collected in the national surveys) and decentralized (in the national laboratories).  Given the project objective – to support development of national capacities for mercury HBM – the second approach has been selected and further actions were planned to implement it. 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1ECF03-2FDB-4A11-AB5D-DC3C5C45243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739717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just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1ECF03-2FDB-4A11-AB5D-DC3C5C45243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33984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61ECF03-2FDB-4A11-AB5D-DC3C5C45243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85685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9/5/18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9/5/18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4" Type="http://schemas.openxmlformats.org/officeDocument/2006/relationships/diagramLayout" Target="../diagrams/layout1.xml"/><Relationship Id="rId5" Type="http://schemas.openxmlformats.org/officeDocument/2006/relationships/diagramQuickStyle" Target="../diagrams/quickStyle1.xml"/><Relationship Id="rId6" Type="http://schemas.openxmlformats.org/officeDocument/2006/relationships/diagramColors" Target="../diagrams/colors1.xml"/><Relationship Id="rId7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7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4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4" Type="http://schemas.openxmlformats.org/officeDocument/2006/relationships/image" Target="../media/image8.png"/><Relationship Id="rId5" Type="http://schemas.openxmlformats.org/officeDocument/2006/relationships/image" Target="../media/image9.png"/><Relationship Id="rId6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lvl="0"/>
            <a:r>
              <a:rPr lang="en-GB" dirty="0">
                <a:latin typeface="Arial" pitchFamily="34" charset="0"/>
                <a:cs typeface="Arial" pitchFamily="34" charset="0"/>
              </a:rPr>
              <a:t/>
            </a:r>
            <a:br>
              <a:rPr lang="en-GB" dirty="0">
                <a:latin typeface="Arial" pitchFamily="34" charset="0"/>
                <a:cs typeface="Arial" pitchFamily="34" charset="0"/>
              </a:rPr>
            </a:br>
            <a:r>
              <a:rPr lang="en-GB" dirty="0" smtClean="0">
                <a:latin typeface="Arial" pitchFamily="34" charset="0"/>
                <a:cs typeface="Arial" pitchFamily="34" charset="0"/>
              </a:rPr>
              <a:t>Mercury analyses: approaches, </a:t>
            </a:r>
            <a:r>
              <a:rPr lang="en-GB" dirty="0">
                <a:latin typeface="Arial" pitchFamily="34" charset="0"/>
                <a:cs typeface="Arial" pitchFamily="34" charset="0"/>
              </a:rPr>
              <a:t>methods and capacity needs </a:t>
            </a:r>
            <a:r>
              <a:rPr lang="mn-MN" dirty="0"/>
              <a:t/>
            </a:r>
            <a:br>
              <a:rPr lang="mn-MN" dirty="0"/>
            </a:br>
            <a:endParaRPr lang="mn-MN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772400" cy="17526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Davaadorj </a:t>
            </a:r>
            <a:r>
              <a:rPr lang="en-US" sz="2400" dirty="0" err="1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Rendoo</a:t>
            </a:r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MD, MSc</a:t>
            </a:r>
          </a:p>
          <a:p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Head, Epidemiology and Emergency Operations Unit</a:t>
            </a:r>
          </a:p>
          <a:p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National Center for Public Health</a:t>
            </a:r>
          </a:p>
          <a:p>
            <a:r>
              <a:rPr lang="en-US" sz="24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Mongolian National Coordinator</a:t>
            </a:r>
          </a:p>
        </p:txBody>
      </p:sp>
      <p:pic>
        <p:nvPicPr>
          <p:cNvPr id="5" name="Picture 4" descr="C:\Users\Dayanjav\Desktop\who-europe-logo-projects.pn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228600"/>
            <a:ext cx="1757045" cy="930275"/>
          </a:xfrm>
          <a:prstGeom prst="rect">
            <a:avLst/>
          </a:prstGeom>
          <a:noFill/>
          <a:extLst/>
        </p:spPr>
      </p:pic>
      <p:pic>
        <p:nvPicPr>
          <p:cNvPr id="6" name="Picture 5" descr="C:\Users\Dayanjav\Desktop\ncph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0185" y="239486"/>
            <a:ext cx="1103630" cy="110363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C:\Users\Dayanjav\Desktop\download.png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800" y="294413"/>
            <a:ext cx="1120775" cy="993775"/>
          </a:xfrm>
          <a:prstGeom prst="rect">
            <a:avLst/>
          </a:prstGeom>
          <a:noFill/>
          <a:extLst/>
        </p:spPr>
      </p:pic>
    </p:spTree>
    <p:extLst>
      <p:ext uri="{BB962C8B-B14F-4D97-AF65-F5344CB8AC3E}">
        <p14:creationId xmlns:p14="http://schemas.microsoft.com/office/powerpoint/2010/main" val="2754945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838200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Mercury analysis: approaches </a:t>
            </a:r>
            <a:endParaRPr lang="mn-MN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78173251"/>
              </p:ext>
            </p:extLst>
          </p:nvPr>
        </p:nvGraphicFramePr>
        <p:xfrm>
          <a:off x="533400" y="1219200"/>
          <a:ext cx="8229600" cy="25908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Rectangle 4"/>
          <p:cNvSpPr/>
          <p:nvPr/>
        </p:nvSpPr>
        <p:spPr>
          <a:xfrm>
            <a:off x="767615" y="4590365"/>
            <a:ext cx="7467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/>
              <a:t>Project Goal:  </a:t>
            </a:r>
            <a:r>
              <a:rPr lang="en-GB" dirty="0"/>
              <a:t>strengthen the capacity for mercury analysis in humans and the environment to accurately </a:t>
            </a:r>
            <a:r>
              <a:rPr lang="en-GB" dirty="0" smtClean="0"/>
              <a:t>determine </a:t>
            </a:r>
            <a:r>
              <a:rPr lang="en-GB" dirty="0"/>
              <a:t>their concentrations globally. </a:t>
            </a:r>
          </a:p>
        </p:txBody>
      </p:sp>
    </p:spTree>
    <p:extLst>
      <p:ext uri="{BB962C8B-B14F-4D97-AF65-F5344CB8AC3E}">
        <p14:creationId xmlns:p14="http://schemas.microsoft.com/office/powerpoint/2010/main" val="7366972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095" y="25667"/>
            <a:ext cx="8915400" cy="685800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3200" dirty="0" smtClean="0">
                <a:latin typeface="Arial" panose="020B0604020202020204" pitchFamily="34" charset="0"/>
                <a:cs typeface="Arial" panose="020B0604020202020204" pitchFamily="34" charset="0"/>
              </a:rPr>
              <a:t>Building analytical capacities and quality control</a:t>
            </a:r>
            <a:endParaRPr lang="mn-MN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81624135"/>
              </p:ext>
            </p:extLst>
          </p:nvPr>
        </p:nvGraphicFramePr>
        <p:xfrm>
          <a:off x="457200" y="1884144"/>
          <a:ext cx="83058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5" name="Down Arrow 14"/>
          <p:cNvSpPr/>
          <p:nvPr/>
        </p:nvSpPr>
        <p:spPr>
          <a:xfrm flipV="1">
            <a:off x="6932714" y="4239928"/>
            <a:ext cx="286913" cy="583131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/>
          <p:cNvSpPr/>
          <p:nvPr/>
        </p:nvSpPr>
        <p:spPr>
          <a:xfrm>
            <a:off x="5003773" y="2514600"/>
            <a:ext cx="1195778" cy="160020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tx1"/>
                </a:solidFill>
              </a:rPr>
              <a:t>Trouble-shooting visit an invited expert – confirmation of credibility  </a:t>
            </a:r>
            <a:endParaRPr lang="en-GB" sz="1400" b="1" dirty="0">
              <a:solidFill>
                <a:schemeClr val="tx1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6114207" y="2522621"/>
            <a:ext cx="1155994" cy="1592179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tx1"/>
                </a:solidFill>
              </a:rPr>
              <a:t>Workplace in </a:t>
            </a:r>
            <a:r>
              <a:rPr lang="en-GB" sz="1400" b="1" dirty="0" err="1" smtClean="0">
                <a:solidFill>
                  <a:schemeClr val="tx1"/>
                </a:solidFill>
              </a:rPr>
              <a:t>Jozef</a:t>
            </a:r>
            <a:r>
              <a:rPr lang="en-GB" sz="1400" b="1" dirty="0" smtClean="0">
                <a:solidFill>
                  <a:schemeClr val="tx1"/>
                </a:solidFill>
              </a:rPr>
              <a:t> Stefan Institute for the national analysts who performed analysis</a:t>
            </a:r>
            <a:endParaRPr lang="en-GB" sz="1400" b="1" dirty="0">
              <a:solidFill>
                <a:schemeClr val="tx1"/>
              </a:solidFill>
            </a:endParaRPr>
          </a:p>
        </p:txBody>
      </p:sp>
      <p:sp>
        <p:nvSpPr>
          <p:cNvPr id="18" name="Rectangle 17"/>
          <p:cNvSpPr/>
          <p:nvPr/>
        </p:nvSpPr>
        <p:spPr>
          <a:xfrm>
            <a:off x="7267795" y="2514600"/>
            <a:ext cx="885605" cy="1592179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tx1"/>
                </a:solidFill>
              </a:rPr>
              <a:t>Shipment of samples to RECETOX</a:t>
            </a:r>
            <a:endParaRPr lang="en-GB" sz="1400" b="1" dirty="0">
              <a:solidFill>
                <a:schemeClr val="tx1"/>
              </a:solidFill>
            </a:endParaRPr>
          </a:p>
        </p:txBody>
      </p:sp>
      <p:sp>
        <p:nvSpPr>
          <p:cNvPr id="19" name="Rectangle 18"/>
          <p:cNvSpPr/>
          <p:nvPr/>
        </p:nvSpPr>
        <p:spPr>
          <a:xfrm>
            <a:off x="8153400" y="2522621"/>
            <a:ext cx="914400" cy="158415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 smtClean="0">
                <a:solidFill>
                  <a:schemeClr val="tx1"/>
                </a:solidFill>
              </a:rPr>
              <a:t>Analysis in national laboratories</a:t>
            </a:r>
            <a:endParaRPr lang="en-GB" sz="1400" b="1" dirty="0">
              <a:solidFill>
                <a:schemeClr val="tx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5815" y="2042962"/>
            <a:ext cx="347663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Rounded Rectangle 19"/>
          <p:cNvSpPr/>
          <p:nvPr/>
        </p:nvSpPr>
        <p:spPr>
          <a:xfrm>
            <a:off x="2286000" y="990600"/>
            <a:ext cx="6629400" cy="9906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600" dirty="0" smtClean="0">
                <a:solidFill>
                  <a:schemeClr val="tx1"/>
                </a:solidFill>
              </a:rPr>
              <a:t>Mirror analysis (20 samples of each matrix) from China, India, Kyrgyzstan,  Mongolia – National </a:t>
            </a:r>
            <a:r>
              <a:rPr lang="en-GB" sz="1600" dirty="0" err="1">
                <a:solidFill>
                  <a:schemeClr val="tx1"/>
                </a:solidFill>
              </a:rPr>
              <a:t>C</a:t>
            </a:r>
            <a:r>
              <a:rPr lang="en-GB" sz="1600" dirty="0" err="1" smtClean="0">
                <a:solidFill>
                  <a:schemeClr val="tx1"/>
                </a:solidFill>
              </a:rPr>
              <a:t>enter</a:t>
            </a:r>
            <a:r>
              <a:rPr lang="en-GB" sz="1600" dirty="0" smtClean="0">
                <a:solidFill>
                  <a:schemeClr val="tx1"/>
                </a:solidFill>
              </a:rPr>
              <a:t> for </a:t>
            </a:r>
            <a:r>
              <a:rPr lang="en-GB" sz="1600" dirty="0" err="1" smtClean="0">
                <a:solidFill>
                  <a:schemeClr val="tx1"/>
                </a:solidFill>
              </a:rPr>
              <a:t>Minamata</a:t>
            </a:r>
            <a:r>
              <a:rPr lang="en-GB" sz="1600" dirty="0" smtClean="0">
                <a:solidFill>
                  <a:schemeClr val="tx1"/>
                </a:solidFill>
              </a:rPr>
              <a:t> Disease, Japan;</a:t>
            </a:r>
          </a:p>
          <a:p>
            <a:r>
              <a:rPr lang="en-GB" sz="1600" dirty="0" smtClean="0">
                <a:solidFill>
                  <a:schemeClr val="tx1"/>
                </a:solidFill>
              </a:rPr>
              <a:t>20 hair samples from Costa Rica –Carlos </a:t>
            </a:r>
            <a:r>
              <a:rPr lang="en-GB" sz="1600" dirty="0">
                <a:solidFill>
                  <a:schemeClr val="tx1"/>
                </a:solidFill>
              </a:rPr>
              <a:t>III Institute of Health, </a:t>
            </a:r>
            <a:r>
              <a:rPr lang="en-GB" sz="1600" dirty="0" smtClean="0">
                <a:solidFill>
                  <a:schemeClr val="tx1"/>
                </a:solidFill>
              </a:rPr>
              <a:t>Spain</a:t>
            </a:r>
          </a:p>
          <a:p>
            <a:r>
              <a:rPr lang="en-GB" sz="1600" dirty="0" smtClean="0">
                <a:solidFill>
                  <a:schemeClr val="tx1"/>
                </a:solidFill>
              </a:rPr>
              <a:t>Intercounty comparison – Japan-China; China-Russian Federation </a:t>
            </a:r>
            <a:endParaRPr lang="en-GB" sz="16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02107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Critical points for QC/QA</a:t>
            </a:r>
            <a:endParaRPr lang="mn-MN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800"/>
          </a:xfrm>
        </p:spPr>
        <p:txBody>
          <a:bodyPr>
            <a:normAutofit fontScale="70000" lnSpcReduction="20000"/>
          </a:bodyPr>
          <a:lstStyle/>
          <a:p>
            <a:pPr algn="just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Laboratory accreditation (e.g. MNS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ISO/IEC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17025:2007 in Mongolia)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Interlaboratory comparison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analyzes at national and international level on a regular basis</a:t>
            </a:r>
          </a:p>
          <a:p>
            <a:pPr algn="just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Dedicated staff</a:t>
            </a:r>
          </a:p>
          <a:p>
            <a:pPr algn="just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Cooperation with leading centers and scientists </a:t>
            </a:r>
          </a:p>
          <a:p>
            <a:pPr algn="just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Use of reagents recommended by WHO in SOPs; h</a:t>
            </a:r>
            <a:r>
              <a:rPr lang="en-US" dirty="0" smtClean="0"/>
              <a:t>igh </a:t>
            </a:r>
            <a:r>
              <a:rPr lang="en-US" dirty="0"/>
              <a:t>blanks and higher limit of detection are consequence of high Hg levels in distilled water and chemicals </a:t>
            </a:r>
            <a:r>
              <a:rPr lang="en-US" dirty="0" smtClean="0"/>
              <a:t>used; use </a:t>
            </a:r>
            <a:r>
              <a:rPr lang="en-US" dirty="0"/>
              <a:t>of </a:t>
            </a:r>
            <a:r>
              <a:rPr lang="en-US" dirty="0" err="1"/>
              <a:t>Milli</a:t>
            </a:r>
            <a:r>
              <a:rPr lang="en-US" dirty="0"/>
              <a:t>-Q water deionizing system and chemicals of </a:t>
            </a:r>
            <a:r>
              <a:rPr lang="en-US" dirty="0" err="1"/>
              <a:t>Suprapur</a:t>
            </a:r>
            <a:r>
              <a:rPr lang="en-US" dirty="0"/>
              <a:t> grade will greatly lower the limit of detection for liquid human samples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0" algn="just"/>
            <a:r>
              <a:rPr lang="en-US" dirty="0"/>
              <a:t>Adequate quantity of </a:t>
            </a:r>
            <a:r>
              <a:rPr lang="en-US" dirty="0" smtClean="0"/>
              <a:t>Certified Reference Materials; after </a:t>
            </a:r>
            <a:r>
              <a:rPr lang="en-US" dirty="0"/>
              <a:t>every set of samples CRMs of similar matrices and concentration range have to be </a:t>
            </a:r>
            <a:r>
              <a:rPr lang="en-US" dirty="0" smtClean="0"/>
              <a:t>analyzed</a:t>
            </a:r>
          </a:p>
          <a:p>
            <a:pPr lvl="0" algn="just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Strict control of samples transported from hospitals </a:t>
            </a:r>
          </a:p>
          <a:p>
            <a:pPr algn="just"/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9171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:\2016 ajil\Invite the Joze Kotnik\PICTURES\IMG_1526.JPG">
            <a:extLst>
              <a:ext uri="{FF2B5EF4-FFF2-40B4-BE49-F238E27FC236}">
                <a16:creationId xmlns="" xmlns:a16="http://schemas.microsoft.com/office/drawing/2014/main" id="{A378E08B-3DE1-429E-B8A9-B6F82E9389CD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200" y="3581400"/>
            <a:ext cx="4343400" cy="312420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Box 1">
            <a:extLst>
              <a:ext uri="{FF2B5EF4-FFF2-40B4-BE49-F238E27FC236}">
                <a16:creationId xmlns="" xmlns:a16="http://schemas.microsoft.com/office/drawing/2014/main" id="{598C9516-9900-42EE-AE3D-53647FDBAFD1}"/>
              </a:ext>
            </a:extLst>
          </p:cNvPr>
          <p:cNvSpPr txBox="1"/>
          <p:nvPr/>
        </p:nvSpPr>
        <p:spPr>
          <a:xfrm>
            <a:off x="4814315" y="457200"/>
            <a:ext cx="4152901" cy="120032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Joze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Kotnik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, PhD, Research scientist, Department of Environmental Sciences, Institute of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Jozef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Stefan Institute, Ljubljana, Slovenia</a:t>
            </a:r>
          </a:p>
        </p:txBody>
      </p:sp>
      <p:pic>
        <p:nvPicPr>
          <p:cNvPr id="6" name="Picture 5" descr="D:\2016 ajil\Invite the Joze Kotnik\PICTURES\IMG_1531.JPG">
            <a:extLst>
              <a:ext uri="{FF2B5EF4-FFF2-40B4-BE49-F238E27FC236}">
                <a16:creationId xmlns="" xmlns:a16="http://schemas.microsoft.com/office/drawing/2014/main" id="{A62659A5-D2AE-4AAF-964F-A64303488F7F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457200"/>
            <a:ext cx="4191000" cy="335280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81F0741B-6E13-4B75-B142-474D7265F785}"/>
              </a:ext>
            </a:extLst>
          </p:cNvPr>
          <p:cNvSpPr txBox="1"/>
          <p:nvPr/>
        </p:nvSpPr>
        <p:spPr>
          <a:xfrm>
            <a:off x="533400" y="3886200"/>
            <a:ext cx="3581400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Joze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Kotnik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is giving lecture to the lab analysts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="" xmlns:a16="http://schemas.microsoft.com/office/drawing/2014/main" id="{0CA479B8-0952-435C-AAB0-C6D70906A1FF}"/>
              </a:ext>
            </a:extLst>
          </p:cNvPr>
          <p:cNvSpPr txBox="1"/>
          <p:nvPr/>
        </p:nvSpPr>
        <p:spPr>
          <a:xfrm>
            <a:off x="1638300" y="5562600"/>
            <a:ext cx="2971800" cy="1200329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Dr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Joze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dirty="0" err="1">
                <a:latin typeface="Arial" panose="020B0604020202020204" pitchFamily="34" charset="0"/>
                <a:cs typeface="Arial" panose="020B0604020202020204" pitchFamily="34" charset="0"/>
              </a:rPr>
              <a:t>Kotnik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 with Environmental Health and Toxicology Center’s specialists</a:t>
            </a:r>
          </a:p>
        </p:txBody>
      </p:sp>
    </p:spTree>
    <p:extLst>
      <p:ext uri="{BB962C8B-B14F-4D97-AF65-F5344CB8AC3E}">
        <p14:creationId xmlns:p14="http://schemas.microsoft.com/office/powerpoint/2010/main" val="3392696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l"/>
            <a:r>
              <a:rPr lang="en-US" sz="3200" dirty="0">
                <a:latin typeface="Arial" pitchFamily="34" charset="0"/>
                <a:cs typeface="Arial" pitchFamily="34" charset="0"/>
              </a:rPr>
              <a:t>Analytical method</a:t>
            </a:r>
            <a:endParaRPr lang="mn-MN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5867400" cy="4906963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Arial" pitchFamily="34" charset="0"/>
                <a:cs typeface="Arial" pitchFamily="34" charset="0"/>
              </a:rPr>
              <a:t>WHO SOPs: </a:t>
            </a:r>
          </a:p>
          <a:p>
            <a:r>
              <a:rPr lang="en-GB" sz="1600" dirty="0" smtClean="0"/>
              <a:t>methods </a:t>
            </a:r>
            <a:r>
              <a:rPr lang="en-GB" sz="1600" dirty="0"/>
              <a:t>based on acid digestion followed </a:t>
            </a:r>
            <a:r>
              <a:rPr lang="en-GB" sz="1600" dirty="0" smtClean="0"/>
              <a:t>by </a:t>
            </a:r>
            <a:r>
              <a:rPr lang="en-GB" sz="1600" dirty="0"/>
              <a:t>cold vapour atomic absorption spectroscopy (CVAAS), cold vapour atomic fluorescence spectroscopy (CVAFS) and/or inductively coupled plasma mass spectrometry (ICPMS); and </a:t>
            </a:r>
            <a:endParaRPr lang="en-GB" sz="1600" dirty="0" smtClean="0"/>
          </a:p>
          <a:p>
            <a:r>
              <a:rPr lang="en-GB" sz="1600" dirty="0" smtClean="0"/>
              <a:t>methods </a:t>
            </a:r>
            <a:r>
              <a:rPr lang="en-GB" sz="1600" dirty="0"/>
              <a:t>based on thermal decomposition and </a:t>
            </a:r>
            <a:r>
              <a:rPr lang="en-GB" sz="1600" dirty="0" smtClean="0"/>
              <a:t>CVAAS</a:t>
            </a:r>
          </a:p>
          <a:p>
            <a:pPr marL="0" indent="0">
              <a:buNone/>
            </a:pPr>
            <a:r>
              <a:rPr lang="en-GB" sz="2400" dirty="0" smtClean="0">
                <a:solidFill>
                  <a:srgbClr val="C00000"/>
                </a:solidFill>
                <a:latin typeface="Arial" pitchFamily="34" charset="0"/>
                <a:cs typeface="Arial" pitchFamily="34" charset="0"/>
              </a:rPr>
              <a:t>E.g. China (hair), Mongolia (blood, urine): </a:t>
            </a:r>
          </a:p>
          <a:p>
            <a:pPr marL="0" indent="0">
              <a:buNone/>
            </a:pPr>
            <a:r>
              <a:rPr lang="en-GB" sz="1600" dirty="0" smtClean="0">
                <a:latin typeface="Arial" pitchFamily="34" charset="0"/>
                <a:cs typeface="Arial" pitchFamily="34" charset="0"/>
              </a:rPr>
              <a:t>RA-915</a:t>
            </a:r>
            <a:r>
              <a:rPr lang="en-GB" sz="1600" dirty="0">
                <a:latin typeface="Arial" pitchFamily="34" charset="0"/>
                <a:cs typeface="Arial" pitchFamily="34" charset="0"/>
              </a:rPr>
              <a:t>+ Hg </a:t>
            </a:r>
            <a:r>
              <a:rPr lang="en-GB" sz="1600" dirty="0" err="1">
                <a:latin typeface="Arial" pitchFamily="34" charset="0"/>
                <a:cs typeface="Arial" pitchFamily="34" charset="0"/>
              </a:rPr>
              <a:t>analyzer</a:t>
            </a:r>
            <a:r>
              <a:rPr lang="en-GB" sz="1600" dirty="0">
                <a:latin typeface="Arial" pitchFamily="34" charset="0"/>
                <a:cs typeface="Arial" pitchFamily="34" charset="0"/>
              </a:rPr>
              <a:t> coupled with the PYRO-915+ attachment </a:t>
            </a:r>
            <a:r>
              <a:rPr lang="en-GB" sz="1600" dirty="0" smtClean="0">
                <a:latin typeface="Arial" pitchFamily="34" charset="0"/>
                <a:cs typeface="Arial" pitchFamily="34" charset="0"/>
              </a:rPr>
              <a:t>(</a:t>
            </a:r>
            <a:r>
              <a:rPr lang="en-GB" sz="1600" dirty="0" err="1">
                <a:latin typeface="Arial" pitchFamily="34" charset="0"/>
                <a:cs typeface="Arial" pitchFamily="34" charset="0"/>
              </a:rPr>
              <a:t>Lumex</a:t>
            </a:r>
            <a:r>
              <a:rPr lang="en-GB" sz="1600" dirty="0">
                <a:latin typeface="Arial" pitchFamily="34" charset="0"/>
                <a:cs typeface="Arial" pitchFamily="34" charset="0"/>
              </a:rPr>
              <a:t>) using </a:t>
            </a:r>
            <a:r>
              <a:rPr lang="en-GB" sz="1600" dirty="0" smtClean="0">
                <a:latin typeface="Arial" pitchFamily="34" charset="0"/>
                <a:cs typeface="Arial" pitchFamily="34" charset="0"/>
              </a:rPr>
              <a:t>thermal </a:t>
            </a:r>
            <a:r>
              <a:rPr lang="en-GB" sz="1600" dirty="0">
                <a:latin typeface="Arial" pitchFamily="34" charset="0"/>
                <a:cs typeface="Arial" pitchFamily="34" charset="0"/>
              </a:rPr>
              <a:t>decomposition and Zeeman </a:t>
            </a:r>
            <a:r>
              <a:rPr lang="en-GB" sz="1600" dirty="0" smtClean="0">
                <a:latin typeface="Arial" pitchFamily="34" charset="0"/>
                <a:cs typeface="Arial" pitchFamily="34" charset="0"/>
              </a:rPr>
              <a:t>atomic </a:t>
            </a:r>
            <a:r>
              <a:rPr lang="en-GB" sz="1600" dirty="0">
                <a:latin typeface="Arial" pitchFamily="34" charset="0"/>
                <a:cs typeface="Arial" pitchFamily="34" charset="0"/>
              </a:rPr>
              <a:t>absorption </a:t>
            </a:r>
            <a:r>
              <a:rPr lang="en-GB" sz="1600" dirty="0" smtClean="0">
                <a:latin typeface="Arial" pitchFamily="34" charset="0"/>
                <a:cs typeface="Arial" pitchFamily="34" charset="0"/>
              </a:rPr>
              <a:t>spectrometry   </a:t>
            </a:r>
          </a:p>
          <a:p>
            <a:pPr marL="0" indent="0">
              <a:buNone/>
            </a:pPr>
            <a:endParaRPr lang="en-GB" sz="1600" dirty="0">
              <a:latin typeface="Arial" pitchFamily="34" charset="0"/>
              <a:cs typeface="Arial" pitchFamily="34" charset="0"/>
            </a:endParaRPr>
          </a:p>
          <a:p>
            <a:pPr marL="0" indent="0">
              <a:buNone/>
            </a:pPr>
            <a:endParaRPr lang="mn-MN" sz="14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3" descr="C:\Users\user1\Pictures\JOZE KOTNIK\13592651_10153803717916973_4482261121861437038_n.jpg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228600"/>
            <a:ext cx="2514600" cy="190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3962400"/>
            <a:ext cx="2657475" cy="202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99961" y="3962400"/>
            <a:ext cx="3505200" cy="21089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24600" y="2286000"/>
            <a:ext cx="2362200" cy="15748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701435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7E498D7-DCC9-46FC-A322-87F5B10BC193}"/>
              </a:ext>
            </a:extLst>
          </p:cNvPr>
          <p:cNvSpPr>
            <a:spLocks noGrp="1"/>
          </p:cNvSpPr>
          <p:nvPr>
            <p:ph type="title"/>
          </p:nvPr>
        </p:nvSpPr>
        <p:spPr/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Lessons learned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2848B1A5-D589-4ED5-9E0A-B97D5A71C09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algn="just"/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There is a need to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utilize more pure chemicals (HNO3, HCIO4,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H2SO4)</a:t>
            </a:r>
          </a:p>
          <a:p>
            <a:pPr algn="just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Sample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collection, storage and transportation procedures has been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crucial</a:t>
            </a:r>
          </a:p>
          <a:p>
            <a:pPr algn="just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Selection of laboratory at national level is critical</a:t>
            </a:r>
          </a:p>
          <a:p>
            <a:pPr algn="just"/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Any method with low LOD is acceptable; quality control is the most important to get reliable </a:t>
            </a:r>
            <a:r>
              <a:rPr lang="en-US" dirty="0" err="1" smtClean="0">
                <a:latin typeface="Arial" panose="020B0604020202020204" pitchFamily="34" charset="0"/>
                <a:cs typeface="Arial" panose="020B0604020202020204" pitchFamily="34" charset="0"/>
              </a:rPr>
              <a:t>rezults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7607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658</TotalTime>
  <Words>569</Words>
  <Application>Microsoft Macintosh PowerPoint</Application>
  <PresentationFormat>On-screen Show (4:3)</PresentationFormat>
  <Paragraphs>52</Paragraphs>
  <Slides>7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 Mercury analyses: approaches, methods and capacity needs  </vt:lpstr>
      <vt:lpstr>Mercury analysis: approaches </vt:lpstr>
      <vt:lpstr>Building analytical capacities and quality control</vt:lpstr>
      <vt:lpstr>Critical points for QC/QA</vt:lpstr>
      <vt:lpstr>PowerPoint Presentation</vt:lpstr>
      <vt:lpstr>Analytical method</vt:lpstr>
      <vt:lpstr>Lessons learned</vt:lpstr>
    </vt:vector>
  </TitlesOfParts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Dayanjav Baatartsol</dc:creator>
  <cp:lastModifiedBy>Angeline djampou</cp:lastModifiedBy>
  <cp:revision>115</cp:revision>
  <dcterms:created xsi:type="dcterms:W3CDTF">2006-08-16T00:00:00Z</dcterms:created>
  <dcterms:modified xsi:type="dcterms:W3CDTF">2018-09-05T19:13:24Z</dcterms:modified>
</cp:coreProperties>
</file>