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2" r:id="rId3"/>
    <p:sldId id="274" r:id="rId4"/>
    <p:sldId id="259" r:id="rId5"/>
    <p:sldId id="270" r:id="rId6"/>
    <p:sldId id="262" r:id="rId7"/>
    <p:sldId id="265" r:id="rId8"/>
    <p:sldId id="271" r:id="rId9"/>
    <p:sldId id="266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90"/>
  </p:normalViewPr>
  <p:slideViewPr>
    <p:cSldViewPr>
      <p:cViewPr>
        <p:scale>
          <a:sx n="90" d="100"/>
          <a:sy n="90" d="100"/>
        </p:scale>
        <p:origin x="1744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9B2E5-72A2-499C-BE96-04FD586BAE8F}" type="datetimeFigureOut">
              <a:rPr lang="ru-RU" smtClean="0"/>
              <a:pPr/>
              <a:t>05.09.18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GEF Funded WHO-UNEPP Workshop, 13-14 February 2018, Rome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327F70-8594-4599-86F8-A8A88C334E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28139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BE5634-8092-4A17-A579-2E77A942F8C5}" type="datetimeFigureOut">
              <a:rPr lang="ru-RU" smtClean="0"/>
              <a:pPr/>
              <a:t>05.09.18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GEF Funded WHO-UNEPP Workshop, 13-14 February 2018, Rome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4A100-60C4-4B60-A6E0-DF8B628249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74416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GEF Funded WHO-UNEPP Workshop, 13-14 February 2018, Rome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74A100-60C4-4B60-A6E0-DF8B6282498D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835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8A7F3-FD57-4B05-867B-A3E17081A97D}" type="datetime1">
              <a:rPr lang="ru-RU" smtClean="0"/>
              <a:pPr/>
              <a:t>05.09.18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3A8D1-ECA9-466E-AEE9-6810FAFC2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145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7C316-B16E-4768-8DA2-15897257B608}" type="datetime1">
              <a:rPr lang="ru-RU" smtClean="0"/>
              <a:pPr/>
              <a:t>05.09.18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3A8D1-ECA9-466E-AEE9-6810FAFC2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700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F7B9-7D13-44D0-9525-E58AF2A5562E}" type="datetime1">
              <a:rPr lang="ru-RU" smtClean="0"/>
              <a:pPr/>
              <a:t>05.09.18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3A8D1-ECA9-466E-AEE9-6810FAFC2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482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6A96-9915-4B48-A584-3B727E49E554}" type="datetime1">
              <a:rPr lang="ru-RU" smtClean="0"/>
              <a:pPr/>
              <a:t>05.09.18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3A8D1-ECA9-466E-AEE9-6810FAFC2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745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150B-D200-429D-939A-1221B5CDC46E}" type="datetime1">
              <a:rPr lang="ru-RU" smtClean="0"/>
              <a:pPr/>
              <a:t>05.09.18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3A8D1-ECA9-466E-AEE9-6810FAFC2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577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38094-D845-4BE6-AA7B-5795A6D132A0}" type="datetime1">
              <a:rPr lang="ru-RU" smtClean="0"/>
              <a:pPr/>
              <a:t>05.09.18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3A8D1-ECA9-466E-AEE9-6810FAFC2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684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48025-A719-46C5-B43A-7C3FF7F15DB2}" type="datetime1">
              <a:rPr lang="ru-RU" smtClean="0"/>
              <a:pPr/>
              <a:t>05.09.18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3A8D1-ECA9-466E-AEE9-6810FAFC2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269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6D6DE-9905-41A3-AA84-052887C7DE08}" type="datetime1">
              <a:rPr lang="ru-RU" smtClean="0"/>
              <a:pPr/>
              <a:t>05.09.18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3A8D1-ECA9-466E-AEE9-6810FAFC2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693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E9CA-23DB-421A-9D68-37B0421D6B2B}" type="datetime1">
              <a:rPr lang="ru-RU" smtClean="0"/>
              <a:pPr/>
              <a:t>05.09.18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3A8D1-ECA9-466E-AEE9-6810FAFC2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082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525A-49E6-4120-91A1-B669F89B1A97}" type="datetime1">
              <a:rPr lang="ru-RU" smtClean="0"/>
              <a:pPr/>
              <a:t>05.09.18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3A8D1-ECA9-466E-AEE9-6810FAFC2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633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0EEBE-F3AD-40A4-91B1-83D6B774DED4}" type="datetime1">
              <a:rPr lang="ru-RU" smtClean="0"/>
              <a:pPr/>
              <a:t>05.09.18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3A8D1-ECA9-466E-AEE9-6810FAFC2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401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1100A-B7E7-4AEE-A45F-5A9E30045953}" type="datetime1">
              <a:rPr lang="ru-RU" smtClean="0"/>
              <a:pPr/>
              <a:t>05.09.18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3A8D1-ECA9-466E-AEE9-6810FAFC2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279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png"/><Relationship Id="rId5" Type="http://schemas.openxmlformats.org/officeDocument/2006/relationships/image" Target="../media/image2.gif"/><Relationship Id="rId6" Type="http://schemas.openxmlformats.org/officeDocument/2006/relationships/image" Target="../media/image3.jpeg"/><Relationship Id="rId7" Type="http://schemas.openxmlformats.org/officeDocument/2006/relationships/image" Target="../media/image4.jpeg"/><Relationship Id="rId8" Type="http://schemas.openxmlformats.org/officeDocument/2006/relationships/image" Target="../media/image5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802631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Lessons learned from the perspective of Study Design</a:t>
            </a:r>
            <a:r>
              <a:rPr lang="ru-RU" sz="4000" b="1" dirty="0" smtClean="0">
                <a:solidFill>
                  <a:schemeClr val="bg1"/>
                </a:solidFill>
              </a:rPr>
              <a:t> </a:t>
            </a:r>
            <a:r>
              <a:rPr lang="en-US" sz="4000" b="1" dirty="0" smtClean="0">
                <a:solidFill>
                  <a:schemeClr val="bg1"/>
                </a:solidFill>
              </a:rPr>
              <a:t>and Planning</a:t>
            </a:r>
            <a:r>
              <a:rPr lang="ru-RU" sz="4000" b="1" dirty="0" smtClean="0">
                <a:solidFill>
                  <a:schemeClr val="bg1"/>
                </a:solidFill>
              </a:rPr>
              <a:t> </a:t>
            </a:r>
            <a:r>
              <a:rPr lang="en-US" sz="4000" b="1" dirty="0" smtClean="0">
                <a:solidFill>
                  <a:schemeClr val="bg1"/>
                </a:solidFill>
              </a:rPr>
              <a:t/>
            </a:r>
            <a:br>
              <a:rPr lang="en-US" sz="4000" b="1" dirty="0" smtClean="0">
                <a:solidFill>
                  <a:schemeClr val="bg1"/>
                </a:solidFill>
              </a:rPr>
            </a:br>
            <a:r>
              <a:rPr lang="en-US" sz="2700" dirty="0" smtClean="0">
                <a:solidFill>
                  <a:schemeClr val="bg1"/>
                </a:solidFill>
              </a:rPr>
              <a:t>Session on HBM</a:t>
            </a:r>
            <a:endParaRPr lang="ru-RU" sz="27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149080"/>
            <a:ext cx="7992888" cy="1489720"/>
          </a:xfrm>
        </p:spPr>
        <p:txBody>
          <a:bodyPr>
            <a:normAutofit fontScale="85000" lnSpcReduction="20000"/>
          </a:bodyPr>
          <a:lstStyle/>
          <a:p>
            <a:r>
              <a:rPr lang="en-US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Dr. </a:t>
            </a:r>
            <a:r>
              <a:rPr lang="en-US" sz="1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Irina </a:t>
            </a:r>
            <a:r>
              <a:rPr lang="en-US" sz="19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Ilchenko</a:t>
            </a:r>
            <a:r>
              <a:rPr lang="en-US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Professor, </a:t>
            </a:r>
            <a:r>
              <a:rPr lang="en-US" sz="19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Sechenov</a:t>
            </a:r>
            <a:r>
              <a:rPr lang="en-US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University, Russia</a:t>
            </a:r>
          </a:p>
          <a:p>
            <a:r>
              <a:rPr lang="en-US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Dr. </a:t>
            </a:r>
            <a:r>
              <a:rPr lang="en-US" sz="19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Krishnendu</a:t>
            </a:r>
            <a:r>
              <a:rPr lang="en-US" sz="1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9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Mukhopadhyay</a:t>
            </a:r>
            <a:r>
              <a:rPr lang="en-US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Professor, SRMC&amp;RI, India</a:t>
            </a:r>
          </a:p>
          <a:p>
            <a:r>
              <a:rPr lang="en-US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Dr. </a:t>
            </a:r>
            <a:r>
              <a:rPr lang="en-US" sz="19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Ainash</a:t>
            </a:r>
            <a:r>
              <a:rPr lang="en-US" sz="1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9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Sharshenova</a:t>
            </a:r>
            <a:r>
              <a:rPr lang="en-US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Professor,  Centre for Environmental medicine and human ecology,  Kyrgyz  Republic</a:t>
            </a:r>
          </a:p>
          <a:p>
            <a:r>
              <a:rPr lang="en-US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Dr. </a:t>
            </a:r>
            <a:r>
              <a:rPr lang="en-US" sz="19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Davaadorj</a:t>
            </a:r>
            <a:r>
              <a:rPr lang="en-US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Rendoo</a:t>
            </a:r>
            <a:r>
              <a:rPr lang="en-US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National Center for Public Health, Mongolia</a:t>
            </a:r>
          </a:p>
          <a:p>
            <a:r>
              <a:rPr lang="en-US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Dr. Edith E. Clarke, Health Service, Ghana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endParaRPr lang="en-US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0974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endParaRPr lang="en-US" b="1" dirty="0" smtClean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923928" y="764704"/>
          <a:ext cx="1584176" cy="695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r:id="rId3" imgW="978410" imgH="557785" progId="">
                  <p:embed/>
                </p:oleObj>
              </mc:Choice>
              <mc:Fallback>
                <p:oleObj r:id="rId3" imgW="978410" imgH="557785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764704"/>
                        <a:ext cx="1584176" cy="6956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923928" y="1412776"/>
            <a:ext cx="1584176" cy="4001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SRMC&amp;RI (DU), CHENNAI, INDIA</a:t>
            </a:r>
            <a:endParaRPr lang="en-US" sz="10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9" name="Picture 2" descr="C:\Users\ASANTE KWADWO ANSONG\Desktop\Ghana Flag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548680"/>
            <a:ext cx="1907704" cy="1368152"/>
          </a:xfrm>
          <a:prstGeom prst="rect">
            <a:avLst/>
          </a:prstGeom>
          <a:noFill/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xmlns="" id="{2CB0A66F-0251-4A02-ABF8-F2F8C826DCA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548680"/>
            <a:ext cx="1440160" cy="1288477"/>
          </a:xfrm>
          <a:prstGeom prst="rect">
            <a:avLst/>
          </a:prstGeom>
        </p:spPr>
      </p:pic>
      <p:pic>
        <p:nvPicPr>
          <p:cNvPr id="11" name="Рисунок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95736" y="620688"/>
            <a:ext cx="158417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64704"/>
            <a:ext cx="1524647" cy="1152128"/>
          </a:xfrm>
          <a:prstGeom prst="rect">
            <a:avLst/>
          </a:prstGeom>
        </p:spPr>
      </p:pic>
      <p:sp>
        <p:nvSpPr>
          <p:cNvPr id="14" name="Нижний колонтитул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392016" cy="365125"/>
          </a:xfrm>
        </p:spPr>
        <p:txBody>
          <a:bodyPr/>
          <a:lstStyle/>
          <a:p>
            <a:r>
              <a:rPr lang="en-US" dirty="0" smtClean="0"/>
              <a:t>WHO-UNEP Workshop, 13-14 February, Rome, Italy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004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748464" cy="1143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Thank you all!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C:\Users\Ирина\AppData\Local\Temp\Temp1_фото Словения.zip\WHO 12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1196752"/>
            <a:ext cx="8748464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1442" y="3387902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3" name="Прямая соединительная линия 22"/>
          <p:cNvCxnSpPr/>
          <p:nvPr/>
        </p:nvCxnSpPr>
        <p:spPr>
          <a:xfrm rot="5400000">
            <a:off x="-159589" y="1729598"/>
            <a:ext cx="1268085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505742" y="2346385"/>
            <a:ext cx="3479662" cy="2000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4397618" y="1803182"/>
            <a:ext cx="1214447" cy="1588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004048" y="2348880"/>
            <a:ext cx="3543538" cy="14506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508104" y="1359009"/>
            <a:ext cx="2583473" cy="830997"/>
          </a:xfrm>
          <a:prstGeom prst="rect">
            <a:avLst/>
          </a:prstGeom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60000"/>
              </a:lnSpc>
            </a:pPr>
            <a:r>
              <a:rPr lang="en-US" sz="2400" b="1" dirty="0" smtClean="0">
                <a:solidFill>
                  <a:srgbClr val="0070C0"/>
                </a:solidFill>
              </a:rPr>
              <a:t>National pilot </a:t>
            </a:r>
          </a:p>
          <a:p>
            <a:pPr algn="ctr">
              <a:lnSpc>
                <a:spcPct val="60000"/>
              </a:lnSpc>
            </a:pPr>
            <a:r>
              <a:rPr lang="en-US" sz="2400" b="1" dirty="0" smtClean="0">
                <a:solidFill>
                  <a:srgbClr val="0070C0"/>
                </a:solidFill>
              </a:rPr>
              <a:t>survey      Protocol </a:t>
            </a:r>
            <a:endParaRPr lang="ru-RU" sz="1600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60000"/>
              </a:lnSpc>
            </a:pPr>
            <a:endParaRPr lang="ru-RU" sz="1600" dirty="0" smtClean="0">
              <a:solidFill>
                <a:srgbClr val="00558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60000"/>
              </a:lnSpc>
            </a:pPr>
            <a:endParaRPr lang="ru-RU" sz="1600" dirty="0" smtClean="0">
              <a:solidFill>
                <a:srgbClr val="00558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004048" y="2564904"/>
            <a:ext cx="3597215" cy="32385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 smtClean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en-GB" sz="1600" b="1" dirty="0" smtClean="0">
                <a:solidFill>
                  <a:schemeClr val="accent5">
                    <a:lumMod val="50000"/>
                  </a:schemeClr>
                </a:solidFill>
              </a:rPr>
              <a:t>Target population</a:t>
            </a:r>
            <a:endParaRPr lang="ru-RU" sz="16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</a:rPr>
              <a:t>2. Selection of hospital(s) and number of participating mothers</a:t>
            </a:r>
            <a:endParaRPr lang="ru-RU" sz="16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60000"/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</a:rPr>
              <a:t>- Number of participants in the general population arm</a:t>
            </a:r>
            <a:endParaRPr lang="ru-RU" sz="16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60000"/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</a:rPr>
              <a:t>- </a:t>
            </a:r>
            <a:r>
              <a:rPr lang="en-GB" sz="1600" b="1" dirty="0" smtClean="0">
                <a:solidFill>
                  <a:schemeClr val="accent5">
                    <a:lumMod val="50000"/>
                  </a:schemeClr>
                </a:solidFill>
              </a:rPr>
              <a:t>Number of participants in high exposure arm</a:t>
            </a:r>
            <a:endParaRPr lang="ru-RU" sz="16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60000"/>
            <a:r>
              <a:rPr lang="en-GB" sz="1600" b="1" dirty="0" smtClean="0">
                <a:solidFill>
                  <a:schemeClr val="accent5">
                    <a:lumMod val="50000"/>
                  </a:schemeClr>
                </a:solidFill>
              </a:rPr>
              <a:t>- Identification of high exposure areas </a:t>
            </a:r>
            <a:endParaRPr lang="ru-RU" sz="16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</a:rPr>
              <a:t>3. Criteria for enrollment of mothers</a:t>
            </a:r>
            <a:endParaRPr lang="ru-RU" sz="16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</a:rPr>
              <a:t>4. The project follows up: medical surveillance of people with high mercury concentration</a:t>
            </a:r>
            <a:endParaRPr lang="ru-RU" sz="16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1442" y="3387902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Прямоугольник 34"/>
          <p:cNvSpPr/>
          <p:nvPr/>
        </p:nvSpPr>
        <p:spPr>
          <a:xfrm>
            <a:off x="439948" y="2528618"/>
            <a:ext cx="3571335" cy="32453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51435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1.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Identification of mercury sources and hotspots</a:t>
            </a:r>
          </a:p>
          <a:p>
            <a:pPr indent="-51435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2.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Identification of target population</a:t>
            </a:r>
          </a:p>
          <a:p>
            <a:pPr indent="-51435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3.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Selection of hospitals and number of participating mothers</a:t>
            </a:r>
          </a:p>
          <a:p>
            <a:pPr indent="-51435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4.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Inclusion (eligibility) criteria for participating mothers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B4B5-48E9-4024-89F4-0D748BDB2590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22" name="object 7"/>
          <p:cNvSpPr txBox="1">
            <a:spLocks/>
          </p:cNvSpPr>
          <p:nvPr/>
        </p:nvSpPr>
        <p:spPr>
          <a:xfrm>
            <a:off x="525779" y="268256"/>
            <a:ext cx="8514703" cy="709553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 marR="294640" lvl="0" indent="0" algn="l" defTabSz="685800" rtl="0" eaLnBrk="1" fontAlgn="auto" latinLnBrk="0" hangingPunct="1">
              <a:lnSpc>
                <a:spcPct val="100699"/>
              </a:lnSpc>
              <a:spcBef>
                <a:spcPts val="8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-85" normalizeH="0" baseline="0" noProof="0" dirty="0" smtClean="0">
                <a:ln>
                  <a:noFill/>
                </a:ln>
                <a:solidFill>
                  <a:srgbClr val="00558E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Main options of HBM survey Design </a:t>
            </a:r>
          </a:p>
          <a:p>
            <a:pPr marL="12700" marR="294640" lvl="0" indent="0" algn="l" defTabSz="685800" rtl="0" eaLnBrk="1" fontAlgn="auto" latinLnBrk="0" hangingPunct="1">
              <a:lnSpc>
                <a:spcPct val="100699"/>
              </a:lnSpc>
              <a:spcBef>
                <a:spcPts val="8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i="0" u="none" strike="noStrike" kern="1200" cap="none" spc="-85" normalizeH="0" baseline="0" noProof="0" dirty="0" smtClean="0">
                <a:ln>
                  <a:noFill/>
                </a:ln>
                <a:solidFill>
                  <a:srgbClr val="00558E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“Assessment of prenatal exposures to mercury”</a:t>
            </a:r>
            <a:endParaRPr kumimoji="0" lang="ru-RU" sz="2200" i="0" u="none" strike="noStrike" kern="1200" cap="none" spc="-85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Tahoma"/>
              <a:ea typeface="+mj-ea"/>
              <a:cs typeface="Tahoma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67544" y="1196752"/>
            <a:ext cx="39509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en-US" sz="2400" b="1" dirty="0" smtClean="0">
                <a:solidFill>
                  <a:srgbClr val="0070C0"/>
                </a:solidFill>
              </a:rPr>
              <a:t>WHO standard requirements 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(Framework methodology for developing a national survey protocol)</a:t>
            </a:r>
          </a:p>
        </p:txBody>
      </p:sp>
      <p:sp>
        <p:nvSpPr>
          <p:cNvPr id="14" name="Равно 13"/>
          <p:cNvSpPr/>
          <p:nvPr/>
        </p:nvSpPr>
        <p:spPr>
          <a:xfrm>
            <a:off x="4067944" y="3789040"/>
            <a:ext cx="914400" cy="914400"/>
          </a:xfrm>
          <a:prstGeom prst="mathEqual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Нижний колонтитул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392016" cy="365125"/>
          </a:xfrm>
        </p:spPr>
        <p:txBody>
          <a:bodyPr/>
          <a:lstStyle/>
          <a:p>
            <a:r>
              <a:rPr lang="en-US" dirty="0" smtClean="0"/>
              <a:t>WHO-UNEP Workshop, 13-14 February, Rome, Italy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483769" y="6480291"/>
            <a:ext cx="3816424" cy="365125"/>
          </a:xfrm>
        </p:spPr>
        <p:txBody>
          <a:bodyPr/>
          <a:lstStyle/>
          <a:p>
            <a:pPr lvl="0"/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WHO-UNEP Workshop, 13-14 February, Rome, 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Italy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3968" y="1340768"/>
            <a:ext cx="2016225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Residents  from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Chennai – </a:t>
            </a:r>
            <a:r>
              <a:rPr lang="en-US" dirty="0" smtClean="0"/>
              <a:t>religion and caste also play important role in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dietary practice</a:t>
            </a:r>
            <a:r>
              <a:rPr lang="en-US" dirty="0" smtClean="0"/>
              <a:t>.  Part of the country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is primarily rice eaters</a:t>
            </a:r>
            <a:r>
              <a:rPr lang="en-US" dirty="0" smtClean="0"/>
              <a:t>. </a:t>
            </a:r>
          </a:p>
        </p:txBody>
      </p:sp>
      <p:pic>
        <p:nvPicPr>
          <p:cNvPr id="6" name="Picture 4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76672"/>
            <a:ext cx="3101917" cy="3145904"/>
          </a:xfrm>
          <a:prstGeom prst="rect">
            <a:avLst/>
          </a:prstGeom>
          <a:noFill/>
        </p:spPr>
      </p:pic>
      <p:sp>
        <p:nvSpPr>
          <p:cNvPr id="7" name="Isosceles Triangle 7"/>
          <p:cNvSpPr/>
          <p:nvPr/>
        </p:nvSpPr>
        <p:spPr>
          <a:xfrm>
            <a:off x="6948264" y="2492896"/>
            <a:ext cx="216024" cy="14401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Объект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89" y="2924944"/>
            <a:ext cx="3134675" cy="34928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3059833" y="4293096"/>
            <a:ext cx="2160240" cy="20313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industrialised</a:t>
            </a:r>
            <a:r>
              <a:rPr lang="en-US" dirty="0" smtClean="0"/>
              <a:t>  part of Karelia, </a:t>
            </a:r>
          </a:p>
          <a:p>
            <a:r>
              <a:rPr lang="en-US" dirty="0" smtClean="0"/>
              <a:t>dietary  practice  among residents associates with high consumption </a:t>
            </a:r>
          </a:p>
          <a:p>
            <a:r>
              <a:rPr lang="en-US" dirty="0" smtClean="0"/>
              <a:t>of </a:t>
            </a:r>
            <a:r>
              <a:rPr lang="en-US" b="1" dirty="0" smtClean="0">
                <a:solidFill>
                  <a:schemeClr val="bg2"/>
                </a:solidFill>
              </a:rPr>
              <a:t>local fish.</a:t>
            </a:r>
            <a:endParaRPr lang="ru-RU" b="1" dirty="0">
              <a:solidFill>
                <a:schemeClr val="bg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28184" y="116632"/>
            <a:ext cx="2915816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India </a:t>
            </a:r>
          </a:p>
          <a:p>
            <a:r>
              <a:rPr lang="ru-RU" sz="2000" dirty="0" smtClean="0"/>
              <a:t>(</a:t>
            </a:r>
            <a:r>
              <a:rPr lang="en-US" sz="2000" dirty="0" smtClean="0"/>
              <a:t>Chennai area)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51520" y="2996952"/>
            <a:ext cx="3024336" cy="67710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2"/>
                </a:solidFill>
              </a:rPr>
              <a:t>Russia 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(Southern part of Karelia) </a:t>
            </a:r>
            <a:endParaRPr lang="ru-RU" dirty="0">
              <a:solidFill>
                <a:schemeClr val="bg2"/>
              </a:solidFill>
            </a:endParaRPr>
          </a:p>
        </p:txBody>
      </p:sp>
      <p:pic>
        <p:nvPicPr>
          <p:cNvPr id="14" name="Рисунок 7"/>
          <p:cNvPicPr>
            <a:picLocks noChangeAspect="1" noChangeArrowheads="1"/>
          </p:cNvPicPr>
          <p:nvPr/>
        </p:nvPicPr>
        <p:blipFill>
          <a:blip r:embed="rId4" cstate="print"/>
          <a:srcRect l="10245" b="16042"/>
          <a:stretch>
            <a:fillRect/>
          </a:stretch>
        </p:blipFill>
        <p:spPr bwMode="auto">
          <a:xfrm>
            <a:off x="179512" y="476672"/>
            <a:ext cx="2808311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79512" y="0"/>
            <a:ext cx="2808312" cy="67710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Kyrgyz Republic </a:t>
            </a:r>
            <a:endParaRPr lang="ru-RU" sz="2000" b="1" dirty="0" smtClean="0"/>
          </a:p>
          <a:p>
            <a:r>
              <a:rPr lang="en-US" dirty="0" smtClean="0"/>
              <a:t>( </a:t>
            </a:r>
            <a:r>
              <a:rPr lang="en-US" dirty="0" err="1" smtClean="0"/>
              <a:t>Aidarken</a:t>
            </a:r>
            <a:r>
              <a:rPr lang="en-US" dirty="0" smtClean="0"/>
              <a:t> area)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724128" y="4365104"/>
            <a:ext cx="3419872" cy="9541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Mongolia </a:t>
            </a:r>
            <a:r>
              <a:rPr lang="en-US" dirty="0" smtClean="0"/>
              <a:t>– artisanal small scale gold mining activity area</a:t>
            </a: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771800" y="620688"/>
            <a:ext cx="1584176" cy="1477328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Enterprise with  the production</a:t>
            </a:r>
          </a:p>
          <a:p>
            <a:r>
              <a:rPr lang="en-US" dirty="0" smtClean="0"/>
              <a:t>of metallic </a:t>
            </a:r>
          </a:p>
          <a:p>
            <a:r>
              <a:rPr lang="en-US" dirty="0" smtClean="0"/>
              <a:t>mercury</a:t>
            </a:r>
            <a:endParaRPr lang="ru-RU" dirty="0"/>
          </a:p>
        </p:txBody>
      </p:sp>
      <p:sp>
        <p:nvSpPr>
          <p:cNvPr id="18" name="Стрелка влево 17"/>
          <p:cNvSpPr/>
          <p:nvPr/>
        </p:nvSpPr>
        <p:spPr>
          <a:xfrm>
            <a:off x="2483768" y="980728"/>
            <a:ext cx="288032" cy="72008"/>
          </a:xfrm>
          <a:prstGeom prst="leftArrow">
            <a:avLst/>
          </a:prstGeom>
          <a:solidFill>
            <a:schemeClr val="bg2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 flipV="1">
            <a:off x="6228184" y="2348881"/>
            <a:ext cx="504056" cy="72008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 w="762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9396536" y="330200"/>
            <a:ext cx="2685398" cy="6115050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5724128" y="5373216"/>
            <a:ext cx="3419872" cy="98488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Ghana</a:t>
            </a:r>
            <a:r>
              <a:rPr lang="en-US" sz="2000" dirty="0" smtClean="0"/>
              <a:t> – fish eating population  of Accra and </a:t>
            </a:r>
            <a:r>
              <a:rPr lang="en-US" sz="2000" dirty="0" err="1" smtClean="0"/>
              <a:t>Tema</a:t>
            </a:r>
            <a:endParaRPr lang="en-US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282" y="1000108"/>
            <a:ext cx="5293822" cy="857256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National context  from pilot countries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24128" y="1000108"/>
            <a:ext cx="3168352" cy="857256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Hospitals and recruited women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520" y="2709792"/>
            <a:ext cx="5256584" cy="646331"/>
          </a:xfrm>
          <a:prstGeom prst="rect">
            <a:avLst/>
          </a:prstGeom>
          <a:ln w="317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Artisanal small scale gold mining activity area - Mongolia 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24128" y="2852936"/>
            <a:ext cx="3168352" cy="369332"/>
          </a:xfrm>
          <a:prstGeom prst="rect">
            <a:avLst/>
          </a:prstGeom>
          <a:ln w="317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2 hospitals (250 women) 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1520" y="4149080"/>
            <a:ext cx="5256584" cy="646331"/>
          </a:xfrm>
          <a:prstGeom prst="rect">
            <a:avLst/>
          </a:prstGeom>
          <a:ln w="317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High exposure group in the area of Karelia with local fisheries , local  fish eating  - Russia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24128" y="4293096"/>
            <a:ext cx="3096344" cy="369332"/>
          </a:xfrm>
          <a:prstGeom prst="rect">
            <a:avLst/>
          </a:prstGeom>
          <a:ln w="317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 anchorCtr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    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5 hospitals (250 women</a:t>
            </a:r>
            <a:r>
              <a:rPr lang="en-US" b="1" dirty="0" smtClean="0">
                <a:solidFill>
                  <a:prstClr val="black"/>
                </a:solidFill>
              </a:rPr>
              <a:t>)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96136" y="5013176"/>
            <a:ext cx="2990706" cy="369332"/>
          </a:xfrm>
          <a:prstGeom prst="rect">
            <a:avLst/>
          </a:prstGeom>
          <a:ln w="317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2 hospitals (250 women)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1520" y="4935651"/>
            <a:ext cx="5256584" cy="646331"/>
          </a:xfrm>
          <a:prstGeom prst="rect">
            <a:avLst/>
          </a:prstGeom>
          <a:ln w="317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 anchorCtr="0">
            <a:spAutoFit/>
          </a:bodyPr>
          <a:lstStyle/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Random selection from fish eating  community (costal area),  having TPP (nearby costal area) - India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9" name="Заголовок 3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82594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Target population groups</a:t>
            </a:r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392016" cy="365125"/>
          </a:xfrm>
        </p:spPr>
        <p:txBody>
          <a:bodyPr/>
          <a:lstStyle/>
          <a:p>
            <a:r>
              <a:rPr lang="en-US" dirty="0" smtClean="0"/>
              <a:t>WHO-UNEP Workshop, 13-14 February, Rome, Italy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51520" y="1988840"/>
            <a:ext cx="5256584" cy="646331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5">
                    <a:lumMod val="50000"/>
                  </a:schemeClr>
                </a:solidFill>
              </a:rPr>
              <a:t>Aidarken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 area  -enterprise with  the production of metallic  mercury –Kyrgyz Republic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24128" y="2132856"/>
            <a:ext cx="3096344" cy="369332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2 hospitals  (107 women</a:t>
            </a:r>
            <a:r>
              <a:rPr lang="en-US" b="1" dirty="0" smtClean="0"/>
              <a:t>)</a:t>
            </a:r>
            <a:endParaRPr lang="ru-RU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51520" y="3573016"/>
            <a:ext cx="5256584" cy="369332"/>
          </a:xfrm>
          <a:prstGeom prst="rect">
            <a:avLst/>
          </a:prstGeom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Fish eating population  of Accra and </a:t>
            </a:r>
            <a:r>
              <a:rPr lang="en-US" b="1" dirty="0" err="1" smtClean="0">
                <a:solidFill>
                  <a:schemeClr val="accent5">
                    <a:lumMod val="50000"/>
                  </a:schemeClr>
                </a:solidFill>
              </a:rPr>
              <a:t>Tema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 - Ghana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24128" y="3573016"/>
            <a:ext cx="3096344" cy="369332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</a:t>
            </a:r>
            <a:r>
              <a:rPr lang="en-US" b="1" dirty="0" smtClean="0">
                <a:solidFill>
                  <a:srgbClr val="FF0000"/>
                </a:solidFill>
              </a:rPr>
              <a:t>2 hospitals ( ? Women)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00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1285859"/>
            <a:ext cx="2214578" cy="100800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WHO requirements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736" y="2478794"/>
            <a:ext cx="2214000" cy="215443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Hotspot areas:</a:t>
            </a:r>
          </a:p>
          <a:p>
            <a:pPr marL="342900" indent="-342900">
              <a:buFontTx/>
              <a:buChar char="-"/>
            </a:pP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Optimal 250 women</a:t>
            </a:r>
          </a:p>
          <a:p>
            <a:pPr marL="342900" indent="-342900">
              <a:buFontTx/>
              <a:buChar char="-"/>
            </a:pP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At least 120 women</a:t>
            </a:r>
          </a:p>
          <a:p>
            <a:pPr marL="342900" indent="-342900">
              <a:buFontTx/>
              <a:buChar char="-"/>
            </a:pPr>
            <a:endParaRPr lang="en-US" sz="1400" dirty="0" smtClean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7446" y="1285860"/>
            <a:ext cx="2576642" cy="100800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Recruited numbers of women  in pilot countries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86050" y="2478793"/>
            <a:ext cx="2578038" cy="273921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Russia – 250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India - 250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Kyrgyz Republic  - 107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Mongolia – 250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Ghana - ?</a:t>
            </a:r>
          </a:p>
          <a:p>
            <a:endParaRPr lang="en-US" sz="1400" dirty="0" smtClean="0">
              <a:solidFill>
                <a:prstClr val="black"/>
              </a:solidFill>
            </a:endParaRPr>
          </a:p>
          <a:p>
            <a:endParaRPr lang="en-US" sz="1400" dirty="0" smtClean="0">
              <a:solidFill>
                <a:prstClr val="black"/>
              </a:solidFill>
            </a:endParaRPr>
          </a:p>
        </p:txBody>
      </p:sp>
      <p:pic>
        <p:nvPicPr>
          <p:cNvPr id="8" name="Picture 2" descr="C:\Users\Виктория\Desktop\ico-feature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16"/>
            <a:ext cx="500034" cy="50006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580112" y="1285860"/>
            <a:ext cx="3403590" cy="100800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Challenges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24128" y="2478794"/>
            <a:ext cx="3260724" cy="36317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endParaRPr lang="en-US" sz="1400" b="1" dirty="0" smtClean="0">
              <a:solidFill>
                <a:prstClr val="black"/>
              </a:solidFill>
            </a:endParaRPr>
          </a:p>
          <a:p>
            <a:pPr lv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Difficulties with recruitment for the period of 6 months when  the number of births is limited (KR)</a:t>
            </a:r>
          </a:p>
          <a:p>
            <a:pPr lvl="0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Timelines were not kept (Ghana) </a:t>
            </a:r>
          </a:p>
          <a:p>
            <a:pPr lvl="0"/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Difficulties with recruitment  of women  in rural areas: lack of maternity staff in small hospitals (Russia)</a:t>
            </a:r>
          </a:p>
        </p:txBody>
      </p:sp>
      <p:pic>
        <p:nvPicPr>
          <p:cNvPr id="11" name="Picture 2" descr="C:\Users\Виктория\Desktop\ico-feature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143116"/>
            <a:ext cx="500034" cy="500066"/>
          </a:xfrm>
          <a:prstGeom prst="rect">
            <a:avLst/>
          </a:prstGeom>
          <a:noFill/>
        </p:spPr>
      </p:pic>
      <p:pic>
        <p:nvPicPr>
          <p:cNvPr id="12" name="Picture 2" descr="C:\Users\Виктория\Desktop\ico-feature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132856"/>
            <a:ext cx="500034" cy="500066"/>
          </a:xfrm>
          <a:prstGeom prst="rect">
            <a:avLst/>
          </a:prstGeom>
          <a:noFill/>
        </p:spPr>
      </p:pic>
      <p:sp>
        <p:nvSpPr>
          <p:cNvPr id="13" name="Заголовок 3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Sampling size of population groups</a:t>
            </a:r>
          </a:p>
        </p:txBody>
      </p:sp>
      <p:sp>
        <p:nvSpPr>
          <p:cNvPr id="15" name="Нижний колонтитул 11"/>
          <p:cNvSpPr>
            <a:spLocks noGrp="1"/>
          </p:cNvSpPr>
          <p:nvPr>
            <p:ph type="ftr" sz="quarter" idx="11"/>
          </p:nvPr>
        </p:nvSpPr>
        <p:spPr>
          <a:xfrm>
            <a:off x="2699792" y="6356350"/>
            <a:ext cx="3744416" cy="365125"/>
          </a:xfrm>
        </p:spPr>
        <p:txBody>
          <a:bodyPr/>
          <a:lstStyle/>
          <a:p>
            <a:r>
              <a:rPr lang="en-US" dirty="0" smtClean="0"/>
              <a:t>WHO-UNEP Workshop, 13-14 February, Rome, Italy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979712" y="1124744"/>
            <a:ext cx="7020272" cy="48936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should be more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For big areas with big population groups ( 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Mongolia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  <a:p>
            <a:pPr>
              <a:buFont typeface="Arial" pitchFamily="34" charset="0"/>
              <a:buChar char="•"/>
            </a:pPr>
            <a:endParaRPr lang="en-US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good 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If annual number of births in the area is high, for instance 1200-1400 per year (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Russia in urban areas, India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  <a:p>
            <a:endParaRPr lang="en-US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should be less</a:t>
            </a:r>
          </a:p>
          <a:p>
            <a:pPr lvl="0"/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If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annual number of births in the area is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small, for instance 640 per year (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Kyrgyz Republic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  <a:p>
            <a:pPr lvl="0"/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In rural areas  for the same reason, for instance 300-400 per year(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Russia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  <a:endParaRPr lang="ru-RU" sz="24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0" y="2492896"/>
            <a:ext cx="1665532" cy="1574486"/>
          </a:xfrm>
          <a:prstGeom prst="ellipse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</a:rPr>
              <a:t>250 for hotspot areas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457200" y="142852"/>
            <a:ext cx="8229600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Sampling size of population groups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3200" b="1" dirty="0" smtClean="0">
                <a:solidFill>
                  <a:srgbClr val="4F81BD">
                    <a:lumMod val="50000"/>
                  </a:srgbClr>
                </a:solidFill>
              </a:rPr>
              <a:t>- challenges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Нижний колонтитул 11"/>
          <p:cNvSpPr>
            <a:spLocks noGrp="1"/>
          </p:cNvSpPr>
          <p:nvPr>
            <p:ph type="ftr" sz="quarter" idx="11"/>
          </p:nvPr>
        </p:nvSpPr>
        <p:spPr>
          <a:xfrm>
            <a:off x="2699792" y="6356350"/>
            <a:ext cx="3672408" cy="365125"/>
          </a:xfrm>
        </p:spPr>
        <p:txBody>
          <a:bodyPr/>
          <a:lstStyle/>
          <a:p>
            <a:r>
              <a:rPr lang="en-US" dirty="0" smtClean="0"/>
              <a:t>WHO-UNEP Workshop, 13-14 February, Rome, Italy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456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772816"/>
          <a:ext cx="3275856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1640"/>
                <a:gridCol w="864096"/>
                <a:gridCol w="1080120"/>
              </a:tblGrid>
              <a:tr h="4320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Hotspot area</a:t>
                      </a:r>
                      <a:endParaRPr lang="ru-RU" sz="1200" dirty="0"/>
                    </a:p>
                  </a:txBody>
                  <a:tcPr marL="244974" marR="24497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Hospitals</a:t>
                      </a:r>
                      <a:endParaRPr lang="ru-RU" sz="1200" dirty="0"/>
                    </a:p>
                  </a:txBody>
                  <a:tcPr marL="244974" marR="24497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Number of  women*</a:t>
                      </a:r>
                      <a:endParaRPr lang="ru-RU" sz="1200" dirty="0"/>
                    </a:p>
                  </a:txBody>
                  <a:tcPr marL="244974" marR="24497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Petrozavodsk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en-US" sz="1200" dirty="0" smtClean="0"/>
                        <a:t>(urban)</a:t>
                      </a:r>
                      <a:endParaRPr lang="ru-RU" sz="1200" dirty="0"/>
                    </a:p>
                  </a:txBody>
                  <a:tcPr marL="244974" marR="24497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lang="ru-RU" sz="1200" dirty="0"/>
                    </a:p>
                  </a:txBody>
                  <a:tcPr marL="244974" marR="24497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65</a:t>
                      </a:r>
                    </a:p>
                    <a:p>
                      <a:r>
                        <a:rPr lang="en-US" sz="1200" dirty="0" smtClean="0"/>
                        <a:t>65</a:t>
                      </a:r>
                      <a:endParaRPr lang="ru-RU" sz="1200" dirty="0"/>
                    </a:p>
                  </a:txBody>
                  <a:tcPr marL="244974" marR="24497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Kondopoga</a:t>
                      </a:r>
                      <a:endParaRPr lang="en-US" sz="1200" dirty="0" smtClean="0"/>
                    </a:p>
                    <a:p>
                      <a:r>
                        <a:rPr lang="en-US" sz="1200" dirty="0" smtClean="0"/>
                        <a:t>(urban/rural)</a:t>
                      </a:r>
                      <a:endParaRPr lang="ru-RU" sz="1200" dirty="0"/>
                    </a:p>
                  </a:txBody>
                  <a:tcPr marL="244974" marR="24497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ru-RU" sz="1200" dirty="0"/>
                    </a:p>
                  </a:txBody>
                  <a:tcPr marL="244974" marR="24497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40</a:t>
                      </a:r>
                      <a:endParaRPr lang="ru-RU" sz="1200" dirty="0"/>
                    </a:p>
                  </a:txBody>
                  <a:tcPr marL="244974" marR="24497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Pitkaranta</a:t>
                      </a:r>
                      <a:endParaRPr lang="en-US" sz="1200" dirty="0" smtClean="0"/>
                    </a:p>
                    <a:p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ueban</a:t>
                      </a:r>
                      <a:r>
                        <a:rPr lang="en-US" sz="1200" dirty="0" smtClean="0"/>
                        <a:t>/rural)</a:t>
                      </a:r>
                      <a:endParaRPr lang="ru-RU" sz="1200" dirty="0"/>
                    </a:p>
                  </a:txBody>
                  <a:tcPr marL="244974" marR="24497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ru-RU" sz="1200" dirty="0"/>
                    </a:p>
                  </a:txBody>
                  <a:tcPr marL="244974" marR="24497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40</a:t>
                      </a:r>
                      <a:endParaRPr lang="ru-RU" sz="1200" dirty="0"/>
                    </a:p>
                  </a:txBody>
                  <a:tcPr marL="244974" marR="24497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Suojarvi</a:t>
                      </a:r>
                      <a:endParaRPr lang="en-US" sz="1200" dirty="0" smtClean="0"/>
                    </a:p>
                    <a:p>
                      <a:r>
                        <a:rPr lang="en-US" sz="1200" dirty="0" smtClean="0"/>
                        <a:t>(rural)</a:t>
                      </a:r>
                      <a:endParaRPr lang="ru-RU" sz="1200" dirty="0"/>
                    </a:p>
                  </a:txBody>
                  <a:tcPr marL="244974" marR="24497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ru-RU" sz="1200" dirty="0"/>
                    </a:p>
                  </a:txBody>
                  <a:tcPr marL="244974" marR="244974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40</a:t>
                      </a:r>
                      <a:endParaRPr lang="ru-RU" sz="1200" dirty="0"/>
                    </a:p>
                  </a:txBody>
                  <a:tcPr marL="244974" marR="244974"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436096" y="1664487"/>
          <a:ext cx="2016224" cy="2484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720080"/>
              </a:tblGrid>
              <a:tr h="57980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Hospitals</a:t>
                      </a:r>
                      <a:endParaRPr lang="ru-RU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 of women</a:t>
                      </a:r>
                      <a:endParaRPr lang="ru-RU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7291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1.Petrozavodsk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(urban)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78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4750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2.Sortavala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(urban/rural)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460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3.Medveshegorsk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(urban/rural)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2087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4.Suojarvi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(rural)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42910" y="1142984"/>
            <a:ext cx="2075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INITIALLY - expected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436096" y="1196752"/>
            <a:ext cx="2150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ACTUALLY - recruited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-3346814" y="5500702"/>
            <a:ext cx="3346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 - based on average number of deliveries per year</a:t>
            </a:r>
            <a:endParaRPr lang="ru-RU" sz="1200" dirty="0"/>
          </a:p>
        </p:txBody>
      </p:sp>
      <p:sp>
        <p:nvSpPr>
          <p:cNvPr id="18" name="Заголовок 3"/>
          <p:cNvSpPr txBox="1">
            <a:spLocks/>
          </p:cNvSpPr>
          <p:nvPr/>
        </p:nvSpPr>
        <p:spPr>
          <a:xfrm>
            <a:off x="457200" y="142852"/>
            <a:ext cx="8229600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Identification of hospitals in hotspot areas:</a:t>
            </a:r>
            <a:b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challenges (Russian experience)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51920" y="2348880"/>
            <a:ext cx="1143007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Main flow of rural women</a:t>
            </a:r>
            <a:endParaRPr lang="ru-RU" sz="1400" dirty="0"/>
          </a:p>
        </p:txBody>
      </p:sp>
      <p:cxnSp>
        <p:nvCxnSpPr>
          <p:cNvPr id="21" name="Прямая со стрелкой 20"/>
          <p:cNvCxnSpPr>
            <a:endCxn id="20" idx="1"/>
          </p:cNvCxnSpPr>
          <p:nvPr/>
        </p:nvCxnSpPr>
        <p:spPr>
          <a:xfrm flipV="1">
            <a:off x="3423292" y="2610490"/>
            <a:ext cx="428628" cy="2616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004048" y="2708920"/>
            <a:ext cx="571504" cy="2384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851920" y="3429000"/>
            <a:ext cx="1143008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Lack of personnel,</a:t>
            </a:r>
          </a:p>
          <a:p>
            <a:r>
              <a:rPr lang="en-US" sz="1400" dirty="0" smtClean="0"/>
              <a:t>Closed for summer</a:t>
            </a:r>
            <a:endParaRPr lang="ru-RU" sz="1400" dirty="0"/>
          </a:p>
        </p:txBody>
      </p:sp>
      <p:cxnSp>
        <p:nvCxnSpPr>
          <p:cNvPr id="28" name="Прямая со стрелкой 27"/>
          <p:cNvCxnSpPr>
            <a:endCxn id="27" idx="1"/>
          </p:cNvCxnSpPr>
          <p:nvPr/>
        </p:nvCxnSpPr>
        <p:spPr>
          <a:xfrm>
            <a:off x="3208978" y="3714752"/>
            <a:ext cx="642942" cy="1913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27" idx="3"/>
          </p:cNvCxnSpPr>
          <p:nvPr/>
        </p:nvCxnSpPr>
        <p:spPr>
          <a:xfrm flipV="1">
            <a:off x="4994928" y="3356992"/>
            <a:ext cx="513176" cy="5490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23528" y="4581128"/>
            <a:ext cx="7046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 hospitals is too much especially when the distance between them is big</a:t>
            </a:r>
            <a:endParaRPr lang="ru-RU" dirty="0"/>
          </a:p>
        </p:txBody>
      </p:sp>
      <p:sp>
        <p:nvSpPr>
          <p:cNvPr id="31" name="Овал 30"/>
          <p:cNvSpPr/>
          <p:nvPr/>
        </p:nvSpPr>
        <p:spPr>
          <a:xfrm>
            <a:off x="4427984" y="5877272"/>
            <a:ext cx="369388" cy="288032"/>
          </a:xfrm>
          <a:prstGeom prst="ellipse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</a:rPr>
              <a:t>1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5796136" y="5229200"/>
            <a:ext cx="369388" cy="288032"/>
          </a:xfrm>
          <a:prstGeom prst="ellipse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</a:rPr>
              <a:t>3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1475656" y="5229200"/>
            <a:ext cx="369388" cy="288032"/>
          </a:xfrm>
          <a:prstGeom prst="ellipse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</a:rPr>
              <a:t>4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827584" y="6021288"/>
            <a:ext cx="369388" cy="288032"/>
          </a:xfrm>
          <a:prstGeom prst="ellipse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</a:rPr>
              <a:t>2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36" name="Прямая соединительная линия 35"/>
          <p:cNvCxnSpPr>
            <a:stCxn id="31" idx="7"/>
            <a:endCxn id="32" idx="3"/>
          </p:cNvCxnSpPr>
          <p:nvPr/>
        </p:nvCxnSpPr>
        <p:spPr>
          <a:xfrm rot="5400000" flipH="1" flipV="1">
            <a:off x="5074553" y="5143774"/>
            <a:ext cx="444402" cy="11069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31" idx="1"/>
            <a:endCxn id="33" idx="6"/>
          </p:cNvCxnSpPr>
          <p:nvPr/>
        </p:nvCxnSpPr>
        <p:spPr>
          <a:xfrm rot="16200000" flipV="1">
            <a:off x="2890444" y="4327817"/>
            <a:ext cx="546237" cy="26370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31" idx="2"/>
            <a:endCxn id="34" idx="6"/>
          </p:cNvCxnSpPr>
          <p:nvPr/>
        </p:nvCxnSpPr>
        <p:spPr>
          <a:xfrm rot="10800000" flipV="1">
            <a:off x="1196972" y="6021288"/>
            <a:ext cx="3231012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788024" y="5373216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57 km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2627784" y="515719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137 km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1547664" y="573325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206 km</a:t>
            </a:r>
            <a:endParaRPr lang="ru-RU" dirty="0"/>
          </a:p>
        </p:txBody>
      </p:sp>
      <p:sp>
        <p:nvSpPr>
          <p:cNvPr id="45" name="Нижний колонтитул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680048" cy="365125"/>
          </a:xfrm>
        </p:spPr>
        <p:txBody>
          <a:bodyPr/>
          <a:lstStyle/>
          <a:p>
            <a:r>
              <a:rPr lang="en-US" dirty="0" smtClean="0"/>
              <a:t>WHO-UNEP Workshop, 13-14 February, Rome, Italy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>
          <a:xfrm>
            <a:off x="457200" y="142852"/>
            <a:ext cx="8229600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Challenges for surveillance perspective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58" y="1285859"/>
            <a:ext cx="2214578" cy="100800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Options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736" y="2478794"/>
            <a:ext cx="2214000" cy="378565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Only Local staff of the maternity is involved into the recruitment</a:t>
            </a:r>
          </a:p>
          <a:p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Combination of Local staff and External research personnel involved into the recruitment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87446" y="1285860"/>
            <a:ext cx="2288610" cy="100800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Experience from pilot countries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86050" y="2478793"/>
            <a:ext cx="2290006" cy="387798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Russia</a:t>
            </a:r>
          </a:p>
          <a:p>
            <a:pPr algn="ctr"/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Kyrgyz Republic</a:t>
            </a:r>
          </a:p>
          <a:p>
            <a:pPr algn="ctr"/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Mongolia</a:t>
            </a:r>
            <a:endParaRPr lang="en-U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India</a:t>
            </a:r>
          </a:p>
          <a:p>
            <a:pPr algn="ctr"/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Ghana</a:t>
            </a:r>
          </a:p>
          <a:p>
            <a:pPr algn="ctr"/>
            <a:endParaRPr lang="en-U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1400" b="1" dirty="0" smtClean="0">
              <a:solidFill>
                <a:prstClr val="black"/>
              </a:solidFill>
            </a:endParaRPr>
          </a:p>
          <a:p>
            <a:pPr algn="ctr"/>
            <a:endParaRPr lang="en-US" sz="1400" b="1" dirty="0" smtClean="0">
              <a:solidFill>
                <a:prstClr val="black"/>
              </a:solidFill>
            </a:endParaRPr>
          </a:p>
          <a:p>
            <a:pPr algn="ctr"/>
            <a:endParaRPr lang="en-US" sz="1400" b="1" dirty="0" smtClean="0">
              <a:solidFill>
                <a:prstClr val="black"/>
              </a:solidFill>
            </a:endParaRPr>
          </a:p>
        </p:txBody>
      </p:sp>
      <p:pic>
        <p:nvPicPr>
          <p:cNvPr id="9" name="Picture 2" descr="C:\Users\Виктория\Desktop\ico-feature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16"/>
            <a:ext cx="500034" cy="50006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292080" y="1285860"/>
            <a:ext cx="3691622" cy="100800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Challenges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64088" y="2478794"/>
            <a:ext cx="3620764" cy="378565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Times New Roman" pitchFamily="18" charset="0"/>
              </a:rPr>
              <a:t>Recruitment of women depends on staff motivation, including financial compensation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 (</a:t>
            </a:r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India, Mongolia, Russia, Ghana, Kyrgyz Republic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)</a:t>
            </a:r>
          </a:p>
          <a:p>
            <a:endParaRPr lang="en-US" sz="2000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>
              <a:buFontTx/>
              <a:buChar char="-"/>
            </a:pP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Times New Roman" pitchFamily="18" charset="0"/>
              </a:rPr>
              <a:t>Inadequate numbers of midwives (</a:t>
            </a:r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Times New Roman" pitchFamily="18" charset="0"/>
              </a:rPr>
              <a:t>Ghana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Times New Roman" pitchFamily="18" charset="0"/>
              </a:rPr>
              <a:t>)</a:t>
            </a:r>
          </a:p>
          <a:p>
            <a:endParaRPr lang="en-US" sz="2000" dirty="0" smtClean="0">
              <a:solidFill>
                <a:schemeClr val="accent5">
                  <a:lumMod val="50000"/>
                </a:schemeClr>
              </a:solidFill>
              <a:latin typeface="+mj-lt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Local staff has routine work,  this may influence the quality of collected data ( </a:t>
            </a:r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Russia, Ghana)</a:t>
            </a:r>
            <a:endParaRPr lang="en-US" sz="2000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2" name="Picture 2" descr="C:\Users\Виктория\Desktop\ico-feature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143116"/>
            <a:ext cx="500034" cy="500066"/>
          </a:xfrm>
          <a:prstGeom prst="rect">
            <a:avLst/>
          </a:prstGeom>
          <a:noFill/>
        </p:spPr>
      </p:pic>
      <p:pic>
        <p:nvPicPr>
          <p:cNvPr id="13" name="Picture 2" descr="C:\Users\Виктория\Desktop\ico-feature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132856"/>
            <a:ext cx="500034" cy="500066"/>
          </a:xfrm>
          <a:prstGeom prst="rect">
            <a:avLst/>
          </a:prstGeom>
          <a:noFill/>
        </p:spPr>
      </p:pic>
      <p:cxnSp>
        <p:nvCxnSpPr>
          <p:cNvPr id="24" name="Прямая со стрелкой 23"/>
          <p:cNvCxnSpPr/>
          <p:nvPr/>
        </p:nvCxnSpPr>
        <p:spPr>
          <a:xfrm>
            <a:off x="2357422" y="3143248"/>
            <a:ext cx="57150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339752" y="4941168"/>
            <a:ext cx="57150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Нижний колонтитул 11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44416" cy="365125"/>
          </a:xfrm>
        </p:spPr>
        <p:txBody>
          <a:bodyPr/>
          <a:lstStyle/>
          <a:p>
            <a:r>
              <a:rPr lang="en-US" dirty="0" smtClean="0"/>
              <a:t>WHO-UNEP Workshop, 13-14 February, Rome, Italy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en-US" sz="2800" b="1" dirty="0" smtClean="0"/>
              <a:t>Real Costs for countries (financial issues) – </a:t>
            </a:r>
            <a:r>
              <a:rPr lang="en-US" sz="2800" dirty="0" smtClean="0"/>
              <a:t>India, Mongolia, Russia, Kyrgyz Republic, Ghana</a:t>
            </a:r>
          </a:p>
          <a:p>
            <a:pPr marL="514350" indent="-514350"/>
            <a:r>
              <a:rPr lang="en-US" sz="2800" b="1" dirty="0" smtClean="0"/>
              <a:t>Real national infrastructure to perform HBM surveys on the national scale – </a:t>
            </a:r>
            <a:r>
              <a:rPr lang="en-US" sz="2800" dirty="0" smtClean="0"/>
              <a:t>Kyrgyz Republic, Russia, Mongolia</a:t>
            </a:r>
          </a:p>
          <a:p>
            <a:pPr marL="514350" indent="-514350"/>
            <a:r>
              <a:rPr lang="en-US" sz="2800" b="1" dirty="0" smtClean="0"/>
              <a:t>National political will to get reliable HBM data on mercury exposure and monitor the trends - </a:t>
            </a:r>
            <a:r>
              <a:rPr lang="en-US" sz="2800" dirty="0" smtClean="0"/>
              <a:t>Russia</a:t>
            </a:r>
            <a:endParaRPr lang="ru-RU" sz="2800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457200" y="142852"/>
            <a:ext cx="8229600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Challenges for surveillance perspective</a:t>
            </a:r>
          </a:p>
        </p:txBody>
      </p:sp>
      <p:sp>
        <p:nvSpPr>
          <p:cNvPr id="6" name="Нижний колонтитул 11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3600400" cy="365125"/>
          </a:xfrm>
        </p:spPr>
        <p:txBody>
          <a:bodyPr/>
          <a:lstStyle/>
          <a:p>
            <a:r>
              <a:rPr lang="en-US" dirty="0" smtClean="0"/>
              <a:t>WHO-UNEP Workshop, 13-14 February, Rome, Italy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710</TotalTime>
  <Words>931</Words>
  <Application>Microsoft Macintosh PowerPoint</Application>
  <PresentationFormat>On-screen Show (4:3)</PresentationFormat>
  <Paragraphs>175</Paragraphs>
  <Slides>10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Tahoma</vt:lpstr>
      <vt:lpstr>Arial</vt:lpstr>
      <vt:lpstr>Calibri</vt:lpstr>
      <vt:lpstr>Times New Roman</vt:lpstr>
      <vt:lpstr>Тема Office</vt:lpstr>
      <vt:lpstr>Lessons learned from the perspective of Study Design and Planning  Session on HBM</vt:lpstr>
      <vt:lpstr>PowerPoint Presentation</vt:lpstr>
      <vt:lpstr>PowerPoint Presentation</vt:lpstr>
      <vt:lpstr>Target population groups</vt:lpstr>
      <vt:lpstr>Sampling size of population groups</vt:lpstr>
      <vt:lpstr>PowerPoint Presentation</vt:lpstr>
      <vt:lpstr>PowerPoint Presentation</vt:lpstr>
      <vt:lpstr>PowerPoint Presentation</vt:lpstr>
      <vt:lpstr>PowerPoint Presentation</vt:lpstr>
      <vt:lpstr>Thank you all!</vt:lpstr>
    </vt:vector>
  </TitlesOfParts>
  <Company>HP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Lessons learned from the perspective of Study Design</dc:title>
  <dc:creator>Ирина</dc:creator>
  <cp:lastModifiedBy>Angeline djampou</cp:lastModifiedBy>
  <cp:revision>41</cp:revision>
  <dcterms:created xsi:type="dcterms:W3CDTF">2018-01-30T07:21:31Z</dcterms:created>
  <dcterms:modified xsi:type="dcterms:W3CDTF">2018-09-05T19:28:34Z</dcterms:modified>
</cp:coreProperties>
</file>