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5" r:id="rId5"/>
    <p:sldId id="261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0" autoAdjust="0"/>
    <p:restoredTop sz="94660"/>
  </p:normalViewPr>
  <p:slideViewPr>
    <p:cSldViewPr snapToGrid="0">
      <p:cViewPr>
        <p:scale>
          <a:sx n="123" d="100"/>
          <a:sy n="123" d="100"/>
        </p:scale>
        <p:origin x="-800" y="-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9671D1-9160-4F70-9CC8-82FE7A760865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2F62324-6649-441C-BD83-815229C83723}">
      <dgm:prSet phldrT="[Text]"/>
      <dgm:spPr/>
      <dgm:t>
        <a:bodyPr/>
        <a:lstStyle/>
        <a:p>
          <a:endParaRPr lang="en-GB" dirty="0">
            <a:solidFill>
              <a:schemeClr val="bg1"/>
            </a:solidFill>
          </a:endParaRPr>
        </a:p>
      </dgm:t>
    </dgm:pt>
    <dgm:pt modelId="{F94AFA88-A0A0-4EB6-BA68-176DD7AC417C}" type="parTrans" cxnId="{EC10E66B-55DB-4AE6-8E07-09EEF86F7B7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D359CC0-5841-4AC8-B479-CF3764E3778B}" type="sibTrans" cxnId="{EC10E66B-55DB-4AE6-8E07-09EEF86F7B7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96FA956E-DB3E-484D-A5DC-37ECFE63CB19}">
      <dgm:prSet phldrT="[Text]" phldr="1"/>
      <dgm:spPr/>
      <dgm:t>
        <a:bodyPr/>
        <a:lstStyle/>
        <a:p>
          <a:endParaRPr lang="en-GB" dirty="0">
            <a:solidFill>
              <a:schemeClr val="bg1"/>
            </a:solidFill>
          </a:endParaRPr>
        </a:p>
      </dgm:t>
    </dgm:pt>
    <dgm:pt modelId="{599D1840-98DC-4E09-A3CB-1EDADDEF02A5}" type="sibTrans" cxnId="{29F34A48-2BFF-4DF0-AAA0-F270F3CF2EE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875806E-1448-4DA3-8B61-84E9AF6712A0}" type="parTrans" cxnId="{29F34A48-2BFF-4DF0-AAA0-F270F3CF2EE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685C13B-9E24-4630-8BEE-58F5D0848827}">
      <dgm:prSet phldrT="[Text]" phldr="1"/>
      <dgm:spPr>
        <a:ln>
          <a:solidFill>
            <a:schemeClr val="bg1"/>
          </a:solidFill>
        </a:ln>
      </dgm:spPr>
      <dgm:t>
        <a:bodyPr/>
        <a:lstStyle/>
        <a:p>
          <a:endParaRPr lang="en-GB" dirty="0">
            <a:solidFill>
              <a:schemeClr val="bg1"/>
            </a:solidFill>
          </a:endParaRPr>
        </a:p>
      </dgm:t>
    </dgm:pt>
    <dgm:pt modelId="{94A2E54F-96ED-4998-A89D-83F9A559CB20}" type="sibTrans" cxnId="{8B1BC4E0-848A-4375-B62F-1A43F14C940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54C168F-66D5-4856-8DB5-1E39CC4B15F4}" type="parTrans" cxnId="{8B1BC4E0-848A-4375-B62F-1A43F14C940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5291B097-56A3-4225-B25D-B112DEB7741B}" type="pres">
      <dgm:prSet presAssocID="{E89671D1-9160-4F70-9CC8-82FE7A76086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E733D6A-028D-4CBC-84BD-AECB200346A3}" type="pres">
      <dgm:prSet presAssocID="{62F62324-6649-441C-BD83-815229C83723}" presName="Accent1" presStyleCnt="0"/>
      <dgm:spPr/>
    </dgm:pt>
    <dgm:pt modelId="{90086296-8A27-4F5B-B9A4-77DCF79B690D}" type="pres">
      <dgm:prSet presAssocID="{62F62324-6649-441C-BD83-815229C83723}" presName="Accent" presStyleLbl="node1" presStyleIdx="0" presStyleCnt="3"/>
      <dgm:spPr/>
    </dgm:pt>
    <dgm:pt modelId="{2054B8B8-1555-434D-B50A-C1D3BF30A206}" type="pres">
      <dgm:prSet presAssocID="{62F62324-6649-441C-BD83-815229C83723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6EBB0-D45F-4764-B88F-AC61E14DA95D}" type="pres">
      <dgm:prSet presAssocID="{6685C13B-9E24-4630-8BEE-58F5D0848827}" presName="Accent2" presStyleCnt="0"/>
      <dgm:spPr/>
    </dgm:pt>
    <dgm:pt modelId="{72E986F8-64D2-48D9-AAB4-FBCF0B230716}" type="pres">
      <dgm:prSet presAssocID="{6685C13B-9E24-4630-8BEE-58F5D0848827}" presName="Accent" presStyleLbl="node1" presStyleIdx="1" presStyleCnt="3"/>
      <dgm:spPr/>
    </dgm:pt>
    <dgm:pt modelId="{C1452BBE-03E5-4955-8237-B45532EC9125}" type="pres">
      <dgm:prSet presAssocID="{6685C13B-9E24-4630-8BEE-58F5D0848827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99077F-C62E-427D-8C8B-D1172CC971AC}" type="pres">
      <dgm:prSet presAssocID="{96FA956E-DB3E-484D-A5DC-37ECFE63CB19}" presName="Accent3" presStyleCnt="0"/>
      <dgm:spPr/>
    </dgm:pt>
    <dgm:pt modelId="{C37295C2-9749-4149-AC4D-4826B4E64338}" type="pres">
      <dgm:prSet presAssocID="{96FA956E-DB3E-484D-A5DC-37ECFE63CB19}" presName="Accent" presStyleLbl="node1" presStyleIdx="2" presStyleCnt="3"/>
      <dgm:spPr/>
    </dgm:pt>
    <dgm:pt modelId="{FC46CDA4-CC54-4A8E-AF9F-8C3D3576E16B}" type="pres">
      <dgm:prSet presAssocID="{96FA956E-DB3E-484D-A5DC-37ECFE63CB19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B1BC4E0-848A-4375-B62F-1A43F14C940B}" srcId="{E89671D1-9160-4F70-9CC8-82FE7A760865}" destId="{6685C13B-9E24-4630-8BEE-58F5D0848827}" srcOrd="1" destOrd="0" parTransId="{854C168F-66D5-4856-8DB5-1E39CC4B15F4}" sibTransId="{94A2E54F-96ED-4998-A89D-83F9A559CB20}"/>
    <dgm:cxn modelId="{0241672A-A3B1-4E24-B5A2-10697FDADB19}" type="presOf" srcId="{E89671D1-9160-4F70-9CC8-82FE7A760865}" destId="{5291B097-56A3-4225-B25D-B112DEB7741B}" srcOrd="0" destOrd="0" presId="urn:microsoft.com/office/officeart/2009/layout/CircleArrowProcess"/>
    <dgm:cxn modelId="{29F34A48-2BFF-4DF0-AAA0-F270F3CF2EE3}" srcId="{E89671D1-9160-4F70-9CC8-82FE7A760865}" destId="{96FA956E-DB3E-484D-A5DC-37ECFE63CB19}" srcOrd="2" destOrd="0" parTransId="{A875806E-1448-4DA3-8B61-84E9AF6712A0}" sibTransId="{599D1840-98DC-4E09-A3CB-1EDADDEF02A5}"/>
    <dgm:cxn modelId="{EC10E66B-55DB-4AE6-8E07-09EEF86F7B7E}" srcId="{E89671D1-9160-4F70-9CC8-82FE7A760865}" destId="{62F62324-6649-441C-BD83-815229C83723}" srcOrd="0" destOrd="0" parTransId="{F94AFA88-A0A0-4EB6-BA68-176DD7AC417C}" sibTransId="{1D359CC0-5841-4AC8-B479-CF3764E3778B}"/>
    <dgm:cxn modelId="{EC6E6C4D-5976-4378-AC2A-99BBDE471A83}" type="presOf" srcId="{6685C13B-9E24-4630-8BEE-58F5D0848827}" destId="{C1452BBE-03E5-4955-8237-B45532EC9125}" srcOrd="0" destOrd="0" presId="urn:microsoft.com/office/officeart/2009/layout/CircleArrowProcess"/>
    <dgm:cxn modelId="{5BFB0D1E-C138-4DD0-ABE2-9D767734C18F}" type="presOf" srcId="{62F62324-6649-441C-BD83-815229C83723}" destId="{2054B8B8-1555-434D-B50A-C1D3BF30A206}" srcOrd="0" destOrd="0" presId="urn:microsoft.com/office/officeart/2009/layout/CircleArrowProcess"/>
    <dgm:cxn modelId="{0C1302DE-6C3F-414C-B7E0-CE23ECA464B7}" type="presOf" srcId="{96FA956E-DB3E-484D-A5DC-37ECFE63CB19}" destId="{FC46CDA4-CC54-4A8E-AF9F-8C3D3576E16B}" srcOrd="0" destOrd="0" presId="urn:microsoft.com/office/officeart/2009/layout/CircleArrowProcess"/>
    <dgm:cxn modelId="{B23B2074-C1CB-4A99-A873-CB58433DBFC6}" type="presParOf" srcId="{5291B097-56A3-4225-B25D-B112DEB7741B}" destId="{DE733D6A-028D-4CBC-84BD-AECB200346A3}" srcOrd="0" destOrd="0" presId="urn:microsoft.com/office/officeart/2009/layout/CircleArrowProcess"/>
    <dgm:cxn modelId="{4E272742-1FAD-4B9A-BB17-8AC589E9B2BC}" type="presParOf" srcId="{DE733D6A-028D-4CBC-84BD-AECB200346A3}" destId="{90086296-8A27-4F5B-B9A4-77DCF79B690D}" srcOrd="0" destOrd="0" presId="urn:microsoft.com/office/officeart/2009/layout/CircleArrowProcess"/>
    <dgm:cxn modelId="{8D412051-E9E6-4D0E-8DBF-116E36B6D8F7}" type="presParOf" srcId="{5291B097-56A3-4225-B25D-B112DEB7741B}" destId="{2054B8B8-1555-434D-B50A-C1D3BF30A206}" srcOrd="1" destOrd="0" presId="urn:microsoft.com/office/officeart/2009/layout/CircleArrowProcess"/>
    <dgm:cxn modelId="{0A31B97F-373A-451B-A4B8-826F738B796A}" type="presParOf" srcId="{5291B097-56A3-4225-B25D-B112DEB7741B}" destId="{DFD6EBB0-D45F-4764-B88F-AC61E14DA95D}" srcOrd="2" destOrd="0" presId="urn:microsoft.com/office/officeart/2009/layout/CircleArrowProcess"/>
    <dgm:cxn modelId="{042DA77A-3F3B-490D-8213-A1D2973DD31A}" type="presParOf" srcId="{DFD6EBB0-D45F-4764-B88F-AC61E14DA95D}" destId="{72E986F8-64D2-48D9-AAB4-FBCF0B230716}" srcOrd="0" destOrd="0" presId="urn:microsoft.com/office/officeart/2009/layout/CircleArrowProcess"/>
    <dgm:cxn modelId="{B9C98557-BD02-4BCB-96AB-DFD8F360B3AB}" type="presParOf" srcId="{5291B097-56A3-4225-B25D-B112DEB7741B}" destId="{C1452BBE-03E5-4955-8237-B45532EC9125}" srcOrd="3" destOrd="0" presId="urn:microsoft.com/office/officeart/2009/layout/CircleArrowProcess"/>
    <dgm:cxn modelId="{8C02063C-4ECF-4A45-9266-F41444A112EA}" type="presParOf" srcId="{5291B097-56A3-4225-B25D-B112DEB7741B}" destId="{8599077F-C62E-427D-8C8B-D1172CC971AC}" srcOrd="4" destOrd="0" presId="urn:microsoft.com/office/officeart/2009/layout/CircleArrowProcess"/>
    <dgm:cxn modelId="{1F9F2ADC-8DB8-4105-8AFC-B4FFC0E718D7}" type="presParOf" srcId="{8599077F-C62E-427D-8C8B-D1172CC971AC}" destId="{C37295C2-9749-4149-AC4D-4826B4E64338}" srcOrd="0" destOrd="0" presId="urn:microsoft.com/office/officeart/2009/layout/CircleArrowProcess"/>
    <dgm:cxn modelId="{4F3E9958-D5D6-4DFB-9D75-6302E5C3DBED}" type="presParOf" srcId="{5291B097-56A3-4225-B25D-B112DEB7741B}" destId="{FC46CDA4-CC54-4A8E-AF9F-8C3D3576E16B}" srcOrd="5" destOrd="0" presId="urn:microsoft.com/office/officeart/2009/layout/CircleArrow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86296-8A27-4F5B-B9A4-77DCF79B690D}">
      <dsp:nvSpPr>
        <dsp:cNvPr id="0" name=""/>
        <dsp:cNvSpPr/>
      </dsp:nvSpPr>
      <dsp:spPr>
        <a:xfrm>
          <a:off x="1001230" y="497974"/>
          <a:ext cx="1732710" cy="173297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54B8B8-1555-434D-B50A-C1D3BF30A206}">
      <dsp:nvSpPr>
        <dsp:cNvPr id="0" name=""/>
        <dsp:cNvSpPr/>
      </dsp:nvSpPr>
      <dsp:spPr>
        <a:xfrm>
          <a:off x="1384216" y="1123630"/>
          <a:ext cx="962834" cy="481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100" kern="1200" dirty="0">
            <a:solidFill>
              <a:schemeClr val="bg1"/>
            </a:solidFill>
          </a:endParaRPr>
        </a:p>
      </dsp:txBody>
      <dsp:txXfrm>
        <a:off x="1384216" y="1123630"/>
        <a:ext cx="962834" cy="481301"/>
      </dsp:txXfrm>
    </dsp:sp>
    <dsp:sp modelId="{72E986F8-64D2-48D9-AAB4-FBCF0B230716}">
      <dsp:nvSpPr>
        <dsp:cNvPr id="0" name=""/>
        <dsp:cNvSpPr/>
      </dsp:nvSpPr>
      <dsp:spPr>
        <a:xfrm>
          <a:off x="519975" y="1493696"/>
          <a:ext cx="1732710" cy="173297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52BBE-03E5-4955-8237-B45532EC9125}">
      <dsp:nvSpPr>
        <dsp:cNvPr id="0" name=""/>
        <dsp:cNvSpPr/>
      </dsp:nvSpPr>
      <dsp:spPr>
        <a:xfrm>
          <a:off x="904914" y="2125112"/>
          <a:ext cx="962834" cy="481301"/>
        </a:xfrm>
        <a:prstGeom prst="rect">
          <a:avLst/>
        </a:prstGeom>
        <a:noFill/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>
            <a:solidFill>
              <a:schemeClr val="bg1"/>
            </a:solidFill>
          </a:endParaRPr>
        </a:p>
      </dsp:txBody>
      <dsp:txXfrm>
        <a:off x="904914" y="2125112"/>
        <a:ext cx="962834" cy="481301"/>
      </dsp:txXfrm>
    </dsp:sp>
    <dsp:sp modelId="{C37295C2-9749-4149-AC4D-4826B4E64338}">
      <dsp:nvSpPr>
        <dsp:cNvPr id="0" name=""/>
        <dsp:cNvSpPr/>
      </dsp:nvSpPr>
      <dsp:spPr>
        <a:xfrm>
          <a:off x="1124553" y="2608574"/>
          <a:ext cx="1488667" cy="148926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46CDA4-CC54-4A8E-AF9F-8C3D3576E16B}">
      <dsp:nvSpPr>
        <dsp:cNvPr id="0" name=""/>
        <dsp:cNvSpPr/>
      </dsp:nvSpPr>
      <dsp:spPr>
        <a:xfrm>
          <a:off x="1386494" y="3128034"/>
          <a:ext cx="962834" cy="481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>
            <a:solidFill>
              <a:schemeClr val="bg1"/>
            </a:solidFill>
          </a:endParaRPr>
        </a:p>
      </dsp:txBody>
      <dsp:txXfrm>
        <a:off x="1386494" y="3128034"/>
        <a:ext cx="962834" cy="481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Ethical and cultural consideration, ethical committees approval</a:t>
            </a:r>
            <a:endParaRPr lang="es-C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smtClean="0"/>
              <a:t>Rigoberto Blanco, Costa Rica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5887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Survey protocol approval is an obligation: WHO and national</a:t>
            </a:r>
            <a:endParaRPr lang="es-C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742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protect </a:t>
            </a:r>
            <a:r>
              <a:rPr lang="en-US" dirty="0"/>
              <a:t>the life, health, interest, welfare and dignity of </a:t>
            </a:r>
            <a:r>
              <a:rPr lang="en-US" dirty="0" smtClean="0"/>
              <a:t>the participants </a:t>
            </a:r>
            <a:r>
              <a:rPr lang="en-US" dirty="0"/>
              <a:t>in a health research, in </a:t>
            </a:r>
            <a:r>
              <a:rPr lang="en-US" dirty="0" smtClean="0"/>
              <a:t>which humans </a:t>
            </a:r>
            <a:r>
              <a:rPr lang="en-US" dirty="0"/>
              <a:t>are the objects of study.</a:t>
            </a:r>
          </a:p>
          <a:p>
            <a:r>
              <a:rPr lang="en-US" dirty="0" smtClean="0"/>
              <a:t>Ethical considerations  </a:t>
            </a:r>
            <a:r>
              <a:rPr lang="en-US" dirty="0"/>
              <a:t>prevail over the interest of science, of </a:t>
            </a:r>
            <a:r>
              <a:rPr lang="en-US" dirty="0" smtClean="0"/>
              <a:t>interests economic </a:t>
            </a:r>
            <a:r>
              <a:rPr lang="en-US" dirty="0"/>
              <a:t>or commercial.</a:t>
            </a:r>
          </a:p>
          <a:p>
            <a:r>
              <a:rPr lang="en-US" dirty="0"/>
              <a:t>All health research in which human beings </a:t>
            </a:r>
            <a:r>
              <a:rPr lang="en-US" dirty="0" smtClean="0"/>
              <a:t>participate must </a:t>
            </a:r>
            <a:r>
              <a:rPr lang="en-US" dirty="0"/>
              <a:t>respond to a human rights approach</a:t>
            </a:r>
            <a:r>
              <a:rPr lang="en-US" dirty="0" smtClean="0"/>
              <a:t>.</a:t>
            </a:r>
          </a:p>
          <a:p>
            <a:r>
              <a:rPr lang="en-US" dirty="0"/>
              <a:t>It is a legal matter, which must be met under penalty of committing a crime if the requirements are not </a:t>
            </a:r>
            <a:r>
              <a:rPr lang="en-US" dirty="0" smtClean="0"/>
              <a:t>met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 smtClean="0"/>
              <a:t>WHO: </a:t>
            </a:r>
            <a:r>
              <a:rPr lang="en-US" sz="1600" dirty="0"/>
              <a:t>	</a:t>
            </a:r>
            <a:r>
              <a:rPr lang="en-US" sz="1400" dirty="0"/>
              <a:t>International ethical guidelines for health-related research involving humans. Geneva: Council for International Organizations of Medical Sciences; 2016 (http://www.cioms.ch/index.php/12-newsflash/403-new-cioms-international-ethical-guidelince-now-available, accessed 18 May 2017</a:t>
            </a:r>
            <a:r>
              <a:rPr lang="en-US" sz="1400" dirty="0" smtClean="0"/>
              <a:t>)</a:t>
            </a:r>
          </a:p>
          <a:p>
            <a:pPr marL="0" indent="0">
              <a:buNone/>
            </a:pPr>
            <a:r>
              <a:rPr lang="en-US" sz="1400" dirty="0" smtClean="0"/>
              <a:t>Countries:  national legislation (specific approach in each participating country)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4068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16172" y="608936"/>
            <a:ext cx="8911687" cy="1280890"/>
          </a:xfrm>
        </p:spPr>
        <p:txBody>
          <a:bodyPr/>
          <a:lstStyle/>
          <a:p>
            <a:r>
              <a:rPr lang="es-CR" dirty="0" err="1" smtClean="0"/>
              <a:t>Complexity</a:t>
            </a:r>
            <a:r>
              <a:rPr lang="es-CR" dirty="0" smtClean="0"/>
              <a:t> of the </a:t>
            </a:r>
            <a:r>
              <a:rPr lang="es-CR" dirty="0" err="1" smtClean="0"/>
              <a:t>procedure</a:t>
            </a:r>
            <a:r>
              <a:rPr lang="es-CR" dirty="0" smtClean="0"/>
              <a:t>  </a:t>
            </a:r>
            <a:endParaRPr lang="es-C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651" y="1968285"/>
            <a:ext cx="7508929" cy="421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rc 10"/>
          <p:cNvSpPr/>
          <p:nvPr/>
        </p:nvSpPr>
        <p:spPr>
          <a:xfrm rot="5047651" flipH="1">
            <a:off x="5581370" y="-1103987"/>
            <a:ext cx="1893495" cy="7526257"/>
          </a:xfrm>
          <a:prstGeom prst="arc">
            <a:avLst>
              <a:gd name="adj1" fmla="val 16193062"/>
              <a:gd name="adj2" fmla="val 4623393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790033" y="5817515"/>
            <a:ext cx="663257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482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Complexity of the procedure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7837" y="1356100"/>
            <a:ext cx="7787898" cy="4765729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cs typeface="Arial" panose="020B0604020202020204" pitchFamily="34" charset="0"/>
              </a:rPr>
              <a:t>Many actors are involved in approval process at national level:</a:t>
            </a:r>
          </a:p>
          <a:p>
            <a:pPr marL="0" indent="0" algn="just">
              <a:buNone/>
            </a:pPr>
            <a:r>
              <a:rPr lang="en-US" dirty="0">
                <a:cs typeface="Arial" panose="020B0604020202020204" pitchFamily="34" charset="0"/>
              </a:rPr>
              <a:t>	</a:t>
            </a:r>
            <a:r>
              <a:rPr lang="en-US" sz="1600" dirty="0" smtClean="0">
                <a:cs typeface="Arial" panose="020B0604020202020204" pitchFamily="34" charset="0"/>
              </a:rPr>
              <a:t>INSTITUTION(s)</a:t>
            </a:r>
          </a:p>
          <a:p>
            <a:pPr marL="0" indent="0" algn="just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HOSPITALS</a:t>
            </a:r>
          </a:p>
          <a:p>
            <a:pPr marL="0" indent="0" algn="just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GOVERNMENT 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just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</a:p>
          <a:p>
            <a:pPr marL="0" indent="0" algn="just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ETHICS COMMITEES</a:t>
            </a:r>
          </a:p>
          <a:p>
            <a:pPr algn="just"/>
            <a:r>
              <a:rPr lang="en-US" dirty="0" smtClean="0"/>
              <a:t>The </a:t>
            </a:r>
            <a:r>
              <a:rPr lang="en-US" dirty="0"/>
              <a:t>approval of the research protocol by the Bioethics Committee implies </a:t>
            </a:r>
            <a:r>
              <a:rPr lang="en-US" b="1" dirty="0">
                <a:solidFill>
                  <a:srgbClr val="FF0000"/>
                </a:solidFill>
              </a:rPr>
              <a:t>a slow process </a:t>
            </a:r>
            <a:r>
              <a:rPr lang="en-US" dirty="0"/>
              <a:t>that can take </a:t>
            </a:r>
            <a:r>
              <a:rPr lang="en-US" dirty="0" smtClean="0"/>
              <a:t>months due to </a:t>
            </a:r>
          </a:p>
          <a:p>
            <a:pPr marL="0" indent="0" algn="just">
              <a:buNone/>
            </a:pPr>
            <a:r>
              <a:rPr lang="en-US" dirty="0"/>
              <a:t>	</a:t>
            </a:r>
            <a:r>
              <a:rPr lang="en-US" dirty="0" smtClean="0"/>
              <a:t>	the </a:t>
            </a:r>
            <a:r>
              <a:rPr lang="en-US" dirty="0"/>
              <a:t>bureaucracy that surrounds the whole process,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/>
              <a:t>	</a:t>
            </a:r>
            <a:r>
              <a:rPr lang="en-US" dirty="0" smtClean="0"/>
              <a:t>	the </a:t>
            </a:r>
            <a:r>
              <a:rPr lang="en-US" dirty="0"/>
              <a:t>fact that it is a linear process: you can not skip stages, or </a:t>
            </a:r>
            <a:r>
              <a:rPr lang="en-US" dirty="0" smtClean="0"/>
              <a:t>		perform </a:t>
            </a:r>
            <a:r>
              <a:rPr lang="en-US" dirty="0"/>
              <a:t>them in a parallel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/>
              <a:t>The regulations require that they be carried out one by one,</a:t>
            </a:r>
            <a:r>
              <a:rPr lang="es-CR" dirty="0"/>
              <a:t> </a:t>
            </a:r>
            <a:r>
              <a:rPr lang="en-US" dirty="0"/>
              <a:t>since some omissions can be considered as crimes or severe deficiencies that invalidate the project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56760979"/>
              </p:ext>
            </p:extLst>
          </p:nvPr>
        </p:nvGraphicFramePr>
        <p:xfrm>
          <a:off x="8671301" y="1123385"/>
          <a:ext cx="3253917" cy="4595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22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critical elements of the survey design: ethical considerations </a:t>
            </a:r>
            <a:endParaRPr lang="es-C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867546"/>
            <a:ext cx="8915400" cy="4316278"/>
          </a:xfrm>
        </p:spPr>
        <p:txBody>
          <a:bodyPr>
            <a:normAutofit/>
          </a:bodyPr>
          <a:lstStyle/>
          <a:p>
            <a:r>
              <a:rPr lang="en-US" dirty="0" smtClean="0"/>
              <a:t>Target populations:  scientific ground of why certain population groups were targeted</a:t>
            </a:r>
          </a:p>
          <a:p>
            <a:r>
              <a:rPr lang="en-US" dirty="0" smtClean="0"/>
              <a:t>Selection of hospitals – what criteria were applied</a:t>
            </a:r>
          </a:p>
          <a:p>
            <a:r>
              <a:rPr lang="en-US" dirty="0" smtClean="0"/>
              <a:t>Timing of contacting women: during prenatal visit/entering hospitals; criteria for exemptions  </a:t>
            </a:r>
          </a:p>
          <a:p>
            <a:r>
              <a:rPr lang="en-US" dirty="0" smtClean="0"/>
              <a:t>Medical follow up – what is planned to be done and how we will manage “high-concentrations” women</a:t>
            </a:r>
          </a:p>
          <a:p>
            <a:r>
              <a:rPr lang="en-US" dirty="0" smtClean="0"/>
              <a:t>Medical staff in hospitals – who can be recruited and how to avoid conflict of interests</a:t>
            </a:r>
          </a:p>
          <a:p>
            <a:r>
              <a:rPr lang="en-US" dirty="0" smtClean="0"/>
              <a:t>Non-invasive methods only  (cord blood sampling only ex-utero)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7785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most critical elements of the survey design: ethical considerations</a:t>
            </a:r>
            <a:endParaRPr lang="es-C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/>
              <a:t>Communication plan  (at all stages of the survey starting from planning) </a:t>
            </a:r>
          </a:p>
          <a:p>
            <a:r>
              <a:rPr lang="en-US" sz="3200" dirty="0"/>
              <a:t>Community involvement plan  (at all stages of the survey)</a:t>
            </a:r>
          </a:p>
          <a:p>
            <a:r>
              <a:rPr lang="en-US" sz="3200" dirty="0"/>
              <a:t>Language (plain language, very careful messages incl. about mercury toxicity)  </a:t>
            </a:r>
          </a:p>
          <a:p>
            <a:r>
              <a:rPr lang="es-CR" sz="3200" dirty="0" err="1" smtClean="0">
                <a:solidFill>
                  <a:schemeClr val="tx1"/>
                </a:solidFill>
              </a:rPr>
              <a:t>How</a:t>
            </a:r>
            <a:r>
              <a:rPr lang="es-CR" sz="3200" dirty="0" smtClean="0">
                <a:solidFill>
                  <a:schemeClr val="tx1"/>
                </a:solidFill>
              </a:rPr>
              <a:t> </a:t>
            </a:r>
            <a:r>
              <a:rPr lang="es-CR" sz="3200" dirty="0" err="1" smtClean="0">
                <a:solidFill>
                  <a:schemeClr val="tx1"/>
                </a:solidFill>
              </a:rPr>
              <a:t>much</a:t>
            </a:r>
            <a:r>
              <a:rPr lang="es-CR" sz="3200" dirty="0" smtClean="0">
                <a:solidFill>
                  <a:schemeClr val="tx1"/>
                </a:solidFill>
              </a:rPr>
              <a:t> time the </a:t>
            </a:r>
            <a:r>
              <a:rPr lang="es-CR" sz="3200" dirty="0" err="1" smtClean="0">
                <a:solidFill>
                  <a:schemeClr val="tx1"/>
                </a:solidFill>
              </a:rPr>
              <a:t>survey</a:t>
            </a:r>
            <a:r>
              <a:rPr lang="es-CR" sz="3200" dirty="0" smtClean="0">
                <a:solidFill>
                  <a:schemeClr val="tx1"/>
                </a:solidFill>
              </a:rPr>
              <a:t> </a:t>
            </a:r>
            <a:r>
              <a:rPr lang="es-CR" sz="3200" dirty="0" err="1" smtClean="0">
                <a:solidFill>
                  <a:schemeClr val="tx1"/>
                </a:solidFill>
              </a:rPr>
              <a:t>will</a:t>
            </a:r>
            <a:r>
              <a:rPr lang="es-CR" sz="3200" dirty="0" smtClean="0">
                <a:solidFill>
                  <a:schemeClr val="tx1"/>
                </a:solidFill>
              </a:rPr>
              <a:t> </a:t>
            </a:r>
            <a:r>
              <a:rPr lang="es-CR" sz="3200" dirty="0" err="1" smtClean="0">
                <a:solidFill>
                  <a:schemeClr val="tx1"/>
                </a:solidFill>
              </a:rPr>
              <a:t>take</a:t>
            </a:r>
            <a:r>
              <a:rPr lang="es-CR" sz="3200" dirty="0" smtClean="0">
                <a:solidFill>
                  <a:schemeClr val="tx1"/>
                </a:solidFill>
              </a:rPr>
              <a:t> </a:t>
            </a:r>
            <a:r>
              <a:rPr lang="es-CR" sz="3200" dirty="0" err="1" smtClean="0">
                <a:solidFill>
                  <a:schemeClr val="tx1"/>
                </a:solidFill>
              </a:rPr>
              <a:t>from</a:t>
            </a:r>
            <a:r>
              <a:rPr lang="es-CR" sz="3200" dirty="0" smtClean="0">
                <a:solidFill>
                  <a:schemeClr val="tx1"/>
                </a:solidFill>
              </a:rPr>
              <a:t> </a:t>
            </a:r>
            <a:r>
              <a:rPr lang="es-CR" sz="3200" dirty="0" err="1" smtClean="0">
                <a:solidFill>
                  <a:schemeClr val="tx1"/>
                </a:solidFill>
              </a:rPr>
              <a:t>women</a:t>
            </a:r>
            <a:r>
              <a:rPr lang="es-CR" sz="3200" dirty="0" smtClean="0">
                <a:solidFill>
                  <a:schemeClr val="tx1"/>
                </a:solidFill>
              </a:rPr>
              <a:t> and </a:t>
            </a:r>
            <a:r>
              <a:rPr lang="es-CR" sz="3200" dirty="0" err="1" smtClean="0">
                <a:solidFill>
                  <a:schemeClr val="tx1"/>
                </a:solidFill>
              </a:rPr>
              <a:t>intimacy</a:t>
            </a:r>
            <a:endParaRPr lang="es-CR" sz="3200" dirty="0">
              <a:solidFill>
                <a:schemeClr val="tx1"/>
              </a:solidFill>
            </a:endParaRPr>
          </a:p>
          <a:p>
            <a:r>
              <a:rPr lang="es-CR" sz="3200" dirty="0" err="1" smtClean="0">
                <a:solidFill>
                  <a:srgbClr val="FF0000"/>
                </a:solidFill>
              </a:rPr>
              <a:t>Biobanking</a:t>
            </a:r>
            <a:endParaRPr lang="es-CR" sz="3200" dirty="0" smtClean="0">
              <a:solidFill>
                <a:srgbClr val="FF0000"/>
              </a:solidFill>
            </a:endParaRPr>
          </a:p>
          <a:p>
            <a:endParaRPr lang="es-CR" dirty="0" smtClean="0"/>
          </a:p>
          <a:p>
            <a:pPr marL="0" indent="0">
              <a:buNone/>
            </a:pPr>
            <a:endParaRPr lang="es-CR" dirty="0" smtClean="0"/>
          </a:p>
          <a:p>
            <a:endParaRPr lang="es-CR" dirty="0" smtClean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46087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err="1"/>
              <a:t>Approval</a:t>
            </a:r>
            <a:r>
              <a:rPr lang="es-CR" dirty="0"/>
              <a:t> of </a:t>
            </a:r>
            <a:r>
              <a:rPr lang="es-CR" dirty="0" err="1"/>
              <a:t>bioethical</a:t>
            </a:r>
            <a:r>
              <a:rPr lang="es-CR" dirty="0"/>
              <a:t> </a:t>
            </a:r>
            <a:r>
              <a:rPr lang="es-CR" dirty="0" err="1"/>
              <a:t>protocol</a:t>
            </a:r>
            <a:r>
              <a:rPr lang="es-CR" dirty="0"/>
              <a:t> </a:t>
            </a:r>
            <a:r>
              <a:rPr lang="es-CR" dirty="0" err="1"/>
              <a:t>by</a:t>
            </a:r>
            <a:r>
              <a:rPr lang="es-CR" dirty="0"/>
              <a:t> </a:t>
            </a:r>
            <a:r>
              <a:rPr lang="es-CR" dirty="0" err="1"/>
              <a:t>Bioethical</a:t>
            </a:r>
            <a:r>
              <a:rPr lang="es-CR" dirty="0"/>
              <a:t> </a:t>
            </a:r>
            <a:r>
              <a:rPr lang="es-CR" dirty="0" err="1"/>
              <a:t>Commitee</a:t>
            </a:r>
            <a:r>
              <a:rPr lang="es-CR" dirty="0"/>
              <a:t/>
            </a:r>
            <a:br>
              <a:rPr lang="es-CR" dirty="0"/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approval of the protocol depends </a:t>
            </a:r>
            <a:r>
              <a:rPr lang="en-US" dirty="0" smtClean="0"/>
              <a:t>on:</a:t>
            </a:r>
          </a:p>
          <a:p>
            <a:r>
              <a:rPr lang="en-US" dirty="0" smtClean="0"/>
              <a:t> </a:t>
            </a:r>
            <a:r>
              <a:rPr lang="en-US" dirty="0"/>
              <a:t>formal aspects, aspects of substance, </a:t>
            </a:r>
            <a:endParaRPr lang="en-US" dirty="0" smtClean="0"/>
          </a:p>
          <a:p>
            <a:r>
              <a:rPr lang="en-US" dirty="0" smtClean="0"/>
              <a:t>compliance </a:t>
            </a:r>
            <a:r>
              <a:rPr lang="en-US" dirty="0"/>
              <a:t>with legal requirements,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payment of royalties,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scientific structure of the work,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statistical design of the project,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protection of the rights of the subjects under study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of a clear description of the use of financial resources,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demonstration of the knowledge of the </a:t>
            </a:r>
            <a:r>
              <a:rPr lang="en-US" dirty="0" smtClean="0"/>
              <a:t>participants,  </a:t>
            </a:r>
            <a:r>
              <a:rPr lang="en-US" dirty="0"/>
              <a:t>and the theoretical and practical aspects of bioethics in human experiments.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09385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 smtClean="0"/>
              <a:t>Biological</a:t>
            </a:r>
            <a:r>
              <a:rPr lang="es-CR" dirty="0" smtClean="0"/>
              <a:t> </a:t>
            </a:r>
            <a:r>
              <a:rPr lang="es-CR" dirty="0" err="1" smtClean="0"/>
              <a:t>Samples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00229" y="1531345"/>
            <a:ext cx="8915400" cy="4633265"/>
          </a:xfrm>
        </p:spPr>
        <p:txBody>
          <a:bodyPr>
            <a:normAutofit/>
          </a:bodyPr>
          <a:lstStyle/>
          <a:p>
            <a:r>
              <a:rPr lang="en-US" dirty="0"/>
              <a:t>The use of the biological samples obtained is </a:t>
            </a:r>
            <a:r>
              <a:rPr lang="en-US" dirty="0" smtClean="0"/>
              <a:t>prohibited for </a:t>
            </a:r>
            <a:r>
              <a:rPr lang="en-US" dirty="0"/>
              <a:t>purposes not contemplated and approved in the </a:t>
            </a:r>
            <a:r>
              <a:rPr lang="en-US" dirty="0" smtClean="0"/>
              <a:t>consent informed</a:t>
            </a:r>
            <a:r>
              <a:rPr lang="en-US" dirty="0"/>
              <a:t>, the law and other applicable regulations.</a:t>
            </a:r>
          </a:p>
          <a:p>
            <a:r>
              <a:rPr lang="en-US" dirty="0"/>
              <a:t>Biological samples can only be moved </a:t>
            </a:r>
            <a:r>
              <a:rPr lang="en-US" dirty="0" smtClean="0"/>
              <a:t>abroad, if </a:t>
            </a:r>
            <a:r>
              <a:rPr lang="en-US" dirty="0"/>
              <a:t>justified in accordance with scientific objectives, the </a:t>
            </a:r>
            <a:r>
              <a:rPr lang="en-US" dirty="0" smtClean="0"/>
              <a:t>criteria research </a:t>
            </a:r>
            <a:r>
              <a:rPr lang="en-US" dirty="0"/>
              <a:t>technicians or because of the technological limitations of </a:t>
            </a:r>
            <a:r>
              <a:rPr lang="en-US" dirty="0" smtClean="0"/>
              <a:t>the country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 case of studies with a multicenter design, </a:t>
            </a:r>
            <a:r>
              <a:rPr lang="en-US" dirty="0" smtClean="0"/>
              <a:t>where optimal </a:t>
            </a:r>
            <a:r>
              <a:rPr lang="en-US" dirty="0"/>
              <a:t>is to standardize the methodology and the reports of the </a:t>
            </a:r>
            <a:r>
              <a:rPr lang="en-US" dirty="0" smtClean="0"/>
              <a:t>exams laboratory</a:t>
            </a:r>
            <a:r>
              <a:rPr lang="en-US" dirty="0"/>
              <a:t>, in accordance with the scientific objectives, </a:t>
            </a:r>
            <a:r>
              <a:rPr lang="en-US" dirty="0" smtClean="0"/>
              <a:t>the transfer </a:t>
            </a:r>
            <a:r>
              <a:rPr lang="en-US" dirty="0"/>
              <a:t>of samples to a laboratory </a:t>
            </a:r>
            <a:r>
              <a:rPr lang="en-US" dirty="0" smtClean="0"/>
              <a:t>abroad (material transfer agreement).</a:t>
            </a:r>
            <a:endParaRPr lang="en-US" dirty="0"/>
          </a:p>
          <a:p>
            <a:endParaRPr lang="en-US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66455153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743</TotalTime>
  <Words>471</Words>
  <Application>Microsoft Macintosh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Wingdings 3</vt:lpstr>
      <vt:lpstr>Arial</vt:lpstr>
      <vt:lpstr>Century Gothic</vt:lpstr>
      <vt:lpstr>Espiral</vt:lpstr>
      <vt:lpstr>Ethical and cultural consideration, ethical committees approval</vt:lpstr>
      <vt:lpstr>Survey protocol approval is an obligation: WHO and national</vt:lpstr>
      <vt:lpstr>Complexity of the procedure  </vt:lpstr>
      <vt:lpstr>Complexity of the procedure </vt:lpstr>
      <vt:lpstr>The most critical elements of the survey design: ethical considerations </vt:lpstr>
      <vt:lpstr>The most critical elements of the survey design: ethical considerations</vt:lpstr>
      <vt:lpstr>Approval of bioethical protocol by Bioethical Commitee </vt:lpstr>
      <vt:lpstr>Biological Samples</vt:lpstr>
    </vt:vector>
  </TitlesOfParts>
  <Company>.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Ethical and cultural consideration, ethical committees approval</dc:title>
  <dc:creator>Rigoberto Blanco</dc:creator>
  <cp:lastModifiedBy>Angeline djampou</cp:lastModifiedBy>
  <cp:revision>31</cp:revision>
  <dcterms:created xsi:type="dcterms:W3CDTF">2018-02-02T09:55:51Z</dcterms:created>
  <dcterms:modified xsi:type="dcterms:W3CDTF">2018-09-05T19:36:10Z</dcterms:modified>
</cp:coreProperties>
</file>