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0" r:id="rId1"/>
  </p:sldMasterIdLst>
  <p:notesMasterIdLst>
    <p:notesMasterId r:id="rId27"/>
  </p:notesMasterIdLst>
  <p:sldIdLst>
    <p:sldId id="261" r:id="rId2"/>
    <p:sldId id="262" r:id="rId3"/>
    <p:sldId id="259" r:id="rId4"/>
    <p:sldId id="278" r:id="rId5"/>
    <p:sldId id="263" r:id="rId6"/>
    <p:sldId id="264" r:id="rId7"/>
    <p:sldId id="273" r:id="rId8"/>
    <p:sldId id="279" r:id="rId9"/>
    <p:sldId id="280" r:id="rId10"/>
    <p:sldId id="271" r:id="rId11"/>
    <p:sldId id="281" r:id="rId12"/>
    <p:sldId id="282" r:id="rId13"/>
    <p:sldId id="283" r:id="rId14"/>
    <p:sldId id="272" r:id="rId15"/>
    <p:sldId id="274" r:id="rId16"/>
    <p:sldId id="284" r:id="rId17"/>
    <p:sldId id="275" r:id="rId18"/>
    <p:sldId id="277" r:id="rId19"/>
    <p:sldId id="268" r:id="rId20"/>
    <p:sldId id="266" r:id="rId21"/>
    <p:sldId id="267" r:id="rId22"/>
    <p:sldId id="270" r:id="rId23"/>
    <p:sldId id="269" r:id="rId24"/>
    <p:sldId id="276" r:id="rId25"/>
    <p:sldId id="265"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90"/>
  </p:normalViewPr>
  <p:slideViewPr>
    <p:cSldViewPr snapToGrid="0" snapToObjects="1">
      <p:cViewPr>
        <p:scale>
          <a:sx n="100" d="100"/>
          <a:sy n="100" d="100"/>
        </p:scale>
        <p:origin x="1352"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32" Type="http://schemas.microsoft.com/office/2015/10/relationships/revisionInfo" Target="revisionInfo.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Lauchli\Desktop\regional%20and%20national%20distribu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Lauchli\Desktop\Sampling%20Qiu.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437075702615825"/>
          <c:y val="0.148644007438769"/>
          <c:w val="0.952535059331176"/>
          <c:h val="0.689691236512103"/>
        </c:manualLayout>
      </c:layout>
      <c:barChart>
        <c:barDir val="col"/>
        <c:grouping val="clustered"/>
        <c:varyColors val="0"/>
        <c:ser>
          <c:idx val="0"/>
          <c:order val="0"/>
          <c:tx>
            <c:strRef>
              <c:f>Regions!$I$2</c:f>
              <c:strCache>
                <c:ptCount val="1"/>
                <c:pt idx="0">
                  <c:v>Number of Laboratories</c:v>
                </c:pt>
              </c:strCache>
            </c:strRef>
          </c:tx>
          <c:invertIfNegative val="0"/>
          <c:dPt>
            <c:idx val="0"/>
            <c:invertIfNegative val="0"/>
            <c:bubble3D val="0"/>
            <c:spPr>
              <a:solidFill>
                <a:schemeClr val="bg1">
                  <a:lumMod val="65000"/>
                </a:schemeClr>
              </a:solidFill>
            </c:spPr>
            <c:extLst xmlns:c16r2="http://schemas.microsoft.com/office/drawing/2015/06/chart">
              <c:ext xmlns:c16="http://schemas.microsoft.com/office/drawing/2014/chart" uri="{C3380CC4-5D6E-409C-BE32-E72D297353CC}">
                <c16:uniqueId val="{00000001-796F-4B88-9905-37CACEAEDBCA}"/>
              </c:ext>
            </c:extLst>
          </c:dPt>
          <c:dPt>
            <c:idx val="1"/>
            <c:invertIfNegative val="0"/>
            <c:bubble3D val="0"/>
            <c:spPr>
              <a:solidFill>
                <a:schemeClr val="accent1">
                  <a:lumMod val="60000"/>
                  <a:lumOff val="40000"/>
                </a:schemeClr>
              </a:solidFill>
            </c:spPr>
            <c:extLst xmlns:c16r2="http://schemas.microsoft.com/office/drawing/2015/06/chart">
              <c:ext xmlns:c16="http://schemas.microsoft.com/office/drawing/2014/chart" uri="{C3380CC4-5D6E-409C-BE32-E72D297353CC}">
                <c16:uniqueId val="{00000003-796F-4B88-9905-37CACEAEDBCA}"/>
              </c:ext>
            </c:extLst>
          </c:dPt>
          <c:dPt>
            <c:idx val="2"/>
            <c:invertIfNegative val="0"/>
            <c:bubble3D val="0"/>
            <c:spPr>
              <a:solidFill>
                <a:srgbClr val="FFC000"/>
              </a:solidFill>
            </c:spPr>
            <c:extLst xmlns:c16r2="http://schemas.microsoft.com/office/drawing/2015/06/chart">
              <c:ext xmlns:c16="http://schemas.microsoft.com/office/drawing/2014/chart" uri="{C3380CC4-5D6E-409C-BE32-E72D297353CC}">
                <c16:uniqueId val="{00000005-796F-4B88-9905-37CACEAEDBCA}"/>
              </c:ext>
            </c:extLst>
          </c:dPt>
          <c:dPt>
            <c:idx val="3"/>
            <c:invertIfNegative val="0"/>
            <c:bubble3D val="0"/>
            <c:spPr>
              <a:solidFill>
                <a:schemeClr val="accent2">
                  <a:lumMod val="60000"/>
                  <a:lumOff val="40000"/>
                </a:schemeClr>
              </a:solidFill>
            </c:spPr>
            <c:extLst xmlns:c16r2="http://schemas.microsoft.com/office/drawing/2015/06/chart">
              <c:ext xmlns:c16="http://schemas.microsoft.com/office/drawing/2014/chart" uri="{C3380CC4-5D6E-409C-BE32-E72D297353CC}">
                <c16:uniqueId val="{00000007-796F-4B88-9905-37CACEAEDBCA}"/>
              </c:ext>
            </c:extLst>
          </c:dPt>
          <c:dPt>
            <c:idx val="4"/>
            <c:invertIfNegative val="0"/>
            <c:bubble3D val="0"/>
            <c:spPr>
              <a:solidFill>
                <a:schemeClr val="accent3">
                  <a:lumMod val="60000"/>
                  <a:lumOff val="40000"/>
                </a:schemeClr>
              </a:solidFill>
            </c:spPr>
            <c:extLst xmlns:c16r2="http://schemas.microsoft.com/office/drawing/2015/06/chart">
              <c:ext xmlns:c16="http://schemas.microsoft.com/office/drawing/2014/chart" uri="{C3380CC4-5D6E-409C-BE32-E72D297353CC}">
                <c16:uniqueId val="{00000009-796F-4B88-9905-37CACEAEDBCA}"/>
              </c:ext>
            </c:extLst>
          </c:dPt>
          <c:dLbls>
            <c:spPr>
              <a:noFill/>
              <a:ln>
                <a:noFill/>
              </a:ln>
              <a:effectLst/>
            </c:sp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Regions!$H$3:$H$7</c:f>
              <c:strCache>
                <c:ptCount val="5"/>
                <c:pt idx="0">
                  <c:v>Africa</c:v>
                </c:pt>
                <c:pt idx="1">
                  <c:v>Asia</c:v>
                </c:pt>
                <c:pt idx="2">
                  <c:v>CEE</c:v>
                </c:pt>
                <c:pt idx="3">
                  <c:v>GRULAC</c:v>
                </c:pt>
                <c:pt idx="4">
                  <c:v>WEOG</c:v>
                </c:pt>
              </c:strCache>
            </c:strRef>
          </c:cat>
          <c:val>
            <c:numRef>
              <c:f>Regions!$I$3:$I$7</c:f>
              <c:numCache>
                <c:formatCode>General</c:formatCode>
                <c:ptCount val="5"/>
                <c:pt idx="0">
                  <c:v>12.0</c:v>
                </c:pt>
                <c:pt idx="1">
                  <c:v>22.0</c:v>
                </c:pt>
                <c:pt idx="2">
                  <c:v>40.0</c:v>
                </c:pt>
                <c:pt idx="3">
                  <c:v>60.0</c:v>
                </c:pt>
                <c:pt idx="4">
                  <c:v>51.0</c:v>
                </c:pt>
              </c:numCache>
            </c:numRef>
          </c:val>
          <c:extLst xmlns:c16r2="http://schemas.microsoft.com/office/drawing/2015/06/chart">
            <c:ext xmlns:c16="http://schemas.microsoft.com/office/drawing/2014/chart" uri="{C3380CC4-5D6E-409C-BE32-E72D297353CC}">
              <c16:uniqueId val="{0000000A-796F-4B88-9905-37CACEAEDBCA}"/>
            </c:ext>
          </c:extLst>
        </c:ser>
        <c:dLbls>
          <c:showLegendKey val="0"/>
          <c:showVal val="0"/>
          <c:showCatName val="0"/>
          <c:showSerName val="0"/>
          <c:showPercent val="0"/>
          <c:showBubbleSize val="0"/>
        </c:dLbls>
        <c:gapWidth val="75"/>
        <c:overlap val="40"/>
        <c:axId val="-894470640"/>
        <c:axId val="-894467664"/>
      </c:barChart>
      <c:catAx>
        <c:axId val="-894470640"/>
        <c:scaling>
          <c:orientation val="minMax"/>
        </c:scaling>
        <c:delete val="0"/>
        <c:axPos val="b"/>
        <c:numFmt formatCode="General" sourceLinked="0"/>
        <c:majorTickMark val="none"/>
        <c:minorTickMark val="none"/>
        <c:tickLblPos val="nextTo"/>
        <c:crossAx val="-894467664"/>
        <c:crosses val="autoZero"/>
        <c:auto val="1"/>
        <c:lblAlgn val="ctr"/>
        <c:lblOffset val="100"/>
        <c:noMultiLvlLbl val="0"/>
      </c:catAx>
      <c:valAx>
        <c:axId val="-894467664"/>
        <c:scaling>
          <c:orientation val="minMax"/>
        </c:scaling>
        <c:delete val="1"/>
        <c:axPos val="l"/>
        <c:majorGridlines>
          <c:spPr>
            <a:ln>
              <a:noFill/>
            </a:ln>
          </c:spPr>
        </c:majorGridlines>
        <c:numFmt formatCode="General" sourceLinked="1"/>
        <c:majorTickMark val="none"/>
        <c:minorTickMark val="none"/>
        <c:tickLblPos val="nextTo"/>
        <c:crossAx val="-894470640"/>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5">
                <a:lumMod val="75000"/>
              </a:schemeClr>
            </a:solidFill>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No.ofLabsSample!$C$4:$M$4</c:f>
              <c:strCache>
                <c:ptCount val="11"/>
                <c:pt idx="0">
                  <c:v>(No answer)</c:v>
                </c:pt>
                <c:pt idx="1">
                  <c:v>human cord blood</c:v>
                </c:pt>
                <c:pt idx="2">
                  <c:v>human urine</c:v>
                </c:pt>
                <c:pt idx="3">
                  <c:v>products</c:v>
                </c:pt>
                <c:pt idx="4">
                  <c:v>human hair</c:v>
                </c:pt>
                <c:pt idx="5">
                  <c:v>vegetation</c:v>
                </c:pt>
                <c:pt idx="6">
                  <c:v>ambient air</c:v>
                </c:pt>
                <c:pt idx="7">
                  <c:v>waste</c:v>
                </c:pt>
                <c:pt idx="8">
                  <c:v>food,feed, fish</c:v>
                </c:pt>
                <c:pt idx="9">
                  <c:v>soil/sediment</c:v>
                </c:pt>
                <c:pt idx="10">
                  <c:v>water</c:v>
                </c:pt>
              </c:strCache>
            </c:strRef>
          </c:cat>
          <c:val>
            <c:numRef>
              <c:f>No.ofLabsSample!$C$6:$M$6</c:f>
              <c:numCache>
                <c:formatCode>0.0%</c:formatCode>
                <c:ptCount val="11"/>
                <c:pt idx="0">
                  <c:v>0.0324324324324324</c:v>
                </c:pt>
                <c:pt idx="1">
                  <c:v>0.0918918918918919</c:v>
                </c:pt>
                <c:pt idx="2">
                  <c:v>0.162162162162162</c:v>
                </c:pt>
                <c:pt idx="3">
                  <c:v>0.183783783783784</c:v>
                </c:pt>
                <c:pt idx="4">
                  <c:v>0.194594594594595</c:v>
                </c:pt>
                <c:pt idx="5">
                  <c:v>0.264864864864865</c:v>
                </c:pt>
                <c:pt idx="6">
                  <c:v>0.264864864864865</c:v>
                </c:pt>
                <c:pt idx="7">
                  <c:v>0.340540540540541</c:v>
                </c:pt>
                <c:pt idx="8">
                  <c:v>0.497297297297297</c:v>
                </c:pt>
                <c:pt idx="9">
                  <c:v>0.583783783783784</c:v>
                </c:pt>
                <c:pt idx="10">
                  <c:v>0.778378378378378</c:v>
                </c:pt>
              </c:numCache>
            </c:numRef>
          </c:val>
          <c:extLst xmlns:c16r2="http://schemas.microsoft.com/office/drawing/2015/06/chart">
            <c:ext xmlns:c16="http://schemas.microsoft.com/office/drawing/2014/chart" uri="{C3380CC4-5D6E-409C-BE32-E72D297353CC}">
              <c16:uniqueId val="{00000000-7706-4B86-B948-3EDF0F07C5E4}"/>
            </c:ext>
          </c:extLst>
        </c:ser>
        <c:dLbls>
          <c:showLegendKey val="0"/>
          <c:showVal val="0"/>
          <c:showCatName val="0"/>
          <c:showSerName val="0"/>
          <c:showPercent val="0"/>
          <c:showBubbleSize val="0"/>
        </c:dLbls>
        <c:gapWidth val="150"/>
        <c:axId val="-895041008"/>
        <c:axId val="-895048384"/>
      </c:barChart>
      <c:catAx>
        <c:axId val="-895041008"/>
        <c:scaling>
          <c:orientation val="minMax"/>
        </c:scaling>
        <c:delete val="0"/>
        <c:axPos val="l"/>
        <c:numFmt formatCode="General" sourceLinked="0"/>
        <c:majorTickMark val="none"/>
        <c:minorTickMark val="none"/>
        <c:tickLblPos val="nextTo"/>
        <c:crossAx val="-895048384"/>
        <c:crosses val="autoZero"/>
        <c:auto val="1"/>
        <c:lblAlgn val="ctr"/>
        <c:lblOffset val="100"/>
        <c:noMultiLvlLbl val="0"/>
      </c:catAx>
      <c:valAx>
        <c:axId val="-895048384"/>
        <c:scaling>
          <c:orientation val="minMax"/>
        </c:scaling>
        <c:delete val="0"/>
        <c:axPos val="b"/>
        <c:title>
          <c:tx>
            <c:rich>
              <a:bodyPr/>
              <a:lstStyle/>
              <a:p>
                <a:pPr>
                  <a:defRPr/>
                </a:pPr>
                <a:r>
                  <a:rPr lang="en-US" b="0"/>
                  <a:t>(100% = 185 laboratories)</a:t>
                </a:r>
              </a:p>
            </c:rich>
          </c:tx>
          <c:layout>
            <c:manualLayout>
              <c:xMode val="edge"/>
              <c:yMode val="edge"/>
              <c:x val="0.695178312501147"/>
              <c:y val="0.924557647685344"/>
            </c:manualLayout>
          </c:layout>
          <c:overlay val="0"/>
        </c:title>
        <c:numFmt formatCode="0.0%" sourceLinked="1"/>
        <c:majorTickMark val="in"/>
        <c:minorTickMark val="none"/>
        <c:tickLblPos val="nextTo"/>
        <c:crossAx val="-895041008"/>
        <c:crosses val="autoZero"/>
        <c:crossBetween val="between"/>
        <c:majorUnit val="0.2"/>
      </c:valAx>
      <c:spPr>
        <a:noFill/>
        <a:ln w="12700">
          <a:solidFill>
            <a:schemeClr val="tx1">
              <a:tint val="50000"/>
              <a:shade val="95000"/>
              <a:satMod val="105000"/>
            </a:schemeClr>
          </a:solidFill>
        </a:ln>
      </c:spPr>
    </c:plotArea>
    <c:plotVisOnly val="1"/>
    <c:dispBlanksAs val="gap"/>
    <c:showDLblsOverMax val="0"/>
  </c:chart>
  <c:spPr>
    <a:ln>
      <a:solidFill>
        <a:schemeClr val="bg1">
          <a:lumMod val="65000"/>
        </a:schemeClr>
      </a:solidFill>
    </a:ln>
  </c:spPr>
  <c:txPr>
    <a:bodyPr/>
    <a:lstStyle/>
    <a:p>
      <a:pPr>
        <a:defRPr sz="11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FBAF8D-116A-4F69-B792-0D8DEE46DDC8}" type="doc">
      <dgm:prSet loTypeId="urn:microsoft.com/office/officeart/2005/8/layout/vList3" loCatId="list" qsTypeId="urn:microsoft.com/office/officeart/2005/8/quickstyle/simple1" qsCatId="simple" csTypeId="urn:microsoft.com/office/officeart/2005/8/colors/accent1_2" csCatId="accent1" phldr="1"/>
      <dgm:spPr/>
    </dgm:pt>
    <dgm:pt modelId="{5C8B1097-DABE-4F4D-AD9B-36B772A12937}">
      <dgm:prSet phldrT="[Text]" custT="1"/>
      <dgm:spPr>
        <a:noFill/>
        <a:ln>
          <a:solidFill>
            <a:srgbClr val="0070C0"/>
          </a:solidFill>
        </a:ln>
      </dgm:spPr>
      <dgm:t>
        <a:bodyPr/>
        <a:lstStyle/>
        <a:p>
          <a:pPr algn="l"/>
          <a:r>
            <a:rPr lang="en-US" sz="1400" b="0" dirty="0">
              <a:solidFill>
                <a:srgbClr val="00B0F0"/>
              </a:solidFill>
              <a:latin typeface="Roboto" pitchFamily="2" charset="0"/>
              <a:ea typeface="Roboto" pitchFamily="2" charset="0"/>
            </a:rPr>
            <a:t>COMPONENT 1 </a:t>
          </a:r>
          <a:r>
            <a:rPr lang="en-US" sz="1400" b="0" dirty="0">
              <a:solidFill>
                <a:schemeClr val="tx1"/>
              </a:solidFill>
              <a:latin typeface="Roboto" pitchFamily="2" charset="0"/>
              <a:ea typeface="Roboto" pitchFamily="2" charset="0"/>
            </a:rPr>
            <a:t>- Review of existing information on human exposure to and environmental concentrations of mercury</a:t>
          </a:r>
          <a:endParaRPr lang="en-GB" sz="1400" b="0" dirty="0">
            <a:solidFill>
              <a:schemeClr val="tx1"/>
            </a:solidFill>
            <a:latin typeface="Roboto" pitchFamily="2" charset="0"/>
            <a:ea typeface="Roboto" pitchFamily="2" charset="0"/>
          </a:endParaRPr>
        </a:p>
      </dgm:t>
    </dgm:pt>
    <dgm:pt modelId="{491BEC9E-21ED-417B-A5CE-51B2D2A82501}" type="parTrans" cxnId="{3C51792C-54A5-49CC-B377-ED5F70598005}">
      <dgm:prSet/>
      <dgm:spPr/>
      <dgm:t>
        <a:bodyPr/>
        <a:lstStyle/>
        <a:p>
          <a:endParaRPr lang="en-GB"/>
        </a:p>
      </dgm:t>
    </dgm:pt>
    <dgm:pt modelId="{CD395C6D-9F40-46E8-A458-5EC67EF8635D}" type="sibTrans" cxnId="{3C51792C-54A5-49CC-B377-ED5F70598005}">
      <dgm:prSet/>
      <dgm:spPr/>
      <dgm:t>
        <a:bodyPr/>
        <a:lstStyle/>
        <a:p>
          <a:endParaRPr lang="en-GB"/>
        </a:p>
      </dgm:t>
    </dgm:pt>
    <dgm:pt modelId="{F7B36D4C-02DE-4010-A7EE-603680DB792F}">
      <dgm:prSet phldrT="[Text]" custT="1"/>
      <dgm:spPr>
        <a:noFill/>
        <a:ln>
          <a:solidFill>
            <a:srgbClr val="0070C0"/>
          </a:solidFill>
        </a:ln>
      </dgm:spPr>
      <dgm:t>
        <a:bodyPr/>
        <a:lstStyle/>
        <a:p>
          <a:pPr algn="l"/>
          <a:r>
            <a:rPr lang="en-US" sz="1400" b="0" dirty="0">
              <a:solidFill>
                <a:srgbClr val="00B0F0"/>
              </a:solidFill>
              <a:latin typeface="Roboto" pitchFamily="2" charset="0"/>
              <a:ea typeface="Roboto" pitchFamily="2" charset="0"/>
            </a:rPr>
            <a:t>COMPONENT 2 </a:t>
          </a:r>
          <a:r>
            <a:rPr lang="en-US" sz="1400" b="0" dirty="0">
              <a:solidFill>
                <a:schemeClr val="tx1"/>
              </a:solidFill>
              <a:latin typeface="Roboto" pitchFamily="2" charset="0"/>
              <a:ea typeface="Roboto" pitchFamily="2" charset="0"/>
            </a:rPr>
            <a:t>- Development of a monitoring plan on presence of mercury in ambient air</a:t>
          </a:r>
          <a:endParaRPr lang="en-GB" sz="1400" b="0" dirty="0">
            <a:solidFill>
              <a:schemeClr val="tx1"/>
            </a:solidFill>
            <a:latin typeface="Roboto" pitchFamily="2" charset="0"/>
            <a:ea typeface="Roboto" pitchFamily="2" charset="0"/>
          </a:endParaRPr>
        </a:p>
      </dgm:t>
    </dgm:pt>
    <dgm:pt modelId="{8C7978E3-418E-4E87-8E2B-79066C57D3B2}" type="parTrans" cxnId="{BA75BF0B-94AD-4453-BEBF-BDFDCEE47B64}">
      <dgm:prSet/>
      <dgm:spPr/>
      <dgm:t>
        <a:bodyPr/>
        <a:lstStyle/>
        <a:p>
          <a:endParaRPr lang="en-GB"/>
        </a:p>
      </dgm:t>
    </dgm:pt>
    <dgm:pt modelId="{5952AE91-B140-4F59-BA65-BE649F9AA107}" type="sibTrans" cxnId="{BA75BF0B-94AD-4453-BEBF-BDFDCEE47B64}">
      <dgm:prSet/>
      <dgm:spPr/>
      <dgm:t>
        <a:bodyPr/>
        <a:lstStyle/>
        <a:p>
          <a:endParaRPr lang="en-GB"/>
        </a:p>
      </dgm:t>
    </dgm:pt>
    <dgm:pt modelId="{9AFAB01C-9FEA-46F3-B843-F18C9D6FBA03}">
      <dgm:prSet custT="1"/>
      <dgm:spPr>
        <a:noFill/>
        <a:ln>
          <a:solidFill>
            <a:srgbClr val="0070C0"/>
          </a:solidFill>
        </a:ln>
      </dgm:spPr>
      <dgm:t>
        <a:bodyPr/>
        <a:lstStyle/>
        <a:p>
          <a:pPr algn="l"/>
          <a:r>
            <a:rPr lang="en-US" sz="1400" b="0" dirty="0">
              <a:solidFill>
                <a:srgbClr val="00B0F0"/>
              </a:solidFill>
              <a:latin typeface="Roboto" pitchFamily="2" charset="0"/>
              <a:ea typeface="Roboto" pitchFamily="2" charset="0"/>
            </a:rPr>
            <a:t>COMPONENT 3 </a:t>
          </a:r>
          <a:r>
            <a:rPr lang="en-US" sz="1400" b="0" dirty="0">
              <a:solidFill>
                <a:schemeClr val="tx1"/>
              </a:solidFill>
              <a:latin typeface="Roboto" pitchFamily="2" charset="0"/>
              <a:ea typeface="Roboto" pitchFamily="2" charset="0"/>
            </a:rPr>
            <a:t>- Development of a monitoring plan on human exposure to mercury</a:t>
          </a:r>
          <a:endParaRPr lang="en-GB" sz="1400" b="0" dirty="0">
            <a:solidFill>
              <a:schemeClr val="tx1"/>
            </a:solidFill>
            <a:latin typeface="Roboto" pitchFamily="2" charset="0"/>
            <a:ea typeface="Roboto" pitchFamily="2" charset="0"/>
          </a:endParaRPr>
        </a:p>
      </dgm:t>
    </dgm:pt>
    <dgm:pt modelId="{D1EAC103-7A9C-4D7A-B64C-78F2208DC645}" type="parTrans" cxnId="{CE0FD50C-4FC7-439C-A045-C13FFB3BC38B}">
      <dgm:prSet/>
      <dgm:spPr/>
      <dgm:t>
        <a:bodyPr/>
        <a:lstStyle/>
        <a:p>
          <a:endParaRPr lang="en-GB"/>
        </a:p>
      </dgm:t>
    </dgm:pt>
    <dgm:pt modelId="{FFC08234-50BB-473D-BD62-D0787A9A05E4}" type="sibTrans" cxnId="{CE0FD50C-4FC7-439C-A045-C13FFB3BC38B}">
      <dgm:prSet/>
      <dgm:spPr/>
      <dgm:t>
        <a:bodyPr/>
        <a:lstStyle/>
        <a:p>
          <a:endParaRPr lang="en-GB"/>
        </a:p>
      </dgm:t>
    </dgm:pt>
    <dgm:pt modelId="{26916023-2F98-4C2B-8215-288A90B96D12}" type="pres">
      <dgm:prSet presAssocID="{6DFBAF8D-116A-4F69-B792-0D8DEE46DDC8}" presName="linearFlow" presStyleCnt="0">
        <dgm:presLayoutVars>
          <dgm:dir/>
          <dgm:resizeHandles val="exact"/>
        </dgm:presLayoutVars>
      </dgm:prSet>
      <dgm:spPr/>
    </dgm:pt>
    <dgm:pt modelId="{FD89391B-2DAD-4BB2-BF6A-BE65F89BC169}" type="pres">
      <dgm:prSet presAssocID="{5C8B1097-DABE-4F4D-AD9B-36B772A12937}" presName="composite" presStyleCnt="0"/>
      <dgm:spPr/>
    </dgm:pt>
    <dgm:pt modelId="{63278263-CCAB-422C-A54A-CD4A4E4A47A5}" type="pres">
      <dgm:prSet presAssocID="{5C8B1097-DABE-4F4D-AD9B-36B772A12937}" presName="imgShp" presStyleLbl="fgImgPlace1" presStyleIdx="0" presStyleCnt="3" custLinFactNeighborX="-8860"/>
      <dgm:spPr>
        <a:solidFill>
          <a:schemeClr val="bg1"/>
        </a:solidFill>
        <a:ln>
          <a:solidFill>
            <a:srgbClr val="0070C0"/>
          </a:solidFill>
        </a:ln>
      </dgm:spPr>
    </dgm:pt>
    <dgm:pt modelId="{D89FECD7-BD8E-44C0-96A2-994310613399}" type="pres">
      <dgm:prSet presAssocID="{5C8B1097-DABE-4F4D-AD9B-36B772A12937}" presName="txShp" presStyleLbl="node1" presStyleIdx="0" presStyleCnt="3" custScaleX="97735" custLinFactNeighborX="-5727">
        <dgm:presLayoutVars>
          <dgm:bulletEnabled val="1"/>
        </dgm:presLayoutVars>
      </dgm:prSet>
      <dgm:spPr/>
      <dgm:t>
        <a:bodyPr/>
        <a:lstStyle/>
        <a:p>
          <a:endParaRPr lang="en-US"/>
        </a:p>
      </dgm:t>
    </dgm:pt>
    <dgm:pt modelId="{7352D197-6FE9-4E2A-9023-8760499048F6}" type="pres">
      <dgm:prSet presAssocID="{CD395C6D-9F40-46E8-A458-5EC67EF8635D}" presName="spacing" presStyleCnt="0"/>
      <dgm:spPr/>
    </dgm:pt>
    <dgm:pt modelId="{75DA40F4-6C80-4D1F-9F0E-79D9BEC70826}" type="pres">
      <dgm:prSet presAssocID="{F7B36D4C-02DE-4010-A7EE-603680DB792F}" presName="composite" presStyleCnt="0"/>
      <dgm:spPr/>
    </dgm:pt>
    <dgm:pt modelId="{FA9B7D2C-0C3D-4F43-B10D-C38D4AEFD87C}" type="pres">
      <dgm:prSet presAssocID="{F7B36D4C-02DE-4010-A7EE-603680DB792F}" presName="imgShp" presStyleLbl="fgImgPlace1" presStyleIdx="1" presStyleCnt="3" custLinFactNeighborX="-7088" custLinFactNeighborY="-2277"/>
      <dgm:spPr>
        <a:solidFill>
          <a:schemeClr val="bg1"/>
        </a:solidFill>
        <a:ln>
          <a:solidFill>
            <a:srgbClr val="0070C0"/>
          </a:solidFill>
        </a:ln>
      </dgm:spPr>
    </dgm:pt>
    <dgm:pt modelId="{7BEA7662-2DDD-48BC-BA90-D7850740949D}" type="pres">
      <dgm:prSet presAssocID="{F7B36D4C-02DE-4010-A7EE-603680DB792F}" presName="txShp" presStyleLbl="node1" presStyleIdx="1" presStyleCnt="3" custScaleX="97508" custLinFactNeighborX="-5975" custLinFactNeighborY="-1518">
        <dgm:presLayoutVars>
          <dgm:bulletEnabled val="1"/>
        </dgm:presLayoutVars>
      </dgm:prSet>
      <dgm:spPr/>
      <dgm:t>
        <a:bodyPr/>
        <a:lstStyle/>
        <a:p>
          <a:endParaRPr lang="en-US"/>
        </a:p>
      </dgm:t>
    </dgm:pt>
    <dgm:pt modelId="{13F86A77-D8EB-43B4-A8D7-5CDFAAE67ED2}" type="pres">
      <dgm:prSet presAssocID="{5952AE91-B140-4F59-BA65-BE649F9AA107}" presName="spacing" presStyleCnt="0"/>
      <dgm:spPr/>
    </dgm:pt>
    <dgm:pt modelId="{E3D1BF49-75A8-4904-A982-F5072022FAC5}" type="pres">
      <dgm:prSet presAssocID="{9AFAB01C-9FEA-46F3-B843-F18C9D6FBA03}" presName="composite" presStyleCnt="0"/>
      <dgm:spPr/>
    </dgm:pt>
    <dgm:pt modelId="{7811B99A-4437-47B5-9336-3DDEFF3006A1}" type="pres">
      <dgm:prSet presAssocID="{9AFAB01C-9FEA-46F3-B843-F18C9D6FBA03}" presName="imgShp" presStyleLbl="fgImgPlace1" presStyleIdx="2" presStyleCnt="3" custLinFactNeighborX="-8860"/>
      <dgm:spPr>
        <a:solidFill>
          <a:schemeClr val="bg1"/>
        </a:solidFill>
        <a:ln>
          <a:solidFill>
            <a:srgbClr val="0070C0"/>
          </a:solidFill>
        </a:ln>
      </dgm:spPr>
    </dgm:pt>
    <dgm:pt modelId="{791B281D-545A-48A6-A5FE-BF8EF488016D}" type="pres">
      <dgm:prSet presAssocID="{9AFAB01C-9FEA-46F3-B843-F18C9D6FBA03}" presName="txShp" presStyleLbl="node1" presStyleIdx="2" presStyleCnt="3" custScaleX="94440" custLinFactNeighborX="-6225" custLinFactNeighborY="249">
        <dgm:presLayoutVars>
          <dgm:bulletEnabled val="1"/>
        </dgm:presLayoutVars>
      </dgm:prSet>
      <dgm:spPr/>
      <dgm:t>
        <a:bodyPr/>
        <a:lstStyle/>
        <a:p>
          <a:endParaRPr lang="en-US"/>
        </a:p>
      </dgm:t>
    </dgm:pt>
  </dgm:ptLst>
  <dgm:cxnLst>
    <dgm:cxn modelId="{E232EFF6-4226-412F-8FA7-DDA1E6A7F1C1}" type="presOf" srcId="{5C8B1097-DABE-4F4D-AD9B-36B772A12937}" destId="{D89FECD7-BD8E-44C0-96A2-994310613399}" srcOrd="0" destOrd="0" presId="urn:microsoft.com/office/officeart/2005/8/layout/vList3"/>
    <dgm:cxn modelId="{1B63E58C-8534-4B93-9159-6F19D92D7F04}" type="presOf" srcId="{9AFAB01C-9FEA-46F3-B843-F18C9D6FBA03}" destId="{791B281D-545A-48A6-A5FE-BF8EF488016D}" srcOrd="0" destOrd="0" presId="urn:microsoft.com/office/officeart/2005/8/layout/vList3"/>
    <dgm:cxn modelId="{A3B2F0CC-C8DC-43E1-82A2-D6A5803E4356}" type="presOf" srcId="{F7B36D4C-02DE-4010-A7EE-603680DB792F}" destId="{7BEA7662-2DDD-48BC-BA90-D7850740949D}" srcOrd="0" destOrd="0" presId="urn:microsoft.com/office/officeart/2005/8/layout/vList3"/>
    <dgm:cxn modelId="{BA75BF0B-94AD-4453-BEBF-BDFDCEE47B64}" srcId="{6DFBAF8D-116A-4F69-B792-0D8DEE46DDC8}" destId="{F7B36D4C-02DE-4010-A7EE-603680DB792F}" srcOrd="1" destOrd="0" parTransId="{8C7978E3-418E-4E87-8E2B-79066C57D3B2}" sibTransId="{5952AE91-B140-4F59-BA65-BE649F9AA107}"/>
    <dgm:cxn modelId="{CE0FD50C-4FC7-439C-A045-C13FFB3BC38B}" srcId="{6DFBAF8D-116A-4F69-B792-0D8DEE46DDC8}" destId="{9AFAB01C-9FEA-46F3-B843-F18C9D6FBA03}" srcOrd="2" destOrd="0" parTransId="{D1EAC103-7A9C-4D7A-B64C-78F2208DC645}" sibTransId="{FFC08234-50BB-473D-BD62-D0787A9A05E4}"/>
    <dgm:cxn modelId="{3C51792C-54A5-49CC-B377-ED5F70598005}" srcId="{6DFBAF8D-116A-4F69-B792-0D8DEE46DDC8}" destId="{5C8B1097-DABE-4F4D-AD9B-36B772A12937}" srcOrd="0" destOrd="0" parTransId="{491BEC9E-21ED-417B-A5CE-51B2D2A82501}" sibTransId="{CD395C6D-9F40-46E8-A458-5EC67EF8635D}"/>
    <dgm:cxn modelId="{65395AFA-C698-4730-A50F-351C8FC4F640}" type="presOf" srcId="{6DFBAF8D-116A-4F69-B792-0D8DEE46DDC8}" destId="{26916023-2F98-4C2B-8215-288A90B96D12}" srcOrd="0" destOrd="0" presId="urn:microsoft.com/office/officeart/2005/8/layout/vList3"/>
    <dgm:cxn modelId="{5355E5DA-307E-4F4D-BDE7-4DD46EE15742}" type="presParOf" srcId="{26916023-2F98-4C2B-8215-288A90B96D12}" destId="{FD89391B-2DAD-4BB2-BF6A-BE65F89BC169}" srcOrd="0" destOrd="0" presId="urn:microsoft.com/office/officeart/2005/8/layout/vList3"/>
    <dgm:cxn modelId="{2FBD4509-8DFD-4339-82DA-74C9890D09B7}" type="presParOf" srcId="{FD89391B-2DAD-4BB2-BF6A-BE65F89BC169}" destId="{63278263-CCAB-422C-A54A-CD4A4E4A47A5}" srcOrd="0" destOrd="0" presId="urn:microsoft.com/office/officeart/2005/8/layout/vList3"/>
    <dgm:cxn modelId="{E2FAB3E7-A0B5-4009-8A18-E5B377010A2E}" type="presParOf" srcId="{FD89391B-2DAD-4BB2-BF6A-BE65F89BC169}" destId="{D89FECD7-BD8E-44C0-96A2-994310613399}" srcOrd="1" destOrd="0" presId="urn:microsoft.com/office/officeart/2005/8/layout/vList3"/>
    <dgm:cxn modelId="{45FDDA12-DB83-4E24-AF16-4A13B2D258E9}" type="presParOf" srcId="{26916023-2F98-4C2B-8215-288A90B96D12}" destId="{7352D197-6FE9-4E2A-9023-8760499048F6}" srcOrd="1" destOrd="0" presId="urn:microsoft.com/office/officeart/2005/8/layout/vList3"/>
    <dgm:cxn modelId="{E32FF69C-78C8-497D-956C-4DF0C9347C7E}" type="presParOf" srcId="{26916023-2F98-4C2B-8215-288A90B96D12}" destId="{75DA40F4-6C80-4D1F-9F0E-79D9BEC70826}" srcOrd="2" destOrd="0" presId="urn:microsoft.com/office/officeart/2005/8/layout/vList3"/>
    <dgm:cxn modelId="{A72F6C01-4034-4581-B24C-F161FCF83B57}" type="presParOf" srcId="{75DA40F4-6C80-4D1F-9F0E-79D9BEC70826}" destId="{FA9B7D2C-0C3D-4F43-B10D-C38D4AEFD87C}" srcOrd="0" destOrd="0" presId="urn:microsoft.com/office/officeart/2005/8/layout/vList3"/>
    <dgm:cxn modelId="{62EE58D8-7F31-40F0-ABF3-F393484635A7}" type="presParOf" srcId="{75DA40F4-6C80-4D1F-9F0E-79D9BEC70826}" destId="{7BEA7662-2DDD-48BC-BA90-D7850740949D}" srcOrd="1" destOrd="0" presId="urn:microsoft.com/office/officeart/2005/8/layout/vList3"/>
    <dgm:cxn modelId="{16F85CEC-CE39-46C0-BF98-3AEC7E8719EB}" type="presParOf" srcId="{26916023-2F98-4C2B-8215-288A90B96D12}" destId="{13F86A77-D8EB-43B4-A8D7-5CDFAAE67ED2}" srcOrd="3" destOrd="0" presId="urn:microsoft.com/office/officeart/2005/8/layout/vList3"/>
    <dgm:cxn modelId="{DEB6AB12-D997-4021-9FFA-CE927D94CD61}" type="presParOf" srcId="{26916023-2F98-4C2B-8215-288A90B96D12}" destId="{E3D1BF49-75A8-4904-A982-F5072022FAC5}" srcOrd="4" destOrd="0" presId="urn:microsoft.com/office/officeart/2005/8/layout/vList3"/>
    <dgm:cxn modelId="{C6E5271B-278F-4579-8E30-7081DE86720D}" type="presParOf" srcId="{E3D1BF49-75A8-4904-A982-F5072022FAC5}" destId="{7811B99A-4437-47B5-9336-3DDEFF3006A1}" srcOrd="0" destOrd="0" presId="urn:microsoft.com/office/officeart/2005/8/layout/vList3"/>
    <dgm:cxn modelId="{A468A889-F4D8-4042-8C33-88943352A81F}" type="presParOf" srcId="{E3D1BF49-75A8-4904-A982-F5072022FAC5}" destId="{791B281D-545A-48A6-A5FE-BF8EF488016D}" srcOrd="1" destOrd="0" presId="urn:microsoft.com/office/officeart/2005/8/layout/vList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9FECD7-BD8E-44C0-96A2-994310613399}">
      <dsp:nvSpPr>
        <dsp:cNvPr id="0" name=""/>
        <dsp:cNvSpPr/>
      </dsp:nvSpPr>
      <dsp:spPr>
        <a:xfrm rot="10800000">
          <a:off x="1117248" y="845"/>
          <a:ext cx="3986783" cy="1016424"/>
        </a:xfrm>
        <a:prstGeom prst="homePlate">
          <a:avLst/>
        </a:prstGeom>
        <a:no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8215" tIns="53340" rIns="99568" bIns="53340" numCol="1" spcCol="1270" anchor="ctr" anchorCtr="0">
          <a:noAutofit/>
        </a:bodyPr>
        <a:lstStyle/>
        <a:p>
          <a:pPr lvl="0" algn="l" defTabSz="622300">
            <a:lnSpc>
              <a:spcPct val="90000"/>
            </a:lnSpc>
            <a:spcBef>
              <a:spcPct val="0"/>
            </a:spcBef>
            <a:spcAft>
              <a:spcPct val="35000"/>
            </a:spcAft>
          </a:pPr>
          <a:r>
            <a:rPr lang="en-US" sz="1400" b="0" kern="1200" dirty="0">
              <a:solidFill>
                <a:srgbClr val="00B0F0"/>
              </a:solidFill>
              <a:latin typeface="Roboto" pitchFamily="2" charset="0"/>
              <a:ea typeface="Roboto" pitchFamily="2" charset="0"/>
            </a:rPr>
            <a:t>COMPONENT 1 </a:t>
          </a:r>
          <a:r>
            <a:rPr lang="en-US" sz="1400" b="0" kern="1200" dirty="0">
              <a:solidFill>
                <a:schemeClr val="tx1"/>
              </a:solidFill>
              <a:latin typeface="Roboto" pitchFamily="2" charset="0"/>
              <a:ea typeface="Roboto" pitchFamily="2" charset="0"/>
            </a:rPr>
            <a:t>- Review of existing information on human exposure to and environmental concentrations of mercury</a:t>
          </a:r>
          <a:endParaRPr lang="en-GB" sz="1400" b="0" kern="1200" dirty="0">
            <a:solidFill>
              <a:schemeClr val="tx1"/>
            </a:solidFill>
            <a:latin typeface="Roboto" pitchFamily="2" charset="0"/>
            <a:ea typeface="Roboto" pitchFamily="2" charset="0"/>
          </a:endParaRPr>
        </a:p>
      </dsp:txBody>
      <dsp:txXfrm rot="10800000">
        <a:off x="1371354" y="845"/>
        <a:ext cx="3732677" cy="1016424"/>
      </dsp:txXfrm>
    </dsp:sp>
    <dsp:sp modelId="{63278263-CCAB-422C-A54A-CD4A4E4A47A5}">
      <dsp:nvSpPr>
        <dsp:cNvPr id="0" name=""/>
        <dsp:cNvSpPr/>
      </dsp:nvSpPr>
      <dsp:spPr>
        <a:xfrm>
          <a:off x="706398" y="845"/>
          <a:ext cx="1016424" cy="1016424"/>
        </a:xfrm>
        <a:prstGeom prst="ellipse">
          <a:avLst/>
        </a:prstGeom>
        <a:solidFill>
          <a:schemeClr val="bg1"/>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dsp:style>
    </dsp:sp>
    <dsp:sp modelId="{7BEA7662-2DDD-48BC-BA90-D7850740949D}">
      <dsp:nvSpPr>
        <dsp:cNvPr id="0" name=""/>
        <dsp:cNvSpPr/>
      </dsp:nvSpPr>
      <dsp:spPr>
        <a:xfrm rot="10800000">
          <a:off x="1114076" y="1305250"/>
          <a:ext cx="3977523" cy="1016424"/>
        </a:xfrm>
        <a:prstGeom prst="homePlate">
          <a:avLst/>
        </a:prstGeom>
        <a:no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8215" tIns="53340" rIns="99568" bIns="53340" numCol="1" spcCol="1270" anchor="ctr" anchorCtr="0">
          <a:noAutofit/>
        </a:bodyPr>
        <a:lstStyle/>
        <a:p>
          <a:pPr lvl="0" algn="l" defTabSz="622300">
            <a:lnSpc>
              <a:spcPct val="90000"/>
            </a:lnSpc>
            <a:spcBef>
              <a:spcPct val="0"/>
            </a:spcBef>
            <a:spcAft>
              <a:spcPct val="35000"/>
            </a:spcAft>
          </a:pPr>
          <a:r>
            <a:rPr lang="en-US" sz="1400" b="0" kern="1200" dirty="0">
              <a:solidFill>
                <a:srgbClr val="00B0F0"/>
              </a:solidFill>
              <a:latin typeface="Roboto" pitchFamily="2" charset="0"/>
              <a:ea typeface="Roboto" pitchFamily="2" charset="0"/>
            </a:rPr>
            <a:t>COMPONENT 2 </a:t>
          </a:r>
          <a:r>
            <a:rPr lang="en-US" sz="1400" b="0" kern="1200" dirty="0">
              <a:solidFill>
                <a:schemeClr val="tx1"/>
              </a:solidFill>
              <a:latin typeface="Roboto" pitchFamily="2" charset="0"/>
              <a:ea typeface="Roboto" pitchFamily="2" charset="0"/>
            </a:rPr>
            <a:t>- Development of a monitoring plan on presence of mercury in ambient air</a:t>
          </a:r>
          <a:endParaRPr lang="en-GB" sz="1400" b="0" kern="1200" dirty="0">
            <a:solidFill>
              <a:schemeClr val="tx1"/>
            </a:solidFill>
            <a:latin typeface="Roboto" pitchFamily="2" charset="0"/>
            <a:ea typeface="Roboto" pitchFamily="2" charset="0"/>
          </a:endParaRPr>
        </a:p>
      </dsp:txBody>
      <dsp:txXfrm rot="10800000">
        <a:off x="1368182" y="1305250"/>
        <a:ext cx="3723417" cy="1016424"/>
      </dsp:txXfrm>
    </dsp:sp>
    <dsp:sp modelId="{FA9B7D2C-0C3D-4F43-B10D-C38D4AEFD87C}">
      <dsp:nvSpPr>
        <dsp:cNvPr id="0" name=""/>
        <dsp:cNvSpPr/>
      </dsp:nvSpPr>
      <dsp:spPr>
        <a:xfrm>
          <a:off x="726724" y="1297536"/>
          <a:ext cx="1016424" cy="1016424"/>
        </a:xfrm>
        <a:prstGeom prst="ellipse">
          <a:avLst/>
        </a:prstGeom>
        <a:solidFill>
          <a:schemeClr val="bg1"/>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dsp:style>
    </dsp:sp>
    <dsp:sp modelId="{791B281D-545A-48A6-A5FE-BF8EF488016D}">
      <dsp:nvSpPr>
        <dsp:cNvPr id="0" name=""/>
        <dsp:cNvSpPr/>
      </dsp:nvSpPr>
      <dsp:spPr>
        <a:xfrm rot="10800000">
          <a:off x="1197740" y="2641360"/>
          <a:ext cx="3852374" cy="1016424"/>
        </a:xfrm>
        <a:prstGeom prst="homePlate">
          <a:avLst/>
        </a:prstGeom>
        <a:no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48215" tIns="53340" rIns="99568" bIns="53340" numCol="1" spcCol="1270" anchor="ctr" anchorCtr="0">
          <a:noAutofit/>
        </a:bodyPr>
        <a:lstStyle/>
        <a:p>
          <a:pPr lvl="0" algn="l" defTabSz="622300">
            <a:lnSpc>
              <a:spcPct val="90000"/>
            </a:lnSpc>
            <a:spcBef>
              <a:spcPct val="0"/>
            </a:spcBef>
            <a:spcAft>
              <a:spcPct val="35000"/>
            </a:spcAft>
          </a:pPr>
          <a:r>
            <a:rPr lang="en-US" sz="1400" b="0" kern="1200" dirty="0">
              <a:solidFill>
                <a:srgbClr val="00B0F0"/>
              </a:solidFill>
              <a:latin typeface="Roboto" pitchFamily="2" charset="0"/>
              <a:ea typeface="Roboto" pitchFamily="2" charset="0"/>
            </a:rPr>
            <a:t>COMPONENT 3 </a:t>
          </a:r>
          <a:r>
            <a:rPr lang="en-US" sz="1400" b="0" kern="1200" dirty="0">
              <a:solidFill>
                <a:schemeClr val="tx1"/>
              </a:solidFill>
              <a:latin typeface="Roboto" pitchFamily="2" charset="0"/>
              <a:ea typeface="Roboto" pitchFamily="2" charset="0"/>
            </a:rPr>
            <a:t>- Development of a monitoring plan on human exposure to mercury</a:t>
          </a:r>
          <a:endParaRPr lang="en-GB" sz="1400" b="0" kern="1200" dirty="0">
            <a:solidFill>
              <a:schemeClr val="tx1"/>
            </a:solidFill>
            <a:latin typeface="Roboto" pitchFamily="2" charset="0"/>
            <a:ea typeface="Roboto" pitchFamily="2" charset="0"/>
          </a:endParaRPr>
        </a:p>
      </dsp:txBody>
      <dsp:txXfrm rot="10800000">
        <a:off x="1451846" y="2641360"/>
        <a:ext cx="3598268" cy="1016424"/>
      </dsp:txXfrm>
    </dsp:sp>
    <dsp:sp modelId="{7811B99A-4437-47B5-9336-3DDEFF3006A1}">
      <dsp:nvSpPr>
        <dsp:cNvPr id="0" name=""/>
        <dsp:cNvSpPr/>
      </dsp:nvSpPr>
      <dsp:spPr>
        <a:xfrm>
          <a:off x="740000" y="2640515"/>
          <a:ext cx="1016424" cy="1016424"/>
        </a:xfrm>
        <a:prstGeom prst="ellipse">
          <a:avLst/>
        </a:prstGeom>
        <a:solidFill>
          <a:schemeClr val="bg1"/>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CE0C6EEE-6FDC-49AD-B12E-5B32D123754D}" type="datetimeFigureOut">
              <a:rPr lang="en-US" smtClean="0"/>
              <a:t>9/5/18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303169F6-E575-4EA1-B6AF-64FB72D05841}" type="slidenum">
              <a:rPr lang="en-US" smtClean="0"/>
              <a:t>‹#›</a:t>
            </a:fld>
            <a:endParaRPr lang="en-US"/>
          </a:p>
        </p:txBody>
      </p:sp>
    </p:spTree>
    <p:extLst>
      <p:ext uri="{BB962C8B-B14F-4D97-AF65-F5344CB8AC3E}">
        <p14:creationId xmlns:p14="http://schemas.microsoft.com/office/powerpoint/2010/main" val="658756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3169F6-E575-4EA1-B6AF-64FB72D05841}" type="slidenum">
              <a:rPr lang="en-US" smtClean="0"/>
              <a:t>1</a:t>
            </a:fld>
            <a:endParaRPr lang="en-US"/>
          </a:p>
        </p:txBody>
      </p:sp>
    </p:spTree>
    <p:extLst>
      <p:ext uri="{BB962C8B-B14F-4D97-AF65-F5344CB8AC3E}">
        <p14:creationId xmlns:p14="http://schemas.microsoft.com/office/powerpoint/2010/main" val="38214378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4AF466F-BDA4-4F18-9C7B-FF0A9A1B0E80}"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8FB4290-6522-4139-852E-05BD9E7F0D2E}"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AB955F9-81EA-47C5-8059-9E5C2B437C70}"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CEF607B-A47E-422C-9BEF-122CCDB7C526}"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A9A7CB-BEE6-4F99-898E-913F06E8E125}" type="datetime1">
              <a:rPr lang="en-US" smtClean="0"/>
              <a:pPr/>
              <a:t>9/5/18</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EE300C-6FC5-4FC3-AF1A-075E4F50620D}" type="datetime1">
              <a:rPr lang="en-US" smtClean="0"/>
              <a:pPr/>
              <a:t>9/5/18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50D295D-4A77-4DEB-B04C-9F4282A8BC04}" type="datetime1">
              <a:rPr lang="en-US" smtClean="0"/>
              <a:pPr/>
              <a:t>9/5/18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2B28685-4D0C-42D5-8013-B5904CD1FCBC}" type="datetime1">
              <a:rPr lang="en-US" smtClean="0"/>
              <a:pPr/>
              <a:t>9/5/18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F226C0-9885-4BA9-BBFA-A52CBFEBB775}" type="datetime1">
              <a:rPr lang="en-US" smtClean="0"/>
              <a:pPr/>
              <a:t>9/5/18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BEE1B38-C5EB-4D66-9137-0AFE9CDEDE8F}" type="datetime1">
              <a:rPr lang="en-US" smtClean="0"/>
              <a:pPr/>
              <a:t>9/5/18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327B613C-1AD7-49D3-885D-F654C5CDBAA6}" type="datetime1">
              <a:rPr lang="en-US" smtClean="0"/>
              <a:pPr/>
              <a:t>9/5/18</a:t>
            </a:fld>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chemeClr val="bg1">
                <a:tint val="90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327B613C-1AD7-49D3-885D-F654C5CDBAA6}" type="datetime1">
              <a:rPr lang="en-US" smtClean="0"/>
              <a:pPr/>
              <a:t>9/5/18</a:t>
            </a:fld>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sldNum="0" hdr="0" ft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jpe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7.png"/><Relationship Id="rId8" Type="http://schemas.openxmlformats.org/officeDocument/2006/relationships/image" Target="../media/image28.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32.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jpeg"/><Relationship Id="rId8" Type="http://schemas.openxmlformats.org/officeDocument/2006/relationships/image" Target="../media/image13.jpeg"/><Relationship Id="rId9" Type="http://schemas.openxmlformats.org/officeDocument/2006/relationships/image" Target="../media/image14.png"/><Relationship Id="rId10"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34.png"/><Relationship Id="rId8" Type="http://schemas.openxmlformats.org/officeDocument/2006/relationships/chart" Target="../charts/chart1.xml"/><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chart" Target="../charts/chart2.xml"/><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36.jpe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1" Type="http://schemas.openxmlformats.org/officeDocument/2006/relationships/diagramColors" Target="../diagrams/colors1.xml"/><Relationship Id="rId12" Type="http://schemas.microsoft.com/office/2007/relationships/diagramDrawing" Target="../diagrams/drawing1.xml"/><Relationship Id="rId13" Type="http://schemas.openxmlformats.org/officeDocument/2006/relationships/image" Target="../media/image17.png"/><Relationship Id="rId14" Type="http://schemas.openxmlformats.org/officeDocument/2006/relationships/image" Target="../media/image18.jpeg"/><Relationship Id="rId15" Type="http://schemas.openxmlformats.org/officeDocument/2006/relationships/image" Target="../media/image19.png"/><Relationship Id="rId16" Type="http://schemas.openxmlformats.org/officeDocument/2006/relationships/image" Target="../media/image20.jpeg"/><Relationship Id="rId17"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6.jpeg"/><Relationship Id="rId8" Type="http://schemas.openxmlformats.org/officeDocument/2006/relationships/diagramData" Target="../diagrams/data1.xml"/><Relationship Id="rId9" Type="http://schemas.openxmlformats.org/officeDocument/2006/relationships/diagramLayout" Target="../diagrams/layout1.xml"/><Relationship Id="rId10"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23.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jpe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24.png"/><Relationship Id="rId7"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475897" y="3286331"/>
            <a:ext cx="7374141" cy="1200329"/>
          </a:xfrm>
          <a:prstGeom prst="rect">
            <a:avLst/>
          </a:prstGeom>
          <a:noFill/>
        </p:spPr>
        <p:txBody>
          <a:bodyPr wrap="square" rtlCol="0">
            <a:spAutoFit/>
          </a:bodyPr>
          <a:lstStyle/>
          <a:p>
            <a:pPr algn="ctr"/>
            <a:r>
              <a:rPr lang="it-IT" sz="2400" dirty="0"/>
              <a:t>Jacquline Alvarez </a:t>
            </a:r>
          </a:p>
          <a:p>
            <a:pPr algn="ctr"/>
            <a:r>
              <a:rPr lang="it-IT" sz="2400" dirty="0"/>
              <a:t>Victor Estellano</a:t>
            </a:r>
          </a:p>
          <a:p>
            <a:pPr algn="ctr"/>
            <a:r>
              <a:rPr lang="it-IT" sz="2400" dirty="0"/>
              <a:t>Santiago Riera</a:t>
            </a:r>
          </a:p>
        </p:txBody>
      </p:sp>
      <p:grpSp>
        <p:nvGrpSpPr>
          <p:cNvPr id="16" name="Gruppo 15"/>
          <p:cNvGrpSpPr/>
          <p:nvPr/>
        </p:nvGrpSpPr>
        <p:grpSpPr>
          <a:xfrm>
            <a:off x="704500" y="5348989"/>
            <a:ext cx="6864700" cy="1335450"/>
            <a:chOff x="704500" y="5348989"/>
            <a:chExt cx="6864700" cy="1335450"/>
          </a:xfrm>
        </p:grpSpPr>
        <p:pic>
          <p:nvPicPr>
            <p:cNvPr id="7" name="Immagine 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4500" y="5348989"/>
              <a:ext cx="1512723" cy="1335450"/>
            </a:xfrm>
            <a:prstGeom prst="rect">
              <a:avLst/>
            </a:prstGeom>
          </p:spPr>
        </p:pic>
        <p:pic>
          <p:nvPicPr>
            <p:cNvPr id="8" name="Immagine 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329766" y="5473086"/>
              <a:ext cx="1239434" cy="1079685"/>
            </a:xfrm>
            <a:prstGeom prst="rect">
              <a:avLst/>
            </a:prstGeom>
          </p:spPr>
        </p:pic>
        <p:pic>
          <p:nvPicPr>
            <p:cNvPr id="9" name="Immagine 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728190" y="5489259"/>
              <a:ext cx="1017174" cy="1195179"/>
            </a:xfrm>
            <a:prstGeom prst="rect">
              <a:avLst/>
            </a:prstGeom>
          </p:spPr>
        </p:pic>
        <p:pic>
          <p:nvPicPr>
            <p:cNvPr id="10" name="Immagine 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00559" y="5479669"/>
              <a:ext cx="1238388" cy="1058700"/>
            </a:xfrm>
            <a:prstGeom prst="rect">
              <a:avLst/>
            </a:prstGeom>
          </p:spPr>
        </p:pic>
      </p:grpSp>
      <p:pic>
        <p:nvPicPr>
          <p:cNvPr id="12" name="Immagine 11" descr="Logo_HG_project_31.01.2018.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565740" y="0"/>
            <a:ext cx="1898185" cy="1596433"/>
          </a:xfrm>
          <a:prstGeom prst="rect">
            <a:avLst/>
          </a:prstGeom>
        </p:spPr>
      </p:pic>
      <p:sp>
        <p:nvSpPr>
          <p:cNvPr id="11" name="CasellaDiTesto 10"/>
          <p:cNvSpPr txBox="1"/>
          <p:nvPr/>
        </p:nvSpPr>
        <p:spPr>
          <a:xfrm>
            <a:off x="355600" y="4579270"/>
            <a:ext cx="7374141" cy="338554"/>
          </a:xfrm>
          <a:prstGeom prst="rect">
            <a:avLst/>
          </a:prstGeom>
          <a:noFill/>
        </p:spPr>
        <p:txBody>
          <a:bodyPr wrap="square" rtlCol="0">
            <a:spAutoFit/>
          </a:bodyPr>
          <a:lstStyle/>
          <a:p>
            <a:pPr algn="ctr"/>
            <a:r>
              <a:rPr lang="en-US" sz="1600" i="1" dirty="0"/>
              <a:t>UN Environment, Chemicals and Health Branch</a:t>
            </a:r>
          </a:p>
        </p:txBody>
      </p:sp>
      <p:sp>
        <p:nvSpPr>
          <p:cNvPr id="14" name="Titolo 1"/>
          <p:cNvSpPr>
            <a:spLocks noGrp="1"/>
          </p:cNvSpPr>
          <p:nvPr>
            <p:ph type="ctrTitle"/>
          </p:nvPr>
        </p:nvSpPr>
        <p:spPr>
          <a:xfrm>
            <a:off x="103517" y="155409"/>
            <a:ext cx="6211019" cy="628982"/>
          </a:xfrm>
        </p:spPr>
        <p:txBody>
          <a:bodyPr/>
          <a:lstStyle/>
          <a:p>
            <a:r>
              <a:rPr lang="en-GB" sz="1800" b="1" dirty="0"/>
              <a:t>Workshop “Elements to consider when designing </a:t>
            </a:r>
            <a:br>
              <a:rPr lang="en-GB" sz="1800" b="1" dirty="0"/>
            </a:br>
            <a:r>
              <a:rPr lang="en-GB" sz="1800" b="1" dirty="0"/>
              <a:t>a Global Monitoring Plan for Mercury”</a:t>
            </a:r>
            <a:endParaRPr lang="it-IT" sz="1800" dirty="0"/>
          </a:p>
        </p:txBody>
      </p:sp>
      <p:sp>
        <p:nvSpPr>
          <p:cNvPr id="15" name="Sottotitolo 2"/>
          <p:cNvSpPr txBox="1">
            <a:spLocks/>
          </p:cNvSpPr>
          <p:nvPr/>
        </p:nvSpPr>
        <p:spPr>
          <a:xfrm>
            <a:off x="126816" y="784391"/>
            <a:ext cx="4402667" cy="503668"/>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chemeClr val="accent1"/>
              </a:buClr>
              <a:buFont typeface="Arial" pitchFamily="34" charset="0"/>
              <a:buNone/>
              <a:defRPr sz="2000" kern="1200">
                <a:solidFill>
                  <a:schemeClr val="tx1">
                    <a:tint val="75000"/>
                  </a:schemeClr>
                </a:solidFill>
                <a:latin typeface="+mn-lt"/>
                <a:ea typeface="+mn-ea"/>
                <a:cs typeface="+mn-cs"/>
              </a:defRPr>
            </a:lvl1pPr>
            <a:lvl2pPr marL="457200" indent="0" algn="ctr" defTabSz="914400" rtl="0" eaLnBrk="1" latinLnBrk="0" hangingPunct="1">
              <a:spcBef>
                <a:spcPct val="20000"/>
              </a:spcBef>
              <a:buClr>
                <a:schemeClr val="accent2"/>
              </a:buClr>
              <a:buFont typeface="Arial" pitchFamily="34"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buClr>
                <a:schemeClr val="accent3"/>
              </a:buClr>
              <a:buFont typeface="Arial" pitchFamily="34"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buClr>
                <a:schemeClr val="accent4"/>
              </a:buClr>
              <a:buFont typeface="Arial" pitchFamily="34"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buClr>
                <a:schemeClr val="accent5"/>
              </a:buClr>
              <a:buFont typeface="Arial" pitchFamily="34" charset="0"/>
              <a:buNone/>
              <a:defRPr sz="1400" kern="1200" baseline="0">
                <a:solidFill>
                  <a:schemeClr val="tx1">
                    <a:tint val="75000"/>
                  </a:schemeClr>
                </a:solidFill>
                <a:latin typeface="+mn-lt"/>
                <a:ea typeface="+mn-ea"/>
                <a:cs typeface="+mn-cs"/>
              </a:defRPr>
            </a:lvl5pPr>
            <a:lvl6pPr marL="2286000" indent="0" algn="ctr" defTabSz="914400" rtl="0" eaLnBrk="1" latinLnBrk="0" hangingPunct="1">
              <a:spcBef>
                <a:spcPct val="20000"/>
              </a:spcBef>
              <a:buClr>
                <a:schemeClr val="accent1"/>
              </a:buClr>
              <a:buFont typeface="Arial" pitchFamily="34" charset="0"/>
              <a:buNone/>
              <a:defRPr sz="1400" kern="1200" baseline="0">
                <a:solidFill>
                  <a:schemeClr val="tx1">
                    <a:tint val="75000"/>
                  </a:schemeClr>
                </a:solidFill>
                <a:latin typeface="+mn-lt"/>
                <a:ea typeface="+mn-ea"/>
                <a:cs typeface="+mn-cs"/>
              </a:defRPr>
            </a:lvl6pPr>
            <a:lvl7pPr marL="2743200" indent="0" algn="ctr" defTabSz="914400" rtl="0" eaLnBrk="1" latinLnBrk="0" hangingPunct="1">
              <a:spcBef>
                <a:spcPct val="20000"/>
              </a:spcBef>
              <a:buClr>
                <a:schemeClr val="accent2"/>
              </a:buClr>
              <a:buFont typeface="Arial" pitchFamily="34"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buClr>
                <a:schemeClr val="accent3"/>
              </a:buClr>
              <a:buFont typeface="Arial" pitchFamily="34"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buClr>
                <a:schemeClr val="accent4"/>
              </a:buClr>
              <a:buFont typeface="Arial" pitchFamily="34" charset="0"/>
              <a:buNone/>
              <a:defRPr sz="1400" kern="1200">
                <a:solidFill>
                  <a:schemeClr val="tx1">
                    <a:tint val="75000"/>
                  </a:schemeClr>
                </a:solidFill>
                <a:latin typeface="+mn-lt"/>
                <a:ea typeface="+mn-ea"/>
                <a:cs typeface="+mn-cs"/>
              </a:defRPr>
            </a:lvl9pPr>
          </a:lstStyle>
          <a:p>
            <a:r>
              <a:rPr lang="en-GB" sz="1800" dirty="0"/>
              <a:t>13 – 14 February 2018, Rome, Italy</a:t>
            </a:r>
            <a:endParaRPr lang="it-IT" sz="1800" dirty="0"/>
          </a:p>
        </p:txBody>
      </p:sp>
      <p:sp>
        <p:nvSpPr>
          <p:cNvPr id="13" name="CasellaDiTesto 12"/>
          <p:cNvSpPr txBox="1"/>
          <p:nvPr/>
        </p:nvSpPr>
        <p:spPr>
          <a:xfrm>
            <a:off x="355600" y="2282710"/>
            <a:ext cx="7823200" cy="1384995"/>
          </a:xfrm>
          <a:prstGeom prst="rect">
            <a:avLst/>
          </a:prstGeom>
          <a:noFill/>
        </p:spPr>
        <p:txBody>
          <a:bodyPr wrap="square" rtlCol="0">
            <a:spAutoFit/>
          </a:bodyPr>
          <a:lstStyle/>
          <a:p>
            <a:pPr algn="ctr"/>
            <a:r>
              <a:rPr lang="it-IT" sz="2800" b="1" i="1" dirty="0">
                <a:latin typeface="+mj-lt"/>
              </a:rPr>
              <a:t>Title:  </a:t>
            </a:r>
            <a:r>
              <a:rPr lang="en-US" sz="2800" b="1" i="1" dirty="0">
                <a:latin typeface="Calibri" pitchFamily="34" charset="0"/>
              </a:rPr>
              <a:t>Elements toward a global Monitoring Plan for Mercury </a:t>
            </a:r>
          </a:p>
          <a:p>
            <a:pPr algn="ctr"/>
            <a:endParaRPr lang="it-IT" sz="2800" b="1" i="1" dirty="0">
              <a:latin typeface="+mj-lt"/>
            </a:endParaRPr>
          </a:p>
        </p:txBody>
      </p:sp>
    </p:spTree>
    <p:extLst>
      <p:ext uri="{BB962C8B-B14F-4D97-AF65-F5344CB8AC3E}">
        <p14:creationId xmlns:p14="http://schemas.microsoft.com/office/powerpoint/2010/main" val="6439313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p:txBody>
      </p:sp>
      <p:sp>
        <p:nvSpPr>
          <p:cNvPr id="15" name="Titolo 1">
            <a:extLst>
              <a:ext uri="{FF2B5EF4-FFF2-40B4-BE49-F238E27FC236}">
                <a16:creationId xmlns:a16="http://schemas.microsoft.com/office/drawing/2014/main" xmlns="" id="{255ED292-8FC6-43D8-B557-19D4729BF8A0}"/>
              </a:ext>
            </a:extLst>
          </p:cNvPr>
          <p:cNvSpPr txBox="1">
            <a:spLocks/>
          </p:cNvSpPr>
          <p:nvPr/>
        </p:nvSpPr>
        <p:spPr>
          <a:xfrm>
            <a:off x="477274" y="638110"/>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PART 2 – Human Biomonitoring Networks</a:t>
            </a:r>
          </a:p>
        </p:txBody>
      </p:sp>
      <p:sp>
        <p:nvSpPr>
          <p:cNvPr id="3" name="Rectangle 2">
            <a:extLst>
              <a:ext uri="{FF2B5EF4-FFF2-40B4-BE49-F238E27FC236}">
                <a16:creationId xmlns:a16="http://schemas.microsoft.com/office/drawing/2014/main" xmlns="" id="{F836FD4E-C4ED-49B2-A462-44F1369F9CD6}"/>
              </a:ext>
            </a:extLst>
          </p:cNvPr>
          <p:cNvSpPr/>
          <p:nvPr/>
        </p:nvSpPr>
        <p:spPr>
          <a:xfrm>
            <a:off x="541657" y="1204159"/>
            <a:ext cx="7568419" cy="646331"/>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Calibri" panose="020F0502020204030204" pitchFamily="34" charset="0"/>
              </a:rPr>
              <a:t>National networks in Europe, North America, Asia and South America. </a:t>
            </a:r>
          </a:p>
          <a:p>
            <a:pPr marL="285750" indent="-285750">
              <a:buFont typeface="Arial" panose="020B0604020202020204" pitchFamily="34" charset="0"/>
              <a:buChar char="•"/>
            </a:pPr>
            <a:r>
              <a:rPr lang="en-US" dirty="0">
                <a:solidFill>
                  <a:srgbClr val="000000"/>
                </a:solidFill>
                <a:latin typeface="Calibri" panose="020F0502020204030204" pitchFamily="34" charset="0"/>
              </a:rPr>
              <a:t>Three regional network: GFC MMP,  DEMO-COPHES and AMAP </a:t>
            </a:r>
            <a:endParaRPr lang="en-US" dirty="0"/>
          </a:p>
        </p:txBody>
      </p:sp>
      <p:pic>
        <p:nvPicPr>
          <p:cNvPr id="5" name="Picture 4">
            <a:extLst>
              <a:ext uri="{FF2B5EF4-FFF2-40B4-BE49-F238E27FC236}">
                <a16:creationId xmlns:a16="http://schemas.microsoft.com/office/drawing/2014/main" xmlns="" id="{188AE61F-E7E0-475D-93F4-093C80516294}"/>
              </a:ext>
            </a:extLst>
          </p:cNvPr>
          <p:cNvPicPr>
            <a:picLocks noChangeAspect="1"/>
          </p:cNvPicPr>
          <p:nvPr/>
        </p:nvPicPr>
        <p:blipFill>
          <a:blip r:embed="rId7"/>
          <a:stretch>
            <a:fillRect/>
          </a:stretch>
        </p:blipFill>
        <p:spPr>
          <a:xfrm>
            <a:off x="1045163" y="1952984"/>
            <a:ext cx="6430353" cy="3895689"/>
          </a:xfrm>
          <a:prstGeom prst="rect">
            <a:avLst/>
          </a:prstGeom>
        </p:spPr>
      </p:pic>
      <p:pic>
        <p:nvPicPr>
          <p:cNvPr id="6" name="Picture 5">
            <a:extLst>
              <a:ext uri="{FF2B5EF4-FFF2-40B4-BE49-F238E27FC236}">
                <a16:creationId xmlns:a16="http://schemas.microsoft.com/office/drawing/2014/main" xmlns="" id="{1A5B9A81-0CAA-4068-8D6D-F9ED3F1F6503}"/>
              </a:ext>
            </a:extLst>
          </p:cNvPr>
          <p:cNvPicPr>
            <a:picLocks noChangeAspect="1"/>
          </p:cNvPicPr>
          <p:nvPr/>
        </p:nvPicPr>
        <p:blipFill>
          <a:blip r:embed="rId8"/>
          <a:stretch>
            <a:fillRect/>
          </a:stretch>
        </p:blipFill>
        <p:spPr>
          <a:xfrm>
            <a:off x="1073889" y="4892515"/>
            <a:ext cx="1276190" cy="885714"/>
          </a:xfrm>
          <a:prstGeom prst="rect">
            <a:avLst/>
          </a:prstGeom>
        </p:spPr>
      </p:pic>
    </p:spTree>
    <p:extLst>
      <p:ext uri="{BB962C8B-B14F-4D97-AF65-F5344CB8AC3E}">
        <p14:creationId xmlns:p14="http://schemas.microsoft.com/office/powerpoint/2010/main" val="1227004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91683" y="874244"/>
            <a:ext cx="8805594" cy="5002299"/>
          </a:xfrm>
          <a:prstGeom prst="rect">
            <a:avLst/>
          </a:prstGeom>
        </p:spPr>
      </p:pic>
    </p:spTree>
    <p:extLst>
      <p:ext uri="{BB962C8B-B14F-4D97-AF65-F5344CB8AC3E}">
        <p14:creationId xmlns:p14="http://schemas.microsoft.com/office/powerpoint/2010/main" val="583962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21919" y="829057"/>
            <a:ext cx="8809845" cy="5028742"/>
          </a:xfrm>
          <a:prstGeom prst="rect">
            <a:avLst/>
          </a:prstGeom>
        </p:spPr>
      </p:pic>
    </p:spTree>
    <p:extLst>
      <p:ext uri="{BB962C8B-B14F-4D97-AF65-F5344CB8AC3E}">
        <p14:creationId xmlns:p14="http://schemas.microsoft.com/office/powerpoint/2010/main" val="2575159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17732984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p:txBody>
      </p:sp>
      <p:sp>
        <p:nvSpPr>
          <p:cNvPr id="15" name="Titolo 1">
            <a:extLst>
              <a:ext uri="{FF2B5EF4-FFF2-40B4-BE49-F238E27FC236}">
                <a16:creationId xmlns:a16="http://schemas.microsoft.com/office/drawing/2014/main" xmlns="" id="{255ED292-8FC6-43D8-B557-19D4729BF8A0}"/>
              </a:ext>
            </a:extLst>
          </p:cNvPr>
          <p:cNvSpPr txBox="1">
            <a:spLocks/>
          </p:cNvSpPr>
          <p:nvPr/>
        </p:nvSpPr>
        <p:spPr>
          <a:xfrm>
            <a:off x="635182" y="1010757"/>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PART 3 – Biota Monitoring Networks </a:t>
            </a:r>
          </a:p>
        </p:txBody>
      </p:sp>
      <p:sp>
        <p:nvSpPr>
          <p:cNvPr id="3" name="Rectangle 2">
            <a:extLst>
              <a:ext uri="{FF2B5EF4-FFF2-40B4-BE49-F238E27FC236}">
                <a16:creationId xmlns:a16="http://schemas.microsoft.com/office/drawing/2014/main" xmlns="" id="{DF5DF3CC-A32C-4C8A-8690-81082F8FE26C}"/>
              </a:ext>
            </a:extLst>
          </p:cNvPr>
          <p:cNvSpPr/>
          <p:nvPr/>
        </p:nvSpPr>
        <p:spPr>
          <a:xfrm>
            <a:off x="635182" y="1967271"/>
            <a:ext cx="7682137" cy="2862322"/>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Calibri" panose="020F0502020204030204" pitchFamily="34" charset="0"/>
              </a:rPr>
              <a:t>National networks:  </a:t>
            </a:r>
          </a:p>
          <a:p>
            <a:r>
              <a:rPr lang="en-US" dirty="0">
                <a:solidFill>
                  <a:srgbClr val="000000"/>
                </a:solidFill>
                <a:latin typeface="Calibri" panose="020F0502020204030204" pitchFamily="34" charset="0"/>
              </a:rPr>
              <a:t>     </a:t>
            </a:r>
          </a:p>
          <a:p>
            <a:r>
              <a:rPr lang="en-US" dirty="0">
                <a:solidFill>
                  <a:srgbClr val="000000"/>
                </a:solidFill>
                <a:latin typeface="Calibri" panose="020F0502020204030204" pitchFamily="34" charset="0"/>
              </a:rPr>
              <a:t>     EU initiative, Norway, Sweden, Spain, UK, Poland Canada, USA, Japan, </a:t>
            </a:r>
          </a:p>
          <a:p>
            <a:r>
              <a:rPr lang="en-US" dirty="0">
                <a:solidFill>
                  <a:srgbClr val="000000"/>
                </a:solidFill>
                <a:latin typeface="Calibri" panose="020F0502020204030204" pitchFamily="34" charset="0"/>
              </a:rPr>
              <a:t>     Republic of Korea, Colombia and Brazil.</a:t>
            </a:r>
          </a:p>
          <a:p>
            <a:endParaRPr lang="en-US" dirty="0">
              <a:solidFill>
                <a:srgbClr val="000000"/>
              </a:solidFill>
              <a:latin typeface="Calibri" panose="020F0502020204030204" pitchFamily="34" charset="0"/>
            </a:endParaRPr>
          </a:p>
          <a:p>
            <a:pPr marL="285750" indent="-285750">
              <a:buFont typeface="Arial" panose="020B0604020202020204" pitchFamily="34" charset="0"/>
              <a:buChar char="•"/>
            </a:pPr>
            <a:r>
              <a:rPr lang="en-US" dirty="0">
                <a:solidFill>
                  <a:srgbClr val="000000"/>
                </a:solidFill>
                <a:latin typeface="Calibri" panose="020F0502020204030204" pitchFamily="34" charset="0"/>
              </a:rPr>
              <a:t>Global or regional networks: </a:t>
            </a:r>
          </a:p>
          <a:p>
            <a:endParaRPr lang="en-US"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     GFC MMP, IESB Group, AMAP, OSPAR, HELCOM, ICES, ICP Waters.</a:t>
            </a:r>
          </a:p>
          <a:p>
            <a:endParaRPr lang="en-US" dirty="0">
              <a:solidFill>
                <a:srgbClr val="000000"/>
              </a:solidFill>
              <a:latin typeface="Calibri" panose="020F0502020204030204" pitchFamily="34" charset="0"/>
            </a:endParaRPr>
          </a:p>
          <a:p>
            <a:pPr marL="285750" indent="-285750">
              <a:buFont typeface="Arial" panose="020B0604020202020204" pitchFamily="34" charset="0"/>
              <a:buChar char="•"/>
            </a:pPr>
            <a:r>
              <a:rPr lang="en-US" dirty="0">
                <a:solidFill>
                  <a:srgbClr val="000000"/>
                </a:solidFill>
                <a:latin typeface="Calibri" panose="020F0502020204030204" pitchFamily="34" charset="0"/>
              </a:rPr>
              <a:t>Global Biotic Mercury Synthesis (GBMS) database.</a:t>
            </a:r>
            <a:endParaRPr lang="en-US" dirty="0"/>
          </a:p>
        </p:txBody>
      </p:sp>
    </p:spTree>
    <p:extLst>
      <p:ext uri="{BB962C8B-B14F-4D97-AF65-F5344CB8AC3E}">
        <p14:creationId xmlns:p14="http://schemas.microsoft.com/office/powerpoint/2010/main" val="27024069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p:txBody>
      </p:sp>
      <p:sp>
        <p:nvSpPr>
          <p:cNvPr id="15" name="Titolo 1">
            <a:extLst>
              <a:ext uri="{FF2B5EF4-FFF2-40B4-BE49-F238E27FC236}">
                <a16:creationId xmlns:a16="http://schemas.microsoft.com/office/drawing/2014/main" xmlns="" id="{255ED292-8FC6-43D8-B557-19D4729BF8A0}"/>
              </a:ext>
            </a:extLst>
          </p:cNvPr>
          <p:cNvSpPr txBox="1">
            <a:spLocks/>
          </p:cNvSpPr>
          <p:nvPr/>
        </p:nvSpPr>
        <p:spPr>
          <a:xfrm>
            <a:off x="1740653" y="437548"/>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PART 3 – Biota Monitoring Networks </a:t>
            </a:r>
          </a:p>
        </p:txBody>
      </p:sp>
      <p:pic>
        <p:nvPicPr>
          <p:cNvPr id="4" name="Picture 3">
            <a:extLst>
              <a:ext uri="{FF2B5EF4-FFF2-40B4-BE49-F238E27FC236}">
                <a16:creationId xmlns:a16="http://schemas.microsoft.com/office/drawing/2014/main" xmlns="" id="{D02EDB10-8CB2-4BB8-98DD-EAD96DF1ABFD}"/>
              </a:ext>
            </a:extLst>
          </p:cNvPr>
          <p:cNvPicPr>
            <a:picLocks noChangeAspect="1"/>
          </p:cNvPicPr>
          <p:nvPr/>
        </p:nvPicPr>
        <p:blipFill>
          <a:blip r:embed="rId6"/>
          <a:stretch>
            <a:fillRect/>
          </a:stretch>
        </p:blipFill>
        <p:spPr>
          <a:xfrm>
            <a:off x="799384" y="1060419"/>
            <a:ext cx="6780952" cy="4819048"/>
          </a:xfrm>
          <a:prstGeom prst="rect">
            <a:avLst/>
          </a:prstGeom>
        </p:spPr>
      </p:pic>
      <p:pic>
        <p:nvPicPr>
          <p:cNvPr id="21" name="Immagine 15" descr="Logo_HG_project_31.01.2018.png">
            <a:extLst>
              <a:ext uri="{FF2B5EF4-FFF2-40B4-BE49-F238E27FC236}">
                <a16:creationId xmlns:a16="http://schemas.microsoft.com/office/drawing/2014/main" xmlns="" id="{72C28707-53FA-4FAE-A26A-1838A77AB4E1}"/>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spTree>
    <p:extLst>
      <p:ext uri="{BB962C8B-B14F-4D97-AF65-F5344CB8AC3E}">
        <p14:creationId xmlns:p14="http://schemas.microsoft.com/office/powerpoint/2010/main" val="1130749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85345" y="-184957"/>
            <a:ext cx="9203581" cy="7042957"/>
          </a:xfrm>
          <a:prstGeom prst="rect">
            <a:avLst/>
          </a:prstGeom>
        </p:spPr>
      </p:pic>
    </p:spTree>
    <p:extLst>
      <p:ext uri="{BB962C8B-B14F-4D97-AF65-F5344CB8AC3E}">
        <p14:creationId xmlns:p14="http://schemas.microsoft.com/office/powerpoint/2010/main" val="1239075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p:txBody>
      </p:sp>
      <p:sp>
        <p:nvSpPr>
          <p:cNvPr id="15" name="Titolo 1">
            <a:extLst>
              <a:ext uri="{FF2B5EF4-FFF2-40B4-BE49-F238E27FC236}">
                <a16:creationId xmlns:a16="http://schemas.microsoft.com/office/drawing/2014/main" xmlns="" id="{255ED292-8FC6-43D8-B557-19D4729BF8A0}"/>
              </a:ext>
            </a:extLst>
          </p:cNvPr>
          <p:cNvSpPr txBox="1">
            <a:spLocks/>
          </p:cNvSpPr>
          <p:nvPr/>
        </p:nvSpPr>
        <p:spPr>
          <a:xfrm>
            <a:off x="1440405" y="505788"/>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Highlights </a:t>
            </a:r>
          </a:p>
        </p:txBody>
      </p:sp>
      <p:sp>
        <p:nvSpPr>
          <p:cNvPr id="3" name="Rectangle 2">
            <a:extLst>
              <a:ext uri="{FF2B5EF4-FFF2-40B4-BE49-F238E27FC236}">
                <a16:creationId xmlns:a16="http://schemas.microsoft.com/office/drawing/2014/main" xmlns="" id="{DF5DF3CC-A32C-4C8A-8690-81082F8FE26C}"/>
              </a:ext>
            </a:extLst>
          </p:cNvPr>
          <p:cNvSpPr/>
          <p:nvPr/>
        </p:nvSpPr>
        <p:spPr>
          <a:xfrm>
            <a:off x="358777" y="1213668"/>
            <a:ext cx="7682137" cy="4247317"/>
          </a:xfrm>
          <a:prstGeom prst="rect">
            <a:avLst/>
          </a:prstGeom>
        </p:spPr>
        <p:txBody>
          <a:bodyPr wrap="square">
            <a:spAutoFit/>
          </a:bodyPr>
          <a:lstStyle/>
          <a:p>
            <a:pPr marL="285750" indent="-285750">
              <a:buFont typeface="Arial" panose="020B0604020202020204" pitchFamily="34" charset="0"/>
              <a:buChar char="•"/>
            </a:pPr>
            <a:r>
              <a:rPr lang="en-GB" dirty="0"/>
              <a:t>Some regions with the highest mercury emissions into the atmosphere (i.e. Asia, Latin America, and Africa) also those regions where atmospheric monitoring stations are scarce or information on existing monitoring initiatives is not well documented. </a:t>
            </a:r>
          </a:p>
          <a:p>
            <a:pPr marL="285750" indent="-285750">
              <a:buFont typeface="Arial" panose="020B0604020202020204" pitchFamily="34" charset="0"/>
              <a:buChar char="•"/>
            </a:pPr>
            <a:r>
              <a:rPr lang="en-GB" dirty="0"/>
              <a:t>There is a particularly global lack of monitoring mercury levels in humans and seafood. </a:t>
            </a:r>
          </a:p>
          <a:p>
            <a:pPr marL="285750" indent="-285750">
              <a:buFont typeface="Arial" panose="020B0604020202020204" pitchFamily="34" charset="0"/>
              <a:buChar char="•"/>
            </a:pPr>
            <a:r>
              <a:rPr lang="en-GB" dirty="0"/>
              <a:t>There are efforts to enhance monitoring networks at global (e.g. GMOS, or DEMO-COPHES), regional and local (e.g. the GBMS database) levels. </a:t>
            </a:r>
          </a:p>
          <a:p>
            <a:pPr marL="285750" indent="-285750">
              <a:buFont typeface="Arial" panose="020B0604020202020204" pitchFamily="34" charset="0"/>
              <a:buChar char="•"/>
            </a:pPr>
            <a:endParaRPr lang="en-GB" b="1" dirty="0"/>
          </a:p>
          <a:p>
            <a:pPr algn="ctr"/>
            <a:r>
              <a:rPr lang="en-GB" b="1" u="sng" dirty="0"/>
              <a:t>Atmospheric mercury Monitoring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Asia relatively few monitoring activities (exception Japan and Korea)</a:t>
            </a:r>
          </a:p>
          <a:p>
            <a:pPr marL="285750" indent="-285750">
              <a:buFont typeface="Arial" panose="020B0604020202020204" pitchFamily="34" charset="0"/>
              <a:buChar char="•"/>
            </a:pPr>
            <a:r>
              <a:rPr lang="en-GB" dirty="0"/>
              <a:t>Africa little coverage, lacking national an international networks</a:t>
            </a:r>
          </a:p>
          <a:p>
            <a:pPr marL="285750" indent="-285750">
              <a:buFont typeface="Arial" panose="020B0604020202020204" pitchFamily="34" charset="0"/>
              <a:buChar char="•"/>
            </a:pPr>
            <a:r>
              <a:rPr lang="en-GB" dirty="0"/>
              <a:t>Same from countries from Latin America and the Caribbean (exception Brazil)</a:t>
            </a:r>
          </a:p>
          <a:p>
            <a:pPr algn="ctr"/>
            <a:endParaRPr lang="en-US" u="sng" dirty="0"/>
          </a:p>
        </p:txBody>
      </p:sp>
    </p:spTree>
    <p:extLst>
      <p:ext uri="{BB962C8B-B14F-4D97-AF65-F5344CB8AC3E}">
        <p14:creationId xmlns:p14="http://schemas.microsoft.com/office/powerpoint/2010/main" val="85636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p:txBody>
      </p:sp>
      <p:sp>
        <p:nvSpPr>
          <p:cNvPr id="15" name="Titolo 1">
            <a:extLst>
              <a:ext uri="{FF2B5EF4-FFF2-40B4-BE49-F238E27FC236}">
                <a16:creationId xmlns:a16="http://schemas.microsoft.com/office/drawing/2014/main" xmlns="" id="{255ED292-8FC6-43D8-B557-19D4729BF8A0}"/>
              </a:ext>
            </a:extLst>
          </p:cNvPr>
          <p:cNvSpPr txBox="1">
            <a:spLocks/>
          </p:cNvSpPr>
          <p:nvPr/>
        </p:nvSpPr>
        <p:spPr>
          <a:xfrm>
            <a:off x="1440405" y="505788"/>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Highlights </a:t>
            </a:r>
          </a:p>
        </p:txBody>
      </p:sp>
      <p:sp>
        <p:nvSpPr>
          <p:cNvPr id="3" name="Rectangle 2">
            <a:extLst>
              <a:ext uri="{FF2B5EF4-FFF2-40B4-BE49-F238E27FC236}">
                <a16:creationId xmlns:a16="http://schemas.microsoft.com/office/drawing/2014/main" xmlns="" id="{DF5DF3CC-A32C-4C8A-8690-81082F8FE26C}"/>
              </a:ext>
            </a:extLst>
          </p:cNvPr>
          <p:cNvSpPr/>
          <p:nvPr/>
        </p:nvSpPr>
        <p:spPr>
          <a:xfrm>
            <a:off x="331481" y="1213668"/>
            <a:ext cx="7802584" cy="4524315"/>
          </a:xfrm>
          <a:prstGeom prst="rect">
            <a:avLst/>
          </a:prstGeom>
        </p:spPr>
        <p:txBody>
          <a:bodyPr wrap="square">
            <a:spAutoFit/>
          </a:bodyPr>
          <a:lstStyle/>
          <a:p>
            <a:pPr algn="ctr"/>
            <a:r>
              <a:rPr lang="en-GB" b="1" u="sng" dirty="0"/>
              <a:t>Human Biomonitoring Mercury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Existing regional and national surveys not sufficient to provide geographically balanced information on HBM.</a:t>
            </a:r>
          </a:p>
          <a:p>
            <a:pPr marL="285750" indent="-285750">
              <a:buFont typeface="Arial" panose="020B0604020202020204" pitchFamily="34" charset="0"/>
              <a:buChar char="•"/>
            </a:pPr>
            <a:r>
              <a:rPr lang="en-GB" dirty="0"/>
              <a:t>Efforts initiated at national and regional level in Latin America, Africa, Asia and Australian, Oceania. However limited to local studies carried out primarily by the scientific community. </a:t>
            </a:r>
          </a:p>
          <a:p>
            <a:pPr marL="285750" indent="-285750">
              <a:buFont typeface="Arial" panose="020B0604020202020204" pitchFamily="34" charset="0"/>
              <a:buChar char="•"/>
            </a:pPr>
            <a:endParaRPr lang="en-GB" dirty="0"/>
          </a:p>
          <a:p>
            <a:pPr algn="ctr"/>
            <a:r>
              <a:rPr lang="en-GB" b="1" u="sng" dirty="0"/>
              <a:t>Biota Monitoring</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Limited geographical coverage of national Environment Specimen Bank (ESB) and other national networks. Lack of activities in major parts of Latin America and Caribbean (exception of Brazil and Colombia), and Africa, Australia – Oceania and Asia (exception Japan and Korea). </a:t>
            </a:r>
          </a:p>
          <a:p>
            <a:pPr marL="285750" indent="-285750">
              <a:buFont typeface="Arial" panose="020B0604020202020204" pitchFamily="34" charset="0"/>
              <a:buChar char="•"/>
            </a:pPr>
            <a:endParaRPr lang="en-GB" dirty="0"/>
          </a:p>
          <a:p>
            <a:pPr algn="ctr"/>
            <a:endParaRPr lang="en-US" u="sng" dirty="0"/>
          </a:p>
        </p:txBody>
      </p:sp>
    </p:spTree>
    <p:extLst>
      <p:ext uri="{BB962C8B-B14F-4D97-AF65-F5344CB8AC3E}">
        <p14:creationId xmlns:p14="http://schemas.microsoft.com/office/powerpoint/2010/main" val="16026346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729980" y="51117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b="1" dirty="0"/>
              <a:t>Worldwide Capacity to Analyze Mercury</a:t>
            </a:r>
            <a:endParaRPr lang="en-US" altLang="en-US" sz="2000" b="1" dirty="0"/>
          </a:p>
        </p:txBody>
      </p:sp>
      <p:sp>
        <p:nvSpPr>
          <p:cNvPr id="3" name="Rectangle 2">
            <a:extLst>
              <a:ext uri="{FF2B5EF4-FFF2-40B4-BE49-F238E27FC236}">
                <a16:creationId xmlns:a16="http://schemas.microsoft.com/office/drawing/2014/main" xmlns="" id="{13640716-9669-4FB2-B912-2B8A200DA9CC}"/>
              </a:ext>
            </a:extLst>
          </p:cNvPr>
          <p:cNvSpPr/>
          <p:nvPr/>
        </p:nvSpPr>
        <p:spPr>
          <a:xfrm>
            <a:off x="464415" y="2079365"/>
            <a:ext cx="7600950" cy="1915909"/>
          </a:xfrm>
          <a:prstGeom prst="rect">
            <a:avLst/>
          </a:prstGeom>
        </p:spPr>
        <p:txBody>
          <a:bodyPr wrap="square">
            <a:spAutoFit/>
          </a:bodyPr>
          <a:lstStyle/>
          <a:p>
            <a:pPr marL="285750" indent="-285750" algn="just">
              <a:lnSpc>
                <a:spcPct val="115000"/>
              </a:lnSpc>
              <a:spcAft>
                <a:spcPts val="600"/>
              </a:spcAft>
              <a:buFont typeface="Wingdings" panose="05000000000000000000" pitchFamily="2" charset="2"/>
              <a:buChar char="v"/>
            </a:pPr>
            <a:r>
              <a:rPr lang="en-GB" dirty="0">
                <a:latin typeface="Calibri Light" panose="020F0302020204030204" pitchFamily="34" charset="0"/>
                <a:ea typeface="SimSun" panose="02010600030101010101" pitchFamily="2" charset="-122"/>
                <a:cs typeface="Times New Roman" panose="02020603050405020304" pitchFamily="18" charset="0"/>
              </a:rPr>
              <a:t>Identify laboratories worldwide that perform mercury analysis</a:t>
            </a:r>
          </a:p>
          <a:p>
            <a:pPr marL="285750" indent="-285750" algn="just">
              <a:lnSpc>
                <a:spcPct val="115000"/>
              </a:lnSpc>
              <a:spcAft>
                <a:spcPts val="600"/>
              </a:spcAft>
              <a:buFont typeface="Wingdings" panose="05000000000000000000" pitchFamily="2" charset="2"/>
              <a:buChar char="v"/>
            </a:pPr>
            <a:r>
              <a:rPr lang="en-GB" dirty="0">
                <a:latin typeface="Calibri Light" panose="020F0302020204030204" pitchFamily="34" charset="0"/>
                <a:ea typeface="SimSun" panose="02010600030101010101" pitchFamily="2" charset="-122"/>
                <a:cs typeface="Times New Roman" panose="02020603050405020304" pitchFamily="18" charset="0"/>
              </a:rPr>
              <a:t>Collect information about:</a:t>
            </a:r>
          </a:p>
          <a:p>
            <a:pPr marL="742950" lvl="1" indent="-285750" algn="just">
              <a:lnSpc>
                <a:spcPct val="115000"/>
              </a:lnSpc>
              <a:spcAft>
                <a:spcPts val="600"/>
              </a:spcAft>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Capacities, equipment, matrices analysed, procedures used to identify and quantify mercury species in biotic, abiotic and humans matrices. </a:t>
            </a:r>
          </a:p>
          <a:p>
            <a:pPr marL="742950" lvl="1" indent="-285750" algn="just">
              <a:lnSpc>
                <a:spcPct val="115000"/>
              </a:lnSpc>
              <a:spcAft>
                <a:spcPts val="600"/>
              </a:spcAft>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Accreditations and quality management systems (QA/QC).</a:t>
            </a:r>
          </a:p>
        </p:txBody>
      </p:sp>
      <p:sp>
        <p:nvSpPr>
          <p:cNvPr id="25" name="Rectangle 24">
            <a:extLst>
              <a:ext uri="{FF2B5EF4-FFF2-40B4-BE49-F238E27FC236}">
                <a16:creationId xmlns:a16="http://schemas.microsoft.com/office/drawing/2014/main" xmlns="" id="{B3CD5C30-F811-4A32-A604-012BF84E8F7E}"/>
              </a:ext>
            </a:extLst>
          </p:cNvPr>
          <p:cNvSpPr/>
          <p:nvPr/>
        </p:nvSpPr>
        <p:spPr>
          <a:xfrm>
            <a:off x="0" y="1480006"/>
            <a:ext cx="7600950" cy="392159"/>
          </a:xfrm>
          <a:prstGeom prst="rect">
            <a:avLst/>
          </a:prstGeom>
        </p:spPr>
        <p:txBody>
          <a:bodyPr wrap="square">
            <a:spAutoFit/>
          </a:bodyPr>
          <a:lstStyle/>
          <a:p>
            <a:pPr indent="457200" algn="just">
              <a:lnSpc>
                <a:spcPct val="115000"/>
              </a:lnSpc>
              <a:spcAft>
                <a:spcPts val="600"/>
              </a:spcAft>
            </a:pPr>
            <a:r>
              <a:rPr lang="en-US" dirty="0">
                <a:latin typeface="Calibri" panose="020F0502020204030204" pitchFamily="34" charset="0"/>
                <a:ea typeface="SimSun" panose="02010600030101010101" pitchFamily="2" charset="-122"/>
                <a:cs typeface="Arial" panose="020B0604020202020204" pitchFamily="34" charset="0"/>
              </a:rPr>
              <a:t>Objectives:</a:t>
            </a:r>
          </a:p>
        </p:txBody>
      </p:sp>
    </p:spTree>
    <p:extLst>
      <p:ext uri="{BB962C8B-B14F-4D97-AF65-F5344CB8AC3E}">
        <p14:creationId xmlns:p14="http://schemas.microsoft.com/office/powerpoint/2010/main" val="2759278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2DB4A5F6-2AF8-4CD8-8B0D-DACA4D0CAE67}"/>
              </a:ext>
            </a:extLst>
          </p:cNvPr>
          <p:cNvSpPr txBox="1">
            <a:spLocks/>
          </p:cNvSpPr>
          <p:nvPr/>
        </p:nvSpPr>
        <p:spPr>
          <a:xfrm>
            <a:off x="164045" y="16511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endParaRPr lang="it-IT" sz="2000" b="1" dirty="0"/>
          </a:p>
          <a:p>
            <a:r>
              <a:rPr lang="it-IT" sz="2000" b="1" dirty="0"/>
              <a:t> </a:t>
            </a:r>
            <a:r>
              <a:rPr lang="en-US" sz="2000" b="1" dirty="0"/>
              <a:t>Elements toward a global Monitoring Plan for Mercury</a:t>
            </a:r>
            <a:r>
              <a:rPr lang="it-IT" sz="2000" b="1" dirty="0"/>
              <a:t> </a:t>
            </a:r>
          </a:p>
        </p:txBody>
      </p:sp>
      <p:pic>
        <p:nvPicPr>
          <p:cNvPr id="22" name="Picture 2" descr="2">
            <a:extLst>
              <a:ext uri="{FF2B5EF4-FFF2-40B4-BE49-F238E27FC236}">
                <a16:creationId xmlns:a16="http://schemas.microsoft.com/office/drawing/2014/main" xmlns="" id="{FDB7BD0D-E08A-42CA-91F7-EAFABF61E7F3}"/>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1073524" y="830041"/>
            <a:ext cx="1556445" cy="103553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3" name="Picture 3" descr="3">
            <a:extLst>
              <a:ext uri="{FF2B5EF4-FFF2-40B4-BE49-F238E27FC236}">
                <a16:creationId xmlns:a16="http://schemas.microsoft.com/office/drawing/2014/main" xmlns="" id="{00EB7845-B083-4131-9AF7-2CA5F34D2A17}"/>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2702522" y="820266"/>
            <a:ext cx="1555022" cy="1037216"/>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4" name="Picture 4">
            <a:extLst>
              <a:ext uri="{FF2B5EF4-FFF2-40B4-BE49-F238E27FC236}">
                <a16:creationId xmlns:a16="http://schemas.microsoft.com/office/drawing/2014/main" xmlns="" id="{401DD1FB-AA53-4A6B-BA11-CD84CFF847BD}"/>
              </a:ext>
            </a:extLst>
          </p:cNvPr>
          <p:cNvPicPr>
            <a:picLocks noChangeAspect="1" noChangeArrowheads="1"/>
          </p:cNvPicPr>
          <p:nvPr/>
        </p:nvPicPr>
        <p:blipFill>
          <a:blip r:embed="rId9" cstate="email">
            <a:extLst>
              <a:ext uri="{28A0092B-C50C-407E-A947-70E740481C1C}">
                <a14:useLocalDpi xmlns:a14="http://schemas.microsoft.com/office/drawing/2010/main" val="0"/>
              </a:ext>
            </a:extLst>
          </a:blip>
          <a:srcRect l="4584" t="11916" r="5147" b="10820"/>
          <a:stretch>
            <a:fillRect/>
          </a:stretch>
        </p:blipFill>
        <p:spPr bwMode="auto">
          <a:xfrm>
            <a:off x="4330097" y="820266"/>
            <a:ext cx="906659" cy="103553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25" name="Picture 5">
            <a:extLst>
              <a:ext uri="{FF2B5EF4-FFF2-40B4-BE49-F238E27FC236}">
                <a16:creationId xmlns:a16="http://schemas.microsoft.com/office/drawing/2014/main" xmlns="" id="{7FEB7720-1F7E-4F10-AE3A-4CE5C21C72A6}"/>
              </a:ext>
            </a:extLst>
          </p:cNvPr>
          <p:cNvPicPr>
            <a:picLocks noChangeAspect="1" noChangeArrowheads="1"/>
          </p:cNvPicPr>
          <p:nvPr/>
        </p:nvPicPr>
        <p:blipFill>
          <a:blip r:embed="rId10" cstate="email">
            <a:extLst>
              <a:ext uri="{28A0092B-C50C-407E-A947-70E740481C1C}">
                <a14:useLocalDpi xmlns:a14="http://schemas.microsoft.com/office/drawing/2010/main" val="0"/>
              </a:ext>
            </a:extLst>
          </a:blip>
          <a:srcRect r="13136"/>
          <a:stretch>
            <a:fillRect/>
          </a:stretch>
        </p:blipFill>
        <p:spPr bwMode="auto">
          <a:xfrm>
            <a:off x="5309309" y="809473"/>
            <a:ext cx="1541144" cy="104632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6" name="Rectangle 25">
            <a:extLst>
              <a:ext uri="{FF2B5EF4-FFF2-40B4-BE49-F238E27FC236}">
                <a16:creationId xmlns:a16="http://schemas.microsoft.com/office/drawing/2014/main" xmlns="" id="{BA80ED13-07FD-4A8E-A83D-243A17AAE470}"/>
              </a:ext>
            </a:extLst>
          </p:cNvPr>
          <p:cNvSpPr/>
          <p:nvPr/>
        </p:nvSpPr>
        <p:spPr>
          <a:xfrm>
            <a:off x="573204" y="2152973"/>
            <a:ext cx="7476699" cy="3385542"/>
          </a:xfrm>
          <a:prstGeom prst="rect">
            <a:avLst/>
          </a:prstGeom>
        </p:spPr>
        <p:txBody>
          <a:bodyPr wrap="square">
            <a:spAutoFit/>
          </a:bodyPr>
          <a:lstStyle/>
          <a:p>
            <a:r>
              <a:rPr lang="en-US" b="1" dirty="0"/>
              <a:t>Objectives: </a:t>
            </a:r>
          </a:p>
          <a:p>
            <a:endParaRPr lang="en-US" dirty="0"/>
          </a:p>
          <a:p>
            <a:pPr marL="285750" indent="-285750">
              <a:buFont typeface="Arial" panose="020B0604020202020204" pitchFamily="34" charset="0"/>
              <a:buChar char="•"/>
            </a:pPr>
            <a:r>
              <a:rPr lang="en-US" dirty="0"/>
              <a:t>To </a:t>
            </a:r>
            <a:r>
              <a:rPr lang="en-US" b="1" dirty="0"/>
              <a:t>harmonize approaches</a:t>
            </a:r>
            <a:r>
              <a:rPr lang="en-US" dirty="0"/>
              <a:t> for monitoring mercury in humans and the environment.</a:t>
            </a:r>
          </a:p>
          <a:p>
            <a:pPr marL="285750" indent="-285750">
              <a:buFont typeface="Arial" panose="020B0604020202020204" pitchFamily="34" charset="0"/>
              <a:buChar char="•"/>
            </a:pPr>
            <a:r>
              <a:rPr lang="en-US" dirty="0"/>
              <a:t>To </a:t>
            </a:r>
            <a:r>
              <a:rPr lang="en-US" b="1" dirty="0"/>
              <a:t>strengthen the capacity</a:t>
            </a:r>
            <a:r>
              <a:rPr lang="en-US" dirty="0"/>
              <a:t> for mercury analysis in humans and the environment to accurately determine their concentrations globally.</a:t>
            </a:r>
          </a:p>
          <a:p>
            <a:endParaRPr lang="fr-CH" dirty="0"/>
          </a:p>
          <a:p>
            <a:r>
              <a:rPr lang="en-US" dirty="0"/>
              <a:t>The intent of the project is also to foster coordination and synergies between programs, and to ensure that adequate laboratory capacity is available in each region in order to provide accurate and comparable data on human exposure to and environmental concentrations of mercury.</a:t>
            </a:r>
          </a:p>
          <a:p>
            <a:endParaRPr lang="en-US" sz="1600" dirty="0">
              <a:latin typeface="Roboto" pitchFamily="2" charset="0"/>
              <a:ea typeface="Roboto" pitchFamily="2" charset="0"/>
            </a:endParaRPr>
          </a:p>
        </p:txBody>
      </p:sp>
    </p:spTree>
    <p:extLst>
      <p:ext uri="{BB962C8B-B14F-4D97-AF65-F5344CB8AC3E}">
        <p14:creationId xmlns:p14="http://schemas.microsoft.com/office/powerpoint/2010/main" val="800008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dirty="0"/>
              <a:t>Worldwide Capacity to Analyze Mercury</a:t>
            </a:r>
            <a:endParaRPr lang="en-US" altLang="en-US" sz="2000" dirty="0"/>
          </a:p>
        </p:txBody>
      </p:sp>
      <p:sp>
        <p:nvSpPr>
          <p:cNvPr id="15" name="Text Box 3">
            <a:extLst>
              <a:ext uri="{FF2B5EF4-FFF2-40B4-BE49-F238E27FC236}">
                <a16:creationId xmlns:a16="http://schemas.microsoft.com/office/drawing/2014/main" xmlns="" id="{03C5A8F8-35D4-4574-ADB3-A5340DDDB107}"/>
              </a:ext>
            </a:extLst>
          </p:cNvPr>
          <p:cNvSpPr txBox="1">
            <a:spLocks noChangeArrowheads="1"/>
          </p:cNvSpPr>
          <p:nvPr/>
        </p:nvSpPr>
        <p:spPr bwMode="auto">
          <a:xfrm>
            <a:off x="452839" y="686651"/>
            <a:ext cx="6221010" cy="507804"/>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285750" marR="0" lvl="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GB" altLang="en-US" sz="1400" b="0" i="0" u="none" strike="noStrike" cap="none" normalizeH="0" baseline="0" dirty="0">
                <a:ln>
                  <a:noFill/>
                </a:ln>
                <a:solidFill>
                  <a:srgbClr val="000000"/>
                </a:solidFill>
                <a:effectLst/>
                <a:latin typeface="Roboto" pitchFamily="2" charset="0"/>
                <a:ea typeface="Roboto" pitchFamily="2" charset="0"/>
              </a:rPr>
              <a:t>A total of 210 laboratories from 57 countries submitted the questionnaire</a:t>
            </a:r>
          </a:p>
        </p:txBody>
      </p:sp>
      <p:pic>
        <p:nvPicPr>
          <p:cNvPr id="21" name="Picture 4" descr="Laboratory_Database2">
            <a:extLst>
              <a:ext uri="{FF2B5EF4-FFF2-40B4-BE49-F238E27FC236}">
                <a16:creationId xmlns:a16="http://schemas.microsoft.com/office/drawing/2014/main" xmlns="" id="{A865C5A1-926D-46B6-BBE7-00D742C1C50A}"/>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l="17101" t="18217" r="17563" b="24152"/>
          <a:stretch>
            <a:fillRect/>
          </a:stretch>
        </p:blipFill>
        <p:spPr bwMode="auto">
          <a:xfrm>
            <a:off x="1504549" y="1457326"/>
            <a:ext cx="5169300" cy="3224078"/>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sp>
        <p:nvSpPr>
          <p:cNvPr id="23" name="AutoShape 8">
            <a:extLst>
              <a:ext uri="{FF2B5EF4-FFF2-40B4-BE49-F238E27FC236}">
                <a16:creationId xmlns:a16="http://schemas.microsoft.com/office/drawing/2014/main" xmlns="" id="{60078EF7-9B62-49FE-B302-6DBB6AAAEBB3}"/>
              </a:ext>
            </a:extLst>
          </p:cNvPr>
          <p:cNvSpPr>
            <a:spLocks noChangeArrowheads="1"/>
          </p:cNvSpPr>
          <p:nvPr/>
        </p:nvSpPr>
        <p:spPr bwMode="auto">
          <a:xfrm>
            <a:off x="1275223" y="1114424"/>
            <a:ext cx="5523622" cy="4791075"/>
          </a:xfrm>
          <a:prstGeom prst="roundRect">
            <a:avLst>
              <a:gd name="adj" fmla="val 16667"/>
            </a:avLst>
          </a:prstGeom>
          <a:noFill/>
          <a:ln w="25400" algn="ctr">
            <a:solidFill>
              <a:srgbClr val="0070C0"/>
            </a:solidFill>
            <a:round/>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3" name="Rectangle 2">
            <a:extLst>
              <a:ext uri="{FF2B5EF4-FFF2-40B4-BE49-F238E27FC236}">
                <a16:creationId xmlns:a16="http://schemas.microsoft.com/office/drawing/2014/main" xmlns="" id="{136CCF96-4910-4313-9565-B3CB4CC7F228}"/>
              </a:ext>
            </a:extLst>
          </p:cNvPr>
          <p:cNvSpPr/>
          <p:nvPr/>
        </p:nvSpPr>
        <p:spPr>
          <a:xfrm>
            <a:off x="2432049" y="1171783"/>
            <a:ext cx="3893209" cy="261610"/>
          </a:xfrm>
          <a:prstGeom prst="rect">
            <a:avLst/>
          </a:prstGeom>
        </p:spPr>
        <p:txBody>
          <a:bodyPr wrap="square">
            <a:spAutoFit/>
          </a:bodyPr>
          <a:lstStyle/>
          <a:p>
            <a:pPr lvl="0" eaLnBrk="0" fontAlgn="base" hangingPunct="0">
              <a:spcBef>
                <a:spcPct val="0"/>
              </a:spcBef>
              <a:spcAft>
                <a:spcPct val="0"/>
              </a:spcAft>
            </a:pPr>
            <a:r>
              <a:rPr lang="en-GB" altLang="en-US" sz="1100" dirty="0">
                <a:solidFill>
                  <a:srgbClr val="000000"/>
                </a:solidFill>
                <a:latin typeface="Roboto" pitchFamily="2" charset="0"/>
                <a:ea typeface="Roboto" pitchFamily="2" charset="0"/>
              </a:rPr>
              <a:t>Total laboratories included in the map = the 185 labs</a:t>
            </a:r>
          </a:p>
        </p:txBody>
      </p:sp>
      <p:graphicFrame>
        <p:nvGraphicFramePr>
          <p:cNvPr id="25" name="Chart 24">
            <a:extLst>
              <a:ext uri="{FF2B5EF4-FFF2-40B4-BE49-F238E27FC236}">
                <a16:creationId xmlns:a16="http://schemas.microsoft.com/office/drawing/2014/main" xmlns="" id="{A264485B-B02F-4538-A9A0-A9B788DD5069}"/>
              </a:ext>
            </a:extLst>
          </p:cNvPr>
          <p:cNvGraphicFramePr/>
          <p:nvPr>
            <p:extLst>
              <p:ext uri="{D42A27DB-BD31-4B8C-83A1-F6EECF244321}">
                <p14:modId xmlns:p14="http://schemas.microsoft.com/office/powerpoint/2010/main" val="1390669059"/>
              </p:ext>
            </p:extLst>
          </p:nvPr>
        </p:nvGraphicFramePr>
        <p:xfrm>
          <a:off x="3104245" y="4283928"/>
          <a:ext cx="2252663" cy="1633538"/>
        </p:xfrm>
        <a:graphic>
          <a:graphicData uri="http://schemas.openxmlformats.org/drawingml/2006/chart">
            <c:chart xmlns:c="http://schemas.openxmlformats.org/drawingml/2006/chart" xmlns:r="http://schemas.openxmlformats.org/officeDocument/2006/relationships" r:id="rId8"/>
          </a:graphicData>
        </a:graphic>
      </p:graphicFrame>
      <p:sp>
        <p:nvSpPr>
          <p:cNvPr id="4" name="Rectangle 3">
            <a:extLst>
              <a:ext uri="{FF2B5EF4-FFF2-40B4-BE49-F238E27FC236}">
                <a16:creationId xmlns:a16="http://schemas.microsoft.com/office/drawing/2014/main" xmlns="" id="{CE2AB0F7-826A-4EC9-BE09-E607A20204DE}"/>
              </a:ext>
            </a:extLst>
          </p:cNvPr>
          <p:cNvSpPr/>
          <p:nvPr/>
        </p:nvSpPr>
        <p:spPr>
          <a:xfrm>
            <a:off x="2061257" y="4810767"/>
            <a:ext cx="2714625" cy="523220"/>
          </a:xfrm>
          <a:prstGeom prst="rect">
            <a:avLst/>
          </a:prstGeom>
        </p:spPr>
        <p:txBody>
          <a:bodyPr wrap="square">
            <a:spAutoFit/>
          </a:bodyPr>
          <a:lstStyle/>
          <a:p>
            <a:pPr>
              <a:defRPr sz="1800" b="1" i="0" u="none" strike="noStrike" kern="1200" baseline="0">
                <a:solidFill>
                  <a:sysClr val="windowText" lastClr="000000"/>
                </a:solidFill>
                <a:latin typeface="+mn-lt"/>
                <a:ea typeface="+mn-ea"/>
                <a:cs typeface="+mn-cs"/>
              </a:defRPr>
            </a:pPr>
            <a:r>
              <a:rPr lang="en-GB" sz="1400" dirty="0"/>
              <a:t>Number of Laboratories</a:t>
            </a:r>
          </a:p>
          <a:p>
            <a:pPr>
              <a:defRPr sz="1800" b="1" i="0" u="none" strike="noStrike" kern="1200" baseline="0">
                <a:solidFill>
                  <a:sysClr val="windowText" lastClr="000000"/>
                </a:solidFill>
                <a:latin typeface="+mn-lt"/>
                <a:ea typeface="+mn-ea"/>
                <a:cs typeface="+mn-cs"/>
              </a:defRPr>
            </a:pPr>
            <a:r>
              <a:rPr lang="en-GB" sz="1400" dirty="0"/>
              <a:t>per UN regions</a:t>
            </a:r>
          </a:p>
        </p:txBody>
      </p:sp>
    </p:spTree>
    <p:extLst>
      <p:ext uri="{BB962C8B-B14F-4D97-AF65-F5344CB8AC3E}">
        <p14:creationId xmlns:p14="http://schemas.microsoft.com/office/powerpoint/2010/main" val="1754239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dirty="0"/>
              <a:t>Worldwide Capacity to Analyze Mercury</a:t>
            </a:r>
            <a:endParaRPr lang="en-US" altLang="en-US" sz="2000" dirty="0"/>
          </a:p>
        </p:txBody>
      </p:sp>
      <p:graphicFrame>
        <p:nvGraphicFramePr>
          <p:cNvPr id="22" name="Chart 21">
            <a:extLst>
              <a:ext uri="{FF2B5EF4-FFF2-40B4-BE49-F238E27FC236}">
                <a16:creationId xmlns:a16="http://schemas.microsoft.com/office/drawing/2014/main" xmlns="" id="{8BEE80CD-9B50-4D9B-81E1-A1009EFCDC7C}"/>
              </a:ext>
            </a:extLst>
          </p:cNvPr>
          <p:cNvGraphicFramePr/>
          <p:nvPr>
            <p:extLst>
              <p:ext uri="{D42A27DB-BD31-4B8C-83A1-F6EECF244321}">
                <p14:modId xmlns:p14="http://schemas.microsoft.com/office/powerpoint/2010/main" val="2943137647"/>
              </p:ext>
            </p:extLst>
          </p:nvPr>
        </p:nvGraphicFramePr>
        <p:xfrm>
          <a:off x="1227070" y="1712908"/>
          <a:ext cx="5448300" cy="3286125"/>
        </p:xfrm>
        <a:graphic>
          <a:graphicData uri="http://schemas.openxmlformats.org/drawingml/2006/chart">
            <c:chart xmlns:c="http://schemas.openxmlformats.org/drawingml/2006/chart" xmlns:r="http://schemas.openxmlformats.org/officeDocument/2006/relationships" r:id="rId7"/>
          </a:graphicData>
        </a:graphic>
      </p:graphicFrame>
      <p:sp>
        <p:nvSpPr>
          <p:cNvPr id="3" name="Rectangle 2">
            <a:extLst>
              <a:ext uri="{FF2B5EF4-FFF2-40B4-BE49-F238E27FC236}">
                <a16:creationId xmlns:a16="http://schemas.microsoft.com/office/drawing/2014/main" xmlns="" id="{BE2AD797-6F40-4B70-A43E-B1ADF733ED29}"/>
              </a:ext>
            </a:extLst>
          </p:cNvPr>
          <p:cNvSpPr/>
          <p:nvPr/>
        </p:nvSpPr>
        <p:spPr>
          <a:xfrm>
            <a:off x="673768" y="1033268"/>
            <a:ext cx="6269853" cy="523220"/>
          </a:xfrm>
          <a:prstGeom prst="rect">
            <a:avLst/>
          </a:prstGeom>
        </p:spPr>
        <p:txBody>
          <a:bodyPr wrap="square">
            <a:spAutoFit/>
          </a:bodyPr>
          <a:lstStyle/>
          <a:p>
            <a:pPr>
              <a:spcAft>
                <a:spcPts val="1000"/>
              </a:spcAft>
            </a:pPr>
            <a:r>
              <a:rPr lang="en-GB" sz="1400" dirty="0">
                <a:solidFill>
                  <a:srgbClr val="000000"/>
                </a:solidFill>
                <a:latin typeface="Roboto" pitchFamily="2" charset="0"/>
                <a:ea typeface="Roboto" pitchFamily="2" charset="0"/>
              </a:rPr>
              <a:t>The chart shows percentage of laboratories performing the sampling of each matrix. </a:t>
            </a:r>
            <a:endParaRPr lang="en-US" sz="1400" dirty="0">
              <a:solidFill>
                <a:srgbClr val="000000"/>
              </a:solidFill>
              <a:latin typeface="Roboto" pitchFamily="2" charset="0"/>
              <a:ea typeface="Roboto" pitchFamily="2" charset="0"/>
            </a:endParaRPr>
          </a:p>
        </p:txBody>
      </p:sp>
    </p:spTree>
    <p:extLst>
      <p:ext uri="{BB962C8B-B14F-4D97-AF65-F5344CB8AC3E}">
        <p14:creationId xmlns:p14="http://schemas.microsoft.com/office/powerpoint/2010/main" val="121693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dirty="0"/>
              <a:t>Worldwide Capacity to Analyze Mercury</a:t>
            </a:r>
            <a:endParaRPr lang="en-US" altLang="en-US" sz="2000" dirty="0"/>
          </a:p>
        </p:txBody>
      </p:sp>
      <p:sp>
        <p:nvSpPr>
          <p:cNvPr id="3" name="Rectangle 2">
            <a:extLst>
              <a:ext uri="{FF2B5EF4-FFF2-40B4-BE49-F238E27FC236}">
                <a16:creationId xmlns:a16="http://schemas.microsoft.com/office/drawing/2014/main" xmlns="" id="{BE2AD797-6F40-4B70-A43E-B1ADF733ED29}"/>
              </a:ext>
            </a:extLst>
          </p:cNvPr>
          <p:cNvSpPr/>
          <p:nvPr/>
        </p:nvSpPr>
        <p:spPr>
          <a:xfrm>
            <a:off x="763993" y="672204"/>
            <a:ext cx="6206340" cy="866904"/>
          </a:xfrm>
          <a:prstGeom prst="rect">
            <a:avLst/>
          </a:prstGeom>
        </p:spPr>
        <p:txBody>
          <a:bodyPr wrap="square">
            <a:spAutoFit/>
          </a:bodyPr>
          <a:lstStyle/>
          <a:p>
            <a:pPr>
              <a:spcAft>
                <a:spcPts val="1000"/>
              </a:spcAft>
            </a:pPr>
            <a:r>
              <a:rPr lang="en-GB" sz="1400" dirty="0">
                <a:solidFill>
                  <a:srgbClr val="000000"/>
                </a:solidFill>
                <a:latin typeface="Roboto" pitchFamily="2" charset="0"/>
                <a:ea typeface="Roboto" pitchFamily="2" charset="0"/>
              </a:rPr>
              <a:t>Number of laboratories having experience with mercury analysis and average starting year</a:t>
            </a:r>
            <a:endParaRPr lang="en-US" sz="1400" dirty="0">
              <a:solidFill>
                <a:srgbClr val="000000"/>
              </a:solidFill>
              <a:latin typeface="Roboto" pitchFamily="2" charset="0"/>
              <a:ea typeface="Roboto" pitchFamily="2" charset="0"/>
            </a:endParaRPr>
          </a:p>
          <a:p>
            <a:pPr>
              <a:spcAft>
                <a:spcPts val="1000"/>
              </a:spcAft>
            </a:pPr>
            <a:endParaRPr lang="en-US" sz="1400" dirty="0">
              <a:solidFill>
                <a:srgbClr val="000000"/>
              </a:solidFill>
              <a:latin typeface="Roboto" pitchFamily="2" charset="0"/>
              <a:ea typeface="Roboto" pitchFamily="2" charset="0"/>
            </a:endParaRPr>
          </a:p>
        </p:txBody>
      </p:sp>
      <p:pic>
        <p:nvPicPr>
          <p:cNvPr id="15" name="Picture 14">
            <a:extLst>
              <a:ext uri="{FF2B5EF4-FFF2-40B4-BE49-F238E27FC236}">
                <a16:creationId xmlns:a16="http://schemas.microsoft.com/office/drawing/2014/main" xmlns="" id="{8EA9E2D3-74AF-40A4-823A-298F6C3998DC}"/>
              </a:ext>
            </a:extLst>
          </p:cNvPr>
          <p:cNvPicPr/>
          <p:nvPr/>
        </p:nvPicPr>
        <p:blipFill>
          <a:blip r:embed="rId7" cstate="email">
            <a:extLst>
              <a:ext uri="{28A0092B-C50C-407E-A947-70E740481C1C}">
                <a14:useLocalDpi xmlns:a14="http://schemas.microsoft.com/office/drawing/2010/main" val="0"/>
              </a:ext>
            </a:extLst>
          </a:blip>
          <a:stretch>
            <a:fillRect/>
          </a:stretch>
        </p:blipFill>
        <p:spPr>
          <a:xfrm>
            <a:off x="824005" y="1258253"/>
            <a:ext cx="6403340" cy="4341495"/>
          </a:xfrm>
          <a:prstGeom prst="rect">
            <a:avLst/>
          </a:prstGeom>
        </p:spPr>
      </p:pic>
    </p:spTree>
    <p:extLst>
      <p:ext uri="{BB962C8B-B14F-4D97-AF65-F5344CB8AC3E}">
        <p14:creationId xmlns:p14="http://schemas.microsoft.com/office/powerpoint/2010/main" val="22763890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dirty="0"/>
              <a:t>Worldwide Capacity to Analyze Mercury</a:t>
            </a:r>
            <a:endParaRPr lang="en-US" altLang="en-US" sz="2000" dirty="0"/>
          </a:p>
        </p:txBody>
      </p:sp>
      <p:graphicFrame>
        <p:nvGraphicFramePr>
          <p:cNvPr id="4" name="Table 3">
            <a:extLst>
              <a:ext uri="{FF2B5EF4-FFF2-40B4-BE49-F238E27FC236}">
                <a16:creationId xmlns:a16="http://schemas.microsoft.com/office/drawing/2014/main" xmlns="" id="{497E6506-69A6-436D-956F-3F815D1FDF7E}"/>
              </a:ext>
            </a:extLst>
          </p:cNvPr>
          <p:cNvGraphicFramePr>
            <a:graphicFrameLocks noGrp="1"/>
          </p:cNvGraphicFramePr>
          <p:nvPr>
            <p:extLst>
              <p:ext uri="{D42A27DB-BD31-4B8C-83A1-F6EECF244321}">
                <p14:modId xmlns:p14="http://schemas.microsoft.com/office/powerpoint/2010/main" val="3718215740"/>
              </p:ext>
            </p:extLst>
          </p:nvPr>
        </p:nvGraphicFramePr>
        <p:xfrm>
          <a:off x="1029254" y="3603945"/>
          <a:ext cx="5595297" cy="1293749"/>
        </p:xfrm>
        <a:graphic>
          <a:graphicData uri="http://schemas.openxmlformats.org/drawingml/2006/table">
            <a:tbl>
              <a:tblPr firstRow="1" firstCol="1" bandRow="1">
                <a:tableStyleId>{5C22544A-7EE6-4342-B048-85BDC9FD1C3A}</a:tableStyleId>
              </a:tblPr>
              <a:tblGrid>
                <a:gridCol w="1186551">
                  <a:extLst>
                    <a:ext uri="{9D8B030D-6E8A-4147-A177-3AD203B41FA5}">
                      <a16:colId xmlns:a16="http://schemas.microsoft.com/office/drawing/2014/main" xmlns="" val="646129247"/>
                    </a:ext>
                  </a:extLst>
                </a:gridCol>
                <a:gridCol w="2314786">
                  <a:extLst>
                    <a:ext uri="{9D8B030D-6E8A-4147-A177-3AD203B41FA5}">
                      <a16:colId xmlns:a16="http://schemas.microsoft.com/office/drawing/2014/main" xmlns="" val="4142372251"/>
                    </a:ext>
                  </a:extLst>
                </a:gridCol>
                <a:gridCol w="2093960">
                  <a:extLst>
                    <a:ext uri="{9D8B030D-6E8A-4147-A177-3AD203B41FA5}">
                      <a16:colId xmlns:a16="http://schemas.microsoft.com/office/drawing/2014/main" xmlns="" val="2678367827"/>
                    </a:ext>
                  </a:extLst>
                </a:gridCol>
              </a:tblGrid>
              <a:tr h="190500">
                <a:tc>
                  <a:txBody>
                    <a:bodyPr/>
                    <a:lstStyle/>
                    <a:p>
                      <a:pPr algn="l">
                        <a:lnSpc>
                          <a:spcPct val="115000"/>
                        </a:lnSpc>
                      </a:pPr>
                      <a:endParaRPr lang="en-US" sz="1100" dirty="0">
                        <a:effectLst/>
                        <a:latin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dirty="0">
                          <a:effectLst/>
                        </a:rPr>
                        <a:t>Participation in international </a:t>
                      </a:r>
                      <a:r>
                        <a:rPr lang="en-GB" sz="1100" dirty="0" err="1">
                          <a:effectLst/>
                        </a:rPr>
                        <a:t>intercomparisons</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dirty="0">
                          <a:effectLst/>
                        </a:rPr>
                        <a:t>Interest with a UN Environment interlaboratory assessment</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1770107352"/>
                  </a:ext>
                </a:extLst>
              </a:tr>
              <a:tr h="276225">
                <a:tc>
                  <a:txBody>
                    <a:bodyPr/>
                    <a:lstStyle/>
                    <a:p>
                      <a:pPr algn="l">
                        <a:lnSpc>
                          <a:spcPct val="115000"/>
                        </a:lnSpc>
                        <a:spcAft>
                          <a:spcPts val="0"/>
                        </a:spcAft>
                      </a:pPr>
                      <a:r>
                        <a:rPr lang="en-GB" sz="1100">
                          <a:effectLst/>
                        </a:rPr>
                        <a:t>Yes</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146</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172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3463955301"/>
                  </a:ext>
                </a:extLst>
              </a:tr>
              <a:tr h="262255">
                <a:tc>
                  <a:txBody>
                    <a:bodyPr/>
                    <a:lstStyle/>
                    <a:p>
                      <a:pPr algn="l">
                        <a:lnSpc>
                          <a:spcPct val="115000"/>
                        </a:lnSpc>
                        <a:spcAft>
                          <a:spcPts val="0"/>
                        </a:spcAft>
                      </a:pPr>
                      <a:r>
                        <a:rPr lang="en-GB" sz="1100">
                          <a:effectLst/>
                        </a:rPr>
                        <a:t>No</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37</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11</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27725305"/>
                  </a:ext>
                </a:extLst>
              </a:tr>
              <a:tr h="190500">
                <a:tc>
                  <a:txBody>
                    <a:bodyPr/>
                    <a:lstStyle/>
                    <a:p>
                      <a:pPr algn="l">
                        <a:lnSpc>
                          <a:spcPct val="115000"/>
                        </a:lnSpc>
                        <a:spcAft>
                          <a:spcPts val="0"/>
                        </a:spcAft>
                      </a:pPr>
                      <a:r>
                        <a:rPr lang="en-GB" sz="1100" dirty="0">
                          <a:effectLst/>
                        </a:rPr>
                        <a:t>No answer</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extLst>
                  <a:ext uri="{0D108BD9-81ED-4DB2-BD59-A6C34878D82A}">
                    <a16:rowId xmlns:a16="http://schemas.microsoft.com/office/drawing/2014/main" xmlns="" val="837119493"/>
                  </a:ext>
                </a:extLst>
              </a:tr>
              <a:tr h="190500">
                <a:tc>
                  <a:txBody>
                    <a:bodyPr/>
                    <a:lstStyle/>
                    <a:p>
                      <a:pPr algn="l">
                        <a:lnSpc>
                          <a:spcPct val="115000"/>
                        </a:lnSpc>
                        <a:spcAft>
                          <a:spcPts val="0"/>
                        </a:spcAft>
                      </a:pPr>
                      <a:r>
                        <a:rPr lang="en-GB" sz="1100">
                          <a:effectLst/>
                        </a:rPr>
                        <a:t>Total answers</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dirty="0">
                          <a:effectLst/>
                        </a:rPr>
                        <a:t>185</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dirty="0">
                          <a:effectLst/>
                        </a:rPr>
                        <a:t>185</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extLst>
                  <a:ext uri="{0D108BD9-81ED-4DB2-BD59-A6C34878D82A}">
                    <a16:rowId xmlns:a16="http://schemas.microsoft.com/office/drawing/2014/main" xmlns="" val="3015357178"/>
                  </a:ext>
                </a:extLst>
              </a:tr>
            </a:tbl>
          </a:graphicData>
        </a:graphic>
      </p:graphicFrame>
      <p:sp>
        <p:nvSpPr>
          <p:cNvPr id="3" name="Rectangle 2">
            <a:extLst>
              <a:ext uri="{FF2B5EF4-FFF2-40B4-BE49-F238E27FC236}">
                <a16:creationId xmlns:a16="http://schemas.microsoft.com/office/drawing/2014/main" xmlns="" id="{FA450396-E824-493E-8747-B2A69591A322}"/>
              </a:ext>
            </a:extLst>
          </p:cNvPr>
          <p:cNvSpPr/>
          <p:nvPr/>
        </p:nvSpPr>
        <p:spPr>
          <a:xfrm>
            <a:off x="1169173" y="3065373"/>
            <a:ext cx="5315461" cy="523220"/>
          </a:xfrm>
          <a:prstGeom prst="rect">
            <a:avLst/>
          </a:prstGeom>
        </p:spPr>
        <p:txBody>
          <a:bodyPr wrap="square">
            <a:spAutoFit/>
          </a:bodyPr>
          <a:lstStyle/>
          <a:p>
            <a:r>
              <a:rPr lang="en-GB" sz="1400" dirty="0">
                <a:latin typeface="Calibri Light" panose="020F0302020204030204" pitchFamily="34" charset="0"/>
                <a:ea typeface="SimSun" panose="02010600030101010101" pitchFamily="2" charset="-122"/>
                <a:cs typeface="Times New Roman" panose="02020603050405020304" pitchFamily="18" charset="0"/>
              </a:rPr>
              <a:t>Participation in international </a:t>
            </a:r>
            <a:r>
              <a:rPr lang="en-GB" sz="1400" dirty="0" err="1">
                <a:latin typeface="Calibri Light" panose="020F0302020204030204" pitchFamily="34" charset="0"/>
                <a:ea typeface="SimSun" panose="02010600030101010101" pitchFamily="2" charset="-122"/>
                <a:cs typeface="Times New Roman" panose="02020603050405020304" pitchFamily="18" charset="0"/>
              </a:rPr>
              <a:t>intercomparisons</a:t>
            </a:r>
            <a:r>
              <a:rPr lang="en-GB" sz="1400" dirty="0">
                <a:latin typeface="Calibri Light" panose="020F0302020204030204" pitchFamily="34" charset="0"/>
                <a:ea typeface="SimSun" panose="02010600030101010101" pitchFamily="2" charset="-122"/>
                <a:cs typeface="Times New Roman" panose="02020603050405020304" pitchFamily="18" charset="0"/>
              </a:rPr>
              <a:t> and interest with a UNEP interlaboratory assessment</a:t>
            </a:r>
            <a:endParaRPr lang="en-US" sz="1400" dirty="0">
              <a:latin typeface="Calibri Light" panose="020F0302020204030204" pitchFamily="34" charset="0"/>
              <a:ea typeface="SimSun" panose="02010600030101010101" pitchFamily="2" charset="-122"/>
              <a:cs typeface="Times New Roman" panose="02020603050405020304" pitchFamily="18" charset="0"/>
            </a:endParaRPr>
          </a:p>
        </p:txBody>
      </p:sp>
      <p:graphicFrame>
        <p:nvGraphicFramePr>
          <p:cNvPr id="6" name="Table 5">
            <a:extLst>
              <a:ext uri="{FF2B5EF4-FFF2-40B4-BE49-F238E27FC236}">
                <a16:creationId xmlns:a16="http://schemas.microsoft.com/office/drawing/2014/main" xmlns="" id="{0900D8C3-B368-4514-961E-E356B19C5970}"/>
              </a:ext>
            </a:extLst>
          </p:cNvPr>
          <p:cNvGraphicFramePr>
            <a:graphicFrameLocks noGrp="1"/>
          </p:cNvGraphicFramePr>
          <p:nvPr>
            <p:extLst>
              <p:ext uri="{D42A27DB-BD31-4B8C-83A1-F6EECF244321}">
                <p14:modId xmlns:p14="http://schemas.microsoft.com/office/powerpoint/2010/main" val="3243259874"/>
              </p:ext>
            </p:extLst>
          </p:nvPr>
        </p:nvGraphicFramePr>
        <p:xfrm>
          <a:off x="1790338" y="1373104"/>
          <a:ext cx="4105275" cy="1265555"/>
        </p:xfrm>
        <a:graphic>
          <a:graphicData uri="http://schemas.openxmlformats.org/drawingml/2006/table">
            <a:tbl>
              <a:tblPr firstRow="1" firstCol="1" bandRow="1">
                <a:tableStyleId>{5C22544A-7EE6-4342-B048-85BDC9FD1C3A}</a:tableStyleId>
              </a:tblPr>
              <a:tblGrid>
                <a:gridCol w="967962">
                  <a:extLst>
                    <a:ext uri="{9D8B030D-6E8A-4147-A177-3AD203B41FA5}">
                      <a16:colId xmlns:a16="http://schemas.microsoft.com/office/drawing/2014/main" xmlns="" val="2974630889"/>
                    </a:ext>
                  </a:extLst>
                </a:gridCol>
                <a:gridCol w="723117">
                  <a:extLst>
                    <a:ext uri="{9D8B030D-6E8A-4147-A177-3AD203B41FA5}">
                      <a16:colId xmlns:a16="http://schemas.microsoft.com/office/drawing/2014/main" xmlns="" val="3856903919"/>
                    </a:ext>
                  </a:extLst>
                </a:gridCol>
                <a:gridCol w="723117">
                  <a:extLst>
                    <a:ext uri="{9D8B030D-6E8A-4147-A177-3AD203B41FA5}">
                      <a16:colId xmlns:a16="http://schemas.microsoft.com/office/drawing/2014/main" xmlns="" val="1081770898"/>
                    </a:ext>
                  </a:extLst>
                </a:gridCol>
                <a:gridCol w="1691079">
                  <a:extLst>
                    <a:ext uri="{9D8B030D-6E8A-4147-A177-3AD203B41FA5}">
                      <a16:colId xmlns:a16="http://schemas.microsoft.com/office/drawing/2014/main" xmlns="" val="2607398962"/>
                    </a:ext>
                  </a:extLst>
                </a:gridCol>
              </a:tblGrid>
              <a:tr h="351155">
                <a:tc>
                  <a:txBody>
                    <a:bodyPr/>
                    <a:lstStyle/>
                    <a:p>
                      <a:pPr algn="l">
                        <a:lnSpc>
                          <a:spcPct val="115000"/>
                        </a:lnSpc>
                      </a:pPr>
                      <a:endParaRPr lang="en-US" sz="1100">
                        <a:effectLst/>
                        <a:latin typeface="Calibri" panose="020F0502020204030204" pitchFamily="34" charset="0"/>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dirty="0">
                          <a:effectLst/>
                        </a:rPr>
                        <a:t>QC system</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QA program</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Responsible person QA/QC</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1180829616"/>
                  </a:ext>
                </a:extLst>
              </a:tr>
              <a:tr h="266700">
                <a:tc>
                  <a:txBody>
                    <a:bodyPr/>
                    <a:lstStyle/>
                    <a:p>
                      <a:pPr algn="l">
                        <a:lnSpc>
                          <a:spcPct val="115000"/>
                        </a:lnSpc>
                        <a:spcAft>
                          <a:spcPts val="0"/>
                        </a:spcAft>
                      </a:pPr>
                      <a:r>
                        <a:rPr lang="en-GB" sz="1100">
                          <a:effectLst/>
                        </a:rPr>
                        <a:t>Yes</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182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152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177</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1867717314"/>
                  </a:ext>
                </a:extLst>
              </a:tr>
              <a:tr h="261620">
                <a:tc>
                  <a:txBody>
                    <a:bodyPr/>
                    <a:lstStyle/>
                    <a:p>
                      <a:pPr algn="l">
                        <a:lnSpc>
                          <a:spcPct val="115000"/>
                        </a:lnSpc>
                        <a:spcAft>
                          <a:spcPts val="0"/>
                        </a:spcAft>
                      </a:pPr>
                      <a:r>
                        <a:rPr lang="en-GB" sz="1100">
                          <a:effectLst/>
                        </a:rPr>
                        <a:t>No</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31</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tc>
                  <a:txBody>
                    <a:bodyPr/>
                    <a:lstStyle/>
                    <a:p>
                      <a:pPr algn="ctr">
                        <a:lnSpc>
                          <a:spcPct val="115000"/>
                        </a:lnSpc>
                        <a:spcAft>
                          <a:spcPts val="0"/>
                        </a:spcAft>
                      </a:pPr>
                      <a:r>
                        <a:rPr lang="en-GB" sz="1100">
                          <a:effectLst/>
                        </a:rPr>
                        <a:t>6</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ctr"/>
                </a:tc>
                <a:extLst>
                  <a:ext uri="{0D108BD9-81ED-4DB2-BD59-A6C34878D82A}">
                    <a16:rowId xmlns:a16="http://schemas.microsoft.com/office/drawing/2014/main" xmlns="" val="2532274245"/>
                  </a:ext>
                </a:extLst>
              </a:tr>
              <a:tr h="172085">
                <a:tc>
                  <a:txBody>
                    <a:bodyPr/>
                    <a:lstStyle/>
                    <a:p>
                      <a:pPr algn="l">
                        <a:lnSpc>
                          <a:spcPct val="115000"/>
                        </a:lnSpc>
                        <a:spcAft>
                          <a:spcPts val="0"/>
                        </a:spcAft>
                      </a:pPr>
                      <a:r>
                        <a:rPr lang="en-GB" sz="1100">
                          <a:effectLst/>
                        </a:rPr>
                        <a:t>No answer</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1</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2</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extLst>
                  <a:ext uri="{0D108BD9-81ED-4DB2-BD59-A6C34878D82A}">
                    <a16:rowId xmlns:a16="http://schemas.microsoft.com/office/drawing/2014/main" xmlns="" val="4117893938"/>
                  </a:ext>
                </a:extLst>
              </a:tr>
              <a:tr h="172085">
                <a:tc>
                  <a:txBody>
                    <a:bodyPr/>
                    <a:lstStyle/>
                    <a:p>
                      <a:pPr algn="l">
                        <a:lnSpc>
                          <a:spcPct val="115000"/>
                        </a:lnSpc>
                        <a:spcAft>
                          <a:spcPts val="0"/>
                        </a:spcAft>
                      </a:pPr>
                      <a:r>
                        <a:rPr lang="en-GB" sz="1100">
                          <a:effectLst/>
                        </a:rPr>
                        <a:t>Total answers</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185</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a:effectLst/>
                        </a:rPr>
                        <a:t>185</a:t>
                      </a:r>
                      <a:endParaRPr lang="en-US" sz="110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tc>
                  <a:txBody>
                    <a:bodyPr/>
                    <a:lstStyle/>
                    <a:p>
                      <a:pPr algn="ctr">
                        <a:lnSpc>
                          <a:spcPct val="115000"/>
                        </a:lnSpc>
                        <a:spcAft>
                          <a:spcPts val="0"/>
                        </a:spcAft>
                      </a:pPr>
                      <a:r>
                        <a:rPr lang="en-GB" sz="1100" dirty="0">
                          <a:effectLst/>
                        </a:rPr>
                        <a:t>185</a:t>
                      </a:r>
                      <a:endParaRPr lang="en-US" sz="1100" dirty="0">
                        <a:effectLst/>
                        <a:latin typeface="Calibri" panose="020F0502020204030204" pitchFamily="34" charset="0"/>
                        <a:ea typeface="SimSun" panose="02010600030101010101" pitchFamily="2" charset="-122"/>
                        <a:cs typeface="Arial" panose="020B0604020202020204" pitchFamily="34" charset="0"/>
                      </a:endParaRPr>
                    </a:p>
                  </a:txBody>
                  <a:tcPr marL="68580" marR="68580" marT="0" marB="0" anchor="b"/>
                </a:tc>
                <a:extLst>
                  <a:ext uri="{0D108BD9-81ED-4DB2-BD59-A6C34878D82A}">
                    <a16:rowId xmlns:a16="http://schemas.microsoft.com/office/drawing/2014/main" xmlns="" val="2339501135"/>
                  </a:ext>
                </a:extLst>
              </a:tr>
            </a:tbl>
          </a:graphicData>
        </a:graphic>
      </p:graphicFrame>
      <p:sp>
        <p:nvSpPr>
          <p:cNvPr id="7" name="Rectangle 6">
            <a:extLst>
              <a:ext uri="{FF2B5EF4-FFF2-40B4-BE49-F238E27FC236}">
                <a16:creationId xmlns:a16="http://schemas.microsoft.com/office/drawing/2014/main" xmlns="" id="{3B2CBA0A-CE08-4496-B3FB-34BAEBB53616}"/>
              </a:ext>
            </a:extLst>
          </p:cNvPr>
          <p:cNvSpPr/>
          <p:nvPr/>
        </p:nvSpPr>
        <p:spPr>
          <a:xfrm>
            <a:off x="1530268" y="1074142"/>
            <a:ext cx="5038805" cy="307777"/>
          </a:xfrm>
          <a:prstGeom prst="rect">
            <a:avLst/>
          </a:prstGeom>
        </p:spPr>
        <p:txBody>
          <a:bodyPr wrap="square">
            <a:spAutoFit/>
          </a:bodyPr>
          <a:lstStyle/>
          <a:p>
            <a:pPr algn="ctr">
              <a:spcAft>
                <a:spcPts val="0"/>
              </a:spcAft>
            </a:pPr>
            <a:r>
              <a:rPr lang="en-GB" sz="1400" dirty="0">
                <a:latin typeface="Calibri Light" panose="020F0302020204030204" pitchFamily="34" charset="0"/>
                <a:ea typeface="SimSun" panose="02010600030101010101" pitchFamily="2" charset="-122"/>
                <a:cs typeface="Times New Roman" panose="02020603050405020304" pitchFamily="18" charset="0"/>
              </a:rPr>
              <a:t>Number of laboratories having QC and/or QA mechanisms in place</a:t>
            </a:r>
            <a:endParaRPr lang="en-US" sz="1400" dirty="0">
              <a:latin typeface="Calibri Light" panose="020F0302020204030204" pitchFamily="34"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1439445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US" sz="2000" dirty="0"/>
              <a:t>Worldwide Capacity to Analyze Mercury</a:t>
            </a:r>
            <a:endParaRPr lang="en-US" altLang="en-US" sz="2000" dirty="0"/>
          </a:p>
        </p:txBody>
      </p:sp>
      <p:sp>
        <p:nvSpPr>
          <p:cNvPr id="3" name="Rectangle 2">
            <a:extLst>
              <a:ext uri="{FF2B5EF4-FFF2-40B4-BE49-F238E27FC236}">
                <a16:creationId xmlns:a16="http://schemas.microsoft.com/office/drawing/2014/main" xmlns="" id="{CD0D18A6-40F2-48E6-9BF8-5EBC8BEA90B8}"/>
              </a:ext>
            </a:extLst>
          </p:cNvPr>
          <p:cNvSpPr/>
          <p:nvPr/>
        </p:nvSpPr>
        <p:spPr>
          <a:xfrm>
            <a:off x="403559" y="631880"/>
            <a:ext cx="7052907" cy="5078313"/>
          </a:xfrm>
          <a:prstGeom prst="rect">
            <a:avLst/>
          </a:prstGeom>
        </p:spPr>
        <p:txBody>
          <a:bodyPr wrap="square">
            <a:spAutoFit/>
          </a:bodyPr>
          <a:lstStyle/>
          <a:p>
            <a:pPr algn="ctr"/>
            <a:r>
              <a:rPr lang="en-GB" b="1" u="sng" dirty="0">
                <a:latin typeface="Calibri Light" panose="020F0302020204030204" pitchFamily="34" charset="0"/>
                <a:ea typeface="SimSun" panose="02010600030101010101" pitchFamily="2" charset="-122"/>
                <a:cs typeface="Times New Roman" panose="02020603050405020304" pitchFamily="18" charset="0"/>
              </a:rPr>
              <a:t>Highlights</a:t>
            </a:r>
          </a:p>
          <a:p>
            <a:endParaRPr lang="en-US" dirty="0">
              <a:latin typeface="Calibri Light" panose="020F0302020204030204" pitchFamily="34" charset="0"/>
              <a:ea typeface="SimSun" panose="02010600030101010101" pitchFamily="2" charset="-122"/>
              <a:cs typeface="Times New Roman" panose="02020603050405020304" pitchFamily="18" charset="0"/>
            </a:endParaRPr>
          </a:p>
          <a:p>
            <a:pPr marL="285750" lvl="0" indent="-285750">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Provide information on the laboratories and countries capacities to analyse mercury and their geographical distribution</a:t>
            </a:r>
          </a:p>
          <a:p>
            <a:pPr lvl="0"/>
            <a:endParaRPr lang="en-US" dirty="0">
              <a:latin typeface="Calibri Light" panose="020F0302020204030204" pitchFamily="34" charset="0"/>
              <a:ea typeface="SimSun" panose="02010600030101010101" pitchFamily="2" charset="-122"/>
              <a:cs typeface="Times New Roman" panose="02020603050405020304" pitchFamily="18" charset="0"/>
            </a:endParaRPr>
          </a:p>
          <a:p>
            <a:pPr marL="285750" lvl="0" indent="-285750">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Better describe these laboratories in terms of status (public, private, research centre), number of staff, and services to external clients;</a:t>
            </a:r>
          </a:p>
          <a:p>
            <a:pPr marL="285750" lvl="0" indent="-285750">
              <a:buFont typeface="Arial" panose="020B0604020202020204" pitchFamily="34" charset="0"/>
              <a:buChar char="•"/>
            </a:pPr>
            <a:endParaRPr lang="en-US" dirty="0">
              <a:latin typeface="Calibri Light" panose="020F0302020204030204" pitchFamily="34" charset="0"/>
              <a:ea typeface="SimSun" panose="02010600030101010101" pitchFamily="2" charset="-122"/>
              <a:cs typeface="Times New Roman" panose="02020603050405020304" pitchFamily="18" charset="0"/>
            </a:endParaRPr>
          </a:p>
          <a:p>
            <a:pPr marL="285750" lvl="0" indent="-285750">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Insight on the sampling capacities of these laboratories and to find out which matrices are mostly sampled or ignored;</a:t>
            </a:r>
          </a:p>
          <a:p>
            <a:pPr marL="285750" lvl="0" indent="-285750">
              <a:buFont typeface="Arial" panose="020B0604020202020204" pitchFamily="34" charset="0"/>
              <a:buChar char="•"/>
            </a:pPr>
            <a:endParaRPr lang="en-US" dirty="0">
              <a:latin typeface="Calibri Light" panose="020F0302020204030204" pitchFamily="34" charset="0"/>
              <a:ea typeface="SimSun" panose="02010600030101010101" pitchFamily="2" charset="-122"/>
              <a:cs typeface="Times New Roman" panose="02020603050405020304" pitchFamily="18" charset="0"/>
            </a:endParaRPr>
          </a:p>
          <a:p>
            <a:pPr marL="285750" lvl="0" indent="-285750">
              <a:buFont typeface="Arial" panose="020B0604020202020204" pitchFamily="34" charset="0"/>
              <a:buChar char="•"/>
            </a:pPr>
            <a:r>
              <a:rPr lang="en-GB" dirty="0">
                <a:latin typeface="Calibri Light" panose="020F0302020204030204" pitchFamily="34" charset="0"/>
                <a:ea typeface="SimSun" panose="02010600030101010101" pitchFamily="2" charset="-122"/>
                <a:cs typeface="Times New Roman" panose="02020603050405020304" pitchFamily="18" charset="0"/>
              </a:rPr>
              <a:t>Understand how experience with Hg analysis is distributed between them including sample preparation procedures and the analytical techniques.</a:t>
            </a:r>
          </a:p>
          <a:p>
            <a:pPr marL="285750" indent="-285750">
              <a:buFont typeface="Arial" panose="020B0604020202020204" pitchFamily="34" charset="0"/>
              <a:buChar char="•"/>
            </a:pPr>
            <a:endParaRPr lang="en-US" dirty="0">
              <a:latin typeface="Calibri Light" panose="020F0302020204030204" pitchFamily="34" charset="0"/>
              <a:ea typeface="SimSun" panose="02010600030101010101" pitchFamily="2" charset="-122"/>
              <a:cs typeface="Times New Roman" panose="02020603050405020304" pitchFamily="18" charset="0"/>
            </a:endParaRPr>
          </a:p>
          <a:p>
            <a:r>
              <a:rPr lang="en-US" dirty="0">
                <a:latin typeface="Calibri Light" panose="020F0302020204030204" pitchFamily="34" charset="0"/>
                <a:ea typeface="SimSun" panose="02010600030101010101" pitchFamily="2" charset="-122"/>
                <a:cs typeface="Times New Roman" panose="02020603050405020304" pitchFamily="18" charset="0"/>
              </a:rPr>
              <a:t>A web-accessible databank, will be established, the databank will be a similar and linked to the POPs Laboratory Databank.</a:t>
            </a:r>
          </a:p>
          <a:p>
            <a:pPr marL="285750" lvl="0" indent="-285750">
              <a:buFont typeface="Arial" panose="020B0604020202020204" pitchFamily="34" charset="0"/>
              <a:buChar char="•"/>
            </a:pPr>
            <a:endParaRPr lang="en-US" dirty="0">
              <a:latin typeface="TT37o00"/>
            </a:endParaRPr>
          </a:p>
        </p:txBody>
      </p:sp>
    </p:spTree>
    <p:extLst>
      <p:ext uri="{BB962C8B-B14F-4D97-AF65-F5344CB8AC3E}">
        <p14:creationId xmlns:p14="http://schemas.microsoft.com/office/powerpoint/2010/main" val="9938146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71475" y="857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it-IT" sz="2000" dirty="0"/>
              <a:t>Title: </a:t>
            </a:r>
            <a:r>
              <a:rPr lang="en-US" sz="2000" dirty="0"/>
              <a:t>Elements toward a global Monitoring Plan for Mercury</a:t>
            </a:r>
            <a:r>
              <a:rPr lang="it-IT" sz="2000" dirty="0"/>
              <a:t> </a:t>
            </a:r>
          </a:p>
        </p:txBody>
      </p:sp>
      <p:pic>
        <p:nvPicPr>
          <p:cNvPr id="15" name="Image 1">
            <a:extLst>
              <a:ext uri="{FF2B5EF4-FFF2-40B4-BE49-F238E27FC236}">
                <a16:creationId xmlns:a16="http://schemas.microsoft.com/office/drawing/2014/main" xmlns="" id="{8A59BCD2-0720-4314-8AD7-20A7FFA0693F}"/>
              </a:ext>
            </a:extLst>
          </p:cNvPr>
          <p:cNvPicPr>
            <a:picLocks noChangeAspect="1"/>
          </p:cNvPicPr>
          <p:nvPr/>
        </p:nvPicPr>
        <p:blipFill rotWithShape="1">
          <a:blip r:embed="rId7" cstate="email">
            <a:extLst>
              <a:ext uri="{28A0092B-C50C-407E-A947-70E740481C1C}">
                <a14:useLocalDpi xmlns:a14="http://schemas.microsoft.com/office/drawing/2010/main" val="0"/>
              </a:ext>
            </a:extLst>
          </a:blip>
          <a:srcRect t="13561" b="11905"/>
          <a:stretch/>
        </p:blipFill>
        <p:spPr>
          <a:xfrm>
            <a:off x="344171" y="1337911"/>
            <a:ext cx="7811102" cy="4366462"/>
          </a:xfrm>
          <a:prstGeom prst="rect">
            <a:avLst/>
          </a:prstGeom>
        </p:spPr>
      </p:pic>
      <p:sp>
        <p:nvSpPr>
          <p:cNvPr id="21" name="ZoneTexte 2">
            <a:extLst>
              <a:ext uri="{FF2B5EF4-FFF2-40B4-BE49-F238E27FC236}">
                <a16:creationId xmlns:a16="http://schemas.microsoft.com/office/drawing/2014/main" xmlns="" id="{DD687F69-054F-4174-BC57-EF8DCF2C125F}"/>
              </a:ext>
            </a:extLst>
          </p:cNvPr>
          <p:cNvSpPr txBox="1"/>
          <p:nvPr/>
        </p:nvSpPr>
        <p:spPr>
          <a:xfrm>
            <a:off x="1390181" y="4920392"/>
            <a:ext cx="5719082" cy="646331"/>
          </a:xfrm>
          <a:prstGeom prst="rect">
            <a:avLst/>
          </a:prstGeom>
          <a:noFill/>
        </p:spPr>
        <p:txBody>
          <a:bodyPr wrap="square" rtlCol="0">
            <a:spAutoFit/>
          </a:bodyPr>
          <a:lstStyle/>
          <a:p>
            <a:r>
              <a:rPr lang="en-GB" sz="3600" dirty="0">
                <a:solidFill>
                  <a:schemeClr val="accent6">
                    <a:lumMod val="20000"/>
                    <a:lumOff val="80000"/>
                  </a:schemeClr>
                </a:solidFill>
              </a:rPr>
              <a:t>Thank you for your attention!</a:t>
            </a:r>
          </a:p>
        </p:txBody>
      </p:sp>
    </p:spTree>
    <p:extLst>
      <p:ext uri="{BB962C8B-B14F-4D97-AF65-F5344CB8AC3E}">
        <p14:creationId xmlns:p14="http://schemas.microsoft.com/office/powerpoint/2010/main" val="2224272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olo 1"/>
          <p:cNvSpPr txBox="1">
            <a:spLocks/>
          </p:cNvSpPr>
          <p:nvPr/>
        </p:nvSpPr>
        <p:spPr>
          <a:xfrm>
            <a:off x="371475" y="47625"/>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it-IT" sz="2000" dirty="0"/>
              <a:t>Title: </a:t>
            </a:r>
            <a:r>
              <a:rPr lang="en-US" sz="2000" dirty="0"/>
              <a:t>Elements toward a global Monitoring Plan for Mercury</a:t>
            </a:r>
            <a:r>
              <a:rPr lang="it-IT" sz="2000" dirty="0"/>
              <a:t> </a:t>
            </a:r>
          </a:p>
        </p:txBody>
      </p:sp>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894564" y="6144"/>
            <a:ext cx="1498161" cy="1260000"/>
          </a:xfrm>
          <a:prstGeom prst="rect">
            <a:avLst/>
          </a:prstGeom>
        </p:spPr>
      </p:pic>
      <p:grpSp>
        <p:nvGrpSpPr>
          <p:cNvPr id="2" name="Gruppo 1"/>
          <p:cNvGrpSpPr/>
          <p:nvPr/>
        </p:nvGrpSpPr>
        <p:grpSpPr>
          <a:xfrm>
            <a:off x="349252" y="6065879"/>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pic>
        <p:nvPicPr>
          <p:cNvPr id="27" name="Picture 3" descr="Usman-indonesia">
            <a:extLst>
              <a:ext uri="{FF2B5EF4-FFF2-40B4-BE49-F238E27FC236}">
                <a16:creationId xmlns:a16="http://schemas.microsoft.com/office/drawing/2014/main" xmlns="" id="{BAB3E372-60BE-4A4C-8AD4-09B97A48B68E}"/>
              </a:ext>
            </a:extLst>
          </p:cNvPr>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5704086" y="1439825"/>
            <a:ext cx="1439693" cy="1010281"/>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graphicFrame>
        <p:nvGraphicFramePr>
          <p:cNvPr id="28" name="Diagram 3">
            <a:extLst>
              <a:ext uri="{FF2B5EF4-FFF2-40B4-BE49-F238E27FC236}">
                <a16:creationId xmlns:a16="http://schemas.microsoft.com/office/drawing/2014/main" xmlns="" id="{D7A7FACD-56F3-427C-890E-F5C5DDDD3BCB}"/>
              </a:ext>
            </a:extLst>
          </p:cNvPr>
          <p:cNvGraphicFramePr/>
          <p:nvPr>
            <p:extLst>
              <p:ext uri="{D42A27DB-BD31-4B8C-83A1-F6EECF244321}">
                <p14:modId xmlns:p14="http://schemas.microsoft.com/office/powerpoint/2010/main" val="1387115235"/>
              </p:ext>
            </p:extLst>
          </p:nvPr>
        </p:nvGraphicFramePr>
        <p:xfrm>
          <a:off x="325415" y="1441969"/>
          <a:ext cx="6134100" cy="365778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29" name="Immagine 18" descr="logo_arial.gif">
            <a:extLst>
              <a:ext uri="{FF2B5EF4-FFF2-40B4-BE49-F238E27FC236}">
                <a16:creationId xmlns:a16="http://schemas.microsoft.com/office/drawing/2014/main" xmlns="" id="{707DBDEF-F6F5-4926-BF79-96C3DB06174F}"/>
              </a:ext>
            </a:extLst>
          </p:cNvPr>
          <p:cNvPicPr>
            <a:picLocks noChangeAspect="1"/>
          </p:cNvPicPr>
          <p:nvPr/>
        </p:nvPicPr>
        <p:blipFill>
          <a:blip r:embed="rId13" cstate="print"/>
          <a:srcRect/>
          <a:stretch>
            <a:fillRect/>
          </a:stretch>
        </p:blipFill>
        <p:spPr bwMode="auto">
          <a:xfrm>
            <a:off x="1214246" y="2927353"/>
            <a:ext cx="698969" cy="597124"/>
          </a:xfrm>
          <a:prstGeom prst="rect">
            <a:avLst/>
          </a:prstGeom>
          <a:noFill/>
          <a:ln w="9525">
            <a:noFill/>
            <a:miter lim="800000"/>
            <a:headEnd/>
            <a:tailEnd/>
          </a:ln>
        </p:spPr>
      </p:pic>
      <p:pic>
        <p:nvPicPr>
          <p:cNvPr id="30" name="Picture 2" descr="https://upload.wikimedia.org/wikipedia/commons/5/51/Who-logo.jpg">
            <a:extLst>
              <a:ext uri="{FF2B5EF4-FFF2-40B4-BE49-F238E27FC236}">
                <a16:creationId xmlns:a16="http://schemas.microsoft.com/office/drawing/2014/main" xmlns="" id="{85552D49-45C0-4CB1-9510-5324A2F1DD29}"/>
              </a:ext>
            </a:extLst>
          </p:cNvPr>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1290447" y="4272033"/>
            <a:ext cx="601396" cy="611420"/>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5">
            <a:extLst>
              <a:ext uri="{FF2B5EF4-FFF2-40B4-BE49-F238E27FC236}">
                <a16:creationId xmlns:a16="http://schemas.microsoft.com/office/drawing/2014/main" xmlns="" id="{6F0B99E9-4805-4537-BCAF-BB667AE7D733}"/>
              </a:ext>
            </a:extLst>
          </p:cNvPr>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5696098" y="2726035"/>
            <a:ext cx="1510347" cy="1011600"/>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pic>
      <p:pic>
        <p:nvPicPr>
          <p:cNvPr id="33" name="Image 2">
            <a:extLst>
              <a:ext uri="{FF2B5EF4-FFF2-40B4-BE49-F238E27FC236}">
                <a16:creationId xmlns:a16="http://schemas.microsoft.com/office/drawing/2014/main" xmlns="" id="{7036CDA8-5743-4AE4-8276-3B379A5CF3B0}"/>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5715148" y="4141491"/>
            <a:ext cx="1518230" cy="1011600"/>
          </a:xfrm>
          <a:prstGeom prst="rect">
            <a:avLst/>
          </a:prstGeom>
        </p:spPr>
      </p:pic>
      <p:pic>
        <p:nvPicPr>
          <p:cNvPr id="4" name="Picture 3">
            <a:extLst>
              <a:ext uri="{FF2B5EF4-FFF2-40B4-BE49-F238E27FC236}">
                <a16:creationId xmlns:a16="http://schemas.microsoft.com/office/drawing/2014/main" xmlns="" id="{2323C9E1-7C21-4DD2-8E60-0622CBE6AB27}"/>
              </a:ext>
            </a:extLst>
          </p:cNvPr>
          <p:cNvPicPr>
            <a:picLocks noChangeAspect="1"/>
          </p:cNvPicPr>
          <p:nvPr/>
        </p:nvPicPr>
        <p:blipFill rotWithShape="1">
          <a:blip r:embed="rId17" cstate="email">
            <a:extLst>
              <a:ext uri="{28A0092B-C50C-407E-A947-70E740481C1C}">
                <a14:useLocalDpi xmlns:a14="http://schemas.microsoft.com/office/drawing/2010/main" val="0"/>
              </a:ext>
            </a:extLst>
          </a:blip>
          <a:srcRect l="10013" t="11200" r="7640" b="11609"/>
          <a:stretch/>
        </p:blipFill>
        <p:spPr>
          <a:xfrm>
            <a:off x="1195196" y="1676400"/>
            <a:ext cx="687122" cy="568616"/>
          </a:xfrm>
          <a:prstGeom prst="rect">
            <a:avLst/>
          </a:prstGeom>
        </p:spPr>
      </p:pic>
    </p:spTree>
    <p:extLst>
      <p:ext uri="{BB962C8B-B14F-4D97-AF65-F5344CB8AC3E}">
        <p14:creationId xmlns:p14="http://schemas.microsoft.com/office/powerpoint/2010/main" val="2911252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62433" y="0"/>
            <a:ext cx="9206433" cy="6858000"/>
          </a:xfrm>
          <a:prstGeom prst="rect">
            <a:avLst/>
          </a:prstGeom>
        </p:spPr>
      </p:pic>
    </p:spTree>
    <p:extLst>
      <p:ext uri="{BB962C8B-B14F-4D97-AF65-F5344CB8AC3E}">
        <p14:creationId xmlns:p14="http://schemas.microsoft.com/office/powerpoint/2010/main" val="2040588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404733" y="380634"/>
            <a:ext cx="6197599" cy="46355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en-GB" sz="2000" dirty="0"/>
              <a:t>Global Review of Mercury Monitoring Networks</a:t>
            </a:r>
          </a:p>
          <a:p>
            <a:r>
              <a:rPr lang="en-GB" sz="1600" i="1" dirty="0"/>
              <a:t>November 2016</a:t>
            </a:r>
          </a:p>
        </p:txBody>
      </p:sp>
      <p:pic>
        <p:nvPicPr>
          <p:cNvPr id="21" name="Image 9">
            <a:extLst>
              <a:ext uri="{FF2B5EF4-FFF2-40B4-BE49-F238E27FC236}">
                <a16:creationId xmlns:a16="http://schemas.microsoft.com/office/drawing/2014/main" xmlns="" id="{7B83F7C9-2FA3-416E-876A-2BF3C04408C4}"/>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175043" y="1866212"/>
            <a:ext cx="2168056" cy="2783313"/>
          </a:xfrm>
          <a:prstGeom prst="rect">
            <a:avLst/>
          </a:prstGeom>
          <a:ln>
            <a:solidFill>
              <a:schemeClr val="tx1"/>
            </a:solidFill>
          </a:ln>
        </p:spPr>
      </p:pic>
      <p:sp>
        <p:nvSpPr>
          <p:cNvPr id="25" name="Rectangle 24">
            <a:extLst>
              <a:ext uri="{FF2B5EF4-FFF2-40B4-BE49-F238E27FC236}">
                <a16:creationId xmlns:a16="http://schemas.microsoft.com/office/drawing/2014/main" xmlns="" id="{5CE0C196-AB5D-46D8-90E4-9D63869360FE}"/>
              </a:ext>
            </a:extLst>
          </p:cNvPr>
          <p:cNvSpPr/>
          <p:nvPr/>
        </p:nvSpPr>
        <p:spPr>
          <a:xfrm>
            <a:off x="404733" y="1147290"/>
            <a:ext cx="5654873" cy="5755422"/>
          </a:xfrm>
          <a:prstGeom prst="rect">
            <a:avLst/>
          </a:prstGeom>
        </p:spPr>
        <p:txBody>
          <a:bodyPr wrap="square">
            <a:spAutoFit/>
          </a:bodyPr>
          <a:lstStyle/>
          <a:p>
            <a:r>
              <a:rPr lang="en-US" sz="1600" dirty="0">
                <a:latin typeface="Roboto" pitchFamily="2" charset="0"/>
                <a:ea typeface="Roboto" pitchFamily="2" charset="0"/>
              </a:rPr>
              <a:t>The review compiles and synthesizes available information on exiting monitoring networks.</a:t>
            </a:r>
          </a:p>
          <a:p>
            <a:endParaRPr lang="en-US" sz="1600" dirty="0">
              <a:latin typeface="Roboto" pitchFamily="2" charset="0"/>
              <a:ea typeface="Roboto" pitchFamily="2" charset="0"/>
            </a:endParaRPr>
          </a:p>
          <a:p>
            <a:endParaRPr lang="en-US" sz="1600" dirty="0">
              <a:latin typeface="Roboto" pitchFamily="2" charset="0"/>
              <a:ea typeface="Roboto" pitchFamily="2" charset="0"/>
            </a:endParaRPr>
          </a:p>
          <a:p>
            <a:r>
              <a:rPr lang="en-US" sz="1600" dirty="0">
                <a:latin typeface="Roboto" pitchFamily="2" charset="0"/>
                <a:ea typeface="Roboto" pitchFamily="2" charset="0"/>
              </a:rPr>
              <a:t>	i)     Atmospheric monitoring Networks</a:t>
            </a:r>
          </a:p>
          <a:p>
            <a:r>
              <a:rPr lang="en-US" sz="1600" dirty="0">
                <a:latin typeface="Roboto" pitchFamily="2" charset="0"/>
                <a:ea typeface="Roboto" pitchFamily="2" charset="0"/>
              </a:rPr>
              <a:t>	ii)    Human biomonitoring Networks</a:t>
            </a:r>
          </a:p>
          <a:p>
            <a:r>
              <a:rPr lang="fr-CH" sz="1600" dirty="0">
                <a:latin typeface="Roboto" pitchFamily="2" charset="0"/>
                <a:ea typeface="Roboto" pitchFamily="2" charset="0"/>
              </a:rPr>
              <a:t>	iii)   </a:t>
            </a:r>
            <a:r>
              <a:rPr lang="en-US" sz="1600" dirty="0">
                <a:latin typeface="Roboto" pitchFamily="2" charset="0"/>
                <a:ea typeface="Roboto" pitchFamily="2" charset="0"/>
              </a:rPr>
              <a:t>Biota monitoring Networks</a:t>
            </a:r>
          </a:p>
          <a:p>
            <a:endParaRPr lang="en-US" sz="1600" dirty="0">
              <a:latin typeface="Roboto" pitchFamily="2" charset="0"/>
              <a:ea typeface="Roboto" pitchFamily="2" charset="0"/>
            </a:endParaRPr>
          </a:p>
          <a:p>
            <a:endParaRPr lang="en-US" sz="1600" dirty="0">
              <a:latin typeface="Roboto" pitchFamily="2" charset="0"/>
              <a:ea typeface="Roboto" pitchFamily="2" charset="0"/>
            </a:endParaRPr>
          </a:p>
          <a:p>
            <a:pPr marL="285750" indent="-285750">
              <a:buFont typeface="Wingdings" panose="05000000000000000000" pitchFamily="2" charset="2"/>
              <a:buChar char="ü"/>
            </a:pPr>
            <a:r>
              <a:rPr lang="en-US" sz="1600" dirty="0">
                <a:latin typeface="Roboto" pitchFamily="2" charset="0"/>
                <a:ea typeface="Roboto" pitchFamily="2" charset="0"/>
              </a:rPr>
              <a:t>Highlights gaps in the coverage and scope</a:t>
            </a:r>
          </a:p>
          <a:p>
            <a:pPr marL="285750" indent="-285750">
              <a:buFont typeface="Wingdings" panose="05000000000000000000" pitchFamily="2" charset="2"/>
              <a:buChar char="ü"/>
            </a:pPr>
            <a:r>
              <a:rPr lang="en-US" sz="1600" dirty="0">
                <a:latin typeface="Roboto" pitchFamily="2" charset="0"/>
                <a:ea typeface="Roboto" pitchFamily="2" charset="0"/>
              </a:rPr>
              <a:t>Provides basis for further coordination and cooperation</a:t>
            </a:r>
          </a:p>
          <a:p>
            <a:pPr marL="285750" indent="-285750">
              <a:buFont typeface="Wingdings" panose="05000000000000000000" pitchFamily="2" charset="2"/>
              <a:buChar char="ü"/>
            </a:pPr>
            <a:r>
              <a:rPr lang="en-US" sz="1600" dirty="0">
                <a:latin typeface="Roboto" pitchFamily="2" charset="0"/>
                <a:ea typeface="Roboto" pitchFamily="2" charset="0"/>
              </a:rPr>
              <a:t>Contributes to better understand existing efforts</a:t>
            </a:r>
          </a:p>
          <a:p>
            <a:pPr marL="285750" indent="-285750">
              <a:buFont typeface="Wingdings" panose="05000000000000000000" pitchFamily="2" charset="2"/>
              <a:buChar char="ü"/>
            </a:pPr>
            <a:endParaRPr lang="en-US" sz="1600" dirty="0">
              <a:latin typeface="Roboto" pitchFamily="2" charset="0"/>
              <a:ea typeface="Roboto" pitchFamily="2" charset="0"/>
            </a:endParaRPr>
          </a:p>
          <a:p>
            <a:pPr marL="285750" indent="-285750">
              <a:buFont typeface="Wingdings" panose="05000000000000000000" pitchFamily="2" charset="2"/>
              <a:buChar char="ü"/>
            </a:pPr>
            <a:endParaRPr lang="en-US" sz="1600" dirty="0">
              <a:latin typeface="Roboto" pitchFamily="2" charset="0"/>
              <a:ea typeface="Roboto" pitchFamily="2" charset="0"/>
            </a:endParaRPr>
          </a:p>
          <a:p>
            <a:pPr marL="285750" indent="-285750">
              <a:buFont typeface="Wingdings" panose="05000000000000000000" pitchFamily="2" charset="2"/>
              <a:buChar char="q"/>
            </a:pPr>
            <a:r>
              <a:rPr lang="en-US" sz="1600" dirty="0">
                <a:latin typeface="Roboto" pitchFamily="2" charset="0"/>
                <a:ea typeface="Roboto" pitchFamily="2" charset="0"/>
              </a:rPr>
              <a:t>It does not assess the networks or initiatives</a:t>
            </a:r>
          </a:p>
          <a:p>
            <a:pPr marL="285750" indent="-285750">
              <a:buFont typeface="Wingdings" panose="05000000000000000000" pitchFamily="2" charset="2"/>
              <a:buChar char="q"/>
            </a:pPr>
            <a:r>
              <a:rPr lang="en-US" sz="1600" dirty="0">
                <a:latin typeface="Roboto" pitchFamily="2" charset="0"/>
                <a:ea typeface="Roboto" pitchFamily="2" charset="0"/>
              </a:rPr>
              <a:t>It does not include water/soil or other relevant media </a:t>
            </a:r>
          </a:p>
          <a:p>
            <a:pPr marL="285750" indent="-285750">
              <a:buFont typeface="Wingdings" panose="05000000000000000000" pitchFamily="2" charset="2"/>
              <a:buChar char="q"/>
            </a:pPr>
            <a:endParaRPr lang="en-US" sz="1600" dirty="0">
              <a:latin typeface="Roboto" pitchFamily="2" charset="0"/>
              <a:ea typeface="Roboto" pitchFamily="2" charset="0"/>
            </a:endParaRPr>
          </a:p>
          <a:p>
            <a:pPr marL="285750" indent="-285750">
              <a:buFont typeface="Wingdings" panose="05000000000000000000" pitchFamily="2" charset="2"/>
              <a:buChar char="ü"/>
            </a:pPr>
            <a:endParaRPr lang="en-US" sz="1600" dirty="0">
              <a:latin typeface="Roboto" pitchFamily="2" charset="0"/>
              <a:ea typeface="Roboto" pitchFamily="2" charset="0"/>
            </a:endParaRPr>
          </a:p>
          <a:p>
            <a:pPr marL="342900" indent="-342900">
              <a:buAutoNum type="alphaLcParenR" startAt="2"/>
            </a:pPr>
            <a:endParaRPr lang="fr-CH" sz="1600" dirty="0">
              <a:latin typeface="Roboto" pitchFamily="2" charset="0"/>
              <a:ea typeface="Roboto" pitchFamily="2" charset="0"/>
            </a:endParaRPr>
          </a:p>
          <a:p>
            <a:pPr marL="342900" indent="-342900">
              <a:buAutoNum type="alphaLcParenR" startAt="2"/>
            </a:pPr>
            <a:endParaRPr lang="fr-CH" sz="1600" dirty="0">
              <a:latin typeface="Roboto" pitchFamily="2" charset="0"/>
              <a:ea typeface="Roboto" pitchFamily="2" charset="0"/>
            </a:endParaRPr>
          </a:p>
          <a:p>
            <a:pPr marL="342900" indent="-342900">
              <a:buAutoNum type="alphaLcParenR" startAt="2"/>
            </a:pPr>
            <a:endParaRPr lang="fr-CH" sz="1600" dirty="0">
              <a:latin typeface="Roboto" pitchFamily="2" charset="0"/>
              <a:ea typeface="Roboto" pitchFamily="2" charset="0"/>
            </a:endParaRPr>
          </a:p>
          <a:p>
            <a:endParaRPr lang="fr-CH" sz="1600" dirty="0">
              <a:latin typeface="Roboto" pitchFamily="2" charset="0"/>
              <a:ea typeface="Roboto" pitchFamily="2" charset="0"/>
            </a:endParaRPr>
          </a:p>
          <a:p>
            <a:endParaRPr lang="en-US" sz="1600" dirty="0">
              <a:latin typeface="Roboto" pitchFamily="2" charset="0"/>
              <a:ea typeface="Roboto" pitchFamily="2" charset="0"/>
            </a:endParaRPr>
          </a:p>
        </p:txBody>
      </p:sp>
    </p:spTree>
    <p:extLst>
      <p:ext uri="{BB962C8B-B14F-4D97-AF65-F5344CB8AC3E}">
        <p14:creationId xmlns:p14="http://schemas.microsoft.com/office/powerpoint/2010/main" val="2197161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Logo_HG_project_31.01.2018.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58777" y="2"/>
            <a:ext cx="6197599" cy="53457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it-IT" sz="2000" dirty="0"/>
              <a:t> </a:t>
            </a:r>
            <a:r>
              <a:rPr lang="en-GB" sz="2000" dirty="0"/>
              <a:t>Global Review of Mercury Monitoring Networks</a:t>
            </a:r>
          </a:p>
        </p:txBody>
      </p:sp>
      <p:sp>
        <p:nvSpPr>
          <p:cNvPr id="15" name="Titolo 1">
            <a:extLst>
              <a:ext uri="{FF2B5EF4-FFF2-40B4-BE49-F238E27FC236}">
                <a16:creationId xmlns:a16="http://schemas.microsoft.com/office/drawing/2014/main" xmlns="" id="{B2509C7B-9C4D-4D12-B9E0-0FAC6B1BE290}"/>
              </a:ext>
            </a:extLst>
          </p:cNvPr>
          <p:cNvSpPr txBox="1">
            <a:spLocks/>
          </p:cNvSpPr>
          <p:nvPr/>
        </p:nvSpPr>
        <p:spPr>
          <a:xfrm>
            <a:off x="669082" y="630000"/>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PART 1 – Atmospheric Monitoring Networks</a:t>
            </a:r>
          </a:p>
        </p:txBody>
      </p:sp>
      <p:sp>
        <p:nvSpPr>
          <p:cNvPr id="4" name="Rectangle 3">
            <a:extLst>
              <a:ext uri="{FF2B5EF4-FFF2-40B4-BE49-F238E27FC236}">
                <a16:creationId xmlns:a16="http://schemas.microsoft.com/office/drawing/2014/main" xmlns="" id="{EB8BE8E3-C58C-4124-B74B-2BCDFDC486DE}"/>
              </a:ext>
            </a:extLst>
          </p:cNvPr>
          <p:cNvSpPr/>
          <p:nvPr/>
        </p:nvSpPr>
        <p:spPr>
          <a:xfrm>
            <a:off x="774127" y="1959432"/>
            <a:ext cx="7073571" cy="3693319"/>
          </a:xfrm>
          <a:prstGeom prst="rect">
            <a:avLst/>
          </a:prstGeom>
        </p:spPr>
        <p:txBody>
          <a:bodyPr wrap="square">
            <a:spAutoFit/>
          </a:bodyPr>
          <a:lstStyle/>
          <a:p>
            <a:pPr marL="285750" indent="-285750">
              <a:buFont typeface="Arial" panose="020B0604020202020204" pitchFamily="34" charset="0"/>
              <a:buChar char="•"/>
            </a:pPr>
            <a:r>
              <a:rPr lang="en-US" dirty="0">
                <a:solidFill>
                  <a:srgbClr val="000000"/>
                </a:solidFill>
                <a:latin typeface="Calibri" panose="020F0502020204030204" pitchFamily="34" charset="0"/>
              </a:rPr>
              <a:t>Several </a:t>
            </a:r>
            <a:r>
              <a:rPr lang="en-US" b="1" dirty="0">
                <a:solidFill>
                  <a:srgbClr val="000000"/>
                </a:solidFill>
                <a:latin typeface="Calibri" panose="020F0502020204030204" pitchFamily="34" charset="0"/>
              </a:rPr>
              <a:t>national netw</a:t>
            </a:r>
            <a:r>
              <a:rPr lang="en-US" dirty="0">
                <a:solidFill>
                  <a:srgbClr val="000000"/>
                </a:solidFill>
                <a:latin typeface="Calibri" panose="020F0502020204030204" pitchFamily="34" charset="0"/>
              </a:rPr>
              <a:t>orks identified through a survey:</a:t>
            </a:r>
          </a:p>
          <a:p>
            <a:endParaRPr lang="en-US"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      Canadian, Australian, Japan, Republic of Korea, Vietnam, Taiwan,   </a:t>
            </a:r>
          </a:p>
          <a:p>
            <a:r>
              <a:rPr lang="en-US" i="1" dirty="0">
                <a:solidFill>
                  <a:srgbClr val="000000"/>
                </a:solidFill>
                <a:latin typeface="Calibri" panose="020F0502020204030204" pitchFamily="34" charset="0"/>
              </a:rPr>
              <a:t>      Brazil, </a:t>
            </a:r>
            <a:r>
              <a:rPr lang="en-US" dirty="0">
                <a:solidFill>
                  <a:srgbClr val="000000"/>
                </a:solidFill>
                <a:latin typeface="Calibri" panose="020F0502020204030204" pitchFamily="34" charset="0"/>
              </a:rPr>
              <a:t>UK, Hungary, Poland, Andorra, Austria, Romania and EU.</a:t>
            </a:r>
          </a:p>
          <a:p>
            <a:r>
              <a:rPr lang="en-US" dirty="0">
                <a:solidFill>
                  <a:srgbClr val="000000"/>
                </a:solidFill>
                <a:latin typeface="Calibri" panose="020F0502020204030204" pitchFamily="34" charset="0"/>
              </a:rPr>
              <a:t> </a:t>
            </a:r>
          </a:p>
          <a:p>
            <a:pPr marL="285750" indent="-285750">
              <a:buFont typeface="Arial" panose="020B0604020202020204" pitchFamily="34" charset="0"/>
              <a:buChar char="•"/>
            </a:pPr>
            <a:r>
              <a:rPr lang="en-US" b="1" dirty="0">
                <a:solidFill>
                  <a:srgbClr val="000000"/>
                </a:solidFill>
                <a:latin typeface="Calibri" panose="020F0502020204030204" pitchFamily="34" charset="0"/>
              </a:rPr>
              <a:t>Six global networks </a:t>
            </a:r>
            <a:r>
              <a:rPr lang="en-US" dirty="0">
                <a:solidFill>
                  <a:srgbClr val="000000"/>
                </a:solidFill>
                <a:latin typeface="Calibri" panose="020F0502020204030204" pitchFamily="34" charset="0"/>
              </a:rPr>
              <a:t>actively engaged in atmospheric mercury monitoring: </a:t>
            </a:r>
          </a:p>
          <a:p>
            <a:endParaRPr lang="en-US" dirty="0">
              <a:solidFill>
                <a:srgbClr val="000000"/>
              </a:solidFill>
              <a:latin typeface="Calibri" panose="020F0502020204030204" pitchFamily="34" charset="0"/>
            </a:endParaRPr>
          </a:p>
          <a:p>
            <a:r>
              <a:rPr lang="en-US" dirty="0">
                <a:solidFill>
                  <a:srgbClr val="000000"/>
                </a:solidFill>
                <a:latin typeface="Calibri" panose="020F0502020204030204" pitchFamily="34" charset="0"/>
              </a:rPr>
              <a:t>      </a:t>
            </a:r>
            <a:r>
              <a:rPr lang="en-US" dirty="0"/>
              <a:t>GMOS, European Monitoring and Evaluation </a:t>
            </a:r>
            <a:r>
              <a:rPr lang="en-US" dirty="0" err="1"/>
              <a:t>Programme</a:t>
            </a:r>
            <a:r>
              <a:rPr lang="en-US" dirty="0"/>
              <a:t> (EMEP), National Atmospheric Deposition </a:t>
            </a:r>
            <a:r>
              <a:rPr lang="en-US" dirty="0" err="1"/>
              <a:t>Programme</a:t>
            </a:r>
            <a:r>
              <a:rPr lang="en-US" dirty="0"/>
              <a:t> (NADP), Asia- Pacific Mercury Monitoring Network (APMMN), The Artic Monitoring and Assessment </a:t>
            </a:r>
            <a:r>
              <a:rPr lang="en-US" dirty="0" err="1"/>
              <a:t>Programme</a:t>
            </a:r>
            <a:r>
              <a:rPr lang="en-US" dirty="0"/>
              <a:t> (AMAP), and The European Pollutant Release and Transfer Register (E-PRTR)</a:t>
            </a:r>
          </a:p>
        </p:txBody>
      </p:sp>
      <p:sp>
        <p:nvSpPr>
          <p:cNvPr id="3" name="CuadroTexto 2"/>
          <p:cNvSpPr txBox="1"/>
          <p:nvPr/>
        </p:nvSpPr>
        <p:spPr>
          <a:xfrm>
            <a:off x="2062097" y="1036102"/>
            <a:ext cx="6439262" cy="923330"/>
          </a:xfrm>
          <a:prstGeom prst="rect">
            <a:avLst/>
          </a:prstGeom>
          <a:noFill/>
        </p:spPr>
        <p:txBody>
          <a:bodyPr wrap="square" rtlCol="0">
            <a:spAutoFit/>
          </a:bodyPr>
          <a:lstStyle/>
          <a:p>
            <a:r>
              <a:rPr lang="es-UY" dirty="0" err="1"/>
              <a:t>Type</a:t>
            </a:r>
            <a:r>
              <a:rPr lang="es-UY" dirty="0"/>
              <a:t> of </a:t>
            </a:r>
            <a:r>
              <a:rPr lang="es-UY" dirty="0" err="1"/>
              <a:t>matrix</a:t>
            </a:r>
            <a:r>
              <a:rPr lang="es-UY" dirty="0"/>
              <a:t>: air, human and biota</a:t>
            </a:r>
          </a:p>
          <a:p>
            <a:r>
              <a:rPr lang="es-UY" dirty="0" err="1"/>
              <a:t>Scope</a:t>
            </a:r>
            <a:r>
              <a:rPr lang="es-UY" dirty="0"/>
              <a:t> of </a:t>
            </a:r>
            <a:r>
              <a:rPr lang="es-UY" dirty="0" err="1"/>
              <a:t>the</a:t>
            </a:r>
            <a:r>
              <a:rPr lang="es-UY" dirty="0"/>
              <a:t> </a:t>
            </a:r>
            <a:r>
              <a:rPr lang="es-UY" dirty="0" err="1"/>
              <a:t>monitoring</a:t>
            </a:r>
            <a:r>
              <a:rPr lang="es-UY" dirty="0"/>
              <a:t> </a:t>
            </a:r>
            <a:r>
              <a:rPr lang="es-UY" dirty="0" err="1"/>
              <a:t>effort</a:t>
            </a:r>
            <a:r>
              <a:rPr lang="es-UY" dirty="0"/>
              <a:t>: global, regional, </a:t>
            </a:r>
            <a:r>
              <a:rPr lang="es-UY" dirty="0" err="1"/>
              <a:t>national</a:t>
            </a:r>
            <a:r>
              <a:rPr lang="es-UY" dirty="0"/>
              <a:t> /local</a:t>
            </a:r>
          </a:p>
          <a:p>
            <a:endParaRPr lang="es-ES" dirty="0"/>
          </a:p>
        </p:txBody>
      </p:sp>
    </p:spTree>
    <p:extLst>
      <p:ext uri="{BB962C8B-B14F-4D97-AF65-F5344CB8AC3E}">
        <p14:creationId xmlns:p14="http://schemas.microsoft.com/office/powerpoint/2010/main" val="1498464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1"/>
          <p:cNvGrpSpPr/>
          <p:nvPr/>
        </p:nvGrpSpPr>
        <p:grpSpPr>
          <a:xfrm>
            <a:off x="358777" y="6075404"/>
            <a:ext cx="8018861" cy="906421"/>
            <a:chOff x="368302" y="5951579"/>
            <a:chExt cx="8018861" cy="906421"/>
          </a:xfrm>
        </p:grpSpPr>
        <p:grpSp>
          <p:nvGrpSpPr>
            <p:cNvPr id="14" name="Gruppo 13"/>
            <p:cNvGrpSpPr/>
            <p:nvPr/>
          </p:nvGrpSpPr>
          <p:grpSpPr>
            <a:xfrm>
              <a:off x="3815163" y="5951579"/>
              <a:ext cx="4572000" cy="906421"/>
              <a:chOff x="3815163" y="5951579"/>
              <a:chExt cx="4572000" cy="906421"/>
            </a:xfrm>
          </p:grpSpPr>
          <p:sp>
            <p:nvSpPr>
              <p:cNvPr id="11" name="Rettangolo 10"/>
              <p:cNvSpPr/>
              <p:nvPr/>
            </p:nvSpPr>
            <p:spPr>
              <a:xfrm>
                <a:off x="3815163" y="5951579"/>
                <a:ext cx="4572000" cy="430887"/>
              </a:xfrm>
              <a:prstGeom prst="rect">
                <a:avLst/>
              </a:prstGeom>
            </p:spPr>
            <p:txBody>
              <a:bodyPr>
                <a:spAutoFit/>
              </a:bodyPr>
              <a:lstStyle/>
              <a:p>
                <a:r>
                  <a:rPr lang="en-GB" sz="1100" i="1" dirty="0"/>
                  <a:t>Workshop “Elements to consider when designing a Global Monitoring Plan for Mercury”</a:t>
                </a:r>
                <a:endParaRPr lang="it-IT" sz="1100" i="1" dirty="0"/>
              </a:p>
            </p:txBody>
          </p:sp>
          <p:sp>
            <p:nvSpPr>
              <p:cNvPr id="12" name="Sottotitolo 2"/>
              <p:cNvSpPr txBox="1">
                <a:spLocks/>
              </p:cNvSpPr>
              <p:nvPr/>
            </p:nvSpPr>
            <p:spPr>
              <a:xfrm>
                <a:off x="3859355" y="6354332"/>
                <a:ext cx="3077749" cy="503668"/>
              </a:xfrm>
              <a:prstGeom prst="rect">
                <a:avLst/>
              </a:prstGeom>
            </p:spPr>
            <p:txBody>
              <a:bodyPr vert="horz" lIns="91440" tIns="45720" rIns="91440" bIns="45720" rtlCol="0" anchor="t">
                <a:normAutofit/>
              </a:bodyPr>
              <a:lstStyle>
                <a:lvl1pPr indent="0">
                  <a:spcBef>
                    <a:spcPct val="20000"/>
                  </a:spcBef>
                  <a:buClr>
                    <a:schemeClr val="accent1"/>
                  </a:buClr>
                  <a:buFont typeface="Arial" pitchFamily="34" charset="0"/>
                  <a:buNone/>
                  <a:defRPr sz="2000">
                    <a:solidFill>
                      <a:schemeClr val="tx1">
                        <a:tint val="75000"/>
                      </a:schemeClr>
                    </a:solidFill>
                  </a:defRPr>
                </a:lvl1pPr>
                <a:lvl2pPr indent="0" algn="ctr">
                  <a:spcBef>
                    <a:spcPct val="20000"/>
                  </a:spcBef>
                  <a:buClr>
                    <a:schemeClr val="accent2"/>
                  </a:buClr>
                  <a:buFont typeface="Arial" pitchFamily="34" charset="0"/>
                  <a:buNone/>
                  <a:defRPr sz="2000">
                    <a:solidFill>
                      <a:schemeClr val="tx1">
                        <a:tint val="75000"/>
                      </a:schemeClr>
                    </a:solidFill>
                  </a:defRPr>
                </a:lvl2pPr>
                <a:lvl3pPr indent="0" algn="ctr">
                  <a:spcBef>
                    <a:spcPct val="20000"/>
                  </a:spcBef>
                  <a:buClr>
                    <a:schemeClr val="accent3"/>
                  </a:buClr>
                  <a:buFont typeface="Arial" pitchFamily="34" charset="0"/>
                  <a:buNone/>
                  <a:defRPr>
                    <a:solidFill>
                      <a:schemeClr val="tx1">
                        <a:tint val="75000"/>
                      </a:schemeClr>
                    </a:solidFill>
                  </a:defRPr>
                </a:lvl3pPr>
                <a:lvl4pPr indent="0" algn="ctr">
                  <a:spcBef>
                    <a:spcPct val="20000"/>
                  </a:spcBef>
                  <a:buClr>
                    <a:schemeClr val="accent4"/>
                  </a:buClr>
                  <a:buFont typeface="Arial" pitchFamily="34" charset="0"/>
                  <a:buNone/>
                  <a:defRPr sz="1600">
                    <a:solidFill>
                      <a:schemeClr val="tx1">
                        <a:tint val="75000"/>
                      </a:schemeClr>
                    </a:solidFill>
                  </a:defRPr>
                </a:lvl4pPr>
                <a:lvl5pPr indent="0" algn="ctr">
                  <a:spcBef>
                    <a:spcPct val="20000"/>
                  </a:spcBef>
                  <a:buClr>
                    <a:schemeClr val="accent5"/>
                  </a:buClr>
                  <a:buFont typeface="Arial" pitchFamily="34" charset="0"/>
                  <a:buNone/>
                  <a:defRPr sz="1400" baseline="0">
                    <a:solidFill>
                      <a:schemeClr val="tx1">
                        <a:tint val="75000"/>
                      </a:schemeClr>
                    </a:solidFill>
                  </a:defRPr>
                </a:lvl5pPr>
                <a:lvl6pPr indent="0" algn="ctr">
                  <a:spcBef>
                    <a:spcPct val="20000"/>
                  </a:spcBef>
                  <a:buClr>
                    <a:schemeClr val="accent1"/>
                  </a:buClr>
                  <a:buFont typeface="Arial" pitchFamily="34" charset="0"/>
                  <a:buNone/>
                  <a:defRPr sz="1400" baseline="0">
                    <a:solidFill>
                      <a:schemeClr val="tx1">
                        <a:tint val="75000"/>
                      </a:schemeClr>
                    </a:solidFill>
                  </a:defRPr>
                </a:lvl6pPr>
                <a:lvl7pPr indent="0" algn="ctr">
                  <a:spcBef>
                    <a:spcPct val="20000"/>
                  </a:spcBef>
                  <a:buClr>
                    <a:schemeClr val="accent2"/>
                  </a:buClr>
                  <a:buFont typeface="Arial" pitchFamily="34" charset="0"/>
                  <a:buNone/>
                  <a:defRPr sz="1400">
                    <a:solidFill>
                      <a:schemeClr val="tx1">
                        <a:tint val="75000"/>
                      </a:schemeClr>
                    </a:solidFill>
                  </a:defRPr>
                </a:lvl7pPr>
                <a:lvl8pPr indent="0" algn="ctr">
                  <a:spcBef>
                    <a:spcPct val="20000"/>
                  </a:spcBef>
                  <a:buClr>
                    <a:schemeClr val="accent3"/>
                  </a:buClr>
                  <a:buFont typeface="Arial" pitchFamily="34" charset="0"/>
                  <a:buNone/>
                  <a:defRPr sz="1400">
                    <a:solidFill>
                      <a:schemeClr val="tx1">
                        <a:tint val="75000"/>
                      </a:schemeClr>
                    </a:solidFill>
                  </a:defRPr>
                </a:lvl8pPr>
                <a:lvl9pPr indent="0" algn="ctr">
                  <a:spcBef>
                    <a:spcPct val="20000"/>
                  </a:spcBef>
                  <a:buClr>
                    <a:schemeClr val="accent4"/>
                  </a:buClr>
                  <a:buFont typeface="Arial" pitchFamily="34" charset="0"/>
                  <a:buNone/>
                  <a:defRPr sz="1400">
                    <a:solidFill>
                      <a:schemeClr val="tx1">
                        <a:tint val="75000"/>
                      </a:schemeClr>
                    </a:solidFill>
                  </a:defRPr>
                </a:lvl9pPr>
              </a:lstStyle>
              <a:p>
                <a:r>
                  <a:rPr lang="en-GB" sz="1200" dirty="0"/>
                  <a:t>13 – 14 February 2018, Rome, Italy</a:t>
                </a:r>
                <a:endParaRPr lang="it-IT" sz="1200" dirty="0"/>
              </a:p>
            </p:txBody>
          </p:sp>
        </p:grpSp>
        <p:pic>
          <p:nvPicPr>
            <p:cNvPr id="17" name="Immagine 16" descr="UNEnvironment_Logo_English_Full_colour.pn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368302" y="5951579"/>
              <a:ext cx="782296" cy="690621"/>
            </a:xfrm>
            <a:prstGeom prst="rect">
              <a:avLst/>
            </a:prstGeom>
          </p:spPr>
        </p:pic>
        <p:pic>
          <p:nvPicPr>
            <p:cNvPr id="18" name="Immagine 17" descr="WHO_Logo.jp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951887" y="5951579"/>
              <a:ext cx="640966" cy="558353"/>
            </a:xfrm>
            <a:prstGeom prst="rect">
              <a:avLst/>
            </a:prstGeom>
          </p:spPr>
        </p:pic>
        <p:pic>
          <p:nvPicPr>
            <p:cNvPr id="19" name="Immagine 18" descr="GEF_Logo.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273837" y="5951579"/>
              <a:ext cx="526026" cy="618081"/>
            </a:xfrm>
            <a:prstGeom prst="rect">
              <a:avLst/>
            </a:prstGeom>
          </p:spPr>
        </p:pic>
        <p:pic>
          <p:nvPicPr>
            <p:cNvPr id="20" name="Immagine 19" descr="logo_iia.png"/>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71622" y="5951579"/>
              <a:ext cx="640425" cy="547501"/>
            </a:xfrm>
            <a:prstGeom prst="rect">
              <a:avLst/>
            </a:prstGeom>
          </p:spPr>
        </p:pic>
      </p:grpSp>
      <p:sp>
        <p:nvSpPr>
          <p:cNvPr id="13" name="Titolo 1">
            <a:extLst>
              <a:ext uri="{FF2B5EF4-FFF2-40B4-BE49-F238E27FC236}">
                <a16:creationId xmlns:a16="http://schemas.microsoft.com/office/drawing/2014/main" xmlns="" id="{D0A28295-E5B9-41E4-BD19-17CB6AED341E}"/>
              </a:ext>
            </a:extLst>
          </p:cNvPr>
          <p:cNvSpPr txBox="1">
            <a:spLocks/>
          </p:cNvSpPr>
          <p:nvPr/>
        </p:nvSpPr>
        <p:spPr>
          <a:xfrm>
            <a:off x="358777" y="2"/>
            <a:ext cx="6197599" cy="534570"/>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r>
              <a:rPr lang="it-IT" sz="2000" dirty="0"/>
              <a:t> </a:t>
            </a:r>
            <a:r>
              <a:rPr lang="en-GB" sz="2000" dirty="0"/>
              <a:t>Global Review of Mercury Monitoring Networks</a:t>
            </a:r>
          </a:p>
        </p:txBody>
      </p:sp>
      <p:sp>
        <p:nvSpPr>
          <p:cNvPr id="15" name="Titolo 1">
            <a:extLst>
              <a:ext uri="{FF2B5EF4-FFF2-40B4-BE49-F238E27FC236}">
                <a16:creationId xmlns:a16="http://schemas.microsoft.com/office/drawing/2014/main" xmlns="" id="{B2509C7B-9C4D-4D12-B9E0-0FAC6B1BE290}"/>
              </a:ext>
            </a:extLst>
          </p:cNvPr>
          <p:cNvSpPr txBox="1">
            <a:spLocks/>
          </p:cNvSpPr>
          <p:nvPr/>
        </p:nvSpPr>
        <p:spPr>
          <a:xfrm>
            <a:off x="749925" y="534572"/>
            <a:ext cx="5187525" cy="472673"/>
          </a:xfrm>
          <a:prstGeom prst="rect">
            <a:avLst/>
          </a:prstGeom>
        </p:spPr>
        <p:txBody>
          <a:bodyPr vert="horz" lIns="91440" tIns="45720" rIns="91440" bIns="45720" rtlCol="0" anchor="b">
            <a:noAutofit/>
          </a:bodyPr>
          <a:lstStyle>
            <a:lvl1pPr algn="l" defTabSz="914400" rtl="0" eaLnBrk="1" latinLnBrk="0" hangingPunct="1">
              <a:spcBef>
                <a:spcPct val="0"/>
              </a:spcBef>
              <a:buNone/>
              <a:defRPr sz="6600" kern="1200" cap="none" spc="-100" baseline="0">
                <a:ln>
                  <a:noFill/>
                </a:ln>
                <a:solidFill>
                  <a:schemeClr val="tx2"/>
                </a:solidFill>
                <a:effectLst/>
                <a:latin typeface="+mj-lt"/>
                <a:ea typeface="+mj-ea"/>
                <a:cs typeface="+mj-cs"/>
              </a:defRPr>
            </a:lvl1pPr>
          </a:lstStyle>
          <a:p>
            <a:pPr algn="ctr"/>
            <a:r>
              <a:rPr lang="en-GB" sz="1800" b="1" i="1" dirty="0">
                <a:solidFill>
                  <a:srgbClr val="2D2D2D"/>
                </a:solidFill>
                <a:latin typeface="Roboto" pitchFamily="2" charset="0"/>
                <a:ea typeface="Roboto" pitchFamily="2" charset="0"/>
                <a:cs typeface="+mn-cs"/>
              </a:rPr>
              <a:t>PART 1 – Atmospheric Monitoring Networks</a:t>
            </a:r>
          </a:p>
        </p:txBody>
      </p:sp>
      <p:pic>
        <p:nvPicPr>
          <p:cNvPr id="3" name="Picture 2">
            <a:extLst>
              <a:ext uri="{FF2B5EF4-FFF2-40B4-BE49-F238E27FC236}">
                <a16:creationId xmlns:a16="http://schemas.microsoft.com/office/drawing/2014/main" xmlns="" id="{1F7D7EA6-D6A5-40C7-BA7E-6F948D1990A1}"/>
              </a:ext>
            </a:extLst>
          </p:cNvPr>
          <p:cNvPicPr>
            <a:picLocks noChangeAspect="1"/>
          </p:cNvPicPr>
          <p:nvPr/>
        </p:nvPicPr>
        <p:blipFill rotWithShape="1">
          <a:blip r:embed="rId6"/>
          <a:srcRect t="5170"/>
          <a:stretch/>
        </p:blipFill>
        <p:spPr>
          <a:xfrm>
            <a:off x="969774" y="1055495"/>
            <a:ext cx="6747793" cy="4826438"/>
          </a:xfrm>
          <a:prstGeom prst="rect">
            <a:avLst/>
          </a:prstGeom>
        </p:spPr>
      </p:pic>
      <p:pic>
        <p:nvPicPr>
          <p:cNvPr id="21" name="Immagine 15" descr="Logo_HG_project_31.01.2018.png">
            <a:extLst>
              <a:ext uri="{FF2B5EF4-FFF2-40B4-BE49-F238E27FC236}">
                <a16:creationId xmlns:a16="http://schemas.microsoft.com/office/drawing/2014/main" xmlns="" id="{1843BEAD-7EB9-4AD0-8C5E-F074A7A13F55}"/>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6956265" y="0"/>
            <a:ext cx="1498161" cy="1260000"/>
          </a:xfrm>
          <a:prstGeom prst="rect">
            <a:avLst/>
          </a:prstGeom>
        </p:spPr>
      </p:pic>
    </p:spTree>
    <p:extLst>
      <p:ext uri="{BB962C8B-B14F-4D97-AF65-F5344CB8AC3E}">
        <p14:creationId xmlns:p14="http://schemas.microsoft.com/office/powerpoint/2010/main" val="104413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0" y="-11097"/>
            <a:ext cx="9144000" cy="6880193"/>
          </a:xfrm>
          <a:prstGeom prst="rect">
            <a:avLst/>
          </a:prstGeom>
        </p:spPr>
      </p:pic>
      <p:sp>
        <p:nvSpPr>
          <p:cNvPr id="3" name="Rectángulo 2"/>
          <p:cNvSpPr/>
          <p:nvPr/>
        </p:nvSpPr>
        <p:spPr>
          <a:xfrm>
            <a:off x="5132832" y="5871478"/>
            <a:ext cx="7815072" cy="738664"/>
          </a:xfrm>
          <a:prstGeom prst="rect">
            <a:avLst/>
          </a:prstGeom>
        </p:spPr>
        <p:txBody>
          <a:bodyPr wrap="square">
            <a:spAutoFit/>
          </a:bodyPr>
          <a:lstStyle/>
          <a:p>
            <a:endParaRPr lang="en-US" sz="1050" b="1" i="1" dirty="0">
              <a:latin typeface="Arial" panose="020B0604020202020204" pitchFamily="34" charset="0"/>
            </a:endParaRPr>
          </a:p>
          <a:p>
            <a:r>
              <a:rPr lang="en-US" sz="1050" b="1" i="1" dirty="0">
                <a:latin typeface="Arial" panose="020B0604020202020204" pitchFamily="34" charset="0"/>
              </a:rPr>
              <a:t>Global mercury emissions by country (in tons) </a:t>
            </a:r>
          </a:p>
          <a:p>
            <a:r>
              <a:rPr lang="en-US" sz="1050" b="1" i="1" dirty="0">
                <a:latin typeface="Arial" panose="020B0604020202020204" pitchFamily="34" charset="0"/>
              </a:rPr>
              <a:t>data source: UNEP, Technical Background Report for the </a:t>
            </a:r>
          </a:p>
          <a:p>
            <a:r>
              <a:rPr lang="en-US" sz="1050" b="1" i="1" dirty="0">
                <a:latin typeface="Arial" panose="020B0604020202020204" pitchFamily="34" charset="0"/>
              </a:rPr>
              <a:t>Global Mercury Assessment 2013)</a:t>
            </a:r>
            <a:endParaRPr lang="en-US" sz="1050" b="1" i="1" dirty="0">
              <a:effectLst/>
              <a:latin typeface="Arial" panose="020B0604020202020204" pitchFamily="34" charset="0"/>
            </a:endParaRPr>
          </a:p>
        </p:txBody>
      </p:sp>
    </p:spTree>
    <p:extLst>
      <p:ext uri="{BB962C8B-B14F-4D97-AF65-F5344CB8AC3E}">
        <p14:creationId xmlns:p14="http://schemas.microsoft.com/office/powerpoint/2010/main" val="367527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a:blip r:embed="rId2"/>
          <a:stretch>
            <a:fillRect/>
          </a:stretch>
        </p:blipFill>
        <p:spPr>
          <a:xfrm>
            <a:off x="1" y="0"/>
            <a:ext cx="9144000" cy="6858000"/>
          </a:xfrm>
          <a:prstGeom prst="rect">
            <a:avLst/>
          </a:prstGeom>
        </p:spPr>
      </p:pic>
    </p:spTree>
    <p:extLst>
      <p:ext uri="{BB962C8B-B14F-4D97-AF65-F5344CB8AC3E}">
        <p14:creationId xmlns:p14="http://schemas.microsoft.com/office/powerpoint/2010/main" val="310483385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Adiacenza.thmx</Template>
  <TotalTime>2123</TotalTime>
  <Words>1366</Words>
  <Application>Microsoft Macintosh PowerPoint</Application>
  <PresentationFormat>On-screen Show (4:3)</PresentationFormat>
  <Paragraphs>199</Paragraphs>
  <Slides>25</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Cambria</vt:lpstr>
      <vt:lpstr>Roboto</vt:lpstr>
      <vt:lpstr>SimSun</vt:lpstr>
      <vt:lpstr>TT37o00</vt:lpstr>
      <vt:lpstr>Arial</vt:lpstr>
      <vt:lpstr>Calibri</vt:lpstr>
      <vt:lpstr>Calibri Light</vt:lpstr>
      <vt:lpstr>Times New Roman</vt:lpstr>
      <vt:lpstr>Wingdings</vt:lpstr>
      <vt:lpstr>Adjacency</vt:lpstr>
      <vt:lpstr>Workshop “Elements to consider when designing  a Global Monitoring Plan for Mercury”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AF_ CNR-IIA</dc:creator>
  <cp:lastModifiedBy>Angeline djampou</cp:lastModifiedBy>
  <cp:revision>85</cp:revision>
  <dcterms:created xsi:type="dcterms:W3CDTF">2018-01-31T11:43:11Z</dcterms:created>
  <dcterms:modified xsi:type="dcterms:W3CDTF">2018-09-05T19:48:56Z</dcterms:modified>
</cp:coreProperties>
</file>