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5.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7.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8.xml" ContentType="application/vnd.openxmlformats-officedocument.presentationml.notesSlide+xml"/>
  <Override PartName="/ppt/charts/chart15.xml" ContentType="application/vnd.openxmlformats-officedocument.drawingml.chart+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262" r:id="rId3"/>
    <p:sldId id="269" r:id="rId4"/>
    <p:sldId id="268" r:id="rId5"/>
    <p:sldId id="267" r:id="rId6"/>
    <p:sldId id="270" r:id="rId7"/>
    <p:sldId id="266" r:id="rId8"/>
    <p:sldId id="273" r:id="rId9"/>
    <p:sldId id="275" r:id="rId10"/>
    <p:sldId id="276" r:id="rId1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CBFF"/>
    <a:srgbClr val="9966FF"/>
    <a:srgbClr val="29A0FF"/>
    <a:srgbClr val="0F7EC6"/>
    <a:srgbClr val="126CC5"/>
    <a:srgbClr val="1268BB"/>
    <a:srgbClr val="0DA3FF"/>
    <a:srgbClr val="1362AD"/>
    <a:srgbClr val="104F8B"/>
    <a:srgbClr val="25449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82212" autoAdjust="0"/>
  </p:normalViewPr>
  <p:slideViewPr>
    <p:cSldViewPr snapToGrid="0" snapToObjects="1">
      <p:cViewPr varScale="1">
        <p:scale>
          <a:sx n="91" d="100"/>
          <a:sy n="91" d="100"/>
        </p:scale>
        <p:origin x="51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Keondc1ha011\unep\rms\DEPT\Monitoring%20&amp;%20Reporting\PPR\2018%20PPR\PPR%20Data%20and%20Charts%20Jan-Jun%202018%20050918.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tizonc\Desktop\PPR%20Data%20and%20Charts%20Jan-Jun%202018%20050918.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tizonc\Desktop\PPR%20Data%20and%20Charts%20Jan-Jun%202018%20050918.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C:\Users\tizonc\Desktop\PPR%20Data%20and%20Charts%20Jan-Jun%202018%2005091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eondc1ha011\unep\rms\DEPT\Monitoring%20&amp;%20Reporting\PPR\2018%20PPR\PPR%20Data%20and%20Charts%20Jan-Jun%202018%20050918.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tizonc\Desktop\PPR%20Data%20and%20Charts%20Jan-Jun%202018%20050918.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tizonc\Desktop\PPR%20Data%20and%20Charts%20Jan-Jun%202018%20050918.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keondc1ha001\unep2\rms\DEPT\Monitoring%20&amp;%20Reporting\PPR\2018%20PPR\PPR%20Data%20and%20Charts%202016-2017%20260318%20Final.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44E-2"/>
          <c:y val="4.4046369203849522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Budget, Income, Available Resources and Expenditure (Annual Funds)</a:t>
            </a:r>
          </a:p>
          <a:p>
            <a:pPr>
              <a:defRPr sz="1500" b="1">
                <a:solidFill>
                  <a:sysClr val="windowText" lastClr="000000"/>
                </a:solidFill>
              </a:defRPr>
            </a:pPr>
            <a:r>
              <a:rPr lang="en-US" sz="1500" b="1" baseline="0">
                <a:solidFill>
                  <a:sysClr val="windowText" lastClr="000000"/>
                </a:solidFill>
                <a:latin typeface="Roboto" panose="02000000000000000000" pitchFamily="2" charset="0"/>
                <a:ea typeface="Roboto" panose="02000000000000000000" pitchFamily="2" charset="0"/>
                <a:cs typeface="Roboto" panose="02000000000000000000" pitchFamily="2" charset="0"/>
              </a:rPr>
              <a:t>January - June 2018</a:t>
            </a:r>
            <a:endPar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endParaRPr>
          </a:p>
        </c:rich>
      </c:tx>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Overview!$B$3</c:f>
              <c:strCache>
                <c:ptCount val="1"/>
                <c:pt idx="0">
                  <c:v>Budget</c:v>
                </c:pt>
              </c:strCache>
            </c:strRef>
          </c:tx>
          <c:spPr>
            <a:solidFill>
              <a:srgbClr val="00B0F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(Overview!$A$4:$A$5,Overview!$A$7)</c:f>
              <c:strCache>
                <c:ptCount val="3"/>
                <c:pt idx="0">
                  <c:v>UN Regular Budget</c:v>
                </c:pt>
                <c:pt idx="1">
                  <c:v>Environment Fund</c:v>
                </c:pt>
                <c:pt idx="2">
                  <c:v>Programme Support Cost</c:v>
                </c:pt>
              </c:strCache>
            </c:strRef>
          </c:cat>
          <c:val>
            <c:numRef>
              <c:f>(Overview!$B$4:$B$5,Overview!$B$7)</c:f>
              <c:numCache>
                <c:formatCode>0.0</c:formatCode>
                <c:ptCount val="3"/>
                <c:pt idx="0">
                  <c:v>22.727340909999995</c:v>
                </c:pt>
                <c:pt idx="1">
                  <c:v>135.5</c:v>
                </c:pt>
                <c:pt idx="2">
                  <c:v>16.5</c:v>
                </c:pt>
              </c:numCache>
            </c:numRef>
          </c:val>
          <c:extLst>
            <c:ext xmlns:c16="http://schemas.microsoft.com/office/drawing/2014/chart" uri="{C3380CC4-5D6E-409C-BE32-E72D297353CC}">
              <c16:uniqueId val="{00000000-4FB7-476A-81E8-C7021D3326FF}"/>
            </c:ext>
          </c:extLst>
        </c:ser>
        <c:ser>
          <c:idx val="1"/>
          <c:order val="1"/>
          <c:tx>
            <c:strRef>
              <c:f>Overview!$C$3</c:f>
              <c:strCache>
                <c:ptCount val="1"/>
                <c:pt idx="0">
                  <c:v>Income (Funds Received)</c:v>
                </c:pt>
              </c:strCache>
            </c:strRef>
          </c:tx>
          <c:spPr>
            <a:solidFill>
              <a:srgbClr val="00B050"/>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1-4FB7-476A-81E8-C7021D3326FF}"/>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(Overview!$A$4:$A$5,Overview!$A$7)</c:f>
              <c:strCache>
                <c:ptCount val="3"/>
                <c:pt idx="0">
                  <c:v>UN Regular Budget</c:v>
                </c:pt>
                <c:pt idx="1">
                  <c:v>Environment Fund</c:v>
                </c:pt>
                <c:pt idx="2">
                  <c:v>Programme Support Cost</c:v>
                </c:pt>
              </c:strCache>
            </c:strRef>
          </c:cat>
          <c:val>
            <c:numRef>
              <c:f>(Overview!$C$4:$C$5,Overview!$C$7)</c:f>
              <c:numCache>
                <c:formatCode>0.0</c:formatCode>
                <c:ptCount val="3"/>
                <c:pt idx="0">
                  <c:v>22.7</c:v>
                </c:pt>
                <c:pt idx="1">
                  <c:v>41.24</c:v>
                </c:pt>
                <c:pt idx="2">
                  <c:v>0</c:v>
                </c:pt>
              </c:numCache>
            </c:numRef>
          </c:val>
          <c:extLst>
            <c:ext xmlns:c16="http://schemas.microsoft.com/office/drawing/2014/chart" uri="{C3380CC4-5D6E-409C-BE32-E72D297353CC}">
              <c16:uniqueId val="{00000002-4FB7-476A-81E8-C7021D3326FF}"/>
            </c:ext>
          </c:extLst>
        </c:ser>
        <c:ser>
          <c:idx val="2"/>
          <c:order val="2"/>
          <c:tx>
            <c:strRef>
              <c:f>Overview!$D$3</c:f>
              <c:strCache>
                <c:ptCount val="1"/>
                <c:pt idx="0">
                  <c:v>Available Resources (Funds Available)</c:v>
                </c:pt>
              </c:strCache>
            </c:strRef>
          </c:tx>
          <c:spPr>
            <a:solidFill>
              <a:srgbClr val="9966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(Overview!$A$4:$A$5,Overview!$A$7)</c:f>
              <c:strCache>
                <c:ptCount val="3"/>
                <c:pt idx="0">
                  <c:v>UN Regular Budget</c:v>
                </c:pt>
                <c:pt idx="1">
                  <c:v>Environment Fund</c:v>
                </c:pt>
                <c:pt idx="2">
                  <c:v>Programme Support Cost</c:v>
                </c:pt>
              </c:strCache>
            </c:strRef>
          </c:cat>
          <c:val>
            <c:numRef>
              <c:f>(Overview!$D$4:$D$5,Overview!$D$7)</c:f>
              <c:numCache>
                <c:formatCode>0.0</c:formatCode>
                <c:ptCount val="3"/>
                <c:pt idx="0">
                  <c:v>22.727340909999995</c:v>
                </c:pt>
                <c:pt idx="1">
                  <c:v>70.33059999999999</c:v>
                </c:pt>
                <c:pt idx="2">
                  <c:v>16.917999999999999</c:v>
                </c:pt>
              </c:numCache>
            </c:numRef>
          </c:val>
          <c:extLst xmlns:c15="http://schemas.microsoft.com/office/drawing/2012/chart">
            <c:ext xmlns:c16="http://schemas.microsoft.com/office/drawing/2014/chart" uri="{C3380CC4-5D6E-409C-BE32-E72D297353CC}">
              <c16:uniqueId val="{00000003-4FB7-476A-81E8-C7021D3326FF}"/>
            </c:ext>
          </c:extLst>
        </c:ser>
        <c:ser>
          <c:idx val="3"/>
          <c:order val="3"/>
          <c:tx>
            <c:strRef>
              <c:f>Overview!$E$3</c:f>
              <c:strCache>
                <c:ptCount val="1"/>
                <c:pt idx="0">
                  <c:v>Expenditure</c:v>
                </c:pt>
              </c:strCache>
            </c:strRef>
          </c:tx>
          <c:spPr>
            <a:solidFill>
              <a:srgbClr val="FF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(Overview!$A$4:$A$5,Overview!$A$7)</c:f>
              <c:strCache>
                <c:ptCount val="3"/>
                <c:pt idx="0">
                  <c:v>UN Regular Budget</c:v>
                </c:pt>
                <c:pt idx="1">
                  <c:v>Environment Fund</c:v>
                </c:pt>
                <c:pt idx="2">
                  <c:v>Programme Support Cost</c:v>
                </c:pt>
              </c:strCache>
            </c:strRef>
          </c:cat>
          <c:val>
            <c:numRef>
              <c:f>(Overview!$E$4:$E$5,Overview!$E$7)</c:f>
              <c:numCache>
                <c:formatCode>0.0</c:formatCode>
                <c:ptCount val="3"/>
                <c:pt idx="0">
                  <c:v>9.9808926200000005</c:v>
                </c:pt>
                <c:pt idx="1">
                  <c:v>27.888378050000004</c:v>
                </c:pt>
                <c:pt idx="2">
                  <c:v>6.4199474400000023</c:v>
                </c:pt>
              </c:numCache>
            </c:numRef>
          </c:val>
          <c:extLst>
            <c:ext xmlns:c16="http://schemas.microsoft.com/office/drawing/2014/chart" uri="{C3380CC4-5D6E-409C-BE32-E72D297353CC}">
              <c16:uniqueId val="{00000004-4FB7-476A-81E8-C7021D3326FF}"/>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legend>
      <c:legendPos val="b"/>
      <c:layout>
        <c:manualLayout>
          <c:xMode val="edge"/>
          <c:yMode val="edge"/>
          <c:x val="8.5446261307632582E-2"/>
          <c:y val="0.9455643558295741"/>
          <c:w val="0.8604823980518892"/>
          <c:h val="4.1406504208224122E-2"/>
        </c:manualLayout>
      </c:layout>
      <c:overlay val="0"/>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i="0" baseline="0">
                <a:effectLst/>
                <a:latin typeface="Roboto" panose="02000000000000000000" pitchFamily="2" charset="0"/>
                <a:ea typeface="Roboto" panose="02000000000000000000" pitchFamily="2" charset="0"/>
                <a:cs typeface="Roboto" panose="02000000000000000000" pitchFamily="2" charset="0"/>
              </a:rPr>
              <a:t>Budget, Income, Available Resources and Expenditure (Multi-Year Funds)</a:t>
            </a:r>
            <a:endParaRPr lang="en-US" sz="1500">
              <a:effectLst/>
              <a:latin typeface="Roboto" panose="02000000000000000000" pitchFamily="2" charset="0"/>
              <a:ea typeface="Roboto" panose="02000000000000000000" pitchFamily="2" charset="0"/>
              <a:cs typeface="Roboto" panose="02000000000000000000" pitchFamily="2" charset="0"/>
            </a:endParaRPr>
          </a:p>
          <a:p>
            <a:pPr>
              <a:defRPr sz="1500" b="1">
                <a:solidFill>
                  <a:sysClr val="windowText" lastClr="000000"/>
                </a:solidFill>
              </a:defRPr>
            </a:pPr>
            <a:r>
              <a:rPr lang="en-US" sz="1500" b="1" i="0" baseline="0">
                <a:effectLst/>
                <a:latin typeface="Roboto" panose="02000000000000000000" pitchFamily="2" charset="0"/>
                <a:ea typeface="Roboto" panose="02000000000000000000" pitchFamily="2" charset="0"/>
                <a:cs typeface="Roboto" panose="02000000000000000000" pitchFamily="2" charset="0"/>
              </a:rPr>
              <a:t>January - June 2018</a:t>
            </a:r>
            <a:endParaRPr lang="en-US" sz="1500">
              <a:effectLst/>
              <a:latin typeface="Roboto" panose="02000000000000000000" pitchFamily="2" charset="0"/>
              <a:ea typeface="Roboto" panose="02000000000000000000" pitchFamily="2" charset="0"/>
              <a:cs typeface="Roboto" panose="02000000000000000000" pitchFamily="2" charset="0"/>
            </a:endParaRPr>
          </a:p>
        </c:rich>
      </c:tx>
      <c:layout>
        <c:manualLayout>
          <c:xMode val="edge"/>
          <c:yMode val="edge"/>
          <c:x val="0.12742265996619639"/>
          <c:y val="1.8223197432524617E-2"/>
        </c:manualLayout>
      </c:layout>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Overview!$P$73</c:f>
              <c:strCache>
                <c:ptCount val="1"/>
                <c:pt idx="0">
                  <c:v>Budget</c:v>
                </c:pt>
              </c:strCache>
            </c:strRef>
          </c:tx>
          <c:spPr>
            <a:solidFill>
              <a:srgbClr val="00B0F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Overview!$O$74</c:f>
              <c:strCache>
                <c:ptCount val="1"/>
                <c:pt idx="0">
                  <c:v>Earmarked Contributions (including GEF)</c:v>
                </c:pt>
              </c:strCache>
            </c:strRef>
          </c:cat>
          <c:val>
            <c:numRef>
              <c:f>Overview!$P$74</c:f>
              <c:numCache>
                <c:formatCode>0.0</c:formatCode>
                <c:ptCount val="1"/>
                <c:pt idx="0">
                  <c:v>222.6</c:v>
                </c:pt>
              </c:numCache>
            </c:numRef>
          </c:val>
          <c:extLst>
            <c:ext xmlns:c16="http://schemas.microsoft.com/office/drawing/2014/chart" uri="{C3380CC4-5D6E-409C-BE32-E72D297353CC}">
              <c16:uniqueId val="{00000000-14AE-4071-9064-68E1D038EB8E}"/>
            </c:ext>
          </c:extLst>
        </c:ser>
        <c:ser>
          <c:idx val="1"/>
          <c:order val="1"/>
          <c:tx>
            <c:strRef>
              <c:f>Overview!$Q$73</c:f>
              <c:strCache>
                <c:ptCount val="1"/>
                <c:pt idx="0">
                  <c:v>Income (Funds Received)</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Overview!$O$74</c:f>
              <c:strCache>
                <c:ptCount val="1"/>
                <c:pt idx="0">
                  <c:v>Earmarked Contributions (including GEF)</c:v>
                </c:pt>
              </c:strCache>
            </c:strRef>
          </c:cat>
          <c:val>
            <c:numRef>
              <c:f>Overview!$Q$74</c:f>
              <c:numCache>
                <c:formatCode>0.0</c:formatCode>
                <c:ptCount val="1"/>
                <c:pt idx="0">
                  <c:v>129.30000000000001</c:v>
                </c:pt>
              </c:numCache>
            </c:numRef>
          </c:val>
          <c:extLst>
            <c:ext xmlns:c16="http://schemas.microsoft.com/office/drawing/2014/chart" uri="{C3380CC4-5D6E-409C-BE32-E72D297353CC}">
              <c16:uniqueId val="{00000001-14AE-4071-9064-68E1D038EB8E}"/>
            </c:ext>
          </c:extLst>
        </c:ser>
        <c:ser>
          <c:idx val="2"/>
          <c:order val="2"/>
          <c:tx>
            <c:strRef>
              <c:f>Overview!$R$73</c:f>
              <c:strCache>
                <c:ptCount val="1"/>
                <c:pt idx="0">
                  <c:v>Available Resources (Funds Available)</c:v>
                </c:pt>
              </c:strCache>
            </c:strRef>
          </c:tx>
          <c:spPr>
            <a:solidFill>
              <a:srgbClr val="9966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Overview!$O$74</c:f>
              <c:strCache>
                <c:ptCount val="1"/>
                <c:pt idx="0">
                  <c:v>Earmarked Contributions (including GEF)</c:v>
                </c:pt>
              </c:strCache>
            </c:strRef>
          </c:cat>
          <c:val>
            <c:numRef>
              <c:f>Overview!$R$74</c:f>
              <c:numCache>
                <c:formatCode>0.0</c:formatCode>
                <c:ptCount val="1"/>
                <c:pt idx="0">
                  <c:v>544.84004735999997</c:v>
                </c:pt>
              </c:numCache>
            </c:numRef>
          </c:val>
          <c:extLst xmlns:c15="http://schemas.microsoft.com/office/drawing/2012/chart">
            <c:ext xmlns:c16="http://schemas.microsoft.com/office/drawing/2014/chart" uri="{C3380CC4-5D6E-409C-BE32-E72D297353CC}">
              <c16:uniqueId val="{00000002-14AE-4071-9064-68E1D038EB8E}"/>
            </c:ext>
          </c:extLst>
        </c:ser>
        <c:ser>
          <c:idx val="3"/>
          <c:order val="3"/>
          <c:tx>
            <c:strRef>
              <c:f>Overview!$S$73</c:f>
              <c:strCache>
                <c:ptCount val="1"/>
                <c:pt idx="0">
                  <c:v>Expenditure</c:v>
                </c:pt>
              </c:strCache>
            </c:strRef>
          </c:tx>
          <c:spPr>
            <a:solidFill>
              <a:srgbClr val="FF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Overview!$O$74</c:f>
              <c:strCache>
                <c:ptCount val="1"/>
                <c:pt idx="0">
                  <c:v>Earmarked Contributions (including GEF)</c:v>
                </c:pt>
              </c:strCache>
            </c:strRef>
          </c:cat>
          <c:val>
            <c:numRef>
              <c:f>Overview!$S$74</c:f>
              <c:numCache>
                <c:formatCode>0.0</c:formatCode>
                <c:ptCount val="1"/>
                <c:pt idx="0">
                  <c:v>196.79107502000002</c:v>
                </c:pt>
              </c:numCache>
            </c:numRef>
          </c:val>
          <c:extLst>
            <c:ext xmlns:c16="http://schemas.microsoft.com/office/drawing/2014/chart" uri="{C3380CC4-5D6E-409C-BE32-E72D297353CC}">
              <c16:uniqueId val="{00000003-14AE-4071-9064-68E1D038EB8E}"/>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i="0" baseline="0">
                <a:effectLst/>
                <a:latin typeface="Roboto" panose="02000000000000000000" pitchFamily="2" charset="0"/>
                <a:ea typeface="Roboto" panose="02000000000000000000" pitchFamily="2" charset="0"/>
                <a:cs typeface="Roboto" panose="02000000000000000000" pitchFamily="2" charset="0"/>
              </a:rPr>
              <a:t>Funds by Sub-Programme</a:t>
            </a:r>
            <a:endParaRPr lang="en-US" sz="1500">
              <a:effectLst/>
              <a:latin typeface="Roboto" panose="02000000000000000000" pitchFamily="2" charset="0"/>
              <a:ea typeface="Roboto" panose="02000000000000000000" pitchFamily="2" charset="0"/>
              <a:cs typeface="Roboto" panose="02000000000000000000" pitchFamily="2" charset="0"/>
            </a:endParaRPr>
          </a:p>
          <a:p>
            <a:pPr>
              <a:defRPr sz="1500" b="1">
                <a:solidFill>
                  <a:sysClr val="windowText" lastClr="000000"/>
                </a:solidFill>
              </a:defRPr>
            </a:pPr>
            <a:r>
              <a:rPr lang="en-US" sz="1500" b="1" i="0" baseline="0">
                <a:effectLst/>
                <a:latin typeface="Roboto" panose="02000000000000000000" pitchFamily="2" charset="0"/>
                <a:ea typeface="Roboto" panose="02000000000000000000" pitchFamily="2" charset="0"/>
                <a:cs typeface="Roboto" panose="02000000000000000000" pitchFamily="2" charset="0"/>
              </a:rPr>
              <a:t>January - June 2018</a:t>
            </a:r>
            <a:endParaRPr lang="en-US" sz="1500">
              <a:effectLst/>
              <a:latin typeface="Roboto" panose="02000000000000000000" pitchFamily="2" charset="0"/>
              <a:ea typeface="Roboto" panose="02000000000000000000" pitchFamily="2" charset="0"/>
              <a:cs typeface="Roboto" panose="02000000000000000000" pitchFamily="2" charset="0"/>
            </a:endParaRPr>
          </a:p>
        </c:rich>
      </c:tx>
      <c:layout>
        <c:manualLayout>
          <c:xMode val="edge"/>
          <c:yMode val="edge"/>
          <c:x val="0.3704133231773849"/>
          <c:y val="1.1363169854262473E-2"/>
        </c:manualLayout>
      </c:layout>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'By SP'!$C$1</c:f>
              <c:strCache>
                <c:ptCount val="1"/>
                <c:pt idx="0">
                  <c:v> Budget </c:v>
                </c:pt>
              </c:strCache>
            </c:strRef>
          </c:tx>
          <c:spPr>
            <a:solidFill>
              <a:srgbClr val="00B0F0"/>
            </a:solidFill>
            <a:ln>
              <a:noFill/>
            </a:ln>
            <a:effectLst/>
          </c:spPr>
          <c:invertIfNegative val="0"/>
          <c:dLbls>
            <c:dLbl>
              <c:idx val="1"/>
              <c:layout>
                <c:manualLayout>
                  <c:x val="-3.9860488290981563E-3"/>
                  <c:y val="6.07441154138192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617-4934-96C8-04E04808C8AD}"/>
                </c:ext>
              </c:extLst>
            </c:dLbl>
            <c:dLbl>
              <c:idx val="3"/>
              <c:layout>
                <c:manualLayout>
                  <c:x val="0"/>
                  <c:y val="9.111617312072781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617-4934-96C8-04E04808C8AD}"/>
                </c:ext>
              </c:extLst>
            </c:dLbl>
            <c:dLbl>
              <c:idx val="6"/>
              <c:layout>
                <c:manualLayout>
                  <c:x val="0"/>
                  <c:y val="9.111617312072892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617-4934-96C8-04E04808C8AD}"/>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'By SP'!$B$2:$B$8</c:f>
              <c:strCache>
                <c:ptCount val="7"/>
                <c:pt idx="0">
                  <c:v>Climate Change</c:v>
                </c:pt>
                <c:pt idx="1">
                  <c:v>Disaster and Conflicts</c:v>
                </c:pt>
                <c:pt idx="2">
                  <c:v>Ecosystem management</c:v>
                </c:pt>
                <c:pt idx="3">
                  <c:v>Environmental Governance</c:v>
                </c:pt>
                <c:pt idx="4">
                  <c:v>Chemicals and Wastes</c:v>
                </c:pt>
                <c:pt idx="5">
                  <c:v>Resource Efficiency</c:v>
                </c:pt>
                <c:pt idx="6">
                  <c:v>Environment Under Review</c:v>
                </c:pt>
              </c:strCache>
            </c:strRef>
          </c:cat>
          <c:val>
            <c:numRef>
              <c:f>'By SP'!$C$2:$C$8</c:f>
              <c:numCache>
                <c:formatCode>_(* #,##0.0_);_(* \(#,##0.0\);_(* "-"??_);_(@_)</c:formatCode>
                <c:ptCount val="7"/>
                <c:pt idx="0">
                  <c:v>93.789299999999997</c:v>
                </c:pt>
                <c:pt idx="1">
                  <c:v>24.540500000000002</c:v>
                </c:pt>
                <c:pt idx="2">
                  <c:v>82.220699999999979</c:v>
                </c:pt>
                <c:pt idx="3">
                  <c:v>33.3423455</c:v>
                </c:pt>
                <c:pt idx="4">
                  <c:v>50.9499</c:v>
                </c:pt>
                <c:pt idx="5">
                  <c:v>47.602540769999997</c:v>
                </c:pt>
                <c:pt idx="6">
                  <c:v>21.607854639999999</c:v>
                </c:pt>
              </c:numCache>
            </c:numRef>
          </c:val>
          <c:extLst>
            <c:ext xmlns:c16="http://schemas.microsoft.com/office/drawing/2014/chart" uri="{C3380CC4-5D6E-409C-BE32-E72D297353CC}">
              <c16:uniqueId val="{00000003-E617-4934-96C8-04E04808C8AD}"/>
            </c:ext>
          </c:extLst>
        </c:ser>
        <c:ser>
          <c:idx val="1"/>
          <c:order val="1"/>
          <c:tx>
            <c:strRef>
              <c:f>'By SP'!$D$1</c:f>
              <c:strCache>
                <c:ptCount val="1"/>
                <c:pt idx="0">
                  <c:v> Available Resources (Funds Available) </c:v>
                </c:pt>
              </c:strCache>
            </c:strRef>
          </c:tx>
          <c:spPr>
            <a:solidFill>
              <a:srgbClr val="9966FF"/>
            </a:solidFill>
            <a:ln>
              <a:noFill/>
            </a:ln>
            <a:effectLst/>
          </c:spPr>
          <c:invertIfNegative val="0"/>
          <c:dLbls>
            <c:dLbl>
              <c:idx val="1"/>
              <c:layout>
                <c:manualLayout>
                  <c:x val="-3.6538358839160515E-17"/>
                  <c:y val="-9.111617312072892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617-4934-96C8-04E04808C8AD}"/>
                </c:ext>
              </c:extLst>
            </c:dLbl>
            <c:dLbl>
              <c:idx val="6"/>
              <c:layout>
                <c:manualLayout>
                  <c:x val="0"/>
                  <c:y val="-1.518602885345493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617-4934-96C8-04E04808C8AD}"/>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'By SP'!$B$2:$B$8</c:f>
              <c:strCache>
                <c:ptCount val="7"/>
                <c:pt idx="0">
                  <c:v>Climate Change</c:v>
                </c:pt>
                <c:pt idx="1">
                  <c:v>Disaster and Conflicts</c:v>
                </c:pt>
                <c:pt idx="2">
                  <c:v>Ecosystem management</c:v>
                </c:pt>
                <c:pt idx="3">
                  <c:v>Environmental Governance</c:v>
                </c:pt>
                <c:pt idx="4">
                  <c:v>Chemicals and Wastes</c:v>
                </c:pt>
                <c:pt idx="5">
                  <c:v>Resource Efficiency</c:v>
                </c:pt>
                <c:pt idx="6">
                  <c:v>Environment Under Review</c:v>
                </c:pt>
              </c:strCache>
            </c:strRef>
          </c:cat>
          <c:val>
            <c:numRef>
              <c:f>'By SP'!$D$2:$D$8</c:f>
              <c:numCache>
                <c:formatCode>_(* #,##0.0_);_(* \(#,##0.0\);_(* "-"??_);_(@_)</c:formatCode>
                <c:ptCount val="7"/>
                <c:pt idx="0">
                  <c:v>206.04161928000002</c:v>
                </c:pt>
                <c:pt idx="1">
                  <c:v>28.58083007999997</c:v>
                </c:pt>
                <c:pt idx="2">
                  <c:v>176.99795410000013</c:v>
                </c:pt>
                <c:pt idx="3">
                  <c:v>40.895460139999891</c:v>
                </c:pt>
                <c:pt idx="4">
                  <c:v>79.255617890000039</c:v>
                </c:pt>
                <c:pt idx="5">
                  <c:v>60.373637249999938</c:v>
                </c:pt>
                <c:pt idx="6">
                  <c:v>23.21049231999999</c:v>
                </c:pt>
              </c:numCache>
            </c:numRef>
          </c:val>
          <c:extLst>
            <c:ext xmlns:c16="http://schemas.microsoft.com/office/drawing/2014/chart" uri="{C3380CC4-5D6E-409C-BE32-E72D297353CC}">
              <c16:uniqueId val="{00000006-E617-4934-96C8-04E04808C8AD}"/>
            </c:ext>
          </c:extLst>
        </c:ser>
        <c:ser>
          <c:idx val="2"/>
          <c:order val="2"/>
          <c:tx>
            <c:strRef>
              <c:f>'By SP'!$E$1</c:f>
              <c:strCache>
                <c:ptCount val="1"/>
                <c:pt idx="0">
                  <c:v> Expenditure </c:v>
                </c:pt>
              </c:strCache>
            </c:strRef>
          </c:tx>
          <c:spPr>
            <a:solidFill>
              <a:srgbClr val="FF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'By SP'!$B$2:$B$8</c:f>
              <c:strCache>
                <c:ptCount val="7"/>
                <c:pt idx="0">
                  <c:v>Climate Change</c:v>
                </c:pt>
                <c:pt idx="1">
                  <c:v>Disaster and Conflicts</c:v>
                </c:pt>
                <c:pt idx="2">
                  <c:v>Ecosystem management</c:v>
                </c:pt>
                <c:pt idx="3">
                  <c:v>Environmental Governance</c:v>
                </c:pt>
                <c:pt idx="4">
                  <c:v>Chemicals and Wastes</c:v>
                </c:pt>
                <c:pt idx="5">
                  <c:v>Resource Efficiency</c:v>
                </c:pt>
                <c:pt idx="6">
                  <c:v>Environment Under Review</c:v>
                </c:pt>
              </c:strCache>
            </c:strRef>
          </c:cat>
          <c:val>
            <c:numRef>
              <c:f>'By SP'!$E$2:$E$8</c:f>
              <c:numCache>
                <c:formatCode>_(* #,##0.0_);_(* \(#,##0.0\);_(* "-"??_);_(@_)</c:formatCode>
                <c:ptCount val="7"/>
                <c:pt idx="0">
                  <c:v>85.59347099</c:v>
                </c:pt>
                <c:pt idx="1">
                  <c:v>12.394593449999997</c:v>
                </c:pt>
                <c:pt idx="2">
                  <c:v>61.006050210000012</c:v>
                </c:pt>
                <c:pt idx="3">
                  <c:v>13.43164118</c:v>
                </c:pt>
                <c:pt idx="4">
                  <c:v>25.833910809999999</c:v>
                </c:pt>
                <c:pt idx="5">
                  <c:v>20.820564440000012</c:v>
                </c:pt>
                <c:pt idx="6">
                  <c:v>7.1037367100000006</c:v>
                </c:pt>
              </c:numCache>
            </c:numRef>
          </c:val>
          <c:extLst xmlns:c15="http://schemas.microsoft.com/office/drawing/2012/chart">
            <c:ext xmlns:c16="http://schemas.microsoft.com/office/drawing/2014/chart" uri="{C3380CC4-5D6E-409C-BE32-E72D297353CC}">
              <c16:uniqueId val="{00000007-E617-4934-96C8-04E04808C8AD}"/>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legend>
      <c:legendPos val="b"/>
      <c:layout>
        <c:manualLayout>
          <c:xMode val="edge"/>
          <c:yMode val="edge"/>
          <c:x val="0.20895682119998016"/>
          <c:y val="0.94708686993816871"/>
          <c:w val="0.65782109074930661"/>
          <c:h val="5.0696943064349305E-2"/>
        </c:manualLayout>
      </c:layout>
      <c:overlay val="0"/>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950987577668751E-2"/>
          <c:y val="9.9827142549872488E-2"/>
          <c:w val="0.88003942374574606"/>
          <c:h val="0.67480647325783061"/>
        </c:manualLayout>
      </c:layout>
      <c:barChart>
        <c:barDir val="bar"/>
        <c:grouping val="percentStacked"/>
        <c:varyColors val="0"/>
        <c:ser>
          <c:idx val="0"/>
          <c:order val="0"/>
          <c:tx>
            <c:strRef>
              <c:f>Sheet1!$B$1</c:f>
              <c:strCache>
                <c:ptCount val="1"/>
                <c:pt idx="0">
                  <c:v>Core</c:v>
                </c:pt>
              </c:strCache>
            </c:strRef>
          </c:tx>
          <c:spPr>
            <a:solidFill>
              <a:srgbClr val="00B050"/>
            </a:solidFill>
            <a:ln>
              <a:noFill/>
            </a:ln>
            <a:effectLst/>
          </c:spPr>
          <c:invertIfNegative val="0"/>
          <c:cat>
            <c:strRef>
              <c:f>Sheet1!$A$2</c:f>
              <c:strCache>
                <c:ptCount val="1"/>
                <c:pt idx="0">
                  <c:v>Income</c:v>
                </c:pt>
              </c:strCache>
            </c:strRef>
          </c:cat>
          <c:val>
            <c:numRef>
              <c:f>Sheet1!$B$2</c:f>
              <c:numCache>
                <c:formatCode>0%</c:formatCode>
                <c:ptCount val="1"/>
                <c:pt idx="0">
                  <c:v>0.32</c:v>
                </c:pt>
              </c:numCache>
            </c:numRef>
          </c:val>
          <c:extLst>
            <c:ext xmlns:c16="http://schemas.microsoft.com/office/drawing/2014/chart" uri="{C3380CC4-5D6E-409C-BE32-E72D297353CC}">
              <c16:uniqueId val="{00000000-DCC3-4F28-9692-963ED8B6B183}"/>
            </c:ext>
          </c:extLst>
        </c:ser>
        <c:ser>
          <c:idx val="1"/>
          <c:order val="1"/>
          <c:tx>
            <c:strRef>
              <c:f>Sheet1!$C$1</c:f>
              <c:strCache>
                <c:ptCount val="1"/>
                <c:pt idx="0">
                  <c:v>Non-Core</c:v>
                </c:pt>
              </c:strCache>
            </c:strRef>
          </c:tx>
          <c:spPr>
            <a:solidFill>
              <a:srgbClr val="9966FF"/>
            </a:solidFill>
            <a:ln>
              <a:noFill/>
            </a:ln>
            <a:effectLst/>
          </c:spPr>
          <c:invertIfNegative val="0"/>
          <c:cat>
            <c:strRef>
              <c:f>Sheet1!$A$2</c:f>
              <c:strCache>
                <c:ptCount val="1"/>
                <c:pt idx="0">
                  <c:v>Income</c:v>
                </c:pt>
              </c:strCache>
            </c:strRef>
          </c:cat>
          <c:val>
            <c:numRef>
              <c:f>Sheet1!$C$2</c:f>
              <c:numCache>
                <c:formatCode>0%</c:formatCode>
                <c:ptCount val="1"/>
                <c:pt idx="0">
                  <c:v>0.67999999999999994</c:v>
                </c:pt>
              </c:numCache>
            </c:numRef>
          </c:val>
          <c:extLst>
            <c:ext xmlns:c16="http://schemas.microsoft.com/office/drawing/2014/chart" uri="{C3380CC4-5D6E-409C-BE32-E72D297353CC}">
              <c16:uniqueId val="{00000001-DCC3-4F28-9692-963ED8B6B183}"/>
            </c:ext>
          </c:extLst>
        </c:ser>
        <c:dLbls>
          <c:showLegendKey val="0"/>
          <c:showVal val="0"/>
          <c:showCatName val="0"/>
          <c:showSerName val="0"/>
          <c:showPercent val="0"/>
          <c:showBubbleSize val="0"/>
        </c:dLbls>
        <c:gapWidth val="150"/>
        <c:overlap val="100"/>
        <c:axId val="113323392"/>
        <c:axId val="113325184"/>
      </c:barChart>
      <c:catAx>
        <c:axId val="1133233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defRPr>
            </a:pPr>
            <a:endParaRPr lang="en-US"/>
          </a:p>
        </c:txPr>
        <c:crossAx val="113325184"/>
        <c:crosses val="autoZero"/>
        <c:auto val="1"/>
        <c:lblAlgn val="ctr"/>
        <c:lblOffset val="100"/>
        <c:noMultiLvlLbl val="0"/>
      </c:catAx>
      <c:valAx>
        <c:axId val="11332518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defRPr>
            </a:pPr>
            <a:endParaRPr lang="en-US"/>
          </a:p>
        </c:txPr>
        <c:crossAx val="1133233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Budget for 2018</a:t>
            </a:r>
          </a:p>
          <a:p>
            <a:pPr>
              <a:defRPr sz="1500" b="1">
                <a:solidFill>
                  <a:sysClr val="windowText" lastClr="000000"/>
                </a:solidFill>
              </a:defRPr>
            </a:pPr>
            <a:r>
              <a:rPr lang="en-US" sz="15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(based on</a:t>
            </a:r>
            <a:r>
              <a:rPr lang="en-US" sz="1500" b="1" baseline="0"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 2018-2019 biennium)</a:t>
            </a:r>
            <a:endParaRPr lang="en-US" sz="1500" b="1" dirty="0">
              <a:solidFill>
                <a:sysClr val="windowText" lastClr="000000"/>
              </a:solidFill>
              <a:latin typeface="Roboto" panose="02000000000000000000" pitchFamily="2" charset="0"/>
              <a:ea typeface="Roboto" panose="02000000000000000000" pitchFamily="2" charset="0"/>
              <a:cs typeface="Roboto" panose="02000000000000000000" pitchFamily="2" charset="0"/>
            </a:endParaRPr>
          </a:p>
        </c:rich>
      </c:tx>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Overview!$B$3</c:f>
              <c:strCache>
                <c:ptCount val="1"/>
                <c:pt idx="0">
                  <c:v>Budget</c:v>
                </c:pt>
              </c:strCache>
            </c:strRef>
          </c:tx>
          <c:spPr>
            <a:solidFill>
              <a:srgbClr val="00B0F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Overview!$A$4:$A$8</c:f>
              <c:strCache>
                <c:ptCount val="4"/>
                <c:pt idx="0">
                  <c:v>UN Regular Budget</c:v>
                </c:pt>
                <c:pt idx="1">
                  <c:v>Environment Fund</c:v>
                </c:pt>
                <c:pt idx="2">
                  <c:v>Earmarked Contributions (including future years)</c:v>
                </c:pt>
                <c:pt idx="3">
                  <c:v>Programme Support Cost</c:v>
                </c:pt>
              </c:strCache>
              <c:extLst/>
            </c:strRef>
          </c:cat>
          <c:val>
            <c:numRef>
              <c:f>Overview!$B$4:$B$8</c:f>
              <c:numCache>
                <c:formatCode>0.0</c:formatCode>
                <c:ptCount val="4"/>
                <c:pt idx="0">
                  <c:v>22.727340909999995</c:v>
                </c:pt>
                <c:pt idx="1">
                  <c:v>135.5</c:v>
                </c:pt>
                <c:pt idx="2">
                  <c:v>222.6</c:v>
                </c:pt>
                <c:pt idx="3">
                  <c:v>16.5</c:v>
                </c:pt>
              </c:numCache>
              <c:extLst/>
            </c:numRef>
          </c:val>
          <c:extLst>
            <c:ext xmlns:c16="http://schemas.microsoft.com/office/drawing/2014/chart" uri="{C3380CC4-5D6E-409C-BE32-E72D297353CC}">
              <c16:uniqueId val="{00000000-BAFA-4096-A1DC-A8658A490E9A}"/>
            </c:ext>
          </c:extLst>
        </c:ser>
        <c:dLbls>
          <c:showLegendKey val="0"/>
          <c:showVal val="0"/>
          <c:showCatName val="0"/>
          <c:showSerName val="0"/>
          <c:showPercent val="0"/>
          <c:showBubbleSize val="0"/>
        </c:dLbls>
        <c:gapWidth val="219"/>
        <c:overlap val="-27"/>
        <c:axId val="571889048"/>
        <c:axId val="571887408"/>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Income (Funds Received)</a:t>
            </a:r>
          </a:p>
          <a:p>
            <a:pPr>
              <a:defRPr sz="1500" b="1">
                <a:solidFill>
                  <a:sysClr val="windowText" lastClr="000000"/>
                </a:solidFill>
              </a:defRPr>
            </a:pPr>
            <a:r>
              <a:rPr lang="en-US" sz="1500" b="1" i="0" u="none" strike="noStrike" baseline="0">
                <a:effectLst/>
                <a:latin typeface="Roboto" panose="02000000000000000000" pitchFamily="2" charset="0"/>
                <a:ea typeface="Roboto" panose="02000000000000000000" pitchFamily="2" charset="0"/>
                <a:cs typeface="Roboto" panose="02000000000000000000" pitchFamily="2" charset="0"/>
              </a:rPr>
              <a:t>January - June 2018 </a:t>
            </a:r>
            <a:endPar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endParaRPr>
          </a:p>
        </c:rich>
      </c:tx>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Overview!$C$3</c:f>
              <c:strCache>
                <c:ptCount val="1"/>
                <c:pt idx="0">
                  <c:v>Income (Funds Received)</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Overview!$A$4:$A$6</c:f>
              <c:strCache>
                <c:ptCount val="3"/>
                <c:pt idx="0">
                  <c:v>UN Regular Budget</c:v>
                </c:pt>
                <c:pt idx="1">
                  <c:v>Environment Fund</c:v>
                </c:pt>
                <c:pt idx="2">
                  <c:v>Earmarked Contributions (including future years)</c:v>
                </c:pt>
              </c:strCache>
            </c:strRef>
          </c:cat>
          <c:val>
            <c:numRef>
              <c:f>Overview!$C$4:$C$6</c:f>
              <c:numCache>
                <c:formatCode>0.0</c:formatCode>
                <c:ptCount val="3"/>
                <c:pt idx="0">
                  <c:v>22.7</c:v>
                </c:pt>
                <c:pt idx="1">
                  <c:v>41.24</c:v>
                </c:pt>
                <c:pt idx="2">
                  <c:v>129.30000000000001</c:v>
                </c:pt>
              </c:numCache>
            </c:numRef>
          </c:val>
          <c:extLst>
            <c:ext xmlns:c16="http://schemas.microsoft.com/office/drawing/2014/chart" uri="{C3380CC4-5D6E-409C-BE32-E72D297353CC}">
              <c16:uniqueId val="{00000000-C00C-4A78-8CDB-A9E4C4C1E4BD}"/>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Available Resources (Funds Available)</a:t>
            </a:r>
          </a:p>
          <a:p>
            <a:pPr>
              <a:defRPr sz="1500" b="1">
                <a:solidFill>
                  <a:sysClr val="windowText" lastClr="000000"/>
                </a:solidFill>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January - June 2018</a:t>
            </a:r>
          </a:p>
        </c:rich>
      </c:tx>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Overview!$D$3</c:f>
              <c:strCache>
                <c:ptCount val="1"/>
                <c:pt idx="0">
                  <c:v>Available Resources (Funds Available)</c:v>
                </c:pt>
              </c:strCache>
            </c:strRef>
          </c:tx>
          <c:spPr>
            <a:solidFill>
              <a:srgbClr val="9966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Overview!$A$4:$A$7</c:f>
              <c:strCache>
                <c:ptCount val="4"/>
                <c:pt idx="0">
                  <c:v>UN Regular Budget</c:v>
                </c:pt>
                <c:pt idx="1">
                  <c:v>Environment Fund</c:v>
                </c:pt>
                <c:pt idx="2">
                  <c:v>Earmarked Contributions (including future years)</c:v>
                </c:pt>
                <c:pt idx="3">
                  <c:v>Programme Support Cost</c:v>
                </c:pt>
              </c:strCache>
            </c:strRef>
          </c:cat>
          <c:val>
            <c:numRef>
              <c:f>Overview!$D$4:$D$7</c:f>
              <c:numCache>
                <c:formatCode>0.0</c:formatCode>
                <c:ptCount val="4"/>
                <c:pt idx="0">
                  <c:v>22.727340909999995</c:v>
                </c:pt>
                <c:pt idx="1">
                  <c:v>70.33059999999999</c:v>
                </c:pt>
                <c:pt idx="2">
                  <c:v>544.84004735999997</c:v>
                </c:pt>
                <c:pt idx="3">
                  <c:v>16.917999999999999</c:v>
                </c:pt>
              </c:numCache>
            </c:numRef>
          </c:val>
          <c:extLst>
            <c:ext xmlns:c16="http://schemas.microsoft.com/office/drawing/2014/chart" uri="{C3380CC4-5D6E-409C-BE32-E72D297353CC}">
              <c16:uniqueId val="{00000000-EABB-4B91-ABD1-B8EC40BE18A3}"/>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Expenditure</a:t>
            </a:r>
          </a:p>
          <a:p>
            <a:pPr>
              <a:defRPr sz="1500" b="1">
                <a:solidFill>
                  <a:sysClr val="windowText" lastClr="000000"/>
                </a:solidFill>
              </a:defRPr>
            </a:pPr>
            <a:r>
              <a:rPr lang="en-US" sz="1500" b="1">
                <a:solidFill>
                  <a:sysClr val="windowText" lastClr="000000"/>
                </a:solidFill>
                <a:latin typeface="Roboto" panose="02000000000000000000" pitchFamily="2" charset="0"/>
                <a:ea typeface="Roboto" panose="02000000000000000000" pitchFamily="2" charset="0"/>
                <a:cs typeface="Roboto" panose="02000000000000000000" pitchFamily="2" charset="0"/>
              </a:rPr>
              <a:t>January - June 2018</a:t>
            </a:r>
          </a:p>
        </c:rich>
      </c:tx>
      <c:overlay val="0"/>
      <c:spPr>
        <a:noFill/>
        <a:ln>
          <a:noFill/>
        </a:ln>
        <a:effectLst/>
      </c:spPr>
      <c:txPr>
        <a:bodyPr rot="0" spcFirstLastPara="1" vertOverflow="ellipsis" vert="horz" wrap="square" anchor="ctr" anchorCtr="1"/>
        <a:lstStyle/>
        <a:p>
          <a:pPr>
            <a:defRPr sz="15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Overview!$E$3</c:f>
              <c:strCache>
                <c:ptCount val="1"/>
                <c:pt idx="0">
                  <c:v>Expenditure</c:v>
                </c:pt>
              </c:strCache>
            </c:strRef>
          </c:tx>
          <c:spPr>
            <a:solidFill>
              <a:srgbClr val="FF99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Overview!$A$4:$A$7</c:f>
              <c:strCache>
                <c:ptCount val="4"/>
                <c:pt idx="0">
                  <c:v>UN Regular Budget</c:v>
                </c:pt>
                <c:pt idx="1">
                  <c:v>Environment Fund</c:v>
                </c:pt>
                <c:pt idx="2">
                  <c:v>Earmarked Contributions (including future years)</c:v>
                </c:pt>
                <c:pt idx="3">
                  <c:v>Programme Support Cost</c:v>
                </c:pt>
              </c:strCache>
            </c:strRef>
          </c:cat>
          <c:val>
            <c:numRef>
              <c:f>Overview!$E$4:$E$7</c:f>
              <c:numCache>
                <c:formatCode>0.0</c:formatCode>
                <c:ptCount val="4"/>
                <c:pt idx="0">
                  <c:v>9.9808926200000005</c:v>
                </c:pt>
                <c:pt idx="1">
                  <c:v>27.888378050000004</c:v>
                </c:pt>
                <c:pt idx="2">
                  <c:v>196.79107502000002</c:v>
                </c:pt>
                <c:pt idx="3">
                  <c:v>6.4199474400000023</c:v>
                </c:pt>
              </c:numCache>
            </c:numRef>
          </c:val>
          <c:extLst>
            <c:ext xmlns:c16="http://schemas.microsoft.com/office/drawing/2014/chart" uri="{C3380CC4-5D6E-409C-BE32-E72D297353CC}">
              <c16:uniqueId val="{00000000-E343-4894-98AF-7B1E221FA055}"/>
            </c:ext>
          </c:extLst>
        </c:ser>
        <c:dLbls>
          <c:showLegendKey val="0"/>
          <c:showVal val="0"/>
          <c:showCatName val="0"/>
          <c:showSerName val="0"/>
          <c:showPercent val="0"/>
          <c:showBubbleSize val="0"/>
        </c:dLbls>
        <c:gapWidth val="219"/>
        <c:overlap val="-27"/>
        <c:axId val="571889048"/>
        <c:axId val="571887408"/>
        <c:extLst/>
      </c:barChart>
      <c:catAx>
        <c:axId val="571889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7408"/>
        <c:crosses val="autoZero"/>
        <c:auto val="1"/>
        <c:lblAlgn val="ctr"/>
        <c:lblOffset val="100"/>
        <c:noMultiLvlLbl val="0"/>
      </c:catAx>
      <c:valAx>
        <c:axId val="5718874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r>
                  <a:rPr lang="en-US" sz="800">
                    <a:solidFill>
                      <a:sysClr val="windowText" lastClr="000000"/>
                    </a:solidFill>
                    <a:latin typeface="Roboto" panose="02000000000000000000" pitchFamily="2" charset="0"/>
                    <a:ea typeface="Roboto" panose="02000000000000000000" pitchFamily="2" charset="0"/>
                    <a:cs typeface="Roboto" panose="02000000000000000000" pitchFamily="2" charset="0"/>
                  </a:rPr>
                  <a:t>USD Million</a:t>
                </a:r>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1" i="0" u="none" strike="noStrike" kern="1200" baseline="0">
                <a:solidFill>
                  <a:sysClr val="windowText" lastClr="000000"/>
                </a:solidFill>
                <a:latin typeface="Roboto" panose="02000000000000000000" pitchFamily="2" charset="0"/>
                <a:ea typeface="Roboto" panose="02000000000000000000" pitchFamily="2" charset="0"/>
                <a:cs typeface="Roboto" panose="02000000000000000000" pitchFamily="2" charset="0"/>
              </a:defRPr>
            </a:pPr>
            <a:endParaRPr lang="en-US"/>
          </a:p>
        </c:txPr>
        <c:crossAx val="571889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977034120734916E-2"/>
          <c:y val="4.4046369203849516E-2"/>
          <c:w val="0.56273756388276608"/>
          <c:h val="0.93200642249283305"/>
        </c:manualLayout>
      </c:layout>
      <c:doughnutChart>
        <c:varyColors val="1"/>
        <c:dLbls>
          <c:showLegendKey val="0"/>
          <c:showVal val="0"/>
          <c:showCatName val="0"/>
          <c:showSerName val="0"/>
          <c:showPercent val="1"/>
          <c:showBubbleSize val="0"/>
          <c:showLeaderLines val="0"/>
        </c:dLbls>
        <c:firstSliceAng val="0"/>
        <c:holeSize val="50"/>
      </c:doughnutChart>
      <c:spPr>
        <a:noFill/>
        <a:ln>
          <a:noFill/>
        </a:ln>
        <a:effectLst/>
      </c:spPr>
    </c:plotArea>
    <c:legend>
      <c:legendPos val="r"/>
      <c:layout>
        <c:manualLayout>
          <c:xMode val="edge"/>
          <c:yMode val="edge"/>
          <c:x val="0.62828499426204487"/>
          <c:y val="0.30881629211464695"/>
          <c:w val="0.33257610104851565"/>
          <c:h val="0.41782735491396933"/>
        </c:manualLayout>
      </c:layout>
      <c:overlay val="0"/>
      <c:spPr>
        <a:noFill/>
        <a:ln>
          <a:noFill/>
        </a:ln>
        <a:effectLst/>
      </c:spPr>
      <c:txPr>
        <a:bodyPr rot="0" spcFirstLastPara="1" vertOverflow="ellipsis" vert="horz" wrap="square" anchor="ctr" anchorCtr="1"/>
        <a:lstStyle/>
        <a:p>
          <a:pPr rtl="0">
            <a:defRPr sz="1000" b="1" i="0" u="none" strike="noStrike" kern="1200" baseline="0">
              <a:solidFill>
                <a:schemeClr val="dk1">
                  <a:lumMod val="75000"/>
                  <a:lumOff val="25000"/>
                </a:schemeClr>
              </a:solidFill>
              <a:latin typeface="Roboto" panose="02000000000000000000" pitchFamily="2" charset="0"/>
              <a:ea typeface="Roboto" panose="02000000000000000000" pitchFamily="2" charset="0"/>
              <a:cs typeface="Roboto" panose="02000000000000000000" pitchFamily="2" charset="0"/>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EB781296-87A5-E440-8A02-59706D4AFC3C}" type="datetimeFigureOut">
              <a:rPr lang="en-US" smtClean="0"/>
              <a:pPr/>
              <a:t>16/10/2018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4BCC434C-1B9A-6248-ABBC-56B549FB217A}" type="slidenum">
              <a:rPr lang="en-US" smtClean="0"/>
              <a:pPr/>
              <a:t>‹#›</a:t>
            </a:fld>
            <a:endParaRPr lang="en-US"/>
          </a:p>
        </p:txBody>
      </p:sp>
    </p:spTree>
    <p:extLst>
      <p:ext uri="{BB962C8B-B14F-4D97-AF65-F5344CB8AC3E}">
        <p14:creationId xmlns:p14="http://schemas.microsoft.com/office/powerpoint/2010/main" val="24703358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Our projected budget for the year 2018 was $397.3 million. This budget comprises of</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mn-lt"/>
                <a:ea typeface="+mn-ea"/>
                <a:cs typeface="+mn-cs"/>
              </a:rPr>
              <a:t>the Regular Budget of the United Nations, including the UN Development Account allocations;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mn-lt"/>
                <a:ea typeface="+mn-ea"/>
                <a:cs typeface="+mn-cs"/>
              </a:rPr>
              <a:t>the Environment Fund;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mn-lt"/>
                <a:ea typeface="+mn-ea"/>
                <a:cs typeface="+mn-cs"/>
              </a:rPr>
              <a:t>Earmarked </a:t>
            </a:r>
            <a:r>
              <a:rPr lang="en-GB" sz="1200" kern="1200" dirty="0">
                <a:solidFill>
                  <a:schemeClr val="tx1"/>
                </a:solidFill>
                <a:effectLst/>
                <a:latin typeface="+mn-lt"/>
                <a:ea typeface="+mn-ea"/>
                <a:cs typeface="+mn-cs"/>
              </a:rPr>
              <a:t>contributions also include large partnership funds (e.g. European Commission, Green Climate Fund, Global Environment Facility) and direct project/programme support; and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err="1">
                <a:solidFill>
                  <a:schemeClr val="tx1"/>
                </a:solidFill>
                <a:effectLst/>
                <a:latin typeface="+mn-lt"/>
                <a:ea typeface="+mn-ea"/>
                <a:cs typeface="+mn-cs"/>
              </a:rPr>
              <a:t>th</a:t>
            </a:r>
            <a:r>
              <a:rPr lang="en-US" sz="1200" b="0" kern="1200" dirty="0">
                <a:solidFill>
                  <a:schemeClr val="tx1"/>
                </a:solidFill>
                <a:effectLst/>
                <a:latin typeface="+mn-lt"/>
                <a:ea typeface="+mn-ea"/>
                <a:cs typeface="+mn-cs"/>
              </a:rPr>
              <a:t>e Programme Support Costs (PSC).</a:t>
            </a:r>
          </a:p>
          <a:p>
            <a:endParaRPr lang="en-US" b="0"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2</a:t>
            </a:fld>
            <a:endParaRPr lang="en-US"/>
          </a:p>
        </p:txBody>
      </p:sp>
    </p:spTree>
    <p:extLst>
      <p:ext uri="{BB962C8B-B14F-4D97-AF65-F5344CB8AC3E}">
        <p14:creationId xmlns:p14="http://schemas.microsoft.com/office/powerpoint/2010/main" val="4230778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We received $193.2 million in the first half of the year against the budget of $397.3 million.</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UN Regular Budget and the Environment Fund formed the core funding for the biennium, amounting to 33% of total income received.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The Earmarked Contributions include funds for 2018 and future years. Because of International Public Sector Accounting Standards (IPSAS), income is recognized in the year it is received including the portion to be spent in future years.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a:t>
            </a:r>
            <a:r>
              <a:rPr lang="en-GB" sz="1200" kern="1200" dirty="0" err="1">
                <a:solidFill>
                  <a:schemeClr val="tx1"/>
                </a:solidFill>
                <a:effectLst/>
                <a:latin typeface="+mn-lt"/>
                <a:ea typeface="+mn-ea"/>
                <a:cs typeface="+mn-cs"/>
              </a:rPr>
              <a:t>rogramme</a:t>
            </a:r>
            <a:r>
              <a:rPr lang="en-GB" sz="1200" kern="1200" dirty="0">
                <a:solidFill>
                  <a:schemeClr val="tx1"/>
                </a:solidFill>
                <a:effectLst/>
                <a:latin typeface="+mn-lt"/>
                <a:ea typeface="+mn-ea"/>
                <a:cs typeface="+mn-cs"/>
              </a:rPr>
              <a:t> Support Cost is not shown as a separate income source because it is a percentage charged on the earmarked income.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figures do not include Multilateral Fund and Conventions and Protocols administered by UN Environment.</a:t>
            </a:r>
            <a:endParaRPr lang="en-US" dirty="0"/>
          </a:p>
          <a:p>
            <a:endParaRPr lang="en-US"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3</a:t>
            </a:fld>
            <a:endParaRPr lang="en-US"/>
          </a:p>
        </p:txBody>
      </p:sp>
    </p:spTree>
    <p:extLst>
      <p:ext uri="{BB962C8B-B14F-4D97-AF65-F5344CB8AC3E}">
        <p14:creationId xmlns:p14="http://schemas.microsoft.com/office/powerpoint/2010/main" val="95493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“Available Resources” are allotments for the current year.  </a:t>
            </a:r>
          </a:p>
        </p:txBody>
      </p:sp>
      <p:sp>
        <p:nvSpPr>
          <p:cNvPr id="4" name="Slide Number Placeholder 3"/>
          <p:cNvSpPr>
            <a:spLocks noGrp="1"/>
          </p:cNvSpPr>
          <p:nvPr>
            <p:ph type="sldNum" sz="quarter" idx="10"/>
          </p:nvPr>
        </p:nvSpPr>
        <p:spPr/>
        <p:txBody>
          <a:bodyPr/>
          <a:lstStyle/>
          <a:p>
            <a:fld id="{4BCC434C-1B9A-6248-ABBC-56B549FB217A}" type="slidenum">
              <a:rPr lang="en-US" smtClean="0"/>
              <a:pPr/>
              <a:t>4</a:t>
            </a:fld>
            <a:endParaRPr lang="en-US"/>
          </a:p>
        </p:txBody>
      </p:sp>
    </p:spTree>
    <p:extLst>
      <p:ext uri="{BB962C8B-B14F-4D97-AF65-F5344CB8AC3E}">
        <p14:creationId xmlns:p14="http://schemas.microsoft.com/office/powerpoint/2010/main" val="680767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The total expenditure for the first half of the year is $241.1 million, approximately 61% of the year’s targeted budget. </a:t>
            </a:r>
          </a:p>
        </p:txBody>
      </p:sp>
      <p:sp>
        <p:nvSpPr>
          <p:cNvPr id="4" name="Slide Number Placeholder 3"/>
          <p:cNvSpPr>
            <a:spLocks noGrp="1"/>
          </p:cNvSpPr>
          <p:nvPr>
            <p:ph type="sldNum" sz="quarter" idx="10"/>
          </p:nvPr>
        </p:nvSpPr>
        <p:spPr/>
        <p:txBody>
          <a:bodyPr/>
          <a:lstStyle/>
          <a:p>
            <a:fld id="{4BCC434C-1B9A-6248-ABBC-56B549FB217A}" type="slidenum">
              <a:rPr lang="en-US" smtClean="0"/>
              <a:pPr/>
              <a:t>5</a:t>
            </a:fld>
            <a:endParaRPr lang="en-US"/>
          </a:p>
        </p:txBody>
      </p:sp>
    </p:spTree>
    <p:extLst>
      <p:ext uri="{BB962C8B-B14F-4D97-AF65-F5344CB8AC3E}">
        <p14:creationId xmlns:p14="http://schemas.microsoft.com/office/powerpoint/2010/main" val="293190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chart contains</a:t>
            </a:r>
            <a:r>
              <a:rPr lang="en-US" baseline="0" dirty="0"/>
              <a:t> the annual-based funds; </a:t>
            </a:r>
            <a:r>
              <a:rPr lang="en-US" dirty="0"/>
              <a:t>the budget, income, available resources and expenditure for the year 2018</a:t>
            </a:r>
            <a:r>
              <a:rPr lang="en-US" baseline="0" dirty="0"/>
              <a:t> for </a:t>
            </a:r>
            <a:r>
              <a:rPr lang="en-US" dirty="0"/>
              <a:t>Regular Budget, Environment Fund and Programme Support Cost. </a:t>
            </a:r>
          </a:p>
          <a:p>
            <a:pPr marL="171450" indent="-171450">
              <a:buFont typeface="Arial" panose="020B0604020202020204" pitchFamily="34" charset="0"/>
              <a:buChar char="•"/>
            </a:pPr>
            <a:r>
              <a:rPr lang="en-US" dirty="0"/>
              <a:t>Regular budget funding</a:t>
            </a:r>
            <a:r>
              <a:rPr lang="en-US" baseline="0" dirty="0"/>
              <a:t> provided about 12% of the total funding of the organisation. It is the most predictable source of funding as it does not change after the General Assembly approves the biennial budgets.</a:t>
            </a:r>
          </a:p>
          <a:p>
            <a:pPr marL="171450" indent="-171450">
              <a:buFont typeface="Arial" panose="020B0604020202020204" pitchFamily="34" charset="0"/>
              <a:buChar char="•"/>
            </a:pPr>
            <a:r>
              <a:rPr lang="en-US" baseline="0" dirty="0"/>
              <a:t>The Environment Fund income is about 30% of the approved EF budget for the year. Without new funding partners and increases of contributions to the proposed levels of indicative scale, the income will not substantially change.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Programme</a:t>
            </a:r>
            <a:r>
              <a:rPr lang="en-US" dirty="0"/>
              <a:t> Support is earned as a percentage of expenditures of earmarked contributions.</a:t>
            </a:r>
            <a:r>
              <a:rPr lang="en-US" baseline="0" dirty="0"/>
              <a:t> Its </a:t>
            </a:r>
            <a:r>
              <a:rPr lang="en-US" dirty="0"/>
              <a:t>income is shown as zero</a:t>
            </a:r>
            <a:r>
              <a:rPr lang="en-US" baseline="0" dirty="0"/>
              <a:t> to avoid double-counting.</a:t>
            </a:r>
            <a:endParaRPr lang="en-US" dirty="0"/>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6</a:t>
            </a:fld>
            <a:endParaRPr lang="en-US"/>
          </a:p>
        </p:txBody>
      </p:sp>
    </p:spTree>
    <p:extLst>
      <p:ext uri="{BB962C8B-B14F-4D97-AF65-F5344CB8AC3E}">
        <p14:creationId xmlns:p14="http://schemas.microsoft.com/office/powerpoint/2010/main" val="3283942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earmarked contributions are multi-year based we are showing the data separately from the annual funds. To further clarify:</a:t>
            </a:r>
          </a:p>
          <a:p>
            <a:pPr marL="171450" indent="-171450">
              <a:buFont typeface="Arial" panose="020B0604020202020204" pitchFamily="34" charset="0"/>
              <a:buChar char="•"/>
            </a:pPr>
            <a:r>
              <a:rPr lang="en-US" dirty="0"/>
              <a:t>the budget reflects the planned financial needs for the </a:t>
            </a:r>
            <a:r>
              <a:rPr lang="en-US" i="1" dirty="0"/>
              <a:t>year</a:t>
            </a:r>
          </a:p>
          <a:p>
            <a:pPr marL="171450" indent="-171450">
              <a:buFont typeface="Arial" panose="020B0604020202020204" pitchFamily="34" charset="0"/>
              <a:buChar char="•"/>
            </a:pPr>
            <a:r>
              <a:rPr lang="en-US" dirty="0"/>
              <a:t>expenditures comprise actual funds spent during the </a:t>
            </a:r>
            <a:r>
              <a:rPr lang="en-US" i="1" dirty="0"/>
              <a:t>year</a:t>
            </a:r>
            <a:r>
              <a:rPr lang="en-US" dirty="0"/>
              <a:t>; however</a:t>
            </a:r>
          </a:p>
          <a:p>
            <a:pPr marL="171450" indent="-171450">
              <a:buFont typeface="Arial" panose="020B0604020202020204" pitchFamily="34" charset="0"/>
              <a:buChar char="•"/>
            </a:pPr>
            <a:r>
              <a:rPr lang="en-US" dirty="0"/>
              <a:t>Both income and available resources contain </a:t>
            </a:r>
            <a:r>
              <a:rPr lang="en-US" i="1" dirty="0"/>
              <a:t>multi-year </a:t>
            </a:r>
            <a:r>
              <a:rPr lang="en-US" dirty="0"/>
              <a:t>elements, including unspent balances from prior years and funds meant for future years’ spending.</a:t>
            </a:r>
          </a:p>
        </p:txBody>
      </p:sp>
      <p:sp>
        <p:nvSpPr>
          <p:cNvPr id="4" name="Slide Number Placeholder 3"/>
          <p:cNvSpPr>
            <a:spLocks noGrp="1"/>
          </p:cNvSpPr>
          <p:nvPr>
            <p:ph type="sldNum" sz="quarter" idx="10"/>
          </p:nvPr>
        </p:nvSpPr>
        <p:spPr/>
        <p:txBody>
          <a:bodyPr/>
          <a:lstStyle/>
          <a:p>
            <a:fld id="{4BCC434C-1B9A-6248-ABBC-56B549FB217A}" type="slidenum">
              <a:rPr lang="en-US" smtClean="0"/>
              <a:pPr/>
              <a:t>7</a:t>
            </a:fld>
            <a:endParaRPr lang="en-US"/>
          </a:p>
        </p:txBody>
      </p:sp>
    </p:spTree>
    <p:extLst>
      <p:ext uri="{BB962C8B-B14F-4D97-AF65-F5344CB8AC3E}">
        <p14:creationId xmlns:p14="http://schemas.microsoft.com/office/powerpoint/2010/main" val="3134258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snapshot of how resources were budgeted, available and spent across sub-</a:t>
            </a:r>
            <a:r>
              <a:rPr lang="en-US" dirty="0" err="1"/>
              <a:t>programmes</a:t>
            </a:r>
            <a:r>
              <a:rPr lang="en-US" dirty="0"/>
              <a:t> during the biennium.</a:t>
            </a:r>
          </a:p>
          <a:p>
            <a:r>
              <a:rPr lang="en-US" dirty="0"/>
              <a:t>The sub-</a:t>
            </a:r>
            <a:r>
              <a:rPr lang="en-US" dirty="0" err="1"/>
              <a:t>programme</a:t>
            </a:r>
            <a:r>
              <a:rPr lang="en-US" dirty="0"/>
              <a:t> presentations</a:t>
            </a:r>
            <a:r>
              <a:rPr lang="en-US" baseline="0" dirty="0"/>
              <a:t> </a:t>
            </a:r>
            <a:r>
              <a:rPr lang="en-US" dirty="0"/>
              <a:t>provide more details.</a:t>
            </a:r>
            <a:endParaRPr lang="en-GB"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8</a:t>
            </a:fld>
            <a:endParaRPr lang="en-US"/>
          </a:p>
        </p:txBody>
      </p:sp>
    </p:spTree>
    <p:extLst>
      <p:ext uri="{BB962C8B-B14F-4D97-AF65-F5344CB8AC3E}">
        <p14:creationId xmlns:p14="http://schemas.microsoft.com/office/powerpoint/2010/main" val="2648183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you have seen, the financial situation of the </a:t>
            </a:r>
            <a:r>
              <a:rPr lang="en-US" baseline="0" dirty="0" err="1"/>
              <a:t>organisation</a:t>
            </a:r>
            <a:r>
              <a:rPr lang="en-US" baseline="0" dirty="0"/>
              <a:t> is fairly healthy measured in total numbers.</a:t>
            </a:r>
          </a:p>
          <a:p>
            <a:endParaRPr lang="en-US" baseline="0" dirty="0"/>
          </a:p>
          <a:p>
            <a:r>
              <a:rPr lang="en-US" baseline="0" dirty="0"/>
              <a:t>However, we receive less core funding than needed. Subsequently;</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Many aspects of our core work, such as the ones listed on the slide, are not adequately resourced to secure the essential capacity of the </a:t>
            </a:r>
            <a:r>
              <a:rPr lang="en-US" baseline="0" dirty="0" err="1"/>
              <a:t>organisation</a:t>
            </a:r>
            <a:r>
              <a:rPr lang="en-US" baseline="0" dirty="0"/>
              <a:t> to deliver on its mandate and the </a:t>
            </a:r>
            <a:r>
              <a:rPr lang="en-US" baseline="0" dirty="0" err="1"/>
              <a:t>programme</a:t>
            </a:r>
            <a:r>
              <a:rPr lang="en-US" baseline="0" dirty="0"/>
              <a: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there are areas of the </a:t>
            </a:r>
            <a:r>
              <a:rPr lang="en-US" baseline="0" dirty="0" err="1"/>
              <a:t>programme</a:t>
            </a:r>
            <a:r>
              <a:rPr lang="en-US" baseline="0" dirty="0"/>
              <a:t> of work that do not have enough funding. Earmarked funding draws the </a:t>
            </a:r>
            <a:r>
              <a:rPr lang="en-US" baseline="0" dirty="0" err="1"/>
              <a:t>organisation</a:t>
            </a:r>
            <a:r>
              <a:rPr lang="en-US" baseline="0" dirty="0"/>
              <a:t> to implement those areas of the </a:t>
            </a:r>
            <a:r>
              <a:rPr lang="en-US" baseline="0" dirty="0" err="1"/>
              <a:t>programme</a:t>
            </a:r>
            <a:r>
              <a:rPr lang="en-US" baseline="0" dirty="0"/>
              <a:t> of work that are of priority to the individual funding partners;</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Subsequently the </a:t>
            </a:r>
            <a:r>
              <a:rPr lang="en-US" baseline="0" dirty="0" err="1"/>
              <a:t>programme</a:t>
            </a:r>
            <a:r>
              <a:rPr lang="en-US" baseline="0" dirty="0"/>
              <a:t> of work is not delivered in a balanced manner and as jointly approved by the member states:</a:t>
            </a:r>
          </a:p>
          <a:p>
            <a:endParaRPr lang="en-US"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There is no exact scientific formula for a sound proportion between core and earmarked funding but we know that a shift towards flexible funding is required, be it Environment Fund or softly earmarked funding. This is needed so that the replication and upscaling of our work with support of earmarked funds does not take over the core purpose of the </a:t>
            </a:r>
            <a:r>
              <a:rPr lang="en-US" baseline="0" dirty="0" err="1"/>
              <a:t>organisation</a:t>
            </a:r>
            <a:r>
              <a:rPr lang="en-US" baseline="0" dirty="0"/>
              <a:t>.</a:t>
            </a:r>
          </a:p>
          <a:p>
            <a:endParaRPr lang="en-US" baseline="0" dirty="0"/>
          </a:p>
          <a:p>
            <a:r>
              <a:rPr lang="en-US" baseline="0" dirty="0"/>
              <a:t>The new resource </a:t>
            </a:r>
            <a:r>
              <a:rPr lang="en-US" baseline="0" dirty="0" err="1"/>
              <a:t>mobilisation</a:t>
            </a:r>
            <a:r>
              <a:rPr lang="en-US" baseline="0" dirty="0"/>
              <a:t> strategy addresses these concerns, amongst other aspects for strengthening our funding.</a:t>
            </a:r>
            <a:endParaRPr lang="en-US" dirty="0"/>
          </a:p>
          <a:p>
            <a:endParaRPr lang="en-US"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9</a:t>
            </a:fld>
            <a:endParaRPr lang="en-US"/>
          </a:p>
        </p:txBody>
      </p:sp>
    </p:spTree>
    <p:extLst>
      <p:ext uri="{BB962C8B-B14F-4D97-AF65-F5344CB8AC3E}">
        <p14:creationId xmlns:p14="http://schemas.microsoft.com/office/powerpoint/2010/main" val="2623290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Having raised the concerns</a:t>
            </a:r>
            <a:r>
              <a:rPr lang="en-GB" sz="1200" kern="1200" baseline="0" dirty="0">
                <a:solidFill>
                  <a:schemeClr val="tx1"/>
                </a:solidFill>
                <a:effectLst/>
                <a:latin typeface="+mn-lt"/>
                <a:ea typeface="+mn-ea"/>
                <a:cs typeface="+mn-cs"/>
              </a:rPr>
              <a:t> about the funding balance, we would like to celebrate and </a:t>
            </a:r>
            <a:r>
              <a:rPr lang="en-GB" sz="1200" kern="1200" dirty="0">
                <a:solidFill>
                  <a:schemeClr val="tx1"/>
                </a:solidFill>
                <a:effectLst/>
                <a:latin typeface="+mn-lt"/>
                <a:ea typeface="+mn-ea"/>
                <a:cs typeface="+mn-cs"/>
              </a:rPr>
              <a:t>thank ALL the funding partners for their commitment and contribution to the organisation. The slide here</a:t>
            </a:r>
            <a:r>
              <a:rPr lang="en-GB" sz="1200" kern="1200" baseline="0" dirty="0">
                <a:solidFill>
                  <a:schemeClr val="tx1"/>
                </a:solidFill>
                <a:effectLst/>
                <a:latin typeface="+mn-lt"/>
                <a:ea typeface="+mn-ea"/>
                <a:cs typeface="+mn-cs"/>
              </a:rPr>
              <a:t> lists </a:t>
            </a:r>
            <a:r>
              <a:rPr lang="en-GB" sz="1200" kern="1200" dirty="0">
                <a:solidFill>
                  <a:schemeClr val="tx1"/>
                </a:solidFill>
                <a:effectLst/>
                <a:latin typeface="+mn-lt"/>
                <a:ea typeface="+mn-ea"/>
                <a:cs typeface="+mn-cs"/>
              </a:rPr>
              <a:t>the top 15 funding partners as at 30 June 2018 that continued to provide about 96% of the Environment</a:t>
            </a:r>
            <a:r>
              <a:rPr lang="en-GB" sz="1200" kern="1200" baseline="0" dirty="0">
                <a:solidFill>
                  <a:schemeClr val="tx1"/>
                </a:solidFill>
                <a:effectLst/>
                <a:latin typeface="+mn-lt"/>
                <a:ea typeface="+mn-ea"/>
                <a:cs typeface="+mn-cs"/>
              </a:rPr>
              <a:t> Fund and up to 99% of Earmarked Funds. We also much appreciate </a:t>
            </a:r>
            <a:r>
              <a:rPr lang="en-GB" sz="1200" kern="1200" dirty="0">
                <a:solidFill>
                  <a:schemeClr val="tx1"/>
                </a:solidFill>
                <a:effectLst/>
                <a:latin typeface="+mn-lt"/>
                <a:ea typeface="+mn-ea"/>
                <a:cs typeface="+mn-cs"/>
              </a:rPr>
              <a:t>all other Member States and funding partners that contributed resources for this year.</a:t>
            </a:r>
          </a:p>
          <a:p>
            <a:endParaRPr lang="en-US" dirty="0"/>
          </a:p>
        </p:txBody>
      </p:sp>
      <p:sp>
        <p:nvSpPr>
          <p:cNvPr id="4" name="Slide Number Placeholder 3"/>
          <p:cNvSpPr>
            <a:spLocks noGrp="1"/>
          </p:cNvSpPr>
          <p:nvPr>
            <p:ph type="sldNum" sz="quarter" idx="10"/>
          </p:nvPr>
        </p:nvSpPr>
        <p:spPr/>
        <p:txBody>
          <a:bodyPr/>
          <a:lstStyle/>
          <a:p>
            <a:fld id="{4BCC434C-1B9A-6248-ABBC-56B549FB217A}" type="slidenum">
              <a:rPr lang="en-US" smtClean="0"/>
              <a:pPr/>
              <a:t>10</a:t>
            </a:fld>
            <a:endParaRPr lang="en-US"/>
          </a:p>
        </p:txBody>
      </p:sp>
    </p:spTree>
    <p:extLst>
      <p:ext uri="{BB962C8B-B14F-4D97-AF65-F5344CB8AC3E}">
        <p14:creationId xmlns:p14="http://schemas.microsoft.com/office/powerpoint/2010/main" val="106143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8209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3643445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27176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4946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1846162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187479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3325755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3037783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273621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70416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D6C4F4-730D-A04B-951B-F472BAB87CFC}" type="datetimeFigureOut">
              <a:rPr lang="en-US" smtClean="0"/>
              <a:pPr/>
              <a:t>16/10/2018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066F-C576-E445-8E76-9EDBBFE702FC}" type="slidenum">
              <a:rPr lang="en-US" smtClean="0"/>
              <a:pPr/>
              <a:t>‹#›</a:t>
            </a:fld>
            <a:endParaRPr lang="en-US"/>
          </a:p>
        </p:txBody>
      </p:sp>
    </p:spTree>
    <p:extLst>
      <p:ext uri="{BB962C8B-B14F-4D97-AF65-F5344CB8AC3E}">
        <p14:creationId xmlns:p14="http://schemas.microsoft.com/office/powerpoint/2010/main" val="3337727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6C4F4-730D-A04B-951B-F472BAB87CFC}" type="datetimeFigureOut">
              <a:rPr lang="en-US" smtClean="0"/>
              <a:pPr/>
              <a:t>16/10/2018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F1066F-C576-E445-8E76-9EDBBFE702FC}" type="slidenum">
              <a:rPr lang="en-US" smtClean="0"/>
              <a:pPr/>
              <a:t>‹#›</a:t>
            </a:fld>
            <a:endParaRPr lang="en-US"/>
          </a:p>
        </p:txBody>
      </p:sp>
    </p:spTree>
    <p:extLst>
      <p:ext uri="{BB962C8B-B14F-4D97-AF65-F5344CB8AC3E}">
        <p14:creationId xmlns:p14="http://schemas.microsoft.com/office/powerpoint/2010/main" val="701349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14.xml"/><Relationship Id="rId4" Type="http://schemas.openxmlformats.org/officeDocument/2006/relationships/chart" Target="../charts/chart1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3" name="TextBox 12"/>
          <p:cNvSpPr txBox="1"/>
          <p:nvPr/>
        </p:nvSpPr>
        <p:spPr>
          <a:xfrm>
            <a:off x="3820921" y="3428999"/>
            <a:ext cx="4721363" cy="708255"/>
          </a:xfrm>
          <a:prstGeom prst="rect">
            <a:avLst/>
          </a:prstGeom>
          <a:noFill/>
        </p:spPr>
        <p:txBody>
          <a:bodyPr wrap="square" lIns="0" tIns="0" rIns="0" bIns="0" numCol="1" rtlCol="0">
            <a:noAutofit/>
          </a:bodyPr>
          <a:lstStyle/>
          <a:p>
            <a:pPr>
              <a:lnSpc>
                <a:spcPct val="80000"/>
              </a:lnSpc>
            </a:pPr>
            <a:r>
              <a:rPr lang="en-US" sz="2800" b="1" kern="0" cap="all" dirty="0">
                <a:solidFill>
                  <a:srgbClr val="21CBFF"/>
                </a:solidFill>
                <a:latin typeface="Roboto" panose="02000000000000000000" pitchFamily="2" charset="0"/>
                <a:ea typeface="Roboto" panose="02000000000000000000" pitchFamily="2" charset="0"/>
                <a:cs typeface="Roboto" panose="02000000000000000000" pitchFamily="2" charset="0"/>
              </a:rPr>
              <a:t>INCOME AND </a:t>
            </a:r>
          </a:p>
          <a:p>
            <a:pPr>
              <a:lnSpc>
                <a:spcPct val="80000"/>
              </a:lnSpc>
            </a:pPr>
            <a:r>
              <a:rPr lang="en-US" sz="2800" b="1" kern="0" cap="all" dirty="0">
                <a:solidFill>
                  <a:srgbClr val="21CBFF"/>
                </a:solidFill>
                <a:latin typeface="Roboto" panose="02000000000000000000" pitchFamily="2" charset="0"/>
                <a:ea typeface="Roboto" panose="02000000000000000000" pitchFamily="2" charset="0"/>
                <a:cs typeface="Roboto" panose="02000000000000000000" pitchFamily="2" charset="0"/>
              </a:rPr>
              <a:t>Budget performance</a:t>
            </a:r>
          </a:p>
          <a:p>
            <a:pPr>
              <a:lnSpc>
                <a:spcPct val="80000"/>
              </a:lnSpc>
            </a:pPr>
            <a:r>
              <a:rPr lang="en-US" sz="2300" b="1" kern="0" cap="all" dirty="0">
                <a:solidFill>
                  <a:srgbClr val="21CBFF"/>
                </a:solidFill>
                <a:latin typeface="Roboto" panose="02000000000000000000" pitchFamily="2" charset="0"/>
                <a:ea typeface="Roboto" panose="02000000000000000000" pitchFamily="2" charset="0"/>
                <a:cs typeface="Roboto" panose="02000000000000000000" pitchFamily="2" charset="0"/>
              </a:rPr>
              <a:t>Corporate services division</a:t>
            </a:r>
          </a:p>
        </p:txBody>
      </p:sp>
      <p:cxnSp>
        <p:nvCxnSpPr>
          <p:cNvPr id="5" name="Straight Connector 4"/>
          <p:cNvCxnSpPr/>
          <p:nvPr/>
        </p:nvCxnSpPr>
        <p:spPr>
          <a:xfrm>
            <a:off x="3697235" y="2351849"/>
            <a:ext cx="0" cy="2154301"/>
          </a:xfrm>
          <a:prstGeom prst="line">
            <a:avLst/>
          </a:prstGeom>
          <a:ln w="3175"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pic>
        <p:nvPicPr>
          <p:cNvPr id="7" name="Picture 6" descr="UNEP FUNDING LOGO-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117" y="2214286"/>
            <a:ext cx="3041804" cy="2429428"/>
          </a:xfrm>
          <a:prstGeom prst="rect">
            <a:avLst/>
          </a:prstGeom>
        </p:spPr>
      </p:pic>
    </p:spTree>
    <p:extLst>
      <p:ext uri="{BB962C8B-B14F-4D97-AF65-F5344CB8AC3E}">
        <p14:creationId xmlns:p14="http://schemas.microsoft.com/office/powerpoint/2010/main" val="2754338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7" name="TextBox 6">
            <a:extLst>
              <a:ext uri="{FF2B5EF4-FFF2-40B4-BE49-F238E27FC236}">
                <a16:creationId xmlns:a16="http://schemas.microsoft.com/office/drawing/2014/main" id="{A7F5DA17-16A1-4266-9B64-62222A961230}"/>
              </a:ext>
            </a:extLst>
          </p:cNvPr>
          <p:cNvSpPr txBox="1"/>
          <p:nvPr/>
        </p:nvSpPr>
        <p:spPr>
          <a:xfrm>
            <a:off x="0" y="380565"/>
            <a:ext cx="9144000" cy="352724"/>
          </a:xfrm>
          <a:prstGeom prst="rect">
            <a:avLst/>
          </a:prstGeom>
          <a:noFill/>
        </p:spPr>
        <p:txBody>
          <a:bodyPr wrap="square" lIns="0" tIns="0" rIns="0" bIns="0" numCol="1" rtlCol="0">
            <a:noAutofit/>
          </a:bodyPr>
          <a:lstStyle/>
          <a:p>
            <a:pPr algn="ctr">
              <a:lnSpc>
                <a:spcPct val="80000"/>
              </a:lnSpc>
            </a:pPr>
            <a:r>
              <a:rPr lang="en-US" sz="2800" b="1" kern="0" cap="all" dirty="0">
                <a:solidFill>
                  <a:srgbClr val="21CBFF"/>
                </a:solidFill>
                <a:latin typeface="Roboto" panose="02000000000000000000" pitchFamily="2" charset="0"/>
                <a:ea typeface="Roboto" panose="02000000000000000000" pitchFamily="2" charset="0"/>
                <a:cs typeface="Roboto" panose="02000000000000000000" pitchFamily="2" charset="0"/>
              </a:rPr>
              <a:t>top funding partners</a:t>
            </a:r>
          </a:p>
        </p:txBody>
      </p:sp>
      <p:graphicFrame>
        <p:nvGraphicFramePr>
          <p:cNvPr id="3" name="Table 2">
            <a:extLst>
              <a:ext uri="{FF2B5EF4-FFF2-40B4-BE49-F238E27FC236}">
                <a16:creationId xmlns:a16="http://schemas.microsoft.com/office/drawing/2014/main" id="{E97D06AF-5A45-4DE2-91D7-B58F9DA24A34}"/>
              </a:ext>
            </a:extLst>
          </p:cNvPr>
          <p:cNvGraphicFramePr>
            <a:graphicFrameLocks noGrp="1"/>
          </p:cNvGraphicFramePr>
          <p:nvPr>
            <p:extLst>
              <p:ext uri="{D42A27DB-BD31-4B8C-83A1-F6EECF244321}">
                <p14:modId xmlns:p14="http://schemas.microsoft.com/office/powerpoint/2010/main" val="515232677"/>
              </p:ext>
            </p:extLst>
          </p:nvPr>
        </p:nvGraphicFramePr>
        <p:xfrm>
          <a:off x="4842552" y="1223155"/>
          <a:ext cx="4067984" cy="5286426"/>
        </p:xfrm>
        <a:graphic>
          <a:graphicData uri="http://schemas.openxmlformats.org/drawingml/2006/table">
            <a:tbl>
              <a:tblPr firstRow="1" bandRow="1">
                <a:tableStyleId>{2A488322-F2BA-4B5B-9748-0D474271808F}</a:tableStyleId>
              </a:tblPr>
              <a:tblGrid>
                <a:gridCol w="2433737">
                  <a:extLst>
                    <a:ext uri="{9D8B030D-6E8A-4147-A177-3AD203B41FA5}">
                      <a16:colId xmlns:a16="http://schemas.microsoft.com/office/drawing/2014/main" val="3130347655"/>
                    </a:ext>
                  </a:extLst>
                </a:gridCol>
                <a:gridCol w="1634247">
                  <a:extLst>
                    <a:ext uri="{9D8B030D-6E8A-4147-A177-3AD203B41FA5}">
                      <a16:colId xmlns:a16="http://schemas.microsoft.com/office/drawing/2014/main" val="912554446"/>
                    </a:ext>
                  </a:extLst>
                </a:gridCol>
              </a:tblGrid>
              <a:tr h="566479">
                <a:tc>
                  <a:txBody>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Top 15 Contributors to Earmarked Funds</a:t>
                      </a:r>
                    </a:p>
                  </a:txBody>
                  <a:tcPr>
                    <a:solidFill>
                      <a:srgbClr val="21CBFF"/>
                    </a:solidFill>
                  </a:tcPr>
                </a:tc>
                <a:tc>
                  <a:txBody>
                    <a:bodyPr/>
                    <a:lstStyle/>
                    <a:p>
                      <a:pPr algn="ctr"/>
                      <a:r>
                        <a:rPr lang="en-US" sz="1500" dirty="0">
                          <a:latin typeface="Roboto" panose="02000000000000000000" pitchFamily="2" charset="0"/>
                          <a:ea typeface="Roboto" panose="02000000000000000000" pitchFamily="2" charset="0"/>
                          <a:cs typeface="Roboto" panose="02000000000000000000" pitchFamily="2" charset="0"/>
                        </a:rPr>
                        <a:t>Amount </a:t>
                      </a:r>
                    </a:p>
                    <a:p>
                      <a:pPr algn="ctr"/>
                      <a:r>
                        <a:rPr lang="en-US" sz="1500" dirty="0">
                          <a:latin typeface="Roboto" panose="02000000000000000000" pitchFamily="2" charset="0"/>
                          <a:ea typeface="Roboto" panose="02000000000000000000" pitchFamily="2" charset="0"/>
                          <a:cs typeface="Roboto" panose="02000000000000000000" pitchFamily="2" charset="0"/>
                        </a:rPr>
                        <a:t>(in USD Million)</a:t>
                      </a:r>
                    </a:p>
                  </a:txBody>
                  <a:tcPr>
                    <a:solidFill>
                      <a:srgbClr val="21CBFF"/>
                    </a:solidFill>
                  </a:tcPr>
                </a:tc>
                <a:extLst>
                  <a:ext uri="{0D108BD9-81ED-4DB2-BD59-A6C34878D82A}">
                    <a16:rowId xmlns:a16="http://schemas.microsoft.com/office/drawing/2014/main" val="66509332"/>
                  </a:ext>
                </a:extLst>
              </a:tr>
              <a:tr h="30040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Global Environment Facility</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60.7</a:t>
                      </a:r>
                    </a:p>
                  </a:txBody>
                  <a:tcPr marL="9525" marR="9525" marT="9525" marB="0" anchor="ctr"/>
                </a:tc>
                <a:extLst>
                  <a:ext uri="{0D108BD9-81ED-4DB2-BD59-A6C34878D82A}">
                    <a16:rowId xmlns:a16="http://schemas.microsoft.com/office/drawing/2014/main" val="2594856722"/>
                  </a:ext>
                </a:extLst>
              </a:tr>
              <a:tr h="31792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UN Agencies</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13.4</a:t>
                      </a:r>
                    </a:p>
                  </a:txBody>
                  <a:tcPr marL="9525" marR="9525" marT="9525" marB="0" anchor="ctr"/>
                </a:tc>
                <a:extLst>
                  <a:ext uri="{0D108BD9-81ED-4DB2-BD59-A6C34878D82A}">
                    <a16:rowId xmlns:a16="http://schemas.microsoft.com/office/drawing/2014/main" val="1179072238"/>
                  </a:ext>
                </a:extLst>
              </a:tr>
              <a:tr h="346823">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Private Sector</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12.6</a:t>
                      </a:r>
                    </a:p>
                  </a:txBody>
                  <a:tcPr marL="9525" marR="9525" marT="9525" marB="0" anchor="ctr"/>
                </a:tc>
                <a:extLst>
                  <a:ext uri="{0D108BD9-81ED-4DB2-BD59-A6C34878D82A}">
                    <a16:rowId xmlns:a16="http://schemas.microsoft.com/office/drawing/2014/main" val="277171549"/>
                  </a:ext>
                </a:extLst>
              </a:tr>
              <a:tr h="279387">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Japan</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7.6</a:t>
                      </a:r>
                    </a:p>
                  </a:txBody>
                  <a:tcPr marL="9525" marR="9525" marT="9525" marB="0" anchor="ctr"/>
                </a:tc>
                <a:extLst>
                  <a:ext uri="{0D108BD9-81ED-4DB2-BD59-A6C34878D82A}">
                    <a16:rowId xmlns:a16="http://schemas.microsoft.com/office/drawing/2014/main" val="1591076954"/>
                  </a:ext>
                </a:extLst>
              </a:tr>
              <a:tr h="382898">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China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6.4</a:t>
                      </a:r>
                    </a:p>
                  </a:txBody>
                  <a:tcPr marL="9525" marR="9525" marT="9525" marB="0" anchor="ctr"/>
                </a:tc>
                <a:extLst>
                  <a:ext uri="{0D108BD9-81ED-4DB2-BD59-A6C34878D82A}">
                    <a16:rowId xmlns:a16="http://schemas.microsoft.com/office/drawing/2014/main" val="2255353138"/>
                  </a:ext>
                </a:extLst>
              </a:tr>
              <a:tr h="310750">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Norway</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6.2</a:t>
                      </a:r>
                    </a:p>
                  </a:txBody>
                  <a:tcPr marL="9525" marR="9525" marT="9525" marB="0" anchor="ctr"/>
                </a:tc>
                <a:extLst>
                  <a:ext uri="{0D108BD9-81ED-4DB2-BD59-A6C34878D82A}">
                    <a16:rowId xmlns:a16="http://schemas.microsoft.com/office/drawing/2014/main" val="796633279"/>
                  </a:ext>
                </a:extLst>
              </a:tr>
              <a:tr h="327556">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Green Climate Fund</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5.7</a:t>
                      </a:r>
                    </a:p>
                  </a:txBody>
                  <a:tcPr marL="9525" marR="9525" marT="9525" marB="0" anchor="ctr"/>
                </a:tc>
                <a:extLst>
                  <a:ext uri="{0D108BD9-81ED-4DB2-BD59-A6C34878D82A}">
                    <a16:rowId xmlns:a16="http://schemas.microsoft.com/office/drawing/2014/main" val="2793371982"/>
                  </a:ext>
                </a:extLst>
              </a:tr>
              <a:tr h="31792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European Commission</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5.4</a:t>
                      </a:r>
                    </a:p>
                  </a:txBody>
                  <a:tcPr marL="9525" marR="9525" marT="9525" marB="0" anchor="ctr"/>
                </a:tc>
                <a:extLst>
                  <a:ext uri="{0D108BD9-81ED-4DB2-BD59-A6C34878D82A}">
                    <a16:rowId xmlns:a16="http://schemas.microsoft.com/office/drawing/2014/main" val="918894136"/>
                  </a:ext>
                </a:extLst>
              </a:tr>
              <a:tr h="346823">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Germany</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2.4</a:t>
                      </a:r>
                    </a:p>
                  </a:txBody>
                  <a:tcPr marL="9525" marR="9525" marT="9525" marB="0" anchor="ctr"/>
                </a:tc>
                <a:extLst>
                  <a:ext uri="{0D108BD9-81ED-4DB2-BD59-A6C34878D82A}">
                    <a16:rowId xmlns:a16="http://schemas.microsoft.com/office/drawing/2014/main" val="3839135347"/>
                  </a:ext>
                </a:extLst>
              </a:tr>
              <a:tr h="279387">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Switzerland</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1.8</a:t>
                      </a:r>
                    </a:p>
                  </a:txBody>
                  <a:tcPr marL="9525" marR="9525" marT="9525" marB="0" anchor="ctr"/>
                </a:tc>
                <a:extLst>
                  <a:ext uri="{0D108BD9-81ED-4DB2-BD59-A6C34878D82A}">
                    <a16:rowId xmlns:a16="http://schemas.microsoft.com/office/drawing/2014/main" val="1547950788"/>
                  </a:ext>
                </a:extLst>
              </a:tr>
              <a:tr h="308287">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Canada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1.5</a:t>
                      </a:r>
                    </a:p>
                  </a:txBody>
                  <a:tcPr marL="9525" marR="9525" marT="9525" marB="0" anchor="ctr"/>
                </a:tc>
                <a:extLst>
                  <a:ext uri="{0D108BD9-81ED-4DB2-BD59-A6C34878D82A}">
                    <a16:rowId xmlns:a16="http://schemas.microsoft.com/office/drawing/2014/main" val="1320964483"/>
                  </a:ext>
                </a:extLst>
              </a:tr>
              <a:tr h="279387">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Belgium</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1.4</a:t>
                      </a:r>
                    </a:p>
                  </a:txBody>
                  <a:tcPr marL="9525" marR="9525" marT="9525" marB="0" anchor="ctr"/>
                </a:tc>
                <a:extLst>
                  <a:ext uri="{0D108BD9-81ED-4DB2-BD59-A6C34878D82A}">
                    <a16:rowId xmlns:a16="http://schemas.microsoft.com/office/drawing/2014/main" val="1187835401"/>
                  </a:ext>
                </a:extLst>
              </a:tr>
              <a:tr h="289021">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Finance Initiative</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1.1</a:t>
                      </a:r>
                    </a:p>
                  </a:txBody>
                  <a:tcPr marL="9525" marR="9525" marT="9525" marB="0" anchor="ctr"/>
                </a:tc>
                <a:extLst>
                  <a:ext uri="{0D108BD9-81ED-4DB2-BD59-A6C34878D82A}">
                    <a16:rowId xmlns:a16="http://schemas.microsoft.com/office/drawing/2014/main" val="2434742105"/>
                  </a:ext>
                </a:extLst>
              </a:tr>
              <a:tr h="250484">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India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0.9</a:t>
                      </a:r>
                    </a:p>
                  </a:txBody>
                  <a:tcPr marL="9525" marR="9525" marT="9525" marB="0" anchor="ctr"/>
                </a:tc>
                <a:extLst>
                  <a:ext uri="{0D108BD9-81ED-4DB2-BD59-A6C34878D82A}">
                    <a16:rowId xmlns:a16="http://schemas.microsoft.com/office/drawing/2014/main" val="4136587575"/>
                  </a:ext>
                </a:extLst>
              </a:tr>
              <a:tr h="382898">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Sweden</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0.6</a:t>
                      </a:r>
                    </a:p>
                  </a:txBody>
                  <a:tcPr marL="9525" marR="9525" marT="9525" marB="0" anchor="ctr"/>
                </a:tc>
                <a:extLst>
                  <a:ext uri="{0D108BD9-81ED-4DB2-BD59-A6C34878D82A}">
                    <a16:rowId xmlns:a16="http://schemas.microsoft.com/office/drawing/2014/main" val="3656000985"/>
                  </a:ext>
                </a:extLst>
              </a:tr>
            </a:tbl>
          </a:graphicData>
        </a:graphic>
      </p:graphicFrame>
      <p:sp>
        <p:nvSpPr>
          <p:cNvPr id="16" name="Rectangle 15">
            <a:extLst>
              <a:ext uri="{FF2B5EF4-FFF2-40B4-BE49-F238E27FC236}">
                <a16:creationId xmlns:a16="http://schemas.microsoft.com/office/drawing/2014/main" id="{3CF75F02-CB00-4197-AA8B-34FF31597B02}"/>
              </a:ext>
            </a:extLst>
          </p:cNvPr>
          <p:cNvSpPr/>
          <p:nvPr/>
        </p:nvSpPr>
        <p:spPr>
          <a:xfrm>
            <a:off x="0" y="631823"/>
            <a:ext cx="9143999" cy="348813"/>
          </a:xfrm>
          <a:prstGeom prst="rect">
            <a:avLst/>
          </a:prstGeom>
          <a:ln>
            <a:noFill/>
          </a:ln>
        </p:spPr>
        <p:txBody>
          <a:bodyPr wrap="square" lIns="0" tIns="0" rIns="0" bIns="0" anchor="t">
            <a:spAutoFit/>
          </a:bodyPr>
          <a:lstStyle/>
          <a:p>
            <a:pPr algn="ctr">
              <a:lnSpc>
                <a:spcPct val="150000"/>
              </a:lnSpc>
            </a:pPr>
            <a:r>
              <a:rPr lang="en-US" sz="1700" b="1" dirty="0">
                <a:solidFill>
                  <a:srgbClr val="21CBFF"/>
                </a:solidFill>
                <a:latin typeface="Roboto" panose="02000000000000000000" pitchFamily="2" charset="0"/>
                <a:ea typeface="Roboto" panose="02000000000000000000" pitchFamily="2" charset="0"/>
                <a:cs typeface="Roboto" panose="02000000000000000000" pitchFamily="2" charset="0"/>
              </a:rPr>
              <a:t>provide 96-99% of our Environment Fund and Earmarked income</a:t>
            </a:r>
          </a:p>
        </p:txBody>
      </p:sp>
      <p:graphicFrame>
        <p:nvGraphicFramePr>
          <p:cNvPr id="10" name="Table 9">
            <a:extLst>
              <a:ext uri="{FF2B5EF4-FFF2-40B4-BE49-F238E27FC236}">
                <a16:creationId xmlns:a16="http://schemas.microsoft.com/office/drawing/2014/main" id="{E97D06AF-5A45-4DE2-91D7-B58F9DA24A34}"/>
              </a:ext>
            </a:extLst>
          </p:cNvPr>
          <p:cNvGraphicFramePr>
            <a:graphicFrameLocks noGrp="1"/>
          </p:cNvGraphicFramePr>
          <p:nvPr>
            <p:extLst>
              <p:ext uri="{D42A27DB-BD31-4B8C-83A1-F6EECF244321}">
                <p14:modId xmlns:p14="http://schemas.microsoft.com/office/powerpoint/2010/main" val="2637348686"/>
              </p:ext>
            </p:extLst>
          </p:nvPr>
        </p:nvGraphicFramePr>
        <p:xfrm>
          <a:off x="380011" y="1223155"/>
          <a:ext cx="4023138" cy="5286425"/>
        </p:xfrm>
        <a:graphic>
          <a:graphicData uri="http://schemas.openxmlformats.org/drawingml/2006/table">
            <a:tbl>
              <a:tblPr firstRow="1" bandRow="1">
                <a:tableStyleId>{2A488322-F2BA-4B5B-9748-0D474271808F}</a:tableStyleId>
              </a:tblPr>
              <a:tblGrid>
                <a:gridCol w="2471710">
                  <a:extLst>
                    <a:ext uri="{9D8B030D-6E8A-4147-A177-3AD203B41FA5}">
                      <a16:colId xmlns:a16="http://schemas.microsoft.com/office/drawing/2014/main" val="3130347655"/>
                    </a:ext>
                  </a:extLst>
                </a:gridCol>
                <a:gridCol w="1551428">
                  <a:extLst>
                    <a:ext uri="{9D8B030D-6E8A-4147-A177-3AD203B41FA5}">
                      <a16:colId xmlns:a16="http://schemas.microsoft.com/office/drawing/2014/main" val="912554446"/>
                    </a:ext>
                  </a:extLst>
                </a:gridCol>
              </a:tblGrid>
              <a:tr h="566479">
                <a:tc>
                  <a:txBody>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Top 15 Contributors to Environment Fund</a:t>
                      </a:r>
                    </a:p>
                  </a:txBody>
                  <a:tcPr>
                    <a:solidFill>
                      <a:srgbClr val="21CBFF"/>
                    </a:solidFill>
                  </a:tcPr>
                </a:tc>
                <a:tc>
                  <a:txBody>
                    <a:bodyPr/>
                    <a:lstStyle/>
                    <a:p>
                      <a:pPr algn="ctr"/>
                      <a:r>
                        <a:rPr lang="en-US" sz="1500" dirty="0">
                          <a:latin typeface="Roboto" panose="02000000000000000000" pitchFamily="2" charset="0"/>
                          <a:ea typeface="Roboto" panose="02000000000000000000" pitchFamily="2" charset="0"/>
                          <a:cs typeface="Roboto" panose="02000000000000000000" pitchFamily="2" charset="0"/>
                        </a:rPr>
                        <a:t>Amount</a:t>
                      </a:r>
                    </a:p>
                    <a:p>
                      <a:pPr algn="ctr"/>
                      <a:r>
                        <a:rPr lang="en-US" sz="1500" dirty="0">
                          <a:latin typeface="Roboto" panose="02000000000000000000" pitchFamily="2" charset="0"/>
                          <a:ea typeface="Roboto" panose="02000000000000000000" pitchFamily="2" charset="0"/>
                          <a:cs typeface="Roboto" panose="02000000000000000000" pitchFamily="2" charset="0"/>
                        </a:rPr>
                        <a:t>(in USD Million)</a:t>
                      </a:r>
                    </a:p>
                  </a:txBody>
                  <a:tcPr>
                    <a:solidFill>
                      <a:srgbClr val="21CBFF"/>
                    </a:solidFill>
                  </a:tcPr>
                </a:tc>
                <a:extLst>
                  <a:ext uri="{0D108BD9-81ED-4DB2-BD59-A6C34878D82A}">
                    <a16:rowId xmlns:a16="http://schemas.microsoft.com/office/drawing/2014/main" val="66509332"/>
                  </a:ext>
                </a:extLst>
              </a:tr>
              <a:tr h="30040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France</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7.5</a:t>
                      </a:r>
                    </a:p>
                  </a:txBody>
                  <a:tcPr marL="9525" marR="9525" marT="9525" marB="0" anchor="ctr"/>
                </a:tc>
                <a:extLst>
                  <a:ext uri="{0D108BD9-81ED-4DB2-BD59-A6C34878D82A}">
                    <a16:rowId xmlns:a16="http://schemas.microsoft.com/office/drawing/2014/main" val="2594856722"/>
                  </a:ext>
                </a:extLst>
              </a:tr>
              <a:tr h="31792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Sweden</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5.0</a:t>
                      </a:r>
                    </a:p>
                  </a:txBody>
                  <a:tcPr marL="9525" marR="9525" marT="9525" marB="0" anchor="ctr"/>
                </a:tc>
                <a:extLst>
                  <a:ext uri="{0D108BD9-81ED-4DB2-BD59-A6C34878D82A}">
                    <a16:rowId xmlns:a16="http://schemas.microsoft.com/office/drawing/2014/main" val="1179072238"/>
                  </a:ext>
                </a:extLst>
              </a:tr>
              <a:tr h="346824">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Belgium</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4.6</a:t>
                      </a:r>
                    </a:p>
                  </a:txBody>
                  <a:tcPr marL="9525" marR="9525" marT="9525" marB="0" anchor="ctr"/>
                </a:tc>
                <a:extLst>
                  <a:ext uri="{0D108BD9-81ED-4DB2-BD59-A6C34878D82A}">
                    <a16:rowId xmlns:a16="http://schemas.microsoft.com/office/drawing/2014/main" val="277171549"/>
                  </a:ext>
                </a:extLst>
              </a:tr>
              <a:tr h="279386">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United Kingdom</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4.3</a:t>
                      </a:r>
                    </a:p>
                  </a:txBody>
                  <a:tcPr marL="9525" marR="9525" marT="9525" marB="0" anchor="ctr"/>
                </a:tc>
                <a:extLst>
                  <a:ext uri="{0D108BD9-81ED-4DB2-BD59-A6C34878D82A}">
                    <a16:rowId xmlns:a16="http://schemas.microsoft.com/office/drawing/2014/main" val="1591076954"/>
                  </a:ext>
                </a:extLst>
              </a:tr>
              <a:tr h="382898">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Germany</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4.2</a:t>
                      </a:r>
                    </a:p>
                  </a:txBody>
                  <a:tcPr marL="9525" marR="9525" marT="9525" marB="0" anchor="ctr"/>
                </a:tc>
                <a:extLst>
                  <a:ext uri="{0D108BD9-81ED-4DB2-BD59-A6C34878D82A}">
                    <a16:rowId xmlns:a16="http://schemas.microsoft.com/office/drawing/2014/main" val="2255353138"/>
                  </a:ext>
                </a:extLst>
              </a:tr>
              <a:tr h="310750">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Norway</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3.0</a:t>
                      </a:r>
                    </a:p>
                  </a:txBody>
                  <a:tcPr marL="9525" marR="9525" marT="9525" marB="0" anchor="ctr"/>
                </a:tc>
                <a:extLst>
                  <a:ext uri="{0D108BD9-81ED-4DB2-BD59-A6C34878D82A}">
                    <a16:rowId xmlns:a16="http://schemas.microsoft.com/office/drawing/2014/main" val="796633279"/>
                  </a:ext>
                </a:extLst>
              </a:tr>
              <a:tr h="327556">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Canada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2.4</a:t>
                      </a:r>
                    </a:p>
                  </a:txBody>
                  <a:tcPr marL="9525" marR="9525" marT="9525" marB="0" anchor="ctr"/>
                </a:tc>
                <a:extLst>
                  <a:ext uri="{0D108BD9-81ED-4DB2-BD59-A6C34878D82A}">
                    <a16:rowId xmlns:a16="http://schemas.microsoft.com/office/drawing/2014/main" val="2793371982"/>
                  </a:ext>
                </a:extLst>
              </a:tr>
              <a:tr h="317922">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Finland</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1.7</a:t>
                      </a:r>
                    </a:p>
                  </a:txBody>
                  <a:tcPr marL="9525" marR="9525" marT="9525" marB="0" anchor="ctr"/>
                </a:tc>
                <a:extLst>
                  <a:ext uri="{0D108BD9-81ED-4DB2-BD59-A6C34878D82A}">
                    <a16:rowId xmlns:a16="http://schemas.microsoft.com/office/drawing/2014/main" val="918894136"/>
                  </a:ext>
                </a:extLst>
              </a:tr>
              <a:tr h="346824">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Switzerland</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1.7</a:t>
                      </a:r>
                    </a:p>
                  </a:txBody>
                  <a:tcPr marL="9525" marR="9525" marT="9525" marB="0" anchor="ctr"/>
                </a:tc>
                <a:extLst>
                  <a:ext uri="{0D108BD9-81ED-4DB2-BD59-A6C34878D82A}">
                    <a16:rowId xmlns:a16="http://schemas.microsoft.com/office/drawing/2014/main" val="3839135347"/>
                  </a:ext>
                </a:extLst>
              </a:tr>
              <a:tr h="279386">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Denmark</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1.6</a:t>
                      </a:r>
                    </a:p>
                  </a:txBody>
                  <a:tcPr marL="9525" marR="9525" marT="9525" marB="0" anchor="ctr"/>
                </a:tc>
                <a:extLst>
                  <a:ext uri="{0D108BD9-81ED-4DB2-BD59-A6C34878D82A}">
                    <a16:rowId xmlns:a16="http://schemas.microsoft.com/office/drawing/2014/main" val="1547950788"/>
                  </a:ext>
                </a:extLst>
              </a:tr>
              <a:tr h="308287">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China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1.5</a:t>
                      </a:r>
                    </a:p>
                  </a:txBody>
                  <a:tcPr marL="9525" marR="9525" marT="9525" marB="0" anchor="ctr"/>
                </a:tc>
                <a:extLst>
                  <a:ext uri="{0D108BD9-81ED-4DB2-BD59-A6C34878D82A}">
                    <a16:rowId xmlns:a16="http://schemas.microsoft.com/office/drawing/2014/main" val="1320964483"/>
                  </a:ext>
                </a:extLst>
              </a:tr>
              <a:tr h="279386">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Russian Federation</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0.9</a:t>
                      </a:r>
                    </a:p>
                  </a:txBody>
                  <a:tcPr marL="9525" marR="9525" marT="9525" marB="0" anchor="ctr"/>
                </a:tc>
                <a:extLst>
                  <a:ext uri="{0D108BD9-81ED-4DB2-BD59-A6C34878D82A}">
                    <a16:rowId xmlns:a16="http://schemas.microsoft.com/office/drawing/2014/main" val="1187835401"/>
                  </a:ext>
                </a:extLst>
              </a:tr>
              <a:tr h="289021">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Austria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0.5</a:t>
                      </a:r>
                    </a:p>
                  </a:txBody>
                  <a:tcPr marL="9525" marR="9525" marT="9525" marB="0" anchor="ctr"/>
                </a:tc>
                <a:extLst>
                  <a:ext uri="{0D108BD9-81ED-4DB2-BD59-A6C34878D82A}">
                    <a16:rowId xmlns:a16="http://schemas.microsoft.com/office/drawing/2014/main" val="2434742105"/>
                  </a:ext>
                </a:extLst>
              </a:tr>
              <a:tr h="250484">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Australia</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0.4</a:t>
                      </a:r>
                    </a:p>
                  </a:txBody>
                  <a:tcPr marL="9525" marR="9525" marT="9525" marB="0" anchor="ctr"/>
                </a:tc>
                <a:extLst>
                  <a:ext uri="{0D108BD9-81ED-4DB2-BD59-A6C34878D82A}">
                    <a16:rowId xmlns:a16="http://schemas.microsoft.com/office/drawing/2014/main" val="4136587575"/>
                  </a:ext>
                </a:extLst>
              </a:tr>
              <a:tr h="382898">
                <a:tc>
                  <a:txBody>
                    <a:bodyPr/>
                    <a:lstStyle/>
                    <a:p>
                      <a:pPr algn="l"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New Zealand</a:t>
                      </a:r>
                    </a:p>
                  </a:txBody>
                  <a:tcPr marL="9525" marR="9525" marT="9525" marB="0" anchor="ctr"/>
                </a:tc>
                <a:tc>
                  <a:txBody>
                    <a:bodyPr/>
                    <a:lstStyle/>
                    <a:p>
                      <a:pPr algn="r" fontAlgn="ctr"/>
                      <a:r>
                        <a:rPr lang="en-US" sz="1500" b="1" i="0" u="none" strike="noStrike" dirty="0">
                          <a:solidFill>
                            <a:srgbClr val="000000"/>
                          </a:solidFill>
                          <a:effectLst/>
                          <a:latin typeface="Roboto" panose="02000000000000000000" pitchFamily="2" charset="0"/>
                          <a:ea typeface="Roboto" panose="02000000000000000000" pitchFamily="2" charset="0"/>
                          <a:cs typeface="Roboto" panose="02000000000000000000" pitchFamily="2" charset="0"/>
                        </a:rPr>
                        <a:t>0.3</a:t>
                      </a:r>
                    </a:p>
                  </a:txBody>
                  <a:tcPr marL="9525" marR="9525" marT="9525" marB="0" anchor="ctr"/>
                </a:tc>
                <a:extLst>
                  <a:ext uri="{0D108BD9-81ED-4DB2-BD59-A6C34878D82A}">
                    <a16:rowId xmlns:a16="http://schemas.microsoft.com/office/drawing/2014/main" val="3656000985"/>
                  </a:ext>
                </a:extLst>
              </a:tr>
            </a:tbl>
          </a:graphicData>
        </a:graphic>
      </p:graphicFrame>
    </p:spTree>
    <p:extLst>
      <p:ext uri="{BB962C8B-B14F-4D97-AF65-F5344CB8AC3E}">
        <p14:creationId xmlns:p14="http://schemas.microsoft.com/office/powerpoint/2010/main" val="128910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ext uri="{D42A27DB-BD31-4B8C-83A1-F6EECF244321}">
                <p14:modId xmlns:p14="http://schemas.microsoft.com/office/powerpoint/2010/main" val="1235546692"/>
              </p:ext>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a:extLst>
              <a:ext uri="{FF2B5EF4-FFF2-40B4-BE49-F238E27FC236}">
                <a16:creationId xmlns:a16="http://schemas.microsoft.com/office/drawing/2014/main" id="{FC32DAA4-51DE-422C-855E-CD82879A0B9C}"/>
              </a:ext>
            </a:extLst>
          </p:cNvPr>
          <p:cNvGraphicFramePr>
            <a:graphicFrameLocks/>
          </p:cNvGraphicFramePr>
          <p:nvPr>
            <p:extLst>
              <p:ext uri="{D42A27DB-BD31-4B8C-83A1-F6EECF244321}">
                <p14:modId xmlns:p14="http://schemas.microsoft.com/office/powerpoint/2010/main" val="1427515218"/>
              </p:ext>
            </p:extLst>
          </p:nvPr>
        </p:nvGraphicFramePr>
        <p:xfrm>
          <a:off x="536221" y="619248"/>
          <a:ext cx="7972779" cy="570253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11336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2AA9EF8B-72C8-4575-B6A1-6855F1352BB6}"/>
              </a:ext>
            </a:extLst>
          </p:cNvPr>
          <p:cNvGraphicFramePr>
            <a:graphicFrameLocks/>
          </p:cNvGraphicFramePr>
          <p:nvPr>
            <p:extLst>
              <p:ext uri="{D42A27DB-BD31-4B8C-83A1-F6EECF244321}">
                <p14:modId xmlns:p14="http://schemas.microsoft.com/office/powerpoint/2010/main" val="1038751631"/>
              </p:ext>
            </p:extLst>
          </p:nvPr>
        </p:nvGraphicFramePr>
        <p:xfrm>
          <a:off x="490943" y="619248"/>
          <a:ext cx="8069397" cy="571345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1910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a:extLst>
              <a:ext uri="{FF2B5EF4-FFF2-40B4-BE49-F238E27FC236}">
                <a16:creationId xmlns:a16="http://schemas.microsoft.com/office/drawing/2014/main" id="{08245D3C-7514-4F88-8A55-51127A7C50C8}"/>
              </a:ext>
            </a:extLst>
          </p:cNvPr>
          <p:cNvGraphicFramePr>
            <a:graphicFrameLocks/>
          </p:cNvGraphicFramePr>
          <p:nvPr>
            <p:extLst>
              <p:ext uri="{D42A27DB-BD31-4B8C-83A1-F6EECF244321}">
                <p14:modId xmlns:p14="http://schemas.microsoft.com/office/powerpoint/2010/main" val="781594226"/>
              </p:ext>
            </p:extLst>
          </p:nvPr>
        </p:nvGraphicFramePr>
        <p:xfrm>
          <a:off x="396609" y="619248"/>
          <a:ext cx="8092635" cy="558964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607436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a:extLst>
              <a:ext uri="{FF2B5EF4-FFF2-40B4-BE49-F238E27FC236}">
                <a16:creationId xmlns:a16="http://schemas.microsoft.com/office/drawing/2014/main" id="{0957C56A-AE6C-4D20-90DE-931683F36A11}"/>
              </a:ext>
            </a:extLst>
          </p:cNvPr>
          <p:cNvGraphicFramePr>
            <a:graphicFrameLocks/>
          </p:cNvGraphicFramePr>
          <p:nvPr>
            <p:extLst>
              <p:ext uri="{D42A27DB-BD31-4B8C-83A1-F6EECF244321}">
                <p14:modId xmlns:p14="http://schemas.microsoft.com/office/powerpoint/2010/main" val="3981848864"/>
              </p:ext>
            </p:extLst>
          </p:nvPr>
        </p:nvGraphicFramePr>
        <p:xfrm>
          <a:off x="494064" y="774131"/>
          <a:ext cx="7950025" cy="550249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033261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E4030A5F-E812-4708-8C33-5A682089C102}"/>
              </a:ext>
            </a:extLst>
          </p:cNvPr>
          <p:cNvGraphicFramePr>
            <a:graphicFrameLocks/>
          </p:cNvGraphicFramePr>
          <p:nvPr>
            <p:extLst>
              <p:ext uri="{D42A27DB-BD31-4B8C-83A1-F6EECF244321}">
                <p14:modId xmlns:p14="http://schemas.microsoft.com/office/powerpoint/2010/main" val="3416018784"/>
              </p:ext>
            </p:extLst>
          </p:nvPr>
        </p:nvGraphicFramePr>
        <p:xfrm>
          <a:off x="396609" y="474550"/>
          <a:ext cx="8095638" cy="584842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42122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a:extLst>
              <a:ext uri="{FF2B5EF4-FFF2-40B4-BE49-F238E27FC236}">
                <a16:creationId xmlns:a16="http://schemas.microsoft.com/office/drawing/2014/main" id="{B64D10CE-2AC0-4E27-8E7E-68FA2408083E}"/>
              </a:ext>
            </a:extLst>
          </p:cNvPr>
          <p:cNvGraphicFramePr>
            <a:graphicFrameLocks/>
          </p:cNvGraphicFramePr>
          <p:nvPr>
            <p:extLst>
              <p:ext uri="{D42A27DB-BD31-4B8C-83A1-F6EECF244321}">
                <p14:modId xmlns:p14="http://schemas.microsoft.com/office/powerpoint/2010/main" val="3148113425"/>
              </p:ext>
            </p:extLst>
          </p:nvPr>
        </p:nvGraphicFramePr>
        <p:xfrm>
          <a:off x="443617" y="619248"/>
          <a:ext cx="7966605" cy="563479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73598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13" name="Chart 12">
            <a:extLst>
              <a:ext uri="{FF2B5EF4-FFF2-40B4-BE49-F238E27FC236}">
                <a16:creationId xmlns:a16="http://schemas.microsoft.com/office/drawing/2014/main" id="{645DD15C-717B-49BE-87FB-88C2886ABCBF}"/>
              </a:ext>
            </a:extLst>
          </p:cNvPr>
          <p:cNvGraphicFramePr>
            <a:graphicFrameLocks/>
          </p:cNvGraphicFramePr>
          <p:nvPr>
            <p:extLst/>
          </p:nvPr>
        </p:nvGraphicFramePr>
        <p:xfrm>
          <a:off x="1643062" y="779247"/>
          <a:ext cx="6042819" cy="38614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a:extLst>
              <a:ext uri="{FF2B5EF4-FFF2-40B4-BE49-F238E27FC236}">
                <a16:creationId xmlns:a16="http://schemas.microsoft.com/office/drawing/2014/main" id="{D4479C0B-03A9-4010-9CF0-A11E2006A40F}"/>
              </a:ext>
            </a:extLst>
          </p:cNvPr>
          <p:cNvGraphicFramePr>
            <a:graphicFrameLocks/>
          </p:cNvGraphicFramePr>
          <p:nvPr>
            <p:extLst>
              <p:ext uri="{D42A27DB-BD31-4B8C-83A1-F6EECF244321}">
                <p14:modId xmlns:p14="http://schemas.microsoft.com/office/powerpoint/2010/main" val="3102168010"/>
              </p:ext>
            </p:extLst>
          </p:nvPr>
        </p:nvGraphicFramePr>
        <p:xfrm>
          <a:off x="591609" y="779247"/>
          <a:ext cx="7886347" cy="55538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59625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bar-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77800"/>
          </a:xfrm>
          <a:prstGeom prst="rect">
            <a:avLst/>
          </a:prstGeom>
        </p:spPr>
      </p:pic>
      <p:sp>
        <p:nvSpPr>
          <p:cNvPr id="7" name="TextBox 6">
            <a:extLst>
              <a:ext uri="{FF2B5EF4-FFF2-40B4-BE49-F238E27FC236}">
                <a16:creationId xmlns:a16="http://schemas.microsoft.com/office/drawing/2014/main" id="{16DBA571-2D28-4493-8D53-CBDD78FDC23B}"/>
              </a:ext>
            </a:extLst>
          </p:cNvPr>
          <p:cNvSpPr txBox="1"/>
          <p:nvPr/>
        </p:nvSpPr>
        <p:spPr>
          <a:xfrm>
            <a:off x="370731" y="468543"/>
            <a:ext cx="8172135" cy="352724"/>
          </a:xfrm>
          <a:prstGeom prst="rect">
            <a:avLst/>
          </a:prstGeom>
          <a:noFill/>
        </p:spPr>
        <p:txBody>
          <a:bodyPr wrap="square" lIns="0" tIns="0" rIns="0" bIns="0" numCol="1" rtlCol="0">
            <a:noAutofit/>
          </a:bodyPr>
          <a:lstStyle/>
          <a:p>
            <a:pPr>
              <a:lnSpc>
                <a:spcPct val="80000"/>
              </a:lnSpc>
            </a:pPr>
            <a:r>
              <a:rPr lang="en-US" sz="2800" b="1" kern="0" cap="all" dirty="0">
                <a:solidFill>
                  <a:srgbClr val="21CBFF"/>
                </a:solidFill>
                <a:latin typeface="Roboto" panose="02000000000000000000" pitchFamily="2" charset="0"/>
                <a:ea typeface="Roboto" panose="02000000000000000000" pitchFamily="2" charset="0"/>
                <a:cs typeface="Roboto" panose="02000000000000000000" pitchFamily="2" charset="0"/>
              </a:rPr>
              <a:t>BALANCING THE FUNDING</a:t>
            </a:r>
          </a:p>
        </p:txBody>
      </p:sp>
      <p:sp>
        <p:nvSpPr>
          <p:cNvPr id="10" name="TextBox 9">
            <a:extLst>
              <a:ext uri="{FF2B5EF4-FFF2-40B4-BE49-F238E27FC236}">
                <a16:creationId xmlns:a16="http://schemas.microsoft.com/office/drawing/2014/main" id="{099429C3-7414-4611-AC9F-54324354AC91}"/>
              </a:ext>
            </a:extLst>
          </p:cNvPr>
          <p:cNvSpPr txBox="1"/>
          <p:nvPr/>
        </p:nvSpPr>
        <p:spPr>
          <a:xfrm>
            <a:off x="4995334" y="1089885"/>
            <a:ext cx="3937000" cy="352724"/>
          </a:xfrm>
          <a:prstGeom prst="rect">
            <a:avLst/>
          </a:prstGeom>
          <a:noFill/>
        </p:spPr>
        <p:txBody>
          <a:bodyPr wrap="square" lIns="0" tIns="0" rIns="0" bIns="0" numCol="1" rtlCol="0">
            <a:noAutofit/>
          </a:bodyPr>
          <a:lstStyle/>
          <a:p>
            <a:pPr>
              <a:lnSpc>
                <a:spcPct val="80000"/>
              </a:lnSpc>
            </a:pPr>
            <a:endParaRPr lang="en-US" sz="2000" b="1" kern="0" cap="all" dirty="0">
              <a:solidFill>
                <a:srgbClr val="21CBFF"/>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5" name="Chart 4">
            <a:extLst>
              <a:ext uri="{FF2B5EF4-FFF2-40B4-BE49-F238E27FC236}">
                <a16:creationId xmlns:a16="http://schemas.microsoft.com/office/drawing/2014/main" id="{784A48A1-1167-452F-8948-F6EE870BEF87}"/>
              </a:ext>
            </a:extLst>
          </p:cNvPr>
          <p:cNvGraphicFramePr/>
          <p:nvPr>
            <p:extLst>
              <p:ext uri="{D42A27DB-BD31-4B8C-83A1-F6EECF244321}">
                <p14:modId xmlns:p14="http://schemas.microsoft.com/office/powerpoint/2010/main" val="1189612065"/>
              </p:ext>
            </p:extLst>
          </p:nvPr>
        </p:nvGraphicFramePr>
        <p:xfrm>
          <a:off x="211667" y="821267"/>
          <a:ext cx="8568440" cy="1399419"/>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61CFF27F-110A-4B25-A15D-C9644CC8A600}"/>
              </a:ext>
            </a:extLst>
          </p:cNvPr>
          <p:cNvSpPr/>
          <p:nvPr/>
        </p:nvSpPr>
        <p:spPr>
          <a:xfrm>
            <a:off x="458171" y="2489304"/>
            <a:ext cx="8227657" cy="3970318"/>
          </a:xfrm>
          <a:prstGeom prst="rect">
            <a:avLst/>
          </a:prstGeom>
          <a:ln>
            <a:noFill/>
          </a:ln>
        </p:spPr>
        <p:txBody>
          <a:bodyPr wrap="square" lIns="0" tIns="0" rIns="0" bIns="0" anchor="t">
            <a:spAutoFit/>
          </a:bodyPr>
          <a:lstStyle/>
          <a:p>
            <a:pPr>
              <a:lnSpc>
                <a:spcPct val="150000"/>
              </a:lnSpc>
            </a:pPr>
            <a:r>
              <a:rPr lang="en-US" b="1" dirty="0">
                <a:latin typeface="Roboto" panose="02000000000000000000" pitchFamily="2" charset="0"/>
                <a:ea typeface="Roboto" panose="02000000000000000000" pitchFamily="2" charset="0"/>
                <a:cs typeface="Roboto" panose="02000000000000000000" pitchFamily="2" charset="0"/>
              </a:rPr>
              <a:t>Core funding must be strengthened. It is needed to</a:t>
            </a:r>
            <a:endParaRPr lang="en-US" dirty="0">
              <a:latin typeface="Roboto" panose="02000000000000000000" pitchFamily="2" charset="0"/>
              <a:ea typeface="Roboto" panose="02000000000000000000" pitchFamily="2" charset="0"/>
              <a:cs typeface="Roboto" panose="02000000000000000000" pitchFamily="2" charset="0"/>
            </a:endParaRP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Support Global policy making (Governing Bodies)</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Coordinate environmental </a:t>
            </a:r>
            <a:r>
              <a:rPr lang="en-US" sz="1500" dirty="0" err="1">
                <a:latin typeface="Roboto" panose="02000000000000000000" pitchFamily="2" charset="0"/>
                <a:ea typeface="Roboto" panose="02000000000000000000" pitchFamily="2" charset="0"/>
                <a:cs typeface="Roboto" panose="02000000000000000000" pitchFamily="2" charset="0"/>
              </a:rPr>
              <a:t>programmes</a:t>
            </a:r>
            <a:r>
              <a:rPr lang="en-US" sz="1500" dirty="0">
                <a:latin typeface="Roboto" panose="02000000000000000000" pitchFamily="2" charset="0"/>
                <a:ea typeface="Roboto" panose="02000000000000000000" pitchFamily="2" charset="0"/>
                <a:cs typeface="Roboto" panose="02000000000000000000" pitchFamily="2" charset="0"/>
              </a:rPr>
              <a:t> in the UN system</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Identify emerging environmental issues </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Innovate solutions</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Advocate and raise awareness</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Build capacity and transfer technology</a:t>
            </a:r>
          </a:p>
          <a:p>
            <a:pPr marL="285750" indent="-285750">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Ensure results-based planning and management and robust oversight</a:t>
            </a:r>
          </a:p>
          <a:p>
            <a:pPr marL="285750" indent="-285750">
              <a:lnSpc>
                <a:spcPct val="150000"/>
              </a:lnSpc>
              <a:buFont typeface="Arial" panose="020B0604020202020204" pitchFamily="34" charset="0"/>
              <a:buChar char="•"/>
            </a:pPr>
            <a:endParaRPr lang="en-US" sz="1500" dirty="0">
              <a:latin typeface="Roboto" panose="02000000000000000000" pitchFamily="2" charset="0"/>
              <a:ea typeface="Roboto" panose="02000000000000000000" pitchFamily="2" charset="0"/>
              <a:cs typeface="Roboto" panose="02000000000000000000" pitchFamily="2" charset="0"/>
            </a:endParaRPr>
          </a:p>
          <a:p>
            <a:pPr>
              <a:lnSpc>
                <a:spcPct val="150000"/>
              </a:lnSpc>
            </a:pPr>
            <a:r>
              <a:rPr lang="en-US" b="1" dirty="0">
                <a:latin typeface="Roboto" panose="02000000000000000000" pitchFamily="2" charset="0"/>
                <a:ea typeface="Roboto" panose="02000000000000000000" pitchFamily="2" charset="0"/>
                <a:cs typeface="Roboto" panose="02000000000000000000" pitchFamily="2" charset="0"/>
              </a:rPr>
              <a:t>Regular Budget is not expected to substantially increase – focus is therefore on the Environment Fund.</a:t>
            </a:r>
          </a:p>
        </p:txBody>
      </p:sp>
      <p:sp>
        <p:nvSpPr>
          <p:cNvPr id="2" name="TextBox 1">
            <a:extLst>
              <a:ext uri="{FF2B5EF4-FFF2-40B4-BE49-F238E27FC236}">
                <a16:creationId xmlns:a16="http://schemas.microsoft.com/office/drawing/2014/main" id="{2DB123C9-4ADF-4F7F-A866-693560CDDD8A}"/>
              </a:ext>
            </a:extLst>
          </p:cNvPr>
          <p:cNvSpPr txBox="1"/>
          <p:nvPr/>
        </p:nvSpPr>
        <p:spPr>
          <a:xfrm>
            <a:off x="924449" y="1257943"/>
            <a:ext cx="1547446" cy="338554"/>
          </a:xfrm>
          <a:prstGeom prst="rect">
            <a:avLst/>
          </a:prstGeom>
          <a:noFill/>
        </p:spPr>
        <p:txBody>
          <a:bodyPr wrap="square" rtlCol="0">
            <a:spAutoFit/>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Core 32%</a:t>
            </a:r>
            <a:endParaRPr lang="en-GB" sz="16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8" name="TextBox 7">
            <a:extLst>
              <a:ext uri="{FF2B5EF4-FFF2-40B4-BE49-F238E27FC236}">
                <a16:creationId xmlns:a16="http://schemas.microsoft.com/office/drawing/2014/main" id="{88A80879-7A6F-4A64-843E-9AC97780514A}"/>
              </a:ext>
            </a:extLst>
          </p:cNvPr>
          <p:cNvSpPr txBox="1"/>
          <p:nvPr/>
        </p:nvSpPr>
        <p:spPr>
          <a:xfrm>
            <a:off x="3369361" y="1257943"/>
            <a:ext cx="1965993" cy="338554"/>
          </a:xfrm>
          <a:prstGeom prst="rect">
            <a:avLst/>
          </a:prstGeom>
          <a:noFill/>
        </p:spPr>
        <p:txBody>
          <a:bodyPr wrap="square" rtlCol="0">
            <a:spAutoFit/>
          </a:bodyPr>
          <a:lstStyle/>
          <a:p>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Non-Core 68%</a:t>
            </a:r>
            <a:endParaRPr lang="en-GB" sz="16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21987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1944</TotalTime>
  <Words>1029</Words>
  <Application>Microsoft Office PowerPoint</Application>
  <PresentationFormat>On-screen Show (4:3)</PresentationFormat>
  <Paragraphs>148</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Virginia Njoroge</dc:creator>
  <cp:lastModifiedBy>Cara Tizon</cp:lastModifiedBy>
  <cp:revision>166</cp:revision>
  <cp:lastPrinted>2018-06-13T14:16:17Z</cp:lastPrinted>
  <dcterms:created xsi:type="dcterms:W3CDTF">2016-02-05T05:28:49Z</dcterms:created>
  <dcterms:modified xsi:type="dcterms:W3CDTF">2018-10-16T08:20:00Z</dcterms:modified>
</cp:coreProperties>
</file>