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77" r:id="rId2"/>
    <p:sldId id="537" r:id="rId3"/>
    <p:sldId id="533" r:id="rId4"/>
    <p:sldId id="538" r:id="rId5"/>
    <p:sldId id="271" r:id="rId6"/>
    <p:sldId id="531" r:id="rId7"/>
    <p:sldId id="260" r:id="rId8"/>
    <p:sldId id="264" r:id="rId9"/>
    <p:sldId id="535" r:id="rId10"/>
    <p:sldId id="536" r:id="rId11"/>
    <p:sldId id="262" r:id="rId12"/>
    <p:sldId id="403" r:id="rId1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A5C"/>
    <a:srgbClr val="77B1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71" autoAdjust="0"/>
    <p:restoredTop sz="94280" autoAdjust="0"/>
  </p:normalViewPr>
  <p:slideViewPr>
    <p:cSldViewPr>
      <p:cViewPr varScale="1">
        <p:scale>
          <a:sx n="69" d="100"/>
          <a:sy n="69" d="100"/>
        </p:scale>
        <p:origin x="1356"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275" cy="49836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862" y="1"/>
            <a:ext cx="2946275" cy="498366"/>
          </a:xfrm>
          <a:prstGeom prst="rect">
            <a:avLst/>
          </a:prstGeom>
        </p:spPr>
        <p:txBody>
          <a:bodyPr vert="horz" lIns="91440" tIns="45720" rIns="91440" bIns="45720" rtlCol="0"/>
          <a:lstStyle>
            <a:lvl1pPr algn="r">
              <a:defRPr sz="1200"/>
            </a:lvl1pPr>
          </a:lstStyle>
          <a:p>
            <a:fld id="{A4043215-AC06-410A-B150-7AF5D0E99251}" type="datetimeFigureOut">
              <a:rPr lang="en-GB" smtClean="0"/>
              <a:t>10/10/2018</a:t>
            </a:fld>
            <a:endParaRPr lang="en-GB"/>
          </a:p>
        </p:txBody>
      </p:sp>
      <p:sp>
        <p:nvSpPr>
          <p:cNvPr id="4" name="Footer Placeholder 3"/>
          <p:cNvSpPr>
            <a:spLocks noGrp="1"/>
          </p:cNvSpPr>
          <p:nvPr>
            <p:ph type="ftr" sz="quarter" idx="2"/>
          </p:nvPr>
        </p:nvSpPr>
        <p:spPr>
          <a:xfrm>
            <a:off x="0" y="9428273"/>
            <a:ext cx="2946275" cy="49836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862" y="9428273"/>
            <a:ext cx="2946275" cy="498366"/>
          </a:xfrm>
          <a:prstGeom prst="rect">
            <a:avLst/>
          </a:prstGeom>
        </p:spPr>
        <p:txBody>
          <a:bodyPr vert="horz" lIns="91440" tIns="45720" rIns="91440" bIns="45720" rtlCol="0" anchor="b"/>
          <a:lstStyle>
            <a:lvl1pPr algn="r">
              <a:defRPr sz="1200"/>
            </a:lvl1pPr>
          </a:lstStyle>
          <a:p>
            <a:fld id="{8B9F86EE-2FFD-435A-B9F5-33FB0689479A}" type="slidenum">
              <a:rPr lang="en-GB" smtClean="0"/>
              <a:t>‹#›</a:t>
            </a:fld>
            <a:endParaRPr lang="en-GB"/>
          </a:p>
        </p:txBody>
      </p:sp>
    </p:spTree>
    <p:extLst>
      <p:ext uri="{BB962C8B-B14F-4D97-AF65-F5344CB8AC3E}">
        <p14:creationId xmlns:p14="http://schemas.microsoft.com/office/powerpoint/2010/main" val="20967725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3177" tIns="46589" rIns="93177" bIns="46589" rtlCol="0"/>
          <a:lstStyle>
            <a:lvl1pPr algn="r">
              <a:defRPr sz="1200"/>
            </a:lvl1pPr>
          </a:lstStyle>
          <a:p>
            <a:fld id="{DE8CDE3C-FBE3-4C2D-95A7-3586A38A353A}" type="datetimeFigureOut">
              <a:rPr lang="en-US" smtClean="0"/>
              <a:t>10/10/2018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6332"/>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3177" tIns="46589" rIns="93177" bIns="46589" rtlCol="0" anchor="b"/>
          <a:lstStyle>
            <a:lvl1pPr algn="r">
              <a:defRPr sz="1200"/>
            </a:lvl1pPr>
          </a:lstStyle>
          <a:p>
            <a:fld id="{31208BA4-A9BA-4B65-9168-A7A095ED0EFD}" type="slidenum">
              <a:rPr lang="en-US" smtClean="0"/>
              <a:t>‹#›</a:t>
            </a:fld>
            <a:endParaRPr lang="en-US"/>
          </a:p>
        </p:txBody>
      </p:sp>
    </p:spTree>
    <p:extLst>
      <p:ext uri="{BB962C8B-B14F-4D97-AF65-F5344CB8AC3E}">
        <p14:creationId xmlns:p14="http://schemas.microsoft.com/office/powerpoint/2010/main" val="696896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31208BA4-A9BA-4B65-9168-A7A095ED0EFD}" type="slidenum">
              <a:rPr lang="en-US" smtClean="0"/>
              <a:t>1</a:t>
            </a:fld>
            <a:endParaRPr lang="en-US"/>
          </a:p>
        </p:txBody>
      </p:sp>
    </p:spTree>
    <p:extLst>
      <p:ext uri="{BB962C8B-B14F-4D97-AF65-F5344CB8AC3E}">
        <p14:creationId xmlns:p14="http://schemas.microsoft.com/office/powerpoint/2010/main" val="2620923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5" marR="0" lvl="0" indent="-171425" algn="l" defTabSz="914070" rtl="0" eaLnBrk="1" fontAlgn="auto" latinLnBrk="0" hangingPunct="1">
              <a:lnSpc>
                <a:spcPct val="7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The Climate Change </a:t>
            </a:r>
            <a:r>
              <a:rPr kumimoji="0" lang="en-GB" sz="1200" b="0" i="0" u="none" strike="noStrike" kern="1200" cap="none" spc="0" normalizeH="0" baseline="0" noProof="0" dirty="0" err="1">
                <a:ln>
                  <a:noFill/>
                </a:ln>
                <a:solidFill>
                  <a:prstClr val="black"/>
                </a:solidFill>
                <a:effectLst/>
                <a:uLnTx/>
                <a:uFillTx/>
                <a:latin typeface="+mn-lt"/>
                <a:ea typeface="+mn-ea"/>
                <a:cs typeface="+mn-cs"/>
              </a:rPr>
              <a:t>Subprogramme</a:t>
            </a:r>
            <a:r>
              <a:rPr kumimoji="0" lang="en-GB" sz="1200" b="0" i="0" u="none" strike="noStrike" kern="1200" cap="none" spc="0" normalizeH="0" baseline="0" noProof="0" dirty="0">
                <a:ln>
                  <a:noFill/>
                </a:ln>
                <a:solidFill>
                  <a:prstClr val="black"/>
                </a:solidFill>
                <a:effectLst/>
                <a:uLnTx/>
                <a:uFillTx/>
                <a:latin typeface="+mn-lt"/>
                <a:ea typeface="+mn-ea"/>
                <a:cs typeface="+mn-cs"/>
              </a:rPr>
              <a:t> receives the smallest percentage of core resources and is to 92% dependant on extra-budgetary resources. This presents some problems in programme planning. We have a good pipeline of projects but major concerns on the reduction of climate finance under the Global Environment Facility. This element of high dependency on extra-budgetary funds also guides the allocation of UN Environment Programme core resources. We, for example, we use core resources to foster partnerships that can deliver wider results and we invest staff time and core activity funds in shaping the extra-budgetary income and building up new work streams for example landscape finance. Furthermore,  core resources are also used for flagship reports, such as the Emission Gap Report, and enabling conditions, such as, measuring adaptation impacts.</a:t>
            </a:r>
          </a:p>
          <a:p>
            <a:pPr marL="171425" marR="0" lvl="0" indent="-171425" algn="l" defTabSz="914070" rtl="0" eaLnBrk="1" fontAlgn="auto" latinLnBrk="0" hangingPunct="1">
              <a:lnSpc>
                <a:spcPct val="7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171450" indent="-171450">
              <a:buFont typeface="Arial" panose="020B0604020202020204" pitchFamily="34" charset="0"/>
              <a:buChar char="•"/>
            </a:pPr>
            <a:endParaRPr lang="en-US" b="0" dirty="0"/>
          </a:p>
          <a:p>
            <a:pPr marL="171450" indent="-171450">
              <a:buFont typeface="Arial" panose="020B0604020202020204" pitchFamily="34" charset="0"/>
              <a:buChar char="•"/>
            </a:pPr>
            <a:r>
              <a:rPr lang="en-US" b="0" dirty="0"/>
              <a:t>As in previous years we see a higher</a:t>
            </a:r>
            <a:r>
              <a:rPr lang="en-US" b="0" baseline="0" dirty="0"/>
              <a:t> than budgeted availability of resources for Trust Funds, Ear-marked contributions and GEF as these are multi year income</a:t>
            </a:r>
          </a:p>
          <a:p>
            <a:pPr marL="171450" indent="-171450">
              <a:buFont typeface="Arial" panose="020B0604020202020204" pitchFamily="34" charset="0"/>
              <a:buChar char="•"/>
            </a:pPr>
            <a:endParaRPr lang="en-US" b="0" baseline="0" dirty="0"/>
          </a:p>
          <a:p>
            <a:pPr marL="171450" indent="-171450">
              <a:buFont typeface="Arial" panose="020B0604020202020204" pitchFamily="34" charset="0"/>
              <a:buChar char="•"/>
            </a:pPr>
            <a:endParaRPr lang="en-US" b="0" baseline="0" dirty="0"/>
          </a:p>
          <a:p>
            <a:pPr marL="171450" indent="-171450">
              <a:buFont typeface="Arial" panose="020B0604020202020204" pitchFamily="34" charset="0"/>
              <a:buChar char="•"/>
            </a:pPr>
            <a:endParaRPr lang="en-US" b="0"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059E2CE-9089-42EF-A342-1669495AABDB}"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10</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609275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Roboto" panose="02000000000000000000" pitchFamily="2" charset="0"/>
                <a:ea typeface="Roboto" panose="02000000000000000000" pitchFamily="2" charset="0"/>
                <a:cs typeface="Roboto" panose="02000000000000000000" pitchFamily="2" charset="0"/>
              </a:rPr>
              <a:t>This slide summarizes the challenges and opportunities</a:t>
            </a:r>
            <a:r>
              <a:rPr lang="en-US" baseline="0" dirty="0">
                <a:latin typeface="Roboto" panose="02000000000000000000" pitchFamily="2" charset="0"/>
                <a:ea typeface="Roboto" panose="02000000000000000000" pitchFamily="2" charset="0"/>
                <a:cs typeface="Roboto" panose="02000000000000000000" pitchFamily="2" charset="0"/>
              </a:rPr>
              <a:t> we are facing in the implementation of the climate change portfolio:</a:t>
            </a:r>
          </a:p>
          <a:p>
            <a:endParaRPr lang="en-US" baseline="0" dirty="0">
              <a:latin typeface="Roboto" panose="02000000000000000000" pitchFamily="2" charset="0"/>
              <a:ea typeface="Roboto" panose="02000000000000000000" pitchFamily="2" charset="0"/>
              <a:cs typeface="Roboto" panose="02000000000000000000" pitchFamily="2" charset="0"/>
            </a:endParaRPr>
          </a:p>
          <a:p>
            <a:r>
              <a:rPr lang="en-US" dirty="0">
                <a:latin typeface="Roboto" panose="02000000000000000000" pitchFamily="2" charset="0"/>
                <a:ea typeface="Roboto" panose="02000000000000000000" pitchFamily="2" charset="0"/>
                <a:cs typeface="Roboto" panose="02000000000000000000" pitchFamily="2" charset="0"/>
              </a:rPr>
              <a:t>Challenges: </a:t>
            </a:r>
          </a:p>
          <a:p>
            <a:pPr marL="171450" indent="-171450">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The collective ambition of the world is not sufficient to maintain climate change within the 1.5-2 degrees range.</a:t>
            </a:r>
          </a:p>
          <a:p>
            <a:pPr marL="171450" indent="-171450">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a:p>
            <a:pPr marL="0" indent="0">
              <a:buFont typeface="Arial" panose="020B0604020202020204" pitchFamily="34" charset="0"/>
              <a:buNone/>
            </a:pPr>
            <a:r>
              <a:rPr lang="en-US" dirty="0">
                <a:latin typeface="Roboto" panose="02000000000000000000" pitchFamily="2" charset="0"/>
                <a:ea typeface="Roboto" panose="02000000000000000000" pitchFamily="2" charset="0"/>
                <a:cs typeface="Roboto" panose="02000000000000000000" pitchFamily="2" charset="0"/>
              </a:rPr>
              <a:t>Opportunities</a:t>
            </a:r>
          </a:p>
          <a:p>
            <a:pPr marL="171450" indent="-171450">
              <a:buFont typeface="Arial" panose="020B0604020202020204" pitchFamily="34" charset="0"/>
              <a:buChar char="•"/>
            </a:pPr>
            <a:r>
              <a:rPr lang="en-US" dirty="0">
                <a:latin typeface="Roboto" panose="02000000000000000000" pitchFamily="2" charset="0"/>
                <a:ea typeface="Roboto" panose="02000000000000000000" pitchFamily="2" charset="0"/>
                <a:cs typeface="Roboto" panose="02000000000000000000" pitchFamily="2" charset="0"/>
              </a:rPr>
              <a:t>Increase</a:t>
            </a:r>
            <a:r>
              <a:rPr lang="en-US" baseline="0" dirty="0">
                <a:latin typeface="Roboto" panose="02000000000000000000" pitchFamily="2" charset="0"/>
                <a:ea typeface="Roboto" panose="02000000000000000000" pitchFamily="2" charset="0"/>
                <a:cs typeface="Roboto" panose="02000000000000000000" pitchFamily="2" charset="0"/>
              </a:rPr>
              <a:t> frequency of climate change impacts and availability of tested and economically feasible solutions leave limited room for in-action</a:t>
            </a:r>
          </a:p>
          <a:p>
            <a:pPr marL="171450" indent="-171450">
              <a:buFont typeface="Arial" panose="020B0604020202020204" pitchFamily="34" charset="0"/>
              <a:buChar char="•"/>
            </a:pPr>
            <a:r>
              <a:rPr lang="en-US" baseline="0" dirty="0">
                <a:latin typeface="Roboto" panose="02000000000000000000" pitchFamily="2" charset="0"/>
                <a:ea typeface="Roboto" panose="02000000000000000000" pitchFamily="2" charset="0"/>
                <a:cs typeface="Roboto" panose="02000000000000000000" pitchFamily="2" charset="0"/>
              </a:rPr>
              <a:t>Next 30 months will see increased climate focus and a UN Environment </a:t>
            </a:r>
            <a:r>
              <a:rPr lang="en-US" baseline="0" dirty="0" err="1">
                <a:latin typeface="Roboto" panose="02000000000000000000" pitchFamily="2" charset="0"/>
                <a:ea typeface="Roboto" panose="02000000000000000000" pitchFamily="2" charset="0"/>
                <a:cs typeface="Roboto" panose="02000000000000000000" pitchFamily="2" charset="0"/>
              </a:rPr>
              <a:t>Programme</a:t>
            </a:r>
            <a:r>
              <a:rPr lang="en-US" baseline="0" dirty="0">
                <a:latin typeface="Roboto" panose="02000000000000000000" pitchFamily="2" charset="0"/>
                <a:ea typeface="Roboto" panose="02000000000000000000" pitchFamily="2" charset="0"/>
                <a:cs typeface="Roboto" panose="02000000000000000000" pitchFamily="2" charset="0"/>
              </a:rPr>
              <a:t> Campaign will be central to our communication effort</a:t>
            </a:r>
          </a:p>
          <a:p>
            <a:pPr marL="171450" indent="-171450">
              <a:buFont typeface="Arial" panose="020B0604020202020204" pitchFamily="34" charset="0"/>
              <a:buChar char="•"/>
            </a:pPr>
            <a:r>
              <a:rPr lang="en-US" baseline="0" dirty="0">
                <a:latin typeface="Roboto" panose="02000000000000000000" pitchFamily="2" charset="0"/>
                <a:ea typeface="Roboto" panose="02000000000000000000" pitchFamily="2" charset="0"/>
                <a:cs typeface="Roboto" panose="02000000000000000000" pitchFamily="2" charset="0"/>
              </a:rPr>
              <a:t>The focus on climate change is increasing as evident by e.g., the Climate Action Summit in California, Secretary General’s Climate Summit 2019, #</a:t>
            </a:r>
            <a:r>
              <a:rPr lang="en-US" baseline="0" dirty="0" err="1">
                <a:latin typeface="Roboto" panose="02000000000000000000" pitchFamily="2" charset="0"/>
                <a:ea typeface="Roboto" panose="02000000000000000000" pitchFamily="2" charset="0"/>
                <a:cs typeface="Roboto" panose="02000000000000000000" pitchFamily="2" charset="0"/>
              </a:rPr>
              <a:t>RiseforClimate</a:t>
            </a:r>
            <a:endParaRPr lang="en-US" baseline="0" dirty="0">
              <a:latin typeface="Roboto" panose="02000000000000000000" pitchFamily="2" charset="0"/>
              <a:ea typeface="Roboto" panose="02000000000000000000" pitchFamily="2" charset="0"/>
              <a:cs typeface="Roboto" panose="02000000000000000000" pitchFamily="2" charset="0"/>
            </a:endParaRPr>
          </a:p>
          <a:p>
            <a:pPr marL="171450" indent="-171450">
              <a:buFont typeface="Arial" panose="020B0604020202020204" pitchFamily="34" charset="0"/>
              <a:buChar char="•"/>
            </a:pPr>
            <a:r>
              <a:rPr lang="en-US" sz="1200" dirty="0">
                <a:latin typeface="Roboto" panose="02000000000000000000" pitchFamily="2" charset="0"/>
                <a:ea typeface="Roboto" panose="02000000000000000000" pitchFamily="2" charset="0"/>
                <a:cs typeface="Roboto" panose="02000000000000000000" pitchFamily="2" charset="0"/>
              </a:rPr>
              <a:t>Increase in Green Climate Fund finance</a:t>
            </a:r>
          </a:p>
          <a:p>
            <a:pPr marL="171450" indent="-171450">
              <a:buFont typeface="Arial" panose="020B0604020202020204" pitchFamily="34" charset="0"/>
              <a:buChar char="•"/>
            </a:pPr>
            <a:r>
              <a:rPr lang="en-US" sz="1200" dirty="0">
                <a:latin typeface="Roboto" panose="02000000000000000000" pitchFamily="2" charset="0"/>
                <a:ea typeface="Roboto" panose="02000000000000000000" pitchFamily="2" charset="0"/>
                <a:cs typeface="Roboto" panose="02000000000000000000" pitchFamily="2" charset="0"/>
              </a:rPr>
              <a:t>The Sub-</a:t>
            </a:r>
            <a:r>
              <a:rPr lang="en-US" sz="1200" dirty="0" err="1">
                <a:latin typeface="Roboto" panose="02000000000000000000" pitchFamily="2" charset="0"/>
                <a:ea typeface="Roboto" panose="02000000000000000000" pitchFamily="2" charset="0"/>
                <a:cs typeface="Roboto" panose="02000000000000000000" pitchFamily="2" charset="0"/>
              </a:rPr>
              <a:t>progamme</a:t>
            </a:r>
            <a:r>
              <a:rPr lang="en-US" sz="1200" dirty="0">
                <a:latin typeface="Roboto" panose="02000000000000000000" pitchFamily="2" charset="0"/>
                <a:ea typeface="Roboto" panose="02000000000000000000" pitchFamily="2" charset="0"/>
                <a:cs typeface="Roboto" panose="02000000000000000000" pitchFamily="2" charset="0"/>
              </a:rPr>
              <a:t> is likely to maintain the highest leverage ratio (1:12.5)</a:t>
            </a:r>
          </a:p>
          <a:p>
            <a:pPr marL="171450" indent="-171450">
              <a:buFont typeface="Arial" panose="020B0604020202020204" pitchFamily="34" charset="0"/>
              <a:buChar char="•"/>
            </a:pPr>
            <a:endParaRPr lang="en-US" dirty="0">
              <a:latin typeface="Roboto" panose="02000000000000000000" pitchFamily="2" charset="0"/>
              <a:ea typeface="Roboto" panose="02000000000000000000" pitchFamily="2" charset="0"/>
              <a:cs typeface="Roboto" panose="02000000000000000000" pitchFamily="2" charset="0"/>
            </a:endParaRPr>
          </a:p>
          <a:p>
            <a:endParaRPr lang="en-US" dirty="0"/>
          </a:p>
        </p:txBody>
      </p:sp>
      <p:sp>
        <p:nvSpPr>
          <p:cNvPr id="4" name="Slide Number Placeholder 3"/>
          <p:cNvSpPr>
            <a:spLocks noGrp="1"/>
          </p:cNvSpPr>
          <p:nvPr>
            <p:ph type="sldNum" sz="quarter" idx="10"/>
          </p:nvPr>
        </p:nvSpPr>
        <p:spPr/>
        <p:txBody>
          <a:bodyPr/>
          <a:lstStyle/>
          <a:p>
            <a:fld id="{0059E2CE-9089-42EF-A342-1669495AABDB}" type="slidenum">
              <a:rPr lang="en-US" smtClean="0"/>
              <a:t>11</a:t>
            </a:fld>
            <a:endParaRPr lang="en-US"/>
          </a:p>
        </p:txBody>
      </p:sp>
    </p:spTree>
    <p:extLst>
      <p:ext uri="{BB962C8B-B14F-4D97-AF65-F5344CB8AC3E}">
        <p14:creationId xmlns:p14="http://schemas.microsoft.com/office/powerpoint/2010/main" val="1621730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9E31E1-295A-416F-9193-0AAB3AFEC0ED}" type="slidenum">
              <a:rPr lang="en-US" smtClean="0"/>
              <a:t>12</a:t>
            </a:fld>
            <a:endParaRPr lang="en-US"/>
          </a:p>
        </p:txBody>
      </p:sp>
    </p:spTree>
    <p:extLst>
      <p:ext uri="{BB962C8B-B14F-4D97-AF65-F5344CB8AC3E}">
        <p14:creationId xmlns:p14="http://schemas.microsoft.com/office/powerpoint/2010/main" val="2711246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31774">
              <a:defRPr/>
            </a:pPr>
            <a:r>
              <a:rPr lang="en-US" altLang="en-US" sz="1100" baseline="0" dirty="0">
                <a:latin typeface="Roboto" panose="02000000000000000000" pitchFamily="2" charset="0"/>
                <a:ea typeface="Roboto" panose="02000000000000000000" pitchFamily="2" charset="0"/>
                <a:cs typeface="Roboto" panose="02000000000000000000" pitchFamily="2" charset="0"/>
              </a:rPr>
              <a:t>The objective of UN Environment </a:t>
            </a:r>
            <a:r>
              <a:rPr lang="en-US" altLang="en-US" sz="1100" baseline="0" dirty="0" err="1">
                <a:latin typeface="Roboto" panose="02000000000000000000" pitchFamily="2" charset="0"/>
                <a:ea typeface="Roboto" panose="02000000000000000000" pitchFamily="2" charset="0"/>
                <a:cs typeface="Roboto" panose="02000000000000000000" pitchFamily="2" charset="0"/>
              </a:rPr>
              <a:t>Programme’s</a:t>
            </a:r>
            <a:r>
              <a:rPr lang="en-US" altLang="en-US" sz="1100" baseline="0" dirty="0">
                <a:latin typeface="Roboto" panose="02000000000000000000" pitchFamily="2" charset="0"/>
                <a:ea typeface="Roboto" panose="02000000000000000000" pitchFamily="2" charset="0"/>
                <a:cs typeface="Roboto" panose="02000000000000000000" pitchFamily="2" charset="0"/>
              </a:rPr>
              <a:t> work in climate change is: </a:t>
            </a:r>
          </a:p>
          <a:p>
            <a:pPr defTabSz="931774">
              <a:defRPr/>
            </a:pPr>
            <a:endParaRPr lang="en-US" altLang="en-US" sz="1100" baseline="0" dirty="0">
              <a:latin typeface="Roboto" panose="02000000000000000000" pitchFamily="2" charset="0"/>
              <a:ea typeface="Roboto" panose="02000000000000000000" pitchFamily="2" charset="0"/>
              <a:cs typeface="Roboto" panose="02000000000000000000" pitchFamily="2" charset="0"/>
            </a:endParaRPr>
          </a:p>
          <a:p>
            <a:pPr defTabSz="931774">
              <a:defRPr/>
            </a:pPr>
            <a:r>
              <a:rPr lang="en-US" altLang="en-US" sz="1100" i="1" baseline="0" dirty="0">
                <a:latin typeface="Roboto" panose="02000000000000000000" pitchFamily="2" charset="0"/>
                <a:ea typeface="Roboto" panose="02000000000000000000" pitchFamily="2" charset="0"/>
                <a:cs typeface="Roboto" panose="02000000000000000000" pitchFamily="2" charset="0"/>
              </a:rPr>
              <a:t>To support </a:t>
            </a:r>
            <a:r>
              <a:rPr lang="en-GB" altLang="en-US" sz="1100" i="1" baseline="0" dirty="0">
                <a:latin typeface="Roboto" panose="02000000000000000000" pitchFamily="2" charset="0"/>
                <a:ea typeface="Roboto" panose="02000000000000000000" pitchFamily="2" charset="0"/>
                <a:cs typeface="Roboto" panose="02000000000000000000" pitchFamily="2" charset="0"/>
              </a:rPr>
              <a:t>countries to increasingly make the transition to low-emission economic development, and enhance their adaptation and resilience to climate change</a:t>
            </a:r>
            <a:endParaRPr lang="en-US" altLang="en-US" sz="1100" baseline="0" dirty="0">
              <a:latin typeface="Roboto" panose="02000000000000000000" pitchFamily="2" charset="0"/>
              <a:ea typeface="Roboto" panose="02000000000000000000" pitchFamily="2" charset="0"/>
              <a:cs typeface="Roboto" panose="02000000000000000000" pitchFamily="2" charset="0"/>
            </a:endParaRPr>
          </a:p>
          <a:p>
            <a:pPr defTabSz="931774">
              <a:defRPr/>
            </a:pPr>
            <a:endParaRPr lang="en-US" altLang="en-US" sz="1100" baseline="0" dirty="0">
              <a:latin typeface="Roboto" panose="02000000000000000000" pitchFamily="2" charset="0"/>
              <a:ea typeface="Roboto" panose="02000000000000000000" pitchFamily="2" charset="0"/>
              <a:cs typeface="Roboto" panose="02000000000000000000" pitchFamily="2" charset="0"/>
            </a:endParaRPr>
          </a:p>
          <a:p>
            <a:pPr defTabSz="931774">
              <a:defRPr/>
            </a:pPr>
            <a:r>
              <a:rPr lang="en-US" altLang="en-US" sz="1100" baseline="0" dirty="0">
                <a:latin typeface="Roboto" panose="02000000000000000000" pitchFamily="2" charset="0"/>
                <a:ea typeface="Roboto" panose="02000000000000000000" pitchFamily="2" charset="0"/>
                <a:cs typeface="Roboto" panose="02000000000000000000" pitchFamily="2" charset="0"/>
              </a:rPr>
              <a:t>And the three Excepted Accomplishments are:</a:t>
            </a:r>
          </a:p>
          <a:p>
            <a:pPr defTabSz="931774">
              <a:defRPr/>
            </a:pPr>
            <a:endParaRPr lang="en-US" altLang="en-US" sz="1100" baseline="0" dirty="0">
              <a:latin typeface="Roboto" panose="02000000000000000000" pitchFamily="2" charset="0"/>
              <a:ea typeface="Roboto" panose="02000000000000000000" pitchFamily="2" charset="0"/>
              <a:cs typeface="Roboto" panose="02000000000000000000" pitchFamily="2"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altLang="en-US" sz="1100" baseline="0" dirty="0">
                <a:latin typeface="Roboto" panose="02000000000000000000" pitchFamily="2" charset="0"/>
                <a:ea typeface="Roboto" panose="02000000000000000000" pitchFamily="2" charset="0"/>
                <a:cs typeface="Roboto" panose="02000000000000000000" pitchFamily="2" charset="0"/>
              </a:rPr>
              <a:t>(a) </a:t>
            </a:r>
            <a:r>
              <a:rPr lang="en-GB" altLang="en-US" sz="1100" baseline="0" dirty="0">
                <a:latin typeface="Roboto" panose="02000000000000000000" pitchFamily="2" charset="0"/>
                <a:ea typeface="Roboto" panose="02000000000000000000" pitchFamily="2" charset="0"/>
                <a:cs typeface="Roboto" panose="02000000000000000000" pitchFamily="2" charset="0"/>
              </a:rPr>
              <a:t>Countries increasingly advance their national adaptation plans which integrate ecosystem-based adaptation </a:t>
            </a:r>
            <a:r>
              <a:rPr lang="en-US" altLang="en-US" sz="1100" b="1" baseline="0" dirty="0">
                <a:latin typeface="Roboto" panose="02000000000000000000" pitchFamily="2" charset="0"/>
                <a:ea typeface="Roboto" panose="02000000000000000000" pitchFamily="2" charset="0"/>
                <a:cs typeface="Roboto" panose="02000000000000000000" pitchFamily="2" charset="0"/>
              </a:rPr>
              <a:t>(Climate resilience), </a:t>
            </a:r>
          </a:p>
          <a:p>
            <a:pPr defTabSz="931774">
              <a:defRPr/>
            </a:pPr>
            <a:endParaRPr lang="en-US" altLang="en-US" sz="1100" baseline="0" dirty="0">
              <a:latin typeface="Roboto" panose="02000000000000000000" pitchFamily="2" charset="0"/>
              <a:ea typeface="Roboto" panose="02000000000000000000" pitchFamily="2" charset="0"/>
              <a:cs typeface="Roboto" panose="02000000000000000000" pitchFamily="2"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altLang="en-US" sz="1100" baseline="0" dirty="0">
                <a:latin typeface="Roboto" panose="02000000000000000000" pitchFamily="2" charset="0"/>
                <a:ea typeface="Roboto" panose="02000000000000000000" pitchFamily="2" charset="0"/>
                <a:cs typeface="Roboto" panose="02000000000000000000" pitchFamily="2" charset="0"/>
              </a:rPr>
              <a:t>(b) </a:t>
            </a:r>
            <a:r>
              <a:rPr lang="en-GB" altLang="en-US" sz="1100" baseline="0" dirty="0">
                <a:latin typeface="Roboto" panose="02000000000000000000" pitchFamily="2" charset="0"/>
                <a:ea typeface="Roboto" panose="02000000000000000000" pitchFamily="2" charset="0"/>
                <a:cs typeface="Roboto" panose="02000000000000000000" pitchFamily="2" charset="0"/>
              </a:rPr>
              <a:t>Countries increasingly adopt and/or implement low greenhouse gas emission development strategies and invest in clean technologies </a:t>
            </a:r>
            <a:r>
              <a:rPr lang="en-US" altLang="en-US" sz="1100" b="1" baseline="0" dirty="0">
                <a:latin typeface="Roboto" panose="02000000000000000000" pitchFamily="2" charset="0"/>
                <a:ea typeface="Roboto" panose="02000000000000000000" pitchFamily="2" charset="0"/>
                <a:cs typeface="Roboto" panose="02000000000000000000" pitchFamily="2" charset="0"/>
              </a:rPr>
              <a:t>(Low emission pathways), </a:t>
            </a:r>
          </a:p>
          <a:p>
            <a:pPr defTabSz="931774">
              <a:defRPr/>
            </a:pPr>
            <a:endParaRPr lang="en-US" altLang="en-US" sz="1100" baseline="0" dirty="0">
              <a:latin typeface="Roboto" panose="02000000000000000000" pitchFamily="2" charset="0"/>
              <a:ea typeface="Roboto" panose="02000000000000000000" pitchFamily="2" charset="0"/>
              <a:cs typeface="Roboto" panose="02000000000000000000" pitchFamily="2"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altLang="en-US" sz="1100" baseline="0" dirty="0">
                <a:latin typeface="Roboto" panose="02000000000000000000" pitchFamily="2" charset="0"/>
                <a:ea typeface="Roboto" panose="02000000000000000000" pitchFamily="2" charset="0"/>
                <a:cs typeface="Roboto" panose="02000000000000000000" pitchFamily="2" charset="0"/>
              </a:rPr>
              <a:t>(c) </a:t>
            </a:r>
            <a:r>
              <a:rPr lang="en-GB" altLang="en-US" sz="1100" baseline="0" dirty="0">
                <a:latin typeface="Roboto" panose="02000000000000000000" pitchFamily="2" charset="0"/>
                <a:ea typeface="Roboto" panose="02000000000000000000" pitchFamily="2" charset="0"/>
                <a:cs typeface="Roboto" panose="02000000000000000000" pitchFamily="2" charset="0"/>
              </a:rPr>
              <a:t>Countries increasingly adopt and implement forest-friendly policies and measures that deliver quantifiable emissions reductions as well as social and environmental benefits </a:t>
            </a:r>
            <a:r>
              <a:rPr lang="en-US" altLang="en-US" sz="1100" baseline="0" dirty="0">
                <a:latin typeface="Roboto" panose="02000000000000000000" pitchFamily="2" charset="0"/>
                <a:ea typeface="Roboto" panose="02000000000000000000" pitchFamily="2" charset="0"/>
                <a:cs typeface="Roboto" panose="02000000000000000000" pitchFamily="2" charset="0"/>
              </a:rPr>
              <a:t>(</a:t>
            </a:r>
            <a:r>
              <a:rPr lang="en-US" altLang="en-US" sz="1100" b="1" baseline="0" dirty="0">
                <a:latin typeface="Roboto" panose="02000000000000000000" pitchFamily="2" charset="0"/>
                <a:ea typeface="Roboto" panose="02000000000000000000" pitchFamily="2" charset="0"/>
                <a:cs typeface="Roboto" panose="02000000000000000000" pitchFamily="2" charset="0"/>
              </a:rPr>
              <a:t>REDD+ i.e. Reducing Emissions from Deforestation and Forest Degradation, as well as conservation, sustainable management of forests and enhancement of forest carbon stocks). </a:t>
            </a:r>
          </a:p>
          <a:p>
            <a:pPr defTabSz="931774">
              <a:defRPr/>
            </a:pPr>
            <a:endParaRPr lang="en-US" altLang="en-US" sz="1100" baseline="0" dirty="0">
              <a:latin typeface="Roboto" panose="02000000000000000000" pitchFamily="2" charset="0"/>
              <a:ea typeface="Roboto" panose="02000000000000000000" pitchFamily="2" charset="0"/>
              <a:cs typeface="Roboto" panose="02000000000000000000" pitchFamily="2" charset="0"/>
            </a:endParaRPr>
          </a:p>
          <a:p>
            <a:r>
              <a:rPr lang="en-US" altLang="en-US" sz="1100" baseline="0" dirty="0">
                <a:latin typeface="Roboto" panose="02000000000000000000" pitchFamily="2" charset="0"/>
                <a:ea typeface="Roboto" panose="02000000000000000000" pitchFamily="2" charset="0"/>
                <a:cs typeface="Roboto" panose="02000000000000000000" pitchFamily="2" charset="0"/>
              </a:rPr>
              <a:t>UN Environment </a:t>
            </a:r>
            <a:r>
              <a:rPr lang="en-US" altLang="en-US" sz="1100" baseline="0" dirty="0" err="1">
                <a:latin typeface="Roboto" panose="02000000000000000000" pitchFamily="2" charset="0"/>
                <a:ea typeface="Roboto" panose="02000000000000000000" pitchFamily="2" charset="0"/>
                <a:cs typeface="Roboto" panose="02000000000000000000" pitchFamily="2" charset="0"/>
              </a:rPr>
              <a:t>Programme’s</a:t>
            </a:r>
            <a:r>
              <a:rPr lang="en-US" altLang="en-US" sz="1100" baseline="0" dirty="0">
                <a:latin typeface="Roboto" panose="02000000000000000000" pitchFamily="2" charset="0"/>
                <a:ea typeface="Roboto" panose="02000000000000000000" pitchFamily="2" charset="0"/>
                <a:cs typeface="Roboto" panose="02000000000000000000" pitchFamily="2" charset="0"/>
              </a:rPr>
              <a:t> work on climate change is designed to support the delivery of the Paris Agreement (UNFCCC) and Agenda 2030 and the Sustainable Development Goals (SDGs): </a:t>
            </a:r>
          </a:p>
          <a:p>
            <a:r>
              <a:rPr lang="en-US" sz="1100" b="1" dirty="0">
                <a:latin typeface="Roboto" panose="02000000000000000000" pitchFamily="2" charset="0"/>
                <a:ea typeface="Roboto" panose="02000000000000000000" pitchFamily="2" charset="0"/>
                <a:cs typeface="Roboto" panose="02000000000000000000" pitchFamily="2" charset="0"/>
              </a:rPr>
              <a:t>- Climate resilience: </a:t>
            </a:r>
            <a:r>
              <a:rPr lang="en-US" sz="1100" dirty="0">
                <a:latin typeface="Roboto" panose="02000000000000000000" pitchFamily="2" charset="0"/>
                <a:ea typeface="Roboto" panose="02000000000000000000" pitchFamily="2" charset="0"/>
                <a:cs typeface="Roboto" panose="02000000000000000000" pitchFamily="2" charset="0"/>
              </a:rPr>
              <a:t>SDG 1.5, 2.4, 13</a:t>
            </a:r>
          </a:p>
          <a:p>
            <a:r>
              <a:rPr lang="en-US" sz="1100" b="1" dirty="0">
                <a:latin typeface="Roboto" panose="02000000000000000000" pitchFamily="2" charset="0"/>
                <a:ea typeface="Roboto" panose="02000000000000000000" pitchFamily="2" charset="0"/>
                <a:cs typeface="Roboto" panose="02000000000000000000" pitchFamily="2" charset="0"/>
              </a:rPr>
              <a:t>- Low emissions: </a:t>
            </a:r>
            <a:r>
              <a:rPr lang="en-US" sz="1100" dirty="0">
                <a:latin typeface="Roboto" panose="02000000000000000000" pitchFamily="2" charset="0"/>
                <a:ea typeface="Roboto" panose="02000000000000000000" pitchFamily="2" charset="0"/>
                <a:cs typeface="Roboto" panose="02000000000000000000" pitchFamily="2" charset="0"/>
              </a:rPr>
              <a:t>SDG 7.2, 7.3, 9, 13    	</a:t>
            </a:r>
          </a:p>
          <a:p>
            <a:r>
              <a:rPr lang="en-US" sz="1100" b="1" dirty="0">
                <a:latin typeface="Roboto" panose="02000000000000000000" pitchFamily="2" charset="0"/>
                <a:ea typeface="Roboto" panose="02000000000000000000" pitchFamily="2" charset="0"/>
                <a:cs typeface="Roboto" panose="02000000000000000000" pitchFamily="2" charset="0"/>
              </a:rPr>
              <a:t>- REDD+: </a:t>
            </a:r>
            <a:r>
              <a:rPr lang="en-US" sz="1100" b="0" dirty="0">
                <a:latin typeface="Roboto" panose="02000000000000000000" pitchFamily="2" charset="0"/>
                <a:ea typeface="Roboto" panose="02000000000000000000" pitchFamily="2" charset="0"/>
                <a:cs typeface="Roboto" panose="02000000000000000000" pitchFamily="2" charset="0"/>
              </a:rPr>
              <a:t>SDG 6.6, 13.2, 15</a:t>
            </a:r>
          </a:p>
          <a:p>
            <a:endParaRPr lang="en-US" sz="1100" b="0" dirty="0">
              <a:latin typeface="Roboto" panose="02000000000000000000" pitchFamily="2" charset="0"/>
              <a:ea typeface="Roboto" panose="02000000000000000000" pitchFamily="2" charset="0"/>
              <a:cs typeface="Roboto" panose="02000000000000000000" pitchFamily="2" charset="0"/>
            </a:endParaRPr>
          </a:p>
          <a:p>
            <a:r>
              <a:rPr lang="en-US" sz="1100" b="1" dirty="0">
                <a:latin typeface="Roboto" panose="02000000000000000000" pitchFamily="2" charset="0"/>
                <a:ea typeface="Roboto" panose="02000000000000000000" pitchFamily="2" charset="0"/>
                <a:cs typeface="Roboto" panose="02000000000000000000" pitchFamily="2" charset="0"/>
              </a:rPr>
              <a:t>Resolutions: </a:t>
            </a:r>
          </a:p>
          <a:p>
            <a:pPr marL="171450" indent="-171450">
              <a:buFont typeface="Arial" panose="020B0604020202020204" pitchFamily="34" charset="0"/>
              <a:buChar char="•"/>
            </a:pPr>
            <a:r>
              <a:rPr lang="en-GB" sz="1100" b="0" dirty="0">
                <a:latin typeface="Roboto" panose="02000000000000000000" pitchFamily="2" charset="0"/>
                <a:ea typeface="Roboto" panose="02000000000000000000" pitchFamily="2" charset="0"/>
                <a:cs typeface="Roboto" panose="02000000000000000000" pitchFamily="2" charset="0"/>
              </a:rPr>
              <a:t>UNEA 1/8 - Ecosystem-based adaptation (fully aligned with </a:t>
            </a:r>
            <a:r>
              <a:rPr lang="en-GB" sz="1100" b="0" dirty="0" err="1">
                <a:latin typeface="Roboto" panose="02000000000000000000" pitchFamily="2" charset="0"/>
                <a:ea typeface="Roboto" panose="02000000000000000000" pitchFamily="2" charset="0"/>
                <a:cs typeface="Roboto" panose="02000000000000000000" pitchFamily="2" charset="0"/>
              </a:rPr>
              <a:t>PoW</a:t>
            </a:r>
            <a:r>
              <a:rPr lang="en-GB" sz="1100" b="0" dirty="0">
                <a:latin typeface="Roboto" panose="02000000000000000000" pitchFamily="2" charset="0"/>
                <a:ea typeface="Roboto" panose="02000000000000000000" pitchFamily="2" charset="0"/>
                <a:cs typeface="Roboto" panose="02000000000000000000" pitchFamily="2" charset="0"/>
              </a:rPr>
              <a:t>)   </a:t>
            </a:r>
          </a:p>
          <a:p>
            <a:pPr marL="171450" indent="-171450">
              <a:buFont typeface="Arial" panose="020B0604020202020204" pitchFamily="34" charset="0"/>
              <a:buChar char="•"/>
            </a:pPr>
            <a:r>
              <a:rPr lang="en-GB" sz="1100" b="0" dirty="0">
                <a:latin typeface="Roboto" panose="02000000000000000000" pitchFamily="2" charset="0"/>
                <a:ea typeface="Roboto" panose="02000000000000000000" pitchFamily="2" charset="0"/>
                <a:cs typeface="Roboto" panose="02000000000000000000" pitchFamily="2" charset="0"/>
              </a:rPr>
              <a:t>UNEA 2/6 - Supporting the Paris Agreement (fully aligned with </a:t>
            </a:r>
            <a:r>
              <a:rPr lang="en-GB" sz="1100" b="0" dirty="0" err="1">
                <a:latin typeface="Roboto" panose="02000000000000000000" pitchFamily="2" charset="0"/>
                <a:ea typeface="Roboto" panose="02000000000000000000" pitchFamily="2" charset="0"/>
                <a:cs typeface="Roboto" panose="02000000000000000000" pitchFamily="2" charset="0"/>
              </a:rPr>
              <a:t>PoW</a:t>
            </a:r>
            <a:r>
              <a:rPr lang="en-GB" sz="1100" b="0" dirty="0">
                <a:latin typeface="Roboto" panose="02000000000000000000" pitchFamily="2" charset="0"/>
                <a:ea typeface="Roboto" panose="02000000000000000000" pitchFamily="2" charset="0"/>
                <a:cs typeface="Roboto" panose="02000000000000000000" pitchFamily="2" charset="0"/>
              </a:rPr>
              <a:t>)</a:t>
            </a:r>
          </a:p>
          <a:p>
            <a:pPr marL="171450" indent="-171450">
              <a:buFont typeface="Arial" panose="020B0604020202020204" pitchFamily="34" charset="0"/>
              <a:buChar char="•"/>
            </a:pPr>
            <a:r>
              <a:rPr lang="en-GB" sz="1100" b="0" dirty="0">
                <a:latin typeface="Roboto" panose="02000000000000000000" pitchFamily="2" charset="0"/>
                <a:ea typeface="Roboto" panose="02000000000000000000" pitchFamily="2" charset="0"/>
                <a:cs typeface="Roboto" panose="02000000000000000000" pitchFamily="2" charset="0"/>
              </a:rPr>
              <a:t>UNEA 3/5 - Investing in innovative environmental solutions for accelerating the implementation of the Sustainable Development Goals (Fully aligned with </a:t>
            </a:r>
            <a:r>
              <a:rPr lang="en-GB" sz="1100" b="0" dirty="0" err="1">
                <a:latin typeface="Roboto" panose="02000000000000000000" pitchFamily="2" charset="0"/>
                <a:ea typeface="Roboto" panose="02000000000000000000" pitchFamily="2" charset="0"/>
                <a:cs typeface="Roboto" panose="02000000000000000000" pitchFamily="2" charset="0"/>
              </a:rPr>
              <a:t>PoW</a:t>
            </a:r>
            <a:r>
              <a:rPr lang="en-GB" sz="1100" b="0" dirty="0">
                <a:latin typeface="Roboto" panose="02000000000000000000" pitchFamily="2" charset="0"/>
                <a:ea typeface="Roboto" panose="02000000000000000000" pitchFamily="2" charset="0"/>
                <a:cs typeface="Roboto" panose="02000000000000000000" pitchFamily="2" charset="0"/>
              </a:rPr>
              <a:t>)</a:t>
            </a:r>
          </a:p>
          <a:p>
            <a:pPr marL="171450" indent="-171450">
              <a:buFont typeface="Arial" panose="020B0604020202020204" pitchFamily="34" charset="0"/>
              <a:buChar char="•"/>
            </a:pPr>
            <a:endParaRPr lang="en-US" sz="1100" b="0" dirty="0">
              <a:latin typeface="Roboto" panose="02000000000000000000" pitchFamily="2" charset="0"/>
              <a:ea typeface="Roboto" panose="02000000000000000000" pitchFamily="2" charset="0"/>
              <a:cs typeface="Roboto" panose="02000000000000000000" pitchFamily="2" charset="0"/>
            </a:endParaRPr>
          </a:p>
          <a:p>
            <a:pPr defTabSz="931774">
              <a:defRPr/>
            </a:pPr>
            <a:endParaRPr lang="en-US" altLang="en-US" sz="1100" baseline="0" dirty="0"/>
          </a:p>
          <a:p>
            <a:endParaRPr lang="en-US" sz="1100" b="0" i="0" u="none" strike="noStrike" baseline="0" dirty="0">
              <a:solidFill>
                <a:srgbClr val="000000"/>
              </a:solidFill>
              <a:latin typeface="Roboto" panose="02000000000000000000" pitchFamily="2" charset="0"/>
              <a:ea typeface="Roboto" panose="02000000000000000000" pitchFamily="2" charset="0"/>
              <a:cs typeface="Roboto" panose="02000000000000000000" pitchFamily="2" charset="0"/>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732AF8DB-03B6-4533-8108-0868FA4DF534}" type="slidenum">
              <a:rPr lang="en-US" altLang="en-US" smtClean="0">
                <a:solidFill>
                  <a:prstClr val="black"/>
                </a:solidFill>
              </a:rPr>
              <a:pPr eaLnBrk="1" hangingPunct="1"/>
              <a:t>2</a:t>
            </a:fld>
            <a:endParaRPr lang="en-US" altLang="en-US">
              <a:solidFill>
                <a:prstClr val="black"/>
              </a:solidFill>
            </a:endParaRPr>
          </a:p>
        </p:txBody>
      </p:sp>
    </p:spTree>
    <p:extLst>
      <p:ext uri="{BB962C8B-B14F-4D97-AF65-F5344CB8AC3E}">
        <p14:creationId xmlns:p14="http://schemas.microsoft.com/office/powerpoint/2010/main" val="471263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46113" y="795338"/>
            <a:ext cx="5299075" cy="397510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a-DK" altLang="en-US" sz="1200" b="0" i="0" u="none" strike="noStrike" kern="1200" baseline="0" dirty="0">
                <a:solidFill>
                  <a:schemeClr val="tx1"/>
                </a:solidFill>
                <a:latin typeface="+mn-lt"/>
                <a:ea typeface="ＭＳ Ｐゴシック" pitchFamily="34" charset="-128"/>
              </a:rPr>
              <a:t>A key difference between the 2014-2017 Mid-Term Strategy and the MTS 2018-2021 is the </a:t>
            </a:r>
            <a:r>
              <a:rPr lang="da-DK" altLang="en-US" sz="1200" b="1" i="0" u="none" strike="noStrike" kern="1200" baseline="0" dirty="0">
                <a:solidFill>
                  <a:schemeClr val="tx1"/>
                </a:solidFill>
                <a:latin typeface="+mn-lt"/>
                <a:ea typeface="ＭＳ Ｐゴシック" pitchFamily="34" charset="-128"/>
              </a:rPr>
              <a:t>alignment with the 2030 Agenda for Sustainable Development (SDGs) and the Paris Agreement</a:t>
            </a:r>
            <a:r>
              <a:rPr lang="da-DK" altLang="en-US" sz="1200" b="0" i="0" u="none" strike="noStrike" kern="1200" baseline="0" dirty="0">
                <a:solidFill>
                  <a:schemeClr val="tx1"/>
                </a:solidFill>
                <a:latin typeface="+mn-lt"/>
                <a:ea typeface="ＭＳ Ｐゴシック" pitchFamily="34" charset="-128"/>
              </a:rPr>
              <a:t>. At the time of writting the 2018-2021 MTS, we were able to alogn with goals and targets for the 2030 Agenda and the Paris Agreement Articles but neither had any specific indicators yet (proposed to be incorporated in 2020-2021 Programme of Work).</a:t>
            </a:r>
          </a:p>
          <a:p>
            <a:pPr marL="0" marR="0" indent="0" algn="l" defTabSz="914400" rtl="0" eaLnBrk="0" fontAlgn="base" latinLnBrk="0" hangingPunct="0">
              <a:lnSpc>
                <a:spcPct val="100000"/>
              </a:lnSpc>
              <a:spcBef>
                <a:spcPct val="30000"/>
              </a:spcBef>
              <a:spcAft>
                <a:spcPct val="0"/>
              </a:spcAft>
              <a:buClrTx/>
              <a:buSzTx/>
              <a:buFontTx/>
              <a:buNone/>
              <a:tabLst/>
              <a:defRPr/>
            </a:pPr>
            <a:endParaRPr lang="da-DK" altLang="en-US" sz="1200" b="0" i="0" u="none" strike="noStrike" kern="1200" baseline="0" dirty="0">
              <a:solidFill>
                <a:schemeClr val="tx1"/>
              </a:solidFill>
              <a:latin typeface="+mn-lt"/>
              <a:ea typeface="ＭＳ Ｐゴシック" pitchFamily="3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a-DK" altLang="en-US" sz="1200" b="0" i="0" u="none" strike="noStrike" kern="1200" baseline="0" dirty="0">
                <a:solidFill>
                  <a:schemeClr val="tx1"/>
                </a:solidFill>
                <a:latin typeface="+mn-lt"/>
                <a:ea typeface="ＭＳ Ｐゴシック" pitchFamily="34" charset="-128"/>
              </a:rPr>
              <a:t>In comparison with the Perogramme of Work 2016-2017, the 2018-2019 Programme of Work aligns more with the text, in both the Agenda 2030 and the Paris Agreement, on adaptation, mitigation and REDD+. While the Expected Accomplishments have largely stayed the same we have seven completely new indicators for the 2018-2019 Programme of Work period. </a:t>
            </a:r>
            <a:r>
              <a:rPr lang="en-GB" altLang="en-US" sz="1200" b="0" i="0" u="none" strike="noStrike" kern="1200" baseline="0" dirty="0">
                <a:solidFill>
                  <a:schemeClr val="tx1"/>
                </a:solidFill>
                <a:latin typeface="+mn-lt"/>
                <a:ea typeface="ＭＳ Ｐゴシック" pitchFamily="34" charset="-128"/>
              </a:rPr>
              <a:t>Note: As all indicators for 2018-2019 are new a direct comparison with the indicators in 2016-2017 Programme of Work cannot be made nor can the 2016-2017 numbers be used as baselines.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a-DK" altLang="en-US" sz="1200" b="0" i="0" u="none" strike="noStrike" kern="1200" baseline="0" dirty="0">
              <a:solidFill>
                <a:schemeClr val="tx1"/>
              </a:solidFill>
              <a:latin typeface="+mn-lt"/>
              <a:ea typeface="ＭＳ Ｐゴシック" pitchFamily="3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da-DK" altLang="en-US" sz="1200" b="0" i="0" u="none" strike="noStrike" kern="1200" baseline="0" dirty="0">
                <a:solidFill>
                  <a:schemeClr val="tx1"/>
                </a:solidFill>
                <a:latin typeface="+mn-lt"/>
                <a:ea typeface="ＭＳ Ｐゴシック" pitchFamily="34" charset="-128"/>
              </a:rPr>
              <a:t>A key lesson learned from the 2014-2017 Mid-Term Strategy was the need for addressing access to finance as a bottle neck for progress under each of our Expected Accomplishments.</a:t>
            </a:r>
            <a:r>
              <a:rPr lang="en-GB" altLang="en-US" sz="1200" b="0" i="0" u="none" strike="noStrike" kern="1200" baseline="0" dirty="0">
                <a:solidFill>
                  <a:schemeClr val="tx1"/>
                </a:solidFill>
                <a:latin typeface="+mn-lt"/>
                <a:ea typeface="ＭＳ Ｐゴシック" pitchFamily="34" charset="-128"/>
              </a:rPr>
              <a:t> Thus all Expected Accomplishment have an indicator on finance in the 2018-2019 (and draft </a:t>
            </a:r>
            <a:r>
              <a:rPr lang="en-GB" altLang="en-US" sz="1200" b="0" i="0" u="none" strike="noStrike" kern="1200" baseline="0" dirty="0" err="1">
                <a:solidFill>
                  <a:schemeClr val="tx1"/>
                </a:solidFill>
                <a:latin typeface="+mn-lt"/>
                <a:ea typeface="ＭＳ Ｐゴシック" pitchFamily="34" charset="-128"/>
              </a:rPr>
              <a:t>PoW</a:t>
            </a:r>
            <a:r>
              <a:rPr lang="en-GB" altLang="en-US" sz="1200" b="0" i="0" u="none" strike="noStrike" kern="1200" baseline="0" dirty="0">
                <a:solidFill>
                  <a:schemeClr val="tx1"/>
                </a:solidFill>
                <a:latin typeface="+mn-lt"/>
                <a:ea typeface="ＭＳ Ｐゴシック" pitchFamily="34" charset="-128"/>
              </a:rPr>
              <a:t> 2020-2021).</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altLang="en-US" sz="1200" b="0" i="0" u="none" strike="noStrike" kern="1200" baseline="0" dirty="0">
              <a:solidFill>
                <a:schemeClr val="tx1"/>
              </a:solidFill>
              <a:latin typeface="+mn-lt"/>
              <a:ea typeface="ＭＳ Ｐゴシック" pitchFamily="3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sz="1200" b="0" i="0" u="none" strike="noStrike" kern="1200" baseline="0" dirty="0">
                <a:solidFill>
                  <a:schemeClr val="tx1"/>
                </a:solidFill>
                <a:latin typeface="+mn-lt"/>
                <a:ea typeface="ＭＳ Ｐゴシック" pitchFamily="34" charset="-128"/>
              </a:rPr>
              <a:t>Our support is increasingly delivered through </a:t>
            </a:r>
            <a:r>
              <a:rPr lang="en-GB" altLang="en-US" sz="1200" b="1" i="0" u="none" strike="noStrike" kern="1200" baseline="0" dirty="0">
                <a:solidFill>
                  <a:schemeClr val="tx1"/>
                </a:solidFill>
                <a:latin typeface="+mn-lt"/>
                <a:ea typeface="ＭＳ Ｐゴシック" pitchFamily="34" charset="-128"/>
              </a:rPr>
              <a:t>partnerships</a:t>
            </a:r>
            <a:r>
              <a:rPr lang="en-GB" altLang="en-US" sz="1200" b="0" i="0" u="none" strike="noStrike" kern="1200" baseline="0" dirty="0">
                <a:solidFill>
                  <a:schemeClr val="tx1"/>
                </a:solidFill>
                <a:latin typeface="+mn-lt"/>
                <a:ea typeface="ＭＳ Ｐゴシック" pitchFamily="34" charset="-128"/>
              </a:rPr>
              <a:t> where we have either convened the partnership, provided a secretariat for the partnership or act as a member.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a-DK" altLang="en-US" sz="1200" b="0" i="0" u="none" strike="noStrike" kern="1200" baseline="0" dirty="0">
              <a:solidFill>
                <a:schemeClr val="tx1"/>
              </a:solidFill>
              <a:latin typeface="+mn-lt"/>
              <a:ea typeface="ＭＳ Ｐゴシック" pitchFamily="3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a-DK" altLang="en-US" sz="1200" b="1" i="0" u="none" strike="noStrike" kern="1200" baseline="0" dirty="0">
                <a:solidFill>
                  <a:schemeClr val="tx1"/>
                </a:solidFill>
                <a:latin typeface="+mn-lt"/>
                <a:ea typeface="ＭＳ Ｐゴシック" pitchFamily="34" charset="-128"/>
              </a:rPr>
              <a:t>PoW 2018-2019 Indicators: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a-DK" altLang="en-US" sz="1200" b="0" i="0" u="none" strike="noStrike" kern="1200" baseline="0" dirty="0">
                <a:solidFill>
                  <a:schemeClr val="tx1"/>
                </a:solidFill>
                <a:latin typeface="+mn-lt"/>
                <a:ea typeface="ＭＳ Ｐゴシック" pitchFamily="34" charset="-128"/>
              </a:rPr>
              <a:t>Expected Accomplishment A</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US" sz="1200" b="0" i="0" u="none" strike="noStrike" kern="1200" baseline="0" dirty="0">
                <a:solidFill>
                  <a:schemeClr val="tx1"/>
                </a:solidFill>
                <a:latin typeface="+mn-lt"/>
                <a:ea typeface="ＭＳ Ｐゴシック" pitchFamily="34" charset="-128"/>
              </a:rPr>
              <a:t>Indicator:  a)(</a:t>
            </a:r>
            <a:r>
              <a:rPr lang="en-GB" altLang="en-US" sz="1200" b="0" i="0" u="none" strike="noStrike" kern="1200" baseline="0" dirty="0" err="1">
                <a:solidFill>
                  <a:schemeClr val="tx1"/>
                </a:solidFill>
                <a:latin typeface="+mn-lt"/>
                <a:ea typeface="ＭＳ Ｐゴシック" pitchFamily="34" charset="-128"/>
              </a:rPr>
              <a:t>i</a:t>
            </a:r>
            <a:r>
              <a:rPr lang="en-GB" altLang="en-US" sz="1200" b="0" i="0" u="none" strike="noStrike" kern="1200" baseline="0" dirty="0">
                <a:solidFill>
                  <a:schemeClr val="tx1"/>
                </a:solidFill>
                <a:latin typeface="+mn-lt"/>
                <a:ea typeface="ＭＳ Ｐゴシック" pitchFamily="34" charset="-128"/>
              </a:rPr>
              <a:t>) Increase in the number of countries supported by UNEP with institutional arrangements in place to coordinate national adaptation plans </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US" sz="1200" b="0" i="0" u="none" strike="noStrike" kern="1200" baseline="0" dirty="0">
                <a:solidFill>
                  <a:schemeClr val="tx1"/>
                </a:solidFill>
                <a:latin typeface="+mn-lt"/>
                <a:ea typeface="ＭＳ Ｐゴシック" pitchFamily="34" charset="-128"/>
              </a:rPr>
              <a:t>Indicator:  a)(ii) Increase in the number of countries that have technical capacity to integrate ecosystem-based management into national adaptation plans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US" sz="1200" b="0" i="0" u="none" strike="noStrike" kern="1200" baseline="0" dirty="0">
                <a:solidFill>
                  <a:schemeClr val="tx1"/>
                </a:solidFill>
                <a:latin typeface="+mn-lt"/>
                <a:ea typeface="ＭＳ Ｐゴシック" pitchFamily="34" charset="-128"/>
              </a:rPr>
              <a:t>Indicator:  a)(ii) Increase in the number of countries that are ready to access or that have accessed climate change adaptation finance to implement adaptation plans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US" sz="1200" b="0" i="0" u="none" strike="noStrike" kern="1200" baseline="0" dirty="0">
                <a:solidFill>
                  <a:schemeClr val="tx1"/>
                </a:solidFill>
                <a:latin typeface="+mn-lt"/>
                <a:ea typeface="ＭＳ Ｐゴシック" pitchFamily="34" charset="-128"/>
              </a:rPr>
              <a:t>Expected Accomplishment B </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US" sz="1200" b="0" i="0" u="none" strike="noStrike" kern="1200" baseline="0" dirty="0">
                <a:solidFill>
                  <a:schemeClr val="tx1"/>
                </a:solidFill>
                <a:latin typeface="+mn-lt"/>
                <a:ea typeface="ＭＳ Ｐゴシック" pitchFamily="34" charset="-128"/>
              </a:rPr>
              <a:t>Indicator:  b)(</a:t>
            </a:r>
            <a:r>
              <a:rPr lang="en-GB" altLang="en-US" sz="1200" b="0" i="0" u="none" strike="noStrike" kern="1200" baseline="0" dirty="0" err="1">
                <a:solidFill>
                  <a:schemeClr val="tx1"/>
                </a:solidFill>
                <a:latin typeface="+mn-lt"/>
                <a:ea typeface="ＭＳ Ｐゴシック" pitchFamily="34" charset="-128"/>
              </a:rPr>
              <a:t>i</a:t>
            </a:r>
            <a:r>
              <a:rPr lang="en-GB" altLang="en-US" sz="1200" b="0" i="0" u="none" strike="noStrike" kern="1200" baseline="0" dirty="0">
                <a:solidFill>
                  <a:schemeClr val="tx1"/>
                </a:solidFill>
                <a:latin typeface="+mn-lt"/>
                <a:ea typeface="ＭＳ Ｐゴシック" pitchFamily="34" charset="-128"/>
              </a:rPr>
              <a:t>) Increase in the number of countries supported by UNEP that make progress in adopting and/or implementing low greenhouse gas emission development plans, strategies and/or policies (similarity to 2016-2017)</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US" sz="1200" b="0" i="0" u="none" strike="noStrike" kern="1200" baseline="0" dirty="0">
                <a:solidFill>
                  <a:schemeClr val="tx1"/>
                </a:solidFill>
                <a:latin typeface="+mn-lt"/>
                <a:ea typeface="ＭＳ Ｐゴシック" pitchFamily="34" charset="-128"/>
              </a:rPr>
              <a:t>Indicator:  b)(ii) Increase in climate finance invested by countries or institutions for clean energy, energy efficiency and/or amount of decarbonized assets (similarity to 2016-2017)</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US" sz="1200" b="0" i="0" u="none" strike="noStrike" kern="1200" baseline="0" dirty="0">
                <a:solidFill>
                  <a:schemeClr val="tx1"/>
                </a:solidFill>
                <a:latin typeface="+mn-lt"/>
                <a:ea typeface="ＭＳ Ｐゴシック" pitchFamily="34" charset="-128"/>
              </a:rPr>
              <a:t>Expected Accomplishment C</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US" sz="1200" b="0" i="0" u="none" strike="noStrike" kern="1200" baseline="0" dirty="0">
                <a:solidFill>
                  <a:schemeClr val="tx1"/>
                </a:solidFill>
                <a:latin typeface="+mn-lt"/>
                <a:ea typeface="ＭＳ Ｐゴシック" pitchFamily="34" charset="-128"/>
              </a:rPr>
              <a:t>Indicator:  c)(</a:t>
            </a:r>
            <a:r>
              <a:rPr lang="en-GB" altLang="en-US" sz="1200" b="0" i="0" u="none" strike="noStrike" kern="1200" baseline="0" dirty="0" err="1">
                <a:solidFill>
                  <a:schemeClr val="tx1"/>
                </a:solidFill>
                <a:latin typeface="+mn-lt"/>
                <a:ea typeface="ＭＳ Ｐゴシック" pitchFamily="34" charset="-128"/>
              </a:rPr>
              <a:t>i</a:t>
            </a:r>
            <a:r>
              <a:rPr lang="en-GB" altLang="en-US" sz="1200" b="0" i="0" u="none" strike="noStrike" kern="1200" baseline="0" dirty="0">
                <a:solidFill>
                  <a:schemeClr val="tx1"/>
                </a:solidFill>
                <a:latin typeface="+mn-lt"/>
                <a:ea typeface="ＭＳ Ｐゴシック" pitchFamily="34" charset="-128"/>
              </a:rPr>
              <a:t>) Increase in the number of countries that have secured finance, including performance-based finance, for the implementation of REDD-plus  policies and measures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US" sz="1200" b="0" i="0" u="none" strike="noStrike" kern="1200" baseline="0" dirty="0">
                <a:solidFill>
                  <a:schemeClr val="tx1"/>
                </a:solidFill>
                <a:latin typeface="+mn-lt"/>
                <a:ea typeface="ＭＳ Ｐゴシック" pitchFamily="34" charset="-128"/>
              </a:rPr>
              <a:t>Indicator:  c)(ii) Increase in the number of countries that demonstrate quantifiable social and environmental (non-carbon) benefits generated through the implementation of policies and measures</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en-US" sz="1200" b="0" i="0" u="none" strike="noStrike" kern="1200" baseline="0" dirty="0">
              <a:solidFill>
                <a:schemeClr val="tx1"/>
              </a:solidFill>
              <a:latin typeface="+mn-lt"/>
              <a:ea typeface="ＭＳ Ｐゴシック" pitchFamily="34" charset="-128"/>
            </a:endParaRPr>
          </a:p>
        </p:txBody>
      </p:sp>
      <p:sp>
        <p:nvSpPr>
          <p:cNvPr id="4" name="Slide Number Placeholder 3"/>
          <p:cNvSpPr>
            <a:spLocks noGrp="1"/>
          </p:cNvSpPr>
          <p:nvPr>
            <p:ph type="sldNum" sz="quarter" idx="10"/>
          </p:nvPr>
        </p:nvSpPr>
        <p:spPr/>
        <p:txBody>
          <a:bodyPr/>
          <a:lstStyle/>
          <a:p>
            <a:pPr>
              <a:defRPr/>
            </a:pPr>
            <a:fld id="{DEBC12CC-D3B3-458D-B12E-1DC624484F20}" type="slidenum">
              <a:rPr lang="en-US" smtClean="0"/>
              <a:pPr>
                <a:defRPr/>
              </a:pPr>
              <a:t>3</a:t>
            </a:fld>
            <a:endParaRPr lang="en-US"/>
          </a:p>
        </p:txBody>
      </p:sp>
    </p:spTree>
    <p:extLst>
      <p:ext uri="{BB962C8B-B14F-4D97-AF65-F5344CB8AC3E}">
        <p14:creationId xmlns:p14="http://schemas.microsoft.com/office/powerpoint/2010/main" val="549504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Examples of some of our partnership</a:t>
            </a:r>
          </a:p>
        </p:txBody>
      </p:sp>
      <p:sp>
        <p:nvSpPr>
          <p:cNvPr id="4" name="Slide Number Placeholder 3"/>
          <p:cNvSpPr>
            <a:spLocks noGrp="1"/>
          </p:cNvSpPr>
          <p:nvPr>
            <p:ph type="sldNum" sz="quarter" idx="10"/>
          </p:nvPr>
        </p:nvSpPr>
        <p:spPr/>
        <p:txBody>
          <a:bodyPr/>
          <a:lstStyle/>
          <a:p>
            <a:fld id="{31208BA4-A9BA-4B65-9168-A7A095ED0EFD}" type="slidenum">
              <a:rPr lang="en-US" smtClean="0"/>
              <a:t>4</a:t>
            </a:fld>
            <a:endParaRPr lang="en-US"/>
          </a:p>
        </p:txBody>
      </p:sp>
    </p:spTree>
    <p:extLst>
      <p:ext uri="{BB962C8B-B14F-4D97-AF65-F5344CB8AC3E}">
        <p14:creationId xmlns:p14="http://schemas.microsoft.com/office/powerpoint/2010/main" val="2052236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Performance on 2018-2019 </a:t>
            </a:r>
            <a:r>
              <a:rPr lang="en-US" dirty="0" err="1"/>
              <a:t>Programme</a:t>
            </a:r>
            <a:r>
              <a:rPr lang="en-US" dirty="0"/>
              <a:t> of Work indicators.</a:t>
            </a:r>
          </a:p>
          <a:p>
            <a:endParaRPr lang="en-US" dirty="0"/>
          </a:p>
          <a:p>
            <a:r>
              <a:rPr lang="en-US" dirty="0"/>
              <a:t>Still missing data on baselines</a:t>
            </a:r>
            <a:r>
              <a:rPr lang="en-US" baseline="0" dirty="0"/>
              <a:t> and </a:t>
            </a:r>
            <a:r>
              <a:rPr lang="en-US" dirty="0"/>
              <a:t>progress as</a:t>
            </a:r>
            <a:r>
              <a:rPr lang="en-US" baseline="0" dirty="0"/>
              <a:t> large part of the extra-budgetary portfolio has not reported back yet, for example, the Global Environment Facility project reports become available in November/December of each year. Based on indicative results for our adaptation portfolio, we have progressed well, especially on adaptation finance, and we are on good track to exceed our targets (un-validated data).</a:t>
            </a:r>
            <a:r>
              <a:rPr lang="en-US" dirty="0"/>
              <a:t> </a:t>
            </a:r>
          </a:p>
          <a:p>
            <a:endParaRPr lang="en-US" dirty="0"/>
          </a:p>
          <a:p>
            <a:r>
              <a:rPr lang="en-US" dirty="0"/>
              <a:t>Note: the</a:t>
            </a:r>
            <a:r>
              <a:rPr lang="en-US" baseline="0" dirty="0"/>
              <a:t> 2018-2019 </a:t>
            </a:r>
            <a:r>
              <a:rPr lang="en-US" baseline="0" dirty="0" err="1"/>
              <a:t>Programme</a:t>
            </a:r>
            <a:r>
              <a:rPr lang="en-US" baseline="0" dirty="0"/>
              <a:t> of Work has seven indicators but 9 Units of Measures, therefore the chart above presents nine elements.</a:t>
            </a:r>
            <a:endParaRPr lang="en-US" dirty="0"/>
          </a:p>
        </p:txBody>
      </p:sp>
      <p:sp>
        <p:nvSpPr>
          <p:cNvPr id="4" name="Slide Number Placeholder 3"/>
          <p:cNvSpPr>
            <a:spLocks noGrp="1"/>
          </p:cNvSpPr>
          <p:nvPr>
            <p:ph type="sldNum" sz="quarter" idx="10"/>
          </p:nvPr>
        </p:nvSpPr>
        <p:spPr/>
        <p:txBody>
          <a:bodyPr/>
          <a:lstStyle/>
          <a:p>
            <a:fld id="{31208BA4-A9BA-4B65-9168-A7A095ED0EFD}" type="slidenum">
              <a:rPr lang="en-US" smtClean="0"/>
              <a:t>5</a:t>
            </a:fld>
            <a:endParaRPr lang="en-US"/>
          </a:p>
        </p:txBody>
      </p:sp>
    </p:spTree>
    <p:extLst>
      <p:ext uri="{BB962C8B-B14F-4D97-AF65-F5344CB8AC3E}">
        <p14:creationId xmlns:p14="http://schemas.microsoft.com/office/powerpoint/2010/main" val="1135131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46113" y="795338"/>
            <a:ext cx="5299075" cy="397510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34" charset="-128"/>
                <a:cs typeface="MS PGothic" charset="0"/>
              </a:rPr>
              <a:t>High confidence</a:t>
            </a:r>
            <a:r>
              <a:rPr lang="en-US" sz="1200" kern="1200" baseline="0" dirty="0">
                <a:solidFill>
                  <a:schemeClr val="tx1"/>
                </a:solidFill>
                <a:effectLst/>
                <a:latin typeface="+mn-lt"/>
                <a:ea typeface="ＭＳ Ｐゴシック" pitchFamily="34" charset="-128"/>
                <a:cs typeface="MS PGothic" charset="0"/>
              </a:rPr>
              <a:t> about successful delivery of adaptation targets by end of 2019. </a:t>
            </a:r>
            <a:r>
              <a:rPr lang="en-US" sz="1200" kern="1200" dirty="0">
                <a:solidFill>
                  <a:schemeClr val="tx1"/>
                </a:solidFill>
                <a:effectLst/>
                <a:latin typeface="+mn-lt"/>
                <a:ea typeface="ＭＳ Ｐゴシック" pitchFamily="34" charset="-128"/>
                <a:cs typeface="MS PGothic" charset="0"/>
              </a:rPr>
              <a:t>This slide provides an overview of the growing Green Climate Fund portfolio.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34" charset="-128"/>
              <a:cs typeface="MS PGothic"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kern="1200" dirty="0">
                <a:solidFill>
                  <a:schemeClr val="tx1"/>
                </a:solidFill>
                <a:effectLst/>
                <a:latin typeface="+mn-lt"/>
                <a:ea typeface="ＭＳ Ｐゴシック" pitchFamily="34" charset="-128"/>
                <a:cs typeface="MS PGothic" charset="0"/>
              </a:rPr>
              <a:t>Resolutions: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ＭＳ Ｐゴシック" pitchFamily="34" charset="-128"/>
                <a:cs typeface="MS PGothic" charset="0"/>
              </a:rPr>
              <a:t>UNEA 1/8 - Ecosystem-based adaptation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ＭＳ Ｐゴシック" pitchFamily="34" charset="-128"/>
                <a:cs typeface="MS PGothic" charset="0"/>
              </a:rPr>
              <a:t>UNEA 2/6 - Supporting the Paris Agreement</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ＭＳ Ｐゴシック" pitchFamily="34" charset="-128"/>
                <a:cs typeface="MS PGothic" charset="0"/>
              </a:rPr>
              <a:t>UNEA 3/5 - Investing in innovative environmental solutions for accelerating the implementation of the Sustainable Development Goals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34" charset="-128"/>
              <a:cs typeface="MS PGothic"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34" charset="-128"/>
              <a:cs typeface="MS PGothic"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ＭＳ Ｐゴシック" pitchFamily="34" charset="-128"/>
              <a:cs typeface="MS PGothic" charset="0"/>
            </a:endParaRPr>
          </a:p>
        </p:txBody>
      </p:sp>
      <p:sp>
        <p:nvSpPr>
          <p:cNvPr id="4" name="Slide Number Placeholder 3"/>
          <p:cNvSpPr>
            <a:spLocks noGrp="1"/>
          </p:cNvSpPr>
          <p:nvPr>
            <p:ph type="sldNum" sz="quarter" idx="10"/>
          </p:nvPr>
        </p:nvSpPr>
        <p:spPr/>
        <p:txBody>
          <a:bodyPr/>
          <a:lstStyle/>
          <a:p>
            <a:pPr>
              <a:defRPr/>
            </a:pPr>
            <a:fld id="{DEBC12CC-D3B3-458D-B12E-1DC624484F20}" type="slidenum">
              <a:rPr lang="en-US" smtClean="0"/>
              <a:pPr>
                <a:defRPr/>
              </a:pPr>
              <a:t>6</a:t>
            </a:fld>
            <a:endParaRPr lang="en-US"/>
          </a:p>
        </p:txBody>
      </p:sp>
    </p:spTree>
    <p:extLst>
      <p:ext uri="{BB962C8B-B14F-4D97-AF65-F5344CB8AC3E}">
        <p14:creationId xmlns:p14="http://schemas.microsoft.com/office/powerpoint/2010/main" val="2934396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Roboto" panose="02000000000000000000" pitchFamily="2" charset="0"/>
                <a:ea typeface="Roboto" panose="02000000000000000000" pitchFamily="2" charset="0"/>
                <a:cs typeface="Roboto" panose="02000000000000000000" pitchFamily="2" charset="0"/>
              </a:rPr>
              <a:t>Under our Expected Accomplishment on Mitigation we have two indicators</a:t>
            </a:r>
            <a:r>
              <a:rPr lang="en-US" baseline="0" dirty="0">
                <a:latin typeface="Roboto" panose="02000000000000000000" pitchFamily="2" charset="0"/>
                <a:ea typeface="Roboto" panose="02000000000000000000" pitchFamily="2" charset="0"/>
                <a:cs typeface="Roboto" panose="02000000000000000000" pitchFamily="2" charset="0"/>
              </a:rPr>
              <a:t> focused on design and implementation of low emission strategies as well as finance and investments in decarbonizing our economies. </a:t>
            </a:r>
          </a:p>
          <a:p>
            <a:pPr marL="0" marR="0" lvl="0" indent="0" algn="l" defTabSz="931774" rtl="0" eaLnBrk="1" fontAlgn="auto" latinLnBrk="0" hangingPunct="1">
              <a:lnSpc>
                <a:spcPct val="100000"/>
              </a:lnSpc>
              <a:spcBef>
                <a:spcPts val="0"/>
              </a:spcBef>
              <a:spcAft>
                <a:spcPts val="0"/>
              </a:spcAft>
              <a:buClrTx/>
              <a:buSzTx/>
              <a:buFontTx/>
              <a:buNone/>
              <a:tabLst/>
              <a:defRPr/>
            </a:pPr>
            <a:endParaRPr lang="en-US" baseline="0" dirty="0">
              <a:latin typeface="Roboto" panose="02000000000000000000" pitchFamily="2" charset="0"/>
              <a:ea typeface="Roboto" panose="02000000000000000000" pitchFamily="2" charset="0"/>
              <a:cs typeface="Roboto" panose="02000000000000000000" pitchFamily="2"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b="1" baseline="0" dirty="0">
                <a:latin typeface="Roboto" panose="02000000000000000000" pitchFamily="2" charset="0"/>
                <a:ea typeface="Roboto" panose="02000000000000000000" pitchFamily="2" charset="0"/>
                <a:cs typeface="Roboto" panose="02000000000000000000" pitchFamily="2" charset="0"/>
              </a:rPr>
              <a:t>Indicator 1 (design and implementation of strategies): </a:t>
            </a:r>
            <a:r>
              <a:rPr lang="en-US" baseline="0" dirty="0">
                <a:latin typeface="Roboto" panose="02000000000000000000" pitchFamily="2" charset="0"/>
                <a:ea typeface="Roboto" panose="02000000000000000000" pitchFamily="2" charset="0"/>
                <a:cs typeface="Roboto" panose="02000000000000000000" pitchFamily="2" charset="0"/>
              </a:rPr>
              <a:t>UN Environment and its partners are supporting more than 50 countries to design, finance and implement policies, standards and plans for renewable energy, energy efficiency and technology advancement. The indicator target of achieving progress in 35 countries is likely to be achieved. </a:t>
            </a:r>
          </a:p>
          <a:p>
            <a:pPr marL="0" marR="0" lvl="0" indent="0" algn="l" defTabSz="931774" rtl="0" eaLnBrk="1" fontAlgn="auto" latinLnBrk="0" hangingPunct="1">
              <a:lnSpc>
                <a:spcPct val="100000"/>
              </a:lnSpc>
              <a:spcBef>
                <a:spcPts val="0"/>
              </a:spcBef>
              <a:spcAft>
                <a:spcPts val="0"/>
              </a:spcAft>
              <a:buClrTx/>
              <a:buSzTx/>
              <a:buFontTx/>
              <a:buNone/>
              <a:tabLst/>
              <a:defRPr/>
            </a:pPr>
            <a:endParaRPr lang="en-GB" baseline="0" dirty="0">
              <a:latin typeface="Roboto" panose="02000000000000000000" pitchFamily="2" charset="0"/>
              <a:ea typeface="Roboto" panose="02000000000000000000" pitchFamily="2" charset="0"/>
              <a:cs typeface="Roboto" panose="02000000000000000000" pitchFamily="2"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GB" baseline="0" dirty="0">
                <a:latin typeface="Roboto" panose="02000000000000000000" pitchFamily="2" charset="0"/>
                <a:ea typeface="Roboto" panose="02000000000000000000" pitchFamily="2" charset="0"/>
                <a:cs typeface="Roboto" panose="02000000000000000000" pitchFamily="2" charset="0"/>
              </a:rPr>
              <a:t>Our mitigation portfolio includes work to support energy efficiency implementation, including lighting, appliances, transport, and district energy. Through this work, we are working toward Sustainable Development Goal 7.3, to double the global rate of improvement in energy efficiency by 2030. We contribute to the energy efficiency goal of the Sustainable Energy for All Initiative through its Global Energy Efficiency Accelerator Platform</a:t>
            </a:r>
            <a:endParaRPr lang="en-US" baseline="0" dirty="0">
              <a:latin typeface="Roboto" panose="02000000000000000000" pitchFamily="2" charset="0"/>
              <a:ea typeface="Roboto" panose="02000000000000000000" pitchFamily="2" charset="0"/>
              <a:cs typeface="Roboto" panose="02000000000000000000" pitchFamily="2" charset="0"/>
            </a:endParaRPr>
          </a:p>
          <a:p>
            <a:pPr marL="0" marR="0" lvl="0" indent="0" algn="l" defTabSz="931774" rtl="0" eaLnBrk="1" fontAlgn="auto" latinLnBrk="0" hangingPunct="1">
              <a:lnSpc>
                <a:spcPct val="100000"/>
              </a:lnSpc>
              <a:spcBef>
                <a:spcPts val="0"/>
              </a:spcBef>
              <a:spcAft>
                <a:spcPts val="0"/>
              </a:spcAft>
              <a:buClrTx/>
              <a:buSzTx/>
              <a:buFontTx/>
              <a:buNone/>
              <a:tabLst/>
              <a:defRPr/>
            </a:pPr>
            <a:endParaRPr lang="en-US" baseline="0" dirty="0">
              <a:latin typeface="Roboto" panose="02000000000000000000" pitchFamily="2" charset="0"/>
              <a:ea typeface="Roboto" panose="02000000000000000000" pitchFamily="2" charset="0"/>
              <a:cs typeface="Roboto" panose="02000000000000000000" pitchFamily="2"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b="1" dirty="0">
                <a:latin typeface="Roboto" panose="02000000000000000000" pitchFamily="2" charset="0"/>
                <a:ea typeface="Roboto" panose="02000000000000000000" pitchFamily="2" charset="0"/>
                <a:cs typeface="Roboto" panose="02000000000000000000" pitchFamily="2" charset="0"/>
              </a:rPr>
              <a:t>Indicator 2 (finance</a:t>
            </a:r>
            <a:r>
              <a:rPr lang="en-US" b="1" baseline="0" dirty="0">
                <a:latin typeface="Roboto" panose="02000000000000000000" pitchFamily="2" charset="0"/>
                <a:ea typeface="Roboto" panose="02000000000000000000" pitchFamily="2" charset="0"/>
                <a:cs typeface="Roboto" panose="02000000000000000000" pitchFamily="2" charset="0"/>
              </a:rPr>
              <a:t> for decarbonization)</a:t>
            </a:r>
            <a:r>
              <a:rPr lang="en-US" b="1" dirty="0">
                <a:latin typeface="Roboto" panose="02000000000000000000" pitchFamily="2" charset="0"/>
                <a:ea typeface="Roboto" panose="02000000000000000000" pitchFamily="2" charset="0"/>
                <a:cs typeface="Roboto" panose="02000000000000000000" pitchFamily="2" charset="0"/>
              </a:rPr>
              <a:t>: </a:t>
            </a:r>
            <a:r>
              <a:rPr lang="en-US" dirty="0">
                <a:latin typeface="Roboto" panose="02000000000000000000" pitchFamily="2" charset="0"/>
                <a:ea typeface="Roboto" panose="02000000000000000000" pitchFamily="2" charset="0"/>
                <a:cs typeface="Roboto" panose="02000000000000000000" pitchFamily="2" charset="0"/>
              </a:rPr>
              <a:t>The investment target is divided up in two:</a:t>
            </a:r>
            <a:r>
              <a:rPr lang="en-US" baseline="0" dirty="0">
                <a:latin typeface="Roboto" panose="02000000000000000000" pitchFamily="2" charset="0"/>
                <a:ea typeface="Roboto" panose="02000000000000000000" pitchFamily="2" charset="0"/>
                <a:cs typeface="Roboto" panose="02000000000000000000" pitchFamily="2" charset="0"/>
              </a:rPr>
              <a:t> </a:t>
            </a:r>
            <a:r>
              <a:rPr lang="en-GB" baseline="0" dirty="0">
                <a:latin typeface="Roboto" panose="02000000000000000000" pitchFamily="2" charset="0"/>
                <a:ea typeface="Roboto" panose="02000000000000000000" pitchFamily="2" charset="0"/>
                <a:cs typeface="Roboto" panose="02000000000000000000" pitchFamily="2" charset="0"/>
              </a:rPr>
              <a:t>(a) Dollar amount invested by countries or institutions for clean energy, energy efficiency and (b) Dollar amount of decarbonized assets. Progress on both indicators are difficult to only attribute to UN Environment Programme but our key intervention are done through initiatives such as the Seed Capital Assistance Facility, the Mediterranean Finance Facility as well as our partnerships with UNEP Finance Initiative and Frankfurt School of Economics. </a:t>
            </a:r>
          </a:p>
          <a:p>
            <a:pPr marL="0" marR="0" lvl="0" indent="0" algn="l" defTabSz="931774" rtl="0" eaLnBrk="1" fontAlgn="auto" latinLnBrk="0" hangingPunct="1">
              <a:lnSpc>
                <a:spcPct val="100000"/>
              </a:lnSpc>
              <a:spcBef>
                <a:spcPts val="0"/>
              </a:spcBef>
              <a:spcAft>
                <a:spcPts val="0"/>
              </a:spcAft>
              <a:buClrTx/>
              <a:buSzTx/>
              <a:buFontTx/>
              <a:buNone/>
              <a:tabLst/>
              <a:defRPr/>
            </a:pPr>
            <a:endParaRPr lang="en-GB" baseline="0" dirty="0">
              <a:latin typeface="Roboto" panose="02000000000000000000" pitchFamily="2" charset="0"/>
              <a:ea typeface="Roboto" panose="02000000000000000000" pitchFamily="2" charset="0"/>
              <a:cs typeface="Roboto" panose="02000000000000000000" pitchFamily="2" charset="0"/>
            </a:endParaRPr>
          </a:p>
          <a:p>
            <a:r>
              <a:rPr lang="en-GB" baseline="0" dirty="0">
                <a:latin typeface="Roboto" panose="02000000000000000000" pitchFamily="2" charset="0"/>
                <a:ea typeface="Roboto" panose="02000000000000000000" pitchFamily="2" charset="0"/>
                <a:cs typeface="Roboto" panose="02000000000000000000" pitchFamily="2" charset="0"/>
              </a:rPr>
              <a:t>Current activities include: </a:t>
            </a:r>
            <a:r>
              <a:rPr lang="en-US" sz="1200" kern="1200" dirty="0">
                <a:solidFill>
                  <a:schemeClr val="tx1"/>
                </a:solidFill>
                <a:effectLst/>
                <a:latin typeface="+mn-lt"/>
                <a:ea typeface="+mn-ea"/>
                <a:cs typeface="+mn-cs"/>
              </a:rPr>
              <a:t>The UN Environment/UNDP/WRI GCF readiness project,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operating since 2014 and is ending in December 2018. The </a:t>
            </a:r>
            <a:r>
              <a:rPr lang="en-US" sz="1200" kern="1200" dirty="0" err="1">
                <a:solidFill>
                  <a:schemeClr val="tx1"/>
                </a:solidFill>
                <a:effectLst/>
                <a:latin typeface="+mn-lt"/>
                <a:ea typeface="+mn-ea"/>
                <a:cs typeface="+mn-cs"/>
              </a:rPr>
              <a:t>programme</a:t>
            </a:r>
            <a:r>
              <a:rPr lang="en-US" sz="1200" kern="1200" dirty="0">
                <a:solidFill>
                  <a:schemeClr val="tx1"/>
                </a:solidFill>
                <a:effectLst/>
                <a:latin typeface="+mn-lt"/>
                <a:ea typeface="+mn-ea"/>
                <a:cs typeface="+mn-cs"/>
              </a:rPr>
              <a:t> builds the capacity of nine selected countries (Benin, Colombia, El Salvador, Fiji, Ghana, Kenya, Nepal, the Philippines, Uzbekistan) to access the Green Climate Fund and to plan for, manage, disburse and monitor climate finance, with a focus on enabling direct access to climate finance.  To-date the </a:t>
            </a:r>
            <a:r>
              <a:rPr lang="en-US" sz="1200" kern="1200" dirty="0" err="1">
                <a:solidFill>
                  <a:schemeClr val="tx1"/>
                </a:solidFill>
                <a:effectLst/>
                <a:latin typeface="+mn-lt"/>
                <a:ea typeface="+mn-ea"/>
                <a:cs typeface="+mn-cs"/>
              </a:rPr>
              <a:t>programme</a:t>
            </a:r>
            <a:r>
              <a:rPr lang="en-US" sz="1200" kern="1200" dirty="0">
                <a:solidFill>
                  <a:schemeClr val="tx1"/>
                </a:solidFill>
                <a:effectLst/>
                <a:latin typeface="+mn-lt"/>
                <a:ea typeface="+mn-ea"/>
                <a:cs typeface="+mn-cs"/>
              </a:rPr>
              <a:t> has:</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helped National Designated Authorities to establish the required participatory decision making processes and define roles and responsibilities vis-a-vis the GCF in the form of GCF engagement strategies, prioritization processes and NDA Operations Manuals.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Furthermore,</a:t>
            </a:r>
            <a:r>
              <a:rPr lang="en-US" sz="1200" kern="1200" baseline="0" dirty="0">
                <a:solidFill>
                  <a:schemeClr val="tx1"/>
                </a:solidFill>
                <a:effectLst/>
                <a:latin typeface="+mn-lt"/>
                <a:ea typeface="+mn-ea"/>
                <a:cs typeface="+mn-cs"/>
              </a:rPr>
              <a:t> we have </a:t>
            </a:r>
            <a:r>
              <a:rPr lang="en-US" sz="1200" kern="1200" dirty="0">
                <a:solidFill>
                  <a:schemeClr val="tx1"/>
                </a:solidFill>
                <a:effectLst/>
                <a:latin typeface="+mn-lt"/>
                <a:ea typeface="+mn-ea"/>
                <a:cs typeface="+mn-cs"/>
              </a:rPr>
              <a:t>supported NDAs in identifying potential candidates for direct access accreditation, which resulted in 18 institutions/organizations preparing their GCF accreditation application – 14 submitted (stage I completeness check), 6 (stage II review and board approval), 2 accredited: Fiji </a:t>
            </a:r>
            <a:r>
              <a:rPr lang="en-US" sz="1200" kern="1200" dirty="0" err="1">
                <a:solidFill>
                  <a:schemeClr val="tx1"/>
                </a:solidFill>
                <a:effectLst/>
                <a:latin typeface="+mn-lt"/>
                <a:ea typeface="+mn-ea"/>
                <a:cs typeface="+mn-cs"/>
              </a:rPr>
              <a:t>Dvpt</a:t>
            </a:r>
            <a:r>
              <a:rPr lang="en-US" sz="1200" kern="1200" dirty="0">
                <a:solidFill>
                  <a:schemeClr val="tx1"/>
                </a:solidFill>
                <a:effectLst/>
                <a:latin typeface="+mn-lt"/>
                <a:ea typeface="+mn-ea"/>
                <a:cs typeface="+mn-cs"/>
              </a:rPr>
              <a:t> Bank and NEMA (Kenya). All 9 partner countries are developing GCF concept notes and proposals from their prioritized project concepts, 11 proposals are fully supported (4 full proposals submitted to date) and more than 30 concept notes and proposals submitted to NDAs were technically reviewed by the experts hired by the </a:t>
            </a:r>
            <a:r>
              <a:rPr lang="en-US" sz="1200" kern="1200" dirty="0" err="1">
                <a:solidFill>
                  <a:schemeClr val="tx1"/>
                </a:solidFill>
                <a:effectLst/>
                <a:latin typeface="+mn-lt"/>
                <a:ea typeface="+mn-ea"/>
                <a:cs typeface="+mn-cs"/>
              </a:rPr>
              <a:t>programme</a:t>
            </a:r>
            <a:r>
              <a:rPr lang="en-US" sz="1200" kern="1200" dirty="0">
                <a:solidFill>
                  <a:schemeClr val="tx1"/>
                </a:solidFill>
                <a:effectLst/>
                <a:latin typeface="+mn-lt"/>
                <a:ea typeface="+mn-ea"/>
                <a:cs typeface="+mn-cs"/>
              </a:rPr>
              <a:t>.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Further,</a:t>
            </a:r>
            <a:r>
              <a:rPr lang="en-US" sz="1200" kern="1200" baseline="0" dirty="0">
                <a:solidFill>
                  <a:schemeClr val="tx1"/>
                </a:solidFill>
                <a:effectLst/>
                <a:latin typeface="+mn-lt"/>
                <a:ea typeface="+mn-ea"/>
                <a:cs typeface="+mn-cs"/>
              </a:rPr>
              <a:t> we have  raised </a:t>
            </a:r>
            <a:r>
              <a:rPr lang="en-US" sz="1200" kern="1200" dirty="0">
                <a:solidFill>
                  <a:schemeClr val="tx1"/>
                </a:solidFill>
                <a:effectLst/>
                <a:latin typeface="+mn-lt"/>
                <a:ea typeface="+mn-ea"/>
                <a:cs typeface="+mn-cs"/>
              </a:rPr>
              <a:t>awareness of local financial institutions and private sector actors on climate finance opportunities. E.g. in Colombia, the </a:t>
            </a:r>
            <a:r>
              <a:rPr lang="en-US" sz="1200" kern="1200" dirty="0" err="1">
                <a:solidFill>
                  <a:schemeClr val="tx1"/>
                </a:solidFill>
                <a:effectLst/>
                <a:latin typeface="+mn-lt"/>
                <a:ea typeface="+mn-ea"/>
                <a:cs typeface="+mn-cs"/>
              </a:rPr>
              <a:t>Programme</a:t>
            </a:r>
            <a:r>
              <a:rPr lang="en-US" sz="1200" kern="1200" dirty="0">
                <a:solidFill>
                  <a:schemeClr val="tx1"/>
                </a:solidFill>
                <a:effectLst/>
                <a:latin typeface="+mn-lt"/>
                <a:ea typeface="+mn-ea"/>
                <a:cs typeface="+mn-cs"/>
              </a:rPr>
              <a:t> has provided technical and financial support for the National Climate Change System’s initiative, “Innovative Financing Pilot Projects.”, seeking to engage investors and generate public-private investment schemes.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Creating Enabling conditions and promotion of renewable energy and energy efficiency investments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indent="0">
              <a:buFont typeface="Arial" panose="020B0604020202020204" pitchFamily="34" charset="0"/>
              <a:buNone/>
            </a:pPr>
            <a:r>
              <a:rPr lang="en-US" sz="1200" b="1" kern="1200" dirty="0">
                <a:solidFill>
                  <a:schemeClr val="tx1"/>
                </a:solidFill>
                <a:effectLst/>
                <a:latin typeface="+mn-lt"/>
                <a:ea typeface="+mn-ea"/>
                <a:cs typeface="+mn-cs"/>
              </a:rPr>
              <a:t>Seed Capital Assistance Facility</a:t>
            </a:r>
            <a:endParaRPr lang="en-GB" sz="1200" kern="1200" dirty="0">
              <a:solidFill>
                <a:schemeClr val="tx1"/>
              </a:solidFill>
              <a:effectLst/>
              <a:latin typeface="+mn-lt"/>
              <a:ea typeface="+mn-ea"/>
              <a:cs typeface="+mn-cs"/>
            </a:endParaRPr>
          </a:p>
          <a:p>
            <a:pPr marL="0" indent="0">
              <a:buFont typeface="Arial" panose="020B0604020202020204" pitchFamily="34" charset="0"/>
              <a:buNone/>
            </a:pPr>
            <a:r>
              <a:rPr lang="en-US" sz="1200" kern="1200" dirty="0">
                <a:solidFill>
                  <a:schemeClr val="tx1"/>
                </a:solidFill>
                <a:effectLst/>
                <a:latin typeface="+mn-lt"/>
                <a:ea typeface="+mn-ea"/>
                <a:cs typeface="+mn-cs"/>
              </a:rPr>
              <a:t>The project is now at mid-implementation stage, and is undergoing its mid-term evaluation. The facility supports investment funds for early stage development of renewable energy projects and ventures in frontier markets in Asia and Africa. It offers various forms of support including supporting individual projects to reach commercial project finance stage (pre-construction). As of June 2018, the facility directly supported 10 renewable energy projects located in Cambodia, Indonesia, Kenya, Nigeria, Rwanda, Tanzania, and Vietnam.  </a:t>
            </a:r>
            <a:endParaRPr lang="en-GB" sz="1200" kern="1200" dirty="0">
              <a:solidFill>
                <a:schemeClr val="tx1"/>
              </a:solidFill>
              <a:effectLst/>
              <a:latin typeface="+mn-lt"/>
              <a:ea typeface="+mn-ea"/>
              <a:cs typeface="+mn-cs"/>
            </a:endParaRPr>
          </a:p>
          <a:p>
            <a:pPr marL="0" indent="0">
              <a:buFont typeface="Arial" panose="020B0604020202020204" pitchFamily="34" charset="0"/>
              <a:buNone/>
            </a:pPr>
            <a:r>
              <a:rPr lang="en-US" sz="1200" kern="1200" dirty="0">
                <a:solidFill>
                  <a:schemeClr val="tx1"/>
                </a:solidFill>
                <a:effectLst/>
                <a:latin typeface="+mn-lt"/>
                <a:ea typeface="+mn-ea"/>
                <a:cs typeface="+mn-cs"/>
              </a:rPr>
              <a:t>SCAF also supports the establishment of new actors in the clean energy private equity sphere. It reached a first successful achievement with Ethiopian SME fund, </a:t>
            </a:r>
            <a:r>
              <a:rPr lang="en-US" sz="1200" kern="1200" dirty="0" err="1">
                <a:solidFill>
                  <a:schemeClr val="tx1"/>
                </a:solidFill>
                <a:effectLst/>
                <a:latin typeface="+mn-lt"/>
                <a:ea typeface="+mn-ea"/>
                <a:cs typeface="+mn-cs"/>
              </a:rPr>
              <a:t>Zoscales</a:t>
            </a:r>
            <a:r>
              <a:rPr lang="en-US" sz="1200" kern="1200" dirty="0">
                <a:solidFill>
                  <a:schemeClr val="tx1"/>
                </a:solidFill>
                <a:effectLst/>
                <a:latin typeface="+mn-lt"/>
                <a:ea typeface="+mn-ea"/>
                <a:cs typeface="+mn-cs"/>
              </a:rPr>
              <a:t>, getting to its first fund close late 2017.</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GB" b="1" baseline="0" dirty="0">
                <a:latin typeface="Roboto" panose="02000000000000000000" pitchFamily="2" charset="0"/>
                <a:ea typeface="Roboto" panose="02000000000000000000" pitchFamily="2" charset="0"/>
                <a:cs typeface="Roboto" panose="02000000000000000000" pitchFamily="2" charset="0"/>
              </a:rPr>
              <a:t>Decarbonization of assets: </a:t>
            </a:r>
            <a:r>
              <a:rPr lang="en-GB" baseline="0" dirty="0">
                <a:latin typeface="Roboto" panose="02000000000000000000" pitchFamily="2" charset="0"/>
                <a:ea typeface="Roboto" panose="02000000000000000000" pitchFamily="2" charset="0"/>
                <a:cs typeface="Roboto" panose="02000000000000000000" pitchFamily="2" charset="0"/>
              </a:rPr>
              <a:t>UN Environment Programme’s key effort to decarbonise investments are through the </a:t>
            </a:r>
            <a:r>
              <a:rPr lang="en-GB" b="1" baseline="0" dirty="0">
                <a:latin typeface="Roboto" panose="02000000000000000000" pitchFamily="2" charset="0"/>
                <a:ea typeface="Roboto" panose="02000000000000000000" pitchFamily="2" charset="0"/>
                <a:cs typeface="Roboto" panose="02000000000000000000" pitchFamily="2" charset="0"/>
              </a:rPr>
              <a:t>Portfolio Decarbonization Coalition </a:t>
            </a:r>
            <a:r>
              <a:rPr lang="en-GB" baseline="0" dirty="0">
                <a:latin typeface="Roboto" panose="02000000000000000000" pitchFamily="2" charset="0"/>
                <a:ea typeface="Roboto" panose="02000000000000000000" pitchFamily="2" charset="0"/>
                <a:cs typeface="Roboto" panose="02000000000000000000" pitchFamily="2" charset="0"/>
              </a:rPr>
              <a:t>which now convenes 32 investors overseeing the gradual </a:t>
            </a:r>
            <a:r>
              <a:rPr lang="en-GB" b="1" baseline="0" dirty="0">
                <a:latin typeface="Roboto" panose="02000000000000000000" pitchFamily="2" charset="0"/>
                <a:ea typeface="Roboto" panose="02000000000000000000" pitchFamily="2" charset="0"/>
                <a:cs typeface="Roboto" panose="02000000000000000000" pitchFamily="2" charset="0"/>
              </a:rPr>
              <a:t>decarbonization of a total of more than USD 800 billion</a:t>
            </a:r>
            <a:r>
              <a:rPr lang="en-GB" baseline="0" dirty="0">
                <a:latin typeface="Roboto" panose="02000000000000000000" pitchFamily="2" charset="0"/>
                <a:ea typeface="Roboto" panose="02000000000000000000" pitchFamily="2" charset="0"/>
                <a:cs typeface="Roboto" panose="02000000000000000000" pitchFamily="2" charset="0"/>
              </a:rPr>
              <a:t> in assets under management (AUM). This has dramatically surpassed the Coalition’s original target of USD 100 billion by 2015 by a factor of 8. Portfolio decarbonization means investors systemically integrate carbon-related information, such as fossil-fuel-derived revenues, into portfolio design and capital allocation, </a:t>
            </a:r>
            <a:r>
              <a:rPr lang="en-GB" baseline="0" dirty="0" err="1">
                <a:latin typeface="Roboto" panose="02000000000000000000" pitchFamily="2" charset="0"/>
                <a:ea typeface="Roboto" panose="02000000000000000000" pitchFamily="2" charset="0"/>
                <a:cs typeface="Roboto" panose="02000000000000000000" pitchFamily="2" charset="0"/>
              </a:rPr>
              <a:t>signaling</a:t>
            </a:r>
            <a:r>
              <a:rPr lang="en-GB" baseline="0" dirty="0">
                <a:latin typeface="Roboto" panose="02000000000000000000" pitchFamily="2" charset="0"/>
                <a:ea typeface="Roboto" panose="02000000000000000000" pitchFamily="2" charset="0"/>
                <a:cs typeface="Roboto" panose="02000000000000000000" pitchFamily="2" charset="0"/>
              </a:rPr>
              <a:t> that climate change, and the corporate response to it, will be critical to shareholder value and investor interests going forward. UN Environment’s Finance Initiative is a co-founder of the Portfolio Decarbonization Coalition.</a:t>
            </a:r>
          </a:p>
          <a:p>
            <a:pPr marL="0" marR="0" lvl="0" indent="0" algn="l" defTabSz="931774" rtl="0" eaLnBrk="1" fontAlgn="auto" latinLnBrk="0" hangingPunct="1">
              <a:lnSpc>
                <a:spcPct val="100000"/>
              </a:lnSpc>
              <a:spcBef>
                <a:spcPts val="0"/>
              </a:spcBef>
              <a:spcAft>
                <a:spcPts val="0"/>
              </a:spcAft>
              <a:buClrTx/>
              <a:buSzTx/>
              <a:buFontTx/>
              <a:buNone/>
              <a:tabLst/>
              <a:defRPr/>
            </a:pPr>
            <a:endParaRPr lang="en-US" baseline="0" dirty="0">
              <a:latin typeface="Roboto" panose="02000000000000000000" pitchFamily="2" charset="0"/>
              <a:ea typeface="Roboto" panose="02000000000000000000" pitchFamily="2" charset="0"/>
              <a:cs typeface="Roboto" panose="02000000000000000000" pitchFamily="2"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GB" dirty="0"/>
              <a:t>Resolutions: </a:t>
            </a:r>
          </a:p>
          <a:p>
            <a:pPr marL="0" marR="0" lvl="0" indent="0" algn="l" defTabSz="931774" rtl="0" eaLnBrk="1" fontAlgn="auto" latinLnBrk="0" hangingPunct="1">
              <a:lnSpc>
                <a:spcPct val="100000"/>
              </a:lnSpc>
              <a:spcBef>
                <a:spcPts val="0"/>
              </a:spcBef>
              <a:spcAft>
                <a:spcPts val="0"/>
              </a:spcAft>
              <a:buClrTx/>
              <a:buSzTx/>
              <a:buFontTx/>
              <a:buNone/>
              <a:tabLst/>
              <a:defRPr/>
            </a:pPr>
            <a:r>
              <a:rPr lang="en-GB" dirty="0"/>
              <a:t>UNEA 2/6 - Supporting the Paris Agreement</a:t>
            </a:r>
          </a:p>
          <a:p>
            <a:pPr marL="0" marR="0" lvl="0" indent="0" algn="l" defTabSz="931774" rtl="0" eaLnBrk="1" fontAlgn="auto" latinLnBrk="0" hangingPunct="1">
              <a:lnSpc>
                <a:spcPct val="100000"/>
              </a:lnSpc>
              <a:spcBef>
                <a:spcPts val="0"/>
              </a:spcBef>
              <a:spcAft>
                <a:spcPts val="0"/>
              </a:spcAft>
              <a:buClrTx/>
              <a:buSzTx/>
              <a:buFontTx/>
              <a:buNone/>
              <a:tabLst/>
              <a:defRPr/>
            </a:pPr>
            <a:r>
              <a:rPr lang="en-GB" dirty="0"/>
              <a:t>UNEA 3/5 - Investing in innovative environmental solutions for accelerating the implementation of the Sustainable Development Goals</a:t>
            </a:r>
          </a:p>
          <a:p>
            <a:pPr marL="0" marR="0" lvl="0" indent="0" algn="l" defTabSz="931774"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208BA4-A9BA-4B65-9168-A7A095ED0EFD}" type="slidenum">
              <a:rPr lang="en-US" smtClean="0"/>
              <a:t>7</a:t>
            </a:fld>
            <a:endParaRPr lang="en-US"/>
          </a:p>
        </p:txBody>
      </p:sp>
    </p:spTree>
    <p:extLst>
      <p:ext uri="{BB962C8B-B14F-4D97-AF65-F5344CB8AC3E}">
        <p14:creationId xmlns:p14="http://schemas.microsoft.com/office/powerpoint/2010/main" val="1903973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Roboto" panose="02000000000000000000" pitchFamily="2" charset="0"/>
                <a:ea typeface="Roboto" panose="02000000000000000000" pitchFamily="2" charset="0"/>
                <a:cs typeface="Roboto" panose="02000000000000000000" pitchFamily="2" charset="0"/>
              </a:rPr>
              <a:t>Under the Excepted Accomplishment on REDD+ we have increased our focus on securing finance for sustainable land management and to that extent introduced a new indicator on secured finance. UN Environment </a:t>
            </a:r>
            <a:r>
              <a:rPr lang="en-US" baseline="0" dirty="0" err="1">
                <a:latin typeface="Roboto" panose="02000000000000000000" pitchFamily="2" charset="0"/>
                <a:ea typeface="Roboto" panose="02000000000000000000" pitchFamily="2" charset="0"/>
                <a:cs typeface="Roboto" panose="02000000000000000000" pitchFamily="2" charset="0"/>
              </a:rPr>
              <a:t>Programme’s</a:t>
            </a:r>
            <a:r>
              <a:rPr lang="en-US" baseline="0" dirty="0">
                <a:latin typeface="Roboto" panose="02000000000000000000" pitchFamily="2" charset="0"/>
                <a:ea typeface="Roboto" panose="02000000000000000000" pitchFamily="2" charset="0"/>
                <a:cs typeface="Roboto" panose="02000000000000000000" pitchFamily="2" charset="0"/>
              </a:rPr>
              <a:t> target for 2018-2019 is to support 20 countries to access REDD+ and sustainable landscape management finance. </a:t>
            </a:r>
          </a:p>
          <a:p>
            <a:endParaRPr lang="en-US" b="1" dirty="0">
              <a:latin typeface="Roboto" panose="02000000000000000000" pitchFamily="2" charset="0"/>
              <a:ea typeface="Roboto" panose="02000000000000000000" pitchFamily="2" charset="0"/>
              <a:cs typeface="Roboto" panose="02000000000000000000" pitchFamily="2"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Roboto" panose="02000000000000000000" pitchFamily="2" charset="0"/>
                <a:ea typeface="Roboto" panose="02000000000000000000" pitchFamily="2" charset="0"/>
                <a:cs typeface="Roboto" panose="02000000000000000000" pitchFamily="2" charset="0"/>
              </a:rPr>
              <a:t>Our pipeline of Green Climate Fund </a:t>
            </a:r>
            <a:r>
              <a:rPr lang="en-US" b="0" dirty="0">
                <a:latin typeface="Roboto" panose="02000000000000000000" pitchFamily="2" charset="0"/>
                <a:ea typeface="Roboto" panose="02000000000000000000" pitchFamily="2" charset="0"/>
                <a:cs typeface="Roboto" panose="02000000000000000000" pitchFamily="2" charset="0"/>
              </a:rPr>
              <a:t>projects, The Tropical Landscape Finance Facility and our </a:t>
            </a:r>
            <a:r>
              <a:rPr lang="en-US" altLang="nl-NL" b="0" dirty="0">
                <a:latin typeface="Roboto" panose="02000000000000000000" pitchFamily="2" charset="0"/>
                <a:ea typeface="Roboto" panose="02000000000000000000" pitchFamily="2" charset="0"/>
                <a:cs typeface="Roboto" panose="02000000000000000000" pitchFamily="2" charset="0"/>
              </a:rPr>
              <a:t>collaboration with BNP Paribas and </a:t>
            </a:r>
            <a:r>
              <a:rPr lang="en-US" altLang="nl-NL" b="0" dirty="0" err="1">
                <a:latin typeface="Roboto" panose="02000000000000000000" pitchFamily="2" charset="0"/>
                <a:ea typeface="Roboto" panose="02000000000000000000" pitchFamily="2" charset="0"/>
                <a:cs typeface="Roboto" panose="02000000000000000000" pitchFamily="2" charset="0"/>
              </a:rPr>
              <a:t>Radobank</a:t>
            </a:r>
            <a:r>
              <a:rPr lang="en-US" altLang="nl-NL" b="0" dirty="0">
                <a:latin typeface="Roboto" panose="02000000000000000000" pitchFamily="2" charset="0"/>
                <a:ea typeface="Roboto" panose="02000000000000000000" pitchFamily="2" charset="0"/>
                <a:cs typeface="Roboto" panose="02000000000000000000" pitchFamily="2" charset="0"/>
              </a:rPr>
              <a:t> are all key initiatives to secure</a:t>
            </a:r>
            <a:r>
              <a:rPr lang="en-US" altLang="nl-NL" b="0" baseline="0" dirty="0">
                <a:latin typeface="Roboto" panose="02000000000000000000" pitchFamily="2" charset="0"/>
                <a:ea typeface="Roboto" panose="02000000000000000000" pitchFamily="2" charset="0"/>
                <a:cs typeface="Roboto" panose="02000000000000000000" pitchFamily="2" charset="0"/>
              </a:rPr>
              <a:t> tangible finance. </a:t>
            </a:r>
            <a:r>
              <a:rPr lang="en-US" altLang="nl-NL" b="0" dirty="0">
                <a:latin typeface="Roboto" panose="02000000000000000000" pitchFamily="2" charset="0"/>
                <a:ea typeface="Roboto" panose="02000000000000000000" pitchFamily="2" charset="0"/>
                <a:cs typeface="Roboto" panose="02000000000000000000" pitchFamily="2" charset="0"/>
              </a:rPr>
              <a:t>While its too early to say if we will meet our target of 20 countries, our pipeline of projects and investment objects is sufficiently broad to deliver tangible investments in 20 countries</a:t>
            </a:r>
            <a:r>
              <a:rPr lang="en-US" altLang="nl-NL" b="0" baseline="0" dirty="0">
                <a:latin typeface="Roboto" panose="02000000000000000000" pitchFamily="2" charset="0"/>
                <a:ea typeface="Roboto" panose="02000000000000000000" pitchFamily="2" charset="0"/>
                <a:cs typeface="Roboto" panose="02000000000000000000" pitchFamily="2" charset="0"/>
              </a:rPr>
              <a:t> if all reach fruition by 2019.</a:t>
            </a:r>
            <a:r>
              <a:rPr lang="en-US" altLang="nl-NL" b="0" dirty="0">
                <a:latin typeface="Roboto" panose="02000000000000000000" pitchFamily="2" charset="0"/>
                <a:ea typeface="Roboto" panose="02000000000000000000" pitchFamily="2" charset="0"/>
                <a:cs typeface="Roboto" panose="02000000000000000000" pitchFamily="2" charset="0"/>
              </a:rPr>
              <a:t> </a:t>
            </a:r>
          </a:p>
          <a:p>
            <a:pPr marL="0" marR="0" lvl="0" indent="0" algn="l" defTabSz="931774" rtl="0" eaLnBrk="1" fontAlgn="auto" latinLnBrk="0" hangingPunct="1">
              <a:lnSpc>
                <a:spcPct val="100000"/>
              </a:lnSpc>
              <a:spcBef>
                <a:spcPts val="0"/>
              </a:spcBef>
              <a:spcAft>
                <a:spcPts val="0"/>
              </a:spcAft>
              <a:buClrTx/>
              <a:buSzTx/>
              <a:buFontTx/>
              <a:buNone/>
              <a:tabLst/>
              <a:defRPr/>
            </a:pPr>
            <a:endParaRPr lang="en-US" altLang="nl-NL" dirty="0">
              <a:latin typeface="Roboto" panose="02000000000000000000" pitchFamily="2" charset="0"/>
              <a:ea typeface="Roboto" panose="02000000000000000000" pitchFamily="2" charset="0"/>
              <a:cs typeface="Roboto" panose="02000000000000000000" pitchFamily="2"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altLang="nl-NL" dirty="0">
                <a:latin typeface="Roboto" panose="02000000000000000000" pitchFamily="2" charset="0"/>
                <a:ea typeface="Roboto" panose="02000000000000000000" pitchFamily="2" charset="0"/>
                <a:cs typeface="Roboto" panose="02000000000000000000" pitchFamily="2" charset="0"/>
              </a:rPr>
              <a:t>The</a:t>
            </a:r>
            <a:r>
              <a:rPr lang="en-US" altLang="nl-NL" baseline="0" dirty="0">
                <a:latin typeface="Roboto" panose="02000000000000000000" pitchFamily="2" charset="0"/>
                <a:ea typeface="Roboto" panose="02000000000000000000" pitchFamily="2" charset="0"/>
                <a:cs typeface="Roboto" panose="02000000000000000000" pitchFamily="2" charset="0"/>
              </a:rPr>
              <a:t> UN-REDD </a:t>
            </a:r>
            <a:r>
              <a:rPr lang="en-US" altLang="nl-NL" baseline="0" dirty="0" err="1">
                <a:latin typeface="Roboto" panose="02000000000000000000" pitchFamily="2" charset="0"/>
                <a:ea typeface="Roboto" panose="02000000000000000000" pitchFamily="2" charset="0"/>
                <a:cs typeface="Roboto" panose="02000000000000000000" pitchFamily="2" charset="0"/>
              </a:rPr>
              <a:t>programme</a:t>
            </a:r>
            <a:r>
              <a:rPr lang="en-US" altLang="nl-NL" baseline="0" dirty="0">
                <a:latin typeface="Roboto" panose="02000000000000000000" pitchFamily="2" charset="0"/>
                <a:ea typeface="Roboto" panose="02000000000000000000" pitchFamily="2" charset="0"/>
                <a:cs typeface="Roboto" panose="02000000000000000000" pitchFamily="2" charset="0"/>
              </a:rPr>
              <a:t> has for several years also supported countries to include multiple benefits in their efforts to reduce emissions from deforestation and work ahs progressed sufficiently that this has been included as an indicator in the 2018-2019 </a:t>
            </a:r>
            <a:r>
              <a:rPr lang="en-US" altLang="nl-NL" baseline="0" dirty="0" err="1">
                <a:latin typeface="Roboto" panose="02000000000000000000" pitchFamily="2" charset="0"/>
                <a:ea typeface="Roboto" panose="02000000000000000000" pitchFamily="2" charset="0"/>
                <a:cs typeface="Roboto" panose="02000000000000000000" pitchFamily="2" charset="0"/>
              </a:rPr>
              <a:t>Programme</a:t>
            </a:r>
            <a:r>
              <a:rPr lang="en-US" altLang="nl-NL" baseline="0" dirty="0">
                <a:latin typeface="Roboto" panose="02000000000000000000" pitchFamily="2" charset="0"/>
                <a:ea typeface="Roboto" panose="02000000000000000000" pitchFamily="2" charset="0"/>
                <a:cs typeface="Roboto" panose="02000000000000000000" pitchFamily="2" charset="0"/>
              </a:rPr>
              <a:t> of Work results framework. </a:t>
            </a:r>
            <a:r>
              <a:rPr lang="en-US" altLang="nl-NL" dirty="0">
                <a:latin typeface="Roboto" panose="02000000000000000000" pitchFamily="2" charset="0"/>
                <a:ea typeface="Roboto" panose="02000000000000000000" pitchFamily="2" charset="0"/>
                <a:cs typeface="Roboto" panose="02000000000000000000" pitchFamily="2" charset="0"/>
              </a:rPr>
              <a:t>Our target to support 45 countries</a:t>
            </a:r>
            <a:r>
              <a:rPr lang="en-US" altLang="nl-NL" baseline="0" dirty="0">
                <a:latin typeface="Roboto" panose="02000000000000000000" pitchFamily="2" charset="0"/>
                <a:ea typeface="Roboto" panose="02000000000000000000" pitchFamily="2" charset="0"/>
                <a:cs typeface="Roboto" panose="02000000000000000000" pitchFamily="2" charset="0"/>
              </a:rPr>
              <a:t> to generate social and environmental benefits from REDD+ and landscape interventions is however unlikely to be met during the biennium as we have not received support request from a sufficient amount of countries to meet the set target.  Based on our activity portfolio we are more likely to achieve progress in 20-30 countries. </a:t>
            </a:r>
            <a:r>
              <a:rPr lang="en-US" altLang="nl-NL" dirty="0">
                <a:latin typeface="Roboto" panose="02000000000000000000" pitchFamily="2" charset="0"/>
                <a:ea typeface="Roboto" panose="02000000000000000000" pitchFamily="2" charset="0"/>
                <a:cs typeface="Roboto" panose="02000000000000000000" pitchFamily="2" charset="0"/>
              </a:rPr>
              <a:t>For example, the UN-REDD </a:t>
            </a:r>
            <a:r>
              <a:rPr lang="en-US" altLang="nl-NL" dirty="0" err="1">
                <a:latin typeface="Roboto" panose="02000000000000000000" pitchFamily="2" charset="0"/>
                <a:ea typeface="Roboto" panose="02000000000000000000" pitchFamily="2" charset="0"/>
                <a:cs typeface="Roboto" panose="02000000000000000000" pitchFamily="2" charset="0"/>
              </a:rPr>
              <a:t>Programme</a:t>
            </a:r>
            <a:r>
              <a:rPr lang="en-US" altLang="nl-NL" baseline="0" dirty="0">
                <a:latin typeface="Roboto" panose="02000000000000000000" pitchFamily="2" charset="0"/>
                <a:ea typeface="Roboto" panose="02000000000000000000" pitchFamily="2" charset="0"/>
                <a:cs typeface="Roboto" panose="02000000000000000000" pitchFamily="2" charset="0"/>
              </a:rPr>
              <a:t>  support to 18 countries (Argentina, Chile, Colombia, Costa Rica, Côte d’Ivoire, Ecuador, Honduras, Liberia, Mexico, Mongolia, Myanmar, Nigeria, Panama, Papua New Guinea, Peru, Sri Lanka, Viet Nam and Zambia). </a:t>
            </a:r>
          </a:p>
          <a:p>
            <a:pPr marL="0" marR="0" lvl="0" indent="0" algn="l" defTabSz="931774" rtl="0" eaLnBrk="1" fontAlgn="auto" latinLnBrk="0" hangingPunct="1">
              <a:lnSpc>
                <a:spcPct val="100000"/>
              </a:lnSpc>
              <a:spcBef>
                <a:spcPts val="0"/>
              </a:spcBef>
              <a:spcAft>
                <a:spcPts val="0"/>
              </a:spcAft>
              <a:buClrTx/>
              <a:buSzTx/>
              <a:buFontTx/>
              <a:buNone/>
              <a:tabLst/>
              <a:defRPr/>
            </a:pPr>
            <a:endParaRPr lang="en-GB" b="1" baseline="0" dirty="0">
              <a:latin typeface="Roboto" panose="02000000000000000000" pitchFamily="2" charset="0"/>
              <a:ea typeface="Roboto" panose="02000000000000000000" pitchFamily="2" charset="0"/>
              <a:cs typeface="Roboto" panose="02000000000000000000" pitchFamily="2"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GB" b="1" baseline="0" dirty="0">
                <a:latin typeface="Roboto" panose="02000000000000000000" pitchFamily="2" charset="0"/>
                <a:ea typeface="Roboto" panose="02000000000000000000" pitchFamily="2" charset="0"/>
                <a:cs typeface="Roboto" panose="02000000000000000000" pitchFamily="2" charset="0"/>
              </a:rPr>
              <a:t>Furthermore, UN Environment Programme brings in an environmental and social impact framework for the ‘Forest Protection and Sustainable Agriculture’ Partnership (set up by UN Environment and Rabobank) which will advance multiple benefits as part of the landscape investment work stream. A final draft was ready in June 2018 and we aim to have it approved ahead of the launch of the fund in Q4 2018. </a:t>
            </a:r>
            <a:endParaRPr lang="en-US" b="1" dirty="0">
              <a:latin typeface="Roboto" panose="02000000000000000000" pitchFamily="2" charset="0"/>
              <a:ea typeface="Roboto" panose="02000000000000000000" pitchFamily="2" charset="0"/>
              <a:cs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Roboto" panose="02000000000000000000" pitchFamily="2" charset="0"/>
              <a:ea typeface="Roboto" panose="02000000000000000000" pitchFamily="2" charset="0"/>
              <a:cs typeface="Roboto" panose="02000000000000000000" pitchFamily="2" charset="0"/>
            </a:endParaRPr>
          </a:p>
          <a:p>
            <a:endParaRPr lang="en-US" dirty="0">
              <a:latin typeface="Roboto" panose="02000000000000000000" pitchFamily="2" charset="0"/>
              <a:ea typeface="Roboto" panose="02000000000000000000" pitchFamily="2" charset="0"/>
              <a:cs typeface="Roboto" panose="02000000000000000000" pitchFamily="2" charset="0"/>
            </a:endParaRPr>
          </a:p>
          <a:p>
            <a:r>
              <a:rPr lang="en-GB" b="1" dirty="0">
                <a:latin typeface="Roboto" panose="02000000000000000000" pitchFamily="2" charset="0"/>
                <a:ea typeface="Roboto" panose="02000000000000000000" pitchFamily="2" charset="0"/>
                <a:cs typeface="Roboto" panose="02000000000000000000" pitchFamily="2" charset="0"/>
              </a:rPr>
              <a:t>Resolutions: </a:t>
            </a:r>
          </a:p>
          <a:p>
            <a:r>
              <a:rPr lang="en-GB" dirty="0">
                <a:latin typeface="Roboto" panose="02000000000000000000" pitchFamily="2" charset="0"/>
                <a:ea typeface="Roboto" panose="02000000000000000000" pitchFamily="2" charset="0"/>
                <a:cs typeface="Roboto" panose="02000000000000000000" pitchFamily="2" charset="0"/>
              </a:rPr>
              <a:t>UNEA 1/8 - Ecosystem-based adaptation    </a:t>
            </a:r>
          </a:p>
          <a:p>
            <a:r>
              <a:rPr lang="en-GB" dirty="0">
                <a:latin typeface="Roboto" panose="02000000000000000000" pitchFamily="2" charset="0"/>
                <a:ea typeface="Roboto" panose="02000000000000000000" pitchFamily="2" charset="0"/>
                <a:cs typeface="Roboto" panose="02000000000000000000" pitchFamily="2" charset="0"/>
              </a:rPr>
              <a:t>UNEA 2/6 - Supporting the Paris Agreement</a:t>
            </a:r>
          </a:p>
          <a:p>
            <a:r>
              <a:rPr lang="en-GB" dirty="0">
                <a:latin typeface="Roboto" panose="02000000000000000000" pitchFamily="2" charset="0"/>
                <a:ea typeface="Roboto" panose="02000000000000000000" pitchFamily="2" charset="0"/>
                <a:cs typeface="Roboto" panose="02000000000000000000" pitchFamily="2" charset="0"/>
              </a:rPr>
              <a:t>UNEA 3/5 - Investing in innovative environmental solutions for accelerating the implementation of the Sustainable Development Goals</a:t>
            </a:r>
          </a:p>
          <a:p>
            <a:endParaRPr lang="en-US" dirty="0">
              <a:latin typeface="Roboto" panose="02000000000000000000" pitchFamily="2" charset="0"/>
              <a:ea typeface="Roboto" panose="02000000000000000000" pitchFamily="2" charset="0"/>
              <a:cs typeface="Roboto" panose="02000000000000000000" pitchFamily="2" charset="0"/>
            </a:endParaRPr>
          </a:p>
          <a:p>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9331933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25" marR="0" lvl="0" indent="-171425" algn="l" defTabSz="914070" rtl="0" eaLnBrk="1" fontAlgn="auto" latinLnBrk="0" hangingPunct="1">
              <a:lnSpc>
                <a:spcPct val="7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In addition to the indicators under the three expected accomplishments, UN Environment </a:t>
            </a:r>
            <a:r>
              <a:rPr kumimoji="0" lang="en-US" sz="1200" b="0" i="0" u="none" strike="noStrike" kern="1200" cap="none" spc="0" normalizeH="0" baseline="0" noProof="0" dirty="0" err="1">
                <a:ln>
                  <a:noFill/>
                </a:ln>
                <a:solidFill>
                  <a:prstClr val="black"/>
                </a:solidFill>
                <a:effectLst/>
                <a:uLnTx/>
                <a:uFillTx/>
                <a:latin typeface="+mn-lt"/>
                <a:ea typeface="+mn-ea"/>
                <a:cs typeface="+mn-cs"/>
              </a:rPr>
              <a:t>Programme</a:t>
            </a:r>
            <a:r>
              <a:rPr kumimoji="0" lang="en-US" sz="1200" b="0" i="0" u="none" strike="noStrike" kern="1200" cap="none" spc="0" normalizeH="0" baseline="0" noProof="0" dirty="0">
                <a:ln>
                  <a:noFill/>
                </a:ln>
                <a:solidFill>
                  <a:prstClr val="black"/>
                </a:solidFill>
                <a:effectLst/>
                <a:uLnTx/>
                <a:uFillTx/>
                <a:latin typeface="+mn-lt"/>
                <a:ea typeface="+mn-ea"/>
                <a:cs typeface="+mn-cs"/>
              </a:rPr>
              <a:t> provides support to several countries on the overall enabling framework for measurable and transparent climate action. This area of work, while it is not directly measured through indicators, support the achievement of our indicators as well as the delivery of the higher level objective on climate change.</a:t>
            </a:r>
          </a:p>
          <a:p>
            <a:pPr marL="171425" marR="0" lvl="0" indent="-171425" algn="l" defTabSz="914070" rtl="0" eaLnBrk="1" fontAlgn="auto" latinLnBrk="0" hangingPunct="1">
              <a:lnSpc>
                <a:spcPct val="7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171425" marR="0" lvl="0" indent="-171425" algn="l" defTabSz="914070" rtl="0" eaLnBrk="1" fontAlgn="auto" latinLnBrk="0" hangingPunct="1">
              <a:lnSpc>
                <a:spcPct val="7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Our support includes, assistance to developing country Parties under the UN Framework Convention on Climate Change to produce and submit national communications and biennial update reports to the Climate Convention. The UN Environment Programme, as an Implementing Agency of the Global Environment Facility, is currently supporting eighty-two (82) countries to prepare their national communications and biennial update reports.  These reports present a wealth of climate relevant information to the Conference of Parties and strengthen national capacities in producing, assessing and using this information for policy making. In light of the Paris Agreement, the UN Environment Programme is following the climate negotiations at the international level to ensure we provide the necessary support for countries to transition to the enhanced transparency framework under the Paris Agreement.</a:t>
            </a:r>
          </a:p>
          <a:p>
            <a:pPr marL="171425" marR="0" lvl="0" indent="-171425" algn="l" defTabSz="914070" rtl="0" eaLnBrk="1" fontAlgn="auto" latinLnBrk="0" hangingPunct="1">
              <a:lnSpc>
                <a:spcPct val="7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Our flagship reports, e.g., Adaptation Gap Report and Emission Gap Report are also a direct input to the climate negotiations and stock-taking exercises under the Climate Convention as well as basis for knowledge sharing on efforts by non-state actors.</a:t>
            </a:r>
          </a:p>
          <a:p>
            <a:pPr marL="171425" marR="0" lvl="0" indent="-171425" algn="l" defTabSz="914070" rtl="0" eaLnBrk="1" fontAlgn="auto" latinLnBrk="0" hangingPunct="1">
              <a:lnSpc>
                <a:spcPct val="7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mn-lt"/>
                <a:ea typeface="+mn-ea"/>
                <a:cs typeface="+mn-cs"/>
              </a:rPr>
              <a:t>Two examples of UN Environment Programme supported partnerships that build know-how are the </a:t>
            </a:r>
            <a:r>
              <a:rPr kumimoji="0" lang="en-GB" sz="1200" b="1" i="0" u="none" strike="noStrike" kern="1200" cap="none" spc="0" normalizeH="0" baseline="0" noProof="0" dirty="0">
                <a:ln>
                  <a:noFill/>
                </a:ln>
                <a:solidFill>
                  <a:prstClr val="black"/>
                </a:solidFill>
                <a:effectLst/>
                <a:uLnTx/>
                <a:uFillTx/>
                <a:latin typeface="+mn-lt"/>
                <a:ea typeface="+mn-ea"/>
                <a:cs typeface="+mn-cs"/>
              </a:rPr>
              <a:t>Global </a:t>
            </a:r>
            <a:r>
              <a:rPr kumimoji="0" lang="en-GB" sz="1200" b="1" i="0" u="none" strike="noStrike" kern="1200" cap="none" spc="0" normalizeH="0" baseline="0" noProof="0" dirty="0" err="1">
                <a:ln>
                  <a:noFill/>
                </a:ln>
                <a:solidFill>
                  <a:prstClr val="black"/>
                </a:solidFill>
                <a:effectLst/>
                <a:uLnTx/>
                <a:uFillTx/>
                <a:latin typeface="+mn-lt"/>
                <a:ea typeface="+mn-ea"/>
                <a:cs typeface="+mn-cs"/>
              </a:rPr>
              <a:t>Center</a:t>
            </a:r>
            <a:r>
              <a:rPr kumimoji="0" lang="en-GB" sz="1200" b="1" i="0" u="none" strike="noStrike" kern="1200" cap="none" spc="0" normalizeH="0" baseline="0" noProof="0" dirty="0">
                <a:ln>
                  <a:noFill/>
                </a:ln>
                <a:solidFill>
                  <a:prstClr val="black"/>
                </a:solidFill>
                <a:effectLst/>
                <a:uLnTx/>
                <a:uFillTx/>
                <a:latin typeface="+mn-lt"/>
                <a:ea typeface="+mn-ea"/>
                <a:cs typeface="+mn-cs"/>
              </a:rPr>
              <a:t> on Climate Adaptation </a:t>
            </a:r>
            <a:r>
              <a:rPr kumimoji="0" lang="en-GB" sz="1200" b="0" i="0" u="none" strike="noStrike" kern="1200" cap="none" spc="0" normalizeH="0" baseline="0" noProof="0" dirty="0">
                <a:ln>
                  <a:noFill/>
                </a:ln>
                <a:solidFill>
                  <a:prstClr val="black"/>
                </a:solidFill>
                <a:effectLst/>
                <a:uLnTx/>
                <a:uFillTx/>
                <a:latin typeface="+mn-lt"/>
                <a:ea typeface="+mn-ea"/>
                <a:cs typeface="+mn-cs"/>
              </a:rPr>
              <a:t>and the </a:t>
            </a:r>
            <a:r>
              <a:rPr kumimoji="0" lang="en-GB" sz="1200" b="1" i="0" u="none" strike="noStrike" kern="1200" cap="none" spc="0" normalizeH="0" baseline="0" noProof="0" dirty="0">
                <a:ln>
                  <a:noFill/>
                </a:ln>
                <a:solidFill>
                  <a:prstClr val="black"/>
                </a:solidFill>
                <a:effectLst/>
                <a:uLnTx/>
                <a:uFillTx/>
                <a:latin typeface="+mn-lt"/>
                <a:ea typeface="+mn-ea"/>
                <a:cs typeface="+mn-cs"/>
              </a:rPr>
              <a:t>World Adaptation Science and Policy Programme</a:t>
            </a:r>
            <a:r>
              <a:rPr kumimoji="0" lang="en-GB" sz="1200" b="0" i="0" u="none" strike="noStrike" kern="1200" cap="none" spc="0" normalizeH="0" baseline="0" noProof="0" dirty="0">
                <a:ln>
                  <a:noFill/>
                </a:ln>
                <a:solidFill>
                  <a:prstClr val="black"/>
                </a:solidFill>
                <a:effectLst/>
                <a:uLnTx/>
                <a:uFillTx/>
                <a:latin typeface="+mn-lt"/>
                <a:ea typeface="+mn-ea"/>
                <a:cs typeface="+mn-cs"/>
              </a:rPr>
              <a:t>. The </a:t>
            </a:r>
            <a:r>
              <a:rPr kumimoji="0" lang="en-GB" sz="1200" b="1" i="0" u="none" strike="noStrike" kern="1200" cap="none" spc="0" normalizeH="0" baseline="0" noProof="0" dirty="0">
                <a:ln>
                  <a:noFill/>
                </a:ln>
                <a:solidFill>
                  <a:prstClr val="black"/>
                </a:solidFill>
                <a:effectLst/>
                <a:uLnTx/>
                <a:uFillTx/>
                <a:latin typeface="+mn-lt"/>
                <a:ea typeface="+mn-ea"/>
                <a:cs typeface="+mn-cs"/>
              </a:rPr>
              <a:t>Global Commission on Adaptation</a:t>
            </a:r>
            <a:r>
              <a:rPr kumimoji="0" lang="en-GB" sz="1200" b="0" i="0" u="none" strike="noStrike" kern="1200" cap="none" spc="0" normalizeH="0" baseline="0" noProof="0" dirty="0">
                <a:ln>
                  <a:noFill/>
                </a:ln>
                <a:solidFill>
                  <a:prstClr val="black"/>
                </a:solidFill>
                <a:effectLst/>
                <a:uLnTx/>
                <a:uFillTx/>
                <a:latin typeface="+mn-lt"/>
                <a:ea typeface="+mn-ea"/>
                <a:cs typeface="+mn-cs"/>
              </a:rPr>
              <a:t>, which is in the making, will also accelerate adaptation by raising the visibility of the adaptation and focusing on innovative solutions.</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171425" marR="0" lvl="0" indent="-171425" algn="l" defTabSz="914070" rtl="0" eaLnBrk="1" fontAlgn="auto" latinLnBrk="0" hangingPunct="1">
              <a:lnSpc>
                <a:spcPct val="70000"/>
              </a:lnSpc>
              <a:spcBef>
                <a:spcPts val="0"/>
              </a:spcBef>
              <a:spcAft>
                <a:spcPts val="0"/>
              </a:spcAft>
              <a:buClrTx/>
              <a:buSzTx/>
              <a:buFont typeface="Arial" panose="020B0604020202020204" pitchFamily="34" charset="0"/>
              <a:buChar char="•"/>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r>
              <a:rPr lang="en-GB" b="1" dirty="0">
                <a:latin typeface="Roboto" panose="02000000000000000000" pitchFamily="2" charset="0"/>
                <a:ea typeface="Roboto" panose="02000000000000000000" pitchFamily="2" charset="0"/>
                <a:cs typeface="Roboto" panose="02000000000000000000" pitchFamily="2" charset="0"/>
              </a:rPr>
              <a:t>Resolutions: </a:t>
            </a:r>
          </a:p>
          <a:p>
            <a:r>
              <a:rPr lang="en-GB" dirty="0">
                <a:latin typeface="Roboto" panose="02000000000000000000" pitchFamily="2" charset="0"/>
                <a:ea typeface="Roboto" panose="02000000000000000000" pitchFamily="2" charset="0"/>
                <a:cs typeface="Roboto" panose="02000000000000000000" pitchFamily="2" charset="0"/>
              </a:rPr>
              <a:t>UNEA 1/8 - Ecosystem-based adaptation    </a:t>
            </a:r>
          </a:p>
          <a:p>
            <a:r>
              <a:rPr lang="en-GB" dirty="0">
                <a:latin typeface="Roboto" panose="02000000000000000000" pitchFamily="2" charset="0"/>
                <a:ea typeface="Roboto" panose="02000000000000000000" pitchFamily="2" charset="0"/>
                <a:cs typeface="Roboto" panose="02000000000000000000" pitchFamily="2" charset="0"/>
              </a:rPr>
              <a:t>UNEA 2/6 - Supporting the Paris Agreement</a:t>
            </a:r>
          </a:p>
          <a:p>
            <a:r>
              <a:rPr lang="en-GB" dirty="0">
                <a:latin typeface="Roboto" panose="02000000000000000000" pitchFamily="2" charset="0"/>
                <a:ea typeface="Roboto" panose="02000000000000000000" pitchFamily="2" charset="0"/>
                <a:cs typeface="Roboto" panose="02000000000000000000" pitchFamily="2" charset="0"/>
              </a:rPr>
              <a:t>UNEA 3/5 - Investing in innovative environmental solutions for accelerating the implementation of the Sustainable Development Goals</a:t>
            </a:r>
          </a:p>
          <a:p>
            <a:endParaRPr lang="en-US" b="1" dirty="0"/>
          </a:p>
        </p:txBody>
      </p:sp>
      <p:sp>
        <p:nvSpPr>
          <p:cNvPr id="4" name="Slide Number Placeholder 3"/>
          <p:cNvSpPr>
            <a:spLocks noGrp="1"/>
          </p:cNvSpPr>
          <p:nvPr>
            <p:ph type="sldNum" sz="quarter" idx="10"/>
          </p:nvPr>
        </p:nvSpPr>
        <p:spPr/>
        <p:txBody>
          <a:bodyPr/>
          <a:lstStyle/>
          <a:p>
            <a:fld id="{0059E2CE-9089-42EF-A342-1669495AABDB}" type="slidenum">
              <a:rPr lang="en-US" smtClean="0"/>
              <a:t>9</a:t>
            </a:fld>
            <a:endParaRPr lang="en-US"/>
          </a:p>
        </p:txBody>
      </p:sp>
    </p:spTree>
    <p:extLst>
      <p:ext uri="{BB962C8B-B14F-4D97-AF65-F5344CB8AC3E}">
        <p14:creationId xmlns:p14="http://schemas.microsoft.com/office/powerpoint/2010/main" val="1298449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E05E9C3-22C8-4065-A71D-7444C015F437}"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F8B4A-F091-42D8-BCB2-48C0DF55ED2F}" type="slidenum">
              <a:rPr lang="en-US" smtClean="0"/>
              <a:t>‹#›</a:t>
            </a:fld>
            <a:endParaRPr lang="en-US"/>
          </a:p>
        </p:txBody>
      </p:sp>
    </p:spTree>
    <p:extLst>
      <p:ext uri="{BB962C8B-B14F-4D97-AF65-F5344CB8AC3E}">
        <p14:creationId xmlns:p14="http://schemas.microsoft.com/office/powerpoint/2010/main" val="3969501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05E9C3-22C8-4065-A71D-7444C015F437}"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F8B4A-F091-42D8-BCB2-48C0DF55ED2F}" type="slidenum">
              <a:rPr lang="en-US" smtClean="0"/>
              <a:t>‹#›</a:t>
            </a:fld>
            <a:endParaRPr lang="en-US"/>
          </a:p>
        </p:txBody>
      </p:sp>
    </p:spTree>
    <p:extLst>
      <p:ext uri="{BB962C8B-B14F-4D97-AF65-F5344CB8AC3E}">
        <p14:creationId xmlns:p14="http://schemas.microsoft.com/office/powerpoint/2010/main" val="4072536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05E9C3-22C8-4065-A71D-7444C015F437}"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F8B4A-F091-42D8-BCB2-48C0DF55ED2F}" type="slidenum">
              <a:rPr lang="en-US" smtClean="0"/>
              <a:t>‹#›</a:t>
            </a:fld>
            <a:endParaRPr lang="en-US"/>
          </a:p>
        </p:txBody>
      </p:sp>
    </p:spTree>
    <p:extLst>
      <p:ext uri="{BB962C8B-B14F-4D97-AF65-F5344CB8AC3E}">
        <p14:creationId xmlns:p14="http://schemas.microsoft.com/office/powerpoint/2010/main" val="3181289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05E9C3-22C8-4065-A71D-7444C015F437}"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F8B4A-F091-42D8-BCB2-48C0DF55ED2F}" type="slidenum">
              <a:rPr lang="en-US" smtClean="0"/>
              <a:t>‹#›</a:t>
            </a:fld>
            <a:endParaRPr lang="en-US"/>
          </a:p>
        </p:txBody>
      </p:sp>
    </p:spTree>
    <p:extLst>
      <p:ext uri="{BB962C8B-B14F-4D97-AF65-F5344CB8AC3E}">
        <p14:creationId xmlns:p14="http://schemas.microsoft.com/office/powerpoint/2010/main" val="87607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05E9C3-22C8-4065-A71D-7444C015F437}"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F8B4A-F091-42D8-BCB2-48C0DF55ED2F}" type="slidenum">
              <a:rPr lang="en-US" smtClean="0"/>
              <a:t>‹#›</a:t>
            </a:fld>
            <a:endParaRPr lang="en-US"/>
          </a:p>
        </p:txBody>
      </p:sp>
    </p:spTree>
    <p:extLst>
      <p:ext uri="{BB962C8B-B14F-4D97-AF65-F5344CB8AC3E}">
        <p14:creationId xmlns:p14="http://schemas.microsoft.com/office/powerpoint/2010/main" val="2723091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E05E9C3-22C8-4065-A71D-7444C015F437}"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F8B4A-F091-42D8-BCB2-48C0DF55ED2F}" type="slidenum">
              <a:rPr lang="en-US" smtClean="0"/>
              <a:t>‹#›</a:t>
            </a:fld>
            <a:endParaRPr lang="en-US"/>
          </a:p>
        </p:txBody>
      </p:sp>
    </p:spTree>
    <p:extLst>
      <p:ext uri="{BB962C8B-B14F-4D97-AF65-F5344CB8AC3E}">
        <p14:creationId xmlns:p14="http://schemas.microsoft.com/office/powerpoint/2010/main" val="2346870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E05E9C3-22C8-4065-A71D-7444C015F437}" type="datetimeFigureOut">
              <a:rPr lang="en-US" smtClean="0"/>
              <a:t>10/10/2018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AF8B4A-F091-42D8-BCB2-48C0DF55ED2F}" type="slidenum">
              <a:rPr lang="en-US" smtClean="0"/>
              <a:t>‹#›</a:t>
            </a:fld>
            <a:endParaRPr lang="en-US"/>
          </a:p>
        </p:txBody>
      </p:sp>
    </p:spTree>
    <p:extLst>
      <p:ext uri="{BB962C8B-B14F-4D97-AF65-F5344CB8AC3E}">
        <p14:creationId xmlns:p14="http://schemas.microsoft.com/office/powerpoint/2010/main" val="25735929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E05E9C3-22C8-4065-A71D-7444C015F437}" type="datetimeFigureOut">
              <a:rPr lang="en-US" smtClean="0"/>
              <a:t>10/10/2018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AF8B4A-F091-42D8-BCB2-48C0DF55ED2F}" type="slidenum">
              <a:rPr lang="en-US" smtClean="0"/>
              <a:t>‹#›</a:t>
            </a:fld>
            <a:endParaRPr lang="en-US"/>
          </a:p>
        </p:txBody>
      </p:sp>
    </p:spTree>
    <p:extLst>
      <p:ext uri="{BB962C8B-B14F-4D97-AF65-F5344CB8AC3E}">
        <p14:creationId xmlns:p14="http://schemas.microsoft.com/office/powerpoint/2010/main" val="2906261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05E9C3-22C8-4065-A71D-7444C015F437}" type="datetimeFigureOut">
              <a:rPr lang="en-US" smtClean="0"/>
              <a:t>10/10/2018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AF8B4A-F091-42D8-BCB2-48C0DF55ED2F}" type="slidenum">
              <a:rPr lang="en-US" smtClean="0"/>
              <a:t>‹#›</a:t>
            </a:fld>
            <a:endParaRPr lang="en-US"/>
          </a:p>
        </p:txBody>
      </p:sp>
    </p:spTree>
    <p:extLst>
      <p:ext uri="{BB962C8B-B14F-4D97-AF65-F5344CB8AC3E}">
        <p14:creationId xmlns:p14="http://schemas.microsoft.com/office/powerpoint/2010/main" val="2169433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E05E9C3-22C8-4065-A71D-7444C015F437}"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F8B4A-F091-42D8-BCB2-48C0DF55ED2F}" type="slidenum">
              <a:rPr lang="en-US" smtClean="0"/>
              <a:t>‹#›</a:t>
            </a:fld>
            <a:endParaRPr lang="en-US"/>
          </a:p>
        </p:txBody>
      </p:sp>
    </p:spTree>
    <p:extLst>
      <p:ext uri="{BB962C8B-B14F-4D97-AF65-F5344CB8AC3E}">
        <p14:creationId xmlns:p14="http://schemas.microsoft.com/office/powerpoint/2010/main" val="3372233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E05E9C3-22C8-4065-A71D-7444C015F437}"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F8B4A-F091-42D8-BCB2-48C0DF55ED2F}" type="slidenum">
              <a:rPr lang="en-US" smtClean="0"/>
              <a:t>‹#›</a:t>
            </a:fld>
            <a:endParaRPr lang="en-US"/>
          </a:p>
        </p:txBody>
      </p:sp>
    </p:spTree>
    <p:extLst>
      <p:ext uri="{BB962C8B-B14F-4D97-AF65-F5344CB8AC3E}">
        <p14:creationId xmlns:p14="http://schemas.microsoft.com/office/powerpoint/2010/main" val="2470963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E9C3-22C8-4065-A71D-7444C015F437}" type="datetimeFigureOut">
              <a:rPr lang="en-US" smtClean="0"/>
              <a:t>10/10/2018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AF8B4A-F091-42D8-BCB2-48C0DF55ED2F}" type="slidenum">
              <a:rPr lang="en-US" smtClean="0"/>
              <a:t>‹#›</a:t>
            </a:fld>
            <a:endParaRPr lang="en-US"/>
          </a:p>
        </p:txBody>
      </p:sp>
    </p:spTree>
    <p:extLst>
      <p:ext uri="{BB962C8B-B14F-4D97-AF65-F5344CB8AC3E}">
        <p14:creationId xmlns:p14="http://schemas.microsoft.com/office/powerpoint/2010/main" val="38861512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mailto:ligia.noronha@unep.org" TargetMode="External"/><Relationship Id="rId4" Type="http://schemas.openxmlformats.org/officeDocument/2006/relationships/hyperlink" Target="mailto:monika.macdevette@un.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6.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0.png"/><Relationship Id="rId9" Type="http://schemas.openxmlformats.org/officeDocument/2006/relationships/image" Target="../media/image16.jp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7.jpe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18.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descr="UNEP_white"/>
          <p:cNvPicPr>
            <a:picLocks noChangeAspect="1" noChangeArrowheads="1"/>
          </p:cNvPicPr>
          <p:nvPr/>
        </p:nvPicPr>
        <p:blipFill>
          <a:blip r:embed="rId3"/>
          <a:srcRect/>
          <a:stretch>
            <a:fillRect/>
          </a:stretch>
        </p:blipFill>
        <p:spPr bwMode="auto">
          <a:xfrm>
            <a:off x="-152400" y="5557092"/>
            <a:ext cx="1752600" cy="1697038"/>
          </a:xfrm>
          <a:prstGeom prst="rect">
            <a:avLst/>
          </a:prstGeom>
          <a:noFill/>
          <a:ln w="9525">
            <a:noFill/>
            <a:miter lim="800000"/>
            <a:headEnd/>
            <a:tailEnd/>
          </a:ln>
        </p:spPr>
      </p:pic>
      <p:sp>
        <p:nvSpPr>
          <p:cNvPr id="11" name="Title 1"/>
          <p:cNvSpPr txBox="1">
            <a:spLocks/>
          </p:cNvSpPr>
          <p:nvPr/>
        </p:nvSpPr>
        <p:spPr>
          <a:xfrm>
            <a:off x="-16042" y="5334000"/>
            <a:ext cx="9144000" cy="175260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u="sng" dirty="0">
                <a:latin typeface="Arial" panose="020B0604020202020204" pitchFamily="34" charset="0"/>
                <a:cs typeface="Arial" panose="020B0604020202020204" pitchFamily="34" charset="0"/>
              </a:rPr>
              <a:t> </a:t>
            </a:r>
          </a:p>
          <a:p>
            <a:r>
              <a:rPr lang="en-US" sz="2400" b="1" dirty="0">
                <a:latin typeface="Roboto" panose="02000000000000000000" pitchFamily="2" charset="0"/>
                <a:ea typeface="Roboto" panose="02000000000000000000" pitchFamily="2" charset="0"/>
                <a:cs typeface="Roboto" panose="02000000000000000000" pitchFamily="2" charset="0"/>
              </a:rPr>
              <a:t>Supporting the move towards climate-resilient and </a:t>
            </a:r>
          </a:p>
          <a:p>
            <a:r>
              <a:rPr lang="en-US" sz="2400" b="1" dirty="0">
                <a:latin typeface="Roboto" panose="02000000000000000000" pitchFamily="2" charset="0"/>
                <a:ea typeface="Roboto" panose="02000000000000000000" pitchFamily="2" charset="0"/>
                <a:cs typeface="Roboto" panose="02000000000000000000" pitchFamily="2" charset="0"/>
              </a:rPr>
              <a:t>low emission development</a:t>
            </a:r>
            <a:endParaRPr lang="en-US" sz="2800" b="1" dirty="0">
              <a:solidFill>
                <a:srgbClr val="FF0000"/>
              </a:solidFill>
              <a:latin typeface="Roboto" panose="02000000000000000000" pitchFamily="2" charset="0"/>
              <a:ea typeface="Roboto" panose="02000000000000000000" pitchFamily="2" charset="0"/>
              <a:cs typeface="Roboto" panose="02000000000000000000" pitchFamily="2" charset="0"/>
            </a:endParaRPr>
          </a:p>
        </p:txBody>
      </p:sp>
      <p:sp>
        <p:nvSpPr>
          <p:cNvPr id="12" name="TextBox 11"/>
          <p:cNvSpPr txBox="1"/>
          <p:nvPr/>
        </p:nvSpPr>
        <p:spPr>
          <a:xfrm>
            <a:off x="1904035" y="91536"/>
            <a:ext cx="5303845" cy="1323439"/>
          </a:xfrm>
          <a:prstGeom prst="rect">
            <a:avLst/>
          </a:prstGeom>
          <a:noFill/>
        </p:spPr>
        <p:txBody>
          <a:bodyPr wrap="square" rtlCol="0">
            <a:spAutoFit/>
          </a:bodyPr>
          <a:lstStyle/>
          <a:p>
            <a:pPr algn="ctr"/>
            <a:r>
              <a:rPr lang="en-US" sz="2800" b="1" dirty="0">
                <a:latin typeface="Arial" panose="020B0604020202020204" pitchFamily="34" charset="0"/>
                <a:cs typeface="Arial" panose="020B0604020202020204" pitchFamily="34" charset="0"/>
              </a:rPr>
              <a:t> </a:t>
            </a:r>
            <a:r>
              <a:rPr lang="en-US" sz="4000" b="1" dirty="0">
                <a:latin typeface="Roboto" panose="02000000000000000000" pitchFamily="2" charset="0"/>
                <a:ea typeface="Roboto" panose="02000000000000000000" pitchFamily="2" charset="0"/>
                <a:cs typeface="Roboto" panose="02000000000000000000" pitchFamily="2" charset="0"/>
              </a:rPr>
              <a:t>Climate Change  </a:t>
            </a:r>
          </a:p>
          <a:p>
            <a:pPr algn="ctr"/>
            <a:r>
              <a:rPr lang="en-US" sz="2000" dirty="0">
                <a:latin typeface="Roboto" panose="02000000000000000000" pitchFamily="2" charset="0"/>
                <a:ea typeface="Roboto" panose="02000000000000000000" pitchFamily="2" charset="0"/>
                <a:cs typeface="Roboto" panose="02000000000000000000" pitchFamily="2" charset="0"/>
              </a:rPr>
              <a:t>Programme Performance Review</a:t>
            </a:r>
          </a:p>
          <a:p>
            <a:pPr algn="ctr"/>
            <a:r>
              <a:rPr lang="en-US" sz="2000" dirty="0">
                <a:latin typeface="Roboto" panose="02000000000000000000" pitchFamily="2" charset="0"/>
                <a:ea typeface="Roboto" panose="02000000000000000000" pitchFamily="2" charset="0"/>
                <a:cs typeface="Roboto" panose="02000000000000000000" pitchFamily="2" charset="0"/>
              </a:rPr>
              <a:t>January – June 2018</a:t>
            </a:r>
          </a:p>
        </p:txBody>
      </p:sp>
      <p:pic>
        <p:nvPicPr>
          <p:cNvPr id="13"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42395" y="0"/>
            <a:ext cx="1710205" cy="1506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a:extLst>
              <a:ext uri="{FF2B5EF4-FFF2-40B4-BE49-F238E27FC236}">
                <a16:creationId xmlns:a16="http://schemas.microsoft.com/office/drawing/2014/main" id="{85E3B227-02E4-4351-B2A3-513F432681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1989" y="0"/>
            <a:ext cx="2171958" cy="1143898"/>
          </a:xfrm>
          <a:prstGeom prst="rect">
            <a:avLst/>
          </a:prstGeom>
        </p:spPr>
      </p:pic>
      <p:pic>
        <p:nvPicPr>
          <p:cNvPr id="2" name="Picture 1"/>
          <p:cNvPicPr>
            <a:picLocks noChangeAspect="1"/>
          </p:cNvPicPr>
          <p:nvPr/>
        </p:nvPicPr>
        <p:blipFill>
          <a:blip r:embed="rId6"/>
          <a:stretch>
            <a:fillRect/>
          </a:stretch>
        </p:blipFill>
        <p:spPr>
          <a:xfrm>
            <a:off x="0" y="1536192"/>
            <a:ext cx="9144000" cy="4102608"/>
          </a:xfrm>
          <a:prstGeom prst="rect">
            <a:avLst/>
          </a:prstGeom>
        </p:spPr>
      </p:pic>
    </p:spTree>
    <p:extLst>
      <p:ext uri="{BB962C8B-B14F-4D97-AF65-F5344CB8AC3E}">
        <p14:creationId xmlns:p14="http://schemas.microsoft.com/office/powerpoint/2010/main" val="2327801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870" y="-30162"/>
            <a:ext cx="8610600" cy="1188403"/>
          </a:xfrm>
        </p:spPr>
        <p:txBody>
          <a:bodyPr>
            <a:noAutofit/>
          </a:bodyPr>
          <a:lstStyle/>
          <a:p>
            <a:br>
              <a:rPr lang="en-US" sz="3600" dirty="0">
                <a:latin typeface="Arial" panose="020B0604020202020204" pitchFamily="34" charset="0"/>
                <a:cs typeface="Arial" panose="020B0604020202020204" pitchFamily="34" charset="0"/>
              </a:rPr>
            </a:br>
            <a:r>
              <a:rPr lang="en-US" b="1" dirty="0">
                <a:latin typeface="Roboto" panose="02000000000000000000" pitchFamily="2" charset="0"/>
                <a:ea typeface="Roboto" panose="02000000000000000000" pitchFamily="2" charset="0"/>
                <a:cs typeface="Roboto" panose="02000000000000000000" pitchFamily="2" charset="0"/>
              </a:rPr>
              <a:t>Funding 2018-2019</a:t>
            </a:r>
            <a:br>
              <a:rPr lang="en-US" sz="2800" b="1" dirty="0">
                <a:latin typeface="Arial" panose="020B0604020202020204" pitchFamily="34" charset="0"/>
                <a:cs typeface="Arial" panose="020B0604020202020204" pitchFamily="34" charset="0"/>
              </a:rPr>
            </a:br>
            <a:endParaRPr lang="en-US" sz="2800" b="1" dirty="0"/>
          </a:p>
        </p:txBody>
      </p:sp>
      <p:sp>
        <p:nvSpPr>
          <p:cNvPr id="3" name="Content Placeholder 2"/>
          <p:cNvSpPr>
            <a:spLocks noGrp="1"/>
          </p:cNvSpPr>
          <p:nvPr>
            <p:ph idx="1"/>
          </p:nvPr>
        </p:nvSpPr>
        <p:spPr/>
        <p:txBody>
          <a:bodyPr/>
          <a:lstStyle/>
          <a:p>
            <a:pPr marL="0" indent="0">
              <a:buNone/>
            </a:pPr>
            <a:r>
              <a:rPr lang="en-US" dirty="0"/>
              <a:t> </a:t>
            </a:r>
          </a:p>
          <a:p>
            <a:endParaRPr lang="en-US" dirty="0"/>
          </a:p>
        </p:txBody>
      </p:sp>
      <p:sp>
        <p:nvSpPr>
          <p:cNvPr id="4" name="TextBox 3"/>
          <p:cNvSpPr txBox="1"/>
          <p:nvPr/>
        </p:nvSpPr>
        <p:spPr>
          <a:xfrm>
            <a:off x="6400800" y="1905000"/>
            <a:ext cx="251460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pic>
        <p:nvPicPr>
          <p:cNvPr id="6" name="Picture 5">
            <a:extLst>
              <a:ext uri="{FF2B5EF4-FFF2-40B4-BE49-F238E27FC236}">
                <a16:creationId xmlns:a16="http://schemas.microsoft.com/office/drawing/2014/main" id="{4F72C385-00EC-42ED-A6C4-297E714F06A8}"/>
              </a:ext>
            </a:extLst>
          </p:cNvPr>
          <p:cNvPicPr>
            <a:picLocks noChangeAspect="1"/>
          </p:cNvPicPr>
          <p:nvPr/>
        </p:nvPicPr>
        <p:blipFill>
          <a:blip r:embed="rId3"/>
          <a:stretch>
            <a:fillRect/>
          </a:stretch>
        </p:blipFill>
        <p:spPr>
          <a:xfrm>
            <a:off x="8077200" y="88301"/>
            <a:ext cx="999831" cy="1054699"/>
          </a:xfrm>
          <a:prstGeom prst="rect">
            <a:avLst/>
          </a:prstGeom>
        </p:spPr>
      </p:pic>
      <p:pic>
        <p:nvPicPr>
          <p:cNvPr id="8" name="Picture 7">
            <a:extLst>
              <a:ext uri="{FF2B5EF4-FFF2-40B4-BE49-F238E27FC236}">
                <a16:creationId xmlns:a16="http://schemas.microsoft.com/office/drawing/2014/main" id="{D0696A38-90F9-44CA-8029-7D329CC00DFA}"/>
              </a:ext>
            </a:extLst>
          </p:cNvPr>
          <p:cNvPicPr>
            <a:picLocks noChangeAspect="1"/>
          </p:cNvPicPr>
          <p:nvPr/>
        </p:nvPicPr>
        <p:blipFill>
          <a:blip r:embed="rId4"/>
          <a:stretch>
            <a:fillRect/>
          </a:stretch>
        </p:blipFill>
        <p:spPr>
          <a:xfrm>
            <a:off x="66969" y="73059"/>
            <a:ext cx="1085182" cy="1085182"/>
          </a:xfrm>
          <a:prstGeom prst="rect">
            <a:avLst/>
          </a:prstGeom>
        </p:spPr>
      </p:pic>
      <p:pic>
        <p:nvPicPr>
          <p:cNvPr id="11" name="Picture 10"/>
          <p:cNvPicPr>
            <a:picLocks noChangeAspect="1"/>
          </p:cNvPicPr>
          <p:nvPr/>
        </p:nvPicPr>
        <p:blipFill>
          <a:blip r:embed="rId5"/>
          <a:stretch>
            <a:fillRect/>
          </a:stretch>
        </p:blipFill>
        <p:spPr>
          <a:xfrm>
            <a:off x="139642" y="1524000"/>
            <a:ext cx="8937390" cy="5257800"/>
          </a:xfrm>
          <a:prstGeom prst="rect">
            <a:avLst/>
          </a:prstGeom>
        </p:spPr>
      </p:pic>
    </p:spTree>
    <p:extLst>
      <p:ext uri="{BB962C8B-B14F-4D97-AF65-F5344CB8AC3E}">
        <p14:creationId xmlns:p14="http://schemas.microsoft.com/office/powerpoint/2010/main" val="17823506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687" y="76200"/>
            <a:ext cx="9144000" cy="11401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latin typeface="Roboto" panose="02000000000000000000" pitchFamily="2" charset="0"/>
                <a:ea typeface="Roboto" panose="02000000000000000000" pitchFamily="2" charset="0"/>
                <a:cs typeface="Roboto" panose="02000000000000000000" pitchFamily="2" charset="0"/>
              </a:rPr>
              <a:t>Challenges and opportunities</a:t>
            </a:r>
          </a:p>
        </p:txBody>
      </p:sp>
      <p:sp>
        <p:nvSpPr>
          <p:cNvPr id="7" name="Rectangle 6"/>
          <p:cNvSpPr/>
          <p:nvPr/>
        </p:nvSpPr>
        <p:spPr>
          <a:xfrm>
            <a:off x="381000" y="1371600"/>
            <a:ext cx="8382000" cy="4324261"/>
          </a:xfrm>
          <a:prstGeom prst="rect">
            <a:avLst/>
          </a:prstGeom>
        </p:spPr>
        <p:txBody>
          <a:bodyPr wrap="square">
            <a:spAutoFit/>
          </a:bodyPr>
          <a:lstStyle/>
          <a:p>
            <a:pPr marL="457200" indent="-457200">
              <a:spcAft>
                <a:spcPts val="600"/>
              </a:spcAft>
              <a:buFont typeface="Arial" panose="020B0604020202020204" pitchFamily="34" charset="0"/>
              <a:buChar char="•"/>
            </a:pPr>
            <a:r>
              <a:rPr lang="en-US" sz="2400" dirty="0">
                <a:latin typeface="Roboto" panose="02000000000000000000" pitchFamily="2" charset="0"/>
                <a:ea typeface="Roboto" panose="02000000000000000000" pitchFamily="2" charset="0"/>
                <a:cs typeface="Roboto" panose="02000000000000000000" pitchFamily="2" charset="0"/>
              </a:rPr>
              <a:t>IPCC 1.5 degree report</a:t>
            </a:r>
          </a:p>
          <a:p>
            <a:pPr marL="914400" lvl="1" indent="-457200">
              <a:spcAft>
                <a:spcPts val="600"/>
              </a:spcAft>
              <a:buFont typeface="Wingdings" panose="05000000000000000000" pitchFamily="2" charset="2"/>
              <a:buChar char="§"/>
            </a:pPr>
            <a:r>
              <a:rPr lang="en-US" sz="2400" dirty="0">
                <a:latin typeface="Roboto" panose="02000000000000000000" pitchFamily="2" charset="0"/>
                <a:ea typeface="Roboto" panose="02000000000000000000" pitchFamily="2" charset="0"/>
                <a:cs typeface="Roboto" panose="02000000000000000000" pitchFamily="2" charset="0"/>
              </a:rPr>
              <a:t>Carbon pricing</a:t>
            </a:r>
          </a:p>
          <a:p>
            <a:pPr marL="457200" indent="-457200">
              <a:spcAft>
                <a:spcPts val="600"/>
              </a:spcAft>
              <a:buFont typeface="Arial" panose="020B0604020202020204" pitchFamily="34" charset="0"/>
              <a:buChar char="•"/>
            </a:pPr>
            <a:r>
              <a:rPr lang="en-US" sz="2400" dirty="0">
                <a:latin typeface="Roboto" panose="02000000000000000000" pitchFamily="2" charset="0"/>
                <a:ea typeface="Roboto" panose="02000000000000000000" pitchFamily="2" charset="0"/>
                <a:cs typeface="Roboto" panose="02000000000000000000" pitchFamily="2" charset="0"/>
              </a:rPr>
              <a:t>Nationally Determined Contributions still do not add up to emission reductions sufficient with 1.5-2 degrees</a:t>
            </a:r>
          </a:p>
          <a:p>
            <a:pPr marL="457200" indent="-457200">
              <a:spcAft>
                <a:spcPts val="600"/>
              </a:spcAft>
              <a:buFont typeface="Arial" panose="020B0604020202020204" pitchFamily="34" charset="0"/>
              <a:buChar char="•"/>
            </a:pPr>
            <a:r>
              <a:rPr lang="en-US" sz="2400" dirty="0">
                <a:latin typeface="Roboto" panose="02000000000000000000" pitchFamily="2" charset="0"/>
                <a:ea typeface="Roboto" panose="02000000000000000000" pitchFamily="2" charset="0"/>
                <a:cs typeface="Roboto" panose="02000000000000000000" pitchFamily="2" charset="0"/>
              </a:rPr>
              <a:t>Decrease in climate finance from Global Environment Facility 7</a:t>
            </a:r>
          </a:p>
          <a:p>
            <a:pPr marL="457200" indent="-457200">
              <a:spcAft>
                <a:spcPts val="600"/>
              </a:spcAft>
              <a:buFont typeface="Arial" panose="020B0604020202020204" pitchFamily="34" charset="0"/>
              <a:buChar char="•"/>
            </a:pPr>
            <a:endParaRPr lang="en-US" sz="2400" dirty="0">
              <a:latin typeface="Roboto" panose="02000000000000000000" pitchFamily="2" charset="0"/>
              <a:ea typeface="Roboto" panose="02000000000000000000" pitchFamily="2" charset="0"/>
              <a:cs typeface="Roboto" panose="02000000000000000000" pitchFamily="2" charset="0"/>
            </a:endParaRPr>
          </a:p>
          <a:p>
            <a:pPr marL="457200" indent="-457200">
              <a:spcAft>
                <a:spcPts val="600"/>
              </a:spcAft>
              <a:buFont typeface="Arial" panose="020B0604020202020204" pitchFamily="34" charset="0"/>
              <a:buChar char="•"/>
            </a:pPr>
            <a:endParaRPr lang="en-US" sz="2400" dirty="0">
              <a:latin typeface="Roboto" panose="02000000000000000000" pitchFamily="2" charset="0"/>
              <a:ea typeface="Roboto" panose="02000000000000000000" pitchFamily="2" charset="0"/>
              <a:cs typeface="Roboto" panose="02000000000000000000" pitchFamily="2" charset="0"/>
            </a:endParaRPr>
          </a:p>
          <a:p>
            <a:pPr marL="457200" indent="-457200">
              <a:spcAft>
                <a:spcPts val="600"/>
              </a:spcAft>
              <a:buFont typeface="Arial" panose="020B0604020202020204" pitchFamily="34" charset="0"/>
              <a:buChar char="•"/>
            </a:pPr>
            <a:r>
              <a:rPr lang="en-US" sz="2400" dirty="0">
                <a:latin typeface="Roboto" panose="02000000000000000000" pitchFamily="2" charset="0"/>
                <a:ea typeface="Roboto" panose="02000000000000000000" pitchFamily="2" charset="0"/>
                <a:cs typeface="Roboto" panose="02000000000000000000" pitchFamily="2" charset="0"/>
              </a:rPr>
              <a:t>Effects of climate change is regularly felt across the world and needed solutions are available, in use and economical</a:t>
            </a:r>
          </a:p>
          <a:p>
            <a:pPr marL="457200" indent="-457200">
              <a:spcAft>
                <a:spcPts val="600"/>
              </a:spcAft>
              <a:buFont typeface="Arial" panose="020B0604020202020204" pitchFamily="34" charset="0"/>
              <a:buChar char="•"/>
            </a:pPr>
            <a:r>
              <a:rPr lang="en-US" sz="2400" dirty="0">
                <a:latin typeface="Roboto" panose="02000000000000000000" pitchFamily="2" charset="0"/>
                <a:ea typeface="Roboto" panose="02000000000000000000" pitchFamily="2" charset="0"/>
                <a:cs typeface="Roboto" panose="02000000000000000000" pitchFamily="2" charset="0"/>
              </a:rPr>
              <a:t>2018-2020 increased climate focus</a:t>
            </a:r>
          </a:p>
        </p:txBody>
      </p:sp>
      <p:pic>
        <p:nvPicPr>
          <p:cNvPr id="2" name="Picture 1">
            <a:extLst>
              <a:ext uri="{FF2B5EF4-FFF2-40B4-BE49-F238E27FC236}">
                <a16:creationId xmlns:a16="http://schemas.microsoft.com/office/drawing/2014/main" id="{30CB9C34-C735-434E-9FDF-9CDAE9E47CF8}"/>
              </a:ext>
            </a:extLst>
          </p:cNvPr>
          <p:cNvPicPr>
            <a:picLocks noChangeAspect="1"/>
          </p:cNvPicPr>
          <p:nvPr/>
        </p:nvPicPr>
        <p:blipFill>
          <a:blip r:embed="rId3"/>
          <a:stretch>
            <a:fillRect/>
          </a:stretch>
        </p:blipFill>
        <p:spPr>
          <a:xfrm>
            <a:off x="8077200" y="88301"/>
            <a:ext cx="999831" cy="1054699"/>
          </a:xfrm>
          <a:prstGeom prst="rect">
            <a:avLst/>
          </a:prstGeom>
        </p:spPr>
      </p:pic>
      <p:pic>
        <p:nvPicPr>
          <p:cNvPr id="3" name="Picture 2">
            <a:extLst>
              <a:ext uri="{FF2B5EF4-FFF2-40B4-BE49-F238E27FC236}">
                <a16:creationId xmlns:a16="http://schemas.microsoft.com/office/drawing/2014/main" id="{94C3D27F-BB4B-4F86-8114-19D94DFE9E15}"/>
              </a:ext>
            </a:extLst>
          </p:cNvPr>
          <p:cNvPicPr>
            <a:picLocks noChangeAspect="1"/>
          </p:cNvPicPr>
          <p:nvPr/>
        </p:nvPicPr>
        <p:blipFill>
          <a:blip r:embed="rId4"/>
          <a:stretch>
            <a:fillRect/>
          </a:stretch>
        </p:blipFill>
        <p:spPr>
          <a:xfrm>
            <a:off x="66969" y="57818"/>
            <a:ext cx="1085182" cy="1085182"/>
          </a:xfrm>
          <a:prstGeom prst="rect">
            <a:avLst/>
          </a:prstGeom>
        </p:spPr>
      </p:pic>
    </p:spTree>
    <p:extLst>
      <p:ext uri="{BB962C8B-B14F-4D97-AF65-F5344CB8AC3E}">
        <p14:creationId xmlns:p14="http://schemas.microsoft.com/office/powerpoint/2010/main" val="1231294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a:t>Questions &amp; Discussion</a:t>
            </a:r>
            <a:endParaRPr lang="en-US" dirty="0"/>
          </a:p>
        </p:txBody>
      </p:sp>
      <p:pic>
        <p:nvPicPr>
          <p:cNvPr id="1026" name="Picture 2" descr="C:\Users\hagelben\Documents\EcoMan\Communication\Pics and infographs\UNEP_Flyer_Landscape_WITHOUT_word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254996"/>
            <a:ext cx="9144000" cy="1603004"/>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a:spLocks noGrp="1"/>
          </p:cNvSpPr>
          <p:nvPr>
            <p:ph idx="1"/>
          </p:nvPr>
        </p:nvSpPr>
        <p:spPr>
          <a:xfrm>
            <a:off x="838200" y="2667000"/>
            <a:ext cx="3505200" cy="2209800"/>
          </a:xfrm>
          <a:ln>
            <a:solidFill>
              <a:schemeClr val="tx1"/>
            </a:solidFill>
          </a:ln>
        </p:spPr>
        <p:txBody>
          <a:bodyPr>
            <a:normAutofit lnSpcReduction="10000"/>
          </a:bodyPr>
          <a:lstStyle/>
          <a:p>
            <a:pPr marL="0" indent="0">
              <a:spcBef>
                <a:spcPts val="0"/>
              </a:spcBef>
              <a:buNone/>
            </a:pPr>
            <a:r>
              <a:rPr lang="en-US" sz="2000" b="1" dirty="0" err="1">
                <a:solidFill>
                  <a:srgbClr val="C00000"/>
                </a:solidFill>
              </a:rPr>
              <a:t>Programme</a:t>
            </a:r>
            <a:r>
              <a:rPr lang="en-US" sz="2000" b="1" dirty="0">
                <a:solidFill>
                  <a:srgbClr val="C00000"/>
                </a:solidFill>
              </a:rPr>
              <a:t> Lead Director</a:t>
            </a:r>
            <a:endParaRPr lang="en-US" sz="2000" dirty="0"/>
          </a:p>
          <a:p>
            <a:pPr marL="0" indent="0">
              <a:spcBef>
                <a:spcPts val="0"/>
              </a:spcBef>
              <a:buNone/>
            </a:pPr>
            <a:endParaRPr lang="en-US" sz="1200" b="1" dirty="0"/>
          </a:p>
          <a:p>
            <a:pPr marL="0" indent="0">
              <a:spcBef>
                <a:spcPts val="0"/>
              </a:spcBef>
              <a:buNone/>
            </a:pPr>
            <a:r>
              <a:rPr lang="en-US" sz="2000" b="1" dirty="0"/>
              <a:t>Ms. Monika </a:t>
            </a:r>
            <a:r>
              <a:rPr lang="en-US" sz="2000" b="1" dirty="0" err="1"/>
              <a:t>McDavette</a:t>
            </a:r>
            <a:endParaRPr lang="en-US" sz="2000" b="1" dirty="0"/>
          </a:p>
          <a:p>
            <a:pPr marL="0" indent="0">
              <a:spcBef>
                <a:spcPts val="0"/>
              </a:spcBef>
              <a:buNone/>
            </a:pPr>
            <a:r>
              <a:rPr lang="en-US" sz="2000" dirty="0"/>
              <a:t>Ecosystems Division</a:t>
            </a:r>
          </a:p>
          <a:p>
            <a:pPr marL="0" indent="0">
              <a:spcBef>
                <a:spcPts val="0"/>
              </a:spcBef>
              <a:buNone/>
            </a:pPr>
            <a:r>
              <a:rPr lang="en-US" sz="2000" dirty="0"/>
              <a:t>UN Environment </a:t>
            </a:r>
            <a:r>
              <a:rPr lang="en-US" sz="2000" dirty="0" err="1"/>
              <a:t>Programme</a:t>
            </a:r>
            <a:r>
              <a:rPr lang="en-US" sz="2000" dirty="0"/>
              <a:t> Nairobi</a:t>
            </a:r>
          </a:p>
          <a:p>
            <a:pPr marL="0" indent="0">
              <a:spcBef>
                <a:spcPts val="0"/>
              </a:spcBef>
              <a:buNone/>
            </a:pPr>
            <a:r>
              <a:rPr lang="en-US" sz="2000" dirty="0"/>
              <a:t>Office </a:t>
            </a:r>
            <a:r>
              <a:rPr lang="it-IT" sz="2000" dirty="0"/>
              <a:t>Tel: +254 – 2076 24782</a:t>
            </a:r>
            <a:endParaRPr lang="en-US" sz="2000" dirty="0"/>
          </a:p>
          <a:p>
            <a:pPr marL="0" indent="0">
              <a:spcBef>
                <a:spcPts val="0"/>
              </a:spcBef>
              <a:buNone/>
            </a:pPr>
            <a:r>
              <a:rPr lang="en-US" sz="2000" dirty="0">
                <a:hlinkClick r:id="rId4"/>
              </a:rPr>
              <a:t>monika.macdevette@un.org</a:t>
            </a:r>
            <a:endParaRPr lang="en-US" sz="2000" dirty="0"/>
          </a:p>
          <a:p>
            <a:pPr marL="0" indent="0">
              <a:spcBef>
                <a:spcPts val="0"/>
              </a:spcBef>
              <a:buNone/>
            </a:pPr>
            <a:endParaRPr lang="en-US" sz="2000" dirty="0"/>
          </a:p>
        </p:txBody>
      </p:sp>
      <p:sp>
        <p:nvSpPr>
          <p:cNvPr id="9" name="Content Placeholder 2"/>
          <p:cNvSpPr txBox="1">
            <a:spLocks/>
          </p:cNvSpPr>
          <p:nvPr/>
        </p:nvSpPr>
        <p:spPr>
          <a:xfrm>
            <a:off x="4648200" y="2667000"/>
            <a:ext cx="3590924" cy="2209800"/>
          </a:xfrm>
          <a:prstGeom prst="rect">
            <a:avLst/>
          </a:prstGeom>
          <a:ln>
            <a:solidFill>
              <a:schemeClr val="tx1"/>
            </a:solidFill>
          </a:ln>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2000" b="1" dirty="0" err="1">
                <a:solidFill>
                  <a:srgbClr val="C00000"/>
                </a:solidFill>
              </a:rPr>
              <a:t>Programme</a:t>
            </a:r>
            <a:r>
              <a:rPr lang="en-US" sz="2000" b="1" dirty="0">
                <a:solidFill>
                  <a:srgbClr val="C00000"/>
                </a:solidFill>
              </a:rPr>
              <a:t> Coordinator</a:t>
            </a:r>
            <a:endParaRPr lang="en-US" sz="2000" dirty="0"/>
          </a:p>
          <a:p>
            <a:pPr marL="0" indent="0">
              <a:spcBef>
                <a:spcPts val="0"/>
              </a:spcBef>
              <a:buFont typeface="Arial" panose="020B0604020202020204" pitchFamily="34" charset="0"/>
              <a:buNone/>
            </a:pPr>
            <a:endParaRPr lang="en-US" sz="1200" b="1" dirty="0"/>
          </a:p>
          <a:p>
            <a:pPr marL="0" indent="0">
              <a:spcBef>
                <a:spcPts val="0"/>
              </a:spcBef>
              <a:buFont typeface="Arial" panose="020B0604020202020204" pitchFamily="34" charset="0"/>
              <a:buNone/>
            </a:pPr>
            <a:r>
              <a:rPr lang="en-US" sz="2000" b="1" dirty="0"/>
              <a:t>Mr. </a:t>
            </a:r>
            <a:r>
              <a:rPr lang="en-US" sz="2000" b="1" dirty="0" err="1"/>
              <a:t>Niklas</a:t>
            </a:r>
            <a:r>
              <a:rPr lang="en-US" sz="2000" b="1" dirty="0"/>
              <a:t> </a:t>
            </a:r>
            <a:r>
              <a:rPr lang="en-US" sz="2000" b="1" dirty="0" err="1"/>
              <a:t>Hagelberg</a:t>
            </a:r>
            <a:endParaRPr lang="en-US" sz="2000" b="1" dirty="0"/>
          </a:p>
          <a:p>
            <a:pPr marL="0" indent="0">
              <a:spcBef>
                <a:spcPts val="0"/>
              </a:spcBef>
              <a:buFont typeface="Arial" panose="020B0604020202020204" pitchFamily="34" charset="0"/>
              <a:buNone/>
            </a:pPr>
            <a:r>
              <a:rPr lang="en-US" sz="2000" dirty="0"/>
              <a:t>Ecosystems Division</a:t>
            </a:r>
          </a:p>
          <a:p>
            <a:pPr marL="0" indent="0">
              <a:spcBef>
                <a:spcPts val="0"/>
              </a:spcBef>
              <a:buNone/>
            </a:pPr>
            <a:r>
              <a:rPr lang="en-US" sz="2000" dirty="0"/>
              <a:t>UN Environment </a:t>
            </a:r>
            <a:r>
              <a:rPr lang="en-US" sz="2000" dirty="0" err="1"/>
              <a:t>Programme</a:t>
            </a:r>
            <a:r>
              <a:rPr lang="en-US" sz="2000" dirty="0"/>
              <a:t> Nairobi</a:t>
            </a:r>
          </a:p>
          <a:p>
            <a:pPr marL="0" indent="0">
              <a:spcBef>
                <a:spcPts val="0"/>
              </a:spcBef>
              <a:buFont typeface="Arial" panose="020B0604020202020204" pitchFamily="34" charset="0"/>
              <a:buNone/>
            </a:pPr>
            <a:r>
              <a:rPr lang="en-US" sz="2000" dirty="0"/>
              <a:t>Office </a:t>
            </a:r>
            <a:r>
              <a:rPr lang="it-IT" sz="2000" dirty="0"/>
              <a:t>Tel: +254 – 2076 </a:t>
            </a:r>
            <a:r>
              <a:rPr lang="en-US" sz="2000" dirty="0"/>
              <a:t>24840</a:t>
            </a:r>
          </a:p>
          <a:p>
            <a:pPr marL="0" indent="0">
              <a:spcBef>
                <a:spcPts val="0"/>
              </a:spcBef>
              <a:buFont typeface="Arial" panose="020B0604020202020204" pitchFamily="34" charset="0"/>
              <a:buNone/>
            </a:pPr>
            <a:r>
              <a:rPr lang="en-US" sz="2000" dirty="0">
                <a:hlinkClick r:id="rId5"/>
              </a:rPr>
              <a:t>niklas.hagelberg@un.org</a:t>
            </a:r>
            <a:endParaRPr lang="en-US" sz="2000" dirty="0"/>
          </a:p>
        </p:txBody>
      </p:sp>
      <p:pic>
        <p:nvPicPr>
          <p:cNvPr id="3" name="Picture 2">
            <a:extLst>
              <a:ext uri="{FF2B5EF4-FFF2-40B4-BE49-F238E27FC236}">
                <a16:creationId xmlns:a16="http://schemas.microsoft.com/office/drawing/2014/main" id="{BA53133D-9411-4FE9-BB8C-481F9A4CE0A4}"/>
              </a:ext>
            </a:extLst>
          </p:cNvPr>
          <p:cNvPicPr>
            <a:picLocks noChangeAspect="1"/>
          </p:cNvPicPr>
          <p:nvPr/>
        </p:nvPicPr>
        <p:blipFill>
          <a:blip r:embed="rId6"/>
          <a:stretch>
            <a:fillRect/>
          </a:stretch>
        </p:blipFill>
        <p:spPr>
          <a:xfrm>
            <a:off x="8077200" y="88301"/>
            <a:ext cx="999831" cy="1054699"/>
          </a:xfrm>
          <a:prstGeom prst="rect">
            <a:avLst/>
          </a:prstGeom>
        </p:spPr>
      </p:pic>
      <p:pic>
        <p:nvPicPr>
          <p:cNvPr id="4" name="Picture 3">
            <a:extLst>
              <a:ext uri="{FF2B5EF4-FFF2-40B4-BE49-F238E27FC236}">
                <a16:creationId xmlns:a16="http://schemas.microsoft.com/office/drawing/2014/main" id="{CAB8944C-E3FE-4BA2-B0A5-7BF2012EBACD}"/>
              </a:ext>
            </a:extLst>
          </p:cNvPr>
          <p:cNvPicPr>
            <a:picLocks noChangeAspect="1"/>
          </p:cNvPicPr>
          <p:nvPr/>
        </p:nvPicPr>
        <p:blipFill>
          <a:blip r:embed="rId7"/>
          <a:stretch>
            <a:fillRect/>
          </a:stretch>
        </p:blipFill>
        <p:spPr>
          <a:xfrm>
            <a:off x="76200" y="54763"/>
            <a:ext cx="1158340" cy="1164437"/>
          </a:xfrm>
          <a:prstGeom prst="rect">
            <a:avLst/>
          </a:prstGeom>
        </p:spPr>
      </p:pic>
    </p:spTree>
    <p:extLst>
      <p:ext uri="{BB962C8B-B14F-4D97-AF65-F5344CB8AC3E}">
        <p14:creationId xmlns:p14="http://schemas.microsoft.com/office/powerpoint/2010/main" val="2632974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74557" y="186967"/>
            <a:ext cx="7824866" cy="707886"/>
          </a:xfrm>
          <a:prstGeom prst="rect">
            <a:avLst/>
          </a:prstGeom>
        </p:spPr>
        <p:txBody>
          <a:bodyPr wrap="square">
            <a:spAutoFit/>
          </a:bodyPr>
          <a:lstStyle/>
          <a:p>
            <a:pPr algn="ctr" defTabSz="914400" fontAlgn="auto">
              <a:spcBef>
                <a:spcPts val="0"/>
              </a:spcBef>
              <a:spcAft>
                <a:spcPts val="0"/>
              </a:spcAft>
              <a:defRPr sz="2160" b="1" i="0" u="none" strike="noStrike" kern="1200" baseline="0">
                <a:solidFill>
                  <a:srgbClr val="000000"/>
                </a:solidFill>
                <a:latin typeface="+mn-lt"/>
                <a:ea typeface="+mn-ea"/>
                <a:cs typeface="+mn-cs"/>
              </a:defRPr>
            </a:pPr>
            <a:r>
              <a:rPr lang="en-GB" sz="4000" b="1" dirty="0">
                <a:solidFill>
                  <a:srgbClr val="000000"/>
                </a:solidFill>
                <a:latin typeface="Roboto" panose="02000000000000000000" pitchFamily="2" charset="0"/>
                <a:ea typeface="Roboto" panose="02000000000000000000" pitchFamily="2" charset="0"/>
                <a:cs typeface="Roboto" panose="02000000000000000000" pitchFamily="2" charset="0"/>
              </a:rPr>
              <a:t>Overview of presentation</a:t>
            </a:r>
            <a:endParaRPr lang="en-GB" sz="4400" b="1" dirty="0">
              <a:solidFill>
                <a:srgbClr val="000000"/>
              </a:solidFill>
              <a:latin typeface="Roboto" panose="02000000000000000000" pitchFamily="2" charset="0"/>
              <a:ea typeface="Roboto" panose="02000000000000000000" pitchFamily="2" charset="0"/>
              <a:cs typeface="Roboto" panose="02000000000000000000" pitchFamily="2" charset="0"/>
            </a:endParaRPr>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7027" t="24438" r="6853" b="18971"/>
          <a:stretch/>
        </p:blipFill>
        <p:spPr bwMode="auto">
          <a:xfrm>
            <a:off x="2275" y="1"/>
            <a:ext cx="155705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Pentagon 3">
            <a:extLst>
              <a:ext uri="{FF2B5EF4-FFF2-40B4-BE49-F238E27FC236}">
                <a16:creationId xmlns:a16="http://schemas.microsoft.com/office/drawing/2014/main" id="{F26C5221-0E41-4810-9F98-EEFD70095FE1}"/>
              </a:ext>
            </a:extLst>
          </p:cNvPr>
          <p:cNvSpPr/>
          <p:nvPr/>
        </p:nvSpPr>
        <p:spPr bwMode="auto">
          <a:xfrm>
            <a:off x="304800" y="4037012"/>
            <a:ext cx="4529138" cy="2017712"/>
          </a:xfrm>
          <a:prstGeom prst="homePlate">
            <a:avLst>
              <a:gd name="adj" fmla="val 39308"/>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lIns="9144" rIns="9144"/>
          <a:lstStyle/>
          <a:p>
            <a:pPr algn="ctr">
              <a:defRPr/>
            </a:pPr>
            <a:r>
              <a:rPr lang="en-US" sz="2400" b="1" dirty="0">
                <a:latin typeface="Tahoma" panose="020B0604030504040204" pitchFamily="34" charset="0"/>
                <a:ea typeface="Tahoma" panose="020B0604030504040204" pitchFamily="34" charset="0"/>
                <a:cs typeface="Tahoma" panose="020B0604030504040204" pitchFamily="34" charset="0"/>
              </a:rPr>
              <a:t>Programme of work </a:t>
            </a:r>
          </a:p>
          <a:p>
            <a:pPr algn="ctr">
              <a:defRPr/>
            </a:pPr>
            <a:r>
              <a:rPr lang="en-US" sz="2400" b="1" dirty="0">
                <a:latin typeface="Tahoma" panose="020B0604030504040204" pitchFamily="34" charset="0"/>
                <a:ea typeface="Tahoma" panose="020B0604030504040204" pitchFamily="34" charset="0"/>
                <a:cs typeface="Tahoma" panose="020B0604030504040204" pitchFamily="34" charset="0"/>
              </a:rPr>
              <a:t>2018-2019</a:t>
            </a:r>
          </a:p>
          <a:p>
            <a:pPr algn="ctr">
              <a:defRPr/>
            </a:pPr>
            <a:endParaRPr lang="en-US" sz="2000" dirty="0">
              <a:latin typeface="Tahoma" panose="020B0604030504040204" pitchFamily="34" charset="0"/>
              <a:ea typeface="Tahoma" panose="020B0604030504040204" pitchFamily="34" charset="0"/>
              <a:cs typeface="Tahoma" panose="020B0604030504040204" pitchFamily="34" charset="0"/>
            </a:endParaRPr>
          </a:p>
          <a:p>
            <a:pPr algn="ctr">
              <a:defRPr/>
            </a:pPr>
            <a:r>
              <a:rPr lang="en-US" sz="2200" dirty="0">
                <a:latin typeface="Tahoma" panose="020B0604030504040204" pitchFamily="34" charset="0"/>
                <a:ea typeface="Tahoma" panose="020B0604030504040204" pitchFamily="34" charset="0"/>
                <a:cs typeface="Tahoma" panose="020B0604030504040204" pitchFamily="34" charset="0"/>
              </a:rPr>
              <a:t>First biennial plan -</a:t>
            </a:r>
          </a:p>
          <a:p>
            <a:pPr algn="ctr">
              <a:defRPr/>
            </a:pPr>
            <a:r>
              <a:rPr lang="en-US" sz="2200" dirty="0">
                <a:latin typeface="Tahoma" panose="020B0604030504040204" pitchFamily="34" charset="0"/>
                <a:ea typeface="Tahoma" panose="020B0604030504040204" pitchFamily="34" charset="0"/>
                <a:cs typeface="Tahoma" panose="020B0604030504040204" pitchFamily="34" charset="0"/>
              </a:rPr>
              <a:t>6 Month Performance</a:t>
            </a:r>
          </a:p>
        </p:txBody>
      </p:sp>
      <p:sp>
        <p:nvSpPr>
          <p:cNvPr id="8" name="Chevron 4">
            <a:extLst>
              <a:ext uri="{FF2B5EF4-FFF2-40B4-BE49-F238E27FC236}">
                <a16:creationId xmlns:a16="http://schemas.microsoft.com/office/drawing/2014/main" id="{7380E78B-94DC-4A1F-A674-A5C500F23C51}"/>
              </a:ext>
            </a:extLst>
          </p:cNvPr>
          <p:cNvSpPr/>
          <p:nvPr/>
        </p:nvSpPr>
        <p:spPr bwMode="auto">
          <a:xfrm>
            <a:off x="4267200" y="4037012"/>
            <a:ext cx="4764088" cy="2017712"/>
          </a:xfrm>
          <a:prstGeom prst="chevron">
            <a:avLst>
              <a:gd name="adj" fmla="val 39623"/>
            </a:avLst>
          </a:prstGeom>
          <a:noFill/>
          <a:ln w="9525" cap="flat" cmpd="sng" algn="ctr">
            <a:solidFill>
              <a:schemeClr val="tx1"/>
            </a:solidFill>
            <a:prstDash val="solid"/>
            <a:round/>
            <a:headEnd type="none" w="med" len="med"/>
            <a:tailEnd type="none" w="med" len="med"/>
          </a:ln>
          <a:effectLst/>
          <a:extLst/>
        </p:spPr>
        <p:txBody>
          <a:bodyPr lIns="9144" rIns="9144"/>
          <a:lstStyle/>
          <a:p>
            <a:pPr algn="ctr">
              <a:defRPr/>
            </a:pPr>
            <a:r>
              <a:rPr lang="en-US" sz="2400" b="1" dirty="0">
                <a:latin typeface="Tahoma" panose="020B0604030504040204" pitchFamily="34" charset="0"/>
                <a:ea typeface="Tahoma" panose="020B0604030504040204" pitchFamily="34" charset="0"/>
                <a:cs typeface="Tahoma" panose="020B0604030504040204" pitchFamily="34" charset="0"/>
              </a:rPr>
              <a:t>Programme of work </a:t>
            </a:r>
          </a:p>
          <a:p>
            <a:pPr algn="ctr">
              <a:defRPr/>
            </a:pPr>
            <a:r>
              <a:rPr lang="en-US" sz="2400" b="1" dirty="0">
                <a:latin typeface="Tahoma" panose="020B0604030504040204" pitchFamily="34" charset="0"/>
                <a:ea typeface="Tahoma" panose="020B0604030504040204" pitchFamily="34" charset="0"/>
                <a:cs typeface="Tahoma" panose="020B0604030504040204" pitchFamily="34" charset="0"/>
              </a:rPr>
              <a:t>2020-2021</a:t>
            </a:r>
          </a:p>
          <a:p>
            <a:pPr algn="ctr">
              <a:defRPr/>
            </a:pPr>
            <a:endParaRPr lang="en-US" sz="2200" dirty="0">
              <a:latin typeface="Tahoma" panose="020B0604030504040204" pitchFamily="34" charset="0"/>
              <a:ea typeface="Tahoma" panose="020B0604030504040204" pitchFamily="34" charset="0"/>
              <a:cs typeface="Tahoma" panose="020B0604030504040204" pitchFamily="34" charset="0"/>
            </a:endParaRPr>
          </a:p>
          <a:p>
            <a:pPr algn="ctr">
              <a:defRPr/>
            </a:pPr>
            <a:r>
              <a:rPr lang="en-US" sz="2200" dirty="0">
                <a:latin typeface="Tahoma" panose="020B0604030504040204" pitchFamily="34" charset="0"/>
                <a:ea typeface="Tahoma" panose="020B0604030504040204" pitchFamily="34" charset="0"/>
                <a:cs typeface="Tahoma" panose="020B0604030504040204" pitchFamily="34" charset="0"/>
              </a:rPr>
              <a:t>Second biennial plan - revisions design</a:t>
            </a:r>
          </a:p>
          <a:p>
            <a:pPr algn="ctr">
              <a:defRPr/>
            </a:pP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9" name="Pentagon 5">
            <a:extLst>
              <a:ext uri="{FF2B5EF4-FFF2-40B4-BE49-F238E27FC236}">
                <a16:creationId xmlns:a16="http://schemas.microsoft.com/office/drawing/2014/main" id="{DEEE3614-6B9B-4BA0-8C92-D7EFDCFB8C9E}"/>
              </a:ext>
            </a:extLst>
          </p:cNvPr>
          <p:cNvSpPr/>
          <p:nvPr/>
        </p:nvSpPr>
        <p:spPr bwMode="auto">
          <a:xfrm>
            <a:off x="304800" y="1905000"/>
            <a:ext cx="8677275" cy="2017712"/>
          </a:xfrm>
          <a:prstGeom prst="homePlate">
            <a:avLst>
              <a:gd name="adj" fmla="val 37701"/>
            </a:avLst>
          </a:prstGeom>
          <a:solidFill>
            <a:schemeClr val="accent1">
              <a:lumMod val="20000"/>
              <a:lumOff val="80000"/>
              <a:alpha val="68000"/>
            </a:schemeClr>
          </a:solidFill>
          <a:ln w="9525" cap="flat" cmpd="sng" algn="ctr">
            <a:solidFill>
              <a:schemeClr val="tx1"/>
            </a:solidFill>
            <a:prstDash val="solid"/>
            <a:round/>
            <a:headEnd type="none" w="med" len="med"/>
            <a:tailEnd type="none" w="med" len="med"/>
          </a:ln>
          <a:effectLst/>
          <a:extLst/>
        </p:spPr>
        <p:txBody>
          <a:bodyPr/>
          <a:lstStyle/>
          <a:p>
            <a:pPr algn="ctr">
              <a:defRPr/>
            </a:pPr>
            <a:r>
              <a:rPr lang="en-GB" sz="2400" b="1" dirty="0">
                <a:latin typeface="Tahoma" panose="020B0604030504040204" pitchFamily="34" charset="0"/>
                <a:ea typeface="Tahoma" panose="020B0604030504040204" pitchFamily="34" charset="0"/>
                <a:cs typeface="Tahoma" panose="020B0604030504040204" pitchFamily="34" charset="0"/>
              </a:rPr>
              <a:t>Medium Term Strategy 2018-2021</a:t>
            </a:r>
            <a:endParaRPr lang="en-GB" sz="2400" dirty="0">
              <a:latin typeface="Tahoma" panose="020B0604030504040204" pitchFamily="34" charset="0"/>
              <a:ea typeface="Tahoma" panose="020B0604030504040204" pitchFamily="34" charset="0"/>
              <a:cs typeface="Tahoma" panose="020B0604030504040204" pitchFamily="34" charset="0"/>
            </a:endParaRPr>
          </a:p>
          <a:p>
            <a:pPr marL="577850" indent="-295275">
              <a:buFont typeface="Arial" panose="020B0604020202020204" pitchFamily="34" charset="0"/>
              <a:buChar char="•"/>
              <a:defRPr/>
            </a:pPr>
            <a:endParaRPr lang="en-GB" sz="2000" dirty="0">
              <a:latin typeface="Tahoma" panose="020B0604030504040204" pitchFamily="34" charset="0"/>
              <a:ea typeface="Tahoma" panose="020B0604030504040204" pitchFamily="34" charset="0"/>
              <a:cs typeface="Tahoma" panose="020B0604030504040204" pitchFamily="34" charset="0"/>
            </a:endParaRPr>
          </a:p>
          <a:p>
            <a:pPr marL="577850" indent="-295275">
              <a:buFont typeface="Arial" panose="020B0604020202020204" pitchFamily="34" charset="0"/>
              <a:buChar char="•"/>
              <a:defRPr/>
            </a:pPr>
            <a:r>
              <a:rPr lang="en-GB" sz="2200" dirty="0">
                <a:latin typeface="Tahoma" panose="020B0604030504040204" pitchFamily="34" charset="0"/>
                <a:ea typeface="Tahoma" panose="020B0604030504040204" pitchFamily="34" charset="0"/>
                <a:cs typeface="Tahoma" panose="020B0604030504040204" pitchFamily="34" charset="0"/>
              </a:rPr>
              <a:t>2030 vision aligned to SDGs</a:t>
            </a:r>
          </a:p>
          <a:p>
            <a:pPr marL="577850" indent="-295275">
              <a:buFont typeface="Arial" panose="020B0604020202020204" pitchFamily="34" charset="0"/>
              <a:buChar char="•"/>
              <a:defRPr/>
            </a:pPr>
            <a:r>
              <a:rPr lang="en-GB" sz="2200" dirty="0">
                <a:latin typeface="Tahoma" panose="020B0604030504040204" pitchFamily="34" charset="0"/>
                <a:ea typeface="Tahoma" panose="020B0604030504040204" pitchFamily="34" charset="0"/>
                <a:cs typeface="Tahoma" panose="020B0604030504040204" pitchFamily="34" charset="0"/>
              </a:rPr>
              <a:t>Overall strategic direction</a:t>
            </a:r>
          </a:p>
        </p:txBody>
      </p:sp>
      <p:pic>
        <p:nvPicPr>
          <p:cNvPr id="10" name="Picture 9">
            <a:extLst/>
          </p:cNvPr>
          <p:cNvPicPr>
            <a:picLocks noChangeAspect="1"/>
          </p:cNvPicPr>
          <p:nvPr/>
        </p:nvPicPr>
        <p:blipFill>
          <a:blip r:embed="rId4"/>
          <a:stretch>
            <a:fillRect/>
          </a:stretch>
        </p:blipFill>
        <p:spPr>
          <a:xfrm>
            <a:off x="8077200" y="88301"/>
            <a:ext cx="999831" cy="1054699"/>
          </a:xfrm>
          <a:prstGeom prst="rect">
            <a:avLst/>
          </a:prstGeom>
        </p:spPr>
      </p:pic>
    </p:spTree>
    <p:extLst>
      <p:ext uri="{BB962C8B-B14F-4D97-AF65-F5344CB8AC3E}">
        <p14:creationId xmlns:p14="http://schemas.microsoft.com/office/powerpoint/2010/main" val="1785517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57" y="1"/>
            <a:ext cx="9144000" cy="121919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b="1" dirty="0">
              <a:solidFill>
                <a:srgbClr val="FFC000"/>
              </a:solidFill>
              <a:latin typeface="Roboto" panose="02000000000000000000" pitchFamily="2" charset="0"/>
              <a:ea typeface="Roboto" panose="02000000000000000000" pitchFamily="2" charset="0"/>
              <a:cs typeface="Roboto" panose="02000000000000000000" pitchFamily="2" charset="0"/>
            </a:endParaRPr>
          </a:p>
          <a:p>
            <a:pPr algn="ctr"/>
            <a:r>
              <a:rPr lang="en-US" sz="3600" b="1" dirty="0">
                <a:solidFill>
                  <a:srgbClr val="FFC000"/>
                </a:solidFill>
                <a:latin typeface="Roboto" panose="02000000000000000000" pitchFamily="2" charset="0"/>
                <a:ea typeface="Roboto" panose="02000000000000000000" pitchFamily="2" charset="0"/>
                <a:cs typeface="Roboto" panose="02000000000000000000" pitchFamily="2" charset="0"/>
              </a:rPr>
              <a:t>MTS 2018-2021</a:t>
            </a:r>
          </a:p>
          <a:p>
            <a:pPr algn="ctr"/>
            <a:r>
              <a:rPr lang="en-US" sz="3600" b="1" dirty="0">
                <a:solidFill>
                  <a:srgbClr val="FFC000"/>
                </a:solidFill>
                <a:latin typeface="Roboto" panose="02000000000000000000" pitchFamily="2" charset="0"/>
                <a:ea typeface="Roboto" panose="02000000000000000000" pitchFamily="2" charset="0"/>
                <a:cs typeface="Roboto" panose="02000000000000000000" pitchFamily="2" charset="0"/>
              </a:rPr>
              <a:t>key changes since 2014-2017</a:t>
            </a:r>
            <a:endParaRPr lang="en-US" sz="3600" b="1" dirty="0">
              <a:latin typeface="Roboto" panose="02000000000000000000" pitchFamily="2" charset="0"/>
              <a:ea typeface="Roboto" panose="02000000000000000000" pitchFamily="2" charset="0"/>
              <a:cs typeface="Roboto" panose="02000000000000000000" pitchFamily="2" charset="0"/>
            </a:endParaRPr>
          </a:p>
          <a:p>
            <a:pPr algn="ctr"/>
            <a:endParaRPr lang="en-US" sz="3600" b="1" dirty="0">
              <a:latin typeface="Roboto" panose="02000000000000000000" pitchFamily="2" charset="0"/>
              <a:ea typeface="Roboto" panose="02000000000000000000" pitchFamily="2" charset="0"/>
              <a:cs typeface="Roboto" panose="02000000000000000000" pitchFamily="2" charset="0"/>
            </a:endParaRPr>
          </a:p>
        </p:txBody>
      </p:sp>
      <p:pic>
        <p:nvPicPr>
          <p:cNvPr id="2" name="Picture 1">
            <a:extLst>
              <a:ext uri="{FF2B5EF4-FFF2-40B4-BE49-F238E27FC236}">
                <a16:creationId xmlns:a16="http://schemas.microsoft.com/office/drawing/2014/main" id="{FF8A2F4F-443F-47D8-8BE3-7A0BF858B33F}"/>
              </a:ext>
            </a:extLst>
          </p:cNvPr>
          <p:cNvPicPr>
            <a:picLocks noChangeAspect="1"/>
          </p:cNvPicPr>
          <p:nvPr/>
        </p:nvPicPr>
        <p:blipFill>
          <a:blip r:embed="rId3"/>
          <a:stretch>
            <a:fillRect/>
          </a:stretch>
        </p:blipFill>
        <p:spPr>
          <a:xfrm>
            <a:off x="8077200" y="88301"/>
            <a:ext cx="999831" cy="1054699"/>
          </a:xfrm>
          <a:prstGeom prst="rect">
            <a:avLst/>
          </a:prstGeom>
        </p:spPr>
      </p:pic>
      <p:pic>
        <p:nvPicPr>
          <p:cNvPr id="6" name="Picture 5">
            <a:extLst>
              <a:ext uri="{FF2B5EF4-FFF2-40B4-BE49-F238E27FC236}">
                <a16:creationId xmlns:a16="http://schemas.microsoft.com/office/drawing/2014/main" id="{697DF310-6B90-4D18-9C63-68D1ADDA86DC}"/>
              </a:ext>
            </a:extLst>
          </p:cNvPr>
          <p:cNvPicPr>
            <a:picLocks noChangeAspect="1"/>
          </p:cNvPicPr>
          <p:nvPr/>
        </p:nvPicPr>
        <p:blipFill>
          <a:blip r:embed="rId4"/>
          <a:stretch>
            <a:fillRect/>
          </a:stretch>
        </p:blipFill>
        <p:spPr>
          <a:xfrm>
            <a:off x="60860" y="76601"/>
            <a:ext cx="1082140" cy="1087836"/>
          </a:xfrm>
          <a:prstGeom prst="rect">
            <a:avLst/>
          </a:prstGeom>
        </p:spPr>
      </p:pic>
      <p:sp>
        <p:nvSpPr>
          <p:cNvPr id="9" name="Content Placeholder 2"/>
          <p:cNvSpPr txBox="1">
            <a:spLocks/>
          </p:cNvSpPr>
          <p:nvPr/>
        </p:nvSpPr>
        <p:spPr>
          <a:xfrm>
            <a:off x="457199" y="1600200"/>
            <a:ext cx="8619831" cy="5029200"/>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3400" dirty="0"/>
              <a:t>SDGs and Paris Agreement</a:t>
            </a:r>
          </a:p>
          <a:p>
            <a:r>
              <a:rPr lang="en-GB" sz="3400" dirty="0"/>
              <a:t>Increased focus on finance </a:t>
            </a:r>
          </a:p>
          <a:p>
            <a:r>
              <a:rPr lang="en-GB" sz="3400" dirty="0"/>
              <a:t>Growth in partnerships</a:t>
            </a:r>
          </a:p>
          <a:p>
            <a:r>
              <a:rPr lang="en-GB" sz="3400" dirty="0"/>
              <a:t>EA(a) Adaptation</a:t>
            </a:r>
          </a:p>
          <a:p>
            <a:pPr lvl="2"/>
            <a:r>
              <a:rPr lang="en-GB" sz="3100" dirty="0"/>
              <a:t>Institutional arrangements to coordinate adaptation plans</a:t>
            </a:r>
          </a:p>
          <a:p>
            <a:pPr lvl="2"/>
            <a:r>
              <a:rPr lang="en-GB" sz="3100" dirty="0"/>
              <a:t>Technical capacity on ecosystem-based adaptation</a:t>
            </a:r>
          </a:p>
          <a:p>
            <a:pPr lvl="2"/>
            <a:r>
              <a:rPr lang="en-GB" sz="3100" dirty="0"/>
              <a:t>Access to adaptation finance</a:t>
            </a:r>
          </a:p>
          <a:p>
            <a:r>
              <a:rPr lang="en-GB" sz="3100" dirty="0"/>
              <a:t>EA (b) </a:t>
            </a:r>
            <a:r>
              <a:rPr lang="en-GB" sz="3400" dirty="0"/>
              <a:t>Mitigation</a:t>
            </a:r>
          </a:p>
          <a:p>
            <a:pPr lvl="2"/>
            <a:r>
              <a:rPr lang="en-GB" sz="3100" dirty="0"/>
              <a:t>Progress on low emission strategies </a:t>
            </a:r>
          </a:p>
          <a:p>
            <a:pPr lvl="2"/>
            <a:r>
              <a:rPr lang="en-GB" sz="3100" dirty="0"/>
              <a:t>Mitigation finance</a:t>
            </a:r>
          </a:p>
          <a:p>
            <a:r>
              <a:rPr lang="en-GB" sz="3400" dirty="0"/>
              <a:t>EA (c) REDD+</a:t>
            </a:r>
          </a:p>
          <a:p>
            <a:pPr lvl="2"/>
            <a:r>
              <a:rPr lang="en-GB" sz="3100" dirty="0"/>
              <a:t>Investments in forests</a:t>
            </a:r>
          </a:p>
          <a:p>
            <a:pPr lvl="2"/>
            <a:r>
              <a:rPr lang="en-GB" sz="3100" dirty="0"/>
              <a:t>Social and environmental benefits</a:t>
            </a:r>
          </a:p>
          <a:p>
            <a:pPr marL="914400" lvl="2" indent="0">
              <a:buNone/>
            </a:pPr>
            <a:endParaRPr lang="en-GB" sz="2200" dirty="0"/>
          </a:p>
        </p:txBody>
      </p:sp>
    </p:spTree>
    <p:extLst>
      <p:ext uri="{BB962C8B-B14F-4D97-AF65-F5344CB8AC3E}">
        <p14:creationId xmlns:p14="http://schemas.microsoft.com/office/powerpoint/2010/main" val="1016456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79198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716" y="-231298"/>
            <a:ext cx="8229600" cy="1436914"/>
          </a:xfrm>
        </p:spPr>
        <p:txBody>
          <a:bodyPr>
            <a:noAutofit/>
          </a:bodyPr>
          <a:lstStyle/>
          <a:p>
            <a:r>
              <a:rPr lang="en-US" sz="3200" b="1" dirty="0">
                <a:latin typeface="Roboto" panose="02000000000000000000" pitchFamily="2" charset="0"/>
                <a:ea typeface="Roboto" panose="02000000000000000000" pitchFamily="2" charset="0"/>
                <a:cs typeface="Roboto" panose="02000000000000000000" pitchFamily="2" charset="0"/>
              </a:rPr>
              <a:t>Overview of progress </a:t>
            </a:r>
            <a:br>
              <a:rPr lang="en-US" sz="3200" b="1" dirty="0">
                <a:latin typeface="Roboto" panose="02000000000000000000" pitchFamily="2" charset="0"/>
                <a:ea typeface="Roboto" panose="02000000000000000000" pitchFamily="2" charset="0"/>
                <a:cs typeface="Roboto" panose="02000000000000000000" pitchFamily="2" charset="0"/>
              </a:rPr>
            </a:br>
            <a:r>
              <a:rPr lang="en-US" sz="2800" b="1" dirty="0">
                <a:latin typeface="Roboto" panose="02000000000000000000" pitchFamily="2" charset="0"/>
                <a:ea typeface="Roboto" panose="02000000000000000000" pitchFamily="2" charset="0"/>
                <a:cs typeface="Roboto" panose="02000000000000000000" pitchFamily="2" charset="0"/>
              </a:rPr>
              <a:t>(June 2018)</a:t>
            </a:r>
          </a:p>
        </p:txBody>
      </p:sp>
      <p:pic>
        <p:nvPicPr>
          <p:cNvPr id="6" name="Picture 5">
            <a:extLst>
              <a:ext uri="{FF2B5EF4-FFF2-40B4-BE49-F238E27FC236}">
                <a16:creationId xmlns:a16="http://schemas.microsoft.com/office/drawing/2014/main" id="{24F24FF1-04FA-4B0C-94D3-56162E7731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43776" y="4488"/>
            <a:ext cx="1000224" cy="1054291"/>
          </a:xfrm>
          <a:prstGeom prst="rect">
            <a:avLst/>
          </a:prstGeom>
        </p:spPr>
      </p:pic>
      <p:pic>
        <p:nvPicPr>
          <p:cNvPr id="3" name="Picture 2">
            <a:extLst>
              <a:ext uri="{FF2B5EF4-FFF2-40B4-BE49-F238E27FC236}">
                <a16:creationId xmlns:a16="http://schemas.microsoft.com/office/drawing/2014/main" id="{C2B74954-2E5A-4E5F-AADC-FCD7285DF047}"/>
              </a:ext>
            </a:extLst>
          </p:cNvPr>
          <p:cNvPicPr>
            <a:picLocks noChangeAspect="1"/>
          </p:cNvPicPr>
          <p:nvPr/>
        </p:nvPicPr>
        <p:blipFill>
          <a:blip r:embed="rId4"/>
          <a:stretch>
            <a:fillRect/>
          </a:stretch>
        </p:blipFill>
        <p:spPr>
          <a:xfrm>
            <a:off x="28575" y="28909"/>
            <a:ext cx="1085182" cy="1085182"/>
          </a:xfrm>
          <a:prstGeom prst="rect">
            <a:avLst/>
          </a:prstGeom>
        </p:spPr>
      </p:pic>
      <p:pic>
        <p:nvPicPr>
          <p:cNvPr id="5" name="Picture 4"/>
          <p:cNvPicPr>
            <a:picLocks noChangeAspect="1"/>
          </p:cNvPicPr>
          <p:nvPr/>
        </p:nvPicPr>
        <p:blipFill>
          <a:blip r:embed="rId5"/>
          <a:stretch>
            <a:fillRect/>
          </a:stretch>
        </p:blipFill>
        <p:spPr>
          <a:xfrm>
            <a:off x="-7063" y="1058779"/>
            <a:ext cx="9187158" cy="5410200"/>
          </a:xfrm>
          <a:prstGeom prst="rect">
            <a:avLst/>
          </a:prstGeom>
        </p:spPr>
      </p:pic>
      <p:sp>
        <p:nvSpPr>
          <p:cNvPr id="4" name="TextBox 3"/>
          <p:cNvSpPr txBox="1"/>
          <p:nvPr/>
        </p:nvSpPr>
        <p:spPr>
          <a:xfrm>
            <a:off x="6477000" y="6468979"/>
            <a:ext cx="3124200" cy="307777"/>
          </a:xfrm>
          <a:prstGeom prst="rect">
            <a:avLst/>
          </a:prstGeom>
          <a:noFill/>
        </p:spPr>
        <p:txBody>
          <a:bodyPr wrap="square" rtlCol="0">
            <a:spAutoFit/>
          </a:bodyPr>
          <a:lstStyle/>
          <a:p>
            <a:r>
              <a:rPr lang="en-GB" sz="1400" dirty="0"/>
              <a:t>EBA: Ecosystems based Adaptation</a:t>
            </a:r>
          </a:p>
        </p:txBody>
      </p:sp>
    </p:spTree>
    <p:extLst>
      <p:ext uri="{BB962C8B-B14F-4D97-AF65-F5344CB8AC3E}">
        <p14:creationId xmlns:p14="http://schemas.microsoft.com/office/powerpoint/2010/main" val="2558747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557" y="1"/>
            <a:ext cx="9144000" cy="121919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b="1" dirty="0">
              <a:solidFill>
                <a:srgbClr val="FFC000"/>
              </a:solidFill>
              <a:latin typeface="Roboto" panose="02000000000000000000" pitchFamily="2" charset="0"/>
              <a:ea typeface="Roboto" panose="02000000000000000000" pitchFamily="2" charset="0"/>
              <a:cs typeface="Roboto" panose="02000000000000000000" pitchFamily="2" charset="0"/>
            </a:endParaRPr>
          </a:p>
          <a:p>
            <a:pPr algn="ctr"/>
            <a:r>
              <a:rPr lang="en-US" sz="3000" b="1" dirty="0">
                <a:solidFill>
                  <a:srgbClr val="FFC000"/>
                </a:solidFill>
                <a:latin typeface="Roboto" panose="02000000000000000000" pitchFamily="2" charset="0"/>
                <a:ea typeface="Roboto" panose="02000000000000000000" pitchFamily="2" charset="0"/>
                <a:cs typeface="Roboto" panose="02000000000000000000" pitchFamily="2" charset="0"/>
              </a:rPr>
              <a:t>Adaptation work moving well</a:t>
            </a:r>
            <a:r>
              <a:rPr lang="en-US" sz="3000" b="1" dirty="0">
                <a:solidFill>
                  <a:schemeClr val="bg1"/>
                </a:solidFill>
                <a:latin typeface="Roboto" panose="02000000000000000000" pitchFamily="2" charset="0"/>
                <a:ea typeface="Roboto" panose="02000000000000000000" pitchFamily="2" charset="0"/>
                <a:cs typeface="Roboto" panose="02000000000000000000" pitchFamily="2" charset="0"/>
              </a:rPr>
              <a:t> </a:t>
            </a:r>
            <a:endParaRPr lang="en-US" sz="3000" b="1" dirty="0">
              <a:latin typeface="Roboto" panose="02000000000000000000" pitchFamily="2" charset="0"/>
              <a:ea typeface="Roboto" panose="02000000000000000000" pitchFamily="2" charset="0"/>
              <a:cs typeface="Roboto" panose="02000000000000000000" pitchFamily="2" charset="0"/>
            </a:endParaRPr>
          </a:p>
          <a:p>
            <a:pPr algn="ctr"/>
            <a:endParaRPr lang="en-US" sz="3000" b="1" dirty="0">
              <a:latin typeface="Roboto" panose="02000000000000000000" pitchFamily="2" charset="0"/>
              <a:ea typeface="Roboto" panose="02000000000000000000" pitchFamily="2" charset="0"/>
              <a:cs typeface="Roboto" panose="02000000000000000000" pitchFamily="2" charset="0"/>
            </a:endParaRPr>
          </a:p>
        </p:txBody>
      </p:sp>
      <p:pic>
        <p:nvPicPr>
          <p:cNvPr id="2" name="Picture 1">
            <a:extLst>
              <a:ext uri="{FF2B5EF4-FFF2-40B4-BE49-F238E27FC236}">
                <a16:creationId xmlns:a16="http://schemas.microsoft.com/office/drawing/2014/main" id="{FF8A2F4F-443F-47D8-8BE3-7A0BF858B33F}"/>
              </a:ext>
            </a:extLst>
          </p:cNvPr>
          <p:cNvPicPr>
            <a:picLocks noChangeAspect="1"/>
          </p:cNvPicPr>
          <p:nvPr/>
        </p:nvPicPr>
        <p:blipFill>
          <a:blip r:embed="rId3"/>
          <a:stretch>
            <a:fillRect/>
          </a:stretch>
        </p:blipFill>
        <p:spPr>
          <a:xfrm>
            <a:off x="8077200" y="88301"/>
            <a:ext cx="999831" cy="1054699"/>
          </a:xfrm>
          <a:prstGeom prst="rect">
            <a:avLst/>
          </a:prstGeom>
        </p:spPr>
      </p:pic>
      <p:pic>
        <p:nvPicPr>
          <p:cNvPr id="6" name="Picture 5">
            <a:extLst>
              <a:ext uri="{FF2B5EF4-FFF2-40B4-BE49-F238E27FC236}">
                <a16:creationId xmlns:a16="http://schemas.microsoft.com/office/drawing/2014/main" id="{697DF310-6B90-4D18-9C63-68D1ADDA86DC}"/>
              </a:ext>
            </a:extLst>
          </p:cNvPr>
          <p:cNvPicPr>
            <a:picLocks noChangeAspect="1"/>
          </p:cNvPicPr>
          <p:nvPr/>
        </p:nvPicPr>
        <p:blipFill>
          <a:blip r:embed="rId4"/>
          <a:stretch>
            <a:fillRect/>
          </a:stretch>
        </p:blipFill>
        <p:spPr>
          <a:xfrm>
            <a:off x="60860" y="76601"/>
            <a:ext cx="1082140" cy="1087836"/>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4245540730"/>
              </p:ext>
            </p:extLst>
          </p:nvPr>
        </p:nvGraphicFramePr>
        <p:xfrm>
          <a:off x="0" y="1219200"/>
          <a:ext cx="9129167" cy="5681379"/>
        </p:xfrm>
        <a:graphic>
          <a:graphicData uri="http://schemas.openxmlformats.org/drawingml/2006/table">
            <a:tbl>
              <a:tblPr/>
              <a:tblGrid>
                <a:gridCol w="1736221">
                  <a:extLst>
                    <a:ext uri="{9D8B030D-6E8A-4147-A177-3AD203B41FA5}">
                      <a16:colId xmlns:a16="http://schemas.microsoft.com/office/drawing/2014/main" val="1993814243"/>
                    </a:ext>
                  </a:extLst>
                </a:gridCol>
                <a:gridCol w="1015897">
                  <a:extLst>
                    <a:ext uri="{9D8B030D-6E8A-4147-A177-3AD203B41FA5}">
                      <a16:colId xmlns:a16="http://schemas.microsoft.com/office/drawing/2014/main" val="2391129318"/>
                    </a:ext>
                  </a:extLst>
                </a:gridCol>
                <a:gridCol w="1496291">
                  <a:extLst>
                    <a:ext uri="{9D8B030D-6E8A-4147-A177-3AD203B41FA5}">
                      <a16:colId xmlns:a16="http://schemas.microsoft.com/office/drawing/2014/main" val="1107272288"/>
                    </a:ext>
                  </a:extLst>
                </a:gridCol>
                <a:gridCol w="1021278">
                  <a:extLst>
                    <a:ext uri="{9D8B030D-6E8A-4147-A177-3AD203B41FA5}">
                      <a16:colId xmlns:a16="http://schemas.microsoft.com/office/drawing/2014/main" val="1354954901"/>
                    </a:ext>
                  </a:extLst>
                </a:gridCol>
                <a:gridCol w="1527502">
                  <a:extLst>
                    <a:ext uri="{9D8B030D-6E8A-4147-A177-3AD203B41FA5}">
                      <a16:colId xmlns:a16="http://schemas.microsoft.com/office/drawing/2014/main" val="1697192862"/>
                    </a:ext>
                  </a:extLst>
                </a:gridCol>
                <a:gridCol w="990067">
                  <a:extLst>
                    <a:ext uri="{9D8B030D-6E8A-4147-A177-3AD203B41FA5}">
                      <a16:colId xmlns:a16="http://schemas.microsoft.com/office/drawing/2014/main" val="1097573185"/>
                    </a:ext>
                  </a:extLst>
                </a:gridCol>
                <a:gridCol w="1341911">
                  <a:extLst>
                    <a:ext uri="{9D8B030D-6E8A-4147-A177-3AD203B41FA5}">
                      <a16:colId xmlns:a16="http://schemas.microsoft.com/office/drawing/2014/main" val="1635417862"/>
                    </a:ext>
                  </a:extLst>
                </a:gridCol>
              </a:tblGrid>
              <a:tr h="526807">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Type of proposal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Proposals submitted to GCF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Proposals Approved by GCF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Total Funds received from GCF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extLst>
                  <a:ext uri="{0D108BD9-81ED-4DB2-BD59-A6C34878D82A}">
                    <a16:rowId xmlns:a16="http://schemas.microsoft.com/office/drawing/2014/main" val="1305659280"/>
                  </a:ext>
                </a:extLst>
              </a:tr>
              <a:tr h="1367899">
                <a:tc vMerge="1">
                  <a:txBody>
                    <a:bodyPr/>
                    <a:lstStyle/>
                    <a:p>
                      <a:endParaRPr lang="en-GB"/>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1800" b="1" i="0" u="none" strike="noStrike" dirty="0">
                          <a:effectLst/>
                          <a:latin typeface="Calibri" panose="020F0502020204030204" pitchFamily="34" charset="0"/>
                        </a:rPr>
                        <a:t>No of proposals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Total budget size (</a:t>
                      </a:r>
                      <a:r>
                        <a:rPr lang="en-GB" sz="2000" b="1" i="0" u="none" strike="noStrike" dirty="0" err="1">
                          <a:effectLst/>
                          <a:latin typeface="Calibri" panose="020F0502020204030204" pitchFamily="34" charset="0"/>
                        </a:rPr>
                        <a:t>mUSD</a:t>
                      </a:r>
                      <a:r>
                        <a:rPr lang="en-GB" sz="2000" b="1" i="0" u="none" strike="noStrike" dirty="0">
                          <a:effectLst/>
                          <a:latin typeface="Calibri" panose="020F0502020204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1800" b="1" i="0" u="none" strike="noStrike" dirty="0">
                          <a:effectLst/>
                          <a:latin typeface="Calibri" panose="020F0502020204030204" pitchFamily="34" charset="0"/>
                        </a:rPr>
                        <a:t>No of proposals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Total budget size (</a:t>
                      </a:r>
                      <a:r>
                        <a:rPr lang="en-GB" sz="2000" b="1" i="0" u="none" strike="noStrike" dirty="0" err="1">
                          <a:effectLst/>
                          <a:latin typeface="Calibri" panose="020F0502020204030204" pitchFamily="34" charset="0"/>
                        </a:rPr>
                        <a:t>mUSD</a:t>
                      </a:r>
                      <a:r>
                        <a:rPr lang="en-GB" sz="2000" b="1" i="0" u="none" strike="noStrike" dirty="0">
                          <a:effectLst/>
                          <a:latin typeface="Calibri" panose="020F0502020204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1800" b="1" i="0" u="none" strike="noStrike" dirty="0">
                          <a:effectLst/>
                          <a:latin typeface="Calibri" panose="020F0502020204030204" pitchFamily="34" charset="0"/>
                        </a:rPr>
                        <a:t>No of proposals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Total budget size (</a:t>
                      </a:r>
                      <a:r>
                        <a:rPr lang="en-GB" sz="2000" b="1" i="0" u="none" strike="noStrike" dirty="0" err="1">
                          <a:effectLst/>
                          <a:latin typeface="Calibri" panose="020F0502020204030204" pitchFamily="34" charset="0"/>
                        </a:rPr>
                        <a:t>mUSD</a:t>
                      </a:r>
                      <a:r>
                        <a:rPr lang="en-GB" sz="2000" b="1" i="0" u="none" strike="noStrike" dirty="0">
                          <a:effectLst/>
                          <a:latin typeface="Calibri" panose="020F0502020204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29296095"/>
                  </a:ext>
                </a:extLst>
              </a:tr>
              <a:tr h="38914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Readiness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1600" b="1" i="0" u="none" strike="noStrike" dirty="0">
                          <a:effectLst/>
                          <a:latin typeface="Arial" panose="020B0604020202020204" pitchFamily="34" charset="0"/>
                        </a:rPr>
                        <a:t>14.1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84977013"/>
                  </a:ext>
                </a:extLst>
              </a:tr>
              <a:tr h="102592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National Adaptation Plans (NAPs)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48.4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20.6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54033164"/>
                  </a:ext>
                </a:extLst>
              </a:tr>
              <a:tr h="31131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Concept Notes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5873180"/>
                  </a:ext>
                </a:extLst>
              </a:tr>
              <a:tr h="102592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Project Preparation Facility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89503766"/>
                  </a:ext>
                </a:extLst>
              </a:tr>
              <a:tr h="526807">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Full Funding Proposals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162.9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effectLst/>
                          <a:latin typeface="Calibri" panose="020F0502020204030204" pitchFamily="34" charset="0"/>
                        </a:rPr>
                        <a:t>20.6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effectLst/>
                          <a:latin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1600" b="1" i="0" u="none" strike="noStrike" dirty="0">
                          <a:effectLst/>
                          <a:latin typeface="Arial" panose="020B0604020202020204" pitchFamily="34" charset="0"/>
                        </a:rPr>
                        <a:t>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92662337"/>
                  </a:ext>
                </a:extLst>
              </a:tr>
              <a:tr h="34197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solidFill>
                            <a:srgbClr val="FF0000"/>
                          </a:solidFill>
                          <a:effectLst/>
                          <a:latin typeface="Calibri" panose="020F0502020204030204" pitchFamily="34" charset="0"/>
                        </a:rPr>
                        <a:t>Total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solidFill>
                            <a:srgbClr val="FF0000"/>
                          </a:solidFill>
                          <a:effectLst/>
                          <a:latin typeface="Calibri" panose="020F0502020204030204" pitchFamily="34" charset="0"/>
                        </a:rPr>
                        <a:t>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solidFill>
                            <a:srgbClr val="FF0000"/>
                          </a:solidFill>
                          <a:effectLst/>
                          <a:latin typeface="Calibri" panose="020F0502020204030204" pitchFamily="34" charset="0"/>
                        </a:rPr>
                        <a:t>230.9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solidFill>
                            <a:srgbClr val="FF0000"/>
                          </a:solidFill>
                          <a:effectLst/>
                          <a:latin typeface="Calibri" panose="020F0502020204030204" pitchFamily="34" charset="0"/>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dirty="0">
                          <a:solidFill>
                            <a:srgbClr val="FF0000"/>
                          </a:solidFill>
                          <a:effectLst/>
                          <a:latin typeface="Calibri" panose="020F0502020204030204" pitchFamily="34" charset="0"/>
                        </a:rPr>
                        <a:t>48.0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solidFill>
                            <a:srgbClr val="FF0000"/>
                          </a:solidFill>
                          <a:effectLst/>
                          <a:latin typeface="Calibri" panose="020F0502020204030204" pitchFamily="34" charset="0"/>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GB" sz="2000" b="1" i="0" u="none" strike="noStrike">
                          <a:solidFill>
                            <a:srgbClr val="FF0000"/>
                          </a:solidFill>
                          <a:effectLst/>
                          <a:latin typeface="Calibri" panose="020F0502020204030204" pitchFamily="34" charset="0"/>
                        </a:rPr>
                        <a:t>13.9</a:t>
                      </a:r>
                      <a:endParaRPr lang="en-GB" sz="2000" b="1" i="0" u="none" strike="noStrike" dirty="0">
                        <a:solidFill>
                          <a:srgbClr val="FF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8940034"/>
                  </a:ext>
                </a:extLst>
              </a:tr>
            </a:tbl>
          </a:graphicData>
        </a:graphic>
      </p:graphicFrame>
    </p:spTree>
    <p:extLst>
      <p:ext uri="{BB962C8B-B14F-4D97-AF65-F5344CB8AC3E}">
        <p14:creationId xmlns:p14="http://schemas.microsoft.com/office/powerpoint/2010/main" val="276295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
          <p:cNvSpPr>
            <a:spLocks noChangeArrowheads="1"/>
          </p:cNvSpPr>
          <p:nvPr/>
        </p:nvSpPr>
        <p:spPr bwMode="auto">
          <a:xfrm>
            <a:off x="1447799" y="268069"/>
            <a:ext cx="60198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GB" altLang="en-US" sz="3600" b="1" dirty="0">
                <a:latin typeface="Roboto" panose="02000000000000000000" pitchFamily="2" charset="0"/>
                <a:ea typeface="Roboto" panose="02000000000000000000" pitchFamily="2" charset="0"/>
                <a:cs typeface="Roboto" panose="02000000000000000000" pitchFamily="2" charset="0"/>
              </a:rPr>
              <a:t>Mitigation portfolio</a:t>
            </a:r>
            <a:endParaRPr lang="en-GB" altLang="en-US" sz="4400" dirty="0">
              <a:latin typeface="Arial" pitchFamily="34" charset="0"/>
            </a:endParaRPr>
          </a:p>
        </p:txBody>
      </p:sp>
      <p:pic>
        <p:nvPicPr>
          <p:cNvPr id="4" name="Picture 3">
            <a:extLst>
              <a:ext uri="{FF2B5EF4-FFF2-40B4-BE49-F238E27FC236}">
                <a16:creationId xmlns:a16="http://schemas.microsoft.com/office/drawing/2014/main" id="{E585D59E-6C01-4481-8810-5FE4BDE71B72}"/>
              </a:ext>
            </a:extLst>
          </p:cNvPr>
          <p:cNvPicPr>
            <a:picLocks noChangeAspect="1"/>
          </p:cNvPicPr>
          <p:nvPr/>
        </p:nvPicPr>
        <p:blipFill>
          <a:blip r:embed="rId3"/>
          <a:stretch>
            <a:fillRect/>
          </a:stretch>
        </p:blipFill>
        <p:spPr>
          <a:xfrm>
            <a:off x="8077200" y="88301"/>
            <a:ext cx="999831" cy="1054699"/>
          </a:xfrm>
          <a:prstGeom prst="rect">
            <a:avLst/>
          </a:prstGeom>
        </p:spPr>
      </p:pic>
      <p:pic>
        <p:nvPicPr>
          <p:cNvPr id="15" name="Picture 14">
            <a:extLst>
              <a:ext uri="{FF2B5EF4-FFF2-40B4-BE49-F238E27FC236}">
                <a16:creationId xmlns:a16="http://schemas.microsoft.com/office/drawing/2014/main" id="{48D7D137-ED33-467C-9182-4B01066FC256}"/>
              </a:ext>
            </a:extLst>
          </p:cNvPr>
          <p:cNvPicPr>
            <a:picLocks noChangeAspect="1"/>
          </p:cNvPicPr>
          <p:nvPr/>
        </p:nvPicPr>
        <p:blipFill>
          <a:blip r:embed="rId4"/>
          <a:stretch>
            <a:fillRect/>
          </a:stretch>
        </p:blipFill>
        <p:spPr>
          <a:xfrm>
            <a:off x="66969" y="84710"/>
            <a:ext cx="1085182" cy="1085182"/>
          </a:xfrm>
          <a:prstGeom prst="rect">
            <a:avLst/>
          </a:prstGeom>
        </p:spPr>
      </p:pic>
      <p:sp>
        <p:nvSpPr>
          <p:cNvPr id="7" name="Content Placeholder 2"/>
          <p:cNvSpPr>
            <a:spLocks noGrp="1"/>
          </p:cNvSpPr>
          <p:nvPr>
            <p:ph idx="1"/>
          </p:nvPr>
        </p:nvSpPr>
        <p:spPr>
          <a:xfrm>
            <a:off x="304800" y="1524000"/>
            <a:ext cx="8305800" cy="4525963"/>
          </a:xfrm>
        </p:spPr>
        <p:txBody>
          <a:bodyPr>
            <a:normAutofit/>
          </a:bodyPr>
          <a:lstStyle/>
          <a:p>
            <a:r>
              <a:rPr lang="en-GB" dirty="0"/>
              <a:t>~50 countries being supported to decarbonize</a:t>
            </a:r>
          </a:p>
          <a:p>
            <a:r>
              <a:rPr lang="en-GB" dirty="0"/>
              <a:t> Mitigation finance</a:t>
            </a:r>
          </a:p>
          <a:p>
            <a:pPr lvl="1"/>
            <a:r>
              <a:rPr lang="en-GB" dirty="0"/>
              <a:t>GCF readiness support to 9 countries</a:t>
            </a:r>
          </a:p>
          <a:p>
            <a:pPr lvl="1"/>
            <a:r>
              <a:rPr lang="en-GB" dirty="0"/>
              <a:t>Seed Capital Assistance Facility</a:t>
            </a:r>
          </a:p>
          <a:p>
            <a:pPr lvl="1"/>
            <a:r>
              <a:rPr lang="en-GB" dirty="0"/>
              <a:t>Mediterranean Investment Facility</a:t>
            </a:r>
          </a:p>
          <a:p>
            <a:r>
              <a:rPr lang="en-GB" dirty="0"/>
              <a:t>PDC members with +800 billion</a:t>
            </a:r>
          </a:p>
          <a:p>
            <a:r>
              <a:rPr lang="en-GB" dirty="0"/>
              <a:t>Increasing focus on energy efficiency</a:t>
            </a:r>
          </a:p>
          <a:p>
            <a:endParaRPr lang="en-GB" dirty="0"/>
          </a:p>
        </p:txBody>
      </p:sp>
      <p:pic>
        <p:nvPicPr>
          <p:cNvPr id="2" name="Picture 1"/>
          <p:cNvPicPr>
            <a:picLocks noChangeAspect="1"/>
          </p:cNvPicPr>
          <p:nvPr/>
        </p:nvPicPr>
        <p:blipFill>
          <a:blip r:embed="rId5"/>
          <a:stretch>
            <a:fillRect/>
          </a:stretch>
        </p:blipFill>
        <p:spPr>
          <a:xfrm>
            <a:off x="76200" y="5715000"/>
            <a:ext cx="2186489" cy="765271"/>
          </a:xfrm>
          <a:prstGeom prst="rect">
            <a:avLst/>
          </a:prstGeom>
        </p:spPr>
      </p:pic>
      <p:pic>
        <p:nvPicPr>
          <p:cNvPr id="5" name="Picture 4"/>
          <p:cNvPicPr>
            <a:picLocks noChangeAspect="1"/>
          </p:cNvPicPr>
          <p:nvPr/>
        </p:nvPicPr>
        <p:blipFill>
          <a:blip r:embed="rId6"/>
          <a:stretch>
            <a:fillRect/>
          </a:stretch>
        </p:blipFill>
        <p:spPr>
          <a:xfrm>
            <a:off x="2286000" y="5486400"/>
            <a:ext cx="1962117" cy="1170730"/>
          </a:xfrm>
          <a:prstGeom prst="rect">
            <a:avLst/>
          </a:prstGeom>
        </p:spPr>
      </p:pic>
      <p:pic>
        <p:nvPicPr>
          <p:cNvPr id="6" name="Picture 5"/>
          <p:cNvPicPr>
            <a:picLocks noChangeAspect="1"/>
          </p:cNvPicPr>
          <p:nvPr/>
        </p:nvPicPr>
        <p:blipFill>
          <a:blip r:embed="rId7"/>
          <a:stretch>
            <a:fillRect/>
          </a:stretch>
        </p:blipFill>
        <p:spPr>
          <a:xfrm>
            <a:off x="4267201" y="5638800"/>
            <a:ext cx="2391590" cy="901747"/>
          </a:xfrm>
          <a:prstGeom prst="rect">
            <a:avLst/>
          </a:prstGeom>
        </p:spPr>
      </p:pic>
      <p:pic>
        <p:nvPicPr>
          <p:cNvPr id="10" name="Picture 9"/>
          <p:cNvPicPr>
            <a:picLocks noChangeAspect="1"/>
          </p:cNvPicPr>
          <p:nvPr/>
        </p:nvPicPr>
        <p:blipFill>
          <a:blip r:embed="rId8"/>
          <a:stretch>
            <a:fillRect/>
          </a:stretch>
        </p:blipFill>
        <p:spPr>
          <a:xfrm>
            <a:off x="6781800" y="5468921"/>
            <a:ext cx="2262188" cy="1271062"/>
          </a:xfrm>
          <a:prstGeom prst="rect">
            <a:avLst/>
          </a:prstGeom>
        </p:spPr>
      </p:pic>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95388" y="3333750"/>
            <a:ext cx="1908106" cy="1847850"/>
          </a:xfrm>
          <a:prstGeom prst="rect">
            <a:avLst/>
          </a:prstGeom>
        </p:spPr>
      </p:pic>
    </p:spTree>
    <p:extLst>
      <p:ext uri="{BB962C8B-B14F-4D97-AF65-F5344CB8AC3E}">
        <p14:creationId xmlns:p14="http://schemas.microsoft.com/office/powerpoint/2010/main" val="2814609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728B51C-AE49-4FEC-8F71-AFADB342EE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30148"/>
            <a:ext cx="9144000" cy="6427852"/>
          </a:xfrm>
          <a:prstGeom prst="rect">
            <a:avLst/>
          </a:prstGeom>
        </p:spPr>
      </p:pic>
      <p:sp>
        <p:nvSpPr>
          <p:cNvPr id="41990" name="Title 1"/>
          <p:cNvSpPr txBox="1">
            <a:spLocks/>
          </p:cNvSpPr>
          <p:nvPr/>
        </p:nvSpPr>
        <p:spPr bwMode="auto">
          <a:xfrm>
            <a:off x="5498810" y="5229200"/>
            <a:ext cx="3547219" cy="2112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marL="342900" indent="-342900">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marL="0" indent="0" algn="ctr">
              <a:buFont typeface="Arial" pitchFamily="34" charset="0"/>
              <a:buNone/>
            </a:pPr>
            <a:endParaRPr lang="en-GB" altLang="en-US" sz="3600" i="1" dirty="0">
              <a:solidFill>
                <a:prstClr val="black"/>
              </a:solidFill>
              <a:latin typeface="Arial" pitchFamily="34" charset="0"/>
            </a:endParaRPr>
          </a:p>
        </p:txBody>
      </p:sp>
      <p:sp>
        <p:nvSpPr>
          <p:cNvPr id="20" name="Title 1"/>
          <p:cNvSpPr txBox="1">
            <a:spLocks/>
          </p:cNvSpPr>
          <p:nvPr/>
        </p:nvSpPr>
        <p:spPr>
          <a:xfrm>
            <a:off x="705765" y="2241654"/>
            <a:ext cx="7937708" cy="6096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2800" b="1" dirty="0">
              <a:solidFill>
                <a:srgbClr val="F79646">
                  <a:lumMod val="75000"/>
                </a:srgbClr>
              </a:solidFill>
            </a:endParaRPr>
          </a:p>
        </p:txBody>
      </p:sp>
      <p:sp>
        <p:nvSpPr>
          <p:cNvPr id="8" name="Title 1"/>
          <p:cNvSpPr txBox="1">
            <a:spLocks/>
          </p:cNvSpPr>
          <p:nvPr/>
        </p:nvSpPr>
        <p:spPr>
          <a:xfrm>
            <a:off x="0" y="152400"/>
            <a:ext cx="9144000" cy="8382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1800" i="1" dirty="0">
              <a:solidFill>
                <a:prstClr val="black"/>
              </a:solidFill>
              <a:latin typeface="Arial" panose="020B0604020202020204" pitchFamily="34" charset="0"/>
              <a:cs typeface="Arial" panose="020B0604020202020204" pitchFamily="34" charset="0"/>
            </a:endParaRPr>
          </a:p>
          <a:p>
            <a:r>
              <a:rPr lang="en-US" sz="3600" b="1" dirty="0">
                <a:solidFill>
                  <a:prstClr val="black"/>
                </a:solidFill>
                <a:latin typeface="Roboto" panose="02000000000000000000" pitchFamily="2" charset="0"/>
                <a:ea typeface="Roboto" panose="02000000000000000000" pitchFamily="2" charset="0"/>
                <a:cs typeface="Roboto" panose="02000000000000000000" pitchFamily="2" charset="0"/>
              </a:rPr>
              <a:t>Countries progress on REDD+</a:t>
            </a:r>
          </a:p>
        </p:txBody>
      </p:sp>
      <p:sp>
        <p:nvSpPr>
          <p:cNvPr id="3" name="AutoShape 2" descr="CC_Countries that have Adopted REDD+ Strategies.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Rectangle 10"/>
          <p:cNvSpPr/>
          <p:nvPr/>
        </p:nvSpPr>
        <p:spPr>
          <a:xfrm>
            <a:off x="-2" y="-1912"/>
            <a:ext cx="9144002" cy="132343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FFC000"/>
                </a:solidFill>
                <a:latin typeface="Roboto" panose="02000000000000000000" pitchFamily="2" charset="0"/>
                <a:ea typeface="Roboto" panose="02000000000000000000" pitchFamily="2" charset="0"/>
                <a:cs typeface="Roboto" panose="02000000000000000000" pitchFamily="2" charset="0"/>
              </a:rPr>
              <a:t>     Moving landscape finance commitments to </a:t>
            </a:r>
          </a:p>
          <a:p>
            <a:pPr algn="ctr"/>
            <a:r>
              <a:rPr lang="en-US" sz="2800" b="1" dirty="0">
                <a:solidFill>
                  <a:srgbClr val="FFC000"/>
                </a:solidFill>
                <a:latin typeface="Roboto" panose="02000000000000000000" pitchFamily="2" charset="0"/>
                <a:ea typeface="Roboto" panose="02000000000000000000" pitchFamily="2" charset="0"/>
                <a:cs typeface="Roboto" panose="02000000000000000000" pitchFamily="2" charset="0"/>
              </a:rPr>
              <a:t>investments (REDD+)</a:t>
            </a:r>
            <a:endParaRPr lang="en-US" sz="2800" b="1" dirty="0">
              <a:latin typeface="Roboto" panose="02000000000000000000" pitchFamily="2" charset="0"/>
              <a:ea typeface="Roboto" panose="02000000000000000000" pitchFamily="2" charset="0"/>
              <a:cs typeface="Roboto" panose="02000000000000000000" pitchFamily="2" charset="0"/>
            </a:endParaRPr>
          </a:p>
        </p:txBody>
      </p:sp>
      <p:sp>
        <p:nvSpPr>
          <p:cNvPr id="5" name="TextBox 4"/>
          <p:cNvSpPr txBox="1"/>
          <p:nvPr/>
        </p:nvSpPr>
        <p:spPr>
          <a:xfrm>
            <a:off x="4340225" y="5105400"/>
            <a:ext cx="4495800" cy="830997"/>
          </a:xfrm>
          <a:prstGeom prst="rect">
            <a:avLst/>
          </a:prstGeom>
          <a:noFill/>
        </p:spPr>
        <p:txBody>
          <a:bodyPr wrap="square" rtlCol="0">
            <a:spAutoFit/>
          </a:bodyPr>
          <a:lstStyle/>
          <a:p>
            <a:r>
              <a:rPr lang="en-US" sz="2400" b="1" dirty="0">
                <a:solidFill>
                  <a:schemeClr val="accent6"/>
                </a:solidFill>
                <a:latin typeface="Roboto" panose="02000000000000000000" pitchFamily="2" charset="0"/>
                <a:ea typeface="Roboto" panose="02000000000000000000" pitchFamily="2" charset="0"/>
                <a:cs typeface="Roboto" panose="02000000000000000000" pitchFamily="2" charset="0"/>
              </a:rPr>
              <a:t>first project deal ($95million) in Indonesia</a:t>
            </a:r>
            <a:endParaRPr lang="en-US" dirty="0"/>
          </a:p>
        </p:txBody>
      </p:sp>
      <p:sp>
        <p:nvSpPr>
          <p:cNvPr id="6" name="TextBox 5"/>
          <p:cNvSpPr txBox="1"/>
          <p:nvPr/>
        </p:nvSpPr>
        <p:spPr>
          <a:xfrm>
            <a:off x="79375" y="4114800"/>
            <a:ext cx="1825625" cy="1323439"/>
          </a:xfrm>
          <a:prstGeom prst="rect">
            <a:avLst/>
          </a:prstGeom>
          <a:noFill/>
        </p:spPr>
        <p:txBody>
          <a:bodyPr wrap="square" rtlCol="0">
            <a:spAutoFit/>
          </a:bodyPr>
          <a:lstStyle/>
          <a:p>
            <a:pPr>
              <a:spcBef>
                <a:spcPct val="0"/>
              </a:spcBef>
            </a:pPr>
            <a:r>
              <a:rPr lang="en-US" sz="2000" b="1" dirty="0">
                <a:solidFill>
                  <a:schemeClr val="accent6"/>
                </a:solidFill>
                <a:latin typeface="Roboto" panose="02000000000000000000" pitchFamily="2" charset="0"/>
                <a:ea typeface="Roboto" panose="02000000000000000000" pitchFamily="2" charset="0"/>
                <a:cs typeface="Roboto" panose="02000000000000000000" pitchFamily="2" charset="0"/>
              </a:rPr>
              <a:t>$11 billion in private sector investment commitment</a:t>
            </a:r>
            <a:endParaRPr lang="nl-NL" altLang="nl-NL" sz="2000" b="1" dirty="0">
              <a:solidFill>
                <a:schemeClr val="accent6"/>
              </a:solidFill>
              <a:latin typeface="Roboto" panose="02000000000000000000" pitchFamily="2" charset="0"/>
              <a:ea typeface="Roboto" panose="02000000000000000000" pitchFamily="2" charset="0"/>
              <a:cs typeface="Roboto" panose="02000000000000000000" pitchFamily="2" charset="0"/>
            </a:endParaRPr>
          </a:p>
        </p:txBody>
      </p:sp>
      <p:pic>
        <p:nvPicPr>
          <p:cNvPr id="4" name="Picture 3">
            <a:extLst>
              <a:ext uri="{FF2B5EF4-FFF2-40B4-BE49-F238E27FC236}">
                <a16:creationId xmlns:a16="http://schemas.microsoft.com/office/drawing/2014/main" id="{D80F11C5-1D31-4E87-80CC-3510EF57065C}"/>
              </a:ext>
            </a:extLst>
          </p:cNvPr>
          <p:cNvPicPr>
            <a:picLocks noChangeAspect="1"/>
          </p:cNvPicPr>
          <p:nvPr/>
        </p:nvPicPr>
        <p:blipFill>
          <a:blip r:embed="rId4"/>
          <a:stretch>
            <a:fillRect/>
          </a:stretch>
        </p:blipFill>
        <p:spPr>
          <a:xfrm>
            <a:off x="6595504" y="5860684"/>
            <a:ext cx="2413941" cy="823580"/>
          </a:xfrm>
          <a:prstGeom prst="rect">
            <a:avLst/>
          </a:prstGeom>
        </p:spPr>
      </p:pic>
      <p:pic>
        <p:nvPicPr>
          <p:cNvPr id="2" name="Picture 1">
            <a:extLst>
              <a:ext uri="{FF2B5EF4-FFF2-40B4-BE49-F238E27FC236}">
                <a16:creationId xmlns:a16="http://schemas.microsoft.com/office/drawing/2014/main" id="{4772783D-3EEC-4B7C-B8A7-319451EE94FF}"/>
              </a:ext>
            </a:extLst>
          </p:cNvPr>
          <p:cNvPicPr>
            <a:picLocks noChangeAspect="1"/>
          </p:cNvPicPr>
          <p:nvPr/>
        </p:nvPicPr>
        <p:blipFill>
          <a:blip r:embed="rId5"/>
          <a:stretch>
            <a:fillRect/>
          </a:stretch>
        </p:blipFill>
        <p:spPr>
          <a:xfrm>
            <a:off x="8067969" y="76200"/>
            <a:ext cx="999831" cy="1054699"/>
          </a:xfrm>
          <a:prstGeom prst="rect">
            <a:avLst/>
          </a:prstGeom>
        </p:spPr>
      </p:pic>
      <p:pic>
        <p:nvPicPr>
          <p:cNvPr id="12" name="Picture 11">
            <a:extLst>
              <a:ext uri="{FF2B5EF4-FFF2-40B4-BE49-F238E27FC236}">
                <a16:creationId xmlns:a16="http://schemas.microsoft.com/office/drawing/2014/main" id="{9AFD1706-17B6-487A-8914-7B434F54FFE9}"/>
              </a:ext>
            </a:extLst>
          </p:cNvPr>
          <p:cNvPicPr>
            <a:picLocks noChangeAspect="1"/>
          </p:cNvPicPr>
          <p:nvPr/>
        </p:nvPicPr>
        <p:blipFill>
          <a:blip r:embed="rId6"/>
          <a:stretch>
            <a:fillRect/>
          </a:stretch>
        </p:blipFill>
        <p:spPr>
          <a:xfrm>
            <a:off x="76200" y="76200"/>
            <a:ext cx="1085182" cy="1085182"/>
          </a:xfrm>
          <a:prstGeom prst="rect">
            <a:avLst/>
          </a:prstGeom>
        </p:spPr>
      </p:pic>
      <p:sp>
        <p:nvSpPr>
          <p:cNvPr id="7" name="Rectangle 6"/>
          <p:cNvSpPr/>
          <p:nvPr/>
        </p:nvSpPr>
        <p:spPr>
          <a:xfrm>
            <a:off x="76200" y="5800267"/>
            <a:ext cx="3962400" cy="9815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p:cNvPicPr>
            <a:picLocks noChangeAspect="1"/>
          </p:cNvPicPr>
          <p:nvPr/>
        </p:nvPicPr>
        <p:blipFill>
          <a:blip r:embed="rId7"/>
          <a:stretch>
            <a:fillRect/>
          </a:stretch>
        </p:blipFill>
        <p:spPr>
          <a:xfrm>
            <a:off x="190990" y="5843442"/>
            <a:ext cx="1333010" cy="840822"/>
          </a:xfrm>
          <a:prstGeom prst="rect">
            <a:avLst/>
          </a:prstGeom>
        </p:spPr>
      </p:pic>
      <p:pic>
        <p:nvPicPr>
          <p:cNvPr id="14" name="Picture 13"/>
          <p:cNvPicPr>
            <a:picLocks noChangeAspect="1"/>
          </p:cNvPicPr>
          <p:nvPr/>
        </p:nvPicPr>
        <p:blipFill>
          <a:blip r:embed="rId8"/>
          <a:stretch>
            <a:fillRect/>
          </a:stretch>
        </p:blipFill>
        <p:spPr>
          <a:xfrm>
            <a:off x="1647130" y="5860684"/>
            <a:ext cx="2205038" cy="823134"/>
          </a:xfrm>
          <a:prstGeom prst="rect">
            <a:avLst/>
          </a:prstGeom>
        </p:spPr>
      </p:pic>
      <p:pic>
        <p:nvPicPr>
          <p:cNvPr id="15" name="Picture 14"/>
          <p:cNvPicPr>
            <a:picLocks noChangeAspect="1"/>
          </p:cNvPicPr>
          <p:nvPr/>
        </p:nvPicPr>
        <p:blipFill>
          <a:blip r:embed="rId9"/>
          <a:stretch>
            <a:fillRect/>
          </a:stretch>
        </p:blipFill>
        <p:spPr>
          <a:xfrm>
            <a:off x="3852168" y="6042719"/>
            <a:ext cx="2357438" cy="485775"/>
          </a:xfrm>
          <a:prstGeom prst="rect">
            <a:avLst/>
          </a:prstGeom>
        </p:spPr>
      </p:pic>
    </p:spTree>
    <p:extLst>
      <p:ext uri="{BB962C8B-B14F-4D97-AF65-F5344CB8AC3E}">
        <p14:creationId xmlns:p14="http://schemas.microsoft.com/office/powerpoint/2010/main" val="2074060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870" y="-30162"/>
            <a:ext cx="8610600" cy="1401762"/>
          </a:xfrm>
        </p:spPr>
        <p:txBody>
          <a:bodyPr>
            <a:noAutofit/>
          </a:bodyPr>
          <a:lstStyle/>
          <a:p>
            <a:br>
              <a:rPr lang="en-US" sz="3600" dirty="0">
                <a:latin typeface="Arial" panose="020B0604020202020204" pitchFamily="34" charset="0"/>
                <a:cs typeface="Arial" panose="020B0604020202020204" pitchFamily="34" charset="0"/>
              </a:rPr>
            </a:br>
            <a:r>
              <a:rPr lang="en-US" b="1" dirty="0">
                <a:latin typeface="Roboto" panose="02000000000000000000" pitchFamily="2" charset="0"/>
                <a:ea typeface="Roboto" panose="02000000000000000000" pitchFamily="2" charset="0"/>
                <a:cs typeface="Roboto" panose="02000000000000000000" pitchFamily="2" charset="0"/>
              </a:rPr>
              <a:t>Enabling support</a:t>
            </a:r>
            <a:br>
              <a:rPr lang="en-US" sz="2800" b="1" dirty="0">
                <a:latin typeface="Arial" panose="020B0604020202020204" pitchFamily="34" charset="0"/>
                <a:cs typeface="Arial" panose="020B0604020202020204" pitchFamily="34" charset="0"/>
              </a:rPr>
            </a:br>
            <a:endParaRPr lang="en-US" sz="2800" b="1" dirty="0"/>
          </a:p>
        </p:txBody>
      </p:sp>
      <p:sp>
        <p:nvSpPr>
          <p:cNvPr id="3" name="Content Placeholder 2"/>
          <p:cNvSpPr>
            <a:spLocks noGrp="1"/>
          </p:cNvSpPr>
          <p:nvPr>
            <p:ph idx="1"/>
          </p:nvPr>
        </p:nvSpPr>
        <p:spPr/>
        <p:txBody>
          <a:bodyPr/>
          <a:lstStyle/>
          <a:p>
            <a:pPr marL="0" indent="0">
              <a:buNone/>
            </a:pPr>
            <a:r>
              <a:rPr lang="en-US" dirty="0"/>
              <a:t> </a:t>
            </a:r>
          </a:p>
          <a:p>
            <a:endParaRPr lang="en-US" dirty="0"/>
          </a:p>
        </p:txBody>
      </p:sp>
      <p:pic>
        <p:nvPicPr>
          <p:cNvPr id="6" name="Picture 5">
            <a:extLst>
              <a:ext uri="{FF2B5EF4-FFF2-40B4-BE49-F238E27FC236}">
                <a16:creationId xmlns:a16="http://schemas.microsoft.com/office/drawing/2014/main" id="{4F72C385-00EC-42ED-A6C4-297E714F06A8}"/>
              </a:ext>
            </a:extLst>
          </p:cNvPr>
          <p:cNvPicPr>
            <a:picLocks noChangeAspect="1"/>
          </p:cNvPicPr>
          <p:nvPr/>
        </p:nvPicPr>
        <p:blipFill>
          <a:blip r:embed="rId3"/>
          <a:stretch>
            <a:fillRect/>
          </a:stretch>
        </p:blipFill>
        <p:spPr>
          <a:xfrm>
            <a:off x="8077200" y="88301"/>
            <a:ext cx="999831" cy="1054699"/>
          </a:xfrm>
          <a:prstGeom prst="rect">
            <a:avLst/>
          </a:prstGeom>
        </p:spPr>
      </p:pic>
      <p:pic>
        <p:nvPicPr>
          <p:cNvPr id="8" name="Picture 7">
            <a:extLst>
              <a:ext uri="{FF2B5EF4-FFF2-40B4-BE49-F238E27FC236}">
                <a16:creationId xmlns:a16="http://schemas.microsoft.com/office/drawing/2014/main" id="{D0696A38-90F9-44CA-8029-7D329CC00DFA}"/>
              </a:ext>
            </a:extLst>
          </p:cNvPr>
          <p:cNvPicPr>
            <a:picLocks noChangeAspect="1"/>
          </p:cNvPicPr>
          <p:nvPr/>
        </p:nvPicPr>
        <p:blipFill>
          <a:blip r:embed="rId4"/>
          <a:stretch>
            <a:fillRect/>
          </a:stretch>
        </p:blipFill>
        <p:spPr>
          <a:xfrm>
            <a:off x="66969" y="73059"/>
            <a:ext cx="1085182" cy="1085182"/>
          </a:xfrm>
          <a:prstGeom prst="rect">
            <a:avLst/>
          </a:prstGeom>
        </p:spPr>
      </p:pic>
      <p:sp>
        <p:nvSpPr>
          <p:cNvPr id="9" name="Rectangle 8"/>
          <p:cNvSpPr/>
          <p:nvPr/>
        </p:nvSpPr>
        <p:spPr>
          <a:xfrm>
            <a:off x="381000" y="1713905"/>
            <a:ext cx="8534400" cy="4078039"/>
          </a:xfrm>
          <a:prstGeom prst="rect">
            <a:avLst/>
          </a:prstGeom>
        </p:spPr>
        <p:txBody>
          <a:bodyPr wrap="square">
            <a:spAutoFit/>
          </a:bodyPr>
          <a:lstStyle/>
          <a:p>
            <a:pPr marL="457200" indent="-457200">
              <a:spcAft>
                <a:spcPts val="600"/>
              </a:spcAft>
              <a:buFont typeface="Arial" panose="020B0604020202020204" pitchFamily="34" charset="0"/>
              <a:buChar char="•"/>
            </a:pPr>
            <a:r>
              <a:rPr lang="en-US" sz="2800" dirty="0">
                <a:latin typeface="Roboto" panose="02000000000000000000" pitchFamily="2" charset="0"/>
                <a:ea typeface="Roboto" panose="02000000000000000000" pitchFamily="2" charset="0"/>
                <a:cs typeface="Roboto" panose="02000000000000000000" pitchFamily="2" charset="0"/>
              </a:rPr>
              <a:t>Transparency</a:t>
            </a:r>
          </a:p>
          <a:p>
            <a:pPr marL="914400" lvl="1" indent="-457200">
              <a:spcAft>
                <a:spcPts val="600"/>
              </a:spcAft>
              <a:buFont typeface="Arial" panose="020B0604020202020204" pitchFamily="34" charset="0"/>
              <a:buChar char="•"/>
            </a:pPr>
            <a:r>
              <a:rPr lang="en-US" sz="2800" dirty="0">
                <a:latin typeface="Roboto" panose="02000000000000000000" pitchFamily="2" charset="0"/>
                <a:ea typeface="Roboto" panose="02000000000000000000" pitchFamily="2" charset="0"/>
                <a:cs typeface="Roboto" panose="02000000000000000000" pitchFamily="2" charset="0"/>
              </a:rPr>
              <a:t>National communications</a:t>
            </a:r>
          </a:p>
          <a:p>
            <a:pPr marL="914400" lvl="1" indent="-457200">
              <a:spcAft>
                <a:spcPts val="600"/>
              </a:spcAft>
              <a:buFont typeface="Arial" panose="020B0604020202020204" pitchFamily="34" charset="0"/>
              <a:buChar char="•"/>
            </a:pPr>
            <a:r>
              <a:rPr lang="en-US" sz="2800" dirty="0">
                <a:latin typeface="Roboto" panose="02000000000000000000" pitchFamily="2" charset="0"/>
                <a:ea typeface="Roboto" panose="02000000000000000000" pitchFamily="2" charset="0"/>
                <a:cs typeface="Roboto" panose="02000000000000000000" pitchFamily="2" charset="0"/>
              </a:rPr>
              <a:t>GHG inventories</a:t>
            </a:r>
          </a:p>
          <a:p>
            <a:pPr marL="914400" lvl="1" indent="-457200">
              <a:spcAft>
                <a:spcPts val="600"/>
              </a:spcAft>
              <a:buFont typeface="Arial" panose="020B0604020202020204" pitchFamily="34" charset="0"/>
              <a:buChar char="•"/>
            </a:pPr>
            <a:r>
              <a:rPr lang="en-US" sz="2800" dirty="0">
                <a:latin typeface="Roboto" panose="02000000000000000000" pitchFamily="2" charset="0"/>
                <a:ea typeface="Roboto" panose="02000000000000000000" pitchFamily="2" charset="0"/>
                <a:cs typeface="Roboto" panose="02000000000000000000" pitchFamily="2" charset="0"/>
              </a:rPr>
              <a:t>Strategies and plans</a:t>
            </a:r>
          </a:p>
          <a:p>
            <a:pPr marL="457200" indent="-457200">
              <a:spcAft>
                <a:spcPts val="600"/>
              </a:spcAft>
              <a:buFont typeface="Arial" panose="020B0604020202020204" pitchFamily="34" charset="0"/>
              <a:buChar char="•"/>
            </a:pPr>
            <a:r>
              <a:rPr lang="en-US" sz="2800" dirty="0">
                <a:latin typeface="Roboto" panose="02000000000000000000" pitchFamily="2" charset="0"/>
                <a:ea typeface="Roboto" panose="02000000000000000000" pitchFamily="2" charset="0"/>
                <a:cs typeface="Roboto" panose="02000000000000000000" pitchFamily="2" charset="0"/>
              </a:rPr>
              <a:t>Knowledge </a:t>
            </a:r>
          </a:p>
          <a:p>
            <a:pPr marL="914400" lvl="1" indent="-457200">
              <a:spcAft>
                <a:spcPts val="600"/>
              </a:spcAft>
              <a:buFont typeface="Arial" panose="020B0604020202020204" pitchFamily="34" charset="0"/>
              <a:buChar char="•"/>
            </a:pPr>
            <a:r>
              <a:rPr lang="en-US" sz="2800" dirty="0">
                <a:latin typeface="Roboto" panose="02000000000000000000" pitchFamily="2" charset="0"/>
                <a:ea typeface="Roboto" panose="02000000000000000000" pitchFamily="2" charset="0"/>
                <a:cs typeface="Roboto" panose="02000000000000000000" pitchFamily="2" charset="0"/>
              </a:rPr>
              <a:t>Gap Reports</a:t>
            </a:r>
          </a:p>
          <a:p>
            <a:pPr marL="914400" lvl="1" indent="-457200">
              <a:spcAft>
                <a:spcPts val="600"/>
              </a:spcAft>
              <a:buFont typeface="Arial" panose="020B0604020202020204" pitchFamily="34" charset="0"/>
              <a:buChar char="•"/>
            </a:pPr>
            <a:r>
              <a:rPr lang="en-US" sz="2800" dirty="0">
                <a:latin typeface="Roboto" panose="02000000000000000000" pitchFamily="2" charset="0"/>
                <a:ea typeface="Roboto" panose="02000000000000000000" pitchFamily="2" charset="0"/>
                <a:cs typeface="Roboto" panose="02000000000000000000" pitchFamily="2" charset="0"/>
              </a:rPr>
              <a:t>Partnerships</a:t>
            </a:r>
          </a:p>
          <a:p>
            <a:pPr marL="342900" indent="-342900">
              <a:spcAft>
                <a:spcPts val="600"/>
              </a:spcAft>
              <a:buFont typeface="Wingdings" panose="05000000000000000000" pitchFamily="2" charset="2"/>
              <a:buChar char="Ø"/>
            </a:pPr>
            <a:endParaRPr lang="en-US" sz="2800" dirty="0">
              <a:latin typeface="Roboto" panose="02000000000000000000" pitchFamily="2" charset="0"/>
              <a:ea typeface="Roboto" panose="02000000000000000000" pitchFamily="2" charset="0"/>
              <a:cs typeface="Roboto" panose="02000000000000000000" pitchFamily="2" charset="0"/>
            </a:endParaRPr>
          </a:p>
        </p:txBody>
      </p:sp>
      <p:pic>
        <p:nvPicPr>
          <p:cNvPr id="5" name="Picture 4"/>
          <p:cNvPicPr>
            <a:picLocks noChangeAspect="1"/>
          </p:cNvPicPr>
          <p:nvPr/>
        </p:nvPicPr>
        <p:blipFill>
          <a:blip r:embed="rId5"/>
          <a:stretch>
            <a:fillRect/>
          </a:stretch>
        </p:blipFill>
        <p:spPr>
          <a:xfrm>
            <a:off x="4740119" y="3863181"/>
            <a:ext cx="1982479" cy="2826087"/>
          </a:xfrm>
          <a:prstGeom prst="rect">
            <a:avLst/>
          </a:prstGeom>
        </p:spPr>
      </p:pic>
      <p:pic>
        <p:nvPicPr>
          <p:cNvPr id="7" name="Picture 6"/>
          <p:cNvPicPr>
            <a:picLocks noChangeAspect="1"/>
          </p:cNvPicPr>
          <p:nvPr/>
        </p:nvPicPr>
        <p:blipFill>
          <a:blip r:embed="rId6"/>
          <a:stretch>
            <a:fillRect/>
          </a:stretch>
        </p:blipFill>
        <p:spPr>
          <a:xfrm>
            <a:off x="7030305" y="3939372"/>
            <a:ext cx="1961295" cy="2775231"/>
          </a:xfrm>
          <a:prstGeom prst="rect">
            <a:avLst/>
          </a:prstGeom>
        </p:spPr>
      </p:pic>
      <p:pic>
        <p:nvPicPr>
          <p:cNvPr id="10" name="Picture 9"/>
          <p:cNvPicPr>
            <a:picLocks noChangeAspect="1"/>
          </p:cNvPicPr>
          <p:nvPr/>
        </p:nvPicPr>
        <p:blipFill>
          <a:blip r:embed="rId7"/>
          <a:stretch>
            <a:fillRect/>
          </a:stretch>
        </p:blipFill>
        <p:spPr>
          <a:xfrm>
            <a:off x="304800" y="5334001"/>
            <a:ext cx="3781425" cy="1405086"/>
          </a:xfrm>
          <a:prstGeom prst="rect">
            <a:avLst/>
          </a:prstGeom>
        </p:spPr>
      </p:pic>
    </p:spTree>
    <p:extLst>
      <p:ext uri="{BB962C8B-B14F-4D97-AF65-F5344CB8AC3E}">
        <p14:creationId xmlns:p14="http://schemas.microsoft.com/office/powerpoint/2010/main" val="16585722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21315</TotalTime>
  <Words>2351</Words>
  <Application>Microsoft Office PowerPoint</Application>
  <PresentationFormat>On-screen Show (4:3)</PresentationFormat>
  <Paragraphs>271</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MS PGothic</vt:lpstr>
      <vt:lpstr>MS PGothic</vt:lpstr>
      <vt:lpstr>Arial</vt:lpstr>
      <vt:lpstr>Calibri</vt:lpstr>
      <vt:lpstr>Roboto</vt:lpstr>
      <vt:lpstr>Tahoma</vt:lpstr>
      <vt:lpstr>Wingdings</vt:lpstr>
      <vt:lpstr>Office Theme</vt:lpstr>
      <vt:lpstr>PowerPoint Presentation</vt:lpstr>
      <vt:lpstr>PowerPoint Presentation</vt:lpstr>
      <vt:lpstr>PowerPoint Presentation</vt:lpstr>
      <vt:lpstr>PowerPoint Presentation</vt:lpstr>
      <vt:lpstr>Overview of progress  (June 2018)</vt:lpstr>
      <vt:lpstr>PowerPoint Presentation</vt:lpstr>
      <vt:lpstr>PowerPoint Presentation</vt:lpstr>
      <vt:lpstr>PowerPoint Presentation</vt:lpstr>
      <vt:lpstr> Enabling support </vt:lpstr>
      <vt:lpstr> Funding 2018-2019 </vt:lpstr>
      <vt:lpstr>PowerPoint Presentation</vt:lpstr>
      <vt:lpstr>Questions &amp; 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Elisa Calcaterra</dc:creator>
  <cp:lastModifiedBy>Djaheezah Subratty</cp:lastModifiedBy>
  <cp:revision>246</cp:revision>
  <cp:lastPrinted>2018-10-10T09:53:01Z</cp:lastPrinted>
  <dcterms:created xsi:type="dcterms:W3CDTF">2017-08-22T05:49:27Z</dcterms:created>
  <dcterms:modified xsi:type="dcterms:W3CDTF">2018-10-10T13:55:19Z</dcterms:modified>
</cp:coreProperties>
</file>