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777" r:id="rId1"/>
  </p:sldMasterIdLst>
  <p:notesMasterIdLst>
    <p:notesMasterId r:id="rId10"/>
  </p:notesMasterIdLst>
  <p:handoutMasterIdLst>
    <p:handoutMasterId r:id="rId11"/>
  </p:handoutMasterIdLst>
  <p:sldIdLst>
    <p:sldId id="582" r:id="rId2"/>
    <p:sldId id="583" r:id="rId3"/>
    <p:sldId id="584" r:id="rId4"/>
    <p:sldId id="596" r:id="rId5"/>
    <p:sldId id="594" r:id="rId6"/>
    <p:sldId id="593" r:id="rId7"/>
    <p:sldId id="589" r:id="rId8"/>
    <p:sldId id="592" r:id="rId9"/>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5pPr>
    <a:lvl6pPr marL="2286000" algn="l" defTabSz="914400" rtl="0" eaLnBrk="1" latinLnBrk="0" hangingPunct="1">
      <a:defRPr kern="1200">
        <a:solidFill>
          <a:schemeClr val="tx1"/>
        </a:solidFill>
        <a:latin typeface="Calibri" pitchFamily="34" charset="0"/>
        <a:ea typeface="ＭＳ Ｐゴシック" pitchFamily="34" charset="-128"/>
        <a:cs typeface="+mn-cs"/>
      </a:defRPr>
    </a:lvl6pPr>
    <a:lvl7pPr marL="2743200" algn="l" defTabSz="914400" rtl="0" eaLnBrk="1" latinLnBrk="0" hangingPunct="1">
      <a:defRPr kern="1200">
        <a:solidFill>
          <a:schemeClr val="tx1"/>
        </a:solidFill>
        <a:latin typeface="Calibri" pitchFamily="34" charset="0"/>
        <a:ea typeface="ＭＳ Ｐゴシック" pitchFamily="34" charset="-128"/>
        <a:cs typeface="+mn-cs"/>
      </a:defRPr>
    </a:lvl7pPr>
    <a:lvl8pPr marL="3200400" algn="l" defTabSz="914400" rtl="0" eaLnBrk="1" latinLnBrk="0" hangingPunct="1">
      <a:defRPr kern="1200">
        <a:solidFill>
          <a:schemeClr val="tx1"/>
        </a:solidFill>
        <a:latin typeface="Calibri" pitchFamily="34" charset="0"/>
        <a:ea typeface="ＭＳ Ｐゴシック" pitchFamily="34" charset="-128"/>
        <a:cs typeface="+mn-cs"/>
      </a:defRPr>
    </a:lvl8pPr>
    <a:lvl9pPr marL="3657600" algn="l" defTabSz="914400" rtl="0" eaLnBrk="1" latinLnBrk="0" hangingPunct="1">
      <a:defRPr kern="1200">
        <a:solidFill>
          <a:schemeClr val="tx1"/>
        </a:solidFill>
        <a:latin typeface="Calibri"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rene Chuma" initials="IC" lastIdx="2" clrIdx="0"/>
  <p:cmAuthor id="1" name="Sheila Aggarwal-Khan" initials="IA" lastIdx="44" clrIdx="1"/>
  <p:cmAuthor id="2" name="Rosebella Hashimoto" initials="RH"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69DF"/>
    <a:srgbClr val="F20079"/>
    <a:srgbClr val="3113E7"/>
    <a:srgbClr val="034EA9"/>
    <a:srgbClr val="860000"/>
    <a:srgbClr val="679E2A"/>
    <a:srgbClr val="CC66FF"/>
    <a:srgbClr val="00FF99"/>
    <a:srgbClr val="32AC95"/>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97" autoAdjust="0"/>
    <p:restoredTop sz="85609" autoAdjust="0"/>
  </p:normalViewPr>
  <p:slideViewPr>
    <p:cSldViewPr snapToGrid="0" snapToObjects="1">
      <p:cViewPr>
        <p:scale>
          <a:sx n="70" d="100"/>
          <a:sy n="70" d="100"/>
        </p:scale>
        <p:origin x="1188" y="48"/>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51" d="100"/>
          <a:sy n="51" d="100"/>
        </p:scale>
        <p:origin x="-2700" y="-84"/>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oleObject" Target="file:///C:\Users\subrattd\Documents\Monitoring\PPRs\PPR18-19\Jan-June%202018%20PPR\PPR%20Jan%20June%2018%20(ASC5)\Fiancial%20overview%20(Corporate%20Services)\PPR%20Data%20and%20Charts%20Jan-Jun%202018%2006091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dLbls>
          <c:showLegendKey val="0"/>
          <c:showVal val="0"/>
          <c:showCatName val="0"/>
          <c:showSerName val="0"/>
          <c:showPercent val="0"/>
          <c:showBubbleSize val="0"/>
        </c:dLbls>
        <c:gapWidth val="150"/>
        <c:axId val="31306496"/>
        <c:axId val="31308032"/>
      </c:barChart>
      <c:catAx>
        <c:axId val="31306496"/>
        <c:scaling>
          <c:orientation val="minMax"/>
        </c:scaling>
        <c:delete val="0"/>
        <c:axPos val="b"/>
        <c:majorTickMark val="out"/>
        <c:minorTickMark val="none"/>
        <c:tickLblPos val="nextTo"/>
        <c:txPr>
          <a:bodyPr/>
          <a:lstStyle/>
          <a:p>
            <a:pPr>
              <a:defRPr sz="1200"/>
            </a:pPr>
            <a:endParaRPr lang="en-US"/>
          </a:p>
        </c:txPr>
        <c:crossAx val="31308032"/>
        <c:crosses val="autoZero"/>
        <c:auto val="1"/>
        <c:lblAlgn val="ctr"/>
        <c:lblOffset val="100"/>
        <c:noMultiLvlLbl val="0"/>
      </c:catAx>
      <c:valAx>
        <c:axId val="31308032"/>
        <c:scaling>
          <c:orientation val="minMax"/>
        </c:scaling>
        <c:delete val="0"/>
        <c:axPos val="l"/>
        <c:majorGridlines/>
        <c:title>
          <c:tx>
            <c:rich>
              <a:bodyPr rot="-5400000" vert="horz"/>
              <a:lstStyle/>
              <a:p>
                <a:pPr>
                  <a:defRPr sz="1400"/>
                </a:pPr>
                <a:r>
                  <a:rPr lang="en-GB" sz="1400" dirty="0"/>
                  <a:t>USD millions</a:t>
                </a:r>
              </a:p>
            </c:rich>
          </c:tx>
          <c:overlay val="0"/>
        </c:title>
        <c:numFmt formatCode="General" sourceLinked="1"/>
        <c:majorTickMark val="out"/>
        <c:minorTickMark val="none"/>
        <c:tickLblPos val="nextTo"/>
        <c:txPr>
          <a:bodyPr/>
          <a:lstStyle/>
          <a:p>
            <a:pPr>
              <a:defRPr sz="1200"/>
            </a:pPr>
            <a:endParaRPr lang="en-US"/>
          </a:p>
        </c:txPr>
        <c:crossAx val="3130649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barChart>
        <c:barDir val="col"/>
        <c:grouping val="clustered"/>
        <c:varyColors val="0"/>
        <c:ser>
          <c:idx val="0"/>
          <c:order val="0"/>
          <c:tx>
            <c:strRef>
              <c:f>'DC fig23-24'!$C$2</c:f>
              <c:strCache>
                <c:ptCount val="1"/>
                <c:pt idx="0">
                  <c:v>2018 Budget </c:v>
                </c:pt>
              </c:strCache>
            </c:strRef>
          </c:tx>
          <c:invertIfNegative val="0"/>
          <c:dLbls>
            <c:spPr>
              <a:noFill/>
              <a:ln w="25400">
                <a:noFill/>
              </a:ln>
            </c:spPr>
            <c:txPr>
              <a:bodyPr/>
              <a:lstStyle/>
              <a:p>
                <a:pPr>
                  <a:defRPr sz="14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'DC fig23-24'!$B$3:$B$6</c:f>
              <c:strCache>
                <c:ptCount val="4"/>
                <c:pt idx="0">
                  <c:v>Environment Fund</c:v>
                </c:pt>
                <c:pt idx="1">
                  <c:v>Trust Funds &amp; Earmarked contributions</c:v>
                </c:pt>
                <c:pt idx="2">
                  <c:v>GEF</c:v>
                </c:pt>
                <c:pt idx="3">
                  <c:v>Regular Budget</c:v>
                </c:pt>
              </c:strCache>
            </c:strRef>
          </c:cat>
          <c:val>
            <c:numRef>
              <c:f>'DC fig23-24'!$C$3:$C$6</c:f>
              <c:numCache>
                <c:formatCode>_(* #,##0.0_);_(* \(#,##0.0\);_(* "-"??_);_(@_)</c:formatCode>
                <c:ptCount val="4"/>
                <c:pt idx="0">
                  <c:v>10.25</c:v>
                </c:pt>
                <c:pt idx="1">
                  <c:v>12.3</c:v>
                </c:pt>
                <c:pt idx="3">
                  <c:v>1.8905000000000001</c:v>
                </c:pt>
              </c:numCache>
            </c:numRef>
          </c:val>
          <c:extLst>
            <c:ext xmlns:c16="http://schemas.microsoft.com/office/drawing/2014/chart" uri="{C3380CC4-5D6E-409C-BE32-E72D297353CC}">
              <c16:uniqueId val="{00000000-2F20-4BF4-BD09-0F6FA0CAB3DA}"/>
            </c:ext>
          </c:extLst>
        </c:ser>
        <c:ser>
          <c:idx val="1"/>
          <c:order val="1"/>
          <c:tx>
            <c:strRef>
              <c:f>'DC fig23-24'!$D$2</c:f>
              <c:strCache>
                <c:ptCount val="1"/>
                <c:pt idx="0">
                  <c:v>Available Resources as at 30 June 2018</c:v>
                </c:pt>
              </c:strCache>
            </c:strRef>
          </c:tx>
          <c:invertIfNegative val="0"/>
          <c:dLbls>
            <c:spPr>
              <a:noFill/>
              <a:ln w="25400">
                <a:noFill/>
              </a:ln>
            </c:spPr>
            <c:txPr>
              <a:bodyPr/>
              <a:lstStyle/>
              <a:p>
                <a:pPr>
                  <a:defRPr sz="14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'DC fig23-24'!$B$3:$B$6</c:f>
              <c:strCache>
                <c:ptCount val="4"/>
                <c:pt idx="0">
                  <c:v>Environment Fund</c:v>
                </c:pt>
                <c:pt idx="1">
                  <c:v>Trust Funds &amp; Earmarked contributions</c:v>
                </c:pt>
                <c:pt idx="2">
                  <c:v>GEF</c:v>
                </c:pt>
                <c:pt idx="3">
                  <c:v>Regular Budget</c:v>
                </c:pt>
              </c:strCache>
            </c:strRef>
          </c:cat>
          <c:val>
            <c:numRef>
              <c:f>'DC fig23-24'!$D$3:$D$6</c:f>
              <c:numCache>
                <c:formatCode>_(* #,##0.0_);_(* \(#,##0.0\);_(* "-"??_);_(@_)</c:formatCode>
                <c:ptCount val="4"/>
                <c:pt idx="0">
                  <c:v>5.2204882100000001</c:v>
                </c:pt>
                <c:pt idx="1">
                  <c:v>21.415702189999973</c:v>
                </c:pt>
                <c:pt idx="2">
                  <c:v>5.4139680000000003E-2</c:v>
                </c:pt>
                <c:pt idx="3">
                  <c:v>1.8905000000000001</c:v>
                </c:pt>
              </c:numCache>
            </c:numRef>
          </c:val>
          <c:extLst>
            <c:ext xmlns:c16="http://schemas.microsoft.com/office/drawing/2014/chart" uri="{C3380CC4-5D6E-409C-BE32-E72D297353CC}">
              <c16:uniqueId val="{00000001-2F20-4BF4-BD09-0F6FA0CAB3DA}"/>
            </c:ext>
          </c:extLst>
        </c:ser>
        <c:ser>
          <c:idx val="2"/>
          <c:order val="2"/>
          <c:tx>
            <c:strRef>
              <c:f>'DC fig23-24'!$E$2</c:f>
              <c:strCache>
                <c:ptCount val="1"/>
                <c:pt idx="0">
                  <c:v>Expenditures as at 30 June 2018</c:v>
                </c:pt>
              </c:strCache>
            </c:strRef>
          </c:tx>
          <c:invertIfNegative val="0"/>
          <c:dLbls>
            <c:spPr>
              <a:noFill/>
              <a:ln w="25400">
                <a:noFill/>
              </a:ln>
            </c:spPr>
            <c:txPr>
              <a:bodyPr/>
              <a:lstStyle/>
              <a:p>
                <a:pPr>
                  <a:defRPr sz="14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'DC fig23-24'!$B$3:$B$6</c:f>
              <c:strCache>
                <c:ptCount val="4"/>
                <c:pt idx="0">
                  <c:v>Environment Fund</c:v>
                </c:pt>
                <c:pt idx="1">
                  <c:v>Trust Funds &amp; Earmarked contributions</c:v>
                </c:pt>
                <c:pt idx="2">
                  <c:v>GEF</c:v>
                </c:pt>
                <c:pt idx="3">
                  <c:v>Regular Budget</c:v>
                </c:pt>
              </c:strCache>
            </c:strRef>
          </c:cat>
          <c:val>
            <c:numRef>
              <c:f>'DC fig23-24'!$E$3:$E$6</c:f>
              <c:numCache>
                <c:formatCode>_(* #,##0.0_);_(* \(#,##0.0\);_(* "-"??_);_(@_)</c:formatCode>
                <c:ptCount val="4"/>
                <c:pt idx="0">
                  <c:v>2.0187085799999989</c:v>
                </c:pt>
                <c:pt idx="1">
                  <c:v>9.9446225499999983</c:v>
                </c:pt>
                <c:pt idx="2">
                  <c:v>0</c:v>
                </c:pt>
                <c:pt idx="3">
                  <c:v>0.53126231999999995</c:v>
                </c:pt>
              </c:numCache>
            </c:numRef>
          </c:val>
          <c:extLst>
            <c:ext xmlns:c16="http://schemas.microsoft.com/office/drawing/2014/chart" uri="{C3380CC4-5D6E-409C-BE32-E72D297353CC}">
              <c16:uniqueId val="{00000002-2F20-4BF4-BD09-0F6FA0CAB3DA}"/>
            </c:ext>
          </c:extLst>
        </c:ser>
        <c:dLbls>
          <c:showLegendKey val="0"/>
          <c:showVal val="0"/>
          <c:showCatName val="0"/>
          <c:showSerName val="0"/>
          <c:showPercent val="0"/>
          <c:showBubbleSize val="0"/>
        </c:dLbls>
        <c:gapWidth val="75"/>
        <c:axId val="92295936"/>
        <c:axId val="92297856"/>
      </c:barChart>
      <c:catAx>
        <c:axId val="92295936"/>
        <c:scaling>
          <c:orientation val="minMax"/>
        </c:scaling>
        <c:delete val="0"/>
        <c:axPos val="b"/>
        <c:title>
          <c:tx>
            <c:rich>
              <a:bodyPr/>
              <a:lstStyle/>
              <a:p>
                <a:pPr>
                  <a:defRPr sz="1400" b="1" i="0" u="none" strike="noStrike" baseline="0">
                    <a:solidFill>
                      <a:srgbClr val="000000"/>
                    </a:solidFill>
                    <a:latin typeface="Calibri"/>
                    <a:ea typeface="Calibri"/>
                    <a:cs typeface="Calibri"/>
                  </a:defRPr>
                </a:pPr>
                <a:r>
                  <a:rPr lang="en-US" sz="1400"/>
                  <a:t>Sources of Funding</a:t>
                </a:r>
              </a:p>
            </c:rich>
          </c:tx>
          <c:layout>
            <c:manualLayout>
              <c:xMode val="edge"/>
              <c:yMode val="edge"/>
              <c:x val="0.44070929982203766"/>
              <c:y val="0.84471405762180651"/>
            </c:manualLayout>
          </c:layout>
          <c:overlay val="0"/>
          <c:spPr>
            <a:noFill/>
            <a:ln w="25400">
              <a:noFill/>
            </a:ln>
          </c:spPr>
        </c:title>
        <c:numFmt formatCode="General" sourceLinked="1"/>
        <c:majorTickMark val="none"/>
        <c:minorTickMark val="none"/>
        <c:tickLblPos val="nextTo"/>
        <c:txPr>
          <a:bodyPr rot="0" vert="horz"/>
          <a:lstStyle/>
          <a:p>
            <a:pPr>
              <a:defRPr sz="1400" b="0" i="0" u="none" strike="noStrike" baseline="0">
                <a:solidFill>
                  <a:srgbClr val="000000"/>
                </a:solidFill>
                <a:latin typeface="Calibri"/>
                <a:ea typeface="Calibri"/>
                <a:cs typeface="Calibri"/>
              </a:defRPr>
            </a:pPr>
            <a:endParaRPr lang="en-US"/>
          </a:p>
        </c:txPr>
        <c:crossAx val="92297856"/>
        <c:crosses val="autoZero"/>
        <c:auto val="1"/>
        <c:lblAlgn val="ctr"/>
        <c:lblOffset val="100"/>
        <c:noMultiLvlLbl val="0"/>
      </c:catAx>
      <c:valAx>
        <c:axId val="92297856"/>
        <c:scaling>
          <c:orientation val="minMax"/>
        </c:scaling>
        <c:delete val="0"/>
        <c:axPos val="l"/>
        <c:title>
          <c:tx>
            <c:rich>
              <a:bodyPr/>
              <a:lstStyle/>
              <a:p>
                <a:pPr>
                  <a:defRPr sz="1400" b="1" i="0" u="none" strike="noStrike" baseline="0">
                    <a:solidFill>
                      <a:srgbClr val="000000"/>
                    </a:solidFill>
                    <a:latin typeface="Calibri"/>
                    <a:ea typeface="Calibri"/>
                    <a:cs typeface="Calibri"/>
                  </a:defRPr>
                </a:pPr>
                <a:r>
                  <a:rPr lang="en-US" sz="1400"/>
                  <a:t>US$ million</a:t>
                </a:r>
              </a:p>
            </c:rich>
          </c:tx>
          <c:layout>
            <c:manualLayout>
              <c:xMode val="edge"/>
              <c:yMode val="edge"/>
              <c:x val="6.3529894327446889E-3"/>
              <c:y val="0.24071733068166484"/>
            </c:manualLayout>
          </c:layout>
          <c:overlay val="0"/>
          <c:spPr>
            <a:noFill/>
            <a:ln w="25400">
              <a:noFill/>
            </a:ln>
          </c:spPr>
        </c:title>
        <c:numFmt formatCode="_(* #,##0.0_);_(* \(#,##0.0\);_(* &quot;-&quot;??_);_(@_)" sourceLinked="1"/>
        <c:majorTickMark val="none"/>
        <c:minorTickMark val="none"/>
        <c:tickLblPos val="nextTo"/>
        <c:txPr>
          <a:bodyPr rot="0" vert="horz"/>
          <a:lstStyle/>
          <a:p>
            <a:pPr>
              <a:defRPr sz="1400" b="0" i="0" u="none" strike="noStrike" baseline="0">
                <a:solidFill>
                  <a:srgbClr val="000000"/>
                </a:solidFill>
                <a:latin typeface="Calibri"/>
                <a:ea typeface="Calibri"/>
                <a:cs typeface="Calibri"/>
              </a:defRPr>
            </a:pPr>
            <a:endParaRPr lang="en-US"/>
          </a:p>
        </c:txPr>
        <c:crossAx val="92295936"/>
        <c:crosses val="autoZero"/>
        <c:crossBetween val="between"/>
      </c:valAx>
    </c:plotArea>
    <c:legend>
      <c:legendPos val="b"/>
      <c:layout>
        <c:manualLayout>
          <c:xMode val="edge"/>
          <c:yMode val="edge"/>
          <c:x val="0.7445753804837062"/>
          <c:y val="9.2510143754706592E-2"/>
          <c:w val="0.22863910847173707"/>
          <c:h val="0.36506592035607111"/>
        </c:manualLayout>
      </c:layout>
      <c:overlay val="0"/>
      <c:txPr>
        <a:bodyPr/>
        <a:lstStyle/>
        <a:p>
          <a:pPr>
            <a:defRPr sz="1400" b="0" i="0" u="none" strike="noStrike" baseline="0">
              <a:solidFill>
                <a:srgbClr val="000000"/>
              </a:solidFill>
              <a:latin typeface="Calibri"/>
              <a:ea typeface="Calibri"/>
              <a:cs typeface="Calibri"/>
            </a:defRPr>
          </a:pPr>
          <a:endParaRPr lang="en-US"/>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04" cy="465341"/>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970159" y="0"/>
            <a:ext cx="3038604" cy="465341"/>
          </a:xfrm>
          <a:prstGeom prst="rect">
            <a:avLst/>
          </a:prstGeom>
        </p:spPr>
        <p:txBody>
          <a:bodyPr vert="horz" lIns="91440" tIns="45720" rIns="91440" bIns="45720" rtlCol="0"/>
          <a:lstStyle>
            <a:lvl1pPr algn="r">
              <a:defRPr sz="1200"/>
            </a:lvl1pPr>
          </a:lstStyle>
          <a:p>
            <a:pPr>
              <a:defRPr/>
            </a:pPr>
            <a:fld id="{AFDD8F4D-03C3-4A3D-B114-EA59A67869CC}" type="datetimeFigureOut">
              <a:rPr lang="en-US"/>
              <a:pPr>
                <a:defRPr/>
              </a:pPr>
              <a:t>10/10/2018</a:t>
            </a:fld>
            <a:endParaRPr lang="en-US"/>
          </a:p>
        </p:txBody>
      </p:sp>
      <p:sp>
        <p:nvSpPr>
          <p:cNvPr id="4" name="Footer Placeholder 3"/>
          <p:cNvSpPr>
            <a:spLocks noGrp="1"/>
          </p:cNvSpPr>
          <p:nvPr>
            <p:ph type="ftr" sz="quarter" idx="2"/>
          </p:nvPr>
        </p:nvSpPr>
        <p:spPr>
          <a:xfrm>
            <a:off x="0" y="8829573"/>
            <a:ext cx="3038604" cy="46534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970159" y="8829573"/>
            <a:ext cx="3038604" cy="465340"/>
          </a:xfrm>
          <a:prstGeom prst="rect">
            <a:avLst/>
          </a:prstGeom>
        </p:spPr>
        <p:txBody>
          <a:bodyPr vert="horz" lIns="91440" tIns="45720" rIns="91440" bIns="45720" rtlCol="0" anchor="b"/>
          <a:lstStyle>
            <a:lvl1pPr algn="r">
              <a:defRPr sz="1200"/>
            </a:lvl1pPr>
          </a:lstStyle>
          <a:p>
            <a:pPr>
              <a:defRPr/>
            </a:pPr>
            <a:fld id="{5D64005A-6152-4C47-AC97-BCAD4A76DD78}" type="slidenum">
              <a:rPr lang="en-US"/>
              <a:pPr>
                <a:defRPr/>
              </a:pPr>
              <a:t>‹#›</a:t>
            </a:fld>
            <a:endParaRPr lang="en-US"/>
          </a:p>
        </p:txBody>
      </p:sp>
    </p:spTree>
    <p:extLst>
      <p:ext uri="{BB962C8B-B14F-4D97-AF65-F5344CB8AC3E}">
        <p14:creationId xmlns:p14="http://schemas.microsoft.com/office/powerpoint/2010/main" val="2542512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04" cy="465341"/>
          </a:xfrm>
          <a:prstGeom prst="rect">
            <a:avLst/>
          </a:prstGeom>
        </p:spPr>
        <p:txBody>
          <a:bodyPr vert="horz" lIns="91440" tIns="45720" rIns="91440" bIns="45720" rtlCol="0"/>
          <a:lstStyle>
            <a:lvl1pPr algn="l">
              <a:defRPr sz="1200">
                <a:latin typeface="Calibri" pitchFamily="34" charset="0"/>
                <a:ea typeface="MS PGothic" pitchFamily="34" charset="-128"/>
                <a:cs typeface="+mn-cs"/>
              </a:defRPr>
            </a:lvl1pPr>
          </a:lstStyle>
          <a:p>
            <a:pPr>
              <a:defRPr/>
            </a:pPr>
            <a:endParaRPr lang="en-US"/>
          </a:p>
        </p:txBody>
      </p:sp>
      <p:sp>
        <p:nvSpPr>
          <p:cNvPr id="3" name="Date Placeholder 2"/>
          <p:cNvSpPr>
            <a:spLocks noGrp="1"/>
          </p:cNvSpPr>
          <p:nvPr>
            <p:ph type="dt" idx="1"/>
          </p:nvPr>
        </p:nvSpPr>
        <p:spPr>
          <a:xfrm>
            <a:off x="3970159" y="0"/>
            <a:ext cx="3038604" cy="465341"/>
          </a:xfrm>
          <a:prstGeom prst="rect">
            <a:avLst/>
          </a:prstGeom>
        </p:spPr>
        <p:txBody>
          <a:bodyPr vert="horz" wrap="square" lIns="91440" tIns="45720" rIns="91440" bIns="45720" numCol="1" anchor="t" anchorCtr="0" compatLnSpc="1">
            <a:prstTxWarp prst="textNoShape">
              <a:avLst/>
            </a:prstTxWarp>
          </a:bodyPr>
          <a:lstStyle>
            <a:lvl1pPr algn="r">
              <a:defRPr sz="1200">
                <a:ea typeface="MS PGothic" pitchFamily="34" charset="-128"/>
              </a:defRPr>
            </a:lvl1pPr>
          </a:lstStyle>
          <a:p>
            <a:pPr>
              <a:defRPr/>
            </a:pPr>
            <a:fld id="{2A9C6352-4AA1-40E9-8661-D672F9CBA548}" type="datetimeFigureOut">
              <a:rPr lang="en-US"/>
              <a:pPr>
                <a:defRPr/>
              </a:pPr>
              <a:t>10/10/2018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0713" y="4415530"/>
            <a:ext cx="5608975" cy="418360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573"/>
            <a:ext cx="3038604" cy="465340"/>
          </a:xfrm>
          <a:prstGeom prst="rect">
            <a:avLst/>
          </a:prstGeom>
        </p:spPr>
        <p:txBody>
          <a:bodyPr vert="horz" lIns="91440" tIns="45720" rIns="91440" bIns="45720" rtlCol="0" anchor="b"/>
          <a:lstStyle>
            <a:lvl1pPr algn="l">
              <a:defRPr sz="1200">
                <a:latin typeface="Calibri" pitchFamily="34" charset="0"/>
                <a:ea typeface="MS PGothic" pitchFamily="34" charset="-128"/>
                <a:cs typeface="+mn-cs"/>
              </a:defRPr>
            </a:lvl1pPr>
          </a:lstStyle>
          <a:p>
            <a:pPr>
              <a:defRPr/>
            </a:pPr>
            <a:endParaRPr lang="en-US"/>
          </a:p>
        </p:txBody>
      </p:sp>
      <p:sp>
        <p:nvSpPr>
          <p:cNvPr id="7" name="Slide Number Placeholder 6"/>
          <p:cNvSpPr>
            <a:spLocks noGrp="1"/>
          </p:cNvSpPr>
          <p:nvPr>
            <p:ph type="sldNum" sz="quarter" idx="5"/>
          </p:nvPr>
        </p:nvSpPr>
        <p:spPr>
          <a:xfrm>
            <a:off x="3970159" y="8829573"/>
            <a:ext cx="3038604" cy="465340"/>
          </a:xfrm>
          <a:prstGeom prst="rect">
            <a:avLst/>
          </a:prstGeom>
        </p:spPr>
        <p:txBody>
          <a:bodyPr vert="horz" wrap="square" lIns="91440" tIns="45720" rIns="91440" bIns="45720" numCol="1" anchor="b" anchorCtr="0" compatLnSpc="1">
            <a:prstTxWarp prst="textNoShape">
              <a:avLst/>
            </a:prstTxWarp>
          </a:bodyPr>
          <a:lstStyle>
            <a:lvl1pPr algn="r">
              <a:defRPr sz="1200">
                <a:ea typeface="MS PGothic" pitchFamily="34" charset="-128"/>
              </a:defRPr>
            </a:lvl1pPr>
          </a:lstStyle>
          <a:p>
            <a:pPr>
              <a:defRPr/>
            </a:pPr>
            <a:fld id="{DEBC12CC-D3B3-458D-B12E-1DC624484F20}" type="slidenum">
              <a:rPr lang="en-US"/>
              <a:pPr>
                <a:defRPr/>
              </a:pPr>
              <a:t>‹#›</a:t>
            </a:fld>
            <a:endParaRPr lang="en-US"/>
          </a:p>
        </p:txBody>
      </p:sp>
    </p:spTree>
    <p:extLst>
      <p:ext uri="{BB962C8B-B14F-4D97-AF65-F5344CB8AC3E}">
        <p14:creationId xmlns:p14="http://schemas.microsoft.com/office/powerpoint/2010/main" val="31589676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z="1100" b="0" i="0" u="none" strike="noStrike" baseline="0" dirty="0">
              <a:solidFill>
                <a:srgbClr val="000000"/>
              </a:solidFill>
              <a:latin typeface="Roboto" panose="02000000000000000000" pitchFamily="2" charset="0"/>
              <a:ea typeface="Roboto" panose="02000000000000000000" pitchFamily="2" charset="0"/>
              <a:cs typeface="Roboto" panose="02000000000000000000" pitchFamily="2" charset="0"/>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732AF8DB-03B6-4533-8108-0868FA4DF534}" type="slidenum">
              <a:rPr lang="en-US" altLang="en-US" smtClean="0">
                <a:solidFill>
                  <a:prstClr val="black"/>
                </a:solidFill>
              </a:rPr>
              <a:pPr eaLnBrk="1" hangingPunct="1"/>
              <a:t>1</a:t>
            </a:fld>
            <a:endParaRPr lang="en-US"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solidFill>
                  <a:schemeClr val="tx1"/>
                </a:solidFill>
                <a:latin typeface="Roboto regular"/>
              </a:rPr>
              <a:t>In many parts of the world, ongoing conflicts, natural disasters and industrial accidents are affecting millions of people. </a:t>
            </a:r>
          </a:p>
          <a:p>
            <a:endParaRPr lang="en-US" dirty="0">
              <a:solidFill>
                <a:schemeClr val="tx1"/>
              </a:solidFill>
              <a:latin typeface="Roboto regular"/>
            </a:endParaRPr>
          </a:p>
          <a:p>
            <a:r>
              <a:rPr lang="en-US" dirty="0">
                <a:solidFill>
                  <a:schemeClr val="tx1"/>
                </a:solidFill>
                <a:latin typeface="Roboto regular"/>
              </a:rPr>
              <a:t>Between</a:t>
            </a:r>
            <a:r>
              <a:rPr lang="en-US" baseline="0" dirty="0">
                <a:solidFill>
                  <a:schemeClr val="tx1"/>
                </a:solidFill>
                <a:latin typeface="Roboto regular"/>
              </a:rPr>
              <a:t> January and June 2018, 10 countries experienced “major”* natural disasters, industrial accidents or “complex” disasters (mixed events with technological hazards exacerbated by natural events). </a:t>
            </a:r>
          </a:p>
          <a:p>
            <a:endParaRPr lang="en-US" baseline="0" dirty="0">
              <a:solidFill>
                <a:schemeClr val="tx1"/>
              </a:solidFill>
              <a:latin typeface="Roboto regular"/>
            </a:endParaRPr>
          </a:p>
          <a:p>
            <a:pPr marL="171450" indent="-171450">
              <a:buFont typeface="Arial" charset="0"/>
              <a:buChar char="•"/>
            </a:pPr>
            <a:r>
              <a:rPr lang="en-US" baseline="0" dirty="0">
                <a:solidFill>
                  <a:schemeClr val="tx1"/>
                </a:solidFill>
                <a:latin typeface="Roboto regular"/>
              </a:rPr>
              <a:t>By “major” natural disaster we are referring to events that have affected in excess of 100,000 people during the time period according to the International Disaster Database (www.emdat.be): China, Guatemala, Indonesia, Japan, Kenya, Madagascar, Mongolia, Papua New Guinea, Somalia and the Philippines. </a:t>
            </a:r>
          </a:p>
          <a:p>
            <a:pPr marL="171450" indent="-171450">
              <a:buFont typeface="Arial" charset="0"/>
              <a:buChar char="•"/>
            </a:pPr>
            <a:endParaRPr lang="en-US" baseline="0" dirty="0">
              <a:solidFill>
                <a:schemeClr val="tx1"/>
              </a:solidFill>
              <a:latin typeface="Roboto regular"/>
            </a:endParaRPr>
          </a:p>
          <a:p>
            <a:pPr marL="0" indent="0">
              <a:buFont typeface="Arial" charset="0"/>
              <a:buNone/>
            </a:pPr>
            <a:r>
              <a:rPr lang="en-US" baseline="0" dirty="0">
                <a:solidFill>
                  <a:schemeClr val="tx1"/>
                </a:solidFill>
                <a:latin typeface="Roboto regular"/>
              </a:rPr>
              <a:t>* Photo Papua New Guinea Earthquake, © </a:t>
            </a:r>
            <a:r>
              <a:rPr lang="en-GB" sz="1200" b="0" i="0" u="none" strike="noStrike" kern="1200" dirty="0">
                <a:solidFill>
                  <a:schemeClr val="tx1"/>
                </a:solidFill>
                <a:effectLst/>
                <a:latin typeface="+mn-lt"/>
                <a:ea typeface="ＭＳ Ｐゴシック" pitchFamily="34" charset="-128"/>
                <a:cs typeface="MS PGothic" charset="0"/>
              </a:rPr>
              <a:t>REUTERS/ FRANCIS AMBROSE</a:t>
            </a:r>
            <a:endParaRPr lang="en-US" dirty="0">
              <a:solidFill>
                <a:schemeClr val="tx1"/>
              </a:solidFill>
              <a:latin typeface="Roboto regular"/>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solidFill>
                <a:schemeClr val="tx1"/>
              </a:solidFill>
              <a:latin typeface="Roboto regular"/>
            </a:endParaRPr>
          </a:p>
        </p:txBody>
      </p:sp>
      <p:sp>
        <p:nvSpPr>
          <p:cNvPr id="4" name="Slide Number Placeholder 3"/>
          <p:cNvSpPr>
            <a:spLocks noGrp="1"/>
          </p:cNvSpPr>
          <p:nvPr>
            <p:ph type="sldNum" sz="quarter" idx="10"/>
          </p:nvPr>
        </p:nvSpPr>
        <p:spPr/>
        <p:txBody>
          <a:bodyPr/>
          <a:lstStyle/>
          <a:p>
            <a:pPr>
              <a:defRPr/>
            </a:pPr>
            <a:fld id="{DEBC12CC-D3B3-458D-B12E-1DC624484F20}" type="slidenum">
              <a:rPr lang="en-US" smtClean="0">
                <a:solidFill>
                  <a:prstClr val="black"/>
                </a:solidFill>
              </a:rPr>
              <a:pPr>
                <a:defRPr/>
              </a:pPr>
              <a:t>2</a:t>
            </a:fld>
            <a:endParaRPr lang="en-US">
              <a:solidFill>
                <a:prstClr val="black"/>
              </a:solidFill>
            </a:endParaRPr>
          </a:p>
        </p:txBody>
      </p:sp>
    </p:spTree>
    <p:extLst>
      <p:ext uri="{BB962C8B-B14F-4D97-AF65-F5344CB8AC3E}">
        <p14:creationId xmlns:p14="http://schemas.microsoft.com/office/powerpoint/2010/main" val="2335193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Roboto regular"/>
                <a:ea typeface="ＭＳ Ｐゴシック" pitchFamily="34" charset="-128"/>
                <a:cs typeface="MS PGothic" charset="0"/>
              </a:rPr>
              <a:t>Conflicts in countries have specific environmental impacts.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a:solidFill>
                <a:schemeClr val="tx1"/>
              </a:solidFill>
              <a:latin typeface="Roboto regular"/>
              <a:ea typeface="ＭＳ Ｐゴシック" pitchFamily="34" charset="-128"/>
              <a:cs typeface="MS PGothic"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Roboto regular"/>
                <a:ea typeface="ＭＳ Ｐゴシック" pitchFamily="34" charset="-128"/>
                <a:cs typeface="MS PGothic" charset="0"/>
              </a:rPr>
              <a:t>Between January and June 2018, 17 countries experienced “major”* ongoing conflicts. During this period, </a:t>
            </a:r>
            <a:r>
              <a:rPr lang="en-US" sz="1200" b="1" i="0" u="none" strike="noStrike" kern="1200" baseline="0" dirty="0">
                <a:solidFill>
                  <a:schemeClr val="tx1"/>
                </a:solidFill>
                <a:latin typeface="Roboto regular"/>
                <a:ea typeface="ＭＳ Ｐゴシック" pitchFamily="34" charset="-128"/>
                <a:cs typeface="MS PGothic" charset="0"/>
              </a:rPr>
              <a:t>UN Environment carried out risk reduction or response and recovery work in six of these countries: Afghanistan, Iraq, Nigeria, Somalia, South Sudan and Sudan. </a:t>
            </a:r>
          </a:p>
          <a:p>
            <a:endParaRPr lang="en-US" sz="1200" b="0" i="0" u="none" strike="noStrike" kern="1200" baseline="0" dirty="0">
              <a:solidFill>
                <a:schemeClr val="tx1"/>
              </a:solidFill>
              <a:latin typeface="Roboto regular"/>
              <a:ea typeface="ＭＳ Ｐゴシック" pitchFamily="34" charset="-128"/>
              <a:cs typeface="MS PGothic" charset="0"/>
            </a:endParaRPr>
          </a:p>
          <a:p>
            <a:pPr marL="171450" indent="-171450">
              <a:buFont typeface="Arial" charset="0"/>
              <a:buChar char="•"/>
            </a:pPr>
            <a:r>
              <a:rPr lang="en-US" sz="1200" b="0" i="0" u="none" strike="noStrike" kern="1200" baseline="0" dirty="0">
                <a:solidFill>
                  <a:schemeClr val="tx1"/>
                </a:solidFill>
                <a:latin typeface="Roboto regular"/>
                <a:ea typeface="ＭＳ Ｐゴシック" pitchFamily="34" charset="-128"/>
                <a:cs typeface="MS PGothic" charset="0"/>
              </a:rPr>
              <a:t>By “major” conflict we are referring to conflicts with in excess of 1,000 ‘battle deaths’ in 2017: Afghanistan, Central African Republic, Democratic Republic of Congo, Egypt, Ethiopia, Iraq, Libya, Mali, Mexico, Myanmar, Nigeria, the Philippines, Somalia, South Sudan, Sudan, Syria and Yemen. </a:t>
            </a:r>
          </a:p>
          <a:p>
            <a:pPr marL="0" indent="0">
              <a:buFont typeface="Arial" charset="0"/>
              <a:buNone/>
            </a:pPr>
            <a:endParaRPr lang="en-US" sz="1200" b="0" i="0" u="none" strike="noStrike" kern="1200" baseline="0" dirty="0">
              <a:solidFill>
                <a:schemeClr val="tx1"/>
              </a:solidFill>
              <a:latin typeface="Roboto regular"/>
              <a:ea typeface="ＭＳ Ｐゴシック" pitchFamily="34" charset="-128"/>
              <a:cs typeface="MS PGothic"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a:solidFill>
                <a:schemeClr val="tx1"/>
              </a:solidFill>
              <a:latin typeface="Roboto regular"/>
              <a:ea typeface="ＭＳ Ｐゴシック" pitchFamily="34" charset="-128"/>
              <a:cs typeface="MS PGothic" charset="0"/>
            </a:endParaRPr>
          </a:p>
        </p:txBody>
      </p:sp>
      <p:sp>
        <p:nvSpPr>
          <p:cNvPr id="4" name="Slide Number Placeholder 3"/>
          <p:cNvSpPr>
            <a:spLocks noGrp="1"/>
          </p:cNvSpPr>
          <p:nvPr>
            <p:ph type="sldNum" sz="quarter" idx="10"/>
          </p:nvPr>
        </p:nvSpPr>
        <p:spPr/>
        <p:txBody>
          <a:bodyPr/>
          <a:lstStyle/>
          <a:p>
            <a:pPr>
              <a:defRPr/>
            </a:pPr>
            <a:fld id="{DEBC12CC-D3B3-458D-B12E-1DC624484F20}" type="slidenum">
              <a:rPr lang="en-US" smtClean="0">
                <a:solidFill>
                  <a:prstClr val="black"/>
                </a:solidFill>
              </a:rPr>
              <a:pPr>
                <a:defRPr/>
              </a:pPr>
              <a:t>3</a:t>
            </a:fld>
            <a:endParaRPr lang="en-US">
              <a:solidFill>
                <a:prstClr val="black"/>
              </a:solidFill>
            </a:endParaRPr>
          </a:p>
        </p:txBody>
      </p:sp>
    </p:spTree>
    <p:extLst>
      <p:ext uri="{BB962C8B-B14F-4D97-AF65-F5344CB8AC3E}">
        <p14:creationId xmlns:p14="http://schemas.microsoft.com/office/powerpoint/2010/main" val="23351935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baseline="0" dirty="0">
                <a:solidFill>
                  <a:srgbClr val="000000"/>
                </a:solidFill>
                <a:latin typeface="Roboto" panose="02000000000000000000" pitchFamily="2" charset="0"/>
                <a:ea typeface="Roboto" panose="02000000000000000000" pitchFamily="2" charset="0"/>
                <a:cs typeface="Roboto" panose="02000000000000000000" pitchFamily="2" charset="0"/>
              </a:rPr>
              <a:t>UN Environment’s </a:t>
            </a:r>
            <a:r>
              <a:rPr lang="en-US" sz="1200" b="1" i="0" u="none" strike="noStrike" baseline="0" dirty="0">
                <a:solidFill>
                  <a:srgbClr val="000000"/>
                </a:solidFill>
                <a:latin typeface="Roboto" panose="02000000000000000000" pitchFamily="2" charset="0"/>
                <a:ea typeface="Roboto" panose="02000000000000000000" pitchFamily="2" charset="0"/>
                <a:cs typeface="Roboto" panose="02000000000000000000" pitchFamily="2" charset="0"/>
              </a:rPr>
              <a:t>Resilience to Disasters and Conflicts </a:t>
            </a:r>
            <a:r>
              <a:rPr lang="en-US" sz="1200" b="0" i="0" u="none" strike="noStrike" baseline="0" dirty="0">
                <a:solidFill>
                  <a:srgbClr val="000000"/>
                </a:solidFill>
                <a:latin typeface="Roboto" panose="02000000000000000000" pitchFamily="2" charset="0"/>
                <a:ea typeface="Roboto" panose="02000000000000000000" pitchFamily="2" charset="0"/>
                <a:cs typeface="Roboto" panose="02000000000000000000" pitchFamily="2" charset="0"/>
              </a:rPr>
              <a:t>programme works in three broad areas. </a:t>
            </a:r>
          </a:p>
          <a:p>
            <a:endParaRPr lang="en-US" sz="1200" b="0" i="0" u="none" strike="noStrike" baseline="0" dirty="0">
              <a:solidFill>
                <a:srgbClr val="000000"/>
              </a:solidFill>
              <a:latin typeface="Roboto" panose="02000000000000000000" pitchFamily="2" charset="0"/>
              <a:ea typeface="Roboto" panose="02000000000000000000" pitchFamily="2" charset="0"/>
              <a:cs typeface="Roboto" panose="02000000000000000000" pitchFamily="2" charset="0"/>
            </a:endParaRPr>
          </a:p>
          <a:p>
            <a:r>
              <a:rPr lang="en-US" sz="1200" b="0" i="0" u="none" strike="noStrike" baseline="0" dirty="0">
                <a:solidFill>
                  <a:srgbClr val="000000"/>
                </a:solidFill>
                <a:latin typeface="Roboto" panose="02000000000000000000" pitchFamily="2" charset="0"/>
                <a:ea typeface="Roboto" panose="02000000000000000000" pitchFamily="2" charset="0"/>
                <a:cs typeface="Roboto" panose="02000000000000000000" pitchFamily="2" charset="0"/>
              </a:rPr>
              <a:t>The first is to encourage best practice environmental management in ways that </a:t>
            </a:r>
            <a:r>
              <a:rPr lang="en-US" sz="1200" b="1" i="0" u="none" strike="noStrike" baseline="0" dirty="0">
                <a:solidFill>
                  <a:srgbClr val="000000"/>
                </a:solidFill>
                <a:latin typeface="Roboto" panose="02000000000000000000" pitchFamily="2" charset="0"/>
                <a:ea typeface="Roboto" panose="02000000000000000000" pitchFamily="2" charset="0"/>
                <a:cs typeface="Roboto" panose="02000000000000000000" pitchFamily="2" charset="0"/>
              </a:rPr>
              <a:t>reduces the risks </a:t>
            </a:r>
            <a:r>
              <a:rPr lang="en-US" sz="1200" b="0" i="0" u="none" strike="noStrike" baseline="0" dirty="0">
                <a:solidFill>
                  <a:srgbClr val="000000"/>
                </a:solidFill>
                <a:latin typeface="Roboto" panose="02000000000000000000" pitchFamily="2" charset="0"/>
                <a:ea typeface="Roboto" panose="02000000000000000000" pitchFamily="2" charset="0"/>
                <a:cs typeface="Roboto" panose="02000000000000000000" pitchFamily="2" charset="0"/>
              </a:rPr>
              <a:t>and eventual impacts of natural hazards, industrial accidents and armed conflict. The second is to </a:t>
            </a:r>
            <a:r>
              <a:rPr lang="en-US" sz="1200" b="1" i="0" u="none" strike="noStrike" baseline="0" dirty="0">
                <a:solidFill>
                  <a:srgbClr val="000000"/>
                </a:solidFill>
                <a:latin typeface="Roboto" panose="02000000000000000000" pitchFamily="2" charset="0"/>
                <a:ea typeface="Roboto" panose="02000000000000000000" pitchFamily="2" charset="0"/>
                <a:cs typeface="Roboto" panose="02000000000000000000" pitchFamily="2" charset="0"/>
              </a:rPr>
              <a:t>assess and respond to the environmental impacts of crises</a:t>
            </a:r>
            <a:r>
              <a:rPr lang="en-US" sz="1200" b="0" i="0" u="none" strike="noStrike" baseline="0" dirty="0">
                <a:solidFill>
                  <a:srgbClr val="000000"/>
                </a:solidFill>
                <a:latin typeface="Roboto" panose="02000000000000000000" pitchFamily="2" charset="0"/>
                <a:ea typeface="Roboto" panose="02000000000000000000" pitchFamily="2" charset="0"/>
                <a:cs typeface="Roboto" panose="02000000000000000000" pitchFamily="2" charset="0"/>
              </a:rPr>
              <a:t>. The third is to </a:t>
            </a:r>
            <a:r>
              <a:rPr lang="en-US" sz="1200" b="1" i="0" u="none" strike="noStrike" baseline="0" dirty="0">
                <a:solidFill>
                  <a:srgbClr val="000000"/>
                </a:solidFill>
                <a:latin typeface="Roboto" panose="02000000000000000000" pitchFamily="2" charset="0"/>
                <a:ea typeface="Roboto" panose="02000000000000000000" pitchFamily="2" charset="0"/>
                <a:cs typeface="Roboto" panose="02000000000000000000" pitchFamily="2" charset="0"/>
              </a:rPr>
              <a:t>assist countries in recovery </a:t>
            </a:r>
            <a:r>
              <a:rPr lang="en-US" sz="1200" b="0" i="0" u="none" strike="noStrike" baseline="0" dirty="0">
                <a:solidFill>
                  <a:srgbClr val="000000"/>
                </a:solidFill>
                <a:latin typeface="Roboto" panose="02000000000000000000" pitchFamily="2" charset="0"/>
                <a:ea typeface="Roboto" panose="02000000000000000000" pitchFamily="2" charset="0"/>
                <a:cs typeface="Roboto" panose="02000000000000000000" pitchFamily="2" charset="0"/>
              </a:rPr>
              <a:t>from such events by putting appropriate environmental policies and institutions back in place. </a:t>
            </a:r>
          </a:p>
          <a:p>
            <a:endParaRPr lang="en-US" sz="1200" b="0" i="0" u="none" strike="noStrike" baseline="0" dirty="0">
              <a:solidFill>
                <a:srgbClr val="000000"/>
              </a:solidFill>
              <a:latin typeface="Roboto" panose="02000000000000000000" pitchFamily="2" charset="0"/>
              <a:ea typeface="Roboto" panose="02000000000000000000" pitchFamily="2" charset="0"/>
              <a:cs typeface="Roboto" panose="02000000000000000000" pitchFamily="2"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baseline="0" dirty="0">
                <a:solidFill>
                  <a:srgbClr val="000000"/>
                </a:solidFill>
                <a:latin typeface="Roboto" panose="02000000000000000000" pitchFamily="2" charset="0"/>
                <a:ea typeface="Roboto" panose="02000000000000000000" pitchFamily="2" charset="0"/>
                <a:cs typeface="Roboto" panose="02000000000000000000" pitchFamily="2" charset="0"/>
              </a:rPr>
              <a:t>UN Environment’s Disasters and Conflicts programme is relevant to the achievement of all 17 SDGs, as external shocks such as natural disasters, industrial accidents and especially armed conflict have proven to be extremely powerful ‘brakes’ on development and progress (“Conflict is development in reverse” was the memorable phrase used by the World Bank). However, the organization in particular aims to deliver on SDGs 1 (poverty), 11 (cities), 13 (climate action) and 16 (peace).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i="0" u="none" strike="noStrike" baseline="0" dirty="0">
              <a:solidFill>
                <a:srgbClr val="000000"/>
              </a:solidFill>
              <a:latin typeface="Roboto" panose="02000000000000000000" pitchFamily="2" charset="0"/>
              <a:ea typeface="Roboto" panose="02000000000000000000" pitchFamily="2" charset="0"/>
              <a:cs typeface="Roboto" panose="02000000000000000000" pitchFamily="2"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4</a:t>
            </a:fld>
            <a:endParaRPr lang="en-US" dirty="0"/>
          </a:p>
        </p:txBody>
      </p:sp>
    </p:spTree>
    <p:extLst>
      <p:ext uri="{BB962C8B-B14F-4D97-AF65-F5344CB8AC3E}">
        <p14:creationId xmlns:p14="http://schemas.microsoft.com/office/powerpoint/2010/main" val="205288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baseline="0" dirty="0">
                <a:solidFill>
                  <a:srgbClr val="000000"/>
                </a:solidFill>
                <a:latin typeface="Roboto Regular"/>
              </a:rPr>
              <a:t>UN Environment supported 11 countries to reduce the risks </a:t>
            </a:r>
            <a:r>
              <a:rPr lang="en-US" sz="1200" b="1" i="0" u="none" strike="noStrike" kern="1200" baseline="0" dirty="0">
                <a:solidFill>
                  <a:schemeClr val="tx1"/>
                </a:solidFill>
                <a:latin typeface="Roboto Regular"/>
                <a:ea typeface="ＭＳ Ｐゴシック" pitchFamily="34" charset="-128"/>
                <a:cs typeface="MS PGothic" charset="0"/>
              </a:rPr>
              <a:t>of natural disasters, industrial accidents and conflicts </a:t>
            </a:r>
            <a:r>
              <a:rPr lang="en-US" sz="1200" b="0" i="0" u="none" strike="noStrike" kern="1200" baseline="0" dirty="0">
                <a:solidFill>
                  <a:schemeClr val="tx1"/>
                </a:solidFill>
                <a:latin typeface="Roboto Regular"/>
                <a:ea typeface="ＭＳ Ｐゴシック" pitchFamily="34" charset="-128"/>
                <a:cs typeface="MS PGothic" charset="0"/>
              </a:rPr>
              <a:t>between January and June 2018</a:t>
            </a:r>
            <a:r>
              <a:rPr lang="en-US" sz="1200" b="1" i="0" u="none" strike="noStrike" kern="1200" baseline="0" dirty="0">
                <a:solidFill>
                  <a:schemeClr val="tx1"/>
                </a:solidFill>
                <a:latin typeface="Roboto Regular"/>
                <a:ea typeface="ＭＳ Ｐゴシック" pitchFamily="34" charset="-128"/>
                <a:cs typeface="MS PGothic" charset="0"/>
              </a:rPr>
              <a:t>: </a:t>
            </a:r>
            <a:r>
              <a:rPr lang="en-US" sz="1200" b="0" i="0" u="none" strike="noStrike" kern="1200" baseline="0" dirty="0">
                <a:solidFill>
                  <a:schemeClr val="tx1"/>
                </a:solidFill>
                <a:latin typeface="Roboto Regular"/>
                <a:ea typeface="ＭＳ Ｐゴシック" pitchFamily="34" charset="-128"/>
                <a:cs typeface="MS PGothic" charset="0"/>
              </a:rPr>
              <a:t>Afghanistan, Burkina Faso, Cameroon, Colombia, Haiti, Iraq, Kenya, Mozambique, Nigeria, Thailand and Uganda. This included training on risk reduction and management in oil and gas production for Kenya and Uganda, emergency preparedness and response for local communities near industrial areas in Colombia (APELL), and the development of a conflict risk output in a Global Environment Facility project in the </a:t>
            </a:r>
            <a:r>
              <a:rPr lang="en-US" sz="1200" b="0" i="0" u="none" strike="noStrike" kern="1200" baseline="0" dirty="0" err="1">
                <a:solidFill>
                  <a:schemeClr val="tx1"/>
                </a:solidFill>
                <a:latin typeface="Roboto Regular"/>
                <a:ea typeface="ＭＳ Ｐゴシック" pitchFamily="34" charset="-128"/>
                <a:cs typeface="MS PGothic" charset="0"/>
              </a:rPr>
              <a:t>Bakassi</a:t>
            </a:r>
            <a:r>
              <a:rPr lang="en-US" sz="1200" b="0" i="0" u="none" strike="noStrike" kern="1200" baseline="0" dirty="0">
                <a:solidFill>
                  <a:schemeClr val="tx1"/>
                </a:solidFill>
                <a:latin typeface="Roboto Regular"/>
                <a:ea typeface="ＭＳ Ｐゴシック" pitchFamily="34" charset="-128"/>
                <a:cs typeface="MS PGothic" charset="0"/>
              </a:rPr>
              <a:t> peninsula area of Cameroon.</a:t>
            </a:r>
            <a:endParaRPr lang="en-US" sz="1200" b="0" i="0" u="none" strike="noStrike" baseline="0" dirty="0">
              <a:solidFill>
                <a:srgbClr val="000000"/>
              </a:solidFill>
              <a:latin typeface="Roboto Regular"/>
            </a:endParaRPr>
          </a:p>
          <a:p>
            <a:endParaRPr lang="en-US" sz="1200" b="0" i="0" u="none" strike="noStrike" baseline="0" dirty="0">
              <a:solidFill>
                <a:srgbClr val="000000"/>
              </a:solidFill>
              <a:latin typeface="Roboto Regular"/>
            </a:endParaRPr>
          </a:p>
          <a:p>
            <a:r>
              <a:rPr lang="en-US" sz="1200" b="0" i="0" u="none" strike="noStrike" baseline="0" dirty="0">
                <a:solidFill>
                  <a:srgbClr val="000000"/>
                </a:solidFill>
                <a:latin typeface="Roboto Regular"/>
              </a:rPr>
              <a:t>Meanwhile, at the global level, UN Environment has been generating guidelines, policies and evidence on the value of ecosystem-based solutions for disaster risk reduction (DRR) and the importance of integrating environment perspectives in UN policies, trainings and programmes on risk management and reduction. </a:t>
            </a:r>
            <a:r>
              <a:rPr lang="en-US" sz="1200" b="1" i="0" u="none" strike="noStrike" baseline="0" dirty="0">
                <a:solidFill>
                  <a:srgbClr val="000000"/>
                </a:solidFill>
                <a:latin typeface="Roboto Regular"/>
              </a:rPr>
              <a:t>Since 2010 UN Environment has helped to shape 11 programmes, 14 policies and 10 trainings among UN and international partners. </a:t>
            </a:r>
          </a:p>
          <a:p>
            <a:pPr algn="l" rtl="0" eaLnBrk="0" fontAlgn="base" hangingPunct="0">
              <a:spcBef>
                <a:spcPct val="30000"/>
              </a:spcBef>
              <a:spcAft>
                <a:spcPct val="0"/>
              </a:spcAft>
            </a:pPr>
            <a:endParaRPr lang="en-US" sz="1200" b="0" i="0" u="none" strike="noStrike" kern="1200" baseline="0" dirty="0">
              <a:solidFill>
                <a:schemeClr val="tx1"/>
              </a:solidFill>
              <a:latin typeface="Roboto Regular"/>
              <a:ea typeface="ＭＳ Ｐゴシック" pitchFamily="34" charset="-128"/>
            </a:endParaRPr>
          </a:p>
          <a:p>
            <a:pPr algn="l" rtl="0" eaLnBrk="0" fontAlgn="base" hangingPunct="0">
              <a:spcBef>
                <a:spcPct val="30000"/>
              </a:spcBef>
              <a:spcAft>
                <a:spcPct val="0"/>
              </a:spcAft>
            </a:pPr>
            <a:r>
              <a:rPr lang="en-GB" sz="1200" b="0" i="0" u="none" strike="noStrike" kern="1200" baseline="0" dirty="0">
                <a:solidFill>
                  <a:schemeClr val="tx1"/>
                </a:solidFill>
                <a:latin typeface="Roboto Regular"/>
                <a:ea typeface="ＭＳ Ｐゴシック" pitchFamily="34" charset="-128"/>
                <a:cs typeface="MS PGothic" charset="0"/>
              </a:rPr>
              <a:t>For example, UN Environment contributed to a pioneering Massive Open Online Course (MOOC) on Environmental Security and Sustaining Peace developed by the SDG Academy in New York. Other partners included the Environmental Law Institute, the Environmental Peacebuilding Association, and the Universities of Columbia, Duke and California at Irvine. The course was held for eight weeks from March to May 2018 and had 9,895 participants from 170 countries enrol. A total of 30,564 unique visitors from 198 countries also viewed the MOOC web page demonstrating a global reach in marketing efforts. The MOOC attracted a diverse group of participants from all of the main stakeholder groups including NGOs (19%), Private sector (18%), Government (13%), International Organizations (10%), Academic (9%) and others. It also included an excellent gender distribution, with 53% women and 47% men. Over 90% of the participants surveyed found the course to be relevant, valuable and high quality. The next offering of the MOOC will be held in February 2019.</a:t>
            </a:r>
            <a:endParaRPr lang="en-US" sz="1200" b="0" i="0" u="none" strike="noStrike" kern="1200" baseline="0" dirty="0">
              <a:solidFill>
                <a:schemeClr val="tx1"/>
              </a:solidFill>
              <a:latin typeface="Roboto Regular"/>
              <a:ea typeface="ＭＳ Ｐゴシック" pitchFamily="3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a:solidFill>
                <a:schemeClr val="tx1"/>
              </a:solidFill>
              <a:latin typeface="Roboto regular"/>
              <a:ea typeface="ＭＳ Ｐゴシック" pitchFamily="34" charset="-128"/>
              <a:cs typeface="MS PGothic" charset="0"/>
            </a:endParaRPr>
          </a:p>
          <a:p>
            <a:r>
              <a:rPr lang="en-US" sz="1200" b="0" i="0" u="none" strike="noStrike" kern="1200" baseline="0" dirty="0">
                <a:solidFill>
                  <a:schemeClr val="tx1"/>
                </a:solidFill>
                <a:latin typeface="Roboto Regular"/>
                <a:ea typeface="ＭＳ Ｐゴシック" pitchFamily="34" charset="-128"/>
                <a:cs typeface="MS PGothic" charset="0"/>
              </a:rPr>
              <a:t>UN Environment works to help countries respond to after natural disasters, industrial accidents and armed conflict. We aim to help countries identify environmental risks and assess environmental priorities during and after natural disasters, industrial accidents and conflict and recommends actions to mitigate the environmental impacts of crises. </a:t>
            </a:r>
          </a:p>
          <a:p>
            <a:endParaRPr lang="en-US" sz="1200" b="0" i="0" u="none" strike="noStrike" kern="1200" baseline="0" dirty="0">
              <a:solidFill>
                <a:schemeClr val="tx1"/>
              </a:solidFill>
              <a:latin typeface="Roboto Regular"/>
              <a:ea typeface="ＭＳ Ｐゴシック" pitchFamily="34" charset="-128"/>
              <a:cs typeface="MS PGothic"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Roboto Regular"/>
                <a:ea typeface="ＭＳ Ｐゴシック" pitchFamily="34" charset="-128"/>
                <a:cs typeface="MS PGothic" charset="0"/>
              </a:rPr>
              <a:t>UN Environment supports countries emerging from crisis as they seek to put in place critical environmental policies, plans and institutions as part of a wider recovery process. Between January and June 2018, UN Environment had such programmes in place in six countries: Afghanistan, Colombia, Haiti, Somalia and South Sudan, Sudan. </a:t>
            </a:r>
          </a:p>
          <a:p>
            <a:endParaRPr lang="en-US" sz="1200" b="0" i="0" u="none" strike="noStrike" kern="1200" baseline="0" dirty="0">
              <a:solidFill>
                <a:schemeClr val="tx1"/>
              </a:solidFill>
              <a:latin typeface="Roboto Regular"/>
              <a:ea typeface="ＭＳ Ｐゴシック" pitchFamily="34" charset="-128"/>
              <a:cs typeface="MS PGothic" charset="0"/>
            </a:endParaRPr>
          </a:p>
          <a:p>
            <a:endParaRPr lang="en-US" sz="1200" b="0" i="0" u="none" strike="noStrike" kern="1200" baseline="0" dirty="0">
              <a:solidFill>
                <a:schemeClr val="tx1"/>
              </a:solidFill>
              <a:latin typeface="Roboto Regular"/>
              <a:ea typeface="ＭＳ Ｐゴシック" pitchFamily="34" charset="-128"/>
              <a:cs typeface="MS PGothic"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Roboto Regular"/>
                <a:ea typeface="ＭＳ Ｐゴシック" pitchFamily="34" charset="-128"/>
                <a:cs typeface="MS PGothic" charset="0"/>
              </a:rPr>
              <a:t>One indicator to measure progress of our work is the extent to which UN Environment meets requests for assistance from governments and UN Country Teams in the event of environmental emergencies. During the reporting period </a:t>
            </a:r>
            <a:r>
              <a:rPr lang="en-US" sz="1200" b="1" i="0" u="none" strike="noStrike" kern="1200" baseline="0" dirty="0">
                <a:solidFill>
                  <a:schemeClr val="tx1"/>
                </a:solidFill>
                <a:latin typeface="Roboto Regular"/>
                <a:ea typeface="ＭＳ Ｐゴシック" pitchFamily="34" charset="-128"/>
                <a:cs typeface="MS PGothic" charset="0"/>
              </a:rPr>
              <a:t>UN Environment received 4 such requests </a:t>
            </a:r>
            <a:r>
              <a:rPr lang="en-US" sz="1200" b="0" i="0" u="none" strike="noStrike" kern="1200" baseline="0" dirty="0">
                <a:solidFill>
                  <a:schemeClr val="tx1"/>
                </a:solidFill>
                <a:latin typeface="Roboto Regular"/>
                <a:ea typeface="ＭＳ Ｐゴシック" pitchFamily="34" charset="-128"/>
                <a:cs typeface="MS PGothic" charset="0"/>
              </a:rPr>
              <a:t>(from Colombia (x 2), Papua New Guinea, and Brazil). </a:t>
            </a:r>
            <a:r>
              <a:rPr lang="en-US" sz="1200" b="1" i="0" u="none" strike="noStrike" kern="1200" baseline="0" dirty="0">
                <a:solidFill>
                  <a:schemeClr val="tx1"/>
                </a:solidFill>
                <a:latin typeface="Roboto Regular"/>
                <a:ea typeface="ＭＳ Ｐゴシック" pitchFamily="34" charset="-128"/>
                <a:cs typeface="MS PGothic" charset="0"/>
              </a:rPr>
              <a:t>This translates to a </a:t>
            </a:r>
            <a:r>
              <a:rPr lang="en-US" sz="1200" b="1" i="0" u="sng" strike="noStrike" kern="1200" baseline="0" dirty="0">
                <a:solidFill>
                  <a:schemeClr val="tx1"/>
                </a:solidFill>
                <a:latin typeface="Roboto Regular"/>
                <a:ea typeface="ＭＳ Ｐゴシック" pitchFamily="34" charset="-128"/>
                <a:cs typeface="MS PGothic" charset="0"/>
              </a:rPr>
              <a:t>100% response</a:t>
            </a:r>
            <a:r>
              <a:rPr lang="en-US" sz="1200" b="1" i="0" u="none" strike="noStrike" kern="1200" baseline="0" dirty="0">
                <a:solidFill>
                  <a:schemeClr val="tx1"/>
                </a:solidFill>
                <a:latin typeface="Roboto Regular"/>
                <a:ea typeface="ＭＳ Ｐゴシック" pitchFamily="34" charset="-128"/>
                <a:cs typeface="MS PGothic" charset="0"/>
              </a:rPr>
              <a:t> rate, which is above the 90% target we had set.</a:t>
            </a:r>
            <a:endParaRPr lang="en-US" sz="1200" b="0" i="0" u="none" strike="noStrike" kern="1200" baseline="0" dirty="0">
              <a:solidFill>
                <a:schemeClr val="tx1"/>
              </a:solidFill>
              <a:latin typeface="Roboto Regular"/>
              <a:ea typeface="ＭＳ Ｐゴシック" pitchFamily="34" charset="-128"/>
              <a:cs typeface="MS PGothic" charset="0"/>
            </a:endParaRPr>
          </a:p>
          <a:p>
            <a:endParaRPr lang="en-US" sz="1200" b="0" i="0" u="none" strike="noStrike" baseline="0" dirty="0">
              <a:solidFill>
                <a:srgbClr val="000000"/>
              </a:solidFill>
              <a:latin typeface="Roboto Regular"/>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a:solidFill>
                <a:schemeClr val="tx1"/>
              </a:solidFill>
              <a:latin typeface="Roboto regular"/>
              <a:ea typeface="ＭＳ Ｐゴシック" pitchFamily="34" charset="-128"/>
              <a:cs typeface="MS PGothic"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a:solidFill>
                <a:schemeClr val="tx1"/>
              </a:solidFill>
              <a:latin typeface="Roboto regular"/>
              <a:ea typeface="ＭＳ Ｐゴシック" pitchFamily="34" charset="-128"/>
              <a:cs typeface="MS PGothic" charset="0"/>
            </a:endParaRPr>
          </a:p>
        </p:txBody>
      </p:sp>
      <p:sp>
        <p:nvSpPr>
          <p:cNvPr id="4" name="Slide Number Placeholder 3"/>
          <p:cNvSpPr>
            <a:spLocks noGrp="1"/>
          </p:cNvSpPr>
          <p:nvPr>
            <p:ph type="sldNum" sz="quarter" idx="10"/>
          </p:nvPr>
        </p:nvSpPr>
        <p:spPr/>
        <p:txBody>
          <a:bodyPr/>
          <a:lstStyle/>
          <a:p>
            <a:pPr>
              <a:defRPr/>
            </a:pPr>
            <a:fld id="{DEBC12CC-D3B3-458D-B12E-1DC624484F20}" type="slidenum">
              <a:rPr lang="en-US" smtClean="0">
                <a:solidFill>
                  <a:prstClr val="black"/>
                </a:solidFill>
              </a:rPr>
              <a:pPr>
                <a:defRPr/>
              </a:pPr>
              <a:t>5</a:t>
            </a:fld>
            <a:endParaRPr lang="en-US">
              <a:solidFill>
                <a:prstClr val="black"/>
              </a:solidFill>
            </a:endParaRPr>
          </a:p>
        </p:txBody>
      </p:sp>
    </p:spTree>
    <p:extLst>
      <p:ext uri="{BB962C8B-B14F-4D97-AF65-F5344CB8AC3E}">
        <p14:creationId xmlns:p14="http://schemas.microsoft.com/office/powerpoint/2010/main" val="4104476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z="1200" b="0" i="0" u="none" strike="noStrike" baseline="0" dirty="0">
              <a:solidFill>
                <a:srgbClr val="000000"/>
              </a:solidFill>
              <a:latin typeface="+mn-lt"/>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732AF8DB-03B6-4533-8108-0868FA4DF534}" type="slidenum">
              <a:rPr lang="en-US" altLang="en-US" smtClean="0">
                <a:solidFill>
                  <a:prstClr val="black"/>
                </a:solidFill>
              </a:rPr>
              <a:pPr eaLnBrk="1" hangingPunct="1"/>
              <a:t>6</a:t>
            </a:fld>
            <a:endParaRPr lang="en-US" altLang="en-US">
              <a:solidFill>
                <a:prstClr val="black"/>
              </a:solidFill>
            </a:endParaRPr>
          </a:p>
        </p:txBody>
      </p:sp>
    </p:spTree>
    <p:extLst>
      <p:ext uri="{BB962C8B-B14F-4D97-AF65-F5344CB8AC3E}">
        <p14:creationId xmlns:p14="http://schemas.microsoft.com/office/powerpoint/2010/main" val="343370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rgbClr val="000000"/>
                </a:solidFill>
                <a:latin typeface="Roboto Regular"/>
              </a:rPr>
              <a:t>The lower than expected resources from the Environment Fund has hit the organization’s work on disasters and conflicts particularly hard. This is because many of the activities conducted under this programme are reactive and unplannable, given that we can not always predict where the next natural disaster may strike, or the next conflict may begin. </a:t>
            </a:r>
          </a:p>
          <a:p>
            <a:endParaRPr lang="en-US" altLang="en-US" sz="1200" dirty="0">
              <a:solidFill>
                <a:srgbClr val="000000"/>
              </a:solidFill>
              <a:latin typeface="Roboto Regular"/>
            </a:endParaRPr>
          </a:p>
          <a:p>
            <a:r>
              <a:rPr lang="en-US" altLang="en-US" sz="1200" dirty="0">
                <a:solidFill>
                  <a:srgbClr val="000000"/>
                </a:solidFill>
                <a:latin typeface="Roboto Regular"/>
              </a:rPr>
              <a:t>Our post-crisis recovery programmes attract the majority of extra-budgetary funding, and they frequently also deliver results to other sub-programmes.</a:t>
            </a:r>
          </a:p>
          <a:p>
            <a:endParaRPr lang="en-US" altLang="en-US" sz="1200" dirty="0">
              <a:solidFill>
                <a:srgbClr val="000000"/>
              </a:solidFill>
              <a:latin typeface="Roboto Regular"/>
            </a:endParaRPr>
          </a:p>
          <a:p>
            <a:r>
              <a:rPr lang="en-US" altLang="en-US" sz="1200" dirty="0">
                <a:solidFill>
                  <a:srgbClr val="000000"/>
                </a:solidFill>
                <a:latin typeface="Roboto Regular"/>
              </a:rPr>
              <a:t>Historically, it has proven to be much harder to generate significant resources to support our work on risk reduction, which as a consequence does not proceed at the global scale that we think is necessary. It has also been difficult to generate sufficient resources to facilitate our work on response to crisis and environmental emergencies, which is inherently more difficult to plan around and fund raise for. </a:t>
            </a:r>
          </a:p>
          <a:p>
            <a:endParaRPr lang="en-US" altLang="en-US" sz="1200" baseline="0" dirty="0">
              <a:solidFill>
                <a:srgbClr val="000000"/>
              </a:solidFill>
              <a:latin typeface="Roboto Regular"/>
            </a:endParaRPr>
          </a:p>
          <a:p>
            <a:r>
              <a:rPr lang="en-US" altLang="en-US" sz="1200" baseline="0" dirty="0">
                <a:solidFill>
                  <a:srgbClr val="000000"/>
                </a:solidFill>
                <a:latin typeface="Roboto Regular"/>
              </a:rPr>
              <a:t>Our partnerships are both a challenge and an opportunity. This subprogramme is especially reliant on strong partnerships, with UN Country Teams, with the Department of Political Affairs, with the Department of Peacekeeping Operations and so on. These partnerships are absolutely critical in terms of our ability to influence change and represent a huge opportunity for UN Environment to expand and improve its impact. Yet, they also can constrain our options and complicate planning. </a:t>
            </a:r>
            <a:endParaRPr lang="en-US" altLang="en-US" sz="1200" dirty="0">
              <a:latin typeface="Roboto Regular"/>
            </a:endParaRPr>
          </a:p>
          <a:p>
            <a:endParaRPr lang="en-US" sz="1200" dirty="0">
              <a:latin typeface="Roboto Regular"/>
            </a:endParaRPr>
          </a:p>
        </p:txBody>
      </p:sp>
      <p:sp>
        <p:nvSpPr>
          <p:cNvPr id="4" name="Slide Number Placeholder 3"/>
          <p:cNvSpPr>
            <a:spLocks noGrp="1"/>
          </p:cNvSpPr>
          <p:nvPr>
            <p:ph type="sldNum" sz="quarter" idx="10"/>
          </p:nvPr>
        </p:nvSpPr>
        <p:spPr/>
        <p:txBody>
          <a:bodyPr/>
          <a:lstStyle/>
          <a:p>
            <a:pPr>
              <a:defRPr/>
            </a:pPr>
            <a:fld id="{DEBC12CC-D3B3-458D-B12E-1DC624484F20}" type="slidenum">
              <a:rPr lang="en-US" smtClean="0"/>
              <a:pPr>
                <a:defRPr/>
              </a:pPr>
              <a:t>7</a:t>
            </a:fld>
            <a:endParaRPr lang="en-US"/>
          </a:p>
        </p:txBody>
      </p:sp>
    </p:spTree>
    <p:extLst>
      <p:ext uri="{BB962C8B-B14F-4D97-AF65-F5344CB8AC3E}">
        <p14:creationId xmlns:p14="http://schemas.microsoft.com/office/powerpoint/2010/main" val="4081679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9E31E1-295A-416F-9193-0AAB3AFEC0ED}" type="slidenum">
              <a:rPr lang="en-US" smtClean="0"/>
              <a:t>8</a:t>
            </a:fld>
            <a:endParaRPr lang="en-US"/>
          </a:p>
        </p:txBody>
      </p:sp>
    </p:spTree>
    <p:extLst>
      <p:ext uri="{BB962C8B-B14F-4D97-AF65-F5344CB8AC3E}">
        <p14:creationId xmlns:p14="http://schemas.microsoft.com/office/powerpoint/2010/main" val="1694646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D3A17A1-16E6-4BA2-8367-3AF32C201B2F}" type="datetimeFigureOut">
              <a:rPr lang="en-US" smtClean="0">
                <a:solidFill>
                  <a:prstClr val="black">
                    <a:tint val="75000"/>
                  </a:prstClr>
                </a:solidFill>
              </a:rPr>
              <a:pPr/>
              <a:t>10/10/2018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26332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3A17A1-16E6-4BA2-8367-3AF32C201B2F}" type="datetimeFigureOut">
              <a:rPr lang="en-US" smtClean="0">
                <a:solidFill>
                  <a:prstClr val="black">
                    <a:tint val="75000"/>
                  </a:prstClr>
                </a:solidFill>
              </a:rPr>
              <a:pPr/>
              <a:t>10/10/2018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84565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3A17A1-16E6-4BA2-8367-3AF32C201B2F}" type="datetimeFigureOut">
              <a:rPr lang="en-US" smtClean="0">
                <a:solidFill>
                  <a:prstClr val="black">
                    <a:tint val="75000"/>
                  </a:prstClr>
                </a:solidFill>
              </a:rPr>
              <a:pPr/>
              <a:t>10/10/2018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2932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3A17A1-16E6-4BA2-8367-3AF32C201B2F}" type="datetimeFigureOut">
              <a:rPr lang="en-US" smtClean="0">
                <a:solidFill>
                  <a:prstClr val="black">
                    <a:tint val="75000"/>
                  </a:prstClr>
                </a:solidFill>
              </a:rPr>
              <a:pPr/>
              <a:t>10/10/2018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75528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3A17A1-16E6-4BA2-8367-3AF32C201B2F}" type="datetimeFigureOut">
              <a:rPr lang="en-US" smtClean="0">
                <a:solidFill>
                  <a:prstClr val="black">
                    <a:tint val="75000"/>
                  </a:prstClr>
                </a:solidFill>
              </a:rPr>
              <a:pPr/>
              <a:t>10/10/2018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73306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D3A17A1-16E6-4BA2-8367-3AF32C201B2F}" type="datetimeFigureOut">
              <a:rPr lang="en-US" smtClean="0">
                <a:solidFill>
                  <a:prstClr val="black">
                    <a:tint val="75000"/>
                  </a:prstClr>
                </a:solidFill>
              </a:rPr>
              <a:pPr/>
              <a:t>10/10/2018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87481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D3A17A1-16E6-4BA2-8367-3AF32C201B2F}" type="datetimeFigureOut">
              <a:rPr lang="en-US" smtClean="0">
                <a:solidFill>
                  <a:prstClr val="black">
                    <a:tint val="75000"/>
                  </a:prstClr>
                </a:solidFill>
              </a:rPr>
              <a:pPr/>
              <a:t>10/10/2018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19562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D3A17A1-16E6-4BA2-8367-3AF32C201B2F}" type="datetimeFigureOut">
              <a:rPr lang="en-US" smtClean="0">
                <a:solidFill>
                  <a:prstClr val="black">
                    <a:tint val="75000"/>
                  </a:prstClr>
                </a:solidFill>
              </a:rPr>
              <a:pPr/>
              <a:t>10/10/2018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7150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3A17A1-16E6-4BA2-8367-3AF32C201B2F}" type="datetimeFigureOut">
              <a:rPr lang="en-US" smtClean="0">
                <a:solidFill>
                  <a:prstClr val="black">
                    <a:tint val="75000"/>
                  </a:prstClr>
                </a:solidFill>
              </a:rPr>
              <a:pPr/>
              <a:t>10/10/2018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9962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D3A17A1-16E6-4BA2-8367-3AF32C201B2F}" type="datetimeFigureOut">
              <a:rPr lang="en-US" smtClean="0">
                <a:solidFill>
                  <a:prstClr val="black">
                    <a:tint val="75000"/>
                  </a:prstClr>
                </a:solidFill>
              </a:rPr>
              <a:pPr/>
              <a:t>10/10/2018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1566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D3A17A1-16E6-4BA2-8367-3AF32C201B2F}" type="datetimeFigureOut">
              <a:rPr lang="en-US" smtClean="0">
                <a:solidFill>
                  <a:prstClr val="black">
                    <a:tint val="75000"/>
                  </a:prstClr>
                </a:solidFill>
              </a:rPr>
              <a:pPr/>
              <a:t>10/10/2018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39883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5D3A17A1-16E6-4BA2-8367-3AF32C201B2F}" type="datetimeFigureOut">
              <a:rPr lang="en-US" smtClean="0">
                <a:solidFill>
                  <a:prstClr val="black">
                    <a:tint val="75000"/>
                  </a:prstClr>
                </a:solidFill>
                <a:latin typeface="Calibri"/>
              </a:rPr>
              <a:pPr defTabSz="914400" fontAlgn="auto">
                <a:spcBef>
                  <a:spcPts val="0"/>
                </a:spcBef>
                <a:spcAft>
                  <a:spcPts val="0"/>
                </a:spcAft>
              </a:pPr>
              <a:t>10/10/2018</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02D97DE8-9B6A-4AC9-BC75-C86FBB0D4BBE}" type="slidenum">
              <a:rPr lang="en-US" smtClean="0">
                <a:solidFill>
                  <a:prstClr val="black">
                    <a:tint val="75000"/>
                  </a:prstClr>
                </a:solidFill>
                <a:latin typeface="Calibri"/>
              </a:rPr>
              <a:pPr defTabSz="914400" fontAlgn="auto">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64157290"/>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image" Target="../media/image2.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hyperlink" Target="mailto:Gary.lewis@un.or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74557" y="186967"/>
            <a:ext cx="7824866" cy="6494085"/>
          </a:xfrm>
          <a:prstGeom prst="rect">
            <a:avLst/>
          </a:prstGeom>
        </p:spPr>
        <p:txBody>
          <a:bodyPr wrap="square">
            <a:spAutoFit/>
          </a:bodyPr>
          <a:lstStyle/>
          <a:p>
            <a:pPr algn="ctr" defTabSz="914400" fontAlgn="auto">
              <a:spcBef>
                <a:spcPts val="0"/>
              </a:spcBef>
              <a:spcAft>
                <a:spcPts val="0"/>
              </a:spcAft>
              <a:defRPr sz="2160" b="1" i="0" u="none" strike="noStrike" kern="1200" baseline="0">
                <a:solidFill>
                  <a:srgbClr val="000000"/>
                </a:solidFill>
                <a:latin typeface="+mn-lt"/>
                <a:ea typeface="+mn-ea"/>
                <a:cs typeface="+mn-cs"/>
              </a:defRPr>
            </a:pPr>
            <a:r>
              <a:rPr lang="en-GB" sz="4000" b="1" dirty="0">
                <a:solidFill>
                  <a:srgbClr val="000000"/>
                </a:solidFill>
                <a:latin typeface="Roboto" panose="02000000000000000000" pitchFamily="2" charset="0"/>
                <a:ea typeface="Roboto" panose="02000000000000000000" pitchFamily="2" charset="0"/>
                <a:cs typeface="Roboto" panose="02000000000000000000" pitchFamily="2" charset="0"/>
              </a:rPr>
              <a:t>Resilience to </a:t>
            </a:r>
          </a:p>
          <a:p>
            <a:pPr algn="ctr" defTabSz="914400" fontAlgn="auto">
              <a:spcBef>
                <a:spcPts val="0"/>
              </a:spcBef>
              <a:spcAft>
                <a:spcPts val="0"/>
              </a:spcAft>
              <a:defRPr sz="2160" b="1" i="0" u="none" strike="noStrike" kern="1200" baseline="0">
                <a:solidFill>
                  <a:srgbClr val="000000"/>
                </a:solidFill>
                <a:latin typeface="+mn-lt"/>
                <a:ea typeface="+mn-ea"/>
                <a:cs typeface="+mn-cs"/>
              </a:defRPr>
            </a:pPr>
            <a:r>
              <a:rPr lang="en-GB" sz="4000" b="1" dirty="0">
                <a:solidFill>
                  <a:srgbClr val="000000"/>
                </a:solidFill>
                <a:latin typeface="Roboto" panose="02000000000000000000" pitchFamily="2" charset="0"/>
                <a:ea typeface="Roboto" panose="02000000000000000000" pitchFamily="2" charset="0"/>
                <a:cs typeface="Roboto" panose="02000000000000000000" pitchFamily="2" charset="0"/>
              </a:rPr>
              <a:t>Disasters and Conflicts</a:t>
            </a:r>
          </a:p>
          <a:p>
            <a:pPr algn="ctr" defTabSz="914400" fontAlgn="auto">
              <a:spcBef>
                <a:spcPts val="0"/>
              </a:spcBef>
              <a:spcAft>
                <a:spcPts val="0"/>
              </a:spcAft>
              <a:defRPr sz="2160" b="1" i="0" u="none" strike="noStrike" kern="1200" baseline="0">
                <a:solidFill>
                  <a:srgbClr val="000000"/>
                </a:solidFill>
                <a:latin typeface="+mn-lt"/>
                <a:ea typeface="+mn-ea"/>
                <a:cs typeface="+mn-cs"/>
              </a:defRPr>
            </a:pPr>
            <a:endParaRPr lang="en-GB" sz="4000" b="1" dirty="0">
              <a:solidFill>
                <a:srgbClr val="000000"/>
              </a:solidFill>
              <a:latin typeface="Roboto" panose="02000000000000000000" pitchFamily="2" charset="0"/>
              <a:ea typeface="Roboto" panose="02000000000000000000" pitchFamily="2" charset="0"/>
              <a:cs typeface="Roboto" panose="02000000000000000000" pitchFamily="2" charset="0"/>
            </a:endParaRPr>
          </a:p>
          <a:p>
            <a:pPr algn="ctr" defTabSz="914400" fontAlgn="auto">
              <a:spcBef>
                <a:spcPts val="0"/>
              </a:spcBef>
              <a:spcAft>
                <a:spcPts val="0"/>
              </a:spcAft>
              <a:defRPr sz="2160" b="1" i="0" u="none" strike="noStrike" kern="1200" baseline="0">
                <a:solidFill>
                  <a:srgbClr val="000000"/>
                </a:solidFill>
                <a:latin typeface="+mn-lt"/>
                <a:ea typeface="+mn-ea"/>
                <a:cs typeface="+mn-cs"/>
              </a:defRPr>
            </a:pPr>
            <a:endParaRPr lang="en-GB" sz="4000" b="1" dirty="0">
              <a:solidFill>
                <a:srgbClr val="000000"/>
              </a:solidFill>
              <a:latin typeface="Roboto" panose="02000000000000000000" pitchFamily="2" charset="0"/>
              <a:ea typeface="Roboto" panose="02000000000000000000" pitchFamily="2" charset="0"/>
              <a:cs typeface="Roboto" panose="02000000000000000000" pitchFamily="2" charset="0"/>
            </a:endParaRPr>
          </a:p>
          <a:p>
            <a:pPr algn="ctr" defTabSz="914400" fontAlgn="auto">
              <a:spcBef>
                <a:spcPts val="0"/>
              </a:spcBef>
              <a:spcAft>
                <a:spcPts val="0"/>
              </a:spcAft>
              <a:defRPr sz="2160" b="1" i="0" u="none" strike="noStrike" kern="1200" baseline="0">
                <a:solidFill>
                  <a:srgbClr val="000000"/>
                </a:solidFill>
                <a:latin typeface="+mn-lt"/>
                <a:ea typeface="+mn-ea"/>
                <a:cs typeface="+mn-cs"/>
              </a:defRPr>
            </a:pPr>
            <a:endParaRPr lang="en-GB" sz="4000" b="1" dirty="0">
              <a:solidFill>
                <a:srgbClr val="000000"/>
              </a:solidFill>
              <a:latin typeface="Roboto" panose="02000000000000000000" pitchFamily="2" charset="0"/>
              <a:ea typeface="Roboto" panose="02000000000000000000" pitchFamily="2" charset="0"/>
              <a:cs typeface="Roboto" panose="02000000000000000000" pitchFamily="2" charset="0"/>
            </a:endParaRPr>
          </a:p>
          <a:p>
            <a:pPr algn="ctr" defTabSz="914400" fontAlgn="auto">
              <a:spcBef>
                <a:spcPts val="0"/>
              </a:spcBef>
              <a:spcAft>
                <a:spcPts val="0"/>
              </a:spcAft>
              <a:defRPr sz="2160" b="1" i="0" u="none" strike="noStrike" kern="1200" baseline="0">
                <a:solidFill>
                  <a:srgbClr val="000000"/>
                </a:solidFill>
                <a:latin typeface="+mn-lt"/>
                <a:ea typeface="+mn-ea"/>
                <a:cs typeface="+mn-cs"/>
              </a:defRPr>
            </a:pPr>
            <a:endParaRPr lang="en-GB" sz="4000" b="1" dirty="0">
              <a:solidFill>
                <a:srgbClr val="000000"/>
              </a:solidFill>
              <a:latin typeface="Roboto" panose="02000000000000000000" pitchFamily="2" charset="0"/>
              <a:ea typeface="Roboto" panose="02000000000000000000" pitchFamily="2" charset="0"/>
              <a:cs typeface="Roboto" panose="02000000000000000000" pitchFamily="2" charset="0"/>
            </a:endParaRPr>
          </a:p>
          <a:p>
            <a:pPr algn="ctr" defTabSz="914400" fontAlgn="auto">
              <a:spcBef>
                <a:spcPts val="0"/>
              </a:spcBef>
              <a:spcAft>
                <a:spcPts val="0"/>
              </a:spcAft>
              <a:defRPr sz="2160" b="1" i="0" u="none" strike="noStrike" kern="1200" baseline="0">
                <a:solidFill>
                  <a:srgbClr val="000000"/>
                </a:solidFill>
                <a:latin typeface="+mn-lt"/>
                <a:ea typeface="+mn-ea"/>
                <a:cs typeface="+mn-cs"/>
              </a:defRPr>
            </a:pPr>
            <a:endParaRPr lang="en-GB" sz="4000" b="1" dirty="0">
              <a:solidFill>
                <a:srgbClr val="000000"/>
              </a:solidFill>
              <a:latin typeface="Roboto" panose="02000000000000000000" pitchFamily="2" charset="0"/>
              <a:ea typeface="Roboto" panose="02000000000000000000" pitchFamily="2" charset="0"/>
              <a:cs typeface="Roboto" panose="02000000000000000000" pitchFamily="2" charset="0"/>
            </a:endParaRPr>
          </a:p>
          <a:p>
            <a:pPr algn="ctr" defTabSz="914400" fontAlgn="auto">
              <a:spcBef>
                <a:spcPts val="0"/>
              </a:spcBef>
              <a:spcAft>
                <a:spcPts val="0"/>
              </a:spcAft>
              <a:defRPr sz="2160" b="1" i="0" u="none" strike="noStrike" kern="1200" baseline="0">
                <a:solidFill>
                  <a:srgbClr val="000000"/>
                </a:solidFill>
                <a:latin typeface="+mn-lt"/>
                <a:ea typeface="+mn-ea"/>
                <a:cs typeface="+mn-cs"/>
              </a:defRPr>
            </a:pPr>
            <a:endParaRPr lang="en-GB" sz="4000" b="1" dirty="0">
              <a:solidFill>
                <a:srgbClr val="000000"/>
              </a:solidFill>
              <a:latin typeface="Roboto" panose="02000000000000000000" pitchFamily="2" charset="0"/>
              <a:ea typeface="Roboto" panose="02000000000000000000" pitchFamily="2" charset="0"/>
              <a:cs typeface="Roboto" panose="02000000000000000000" pitchFamily="2" charset="0"/>
            </a:endParaRPr>
          </a:p>
          <a:p>
            <a:pPr algn="ctr" defTabSz="914400" fontAlgn="auto">
              <a:spcBef>
                <a:spcPts val="0"/>
              </a:spcBef>
              <a:spcAft>
                <a:spcPts val="0"/>
              </a:spcAft>
              <a:defRPr sz="2160" b="1" i="0" u="none" strike="noStrike" kern="1200" baseline="0">
                <a:solidFill>
                  <a:srgbClr val="000000"/>
                </a:solidFill>
                <a:latin typeface="+mn-lt"/>
                <a:ea typeface="+mn-ea"/>
                <a:cs typeface="+mn-cs"/>
              </a:defRPr>
            </a:pPr>
            <a:endParaRPr lang="en-GB" sz="3200" b="1" dirty="0">
              <a:solidFill>
                <a:srgbClr val="000000"/>
              </a:solidFill>
              <a:latin typeface="Roboto" panose="02000000000000000000" pitchFamily="2" charset="0"/>
              <a:ea typeface="Roboto" panose="02000000000000000000" pitchFamily="2" charset="0"/>
              <a:cs typeface="Roboto" panose="02000000000000000000" pitchFamily="2" charset="0"/>
            </a:endParaRPr>
          </a:p>
          <a:p>
            <a:pPr algn="ctr" defTabSz="914400" fontAlgn="auto">
              <a:spcBef>
                <a:spcPts val="0"/>
              </a:spcBef>
              <a:spcAft>
                <a:spcPts val="0"/>
              </a:spcAft>
              <a:defRPr sz="2160" b="1" i="0" u="none" strike="noStrike" kern="1200" baseline="0">
                <a:solidFill>
                  <a:srgbClr val="000000"/>
                </a:solidFill>
                <a:latin typeface="+mn-lt"/>
                <a:ea typeface="+mn-ea"/>
                <a:cs typeface="+mn-cs"/>
              </a:defRPr>
            </a:pPr>
            <a:r>
              <a:rPr lang="en-GB" sz="2800" dirty="0">
                <a:solidFill>
                  <a:srgbClr val="000000"/>
                </a:solidFill>
                <a:latin typeface="Roboto" panose="02000000000000000000" pitchFamily="2" charset="0"/>
                <a:ea typeface="Roboto" panose="02000000000000000000" pitchFamily="2" charset="0"/>
                <a:cs typeface="Roboto" panose="02000000000000000000" pitchFamily="2" charset="0"/>
              </a:rPr>
              <a:t>Programme Performance Review</a:t>
            </a:r>
          </a:p>
          <a:p>
            <a:pPr algn="ctr" defTabSz="914400" fontAlgn="auto">
              <a:spcBef>
                <a:spcPts val="0"/>
              </a:spcBef>
              <a:spcAft>
                <a:spcPts val="0"/>
              </a:spcAft>
              <a:defRPr sz="2160" b="1" i="0" u="none" strike="noStrike" kern="1200" baseline="0">
                <a:solidFill>
                  <a:srgbClr val="000000"/>
                </a:solidFill>
                <a:latin typeface="+mn-lt"/>
                <a:ea typeface="+mn-ea"/>
                <a:cs typeface="+mn-cs"/>
              </a:defRPr>
            </a:pPr>
            <a:r>
              <a:rPr lang="en-GB" sz="2800" dirty="0">
                <a:solidFill>
                  <a:srgbClr val="000000"/>
                </a:solidFill>
                <a:latin typeface="Roboto" panose="02000000000000000000" pitchFamily="2" charset="0"/>
                <a:ea typeface="Roboto" panose="02000000000000000000" pitchFamily="2" charset="0"/>
                <a:cs typeface="Roboto" panose="02000000000000000000" pitchFamily="2" charset="0"/>
              </a:rPr>
              <a:t>January to June 2018 </a:t>
            </a:r>
          </a:p>
        </p:txBody>
      </p:sp>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7027" t="24438" r="6853" b="18971"/>
          <a:stretch/>
        </p:blipFill>
        <p:spPr bwMode="auto">
          <a:xfrm>
            <a:off x="2275" y="1"/>
            <a:ext cx="1557050"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8"/>
          <p:cNvPicPr>
            <a:picLocks noChangeAspect="1" noChangeArrowheads="1"/>
          </p:cNvPicPr>
          <p:nvPr/>
        </p:nvPicPr>
        <p:blipFill>
          <a:blip r:embed="rId4"/>
          <a:srcRect/>
          <a:stretch>
            <a:fillRect/>
          </a:stretch>
        </p:blipFill>
        <p:spPr bwMode="auto">
          <a:xfrm>
            <a:off x="7883856" y="142624"/>
            <a:ext cx="1053690" cy="1228976"/>
          </a:xfrm>
          <a:prstGeom prst="rect">
            <a:avLst/>
          </a:prstGeom>
          <a:noFill/>
          <a:ln w="9525">
            <a:noFill/>
            <a:miter lim="800000"/>
            <a:headEnd/>
            <a:tailEnd/>
          </a:ln>
        </p:spPr>
      </p:pic>
      <p:pic>
        <p:nvPicPr>
          <p:cNvPr id="7" name="Picture 6"/>
          <p:cNvPicPr/>
          <p:nvPr/>
        </p:nvPicPr>
        <p:blipFill rotWithShape="1">
          <a:blip r:embed="rId5"/>
          <a:srcRect b="13169"/>
          <a:stretch/>
        </p:blipFill>
        <p:spPr bwMode="auto">
          <a:xfrm>
            <a:off x="314057" y="2344210"/>
            <a:ext cx="5731510" cy="2495550"/>
          </a:xfrm>
          <a:prstGeom prst="rect">
            <a:avLst/>
          </a:prstGeom>
          <a:ln>
            <a:noFill/>
          </a:ln>
          <a:extLst>
            <a:ext uri="{53640926-AAD7-44D8-BBD7-CCE9431645EC}">
              <a14:shadowObscured xmlns:a14="http://schemas.microsoft.com/office/drawing/2010/main"/>
            </a:ext>
          </a:extLst>
        </p:spPr>
      </p:pic>
      <p:pic>
        <p:nvPicPr>
          <p:cNvPr id="2" name="Picture 1"/>
          <p:cNvPicPr>
            <a:picLocks noChangeAspect="1"/>
          </p:cNvPicPr>
          <p:nvPr/>
        </p:nvPicPr>
        <p:blipFill>
          <a:blip r:embed="rId6"/>
          <a:stretch>
            <a:fillRect/>
          </a:stretch>
        </p:blipFill>
        <p:spPr>
          <a:xfrm>
            <a:off x="6076744" y="1555032"/>
            <a:ext cx="2860802" cy="3881836"/>
          </a:xfrm>
          <a:prstGeom prst="rect">
            <a:avLst/>
          </a:prstGeom>
        </p:spPr>
      </p:pic>
    </p:spTree>
    <p:extLst>
      <p:ext uri="{BB962C8B-B14F-4D97-AF65-F5344CB8AC3E}">
        <p14:creationId xmlns:p14="http://schemas.microsoft.com/office/powerpoint/2010/main" val="1826670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52D2DF0-7D11-FD44-90E6-74C7EBC82C1E}"/>
              </a:ext>
            </a:extLst>
          </p:cNvPr>
          <p:cNvPicPr>
            <a:picLocks noChangeAspect="1"/>
          </p:cNvPicPr>
          <p:nvPr/>
        </p:nvPicPr>
        <p:blipFill>
          <a:blip r:embed="rId3"/>
          <a:stretch>
            <a:fillRect/>
          </a:stretch>
        </p:blipFill>
        <p:spPr>
          <a:xfrm>
            <a:off x="-3" y="957071"/>
            <a:ext cx="9144003" cy="5900930"/>
          </a:xfrm>
          <a:prstGeom prst="rect">
            <a:avLst/>
          </a:prstGeom>
        </p:spPr>
      </p:pic>
      <p:sp>
        <p:nvSpPr>
          <p:cNvPr id="6" name="Rectangle 5"/>
          <p:cNvSpPr/>
          <p:nvPr/>
        </p:nvSpPr>
        <p:spPr>
          <a:xfrm>
            <a:off x="-3" y="3502"/>
            <a:ext cx="9144002" cy="127984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fontAlgn="auto">
              <a:spcBef>
                <a:spcPts val="0"/>
              </a:spcBef>
              <a:spcAft>
                <a:spcPts val="0"/>
              </a:spcAft>
            </a:pPr>
            <a:r>
              <a:rPr lang="en-US" sz="3200" dirty="0">
                <a:solidFill>
                  <a:prstClr val="white"/>
                </a:solidFill>
                <a:latin typeface="Roboto regular"/>
              </a:rPr>
              <a:t>January-June 2018: Major natural disasters and industrial accidents </a:t>
            </a:r>
            <a:r>
              <a:rPr lang="en-US" sz="3200" b="1" dirty="0">
                <a:solidFill>
                  <a:schemeClr val="accent6">
                    <a:lumMod val="60000"/>
                    <a:lumOff val="40000"/>
                  </a:schemeClr>
                </a:solidFill>
                <a:latin typeface="Roboto regular"/>
                <a:ea typeface="ＭＳ Ｐゴシック" pitchFamily="34" charset="-128"/>
                <a:cs typeface="Arial" pitchFamily="34" charset="0"/>
              </a:rPr>
              <a:t>in 10 countries</a:t>
            </a:r>
            <a:endParaRPr lang="en-GB" altLang="en-US" sz="3200" b="1" dirty="0">
              <a:solidFill>
                <a:schemeClr val="accent6">
                  <a:lumMod val="60000"/>
                  <a:lumOff val="40000"/>
                </a:schemeClr>
              </a:solidFill>
              <a:latin typeface="Roboto regular"/>
              <a:ea typeface="ＭＳ Ｐゴシック" pitchFamily="34" charset="-128"/>
              <a:cs typeface="Arial" pitchFamily="34" charset="0"/>
            </a:endParaRPr>
          </a:p>
        </p:txBody>
      </p:sp>
      <p:sp>
        <p:nvSpPr>
          <p:cNvPr id="3" name="AutoShape 2" descr="https://4.bp.blogspot.com/-yv5baYVVGYc/V2PS81bq71I/AAAAAAAAFpw/i2YhSWB5CMMzly5tPtN4zwNrc30Y5-okgCLcB/s320/aref.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https://4.bp.blogspot.com/-yv5baYVVGYc/V2PS81bq71I/AAAAAAAAFpw/i2YhSWB5CMMzly5tPtN4zwNrc30Y5-okgCLcB/s320/aref.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a:extLst/>
          </p:cNvPr>
          <p:cNvPicPr>
            <a:picLocks noChangeAspect="1"/>
          </p:cNvPicPr>
          <p:nvPr/>
        </p:nvPicPr>
        <p:blipFill>
          <a:blip r:embed="rId4"/>
          <a:stretch>
            <a:fillRect/>
          </a:stretch>
        </p:blipFill>
        <p:spPr>
          <a:xfrm>
            <a:off x="0" y="5693563"/>
            <a:ext cx="1158340" cy="1164437"/>
          </a:xfrm>
          <a:prstGeom prst="rect">
            <a:avLst/>
          </a:prstGeom>
        </p:spPr>
      </p:pic>
      <p:pic>
        <p:nvPicPr>
          <p:cNvPr id="8" name="Picture 38"/>
          <p:cNvPicPr>
            <a:picLocks noChangeAspect="1" noChangeArrowheads="1"/>
          </p:cNvPicPr>
          <p:nvPr/>
        </p:nvPicPr>
        <p:blipFill>
          <a:blip r:embed="rId5"/>
          <a:srcRect/>
          <a:stretch>
            <a:fillRect/>
          </a:stretch>
        </p:blipFill>
        <p:spPr bwMode="auto">
          <a:xfrm>
            <a:off x="8244008" y="5826581"/>
            <a:ext cx="899990" cy="1049708"/>
          </a:xfrm>
          <a:prstGeom prst="rect">
            <a:avLst/>
          </a:prstGeom>
          <a:noFill/>
          <a:ln w="9525">
            <a:noFill/>
            <a:miter lim="800000"/>
            <a:headEnd/>
            <a:tailEnd/>
          </a:ln>
        </p:spPr>
      </p:pic>
      <p:sp>
        <p:nvSpPr>
          <p:cNvPr id="9" name="TextBox 8"/>
          <p:cNvSpPr txBox="1"/>
          <p:nvPr/>
        </p:nvSpPr>
        <p:spPr>
          <a:xfrm>
            <a:off x="155575" y="1283347"/>
            <a:ext cx="8538428" cy="646331"/>
          </a:xfrm>
          <a:prstGeom prst="rect">
            <a:avLst/>
          </a:prstGeom>
          <a:noFill/>
        </p:spPr>
        <p:txBody>
          <a:bodyPr wrap="square" rtlCol="0">
            <a:spAutoFit/>
          </a:bodyPr>
          <a:lstStyle/>
          <a:p>
            <a:r>
              <a:rPr lang="en-US" b="1" dirty="0">
                <a:solidFill>
                  <a:schemeClr val="bg1"/>
                </a:solidFill>
                <a:latin typeface="Roboto regular"/>
              </a:rPr>
              <a:t>China, Guatemala, Indonesia, Japan, Kenya, </a:t>
            </a:r>
            <a:r>
              <a:rPr lang="en-US" b="1" dirty="0" err="1">
                <a:solidFill>
                  <a:schemeClr val="bg1"/>
                </a:solidFill>
                <a:latin typeface="Roboto regular"/>
              </a:rPr>
              <a:t>Madagscar</a:t>
            </a:r>
            <a:r>
              <a:rPr lang="en-US" b="1" dirty="0">
                <a:solidFill>
                  <a:schemeClr val="bg1"/>
                </a:solidFill>
                <a:latin typeface="Roboto regular"/>
              </a:rPr>
              <a:t>, Mongolia, Papua New Guinea, Somalia and the Philippines</a:t>
            </a:r>
            <a:endParaRPr lang="en-GB" b="1" dirty="0">
              <a:solidFill>
                <a:schemeClr val="bg1"/>
              </a:solidFill>
            </a:endParaRPr>
          </a:p>
        </p:txBody>
      </p:sp>
    </p:spTree>
    <p:extLst>
      <p:ext uri="{BB962C8B-B14F-4D97-AF65-F5344CB8AC3E}">
        <p14:creationId xmlns:p14="http://schemas.microsoft.com/office/powerpoint/2010/main" val="18538830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D9723AD-01B2-D447-944B-494F0CEBA60A}"/>
              </a:ext>
            </a:extLst>
          </p:cNvPr>
          <p:cNvPicPr>
            <a:picLocks noChangeAspect="1"/>
          </p:cNvPicPr>
          <p:nvPr/>
        </p:nvPicPr>
        <p:blipFill>
          <a:blip r:embed="rId3"/>
          <a:stretch>
            <a:fillRect/>
          </a:stretch>
        </p:blipFill>
        <p:spPr>
          <a:xfrm>
            <a:off x="0" y="-308369"/>
            <a:ext cx="9144000" cy="6103138"/>
          </a:xfrm>
          <a:prstGeom prst="rect">
            <a:avLst/>
          </a:prstGeom>
        </p:spPr>
      </p:pic>
      <p:sp>
        <p:nvSpPr>
          <p:cNvPr id="6" name="Rectangle 5"/>
          <p:cNvSpPr/>
          <p:nvPr/>
        </p:nvSpPr>
        <p:spPr>
          <a:xfrm>
            <a:off x="-2" y="5751183"/>
            <a:ext cx="9144002" cy="110681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fontAlgn="auto">
              <a:spcBef>
                <a:spcPts val="0"/>
              </a:spcBef>
              <a:spcAft>
                <a:spcPts val="0"/>
              </a:spcAft>
            </a:pPr>
            <a:r>
              <a:rPr lang="en-US" sz="3600" dirty="0">
                <a:solidFill>
                  <a:prstClr val="white"/>
                </a:solidFill>
                <a:latin typeface="Roboto regular"/>
              </a:rPr>
              <a:t>January - June 2018: Major conflicts </a:t>
            </a:r>
            <a:r>
              <a:rPr lang="en-US" sz="3600" b="1" dirty="0">
                <a:solidFill>
                  <a:schemeClr val="accent6">
                    <a:lumMod val="60000"/>
                    <a:lumOff val="40000"/>
                  </a:schemeClr>
                </a:solidFill>
                <a:latin typeface="Roboto regular"/>
                <a:ea typeface="ＭＳ Ｐゴシック" pitchFamily="34" charset="-128"/>
                <a:cs typeface="Arial" pitchFamily="34" charset="0"/>
              </a:rPr>
              <a:t>in 17 countries</a:t>
            </a:r>
            <a:endParaRPr lang="en-GB" altLang="en-US" sz="3600" b="1" dirty="0">
              <a:solidFill>
                <a:schemeClr val="accent6">
                  <a:lumMod val="60000"/>
                  <a:lumOff val="40000"/>
                </a:schemeClr>
              </a:solidFill>
              <a:latin typeface="Roboto regular"/>
              <a:ea typeface="ＭＳ Ｐゴシック" pitchFamily="34" charset="-128"/>
              <a:cs typeface="Arial" pitchFamily="34" charset="0"/>
            </a:endParaRPr>
          </a:p>
        </p:txBody>
      </p:sp>
      <p:pic>
        <p:nvPicPr>
          <p:cNvPr id="4" name="Picture 3">
            <a:extLst/>
          </p:cNvPr>
          <p:cNvPicPr>
            <a:picLocks noChangeAspect="1"/>
          </p:cNvPicPr>
          <p:nvPr/>
        </p:nvPicPr>
        <p:blipFill>
          <a:blip r:embed="rId4"/>
          <a:stretch>
            <a:fillRect/>
          </a:stretch>
        </p:blipFill>
        <p:spPr>
          <a:xfrm>
            <a:off x="-2" y="-308369"/>
            <a:ext cx="1158340" cy="1164437"/>
          </a:xfrm>
          <a:prstGeom prst="rect">
            <a:avLst/>
          </a:prstGeom>
        </p:spPr>
      </p:pic>
      <p:pic>
        <p:nvPicPr>
          <p:cNvPr id="5" name="Picture 38"/>
          <p:cNvPicPr>
            <a:picLocks noChangeAspect="1" noChangeArrowheads="1"/>
          </p:cNvPicPr>
          <p:nvPr/>
        </p:nvPicPr>
        <p:blipFill>
          <a:blip r:embed="rId5"/>
          <a:srcRect/>
          <a:stretch>
            <a:fillRect/>
          </a:stretch>
        </p:blipFill>
        <p:spPr bwMode="auto">
          <a:xfrm>
            <a:off x="8244008" y="-308369"/>
            <a:ext cx="899990" cy="1049708"/>
          </a:xfrm>
          <a:prstGeom prst="rect">
            <a:avLst/>
          </a:prstGeom>
          <a:noFill/>
          <a:ln w="9525">
            <a:noFill/>
            <a:miter lim="800000"/>
            <a:headEnd/>
            <a:tailEnd/>
          </a:ln>
        </p:spPr>
      </p:pic>
    </p:spTree>
    <p:extLst>
      <p:ext uri="{BB962C8B-B14F-4D97-AF65-F5344CB8AC3E}">
        <p14:creationId xmlns:p14="http://schemas.microsoft.com/office/powerpoint/2010/main" val="2599955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7" name="Text Box 6"/>
          <p:cNvSpPr txBox="1">
            <a:spLocks noChangeArrowheads="1"/>
          </p:cNvSpPr>
          <p:nvPr/>
        </p:nvSpPr>
        <p:spPr bwMode="auto">
          <a:xfrm>
            <a:off x="775094" y="381000"/>
            <a:ext cx="7663746"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 typeface="Arial" panose="020B0604020202020204" pitchFamily="34" charset="0"/>
              <a:buNone/>
            </a:pPr>
            <a:r>
              <a:rPr lang="en-US" altLang="en-US" sz="2400" b="1" dirty="0">
                <a:solidFill>
                  <a:srgbClr val="000000"/>
                </a:solidFill>
                <a:latin typeface="Arial" panose="020B0604020202020204" pitchFamily="34" charset="0"/>
              </a:rPr>
              <a:t>Overview of Project Portfolio 2018 - 2021</a:t>
            </a:r>
          </a:p>
          <a:p>
            <a:pPr algn="ctr">
              <a:spcBef>
                <a:spcPct val="0"/>
              </a:spcBef>
              <a:buFont typeface="Arial" panose="020B0604020202020204" pitchFamily="34" charset="0"/>
              <a:buNone/>
            </a:pPr>
            <a:r>
              <a:rPr lang="en-US" altLang="en-US" sz="1400" dirty="0">
                <a:solidFill>
                  <a:srgbClr val="000000"/>
                </a:solidFill>
                <a:latin typeface="Arial" panose="020B0604020202020204" pitchFamily="34" charset="0"/>
              </a:rPr>
              <a:t>by Expected Accomplishment</a:t>
            </a:r>
          </a:p>
        </p:txBody>
      </p:sp>
      <p:grpSp>
        <p:nvGrpSpPr>
          <p:cNvPr id="6" name="Group 5">
            <a:extLst>
              <a:ext uri="{FF2B5EF4-FFF2-40B4-BE49-F238E27FC236}">
                <a16:creationId xmlns:a16="http://schemas.microsoft.com/office/drawing/2014/main" id="{AD1B1962-331A-48EC-B844-9B7A60B0A9AC}"/>
              </a:ext>
            </a:extLst>
          </p:cNvPr>
          <p:cNvGrpSpPr/>
          <p:nvPr/>
        </p:nvGrpSpPr>
        <p:grpSpPr>
          <a:xfrm>
            <a:off x="377868" y="1499044"/>
            <a:ext cx="8458198" cy="4202537"/>
            <a:chOff x="304800" y="1181219"/>
            <a:chExt cx="8458198" cy="4202537"/>
          </a:xfrm>
        </p:grpSpPr>
        <p:grpSp>
          <p:nvGrpSpPr>
            <p:cNvPr id="3" name="Group 2"/>
            <p:cNvGrpSpPr/>
            <p:nvPr/>
          </p:nvGrpSpPr>
          <p:grpSpPr>
            <a:xfrm>
              <a:off x="304800" y="1181219"/>
              <a:ext cx="8458198" cy="1028583"/>
              <a:chOff x="304800" y="1181219"/>
              <a:chExt cx="8458198" cy="1028583"/>
            </a:xfrm>
          </p:grpSpPr>
          <p:sp>
            <p:nvSpPr>
              <p:cNvPr id="12" name="AutoShape 4"/>
              <p:cNvSpPr>
                <a:spLocks noChangeArrowheads="1"/>
              </p:cNvSpPr>
              <p:nvPr/>
            </p:nvSpPr>
            <p:spPr bwMode="auto">
              <a:xfrm rot="5400000">
                <a:off x="6940094" y="386897"/>
                <a:ext cx="1028582" cy="2617227"/>
              </a:xfrm>
              <a:prstGeom prst="homePlate">
                <a:avLst>
                  <a:gd name="adj" fmla="val 27234"/>
                </a:avLst>
              </a:prstGeom>
              <a:solidFill>
                <a:schemeClr val="accent2">
                  <a:lumMod val="75000"/>
                </a:schemeClr>
              </a:solidFill>
              <a:ln>
                <a:headEnd/>
                <a:tailEnd/>
              </a:ln>
            </p:spPr>
            <p:style>
              <a:lnRef idx="0">
                <a:schemeClr val="accent1"/>
              </a:lnRef>
              <a:fillRef idx="3">
                <a:schemeClr val="accent1"/>
              </a:fillRef>
              <a:effectRef idx="3">
                <a:schemeClr val="accent1"/>
              </a:effectRef>
              <a:fontRef idx="minor">
                <a:schemeClr val="lt1"/>
              </a:fontRef>
            </p:style>
            <p:txBody>
              <a:bodyPr rot="10800000" vert="eaVert" wrap="none" anchor="ctr"/>
              <a:lstStyle/>
              <a:p>
                <a:pPr lvl="0" algn="ctr"/>
                <a:r>
                  <a:rPr lang="en-US" sz="1400" b="1" dirty="0">
                    <a:solidFill>
                      <a:prstClr val="white"/>
                    </a:solidFill>
                    <a:latin typeface="Calibri" panose="020F0502020204030204" pitchFamily="34" charset="0"/>
                    <a:cs typeface="Arial" charset="0"/>
                  </a:rPr>
                  <a:t>Expected Accomplishment C </a:t>
                </a:r>
              </a:p>
              <a:p>
                <a:pPr algn="ctr"/>
                <a:r>
                  <a:rPr lang="en-US" sz="2300" b="1" dirty="0">
                    <a:solidFill>
                      <a:schemeClr val="bg1"/>
                    </a:solidFill>
                    <a:latin typeface="Calibri" panose="020F0502020204030204" pitchFamily="34" charset="0"/>
                    <a:cs typeface="Arial" charset="0"/>
                  </a:rPr>
                  <a:t>Recovery</a:t>
                </a:r>
              </a:p>
            </p:txBody>
          </p:sp>
          <p:sp>
            <p:nvSpPr>
              <p:cNvPr id="13" name="AutoShape 5"/>
              <p:cNvSpPr>
                <a:spLocks noChangeArrowheads="1"/>
              </p:cNvSpPr>
              <p:nvPr/>
            </p:nvSpPr>
            <p:spPr bwMode="auto">
              <a:xfrm rot="5400000">
                <a:off x="4092674" y="319094"/>
                <a:ext cx="1028582" cy="2752833"/>
              </a:xfrm>
              <a:prstGeom prst="homePlate">
                <a:avLst>
                  <a:gd name="adj" fmla="val 26069"/>
                </a:avLst>
              </a:prstGeom>
              <a:solidFill>
                <a:schemeClr val="accent1">
                  <a:lumMod val="75000"/>
                </a:schemeClr>
              </a:solidFill>
              <a:ln>
                <a:solidFill>
                  <a:srgbClr val="0070C0"/>
                </a:solidFill>
                <a:headEnd/>
                <a:tailEnd/>
              </a:ln>
            </p:spPr>
            <p:style>
              <a:lnRef idx="0">
                <a:schemeClr val="accent1"/>
              </a:lnRef>
              <a:fillRef idx="3">
                <a:schemeClr val="accent1"/>
              </a:fillRef>
              <a:effectRef idx="3">
                <a:schemeClr val="accent1"/>
              </a:effectRef>
              <a:fontRef idx="minor">
                <a:schemeClr val="lt1"/>
              </a:fontRef>
            </p:style>
            <p:txBody>
              <a:bodyPr rot="10800000" vert="eaVert" wrap="none" anchor="ctr"/>
              <a:lstStyle/>
              <a:p>
                <a:pPr lvl="0" algn="ctr"/>
                <a:r>
                  <a:rPr lang="en-US" sz="1400" b="1" dirty="0">
                    <a:solidFill>
                      <a:prstClr val="white"/>
                    </a:solidFill>
                    <a:latin typeface="Calibri" panose="020F0502020204030204" pitchFamily="34" charset="0"/>
                    <a:cs typeface="Arial" charset="0"/>
                  </a:rPr>
                  <a:t>Expected Accomplishment B</a:t>
                </a:r>
              </a:p>
              <a:p>
                <a:pPr algn="ctr"/>
                <a:r>
                  <a:rPr lang="en-US" sz="2300" b="1" dirty="0">
                    <a:solidFill>
                      <a:schemeClr val="bg1"/>
                    </a:solidFill>
                    <a:latin typeface="Calibri" panose="020F0502020204030204" pitchFamily="34" charset="0"/>
                    <a:cs typeface="Arial" charset="0"/>
                  </a:rPr>
                  <a:t>Response</a:t>
                </a:r>
              </a:p>
            </p:txBody>
          </p:sp>
          <p:sp>
            <p:nvSpPr>
              <p:cNvPr id="14" name="AutoShape 6"/>
              <p:cNvSpPr>
                <a:spLocks noChangeArrowheads="1"/>
              </p:cNvSpPr>
              <p:nvPr/>
            </p:nvSpPr>
            <p:spPr bwMode="auto">
              <a:xfrm rot="5400000">
                <a:off x="1168102" y="317917"/>
                <a:ext cx="1028582" cy="2755186"/>
              </a:xfrm>
              <a:prstGeom prst="homePlate">
                <a:avLst>
                  <a:gd name="adj" fmla="val 26069"/>
                </a:avLst>
              </a:prstGeom>
              <a:solidFill>
                <a:schemeClr val="accent3">
                  <a:lumMod val="75000"/>
                </a:schemeClr>
              </a:solidFill>
              <a:ln>
                <a:headEnd/>
                <a:tailEnd/>
              </a:ln>
            </p:spPr>
            <p:style>
              <a:lnRef idx="0">
                <a:schemeClr val="accent1"/>
              </a:lnRef>
              <a:fillRef idx="3">
                <a:schemeClr val="accent1"/>
              </a:fillRef>
              <a:effectRef idx="3">
                <a:schemeClr val="accent1"/>
              </a:effectRef>
              <a:fontRef idx="minor">
                <a:schemeClr val="lt1"/>
              </a:fontRef>
            </p:style>
            <p:txBody>
              <a:bodyPr rot="10800000" vert="eaVert" wrap="none" anchor="ctr"/>
              <a:lstStyle/>
              <a:p>
                <a:pPr algn="ctr"/>
                <a:r>
                  <a:rPr lang="en-US" sz="1400" b="1" dirty="0">
                    <a:solidFill>
                      <a:schemeClr val="bg1"/>
                    </a:solidFill>
                    <a:latin typeface="Calibri" panose="020F0502020204030204" pitchFamily="34" charset="0"/>
                    <a:cs typeface="Arial" charset="0"/>
                  </a:rPr>
                  <a:t>Expected Accomplishment A </a:t>
                </a:r>
              </a:p>
              <a:p>
                <a:pPr algn="ctr"/>
                <a:r>
                  <a:rPr lang="en-US" sz="2300" b="1" dirty="0">
                    <a:solidFill>
                      <a:schemeClr val="bg1"/>
                    </a:solidFill>
                    <a:latin typeface="Calibri" panose="020F0502020204030204" pitchFamily="34" charset="0"/>
                    <a:cs typeface="Arial" charset="0"/>
                  </a:rPr>
                  <a:t>Risk Reduction</a:t>
                </a:r>
              </a:p>
            </p:txBody>
          </p:sp>
        </p:grpSp>
        <p:sp>
          <p:nvSpPr>
            <p:cNvPr id="15" name="Text Box 6"/>
            <p:cNvSpPr txBox="1">
              <a:spLocks noChangeArrowheads="1"/>
            </p:cNvSpPr>
            <p:nvPr/>
          </p:nvSpPr>
          <p:spPr bwMode="auto">
            <a:xfrm>
              <a:off x="6117468" y="2275212"/>
              <a:ext cx="2617228" cy="1154162"/>
            </a:xfrm>
            <a:prstGeom prst="rect">
              <a:avLst/>
            </a:prstGeom>
            <a:solidFill>
              <a:schemeClr val="accent2">
                <a:lumMod val="60000"/>
                <a:lumOff val="40000"/>
              </a:schemeClr>
            </a:solidFill>
            <a:ln w="9525">
              <a:noFill/>
              <a:miter lim="800000"/>
              <a:headEnd/>
              <a:tailEnd/>
            </a:ln>
          </p:spPr>
          <p:txBody>
            <a:bodyPr wrap="square">
              <a:spAutoFit/>
            </a:bodyPr>
            <a:lstStyle/>
            <a:p>
              <a:pPr marL="285750" indent="-285750">
                <a:spcBef>
                  <a:spcPts val="600"/>
                </a:spcBef>
                <a:buFont typeface="Arial" panose="020B0604020202020204" pitchFamily="34" charset="0"/>
                <a:buChar char="•"/>
              </a:pPr>
              <a:r>
                <a:rPr lang="en-US" sz="1600" b="1" dirty="0">
                  <a:cs typeface="Arial" charset="0"/>
                </a:rPr>
                <a:t>Environmental peacebuilding</a:t>
              </a:r>
            </a:p>
            <a:p>
              <a:pPr marL="285750" indent="-285750">
                <a:spcBef>
                  <a:spcPts val="600"/>
                </a:spcBef>
                <a:buFont typeface="Arial" panose="020B0604020202020204" pitchFamily="34" charset="0"/>
                <a:buChar char="•"/>
              </a:pPr>
              <a:r>
                <a:rPr lang="en-US" sz="1600" b="1" dirty="0">
                  <a:cs typeface="Arial" charset="0"/>
                </a:rPr>
                <a:t>Country recovery programmes</a:t>
              </a:r>
            </a:p>
          </p:txBody>
        </p:sp>
        <p:sp>
          <p:nvSpPr>
            <p:cNvPr id="16" name="Text Box 17"/>
            <p:cNvSpPr txBox="1">
              <a:spLocks noChangeArrowheads="1"/>
            </p:cNvSpPr>
            <p:nvPr/>
          </p:nvSpPr>
          <p:spPr bwMode="auto">
            <a:xfrm>
              <a:off x="3230548" y="2275212"/>
              <a:ext cx="2740015" cy="2215991"/>
            </a:xfrm>
            <a:prstGeom prst="rect">
              <a:avLst/>
            </a:prstGeom>
            <a:solidFill>
              <a:schemeClr val="tx2">
                <a:lumMod val="40000"/>
                <a:lumOff val="60000"/>
              </a:schemeClr>
            </a:solidFill>
            <a:ln w="9525">
              <a:noFill/>
              <a:miter lim="800000"/>
              <a:headEnd/>
              <a:tailEnd/>
            </a:ln>
          </p:spPr>
          <p:txBody>
            <a:bodyPr wrap="square">
              <a:spAutoFit/>
            </a:bodyPr>
            <a:lstStyle/>
            <a:p>
              <a:pPr marL="285750" indent="-285750">
                <a:spcBef>
                  <a:spcPts val="600"/>
                </a:spcBef>
                <a:buFont typeface="Arial" panose="020B0604020202020204" pitchFamily="34" charset="0"/>
                <a:buChar char="•"/>
              </a:pPr>
              <a:r>
                <a:rPr lang="en-US" sz="1600" b="1" dirty="0">
                  <a:cs typeface="Arial" charset="0"/>
                </a:rPr>
                <a:t>Environmental Emergency Readiness and Response</a:t>
              </a:r>
            </a:p>
            <a:p>
              <a:pPr marL="285750" indent="-285750">
                <a:spcBef>
                  <a:spcPts val="600"/>
                </a:spcBef>
                <a:buFont typeface="Arial" panose="020B0604020202020204" pitchFamily="34" charset="0"/>
                <a:buChar char="•"/>
              </a:pPr>
              <a:r>
                <a:rPr lang="en-US" sz="1600" b="1" dirty="0">
                  <a:cs typeface="Arial" charset="0"/>
                </a:rPr>
                <a:t>Post-crisis Environmental Assessments</a:t>
              </a:r>
            </a:p>
            <a:p>
              <a:pPr marL="285750" indent="-285750">
                <a:spcBef>
                  <a:spcPts val="600"/>
                </a:spcBef>
                <a:buFont typeface="Arial" panose="020B0604020202020204" pitchFamily="34" charset="0"/>
                <a:buChar char="•"/>
              </a:pPr>
              <a:r>
                <a:rPr lang="en-US" sz="1600" b="1" dirty="0">
                  <a:cs typeface="Arial" charset="0"/>
                </a:rPr>
                <a:t>Environment in Humanitarian Action, including Disaster Waste Management</a:t>
              </a:r>
              <a:endParaRPr lang="en-US" b="1" dirty="0">
                <a:cs typeface="Arial" charset="0"/>
              </a:endParaRPr>
            </a:p>
          </p:txBody>
        </p:sp>
        <p:sp>
          <p:nvSpPr>
            <p:cNvPr id="17" name="Text Box 28"/>
            <p:cNvSpPr txBox="1">
              <a:spLocks noChangeArrowheads="1"/>
            </p:cNvSpPr>
            <p:nvPr/>
          </p:nvSpPr>
          <p:spPr bwMode="auto">
            <a:xfrm>
              <a:off x="304801" y="2275213"/>
              <a:ext cx="2755186" cy="3108543"/>
            </a:xfrm>
            <a:prstGeom prst="rect">
              <a:avLst/>
            </a:prstGeom>
            <a:solidFill>
              <a:schemeClr val="accent3">
                <a:lumMod val="60000"/>
                <a:lumOff val="40000"/>
              </a:schemeClr>
            </a:solidFill>
            <a:ln w="9525">
              <a:noFill/>
              <a:miter lim="800000"/>
              <a:headEnd/>
              <a:tailEnd/>
            </a:ln>
          </p:spPr>
          <p:txBody>
            <a:bodyPr wrap="square">
              <a:spAutoFit/>
            </a:bodyPr>
            <a:lstStyle/>
            <a:p>
              <a:pPr marL="285750" indent="-285750">
                <a:spcBef>
                  <a:spcPts val="600"/>
                </a:spcBef>
                <a:buFont typeface="Arial" panose="020B0604020202020204" pitchFamily="34" charset="0"/>
                <a:buChar char="•"/>
              </a:pPr>
              <a:r>
                <a:rPr lang="en-US" sz="1600" b="1" dirty="0">
                  <a:cs typeface="Arial" charset="0"/>
                </a:rPr>
                <a:t>Ecosystem based Disaster Risk Reduction</a:t>
              </a:r>
            </a:p>
            <a:p>
              <a:pPr marL="285750" indent="-285750">
                <a:spcBef>
                  <a:spcPts val="600"/>
                </a:spcBef>
                <a:buFont typeface="Arial" panose="020B0604020202020204" pitchFamily="34" charset="0"/>
                <a:buChar char="•"/>
              </a:pPr>
              <a:r>
                <a:rPr lang="en-US" sz="1600" b="1" dirty="0">
                  <a:cs typeface="Arial" charset="0"/>
                </a:rPr>
                <a:t>Risk Reduction for Industrial Accidents </a:t>
              </a:r>
            </a:p>
            <a:p>
              <a:pPr marL="285750" indent="-285750">
                <a:spcBef>
                  <a:spcPts val="600"/>
                </a:spcBef>
                <a:buFont typeface="Arial" panose="020B0604020202020204" pitchFamily="34" charset="0"/>
                <a:buChar char="•"/>
              </a:pPr>
              <a:r>
                <a:rPr lang="en-US" sz="1600" b="1" dirty="0">
                  <a:cs typeface="Arial" charset="0"/>
                </a:rPr>
                <a:t>Climate Change Security Risks</a:t>
              </a:r>
            </a:p>
            <a:p>
              <a:pPr marL="285750" indent="-285750">
                <a:spcBef>
                  <a:spcPts val="600"/>
                </a:spcBef>
                <a:buFont typeface="Arial" panose="020B0604020202020204" pitchFamily="34" charset="0"/>
                <a:buChar char="•"/>
              </a:pPr>
              <a:r>
                <a:rPr lang="en-US" sz="1600" b="1" dirty="0">
                  <a:cs typeface="Arial" charset="0"/>
                </a:rPr>
                <a:t>Natural resources and fragility</a:t>
              </a:r>
            </a:p>
            <a:p>
              <a:pPr marL="285750" indent="-285750">
                <a:spcBef>
                  <a:spcPts val="600"/>
                </a:spcBef>
                <a:buFont typeface="Arial" panose="020B0604020202020204" pitchFamily="34" charset="0"/>
                <a:buChar char="•"/>
              </a:pPr>
              <a:r>
                <a:rPr lang="en-US" sz="1600" b="1" dirty="0">
                  <a:cs typeface="Arial" charset="0"/>
                </a:rPr>
                <a:t>Addressing the root causes of environmental displacement</a:t>
              </a:r>
            </a:p>
          </p:txBody>
        </p:sp>
      </p:grpSp>
      <p:sp>
        <p:nvSpPr>
          <p:cNvPr id="19" name="Slide Number Placeholder 8">
            <a:extLst>
              <a:ext uri="{FF2B5EF4-FFF2-40B4-BE49-F238E27FC236}">
                <a16:creationId xmlns:a16="http://schemas.microsoft.com/office/drawing/2014/main" id="{C22D0910-883D-4476-8920-7A6B80E7D6E8}"/>
              </a:ext>
            </a:extLst>
          </p:cNvPr>
          <p:cNvSpPr>
            <a:spLocks noGrp="1"/>
          </p:cNvSpPr>
          <p:nvPr>
            <p:ph type="sldNum" sz="quarter" idx="12"/>
          </p:nvPr>
        </p:nvSpPr>
        <p:spPr>
          <a:xfrm>
            <a:off x="7010400" y="6492875"/>
            <a:ext cx="2133600" cy="365125"/>
          </a:xfrm>
        </p:spPr>
        <p:txBody>
          <a:bodyPr/>
          <a:lstStyle/>
          <a:p>
            <a:fld id="{61D6AF37-2985-43C5-AF9B-20E56E8A6320}" type="slidenum">
              <a:rPr lang="en-US" smtClean="0"/>
              <a:t>4</a:t>
            </a:fld>
            <a:endParaRPr lang="en-US" dirty="0"/>
          </a:p>
        </p:txBody>
      </p:sp>
      <p:pic>
        <p:nvPicPr>
          <p:cNvPr id="18" name="Picture 17">
            <a:extLst/>
          </p:cNvPr>
          <p:cNvPicPr>
            <a:picLocks noChangeAspect="1"/>
          </p:cNvPicPr>
          <p:nvPr/>
        </p:nvPicPr>
        <p:blipFill>
          <a:blip r:embed="rId3"/>
          <a:stretch>
            <a:fillRect/>
          </a:stretch>
        </p:blipFill>
        <p:spPr>
          <a:xfrm>
            <a:off x="0" y="1"/>
            <a:ext cx="878305" cy="882928"/>
          </a:xfrm>
          <a:prstGeom prst="rect">
            <a:avLst/>
          </a:prstGeom>
        </p:spPr>
      </p:pic>
    </p:spTree>
    <p:extLst>
      <p:ext uri="{BB962C8B-B14F-4D97-AF65-F5344CB8AC3E}">
        <p14:creationId xmlns:p14="http://schemas.microsoft.com/office/powerpoint/2010/main" val="22488633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 y="5751183"/>
            <a:ext cx="9144002" cy="110681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sz="2400" dirty="0">
              <a:solidFill>
                <a:prstClr val="white"/>
              </a:solidFill>
              <a:latin typeface="Roboto regular"/>
            </a:endParaRPr>
          </a:p>
          <a:p>
            <a:pPr algn="ctr" defTabSz="914400" fontAlgn="auto">
              <a:spcBef>
                <a:spcPts val="0"/>
              </a:spcBef>
              <a:spcAft>
                <a:spcPts val="0"/>
              </a:spcAft>
            </a:pPr>
            <a:r>
              <a:rPr lang="en-US" sz="2400" dirty="0">
                <a:solidFill>
                  <a:prstClr val="white"/>
                </a:solidFill>
                <a:latin typeface="Roboto regular"/>
              </a:rPr>
              <a:t>January -June 2018 Progress</a:t>
            </a:r>
            <a:endParaRPr lang="en-GB" altLang="en-US" sz="2400" b="1" dirty="0">
              <a:solidFill>
                <a:schemeClr val="accent6">
                  <a:lumMod val="60000"/>
                  <a:lumOff val="40000"/>
                </a:schemeClr>
              </a:solidFill>
              <a:latin typeface="Roboto regular"/>
              <a:ea typeface="ＭＳ Ｐゴシック" pitchFamily="34" charset="-128"/>
              <a:cs typeface="Arial" pitchFamily="34" charset="0"/>
            </a:endParaRPr>
          </a:p>
        </p:txBody>
      </p:sp>
      <p:pic>
        <p:nvPicPr>
          <p:cNvPr id="3" name="Picture 2"/>
          <p:cNvPicPr>
            <a:picLocks noChangeAspect="1"/>
          </p:cNvPicPr>
          <p:nvPr/>
        </p:nvPicPr>
        <p:blipFill>
          <a:blip r:embed="rId3"/>
          <a:stretch>
            <a:fillRect/>
          </a:stretch>
        </p:blipFill>
        <p:spPr>
          <a:xfrm>
            <a:off x="-2" y="208687"/>
            <a:ext cx="9144000" cy="5997295"/>
          </a:xfrm>
          <a:prstGeom prst="rect">
            <a:avLst/>
          </a:prstGeom>
        </p:spPr>
      </p:pic>
      <p:pic>
        <p:nvPicPr>
          <p:cNvPr id="4" name="Picture 3">
            <a:extLst/>
          </p:cNvPr>
          <p:cNvPicPr>
            <a:picLocks noChangeAspect="1"/>
          </p:cNvPicPr>
          <p:nvPr/>
        </p:nvPicPr>
        <p:blipFill>
          <a:blip r:embed="rId4"/>
          <a:stretch>
            <a:fillRect/>
          </a:stretch>
        </p:blipFill>
        <p:spPr>
          <a:xfrm>
            <a:off x="-2" y="1"/>
            <a:ext cx="678815" cy="682388"/>
          </a:xfrm>
          <a:prstGeom prst="rect">
            <a:avLst/>
          </a:prstGeom>
        </p:spPr>
      </p:pic>
      <p:pic>
        <p:nvPicPr>
          <p:cNvPr id="5" name="Picture 38"/>
          <p:cNvPicPr>
            <a:picLocks noChangeAspect="1" noChangeArrowheads="1"/>
          </p:cNvPicPr>
          <p:nvPr/>
        </p:nvPicPr>
        <p:blipFill>
          <a:blip r:embed="rId5"/>
          <a:srcRect/>
          <a:stretch>
            <a:fillRect/>
          </a:stretch>
        </p:blipFill>
        <p:spPr bwMode="auto">
          <a:xfrm>
            <a:off x="8496300" y="37667"/>
            <a:ext cx="647698" cy="755446"/>
          </a:xfrm>
          <a:prstGeom prst="rect">
            <a:avLst/>
          </a:prstGeom>
          <a:noFill/>
          <a:ln w="9525">
            <a:noFill/>
            <a:miter lim="800000"/>
            <a:headEnd/>
            <a:tailEnd/>
          </a:ln>
        </p:spPr>
      </p:pic>
    </p:spTree>
    <p:extLst>
      <p:ext uri="{BB962C8B-B14F-4D97-AF65-F5344CB8AC3E}">
        <p14:creationId xmlns:p14="http://schemas.microsoft.com/office/powerpoint/2010/main" val="1423871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93245" y="341011"/>
            <a:ext cx="5647038" cy="584775"/>
          </a:xfrm>
          <a:prstGeom prst="rect">
            <a:avLst/>
          </a:prstGeom>
        </p:spPr>
        <p:txBody>
          <a:bodyPr wrap="square">
            <a:spAutoFit/>
          </a:bodyPr>
          <a:lstStyle/>
          <a:p>
            <a:pPr algn="ctr" defTabSz="914400" fontAlgn="auto">
              <a:spcBef>
                <a:spcPts val="0"/>
              </a:spcBef>
              <a:spcAft>
                <a:spcPts val="0"/>
              </a:spcAft>
              <a:defRPr sz="2160" b="1" i="0" u="none" strike="noStrike" kern="1200" baseline="0">
                <a:solidFill>
                  <a:srgbClr val="000000"/>
                </a:solidFill>
                <a:latin typeface="+mn-lt"/>
                <a:ea typeface="+mn-ea"/>
                <a:cs typeface="+mn-cs"/>
              </a:defRPr>
            </a:pPr>
            <a:r>
              <a:rPr lang="en-GB" sz="3200" b="1" dirty="0">
                <a:solidFill>
                  <a:srgbClr val="000000"/>
                </a:solidFill>
                <a:latin typeface="Calibri"/>
                <a:ea typeface="+mn-ea"/>
              </a:rPr>
              <a:t>FINANCIAL OVERVIEW</a:t>
            </a:r>
          </a:p>
        </p:txBody>
      </p:sp>
      <p:graphicFrame>
        <p:nvGraphicFramePr>
          <p:cNvPr id="12" name="Chart 11"/>
          <p:cNvGraphicFramePr/>
          <p:nvPr>
            <p:extLst/>
          </p:nvPr>
        </p:nvGraphicFramePr>
        <p:xfrm>
          <a:off x="5065776" y="2657208"/>
          <a:ext cx="4078224" cy="3785616"/>
        </p:xfrm>
        <a:graphic>
          <a:graphicData uri="http://schemas.openxmlformats.org/drawingml/2006/chart">
            <c:chart xmlns:c="http://schemas.openxmlformats.org/drawingml/2006/chart" xmlns:r="http://schemas.openxmlformats.org/officeDocument/2006/relationships" r:id="rId3"/>
          </a:graphicData>
        </a:graphic>
      </p:graphicFrame>
      <p:pic>
        <p:nvPicPr>
          <p:cNvPr id="28" name="Picture 27">
            <a:extLst/>
          </p:cNvPr>
          <p:cNvPicPr>
            <a:picLocks noChangeAspect="1"/>
          </p:cNvPicPr>
          <p:nvPr/>
        </p:nvPicPr>
        <p:blipFill>
          <a:blip r:embed="rId4"/>
          <a:stretch>
            <a:fillRect/>
          </a:stretch>
        </p:blipFill>
        <p:spPr>
          <a:xfrm>
            <a:off x="66969" y="21780"/>
            <a:ext cx="1085182" cy="1085182"/>
          </a:xfrm>
          <a:prstGeom prst="rect">
            <a:avLst/>
          </a:prstGeom>
        </p:spPr>
      </p:pic>
      <p:pic>
        <p:nvPicPr>
          <p:cNvPr id="29" name="Picture 38"/>
          <p:cNvPicPr>
            <a:picLocks noChangeAspect="1" noChangeArrowheads="1"/>
          </p:cNvPicPr>
          <p:nvPr/>
        </p:nvPicPr>
        <p:blipFill>
          <a:blip r:embed="rId5"/>
          <a:srcRect/>
          <a:stretch>
            <a:fillRect/>
          </a:stretch>
        </p:blipFill>
        <p:spPr bwMode="auto">
          <a:xfrm>
            <a:off x="8090310" y="18911"/>
            <a:ext cx="1053690" cy="1228976"/>
          </a:xfrm>
          <a:prstGeom prst="rect">
            <a:avLst/>
          </a:prstGeom>
          <a:noFill/>
          <a:ln w="9525">
            <a:noFill/>
            <a:miter lim="800000"/>
            <a:headEnd/>
            <a:tailEnd/>
          </a:ln>
        </p:spPr>
      </p:pic>
      <p:graphicFrame>
        <p:nvGraphicFramePr>
          <p:cNvPr id="30" name="Chart 29">
            <a:extLst>
              <a:ext uri="{FF2B5EF4-FFF2-40B4-BE49-F238E27FC236}">
                <a16:creationId xmlns:a16="http://schemas.microsoft.com/office/drawing/2014/main" id="{00000000-0008-0000-1500-000091B44C03}"/>
              </a:ext>
            </a:extLst>
          </p:cNvPr>
          <p:cNvGraphicFramePr>
            <a:graphicFrameLocks/>
          </p:cNvGraphicFramePr>
          <p:nvPr>
            <p:extLst>
              <p:ext uri="{D42A27DB-BD31-4B8C-83A1-F6EECF244321}">
                <p14:modId xmlns:p14="http://schemas.microsoft.com/office/powerpoint/2010/main" val="538049857"/>
              </p:ext>
            </p:extLst>
          </p:nvPr>
        </p:nvGraphicFramePr>
        <p:xfrm>
          <a:off x="0" y="1645576"/>
          <a:ext cx="9077031" cy="4789541"/>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714431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Roboto Regular"/>
              </a:rPr>
              <a:t>Challenges (and Opportunities)</a:t>
            </a:r>
          </a:p>
        </p:txBody>
      </p:sp>
      <p:sp>
        <p:nvSpPr>
          <p:cNvPr id="3" name="Content Placeholder 2"/>
          <p:cNvSpPr>
            <a:spLocks noGrp="1"/>
          </p:cNvSpPr>
          <p:nvPr>
            <p:ph idx="1"/>
          </p:nvPr>
        </p:nvSpPr>
        <p:spPr>
          <a:xfrm>
            <a:off x="457200" y="1600200"/>
            <a:ext cx="5588000" cy="4525963"/>
          </a:xfrm>
        </p:spPr>
        <p:txBody>
          <a:bodyPr>
            <a:normAutofit/>
          </a:bodyPr>
          <a:lstStyle/>
          <a:p>
            <a:r>
              <a:rPr lang="en-US" dirty="0">
                <a:solidFill>
                  <a:srgbClr val="000000"/>
                </a:solidFill>
              </a:rPr>
              <a:t>Staff safety and security</a:t>
            </a:r>
          </a:p>
          <a:p>
            <a:r>
              <a:rPr lang="en-US" dirty="0">
                <a:solidFill>
                  <a:srgbClr val="000000"/>
                </a:solidFill>
              </a:rPr>
              <a:t>Reduced Environment Fund </a:t>
            </a:r>
            <a:endParaRPr lang="en-US" altLang="en-US" dirty="0">
              <a:solidFill>
                <a:srgbClr val="000000"/>
              </a:solidFill>
            </a:endParaRPr>
          </a:p>
          <a:p>
            <a:r>
              <a:rPr lang="en-US" altLang="en-US" dirty="0">
                <a:solidFill>
                  <a:srgbClr val="000000"/>
                </a:solidFill>
              </a:rPr>
              <a:t>Funding risk reduction work</a:t>
            </a:r>
          </a:p>
          <a:p>
            <a:r>
              <a:rPr lang="en-US" dirty="0">
                <a:solidFill>
                  <a:srgbClr val="000000"/>
                </a:solidFill>
              </a:rPr>
              <a:t>Partnership </a:t>
            </a:r>
            <a:endParaRPr lang="en-US" dirty="0"/>
          </a:p>
        </p:txBody>
      </p:sp>
      <p:pic>
        <p:nvPicPr>
          <p:cNvPr id="4" name="Picture 38"/>
          <p:cNvPicPr>
            <a:picLocks noChangeAspect="1" noChangeArrowheads="1"/>
          </p:cNvPicPr>
          <p:nvPr/>
        </p:nvPicPr>
        <p:blipFill>
          <a:blip r:embed="rId3"/>
          <a:srcRect/>
          <a:stretch>
            <a:fillRect/>
          </a:stretch>
        </p:blipFill>
        <p:spPr bwMode="auto">
          <a:xfrm>
            <a:off x="8244008" y="14608"/>
            <a:ext cx="899990" cy="1049708"/>
          </a:xfrm>
          <a:prstGeom prst="rect">
            <a:avLst/>
          </a:prstGeom>
          <a:noFill/>
          <a:ln w="9525">
            <a:noFill/>
            <a:miter lim="800000"/>
            <a:headEnd/>
            <a:tailEnd/>
          </a:ln>
        </p:spPr>
      </p:pic>
      <p:pic>
        <p:nvPicPr>
          <p:cNvPr id="5" name="Picture 4">
            <a:extLst/>
          </p:cNvPr>
          <p:cNvPicPr>
            <a:picLocks noChangeAspect="1"/>
          </p:cNvPicPr>
          <p:nvPr/>
        </p:nvPicPr>
        <p:blipFill>
          <a:blip r:embed="rId4"/>
          <a:stretch>
            <a:fillRect/>
          </a:stretch>
        </p:blipFill>
        <p:spPr>
          <a:xfrm>
            <a:off x="76200" y="54763"/>
            <a:ext cx="1158340" cy="1164437"/>
          </a:xfrm>
          <a:prstGeom prst="rect">
            <a:avLst/>
          </a:prstGeom>
        </p:spPr>
      </p:pic>
    </p:spTree>
    <p:extLst>
      <p:ext uri="{BB962C8B-B14F-4D97-AF65-F5344CB8AC3E}">
        <p14:creationId xmlns:p14="http://schemas.microsoft.com/office/powerpoint/2010/main" val="1573891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b="1" dirty="0"/>
              <a:t>Questions &amp; Discussion</a:t>
            </a:r>
            <a:endParaRPr lang="en-US" dirty="0"/>
          </a:p>
        </p:txBody>
      </p:sp>
      <p:sp>
        <p:nvSpPr>
          <p:cNvPr id="8" name="Content Placeholder 2"/>
          <p:cNvSpPr>
            <a:spLocks noGrp="1"/>
          </p:cNvSpPr>
          <p:nvPr>
            <p:ph idx="1"/>
          </p:nvPr>
        </p:nvSpPr>
        <p:spPr>
          <a:xfrm>
            <a:off x="2590800" y="2502408"/>
            <a:ext cx="3901440" cy="2209800"/>
          </a:xfrm>
          <a:ln>
            <a:solidFill>
              <a:schemeClr val="tx1"/>
            </a:solidFill>
          </a:ln>
        </p:spPr>
        <p:txBody>
          <a:bodyPr>
            <a:normAutofit/>
          </a:bodyPr>
          <a:lstStyle/>
          <a:p>
            <a:pPr marL="0" indent="0">
              <a:spcBef>
                <a:spcPts val="0"/>
              </a:spcBef>
              <a:buNone/>
            </a:pPr>
            <a:r>
              <a:rPr lang="en-US" sz="2000" b="1" dirty="0">
                <a:solidFill>
                  <a:srgbClr val="C00000"/>
                </a:solidFill>
              </a:rPr>
              <a:t>Programme Ag. Lead Director</a:t>
            </a:r>
            <a:endParaRPr lang="en-US" sz="2000" dirty="0"/>
          </a:p>
          <a:p>
            <a:pPr marL="0" indent="0">
              <a:spcBef>
                <a:spcPts val="0"/>
              </a:spcBef>
              <a:buNone/>
            </a:pPr>
            <a:endParaRPr lang="en-US" sz="1200" b="1" dirty="0"/>
          </a:p>
          <a:p>
            <a:pPr marL="0" indent="0">
              <a:spcBef>
                <a:spcPts val="0"/>
              </a:spcBef>
              <a:buNone/>
            </a:pPr>
            <a:r>
              <a:rPr lang="en-US" sz="2000" b="1" dirty="0" err="1"/>
              <a:t>Mr</a:t>
            </a:r>
            <a:r>
              <a:rPr lang="en-US" sz="2000" b="1" dirty="0"/>
              <a:t> Gary Lewis</a:t>
            </a:r>
          </a:p>
          <a:p>
            <a:pPr marL="0" indent="0">
              <a:spcBef>
                <a:spcPts val="0"/>
              </a:spcBef>
              <a:buNone/>
            </a:pPr>
            <a:r>
              <a:rPr lang="en-US" sz="2000" dirty="0"/>
              <a:t>Policy &amp; Programme Division</a:t>
            </a:r>
          </a:p>
          <a:p>
            <a:pPr marL="0" indent="0">
              <a:spcBef>
                <a:spcPts val="0"/>
              </a:spcBef>
              <a:buNone/>
            </a:pPr>
            <a:r>
              <a:rPr lang="en-US" sz="2000" dirty="0"/>
              <a:t>UN Environment </a:t>
            </a:r>
            <a:r>
              <a:rPr lang="en-US" sz="2000" dirty="0" err="1"/>
              <a:t>Programme</a:t>
            </a:r>
            <a:r>
              <a:rPr lang="en-US" sz="2000" dirty="0"/>
              <a:t> Nairobi</a:t>
            </a:r>
          </a:p>
          <a:p>
            <a:pPr marL="0" indent="0">
              <a:spcBef>
                <a:spcPts val="0"/>
              </a:spcBef>
              <a:buNone/>
            </a:pPr>
            <a:r>
              <a:rPr lang="en-US" sz="2000" dirty="0">
                <a:hlinkClick r:id="rId3"/>
              </a:rPr>
              <a:t>Gary.lewis@un.org</a:t>
            </a:r>
            <a:endParaRPr lang="en-US" sz="2000" dirty="0"/>
          </a:p>
        </p:txBody>
      </p:sp>
      <p:pic>
        <p:nvPicPr>
          <p:cNvPr id="4" name="Picture 3">
            <a:extLst>
              <a:ext uri="{FF2B5EF4-FFF2-40B4-BE49-F238E27FC236}">
                <a16:creationId xmlns:a16="http://schemas.microsoft.com/office/drawing/2014/main" id="{CAB8944C-E3FE-4BA2-B0A5-7BF2012EBACD}"/>
              </a:ext>
            </a:extLst>
          </p:cNvPr>
          <p:cNvPicPr>
            <a:picLocks noChangeAspect="1"/>
          </p:cNvPicPr>
          <p:nvPr/>
        </p:nvPicPr>
        <p:blipFill>
          <a:blip r:embed="rId4"/>
          <a:stretch>
            <a:fillRect/>
          </a:stretch>
        </p:blipFill>
        <p:spPr>
          <a:xfrm>
            <a:off x="76200" y="54763"/>
            <a:ext cx="1158340" cy="1164437"/>
          </a:xfrm>
          <a:prstGeom prst="rect">
            <a:avLst/>
          </a:prstGeom>
        </p:spPr>
      </p:pic>
      <p:pic>
        <p:nvPicPr>
          <p:cNvPr id="10" name="Picture 38"/>
          <p:cNvPicPr>
            <a:picLocks noChangeAspect="1" noChangeArrowheads="1"/>
          </p:cNvPicPr>
          <p:nvPr/>
        </p:nvPicPr>
        <p:blipFill>
          <a:blip r:embed="rId5"/>
          <a:srcRect/>
          <a:stretch>
            <a:fillRect/>
          </a:stretch>
        </p:blipFill>
        <p:spPr bwMode="auto">
          <a:xfrm>
            <a:off x="8244008" y="14608"/>
            <a:ext cx="899990" cy="1049708"/>
          </a:xfrm>
          <a:prstGeom prst="rect">
            <a:avLst/>
          </a:prstGeom>
          <a:noFill/>
          <a:ln w="9525">
            <a:noFill/>
            <a:miter lim="800000"/>
            <a:headEnd/>
            <a:tailEnd/>
          </a:ln>
        </p:spPr>
      </p:pic>
    </p:spTree>
    <p:extLst>
      <p:ext uri="{BB962C8B-B14F-4D97-AF65-F5344CB8AC3E}">
        <p14:creationId xmlns:p14="http://schemas.microsoft.com/office/powerpoint/2010/main" val="2562921713"/>
      </p:ext>
    </p:extLst>
  </p:cSld>
  <p:clrMapOvr>
    <a:masterClrMapping/>
  </p:clrMapOvr>
</p:sld>
</file>

<file path=ppt/theme/theme1.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32359</TotalTime>
  <Words>1377</Words>
  <Application>Microsoft Office PowerPoint</Application>
  <PresentationFormat>On-screen Show (4:3)</PresentationFormat>
  <Paragraphs>96</Paragraphs>
  <Slides>8</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MS PGothic</vt:lpstr>
      <vt:lpstr>MS PGothic</vt:lpstr>
      <vt:lpstr>Arial</vt:lpstr>
      <vt:lpstr>Calibri</vt:lpstr>
      <vt:lpstr>Roboto</vt:lpstr>
      <vt:lpstr>Roboto regular</vt:lpstr>
      <vt:lpstr>Roboto regular</vt:lpstr>
      <vt:lpstr>3_Office Theme</vt:lpstr>
      <vt:lpstr>PowerPoint Presentation</vt:lpstr>
      <vt:lpstr>PowerPoint Presentation</vt:lpstr>
      <vt:lpstr>PowerPoint Presentation</vt:lpstr>
      <vt:lpstr>PowerPoint Presentation</vt:lpstr>
      <vt:lpstr>PowerPoint Presentation</vt:lpstr>
      <vt:lpstr>PowerPoint Presentation</vt:lpstr>
      <vt:lpstr>Challenges (and Opportunities)</vt:lpstr>
      <vt:lpstr>Questions &amp; Discussion</vt:lpstr>
    </vt:vector>
  </TitlesOfParts>
  <Company>digz</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Amina Darani</dc:creator>
  <cp:lastModifiedBy>Djaheezah Subratty</cp:lastModifiedBy>
  <cp:revision>1403</cp:revision>
  <cp:lastPrinted>2017-08-28T10:11:38Z</cp:lastPrinted>
  <dcterms:created xsi:type="dcterms:W3CDTF">2014-03-11T07:29:24Z</dcterms:created>
  <dcterms:modified xsi:type="dcterms:W3CDTF">2018-10-10T13:23:38Z</dcterms:modified>
</cp:coreProperties>
</file>