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0" r:id="rId1"/>
  </p:sldMasterIdLst>
  <p:notesMasterIdLst>
    <p:notesMasterId r:id="rId12"/>
  </p:notesMasterIdLst>
  <p:handoutMasterIdLst>
    <p:handoutMasterId r:id="rId13"/>
  </p:handout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Environmental Governance" id="{6DE3BC16-BA9D-514E-992B-9D4CE90FC4DB}">
          <p14:sldIdLst>
            <p14:sldId id="256"/>
            <p14:sldId id="257"/>
            <p14:sldId id="258"/>
            <p14:sldId id="259"/>
            <p14:sldId id="260"/>
            <p14:sldId id="261"/>
            <p14:sldId id="262"/>
            <p14:sldId id="263"/>
            <p14:sldId id="264"/>
            <p14:sldId id="265"/>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anjith Ramadasan" initials="" lastIdx="1" clrIdx="0"/>
  <p:cmAuthor id="1" name="Cristina Zucca" initials="CZ" lastIdx="5" clrIdx="1"/>
  <p:cmAuthor id="2" name="Niamh Brannigan" initials="NB" lastIdx="3" clrIdx="2">
    <p:extLst>
      <p:ext uri="{19B8F6BF-5375-455C-9EA6-DF929625EA0E}">
        <p15:presenceInfo xmlns:p15="http://schemas.microsoft.com/office/powerpoint/2012/main" userId="S-1-5-21-3409425046-721531827-225666627-1070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3C9D6"/>
    <a:srgbClr val="00AEEF"/>
    <a:srgbClr val="C7EAFB"/>
    <a:srgbClr val="A4C2D2"/>
    <a:srgbClr val="E1F4F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53" autoAdjust="0"/>
    <p:restoredTop sz="87755" autoAdjust="0"/>
  </p:normalViewPr>
  <p:slideViewPr>
    <p:cSldViewPr snapToGrid="0" snapToObjects="1">
      <p:cViewPr varScale="1">
        <p:scale>
          <a:sx n="60" d="100"/>
          <a:sy n="60" d="100"/>
        </p:scale>
        <p:origin x="1632"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139" d="100"/>
          <a:sy n="139" d="100"/>
        </p:scale>
        <p:origin x="-5568"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subrattd\Documents\Monitoring\PPRs\PPR18-19\Jan-June%202018%20PPR\PPR%20Jan%20June%2018%20(ASC5)\Fiancial%20overview%20(Corporate%20Services)\PPR%20Data%20and%20Charts%20Jan-Jun%202018%20060918.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1"/>
  <mc:AlternateContent xmlns:mc="http://schemas.openxmlformats.org/markup-compatibility/2006">
    <mc:Choice xmlns:c14="http://schemas.microsoft.com/office/drawing/2007/8/2/chart" Requires="c14">
      <c14:style val="110"/>
    </mc:Choice>
    <mc:Fallback>
      <c:style val="10"/>
    </mc:Fallback>
  </mc:AlternateContent>
  <c:chart>
    <c:autoTitleDeleted val="0"/>
    <c:plotArea>
      <c:layout/>
      <c:barChart>
        <c:barDir val="col"/>
        <c:grouping val="clustered"/>
        <c:varyColors val="0"/>
        <c:ser>
          <c:idx val="0"/>
          <c:order val="0"/>
          <c:tx>
            <c:strRef>
              <c:f>'EG fig29-30'!$C$2</c:f>
              <c:strCache>
                <c:ptCount val="1"/>
                <c:pt idx="0">
                  <c:v>2018 Budget </c:v>
                </c:pt>
              </c:strCache>
            </c:strRef>
          </c:tx>
          <c:invertIfNegative val="0"/>
          <c:dLbls>
            <c:spPr>
              <a:noFill/>
              <a:ln w="25400">
                <a:noFill/>
              </a:ln>
            </c:spPr>
            <c:txPr>
              <a:bodyPr/>
              <a:lstStyle/>
              <a:p>
                <a:pPr>
                  <a:defRPr sz="1400" b="0" i="0" u="none" strike="noStrike" baseline="0">
                    <a:solidFill>
                      <a:srgbClr val="000000"/>
                    </a:solidFill>
                    <a:latin typeface="Calibri"/>
                    <a:ea typeface="Calibri"/>
                    <a:cs typeface="Calibri"/>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'EG fig29-30'!$B$3:$B$6</c:f>
              <c:strCache>
                <c:ptCount val="4"/>
                <c:pt idx="0">
                  <c:v>Environment Fund*</c:v>
                </c:pt>
                <c:pt idx="1">
                  <c:v>Trust Funds &amp; Earmarked contributions</c:v>
                </c:pt>
                <c:pt idx="2">
                  <c:v>GEF</c:v>
                </c:pt>
                <c:pt idx="3">
                  <c:v>Regular Budget</c:v>
                </c:pt>
              </c:strCache>
            </c:strRef>
          </c:cat>
          <c:val>
            <c:numRef>
              <c:f>'EG fig29-30'!$C$3:$C$6</c:f>
              <c:numCache>
                <c:formatCode>_(* #,##0.0_);_(* \(#,##0.0\);_(* "-"??_);_(@_)</c:formatCode>
                <c:ptCount val="4"/>
                <c:pt idx="0">
                  <c:v>12.5</c:v>
                </c:pt>
                <c:pt idx="1">
                  <c:v>16.399999999999999</c:v>
                </c:pt>
                <c:pt idx="2">
                  <c:v>0</c:v>
                </c:pt>
                <c:pt idx="3">
                  <c:v>4.4423455000000001</c:v>
                </c:pt>
              </c:numCache>
            </c:numRef>
          </c:val>
          <c:extLst>
            <c:ext xmlns:c16="http://schemas.microsoft.com/office/drawing/2014/chart" uri="{C3380CC4-5D6E-409C-BE32-E72D297353CC}">
              <c16:uniqueId val="{00000000-007E-47E8-803B-F5C8259EC41A}"/>
            </c:ext>
          </c:extLst>
        </c:ser>
        <c:ser>
          <c:idx val="1"/>
          <c:order val="1"/>
          <c:tx>
            <c:strRef>
              <c:f>'EG fig29-30'!$D$2</c:f>
              <c:strCache>
                <c:ptCount val="1"/>
                <c:pt idx="0">
                  <c:v>Available Resources as at 30 June 2018</c:v>
                </c:pt>
              </c:strCache>
            </c:strRef>
          </c:tx>
          <c:invertIfNegative val="0"/>
          <c:dLbls>
            <c:spPr>
              <a:noFill/>
              <a:ln w="25400">
                <a:noFill/>
              </a:ln>
            </c:spPr>
            <c:txPr>
              <a:bodyPr/>
              <a:lstStyle/>
              <a:p>
                <a:pPr>
                  <a:defRPr sz="1400" b="0" i="0" u="none" strike="noStrike" baseline="0">
                    <a:solidFill>
                      <a:srgbClr val="000000"/>
                    </a:solidFill>
                    <a:latin typeface="Calibri"/>
                    <a:ea typeface="Calibri"/>
                    <a:cs typeface="Calibri"/>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'EG fig29-30'!$B$3:$B$6</c:f>
              <c:strCache>
                <c:ptCount val="4"/>
                <c:pt idx="0">
                  <c:v>Environment Fund*</c:v>
                </c:pt>
                <c:pt idx="1">
                  <c:v>Trust Funds &amp; Earmarked contributions</c:v>
                </c:pt>
                <c:pt idx="2">
                  <c:v>GEF</c:v>
                </c:pt>
                <c:pt idx="3">
                  <c:v>Regular Budget</c:v>
                </c:pt>
              </c:strCache>
            </c:strRef>
          </c:cat>
          <c:val>
            <c:numRef>
              <c:f>'EG fig29-30'!$D$3:$D$6</c:f>
              <c:numCache>
                <c:formatCode>_(* #,##0.0_);_(* \(#,##0.0\);_(* "-"??_);_(@_)</c:formatCode>
                <c:ptCount val="4"/>
                <c:pt idx="0">
                  <c:v>10.62326182</c:v>
                </c:pt>
                <c:pt idx="1">
                  <c:v>25.406071409999896</c:v>
                </c:pt>
                <c:pt idx="2">
                  <c:v>0.52378141</c:v>
                </c:pt>
                <c:pt idx="3">
                  <c:v>4.4423455000000001</c:v>
                </c:pt>
              </c:numCache>
            </c:numRef>
          </c:val>
          <c:extLst>
            <c:ext xmlns:c16="http://schemas.microsoft.com/office/drawing/2014/chart" uri="{C3380CC4-5D6E-409C-BE32-E72D297353CC}">
              <c16:uniqueId val="{00000001-007E-47E8-803B-F5C8259EC41A}"/>
            </c:ext>
          </c:extLst>
        </c:ser>
        <c:ser>
          <c:idx val="2"/>
          <c:order val="2"/>
          <c:tx>
            <c:strRef>
              <c:f>'EG fig29-30'!$E$2</c:f>
              <c:strCache>
                <c:ptCount val="1"/>
                <c:pt idx="0">
                  <c:v>Expenditure as at 30 June 20018</c:v>
                </c:pt>
              </c:strCache>
            </c:strRef>
          </c:tx>
          <c:invertIfNegative val="0"/>
          <c:dLbls>
            <c:spPr>
              <a:noFill/>
              <a:ln w="25400">
                <a:noFill/>
              </a:ln>
            </c:spPr>
            <c:txPr>
              <a:bodyPr/>
              <a:lstStyle/>
              <a:p>
                <a:pPr>
                  <a:defRPr sz="1400" b="0" i="0" u="none" strike="noStrike" baseline="0">
                    <a:solidFill>
                      <a:srgbClr val="000000"/>
                    </a:solidFill>
                    <a:latin typeface="Calibri"/>
                    <a:ea typeface="Calibri"/>
                    <a:cs typeface="Calibri"/>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'EG fig29-30'!$B$3:$B$6</c:f>
              <c:strCache>
                <c:ptCount val="4"/>
                <c:pt idx="0">
                  <c:v>Environment Fund*</c:v>
                </c:pt>
                <c:pt idx="1">
                  <c:v>Trust Funds &amp; Earmarked contributions</c:v>
                </c:pt>
                <c:pt idx="2">
                  <c:v>GEF</c:v>
                </c:pt>
                <c:pt idx="3">
                  <c:v>Regular Budget</c:v>
                </c:pt>
              </c:strCache>
            </c:strRef>
          </c:cat>
          <c:val>
            <c:numRef>
              <c:f>'EG fig29-30'!$E$3:$E$6</c:f>
              <c:numCache>
                <c:formatCode>_(* #,##0.0_);_(* \(#,##0.0\);_(* "-"??_);_(@_)</c:formatCode>
                <c:ptCount val="4"/>
                <c:pt idx="0">
                  <c:v>3.5172965200000017</c:v>
                </c:pt>
                <c:pt idx="1">
                  <c:v>7.5682867299999987</c:v>
                </c:pt>
                <c:pt idx="2">
                  <c:v>0.26462464000000002</c:v>
                </c:pt>
                <c:pt idx="3">
                  <c:v>1.9814332899999998</c:v>
                </c:pt>
              </c:numCache>
            </c:numRef>
          </c:val>
          <c:extLst>
            <c:ext xmlns:c16="http://schemas.microsoft.com/office/drawing/2014/chart" uri="{C3380CC4-5D6E-409C-BE32-E72D297353CC}">
              <c16:uniqueId val="{00000002-007E-47E8-803B-F5C8259EC41A}"/>
            </c:ext>
          </c:extLst>
        </c:ser>
        <c:dLbls>
          <c:showLegendKey val="0"/>
          <c:showVal val="0"/>
          <c:showCatName val="0"/>
          <c:showSerName val="0"/>
          <c:showPercent val="0"/>
          <c:showBubbleSize val="0"/>
        </c:dLbls>
        <c:gapWidth val="75"/>
        <c:axId val="92391680"/>
        <c:axId val="92422528"/>
      </c:barChart>
      <c:catAx>
        <c:axId val="92391680"/>
        <c:scaling>
          <c:orientation val="minMax"/>
        </c:scaling>
        <c:delete val="0"/>
        <c:axPos val="b"/>
        <c:title>
          <c:tx>
            <c:rich>
              <a:bodyPr/>
              <a:lstStyle/>
              <a:p>
                <a:pPr>
                  <a:defRPr sz="1400" b="1" i="0" u="none" strike="noStrike" baseline="0">
                    <a:solidFill>
                      <a:srgbClr val="000000"/>
                    </a:solidFill>
                    <a:latin typeface="Calibri"/>
                    <a:ea typeface="Calibri"/>
                    <a:cs typeface="Calibri"/>
                  </a:defRPr>
                </a:pPr>
                <a:r>
                  <a:rPr lang="en-US" sz="1400"/>
                  <a:t>Source of Funding</a:t>
                </a:r>
              </a:p>
            </c:rich>
          </c:tx>
          <c:overlay val="0"/>
          <c:spPr>
            <a:noFill/>
            <a:ln w="25400">
              <a:noFill/>
            </a:ln>
          </c:spPr>
        </c:title>
        <c:numFmt formatCode="General" sourceLinked="1"/>
        <c:majorTickMark val="none"/>
        <c:minorTickMark val="none"/>
        <c:tickLblPos val="nextTo"/>
        <c:txPr>
          <a:bodyPr rot="0" vert="horz"/>
          <a:lstStyle/>
          <a:p>
            <a:pPr>
              <a:defRPr sz="1400" b="0" i="0" u="none" strike="noStrike" baseline="0">
                <a:solidFill>
                  <a:srgbClr val="000000"/>
                </a:solidFill>
                <a:latin typeface="Calibri"/>
                <a:ea typeface="Calibri"/>
                <a:cs typeface="Calibri"/>
              </a:defRPr>
            </a:pPr>
            <a:endParaRPr lang="en-US"/>
          </a:p>
        </c:txPr>
        <c:crossAx val="92422528"/>
        <c:crosses val="autoZero"/>
        <c:auto val="1"/>
        <c:lblAlgn val="ctr"/>
        <c:lblOffset val="100"/>
        <c:noMultiLvlLbl val="0"/>
      </c:catAx>
      <c:valAx>
        <c:axId val="92422528"/>
        <c:scaling>
          <c:orientation val="minMax"/>
        </c:scaling>
        <c:delete val="0"/>
        <c:axPos val="l"/>
        <c:title>
          <c:tx>
            <c:rich>
              <a:bodyPr/>
              <a:lstStyle/>
              <a:p>
                <a:pPr>
                  <a:defRPr sz="1400" b="1" i="0" u="none" strike="noStrike" baseline="0">
                    <a:solidFill>
                      <a:srgbClr val="000000"/>
                    </a:solidFill>
                    <a:latin typeface="Calibri"/>
                    <a:ea typeface="Calibri"/>
                    <a:cs typeface="Calibri"/>
                  </a:defRPr>
                </a:pPr>
                <a:r>
                  <a:rPr lang="en-US" sz="1400"/>
                  <a:t>US$ million</a:t>
                </a:r>
              </a:p>
            </c:rich>
          </c:tx>
          <c:overlay val="0"/>
          <c:spPr>
            <a:noFill/>
            <a:ln w="25400">
              <a:noFill/>
            </a:ln>
          </c:spPr>
        </c:title>
        <c:numFmt formatCode="_(* #,##0.0_);_(* \(#,##0.0\);_(* &quot;-&quot;??_);_(@_)" sourceLinked="1"/>
        <c:majorTickMark val="none"/>
        <c:minorTickMark val="none"/>
        <c:tickLblPos val="nextTo"/>
        <c:txPr>
          <a:bodyPr rot="0" vert="horz"/>
          <a:lstStyle/>
          <a:p>
            <a:pPr>
              <a:defRPr sz="1400" b="0" i="0" u="none" strike="noStrike" baseline="0">
                <a:solidFill>
                  <a:srgbClr val="000000"/>
                </a:solidFill>
                <a:latin typeface="Calibri"/>
                <a:ea typeface="Calibri"/>
                <a:cs typeface="Calibri"/>
              </a:defRPr>
            </a:pPr>
            <a:endParaRPr lang="en-US"/>
          </a:p>
        </c:txPr>
        <c:crossAx val="92391680"/>
        <c:crosses val="autoZero"/>
        <c:crossBetween val="between"/>
      </c:valAx>
    </c:plotArea>
    <c:legend>
      <c:legendPos val="b"/>
      <c:layout>
        <c:manualLayout>
          <c:xMode val="edge"/>
          <c:yMode val="edge"/>
          <c:x val="0.72525204959404121"/>
          <c:y val="6.0838258397182855E-2"/>
          <c:w val="0.21962469636593007"/>
          <c:h val="0.32237532123888013"/>
        </c:manualLayout>
      </c:layout>
      <c:overlay val="0"/>
      <c:txPr>
        <a:bodyPr/>
        <a:lstStyle/>
        <a:p>
          <a:pPr>
            <a:defRPr sz="1400" b="0" i="0" u="none" strike="noStrike" baseline="0">
              <a:solidFill>
                <a:srgbClr val="000000"/>
              </a:solidFill>
              <a:latin typeface="Calibri"/>
              <a:ea typeface="Calibri"/>
              <a:cs typeface="Calibri"/>
            </a:defRPr>
          </a:pPr>
          <a:endParaRPr lang="en-US"/>
        </a:p>
      </c:txPr>
    </c:legend>
    <c:plotVisOnly val="1"/>
    <c:dispBlanksAs val="gap"/>
    <c:showDLblsOverMax val="0"/>
  </c:chart>
  <c:txPr>
    <a:bodyPr/>
    <a:lstStyle/>
    <a:p>
      <a:pPr>
        <a:defRPr sz="1000" b="0" i="0" u="none" strike="noStrike" baseline="0">
          <a:solidFill>
            <a:srgbClr val="000000"/>
          </a:solidFill>
          <a:latin typeface="Calibri"/>
          <a:ea typeface="Calibri"/>
          <a:cs typeface="Calibri"/>
        </a:defRPr>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ABC50F0-629C-49FB-8349-41691E43754C}"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US"/>
        </a:p>
      </dgm:t>
    </dgm:pt>
    <dgm:pt modelId="{45240FC8-375E-4DFF-B2C0-CD513FFE773A}">
      <dgm:prSet phldrT="[Text]" custT="1"/>
      <dgm:spPr/>
      <dgm:t>
        <a:bodyPr/>
        <a:lstStyle/>
        <a:p>
          <a:r>
            <a:rPr lang="en-US" sz="1400" dirty="0"/>
            <a:t>Executive</a:t>
          </a:r>
        </a:p>
      </dgm:t>
    </dgm:pt>
    <dgm:pt modelId="{C03FEFAD-88B2-4B58-8C09-78875C97B480}" type="parTrans" cxnId="{F83B9668-5693-40C1-9288-C38CE7A5FEC6}">
      <dgm:prSet/>
      <dgm:spPr/>
      <dgm:t>
        <a:bodyPr/>
        <a:lstStyle/>
        <a:p>
          <a:endParaRPr lang="en-US"/>
        </a:p>
      </dgm:t>
    </dgm:pt>
    <dgm:pt modelId="{455ECB64-C9BE-41F4-BE8B-7F066908F5AD}" type="sibTrans" cxnId="{F83B9668-5693-40C1-9288-C38CE7A5FEC6}">
      <dgm:prSet/>
      <dgm:spPr/>
      <dgm:t>
        <a:bodyPr/>
        <a:lstStyle/>
        <a:p>
          <a:endParaRPr lang="en-US"/>
        </a:p>
      </dgm:t>
    </dgm:pt>
    <dgm:pt modelId="{30260AED-DCE4-42BA-A811-1C9E45B84DA3}">
      <dgm:prSet phldrT="[Text]" custT="1"/>
      <dgm:spPr/>
      <dgm:t>
        <a:bodyPr/>
        <a:lstStyle/>
        <a:p>
          <a:r>
            <a:rPr lang="en-US" sz="1400" dirty="0"/>
            <a:t>Parliamentarians</a:t>
          </a:r>
        </a:p>
      </dgm:t>
    </dgm:pt>
    <dgm:pt modelId="{EFF30AD8-AD9A-49C1-AA3B-A9A4BFADCCAC}" type="parTrans" cxnId="{78FCC000-8655-46C9-B72B-2E37979B784A}">
      <dgm:prSet/>
      <dgm:spPr/>
      <dgm:t>
        <a:bodyPr/>
        <a:lstStyle/>
        <a:p>
          <a:endParaRPr lang="en-US"/>
        </a:p>
      </dgm:t>
    </dgm:pt>
    <dgm:pt modelId="{FF39C4BC-5E3F-4B32-922A-8BB1B5D657A1}" type="sibTrans" cxnId="{78FCC000-8655-46C9-B72B-2E37979B784A}">
      <dgm:prSet/>
      <dgm:spPr/>
      <dgm:t>
        <a:bodyPr/>
        <a:lstStyle/>
        <a:p>
          <a:endParaRPr lang="en-US"/>
        </a:p>
      </dgm:t>
    </dgm:pt>
    <dgm:pt modelId="{F1C5FE12-35B9-4CAF-A8DE-015F8BD387F2}">
      <dgm:prSet phldrT="[Text]"/>
      <dgm:spPr/>
      <dgm:t>
        <a:bodyPr/>
        <a:lstStyle/>
        <a:p>
          <a:r>
            <a:rPr lang="en-US" dirty="0">
              <a:solidFill>
                <a:srgbClr val="0070C0"/>
              </a:solidFill>
            </a:rPr>
            <a:t>Judiciary</a:t>
          </a:r>
        </a:p>
      </dgm:t>
    </dgm:pt>
    <dgm:pt modelId="{D7D6C497-370E-4411-A120-08FA5010707D}" type="parTrans" cxnId="{163395CA-E409-4D19-8E00-48BEB6695B20}">
      <dgm:prSet/>
      <dgm:spPr/>
      <dgm:t>
        <a:bodyPr/>
        <a:lstStyle/>
        <a:p>
          <a:endParaRPr lang="en-US"/>
        </a:p>
      </dgm:t>
    </dgm:pt>
    <dgm:pt modelId="{1AC58EFB-B896-4FE2-8C4B-046EA063D43F}" type="sibTrans" cxnId="{163395CA-E409-4D19-8E00-48BEB6695B20}">
      <dgm:prSet/>
      <dgm:spPr/>
      <dgm:t>
        <a:bodyPr/>
        <a:lstStyle/>
        <a:p>
          <a:endParaRPr lang="en-US"/>
        </a:p>
      </dgm:t>
    </dgm:pt>
    <dgm:pt modelId="{30BA7EF8-B8E0-4B20-BAFA-E069CB166553}">
      <dgm:prSet phldrT="[Text]" custT="1"/>
      <dgm:spPr/>
      <dgm:t>
        <a:bodyPr/>
        <a:lstStyle/>
        <a:p>
          <a:r>
            <a:rPr lang="en-US" sz="1400" dirty="0">
              <a:solidFill>
                <a:srgbClr val="FF0000"/>
              </a:solidFill>
            </a:rPr>
            <a:t>Enforcement</a:t>
          </a:r>
        </a:p>
      </dgm:t>
    </dgm:pt>
    <dgm:pt modelId="{7BBAF750-790D-4B20-A6AA-B87AE27B9B4C}" type="parTrans" cxnId="{9D878B69-C941-42E1-8B5D-27B79D3B5FF1}">
      <dgm:prSet/>
      <dgm:spPr/>
      <dgm:t>
        <a:bodyPr/>
        <a:lstStyle/>
        <a:p>
          <a:endParaRPr lang="en-US"/>
        </a:p>
      </dgm:t>
    </dgm:pt>
    <dgm:pt modelId="{9B4D8DD9-C15E-4114-8D7D-DCA7F7E56BC9}" type="sibTrans" cxnId="{9D878B69-C941-42E1-8B5D-27B79D3B5FF1}">
      <dgm:prSet/>
      <dgm:spPr/>
      <dgm:t>
        <a:bodyPr/>
        <a:lstStyle/>
        <a:p>
          <a:endParaRPr lang="en-US"/>
        </a:p>
      </dgm:t>
    </dgm:pt>
    <dgm:pt modelId="{D37B8C31-47E3-40BF-A515-BBCF954F8EA5}">
      <dgm:prSet phldrT="[Text]" custT="1"/>
      <dgm:spPr/>
      <dgm:t>
        <a:bodyPr/>
        <a:lstStyle/>
        <a:p>
          <a:r>
            <a:rPr lang="en-US" sz="1400" dirty="0">
              <a:solidFill>
                <a:srgbClr val="00B050"/>
              </a:solidFill>
            </a:rPr>
            <a:t>Civil society</a:t>
          </a:r>
        </a:p>
      </dgm:t>
    </dgm:pt>
    <dgm:pt modelId="{7C2695F0-FF59-4E0F-9965-4BD0CA7B7F95}" type="parTrans" cxnId="{FBBE93EC-DDB5-4FCD-9596-522BB1BC57F1}">
      <dgm:prSet/>
      <dgm:spPr/>
      <dgm:t>
        <a:bodyPr/>
        <a:lstStyle/>
        <a:p>
          <a:endParaRPr lang="en-US"/>
        </a:p>
      </dgm:t>
    </dgm:pt>
    <dgm:pt modelId="{2B758870-BCC7-4A6F-8381-C274B9BB955E}" type="sibTrans" cxnId="{FBBE93EC-DDB5-4FCD-9596-522BB1BC57F1}">
      <dgm:prSet/>
      <dgm:spPr/>
      <dgm:t>
        <a:bodyPr/>
        <a:lstStyle/>
        <a:p>
          <a:endParaRPr lang="en-US"/>
        </a:p>
      </dgm:t>
    </dgm:pt>
    <dgm:pt modelId="{FB0A3F91-9985-4418-86F8-4DF7FB11E318}" type="pres">
      <dgm:prSet presAssocID="{8ABC50F0-629C-49FB-8349-41691E43754C}" presName="cycle" presStyleCnt="0">
        <dgm:presLayoutVars>
          <dgm:dir/>
          <dgm:resizeHandles val="exact"/>
        </dgm:presLayoutVars>
      </dgm:prSet>
      <dgm:spPr/>
    </dgm:pt>
    <dgm:pt modelId="{6CF0FA6C-0976-4BE1-B76D-36AD8BFE10ED}" type="pres">
      <dgm:prSet presAssocID="{45240FC8-375E-4DFF-B2C0-CD513FFE773A}" presName="dummy" presStyleCnt="0"/>
      <dgm:spPr/>
    </dgm:pt>
    <dgm:pt modelId="{CC60C188-2425-4F81-9A11-1882D9CE3B46}" type="pres">
      <dgm:prSet presAssocID="{45240FC8-375E-4DFF-B2C0-CD513FFE773A}" presName="node" presStyleLbl="revTx" presStyleIdx="0" presStyleCnt="5" custScaleX="168990" custScaleY="42847" custRadScaleRad="94063" custRadScaleInc="38784">
        <dgm:presLayoutVars>
          <dgm:bulletEnabled val="1"/>
        </dgm:presLayoutVars>
      </dgm:prSet>
      <dgm:spPr/>
    </dgm:pt>
    <dgm:pt modelId="{ADFA9578-561D-47ED-BA68-065966EF523C}" type="pres">
      <dgm:prSet presAssocID="{455ECB64-C9BE-41F4-BE8B-7F066908F5AD}" presName="sibTrans" presStyleLbl="node1" presStyleIdx="0" presStyleCnt="5" custLinFactNeighborX="739" custLinFactNeighborY="30"/>
      <dgm:spPr/>
    </dgm:pt>
    <dgm:pt modelId="{CA504D25-3423-479D-BF33-2EA77E657B6C}" type="pres">
      <dgm:prSet presAssocID="{30260AED-DCE4-42BA-A811-1C9E45B84DA3}" presName="dummy" presStyleCnt="0"/>
      <dgm:spPr/>
    </dgm:pt>
    <dgm:pt modelId="{BF43B75C-0106-4090-8BF9-5E4E8FEC79BD}" type="pres">
      <dgm:prSet presAssocID="{30260AED-DCE4-42BA-A811-1C9E45B84DA3}" presName="node" presStyleLbl="revTx" presStyleIdx="1" presStyleCnt="5" custScaleX="304952">
        <dgm:presLayoutVars>
          <dgm:bulletEnabled val="1"/>
        </dgm:presLayoutVars>
      </dgm:prSet>
      <dgm:spPr/>
    </dgm:pt>
    <dgm:pt modelId="{39AE6603-C217-4D98-A307-939B1CEF191F}" type="pres">
      <dgm:prSet presAssocID="{FF39C4BC-5E3F-4B32-922A-8BB1B5D657A1}" presName="sibTrans" presStyleLbl="node1" presStyleIdx="1" presStyleCnt="5"/>
      <dgm:spPr/>
    </dgm:pt>
    <dgm:pt modelId="{7D921B7A-A57D-4510-8887-2BA8D385959B}" type="pres">
      <dgm:prSet presAssocID="{F1C5FE12-35B9-4CAF-A8DE-015F8BD387F2}" presName="dummy" presStyleCnt="0"/>
      <dgm:spPr/>
    </dgm:pt>
    <dgm:pt modelId="{F2CAD3D0-4612-4FA5-B2A6-D8BE48D0CD5D}" type="pres">
      <dgm:prSet presAssocID="{F1C5FE12-35B9-4CAF-A8DE-015F8BD387F2}" presName="node" presStyleLbl="revTx" presStyleIdx="2" presStyleCnt="5">
        <dgm:presLayoutVars>
          <dgm:bulletEnabled val="1"/>
        </dgm:presLayoutVars>
      </dgm:prSet>
      <dgm:spPr/>
    </dgm:pt>
    <dgm:pt modelId="{16D80DC3-4639-43F0-B039-C80D76F5385F}" type="pres">
      <dgm:prSet presAssocID="{1AC58EFB-B896-4FE2-8C4B-046EA063D43F}" presName="sibTrans" presStyleLbl="node1" presStyleIdx="2" presStyleCnt="5"/>
      <dgm:spPr/>
    </dgm:pt>
    <dgm:pt modelId="{6390D0ED-5F0D-4576-BAD6-D28555BCD51F}" type="pres">
      <dgm:prSet presAssocID="{30BA7EF8-B8E0-4B20-BAFA-E069CB166553}" presName="dummy" presStyleCnt="0"/>
      <dgm:spPr/>
    </dgm:pt>
    <dgm:pt modelId="{A4354811-03F3-427B-9CCB-5646CDB6FA87}" type="pres">
      <dgm:prSet presAssocID="{30BA7EF8-B8E0-4B20-BAFA-E069CB166553}" presName="node" presStyleLbl="revTx" presStyleIdx="3" presStyleCnt="5" custScaleX="254991">
        <dgm:presLayoutVars>
          <dgm:bulletEnabled val="1"/>
        </dgm:presLayoutVars>
      </dgm:prSet>
      <dgm:spPr/>
    </dgm:pt>
    <dgm:pt modelId="{C85556E4-E572-4C33-93E9-F0400778BB45}" type="pres">
      <dgm:prSet presAssocID="{9B4D8DD9-C15E-4114-8D7D-DCA7F7E56BC9}" presName="sibTrans" presStyleLbl="node1" presStyleIdx="3" presStyleCnt="5"/>
      <dgm:spPr/>
    </dgm:pt>
    <dgm:pt modelId="{35897967-B7B0-48E6-8D70-482A1746C3B8}" type="pres">
      <dgm:prSet presAssocID="{D37B8C31-47E3-40BF-A515-BBCF954F8EA5}" presName="dummy" presStyleCnt="0"/>
      <dgm:spPr/>
    </dgm:pt>
    <dgm:pt modelId="{8DCFCEBF-8261-4C8C-A4B8-EC3F3C2F4F38}" type="pres">
      <dgm:prSet presAssocID="{D37B8C31-47E3-40BF-A515-BBCF954F8EA5}" presName="node" presStyleLbl="revTx" presStyleIdx="4" presStyleCnt="5" custScaleX="169069">
        <dgm:presLayoutVars>
          <dgm:bulletEnabled val="1"/>
        </dgm:presLayoutVars>
      </dgm:prSet>
      <dgm:spPr/>
    </dgm:pt>
    <dgm:pt modelId="{C00C801D-DA31-432C-ADCF-2F8BC97074CF}" type="pres">
      <dgm:prSet presAssocID="{2B758870-BCC7-4A6F-8381-C274B9BB955E}" presName="sibTrans" presStyleLbl="node1" presStyleIdx="4" presStyleCnt="5" custLinFactNeighborX="2350" custLinFactNeighborY="5"/>
      <dgm:spPr/>
    </dgm:pt>
  </dgm:ptLst>
  <dgm:cxnLst>
    <dgm:cxn modelId="{9CB67F08-B0DD-4A58-A030-396BF410AC40}" type="presOf" srcId="{45240FC8-375E-4DFF-B2C0-CD513FFE773A}" destId="{CC60C188-2425-4F81-9A11-1882D9CE3B46}" srcOrd="0" destOrd="0" presId="urn:microsoft.com/office/officeart/2005/8/layout/cycle1"/>
    <dgm:cxn modelId="{78FCC000-8655-46C9-B72B-2E37979B784A}" srcId="{8ABC50F0-629C-49FB-8349-41691E43754C}" destId="{30260AED-DCE4-42BA-A811-1C9E45B84DA3}" srcOrd="1" destOrd="0" parTransId="{EFF30AD8-AD9A-49C1-AA3B-A9A4BFADCCAC}" sibTransId="{FF39C4BC-5E3F-4B32-922A-8BB1B5D657A1}"/>
    <dgm:cxn modelId="{1DF3F715-AA8F-48B7-B615-81A0A0F5E7E9}" type="presOf" srcId="{FF39C4BC-5E3F-4B32-922A-8BB1B5D657A1}" destId="{39AE6603-C217-4D98-A307-939B1CEF191F}" srcOrd="0" destOrd="0" presId="urn:microsoft.com/office/officeart/2005/8/layout/cycle1"/>
    <dgm:cxn modelId="{6427830D-76BB-4335-8F16-47B7413B4247}" type="presOf" srcId="{2B758870-BCC7-4A6F-8381-C274B9BB955E}" destId="{C00C801D-DA31-432C-ADCF-2F8BC97074CF}" srcOrd="0" destOrd="0" presId="urn:microsoft.com/office/officeart/2005/8/layout/cycle1"/>
    <dgm:cxn modelId="{9D878B69-C941-42E1-8B5D-27B79D3B5FF1}" srcId="{8ABC50F0-629C-49FB-8349-41691E43754C}" destId="{30BA7EF8-B8E0-4B20-BAFA-E069CB166553}" srcOrd="3" destOrd="0" parTransId="{7BBAF750-790D-4B20-A6AA-B87AE27B9B4C}" sibTransId="{9B4D8DD9-C15E-4114-8D7D-DCA7F7E56BC9}"/>
    <dgm:cxn modelId="{163395CA-E409-4D19-8E00-48BEB6695B20}" srcId="{8ABC50F0-629C-49FB-8349-41691E43754C}" destId="{F1C5FE12-35B9-4CAF-A8DE-015F8BD387F2}" srcOrd="2" destOrd="0" parTransId="{D7D6C497-370E-4411-A120-08FA5010707D}" sibTransId="{1AC58EFB-B896-4FE2-8C4B-046EA063D43F}"/>
    <dgm:cxn modelId="{8D283F29-0AF3-46C9-A116-300E0FB83FEB}" type="presOf" srcId="{30260AED-DCE4-42BA-A811-1C9E45B84DA3}" destId="{BF43B75C-0106-4090-8BF9-5E4E8FEC79BD}" srcOrd="0" destOrd="0" presId="urn:microsoft.com/office/officeart/2005/8/layout/cycle1"/>
    <dgm:cxn modelId="{AA2C67D0-6CEC-4992-B7D5-BE58EE5E417E}" type="presOf" srcId="{8ABC50F0-629C-49FB-8349-41691E43754C}" destId="{FB0A3F91-9985-4418-86F8-4DF7FB11E318}" srcOrd="0" destOrd="0" presId="urn:microsoft.com/office/officeart/2005/8/layout/cycle1"/>
    <dgm:cxn modelId="{7922F6E6-4D28-430C-8246-FC10D2EA1A1F}" type="presOf" srcId="{30BA7EF8-B8E0-4B20-BAFA-E069CB166553}" destId="{A4354811-03F3-427B-9CCB-5646CDB6FA87}" srcOrd="0" destOrd="0" presId="urn:microsoft.com/office/officeart/2005/8/layout/cycle1"/>
    <dgm:cxn modelId="{FBBE93EC-DDB5-4FCD-9596-522BB1BC57F1}" srcId="{8ABC50F0-629C-49FB-8349-41691E43754C}" destId="{D37B8C31-47E3-40BF-A515-BBCF954F8EA5}" srcOrd="4" destOrd="0" parTransId="{7C2695F0-FF59-4E0F-9965-4BD0CA7B7F95}" sibTransId="{2B758870-BCC7-4A6F-8381-C274B9BB955E}"/>
    <dgm:cxn modelId="{7922A927-8901-4D64-B35A-0EE5750F8B1A}" type="presOf" srcId="{D37B8C31-47E3-40BF-A515-BBCF954F8EA5}" destId="{8DCFCEBF-8261-4C8C-A4B8-EC3F3C2F4F38}" srcOrd="0" destOrd="0" presId="urn:microsoft.com/office/officeart/2005/8/layout/cycle1"/>
    <dgm:cxn modelId="{95D6ED9B-2066-42EE-A88C-F40C2FD57C2A}" type="presOf" srcId="{455ECB64-C9BE-41F4-BE8B-7F066908F5AD}" destId="{ADFA9578-561D-47ED-BA68-065966EF523C}" srcOrd="0" destOrd="0" presId="urn:microsoft.com/office/officeart/2005/8/layout/cycle1"/>
    <dgm:cxn modelId="{F83B9668-5693-40C1-9288-C38CE7A5FEC6}" srcId="{8ABC50F0-629C-49FB-8349-41691E43754C}" destId="{45240FC8-375E-4DFF-B2C0-CD513FFE773A}" srcOrd="0" destOrd="0" parTransId="{C03FEFAD-88B2-4B58-8C09-78875C97B480}" sibTransId="{455ECB64-C9BE-41F4-BE8B-7F066908F5AD}"/>
    <dgm:cxn modelId="{A823DA00-995D-4556-A171-7C862D4CDF5F}" type="presOf" srcId="{9B4D8DD9-C15E-4114-8D7D-DCA7F7E56BC9}" destId="{C85556E4-E572-4C33-93E9-F0400778BB45}" srcOrd="0" destOrd="0" presId="urn:microsoft.com/office/officeart/2005/8/layout/cycle1"/>
    <dgm:cxn modelId="{1759725E-26FF-4C84-93C7-74509FEEF826}" type="presOf" srcId="{1AC58EFB-B896-4FE2-8C4B-046EA063D43F}" destId="{16D80DC3-4639-43F0-B039-C80D76F5385F}" srcOrd="0" destOrd="0" presId="urn:microsoft.com/office/officeart/2005/8/layout/cycle1"/>
    <dgm:cxn modelId="{D04736C4-D4B5-4FB4-A753-4E6253D6E4E3}" type="presOf" srcId="{F1C5FE12-35B9-4CAF-A8DE-015F8BD387F2}" destId="{F2CAD3D0-4612-4FA5-B2A6-D8BE48D0CD5D}" srcOrd="0" destOrd="0" presId="urn:microsoft.com/office/officeart/2005/8/layout/cycle1"/>
    <dgm:cxn modelId="{94A4F9A7-46D3-4AA0-92AE-83DB3E60F901}" type="presParOf" srcId="{FB0A3F91-9985-4418-86F8-4DF7FB11E318}" destId="{6CF0FA6C-0976-4BE1-B76D-36AD8BFE10ED}" srcOrd="0" destOrd="0" presId="urn:microsoft.com/office/officeart/2005/8/layout/cycle1"/>
    <dgm:cxn modelId="{563B85B5-A539-4094-99BE-7BBD381D84F2}" type="presParOf" srcId="{FB0A3F91-9985-4418-86F8-4DF7FB11E318}" destId="{CC60C188-2425-4F81-9A11-1882D9CE3B46}" srcOrd="1" destOrd="0" presId="urn:microsoft.com/office/officeart/2005/8/layout/cycle1"/>
    <dgm:cxn modelId="{8A534FF1-6BD2-4148-8230-9C175ADC5A65}" type="presParOf" srcId="{FB0A3F91-9985-4418-86F8-4DF7FB11E318}" destId="{ADFA9578-561D-47ED-BA68-065966EF523C}" srcOrd="2" destOrd="0" presId="urn:microsoft.com/office/officeart/2005/8/layout/cycle1"/>
    <dgm:cxn modelId="{FAC03E77-E17B-474B-B9AF-40661A2A735B}" type="presParOf" srcId="{FB0A3F91-9985-4418-86F8-4DF7FB11E318}" destId="{CA504D25-3423-479D-BF33-2EA77E657B6C}" srcOrd="3" destOrd="0" presId="urn:microsoft.com/office/officeart/2005/8/layout/cycle1"/>
    <dgm:cxn modelId="{DACBE0B3-875E-4545-8F36-4628D1FA2E1E}" type="presParOf" srcId="{FB0A3F91-9985-4418-86F8-4DF7FB11E318}" destId="{BF43B75C-0106-4090-8BF9-5E4E8FEC79BD}" srcOrd="4" destOrd="0" presId="urn:microsoft.com/office/officeart/2005/8/layout/cycle1"/>
    <dgm:cxn modelId="{E80FEF5E-C821-490C-BD00-1C7AD63B26CC}" type="presParOf" srcId="{FB0A3F91-9985-4418-86F8-4DF7FB11E318}" destId="{39AE6603-C217-4D98-A307-939B1CEF191F}" srcOrd="5" destOrd="0" presId="urn:microsoft.com/office/officeart/2005/8/layout/cycle1"/>
    <dgm:cxn modelId="{BEDC00E5-89D9-4665-A364-EF1C009CACC5}" type="presParOf" srcId="{FB0A3F91-9985-4418-86F8-4DF7FB11E318}" destId="{7D921B7A-A57D-4510-8887-2BA8D385959B}" srcOrd="6" destOrd="0" presId="urn:microsoft.com/office/officeart/2005/8/layout/cycle1"/>
    <dgm:cxn modelId="{D52D9B48-2CED-4FE4-8018-02D136E5A26E}" type="presParOf" srcId="{FB0A3F91-9985-4418-86F8-4DF7FB11E318}" destId="{F2CAD3D0-4612-4FA5-B2A6-D8BE48D0CD5D}" srcOrd="7" destOrd="0" presId="urn:microsoft.com/office/officeart/2005/8/layout/cycle1"/>
    <dgm:cxn modelId="{1C0878C6-F2A3-43E0-B94C-89A0D6C8FF67}" type="presParOf" srcId="{FB0A3F91-9985-4418-86F8-4DF7FB11E318}" destId="{16D80DC3-4639-43F0-B039-C80D76F5385F}" srcOrd="8" destOrd="0" presId="urn:microsoft.com/office/officeart/2005/8/layout/cycle1"/>
    <dgm:cxn modelId="{473E83A3-AAE4-484C-A4D8-A25D94D59711}" type="presParOf" srcId="{FB0A3F91-9985-4418-86F8-4DF7FB11E318}" destId="{6390D0ED-5F0D-4576-BAD6-D28555BCD51F}" srcOrd="9" destOrd="0" presId="urn:microsoft.com/office/officeart/2005/8/layout/cycle1"/>
    <dgm:cxn modelId="{E4BBE688-5141-4667-9AA9-B9489978E473}" type="presParOf" srcId="{FB0A3F91-9985-4418-86F8-4DF7FB11E318}" destId="{A4354811-03F3-427B-9CCB-5646CDB6FA87}" srcOrd="10" destOrd="0" presId="urn:microsoft.com/office/officeart/2005/8/layout/cycle1"/>
    <dgm:cxn modelId="{22D3A94E-6BD4-403F-9132-8F7F8063C35F}" type="presParOf" srcId="{FB0A3F91-9985-4418-86F8-4DF7FB11E318}" destId="{C85556E4-E572-4C33-93E9-F0400778BB45}" srcOrd="11" destOrd="0" presId="urn:microsoft.com/office/officeart/2005/8/layout/cycle1"/>
    <dgm:cxn modelId="{8351EAAD-BFD7-49C8-A7A9-9F7C3A75EDD9}" type="presParOf" srcId="{FB0A3F91-9985-4418-86F8-4DF7FB11E318}" destId="{35897967-B7B0-48E6-8D70-482A1746C3B8}" srcOrd="12" destOrd="0" presId="urn:microsoft.com/office/officeart/2005/8/layout/cycle1"/>
    <dgm:cxn modelId="{3BD9C849-941C-4A93-AB3E-E61E11FEEA9A}" type="presParOf" srcId="{FB0A3F91-9985-4418-86F8-4DF7FB11E318}" destId="{8DCFCEBF-8261-4C8C-A4B8-EC3F3C2F4F38}" srcOrd="13" destOrd="0" presId="urn:microsoft.com/office/officeart/2005/8/layout/cycle1"/>
    <dgm:cxn modelId="{C90DC6AE-E8A0-4B53-94F6-A31457C9E6A0}" type="presParOf" srcId="{FB0A3F91-9985-4418-86F8-4DF7FB11E318}" destId="{C00C801D-DA31-432C-ADCF-2F8BC97074CF}" srcOrd="14"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60C188-2425-4F81-9A11-1882D9CE3B46}">
      <dsp:nvSpPr>
        <dsp:cNvPr id="0" name=""/>
        <dsp:cNvSpPr/>
      </dsp:nvSpPr>
      <dsp:spPr>
        <a:xfrm>
          <a:off x="1222958" y="254102"/>
          <a:ext cx="768397" cy="1948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dirty="0"/>
            <a:t>Executive</a:t>
          </a:r>
        </a:p>
      </dsp:txBody>
      <dsp:txXfrm>
        <a:off x="1222958" y="254102"/>
        <a:ext cx="768397" cy="194825"/>
      </dsp:txXfrm>
    </dsp:sp>
    <dsp:sp modelId="{ADFA9578-561D-47ED-BA68-065966EF523C}">
      <dsp:nvSpPr>
        <dsp:cNvPr id="0" name=""/>
        <dsp:cNvSpPr/>
      </dsp:nvSpPr>
      <dsp:spPr>
        <a:xfrm>
          <a:off x="265201" y="79071"/>
          <a:ext cx="1704641" cy="1704641"/>
        </a:xfrm>
        <a:prstGeom prst="circularArrow">
          <a:avLst>
            <a:gd name="adj1" fmla="val 5201"/>
            <a:gd name="adj2" fmla="val 336009"/>
            <a:gd name="adj3" fmla="val 20932927"/>
            <a:gd name="adj4" fmla="val 19224641"/>
            <a:gd name="adj5" fmla="val 6068"/>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F43B75C-0106-4090-8BF9-5E4E8FEC79BD}">
      <dsp:nvSpPr>
        <dsp:cNvPr id="0" name=""/>
        <dsp:cNvSpPr/>
      </dsp:nvSpPr>
      <dsp:spPr>
        <a:xfrm>
          <a:off x="1127390" y="858162"/>
          <a:ext cx="1386616" cy="4546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dirty="0"/>
            <a:t>Parliamentarians</a:t>
          </a:r>
        </a:p>
      </dsp:txBody>
      <dsp:txXfrm>
        <a:off x="1127390" y="858162"/>
        <a:ext cx="1386616" cy="454699"/>
      </dsp:txXfrm>
    </dsp:sp>
    <dsp:sp modelId="{39AE6603-C217-4D98-A307-939B1CEF191F}">
      <dsp:nvSpPr>
        <dsp:cNvPr id="0" name=""/>
        <dsp:cNvSpPr/>
      </dsp:nvSpPr>
      <dsp:spPr>
        <a:xfrm>
          <a:off x="249126" y="-506"/>
          <a:ext cx="1704641" cy="1704641"/>
        </a:xfrm>
        <a:prstGeom prst="circularArrow">
          <a:avLst>
            <a:gd name="adj1" fmla="val 5201"/>
            <a:gd name="adj2" fmla="val 336009"/>
            <a:gd name="adj3" fmla="val 4014294"/>
            <a:gd name="adj4" fmla="val 2253804"/>
            <a:gd name="adj5" fmla="val 6068"/>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2CAD3D0-4612-4FA5-B2A6-D8BE48D0CD5D}">
      <dsp:nvSpPr>
        <dsp:cNvPr id="0" name=""/>
        <dsp:cNvSpPr/>
      </dsp:nvSpPr>
      <dsp:spPr>
        <a:xfrm>
          <a:off x="874097" y="1380729"/>
          <a:ext cx="454699" cy="4546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 tIns="11430" rIns="11430" bIns="11430" numCol="1" spcCol="1270" anchor="ctr" anchorCtr="0">
          <a:noAutofit/>
        </a:bodyPr>
        <a:lstStyle/>
        <a:p>
          <a:pPr marL="0" lvl="0" indent="0" algn="ctr" defTabSz="400050">
            <a:lnSpc>
              <a:spcPct val="90000"/>
            </a:lnSpc>
            <a:spcBef>
              <a:spcPct val="0"/>
            </a:spcBef>
            <a:spcAft>
              <a:spcPct val="35000"/>
            </a:spcAft>
            <a:buNone/>
          </a:pPr>
          <a:r>
            <a:rPr lang="en-US" sz="900" kern="1200" dirty="0">
              <a:solidFill>
                <a:srgbClr val="0070C0"/>
              </a:solidFill>
            </a:rPr>
            <a:t>Judiciary</a:t>
          </a:r>
        </a:p>
      </dsp:txBody>
      <dsp:txXfrm>
        <a:off x="874097" y="1380729"/>
        <a:ext cx="454699" cy="454699"/>
      </dsp:txXfrm>
    </dsp:sp>
    <dsp:sp modelId="{16D80DC3-4639-43F0-B039-C80D76F5385F}">
      <dsp:nvSpPr>
        <dsp:cNvPr id="0" name=""/>
        <dsp:cNvSpPr/>
      </dsp:nvSpPr>
      <dsp:spPr>
        <a:xfrm>
          <a:off x="249126" y="-506"/>
          <a:ext cx="1704641" cy="1704641"/>
        </a:xfrm>
        <a:prstGeom prst="circularArrow">
          <a:avLst>
            <a:gd name="adj1" fmla="val 5201"/>
            <a:gd name="adj2" fmla="val 336009"/>
            <a:gd name="adj3" fmla="val 8210187"/>
            <a:gd name="adj4" fmla="val 6449697"/>
            <a:gd name="adj5" fmla="val 6068"/>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4354811-03F3-427B-9CCB-5646CDB6FA87}">
      <dsp:nvSpPr>
        <dsp:cNvPr id="0" name=""/>
        <dsp:cNvSpPr/>
      </dsp:nvSpPr>
      <dsp:spPr>
        <a:xfrm>
          <a:off x="-197525" y="858162"/>
          <a:ext cx="1159443" cy="4546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rgbClr val="FF0000"/>
              </a:solidFill>
            </a:rPr>
            <a:t>Enforcement</a:t>
          </a:r>
        </a:p>
      </dsp:txBody>
      <dsp:txXfrm>
        <a:off x="-197525" y="858162"/>
        <a:ext cx="1159443" cy="454699"/>
      </dsp:txXfrm>
    </dsp:sp>
    <dsp:sp modelId="{C85556E4-E572-4C33-93E9-F0400778BB45}">
      <dsp:nvSpPr>
        <dsp:cNvPr id="0" name=""/>
        <dsp:cNvSpPr/>
      </dsp:nvSpPr>
      <dsp:spPr>
        <a:xfrm>
          <a:off x="249126" y="-506"/>
          <a:ext cx="1704641" cy="1704641"/>
        </a:xfrm>
        <a:prstGeom prst="circularArrow">
          <a:avLst>
            <a:gd name="adj1" fmla="val 5201"/>
            <a:gd name="adj2" fmla="val 336009"/>
            <a:gd name="adj3" fmla="val 12297410"/>
            <a:gd name="adj4" fmla="val 10771139"/>
            <a:gd name="adj5" fmla="val 6068"/>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DCFCEBF-8261-4C8C-A4B8-EC3F3C2F4F38}">
      <dsp:nvSpPr>
        <dsp:cNvPr id="0" name=""/>
        <dsp:cNvSpPr/>
      </dsp:nvSpPr>
      <dsp:spPr>
        <a:xfrm>
          <a:off x="272547" y="12632"/>
          <a:ext cx="768756" cy="4546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rgbClr val="00B050"/>
              </a:solidFill>
            </a:rPr>
            <a:t>Civil society</a:t>
          </a:r>
        </a:p>
      </dsp:txBody>
      <dsp:txXfrm>
        <a:off x="272547" y="12632"/>
        <a:ext cx="768756" cy="454699"/>
      </dsp:txXfrm>
    </dsp:sp>
    <dsp:sp modelId="{C00C801D-DA31-432C-ADCF-2F8BC97074CF}">
      <dsp:nvSpPr>
        <dsp:cNvPr id="0" name=""/>
        <dsp:cNvSpPr/>
      </dsp:nvSpPr>
      <dsp:spPr>
        <a:xfrm>
          <a:off x="214499" y="1833"/>
          <a:ext cx="1704641" cy="1704641"/>
        </a:xfrm>
        <a:prstGeom prst="circularArrow">
          <a:avLst>
            <a:gd name="adj1" fmla="val 5201"/>
            <a:gd name="adj2" fmla="val 336009"/>
            <a:gd name="adj3" fmla="val 18114130"/>
            <a:gd name="adj4" fmla="val 16266112"/>
            <a:gd name="adj5" fmla="val 6068"/>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48506EF-06C3-404C-8F89-57A0E21DDE20}" type="datetimeFigureOut">
              <a:rPr lang="en-US" smtClean="0"/>
              <a:t>10/10/2018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5FCCDC5-2EC0-A947-93ED-82E1F9248E90}" type="slidenum">
              <a:rPr lang="en-US" smtClean="0"/>
              <a:t>‹#›</a:t>
            </a:fld>
            <a:endParaRPr lang="en-US"/>
          </a:p>
        </p:txBody>
      </p:sp>
    </p:spTree>
    <p:extLst>
      <p:ext uri="{BB962C8B-B14F-4D97-AF65-F5344CB8AC3E}">
        <p14:creationId xmlns:p14="http://schemas.microsoft.com/office/powerpoint/2010/main" val="28499486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96D1C28-0F0C-214E-8322-B87F8AA539D8}" type="datetimeFigureOut">
              <a:rPr lang="en-US" smtClean="0"/>
              <a:t>10/10/2018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3311DB-C32A-CC46-90F4-CE205A9DE94D}" type="slidenum">
              <a:rPr lang="en-US" smtClean="0"/>
              <a:t>‹#›</a:t>
            </a:fld>
            <a:endParaRPr lang="en-US"/>
          </a:p>
        </p:txBody>
      </p:sp>
    </p:spTree>
    <p:extLst>
      <p:ext uri="{BB962C8B-B14F-4D97-AF65-F5344CB8AC3E}">
        <p14:creationId xmlns:p14="http://schemas.microsoft.com/office/powerpoint/2010/main" val="175225232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1</a:t>
            </a:fld>
            <a:endParaRPr lang="en-US"/>
          </a:p>
        </p:txBody>
      </p:sp>
    </p:spTree>
    <p:extLst>
      <p:ext uri="{BB962C8B-B14F-4D97-AF65-F5344CB8AC3E}">
        <p14:creationId xmlns:p14="http://schemas.microsoft.com/office/powerpoint/2010/main" val="36300235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9E31E1-295A-416F-9193-0AAB3AFEC0ED}" type="slidenum">
              <a:rPr lang="en-US" smtClean="0"/>
              <a:t>10</a:t>
            </a:fld>
            <a:endParaRPr lang="en-US"/>
          </a:p>
        </p:txBody>
      </p:sp>
    </p:spTree>
    <p:extLst>
      <p:ext uri="{BB962C8B-B14F-4D97-AF65-F5344CB8AC3E}">
        <p14:creationId xmlns:p14="http://schemas.microsoft.com/office/powerpoint/2010/main" val="29727988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2</a:t>
            </a:fld>
            <a:endParaRPr lang="en-US"/>
          </a:p>
        </p:txBody>
      </p:sp>
    </p:spTree>
    <p:extLst>
      <p:ext uri="{BB962C8B-B14F-4D97-AF65-F5344CB8AC3E}">
        <p14:creationId xmlns:p14="http://schemas.microsoft.com/office/powerpoint/2010/main" val="25121710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3</a:t>
            </a:fld>
            <a:endParaRPr lang="en-US"/>
          </a:p>
        </p:txBody>
      </p:sp>
    </p:spTree>
    <p:extLst>
      <p:ext uri="{BB962C8B-B14F-4D97-AF65-F5344CB8AC3E}">
        <p14:creationId xmlns:p14="http://schemas.microsoft.com/office/powerpoint/2010/main" val="8670346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Environment management group establishes </a:t>
            </a:r>
            <a:r>
              <a:rPr lang="en-US" dirty="0"/>
              <a:t>e-waste coalition,</a:t>
            </a:r>
            <a:r>
              <a:rPr lang="en-US" b="1" dirty="0"/>
              <a:t> revitalizes discussions on </a:t>
            </a:r>
            <a:r>
              <a:rPr lang="en-GB" dirty="0"/>
              <a:t>biodiversity, initiates efforts to green Humanitarian Action.</a:t>
            </a:r>
            <a:r>
              <a:rPr lang="en-US" dirty="0"/>
              <a:t> </a:t>
            </a:r>
            <a:endParaRPr lang="en-GB" dirty="0"/>
          </a:p>
          <a:p>
            <a:endParaRPr lang="en-US" dirty="0"/>
          </a:p>
          <a:p>
            <a:r>
              <a:rPr lang="en-US" dirty="0"/>
              <a:t>Progress in </a:t>
            </a:r>
            <a:r>
              <a:rPr lang="en-US" b="1" dirty="0"/>
              <a:t>greening the UN:</a:t>
            </a:r>
          </a:p>
          <a:p>
            <a:pPr marL="285750" indent="-285750">
              <a:buFont typeface="Arial" panose="020B0604020202020204" pitchFamily="34" charset="0"/>
              <a:buChar char="•"/>
            </a:pPr>
            <a:r>
              <a:rPr lang="en-US" dirty="0"/>
              <a:t>“Say yes to less” campaign &amp; waste management guidance</a:t>
            </a:r>
          </a:p>
          <a:p>
            <a:pPr marL="285750" indent="-285750">
              <a:buFont typeface="Arial" panose="020B0604020202020204" pitchFamily="34" charset="0"/>
              <a:buChar char="•"/>
            </a:pPr>
            <a:r>
              <a:rPr lang="en-US" dirty="0"/>
              <a:t>Action on single use plastics in over 10 UN compounds </a:t>
            </a:r>
          </a:p>
          <a:p>
            <a:pPr marL="285750" indent="-285750">
              <a:buFont typeface="Arial" panose="020B0604020202020204" pitchFamily="34" charset="0"/>
              <a:buChar char="•"/>
            </a:pPr>
            <a:r>
              <a:rPr lang="en-US" dirty="0"/>
              <a:t>Toolkit for implementation of Environmental management systems for UN entities</a:t>
            </a:r>
          </a:p>
          <a:p>
            <a:endParaRPr lang="en-US" dirty="0"/>
          </a:p>
          <a:p>
            <a:r>
              <a:rPr lang="en-US" dirty="0"/>
              <a:t>Contributions to </a:t>
            </a:r>
            <a:r>
              <a:rPr lang="en-US" b="1" dirty="0"/>
              <a:t>High-level Political Forum </a:t>
            </a:r>
            <a:r>
              <a:rPr lang="en-US" dirty="0"/>
              <a:t> &amp; capacities enhanced on </a:t>
            </a:r>
            <a:r>
              <a:rPr lang="en-US" b="1" dirty="0"/>
              <a:t>integrated implementation of SDGs</a:t>
            </a:r>
          </a:p>
          <a:p>
            <a:endParaRPr lang="en-US" dirty="0"/>
          </a:p>
          <a:p>
            <a:r>
              <a:rPr lang="en-US" dirty="0"/>
              <a:t>Continued collaboration with </a:t>
            </a:r>
            <a:r>
              <a:rPr lang="en-US" b="1" dirty="0"/>
              <a:t>Biodiversity</a:t>
            </a:r>
            <a:r>
              <a:rPr lang="en-US" dirty="0"/>
              <a:t> secretariats to foster synergies, including for stronger evidence base, communication and capacity building</a:t>
            </a:r>
          </a:p>
          <a:p>
            <a:pPr marL="0" indent="0">
              <a:buNone/>
            </a:pPr>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4</a:t>
            </a:fld>
            <a:endParaRPr lang="en-US"/>
          </a:p>
        </p:txBody>
      </p:sp>
    </p:spTree>
    <p:extLst>
      <p:ext uri="{BB962C8B-B14F-4D97-AF65-F5344CB8AC3E}">
        <p14:creationId xmlns:p14="http://schemas.microsoft.com/office/powerpoint/2010/main" val="462981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arenR"/>
            </a:pPr>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5</a:t>
            </a:fld>
            <a:endParaRPr lang="en-US"/>
          </a:p>
        </p:txBody>
      </p:sp>
    </p:spTree>
    <p:extLst>
      <p:ext uri="{BB962C8B-B14F-4D97-AF65-F5344CB8AC3E}">
        <p14:creationId xmlns:p14="http://schemas.microsoft.com/office/powerpoint/2010/main" val="26424181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sz="1200" dirty="0">
                <a:latin typeface="Roboto" panose="02000000000000000000" pitchFamily="2" charset="0"/>
                <a:ea typeface="Roboto" panose="02000000000000000000" pitchFamily="2" charset="0"/>
                <a:cs typeface="Roboto" panose="02000000000000000000" pitchFamily="2" charset="0"/>
              </a:rPr>
              <a:t>Initiated support to countries to </a:t>
            </a:r>
            <a:r>
              <a:rPr lang="en-US" sz="1200" b="1" dirty="0">
                <a:latin typeface="Roboto" panose="02000000000000000000" pitchFamily="2" charset="0"/>
                <a:ea typeface="Roboto" panose="02000000000000000000" pitchFamily="2" charset="0"/>
                <a:cs typeface="Roboto" panose="02000000000000000000" pitchFamily="2" charset="0"/>
              </a:rPr>
              <a:t>strengthen national legislation  </a:t>
            </a:r>
            <a:r>
              <a:rPr lang="en-US" sz="1200" dirty="0">
                <a:latin typeface="Roboto" panose="02000000000000000000" pitchFamily="2" charset="0"/>
                <a:ea typeface="Roboto" panose="02000000000000000000" pitchFamily="2" charset="0"/>
                <a:cs typeface="Roboto" panose="02000000000000000000" pitchFamily="2" charset="0"/>
              </a:rPr>
              <a:t>on climate and wildlife (six countries) </a:t>
            </a:r>
          </a:p>
          <a:p>
            <a:pPr lvl="0">
              <a:defRPr/>
            </a:pPr>
            <a:endParaRPr lang="en-US" sz="1200" b="1" dirty="0">
              <a:latin typeface="Roboto" panose="02000000000000000000" pitchFamily="2" charset="0"/>
              <a:ea typeface="Roboto" panose="02000000000000000000" pitchFamily="2" charset="0"/>
              <a:cs typeface="Roboto" panose="02000000000000000000" pitchFamily="2" charset="0"/>
            </a:endParaRPr>
          </a:p>
          <a:p>
            <a:pPr lvl="0">
              <a:defRPr/>
            </a:pPr>
            <a:r>
              <a:rPr lang="en-US" sz="1200" b="1" dirty="0">
                <a:latin typeface="Roboto" panose="02000000000000000000" pitchFamily="2" charset="0"/>
                <a:ea typeface="Roboto" panose="02000000000000000000" pitchFamily="2" charset="0"/>
                <a:cs typeface="Roboto" panose="02000000000000000000" pitchFamily="2" charset="0"/>
              </a:rPr>
              <a:t>Environmental law, knowledge and capacities </a:t>
            </a:r>
            <a:r>
              <a:rPr lang="en-US" sz="1200" dirty="0">
                <a:latin typeface="Roboto" panose="02000000000000000000" pitchFamily="2" charset="0"/>
                <a:ea typeface="Roboto" panose="02000000000000000000" pitchFamily="2" charset="0"/>
                <a:cs typeface="Roboto" panose="02000000000000000000" pitchFamily="2" charset="0"/>
              </a:rPr>
              <a:t>strengthened </a:t>
            </a:r>
          </a:p>
          <a:p>
            <a:pPr marL="285750" lvl="0" indent="-285750">
              <a:buFont typeface="Arial" panose="020B0604020202020204" pitchFamily="34" charset="0"/>
              <a:buChar char="•"/>
              <a:defRPr/>
            </a:pPr>
            <a:r>
              <a:rPr lang="en-US" sz="1200" dirty="0">
                <a:latin typeface="Roboto" panose="02000000000000000000" pitchFamily="2" charset="0"/>
                <a:ea typeface="Roboto" panose="02000000000000000000" pitchFamily="2" charset="0"/>
                <a:cs typeface="Roboto" panose="02000000000000000000" pitchFamily="2" charset="0"/>
              </a:rPr>
              <a:t>Guidance and knowledge products (EIA legislation, Legislators guide on Environmental Law-making for SDGs)</a:t>
            </a:r>
          </a:p>
          <a:p>
            <a:pPr marL="285750" lvl="0" indent="-285750">
              <a:buFont typeface="Arial" panose="020B0604020202020204" pitchFamily="34" charset="0"/>
              <a:buChar char="•"/>
              <a:defRPr/>
            </a:pPr>
            <a:r>
              <a:rPr lang="en-US" sz="1200" dirty="0">
                <a:latin typeface="Roboto" panose="02000000000000000000" pitchFamily="2" charset="0"/>
                <a:ea typeface="Roboto" panose="02000000000000000000" pitchFamily="2" charset="0"/>
                <a:cs typeface="Roboto" panose="02000000000000000000" pitchFamily="2" charset="0"/>
              </a:rPr>
              <a:t>Regional initiatives for judiciary and prosecutors (Asia and the Pacific, Africa, Bhutan and China)</a:t>
            </a:r>
          </a:p>
          <a:p>
            <a:pPr marL="285750" lvl="0" indent="-285750">
              <a:buFont typeface="Arial" panose="020B0604020202020204" pitchFamily="34" charset="0"/>
              <a:buChar char="•"/>
              <a:defRPr/>
            </a:pPr>
            <a:endParaRPr lang="en-US" sz="1200" dirty="0">
              <a:latin typeface="Roboto" panose="02000000000000000000" pitchFamily="2" charset="0"/>
              <a:ea typeface="Roboto" panose="02000000000000000000" pitchFamily="2" charset="0"/>
              <a:cs typeface="Roboto" panose="02000000000000000000" pitchFamily="2" charset="0"/>
            </a:endParaRPr>
          </a:p>
          <a:p>
            <a:pPr lvl="0">
              <a:defRPr/>
            </a:pPr>
            <a:r>
              <a:rPr lang="en-US" sz="1200" dirty="0">
                <a:latin typeface="Roboto" panose="02000000000000000000" pitchFamily="2" charset="0"/>
                <a:ea typeface="Roboto" panose="02000000000000000000" pitchFamily="2" charset="0"/>
                <a:cs typeface="Roboto" panose="02000000000000000000" pitchFamily="2" charset="0"/>
              </a:rPr>
              <a:t>Strengthening </a:t>
            </a:r>
            <a:r>
              <a:rPr lang="en-US" sz="1200" b="1" dirty="0">
                <a:latin typeface="Roboto" panose="02000000000000000000" pitchFamily="2" charset="0"/>
                <a:ea typeface="Roboto" panose="02000000000000000000" pitchFamily="2" charset="0"/>
                <a:cs typeface="Roboto" panose="02000000000000000000" pitchFamily="2" charset="0"/>
              </a:rPr>
              <a:t>enforcement capacities </a:t>
            </a:r>
            <a:r>
              <a:rPr lang="en-US" sz="1200" dirty="0">
                <a:latin typeface="Roboto" panose="02000000000000000000" pitchFamily="2" charset="0"/>
                <a:ea typeface="Roboto" panose="02000000000000000000" pitchFamily="2" charset="0"/>
                <a:cs typeface="Roboto" panose="02000000000000000000" pitchFamily="2" charset="0"/>
              </a:rPr>
              <a:t>for trade related MEAs through Green Customs Initiative and Asia Regional Enforcement Network (new green customs guide, fund mobilization efforts)</a:t>
            </a:r>
          </a:p>
          <a:p>
            <a:pPr marL="0" marR="0" lvl="0" indent="0" algn="l" defTabSz="457200" rtl="0" eaLnBrk="1" fontAlgn="auto" latinLnBrk="0" hangingPunct="1">
              <a:lnSpc>
                <a:spcPct val="100000"/>
              </a:lnSpc>
              <a:spcBef>
                <a:spcPct val="0"/>
              </a:spcBef>
              <a:spcAft>
                <a:spcPts val="0"/>
              </a:spcAft>
              <a:buClrTx/>
              <a:buSzTx/>
              <a:buFontTx/>
              <a:buNone/>
              <a:tabLst/>
              <a:defRPr/>
            </a:pPr>
            <a:endParaRPr lang="en-US" sz="1200" dirty="0">
              <a:latin typeface="Roboto" panose="02000000000000000000" pitchFamily="2" charset="0"/>
              <a:ea typeface="Roboto" panose="02000000000000000000" pitchFamily="2" charset="0"/>
              <a:cs typeface="Roboto" panose="02000000000000000000" pitchFamily="2" charset="0"/>
            </a:endParaRPr>
          </a:p>
          <a:p>
            <a:pPr marL="0" marR="0" lvl="0" indent="0" algn="l" defTabSz="457200" rtl="0" eaLnBrk="1" fontAlgn="auto" latinLnBrk="0" hangingPunct="1">
              <a:lnSpc>
                <a:spcPct val="100000"/>
              </a:lnSpc>
              <a:spcBef>
                <a:spcPct val="0"/>
              </a:spcBef>
              <a:spcAft>
                <a:spcPts val="0"/>
              </a:spcAft>
              <a:buClrTx/>
              <a:buSzTx/>
              <a:buFontTx/>
              <a:buNone/>
              <a:tabLst/>
              <a:defRPr/>
            </a:pPr>
            <a:r>
              <a:rPr lang="en-US" sz="1200" b="1" dirty="0">
                <a:latin typeface="Roboto" panose="02000000000000000000" pitchFamily="2" charset="0"/>
                <a:ea typeface="Roboto" panose="02000000000000000000" pitchFamily="2" charset="0"/>
                <a:cs typeface="Roboto" panose="02000000000000000000" pitchFamily="2" charset="0"/>
              </a:rPr>
              <a:t>MEAs implementation capacities </a:t>
            </a:r>
            <a:r>
              <a:rPr lang="en-US" sz="1200" dirty="0">
                <a:latin typeface="Roboto" panose="02000000000000000000" pitchFamily="2" charset="0"/>
                <a:ea typeface="Roboto" panose="02000000000000000000" pitchFamily="2" charset="0"/>
                <a:cs typeface="Roboto" panose="02000000000000000000" pitchFamily="2" charset="0"/>
              </a:rPr>
              <a:t>strengthened (capacity building in ACP countries; African Elephant Fund; GEF funded biosafety clearinghouse and  access and benefit sharing)</a:t>
            </a:r>
          </a:p>
          <a:p>
            <a:pPr>
              <a:defRPr/>
            </a:pPr>
            <a:r>
              <a:rPr lang="en-US" sz="1200" b="1" dirty="0">
                <a:latin typeface="Roboto" panose="02000000000000000000" pitchFamily="2" charset="0"/>
                <a:ea typeface="Roboto" panose="02000000000000000000" pitchFamily="2" charset="0"/>
                <a:cs typeface="Roboto" panose="02000000000000000000" pitchFamily="2" charset="0"/>
              </a:rPr>
              <a:t>Environmental Rights Initiative </a:t>
            </a:r>
            <a:r>
              <a:rPr lang="en-US" sz="1200" dirty="0">
                <a:latin typeface="Roboto" panose="02000000000000000000" pitchFamily="2" charset="0"/>
                <a:ea typeface="Roboto" panose="02000000000000000000" pitchFamily="2" charset="0"/>
                <a:cs typeface="Roboto" panose="02000000000000000000" pitchFamily="2" charset="0"/>
              </a:rPr>
              <a:t>launched; media engagement and public outreach</a:t>
            </a:r>
          </a:p>
          <a:p>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6</a:t>
            </a:fld>
            <a:endParaRPr lang="en-US"/>
          </a:p>
        </p:txBody>
      </p:sp>
    </p:spTree>
    <p:extLst>
      <p:ext uri="{BB962C8B-B14F-4D97-AF65-F5344CB8AC3E}">
        <p14:creationId xmlns:p14="http://schemas.microsoft.com/office/powerpoint/2010/main" val="2673279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sz="1200" dirty="0">
                <a:latin typeface="Roboto" panose="02000000000000000000" pitchFamily="2" charset="0"/>
                <a:ea typeface="Roboto" panose="02000000000000000000" pitchFamily="2" charset="0"/>
                <a:cs typeface="Roboto" panose="02000000000000000000" pitchFamily="2" charset="0"/>
              </a:rPr>
              <a:t>Continued engagement with </a:t>
            </a:r>
            <a:r>
              <a:rPr lang="en-US" sz="1200" b="1" dirty="0">
                <a:latin typeface="Roboto" panose="02000000000000000000" pitchFamily="2" charset="0"/>
                <a:ea typeface="Roboto" panose="02000000000000000000" pitchFamily="2" charset="0"/>
                <a:cs typeface="Roboto" panose="02000000000000000000" pitchFamily="2" charset="0"/>
              </a:rPr>
              <a:t>UN country teams </a:t>
            </a:r>
            <a:r>
              <a:rPr lang="en-US" sz="1200" dirty="0">
                <a:latin typeface="Roboto" panose="02000000000000000000" pitchFamily="2" charset="0"/>
                <a:ea typeface="Roboto" panose="02000000000000000000" pitchFamily="2" charset="0"/>
                <a:cs typeface="Roboto" panose="02000000000000000000" pitchFamily="2" charset="0"/>
              </a:rPr>
              <a:t>in all regions: Five new frameworks completed, more underway.</a:t>
            </a:r>
          </a:p>
          <a:p>
            <a:pPr>
              <a:defRPr/>
            </a:pPr>
            <a:endParaRPr lang="en-US" sz="1200" dirty="0">
              <a:latin typeface="Roboto" panose="02000000000000000000" pitchFamily="2" charset="0"/>
              <a:ea typeface="Roboto" panose="02000000000000000000" pitchFamily="2" charset="0"/>
              <a:cs typeface="Roboto" panose="02000000000000000000" pitchFamily="2" charset="0"/>
            </a:endParaRPr>
          </a:p>
          <a:p>
            <a:pPr>
              <a:defRPr/>
            </a:pPr>
            <a:r>
              <a:rPr lang="en-US" sz="1200" dirty="0">
                <a:latin typeface="Roboto" panose="02000000000000000000" pitchFamily="2" charset="0"/>
                <a:ea typeface="Roboto" panose="02000000000000000000" pitchFamily="2" charset="0"/>
                <a:cs typeface="Roboto" panose="02000000000000000000" pitchFamily="2" charset="0"/>
              </a:rPr>
              <a:t>Support to four countries (</a:t>
            </a:r>
            <a:r>
              <a:rPr lang="en-US" sz="1200" b="1" dirty="0">
                <a:latin typeface="Roboto" panose="02000000000000000000" pitchFamily="2" charset="0"/>
                <a:ea typeface="Roboto" panose="02000000000000000000" pitchFamily="2" charset="0"/>
                <a:cs typeface="Roboto" panose="02000000000000000000" pitchFamily="2" charset="0"/>
              </a:rPr>
              <a:t>Bangladesh, Burkina Faso, Colombia, Guyana</a:t>
            </a:r>
            <a:r>
              <a:rPr lang="en-US" sz="1200" dirty="0">
                <a:latin typeface="Roboto" panose="02000000000000000000" pitchFamily="2" charset="0"/>
                <a:ea typeface="Roboto" panose="02000000000000000000" pitchFamily="2" charset="0"/>
                <a:cs typeface="Roboto" panose="02000000000000000000" pitchFamily="2" charset="0"/>
              </a:rPr>
              <a:t>) to promote the Coherent Implementation of the Environmental Dimension of the Sustainable Development Goals and monitoring and reporting capacities.</a:t>
            </a:r>
          </a:p>
          <a:p>
            <a:pPr>
              <a:defRPr/>
            </a:pPr>
            <a:endParaRPr lang="en-US" sz="1200" dirty="0">
              <a:latin typeface="Roboto" panose="02000000000000000000" pitchFamily="2" charset="0"/>
              <a:ea typeface="Roboto" panose="02000000000000000000" pitchFamily="2" charset="0"/>
              <a:cs typeface="Roboto" panose="02000000000000000000" pitchFamily="2" charset="0"/>
            </a:endParaRPr>
          </a:p>
          <a:p>
            <a:pPr>
              <a:defRPr/>
            </a:pPr>
            <a:r>
              <a:rPr lang="en-US" sz="1200" dirty="0">
                <a:latin typeface="Roboto" panose="02000000000000000000" pitchFamily="2" charset="0"/>
                <a:ea typeface="Roboto" panose="02000000000000000000" pitchFamily="2" charset="0"/>
                <a:cs typeface="Roboto" panose="02000000000000000000" pitchFamily="2" charset="0"/>
              </a:rPr>
              <a:t>New programme </a:t>
            </a:r>
            <a:r>
              <a:rPr lang="en-US" sz="1200" b="1" dirty="0">
                <a:latin typeface="Roboto" panose="02000000000000000000" pitchFamily="2" charset="0"/>
                <a:ea typeface="Roboto" panose="02000000000000000000" pitchFamily="2" charset="0"/>
                <a:cs typeface="Roboto" panose="02000000000000000000" pitchFamily="2" charset="0"/>
              </a:rPr>
              <a:t>Poverty Environment Action for Sustainable Development Goals </a:t>
            </a:r>
            <a:r>
              <a:rPr lang="en-US" sz="1200" dirty="0">
                <a:latin typeface="Roboto" panose="02000000000000000000" pitchFamily="2" charset="0"/>
                <a:ea typeface="Roboto" panose="02000000000000000000" pitchFamily="2" charset="0"/>
                <a:cs typeface="Roboto" panose="02000000000000000000" pitchFamily="2" charset="0"/>
              </a:rPr>
              <a:t>(2018-2022) launched (full programmes  in eight countries, technical assistance to broader set of countries).</a:t>
            </a:r>
          </a:p>
          <a:p>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7</a:t>
            </a:fld>
            <a:endParaRPr lang="en-US"/>
          </a:p>
        </p:txBody>
      </p:sp>
    </p:spTree>
    <p:extLst>
      <p:ext uri="{BB962C8B-B14F-4D97-AF65-F5344CB8AC3E}">
        <p14:creationId xmlns:p14="http://schemas.microsoft.com/office/powerpoint/2010/main" val="11597384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47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z="1200" kern="1200" dirty="0">
              <a:solidFill>
                <a:schemeClr val="tx1"/>
              </a:solidFill>
              <a:effectLst/>
              <a:latin typeface="+mn-lt"/>
              <a:ea typeface="ＭＳ Ｐゴシック" pitchFamily="34" charset="-128"/>
              <a:cs typeface="MS PGothic" charset="0"/>
            </a:endParaRPr>
          </a:p>
          <a:p>
            <a:endParaRPr lang="en-US" altLang="en-US" dirty="0"/>
          </a:p>
        </p:txBody>
      </p:sp>
      <p:sp>
        <p:nvSpPr>
          <p:cNvPr id="747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7749E524-860E-47D6-9FDA-B9796628FB8A}" type="slidenum">
              <a:rPr lang="en-US" altLang="en-US" smtClean="0">
                <a:solidFill>
                  <a:prstClr val="black"/>
                </a:solidFill>
              </a:rPr>
              <a:pPr eaLnBrk="1" hangingPunct="1"/>
              <a:t>8</a:t>
            </a:fld>
            <a:endParaRPr lang="en-US" altLang="en-US">
              <a:solidFill>
                <a:prstClr val="black"/>
              </a:solidFill>
            </a:endParaRPr>
          </a:p>
        </p:txBody>
      </p:sp>
    </p:spTree>
    <p:extLst>
      <p:ext uri="{BB962C8B-B14F-4D97-AF65-F5344CB8AC3E}">
        <p14:creationId xmlns:p14="http://schemas.microsoft.com/office/powerpoint/2010/main" val="13462871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defRPr/>
            </a:pPr>
            <a:r>
              <a:rPr lang="en-US" sz="1200" dirty="0">
                <a:solidFill>
                  <a:prstClr val="black"/>
                </a:solidFill>
              </a:rPr>
              <a:t>Steady and predictable availability of resources necessary to implement the core of the programme to enable strategic, long-term efforts</a:t>
            </a:r>
          </a:p>
          <a:p>
            <a:pPr lvl="0">
              <a:defRPr/>
            </a:pPr>
            <a:endParaRPr lang="en-US" sz="1200" dirty="0">
              <a:solidFill>
                <a:prstClr val="black"/>
              </a:solidFill>
            </a:endParaRPr>
          </a:p>
          <a:p>
            <a:pPr marL="171450" lvl="0" indent="-171450">
              <a:buFont typeface="Arial" panose="020B0604020202020204" pitchFamily="34" charset="0"/>
              <a:buChar char="•"/>
              <a:defRPr/>
            </a:pPr>
            <a:r>
              <a:rPr lang="en-US" sz="1200" dirty="0">
                <a:solidFill>
                  <a:prstClr val="black"/>
                </a:solidFill>
              </a:rPr>
              <a:t>Opportunity to better position environmental priorities at country level, including for better environmental management of common premises, with UN reform. This requires upscaling of current efforts and injection of additional resources</a:t>
            </a:r>
          </a:p>
          <a:p>
            <a:pPr marL="171450" marR="0" lvl="0" indent="-171450" algn="l" defTabSz="457200" rtl="0" eaLnBrk="1" fontAlgn="auto" latinLnBrk="0" hangingPunct="1">
              <a:lnSpc>
                <a:spcPct val="100000"/>
              </a:lnSpc>
              <a:spcBef>
                <a:spcPct val="0"/>
              </a:spcBef>
              <a:spcAft>
                <a:spcPts val="0"/>
              </a:spcAft>
              <a:buClrTx/>
              <a:buSzTx/>
              <a:buFont typeface="Arial" panose="020B0604020202020204" pitchFamily="34" charset="0"/>
              <a:buChar char="•"/>
              <a:tabLst/>
              <a:defRPr/>
            </a:pPr>
            <a:endParaRPr lang="en-US" sz="1200" dirty="0">
              <a:solidFill>
                <a:prstClr val="black"/>
              </a:solidFill>
            </a:endParaRPr>
          </a:p>
          <a:p>
            <a:pPr marL="171450" lvl="0" indent="-171450">
              <a:buFont typeface="Arial" panose="020B0604020202020204" pitchFamily="34" charset="0"/>
              <a:buChar char="•"/>
              <a:defRPr/>
            </a:pPr>
            <a:r>
              <a:rPr lang="en-US" sz="1200" dirty="0">
                <a:solidFill>
                  <a:prstClr val="black"/>
                </a:solidFill>
              </a:rPr>
              <a:t>Synergies and coherence in MEAs implementation a win-win for better impact and efficiency: however, limited resources available for promotion of synergies at country level</a:t>
            </a:r>
          </a:p>
          <a:p>
            <a:pPr marR="0" lvl="0" algn="l" defTabSz="457200" rtl="0" eaLnBrk="1" fontAlgn="auto" latinLnBrk="0" hangingPunct="1">
              <a:lnSpc>
                <a:spcPct val="100000"/>
              </a:lnSpc>
              <a:spcBef>
                <a:spcPct val="0"/>
              </a:spcBef>
              <a:spcAft>
                <a:spcPts val="0"/>
              </a:spcAft>
              <a:buClrTx/>
              <a:buSzTx/>
              <a:tabLst/>
              <a:defRPr/>
            </a:pPr>
            <a:endParaRPr lang="en-US" sz="1200" dirty="0">
              <a:solidFill>
                <a:prstClr val="black"/>
              </a:solidFill>
            </a:endParaRPr>
          </a:p>
          <a:p>
            <a:pPr marL="171450" lvl="0" indent="-171450">
              <a:buFont typeface="Arial" panose="020B0604020202020204" pitchFamily="34" charset="0"/>
              <a:buChar char="•"/>
              <a:defRPr/>
            </a:pPr>
            <a:r>
              <a:rPr lang="en-US" sz="1200" dirty="0">
                <a:solidFill>
                  <a:prstClr val="black"/>
                </a:solidFill>
              </a:rPr>
              <a:t>Opportunities for more effective environmental law development and implementation through a more result-oriented, needs-responsive, closely monitored and country driven global programme (UNEA Resolution 2/19, for submission to UNEA4)</a:t>
            </a:r>
          </a:p>
          <a:p>
            <a:pPr marL="171450" lvl="0" indent="-171450">
              <a:buFont typeface="Arial" panose="020B0604020202020204" pitchFamily="34" charset="0"/>
              <a:buChar char="•"/>
              <a:defRPr/>
            </a:pPr>
            <a:endParaRPr lang="en-US" sz="1200" dirty="0">
              <a:solidFill>
                <a:prstClr val="black"/>
              </a:solidFill>
            </a:endParaRPr>
          </a:p>
          <a:p>
            <a:pPr marL="171450" indent="-171450">
              <a:buFont typeface="Arial" panose="020B0604020202020204" pitchFamily="34" charset="0"/>
              <a:buChar char="•"/>
              <a:defRPr/>
            </a:pPr>
            <a:r>
              <a:rPr lang="en-US" sz="1200" dirty="0">
                <a:solidFill>
                  <a:prstClr val="black"/>
                </a:solidFill>
              </a:rPr>
              <a:t>National support to strengthening SDG planning, implementation and monitoring only available to  limited countries and should be replicated and </a:t>
            </a:r>
            <a:r>
              <a:rPr lang="en-US" sz="1200" dirty="0" err="1">
                <a:solidFill>
                  <a:prstClr val="black"/>
                </a:solidFill>
              </a:rPr>
              <a:t>upscaled</a:t>
            </a:r>
            <a:r>
              <a:rPr lang="en-US" sz="1200" dirty="0">
                <a:solidFill>
                  <a:prstClr val="black"/>
                </a:solidFill>
              </a:rPr>
              <a:t> for greater impact</a:t>
            </a:r>
          </a:p>
          <a:p>
            <a:pPr marL="171450" indent="-171450">
              <a:buFont typeface="Arial" panose="020B0604020202020204" pitchFamily="34" charset="0"/>
              <a:buChar char="•"/>
              <a:defRPr/>
            </a:pPr>
            <a:endParaRPr lang="en-US" sz="1200" dirty="0">
              <a:solidFill>
                <a:prstClr val="black"/>
              </a:solidFill>
            </a:endParaRPr>
          </a:p>
          <a:p>
            <a:pPr marL="171450" indent="-171450">
              <a:buFont typeface="Arial" panose="020B0604020202020204" pitchFamily="34" charset="0"/>
              <a:buChar char="•"/>
              <a:defRPr/>
            </a:pPr>
            <a:r>
              <a:rPr lang="en-US" sz="1200" dirty="0">
                <a:solidFill>
                  <a:prstClr val="black"/>
                </a:solidFill>
              </a:rPr>
              <a:t>Project portfolio developed for 2018-21 may evolve to reflect the above and </a:t>
            </a:r>
          </a:p>
          <a:p>
            <a:pPr>
              <a:defRPr/>
            </a:pPr>
            <a:r>
              <a:rPr lang="en-US" sz="1200" dirty="0">
                <a:solidFill>
                  <a:prstClr val="black"/>
                </a:solidFill>
              </a:rPr>
              <a:t>    further lessons learned through first biennium implementation</a:t>
            </a:r>
          </a:p>
          <a:p>
            <a:endParaRPr lang="en-US" dirty="0"/>
          </a:p>
          <a:p>
            <a:endParaRPr lang="en-US" dirty="0"/>
          </a:p>
        </p:txBody>
      </p:sp>
      <p:sp>
        <p:nvSpPr>
          <p:cNvPr id="4" name="Slide Number Placeholder 3"/>
          <p:cNvSpPr>
            <a:spLocks noGrp="1"/>
          </p:cNvSpPr>
          <p:nvPr>
            <p:ph type="sldNum" sz="quarter" idx="10"/>
          </p:nvPr>
        </p:nvSpPr>
        <p:spPr/>
        <p:txBody>
          <a:bodyPr/>
          <a:lstStyle/>
          <a:p>
            <a:fld id="{A83311DB-C32A-CC46-90F4-CE205A9DE94D}" type="slidenum">
              <a:rPr lang="en-US" smtClean="0"/>
              <a:t>9</a:t>
            </a:fld>
            <a:endParaRPr lang="en-US"/>
          </a:p>
        </p:txBody>
      </p:sp>
    </p:spTree>
    <p:extLst>
      <p:ext uri="{BB962C8B-B14F-4D97-AF65-F5344CB8AC3E}">
        <p14:creationId xmlns:p14="http://schemas.microsoft.com/office/powerpoint/2010/main" val="28378363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lgn="l">
              <a:defRPr>
                <a:latin typeface="Roboto Regular"/>
                <a:cs typeface="Roboto Regular"/>
              </a:defRPr>
            </a:lvl1p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l">
              <a:buNone/>
              <a:defRPr>
                <a:solidFill>
                  <a:schemeClr val="tx1">
                    <a:tint val="75000"/>
                  </a:schemeClr>
                </a:solidFill>
                <a:latin typeface="Roboto Regular"/>
                <a:cs typeface="Roboto Regul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lgn="l">
              <a:defRPr>
                <a:latin typeface="Roboto Regular"/>
                <a:cs typeface="Roboto Regular"/>
              </a:defRPr>
            </a:lvl1pPr>
          </a:lstStyle>
          <a:p>
            <a:fld id="{970ECD59-A37A-C84B-9DFA-8E427AD378B0}" type="datetimeFigureOut">
              <a:rPr lang="en-US" smtClean="0"/>
              <a:pPr/>
              <a:t>10/10/2018</a:t>
            </a:fld>
            <a:endParaRPr lang="en-US"/>
          </a:p>
        </p:txBody>
      </p:sp>
      <p:sp>
        <p:nvSpPr>
          <p:cNvPr id="5" name="Footer Placeholder 4"/>
          <p:cNvSpPr>
            <a:spLocks noGrp="1"/>
          </p:cNvSpPr>
          <p:nvPr>
            <p:ph type="ftr" sz="quarter" idx="11"/>
          </p:nvPr>
        </p:nvSpPr>
        <p:spPr/>
        <p:txBody>
          <a:bodyPr/>
          <a:lstStyle>
            <a:lvl1pPr algn="l">
              <a:defRPr>
                <a:latin typeface="Roboto Regular"/>
                <a:cs typeface="Roboto Regular"/>
              </a:defRPr>
            </a:lvl1pPr>
          </a:lstStyle>
          <a:p>
            <a:endParaRPr lang="en-US"/>
          </a:p>
        </p:txBody>
      </p:sp>
      <p:sp>
        <p:nvSpPr>
          <p:cNvPr id="6" name="Slide Number Placeholder 5"/>
          <p:cNvSpPr>
            <a:spLocks noGrp="1"/>
          </p:cNvSpPr>
          <p:nvPr>
            <p:ph type="sldNum" sz="quarter" idx="12"/>
          </p:nvPr>
        </p:nvSpPr>
        <p:spPr/>
        <p:txBody>
          <a:bodyPr/>
          <a:lstStyle>
            <a:lvl1pPr algn="l">
              <a:defRPr>
                <a:latin typeface="Roboto Regular"/>
                <a:cs typeface="Roboto Regular"/>
              </a:defRPr>
            </a:lvl1pPr>
          </a:lstStyle>
          <a:p>
            <a:fld id="{80E39091-E0D1-CF46-954B-4EBC67CDBED6}" type="slidenum">
              <a:rPr lang="en-US" smtClean="0"/>
              <a:pPr/>
              <a:t>‹#›</a:t>
            </a:fld>
            <a:endParaRPr lang="en-US"/>
          </a:p>
        </p:txBody>
      </p:sp>
    </p:spTree>
    <p:extLst>
      <p:ext uri="{BB962C8B-B14F-4D97-AF65-F5344CB8AC3E}">
        <p14:creationId xmlns:p14="http://schemas.microsoft.com/office/powerpoint/2010/main" val="26910252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70ECD59-A37A-C84B-9DFA-8E427AD378B0}" type="datetimeFigureOut">
              <a:rPr lang="en-US" smtClean="0"/>
              <a:t>10/10/2018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24532581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70ECD59-A37A-C84B-9DFA-8E427AD378B0}" type="datetimeFigureOut">
              <a:rPr lang="en-US" smtClean="0"/>
              <a:t>10/10/2018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39223189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70ECD59-A37A-C84B-9DFA-8E427AD378B0}" type="datetimeFigureOut">
              <a:rPr lang="en-US" smtClean="0"/>
              <a:t>10/10/2018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22642392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70ECD59-A37A-C84B-9DFA-8E427AD378B0}" type="datetimeFigureOut">
              <a:rPr lang="en-US" smtClean="0"/>
              <a:t>10/10/2018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20758904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70ECD59-A37A-C84B-9DFA-8E427AD378B0}" type="datetimeFigureOut">
              <a:rPr lang="en-US" smtClean="0"/>
              <a:t>10/10/2018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10285289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0ECD59-A37A-C84B-9DFA-8E427AD378B0}" type="datetimeFigureOut">
              <a:rPr lang="en-US" smtClean="0"/>
              <a:t>10/10/2018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3605736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70ECD59-A37A-C84B-9DFA-8E427AD378B0}" type="datetimeFigureOut">
              <a:rPr lang="en-US" smtClean="0"/>
              <a:t>10/10/2018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8005038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70ECD59-A37A-C84B-9DFA-8E427AD378B0}" type="datetimeFigureOut">
              <a:rPr lang="en-US" smtClean="0"/>
              <a:t>10/10/2018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E39091-E0D1-CF46-954B-4EBC67CDBED6}" type="slidenum">
              <a:rPr lang="en-US" smtClean="0"/>
              <a:t>‹#›</a:t>
            </a:fld>
            <a:endParaRPr lang="en-US"/>
          </a:p>
        </p:txBody>
      </p:sp>
    </p:spTree>
    <p:extLst>
      <p:ext uri="{BB962C8B-B14F-4D97-AF65-F5344CB8AC3E}">
        <p14:creationId xmlns:p14="http://schemas.microsoft.com/office/powerpoint/2010/main" val="39231397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err="1"/>
              <a:t>sjdlf</a:t>
            </a:r>
            <a:endParaRPr lang="en-US" dirty="0"/>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Roboto Regular"/>
                <a:cs typeface="Roboto Regular"/>
              </a:defRPr>
            </a:lvl1pPr>
          </a:lstStyle>
          <a:p>
            <a:fld id="{970ECD59-A37A-C84B-9DFA-8E427AD378B0}" type="datetimeFigureOut">
              <a:rPr lang="en-US" smtClean="0"/>
              <a:pPr/>
              <a:t>10/10/2018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l">
              <a:defRPr sz="1200">
                <a:solidFill>
                  <a:schemeClr val="tx1">
                    <a:tint val="75000"/>
                  </a:schemeClr>
                </a:solidFill>
                <a:latin typeface="Roboto Regular"/>
                <a:cs typeface="Roboto Regular"/>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Roboto Regular"/>
                <a:cs typeface="Roboto Regular"/>
              </a:defRPr>
            </a:lvl1pPr>
          </a:lstStyle>
          <a:p>
            <a:fld id="{80E39091-E0D1-CF46-954B-4EBC67CDBED6}" type="slidenum">
              <a:rPr lang="en-US" smtClean="0"/>
              <a:pPr/>
              <a:t>‹#›</a:t>
            </a:fld>
            <a:endParaRPr lang="en-US"/>
          </a:p>
        </p:txBody>
      </p:sp>
    </p:spTree>
    <p:extLst>
      <p:ext uri="{BB962C8B-B14F-4D97-AF65-F5344CB8AC3E}">
        <p14:creationId xmlns:p14="http://schemas.microsoft.com/office/powerpoint/2010/main" val="1583509797"/>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Lst>
  <p:txStyles>
    <p:titleStyle>
      <a:lvl1pPr algn="l" defTabSz="457200" rtl="0" eaLnBrk="1" latinLnBrk="0" hangingPunct="1">
        <a:spcBef>
          <a:spcPct val="0"/>
        </a:spcBef>
        <a:buNone/>
        <a:defRPr sz="4400" kern="1200">
          <a:solidFill>
            <a:schemeClr val="tx1"/>
          </a:solidFill>
          <a:latin typeface="Roboto Regular"/>
          <a:ea typeface="+mj-ea"/>
          <a:cs typeface="Roboto Regular"/>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Roboto Regular"/>
          <a:ea typeface="+mn-ea"/>
          <a:cs typeface="Roboto Regular"/>
        </a:defRPr>
      </a:lvl1pPr>
      <a:lvl2pPr marL="742950" indent="-285750" algn="l" defTabSz="457200" rtl="0" eaLnBrk="1" latinLnBrk="0" hangingPunct="1">
        <a:spcBef>
          <a:spcPct val="20000"/>
        </a:spcBef>
        <a:buFont typeface="Arial"/>
        <a:buChar char="–"/>
        <a:defRPr sz="2800" kern="1200">
          <a:solidFill>
            <a:schemeClr val="tx1"/>
          </a:solidFill>
          <a:latin typeface="Roboto Regular"/>
          <a:ea typeface="+mn-ea"/>
          <a:cs typeface="Roboto Regular"/>
        </a:defRPr>
      </a:lvl2pPr>
      <a:lvl3pPr marL="1143000" indent="-228600" algn="l" defTabSz="457200" rtl="0" eaLnBrk="1" latinLnBrk="0" hangingPunct="1">
        <a:spcBef>
          <a:spcPct val="20000"/>
        </a:spcBef>
        <a:buFont typeface="Arial"/>
        <a:buChar char="•"/>
        <a:defRPr sz="2400" kern="1200">
          <a:solidFill>
            <a:schemeClr val="tx1"/>
          </a:solidFill>
          <a:latin typeface="Roboto Regular"/>
          <a:ea typeface="+mn-ea"/>
          <a:cs typeface="Roboto Regular"/>
        </a:defRPr>
      </a:lvl3pPr>
      <a:lvl4pPr marL="1600200" indent="-228600" algn="l" defTabSz="457200" rtl="0" eaLnBrk="1" latinLnBrk="0" hangingPunct="1">
        <a:spcBef>
          <a:spcPct val="20000"/>
        </a:spcBef>
        <a:buFont typeface="Arial"/>
        <a:buChar char="–"/>
        <a:defRPr sz="2000" kern="1200">
          <a:solidFill>
            <a:schemeClr val="tx1"/>
          </a:solidFill>
          <a:latin typeface="Roboto Regular"/>
          <a:ea typeface="+mn-ea"/>
          <a:cs typeface="Roboto Regular"/>
        </a:defRPr>
      </a:lvl4pPr>
      <a:lvl5pPr marL="2171700" indent="-342900" algn="l" defTabSz="457200" rtl="0" eaLnBrk="1" latinLnBrk="0" hangingPunct="1">
        <a:spcBef>
          <a:spcPct val="20000"/>
        </a:spcBef>
        <a:buFont typeface="Wingdings" charset="2"/>
        <a:buChar char="v"/>
        <a:defRPr sz="2000" kern="1200">
          <a:solidFill>
            <a:schemeClr val="tx1"/>
          </a:solidFill>
          <a:latin typeface="Roboto Regular"/>
          <a:ea typeface="+mn-ea"/>
          <a:cs typeface="Roboto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3" Type="http://schemas.openxmlformats.org/officeDocument/2006/relationships/hyperlink" Target="mailto:monika.macdevette@un.org"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emf"/><Relationship Id="rId5" Type="http://schemas.openxmlformats.org/officeDocument/2006/relationships/image" Target="../media/image12.png"/><Relationship Id="rId4" Type="http://schemas.openxmlformats.org/officeDocument/2006/relationships/hyperlink" Target="mailto:cristina.zucca@un.or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2.emf"/><Relationship Id="rId5" Type="http://schemas.openxmlformats.org/officeDocument/2006/relationships/image" Target="../media/image6.png"/><Relationship Id="rId4" Type="http://schemas.openxmlformats.org/officeDocument/2006/relationships/image" Target="../media/image8.jp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2.emf"/></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2.emf"/><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2.emf"/><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2.emf"/></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2.emf"/><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2.emf"/><Relationship Id="rId4" Type="http://schemas.openxmlformats.org/officeDocument/2006/relationships/chart" Target="../charts/chart1.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8.jpg"/><Relationship Id="rId4" Type="http://schemas.openxmlformats.org/officeDocument/2006/relationships/image" Target="../media/image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21586" y="1158557"/>
            <a:ext cx="7772400" cy="1664497"/>
          </a:xfrm>
        </p:spPr>
        <p:txBody>
          <a:bodyPr>
            <a:noAutofit/>
          </a:bodyPr>
          <a:lstStyle/>
          <a:p>
            <a:pPr algn="ctr"/>
            <a:r>
              <a:rPr lang="en-US" sz="3600" b="1" dirty="0"/>
              <a:t>Environmental Governance </a:t>
            </a:r>
          </a:p>
        </p:txBody>
      </p:sp>
      <p:sp>
        <p:nvSpPr>
          <p:cNvPr id="3" name="Subtitle 2"/>
          <p:cNvSpPr>
            <a:spLocks noGrp="1"/>
          </p:cNvSpPr>
          <p:nvPr>
            <p:ph type="subTitle" idx="1"/>
          </p:nvPr>
        </p:nvSpPr>
        <p:spPr>
          <a:xfrm>
            <a:off x="1800944" y="5235166"/>
            <a:ext cx="5213684" cy="835595"/>
          </a:xfrm>
        </p:spPr>
        <p:txBody>
          <a:bodyPr>
            <a:noAutofit/>
          </a:bodyPr>
          <a:lstStyle/>
          <a:p>
            <a:pPr algn="ctr"/>
            <a:r>
              <a:rPr lang="en-US" sz="2000" b="1" dirty="0">
                <a:solidFill>
                  <a:schemeClr val="tx1"/>
                </a:solidFill>
              </a:rPr>
              <a:t>Programme Performance Review</a:t>
            </a:r>
          </a:p>
          <a:p>
            <a:pPr algn="ctr"/>
            <a:r>
              <a:rPr lang="en-US" sz="2000" b="1" dirty="0">
                <a:solidFill>
                  <a:schemeClr val="tx1"/>
                </a:solidFill>
              </a:rPr>
              <a:t>January - June 2018</a:t>
            </a:r>
          </a:p>
        </p:txBody>
      </p:sp>
      <p:cxnSp>
        <p:nvCxnSpPr>
          <p:cNvPr id="5" name="Straight Connector 4"/>
          <p:cNvCxnSpPr/>
          <p:nvPr/>
        </p:nvCxnSpPr>
        <p:spPr>
          <a:xfrm>
            <a:off x="728121" y="4493683"/>
            <a:ext cx="7679263" cy="0"/>
          </a:xfrm>
          <a:prstGeom prst="line">
            <a:avLst/>
          </a:prstGeom>
          <a:ln w="12700" cmpd="sng">
            <a:solidFill>
              <a:schemeClr val="bg1"/>
            </a:solidFill>
            <a:round/>
          </a:ln>
          <a:effectLst/>
        </p:spPr>
        <p:style>
          <a:lnRef idx="2">
            <a:schemeClr val="accent1"/>
          </a:lnRef>
          <a:fillRef idx="0">
            <a:schemeClr val="accent1"/>
          </a:fillRef>
          <a:effectRef idx="1">
            <a:schemeClr val="accent1"/>
          </a:effectRef>
          <a:fontRef idx="minor">
            <a:schemeClr val="tx1"/>
          </a:fontRef>
        </p:style>
      </p:cxnSp>
      <p:pic>
        <p:nvPicPr>
          <p:cNvPr id="27" name="Picture 26" descr="UNEnvironment_Logo_English_Short_whi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4887" y="137811"/>
            <a:ext cx="2495615" cy="1619656"/>
          </a:xfrm>
          <a:prstGeom prst="rect">
            <a:avLst/>
          </a:prstGeom>
        </p:spPr>
      </p:pic>
      <p:pic>
        <p:nvPicPr>
          <p:cNvPr id="4" name="Picture 3">
            <a:extLst>
              <a:ext uri="{FF2B5EF4-FFF2-40B4-BE49-F238E27FC236}">
                <a16:creationId xmlns:a16="http://schemas.microsoft.com/office/drawing/2014/main" id="{6EA8CA21-53FA-4EB9-8A1E-F07C4C53A75A}"/>
              </a:ext>
            </a:extLst>
          </p:cNvPr>
          <p:cNvPicPr>
            <a:picLocks noChangeAspect="1"/>
          </p:cNvPicPr>
          <p:nvPr/>
        </p:nvPicPr>
        <p:blipFill>
          <a:blip r:embed="rId4"/>
          <a:stretch>
            <a:fillRect/>
          </a:stretch>
        </p:blipFill>
        <p:spPr>
          <a:xfrm>
            <a:off x="6465270" y="13339"/>
            <a:ext cx="2694159" cy="1170481"/>
          </a:xfrm>
          <a:prstGeom prst="rect">
            <a:avLst/>
          </a:prstGeom>
        </p:spPr>
      </p:pic>
      <p:pic>
        <p:nvPicPr>
          <p:cNvPr id="10" name="Picture 9">
            <a:extLst>
              <a:ext uri="{FF2B5EF4-FFF2-40B4-BE49-F238E27FC236}">
                <a16:creationId xmlns:a16="http://schemas.microsoft.com/office/drawing/2014/main" id="{60F2CF2C-B487-47E5-824E-6286120D56B0}"/>
              </a:ext>
            </a:extLst>
          </p:cNvPr>
          <p:cNvPicPr>
            <a:picLocks noChangeAspect="1"/>
          </p:cNvPicPr>
          <p:nvPr/>
        </p:nvPicPr>
        <p:blipFill>
          <a:blip r:embed="rId5"/>
          <a:stretch>
            <a:fillRect/>
          </a:stretch>
        </p:blipFill>
        <p:spPr>
          <a:xfrm>
            <a:off x="3247803" y="3283917"/>
            <a:ext cx="2639898" cy="1583938"/>
          </a:xfrm>
          <a:prstGeom prst="rect">
            <a:avLst/>
          </a:prstGeom>
        </p:spPr>
      </p:pic>
      <p:pic>
        <p:nvPicPr>
          <p:cNvPr id="13" name="Picture 12">
            <a:extLst>
              <a:ext uri="{FF2B5EF4-FFF2-40B4-BE49-F238E27FC236}">
                <a16:creationId xmlns:a16="http://schemas.microsoft.com/office/drawing/2014/main" id="{587603EC-023B-4968-ACDB-AFF3287E0034}"/>
              </a:ext>
            </a:extLst>
          </p:cNvPr>
          <p:cNvPicPr>
            <a:picLocks noChangeAspect="1"/>
          </p:cNvPicPr>
          <p:nvPr/>
        </p:nvPicPr>
        <p:blipFill>
          <a:blip r:embed="rId6"/>
          <a:stretch>
            <a:fillRect/>
          </a:stretch>
        </p:blipFill>
        <p:spPr>
          <a:xfrm>
            <a:off x="6793811" y="3274828"/>
            <a:ext cx="2365618" cy="1577078"/>
          </a:xfrm>
          <a:prstGeom prst="rect">
            <a:avLst/>
          </a:prstGeom>
        </p:spPr>
      </p:pic>
      <p:pic>
        <p:nvPicPr>
          <p:cNvPr id="8" name="Picture 7">
            <a:extLst>
              <a:ext uri="{FF2B5EF4-FFF2-40B4-BE49-F238E27FC236}">
                <a16:creationId xmlns:a16="http://schemas.microsoft.com/office/drawing/2014/main" id="{A2386164-82AF-42C2-91C5-3355E1ABC209}"/>
              </a:ext>
            </a:extLst>
          </p:cNvPr>
          <p:cNvPicPr>
            <a:picLocks noChangeAspect="1"/>
          </p:cNvPicPr>
          <p:nvPr/>
        </p:nvPicPr>
        <p:blipFill>
          <a:blip r:embed="rId7"/>
          <a:stretch>
            <a:fillRect/>
          </a:stretch>
        </p:blipFill>
        <p:spPr>
          <a:xfrm>
            <a:off x="-26481" y="3278456"/>
            <a:ext cx="2393226" cy="1594860"/>
          </a:xfrm>
          <a:prstGeom prst="rect">
            <a:avLst/>
          </a:prstGeom>
        </p:spPr>
      </p:pic>
      <p:pic>
        <p:nvPicPr>
          <p:cNvPr id="12" name="Picture 2"/>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57027" t="24438" r="6853" b="18971"/>
          <a:stretch/>
        </p:blipFill>
        <p:spPr bwMode="auto">
          <a:xfrm>
            <a:off x="0" y="0"/>
            <a:ext cx="1305406" cy="11499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648859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1989" y="1103613"/>
            <a:ext cx="5257800" cy="1143000"/>
          </a:xfrm>
        </p:spPr>
        <p:txBody>
          <a:bodyPr>
            <a:normAutofit/>
          </a:bodyPr>
          <a:lstStyle/>
          <a:p>
            <a:r>
              <a:rPr lang="en-US" sz="3200" b="1" dirty="0"/>
              <a:t>Questions &amp; Discussion</a:t>
            </a:r>
            <a:endParaRPr lang="en-US" sz="3200" dirty="0"/>
          </a:p>
        </p:txBody>
      </p:sp>
      <p:sp>
        <p:nvSpPr>
          <p:cNvPr id="8" name="Content Placeholder 2"/>
          <p:cNvSpPr>
            <a:spLocks noGrp="1"/>
          </p:cNvSpPr>
          <p:nvPr>
            <p:ph idx="1"/>
          </p:nvPr>
        </p:nvSpPr>
        <p:spPr>
          <a:xfrm>
            <a:off x="838200" y="2667000"/>
            <a:ext cx="3505200" cy="2209800"/>
          </a:xfrm>
          <a:ln>
            <a:solidFill>
              <a:schemeClr val="tx1"/>
            </a:solidFill>
          </a:ln>
        </p:spPr>
        <p:txBody>
          <a:bodyPr>
            <a:normAutofit/>
          </a:bodyPr>
          <a:lstStyle/>
          <a:p>
            <a:pPr marL="0" indent="0">
              <a:spcBef>
                <a:spcPts val="0"/>
              </a:spcBef>
              <a:buNone/>
            </a:pPr>
            <a:r>
              <a:rPr lang="en-US" sz="2000" b="1" dirty="0">
                <a:solidFill>
                  <a:srgbClr val="C00000"/>
                </a:solidFill>
              </a:rPr>
              <a:t>Programme Lead Director</a:t>
            </a:r>
            <a:endParaRPr lang="en-US" sz="2000" dirty="0"/>
          </a:p>
          <a:p>
            <a:pPr marL="0" indent="0">
              <a:spcBef>
                <a:spcPts val="0"/>
              </a:spcBef>
              <a:buNone/>
            </a:pPr>
            <a:endParaRPr lang="en-US" sz="1200" b="1" dirty="0"/>
          </a:p>
          <a:p>
            <a:pPr marL="0" indent="0">
              <a:spcBef>
                <a:spcPts val="0"/>
              </a:spcBef>
              <a:buNone/>
            </a:pPr>
            <a:r>
              <a:rPr lang="en-US" sz="2000" b="1" dirty="0"/>
              <a:t>Ms. Elizabeth Mrema</a:t>
            </a:r>
          </a:p>
          <a:p>
            <a:pPr marL="0" indent="0">
              <a:spcBef>
                <a:spcPts val="0"/>
              </a:spcBef>
              <a:buNone/>
            </a:pPr>
            <a:r>
              <a:rPr lang="en-US" sz="2000" dirty="0"/>
              <a:t>Law Division</a:t>
            </a:r>
          </a:p>
          <a:p>
            <a:pPr marL="0" indent="0">
              <a:spcBef>
                <a:spcPts val="0"/>
              </a:spcBef>
              <a:buNone/>
            </a:pPr>
            <a:r>
              <a:rPr lang="en-US" sz="2000" dirty="0"/>
              <a:t>UN Environment </a:t>
            </a:r>
            <a:r>
              <a:rPr lang="en-US" sz="2000" dirty="0" err="1"/>
              <a:t>Programme</a:t>
            </a:r>
            <a:r>
              <a:rPr lang="en-US" sz="2000" dirty="0"/>
              <a:t> Nairobi</a:t>
            </a:r>
          </a:p>
          <a:p>
            <a:pPr marL="0" indent="0">
              <a:spcBef>
                <a:spcPts val="0"/>
              </a:spcBef>
              <a:buNone/>
            </a:pPr>
            <a:r>
              <a:rPr lang="en-US" sz="2000" dirty="0">
                <a:hlinkClick r:id="rId3"/>
              </a:rPr>
              <a:t>monika.macdevette@un.org</a:t>
            </a:r>
            <a:endParaRPr lang="en-US" sz="2000" dirty="0"/>
          </a:p>
        </p:txBody>
      </p:sp>
      <p:sp>
        <p:nvSpPr>
          <p:cNvPr id="9" name="Content Placeholder 2"/>
          <p:cNvSpPr txBox="1">
            <a:spLocks/>
          </p:cNvSpPr>
          <p:nvPr/>
        </p:nvSpPr>
        <p:spPr>
          <a:xfrm>
            <a:off x="4648200" y="2667000"/>
            <a:ext cx="3590924" cy="2209800"/>
          </a:xfrm>
          <a:prstGeom prst="rect">
            <a:avLst/>
          </a:prstGeom>
          <a:ln>
            <a:solidFill>
              <a:schemeClr val="tx1"/>
            </a:solidFill>
          </a:ln>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Font typeface="Arial" panose="020B0604020202020204" pitchFamily="34" charset="0"/>
              <a:buNone/>
            </a:pPr>
            <a:r>
              <a:rPr lang="en-US" sz="2000" b="1" dirty="0" err="1">
                <a:solidFill>
                  <a:srgbClr val="C00000"/>
                </a:solidFill>
                <a:latin typeface="Roboto Regular"/>
                <a:cs typeface="Roboto Regular"/>
              </a:rPr>
              <a:t>Programme</a:t>
            </a:r>
            <a:r>
              <a:rPr lang="en-US" sz="2000" b="1" dirty="0">
                <a:solidFill>
                  <a:srgbClr val="C00000"/>
                </a:solidFill>
                <a:latin typeface="Roboto Regular"/>
                <a:cs typeface="Roboto Regular"/>
              </a:rPr>
              <a:t> Coordinator</a:t>
            </a:r>
          </a:p>
          <a:p>
            <a:pPr marL="0" indent="0">
              <a:spcBef>
                <a:spcPts val="0"/>
              </a:spcBef>
              <a:buFont typeface="Arial" panose="020B0604020202020204" pitchFamily="34" charset="0"/>
              <a:buNone/>
            </a:pPr>
            <a:endParaRPr lang="en-US" sz="2000" b="1" dirty="0"/>
          </a:p>
          <a:p>
            <a:pPr marL="0" indent="0">
              <a:spcBef>
                <a:spcPts val="0"/>
              </a:spcBef>
              <a:buFont typeface="Arial" panose="020B0604020202020204" pitchFamily="34" charset="0"/>
              <a:buNone/>
            </a:pPr>
            <a:r>
              <a:rPr lang="en-US" sz="2000" b="1" dirty="0">
                <a:latin typeface="Roboto Regular"/>
                <a:cs typeface="Roboto Regular"/>
              </a:rPr>
              <a:t>Ms. Cristina Zucca</a:t>
            </a:r>
          </a:p>
          <a:p>
            <a:pPr marL="0" indent="0">
              <a:spcBef>
                <a:spcPts val="0"/>
              </a:spcBef>
              <a:buFont typeface="Arial" panose="020B0604020202020204" pitchFamily="34" charset="0"/>
              <a:buNone/>
            </a:pPr>
            <a:r>
              <a:rPr lang="en-US" sz="2000" dirty="0">
                <a:latin typeface="Roboto Regular"/>
                <a:cs typeface="Roboto Regular"/>
              </a:rPr>
              <a:t>Law Division</a:t>
            </a:r>
          </a:p>
          <a:p>
            <a:pPr marL="0" indent="0">
              <a:spcBef>
                <a:spcPts val="0"/>
              </a:spcBef>
              <a:buNone/>
            </a:pPr>
            <a:r>
              <a:rPr lang="en-US" sz="2000" dirty="0">
                <a:latin typeface="Roboto Regular"/>
                <a:cs typeface="Roboto Regular"/>
              </a:rPr>
              <a:t>UN Environment </a:t>
            </a:r>
            <a:r>
              <a:rPr lang="en-US" sz="2000" dirty="0" err="1">
                <a:latin typeface="Roboto Regular"/>
                <a:cs typeface="Roboto Regular"/>
              </a:rPr>
              <a:t>Programme</a:t>
            </a:r>
            <a:r>
              <a:rPr lang="en-US" sz="2000" dirty="0">
                <a:latin typeface="Roboto Regular"/>
                <a:cs typeface="Roboto Regular"/>
              </a:rPr>
              <a:t> Nairobi</a:t>
            </a:r>
          </a:p>
          <a:p>
            <a:pPr marL="0" indent="0" defTabSz="457200">
              <a:spcBef>
                <a:spcPts val="0"/>
              </a:spcBef>
              <a:buNone/>
            </a:pPr>
            <a:r>
              <a:rPr lang="en-US" sz="2000" dirty="0">
                <a:latin typeface="Roboto Regular"/>
                <a:cs typeface="Roboto Regular"/>
                <a:hlinkClick r:id="rId4"/>
              </a:rPr>
              <a:t>cristina.zucca@un.org</a:t>
            </a:r>
            <a:endParaRPr lang="en-US" sz="2000" dirty="0">
              <a:latin typeface="Roboto Regular"/>
              <a:cs typeface="Roboto Regular"/>
            </a:endParaRPr>
          </a:p>
        </p:txBody>
      </p:sp>
      <p:pic>
        <p:nvPicPr>
          <p:cNvPr id="4" name="Picture 3">
            <a:extLst>
              <a:ext uri="{FF2B5EF4-FFF2-40B4-BE49-F238E27FC236}">
                <a16:creationId xmlns:a16="http://schemas.microsoft.com/office/drawing/2014/main" id="{CAB8944C-E3FE-4BA2-B0A5-7BF2012EBACD}"/>
              </a:ext>
            </a:extLst>
          </p:cNvPr>
          <p:cNvPicPr>
            <a:picLocks noChangeAspect="1"/>
          </p:cNvPicPr>
          <p:nvPr/>
        </p:nvPicPr>
        <p:blipFill>
          <a:blip r:embed="rId5"/>
          <a:stretch>
            <a:fillRect/>
          </a:stretch>
        </p:blipFill>
        <p:spPr>
          <a:xfrm>
            <a:off x="76200" y="54763"/>
            <a:ext cx="1158340" cy="1164437"/>
          </a:xfrm>
          <a:prstGeom prst="rect">
            <a:avLst/>
          </a:prstGeom>
        </p:spPr>
      </p:pic>
      <p:pic>
        <p:nvPicPr>
          <p:cNvPr id="7" name="Picture 6">
            <a:extLst/>
          </p:cNvPr>
          <p:cNvPicPr>
            <a:picLocks noChangeAspect="1"/>
          </p:cNvPicPr>
          <p:nvPr/>
        </p:nvPicPr>
        <p:blipFill>
          <a:blip r:embed="rId6"/>
          <a:stretch>
            <a:fillRect/>
          </a:stretch>
        </p:blipFill>
        <p:spPr>
          <a:xfrm>
            <a:off x="7179398" y="39896"/>
            <a:ext cx="1964602" cy="853524"/>
          </a:xfrm>
          <a:prstGeom prst="rect">
            <a:avLst/>
          </a:prstGeom>
        </p:spPr>
      </p:pic>
    </p:spTree>
    <p:extLst>
      <p:ext uri="{BB962C8B-B14F-4D97-AF65-F5344CB8AC3E}">
        <p14:creationId xmlns:p14="http://schemas.microsoft.com/office/powerpoint/2010/main" val="27381850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Straight Connector 12"/>
          <p:cNvCxnSpPr/>
          <p:nvPr/>
        </p:nvCxnSpPr>
        <p:spPr>
          <a:xfrm>
            <a:off x="173835" y="5822960"/>
            <a:ext cx="9144000" cy="0"/>
          </a:xfrm>
          <a:prstGeom prst="line">
            <a:avLst/>
          </a:prstGeom>
          <a:ln w="12700" cmpd="sng">
            <a:noFill/>
            <a:round/>
          </a:ln>
          <a:effectLst/>
        </p:spPr>
        <p:style>
          <a:lnRef idx="2">
            <a:schemeClr val="accent1"/>
          </a:lnRef>
          <a:fillRef idx="0">
            <a:schemeClr val="accent1"/>
          </a:fillRef>
          <a:effectRef idx="1">
            <a:schemeClr val="accent1"/>
          </a:effectRef>
          <a:fontRef idx="minor">
            <a:schemeClr val="tx1"/>
          </a:fontRef>
        </p:style>
      </p:cxnSp>
      <p:sp>
        <p:nvSpPr>
          <p:cNvPr id="9" name="Rounded Rectangle 551">
            <a:extLst>
              <a:ext uri="{FF2B5EF4-FFF2-40B4-BE49-F238E27FC236}">
                <a16:creationId xmlns:a16="http://schemas.microsoft.com/office/drawing/2014/main" id="{5999B301-A893-4455-9056-0AE51ED490E2}"/>
              </a:ext>
            </a:extLst>
          </p:cNvPr>
          <p:cNvSpPr>
            <a:spLocks noChangeArrowheads="1"/>
          </p:cNvSpPr>
          <p:nvPr/>
        </p:nvSpPr>
        <p:spPr bwMode="auto">
          <a:xfrm>
            <a:off x="287079" y="1188321"/>
            <a:ext cx="8665536" cy="566032"/>
          </a:xfrm>
          <a:prstGeom prst="roundRect">
            <a:avLst>
              <a:gd name="adj" fmla="val 16667"/>
            </a:avLst>
          </a:prstGeom>
          <a:solidFill>
            <a:srgbClr val="E1F4FD"/>
          </a:solidFill>
          <a:ln w="12700">
            <a:noFill/>
            <a:round/>
            <a:headEnd/>
            <a:tailEnd/>
          </a:ln>
        </p:spPr>
        <p:txBody>
          <a:bodyPr vert="horz" wrap="square" lIns="9138" tIns="45691" rIns="9138" bIns="45691"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2000" b="1" i="0" u="none" strike="noStrike" cap="none" normalizeH="0" baseline="0" dirty="0">
                <a:ln>
                  <a:noFill/>
                </a:ln>
                <a:solidFill>
                  <a:srgbClr val="000000"/>
                </a:solidFill>
                <a:effectLst/>
                <a:latin typeface="Roboto" panose="02000000000000000000" pitchFamily="2" charset="0"/>
                <a:ea typeface="Roboto" panose="02000000000000000000" pitchFamily="2" charset="0"/>
                <a:cs typeface="Roboto" panose="02000000000000000000" pitchFamily="2" charset="0"/>
              </a:rPr>
              <a:t>Objective: </a:t>
            </a:r>
            <a:r>
              <a:rPr kumimoji="0" lang="en-GB" altLang="en-US" sz="2000" b="0" i="0" u="none" strike="noStrike" cap="none" normalizeH="0" baseline="0" dirty="0">
                <a:ln>
                  <a:noFill/>
                </a:ln>
                <a:solidFill>
                  <a:srgbClr val="000000"/>
                </a:solidFill>
                <a:effectLst/>
                <a:latin typeface="Roboto" panose="02000000000000000000" pitchFamily="2" charset="0"/>
                <a:ea typeface="Roboto" panose="02000000000000000000" pitchFamily="2" charset="0"/>
                <a:cs typeface="Roboto" panose="02000000000000000000" pitchFamily="2" charset="0"/>
              </a:rPr>
              <a:t>Policy coherence and strong legal and institutional frameworks increasingly achieve environmental goals in the context of sustainable development</a:t>
            </a:r>
            <a:endParaRPr kumimoji="0" lang="en-GB" altLang="en-US" sz="2000" b="0" i="0" u="none" strike="noStrike" cap="none" normalizeH="0" baseline="0" dirty="0">
              <a:ln>
                <a:noFill/>
              </a:ln>
              <a:solidFill>
                <a:schemeClr val="tx1"/>
              </a:solidFill>
              <a:effectLst/>
              <a:latin typeface="Roboto" panose="02000000000000000000" pitchFamily="2" charset="0"/>
              <a:ea typeface="Roboto" panose="02000000000000000000" pitchFamily="2" charset="0"/>
              <a:cs typeface="Roboto" panose="02000000000000000000" pitchFamily="2" charset="0"/>
            </a:endParaRPr>
          </a:p>
        </p:txBody>
      </p:sp>
      <p:sp>
        <p:nvSpPr>
          <p:cNvPr id="17" name="Rounded Rectangle 554">
            <a:extLst>
              <a:ext uri="{FF2B5EF4-FFF2-40B4-BE49-F238E27FC236}">
                <a16:creationId xmlns:a16="http://schemas.microsoft.com/office/drawing/2014/main" id="{BCE0741A-8B69-4F15-A65E-C9767E7D0FB4}"/>
              </a:ext>
            </a:extLst>
          </p:cNvPr>
          <p:cNvSpPr>
            <a:spLocks noChangeArrowheads="1"/>
          </p:cNvSpPr>
          <p:nvPr/>
        </p:nvSpPr>
        <p:spPr bwMode="auto">
          <a:xfrm>
            <a:off x="798656" y="3509917"/>
            <a:ext cx="3773344" cy="2603874"/>
          </a:xfrm>
          <a:prstGeom prst="roundRect">
            <a:avLst>
              <a:gd name="adj" fmla="val 16667"/>
            </a:avLst>
          </a:prstGeom>
          <a:solidFill>
            <a:srgbClr val="43C9D6"/>
          </a:solidFill>
          <a:ln w="12700">
            <a:noFill/>
            <a:round/>
            <a:headEnd/>
            <a:tailEnd/>
          </a:ln>
        </p:spPr>
        <p:txBody>
          <a:bodyPr vert="horz" wrap="square" lIns="9138" tIns="45691" rIns="9138" bIns="45691"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000" b="1" i="0" u="none" strike="noStrike" cap="none" normalizeH="0" baseline="0" dirty="0">
                <a:ln>
                  <a:noFill/>
                </a:ln>
                <a:effectLst/>
                <a:latin typeface="Roboto" panose="02000000000000000000" pitchFamily="2" charset="0"/>
                <a:ea typeface="Roboto" panose="02000000000000000000" pitchFamily="2" charset="0"/>
                <a:cs typeface="Roboto" panose="02000000000000000000" pitchFamily="2" charset="0"/>
              </a:rPr>
              <a:t>Expected accomplishment A</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bg1"/>
                </a:solidFill>
                <a:effectLst/>
                <a:latin typeface="Roboto" panose="02000000000000000000" pitchFamily="2" charset="0"/>
                <a:ea typeface="Roboto" panose="02000000000000000000" pitchFamily="2" charset="0"/>
                <a:cs typeface="Roboto" panose="02000000000000000000" pitchFamily="2" charset="0"/>
              </a:rPr>
              <a:t>The international community increasingly converges on common and integrated approaches to achieve environmental objectives and implement the 2030 Agenda for Sustainable Development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dirty="0">
              <a:ln>
                <a:noFill/>
              </a:ln>
              <a:solidFill>
                <a:schemeClr val="bg1"/>
              </a:solidFill>
              <a:effectLst/>
              <a:latin typeface="Roboto" panose="02000000000000000000" pitchFamily="2" charset="0"/>
              <a:ea typeface="Roboto" panose="02000000000000000000" pitchFamily="2" charset="0"/>
              <a:cs typeface="Roboto" panose="02000000000000000000" pitchFamily="2" charset="0"/>
            </a:endParaRPr>
          </a:p>
        </p:txBody>
      </p:sp>
      <p:sp>
        <p:nvSpPr>
          <p:cNvPr id="24" name="Rounded Rectangle 559">
            <a:extLst>
              <a:ext uri="{FF2B5EF4-FFF2-40B4-BE49-F238E27FC236}">
                <a16:creationId xmlns:a16="http://schemas.microsoft.com/office/drawing/2014/main" id="{20E110A1-DA80-4A18-860A-8A3991AD38C8}"/>
              </a:ext>
            </a:extLst>
          </p:cNvPr>
          <p:cNvSpPr>
            <a:spLocks noChangeArrowheads="1"/>
          </p:cNvSpPr>
          <p:nvPr/>
        </p:nvSpPr>
        <p:spPr bwMode="auto">
          <a:xfrm>
            <a:off x="4865046" y="3501527"/>
            <a:ext cx="3902435" cy="2612263"/>
          </a:xfrm>
          <a:prstGeom prst="roundRect">
            <a:avLst>
              <a:gd name="adj" fmla="val 16667"/>
            </a:avLst>
          </a:prstGeom>
          <a:solidFill>
            <a:srgbClr val="92D050"/>
          </a:solidFill>
          <a:ln w="12700">
            <a:noFill/>
            <a:round/>
            <a:headEnd/>
            <a:tailEnd/>
          </a:ln>
        </p:spPr>
        <p:txBody>
          <a:bodyPr vert="horz" wrap="square" lIns="9138" tIns="45691" rIns="9138" bIns="45691" numCol="1" anchor="t" anchorCtr="0" compatLnSpc="1">
            <a:prstTxWarp prst="textNoShape">
              <a:avLst/>
            </a:prstTxWarp>
          </a:bodyPr>
          <a:lstStyle/>
          <a:p>
            <a:pPr algn="ctr" defTabSz="914400" eaLnBrk="0" fontAlgn="base" hangingPunct="0">
              <a:spcBef>
                <a:spcPct val="0"/>
              </a:spcBef>
              <a:spcAft>
                <a:spcPct val="0"/>
              </a:spcAft>
            </a:pPr>
            <a:r>
              <a:rPr lang="en-GB" altLang="en-US" sz="2000" b="1" dirty="0">
                <a:latin typeface="Roboto" panose="02000000000000000000" pitchFamily="2" charset="0"/>
                <a:ea typeface="Roboto" panose="02000000000000000000" pitchFamily="2" charset="0"/>
                <a:cs typeface="Roboto" panose="02000000000000000000" pitchFamily="2" charset="0"/>
              </a:rPr>
              <a:t>Expected accomplishment B</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2000" b="0" i="0" u="none" strike="noStrike" cap="none" normalizeH="0" baseline="0" dirty="0">
                <a:ln>
                  <a:noFill/>
                </a:ln>
                <a:solidFill>
                  <a:schemeClr val="bg1"/>
                </a:solidFill>
                <a:effectLst/>
                <a:latin typeface="Roboto" panose="02000000000000000000" pitchFamily="2" charset="0"/>
                <a:ea typeface="Roboto" panose="02000000000000000000" pitchFamily="2" charset="0"/>
                <a:cs typeface="Roboto" panose="02000000000000000000" pitchFamily="2" charset="0"/>
              </a:rPr>
              <a:t>Institutional capacities and policy and/or legal frameworks enhanced to achieve internationally agreed environmental goals, including the 2030 Agenda for Sustainable Development and its Sustainable Development Goals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b="0" i="0" u="none" strike="noStrike" cap="none" normalizeH="0" baseline="0" dirty="0">
              <a:ln>
                <a:noFill/>
              </a:ln>
              <a:solidFill>
                <a:schemeClr val="bg1"/>
              </a:solidFill>
              <a:effectLst/>
              <a:latin typeface="Roboto" panose="02000000000000000000" pitchFamily="2" charset="0"/>
              <a:ea typeface="Roboto" panose="02000000000000000000" pitchFamily="2" charset="0"/>
              <a:cs typeface="Roboto" panose="02000000000000000000" pitchFamily="2" charset="0"/>
            </a:endParaRPr>
          </a:p>
        </p:txBody>
      </p:sp>
      <p:sp>
        <p:nvSpPr>
          <p:cNvPr id="26" name="Rounded Rectangle 561">
            <a:extLst>
              <a:ext uri="{FF2B5EF4-FFF2-40B4-BE49-F238E27FC236}">
                <a16:creationId xmlns:a16="http://schemas.microsoft.com/office/drawing/2014/main" id="{DD6FC53B-EB25-4B2F-A45A-D7588E859376}"/>
              </a:ext>
            </a:extLst>
          </p:cNvPr>
          <p:cNvSpPr>
            <a:spLocks noChangeArrowheads="1"/>
          </p:cNvSpPr>
          <p:nvPr/>
        </p:nvSpPr>
        <p:spPr bwMode="auto">
          <a:xfrm>
            <a:off x="1003683" y="2001939"/>
            <a:ext cx="7243762" cy="988687"/>
          </a:xfrm>
          <a:prstGeom prst="roundRect">
            <a:avLst>
              <a:gd name="adj" fmla="val 16667"/>
            </a:avLst>
          </a:prstGeom>
          <a:solidFill>
            <a:srgbClr val="A4C2D2"/>
          </a:solidFill>
          <a:ln w="12700">
            <a:noFill/>
            <a:round/>
            <a:headEnd/>
            <a:tailEnd/>
          </a:ln>
        </p:spPr>
        <p:txBody>
          <a:bodyPr vert="horz" wrap="square" lIns="9138" tIns="45691" rIns="9138" bIns="45691"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ja-JP" sz="1600" b="1" i="0" u="none" strike="noStrike" cap="none" normalizeH="0" baseline="0" dirty="0">
              <a:ln>
                <a:noFill/>
              </a:ln>
              <a:solidFill>
                <a:schemeClr val="bg1"/>
              </a:solidFill>
              <a:effectLst/>
              <a:latin typeface="Roboto" panose="02000000000000000000" pitchFamily="2" charset="0"/>
              <a:ea typeface="Roboto" panose="02000000000000000000" pitchFamily="2" charset="0"/>
              <a:cs typeface="Roboto" panose="02000000000000000000" pitchFamily="2"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ja-JP" sz="2000" i="0" u="none" strike="noStrike" cap="none" normalizeH="0" baseline="0" dirty="0">
                <a:ln>
                  <a:noFill/>
                </a:ln>
                <a:solidFill>
                  <a:schemeClr val="bg1"/>
                </a:solidFill>
                <a:effectLst/>
                <a:latin typeface="Roboto" panose="02000000000000000000" pitchFamily="2" charset="0"/>
                <a:ea typeface="Roboto" panose="02000000000000000000" pitchFamily="2" charset="0"/>
                <a:cs typeface="Roboto" panose="02000000000000000000" pitchFamily="2" charset="0"/>
              </a:rPr>
              <a:t>Environmental issues are handled in an inclusive, sustainable and coherent manner, based on integrated policy and effective norms and institutions at all levels of governance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ja-JP" sz="1600" b="0" i="0" u="none" strike="noStrike" cap="none" normalizeH="0" baseline="0" dirty="0">
              <a:ln>
                <a:noFill/>
              </a:ln>
              <a:solidFill>
                <a:schemeClr val="tx1"/>
              </a:solidFill>
              <a:effectLst/>
              <a:latin typeface="Roboto" panose="02000000000000000000" pitchFamily="2" charset="0"/>
              <a:ea typeface="Roboto" panose="02000000000000000000" pitchFamily="2" charset="0"/>
              <a:cs typeface="Roboto" panose="02000000000000000000" pitchFamily="2" charset="0"/>
            </a:endParaRPr>
          </a:p>
        </p:txBody>
      </p:sp>
      <p:sp>
        <p:nvSpPr>
          <p:cNvPr id="28" name="Text Box 3">
            <a:extLst>
              <a:ext uri="{FF2B5EF4-FFF2-40B4-BE49-F238E27FC236}">
                <a16:creationId xmlns:a16="http://schemas.microsoft.com/office/drawing/2014/main" id="{7743413F-1A63-4D11-A9EC-C5CE9AD30FAA}"/>
              </a:ext>
            </a:extLst>
          </p:cNvPr>
          <p:cNvSpPr txBox="1">
            <a:spLocks noChangeArrowheads="1"/>
          </p:cNvSpPr>
          <p:nvPr/>
        </p:nvSpPr>
        <p:spPr bwMode="auto">
          <a:xfrm rot="16200000">
            <a:off x="-1055480" y="4813260"/>
            <a:ext cx="2685117" cy="365123"/>
          </a:xfrm>
          <a:prstGeom prst="rect">
            <a:avLst/>
          </a:prstGeom>
          <a:noFill/>
          <a:ln>
            <a:noFill/>
          </a:ln>
          <a:extLst/>
        </p:spPr>
        <p:txBody>
          <a:bodyPr vert="horz" wrap="square" lIns="91374" tIns="45691" rIns="91374" bIns="45691"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2000" b="1" i="0" u="none" strike="noStrike" cap="none" normalizeH="0" baseline="0" dirty="0">
                <a:ln>
                  <a:noFill/>
                </a:ln>
                <a:solidFill>
                  <a:srgbClr val="000000"/>
                </a:solidFill>
                <a:effectLst/>
                <a:latin typeface="Roboto" panose="02000000000000000000" pitchFamily="2" charset="0"/>
                <a:ea typeface="Roboto" panose="02000000000000000000" pitchFamily="2" charset="0"/>
                <a:cs typeface="Roboto" panose="02000000000000000000" pitchFamily="2" charset="0"/>
              </a:rPr>
              <a:t>Medium Term </a:t>
            </a:r>
            <a:r>
              <a:rPr lang="en-GB" altLang="en-US" sz="2000" b="1" dirty="0">
                <a:solidFill>
                  <a:srgbClr val="000000"/>
                </a:solidFill>
                <a:latin typeface="Roboto" panose="02000000000000000000" pitchFamily="2" charset="0"/>
                <a:ea typeface="Roboto" panose="02000000000000000000" pitchFamily="2" charset="0"/>
                <a:cs typeface="Roboto" panose="02000000000000000000" pitchFamily="2" charset="0"/>
              </a:rPr>
              <a:t>Stra</a:t>
            </a:r>
            <a:r>
              <a:rPr kumimoji="0" lang="en-GB" altLang="en-US" sz="2000" b="1" i="0" u="none" strike="noStrike" cap="none" normalizeH="0" baseline="0" dirty="0">
                <a:ln>
                  <a:noFill/>
                </a:ln>
                <a:solidFill>
                  <a:srgbClr val="000000"/>
                </a:solidFill>
                <a:effectLst/>
                <a:latin typeface="Roboto" panose="02000000000000000000" pitchFamily="2" charset="0"/>
                <a:ea typeface="Roboto" panose="02000000000000000000" pitchFamily="2" charset="0"/>
                <a:cs typeface="Roboto" panose="02000000000000000000" pitchFamily="2" charset="0"/>
              </a:rPr>
              <a:t>tegy 2018–2021</a:t>
            </a:r>
            <a:endParaRPr kumimoji="0" lang="en-GB" altLang="en-US" sz="2000" b="0" i="0" u="none" strike="noStrike" cap="none" normalizeH="0" baseline="0" dirty="0">
              <a:ln>
                <a:noFill/>
              </a:ln>
              <a:solidFill>
                <a:schemeClr val="tx1"/>
              </a:solidFill>
              <a:effectLst/>
              <a:latin typeface="Roboto" panose="02000000000000000000" pitchFamily="2" charset="0"/>
              <a:ea typeface="Roboto" panose="02000000000000000000" pitchFamily="2" charset="0"/>
              <a:cs typeface="Roboto" panose="02000000000000000000" pitchFamily="2" charset="0"/>
            </a:endParaRPr>
          </a:p>
        </p:txBody>
      </p:sp>
      <p:sp>
        <p:nvSpPr>
          <p:cNvPr id="30" name="Text Box 1">
            <a:extLst>
              <a:ext uri="{FF2B5EF4-FFF2-40B4-BE49-F238E27FC236}">
                <a16:creationId xmlns:a16="http://schemas.microsoft.com/office/drawing/2014/main" id="{82A3986E-56F9-4255-AAF9-8C955CDC6212}"/>
              </a:ext>
            </a:extLst>
          </p:cNvPr>
          <p:cNvSpPr txBox="1">
            <a:spLocks noChangeArrowheads="1"/>
          </p:cNvSpPr>
          <p:nvPr/>
        </p:nvSpPr>
        <p:spPr bwMode="auto">
          <a:xfrm rot="16200000">
            <a:off x="-520144" y="2422922"/>
            <a:ext cx="1484071" cy="337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74" tIns="45691" rIns="91374" bIns="45691"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2000" b="1" i="0" u="none" strike="noStrike" cap="none" normalizeH="0" baseline="0" dirty="0">
                <a:ln>
                  <a:noFill/>
                </a:ln>
                <a:solidFill>
                  <a:srgbClr val="FF0000"/>
                </a:solidFill>
                <a:effectLst/>
                <a:latin typeface="Roboto" panose="02000000000000000000" pitchFamily="2" charset="0"/>
                <a:ea typeface="Roboto" panose="02000000000000000000" pitchFamily="2" charset="0"/>
                <a:cs typeface="Roboto" panose="02000000000000000000" pitchFamily="2" charset="0"/>
              </a:rPr>
              <a:t>2030</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2000" b="1" i="0" u="none" strike="noStrike" cap="none" normalizeH="0" baseline="0" dirty="0">
                <a:ln>
                  <a:noFill/>
                </a:ln>
                <a:solidFill>
                  <a:srgbClr val="FF0000"/>
                </a:solidFill>
                <a:effectLst/>
                <a:latin typeface="Roboto" panose="02000000000000000000" pitchFamily="2" charset="0"/>
                <a:ea typeface="Roboto" panose="02000000000000000000" pitchFamily="2" charset="0"/>
                <a:cs typeface="Roboto" panose="02000000000000000000" pitchFamily="2" charset="0"/>
              </a:rPr>
              <a:t> impact</a:t>
            </a:r>
            <a:endParaRPr kumimoji="0" lang="en-GB" altLang="en-US" sz="2000" b="0" i="0" u="none" strike="noStrike" cap="none" normalizeH="0" baseline="0" dirty="0">
              <a:ln>
                <a:noFill/>
              </a:ln>
              <a:solidFill>
                <a:srgbClr val="FF0000"/>
              </a:solidFill>
              <a:effectLst/>
              <a:latin typeface="Roboto" panose="02000000000000000000" pitchFamily="2" charset="0"/>
              <a:ea typeface="Roboto" panose="02000000000000000000" pitchFamily="2" charset="0"/>
              <a:cs typeface="Roboto" panose="02000000000000000000" pitchFamily="2" charset="0"/>
            </a:endParaRPr>
          </a:p>
        </p:txBody>
      </p:sp>
      <p:sp>
        <p:nvSpPr>
          <p:cNvPr id="31" name="Rectangle 34">
            <a:extLst>
              <a:ext uri="{FF2B5EF4-FFF2-40B4-BE49-F238E27FC236}">
                <a16:creationId xmlns:a16="http://schemas.microsoft.com/office/drawing/2014/main" id="{505484A4-29CE-4D18-A7A7-4CB82BC73B01}"/>
              </a:ext>
            </a:extLst>
          </p:cNvPr>
          <p:cNvSpPr>
            <a:spLocks noChangeArrowheads="1"/>
          </p:cNvSpPr>
          <p:nvPr/>
        </p:nvSpPr>
        <p:spPr bwMode="auto">
          <a:xfrm>
            <a:off x="0" y="157118"/>
            <a:ext cx="184731" cy="600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ja-JP" sz="1100" b="0" i="0" u="none" strike="noStrike" cap="none" normalizeH="0" baseline="0">
              <a:ln>
                <a:noFill/>
              </a:ln>
              <a:solidFill>
                <a:schemeClr val="tx1"/>
              </a:solidFill>
              <a:effectLst/>
              <a:latin typeface="Roboto" panose="02000000000000000000" pitchFamily="2" charset="0"/>
              <a:ea typeface="Roboto" panose="02000000000000000000" pitchFamily="2" charset="0"/>
              <a:cs typeface="Roboto" panose="02000000000000000000" pitchFamily="2" charset="0"/>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GB" altLang="ja-JP" sz="1100" b="0" i="0" u="none" strike="noStrike" cap="none" normalizeH="0" baseline="0">
                <a:ln>
                  <a:noFill/>
                </a:ln>
                <a:solidFill>
                  <a:schemeClr val="tx1"/>
                </a:solidFill>
                <a:effectLst/>
                <a:latin typeface="Roboto" panose="02000000000000000000" pitchFamily="2" charset="0"/>
                <a:ea typeface="Roboto" panose="02000000000000000000" pitchFamily="2" charset="0"/>
                <a:cs typeface="Roboto" panose="02000000000000000000" pitchFamily="2" charset="0"/>
              </a:rPr>
            </a:br>
            <a:endParaRPr kumimoji="0" lang="en-GB" altLang="ja-JP" sz="1100" b="0" i="0" u="none" strike="noStrike" cap="none" normalizeH="0" baseline="0">
              <a:ln>
                <a:noFill/>
              </a:ln>
              <a:solidFill>
                <a:schemeClr val="tx1"/>
              </a:solidFill>
              <a:effectLst/>
              <a:latin typeface="Roboto" panose="02000000000000000000" pitchFamily="2" charset="0"/>
              <a:ea typeface="Roboto" panose="02000000000000000000" pitchFamily="2" charset="0"/>
              <a:cs typeface="Roboto" panose="02000000000000000000" pitchFamily="2" charset="0"/>
            </a:endParaRPr>
          </a:p>
        </p:txBody>
      </p:sp>
      <p:sp>
        <p:nvSpPr>
          <p:cNvPr id="32" name="Title 1">
            <a:extLst>
              <a:ext uri="{FF2B5EF4-FFF2-40B4-BE49-F238E27FC236}">
                <a16:creationId xmlns:a16="http://schemas.microsoft.com/office/drawing/2014/main" id="{7944D26C-2B6E-46B3-A3BC-ED2AF1C206F5}"/>
              </a:ext>
            </a:extLst>
          </p:cNvPr>
          <p:cNvSpPr>
            <a:spLocks/>
          </p:cNvSpPr>
          <p:nvPr/>
        </p:nvSpPr>
        <p:spPr bwMode="auto">
          <a:xfrm>
            <a:off x="761422" y="195190"/>
            <a:ext cx="7968825"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65231" bIns="32615"/>
          <a:lstStyle/>
          <a:p>
            <a:pPr algn="ctr" eaLnBrk="0" hangingPunct="0">
              <a:lnSpc>
                <a:spcPct val="95000"/>
              </a:lnSpc>
              <a:buFont typeface="Arial" charset="0"/>
              <a:buNone/>
            </a:pPr>
            <a:r>
              <a:rPr lang="en-GB" sz="3000" b="1" dirty="0">
                <a:latin typeface="Roboto" panose="02000000000000000000" pitchFamily="2" charset="0"/>
                <a:ea typeface="Roboto" panose="02000000000000000000" pitchFamily="2" charset="0"/>
                <a:cs typeface="Roboto" panose="02000000000000000000" pitchFamily="2" charset="0"/>
              </a:rPr>
              <a:t>Subprogramme Objectives</a:t>
            </a:r>
          </a:p>
          <a:p>
            <a:pPr algn="r" eaLnBrk="0" hangingPunct="0">
              <a:lnSpc>
                <a:spcPct val="95000"/>
              </a:lnSpc>
              <a:buFont typeface="Arial" charset="0"/>
              <a:buNone/>
            </a:pPr>
            <a:endParaRPr lang="en-GB" sz="2800" dirty="0">
              <a:solidFill>
                <a:srgbClr val="00AEEF"/>
              </a:solidFill>
              <a:latin typeface="Roboto" panose="02000000000000000000" pitchFamily="2" charset="0"/>
              <a:ea typeface="Roboto" panose="02000000000000000000" pitchFamily="2" charset="0"/>
              <a:cs typeface="Roboto" panose="02000000000000000000" pitchFamily="2" charset="0"/>
            </a:endParaRPr>
          </a:p>
          <a:p>
            <a:pPr algn="ctr" eaLnBrk="0" hangingPunct="0">
              <a:lnSpc>
                <a:spcPct val="95000"/>
              </a:lnSpc>
              <a:buFont typeface="Arial" charset="0"/>
              <a:buNone/>
            </a:pPr>
            <a:r>
              <a:rPr lang="en-GB" sz="3000" dirty="0">
                <a:solidFill>
                  <a:srgbClr val="00AEEF"/>
                </a:solidFill>
                <a:latin typeface="Roboto" panose="02000000000000000000" pitchFamily="2" charset="0"/>
                <a:ea typeface="Roboto" panose="02000000000000000000" pitchFamily="2" charset="0"/>
                <a:cs typeface="Roboto" panose="02000000000000000000" pitchFamily="2" charset="0"/>
              </a:rPr>
              <a:t> </a:t>
            </a:r>
          </a:p>
          <a:p>
            <a:pPr algn="ctr" eaLnBrk="0" hangingPunct="0">
              <a:lnSpc>
                <a:spcPct val="95000"/>
              </a:lnSpc>
              <a:buFont typeface="Arial" charset="0"/>
              <a:buNone/>
            </a:pPr>
            <a:endParaRPr lang="en-GB" sz="3000" dirty="0">
              <a:solidFill>
                <a:srgbClr val="00AEEF"/>
              </a:solidFill>
              <a:latin typeface="Roboto" panose="02000000000000000000" pitchFamily="2" charset="0"/>
              <a:ea typeface="Roboto" panose="02000000000000000000" pitchFamily="2" charset="0"/>
              <a:cs typeface="Roboto" panose="02000000000000000000" pitchFamily="2" charset="0"/>
            </a:endParaRPr>
          </a:p>
          <a:p>
            <a:pPr algn="ctr" eaLnBrk="0" hangingPunct="0">
              <a:lnSpc>
                <a:spcPct val="95000"/>
              </a:lnSpc>
              <a:buFont typeface="Arial" charset="0"/>
              <a:buNone/>
            </a:pPr>
            <a:endParaRPr lang="en-GB" sz="3000" dirty="0">
              <a:solidFill>
                <a:srgbClr val="00AEEF"/>
              </a:solidFill>
              <a:latin typeface="Roboto" panose="02000000000000000000" pitchFamily="2" charset="0"/>
              <a:ea typeface="Roboto" panose="02000000000000000000" pitchFamily="2" charset="0"/>
              <a:cs typeface="Roboto" panose="02000000000000000000" pitchFamily="2" charset="0"/>
            </a:endParaRPr>
          </a:p>
          <a:p>
            <a:pPr algn="ctr" eaLnBrk="0" hangingPunct="0">
              <a:lnSpc>
                <a:spcPct val="95000"/>
              </a:lnSpc>
              <a:buFont typeface="Arial" charset="0"/>
              <a:buNone/>
            </a:pPr>
            <a:endParaRPr lang="en-GB" sz="3000" dirty="0">
              <a:solidFill>
                <a:srgbClr val="00AEEF"/>
              </a:solidFill>
              <a:latin typeface="Roboto" panose="02000000000000000000" pitchFamily="2" charset="0"/>
              <a:ea typeface="Roboto" panose="02000000000000000000" pitchFamily="2" charset="0"/>
              <a:cs typeface="Roboto" panose="02000000000000000000" pitchFamily="2" charset="0"/>
            </a:endParaRPr>
          </a:p>
          <a:p>
            <a:pPr algn="ctr" eaLnBrk="0" hangingPunct="0">
              <a:lnSpc>
                <a:spcPct val="95000"/>
              </a:lnSpc>
              <a:buFont typeface="Arial" charset="0"/>
              <a:buNone/>
            </a:pPr>
            <a:endParaRPr lang="en-GB" sz="3000" dirty="0">
              <a:solidFill>
                <a:srgbClr val="00AEEF"/>
              </a:solidFill>
              <a:latin typeface="Roboto" panose="02000000000000000000" pitchFamily="2" charset="0"/>
              <a:ea typeface="Roboto" panose="02000000000000000000" pitchFamily="2" charset="0"/>
              <a:cs typeface="Roboto" panose="02000000000000000000" pitchFamily="2" charset="0"/>
            </a:endParaRPr>
          </a:p>
          <a:p>
            <a:pPr algn="ctr" eaLnBrk="0" hangingPunct="0">
              <a:lnSpc>
                <a:spcPct val="95000"/>
              </a:lnSpc>
              <a:buFont typeface="Arial" charset="0"/>
              <a:buNone/>
            </a:pPr>
            <a:r>
              <a:rPr lang="en-US" sz="3000" dirty="0">
                <a:solidFill>
                  <a:srgbClr val="00AEEF"/>
                </a:solidFill>
                <a:latin typeface="Roboto" panose="02000000000000000000" pitchFamily="2" charset="0"/>
                <a:ea typeface="Roboto" panose="02000000000000000000" pitchFamily="2" charset="0"/>
                <a:cs typeface="Roboto" panose="02000000000000000000" pitchFamily="2" charset="0"/>
              </a:rPr>
              <a:t> </a:t>
            </a:r>
          </a:p>
        </p:txBody>
      </p:sp>
      <p:pic>
        <p:nvPicPr>
          <p:cNvPr id="14" name="Picture 13">
            <a:extLst>
              <a:ext uri="{FF2B5EF4-FFF2-40B4-BE49-F238E27FC236}">
                <a16:creationId xmlns:a16="http://schemas.microsoft.com/office/drawing/2014/main" id="{6BF08FFD-B52B-4637-92F4-8B2329FFCDD4}"/>
              </a:ext>
            </a:extLst>
          </p:cNvPr>
          <p:cNvPicPr>
            <a:picLocks noChangeAspect="1"/>
          </p:cNvPicPr>
          <p:nvPr/>
        </p:nvPicPr>
        <p:blipFill>
          <a:blip r:embed="rId3"/>
          <a:stretch>
            <a:fillRect/>
          </a:stretch>
        </p:blipFill>
        <p:spPr>
          <a:xfrm>
            <a:off x="7552806" y="6217484"/>
            <a:ext cx="594137" cy="594137"/>
          </a:xfrm>
          <a:prstGeom prst="rect">
            <a:avLst/>
          </a:prstGeom>
        </p:spPr>
      </p:pic>
      <p:pic>
        <p:nvPicPr>
          <p:cNvPr id="15" name="Picture 14">
            <a:extLst>
              <a:ext uri="{FF2B5EF4-FFF2-40B4-BE49-F238E27FC236}">
                <a16:creationId xmlns:a16="http://schemas.microsoft.com/office/drawing/2014/main" id="{9CDB496F-C9E1-4201-9066-E7331295695E}"/>
              </a:ext>
            </a:extLst>
          </p:cNvPr>
          <p:cNvPicPr>
            <a:picLocks noChangeAspect="1"/>
          </p:cNvPicPr>
          <p:nvPr/>
        </p:nvPicPr>
        <p:blipFill>
          <a:blip r:embed="rId4"/>
          <a:stretch>
            <a:fillRect/>
          </a:stretch>
        </p:blipFill>
        <p:spPr>
          <a:xfrm>
            <a:off x="8187588" y="6217483"/>
            <a:ext cx="594137" cy="594137"/>
          </a:xfrm>
          <a:prstGeom prst="rect">
            <a:avLst/>
          </a:prstGeom>
        </p:spPr>
      </p:pic>
      <p:pic>
        <p:nvPicPr>
          <p:cNvPr id="18"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57027" t="24438" r="6853" b="18971"/>
          <a:stretch/>
        </p:blipFill>
        <p:spPr bwMode="auto">
          <a:xfrm>
            <a:off x="0" y="1"/>
            <a:ext cx="859672" cy="7572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18">
            <a:extLst>
              <a:ext uri="{FF2B5EF4-FFF2-40B4-BE49-F238E27FC236}">
                <a16:creationId xmlns:a16="http://schemas.microsoft.com/office/drawing/2014/main" id="{2C6AA3FA-39E1-4DFC-8185-87D0CBD6E63D}"/>
              </a:ext>
            </a:extLst>
          </p:cNvPr>
          <p:cNvPicPr/>
          <p:nvPr/>
        </p:nvPicPr>
        <p:blipFill rotWithShape="1">
          <a:blip r:embed="rId6"/>
          <a:srcRect l="4905" t="7528" r="57891" b="9661"/>
          <a:stretch/>
        </p:blipFill>
        <p:spPr bwMode="auto">
          <a:xfrm>
            <a:off x="8247445" y="15775"/>
            <a:ext cx="866775" cy="8382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8834113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a:cxnSpLocks/>
          </p:cNvCxnSpPr>
          <p:nvPr/>
        </p:nvCxnSpPr>
        <p:spPr>
          <a:xfrm>
            <a:off x="-480004" y="1945364"/>
            <a:ext cx="9763378" cy="0"/>
          </a:xfrm>
          <a:prstGeom prst="line">
            <a:avLst/>
          </a:prstGeom>
          <a:ln w="12700" cmpd="sng">
            <a:noFill/>
            <a:roun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a:cxnSpLocks/>
          </p:cNvCxnSpPr>
          <p:nvPr/>
        </p:nvCxnSpPr>
        <p:spPr>
          <a:xfrm flipH="1" flipV="1">
            <a:off x="-1733266" y="3769085"/>
            <a:ext cx="1702736" cy="2685468"/>
          </a:xfrm>
          <a:prstGeom prst="line">
            <a:avLst/>
          </a:prstGeom>
          <a:ln w="12700" cmpd="sng">
            <a:noFill/>
            <a:round/>
          </a:ln>
          <a:effectLst/>
        </p:spPr>
        <p:style>
          <a:lnRef idx="2">
            <a:schemeClr val="accent1"/>
          </a:lnRef>
          <a:fillRef idx="0">
            <a:schemeClr val="accent1"/>
          </a:fillRef>
          <a:effectRef idx="1">
            <a:schemeClr val="accent1"/>
          </a:effectRef>
          <a:fontRef idx="minor">
            <a:schemeClr val="tx1"/>
          </a:fontRef>
        </p:style>
      </p:cxnSp>
      <p:sp>
        <p:nvSpPr>
          <p:cNvPr id="12" name="Title 1"/>
          <p:cNvSpPr txBox="1">
            <a:spLocks/>
          </p:cNvSpPr>
          <p:nvPr/>
        </p:nvSpPr>
        <p:spPr>
          <a:xfrm>
            <a:off x="1274063" y="136699"/>
            <a:ext cx="6450974" cy="524934"/>
          </a:xfrm>
          <a:prstGeom prst="rect">
            <a:avLst/>
          </a:prstGeom>
        </p:spPr>
        <p:txBody>
          <a:bodyPr vert="horz" lIns="91440" tIns="45720" rIns="91440" bIns="45720" rtlCol="0" anchor="ctr">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sz="3000" b="1" dirty="0">
                <a:latin typeface="Roboto" panose="02000000000000000000" pitchFamily="2" charset="0"/>
                <a:ea typeface="Roboto" panose="02000000000000000000" pitchFamily="2" charset="0"/>
                <a:cs typeface="Roboto" panose="02000000000000000000" pitchFamily="2" charset="0"/>
              </a:rPr>
              <a:t>Indicators and project portfolio</a:t>
            </a:r>
          </a:p>
        </p:txBody>
      </p:sp>
      <p:sp>
        <p:nvSpPr>
          <p:cNvPr id="60" name="Rectangle 59">
            <a:extLst>
              <a:ext uri="{FF2B5EF4-FFF2-40B4-BE49-F238E27FC236}">
                <a16:creationId xmlns:a16="http://schemas.microsoft.com/office/drawing/2014/main" id="{347C17C6-0A49-4C2E-8B99-7BFFB8532A48}"/>
              </a:ext>
            </a:extLst>
          </p:cNvPr>
          <p:cNvSpPr/>
          <p:nvPr/>
        </p:nvSpPr>
        <p:spPr>
          <a:xfrm>
            <a:off x="3610" y="2990925"/>
            <a:ext cx="1465240" cy="3858121"/>
          </a:xfrm>
          <a:prstGeom prst="rect">
            <a:avLst/>
          </a:prstGeom>
          <a:solidFill>
            <a:srgbClr val="43C9D6">
              <a:alpha val="20000"/>
            </a:srgbClr>
          </a:solidFill>
          <a:ln w="31750" cap="sq">
            <a:noFill/>
          </a:ln>
          <a:effectLst/>
        </p:spPr>
        <p:style>
          <a:lnRef idx="1">
            <a:schemeClr val="accent5"/>
          </a:lnRef>
          <a:fillRef idx="2">
            <a:schemeClr val="accent5"/>
          </a:fillRef>
          <a:effectRef idx="1">
            <a:schemeClr val="accent5"/>
          </a:effectRef>
          <a:fontRef idx="minor">
            <a:schemeClr val="dk1"/>
          </a:fontRef>
        </p:style>
        <p:txBody>
          <a:bodyPr wrap="square" rtlCol="0" anchor="t"/>
          <a:lstStyle/>
          <a:p>
            <a:r>
              <a:rPr lang="en-US" sz="1400" b="1" dirty="0">
                <a:solidFill>
                  <a:schemeClr val="tx1"/>
                </a:solidFill>
                <a:latin typeface="Roboto" panose="02000000000000000000" pitchFamily="2" charset="0"/>
                <a:ea typeface="Roboto" panose="02000000000000000000" pitchFamily="2" charset="0"/>
                <a:cs typeface="Roboto" panose="02000000000000000000" pitchFamily="2" charset="0"/>
              </a:rPr>
              <a:t>International environmental governance</a:t>
            </a:r>
          </a:p>
          <a:p>
            <a:r>
              <a:rPr lang="en-GB" sz="1400" dirty="0">
                <a:solidFill>
                  <a:schemeClr val="tx1"/>
                </a:solidFill>
                <a:latin typeface="Roboto" panose="02000000000000000000" pitchFamily="2" charset="0"/>
                <a:ea typeface="Roboto" panose="02000000000000000000" pitchFamily="2" charset="0"/>
                <a:cs typeface="Roboto" panose="02000000000000000000" pitchFamily="2" charset="0"/>
              </a:rPr>
              <a:t>1. Environment Management Group</a:t>
            </a:r>
          </a:p>
          <a:p>
            <a:r>
              <a:rPr lang="en-US" sz="1400" dirty="0">
                <a:solidFill>
                  <a:schemeClr val="tx1"/>
                </a:solidFill>
                <a:latin typeface="Roboto" panose="02000000000000000000" pitchFamily="2" charset="0"/>
                <a:ea typeface="Roboto" panose="02000000000000000000" pitchFamily="2" charset="0"/>
                <a:cs typeface="Roboto" panose="02000000000000000000" pitchFamily="2" charset="0"/>
              </a:rPr>
              <a:t>2. Greening the Blue Initiatives:</a:t>
            </a:r>
          </a:p>
          <a:p>
            <a:pPr marL="342900" indent="-166688">
              <a:buFont typeface="+mj-lt"/>
              <a:buAutoNum type="alphaLcPeriod"/>
            </a:pPr>
            <a:r>
              <a:rPr lang="en-US" sz="1400" dirty="0">
                <a:solidFill>
                  <a:schemeClr val="tx1"/>
                </a:solidFill>
                <a:latin typeface="Roboto" panose="02000000000000000000" pitchFamily="2" charset="0"/>
                <a:ea typeface="Roboto" panose="02000000000000000000" pitchFamily="2" charset="0"/>
                <a:cs typeface="Roboto" panose="02000000000000000000" pitchFamily="2" charset="0"/>
              </a:rPr>
              <a:t>Sustainable United Nations</a:t>
            </a:r>
          </a:p>
          <a:p>
            <a:pPr marL="342900" indent="-166688">
              <a:buFont typeface="+mj-lt"/>
              <a:buAutoNum type="alphaLcPeriod"/>
            </a:pPr>
            <a:r>
              <a:rPr lang="en-US" sz="1400" dirty="0">
                <a:solidFill>
                  <a:schemeClr val="tx1"/>
                </a:solidFill>
                <a:latin typeface="Roboto" panose="02000000000000000000" pitchFamily="2" charset="0"/>
                <a:ea typeface="Roboto" panose="02000000000000000000" pitchFamily="2" charset="0"/>
                <a:cs typeface="Roboto" panose="02000000000000000000" pitchFamily="2" charset="0"/>
              </a:rPr>
              <a:t>REACT</a:t>
            </a:r>
          </a:p>
          <a:p>
            <a:r>
              <a:rPr lang="en-GB" sz="1400" dirty="0">
                <a:solidFill>
                  <a:schemeClr val="tx1"/>
                </a:solidFill>
                <a:latin typeface="Roboto" panose="02000000000000000000" pitchFamily="2" charset="0"/>
                <a:ea typeface="Roboto" panose="02000000000000000000" pitchFamily="2" charset="0"/>
                <a:cs typeface="Roboto" panose="02000000000000000000" pitchFamily="2" charset="0"/>
              </a:rPr>
              <a:t>3. Governance of environment and natural resources</a:t>
            </a:r>
          </a:p>
        </p:txBody>
      </p:sp>
      <p:sp>
        <p:nvSpPr>
          <p:cNvPr id="61" name="Rectangle 60">
            <a:extLst>
              <a:ext uri="{FF2B5EF4-FFF2-40B4-BE49-F238E27FC236}">
                <a16:creationId xmlns:a16="http://schemas.microsoft.com/office/drawing/2014/main" id="{2BCD6C44-907C-44E3-9BAD-ECC34DCBB3A6}"/>
              </a:ext>
            </a:extLst>
          </p:cNvPr>
          <p:cNvSpPr/>
          <p:nvPr/>
        </p:nvSpPr>
        <p:spPr>
          <a:xfrm>
            <a:off x="6129608" y="2990926"/>
            <a:ext cx="1561111" cy="3867074"/>
          </a:xfrm>
          <a:prstGeom prst="rect">
            <a:avLst/>
          </a:prstGeom>
          <a:solidFill>
            <a:srgbClr val="43C9D6">
              <a:alpha val="20000"/>
            </a:srgbClr>
          </a:solidFill>
          <a:ln w="31750" cap="sq">
            <a:noFill/>
          </a:ln>
          <a:effectLst/>
        </p:spPr>
        <p:style>
          <a:lnRef idx="1">
            <a:schemeClr val="accent5"/>
          </a:lnRef>
          <a:fillRef idx="2">
            <a:schemeClr val="accent5"/>
          </a:fillRef>
          <a:effectRef idx="1">
            <a:schemeClr val="accent5"/>
          </a:effectRef>
          <a:fontRef idx="minor">
            <a:schemeClr val="dk1"/>
          </a:fontRef>
        </p:style>
        <p:txBody>
          <a:bodyPr wrap="square" rtlCol="0" anchor="t"/>
          <a:lstStyle/>
          <a:p>
            <a:pPr lvl="0" algn="ctr"/>
            <a:r>
              <a:rPr lang="en-US" sz="1400" b="1" dirty="0">
                <a:solidFill>
                  <a:prstClr val="black"/>
                </a:solidFill>
                <a:latin typeface="Roboto" panose="02000000000000000000" pitchFamily="2" charset="0"/>
                <a:ea typeface="Roboto" panose="02000000000000000000" pitchFamily="2" charset="0"/>
                <a:cs typeface="Roboto" panose="02000000000000000000" pitchFamily="2" charset="0"/>
              </a:rPr>
              <a:t>Implementation of SDGs</a:t>
            </a:r>
          </a:p>
          <a:p>
            <a:endParaRPr lang="en-US" sz="1400" dirty="0">
              <a:solidFill>
                <a:schemeClr val="tx1"/>
              </a:solidFill>
              <a:latin typeface="Roboto" panose="02000000000000000000" pitchFamily="2" charset="0"/>
              <a:ea typeface="Roboto" panose="02000000000000000000" pitchFamily="2" charset="0"/>
              <a:cs typeface="Roboto" panose="02000000000000000000" pitchFamily="2" charset="0"/>
            </a:endParaRPr>
          </a:p>
          <a:p>
            <a:r>
              <a:rPr lang="en-US" sz="1400" dirty="0">
                <a:solidFill>
                  <a:schemeClr val="tx1"/>
                </a:solidFill>
                <a:latin typeface="Roboto" panose="02000000000000000000" pitchFamily="2" charset="0"/>
                <a:ea typeface="Roboto" panose="02000000000000000000" pitchFamily="2" charset="0"/>
                <a:cs typeface="Roboto" panose="02000000000000000000" pitchFamily="2" charset="0"/>
              </a:rPr>
              <a:t>7. Poverty-Environment Action for SDGs</a:t>
            </a:r>
          </a:p>
          <a:p>
            <a:r>
              <a:rPr lang="en-GB" sz="1400" dirty="0">
                <a:solidFill>
                  <a:schemeClr val="tx1"/>
                </a:solidFill>
                <a:latin typeface="Roboto" panose="02000000000000000000" pitchFamily="2" charset="0"/>
                <a:ea typeface="Roboto" panose="02000000000000000000" pitchFamily="2" charset="0"/>
                <a:cs typeface="Roboto" panose="02000000000000000000" pitchFamily="2" charset="0"/>
              </a:rPr>
              <a:t>8. Environmental dimension of SDGs (including UNDAF &amp;  regional ministerial fora)</a:t>
            </a:r>
          </a:p>
          <a:p>
            <a:r>
              <a:rPr lang="en-GB" sz="1400" dirty="0">
                <a:solidFill>
                  <a:schemeClr val="tx1"/>
                </a:solidFill>
                <a:latin typeface="Roboto" panose="02000000000000000000" pitchFamily="2" charset="0"/>
                <a:ea typeface="Roboto" panose="02000000000000000000" pitchFamily="2" charset="0"/>
                <a:cs typeface="Roboto" panose="02000000000000000000" pitchFamily="2" charset="0"/>
              </a:rPr>
              <a:t>9. Strengthening  institutions in Caribbean Biological Corridor</a:t>
            </a:r>
            <a:endParaRPr lang="en-US" sz="1400"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
        <p:nvSpPr>
          <p:cNvPr id="62" name="Rectangle 61">
            <a:extLst>
              <a:ext uri="{FF2B5EF4-FFF2-40B4-BE49-F238E27FC236}">
                <a16:creationId xmlns:a16="http://schemas.microsoft.com/office/drawing/2014/main" id="{3FF502AD-E9D2-487A-9F55-04ACF086CE58}"/>
              </a:ext>
            </a:extLst>
          </p:cNvPr>
          <p:cNvSpPr/>
          <p:nvPr/>
        </p:nvSpPr>
        <p:spPr>
          <a:xfrm>
            <a:off x="3470733" y="2990926"/>
            <a:ext cx="2616551" cy="3867074"/>
          </a:xfrm>
          <a:prstGeom prst="rect">
            <a:avLst/>
          </a:prstGeom>
          <a:solidFill>
            <a:srgbClr val="43C9D6">
              <a:alpha val="20000"/>
            </a:srgbClr>
          </a:solidFill>
          <a:ln w="31750" cap="sq">
            <a:noFill/>
          </a:ln>
          <a:effectLst/>
        </p:spPr>
        <p:style>
          <a:lnRef idx="1">
            <a:schemeClr val="accent5"/>
          </a:lnRef>
          <a:fillRef idx="2">
            <a:schemeClr val="accent5"/>
          </a:fillRef>
          <a:effectRef idx="1">
            <a:schemeClr val="accent5"/>
          </a:effectRef>
          <a:fontRef idx="minor">
            <a:schemeClr val="dk1"/>
          </a:fontRef>
        </p:style>
        <p:txBody>
          <a:bodyPr wrap="square" rtlCol="0" anchor="t"/>
          <a:lstStyle/>
          <a:p>
            <a:r>
              <a:rPr lang="en-US" sz="1400" b="1" dirty="0">
                <a:solidFill>
                  <a:schemeClr val="tx1"/>
                </a:solidFill>
                <a:latin typeface="Roboto" panose="02000000000000000000" pitchFamily="2" charset="0"/>
                <a:ea typeface="Roboto" panose="02000000000000000000" pitchFamily="2" charset="0"/>
                <a:cs typeface="Roboto" panose="02000000000000000000" pitchFamily="2" charset="0"/>
              </a:rPr>
              <a:t>Environmental law</a:t>
            </a:r>
          </a:p>
          <a:p>
            <a:endParaRPr lang="en-GB" sz="1400" dirty="0">
              <a:solidFill>
                <a:schemeClr val="tx1"/>
              </a:solidFill>
              <a:latin typeface="Roboto" panose="02000000000000000000" pitchFamily="2" charset="0"/>
              <a:ea typeface="Roboto" panose="02000000000000000000" pitchFamily="2" charset="0"/>
              <a:cs typeface="Roboto" panose="02000000000000000000" pitchFamily="2" charset="0"/>
            </a:endParaRPr>
          </a:p>
          <a:p>
            <a:endParaRPr lang="en-GB" sz="1400" dirty="0">
              <a:solidFill>
                <a:schemeClr val="tx1"/>
              </a:solidFill>
              <a:latin typeface="Roboto" panose="02000000000000000000" pitchFamily="2" charset="0"/>
              <a:ea typeface="Roboto" panose="02000000000000000000" pitchFamily="2" charset="0"/>
              <a:cs typeface="Roboto" panose="02000000000000000000" pitchFamily="2" charset="0"/>
            </a:endParaRPr>
          </a:p>
          <a:p>
            <a:r>
              <a:rPr lang="en-GB" sz="1400" dirty="0">
                <a:solidFill>
                  <a:schemeClr val="tx1"/>
                </a:solidFill>
                <a:latin typeface="Roboto" panose="02000000000000000000" pitchFamily="2" charset="0"/>
                <a:ea typeface="Roboto" panose="02000000000000000000" pitchFamily="2" charset="0"/>
                <a:cs typeface="Roboto" panose="02000000000000000000" pitchFamily="2" charset="0"/>
              </a:rPr>
              <a:t>6. Addressing environmental priorities through the law:</a:t>
            </a:r>
          </a:p>
          <a:p>
            <a:pPr marL="342900" indent="-166688">
              <a:buFont typeface="+mj-lt"/>
              <a:buAutoNum type="alphaLcPeriod"/>
            </a:pPr>
            <a:r>
              <a:rPr lang="en-GB" sz="1400" dirty="0">
                <a:solidFill>
                  <a:schemeClr val="tx1"/>
                </a:solidFill>
                <a:latin typeface="Roboto" panose="02000000000000000000" pitchFamily="2" charset="0"/>
                <a:ea typeface="Roboto" panose="02000000000000000000" pitchFamily="2" charset="0"/>
                <a:cs typeface="Roboto" panose="02000000000000000000" pitchFamily="2" charset="0"/>
              </a:rPr>
              <a:t>Montevideo programme, support to </a:t>
            </a:r>
            <a:r>
              <a:rPr lang="en-US" sz="1400" dirty="0">
                <a:solidFill>
                  <a:schemeClr val="tx1"/>
                </a:solidFill>
                <a:latin typeface="Roboto" panose="02000000000000000000" pitchFamily="2" charset="0"/>
                <a:ea typeface="Roboto" panose="02000000000000000000" pitchFamily="2" charset="0"/>
                <a:cs typeface="Roboto" panose="02000000000000000000" pitchFamily="2" charset="0"/>
              </a:rPr>
              <a:t>intergovernmental negotiations, technical legal assistance</a:t>
            </a:r>
          </a:p>
          <a:p>
            <a:pPr marL="342900" indent="-166688">
              <a:buFont typeface="+mj-lt"/>
              <a:buAutoNum type="alphaLcPeriod"/>
            </a:pPr>
            <a:r>
              <a:rPr lang="en-GB" sz="1400" dirty="0">
                <a:solidFill>
                  <a:schemeClr val="tx1"/>
                </a:solidFill>
                <a:latin typeface="Roboto" panose="02000000000000000000" pitchFamily="2" charset="0"/>
                <a:ea typeface="Roboto" panose="02000000000000000000" pitchFamily="2" charset="0"/>
                <a:cs typeface="Roboto" panose="02000000000000000000" pitchFamily="2" charset="0"/>
              </a:rPr>
              <a:t>Environmental Rights</a:t>
            </a:r>
          </a:p>
          <a:p>
            <a:pPr marL="342900" indent="-166688">
              <a:buFont typeface="+mj-lt"/>
              <a:buAutoNum type="alphaLcPeriod"/>
            </a:pPr>
            <a:r>
              <a:rPr lang="en-US" sz="1400" dirty="0">
                <a:solidFill>
                  <a:schemeClr val="tx1"/>
                </a:solidFill>
                <a:latin typeface="Roboto" panose="02000000000000000000" pitchFamily="2" charset="0"/>
                <a:ea typeface="Roboto" panose="02000000000000000000" pitchFamily="2" charset="0"/>
                <a:cs typeface="Roboto" panose="02000000000000000000" pitchFamily="2" charset="0"/>
              </a:rPr>
              <a:t>Environmental Crime/enforcement</a:t>
            </a:r>
            <a:endParaRPr lang="en-GB" sz="1400"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grpSp>
        <p:nvGrpSpPr>
          <p:cNvPr id="65" name="Group 64">
            <a:extLst>
              <a:ext uri="{FF2B5EF4-FFF2-40B4-BE49-F238E27FC236}">
                <a16:creationId xmlns:a16="http://schemas.microsoft.com/office/drawing/2014/main" id="{01269E66-C776-477B-864B-BC776EF9C080}"/>
              </a:ext>
            </a:extLst>
          </p:cNvPr>
          <p:cNvGrpSpPr/>
          <p:nvPr/>
        </p:nvGrpSpPr>
        <p:grpSpPr>
          <a:xfrm>
            <a:off x="4759212" y="1189706"/>
            <a:ext cx="4325917" cy="1331120"/>
            <a:chOff x="4722922" y="1031167"/>
            <a:chExt cx="4377677" cy="1992098"/>
          </a:xfrm>
          <a:solidFill>
            <a:srgbClr val="92D050"/>
          </a:solidFill>
          <a:effectLst/>
        </p:grpSpPr>
        <p:sp>
          <p:nvSpPr>
            <p:cNvPr id="66" name="Rounded Rectangle 94">
              <a:extLst>
                <a:ext uri="{FF2B5EF4-FFF2-40B4-BE49-F238E27FC236}">
                  <a16:creationId xmlns:a16="http://schemas.microsoft.com/office/drawing/2014/main" id="{4FB6D765-A4E9-41DD-A47B-0C9C1F672476}"/>
                </a:ext>
              </a:extLst>
            </p:cNvPr>
            <p:cNvSpPr/>
            <p:nvPr/>
          </p:nvSpPr>
          <p:spPr>
            <a:xfrm>
              <a:off x="7759939" y="1053111"/>
              <a:ext cx="1340660" cy="1970154"/>
            </a:xfrm>
            <a:prstGeom prst="roundRect">
              <a:avLst/>
            </a:prstGeom>
            <a:grpFill/>
            <a:ln>
              <a:noFill/>
            </a:ln>
          </p:spPr>
          <p:style>
            <a:lnRef idx="1">
              <a:schemeClr val="accent1"/>
            </a:lnRef>
            <a:fillRef idx="2">
              <a:schemeClr val="accent1"/>
            </a:fillRef>
            <a:effectRef idx="1">
              <a:schemeClr val="accent1"/>
            </a:effectRef>
            <a:fontRef idx="minor">
              <a:schemeClr val="dk1"/>
            </a:fontRef>
          </p:style>
          <p:txBody>
            <a:bodyPr wrap="square" lIns="65306" tIns="32653" rIns="65306" bIns="32653"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1300" dirty="0">
                  <a:solidFill>
                    <a:schemeClr val="tx1"/>
                  </a:solidFill>
                  <a:latin typeface="Roboto" panose="02000000000000000000" pitchFamily="2" charset="0"/>
                  <a:ea typeface="Roboto" panose="02000000000000000000" pitchFamily="2" charset="0"/>
                  <a:cs typeface="Roboto" panose="02000000000000000000" pitchFamily="2" charset="0"/>
                </a:rPr>
                <a:t>B(iii) Partnerships for the global environmental goals</a:t>
              </a:r>
            </a:p>
          </p:txBody>
        </p:sp>
        <p:sp>
          <p:nvSpPr>
            <p:cNvPr id="67" name="Rounded Rectangle 96">
              <a:extLst>
                <a:ext uri="{FF2B5EF4-FFF2-40B4-BE49-F238E27FC236}">
                  <a16:creationId xmlns:a16="http://schemas.microsoft.com/office/drawing/2014/main" id="{35727CBA-4CF0-42E5-B180-F07B0087DE05}"/>
                </a:ext>
              </a:extLst>
            </p:cNvPr>
            <p:cNvSpPr/>
            <p:nvPr/>
          </p:nvSpPr>
          <p:spPr>
            <a:xfrm>
              <a:off x="6137321" y="1031167"/>
              <a:ext cx="1552183" cy="1970152"/>
            </a:xfrm>
            <a:prstGeom prst="roundRect">
              <a:avLst/>
            </a:prstGeom>
            <a:grpFill/>
            <a:ln>
              <a:noFill/>
            </a:ln>
          </p:spPr>
          <p:style>
            <a:lnRef idx="1">
              <a:schemeClr val="accent1"/>
            </a:lnRef>
            <a:fillRef idx="2">
              <a:schemeClr val="accent1"/>
            </a:fillRef>
            <a:effectRef idx="1">
              <a:schemeClr val="accent1"/>
            </a:effectRef>
            <a:fontRef idx="minor">
              <a:schemeClr val="dk1"/>
            </a:fontRef>
          </p:style>
          <p:txBody>
            <a:bodyPr wrap="square" lIns="0" tIns="32653" rIns="6531" bIns="32653"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1300" dirty="0">
                  <a:solidFill>
                    <a:schemeClr val="tx1"/>
                  </a:solidFill>
                  <a:latin typeface="Roboto" panose="02000000000000000000" pitchFamily="2" charset="0"/>
                  <a:ea typeface="Roboto" panose="02000000000000000000" pitchFamily="2" charset="0"/>
                  <a:cs typeface="Roboto" panose="02000000000000000000" pitchFamily="2" charset="0"/>
                </a:rPr>
                <a:t>B(ii) Embedding environment in  sustainable development planning</a:t>
              </a:r>
            </a:p>
          </p:txBody>
        </p:sp>
        <p:sp>
          <p:nvSpPr>
            <p:cNvPr id="68" name="Rounded Rectangle 97">
              <a:extLst>
                <a:ext uri="{FF2B5EF4-FFF2-40B4-BE49-F238E27FC236}">
                  <a16:creationId xmlns:a16="http://schemas.microsoft.com/office/drawing/2014/main" id="{143C467C-EC8A-4626-B432-E162F539EE2F}"/>
                </a:ext>
              </a:extLst>
            </p:cNvPr>
            <p:cNvSpPr/>
            <p:nvPr/>
          </p:nvSpPr>
          <p:spPr>
            <a:xfrm>
              <a:off x="4722922" y="1050812"/>
              <a:ext cx="1343963" cy="1950507"/>
            </a:xfrm>
            <a:prstGeom prst="roundRect">
              <a:avLst/>
            </a:prstGeom>
            <a:grpFill/>
            <a:ln>
              <a:noFill/>
            </a:ln>
          </p:spPr>
          <p:style>
            <a:lnRef idx="1">
              <a:schemeClr val="accent1"/>
            </a:lnRef>
            <a:fillRef idx="2">
              <a:schemeClr val="accent1"/>
            </a:fillRef>
            <a:effectRef idx="1">
              <a:schemeClr val="accent1"/>
            </a:effectRef>
            <a:fontRef idx="minor">
              <a:schemeClr val="dk1"/>
            </a:fontRef>
          </p:style>
          <p:txBody>
            <a:bodyPr wrap="square" lIns="65306" tIns="32653" rIns="65306" bIns="32653" rtlCol="0" anchor="t"/>
            <a:lstStyle/>
            <a:p>
              <a:pPr algn="ctr"/>
              <a:r>
                <a:rPr lang="en-US" sz="1300" dirty="0">
                  <a:solidFill>
                    <a:schemeClr val="tx1"/>
                  </a:solidFill>
                  <a:latin typeface="Roboto" panose="02000000000000000000" pitchFamily="2" charset="0"/>
                  <a:ea typeface="Roboto" panose="02000000000000000000" pitchFamily="2" charset="0"/>
                  <a:cs typeface="Roboto" panose="02000000000000000000" pitchFamily="2" charset="0"/>
                </a:rPr>
                <a:t>B(</a:t>
              </a:r>
              <a:r>
                <a:rPr lang="en-US" sz="1300" dirty="0" err="1">
                  <a:solidFill>
                    <a:schemeClr val="tx1"/>
                  </a:solidFill>
                  <a:latin typeface="Roboto" panose="02000000000000000000" pitchFamily="2" charset="0"/>
                  <a:ea typeface="Roboto" panose="02000000000000000000" pitchFamily="2" charset="0"/>
                  <a:cs typeface="Roboto" panose="02000000000000000000" pitchFamily="2" charset="0"/>
                </a:rPr>
                <a:t>i</a:t>
              </a:r>
              <a:r>
                <a:rPr lang="en-US" sz="1300" dirty="0">
                  <a:solidFill>
                    <a:schemeClr val="tx1"/>
                  </a:solidFill>
                  <a:latin typeface="Roboto" panose="02000000000000000000" pitchFamily="2" charset="0"/>
                  <a:ea typeface="Roboto" panose="02000000000000000000" pitchFamily="2" charset="0"/>
                  <a:cs typeface="Roboto" panose="02000000000000000000" pitchFamily="2" charset="0"/>
                </a:rPr>
                <a:t>) Stronger institutional capacity &amp; legal frameworks</a:t>
              </a:r>
            </a:p>
          </p:txBody>
        </p:sp>
      </p:grpSp>
      <p:grpSp>
        <p:nvGrpSpPr>
          <p:cNvPr id="70" name="Group 69">
            <a:extLst>
              <a:ext uri="{FF2B5EF4-FFF2-40B4-BE49-F238E27FC236}">
                <a16:creationId xmlns:a16="http://schemas.microsoft.com/office/drawing/2014/main" id="{05055792-0054-4B31-A7CD-936CB8BE9953}"/>
              </a:ext>
            </a:extLst>
          </p:cNvPr>
          <p:cNvGrpSpPr/>
          <p:nvPr/>
        </p:nvGrpSpPr>
        <p:grpSpPr>
          <a:xfrm>
            <a:off x="37548" y="1216085"/>
            <a:ext cx="4565876" cy="1263697"/>
            <a:chOff x="280576" y="38275"/>
            <a:chExt cx="4027660" cy="1745971"/>
          </a:xfrm>
          <a:solidFill>
            <a:srgbClr val="43C9D6"/>
          </a:solidFill>
          <a:effectLst/>
        </p:grpSpPr>
        <p:sp>
          <p:nvSpPr>
            <p:cNvPr id="71" name="Rounded Rectangle 86">
              <a:extLst>
                <a:ext uri="{FF2B5EF4-FFF2-40B4-BE49-F238E27FC236}">
                  <a16:creationId xmlns:a16="http://schemas.microsoft.com/office/drawing/2014/main" id="{B494065E-F4B1-4770-9DEF-37C75CE09CAE}"/>
                </a:ext>
              </a:extLst>
            </p:cNvPr>
            <p:cNvSpPr/>
            <p:nvPr/>
          </p:nvSpPr>
          <p:spPr>
            <a:xfrm>
              <a:off x="280576" y="38276"/>
              <a:ext cx="1292520" cy="1745970"/>
            </a:xfrm>
            <a:prstGeom prst="roundRect">
              <a:avLst/>
            </a:prstGeom>
            <a:grpFill/>
            <a:ln>
              <a:noFill/>
            </a:ln>
          </p:spPr>
          <p:style>
            <a:lnRef idx="1">
              <a:schemeClr val="accent3"/>
            </a:lnRef>
            <a:fillRef idx="2">
              <a:schemeClr val="accent3"/>
            </a:fillRef>
            <a:effectRef idx="1">
              <a:schemeClr val="accent3"/>
            </a:effectRef>
            <a:fontRef idx="minor">
              <a:schemeClr val="dk1"/>
            </a:fontRef>
          </p:style>
          <p:txBody>
            <a:bodyPr wrap="square" lIns="65306" tIns="32653" rIns="65306" bIns="32653"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1300" dirty="0">
                  <a:solidFill>
                    <a:schemeClr val="tx1"/>
                  </a:solidFill>
                  <a:latin typeface="Roboto" panose="02000000000000000000" pitchFamily="2" charset="0"/>
                  <a:ea typeface="Roboto" panose="02000000000000000000" pitchFamily="2" charset="0"/>
                  <a:cs typeface="Roboto" panose="02000000000000000000" pitchFamily="2" charset="0"/>
                </a:rPr>
                <a:t>A(</a:t>
              </a:r>
              <a:r>
                <a:rPr lang="en-US" sz="1300" dirty="0" err="1">
                  <a:solidFill>
                    <a:schemeClr val="tx1"/>
                  </a:solidFill>
                  <a:latin typeface="Roboto" panose="02000000000000000000" pitchFamily="2" charset="0"/>
                  <a:ea typeface="Roboto" panose="02000000000000000000" pitchFamily="2" charset="0"/>
                  <a:cs typeface="Roboto" panose="02000000000000000000" pitchFamily="2" charset="0"/>
                </a:rPr>
                <a:t>i</a:t>
              </a:r>
              <a:r>
                <a:rPr lang="en-US" sz="1300" dirty="0">
                  <a:solidFill>
                    <a:schemeClr val="tx1"/>
                  </a:solidFill>
                  <a:latin typeface="Roboto" panose="02000000000000000000" pitchFamily="2" charset="0"/>
                  <a:ea typeface="Roboto" panose="02000000000000000000" pitchFamily="2" charset="0"/>
                  <a:cs typeface="Roboto" panose="02000000000000000000" pitchFamily="2" charset="0"/>
                </a:rPr>
                <a:t>) Uptake of environmental policy issues at global and regional levels</a:t>
              </a:r>
            </a:p>
          </p:txBody>
        </p:sp>
        <p:sp>
          <p:nvSpPr>
            <p:cNvPr id="72" name="Rounded Rectangle 87">
              <a:extLst>
                <a:ext uri="{FF2B5EF4-FFF2-40B4-BE49-F238E27FC236}">
                  <a16:creationId xmlns:a16="http://schemas.microsoft.com/office/drawing/2014/main" id="{F6304D79-227E-44EE-9F39-DFE1CF6709E7}"/>
                </a:ext>
              </a:extLst>
            </p:cNvPr>
            <p:cNvSpPr/>
            <p:nvPr/>
          </p:nvSpPr>
          <p:spPr>
            <a:xfrm>
              <a:off x="1634493" y="51349"/>
              <a:ext cx="1543322" cy="1732895"/>
            </a:xfrm>
            <a:prstGeom prst="roundRect">
              <a:avLst/>
            </a:prstGeom>
            <a:grpFill/>
            <a:ln>
              <a:noFill/>
            </a:ln>
          </p:spPr>
          <p:style>
            <a:lnRef idx="1">
              <a:schemeClr val="accent3"/>
            </a:lnRef>
            <a:fillRef idx="2">
              <a:schemeClr val="accent3"/>
            </a:fillRef>
            <a:effectRef idx="1">
              <a:schemeClr val="accent3"/>
            </a:effectRef>
            <a:fontRef idx="minor">
              <a:schemeClr val="dk1"/>
            </a:fontRef>
          </p:style>
          <p:txBody>
            <a:bodyPr wrap="square" lIns="65306" tIns="32653" rIns="65306" bIns="32653"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lnSpc>
                  <a:spcPct val="115000"/>
                </a:lnSpc>
              </a:pPr>
              <a:r>
                <a:rPr lang="en-US" sz="1300" dirty="0">
                  <a:solidFill>
                    <a:schemeClr val="tx1"/>
                  </a:solidFill>
                  <a:latin typeface="Roboto" panose="02000000000000000000" pitchFamily="2" charset="0"/>
                  <a:ea typeface="Roboto" panose="02000000000000000000" pitchFamily="2" charset="0"/>
                  <a:cs typeface="Roboto" panose="02000000000000000000" pitchFamily="2" charset="0"/>
                </a:rPr>
                <a:t>A(ii) Coherent implementation of multilateral environmental agreements</a:t>
              </a:r>
            </a:p>
          </p:txBody>
        </p:sp>
        <p:sp>
          <p:nvSpPr>
            <p:cNvPr id="73" name="Rounded Rectangle 122">
              <a:extLst>
                <a:ext uri="{FF2B5EF4-FFF2-40B4-BE49-F238E27FC236}">
                  <a16:creationId xmlns:a16="http://schemas.microsoft.com/office/drawing/2014/main" id="{ACB5C986-3066-493A-802F-256A5E102B5B}"/>
                </a:ext>
              </a:extLst>
            </p:cNvPr>
            <p:cNvSpPr/>
            <p:nvPr/>
          </p:nvSpPr>
          <p:spPr>
            <a:xfrm>
              <a:off x="3239211" y="38275"/>
              <a:ext cx="1069025" cy="1745970"/>
            </a:xfrm>
            <a:prstGeom prst="roundRect">
              <a:avLst/>
            </a:prstGeom>
            <a:grpFill/>
            <a:ln>
              <a:noFill/>
            </a:ln>
          </p:spPr>
          <p:style>
            <a:lnRef idx="1">
              <a:schemeClr val="accent3"/>
            </a:lnRef>
            <a:fillRef idx="2">
              <a:schemeClr val="accent3"/>
            </a:fillRef>
            <a:effectRef idx="1">
              <a:schemeClr val="accent3"/>
            </a:effectRef>
            <a:fontRef idx="minor">
              <a:schemeClr val="dk1"/>
            </a:fontRef>
          </p:style>
          <p:txBody>
            <a:bodyPr wrap="square" lIns="65306" tIns="32653" rIns="65306" bIns="32653"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lnSpc>
                  <a:spcPct val="115000"/>
                </a:lnSpc>
              </a:pPr>
              <a:r>
                <a:rPr lang="en-US" sz="1300" dirty="0">
                  <a:solidFill>
                    <a:schemeClr val="tx1"/>
                  </a:solidFill>
                  <a:latin typeface="Roboto" panose="02000000000000000000" pitchFamily="2" charset="0"/>
                  <a:ea typeface="Roboto" panose="02000000000000000000" pitchFamily="2" charset="0"/>
                  <a:cs typeface="Roboto" panose="02000000000000000000" pitchFamily="2" charset="0"/>
                </a:rPr>
                <a:t>A(iii) International instruments/cooperation</a:t>
              </a:r>
            </a:p>
          </p:txBody>
        </p:sp>
      </p:grpSp>
      <p:sp>
        <p:nvSpPr>
          <p:cNvPr id="74" name="Rectangle 73">
            <a:extLst>
              <a:ext uri="{FF2B5EF4-FFF2-40B4-BE49-F238E27FC236}">
                <a16:creationId xmlns:a16="http://schemas.microsoft.com/office/drawing/2014/main" id="{88BCCC8C-3618-4511-98E4-0B7B7F82DD3F}"/>
              </a:ext>
            </a:extLst>
          </p:cNvPr>
          <p:cNvSpPr/>
          <p:nvPr/>
        </p:nvSpPr>
        <p:spPr>
          <a:xfrm>
            <a:off x="1572389" y="2990924"/>
            <a:ext cx="1794805" cy="3858121"/>
          </a:xfrm>
          <a:prstGeom prst="rect">
            <a:avLst/>
          </a:prstGeom>
          <a:solidFill>
            <a:srgbClr val="43C9D6">
              <a:alpha val="20000"/>
            </a:srgbClr>
          </a:solidFill>
          <a:ln w="31750" cap="sq">
            <a:noFill/>
          </a:ln>
          <a:effectLst/>
        </p:spPr>
        <p:style>
          <a:lnRef idx="1">
            <a:schemeClr val="accent5"/>
          </a:lnRef>
          <a:fillRef idx="2">
            <a:schemeClr val="accent5"/>
          </a:fillRef>
          <a:effectRef idx="1">
            <a:schemeClr val="accent5"/>
          </a:effectRef>
          <a:fontRef idx="minor">
            <a:schemeClr val="dk1"/>
          </a:fontRef>
        </p:style>
        <p:txBody>
          <a:bodyPr wrap="square" rtlCol="0" anchor="t"/>
          <a:lstStyle/>
          <a:p>
            <a:r>
              <a:rPr lang="en-US" sz="1400" b="1" dirty="0">
                <a:solidFill>
                  <a:schemeClr val="tx1"/>
                </a:solidFill>
                <a:latin typeface="Roboto" panose="02000000000000000000" pitchFamily="2" charset="0"/>
                <a:ea typeface="Roboto" panose="02000000000000000000" pitchFamily="2" charset="0"/>
                <a:cs typeface="Roboto" panose="02000000000000000000" pitchFamily="2" charset="0"/>
              </a:rPr>
              <a:t>Multilateral environmental agreements</a:t>
            </a:r>
          </a:p>
          <a:p>
            <a:r>
              <a:rPr lang="en-US" sz="1400" dirty="0">
                <a:solidFill>
                  <a:schemeClr val="tx1"/>
                </a:solidFill>
                <a:latin typeface="Roboto" panose="02000000000000000000" pitchFamily="2" charset="0"/>
                <a:ea typeface="Roboto" panose="02000000000000000000" pitchFamily="2" charset="0"/>
                <a:cs typeface="Roboto" panose="02000000000000000000" pitchFamily="2" charset="0"/>
              </a:rPr>
              <a:t>4.Environmental treaties programme:</a:t>
            </a:r>
          </a:p>
          <a:p>
            <a:pPr marL="342900" indent="-166688">
              <a:buFont typeface="+mj-lt"/>
              <a:buAutoNum type="alphaLcPeriod"/>
            </a:pPr>
            <a:r>
              <a:rPr lang="en-US" sz="1400" dirty="0">
                <a:solidFill>
                  <a:schemeClr val="tx1"/>
                </a:solidFill>
                <a:latin typeface="Roboto" panose="02000000000000000000" pitchFamily="2" charset="0"/>
                <a:ea typeface="Roboto" panose="02000000000000000000" pitchFamily="2" charset="0"/>
                <a:cs typeface="Roboto" panose="02000000000000000000" pitchFamily="2" charset="0"/>
              </a:rPr>
              <a:t>Biodiversity synergies</a:t>
            </a:r>
          </a:p>
          <a:p>
            <a:pPr marL="342900" indent="-166688">
              <a:buFont typeface="+mj-lt"/>
              <a:buAutoNum type="alphaLcPeriod"/>
            </a:pPr>
            <a:r>
              <a:rPr lang="en-US" sz="1400" dirty="0">
                <a:solidFill>
                  <a:schemeClr val="tx1"/>
                </a:solidFill>
                <a:latin typeface="Roboto" panose="02000000000000000000" pitchFamily="2" charset="0"/>
                <a:ea typeface="Roboto" panose="02000000000000000000" pitchFamily="2" charset="0"/>
                <a:cs typeface="Roboto" panose="02000000000000000000" pitchFamily="2" charset="0"/>
              </a:rPr>
              <a:t>ACP MEA capacity building </a:t>
            </a:r>
            <a:endParaRPr lang="en-GB" sz="1400" dirty="0">
              <a:solidFill>
                <a:schemeClr val="tx1"/>
              </a:solidFill>
              <a:latin typeface="Roboto" panose="02000000000000000000" pitchFamily="2" charset="0"/>
              <a:ea typeface="Roboto" panose="02000000000000000000" pitchFamily="2" charset="0"/>
              <a:cs typeface="Roboto" panose="02000000000000000000" pitchFamily="2" charset="0"/>
            </a:endParaRPr>
          </a:p>
          <a:p>
            <a:r>
              <a:rPr lang="en-GB" sz="1400" dirty="0">
                <a:solidFill>
                  <a:schemeClr val="tx1"/>
                </a:solidFill>
                <a:latin typeface="Roboto" panose="02000000000000000000" pitchFamily="2" charset="0"/>
                <a:ea typeface="Roboto" panose="02000000000000000000" pitchFamily="2" charset="0"/>
                <a:cs typeface="Roboto" panose="02000000000000000000" pitchFamily="2" charset="0"/>
              </a:rPr>
              <a:t>5. Collective intelligence for environmental governance (</a:t>
            </a:r>
            <a:r>
              <a:rPr lang="en-GB" sz="1400" dirty="0" err="1">
                <a:solidFill>
                  <a:schemeClr val="tx1"/>
                </a:solidFill>
                <a:latin typeface="Roboto" panose="02000000000000000000" pitchFamily="2" charset="0"/>
                <a:ea typeface="Roboto" panose="02000000000000000000" pitchFamily="2" charset="0"/>
                <a:cs typeface="Roboto" panose="02000000000000000000" pitchFamily="2" charset="0"/>
              </a:rPr>
              <a:t>inforMEA</a:t>
            </a:r>
            <a:r>
              <a:rPr lang="en-GB" sz="1400" dirty="0">
                <a:solidFill>
                  <a:schemeClr val="tx1"/>
                </a:solidFill>
                <a:latin typeface="Roboto" panose="02000000000000000000" pitchFamily="2" charset="0"/>
                <a:ea typeface="Roboto" panose="02000000000000000000" pitchFamily="2" charset="0"/>
                <a:cs typeface="Roboto" panose="02000000000000000000" pitchFamily="2" charset="0"/>
              </a:rPr>
              <a:t>)</a:t>
            </a:r>
          </a:p>
        </p:txBody>
      </p:sp>
      <p:grpSp>
        <p:nvGrpSpPr>
          <p:cNvPr id="87" name="Group 86">
            <a:extLst>
              <a:ext uri="{FF2B5EF4-FFF2-40B4-BE49-F238E27FC236}">
                <a16:creationId xmlns:a16="http://schemas.microsoft.com/office/drawing/2014/main" id="{427205EB-4FB3-4DB2-BE19-68F204491E76}"/>
              </a:ext>
            </a:extLst>
          </p:cNvPr>
          <p:cNvGrpSpPr/>
          <p:nvPr/>
        </p:nvGrpSpPr>
        <p:grpSpPr>
          <a:xfrm>
            <a:off x="1572391" y="6277420"/>
            <a:ext cx="4514893" cy="580579"/>
            <a:chOff x="1309487" y="6488057"/>
            <a:chExt cx="3546362" cy="592895"/>
          </a:xfrm>
          <a:solidFill>
            <a:srgbClr val="43C9D6"/>
          </a:solidFill>
          <a:effectLst/>
        </p:grpSpPr>
        <p:sp>
          <p:nvSpPr>
            <p:cNvPr id="88" name="Rectangle 87">
              <a:extLst>
                <a:ext uri="{FF2B5EF4-FFF2-40B4-BE49-F238E27FC236}">
                  <a16:creationId xmlns:a16="http://schemas.microsoft.com/office/drawing/2014/main" id="{2C32277E-D6F5-453E-B202-E22F040A45E9}"/>
                </a:ext>
              </a:extLst>
            </p:cNvPr>
            <p:cNvSpPr/>
            <p:nvPr/>
          </p:nvSpPr>
          <p:spPr>
            <a:xfrm>
              <a:off x="1505881" y="6488059"/>
              <a:ext cx="3349968" cy="583748"/>
            </a:xfrm>
            <a:prstGeom prst="rect">
              <a:avLst/>
            </a:prstGeom>
            <a:grpFill/>
            <a:ln w="31750" cap="sq">
              <a:noFill/>
            </a:ln>
          </p:spPr>
          <p:style>
            <a:lnRef idx="1">
              <a:schemeClr val="accent5"/>
            </a:lnRef>
            <a:fillRef idx="2">
              <a:schemeClr val="accent5"/>
            </a:fillRef>
            <a:effectRef idx="1">
              <a:schemeClr val="accent5"/>
            </a:effectRef>
            <a:fontRef idx="minor">
              <a:schemeClr val="dk1"/>
            </a:fontRef>
          </p:style>
          <p:txBody>
            <a:bodyPr wrap="square" rtlCol="0" anchor="t"/>
            <a:lstStyle/>
            <a:p>
              <a:pPr marL="171450" indent="-171450">
                <a:buFont typeface="Arial" panose="020B0604020202020204" pitchFamily="34" charset="0"/>
                <a:buChar char="•"/>
              </a:pPr>
              <a:r>
                <a:rPr lang="en-US" sz="1400" dirty="0">
                  <a:solidFill>
                    <a:schemeClr val="tx1"/>
                  </a:solidFill>
                  <a:latin typeface="Roboto" panose="02000000000000000000" pitchFamily="2" charset="0"/>
                  <a:ea typeface="Roboto" panose="02000000000000000000" pitchFamily="2" charset="0"/>
                  <a:cs typeface="Roboto" panose="02000000000000000000" pitchFamily="2" charset="0"/>
                </a:rPr>
                <a:t>Biosafety Clearing House Mechanisms</a:t>
              </a:r>
            </a:p>
            <a:p>
              <a:pPr marL="171450" indent="-171450">
                <a:buFont typeface="Arial" panose="020B0604020202020204" pitchFamily="34" charset="0"/>
                <a:buChar char="•"/>
              </a:pPr>
              <a:r>
                <a:rPr lang="en-US" sz="1400" dirty="0">
                  <a:solidFill>
                    <a:schemeClr val="tx1"/>
                  </a:solidFill>
                  <a:latin typeface="Roboto" panose="02000000000000000000" pitchFamily="2" charset="0"/>
                  <a:ea typeface="Roboto" panose="02000000000000000000" pitchFamily="2" charset="0"/>
                  <a:cs typeface="Roboto" panose="02000000000000000000" pitchFamily="2" charset="0"/>
                </a:rPr>
                <a:t>Nagoya Protocol Implementation</a:t>
              </a:r>
            </a:p>
          </p:txBody>
        </p:sp>
        <p:sp>
          <p:nvSpPr>
            <p:cNvPr id="90" name="Rectangle 89">
              <a:extLst>
                <a:ext uri="{FF2B5EF4-FFF2-40B4-BE49-F238E27FC236}">
                  <a16:creationId xmlns:a16="http://schemas.microsoft.com/office/drawing/2014/main" id="{CF3B35E1-DCF0-4E01-AE38-9F161D0529EF}"/>
                </a:ext>
              </a:extLst>
            </p:cNvPr>
            <p:cNvSpPr/>
            <p:nvPr/>
          </p:nvSpPr>
          <p:spPr>
            <a:xfrm rot="16200000">
              <a:off x="1195847" y="6601697"/>
              <a:ext cx="592895" cy="36561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1"/>
                  </a:solidFill>
                  <a:latin typeface="Roboto" panose="02000000000000000000" pitchFamily="2" charset="0"/>
                  <a:ea typeface="Roboto" panose="02000000000000000000" pitchFamily="2" charset="0"/>
                  <a:cs typeface="Roboto" panose="02000000000000000000" pitchFamily="2" charset="0"/>
                </a:rPr>
                <a:t>GEF</a:t>
              </a:r>
            </a:p>
          </p:txBody>
        </p:sp>
      </p:grpSp>
      <p:sp>
        <p:nvSpPr>
          <p:cNvPr id="99" name="Rounded Rectangle 43">
            <a:extLst>
              <a:ext uri="{FF2B5EF4-FFF2-40B4-BE49-F238E27FC236}">
                <a16:creationId xmlns:a16="http://schemas.microsoft.com/office/drawing/2014/main" id="{78ACC3AB-2E66-4C84-B2D1-0EF199927F98}"/>
              </a:ext>
            </a:extLst>
          </p:cNvPr>
          <p:cNvSpPr/>
          <p:nvPr/>
        </p:nvSpPr>
        <p:spPr>
          <a:xfrm rot="5400000">
            <a:off x="2266563" y="1053894"/>
            <a:ext cx="238294" cy="3499341"/>
          </a:xfrm>
          <a:prstGeom prst="round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en-US" sz="1800" b="1" dirty="0">
                <a:solidFill>
                  <a:schemeClr val="tx1"/>
                </a:solidFill>
                <a:latin typeface="Roboto" panose="02000000000000000000" pitchFamily="2" charset="0"/>
                <a:ea typeface="Roboto" panose="02000000000000000000" pitchFamily="2" charset="0"/>
                <a:cs typeface="Roboto" panose="02000000000000000000" pitchFamily="2" charset="0"/>
              </a:rPr>
              <a:t>Project </a:t>
            </a:r>
            <a:r>
              <a:rPr lang="en-US" sz="1800" b="1">
                <a:solidFill>
                  <a:schemeClr val="tx1"/>
                </a:solidFill>
                <a:latin typeface="Roboto" panose="02000000000000000000" pitchFamily="2" charset="0"/>
                <a:ea typeface="Roboto" panose="02000000000000000000" pitchFamily="2" charset="0"/>
                <a:cs typeface="Roboto" panose="02000000000000000000" pitchFamily="2" charset="0"/>
              </a:rPr>
              <a:t>portfolio 2018-21</a:t>
            </a:r>
            <a:endParaRPr lang="en-US" sz="1800" b="1" dirty="0">
              <a:solidFill>
                <a:schemeClr val="tx1"/>
              </a:solidFill>
              <a:latin typeface="Roboto" panose="02000000000000000000" pitchFamily="2" charset="0"/>
              <a:ea typeface="Roboto" panose="02000000000000000000" pitchFamily="2" charset="0"/>
              <a:cs typeface="Roboto" panose="02000000000000000000" pitchFamily="2" charset="0"/>
            </a:endParaRPr>
          </a:p>
        </p:txBody>
      </p:sp>
      <p:sp>
        <p:nvSpPr>
          <p:cNvPr id="100" name="Rectangle 99">
            <a:extLst>
              <a:ext uri="{FF2B5EF4-FFF2-40B4-BE49-F238E27FC236}">
                <a16:creationId xmlns:a16="http://schemas.microsoft.com/office/drawing/2014/main" id="{4971337C-E03D-4199-9148-E046871B4A8C}"/>
              </a:ext>
            </a:extLst>
          </p:cNvPr>
          <p:cNvSpPr/>
          <p:nvPr/>
        </p:nvSpPr>
        <p:spPr>
          <a:xfrm>
            <a:off x="7760320" y="2990927"/>
            <a:ext cx="1380069" cy="3867073"/>
          </a:xfrm>
          <a:prstGeom prst="rect">
            <a:avLst/>
          </a:prstGeom>
          <a:solidFill>
            <a:srgbClr val="43C9D6">
              <a:alpha val="20000"/>
            </a:srgbClr>
          </a:solidFill>
          <a:ln w="31750" cap="sq">
            <a:noFill/>
          </a:ln>
          <a:effectLst/>
        </p:spPr>
        <p:style>
          <a:lnRef idx="1">
            <a:schemeClr val="accent5"/>
          </a:lnRef>
          <a:fillRef idx="2">
            <a:schemeClr val="accent5"/>
          </a:fillRef>
          <a:effectRef idx="1">
            <a:schemeClr val="accent5"/>
          </a:effectRef>
          <a:fontRef idx="minor">
            <a:schemeClr val="dk1"/>
          </a:fontRef>
        </p:style>
        <p:txBody>
          <a:bodyPr wrap="square" rtlCol="0" anchor="t"/>
          <a:lstStyle/>
          <a:p>
            <a:r>
              <a:rPr lang="en-US" sz="1400" b="1" dirty="0">
                <a:solidFill>
                  <a:schemeClr val="tx1"/>
                </a:solidFill>
                <a:latin typeface="Roboto" panose="02000000000000000000" pitchFamily="2" charset="0"/>
                <a:ea typeface="Roboto" panose="02000000000000000000" pitchFamily="2" charset="0"/>
                <a:cs typeface="Roboto" panose="02000000000000000000" pitchFamily="2" charset="0"/>
              </a:rPr>
              <a:t>Partnerships</a:t>
            </a:r>
          </a:p>
          <a:p>
            <a:endParaRPr lang="en-US" sz="1400" dirty="0">
              <a:solidFill>
                <a:schemeClr val="tx1"/>
              </a:solidFill>
              <a:latin typeface="Roboto" panose="02000000000000000000" pitchFamily="2" charset="0"/>
              <a:ea typeface="Roboto" panose="02000000000000000000" pitchFamily="2" charset="0"/>
              <a:cs typeface="Roboto" panose="02000000000000000000" pitchFamily="2" charset="0"/>
            </a:endParaRPr>
          </a:p>
          <a:p>
            <a:endParaRPr lang="en-US" sz="1400" dirty="0">
              <a:solidFill>
                <a:schemeClr val="tx1"/>
              </a:solidFill>
              <a:latin typeface="Roboto" panose="02000000000000000000" pitchFamily="2" charset="0"/>
              <a:ea typeface="Roboto" panose="02000000000000000000" pitchFamily="2" charset="0"/>
              <a:cs typeface="Roboto" panose="02000000000000000000" pitchFamily="2" charset="0"/>
            </a:endParaRPr>
          </a:p>
          <a:p>
            <a:r>
              <a:rPr lang="en-US" sz="1400" dirty="0">
                <a:solidFill>
                  <a:schemeClr val="tx1"/>
                </a:solidFill>
                <a:latin typeface="Roboto" panose="02000000000000000000" pitchFamily="2" charset="0"/>
                <a:ea typeface="Roboto" panose="02000000000000000000" pitchFamily="2" charset="0"/>
                <a:cs typeface="Roboto" panose="02000000000000000000" pitchFamily="2" charset="0"/>
              </a:rPr>
              <a:t>10. Faith and environment initiative</a:t>
            </a:r>
          </a:p>
          <a:p>
            <a:pPr marL="171450" indent="-171450">
              <a:buFont typeface="Arial" panose="020B0604020202020204" pitchFamily="34" charset="0"/>
              <a:buChar char="•"/>
            </a:pPr>
            <a:endParaRPr lang="en-US" sz="1400" dirty="0">
              <a:solidFill>
                <a:schemeClr val="tx1"/>
              </a:solidFill>
              <a:latin typeface="Roboto" panose="02000000000000000000" pitchFamily="2" charset="0"/>
              <a:ea typeface="Roboto" panose="02000000000000000000" pitchFamily="2" charset="0"/>
              <a:cs typeface="Roboto" panose="02000000000000000000" pitchFamily="2" charset="0"/>
            </a:endParaRPr>
          </a:p>
          <a:p>
            <a:r>
              <a:rPr lang="en-US" sz="1400" dirty="0">
                <a:solidFill>
                  <a:schemeClr val="tx1"/>
                </a:solidFill>
                <a:latin typeface="Roboto" panose="02000000000000000000" pitchFamily="2" charset="0"/>
                <a:ea typeface="Roboto" panose="02000000000000000000" pitchFamily="2" charset="0"/>
                <a:cs typeface="Roboto" panose="02000000000000000000" pitchFamily="2" charset="0"/>
              </a:rPr>
              <a:t>All projects contribute to this indicator</a:t>
            </a:r>
          </a:p>
        </p:txBody>
      </p:sp>
      <p:sp>
        <p:nvSpPr>
          <p:cNvPr id="58" name="Rounded Rectangle 43">
            <a:extLst>
              <a:ext uri="{FF2B5EF4-FFF2-40B4-BE49-F238E27FC236}">
                <a16:creationId xmlns:a16="http://schemas.microsoft.com/office/drawing/2014/main" id="{B7B46504-D082-47AE-9B78-06D7BA73C757}"/>
              </a:ext>
            </a:extLst>
          </p:cNvPr>
          <p:cNvSpPr/>
          <p:nvPr/>
        </p:nvSpPr>
        <p:spPr>
          <a:xfrm rot="5400000">
            <a:off x="3259266" y="-1740304"/>
            <a:ext cx="274394" cy="5520848"/>
          </a:xfrm>
          <a:prstGeom prst="round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270"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lang="en-US" sz="1800" b="1" dirty="0">
                <a:solidFill>
                  <a:schemeClr val="tx1"/>
                </a:solidFill>
                <a:latin typeface="Roboto" panose="02000000000000000000" pitchFamily="2" charset="0"/>
                <a:ea typeface="Roboto" panose="02000000000000000000" pitchFamily="2" charset="0"/>
                <a:cs typeface="Roboto" panose="02000000000000000000" pitchFamily="2" charset="0"/>
              </a:rPr>
              <a:t>2018-19 Programme of Work Indicators</a:t>
            </a:r>
          </a:p>
        </p:txBody>
      </p:sp>
      <p:pic>
        <p:nvPicPr>
          <p:cNvPr id="2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7027" t="24438" r="6853" b="18971"/>
          <a:stretch/>
        </p:blipFill>
        <p:spPr bwMode="auto">
          <a:xfrm>
            <a:off x="0" y="1"/>
            <a:ext cx="800256" cy="7049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5" name="Picture 24">
            <a:extLst>
              <a:ext uri="{FF2B5EF4-FFF2-40B4-BE49-F238E27FC236}">
                <a16:creationId xmlns:a16="http://schemas.microsoft.com/office/drawing/2014/main" id="{2C6AA3FA-39E1-4DFC-8185-87D0CBD6E63D}"/>
              </a:ext>
            </a:extLst>
          </p:cNvPr>
          <p:cNvPicPr/>
          <p:nvPr/>
        </p:nvPicPr>
        <p:blipFill rotWithShape="1">
          <a:blip r:embed="rId4"/>
          <a:srcRect l="4905" t="7528" r="57891" b="9661"/>
          <a:stretch/>
        </p:blipFill>
        <p:spPr bwMode="auto">
          <a:xfrm>
            <a:off x="8229103" y="-5096"/>
            <a:ext cx="866775" cy="8382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453392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E637171-D69F-4A34-A4BB-E24E21F5E620}"/>
              </a:ext>
            </a:extLst>
          </p:cNvPr>
          <p:cNvSpPr txBox="1"/>
          <p:nvPr/>
        </p:nvSpPr>
        <p:spPr>
          <a:xfrm>
            <a:off x="3452781" y="1957883"/>
            <a:ext cx="5623656" cy="2862322"/>
          </a:xfrm>
          <a:prstGeom prst="rect">
            <a:avLst/>
          </a:prstGeom>
          <a:noFill/>
        </p:spPr>
        <p:txBody>
          <a:bodyPr wrap="square" rtlCol="0">
            <a:spAutoFit/>
          </a:bodyPr>
          <a:lstStyle/>
          <a:p>
            <a:endParaRPr lang="en-US" b="1" dirty="0"/>
          </a:p>
          <a:p>
            <a:r>
              <a:rPr lang="en-US" b="1" dirty="0"/>
              <a:t>Environment management group </a:t>
            </a:r>
            <a:r>
              <a:rPr lang="en-GB" dirty="0"/>
              <a:t>action.</a:t>
            </a:r>
            <a:r>
              <a:rPr lang="en-US" dirty="0"/>
              <a:t> </a:t>
            </a:r>
            <a:endParaRPr lang="en-GB" dirty="0"/>
          </a:p>
          <a:p>
            <a:endParaRPr lang="en-US" dirty="0"/>
          </a:p>
          <a:p>
            <a:r>
              <a:rPr lang="en-US" dirty="0"/>
              <a:t>Progress in </a:t>
            </a:r>
            <a:r>
              <a:rPr lang="en-US" b="1" dirty="0"/>
              <a:t>greening the UN</a:t>
            </a:r>
          </a:p>
          <a:p>
            <a:endParaRPr lang="en-US" dirty="0"/>
          </a:p>
          <a:p>
            <a:r>
              <a:rPr lang="en-US" dirty="0"/>
              <a:t>Contribution to </a:t>
            </a:r>
            <a:r>
              <a:rPr lang="en-US" b="1" dirty="0"/>
              <a:t>High-level Political Forum 2018</a:t>
            </a:r>
          </a:p>
          <a:p>
            <a:endParaRPr lang="en-US" b="1" dirty="0"/>
          </a:p>
          <a:p>
            <a:r>
              <a:rPr lang="en-US" b="1" dirty="0"/>
              <a:t>Integrated implementation </a:t>
            </a:r>
            <a:r>
              <a:rPr lang="en-US" dirty="0"/>
              <a:t>of SDGs</a:t>
            </a:r>
          </a:p>
          <a:p>
            <a:endParaRPr lang="en-US" dirty="0"/>
          </a:p>
          <a:p>
            <a:r>
              <a:rPr lang="en-US" dirty="0"/>
              <a:t>Continued collaboration with </a:t>
            </a:r>
            <a:r>
              <a:rPr lang="en-US" b="1" dirty="0"/>
              <a:t>Biodiversity</a:t>
            </a:r>
            <a:r>
              <a:rPr lang="en-US" dirty="0"/>
              <a:t> secretariats</a:t>
            </a:r>
          </a:p>
        </p:txBody>
      </p:sp>
      <p:grpSp>
        <p:nvGrpSpPr>
          <p:cNvPr id="9" name="Group 8">
            <a:extLst>
              <a:ext uri="{FF2B5EF4-FFF2-40B4-BE49-F238E27FC236}">
                <a16:creationId xmlns:a16="http://schemas.microsoft.com/office/drawing/2014/main" id="{14EF4DCB-E7F5-478E-B3F4-04EEB2F5E97F}"/>
              </a:ext>
            </a:extLst>
          </p:cNvPr>
          <p:cNvGrpSpPr/>
          <p:nvPr/>
        </p:nvGrpSpPr>
        <p:grpSpPr>
          <a:xfrm>
            <a:off x="4150737" y="717004"/>
            <a:ext cx="3947525" cy="1225730"/>
            <a:chOff x="848179" y="38275"/>
            <a:chExt cx="2996811" cy="1873181"/>
          </a:xfrm>
          <a:solidFill>
            <a:srgbClr val="43C9D6"/>
          </a:solidFill>
          <a:effectLst/>
        </p:grpSpPr>
        <p:sp>
          <p:nvSpPr>
            <p:cNvPr id="10" name="Rounded Rectangle 86">
              <a:extLst>
                <a:ext uri="{FF2B5EF4-FFF2-40B4-BE49-F238E27FC236}">
                  <a16:creationId xmlns:a16="http://schemas.microsoft.com/office/drawing/2014/main" id="{6490EBE2-3AEC-457A-BFAE-7D431FF6B65F}"/>
                </a:ext>
              </a:extLst>
            </p:cNvPr>
            <p:cNvSpPr/>
            <p:nvPr/>
          </p:nvSpPr>
          <p:spPr>
            <a:xfrm>
              <a:off x="848179" y="38275"/>
              <a:ext cx="1292520" cy="1835724"/>
            </a:xfrm>
            <a:prstGeom prst="roundRect">
              <a:avLst/>
            </a:prstGeom>
            <a:grpFill/>
            <a:ln>
              <a:noFill/>
            </a:ln>
          </p:spPr>
          <p:style>
            <a:lnRef idx="1">
              <a:schemeClr val="accent3"/>
            </a:lnRef>
            <a:fillRef idx="2">
              <a:schemeClr val="accent3"/>
            </a:fillRef>
            <a:effectRef idx="1">
              <a:schemeClr val="accent3"/>
            </a:effectRef>
            <a:fontRef idx="minor">
              <a:schemeClr val="dk1"/>
            </a:fontRef>
          </p:style>
          <p:txBody>
            <a:bodyPr wrap="square" lIns="65306" tIns="32653" rIns="65306" bIns="32653"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1300" dirty="0">
                  <a:solidFill>
                    <a:schemeClr val="tx1"/>
                  </a:solidFill>
                  <a:latin typeface="Roboto" panose="02000000000000000000" pitchFamily="2" charset="0"/>
                  <a:ea typeface="Roboto" panose="02000000000000000000" pitchFamily="2" charset="0"/>
                  <a:cs typeface="Roboto" panose="02000000000000000000" pitchFamily="2" charset="0"/>
                </a:rPr>
                <a:t>(</a:t>
              </a:r>
              <a:r>
                <a:rPr lang="en-US" sz="1300" dirty="0" err="1">
                  <a:solidFill>
                    <a:schemeClr val="tx1"/>
                  </a:solidFill>
                  <a:latin typeface="Roboto" panose="02000000000000000000" pitchFamily="2" charset="0"/>
                  <a:ea typeface="Roboto" panose="02000000000000000000" pitchFamily="2" charset="0"/>
                  <a:cs typeface="Roboto" panose="02000000000000000000" pitchFamily="2" charset="0"/>
                </a:rPr>
                <a:t>i</a:t>
              </a:r>
              <a:r>
                <a:rPr lang="en-US" sz="1300" dirty="0">
                  <a:solidFill>
                    <a:schemeClr val="tx1"/>
                  </a:solidFill>
                  <a:latin typeface="Roboto" panose="02000000000000000000" pitchFamily="2" charset="0"/>
                  <a:ea typeface="Roboto" panose="02000000000000000000" pitchFamily="2" charset="0"/>
                  <a:cs typeface="Roboto" panose="02000000000000000000" pitchFamily="2" charset="0"/>
                </a:rPr>
                <a:t>) Uptake of environmental policy issues at global and regional levels</a:t>
              </a:r>
            </a:p>
          </p:txBody>
        </p:sp>
        <p:sp>
          <p:nvSpPr>
            <p:cNvPr id="11" name="Rounded Rectangle 87">
              <a:extLst>
                <a:ext uri="{FF2B5EF4-FFF2-40B4-BE49-F238E27FC236}">
                  <a16:creationId xmlns:a16="http://schemas.microsoft.com/office/drawing/2014/main" id="{BF68F935-FA1F-4B2B-B174-31B19D4AA8BE}"/>
                </a:ext>
              </a:extLst>
            </p:cNvPr>
            <p:cNvSpPr/>
            <p:nvPr/>
          </p:nvSpPr>
          <p:spPr>
            <a:xfrm>
              <a:off x="2418969" y="88805"/>
              <a:ext cx="1426021" cy="1822651"/>
            </a:xfrm>
            <a:prstGeom prst="roundRect">
              <a:avLst/>
            </a:prstGeom>
            <a:grpFill/>
            <a:ln>
              <a:noFill/>
            </a:ln>
          </p:spPr>
          <p:style>
            <a:lnRef idx="1">
              <a:schemeClr val="accent3"/>
            </a:lnRef>
            <a:fillRef idx="2">
              <a:schemeClr val="accent3"/>
            </a:fillRef>
            <a:effectRef idx="1">
              <a:schemeClr val="accent3"/>
            </a:effectRef>
            <a:fontRef idx="minor">
              <a:schemeClr val="dk1"/>
            </a:fontRef>
          </p:style>
          <p:txBody>
            <a:bodyPr wrap="square" lIns="65306" tIns="32653" rIns="65306" bIns="32653"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lnSpc>
                  <a:spcPct val="115000"/>
                </a:lnSpc>
              </a:pPr>
              <a:r>
                <a:rPr lang="en-US" sz="1300" dirty="0">
                  <a:solidFill>
                    <a:schemeClr val="tx1"/>
                  </a:solidFill>
                  <a:latin typeface="Roboto" panose="02000000000000000000" pitchFamily="2" charset="0"/>
                  <a:ea typeface="Roboto" panose="02000000000000000000" pitchFamily="2" charset="0"/>
                  <a:cs typeface="Roboto" panose="02000000000000000000" pitchFamily="2" charset="0"/>
                </a:rPr>
                <a:t>(ii) Coherent implementation of multilateral environmental agreements</a:t>
              </a:r>
            </a:p>
          </p:txBody>
        </p:sp>
      </p:grpSp>
      <p:sp>
        <p:nvSpPr>
          <p:cNvPr id="7" name="Rounded Rectangle 554">
            <a:extLst>
              <a:ext uri="{FF2B5EF4-FFF2-40B4-BE49-F238E27FC236}">
                <a16:creationId xmlns:a16="http://schemas.microsoft.com/office/drawing/2014/main" id="{0F56BF7F-EE83-40A3-A8EA-906C87F48D0C}"/>
              </a:ext>
            </a:extLst>
          </p:cNvPr>
          <p:cNvSpPr>
            <a:spLocks noChangeArrowheads="1"/>
          </p:cNvSpPr>
          <p:nvPr/>
        </p:nvSpPr>
        <p:spPr bwMode="auto">
          <a:xfrm>
            <a:off x="140776" y="1195484"/>
            <a:ext cx="3332538" cy="2247930"/>
          </a:xfrm>
          <a:prstGeom prst="roundRect">
            <a:avLst>
              <a:gd name="adj" fmla="val 16667"/>
            </a:avLst>
          </a:prstGeom>
          <a:solidFill>
            <a:srgbClr val="43C9D6"/>
          </a:solidFill>
          <a:ln w="12700">
            <a:noFill/>
            <a:round/>
            <a:headEnd/>
            <a:tailEnd/>
          </a:ln>
        </p:spPr>
        <p:txBody>
          <a:bodyPr vert="horz" wrap="square" lIns="9138" tIns="45691" rIns="9138" bIns="45691"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dirty="0">
                <a:ln>
                  <a:noFill/>
                </a:ln>
                <a:effectLst/>
                <a:latin typeface="Roboto" panose="02000000000000000000" pitchFamily="2" charset="0"/>
                <a:ea typeface="Roboto" panose="02000000000000000000" pitchFamily="2" charset="0"/>
                <a:cs typeface="Roboto" panose="02000000000000000000" pitchFamily="2" charset="0"/>
              </a:rPr>
              <a:t>Expected accomplishment A</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chemeClr val="bg1"/>
                </a:solidFill>
                <a:effectLst/>
                <a:latin typeface="Roboto" panose="02000000000000000000" pitchFamily="2" charset="0"/>
                <a:ea typeface="Roboto" panose="02000000000000000000" pitchFamily="2" charset="0"/>
                <a:cs typeface="Roboto" panose="02000000000000000000" pitchFamily="2" charset="0"/>
              </a:rPr>
              <a:t>The international community increasingly converges on common and integrated approaches to achieve environmental objectives and implement the 2030 Agenda for Sustainable Development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dirty="0">
              <a:ln>
                <a:noFill/>
              </a:ln>
              <a:solidFill>
                <a:schemeClr val="bg1"/>
              </a:solidFill>
              <a:effectLst/>
              <a:latin typeface="Roboto" panose="02000000000000000000" pitchFamily="2" charset="0"/>
              <a:ea typeface="Roboto" panose="02000000000000000000" pitchFamily="2" charset="0"/>
              <a:cs typeface="Roboto" panose="02000000000000000000" pitchFamily="2" charset="0"/>
            </a:endParaRPr>
          </a:p>
        </p:txBody>
      </p:sp>
      <p:sp>
        <p:nvSpPr>
          <p:cNvPr id="4" name="Rectangle 3">
            <a:extLst>
              <a:ext uri="{FF2B5EF4-FFF2-40B4-BE49-F238E27FC236}">
                <a16:creationId xmlns:a16="http://schemas.microsoft.com/office/drawing/2014/main" id="{1D895CD9-6BB7-444F-91B0-00BB3401A8BA}"/>
              </a:ext>
            </a:extLst>
          </p:cNvPr>
          <p:cNvSpPr/>
          <p:nvPr/>
        </p:nvSpPr>
        <p:spPr>
          <a:xfrm>
            <a:off x="2192203" y="81503"/>
            <a:ext cx="5623655" cy="553998"/>
          </a:xfrm>
          <a:prstGeom prst="rect">
            <a:avLst/>
          </a:prstGeom>
        </p:spPr>
        <p:txBody>
          <a:bodyPr wrap="none">
            <a:spAutoFit/>
          </a:bodyPr>
          <a:lstStyle/>
          <a:p>
            <a:r>
              <a:rPr lang="en-US" sz="3000" b="1" dirty="0">
                <a:latin typeface="Roboto" panose="02000000000000000000" pitchFamily="2" charset="0"/>
                <a:ea typeface="Roboto" panose="02000000000000000000" pitchFamily="2" charset="0"/>
                <a:cs typeface="Roboto" panose="02000000000000000000" pitchFamily="2" charset="0"/>
              </a:rPr>
              <a:t>Highlights January - June 2018</a:t>
            </a:r>
          </a:p>
        </p:txBody>
      </p:sp>
      <p:sp>
        <p:nvSpPr>
          <p:cNvPr id="20" name="Rectangle 19">
            <a:extLst>
              <a:ext uri="{FF2B5EF4-FFF2-40B4-BE49-F238E27FC236}">
                <a16:creationId xmlns:a16="http://schemas.microsoft.com/office/drawing/2014/main" id="{83985EE2-1BAC-418E-9FBF-050BC506994B}"/>
              </a:ext>
            </a:extLst>
          </p:cNvPr>
          <p:cNvSpPr/>
          <p:nvPr/>
        </p:nvSpPr>
        <p:spPr>
          <a:xfrm>
            <a:off x="136534" y="3068489"/>
            <a:ext cx="3010287" cy="3970318"/>
          </a:xfrm>
          <a:prstGeom prst="rect">
            <a:avLst/>
          </a:prstGeom>
        </p:spPr>
        <p:txBody>
          <a:bodyPr wrap="square">
            <a:spAutoFit/>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(UNEA Resolutions 2/2, 2/5, 2/17, and 3/3)</a:t>
            </a:r>
          </a:p>
          <a:p>
            <a:endParaRPr lang="en-US" dirty="0"/>
          </a:p>
        </p:txBody>
      </p:sp>
      <p:pic>
        <p:nvPicPr>
          <p:cNvPr id="21" name="Picture 20">
            <a:extLst>
              <a:ext uri="{FF2B5EF4-FFF2-40B4-BE49-F238E27FC236}">
                <a16:creationId xmlns:a16="http://schemas.microsoft.com/office/drawing/2014/main" id="{F64EE7D8-D537-4A42-B06F-58EF070486FC}"/>
              </a:ext>
            </a:extLst>
          </p:cNvPr>
          <p:cNvPicPr>
            <a:picLocks noChangeAspect="1"/>
          </p:cNvPicPr>
          <p:nvPr/>
        </p:nvPicPr>
        <p:blipFill>
          <a:blip r:embed="rId3"/>
          <a:stretch>
            <a:fillRect/>
          </a:stretch>
        </p:blipFill>
        <p:spPr>
          <a:xfrm>
            <a:off x="180830" y="3624326"/>
            <a:ext cx="3227654" cy="2096467"/>
          </a:xfrm>
          <a:prstGeom prst="rect">
            <a:avLst/>
          </a:prstGeom>
        </p:spPr>
      </p:pic>
      <p:pic>
        <p:nvPicPr>
          <p:cNvPr id="12"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57027" t="24438" r="6853" b="18971"/>
          <a:stretch/>
        </p:blipFill>
        <p:spPr bwMode="auto">
          <a:xfrm>
            <a:off x="0" y="1"/>
            <a:ext cx="886447" cy="7808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12">
            <a:extLst>
              <a:ext uri="{FF2B5EF4-FFF2-40B4-BE49-F238E27FC236}">
                <a16:creationId xmlns:a16="http://schemas.microsoft.com/office/drawing/2014/main" id="{2C6AA3FA-39E1-4DFC-8185-87D0CBD6E63D}"/>
              </a:ext>
            </a:extLst>
          </p:cNvPr>
          <p:cNvPicPr/>
          <p:nvPr/>
        </p:nvPicPr>
        <p:blipFill rotWithShape="1">
          <a:blip r:embed="rId5"/>
          <a:srcRect l="4905" t="7528" r="57891" b="9661"/>
          <a:stretch/>
        </p:blipFill>
        <p:spPr bwMode="auto">
          <a:xfrm>
            <a:off x="8250813" y="39392"/>
            <a:ext cx="866775" cy="8382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7468555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Straight Connector 12"/>
          <p:cNvCxnSpPr/>
          <p:nvPr/>
        </p:nvCxnSpPr>
        <p:spPr>
          <a:xfrm>
            <a:off x="-244548" y="6391176"/>
            <a:ext cx="9144000" cy="0"/>
          </a:xfrm>
          <a:prstGeom prst="line">
            <a:avLst/>
          </a:prstGeom>
          <a:ln w="12700" cmpd="sng">
            <a:solidFill>
              <a:srgbClr val="C7EAFB"/>
            </a:solidFill>
            <a:round/>
          </a:ln>
          <a:effectLst/>
        </p:spPr>
        <p:style>
          <a:lnRef idx="2">
            <a:schemeClr val="accent1"/>
          </a:lnRef>
          <a:fillRef idx="0">
            <a:schemeClr val="accent1"/>
          </a:fillRef>
          <a:effectRef idx="1">
            <a:schemeClr val="accent1"/>
          </a:effectRef>
          <a:fontRef idx="minor">
            <a:schemeClr val="tx1"/>
          </a:fontRef>
        </p:style>
      </p:cxnSp>
      <p:sp>
        <p:nvSpPr>
          <p:cNvPr id="2" name="TextBox 1">
            <a:extLst>
              <a:ext uri="{FF2B5EF4-FFF2-40B4-BE49-F238E27FC236}">
                <a16:creationId xmlns:a16="http://schemas.microsoft.com/office/drawing/2014/main" id="{7E637171-D69F-4A34-A4BB-E24E21F5E620}"/>
              </a:ext>
            </a:extLst>
          </p:cNvPr>
          <p:cNvSpPr txBox="1"/>
          <p:nvPr/>
        </p:nvSpPr>
        <p:spPr>
          <a:xfrm>
            <a:off x="3657037" y="2622175"/>
            <a:ext cx="5242415" cy="4031873"/>
          </a:xfrm>
          <a:prstGeom prst="rect">
            <a:avLst/>
          </a:prstGeom>
          <a:noFill/>
        </p:spPr>
        <p:txBody>
          <a:bodyPr wrap="square" rtlCol="0">
            <a:spAutoFit/>
          </a:bodyPr>
          <a:lstStyle/>
          <a:p>
            <a:r>
              <a:rPr lang="en-US" sz="2000" dirty="0"/>
              <a:t>Regional Agreement on </a:t>
            </a:r>
            <a:r>
              <a:rPr lang="en-US" sz="2000" b="1" dirty="0"/>
              <a:t>Access to Information, Public Participation and Justice in Environmental Matters </a:t>
            </a:r>
            <a:r>
              <a:rPr lang="en-US" sz="2000" dirty="0"/>
              <a:t>in Latin America and the Caribbean  (</a:t>
            </a:r>
            <a:r>
              <a:rPr lang="en-US" sz="2000" dirty="0" err="1"/>
              <a:t>Escazú</a:t>
            </a:r>
            <a:r>
              <a:rPr lang="en-US" sz="2000" dirty="0"/>
              <a:t> Agreement) (UNEA Resolution 2/25)</a:t>
            </a:r>
          </a:p>
          <a:p>
            <a:endParaRPr lang="en-US" sz="2000" dirty="0"/>
          </a:p>
          <a:p>
            <a:r>
              <a:rPr lang="en-US" sz="2000" b="1" dirty="0"/>
              <a:t>Progressive development of environmental law:</a:t>
            </a:r>
          </a:p>
          <a:p>
            <a:pPr marL="285750" indent="-285750">
              <a:buFont typeface="Arial" panose="020B0604020202020204" pitchFamily="34" charset="0"/>
              <a:buChar char="•"/>
            </a:pPr>
            <a:r>
              <a:rPr lang="en-US" sz="2000" dirty="0"/>
              <a:t>Montevideo Programme IV assessed</a:t>
            </a:r>
          </a:p>
          <a:p>
            <a:pPr marL="285750" indent="-285750">
              <a:buFont typeface="Arial" panose="020B0604020202020204" pitchFamily="34" charset="0"/>
              <a:buChar char="•"/>
            </a:pPr>
            <a:r>
              <a:rPr lang="en-US" sz="2000" dirty="0"/>
              <a:t>Country-led discussions toward a possible new global programme for submission to UNEA4 (UNEA Resolution 2/19)</a:t>
            </a:r>
          </a:p>
          <a:p>
            <a:endParaRPr lang="en-US" dirty="0"/>
          </a:p>
          <a:p>
            <a:endParaRPr lang="en-US" dirty="0"/>
          </a:p>
        </p:txBody>
      </p:sp>
      <p:sp>
        <p:nvSpPr>
          <p:cNvPr id="12" name="Rounded Rectangle 122">
            <a:extLst>
              <a:ext uri="{FF2B5EF4-FFF2-40B4-BE49-F238E27FC236}">
                <a16:creationId xmlns:a16="http://schemas.microsoft.com/office/drawing/2014/main" id="{B0B02628-2CE7-4A87-97D9-52548D55A7CE}"/>
              </a:ext>
            </a:extLst>
          </p:cNvPr>
          <p:cNvSpPr/>
          <p:nvPr/>
        </p:nvSpPr>
        <p:spPr>
          <a:xfrm>
            <a:off x="3657036" y="964190"/>
            <a:ext cx="1299975" cy="1186790"/>
          </a:xfrm>
          <a:prstGeom prst="roundRect">
            <a:avLst/>
          </a:prstGeom>
          <a:solidFill>
            <a:srgbClr val="43C9D6"/>
          </a:solidFill>
          <a:ln>
            <a:noFill/>
          </a:ln>
        </p:spPr>
        <p:style>
          <a:lnRef idx="1">
            <a:schemeClr val="accent3"/>
          </a:lnRef>
          <a:fillRef idx="2">
            <a:schemeClr val="accent3"/>
          </a:fillRef>
          <a:effectRef idx="1">
            <a:schemeClr val="accent3"/>
          </a:effectRef>
          <a:fontRef idx="minor">
            <a:schemeClr val="dk1"/>
          </a:fontRef>
        </p:style>
        <p:txBody>
          <a:bodyPr wrap="square" lIns="65306" tIns="32653" rIns="65306" bIns="32653"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nSpc>
                <a:spcPct val="115000"/>
              </a:lnSpc>
            </a:pPr>
            <a:r>
              <a:rPr lang="en-US" sz="1300" dirty="0">
                <a:solidFill>
                  <a:schemeClr val="tx1"/>
                </a:solidFill>
                <a:latin typeface="Roboto" panose="02000000000000000000" pitchFamily="2" charset="0"/>
                <a:ea typeface="Roboto" panose="02000000000000000000" pitchFamily="2" charset="0"/>
                <a:cs typeface="Roboto" panose="02000000000000000000" pitchFamily="2" charset="0"/>
              </a:rPr>
              <a:t>(iii) International instruments/</a:t>
            </a:r>
          </a:p>
          <a:p>
            <a:pPr>
              <a:lnSpc>
                <a:spcPct val="115000"/>
              </a:lnSpc>
            </a:pPr>
            <a:r>
              <a:rPr lang="en-US" sz="1300" dirty="0">
                <a:solidFill>
                  <a:schemeClr val="tx1"/>
                </a:solidFill>
                <a:latin typeface="Roboto" panose="02000000000000000000" pitchFamily="2" charset="0"/>
                <a:ea typeface="Roboto" panose="02000000000000000000" pitchFamily="2" charset="0"/>
                <a:cs typeface="Roboto" panose="02000000000000000000" pitchFamily="2" charset="0"/>
              </a:rPr>
              <a:t>cooperation</a:t>
            </a:r>
          </a:p>
        </p:txBody>
      </p:sp>
      <p:sp>
        <p:nvSpPr>
          <p:cNvPr id="7" name="Rounded Rectangle 554">
            <a:extLst>
              <a:ext uri="{FF2B5EF4-FFF2-40B4-BE49-F238E27FC236}">
                <a16:creationId xmlns:a16="http://schemas.microsoft.com/office/drawing/2014/main" id="{0F56BF7F-EE83-40A3-A8EA-906C87F48D0C}"/>
              </a:ext>
            </a:extLst>
          </p:cNvPr>
          <p:cNvSpPr>
            <a:spLocks noChangeArrowheads="1"/>
          </p:cNvSpPr>
          <p:nvPr/>
        </p:nvSpPr>
        <p:spPr bwMode="auto">
          <a:xfrm>
            <a:off x="27850" y="949302"/>
            <a:ext cx="3546463" cy="2366412"/>
          </a:xfrm>
          <a:prstGeom prst="roundRect">
            <a:avLst>
              <a:gd name="adj" fmla="val 16667"/>
            </a:avLst>
          </a:prstGeom>
          <a:solidFill>
            <a:srgbClr val="43C9D6"/>
          </a:solidFill>
          <a:ln w="12700">
            <a:noFill/>
            <a:round/>
            <a:headEnd/>
            <a:tailEnd/>
          </a:ln>
        </p:spPr>
        <p:txBody>
          <a:bodyPr vert="horz" wrap="square" lIns="9138" tIns="45691" rIns="9138" bIns="45691"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dirty="0">
                <a:ln>
                  <a:noFill/>
                </a:ln>
                <a:effectLst/>
                <a:latin typeface="Roboto" panose="02000000000000000000" pitchFamily="2" charset="0"/>
                <a:ea typeface="Roboto" panose="02000000000000000000" pitchFamily="2" charset="0"/>
                <a:cs typeface="Roboto" panose="02000000000000000000" pitchFamily="2" charset="0"/>
              </a:rPr>
              <a:t>Expected accomplishment A</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chemeClr val="bg1"/>
                </a:solidFill>
                <a:effectLst/>
                <a:latin typeface="Roboto" panose="02000000000000000000" pitchFamily="2" charset="0"/>
                <a:ea typeface="Roboto" panose="02000000000000000000" pitchFamily="2" charset="0"/>
                <a:cs typeface="Roboto" panose="02000000000000000000" pitchFamily="2" charset="0"/>
              </a:rPr>
              <a:t>The international community increasingly converges on common and integrated approaches to achieve environmental objectives and implement the 2030 Agenda for Sustainable Development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dirty="0">
              <a:ln>
                <a:noFill/>
              </a:ln>
              <a:solidFill>
                <a:schemeClr val="bg1"/>
              </a:solidFill>
              <a:effectLst/>
              <a:latin typeface="Roboto" panose="02000000000000000000" pitchFamily="2" charset="0"/>
              <a:ea typeface="Roboto" panose="02000000000000000000" pitchFamily="2" charset="0"/>
              <a:cs typeface="Roboto" panose="02000000000000000000" pitchFamily="2" charset="0"/>
            </a:endParaRPr>
          </a:p>
        </p:txBody>
      </p:sp>
      <p:sp>
        <p:nvSpPr>
          <p:cNvPr id="4" name="Rectangle 3">
            <a:extLst>
              <a:ext uri="{FF2B5EF4-FFF2-40B4-BE49-F238E27FC236}">
                <a16:creationId xmlns:a16="http://schemas.microsoft.com/office/drawing/2014/main" id="{1D895CD9-6BB7-444F-91B0-00BB3401A8BA}"/>
              </a:ext>
            </a:extLst>
          </p:cNvPr>
          <p:cNvSpPr/>
          <p:nvPr/>
        </p:nvSpPr>
        <p:spPr>
          <a:xfrm>
            <a:off x="2589123" y="303569"/>
            <a:ext cx="5226111" cy="553998"/>
          </a:xfrm>
          <a:prstGeom prst="rect">
            <a:avLst/>
          </a:prstGeom>
        </p:spPr>
        <p:txBody>
          <a:bodyPr wrap="none">
            <a:spAutoFit/>
          </a:bodyPr>
          <a:lstStyle/>
          <a:p>
            <a:r>
              <a:rPr lang="en-US" sz="3000" b="1" dirty="0">
                <a:latin typeface="Roboto" panose="02000000000000000000" pitchFamily="2" charset="0"/>
                <a:ea typeface="Roboto" panose="02000000000000000000" pitchFamily="2" charset="0"/>
                <a:cs typeface="Roboto" panose="02000000000000000000" pitchFamily="2" charset="0"/>
              </a:rPr>
              <a:t>Progress January-June 2018</a:t>
            </a:r>
          </a:p>
        </p:txBody>
      </p:sp>
      <p:pic>
        <p:nvPicPr>
          <p:cNvPr id="19" name="Picture 18">
            <a:extLst>
              <a:ext uri="{FF2B5EF4-FFF2-40B4-BE49-F238E27FC236}">
                <a16:creationId xmlns:a16="http://schemas.microsoft.com/office/drawing/2014/main" id="{96E5C0D8-D899-44A2-9940-7A173228FE3B}"/>
              </a:ext>
            </a:extLst>
          </p:cNvPr>
          <p:cNvPicPr>
            <a:picLocks noChangeAspect="1"/>
          </p:cNvPicPr>
          <p:nvPr/>
        </p:nvPicPr>
        <p:blipFill>
          <a:blip r:embed="rId3"/>
          <a:stretch>
            <a:fillRect/>
          </a:stretch>
        </p:blipFill>
        <p:spPr>
          <a:xfrm>
            <a:off x="259728" y="3397976"/>
            <a:ext cx="2918645" cy="3446246"/>
          </a:xfrm>
          <a:prstGeom prst="rect">
            <a:avLst/>
          </a:prstGeom>
        </p:spPr>
      </p:pic>
      <p:pic>
        <p:nvPicPr>
          <p:cNvPr id="9"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57027" t="24438" r="6853" b="18971"/>
          <a:stretch/>
        </p:blipFill>
        <p:spPr bwMode="auto">
          <a:xfrm>
            <a:off x="0" y="0"/>
            <a:ext cx="779242" cy="6864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9">
            <a:extLst>
              <a:ext uri="{FF2B5EF4-FFF2-40B4-BE49-F238E27FC236}">
                <a16:creationId xmlns:a16="http://schemas.microsoft.com/office/drawing/2014/main" id="{2C6AA3FA-39E1-4DFC-8185-87D0CBD6E63D}"/>
              </a:ext>
            </a:extLst>
          </p:cNvPr>
          <p:cNvPicPr/>
          <p:nvPr/>
        </p:nvPicPr>
        <p:blipFill rotWithShape="1">
          <a:blip r:embed="rId5"/>
          <a:srcRect l="4905" t="7528" r="57891" b="9661"/>
          <a:stretch/>
        </p:blipFill>
        <p:spPr bwMode="auto">
          <a:xfrm>
            <a:off x="8277225" y="19367"/>
            <a:ext cx="866775" cy="8382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0067022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1"/>
          <p:cNvSpPr txBox="1">
            <a:spLocks/>
          </p:cNvSpPr>
          <p:nvPr/>
        </p:nvSpPr>
        <p:spPr>
          <a:xfrm>
            <a:off x="2654949" y="2133365"/>
            <a:ext cx="6572079" cy="4385023"/>
          </a:xfrm>
          <a:prstGeom prst="rect">
            <a:avLst/>
          </a:prstGeom>
        </p:spPr>
        <p:txBody>
          <a:bodyPr vert="horz" lIns="91440" tIns="45720" rIns="91440" bIns="45720" rtlCol="0" anchor="ctr">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pPr lvl="0">
              <a:defRPr/>
            </a:pPr>
            <a:endParaRPr lang="en-US" sz="1600" dirty="0"/>
          </a:p>
          <a:p>
            <a:pPr lvl="0">
              <a:defRPr/>
            </a:pPr>
            <a:endParaRPr lang="en-US" sz="1600" dirty="0">
              <a:latin typeface="Roboto" panose="02000000000000000000" pitchFamily="2" charset="0"/>
              <a:ea typeface="Roboto" panose="02000000000000000000" pitchFamily="2" charset="0"/>
              <a:cs typeface="Roboto" panose="02000000000000000000" pitchFamily="2" charset="0"/>
            </a:endParaRPr>
          </a:p>
          <a:p>
            <a:pPr>
              <a:defRPr/>
            </a:pPr>
            <a:r>
              <a:rPr lang="en-US" sz="2000" dirty="0">
                <a:latin typeface="Roboto" panose="02000000000000000000" pitchFamily="2" charset="0"/>
                <a:ea typeface="Roboto" panose="02000000000000000000" pitchFamily="2" charset="0"/>
                <a:cs typeface="Roboto" panose="02000000000000000000" pitchFamily="2" charset="0"/>
              </a:rPr>
              <a:t>Strengthen national legislation  on climate and wildlife (six countries) </a:t>
            </a:r>
          </a:p>
          <a:p>
            <a:pPr lvl="0">
              <a:defRPr/>
            </a:pPr>
            <a:endParaRPr lang="en-US" sz="2000" dirty="0">
              <a:latin typeface="Roboto" panose="02000000000000000000" pitchFamily="2" charset="0"/>
              <a:ea typeface="Roboto" panose="02000000000000000000" pitchFamily="2" charset="0"/>
              <a:cs typeface="Roboto" panose="02000000000000000000" pitchFamily="2" charset="0"/>
            </a:endParaRPr>
          </a:p>
          <a:p>
            <a:pPr lvl="0">
              <a:defRPr/>
            </a:pPr>
            <a:r>
              <a:rPr lang="en-US" sz="2000" dirty="0">
                <a:latin typeface="Roboto" panose="02000000000000000000" pitchFamily="2" charset="0"/>
                <a:ea typeface="Roboto" panose="02000000000000000000" pitchFamily="2" charset="0"/>
                <a:cs typeface="Roboto" panose="02000000000000000000" pitchFamily="2" charset="0"/>
              </a:rPr>
              <a:t>Environmental law, knowledge and capacities</a:t>
            </a:r>
          </a:p>
          <a:p>
            <a:pPr lvl="0">
              <a:defRPr/>
            </a:pPr>
            <a:endParaRPr lang="en-US" sz="2000" dirty="0">
              <a:latin typeface="Roboto" panose="02000000000000000000" pitchFamily="2" charset="0"/>
              <a:ea typeface="Roboto" panose="02000000000000000000" pitchFamily="2" charset="0"/>
              <a:cs typeface="Roboto" panose="02000000000000000000" pitchFamily="2" charset="0"/>
            </a:endParaRPr>
          </a:p>
          <a:p>
            <a:pPr lvl="0">
              <a:defRPr/>
            </a:pPr>
            <a:r>
              <a:rPr lang="en-US" sz="2000" dirty="0">
                <a:latin typeface="Roboto" panose="02000000000000000000" pitchFamily="2" charset="0"/>
                <a:ea typeface="Roboto" panose="02000000000000000000" pitchFamily="2" charset="0"/>
                <a:cs typeface="Roboto" panose="02000000000000000000" pitchFamily="2" charset="0"/>
              </a:rPr>
              <a:t>Strengthening enforcement capacities for trade-related MEAs</a:t>
            </a:r>
          </a:p>
          <a:p>
            <a:pPr marL="0" marR="0" lvl="0" indent="0" algn="l" defTabSz="457200" rtl="0" eaLnBrk="1" fontAlgn="auto" latinLnBrk="0" hangingPunct="1">
              <a:lnSpc>
                <a:spcPct val="100000"/>
              </a:lnSpc>
              <a:spcBef>
                <a:spcPct val="0"/>
              </a:spcBef>
              <a:spcAft>
                <a:spcPts val="0"/>
              </a:spcAft>
              <a:buClrTx/>
              <a:buSzTx/>
              <a:buFontTx/>
              <a:buNone/>
              <a:tabLst/>
              <a:defRPr/>
            </a:pPr>
            <a:endParaRPr lang="en-US" sz="2000" dirty="0">
              <a:latin typeface="Roboto" panose="02000000000000000000" pitchFamily="2" charset="0"/>
              <a:ea typeface="Roboto" panose="02000000000000000000" pitchFamily="2" charset="0"/>
              <a:cs typeface="Roboto" panose="02000000000000000000" pitchFamily="2" charset="0"/>
            </a:endParaRPr>
          </a:p>
          <a:p>
            <a:pPr marL="0" marR="0" lvl="0" indent="0" algn="l" defTabSz="457200" rtl="0" eaLnBrk="1" fontAlgn="auto" latinLnBrk="0" hangingPunct="1">
              <a:lnSpc>
                <a:spcPct val="100000"/>
              </a:lnSpc>
              <a:spcBef>
                <a:spcPct val="0"/>
              </a:spcBef>
              <a:spcAft>
                <a:spcPts val="0"/>
              </a:spcAft>
              <a:buClrTx/>
              <a:buSzTx/>
              <a:buFontTx/>
              <a:buNone/>
              <a:tabLst/>
              <a:defRPr/>
            </a:pPr>
            <a:r>
              <a:rPr lang="en-US" sz="2000" dirty="0">
                <a:latin typeface="Roboto" panose="02000000000000000000" pitchFamily="2" charset="0"/>
                <a:ea typeface="Roboto" panose="02000000000000000000" pitchFamily="2" charset="0"/>
                <a:cs typeface="Roboto" panose="02000000000000000000" pitchFamily="2" charset="0"/>
              </a:rPr>
              <a:t>MEAs implementation capacities strengthened </a:t>
            </a:r>
          </a:p>
          <a:p>
            <a:pPr marL="0" marR="0" lvl="0" indent="0" algn="l" defTabSz="457200" rtl="0" eaLnBrk="1" fontAlgn="auto" latinLnBrk="0" hangingPunct="1">
              <a:lnSpc>
                <a:spcPct val="100000"/>
              </a:lnSpc>
              <a:spcBef>
                <a:spcPct val="0"/>
              </a:spcBef>
              <a:spcAft>
                <a:spcPts val="0"/>
              </a:spcAft>
              <a:buClrTx/>
              <a:buSzTx/>
              <a:buFontTx/>
              <a:buNone/>
              <a:tabLst/>
              <a:defRPr/>
            </a:pPr>
            <a:endParaRPr lang="en-US" sz="2000" dirty="0">
              <a:latin typeface="Roboto" panose="02000000000000000000" pitchFamily="2" charset="0"/>
              <a:ea typeface="Roboto" panose="02000000000000000000" pitchFamily="2" charset="0"/>
              <a:cs typeface="Roboto" panose="02000000000000000000" pitchFamily="2" charset="0"/>
            </a:endParaRPr>
          </a:p>
          <a:p>
            <a:pPr marL="0" marR="0" lvl="0" indent="0" algn="l" defTabSz="457200" rtl="0" eaLnBrk="1" fontAlgn="auto" latinLnBrk="0" hangingPunct="1">
              <a:lnSpc>
                <a:spcPct val="100000"/>
              </a:lnSpc>
              <a:spcBef>
                <a:spcPct val="0"/>
              </a:spcBef>
              <a:spcAft>
                <a:spcPts val="0"/>
              </a:spcAft>
              <a:buClrTx/>
              <a:buSzTx/>
              <a:buFontTx/>
              <a:buNone/>
              <a:tabLst/>
              <a:defRPr/>
            </a:pPr>
            <a:r>
              <a:rPr lang="en-US" sz="2000" dirty="0">
                <a:latin typeface="Roboto" panose="02000000000000000000" pitchFamily="2" charset="0"/>
                <a:ea typeface="Roboto" panose="02000000000000000000" pitchFamily="2" charset="0"/>
                <a:cs typeface="Roboto" panose="02000000000000000000" pitchFamily="2" charset="0"/>
              </a:rPr>
              <a:t>Environmental Rights Initiative launched</a:t>
            </a:r>
          </a:p>
          <a:p>
            <a:pPr lvl="0">
              <a:defRPr/>
            </a:pPr>
            <a:endParaRPr lang="en-US" sz="1400" dirty="0"/>
          </a:p>
          <a:p>
            <a:pPr lvl="0">
              <a:defRPr/>
            </a:pPr>
            <a:endParaRPr lang="en-US" sz="1400" dirty="0"/>
          </a:p>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n-US" sz="1400" b="0" i="0" u="none" strike="noStrike" kern="1200" cap="none" spc="0" normalizeH="0" baseline="0" noProof="0" dirty="0">
              <a:ln>
                <a:noFill/>
              </a:ln>
              <a:effectLst/>
              <a:uLnTx/>
              <a:uFillTx/>
            </a:endParaRPr>
          </a:p>
        </p:txBody>
      </p:sp>
      <p:sp>
        <p:nvSpPr>
          <p:cNvPr id="22" name="Rounded Rectangle 97">
            <a:extLst>
              <a:ext uri="{FF2B5EF4-FFF2-40B4-BE49-F238E27FC236}">
                <a16:creationId xmlns:a16="http://schemas.microsoft.com/office/drawing/2014/main" id="{372D2778-8D5C-435C-92F0-C150C4375F35}"/>
              </a:ext>
            </a:extLst>
          </p:cNvPr>
          <p:cNvSpPr/>
          <p:nvPr/>
        </p:nvSpPr>
        <p:spPr>
          <a:xfrm>
            <a:off x="2739408" y="911229"/>
            <a:ext cx="1583611" cy="1002096"/>
          </a:xfrm>
          <a:prstGeom prst="roundRect">
            <a:avLst/>
          </a:prstGeom>
          <a:solidFill>
            <a:srgbClr val="92D050"/>
          </a:solidFill>
          <a:ln>
            <a:noFill/>
          </a:ln>
        </p:spPr>
        <p:style>
          <a:lnRef idx="1">
            <a:schemeClr val="accent1"/>
          </a:lnRef>
          <a:fillRef idx="2">
            <a:schemeClr val="accent1"/>
          </a:fillRef>
          <a:effectRef idx="1">
            <a:schemeClr val="accent1"/>
          </a:effectRef>
          <a:fontRef idx="minor">
            <a:schemeClr val="dk1"/>
          </a:fontRef>
        </p:style>
        <p:txBody>
          <a:bodyPr wrap="square" lIns="65306" tIns="32653" rIns="65306" bIns="32653" rtlCol="0" anchor="t"/>
          <a:lstStyle/>
          <a:p>
            <a:pPr algn="ctr"/>
            <a:r>
              <a:rPr lang="en-US" sz="1300" dirty="0">
                <a:solidFill>
                  <a:schemeClr val="tx1"/>
                </a:solidFill>
                <a:latin typeface="Roboto" panose="02000000000000000000" pitchFamily="2" charset="0"/>
                <a:ea typeface="Roboto" panose="02000000000000000000" pitchFamily="2" charset="0"/>
                <a:cs typeface="Roboto" panose="02000000000000000000" pitchFamily="2" charset="0"/>
              </a:rPr>
              <a:t>Stronger institutional capacity &amp; legal frameworks</a:t>
            </a:r>
          </a:p>
        </p:txBody>
      </p:sp>
      <p:sp>
        <p:nvSpPr>
          <p:cNvPr id="2" name="Rectangle 1">
            <a:extLst>
              <a:ext uri="{FF2B5EF4-FFF2-40B4-BE49-F238E27FC236}">
                <a16:creationId xmlns:a16="http://schemas.microsoft.com/office/drawing/2014/main" id="{DF0CC1EA-1B71-4582-B80F-99E94ABBCE85}"/>
              </a:ext>
            </a:extLst>
          </p:cNvPr>
          <p:cNvSpPr/>
          <p:nvPr/>
        </p:nvSpPr>
        <p:spPr>
          <a:xfrm>
            <a:off x="0" y="6500109"/>
            <a:ext cx="5244747" cy="338554"/>
          </a:xfrm>
          <a:prstGeom prst="rect">
            <a:avLst/>
          </a:prstGeom>
        </p:spPr>
        <p:txBody>
          <a:bodyPr wrap="square">
            <a:spAutoFit/>
          </a:bodyPr>
          <a:lstStyle/>
          <a:p>
            <a:pPr lvl="0">
              <a:defRPr/>
            </a:pPr>
            <a:r>
              <a:rPr lang="en-US" sz="1600" dirty="0"/>
              <a:t>(UNEA Resolutions 1/3 and 2/14; 2/19; 2/16 and 2/17)</a:t>
            </a:r>
          </a:p>
        </p:txBody>
      </p:sp>
      <p:sp>
        <p:nvSpPr>
          <p:cNvPr id="12" name="Rounded Rectangle 559">
            <a:extLst>
              <a:ext uri="{FF2B5EF4-FFF2-40B4-BE49-F238E27FC236}">
                <a16:creationId xmlns:a16="http://schemas.microsoft.com/office/drawing/2014/main" id="{BA3CBFA5-3148-4D10-97ED-AABB1E16EB3B}"/>
              </a:ext>
            </a:extLst>
          </p:cNvPr>
          <p:cNvSpPr>
            <a:spLocks noChangeArrowheads="1"/>
          </p:cNvSpPr>
          <p:nvPr/>
        </p:nvSpPr>
        <p:spPr bwMode="auto">
          <a:xfrm>
            <a:off x="120522" y="911229"/>
            <a:ext cx="2534427" cy="2466110"/>
          </a:xfrm>
          <a:prstGeom prst="roundRect">
            <a:avLst>
              <a:gd name="adj" fmla="val 16667"/>
            </a:avLst>
          </a:prstGeom>
          <a:solidFill>
            <a:srgbClr val="92D050"/>
          </a:solidFill>
          <a:ln w="12700">
            <a:noFill/>
            <a:round/>
            <a:headEnd/>
            <a:tailEnd/>
          </a:ln>
        </p:spPr>
        <p:txBody>
          <a:bodyPr vert="horz" wrap="square" lIns="9138" tIns="45691" rIns="9138" bIns="45691" numCol="1" anchor="t" anchorCtr="0" compatLnSpc="1">
            <a:prstTxWarp prst="textNoShape">
              <a:avLst/>
            </a:prstTxWarp>
          </a:bodyPr>
          <a:lstStyle/>
          <a:p>
            <a:pPr algn="ctr" defTabSz="914400" eaLnBrk="0" fontAlgn="base" hangingPunct="0">
              <a:spcBef>
                <a:spcPct val="0"/>
              </a:spcBef>
              <a:spcAft>
                <a:spcPct val="0"/>
              </a:spcAft>
            </a:pPr>
            <a:r>
              <a:rPr lang="en-GB" altLang="en-US" sz="1400" b="1" dirty="0">
                <a:latin typeface="Roboto" panose="02000000000000000000" pitchFamily="2" charset="0"/>
                <a:ea typeface="Roboto" panose="02000000000000000000" pitchFamily="2" charset="0"/>
                <a:cs typeface="Roboto" panose="02000000000000000000" pitchFamily="2" charset="0"/>
              </a:rPr>
              <a:t>Expected Accomplishment B</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chemeClr val="bg1"/>
                </a:solidFill>
                <a:effectLst/>
                <a:latin typeface="Roboto" panose="02000000000000000000" pitchFamily="2" charset="0"/>
                <a:ea typeface="Roboto" panose="02000000000000000000" pitchFamily="2" charset="0"/>
                <a:cs typeface="Roboto" panose="02000000000000000000" pitchFamily="2" charset="0"/>
              </a:rPr>
              <a:t>Institutional capacities and policy and/or legal frameworks enhanced to achieve internationally agreed environmental goals, including the 2030 Agenda for Sustainable Development</a:t>
            </a:r>
          </a:p>
        </p:txBody>
      </p:sp>
      <p:sp>
        <p:nvSpPr>
          <p:cNvPr id="10" name="Title 1">
            <a:extLst>
              <a:ext uri="{FF2B5EF4-FFF2-40B4-BE49-F238E27FC236}">
                <a16:creationId xmlns:a16="http://schemas.microsoft.com/office/drawing/2014/main" id="{AABF3745-D8ED-4DEE-89BF-56CDE409949E}"/>
              </a:ext>
            </a:extLst>
          </p:cNvPr>
          <p:cNvSpPr txBox="1">
            <a:spLocks/>
          </p:cNvSpPr>
          <p:nvPr/>
        </p:nvSpPr>
        <p:spPr>
          <a:xfrm>
            <a:off x="5406035" y="1031009"/>
            <a:ext cx="3573189" cy="1113275"/>
          </a:xfrm>
          <a:prstGeom prst="rect">
            <a:avLst/>
          </a:prstGeom>
        </p:spPr>
        <p:txBody>
          <a:bodyPr vert="horz" lIns="91440" tIns="45720" rIns="91440" bIns="45720" rtlCol="0" anchor="ctr">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endParaRPr lang="en-US" sz="1600" dirty="0"/>
          </a:p>
          <a:p>
            <a:pPr lvl="0">
              <a:defRPr/>
            </a:pPr>
            <a:endParaRPr lang="en-US" sz="1400" dirty="0"/>
          </a:p>
        </p:txBody>
      </p:sp>
      <p:sp>
        <p:nvSpPr>
          <p:cNvPr id="13" name="Rectangle 12">
            <a:extLst>
              <a:ext uri="{FF2B5EF4-FFF2-40B4-BE49-F238E27FC236}">
                <a16:creationId xmlns:a16="http://schemas.microsoft.com/office/drawing/2014/main" id="{78D0FD81-1224-4CD9-8B48-A472C4F27232}"/>
              </a:ext>
            </a:extLst>
          </p:cNvPr>
          <p:cNvSpPr/>
          <p:nvPr/>
        </p:nvSpPr>
        <p:spPr>
          <a:xfrm>
            <a:off x="2481257" y="200034"/>
            <a:ext cx="5431295" cy="553998"/>
          </a:xfrm>
          <a:prstGeom prst="rect">
            <a:avLst/>
          </a:prstGeom>
        </p:spPr>
        <p:txBody>
          <a:bodyPr wrap="none">
            <a:spAutoFit/>
          </a:bodyPr>
          <a:lstStyle/>
          <a:p>
            <a:r>
              <a:rPr lang="en-US" sz="3000" b="1" dirty="0">
                <a:latin typeface="Roboto" panose="02000000000000000000" pitchFamily="2" charset="0"/>
                <a:ea typeface="Roboto" panose="02000000000000000000" pitchFamily="2" charset="0"/>
                <a:cs typeface="Roboto" panose="02000000000000000000" pitchFamily="2" charset="0"/>
              </a:rPr>
              <a:t>Highlights January-June 2018</a:t>
            </a:r>
          </a:p>
        </p:txBody>
      </p:sp>
      <p:graphicFrame>
        <p:nvGraphicFramePr>
          <p:cNvPr id="14" name="Diagram 13">
            <a:extLst>
              <a:ext uri="{FF2B5EF4-FFF2-40B4-BE49-F238E27FC236}">
                <a16:creationId xmlns:a16="http://schemas.microsoft.com/office/drawing/2014/main" id="{08DBCD7C-5321-43C0-B5D2-BB21E492B157}"/>
              </a:ext>
            </a:extLst>
          </p:cNvPr>
          <p:cNvGraphicFramePr/>
          <p:nvPr>
            <p:extLst/>
          </p:nvPr>
        </p:nvGraphicFramePr>
        <p:xfrm>
          <a:off x="164776" y="3691734"/>
          <a:ext cx="2316481" cy="18354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1" name="Picture 2"/>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57027" t="24438" r="6853" b="18971"/>
          <a:stretch/>
        </p:blipFill>
        <p:spPr bwMode="auto">
          <a:xfrm>
            <a:off x="0" y="0"/>
            <a:ext cx="920618" cy="8109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14">
            <a:extLst>
              <a:ext uri="{FF2B5EF4-FFF2-40B4-BE49-F238E27FC236}">
                <a16:creationId xmlns:a16="http://schemas.microsoft.com/office/drawing/2014/main" id="{2C6AA3FA-39E1-4DFC-8185-87D0CBD6E63D}"/>
              </a:ext>
            </a:extLst>
          </p:cNvPr>
          <p:cNvPicPr/>
          <p:nvPr/>
        </p:nvPicPr>
        <p:blipFill rotWithShape="1">
          <a:blip r:embed="rId9"/>
          <a:srcRect l="4905" t="7528" r="57891" b="9661"/>
          <a:stretch/>
        </p:blipFill>
        <p:spPr bwMode="auto">
          <a:xfrm>
            <a:off x="8277225" y="10026"/>
            <a:ext cx="866775" cy="8382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7269437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1"/>
          <p:cNvSpPr txBox="1">
            <a:spLocks/>
          </p:cNvSpPr>
          <p:nvPr/>
        </p:nvSpPr>
        <p:spPr>
          <a:xfrm>
            <a:off x="4046943" y="2280778"/>
            <a:ext cx="5040343" cy="4169718"/>
          </a:xfrm>
          <a:prstGeom prst="rect">
            <a:avLst/>
          </a:prstGeom>
        </p:spPr>
        <p:txBody>
          <a:bodyPr vert="horz" lIns="91440" tIns="45720" rIns="91440" bIns="45720" rtlCol="0" anchor="ctr">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pPr lvl="0">
              <a:defRPr/>
            </a:pPr>
            <a:endParaRPr lang="en-US" sz="1400" dirty="0">
              <a:solidFill>
                <a:prstClr val="black"/>
              </a:solidFill>
            </a:endParaRPr>
          </a:p>
          <a:p>
            <a:pPr>
              <a:defRPr/>
            </a:pPr>
            <a:r>
              <a:rPr lang="en-US" sz="2000" dirty="0">
                <a:latin typeface="Roboto" panose="02000000000000000000" pitchFamily="2" charset="0"/>
                <a:ea typeface="Roboto" panose="02000000000000000000" pitchFamily="2" charset="0"/>
                <a:cs typeface="Roboto" panose="02000000000000000000" pitchFamily="2" charset="0"/>
              </a:rPr>
              <a:t>Continued engagement with </a:t>
            </a:r>
            <a:r>
              <a:rPr lang="en-US" sz="2000" b="1" dirty="0">
                <a:latin typeface="Roboto" panose="02000000000000000000" pitchFamily="2" charset="0"/>
                <a:ea typeface="Roboto" panose="02000000000000000000" pitchFamily="2" charset="0"/>
                <a:cs typeface="Roboto" panose="02000000000000000000" pitchFamily="2" charset="0"/>
              </a:rPr>
              <a:t>UN country teams </a:t>
            </a:r>
            <a:r>
              <a:rPr lang="en-US" sz="2000" dirty="0">
                <a:latin typeface="Roboto" panose="02000000000000000000" pitchFamily="2" charset="0"/>
                <a:ea typeface="Roboto" panose="02000000000000000000" pitchFamily="2" charset="0"/>
                <a:cs typeface="Roboto" panose="02000000000000000000" pitchFamily="2" charset="0"/>
              </a:rPr>
              <a:t>in all regions.</a:t>
            </a:r>
          </a:p>
          <a:p>
            <a:pPr>
              <a:defRPr/>
            </a:pPr>
            <a:endParaRPr lang="en-US" sz="2000" dirty="0">
              <a:latin typeface="Roboto" panose="02000000000000000000" pitchFamily="2" charset="0"/>
              <a:ea typeface="Roboto" panose="02000000000000000000" pitchFamily="2" charset="0"/>
              <a:cs typeface="Roboto" panose="02000000000000000000" pitchFamily="2" charset="0"/>
            </a:endParaRPr>
          </a:p>
          <a:p>
            <a:pPr>
              <a:defRPr/>
            </a:pPr>
            <a:r>
              <a:rPr lang="en-US" sz="2000" dirty="0">
                <a:latin typeface="Roboto" panose="02000000000000000000" pitchFamily="2" charset="0"/>
                <a:ea typeface="Roboto" panose="02000000000000000000" pitchFamily="2" charset="0"/>
                <a:cs typeface="Roboto" panose="02000000000000000000" pitchFamily="2" charset="0"/>
              </a:rPr>
              <a:t>Coherent Implementation of the Environmental Dimension of the Sustainable Development Goals and monitoring and reporting capacities (</a:t>
            </a:r>
            <a:r>
              <a:rPr lang="en-US" sz="2000" b="1" dirty="0">
                <a:latin typeface="Roboto" panose="02000000000000000000" pitchFamily="2" charset="0"/>
                <a:ea typeface="Roboto" panose="02000000000000000000" pitchFamily="2" charset="0"/>
                <a:cs typeface="Roboto" panose="02000000000000000000" pitchFamily="2" charset="0"/>
              </a:rPr>
              <a:t>Bangladesh, Burkina Faso, Colombia, Guyana</a:t>
            </a:r>
            <a:r>
              <a:rPr lang="en-US" sz="2000" dirty="0">
                <a:latin typeface="Roboto" panose="02000000000000000000" pitchFamily="2" charset="0"/>
                <a:ea typeface="Roboto" panose="02000000000000000000" pitchFamily="2" charset="0"/>
                <a:cs typeface="Roboto" panose="02000000000000000000" pitchFamily="2" charset="0"/>
              </a:rPr>
              <a:t>).</a:t>
            </a:r>
          </a:p>
          <a:p>
            <a:pPr>
              <a:defRPr/>
            </a:pPr>
            <a:endParaRPr lang="en-US" sz="2000" dirty="0">
              <a:latin typeface="Roboto" panose="02000000000000000000" pitchFamily="2" charset="0"/>
              <a:ea typeface="Roboto" panose="02000000000000000000" pitchFamily="2" charset="0"/>
              <a:cs typeface="Roboto" panose="02000000000000000000" pitchFamily="2" charset="0"/>
            </a:endParaRPr>
          </a:p>
          <a:p>
            <a:pPr>
              <a:defRPr/>
            </a:pPr>
            <a:r>
              <a:rPr lang="en-US" sz="2000" b="1" dirty="0">
                <a:latin typeface="Roboto" panose="02000000000000000000" pitchFamily="2" charset="0"/>
                <a:ea typeface="Roboto" panose="02000000000000000000" pitchFamily="2" charset="0"/>
                <a:cs typeface="Roboto" panose="02000000000000000000" pitchFamily="2" charset="0"/>
              </a:rPr>
              <a:t>Poverty Environment Action for Sustainable Development Goals </a:t>
            </a:r>
            <a:r>
              <a:rPr lang="en-US" sz="2000" dirty="0">
                <a:latin typeface="Roboto" panose="02000000000000000000" pitchFamily="2" charset="0"/>
                <a:ea typeface="Roboto" panose="02000000000000000000" pitchFamily="2" charset="0"/>
                <a:cs typeface="Roboto" panose="02000000000000000000" pitchFamily="2" charset="0"/>
              </a:rPr>
              <a:t>(2018-2022) launched.</a:t>
            </a:r>
          </a:p>
          <a:p>
            <a:pPr marL="0" marR="0" lvl="0" indent="0" algn="l" defTabSz="457200" rtl="0" eaLnBrk="1" fontAlgn="auto" latinLnBrk="0" hangingPunct="1">
              <a:lnSpc>
                <a:spcPct val="100000"/>
              </a:lnSpc>
              <a:spcBef>
                <a:spcPct val="0"/>
              </a:spcBef>
              <a:spcAft>
                <a:spcPts val="0"/>
              </a:spcAft>
              <a:buClrTx/>
              <a:buSzTx/>
              <a:buFontTx/>
              <a:buNone/>
              <a:tabLst/>
              <a:defRPr/>
            </a:pPr>
            <a:endParaRPr lang="en-US" sz="2000" dirty="0">
              <a:solidFill>
                <a:prstClr val="black"/>
              </a:solidFill>
            </a:endParaRPr>
          </a:p>
          <a:p>
            <a:pPr marL="0" marR="0" lvl="0" indent="0" algn="l" defTabSz="457200" rtl="0" eaLnBrk="1" fontAlgn="auto" latinLnBrk="0" hangingPunct="1">
              <a:lnSpc>
                <a:spcPct val="100000"/>
              </a:lnSpc>
              <a:spcBef>
                <a:spcPct val="0"/>
              </a:spcBef>
              <a:spcAft>
                <a:spcPts val="0"/>
              </a:spcAft>
              <a:buClrTx/>
              <a:buSzTx/>
              <a:buFontTx/>
              <a:buNone/>
              <a:tabLst/>
              <a:defRPr/>
            </a:pPr>
            <a:r>
              <a:rPr lang="en-US" sz="2000" dirty="0">
                <a:latin typeface="Roboto" panose="02000000000000000000" pitchFamily="2" charset="0"/>
                <a:ea typeface="Roboto" panose="02000000000000000000" pitchFamily="2" charset="0"/>
                <a:cs typeface="Roboto" panose="02000000000000000000" pitchFamily="2" charset="0"/>
              </a:rPr>
              <a:t>(UNEA Resolution 2/5)</a:t>
            </a:r>
          </a:p>
        </p:txBody>
      </p:sp>
      <p:sp>
        <p:nvSpPr>
          <p:cNvPr id="16" name="Subtitle 2"/>
          <p:cNvSpPr txBox="1">
            <a:spLocks/>
          </p:cNvSpPr>
          <p:nvPr/>
        </p:nvSpPr>
        <p:spPr>
          <a:xfrm>
            <a:off x="685800" y="6162195"/>
            <a:ext cx="4004733" cy="506843"/>
          </a:xfrm>
          <a:prstGeom prst="rect">
            <a:avLst/>
          </a:prstGeom>
        </p:spPr>
        <p:txBody>
          <a:bodyPr vert="horz" lIns="91440" tIns="45720" rIns="91440" bIns="45720" rtlCol="0">
            <a:normAutofit/>
          </a:bodyPr>
          <a:lstStyle>
            <a:lvl1pPr marL="0" indent="0" algn="l" defTabSz="457200" rtl="0" eaLnBrk="1" latinLnBrk="0" hangingPunct="1">
              <a:spcBef>
                <a:spcPct val="20000"/>
              </a:spcBef>
              <a:buFont typeface="Arial"/>
              <a:buNone/>
              <a:defRPr sz="3200" kern="1200">
                <a:solidFill>
                  <a:schemeClr val="tx1">
                    <a:tint val="75000"/>
                  </a:schemeClr>
                </a:solidFill>
                <a:latin typeface="Roboto Regular"/>
                <a:ea typeface="+mn-ea"/>
                <a:cs typeface="Roboto Regular"/>
              </a:defRPr>
            </a:lvl1pPr>
            <a:lvl2pPr marL="457200" indent="0" algn="ctr" defTabSz="457200" rtl="0" eaLnBrk="1" latinLnBrk="0" hangingPunct="1">
              <a:spcBef>
                <a:spcPct val="20000"/>
              </a:spcBef>
              <a:buFont typeface="Arial"/>
              <a:buNone/>
              <a:defRPr sz="2800" kern="1200">
                <a:solidFill>
                  <a:schemeClr val="tx1">
                    <a:tint val="75000"/>
                  </a:schemeClr>
                </a:solidFill>
                <a:latin typeface="Roboto Regular"/>
                <a:ea typeface="+mn-ea"/>
                <a:cs typeface="Roboto Regular"/>
              </a:defRPr>
            </a:lvl2pPr>
            <a:lvl3pPr marL="914400" indent="0" algn="ctr" defTabSz="457200" rtl="0" eaLnBrk="1" latinLnBrk="0" hangingPunct="1">
              <a:spcBef>
                <a:spcPct val="20000"/>
              </a:spcBef>
              <a:buFont typeface="Arial"/>
              <a:buNone/>
              <a:defRPr sz="2400" kern="1200">
                <a:solidFill>
                  <a:schemeClr val="tx1">
                    <a:tint val="75000"/>
                  </a:schemeClr>
                </a:solidFill>
                <a:latin typeface="Roboto Regular"/>
                <a:ea typeface="+mn-ea"/>
                <a:cs typeface="Roboto Regular"/>
              </a:defRPr>
            </a:lvl3pPr>
            <a:lvl4pPr marL="13716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4pPr>
            <a:lvl5pPr marL="1828800" indent="0" algn="ctr" defTabSz="457200" rtl="0" eaLnBrk="1" latinLnBrk="0" hangingPunct="1">
              <a:spcBef>
                <a:spcPct val="20000"/>
              </a:spcBef>
              <a:buFont typeface="Arial"/>
              <a:buNone/>
              <a:defRPr sz="2000" kern="1200">
                <a:solidFill>
                  <a:schemeClr val="tx1">
                    <a:tint val="75000"/>
                  </a:schemeClr>
                </a:solidFill>
                <a:latin typeface="Roboto Regular"/>
                <a:ea typeface="+mn-ea"/>
                <a:cs typeface="Roboto Regular"/>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900" b="0" i="0" u="none" strike="noStrike" kern="1200" cap="none" spc="0" normalizeH="0" baseline="0" noProof="0" dirty="0">
                <a:ln>
                  <a:noFill/>
                </a:ln>
                <a:solidFill>
                  <a:prstClr val="white">
                    <a:lumMod val="75000"/>
                  </a:prstClr>
                </a:solidFill>
                <a:effectLst/>
                <a:uLnTx/>
                <a:uFillTx/>
                <a:latin typeface="Roboto Regular"/>
                <a:ea typeface="+mn-ea"/>
              </a:rPr>
              <a:t>Confidentiality information (if required)</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900" b="0" i="0" u="none" strike="noStrike" kern="1200" cap="none" spc="0" normalizeH="0" baseline="0" noProof="0" dirty="0">
                <a:ln>
                  <a:noFill/>
                </a:ln>
                <a:solidFill>
                  <a:prstClr val="white">
                    <a:lumMod val="75000"/>
                  </a:prstClr>
                </a:solidFill>
                <a:effectLst/>
                <a:uLnTx/>
                <a:uFillTx/>
                <a:latin typeface="Roboto Regular"/>
                <a:ea typeface="+mn-ea"/>
              </a:rPr>
              <a:t>Page number (all in Roboto Regular 9 </a:t>
            </a:r>
            <a:r>
              <a:rPr kumimoji="0" lang="en-US" sz="900" b="0" i="0" u="none" strike="noStrike" kern="1200" cap="none" spc="0" normalizeH="0" baseline="0" noProof="0" dirty="0" err="1">
                <a:ln>
                  <a:noFill/>
                </a:ln>
                <a:solidFill>
                  <a:prstClr val="white">
                    <a:lumMod val="75000"/>
                  </a:prstClr>
                </a:solidFill>
                <a:effectLst/>
                <a:uLnTx/>
                <a:uFillTx/>
                <a:latin typeface="Roboto Regular"/>
                <a:ea typeface="+mn-ea"/>
              </a:rPr>
              <a:t>pt</a:t>
            </a:r>
            <a:r>
              <a:rPr kumimoji="0" lang="en-US" sz="900" b="0" i="0" u="none" strike="noStrike" kern="1200" cap="none" spc="0" normalizeH="0" baseline="0" noProof="0" dirty="0">
                <a:ln>
                  <a:noFill/>
                </a:ln>
                <a:solidFill>
                  <a:prstClr val="white">
                    <a:lumMod val="75000"/>
                  </a:prstClr>
                </a:solidFill>
                <a:effectLst/>
                <a:uLnTx/>
                <a:uFillTx/>
                <a:latin typeface="Roboto Regular"/>
                <a:ea typeface="+mn-ea"/>
              </a:rPr>
              <a:t>)</a:t>
            </a:r>
          </a:p>
        </p:txBody>
      </p:sp>
      <p:grpSp>
        <p:nvGrpSpPr>
          <p:cNvPr id="18" name="Group 17">
            <a:extLst>
              <a:ext uri="{FF2B5EF4-FFF2-40B4-BE49-F238E27FC236}">
                <a16:creationId xmlns:a16="http://schemas.microsoft.com/office/drawing/2014/main" id="{046EE261-1715-4FCB-B45C-0ABD5CE16B36}"/>
              </a:ext>
            </a:extLst>
          </p:cNvPr>
          <p:cNvGrpSpPr/>
          <p:nvPr/>
        </p:nvGrpSpPr>
        <p:grpSpPr>
          <a:xfrm>
            <a:off x="4690534" y="1037519"/>
            <a:ext cx="3351127" cy="1024717"/>
            <a:chOff x="5887950" y="1112094"/>
            <a:chExt cx="3391223" cy="1533548"/>
          </a:xfrm>
          <a:solidFill>
            <a:srgbClr val="92D050"/>
          </a:solidFill>
          <a:effectLst/>
        </p:grpSpPr>
        <p:sp>
          <p:nvSpPr>
            <p:cNvPr id="19" name="Rounded Rectangle 94">
              <a:extLst>
                <a:ext uri="{FF2B5EF4-FFF2-40B4-BE49-F238E27FC236}">
                  <a16:creationId xmlns:a16="http://schemas.microsoft.com/office/drawing/2014/main" id="{5130BD74-BB8F-4AD5-AB73-257FBAFB4777}"/>
                </a:ext>
              </a:extLst>
            </p:cNvPr>
            <p:cNvSpPr/>
            <p:nvPr/>
          </p:nvSpPr>
          <p:spPr>
            <a:xfrm>
              <a:off x="7938513" y="1112094"/>
              <a:ext cx="1340660" cy="1493925"/>
            </a:xfrm>
            <a:prstGeom prst="roundRect">
              <a:avLst/>
            </a:prstGeom>
            <a:grpFill/>
            <a:ln>
              <a:noFill/>
            </a:ln>
          </p:spPr>
          <p:style>
            <a:lnRef idx="1">
              <a:schemeClr val="accent1"/>
            </a:lnRef>
            <a:fillRef idx="2">
              <a:schemeClr val="accent1"/>
            </a:fillRef>
            <a:effectRef idx="1">
              <a:schemeClr val="accent1"/>
            </a:effectRef>
            <a:fontRef idx="minor">
              <a:schemeClr val="dk1"/>
            </a:fontRef>
          </p:style>
          <p:txBody>
            <a:bodyPr wrap="square" lIns="65306" tIns="32653" rIns="65306" bIns="32653"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1300" dirty="0">
                  <a:solidFill>
                    <a:schemeClr val="tx1"/>
                  </a:solidFill>
                  <a:latin typeface="Roboto" panose="02000000000000000000" pitchFamily="2" charset="0"/>
                  <a:ea typeface="Roboto" panose="02000000000000000000" pitchFamily="2" charset="0"/>
                  <a:cs typeface="Roboto" panose="02000000000000000000" pitchFamily="2" charset="0"/>
                </a:rPr>
                <a:t>Partnerships for the global environmental goals</a:t>
              </a:r>
            </a:p>
          </p:txBody>
        </p:sp>
        <p:sp>
          <p:nvSpPr>
            <p:cNvPr id="20" name="Rounded Rectangle 96">
              <a:extLst>
                <a:ext uri="{FF2B5EF4-FFF2-40B4-BE49-F238E27FC236}">
                  <a16:creationId xmlns:a16="http://schemas.microsoft.com/office/drawing/2014/main" id="{011FAEEE-2F15-419D-BE56-7F15E5E7C19D}"/>
                </a:ext>
              </a:extLst>
            </p:cNvPr>
            <p:cNvSpPr/>
            <p:nvPr/>
          </p:nvSpPr>
          <p:spPr>
            <a:xfrm>
              <a:off x="5887950" y="1112094"/>
              <a:ext cx="1819162" cy="1533548"/>
            </a:xfrm>
            <a:prstGeom prst="roundRect">
              <a:avLst/>
            </a:prstGeom>
            <a:grpFill/>
            <a:ln>
              <a:noFill/>
            </a:ln>
          </p:spPr>
          <p:style>
            <a:lnRef idx="1">
              <a:schemeClr val="accent1"/>
            </a:lnRef>
            <a:fillRef idx="2">
              <a:schemeClr val="accent1"/>
            </a:fillRef>
            <a:effectRef idx="1">
              <a:schemeClr val="accent1"/>
            </a:effectRef>
            <a:fontRef idx="minor">
              <a:schemeClr val="dk1"/>
            </a:fontRef>
          </p:style>
          <p:txBody>
            <a:bodyPr wrap="square" lIns="0" tIns="32653" rIns="6531" bIns="32653"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lang="en-US" sz="1300" dirty="0">
                  <a:solidFill>
                    <a:schemeClr val="tx1"/>
                  </a:solidFill>
                  <a:latin typeface="Roboto" panose="02000000000000000000" pitchFamily="2" charset="0"/>
                  <a:ea typeface="Roboto" panose="02000000000000000000" pitchFamily="2" charset="0"/>
                  <a:cs typeface="Roboto" panose="02000000000000000000" pitchFamily="2" charset="0"/>
                </a:rPr>
                <a:t>Embedding environment in  sustainable development planning</a:t>
              </a:r>
            </a:p>
          </p:txBody>
        </p:sp>
      </p:grpSp>
      <p:pic>
        <p:nvPicPr>
          <p:cNvPr id="3" name="Picture 2">
            <a:extLst>
              <a:ext uri="{FF2B5EF4-FFF2-40B4-BE49-F238E27FC236}">
                <a16:creationId xmlns:a16="http://schemas.microsoft.com/office/drawing/2014/main" id="{3C3DD55A-3D96-4519-9839-91591A8AE20E}"/>
              </a:ext>
            </a:extLst>
          </p:cNvPr>
          <p:cNvPicPr>
            <a:picLocks noChangeAspect="1"/>
          </p:cNvPicPr>
          <p:nvPr/>
        </p:nvPicPr>
        <p:blipFill>
          <a:blip r:embed="rId3"/>
          <a:stretch>
            <a:fillRect/>
          </a:stretch>
        </p:blipFill>
        <p:spPr>
          <a:xfrm>
            <a:off x="265260" y="4082505"/>
            <a:ext cx="3552761" cy="2661219"/>
          </a:xfrm>
          <a:prstGeom prst="rect">
            <a:avLst/>
          </a:prstGeom>
        </p:spPr>
      </p:pic>
      <p:sp>
        <p:nvSpPr>
          <p:cNvPr id="12" name="Rounded Rectangle 559">
            <a:extLst>
              <a:ext uri="{FF2B5EF4-FFF2-40B4-BE49-F238E27FC236}">
                <a16:creationId xmlns:a16="http://schemas.microsoft.com/office/drawing/2014/main" id="{BA3CBFA5-3148-4D10-97ED-AABB1E16EB3B}"/>
              </a:ext>
            </a:extLst>
          </p:cNvPr>
          <p:cNvSpPr>
            <a:spLocks noChangeArrowheads="1"/>
          </p:cNvSpPr>
          <p:nvPr/>
        </p:nvSpPr>
        <p:spPr bwMode="auto">
          <a:xfrm>
            <a:off x="56713" y="1115850"/>
            <a:ext cx="3902435" cy="2536122"/>
          </a:xfrm>
          <a:prstGeom prst="roundRect">
            <a:avLst>
              <a:gd name="adj" fmla="val 16667"/>
            </a:avLst>
          </a:prstGeom>
          <a:solidFill>
            <a:srgbClr val="92D050"/>
          </a:solidFill>
          <a:ln w="12700">
            <a:noFill/>
            <a:round/>
            <a:headEnd/>
            <a:tailEnd/>
          </a:ln>
        </p:spPr>
        <p:txBody>
          <a:bodyPr vert="horz" wrap="square" lIns="9138" tIns="45691" rIns="9138" bIns="45691" numCol="1" anchor="t" anchorCtr="0" compatLnSpc="1">
            <a:prstTxWarp prst="textNoShape">
              <a:avLst/>
            </a:prstTxWarp>
          </a:bodyPr>
          <a:lstStyle/>
          <a:p>
            <a:pPr algn="ctr" defTabSz="914400" eaLnBrk="0" fontAlgn="base" hangingPunct="0">
              <a:spcBef>
                <a:spcPct val="0"/>
              </a:spcBef>
              <a:spcAft>
                <a:spcPct val="0"/>
              </a:spcAft>
            </a:pPr>
            <a:r>
              <a:rPr lang="en-GB" altLang="en-US" b="1" dirty="0">
                <a:latin typeface="Roboto" panose="02000000000000000000" pitchFamily="2" charset="0"/>
                <a:ea typeface="Roboto" panose="02000000000000000000" pitchFamily="2" charset="0"/>
                <a:cs typeface="Roboto" panose="02000000000000000000" pitchFamily="2" charset="0"/>
              </a:rPr>
              <a:t>Expected accomplishment B</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GB" altLang="en-US" sz="1600" b="0" i="0" u="none" strike="noStrike" cap="none" normalizeH="0" baseline="0" dirty="0">
              <a:ln>
                <a:noFill/>
              </a:ln>
              <a:solidFill>
                <a:schemeClr val="bg1"/>
              </a:solidFill>
              <a:effectLst/>
              <a:latin typeface="Roboto" panose="02000000000000000000" pitchFamily="2" charset="0"/>
              <a:ea typeface="Roboto" panose="02000000000000000000" pitchFamily="2" charset="0"/>
              <a:cs typeface="Roboto" panose="02000000000000000000" pitchFamily="2"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GB" altLang="en-US" sz="1600" b="0" i="0" u="none" strike="noStrike" cap="none" normalizeH="0" baseline="0" dirty="0">
                <a:ln>
                  <a:noFill/>
                </a:ln>
                <a:solidFill>
                  <a:schemeClr val="bg1"/>
                </a:solidFill>
                <a:effectLst/>
                <a:latin typeface="Roboto" panose="02000000000000000000" pitchFamily="2" charset="0"/>
                <a:ea typeface="Roboto" panose="02000000000000000000" pitchFamily="2" charset="0"/>
                <a:cs typeface="Roboto" panose="02000000000000000000" pitchFamily="2" charset="0"/>
              </a:rPr>
              <a:t>Institutional capacities and policy and/or legal frameworks enhanced to achieve internationally agreed environmental goals, including the 2030 Agenda for Sustainable Development and its Sustainable Development Goals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b="0" i="0" u="none" strike="noStrike" cap="none" normalizeH="0" baseline="0" dirty="0">
              <a:ln>
                <a:noFill/>
              </a:ln>
              <a:solidFill>
                <a:schemeClr val="bg1"/>
              </a:solidFill>
              <a:effectLst/>
              <a:latin typeface="Roboto" panose="02000000000000000000" pitchFamily="2" charset="0"/>
              <a:ea typeface="Roboto" panose="02000000000000000000" pitchFamily="2" charset="0"/>
              <a:cs typeface="Roboto" panose="02000000000000000000" pitchFamily="2" charset="0"/>
            </a:endParaRPr>
          </a:p>
        </p:txBody>
      </p:sp>
      <p:sp>
        <p:nvSpPr>
          <p:cNvPr id="11" name="Rectangle 10">
            <a:extLst>
              <a:ext uri="{FF2B5EF4-FFF2-40B4-BE49-F238E27FC236}">
                <a16:creationId xmlns:a16="http://schemas.microsoft.com/office/drawing/2014/main" id="{5732ABD3-EA69-4D32-93A8-5044B63E5EE7}"/>
              </a:ext>
            </a:extLst>
          </p:cNvPr>
          <p:cNvSpPr/>
          <p:nvPr/>
        </p:nvSpPr>
        <p:spPr>
          <a:xfrm>
            <a:off x="2340747" y="158892"/>
            <a:ext cx="5283819" cy="553998"/>
          </a:xfrm>
          <a:prstGeom prst="rect">
            <a:avLst/>
          </a:prstGeom>
        </p:spPr>
        <p:txBody>
          <a:bodyPr wrap="none">
            <a:spAutoFit/>
          </a:bodyPr>
          <a:lstStyle/>
          <a:p>
            <a:r>
              <a:rPr lang="en-US" sz="3000" dirty="0">
                <a:latin typeface="Roboto" panose="02000000000000000000" pitchFamily="2" charset="0"/>
                <a:ea typeface="Roboto" panose="02000000000000000000" pitchFamily="2" charset="0"/>
                <a:cs typeface="Roboto" panose="02000000000000000000" pitchFamily="2" charset="0"/>
              </a:rPr>
              <a:t>Highlights January-June 2018</a:t>
            </a:r>
          </a:p>
        </p:txBody>
      </p:sp>
      <p:pic>
        <p:nvPicPr>
          <p:cNvPr id="13"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57027" t="24438" r="6853" b="18971"/>
          <a:stretch/>
        </p:blipFill>
        <p:spPr bwMode="auto">
          <a:xfrm>
            <a:off x="0" y="0"/>
            <a:ext cx="968263" cy="8529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13">
            <a:extLst>
              <a:ext uri="{FF2B5EF4-FFF2-40B4-BE49-F238E27FC236}">
                <a16:creationId xmlns:a16="http://schemas.microsoft.com/office/drawing/2014/main" id="{2C6AA3FA-39E1-4DFC-8185-87D0CBD6E63D}"/>
              </a:ext>
            </a:extLst>
          </p:cNvPr>
          <p:cNvPicPr/>
          <p:nvPr/>
        </p:nvPicPr>
        <p:blipFill rotWithShape="1">
          <a:blip r:embed="rId5"/>
          <a:srcRect l="4905" t="7528" r="57891" b="9661"/>
          <a:stretch/>
        </p:blipFill>
        <p:spPr bwMode="auto">
          <a:xfrm>
            <a:off x="8277225" y="38357"/>
            <a:ext cx="866775" cy="8382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1949290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11266" y="140159"/>
            <a:ext cx="5876396" cy="1015663"/>
          </a:xfrm>
          <a:prstGeom prst="rect">
            <a:avLst/>
          </a:prstGeom>
        </p:spPr>
        <p:txBody>
          <a:bodyPr wrap="square">
            <a:spAutoFit/>
          </a:bodyPr>
          <a:lstStyle/>
          <a:p>
            <a:pPr algn="ctr" defTabSz="914400" fontAlgn="auto">
              <a:spcBef>
                <a:spcPts val="0"/>
              </a:spcBef>
              <a:spcAft>
                <a:spcPts val="0"/>
              </a:spcAft>
              <a:defRPr sz="2160" b="1" i="0" u="none" strike="noStrike" kern="1200" baseline="0">
                <a:solidFill>
                  <a:srgbClr val="000000"/>
                </a:solidFill>
                <a:latin typeface="+mn-lt"/>
                <a:ea typeface="+mn-ea"/>
                <a:cs typeface="+mn-cs"/>
              </a:defRPr>
            </a:pPr>
            <a:r>
              <a:rPr lang="en-GB" sz="3000" dirty="0">
                <a:latin typeface="Roboto" panose="02000000000000000000" pitchFamily="2" charset="0"/>
                <a:ea typeface="Roboto" panose="02000000000000000000" pitchFamily="2" charset="0"/>
                <a:cs typeface="Roboto" panose="02000000000000000000" pitchFamily="2" charset="0"/>
              </a:rPr>
              <a:t>FINANCIAL OVERVIEW</a:t>
            </a:r>
          </a:p>
          <a:p>
            <a:pPr algn="ctr" defTabSz="914400" fontAlgn="auto">
              <a:spcBef>
                <a:spcPts val="0"/>
              </a:spcBef>
              <a:spcAft>
                <a:spcPts val="0"/>
              </a:spcAft>
              <a:defRPr sz="2160" b="1" i="0" u="none" strike="noStrike" kern="1200" baseline="0">
                <a:solidFill>
                  <a:srgbClr val="000000"/>
                </a:solidFill>
                <a:latin typeface="+mn-lt"/>
                <a:ea typeface="+mn-ea"/>
                <a:cs typeface="+mn-cs"/>
              </a:defRPr>
            </a:pPr>
            <a:r>
              <a:rPr lang="en-GB" sz="3000" dirty="0">
                <a:latin typeface="Roboto" panose="02000000000000000000" pitchFamily="2" charset="0"/>
                <a:ea typeface="Roboto" panose="02000000000000000000" pitchFamily="2" charset="0"/>
                <a:cs typeface="Roboto" panose="02000000000000000000" pitchFamily="2" charset="0"/>
              </a:rPr>
              <a:t>January – June 2018</a:t>
            </a:r>
          </a:p>
        </p:txBody>
      </p:sp>
      <p:pic>
        <p:nvPicPr>
          <p:cNvPr id="16" name="Picture 15">
            <a:extLst/>
          </p:cNvPr>
          <p:cNvPicPr>
            <a:picLocks noChangeAspect="1"/>
          </p:cNvPicPr>
          <p:nvPr/>
        </p:nvPicPr>
        <p:blipFill>
          <a:blip r:embed="rId3"/>
          <a:stretch>
            <a:fillRect/>
          </a:stretch>
        </p:blipFill>
        <p:spPr>
          <a:xfrm>
            <a:off x="0" y="-10839"/>
            <a:ext cx="866274" cy="870834"/>
          </a:xfrm>
          <a:prstGeom prst="rect">
            <a:avLst/>
          </a:prstGeom>
        </p:spPr>
      </p:pic>
      <p:graphicFrame>
        <p:nvGraphicFramePr>
          <p:cNvPr id="30" name="Chart 29">
            <a:extLst>
              <a:ext uri="{FF2B5EF4-FFF2-40B4-BE49-F238E27FC236}">
                <a16:creationId xmlns:a16="http://schemas.microsoft.com/office/drawing/2014/main" id="{00000000-0008-0000-1700-000012650203}"/>
              </a:ext>
            </a:extLst>
          </p:cNvPr>
          <p:cNvGraphicFramePr>
            <a:graphicFrameLocks/>
          </p:cNvGraphicFramePr>
          <p:nvPr>
            <p:extLst/>
          </p:nvPr>
        </p:nvGraphicFramePr>
        <p:xfrm>
          <a:off x="1" y="1710351"/>
          <a:ext cx="9143999" cy="5147649"/>
        </p:xfrm>
        <a:graphic>
          <a:graphicData uri="http://schemas.openxmlformats.org/drawingml/2006/chart">
            <c:chart xmlns:c="http://schemas.openxmlformats.org/drawingml/2006/chart" xmlns:r="http://schemas.openxmlformats.org/officeDocument/2006/relationships" r:id="rId4"/>
          </a:graphicData>
        </a:graphic>
      </p:graphicFrame>
      <p:pic>
        <p:nvPicPr>
          <p:cNvPr id="6" name="Picture 5">
            <a:extLst>
              <a:ext uri="{FF2B5EF4-FFF2-40B4-BE49-F238E27FC236}">
                <a16:creationId xmlns:a16="http://schemas.microsoft.com/office/drawing/2014/main" id="{2C6AA3FA-39E1-4DFC-8185-87D0CBD6E63D}"/>
              </a:ext>
            </a:extLst>
          </p:cNvPr>
          <p:cNvPicPr/>
          <p:nvPr/>
        </p:nvPicPr>
        <p:blipFill rotWithShape="1">
          <a:blip r:embed="rId5"/>
          <a:srcRect l="4905" t="7528" r="57891" b="9661"/>
          <a:stretch/>
        </p:blipFill>
        <p:spPr bwMode="auto">
          <a:xfrm>
            <a:off x="8277225" y="21795"/>
            <a:ext cx="866775" cy="8382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4062872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
          <p:cNvSpPr txBox="1">
            <a:spLocks/>
          </p:cNvSpPr>
          <p:nvPr/>
        </p:nvSpPr>
        <p:spPr>
          <a:xfrm>
            <a:off x="396160" y="5654667"/>
            <a:ext cx="8346787" cy="853523"/>
          </a:xfrm>
          <a:prstGeom prst="rect">
            <a:avLst/>
          </a:prstGeom>
        </p:spPr>
        <p:txBody>
          <a:bodyPr vert="horz" lIns="91440" tIns="45720" rIns="91440" bIns="45720" rtlCol="0" anchor="ctr">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pPr marL="171450" lvl="0" indent="-171450">
              <a:buFont typeface="Arial" panose="020B0604020202020204" pitchFamily="34" charset="0"/>
              <a:buChar char="•"/>
              <a:defRPr/>
            </a:pPr>
            <a:r>
              <a:rPr lang="en-US" sz="2000" dirty="0">
                <a:solidFill>
                  <a:prstClr val="black"/>
                </a:solidFill>
              </a:rPr>
              <a:t>Steady and predictable resources</a:t>
            </a:r>
          </a:p>
          <a:p>
            <a:pPr lvl="0">
              <a:defRPr/>
            </a:pPr>
            <a:endParaRPr lang="en-US" sz="2000" dirty="0">
              <a:solidFill>
                <a:prstClr val="black"/>
              </a:solidFill>
            </a:endParaRPr>
          </a:p>
          <a:p>
            <a:pPr marL="171450" lvl="0" indent="-171450">
              <a:buFont typeface="Arial" panose="020B0604020202020204" pitchFamily="34" charset="0"/>
              <a:buChar char="•"/>
              <a:defRPr/>
            </a:pPr>
            <a:r>
              <a:rPr lang="en-US" sz="2000" dirty="0">
                <a:solidFill>
                  <a:prstClr val="black"/>
                </a:solidFill>
              </a:rPr>
              <a:t>Better position environmental priorities at country level, with UN reform. </a:t>
            </a:r>
          </a:p>
          <a:p>
            <a:pPr marL="171450" marR="0" lvl="0" indent="-171450" algn="l" defTabSz="457200" rtl="0" eaLnBrk="1" fontAlgn="auto" latinLnBrk="0" hangingPunct="1">
              <a:lnSpc>
                <a:spcPct val="100000"/>
              </a:lnSpc>
              <a:spcBef>
                <a:spcPct val="0"/>
              </a:spcBef>
              <a:spcAft>
                <a:spcPts val="0"/>
              </a:spcAft>
              <a:buClrTx/>
              <a:buSzTx/>
              <a:buFont typeface="Arial" panose="020B0604020202020204" pitchFamily="34" charset="0"/>
              <a:buChar char="•"/>
              <a:tabLst/>
              <a:defRPr/>
            </a:pPr>
            <a:endParaRPr lang="en-US" sz="2000" dirty="0">
              <a:solidFill>
                <a:prstClr val="black"/>
              </a:solidFill>
            </a:endParaRPr>
          </a:p>
          <a:p>
            <a:pPr marL="171450" lvl="0" indent="-171450">
              <a:buFont typeface="Arial" panose="020B0604020202020204" pitchFamily="34" charset="0"/>
              <a:buChar char="•"/>
              <a:defRPr/>
            </a:pPr>
            <a:r>
              <a:rPr lang="en-US" sz="2000" dirty="0">
                <a:solidFill>
                  <a:prstClr val="black"/>
                </a:solidFill>
              </a:rPr>
              <a:t>Synergies and coherence in MEAs implementation</a:t>
            </a:r>
          </a:p>
          <a:p>
            <a:pPr marR="0" lvl="0" algn="l" defTabSz="457200" rtl="0" eaLnBrk="1" fontAlgn="auto" latinLnBrk="0" hangingPunct="1">
              <a:lnSpc>
                <a:spcPct val="100000"/>
              </a:lnSpc>
              <a:spcBef>
                <a:spcPct val="0"/>
              </a:spcBef>
              <a:spcAft>
                <a:spcPts val="0"/>
              </a:spcAft>
              <a:buClrTx/>
              <a:buSzTx/>
              <a:tabLst/>
              <a:defRPr/>
            </a:pPr>
            <a:endParaRPr lang="en-US" sz="2000" dirty="0">
              <a:solidFill>
                <a:prstClr val="black"/>
              </a:solidFill>
            </a:endParaRPr>
          </a:p>
          <a:p>
            <a:pPr marL="171450" lvl="0" indent="-171450">
              <a:buFont typeface="Arial" panose="020B0604020202020204" pitchFamily="34" charset="0"/>
              <a:buChar char="•"/>
              <a:defRPr/>
            </a:pPr>
            <a:r>
              <a:rPr lang="en-US" sz="2000" dirty="0">
                <a:solidFill>
                  <a:prstClr val="black"/>
                </a:solidFill>
              </a:rPr>
              <a:t>More effective environmental law development and implementation (UNEA Resolution 2/19, for submission to UNEA4)</a:t>
            </a:r>
          </a:p>
          <a:p>
            <a:pPr marL="171450" lvl="0" indent="-171450">
              <a:buFont typeface="Arial" panose="020B0604020202020204" pitchFamily="34" charset="0"/>
              <a:buChar char="•"/>
              <a:defRPr/>
            </a:pPr>
            <a:endParaRPr lang="en-US" sz="2000" dirty="0">
              <a:solidFill>
                <a:prstClr val="black"/>
              </a:solidFill>
            </a:endParaRPr>
          </a:p>
          <a:p>
            <a:pPr marL="171450" indent="-171450">
              <a:buFont typeface="Arial" panose="020B0604020202020204" pitchFamily="34" charset="0"/>
              <a:buChar char="•"/>
              <a:defRPr/>
            </a:pPr>
            <a:r>
              <a:rPr lang="en-US" sz="2000" dirty="0">
                <a:solidFill>
                  <a:prstClr val="black"/>
                </a:solidFill>
              </a:rPr>
              <a:t>National support to strengthening SDG planning, implementation and monitoring</a:t>
            </a:r>
          </a:p>
          <a:p>
            <a:pPr marL="171450" indent="-171450">
              <a:buFont typeface="Arial" panose="020B0604020202020204" pitchFamily="34" charset="0"/>
              <a:buChar char="•"/>
              <a:defRPr/>
            </a:pPr>
            <a:endParaRPr lang="en-US" sz="2000" dirty="0">
              <a:solidFill>
                <a:prstClr val="black"/>
              </a:solidFill>
            </a:endParaRPr>
          </a:p>
          <a:p>
            <a:pPr marL="171450" indent="-171450">
              <a:buFont typeface="Arial" panose="020B0604020202020204" pitchFamily="34" charset="0"/>
              <a:buChar char="•"/>
              <a:defRPr/>
            </a:pPr>
            <a:r>
              <a:rPr lang="en-US" sz="2000" dirty="0">
                <a:solidFill>
                  <a:prstClr val="black"/>
                </a:solidFill>
              </a:rPr>
              <a:t>Project portfolio developed for 2018-21 may evolve to reflect the above and further lessons learned through first biennium implementation</a:t>
            </a:r>
          </a:p>
          <a:p>
            <a:pPr marL="171450" lvl="0" indent="-171450">
              <a:buFont typeface="Arial" panose="020B0604020202020204" pitchFamily="34" charset="0"/>
              <a:buChar char="•"/>
              <a:defRPr/>
            </a:pPr>
            <a:endParaRPr lang="en-US" sz="1400" dirty="0">
              <a:solidFill>
                <a:prstClr val="black"/>
              </a:solidFill>
            </a:endParaRPr>
          </a:p>
          <a:p>
            <a:pPr marL="171450" lvl="0" indent="-171450">
              <a:buFont typeface="Arial" panose="020B0604020202020204" pitchFamily="34" charset="0"/>
              <a:buChar char="•"/>
              <a:defRPr/>
            </a:pPr>
            <a:endParaRPr lang="en-US" sz="1400" dirty="0">
              <a:solidFill>
                <a:prstClr val="black"/>
              </a:solidFill>
            </a:endParaRPr>
          </a:p>
          <a:p>
            <a:pPr marL="171450" lvl="0" indent="-171450">
              <a:buFont typeface="Arial" panose="020B0604020202020204" pitchFamily="34" charset="0"/>
              <a:buChar char="•"/>
              <a:defRPr/>
            </a:pPr>
            <a:endParaRPr lang="en-US" sz="1400" dirty="0">
              <a:solidFill>
                <a:prstClr val="black"/>
              </a:solidFill>
            </a:endParaRPr>
          </a:p>
          <a:p>
            <a:pPr lvl="0">
              <a:defRPr/>
            </a:pPr>
            <a:endParaRPr lang="en-US" sz="1200" dirty="0">
              <a:solidFill>
                <a:prstClr val="black"/>
              </a:solidFill>
            </a:endParaRPr>
          </a:p>
          <a:p>
            <a:pPr lvl="0">
              <a:defRPr/>
            </a:pPr>
            <a:endParaRPr lang="en-US" sz="1200" dirty="0">
              <a:solidFill>
                <a:prstClr val="black"/>
              </a:solidFill>
            </a:endParaRPr>
          </a:p>
          <a:p>
            <a:pPr lvl="0">
              <a:defRPr/>
            </a:pPr>
            <a:endParaRPr lang="en-US" sz="1200" dirty="0">
              <a:solidFill>
                <a:prstClr val="black"/>
              </a:solidFill>
            </a:endParaRPr>
          </a:p>
          <a:p>
            <a:pPr marL="0" marR="0" lvl="0" indent="0" defTabSz="457200" rtl="0" eaLnBrk="1" fontAlgn="auto" latinLnBrk="0" hangingPunct="1">
              <a:lnSpc>
                <a:spcPct val="100000"/>
              </a:lnSpc>
              <a:spcBef>
                <a:spcPct val="0"/>
              </a:spcBef>
              <a:spcAft>
                <a:spcPts val="0"/>
              </a:spcAft>
              <a:buClrTx/>
              <a:buSzTx/>
              <a:buFontTx/>
              <a:buNone/>
              <a:tabLst/>
              <a:defRPr/>
            </a:pPr>
            <a:endParaRPr lang="en-US" sz="1200" dirty="0">
              <a:solidFill>
                <a:prstClr val="black"/>
              </a:solidFill>
            </a:endParaRPr>
          </a:p>
          <a:p>
            <a:pPr marL="0" marR="0" lvl="0" indent="0" defTabSz="457200" rtl="0" eaLnBrk="1" fontAlgn="auto" latinLnBrk="0" hangingPunct="1">
              <a:lnSpc>
                <a:spcPct val="100000"/>
              </a:lnSpc>
              <a:spcBef>
                <a:spcPct val="0"/>
              </a:spcBef>
              <a:spcAft>
                <a:spcPts val="0"/>
              </a:spcAft>
              <a:buClrTx/>
              <a:buSzTx/>
              <a:buFontTx/>
              <a:buNone/>
              <a:tabLst/>
              <a:defRPr/>
            </a:pPr>
            <a:endParaRPr lang="en-US" sz="1200" dirty="0">
              <a:solidFill>
                <a:prstClr val="black"/>
              </a:solidFill>
            </a:endParaRPr>
          </a:p>
          <a:p>
            <a:pPr marL="0" marR="0" lvl="0" indent="0" defTabSz="457200" rtl="0" eaLnBrk="1" fontAlgn="auto" latinLnBrk="0" hangingPunct="1">
              <a:lnSpc>
                <a:spcPct val="100000"/>
              </a:lnSpc>
              <a:spcBef>
                <a:spcPct val="0"/>
              </a:spcBef>
              <a:spcAft>
                <a:spcPts val="0"/>
              </a:spcAft>
              <a:buClrTx/>
              <a:buSzTx/>
              <a:buFontTx/>
              <a:buNone/>
              <a:tabLst/>
              <a:defRPr/>
            </a:pPr>
            <a:endParaRPr lang="en-US" sz="1200" dirty="0">
              <a:solidFill>
                <a:prstClr val="black"/>
              </a:solidFill>
            </a:endParaRPr>
          </a:p>
          <a:p>
            <a:pPr marL="0" marR="0" lvl="0" indent="0" defTabSz="457200" rtl="0" eaLnBrk="1" fontAlgn="auto" latinLnBrk="0" hangingPunct="1">
              <a:lnSpc>
                <a:spcPct val="100000"/>
              </a:lnSpc>
              <a:spcBef>
                <a:spcPct val="0"/>
              </a:spcBef>
              <a:spcAft>
                <a:spcPts val="0"/>
              </a:spcAft>
              <a:buClrTx/>
              <a:buSzTx/>
              <a:buFontTx/>
              <a:buNone/>
              <a:tabLst/>
              <a:defRPr/>
            </a:pPr>
            <a:endParaRPr lang="en-US" sz="1200" dirty="0">
              <a:solidFill>
                <a:prstClr val="black"/>
              </a:solidFill>
            </a:endParaRPr>
          </a:p>
          <a:p>
            <a:pPr marL="0" marR="0" lvl="0" indent="0" algn="l" defTabSz="457200" rtl="0" eaLnBrk="1" fontAlgn="auto" latinLnBrk="0" hangingPunct="1">
              <a:lnSpc>
                <a:spcPct val="100000"/>
              </a:lnSpc>
              <a:spcBef>
                <a:spcPct val="0"/>
              </a:spcBef>
              <a:spcAft>
                <a:spcPts val="0"/>
              </a:spcAft>
              <a:buClrTx/>
              <a:buSzTx/>
              <a:buFontTx/>
              <a:buNone/>
              <a:tabLst/>
              <a:defRPr/>
            </a:pPr>
            <a:endParaRPr lang="en-US" sz="1200" dirty="0">
              <a:solidFill>
                <a:prstClr val="black"/>
              </a:solidFill>
            </a:endParaRPr>
          </a:p>
          <a:p>
            <a:pPr marL="0" marR="0" lvl="0" indent="0" algn="l" defTabSz="457200" rtl="0" eaLnBrk="1" fontAlgn="auto" latinLnBrk="0" hangingPunct="1">
              <a:lnSpc>
                <a:spcPct val="100000"/>
              </a:lnSpc>
              <a:spcBef>
                <a:spcPct val="0"/>
              </a:spcBef>
              <a:spcAft>
                <a:spcPts val="0"/>
              </a:spcAft>
              <a:buClrTx/>
              <a:buSzTx/>
              <a:buFontTx/>
              <a:buNone/>
              <a:tabLst/>
              <a:defRPr/>
            </a:pPr>
            <a:endParaRPr lang="en-US" sz="1200" dirty="0">
              <a:solidFill>
                <a:prstClr val="black"/>
              </a:solidFill>
            </a:endParaRPr>
          </a:p>
          <a:p>
            <a:pPr marL="0" marR="0" lvl="0" indent="0" algn="l" defTabSz="457200" rtl="0" eaLnBrk="1" fontAlgn="auto" latinLnBrk="0" hangingPunct="1">
              <a:lnSpc>
                <a:spcPct val="100000"/>
              </a:lnSpc>
              <a:spcBef>
                <a:spcPct val="0"/>
              </a:spcBef>
              <a:spcAft>
                <a:spcPts val="0"/>
              </a:spcAft>
              <a:buClrTx/>
              <a:buSzTx/>
              <a:buFontTx/>
              <a:buNone/>
              <a:tabLst/>
              <a:defRPr/>
            </a:pPr>
            <a:endParaRPr lang="en-US" sz="1200" dirty="0">
              <a:solidFill>
                <a:prstClr val="black"/>
              </a:solidFill>
            </a:endParaRPr>
          </a:p>
          <a:p>
            <a:pPr marL="0" marR="0" lvl="0" indent="0" algn="l" defTabSz="457200" rtl="0" eaLnBrk="1" fontAlgn="auto" latinLnBrk="0" hangingPunct="1">
              <a:lnSpc>
                <a:spcPct val="100000"/>
              </a:lnSpc>
              <a:spcBef>
                <a:spcPct val="0"/>
              </a:spcBef>
              <a:spcAft>
                <a:spcPts val="0"/>
              </a:spcAft>
              <a:buClrTx/>
              <a:buSzTx/>
              <a:buFontTx/>
              <a:buNone/>
              <a:tabLst/>
              <a:defRPr/>
            </a:pPr>
            <a:endParaRPr lang="en-US" sz="1200" dirty="0">
              <a:solidFill>
                <a:prstClr val="black"/>
              </a:solidFill>
            </a:endParaRPr>
          </a:p>
          <a:p>
            <a:pPr marL="0" marR="0" lvl="0" indent="0" algn="l" defTabSz="457200" rtl="0" eaLnBrk="1" fontAlgn="auto" latinLnBrk="0" hangingPunct="1">
              <a:lnSpc>
                <a:spcPct val="100000"/>
              </a:lnSpc>
              <a:spcBef>
                <a:spcPct val="0"/>
              </a:spcBef>
              <a:spcAft>
                <a:spcPts val="0"/>
              </a:spcAft>
              <a:buClrTx/>
              <a:buSzTx/>
              <a:buFontTx/>
              <a:buNone/>
              <a:tabLst/>
              <a:defRPr/>
            </a:pPr>
            <a:endParaRPr lang="en-US" sz="1200" dirty="0">
              <a:solidFill>
                <a:prstClr val="black"/>
              </a:solidFill>
            </a:endParaRPr>
          </a:p>
          <a:p>
            <a:pPr marL="0" marR="0" lvl="0" indent="0" algn="l" defTabSz="457200" rtl="0" eaLnBrk="1" fontAlgn="auto" latinLnBrk="0" hangingPunct="1">
              <a:lnSpc>
                <a:spcPct val="100000"/>
              </a:lnSpc>
              <a:spcBef>
                <a:spcPct val="0"/>
              </a:spcBef>
              <a:spcAft>
                <a:spcPts val="0"/>
              </a:spcAft>
              <a:buClrTx/>
              <a:buSzTx/>
              <a:buFontTx/>
              <a:buNone/>
              <a:tabLst/>
              <a:defRPr/>
            </a:pPr>
            <a:endParaRPr lang="en-US" sz="1200" dirty="0">
              <a:solidFill>
                <a:prstClr val="black"/>
              </a:solidFill>
            </a:endParaRPr>
          </a:p>
          <a:p>
            <a:pPr marL="0" marR="0" lvl="0" indent="0" algn="l" defTabSz="457200" rtl="0" eaLnBrk="1" fontAlgn="auto" latinLnBrk="0" hangingPunct="1">
              <a:lnSpc>
                <a:spcPct val="100000"/>
              </a:lnSpc>
              <a:spcBef>
                <a:spcPct val="0"/>
              </a:spcBef>
              <a:spcAft>
                <a:spcPts val="0"/>
              </a:spcAft>
              <a:buClrTx/>
              <a:buSzTx/>
              <a:buFontTx/>
              <a:buNone/>
              <a:tabLst/>
              <a:defRPr/>
            </a:pPr>
            <a:endParaRPr lang="en-US" sz="1200" dirty="0">
              <a:solidFill>
                <a:prstClr val="black"/>
              </a:solidFill>
            </a:endParaRPr>
          </a:p>
          <a:p>
            <a:pPr marL="0" marR="0" lvl="0" indent="0" algn="l" defTabSz="457200" rtl="0" eaLnBrk="1" fontAlgn="auto" latinLnBrk="0" hangingPunct="1">
              <a:lnSpc>
                <a:spcPct val="100000"/>
              </a:lnSpc>
              <a:spcBef>
                <a:spcPct val="0"/>
              </a:spcBef>
              <a:spcAft>
                <a:spcPts val="0"/>
              </a:spcAft>
              <a:buClrTx/>
              <a:buSzTx/>
              <a:buFontTx/>
              <a:buNone/>
              <a:tabLst/>
              <a:defRPr/>
            </a:pPr>
            <a:endParaRPr lang="en-US" sz="1200" dirty="0">
              <a:solidFill>
                <a:prstClr val="black"/>
              </a:solidFill>
            </a:endParaRPr>
          </a:p>
          <a:p>
            <a:pPr marL="0" marR="0" lvl="0" indent="0" algn="l" defTabSz="457200" rtl="0" eaLnBrk="1" fontAlgn="auto" latinLnBrk="0" hangingPunct="1">
              <a:lnSpc>
                <a:spcPct val="100000"/>
              </a:lnSpc>
              <a:spcBef>
                <a:spcPct val="0"/>
              </a:spcBef>
              <a:spcAft>
                <a:spcPts val="0"/>
              </a:spcAft>
              <a:buClrTx/>
              <a:buSzTx/>
              <a:buFontTx/>
              <a:buNone/>
              <a:tabLst/>
              <a:defRPr/>
            </a:pPr>
            <a:endParaRPr lang="en-US" sz="1200" dirty="0">
              <a:solidFill>
                <a:prstClr val="black"/>
              </a:solidFill>
            </a:endParaRPr>
          </a:p>
          <a:p>
            <a:pPr marL="0" marR="0" lvl="0" indent="0" algn="l" defTabSz="457200" rtl="0" eaLnBrk="1" fontAlgn="auto" latinLnBrk="0" hangingPunct="1">
              <a:lnSpc>
                <a:spcPct val="100000"/>
              </a:lnSpc>
              <a:spcBef>
                <a:spcPct val="0"/>
              </a:spcBef>
              <a:spcAft>
                <a:spcPts val="0"/>
              </a:spcAft>
              <a:buClrTx/>
              <a:buSzTx/>
              <a:buFontTx/>
              <a:buNone/>
              <a:tabLst/>
              <a:defRPr/>
            </a:pPr>
            <a:endParaRPr lang="en-US" sz="1200" dirty="0">
              <a:solidFill>
                <a:prstClr val="black"/>
              </a:solidFill>
            </a:endParaRPr>
          </a:p>
          <a:p>
            <a:pPr marL="0" marR="0" lvl="0" indent="0" algn="l" defTabSz="457200" rtl="0" eaLnBrk="1" fontAlgn="auto" latinLnBrk="0" hangingPunct="1">
              <a:lnSpc>
                <a:spcPct val="100000"/>
              </a:lnSpc>
              <a:spcBef>
                <a:spcPct val="0"/>
              </a:spcBef>
              <a:spcAft>
                <a:spcPts val="0"/>
              </a:spcAft>
              <a:buClrTx/>
              <a:buSzTx/>
              <a:buFontTx/>
              <a:buNone/>
              <a:tabLst/>
              <a:defRPr/>
            </a:pPr>
            <a:endParaRPr lang="en-US" sz="1200" dirty="0">
              <a:solidFill>
                <a:prstClr val="black"/>
              </a:solidFill>
            </a:endParaRPr>
          </a:p>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Roboto Regular"/>
              <a:ea typeface="+mj-ea"/>
            </a:endParaRPr>
          </a:p>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Roboto Regular"/>
              <a:ea typeface="+mj-ea"/>
            </a:endParaRPr>
          </a:p>
        </p:txBody>
      </p:sp>
      <p:sp>
        <p:nvSpPr>
          <p:cNvPr id="14" name="Title 1"/>
          <p:cNvSpPr txBox="1">
            <a:spLocks/>
          </p:cNvSpPr>
          <p:nvPr/>
        </p:nvSpPr>
        <p:spPr>
          <a:xfrm>
            <a:off x="1286778" y="97338"/>
            <a:ext cx="7748579" cy="1286829"/>
          </a:xfrm>
          <a:prstGeom prst="rect">
            <a:avLst/>
          </a:prstGeom>
        </p:spPr>
        <p:txBody>
          <a:bodyPr vert="horz" lIns="91440" tIns="45720" rIns="91440" bIns="45720" rtlCol="0" anchor="ctr">
            <a:noAutofit/>
          </a:bodyPr>
          <a:lstStyle>
            <a:lvl1pPr algn="l" defTabSz="457200" rtl="0" eaLnBrk="1" latinLnBrk="0" hangingPunct="1">
              <a:spcBef>
                <a:spcPct val="0"/>
              </a:spcBef>
              <a:buNone/>
              <a:defRPr sz="4400" kern="1200">
                <a:solidFill>
                  <a:schemeClr val="tx1"/>
                </a:solidFill>
                <a:latin typeface="Roboto Regular"/>
                <a:ea typeface="+mj-ea"/>
                <a:cs typeface="Roboto Regular"/>
              </a:defRPr>
            </a:lvl1pPr>
          </a:lstStyle>
          <a:p>
            <a:pPr marR="0" lvl="0" indent="0" fontAlgn="auto">
              <a:lnSpc>
                <a:spcPct val="100000"/>
              </a:lnSpc>
              <a:spcBef>
                <a:spcPct val="0"/>
              </a:spcBef>
              <a:spcAft>
                <a:spcPts val="0"/>
              </a:spcAft>
              <a:buClrTx/>
              <a:buSzTx/>
              <a:buFontTx/>
              <a:buNone/>
              <a:tabLst/>
              <a:defRPr/>
            </a:pPr>
            <a:r>
              <a:rPr lang="en-US" sz="3000" dirty="0">
                <a:latin typeface="Roboto" panose="02000000000000000000" pitchFamily="2" charset="0"/>
                <a:ea typeface="Roboto" panose="02000000000000000000" pitchFamily="2" charset="0"/>
                <a:cs typeface="Roboto" panose="02000000000000000000" pitchFamily="2" charset="0"/>
              </a:rPr>
              <a:t>Challenges and opportunities:</a:t>
            </a:r>
          </a:p>
          <a:p>
            <a:pPr marR="0" lvl="0" indent="0" fontAlgn="auto">
              <a:lnSpc>
                <a:spcPct val="100000"/>
              </a:lnSpc>
              <a:spcBef>
                <a:spcPct val="0"/>
              </a:spcBef>
              <a:spcAft>
                <a:spcPts val="0"/>
              </a:spcAft>
              <a:buClrTx/>
              <a:buSzTx/>
              <a:buFontTx/>
              <a:buNone/>
              <a:tabLst/>
              <a:defRPr/>
            </a:pPr>
            <a:r>
              <a:rPr lang="en-US" sz="3000" dirty="0">
                <a:latin typeface="Roboto" panose="02000000000000000000" pitchFamily="2" charset="0"/>
                <a:ea typeface="Roboto" panose="02000000000000000000" pitchFamily="2" charset="0"/>
                <a:cs typeface="Roboto" panose="02000000000000000000" pitchFamily="2" charset="0"/>
              </a:rPr>
              <a:t>Lessons from the first 6 months of implementation</a:t>
            </a:r>
          </a:p>
        </p:txBody>
      </p:sp>
      <p:pic>
        <p:nvPicPr>
          <p:cNvPr id="7"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7027" t="24438" r="6853" b="18971"/>
          <a:stretch/>
        </p:blipFill>
        <p:spPr bwMode="auto">
          <a:xfrm>
            <a:off x="0" y="0"/>
            <a:ext cx="753979" cy="6641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7">
            <a:extLst>
              <a:ext uri="{FF2B5EF4-FFF2-40B4-BE49-F238E27FC236}">
                <a16:creationId xmlns:a16="http://schemas.microsoft.com/office/drawing/2014/main" id="{2C6AA3FA-39E1-4DFC-8185-87D0CBD6E63D}"/>
              </a:ext>
            </a:extLst>
          </p:cNvPr>
          <p:cNvPicPr/>
          <p:nvPr/>
        </p:nvPicPr>
        <p:blipFill rotWithShape="1">
          <a:blip r:embed="rId4"/>
          <a:srcRect l="4905" t="7528" r="57891" b="9661"/>
          <a:stretch/>
        </p:blipFill>
        <p:spPr bwMode="auto">
          <a:xfrm>
            <a:off x="8277225" y="-30415"/>
            <a:ext cx="866775" cy="838200"/>
          </a:xfrm>
          <a:prstGeom prst="rect">
            <a:avLst/>
          </a:prstGeom>
          <a:ln>
            <a:noFill/>
          </a:ln>
          <a:extLst>
            <a:ext uri="{53640926-AAD7-44D8-BBD7-CCE9431645EC}">
              <a14:shadowObscured xmlns:a14="http://schemas.microsoft.com/office/drawing/2010/main"/>
            </a:ext>
          </a:extLst>
        </p:spPr>
      </p:pic>
      <p:pic>
        <p:nvPicPr>
          <p:cNvPr id="9" name="Picture 8">
            <a:extLst/>
          </p:cNvPr>
          <p:cNvPicPr>
            <a:picLocks noChangeAspect="1"/>
          </p:cNvPicPr>
          <p:nvPr/>
        </p:nvPicPr>
        <p:blipFill>
          <a:blip r:embed="rId5"/>
          <a:stretch>
            <a:fillRect/>
          </a:stretch>
        </p:blipFill>
        <p:spPr>
          <a:xfrm>
            <a:off x="8094637" y="5798275"/>
            <a:ext cx="1049363" cy="1049363"/>
          </a:xfrm>
          <a:prstGeom prst="rect">
            <a:avLst/>
          </a:prstGeom>
          <a:solidFill>
            <a:schemeClr val="bg1">
              <a:alpha val="5000"/>
            </a:schemeClr>
          </a:solidFill>
        </p:spPr>
      </p:pic>
    </p:spTree>
    <p:extLst>
      <p:ext uri="{BB962C8B-B14F-4D97-AF65-F5344CB8AC3E}">
        <p14:creationId xmlns:p14="http://schemas.microsoft.com/office/powerpoint/2010/main" val="42841534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UNEnvironment_PPT_English</Template>
  <TotalTime>6592</TotalTime>
  <Words>1263</Words>
  <Application>Microsoft Office PowerPoint</Application>
  <PresentationFormat>On-screen Show (4:3)</PresentationFormat>
  <Paragraphs>237</Paragraphs>
  <Slides>10</Slides>
  <Notes>10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MS PGothic</vt:lpstr>
      <vt:lpstr>MS PGothic</vt:lpstr>
      <vt:lpstr>Arial</vt:lpstr>
      <vt:lpstr>Calibri</vt:lpstr>
      <vt:lpstr>Roboto</vt:lpstr>
      <vt:lpstr>Roboto Regular</vt:lpstr>
      <vt:lpstr>Wingdings</vt:lpstr>
      <vt:lpstr>Office Theme</vt:lpstr>
      <vt:lpstr>Environmental Governance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Questions &amp; Discussion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presentation in  maximum 3 lines of text, Roboto Regular, 40pt</dc:title>
  <dc:creator>UNGSC-Netbook</dc:creator>
  <cp:lastModifiedBy>Djaheezah Subratty</cp:lastModifiedBy>
  <cp:revision>465</cp:revision>
  <dcterms:created xsi:type="dcterms:W3CDTF">2017-01-23T12:52:29Z</dcterms:created>
  <dcterms:modified xsi:type="dcterms:W3CDTF">2018-10-10T12:58:10Z</dcterms:modified>
</cp:coreProperties>
</file>