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7" r:id="rId2"/>
    <p:sldId id="533" r:id="rId3"/>
    <p:sldId id="536" r:id="rId4"/>
    <p:sldId id="541" r:id="rId5"/>
    <p:sldId id="537" r:id="rId6"/>
    <p:sldId id="538" r:id="rId7"/>
    <p:sldId id="535" r:id="rId8"/>
    <p:sldId id="262" r:id="rId9"/>
    <p:sldId id="540" r:id="rId10"/>
    <p:sldId id="539" r:id="rId11"/>
    <p:sldId id="403" r:id="rId1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A5C"/>
    <a:srgbClr val="77B1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71" autoAdjust="0"/>
    <p:restoredTop sz="94280" autoAdjust="0"/>
  </p:normalViewPr>
  <p:slideViewPr>
    <p:cSldViewPr>
      <p:cViewPr varScale="1">
        <p:scale>
          <a:sx n="69" d="100"/>
          <a:sy n="69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brattd\Documents\Monitoring\PPRs\PPR18-19\Jan-June%202018%20PPR\PPR%20Jan%20June%2018%20(ASC5)\Fiancial%20overview%20(Corporate%20Services)\PPR%20Data%20and%20Charts%20Jan-Jun%202018%200609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'CW fig31-32'!$C$2</c:f>
              <c:strCache>
                <c:ptCount val="1"/>
                <c:pt idx="0">
                  <c:v>2018 Budget </c:v>
                </c:pt>
              </c:strCache>
            </c:strRef>
          </c:tx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'CW fig31-32'!$B$3:$B$6</c:f>
              <c:strCache>
                <c:ptCount val="4"/>
                <c:pt idx="0">
                  <c:v>Environment Fund</c:v>
                </c:pt>
                <c:pt idx="1">
                  <c:v>Trust Funds &amp; Earmarked contributions</c:v>
                </c:pt>
                <c:pt idx="2">
                  <c:v>GEF</c:v>
                </c:pt>
                <c:pt idx="3">
                  <c:v>Regular Budget</c:v>
                </c:pt>
              </c:strCache>
            </c:strRef>
          </c:cat>
          <c:val>
            <c:numRef>
              <c:f>'CW fig31-32'!$C$3:$C$6</c:f>
              <c:numCache>
                <c:formatCode>_(* #,##0.0_);_(* \(#,##0.0\);_(* "-"??_);_(@_)</c:formatCode>
                <c:ptCount val="4"/>
                <c:pt idx="0">
                  <c:v>18</c:v>
                </c:pt>
                <c:pt idx="1">
                  <c:v>19.2</c:v>
                </c:pt>
                <c:pt idx="2">
                  <c:v>12.15</c:v>
                </c:pt>
                <c:pt idx="3">
                  <c:v>1.4999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EB-4C47-AD23-D1F212E30C6C}"/>
            </c:ext>
          </c:extLst>
        </c:ser>
        <c:ser>
          <c:idx val="1"/>
          <c:order val="1"/>
          <c:tx>
            <c:strRef>
              <c:f>'CW fig31-32'!$D$2</c:f>
              <c:strCache>
                <c:ptCount val="1"/>
                <c:pt idx="0">
                  <c:v>Available Resources as at 30 June 2018</c:v>
                </c:pt>
              </c:strCache>
            </c:strRef>
          </c:tx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'CW fig31-32'!$B$3:$B$6</c:f>
              <c:strCache>
                <c:ptCount val="4"/>
                <c:pt idx="0">
                  <c:v>Environment Fund</c:v>
                </c:pt>
                <c:pt idx="1">
                  <c:v>Trust Funds &amp; Earmarked contributions</c:v>
                </c:pt>
                <c:pt idx="2">
                  <c:v>GEF</c:v>
                </c:pt>
                <c:pt idx="3">
                  <c:v>Regular Budget</c:v>
                </c:pt>
              </c:strCache>
            </c:strRef>
          </c:cat>
          <c:val>
            <c:numRef>
              <c:f>'CW fig31-32'!$D$3:$D$6</c:f>
              <c:numCache>
                <c:formatCode>_(* #,##0.0_);_(* \(#,##0.0\);_(* "-"??_);_(@_)</c:formatCode>
                <c:ptCount val="4"/>
                <c:pt idx="0">
                  <c:v>8.3808247999999992</c:v>
                </c:pt>
                <c:pt idx="1">
                  <c:v>45.941513010000037</c:v>
                </c:pt>
                <c:pt idx="2">
                  <c:v>23.533380080000001</c:v>
                </c:pt>
                <c:pt idx="3">
                  <c:v>1.4999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EB-4C47-AD23-D1F212E30C6C}"/>
            </c:ext>
          </c:extLst>
        </c:ser>
        <c:ser>
          <c:idx val="2"/>
          <c:order val="2"/>
          <c:tx>
            <c:strRef>
              <c:f>'CW fig31-32'!$E$2</c:f>
              <c:strCache>
                <c:ptCount val="1"/>
                <c:pt idx="0">
                  <c:v>Expenditure as at 30 June 2018</c:v>
                </c:pt>
              </c:strCache>
            </c:strRef>
          </c:tx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'CW fig31-32'!$B$3:$B$6</c:f>
              <c:strCache>
                <c:ptCount val="4"/>
                <c:pt idx="0">
                  <c:v>Environment Fund</c:v>
                </c:pt>
                <c:pt idx="1">
                  <c:v>Trust Funds &amp; Earmarked contributions</c:v>
                </c:pt>
                <c:pt idx="2">
                  <c:v>GEF</c:v>
                </c:pt>
                <c:pt idx="3">
                  <c:v>Regular Budget</c:v>
                </c:pt>
              </c:strCache>
            </c:strRef>
          </c:cat>
          <c:val>
            <c:numRef>
              <c:f>'CW fig31-32'!$E$3:$E$6</c:f>
              <c:numCache>
                <c:formatCode>_(* #,##0.0_);_(* \(#,##0.0\);_(* "-"??_);_(@_)</c:formatCode>
                <c:ptCount val="4"/>
                <c:pt idx="0">
                  <c:v>3.3261199599999984</c:v>
                </c:pt>
                <c:pt idx="1">
                  <c:v>17.010047850000003</c:v>
                </c:pt>
                <c:pt idx="2">
                  <c:v>4.7736607899999992</c:v>
                </c:pt>
                <c:pt idx="3">
                  <c:v>0.72408221000000006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3EB-4C47-AD23-D1F212E30C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92756992"/>
        <c:axId val="92779648"/>
      </c:barChart>
      <c:catAx>
        <c:axId val="927569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400"/>
                  <a:t>Source of Funding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92779648"/>
        <c:crosses val="autoZero"/>
        <c:auto val="1"/>
        <c:lblAlgn val="ctr"/>
        <c:lblOffset val="100"/>
        <c:noMultiLvlLbl val="0"/>
      </c:catAx>
      <c:valAx>
        <c:axId val="9277964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400"/>
                  <a:t>US$ million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_(* #,##0.0_);_(* \(#,##0.0\);_(* &quot;-&quot;??_);_(@_)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927569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5916074601254151"/>
          <c:y val="2.9190534218838733E-3"/>
          <c:w val="0.40638303758740962"/>
          <c:h val="0.27122081440289397"/>
        </c:manualLayout>
      </c:layout>
      <c:overlay val="0"/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275" cy="4983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043215-AC06-410A-B150-7AF5D0E99251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73"/>
            <a:ext cx="2946275" cy="4983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F86EE-2FFD-435A-B9F5-33FB06894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772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E8CDE3C-FBE3-4C2D-95A7-3586A38A353A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1208BA4-A9BA-4B65-9168-A7A095ED0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896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08BA4-A9BA-4B65-9168-A7A095ED0E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232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45" indent="-177845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9E2CE-9089-42EF-A342-1669495AABD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837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E31E1-295A-416F-9193-0AAB3AFEC0E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46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6113" y="795338"/>
            <a:ext cx="5299075" cy="3975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a-DK" altLang="en-US" sz="1200" b="0" i="0" u="none" strike="noStrike" kern="1200" baseline="0" dirty="0">
              <a:solidFill>
                <a:schemeClr val="tx1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C12CC-D3B3-458D-B12E-1DC624484F2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504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08BA4-A9BA-4B65-9168-A7A095ED0E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99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9E2CE-9089-42EF-A342-1669495AABD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252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08BA4-A9BA-4B65-9168-A7A095ED0E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789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08BA4-A9BA-4B65-9168-A7A095ED0E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194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9E2CE-9089-42EF-A342-1669495AABD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4499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9E2CE-9089-42EF-A342-1669495AAB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7306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7AB632B-0CF6-4AFD-9608-FC637C0CBD18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9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711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E9C3-22C8-4065-A71D-7444C015F437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8B4A-F091-42D8-BCB2-48C0DF5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501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E9C3-22C8-4065-A71D-7444C015F437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8B4A-F091-42D8-BCB2-48C0DF5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536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E9C3-22C8-4065-A71D-7444C015F437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8B4A-F091-42D8-BCB2-48C0DF5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28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E9C3-22C8-4065-A71D-7444C015F437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8B4A-F091-42D8-BCB2-48C0DF5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07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E9C3-22C8-4065-A71D-7444C015F437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8B4A-F091-42D8-BCB2-48C0DF5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091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E9C3-22C8-4065-A71D-7444C015F437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8B4A-F091-42D8-BCB2-48C0DF5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870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E9C3-22C8-4065-A71D-7444C015F437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8B4A-F091-42D8-BCB2-48C0DF5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92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E9C3-22C8-4065-A71D-7444C015F437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8B4A-F091-42D8-BCB2-48C0DF5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261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E9C3-22C8-4065-A71D-7444C015F437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8B4A-F091-42D8-BCB2-48C0DF5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433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E9C3-22C8-4065-A71D-7444C015F437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8B4A-F091-42D8-BCB2-48C0DF5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23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E9C3-22C8-4065-A71D-7444C015F437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8B4A-F091-42D8-BCB2-48C0DF5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963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5E9C3-22C8-4065-A71D-7444C015F437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F8B4A-F091-42D8-BCB2-48C0DF5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15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ligia.noronha@un.or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mailto:goverse@un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7.png"/><Relationship Id="rId5" Type="http://schemas.openxmlformats.org/officeDocument/2006/relationships/image" Target="../media/image10.jpeg"/><Relationship Id="rId10" Type="http://schemas.openxmlformats.org/officeDocument/2006/relationships/image" Target="../media/image6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7.png"/><Relationship Id="rId5" Type="http://schemas.openxmlformats.org/officeDocument/2006/relationships/image" Target="../media/image10.jpeg"/><Relationship Id="rId10" Type="http://schemas.openxmlformats.org/officeDocument/2006/relationships/image" Target="../media/image6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7.png"/><Relationship Id="rId5" Type="http://schemas.openxmlformats.org/officeDocument/2006/relationships/image" Target="../media/image10.jpeg"/><Relationship Id="rId10" Type="http://schemas.openxmlformats.org/officeDocument/2006/relationships/image" Target="../media/image6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UNEP_whi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400" y="5557092"/>
            <a:ext cx="1752600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04800" y="5257799"/>
            <a:ext cx="8823158" cy="175260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Sound management of chemicals and waste and improved air quality for a healthier environment and </a:t>
            </a:r>
          </a:p>
          <a:p>
            <a:r>
              <a:rPr lang="en-US" sz="2800" b="1" dirty="0"/>
              <a:t>better health for all</a:t>
            </a:r>
            <a:endParaRPr lang="en-US" sz="2800" b="1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66800" y="274440"/>
            <a:ext cx="7128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8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42395" y="0"/>
            <a:ext cx="1710205" cy="150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C:\Users\kappellm\Desktop\Photos C&amp;W from UNEP Flickr D&amp;C\Waste mgmt in DRC - photo UNEP.jpg">
            <a:extLst>
              <a:ext uri="{FF2B5EF4-FFF2-40B4-BE49-F238E27FC236}">
                <a16:creationId xmlns:a16="http://schemas.microsoft.com/office/drawing/2014/main" id="{8190BC50-45B7-4465-9ECE-6D2782B73B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7916"/>
          <a:stretch/>
        </p:blipFill>
        <p:spPr bwMode="auto">
          <a:xfrm>
            <a:off x="5216647" y="2209799"/>
            <a:ext cx="3927353" cy="282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kappellm\Desktop\Photos C&amp;W from UNEP Flickr D&amp;C\Oil refinery sampling Pancevo Serbia - photo UNEP.jpg">
            <a:extLst>
              <a:ext uri="{FF2B5EF4-FFF2-40B4-BE49-F238E27FC236}">
                <a16:creationId xmlns:a16="http://schemas.microsoft.com/office/drawing/2014/main" id="{DEF78204-B0B0-43CD-A5F8-8FC8C300C9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3"/>
          <a:stretch/>
        </p:blipFill>
        <p:spPr bwMode="auto">
          <a:xfrm>
            <a:off x="0" y="2209800"/>
            <a:ext cx="3964066" cy="283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B63E76A-7166-4B00-9456-9256ABB4516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066" y="2225842"/>
            <a:ext cx="1734725" cy="2811505"/>
          </a:xfrm>
          <a:prstGeom prst="rect">
            <a:avLst/>
          </a:prstGeom>
        </p:spPr>
      </p:pic>
      <p:sp>
        <p:nvSpPr>
          <p:cNvPr id="18" name="Rectangle 1">
            <a:extLst>
              <a:ext uri="{FF2B5EF4-FFF2-40B4-BE49-F238E27FC236}">
                <a16:creationId xmlns:a16="http://schemas.microsoft.com/office/drawing/2014/main" id="{50FA0418-B778-4ABE-9D71-1FBC703E92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0877" y="183690"/>
            <a:ext cx="6400801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Chemicals, Waste and Air Quality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400" b="1" dirty="0">
              <a:latin typeface="Roboto" panose="02000000000000000000" pitchFamily="2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 dirty="0">
                <a:latin typeface="Roboto" panose="02000000000000000000" pitchFamily="2" charset="0"/>
              </a:rPr>
              <a:t>Programme Performance Report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 dirty="0">
                <a:latin typeface="Roboto" panose="02000000000000000000" pitchFamily="2" charset="0"/>
              </a:rPr>
              <a:t>January – June 2018</a:t>
            </a:r>
            <a:endParaRPr lang="en-GB" altLang="en-US" sz="2800" dirty="0">
              <a:latin typeface="Arial" pitchFamily="34" charset="0"/>
            </a:endParaRPr>
          </a:p>
        </p:txBody>
      </p:sp>
      <p:pic>
        <p:nvPicPr>
          <p:cNvPr id="14" name="Picture 13"/>
          <p:cNvPicPr/>
          <p:nvPr/>
        </p:nvPicPr>
        <p:blipFill rotWithShape="1">
          <a:blip r:embed="rId8"/>
          <a:srcRect l="32074" t="70049" r="59118" b="17536"/>
          <a:stretch/>
        </p:blipFill>
        <p:spPr bwMode="auto">
          <a:xfrm>
            <a:off x="7831678" y="0"/>
            <a:ext cx="1279195" cy="990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27801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88232" y="141558"/>
            <a:ext cx="6967537" cy="677718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2020-2021 Programme of Work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34200" y="6492875"/>
            <a:ext cx="2133600" cy="365125"/>
          </a:xfrm>
        </p:spPr>
        <p:txBody>
          <a:bodyPr/>
          <a:lstStyle/>
          <a:p>
            <a:fld id="{61D6AF37-2985-43C5-AF9B-20E56E8A6320}" type="slidenum">
              <a:rPr lang="en-US" smtClean="0"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C9070D-0700-4A2D-8B63-0A47C470E9A4}"/>
              </a:ext>
            </a:extLst>
          </p:cNvPr>
          <p:cNvSpPr txBox="1"/>
          <p:nvPr/>
        </p:nvSpPr>
        <p:spPr>
          <a:xfrm>
            <a:off x="228600" y="1599228"/>
            <a:ext cx="8534400" cy="4893647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b="1" dirty="0"/>
              <a:t>Alignment to Sustainable Development Goal Indicators </a:t>
            </a:r>
            <a:r>
              <a:rPr lang="en-US" sz="2400" dirty="0"/>
              <a:t>at both impact and expected accomplishment level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b="1" dirty="0"/>
              <a:t>Overview of relevant resolutions </a:t>
            </a:r>
            <a:r>
              <a:rPr lang="en-US" sz="2400" dirty="0"/>
              <a:t> that will partly or in full be delivered through the Chemicals, Waste and Air Quality programme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b="1" dirty="0"/>
              <a:t>Improvement of some indicators </a:t>
            </a:r>
            <a:r>
              <a:rPr lang="en-US" sz="2400" dirty="0"/>
              <a:t>under expected accomplishments  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b="1" dirty="0"/>
              <a:t>Strategy updated </a:t>
            </a:r>
            <a:r>
              <a:rPr lang="en-US" sz="2400" dirty="0"/>
              <a:t>to better reflect corporate priorities such as pollution, including of the marine environment, and respond to new mandates given by the 3</a:t>
            </a:r>
            <a:r>
              <a:rPr lang="en-US" sz="2400" baseline="30000" dirty="0"/>
              <a:t>rd</a:t>
            </a:r>
            <a:r>
              <a:rPr lang="en-US" sz="2400" dirty="0"/>
              <a:t> UN Environment Assembly </a:t>
            </a:r>
          </a:p>
        </p:txBody>
      </p:sp>
      <p:pic>
        <p:nvPicPr>
          <p:cNvPr id="10" name="Picture 9"/>
          <p:cNvPicPr/>
          <p:nvPr/>
        </p:nvPicPr>
        <p:blipFill rotWithShape="1">
          <a:blip r:embed="rId3"/>
          <a:srcRect l="33567" t="70478" r="61035" b="22418"/>
          <a:stretch/>
        </p:blipFill>
        <p:spPr bwMode="auto">
          <a:xfrm>
            <a:off x="8055769" y="29971"/>
            <a:ext cx="1066800" cy="7893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55" y="1"/>
            <a:ext cx="920509" cy="92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807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00099"/>
            <a:ext cx="8229600" cy="1143000"/>
          </a:xfrm>
        </p:spPr>
        <p:txBody>
          <a:bodyPr/>
          <a:lstStyle/>
          <a:p>
            <a:r>
              <a:rPr lang="en-US" b="1" dirty="0"/>
              <a:t>Questions &amp; Discussion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1D35638-48DD-4569-92D2-8956771F4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67000"/>
            <a:ext cx="3505200" cy="22098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solidFill>
                  <a:srgbClr val="C00000"/>
                </a:solidFill>
              </a:rPr>
              <a:t>Subprogramme Lead Director</a:t>
            </a: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endParaRPr lang="en-US" sz="1200" b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/>
              <a:t>Ms. Ligia Noronha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Economy Division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UN Environment Programme Nairobi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u="sng" dirty="0">
                <a:hlinkClick r:id="rId3"/>
              </a:rPr>
              <a:t>ligia.noronha@un.org</a:t>
            </a:r>
            <a:endParaRPr lang="en-US" sz="20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056B21F-DA4F-4BE1-BD97-64037ED66919}"/>
              </a:ext>
            </a:extLst>
          </p:cNvPr>
          <p:cNvSpPr txBox="1">
            <a:spLocks/>
          </p:cNvSpPr>
          <p:nvPr/>
        </p:nvSpPr>
        <p:spPr>
          <a:xfrm>
            <a:off x="4648200" y="2667000"/>
            <a:ext cx="3590924" cy="22098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rgbClr val="C00000"/>
                </a:solidFill>
              </a:rPr>
              <a:t>Subprogramme Coordinator</a:t>
            </a:r>
            <a:endParaRPr lang="en-US" sz="20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200" b="1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b="1" dirty="0"/>
              <a:t>Ms. Tessa Goverse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/>
              <a:t>Economy Division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UN Environment Programme Nairobi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>
                <a:hlinkClick r:id="rId4"/>
              </a:rPr>
              <a:t>goverse@un.org</a:t>
            </a:r>
            <a:endParaRPr lang="en-US" sz="2000" dirty="0"/>
          </a:p>
        </p:txBody>
      </p:sp>
      <p:pic>
        <p:nvPicPr>
          <p:cNvPr id="7" name="Picture 6"/>
          <p:cNvPicPr/>
          <p:nvPr/>
        </p:nvPicPr>
        <p:blipFill rotWithShape="1">
          <a:blip r:embed="rId5"/>
          <a:srcRect l="32074" t="70049" r="59118" b="17536"/>
          <a:stretch/>
        </p:blipFill>
        <p:spPr bwMode="auto">
          <a:xfrm>
            <a:off x="7772400" y="0"/>
            <a:ext cx="1371600" cy="1219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55" y="0"/>
            <a:ext cx="1212815" cy="121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974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743199" y="1"/>
            <a:ext cx="4572001" cy="12191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sz="36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2018-2019 Indicators</a:t>
            </a:r>
          </a:p>
          <a:p>
            <a:pPr algn="ctr"/>
            <a:endParaRPr lang="en-US" sz="36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7DF310-6B90-4D18-9C63-68D1ADDA86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5" y="1"/>
            <a:ext cx="920509" cy="925354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52400" y="994628"/>
            <a:ext cx="8619831" cy="53887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000" b="1" dirty="0"/>
              <a:t>EA(a) Chemicals</a:t>
            </a:r>
          </a:p>
          <a:p>
            <a:pPr lvl="2"/>
            <a:r>
              <a:rPr lang="en-US" sz="2000" dirty="0"/>
              <a:t>Chemicals management policies, strategies, legislation or action plans</a:t>
            </a:r>
          </a:p>
          <a:p>
            <a:pPr lvl="2"/>
            <a:r>
              <a:rPr lang="en-US" sz="2000" dirty="0"/>
              <a:t>Private sector action on improving chemicals management </a:t>
            </a:r>
          </a:p>
          <a:p>
            <a:pPr lvl="2"/>
            <a:r>
              <a:rPr lang="en-US" sz="2000" dirty="0"/>
              <a:t>Civil society action on improving chemicals management </a:t>
            </a:r>
            <a:endParaRPr lang="en-GB" sz="2000" dirty="0"/>
          </a:p>
          <a:p>
            <a:pPr lvl="1"/>
            <a:r>
              <a:rPr lang="en-GB" sz="2000" b="1" dirty="0"/>
              <a:t>EA(b) Waste</a:t>
            </a:r>
          </a:p>
          <a:p>
            <a:pPr lvl="2"/>
            <a:r>
              <a:rPr lang="en-US" sz="2000" dirty="0"/>
              <a:t>Waste prevention and sound management policies and good practices by governments</a:t>
            </a:r>
          </a:p>
          <a:p>
            <a:pPr lvl="2"/>
            <a:r>
              <a:rPr lang="en-US" sz="2000" dirty="0"/>
              <a:t>Private sector action on waste prevention and sound waste management</a:t>
            </a:r>
          </a:p>
          <a:p>
            <a:pPr lvl="2"/>
            <a:r>
              <a:rPr lang="en-US" sz="2000" dirty="0"/>
              <a:t>Civil society action to enhance prevention and waste management</a:t>
            </a:r>
            <a:endParaRPr lang="en-GB" sz="2000" dirty="0"/>
          </a:p>
          <a:p>
            <a:pPr lvl="1"/>
            <a:r>
              <a:rPr lang="en-GB" sz="2000" b="1" dirty="0"/>
              <a:t>EA (c) Air Quality</a:t>
            </a:r>
          </a:p>
          <a:p>
            <a:pPr lvl="2"/>
            <a:r>
              <a:rPr lang="en-US" sz="2000" dirty="0"/>
              <a:t>National emission inventories and air quality assessments</a:t>
            </a:r>
            <a:endParaRPr lang="en-GB" sz="2000" dirty="0"/>
          </a:p>
          <a:p>
            <a:pPr lvl="2"/>
            <a:r>
              <a:rPr lang="en-US" sz="2000" dirty="0"/>
              <a:t>Policies,  standards, and legal, regulatory, fiscal and institutional frameworks and mechanisms</a:t>
            </a:r>
          </a:p>
          <a:p>
            <a:pPr lvl="2"/>
            <a:r>
              <a:rPr lang="en-US" sz="2000" dirty="0"/>
              <a:t>Awareness raising and access to data</a:t>
            </a:r>
          </a:p>
          <a:p>
            <a:pPr lvl="2"/>
            <a:endParaRPr lang="en-GB" sz="2000" dirty="0"/>
          </a:p>
        </p:txBody>
      </p:sp>
      <p:pic>
        <p:nvPicPr>
          <p:cNvPr id="10" name="Picture 9"/>
          <p:cNvPicPr/>
          <p:nvPr/>
        </p:nvPicPr>
        <p:blipFill rotWithShape="1">
          <a:blip r:embed="rId4"/>
          <a:srcRect l="33567" t="70478" r="61035" b="22418"/>
          <a:stretch/>
        </p:blipFill>
        <p:spPr bwMode="auto">
          <a:xfrm>
            <a:off x="8049491" y="27709"/>
            <a:ext cx="1066800" cy="7893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16456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447799" y="268069"/>
            <a:ext cx="60198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Chemicals</a:t>
            </a:r>
            <a:endParaRPr lang="en-GB" altLang="en-US" sz="4400" dirty="0"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B0E18A-C8C2-421C-BEA1-DB1AD5B75049}"/>
              </a:ext>
            </a:extLst>
          </p:cNvPr>
          <p:cNvSpPr/>
          <p:nvPr/>
        </p:nvSpPr>
        <p:spPr>
          <a:xfrm>
            <a:off x="381000" y="1143000"/>
            <a:ext cx="1061881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88778" y="129947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New Global Environment Facility funding support for the Strategic Approach on International Chemicals Management (SAICM)</a:t>
            </a:r>
          </a:p>
          <a:p>
            <a:r>
              <a:rPr lang="en-GB" dirty="0"/>
              <a:t>~24 countries supported in institutional strengthening to implement Multilateral Environmental Agreements and SAICM</a:t>
            </a:r>
          </a:p>
          <a:p>
            <a:r>
              <a:rPr lang="en-US" dirty="0"/>
              <a:t>New ratifications of the Minamata Convention on Mercury and the Kigali Amendment</a:t>
            </a:r>
            <a:endParaRPr lang="en-GB" dirty="0"/>
          </a:p>
          <a:p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654106F-E0D5-476D-8162-54E21DA36DF0}"/>
              </a:ext>
            </a:extLst>
          </p:cNvPr>
          <p:cNvGrpSpPr/>
          <p:nvPr/>
        </p:nvGrpSpPr>
        <p:grpSpPr>
          <a:xfrm>
            <a:off x="1981200" y="5943600"/>
            <a:ext cx="5831183" cy="612871"/>
            <a:chOff x="1219200" y="1800227"/>
            <a:chExt cx="7717775" cy="777206"/>
          </a:xfrm>
        </p:grpSpPr>
        <p:pic>
          <p:nvPicPr>
            <p:cNvPr id="13" name="Picture 4" descr="E_SDG_Icons-12_310">
              <a:extLst>
                <a:ext uri="{FF2B5EF4-FFF2-40B4-BE49-F238E27FC236}">
                  <a16:creationId xmlns:a16="http://schemas.microsoft.com/office/drawing/2014/main" id="{0CF57C98-77ED-430E-860E-1C17C588F6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0448" y="1809754"/>
              <a:ext cx="761025" cy="757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6" descr="Image result for sustainable development goal 3">
              <a:extLst>
                <a:ext uri="{FF2B5EF4-FFF2-40B4-BE49-F238E27FC236}">
                  <a16:creationId xmlns:a16="http://schemas.microsoft.com/office/drawing/2014/main" id="{E12D7EA4-CC5D-4027-AD68-F7D5168FDF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3675" y="1815877"/>
              <a:ext cx="751650" cy="751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8" descr="Image result for sustainable development goal 11">
              <a:extLst>
                <a:ext uri="{FF2B5EF4-FFF2-40B4-BE49-F238E27FC236}">
                  <a16:creationId xmlns:a16="http://schemas.microsoft.com/office/drawing/2014/main" id="{53A64161-E804-413B-8092-9F88CDEA2D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8182" y="1809753"/>
              <a:ext cx="757773" cy="757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0" descr="Image result for sustainable development goal 2">
              <a:extLst>
                <a:ext uri="{FF2B5EF4-FFF2-40B4-BE49-F238E27FC236}">
                  <a16:creationId xmlns:a16="http://schemas.microsoft.com/office/drawing/2014/main" id="{41B6BA9A-5A30-4F28-A9FD-018E9AC04A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200" y="1815876"/>
              <a:ext cx="751650" cy="751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2" descr="Image result for sustainable development goal 16">
              <a:extLst>
                <a:ext uri="{FF2B5EF4-FFF2-40B4-BE49-F238E27FC236}">
                  <a16:creationId xmlns:a16="http://schemas.microsoft.com/office/drawing/2014/main" id="{70C2E11A-0948-4C11-AF66-D57E4521A1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1962" y="1809753"/>
              <a:ext cx="767680" cy="76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4" descr="Image result for sustainable development goal 17">
              <a:extLst>
                <a:ext uri="{FF2B5EF4-FFF2-40B4-BE49-F238E27FC236}">
                  <a16:creationId xmlns:a16="http://schemas.microsoft.com/office/drawing/2014/main" id="{67BAD50A-D489-4D7A-8EC4-0FF9968F38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9675" y="1800227"/>
              <a:ext cx="767300" cy="767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>
              <a:extLst>
                <a:ext uri="{FF2B5EF4-FFF2-40B4-BE49-F238E27FC236}">
                  <a16:creationId xmlns:a16="http://schemas.microsoft.com/office/drawing/2014/main" id="{44D64392-CF4A-40C4-A0A7-A4673DC794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10" b="74928"/>
            <a:stretch/>
          </p:blipFill>
          <p:spPr bwMode="auto">
            <a:xfrm>
              <a:off x="2923715" y="1809754"/>
              <a:ext cx="805531" cy="757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4">
              <a:extLst>
                <a:ext uri="{FF2B5EF4-FFF2-40B4-BE49-F238E27FC236}">
                  <a16:creationId xmlns:a16="http://schemas.microsoft.com/office/drawing/2014/main" id="{81C3F449-42C5-450C-B0AF-C36945C761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442" r="79676" b="50690"/>
            <a:stretch/>
          </p:blipFill>
          <p:spPr bwMode="auto">
            <a:xfrm>
              <a:off x="3826274" y="1815877"/>
              <a:ext cx="840671" cy="751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4">
              <a:extLst>
                <a:ext uri="{FF2B5EF4-FFF2-40B4-BE49-F238E27FC236}">
                  <a16:creationId xmlns:a16="http://schemas.microsoft.com/office/drawing/2014/main" id="{EB0CF80D-E15E-4748-B18E-6FAFBE832D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19" t="75323" r="60081" b="1"/>
            <a:stretch/>
          </p:blipFill>
          <p:spPr bwMode="auto">
            <a:xfrm>
              <a:off x="6417074" y="1809754"/>
              <a:ext cx="796894" cy="767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4" name="Picture 23"/>
          <p:cNvPicPr/>
          <p:nvPr/>
        </p:nvPicPr>
        <p:blipFill rotWithShape="1">
          <a:blip r:embed="rId10"/>
          <a:srcRect l="33567" t="70478" r="61035" b="22418"/>
          <a:stretch/>
        </p:blipFill>
        <p:spPr bwMode="auto">
          <a:xfrm>
            <a:off x="7924800" y="13855"/>
            <a:ext cx="1066800" cy="7893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>
            <a:extLst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855" y="1"/>
            <a:ext cx="920509" cy="92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016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:\Users\subrattd\AppData\Local\Microsoft\Windows\INetCacheContent.Word\Combating Mercury Pollution as at June 2018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6"/>
          <a:stretch/>
        </p:blipFill>
        <p:spPr bwMode="auto">
          <a:xfrm>
            <a:off x="228600" y="1219200"/>
            <a:ext cx="8686800" cy="5257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0700" y="15821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Combating Mercury Pollution</a:t>
            </a:r>
          </a:p>
        </p:txBody>
      </p:sp>
      <p:pic>
        <p:nvPicPr>
          <p:cNvPr id="9" name="Picture 8"/>
          <p:cNvPicPr/>
          <p:nvPr/>
        </p:nvPicPr>
        <p:blipFill rotWithShape="1">
          <a:blip r:embed="rId4"/>
          <a:srcRect l="33567" t="70478" r="61035" b="22418"/>
          <a:stretch/>
        </p:blipFill>
        <p:spPr bwMode="auto">
          <a:xfrm>
            <a:off x="8042564" y="15236"/>
            <a:ext cx="1066800" cy="7893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55" y="1"/>
            <a:ext cx="920509" cy="92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079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447799" y="268069"/>
            <a:ext cx="60198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Waste</a:t>
            </a:r>
            <a:endParaRPr lang="en-GB" altLang="en-US" sz="4400" dirty="0"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B0E18A-C8C2-421C-BEA1-DB1AD5B75049}"/>
              </a:ext>
            </a:extLst>
          </p:cNvPr>
          <p:cNvSpPr/>
          <p:nvPr/>
        </p:nvSpPr>
        <p:spPr>
          <a:xfrm>
            <a:off x="381000" y="1143000"/>
            <a:ext cx="1061881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560" y="1390513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/>
              <a:t>Regional Waste Management Outlooks launched</a:t>
            </a:r>
          </a:p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meeting of the A</a:t>
            </a:r>
            <a:r>
              <a:rPr lang="en-GB" dirty="0"/>
              <a:t>d-hoc Expert Group on Marine Litter and Microplastics (May 2018)</a:t>
            </a:r>
          </a:p>
          <a:p>
            <a:r>
              <a:rPr lang="en-US" dirty="0"/>
              <a:t>Support to national and sub-national governments in designing waste management strategies</a:t>
            </a:r>
            <a:endParaRPr lang="en-GB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A68732B-AB7B-4E30-8001-6EE74D604196}"/>
              </a:ext>
            </a:extLst>
          </p:cNvPr>
          <p:cNvGrpSpPr/>
          <p:nvPr/>
        </p:nvGrpSpPr>
        <p:grpSpPr>
          <a:xfrm>
            <a:off x="1981200" y="5943600"/>
            <a:ext cx="5831183" cy="612871"/>
            <a:chOff x="1219200" y="1800227"/>
            <a:chExt cx="7717775" cy="777206"/>
          </a:xfrm>
        </p:grpSpPr>
        <p:pic>
          <p:nvPicPr>
            <p:cNvPr id="34" name="Picture 4" descr="E_SDG_Icons-12_310">
              <a:extLst>
                <a:ext uri="{FF2B5EF4-FFF2-40B4-BE49-F238E27FC236}">
                  <a16:creationId xmlns:a16="http://schemas.microsoft.com/office/drawing/2014/main" id="{17876D5D-E479-4AFB-9E14-F05783CF7D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0448" y="1809754"/>
              <a:ext cx="761025" cy="757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6" descr="Image result for sustainable development goal 3">
              <a:extLst>
                <a:ext uri="{FF2B5EF4-FFF2-40B4-BE49-F238E27FC236}">
                  <a16:creationId xmlns:a16="http://schemas.microsoft.com/office/drawing/2014/main" id="{99FBF5F2-B78B-4E33-AF37-1CFA33B4D1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3675" y="1815877"/>
              <a:ext cx="751650" cy="751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8" descr="Image result for sustainable development goal 11">
              <a:extLst>
                <a:ext uri="{FF2B5EF4-FFF2-40B4-BE49-F238E27FC236}">
                  <a16:creationId xmlns:a16="http://schemas.microsoft.com/office/drawing/2014/main" id="{1B6DBD05-0BAA-4409-AF7B-2ED8114B13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8182" y="1809753"/>
              <a:ext cx="757773" cy="757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10" descr="Image result for sustainable development goal 2">
              <a:extLst>
                <a:ext uri="{FF2B5EF4-FFF2-40B4-BE49-F238E27FC236}">
                  <a16:creationId xmlns:a16="http://schemas.microsoft.com/office/drawing/2014/main" id="{4A2DBA15-670F-4289-9F76-7C1FC7DB65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200" y="1815876"/>
              <a:ext cx="751650" cy="751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12" descr="Image result for sustainable development goal 16">
              <a:extLst>
                <a:ext uri="{FF2B5EF4-FFF2-40B4-BE49-F238E27FC236}">
                  <a16:creationId xmlns:a16="http://schemas.microsoft.com/office/drawing/2014/main" id="{6BFECAC1-AF34-42EB-B73C-8D57B7F87E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1962" y="1809753"/>
              <a:ext cx="767680" cy="76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14" descr="Image result for sustainable development goal 17">
              <a:extLst>
                <a:ext uri="{FF2B5EF4-FFF2-40B4-BE49-F238E27FC236}">
                  <a16:creationId xmlns:a16="http://schemas.microsoft.com/office/drawing/2014/main" id="{D16AF43F-161E-46F7-B6BC-84EF7A7D52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9675" y="1800227"/>
              <a:ext cx="767300" cy="767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">
              <a:extLst>
                <a:ext uri="{FF2B5EF4-FFF2-40B4-BE49-F238E27FC236}">
                  <a16:creationId xmlns:a16="http://schemas.microsoft.com/office/drawing/2014/main" id="{9FBAB40A-ACDC-4E3A-BBD0-CCD7B88B57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10" b="74928"/>
            <a:stretch/>
          </p:blipFill>
          <p:spPr bwMode="auto">
            <a:xfrm>
              <a:off x="2923715" y="1809754"/>
              <a:ext cx="805531" cy="757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4">
              <a:extLst>
                <a:ext uri="{FF2B5EF4-FFF2-40B4-BE49-F238E27FC236}">
                  <a16:creationId xmlns:a16="http://schemas.microsoft.com/office/drawing/2014/main" id="{E4CA357F-5567-421B-84C0-E2DCFBB889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442" r="79676" b="50690"/>
            <a:stretch/>
          </p:blipFill>
          <p:spPr bwMode="auto">
            <a:xfrm>
              <a:off x="3826274" y="1815877"/>
              <a:ext cx="840671" cy="751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4">
              <a:extLst>
                <a:ext uri="{FF2B5EF4-FFF2-40B4-BE49-F238E27FC236}">
                  <a16:creationId xmlns:a16="http://schemas.microsoft.com/office/drawing/2014/main" id="{EF032303-8E37-41CC-A914-8134B12960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19" t="75323" r="60081" b="1"/>
            <a:stretch/>
          </p:blipFill>
          <p:spPr bwMode="auto">
            <a:xfrm>
              <a:off x="6417074" y="1809754"/>
              <a:ext cx="796894" cy="767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16"/>
          <p:cNvPicPr/>
          <p:nvPr/>
        </p:nvPicPr>
        <p:blipFill rotWithShape="1">
          <a:blip r:embed="rId10"/>
          <a:srcRect l="33567" t="70478" r="61035" b="22418"/>
          <a:stretch/>
        </p:blipFill>
        <p:spPr bwMode="auto">
          <a:xfrm>
            <a:off x="7924800" y="0"/>
            <a:ext cx="1066800" cy="7893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>
            <a:extLst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855" y="1"/>
            <a:ext cx="920509" cy="92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698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447799" y="268069"/>
            <a:ext cx="60198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Air Quality</a:t>
            </a:r>
            <a:endParaRPr lang="en-GB" altLang="en-US" sz="4400" dirty="0"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B0E18A-C8C2-421C-BEA1-DB1AD5B75049}"/>
              </a:ext>
            </a:extLst>
          </p:cNvPr>
          <p:cNvSpPr/>
          <p:nvPr/>
        </p:nvSpPr>
        <p:spPr>
          <a:xfrm>
            <a:off x="381000" y="1143000"/>
            <a:ext cx="1061881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/>
              <a:t>Consolidating work: Development of a UN Environment Air Quality programme</a:t>
            </a:r>
          </a:p>
          <a:p>
            <a:r>
              <a:rPr lang="en-GB" dirty="0"/>
              <a:t>Strengthened collaboration with the Climate and Clean Air Coalition</a:t>
            </a:r>
          </a:p>
          <a:p>
            <a:r>
              <a:rPr lang="en-US" dirty="0"/>
              <a:t>C</a:t>
            </a:r>
            <a:r>
              <a:rPr lang="en-GB" dirty="0" err="1"/>
              <a:t>apacity</a:t>
            </a:r>
            <a:r>
              <a:rPr lang="en-GB" dirty="0"/>
              <a:t> development support to address air pollution in a number of African countries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5010ED2-3AF4-40BE-B568-7863DDE998DB}"/>
              </a:ext>
            </a:extLst>
          </p:cNvPr>
          <p:cNvGrpSpPr/>
          <p:nvPr/>
        </p:nvGrpSpPr>
        <p:grpSpPr>
          <a:xfrm>
            <a:off x="1981200" y="5943600"/>
            <a:ext cx="5831183" cy="612871"/>
            <a:chOff x="1219200" y="1800227"/>
            <a:chExt cx="7717775" cy="777206"/>
          </a:xfrm>
        </p:grpSpPr>
        <p:pic>
          <p:nvPicPr>
            <p:cNvPr id="13" name="Picture 4" descr="E_SDG_Icons-12_310">
              <a:extLst>
                <a:ext uri="{FF2B5EF4-FFF2-40B4-BE49-F238E27FC236}">
                  <a16:creationId xmlns:a16="http://schemas.microsoft.com/office/drawing/2014/main" id="{36F1D0F0-2839-4ACE-9C41-8EB1F957F3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0448" y="1809754"/>
              <a:ext cx="761025" cy="757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6" descr="Image result for sustainable development goal 3">
              <a:extLst>
                <a:ext uri="{FF2B5EF4-FFF2-40B4-BE49-F238E27FC236}">
                  <a16:creationId xmlns:a16="http://schemas.microsoft.com/office/drawing/2014/main" id="{3E63DBE8-C622-4B96-870D-606B96FFB6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3675" y="1815877"/>
              <a:ext cx="751650" cy="751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8" descr="Image result for sustainable development goal 11">
              <a:extLst>
                <a:ext uri="{FF2B5EF4-FFF2-40B4-BE49-F238E27FC236}">
                  <a16:creationId xmlns:a16="http://schemas.microsoft.com/office/drawing/2014/main" id="{10619EB5-817C-488F-9A34-0F28A14C28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8182" y="1809753"/>
              <a:ext cx="757773" cy="757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0" descr="Image result for sustainable development goal 2">
              <a:extLst>
                <a:ext uri="{FF2B5EF4-FFF2-40B4-BE49-F238E27FC236}">
                  <a16:creationId xmlns:a16="http://schemas.microsoft.com/office/drawing/2014/main" id="{4DFB2832-3BA3-4904-A5B1-389B63E12B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200" y="1815876"/>
              <a:ext cx="751650" cy="751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2" descr="Image result for sustainable development goal 16">
              <a:extLst>
                <a:ext uri="{FF2B5EF4-FFF2-40B4-BE49-F238E27FC236}">
                  <a16:creationId xmlns:a16="http://schemas.microsoft.com/office/drawing/2014/main" id="{F50746EE-552D-4D41-BF32-5DA50EB243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1962" y="1809753"/>
              <a:ext cx="767680" cy="76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4" descr="Image result for sustainable development goal 17">
              <a:extLst>
                <a:ext uri="{FF2B5EF4-FFF2-40B4-BE49-F238E27FC236}">
                  <a16:creationId xmlns:a16="http://schemas.microsoft.com/office/drawing/2014/main" id="{BBFCAA15-E18E-4D00-8BA5-9C7B79B7AC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9675" y="1800227"/>
              <a:ext cx="767300" cy="767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>
              <a:extLst>
                <a:ext uri="{FF2B5EF4-FFF2-40B4-BE49-F238E27FC236}">
                  <a16:creationId xmlns:a16="http://schemas.microsoft.com/office/drawing/2014/main" id="{6B50F0C3-67D1-4D9F-82E7-A656BF8C24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10" b="74928"/>
            <a:stretch/>
          </p:blipFill>
          <p:spPr bwMode="auto">
            <a:xfrm>
              <a:off x="2923715" y="1809754"/>
              <a:ext cx="805531" cy="757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4">
              <a:extLst>
                <a:ext uri="{FF2B5EF4-FFF2-40B4-BE49-F238E27FC236}">
                  <a16:creationId xmlns:a16="http://schemas.microsoft.com/office/drawing/2014/main" id="{295CC088-7917-4B7A-AFB9-8B0F839904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442" r="79676" b="50690"/>
            <a:stretch/>
          </p:blipFill>
          <p:spPr bwMode="auto">
            <a:xfrm>
              <a:off x="3826274" y="1815877"/>
              <a:ext cx="840671" cy="751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4">
              <a:extLst>
                <a:ext uri="{FF2B5EF4-FFF2-40B4-BE49-F238E27FC236}">
                  <a16:creationId xmlns:a16="http://schemas.microsoft.com/office/drawing/2014/main" id="{75AFCB3A-DAAB-4776-A202-810537A71C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19" t="75323" r="60081" b="1"/>
            <a:stretch/>
          </p:blipFill>
          <p:spPr bwMode="auto">
            <a:xfrm>
              <a:off x="6417074" y="1809754"/>
              <a:ext cx="796894" cy="767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4" name="Picture 23"/>
          <p:cNvPicPr/>
          <p:nvPr/>
        </p:nvPicPr>
        <p:blipFill rotWithShape="1">
          <a:blip r:embed="rId10"/>
          <a:srcRect l="33567" t="70478" r="61035" b="22418"/>
          <a:stretch/>
        </p:blipFill>
        <p:spPr bwMode="auto">
          <a:xfrm>
            <a:off x="8077200" y="0"/>
            <a:ext cx="1066800" cy="7893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>
            <a:extLst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855" y="1"/>
            <a:ext cx="920509" cy="92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862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0" y="-30162"/>
            <a:ext cx="8610600" cy="1401762"/>
          </a:xfrm>
        </p:spPr>
        <p:txBody>
          <a:bodyPr>
            <a:noAutofit/>
          </a:bodyPr>
          <a:lstStyle/>
          <a:p>
            <a:b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UNEA-3 Resolutions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1000" y="1492508"/>
            <a:ext cx="8534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/>
              <a:t>3/4 Environment and health</a:t>
            </a:r>
            <a:endParaRPr lang="en-GB" sz="2800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/>
              <a:t>3/6 Managing soil pollution to achieve Sustainable Development</a:t>
            </a:r>
            <a:endParaRPr lang="en-GB" sz="2800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/>
              <a:t>3/7 Marine litter and microplastics</a:t>
            </a:r>
            <a:endParaRPr lang="en-GB" sz="2800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/>
              <a:t>3/8 Preventing and reducing air pollution to improve air quality globally</a:t>
            </a:r>
            <a:endParaRPr lang="en-GB" sz="2800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/>
              <a:t>3/9 Eliminating exposure to lead paint and promoting environmentally sound management of waste lead-acid batteries</a:t>
            </a:r>
            <a:endParaRPr lang="en-GB" sz="2800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/>
              <a:t>3/10 Addressing water pollution to protect and restore water-related ecosystem</a:t>
            </a:r>
            <a:endParaRPr lang="en-US" sz="2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/>
          <a:srcRect l="33567" t="70478" r="61035" b="22418"/>
          <a:stretch/>
        </p:blipFill>
        <p:spPr bwMode="auto">
          <a:xfrm>
            <a:off x="8049491" y="13855"/>
            <a:ext cx="1066800" cy="7893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55" y="1"/>
            <a:ext cx="920509" cy="92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572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687" y="76200"/>
            <a:ext cx="9144000" cy="11401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Challenges and Opportunities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86687" y="1232332"/>
            <a:ext cx="8382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200" b="1" dirty="0"/>
              <a:t>Challenges: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High dependency on extra-budgetary resources benefiting certain topics more than others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Tracking impact: step up methodology and data work for key SDG indicators (e.g. for 14.1.1 on marine pollution) </a:t>
            </a:r>
          </a:p>
          <a:p>
            <a:pPr>
              <a:spcAft>
                <a:spcPts val="600"/>
              </a:spcAft>
            </a:pPr>
            <a:r>
              <a:rPr lang="en-US" sz="2200" b="1" dirty="0"/>
              <a:t>Opportunities: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Momentum around pollution created by UNEA-3 and likely to be sustained by UNEA-4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More integrated approach towards chemicals, waste and air quality issues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Increased collaboration around the topic of environment and health/ strategic partnerships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Beyond 2020 process and new findings 2nd Global Chemicals Outlook 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3"/>
          <a:srcRect l="33567" t="70478" r="61035" b="22418"/>
          <a:stretch/>
        </p:blipFill>
        <p:spPr bwMode="auto">
          <a:xfrm>
            <a:off x="8077200" y="29748"/>
            <a:ext cx="1066800" cy="7893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55" y="1"/>
            <a:ext cx="920509" cy="92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294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972822" y="274979"/>
            <a:ext cx="76154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3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Financial Overview </a:t>
            </a:r>
          </a:p>
          <a:p>
            <a:pPr algn="ctr" eaLnBrk="1" hangingPunct="1"/>
            <a:r>
              <a:rPr lang="en-GB" altLang="en-US" sz="3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January – June 2018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1800-000093EC4A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4890755"/>
              </p:ext>
            </p:extLst>
          </p:nvPr>
        </p:nvGraphicFramePr>
        <p:xfrm>
          <a:off x="34637" y="1749018"/>
          <a:ext cx="8892209" cy="5048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6"/>
          <p:cNvPicPr/>
          <p:nvPr/>
        </p:nvPicPr>
        <p:blipFill rotWithShape="1">
          <a:blip r:embed="rId4"/>
          <a:srcRect l="33567" t="70478" r="61035" b="22418"/>
          <a:stretch/>
        </p:blipFill>
        <p:spPr bwMode="auto">
          <a:xfrm>
            <a:off x="8042564" y="0"/>
            <a:ext cx="1066800" cy="7893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55" y="1"/>
            <a:ext cx="920509" cy="92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971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16176</TotalTime>
  <Words>514</Words>
  <Application>Microsoft Office PowerPoint</Application>
  <PresentationFormat>On-screen Show (4:3)</PresentationFormat>
  <Paragraphs>88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ＭＳ Ｐゴシック</vt:lpstr>
      <vt:lpstr>Arial</vt:lpstr>
      <vt:lpstr>Calibri</vt:lpstr>
      <vt:lpstr>Courier New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UNEA-3 Resolutions </vt:lpstr>
      <vt:lpstr>PowerPoint Presentation</vt:lpstr>
      <vt:lpstr>PowerPoint Presentation</vt:lpstr>
      <vt:lpstr>2020-2021 Programme of Work</vt:lpstr>
      <vt:lpstr>Questions &amp;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Elisa Calcaterra</dc:creator>
  <cp:lastModifiedBy>Djaheezah Subratty</cp:lastModifiedBy>
  <cp:revision>246</cp:revision>
  <cp:lastPrinted>2018-09-03T09:13:23Z</cp:lastPrinted>
  <dcterms:created xsi:type="dcterms:W3CDTF">2017-08-22T05:49:27Z</dcterms:created>
  <dcterms:modified xsi:type="dcterms:W3CDTF">2018-10-10T11:29:11Z</dcterms:modified>
</cp:coreProperties>
</file>