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handoutMasterIdLst>
    <p:handoutMasterId r:id="rId19"/>
  </p:handoutMasterIdLst>
  <p:sldIdLst>
    <p:sldId id="257" r:id="rId2"/>
    <p:sldId id="601" r:id="rId3"/>
    <p:sldId id="334" r:id="rId4"/>
    <p:sldId id="302" r:id="rId5"/>
    <p:sldId id="331" r:id="rId6"/>
    <p:sldId id="323" r:id="rId7"/>
    <p:sldId id="308" r:id="rId8"/>
    <p:sldId id="306" r:id="rId9"/>
    <p:sldId id="316" r:id="rId10"/>
    <p:sldId id="297" r:id="rId11"/>
    <p:sldId id="313" r:id="rId12"/>
    <p:sldId id="320" r:id="rId13"/>
    <p:sldId id="322" r:id="rId14"/>
    <p:sldId id="256" r:id="rId15"/>
    <p:sldId id="321" r:id="rId16"/>
    <p:sldId id="604" r:id="rId17"/>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ila Aggarwal-Khan" initials="SAK" lastIdx="0" clrIdx="0"/>
  <p:cmAuthor id="1" name="Dirk Wagener" initials="DW"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DABD10"/>
    <a:srgbClr val="CCCC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72" autoAdjust="0"/>
    <p:restoredTop sz="94280" autoAdjust="0"/>
  </p:normalViewPr>
  <p:slideViewPr>
    <p:cSldViewPr>
      <p:cViewPr varScale="1">
        <p:scale>
          <a:sx n="69" d="100"/>
          <a:sy n="69" d="100"/>
        </p:scale>
        <p:origin x="1140" y="60"/>
      </p:cViewPr>
      <p:guideLst>
        <p:guide orient="horz" pos="2160"/>
        <p:guide pos="2880"/>
      </p:guideLst>
    </p:cSldViewPr>
  </p:slideViewPr>
  <p:notesTextViewPr>
    <p:cViewPr>
      <p:scale>
        <a:sx n="1" d="1"/>
        <a:sy n="1" d="1"/>
      </p:scale>
      <p:origin x="0" y="0"/>
    </p:cViewPr>
  </p:notesTextViewPr>
  <p:notesViewPr>
    <p:cSldViewPr>
      <p:cViewPr varScale="1">
        <p:scale>
          <a:sx n="84" d="100"/>
          <a:sy n="84" d="100"/>
        </p:scale>
        <p:origin x="-3768" y="-78"/>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275" cy="498366"/>
          </a:xfrm>
          <a:prstGeom prst="rect">
            <a:avLst/>
          </a:prstGeom>
        </p:spPr>
        <p:txBody>
          <a:bodyPr vert="horz" lIns="94851" tIns="47425" rIns="94851" bIns="47425" rtlCol="0"/>
          <a:lstStyle>
            <a:lvl1pPr algn="l">
              <a:defRPr sz="1200"/>
            </a:lvl1pPr>
          </a:lstStyle>
          <a:p>
            <a:endParaRPr lang="en-US" dirty="0"/>
          </a:p>
        </p:txBody>
      </p:sp>
      <p:sp>
        <p:nvSpPr>
          <p:cNvPr id="3" name="Date Placeholder 2"/>
          <p:cNvSpPr>
            <a:spLocks noGrp="1"/>
          </p:cNvSpPr>
          <p:nvPr>
            <p:ph type="dt" sz="quarter" idx="1"/>
          </p:nvPr>
        </p:nvSpPr>
        <p:spPr>
          <a:xfrm>
            <a:off x="3849862" y="1"/>
            <a:ext cx="2946275" cy="498366"/>
          </a:xfrm>
          <a:prstGeom prst="rect">
            <a:avLst/>
          </a:prstGeom>
        </p:spPr>
        <p:txBody>
          <a:bodyPr vert="horz" lIns="94851" tIns="47425" rIns="94851" bIns="47425" rtlCol="0"/>
          <a:lstStyle>
            <a:lvl1pPr algn="r">
              <a:defRPr sz="1200"/>
            </a:lvl1pPr>
          </a:lstStyle>
          <a:p>
            <a:fld id="{8838257F-FFA4-5549-AA2C-FEC06E6F4F72}" type="datetimeFigureOut">
              <a:rPr lang="en-US" smtClean="0"/>
              <a:t>10/22/2018</a:t>
            </a:fld>
            <a:endParaRPr lang="en-US" dirty="0"/>
          </a:p>
        </p:txBody>
      </p:sp>
      <p:sp>
        <p:nvSpPr>
          <p:cNvPr id="4" name="Footer Placeholder 3"/>
          <p:cNvSpPr>
            <a:spLocks noGrp="1"/>
          </p:cNvSpPr>
          <p:nvPr>
            <p:ph type="ftr" sz="quarter" idx="2"/>
          </p:nvPr>
        </p:nvSpPr>
        <p:spPr>
          <a:xfrm>
            <a:off x="1" y="9428273"/>
            <a:ext cx="2946275" cy="498366"/>
          </a:xfrm>
          <a:prstGeom prst="rect">
            <a:avLst/>
          </a:prstGeom>
        </p:spPr>
        <p:txBody>
          <a:bodyPr vert="horz" lIns="94851" tIns="47425" rIns="94851" bIns="4742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49862" y="9428273"/>
            <a:ext cx="2946275" cy="498366"/>
          </a:xfrm>
          <a:prstGeom prst="rect">
            <a:avLst/>
          </a:prstGeom>
        </p:spPr>
        <p:txBody>
          <a:bodyPr vert="horz" lIns="94851" tIns="47425" rIns="94851" bIns="47425" rtlCol="0" anchor="b"/>
          <a:lstStyle>
            <a:lvl1pPr algn="r">
              <a:defRPr sz="1200"/>
            </a:lvl1pPr>
          </a:lstStyle>
          <a:p>
            <a:fld id="{9927AD88-119D-C94C-9CC8-68A1BEA3894A}" type="slidenum">
              <a:rPr lang="en-US" smtClean="0"/>
              <a:t>‹#›</a:t>
            </a:fld>
            <a:endParaRPr lang="en-US" dirty="0"/>
          </a:p>
        </p:txBody>
      </p:sp>
    </p:spTree>
    <p:extLst>
      <p:ext uri="{BB962C8B-B14F-4D97-AF65-F5344CB8AC3E}">
        <p14:creationId xmlns:p14="http://schemas.microsoft.com/office/powerpoint/2010/main" val="2056162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6647" tIns="48324" rIns="96647" bIns="48324" rtlCol="0"/>
          <a:lstStyle>
            <a:lvl1pPr algn="l">
              <a:defRPr sz="1300"/>
            </a:lvl1pPr>
          </a:lstStyle>
          <a:p>
            <a:endParaRPr lang="en-US" dirty="0"/>
          </a:p>
        </p:txBody>
      </p:sp>
      <p:sp>
        <p:nvSpPr>
          <p:cNvPr id="3" name="Date Placeholder 2"/>
          <p:cNvSpPr>
            <a:spLocks noGrp="1"/>
          </p:cNvSpPr>
          <p:nvPr>
            <p:ph type="dt" idx="1"/>
          </p:nvPr>
        </p:nvSpPr>
        <p:spPr>
          <a:xfrm>
            <a:off x="3850443" y="0"/>
            <a:ext cx="2945659" cy="496332"/>
          </a:xfrm>
          <a:prstGeom prst="rect">
            <a:avLst/>
          </a:prstGeom>
        </p:spPr>
        <p:txBody>
          <a:bodyPr vert="horz" lIns="96647" tIns="48324" rIns="96647" bIns="48324" rtlCol="0"/>
          <a:lstStyle>
            <a:lvl1pPr algn="r">
              <a:defRPr sz="1300"/>
            </a:lvl1pPr>
          </a:lstStyle>
          <a:p>
            <a:fld id="{03CA53E4-67B9-48F8-81D7-6E8FE1DD251A}" type="datetimeFigureOut">
              <a:rPr lang="en-US" smtClean="0"/>
              <a:t>10/22/2018</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6647" tIns="48324" rIns="96647" bIns="483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6332"/>
          </a:xfrm>
          <a:prstGeom prst="rect">
            <a:avLst/>
          </a:prstGeom>
        </p:spPr>
        <p:txBody>
          <a:bodyPr vert="horz" lIns="96647" tIns="48324" rIns="96647" bIns="483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6647" tIns="48324" rIns="96647" bIns="48324" rtlCol="0" anchor="b"/>
          <a:lstStyle>
            <a:lvl1pPr algn="r">
              <a:defRPr sz="1300"/>
            </a:lvl1pPr>
          </a:lstStyle>
          <a:p>
            <a:fld id="{0059E2CE-9089-42EF-A342-1669495AABDB}" type="slidenum">
              <a:rPr lang="en-US" smtClean="0"/>
              <a:t>‹#›</a:t>
            </a:fld>
            <a:endParaRPr lang="en-US" dirty="0"/>
          </a:p>
        </p:txBody>
      </p:sp>
    </p:spTree>
    <p:extLst>
      <p:ext uri="{BB962C8B-B14F-4D97-AF65-F5344CB8AC3E}">
        <p14:creationId xmlns:p14="http://schemas.microsoft.com/office/powerpoint/2010/main" val="3906348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xfrm>
            <a:off x="2092325" y="0"/>
            <a:ext cx="2967038" cy="2225675"/>
          </a:xfrm>
          <a:ln/>
        </p:spPr>
      </p:sp>
      <p:sp>
        <p:nvSpPr>
          <p:cNvPr id="37890" name="Notes Placeholder 2"/>
          <p:cNvSpPr>
            <a:spLocks noGrp="1"/>
          </p:cNvSpPr>
          <p:nvPr>
            <p:ph type="body" idx="1"/>
          </p:nvPr>
        </p:nvSpPr>
        <p:spPr>
          <a:xfrm>
            <a:off x="348843" y="2341744"/>
            <a:ext cx="6099990" cy="7171087"/>
          </a:xfrm>
        </p:spPr>
        <p:txBody>
          <a:bodyPr/>
          <a:lstStyle/>
          <a:p>
            <a:pPr marL="0" indent="0">
              <a:buFont typeface="Arial" panose="020B0604020202020204" pitchFamily="34" charset="0"/>
              <a:buNone/>
            </a:pPr>
            <a:r>
              <a:rPr lang="en-GB" dirty="0">
                <a:solidFill>
                  <a:srgbClr val="000000"/>
                </a:solidFill>
                <a:latin typeface="Arial" panose="020B0604020202020204" pitchFamily="34" charset="0"/>
                <a:ea typeface="ＭＳ Ｐゴシック" charset="0"/>
                <a:cs typeface="Arial" panose="020B0604020202020204" pitchFamily="34" charset="0"/>
              </a:rPr>
              <a:t>The</a:t>
            </a:r>
            <a:r>
              <a:rPr lang="en-GB" b="1" dirty="0">
                <a:solidFill>
                  <a:srgbClr val="000000"/>
                </a:solidFill>
                <a:latin typeface="Arial" panose="020B0604020202020204" pitchFamily="34" charset="0"/>
                <a:ea typeface="ＭＳ Ｐゴシック" charset="0"/>
                <a:cs typeface="Arial" panose="020B0604020202020204" pitchFamily="34" charset="0"/>
              </a:rPr>
              <a:t> Objective of the Resource Efficiency Programme </a:t>
            </a:r>
            <a:r>
              <a:rPr lang="en-GB" dirty="0">
                <a:solidFill>
                  <a:srgbClr val="000000"/>
                </a:solidFill>
                <a:latin typeface="Arial" panose="020B0604020202020204" pitchFamily="34" charset="0"/>
                <a:ea typeface="ＭＳ Ｐゴシック" charset="0"/>
                <a:cs typeface="Arial" panose="020B0604020202020204" pitchFamily="34" charset="0"/>
              </a:rPr>
              <a:t>is </a:t>
            </a:r>
            <a:r>
              <a:rPr lang="en-US" dirty="0">
                <a:solidFill>
                  <a:srgbClr val="000000"/>
                </a:solidFill>
                <a:latin typeface="Arial" panose="020B0604020202020204" pitchFamily="34" charset="0"/>
                <a:ea typeface="ＭＳ Ｐゴシック" charset="0"/>
                <a:cs typeface="Arial" panose="020B0604020202020204" pitchFamily="34" charset="0"/>
              </a:rPr>
              <a:t>to promote and support the</a:t>
            </a:r>
            <a:r>
              <a:rPr lang="en-US" b="1" dirty="0">
                <a:solidFill>
                  <a:srgbClr val="000000"/>
                </a:solidFill>
                <a:latin typeface="Arial" panose="020B0604020202020204" pitchFamily="34" charset="0"/>
                <a:ea typeface="ＭＳ Ｐゴシック" charset="0"/>
                <a:cs typeface="Arial" panose="020B0604020202020204" pitchFamily="34" charset="0"/>
              </a:rPr>
              <a:t> transition towards Inclusive Green Economies for Sustainable Development. </a:t>
            </a:r>
            <a:r>
              <a:rPr lang="en-US" dirty="0">
                <a:solidFill>
                  <a:srgbClr val="000000"/>
                </a:solidFill>
                <a:latin typeface="Arial" panose="020B0604020202020204" pitchFamily="34" charset="0"/>
                <a:ea typeface="ＭＳ Ｐゴシック" charset="0"/>
                <a:cs typeface="Arial" panose="020B0604020202020204" pitchFamily="34" charset="0"/>
              </a:rPr>
              <a:t>This goal is achieved through </a:t>
            </a:r>
            <a:r>
              <a:rPr lang="en-US" b="1" dirty="0">
                <a:solidFill>
                  <a:srgbClr val="000000"/>
                </a:solidFill>
                <a:latin typeface="Arial" panose="020B0604020202020204" pitchFamily="34" charset="0"/>
                <a:ea typeface="ＭＳ Ｐゴシック" charset="0"/>
                <a:cs typeface="Arial" panose="020B0604020202020204" pitchFamily="34" charset="0"/>
              </a:rPr>
              <a:t>decoupling economic growth from unsustainable resource use and environmental impact </a:t>
            </a:r>
            <a:r>
              <a:rPr lang="en-US" dirty="0">
                <a:solidFill>
                  <a:srgbClr val="000000"/>
                </a:solidFill>
                <a:latin typeface="Arial" panose="020B0604020202020204" pitchFamily="34" charset="0"/>
                <a:ea typeface="ＭＳ Ｐゴシック" charset="0"/>
                <a:cs typeface="Arial" panose="020B0604020202020204" pitchFamily="34" charset="0"/>
              </a:rPr>
              <a:t>while improving human well-being. </a:t>
            </a:r>
          </a:p>
          <a:p>
            <a:pPr marL="0" indent="0">
              <a:buFont typeface="Arial" panose="020B0604020202020204" pitchFamily="34" charset="0"/>
              <a:buNone/>
            </a:pPr>
            <a:endParaRPr lang="en-US" dirty="0">
              <a:solidFill>
                <a:srgbClr val="000000"/>
              </a:solidFill>
              <a:latin typeface="Arial" panose="020B0604020202020204" pitchFamily="34" charset="0"/>
              <a:ea typeface="ＭＳ Ｐゴシック" charset="0"/>
              <a:cs typeface="Arial" panose="020B0604020202020204" pitchFamily="34" charset="0"/>
            </a:endParaRPr>
          </a:p>
          <a:p>
            <a:r>
              <a:rPr lang="en-US" b="1" dirty="0">
                <a:latin typeface="Arial" panose="020B0604020202020204" pitchFamily="34" charset="0"/>
                <a:cs typeface="Arial" panose="020B0604020202020204" pitchFamily="34" charset="0"/>
              </a:rPr>
              <a:t>The Programme has three main pillars of work:</a:t>
            </a:r>
          </a:p>
          <a:p>
            <a:endParaRPr lang="en-US" dirty="0">
              <a:latin typeface="Arial" panose="020B0604020202020204" pitchFamily="34" charset="0"/>
              <a:cs typeface="Arial" panose="020B0604020202020204" pitchFamily="34" charset="0"/>
            </a:endParaRPr>
          </a:p>
          <a:p>
            <a:pPr marL="237127" indent="-237127">
              <a:buAutoNum type="arabicPeriod"/>
            </a:pPr>
            <a:r>
              <a:rPr lang="en-US" dirty="0">
                <a:latin typeface="Arial" panose="020B0604020202020204" pitchFamily="34" charset="0"/>
                <a:cs typeface="Arial" panose="020B0604020202020204" pitchFamily="34" charset="0"/>
              </a:rPr>
              <a:t>The first pillar is focused on creating an </a:t>
            </a:r>
            <a:r>
              <a:rPr lang="en-US" b="1" dirty="0">
                <a:latin typeface="Arial" panose="020B0604020202020204" pitchFamily="34" charset="0"/>
                <a:cs typeface="Arial" panose="020B0604020202020204" pitchFamily="34" charset="0"/>
              </a:rPr>
              <a:t>enabling policy environment to support countries’ transition to inclusive green economy</a:t>
            </a:r>
            <a:r>
              <a:rPr lang="en-US" dirty="0">
                <a:latin typeface="Arial" panose="020B0604020202020204" pitchFamily="34" charset="0"/>
                <a:cs typeface="Arial" panose="020B0604020202020204" pitchFamily="34" charset="0"/>
              </a:rPr>
              <a:t> or similar pathways. The aim is to support the adoption and implementation of these polices that can come in the form of green national development strategies and plans and/or Sustainable Consumption and Production action plans. The envisaged impact is increased resource efficiency which is directly linked to </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12, Sustainable Consumption and Production</a:t>
            </a:r>
            <a:r>
              <a:rPr lang="en-US" sz="1000" i="1" dirty="0">
                <a:latin typeface="Arial" panose="020B0604020202020204" pitchFamily="34" charset="0"/>
                <a:cs typeface="Arial" panose="020B0604020202020204" pitchFamily="34" charset="0"/>
              </a:rPr>
              <a:t>, targets: 12. 1 [10 Year Framework of Programmes on Sustainable Consumption and Production implementation], 12.2 [sustainable management of natural resources], 12 a [strengthen countries’ scientific and technological capacity to adopt sustainable consumption and production patterns] </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8, Sustainable, Sustained and Inclusive Economy Growth</a:t>
            </a:r>
            <a:r>
              <a:rPr lang="en-US" sz="1000" i="1" dirty="0">
                <a:latin typeface="Arial" panose="020B0604020202020204" pitchFamily="34" charset="0"/>
                <a:cs typeface="Arial" panose="020B0604020202020204" pitchFamily="34" charset="0"/>
              </a:rPr>
              <a:t>, target: 8.4 [improve global resource efficiency and sustainable consumption and production]</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11: Sustainable Cities, </a:t>
            </a:r>
            <a:r>
              <a:rPr lang="en-US" sz="1000" i="1" dirty="0">
                <a:latin typeface="Arial" panose="020B0604020202020204" pitchFamily="34" charset="0"/>
                <a:cs typeface="Arial" panose="020B0604020202020204" pitchFamily="34" charset="0"/>
              </a:rPr>
              <a:t>target: 11 b [Integrated policies for resource efficiency]</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17: Global Partnerships</a:t>
            </a:r>
            <a:r>
              <a:rPr lang="en-US" sz="1000" i="1" dirty="0">
                <a:latin typeface="Arial" panose="020B0604020202020204" pitchFamily="34" charset="0"/>
                <a:cs typeface="Arial" panose="020B0604020202020204" pitchFamily="34" charset="0"/>
              </a:rPr>
              <a:t>, target: 17.9 [develop measurements of progress on sustainable development that complement gross domestic product]</a:t>
            </a:r>
          </a:p>
          <a:p>
            <a:pPr marL="652099" lvl="1" indent="-177845">
              <a:buFont typeface="Arial" panose="020B0604020202020204" pitchFamily="34" charset="0"/>
              <a:buChar char="•"/>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2. The second pillar </a:t>
            </a:r>
            <a:r>
              <a:rPr lang="en-US" b="1" dirty="0">
                <a:latin typeface="Arial" panose="020B0604020202020204" pitchFamily="34" charset="0"/>
                <a:cs typeface="Arial" panose="020B0604020202020204" pitchFamily="34" charset="0"/>
              </a:rPr>
              <a:t>supports the private sector in adopting more sustainable management practices </a:t>
            </a:r>
            <a:r>
              <a:rPr lang="en-US" dirty="0">
                <a:latin typeface="Arial" panose="020B0604020202020204" pitchFamily="34" charset="0"/>
                <a:cs typeface="Arial" panose="020B0604020202020204" pitchFamily="34" charset="0"/>
              </a:rPr>
              <a:t>with the overall goal to increase investments in sustainable and green economies, such as through decarbonization of investments but also through the introduction of cleaner production methods throughout value chains in key sectors. Key Sustainable Development Goals that are linked to this pillar are:</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8, Sustainable, Sustained and Inclusive Economy Growth, </a:t>
            </a:r>
            <a:r>
              <a:rPr lang="en-US" sz="1000" i="1" dirty="0">
                <a:latin typeface="Arial" panose="020B0604020202020204" pitchFamily="34" charset="0"/>
                <a:cs typeface="Arial" panose="020B0604020202020204" pitchFamily="34" charset="0"/>
              </a:rPr>
              <a:t>target: 8.4 [improve global resource efficiency and sustainable consumption and production], 8.8 [Implement policies to promote sustainable tourism that creates jobs and promotes local culture and products]</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9: Industry, Innovation and Infrastructure</a:t>
            </a:r>
            <a:r>
              <a:rPr lang="en-US" sz="1000" i="1" dirty="0">
                <a:latin typeface="Arial" panose="020B0604020202020204" pitchFamily="34" charset="0"/>
                <a:cs typeface="Arial" panose="020B0604020202020204" pitchFamily="34" charset="0"/>
              </a:rPr>
              <a:t>, target: 9.5 [upgrade the technological capabilities of industrial sectors, encouraging innovation]</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12, Sustainable Consumption and Production</a:t>
            </a:r>
            <a:r>
              <a:rPr lang="en-US" sz="1000" i="1" dirty="0">
                <a:latin typeface="Arial" panose="020B0604020202020204" pitchFamily="34" charset="0"/>
                <a:cs typeface="Arial" panose="020B0604020202020204" pitchFamily="34" charset="0"/>
              </a:rPr>
              <a:t>, targets: 12.6 [companies adopt sustainable practices and integrate sustainability information into to reporting cycle], 12 a [strengthen countries’ scientific and technological capacity to adopt sustainable consumption and production patterns], 12 b [promote sustainable tourism that creates jobs]</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11: Sustainable Cities, </a:t>
            </a:r>
            <a:r>
              <a:rPr lang="en-US" sz="1000" i="1" dirty="0">
                <a:latin typeface="Arial" panose="020B0604020202020204" pitchFamily="34" charset="0"/>
                <a:cs typeface="Arial" panose="020B0604020202020204" pitchFamily="34" charset="0"/>
              </a:rPr>
              <a:t>target: 11 c [building sustainable and resilient buildings]</a:t>
            </a:r>
          </a:p>
          <a:p>
            <a:pPr marL="652099" lvl="1" indent="-177845">
              <a:buFont typeface="Arial" panose="020B0604020202020204" pitchFamily="34" charset="0"/>
              <a:buChar char="•"/>
            </a:pP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3. The third pillar of work focusses on the promotion of sustainable lifestyles with the aim to have sustainable lifestyles and consumption patterns fully adopted. Relevant Sustainable Development Goals include:</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12, Sustainable Consumption and Production</a:t>
            </a:r>
            <a:r>
              <a:rPr lang="en-US" sz="1000" i="1" dirty="0">
                <a:latin typeface="Arial" panose="020B0604020202020204" pitchFamily="34" charset="0"/>
                <a:cs typeface="Arial" panose="020B0604020202020204" pitchFamily="34" charset="0"/>
              </a:rPr>
              <a:t>, targets: 12. 1 [10 Year Framework of Programmes on Sustainable Consumption and Production implementation], 12.3 [half global food waste by 2030], 12.7 [Sustainable Public Procurement], 12.8 [information and awareness for sustainable development and lifestyle]</a:t>
            </a:r>
          </a:p>
          <a:p>
            <a:pPr marL="652099" lvl="1" indent="-177845">
              <a:buFont typeface="Arial" panose="020B0604020202020204" pitchFamily="34" charset="0"/>
              <a:buChar char="•"/>
            </a:pPr>
            <a:r>
              <a:rPr lang="en-US" sz="1000" b="1" i="1" dirty="0">
                <a:latin typeface="Arial" panose="020B0604020202020204" pitchFamily="34" charset="0"/>
                <a:cs typeface="Arial" panose="020B0604020202020204" pitchFamily="34" charset="0"/>
              </a:rPr>
              <a:t>Sustainable Development Goal 4: Quality Education</a:t>
            </a:r>
            <a:r>
              <a:rPr lang="en-US" sz="1000" i="1" dirty="0">
                <a:latin typeface="Arial" panose="020B0604020202020204" pitchFamily="34" charset="0"/>
                <a:cs typeface="Arial" panose="020B0604020202020204" pitchFamily="34" charset="0"/>
              </a:rPr>
              <a:t>, target: 4.7 [Knowledge and Skills for Sustainable Lifestyles</a:t>
            </a:r>
            <a:endParaRPr lang="en-US" sz="1000" i="1" dirty="0">
              <a:solidFill>
                <a:srgbClr val="000000"/>
              </a:solidFill>
              <a:latin typeface="Arial" panose="020B0604020202020204" pitchFamily="34" charset="0"/>
              <a:ea typeface="ＭＳ Ｐゴシック" charset="0"/>
              <a:cs typeface="Arial" panose="020B0604020202020204" pitchFamily="34" charset="0"/>
            </a:endParaRPr>
          </a:p>
          <a:p>
            <a:pPr>
              <a:lnSpc>
                <a:spcPct val="70000"/>
              </a:lnSpc>
            </a:pPr>
            <a:endParaRPr lang="en-US" sz="1400" u="none" dirty="0">
              <a:latin typeface="Arial" panose="020B0604020202020204" pitchFamily="34" charset="0"/>
              <a:cs typeface="Arial" panose="020B0604020202020204" pitchFamily="34" charset="0"/>
            </a:endParaRPr>
          </a:p>
        </p:txBody>
      </p:sp>
      <p:sp>
        <p:nvSpPr>
          <p:cNvPr id="37891" name="Slide Number Placeholder 3"/>
          <p:cNvSpPr txBox="1">
            <a:spLocks noGrp="1"/>
          </p:cNvSpPr>
          <p:nvPr/>
        </p:nvSpPr>
        <p:spPr bwMode="auto">
          <a:xfrm>
            <a:off x="3851541" y="9430387"/>
            <a:ext cx="2946135" cy="496251"/>
          </a:xfrm>
          <a:prstGeom prst="rect">
            <a:avLst/>
          </a:prstGeom>
          <a:noFill/>
          <a:ln w="9525">
            <a:noFill/>
            <a:miter lim="800000"/>
            <a:headEnd/>
            <a:tailEnd/>
          </a:ln>
        </p:spPr>
        <p:txBody>
          <a:bodyPr lIns="97581" tIns="48790" rIns="97581" bIns="48790" anchor="b"/>
          <a:lstStyle/>
          <a:p>
            <a:pPr algn="r" defTabSz="976063" eaLnBrk="0" hangingPunct="0"/>
            <a:fld id="{5CDB585E-C103-4AF2-AF73-E32FAF4C1587}" type="slidenum">
              <a:rPr lang="en-US" altLang="ko-KR" sz="1300">
                <a:ea typeface="굴림" pitchFamily="34" charset="-127"/>
              </a:rPr>
              <a:pPr algn="r" defTabSz="976063" eaLnBrk="0" hangingPunct="0"/>
              <a:t>1</a:t>
            </a:fld>
            <a:endParaRPr lang="en-US" altLang="ko-KR" sz="1300" dirty="0">
              <a:ea typeface="굴림" pitchFamily="34" charset="-127"/>
            </a:endParaRPr>
          </a:p>
        </p:txBody>
      </p:sp>
    </p:spTree>
    <p:extLst>
      <p:ext uri="{BB962C8B-B14F-4D97-AF65-F5344CB8AC3E}">
        <p14:creationId xmlns:p14="http://schemas.microsoft.com/office/powerpoint/2010/main" val="12178144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11</a:t>
            </a:fld>
            <a:endParaRPr lang="en-US" dirty="0"/>
          </a:p>
        </p:txBody>
      </p:sp>
    </p:spTree>
    <p:extLst>
      <p:ext uri="{BB962C8B-B14F-4D97-AF65-F5344CB8AC3E}">
        <p14:creationId xmlns:p14="http://schemas.microsoft.com/office/powerpoint/2010/main" val="4061971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latin typeface="Arial" panose="020B0604020202020204" pitchFamily="34" charset="0"/>
              <a:cs typeface="Arial" panose="020B0604020202020204" pitchFamily="34" charset="0"/>
            </a:endParaRPr>
          </a:p>
          <a:p>
            <a:pPr marL="177845" indent="-177845">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12</a:t>
            </a:fld>
            <a:endParaRPr lang="en-US" dirty="0"/>
          </a:p>
        </p:txBody>
      </p:sp>
    </p:spTree>
    <p:extLst>
      <p:ext uri="{BB962C8B-B14F-4D97-AF65-F5344CB8AC3E}">
        <p14:creationId xmlns:p14="http://schemas.microsoft.com/office/powerpoint/2010/main" val="2762794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latin typeface="Arial" panose="020B0604020202020204" pitchFamily="34" charset="0"/>
              <a:cs typeface="Arial" panose="020B0604020202020204" pitchFamily="34" charset="0"/>
            </a:endParaRPr>
          </a:p>
          <a:p>
            <a:pPr marL="177845" indent="-177845">
              <a:buFont typeface="Arial" panose="020B0604020202020204" pitchFamily="34" charset="0"/>
              <a:buChar char="•"/>
            </a:pPr>
            <a:endParaRPr lang="en-US"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13</a:t>
            </a:fld>
            <a:endParaRPr lang="en-US" dirty="0"/>
          </a:p>
        </p:txBody>
      </p:sp>
    </p:spTree>
    <p:extLst>
      <p:ext uri="{BB962C8B-B14F-4D97-AF65-F5344CB8AC3E}">
        <p14:creationId xmlns:p14="http://schemas.microsoft.com/office/powerpoint/2010/main" val="27058906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E5A7E8-FB53-4263-BD8D-2976D0E6C185}" type="slidenum">
              <a:rPr lang="en-US" smtClean="0"/>
              <a:t>14</a:t>
            </a:fld>
            <a:endParaRPr lang="en-US" dirty="0"/>
          </a:p>
        </p:txBody>
      </p:sp>
    </p:spTree>
    <p:extLst>
      <p:ext uri="{BB962C8B-B14F-4D97-AF65-F5344CB8AC3E}">
        <p14:creationId xmlns:p14="http://schemas.microsoft.com/office/powerpoint/2010/main" val="3299295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aseline="0" dirty="0">
              <a:latin typeface="Arial" panose="020B0604020202020204" pitchFamily="34" charset="0"/>
              <a:cs typeface="Arial" panose="020B0604020202020204" pitchFamily="34" charset="0"/>
            </a:endParaRPr>
          </a:p>
          <a:p>
            <a:pPr marL="177845" indent="-177845">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15</a:t>
            </a:fld>
            <a:endParaRPr lang="en-US" dirty="0"/>
          </a:p>
        </p:txBody>
      </p:sp>
    </p:spTree>
    <p:extLst>
      <p:ext uri="{BB962C8B-B14F-4D97-AF65-F5344CB8AC3E}">
        <p14:creationId xmlns:p14="http://schemas.microsoft.com/office/powerpoint/2010/main" val="37956872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Here</a:t>
            </a:r>
            <a:r>
              <a:rPr lang="en-US" baseline="0" dirty="0">
                <a:latin typeface="Arial" panose="020B0604020202020204" pitchFamily="34" charset="0"/>
                <a:cs typeface="Arial" panose="020B0604020202020204" pitchFamily="34" charset="0"/>
              </a:rPr>
              <a:t> are our contact details. In case you have questions beyond our discussion today, please feel free to contact us any time. We always appreciate the opportunity for further engagement.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16</a:t>
            </a:fld>
            <a:endParaRPr lang="en-US" dirty="0"/>
          </a:p>
        </p:txBody>
      </p:sp>
    </p:spTree>
    <p:extLst>
      <p:ext uri="{BB962C8B-B14F-4D97-AF65-F5344CB8AC3E}">
        <p14:creationId xmlns:p14="http://schemas.microsoft.com/office/powerpoint/2010/main" val="1524110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2</a:t>
            </a:fld>
            <a:endParaRPr lang="en-US" dirty="0"/>
          </a:p>
        </p:txBody>
      </p:sp>
    </p:spTree>
    <p:extLst>
      <p:ext uri="{BB962C8B-B14F-4D97-AF65-F5344CB8AC3E}">
        <p14:creationId xmlns:p14="http://schemas.microsoft.com/office/powerpoint/2010/main" val="30780008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3</a:t>
            </a:fld>
            <a:endParaRPr lang="en-US" dirty="0"/>
          </a:p>
        </p:txBody>
      </p:sp>
    </p:spTree>
    <p:extLst>
      <p:ext uri="{BB962C8B-B14F-4D97-AF65-F5344CB8AC3E}">
        <p14:creationId xmlns:p14="http://schemas.microsoft.com/office/powerpoint/2010/main" val="2992947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4</a:t>
            </a:fld>
            <a:endParaRPr lang="en-US" dirty="0"/>
          </a:p>
        </p:txBody>
      </p:sp>
    </p:spTree>
    <p:extLst>
      <p:ext uri="{BB962C8B-B14F-4D97-AF65-F5344CB8AC3E}">
        <p14:creationId xmlns:p14="http://schemas.microsoft.com/office/powerpoint/2010/main" val="967670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6</a:t>
            </a:fld>
            <a:endParaRPr lang="en-US" dirty="0"/>
          </a:p>
        </p:txBody>
      </p:sp>
    </p:spTree>
    <p:extLst>
      <p:ext uri="{BB962C8B-B14F-4D97-AF65-F5344CB8AC3E}">
        <p14:creationId xmlns:p14="http://schemas.microsoft.com/office/powerpoint/2010/main" val="2761937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7</a:t>
            </a:fld>
            <a:endParaRPr lang="en-US" dirty="0"/>
          </a:p>
        </p:txBody>
      </p:sp>
    </p:spTree>
    <p:extLst>
      <p:ext uri="{BB962C8B-B14F-4D97-AF65-F5344CB8AC3E}">
        <p14:creationId xmlns:p14="http://schemas.microsoft.com/office/powerpoint/2010/main" val="605515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8</a:t>
            </a:fld>
            <a:endParaRPr lang="en-US" dirty="0"/>
          </a:p>
        </p:txBody>
      </p:sp>
    </p:spTree>
    <p:extLst>
      <p:ext uri="{BB962C8B-B14F-4D97-AF65-F5344CB8AC3E}">
        <p14:creationId xmlns:p14="http://schemas.microsoft.com/office/powerpoint/2010/main" val="1993255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948507">
              <a:buFont typeface="Arial" panose="020B0604020202020204" pitchFamily="34" charset="0"/>
              <a:buNone/>
              <a:defRPr/>
            </a:pPr>
            <a:endParaRPr lang="it-IT"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9</a:t>
            </a:fld>
            <a:endParaRPr lang="en-US" dirty="0"/>
          </a:p>
        </p:txBody>
      </p:sp>
    </p:spTree>
    <p:extLst>
      <p:ext uri="{BB962C8B-B14F-4D97-AF65-F5344CB8AC3E}">
        <p14:creationId xmlns:p14="http://schemas.microsoft.com/office/powerpoint/2010/main" val="3437118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0059E2CE-9089-42EF-A342-1669495AABDB}" type="slidenum">
              <a:rPr lang="en-US" smtClean="0"/>
              <a:t>10</a:t>
            </a:fld>
            <a:endParaRPr lang="en-US" dirty="0"/>
          </a:p>
        </p:txBody>
      </p:sp>
    </p:spTree>
    <p:extLst>
      <p:ext uri="{BB962C8B-B14F-4D97-AF65-F5344CB8AC3E}">
        <p14:creationId xmlns:p14="http://schemas.microsoft.com/office/powerpoint/2010/main" val="2346942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FBB8707-7188-4D3A-9300-2BFAA61908FF}" type="datetime1">
              <a:rPr lang="en-US" smtClean="0"/>
              <a:t>10/22/2018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1519859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0CAC7C-143B-4D18-B841-0D33F9D0DC6A}" type="datetime1">
              <a:rPr lang="en-US" smtClean="0"/>
              <a:t>10/22/2018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1684160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439F59-D748-49D2-BA2C-B15C6913150F}" type="datetime1">
              <a:rPr lang="en-US" smtClean="0"/>
              <a:t>10/22/2018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2967028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A942DD9-83AC-493A-85BE-D20A58C56E44}" type="datetime1">
              <a:rPr lang="en-US" smtClean="0"/>
              <a:t>10/22/2018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2758886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291CAA-14FD-4CA7-A0B7-8743594BDAD3}" type="datetime1">
              <a:rPr lang="en-US" smtClean="0"/>
              <a:t>10/22/2018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2883553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731A951-55B9-4A0C-8EED-9AA0EB3A2DC3}" type="datetime1">
              <a:rPr lang="en-US" smtClean="0"/>
              <a:t>10/22/2018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2552645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F69C117-55E2-48C0-8701-D862DFDECFC1}" type="datetime1">
              <a:rPr lang="en-US" smtClean="0"/>
              <a:t>10/22/2018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2246033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966ECA6-A1CB-4211-B7EE-1BEA8954B4E9}" type="datetime1">
              <a:rPr lang="en-US" smtClean="0"/>
              <a:t>10/22/2018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1679301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D11263-294B-4B15-8D16-C143566BCE31}" type="datetime1">
              <a:rPr lang="en-US" smtClean="0"/>
              <a:t>10/22/2018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28445007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92B828-C10E-48F2-9797-A057F48085D9}" type="datetime1">
              <a:rPr lang="en-US" smtClean="0"/>
              <a:t>10/22/2018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3738158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DE5B15A-66B6-46D5-AC1B-2A687E403EF9}" type="datetime1">
              <a:rPr lang="en-US" smtClean="0"/>
              <a:t>10/22/2018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1D6AF37-2985-43C5-AF9B-20E56E8A6320}" type="slidenum">
              <a:rPr lang="en-US" smtClean="0"/>
              <a:t>‹#›</a:t>
            </a:fld>
            <a:endParaRPr lang="en-US" dirty="0"/>
          </a:p>
        </p:txBody>
      </p:sp>
    </p:spTree>
    <p:extLst>
      <p:ext uri="{BB962C8B-B14F-4D97-AF65-F5344CB8AC3E}">
        <p14:creationId xmlns:p14="http://schemas.microsoft.com/office/powerpoint/2010/main" val="795241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B3F3FC-E4AF-47CD-8C56-BB54D91CD9B4}" type="datetime1">
              <a:rPr lang="en-US" smtClean="0"/>
              <a:t>10/22/2018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D6AF37-2985-43C5-AF9B-20E56E8A6320}" type="slidenum">
              <a:rPr lang="en-US" smtClean="0"/>
              <a:t>‹#›</a:t>
            </a:fld>
            <a:endParaRPr lang="en-US" dirty="0"/>
          </a:p>
        </p:txBody>
      </p:sp>
    </p:spTree>
    <p:extLst>
      <p:ext uri="{BB962C8B-B14F-4D97-AF65-F5344CB8AC3E}">
        <p14:creationId xmlns:p14="http://schemas.microsoft.com/office/powerpoint/2010/main" val="19351499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4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40.jpeg"/><Relationship Id="rId5" Type="http://schemas.openxmlformats.org/officeDocument/2006/relationships/image" Target="../media/image39.pn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hyperlink" Target="mailto:Ligia.Noronha@unep.org" TargetMode="External"/><Relationship Id="rId7"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mailto:dirk.wagener@unep.org" TargetMode="External"/><Relationship Id="rId4" Type="http://schemas.openxmlformats.org/officeDocument/2006/relationships/hyperlink" Target="mailto:gia.noronha@unep.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11.png"/><Relationship Id="rId4" Type="http://schemas.openxmlformats.org/officeDocument/2006/relationships/image" Target="../media/image18.pn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hyperlink" Target="http://www.oneplanetnetwork.org/resource/five-years-one-planet-network-2012-2017-mid-term-magazine" TargetMode="External"/><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9.png"/><Relationship Id="rId7" Type="http://schemas.openxmlformats.org/officeDocument/2006/relationships/image" Target="../media/image33.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11.png"/><Relationship Id="rId4" Type="http://schemas.openxmlformats.org/officeDocument/2006/relationships/image" Target="../media/image30.gif"/><Relationship Id="rId9"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6868" name="Picture 6" descr="UNEP_white"/>
          <p:cNvPicPr>
            <a:picLocks noChangeAspect="1" noChangeArrowheads="1"/>
          </p:cNvPicPr>
          <p:nvPr/>
        </p:nvPicPr>
        <p:blipFill>
          <a:blip r:embed="rId3"/>
          <a:srcRect/>
          <a:stretch>
            <a:fillRect/>
          </a:stretch>
        </p:blipFill>
        <p:spPr bwMode="auto">
          <a:xfrm>
            <a:off x="-152400" y="5562600"/>
            <a:ext cx="1752600" cy="1697038"/>
          </a:xfrm>
          <a:prstGeom prst="rect">
            <a:avLst/>
          </a:prstGeom>
          <a:noFill/>
          <a:ln w="9525">
            <a:noFill/>
            <a:miter lim="800000"/>
            <a:headEnd/>
            <a:tailEnd/>
          </a:ln>
        </p:spPr>
      </p:pic>
      <p:pic>
        <p:nvPicPr>
          <p:cNvPr id="102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24284"/>
            <a:ext cx="1557805" cy="1372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304800" y="4876800"/>
            <a:ext cx="8534400" cy="1415772"/>
          </a:xfrm>
          <a:prstGeom prst="rect">
            <a:avLst/>
          </a:prstGeom>
          <a:noFill/>
        </p:spPr>
        <p:txBody>
          <a:bodyPr wrap="square" rtlCol="0">
            <a:spAutoFit/>
          </a:bodyPr>
          <a:lstStyle/>
          <a:p>
            <a:pPr algn="ctr"/>
            <a:r>
              <a:rPr lang="en-US" sz="3200" b="1" dirty="0">
                <a:latin typeface="Arial" panose="020B0604020202020204" pitchFamily="34" charset="0"/>
                <a:cs typeface="Arial" panose="020B0604020202020204" pitchFamily="34" charset="0"/>
              </a:rPr>
              <a:t>Resource Efficiency</a:t>
            </a:r>
            <a:endParaRPr lang="en-US" sz="600" dirty="0">
              <a:latin typeface="Arial" panose="020B0604020202020204" pitchFamily="34" charset="0"/>
              <a:cs typeface="Arial" panose="020B0604020202020204" pitchFamily="34" charset="0"/>
            </a:endParaRPr>
          </a:p>
          <a:p>
            <a:pPr algn="ctr"/>
            <a:r>
              <a:rPr lang="en-US" sz="2400" dirty="0">
                <a:latin typeface="Arial" panose="020B0604020202020204" pitchFamily="34" charset="0"/>
                <a:cs typeface="Arial" panose="020B0604020202020204" pitchFamily="34" charset="0"/>
              </a:rPr>
              <a:t>Programme Performance Report</a:t>
            </a:r>
          </a:p>
          <a:p>
            <a:pPr algn="ctr"/>
            <a:r>
              <a:rPr lang="en-US" sz="2400" dirty="0">
                <a:latin typeface="Arial" panose="020B0604020202020204" pitchFamily="34" charset="0"/>
                <a:cs typeface="Arial" panose="020B0604020202020204" pitchFamily="34" charset="0"/>
              </a:rPr>
              <a:t>January – June 2018</a:t>
            </a:r>
          </a:p>
          <a:p>
            <a:pPr algn="ctr"/>
            <a:endParaRPr lang="en-US" sz="600" dirty="0">
              <a:latin typeface="Arial" panose="020B0604020202020204" pitchFamily="34" charset="0"/>
              <a:cs typeface="Arial" panose="020B0604020202020204" pitchFamily="34" charset="0"/>
            </a:endParaRPr>
          </a:p>
        </p:txBody>
      </p:sp>
      <p:sp>
        <p:nvSpPr>
          <p:cNvPr id="9" name="Slide Number Placeholder 8"/>
          <p:cNvSpPr>
            <a:spLocks noGrp="1"/>
          </p:cNvSpPr>
          <p:nvPr>
            <p:ph type="sldNum" sz="quarter" idx="12"/>
          </p:nvPr>
        </p:nvSpPr>
        <p:spPr>
          <a:xfrm>
            <a:off x="7010400" y="6492875"/>
            <a:ext cx="2133600" cy="365125"/>
          </a:xfrm>
        </p:spPr>
        <p:txBody>
          <a:bodyPr/>
          <a:lstStyle/>
          <a:p>
            <a:fld id="{61D6AF37-2985-43C5-AF9B-20E56E8A6320}" type="slidenum">
              <a:rPr lang="en-US" smtClean="0"/>
              <a:t>1</a:t>
            </a:fld>
            <a:endParaRPr lang="en-US" dirty="0"/>
          </a:p>
        </p:txBody>
      </p:sp>
      <p:pic>
        <p:nvPicPr>
          <p:cNvPr id="614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28878"/>
            <a:ext cx="2514600" cy="1164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Metals and Minerals">
            <a:extLst>
              <a:ext uri="{FF2B5EF4-FFF2-40B4-BE49-F238E27FC236}">
                <a16:creationId xmlns:a16="http://schemas.microsoft.com/office/drawing/2014/main" id="{F30C3228-6320-4BA5-8B6C-4A94ACAA89F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257" y="2033781"/>
            <a:ext cx="3051843" cy="229196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http://www.greengrowthknowledge.org/sites/default/files/images/thumbnails/sector/waste.jpg">
            <a:extLst>
              <a:ext uri="{FF2B5EF4-FFF2-40B4-BE49-F238E27FC236}">
                <a16:creationId xmlns:a16="http://schemas.microsoft.com/office/drawing/2014/main" id="{7BB4BDEE-9781-4A0B-AE4D-FBDA886D353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82640" y="2043456"/>
            <a:ext cx="3261360" cy="229196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www.greengrowthknowledge.org/sites/default/files/images/thumbnails/sector/manufacturing.jpg">
            <a:extLst>
              <a:ext uri="{FF2B5EF4-FFF2-40B4-BE49-F238E27FC236}">
                <a16:creationId xmlns:a16="http://schemas.microsoft.com/office/drawing/2014/main" id="{B2F83D09-5A1E-48C7-AE7B-FF7A2CF6F2C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997586" y="2033782"/>
            <a:ext cx="3200401" cy="2291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074482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324600" y="1329710"/>
            <a:ext cx="1752600" cy="430887"/>
          </a:xfrm>
          <a:prstGeom prst="rect">
            <a:avLst/>
          </a:prstGeom>
          <a:solidFill>
            <a:schemeClr val="bg1"/>
          </a:solidFill>
          <a:ln>
            <a:noFill/>
          </a:ln>
        </p:spPr>
        <p:txBody>
          <a:bodyPr vert="horz" wrap="square" rtlCol="0">
            <a:spAutoFit/>
          </a:bodyPr>
          <a:lstStyle/>
          <a:p>
            <a:endParaRPr lang="en-US" sz="2200" b="1" dirty="0"/>
          </a:p>
        </p:txBody>
      </p:sp>
      <p:sp>
        <p:nvSpPr>
          <p:cNvPr id="7" name="TextBox 6"/>
          <p:cNvSpPr txBox="1"/>
          <p:nvPr/>
        </p:nvSpPr>
        <p:spPr>
          <a:xfrm>
            <a:off x="539441" y="1329710"/>
            <a:ext cx="4060751" cy="3462486"/>
          </a:xfrm>
          <a:prstGeom prst="rect">
            <a:avLst/>
          </a:prstGeom>
          <a:noFill/>
          <a:ln>
            <a:noFill/>
          </a:ln>
        </p:spPr>
        <p:txBody>
          <a:bodyPr vert="horz" wrap="square" rtlCol="0">
            <a:spAutoFit/>
          </a:bodyPr>
          <a:lstStyle/>
          <a:p>
            <a:r>
              <a:rPr lang="en-GB" sz="2400" b="1" dirty="0"/>
              <a:t>2/8. Sustainable Consumption and Production</a:t>
            </a:r>
          </a:p>
          <a:p>
            <a:pPr marL="342900" indent="-342900">
              <a:buFont typeface="Arial" panose="020B0604020202020204" pitchFamily="34" charset="0"/>
              <a:buChar char="•"/>
            </a:pPr>
            <a:r>
              <a:rPr lang="en-GB" sz="1900" dirty="0"/>
              <a:t>10 Year Framework of Programmes on Sustainable Consumption and Production Patterns, secretariat</a:t>
            </a:r>
          </a:p>
          <a:p>
            <a:pPr marL="342900" indent="-342900">
              <a:buFont typeface="Arial" panose="020B0604020202020204" pitchFamily="34" charset="0"/>
              <a:buChar char="•"/>
            </a:pPr>
            <a:r>
              <a:rPr lang="en-GB" sz="1900" dirty="0"/>
              <a:t>Monitoring SDG targets, indicators</a:t>
            </a:r>
          </a:p>
          <a:p>
            <a:pPr marL="342900" indent="-342900">
              <a:buFont typeface="Arial" panose="020B0604020202020204" pitchFamily="34" charset="0"/>
              <a:buChar char="•"/>
            </a:pPr>
            <a:r>
              <a:rPr lang="en-GB" sz="1900" dirty="0"/>
              <a:t>Capacity development, </a:t>
            </a:r>
            <a:r>
              <a:rPr lang="en-US" sz="1900" dirty="0"/>
              <a:t>standard setting</a:t>
            </a:r>
          </a:p>
          <a:p>
            <a:pPr marL="342900" indent="-342900">
              <a:buFont typeface="Arial" panose="020B0604020202020204" pitchFamily="34" charset="0"/>
              <a:buChar char="•"/>
            </a:pPr>
            <a:r>
              <a:rPr lang="en-US" sz="1900" dirty="0"/>
              <a:t>Networking at regional, national, sub national levels </a:t>
            </a:r>
            <a:endParaRPr lang="en-GB" sz="1900" dirty="0"/>
          </a:p>
          <a:p>
            <a:pPr marL="342900" indent="-342900">
              <a:buFont typeface="Arial" panose="020B0604020202020204" pitchFamily="34" charset="0"/>
              <a:buChar char="•"/>
            </a:pPr>
            <a:r>
              <a:rPr lang="en-GB" sz="1900" dirty="0"/>
              <a:t>Scientific reports</a:t>
            </a:r>
          </a:p>
        </p:txBody>
      </p:sp>
      <p:sp>
        <p:nvSpPr>
          <p:cNvPr id="9" name="Title 1"/>
          <p:cNvSpPr>
            <a:spLocks noGrp="1"/>
          </p:cNvSpPr>
          <p:nvPr>
            <p:ph type="title"/>
          </p:nvPr>
        </p:nvSpPr>
        <p:spPr>
          <a:xfrm>
            <a:off x="1371600" y="274638"/>
            <a:ext cx="6934200" cy="622232"/>
          </a:xfrm>
        </p:spPr>
        <p:txBody>
          <a:bodyPr>
            <a:normAutofit fontScale="90000"/>
          </a:bodyPr>
          <a:lstStyle/>
          <a:p>
            <a:r>
              <a:rPr lang="en-US" sz="3200" b="1" dirty="0">
                <a:latin typeface="Arial" charset="0"/>
                <a:ea typeface="Arial" charset="0"/>
                <a:cs typeface="Arial" charset="0"/>
              </a:rPr>
              <a:t>UN Environment Assembly Resolutions</a:t>
            </a:r>
          </a:p>
        </p:txBody>
      </p:sp>
      <p:sp>
        <p:nvSpPr>
          <p:cNvPr id="10" name="Slide Number Placeholder 8"/>
          <p:cNvSpPr>
            <a:spLocks noGrp="1"/>
          </p:cNvSpPr>
          <p:nvPr>
            <p:ph type="sldNum" sz="quarter" idx="12"/>
          </p:nvPr>
        </p:nvSpPr>
        <p:spPr>
          <a:xfrm>
            <a:off x="7010400" y="6492875"/>
            <a:ext cx="2133600" cy="365125"/>
          </a:xfrm>
        </p:spPr>
        <p:txBody>
          <a:bodyPr/>
          <a:lstStyle/>
          <a:p>
            <a:fld id="{61D6AF37-2985-43C5-AF9B-20E56E8A6320}" type="slidenum">
              <a:rPr lang="en-US" smtClean="0"/>
              <a:t>10</a:t>
            </a:fld>
            <a:endParaRPr lang="en-US" dirty="0"/>
          </a:p>
        </p:txBody>
      </p:sp>
      <p:sp>
        <p:nvSpPr>
          <p:cNvPr id="12" name="TextBox 11"/>
          <p:cNvSpPr txBox="1"/>
          <p:nvPr/>
        </p:nvSpPr>
        <p:spPr>
          <a:xfrm>
            <a:off x="607219" y="5165811"/>
            <a:ext cx="8234362" cy="1077218"/>
          </a:xfrm>
          <a:prstGeom prst="rect">
            <a:avLst/>
          </a:prstGeom>
          <a:noFill/>
          <a:ln>
            <a:noFill/>
          </a:ln>
        </p:spPr>
        <p:txBody>
          <a:bodyPr vert="horz" wrap="square" rtlCol="0">
            <a:spAutoFit/>
          </a:bodyPr>
          <a:lstStyle/>
          <a:p>
            <a:r>
              <a:rPr lang="en-US" sz="2400" b="1" dirty="0"/>
              <a:t>Challenges</a:t>
            </a:r>
          </a:p>
          <a:p>
            <a:pPr marL="342900" indent="-342900">
              <a:buFont typeface="Arial" panose="020B0604020202020204" pitchFamily="34" charset="0"/>
              <a:buChar char="•"/>
            </a:pPr>
            <a:r>
              <a:rPr lang="en-US" sz="2000" dirty="0"/>
              <a:t>Reporting by member states voluntary</a:t>
            </a:r>
          </a:p>
          <a:p>
            <a:pPr marL="342900" indent="-342900">
              <a:buFont typeface="Arial" panose="020B0604020202020204" pitchFamily="34" charset="0"/>
              <a:buChar char="•"/>
            </a:pPr>
            <a:r>
              <a:rPr lang="en-US" sz="2000" dirty="0"/>
              <a:t>Additional resources needed to support upscaling</a:t>
            </a:r>
          </a:p>
        </p:txBody>
      </p:sp>
      <p:sp>
        <p:nvSpPr>
          <p:cNvPr id="14" name="TextBox 13"/>
          <p:cNvSpPr txBox="1"/>
          <p:nvPr/>
        </p:nvSpPr>
        <p:spPr>
          <a:xfrm>
            <a:off x="4724400" y="1329710"/>
            <a:ext cx="4038600" cy="3093154"/>
          </a:xfrm>
          <a:prstGeom prst="rect">
            <a:avLst/>
          </a:prstGeom>
          <a:noFill/>
          <a:ln>
            <a:noFill/>
          </a:ln>
        </p:spPr>
        <p:txBody>
          <a:bodyPr vert="horz" wrap="square" rtlCol="0">
            <a:spAutoFit/>
          </a:bodyPr>
          <a:lstStyle/>
          <a:p>
            <a:r>
              <a:rPr lang="en-US" sz="2400" b="1" dirty="0"/>
              <a:t>Progress to date</a:t>
            </a:r>
          </a:p>
          <a:p>
            <a:pPr marL="342900" indent="-342900">
              <a:buFont typeface="Arial" panose="020B0604020202020204" pitchFamily="34" charset="0"/>
              <a:buChar char="•"/>
            </a:pPr>
            <a:r>
              <a:rPr lang="en-US" sz="1900" dirty="0"/>
              <a:t>Multi-Partner Trust Fund </a:t>
            </a:r>
          </a:p>
          <a:p>
            <a:pPr marL="342900" indent="-342900">
              <a:buFont typeface="Arial" panose="020B0604020202020204" pitchFamily="34" charset="0"/>
              <a:buChar char="•"/>
            </a:pPr>
            <a:r>
              <a:rPr lang="en-US" sz="1900" dirty="0"/>
              <a:t>One Planet Network as core implementation network launched </a:t>
            </a:r>
          </a:p>
          <a:p>
            <a:pPr marL="342900" indent="-342900">
              <a:buFont typeface="Arial" panose="020B0604020202020204" pitchFamily="34" charset="0"/>
              <a:buChar char="•"/>
            </a:pPr>
            <a:r>
              <a:rPr lang="en-US" sz="1900" dirty="0"/>
              <a:t>SDG 12 reporting during High Level Political Forum in July 2018</a:t>
            </a:r>
          </a:p>
          <a:p>
            <a:pPr marL="342900" indent="-342900">
              <a:buFont typeface="Arial" panose="020B0604020202020204" pitchFamily="34" charset="0"/>
              <a:buChar char="•"/>
            </a:pPr>
            <a:r>
              <a:rPr lang="en-US" sz="1900" dirty="0"/>
              <a:t>Monitoring &amp; Evaluation Framework</a:t>
            </a:r>
          </a:p>
          <a:p>
            <a:pPr marL="342900" indent="-342900">
              <a:buFont typeface="Arial" panose="020B0604020202020204" pitchFamily="34" charset="0"/>
              <a:buChar char="•"/>
            </a:pPr>
            <a:r>
              <a:rPr lang="en-US" sz="1900" dirty="0"/>
              <a:t>International Resource Panel reports</a:t>
            </a:r>
          </a:p>
        </p:txBody>
      </p:sp>
      <p:pic>
        <p:nvPicPr>
          <p:cNvPr id="11" name="Picture 3">
            <a:extLst>
              <a:ext uri="{FF2B5EF4-FFF2-40B4-BE49-F238E27FC236}">
                <a16:creationId xmlns:a16="http://schemas.microsoft.com/office/drawing/2014/main" id="{9D7EBDC9-7E69-4A5A-8BA2-F161EC589D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5">
            <a:extLst>
              <a:ext uri="{FF2B5EF4-FFF2-40B4-BE49-F238E27FC236}">
                <a16:creationId xmlns:a16="http://schemas.microsoft.com/office/drawing/2014/main" id="{F7586BB5-784D-4880-AFBF-5FC44BFD8D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98723" y="4765576"/>
            <a:ext cx="1300162" cy="1300162"/>
          </a:xfrm>
          <a:prstGeom prst="rect">
            <a:avLst/>
          </a:prstGeom>
        </p:spPr>
      </p:pic>
      <p:pic>
        <p:nvPicPr>
          <p:cNvPr id="15"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08240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1302632"/>
            <a:ext cx="9144000" cy="5550408"/>
          </a:xfrm>
          <a:prstGeom prst="rect">
            <a:avLst/>
          </a:prstGeom>
          <a:blipFill dpi="0" rotWithShape="1">
            <a:blip r:embed="rId3">
              <a:alphaModFix amt="15000"/>
            </a:blip>
            <a:srcRect/>
            <a:stretch>
              <a:fillRect/>
            </a:stretch>
          </a:blipFill>
          <a:ln>
            <a:noFill/>
          </a:ln>
        </p:spPr>
        <p:txBody>
          <a:bodyPr vert="horz" wrap="square" rtlCol="0">
            <a:spAutoFit/>
          </a:bodyPr>
          <a:lstStyle/>
          <a:p>
            <a:pPr algn="ctr"/>
            <a:endParaRPr lang="en-US" sz="1300" b="1" dirty="0"/>
          </a:p>
        </p:txBody>
      </p:sp>
      <p:sp>
        <p:nvSpPr>
          <p:cNvPr id="2" name="Title 1"/>
          <p:cNvSpPr>
            <a:spLocks noGrp="1"/>
          </p:cNvSpPr>
          <p:nvPr>
            <p:ph type="title"/>
          </p:nvPr>
        </p:nvSpPr>
        <p:spPr>
          <a:xfrm>
            <a:off x="457200" y="274638"/>
            <a:ext cx="8229600" cy="622232"/>
          </a:xfrm>
        </p:spPr>
        <p:txBody>
          <a:bodyPr>
            <a:normAutofit fontScale="90000"/>
          </a:bodyPr>
          <a:lstStyle/>
          <a:p>
            <a:r>
              <a:rPr lang="en-US" sz="3200" b="1" dirty="0">
                <a:latin typeface="Arial" charset="0"/>
                <a:ea typeface="Arial" charset="0"/>
                <a:cs typeface="Arial" charset="0"/>
              </a:rPr>
              <a:t>UN Environment Assembly</a:t>
            </a:r>
            <a:br>
              <a:rPr lang="en-US" sz="3200" b="1" dirty="0">
                <a:latin typeface="Arial" charset="0"/>
                <a:ea typeface="Arial" charset="0"/>
                <a:cs typeface="Arial" charset="0"/>
              </a:rPr>
            </a:br>
            <a:r>
              <a:rPr lang="en-US" sz="3200" b="1" dirty="0">
                <a:latin typeface="Arial" charset="0"/>
                <a:ea typeface="Arial" charset="0"/>
                <a:cs typeface="Arial" charset="0"/>
              </a:rPr>
              <a:t>Resolutions</a:t>
            </a:r>
          </a:p>
        </p:txBody>
      </p:sp>
      <p:sp>
        <p:nvSpPr>
          <p:cNvPr id="3" name="TextBox 2"/>
          <p:cNvSpPr txBox="1"/>
          <p:nvPr/>
        </p:nvSpPr>
        <p:spPr>
          <a:xfrm>
            <a:off x="549348" y="1302769"/>
            <a:ext cx="3992525" cy="3385542"/>
          </a:xfrm>
          <a:prstGeom prst="rect">
            <a:avLst/>
          </a:prstGeom>
          <a:noFill/>
          <a:ln>
            <a:noFill/>
          </a:ln>
        </p:spPr>
        <p:txBody>
          <a:bodyPr vert="horz" wrap="square" rtlCol="0">
            <a:spAutoFit/>
          </a:bodyPr>
          <a:lstStyle/>
          <a:p>
            <a:r>
              <a:rPr lang="en-GB" sz="2400" b="1" dirty="0"/>
              <a:t>2/9.	Prevention, reduction and reuse of food waste </a:t>
            </a:r>
          </a:p>
          <a:p>
            <a:pPr marL="342900" indent="-342900">
              <a:buFont typeface="Arial" panose="020B0604020202020204" pitchFamily="34" charset="0"/>
              <a:buChar char="•"/>
            </a:pPr>
            <a:r>
              <a:rPr lang="en-US" sz="2200" dirty="0"/>
              <a:t>Sustainable Development Goal 12, target 12.3 </a:t>
            </a:r>
          </a:p>
          <a:p>
            <a:pPr marL="342900" indent="-342900">
              <a:buFont typeface="Arial" panose="020B0604020202020204" pitchFamily="34" charset="0"/>
              <a:buChar char="•"/>
            </a:pPr>
            <a:r>
              <a:rPr lang="en-US" sz="2200" dirty="0"/>
              <a:t>Champions 12.3</a:t>
            </a:r>
          </a:p>
          <a:p>
            <a:pPr marL="342900" indent="-342900">
              <a:buFont typeface="Arial" panose="020B0604020202020204" pitchFamily="34" charset="0"/>
              <a:buChar char="•"/>
            </a:pPr>
            <a:r>
              <a:rPr lang="en-US" sz="2200" dirty="0"/>
              <a:t>UN-wide coherence on food loss and waste </a:t>
            </a:r>
          </a:p>
          <a:p>
            <a:pPr marL="342900" indent="-342900">
              <a:buFont typeface="Arial" panose="020B0604020202020204" pitchFamily="34" charset="0"/>
              <a:buChar char="•"/>
            </a:pPr>
            <a:r>
              <a:rPr lang="en-US" sz="2200" dirty="0"/>
              <a:t>Capacity development and implementation support </a:t>
            </a:r>
            <a:endParaRPr lang="en-US" sz="1200" b="1" dirty="0"/>
          </a:p>
          <a:p>
            <a:endParaRPr lang="en-US" sz="1200" dirty="0"/>
          </a:p>
        </p:txBody>
      </p:sp>
      <p:sp>
        <p:nvSpPr>
          <p:cNvPr id="8" name="Slide Number Placeholder 8"/>
          <p:cNvSpPr>
            <a:spLocks noGrp="1"/>
          </p:cNvSpPr>
          <p:nvPr>
            <p:ph type="sldNum" sz="quarter" idx="12"/>
          </p:nvPr>
        </p:nvSpPr>
        <p:spPr>
          <a:xfrm>
            <a:off x="7010400" y="6492875"/>
            <a:ext cx="2133600" cy="365125"/>
          </a:xfrm>
        </p:spPr>
        <p:txBody>
          <a:bodyPr/>
          <a:lstStyle/>
          <a:p>
            <a:fld id="{61D6AF37-2985-43C5-AF9B-20E56E8A6320}" type="slidenum">
              <a:rPr lang="en-US" smtClean="0"/>
              <a:t>11</a:t>
            </a:fld>
            <a:endParaRPr lang="en-US" dirty="0"/>
          </a:p>
        </p:txBody>
      </p:sp>
      <p:sp>
        <p:nvSpPr>
          <p:cNvPr id="4" name="TextBox 3"/>
          <p:cNvSpPr txBox="1"/>
          <p:nvPr/>
        </p:nvSpPr>
        <p:spPr>
          <a:xfrm>
            <a:off x="685800" y="5197324"/>
            <a:ext cx="7772400" cy="1138773"/>
          </a:xfrm>
          <a:prstGeom prst="rect">
            <a:avLst/>
          </a:prstGeom>
          <a:noFill/>
          <a:ln>
            <a:noFill/>
          </a:ln>
        </p:spPr>
        <p:txBody>
          <a:bodyPr vert="horz" wrap="square" rtlCol="0">
            <a:spAutoFit/>
          </a:bodyPr>
          <a:lstStyle/>
          <a:p>
            <a:r>
              <a:rPr lang="en-US" sz="2400" b="1" dirty="0"/>
              <a:t>Challenges</a:t>
            </a:r>
          </a:p>
          <a:p>
            <a:pPr marL="342900" indent="-342900">
              <a:buFont typeface="Arial" panose="020B0604020202020204" pitchFamily="34" charset="0"/>
              <a:buChar char="•"/>
            </a:pPr>
            <a:r>
              <a:rPr lang="en-US" sz="2200" dirty="0"/>
              <a:t>Additional resources required</a:t>
            </a:r>
          </a:p>
          <a:p>
            <a:pPr marL="342900" indent="-342900">
              <a:buFont typeface="Arial" panose="020B0604020202020204" pitchFamily="34" charset="0"/>
              <a:buChar char="•"/>
            </a:pPr>
            <a:r>
              <a:rPr lang="en-US" sz="2200" dirty="0"/>
              <a:t>Challenging for countries to invest in measurement </a:t>
            </a:r>
          </a:p>
        </p:txBody>
      </p:sp>
      <p:sp>
        <p:nvSpPr>
          <p:cNvPr id="10" name="TextBox 9"/>
          <p:cNvSpPr txBox="1"/>
          <p:nvPr/>
        </p:nvSpPr>
        <p:spPr>
          <a:xfrm>
            <a:off x="4800600" y="1322543"/>
            <a:ext cx="4114800" cy="4339650"/>
          </a:xfrm>
          <a:prstGeom prst="rect">
            <a:avLst/>
          </a:prstGeom>
          <a:noFill/>
          <a:ln>
            <a:noFill/>
          </a:ln>
        </p:spPr>
        <p:txBody>
          <a:bodyPr vert="horz" wrap="square" rtlCol="0">
            <a:spAutoFit/>
          </a:bodyPr>
          <a:lstStyle/>
          <a:p>
            <a:r>
              <a:rPr lang="en-US" sz="2400" b="1" dirty="0"/>
              <a:t>Progress to date</a:t>
            </a:r>
          </a:p>
          <a:p>
            <a:pPr marL="342900" indent="-342900">
              <a:buFont typeface="Arial" panose="020B0604020202020204" pitchFamily="34" charset="0"/>
              <a:buChar char="•"/>
            </a:pPr>
            <a:r>
              <a:rPr lang="en-US" sz="2000" dirty="0"/>
              <a:t>12.3 Food Waste Indicator methodology being developed by UN Environment, UN Food and Agriculture Organization and other key global partners To be completed in early 2019</a:t>
            </a:r>
          </a:p>
          <a:p>
            <a:pPr marL="342900" indent="-342900">
              <a:buFont typeface="Arial" panose="020B0604020202020204" pitchFamily="34" charset="0"/>
              <a:buChar char="•"/>
            </a:pPr>
            <a:r>
              <a:rPr lang="en-US" sz="2000" dirty="0"/>
              <a:t>Regional capacity development and reporting tools being developed</a:t>
            </a:r>
          </a:p>
          <a:p>
            <a:pPr marL="342900" indent="-342900">
              <a:buFont typeface="Arial" panose="020B0604020202020204" pitchFamily="34" charset="0"/>
              <a:buChar char="•"/>
            </a:pPr>
            <a:r>
              <a:rPr lang="en-US" sz="2000" dirty="0"/>
              <a:t>Awareness raising at global events such as the High Level Political Forum, July 2019</a:t>
            </a:r>
          </a:p>
          <a:p>
            <a:endParaRPr lang="en-US" sz="1200" dirty="0"/>
          </a:p>
        </p:txBody>
      </p:sp>
      <p:pic>
        <p:nvPicPr>
          <p:cNvPr id="12" name="Picture 3">
            <a:extLst>
              <a:ext uri="{FF2B5EF4-FFF2-40B4-BE49-F238E27FC236}">
                <a16:creationId xmlns:a16="http://schemas.microsoft.com/office/drawing/2014/main" id="{909C691A-66A0-4D3A-8A5D-DB01C25255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3538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1719262" y="152400"/>
            <a:ext cx="6967537" cy="677718"/>
          </a:xfrm>
        </p:spPr>
        <p:txBody>
          <a:bodyPr>
            <a:noAutofit/>
          </a:bodyPr>
          <a:lstStyle/>
          <a:p>
            <a:pPr algn="l"/>
            <a:r>
              <a:rPr lang="en-US" sz="3200" b="1" dirty="0">
                <a:latin typeface="Arial" panose="020B0604020202020204" pitchFamily="34" charset="0"/>
                <a:cs typeface="Arial" panose="020B0604020202020204" pitchFamily="34" charset="0"/>
              </a:rPr>
              <a:t>January - June 2018 Expenditure</a:t>
            </a:r>
            <a:endParaRPr lang="en-US" sz="3200" b="1" dirty="0"/>
          </a:p>
        </p:txBody>
      </p:sp>
      <p:sp>
        <p:nvSpPr>
          <p:cNvPr id="8" name="Slide Number Placeholder 8"/>
          <p:cNvSpPr>
            <a:spLocks noGrp="1"/>
          </p:cNvSpPr>
          <p:nvPr>
            <p:ph type="sldNum" sz="quarter" idx="12"/>
          </p:nvPr>
        </p:nvSpPr>
        <p:spPr>
          <a:xfrm>
            <a:off x="7010400" y="6492875"/>
            <a:ext cx="2133600" cy="365125"/>
          </a:xfrm>
        </p:spPr>
        <p:txBody>
          <a:bodyPr/>
          <a:lstStyle/>
          <a:p>
            <a:fld id="{61D6AF37-2985-43C5-AF9B-20E56E8A6320}" type="slidenum">
              <a:rPr lang="en-US" smtClean="0"/>
              <a:t>12</a:t>
            </a:fld>
            <a:endParaRPr lang="en-US" dirty="0"/>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a:extLst>
              <a:ext uri="{FF2B5EF4-FFF2-40B4-BE49-F238E27FC236}">
                <a16:creationId xmlns:a16="http://schemas.microsoft.com/office/drawing/2014/main" id="{32B5568E-8761-444B-AAEA-30960209D5C7}"/>
              </a:ext>
            </a:extLst>
          </p:cNvPr>
          <p:cNvPicPr>
            <a:picLocks noChangeAspect="1"/>
          </p:cNvPicPr>
          <p:nvPr/>
        </p:nvPicPr>
        <p:blipFill>
          <a:blip r:embed="rId4"/>
          <a:stretch>
            <a:fillRect/>
          </a:stretch>
        </p:blipFill>
        <p:spPr>
          <a:xfrm>
            <a:off x="995362" y="1201080"/>
            <a:ext cx="2205038" cy="3989378"/>
          </a:xfrm>
          <a:prstGeom prst="rect">
            <a:avLst/>
          </a:prstGeom>
        </p:spPr>
      </p:pic>
      <p:pic>
        <p:nvPicPr>
          <p:cNvPr id="5" name="Picture 4">
            <a:extLst>
              <a:ext uri="{FF2B5EF4-FFF2-40B4-BE49-F238E27FC236}">
                <a16:creationId xmlns:a16="http://schemas.microsoft.com/office/drawing/2014/main" id="{E6D5C223-15A8-4BCE-9675-932CAE18A16A}"/>
              </a:ext>
            </a:extLst>
          </p:cNvPr>
          <p:cNvPicPr>
            <a:picLocks noChangeAspect="1"/>
          </p:cNvPicPr>
          <p:nvPr/>
        </p:nvPicPr>
        <p:blipFill>
          <a:blip r:embed="rId5"/>
          <a:stretch>
            <a:fillRect/>
          </a:stretch>
        </p:blipFill>
        <p:spPr>
          <a:xfrm>
            <a:off x="947737" y="5656920"/>
            <a:ext cx="7248525" cy="381000"/>
          </a:xfrm>
          <a:prstGeom prst="rect">
            <a:avLst/>
          </a:prstGeom>
        </p:spPr>
      </p:pic>
      <p:sp>
        <p:nvSpPr>
          <p:cNvPr id="3" name="Rectangle 2">
            <a:extLst>
              <a:ext uri="{FF2B5EF4-FFF2-40B4-BE49-F238E27FC236}">
                <a16:creationId xmlns:a16="http://schemas.microsoft.com/office/drawing/2014/main" id="{C490F466-AD87-4FD2-8BCA-5F13B2B51BD8}"/>
              </a:ext>
            </a:extLst>
          </p:cNvPr>
          <p:cNvSpPr/>
          <p:nvPr/>
        </p:nvSpPr>
        <p:spPr>
          <a:xfrm>
            <a:off x="4409043" y="2209800"/>
            <a:ext cx="3600666" cy="923330"/>
          </a:xfrm>
          <a:prstGeom prst="rect">
            <a:avLst/>
          </a:prstGeom>
          <a:ln>
            <a:solidFill>
              <a:schemeClr val="tx1"/>
            </a:solidFill>
          </a:ln>
        </p:spPr>
        <p:txBody>
          <a:bodyPr wrap="none">
            <a:spAutoFit/>
          </a:bodyPr>
          <a:lstStyle/>
          <a:p>
            <a:r>
              <a:rPr lang="en-US" dirty="0">
                <a:sym typeface="Wingdings"/>
              </a:rPr>
              <a:t>Annual budget (2018): 	47.6 m</a:t>
            </a:r>
          </a:p>
          <a:p>
            <a:r>
              <a:rPr lang="en-US" dirty="0">
                <a:sym typeface="Wingdings"/>
              </a:rPr>
              <a:t>Expenditure (June 2018): 	20.8 m</a:t>
            </a:r>
          </a:p>
          <a:p>
            <a:r>
              <a:rPr lang="en-US" dirty="0">
                <a:sym typeface="Wingdings"/>
              </a:rPr>
              <a:t>Expenditure ratio:  		44 %</a:t>
            </a:r>
            <a:endParaRPr lang="en-US" dirty="0"/>
          </a:p>
        </p:txBody>
      </p:sp>
      <p:pic>
        <p:nvPicPr>
          <p:cNvPr id="9"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7492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1719262" y="152400"/>
            <a:ext cx="6967537" cy="677718"/>
          </a:xfrm>
        </p:spPr>
        <p:txBody>
          <a:bodyPr>
            <a:noAutofit/>
          </a:bodyPr>
          <a:lstStyle/>
          <a:p>
            <a:pPr algn="l"/>
            <a:r>
              <a:rPr lang="en-US" sz="3200" b="1" dirty="0">
                <a:latin typeface="Arial" panose="020B0604020202020204" pitchFamily="34" charset="0"/>
                <a:cs typeface="Arial" panose="020B0604020202020204" pitchFamily="34" charset="0"/>
              </a:rPr>
              <a:t>Opportunities and Challenges</a:t>
            </a:r>
            <a:endParaRPr lang="en-US" sz="3200" b="1" dirty="0"/>
          </a:p>
        </p:txBody>
      </p:sp>
      <p:sp>
        <p:nvSpPr>
          <p:cNvPr id="8" name="Slide Number Placeholder 8"/>
          <p:cNvSpPr>
            <a:spLocks noGrp="1"/>
          </p:cNvSpPr>
          <p:nvPr>
            <p:ph type="sldNum" sz="quarter" idx="12"/>
          </p:nvPr>
        </p:nvSpPr>
        <p:spPr>
          <a:xfrm>
            <a:off x="6934200" y="6492875"/>
            <a:ext cx="2133600" cy="365125"/>
          </a:xfrm>
        </p:spPr>
        <p:txBody>
          <a:bodyPr/>
          <a:lstStyle/>
          <a:p>
            <a:fld id="{61D6AF37-2985-43C5-AF9B-20E56E8A6320}" type="slidenum">
              <a:rPr lang="en-US" smtClean="0"/>
              <a:t>13</a:t>
            </a:fld>
            <a:endParaRPr lang="en-US" dirty="0"/>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a:extLst>
              <a:ext uri="{FF2B5EF4-FFF2-40B4-BE49-F238E27FC236}">
                <a16:creationId xmlns:a16="http://schemas.microsoft.com/office/drawing/2014/main" id="{E0C9070D-0700-4A2D-8B63-0A47C470E9A4}"/>
              </a:ext>
            </a:extLst>
          </p:cNvPr>
          <p:cNvSpPr txBox="1"/>
          <p:nvPr/>
        </p:nvSpPr>
        <p:spPr>
          <a:xfrm>
            <a:off x="304800" y="964079"/>
            <a:ext cx="8534400" cy="5493812"/>
          </a:xfrm>
          <a:prstGeom prst="rect">
            <a:avLst/>
          </a:prstGeom>
          <a:noFill/>
          <a:ln>
            <a:noFill/>
          </a:ln>
        </p:spPr>
        <p:txBody>
          <a:bodyPr vert="horz" wrap="square" rtlCol="0">
            <a:spAutoFit/>
          </a:bodyPr>
          <a:lstStyle/>
          <a:p>
            <a:endParaRPr lang="en-US" sz="1000" dirty="0"/>
          </a:p>
          <a:p>
            <a:r>
              <a:rPr lang="en-US" sz="2800" b="1" dirty="0"/>
              <a:t>Opportunities</a:t>
            </a:r>
          </a:p>
          <a:p>
            <a:pPr marL="742950" lvl="1" indent="-285750">
              <a:spcAft>
                <a:spcPts val="600"/>
              </a:spcAft>
              <a:buFont typeface="Arial" charset="0"/>
              <a:buChar char="•"/>
            </a:pPr>
            <a:r>
              <a:rPr lang="en-US" sz="2500" dirty="0">
                <a:sym typeface="Wingdings"/>
              </a:rPr>
              <a:t>Mainstream Resource efficiency, circular economy and sustainable consumption &amp; production for system-wide transformation</a:t>
            </a:r>
          </a:p>
          <a:p>
            <a:pPr marL="742950" lvl="1" indent="-285750">
              <a:spcAft>
                <a:spcPts val="600"/>
              </a:spcAft>
              <a:buFont typeface="Arial" charset="0"/>
              <a:buChar char="•"/>
            </a:pPr>
            <a:r>
              <a:rPr lang="en-US" sz="2500" dirty="0">
                <a:sym typeface="Wingdings"/>
              </a:rPr>
              <a:t>Cleaner Planet needs sustainable lifestyles and consumption</a:t>
            </a:r>
          </a:p>
          <a:p>
            <a:pPr marL="742950" lvl="1" indent="-285750">
              <a:spcAft>
                <a:spcPts val="600"/>
              </a:spcAft>
              <a:buFont typeface="Arial" charset="0"/>
              <a:buChar char="•"/>
            </a:pPr>
            <a:r>
              <a:rPr lang="en-US" sz="2500" dirty="0">
                <a:sym typeface="Wingdings"/>
              </a:rPr>
              <a:t>High level engagement with G7 and G20 Groups</a:t>
            </a:r>
          </a:p>
          <a:p>
            <a:pPr marL="742950" lvl="1" indent="-285750">
              <a:spcAft>
                <a:spcPts val="600"/>
              </a:spcAft>
              <a:buFont typeface="Arial" charset="0"/>
              <a:buChar char="•"/>
            </a:pPr>
            <a:r>
              <a:rPr lang="en-US" sz="2500" dirty="0">
                <a:sym typeface="Wingdings"/>
              </a:rPr>
              <a:t>Sustainable consumption and production is part of the Theme of 4</a:t>
            </a:r>
            <a:r>
              <a:rPr lang="en-US" sz="2500" baseline="30000" dirty="0">
                <a:sym typeface="Wingdings"/>
              </a:rPr>
              <a:t>th</a:t>
            </a:r>
            <a:r>
              <a:rPr lang="en-US" sz="2500" dirty="0">
                <a:sym typeface="Wingdings"/>
              </a:rPr>
              <a:t> session of UN Environment Assembly</a:t>
            </a:r>
          </a:p>
          <a:p>
            <a:pPr lvl="1">
              <a:spcAft>
                <a:spcPts val="600"/>
              </a:spcAft>
            </a:pPr>
            <a:endParaRPr lang="en-US" sz="1000" dirty="0">
              <a:sym typeface="Wingdings"/>
            </a:endParaRPr>
          </a:p>
          <a:p>
            <a:r>
              <a:rPr lang="en-US" sz="2800" b="1" dirty="0"/>
              <a:t>Challenges</a:t>
            </a:r>
          </a:p>
          <a:p>
            <a:pPr marL="742950" lvl="1" indent="-285750">
              <a:buFont typeface="Arial" charset="0"/>
              <a:buChar char="•"/>
            </a:pPr>
            <a:r>
              <a:rPr lang="en-US" sz="2500" dirty="0"/>
              <a:t>Finance, leadership, technologies</a:t>
            </a:r>
          </a:p>
          <a:p>
            <a:pPr marL="742950" lvl="1" indent="-285750">
              <a:spcAft>
                <a:spcPts val="600"/>
              </a:spcAft>
              <a:buFont typeface="Arial" charset="0"/>
              <a:buChar char="•"/>
            </a:pPr>
            <a:endParaRPr lang="en-US" sz="2500" dirty="0"/>
          </a:p>
        </p:txBody>
      </p:sp>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8685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 name="Picture 2">
            <a:extLst>
              <a:ext uri="{FF2B5EF4-FFF2-40B4-BE49-F238E27FC236}">
                <a16:creationId xmlns:a16="http://schemas.microsoft.com/office/drawing/2014/main" id="{5AF18F6D-C380-47B4-9BFD-2F0DE1BC0A7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63279" y="6640"/>
            <a:ext cx="1180721" cy="546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0" name="Picture 4">
            <a:extLst>
              <a:ext uri="{FF2B5EF4-FFF2-40B4-BE49-F238E27FC236}">
                <a16:creationId xmlns:a16="http://schemas.microsoft.com/office/drawing/2014/main" id="{04A5004A-BE3A-4BF5-B5BA-C350D63D43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6782" y="49381"/>
            <a:ext cx="845991" cy="504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8" name="Line 18"/>
          <p:cNvSpPr>
            <a:spLocks noChangeShapeType="1"/>
          </p:cNvSpPr>
          <p:nvPr/>
        </p:nvSpPr>
        <p:spPr bwMode="auto">
          <a:xfrm flipH="1" flipV="1">
            <a:off x="2624731" y="1954213"/>
            <a:ext cx="2" cy="39717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16" name="Line 18"/>
          <p:cNvSpPr>
            <a:spLocks noChangeShapeType="1"/>
          </p:cNvSpPr>
          <p:nvPr/>
        </p:nvSpPr>
        <p:spPr bwMode="auto">
          <a:xfrm flipV="1">
            <a:off x="6450104" y="1931896"/>
            <a:ext cx="0" cy="52534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7" name="Line 18"/>
          <p:cNvSpPr>
            <a:spLocks noChangeShapeType="1"/>
          </p:cNvSpPr>
          <p:nvPr/>
        </p:nvSpPr>
        <p:spPr bwMode="auto">
          <a:xfrm flipV="1">
            <a:off x="6829841" y="3863760"/>
            <a:ext cx="7988" cy="1816823"/>
          </a:xfrm>
          <a:prstGeom prst="line">
            <a:avLst/>
          </a:prstGeom>
          <a:noFill/>
          <a:ln w="66675" cap="flat">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6" name="Line 18"/>
          <p:cNvSpPr>
            <a:spLocks noChangeShapeType="1"/>
          </p:cNvSpPr>
          <p:nvPr/>
        </p:nvSpPr>
        <p:spPr bwMode="auto">
          <a:xfrm flipV="1">
            <a:off x="6176439" y="3863760"/>
            <a:ext cx="7988" cy="1816823"/>
          </a:xfrm>
          <a:prstGeom prst="line">
            <a:avLst/>
          </a:prstGeom>
          <a:noFill/>
          <a:ln w="66675" cap="flat">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5" name="Line 18"/>
          <p:cNvSpPr>
            <a:spLocks noChangeShapeType="1"/>
          </p:cNvSpPr>
          <p:nvPr/>
        </p:nvSpPr>
        <p:spPr bwMode="auto">
          <a:xfrm flipV="1">
            <a:off x="4876800" y="3891294"/>
            <a:ext cx="7988" cy="1816823"/>
          </a:xfrm>
          <a:prstGeom prst="line">
            <a:avLst/>
          </a:prstGeom>
          <a:noFill/>
          <a:ln w="66675" cap="flat">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4" name="Line 18"/>
          <p:cNvSpPr>
            <a:spLocks noChangeShapeType="1"/>
          </p:cNvSpPr>
          <p:nvPr/>
        </p:nvSpPr>
        <p:spPr bwMode="auto">
          <a:xfrm flipV="1">
            <a:off x="4221192" y="3898720"/>
            <a:ext cx="7988" cy="1816823"/>
          </a:xfrm>
          <a:prstGeom prst="line">
            <a:avLst/>
          </a:prstGeom>
          <a:noFill/>
          <a:ln w="66675" cap="flat">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3" name="Line 18"/>
          <p:cNvSpPr>
            <a:spLocks noChangeShapeType="1"/>
          </p:cNvSpPr>
          <p:nvPr/>
        </p:nvSpPr>
        <p:spPr bwMode="auto">
          <a:xfrm flipV="1">
            <a:off x="2917697" y="3901052"/>
            <a:ext cx="7988" cy="1816823"/>
          </a:xfrm>
          <a:prstGeom prst="line">
            <a:avLst/>
          </a:prstGeom>
          <a:noFill/>
          <a:ln w="66675" cap="flat">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1" name="Line 18"/>
          <p:cNvSpPr>
            <a:spLocks noChangeShapeType="1"/>
          </p:cNvSpPr>
          <p:nvPr/>
        </p:nvSpPr>
        <p:spPr bwMode="auto">
          <a:xfrm flipV="1">
            <a:off x="2247132" y="3889629"/>
            <a:ext cx="7988" cy="1816823"/>
          </a:xfrm>
          <a:prstGeom prst="line">
            <a:avLst/>
          </a:prstGeom>
          <a:noFill/>
          <a:ln w="66675" cap="flat">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6" name="Rounded Rectangle 5"/>
          <p:cNvSpPr/>
          <p:nvPr/>
        </p:nvSpPr>
        <p:spPr>
          <a:xfrm>
            <a:off x="1910807" y="6442387"/>
            <a:ext cx="1409562" cy="281451"/>
          </a:xfrm>
          <a:prstGeom prst="roundRect">
            <a:avLst/>
          </a:prstGeom>
          <a:solidFill>
            <a:schemeClr val="accent2">
              <a:lumMod val="75000"/>
            </a:schemeClr>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8" tIns="45690" rIns="9138" bIns="45690" anchor="b"/>
          <a:lstStyle/>
          <a:p>
            <a:pPr algn="ctr" defTabSz="911131">
              <a:defRPr/>
            </a:pPr>
            <a:r>
              <a:rPr lang="en-GB" sz="900" b="1" dirty="0">
                <a:solidFill>
                  <a:schemeClr val="bg1">
                    <a:lumMod val="95000"/>
                  </a:schemeClr>
                </a:solidFill>
              </a:rPr>
              <a:t> 2030 Impacts</a:t>
            </a:r>
            <a:endParaRPr lang="en-GB" sz="900" i="1" dirty="0">
              <a:solidFill>
                <a:schemeClr val="bg1">
                  <a:lumMod val="95000"/>
                </a:schemeClr>
              </a:solidFill>
            </a:endParaRPr>
          </a:p>
        </p:txBody>
      </p:sp>
      <p:sp>
        <p:nvSpPr>
          <p:cNvPr id="7" name="Rounded Rectangle 6"/>
          <p:cNvSpPr/>
          <p:nvPr/>
        </p:nvSpPr>
        <p:spPr>
          <a:xfrm>
            <a:off x="1910806" y="6050615"/>
            <a:ext cx="1396116" cy="292223"/>
          </a:xfrm>
          <a:prstGeom prst="roundRect">
            <a:avLst/>
          </a:prstGeom>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Intermediate States</a:t>
            </a:r>
          </a:p>
        </p:txBody>
      </p:sp>
      <p:sp>
        <p:nvSpPr>
          <p:cNvPr id="16" name="Rounded Rectangle 15"/>
          <p:cNvSpPr/>
          <p:nvPr/>
        </p:nvSpPr>
        <p:spPr>
          <a:xfrm>
            <a:off x="1828800" y="2286000"/>
            <a:ext cx="1622611" cy="1608142"/>
          </a:xfrm>
          <a:prstGeom prst="roundRect">
            <a:avLst/>
          </a:prstGeom>
          <a:solidFill>
            <a:schemeClr val="accent6">
              <a:lumMod val="75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1131">
              <a:defRPr/>
            </a:pPr>
            <a:r>
              <a:rPr lang="en-GB" sz="1400" dirty="0">
                <a:solidFill>
                  <a:schemeClr val="bg1"/>
                </a:solidFill>
              </a:rPr>
              <a:t>Regions, Countries and Cities adopt and implement Green Economy Pathways</a:t>
            </a:r>
            <a:endParaRPr lang="en-US" sz="1400" dirty="0">
              <a:solidFill>
                <a:schemeClr val="bg1"/>
              </a:solidFill>
            </a:endParaRPr>
          </a:p>
        </p:txBody>
      </p:sp>
      <p:sp>
        <p:nvSpPr>
          <p:cNvPr id="17" name="Rounded Rectangle 16"/>
          <p:cNvSpPr/>
          <p:nvPr/>
        </p:nvSpPr>
        <p:spPr>
          <a:xfrm>
            <a:off x="3733800" y="2283174"/>
            <a:ext cx="1622610" cy="1579138"/>
          </a:xfrm>
          <a:prstGeom prst="roundRect">
            <a:avLst/>
          </a:prstGeom>
          <a:solidFill>
            <a:schemeClr val="accent6">
              <a:lumMod val="75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1131">
              <a:defRPr/>
            </a:pPr>
            <a:r>
              <a:rPr lang="en-US" sz="1400" dirty="0"/>
              <a:t>Business adopt and implement sustainable management practices</a:t>
            </a:r>
            <a:endParaRPr lang="en-US" sz="1400" dirty="0">
              <a:solidFill>
                <a:schemeClr val="bg1"/>
              </a:solidFill>
            </a:endParaRPr>
          </a:p>
        </p:txBody>
      </p:sp>
      <p:sp>
        <p:nvSpPr>
          <p:cNvPr id="18" name="Rounded Rectangle 17"/>
          <p:cNvSpPr/>
          <p:nvPr/>
        </p:nvSpPr>
        <p:spPr>
          <a:xfrm>
            <a:off x="5638800" y="2282894"/>
            <a:ext cx="1622609" cy="1579418"/>
          </a:xfrm>
          <a:prstGeom prst="roundRect">
            <a:avLst/>
          </a:prstGeom>
          <a:solidFill>
            <a:schemeClr val="accent6">
              <a:lumMod val="75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1131">
              <a:defRPr/>
            </a:pPr>
            <a:r>
              <a:rPr lang="en-US" sz="1400" dirty="0">
                <a:solidFill>
                  <a:schemeClr val="bg1"/>
                </a:solidFill>
              </a:rPr>
              <a:t>Countries, Businesses and Individuals adopt sustainable consumption patterns and lifestyles</a:t>
            </a:r>
          </a:p>
        </p:txBody>
      </p:sp>
      <p:sp>
        <p:nvSpPr>
          <p:cNvPr id="19" name="Rounded Rectangle 18"/>
          <p:cNvSpPr/>
          <p:nvPr/>
        </p:nvSpPr>
        <p:spPr>
          <a:xfrm>
            <a:off x="3434806" y="6050614"/>
            <a:ext cx="1396116" cy="292224"/>
          </a:xfrm>
          <a:prstGeom prst="roundRect">
            <a:avLst/>
          </a:prstGeom>
          <a:solidFill>
            <a:schemeClr val="accent6">
              <a:lumMod val="75000"/>
            </a:schemeClr>
          </a:solidFill>
          <a:ln w="127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Expected Accomplishments</a:t>
            </a:r>
          </a:p>
        </p:txBody>
      </p:sp>
      <p:sp>
        <p:nvSpPr>
          <p:cNvPr id="20" name="Rounded Rectangle 19"/>
          <p:cNvSpPr/>
          <p:nvPr/>
        </p:nvSpPr>
        <p:spPr>
          <a:xfrm>
            <a:off x="3434806" y="6442387"/>
            <a:ext cx="1396116" cy="292223"/>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Key Deliverables</a:t>
            </a:r>
          </a:p>
        </p:txBody>
      </p:sp>
      <p:sp>
        <p:nvSpPr>
          <p:cNvPr id="24" name="Rounded Rectangle 23"/>
          <p:cNvSpPr/>
          <p:nvPr/>
        </p:nvSpPr>
        <p:spPr>
          <a:xfrm>
            <a:off x="4958806" y="6442387"/>
            <a:ext cx="1396116" cy="292223"/>
          </a:xfrm>
          <a:prstGeom prst="roundRect">
            <a:avLst/>
          </a:prstGeom>
          <a:solidFill>
            <a:schemeClr val="bg2">
              <a:lumMod val="75000"/>
            </a:schemeClr>
          </a:solidFill>
          <a:ln w="127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tx1"/>
                </a:solidFill>
              </a:rPr>
              <a:t>Assumptions</a:t>
            </a:r>
          </a:p>
        </p:txBody>
      </p:sp>
      <p:sp>
        <p:nvSpPr>
          <p:cNvPr id="25" name="Rounded Rectangle 24"/>
          <p:cNvSpPr/>
          <p:nvPr/>
        </p:nvSpPr>
        <p:spPr>
          <a:xfrm>
            <a:off x="4958806" y="6050615"/>
            <a:ext cx="1396116" cy="292223"/>
          </a:xfrm>
          <a:prstGeom prst="roundRect">
            <a:avLst/>
          </a:prstGeom>
          <a:solidFill>
            <a:schemeClr val="accent4">
              <a:lumMod val="40000"/>
              <a:lumOff val="60000"/>
            </a:schemeClr>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tx1"/>
                </a:solidFill>
              </a:rPr>
              <a:t>Drivers</a:t>
            </a:r>
          </a:p>
        </p:txBody>
      </p:sp>
      <p:sp>
        <p:nvSpPr>
          <p:cNvPr id="27" name="Rounded Rectangle 26"/>
          <p:cNvSpPr/>
          <p:nvPr/>
        </p:nvSpPr>
        <p:spPr>
          <a:xfrm>
            <a:off x="152400" y="2169043"/>
            <a:ext cx="1265629" cy="509117"/>
          </a:xfrm>
          <a:prstGeom prst="roundRect">
            <a:avLst/>
          </a:prstGeom>
          <a:solidFill>
            <a:schemeClr val="bg2">
              <a:lumMod val="75000"/>
            </a:schemeClr>
          </a:solidFill>
          <a:ln w="127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800" b="1" dirty="0">
                <a:solidFill>
                  <a:schemeClr val="tx1"/>
                </a:solidFill>
              </a:rPr>
              <a:t>Stable economic conditions conducive to Sustainable Development</a:t>
            </a:r>
          </a:p>
        </p:txBody>
      </p:sp>
      <p:sp>
        <p:nvSpPr>
          <p:cNvPr id="28" name="Rounded Rectangle 27"/>
          <p:cNvSpPr/>
          <p:nvPr/>
        </p:nvSpPr>
        <p:spPr>
          <a:xfrm>
            <a:off x="7613085" y="2286000"/>
            <a:ext cx="1302315" cy="769939"/>
          </a:xfrm>
          <a:prstGeom prst="roundRect">
            <a:avLst/>
          </a:prstGeom>
          <a:solidFill>
            <a:schemeClr val="accent4">
              <a:lumMod val="40000"/>
              <a:lumOff val="60000"/>
            </a:schemeClr>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800" b="1" dirty="0">
                <a:solidFill>
                  <a:schemeClr val="tx1"/>
                </a:solidFill>
              </a:rPr>
              <a:t>Sustainable Consumption and Production integral and integrative component of Sustainable Development Agenda </a:t>
            </a:r>
          </a:p>
        </p:txBody>
      </p:sp>
      <p:sp>
        <p:nvSpPr>
          <p:cNvPr id="29" name="Rounded Rectangle 28"/>
          <p:cNvSpPr/>
          <p:nvPr/>
        </p:nvSpPr>
        <p:spPr>
          <a:xfrm>
            <a:off x="7613086" y="3140612"/>
            <a:ext cx="1302314" cy="254310"/>
          </a:xfrm>
          <a:prstGeom prst="roundRect">
            <a:avLst/>
          </a:prstGeom>
          <a:solidFill>
            <a:schemeClr val="accent4">
              <a:lumMod val="40000"/>
              <a:lumOff val="60000"/>
            </a:schemeClr>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800" b="1" dirty="0">
                <a:solidFill>
                  <a:schemeClr val="tx1"/>
                </a:solidFill>
              </a:rPr>
              <a:t>Strong agency capacity</a:t>
            </a:r>
          </a:p>
        </p:txBody>
      </p:sp>
      <p:sp>
        <p:nvSpPr>
          <p:cNvPr id="32" name="Rounded Rectangle 31"/>
          <p:cNvSpPr/>
          <p:nvPr/>
        </p:nvSpPr>
        <p:spPr>
          <a:xfrm>
            <a:off x="1847993" y="4177087"/>
            <a:ext cx="1600200" cy="215169"/>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Scientific Assessments</a:t>
            </a:r>
          </a:p>
        </p:txBody>
      </p:sp>
      <p:cxnSp>
        <p:nvCxnSpPr>
          <p:cNvPr id="42" name="Straight Connector 41"/>
          <p:cNvCxnSpPr/>
          <p:nvPr/>
        </p:nvCxnSpPr>
        <p:spPr>
          <a:xfrm>
            <a:off x="228600" y="5943600"/>
            <a:ext cx="8686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152401" y="3827190"/>
            <a:ext cx="1276442" cy="516210"/>
          </a:xfrm>
          <a:prstGeom prst="roundRect">
            <a:avLst/>
          </a:prstGeom>
          <a:solidFill>
            <a:schemeClr val="bg2">
              <a:lumMod val="75000"/>
            </a:schemeClr>
          </a:solidFill>
          <a:ln w="127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800" b="1" dirty="0">
                <a:solidFill>
                  <a:schemeClr val="tx1"/>
                </a:solidFill>
              </a:rPr>
              <a:t>Public &amp; Private sector commitment to implement Sustainable Development Agenda</a:t>
            </a:r>
          </a:p>
        </p:txBody>
      </p:sp>
      <p:sp>
        <p:nvSpPr>
          <p:cNvPr id="49" name="Rounded Rectangle 48"/>
          <p:cNvSpPr/>
          <p:nvPr/>
        </p:nvSpPr>
        <p:spPr>
          <a:xfrm>
            <a:off x="152400" y="3454205"/>
            <a:ext cx="1275367" cy="292223"/>
          </a:xfrm>
          <a:prstGeom prst="roundRect">
            <a:avLst/>
          </a:prstGeom>
          <a:solidFill>
            <a:schemeClr val="bg2">
              <a:lumMod val="75000"/>
            </a:schemeClr>
          </a:solidFill>
          <a:ln w="127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800" b="1" dirty="0">
                <a:solidFill>
                  <a:schemeClr val="tx1"/>
                </a:solidFill>
              </a:rPr>
              <a:t>Increased investments in green technologies </a:t>
            </a:r>
          </a:p>
        </p:txBody>
      </p:sp>
      <p:sp>
        <p:nvSpPr>
          <p:cNvPr id="51" name="Line 18"/>
          <p:cNvSpPr>
            <a:spLocks noChangeShapeType="1"/>
          </p:cNvSpPr>
          <p:nvPr/>
        </p:nvSpPr>
        <p:spPr bwMode="auto">
          <a:xfrm flipV="1">
            <a:off x="8113646" y="6000848"/>
            <a:ext cx="0" cy="704751"/>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66" name="Rounded Rectangle 165"/>
          <p:cNvSpPr/>
          <p:nvPr/>
        </p:nvSpPr>
        <p:spPr>
          <a:xfrm>
            <a:off x="7607186" y="4195513"/>
            <a:ext cx="1284820" cy="393520"/>
          </a:xfrm>
          <a:prstGeom prst="roundRect">
            <a:avLst/>
          </a:prstGeom>
          <a:solidFill>
            <a:schemeClr val="accent4">
              <a:lumMod val="40000"/>
              <a:lumOff val="60000"/>
            </a:schemeClr>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800" b="1" dirty="0">
                <a:solidFill>
                  <a:schemeClr val="tx1"/>
                </a:solidFill>
              </a:rPr>
              <a:t>Delivery platforms including effective regional outreach</a:t>
            </a:r>
          </a:p>
        </p:txBody>
      </p:sp>
      <p:sp>
        <p:nvSpPr>
          <p:cNvPr id="169" name="Rounded Rectangle 168"/>
          <p:cNvSpPr/>
          <p:nvPr/>
        </p:nvSpPr>
        <p:spPr>
          <a:xfrm>
            <a:off x="457200" y="6056277"/>
            <a:ext cx="984139" cy="573123"/>
          </a:xfrm>
          <a:prstGeom prst="round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38" tIns="45690" rIns="9138" bIns="45690" anchor="ctr"/>
          <a:lstStyle/>
          <a:p>
            <a:pPr algn="ctr" defTabSz="911131">
              <a:defRPr/>
            </a:pPr>
            <a:r>
              <a:rPr lang="en-GB" sz="1000" b="1" dirty="0">
                <a:solidFill>
                  <a:schemeClr val="tx1"/>
                </a:solidFill>
              </a:rPr>
              <a:t>Key</a:t>
            </a:r>
          </a:p>
        </p:txBody>
      </p:sp>
      <p:sp>
        <p:nvSpPr>
          <p:cNvPr id="8" name="TextBox 7"/>
          <p:cNvSpPr txBox="1"/>
          <p:nvPr/>
        </p:nvSpPr>
        <p:spPr>
          <a:xfrm>
            <a:off x="8127177" y="6214723"/>
            <a:ext cx="861448" cy="276999"/>
          </a:xfrm>
          <a:prstGeom prst="rect">
            <a:avLst/>
          </a:prstGeom>
          <a:noFill/>
        </p:spPr>
        <p:txBody>
          <a:bodyPr wrap="square" rtlCol="0">
            <a:spAutoFit/>
          </a:bodyPr>
          <a:lstStyle/>
          <a:p>
            <a:r>
              <a:rPr lang="en-GB" sz="1200" dirty="0"/>
              <a:t>= Linkages</a:t>
            </a:r>
            <a:endParaRPr lang="en-US" sz="1200" dirty="0"/>
          </a:p>
        </p:txBody>
      </p:sp>
      <p:grpSp>
        <p:nvGrpSpPr>
          <p:cNvPr id="41" name="Group 40"/>
          <p:cNvGrpSpPr/>
          <p:nvPr/>
        </p:nvGrpSpPr>
        <p:grpSpPr>
          <a:xfrm flipV="1">
            <a:off x="3439045" y="2886915"/>
            <a:ext cx="304800" cy="104644"/>
            <a:chOff x="3429000" y="2921284"/>
            <a:chExt cx="331557" cy="0"/>
          </a:xfrm>
        </p:grpSpPr>
        <p:sp>
          <p:nvSpPr>
            <p:cNvPr id="44" name="Line 18"/>
            <p:cNvSpPr>
              <a:spLocks noChangeShapeType="1"/>
            </p:cNvSpPr>
            <p:nvPr/>
          </p:nvSpPr>
          <p:spPr bwMode="auto">
            <a:xfrm flipV="1">
              <a:off x="3626087" y="2921284"/>
              <a:ext cx="134470"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45" name="Line 18"/>
            <p:cNvSpPr>
              <a:spLocks noChangeShapeType="1"/>
            </p:cNvSpPr>
            <p:nvPr/>
          </p:nvSpPr>
          <p:spPr bwMode="auto">
            <a:xfrm flipH="1" flipV="1">
              <a:off x="3429000" y="2921284"/>
              <a:ext cx="300454"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grpSp>
      <p:grpSp>
        <p:nvGrpSpPr>
          <p:cNvPr id="40" name="Group 39"/>
          <p:cNvGrpSpPr/>
          <p:nvPr/>
        </p:nvGrpSpPr>
        <p:grpSpPr>
          <a:xfrm>
            <a:off x="3429000" y="3352800"/>
            <a:ext cx="331557" cy="0"/>
            <a:chOff x="3429000" y="3352800"/>
            <a:chExt cx="331557" cy="0"/>
          </a:xfrm>
        </p:grpSpPr>
        <p:sp>
          <p:nvSpPr>
            <p:cNvPr id="52" name="Line 18"/>
            <p:cNvSpPr>
              <a:spLocks noChangeShapeType="1"/>
            </p:cNvSpPr>
            <p:nvPr/>
          </p:nvSpPr>
          <p:spPr bwMode="auto">
            <a:xfrm flipV="1">
              <a:off x="3626087" y="3352800"/>
              <a:ext cx="134470"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53" name="Line 18"/>
            <p:cNvSpPr>
              <a:spLocks noChangeShapeType="1"/>
            </p:cNvSpPr>
            <p:nvPr/>
          </p:nvSpPr>
          <p:spPr bwMode="auto">
            <a:xfrm flipH="1" flipV="1">
              <a:off x="3429000" y="3352800"/>
              <a:ext cx="300454"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grpSp>
      <p:grpSp>
        <p:nvGrpSpPr>
          <p:cNvPr id="38" name="Group 37"/>
          <p:cNvGrpSpPr/>
          <p:nvPr/>
        </p:nvGrpSpPr>
        <p:grpSpPr>
          <a:xfrm flipV="1">
            <a:off x="5356411" y="2921283"/>
            <a:ext cx="282390" cy="45719"/>
            <a:chOff x="5356410" y="2921284"/>
            <a:chExt cx="331557" cy="0"/>
          </a:xfrm>
        </p:grpSpPr>
        <p:sp>
          <p:nvSpPr>
            <p:cNvPr id="55" name="Line 18"/>
            <p:cNvSpPr>
              <a:spLocks noChangeShapeType="1"/>
            </p:cNvSpPr>
            <p:nvPr/>
          </p:nvSpPr>
          <p:spPr bwMode="auto">
            <a:xfrm flipV="1">
              <a:off x="5553497" y="2921284"/>
              <a:ext cx="134470"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56" name="Line 18"/>
            <p:cNvSpPr>
              <a:spLocks noChangeShapeType="1"/>
            </p:cNvSpPr>
            <p:nvPr/>
          </p:nvSpPr>
          <p:spPr bwMode="auto">
            <a:xfrm flipH="1" flipV="1">
              <a:off x="5356410" y="2921284"/>
              <a:ext cx="300454"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grpSp>
      <p:grpSp>
        <p:nvGrpSpPr>
          <p:cNvPr id="35" name="Group 34"/>
          <p:cNvGrpSpPr/>
          <p:nvPr/>
        </p:nvGrpSpPr>
        <p:grpSpPr>
          <a:xfrm>
            <a:off x="1401088" y="2511229"/>
            <a:ext cx="454389" cy="68206"/>
            <a:chOff x="1408956" y="2650148"/>
            <a:chExt cx="454389" cy="68206"/>
          </a:xfrm>
        </p:grpSpPr>
        <p:sp>
          <p:nvSpPr>
            <p:cNvPr id="61" name="Line 18"/>
            <p:cNvSpPr>
              <a:spLocks noChangeShapeType="1"/>
            </p:cNvSpPr>
            <p:nvPr/>
          </p:nvSpPr>
          <p:spPr bwMode="auto">
            <a:xfrm rot="1498304" flipV="1">
              <a:off x="1672932" y="2718354"/>
              <a:ext cx="190413"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62" name="Line 18"/>
            <p:cNvSpPr>
              <a:spLocks noChangeShapeType="1"/>
            </p:cNvSpPr>
            <p:nvPr/>
          </p:nvSpPr>
          <p:spPr bwMode="auto">
            <a:xfrm rot="1498304" flipH="1" flipV="1">
              <a:off x="1408956" y="2650148"/>
              <a:ext cx="425450"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grpSp>
      <p:grpSp>
        <p:nvGrpSpPr>
          <p:cNvPr id="22" name="Group 21"/>
          <p:cNvGrpSpPr/>
          <p:nvPr/>
        </p:nvGrpSpPr>
        <p:grpSpPr>
          <a:xfrm>
            <a:off x="7215785" y="2784645"/>
            <a:ext cx="415096" cy="89122"/>
            <a:chOff x="7212113" y="2623954"/>
            <a:chExt cx="415096" cy="89122"/>
          </a:xfrm>
        </p:grpSpPr>
        <p:sp>
          <p:nvSpPr>
            <p:cNvPr id="73" name="Line 18"/>
            <p:cNvSpPr>
              <a:spLocks noChangeShapeType="1"/>
            </p:cNvSpPr>
            <p:nvPr/>
          </p:nvSpPr>
          <p:spPr bwMode="auto">
            <a:xfrm rot="19457893" flipV="1">
              <a:off x="7447218" y="2623954"/>
              <a:ext cx="179991"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74" name="Line 18"/>
            <p:cNvSpPr>
              <a:spLocks noChangeShapeType="1"/>
            </p:cNvSpPr>
            <p:nvPr/>
          </p:nvSpPr>
          <p:spPr bwMode="auto">
            <a:xfrm rot="19457893" flipH="1" flipV="1">
              <a:off x="7212113" y="2713076"/>
              <a:ext cx="402165"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grpSp>
      <p:sp>
        <p:nvSpPr>
          <p:cNvPr id="92" name="Rounded Rectangle 91"/>
          <p:cNvSpPr/>
          <p:nvPr/>
        </p:nvSpPr>
        <p:spPr>
          <a:xfrm>
            <a:off x="1828800" y="5370258"/>
            <a:ext cx="1600200" cy="344742"/>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Capacity Development and policy support</a:t>
            </a:r>
          </a:p>
        </p:txBody>
      </p:sp>
      <p:sp>
        <p:nvSpPr>
          <p:cNvPr id="93" name="Rounded Rectangle 92"/>
          <p:cNvSpPr/>
          <p:nvPr/>
        </p:nvSpPr>
        <p:spPr>
          <a:xfrm>
            <a:off x="1836790" y="4455087"/>
            <a:ext cx="1600200" cy="421712"/>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 Economic, trade and fiscal policy research, analysis and methodologies</a:t>
            </a:r>
          </a:p>
        </p:txBody>
      </p:sp>
      <p:sp>
        <p:nvSpPr>
          <p:cNvPr id="94" name="Rounded Rectangle 93"/>
          <p:cNvSpPr/>
          <p:nvPr/>
        </p:nvSpPr>
        <p:spPr>
          <a:xfrm>
            <a:off x="1828800" y="4953403"/>
            <a:ext cx="1600200" cy="298786"/>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Multi-stakeholder partnerships and platforms </a:t>
            </a:r>
          </a:p>
        </p:txBody>
      </p:sp>
      <p:sp>
        <p:nvSpPr>
          <p:cNvPr id="96" name="Rounded Rectangle 95"/>
          <p:cNvSpPr/>
          <p:nvPr/>
        </p:nvSpPr>
        <p:spPr>
          <a:xfrm>
            <a:off x="3760557" y="4963392"/>
            <a:ext cx="1600200" cy="292729"/>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Capacity Development </a:t>
            </a:r>
          </a:p>
        </p:txBody>
      </p:sp>
      <p:sp>
        <p:nvSpPr>
          <p:cNvPr id="97" name="Rounded Rectangle 96"/>
          <p:cNvSpPr/>
          <p:nvPr/>
        </p:nvSpPr>
        <p:spPr>
          <a:xfrm>
            <a:off x="3771900" y="4186086"/>
            <a:ext cx="1600200" cy="305800"/>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Tools, methods, standards </a:t>
            </a:r>
          </a:p>
        </p:txBody>
      </p:sp>
      <p:sp>
        <p:nvSpPr>
          <p:cNvPr id="98" name="Rounded Rectangle 97"/>
          <p:cNvSpPr/>
          <p:nvPr/>
        </p:nvSpPr>
        <p:spPr>
          <a:xfrm>
            <a:off x="3760523" y="5370258"/>
            <a:ext cx="1600200" cy="344742"/>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Support to green technology finance and investment</a:t>
            </a:r>
          </a:p>
        </p:txBody>
      </p:sp>
      <p:sp>
        <p:nvSpPr>
          <p:cNvPr id="99" name="Rounded Rectangle 98"/>
          <p:cNvSpPr/>
          <p:nvPr/>
        </p:nvSpPr>
        <p:spPr>
          <a:xfrm>
            <a:off x="3771900" y="4574826"/>
            <a:ext cx="1600200" cy="302600"/>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Platforms for finance sector engagement</a:t>
            </a:r>
          </a:p>
        </p:txBody>
      </p:sp>
      <p:sp>
        <p:nvSpPr>
          <p:cNvPr id="101" name="Rounded Rectangle 100"/>
          <p:cNvSpPr/>
          <p:nvPr/>
        </p:nvSpPr>
        <p:spPr>
          <a:xfrm>
            <a:off x="5687084" y="5021592"/>
            <a:ext cx="1600200" cy="292729"/>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Capacity Development</a:t>
            </a:r>
          </a:p>
        </p:txBody>
      </p:sp>
      <p:sp>
        <p:nvSpPr>
          <p:cNvPr id="102" name="Rounded Rectangle 101"/>
          <p:cNvSpPr/>
          <p:nvPr/>
        </p:nvSpPr>
        <p:spPr>
          <a:xfrm>
            <a:off x="5671588" y="4188945"/>
            <a:ext cx="1600200" cy="333842"/>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Outreach, awareness raising and information campaigns </a:t>
            </a:r>
          </a:p>
        </p:txBody>
      </p:sp>
      <p:sp>
        <p:nvSpPr>
          <p:cNvPr id="103" name="Rounded Rectangle 102"/>
          <p:cNvSpPr/>
          <p:nvPr/>
        </p:nvSpPr>
        <p:spPr>
          <a:xfrm>
            <a:off x="5687084" y="5359869"/>
            <a:ext cx="1600200" cy="346583"/>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Research, methods, tools, polices and standards  </a:t>
            </a:r>
          </a:p>
        </p:txBody>
      </p:sp>
      <p:sp>
        <p:nvSpPr>
          <p:cNvPr id="104" name="Rounded Rectangle 103"/>
          <p:cNvSpPr/>
          <p:nvPr/>
        </p:nvSpPr>
        <p:spPr>
          <a:xfrm>
            <a:off x="5679578" y="4591987"/>
            <a:ext cx="1600200" cy="398547"/>
          </a:xfrm>
          <a:prstGeom prst="roundRect">
            <a:avLst/>
          </a:prstGeom>
          <a:solidFill>
            <a:schemeClr val="accent5">
              <a:lumMod val="75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b="1" dirty="0">
                <a:solidFill>
                  <a:schemeClr val="bg1">
                    <a:lumMod val="95000"/>
                  </a:schemeClr>
                </a:solidFill>
              </a:rPr>
              <a:t>Sustainable Lifestyles Curricula and Massive Open Online Courses</a:t>
            </a:r>
          </a:p>
        </p:txBody>
      </p:sp>
      <p:sp>
        <p:nvSpPr>
          <p:cNvPr id="115" name="Line 18"/>
          <p:cNvSpPr>
            <a:spLocks noChangeShapeType="1"/>
          </p:cNvSpPr>
          <p:nvPr/>
        </p:nvSpPr>
        <p:spPr bwMode="auto">
          <a:xfrm flipV="1">
            <a:off x="4545103" y="1931896"/>
            <a:ext cx="2" cy="354104"/>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23" name="Rounded Rectangle 122"/>
          <p:cNvSpPr/>
          <p:nvPr/>
        </p:nvSpPr>
        <p:spPr>
          <a:xfrm>
            <a:off x="7608607" y="3466787"/>
            <a:ext cx="1295401" cy="633485"/>
          </a:xfrm>
          <a:prstGeom prst="roundRect">
            <a:avLst/>
          </a:prstGeom>
          <a:solidFill>
            <a:schemeClr val="accent4">
              <a:lumMod val="40000"/>
              <a:lumOff val="60000"/>
            </a:schemeClr>
          </a:solidFill>
          <a:ln w="127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800" b="1" dirty="0">
                <a:solidFill>
                  <a:schemeClr val="tx1"/>
                </a:solidFill>
              </a:rPr>
              <a:t>Clear UN Environment mandate on Sustainable Consumption and Production and Inclusive Green Economy</a:t>
            </a:r>
          </a:p>
        </p:txBody>
      </p:sp>
      <p:grpSp>
        <p:nvGrpSpPr>
          <p:cNvPr id="9" name="Group 8"/>
          <p:cNvGrpSpPr/>
          <p:nvPr/>
        </p:nvGrpSpPr>
        <p:grpSpPr>
          <a:xfrm>
            <a:off x="7237400" y="3276600"/>
            <a:ext cx="402957" cy="0"/>
            <a:chOff x="7237400" y="3361533"/>
            <a:chExt cx="402957" cy="0"/>
          </a:xfrm>
        </p:grpSpPr>
        <p:sp>
          <p:nvSpPr>
            <p:cNvPr id="125" name="Line 18"/>
            <p:cNvSpPr>
              <a:spLocks noChangeShapeType="1"/>
            </p:cNvSpPr>
            <p:nvPr/>
          </p:nvSpPr>
          <p:spPr bwMode="auto">
            <a:xfrm flipV="1">
              <a:off x="7476929" y="3361533"/>
              <a:ext cx="163428"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26" name="Line 18"/>
            <p:cNvSpPr>
              <a:spLocks noChangeShapeType="1"/>
            </p:cNvSpPr>
            <p:nvPr/>
          </p:nvSpPr>
          <p:spPr bwMode="auto">
            <a:xfrm flipH="1" flipV="1">
              <a:off x="7237400" y="3361533"/>
              <a:ext cx="365156"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grpSp>
      <p:sp>
        <p:nvSpPr>
          <p:cNvPr id="127" name="Rounded Rectangle 126"/>
          <p:cNvSpPr/>
          <p:nvPr/>
        </p:nvSpPr>
        <p:spPr>
          <a:xfrm>
            <a:off x="152400" y="2733704"/>
            <a:ext cx="1271573" cy="649902"/>
          </a:xfrm>
          <a:prstGeom prst="roundRect">
            <a:avLst/>
          </a:prstGeom>
          <a:solidFill>
            <a:schemeClr val="bg2">
              <a:lumMod val="75000"/>
            </a:schemeClr>
          </a:solidFill>
          <a:ln w="127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800" b="1" dirty="0">
                <a:solidFill>
                  <a:schemeClr val="tx1"/>
                </a:solidFill>
              </a:rPr>
              <a:t>Continued support for UNEP Medium Term Strategy &amp; Resource Efficiency Programme of Work</a:t>
            </a:r>
          </a:p>
        </p:txBody>
      </p:sp>
      <p:grpSp>
        <p:nvGrpSpPr>
          <p:cNvPr id="4" name="Group 3"/>
          <p:cNvGrpSpPr/>
          <p:nvPr/>
        </p:nvGrpSpPr>
        <p:grpSpPr>
          <a:xfrm>
            <a:off x="1418417" y="2991559"/>
            <a:ext cx="402957" cy="0"/>
            <a:chOff x="1439191" y="2915822"/>
            <a:chExt cx="402957" cy="0"/>
          </a:xfrm>
        </p:grpSpPr>
        <p:sp>
          <p:nvSpPr>
            <p:cNvPr id="129" name="Line 18"/>
            <p:cNvSpPr>
              <a:spLocks noChangeShapeType="1"/>
            </p:cNvSpPr>
            <p:nvPr/>
          </p:nvSpPr>
          <p:spPr bwMode="auto">
            <a:xfrm flipV="1">
              <a:off x="1678720" y="2915822"/>
              <a:ext cx="163428"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30" name="Line 18"/>
            <p:cNvSpPr>
              <a:spLocks noChangeShapeType="1"/>
            </p:cNvSpPr>
            <p:nvPr/>
          </p:nvSpPr>
          <p:spPr bwMode="auto">
            <a:xfrm flipH="1" flipV="1">
              <a:off x="1439191" y="2915822"/>
              <a:ext cx="365156"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grpSp>
      <p:sp>
        <p:nvSpPr>
          <p:cNvPr id="3" name="TextBox 2"/>
          <p:cNvSpPr txBox="1"/>
          <p:nvPr/>
        </p:nvSpPr>
        <p:spPr>
          <a:xfrm>
            <a:off x="5500563" y="2539915"/>
            <a:ext cx="184666" cy="369332"/>
          </a:xfrm>
          <a:prstGeom prst="rect">
            <a:avLst/>
          </a:prstGeom>
          <a:noFill/>
        </p:spPr>
        <p:txBody>
          <a:bodyPr wrap="none" rtlCol="0">
            <a:spAutoFit/>
          </a:bodyPr>
          <a:lstStyle/>
          <a:p>
            <a:endParaRPr lang="en-US" dirty="0"/>
          </a:p>
        </p:txBody>
      </p:sp>
      <p:sp>
        <p:nvSpPr>
          <p:cNvPr id="5" name="Rounded Rectangle 4"/>
          <p:cNvSpPr/>
          <p:nvPr/>
        </p:nvSpPr>
        <p:spPr>
          <a:xfrm>
            <a:off x="500571" y="1370550"/>
            <a:ext cx="2611848" cy="561345"/>
          </a:xfrm>
          <a:prstGeom prst="roundRect">
            <a:avLst>
              <a:gd name="adj" fmla="val 12347"/>
            </a:avLst>
          </a:prstGeom>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900" b="1" dirty="0">
                <a:solidFill>
                  <a:schemeClr val="bg1">
                    <a:lumMod val="95000"/>
                  </a:schemeClr>
                </a:solidFill>
              </a:rPr>
              <a:t>Inclusive Green Economy , Sustainable Trade, and Sustainable Consumption and Production policies and plans are implemented </a:t>
            </a:r>
          </a:p>
        </p:txBody>
      </p:sp>
      <p:sp>
        <p:nvSpPr>
          <p:cNvPr id="85" name="Rounded Rectangle 84"/>
          <p:cNvSpPr/>
          <p:nvPr/>
        </p:nvSpPr>
        <p:spPr>
          <a:xfrm>
            <a:off x="500571" y="534894"/>
            <a:ext cx="2611848" cy="557541"/>
          </a:xfrm>
          <a:prstGeom prst="roundRect">
            <a:avLst/>
          </a:prstGeom>
          <a:solidFill>
            <a:schemeClr val="accent2">
              <a:lumMod val="75000"/>
            </a:schemeClr>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8" tIns="45690" rIns="9138" bIns="45690" anchor="ctr" anchorCtr="0"/>
          <a:lstStyle/>
          <a:p>
            <a:pPr algn="ctr" defTabSz="911131"/>
            <a:r>
              <a:rPr lang="en-US" sz="1200" b="1" dirty="0">
                <a:solidFill>
                  <a:schemeClr val="bg1">
                    <a:lumMod val="95000"/>
                  </a:schemeClr>
                </a:solidFill>
              </a:rPr>
              <a:t>Increased energy, material and resource efficiency</a:t>
            </a:r>
          </a:p>
        </p:txBody>
      </p:sp>
      <p:sp>
        <p:nvSpPr>
          <p:cNvPr id="86" name="Rounded Rectangle 85"/>
          <p:cNvSpPr/>
          <p:nvPr/>
        </p:nvSpPr>
        <p:spPr>
          <a:xfrm>
            <a:off x="3338414" y="534894"/>
            <a:ext cx="2425725" cy="557541"/>
          </a:xfrm>
          <a:prstGeom prst="roundRect">
            <a:avLst/>
          </a:prstGeom>
          <a:solidFill>
            <a:schemeClr val="accent2">
              <a:lumMod val="75000"/>
            </a:schemeClr>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8" tIns="45690" rIns="9138" bIns="45690" anchor="ctr" anchorCtr="0"/>
          <a:lstStyle/>
          <a:p>
            <a:pPr algn="ctr" defTabSz="911131"/>
            <a:r>
              <a:rPr lang="en-US" sz="1200" b="1" dirty="0">
                <a:solidFill>
                  <a:schemeClr val="bg1">
                    <a:lumMod val="95000"/>
                  </a:schemeClr>
                </a:solidFill>
              </a:rPr>
              <a:t>Increased investment in sustainable economies</a:t>
            </a:r>
          </a:p>
        </p:txBody>
      </p:sp>
      <p:sp>
        <p:nvSpPr>
          <p:cNvPr id="91" name="Rounded Rectangle 90"/>
          <p:cNvSpPr/>
          <p:nvPr/>
        </p:nvSpPr>
        <p:spPr>
          <a:xfrm>
            <a:off x="5973558" y="534893"/>
            <a:ext cx="2482552" cy="557543"/>
          </a:xfrm>
          <a:prstGeom prst="roundRect">
            <a:avLst/>
          </a:prstGeom>
          <a:solidFill>
            <a:schemeClr val="accent2">
              <a:lumMod val="75000"/>
            </a:schemeClr>
          </a:solidFill>
          <a:ln w="127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38" tIns="45690" rIns="9138" bIns="45690" anchor="ctr" anchorCtr="0"/>
          <a:lstStyle/>
          <a:p>
            <a:pPr algn="ctr" defTabSz="911131"/>
            <a:r>
              <a:rPr lang="en-US" sz="1200" b="1" dirty="0">
                <a:solidFill>
                  <a:schemeClr val="bg1">
                    <a:lumMod val="95000"/>
                  </a:schemeClr>
                </a:solidFill>
              </a:rPr>
              <a:t>Lifestyles and Consumption are Sustainable</a:t>
            </a:r>
          </a:p>
        </p:txBody>
      </p:sp>
      <p:sp>
        <p:nvSpPr>
          <p:cNvPr id="117" name="Line 18"/>
          <p:cNvSpPr>
            <a:spLocks noChangeShapeType="1"/>
          </p:cNvSpPr>
          <p:nvPr/>
        </p:nvSpPr>
        <p:spPr bwMode="auto">
          <a:xfrm flipV="1">
            <a:off x="2438400" y="1092435"/>
            <a:ext cx="0" cy="278116"/>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18" name="Line 18"/>
          <p:cNvSpPr>
            <a:spLocks noChangeShapeType="1"/>
          </p:cNvSpPr>
          <p:nvPr/>
        </p:nvSpPr>
        <p:spPr bwMode="auto">
          <a:xfrm flipV="1">
            <a:off x="1066800" y="1092435"/>
            <a:ext cx="0" cy="278117"/>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19" name="Line 18"/>
          <p:cNvSpPr>
            <a:spLocks noChangeShapeType="1"/>
          </p:cNvSpPr>
          <p:nvPr/>
        </p:nvSpPr>
        <p:spPr bwMode="auto">
          <a:xfrm flipV="1">
            <a:off x="5029200" y="1092436"/>
            <a:ext cx="0" cy="278114"/>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20" name="Line 18"/>
          <p:cNvSpPr>
            <a:spLocks noChangeShapeType="1"/>
          </p:cNvSpPr>
          <p:nvPr/>
        </p:nvSpPr>
        <p:spPr bwMode="auto">
          <a:xfrm flipV="1">
            <a:off x="3962400" y="1092435"/>
            <a:ext cx="0" cy="281705"/>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21" name="Line 18"/>
          <p:cNvSpPr>
            <a:spLocks noChangeShapeType="1"/>
          </p:cNvSpPr>
          <p:nvPr/>
        </p:nvSpPr>
        <p:spPr bwMode="auto">
          <a:xfrm flipV="1">
            <a:off x="6629400" y="1092436"/>
            <a:ext cx="0" cy="354314"/>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22" name="Line 18"/>
          <p:cNvSpPr>
            <a:spLocks noChangeShapeType="1"/>
          </p:cNvSpPr>
          <p:nvPr/>
        </p:nvSpPr>
        <p:spPr bwMode="auto">
          <a:xfrm flipV="1">
            <a:off x="7848600" y="1092436"/>
            <a:ext cx="0" cy="354314"/>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24" name="Rounded Rectangle 123"/>
          <p:cNvSpPr/>
          <p:nvPr/>
        </p:nvSpPr>
        <p:spPr>
          <a:xfrm>
            <a:off x="3338415" y="1371600"/>
            <a:ext cx="2528985" cy="560295"/>
          </a:xfrm>
          <a:prstGeom prst="roundRect">
            <a:avLst/>
          </a:prstGeom>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0" b="1" dirty="0">
                <a:solidFill>
                  <a:schemeClr val="bg1">
                    <a:lumMod val="95000"/>
                  </a:schemeClr>
                </a:solidFill>
              </a:rPr>
              <a:t>Businesses invest in sustainable management practices and technologies </a:t>
            </a:r>
          </a:p>
        </p:txBody>
      </p:sp>
      <p:sp>
        <p:nvSpPr>
          <p:cNvPr id="128" name="Rounded Rectangle 127"/>
          <p:cNvSpPr/>
          <p:nvPr/>
        </p:nvSpPr>
        <p:spPr>
          <a:xfrm>
            <a:off x="5973557" y="1374140"/>
            <a:ext cx="2482552" cy="557755"/>
          </a:xfrm>
          <a:prstGeom prst="roundRect">
            <a:avLst/>
          </a:prstGeom>
          <a:ln w="1270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1131">
              <a:defRPr/>
            </a:pPr>
            <a:r>
              <a:rPr lang="en-US" sz="1000" b="1" dirty="0">
                <a:solidFill>
                  <a:schemeClr val="bg1">
                    <a:lumMod val="95000"/>
                  </a:schemeClr>
                </a:solidFill>
              </a:rPr>
              <a:t>Sustainable lifestyles and consumptions patters are increasingly adopted </a:t>
            </a:r>
          </a:p>
        </p:txBody>
      </p:sp>
      <p:grpSp>
        <p:nvGrpSpPr>
          <p:cNvPr id="95" name="Group 94"/>
          <p:cNvGrpSpPr/>
          <p:nvPr/>
        </p:nvGrpSpPr>
        <p:grpSpPr>
          <a:xfrm flipV="1">
            <a:off x="5356410" y="3262472"/>
            <a:ext cx="300984" cy="99060"/>
            <a:chOff x="5356410" y="2921284"/>
            <a:chExt cx="331557" cy="0"/>
          </a:xfrm>
        </p:grpSpPr>
        <p:sp>
          <p:nvSpPr>
            <p:cNvPr id="100" name="Line 18"/>
            <p:cNvSpPr>
              <a:spLocks noChangeShapeType="1"/>
            </p:cNvSpPr>
            <p:nvPr/>
          </p:nvSpPr>
          <p:spPr bwMode="auto">
            <a:xfrm flipV="1">
              <a:off x="5553497" y="2921284"/>
              <a:ext cx="134470"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05" name="Line 18"/>
            <p:cNvSpPr>
              <a:spLocks noChangeShapeType="1"/>
            </p:cNvSpPr>
            <p:nvPr/>
          </p:nvSpPr>
          <p:spPr bwMode="auto">
            <a:xfrm flipH="1" flipV="1">
              <a:off x="5356410" y="2921284"/>
              <a:ext cx="300454" cy="0"/>
            </a:xfrm>
            <a:prstGeom prst="line">
              <a:avLst/>
            </a:prstGeom>
            <a:noFill/>
            <a:ln w="38100">
              <a:solidFill>
                <a:srgbClr val="1F497D"/>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grpSp>
      <p:cxnSp>
        <p:nvCxnSpPr>
          <p:cNvPr id="12" name="Straight Arrow Connector 11">
            <a:extLst>
              <a:ext uri="{FF2B5EF4-FFF2-40B4-BE49-F238E27FC236}">
                <a16:creationId xmlns:a16="http://schemas.microsoft.com/office/drawing/2014/main" id="{57A4A8B6-7E1A-4601-A0C0-86BB2412B9F6}"/>
              </a:ext>
            </a:extLst>
          </p:cNvPr>
          <p:cNvCxnSpPr>
            <a:cxnSpLocks/>
            <a:endCxn id="47" idx="3"/>
          </p:cNvCxnSpPr>
          <p:nvPr/>
        </p:nvCxnSpPr>
        <p:spPr>
          <a:xfrm flipH="1">
            <a:off x="1428843" y="3504813"/>
            <a:ext cx="382107" cy="580482"/>
          </a:xfrm>
          <a:prstGeom prst="straightConnector1">
            <a:avLst/>
          </a:prstGeom>
          <a:ln w="3810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73B1897A-329A-4D5E-A972-F6E21F307F6D}"/>
              </a:ext>
            </a:extLst>
          </p:cNvPr>
          <p:cNvCxnSpPr>
            <a:cxnSpLocks/>
            <a:stCxn id="16" idx="1"/>
            <a:endCxn id="49" idx="3"/>
          </p:cNvCxnSpPr>
          <p:nvPr/>
        </p:nvCxnSpPr>
        <p:spPr>
          <a:xfrm flipH="1">
            <a:off x="1427767" y="3090071"/>
            <a:ext cx="401033" cy="510246"/>
          </a:xfrm>
          <a:prstGeom prst="straightConnector1">
            <a:avLst/>
          </a:prstGeom>
          <a:ln w="3810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60F7A936-BBC3-4DAB-9F90-C78F090C3395}"/>
              </a:ext>
            </a:extLst>
          </p:cNvPr>
          <p:cNvCxnSpPr>
            <a:cxnSpLocks/>
            <a:stCxn id="166" idx="1"/>
          </p:cNvCxnSpPr>
          <p:nvPr/>
        </p:nvCxnSpPr>
        <p:spPr>
          <a:xfrm flipH="1" flipV="1">
            <a:off x="7230180" y="3679017"/>
            <a:ext cx="377006" cy="713256"/>
          </a:xfrm>
          <a:prstGeom prst="straightConnector1">
            <a:avLst/>
          </a:prstGeom>
          <a:ln w="3810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0C53F50F-6C02-4D35-806D-D587622989F9}"/>
              </a:ext>
            </a:extLst>
          </p:cNvPr>
          <p:cNvCxnSpPr>
            <a:cxnSpLocks/>
          </p:cNvCxnSpPr>
          <p:nvPr/>
        </p:nvCxnSpPr>
        <p:spPr>
          <a:xfrm flipH="1" flipV="1">
            <a:off x="7253575" y="3519760"/>
            <a:ext cx="360540" cy="245529"/>
          </a:xfrm>
          <a:prstGeom prst="straightConnector1">
            <a:avLst/>
          </a:prstGeom>
          <a:ln w="3810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41E7B524-B31B-4768-A6AF-2315D1826F74}"/>
              </a:ext>
            </a:extLst>
          </p:cNvPr>
          <p:cNvGrpSpPr/>
          <p:nvPr/>
        </p:nvGrpSpPr>
        <p:grpSpPr>
          <a:xfrm>
            <a:off x="990600" y="33174"/>
            <a:ext cx="1722129" cy="512959"/>
            <a:chOff x="518292" y="33174"/>
            <a:chExt cx="1722129" cy="512959"/>
          </a:xfrm>
        </p:grpSpPr>
        <p:pic>
          <p:nvPicPr>
            <p:cNvPr id="87" name="Picture 2">
              <a:extLst>
                <a:ext uri="{FF2B5EF4-FFF2-40B4-BE49-F238E27FC236}">
                  <a16:creationId xmlns:a16="http://schemas.microsoft.com/office/drawing/2014/main" id="{5B5C42A9-9E35-450D-9B95-F2CC455D2BC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8292" y="33174"/>
              <a:ext cx="1303082" cy="5129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8" name="Picture 87" descr="E_SDG_Icons-11.jpg">
              <a:extLst>
                <a:ext uri="{FF2B5EF4-FFF2-40B4-BE49-F238E27FC236}">
                  <a16:creationId xmlns:a16="http://schemas.microsoft.com/office/drawing/2014/main" id="{5E7B971F-4CD0-476A-A848-AA6A226FBE8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19797" y="54846"/>
              <a:ext cx="420624" cy="420624"/>
            </a:xfrm>
            <a:prstGeom prst="rect">
              <a:avLst/>
            </a:prstGeom>
          </p:spPr>
        </p:pic>
      </p:grpSp>
      <p:pic>
        <p:nvPicPr>
          <p:cNvPr id="89" name="Picture 3">
            <a:extLst>
              <a:ext uri="{FF2B5EF4-FFF2-40B4-BE49-F238E27FC236}">
                <a16:creationId xmlns:a16="http://schemas.microsoft.com/office/drawing/2014/main" id="{C2919BBA-DDC0-4A67-939F-C5ED4A0F226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54742" y="46907"/>
            <a:ext cx="1180721" cy="4877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7" name="Slide Number Placeholder 1">
            <a:extLst>
              <a:ext uri="{FF2B5EF4-FFF2-40B4-BE49-F238E27FC236}">
                <a16:creationId xmlns:a16="http://schemas.microsoft.com/office/drawing/2014/main" id="{E9201B9F-C8D3-4C3E-917D-28730920CD93}"/>
              </a:ext>
            </a:extLst>
          </p:cNvPr>
          <p:cNvSpPr>
            <a:spLocks noGrp="1"/>
          </p:cNvSpPr>
          <p:nvPr>
            <p:ph type="sldNum" sz="quarter" idx="12"/>
          </p:nvPr>
        </p:nvSpPr>
        <p:spPr>
          <a:xfrm>
            <a:off x="7010400" y="6492875"/>
            <a:ext cx="2133600" cy="365125"/>
          </a:xfrm>
        </p:spPr>
        <p:txBody>
          <a:bodyPr/>
          <a:lstStyle/>
          <a:p>
            <a:fld id="{61D6AF37-2985-43C5-AF9B-20E56E8A6320}" type="slidenum">
              <a:rPr lang="en-US" smtClean="0"/>
              <a:t>14</a:t>
            </a:fld>
            <a:endParaRPr lang="en-US" dirty="0"/>
          </a:p>
        </p:txBody>
      </p:sp>
    </p:spTree>
    <p:extLst>
      <p:ext uri="{BB962C8B-B14F-4D97-AF65-F5344CB8AC3E}">
        <p14:creationId xmlns:p14="http://schemas.microsoft.com/office/powerpoint/2010/main" val="3220961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1447800" y="193165"/>
            <a:ext cx="6967537" cy="677718"/>
          </a:xfrm>
        </p:spPr>
        <p:txBody>
          <a:bodyPr>
            <a:noAutofit/>
          </a:bodyPr>
          <a:lstStyle/>
          <a:p>
            <a:pPr algn="l"/>
            <a:r>
              <a:rPr lang="en-US" sz="3200" b="1" dirty="0">
                <a:latin typeface="Arial" panose="020B0604020202020204" pitchFamily="34" charset="0"/>
                <a:cs typeface="Arial" panose="020B0604020202020204" pitchFamily="34" charset="0"/>
              </a:rPr>
              <a:t>2020 - 2021 Programme of Work</a:t>
            </a:r>
            <a:endParaRPr lang="en-US" sz="3200" b="1" dirty="0"/>
          </a:p>
        </p:txBody>
      </p:sp>
      <p:sp>
        <p:nvSpPr>
          <p:cNvPr id="8" name="Slide Number Placeholder 8"/>
          <p:cNvSpPr>
            <a:spLocks noGrp="1"/>
          </p:cNvSpPr>
          <p:nvPr>
            <p:ph type="sldNum" sz="quarter" idx="12"/>
          </p:nvPr>
        </p:nvSpPr>
        <p:spPr>
          <a:xfrm>
            <a:off x="7010400" y="6492875"/>
            <a:ext cx="2133600" cy="365125"/>
          </a:xfrm>
        </p:spPr>
        <p:txBody>
          <a:bodyPr/>
          <a:lstStyle/>
          <a:p>
            <a:fld id="{61D6AF37-2985-43C5-AF9B-20E56E8A6320}" type="slidenum">
              <a:rPr lang="en-US" smtClean="0"/>
              <a:t>15</a:t>
            </a:fld>
            <a:endParaRPr lang="en-US" dirty="0"/>
          </a:p>
        </p:txBody>
      </p:sp>
      <p:pic>
        <p:nvPicPr>
          <p:cNvPr id="1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a:extLst>
              <a:ext uri="{FF2B5EF4-FFF2-40B4-BE49-F238E27FC236}">
                <a16:creationId xmlns:a16="http://schemas.microsoft.com/office/drawing/2014/main" id="{E0C9070D-0700-4A2D-8B63-0A47C470E9A4}"/>
              </a:ext>
            </a:extLst>
          </p:cNvPr>
          <p:cNvSpPr txBox="1"/>
          <p:nvPr/>
        </p:nvSpPr>
        <p:spPr>
          <a:xfrm>
            <a:off x="304800" y="1295400"/>
            <a:ext cx="8534400" cy="5262979"/>
          </a:xfrm>
          <a:prstGeom prst="rect">
            <a:avLst/>
          </a:prstGeom>
          <a:noFill/>
          <a:ln>
            <a:noFill/>
          </a:ln>
        </p:spPr>
        <p:txBody>
          <a:bodyPr vert="horz" wrap="square" rtlCol="0">
            <a:spAutoFit/>
          </a:bodyPr>
          <a:lstStyle/>
          <a:p>
            <a:pPr marL="285750" indent="-285750">
              <a:buFont typeface="Arial" charset="0"/>
              <a:buChar char="•"/>
            </a:pPr>
            <a:r>
              <a:rPr lang="en-US" sz="2600" b="1" dirty="0"/>
              <a:t>Greater alignment to Sustainable Development Goal Indicators</a:t>
            </a:r>
            <a:endParaRPr lang="en-US" sz="2600" dirty="0"/>
          </a:p>
          <a:p>
            <a:endParaRPr lang="en-US" sz="1000" dirty="0"/>
          </a:p>
          <a:p>
            <a:pPr marL="285750" indent="-285750">
              <a:buFont typeface="Arial" charset="0"/>
              <a:buChar char="•"/>
            </a:pPr>
            <a:r>
              <a:rPr lang="en-US" sz="2600" b="1" dirty="0"/>
              <a:t>Rationalization of some indicators </a:t>
            </a:r>
            <a:r>
              <a:rPr lang="en-US" sz="2600" dirty="0"/>
              <a:t>under expected accomplishment b) from 5 </a:t>
            </a:r>
            <a:r>
              <a:rPr lang="en-US" sz="2600" dirty="0">
                <a:sym typeface="Wingdings" panose="05000000000000000000" pitchFamily="2" charset="2"/>
              </a:rPr>
              <a:t>indicators to 2</a:t>
            </a:r>
          </a:p>
          <a:p>
            <a:pPr marL="800100" lvl="1" indent="-342900">
              <a:buFont typeface="Arial" panose="020B0604020202020204" pitchFamily="34" charset="0"/>
              <a:buChar char="•"/>
            </a:pPr>
            <a:r>
              <a:rPr lang="en-US" sz="2400" dirty="0"/>
              <a:t>One indicator on sustainable finance </a:t>
            </a:r>
          </a:p>
          <a:p>
            <a:pPr marL="800100" lvl="1" indent="-342900">
              <a:buFont typeface="Arial" panose="020B0604020202020204" pitchFamily="34" charset="0"/>
              <a:buChar char="•"/>
            </a:pPr>
            <a:r>
              <a:rPr lang="en-US" sz="2400" dirty="0"/>
              <a:t>One indicator capturing adoption of sustainable business practices across other sectors </a:t>
            </a:r>
          </a:p>
          <a:p>
            <a:endParaRPr lang="en-US" sz="1000" dirty="0"/>
          </a:p>
          <a:p>
            <a:pPr marL="342900" indent="-342900">
              <a:buFont typeface="Arial" panose="020B0604020202020204" pitchFamily="34" charset="0"/>
              <a:buChar char="•"/>
            </a:pPr>
            <a:r>
              <a:rPr lang="en-US" sz="2600" b="1" dirty="0"/>
              <a:t>Strategy updated </a:t>
            </a:r>
            <a:r>
              <a:rPr lang="en-US" sz="2600" dirty="0"/>
              <a:t>to make it more focused on  </a:t>
            </a:r>
            <a:r>
              <a:rPr lang="en-US" sz="2600" b="1" dirty="0"/>
              <a:t>green finance and economy</a:t>
            </a:r>
            <a:r>
              <a:rPr lang="en-US" sz="2600" dirty="0"/>
              <a:t>, </a:t>
            </a:r>
            <a:r>
              <a:rPr lang="en-US" sz="2600" b="1" dirty="0"/>
              <a:t>sustainable cities </a:t>
            </a:r>
            <a:r>
              <a:rPr lang="en-US" sz="2600" dirty="0"/>
              <a:t>and </a:t>
            </a:r>
            <a:r>
              <a:rPr lang="en-US" sz="2600" b="1" dirty="0"/>
              <a:t>sustainable lifestyles</a:t>
            </a:r>
          </a:p>
          <a:p>
            <a:endParaRPr lang="en-US" sz="1000" dirty="0"/>
          </a:p>
          <a:p>
            <a:pPr marL="342900" indent="-342900">
              <a:buFont typeface="Arial" panose="020B0604020202020204" pitchFamily="34" charset="0"/>
              <a:buChar char="•"/>
            </a:pPr>
            <a:r>
              <a:rPr lang="en-US" sz="2600" b="1" dirty="0"/>
              <a:t>Greater integration </a:t>
            </a:r>
            <a:r>
              <a:rPr lang="en-US" sz="2600" dirty="0"/>
              <a:t>of the different resource efficiency agendas</a:t>
            </a:r>
          </a:p>
        </p:txBody>
      </p:sp>
      <p:pic>
        <p:nvPicPr>
          <p:cNvPr id="7"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463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362200"/>
            <a:ext cx="3505200" cy="2209800"/>
          </a:xfrm>
          <a:ln>
            <a:noFill/>
          </a:ln>
        </p:spPr>
        <p:txBody>
          <a:bodyPr>
            <a:normAutofit/>
          </a:bodyPr>
          <a:lstStyle/>
          <a:p>
            <a:pPr marL="0" indent="0">
              <a:spcBef>
                <a:spcPts val="0"/>
              </a:spcBef>
              <a:buNone/>
            </a:pPr>
            <a:r>
              <a:rPr lang="en-US" sz="2000" b="1" dirty="0">
                <a:solidFill>
                  <a:srgbClr val="C00000"/>
                </a:solidFill>
              </a:rPr>
              <a:t>Programme Lead Director</a:t>
            </a:r>
            <a:endParaRPr lang="en-US" sz="2000" dirty="0"/>
          </a:p>
          <a:p>
            <a:pPr marL="0" indent="0">
              <a:spcBef>
                <a:spcPts val="0"/>
              </a:spcBef>
              <a:buNone/>
            </a:pPr>
            <a:r>
              <a:rPr lang="en-US" sz="2000" b="1" dirty="0"/>
              <a:t>Ms. Ligia Noronha</a:t>
            </a:r>
          </a:p>
          <a:p>
            <a:pPr marL="0" indent="0">
              <a:spcBef>
                <a:spcPts val="0"/>
              </a:spcBef>
              <a:buNone/>
            </a:pPr>
            <a:r>
              <a:rPr lang="en-US" sz="2000" dirty="0"/>
              <a:t>Director, Economy Division</a:t>
            </a:r>
          </a:p>
          <a:p>
            <a:pPr marL="0" indent="0">
              <a:spcBef>
                <a:spcPts val="0"/>
              </a:spcBef>
              <a:buNone/>
            </a:pPr>
            <a:endParaRPr lang="en-US" sz="1000" dirty="0"/>
          </a:p>
          <a:p>
            <a:pPr marL="0" indent="0">
              <a:spcBef>
                <a:spcPts val="0"/>
              </a:spcBef>
              <a:buNone/>
            </a:pPr>
            <a:r>
              <a:rPr lang="en-US" sz="2000" dirty="0"/>
              <a:t>UN Environment Programme Nairobi</a:t>
            </a:r>
          </a:p>
          <a:p>
            <a:pPr marL="0" indent="0">
              <a:spcBef>
                <a:spcPts val="0"/>
              </a:spcBef>
              <a:buNone/>
            </a:pPr>
            <a:r>
              <a:rPr lang="it-IT" sz="2000" dirty="0"/>
              <a:t>Email: </a:t>
            </a:r>
            <a:r>
              <a:rPr lang="en-US" sz="2000" dirty="0">
                <a:hlinkClick r:id="rId3"/>
              </a:rPr>
              <a:t>li</a:t>
            </a:r>
            <a:r>
              <a:rPr lang="en-US" sz="2000" dirty="0">
                <a:hlinkClick r:id="rId4"/>
              </a:rPr>
              <a:t>gia.noronha@un.org</a:t>
            </a:r>
            <a:endParaRPr lang="en-US" sz="2000" dirty="0"/>
          </a:p>
          <a:p>
            <a:pPr marL="0" indent="0">
              <a:spcBef>
                <a:spcPts val="0"/>
              </a:spcBef>
              <a:buNone/>
            </a:pPr>
            <a:endParaRPr lang="en-US" sz="2000" dirty="0"/>
          </a:p>
        </p:txBody>
      </p:sp>
      <p:sp>
        <p:nvSpPr>
          <p:cNvPr id="7" name="Content Placeholder 2"/>
          <p:cNvSpPr txBox="1">
            <a:spLocks/>
          </p:cNvSpPr>
          <p:nvPr/>
        </p:nvSpPr>
        <p:spPr>
          <a:xfrm>
            <a:off x="4695542" y="2362200"/>
            <a:ext cx="3590924" cy="2209800"/>
          </a:xfrm>
          <a:prstGeom prst="rect">
            <a:avLst/>
          </a:prstGeom>
          <a:ln>
            <a:noFill/>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2000" b="1" dirty="0">
                <a:solidFill>
                  <a:srgbClr val="C00000"/>
                </a:solidFill>
              </a:rPr>
              <a:t>Programme Coordinator</a:t>
            </a:r>
            <a:endParaRPr lang="en-US" sz="2000" dirty="0"/>
          </a:p>
          <a:p>
            <a:pPr marL="0" indent="0">
              <a:spcBef>
                <a:spcPts val="0"/>
              </a:spcBef>
              <a:buFont typeface="Arial" panose="020B0604020202020204" pitchFamily="34" charset="0"/>
              <a:buNone/>
            </a:pPr>
            <a:r>
              <a:rPr lang="en-US" sz="2000" b="1" dirty="0"/>
              <a:t>Mr. Dirk Wagener</a:t>
            </a:r>
          </a:p>
          <a:p>
            <a:pPr marL="0" indent="0">
              <a:spcBef>
                <a:spcPts val="0"/>
              </a:spcBef>
              <a:buFont typeface="Arial" panose="020B0604020202020204" pitchFamily="34" charset="0"/>
              <a:buNone/>
            </a:pPr>
            <a:r>
              <a:rPr lang="en-US" sz="2000" dirty="0"/>
              <a:t>Economy Division</a:t>
            </a:r>
          </a:p>
          <a:p>
            <a:pPr marL="0" indent="0">
              <a:spcBef>
                <a:spcPts val="0"/>
              </a:spcBef>
              <a:buFont typeface="Arial" panose="020B0604020202020204" pitchFamily="34" charset="0"/>
              <a:buNone/>
            </a:pPr>
            <a:endParaRPr lang="en-US" sz="1000" dirty="0"/>
          </a:p>
          <a:p>
            <a:pPr marL="0" indent="0">
              <a:spcBef>
                <a:spcPts val="0"/>
              </a:spcBef>
              <a:buFont typeface="Arial" panose="020B0604020202020204" pitchFamily="34" charset="0"/>
              <a:buNone/>
            </a:pPr>
            <a:r>
              <a:rPr lang="en-US" sz="2000" dirty="0"/>
              <a:t>UN Environment Programme</a:t>
            </a:r>
          </a:p>
          <a:p>
            <a:pPr marL="0" indent="0">
              <a:spcBef>
                <a:spcPts val="0"/>
              </a:spcBef>
              <a:buFont typeface="Arial" panose="020B0604020202020204" pitchFamily="34" charset="0"/>
              <a:buNone/>
            </a:pPr>
            <a:r>
              <a:rPr lang="en-US" sz="2000" dirty="0"/>
              <a:t>Nairobi</a:t>
            </a:r>
          </a:p>
          <a:p>
            <a:pPr marL="0" indent="0">
              <a:spcBef>
                <a:spcPts val="0"/>
              </a:spcBef>
              <a:buFont typeface="Arial" panose="020B0604020202020204" pitchFamily="34" charset="0"/>
              <a:buNone/>
            </a:pPr>
            <a:r>
              <a:rPr lang="en-US" sz="2000" dirty="0"/>
              <a:t>Email: </a:t>
            </a:r>
            <a:r>
              <a:rPr lang="en-US" sz="2000" dirty="0">
                <a:hlinkClick r:id="rId5"/>
              </a:rPr>
              <a:t>dirk.wagener@un.org</a:t>
            </a:r>
            <a:endParaRPr lang="en-US" sz="2000" dirty="0"/>
          </a:p>
          <a:p>
            <a:pPr marL="0" indent="0">
              <a:spcBef>
                <a:spcPts val="0"/>
              </a:spcBef>
              <a:buFont typeface="Arial" panose="020B0604020202020204" pitchFamily="34" charset="0"/>
              <a:buNone/>
            </a:pPr>
            <a:endParaRPr lang="en-US" sz="2000" dirty="0"/>
          </a:p>
        </p:txBody>
      </p:sp>
      <p:sp>
        <p:nvSpPr>
          <p:cNvPr id="8" name="Rectangle 7"/>
          <p:cNvSpPr>
            <a:spLocks noChangeArrowheads="1"/>
          </p:cNvSpPr>
          <p:nvPr/>
        </p:nvSpPr>
        <p:spPr bwMode="auto">
          <a:xfrm>
            <a:off x="1904999" y="312095"/>
            <a:ext cx="56796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GB" altLang="en-US" b="1" dirty="0">
                <a:latin typeface="Arial" panose="020B0604020202020204" pitchFamily="34" charset="0"/>
              </a:rPr>
              <a:t>Contact Us</a:t>
            </a:r>
            <a:endParaRPr lang="en-GB" altLang="en-US" dirty="0">
              <a:latin typeface="Arial" panose="020B0604020202020204" pitchFamily="34" charset="0"/>
            </a:endParaRPr>
          </a:p>
        </p:txBody>
      </p:sp>
      <p:sp>
        <p:nvSpPr>
          <p:cNvPr id="10" name="Slide Number Placeholder 8"/>
          <p:cNvSpPr>
            <a:spLocks noGrp="1"/>
          </p:cNvSpPr>
          <p:nvPr>
            <p:ph type="sldNum" sz="quarter" idx="12"/>
          </p:nvPr>
        </p:nvSpPr>
        <p:spPr>
          <a:xfrm>
            <a:off x="7010400" y="6492875"/>
            <a:ext cx="2133600" cy="365125"/>
          </a:xfrm>
        </p:spPr>
        <p:txBody>
          <a:bodyPr/>
          <a:lstStyle/>
          <a:p>
            <a:fld id="{61D6AF37-2985-43C5-AF9B-20E56E8A6320}" type="slidenum">
              <a:rPr lang="en-US" smtClean="0"/>
              <a:t>16</a:t>
            </a:fld>
            <a:endParaRPr lang="en-US" dirty="0"/>
          </a:p>
        </p:txBody>
      </p:sp>
      <p:pic>
        <p:nvPicPr>
          <p:cNvPr id="13" name="Picture 3">
            <a:extLst>
              <a:ext uri="{FF2B5EF4-FFF2-40B4-BE49-F238E27FC236}">
                <a16:creationId xmlns:a16="http://schemas.microsoft.com/office/drawing/2014/main" id="{C35D573B-F28A-46E5-A08D-A535F3D0A6C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7027" t="24438" r="6853" b="18971"/>
          <a:stretch/>
        </p:blipFill>
        <p:spPr bwMode="auto">
          <a:xfrm>
            <a:off x="0" y="0"/>
            <a:ext cx="1297542"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6925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52400"/>
            <a:ext cx="6781800" cy="677718"/>
          </a:xfrm>
        </p:spPr>
        <p:txBody>
          <a:bodyPr>
            <a:noAutofit/>
          </a:bodyPr>
          <a:lstStyle/>
          <a:p>
            <a:pPr algn="l"/>
            <a:r>
              <a:rPr lang="en-US" sz="2800" b="1" dirty="0">
                <a:latin typeface="Arial" panose="020B0604020202020204" pitchFamily="34" charset="0"/>
                <a:cs typeface="Arial" panose="020B0604020202020204" pitchFamily="34" charset="0"/>
              </a:rPr>
              <a:t>Resource Efficiency in support of the Sustainable Development Goals</a:t>
            </a:r>
            <a:endParaRPr lang="en-US" sz="2800" b="1" dirty="0"/>
          </a:p>
        </p:txBody>
      </p:sp>
      <p:sp>
        <p:nvSpPr>
          <p:cNvPr id="21" name="Slide Number Placeholder 8"/>
          <p:cNvSpPr>
            <a:spLocks noGrp="1"/>
          </p:cNvSpPr>
          <p:nvPr>
            <p:ph type="sldNum" sz="quarter" idx="12"/>
          </p:nvPr>
        </p:nvSpPr>
        <p:spPr>
          <a:xfrm>
            <a:off x="7010400" y="6492875"/>
            <a:ext cx="2133600" cy="365125"/>
          </a:xfrm>
        </p:spPr>
        <p:txBody>
          <a:bodyPr/>
          <a:lstStyle/>
          <a:p>
            <a:fld id="{61D6AF37-2985-43C5-AF9B-20E56E8A6320}" type="slidenum">
              <a:rPr lang="en-US" smtClean="0"/>
              <a:t>2</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BB2252CE-C4B0-4423-8BF6-8BE6CD448A8B}"/>
              </a:ext>
            </a:extLst>
          </p:cNvPr>
          <p:cNvSpPr txBox="1"/>
          <p:nvPr/>
        </p:nvSpPr>
        <p:spPr>
          <a:xfrm>
            <a:off x="2434046" y="920872"/>
            <a:ext cx="6172200" cy="1938992"/>
          </a:xfrm>
          <a:prstGeom prst="rect">
            <a:avLst/>
          </a:prstGeom>
          <a:noFill/>
          <a:ln>
            <a:noFill/>
          </a:ln>
        </p:spPr>
        <p:txBody>
          <a:bodyPr vert="horz" wrap="square" rtlCol="0">
            <a:spAutoFit/>
          </a:bodyPr>
          <a:lstStyle/>
          <a:p>
            <a:pPr algn="ctr"/>
            <a:r>
              <a:rPr lang="en-US" sz="2000" b="1" i="1" dirty="0">
                <a:latin typeface="Times" panose="02020603050405020304" pitchFamily="18" charset="0"/>
                <a:cs typeface="Times" panose="02020603050405020304" pitchFamily="18" charset="0"/>
              </a:rPr>
              <a:t>“ </a:t>
            </a:r>
            <a:r>
              <a:rPr lang="en-US" sz="2000" i="1" dirty="0">
                <a:latin typeface="Times" panose="02020603050405020304" pitchFamily="18" charset="0"/>
                <a:cs typeface="Times" panose="02020603050405020304" pitchFamily="18" charset="0"/>
              </a:rPr>
              <a:t>Countries transition to sustainable development through multiple pathways, including green economy and trade, and the adoption of sustainable consumption and production patterns, increasingly decoupling economic growth from unsustainable resource use and environmental impact while improving human well being.</a:t>
            </a:r>
            <a:r>
              <a:rPr lang="en-US" sz="2000" b="1" i="1" dirty="0">
                <a:latin typeface="Times" panose="02020603050405020304" pitchFamily="18" charset="0"/>
                <a:cs typeface="Times" panose="02020603050405020304" pitchFamily="18" charset="0"/>
              </a:rPr>
              <a:t>”</a:t>
            </a:r>
          </a:p>
        </p:txBody>
      </p:sp>
      <p:pic>
        <p:nvPicPr>
          <p:cNvPr id="3" name="Picture 2">
            <a:extLst>
              <a:ext uri="{FF2B5EF4-FFF2-40B4-BE49-F238E27FC236}">
                <a16:creationId xmlns:a16="http://schemas.microsoft.com/office/drawing/2014/main" id="{7ACF1E3F-3A29-4AC1-B012-C52E3C43909C}"/>
              </a:ext>
            </a:extLst>
          </p:cNvPr>
          <p:cNvPicPr>
            <a:picLocks noChangeAspect="1"/>
          </p:cNvPicPr>
          <p:nvPr/>
        </p:nvPicPr>
        <p:blipFill>
          <a:blip r:embed="rId4"/>
          <a:stretch>
            <a:fillRect/>
          </a:stretch>
        </p:blipFill>
        <p:spPr>
          <a:xfrm>
            <a:off x="295275" y="982518"/>
            <a:ext cx="1990725" cy="1928997"/>
          </a:xfrm>
          <a:prstGeom prst="rect">
            <a:avLst/>
          </a:prstGeom>
        </p:spPr>
      </p:pic>
      <p:pic>
        <p:nvPicPr>
          <p:cNvPr id="5" name="Picture 4">
            <a:extLst>
              <a:ext uri="{FF2B5EF4-FFF2-40B4-BE49-F238E27FC236}">
                <a16:creationId xmlns:a16="http://schemas.microsoft.com/office/drawing/2014/main" id="{7B178387-BCFC-47E5-93D7-6670FA8C3E2B}"/>
              </a:ext>
            </a:extLst>
          </p:cNvPr>
          <p:cNvPicPr>
            <a:picLocks noChangeAspect="1"/>
          </p:cNvPicPr>
          <p:nvPr/>
        </p:nvPicPr>
        <p:blipFill>
          <a:blip r:embed="rId5"/>
          <a:stretch>
            <a:fillRect/>
          </a:stretch>
        </p:blipFill>
        <p:spPr>
          <a:xfrm>
            <a:off x="297452" y="3023150"/>
            <a:ext cx="8458200" cy="2090862"/>
          </a:xfrm>
          <a:prstGeom prst="rect">
            <a:avLst/>
          </a:prstGeom>
        </p:spPr>
      </p:pic>
      <p:sp>
        <p:nvSpPr>
          <p:cNvPr id="12" name="Rectangle 11">
            <a:extLst>
              <a:ext uri="{FF2B5EF4-FFF2-40B4-BE49-F238E27FC236}">
                <a16:creationId xmlns:a16="http://schemas.microsoft.com/office/drawing/2014/main" id="{452C1CC8-3CB5-40D5-8353-58F766A3B904}"/>
              </a:ext>
            </a:extLst>
          </p:cNvPr>
          <p:cNvSpPr/>
          <p:nvPr/>
        </p:nvSpPr>
        <p:spPr>
          <a:xfrm>
            <a:off x="457200" y="5237849"/>
            <a:ext cx="2827923" cy="1384995"/>
          </a:xfrm>
          <a:prstGeom prst="rect">
            <a:avLst/>
          </a:prstGeom>
          <a:solidFill>
            <a:schemeClr val="bg1">
              <a:lumMod val="85000"/>
            </a:schemeClr>
          </a:solidFill>
        </p:spPr>
        <p:txBody>
          <a:bodyPr wrap="square">
            <a:spAutoFit/>
          </a:bodyPr>
          <a:lstStyle/>
          <a:p>
            <a:pPr algn="ctr"/>
            <a:r>
              <a:rPr lang="en-US" sz="2100" dirty="0">
                <a:latin typeface="CronosPro-Semibold"/>
              </a:rPr>
              <a:t>Sustainable development pathways are adopted and implemented</a:t>
            </a:r>
            <a:endParaRPr lang="en-US" sz="2100" dirty="0"/>
          </a:p>
        </p:txBody>
      </p:sp>
      <p:sp>
        <p:nvSpPr>
          <p:cNvPr id="17" name="Rectangle 16">
            <a:extLst>
              <a:ext uri="{FF2B5EF4-FFF2-40B4-BE49-F238E27FC236}">
                <a16:creationId xmlns:a16="http://schemas.microsoft.com/office/drawing/2014/main" id="{6AD39581-BE8E-4AA3-97F2-AD942AFC5E11}"/>
              </a:ext>
            </a:extLst>
          </p:cNvPr>
          <p:cNvSpPr/>
          <p:nvPr/>
        </p:nvSpPr>
        <p:spPr>
          <a:xfrm>
            <a:off x="3366915" y="5237848"/>
            <a:ext cx="2647293" cy="1389888"/>
          </a:xfrm>
          <a:prstGeom prst="rect">
            <a:avLst/>
          </a:prstGeom>
          <a:solidFill>
            <a:schemeClr val="bg1">
              <a:lumMod val="85000"/>
            </a:schemeClr>
          </a:solidFill>
        </p:spPr>
        <p:txBody>
          <a:bodyPr wrap="square">
            <a:spAutoFit/>
          </a:bodyPr>
          <a:lstStyle/>
          <a:p>
            <a:pPr algn="ctr"/>
            <a:r>
              <a:rPr lang="en-US" sz="2100" dirty="0"/>
              <a:t>Businesses, public and private, adopt more sustainable practices </a:t>
            </a:r>
          </a:p>
        </p:txBody>
      </p:sp>
      <p:sp>
        <p:nvSpPr>
          <p:cNvPr id="18" name="Rectangle 17">
            <a:extLst>
              <a:ext uri="{FF2B5EF4-FFF2-40B4-BE49-F238E27FC236}">
                <a16:creationId xmlns:a16="http://schemas.microsoft.com/office/drawing/2014/main" id="{B9340EF7-98EC-4C19-9C17-B8F5D96371B0}"/>
              </a:ext>
            </a:extLst>
          </p:cNvPr>
          <p:cNvSpPr/>
          <p:nvPr/>
        </p:nvSpPr>
        <p:spPr>
          <a:xfrm>
            <a:off x="6096000" y="5237849"/>
            <a:ext cx="2510246" cy="1261884"/>
          </a:xfrm>
          <a:prstGeom prst="rect">
            <a:avLst/>
          </a:prstGeom>
          <a:solidFill>
            <a:schemeClr val="bg1">
              <a:lumMod val="85000"/>
            </a:schemeClr>
          </a:solidFill>
        </p:spPr>
        <p:txBody>
          <a:bodyPr wrap="square">
            <a:spAutoFit/>
          </a:bodyPr>
          <a:lstStyle/>
          <a:p>
            <a:pPr algn="ctr"/>
            <a:r>
              <a:rPr lang="en-US" sz="1900" dirty="0">
                <a:latin typeface="CronosPro-Semibold"/>
              </a:rPr>
              <a:t>Sustainable lifestyles and consumption patterns are increasingly adopted</a:t>
            </a:r>
            <a:endParaRPr lang="en-US" sz="1900" dirty="0"/>
          </a:p>
        </p:txBody>
      </p:sp>
      <p:pic>
        <p:nvPicPr>
          <p:cNvPr id="13" name="Picture 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5082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Text Box 6"/>
          <p:cNvSpPr txBox="1">
            <a:spLocks noChangeArrowheads="1"/>
          </p:cNvSpPr>
          <p:nvPr/>
        </p:nvSpPr>
        <p:spPr bwMode="auto">
          <a:xfrm>
            <a:off x="775094" y="381000"/>
            <a:ext cx="7663746"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US" altLang="en-US" b="1" dirty="0">
                <a:solidFill>
                  <a:srgbClr val="000000"/>
                </a:solidFill>
                <a:latin typeface="Arial" panose="020B0604020202020204" pitchFamily="34" charset="0"/>
              </a:rPr>
              <a:t>Overview</a:t>
            </a:r>
            <a:r>
              <a:rPr lang="en-US" altLang="en-US" sz="3000" b="1" dirty="0">
                <a:solidFill>
                  <a:srgbClr val="000000"/>
                </a:solidFill>
                <a:latin typeface="Arial" panose="020B0604020202020204" pitchFamily="34" charset="0"/>
              </a:rPr>
              <a:t> of Portfolio</a:t>
            </a:r>
          </a:p>
          <a:p>
            <a:pPr algn="ctr">
              <a:spcBef>
                <a:spcPct val="0"/>
              </a:spcBef>
              <a:buFont typeface="Arial" panose="020B0604020202020204" pitchFamily="34" charset="0"/>
              <a:buNone/>
            </a:pPr>
            <a:r>
              <a:rPr lang="en-US" altLang="en-US" sz="1400" dirty="0">
                <a:solidFill>
                  <a:srgbClr val="000000"/>
                </a:solidFill>
                <a:latin typeface="Arial" panose="020B0604020202020204" pitchFamily="34" charset="0"/>
              </a:rPr>
              <a:t>Focus Areas by Expected Accomplishment</a:t>
            </a:r>
          </a:p>
        </p:txBody>
      </p:sp>
      <p:pic>
        <p:nvPicPr>
          <p:cNvPr id="20" name="Picture 3">
            <a:extLst>
              <a:ext uri="{FF2B5EF4-FFF2-40B4-BE49-F238E27FC236}">
                <a16:creationId xmlns:a16="http://schemas.microsoft.com/office/drawing/2014/main" id="{E71C2A69-9594-4021-B7E3-C2CBEC96C9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5">
            <a:extLst>
              <a:ext uri="{FF2B5EF4-FFF2-40B4-BE49-F238E27FC236}">
                <a16:creationId xmlns:a16="http://schemas.microsoft.com/office/drawing/2014/main" id="{AD1B1962-331A-48EC-B844-9B7A60B0A9AC}"/>
              </a:ext>
            </a:extLst>
          </p:cNvPr>
          <p:cNvGrpSpPr/>
          <p:nvPr/>
        </p:nvGrpSpPr>
        <p:grpSpPr>
          <a:xfrm>
            <a:off x="304800" y="1181219"/>
            <a:ext cx="8458199" cy="5511523"/>
            <a:chOff x="304800" y="1181219"/>
            <a:chExt cx="8458199" cy="5511523"/>
          </a:xfrm>
        </p:grpSpPr>
        <p:grpSp>
          <p:nvGrpSpPr>
            <p:cNvPr id="3" name="Group 2"/>
            <p:cNvGrpSpPr/>
            <p:nvPr/>
          </p:nvGrpSpPr>
          <p:grpSpPr>
            <a:xfrm>
              <a:off x="304800" y="1181219"/>
              <a:ext cx="8458198" cy="1028583"/>
              <a:chOff x="304800" y="1181219"/>
              <a:chExt cx="8458198" cy="1028583"/>
            </a:xfrm>
          </p:grpSpPr>
          <p:sp>
            <p:nvSpPr>
              <p:cNvPr id="12" name="AutoShape 4"/>
              <p:cNvSpPr>
                <a:spLocks noChangeArrowheads="1"/>
              </p:cNvSpPr>
              <p:nvPr/>
            </p:nvSpPr>
            <p:spPr bwMode="auto">
              <a:xfrm rot="5400000">
                <a:off x="6940094" y="386897"/>
                <a:ext cx="1028582" cy="2617227"/>
              </a:xfrm>
              <a:prstGeom prst="homePlate">
                <a:avLst>
                  <a:gd name="adj" fmla="val 27234"/>
                </a:avLst>
              </a:prstGeom>
              <a:solidFill>
                <a:schemeClr val="accent2">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rot="10800000" vert="eaVert" wrap="none" anchor="ctr"/>
              <a:lstStyle/>
              <a:p>
                <a:pPr lvl="0" algn="ctr"/>
                <a:r>
                  <a:rPr lang="en-US" sz="1000" b="1" dirty="0">
                    <a:solidFill>
                      <a:prstClr val="white"/>
                    </a:solidFill>
                    <a:latin typeface="Calibri" panose="020F0502020204030204" pitchFamily="34" charset="0"/>
                    <a:cs typeface="Arial" charset="0"/>
                  </a:rPr>
                  <a:t>Expected Accomplishment C </a:t>
                </a:r>
              </a:p>
              <a:p>
                <a:pPr algn="ctr"/>
                <a:r>
                  <a:rPr lang="en-US" sz="2300" b="1" dirty="0">
                    <a:solidFill>
                      <a:schemeClr val="bg1"/>
                    </a:solidFill>
                    <a:latin typeface="Calibri" panose="020F0502020204030204" pitchFamily="34" charset="0"/>
                    <a:cs typeface="Arial" charset="0"/>
                  </a:rPr>
                  <a:t>Lifestyles and</a:t>
                </a:r>
              </a:p>
              <a:p>
                <a:pPr algn="ctr"/>
                <a:r>
                  <a:rPr lang="en-US" sz="2300" b="1" dirty="0">
                    <a:solidFill>
                      <a:schemeClr val="bg1"/>
                    </a:solidFill>
                    <a:latin typeface="Calibri" panose="020F0502020204030204" pitchFamily="34" charset="0"/>
                    <a:cs typeface="Arial" charset="0"/>
                  </a:rPr>
                  <a:t> Consumption </a:t>
                </a:r>
              </a:p>
            </p:txBody>
          </p:sp>
          <p:sp>
            <p:nvSpPr>
              <p:cNvPr id="13" name="AutoShape 5"/>
              <p:cNvSpPr>
                <a:spLocks noChangeArrowheads="1"/>
              </p:cNvSpPr>
              <p:nvPr/>
            </p:nvSpPr>
            <p:spPr bwMode="auto">
              <a:xfrm rot="5400000">
                <a:off x="4092674" y="319094"/>
                <a:ext cx="1028582" cy="2752833"/>
              </a:xfrm>
              <a:prstGeom prst="homePlate">
                <a:avLst>
                  <a:gd name="adj" fmla="val 26069"/>
                </a:avLst>
              </a:prstGeom>
              <a:solidFill>
                <a:schemeClr val="accent1">
                  <a:lumMod val="75000"/>
                </a:schemeClr>
              </a:solidFill>
              <a:ln>
                <a:solidFill>
                  <a:srgbClr val="0070C0"/>
                </a:solidFill>
                <a:headEnd/>
                <a:tailEnd/>
              </a:ln>
            </p:spPr>
            <p:style>
              <a:lnRef idx="0">
                <a:schemeClr val="accent1"/>
              </a:lnRef>
              <a:fillRef idx="3">
                <a:schemeClr val="accent1"/>
              </a:fillRef>
              <a:effectRef idx="3">
                <a:schemeClr val="accent1"/>
              </a:effectRef>
              <a:fontRef idx="minor">
                <a:schemeClr val="lt1"/>
              </a:fontRef>
            </p:style>
            <p:txBody>
              <a:bodyPr rot="10800000" vert="eaVert" wrap="none" anchor="ctr"/>
              <a:lstStyle/>
              <a:p>
                <a:pPr lvl="0" algn="ctr"/>
                <a:r>
                  <a:rPr lang="en-US" sz="1000" b="1" dirty="0">
                    <a:solidFill>
                      <a:prstClr val="white"/>
                    </a:solidFill>
                    <a:latin typeface="Calibri" panose="020F0502020204030204" pitchFamily="34" charset="0"/>
                    <a:cs typeface="Arial" charset="0"/>
                  </a:rPr>
                  <a:t>Expected Accomplishment B</a:t>
                </a:r>
              </a:p>
              <a:p>
                <a:pPr algn="ctr"/>
                <a:r>
                  <a:rPr lang="en-US" sz="2300" b="1" dirty="0">
                    <a:solidFill>
                      <a:schemeClr val="bg1"/>
                    </a:solidFill>
                    <a:latin typeface="Calibri" panose="020F0502020204030204" pitchFamily="34" charset="0"/>
                    <a:cs typeface="Arial" charset="0"/>
                  </a:rPr>
                  <a:t>Sustainability in</a:t>
                </a:r>
              </a:p>
              <a:p>
                <a:pPr algn="ctr"/>
                <a:r>
                  <a:rPr lang="en-US" sz="2300" b="1" dirty="0">
                    <a:solidFill>
                      <a:schemeClr val="bg1"/>
                    </a:solidFill>
                    <a:latin typeface="Calibri" panose="020F0502020204030204" pitchFamily="34" charset="0"/>
                    <a:cs typeface="Arial" charset="0"/>
                  </a:rPr>
                  <a:t>Businesses</a:t>
                </a:r>
              </a:p>
            </p:txBody>
          </p:sp>
          <p:sp>
            <p:nvSpPr>
              <p:cNvPr id="14" name="AutoShape 6"/>
              <p:cNvSpPr>
                <a:spLocks noChangeArrowheads="1"/>
              </p:cNvSpPr>
              <p:nvPr/>
            </p:nvSpPr>
            <p:spPr bwMode="auto">
              <a:xfrm rot="5400000">
                <a:off x="1168102" y="317917"/>
                <a:ext cx="1028582" cy="2755186"/>
              </a:xfrm>
              <a:prstGeom prst="homePlate">
                <a:avLst>
                  <a:gd name="adj" fmla="val 26069"/>
                </a:avLst>
              </a:prstGeom>
              <a:solidFill>
                <a:schemeClr val="accent3">
                  <a:lumMod val="75000"/>
                </a:schemeClr>
              </a:solidFill>
              <a:ln>
                <a:headEnd/>
                <a:tailEnd/>
              </a:ln>
            </p:spPr>
            <p:style>
              <a:lnRef idx="0">
                <a:schemeClr val="accent1"/>
              </a:lnRef>
              <a:fillRef idx="3">
                <a:schemeClr val="accent1"/>
              </a:fillRef>
              <a:effectRef idx="3">
                <a:schemeClr val="accent1"/>
              </a:effectRef>
              <a:fontRef idx="minor">
                <a:schemeClr val="lt1"/>
              </a:fontRef>
            </p:style>
            <p:txBody>
              <a:bodyPr rot="10800000" vert="eaVert" wrap="none" anchor="ctr"/>
              <a:lstStyle/>
              <a:p>
                <a:pPr algn="ctr"/>
                <a:r>
                  <a:rPr lang="en-US" sz="1000" b="1" dirty="0">
                    <a:solidFill>
                      <a:schemeClr val="bg1"/>
                    </a:solidFill>
                    <a:latin typeface="Calibri" panose="020F0502020204030204" pitchFamily="34" charset="0"/>
                    <a:cs typeface="Arial" charset="0"/>
                  </a:rPr>
                  <a:t>Expected Accomplishment A </a:t>
                </a:r>
              </a:p>
              <a:p>
                <a:pPr algn="ctr"/>
                <a:r>
                  <a:rPr lang="en-US" sz="2300" b="1" dirty="0">
                    <a:solidFill>
                      <a:schemeClr val="bg1"/>
                    </a:solidFill>
                    <a:latin typeface="Calibri" panose="020F0502020204030204" pitchFamily="34" charset="0"/>
                    <a:cs typeface="Arial" charset="0"/>
                  </a:rPr>
                  <a:t>Enabling </a:t>
                </a:r>
              </a:p>
              <a:p>
                <a:pPr algn="ctr"/>
                <a:r>
                  <a:rPr lang="en-US" sz="2300" b="1" dirty="0">
                    <a:solidFill>
                      <a:schemeClr val="bg1"/>
                    </a:solidFill>
                    <a:latin typeface="Calibri" panose="020F0502020204030204" pitchFamily="34" charset="0"/>
                    <a:cs typeface="Arial" charset="0"/>
                  </a:rPr>
                  <a:t>Environment</a:t>
                </a:r>
              </a:p>
            </p:txBody>
          </p:sp>
        </p:grpSp>
        <p:sp>
          <p:nvSpPr>
            <p:cNvPr id="15" name="Text Box 6"/>
            <p:cNvSpPr txBox="1">
              <a:spLocks noChangeArrowheads="1"/>
            </p:cNvSpPr>
            <p:nvPr/>
          </p:nvSpPr>
          <p:spPr bwMode="auto">
            <a:xfrm>
              <a:off x="6117468" y="2275212"/>
              <a:ext cx="2617228" cy="3410712"/>
            </a:xfrm>
            <a:prstGeom prst="rect">
              <a:avLst/>
            </a:prstGeom>
            <a:solidFill>
              <a:schemeClr val="accent2">
                <a:lumMod val="60000"/>
                <a:lumOff val="40000"/>
              </a:schemeClr>
            </a:solidFill>
            <a:ln w="9525">
              <a:noFill/>
              <a:miter lim="800000"/>
              <a:headEnd/>
              <a:tailEnd/>
            </a:ln>
          </p:spPr>
          <p:txBody>
            <a:bodyPr wrap="square">
              <a:spAutoFit/>
            </a:bodyPr>
            <a:lstStyle/>
            <a:p>
              <a:pPr marL="285750" indent="-285750">
                <a:spcBef>
                  <a:spcPts val="600"/>
                </a:spcBef>
                <a:buFont typeface="Arial" panose="020B0604020202020204" pitchFamily="34" charset="0"/>
                <a:buChar char="•"/>
              </a:pPr>
              <a:r>
                <a:rPr lang="en-US" sz="1600" b="1" dirty="0">
                  <a:cs typeface="Arial" charset="0"/>
                </a:rPr>
                <a:t> Sustainable Lifestyles and Education</a:t>
              </a:r>
            </a:p>
            <a:p>
              <a:pPr marL="285750" indent="-285750">
                <a:spcBef>
                  <a:spcPts val="600"/>
                </a:spcBef>
                <a:buFont typeface="Arial" panose="020B0604020202020204" pitchFamily="34" charset="0"/>
                <a:buChar char="•"/>
              </a:pPr>
              <a:r>
                <a:rPr lang="en-US" sz="1600" b="1" dirty="0">
                  <a:cs typeface="Arial" charset="0"/>
                </a:rPr>
                <a:t>Food Waste</a:t>
              </a:r>
            </a:p>
            <a:p>
              <a:pPr marL="285750" indent="-285750">
                <a:spcBef>
                  <a:spcPts val="600"/>
                </a:spcBef>
                <a:buFont typeface="Arial" panose="020B0604020202020204" pitchFamily="34" charset="0"/>
                <a:buChar char="•"/>
              </a:pPr>
              <a:r>
                <a:rPr lang="en-US" sz="1600" b="1" dirty="0">
                  <a:cs typeface="Arial" charset="0"/>
                </a:rPr>
                <a:t>Sustainability Campaigns</a:t>
              </a:r>
            </a:p>
            <a:p>
              <a:pPr marL="285750" indent="-285750">
                <a:spcBef>
                  <a:spcPts val="600"/>
                </a:spcBef>
                <a:buFont typeface="Arial" panose="020B0604020202020204" pitchFamily="34" charset="0"/>
                <a:buChar char="•"/>
              </a:pPr>
              <a:r>
                <a:rPr lang="en-US" sz="1600" b="1" dirty="0">
                  <a:cs typeface="Arial" charset="0"/>
                </a:rPr>
                <a:t>Consumer Information &amp; Eco-labeling</a:t>
              </a:r>
            </a:p>
            <a:p>
              <a:pPr marL="285750" indent="-285750">
                <a:spcBef>
                  <a:spcPts val="600"/>
                </a:spcBef>
                <a:buFont typeface="Arial" panose="020B0604020202020204" pitchFamily="34" charset="0"/>
                <a:buChar char="•"/>
              </a:pPr>
              <a:r>
                <a:rPr lang="en-US" sz="1600" b="1" dirty="0">
                  <a:cs typeface="Arial" charset="0"/>
                </a:rPr>
                <a:t>Sustainable Public Procurement</a:t>
              </a:r>
            </a:p>
            <a:p>
              <a:pPr marL="285750" indent="-285750">
                <a:spcBef>
                  <a:spcPts val="600"/>
                </a:spcBef>
                <a:buFont typeface="Arial" panose="020B0604020202020204" pitchFamily="34" charset="0"/>
                <a:buChar char="•"/>
              </a:pPr>
              <a:r>
                <a:rPr lang="en-US" sz="1600" b="1" dirty="0">
                  <a:cs typeface="Arial" charset="0"/>
                </a:rPr>
                <a:t>Behavioral Change</a:t>
              </a:r>
            </a:p>
            <a:p>
              <a:pPr>
                <a:spcBef>
                  <a:spcPct val="50000"/>
                </a:spcBef>
              </a:pPr>
              <a:endParaRPr lang="en-US" sz="2400" dirty="0">
                <a:solidFill>
                  <a:srgbClr val="002060"/>
                </a:solidFill>
                <a:cs typeface="Arial" charset="0"/>
              </a:endParaRPr>
            </a:p>
          </p:txBody>
        </p:sp>
        <p:sp>
          <p:nvSpPr>
            <p:cNvPr id="16" name="Text Box 17"/>
            <p:cNvSpPr txBox="1">
              <a:spLocks noChangeArrowheads="1"/>
            </p:cNvSpPr>
            <p:nvPr/>
          </p:nvSpPr>
          <p:spPr bwMode="auto">
            <a:xfrm>
              <a:off x="3230548" y="2275212"/>
              <a:ext cx="2740015" cy="3410712"/>
            </a:xfrm>
            <a:prstGeom prst="rect">
              <a:avLst/>
            </a:prstGeom>
            <a:solidFill>
              <a:schemeClr val="tx2">
                <a:lumMod val="40000"/>
                <a:lumOff val="60000"/>
              </a:schemeClr>
            </a:solidFill>
            <a:ln w="9525">
              <a:noFill/>
              <a:miter lim="800000"/>
              <a:headEnd/>
              <a:tailEnd/>
            </a:ln>
          </p:spPr>
          <p:txBody>
            <a:bodyPr wrap="square">
              <a:spAutoFit/>
            </a:bodyPr>
            <a:lstStyle/>
            <a:p>
              <a:pPr marL="285750" indent="-285750">
                <a:spcBef>
                  <a:spcPts val="600"/>
                </a:spcBef>
                <a:buFont typeface="Arial" panose="020B0604020202020204" pitchFamily="34" charset="0"/>
                <a:buChar char="•"/>
              </a:pPr>
              <a:r>
                <a:rPr lang="en-US" sz="1600" b="1" dirty="0">
                  <a:cs typeface="Arial" charset="0"/>
                </a:rPr>
                <a:t>Sustainable Finance: UN Environment Finance Initiative</a:t>
              </a:r>
            </a:p>
            <a:p>
              <a:pPr marL="285750" indent="-285750">
                <a:spcBef>
                  <a:spcPts val="600"/>
                </a:spcBef>
                <a:buFont typeface="Arial" panose="020B0604020202020204" pitchFamily="34" charset="0"/>
                <a:buChar char="•"/>
              </a:pPr>
              <a:r>
                <a:rPr lang="en-US" sz="1600" b="1" dirty="0">
                  <a:cs typeface="Arial" charset="0"/>
                </a:rPr>
                <a:t>Circular Economy</a:t>
              </a:r>
            </a:p>
            <a:p>
              <a:pPr marL="285750" indent="-285750">
                <a:spcBef>
                  <a:spcPts val="600"/>
                </a:spcBef>
                <a:buFont typeface="Arial" panose="020B0604020202020204" pitchFamily="34" charset="0"/>
                <a:buChar char="•"/>
              </a:pPr>
              <a:r>
                <a:rPr lang="en-US" sz="1600" b="1" dirty="0">
                  <a:cs typeface="Arial" charset="0"/>
                </a:rPr>
                <a:t>Sustainability Reporting</a:t>
              </a:r>
            </a:p>
            <a:p>
              <a:pPr marL="285750" indent="-285750">
                <a:spcBef>
                  <a:spcPts val="600"/>
                </a:spcBef>
                <a:buFont typeface="Arial" panose="020B0604020202020204" pitchFamily="34" charset="0"/>
                <a:buChar char="•"/>
              </a:pPr>
              <a:r>
                <a:rPr lang="en-US" sz="1600" b="1" dirty="0">
                  <a:cs typeface="Arial" charset="0"/>
                </a:rPr>
                <a:t>Eco-innovation</a:t>
              </a:r>
            </a:p>
            <a:p>
              <a:pPr marL="285750" indent="-285750">
                <a:spcBef>
                  <a:spcPts val="600"/>
                </a:spcBef>
                <a:buFont typeface="Arial" panose="020B0604020202020204" pitchFamily="34" charset="0"/>
                <a:buChar char="•"/>
              </a:pPr>
              <a:r>
                <a:rPr lang="en-US" sz="1600" b="1" dirty="0">
                  <a:cs typeface="Arial" charset="0"/>
                </a:rPr>
                <a:t>Resource Efficient and   Cleaner Production</a:t>
              </a:r>
            </a:p>
            <a:p>
              <a:pPr marL="285750" indent="-285750">
                <a:spcBef>
                  <a:spcPts val="600"/>
                </a:spcBef>
                <a:buFont typeface="Arial" panose="020B0604020202020204" pitchFamily="34" charset="0"/>
                <a:buChar char="•"/>
              </a:pPr>
              <a:r>
                <a:rPr lang="en-US" sz="1600" b="1" dirty="0">
                  <a:cs typeface="Arial" charset="0"/>
                </a:rPr>
                <a:t>Sustainable Tourism</a:t>
              </a:r>
            </a:p>
            <a:p>
              <a:pPr marL="285750" indent="-285750">
                <a:spcBef>
                  <a:spcPts val="600"/>
                </a:spcBef>
                <a:buFont typeface="Arial" panose="020B0604020202020204" pitchFamily="34" charset="0"/>
                <a:buChar char="•"/>
              </a:pPr>
              <a:r>
                <a:rPr lang="en-US" sz="1600" b="1" dirty="0">
                  <a:cs typeface="Arial" charset="0"/>
                </a:rPr>
                <a:t>Buildings &amp; Construction </a:t>
              </a:r>
            </a:p>
            <a:p>
              <a:pPr marL="285750" indent="-285750">
                <a:spcBef>
                  <a:spcPts val="600"/>
                </a:spcBef>
                <a:buFont typeface="Arial" panose="020B0604020202020204" pitchFamily="34" charset="0"/>
                <a:buChar char="•"/>
              </a:pPr>
              <a:r>
                <a:rPr lang="en-US" sz="1600" b="1" dirty="0">
                  <a:cs typeface="Arial" charset="0"/>
                </a:rPr>
                <a:t>Sustainable Food Systems</a:t>
              </a:r>
              <a:r>
                <a:rPr lang="en-US" b="1" dirty="0">
                  <a:cs typeface="Arial" charset="0"/>
                </a:rPr>
                <a:t> </a:t>
              </a:r>
            </a:p>
          </p:txBody>
        </p:sp>
        <p:sp>
          <p:nvSpPr>
            <p:cNvPr id="17" name="Text Box 28"/>
            <p:cNvSpPr txBox="1">
              <a:spLocks noChangeArrowheads="1"/>
            </p:cNvSpPr>
            <p:nvPr/>
          </p:nvSpPr>
          <p:spPr bwMode="auto">
            <a:xfrm>
              <a:off x="304801" y="2275213"/>
              <a:ext cx="2755186" cy="3407087"/>
            </a:xfrm>
            <a:prstGeom prst="rect">
              <a:avLst/>
            </a:prstGeom>
            <a:solidFill>
              <a:schemeClr val="accent3">
                <a:lumMod val="60000"/>
                <a:lumOff val="40000"/>
              </a:schemeClr>
            </a:solidFill>
            <a:ln w="9525">
              <a:noFill/>
              <a:miter lim="800000"/>
              <a:headEnd/>
              <a:tailEnd/>
            </a:ln>
          </p:spPr>
          <p:txBody>
            <a:bodyPr wrap="square">
              <a:spAutoFit/>
            </a:bodyPr>
            <a:lstStyle/>
            <a:p>
              <a:pPr marL="285750" indent="-285750">
                <a:spcBef>
                  <a:spcPts val="600"/>
                </a:spcBef>
                <a:buFont typeface="Arial" panose="020B0604020202020204" pitchFamily="34" charset="0"/>
                <a:buChar char="•"/>
              </a:pPr>
              <a:r>
                <a:rPr lang="en-US" sz="1600" b="1" dirty="0">
                  <a:cs typeface="Arial" charset="0"/>
                </a:rPr>
                <a:t>Green Economy Research and Modelling</a:t>
              </a:r>
            </a:p>
            <a:p>
              <a:pPr marL="285750" indent="-285750">
                <a:spcBef>
                  <a:spcPts val="600"/>
                </a:spcBef>
                <a:buFont typeface="Arial" panose="020B0604020202020204" pitchFamily="34" charset="0"/>
                <a:buChar char="•"/>
              </a:pPr>
              <a:r>
                <a:rPr lang="en-US" sz="1600" b="1" dirty="0">
                  <a:cs typeface="Arial" charset="0"/>
                </a:rPr>
                <a:t>One Planet Network</a:t>
              </a:r>
            </a:p>
            <a:p>
              <a:pPr marL="285750" indent="-285750">
                <a:spcBef>
                  <a:spcPts val="600"/>
                </a:spcBef>
                <a:buFont typeface="Arial" panose="020B0604020202020204" pitchFamily="34" charset="0"/>
                <a:buChar char="•"/>
              </a:pPr>
              <a:r>
                <a:rPr lang="en-US" sz="1600" b="1" dirty="0">
                  <a:cs typeface="Arial" charset="0"/>
                </a:rPr>
                <a:t>Regional Programmes to promote Sustainable Consumption and Production</a:t>
              </a:r>
              <a:endParaRPr lang="en-US" sz="1600" dirty="0">
                <a:cs typeface="Arial" charset="0"/>
              </a:endParaRPr>
            </a:p>
            <a:p>
              <a:pPr marL="285750" indent="-285750">
                <a:spcBef>
                  <a:spcPts val="600"/>
                </a:spcBef>
                <a:buFont typeface="Arial" panose="020B0604020202020204" pitchFamily="34" charset="0"/>
                <a:buChar char="•"/>
              </a:pPr>
              <a:r>
                <a:rPr lang="en-US" sz="1600" b="1" dirty="0">
                  <a:cs typeface="Arial" charset="0"/>
                </a:rPr>
                <a:t>Partnership for Action on Green Economy</a:t>
              </a:r>
            </a:p>
            <a:p>
              <a:pPr marL="285750" indent="-285750">
                <a:spcBef>
                  <a:spcPts val="600"/>
                </a:spcBef>
                <a:buFont typeface="Arial" panose="020B0604020202020204" pitchFamily="34" charset="0"/>
                <a:buChar char="•"/>
              </a:pPr>
              <a:r>
                <a:rPr lang="en-US" sz="1600" b="1" dirty="0">
                  <a:cs typeface="Arial" charset="0"/>
                </a:rPr>
                <a:t>Environment and Trade Hub</a:t>
              </a:r>
            </a:p>
            <a:p>
              <a:pPr marL="285750" indent="-285750">
                <a:lnSpc>
                  <a:spcPct val="90000"/>
                </a:lnSpc>
                <a:spcBef>
                  <a:spcPts val="600"/>
                </a:spcBef>
                <a:buFont typeface="Arial" panose="020B0604020202020204" pitchFamily="34" charset="0"/>
                <a:buChar char="•"/>
              </a:pPr>
              <a:r>
                <a:rPr lang="en-US" sz="1600" b="1" dirty="0">
                  <a:cs typeface="Arial" charset="0"/>
                </a:rPr>
                <a:t>Resource Efficient Cities </a:t>
              </a:r>
            </a:p>
          </p:txBody>
        </p:sp>
        <p:sp>
          <p:nvSpPr>
            <p:cNvPr id="5" name="TextBox 4">
              <a:extLst>
                <a:ext uri="{FF2B5EF4-FFF2-40B4-BE49-F238E27FC236}">
                  <a16:creationId xmlns:a16="http://schemas.microsoft.com/office/drawing/2014/main" id="{39B44738-8BF6-412B-AC80-97074B78AD90}"/>
                </a:ext>
              </a:extLst>
            </p:cNvPr>
            <p:cNvSpPr txBox="1"/>
            <p:nvPr/>
          </p:nvSpPr>
          <p:spPr>
            <a:xfrm>
              <a:off x="304800" y="5769412"/>
              <a:ext cx="8458199" cy="923330"/>
            </a:xfrm>
            <a:prstGeom prst="rect">
              <a:avLst/>
            </a:prstGeom>
            <a:solidFill>
              <a:schemeClr val="accent6">
                <a:lumMod val="60000"/>
                <a:lumOff val="40000"/>
              </a:schemeClr>
            </a:solidFill>
            <a:ln>
              <a:noFill/>
            </a:ln>
          </p:spPr>
          <p:txBody>
            <a:bodyPr vert="horz" wrap="square" rtlCol="0">
              <a:spAutoFit/>
            </a:bodyPr>
            <a:lstStyle/>
            <a:p>
              <a:pPr algn="ctr"/>
              <a:r>
                <a:rPr lang="en-US" b="1" dirty="0">
                  <a:cs typeface="Arial" charset="0"/>
                </a:rPr>
                <a:t>Science-Policy Interface:</a:t>
              </a:r>
            </a:p>
            <a:p>
              <a:pPr algn="ctr"/>
              <a:r>
                <a:rPr lang="en-US" b="1" dirty="0">
                  <a:cs typeface="Arial" charset="0"/>
                </a:rPr>
                <a:t>International Resource Panel - Green Growth Knowledge Platform - Life-Cycle Approaches </a:t>
              </a:r>
            </a:p>
          </p:txBody>
        </p:sp>
      </p:grpSp>
      <p:sp>
        <p:nvSpPr>
          <p:cNvPr id="19" name="Slide Number Placeholder 8">
            <a:extLst>
              <a:ext uri="{FF2B5EF4-FFF2-40B4-BE49-F238E27FC236}">
                <a16:creationId xmlns:a16="http://schemas.microsoft.com/office/drawing/2014/main" id="{C22D0910-883D-4476-8920-7A6B80E7D6E8}"/>
              </a:ext>
            </a:extLst>
          </p:cNvPr>
          <p:cNvSpPr>
            <a:spLocks noGrp="1"/>
          </p:cNvSpPr>
          <p:nvPr>
            <p:ph type="sldNum" sz="quarter" idx="12"/>
          </p:nvPr>
        </p:nvSpPr>
        <p:spPr>
          <a:xfrm>
            <a:off x="7010400" y="6492875"/>
            <a:ext cx="2133600" cy="365125"/>
          </a:xfrm>
        </p:spPr>
        <p:txBody>
          <a:bodyPr/>
          <a:lstStyle/>
          <a:p>
            <a:fld id="{61D6AF37-2985-43C5-AF9B-20E56E8A6320}" type="slidenum">
              <a:rPr lang="en-US" smtClean="0"/>
              <a:t>3</a:t>
            </a:fld>
            <a:endParaRPr lang="en-US" dirty="0"/>
          </a:p>
        </p:txBody>
      </p:sp>
      <p:pic>
        <p:nvPicPr>
          <p:cNvPr id="1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6797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32631"/>
            <a:ext cx="6477000" cy="677718"/>
          </a:xfrm>
        </p:spPr>
        <p:txBody>
          <a:bodyPr>
            <a:noAutofit/>
          </a:bodyPr>
          <a:lstStyle/>
          <a:p>
            <a:pPr algn="l"/>
            <a:r>
              <a:rPr lang="en-US" sz="2800" b="1" dirty="0">
                <a:latin typeface="Arial" panose="020B0604020202020204" pitchFamily="34" charset="0"/>
                <a:cs typeface="Arial" panose="020B0604020202020204" pitchFamily="34" charset="0"/>
              </a:rPr>
              <a:t>Green Economy and Sustainable Consumption and Production Pathways are  Adopted</a:t>
            </a:r>
            <a:endParaRPr lang="en-US" sz="2800" b="1" dirty="0"/>
          </a:p>
        </p:txBody>
      </p:sp>
      <p:sp>
        <p:nvSpPr>
          <p:cNvPr id="12" name="Pentagon 11"/>
          <p:cNvSpPr/>
          <p:nvPr/>
        </p:nvSpPr>
        <p:spPr>
          <a:xfrm>
            <a:off x="533400" y="1451158"/>
            <a:ext cx="2743200" cy="17526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Expected Accomplishment A: Enabling Policy Environment</a:t>
            </a:r>
          </a:p>
        </p:txBody>
      </p:sp>
      <p:sp>
        <p:nvSpPr>
          <p:cNvPr id="9" name="TextBox 8"/>
          <p:cNvSpPr txBox="1"/>
          <p:nvPr/>
        </p:nvSpPr>
        <p:spPr>
          <a:xfrm>
            <a:off x="295635" y="4586377"/>
            <a:ext cx="7375618" cy="1938992"/>
          </a:xfrm>
          <a:prstGeom prst="rect">
            <a:avLst/>
          </a:prstGeom>
          <a:noFill/>
          <a:ln>
            <a:noFill/>
          </a:ln>
        </p:spPr>
        <p:txBody>
          <a:bodyPr vert="horz" wrap="square" rtlCol="0">
            <a:spAutoFit/>
          </a:bodyPr>
          <a:lstStyle/>
          <a:p>
            <a:pPr marL="285750" indent="-285750">
              <a:buFont typeface="Arial" charset="0"/>
              <a:buChar char="•"/>
            </a:pPr>
            <a:r>
              <a:rPr lang="en-US" sz="2400" dirty="0"/>
              <a:t>Reports on SDG 12 at the High Level Political  Forum</a:t>
            </a:r>
          </a:p>
          <a:p>
            <a:pPr marL="285750" indent="-285750">
              <a:buFont typeface="Arial" charset="0"/>
              <a:buChar char="•"/>
            </a:pPr>
            <a:r>
              <a:rPr lang="en-US" sz="2400" dirty="0"/>
              <a:t>Adopts a New strategy : “One Plan for One Planet” 2018-2022 strategy launched in May</a:t>
            </a:r>
          </a:p>
          <a:p>
            <a:pPr marL="285750" indent="-285750">
              <a:buFont typeface="Arial" charset="0"/>
              <a:buChar char="•"/>
            </a:pPr>
            <a:r>
              <a:rPr lang="en-US" sz="2400" dirty="0"/>
              <a:t>Establishes One Planet Multi-Partner Trust Fund for Sustainable Development Goal 12</a:t>
            </a:r>
          </a:p>
        </p:txBody>
      </p:sp>
      <p:sp>
        <p:nvSpPr>
          <p:cNvPr id="21" name="Slide Number Placeholder 8"/>
          <p:cNvSpPr>
            <a:spLocks noGrp="1"/>
          </p:cNvSpPr>
          <p:nvPr>
            <p:ph type="sldNum" sz="quarter" idx="12"/>
          </p:nvPr>
        </p:nvSpPr>
        <p:spPr>
          <a:xfrm>
            <a:off x="7010400" y="6492875"/>
            <a:ext cx="2133600" cy="365125"/>
          </a:xfrm>
        </p:spPr>
        <p:txBody>
          <a:bodyPr/>
          <a:lstStyle/>
          <a:p>
            <a:fld id="{61D6AF37-2985-43C5-AF9B-20E56E8A6320}" type="slidenum">
              <a:rPr lang="en-US" smtClean="0"/>
              <a:t>4</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17">
            <a:extLst>
              <a:ext uri="{FF2B5EF4-FFF2-40B4-BE49-F238E27FC236}">
                <a16:creationId xmlns:a16="http://schemas.microsoft.com/office/drawing/2014/main" id="{7C8EF784-01B7-446E-9819-30442E4976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58114" y="5192713"/>
            <a:ext cx="1300162" cy="1300162"/>
          </a:xfrm>
          <a:prstGeom prst="rect">
            <a:avLst/>
          </a:prstGeom>
        </p:spPr>
      </p:pic>
      <p:sp>
        <p:nvSpPr>
          <p:cNvPr id="16" name="Rectangle 15">
            <a:extLst>
              <a:ext uri="{FF2B5EF4-FFF2-40B4-BE49-F238E27FC236}">
                <a16:creationId xmlns:a16="http://schemas.microsoft.com/office/drawing/2014/main" id="{BB05733A-C80D-4601-BB79-49E5B24D3878}"/>
              </a:ext>
            </a:extLst>
          </p:cNvPr>
          <p:cNvSpPr/>
          <p:nvPr/>
        </p:nvSpPr>
        <p:spPr>
          <a:xfrm>
            <a:off x="3429000" y="1952852"/>
            <a:ext cx="5410200" cy="1200329"/>
          </a:xfrm>
          <a:prstGeom prst="rect">
            <a:avLst/>
          </a:prstGeom>
        </p:spPr>
        <p:txBody>
          <a:bodyPr wrap="square">
            <a:spAutoFit/>
          </a:bodyPr>
          <a:lstStyle/>
          <a:p>
            <a:pPr marL="285750" indent="-285750">
              <a:buFont typeface="Arial" charset="0"/>
              <a:buChar char="•"/>
            </a:pPr>
            <a:r>
              <a:rPr lang="en-US" sz="2400" dirty="0"/>
              <a:t>5 countries joined in 2018: Argentina, India, Indonesia, Guatemala and Kazakhstan</a:t>
            </a:r>
          </a:p>
        </p:txBody>
      </p:sp>
      <p:pic>
        <p:nvPicPr>
          <p:cNvPr id="20" name="Picture 19" descr="A close up of a logo&#10;&#10;Description generated with high confidence">
            <a:extLst>
              <a:ext uri="{FF2B5EF4-FFF2-40B4-BE49-F238E27FC236}">
                <a16:creationId xmlns:a16="http://schemas.microsoft.com/office/drawing/2014/main" id="{322ECB23-2979-461C-8174-337FE4F334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04996" y="1441897"/>
            <a:ext cx="3276600" cy="510955"/>
          </a:xfrm>
          <a:prstGeom prst="rect">
            <a:avLst/>
          </a:prstGeom>
        </p:spPr>
      </p:pic>
      <p:pic>
        <p:nvPicPr>
          <p:cNvPr id="23" name="Picture 22" descr="A close up of a sign&#10;&#10;Description generated with high confidence">
            <a:extLst>
              <a:ext uri="{FF2B5EF4-FFF2-40B4-BE49-F238E27FC236}">
                <a16:creationId xmlns:a16="http://schemas.microsoft.com/office/drawing/2014/main" id="{07A0A804-A800-40F0-9DB5-B71CF48ECF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5800" y="3537149"/>
            <a:ext cx="3074807" cy="749953"/>
          </a:xfrm>
          <a:prstGeom prst="rect">
            <a:avLst/>
          </a:prstGeom>
        </p:spPr>
      </p:pic>
      <p:pic>
        <p:nvPicPr>
          <p:cNvPr id="7" name="Picture 6" descr="A close up of a logo&#10;&#10;Description generated with high confidence">
            <a:extLst>
              <a:ext uri="{FF2B5EF4-FFF2-40B4-BE49-F238E27FC236}">
                <a16:creationId xmlns:a16="http://schemas.microsoft.com/office/drawing/2014/main" id="{EBCF6C0E-FBA7-4E6E-8C4E-222294B8C01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97248" y="3600932"/>
            <a:ext cx="2623388" cy="622385"/>
          </a:xfrm>
          <a:prstGeom prst="rect">
            <a:avLst/>
          </a:prstGeom>
        </p:spPr>
      </p:pic>
      <p:pic>
        <p:nvPicPr>
          <p:cNvPr id="13"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82292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 name="image6.png" descr="C:\Users\chatterp\Downloads\7947f803-bf52-4e5f-8f44-d72d2c811eff.png"/>
          <p:cNvPicPr/>
          <p:nvPr/>
        </p:nvPicPr>
        <p:blipFill>
          <a:blip r:embed="rId2">
            <a:extLst/>
          </a:blip>
          <a:srcRect l="806" r="2419"/>
          <a:stretch>
            <a:fillRect/>
          </a:stretch>
        </p:blipFill>
        <p:spPr>
          <a:xfrm>
            <a:off x="0" y="838200"/>
            <a:ext cx="9144001" cy="4998116"/>
          </a:xfrm>
          <a:prstGeom prst="rect">
            <a:avLst/>
          </a:prstGeom>
          <a:ln w="12700">
            <a:miter lim="400000"/>
          </a:ln>
        </p:spPr>
      </p:pic>
      <p:sp>
        <p:nvSpPr>
          <p:cNvPr id="254" name="Shape 254"/>
          <p:cNvSpPr/>
          <p:nvPr/>
        </p:nvSpPr>
        <p:spPr>
          <a:xfrm>
            <a:off x="3791711" y="2635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55" name="Shape 255"/>
          <p:cNvSpPr/>
          <p:nvPr/>
        </p:nvSpPr>
        <p:spPr>
          <a:xfrm>
            <a:off x="4038600" y="2788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56" name="Shape 256"/>
          <p:cNvSpPr/>
          <p:nvPr/>
        </p:nvSpPr>
        <p:spPr>
          <a:xfrm>
            <a:off x="4197096" y="2559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57" name="Shape 257"/>
          <p:cNvSpPr/>
          <p:nvPr/>
        </p:nvSpPr>
        <p:spPr>
          <a:xfrm>
            <a:off x="4782311" y="28462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58" name="Shape 258"/>
          <p:cNvSpPr/>
          <p:nvPr/>
        </p:nvSpPr>
        <p:spPr>
          <a:xfrm>
            <a:off x="4477511" y="32272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59" name="Shape 259"/>
          <p:cNvSpPr/>
          <p:nvPr/>
        </p:nvSpPr>
        <p:spPr>
          <a:xfrm>
            <a:off x="4221481" y="3169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60" name="Shape 260"/>
          <p:cNvSpPr/>
          <p:nvPr/>
        </p:nvSpPr>
        <p:spPr>
          <a:xfrm>
            <a:off x="3916681" y="3169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61" name="Shape 261"/>
          <p:cNvSpPr/>
          <p:nvPr/>
        </p:nvSpPr>
        <p:spPr>
          <a:xfrm>
            <a:off x="3657600" y="3093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62" name="Shape 262"/>
          <p:cNvSpPr/>
          <p:nvPr/>
        </p:nvSpPr>
        <p:spPr>
          <a:xfrm>
            <a:off x="3581400" y="3397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63" name="Shape 263"/>
          <p:cNvSpPr/>
          <p:nvPr/>
        </p:nvSpPr>
        <p:spPr>
          <a:xfrm>
            <a:off x="3657600" y="350459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64" name="Shape 264"/>
          <p:cNvSpPr/>
          <p:nvPr/>
        </p:nvSpPr>
        <p:spPr>
          <a:xfrm>
            <a:off x="3791711" y="350459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65" name="Shape 265"/>
          <p:cNvSpPr/>
          <p:nvPr/>
        </p:nvSpPr>
        <p:spPr>
          <a:xfrm>
            <a:off x="3904488" y="351678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66" name="Shape 266"/>
          <p:cNvSpPr/>
          <p:nvPr/>
        </p:nvSpPr>
        <p:spPr>
          <a:xfrm>
            <a:off x="4602481" y="487619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67" name="Shape 267"/>
          <p:cNvSpPr/>
          <p:nvPr/>
        </p:nvSpPr>
        <p:spPr>
          <a:xfrm>
            <a:off x="152398" y="5432018"/>
            <a:ext cx="1542290"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r>
              <a:rPr sz="700" kern="0" dirty="0">
                <a:solidFill>
                  <a:sysClr val="windowText" lastClr="000000"/>
                </a:solidFill>
                <a:latin typeface="Calibri"/>
                <a:sym typeface="Calibri"/>
              </a:rPr>
              <a:t>Finance Initiative</a:t>
            </a:r>
            <a:r>
              <a:rPr sz="700" kern="0" spc="-100" dirty="0">
                <a:solidFill>
                  <a:sysClr val="windowText" lastClr="000000"/>
                </a:solidFill>
                <a:latin typeface="Calibri"/>
                <a:sym typeface="Calibri"/>
              </a:rPr>
              <a:t> </a:t>
            </a:r>
            <a:r>
              <a:rPr sz="700" kern="0" dirty="0">
                <a:solidFill>
                  <a:sysClr val="windowText" lastClr="000000"/>
                </a:solidFill>
                <a:latin typeface="Calibri"/>
                <a:sym typeface="Calibri"/>
              </a:rPr>
              <a:t>(UNEP FI): trainings</a:t>
            </a:r>
          </a:p>
        </p:txBody>
      </p:sp>
      <p:sp>
        <p:nvSpPr>
          <p:cNvPr id="268" name="Shape 268"/>
          <p:cNvSpPr/>
          <p:nvPr/>
        </p:nvSpPr>
        <p:spPr>
          <a:xfrm>
            <a:off x="5557011" y="44774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69" name="Shape 269"/>
          <p:cNvSpPr/>
          <p:nvPr/>
        </p:nvSpPr>
        <p:spPr>
          <a:xfrm>
            <a:off x="5544311" y="4522627"/>
            <a:ext cx="36001"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70" name="Shape 270"/>
          <p:cNvSpPr/>
          <p:nvPr/>
        </p:nvSpPr>
        <p:spPr>
          <a:xfrm>
            <a:off x="2496311" y="4281327"/>
            <a:ext cx="36002"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71" name="Shape 271"/>
          <p:cNvSpPr/>
          <p:nvPr/>
        </p:nvSpPr>
        <p:spPr>
          <a:xfrm>
            <a:off x="2420111" y="4906674"/>
            <a:ext cx="36002" cy="36002"/>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72" name="Shape 272"/>
          <p:cNvSpPr/>
          <p:nvPr/>
        </p:nvSpPr>
        <p:spPr>
          <a:xfrm>
            <a:off x="1752600" y="4083715"/>
            <a:ext cx="36001"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73" name="Shape 273"/>
          <p:cNvSpPr/>
          <p:nvPr/>
        </p:nvSpPr>
        <p:spPr>
          <a:xfrm>
            <a:off x="3904488" y="3455827"/>
            <a:ext cx="36000"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74" name="Shape 274"/>
          <p:cNvSpPr/>
          <p:nvPr/>
        </p:nvSpPr>
        <p:spPr>
          <a:xfrm>
            <a:off x="7696200" y="4617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75" name="Shape 275"/>
          <p:cNvSpPr/>
          <p:nvPr/>
        </p:nvSpPr>
        <p:spPr>
          <a:xfrm>
            <a:off x="4419600" y="4159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76" name="Shape 276"/>
          <p:cNvSpPr/>
          <p:nvPr/>
        </p:nvSpPr>
        <p:spPr>
          <a:xfrm>
            <a:off x="2029967" y="49036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77" name="Shape 277"/>
          <p:cNvSpPr/>
          <p:nvPr/>
        </p:nvSpPr>
        <p:spPr>
          <a:xfrm>
            <a:off x="2468879" y="4970683"/>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78" name="Shape 278"/>
          <p:cNvSpPr/>
          <p:nvPr/>
        </p:nvSpPr>
        <p:spPr>
          <a:xfrm>
            <a:off x="159123" y="5909089"/>
            <a:ext cx="1974477"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r>
              <a:rPr sz="700" kern="0" dirty="0">
                <a:solidFill>
                  <a:sysClr val="windowText" lastClr="000000"/>
                </a:solidFill>
                <a:latin typeface="Calibri"/>
                <a:sym typeface="Calibri"/>
              </a:rPr>
              <a:t>Partnership</a:t>
            </a:r>
            <a:r>
              <a:rPr sz="700" kern="0" spc="-100" dirty="0">
                <a:solidFill>
                  <a:sysClr val="windowText" lastClr="000000"/>
                </a:solidFill>
                <a:latin typeface="Calibri"/>
                <a:sym typeface="Calibri"/>
              </a:rPr>
              <a:t> </a:t>
            </a:r>
            <a:r>
              <a:rPr sz="700" kern="0" dirty="0">
                <a:solidFill>
                  <a:sysClr val="windowText" lastClr="000000"/>
                </a:solidFill>
                <a:latin typeface="Calibri"/>
                <a:sym typeface="Calibri"/>
              </a:rPr>
              <a:t>for Action on Green</a:t>
            </a:r>
            <a:r>
              <a:rPr sz="700" kern="0" spc="-100" dirty="0">
                <a:solidFill>
                  <a:sysClr val="windowText" lastClr="000000"/>
                </a:solidFill>
                <a:latin typeface="Calibri"/>
                <a:sym typeface="Calibri"/>
              </a:rPr>
              <a:t> </a:t>
            </a:r>
            <a:r>
              <a:rPr sz="700" kern="0" dirty="0">
                <a:solidFill>
                  <a:sysClr val="windowText" lastClr="000000"/>
                </a:solidFill>
                <a:latin typeface="Calibri"/>
                <a:sym typeface="Calibri"/>
              </a:rPr>
              <a:t>Economy</a:t>
            </a:r>
          </a:p>
        </p:txBody>
      </p:sp>
      <p:sp>
        <p:nvSpPr>
          <p:cNvPr id="279" name="Shape 279"/>
          <p:cNvSpPr/>
          <p:nvPr/>
        </p:nvSpPr>
        <p:spPr>
          <a:xfrm>
            <a:off x="3886200" y="3309015"/>
            <a:ext cx="36000"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0" name="Shape 280"/>
          <p:cNvSpPr/>
          <p:nvPr/>
        </p:nvSpPr>
        <p:spPr>
          <a:xfrm>
            <a:off x="7162800" y="2693827"/>
            <a:ext cx="36001" cy="36000"/>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1" name="Shape 281"/>
          <p:cNvSpPr/>
          <p:nvPr/>
        </p:nvSpPr>
        <p:spPr>
          <a:xfrm>
            <a:off x="2267711" y="3321715"/>
            <a:ext cx="36002"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2" name="Shape 282"/>
          <p:cNvSpPr/>
          <p:nvPr/>
        </p:nvSpPr>
        <p:spPr>
          <a:xfrm>
            <a:off x="2240279" y="3550315"/>
            <a:ext cx="36002"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3" name="Shape 283"/>
          <p:cNvSpPr/>
          <p:nvPr/>
        </p:nvSpPr>
        <p:spPr>
          <a:xfrm>
            <a:off x="4724400" y="4827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4" name="Shape 284"/>
          <p:cNvSpPr/>
          <p:nvPr/>
        </p:nvSpPr>
        <p:spPr>
          <a:xfrm>
            <a:off x="4809744" y="470550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5" name="Shape 285"/>
          <p:cNvSpPr/>
          <p:nvPr/>
        </p:nvSpPr>
        <p:spPr>
          <a:xfrm>
            <a:off x="4629911" y="4540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6" name="Shape 286"/>
          <p:cNvSpPr/>
          <p:nvPr/>
        </p:nvSpPr>
        <p:spPr>
          <a:xfrm>
            <a:off x="4724400" y="4257450"/>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7" name="Shape 287"/>
          <p:cNvSpPr/>
          <p:nvPr/>
        </p:nvSpPr>
        <p:spPr>
          <a:xfrm>
            <a:off x="4553711" y="3855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8" name="Shape 288"/>
          <p:cNvSpPr/>
          <p:nvPr/>
        </p:nvSpPr>
        <p:spPr>
          <a:xfrm>
            <a:off x="4401311" y="3778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89" name="Shape 289"/>
          <p:cNvSpPr/>
          <p:nvPr/>
        </p:nvSpPr>
        <p:spPr>
          <a:xfrm>
            <a:off x="4306823" y="3550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0" name="Shape 290"/>
          <p:cNvSpPr/>
          <p:nvPr/>
        </p:nvSpPr>
        <p:spPr>
          <a:xfrm>
            <a:off x="4267200" y="3809394"/>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1" name="Shape 291"/>
          <p:cNvSpPr/>
          <p:nvPr/>
        </p:nvSpPr>
        <p:spPr>
          <a:xfrm>
            <a:off x="4191000" y="3455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2" name="Shape 292"/>
          <p:cNvSpPr/>
          <p:nvPr/>
        </p:nvSpPr>
        <p:spPr>
          <a:xfrm>
            <a:off x="4005071" y="3416203"/>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3" name="Shape 293"/>
          <p:cNvSpPr/>
          <p:nvPr/>
        </p:nvSpPr>
        <p:spPr>
          <a:xfrm>
            <a:off x="5522976" y="303215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4" name="Shape 294"/>
          <p:cNvSpPr/>
          <p:nvPr/>
        </p:nvSpPr>
        <p:spPr>
          <a:xfrm>
            <a:off x="5181600" y="2940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5" name="Shape 295"/>
          <p:cNvSpPr/>
          <p:nvPr/>
        </p:nvSpPr>
        <p:spPr>
          <a:xfrm>
            <a:off x="5449823" y="2959002"/>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6" name="Shape 296"/>
          <p:cNvSpPr/>
          <p:nvPr/>
        </p:nvSpPr>
        <p:spPr>
          <a:xfrm>
            <a:off x="3962400" y="351678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7" name="Shape 297"/>
          <p:cNvSpPr/>
          <p:nvPr/>
        </p:nvSpPr>
        <p:spPr>
          <a:xfrm>
            <a:off x="3520440" y="3370483"/>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8" name="Shape 298"/>
          <p:cNvSpPr/>
          <p:nvPr/>
        </p:nvSpPr>
        <p:spPr>
          <a:xfrm>
            <a:off x="5105400" y="2635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299" name="Shape 299"/>
          <p:cNvSpPr/>
          <p:nvPr/>
        </p:nvSpPr>
        <p:spPr>
          <a:xfrm>
            <a:off x="5410200" y="2635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0" name="Shape 300"/>
          <p:cNvSpPr/>
          <p:nvPr/>
        </p:nvSpPr>
        <p:spPr>
          <a:xfrm>
            <a:off x="5334000" y="2867562"/>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1" name="Shape 301"/>
          <p:cNvSpPr/>
          <p:nvPr/>
        </p:nvSpPr>
        <p:spPr>
          <a:xfrm>
            <a:off x="4974335" y="2559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2" name="Shape 302"/>
          <p:cNvSpPr/>
          <p:nvPr/>
        </p:nvSpPr>
        <p:spPr>
          <a:xfrm>
            <a:off x="4910328" y="26176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3" name="Shape 303"/>
          <p:cNvSpPr/>
          <p:nvPr/>
        </p:nvSpPr>
        <p:spPr>
          <a:xfrm>
            <a:off x="6629400" y="2178715"/>
            <a:ext cx="36001"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4" name="Shape 304"/>
          <p:cNvSpPr/>
          <p:nvPr/>
        </p:nvSpPr>
        <p:spPr>
          <a:xfrm>
            <a:off x="5925311" y="2331115"/>
            <a:ext cx="36001"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5" name="Shape 305"/>
          <p:cNvSpPr/>
          <p:nvPr/>
        </p:nvSpPr>
        <p:spPr>
          <a:xfrm>
            <a:off x="4953000" y="2684683"/>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6" name="Shape 306"/>
          <p:cNvSpPr/>
          <p:nvPr/>
        </p:nvSpPr>
        <p:spPr>
          <a:xfrm>
            <a:off x="4892040" y="2702971"/>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7" name="Shape 307"/>
          <p:cNvSpPr/>
          <p:nvPr/>
        </p:nvSpPr>
        <p:spPr>
          <a:xfrm>
            <a:off x="4876800" y="2407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8" name="Shape 308"/>
          <p:cNvSpPr/>
          <p:nvPr/>
        </p:nvSpPr>
        <p:spPr>
          <a:xfrm>
            <a:off x="4553711" y="2407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09" name="Shape 309"/>
          <p:cNvSpPr/>
          <p:nvPr/>
        </p:nvSpPr>
        <p:spPr>
          <a:xfrm>
            <a:off x="4645152" y="2312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0" name="Shape 310"/>
          <p:cNvSpPr/>
          <p:nvPr/>
        </p:nvSpPr>
        <p:spPr>
          <a:xfrm>
            <a:off x="4602481" y="2188378"/>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1" name="Shape 311"/>
          <p:cNvSpPr/>
          <p:nvPr/>
        </p:nvSpPr>
        <p:spPr>
          <a:xfrm>
            <a:off x="4495800" y="2254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2" name="Shape 312"/>
          <p:cNvSpPr/>
          <p:nvPr/>
        </p:nvSpPr>
        <p:spPr>
          <a:xfrm>
            <a:off x="3733800" y="2407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3" name="Shape 313"/>
          <p:cNvSpPr/>
          <p:nvPr/>
        </p:nvSpPr>
        <p:spPr>
          <a:xfrm>
            <a:off x="4325111" y="214518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4" name="Shape 314"/>
          <p:cNvSpPr/>
          <p:nvPr/>
        </p:nvSpPr>
        <p:spPr>
          <a:xfrm>
            <a:off x="4419600" y="1980594"/>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5" name="Shape 315"/>
          <p:cNvSpPr/>
          <p:nvPr/>
        </p:nvSpPr>
        <p:spPr>
          <a:xfrm>
            <a:off x="4191000" y="17032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6" name="Shape 316"/>
          <p:cNvSpPr/>
          <p:nvPr/>
        </p:nvSpPr>
        <p:spPr>
          <a:xfrm>
            <a:off x="4370832" y="1721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7" name="Shape 317"/>
          <p:cNvSpPr/>
          <p:nvPr/>
        </p:nvSpPr>
        <p:spPr>
          <a:xfrm>
            <a:off x="4572000" y="16270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8" name="Shape 318"/>
          <p:cNvSpPr/>
          <p:nvPr/>
        </p:nvSpPr>
        <p:spPr>
          <a:xfrm>
            <a:off x="4590288" y="1761139"/>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19" name="Shape 319"/>
          <p:cNvSpPr/>
          <p:nvPr/>
        </p:nvSpPr>
        <p:spPr>
          <a:xfrm>
            <a:off x="4553711" y="1873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0" name="Shape 320"/>
          <p:cNvSpPr/>
          <p:nvPr/>
        </p:nvSpPr>
        <p:spPr>
          <a:xfrm>
            <a:off x="4782311" y="20842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1" name="Shape 321"/>
          <p:cNvSpPr/>
          <p:nvPr/>
        </p:nvSpPr>
        <p:spPr>
          <a:xfrm>
            <a:off x="4681728" y="2160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2" name="Shape 322"/>
          <p:cNvSpPr/>
          <p:nvPr/>
        </p:nvSpPr>
        <p:spPr>
          <a:xfrm>
            <a:off x="4419600" y="2254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3" name="Shape 323"/>
          <p:cNvSpPr/>
          <p:nvPr/>
        </p:nvSpPr>
        <p:spPr>
          <a:xfrm>
            <a:off x="4343400" y="2218339"/>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4" name="Shape 324"/>
          <p:cNvSpPr/>
          <p:nvPr/>
        </p:nvSpPr>
        <p:spPr>
          <a:xfrm>
            <a:off x="3581400" y="1569114"/>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5" name="Shape 325"/>
          <p:cNvSpPr/>
          <p:nvPr/>
        </p:nvSpPr>
        <p:spPr>
          <a:xfrm>
            <a:off x="5120640" y="237378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6" name="Shape 326"/>
          <p:cNvSpPr/>
          <p:nvPr/>
        </p:nvSpPr>
        <p:spPr>
          <a:xfrm>
            <a:off x="5696711" y="2102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7" name="Shape 327"/>
          <p:cNvSpPr/>
          <p:nvPr/>
        </p:nvSpPr>
        <p:spPr>
          <a:xfrm>
            <a:off x="5867400" y="2737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8" name="Shape 328"/>
          <p:cNvSpPr/>
          <p:nvPr/>
        </p:nvSpPr>
        <p:spPr>
          <a:xfrm>
            <a:off x="6153911" y="29986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29" name="Shape 329"/>
          <p:cNvSpPr/>
          <p:nvPr/>
        </p:nvSpPr>
        <p:spPr>
          <a:xfrm>
            <a:off x="6272784" y="2821843"/>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0" name="Shape 330"/>
          <p:cNvSpPr/>
          <p:nvPr/>
        </p:nvSpPr>
        <p:spPr>
          <a:xfrm>
            <a:off x="6437376" y="295595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1" name="Shape 331"/>
          <p:cNvSpPr/>
          <p:nvPr/>
        </p:nvSpPr>
        <p:spPr>
          <a:xfrm>
            <a:off x="6227064" y="35320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2" name="Shape 332"/>
          <p:cNvSpPr/>
          <p:nvPr/>
        </p:nvSpPr>
        <p:spPr>
          <a:xfrm>
            <a:off x="6763511" y="2541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3" name="Shape 333"/>
          <p:cNvSpPr/>
          <p:nvPr/>
        </p:nvSpPr>
        <p:spPr>
          <a:xfrm>
            <a:off x="6629400" y="3016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4" name="Shape 334"/>
          <p:cNvSpPr/>
          <p:nvPr/>
        </p:nvSpPr>
        <p:spPr>
          <a:xfrm>
            <a:off x="6781800" y="3245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5" name="Shape 335"/>
          <p:cNvSpPr/>
          <p:nvPr/>
        </p:nvSpPr>
        <p:spPr>
          <a:xfrm>
            <a:off x="6915911" y="3324762"/>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6" name="Shape 336"/>
          <p:cNvSpPr/>
          <p:nvPr/>
        </p:nvSpPr>
        <p:spPr>
          <a:xfrm>
            <a:off x="7010400" y="3321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7" name="Shape 337"/>
          <p:cNvSpPr/>
          <p:nvPr/>
        </p:nvSpPr>
        <p:spPr>
          <a:xfrm>
            <a:off x="7220711" y="3778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8" name="Shape 338"/>
          <p:cNvSpPr/>
          <p:nvPr/>
        </p:nvSpPr>
        <p:spPr>
          <a:xfrm>
            <a:off x="6903719" y="37606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39" name="Shape 339"/>
          <p:cNvSpPr/>
          <p:nvPr/>
        </p:nvSpPr>
        <p:spPr>
          <a:xfrm>
            <a:off x="7373111" y="3321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0" name="Shape 340"/>
          <p:cNvSpPr/>
          <p:nvPr/>
        </p:nvSpPr>
        <p:spPr>
          <a:xfrm>
            <a:off x="8592311" y="5150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1" name="Shape 341"/>
          <p:cNvSpPr/>
          <p:nvPr/>
        </p:nvSpPr>
        <p:spPr>
          <a:xfrm>
            <a:off x="7677911" y="2541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2" name="Shape 342"/>
          <p:cNvSpPr/>
          <p:nvPr/>
        </p:nvSpPr>
        <p:spPr>
          <a:xfrm>
            <a:off x="7391400" y="2541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3" name="Shape 343"/>
          <p:cNvSpPr/>
          <p:nvPr/>
        </p:nvSpPr>
        <p:spPr>
          <a:xfrm>
            <a:off x="7114031" y="3016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4" name="Shape 344"/>
          <p:cNvSpPr/>
          <p:nvPr/>
        </p:nvSpPr>
        <p:spPr>
          <a:xfrm>
            <a:off x="6172200" y="192170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5" name="Shape 345"/>
          <p:cNvSpPr/>
          <p:nvPr/>
        </p:nvSpPr>
        <p:spPr>
          <a:xfrm>
            <a:off x="1353311" y="3260754"/>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6" name="Shape 346"/>
          <p:cNvSpPr/>
          <p:nvPr/>
        </p:nvSpPr>
        <p:spPr>
          <a:xfrm>
            <a:off x="1417319" y="3303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7" name="Shape 347"/>
          <p:cNvSpPr/>
          <p:nvPr/>
        </p:nvSpPr>
        <p:spPr>
          <a:xfrm>
            <a:off x="1527047" y="3248054"/>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8" name="Shape 348"/>
          <p:cNvSpPr/>
          <p:nvPr/>
        </p:nvSpPr>
        <p:spPr>
          <a:xfrm>
            <a:off x="1481327" y="3343050"/>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49" name="Shape 349"/>
          <p:cNvSpPr/>
          <p:nvPr/>
        </p:nvSpPr>
        <p:spPr>
          <a:xfrm>
            <a:off x="1676400" y="3480210"/>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0" name="Shape 350"/>
          <p:cNvSpPr/>
          <p:nvPr/>
        </p:nvSpPr>
        <p:spPr>
          <a:xfrm>
            <a:off x="1545336" y="3455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1" name="Shape 351"/>
          <p:cNvSpPr/>
          <p:nvPr/>
        </p:nvSpPr>
        <p:spPr>
          <a:xfrm>
            <a:off x="1947672" y="3132739"/>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2" name="Shape 352"/>
          <p:cNvSpPr/>
          <p:nvPr/>
        </p:nvSpPr>
        <p:spPr>
          <a:xfrm>
            <a:off x="1905000" y="3132739"/>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3" name="Shape 353"/>
          <p:cNvSpPr/>
          <p:nvPr/>
        </p:nvSpPr>
        <p:spPr>
          <a:xfrm>
            <a:off x="3486911" y="3245515"/>
            <a:ext cx="36001"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4" name="Shape 354"/>
          <p:cNvSpPr/>
          <p:nvPr/>
        </p:nvSpPr>
        <p:spPr>
          <a:xfrm>
            <a:off x="4495800" y="4845715"/>
            <a:ext cx="36000" cy="36001"/>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5" name="Shape 355"/>
          <p:cNvSpPr/>
          <p:nvPr/>
        </p:nvSpPr>
        <p:spPr>
          <a:xfrm>
            <a:off x="1066800" y="2940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6" name="Shape 356"/>
          <p:cNvSpPr/>
          <p:nvPr/>
        </p:nvSpPr>
        <p:spPr>
          <a:xfrm>
            <a:off x="1505711" y="2407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7" name="Shape 357"/>
          <p:cNvSpPr/>
          <p:nvPr/>
        </p:nvSpPr>
        <p:spPr>
          <a:xfrm>
            <a:off x="1143000" y="1979619"/>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8" name="Shape 358"/>
          <p:cNvSpPr/>
          <p:nvPr/>
        </p:nvSpPr>
        <p:spPr>
          <a:xfrm>
            <a:off x="1828800" y="3626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59" name="Shape 359"/>
          <p:cNvSpPr/>
          <p:nvPr/>
        </p:nvSpPr>
        <p:spPr>
          <a:xfrm>
            <a:off x="1719072" y="3836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60" name="Shape 360"/>
          <p:cNvSpPr/>
          <p:nvPr/>
        </p:nvSpPr>
        <p:spPr>
          <a:xfrm>
            <a:off x="1752600" y="39892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61" name="Shape 361"/>
          <p:cNvSpPr/>
          <p:nvPr/>
        </p:nvSpPr>
        <p:spPr>
          <a:xfrm>
            <a:off x="2115311" y="43702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62" name="Shape 362"/>
          <p:cNvSpPr/>
          <p:nvPr/>
        </p:nvSpPr>
        <p:spPr>
          <a:xfrm>
            <a:off x="2521711" y="41218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63" name="Shape 363"/>
          <p:cNvSpPr/>
          <p:nvPr/>
        </p:nvSpPr>
        <p:spPr>
          <a:xfrm>
            <a:off x="2286000" y="4598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64" name="Shape 364"/>
          <p:cNvSpPr/>
          <p:nvPr/>
        </p:nvSpPr>
        <p:spPr>
          <a:xfrm>
            <a:off x="2267711" y="50560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65" name="Shape 365"/>
          <p:cNvSpPr/>
          <p:nvPr/>
        </p:nvSpPr>
        <p:spPr>
          <a:xfrm>
            <a:off x="2057400" y="3550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66" name="Shape 366"/>
          <p:cNvSpPr/>
          <p:nvPr/>
        </p:nvSpPr>
        <p:spPr>
          <a:xfrm>
            <a:off x="152399" y="5250179"/>
            <a:ext cx="2066546" cy="2057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r>
              <a:rPr sz="700" kern="0">
                <a:solidFill>
                  <a:sysClr val="windowText" lastClr="000000"/>
                </a:solidFill>
                <a:latin typeface="Calibri"/>
                <a:sym typeface="Calibri"/>
              </a:rPr>
              <a:t>Finance Initiative</a:t>
            </a:r>
            <a:r>
              <a:rPr sz="700" kern="0" spc="-100">
                <a:solidFill>
                  <a:sysClr val="windowText" lastClr="000000"/>
                </a:solidFill>
                <a:latin typeface="Calibri"/>
                <a:sym typeface="Calibri"/>
              </a:rPr>
              <a:t> </a:t>
            </a:r>
            <a:r>
              <a:rPr sz="700" kern="0">
                <a:solidFill>
                  <a:sysClr val="windowText" lastClr="000000"/>
                </a:solidFill>
                <a:latin typeface="Calibri"/>
                <a:sym typeface="Calibri"/>
              </a:rPr>
              <a:t>(UNEP FI): members</a:t>
            </a:r>
            <a:r>
              <a:rPr sz="700" kern="0" spc="-100">
                <a:solidFill>
                  <a:sysClr val="windowText" lastClr="000000"/>
                </a:solidFill>
                <a:latin typeface="Calibri"/>
                <a:sym typeface="Calibri"/>
              </a:rPr>
              <a:t> </a:t>
            </a:r>
            <a:r>
              <a:rPr sz="700" kern="0">
                <a:solidFill>
                  <a:sysClr val="windowText" lastClr="000000"/>
                </a:solidFill>
                <a:latin typeface="Calibri"/>
                <a:sym typeface="Calibri"/>
              </a:rPr>
              <a:t>in</a:t>
            </a:r>
            <a:r>
              <a:rPr sz="700" kern="0" spc="-100">
                <a:solidFill>
                  <a:sysClr val="windowText" lastClr="000000"/>
                </a:solidFill>
                <a:latin typeface="Calibri"/>
                <a:sym typeface="Calibri"/>
              </a:rPr>
              <a:t> </a:t>
            </a:r>
            <a:r>
              <a:rPr sz="700" kern="0">
                <a:solidFill>
                  <a:sysClr val="windowText" lastClr="000000"/>
                </a:solidFill>
                <a:latin typeface="Calibri"/>
                <a:sym typeface="Calibri"/>
              </a:rPr>
              <a:t>countries</a:t>
            </a:r>
          </a:p>
        </p:txBody>
      </p:sp>
      <p:sp>
        <p:nvSpPr>
          <p:cNvPr id="367" name="Shape 367"/>
          <p:cNvSpPr/>
          <p:nvPr/>
        </p:nvSpPr>
        <p:spPr>
          <a:xfrm>
            <a:off x="2100072" y="31510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68" name="Shape 368"/>
          <p:cNvSpPr/>
          <p:nvPr/>
        </p:nvSpPr>
        <p:spPr>
          <a:xfrm>
            <a:off x="2209800" y="3321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69" name="Shape 369"/>
          <p:cNvSpPr/>
          <p:nvPr/>
        </p:nvSpPr>
        <p:spPr>
          <a:xfrm>
            <a:off x="2209800" y="4921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pic>
        <p:nvPicPr>
          <p:cNvPr id="370" name="image8.png"/>
          <p:cNvPicPr/>
          <p:nvPr/>
        </p:nvPicPr>
        <p:blipFill>
          <a:blip r:embed="rId3">
            <a:extLst/>
          </a:blip>
          <a:stretch>
            <a:fillRect/>
          </a:stretch>
        </p:blipFill>
        <p:spPr>
          <a:xfrm>
            <a:off x="4885944" y="3611274"/>
            <a:ext cx="309881" cy="371857"/>
          </a:xfrm>
          <a:prstGeom prst="rect">
            <a:avLst/>
          </a:prstGeom>
          <a:ln w="12700">
            <a:miter lim="400000"/>
          </a:ln>
        </p:spPr>
      </p:pic>
      <p:sp>
        <p:nvSpPr>
          <p:cNvPr id="371" name="Shape 371"/>
          <p:cNvSpPr/>
          <p:nvPr/>
        </p:nvSpPr>
        <p:spPr>
          <a:xfrm>
            <a:off x="7848600" y="4617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72" name="Shape 372"/>
          <p:cNvSpPr/>
          <p:nvPr/>
        </p:nvSpPr>
        <p:spPr>
          <a:xfrm>
            <a:off x="4361688" y="211775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73" name="Shape 373"/>
          <p:cNvSpPr/>
          <p:nvPr/>
        </p:nvSpPr>
        <p:spPr>
          <a:xfrm>
            <a:off x="6477000" y="2940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74" name="Shape 374"/>
          <p:cNvSpPr/>
          <p:nvPr/>
        </p:nvSpPr>
        <p:spPr>
          <a:xfrm>
            <a:off x="2115311" y="4446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75" name="Shape 375"/>
          <p:cNvSpPr/>
          <p:nvPr/>
        </p:nvSpPr>
        <p:spPr>
          <a:xfrm>
            <a:off x="2176272" y="2657250"/>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76" name="Shape 376"/>
          <p:cNvSpPr/>
          <p:nvPr/>
        </p:nvSpPr>
        <p:spPr>
          <a:xfrm>
            <a:off x="2343911" y="41416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77" name="Shape 377"/>
          <p:cNvSpPr/>
          <p:nvPr/>
        </p:nvSpPr>
        <p:spPr>
          <a:xfrm>
            <a:off x="4599432" y="2312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78" name="Shape 378"/>
          <p:cNvSpPr/>
          <p:nvPr/>
        </p:nvSpPr>
        <p:spPr>
          <a:xfrm>
            <a:off x="1295400" y="1979619"/>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79" name="Shape 379"/>
          <p:cNvSpPr/>
          <p:nvPr/>
        </p:nvSpPr>
        <p:spPr>
          <a:xfrm>
            <a:off x="6915911" y="2635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0" name="Shape 380"/>
          <p:cNvSpPr/>
          <p:nvPr/>
        </p:nvSpPr>
        <p:spPr>
          <a:xfrm>
            <a:off x="1828800" y="3684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1" name="Shape 381"/>
          <p:cNvSpPr/>
          <p:nvPr/>
        </p:nvSpPr>
        <p:spPr>
          <a:xfrm>
            <a:off x="4343400" y="2178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2" name="Shape 382"/>
          <p:cNvSpPr/>
          <p:nvPr/>
        </p:nvSpPr>
        <p:spPr>
          <a:xfrm>
            <a:off x="4197096" y="1834290"/>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3" name="Shape 383"/>
          <p:cNvSpPr/>
          <p:nvPr/>
        </p:nvSpPr>
        <p:spPr>
          <a:xfrm>
            <a:off x="1676400" y="3855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4" name="Shape 384"/>
          <p:cNvSpPr/>
          <p:nvPr/>
        </p:nvSpPr>
        <p:spPr>
          <a:xfrm>
            <a:off x="4706111" y="2864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5" name="Shape 385"/>
          <p:cNvSpPr/>
          <p:nvPr/>
        </p:nvSpPr>
        <p:spPr>
          <a:xfrm>
            <a:off x="4248911" y="20080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6" name="Shape 386"/>
          <p:cNvSpPr/>
          <p:nvPr/>
        </p:nvSpPr>
        <p:spPr>
          <a:xfrm>
            <a:off x="4553711" y="24652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7" name="Shape 387"/>
          <p:cNvSpPr/>
          <p:nvPr/>
        </p:nvSpPr>
        <p:spPr>
          <a:xfrm>
            <a:off x="7144511" y="29986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8" name="Shape 388"/>
          <p:cNvSpPr/>
          <p:nvPr/>
        </p:nvSpPr>
        <p:spPr>
          <a:xfrm>
            <a:off x="3639311" y="1550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89" name="Shape 389"/>
          <p:cNvSpPr/>
          <p:nvPr/>
        </p:nvSpPr>
        <p:spPr>
          <a:xfrm>
            <a:off x="6077711" y="2940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0" name="Shape 390"/>
          <p:cNvSpPr/>
          <p:nvPr/>
        </p:nvSpPr>
        <p:spPr>
          <a:xfrm>
            <a:off x="7162800" y="3836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1" name="Shape 391"/>
          <p:cNvSpPr/>
          <p:nvPr/>
        </p:nvSpPr>
        <p:spPr>
          <a:xfrm>
            <a:off x="4343400" y="234635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2" name="Shape 392"/>
          <p:cNvSpPr/>
          <p:nvPr/>
        </p:nvSpPr>
        <p:spPr>
          <a:xfrm>
            <a:off x="7677911" y="2483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3" name="Shape 393"/>
          <p:cNvSpPr/>
          <p:nvPr/>
        </p:nvSpPr>
        <p:spPr>
          <a:xfrm>
            <a:off x="4800600" y="2559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4" name="Shape 394"/>
          <p:cNvSpPr/>
          <p:nvPr/>
        </p:nvSpPr>
        <p:spPr>
          <a:xfrm>
            <a:off x="4983479" y="264810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5" name="Shape 395"/>
          <p:cNvSpPr/>
          <p:nvPr/>
        </p:nvSpPr>
        <p:spPr>
          <a:xfrm>
            <a:off x="6839711" y="3626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6" name="Shape 396"/>
          <p:cNvSpPr/>
          <p:nvPr/>
        </p:nvSpPr>
        <p:spPr>
          <a:xfrm>
            <a:off x="1066800" y="3016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7" name="Shape 397"/>
          <p:cNvSpPr/>
          <p:nvPr/>
        </p:nvSpPr>
        <p:spPr>
          <a:xfrm>
            <a:off x="3733792" y="266600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8" name="Shape 398"/>
          <p:cNvSpPr/>
          <p:nvPr/>
        </p:nvSpPr>
        <p:spPr>
          <a:xfrm>
            <a:off x="6534911" y="21787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399" name="Shape 399"/>
          <p:cNvSpPr/>
          <p:nvPr/>
        </p:nvSpPr>
        <p:spPr>
          <a:xfrm>
            <a:off x="4114800" y="3474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0" name="Shape 400"/>
          <p:cNvSpPr/>
          <p:nvPr/>
        </p:nvSpPr>
        <p:spPr>
          <a:xfrm>
            <a:off x="4233671" y="1651411"/>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1" name="Shape 401"/>
          <p:cNvSpPr/>
          <p:nvPr/>
        </p:nvSpPr>
        <p:spPr>
          <a:xfrm>
            <a:off x="1627632" y="3489354"/>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2" name="Shape 402"/>
          <p:cNvSpPr/>
          <p:nvPr/>
        </p:nvSpPr>
        <p:spPr>
          <a:xfrm>
            <a:off x="2267711" y="4540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3" name="Shape 403"/>
          <p:cNvSpPr/>
          <p:nvPr/>
        </p:nvSpPr>
        <p:spPr>
          <a:xfrm>
            <a:off x="1810511" y="4159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4" name="Shape 404"/>
          <p:cNvSpPr/>
          <p:nvPr/>
        </p:nvSpPr>
        <p:spPr>
          <a:xfrm>
            <a:off x="4495800" y="20080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5" name="Shape 405"/>
          <p:cNvSpPr/>
          <p:nvPr/>
        </p:nvSpPr>
        <p:spPr>
          <a:xfrm>
            <a:off x="7351776" y="3245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6" name="Shape 406"/>
          <p:cNvSpPr/>
          <p:nvPr/>
        </p:nvSpPr>
        <p:spPr>
          <a:xfrm>
            <a:off x="4636008" y="2227483"/>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7" name="Shape 407"/>
          <p:cNvSpPr/>
          <p:nvPr/>
        </p:nvSpPr>
        <p:spPr>
          <a:xfrm>
            <a:off x="6019800" y="192170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8" name="Shape 408"/>
          <p:cNvSpPr/>
          <p:nvPr/>
        </p:nvSpPr>
        <p:spPr>
          <a:xfrm>
            <a:off x="4480559" y="2218339"/>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09" name="Shape 409"/>
          <p:cNvSpPr/>
          <p:nvPr/>
        </p:nvSpPr>
        <p:spPr>
          <a:xfrm>
            <a:off x="4572000" y="4827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0" name="Shape 410"/>
          <p:cNvSpPr/>
          <p:nvPr/>
        </p:nvSpPr>
        <p:spPr>
          <a:xfrm>
            <a:off x="7373111" y="2501802"/>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1" name="Shape 411"/>
          <p:cNvSpPr/>
          <p:nvPr/>
        </p:nvSpPr>
        <p:spPr>
          <a:xfrm>
            <a:off x="6922007" y="3736242"/>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2" name="Shape 412"/>
          <p:cNvSpPr/>
          <p:nvPr/>
        </p:nvSpPr>
        <p:spPr>
          <a:xfrm>
            <a:off x="4343400" y="1645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3" name="Shape 413"/>
          <p:cNvSpPr/>
          <p:nvPr/>
        </p:nvSpPr>
        <p:spPr>
          <a:xfrm>
            <a:off x="2343911" y="3626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4" name="Shape 414"/>
          <p:cNvSpPr/>
          <p:nvPr/>
        </p:nvSpPr>
        <p:spPr>
          <a:xfrm>
            <a:off x="6839711" y="3245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5" name="Shape 415"/>
          <p:cNvSpPr/>
          <p:nvPr/>
        </p:nvSpPr>
        <p:spPr>
          <a:xfrm>
            <a:off x="3962400" y="3455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6" name="Shape 416"/>
          <p:cNvSpPr/>
          <p:nvPr/>
        </p:nvSpPr>
        <p:spPr>
          <a:xfrm>
            <a:off x="4953000" y="2407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7" name="Shape 417"/>
          <p:cNvSpPr/>
          <p:nvPr/>
        </p:nvSpPr>
        <p:spPr>
          <a:xfrm>
            <a:off x="5486400" y="2922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8" name="Shape 418"/>
          <p:cNvSpPr/>
          <p:nvPr/>
        </p:nvSpPr>
        <p:spPr>
          <a:xfrm>
            <a:off x="2420111" y="4961539"/>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19" name="Shape 419"/>
          <p:cNvSpPr/>
          <p:nvPr/>
        </p:nvSpPr>
        <p:spPr>
          <a:xfrm>
            <a:off x="1371600" y="23890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20" name="Shape 420"/>
          <p:cNvSpPr/>
          <p:nvPr/>
        </p:nvSpPr>
        <p:spPr>
          <a:xfrm>
            <a:off x="2115311" y="35320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21" name="Shape 421"/>
          <p:cNvSpPr/>
          <p:nvPr/>
        </p:nvSpPr>
        <p:spPr>
          <a:xfrm>
            <a:off x="6992111" y="3388771"/>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22" name="Shape 422"/>
          <p:cNvSpPr/>
          <p:nvPr/>
        </p:nvSpPr>
        <p:spPr>
          <a:xfrm>
            <a:off x="152400" y="6091935"/>
            <a:ext cx="2115312" cy="3200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r>
              <a:rPr sz="700" kern="0">
                <a:solidFill>
                  <a:sysClr val="windowText" lastClr="000000"/>
                </a:solidFill>
                <a:latin typeface="Calibri"/>
                <a:sym typeface="Calibri"/>
              </a:rPr>
              <a:t>Switching to more sustainable consumption &amp; production patterns</a:t>
            </a:r>
            <a:r>
              <a:rPr sz="700" kern="0" spc="-100">
                <a:solidFill>
                  <a:sysClr val="windowText" lastClr="000000"/>
                </a:solidFill>
                <a:latin typeface="Calibri"/>
                <a:sym typeface="Calibri"/>
              </a:rPr>
              <a:t> </a:t>
            </a:r>
            <a:r>
              <a:rPr sz="700" kern="0">
                <a:solidFill>
                  <a:sysClr val="windowText" lastClr="000000"/>
                </a:solidFill>
                <a:latin typeface="Calibri"/>
                <a:sym typeface="Calibri"/>
              </a:rPr>
              <a:t>(SWITCH)</a:t>
            </a:r>
          </a:p>
        </p:txBody>
      </p:sp>
      <p:sp>
        <p:nvSpPr>
          <p:cNvPr id="423" name="Shape 423"/>
          <p:cNvSpPr/>
          <p:nvPr/>
        </p:nvSpPr>
        <p:spPr>
          <a:xfrm>
            <a:off x="91439" y="6211849"/>
            <a:ext cx="36577" cy="36577"/>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24" name="Shape 424"/>
          <p:cNvSpPr/>
          <p:nvPr/>
        </p:nvSpPr>
        <p:spPr>
          <a:xfrm>
            <a:off x="93599" y="5347213"/>
            <a:ext cx="18001"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25" name="Shape 425"/>
          <p:cNvSpPr/>
          <p:nvPr/>
        </p:nvSpPr>
        <p:spPr>
          <a:xfrm>
            <a:off x="93599" y="5534412"/>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26" name="Shape 426"/>
          <p:cNvSpPr/>
          <p:nvPr/>
        </p:nvSpPr>
        <p:spPr>
          <a:xfrm>
            <a:off x="3925823" y="27883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27" name="Shape 427"/>
          <p:cNvSpPr/>
          <p:nvPr/>
        </p:nvSpPr>
        <p:spPr>
          <a:xfrm>
            <a:off x="4764023" y="29407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28" name="Shape 428"/>
          <p:cNvSpPr/>
          <p:nvPr/>
        </p:nvSpPr>
        <p:spPr>
          <a:xfrm>
            <a:off x="4916423" y="2739546"/>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29" name="Shape 429"/>
          <p:cNvSpPr/>
          <p:nvPr/>
        </p:nvSpPr>
        <p:spPr>
          <a:xfrm>
            <a:off x="4910328" y="2657250"/>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0" name="Shape 430"/>
          <p:cNvSpPr/>
          <p:nvPr/>
        </p:nvSpPr>
        <p:spPr>
          <a:xfrm>
            <a:off x="3858767" y="26084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1" name="Shape 431"/>
          <p:cNvSpPr/>
          <p:nvPr/>
        </p:nvSpPr>
        <p:spPr>
          <a:xfrm>
            <a:off x="4925567" y="2584099"/>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2" name="Shape 432"/>
          <p:cNvSpPr/>
          <p:nvPr/>
        </p:nvSpPr>
        <p:spPr>
          <a:xfrm>
            <a:off x="4849367" y="26846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3" name="Shape 433"/>
          <p:cNvSpPr/>
          <p:nvPr/>
        </p:nvSpPr>
        <p:spPr>
          <a:xfrm>
            <a:off x="4186428" y="2614684"/>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4" name="Shape 434"/>
          <p:cNvSpPr/>
          <p:nvPr/>
        </p:nvSpPr>
        <p:spPr>
          <a:xfrm>
            <a:off x="3886200" y="33704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5" name="Shape 435"/>
          <p:cNvSpPr/>
          <p:nvPr/>
        </p:nvSpPr>
        <p:spPr>
          <a:xfrm>
            <a:off x="3886200" y="3571650"/>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6" name="Shape 436"/>
          <p:cNvSpPr/>
          <p:nvPr/>
        </p:nvSpPr>
        <p:spPr>
          <a:xfrm>
            <a:off x="5513832" y="4495194"/>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7" name="Shape 437"/>
          <p:cNvSpPr/>
          <p:nvPr/>
        </p:nvSpPr>
        <p:spPr>
          <a:xfrm>
            <a:off x="4544567" y="48944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8" name="Shape 438"/>
          <p:cNvSpPr/>
          <p:nvPr/>
        </p:nvSpPr>
        <p:spPr>
          <a:xfrm>
            <a:off x="5715000" y="26084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39" name="Shape 439"/>
          <p:cNvSpPr/>
          <p:nvPr/>
        </p:nvSpPr>
        <p:spPr>
          <a:xfrm>
            <a:off x="6419088" y="2904139"/>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0" name="Shape 440"/>
          <p:cNvSpPr/>
          <p:nvPr/>
        </p:nvSpPr>
        <p:spPr>
          <a:xfrm>
            <a:off x="6428232" y="28370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1" name="Shape 441"/>
          <p:cNvSpPr/>
          <p:nvPr/>
        </p:nvSpPr>
        <p:spPr>
          <a:xfrm>
            <a:off x="6906768" y="3379627"/>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2" name="Shape 442"/>
          <p:cNvSpPr/>
          <p:nvPr/>
        </p:nvSpPr>
        <p:spPr>
          <a:xfrm>
            <a:off x="6580631" y="24835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3" name="Shape 443"/>
          <p:cNvSpPr/>
          <p:nvPr/>
        </p:nvSpPr>
        <p:spPr>
          <a:xfrm>
            <a:off x="6096000" y="30931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4" name="Shape 444"/>
          <p:cNvSpPr/>
          <p:nvPr/>
        </p:nvSpPr>
        <p:spPr>
          <a:xfrm>
            <a:off x="5791200" y="27883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5" name="Shape 445"/>
          <p:cNvSpPr/>
          <p:nvPr/>
        </p:nvSpPr>
        <p:spPr>
          <a:xfrm>
            <a:off x="6858000" y="38551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6" name="Shape 446"/>
          <p:cNvSpPr/>
          <p:nvPr/>
        </p:nvSpPr>
        <p:spPr>
          <a:xfrm>
            <a:off x="6220967" y="34741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7" name="Shape 447"/>
          <p:cNvSpPr/>
          <p:nvPr/>
        </p:nvSpPr>
        <p:spPr>
          <a:xfrm>
            <a:off x="7287768" y="23798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8" name="Shape 448"/>
          <p:cNvSpPr/>
          <p:nvPr/>
        </p:nvSpPr>
        <p:spPr>
          <a:xfrm>
            <a:off x="6812280" y="30931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49" name="Shape 449"/>
          <p:cNvSpPr/>
          <p:nvPr/>
        </p:nvSpPr>
        <p:spPr>
          <a:xfrm>
            <a:off x="7162800" y="37027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50" name="Shape 450"/>
          <p:cNvSpPr/>
          <p:nvPr/>
        </p:nvSpPr>
        <p:spPr>
          <a:xfrm>
            <a:off x="5839967" y="36752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51" name="Shape 451"/>
          <p:cNvSpPr/>
          <p:nvPr/>
        </p:nvSpPr>
        <p:spPr>
          <a:xfrm>
            <a:off x="6705600" y="21787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52" name="Shape 452"/>
          <p:cNvSpPr/>
          <p:nvPr/>
        </p:nvSpPr>
        <p:spPr>
          <a:xfrm>
            <a:off x="6629400" y="30931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53" name="Shape 453"/>
          <p:cNvSpPr/>
          <p:nvPr/>
        </p:nvSpPr>
        <p:spPr>
          <a:xfrm>
            <a:off x="6220967" y="27883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54" name="Shape 454"/>
          <p:cNvSpPr/>
          <p:nvPr/>
        </p:nvSpPr>
        <p:spPr>
          <a:xfrm>
            <a:off x="7498080" y="35228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55" name="Shape 455"/>
          <p:cNvSpPr/>
          <p:nvPr/>
        </p:nvSpPr>
        <p:spPr>
          <a:xfrm>
            <a:off x="6739128" y="31693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456" name="Shape 456"/>
          <p:cNvSpPr/>
          <p:nvPr/>
        </p:nvSpPr>
        <p:spPr>
          <a:xfrm>
            <a:off x="6982968" y="3245515"/>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grpSp>
        <p:nvGrpSpPr>
          <p:cNvPr id="459" name="Group 459"/>
          <p:cNvGrpSpPr/>
          <p:nvPr/>
        </p:nvGrpSpPr>
        <p:grpSpPr>
          <a:xfrm>
            <a:off x="7431008" y="3397974"/>
            <a:ext cx="18313" cy="18324"/>
            <a:chOff x="-15" y="59"/>
            <a:chExt cx="18312" cy="18323"/>
          </a:xfrm>
        </p:grpSpPr>
        <p:sp>
          <p:nvSpPr>
            <p:cNvPr id="457" name="Shape 457"/>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58" name="Shape 458"/>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62" name="Group 462"/>
          <p:cNvGrpSpPr/>
          <p:nvPr/>
        </p:nvGrpSpPr>
        <p:grpSpPr>
          <a:xfrm>
            <a:off x="4611608" y="4769574"/>
            <a:ext cx="18313" cy="18324"/>
            <a:chOff x="-15" y="59"/>
            <a:chExt cx="18312" cy="18323"/>
          </a:xfrm>
        </p:grpSpPr>
        <p:sp>
          <p:nvSpPr>
            <p:cNvPr id="460" name="Shape 460"/>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61" name="Shape 461"/>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65" name="Group 465"/>
          <p:cNvGrpSpPr/>
          <p:nvPr/>
        </p:nvGrpSpPr>
        <p:grpSpPr>
          <a:xfrm>
            <a:off x="2368280" y="4851869"/>
            <a:ext cx="18313" cy="18325"/>
            <a:chOff x="-15" y="59"/>
            <a:chExt cx="18312" cy="18323"/>
          </a:xfrm>
        </p:grpSpPr>
        <p:sp>
          <p:nvSpPr>
            <p:cNvPr id="463" name="Shape 463"/>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64" name="Shape 464"/>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68" name="Group 468"/>
          <p:cNvGrpSpPr/>
          <p:nvPr/>
        </p:nvGrpSpPr>
        <p:grpSpPr>
          <a:xfrm>
            <a:off x="6440408" y="2599398"/>
            <a:ext cx="18313" cy="18324"/>
            <a:chOff x="-15" y="59"/>
            <a:chExt cx="18312" cy="18323"/>
          </a:xfrm>
        </p:grpSpPr>
        <p:sp>
          <p:nvSpPr>
            <p:cNvPr id="466" name="Shape 466"/>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67" name="Shape 467"/>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71" name="Group 471"/>
          <p:cNvGrpSpPr/>
          <p:nvPr/>
        </p:nvGrpSpPr>
        <p:grpSpPr>
          <a:xfrm>
            <a:off x="2020808" y="5037798"/>
            <a:ext cx="18313" cy="18324"/>
            <a:chOff x="-15" y="59"/>
            <a:chExt cx="18312" cy="18323"/>
          </a:xfrm>
        </p:grpSpPr>
        <p:sp>
          <p:nvSpPr>
            <p:cNvPr id="469" name="Shape 469"/>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70" name="Shape 470"/>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74" name="Group 474"/>
          <p:cNvGrpSpPr/>
          <p:nvPr/>
        </p:nvGrpSpPr>
        <p:grpSpPr>
          <a:xfrm>
            <a:off x="6248384" y="3550374"/>
            <a:ext cx="18313" cy="18324"/>
            <a:chOff x="-15" y="59"/>
            <a:chExt cx="18312" cy="18323"/>
          </a:xfrm>
        </p:grpSpPr>
        <p:sp>
          <p:nvSpPr>
            <p:cNvPr id="472" name="Shape 472"/>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73" name="Shape 473"/>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77" name="Group 477"/>
          <p:cNvGrpSpPr/>
          <p:nvPr/>
        </p:nvGrpSpPr>
        <p:grpSpPr>
          <a:xfrm>
            <a:off x="6095984" y="2827998"/>
            <a:ext cx="18313" cy="18324"/>
            <a:chOff x="-15" y="59"/>
            <a:chExt cx="18312" cy="18323"/>
          </a:xfrm>
        </p:grpSpPr>
        <p:sp>
          <p:nvSpPr>
            <p:cNvPr id="475" name="Shape 475"/>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76" name="Shape 476"/>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80" name="Group 480"/>
          <p:cNvGrpSpPr/>
          <p:nvPr/>
        </p:nvGrpSpPr>
        <p:grpSpPr>
          <a:xfrm>
            <a:off x="6857984" y="3666198"/>
            <a:ext cx="18313" cy="18324"/>
            <a:chOff x="-15" y="59"/>
            <a:chExt cx="18312" cy="18323"/>
          </a:xfrm>
        </p:grpSpPr>
        <p:sp>
          <p:nvSpPr>
            <p:cNvPr id="478" name="Shape 478"/>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79" name="Shape 479"/>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83" name="Group 483"/>
          <p:cNvGrpSpPr/>
          <p:nvPr/>
        </p:nvGrpSpPr>
        <p:grpSpPr>
          <a:xfrm>
            <a:off x="3809984" y="3379686"/>
            <a:ext cx="18313" cy="18324"/>
            <a:chOff x="-15" y="59"/>
            <a:chExt cx="18312" cy="18323"/>
          </a:xfrm>
        </p:grpSpPr>
        <p:sp>
          <p:nvSpPr>
            <p:cNvPr id="481" name="Shape 481"/>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82" name="Shape 482"/>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86" name="Group 486"/>
          <p:cNvGrpSpPr/>
          <p:nvPr/>
        </p:nvGrpSpPr>
        <p:grpSpPr>
          <a:xfrm>
            <a:off x="4764008" y="4428198"/>
            <a:ext cx="18313" cy="18324"/>
            <a:chOff x="-15" y="59"/>
            <a:chExt cx="18312" cy="18323"/>
          </a:xfrm>
        </p:grpSpPr>
        <p:sp>
          <p:nvSpPr>
            <p:cNvPr id="484" name="Shape 484"/>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85" name="Shape 485"/>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89" name="Group 489"/>
          <p:cNvGrpSpPr/>
          <p:nvPr/>
        </p:nvGrpSpPr>
        <p:grpSpPr>
          <a:xfrm>
            <a:off x="6324584" y="2827998"/>
            <a:ext cx="18313" cy="18324"/>
            <a:chOff x="-15" y="59"/>
            <a:chExt cx="18312" cy="18323"/>
          </a:xfrm>
        </p:grpSpPr>
        <p:sp>
          <p:nvSpPr>
            <p:cNvPr id="487" name="Shape 487"/>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88" name="Shape 488"/>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92" name="Group 492"/>
          <p:cNvGrpSpPr/>
          <p:nvPr/>
        </p:nvGrpSpPr>
        <p:grpSpPr>
          <a:xfrm>
            <a:off x="2590784" y="4236174"/>
            <a:ext cx="18313" cy="18324"/>
            <a:chOff x="-15" y="59"/>
            <a:chExt cx="18312" cy="18323"/>
          </a:xfrm>
        </p:grpSpPr>
        <p:sp>
          <p:nvSpPr>
            <p:cNvPr id="490" name="Shape 490"/>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91" name="Shape 491"/>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95" name="Group 495"/>
          <p:cNvGrpSpPr/>
          <p:nvPr/>
        </p:nvGrpSpPr>
        <p:grpSpPr>
          <a:xfrm>
            <a:off x="4267184" y="3626574"/>
            <a:ext cx="18313" cy="18324"/>
            <a:chOff x="-15" y="59"/>
            <a:chExt cx="18312" cy="18323"/>
          </a:xfrm>
        </p:grpSpPr>
        <p:sp>
          <p:nvSpPr>
            <p:cNvPr id="493" name="Shape 493"/>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94" name="Shape 494"/>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498" name="Group 498"/>
          <p:cNvGrpSpPr/>
          <p:nvPr/>
        </p:nvGrpSpPr>
        <p:grpSpPr>
          <a:xfrm>
            <a:off x="1868408" y="4236174"/>
            <a:ext cx="18313" cy="18324"/>
            <a:chOff x="-15" y="59"/>
            <a:chExt cx="18312" cy="18323"/>
          </a:xfrm>
        </p:grpSpPr>
        <p:sp>
          <p:nvSpPr>
            <p:cNvPr id="496" name="Shape 496"/>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497" name="Shape 497"/>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501" name="Group 501"/>
          <p:cNvGrpSpPr/>
          <p:nvPr/>
        </p:nvGrpSpPr>
        <p:grpSpPr>
          <a:xfrm>
            <a:off x="1539732" y="3306533"/>
            <a:ext cx="18313" cy="18325"/>
            <a:chOff x="-15" y="59"/>
            <a:chExt cx="18312" cy="18323"/>
          </a:xfrm>
        </p:grpSpPr>
        <p:sp>
          <p:nvSpPr>
            <p:cNvPr id="499" name="Shape 499"/>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500" name="Shape 500"/>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504" name="Group 504"/>
          <p:cNvGrpSpPr/>
          <p:nvPr/>
        </p:nvGrpSpPr>
        <p:grpSpPr>
          <a:xfrm>
            <a:off x="1463024" y="3260813"/>
            <a:ext cx="18313" cy="18325"/>
            <a:chOff x="-15" y="59"/>
            <a:chExt cx="18312" cy="18323"/>
          </a:xfrm>
        </p:grpSpPr>
        <p:sp>
          <p:nvSpPr>
            <p:cNvPr id="502" name="Shape 502"/>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503" name="Shape 503"/>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507" name="Group 507"/>
          <p:cNvGrpSpPr/>
          <p:nvPr/>
        </p:nvGrpSpPr>
        <p:grpSpPr>
          <a:xfrm>
            <a:off x="1904984" y="3666198"/>
            <a:ext cx="18313" cy="18324"/>
            <a:chOff x="-15" y="59"/>
            <a:chExt cx="18312" cy="18323"/>
          </a:xfrm>
        </p:grpSpPr>
        <p:sp>
          <p:nvSpPr>
            <p:cNvPr id="505" name="Shape 505"/>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506" name="Shape 506"/>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510" name="Group 510"/>
          <p:cNvGrpSpPr/>
          <p:nvPr/>
        </p:nvGrpSpPr>
        <p:grpSpPr>
          <a:xfrm>
            <a:off x="4648184" y="4312374"/>
            <a:ext cx="18313" cy="18324"/>
            <a:chOff x="-15" y="59"/>
            <a:chExt cx="18312" cy="18323"/>
          </a:xfrm>
        </p:grpSpPr>
        <p:sp>
          <p:nvSpPr>
            <p:cNvPr id="508" name="Shape 508"/>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509" name="Shape 509"/>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513" name="Group 513"/>
          <p:cNvGrpSpPr/>
          <p:nvPr/>
        </p:nvGrpSpPr>
        <p:grpSpPr>
          <a:xfrm>
            <a:off x="6850872" y="3029674"/>
            <a:ext cx="18313" cy="18324"/>
            <a:chOff x="-15" y="59"/>
            <a:chExt cx="18312" cy="18323"/>
          </a:xfrm>
        </p:grpSpPr>
        <p:sp>
          <p:nvSpPr>
            <p:cNvPr id="511" name="Shape 511"/>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512" name="Shape 512"/>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grpSp>
        <p:nvGrpSpPr>
          <p:cNvPr id="516" name="Group 516"/>
          <p:cNvGrpSpPr/>
          <p:nvPr/>
        </p:nvGrpSpPr>
        <p:grpSpPr>
          <a:xfrm>
            <a:off x="5138912" y="2407374"/>
            <a:ext cx="18313" cy="18324"/>
            <a:chOff x="-15" y="59"/>
            <a:chExt cx="18312" cy="18323"/>
          </a:xfrm>
        </p:grpSpPr>
        <p:sp>
          <p:nvSpPr>
            <p:cNvPr id="514" name="Shape 514"/>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515" name="Shape 515"/>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pic>
        <p:nvPicPr>
          <p:cNvPr id="517" name="image9.png"/>
          <p:cNvPicPr/>
          <p:nvPr/>
        </p:nvPicPr>
        <p:blipFill>
          <a:blip r:embed="rId4">
            <a:extLst/>
          </a:blip>
          <a:stretch>
            <a:fillRect/>
          </a:stretch>
        </p:blipFill>
        <p:spPr>
          <a:xfrm>
            <a:off x="3819144" y="1994454"/>
            <a:ext cx="457201" cy="394574"/>
          </a:xfrm>
          <a:prstGeom prst="rect">
            <a:avLst/>
          </a:prstGeom>
          <a:ln w="12700">
            <a:miter lim="400000"/>
          </a:ln>
        </p:spPr>
      </p:pic>
      <p:pic>
        <p:nvPicPr>
          <p:cNvPr id="518" name="image10.png"/>
          <p:cNvPicPr/>
          <p:nvPr/>
        </p:nvPicPr>
        <p:blipFill>
          <a:blip r:embed="rId5">
            <a:extLst/>
          </a:blip>
          <a:stretch>
            <a:fillRect/>
          </a:stretch>
        </p:blipFill>
        <p:spPr>
          <a:xfrm>
            <a:off x="4872883" y="3600920"/>
            <a:ext cx="328061" cy="372797"/>
          </a:xfrm>
          <a:prstGeom prst="rect">
            <a:avLst/>
          </a:prstGeom>
          <a:ln w="12700">
            <a:miter lim="400000"/>
          </a:ln>
        </p:spPr>
      </p:pic>
      <p:sp>
        <p:nvSpPr>
          <p:cNvPr id="519" name="Shape 519"/>
          <p:cNvSpPr/>
          <p:nvPr/>
        </p:nvSpPr>
        <p:spPr>
          <a:xfrm>
            <a:off x="13716" y="4237106"/>
            <a:ext cx="228601" cy="289546"/>
          </a:xfrm>
          <a:prstGeom prst="rect">
            <a:avLst/>
          </a:prstGeom>
          <a:solidFill>
            <a:srgbClr val="FFFFFF"/>
          </a:solidFill>
          <a:ln w="12700">
            <a:miter lim="400000"/>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20" name="Shape 520"/>
          <p:cNvSpPr/>
          <p:nvPr/>
        </p:nvSpPr>
        <p:spPr>
          <a:xfrm>
            <a:off x="93599" y="6001178"/>
            <a:ext cx="36001" cy="36002"/>
          </a:xfrm>
          <a:prstGeom prst="triangle">
            <a:avLst/>
          </a:prstGeom>
          <a:solidFill>
            <a:srgbClr val="00B0F0"/>
          </a:solidFill>
          <a:ln w="25400">
            <a:solidFill>
              <a:srgbClr val="00B0F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grpSp>
        <p:nvGrpSpPr>
          <p:cNvPr id="523" name="Group 523"/>
          <p:cNvGrpSpPr/>
          <p:nvPr/>
        </p:nvGrpSpPr>
        <p:grpSpPr>
          <a:xfrm>
            <a:off x="91424" y="4991159"/>
            <a:ext cx="18313" cy="18324"/>
            <a:chOff x="-15" y="59"/>
            <a:chExt cx="18312" cy="18323"/>
          </a:xfrm>
        </p:grpSpPr>
        <p:sp>
          <p:nvSpPr>
            <p:cNvPr id="521" name="Shape 521"/>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522" name="Shape 522"/>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sp>
        <p:nvSpPr>
          <p:cNvPr id="524" name="Shape 524"/>
          <p:cNvSpPr/>
          <p:nvPr/>
        </p:nvSpPr>
        <p:spPr>
          <a:xfrm>
            <a:off x="213740" y="4326030"/>
            <a:ext cx="996314" cy="234269"/>
          </a:xfrm>
          <a:prstGeom prst="rect">
            <a:avLst/>
          </a:prstGeom>
          <a:solidFill>
            <a:srgbClr val="FFFFFF"/>
          </a:solidFill>
          <a:ln w="12700">
            <a:miter lim="400000"/>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25" name="Shape 525"/>
          <p:cNvSpPr/>
          <p:nvPr/>
        </p:nvSpPr>
        <p:spPr>
          <a:xfrm>
            <a:off x="159123" y="4838700"/>
            <a:ext cx="1806838" cy="43434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r>
              <a:rPr sz="700" kern="0" dirty="0">
                <a:solidFill>
                  <a:sysClr val="windowText" lastClr="000000"/>
                </a:solidFill>
                <a:latin typeface="Calibri"/>
                <a:sym typeface="Calibri"/>
              </a:rPr>
              <a:t>10-Year Framework</a:t>
            </a:r>
            <a:r>
              <a:rPr sz="700" kern="0" spc="-100" dirty="0">
                <a:solidFill>
                  <a:sysClr val="windowText" lastClr="000000"/>
                </a:solidFill>
                <a:latin typeface="Calibri"/>
                <a:sym typeface="Calibri"/>
              </a:rPr>
              <a:t> </a:t>
            </a:r>
            <a:r>
              <a:rPr sz="700" kern="0" dirty="0">
                <a:solidFill>
                  <a:sysClr val="windowText" lastClr="000000"/>
                </a:solidFill>
                <a:latin typeface="Calibri"/>
                <a:sym typeface="Calibri"/>
              </a:rPr>
              <a:t>of Programmes</a:t>
            </a:r>
            <a:r>
              <a:rPr sz="700" kern="0" spc="-100" dirty="0">
                <a:solidFill>
                  <a:sysClr val="windowText" lastClr="000000"/>
                </a:solidFill>
                <a:latin typeface="Calibri"/>
                <a:sym typeface="Calibri"/>
              </a:rPr>
              <a:t> </a:t>
            </a:r>
            <a:r>
              <a:rPr sz="700" kern="0" dirty="0">
                <a:solidFill>
                  <a:sysClr val="windowText" lastClr="000000"/>
                </a:solidFill>
                <a:latin typeface="Calibri"/>
                <a:sym typeface="Calibri"/>
              </a:rPr>
              <a:t>on </a:t>
            </a:r>
            <a:br>
              <a:rPr sz="700" kern="0" dirty="0">
                <a:solidFill>
                  <a:sysClr val="windowText" lastClr="000000"/>
                </a:solidFill>
                <a:latin typeface="Calibri"/>
                <a:sym typeface="Calibri"/>
              </a:rPr>
            </a:br>
            <a:r>
              <a:rPr sz="700" kern="0" dirty="0">
                <a:solidFill>
                  <a:sysClr val="windowText" lastClr="000000"/>
                </a:solidFill>
                <a:latin typeface="Calibri"/>
                <a:sym typeface="Calibri"/>
              </a:rPr>
              <a:t>Sustainable Consumption</a:t>
            </a:r>
            <a:r>
              <a:rPr sz="700" kern="0" spc="-100" dirty="0">
                <a:solidFill>
                  <a:sysClr val="windowText" lastClr="000000"/>
                </a:solidFill>
                <a:latin typeface="Calibri"/>
                <a:sym typeface="Calibri"/>
              </a:rPr>
              <a:t> </a:t>
            </a:r>
            <a:r>
              <a:rPr sz="700" kern="0" dirty="0">
                <a:solidFill>
                  <a:sysClr val="windowText" lastClr="000000"/>
                </a:solidFill>
                <a:latin typeface="Calibri"/>
                <a:sym typeface="Calibri"/>
              </a:rPr>
              <a:t>&amp; Production Patterns: projects</a:t>
            </a:r>
          </a:p>
        </p:txBody>
      </p:sp>
      <p:sp>
        <p:nvSpPr>
          <p:cNvPr id="526" name="Shape 526"/>
          <p:cNvSpPr/>
          <p:nvPr/>
        </p:nvSpPr>
        <p:spPr>
          <a:xfrm>
            <a:off x="3535681" y="3275996"/>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28" name="Shape 528"/>
          <p:cNvSpPr/>
          <p:nvPr/>
        </p:nvSpPr>
        <p:spPr>
          <a:xfrm>
            <a:off x="1499616" y="120317"/>
            <a:ext cx="6864070" cy="120032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gn="ctr"/>
            <a:r>
              <a:rPr lang="en-US" b="1" kern="0" dirty="0">
                <a:latin typeface="Arial" panose="020B0604020202020204" pitchFamily="34" charset="0"/>
                <a:cs typeface="Arial" panose="020B0604020202020204" pitchFamily="34" charset="0"/>
                <a:sym typeface="Calibri"/>
              </a:rPr>
              <a:t>Cross-cutting Initiatives:</a:t>
            </a:r>
          </a:p>
          <a:p>
            <a:pPr algn="ctr"/>
            <a:r>
              <a:rPr lang="en-US" b="1" kern="0" dirty="0">
                <a:latin typeface="Arial" panose="020B0604020202020204" pitchFamily="34" charset="0"/>
                <a:cs typeface="Arial" panose="020B0604020202020204" pitchFamily="34" charset="0"/>
                <a:sym typeface="Calibri"/>
              </a:rPr>
              <a:t>Sustainable Consumption and Production, </a:t>
            </a:r>
          </a:p>
          <a:p>
            <a:pPr algn="ctr"/>
            <a:r>
              <a:rPr lang="en-US" b="1" kern="0" dirty="0">
                <a:latin typeface="Arial" panose="020B0604020202020204" pitchFamily="34" charset="0"/>
                <a:cs typeface="Arial" panose="020B0604020202020204" pitchFamily="34" charset="0"/>
                <a:sym typeface="Calibri"/>
              </a:rPr>
              <a:t>Green Economy and Green Finance Initiatives </a:t>
            </a:r>
          </a:p>
          <a:p>
            <a:pPr algn="ctr"/>
            <a:r>
              <a:rPr lang="en-US" b="1" kern="0" dirty="0">
                <a:latin typeface="Arial" panose="020B0604020202020204" pitchFamily="34" charset="0"/>
                <a:cs typeface="Arial" panose="020B0604020202020204" pitchFamily="34" charset="0"/>
                <a:sym typeface="Calibri"/>
              </a:rPr>
              <a:t>supported</a:t>
            </a:r>
            <a:r>
              <a:rPr b="1" kern="0" dirty="0">
                <a:latin typeface="Arial" panose="020B0604020202020204" pitchFamily="34" charset="0"/>
                <a:cs typeface="Arial" panose="020B0604020202020204" pitchFamily="34" charset="0"/>
                <a:sym typeface="Calibri"/>
              </a:rPr>
              <a:t> by UN Environment</a:t>
            </a:r>
            <a:r>
              <a:rPr lang="en-GB" b="1" kern="0" dirty="0">
                <a:latin typeface="Arial" panose="020B0604020202020204" pitchFamily="34" charset="0"/>
                <a:cs typeface="Arial" panose="020B0604020202020204" pitchFamily="34" charset="0"/>
                <a:sym typeface="Calibri"/>
              </a:rPr>
              <a:t> Programme</a:t>
            </a:r>
            <a:endParaRPr lang="en-US" b="1" kern="0" dirty="0">
              <a:latin typeface="Arial" panose="020B0604020202020204" pitchFamily="34" charset="0"/>
              <a:cs typeface="Arial" panose="020B0604020202020204" pitchFamily="34" charset="0"/>
              <a:sym typeface="Calibri"/>
            </a:endParaRPr>
          </a:p>
        </p:txBody>
      </p:sp>
      <p:sp>
        <p:nvSpPr>
          <p:cNvPr id="529" name="Shape 529"/>
          <p:cNvSpPr/>
          <p:nvPr/>
        </p:nvSpPr>
        <p:spPr>
          <a:xfrm>
            <a:off x="574861" y="6391655"/>
            <a:ext cx="8756278" cy="3454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r>
              <a:rPr sz="800" i="1" kern="0">
                <a:solidFill>
                  <a:sysClr val="windowText" lastClr="000000"/>
                </a:solidFill>
                <a:latin typeface="Calibri"/>
                <a:sym typeface="Calibri"/>
              </a:rPr>
              <a:t>Note: This map features a selection of projects and initiatives under the area of decoupling, but is not a comprehensive list. </a:t>
            </a:r>
          </a:p>
          <a:p>
            <a:pPr algn="ctr"/>
            <a:r>
              <a:rPr sz="800" i="1" kern="0">
                <a:solidFill>
                  <a:sysClr val="windowText" lastClr="000000"/>
                </a:solidFill>
                <a:latin typeface="Calibri"/>
                <a:sym typeface="Calibri"/>
              </a:rPr>
              <a:t>. </a:t>
            </a:r>
          </a:p>
        </p:txBody>
      </p:sp>
      <p:pic>
        <p:nvPicPr>
          <p:cNvPr id="530" name="image11.png"/>
          <p:cNvPicPr/>
          <p:nvPr/>
        </p:nvPicPr>
        <p:blipFill>
          <a:blip r:embed="rId6">
            <a:extLst/>
          </a:blip>
          <a:stretch>
            <a:fillRect/>
          </a:stretch>
        </p:blipFill>
        <p:spPr>
          <a:xfrm>
            <a:off x="3814173" y="1968402"/>
            <a:ext cx="445804" cy="386904"/>
          </a:xfrm>
          <a:prstGeom prst="rect">
            <a:avLst/>
          </a:prstGeom>
          <a:ln w="12700">
            <a:miter lim="400000"/>
          </a:ln>
        </p:spPr>
      </p:pic>
      <p:sp>
        <p:nvSpPr>
          <p:cNvPr id="531" name="Shape 531"/>
          <p:cNvSpPr/>
          <p:nvPr/>
        </p:nvSpPr>
        <p:spPr>
          <a:xfrm>
            <a:off x="4197096" y="1873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32" name="Shape 532"/>
          <p:cNvSpPr/>
          <p:nvPr/>
        </p:nvSpPr>
        <p:spPr>
          <a:xfrm>
            <a:off x="3886200" y="18556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33" name="Shape 533"/>
          <p:cNvSpPr/>
          <p:nvPr/>
        </p:nvSpPr>
        <p:spPr>
          <a:xfrm>
            <a:off x="3944111" y="1931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34" name="Shape 534"/>
          <p:cNvSpPr/>
          <p:nvPr/>
        </p:nvSpPr>
        <p:spPr>
          <a:xfrm>
            <a:off x="4038600" y="21604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35" name="Shape 535"/>
          <p:cNvSpPr/>
          <p:nvPr/>
        </p:nvSpPr>
        <p:spPr>
          <a:xfrm>
            <a:off x="4191000" y="2026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36" name="Shape 536"/>
          <p:cNvSpPr/>
          <p:nvPr/>
        </p:nvSpPr>
        <p:spPr>
          <a:xfrm>
            <a:off x="4114800" y="1980594"/>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37" name="Shape 537"/>
          <p:cNvSpPr/>
          <p:nvPr/>
        </p:nvSpPr>
        <p:spPr>
          <a:xfrm>
            <a:off x="4069079" y="2026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38" name="Shape 538"/>
          <p:cNvSpPr/>
          <p:nvPr/>
        </p:nvSpPr>
        <p:spPr>
          <a:xfrm>
            <a:off x="4114800" y="2062890"/>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39" name="Shape 539"/>
          <p:cNvSpPr/>
          <p:nvPr/>
        </p:nvSpPr>
        <p:spPr>
          <a:xfrm>
            <a:off x="3995928" y="2291490"/>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40" name="Shape 540"/>
          <p:cNvSpPr/>
          <p:nvPr/>
        </p:nvSpPr>
        <p:spPr>
          <a:xfrm>
            <a:off x="4020311" y="2102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41" name="Shape 541"/>
          <p:cNvSpPr/>
          <p:nvPr/>
        </p:nvSpPr>
        <p:spPr>
          <a:xfrm>
            <a:off x="4133088" y="2081178"/>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42" name="Shape 542"/>
          <p:cNvSpPr/>
          <p:nvPr/>
        </p:nvSpPr>
        <p:spPr>
          <a:xfrm>
            <a:off x="4151376" y="1950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43" name="Shape 543"/>
          <p:cNvSpPr/>
          <p:nvPr/>
        </p:nvSpPr>
        <p:spPr>
          <a:xfrm>
            <a:off x="4172711" y="2160427"/>
            <a:ext cx="18289" cy="914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44" name="Shape 544"/>
          <p:cNvSpPr/>
          <p:nvPr/>
        </p:nvSpPr>
        <p:spPr>
          <a:xfrm>
            <a:off x="3886200" y="23890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45" name="Shape 545"/>
          <p:cNvSpPr/>
          <p:nvPr/>
        </p:nvSpPr>
        <p:spPr>
          <a:xfrm>
            <a:off x="3867911" y="2331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46" name="Shape 546"/>
          <p:cNvSpPr/>
          <p:nvPr/>
        </p:nvSpPr>
        <p:spPr>
          <a:xfrm>
            <a:off x="4267200" y="2300634"/>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pic>
        <p:nvPicPr>
          <p:cNvPr id="547" name="image12.png"/>
          <p:cNvPicPr/>
          <p:nvPr/>
        </p:nvPicPr>
        <p:blipFill>
          <a:blip r:embed="rId7">
            <a:extLst/>
          </a:blip>
          <a:stretch>
            <a:fillRect/>
          </a:stretch>
        </p:blipFill>
        <p:spPr>
          <a:xfrm>
            <a:off x="4852761" y="3556220"/>
            <a:ext cx="340361" cy="471182"/>
          </a:xfrm>
          <a:prstGeom prst="rect">
            <a:avLst/>
          </a:prstGeom>
          <a:ln w="12700">
            <a:miter lim="400000"/>
          </a:ln>
        </p:spPr>
      </p:pic>
      <p:sp>
        <p:nvSpPr>
          <p:cNvPr id="548" name="Shape 548"/>
          <p:cNvSpPr/>
          <p:nvPr/>
        </p:nvSpPr>
        <p:spPr>
          <a:xfrm>
            <a:off x="4892040" y="4236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49" name="Shape 549"/>
          <p:cNvSpPr/>
          <p:nvPr/>
        </p:nvSpPr>
        <p:spPr>
          <a:xfrm>
            <a:off x="5087111" y="34741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50" name="Shape 550"/>
          <p:cNvSpPr/>
          <p:nvPr/>
        </p:nvSpPr>
        <p:spPr>
          <a:xfrm>
            <a:off x="4800600" y="35503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51" name="Shape 551"/>
          <p:cNvSpPr/>
          <p:nvPr/>
        </p:nvSpPr>
        <p:spPr>
          <a:xfrm>
            <a:off x="4791455" y="390083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52" name="Shape 552"/>
          <p:cNvSpPr/>
          <p:nvPr/>
        </p:nvSpPr>
        <p:spPr>
          <a:xfrm>
            <a:off x="4800600" y="3836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53" name="Shape 553"/>
          <p:cNvSpPr/>
          <p:nvPr/>
        </p:nvSpPr>
        <p:spPr>
          <a:xfrm>
            <a:off x="4953000" y="40075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54" name="Shape 554"/>
          <p:cNvSpPr/>
          <p:nvPr/>
        </p:nvSpPr>
        <p:spPr>
          <a:xfrm>
            <a:off x="5010911" y="3778915"/>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55" name="Shape 555"/>
          <p:cNvSpPr/>
          <p:nvPr/>
        </p:nvSpPr>
        <p:spPr>
          <a:xfrm>
            <a:off x="5029200" y="3836827"/>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w="25400">
            <a:solidFill>
              <a:srgbClr val="FFFF0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56" name="Shape 556"/>
          <p:cNvSpPr/>
          <p:nvPr/>
        </p:nvSpPr>
        <p:spPr>
          <a:xfrm>
            <a:off x="4876800" y="3736242"/>
            <a:ext cx="18289" cy="182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9646"/>
          </a:solidFill>
          <a:ln w="25400">
            <a:solidFill>
              <a:srgbClr val="B46D33"/>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57" name="Shape 557"/>
          <p:cNvSpPr/>
          <p:nvPr/>
        </p:nvSpPr>
        <p:spPr>
          <a:xfrm>
            <a:off x="5001767" y="3708810"/>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sp>
        <p:nvSpPr>
          <p:cNvPr id="558" name="Shape 558"/>
          <p:cNvSpPr/>
          <p:nvPr/>
        </p:nvSpPr>
        <p:spPr>
          <a:xfrm>
            <a:off x="4828032" y="3751483"/>
            <a:ext cx="27433" cy="27433"/>
          </a:xfrm>
          <a:prstGeom prst="diamond">
            <a:avLst/>
          </a:prstGeom>
          <a:solidFill>
            <a:srgbClr val="92D050"/>
          </a:solidFill>
          <a:ln w="25400">
            <a:solidFill>
              <a:srgbClr val="92D050"/>
            </a:solidFill>
          </a:ln>
        </p:spPr>
        <p:txBody>
          <a:bodyPr lIns="0" tIns="0" rIns="0" bIns="0" anchor="ctr"/>
          <a:lstStyle/>
          <a:p>
            <a:pPr algn="ctr">
              <a:defRPr>
                <a:solidFill>
                  <a:srgbClr val="FFFFFF"/>
                </a:solidFill>
              </a:defRPr>
            </a:pPr>
            <a:endParaRPr kern="0">
              <a:solidFill>
                <a:srgbClr val="FFFFFF"/>
              </a:solidFill>
              <a:latin typeface="Calibri"/>
              <a:sym typeface="Calibri"/>
            </a:endParaRPr>
          </a:p>
        </p:txBody>
      </p:sp>
      <p:grpSp>
        <p:nvGrpSpPr>
          <p:cNvPr id="561" name="Group 561"/>
          <p:cNvGrpSpPr/>
          <p:nvPr/>
        </p:nvGrpSpPr>
        <p:grpSpPr>
          <a:xfrm>
            <a:off x="5068808" y="3778974"/>
            <a:ext cx="18313" cy="18324"/>
            <a:chOff x="-15" y="59"/>
            <a:chExt cx="18312" cy="18323"/>
          </a:xfrm>
        </p:grpSpPr>
        <p:sp>
          <p:nvSpPr>
            <p:cNvPr id="559" name="Shape 559"/>
            <p:cNvSpPr/>
            <p:nvPr/>
          </p:nvSpPr>
          <p:spPr>
            <a:xfrm>
              <a:off x="-16" y="59"/>
              <a:ext cx="18313" cy="18324"/>
            </a:xfrm>
            <a:custGeom>
              <a:avLst/>
              <a:gdLst/>
              <a:ahLst/>
              <a:cxnLst>
                <a:cxn ang="0">
                  <a:pos x="wd2" y="hd2"/>
                </a:cxn>
                <a:cxn ang="5400000">
                  <a:pos x="wd2" y="hd2"/>
                </a:cxn>
                <a:cxn ang="10800000">
                  <a:pos x="wd2" y="hd2"/>
                </a:cxn>
                <a:cxn ang="16200000">
                  <a:pos x="wd2" y="hd2"/>
                </a:cxn>
              </a:cxnLst>
              <a:rect l="0" t="0" r="r" b="b"/>
              <a:pathLst>
                <a:path w="20879" h="20684" extrusionOk="0">
                  <a:moveTo>
                    <a:pt x="1901" y="6800"/>
                  </a:moveTo>
                  <a:lnTo>
                    <a:pt x="1901" y="6800"/>
                  </a:lnTo>
                  <a:cubicBezTo>
                    <a:pt x="1658" y="4397"/>
                    <a:pt x="2907" y="2184"/>
                    <a:pt x="4691" y="1857"/>
                  </a:cubicBezTo>
                  <a:cubicBezTo>
                    <a:pt x="5414" y="1724"/>
                    <a:pt x="6149" y="1922"/>
                    <a:pt x="6778" y="2419"/>
                  </a:cubicBezTo>
                  <a:lnTo>
                    <a:pt x="6778" y="2419"/>
                  </a:lnTo>
                  <a:cubicBezTo>
                    <a:pt x="7445" y="725"/>
                    <a:pt x="9003" y="82"/>
                    <a:pt x="10259" y="981"/>
                  </a:cubicBezTo>
                  <a:cubicBezTo>
                    <a:pt x="10478" y="1139"/>
                    <a:pt x="10680" y="1338"/>
                    <a:pt x="10857" y="1573"/>
                  </a:cubicBezTo>
                  <a:lnTo>
                    <a:pt x="10857" y="1573"/>
                  </a:lnTo>
                  <a:cubicBezTo>
                    <a:pt x="11377" y="169"/>
                    <a:pt x="12642" y="-401"/>
                    <a:pt x="13683" y="299"/>
                  </a:cubicBezTo>
                  <a:cubicBezTo>
                    <a:pt x="13971" y="493"/>
                    <a:pt x="14223" y="774"/>
                    <a:pt x="14418" y="1119"/>
                  </a:cubicBezTo>
                  <a:lnTo>
                    <a:pt x="14418" y="1119"/>
                  </a:lnTo>
                  <a:cubicBezTo>
                    <a:pt x="15255" y="-209"/>
                    <a:pt x="16734" y="-373"/>
                    <a:pt x="17722" y="753"/>
                  </a:cubicBezTo>
                  <a:cubicBezTo>
                    <a:pt x="18137" y="1226"/>
                    <a:pt x="18417" y="1878"/>
                    <a:pt x="18513" y="2598"/>
                  </a:cubicBezTo>
                  <a:lnTo>
                    <a:pt x="18513" y="2598"/>
                  </a:lnTo>
                  <a:cubicBezTo>
                    <a:pt x="19885" y="3102"/>
                    <a:pt x="20694" y="5013"/>
                    <a:pt x="20321" y="6865"/>
                  </a:cubicBezTo>
                  <a:cubicBezTo>
                    <a:pt x="20289" y="7020"/>
                    <a:pt x="20250" y="7173"/>
                    <a:pt x="20203" y="7321"/>
                  </a:cubicBezTo>
                  <a:lnTo>
                    <a:pt x="20203" y="7321"/>
                  </a:lnTo>
                  <a:cubicBezTo>
                    <a:pt x="21303" y="9251"/>
                    <a:pt x="21034" y="12017"/>
                    <a:pt x="19601" y="13499"/>
                  </a:cubicBezTo>
                  <a:cubicBezTo>
                    <a:pt x="19156" y="13961"/>
                    <a:pt x="18629" y="14259"/>
                    <a:pt x="18072" y="14367"/>
                  </a:cubicBezTo>
                  <a:cubicBezTo>
                    <a:pt x="18072" y="16443"/>
                    <a:pt x="16822" y="18126"/>
                    <a:pt x="15280" y="18126"/>
                  </a:cubicBezTo>
                  <a:cubicBezTo>
                    <a:pt x="14757" y="18126"/>
                    <a:pt x="14245" y="17928"/>
                    <a:pt x="13801" y="17556"/>
                  </a:cubicBezTo>
                  <a:lnTo>
                    <a:pt x="13801" y="17556"/>
                  </a:lnTo>
                  <a:cubicBezTo>
                    <a:pt x="13280" y="19883"/>
                    <a:pt x="11460" y="21199"/>
                    <a:pt x="9738" y="20494"/>
                  </a:cubicBezTo>
                  <a:cubicBezTo>
                    <a:pt x="9016" y="20199"/>
                    <a:pt x="8392" y="19574"/>
                    <a:pt x="7973" y="18727"/>
                  </a:cubicBezTo>
                  <a:lnTo>
                    <a:pt x="7973" y="18727"/>
                  </a:lnTo>
                  <a:cubicBezTo>
                    <a:pt x="6209" y="20160"/>
                    <a:pt x="3920" y="19389"/>
                    <a:pt x="2859" y="17004"/>
                  </a:cubicBezTo>
                  <a:cubicBezTo>
                    <a:pt x="2846" y="16974"/>
                    <a:pt x="2833" y="16944"/>
                    <a:pt x="2820" y="16914"/>
                  </a:cubicBezTo>
                  <a:lnTo>
                    <a:pt x="2820" y="16914"/>
                  </a:lnTo>
                  <a:cubicBezTo>
                    <a:pt x="1666" y="17096"/>
                    <a:pt x="620" y="15986"/>
                    <a:pt x="485" y="14435"/>
                  </a:cubicBezTo>
                  <a:cubicBezTo>
                    <a:pt x="412" y="13608"/>
                    <a:pt x="615" y="12780"/>
                    <a:pt x="1038" y="12172"/>
                  </a:cubicBezTo>
                  <a:lnTo>
                    <a:pt x="1038" y="12172"/>
                  </a:lnTo>
                  <a:cubicBezTo>
                    <a:pt x="39" y="11379"/>
                    <a:pt x="-297" y="9639"/>
                    <a:pt x="288" y="8285"/>
                  </a:cubicBezTo>
                  <a:cubicBezTo>
                    <a:pt x="626" y="7504"/>
                    <a:pt x="1218" y="6988"/>
                    <a:pt x="1883" y="6895"/>
                  </a:cubicBezTo>
                  <a:close/>
                </a:path>
              </a:pathLst>
            </a:custGeom>
            <a:solidFill>
              <a:srgbClr val="B3A2C7"/>
            </a:solid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sp>
          <p:nvSpPr>
            <p:cNvPr id="560" name="Shape 560"/>
            <p:cNvSpPr/>
            <p:nvPr/>
          </p:nvSpPr>
          <p:spPr>
            <a:xfrm>
              <a:off x="914" y="990"/>
              <a:ext cx="16781" cy="15559"/>
            </a:xfrm>
            <a:custGeom>
              <a:avLst/>
              <a:gdLst/>
              <a:ahLst/>
              <a:cxnLst>
                <a:cxn ang="0">
                  <a:pos x="wd2" y="hd2"/>
                </a:cxn>
                <a:cxn ang="5400000">
                  <a:pos x="wd2" y="hd2"/>
                </a:cxn>
                <a:cxn ang="10800000">
                  <a:pos x="wd2" y="hd2"/>
                </a:cxn>
                <a:cxn ang="16200000">
                  <a:pos x="wd2" y="hd2"/>
                </a:cxn>
              </a:cxnLst>
              <a:rect l="0" t="0" r="r" b="b"/>
              <a:pathLst>
                <a:path w="21600" h="21600" extrusionOk="0">
                  <a:moveTo>
                    <a:pt x="1380" y="14010"/>
                  </a:moveTo>
                  <a:lnTo>
                    <a:pt x="1380" y="14010"/>
                  </a:lnTo>
                  <a:cubicBezTo>
                    <a:pt x="899" y="14066"/>
                    <a:pt x="417" y="13902"/>
                    <a:pt x="0" y="13542"/>
                  </a:cubicBezTo>
                  <a:moveTo>
                    <a:pt x="2598" y="19137"/>
                  </a:moveTo>
                  <a:lnTo>
                    <a:pt x="2598" y="19137"/>
                  </a:lnTo>
                  <a:cubicBezTo>
                    <a:pt x="2405" y="19250"/>
                    <a:pt x="2202" y="19325"/>
                    <a:pt x="1994" y="19361"/>
                  </a:cubicBezTo>
                  <a:moveTo>
                    <a:pt x="7802" y="21600"/>
                  </a:moveTo>
                  <a:lnTo>
                    <a:pt x="7802" y="21600"/>
                  </a:lnTo>
                  <a:cubicBezTo>
                    <a:pt x="7657" y="21279"/>
                    <a:pt x="7535" y="20936"/>
                    <a:pt x="7438" y="20577"/>
                  </a:cubicBezTo>
                  <a:moveTo>
                    <a:pt x="14532" y="19050"/>
                  </a:moveTo>
                  <a:lnTo>
                    <a:pt x="14532" y="19050"/>
                  </a:lnTo>
                  <a:cubicBezTo>
                    <a:pt x="14510" y="19430"/>
                    <a:pt x="14462" y="19806"/>
                    <a:pt x="14386" y="20172"/>
                  </a:cubicBezTo>
                  <a:moveTo>
                    <a:pt x="17421" y="12116"/>
                  </a:moveTo>
                  <a:lnTo>
                    <a:pt x="17421" y="12116"/>
                  </a:lnTo>
                  <a:cubicBezTo>
                    <a:pt x="18505" y="12890"/>
                    <a:pt x="19193" y="14504"/>
                    <a:pt x="19193" y="16273"/>
                  </a:cubicBezTo>
                  <a:moveTo>
                    <a:pt x="21600" y="7649"/>
                  </a:moveTo>
                  <a:lnTo>
                    <a:pt x="21600" y="7649"/>
                  </a:lnTo>
                  <a:cubicBezTo>
                    <a:pt x="21423" y="8256"/>
                    <a:pt x="21153" y="8794"/>
                    <a:pt x="20811" y="9222"/>
                  </a:cubicBezTo>
                  <a:moveTo>
                    <a:pt x="19707" y="1814"/>
                  </a:moveTo>
                  <a:lnTo>
                    <a:pt x="19707" y="1814"/>
                  </a:lnTo>
                  <a:cubicBezTo>
                    <a:pt x="19737" y="2059"/>
                    <a:pt x="19751" y="2307"/>
                    <a:pt x="19749" y="2556"/>
                  </a:cubicBezTo>
                  <a:moveTo>
                    <a:pt x="14668" y="947"/>
                  </a:moveTo>
                  <a:lnTo>
                    <a:pt x="14668" y="947"/>
                  </a:lnTo>
                  <a:cubicBezTo>
                    <a:pt x="14771" y="605"/>
                    <a:pt x="14907" y="286"/>
                    <a:pt x="15073" y="0"/>
                  </a:cubicBezTo>
                  <a:moveTo>
                    <a:pt x="10888" y="1399"/>
                  </a:moveTo>
                  <a:lnTo>
                    <a:pt x="10888" y="1399"/>
                  </a:lnTo>
                  <a:cubicBezTo>
                    <a:pt x="10930" y="1115"/>
                    <a:pt x="10996" y="841"/>
                    <a:pt x="11084" y="582"/>
                  </a:cubicBezTo>
                  <a:moveTo>
                    <a:pt x="6452" y="1676"/>
                  </a:moveTo>
                  <a:lnTo>
                    <a:pt x="6452" y="1676"/>
                  </a:lnTo>
                  <a:cubicBezTo>
                    <a:pt x="6709" y="1897"/>
                    <a:pt x="6947" y="2163"/>
                    <a:pt x="7160" y="2469"/>
                  </a:cubicBezTo>
                  <a:moveTo>
                    <a:pt x="1072" y="7905"/>
                  </a:moveTo>
                  <a:lnTo>
                    <a:pt x="1072" y="7905"/>
                  </a:lnTo>
                  <a:cubicBezTo>
                    <a:pt x="1016" y="7632"/>
                    <a:pt x="974" y="7353"/>
                    <a:pt x="948" y="7071"/>
                  </a:cubicBezTo>
                </a:path>
              </a:pathLst>
            </a:custGeom>
            <a:noFill/>
            <a:ln w="25400" cap="flat">
              <a:solidFill>
                <a:srgbClr val="000000"/>
              </a:solidFill>
              <a:prstDash val="solid"/>
              <a:bevel/>
            </a:ln>
            <a:effectLst/>
          </p:spPr>
          <p:txBody>
            <a:bodyPr wrap="square" lIns="0" tIns="0" rIns="0" bIns="0" numCol="1" anchor="ctr">
              <a:noAutofit/>
            </a:bodyPr>
            <a:lstStyle/>
            <a:p>
              <a:pPr algn="ctr">
                <a:defRPr>
                  <a:solidFill>
                    <a:srgbClr val="FFFFFF"/>
                  </a:solidFill>
                </a:defRPr>
              </a:pPr>
              <a:endParaRPr kern="0">
                <a:solidFill>
                  <a:srgbClr val="FFFFFF"/>
                </a:solidFill>
                <a:latin typeface="Calibri"/>
                <a:sym typeface="Calibri"/>
              </a:endParaRPr>
            </a:p>
          </p:txBody>
        </p:sp>
      </p:grpSp>
      <p:sp>
        <p:nvSpPr>
          <p:cNvPr id="563" name="Shape 563"/>
          <p:cNvSpPr/>
          <p:nvPr/>
        </p:nvSpPr>
        <p:spPr>
          <a:xfrm>
            <a:off x="6410833" y="2129782"/>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64" name="Shape 564"/>
          <p:cNvSpPr/>
          <p:nvPr/>
        </p:nvSpPr>
        <p:spPr>
          <a:xfrm>
            <a:off x="5877433" y="2637782"/>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65" name="Shape 565"/>
          <p:cNvSpPr/>
          <p:nvPr/>
        </p:nvSpPr>
        <p:spPr>
          <a:xfrm>
            <a:off x="6880734" y="3018782"/>
            <a:ext cx="84549"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66" name="Shape 566"/>
          <p:cNvSpPr/>
          <p:nvPr/>
        </p:nvSpPr>
        <p:spPr>
          <a:xfrm>
            <a:off x="6868034" y="3145782"/>
            <a:ext cx="84549"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67" name="Shape 567"/>
          <p:cNvSpPr/>
          <p:nvPr/>
        </p:nvSpPr>
        <p:spPr>
          <a:xfrm>
            <a:off x="5852033" y="3628382"/>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68" name="Shape 568"/>
          <p:cNvSpPr/>
          <p:nvPr/>
        </p:nvSpPr>
        <p:spPr>
          <a:xfrm>
            <a:off x="6728334" y="3450582"/>
            <a:ext cx="84549"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69" name="Shape 569"/>
          <p:cNvSpPr/>
          <p:nvPr/>
        </p:nvSpPr>
        <p:spPr>
          <a:xfrm>
            <a:off x="4874133" y="2561582"/>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0" name="Shape 570"/>
          <p:cNvSpPr/>
          <p:nvPr/>
        </p:nvSpPr>
        <p:spPr>
          <a:xfrm>
            <a:off x="4861433" y="2637782"/>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1" name="Shape 571"/>
          <p:cNvSpPr/>
          <p:nvPr/>
        </p:nvSpPr>
        <p:spPr>
          <a:xfrm>
            <a:off x="4963033" y="2663182"/>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2" name="Shape 572"/>
          <p:cNvSpPr/>
          <p:nvPr/>
        </p:nvSpPr>
        <p:spPr>
          <a:xfrm>
            <a:off x="4899533" y="2675882"/>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3" name="Shape 573"/>
          <p:cNvSpPr/>
          <p:nvPr/>
        </p:nvSpPr>
        <p:spPr>
          <a:xfrm>
            <a:off x="3997399" y="2666632"/>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4" name="Shape 574"/>
          <p:cNvSpPr/>
          <p:nvPr/>
        </p:nvSpPr>
        <p:spPr>
          <a:xfrm>
            <a:off x="4685681" y="2759596"/>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5" name="Shape 575"/>
          <p:cNvSpPr/>
          <p:nvPr/>
        </p:nvSpPr>
        <p:spPr>
          <a:xfrm>
            <a:off x="4199525" y="2644263"/>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6" name="Shape 576"/>
          <p:cNvSpPr/>
          <p:nvPr/>
        </p:nvSpPr>
        <p:spPr>
          <a:xfrm>
            <a:off x="3705017" y="2705060"/>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7" name="Shape 577"/>
          <p:cNvSpPr/>
          <p:nvPr/>
        </p:nvSpPr>
        <p:spPr>
          <a:xfrm>
            <a:off x="3925089" y="3333840"/>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8" name="Shape 578"/>
          <p:cNvSpPr/>
          <p:nvPr/>
        </p:nvSpPr>
        <p:spPr>
          <a:xfrm>
            <a:off x="4052089" y="3460840"/>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79" name="Shape 579"/>
          <p:cNvSpPr/>
          <p:nvPr/>
        </p:nvSpPr>
        <p:spPr>
          <a:xfrm>
            <a:off x="4896329" y="3683000"/>
            <a:ext cx="84550" cy="80411"/>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0" name="Shape 580"/>
          <p:cNvSpPr/>
          <p:nvPr/>
        </p:nvSpPr>
        <p:spPr>
          <a:xfrm>
            <a:off x="4727337" y="3812663"/>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1" name="Shape 581"/>
          <p:cNvSpPr/>
          <p:nvPr/>
        </p:nvSpPr>
        <p:spPr>
          <a:xfrm>
            <a:off x="4942419" y="3919056"/>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2" name="Shape 582"/>
          <p:cNvSpPr/>
          <p:nvPr/>
        </p:nvSpPr>
        <p:spPr>
          <a:xfrm>
            <a:off x="3853069" y="3416631"/>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3" name="Shape 583"/>
          <p:cNvSpPr/>
          <p:nvPr/>
        </p:nvSpPr>
        <p:spPr>
          <a:xfrm>
            <a:off x="4787789" y="4147215"/>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4" name="Shape 584"/>
          <p:cNvSpPr/>
          <p:nvPr/>
        </p:nvSpPr>
        <p:spPr>
          <a:xfrm>
            <a:off x="3840453" y="3063109"/>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5" name="Shape 585"/>
          <p:cNvSpPr/>
          <p:nvPr/>
        </p:nvSpPr>
        <p:spPr>
          <a:xfrm>
            <a:off x="5507117" y="3873624"/>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6" name="Shape 586"/>
          <p:cNvSpPr/>
          <p:nvPr/>
        </p:nvSpPr>
        <p:spPr>
          <a:xfrm>
            <a:off x="5045345" y="3692316"/>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7" name="Shape 587"/>
          <p:cNvSpPr/>
          <p:nvPr/>
        </p:nvSpPr>
        <p:spPr>
          <a:xfrm>
            <a:off x="5492123" y="4438847"/>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8" name="Shape 588"/>
          <p:cNvSpPr/>
          <p:nvPr/>
        </p:nvSpPr>
        <p:spPr>
          <a:xfrm>
            <a:off x="2412829" y="3977763"/>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89" name="Shape 589"/>
          <p:cNvSpPr/>
          <p:nvPr/>
        </p:nvSpPr>
        <p:spPr>
          <a:xfrm>
            <a:off x="1457341" y="3257419"/>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91" name="Shape 591"/>
          <p:cNvSpPr/>
          <p:nvPr/>
        </p:nvSpPr>
        <p:spPr>
          <a:xfrm>
            <a:off x="65541" y="5736289"/>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pic>
        <p:nvPicPr>
          <p:cNvPr id="592" name="image14.png"/>
          <p:cNvPicPr>
            <a:picLocks/>
          </p:cNvPicPr>
          <p:nvPr/>
        </p:nvPicPr>
        <p:blipFill rotWithShape="1">
          <a:blip r:embed="rId8">
            <a:extLst/>
          </a:blip>
          <a:srcRect l="46016" r="28465" b="56155"/>
          <a:stretch/>
        </p:blipFill>
        <p:spPr>
          <a:xfrm rot="5400000">
            <a:off x="8571832" y="5429602"/>
            <a:ext cx="449070" cy="695268"/>
          </a:xfrm>
          <a:prstGeom prst="rect">
            <a:avLst/>
          </a:prstGeom>
          <a:ln w="12700">
            <a:miter lim="400000"/>
          </a:ln>
        </p:spPr>
      </p:pic>
      <p:sp>
        <p:nvSpPr>
          <p:cNvPr id="593" name="Shape 588"/>
          <p:cNvSpPr/>
          <p:nvPr/>
        </p:nvSpPr>
        <p:spPr>
          <a:xfrm>
            <a:off x="1119014" y="3030992"/>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94" name="Shape 588"/>
          <p:cNvSpPr/>
          <p:nvPr/>
        </p:nvSpPr>
        <p:spPr>
          <a:xfrm>
            <a:off x="1770889" y="3505904"/>
            <a:ext cx="84550" cy="80412"/>
          </a:xfrm>
          <a:prstGeom prst="star5">
            <a:avLst>
              <a:gd name="adj" fmla="val 19100"/>
              <a:gd name="hf" fmla="val 105146"/>
              <a:gd name="vf" fmla="val 110557"/>
            </a:avLst>
          </a:prstGeom>
          <a:solidFill>
            <a:srgbClr val="A162D0"/>
          </a:solidFill>
          <a:ln w="12700">
            <a:miter lim="400000"/>
          </a:ln>
        </p:spPr>
        <p:txBody>
          <a:bodyPr lIns="45719" rIns="45719" anchor="ctr"/>
          <a:lstStyle/>
          <a:p>
            <a:pPr algn="ctr">
              <a:defRPr>
                <a:solidFill>
                  <a:srgbClr val="FFFFFF"/>
                </a:solidFill>
              </a:defRPr>
            </a:pPr>
            <a:endParaRPr kern="0">
              <a:solidFill>
                <a:srgbClr val="FFFFFF"/>
              </a:solidFill>
              <a:latin typeface="Calibri"/>
              <a:sym typeface="Calibri"/>
            </a:endParaRPr>
          </a:p>
        </p:txBody>
      </p:sp>
      <p:sp>
        <p:nvSpPr>
          <p:cNvPr id="596" name="Shape 267"/>
          <p:cNvSpPr/>
          <p:nvPr/>
        </p:nvSpPr>
        <p:spPr>
          <a:xfrm>
            <a:off x="167700" y="5646243"/>
            <a:ext cx="1542290" cy="307777"/>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r>
              <a:rPr lang="en-US" sz="700" kern="0" dirty="0">
                <a:solidFill>
                  <a:sysClr val="windowText" lastClr="000000"/>
                </a:solidFill>
                <a:latin typeface="Calibri"/>
                <a:sym typeface="Calibri"/>
              </a:rPr>
              <a:t>National Action Plans for Sustainable Consumption and Production </a:t>
            </a:r>
            <a:endParaRPr sz="700" kern="0" dirty="0">
              <a:solidFill>
                <a:sysClr val="windowText" lastClr="000000"/>
              </a:solidFill>
              <a:latin typeface="Calibri"/>
              <a:sym typeface="Calibri"/>
            </a:endParaRPr>
          </a:p>
        </p:txBody>
      </p:sp>
      <p:pic>
        <p:nvPicPr>
          <p:cNvPr id="597" name="Picture 3">
            <a:extLst>
              <a:ext uri="{FF2B5EF4-FFF2-40B4-BE49-F238E27FC236}">
                <a16:creationId xmlns:a16="http://schemas.microsoft.com/office/drawing/2014/main" id="{614B01A8-7A7C-3F4D-814F-DC1B11AE189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27" name="Slide Number Placeholder 1">
            <a:extLst>
              <a:ext uri="{FF2B5EF4-FFF2-40B4-BE49-F238E27FC236}">
                <a16:creationId xmlns:a16="http://schemas.microsoft.com/office/drawing/2014/main" id="{3B997883-2933-4A81-9018-643A9139D839}"/>
              </a:ext>
            </a:extLst>
          </p:cNvPr>
          <p:cNvSpPr>
            <a:spLocks noGrp="1"/>
          </p:cNvSpPr>
          <p:nvPr>
            <p:ph type="sldNum" sz="quarter" idx="12"/>
          </p:nvPr>
        </p:nvSpPr>
        <p:spPr>
          <a:xfrm>
            <a:off x="7010400" y="6492875"/>
            <a:ext cx="2133600" cy="365125"/>
          </a:xfrm>
        </p:spPr>
        <p:txBody>
          <a:bodyPr/>
          <a:lstStyle/>
          <a:p>
            <a:fld id="{61D6AF37-2985-43C5-AF9B-20E56E8A6320}" type="slidenum">
              <a:rPr lang="en-US" smtClean="0"/>
              <a:t>5</a:t>
            </a:fld>
            <a:endParaRPr lang="en-US" dirty="0"/>
          </a:p>
        </p:txBody>
      </p:sp>
      <p:pic>
        <p:nvPicPr>
          <p:cNvPr id="562"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8099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36682"/>
            <a:ext cx="6781800" cy="677718"/>
          </a:xfrm>
        </p:spPr>
        <p:txBody>
          <a:bodyPr>
            <a:noAutofit/>
          </a:bodyPr>
          <a:lstStyle/>
          <a:p>
            <a:r>
              <a:rPr lang="en-US" sz="2800" b="1" dirty="0">
                <a:latin typeface="Arial" panose="020B0604020202020204" pitchFamily="34" charset="0"/>
                <a:cs typeface="Arial" panose="020B0604020202020204" pitchFamily="34" charset="0"/>
              </a:rPr>
              <a:t>Change is underway on Sustainable Consumption and Production (SCP) </a:t>
            </a:r>
            <a:br>
              <a:rPr lang="en-US" sz="2800" b="1" dirty="0">
                <a:latin typeface="Arial" panose="020B0604020202020204" pitchFamily="34" charset="0"/>
                <a:cs typeface="Arial" panose="020B0604020202020204" pitchFamily="34" charset="0"/>
              </a:rPr>
            </a:br>
            <a:r>
              <a:rPr lang="en-US" sz="1800" b="1" dirty="0">
                <a:latin typeface="Arial" panose="020B0604020202020204" pitchFamily="34" charset="0"/>
                <a:cs typeface="Arial" panose="020B0604020202020204" pitchFamily="34" charset="0"/>
              </a:rPr>
              <a:t>71 countries that already reported on SDG 12.1</a:t>
            </a:r>
            <a:endParaRPr lang="en-US" sz="1800" b="1" dirty="0"/>
          </a:p>
        </p:txBody>
      </p:sp>
      <p:sp>
        <p:nvSpPr>
          <p:cNvPr id="21" name="Slide Number Placeholder 8"/>
          <p:cNvSpPr>
            <a:spLocks noGrp="1"/>
          </p:cNvSpPr>
          <p:nvPr>
            <p:ph type="sldNum" sz="quarter" idx="12"/>
          </p:nvPr>
        </p:nvSpPr>
        <p:spPr>
          <a:xfrm>
            <a:off x="7010400" y="6492875"/>
            <a:ext cx="2133600" cy="365125"/>
          </a:xfrm>
        </p:spPr>
        <p:txBody>
          <a:bodyPr/>
          <a:lstStyle/>
          <a:p>
            <a:fld id="{61D6AF37-2985-43C5-AF9B-20E56E8A6320}" type="slidenum">
              <a:rPr lang="en-US" smtClean="0"/>
              <a:t>6</a:t>
            </a:fld>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a:extLst>
              <a:ext uri="{FF2B5EF4-FFF2-40B4-BE49-F238E27FC236}">
                <a16:creationId xmlns:a16="http://schemas.microsoft.com/office/drawing/2014/main" id="{3AFA0AF8-FF4F-4656-A8DB-8F06AC8453E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778253"/>
            <a:ext cx="9144000" cy="3850206"/>
          </a:xfrm>
          <a:prstGeom prst="rect">
            <a:avLst/>
          </a:prstGeom>
        </p:spPr>
      </p:pic>
      <p:sp>
        <p:nvSpPr>
          <p:cNvPr id="17" name="Rectangle 16">
            <a:extLst>
              <a:ext uri="{FF2B5EF4-FFF2-40B4-BE49-F238E27FC236}">
                <a16:creationId xmlns:a16="http://schemas.microsoft.com/office/drawing/2014/main" id="{75F14FFE-228C-455D-8F57-575789CCEAD2}"/>
              </a:ext>
            </a:extLst>
          </p:cNvPr>
          <p:cNvSpPr/>
          <p:nvPr/>
        </p:nvSpPr>
        <p:spPr>
          <a:xfrm>
            <a:off x="0" y="5753649"/>
            <a:ext cx="7286378" cy="369332"/>
          </a:xfrm>
          <a:prstGeom prst="rect">
            <a:avLst/>
          </a:prstGeom>
        </p:spPr>
        <p:txBody>
          <a:bodyPr wrap="square">
            <a:spAutoFit/>
          </a:bodyPr>
          <a:lstStyle/>
          <a:p>
            <a:r>
              <a:rPr lang="en-US" sz="900" b="1" dirty="0"/>
              <a:t>Source: </a:t>
            </a:r>
            <a:r>
              <a:rPr lang="en-US" sz="900" dirty="0"/>
              <a:t>Pilot reporting on SDG 12.1.1 featured in 2018 in the</a:t>
            </a:r>
          </a:p>
          <a:p>
            <a:r>
              <a:rPr lang="en-US" sz="900" dirty="0"/>
              <a:t>               One Planet Network mid-term magazine </a:t>
            </a:r>
            <a:r>
              <a:rPr lang="en-US" sz="900" u="sng" dirty="0">
                <a:hlinkClick r:id="rId5"/>
              </a:rPr>
              <a:t>Five Years In: The One Planet Network 2012-2017 </a:t>
            </a:r>
            <a:r>
              <a:rPr lang="en-US" sz="900" dirty="0"/>
              <a:t>page 26 - 27</a:t>
            </a:r>
            <a:endParaRPr lang="en-US" sz="900" b="1" dirty="0"/>
          </a:p>
        </p:txBody>
      </p:sp>
      <p:pic>
        <p:nvPicPr>
          <p:cNvPr id="22" name="Picture 21">
            <a:extLst>
              <a:ext uri="{FF2B5EF4-FFF2-40B4-BE49-F238E27FC236}">
                <a16:creationId xmlns:a16="http://schemas.microsoft.com/office/drawing/2014/main" id="{283059C5-3A43-41F2-883D-ECE24BDF69CC}"/>
              </a:ext>
            </a:extLst>
          </p:cNvPr>
          <p:cNvPicPr>
            <a:picLocks noChangeAspect="1"/>
          </p:cNvPicPr>
          <p:nvPr/>
        </p:nvPicPr>
        <p:blipFill>
          <a:blip r:embed="rId6"/>
          <a:stretch>
            <a:fillRect/>
          </a:stretch>
        </p:blipFill>
        <p:spPr>
          <a:xfrm>
            <a:off x="7784549" y="5743962"/>
            <a:ext cx="873540" cy="873540"/>
          </a:xfrm>
          <a:prstGeom prst="rect">
            <a:avLst/>
          </a:prstGeom>
        </p:spPr>
      </p:pic>
      <p:pic>
        <p:nvPicPr>
          <p:cNvPr id="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2813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a:xfrm>
            <a:off x="1524000" y="162916"/>
            <a:ext cx="6400800" cy="677718"/>
          </a:xfrm>
        </p:spPr>
        <p:txBody>
          <a:bodyPr>
            <a:noAutofit/>
          </a:bodyPr>
          <a:lstStyle/>
          <a:p>
            <a:pPr algn="l"/>
            <a:r>
              <a:rPr lang="en-US" sz="2800" b="1" dirty="0">
                <a:latin typeface="Arial" panose="020B0604020202020204" pitchFamily="34" charset="0"/>
                <a:cs typeface="Arial" panose="020B0604020202020204" pitchFamily="34" charset="0"/>
              </a:rPr>
              <a:t>Science and Knowledge in support of resource efficiency is provided</a:t>
            </a:r>
            <a:endParaRPr lang="en-US" sz="2800" b="1" dirty="0"/>
          </a:p>
        </p:txBody>
      </p:sp>
      <p:sp>
        <p:nvSpPr>
          <p:cNvPr id="18" name="Slide Number Placeholder 17"/>
          <p:cNvSpPr>
            <a:spLocks noGrp="1"/>
          </p:cNvSpPr>
          <p:nvPr>
            <p:ph type="sldNum" sz="quarter" idx="12"/>
          </p:nvPr>
        </p:nvSpPr>
        <p:spPr>
          <a:xfrm>
            <a:off x="7010400" y="6492875"/>
            <a:ext cx="2133600" cy="365125"/>
          </a:xfrm>
        </p:spPr>
        <p:txBody>
          <a:bodyPr/>
          <a:lstStyle/>
          <a:p>
            <a:fld id="{61D6AF37-2985-43C5-AF9B-20E56E8A6320}" type="slidenum">
              <a:rPr lang="en-US" smtClean="0"/>
              <a:t>7</a:t>
            </a:fld>
            <a:endParaRPr lang="en-US" dirty="0"/>
          </a:p>
        </p:txBody>
      </p:sp>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a:extLst>
              <a:ext uri="{FF2B5EF4-FFF2-40B4-BE49-F238E27FC236}">
                <a16:creationId xmlns:a16="http://schemas.microsoft.com/office/drawing/2014/main" id="{F4FBEFEB-EF48-44FB-A3D8-563717B33E2B}"/>
              </a:ext>
            </a:extLst>
          </p:cNvPr>
          <p:cNvSpPr txBox="1"/>
          <p:nvPr/>
        </p:nvSpPr>
        <p:spPr>
          <a:xfrm>
            <a:off x="457200" y="1151993"/>
            <a:ext cx="7315200" cy="2123658"/>
          </a:xfrm>
          <a:prstGeom prst="rect">
            <a:avLst/>
          </a:prstGeom>
          <a:noFill/>
          <a:ln>
            <a:noFill/>
          </a:ln>
        </p:spPr>
        <p:txBody>
          <a:bodyPr vert="horz" wrap="square" rtlCol="0">
            <a:spAutoFit/>
          </a:bodyPr>
          <a:lstStyle/>
          <a:p>
            <a:r>
              <a:rPr lang="en-US" sz="2200" dirty="0"/>
              <a:t>The </a:t>
            </a:r>
            <a:r>
              <a:rPr lang="en-US" sz="2200" b="1" dirty="0"/>
              <a:t>International Resource Panel support for: </a:t>
            </a:r>
          </a:p>
          <a:p>
            <a:pPr marL="342900" indent="-342900">
              <a:buFont typeface="Arial" panose="020B0604020202020204" pitchFamily="34" charset="0"/>
              <a:buChar char="•"/>
            </a:pPr>
            <a:r>
              <a:rPr lang="en-US" sz="2200" b="1" dirty="0"/>
              <a:t>G20 resource efficiency dialogue</a:t>
            </a:r>
          </a:p>
          <a:p>
            <a:pPr marL="342900" indent="-342900">
              <a:buFont typeface="Arial" panose="020B0604020202020204" pitchFamily="34" charset="0"/>
              <a:buChar char="•"/>
            </a:pPr>
            <a:r>
              <a:rPr lang="en-US" sz="2200" dirty="0"/>
              <a:t>UNEA 4 advance preparations through </a:t>
            </a:r>
            <a:r>
              <a:rPr lang="en-US" sz="2200" b="1" dirty="0"/>
              <a:t>Global Resource Outlook </a:t>
            </a:r>
          </a:p>
          <a:p>
            <a:pPr marL="342900" indent="-342900">
              <a:buFont typeface="Arial" panose="020B0604020202020204" pitchFamily="34" charset="0"/>
              <a:buChar char="•"/>
            </a:pPr>
            <a:r>
              <a:rPr lang="en-US" sz="2200" dirty="0"/>
              <a:t>Deepened understanding of </a:t>
            </a:r>
            <a:r>
              <a:rPr lang="en-US" sz="2200" b="1" dirty="0"/>
              <a:t>Value retention processes in the circular economy, draf</a:t>
            </a:r>
            <a:r>
              <a:rPr lang="en-US" sz="2200" dirty="0"/>
              <a:t>t report</a:t>
            </a:r>
          </a:p>
        </p:txBody>
      </p:sp>
      <p:pic>
        <p:nvPicPr>
          <p:cNvPr id="16" name="Picture 15">
            <a:extLst>
              <a:ext uri="{FF2B5EF4-FFF2-40B4-BE49-F238E27FC236}">
                <a16:creationId xmlns:a16="http://schemas.microsoft.com/office/drawing/2014/main" id="{5693EB7A-6AA2-47D1-80A6-7A833C2A7F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8033" y="1924957"/>
            <a:ext cx="1600200" cy="601675"/>
          </a:xfrm>
          <a:prstGeom prst="rect">
            <a:avLst/>
          </a:prstGeom>
        </p:spPr>
      </p:pic>
      <p:pic>
        <p:nvPicPr>
          <p:cNvPr id="7" name="Picture 6" descr="A close up of a logo&#10;&#10;Description generated with very high confidence">
            <a:extLst>
              <a:ext uri="{FF2B5EF4-FFF2-40B4-BE49-F238E27FC236}">
                <a16:creationId xmlns:a16="http://schemas.microsoft.com/office/drawing/2014/main" id="{AC9BBEE8-2F57-4072-987A-764122A6D84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6131" y="3229576"/>
            <a:ext cx="2819400" cy="846780"/>
          </a:xfrm>
          <a:prstGeom prst="rect">
            <a:avLst/>
          </a:prstGeom>
        </p:spPr>
      </p:pic>
      <p:sp>
        <p:nvSpPr>
          <p:cNvPr id="15" name="TextBox 6">
            <a:extLst>
              <a:ext uri="{FF2B5EF4-FFF2-40B4-BE49-F238E27FC236}">
                <a16:creationId xmlns:a16="http://schemas.microsoft.com/office/drawing/2014/main" id="{3153DE9F-4CDE-4BDD-8A9F-AE3168A20C44}"/>
              </a:ext>
            </a:extLst>
          </p:cNvPr>
          <p:cNvSpPr txBox="1"/>
          <p:nvPr/>
        </p:nvSpPr>
        <p:spPr>
          <a:xfrm>
            <a:off x="532732" y="4024726"/>
            <a:ext cx="7789863" cy="1046440"/>
          </a:xfrm>
          <a:prstGeom prst="rect">
            <a:avLst/>
          </a:prstGeom>
          <a:noFill/>
        </p:spPr>
        <p:txBody>
          <a:bodyPr wrap="square" rtlCol="0">
            <a:spAutoFit/>
          </a:bodyPr>
          <a:lstStyle/>
          <a:p>
            <a:pPr marL="285750" indent="-285750">
              <a:buFont typeface="Arial" panose="020B0604020202020204" pitchFamily="34" charset="0"/>
              <a:buChar char="•"/>
            </a:pPr>
            <a:r>
              <a:rPr lang="en-US" sz="2200" dirty="0"/>
              <a:t>Supporting </a:t>
            </a:r>
            <a:r>
              <a:rPr lang="en-US" sz="2200" b="1" dirty="0"/>
              <a:t>decision making </a:t>
            </a:r>
            <a:r>
              <a:rPr lang="en-US" sz="2200" dirty="0"/>
              <a:t>with </a:t>
            </a:r>
            <a:r>
              <a:rPr lang="en-US" sz="2200" b="1" dirty="0"/>
              <a:t>science-based life cycle approaches </a:t>
            </a:r>
            <a:r>
              <a:rPr lang="en-US" sz="2200" dirty="0"/>
              <a:t>in key sectors such as plastics:</a:t>
            </a:r>
          </a:p>
          <a:p>
            <a:pPr marL="285750" indent="-285750">
              <a:buFont typeface="Arial" panose="020B0604020202020204" pitchFamily="34" charset="0"/>
              <a:buChar char="•"/>
            </a:pPr>
            <a:endParaRPr lang="en-US" dirty="0"/>
          </a:p>
        </p:txBody>
      </p:sp>
      <p:pic>
        <p:nvPicPr>
          <p:cNvPr id="17" name="Image 2">
            <a:extLst>
              <a:ext uri="{FF2B5EF4-FFF2-40B4-BE49-F238E27FC236}">
                <a16:creationId xmlns:a16="http://schemas.microsoft.com/office/drawing/2014/main" id="{6BD551F9-97ED-4288-BE15-2B7217288488}"/>
              </a:ext>
            </a:extLst>
          </p:cNvPr>
          <p:cNvPicPr>
            <a:picLocks noChangeAspect="1"/>
          </p:cNvPicPr>
          <p:nvPr/>
        </p:nvPicPr>
        <p:blipFill>
          <a:blip r:embed="rId6"/>
          <a:stretch>
            <a:fillRect/>
          </a:stretch>
        </p:blipFill>
        <p:spPr>
          <a:xfrm rot="21009872">
            <a:off x="1868093" y="4901916"/>
            <a:ext cx="2228824" cy="3145316"/>
          </a:xfrm>
          <a:prstGeom prst="rect">
            <a:avLst/>
          </a:prstGeom>
        </p:spPr>
      </p:pic>
      <p:pic>
        <p:nvPicPr>
          <p:cNvPr id="20" name="Image 3">
            <a:extLst>
              <a:ext uri="{FF2B5EF4-FFF2-40B4-BE49-F238E27FC236}">
                <a16:creationId xmlns:a16="http://schemas.microsoft.com/office/drawing/2014/main" id="{F417854A-5C5E-422E-BF26-1DB7B5522437}"/>
              </a:ext>
            </a:extLst>
          </p:cNvPr>
          <p:cNvPicPr>
            <a:picLocks noChangeAspect="1"/>
          </p:cNvPicPr>
          <p:nvPr/>
        </p:nvPicPr>
        <p:blipFill>
          <a:blip r:embed="rId7"/>
          <a:stretch>
            <a:fillRect/>
          </a:stretch>
        </p:blipFill>
        <p:spPr>
          <a:xfrm rot="21033177">
            <a:off x="5069111" y="4897934"/>
            <a:ext cx="2232629" cy="2943516"/>
          </a:xfrm>
          <a:prstGeom prst="rect">
            <a:avLst/>
          </a:prstGeom>
        </p:spPr>
      </p:pic>
      <p:pic>
        <p:nvPicPr>
          <p:cNvPr id="12"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71492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entagon 13"/>
          <p:cNvSpPr/>
          <p:nvPr/>
        </p:nvSpPr>
        <p:spPr>
          <a:xfrm>
            <a:off x="278673" y="3916316"/>
            <a:ext cx="2743200" cy="1752600"/>
          </a:xfrm>
          <a:prstGeom prst="homePlate">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Expected Accomplishment B: Sustainability in Businesses</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319" y="6233160"/>
            <a:ext cx="975362" cy="48768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0200" y="6206492"/>
            <a:ext cx="1371600" cy="51435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29000" y="6218762"/>
            <a:ext cx="1123890" cy="502080"/>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77200" y="6045395"/>
            <a:ext cx="752356" cy="752356"/>
          </a:xfrm>
          <a:prstGeom prst="rect">
            <a:avLst/>
          </a:prstGeom>
        </p:spPr>
      </p:pic>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34200" y="6131001"/>
            <a:ext cx="889000" cy="666750"/>
          </a:xfrm>
          <a:prstGeom prst="rect">
            <a:avLst/>
          </a:prstGeom>
        </p:spPr>
      </p:pic>
      <p:sp>
        <p:nvSpPr>
          <p:cNvPr id="17" name="Title 1"/>
          <p:cNvSpPr>
            <a:spLocks noGrp="1"/>
          </p:cNvSpPr>
          <p:nvPr>
            <p:ph type="title"/>
          </p:nvPr>
        </p:nvSpPr>
        <p:spPr>
          <a:xfrm>
            <a:off x="1524000" y="152400"/>
            <a:ext cx="6781800" cy="677718"/>
          </a:xfrm>
        </p:spPr>
        <p:txBody>
          <a:bodyPr>
            <a:noAutofit/>
          </a:bodyPr>
          <a:lstStyle/>
          <a:p>
            <a:pPr algn="l"/>
            <a:r>
              <a:rPr lang="en-US" sz="2800" b="1" dirty="0">
                <a:latin typeface="Arial" panose="020B0604020202020204" pitchFamily="34" charset="0"/>
                <a:cs typeface="Arial" panose="020B0604020202020204" pitchFamily="34" charset="0"/>
              </a:rPr>
              <a:t>Businesses adopt  more sustainable practices</a:t>
            </a:r>
            <a:endParaRPr lang="en-US" sz="2800" b="1" dirty="0"/>
          </a:p>
        </p:txBody>
      </p:sp>
      <p:sp>
        <p:nvSpPr>
          <p:cNvPr id="21" name="Slide Number Placeholder 20"/>
          <p:cNvSpPr>
            <a:spLocks noGrp="1"/>
          </p:cNvSpPr>
          <p:nvPr>
            <p:ph type="sldNum" sz="quarter" idx="12"/>
          </p:nvPr>
        </p:nvSpPr>
        <p:spPr/>
        <p:txBody>
          <a:bodyPr/>
          <a:lstStyle/>
          <a:p>
            <a:fld id="{61D6AF37-2985-43C5-AF9B-20E56E8A6320}" type="slidenum">
              <a:rPr lang="en-US" smtClean="0"/>
              <a:t>8</a:t>
            </a:fld>
            <a:endParaRPr lang="en-US" dirty="0"/>
          </a:p>
        </p:txBody>
      </p:sp>
      <p:sp>
        <p:nvSpPr>
          <p:cNvPr id="18" name="Slide Number Placeholder 8"/>
          <p:cNvSpPr txBox="1">
            <a:spLocks/>
          </p:cNvSpPr>
          <p:nvPr/>
        </p:nvSpPr>
        <p:spPr>
          <a:xfrm>
            <a:off x="7010400" y="6492875"/>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1D6AF37-2985-43C5-AF9B-20E56E8A6320}" type="slidenum">
              <a:rPr lang="en-US" smtClean="0"/>
              <a:pPr/>
              <a:t>8</a:t>
            </a:fld>
            <a:endParaRPr lang="en-US" dirty="0"/>
          </a:p>
        </p:txBody>
      </p:sp>
      <p:pic>
        <p:nvPicPr>
          <p:cNvPr id="22"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76800" y="6188785"/>
            <a:ext cx="1748348" cy="585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50550" y="1125602"/>
            <a:ext cx="8579006" cy="2092881"/>
          </a:xfrm>
          <a:prstGeom prst="rect">
            <a:avLst/>
          </a:prstGeom>
          <a:noFill/>
          <a:ln>
            <a:noFill/>
          </a:ln>
        </p:spPr>
        <p:txBody>
          <a:bodyPr vert="horz" wrap="square" rtlCol="0">
            <a:spAutoFit/>
          </a:bodyPr>
          <a:lstStyle/>
          <a:p>
            <a:pPr marL="342900" indent="-342900">
              <a:buFont typeface="Arial" panose="020B0604020202020204" pitchFamily="34" charset="0"/>
              <a:buChar char="•"/>
            </a:pPr>
            <a:r>
              <a:rPr lang="en-US" sz="2600" dirty="0"/>
              <a:t>15 financial institutions and Insurers have adopted </a:t>
            </a:r>
            <a:r>
              <a:rPr lang="en-US" sz="2600" b="1" dirty="0"/>
              <a:t>sustainable finance practices</a:t>
            </a:r>
            <a:r>
              <a:rPr lang="en-US" sz="2600" dirty="0"/>
              <a:t> </a:t>
            </a:r>
          </a:p>
          <a:p>
            <a:pPr marL="342900" indent="-342900">
              <a:buFont typeface="Arial" panose="020B0604020202020204" pitchFamily="34" charset="0"/>
              <a:buChar char="•"/>
            </a:pPr>
            <a:r>
              <a:rPr lang="en-US" sz="2600" dirty="0"/>
              <a:t>5 countries have adopted </a:t>
            </a:r>
            <a:r>
              <a:rPr lang="en-US" sz="2600" b="1" dirty="0"/>
              <a:t>national processes and frameworks that mainstream sustainable finance</a:t>
            </a:r>
            <a:endParaRPr lang="en-US" sz="2600" dirty="0"/>
          </a:p>
          <a:p>
            <a:pPr marL="342900" indent="-342900">
              <a:buFont typeface="Arial" panose="020B0604020202020204" pitchFamily="34" charset="0"/>
              <a:buChar char="•"/>
            </a:pPr>
            <a:r>
              <a:rPr lang="en-US" sz="2600" b="1" dirty="0"/>
              <a:t>Global Plastics Platform </a:t>
            </a:r>
            <a:r>
              <a:rPr lang="en-US" sz="2600" dirty="0"/>
              <a:t>launched with the European Union</a:t>
            </a:r>
            <a:endParaRPr lang="en-US" sz="2600" b="1" dirty="0"/>
          </a:p>
        </p:txBody>
      </p:sp>
      <p:sp>
        <p:nvSpPr>
          <p:cNvPr id="19" name="TextBox 18">
            <a:extLst>
              <a:ext uri="{FF2B5EF4-FFF2-40B4-BE49-F238E27FC236}">
                <a16:creationId xmlns:a16="http://schemas.microsoft.com/office/drawing/2014/main" id="{D9C020FC-0C6A-4586-997B-AAAFAA2AD52C}"/>
              </a:ext>
            </a:extLst>
          </p:cNvPr>
          <p:cNvSpPr txBox="1"/>
          <p:nvPr/>
        </p:nvSpPr>
        <p:spPr>
          <a:xfrm>
            <a:off x="3285189" y="3705245"/>
            <a:ext cx="5773087" cy="2154436"/>
          </a:xfrm>
          <a:prstGeom prst="rect">
            <a:avLst/>
          </a:prstGeom>
          <a:noFill/>
          <a:ln>
            <a:noFill/>
          </a:ln>
        </p:spPr>
        <p:txBody>
          <a:bodyPr vert="horz" wrap="square" rtlCol="0">
            <a:spAutoFit/>
          </a:bodyPr>
          <a:lstStyle/>
          <a:p>
            <a:r>
              <a:rPr lang="en-US" sz="2400" b="1" dirty="0"/>
              <a:t>Reporting now against 5 indicators:</a:t>
            </a:r>
          </a:p>
          <a:p>
            <a:pPr marL="342900" indent="-342900">
              <a:buFont typeface="Arial" panose="020B0604020202020204" pitchFamily="34" charset="0"/>
              <a:buChar char="•"/>
            </a:pPr>
            <a:r>
              <a:rPr lang="en-US" sz="2200" b="1" dirty="0"/>
              <a:t>Life-Cycle Thinking </a:t>
            </a:r>
            <a:r>
              <a:rPr lang="en-US" sz="2200" dirty="0"/>
              <a:t>based decision making</a:t>
            </a:r>
          </a:p>
          <a:p>
            <a:pPr marL="342900" indent="-342900">
              <a:buFont typeface="Arial" panose="020B0604020202020204" pitchFamily="34" charset="0"/>
              <a:buChar char="•"/>
            </a:pPr>
            <a:r>
              <a:rPr lang="en-US" sz="2200" dirty="0"/>
              <a:t>Adoption of </a:t>
            </a:r>
            <a:r>
              <a:rPr lang="en-US" sz="2200" b="1" dirty="0"/>
              <a:t>Sustainable Finance </a:t>
            </a:r>
            <a:r>
              <a:rPr lang="en-US" sz="2200" dirty="0"/>
              <a:t>Principles</a:t>
            </a:r>
          </a:p>
          <a:p>
            <a:pPr marL="342900" indent="-342900">
              <a:buFont typeface="Arial" panose="020B0604020202020204" pitchFamily="34" charset="0"/>
              <a:buChar char="•"/>
            </a:pPr>
            <a:r>
              <a:rPr lang="en-US" sz="2200" dirty="0"/>
              <a:t>Sustainable </a:t>
            </a:r>
            <a:r>
              <a:rPr lang="en-US" sz="2200" b="1" dirty="0"/>
              <a:t>Tourism</a:t>
            </a:r>
            <a:r>
              <a:rPr lang="en-US" sz="2200" dirty="0"/>
              <a:t> Policies</a:t>
            </a:r>
          </a:p>
          <a:p>
            <a:pPr marL="342900" indent="-342900">
              <a:buFont typeface="Arial" panose="020B0604020202020204" pitchFamily="34" charset="0"/>
              <a:buChar char="•"/>
            </a:pPr>
            <a:r>
              <a:rPr lang="en-US" sz="2200" dirty="0"/>
              <a:t>Sustainable </a:t>
            </a:r>
            <a:r>
              <a:rPr lang="en-US" sz="2200" b="1" dirty="0"/>
              <a:t>Management Practices</a:t>
            </a:r>
          </a:p>
          <a:p>
            <a:pPr marL="342900" indent="-342900">
              <a:buFont typeface="Arial" panose="020B0604020202020204" pitchFamily="34" charset="0"/>
              <a:buChar char="•"/>
            </a:pPr>
            <a:r>
              <a:rPr lang="en-US" sz="2200" dirty="0"/>
              <a:t>Sustainable </a:t>
            </a:r>
            <a:r>
              <a:rPr lang="en-US" sz="2200" b="1" dirty="0"/>
              <a:t>Buildings and Construction</a:t>
            </a:r>
          </a:p>
        </p:txBody>
      </p:sp>
      <p:pic>
        <p:nvPicPr>
          <p:cNvPr id="16"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00427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entagon 14"/>
          <p:cNvSpPr/>
          <p:nvPr/>
        </p:nvSpPr>
        <p:spPr>
          <a:xfrm>
            <a:off x="457200" y="4740275"/>
            <a:ext cx="2743200" cy="1752600"/>
          </a:xfrm>
          <a:prstGeom prst="homePlat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Expected Accomplishment C: Sustainable Lifestyles &amp; Consumption</a:t>
            </a:r>
          </a:p>
        </p:txBody>
      </p:sp>
      <p:sp>
        <p:nvSpPr>
          <p:cNvPr id="13" name="Title 1"/>
          <p:cNvSpPr>
            <a:spLocks noGrp="1"/>
          </p:cNvSpPr>
          <p:nvPr>
            <p:ph type="title"/>
          </p:nvPr>
        </p:nvSpPr>
        <p:spPr>
          <a:xfrm>
            <a:off x="762000" y="274638"/>
            <a:ext cx="8229600" cy="677718"/>
          </a:xfrm>
        </p:spPr>
        <p:txBody>
          <a:bodyPr>
            <a:noAutofit/>
          </a:bodyPr>
          <a:lstStyle/>
          <a:p>
            <a:r>
              <a:rPr lang="en-US" sz="2800" b="1" dirty="0">
                <a:latin typeface="Arial" panose="020B0604020202020204" pitchFamily="34" charset="0"/>
                <a:cs typeface="Arial" panose="020B0604020202020204" pitchFamily="34" charset="0"/>
              </a:rPr>
              <a:t>Sustainable Lifestyles and Consumption advanced</a:t>
            </a:r>
            <a:endParaRPr lang="en-US" sz="2800" b="1" dirty="0"/>
          </a:p>
        </p:txBody>
      </p:sp>
      <p:sp>
        <p:nvSpPr>
          <p:cNvPr id="11" name="TextBox 10"/>
          <p:cNvSpPr txBox="1"/>
          <p:nvPr/>
        </p:nvSpPr>
        <p:spPr>
          <a:xfrm>
            <a:off x="304800" y="1068058"/>
            <a:ext cx="8534400" cy="3170099"/>
          </a:xfrm>
          <a:prstGeom prst="rect">
            <a:avLst/>
          </a:prstGeom>
          <a:noFill/>
          <a:ln>
            <a:noFill/>
          </a:ln>
        </p:spPr>
        <p:txBody>
          <a:bodyPr vert="horz" wrap="square" rtlCol="0">
            <a:spAutoFit/>
          </a:bodyPr>
          <a:lstStyle/>
          <a:p>
            <a:pPr marL="285750" indent="-285750">
              <a:buFont typeface="Arial" charset="0"/>
              <a:buChar char="•"/>
            </a:pPr>
            <a:r>
              <a:rPr lang="en-US" sz="2500" b="1" dirty="0"/>
              <a:t>Sustainable public procurement </a:t>
            </a:r>
            <a:r>
              <a:rPr lang="en-US" sz="2500" dirty="0"/>
              <a:t>policies - 4 additional countries by end of 2018</a:t>
            </a:r>
          </a:p>
          <a:p>
            <a:pPr marL="285750" indent="-285750">
              <a:buFont typeface="Arial" charset="0"/>
              <a:buChar char="•"/>
            </a:pPr>
            <a:r>
              <a:rPr lang="en-US" sz="2500" b="1" dirty="0"/>
              <a:t>Sustainable</a:t>
            </a:r>
            <a:r>
              <a:rPr lang="en-US" sz="2500" dirty="0"/>
              <a:t> </a:t>
            </a:r>
            <a:r>
              <a:rPr lang="en-US" sz="2500" b="1" dirty="0"/>
              <a:t>lifestyles awareness campaigns - </a:t>
            </a:r>
            <a:r>
              <a:rPr lang="en-US" sz="2500" dirty="0"/>
              <a:t>7 additional Countries </a:t>
            </a:r>
            <a:endParaRPr lang="en-US" sz="2500" b="1" dirty="0"/>
          </a:p>
          <a:p>
            <a:pPr marL="285750" indent="-285750">
              <a:buFont typeface="Arial" charset="0"/>
              <a:buChar char="•"/>
            </a:pPr>
            <a:r>
              <a:rPr lang="en-GB" sz="2500" b="1" dirty="0"/>
              <a:t>Product sustainability Information guidelines - </a:t>
            </a:r>
            <a:r>
              <a:rPr lang="en-GB" sz="2500" dirty="0"/>
              <a:t>5 capacity development events organized </a:t>
            </a:r>
            <a:endParaRPr lang="en-US" sz="2500" b="1" dirty="0"/>
          </a:p>
          <a:p>
            <a:pPr marL="285750" indent="-285750">
              <a:buFont typeface="Arial" charset="0"/>
              <a:buChar char="•"/>
            </a:pPr>
            <a:r>
              <a:rPr lang="en-US" sz="2500" b="1" dirty="0"/>
              <a:t>Food waste - methodology to measure food waste under development - </a:t>
            </a:r>
            <a:r>
              <a:rPr lang="en-US" sz="2500" dirty="0"/>
              <a:t>7 countries started measuring at national level</a:t>
            </a:r>
          </a:p>
        </p:txBody>
      </p:sp>
      <p:sp>
        <p:nvSpPr>
          <p:cNvPr id="19" name="Slide Number Placeholder 8"/>
          <p:cNvSpPr txBox="1">
            <a:spLocks/>
          </p:cNvSpPr>
          <p:nvPr/>
        </p:nvSpPr>
        <p:spPr>
          <a:xfrm>
            <a:off x="7010400" y="6492875"/>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1D6AF37-2985-43C5-AF9B-20E56E8A6320}" type="slidenum">
              <a:rPr lang="en-US" smtClean="0"/>
              <a:pPr/>
              <a:t>9</a:t>
            </a:fld>
            <a:endParaRPr lang="en-US" dirty="0"/>
          </a:p>
        </p:txBody>
      </p:sp>
      <p:pic>
        <p:nvPicPr>
          <p:cNvPr id="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84134"/>
            <a:ext cx="752476" cy="705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a:extLst>
              <a:ext uri="{FF2B5EF4-FFF2-40B4-BE49-F238E27FC236}">
                <a16:creationId xmlns:a16="http://schemas.microsoft.com/office/drawing/2014/main" id="{3B1E9CBB-36EF-4888-9DC2-6975527C245D}"/>
              </a:ext>
            </a:extLst>
          </p:cNvPr>
          <p:cNvSpPr txBox="1"/>
          <p:nvPr/>
        </p:nvSpPr>
        <p:spPr>
          <a:xfrm>
            <a:off x="3374571" y="4600080"/>
            <a:ext cx="4724400" cy="1938992"/>
          </a:xfrm>
          <a:prstGeom prst="rect">
            <a:avLst/>
          </a:prstGeom>
          <a:noFill/>
          <a:ln>
            <a:noFill/>
          </a:ln>
        </p:spPr>
        <p:txBody>
          <a:bodyPr vert="horz" wrap="square" rtlCol="0">
            <a:spAutoFit/>
          </a:bodyPr>
          <a:lstStyle/>
          <a:p>
            <a:r>
              <a:rPr lang="en-US" sz="2400" b="1" dirty="0"/>
              <a:t>Reporting against 3 indicators:</a:t>
            </a:r>
          </a:p>
          <a:p>
            <a:pPr marL="342900" indent="-342900">
              <a:buFont typeface="Arial" panose="020B0604020202020204" pitchFamily="34" charset="0"/>
              <a:buChar char="•"/>
            </a:pPr>
            <a:r>
              <a:rPr lang="en-US" sz="2400" dirty="0"/>
              <a:t>Sustainable </a:t>
            </a:r>
            <a:r>
              <a:rPr lang="en-US" sz="2400" b="1" dirty="0"/>
              <a:t>public procurement</a:t>
            </a:r>
          </a:p>
          <a:p>
            <a:pPr marL="342900" indent="-342900">
              <a:buFont typeface="Arial" panose="020B0604020202020204" pitchFamily="34" charset="0"/>
              <a:buChar char="•"/>
            </a:pPr>
            <a:r>
              <a:rPr lang="en-US" sz="2400" b="1" dirty="0"/>
              <a:t>Sustainable lifestyles </a:t>
            </a:r>
            <a:r>
              <a:rPr lang="en-US" sz="2400" dirty="0"/>
              <a:t>campaigns and outreach</a:t>
            </a:r>
          </a:p>
          <a:p>
            <a:pPr marL="342900" indent="-342900">
              <a:buFont typeface="Arial" panose="020B0604020202020204" pitchFamily="34" charset="0"/>
              <a:buChar char="•"/>
            </a:pPr>
            <a:r>
              <a:rPr lang="en-US" sz="2400" b="1" dirty="0"/>
              <a:t>Food waste</a:t>
            </a:r>
          </a:p>
        </p:txBody>
      </p:sp>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0"/>
            <a:ext cx="988633" cy="870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7307098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lipFill dpi="0" rotWithShape="1">
          <a:blip xmlns:r="http://schemas.openxmlformats.org/officeDocument/2006/relationships" r:embed="rId1">
            <a:alphaModFix amt="29000"/>
          </a:blip>
          <a:srcRect/>
          <a:stretch>
            <a:fillRect/>
          </a:stretch>
        </a:blipFill>
        <a:ln>
          <a:noFill/>
        </a:ln>
      </a:spPr>
      <a:bodyPr vert="horz" wrap="square" rtlCol="0">
        <a:spAutoFit/>
      </a:bodyPr>
      <a:lstStyle>
        <a:defPPr>
          <a:defRPr sz="2200" b="1"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Angles</Template>
  <TotalTime>8303</TotalTime>
  <Words>1781</Words>
  <Application>Microsoft Office PowerPoint</Application>
  <PresentationFormat>On-screen Show (4:3)</PresentationFormat>
  <Paragraphs>245</Paragraphs>
  <Slides>16</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ＭＳ Ｐゴシック</vt:lpstr>
      <vt:lpstr>Arial</vt:lpstr>
      <vt:lpstr>Calibri</vt:lpstr>
      <vt:lpstr>CronosPro-Semibold</vt:lpstr>
      <vt:lpstr>굴림</vt:lpstr>
      <vt:lpstr>Times</vt:lpstr>
      <vt:lpstr>Wingdings</vt:lpstr>
      <vt:lpstr>Office Theme</vt:lpstr>
      <vt:lpstr>PowerPoint Presentation</vt:lpstr>
      <vt:lpstr>Resource Efficiency in support of the Sustainable Development Goals</vt:lpstr>
      <vt:lpstr>PowerPoint Presentation</vt:lpstr>
      <vt:lpstr>Green Economy and Sustainable Consumption and Production Pathways are  Adopted</vt:lpstr>
      <vt:lpstr>PowerPoint Presentation</vt:lpstr>
      <vt:lpstr>Change is underway on Sustainable Consumption and Production (SCP)  71 countries that already reported on SDG 12.1</vt:lpstr>
      <vt:lpstr>Science and Knowledge in support of resource efficiency is provided</vt:lpstr>
      <vt:lpstr>Businesses adopt  more sustainable practices</vt:lpstr>
      <vt:lpstr>Sustainable Lifestyles and Consumption advanced</vt:lpstr>
      <vt:lpstr>UN Environment Assembly Resolutions</vt:lpstr>
      <vt:lpstr>UN Environment Assembly Resolutions</vt:lpstr>
      <vt:lpstr>January - June 2018 Expenditure</vt:lpstr>
      <vt:lpstr>Opportunities and Challenges</vt:lpstr>
      <vt:lpstr>PowerPoint Presentation</vt:lpstr>
      <vt:lpstr>2020 - 2021 Programme of Work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Maarten Kappelle</dc:creator>
  <cp:lastModifiedBy>Djaheezah Subratty</cp:lastModifiedBy>
  <cp:revision>796</cp:revision>
  <cp:lastPrinted>2018-02-19T11:44:18Z</cp:lastPrinted>
  <dcterms:created xsi:type="dcterms:W3CDTF">2017-01-17T06:28:15Z</dcterms:created>
  <dcterms:modified xsi:type="dcterms:W3CDTF">2018-10-22T11:08:46Z</dcterms:modified>
</cp:coreProperties>
</file>