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84" r:id="rId2"/>
    <p:sldId id="274" r:id="rId3"/>
    <p:sldId id="278" r:id="rId4"/>
    <p:sldId id="277" r:id="rId5"/>
    <p:sldId id="279" r:id="rId6"/>
    <p:sldId id="292" r:id="rId7"/>
    <p:sldId id="293" r:id="rId8"/>
    <p:sldId id="280" r:id="rId9"/>
    <p:sldId id="294" r:id="rId10"/>
    <p:sldId id="295" r:id="rId11"/>
    <p:sldId id="296" r:id="rId12"/>
    <p:sldId id="282" r:id="rId13"/>
    <p:sldId id="492" r:id="rId14"/>
    <p:sldId id="493" r:id="rId15"/>
    <p:sldId id="494" r:id="rId16"/>
    <p:sldId id="495" r:id="rId17"/>
    <p:sldId id="496" r:id="rId18"/>
    <p:sldId id="497" r:id="rId19"/>
    <p:sldId id="498"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6DE3BC16-BA9D-514E-992B-9D4CE90FC4DB}">
          <p14:sldIdLst>
            <p14:sldId id="284"/>
            <p14:sldId id="274"/>
            <p14:sldId id="278"/>
          </p14:sldIdLst>
        </p14:section>
        <p14:section name="Content" id="{45C34FC4-B2B6-5D40-87DC-91F9DBFCD590}">
          <p14:sldIdLst>
            <p14:sldId id="277"/>
            <p14:sldId id="279"/>
            <p14:sldId id="292"/>
            <p14:sldId id="293"/>
            <p14:sldId id="280"/>
            <p14:sldId id="294"/>
            <p14:sldId id="295"/>
            <p14:sldId id="296"/>
            <p14:sldId id="282"/>
            <p14:sldId id="492"/>
            <p14:sldId id="493"/>
            <p14:sldId id="494"/>
            <p14:sldId id="495"/>
            <p14:sldId id="496"/>
            <p14:sldId id="497"/>
            <p14:sldId id="49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njith Ramadasa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3C9D6"/>
    <a:srgbClr val="A4C2D2"/>
    <a:srgbClr val="C7EAFB"/>
    <a:srgbClr val="E1F4FD"/>
    <a:srgbClr val="00AEE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94280" autoAdjust="0"/>
  </p:normalViewPr>
  <p:slideViewPr>
    <p:cSldViewPr snapToGrid="0" snapToObjects="1">
      <p:cViewPr varScale="1">
        <p:scale>
          <a:sx n="65" d="100"/>
          <a:sy n="65" d="100"/>
        </p:scale>
        <p:origin x="127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39" d="100"/>
          <a:sy n="139" d="100"/>
        </p:scale>
        <p:origin x="-5568"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manualLayout>
          <c:layoutTarget val="inner"/>
          <c:xMode val="edge"/>
          <c:yMode val="edge"/>
          <c:x val="0.11314323808860743"/>
          <c:y val="7.9591516451606087E-2"/>
          <c:w val="0.87089468942682369"/>
          <c:h val="0.64741420365932578"/>
        </c:manualLayout>
      </c:layout>
      <c:barChart>
        <c:barDir val="col"/>
        <c:grouping val="clustered"/>
        <c:varyColors val="0"/>
        <c:ser>
          <c:idx val="0"/>
          <c:order val="0"/>
          <c:tx>
            <c:strRef>
              <c:f>'EUR Fig 37-38'!$C$2</c:f>
              <c:strCache>
                <c:ptCount val="1"/>
                <c:pt idx="0">
                  <c:v>2018 Budget </c:v>
                </c:pt>
              </c:strCache>
            </c:strRef>
          </c:tx>
          <c:invertIfNegative val="0"/>
          <c:dLbls>
            <c:spPr>
              <a:noFill/>
              <a:ln w="25400">
                <a:noFill/>
              </a:ln>
            </c:spPr>
            <c:txPr>
              <a:bodyPr/>
              <a:lstStyle/>
              <a:p>
                <a:pPr>
                  <a:defRPr sz="1000" b="0"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'EUR Fig 37-38'!$B$3:$B$6</c:f>
              <c:strCache>
                <c:ptCount val="4"/>
                <c:pt idx="0">
                  <c:v>Environment Fund</c:v>
                </c:pt>
                <c:pt idx="1">
                  <c:v>Trust Funds &amp; Earmarked contributions</c:v>
                </c:pt>
                <c:pt idx="2">
                  <c:v>GEF</c:v>
                </c:pt>
                <c:pt idx="3">
                  <c:v>Regular Budget</c:v>
                </c:pt>
              </c:strCache>
            </c:strRef>
          </c:cat>
          <c:val>
            <c:numRef>
              <c:f>'EUR Fig 37-38'!$C$3:$C$6</c:f>
              <c:numCache>
                <c:formatCode>_(* #,##0.0_);_(* \(#,##0.0\);_(* "-"??_);_(@_)</c:formatCode>
                <c:ptCount val="4"/>
                <c:pt idx="0">
                  <c:v>9.5</c:v>
                </c:pt>
                <c:pt idx="1">
                  <c:v>7.05</c:v>
                </c:pt>
                <c:pt idx="2">
                  <c:v>1.1499999999999999</c:v>
                </c:pt>
                <c:pt idx="3">
                  <c:v>3.80785464</c:v>
                </c:pt>
              </c:numCache>
            </c:numRef>
          </c:val>
          <c:extLst>
            <c:ext xmlns:c16="http://schemas.microsoft.com/office/drawing/2014/chart" uri="{C3380CC4-5D6E-409C-BE32-E72D297353CC}">
              <c16:uniqueId val="{00000000-D130-4D6F-BC1A-AD742CD418CE}"/>
            </c:ext>
          </c:extLst>
        </c:ser>
        <c:ser>
          <c:idx val="1"/>
          <c:order val="1"/>
          <c:tx>
            <c:strRef>
              <c:f>'EUR Fig 37-38'!$D$2</c:f>
              <c:strCache>
                <c:ptCount val="1"/>
                <c:pt idx="0">
                  <c:v>Available Resources as at 30 June 2018</c:v>
                </c:pt>
              </c:strCache>
            </c:strRef>
          </c:tx>
          <c:invertIfNegative val="0"/>
          <c:dLbls>
            <c:spPr>
              <a:noFill/>
              <a:ln w="25400">
                <a:noFill/>
              </a:ln>
            </c:spPr>
            <c:txPr>
              <a:bodyPr/>
              <a:lstStyle/>
              <a:p>
                <a:pPr>
                  <a:defRPr sz="1000" b="0"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'EUR Fig 37-38'!$B$3:$B$6</c:f>
              <c:strCache>
                <c:ptCount val="4"/>
                <c:pt idx="0">
                  <c:v>Environment Fund</c:v>
                </c:pt>
                <c:pt idx="1">
                  <c:v>Trust Funds &amp; Earmarked contributions</c:v>
                </c:pt>
                <c:pt idx="2">
                  <c:v>GEF</c:v>
                </c:pt>
                <c:pt idx="3">
                  <c:v>Regular Budget</c:v>
                </c:pt>
              </c:strCache>
            </c:strRef>
          </c:cat>
          <c:val>
            <c:numRef>
              <c:f>'EUR Fig 37-38'!$D$3:$D$6</c:f>
              <c:numCache>
                <c:formatCode>_(* #,##0.0_);_(* \(#,##0.0\);_(* "-"??_);_(@_)</c:formatCode>
                <c:ptCount val="4"/>
                <c:pt idx="0">
                  <c:v>7.2305644999999998</c:v>
                </c:pt>
                <c:pt idx="1">
                  <c:v>6.5931327999999967</c:v>
                </c:pt>
                <c:pt idx="2">
                  <c:v>5.578940379999997</c:v>
                </c:pt>
                <c:pt idx="3">
                  <c:v>3.80785464</c:v>
                </c:pt>
              </c:numCache>
            </c:numRef>
          </c:val>
          <c:extLst>
            <c:ext xmlns:c16="http://schemas.microsoft.com/office/drawing/2014/chart" uri="{C3380CC4-5D6E-409C-BE32-E72D297353CC}">
              <c16:uniqueId val="{00000001-D130-4D6F-BC1A-AD742CD418CE}"/>
            </c:ext>
          </c:extLst>
        </c:ser>
        <c:ser>
          <c:idx val="2"/>
          <c:order val="2"/>
          <c:tx>
            <c:strRef>
              <c:f>'EUR Fig 37-38'!$E$2</c:f>
              <c:strCache>
                <c:ptCount val="1"/>
                <c:pt idx="0">
                  <c:v>Expenditure as at 30 June 2018</c:v>
                </c:pt>
              </c:strCache>
            </c:strRef>
          </c:tx>
          <c:invertIfNegative val="0"/>
          <c:dLbls>
            <c:spPr>
              <a:noFill/>
              <a:ln w="25400">
                <a:noFill/>
              </a:ln>
            </c:spPr>
            <c:txPr>
              <a:bodyPr/>
              <a:lstStyle/>
              <a:p>
                <a:pPr>
                  <a:defRPr sz="1000" b="0"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'EUR Fig 37-38'!$B$3:$B$6</c:f>
              <c:strCache>
                <c:ptCount val="4"/>
                <c:pt idx="0">
                  <c:v>Environment Fund</c:v>
                </c:pt>
                <c:pt idx="1">
                  <c:v>Trust Funds &amp; Earmarked contributions</c:v>
                </c:pt>
                <c:pt idx="2">
                  <c:v>GEF</c:v>
                </c:pt>
                <c:pt idx="3">
                  <c:v>Regular Budget</c:v>
                </c:pt>
              </c:strCache>
            </c:strRef>
          </c:cat>
          <c:val>
            <c:numRef>
              <c:f>'EUR Fig 37-38'!$E$3:$E$6</c:f>
              <c:numCache>
                <c:formatCode>_(* #,##0.0_);_(* \(#,##0.0\);_(* "-"??_);_(@_)</c:formatCode>
                <c:ptCount val="4"/>
                <c:pt idx="0">
                  <c:v>2.4958130200000004</c:v>
                </c:pt>
                <c:pt idx="1">
                  <c:v>1.8429452899999996</c:v>
                </c:pt>
                <c:pt idx="2">
                  <c:v>1.1150038199999999</c:v>
                </c:pt>
                <c:pt idx="3">
                  <c:v>1.7499745800000002</c:v>
                </c:pt>
              </c:numCache>
            </c:numRef>
          </c:val>
          <c:extLst>
            <c:ext xmlns:c16="http://schemas.microsoft.com/office/drawing/2014/chart" uri="{C3380CC4-5D6E-409C-BE32-E72D297353CC}">
              <c16:uniqueId val="{00000002-D130-4D6F-BC1A-AD742CD418CE}"/>
            </c:ext>
          </c:extLst>
        </c:ser>
        <c:dLbls>
          <c:showLegendKey val="0"/>
          <c:showVal val="0"/>
          <c:showCatName val="0"/>
          <c:showSerName val="0"/>
          <c:showPercent val="0"/>
          <c:showBubbleSize val="0"/>
        </c:dLbls>
        <c:gapWidth val="75"/>
        <c:axId val="93098752"/>
        <c:axId val="93100672"/>
      </c:barChart>
      <c:catAx>
        <c:axId val="93098752"/>
        <c:scaling>
          <c:orientation val="minMax"/>
        </c:scaling>
        <c:delete val="0"/>
        <c:axPos val="b"/>
        <c:title>
          <c:tx>
            <c:rich>
              <a:bodyPr/>
              <a:lstStyle/>
              <a:p>
                <a:pPr>
                  <a:defRPr sz="1000" b="1" i="0" u="none" strike="noStrike" baseline="0">
                    <a:solidFill>
                      <a:srgbClr val="000000"/>
                    </a:solidFill>
                    <a:latin typeface="Calibri"/>
                    <a:ea typeface="Calibri"/>
                    <a:cs typeface="Calibri"/>
                  </a:defRPr>
                </a:pPr>
                <a:r>
                  <a:rPr lang="en-US"/>
                  <a:t>Source of Funding</a:t>
                </a:r>
              </a:p>
            </c:rich>
          </c:tx>
          <c:layout>
            <c:manualLayout>
              <c:xMode val="edge"/>
              <c:yMode val="edge"/>
              <c:x val="0.50999933148281684"/>
              <c:y val="0.83134281914392938"/>
            </c:manualLayout>
          </c:layout>
          <c:overlay val="0"/>
          <c:spPr>
            <a:noFill/>
            <a:ln w="25400">
              <a:noFill/>
            </a:ln>
          </c:spPr>
        </c:title>
        <c:numFmt formatCode="General" sourceLinked="1"/>
        <c:majorTickMark val="none"/>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93100672"/>
        <c:crosses val="autoZero"/>
        <c:auto val="1"/>
        <c:lblAlgn val="ctr"/>
        <c:lblOffset val="100"/>
        <c:noMultiLvlLbl val="0"/>
      </c:catAx>
      <c:valAx>
        <c:axId val="93100672"/>
        <c:scaling>
          <c:orientation val="minMax"/>
        </c:scaling>
        <c:delete val="0"/>
        <c:axPos val="l"/>
        <c:majorGridlines/>
        <c:title>
          <c:tx>
            <c:rich>
              <a:bodyPr/>
              <a:lstStyle/>
              <a:p>
                <a:pPr>
                  <a:defRPr sz="1000" b="1" i="0" u="none" strike="noStrike" baseline="0">
                    <a:solidFill>
                      <a:srgbClr val="000000"/>
                    </a:solidFill>
                    <a:latin typeface="Calibri"/>
                    <a:ea typeface="Calibri"/>
                    <a:cs typeface="Calibri"/>
                  </a:defRPr>
                </a:pPr>
                <a:r>
                  <a:rPr lang="en-US"/>
                  <a:t>US$ million</a:t>
                </a:r>
              </a:p>
            </c:rich>
          </c:tx>
          <c:overlay val="0"/>
          <c:spPr>
            <a:noFill/>
            <a:ln w="25400">
              <a:noFill/>
            </a:ln>
          </c:spPr>
        </c:title>
        <c:numFmt formatCode="_(* #,##0.0_);_(* \(#,##0.0\);_(* &quot;-&quot;??_);_(@_)" sourceLinked="1"/>
        <c:majorTickMark val="none"/>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93098752"/>
        <c:crosses val="autoZero"/>
        <c:crossBetween val="between"/>
      </c:valAx>
    </c:plotArea>
    <c:legend>
      <c:legendPos val="b"/>
      <c:layout>
        <c:manualLayout>
          <c:xMode val="edge"/>
          <c:yMode val="edge"/>
          <c:x val="0.1749096644729399"/>
          <c:y val="0.92655307170391332"/>
          <c:w val="0.64655239403431264"/>
          <c:h val="7.3446928296086636E-2"/>
        </c:manualLayout>
      </c:layout>
      <c:overlay val="0"/>
      <c:txPr>
        <a:bodyPr/>
        <a:lstStyle/>
        <a:p>
          <a:pPr>
            <a:defRPr sz="800" b="0" i="0" u="none" strike="noStrike" baseline="0">
              <a:solidFill>
                <a:srgbClr val="000000"/>
              </a:solidFill>
              <a:latin typeface="Calibri"/>
              <a:ea typeface="Calibri"/>
              <a:cs typeface="Calibri"/>
            </a:defRPr>
          </a:pPr>
          <a:endParaRPr lang="en-US"/>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28C942-B0B5-408D-B1F6-7C5BDDCC5472}"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270BD935-6E23-4407-BD93-A186459A73E2}">
      <dgm:prSet custT="1"/>
      <dgm:spPr/>
      <dgm:t>
        <a:bodyPr/>
        <a:lstStyle/>
        <a:p>
          <a:r>
            <a:rPr lang="en-US" sz="1400" dirty="0"/>
            <a:t>Number of SDG indicators for which UN Environment is Custodian Agency, for which UN Environment reports data to the Global SDG Database </a:t>
          </a:r>
        </a:p>
      </dgm:t>
    </dgm:pt>
    <dgm:pt modelId="{69501AD7-F1B5-40BE-AE6E-3BB6375E3ACD}" type="parTrans" cxnId="{C17BB102-8582-44B7-AB7D-5849DD49CF61}">
      <dgm:prSet/>
      <dgm:spPr/>
      <dgm:t>
        <a:bodyPr/>
        <a:lstStyle/>
        <a:p>
          <a:endParaRPr lang="en-US" sz="1200"/>
        </a:p>
      </dgm:t>
    </dgm:pt>
    <dgm:pt modelId="{E0E237B4-C8EC-4ED2-B9FB-29B38B92D1D4}" type="sibTrans" cxnId="{C17BB102-8582-44B7-AB7D-5849DD49CF61}">
      <dgm:prSet/>
      <dgm:spPr/>
      <dgm:t>
        <a:bodyPr/>
        <a:lstStyle/>
        <a:p>
          <a:endParaRPr lang="en-US" sz="1200"/>
        </a:p>
      </dgm:t>
    </dgm:pt>
    <dgm:pt modelId="{27A8B080-D71C-40CD-8E82-EC8886B45D1C}">
      <dgm:prSet custT="1"/>
      <dgm:spPr/>
      <dgm:t>
        <a:bodyPr/>
        <a:lstStyle/>
        <a:p>
          <a:r>
            <a:rPr lang="en-US" sz="1400" dirty="0"/>
            <a:t>Number of countries reporting on the environmental dimension of SDGs  through shared environmental information systems with country-level data made discoverable through UNEP</a:t>
          </a:r>
        </a:p>
      </dgm:t>
    </dgm:pt>
    <dgm:pt modelId="{F065F74F-5304-4A9B-A755-6454612C54F9}" type="parTrans" cxnId="{4B3E0C3A-96EE-4EF5-9FD4-116F91B8B6C8}">
      <dgm:prSet/>
      <dgm:spPr/>
      <dgm:t>
        <a:bodyPr/>
        <a:lstStyle/>
        <a:p>
          <a:endParaRPr lang="en-US"/>
        </a:p>
      </dgm:t>
    </dgm:pt>
    <dgm:pt modelId="{5695F77C-94E9-4E37-88B3-ECE67E99CEBA}" type="sibTrans" cxnId="{4B3E0C3A-96EE-4EF5-9FD4-116F91B8B6C8}">
      <dgm:prSet/>
      <dgm:spPr/>
      <dgm:t>
        <a:bodyPr/>
        <a:lstStyle/>
        <a:p>
          <a:endParaRPr lang="en-US"/>
        </a:p>
      </dgm:t>
    </dgm:pt>
    <dgm:pt modelId="{D3FA14B9-2EF1-43F4-A6D2-CFA25D058B36}">
      <dgm:prSet custT="1"/>
      <dgm:spPr/>
      <dgm:t>
        <a:bodyPr/>
        <a:lstStyle/>
        <a:p>
          <a:r>
            <a:rPr lang="en-US" sz="1400" dirty="0"/>
            <a:t>Strengthening of the science-policy interface by countries based on the use of data, information and policy analysis </a:t>
          </a:r>
        </a:p>
      </dgm:t>
    </dgm:pt>
    <dgm:pt modelId="{57DB9A1E-5984-4462-B8EE-3C849A78975B}" type="parTrans" cxnId="{F5DC2BC9-85AE-4F4E-B349-7BD962DBCD38}">
      <dgm:prSet/>
      <dgm:spPr/>
      <dgm:t>
        <a:bodyPr/>
        <a:lstStyle/>
        <a:p>
          <a:endParaRPr lang="en-US"/>
        </a:p>
      </dgm:t>
    </dgm:pt>
    <dgm:pt modelId="{11109AD3-6E9E-4162-92E0-CFAA339EAD1B}" type="sibTrans" cxnId="{F5DC2BC9-85AE-4F4E-B349-7BD962DBCD38}">
      <dgm:prSet/>
      <dgm:spPr/>
      <dgm:t>
        <a:bodyPr/>
        <a:lstStyle/>
        <a:p>
          <a:endParaRPr lang="en-US"/>
        </a:p>
      </dgm:t>
    </dgm:pt>
    <dgm:pt modelId="{16A056BD-FF40-4A0D-B67E-EC5015BDC9E5}">
      <dgm:prSet custT="1"/>
      <dgm:spPr/>
      <dgm:t>
        <a:bodyPr/>
        <a:lstStyle/>
        <a:p>
          <a:r>
            <a:rPr lang="en-US" sz="1400" dirty="0"/>
            <a:t>Number of indicators to measure the environmental dimension of sustainable development made through UNEP Live that are disaggregated by vulnerable groups, especially by gender, geography and age</a:t>
          </a:r>
        </a:p>
      </dgm:t>
    </dgm:pt>
    <dgm:pt modelId="{A1CC5912-7846-4954-AE8F-C23EABB11E38}" type="parTrans" cxnId="{8FA81F58-9638-47A0-A055-057C56C42C6F}">
      <dgm:prSet/>
      <dgm:spPr/>
      <dgm:t>
        <a:bodyPr/>
        <a:lstStyle/>
        <a:p>
          <a:endParaRPr lang="en-US"/>
        </a:p>
      </dgm:t>
    </dgm:pt>
    <dgm:pt modelId="{48220859-1867-4BF1-ABDE-143D095452C9}" type="sibTrans" cxnId="{8FA81F58-9638-47A0-A055-057C56C42C6F}">
      <dgm:prSet/>
      <dgm:spPr/>
      <dgm:t>
        <a:bodyPr/>
        <a:lstStyle/>
        <a:p>
          <a:endParaRPr lang="en-US"/>
        </a:p>
      </dgm:t>
    </dgm:pt>
    <dgm:pt modelId="{7A850936-6CB3-4738-9AEE-144BFA7809B7}">
      <dgm:prSet custT="1"/>
      <dgm:spPr/>
      <dgm:t>
        <a:bodyPr/>
        <a:lstStyle/>
        <a:p>
          <a:r>
            <a:rPr lang="en-US" sz="1400" dirty="0"/>
            <a:t>Number of relevant global, regional and national forums and institutions using data on environmental trends identified through UNEP for environmental assessment, early warning on emerging issues and/or facilitation of policy action</a:t>
          </a:r>
        </a:p>
      </dgm:t>
    </dgm:pt>
    <dgm:pt modelId="{95925402-89F4-4F12-867E-3C94621D55D9}" type="parTrans" cxnId="{B94E3404-2916-4A7B-899B-FBF40C2E6C6D}">
      <dgm:prSet/>
      <dgm:spPr/>
      <dgm:t>
        <a:bodyPr/>
        <a:lstStyle/>
        <a:p>
          <a:endParaRPr lang="en-US"/>
        </a:p>
      </dgm:t>
    </dgm:pt>
    <dgm:pt modelId="{CC17BFA0-0EB5-4AEF-9621-5EF788562D0F}" type="sibTrans" cxnId="{B94E3404-2916-4A7B-899B-FBF40C2E6C6D}">
      <dgm:prSet/>
      <dgm:spPr/>
      <dgm:t>
        <a:bodyPr/>
        <a:lstStyle/>
        <a:p>
          <a:endParaRPr lang="en-US"/>
        </a:p>
      </dgm:t>
    </dgm:pt>
    <dgm:pt modelId="{0630E43F-4397-4B62-AAFE-73452A919F7B}">
      <dgm:prSet custT="1"/>
      <dgm:spPr/>
      <dgm:t>
        <a:bodyPr/>
        <a:lstStyle/>
        <a:p>
          <a:r>
            <a:rPr lang="en-US" sz="1400" dirty="0"/>
            <a:t>Accessibility and ease of use of UNEP environmental information through open platforms measured against internationally recognized standards for open access to information</a:t>
          </a:r>
        </a:p>
      </dgm:t>
    </dgm:pt>
    <dgm:pt modelId="{C745E9D9-2461-4429-88A7-DEE1CE3F9D2A}" type="parTrans" cxnId="{DF32F463-DC35-4CF0-8390-45BFDC5AC620}">
      <dgm:prSet/>
      <dgm:spPr/>
      <dgm:t>
        <a:bodyPr/>
        <a:lstStyle/>
        <a:p>
          <a:endParaRPr lang="en-US"/>
        </a:p>
      </dgm:t>
    </dgm:pt>
    <dgm:pt modelId="{F961D68A-F210-44E4-85E6-74567DA50200}" type="sibTrans" cxnId="{DF32F463-DC35-4CF0-8390-45BFDC5AC620}">
      <dgm:prSet/>
      <dgm:spPr/>
      <dgm:t>
        <a:bodyPr/>
        <a:lstStyle/>
        <a:p>
          <a:endParaRPr lang="en-US"/>
        </a:p>
      </dgm:t>
    </dgm:pt>
    <dgm:pt modelId="{8B8998C7-1A4D-41E6-9777-4A3CA1299A69}" type="pres">
      <dgm:prSet presAssocID="{5F28C942-B0B5-408D-B1F6-7C5BDDCC5472}" presName="diagram" presStyleCnt="0">
        <dgm:presLayoutVars>
          <dgm:dir/>
          <dgm:resizeHandles val="exact"/>
        </dgm:presLayoutVars>
      </dgm:prSet>
      <dgm:spPr/>
    </dgm:pt>
    <dgm:pt modelId="{51EA4BB9-EE44-4717-98C6-6D5D902CA2EE}" type="pres">
      <dgm:prSet presAssocID="{270BD935-6E23-4407-BD93-A186459A73E2}" presName="node" presStyleLbl="node1" presStyleIdx="0" presStyleCnt="6">
        <dgm:presLayoutVars>
          <dgm:bulletEnabled val="1"/>
        </dgm:presLayoutVars>
      </dgm:prSet>
      <dgm:spPr/>
    </dgm:pt>
    <dgm:pt modelId="{65091FC4-BBB8-4945-9D43-04AFEE183ABB}" type="pres">
      <dgm:prSet presAssocID="{E0E237B4-C8EC-4ED2-B9FB-29B38B92D1D4}" presName="sibTrans" presStyleCnt="0"/>
      <dgm:spPr/>
    </dgm:pt>
    <dgm:pt modelId="{4E69AEF3-7650-48F6-B0D0-D3D8D4A04F3A}" type="pres">
      <dgm:prSet presAssocID="{27A8B080-D71C-40CD-8E82-EC8886B45D1C}" presName="node" presStyleLbl="node1" presStyleIdx="1" presStyleCnt="6">
        <dgm:presLayoutVars>
          <dgm:bulletEnabled val="1"/>
        </dgm:presLayoutVars>
      </dgm:prSet>
      <dgm:spPr/>
    </dgm:pt>
    <dgm:pt modelId="{BBC77F04-3DBD-4838-BFC8-8797ADA42D9D}" type="pres">
      <dgm:prSet presAssocID="{5695F77C-94E9-4E37-88B3-ECE67E99CEBA}" presName="sibTrans" presStyleCnt="0"/>
      <dgm:spPr/>
    </dgm:pt>
    <dgm:pt modelId="{D007B559-4B10-45F5-83D7-0B0003928EA0}" type="pres">
      <dgm:prSet presAssocID="{D3FA14B9-2EF1-43F4-A6D2-CFA25D058B36}" presName="node" presStyleLbl="node1" presStyleIdx="2" presStyleCnt="6" custLinFactNeighborX="0" custLinFactNeighborY="3112">
        <dgm:presLayoutVars>
          <dgm:bulletEnabled val="1"/>
        </dgm:presLayoutVars>
      </dgm:prSet>
      <dgm:spPr/>
    </dgm:pt>
    <dgm:pt modelId="{70FAEBEE-2477-4FD5-ABD2-D16FECF0406A}" type="pres">
      <dgm:prSet presAssocID="{11109AD3-6E9E-4162-92E0-CFAA339EAD1B}" presName="sibTrans" presStyleCnt="0"/>
      <dgm:spPr/>
    </dgm:pt>
    <dgm:pt modelId="{5069678C-9CFD-4CFF-ACA7-8B4A0277304C}" type="pres">
      <dgm:prSet presAssocID="{16A056BD-FF40-4A0D-B67E-EC5015BDC9E5}" presName="node" presStyleLbl="node1" presStyleIdx="3" presStyleCnt="6">
        <dgm:presLayoutVars>
          <dgm:bulletEnabled val="1"/>
        </dgm:presLayoutVars>
      </dgm:prSet>
      <dgm:spPr/>
    </dgm:pt>
    <dgm:pt modelId="{A0F9318D-A24A-4786-B67D-AD5D56BCCBA0}" type="pres">
      <dgm:prSet presAssocID="{48220859-1867-4BF1-ABDE-143D095452C9}" presName="sibTrans" presStyleCnt="0"/>
      <dgm:spPr/>
    </dgm:pt>
    <dgm:pt modelId="{2E512507-5747-4E54-A0E5-362BA3DE7471}" type="pres">
      <dgm:prSet presAssocID="{7A850936-6CB3-4738-9AEE-144BFA7809B7}" presName="node" presStyleLbl="node1" presStyleIdx="4" presStyleCnt="6">
        <dgm:presLayoutVars>
          <dgm:bulletEnabled val="1"/>
        </dgm:presLayoutVars>
      </dgm:prSet>
      <dgm:spPr/>
    </dgm:pt>
    <dgm:pt modelId="{55A4747F-197D-4686-9731-5E15703E3C19}" type="pres">
      <dgm:prSet presAssocID="{CC17BFA0-0EB5-4AEF-9621-5EF788562D0F}" presName="sibTrans" presStyleCnt="0"/>
      <dgm:spPr/>
    </dgm:pt>
    <dgm:pt modelId="{AE834F1C-89F1-40CF-BE57-A1C787853219}" type="pres">
      <dgm:prSet presAssocID="{0630E43F-4397-4B62-AAFE-73452A919F7B}" presName="node" presStyleLbl="node1" presStyleIdx="5" presStyleCnt="6">
        <dgm:presLayoutVars>
          <dgm:bulletEnabled val="1"/>
        </dgm:presLayoutVars>
      </dgm:prSet>
      <dgm:spPr/>
    </dgm:pt>
  </dgm:ptLst>
  <dgm:cxnLst>
    <dgm:cxn modelId="{B94E3404-2916-4A7B-899B-FBF40C2E6C6D}" srcId="{5F28C942-B0B5-408D-B1F6-7C5BDDCC5472}" destId="{7A850936-6CB3-4738-9AEE-144BFA7809B7}" srcOrd="4" destOrd="0" parTransId="{95925402-89F4-4F12-867E-3C94621D55D9}" sibTransId="{CC17BFA0-0EB5-4AEF-9621-5EF788562D0F}"/>
    <dgm:cxn modelId="{4B3E0C3A-96EE-4EF5-9FD4-116F91B8B6C8}" srcId="{5F28C942-B0B5-408D-B1F6-7C5BDDCC5472}" destId="{27A8B080-D71C-40CD-8E82-EC8886B45D1C}" srcOrd="1" destOrd="0" parTransId="{F065F74F-5304-4A9B-A755-6454612C54F9}" sibTransId="{5695F77C-94E9-4E37-88B3-ECE67E99CEBA}"/>
    <dgm:cxn modelId="{F5DC2BC9-85AE-4F4E-B349-7BD962DBCD38}" srcId="{5F28C942-B0B5-408D-B1F6-7C5BDDCC5472}" destId="{D3FA14B9-2EF1-43F4-A6D2-CFA25D058B36}" srcOrd="2" destOrd="0" parTransId="{57DB9A1E-5984-4462-B8EE-3C849A78975B}" sibTransId="{11109AD3-6E9E-4162-92E0-CFAA339EAD1B}"/>
    <dgm:cxn modelId="{1C8F9680-69CD-4198-864A-BAFB7E53253B}" type="presOf" srcId="{27A8B080-D71C-40CD-8E82-EC8886B45D1C}" destId="{4E69AEF3-7650-48F6-B0D0-D3D8D4A04F3A}" srcOrd="0" destOrd="0" presId="urn:microsoft.com/office/officeart/2005/8/layout/default"/>
    <dgm:cxn modelId="{8FA81F58-9638-47A0-A055-057C56C42C6F}" srcId="{5F28C942-B0B5-408D-B1F6-7C5BDDCC5472}" destId="{16A056BD-FF40-4A0D-B67E-EC5015BDC9E5}" srcOrd="3" destOrd="0" parTransId="{A1CC5912-7846-4954-AE8F-C23EABB11E38}" sibTransId="{48220859-1867-4BF1-ABDE-143D095452C9}"/>
    <dgm:cxn modelId="{0A29B98D-45E4-4460-99C2-F18DC57AEED5}" type="presOf" srcId="{16A056BD-FF40-4A0D-B67E-EC5015BDC9E5}" destId="{5069678C-9CFD-4CFF-ACA7-8B4A0277304C}" srcOrd="0" destOrd="0" presId="urn:microsoft.com/office/officeart/2005/8/layout/default"/>
    <dgm:cxn modelId="{DF32F463-DC35-4CF0-8390-45BFDC5AC620}" srcId="{5F28C942-B0B5-408D-B1F6-7C5BDDCC5472}" destId="{0630E43F-4397-4B62-AAFE-73452A919F7B}" srcOrd="5" destOrd="0" parTransId="{C745E9D9-2461-4429-88A7-DEE1CE3F9D2A}" sibTransId="{F961D68A-F210-44E4-85E6-74567DA50200}"/>
    <dgm:cxn modelId="{3CC1188A-83B8-424F-BA1B-A3B32C70FDB0}" type="presOf" srcId="{0630E43F-4397-4B62-AAFE-73452A919F7B}" destId="{AE834F1C-89F1-40CF-BE57-A1C787853219}" srcOrd="0" destOrd="0" presId="urn:microsoft.com/office/officeart/2005/8/layout/default"/>
    <dgm:cxn modelId="{D88622C4-3150-4716-B995-238A8A2A4B0A}" type="presOf" srcId="{5F28C942-B0B5-408D-B1F6-7C5BDDCC5472}" destId="{8B8998C7-1A4D-41E6-9777-4A3CA1299A69}" srcOrd="0" destOrd="0" presId="urn:microsoft.com/office/officeart/2005/8/layout/default"/>
    <dgm:cxn modelId="{F4E37CAD-FE70-49B3-9C6D-FFAACCCC5D26}" type="presOf" srcId="{7A850936-6CB3-4738-9AEE-144BFA7809B7}" destId="{2E512507-5747-4E54-A0E5-362BA3DE7471}" srcOrd="0" destOrd="0" presId="urn:microsoft.com/office/officeart/2005/8/layout/default"/>
    <dgm:cxn modelId="{03464C7F-C45B-4207-BD84-7E8A5B9C44FA}" type="presOf" srcId="{D3FA14B9-2EF1-43F4-A6D2-CFA25D058B36}" destId="{D007B559-4B10-45F5-83D7-0B0003928EA0}" srcOrd="0" destOrd="0" presId="urn:microsoft.com/office/officeart/2005/8/layout/default"/>
    <dgm:cxn modelId="{C17BB102-8582-44B7-AB7D-5849DD49CF61}" srcId="{5F28C942-B0B5-408D-B1F6-7C5BDDCC5472}" destId="{270BD935-6E23-4407-BD93-A186459A73E2}" srcOrd="0" destOrd="0" parTransId="{69501AD7-F1B5-40BE-AE6E-3BB6375E3ACD}" sibTransId="{E0E237B4-C8EC-4ED2-B9FB-29B38B92D1D4}"/>
    <dgm:cxn modelId="{85BB1ED0-0CF3-43C0-9BC4-0895E2D1575B}" type="presOf" srcId="{270BD935-6E23-4407-BD93-A186459A73E2}" destId="{51EA4BB9-EE44-4717-98C6-6D5D902CA2EE}" srcOrd="0" destOrd="0" presId="urn:microsoft.com/office/officeart/2005/8/layout/default"/>
    <dgm:cxn modelId="{92FC9267-2D57-4F46-AABC-2140B5F85E3B}" type="presParOf" srcId="{8B8998C7-1A4D-41E6-9777-4A3CA1299A69}" destId="{51EA4BB9-EE44-4717-98C6-6D5D902CA2EE}" srcOrd="0" destOrd="0" presId="urn:microsoft.com/office/officeart/2005/8/layout/default"/>
    <dgm:cxn modelId="{B8D35B8A-67D6-45B5-8DAC-576FFBBA1020}" type="presParOf" srcId="{8B8998C7-1A4D-41E6-9777-4A3CA1299A69}" destId="{65091FC4-BBB8-4945-9D43-04AFEE183ABB}" srcOrd="1" destOrd="0" presId="urn:microsoft.com/office/officeart/2005/8/layout/default"/>
    <dgm:cxn modelId="{31F97DE8-12BD-4F8A-B9B5-3F7C3F50C852}" type="presParOf" srcId="{8B8998C7-1A4D-41E6-9777-4A3CA1299A69}" destId="{4E69AEF3-7650-48F6-B0D0-D3D8D4A04F3A}" srcOrd="2" destOrd="0" presId="urn:microsoft.com/office/officeart/2005/8/layout/default"/>
    <dgm:cxn modelId="{3151B5CD-8A85-4DBE-9EA8-718293A650C3}" type="presParOf" srcId="{8B8998C7-1A4D-41E6-9777-4A3CA1299A69}" destId="{BBC77F04-3DBD-4838-BFC8-8797ADA42D9D}" srcOrd="3" destOrd="0" presId="urn:microsoft.com/office/officeart/2005/8/layout/default"/>
    <dgm:cxn modelId="{2692BEF0-5102-4C7E-B1F5-7104FEDF4054}" type="presParOf" srcId="{8B8998C7-1A4D-41E6-9777-4A3CA1299A69}" destId="{D007B559-4B10-45F5-83D7-0B0003928EA0}" srcOrd="4" destOrd="0" presId="urn:microsoft.com/office/officeart/2005/8/layout/default"/>
    <dgm:cxn modelId="{E13AA886-69F5-49CF-A757-25A6C41B5A94}" type="presParOf" srcId="{8B8998C7-1A4D-41E6-9777-4A3CA1299A69}" destId="{70FAEBEE-2477-4FD5-ABD2-D16FECF0406A}" srcOrd="5" destOrd="0" presId="urn:microsoft.com/office/officeart/2005/8/layout/default"/>
    <dgm:cxn modelId="{401E5D4E-9DB8-4838-96A5-052EF566C1C2}" type="presParOf" srcId="{8B8998C7-1A4D-41E6-9777-4A3CA1299A69}" destId="{5069678C-9CFD-4CFF-ACA7-8B4A0277304C}" srcOrd="6" destOrd="0" presId="urn:microsoft.com/office/officeart/2005/8/layout/default"/>
    <dgm:cxn modelId="{84303600-AE9C-456C-AF86-BD4C8A0E5A83}" type="presParOf" srcId="{8B8998C7-1A4D-41E6-9777-4A3CA1299A69}" destId="{A0F9318D-A24A-4786-B67D-AD5D56BCCBA0}" srcOrd="7" destOrd="0" presId="urn:microsoft.com/office/officeart/2005/8/layout/default"/>
    <dgm:cxn modelId="{FCB49F9C-9298-4D8F-9A7E-47E77DF2190A}" type="presParOf" srcId="{8B8998C7-1A4D-41E6-9777-4A3CA1299A69}" destId="{2E512507-5747-4E54-A0E5-362BA3DE7471}" srcOrd="8" destOrd="0" presId="urn:microsoft.com/office/officeart/2005/8/layout/default"/>
    <dgm:cxn modelId="{CDBE3F83-F00E-4D7F-8BDC-1DC333B22E64}" type="presParOf" srcId="{8B8998C7-1A4D-41E6-9777-4A3CA1299A69}" destId="{55A4747F-197D-4686-9731-5E15703E3C19}" srcOrd="9" destOrd="0" presId="urn:microsoft.com/office/officeart/2005/8/layout/default"/>
    <dgm:cxn modelId="{E9345799-DE29-4906-93F6-EC1DB40FE63F}" type="presParOf" srcId="{8B8998C7-1A4D-41E6-9777-4A3CA1299A69}" destId="{AE834F1C-89F1-40CF-BE57-A1C787853219}"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22E6BD-5148-4D25-A3C6-CB72417EABFB}" type="doc">
      <dgm:prSet loTypeId="urn:microsoft.com/office/officeart/2005/8/layout/gear1" loCatId="process" qsTypeId="urn:microsoft.com/office/officeart/2005/8/quickstyle/simple2" qsCatId="simple" csTypeId="urn:microsoft.com/office/officeart/2005/8/colors/colorful5" csCatId="colorful" phldr="1"/>
      <dgm:spPr/>
    </dgm:pt>
    <dgm:pt modelId="{D0CEDABF-8690-4746-BD4A-ECBF4FD2E16B}">
      <dgm:prSet phldrT="[Text]" custT="1"/>
      <dgm:spPr/>
      <dgm:t>
        <a:bodyPr/>
        <a:lstStyle/>
        <a:p>
          <a:r>
            <a:rPr lang="en-US" sz="1200" dirty="0"/>
            <a:t>Climate</a:t>
          </a:r>
        </a:p>
      </dgm:t>
    </dgm:pt>
    <dgm:pt modelId="{A861D3D1-BF34-4AF7-BFF5-B6AAF194C7CE}" type="parTrans" cxnId="{0CD729A6-0DE6-44A2-ADE5-9E5841D4E159}">
      <dgm:prSet/>
      <dgm:spPr/>
      <dgm:t>
        <a:bodyPr/>
        <a:lstStyle/>
        <a:p>
          <a:endParaRPr lang="en-US" sz="1200"/>
        </a:p>
      </dgm:t>
    </dgm:pt>
    <dgm:pt modelId="{4E166723-7ACD-463A-ACF1-8687C1E236F4}" type="sibTrans" cxnId="{0CD729A6-0DE6-44A2-ADE5-9E5841D4E159}">
      <dgm:prSet/>
      <dgm:spPr/>
      <dgm:t>
        <a:bodyPr/>
        <a:lstStyle/>
        <a:p>
          <a:endParaRPr lang="en-US" sz="1200"/>
        </a:p>
      </dgm:t>
    </dgm:pt>
    <dgm:pt modelId="{AE98196F-F38A-4536-BA0C-B13898E44BA2}">
      <dgm:prSet phldrT="[Text]" custT="1"/>
      <dgm:spPr/>
      <dgm:t>
        <a:bodyPr/>
        <a:lstStyle/>
        <a:p>
          <a:r>
            <a:rPr lang="en-US" sz="1200" dirty="0"/>
            <a:t>Renewables</a:t>
          </a:r>
        </a:p>
      </dgm:t>
    </dgm:pt>
    <dgm:pt modelId="{ABE04BC9-98D2-464D-808C-15EDF14E6EDC}" type="parTrans" cxnId="{887F1AB1-68AE-432F-8BA7-BC44838FC940}">
      <dgm:prSet/>
      <dgm:spPr/>
      <dgm:t>
        <a:bodyPr/>
        <a:lstStyle/>
        <a:p>
          <a:endParaRPr lang="en-US" sz="1200"/>
        </a:p>
      </dgm:t>
    </dgm:pt>
    <dgm:pt modelId="{32814929-CDA5-46E7-B5E2-36DCFCED7227}" type="sibTrans" cxnId="{887F1AB1-68AE-432F-8BA7-BC44838FC940}">
      <dgm:prSet/>
      <dgm:spPr/>
      <dgm:t>
        <a:bodyPr/>
        <a:lstStyle/>
        <a:p>
          <a:endParaRPr lang="en-US" sz="1200"/>
        </a:p>
      </dgm:t>
    </dgm:pt>
    <dgm:pt modelId="{F5D08D1F-91F8-45C5-9EB0-BE452BBED95D}">
      <dgm:prSet phldrT="[Text]" custT="1"/>
      <dgm:spPr/>
      <dgm:t>
        <a:bodyPr/>
        <a:lstStyle/>
        <a:p>
          <a:r>
            <a:rPr lang="en-US" sz="1200" dirty="0"/>
            <a:t>SDSs</a:t>
          </a:r>
        </a:p>
      </dgm:t>
    </dgm:pt>
    <dgm:pt modelId="{0BF61BDC-C0C0-498E-B90E-87584F346F8C}" type="parTrans" cxnId="{433F9478-BCA4-4522-AE29-746D1DA7B6B6}">
      <dgm:prSet/>
      <dgm:spPr/>
      <dgm:t>
        <a:bodyPr/>
        <a:lstStyle/>
        <a:p>
          <a:endParaRPr lang="en-US" sz="1200"/>
        </a:p>
      </dgm:t>
    </dgm:pt>
    <dgm:pt modelId="{EFC1A957-F678-48A8-9FCA-456755224472}" type="sibTrans" cxnId="{433F9478-BCA4-4522-AE29-746D1DA7B6B6}">
      <dgm:prSet/>
      <dgm:spPr/>
      <dgm:t>
        <a:bodyPr/>
        <a:lstStyle/>
        <a:p>
          <a:endParaRPr lang="en-US" sz="1200"/>
        </a:p>
      </dgm:t>
    </dgm:pt>
    <dgm:pt modelId="{5FE46AC9-6C47-44D0-82B5-07CCE8B60109}" type="pres">
      <dgm:prSet presAssocID="{6E22E6BD-5148-4D25-A3C6-CB72417EABFB}" presName="composite" presStyleCnt="0">
        <dgm:presLayoutVars>
          <dgm:chMax val="3"/>
          <dgm:animLvl val="lvl"/>
          <dgm:resizeHandles val="exact"/>
        </dgm:presLayoutVars>
      </dgm:prSet>
      <dgm:spPr/>
    </dgm:pt>
    <dgm:pt modelId="{A9164ABC-3585-4BD8-865E-A107CB648787}" type="pres">
      <dgm:prSet presAssocID="{D0CEDABF-8690-4746-BD4A-ECBF4FD2E16B}" presName="gear1" presStyleLbl="node1" presStyleIdx="0" presStyleCnt="3">
        <dgm:presLayoutVars>
          <dgm:chMax val="1"/>
          <dgm:bulletEnabled val="1"/>
        </dgm:presLayoutVars>
      </dgm:prSet>
      <dgm:spPr/>
    </dgm:pt>
    <dgm:pt modelId="{0B84BEBC-6134-4813-B8E3-B56A617960A3}" type="pres">
      <dgm:prSet presAssocID="{D0CEDABF-8690-4746-BD4A-ECBF4FD2E16B}" presName="gear1srcNode" presStyleLbl="node1" presStyleIdx="0" presStyleCnt="3"/>
      <dgm:spPr/>
    </dgm:pt>
    <dgm:pt modelId="{AC187DAD-19C2-4089-84F6-E3A9651955E5}" type="pres">
      <dgm:prSet presAssocID="{D0CEDABF-8690-4746-BD4A-ECBF4FD2E16B}" presName="gear1dstNode" presStyleLbl="node1" presStyleIdx="0" presStyleCnt="3"/>
      <dgm:spPr/>
    </dgm:pt>
    <dgm:pt modelId="{5C945C47-5960-415C-9985-FAC55D7BEE73}" type="pres">
      <dgm:prSet presAssocID="{AE98196F-F38A-4536-BA0C-B13898E44BA2}" presName="gear2" presStyleLbl="node1" presStyleIdx="1" presStyleCnt="3" custScaleX="143916" custScaleY="146055" custLinFactNeighborX="-26581" custLinFactNeighborY="14931">
        <dgm:presLayoutVars>
          <dgm:chMax val="1"/>
          <dgm:bulletEnabled val="1"/>
        </dgm:presLayoutVars>
      </dgm:prSet>
      <dgm:spPr/>
    </dgm:pt>
    <dgm:pt modelId="{FF7ACB1C-B254-45FB-BE6F-4FB2AE75D82E}" type="pres">
      <dgm:prSet presAssocID="{AE98196F-F38A-4536-BA0C-B13898E44BA2}" presName="gear2srcNode" presStyleLbl="node1" presStyleIdx="1" presStyleCnt="3"/>
      <dgm:spPr/>
    </dgm:pt>
    <dgm:pt modelId="{024D5049-AAEA-4125-9181-A0CEC584C226}" type="pres">
      <dgm:prSet presAssocID="{AE98196F-F38A-4536-BA0C-B13898E44BA2}" presName="gear2dstNode" presStyleLbl="node1" presStyleIdx="1" presStyleCnt="3"/>
      <dgm:spPr/>
    </dgm:pt>
    <dgm:pt modelId="{7B58C5A0-3180-41DD-9500-2048B9B3CCE8}" type="pres">
      <dgm:prSet presAssocID="{F5D08D1F-91F8-45C5-9EB0-BE452BBED95D}" presName="gear3" presStyleLbl="node1" presStyleIdx="2" presStyleCnt="3" custScaleX="138743" custScaleY="139567"/>
      <dgm:spPr/>
    </dgm:pt>
    <dgm:pt modelId="{D901F64A-02E1-4191-AEFE-B5C10917F755}" type="pres">
      <dgm:prSet presAssocID="{F5D08D1F-91F8-45C5-9EB0-BE452BBED95D}" presName="gear3tx" presStyleLbl="node1" presStyleIdx="2" presStyleCnt="3">
        <dgm:presLayoutVars>
          <dgm:chMax val="1"/>
          <dgm:bulletEnabled val="1"/>
        </dgm:presLayoutVars>
      </dgm:prSet>
      <dgm:spPr/>
    </dgm:pt>
    <dgm:pt modelId="{DDEDA86A-248B-4EE0-8AF7-46A62B237CE4}" type="pres">
      <dgm:prSet presAssocID="{F5D08D1F-91F8-45C5-9EB0-BE452BBED95D}" presName="gear3srcNode" presStyleLbl="node1" presStyleIdx="2" presStyleCnt="3"/>
      <dgm:spPr/>
    </dgm:pt>
    <dgm:pt modelId="{738561C5-6E53-4956-AB9D-DFB8D0AF527E}" type="pres">
      <dgm:prSet presAssocID="{F5D08D1F-91F8-45C5-9EB0-BE452BBED95D}" presName="gear3dstNode" presStyleLbl="node1" presStyleIdx="2" presStyleCnt="3"/>
      <dgm:spPr/>
    </dgm:pt>
    <dgm:pt modelId="{49F12973-A2A7-4205-B21E-680E900AA956}" type="pres">
      <dgm:prSet presAssocID="{4E166723-7ACD-463A-ACF1-8687C1E236F4}" presName="connector1" presStyleLbl="sibTrans2D1" presStyleIdx="0" presStyleCnt="3"/>
      <dgm:spPr/>
    </dgm:pt>
    <dgm:pt modelId="{0F0C1C13-CB9E-4FF5-9AA7-0B0EB743AA81}" type="pres">
      <dgm:prSet presAssocID="{32814929-CDA5-46E7-B5E2-36DCFCED7227}" presName="connector2" presStyleLbl="sibTrans2D1" presStyleIdx="1" presStyleCnt="3"/>
      <dgm:spPr/>
    </dgm:pt>
    <dgm:pt modelId="{486DBFBE-3235-4D05-A268-624D4E379F64}" type="pres">
      <dgm:prSet presAssocID="{EFC1A957-F678-48A8-9FCA-456755224472}" presName="connector3" presStyleLbl="sibTrans2D1" presStyleIdx="2" presStyleCnt="3"/>
      <dgm:spPr/>
    </dgm:pt>
  </dgm:ptLst>
  <dgm:cxnLst>
    <dgm:cxn modelId="{D262B7C1-9DD4-46B5-8026-93E0A661D5E3}" type="presOf" srcId="{EFC1A957-F678-48A8-9FCA-456755224472}" destId="{486DBFBE-3235-4D05-A268-624D4E379F64}" srcOrd="0" destOrd="0" presId="urn:microsoft.com/office/officeart/2005/8/layout/gear1"/>
    <dgm:cxn modelId="{46C5A817-2D77-4798-B7C4-DEF2C2DC884D}" type="presOf" srcId="{AE98196F-F38A-4536-BA0C-B13898E44BA2}" destId="{024D5049-AAEA-4125-9181-A0CEC584C226}" srcOrd="2" destOrd="0" presId="urn:microsoft.com/office/officeart/2005/8/layout/gear1"/>
    <dgm:cxn modelId="{3DB902E4-E0B7-4251-A983-F3FFBB1706E4}" type="presOf" srcId="{32814929-CDA5-46E7-B5E2-36DCFCED7227}" destId="{0F0C1C13-CB9E-4FF5-9AA7-0B0EB743AA81}" srcOrd="0" destOrd="0" presId="urn:microsoft.com/office/officeart/2005/8/layout/gear1"/>
    <dgm:cxn modelId="{69EE2ABF-A9A9-4167-92E4-EBD376B5BA8A}" type="presOf" srcId="{D0CEDABF-8690-4746-BD4A-ECBF4FD2E16B}" destId="{0B84BEBC-6134-4813-B8E3-B56A617960A3}" srcOrd="1" destOrd="0" presId="urn:microsoft.com/office/officeart/2005/8/layout/gear1"/>
    <dgm:cxn modelId="{6F0B45AA-C0FB-40BD-BCC2-8E4FC1F293CD}" type="presOf" srcId="{6E22E6BD-5148-4D25-A3C6-CB72417EABFB}" destId="{5FE46AC9-6C47-44D0-82B5-07CCE8B60109}" srcOrd="0" destOrd="0" presId="urn:microsoft.com/office/officeart/2005/8/layout/gear1"/>
    <dgm:cxn modelId="{CA126E88-41F9-402F-B1DE-C7D3BE204F38}" type="presOf" srcId="{F5D08D1F-91F8-45C5-9EB0-BE452BBED95D}" destId="{7B58C5A0-3180-41DD-9500-2048B9B3CCE8}" srcOrd="0" destOrd="0" presId="urn:microsoft.com/office/officeart/2005/8/layout/gear1"/>
    <dgm:cxn modelId="{1814B2B1-ED92-4123-9A45-BB9FF527EA89}" type="presOf" srcId="{AE98196F-F38A-4536-BA0C-B13898E44BA2}" destId="{FF7ACB1C-B254-45FB-BE6F-4FB2AE75D82E}" srcOrd="1" destOrd="0" presId="urn:microsoft.com/office/officeart/2005/8/layout/gear1"/>
    <dgm:cxn modelId="{433F9478-BCA4-4522-AE29-746D1DA7B6B6}" srcId="{6E22E6BD-5148-4D25-A3C6-CB72417EABFB}" destId="{F5D08D1F-91F8-45C5-9EB0-BE452BBED95D}" srcOrd="2" destOrd="0" parTransId="{0BF61BDC-C0C0-498E-B90E-87584F346F8C}" sibTransId="{EFC1A957-F678-48A8-9FCA-456755224472}"/>
    <dgm:cxn modelId="{EF1F6F84-5D8D-451A-8372-70FDFE5E6945}" type="presOf" srcId="{F5D08D1F-91F8-45C5-9EB0-BE452BBED95D}" destId="{738561C5-6E53-4956-AB9D-DFB8D0AF527E}" srcOrd="3" destOrd="0" presId="urn:microsoft.com/office/officeart/2005/8/layout/gear1"/>
    <dgm:cxn modelId="{887F1AB1-68AE-432F-8BA7-BC44838FC940}" srcId="{6E22E6BD-5148-4D25-A3C6-CB72417EABFB}" destId="{AE98196F-F38A-4536-BA0C-B13898E44BA2}" srcOrd="1" destOrd="0" parTransId="{ABE04BC9-98D2-464D-808C-15EDF14E6EDC}" sibTransId="{32814929-CDA5-46E7-B5E2-36DCFCED7227}"/>
    <dgm:cxn modelId="{64208C9A-D583-4512-A152-95A0D29FC72E}" type="presOf" srcId="{F5D08D1F-91F8-45C5-9EB0-BE452BBED95D}" destId="{D901F64A-02E1-4191-AEFE-B5C10917F755}" srcOrd="1" destOrd="0" presId="urn:microsoft.com/office/officeart/2005/8/layout/gear1"/>
    <dgm:cxn modelId="{F21C5327-15FA-4FA7-9891-F4D53C760BFB}" type="presOf" srcId="{4E166723-7ACD-463A-ACF1-8687C1E236F4}" destId="{49F12973-A2A7-4205-B21E-680E900AA956}" srcOrd="0" destOrd="0" presId="urn:microsoft.com/office/officeart/2005/8/layout/gear1"/>
    <dgm:cxn modelId="{8950D26C-9EF6-455E-AA3E-029D613F230F}" type="presOf" srcId="{F5D08D1F-91F8-45C5-9EB0-BE452BBED95D}" destId="{DDEDA86A-248B-4EE0-8AF7-46A62B237CE4}" srcOrd="2" destOrd="0" presId="urn:microsoft.com/office/officeart/2005/8/layout/gear1"/>
    <dgm:cxn modelId="{0CD729A6-0DE6-44A2-ADE5-9E5841D4E159}" srcId="{6E22E6BD-5148-4D25-A3C6-CB72417EABFB}" destId="{D0CEDABF-8690-4746-BD4A-ECBF4FD2E16B}" srcOrd="0" destOrd="0" parTransId="{A861D3D1-BF34-4AF7-BFF5-B6AAF194C7CE}" sibTransId="{4E166723-7ACD-463A-ACF1-8687C1E236F4}"/>
    <dgm:cxn modelId="{7BF66797-118E-4CEE-865A-9D79AA79CA96}" type="presOf" srcId="{D0CEDABF-8690-4746-BD4A-ECBF4FD2E16B}" destId="{AC187DAD-19C2-4089-84F6-E3A9651955E5}" srcOrd="2" destOrd="0" presId="urn:microsoft.com/office/officeart/2005/8/layout/gear1"/>
    <dgm:cxn modelId="{46BBA862-1937-4238-B9A1-FA75198A5D66}" type="presOf" srcId="{AE98196F-F38A-4536-BA0C-B13898E44BA2}" destId="{5C945C47-5960-415C-9985-FAC55D7BEE73}" srcOrd="0" destOrd="0" presId="urn:microsoft.com/office/officeart/2005/8/layout/gear1"/>
    <dgm:cxn modelId="{111E19C1-E837-410B-89E5-09B0CFE08E5B}" type="presOf" srcId="{D0CEDABF-8690-4746-BD4A-ECBF4FD2E16B}" destId="{A9164ABC-3585-4BD8-865E-A107CB648787}" srcOrd="0" destOrd="0" presId="urn:microsoft.com/office/officeart/2005/8/layout/gear1"/>
    <dgm:cxn modelId="{F46EAC9A-D173-4E7D-B701-1A18192E5522}" type="presParOf" srcId="{5FE46AC9-6C47-44D0-82B5-07CCE8B60109}" destId="{A9164ABC-3585-4BD8-865E-A107CB648787}" srcOrd="0" destOrd="0" presId="urn:microsoft.com/office/officeart/2005/8/layout/gear1"/>
    <dgm:cxn modelId="{84B9161F-0CA2-4921-98E2-B754A070AD54}" type="presParOf" srcId="{5FE46AC9-6C47-44D0-82B5-07CCE8B60109}" destId="{0B84BEBC-6134-4813-B8E3-B56A617960A3}" srcOrd="1" destOrd="0" presId="urn:microsoft.com/office/officeart/2005/8/layout/gear1"/>
    <dgm:cxn modelId="{2D44B4B2-7A1F-462D-91EC-BF31E40E47A5}" type="presParOf" srcId="{5FE46AC9-6C47-44D0-82B5-07CCE8B60109}" destId="{AC187DAD-19C2-4089-84F6-E3A9651955E5}" srcOrd="2" destOrd="0" presId="urn:microsoft.com/office/officeart/2005/8/layout/gear1"/>
    <dgm:cxn modelId="{57B74281-AEB6-47FE-A0F6-E07BC8A4C4BE}" type="presParOf" srcId="{5FE46AC9-6C47-44D0-82B5-07CCE8B60109}" destId="{5C945C47-5960-415C-9985-FAC55D7BEE73}" srcOrd="3" destOrd="0" presId="urn:microsoft.com/office/officeart/2005/8/layout/gear1"/>
    <dgm:cxn modelId="{0B9309D1-8786-4240-A482-FD5F16423D95}" type="presParOf" srcId="{5FE46AC9-6C47-44D0-82B5-07CCE8B60109}" destId="{FF7ACB1C-B254-45FB-BE6F-4FB2AE75D82E}" srcOrd="4" destOrd="0" presId="urn:microsoft.com/office/officeart/2005/8/layout/gear1"/>
    <dgm:cxn modelId="{E0C89AC1-B213-4846-B3F6-6F444709407C}" type="presParOf" srcId="{5FE46AC9-6C47-44D0-82B5-07CCE8B60109}" destId="{024D5049-AAEA-4125-9181-A0CEC584C226}" srcOrd="5" destOrd="0" presId="urn:microsoft.com/office/officeart/2005/8/layout/gear1"/>
    <dgm:cxn modelId="{34C58D70-3621-4AEB-9A53-40D8E90213DD}" type="presParOf" srcId="{5FE46AC9-6C47-44D0-82B5-07CCE8B60109}" destId="{7B58C5A0-3180-41DD-9500-2048B9B3CCE8}" srcOrd="6" destOrd="0" presId="urn:microsoft.com/office/officeart/2005/8/layout/gear1"/>
    <dgm:cxn modelId="{91BD7927-E88A-493B-84BE-5BF360D5088E}" type="presParOf" srcId="{5FE46AC9-6C47-44D0-82B5-07CCE8B60109}" destId="{D901F64A-02E1-4191-AEFE-B5C10917F755}" srcOrd="7" destOrd="0" presId="urn:microsoft.com/office/officeart/2005/8/layout/gear1"/>
    <dgm:cxn modelId="{3F797E43-BA59-41E3-B7D8-761DE82CD82B}" type="presParOf" srcId="{5FE46AC9-6C47-44D0-82B5-07CCE8B60109}" destId="{DDEDA86A-248B-4EE0-8AF7-46A62B237CE4}" srcOrd="8" destOrd="0" presId="urn:microsoft.com/office/officeart/2005/8/layout/gear1"/>
    <dgm:cxn modelId="{2248D943-E4A9-4E00-B60B-2159520B5262}" type="presParOf" srcId="{5FE46AC9-6C47-44D0-82B5-07CCE8B60109}" destId="{738561C5-6E53-4956-AB9D-DFB8D0AF527E}" srcOrd="9" destOrd="0" presId="urn:microsoft.com/office/officeart/2005/8/layout/gear1"/>
    <dgm:cxn modelId="{0A78E81C-111F-4E5A-A5B1-CB5377636136}" type="presParOf" srcId="{5FE46AC9-6C47-44D0-82B5-07CCE8B60109}" destId="{49F12973-A2A7-4205-B21E-680E900AA956}" srcOrd="10" destOrd="0" presId="urn:microsoft.com/office/officeart/2005/8/layout/gear1"/>
    <dgm:cxn modelId="{87DCA697-DBDA-483D-93AB-F952E2342F86}" type="presParOf" srcId="{5FE46AC9-6C47-44D0-82B5-07CCE8B60109}" destId="{0F0C1C13-CB9E-4FF5-9AA7-0B0EB743AA81}" srcOrd="11" destOrd="0" presId="urn:microsoft.com/office/officeart/2005/8/layout/gear1"/>
    <dgm:cxn modelId="{8F8ADA25-20B6-403B-A73C-2A8D7BEAFB0A}" type="presParOf" srcId="{5FE46AC9-6C47-44D0-82B5-07CCE8B60109}" destId="{486DBFBE-3235-4D05-A268-624D4E379F64}" srcOrd="12" destOrd="0" presId="urn:microsoft.com/office/officeart/2005/8/layout/gear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EA4BB9-EE44-4717-98C6-6D5D902CA2EE}">
      <dsp:nvSpPr>
        <dsp:cNvPr id="0" name=""/>
        <dsp:cNvSpPr/>
      </dsp:nvSpPr>
      <dsp:spPr>
        <a:xfrm>
          <a:off x="0" y="15513"/>
          <a:ext cx="2571749" cy="154305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Number of SDG indicators for which UN Environment is Custodian Agency, for which UN Environment reports data to the Global SDG Database </a:t>
          </a:r>
        </a:p>
      </dsp:txBody>
      <dsp:txXfrm>
        <a:off x="0" y="15513"/>
        <a:ext cx="2571749" cy="1543050"/>
      </dsp:txXfrm>
    </dsp:sp>
    <dsp:sp modelId="{4E69AEF3-7650-48F6-B0D0-D3D8D4A04F3A}">
      <dsp:nvSpPr>
        <dsp:cNvPr id="0" name=""/>
        <dsp:cNvSpPr/>
      </dsp:nvSpPr>
      <dsp:spPr>
        <a:xfrm>
          <a:off x="2828925" y="15513"/>
          <a:ext cx="2571749" cy="1543050"/>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Number of countries reporting on the environmental dimension of SDGs  through shared environmental information systems with country-level data made discoverable through UNEP</a:t>
          </a:r>
        </a:p>
      </dsp:txBody>
      <dsp:txXfrm>
        <a:off x="2828925" y="15513"/>
        <a:ext cx="2571749" cy="1543050"/>
      </dsp:txXfrm>
    </dsp:sp>
    <dsp:sp modelId="{D007B559-4B10-45F5-83D7-0B0003928EA0}">
      <dsp:nvSpPr>
        <dsp:cNvPr id="0" name=""/>
        <dsp:cNvSpPr/>
      </dsp:nvSpPr>
      <dsp:spPr>
        <a:xfrm>
          <a:off x="5657849" y="63533"/>
          <a:ext cx="2571749" cy="1543050"/>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Strengthening of the science-policy interface by countries based on the use of data, information and policy analysis </a:t>
          </a:r>
        </a:p>
      </dsp:txBody>
      <dsp:txXfrm>
        <a:off x="5657849" y="63533"/>
        <a:ext cx="2571749" cy="1543050"/>
      </dsp:txXfrm>
    </dsp:sp>
    <dsp:sp modelId="{5069678C-9CFD-4CFF-ACA7-8B4A0277304C}">
      <dsp:nvSpPr>
        <dsp:cNvPr id="0" name=""/>
        <dsp:cNvSpPr/>
      </dsp:nvSpPr>
      <dsp:spPr>
        <a:xfrm>
          <a:off x="0" y="1815738"/>
          <a:ext cx="2571749" cy="1543050"/>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Number of indicators to measure the environmental dimension of sustainable development made through UNEP Live that are disaggregated by vulnerable groups, especially by gender, geography and age</a:t>
          </a:r>
        </a:p>
      </dsp:txBody>
      <dsp:txXfrm>
        <a:off x="0" y="1815738"/>
        <a:ext cx="2571749" cy="1543050"/>
      </dsp:txXfrm>
    </dsp:sp>
    <dsp:sp modelId="{2E512507-5747-4E54-A0E5-362BA3DE7471}">
      <dsp:nvSpPr>
        <dsp:cNvPr id="0" name=""/>
        <dsp:cNvSpPr/>
      </dsp:nvSpPr>
      <dsp:spPr>
        <a:xfrm>
          <a:off x="2828925" y="1815738"/>
          <a:ext cx="2571749" cy="1543050"/>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Number of relevant global, regional and national forums and institutions using data on environmental trends identified through UNEP for environmental assessment, early warning on emerging issues and/or facilitation of policy action</a:t>
          </a:r>
        </a:p>
      </dsp:txBody>
      <dsp:txXfrm>
        <a:off x="2828925" y="1815738"/>
        <a:ext cx="2571749" cy="1543050"/>
      </dsp:txXfrm>
    </dsp:sp>
    <dsp:sp modelId="{AE834F1C-89F1-40CF-BE57-A1C787853219}">
      <dsp:nvSpPr>
        <dsp:cNvPr id="0" name=""/>
        <dsp:cNvSpPr/>
      </dsp:nvSpPr>
      <dsp:spPr>
        <a:xfrm>
          <a:off x="5657849" y="1815738"/>
          <a:ext cx="2571749" cy="154305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Accessibility and ease of use of UNEP environmental information through open platforms measured against internationally recognized standards for open access to information</a:t>
          </a:r>
        </a:p>
      </dsp:txBody>
      <dsp:txXfrm>
        <a:off x="5657849" y="1815738"/>
        <a:ext cx="2571749" cy="15430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164ABC-3585-4BD8-865E-A107CB648787}">
      <dsp:nvSpPr>
        <dsp:cNvPr id="0" name=""/>
        <dsp:cNvSpPr/>
      </dsp:nvSpPr>
      <dsp:spPr>
        <a:xfrm>
          <a:off x="1552614" y="1034683"/>
          <a:ext cx="1143915" cy="1143915"/>
        </a:xfrm>
        <a:prstGeom prst="gear9">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Climate</a:t>
          </a:r>
        </a:p>
      </dsp:txBody>
      <dsp:txXfrm>
        <a:off x="1782592" y="1302640"/>
        <a:ext cx="683959" cy="587996"/>
      </dsp:txXfrm>
    </dsp:sp>
    <dsp:sp modelId="{5C945C47-5960-415C-9985-FAC55D7BEE73}">
      <dsp:nvSpPr>
        <dsp:cNvPr id="0" name=""/>
        <dsp:cNvSpPr/>
      </dsp:nvSpPr>
      <dsp:spPr>
        <a:xfrm>
          <a:off x="483248" y="696945"/>
          <a:ext cx="1197293" cy="1215088"/>
        </a:xfrm>
        <a:prstGeom prst="gear6">
          <a:avLst/>
        </a:prstGeom>
        <a:solidFill>
          <a:schemeClr val="accent5">
            <a:hueOff val="-4966938"/>
            <a:satOff val="19906"/>
            <a:lumOff val="4314"/>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Renewables</a:t>
          </a:r>
        </a:p>
      </dsp:txBody>
      <dsp:txXfrm>
        <a:off x="784670" y="1002814"/>
        <a:ext cx="594449" cy="603350"/>
      </dsp:txXfrm>
    </dsp:sp>
    <dsp:sp modelId="{7B58C5A0-3180-41DD-9500-2048B9B3CCE8}">
      <dsp:nvSpPr>
        <dsp:cNvPr id="0" name=""/>
        <dsp:cNvSpPr/>
      </dsp:nvSpPr>
      <dsp:spPr>
        <a:xfrm rot="20700000">
          <a:off x="1196360" y="27859"/>
          <a:ext cx="1128477" cy="1140111"/>
        </a:xfrm>
        <a:prstGeom prst="gear6">
          <a:avLst/>
        </a:prstGeom>
        <a:solidFill>
          <a:schemeClr val="accent5">
            <a:hueOff val="-9933876"/>
            <a:satOff val="39811"/>
            <a:lumOff val="862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SDSs</a:t>
          </a:r>
        </a:p>
      </dsp:txBody>
      <dsp:txXfrm rot="-20700000">
        <a:off x="1443178" y="278609"/>
        <a:ext cx="634841" cy="638611"/>
      </dsp:txXfrm>
    </dsp:sp>
    <dsp:sp modelId="{49F12973-A2A7-4205-B21E-680E900AA956}">
      <dsp:nvSpPr>
        <dsp:cNvPr id="0" name=""/>
        <dsp:cNvSpPr/>
      </dsp:nvSpPr>
      <dsp:spPr>
        <a:xfrm>
          <a:off x="1443301" y="873851"/>
          <a:ext cx="1464212" cy="1464212"/>
        </a:xfrm>
        <a:prstGeom prst="circularArrow">
          <a:avLst>
            <a:gd name="adj1" fmla="val 4688"/>
            <a:gd name="adj2" fmla="val 299029"/>
            <a:gd name="adj3" fmla="val 2427296"/>
            <a:gd name="adj4" fmla="val 16068078"/>
            <a:gd name="adj5" fmla="val 5469"/>
          </a:avLst>
        </a:prstGeom>
        <a:solidFill>
          <a:schemeClr val="accent5">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0F0C1C13-CB9E-4FF5-9AA7-0B0EB743AA81}">
      <dsp:nvSpPr>
        <dsp:cNvPr id="0" name=""/>
        <dsp:cNvSpPr/>
      </dsp:nvSpPr>
      <dsp:spPr>
        <a:xfrm>
          <a:off x="739728" y="589300"/>
          <a:ext cx="1063841" cy="1063841"/>
        </a:xfrm>
        <a:prstGeom prst="leftCircularArrow">
          <a:avLst>
            <a:gd name="adj1" fmla="val 6452"/>
            <a:gd name="adj2" fmla="val 429999"/>
            <a:gd name="adj3" fmla="val 10489124"/>
            <a:gd name="adj4" fmla="val 14837806"/>
            <a:gd name="adj5" fmla="val 7527"/>
          </a:avLst>
        </a:prstGeom>
        <a:solidFill>
          <a:schemeClr val="accent5">
            <a:hueOff val="-4966938"/>
            <a:satOff val="19906"/>
            <a:lumOff val="4314"/>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486DBFBE-3235-4D05-A268-624D4E379F64}">
      <dsp:nvSpPr>
        <dsp:cNvPr id="0" name=""/>
        <dsp:cNvSpPr/>
      </dsp:nvSpPr>
      <dsp:spPr>
        <a:xfrm>
          <a:off x="1164485" y="20880"/>
          <a:ext cx="1147035" cy="1147035"/>
        </a:xfrm>
        <a:prstGeom prst="circularArrow">
          <a:avLst>
            <a:gd name="adj1" fmla="val 5984"/>
            <a:gd name="adj2" fmla="val 394124"/>
            <a:gd name="adj3" fmla="val 13313824"/>
            <a:gd name="adj4" fmla="val 10508221"/>
            <a:gd name="adj5" fmla="val 6981"/>
          </a:avLst>
        </a:prstGeom>
        <a:solidFill>
          <a:schemeClr val="accent5">
            <a:hueOff val="-9933876"/>
            <a:satOff val="39811"/>
            <a:lumOff val="8628"/>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48506EF-06C3-404C-8F89-57A0E21DDE20}" type="datetimeFigureOut">
              <a:rPr lang="en-US" smtClean="0"/>
              <a:t>10/10/2018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5FCCDC5-2EC0-A947-93ED-82E1F9248E90}" type="slidenum">
              <a:rPr lang="en-US" smtClean="0"/>
              <a:t>‹#›</a:t>
            </a:fld>
            <a:endParaRPr lang="en-US"/>
          </a:p>
        </p:txBody>
      </p:sp>
    </p:spTree>
    <p:extLst>
      <p:ext uri="{BB962C8B-B14F-4D97-AF65-F5344CB8AC3E}">
        <p14:creationId xmlns:p14="http://schemas.microsoft.com/office/powerpoint/2010/main" val="2849948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6D1C28-0F0C-214E-8322-B87F8AA539D8}" type="datetimeFigureOut">
              <a:rPr lang="en-US" smtClean="0"/>
              <a:t>10/10/2018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3311DB-C32A-CC46-90F4-CE205A9DE94D}" type="slidenum">
              <a:rPr lang="en-US" smtClean="0"/>
              <a:t>‹#›</a:t>
            </a:fld>
            <a:endParaRPr lang="en-US"/>
          </a:p>
        </p:txBody>
      </p:sp>
    </p:spTree>
    <p:extLst>
      <p:ext uri="{BB962C8B-B14F-4D97-AF65-F5344CB8AC3E}">
        <p14:creationId xmlns:p14="http://schemas.microsoft.com/office/powerpoint/2010/main" val="17522523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xfrm>
            <a:off x="2092325" y="0"/>
            <a:ext cx="2967038" cy="2225675"/>
          </a:xfrm>
          <a:ln/>
        </p:spPr>
      </p:sp>
      <p:sp>
        <p:nvSpPr>
          <p:cNvPr id="37890" name="Notes Placeholder 2"/>
          <p:cNvSpPr>
            <a:spLocks noGrp="1"/>
          </p:cNvSpPr>
          <p:nvPr>
            <p:ph type="body" idx="1"/>
          </p:nvPr>
        </p:nvSpPr>
        <p:spPr>
          <a:xfrm>
            <a:off x="348843" y="2341744"/>
            <a:ext cx="6099990" cy="7171087"/>
          </a:xfrm>
        </p:spPr>
        <p:txBody>
          <a:bodyPr/>
          <a:lstStyle/>
          <a:p>
            <a:pPr>
              <a:lnSpc>
                <a:spcPct val="70000"/>
              </a:lnSpc>
            </a:pPr>
            <a:endParaRPr lang="en-US" sz="1400" u="none" dirty="0">
              <a:latin typeface="Arial" panose="020B0604020202020204" pitchFamily="34" charset="0"/>
              <a:cs typeface="Arial" panose="020B0604020202020204" pitchFamily="34" charset="0"/>
            </a:endParaRPr>
          </a:p>
        </p:txBody>
      </p:sp>
      <p:sp>
        <p:nvSpPr>
          <p:cNvPr id="37891" name="Slide Number Placeholder 3"/>
          <p:cNvSpPr txBox="1">
            <a:spLocks noGrp="1"/>
          </p:cNvSpPr>
          <p:nvPr/>
        </p:nvSpPr>
        <p:spPr bwMode="auto">
          <a:xfrm>
            <a:off x="3851541" y="9430387"/>
            <a:ext cx="2946135" cy="496251"/>
          </a:xfrm>
          <a:prstGeom prst="rect">
            <a:avLst/>
          </a:prstGeom>
          <a:noFill/>
          <a:ln w="9525">
            <a:noFill/>
            <a:miter lim="800000"/>
            <a:headEnd/>
            <a:tailEnd/>
          </a:ln>
        </p:spPr>
        <p:txBody>
          <a:bodyPr lIns="97581" tIns="48790" rIns="97581" bIns="48790" anchor="b"/>
          <a:lstStyle/>
          <a:p>
            <a:pPr algn="r" defTabSz="976063" eaLnBrk="0" hangingPunct="0"/>
            <a:fld id="{5CDB585E-C103-4AF2-AF73-E32FAF4C1587}" type="slidenum">
              <a:rPr lang="en-US" altLang="ko-KR" sz="1300">
                <a:ea typeface="굴림" pitchFamily="34" charset="-127"/>
              </a:rPr>
              <a:pPr algn="r" defTabSz="976063" eaLnBrk="0" hangingPunct="0"/>
              <a:t>1</a:t>
            </a:fld>
            <a:endParaRPr lang="en-US" altLang="ko-KR" sz="1300" dirty="0">
              <a:ea typeface="굴림" pitchFamily="34" charset="-127"/>
            </a:endParaRPr>
          </a:p>
        </p:txBody>
      </p:sp>
    </p:spTree>
    <p:extLst>
      <p:ext uri="{BB962C8B-B14F-4D97-AF65-F5344CB8AC3E}">
        <p14:creationId xmlns:p14="http://schemas.microsoft.com/office/powerpoint/2010/main" val="97640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10</a:t>
            </a:fld>
            <a:endParaRPr lang="en-US" dirty="0"/>
          </a:p>
        </p:txBody>
      </p:sp>
    </p:spTree>
    <p:extLst>
      <p:ext uri="{BB962C8B-B14F-4D97-AF65-F5344CB8AC3E}">
        <p14:creationId xmlns:p14="http://schemas.microsoft.com/office/powerpoint/2010/main" val="30972480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11</a:t>
            </a:fld>
            <a:endParaRPr lang="en-US" dirty="0"/>
          </a:p>
        </p:txBody>
      </p:sp>
    </p:spTree>
    <p:extLst>
      <p:ext uri="{BB962C8B-B14F-4D97-AF65-F5344CB8AC3E}">
        <p14:creationId xmlns:p14="http://schemas.microsoft.com/office/powerpoint/2010/main" val="27701277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12</a:t>
            </a:fld>
            <a:endParaRPr lang="en-US" dirty="0"/>
          </a:p>
        </p:txBody>
      </p:sp>
    </p:spTree>
    <p:extLst>
      <p:ext uri="{BB962C8B-B14F-4D97-AF65-F5344CB8AC3E}">
        <p14:creationId xmlns:p14="http://schemas.microsoft.com/office/powerpoint/2010/main" val="2428735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13</a:t>
            </a:fld>
            <a:endParaRPr lang="en-US" dirty="0"/>
          </a:p>
        </p:txBody>
      </p:sp>
    </p:spTree>
    <p:extLst>
      <p:ext uri="{BB962C8B-B14F-4D97-AF65-F5344CB8AC3E}">
        <p14:creationId xmlns:p14="http://schemas.microsoft.com/office/powerpoint/2010/main" val="13939614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14</a:t>
            </a:fld>
            <a:endParaRPr lang="en-US" dirty="0"/>
          </a:p>
        </p:txBody>
      </p:sp>
    </p:spTree>
    <p:extLst>
      <p:ext uri="{BB962C8B-B14F-4D97-AF65-F5344CB8AC3E}">
        <p14:creationId xmlns:p14="http://schemas.microsoft.com/office/powerpoint/2010/main" val="38230316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15</a:t>
            </a:fld>
            <a:endParaRPr lang="en-US" dirty="0"/>
          </a:p>
        </p:txBody>
      </p:sp>
    </p:spTree>
    <p:extLst>
      <p:ext uri="{BB962C8B-B14F-4D97-AF65-F5344CB8AC3E}">
        <p14:creationId xmlns:p14="http://schemas.microsoft.com/office/powerpoint/2010/main" val="1071024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a:latin typeface="Arial" panose="020B0604020202020204" pitchFamily="34" charset="0"/>
              <a:cs typeface="Arial" panose="020B0604020202020204" pitchFamily="34" charset="0"/>
            </a:endParaRPr>
          </a:p>
          <a:p>
            <a:pPr marL="177845" indent="-177845">
              <a:buFont typeface="Arial" panose="020B0604020202020204" pitchFamily="34" charset="0"/>
              <a:buChar char="•"/>
            </a:pPr>
            <a:endParaRPr lang="en-US" b="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16</a:t>
            </a:fld>
            <a:endParaRPr lang="en-US" dirty="0"/>
          </a:p>
        </p:txBody>
      </p:sp>
    </p:spTree>
    <p:extLst>
      <p:ext uri="{BB962C8B-B14F-4D97-AF65-F5344CB8AC3E}">
        <p14:creationId xmlns:p14="http://schemas.microsoft.com/office/powerpoint/2010/main" val="21866908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a:latin typeface="Arial" panose="020B0604020202020204" pitchFamily="34" charset="0"/>
              <a:cs typeface="Arial" panose="020B0604020202020204" pitchFamily="34" charset="0"/>
            </a:endParaRPr>
          </a:p>
          <a:p>
            <a:pPr marL="177845" indent="-177845">
              <a:buFont typeface="Arial" panose="020B0604020202020204" pitchFamily="34" charset="0"/>
              <a:buChar char="•"/>
            </a:pPr>
            <a:endParaRPr lang="en-US" b="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17</a:t>
            </a:fld>
            <a:endParaRPr lang="en-US" dirty="0"/>
          </a:p>
        </p:txBody>
      </p:sp>
    </p:spTree>
    <p:extLst>
      <p:ext uri="{BB962C8B-B14F-4D97-AF65-F5344CB8AC3E}">
        <p14:creationId xmlns:p14="http://schemas.microsoft.com/office/powerpoint/2010/main" val="5595787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a:latin typeface="Arial" panose="020B0604020202020204" pitchFamily="34" charset="0"/>
              <a:cs typeface="Arial" panose="020B0604020202020204" pitchFamily="34" charset="0"/>
            </a:endParaRPr>
          </a:p>
          <a:p>
            <a:pPr marL="177845" indent="-177845">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18</a:t>
            </a:fld>
            <a:endParaRPr lang="en-US" dirty="0"/>
          </a:p>
        </p:txBody>
      </p:sp>
    </p:spTree>
    <p:extLst>
      <p:ext uri="{BB962C8B-B14F-4D97-AF65-F5344CB8AC3E}">
        <p14:creationId xmlns:p14="http://schemas.microsoft.com/office/powerpoint/2010/main" val="42711486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9E31E1-295A-416F-9193-0AAB3AFEC0ED}" type="slidenum">
              <a:rPr lang="en-US" smtClean="0"/>
              <a:t>19</a:t>
            </a:fld>
            <a:endParaRPr lang="en-US"/>
          </a:p>
        </p:txBody>
      </p:sp>
    </p:spTree>
    <p:extLst>
      <p:ext uri="{BB962C8B-B14F-4D97-AF65-F5344CB8AC3E}">
        <p14:creationId xmlns:p14="http://schemas.microsoft.com/office/powerpoint/2010/main" val="3776299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07">
              <a:defRPr/>
            </a:pP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2</a:t>
            </a:fld>
            <a:endParaRPr lang="en-US" dirty="0"/>
          </a:p>
        </p:txBody>
      </p:sp>
    </p:spTree>
    <p:extLst>
      <p:ext uri="{BB962C8B-B14F-4D97-AF65-F5344CB8AC3E}">
        <p14:creationId xmlns:p14="http://schemas.microsoft.com/office/powerpoint/2010/main" val="2168764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latin typeface="Arial" panose="020B0604020202020204" pitchFamily="34" charset="0"/>
                <a:cs typeface="Arial" panose="020B0604020202020204" pitchFamily="34" charset="0"/>
              </a:rPr>
              <a:t>Moving forward, we have an overarching objective towards institutionalizing evidence-based policymaking </a:t>
            </a:r>
            <a:endParaRPr lang="en-US" b="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3</a:t>
            </a:fld>
            <a:endParaRPr lang="en-US" dirty="0"/>
          </a:p>
        </p:txBody>
      </p:sp>
    </p:spTree>
    <p:extLst>
      <p:ext uri="{BB962C8B-B14F-4D97-AF65-F5344CB8AC3E}">
        <p14:creationId xmlns:p14="http://schemas.microsoft.com/office/powerpoint/2010/main" val="2667068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4</a:t>
            </a:fld>
            <a:endParaRPr lang="en-US" dirty="0"/>
          </a:p>
        </p:txBody>
      </p:sp>
    </p:spTree>
    <p:extLst>
      <p:ext uri="{BB962C8B-B14F-4D97-AF65-F5344CB8AC3E}">
        <p14:creationId xmlns:p14="http://schemas.microsoft.com/office/powerpoint/2010/main" val="1205213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5</a:t>
            </a:fld>
            <a:endParaRPr lang="en-US" dirty="0"/>
          </a:p>
        </p:txBody>
      </p:sp>
    </p:spTree>
    <p:extLst>
      <p:ext uri="{BB962C8B-B14F-4D97-AF65-F5344CB8AC3E}">
        <p14:creationId xmlns:p14="http://schemas.microsoft.com/office/powerpoint/2010/main" val="35150694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6</a:t>
            </a:fld>
            <a:endParaRPr lang="en-US" dirty="0"/>
          </a:p>
        </p:txBody>
      </p:sp>
    </p:spTree>
    <p:extLst>
      <p:ext uri="{BB962C8B-B14F-4D97-AF65-F5344CB8AC3E}">
        <p14:creationId xmlns:p14="http://schemas.microsoft.com/office/powerpoint/2010/main" val="6215204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7</a:t>
            </a:fld>
            <a:endParaRPr lang="en-US" dirty="0"/>
          </a:p>
        </p:txBody>
      </p:sp>
    </p:spTree>
    <p:extLst>
      <p:ext uri="{BB962C8B-B14F-4D97-AF65-F5344CB8AC3E}">
        <p14:creationId xmlns:p14="http://schemas.microsoft.com/office/powerpoint/2010/main" val="17673454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8</a:t>
            </a:fld>
            <a:endParaRPr lang="en-US" dirty="0"/>
          </a:p>
        </p:txBody>
      </p:sp>
    </p:spTree>
    <p:extLst>
      <p:ext uri="{BB962C8B-B14F-4D97-AF65-F5344CB8AC3E}">
        <p14:creationId xmlns:p14="http://schemas.microsoft.com/office/powerpoint/2010/main" val="8770914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olidFill>
                  <a:srgbClr val="221E1F"/>
                </a:solidFill>
                <a:latin typeface="Roboto Light" panose="02000000000000000000" pitchFamily="2" charset="0"/>
              </a:rPr>
              <a:t>Environmental policies at the global, regional and country levels depend on the timely and reliable availability of useful and integrated geospatial, earth observation and remote sensing, real-time satellite imagery data, information and knowledge. However, the availability of data is not sufficient. Big Data supports Environmental Foresight for analysis of data, mapping trends, creating scenarios and identifying emerging issues on a permanent basis, at the frontier of Environmental knowledge. Foresight provides a systemic process, to highlight a hotspot of environmental change, to feature an emerging science topic or provide early warning for identifying the future environmental trends.</a:t>
            </a:r>
            <a:endParaRPr lang="en-US" sz="1200" dirty="0"/>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9</a:t>
            </a:fld>
            <a:endParaRPr lang="en-US" dirty="0"/>
          </a:p>
        </p:txBody>
      </p:sp>
    </p:spTree>
    <p:extLst>
      <p:ext uri="{BB962C8B-B14F-4D97-AF65-F5344CB8AC3E}">
        <p14:creationId xmlns:p14="http://schemas.microsoft.com/office/powerpoint/2010/main" val="3669785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defRPr>
                <a:latin typeface="Roboto Regular"/>
                <a:cs typeface="Roboto Regular"/>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smtClean="0"/>
              <a:pPr/>
              <a:t>10/10/2018</a:t>
            </a:fld>
            <a:endParaRPr lang="en-US"/>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1876817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325317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70ECD59-A37A-C84B-9DFA-8E427AD378B0}"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628908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smtClean="0"/>
              <a:t>10/10/2018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617658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smtClean="0"/>
              <a:t>10/10/2018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553718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smtClean="0"/>
              <a:t>10/10/2018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1399903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smtClean="0"/>
              <a:t>10/10/2018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30215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10/10/2018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542211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10/10/2018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861363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err="1"/>
              <a:t>sjdlf</a:t>
            </a:r>
            <a:endParaRPr lang="en-US" dirty="0"/>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smtClean="0"/>
              <a:pPr/>
              <a:t>10/10/2018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l">
              <a:defRPr sz="1200">
                <a:solidFill>
                  <a:schemeClr val="tx1">
                    <a:tint val="75000"/>
                  </a:schemeClr>
                </a:solidFill>
                <a:latin typeface="Roboto Regular"/>
                <a:cs typeface="Roboto Regular"/>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32164524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457200" rtl="0" eaLnBrk="1" latinLnBrk="0" hangingPunct="1">
        <a:spcBef>
          <a:spcPct val="0"/>
        </a:spcBef>
        <a:buNone/>
        <a:defRPr sz="4400" kern="1200">
          <a:solidFill>
            <a:schemeClr val="tx1"/>
          </a:solidFill>
          <a:latin typeface="Roboto Regular"/>
          <a:ea typeface="+mj-ea"/>
          <a:cs typeface="Roboto Regular"/>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950" indent="-285750" algn="l" defTabSz="457200"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700" indent="-342900" algn="l" defTabSz="457200"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6.jpeg"/><Relationship Id="rId7"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9" Type="http://schemas.openxmlformats.org/officeDocument/2006/relationships/image" Target="../media/image5.png"/></Relationships>
</file>

<file path=ppt/slides/_rels/slide12.xml.rels><?xml version="1.0" encoding="UTF-8" standalone="yes"?>
<Relationships xmlns="http://schemas.openxmlformats.org/package/2006/relationships"><Relationship Id="rId8" Type="http://schemas.openxmlformats.org/officeDocument/2006/relationships/image" Target="../media/image40.emf"/><Relationship Id="rId13" Type="http://schemas.openxmlformats.org/officeDocument/2006/relationships/image" Target="../media/image2.png"/><Relationship Id="rId3" Type="http://schemas.openxmlformats.org/officeDocument/2006/relationships/image" Target="../media/image35.png"/><Relationship Id="rId7" Type="http://schemas.openxmlformats.org/officeDocument/2006/relationships/image" Target="../media/image39.emf"/><Relationship Id="rId12"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8.emf"/><Relationship Id="rId11" Type="http://schemas.openxmlformats.org/officeDocument/2006/relationships/image" Target="../media/image43.png"/><Relationship Id="rId5" Type="http://schemas.openxmlformats.org/officeDocument/2006/relationships/image" Target="../media/image37.jpg"/><Relationship Id="rId10" Type="http://schemas.openxmlformats.org/officeDocument/2006/relationships/image" Target="../media/image42.emf"/><Relationship Id="rId4" Type="http://schemas.openxmlformats.org/officeDocument/2006/relationships/image" Target="../media/image36.png"/><Relationship Id="rId9" Type="http://schemas.openxmlformats.org/officeDocument/2006/relationships/image" Target="../media/image41.emf"/><Relationship Id="rId14" Type="http://schemas.openxmlformats.org/officeDocument/2006/relationships/image" Target="../media/image5.png"/></Relationships>
</file>

<file path=ppt/slides/_rels/slide13.xml.rels><?xml version="1.0" encoding="UTF-8" standalone="yes"?>
<Relationships xmlns="http://schemas.openxmlformats.org/package/2006/relationships"><Relationship Id="rId8" Type="http://schemas.openxmlformats.org/officeDocument/2006/relationships/image" Target="../media/image50.svg"/><Relationship Id="rId13" Type="http://schemas.openxmlformats.org/officeDocument/2006/relationships/image" Target="../media/image5.pn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svg"/><Relationship Id="rId10" Type="http://schemas.openxmlformats.org/officeDocument/2006/relationships/image" Target="../media/image52.jpeg"/><Relationship Id="rId4" Type="http://schemas.openxmlformats.org/officeDocument/2006/relationships/image" Target="../media/image46.png"/><Relationship Id="rId9" Type="http://schemas.openxmlformats.org/officeDocument/2006/relationships/image" Target="../media/image51.png"/></Relationships>
</file>

<file path=ppt/slides/_rels/slide1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55.jpe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hyperlink" Target="mailto:jian.liu@un.or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56.png"/><Relationship Id="rId4" Type="http://schemas.openxmlformats.org/officeDocument/2006/relationships/hyperlink" Target="mailto:rula.qalyoubi@un.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8.jpg"/><Relationship Id="rId7"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emf"/><Relationship Id="rId7"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image" Target="../media/image21.jpg"/><Relationship Id="rId3" Type="http://schemas.openxmlformats.org/officeDocument/2006/relationships/image" Target="../media/image16.gif"/><Relationship Id="rId7" Type="http://schemas.openxmlformats.org/officeDocument/2006/relationships/diagramData" Target="../diagrams/data2.xml"/><Relationship Id="rId12" Type="http://schemas.openxmlformats.org/officeDocument/2006/relationships/image" Target="../media/image20.jpeg"/><Relationship Id="rId17" Type="http://schemas.openxmlformats.org/officeDocument/2006/relationships/image" Target="../media/image5.png"/><Relationship Id="rId2" Type="http://schemas.openxmlformats.org/officeDocument/2006/relationships/notesSlide" Target="../notesSlides/notesSlide8.xml"/><Relationship Id="rId16"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9.jpg"/><Relationship Id="rId11" Type="http://schemas.microsoft.com/office/2007/relationships/diagramDrawing" Target="../diagrams/drawing2.xml"/><Relationship Id="rId5" Type="http://schemas.openxmlformats.org/officeDocument/2006/relationships/image" Target="../media/image18.jpg"/><Relationship Id="rId15" Type="http://schemas.openxmlformats.org/officeDocument/2006/relationships/image" Target="../media/image23.wmf"/><Relationship Id="rId10" Type="http://schemas.openxmlformats.org/officeDocument/2006/relationships/diagramColors" Target="../diagrams/colors2.xml"/><Relationship Id="rId4" Type="http://schemas.openxmlformats.org/officeDocument/2006/relationships/image" Target="../media/image17.jpg"/><Relationship Id="rId9" Type="http://schemas.openxmlformats.org/officeDocument/2006/relationships/diagramQuickStyle" Target="../diagrams/quickStyle2.xml"/><Relationship Id="rId1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6868" name="Picture 6" descr="UNEP_white"/>
          <p:cNvPicPr>
            <a:picLocks noChangeAspect="1" noChangeArrowheads="1"/>
          </p:cNvPicPr>
          <p:nvPr/>
        </p:nvPicPr>
        <p:blipFill>
          <a:blip r:embed="rId3"/>
          <a:srcRect/>
          <a:stretch>
            <a:fillRect/>
          </a:stretch>
        </p:blipFill>
        <p:spPr bwMode="auto">
          <a:xfrm>
            <a:off x="-152400" y="5562600"/>
            <a:ext cx="1752600" cy="1697038"/>
          </a:xfrm>
          <a:prstGeom prst="rect">
            <a:avLst/>
          </a:prstGeom>
          <a:noFill/>
          <a:ln w="9525">
            <a:noFill/>
            <a:miter lim="800000"/>
            <a:headEnd/>
            <a:tailEnd/>
          </a:ln>
        </p:spPr>
      </p:pic>
      <p:pic>
        <p:nvPicPr>
          <p:cNvPr id="102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027" t="24438" r="6853" b="18971"/>
          <a:stretch/>
        </p:blipFill>
        <p:spPr bwMode="auto">
          <a:xfrm>
            <a:off x="42395" y="0"/>
            <a:ext cx="1557805" cy="1372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553779" y="747771"/>
            <a:ext cx="7962899" cy="1323439"/>
          </a:xfrm>
          <a:prstGeom prst="rect">
            <a:avLst/>
          </a:prstGeom>
          <a:noFill/>
        </p:spPr>
        <p:txBody>
          <a:bodyPr wrap="square" rtlCol="0">
            <a:spAutoFit/>
          </a:bodyPr>
          <a:lstStyle/>
          <a:p>
            <a:pPr algn="ctr"/>
            <a:r>
              <a:rPr lang="en-US" sz="3200" b="1" dirty="0">
                <a:latin typeface="Arial" panose="020B0604020202020204" pitchFamily="34" charset="0"/>
                <a:cs typeface="Arial" panose="020B0604020202020204" pitchFamily="34" charset="0"/>
              </a:rPr>
              <a:t>Environment under Review</a:t>
            </a:r>
          </a:p>
          <a:p>
            <a:pPr algn="ctr"/>
            <a:r>
              <a:rPr lang="en-US" sz="2400" dirty="0">
                <a:latin typeface="Arial" panose="020B0604020202020204" pitchFamily="34" charset="0"/>
                <a:cs typeface="Arial" panose="020B0604020202020204" pitchFamily="34" charset="0"/>
              </a:rPr>
              <a:t>Programme Performance Review</a:t>
            </a:r>
          </a:p>
          <a:p>
            <a:pPr algn="ctr"/>
            <a:r>
              <a:rPr lang="en-US" sz="2400" dirty="0">
                <a:latin typeface="Arial" panose="020B0604020202020204" pitchFamily="34" charset="0"/>
                <a:cs typeface="Arial" panose="020B0604020202020204" pitchFamily="34" charset="0"/>
              </a:rPr>
              <a:t>January – June 2018 </a:t>
            </a:r>
          </a:p>
        </p:txBody>
      </p:sp>
      <p:sp>
        <p:nvSpPr>
          <p:cNvPr id="9"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1</a:t>
            </a:fld>
            <a:endParaRPr lang="en-US" dirty="0"/>
          </a:p>
        </p:txBody>
      </p:sp>
      <p:grpSp>
        <p:nvGrpSpPr>
          <p:cNvPr id="4" name="Group 3"/>
          <p:cNvGrpSpPr/>
          <p:nvPr/>
        </p:nvGrpSpPr>
        <p:grpSpPr>
          <a:xfrm>
            <a:off x="281354" y="2729964"/>
            <a:ext cx="8577520" cy="3147646"/>
            <a:chOff x="839971" y="2475320"/>
            <a:chExt cx="7372858" cy="1843405"/>
          </a:xfrm>
        </p:grpSpPr>
        <p:pic>
          <p:nvPicPr>
            <p:cNvPr id="13" name="Picture 12"/>
            <p:cNvPicPr/>
            <p:nvPr/>
          </p:nvPicPr>
          <p:blipFill rotWithShape="1">
            <a:blip r:embed="rId5"/>
            <a:srcRect l="19700" t="28672" r="19620" b="16162"/>
            <a:stretch/>
          </p:blipFill>
          <p:spPr bwMode="auto">
            <a:xfrm>
              <a:off x="4608569" y="2475320"/>
              <a:ext cx="3604260" cy="184340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a14="http://schemas.microsoft.com/office/drawing/2010/main"/>
              </a:ext>
            </a:extLst>
          </p:spPr>
        </p:pic>
        <p:pic>
          <p:nvPicPr>
            <p:cNvPr id="2" name="Picture 1"/>
            <p:cNvPicPr>
              <a:picLocks noChangeAspect="1"/>
            </p:cNvPicPr>
            <p:nvPr/>
          </p:nvPicPr>
          <p:blipFill>
            <a:blip r:embed="rId6"/>
            <a:stretch>
              <a:fillRect/>
            </a:stretch>
          </p:blipFill>
          <p:spPr>
            <a:xfrm>
              <a:off x="839971" y="2475320"/>
              <a:ext cx="3736699" cy="184340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pic>
        <p:nvPicPr>
          <p:cNvPr id="3" name="Picture 2"/>
          <p:cNvPicPr>
            <a:picLocks noChangeAspect="1"/>
          </p:cNvPicPr>
          <p:nvPr/>
        </p:nvPicPr>
        <p:blipFill>
          <a:blip r:embed="rId7"/>
          <a:stretch>
            <a:fillRect/>
          </a:stretch>
        </p:blipFill>
        <p:spPr>
          <a:xfrm>
            <a:off x="8107590" y="0"/>
            <a:ext cx="1036410" cy="890093"/>
          </a:xfrm>
          <a:prstGeom prst="rect">
            <a:avLst/>
          </a:prstGeom>
        </p:spPr>
      </p:pic>
    </p:spTree>
    <p:extLst>
      <p:ext uri="{BB962C8B-B14F-4D97-AF65-F5344CB8AC3E}">
        <p14:creationId xmlns:p14="http://schemas.microsoft.com/office/powerpoint/2010/main" val="128568152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606325"/>
            <a:ext cx="7245386" cy="404816"/>
          </a:xfrm>
        </p:spPr>
        <p:txBody>
          <a:bodyPr>
            <a:noAutofit/>
          </a:bodyPr>
          <a:lstStyle/>
          <a:p>
            <a:r>
              <a:rPr lang="en-US" sz="1800" b="1" dirty="0">
                <a:latin typeface="Arial" panose="020B0604020202020204" pitchFamily="34" charset="0"/>
                <a:cs typeface="Arial" panose="020B0604020202020204" pitchFamily="34" charset="0"/>
              </a:rPr>
              <a:t>Progress January – June 2018:</a:t>
            </a:r>
            <a:br>
              <a:rPr lang="en-US" sz="1800" b="1"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Big Data on the Environment Initiative</a:t>
            </a:r>
            <a:br>
              <a:rPr lang="en-US" sz="2800" b="1" dirty="0">
                <a:latin typeface="Arial" panose="020B0604020202020204" pitchFamily="34" charset="0"/>
                <a:cs typeface="Arial" panose="020B0604020202020204" pitchFamily="34" charset="0"/>
              </a:rPr>
            </a:br>
            <a:r>
              <a:rPr lang="en-US" sz="1800" b="1" dirty="0">
                <a:latin typeface="Arial" panose="020B0604020202020204" pitchFamily="34" charset="0"/>
                <a:cs typeface="Arial" panose="020B0604020202020204" pitchFamily="34" charset="0"/>
              </a:rPr>
              <a:t>Environment Live and link to SDG indicators and Global Monitoring</a:t>
            </a:r>
            <a:endParaRPr lang="en-US" sz="2800" b="1" dirty="0"/>
          </a:p>
        </p:txBody>
      </p:sp>
      <p:sp>
        <p:nvSpPr>
          <p:cNvPr id="12" name="Pentagon 11"/>
          <p:cNvSpPr/>
          <p:nvPr/>
        </p:nvSpPr>
        <p:spPr>
          <a:xfrm>
            <a:off x="461962" y="1385209"/>
            <a:ext cx="2775652" cy="2043792"/>
          </a:xfrm>
          <a:prstGeom prst="homePlate">
            <a:avLst/>
          </a:prstGeom>
          <a:solidFill>
            <a:srgbClr val="4BACC6">
              <a:hueOff val="0"/>
              <a:satOff val="0"/>
              <a:lumOff val="0"/>
              <a:alphaOff val="0"/>
            </a:srgbClr>
          </a:solidFill>
          <a:ln w="25400" cap="flat" cmpd="sng" algn="ctr">
            <a:solidFill>
              <a:prstClr val="white">
                <a:hueOff val="0"/>
                <a:satOff val="0"/>
                <a:lumOff val="0"/>
                <a:alphaOff val="0"/>
              </a:prstClr>
            </a:solidFill>
            <a:prstDash val="solid"/>
          </a:ln>
          <a:effectLst/>
        </p:spPr>
        <p:txBody>
          <a:bodyPr spcFirstLastPara="0" vert="horz" wrap="square" lIns="45720" tIns="45720" rIns="45720" bIns="45720" numCol="1" spcCol="1270" anchor="ctr" anchorCtr="0">
            <a:noAutofit/>
          </a:bodyPr>
          <a:lstStyle/>
          <a:p>
            <a:r>
              <a:rPr lang="en-US" sz="1600" dirty="0"/>
              <a:t>Number of indicators to measure the environmental dimension of sustainable development made through Environment Live </a:t>
            </a:r>
          </a:p>
        </p:txBody>
      </p:sp>
      <p:sp>
        <p:nvSpPr>
          <p:cNvPr id="21"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10</a:t>
            </a:fld>
            <a:endParaRPr lang="en-US" dirty="0"/>
          </a:p>
        </p:txBody>
      </p:sp>
      <p:sp>
        <p:nvSpPr>
          <p:cNvPr id="11" name="Heptagon 10"/>
          <p:cNvSpPr/>
          <p:nvPr/>
        </p:nvSpPr>
        <p:spPr>
          <a:xfrm>
            <a:off x="389306" y="1281521"/>
            <a:ext cx="345558" cy="265814"/>
          </a:xfrm>
          <a:prstGeom prst="heptagon">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900" dirty="0"/>
              <a:t>IV</a:t>
            </a:r>
          </a:p>
        </p:txBody>
      </p:sp>
      <p:sp>
        <p:nvSpPr>
          <p:cNvPr id="15" name="TextBox 14"/>
          <p:cNvSpPr txBox="1"/>
          <p:nvPr/>
        </p:nvSpPr>
        <p:spPr>
          <a:xfrm>
            <a:off x="88491" y="3657938"/>
            <a:ext cx="3237614" cy="2308324"/>
          </a:xfrm>
          <a:prstGeom prst="rect">
            <a:avLst/>
          </a:prstGeom>
          <a:noFill/>
          <a:ln>
            <a:noFill/>
          </a:ln>
        </p:spPr>
        <p:txBody>
          <a:bodyPr vert="horz" wrap="square" rtlCol="0">
            <a:spAutoFit/>
          </a:bodyPr>
          <a:lstStyle/>
          <a:p>
            <a:r>
              <a:rPr lang="en-US" sz="1600" b="1" dirty="0"/>
              <a:t>World Environment Situation Room</a:t>
            </a:r>
          </a:p>
          <a:p>
            <a:r>
              <a:rPr lang="en-US" sz="1600" dirty="0"/>
              <a:t>Interactive platform to monitor and share live data on number of issues through: </a:t>
            </a:r>
          </a:p>
          <a:p>
            <a:pPr marL="742950" lvl="1" indent="-285750">
              <a:buFont typeface="Arial" charset="0"/>
              <a:buChar char="•"/>
            </a:pPr>
            <a:r>
              <a:rPr lang="en-US" sz="1600" dirty="0"/>
              <a:t>Pollution, …</a:t>
            </a:r>
          </a:p>
          <a:p>
            <a:pPr marL="742950" lvl="1" indent="-285750">
              <a:buFont typeface="Arial" charset="0"/>
              <a:buChar char="•"/>
            </a:pPr>
            <a:r>
              <a:rPr lang="en-US" sz="1600" dirty="0"/>
              <a:t>Foresight</a:t>
            </a:r>
          </a:p>
          <a:p>
            <a:pPr marL="742950" lvl="1" indent="-285750">
              <a:buFont typeface="Arial" charset="0"/>
              <a:buChar char="•"/>
            </a:pPr>
            <a:r>
              <a:rPr lang="en-US" sz="1600" dirty="0"/>
              <a:t>SDG mapping</a:t>
            </a:r>
          </a:p>
          <a:p>
            <a:pPr marL="742950" lvl="1" indent="-285750">
              <a:buFont typeface="Arial" charset="0"/>
              <a:buChar char="•"/>
            </a:pPr>
            <a:r>
              <a:rPr lang="en-US" sz="1600" dirty="0"/>
              <a:t>Global Environmental Monitoring  </a:t>
            </a:r>
          </a:p>
        </p:txBody>
      </p:sp>
      <p:sp>
        <p:nvSpPr>
          <p:cNvPr id="18" name="TextBox 17">
            <a:extLst>
              <a:ext uri="{FF2B5EF4-FFF2-40B4-BE49-F238E27FC236}">
                <a16:creationId xmlns:a16="http://schemas.microsoft.com/office/drawing/2014/main" id="{F1CCEB72-4184-449A-811B-8EF9BE59ED90}"/>
              </a:ext>
            </a:extLst>
          </p:cNvPr>
          <p:cNvSpPr txBox="1"/>
          <p:nvPr/>
        </p:nvSpPr>
        <p:spPr>
          <a:xfrm>
            <a:off x="2782765" y="1436977"/>
            <a:ext cx="2164052"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136" rtl="0" fontAlgn="auto" latinLnBrk="0" hangingPunct="0">
              <a:lnSpc>
                <a:spcPct val="100000"/>
              </a:lnSpc>
              <a:spcBef>
                <a:spcPts val="0"/>
              </a:spcBef>
              <a:spcAft>
                <a:spcPts val="0"/>
              </a:spcAft>
              <a:buClrTx/>
              <a:buSzTx/>
              <a:buFontTx/>
              <a:buNone/>
              <a:tabLst/>
            </a:pPr>
            <a:r>
              <a:rPr kumimoji="0" lang="en-US" sz="2000" b="0" i="0" u="none" strike="noStrike" cap="none" spc="720" normalizeH="0" dirty="0">
                <a:ln>
                  <a:noFill/>
                </a:ln>
                <a:solidFill>
                  <a:schemeClr val="bg1">
                    <a:lumMod val="85000"/>
                  </a:schemeClr>
                </a:solidFill>
                <a:effectLst/>
                <a:uFillTx/>
                <a:latin typeface="Arial Black" panose="020B0A04020102020204" pitchFamily="34" charset="0"/>
                <a:sym typeface="Calibri"/>
              </a:rPr>
              <a:t>Pollution</a:t>
            </a:r>
          </a:p>
        </p:txBody>
      </p:sp>
      <p:sp>
        <p:nvSpPr>
          <p:cNvPr id="20" name="TextBox 19">
            <a:extLst>
              <a:ext uri="{FF2B5EF4-FFF2-40B4-BE49-F238E27FC236}">
                <a16:creationId xmlns:a16="http://schemas.microsoft.com/office/drawing/2014/main" id="{DB1BD73A-F6F6-44D1-8C62-60B97D3848B4}"/>
              </a:ext>
            </a:extLst>
          </p:cNvPr>
          <p:cNvSpPr txBox="1"/>
          <p:nvPr/>
        </p:nvSpPr>
        <p:spPr>
          <a:xfrm>
            <a:off x="3060708" y="1156004"/>
            <a:ext cx="588558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136" rtl="0" fontAlgn="auto" latinLnBrk="0" hangingPunct="0">
              <a:lnSpc>
                <a:spcPct val="100000"/>
              </a:lnSpc>
              <a:spcBef>
                <a:spcPts val="0"/>
              </a:spcBef>
              <a:spcAft>
                <a:spcPts val="0"/>
              </a:spcAft>
              <a:buClrTx/>
              <a:buSzTx/>
              <a:buFontTx/>
              <a:buNone/>
              <a:tabLst/>
            </a:pPr>
            <a:r>
              <a:rPr kumimoji="0" lang="en-US" sz="2000" b="0" i="0" u="none" strike="noStrike" cap="none" normalizeH="0" baseline="0" dirty="0">
                <a:ln>
                  <a:noFill/>
                </a:ln>
                <a:solidFill>
                  <a:schemeClr val="bg1">
                    <a:lumMod val="85000"/>
                  </a:schemeClr>
                </a:solidFill>
                <a:effectLst/>
                <a:uFillTx/>
                <a:latin typeface="Arial Black" panose="020B0A04020102020204" pitchFamily="34" charset="0"/>
                <a:sym typeface="Calibri"/>
              </a:rPr>
              <a:t>Sustainable Consumption and Production</a:t>
            </a:r>
          </a:p>
        </p:txBody>
      </p:sp>
      <p:pic>
        <p:nvPicPr>
          <p:cNvPr id="22" name="Picture 21" descr="WESR Pollution.jpg">
            <a:extLst>
              <a:ext uri="{FF2B5EF4-FFF2-40B4-BE49-F238E27FC236}">
                <a16:creationId xmlns:a16="http://schemas.microsoft.com/office/drawing/2014/main" id="{C8B543CC-2AAD-4EEF-8EC6-2602CED5F1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7614" y="1820278"/>
            <a:ext cx="5190957" cy="2519660"/>
          </a:xfrm>
          <a:prstGeom prst="rect">
            <a:avLst/>
          </a:prstGeom>
        </p:spPr>
      </p:pic>
      <p:pic>
        <p:nvPicPr>
          <p:cNvPr id="23" name="Picture 22">
            <a:extLst>
              <a:ext uri="{FF2B5EF4-FFF2-40B4-BE49-F238E27FC236}">
                <a16:creationId xmlns:a16="http://schemas.microsoft.com/office/drawing/2014/main" id="{C5647E38-12D9-484D-B432-7C388F56B5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1551" y="4505232"/>
            <a:ext cx="2363368" cy="1717166"/>
          </a:xfrm>
          <a:prstGeom prst="rect">
            <a:avLst/>
          </a:prstGeom>
        </p:spPr>
      </p:pic>
      <p:pic>
        <p:nvPicPr>
          <p:cNvPr id="24" name="Picture 23">
            <a:extLst>
              <a:ext uri="{FF2B5EF4-FFF2-40B4-BE49-F238E27FC236}">
                <a16:creationId xmlns:a16="http://schemas.microsoft.com/office/drawing/2014/main" id="{8F2051C5-8B1A-45AA-84AA-661A42CA5E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26895" y="5121115"/>
            <a:ext cx="2906375" cy="1442962"/>
          </a:xfrm>
          <a:prstGeom prst="rect">
            <a:avLst/>
          </a:prstGeom>
        </p:spPr>
      </p:pic>
      <p:pic>
        <p:nvPicPr>
          <p:cNvPr id="25" name="Picture 24">
            <a:extLst>
              <a:ext uri="{FF2B5EF4-FFF2-40B4-BE49-F238E27FC236}">
                <a16:creationId xmlns:a16="http://schemas.microsoft.com/office/drawing/2014/main" id="{76F07F9E-E024-45F7-BC7A-FAA222FE3E3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15245" y="4453467"/>
            <a:ext cx="2454142" cy="1697729"/>
          </a:xfrm>
          <a:prstGeom prst="rect">
            <a:avLst/>
          </a:prstGeom>
        </p:spPr>
      </p:pic>
      <p:pic>
        <p:nvPicPr>
          <p:cNvPr id="16"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7027" t="24438" r="6853" b="18971"/>
          <a:stretch/>
        </p:blipFill>
        <p:spPr bwMode="auto">
          <a:xfrm>
            <a:off x="42396" y="1"/>
            <a:ext cx="1312304" cy="11560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6"/>
          <p:cNvPicPr>
            <a:picLocks noChangeAspect="1"/>
          </p:cNvPicPr>
          <p:nvPr/>
        </p:nvPicPr>
        <p:blipFill>
          <a:blip r:embed="rId8"/>
          <a:stretch>
            <a:fillRect/>
          </a:stretch>
        </p:blipFill>
        <p:spPr>
          <a:xfrm>
            <a:off x="8107590" y="21492"/>
            <a:ext cx="1036410" cy="890093"/>
          </a:xfrm>
          <a:prstGeom prst="rect">
            <a:avLst/>
          </a:prstGeom>
        </p:spPr>
      </p:pic>
    </p:spTree>
    <p:extLst>
      <p:ext uri="{BB962C8B-B14F-4D97-AF65-F5344CB8AC3E}">
        <p14:creationId xmlns:p14="http://schemas.microsoft.com/office/powerpoint/2010/main" val="2244771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8614" y="332029"/>
            <a:ext cx="7245386" cy="404816"/>
          </a:xfrm>
        </p:spPr>
        <p:txBody>
          <a:bodyPr>
            <a:noAutofit/>
          </a:bodyPr>
          <a:lstStyle/>
          <a:p>
            <a:r>
              <a:rPr lang="en-US" sz="1800" b="1" dirty="0">
                <a:latin typeface="Arial" panose="020B0604020202020204" pitchFamily="34" charset="0"/>
                <a:cs typeface="Arial" panose="020B0604020202020204" pitchFamily="34" charset="0"/>
              </a:rPr>
              <a:t>Progress January – June 2018:</a:t>
            </a:r>
            <a:br>
              <a:rPr lang="en-US" sz="1800" b="1"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Global Environmental Monitoring</a:t>
            </a:r>
            <a:endParaRPr lang="en-US" sz="2800" b="1" dirty="0"/>
          </a:p>
        </p:txBody>
      </p:sp>
      <p:sp>
        <p:nvSpPr>
          <p:cNvPr id="21"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11</a:t>
            </a:fld>
            <a:endParaRPr lang="en-US" dirty="0"/>
          </a:p>
        </p:txBody>
      </p:sp>
      <p:pic>
        <p:nvPicPr>
          <p:cNvPr id="17" name="Picture 16">
            <a:extLst>
              <a:ext uri="{FF2B5EF4-FFF2-40B4-BE49-F238E27FC236}">
                <a16:creationId xmlns:a16="http://schemas.microsoft.com/office/drawing/2014/main" id="{AB8E8028-4E34-4646-85B3-17EB58E077CE}"/>
              </a:ext>
            </a:extLst>
          </p:cNvPr>
          <p:cNvPicPr>
            <a:picLocks noChangeAspect="1"/>
          </p:cNvPicPr>
          <p:nvPr/>
        </p:nvPicPr>
        <p:blipFill>
          <a:blip r:embed="rId3"/>
          <a:stretch>
            <a:fillRect/>
          </a:stretch>
        </p:blipFill>
        <p:spPr>
          <a:xfrm>
            <a:off x="450750" y="1388652"/>
            <a:ext cx="2585917" cy="618125"/>
          </a:xfrm>
          <a:prstGeom prst="rect">
            <a:avLst/>
          </a:prstGeom>
        </p:spPr>
      </p:pic>
      <p:grpSp>
        <p:nvGrpSpPr>
          <p:cNvPr id="26" name="Group 25">
            <a:extLst>
              <a:ext uri="{FF2B5EF4-FFF2-40B4-BE49-F238E27FC236}">
                <a16:creationId xmlns:a16="http://schemas.microsoft.com/office/drawing/2014/main" id="{A57EFDE9-32C9-4F8C-896D-11BEEB7E7ECB}"/>
              </a:ext>
            </a:extLst>
          </p:cNvPr>
          <p:cNvGrpSpPr/>
          <p:nvPr/>
        </p:nvGrpSpPr>
        <p:grpSpPr>
          <a:xfrm>
            <a:off x="218588" y="3998085"/>
            <a:ext cx="6618940" cy="2574908"/>
            <a:chOff x="-325479" y="3104692"/>
            <a:chExt cx="4368213" cy="2332727"/>
          </a:xfrm>
        </p:grpSpPr>
        <p:pic>
          <p:nvPicPr>
            <p:cNvPr id="27" name="Picture 26">
              <a:extLst>
                <a:ext uri="{FF2B5EF4-FFF2-40B4-BE49-F238E27FC236}">
                  <a16:creationId xmlns:a16="http://schemas.microsoft.com/office/drawing/2014/main" id="{C62BD691-0225-4607-8365-C4B67A1CB261}"/>
                </a:ext>
              </a:extLst>
            </p:cNvPr>
            <p:cNvPicPr>
              <a:picLocks noChangeAspect="1"/>
            </p:cNvPicPr>
            <p:nvPr/>
          </p:nvPicPr>
          <p:blipFill>
            <a:blip r:embed="rId4"/>
            <a:stretch>
              <a:fillRect/>
            </a:stretch>
          </p:blipFill>
          <p:spPr>
            <a:xfrm>
              <a:off x="-325479" y="3104692"/>
              <a:ext cx="4368213" cy="2171554"/>
            </a:xfrm>
            <a:prstGeom prst="rect">
              <a:avLst/>
            </a:prstGeom>
          </p:spPr>
        </p:pic>
        <p:sp>
          <p:nvSpPr>
            <p:cNvPr id="28" name="Rectangle 27">
              <a:extLst>
                <a:ext uri="{FF2B5EF4-FFF2-40B4-BE49-F238E27FC236}">
                  <a16:creationId xmlns:a16="http://schemas.microsoft.com/office/drawing/2014/main" id="{31B3584C-267E-4349-86A0-AA700FC3565F}"/>
                </a:ext>
              </a:extLst>
            </p:cNvPr>
            <p:cNvSpPr/>
            <p:nvPr/>
          </p:nvSpPr>
          <p:spPr>
            <a:xfrm>
              <a:off x="-125442" y="4425483"/>
              <a:ext cx="1499616" cy="10119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pic>
        <p:nvPicPr>
          <p:cNvPr id="29" name="Picture 28">
            <a:extLst>
              <a:ext uri="{FF2B5EF4-FFF2-40B4-BE49-F238E27FC236}">
                <a16:creationId xmlns:a16="http://schemas.microsoft.com/office/drawing/2014/main" id="{DBC8E850-9B9F-424B-B77C-1B11B3B42924}"/>
              </a:ext>
            </a:extLst>
          </p:cNvPr>
          <p:cNvPicPr>
            <a:picLocks noChangeAspect="1"/>
          </p:cNvPicPr>
          <p:nvPr/>
        </p:nvPicPr>
        <p:blipFill>
          <a:blip r:embed="rId5"/>
          <a:stretch>
            <a:fillRect/>
          </a:stretch>
        </p:blipFill>
        <p:spPr>
          <a:xfrm>
            <a:off x="894112" y="5884100"/>
            <a:ext cx="1389780" cy="673398"/>
          </a:xfrm>
          <a:prstGeom prst="rect">
            <a:avLst/>
          </a:prstGeom>
        </p:spPr>
      </p:pic>
      <p:pic>
        <p:nvPicPr>
          <p:cNvPr id="30" name="Picture 29">
            <a:extLst>
              <a:ext uri="{FF2B5EF4-FFF2-40B4-BE49-F238E27FC236}">
                <a16:creationId xmlns:a16="http://schemas.microsoft.com/office/drawing/2014/main" id="{8727EB65-FDE0-40BA-B1C9-3B19427EC77F}"/>
              </a:ext>
            </a:extLst>
          </p:cNvPr>
          <p:cNvPicPr>
            <a:picLocks noChangeAspect="1"/>
          </p:cNvPicPr>
          <p:nvPr/>
        </p:nvPicPr>
        <p:blipFill>
          <a:blip r:embed="rId6"/>
          <a:stretch>
            <a:fillRect/>
          </a:stretch>
        </p:blipFill>
        <p:spPr>
          <a:xfrm>
            <a:off x="2634215" y="6225335"/>
            <a:ext cx="2133600" cy="174477"/>
          </a:xfrm>
          <a:prstGeom prst="rect">
            <a:avLst/>
          </a:prstGeom>
        </p:spPr>
      </p:pic>
      <p:sp>
        <p:nvSpPr>
          <p:cNvPr id="16" name="Subtitle 2">
            <a:extLst>
              <a:ext uri="{FF2B5EF4-FFF2-40B4-BE49-F238E27FC236}">
                <a16:creationId xmlns:a16="http://schemas.microsoft.com/office/drawing/2014/main" id="{C2E23E14-ECCE-44B0-88D6-773933C1042B}"/>
              </a:ext>
            </a:extLst>
          </p:cNvPr>
          <p:cNvSpPr txBox="1">
            <a:spLocks/>
          </p:cNvSpPr>
          <p:nvPr/>
        </p:nvSpPr>
        <p:spPr>
          <a:xfrm>
            <a:off x="416337" y="2105158"/>
            <a:ext cx="3127248" cy="1384244"/>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950" indent="-285750" algn="l" defTabSz="457200"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700" indent="-342900" algn="l" defTabSz="457200"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100" dirty="0"/>
              <a:t>Over 4600 stations </a:t>
            </a:r>
            <a:br>
              <a:rPr lang="en-US" sz="2100" dirty="0"/>
            </a:br>
            <a:r>
              <a:rPr lang="en-US" sz="2100" dirty="0"/>
              <a:t>(&gt;4 million samples) in 75 countries with the longest time series since 1965. </a:t>
            </a:r>
          </a:p>
        </p:txBody>
      </p:sp>
      <p:pic>
        <p:nvPicPr>
          <p:cNvPr id="31" name="Picture 30">
            <a:extLst>
              <a:ext uri="{FF2B5EF4-FFF2-40B4-BE49-F238E27FC236}">
                <a16:creationId xmlns:a16="http://schemas.microsoft.com/office/drawing/2014/main" id="{A159D32F-FF9D-4A2D-A9BF-6D3B6106118D}"/>
              </a:ext>
            </a:extLst>
          </p:cNvPr>
          <p:cNvPicPr>
            <a:picLocks noChangeAspect="1"/>
          </p:cNvPicPr>
          <p:nvPr/>
        </p:nvPicPr>
        <p:blipFill>
          <a:blip r:embed="rId7"/>
          <a:stretch>
            <a:fillRect/>
          </a:stretch>
        </p:blipFill>
        <p:spPr>
          <a:xfrm>
            <a:off x="4767816" y="831899"/>
            <a:ext cx="3780452" cy="3220386"/>
          </a:xfrm>
          <a:prstGeom prst="rect">
            <a:avLst/>
          </a:prstGeom>
        </p:spPr>
      </p:pic>
      <p:pic>
        <p:nvPicPr>
          <p:cNvPr id="15"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57027" t="24438" r="6853" b="18971"/>
          <a:stretch/>
        </p:blipFill>
        <p:spPr bwMode="auto">
          <a:xfrm>
            <a:off x="42395" y="0"/>
            <a:ext cx="1353043" cy="11918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17"/>
          <p:cNvPicPr>
            <a:picLocks noChangeAspect="1"/>
          </p:cNvPicPr>
          <p:nvPr/>
        </p:nvPicPr>
        <p:blipFill>
          <a:blip r:embed="rId9"/>
          <a:stretch>
            <a:fillRect/>
          </a:stretch>
        </p:blipFill>
        <p:spPr>
          <a:xfrm>
            <a:off x="8107590" y="21492"/>
            <a:ext cx="1036410" cy="890093"/>
          </a:xfrm>
          <a:prstGeom prst="rect">
            <a:avLst/>
          </a:prstGeom>
        </p:spPr>
      </p:pic>
    </p:spTree>
    <p:extLst>
      <p:ext uri="{BB962C8B-B14F-4D97-AF65-F5344CB8AC3E}">
        <p14:creationId xmlns:p14="http://schemas.microsoft.com/office/powerpoint/2010/main" val="14529130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72782"/>
            <a:ext cx="6269665" cy="404816"/>
          </a:xfrm>
        </p:spPr>
        <p:txBody>
          <a:bodyPr>
            <a:noAutofit/>
          </a:bodyPr>
          <a:lstStyle/>
          <a:p>
            <a:pPr algn="l"/>
            <a:r>
              <a:rPr lang="en-US" sz="1800" b="1" dirty="0">
                <a:latin typeface="Arial" panose="020B0604020202020204" pitchFamily="34" charset="0"/>
                <a:cs typeface="Arial" panose="020B0604020202020204" pitchFamily="34" charset="0"/>
              </a:rPr>
              <a:t>Progress January – June 2018:</a:t>
            </a:r>
            <a:br>
              <a:rPr lang="en-US" sz="1800" b="1" dirty="0">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On the utilization and access of our reports and environmental trends data </a:t>
            </a:r>
            <a:endParaRPr lang="en-US" sz="2800" b="1" dirty="0"/>
          </a:p>
        </p:txBody>
      </p:sp>
      <p:sp>
        <p:nvSpPr>
          <p:cNvPr id="12" name="Pentagon 11"/>
          <p:cNvSpPr/>
          <p:nvPr/>
        </p:nvSpPr>
        <p:spPr>
          <a:xfrm>
            <a:off x="461961" y="1552352"/>
            <a:ext cx="3402115" cy="887708"/>
          </a:xfrm>
          <a:prstGeom prst="homePlate">
            <a:avLst/>
          </a:prstGeom>
          <a:solidFill>
            <a:srgbClr val="F79646">
              <a:hueOff val="0"/>
              <a:satOff val="0"/>
              <a:lumOff val="0"/>
              <a:alphaOff val="0"/>
            </a:srgbClr>
          </a:solidFill>
          <a:ln w="25400" cap="flat" cmpd="sng" algn="ctr">
            <a:solidFill>
              <a:prstClr val="white">
                <a:hueOff val="0"/>
                <a:satOff val="0"/>
                <a:lumOff val="0"/>
                <a:alphaOff val="0"/>
              </a:prstClr>
            </a:solidFill>
            <a:prstDash val="solid"/>
          </a:ln>
          <a:effectLst/>
        </p:spPr>
        <p:txBody>
          <a:bodyPr spcFirstLastPara="0" vert="horz" wrap="square" lIns="45720" tIns="45720" rIns="45720" bIns="45720" numCol="1" spcCol="1270" anchor="ctr" anchorCtr="0">
            <a:noAutofit/>
          </a:bodyPr>
          <a:lstStyle/>
          <a:p>
            <a:r>
              <a:rPr lang="en-US" sz="1600" dirty="0"/>
              <a:t>Number of relevant global, regional and national forums and institutions using data on environmental trends </a:t>
            </a:r>
          </a:p>
        </p:txBody>
      </p:sp>
      <p:sp>
        <p:nvSpPr>
          <p:cNvPr id="21"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12</a:t>
            </a:fld>
            <a:endParaRPr lang="en-US" dirty="0"/>
          </a:p>
        </p:txBody>
      </p:sp>
      <p:sp>
        <p:nvSpPr>
          <p:cNvPr id="11" name="Heptagon 10"/>
          <p:cNvSpPr/>
          <p:nvPr/>
        </p:nvSpPr>
        <p:spPr>
          <a:xfrm>
            <a:off x="389306" y="1350345"/>
            <a:ext cx="345558" cy="265814"/>
          </a:xfrm>
          <a:prstGeom prst="heptagon">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000" dirty="0"/>
              <a:t>v</a:t>
            </a:r>
          </a:p>
        </p:txBody>
      </p:sp>
      <p:grpSp>
        <p:nvGrpSpPr>
          <p:cNvPr id="15" name="Group 14"/>
          <p:cNvGrpSpPr/>
          <p:nvPr/>
        </p:nvGrpSpPr>
        <p:grpSpPr>
          <a:xfrm>
            <a:off x="5831015" y="1330766"/>
            <a:ext cx="1774420" cy="2218587"/>
            <a:chOff x="2060112" y="3758402"/>
            <a:chExt cx="1774420" cy="2218587"/>
          </a:xfrm>
          <a:solidFill>
            <a:schemeClr val="tx2">
              <a:lumMod val="60000"/>
              <a:lumOff val="40000"/>
            </a:schemeClr>
          </a:solidFill>
        </p:grpSpPr>
        <p:sp>
          <p:nvSpPr>
            <p:cNvPr id="14" name="Rectangle 13"/>
            <p:cNvSpPr/>
            <p:nvPr/>
          </p:nvSpPr>
          <p:spPr>
            <a:xfrm>
              <a:off x="2060112" y="3758402"/>
              <a:ext cx="1774420" cy="2218587"/>
            </a:xfrm>
            <a:prstGeom prst="rect">
              <a:avLst/>
            </a:prstGeom>
            <a:solidFill>
              <a:schemeClr val="bg1">
                <a:lumMod val="95000"/>
              </a:schemeClr>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p:cNvPicPr/>
            <p:nvPr/>
          </p:nvPicPr>
          <p:blipFill rotWithShape="1">
            <a:blip r:embed="rId3"/>
            <a:srcRect l="19081" t="9409" r="19374" b="5896"/>
            <a:stretch/>
          </p:blipFill>
          <p:spPr bwMode="auto">
            <a:xfrm>
              <a:off x="2184829" y="4009436"/>
              <a:ext cx="1531721" cy="1793923"/>
            </a:xfrm>
            <a:prstGeom prst="rect">
              <a:avLst/>
            </a:prstGeom>
            <a:grpFill/>
            <a:ln>
              <a:noFill/>
            </a:ln>
            <a:extLst>
              <a:ext uri="{53640926-AAD7-44D8-BBD7-CCE9431645EC}">
                <a14:shadowObscured xmlns:a14="http://schemas.microsoft.com/office/drawing/2010/main"/>
              </a:ext>
            </a:extLst>
          </p:spPr>
        </p:pic>
      </p:grpSp>
      <p:pic>
        <p:nvPicPr>
          <p:cNvPr id="6" name="Picture 5"/>
          <p:cNvPicPr>
            <a:picLocks noChangeAspect="1"/>
          </p:cNvPicPr>
          <p:nvPr/>
        </p:nvPicPr>
        <p:blipFill>
          <a:blip r:embed="rId4"/>
          <a:stretch>
            <a:fillRect/>
          </a:stretch>
        </p:blipFill>
        <p:spPr>
          <a:xfrm>
            <a:off x="238235" y="3402754"/>
            <a:ext cx="647700" cy="733425"/>
          </a:xfrm>
          <a:prstGeom prst="rect">
            <a:avLst/>
          </a:prstGeom>
        </p:spPr>
      </p:pic>
      <p:sp>
        <p:nvSpPr>
          <p:cNvPr id="23" name="Pentagon 11"/>
          <p:cNvSpPr/>
          <p:nvPr/>
        </p:nvSpPr>
        <p:spPr>
          <a:xfrm>
            <a:off x="461962" y="2447089"/>
            <a:ext cx="3402114" cy="928633"/>
          </a:xfrm>
          <a:prstGeom prst="homePlate">
            <a:avLst/>
          </a:prstGeom>
          <a:solidFill>
            <a:srgbClr val="C0504D">
              <a:hueOff val="0"/>
              <a:satOff val="0"/>
              <a:lumOff val="0"/>
              <a:alphaOff val="0"/>
            </a:srgbClr>
          </a:solidFill>
          <a:ln w="25400" cap="flat" cmpd="sng" algn="ctr">
            <a:solidFill>
              <a:prstClr val="white">
                <a:hueOff val="0"/>
                <a:satOff val="0"/>
                <a:lumOff val="0"/>
                <a:alphaOff val="0"/>
              </a:prstClr>
            </a:solidFill>
            <a:prstDash val="solid"/>
          </a:ln>
          <a:effectLst/>
        </p:spPr>
        <p:txBody>
          <a:bodyPr spcFirstLastPara="0" vert="horz" wrap="square" lIns="45720" tIns="45720" rIns="45720" bIns="45720" numCol="1" spcCol="1270" anchor="ctr" anchorCtr="0">
            <a:noAutofit/>
          </a:bodyPr>
          <a:lstStyle/>
          <a:p>
            <a:r>
              <a:rPr lang="en-US" sz="1600" dirty="0">
                <a:solidFill>
                  <a:schemeClr val="bg1"/>
                </a:solidFill>
              </a:rPr>
              <a:t>Accessibility and ease of use of UNEP environmental information </a:t>
            </a:r>
          </a:p>
        </p:txBody>
      </p:sp>
      <p:sp>
        <p:nvSpPr>
          <p:cNvPr id="24" name="Heptagon 23"/>
          <p:cNvSpPr/>
          <p:nvPr/>
        </p:nvSpPr>
        <p:spPr>
          <a:xfrm>
            <a:off x="389306" y="2333550"/>
            <a:ext cx="345558" cy="268480"/>
          </a:xfrm>
          <a:prstGeom prst="heptagon">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000" dirty="0"/>
              <a:t>iv</a:t>
            </a:r>
          </a:p>
        </p:txBody>
      </p:sp>
      <p:grpSp>
        <p:nvGrpSpPr>
          <p:cNvPr id="9" name="Group 8"/>
          <p:cNvGrpSpPr/>
          <p:nvPr/>
        </p:nvGrpSpPr>
        <p:grpSpPr>
          <a:xfrm>
            <a:off x="4201902" y="1640564"/>
            <a:ext cx="1774420" cy="2479152"/>
            <a:chOff x="4201902" y="1461945"/>
            <a:chExt cx="1774420" cy="2218587"/>
          </a:xfrm>
        </p:grpSpPr>
        <p:sp>
          <p:nvSpPr>
            <p:cNvPr id="22" name="Rectangle 21"/>
            <p:cNvSpPr/>
            <p:nvPr/>
          </p:nvSpPr>
          <p:spPr>
            <a:xfrm>
              <a:off x="4201902" y="1461945"/>
              <a:ext cx="1774420" cy="2218587"/>
            </a:xfrm>
            <a:prstGeom prst="rect">
              <a:avLst/>
            </a:prstGeom>
            <a:solidFill>
              <a:schemeClr val="bg1">
                <a:lumMod val="95000"/>
              </a:schemeClr>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 name="Picture 4"/>
            <p:cNvPicPr>
              <a:picLocks noChangeAspect="1"/>
            </p:cNvPicPr>
            <p:nvPr/>
          </p:nvPicPr>
          <p:blipFill>
            <a:blip r:embed="rId5"/>
            <a:stretch>
              <a:fillRect/>
            </a:stretch>
          </p:blipFill>
          <p:spPr>
            <a:xfrm>
              <a:off x="4347208" y="1555990"/>
              <a:ext cx="1483807" cy="2027755"/>
            </a:xfrm>
            <a:prstGeom prst="rect">
              <a:avLst/>
            </a:prstGeom>
          </p:spPr>
        </p:pic>
      </p:grpSp>
      <p:pic>
        <p:nvPicPr>
          <p:cNvPr id="27" name="Picture 26"/>
          <p:cNvPicPr>
            <a:picLocks noChangeAspect="1"/>
          </p:cNvPicPr>
          <p:nvPr/>
        </p:nvPicPr>
        <p:blipFill>
          <a:blip r:embed="rId6"/>
          <a:stretch>
            <a:fillRect/>
          </a:stretch>
        </p:blipFill>
        <p:spPr>
          <a:xfrm>
            <a:off x="3042283" y="4211909"/>
            <a:ext cx="1877645" cy="226806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8" name="Picture 27"/>
          <p:cNvPicPr>
            <a:picLocks noChangeAspect="1"/>
          </p:cNvPicPr>
          <p:nvPr/>
        </p:nvPicPr>
        <p:blipFill>
          <a:blip r:embed="rId7"/>
          <a:stretch>
            <a:fillRect/>
          </a:stretch>
        </p:blipFill>
        <p:spPr>
          <a:xfrm>
            <a:off x="1116972" y="4078916"/>
            <a:ext cx="1683734" cy="2217683"/>
          </a:xfrm>
          <a:prstGeom prst="rect">
            <a:avLst/>
          </a:prstGeom>
        </p:spPr>
      </p:pic>
      <p:pic>
        <p:nvPicPr>
          <p:cNvPr id="19" name="Picture 18"/>
          <p:cNvPicPr>
            <a:picLocks noChangeAspect="1"/>
          </p:cNvPicPr>
          <p:nvPr/>
        </p:nvPicPr>
        <p:blipFill>
          <a:blip r:embed="rId8"/>
          <a:stretch>
            <a:fillRect/>
          </a:stretch>
        </p:blipFill>
        <p:spPr>
          <a:xfrm>
            <a:off x="367956" y="4691908"/>
            <a:ext cx="1519838" cy="19153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6" name="Picture 25"/>
          <p:cNvPicPr>
            <a:picLocks noChangeAspect="1"/>
          </p:cNvPicPr>
          <p:nvPr/>
        </p:nvPicPr>
        <p:blipFill>
          <a:blip r:embed="rId9"/>
          <a:stretch>
            <a:fillRect/>
          </a:stretch>
        </p:blipFill>
        <p:spPr>
          <a:xfrm>
            <a:off x="2431357" y="4605401"/>
            <a:ext cx="1685561" cy="205638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5" name="Picture 24"/>
          <p:cNvPicPr>
            <a:picLocks noChangeAspect="1"/>
          </p:cNvPicPr>
          <p:nvPr/>
        </p:nvPicPr>
        <p:blipFill>
          <a:blip r:embed="rId10"/>
          <a:stretch>
            <a:fillRect/>
          </a:stretch>
        </p:blipFill>
        <p:spPr>
          <a:xfrm>
            <a:off x="4680901" y="4682722"/>
            <a:ext cx="1460816" cy="186187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31" name="Picture 2">
            <a:extLst>
              <a:ext uri="{FF2B5EF4-FFF2-40B4-BE49-F238E27FC236}">
                <a16:creationId xmlns:a16="http://schemas.microsoft.com/office/drawing/2014/main" id="{0DE94C5D-CE13-4FBB-BBA2-989F2FEEE0D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470369" y="4211909"/>
            <a:ext cx="1662977" cy="2339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31">
            <a:extLst>
              <a:ext uri="{FF2B5EF4-FFF2-40B4-BE49-F238E27FC236}">
                <a16:creationId xmlns:a16="http://schemas.microsoft.com/office/drawing/2014/main" id="{AB2164DB-8BC9-43C1-A1F2-61FF050EAC73}"/>
              </a:ext>
            </a:extLst>
          </p:cNvPr>
          <p:cNvPicPr>
            <a:picLocks noChangeAspect="1"/>
          </p:cNvPicPr>
          <p:nvPr/>
        </p:nvPicPr>
        <p:blipFill>
          <a:blip r:embed="rId12"/>
          <a:stretch>
            <a:fillRect/>
          </a:stretch>
        </p:blipFill>
        <p:spPr>
          <a:xfrm>
            <a:off x="6822831" y="1599764"/>
            <a:ext cx="1925266" cy="2479152"/>
          </a:xfrm>
          <a:prstGeom prst="rect">
            <a:avLst/>
          </a:prstGeom>
        </p:spPr>
      </p:pic>
      <p:pic>
        <p:nvPicPr>
          <p:cNvPr id="29" name="Picture 2"/>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57027" t="24438" r="6853" b="18971"/>
          <a:stretch/>
        </p:blipFill>
        <p:spPr bwMode="auto">
          <a:xfrm>
            <a:off x="42395" y="1"/>
            <a:ext cx="1154919" cy="10173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29"/>
          <p:cNvPicPr>
            <a:picLocks noChangeAspect="1"/>
          </p:cNvPicPr>
          <p:nvPr/>
        </p:nvPicPr>
        <p:blipFill>
          <a:blip r:embed="rId14"/>
          <a:stretch>
            <a:fillRect/>
          </a:stretch>
        </p:blipFill>
        <p:spPr>
          <a:xfrm>
            <a:off x="8107590" y="21492"/>
            <a:ext cx="1036410" cy="890093"/>
          </a:xfrm>
          <a:prstGeom prst="rect">
            <a:avLst/>
          </a:prstGeom>
        </p:spPr>
      </p:pic>
    </p:spTree>
    <p:extLst>
      <p:ext uri="{BB962C8B-B14F-4D97-AF65-F5344CB8AC3E}">
        <p14:creationId xmlns:p14="http://schemas.microsoft.com/office/powerpoint/2010/main" val="1193175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337646" y="1990541"/>
            <a:ext cx="1752600" cy="430887"/>
          </a:xfrm>
          <a:prstGeom prst="rect">
            <a:avLst/>
          </a:prstGeom>
          <a:solidFill>
            <a:schemeClr val="bg1"/>
          </a:solidFill>
          <a:ln>
            <a:noFill/>
          </a:ln>
        </p:spPr>
        <p:txBody>
          <a:bodyPr vert="horz" wrap="square" rtlCol="0">
            <a:spAutoFit/>
          </a:bodyPr>
          <a:lstStyle/>
          <a:p>
            <a:endParaRPr lang="en-US" sz="2200" b="1" dirty="0"/>
          </a:p>
        </p:txBody>
      </p:sp>
      <p:sp>
        <p:nvSpPr>
          <p:cNvPr id="9" name="Title 1"/>
          <p:cNvSpPr>
            <a:spLocks noGrp="1"/>
          </p:cNvSpPr>
          <p:nvPr>
            <p:ph type="title"/>
          </p:nvPr>
        </p:nvSpPr>
        <p:spPr>
          <a:xfrm>
            <a:off x="1524000" y="74777"/>
            <a:ext cx="6934200" cy="839521"/>
          </a:xfrm>
        </p:spPr>
        <p:txBody>
          <a:bodyPr>
            <a:normAutofit fontScale="90000"/>
          </a:bodyPr>
          <a:lstStyle/>
          <a:p>
            <a:pPr algn="ctr"/>
            <a:r>
              <a:rPr lang="en-US" sz="2800" b="1" dirty="0">
                <a:latin typeface="Arial" charset="0"/>
                <a:ea typeface="Arial" charset="0"/>
                <a:cs typeface="Arial" charset="0"/>
              </a:rPr>
              <a:t>GEF/GCF Climate Information &amp; Capacity Development Portfolio</a:t>
            </a:r>
            <a:endParaRPr lang="en-US" sz="1600" dirty="0">
              <a:latin typeface="Arial" charset="0"/>
              <a:ea typeface="Arial" charset="0"/>
              <a:cs typeface="Arial" charset="0"/>
            </a:endParaRPr>
          </a:p>
        </p:txBody>
      </p:sp>
      <p:sp>
        <p:nvSpPr>
          <p:cNvPr id="10"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13</a:t>
            </a:fld>
            <a:endParaRPr lang="en-US" dirty="0"/>
          </a:p>
        </p:txBody>
      </p:sp>
      <p:cxnSp>
        <p:nvCxnSpPr>
          <p:cNvPr id="25" name="Straight Connector 24">
            <a:extLst>
              <a:ext uri="{FF2B5EF4-FFF2-40B4-BE49-F238E27FC236}">
                <a16:creationId xmlns:a16="http://schemas.microsoft.com/office/drawing/2014/main" id="{E6AD9759-000E-45CD-AC35-4713D4B802D5}"/>
              </a:ext>
            </a:extLst>
          </p:cNvPr>
          <p:cNvCxnSpPr/>
          <p:nvPr/>
        </p:nvCxnSpPr>
        <p:spPr>
          <a:xfrm>
            <a:off x="0" y="989077"/>
            <a:ext cx="9144000" cy="0"/>
          </a:xfrm>
          <a:prstGeom prst="line">
            <a:avLst/>
          </a:prstGeom>
          <a:ln w="28575" cmpd="sng">
            <a:solidFill>
              <a:srgbClr val="0899F0"/>
            </a:solidFill>
            <a:round/>
          </a:ln>
          <a:effectLst/>
        </p:spPr>
        <p:style>
          <a:lnRef idx="2">
            <a:schemeClr val="accent1"/>
          </a:lnRef>
          <a:fillRef idx="0">
            <a:schemeClr val="accent1"/>
          </a:fillRef>
          <a:effectRef idx="1">
            <a:schemeClr val="accent1"/>
          </a:effectRef>
          <a:fontRef idx="minor">
            <a:schemeClr val="tx1"/>
          </a:fontRef>
        </p:style>
      </p:cxnSp>
      <p:sp>
        <p:nvSpPr>
          <p:cNvPr id="26" name="Rectangle 25">
            <a:extLst>
              <a:ext uri="{FF2B5EF4-FFF2-40B4-BE49-F238E27FC236}">
                <a16:creationId xmlns:a16="http://schemas.microsoft.com/office/drawing/2014/main" id="{814157E8-2AFB-43E6-A02B-8040586E7377}"/>
              </a:ext>
            </a:extLst>
          </p:cNvPr>
          <p:cNvSpPr/>
          <p:nvPr/>
        </p:nvSpPr>
        <p:spPr>
          <a:xfrm>
            <a:off x="0" y="989075"/>
            <a:ext cx="9144001" cy="5322031"/>
          </a:xfrm>
          <a:prstGeom prst="rect">
            <a:avLst/>
          </a:prstGeom>
          <a:solidFill>
            <a:schemeClr val="bg1">
              <a:alpha val="6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13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27" name="Picture 26">
            <a:extLst>
              <a:ext uri="{FF2B5EF4-FFF2-40B4-BE49-F238E27FC236}">
                <a16:creationId xmlns:a16="http://schemas.microsoft.com/office/drawing/2014/main" id="{E9EF36D2-B3BC-4DEC-BD5F-7262656B8587}"/>
              </a:ext>
            </a:extLst>
          </p:cNvPr>
          <p:cNvPicPr>
            <a:picLocks noChangeAspect="1"/>
          </p:cNvPicPr>
          <p:nvPr/>
        </p:nvPicPr>
        <p:blipFill rotWithShape="1">
          <a:blip r:embed="rId3"/>
          <a:srcRect r="11264"/>
          <a:stretch/>
        </p:blipFill>
        <p:spPr>
          <a:xfrm>
            <a:off x="10068" y="1006198"/>
            <a:ext cx="9133932" cy="5851801"/>
          </a:xfrm>
          <a:prstGeom prst="rect">
            <a:avLst/>
          </a:prstGeom>
        </p:spPr>
      </p:pic>
      <p:sp>
        <p:nvSpPr>
          <p:cNvPr id="28" name="Rectangle 27">
            <a:extLst>
              <a:ext uri="{FF2B5EF4-FFF2-40B4-BE49-F238E27FC236}">
                <a16:creationId xmlns:a16="http://schemas.microsoft.com/office/drawing/2014/main" id="{AD0CDEE6-8D48-47D7-AFE9-DE25161EF757}"/>
              </a:ext>
            </a:extLst>
          </p:cNvPr>
          <p:cNvSpPr/>
          <p:nvPr/>
        </p:nvSpPr>
        <p:spPr>
          <a:xfrm>
            <a:off x="10068" y="1034921"/>
            <a:ext cx="9144001" cy="5926574"/>
          </a:xfrm>
          <a:prstGeom prst="rect">
            <a:avLst/>
          </a:prstGeom>
          <a:solidFill>
            <a:schemeClr val="bg1">
              <a:alpha val="6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13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cxnSp>
        <p:nvCxnSpPr>
          <p:cNvPr id="40" name="Straight Connector 39">
            <a:extLst>
              <a:ext uri="{FF2B5EF4-FFF2-40B4-BE49-F238E27FC236}">
                <a16:creationId xmlns:a16="http://schemas.microsoft.com/office/drawing/2014/main" id="{FD60DA45-575D-4527-BBFE-866DF409E114}"/>
              </a:ext>
            </a:extLst>
          </p:cNvPr>
          <p:cNvCxnSpPr>
            <a:cxnSpLocks/>
          </p:cNvCxnSpPr>
          <p:nvPr/>
        </p:nvCxnSpPr>
        <p:spPr>
          <a:xfrm>
            <a:off x="4792398" y="1003903"/>
            <a:ext cx="0" cy="5854096"/>
          </a:xfrm>
          <a:prstGeom prst="line">
            <a:avLst/>
          </a:prstGeom>
          <a:ln>
            <a:solidFill>
              <a:schemeClr val="tx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50" name="Content Placeholder 5">
            <a:extLst>
              <a:ext uri="{FF2B5EF4-FFF2-40B4-BE49-F238E27FC236}">
                <a16:creationId xmlns:a16="http://schemas.microsoft.com/office/drawing/2014/main" id="{4244A836-1F6F-45F2-BBD7-8B8557270408}"/>
              </a:ext>
            </a:extLst>
          </p:cNvPr>
          <p:cNvSpPr>
            <a:spLocks noGrp="1"/>
          </p:cNvSpPr>
          <p:nvPr>
            <p:ph idx="1"/>
          </p:nvPr>
        </p:nvSpPr>
        <p:spPr>
          <a:xfrm>
            <a:off x="76200" y="1087598"/>
            <a:ext cx="4911261" cy="5556740"/>
          </a:xfrm>
          <a:noFill/>
        </p:spPr>
        <p:txBody>
          <a:bodyPr>
            <a:noAutofit/>
          </a:bodyPr>
          <a:lstStyle/>
          <a:p>
            <a:pPr marL="285750" lvl="1">
              <a:buFont typeface="Arial" panose="020B0604020202020204" pitchFamily="34" charset="0"/>
              <a:buChar char="•"/>
            </a:pPr>
            <a:r>
              <a:rPr lang="en-US" sz="1500" dirty="0">
                <a:solidFill>
                  <a:schemeClr val="tx2">
                    <a:lumMod val="50000"/>
                  </a:schemeClr>
                </a:solidFill>
              </a:rPr>
              <a:t>Building national capacities for </a:t>
            </a:r>
            <a:r>
              <a:rPr lang="en-US" sz="1500" b="1" dirty="0">
                <a:solidFill>
                  <a:schemeClr val="tx2">
                    <a:lumMod val="50000"/>
                  </a:schemeClr>
                </a:solidFill>
              </a:rPr>
              <a:t>environmental information management and use</a:t>
            </a:r>
          </a:p>
          <a:p>
            <a:pPr marL="285750" lvl="1">
              <a:buFont typeface="Arial" panose="020B0604020202020204" pitchFamily="34" charset="0"/>
              <a:buChar char="•"/>
            </a:pPr>
            <a:endParaRPr lang="en-US" sz="1500" dirty="0">
              <a:solidFill>
                <a:schemeClr val="tx2">
                  <a:lumMod val="50000"/>
                </a:schemeClr>
              </a:solidFill>
            </a:endParaRPr>
          </a:p>
          <a:p>
            <a:pPr marL="285750" lvl="1">
              <a:buFont typeface="Arial" panose="020B0604020202020204" pitchFamily="34" charset="0"/>
              <a:buChar char="•"/>
            </a:pPr>
            <a:r>
              <a:rPr lang="en-US" sz="1500" dirty="0">
                <a:solidFill>
                  <a:schemeClr val="tx2">
                    <a:lumMod val="50000"/>
                  </a:schemeClr>
                </a:solidFill>
              </a:rPr>
              <a:t>Strengthening national environmental monitoring, assessments, reporting and actionable information products for </a:t>
            </a:r>
            <a:r>
              <a:rPr lang="en-US" sz="1500" b="1" dirty="0">
                <a:solidFill>
                  <a:schemeClr val="tx2">
                    <a:lumMod val="50000"/>
                  </a:schemeClr>
                </a:solidFill>
              </a:rPr>
              <a:t>decision-making and policy action</a:t>
            </a:r>
          </a:p>
          <a:p>
            <a:pPr marL="0" lvl="1" indent="0">
              <a:buNone/>
            </a:pPr>
            <a:endParaRPr lang="en-US" sz="1500" dirty="0">
              <a:solidFill>
                <a:schemeClr val="tx2">
                  <a:lumMod val="50000"/>
                </a:schemeClr>
              </a:solidFill>
            </a:endParaRPr>
          </a:p>
          <a:p>
            <a:pPr marL="263525" lvl="1" indent="-263525">
              <a:buFont typeface="Arial" panose="020B0604020202020204" pitchFamily="34" charset="0"/>
              <a:buChar char="•"/>
            </a:pPr>
            <a:r>
              <a:rPr lang="en-US" sz="1500" dirty="0">
                <a:solidFill>
                  <a:schemeClr val="tx2">
                    <a:lumMod val="50000"/>
                  </a:schemeClr>
                </a:solidFill>
              </a:rPr>
              <a:t>Supporting </a:t>
            </a:r>
            <a:r>
              <a:rPr lang="en-US" sz="1500" b="1" dirty="0">
                <a:solidFill>
                  <a:schemeClr val="tx2">
                    <a:lumMod val="50000"/>
                  </a:schemeClr>
                </a:solidFill>
              </a:rPr>
              <a:t>evidence-based integrated national planning</a:t>
            </a:r>
            <a:r>
              <a:rPr lang="en-US" sz="1500" dirty="0">
                <a:solidFill>
                  <a:schemeClr val="tx2">
                    <a:lumMod val="50000"/>
                  </a:schemeClr>
                </a:solidFill>
              </a:rPr>
              <a:t> for environment and sustainable development</a:t>
            </a:r>
          </a:p>
          <a:p>
            <a:pPr marL="263525" lvl="1" indent="-263525">
              <a:buFont typeface="Arial" panose="020B0604020202020204" pitchFamily="34" charset="0"/>
              <a:buChar char="•"/>
            </a:pPr>
            <a:endParaRPr lang="en-US" sz="1500" dirty="0">
              <a:solidFill>
                <a:schemeClr val="tx2">
                  <a:lumMod val="50000"/>
                </a:schemeClr>
              </a:solidFill>
            </a:endParaRPr>
          </a:p>
          <a:p>
            <a:pPr marL="263525" lvl="1" indent="-263525">
              <a:buFont typeface="Arial" panose="020B0604020202020204" pitchFamily="34" charset="0"/>
              <a:buChar char="•"/>
            </a:pPr>
            <a:r>
              <a:rPr lang="en-US" sz="1500" dirty="0">
                <a:solidFill>
                  <a:schemeClr val="tx2">
                    <a:lumMod val="50000"/>
                  </a:schemeClr>
                </a:solidFill>
              </a:rPr>
              <a:t>Piloting </a:t>
            </a:r>
            <a:r>
              <a:rPr lang="en-US" sz="1500" b="1" dirty="0">
                <a:solidFill>
                  <a:schemeClr val="tx2">
                    <a:lumMod val="50000"/>
                  </a:schemeClr>
                </a:solidFill>
              </a:rPr>
              <a:t>innovative approaches </a:t>
            </a:r>
            <a:r>
              <a:rPr lang="en-US" sz="1500" dirty="0">
                <a:solidFill>
                  <a:schemeClr val="tx2">
                    <a:lumMod val="50000"/>
                  </a:schemeClr>
                </a:solidFill>
              </a:rPr>
              <a:t>to evidence-based environmental management</a:t>
            </a:r>
          </a:p>
          <a:p>
            <a:pPr marL="263525" lvl="1" indent="-263525">
              <a:buFont typeface="Arial" panose="020B0604020202020204" pitchFamily="34" charset="0"/>
              <a:buChar char="•"/>
            </a:pPr>
            <a:endParaRPr lang="en-US" sz="1500" dirty="0">
              <a:solidFill>
                <a:schemeClr val="tx2">
                  <a:lumMod val="50000"/>
                </a:schemeClr>
              </a:solidFill>
            </a:endParaRPr>
          </a:p>
          <a:p>
            <a:pPr marL="263525" lvl="1" indent="-263525">
              <a:buFont typeface="Arial" panose="020B0604020202020204" pitchFamily="34" charset="0"/>
              <a:buChar char="•"/>
            </a:pPr>
            <a:r>
              <a:rPr lang="en-US" sz="1500" dirty="0">
                <a:solidFill>
                  <a:schemeClr val="tx2">
                    <a:lumMod val="50000"/>
                  </a:schemeClr>
                </a:solidFill>
              </a:rPr>
              <a:t>Enhancing </a:t>
            </a:r>
            <a:r>
              <a:rPr lang="en-US" sz="1500" b="1" dirty="0">
                <a:solidFill>
                  <a:schemeClr val="tx2">
                    <a:lumMod val="50000"/>
                  </a:schemeClr>
                </a:solidFill>
              </a:rPr>
              <a:t>climate information and knowledge </a:t>
            </a:r>
            <a:r>
              <a:rPr lang="en-US" sz="1500" dirty="0">
                <a:solidFill>
                  <a:schemeClr val="tx2">
                    <a:lumMod val="50000"/>
                  </a:schemeClr>
                </a:solidFill>
              </a:rPr>
              <a:t>services for resilience</a:t>
            </a:r>
          </a:p>
          <a:p>
            <a:pPr marL="263525" lvl="1" indent="-263525">
              <a:buFont typeface="Arial" panose="020B0604020202020204" pitchFamily="34" charset="0"/>
              <a:buChar char="•"/>
            </a:pPr>
            <a:endParaRPr lang="en-US" sz="1500" dirty="0">
              <a:solidFill>
                <a:schemeClr val="tx2">
                  <a:lumMod val="50000"/>
                </a:schemeClr>
              </a:solidFill>
            </a:endParaRPr>
          </a:p>
          <a:p>
            <a:pPr marL="263525" lvl="1" indent="-263525">
              <a:buFont typeface="Arial" panose="020B0604020202020204" pitchFamily="34" charset="0"/>
              <a:buChar char="•"/>
            </a:pPr>
            <a:r>
              <a:rPr lang="en-US" sz="1500" dirty="0">
                <a:solidFill>
                  <a:schemeClr val="tx2">
                    <a:lumMod val="50000"/>
                  </a:schemeClr>
                </a:solidFill>
              </a:rPr>
              <a:t>Regional and sub-regional </a:t>
            </a:r>
            <a:r>
              <a:rPr lang="en-US" sz="1500" b="1" dirty="0">
                <a:solidFill>
                  <a:schemeClr val="tx2">
                    <a:lumMod val="50000"/>
                  </a:schemeClr>
                </a:solidFill>
              </a:rPr>
              <a:t>networking on environmental and climate information </a:t>
            </a:r>
            <a:r>
              <a:rPr lang="en-US" sz="1500" dirty="0">
                <a:solidFill>
                  <a:schemeClr val="tx2">
                    <a:lumMod val="50000"/>
                  </a:schemeClr>
                </a:solidFill>
              </a:rPr>
              <a:t>for policy making</a:t>
            </a:r>
          </a:p>
        </p:txBody>
      </p:sp>
      <p:grpSp>
        <p:nvGrpSpPr>
          <p:cNvPr id="30" name="Group 29">
            <a:extLst>
              <a:ext uri="{FF2B5EF4-FFF2-40B4-BE49-F238E27FC236}">
                <a16:creationId xmlns:a16="http://schemas.microsoft.com/office/drawing/2014/main" id="{A2A3113D-C74D-4795-B3DE-CB8611BC9E0D}"/>
              </a:ext>
            </a:extLst>
          </p:cNvPr>
          <p:cNvGrpSpPr/>
          <p:nvPr/>
        </p:nvGrpSpPr>
        <p:grpSpPr>
          <a:xfrm>
            <a:off x="4924801" y="1633267"/>
            <a:ext cx="4048598" cy="1930881"/>
            <a:chOff x="42277" y="1024097"/>
            <a:chExt cx="3543087" cy="1930881"/>
          </a:xfrm>
        </p:grpSpPr>
        <p:pic>
          <p:nvPicPr>
            <p:cNvPr id="31" name="Graphic 30" descr="Earth Globe Europe-Africa">
              <a:extLst>
                <a:ext uri="{FF2B5EF4-FFF2-40B4-BE49-F238E27FC236}">
                  <a16:creationId xmlns:a16="http://schemas.microsoft.com/office/drawing/2014/main" id="{08A396DB-6A09-4BDB-9D61-4E6D6734FE9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277" y="1024097"/>
              <a:ext cx="595032" cy="595032"/>
            </a:xfrm>
            <a:prstGeom prst="rect">
              <a:avLst/>
            </a:prstGeom>
          </p:spPr>
        </p:pic>
        <p:sp>
          <p:nvSpPr>
            <p:cNvPr id="49" name="TextBox 48">
              <a:extLst>
                <a:ext uri="{FF2B5EF4-FFF2-40B4-BE49-F238E27FC236}">
                  <a16:creationId xmlns:a16="http://schemas.microsoft.com/office/drawing/2014/main" id="{A3ECC7BC-068A-4507-8570-E2F39D48A443}"/>
                </a:ext>
              </a:extLst>
            </p:cNvPr>
            <p:cNvSpPr txBox="1"/>
            <p:nvPr/>
          </p:nvSpPr>
          <p:spPr>
            <a:xfrm>
              <a:off x="534338" y="1254930"/>
              <a:ext cx="2987575" cy="692497"/>
            </a:xfrm>
            <a:prstGeom prst="rect">
              <a:avLst/>
            </a:prstGeom>
            <a:noFill/>
          </p:spPr>
          <p:txBody>
            <a:bodyPr wrap="square" rtlCol="0">
              <a:spAutoFit/>
            </a:bodyPr>
            <a:lstStyle/>
            <a:p>
              <a:pPr defTabSz="457136">
                <a:defRPr/>
              </a:pPr>
              <a:r>
                <a:rPr kumimoji="0" lang="en-US" sz="1300" b="1" i="0" u="none" strike="noStrike" kern="1200" cap="none" spc="0" normalizeH="0" baseline="0" noProof="0" dirty="0">
                  <a:ln>
                    <a:noFill/>
                  </a:ln>
                  <a:solidFill>
                    <a:srgbClr val="002060"/>
                  </a:solidFill>
                  <a:effectLst/>
                  <a:uLnTx/>
                  <a:uFillTx/>
                  <a:latin typeface="Roboto" panose="02000000000000000000" pitchFamily="2" charset="0"/>
                  <a:ea typeface="Roboto" panose="02000000000000000000" pitchFamily="2" charset="0"/>
                  <a:cs typeface="+mn-cs"/>
                </a:rPr>
                <a:t>1 Global project (</a:t>
              </a:r>
              <a:r>
                <a:rPr lang="en-US" sz="1300" b="1" dirty="0">
                  <a:latin typeface="Roboto" panose="02000000000000000000" pitchFamily="2" charset="0"/>
                  <a:ea typeface="Roboto" panose="02000000000000000000" pitchFamily="2" charset="0"/>
                </a:rPr>
                <a:t>Capacity building for national and regional environmental information</a:t>
              </a:r>
              <a:r>
                <a:rPr lang="en-US" sz="1300" b="1" dirty="0">
                  <a:solidFill>
                    <a:srgbClr val="002060"/>
                  </a:solidFill>
                  <a:latin typeface="Roboto" panose="02000000000000000000" pitchFamily="2" charset="0"/>
                  <a:ea typeface="Roboto" panose="02000000000000000000" pitchFamily="2" charset="0"/>
                </a:rPr>
                <a:t>): </a:t>
              </a:r>
              <a:r>
                <a:rPr kumimoji="0" lang="en-US" sz="1300" b="1"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&gt; 40 Countries</a:t>
              </a:r>
              <a:endParaRPr kumimoji="0" lang="en-US" sz="13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pic>
          <p:nvPicPr>
            <p:cNvPr id="51" name="Picture 2" descr="Related image">
              <a:extLst>
                <a:ext uri="{FF2B5EF4-FFF2-40B4-BE49-F238E27FC236}">
                  <a16:creationId xmlns:a16="http://schemas.microsoft.com/office/drawing/2014/main" id="{41C583E8-DDB1-439D-B461-71FCA2F28FB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760" y="1846538"/>
              <a:ext cx="498763" cy="498763"/>
            </a:xfrm>
            <a:prstGeom prst="rect">
              <a:avLst/>
            </a:prstGeom>
            <a:noFill/>
            <a:extLst>
              <a:ext uri="{909E8E84-426E-40DD-AFC4-6F175D3DCCD1}">
                <a14:hiddenFill xmlns:a14="http://schemas.microsoft.com/office/drawing/2010/main">
                  <a:solidFill>
                    <a:srgbClr val="FFFFFF"/>
                  </a:solidFill>
                </a14:hiddenFill>
              </a:ext>
            </a:extLst>
          </p:spPr>
        </p:pic>
        <p:sp>
          <p:nvSpPr>
            <p:cNvPr id="52" name="TextBox 51">
              <a:extLst>
                <a:ext uri="{FF2B5EF4-FFF2-40B4-BE49-F238E27FC236}">
                  <a16:creationId xmlns:a16="http://schemas.microsoft.com/office/drawing/2014/main" id="{917BC6F5-130F-4882-8B16-AA830E0FF618}"/>
                </a:ext>
              </a:extLst>
            </p:cNvPr>
            <p:cNvSpPr txBox="1"/>
            <p:nvPr/>
          </p:nvSpPr>
          <p:spPr>
            <a:xfrm>
              <a:off x="597789" y="1931794"/>
              <a:ext cx="2987575" cy="292388"/>
            </a:xfrm>
            <a:prstGeom prst="rect">
              <a:avLst/>
            </a:prstGeom>
            <a:noFill/>
          </p:spPr>
          <p:txBody>
            <a:bodyPr wrap="square" rtlCol="0">
              <a:spAutoFit/>
            </a:bodyPr>
            <a:lstStyle/>
            <a:p>
              <a:pPr marL="0" marR="0" lvl="0" indent="0" algn="l" defTabSz="457136"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002060"/>
                  </a:solidFill>
                  <a:effectLst/>
                  <a:uLnTx/>
                  <a:uFillTx/>
                  <a:latin typeface="Roboto" panose="02000000000000000000" pitchFamily="2" charset="0"/>
                  <a:ea typeface="Roboto" panose="02000000000000000000" pitchFamily="2" charset="0"/>
                  <a:cs typeface="+mn-cs"/>
                </a:rPr>
                <a:t>1 Regional project (GEF): </a:t>
              </a:r>
              <a:r>
                <a:rPr kumimoji="0" lang="en-US" sz="1300" b="1"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14 Countries</a:t>
              </a:r>
              <a:endParaRPr kumimoji="0" lang="en-US" sz="13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pic>
          <p:nvPicPr>
            <p:cNvPr id="53" name="Graphic 52" descr="Map with pin">
              <a:extLst>
                <a:ext uri="{FF2B5EF4-FFF2-40B4-BE49-F238E27FC236}">
                  <a16:creationId xmlns:a16="http://schemas.microsoft.com/office/drawing/2014/main" id="{95AF0A94-1EAC-4E62-BB77-86C11889E6A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0108" y="2269178"/>
              <a:ext cx="546897" cy="685800"/>
            </a:xfrm>
            <a:prstGeom prst="rect">
              <a:avLst/>
            </a:prstGeom>
          </p:spPr>
        </p:pic>
        <p:sp>
          <p:nvSpPr>
            <p:cNvPr id="54" name="TextBox 53">
              <a:extLst>
                <a:ext uri="{FF2B5EF4-FFF2-40B4-BE49-F238E27FC236}">
                  <a16:creationId xmlns:a16="http://schemas.microsoft.com/office/drawing/2014/main" id="{6EDC6ABA-6A34-4438-BE27-8404D8301DBA}"/>
                </a:ext>
              </a:extLst>
            </p:cNvPr>
            <p:cNvSpPr txBox="1"/>
            <p:nvPr/>
          </p:nvSpPr>
          <p:spPr>
            <a:xfrm>
              <a:off x="589174" y="2465884"/>
              <a:ext cx="2987575" cy="292388"/>
            </a:xfrm>
            <a:prstGeom prst="rect">
              <a:avLst/>
            </a:prstGeom>
            <a:noFill/>
          </p:spPr>
          <p:txBody>
            <a:bodyPr wrap="square" rtlCol="0">
              <a:spAutoFit/>
            </a:bodyPr>
            <a:lstStyle/>
            <a:p>
              <a:pPr marL="0" marR="0" lvl="0" indent="0" algn="l" defTabSz="457136"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10</a:t>
              </a:r>
              <a:r>
                <a:rPr lang="en-US" sz="1300" b="1" dirty="0">
                  <a:solidFill>
                    <a:srgbClr val="002060"/>
                  </a:solidFill>
                  <a:latin typeface="Roboto" panose="02000000000000000000" pitchFamily="2" charset="0"/>
                  <a:ea typeface="Roboto" panose="02000000000000000000" pitchFamily="2" charset="0"/>
                </a:rPr>
                <a:t> Individual GEF </a:t>
              </a:r>
              <a:r>
                <a:rPr kumimoji="0" lang="en-US" sz="1300" b="1" i="0" u="none" strike="noStrike" kern="1200" cap="none" spc="0" normalizeH="0" baseline="0" noProof="0" dirty="0">
                  <a:ln>
                    <a:noFill/>
                  </a:ln>
                  <a:solidFill>
                    <a:srgbClr val="002060"/>
                  </a:solidFill>
                  <a:effectLst/>
                  <a:uLnTx/>
                  <a:uFillTx/>
                  <a:latin typeface="Roboto" panose="02000000000000000000" pitchFamily="2" charset="0"/>
                  <a:ea typeface="Roboto" panose="02000000000000000000" pitchFamily="2" charset="0"/>
                  <a:cs typeface="+mn-cs"/>
                </a:rPr>
                <a:t>Country projects</a:t>
              </a:r>
              <a:endParaRPr kumimoji="0" lang="en-US" sz="1300" b="0" i="0" u="none" strike="noStrike" kern="1200" cap="none" spc="0" normalizeH="0" baseline="0" noProof="0" dirty="0">
                <a:ln>
                  <a:noFill/>
                </a:ln>
                <a:solidFill>
                  <a:srgbClr val="F79646">
                    <a:lumMod val="75000"/>
                  </a:srgbClr>
                </a:solidFill>
                <a:effectLst/>
                <a:uLnTx/>
                <a:uFillTx/>
                <a:latin typeface="Roboto" panose="02000000000000000000" pitchFamily="2" charset="0"/>
                <a:ea typeface="Roboto" panose="02000000000000000000" pitchFamily="2" charset="0"/>
                <a:cs typeface="+mn-cs"/>
              </a:endParaRPr>
            </a:p>
          </p:txBody>
        </p:sp>
      </p:grpSp>
      <p:sp>
        <p:nvSpPr>
          <p:cNvPr id="55" name="Rectangle 54">
            <a:extLst>
              <a:ext uri="{FF2B5EF4-FFF2-40B4-BE49-F238E27FC236}">
                <a16:creationId xmlns:a16="http://schemas.microsoft.com/office/drawing/2014/main" id="{5021B22A-2091-422E-9094-4AD5DBD125B0}"/>
              </a:ext>
            </a:extLst>
          </p:cNvPr>
          <p:cNvSpPr/>
          <p:nvPr/>
        </p:nvSpPr>
        <p:spPr>
          <a:xfrm>
            <a:off x="5308191" y="1133574"/>
            <a:ext cx="3013261" cy="400110"/>
          </a:xfrm>
          <a:prstGeom prst="rect">
            <a:avLst/>
          </a:prstGeom>
        </p:spPr>
        <p:txBody>
          <a:bodyPr wrap="none">
            <a:spAutoFit/>
          </a:bodyPr>
          <a:lstStyle/>
          <a:p>
            <a:pPr algn="ctr" defTabSz="457136"/>
            <a:r>
              <a:rPr lang="en-GB" sz="2000" b="1" u="sng" dirty="0">
                <a:solidFill>
                  <a:schemeClr val="accent2">
                    <a:lumMod val="75000"/>
                  </a:schemeClr>
                </a:solidFill>
                <a:latin typeface="Calibri"/>
              </a:rPr>
              <a:t>12 Projects in 61 Countries</a:t>
            </a:r>
          </a:p>
        </p:txBody>
      </p:sp>
      <p:grpSp>
        <p:nvGrpSpPr>
          <p:cNvPr id="57" name="Group 56">
            <a:extLst>
              <a:ext uri="{FF2B5EF4-FFF2-40B4-BE49-F238E27FC236}">
                <a16:creationId xmlns:a16="http://schemas.microsoft.com/office/drawing/2014/main" id="{3821081A-100C-4A30-B104-50C1BC3C398C}"/>
              </a:ext>
            </a:extLst>
          </p:cNvPr>
          <p:cNvGrpSpPr/>
          <p:nvPr/>
        </p:nvGrpSpPr>
        <p:grpSpPr>
          <a:xfrm>
            <a:off x="4853607" y="3655033"/>
            <a:ext cx="4300461" cy="3002740"/>
            <a:chOff x="-16461" y="3187291"/>
            <a:chExt cx="3852723" cy="3002740"/>
          </a:xfrm>
        </p:grpSpPr>
        <p:pic>
          <p:nvPicPr>
            <p:cNvPr id="58" name="Picture 57" descr="mage result for gef logo">
              <a:extLst>
                <a:ext uri="{FF2B5EF4-FFF2-40B4-BE49-F238E27FC236}">
                  <a16:creationId xmlns:a16="http://schemas.microsoft.com/office/drawing/2014/main" id="{9A90F3B2-F0AA-4FDC-858D-EF33BECBD717}"/>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579" y="3708268"/>
              <a:ext cx="620581" cy="761014"/>
            </a:xfrm>
            <a:prstGeom prst="rect">
              <a:avLst/>
            </a:prstGeom>
            <a:noFill/>
            <a:extLst>
              <a:ext uri="{909E8E84-426E-40DD-AFC4-6F175D3DCCD1}">
                <a14:hiddenFill xmlns:a14="http://schemas.microsoft.com/office/drawing/2010/main">
                  <a:solidFill>
                    <a:srgbClr val="FFFFFF"/>
                  </a:solidFill>
                </a14:hiddenFill>
              </a:ext>
            </a:extLst>
          </p:spPr>
        </p:pic>
        <p:sp>
          <p:nvSpPr>
            <p:cNvPr id="59" name="TextBox 58">
              <a:extLst>
                <a:ext uri="{FF2B5EF4-FFF2-40B4-BE49-F238E27FC236}">
                  <a16:creationId xmlns:a16="http://schemas.microsoft.com/office/drawing/2014/main" id="{E2F747C9-0199-4E00-91D9-7AC6E8491F25}"/>
                </a:ext>
              </a:extLst>
            </p:cNvPr>
            <p:cNvSpPr txBox="1"/>
            <p:nvPr/>
          </p:nvSpPr>
          <p:spPr>
            <a:xfrm>
              <a:off x="700576" y="3671608"/>
              <a:ext cx="3058400" cy="646331"/>
            </a:xfrm>
            <a:prstGeom prst="rect">
              <a:avLst/>
            </a:prstGeom>
            <a:noFill/>
          </p:spPr>
          <p:txBody>
            <a:bodyPr wrap="square" rtlCol="0">
              <a:spAutoFit/>
            </a:bodyPr>
            <a:lstStyle/>
            <a:p>
              <a:pPr marL="0" marR="0" lvl="0" indent="0" algn="l" defTabSz="457136"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7030A0"/>
                  </a:solidFill>
                  <a:effectLst/>
                  <a:uLnTx/>
                  <a:uFillTx/>
                  <a:latin typeface="Roboto" panose="02000000000000000000" pitchFamily="2" charset="0"/>
                  <a:ea typeface="Roboto" panose="02000000000000000000" pitchFamily="2" charset="0"/>
                  <a:cs typeface="+mn-cs"/>
                </a:rPr>
                <a:t>GEF Cross cutting capacity dev portfolio</a:t>
              </a:r>
            </a:p>
            <a:p>
              <a:pPr marL="0" marR="0" lvl="0" indent="0" algn="l" defTabSz="457136"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$ 36M Total funding; </a:t>
              </a:r>
            </a:p>
            <a:p>
              <a:pPr marL="0" marR="0" lvl="0" indent="0" algn="l" defTabSz="457136"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$ 15M GEF Grants</a:t>
              </a:r>
            </a:p>
          </p:txBody>
        </p:sp>
        <p:pic>
          <p:nvPicPr>
            <p:cNvPr id="60" name="Picture 10" descr="Image result for GCF (green climate fund) logo">
              <a:extLst>
                <a:ext uri="{FF2B5EF4-FFF2-40B4-BE49-F238E27FC236}">
                  <a16:creationId xmlns:a16="http://schemas.microsoft.com/office/drawing/2014/main" id="{15D0D870-8140-414B-A6BF-815CABDE4D6C}"/>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17748" t="12860" r="18360" b="28260"/>
            <a:stretch/>
          </p:blipFill>
          <p:spPr bwMode="auto">
            <a:xfrm>
              <a:off x="-16461" y="5457983"/>
              <a:ext cx="672920" cy="54526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1" name="TextBox 60">
              <a:extLst>
                <a:ext uri="{FF2B5EF4-FFF2-40B4-BE49-F238E27FC236}">
                  <a16:creationId xmlns:a16="http://schemas.microsoft.com/office/drawing/2014/main" id="{FC6E33CC-4BDF-41F8-98AA-3520FC0A45FD}"/>
                </a:ext>
              </a:extLst>
            </p:cNvPr>
            <p:cNvSpPr txBox="1"/>
            <p:nvPr/>
          </p:nvSpPr>
          <p:spPr>
            <a:xfrm>
              <a:off x="656459" y="5359034"/>
              <a:ext cx="3179803" cy="830997"/>
            </a:xfrm>
            <a:prstGeom prst="rect">
              <a:avLst/>
            </a:prstGeom>
            <a:noFill/>
          </p:spPr>
          <p:txBody>
            <a:bodyPr wrap="square" rtlCol="0">
              <a:spAutoFit/>
            </a:bodyPr>
            <a:lstStyle/>
            <a:p>
              <a:pPr marL="0" marR="0" lvl="0" indent="0" algn="l" defTabSz="457136"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7030A0"/>
                  </a:solidFill>
                  <a:effectLst/>
                  <a:uLnTx/>
                  <a:uFillTx/>
                  <a:latin typeface="Roboto" panose="02000000000000000000" pitchFamily="2" charset="0"/>
                  <a:ea typeface="Roboto" panose="02000000000000000000" pitchFamily="2" charset="0"/>
                  <a:cs typeface="+mn-cs"/>
                </a:rPr>
                <a:t>GCF portfolio</a:t>
              </a:r>
            </a:p>
            <a:p>
              <a:pPr marL="0" marR="0" lvl="0" indent="0" algn="l" defTabSz="457136" rtl="0" eaLnBrk="1" fontAlgn="auto" latinLnBrk="0" hangingPunct="1">
                <a:lnSpc>
                  <a:spcPct val="100000"/>
                </a:lnSpc>
                <a:spcBef>
                  <a:spcPts val="0"/>
                </a:spcBef>
                <a:spcAft>
                  <a:spcPts val="0"/>
                </a:spcAft>
                <a:buClrTx/>
                <a:buSzTx/>
                <a:buFontTx/>
                <a:buNone/>
                <a:tabLst/>
                <a:defRPr/>
              </a:pPr>
              <a:r>
                <a:rPr lang="en-US" sz="1200" i="1" dirty="0">
                  <a:solidFill>
                    <a:prstClr val="black"/>
                  </a:solidFill>
                  <a:latin typeface="Calibri"/>
                </a:rPr>
                <a:t>Division recently designated GCF portfolio manager </a:t>
              </a:r>
            </a:p>
            <a:p>
              <a:pPr marL="0" marR="0" lvl="0" indent="0" algn="l" defTabSz="457136"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black"/>
                  </a:solidFill>
                  <a:effectLst/>
                  <a:uLnTx/>
                  <a:uFillTx/>
                  <a:latin typeface="Calibri"/>
                  <a:ea typeface="+mn-ea"/>
                  <a:cs typeface="+mn-cs"/>
                </a:rPr>
                <a:t>18 Readiness projects underway</a:t>
              </a:r>
            </a:p>
            <a:p>
              <a:pPr marL="0" marR="0" lvl="0" indent="0" algn="l" defTabSz="457136"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black"/>
                  </a:solidFill>
                  <a:effectLst/>
                  <a:uLnTx/>
                  <a:uFillTx/>
                  <a:latin typeface="Calibri"/>
                  <a:ea typeface="+mn-ea"/>
                  <a:cs typeface="+mn-cs"/>
                </a:rPr>
                <a:t>Climate Information pipeline</a:t>
              </a:r>
            </a:p>
          </p:txBody>
        </p:sp>
        <p:pic>
          <p:nvPicPr>
            <p:cNvPr id="62" name="Picture 61" descr="UNEnvironment_Logo_English_Short_white.png">
              <a:extLst>
                <a:ext uri="{FF2B5EF4-FFF2-40B4-BE49-F238E27FC236}">
                  <a16:creationId xmlns:a16="http://schemas.microsoft.com/office/drawing/2014/main" id="{FE8D2AA2-E872-438C-9202-D201262F742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826" y="4642628"/>
              <a:ext cx="598356" cy="543570"/>
            </a:xfrm>
            <a:prstGeom prst="rect">
              <a:avLst/>
            </a:prstGeom>
            <a:solidFill>
              <a:srgbClr val="00B0F0"/>
            </a:solidFill>
          </p:spPr>
        </p:pic>
        <p:sp>
          <p:nvSpPr>
            <p:cNvPr id="63" name="TextBox 62">
              <a:extLst>
                <a:ext uri="{FF2B5EF4-FFF2-40B4-BE49-F238E27FC236}">
                  <a16:creationId xmlns:a16="http://schemas.microsoft.com/office/drawing/2014/main" id="{0BCA29A7-01CA-45FC-9DE9-8B7BEC8AD8DD}"/>
                </a:ext>
              </a:extLst>
            </p:cNvPr>
            <p:cNvSpPr txBox="1"/>
            <p:nvPr/>
          </p:nvSpPr>
          <p:spPr>
            <a:xfrm>
              <a:off x="700576" y="4570029"/>
              <a:ext cx="3019821" cy="830997"/>
            </a:xfrm>
            <a:prstGeom prst="rect">
              <a:avLst/>
            </a:prstGeom>
            <a:noFill/>
          </p:spPr>
          <p:txBody>
            <a:bodyPr wrap="square" rtlCol="0">
              <a:spAutoFit/>
            </a:bodyPr>
            <a:lstStyle/>
            <a:p>
              <a:pPr lvl="0" defTabSz="457136"/>
              <a:r>
                <a:rPr lang="en-US" sz="1100" b="1" dirty="0">
                  <a:solidFill>
                    <a:srgbClr val="7030A0"/>
                  </a:solidFill>
                  <a:latin typeface="Roboto" panose="02000000000000000000" pitchFamily="2" charset="0"/>
                  <a:ea typeface="Roboto" panose="02000000000000000000" pitchFamily="2" charset="0"/>
                </a:rPr>
                <a:t>Capacity building for national and regional environmental information</a:t>
              </a:r>
            </a:p>
            <a:p>
              <a:pPr lvl="0" defTabSz="457136"/>
              <a:r>
                <a:rPr kumimoji="0" lang="en-US" sz="1200" b="0" i="1" u="none" strike="noStrike" kern="1200" cap="none" spc="0" normalizeH="0" baseline="0" noProof="0" dirty="0">
                  <a:ln>
                    <a:noFill/>
                  </a:ln>
                  <a:solidFill>
                    <a:prstClr val="black"/>
                  </a:solidFill>
                  <a:effectLst/>
                  <a:uLnTx/>
                  <a:uFillTx/>
                  <a:latin typeface="Calibri"/>
                  <a:ea typeface="+mn-ea"/>
                  <a:cs typeface="+mn-cs"/>
                </a:rPr>
                <a:t>Targeting &gt; 40 Countries</a:t>
              </a:r>
            </a:p>
            <a:p>
              <a:pPr marL="0" marR="0" lvl="0" indent="0" algn="l" defTabSz="457136"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black"/>
                  </a:solidFill>
                  <a:effectLst/>
                  <a:uLnTx/>
                  <a:uFillTx/>
                  <a:latin typeface="Calibri"/>
                  <a:ea typeface="+mn-ea"/>
                  <a:cs typeface="+mn-cs"/>
                </a:rPr>
                <a:t>$ 9M Extrabudgetary funding (2018)</a:t>
              </a:r>
            </a:p>
          </p:txBody>
        </p:sp>
        <p:sp>
          <p:nvSpPr>
            <p:cNvPr id="64" name="Rectangle 63">
              <a:extLst>
                <a:ext uri="{FF2B5EF4-FFF2-40B4-BE49-F238E27FC236}">
                  <a16:creationId xmlns:a16="http://schemas.microsoft.com/office/drawing/2014/main" id="{4D3E1D57-DBA9-411E-B559-A5AA94427887}"/>
                </a:ext>
              </a:extLst>
            </p:cNvPr>
            <p:cNvSpPr/>
            <p:nvPr/>
          </p:nvSpPr>
          <p:spPr>
            <a:xfrm>
              <a:off x="597722" y="3187291"/>
              <a:ext cx="1962184" cy="400110"/>
            </a:xfrm>
            <a:prstGeom prst="rect">
              <a:avLst/>
            </a:prstGeom>
          </p:spPr>
          <p:txBody>
            <a:bodyPr wrap="none">
              <a:spAutoFit/>
            </a:bodyPr>
            <a:lstStyle/>
            <a:p>
              <a:pPr marL="0" marR="0" lvl="0" indent="0" algn="ctr" defTabSz="457136" rtl="0" eaLnBrk="1" fontAlgn="auto" latinLnBrk="0" hangingPunct="1">
                <a:lnSpc>
                  <a:spcPct val="100000"/>
                </a:lnSpc>
                <a:spcBef>
                  <a:spcPts val="0"/>
                </a:spcBef>
                <a:spcAft>
                  <a:spcPts val="0"/>
                </a:spcAft>
                <a:buClrTx/>
                <a:buSzTx/>
                <a:buFontTx/>
                <a:buNone/>
                <a:tabLst/>
                <a:defRPr/>
              </a:pPr>
              <a:r>
                <a:rPr kumimoji="0" lang="en-GB" sz="2000" b="1" i="0" u="sng" strike="noStrike" kern="1200" cap="none" spc="0" normalizeH="0" baseline="0" noProof="0" dirty="0">
                  <a:ln>
                    <a:noFill/>
                  </a:ln>
                  <a:solidFill>
                    <a:schemeClr val="accent2">
                      <a:lumMod val="75000"/>
                    </a:schemeClr>
                  </a:solidFill>
                  <a:effectLst/>
                  <a:uLnTx/>
                  <a:uFillTx/>
                  <a:latin typeface="Calibri"/>
                  <a:ea typeface="+mn-ea"/>
                  <a:cs typeface="+mn-cs"/>
                </a:rPr>
                <a:t>Portfolio Overview</a:t>
              </a:r>
            </a:p>
          </p:txBody>
        </p:sp>
      </p:grpSp>
      <p:pic>
        <p:nvPicPr>
          <p:cNvPr id="29" name="Picture 2"/>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57027" t="24438" r="6853" b="18971"/>
          <a:stretch/>
        </p:blipFill>
        <p:spPr bwMode="auto">
          <a:xfrm>
            <a:off x="42396" y="1"/>
            <a:ext cx="1110544" cy="9782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31"/>
          <p:cNvPicPr>
            <a:picLocks noChangeAspect="1"/>
          </p:cNvPicPr>
          <p:nvPr/>
        </p:nvPicPr>
        <p:blipFill>
          <a:blip r:embed="rId13"/>
          <a:stretch>
            <a:fillRect/>
          </a:stretch>
        </p:blipFill>
        <p:spPr>
          <a:xfrm>
            <a:off x="8290954" y="21493"/>
            <a:ext cx="853046" cy="732616"/>
          </a:xfrm>
          <a:prstGeom prst="rect">
            <a:avLst/>
          </a:prstGeom>
        </p:spPr>
      </p:pic>
    </p:spTree>
    <p:extLst>
      <p:ext uri="{BB962C8B-B14F-4D97-AF65-F5344CB8AC3E}">
        <p14:creationId xmlns:p14="http://schemas.microsoft.com/office/powerpoint/2010/main" val="3788901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324600" y="1329710"/>
            <a:ext cx="1752600" cy="430887"/>
          </a:xfrm>
          <a:prstGeom prst="rect">
            <a:avLst/>
          </a:prstGeom>
          <a:solidFill>
            <a:schemeClr val="bg1"/>
          </a:solidFill>
          <a:ln>
            <a:noFill/>
          </a:ln>
        </p:spPr>
        <p:txBody>
          <a:bodyPr vert="horz" wrap="square" rtlCol="0">
            <a:spAutoFit/>
          </a:bodyPr>
          <a:lstStyle/>
          <a:p>
            <a:endParaRPr lang="en-US" sz="2200" b="1" dirty="0"/>
          </a:p>
        </p:txBody>
      </p:sp>
      <p:sp>
        <p:nvSpPr>
          <p:cNvPr id="9" name="Title 1"/>
          <p:cNvSpPr>
            <a:spLocks noGrp="1"/>
          </p:cNvSpPr>
          <p:nvPr>
            <p:ph type="title"/>
          </p:nvPr>
        </p:nvSpPr>
        <p:spPr>
          <a:xfrm>
            <a:off x="1371600" y="274638"/>
            <a:ext cx="6934200" cy="622232"/>
          </a:xfrm>
        </p:spPr>
        <p:txBody>
          <a:bodyPr>
            <a:normAutofit fontScale="90000"/>
          </a:bodyPr>
          <a:lstStyle/>
          <a:p>
            <a:r>
              <a:rPr lang="en-US" sz="3200" b="1" dirty="0">
                <a:latin typeface="Arial" charset="0"/>
                <a:ea typeface="Arial" charset="0"/>
                <a:cs typeface="Arial" charset="0"/>
              </a:rPr>
              <a:t>UN Environment Assembly Resolutions</a:t>
            </a:r>
          </a:p>
        </p:txBody>
      </p:sp>
      <p:sp>
        <p:nvSpPr>
          <p:cNvPr id="10"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14</a:t>
            </a:fld>
            <a:endParaRPr lang="en-US" dirty="0"/>
          </a:p>
        </p:txBody>
      </p:sp>
      <p:sp>
        <p:nvSpPr>
          <p:cNvPr id="15" name="TextBox 14">
            <a:extLst/>
          </p:cNvPr>
          <p:cNvSpPr txBox="1"/>
          <p:nvPr/>
        </p:nvSpPr>
        <p:spPr>
          <a:xfrm>
            <a:off x="549348" y="1302769"/>
            <a:ext cx="4060751" cy="3539430"/>
          </a:xfrm>
          <a:prstGeom prst="rect">
            <a:avLst/>
          </a:prstGeom>
          <a:noFill/>
          <a:ln>
            <a:noFill/>
          </a:ln>
        </p:spPr>
        <p:txBody>
          <a:bodyPr vert="horz" wrap="square" rtlCol="0">
            <a:spAutoFit/>
          </a:bodyPr>
          <a:lstStyle/>
          <a:p>
            <a:r>
              <a:rPr lang="en-GB" sz="2400" b="1" dirty="0"/>
              <a:t>3/L.2. </a:t>
            </a:r>
            <a:r>
              <a:rPr lang="en-GB" sz="2000" b="1" dirty="0"/>
              <a:t>Extension of the delivery date of the Sixth Global Environment Outlook report</a:t>
            </a:r>
          </a:p>
          <a:p>
            <a:pPr marL="342900" indent="-342900">
              <a:buFont typeface="Arial" panose="020B0604020202020204" pitchFamily="34" charset="0"/>
              <a:buChar char="•"/>
            </a:pPr>
            <a:r>
              <a:rPr lang="en-GB" sz="1600" dirty="0"/>
              <a:t>Importance of delivering a high-quality sixth Global Environment Outlook report and its accompanying summary for policymakers as a key tool to strengthen the science-policy interface. </a:t>
            </a:r>
          </a:p>
          <a:p>
            <a:pPr marL="342900" indent="-342900">
              <a:buFont typeface="Arial" panose="020B0604020202020204" pitchFamily="34" charset="0"/>
              <a:buChar char="•"/>
            </a:pPr>
            <a:r>
              <a:rPr lang="en-GB" sz="1600" dirty="0"/>
              <a:t>Assist member States in implementing the environmental dimension of the Sustainable Development Goals and other internationally agreed environmental goals, to inform decision-making</a:t>
            </a:r>
          </a:p>
        </p:txBody>
      </p:sp>
      <p:sp>
        <p:nvSpPr>
          <p:cNvPr id="18" name="TextBox 17">
            <a:extLst/>
          </p:cNvPr>
          <p:cNvSpPr txBox="1"/>
          <p:nvPr/>
        </p:nvSpPr>
        <p:spPr>
          <a:xfrm>
            <a:off x="492918" y="5013702"/>
            <a:ext cx="3798863" cy="1015663"/>
          </a:xfrm>
          <a:prstGeom prst="rect">
            <a:avLst/>
          </a:prstGeom>
          <a:noFill/>
          <a:ln>
            <a:noFill/>
          </a:ln>
        </p:spPr>
        <p:txBody>
          <a:bodyPr vert="horz" wrap="square" rtlCol="0">
            <a:spAutoFit/>
          </a:bodyPr>
          <a:lstStyle/>
          <a:p>
            <a:r>
              <a:rPr lang="en-US" sz="2400" b="1" dirty="0"/>
              <a:t>Challenges</a:t>
            </a:r>
          </a:p>
          <a:p>
            <a:pPr marL="342900" indent="-342900">
              <a:buFont typeface="Arial" panose="020B0604020202020204" pitchFamily="34" charset="0"/>
              <a:buChar char="•"/>
            </a:pPr>
            <a:r>
              <a:rPr lang="en-US" dirty="0"/>
              <a:t>Insufficient human resources</a:t>
            </a:r>
          </a:p>
          <a:p>
            <a:pPr marL="342900" indent="-342900">
              <a:buFont typeface="Arial" panose="020B0604020202020204" pitchFamily="34" charset="0"/>
              <a:buChar char="•"/>
            </a:pPr>
            <a:r>
              <a:rPr lang="en-US" dirty="0"/>
              <a:t>Unpredictable financial resources</a:t>
            </a:r>
          </a:p>
        </p:txBody>
      </p:sp>
      <p:sp>
        <p:nvSpPr>
          <p:cNvPr id="12" name="TextBox 11">
            <a:extLst>
              <a:ext uri="{FF2B5EF4-FFF2-40B4-BE49-F238E27FC236}">
                <a16:creationId xmlns:a16="http://schemas.microsoft.com/office/drawing/2014/main" id="{02609D77-9D06-407F-B88C-BA2C90DAAA39}"/>
              </a:ext>
            </a:extLst>
          </p:cNvPr>
          <p:cNvSpPr txBox="1"/>
          <p:nvPr/>
        </p:nvSpPr>
        <p:spPr>
          <a:xfrm>
            <a:off x="4724400" y="1329710"/>
            <a:ext cx="4038600" cy="2123658"/>
          </a:xfrm>
          <a:prstGeom prst="rect">
            <a:avLst/>
          </a:prstGeom>
          <a:noFill/>
          <a:ln>
            <a:noFill/>
          </a:ln>
        </p:spPr>
        <p:txBody>
          <a:bodyPr vert="horz" wrap="square" rtlCol="0">
            <a:spAutoFit/>
          </a:bodyPr>
          <a:lstStyle/>
          <a:p>
            <a:r>
              <a:rPr lang="en-US" sz="2400" b="1" dirty="0"/>
              <a:t>Progress to date</a:t>
            </a:r>
          </a:p>
          <a:p>
            <a:pPr marL="342900" indent="-342900">
              <a:buFont typeface="Arial" panose="020B0604020202020204" pitchFamily="34" charset="0"/>
              <a:buChar char="•"/>
            </a:pPr>
            <a:r>
              <a:rPr lang="en-US" dirty="0"/>
              <a:t>On track for delivery at UNEA-4</a:t>
            </a:r>
          </a:p>
          <a:p>
            <a:pPr marL="342900" indent="-342900">
              <a:buFont typeface="Arial" panose="020B0604020202020204" pitchFamily="34" charset="0"/>
              <a:buChar char="•"/>
            </a:pPr>
            <a:r>
              <a:rPr lang="en-US" dirty="0"/>
              <a:t>Technical peer review</a:t>
            </a:r>
          </a:p>
          <a:p>
            <a:pPr marL="342900" indent="-342900">
              <a:buFont typeface="Arial" panose="020B0604020202020204" pitchFamily="34" charset="0"/>
              <a:buChar char="•"/>
            </a:pPr>
            <a:r>
              <a:rPr lang="en-US" dirty="0"/>
              <a:t>Inter-governmental review</a:t>
            </a:r>
          </a:p>
          <a:p>
            <a:pPr marL="342900" indent="-342900">
              <a:buFont typeface="Arial" panose="020B0604020202020204" pitchFamily="34" charset="0"/>
              <a:buChar char="•"/>
            </a:pPr>
            <a:r>
              <a:rPr lang="en-US" dirty="0"/>
              <a:t>Authors meetings to review the second and third order drafts</a:t>
            </a:r>
          </a:p>
          <a:p>
            <a:pPr marL="342900" indent="-342900">
              <a:buFont typeface="Arial" panose="020B0604020202020204" pitchFamily="34" charset="0"/>
              <a:buChar char="•"/>
            </a:pPr>
            <a:endParaRPr lang="en-US" dirty="0"/>
          </a:p>
        </p:txBody>
      </p:sp>
      <p:pic>
        <p:nvPicPr>
          <p:cNvPr id="14" name="Content Placeholder 3">
            <a:extLst>
              <a:ext uri="{FF2B5EF4-FFF2-40B4-BE49-F238E27FC236}">
                <a16:creationId xmlns:a16="http://schemas.microsoft.com/office/drawing/2014/main" id="{FFA4D7D7-E346-4AE5-A0AC-B38D06DDD33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10099" y="3295344"/>
            <a:ext cx="3904662" cy="1196152"/>
          </a:xfrm>
        </p:spPr>
      </p:pic>
      <p:pic>
        <p:nvPicPr>
          <p:cNvPr id="16" name="Picture 4" descr="C:\Users\targetts\AppData\Local\Temp\notes91FC19\~5304723.jpg">
            <a:extLst>
              <a:ext uri="{FF2B5EF4-FFF2-40B4-BE49-F238E27FC236}">
                <a16:creationId xmlns:a16="http://schemas.microsoft.com/office/drawing/2014/main" id="{453D1D00-E546-4828-8806-86FE79DF90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0099" y="4662999"/>
            <a:ext cx="4327078" cy="162726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7027" t="24438" r="6853" b="18971"/>
          <a:stretch/>
        </p:blipFill>
        <p:spPr bwMode="auto">
          <a:xfrm>
            <a:off x="42395" y="1"/>
            <a:ext cx="1284221" cy="11312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12"/>
          <p:cNvPicPr>
            <a:picLocks noChangeAspect="1"/>
          </p:cNvPicPr>
          <p:nvPr/>
        </p:nvPicPr>
        <p:blipFill>
          <a:blip r:embed="rId6"/>
          <a:stretch>
            <a:fillRect/>
          </a:stretch>
        </p:blipFill>
        <p:spPr>
          <a:xfrm>
            <a:off x="8290954" y="21493"/>
            <a:ext cx="853046" cy="732616"/>
          </a:xfrm>
          <a:prstGeom prst="rect">
            <a:avLst/>
          </a:prstGeom>
        </p:spPr>
      </p:pic>
    </p:spTree>
    <p:extLst>
      <p:ext uri="{BB962C8B-B14F-4D97-AF65-F5344CB8AC3E}">
        <p14:creationId xmlns:p14="http://schemas.microsoft.com/office/powerpoint/2010/main" val="39470822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324600" y="1329710"/>
            <a:ext cx="1752600" cy="430887"/>
          </a:xfrm>
          <a:prstGeom prst="rect">
            <a:avLst/>
          </a:prstGeom>
          <a:solidFill>
            <a:schemeClr val="bg1"/>
          </a:solidFill>
          <a:ln>
            <a:noFill/>
          </a:ln>
        </p:spPr>
        <p:txBody>
          <a:bodyPr vert="horz" wrap="square" rtlCol="0">
            <a:spAutoFit/>
          </a:bodyPr>
          <a:lstStyle/>
          <a:p>
            <a:endParaRPr lang="en-US" sz="2200" b="1" dirty="0"/>
          </a:p>
        </p:txBody>
      </p:sp>
      <p:sp>
        <p:nvSpPr>
          <p:cNvPr id="9" name="Title 1"/>
          <p:cNvSpPr>
            <a:spLocks noGrp="1"/>
          </p:cNvSpPr>
          <p:nvPr>
            <p:ph type="title"/>
          </p:nvPr>
        </p:nvSpPr>
        <p:spPr>
          <a:xfrm>
            <a:off x="1371599" y="274638"/>
            <a:ext cx="7182465" cy="622232"/>
          </a:xfrm>
        </p:spPr>
        <p:txBody>
          <a:bodyPr>
            <a:normAutofit/>
          </a:bodyPr>
          <a:lstStyle/>
          <a:p>
            <a:r>
              <a:rPr lang="en-US" sz="2400" b="1" dirty="0">
                <a:latin typeface="Arial" charset="0"/>
                <a:ea typeface="Arial" charset="0"/>
                <a:cs typeface="Arial" charset="0"/>
              </a:rPr>
              <a:t>UN Environment Assembly Resolutions</a:t>
            </a:r>
          </a:p>
        </p:txBody>
      </p:sp>
      <p:sp>
        <p:nvSpPr>
          <p:cNvPr id="10"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15</a:t>
            </a:fld>
            <a:endParaRPr lang="en-US" dirty="0"/>
          </a:p>
        </p:txBody>
      </p:sp>
      <p:sp>
        <p:nvSpPr>
          <p:cNvPr id="11" name="TextBox 10">
            <a:extLst/>
          </p:cNvPr>
          <p:cNvSpPr txBox="1"/>
          <p:nvPr/>
        </p:nvSpPr>
        <p:spPr>
          <a:xfrm>
            <a:off x="549348" y="1302769"/>
            <a:ext cx="4060751" cy="3293209"/>
          </a:xfrm>
          <a:prstGeom prst="rect">
            <a:avLst/>
          </a:prstGeom>
          <a:noFill/>
          <a:ln>
            <a:noFill/>
          </a:ln>
        </p:spPr>
        <p:txBody>
          <a:bodyPr vert="horz" wrap="square" rtlCol="0">
            <a:spAutoFit/>
          </a:bodyPr>
          <a:lstStyle/>
          <a:p>
            <a:r>
              <a:rPr lang="en-GB" sz="2400" b="1" dirty="0"/>
              <a:t>3/L.7. </a:t>
            </a:r>
            <a:r>
              <a:rPr lang="en-GB" sz="2000" b="1" dirty="0"/>
              <a:t>Contribution of UNEA to High-Level Political Forum on Sustainable Development</a:t>
            </a:r>
          </a:p>
          <a:p>
            <a:pPr marL="342900" indent="-342900">
              <a:buFont typeface="Arial" panose="020B0604020202020204" pitchFamily="34" charset="0"/>
              <a:buChar char="•"/>
            </a:pPr>
            <a:r>
              <a:rPr lang="en-GB" sz="1600" dirty="0"/>
              <a:t>United Nations Environment Programme as the leading global environmental authority that sets the global environmental agenda, promotes the coherent implementation of the environmental dimension of sustainable development within the United Nations system and that serves as an authoritative advocate for the global environment.</a:t>
            </a:r>
          </a:p>
        </p:txBody>
      </p:sp>
      <p:sp>
        <p:nvSpPr>
          <p:cNvPr id="12" name="TextBox 11">
            <a:extLst/>
          </p:cNvPr>
          <p:cNvSpPr txBox="1"/>
          <p:nvPr/>
        </p:nvSpPr>
        <p:spPr>
          <a:xfrm>
            <a:off x="4724400" y="1079610"/>
            <a:ext cx="4038600" cy="4339650"/>
          </a:xfrm>
          <a:prstGeom prst="rect">
            <a:avLst/>
          </a:prstGeom>
          <a:noFill/>
          <a:ln>
            <a:noFill/>
          </a:ln>
        </p:spPr>
        <p:txBody>
          <a:bodyPr vert="horz" wrap="square" rtlCol="0">
            <a:spAutoFit/>
          </a:bodyPr>
          <a:lstStyle/>
          <a:p>
            <a:r>
              <a:rPr lang="en-US" sz="2400" b="1" dirty="0"/>
              <a:t>Progress to date</a:t>
            </a:r>
          </a:p>
          <a:p>
            <a:pPr marL="342900" indent="-342900">
              <a:buFont typeface="Arial" panose="020B0604020202020204" pitchFamily="34" charset="0"/>
              <a:buChar char="•"/>
            </a:pPr>
            <a:r>
              <a:rPr lang="en-US" dirty="0"/>
              <a:t>Statistical methodologies up to international standard and reclassification of SDG indicators from Tier III to Tier II</a:t>
            </a:r>
          </a:p>
          <a:p>
            <a:pPr marL="342900" indent="-342900">
              <a:buFont typeface="Arial" panose="020B0604020202020204" pitchFamily="34" charset="0"/>
              <a:buChar char="•"/>
            </a:pPr>
            <a:r>
              <a:rPr lang="en-US" dirty="0"/>
              <a:t>Guidance documents for data collection on SDG indicator methodologies</a:t>
            </a:r>
          </a:p>
          <a:p>
            <a:pPr marL="342900" indent="-342900">
              <a:buFont typeface="Arial" panose="020B0604020202020204" pitchFamily="34" charset="0"/>
              <a:buChar char="•"/>
            </a:pPr>
            <a:r>
              <a:rPr lang="en-US" dirty="0"/>
              <a:t>Analytical input into the Secretary General’s </a:t>
            </a:r>
            <a:r>
              <a:rPr lang="en-GB" dirty="0"/>
              <a:t>the Secretary General’s SDG Progress Report</a:t>
            </a:r>
            <a:endParaRPr lang="en-US" dirty="0"/>
          </a:p>
          <a:p>
            <a:pPr marL="342900" indent="-342900">
              <a:buFont typeface="Arial" panose="020B0604020202020204" pitchFamily="34" charset="0"/>
              <a:buChar char="•"/>
            </a:pPr>
            <a:r>
              <a:rPr lang="en-US" dirty="0"/>
              <a:t>Promotion of geospatial statistics and big data sources for monitoring of the Sustainable Development Goals workshops conducted in 5 UN regions</a:t>
            </a:r>
          </a:p>
        </p:txBody>
      </p:sp>
      <p:sp>
        <p:nvSpPr>
          <p:cNvPr id="14" name="TextBox 13">
            <a:extLst/>
          </p:cNvPr>
          <p:cNvSpPr txBox="1"/>
          <p:nvPr/>
        </p:nvSpPr>
        <p:spPr>
          <a:xfrm>
            <a:off x="528638" y="4908900"/>
            <a:ext cx="4567237" cy="1292662"/>
          </a:xfrm>
          <a:prstGeom prst="rect">
            <a:avLst/>
          </a:prstGeom>
          <a:noFill/>
          <a:ln>
            <a:noFill/>
          </a:ln>
        </p:spPr>
        <p:txBody>
          <a:bodyPr vert="horz" wrap="square" rtlCol="0">
            <a:spAutoFit/>
          </a:bodyPr>
          <a:lstStyle/>
          <a:p>
            <a:r>
              <a:rPr lang="en-US" sz="2400" b="1" dirty="0"/>
              <a:t>Challenges</a:t>
            </a:r>
          </a:p>
          <a:p>
            <a:pPr marL="342900" indent="-342900">
              <a:buFont typeface="Arial" panose="020B0604020202020204" pitchFamily="34" charset="0"/>
              <a:buChar char="•"/>
            </a:pPr>
            <a:r>
              <a:rPr lang="en-GB" dirty="0"/>
              <a:t>Financial challenges jeopardize ensuring continuity of activities and continuity of project staff</a:t>
            </a:r>
            <a:endParaRPr lang="en-US" dirty="0"/>
          </a:p>
        </p:txBody>
      </p:sp>
      <p:pic>
        <p:nvPicPr>
          <p:cNvPr id="16" name="Picture 15"/>
          <p:cNvPicPr>
            <a:picLocks noChangeAspect="1"/>
          </p:cNvPicPr>
          <p:nvPr/>
        </p:nvPicPr>
        <p:blipFill>
          <a:blip r:embed="rId3"/>
          <a:stretch>
            <a:fillRect/>
          </a:stretch>
        </p:blipFill>
        <p:spPr>
          <a:xfrm>
            <a:off x="5210176" y="5412071"/>
            <a:ext cx="2627998" cy="1305828"/>
          </a:xfrm>
          <a:prstGeom prst="rect">
            <a:avLst/>
          </a:prstGeom>
        </p:spPr>
      </p:pic>
      <p:pic>
        <p:nvPicPr>
          <p:cNvPr id="15"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027" t="24438" r="6853" b="18971"/>
          <a:stretch/>
        </p:blipFill>
        <p:spPr bwMode="auto">
          <a:xfrm>
            <a:off x="42395" y="0"/>
            <a:ext cx="1123681" cy="9898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12"/>
          <p:cNvPicPr>
            <a:picLocks noChangeAspect="1"/>
          </p:cNvPicPr>
          <p:nvPr/>
        </p:nvPicPr>
        <p:blipFill>
          <a:blip r:embed="rId5"/>
          <a:stretch>
            <a:fillRect/>
          </a:stretch>
        </p:blipFill>
        <p:spPr>
          <a:xfrm>
            <a:off x="8290954" y="21493"/>
            <a:ext cx="853046" cy="732616"/>
          </a:xfrm>
          <a:prstGeom prst="rect">
            <a:avLst/>
          </a:prstGeom>
        </p:spPr>
      </p:pic>
    </p:spTree>
    <p:extLst>
      <p:ext uri="{BB962C8B-B14F-4D97-AF65-F5344CB8AC3E}">
        <p14:creationId xmlns:p14="http://schemas.microsoft.com/office/powerpoint/2010/main" val="29375422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a:spLocks noGrp="1"/>
          </p:cNvSpPr>
          <p:nvPr>
            <p:ph type="title"/>
          </p:nvPr>
        </p:nvSpPr>
        <p:spPr>
          <a:xfrm>
            <a:off x="3097700" y="219638"/>
            <a:ext cx="3199861" cy="677718"/>
          </a:xfrm>
        </p:spPr>
        <p:txBody>
          <a:bodyPr>
            <a:noAutofit/>
          </a:bodyPr>
          <a:lstStyle/>
          <a:p>
            <a:pPr algn="l"/>
            <a:r>
              <a:rPr lang="en-US" sz="3200" b="1" dirty="0">
                <a:latin typeface="Arial" panose="020B0604020202020204" pitchFamily="34" charset="0"/>
                <a:cs typeface="Arial" panose="020B0604020202020204" pitchFamily="34" charset="0"/>
              </a:rPr>
              <a:t>Challenges</a:t>
            </a:r>
            <a:endParaRPr lang="en-US" sz="3200" b="1" dirty="0"/>
          </a:p>
        </p:txBody>
      </p:sp>
      <p:sp>
        <p:nvSpPr>
          <p:cNvPr id="8"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16</a:t>
            </a:fld>
            <a:endParaRPr lang="en-US" dirty="0"/>
          </a:p>
        </p:txBody>
      </p:sp>
      <p:sp>
        <p:nvSpPr>
          <p:cNvPr id="9" name="TextBox 8">
            <a:extLst>
              <a:ext uri="{FF2B5EF4-FFF2-40B4-BE49-F238E27FC236}">
                <a16:creationId xmlns:a16="http://schemas.microsoft.com/office/drawing/2014/main" id="{E0C9070D-0700-4A2D-8B63-0A47C470E9A4}"/>
              </a:ext>
            </a:extLst>
          </p:cNvPr>
          <p:cNvSpPr txBox="1"/>
          <p:nvPr/>
        </p:nvSpPr>
        <p:spPr>
          <a:xfrm>
            <a:off x="304800" y="1718322"/>
            <a:ext cx="8534400" cy="3985706"/>
          </a:xfrm>
          <a:prstGeom prst="rect">
            <a:avLst/>
          </a:prstGeom>
          <a:noFill/>
          <a:ln>
            <a:noFill/>
          </a:ln>
        </p:spPr>
        <p:txBody>
          <a:bodyPr vert="horz" wrap="square" rtlCol="0">
            <a:spAutoFit/>
          </a:bodyPr>
          <a:lstStyle/>
          <a:p>
            <a:pPr marL="342900" indent="-342900">
              <a:spcAft>
                <a:spcPts val="1800"/>
              </a:spcAft>
              <a:buFont typeface="Wingdings" panose="05000000000000000000" pitchFamily="2" charset="2"/>
              <a:buChar char="Ø"/>
            </a:pPr>
            <a:r>
              <a:rPr lang="en-US" sz="2600" dirty="0">
                <a:latin typeface="Arial" panose="020B0604020202020204" pitchFamily="34" charset="0"/>
                <a:cs typeface="Arial" panose="020B0604020202020204" pitchFamily="34" charset="0"/>
                <a:sym typeface="Wingdings"/>
              </a:rPr>
              <a:t>Funding gaps and delays affecting </a:t>
            </a:r>
            <a:r>
              <a:rPr lang="en-US" sz="2600" dirty="0" err="1">
                <a:latin typeface="Arial" panose="020B0604020202020204" pitchFamily="34" charset="0"/>
                <a:cs typeface="Arial" panose="020B0604020202020204" pitchFamily="34" charset="0"/>
                <a:sym typeface="Wingdings"/>
              </a:rPr>
              <a:t>programme</a:t>
            </a:r>
            <a:r>
              <a:rPr lang="en-US" sz="2600" dirty="0">
                <a:latin typeface="Arial" panose="020B0604020202020204" pitchFamily="34" charset="0"/>
                <a:cs typeface="Arial" panose="020B0604020202020204" pitchFamily="34" charset="0"/>
                <a:sym typeface="Wingdings"/>
              </a:rPr>
              <a:t> implementation and performance.</a:t>
            </a:r>
          </a:p>
          <a:p>
            <a:pPr marL="342900" indent="-342900">
              <a:spcAft>
                <a:spcPts val="1800"/>
              </a:spcAft>
              <a:buFont typeface="Wingdings" panose="05000000000000000000" pitchFamily="2" charset="2"/>
              <a:buChar char="Ø"/>
            </a:pPr>
            <a:r>
              <a:rPr lang="en-US" sz="2600" dirty="0">
                <a:latin typeface="Arial" panose="020B0604020202020204" pitchFamily="34" charset="0"/>
                <a:cs typeface="Arial" panose="020B0604020202020204" pitchFamily="34" charset="0"/>
                <a:sym typeface="Wingdings"/>
              </a:rPr>
              <a:t>Access to environmental knowledge and data required linking Science to Policy opportunities.</a:t>
            </a:r>
          </a:p>
          <a:p>
            <a:pPr marL="342900" indent="-342900">
              <a:spcAft>
                <a:spcPts val="1800"/>
              </a:spcAft>
              <a:buFont typeface="Wingdings" panose="05000000000000000000" pitchFamily="2" charset="2"/>
              <a:buChar char="Ø"/>
            </a:pPr>
            <a:r>
              <a:rPr lang="en-US" sz="2600" dirty="0">
                <a:latin typeface="Arial" panose="020B0604020202020204" pitchFamily="34" charset="0"/>
                <a:cs typeface="Arial" panose="020B0604020202020204" pitchFamily="34" charset="0"/>
                <a:sym typeface="Wingdings"/>
              </a:rPr>
              <a:t>Consolidation of UN Environment as the online hub for open access to environmental data and knowledge.</a:t>
            </a:r>
          </a:p>
          <a:p>
            <a:pPr marL="342900" indent="-342900">
              <a:spcAft>
                <a:spcPts val="1800"/>
              </a:spcAft>
              <a:buFont typeface="Wingdings" panose="05000000000000000000" pitchFamily="2" charset="2"/>
              <a:buChar char="Ø"/>
            </a:pPr>
            <a:r>
              <a:rPr lang="en-US" sz="2600" dirty="0">
                <a:latin typeface="Arial" panose="020B0604020202020204" pitchFamily="34" charset="0"/>
                <a:cs typeface="Arial" panose="020B0604020202020204" pitchFamily="34" charset="0"/>
              </a:rPr>
              <a:t>Improved project design arrangements, emphasizing rigor and quality of the project design.</a:t>
            </a:r>
            <a:endParaRPr lang="en-US" sz="2600" dirty="0">
              <a:latin typeface="Arial" panose="020B0604020202020204" pitchFamily="34" charset="0"/>
              <a:cs typeface="Arial" panose="020B0604020202020204" pitchFamily="34" charset="0"/>
              <a:sym typeface="Wingdings"/>
            </a:endParaRP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7027" t="24438" r="6853" b="18971"/>
          <a:stretch/>
        </p:blipFill>
        <p:spPr bwMode="auto">
          <a:xfrm>
            <a:off x="42395" y="0"/>
            <a:ext cx="1327031" cy="11689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a:picLocks noChangeAspect="1"/>
          </p:cNvPicPr>
          <p:nvPr/>
        </p:nvPicPr>
        <p:blipFill>
          <a:blip r:embed="rId4"/>
          <a:stretch>
            <a:fillRect/>
          </a:stretch>
        </p:blipFill>
        <p:spPr>
          <a:xfrm>
            <a:off x="8290954" y="21493"/>
            <a:ext cx="853046" cy="732616"/>
          </a:xfrm>
          <a:prstGeom prst="rect">
            <a:avLst/>
          </a:prstGeom>
        </p:spPr>
      </p:pic>
    </p:spTree>
    <p:extLst>
      <p:ext uri="{BB962C8B-B14F-4D97-AF65-F5344CB8AC3E}">
        <p14:creationId xmlns:p14="http://schemas.microsoft.com/office/powerpoint/2010/main" val="1113167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a:spLocks noGrp="1"/>
          </p:cNvSpPr>
          <p:nvPr>
            <p:ph type="title"/>
          </p:nvPr>
        </p:nvSpPr>
        <p:spPr>
          <a:xfrm>
            <a:off x="1088231" y="272809"/>
            <a:ext cx="6967537" cy="677718"/>
          </a:xfrm>
        </p:spPr>
        <p:txBody>
          <a:bodyPr>
            <a:noAutofit/>
          </a:bodyPr>
          <a:lstStyle/>
          <a:p>
            <a:pPr algn="ctr"/>
            <a:r>
              <a:rPr lang="en-US" sz="3200" b="1" dirty="0"/>
              <a:t>Opportunities</a:t>
            </a:r>
          </a:p>
        </p:txBody>
      </p:sp>
      <p:sp>
        <p:nvSpPr>
          <p:cNvPr id="8"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17</a:t>
            </a:fld>
            <a:endParaRPr lang="en-US" dirty="0"/>
          </a:p>
        </p:txBody>
      </p:sp>
      <p:sp>
        <p:nvSpPr>
          <p:cNvPr id="9" name="TextBox 8">
            <a:extLst>
              <a:ext uri="{FF2B5EF4-FFF2-40B4-BE49-F238E27FC236}">
                <a16:creationId xmlns:a16="http://schemas.microsoft.com/office/drawing/2014/main" id="{E0C9070D-0700-4A2D-8B63-0A47C470E9A4}"/>
              </a:ext>
            </a:extLst>
          </p:cNvPr>
          <p:cNvSpPr txBox="1"/>
          <p:nvPr/>
        </p:nvSpPr>
        <p:spPr>
          <a:xfrm>
            <a:off x="304800" y="1718322"/>
            <a:ext cx="8534400" cy="3354765"/>
          </a:xfrm>
          <a:prstGeom prst="rect">
            <a:avLst/>
          </a:prstGeom>
          <a:noFill/>
          <a:ln>
            <a:noFill/>
          </a:ln>
        </p:spPr>
        <p:txBody>
          <a:bodyPr vert="horz" wrap="square" rtlCol="0">
            <a:spAutoFit/>
          </a:bodyPr>
          <a:lstStyle/>
          <a:p>
            <a:pPr marL="342900" indent="-342900">
              <a:spcAft>
                <a:spcPts val="1200"/>
              </a:spcAft>
              <a:buFont typeface="Wingdings" panose="05000000000000000000" pitchFamily="2" charset="2"/>
              <a:buChar char="Ø"/>
            </a:pPr>
            <a:r>
              <a:rPr lang="en-US" sz="2400" dirty="0">
                <a:latin typeface="Arial" panose="020B0604020202020204" pitchFamily="34" charset="0"/>
                <a:cs typeface="Arial" panose="020B0604020202020204" pitchFamily="34" charset="0"/>
              </a:rPr>
              <a:t>Strong mandates from UNEA-3 to work towards deliver of GEO-6 and contribution to the High-Level Political Forum on Sustainable Development.</a:t>
            </a:r>
          </a:p>
          <a:p>
            <a:pPr marL="342900" indent="-342900">
              <a:spcAft>
                <a:spcPts val="1200"/>
              </a:spcAft>
              <a:buFont typeface="Wingdings" panose="05000000000000000000" pitchFamily="2" charset="2"/>
              <a:buChar char="Ø"/>
            </a:pPr>
            <a:r>
              <a:rPr lang="en-US" sz="2400" dirty="0">
                <a:latin typeface="Arial" panose="020B0604020202020204" pitchFamily="34" charset="0"/>
                <a:cs typeface="Arial" panose="020B0604020202020204" pitchFamily="34" charset="0"/>
              </a:rPr>
              <a:t>Structured process to track the impacts of providing data, information and change in the environment.</a:t>
            </a:r>
          </a:p>
          <a:p>
            <a:pPr marL="342900" indent="-342900">
              <a:spcAft>
                <a:spcPts val="1200"/>
              </a:spcAft>
              <a:buFont typeface="Wingdings" panose="05000000000000000000" pitchFamily="2" charset="2"/>
              <a:buChar char="Ø"/>
            </a:pPr>
            <a:r>
              <a:rPr lang="en-US" sz="2400" dirty="0">
                <a:latin typeface="Arial" panose="020B0604020202020204" pitchFamily="34" charset="0"/>
                <a:cs typeface="Arial" panose="020B0604020202020204" pitchFamily="34" charset="0"/>
              </a:rPr>
              <a:t>Delivering as one through increased collaboration with key partners, including divisions, regional offices, implementing partners and governments.</a:t>
            </a: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7027" t="24438" r="6853" b="18971"/>
          <a:stretch/>
        </p:blipFill>
        <p:spPr bwMode="auto">
          <a:xfrm>
            <a:off x="42395" y="1"/>
            <a:ext cx="1388737" cy="12233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a:picLocks noChangeAspect="1"/>
          </p:cNvPicPr>
          <p:nvPr/>
        </p:nvPicPr>
        <p:blipFill>
          <a:blip r:embed="rId4"/>
          <a:stretch>
            <a:fillRect/>
          </a:stretch>
        </p:blipFill>
        <p:spPr>
          <a:xfrm>
            <a:off x="8290954" y="21493"/>
            <a:ext cx="853046" cy="732616"/>
          </a:xfrm>
          <a:prstGeom prst="rect">
            <a:avLst/>
          </a:prstGeom>
        </p:spPr>
      </p:pic>
    </p:spTree>
    <p:extLst>
      <p:ext uri="{BB962C8B-B14F-4D97-AF65-F5344CB8AC3E}">
        <p14:creationId xmlns:p14="http://schemas.microsoft.com/office/powerpoint/2010/main" val="20804643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a:spLocks noGrp="1"/>
          </p:cNvSpPr>
          <p:nvPr>
            <p:ph type="title"/>
          </p:nvPr>
        </p:nvSpPr>
        <p:spPr>
          <a:xfrm>
            <a:off x="1719262" y="152400"/>
            <a:ext cx="6967537" cy="677718"/>
          </a:xfrm>
        </p:spPr>
        <p:txBody>
          <a:bodyPr>
            <a:noAutofit/>
          </a:bodyPr>
          <a:lstStyle/>
          <a:p>
            <a:r>
              <a:rPr lang="en-US" sz="3200" b="1" dirty="0">
                <a:latin typeface="Arial" panose="020B0604020202020204" pitchFamily="34" charset="0"/>
                <a:cs typeface="Arial" panose="020B0604020202020204" pitchFamily="34" charset="0"/>
              </a:rPr>
              <a:t>   2018 - 2019 Planned Budget </a:t>
            </a:r>
            <a:endParaRPr lang="en-US" sz="3200" b="1" dirty="0"/>
          </a:p>
        </p:txBody>
      </p:sp>
      <p:sp>
        <p:nvSpPr>
          <p:cNvPr id="8"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18</a:t>
            </a:fld>
            <a:endParaRPr lang="en-US" dirty="0"/>
          </a:p>
        </p:txBody>
      </p:sp>
      <p:sp>
        <p:nvSpPr>
          <p:cNvPr id="10" name="TextBox 9">
            <a:extLst/>
          </p:cNvPr>
          <p:cNvSpPr txBox="1"/>
          <p:nvPr/>
        </p:nvSpPr>
        <p:spPr>
          <a:xfrm>
            <a:off x="1486615" y="992160"/>
            <a:ext cx="6369359" cy="461665"/>
          </a:xfrm>
          <a:prstGeom prst="rect">
            <a:avLst/>
          </a:prstGeom>
          <a:noFill/>
          <a:ln>
            <a:noFill/>
          </a:ln>
        </p:spPr>
        <p:txBody>
          <a:bodyPr vert="horz" wrap="square" rtlCol="0">
            <a:spAutoFit/>
          </a:bodyPr>
          <a:lstStyle/>
          <a:p>
            <a:r>
              <a:rPr lang="en-US" sz="2400" b="1" dirty="0"/>
              <a:t>Summary of source funds (January to June 2018)</a:t>
            </a:r>
            <a:endParaRPr lang="en-US" sz="2400" dirty="0"/>
          </a:p>
        </p:txBody>
      </p:sp>
      <p:graphicFrame>
        <p:nvGraphicFramePr>
          <p:cNvPr id="2" name="Table 1"/>
          <p:cNvGraphicFramePr>
            <a:graphicFrameLocks noGrp="1"/>
          </p:cNvGraphicFramePr>
          <p:nvPr>
            <p:extLst/>
          </p:nvPr>
        </p:nvGraphicFramePr>
        <p:xfrm>
          <a:off x="1901913" y="1786891"/>
          <a:ext cx="5384800" cy="1996885"/>
        </p:xfrm>
        <a:graphic>
          <a:graphicData uri="http://schemas.openxmlformats.org/drawingml/2006/table">
            <a:tbl>
              <a:tblPr>
                <a:tableStyleId>{5C22544A-7EE6-4342-B048-85BDC9FD1C3A}</a:tableStyleId>
              </a:tblPr>
              <a:tblGrid>
                <a:gridCol w="2006600">
                  <a:extLst>
                    <a:ext uri="{9D8B030D-6E8A-4147-A177-3AD203B41FA5}">
                      <a16:colId xmlns:a16="http://schemas.microsoft.com/office/drawing/2014/main" val="3103803223"/>
                    </a:ext>
                  </a:extLst>
                </a:gridCol>
                <a:gridCol w="939800">
                  <a:extLst>
                    <a:ext uri="{9D8B030D-6E8A-4147-A177-3AD203B41FA5}">
                      <a16:colId xmlns:a16="http://schemas.microsoft.com/office/drawing/2014/main" val="1364803038"/>
                    </a:ext>
                  </a:extLst>
                </a:gridCol>
                <a:gridCol w="1168400">
                  <a:extLst>
                    <a:ext uri="{9D8B030D-6E8A-4147-A177-3AD203B41FA5}">
                      <a16:colId xmlns:a16="http://schemas.microsoft.com/office/drawing/2014/main" val="2497328649"/>
                    </a:ext>
                  </a:extLst>
                </a:gridCol>
                <a:gridCol w="1270000">
                  <a:extLst>
                    <a:ext uri="{9D8B030D-6E8A-4147-A177-3AD203B41FA5}">
                      <a16:colId xmlns:a16="http://schemas.microsoft.com/office/drawing/2014/main" val="1858495065"/>
                    </a:ext>
                  </a:extLst>
                </a:gridCol>
              </a:tblGrid>
              <a:tr h="256679">
                <a:tc>
                  <a:txBody>
                    <a:bodyPr/>
                    <a:lstStyle/>
                    <a:p>
                      <a:pPr algn="l" fontAlgn="b"/>
                      <a:r>
                        <a:rPr lang="en-US" sz="1000" u="none" strike="noStrike">
                          <a:effectLst/>
                        </a:rPr>
                        <a:t>2018-2019 Environment under Review </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dirty="0">
                          <a:effectLst/>
                        </a:rPr>
                        <a:t> </a:t>
                      </a:r>
                      <a:endParaRPr lang="en-US" sz="10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183969100"/>
                  </a:ext>
                </a:extLst>
              </a:tr>
              <a:tr h="396685">
                <a:tc>
                  <a:txBody>
                    <a:bodyPr/>
                    <a:lstStyle/>
                    <a:p>
                      <a:pPr algn="l" fontAlgn="b"/>
                      <a:r>
                        <a:rPr lang="en-US" sz="1000" u="none" strike="noStrike">
                          <a:effectLst/>
                        </a:rPr>
                        <a:t>Fund Type</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 2018 Budget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Available Resources as at 30 June 2018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Expenditure as at 30 June 2018 </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334853070"/>
                  </a:ext>
                </a:extLst>
              </a:tr>
              <a:tr h="132228">
                <a:tc>
                  <a:txBody>
                    <a:bodyPr/>
                    <a:lstStyle/>
                    <a:p>
                      <a:pPr algn="l" fontAlgn="b"/>
                      <a:r>
                        <a:rPr lang="en-US" sz="1000" u="none" strike="noStrike">
                          <a:effectLst/>
                        </a:rPr>
                        <a:t>Environment Fund</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9.5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7.2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2.5 </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286581376"/>
                  </a:ext>
                </a:extLst>
              </a:tr>
              <a:tr h="256679">
                <a:tc>
                  <a:txBody>
                    <a:bodyPr/>
                    <a:lstStyle/>
                    <a:p>
                      <a:pPr algn="l" fontAlgn="b"/>
                      <a:r>
                        <a:rPr lang="en-US" sz="1000" u="none" strike="noStrike">
                          <a:effectLst/>
                        </a:rPr>
                        <a:t>Trust Funds &amp; Earmarked contributions</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7.1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6.6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1.8 </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663253592"/>
                  </a:ext>
                </a:extLst>
              </a:tr>
              <a:tr h="132228">
                <a:tc>
                  <a:txBody>
                    <a:bodyPr/>
                    <a:lstStyle/>
                    <a:p>
                      <a:pPr algn="l" fontAlgn="b"/>
                      <a:r>
                        <a:rPr lang="en-US" sz="1000" u="none" strike="noStrike">
                          <a:effectLst/>
                        </a:rPr>
                        <a:t>GEF</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1.2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5.6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1.1 </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01116144"/>
                  </a:ext>
                </a:extLst>
              </a:tr>
              <a:tr h="132228">
                <a:tc>
                  <a:txBody>
                    <a:bodyPr/>
                    <a:lstStyle/>
                    <a:p>
                      <a:pPr algn="l" fontAlgn="b"/>
                      <a:r>
                        <a:rPr lang="en-US" sz="1000" u="none" strike="noStrike">
                          <a:effectLst/>
                        </a:rPr>
                        <a:t>Regular Budget</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3.8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3.8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1.7 </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647296079"/>
                  </a:ext>
                </a:extLst>
              </a:tr>
              <a:tr h="132228">
                <a:tc>
                  <a:txBody>
                    <a:bodyPr/>
                    <a:lstStyle/>
                    <a:p>
                      <a:pPr algn="l" fontAlgn="b"/>
                      <a:r>
                        <a:rPr lang="en-US" sz="1000" u="none" strike="noStrike">
                          <a:effectLst/>
                        </a:rPr>
                        <a:t>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144047262"/>
                  </a:ext>
                </a:extLst>
              </a:tr>
              <a:tr h="132228">
                <a:tc>
                  <a:txBody>
                    <a:bodyPr/>
                    <a:lstStyle/>
                    <a:p>
                      <a:pPr algn="l" fontAlgn="b"/>
                      <a:r>
                        <a:rPr lang="en-US" sz="1000" u="none" strike="noStrike">
                          <a:effectLst/>
                        </a:rPr>
                        <a:t>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21.6 </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23.2 </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                          7.1 </a:t>
                      </a:r>
                      <a:endParaRPr lang="en-US" sz="1000" b="1"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127955939"/>
                  </a:ext>
                </a:extLst>
              </a:tr>
              <a:tr h="132228">
                <a:tc>
                  <a:txBody>
                    <a:bodyPr/>
                    <a:lstStyle/>
                    <a:p>
                      <a:pPr algn="l" fontAlgn="b"/>
                      <a:r>
                        <a:rPr lang="en-US" sz="1000" u="none" strike="noStrike">
                          <a:effectLst/>
                        </a:rPr>
                        <a:t>*Includes allocations of US$0.5m </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endParaRPr lang="en-US" sz="10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545439698"/>
                  </a:ext>
                </a:extLst>
              </a:tr>
            </a:tbl>
          </a:graphicData>
        </a:graphic>
      </p:graphicFrame>
      <p:graphicFrame>
        <p:nvGraphicFramePr>
          <p:cNvPr id="16" name="Chart 15">
            <a:extLst>
              <a:ext uri="{FF2B5EF4-FFF2-40B4-BE49-F238E27FC236}">
                <a16:creationId xmlns:a16="http://schemas.microsoft.com/office/drawing/2014/main" id="{00000000-0008-0000-1A00-000002000000}"/>
              </a:ext>
            </a:extLst>
          </p:cNvPr>
          <p:cNvGraphicFramePr>
            <a:graphicFrameLocks/>
          </p:cNvGraphicFramePr>
          <p:nvPr>
            <p:extLst/>
          </p:nvPr>
        </p:nvGraphicFramePr>
        <p:xfrm>
          <a:off x="855407" y="3942735"/>
          <a:ext cx="7000568" cy="2709099"/>
        </p:xfrm>
        <a:graphic>
          <a:graphicData uri="http://schemas.openxmlformats.org/drawingml/2006/chart">
            <c:chart xmlns:c="http://schemas.openxmlformats.org/drawingml/2006/chart" xmlns:r="http://schemas.openxmlformats.org/officeDocument/2006/relationships" r:id="rId3"/>
          </a:graphicData>
        </a:graphic>
      </p:graphicFrame>
      <p:pic>
        <p:nvPicPr>
          <p:cNvPr id="9"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027" t="24438" r="6853" b="18971"/>
          <a:stretch/>
        </p:blipFill>
        <p:spPr bwMode="auto">
          <a:xfrm>
            <a:off x="42395" y="0"/>
            <a:ext cx="1444221" cy="1272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a:picLocks noChangeAspect="1"/>
          </p:cNvPicPr>
          <p:nvPr/>
        </p:nvPicPr>
        <p:blipFill>
          <a:blip r:embed="rId5"/>
          <a:stretch>
            <a:fillRect/>
          </a:stretch>
        </p:blipFill>
        <p:spPr>
          <a:xfrm>
            <a:off x="8290954" y="21493"/>
            <a:ext cx="853046" cy="732616"/>
          </a:xfrm>
          <a:prstGeom prst="rect">
            <a:avLst/>
          </a:prstGeom>
        </p:spPr>
      </p:pic>
    </p:spTree>
    <p:extLst>
      <p:ext uri="{BB962C8B-B14F-4D97-AF65-F5344CB8AC3E}">
        <p14:creationId xmlns:p14="http://schemas.microsoft.com/office/powerpoint/2010/main" val="4034016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b="1" dirty="0"/>
              <a:t>		Questions &amp; Discussion</a:t>
            </a:r>
            <a:endParaRPr lang="en-US" dirty="0"/>
          </a:p>
        </p:txBody>
      </p:sp>
      <p:sp>
        <p:nvSpPr>
          <p:cNvPr id="8" name="Content Placeholder 2"/>
          <p:cNvSpPr>
            <a:spLocks noGrp="1"/>
          </p:cNvSpPr>
          <p:nvPr>
            <p:ph idx="1"/>
          </p:nvPr>
        </p:nvSpPr>
        <p:spPr>
          <a:xfrm>
            <a:off x="838200" y="2667000"/>
            <a:ext cx="3505200" cy="2209800"/>
          </a:xfrm>
          <a:ln>
            <a:solidFill>
              <a:schemeClr val="tx1"/>
            </a:solidFill>
          </a:ln>
        </p:spPr>
        <p:txBody>
          <a:bodyPr>
            <a:normAutofit/>
          </a:bodyPr>
          <a:lstStyle/>
          <a:p>
            <a:pPr marL="0" indent="0">
              <a:spcBef>
                <a:spcPts val="0"/>
              </a:spcBef>
              <a:buNone/>
            </a:pPr>
            <a:r>
              <a:rPr lang="en-US" sz="1800" b="1" dirty="0">
                <a:solidFill>
                  <a:srgbClr val="C00000"/>
                </a:solidFill>
              </a:rPr>
              <a:t>Programme Ag. Lead Director</a:t>
            </a:r>
            <a:endParaRPr lang="en-US" sz="1800" dirty="0"/>
          </a:p>
          <a:p>
            <a:pPr marL="0" indent="0">
              <a:spcBef>
                <a:spcPts val="0"/>
              </a:spcBef>
              <a:buNone/>
            </a:pPr>
            <a:endParaRPr lang="en-US" sz="1800" b="1" dirty="0"/>
          </a:p>
          <a:p>
            <a:pPr marL="0" indent="0">
              <a:spcBef>
                <a:spcPts val="0"/>
              </a:spcBef>
              <a:buNone/>
            </a:pPr>
            <a:r>
              <a:rPr lang="en-US" sz="1800" b="1" dirty="0"/>
              <a:t>Mr. Jian Liu</a:t>
            </a:r>
          </a:p>
          <a:p>
            <a:pPr marL="0" indent="0">
              <a:spcBef>
                <a:spcPts val="0"/>
              </a:spcBef>
              <a:buNone/>
            </a:pPr>
            <a:r>
              <a:rPr lang="en-US" sz="1800" dirty="0"/>
              <a:t>Science Division</a:t>
            </a:r>
          </a:p>
          <a:p>
            <a:pPr marL="0" indent="0">
              <a:spcBef>
                <a:spcPts val="0"/>
              </a:spcBef>
              <a:buNone/>
            </a:pPr>
            <a:r>
              <a:rPr lang="en-US" sz="1800" dirty="0"/>
              <a:t>UN Environment </a:t>
            </a:r>
            <a:r>
              <a:rPr lang="en-US" sz="1800" dirty="0" err="1"/>
              <a:t>Programme</a:t>
            </a:r>
            <a:r>
              <a:rPr lang="en-US" sz="1800" dirty="0"/>
              <a:t> Nairobi</a:t>
            </a:r>
          </a:p>
          <a:p>
            <a:pPr marL="0" indent="0">
              <a:spcBef>
                <a:spcPts val="0"/>
              </a:spcBef>
              <a:buNone/>
            </a:pPr>
            <a:r>
              <a:rPr lang="en-US" sz="1800" dirty="0">
                <a:hlinkClick r:id="rId3"/>
              </a:rPr>
              <a:t>jian.liu@un.org</a:t>
            </a:r>
            <a:endParaRPr lang="en-US" sz="1800" dirty="0"/>
          </a:p>
        </p:txBody>
      </p:sp>
      <p:sp>
        <p:nvSpPr>
          <p:cNvPr id="9" name="Content Placeholder 2"/>
          <p:cNvSpPr txBox="1">
            <a:spLocks/>
          </p:cNvSpPr>
          <p:nvPr/>
        </p:nvSpPr>
        <p:spPr>
          <a:xfrm>
            <a:off x="4648200" y="2667000"/>
            <a:ext cx="3590924" cy="2209800"/>
          </a:xfrm>
          <a:prstGeom prst="rect">
            <a:avLst/>
          </a:prstGeom>
          <a:ln>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800" b="1" dirty="0" err="1">
                <a:solidFill>
                  <a:srgbClr val="C00000"/>
                </a:solidFill>
                <a:latin typeface="Roboto Regular"/>
                <a:cs typeface="Roboto Regular"/>
              </a:rPr>
              <a:t>Programme</a:t>
            </a:r>
            <a:r>
              <a:rPr lang="en-US" sz="1800" b="1" dirty="0">
                <a:solidFill>
                  <a:srgbClr val="C00000"/>
                </a:solidFill>
                <a:latin typeface="Roboto Regular"/>
                <a:cs typeface="Roboto Regular"/>
              </a:rPr>
              <a:t> Coordinator</a:t>
            </a:r>
          </a:p>
          <a:p>
            <a:pPr marL="0" indent="0">
              <a:spcBef>
                <a:spcPts val="0"/>
              </a:spcBef>
              <a:buFont typeface="Arial" panose="020B0604020202020204" pitchFamily="34" charset="0"/>
              <a:buNone/>
            </a:pPr>
            <a:endParaRPr lang="en-US" sz="1800" b="1" dirty="0"/>
          </a:p>
          <a:p>
            <a:pPr marL="0" indent="0">
              <a:spcBef>
                <a:spcPts val="0"/>
              </a:spcBef>
              <a:buFont typeface="Arial" panose="020B0604020202020204" pitchFamily="34" charset="0"/>
              <a:buNone/>
            </a:pPr>
            <a:r>
              <a:rPr lang="en-US" sz="1800" b="1" dirty="0">
                <a:latin typeface="Roboto Regular"/>
                <a:cs typeface="Roboto Regular"/>
              </a:rPr>
              <a:t>Ms. Rula Qalyoubi</a:t>
            </a:r>
          </a:p>
          <a:p>
            <a:pPr marL="0" indent="0">
              <a:spcBef>
                <a:spcPts val="0"/>
              </a:spcBef>
              <a:buFont typeface="Arial" panose="020B0604020202020204" pitchFamily="34" charset="0"/>
              <a:buNone/>
            </a:pPr>
            <a:r>
              <a:rPr lang="en-US" sz="1800" dirty="0">
                <a:latin typeface="Roboto Regular"/>
                <a:cs typeface="Roboto Regular"/>
              </a:rPr>
              <a:t>Science Division</a:t>
            </a:r>
          </a:p>
          <a:p>
            <a:pPr marL="0" indent="0">
              <a:spcBef>
                <a:spcPts val="0"/>
              </a:spcBef>
              <a:buNone/>
            </a:pPr>
            <a:r>
              <a:rPr lang="en-US" sz="1800" dirty="0">
                <a:latin typeface="Roboto Regular"/>
                <a:cs typeface="Roboto Regular"/>
              </a:rPr>
              <a:t>UN Environment </a:t>
            </a:r>
            <a:r>
              <a:rPr lang="en-US" sz="1800" dirty="0" err="1">
                <a:latin typeface="Roboto Regular"/>
                <a:cs typeface="Roboto Regular"/>
              </a:rPr>
              <a:t>Programme</a:t>
            </a:r>
            <a:r>
              <a:rPr lang="en-US" sz="1800" dirty="0">
                <a:latin typeface="Roboto Regular"/>
                <a:cs typeface="Roboto Regular"/>
              </a:rPr>
              <a:t> Nairobi</a:t>
            </a:r>
          </a:p>
          <a:p>
            <a:pPr marL="0" indent="0">
              <a:spcBef>
                <a:spcPts val="0"/>
              </a:spcBef>
              <a:buFont typeface="Arial" panose="020B0604020202020204" pitchFamily="34" charset="0"/>
              <a:buNone/>
            </a:pPr>
            <a:r>
              <a:rPr lang="en-US" sz="1800" dirty="0">
                <a:latin typeface="Roboto Regular"/>
                <a:cs typeface="Roboto Regular"/>
                <a:hlinkClick r:id="rId4"/>
              </a:rPr>
              <a:t>rula.qalyoubi@un.org</a:t>
            </a:r>
            <a:endParaRPr lang="en-US" sz="1800" dirty="0">
              <a:latin typeface="Roboto Regular"/>
              <a:cs typeface="Roboto Regular"/>
            </a:endParaRPr>
          </a:p>
        </p:txBody>
      </p:sp>
      <p:pic>
        <p:nvPicPr>
          <p:cNvPr id="4" name="Picture 3">
            <a:extLst>
              <a:ext uri="{FF2B5EF4-FFF2-40B4-BE49-F238E27FC236}">
                <a16:creationId xmlns:a16="http://schemas.microsoft.com/office/drawing/2014/main" id="{CAB8944C-E3FE-4BA2-B0A5-7BF2012EBACD}"/>
              </a:ext>
            </a:extLst>
          </p:cNvPr>
          <p:cNvPicPr>
            <a:picLocks noChangeAspect="1"/>
          </p:cNvPicPr>
          <p:nvPr/>
        </p:nvPicPr>
        <p:blipFill>
          <a:blip r:embed="rId5"/>
          <a:stretch>
            <a:fillRect/>
          </a:stretch>
        </p:blipFill>
        <p:spPr>
          <a:xfrm>
            <a:off x="76200" y="54763"/>
            <a:ext cx="1158340" cy="1164437"/>
          </a:xfrm>
          <a:prstGeom prst="rect">
            <a:avLst/>
          </a:prstGeom>
        </p:spPr>
      </p:pic>
      <p:pic>
        <p:nvPicPr>
          <p:cNvPr id="7" name="Picture 6"/>
          <p:cNvPicPr>
            <a:picLocks noChangeAspect="1"/>
          </p:cNvPicPr>
          <p:nvPr/>
        </p:nvPicPr>
        <p:blipFill>
          <a:blip r:embed="rId6"/>
          <a:stretch>
            <a:fillRect/>
          </a:stretch>
        </p:blipFill>
        <p:spPr>
          <a:xfrm>
            <a:off x="8290954" y="21493"/>
            <a:ext cx="853046" cy="732616"/>
          </a:xfrm>
          <a:prstGeom prst="rect">
            <a:avLst/>
          </a:prstGeom>
        </p:spPr>
      </p:pic>
    </p:spTree>
    <p:extLst>
      <p:ext uri="{BB962C8B-B14F-4D97-AF65-F5344CB8AC3E}">
        <p14:creationId xmlns:p14="http://schemas.microsoft.com/office/powerpoint/2010/main" val="41080907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524000" y="76200"/>
            <a:ext cx="6145161" cy="1020762"/>
          </a:xfrm>
        </p:spPr>
        <p:txBody>
          <a:bodyPr>
            <a:noAutofit/>
          </a:bodyPr>
          <a:lstStyle/>
          <a:p>
            <a:pPr algn="ctr"/>
            <a:r>
              <a:rPr lang="en-US" sz="2400" b="1" dirty="0">
                <a:latin typeface="Arial" panose="020B0604020202020204" pitchFamily="34" charset="0"/>
                <a:cs typeface="Arial" panose="020B0604020202020204" pitchFamily="34" charset="0"/>
              </a:rPr>
              <a:t>2016 - 2017 Progress towards achieving </a:t>
            </a:r>
            <a:br>
              <a:rPr lang="en-US" sz="2400" b="1"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the Expected Accomplishments</a:t>
            </a:r>
            <a:endParaRPr lang="en-US" sz="2400" b="1" dirty="0"/>
          </a:p>
        </p:txBody>
      </p:sp>
      <p:sp>
        <p:nvSpPr>
          <p:cNvPr id="19" name="Slide Number Placeholder 8"/>
          <p:cNvSpPr txBox="1">
            <a:spLocks/>
          </p:cNvSpPr>
          <p:nvPr/>
        </p:nvSpPr>
        <p:spPr>
          <a:xfrm>
            <a:off x="7001719" y="650901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1D6AF37-2985-43C5-AF9B-20E56E8A6320}" type="slidenum">
              <a:rPr lang="en-US" smtClean="0"/>
              <a:pPr/>
              <a:t>2</a:t>
            </a:fld>
            <a:endParaRPr lang="en-US" dirty="0"/>
          </a:p>
        </p:txBody>
      </p:sp>
      <p:grpSp>
        <p:nvGrpSpPr>
          <p:cNvPr id="14" name="Group 13"/>
          <p:cNvGrpSpPr>
            <a:grpSpLocks/>
          </p:cNvGrpSpPr>
          <p:nvPr/>
        </p:nvGrpSpPr>
        <p:grpSpPr bwMode="auto">
          <a:xfrm>
            <a:off x="648586" y="1065278"/>
            <a:ext cx="7899992" cy="5207932"/>
            <a:chOff x="1860" y="1100"/>
            <a:chExt cx="7320" cy="5490"/>
          </a:xfrm>
        </p:grpSpPr>
        <p:sp>
          <p:nvSpPr>
            <p:cNvPr id="15" name="Freeform 23"/>
            <p:cNvSpPr>
              <a:spLocks/>
            </p:cNvSpPr>
            <p:nvPr/>
          </p:nvSpPr>
          <p:spPr bwMode="auto">
            <a:xfrm>
              <a:off x="1860" y="1100"/>
              <a:ext cx="7320" cy="5490"/>
            </a:xfrm>
            <a:custGeom>
              <a:avLst/>
              <a:gdLst>
                <a:gd name="T0" fmla="+- 0 1860 1860"/>
                <a:gd name="T1" fmla="*/ T0 w 7320"/>
                <a:gd name="T2" fmla="+- 0 6590 1100"/>
                <a:gd name="T3" fmla="*/ 6590 h 5490"/>
                <a:gd name="T4" fmla="+- 0 9180 1860"/>
                <a:gd name="T5" fmla="*/ T4 w 7320"/>
                <a:gd name="T6" fmla="+- 0 6590 1100"/>
                <a:gd name="T7" fmla="*/ 6590 h 5490"/>
                <a:gd name="T8" fmla="+- 0 9180 1860"/>
                <a:gd name="T9" fmla="*/ T8 w 7320"/>
                <a:gd name="T10" fmla="+- 0 1100 1100"/>
                <a:gd name="T11" fmla="*/ 1100 h 5490"/>
                <a:gd name="T12" fmla="+- 0 1860 1860"/>
                <a:gd name="T13" fmla="*/ T12 w 7320"/>
                <a:gd name="T14" fmla="+- 0 1100 1100"/>
                <a:gd name="T15" fmla="*/ 1100 h 5490"/>
                <a:gd name="T16" fmla="+- 0 1860 1860"/>
                <a:gd name="T17" fmla="*/ T16 w 7320"/>
                <a:gd name="T18" fmla="+- 0 6590 1100"/>
                <a:gd name="T19" fmla="*/ 6590 h 5490"/>
              </a:gdLst>
              <a:ahLst/>
              <a:cxnLst>
                <a:cxn ang="0">
                  <a:pos x="T1" y="T3"/>
                </a:cxn>
                <a:cxn ang="0">
                  <a:pos x="T5" y="T7"/>
                </a:cxn>
                <a:cxn ang="0">
                  <a:pos x="T9" y="T11"/>
                </a:cxn>
                <a:cxn ang="0">
                  <a:pos x="T13" y="T15"/>
                </a:cxn>
                <a:cxn ang="0">
                  <a:pos x="T17" y="T19"/>
                </a:cxn>
              </a:cxnLst>
              <a:rect l="0" t="0" r="r" b="b"/>
              <a:pathLst>
                <a:path w="7320" h="5490">
                  <a:moveTo>
                    <a:pt x="0" y="5490"/>
                  </a:moveTo>
                  <a:lnTo>
                    <a:pt x="7320" y="5490"/>
                  </a:lnTo>
                  <a:lnTo>
                    <a:pt x="7320" y="0"/>
                  </a:lnTo>
                  <a:lnTo>
                    <a:pt x="0" y="0"/>
                  </a:lnTo>
                  <a:lnTo>
                    <a:pt x="0" y="549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pic>
        <p:nvPicPr>
          <p:cNvPr id="8" name="Picture 7" descr="A close up of a logo&#10;&#10;Description generated with high confidence">
            <a:extLst>
              <a:ext uri="{FF2B5EF4-FFF2-40B4-BE49-F238E27FC236}">
                <a16:creationId xmlns:a16="http://schemas.microsoft.com/office/drawing/2014/main" id="{7C63D761-FD70-4E9A-BB17-96E4E43679A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765544" y="1417025"/>
            <a:ext cx="3805347" cy="4196966"/>
          </a:xfrm>
          <a:prstGeom prst="rect">
            <a:avLst/>
          </a:prstGeom>
        </p:spPr>
      </p:pic>
      <p:pic>
        <p:nvPicPr>
          <p:cNvPr id="9" name="Picture 8"/>
          <p:cNvPicPr/>
          <p:nvPr/>
        </p:nvPicPr>
        <p:blipFill rotWithShape="1">
          <a:blip r:embed="rId4">
            <a:extLst>
              <a:ext uri="{28A0092B-C50C-407E-A947-70E740481C1C}">
                <a14:useLocalDpi xmlns:a14="http://schemas.microsoft.com/office/drawing/2010/main" val="0"/>
              </a:ext>
            </a:extLst>
          </a:blip>
          <a:srcRect l="54138" t="23488" r="-16992" b="-6286"/>
          <a:stretch/>
        </p:blipFill>
        <p:spPr bwMode="auto">
          <a:xfrm>
            <a:off x="4570892" y="1502484"/>
            <a:ext cx="5126002" cy="460100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7027" t="24438" r="6853" b="18971"/>
          <a:stretch/>
        </p:blipFill>
        <p:spPr bwMode="auto">
          <a:xfrm>
            <a:off x="0" y="1"/>
            <a:ext cx="956930" cy="8429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15"/>
          <p:cNvPicPr>
            <a:picLocks noChangeAspect="1"/>
          </p:cNvPicPr>
          <p:nvPr/>
        </p:nvPicPr>
        <p:blipFill>
          <a:blip r:embed="rId6"/>
          <a:stretch>
            <a:fillRect/>
          </a:stretch>
        </p:blipFill>
        <p:spPr>
          <a:xfrm>
            <a:off x="8107590" y="0"/>
            <a:ext cx="1036410" cy="890093"/>
          </a:xfrm>
          <a:prstGeom prst="rect">
            <a:avLst/>
          </a:prstGeom>
        </p:spPr>
      </p:pic>
    </p:spTree>
    <p:extLst>
      <p:ext uri="{BB962C8B-B14F-4D97-AF65-F5344CB8AC3E}">
        <p14:creationId xmlns:p14="http://schemas.microsoft.com/office/powerpoint/2010/main" val="5902866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3</a:t>
            </a:fld>
            <a:endParaRPr lang="en-US" dirty="0"/>
          </a:p>
        </p:txBody>
      </p:sp>
      <p:graphicFrame>
        <p:nvGraphicFramePr>
          <p:cNvPr id="2" name="Diagram 1"/>
          <p:cNvGraphicFramePr/>
          <p:nvPr>
            <p:extLst>
              <p:ext uri="{D42A27DB-BD31-4B8C-83A1-F6EECF244321}">
                <p14:modId xmlns:p14="http://schemas.microsoft.com/office/powerpoint/2010/main" val="3766226895"/>
              </p:ext>
            </p:extLst>
          </p:nvPr>
        </p:nvGraphicFramePr>
        <p:xfrm>
          <a:off x="391633" y="2861670"/>
          <a:ext cx="8229600" cy="33743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AutoShape 6">
            <a:extLst/>
          </p:cNvPr>
          <p:cNvSpPr>
            <a:spLocks noChangeArrowheads="1"/>
          </p:cNvSpPr>
          <p:nvPr/>
        </p:nvSpPr>
        <p:spPr bwMode="auto">
          <a:xfrm rot="5400000">
            <a:off x="4044768" y="-2124098"/>
            <a:ext cx="923330" cy="8534400"/>
          </a:xfrm>
          <a:prstGeom prst="homePlate">
            <a:avLst>
              <a:gd name="adj" fmla="val 26069"/>
            </a:avLst>
          </a:prstGeom>
          <a:solidFill>
            <a:schemeClr val="accent3">
              <a:lumMod val="75000"/>
            </a:schemeClr>
          </a:solidFill>
          <a:ln>
            <a:headEnd/>
            <a:tailEnd/>
          </a:ln>
        </p:spPr>
        <p:style>
          <a:lnRef idx="0">
            <a:schemeClr val="accent1"/>
          </a:lnRef>
          <a:fillRef idx="3">
            <a:schemeClr val="accent1"/>
          </a:fillRef>
          <a:effectRef idx="3">
            <a:schemeClr val="accent1"/>
          </a:effectRef>
          <a:fontRef idx="minor">
            <a:schemeClr val="lt1"/>
          </a:fontRef>
        </p:style>
        <p:txBody>
          <a:bodyPr rot="10800000" vert="eaVert" wrap="none" anchor="ctr"/>
          <a:lstStyle/>
          <a:p>
            <a:pPr algn="ctr"/>
            <a:r>
              <a:rPr lang="en-US" sz="1000" b="1" dirty="0">
                <a:solidFill>
                  <a:schemeClr val="bg1"/>
                </a:solidFill>
                <a:latin typeface="Calibri" panose="020F0502020204030204" pitchFamily="34" charset="0"/>
                <a:cs typeface="Arial" charset="0"/>
              </a:rPr>
              <a:t> </a:t>
            </a:r>
          </a:p>
          <a:p>
            <a:pPr algn="ctr"/>
            <a:r>
              <a:rPr lang="en-US" sz="1600" b="1" dirty="0">
                <a:solidFill>
                  <a:schemeClr val="bg1"/>
                </a:solidFill>
                <a:latin typeface="Calibri" panose="020F0502020204030204" pitchFamily="34" charset="0"/>
                <a:cs typeface="Arial" charset="0"/>
              </a:rPr>
              <a:t>Governments and other stakeholders are empowered with </a:t>
            </a:r>
          </a:p>
          <a:p>
            <a:pPr algn="ctr"/>
            <a:r>
              <a:rPr lang="en-US" sz="1600" b="1" dirty="0">
                <a:solidFill>
                  <a:schemeClr val="bg1"/>
                </a:solidFill>
                <a:latin typeface="Calibri" panose="020F0502020204030204" pitchFamily="34" charset="0"/>
                <a:cs typeface="Arial" charset="0"/>
              </a:rPr>
              <a:t>assessments and data and information to deliver the environmental dimension </a:t>
            </a:r>
          </a:p>
          <a:p>
            <a:pPr algn="ctr"/>
            <a:r>
              <a:rPr lang="en-US" sz="1600" b="1" dirty="0">
                <a:solidFill>
                  <a:schemeClr val="bg1"/>
                </a:solidFill>
                <a:latin typeface="Calibri" panose="020F0502020204030204" pitchFamily="34" charset="0"/>
                <a:cs typeface="Arial" charset="0"/>
              </a:rPr>
              <a:t>of sustainable development</a:t>
            </a:r>
          </a:p>
        </p:txBody>
      </p:sp>
      <p:sp>
        <p:nvSpPr>
          <p:cNvPr id="13" name="Heptagon 12"/>
          <p:cNvSpPr/>
          <p:nvPr/>
        </p:nvSpPr>
        <p:spPr>
          <a:xfrm>
            <a:off x="239233" y="2753833"/>
            <a:ext cx="345558" cy="265814"/>
          </a:xfrm>
          <a:prstGeom prst="heptagon">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000" dirty="0" err="1"/>
              <a:t>i</a:t>
            </a:r>
            <a:endParaRPr lang="en-US" sz="1000" dirty="0"/>
          </a:p>
        </p:txBody>
      </p:sp>
      <p:sp>
        <p:nvSpPr>
          <p:cNvPr id="16" name="Heptagon 15"/>
          <p:cNvSpPr/>
          <p:nvPr/>
        </p:nvSpPr>
        <p:spPr>
          <a:xfrm>
            <a:off x="5994104" y="2831545"/>
            <a:ext cx="345558" cy="265814"/>
          </a:xfrm>
          <a:prstGeom prst="heptagon">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000" dirty="0"/>
              <a:t>iii</a:t>
            </a:r>
          </a:p>
        </p:txBody>
      </p:sp>
      <p:sp>
        <p:nvSpPr>
          <p:cNvPr id="17" name="Heptagon 16"/>
          <p:cNvSpPr/>
          <p:nvPr/>
        </p:nvSpPr>
        <p:spPr>
          <a:xfrm>
            <a:off x="246321" y="4548821"/>
            <a:ext cx="345558" cy="265814"/>
          </a:xfrm>
          <a:prstGeom prst="heptagon">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000" dirty="0"/>
              <a:t>iv</a:t>
            </a:r>
          </a:p>
        </p:txBody>
      </p:sp>
      <p:sp>
        <p:nvSpPr>
          <p:cNvPr id="18" name="Heptagon 17"/>
          <p:cNvSpPr/>
          <p:nvPr/>
        </p:nvSpPr>
        <p:spPr>
          <a:xfrm>
            <a:off x="3106479" y="4537382"/>
            <a:ext cx="345558" cy="265814"/>
          </a:xfrm>
          <a:prstGeom prst="heptagon">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000" dirty="0"/>
              <a:t>v</a:t>
            </a:r>
          </a:p>
        </p:txBody>
      </p:sp>
      <p:sp>
        <p:nvSpPr>
          <p:cNvPr id="19" name="Heptagon 18"/>
          <p:cNvSpPr/>
          <p:nvPr/>
        </p:nvSpPr>
        <p:spPr>
          <a:xfrm>
            <a:off x="5931196" y="4548821"/>
            <a:ext cx="345558" cy="265814"/>
          </a:xfrm>
          <a:prstGeom prst="heptagon">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000" dirty="0"/>
              <a:t>vi</a:t>
            </a:r>
          </a:p>
        </p:txBody>
      </p:sp>
      <p:sp>
        <p:nvSpPr>
          <p:cNvPr id="20" name="Heptagon 19"/>
          <p:cNvSpPr/>
          <p:nvPr/>
        </p:nvSpPr>
        <p:spPr>
          <a:xfrm>
            <a:off x="3106479" y="2792819"/>
            <a:ext cx="345558" cy="265814"/>
          </a:xfrm>
          <a:prstGeom prst="heptagon">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000" dirty="0"/>
              <a:t>ii</a:t>
            </a:r>
          </a:p>
        </p:txBody>
      </p:sp>
      <p:sp>
        <p:nvSpPr>
          <p:cNvPr id="22" name="Title 1"/>
          <p:cNvSpPr>
            <a:spLocks noGrp="1"/>
          </p:cNvSpPr>
          <p:nvPr>
            <p:ph type="title"/>
          </p:nvPr>
        </p:nvSpPr>
        <p:spPr>
          <a:xfrm>
            <a:off x="1439824" y="86059"/>
            <a:ext cx="7181409" cy="1020762"/>
          </a:xfrm>
        </p:spPr>
        <p:txBody>
          <a:bodyPr>
            <a:noAutofit/>
          </a:bodyPr>
          <a:lstStyle/>
          <a:p>
            <a:r>
              <a:rPr lang="en-US" sz="2200" b="1" dirty="0">
                <a:latin typeface="Arial" panose="020B0604020202020204" pitchFamily="34" charset="0"/>
                <a:cs typeface="Arial" panose="020B0604020202020204" pitchFamily="34" charset="0"/>
              </a:rPr>
              <a:t>Institutionalizing evidence-based policymaking </a:t>
            </a:r>
            <a:endParaRPr lang="en-US" sz="2200" b="1" dirty="0"/>
          </a:p>
        </p:txBody>
      </p:sp>
      <p:pic>
        <p:nvPicPr>
          <p:cNvPr id="24" name="Picture 23"/>
          <p:cNvPicPr>
            <a:picLocks noChangeAspect="1"/>
          </p:cNvPicPr>
          <p:nvPr/>
        </p:nvPicPr>
        <p:blipFill>
          <a:blip r:embed="rId8"/>
          <a:stretch>
            <a:fillRect/>
          </a:stretch>
        </p:blipFill>
        <p:spPr>
          <a:xfrm>
            <a:off x="8107590" y="21492"/>
            <a:ext cx="1036410" cy="890093"/>
          </a:xfrm>
          <a:prstGeom prst="rect">
            <a:avLst/>
          </a:prstGeom>
        </p:spPr>
      </p:pic>
      <p:pic>
        <p:nvPicPr>
          <p:cNvPr id="15" name="Picture 2"/>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57027" t="24438" r="6853" b="18971"/>
          <a:stretch/>
        </p:blipFill>
        <p:spPr bwMode="auto">
          <a:xfrm>
            <a:off x="42395" y="0"/>
            <a:ext cx="1278737" cy="11264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6642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425302"/>
            <a:ext cx="6269665" cy="404816"/>
          </a:xfrm>
        </p:spPr>
        <p:txBody>
          <a:bodyPr>
            <a:noAutofit/>
          </a:bodyPr>
          <a:lstStyle/>
          <a:p>
            <a:pPr algn="l"/>
            <a:r>
              <a:rPr lang="en-US" sz="1800" b="1" dirty="0">
                <a:latin typeface="Arial" panose="020B0604020202020204" pitchFamily="34" charset="0"/>
                <a:cs typeface="Arial" panose="020B0604020202020204" pitchFamily="34" charset="0"/>
              </a:rPr>
              <a:t>Progress January – June 2018:</a:t>
            </a:r>
            <a:br>
              <a:rPr lang="en-US" sz="1800" b="1" dirty="0">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The development of SDG methods and capacity development </a:t>
            </a:r>
            <a:endParaRPr lang="en-US" sz="2800" b="1" dirty="0"/>
          </a:p>
        </p:txBody>
      </p:sp>
      <p:sp>
        <p:nvSpPr>
          <p:cNvPr id="12" name="Pentagon 11"/>
          <p:cNvSpPr/>
          <p:nvPr/>
        </p:nvSpPr>
        <p:spPr>
          <a:xfrm>
            <a:off x="461962" y="1562449"/>
            <a:ext cx="2621480" cy="1489089"/>
          </a:xfrm>
          <a:prstGeom prst="homePlate">
            <a:avLst/>
          </a:prstGeom>
          <a:solidFill>
            <a:srgbClr val="C0504D">
              <a:hueOff val="0"/>
              <a:satOff val="0"/>
              <a:lumOff val="0"/>
              <a:alphaOff val="0"/>
            </a:srgbClr>
          </a:solidFill>
          <a:ln w="25400" cap="flat" cmpd="sng" algn="ctr">
            <a:solidFill>
              <a:prstClr val="white">
                <a:hueOff val="0"/>
                <a:satOff val="0"/>
                <a:lumOff val="0"/>
                <a:alphaOff val="0"/>
              </a:prstClr>
            </a:solidFill>
            <a:prstDash val="solid"/>
          </a:ln>
          <a:effectLst/>
        </p:spPr>
        <p:txBody>
          <a:bodyPr spcFirstLastPara="0" vert="horz" wrap="square" lIns="45720" tIns="45720" rIns="45720" bIns="45720" numCol="1" spcCol="1270" anchor="ctr" anchorCtr="0">
            <a:noAutofit/>
          </a:bodyPr>
          <a:lstStyle/>
          <a:p>
            <a:r>
              <a:rPr lang="en-US" dirty="0">
                <a:solidFill>
                  <a:schemeClr val="bg1"/>
                </a:solidFill>
              </a:rPr>
              <a:t>SDGs Method Development</a:t>
            </a:r>
          </a:p>
        </p:txBody>
      </p:sp>
      <p:sp>
        <p:nvSpPr>
          <p:cNvPr id="9" name="TextBox 8"/>
          <p:cNvSpPr txBox="1"/>
          <p:nvPr/>
        </p:nvSpPr>
        <p:spPr>
          <a:xfrm>
            <a:off x="76200" y="5493722"/>
            <a:ext cx="6588342" cy="1323439"/>
          </a:xfrm>
          <a:prstGeom prst="rect">
            <a:avLst/>
          </a:prstGeom>
          <a:solidFill>
            <a:schemeClr val="bg1"/>
          </a:solidFill>
          <a:ln>
            <a:noFill/>
          </a:ln>
        </p:spPr>
        <p:txBody>
          <a:bodyPr vert="horz" wrap="square" rtlCol="0">
            <a:spAutoFit/>
          </a:bodyPr>
          <a:lstStyle/>
          <a:p>
            <a:r>
              <a:rPr lang="en-US" sz="2000" dirty="0"/>
              <a:t>Goal 6 statistical methodologies developed and piloted in countries in partnership with UN-Water, the National Aeronautics and Space Administration, the </a:t>
            </a:r>
            <a:r>
              <a:rPr lang="en-GB" sz="2000" dirty="0"/>
              <a:t>European Space Agency, the EU Joint Research Centre and Google</a:t>
            </a:r>
            <a:endParaRPr lang="en-US" sz="2000" dirty="0"/>
          </a:p>
        </p:txBody>
      </p:sp>
      <p:sp>
        <p:nvSpPr>
          <p:cNvPr id="21"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4</a:t>
            </a:fld>
            <a:endParaRPr lang="en-US" dirty="0"/>
          </a:p>
        </p:txBody>
      </p:sp>
      <p:pic>
        <p:nvPicPr>
          <p:cNvPr id="3" name="Picture 2"/>
          <p:cNvPicPr>
            <a:picLocks noChangeAspect="1"/>
          </p:cNvPicPr>
          <p:nvPr/>
        </p:nvPicPr>
        <p:blipFill>
          <a:blip r:embed="rId3"/>
          <a:stretch>
            <a:fillRect/>
          </a:stretch>
        </p:blipFill>
        <p:spPr>
          <a:xfrm>
            <a:off x="467215" y="3152990"/>
            <a:ext cx="1103817" cy="1103817"/>
          </a:xfrm>
          <a:prstGeom prst="rect">
            <a:avLst/>
          </a:prstGeom>
        </p:spPr>
      </p:pic>
      <p:pic>
        <p:nvPicPr>
          <p:cNvPr id="5" name="Picture 4"/>
          <p:cNvPicPr>
            <a:picLocks noChangeAspect="1"/>
          </p:cNvPicPr>
          <p:nvPr/>
        </p:nvPicPr>
        <p:blipFill>
          <a:blip r:embed="rId4"/>
          <a:stretch>
            <a:fillRect/>
          </a:stretch>
        </p:blipFill>
        <p:spPr>
          <a:xfrm>
            <a:off x="8171376" y="4358260"/>
            <a:ext cx="968396" cy="968396"/>
          </a:xfrm>
          <a:prstGeom prst="rect">
            <a:avLst/>
          </a:prstGeom>
        </p:spPr>
      </p:pic>
      <p:pic>
        <p:nvPicPr>
          <p:cNvPr id="8" name="Picture 7"/>
          <p:cNvPicPr>
            <a:picLocks noChangeAspect="1"/>
          </p:cNvPicPr>
          <p:nvPr/>
        </p:nvPicPr>
        <p:blipFill>
          <a:blip r:embed="rId5"/>
          <a:stretch>
            <a:fillRect/>
          </a:stretch>
        </p:blipFill>
        <p:spPr>
          <a:xfrm>
            <a:off x="7793665" y="5665163"/>
            <a:ext cx="1274135" cy="1004506"/>
          </a:xfrm>
          <a:prstGeom prst="rect">
            <a:avLst/>
          </a:prstGeom>
        </p:spPr>
      </p:pic>
      <p:sp>
        <p:nvSpPr>
          <p:cNvPr id="13" name="Heptagon 12"/>
          <p:cNvSpPr/>
          <p:nvPr/>
        </p:nvSpPr>
        <p:spPr>
          <a:xfrm>
            <a:off x="389306" y="1507657"/>
            <a:ext cx="345558" cy="265814"/>
          </a:xfrm>
          <a:prstGeom prst="heptagon">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000" dirty="0" err="1"/>
              <a:t>i</a:t>
            </a:r>
            <a:endParaRPr lang="en-US" sz="1000" dirty="0"/>
          </a:p>
        </p:txBody>
      </p:sp>
      <p:pic>
        <p:nvPicPr>
          <p:cNvPr id="14" name="Picture 13" descr="A close up of a sign&#10;&#10;Description generated with high confidence">
            <a:extLst/>
          </p:cNvPr>
          <p:cNvPicPr>
            <a:picLocks noChangeAspect="1"/>
          </p:cNvPicPr>
          <p:nvPr/>
        </p:nvPicPr>
        <p:blipFill rotWithShape="1">
          <a:blip r:embed="rId6">
            <a:extLst>
              <a:ext uri="{28A0092B-C50C-407E-A947-70E740481C1C}">
                <a14:useLocalDpi xmlns:a14="http://schemas.microsoft.com/office/drawing/2010/main" val="0"/>
              </a:ext>
            </a:extLst>
          </a:blip>
          <a:srcRect r="77303"/>
          <a:stretch/>
        </p:blipFill>
        <p:spPr>
          <a:xfrm>
            <a:off x="6664542" y="5767904"/>
            <a:ext cx="1010093" cy="1085470"/>
          </a:xfrm>
          <a:prstGeom prst="rect">
            <a:avLst/>
          </a:prstGeom>
        </p:spPr>
      </p:pic>
      <p:sp>
        <p:nvSpPr>
          <p:cNvPr id="16" name="TextBox 15">
            <a:extLst/>
          </p:cNvPr>
          <p:cNvSpPr txBox="1"/>
          <p:nvPr/>
        </p:nvSpPr>
        <p:spPr>
          <a:xfrm>
            <a:off x="461961" y="4426959"/>
            <a:ext cx="2453298" cy="830997"/>
          </a:xfrm>
          <a:prstGeom prst="rect">
            <a:avLst/>
          </a:prstGeom>
          <a:solidFill>
            <a:schemeClr val="bg1"/>
          </a:solidFill>
          <a:ln>
            <a:noFill/>
          </a:ln>
        </p:spPr>
        <p:txBody>
          <a:bodyPr vert="horz" wrap="square" rtlCol="0">
            <a:spAutoFit/>
          </a:bodyPr>
          <a:lstStyle/>
          <a:p>
            <a:pPr lvl="0">
              <a:spcAft>
                <a:spcPts val="1200"/>
              </a:spcAft>
            </a:pPr>
            <a:r>
              <a:rPr lang="en-US" sz="1600" dirty="0">
                <a:solidFill>
                  <a:prstClr val="black"/>
                </a:solidFill>
              </a:rPr>
              <a:t>In 2018, 6.3.2 and 6.6.1 were reclassified from Tier III to Tier II</a:t>
            </a:r>
          </a:p>
        </p:txBody>
      </p:sp>
      <p:sp>
        <p:nvSpPr>
          <p:cNvPr id="17" name="TextBox 16">
            <a:extLst>
              <a:ext uri="{FF2B5EF4-FFF2-40B4-BE49-F238E27FC236}">
                <a16:creationId xmlns:a16="http://schemas.microsoft.com/office/drawing/2014/main" id="{095C1FF0-1BEE-406C-ABEB-114B012C6081}"/>
              </a:ext>
            </a:extLst>
          </p:cNvPr>
          <p:cNvSpPr txBox="1"/>
          <p:nvPr/>
        </p:nvSpPr>
        <p:spPr>
          <a:xfrm>
            <a:off x="3065865" y="1174101"/>
            <a:ext cx="5486400" cy="4339650"/>
          </a:xfrm>
          <a:prstGeom prst="rect">
            <a:avLst/>
          </a:prstGeom>
          <a:noFill/>
          <a:ln>
            <a:noFill/>
          </a:ln>
        </p:spPr>
        <p:txBody>
          <a:bodyPr vert="horz" wrap="square" rtlCol="0">
            <a:spAutoFit/>
          </a:bodyPr>
          <a:lstStyle/>
          <a:p>
            <a:pPr lvl="0">
              <a:spcAft>
                <a:spcPts val="1200"/>
              </a:spcAft>
            </a:pPr>
            <a:r>
              <a:rPr lang="en-US" sz="2400" dirty="0">
                <a:solidFill>
                  <a:prstClr val="black"/>
                </a:solidFill>
              </a:rPr>
              <a:t>UN Environment data reporting for SDG Global Database and the yearly progress report on SDGs:</a:t>
            </a:r>
          </a:p>
          <a:p>
            <a:pPr marL="342900" lvl="0" indent="-342900">
              <a:spcAft>
                <a:spcPts val="1200"/>
              </a:spcAft>
              <a:buFont typeface="Arial" panose="020B0604020202020204" pitchFamily="34" charset="0"/>
              <a:buChar char="•"/>
            </a:pPr>
            <a:r>
              <a:rPr lang="en-US" sz="2400" dirty="0">
                <a:solidFill>
                  <a:prstClr val="black"/>
                </a:solidFill>
              </a:rPr>
              <a:t>2016: Data reported for 7 indicators</a:t>
            </a:r>
          </a:p>
          <a:p>
            <a:pPr lvl="0">
              <a:spcAft>
                <a:spcPts val="1200"/>
              </a:spcAft>
            </a:pPr>
            <a:r>
              <a:rPr lang="en-US" dirty="0">
                <a:solidFill>
                  <a:srgbClr val="00AEEF"/>
                </a:solidFill>
              </a:rPr>
              <a:t>8.4.1, 8.4.2, 12.2.1, 12.2.2, 14.5.1, 15.1.2, 15.4.1</a:t>
            </a:r>
          </a:p>
          <a:p>
            <a:pPr marL="342900" lvl="0" indent="-342900">
              <a:spcAft>
                <a:spcPts val="1200"/>
              </a:spcAft>
              <a:buFont typeface="Arial" panose="020B0604020202020204" pitchFamily="34" charset="0"/>
              <a:buChar char="•"/>
            </a:pPr>
            <a:r>
              <a:rPr lang="en-US" sz="2400" dirty="0">
                <a:solidFill>
                  <a:prstClr val="black"/>
                </a:solidFill>
              </a:rPr>
              <a:t>2017: Data reported for 8 indicators</a:t>
            </a:r>
          </a:p>
          <a:p>
            <a:pPr>
              <a:spcAft>
                <a:spcPts val="1200"/>
              </a:spcAft>
            </a:pPr>
            <a:r>
              <a:rPr lang="en-US" dirty="0">
                <a:solidFill>
                  <a:srgbClr val="00AEEF"/>
                </a:solidFill>
              </a:rPr>
              <a:t>8.4.1, 8.4.2, 12.2.1, 12.2.2, </a:t>
            </a:r>
            <a:r>
              <a:rPr lang="en-US" dirty="0">
                <a:solidFill>
                  <a:srgbClr val="FF0000"/>
                </a:solidFill>
              </a:rPr>
              <a:t>12.4.1</a:t>
            </a:r>
            <a:r>
              <a:rPr lang="en-US" dirty="0">
                <a:solidFill>
                  <a:srgbClr val="00AEEF"/>
                </a:solidFill>
              </a:rPr>
              <a:t>, 14.5.1, 15.1.2, 15.4.1</a:t>
            </a:r>
          </a:p>
          <a:p>
            <a:pPr marL="342900" lvl="0" indent="-342900">
              <a:spcAft>
                <a:spcPts val="1200"/>
              </a:spcAft>
              <a:buFont typeface="Arial" panose="020B0604020202020204" pitchFamily="34" charset="0"/>
              <a:buChar char="•"/>
            </a:pPr>
            <a:r>
              <a:rPr lang="en-US" sz="2400" dirty="0">
                <a:solidFill>
                  <a:prstClr val="black"/>
                </a:solidFill>
              </a:rPr>
              <a:t>2018: Data reported for 12 indicators</a:t>
            </a:r>
          </a:p>
          <a:p>
            <a:pPr>
              <a:spcAft>
                <a:spcPts val="1200"/>
              </a:spcAft>
            </a:pPr>
            <a:r>
              <a:rPr lang="en-US" dirty="0">
                <a:solidFill>
                  <a:srgbClr val="FF0000"/>
                </a:solidFill>
              </a:rPr>
              <a:t>6.3.2, 6.5.1, 6.6.1</a:t>
            </a:r>
            <a:r>
              <a:rPr lang="en-US" dirty="0">
                <a:solidFill>
                  <a:srgbClr val="00AEEF"/>
                </a:solidFill>
              </a:rPr>
              <a:t>, 8.4.1, 8.4.2, </a:t>
            </a:r>
            <a:r>
              <a:rPr lang="en-US" dirty="0">
                <a:solidFill>
                  <a:srgbClr val="FF0000"/>
                </a:solidFill>
              </a:rPr>
              <a:t>12.1.1</a:t>
            </a:r>
            <a:r>
              <a:rPr lang="en-US" dirty="0">
                <a:solidFill>
                  <a:srgbClr val="00AEEF"/>
                </a:solidFill>
              </a:rPr>
              <a:t>, 12.2.1, 12.2.2, 12.4.1, 14.5.1, 15.1.2, 15.4.1</a:t>
            </a:r>
            <a:endParaRPr lang="en-US" sz="2400" dirty="0">
              <a:solidFill>
                <a:prstClr val="black"/>
              </a:solidFill>
            </a:endParaRPr>
          </a:p>
        </p:txBody>
      </p:sp>
      <p:pic>
        <p:nvPicPr>
          <p:cNvPr id="18"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7027" t="24438" r="6853" b="18971"/>
          <a:stretch/>
        </p:blipFill>
        <p:spPr bwMode="auto">
          <a:xfrm>
            <a:off x="42396" y="0"/>
            <a:ext cx="1332848" cy="1174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18"/>
          <p:cNvPicPr>
            <a:picLocks noChangeAspect="1"/>
          </p:cNvPicPr>
          <p:nvPr/>
        </p:nvPicPr>
        <p:blipFill>
          <a:blip r:embed="rId8"/>
          <a:stretch>
            <a:fillRect/>
          </a:stretch>
        </p:blipFill>
        <p:spPr>
          <a:xfrm>
            <a:off x="8107590" y="21492"/>
            <a:ext cx="1036410" cy="890093"/>
          </a:xfrm>
          <a:prstGeom prst="rect">
            <a:avLst/>
          </a:prstGeom>
        </p:spPr>
      </p:pic>
    </p:spTree>
    <p:extLst>
      <p:ext uri="{BB962C8B-B14F-4D97-AF65-F5344CB8AC3E}">
        <p14:creationId xmlns:p14="http://schemas.microsoft.com/office/powerpoint/2010/main" val="508802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425302"/>
            <a:ext cx="6269665" cy="404816"/>
          </a:xfrm>
        </p:spPr>
        <p:txBody>
          <a:bodyPr>
            <a:noAutofit/>
          </a:bodyPr>
          <a:lstStyle/>
          <a:p>
            <a:r>
              <a:rPr lang="en-US" sz="1800" b="1" dirty="0">
                <a:latin typeface="Arial" panose="020B0604020202020204" pitchFamily="34" charset="0"/>
                <a:cs typeface="Arial" panose="020B0604020202020204" pitchFamily="34" charset="0"/>
              </a:rPr>
              <a:t>Progress January – June 2018:</a:t>
            </a:r>
            <a:br>
              <a:rPr lang="en-US" sz="1800" b="1" dirty="0">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Reporting on environmental dimension of SDGs </a:t>
            </a:r>
            <a:endParaRPr lang="en-US" sz="2800" b="1" dirty="0"/>
          </a:p>
        </p:txBody>
      </p:sp>
      <p:sp>
        <p:nvSpPr>
          <p:cNvPr id="12" name="Pentagon 11"/>
          <p:cNvSpPr/>
          <p:nvPr/>
        </p:nvSpPr>
        <p:spPr>
          <a:xfrm>
            <a:off x="461962" y="1552352"/>
            <a:ext cx="2568317" cy="1489089"/>
          </a:xfrm>
          <a:prstGeom prst="homePlate">
            <a:avLst/>
          </a:prstGeom>
          <a:solidFill>
            <a:srgbClr val="9BBB59">
              <a:hueOff val="0"/>
              <a:satOff val="0"/>
              <a:lumOff val="0"/>
              <a:alphaOff val="0"/>
            </a:srgbClr>
          </a:solidFill>
          <a:ln w="25400" cap="flat" cmpd="sng" algn="ctr">
            <a:solidFill>
              <a:prstClr val="white">
                <a:hueOff val="0"/>
                <a:satOff val="0"/>
                <a:lumOff val="0"/>
                <a:alphaOff val="0"/>
              </a:prstClr>
            </a:solidFill>
            <a:prstDash val="solid"/>
          </a:ln>
          <a:effectLst/>
        </p:spPr>
        <p:txBody>
          <a:bodyPr spcFirstLastPara="0" vert="horz" wrap="square" lIns="45720" tIns="45720" rIns="45720" bIns="45720" numCol="1" spcCol="1270" anchor="ctr" anchorCtr="0">
            <a:noAutofit/>
          </a:bodyPr>
          <a:lstStyle/>
          <a:p>
            <a:r>
              <a:rPr lang="en-US" dirty="0"/>
              <a:t>Countries reporting on the environmental dimension of SDGs </a:t>
            </a:r>
          </a:p>
        </p:txBody>
      </p:sp>
      <p:sp>
        <p:nvSpPr>
          <p:cNvPr id="21"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5</a:t>
            </a:fld>
            <a:endParaRPr lang="en-US" dirty="0"/>
          </a:p>
        </p:txBody>
      </p:sp>
      <p:sp>
        <p:nvSpPr>
          <p:cNvPr id="6" name="TextBox 5">
            <a:extLst>
              <a:ext uri="{FF2B5EF4-FFF2-40B4-BE49-F238E27FC236}">
                <a16:creationId xmlns:a16="http://schemas.microsoft.com/office/drawing/2014/main" id="{1310B26F-CEEB-4911-B955-9B48D2CC2F29}"/>
              </a:ext>
            </a:extLst>
          </p:cNvPr>
          <p:cNvSpPr txBox="1"/>
          <p:nvPr/>
        </p:nvSpPr>
        <p:spPr>
          <a:xfrm>
            <a:off x="362282" y="3273200"/>
            <a:ext cx="5050466" cy="1569660"/>
          </a:xfrm>
          <a:prstGeom prst="rect">
            <a:avLst/>
          </a:prstGeom>
          <a:noFill/>
          <a:ln>
            <a:noFill/>
          </a:ln>
        </p:spPr>
        <p:txBody>
          <a:bodyPr vert="horz" wrap="square" rtlCol="0">
            <a:spAutoFit/>
          </a:bodyPr>
          <a:lstStyle/>
          <a:p>
            <a:pPr marL="285750" lvl="0" indent="-285750">
              <a:spcAft>
                <a:spcPts val="1200"/>
              </a:spcAft>
              <a:buFont typeface="Arial" charset="0"/>
              <a:buChar char="•"/>
            </a:pPr>
            <a:r>
              <a:rPr lang="en-US" sz="2400" dirty="0">
                <a:solidFill>
                  <a:prstClr val="black"/>
                </a:solidFill>
              </a:rPr>
              <a:t>In 2017- 2018 countries are increasingly reporting on SDG data and is reflected in the SDG Index and Dashboards Report* </a:t>
            </a:r>
          </a:p>
        </p:txBody>
      </p:sp>
      <p:sp>
        <p:nvSpPr>
          <p:cNvPr id="11" name="Heptagon 10"/>
          <p:cNvSpPr/>
          <p:nvPr/>
        </p:nvSpPr>
        <p:spPr>
          <a:xfrm>
            <a:off x="389306" y="1507657"/>
            <a:ext cx="345558" cy="265814"/>
          </a:xfrm>
          <a:prstGeom prst="heptagon">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000" dirty="0"/>
              <a:t>ii</a:t>
            </a:r>
          </a:p>
        </p:txBody>
      </p:sp>
      <p:pic>
        <p:nvPicPr>
          <p:cNvPr id="10" name="Picture 9"/>
          <p:cNvPicPr>
            <a:picLocks noChangeAspect="1"/>
          </p:cNvPicPr>
          <p:nvPr/>
        </p:nvPicPr>
        <p:blipFill>
          <a:blip r:embed="rId3"/>
          <a:stretch>
            <a:fillRect/>
          </a:stretch>
        </p:blipFill>
        <p:spPr>
          <a:xfrm>
            <a:off x="6189640" y="1324337"/>
            <a:ext cx="2557211" cy="3053763"/>
          </a:xfrm>
          <a:prstGeom prst="rect">
            <a:avLst/>
          </a:prstGeom>
        </p:spPr>
      </p:pic>
      <p:sp>
        <p:nvSpPr>
          <p:cNvPr id="13" name="Rectangle 12"/>
          <p:cNvSpPr/>
          <p:nvPr/>
        </p:nvSpPr>
        <p:spPr>
          <a:xfrm>
            <a:off x="329055" y="6403535"/>
            <a:ext cx="8337366" cy="230832"/>
          </a:xfrm>
          <a:prstGeom prst="rect">
            <a:avLst/>
          </a:prstGeom>
        </p:spPr>
        <p:txBody>
          <a:bodyPr wrap="square">
            <a:spAutoFit/>
          </a:bodyPr>
          <a:lstStyle/>
          <a:p>
            <a:r>
              <a:rPr lang="en-US" sz="900" dirty="0"/>
              <a:t>*http://www.sdgindex.org/assets/files/2018/02%20SDGS%20Country%20profiles%20edition%20WEB%20V3%20180718.pdf</a:t>
            </a:r>
          </a:p>
        </p:txBody>
      </p:sp>
      <p:pic>
        <p:nvPicPr>
          <p:cNvPr id="14" name="Picture 13"/>
          <p:cNvPicPr>
            <a:picLocks noChangeAspect="1"/>
          </p:cNvPicPr>
          <p:nvPr/>
        </p:nvPicPr>
        <p:blipFill>
          <a:blip r:embed="rId4"/>
          <a:stretch>
            <a:fillRect/>
          </a:stretch>
        </p:blipFill>
        <p:spPr>
          <a:xfrm>
            <a:off x="1551154" y="4938748"/>
            <a:ext cx="2627998" cy="1305828"/>
          </a:xfrm>
          <a:prstGeom prst="rect">
            <a:avLst/>
          </a:prstGeom>
        </p:spPr>
      </p:pic>
      <p:pic>
        <p:nvPicPr>
          <p:cNvPr id="17" name="Picture 16" descr="A close up of a sign&#10;&#10;Description generated with high confidence">
            <a:extLst/>
          </p:cNvPr>
          <p:cNvPicPr>
            <a:picLocks noChangeAspect="1"/>
          </p:cNvPicPr>
          <p:nvPr/>
        </p:nvPicPr>
        <p:blipFill rotWithShape="1">
          <a:blip r:embed="rId5">
            <a:extLst>
              <a:ext uri="{28A0092B-C50C-407E-A947-70E740481C1C}">
                <a14:useLocalDpi xmlns:a14="http://schemas.microsoft.com/office/drawing/2010/main" val="0"/>
              </a:ext>
            </a:extLst>
          </a:blip>
          <a:srcRect r="77303"/>
          <a:stretch/>
        </p:blipFill>
        <p:spPr>
          <a:xfrm>
            <a:off x="6783572" y="4685315"/>
            <a:ext cx="1566365" cy="1683253"/>
          </a:xfrm>
          <a:prstGeom prst="rect">
            <a:avLst/>
          </a:prstGeom>
        </p:spPr>
      </p:pic>
      <p:sp>
        <p:nvSpPr>
          <p:cNvPr id="15" name="TextBox 14">
            <a:extLst/>
          </p:cNvPr>
          <p:cNvSpPr txBox="1"/>
          <p:nvPr/>
        </p:nvSpPr>
        <p:spPr>
          <a:xfrm>
            <a:off x="3170991" y="1350030"/>
            <a:ext cx="2905343" cy="1938992"/>
          </a:xfrm>
          <a:prstGeom prst="rect">
            <a:avLst/>
          </a:prstGeom>
          <a:solidFill>
            <a:schemeClr val="bg1"/>
          </a:solidFill>
          <a:ln>
            <a:noFill/>
          </a:ln>
        </p:spPr>
        <p:txBody>
          <a:bodyPr vert="horz" wrap="square" rtlCol="0">
            <a:spAutoFit/>
          </a:bodyPr>
          <a:lstStyle/>
          <a:p>
            <a:pPr marL="285750" lvl="0" indent="-285750">
              <a:spcAft>
                <a:spcPts val="1200"/>
              </a:spcAft>
              <a:buFont typeface="Arial" charset="0"/>
              <a:buChar char="•"/>
            </a:pPr>
            <a:r>
              <a:rPr lang="en-US" sz="2000" dirty="0">
                <a:solidFill>
                  <a:prstClr val="black"/>
                </a:solidFill>
              </a:rPr>
              <a:t>UN Environment works closely with countries to increase their capacity on data collection for the SDG Indicators</a:t>
            </a:r>
          </a:p>
        </p:txBody>
      </p:sp>
      <p:pic>
        <p:nvPicPr>
          <p:cNvPr id="16"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57027" t="24438" r="6853" b="18971"/>
          <a:stretch/>
        </p:blipFill>
        <p:spPr bwMode="auto">
          <a:xfrm>
            <a:off x="42396" y="0"/>
            <a:ext cx="1323868" cy="1166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17"/>
          <p:cNvPicPr>
            <a:picLocks noChangeAspect="1"/>
          </p:cNvPicPr>
          <p:nvPr/>
        </p:nvPicPr>
        <p:blipFill>
          <a:blip r:embed="rId7"/>
          <a:stretch>
            <a:fillRect/>
          </a:stretch>
        </p:blipFill>
        <p:spPr>
          <a:xfrm>
            <a:off x="8107590" y="21492"/>
            <a:ext cx="1036410" cy="890093"/>
          </a:xfrm>
          <a:prstGeom prst="rect">
            <a:avLst/>
          </a:prstGeom>
        </p:spPr>
      </p:pic>
    </p:spTree>
    <p:extLst>
      <p:ext uri="{BB962C8B-B14F-4D97-AF65-F5344CB8AC3E}">
        <p14:creationId xmlns:p14="http://schemas.microsoft.com/office/powerpoint/2010/main" val="216098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3999" y="481158"/>
            <a:ext cx="6269665" cy="404816"/>
          </a:xfrm>
        </p:spPr>
        <p:txBody>
          <a:bodyPr>
            <a:noAutofit/>
          </a:bodyPr>
          <a:lstStyle/>
          <a:p>
            <a:r>
              <a:rPr lang="en-US" sz="1800" b="1" dirty="0">
                <a:latin typeface="Arial" panose="020B0604020202020204" pitchFamily="34" charset="0"/>
                <a:cs typeface="Arial" panose="020B0604020202020204" pitchFamily="34" charset="0"/>
              </a:rPr>
              <a:t>Progress January – June 2018:</a:t>
            </a:r>
            <a:br>
              <a:rPr lang="en-US" sz="1800" b="1" dirty="0">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Visual: Reporting on environmental dimension of SDGs </a:t>
            </a:r>
            <a:endParaRPr lang="en-US" sz="2800" b="1" dirty="0"/>
          </a:p>
        </p:txBody>
      </p:sp>
      <p:sp>
        <p:nvSpPr>
          <p:cNvPr id="21"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6</a:t>
            </a:fld>
            <a:endParaRPr lang="en-US" dirty="0"/>
          </a:p>
        </p:txBody>
      </p:sp>
      <p:sp>
        <p:nvSpPr>
          <p:cNvPr id="13" name="Rectangle 12"/>
          <p:cNvSpPr/>
          <p:nvPr/>
        </p:nvSpPr>
        <p:spPr>
          <a:xfrm>
            <a:off x="329055" y="6403535"/>
            <a:ext cx="8337366" cy="230832"/>
          </a:xfrm>
          <a:prstGeom prst="rect">
            <a:avLst/>
          </a:prstGeom>
        </p:spPr>
        <p:txBody>
          <a:bodyPr wrap="square">
            <a:spAutoFit/>
          </a:bodyPr>
          <a:lstStyle/>
          <a:p>
            <a:r>
              <a:rPr lang="en-US" sz="900" dirty="0"/>
              <a:t>*http://www.sdgindex.org/assets/files/2018/02%20SDGS%20Country%20profiles%20edition%20WEB%20V3%20180718.pdf</a:t>
            </a:r>
          </a:p>
        </p:txBody>
      </p:sp>
      <p:pic>
        <p:nvPicPr>
          <p:cNvPr id="8" name="Picture 7">
            <a:extLst>
              <a:ext uri="{FF2B5EF4-FFF2-40B4-BE49-F238E27FC236}">
                <a16:creationId xmlns:a16="http://schemas.microsoft.com/office/drawing/2014/main" id="{51694008-6881-4E8E-AA34-4C45A93E9C0A}"/>
              </a:ext>
            </a:extLst>
          </p:cNvPr>
          <p:cNvPicPr>
            <a:picLocks noChangeAspect="1"/>
          </p:cNvPicPr>
          <p:nvPr/>
        </p:nvPicPr>
        <p:blipFill>
          <a:blip r:embed="rId3"/>
          <a:stretch>
            <a:fillRect/>
          </a:stretch>
        </p:blipFill>
        <p:spPr>
          <a:xfrm>
            <a:off x="353532" y="1759611"/>
            <a:ext cx="8610600" cy="4502099"/>
          </a:xfrm>
          <a:prstGeom prst="rect">
            <a:avLst/>
          </a:prstGeom>
        </p:spPr>
      </p:pic>
      <p:sp>
        <p:nvSpPr>
          <p:cNvPr id="10" name="Title 1">
            <a:extLst>
              <a:ext uri="{FF2B5EF4-FFF2-40B4-BE49-F238E27FC236}">
                <a16:creationId xmlns:a16="http://schemas.microsoft.com/office/drawing/2014/main" id="{63368552-93F9-42B4-8DFF-87ADD1BC63A5}"/>
              </a:ext>
            </a:extLst>
          </p:cNvPr>
          <p:cNvSpPr txBox="1">
            <a:spLocks/>
          </p:cNvSpPr>
          <p:nvPr/>
        </p:nvSpPr>
        <p:spPr>
          <a:xfrm>
            <a:off x="329055" y="1367132"/>
            <a:ext cx="6269665" cy="404816"/>
          </a:xfrm>
          <a:prstGeom prst="rect">
            <a:avLst/>
          </a:prstGeom>
        </p:spPr>
        <p:txBody>
          <a:bodyPr vert="horz" lIns="91440" tIns="45720" rIns="91440" bIns="45720" rtlCol="0" anchor="ctr">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sz="1200" dirty="0">
                <a:latin typeface="Arial" panose="020B0604020202020204" pitchFamily="34" charset="0"/>
                <a:cs typeface="Arial" panose="020B0604020202020204" pitchFamily="34" charset="0"/>
              </a:rPr>
              <a:t>SDG Indicator 6.6.1 Degree of integrated water resource management implementation</a:t>
            </a:r>
            <a:endParaRPr lang="en-US" sz="1200" dirty="0"/>
          </a:p>
        </p:txBody>
      </p:sp>
      <p:pic>
        <p:nvPicPr>
          <p:cNvPr id="9"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027" t="24438" r="6853" b="18971"/>
          <a:stretch/>
        </p:blipFill>
        <p:spPr bwMode="auto">
          <a:xfrm>
            <a:off x="42395" y="1"/>
            <a:ext cx="1312127" cy="1155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a:picLocks noChangeAspect="1"/>
          </p:cNvPicPr>
          <p:nvPr/>
        </p:nvPicPr>
        <p:blipFill>
          <a:blip r:embed="rId5"/>
          <a:stretch>
            <a:fillRect/>
          </a:stretch>
        </p:blipFill>
        <p:spPr>
          <a:xfrm>
            <a:off x="8107590" y="21492"/>
            <a:ext cx="1036410" cy="890093"/>
          </a:xfrm>
          <a:prstGeom prst="rect">
            <a:avLst/>
          </a:prstGeom>
        </p:spPr>
      </p:pic>
    </p:spTree>
    <p:extLst>
      <p:ext uri="{BB962C8B-B14F-4D97-AF65-F5344CB8AC3E}">
        <p14:creationId xmlns:p14="http://schemas.microsoft.com/office/powerpoint/2010/main" val="924966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36944"/>
            <a:ext cx="6269665" cy="404816"/>
          </a:xfrm>
        </p:spPr>
        <p:txBody>
          <a:bodyPr>
            <a:noAutofit/>
          </a:bodyPr>
          <a:lstStyle/>
          <a:p>
            <a:r>
              <a:rPr lang="en-US" sz="1800" b="1" dirty="0">
                <a:latin typeface="Arial" panose="020B0604020202020204" pitchFamily="34" charset="0"/>
                <a:cs typeface="Arial" panose="020B0604020202020204" pitchFamily="34" charset="0"/>
              </a:rPr>
              <a:t>Progress January – June 2018:</a:t>
            </a:r>
            <a:br>
              <a:rPr lang="en-US" sz="1800" b="1" dirty="0">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Visual: Reporting on environmental dimension of SDGs </a:t>
            </a:r>
            <a:endParaRPr lang="en-US" sz="2800" b="1" dirty="0"/>
          </a:p>
        </p:txBody>
      </p:sp>
      <p:sp>
        <p:nvSpPr>
          <p:cNvPr id="21"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7</a:t>
            </a:fld>
            <a:endParaRPr lang="en-US" dirty="0"/>
          </a:p>
        </p:txBody>
      </p:sp>
      <p:sp>
        <p:nvSpPr>
          <p:cNvPr id="13" name="Rectangle 12"/>
          <p:cNvSpPr/>
          <p:nvPr/>
        </p:nvSpPr>
        <p:spPr>
          <a:xfrm>
            <a:off x="329055" y="6403535"/>
            <a:ext cx="8337366" cy="230832"/>
          </a:xfrm>
          <a:prstGeom prst="rect">
            <a:avLst/>
          </a:prstGeom>
        </p:spPr>
        <p:txBody>
          <a:bodyPr wrap="square">
            <a:spAutoFit/>
          </a:bodyPr>
          <a:lstStyle/>
          <a:p>
            <a:r>
              <a:rPr lang="en-US" sz="900" dirty="0"/>
              <a:t>*http://www.sdgindex.org/assets/files/2018/02%20SDGS%20Country%20profiles%20edition%20WEB%20V3%20180718.pdf</a:t>
            </a:r>
          </a:p>
        </p:txBody>
      </p:sp>
      <p:pic>
        <p:nvPicPr>
          <p:cNvPr id="9" name="Picture 8">
            <a:extLst>
              <a:ext uri="{FF2B5EF4-FFF2-40B4-BE49-F238E27FC236}">
                <a16:creationId xmlns:a16="http://schemas.microsoft.com/office/drawing/2014/main" id="{B2DE49D4-9202-4AB9-965C-DDB3620FAFFA}"/>
              </a:ext>
            </a:extLst>
          </p:cNvPr>
          <p:cNvPicPr>
            <a:picLocks noChangeAspect="1"/>
          </p:cNvPicPr>
          <p:nvPr/>
        </p:nvPicPr>
        <p:blipFill>
          <a:blip r:embed="rId3"/>
          <a:stretch>
            <a:fillRect/>
          </a:stretch>
        </p:blipFill>
        <p:spPr>
          <a:xfrm>
            <a:off x="136339" y="1635604"/>
            <a:ext cx="8722798" cy="4772609"/>
          </a:xfrm>
          <a:prstGeom prst="rect">
            <a:avLst/>
          </a:prstGeom>
        </p:spPr>
      </p:pic>
      <p:sp>
        <p:nvSpPr>
          <p:cNvPr id="10" name="Title 1">
            <a:extLst>
              <a:ext uri="{FF2B5EF4-FFF2-40B4-BE49-F238E27FC236}">
                <a16:creationId xmlns:a16="http://schemas.microsoft.com/office/drawing/2014/main" id="{CC49B06E-5508-489D-8A23-83E4FA32F1E0}"/>
              </a:ext>
            </a:extLst>
          </p:cNvPr>
          <p:cNvSpPr txBox="1">
            <a:spLocks/>
          </p:cNvSpPr>
          <p:nvPr/>
        </p:nvSpPr>
        <p:spPr>
          <a:xfrm>
            <a:off x="136339" y="1284274"/>
            <a:ext cx="6269665" cy="404816"/>
          </a:xfrm>
          <a:prstGeom prst="rect">
            <a:avLst/>
          </a:prstGeom>
        </p:spPr>
        <p:txBody>
          <a:bodyPr vert="horz" lIns="91440" tIns="45720" rIns="91440" bIns="45720" rtlCol="0" anchor="ctr">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sz="1200" dirty="0">
                <a:latin typeface="Arial" panose="020B0604020202020204" pitchFamily="34" charset="0"/>
                <a:cs typeface="Arial" panose="020B0604020202020204" pitchFamily="34" charset="0"/>
              </a:rPr>
              <a:t>SDG Indicator 6.3.2 Proportion of bodies of water with good ambient water quality</a:t>
            </a:r>
            <a:endParaRPr lang="en-US" sz="1200" dirty="0"/>
          </a:p>
        </p:txBody>
      </p:sp>
      <p:pic>
        <p:nvPicPr>
          <p:cNvPr id="11"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027" t="24438" r="6853" b="18971"/>
          <a:stretch/>
        </p:blipFill>
        <p:spPr bwMode="auto">
          <a:xfrm>
            <a:off x="42395" y="1"/>
            <a:ext cx="1201185" cy="1058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1"/>
          <p:cNvPicPr>
            <a:picLocks noChangeAspect="1"/>
          </p:cNvPicPr>
          <p:nvPr/>
        </p:nvPicPr>
        <p:blipFill>
          <a:blip r:embed="rId5"/>
          <a:stretch>
            <a:fillRect/>
          </a:stretch>
        </p:blipFill>
        <p:spPr>
          <a:xfrm>
            <a:off x="8107590" y="21492"/>
            <a:ext cx="1036410" cy="890093"/>
          </a:xfrm>
          <a:prstGeom prst="rect">
            <a:avLst/>
          </a:prstGeom>
        </p:spPr>
      </p:pic>
    </p:spTree>
    <p:extLst>
      <p:ext uri="{BB962C8B-B14F-4D97-AF65-F5344CB8AC3E}">
        <p14:creationId xmlns:p14="http://schemas.microsoft.com/office/powerpoint/2010/main" val="3719599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5999" y="253051"/>
            <a:ext cx="6269665" cy="404816"/>
          </a:xfrm>
        </p:spPr>
        <p:txBody>
          <a:bodyPr>
            <a:noAutofit/>
          </a:bodyPr>
          <a:lstStyle/>
          <a:p>
            <a:r>
              <a:rPr lang="en-US" sz="1800" b="1" dirty="0">
                <a:latin typeface="Arial" panose="020B0604020202020204" pitchFamily="34" charset="0"/>
                <a:cs typeface="Arial" panose="020B0604020202020204" pitchFamily="34" charset="0"/>
              </a:rPr>
              <a:t>Progress January – June 2018:</a:t>
            </a:r>
            <a:br>
              <a:rPr lang="en-US" sz="1800" b="1" dirty="0">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Evidence-based policymaking </a:t>
            </a:r>
            <a:endParaRPr lang="en-US" sz="2800" b="1" dirty="0"/>
          </a:p>
        </p:txBody>
      </p:sp>
      <p:sp>
        <p:nvSpPr>
          <p:cNvPr id="12" name="Pentagon 11"/>
          <p:cNvSpPr/>
          <p:nvPr/>
        </p:nvSpPr>
        <p:spPr>
          <a:xfrm>
            <a:off x="490146" y="1517884"/>
            <a:ext cx="2228075" cy="1489089"/>
          </a:xfrm>
          <a:prstGeom prst="homePlate">
            <a:avLst/>
          </a:prstGeom>
          <a:solidFill>
            <a:srgbClr val="8064A2">
              <a:hueOff val="0"/>
              <a:satOff val="0"/>
              <a:lumOff val="0"/>
              <a:alphaOff val="0"/>
            </a:srgbClr>
          </a:solidFill>
          <a:ln w="25400" cap="flat" cmpd="sng" algn="ctr">
            <a:solidFill>
              <a:prstClr val="white">
                <a:hueOff val="0"/>
                <a:satOff val="0"/>
                <a:lumOff val="0"/>
                <a:alphaOff val="0"/>
              </a:prstClr>
            </a:solidFill>
            <a:prstDash val="solid"/>
          </a:ln>
          <a:effectLst/>
        </p:spPr>
        <p:txBody>
          <a:bodyPr spcFirstLastPara="0" vert="horz" wrap="square" lIns="45720" tIns="45720" rIns="45720" bIns="45720" numCol="1" spcCol="1270" anchor="ctr" anchorCtr="0">
            <a:noAutofit/>
          </a:bodyPr>
          <a:lstStyle/>
          <a:p>
            <a:pPr lvl="0"/>
            <a:r>
              <a:rPr lang="en-US" dirty="0">
                <a:solidFill>
                  <a:schemeClr val="bg1"/>
                </a:solidFill>
              </a:rPr>
              <a:t>Strengthening of the science-policy interface </a:t>
            </a:r>
          </a:p>
        </p:txBody>
      </p:sp>
      <p:sp>
        <p:nvSpPr>
          <p:cNvPr id="21"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8</a:t>
            </a:fld>
            <a:endParaRPr lang="en-US" dirty="0"/>
          </a:p>
        </p:txBody>
      </p:sp>
      <p:sp>
        <p:nvSpPr>
          <p:cNvPr id="6" name="TextBox 5">
            <a:extLst>
              <a:ext uri="{FF2B5EF4-FFF2-40B4-BE49-F238E27FC236}">
                <a16:creationId xmlns:a16="http://schemas.microsoft.com/office/drawing/2014/main" id="{1310B26F-CEEB-4911-B955-9B48D2CC2F29}"/>
              </a:ext>
            </a:extLst>
          </p:cNvPr>
          <p:cNvSpPr txBox="1"/>
          <p:nvPr/>
        </p:nvSpPr>
        <p:spPr>
          <a:xfrm>
            <a:off x="3190081" y="1295401"/>
            <a:ext cx="5486400" cy="2462213"/>
          </a:xfrm>
          <a:prstGeom prst="rect">
            <a:avLst/>
          </a:prstGeom>
          <a:noFill/>
          <a:ln>
            <a:noFill/>
          </a:ln>
        </p:spPr>
        <p:txBody>
          <a:bodyPr vert="horz" wrap="square" rtlCol="0">
            <a:spAutoFit/>
          </a:bodyPr>
          <a:lstStyle/>
          <a:p>
            <a:pPr marL="285750" lvl="0" indent="-285750">
              <a:spcAft>
                <a:spcPts val="1200"/>
              </a:spcAft>
              <a:buFont typeface="Arial" charset="0"/>
              <a:buChar char="•"/>
            </a:pPr>
            <a:r>
              <a:rPr lang="en-US" sz="2400" dirty="0">
                <a:solidFill>
                  <a:prstClr val="black"/>
                </a:solidFill>
              </a:rPr>
              <a:t>Evidence-based policymaking informed by robust data and assessments fully integrates the environmental dimension of SDGs, resulting in innovative ways to adhere to the planets’ ecological limits.</a:t>
            </a:r>
          </a:p>
          <a:p>
            <a:pPr marL="285750" lvl="0" indent="-285750">
              <a:spcAft>
                <a:spcPts val="1200"/>
              </a:spcAft>
              <a:buFont typeface="Arial" charset="0"/>
              <a:buChar char="•"/>
            </a:pPr>
            <a:endParaRPr lang="en-US" sz="2400" dirty="0">
              <a:solidFill>
                <a:prstClr val="black"/>
              </a:solidFill>
            </a:endParaRPr>
          </a:p>
        </p:txBody>
      </p:sp>
      <p:sp>
        <p:nvSpPr>
          <p:cNvPr id="11" name="Heptagon 10"/>
          <p:cNvSpPr/>
          <p:nvPr/>
        </p:nvSpPr>
        <p:spPr>
          <a:xfrm>
            <a:off x="389306" y="1507657"/>
            <a:ext cx="345558" cy="265814"/>
          </a:xfrm>
          <a:prstGeom prst="heptagon">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000" dirty="0"/>
              <a:t>iii</a:t>
            </a:r>
          </a:p>
        </p:txBody>
      </p:sp>
      <p:pic>
        <p:nvPicPr>
          <p:cNvPr id="13" name="Picture 12" descr="Untitled-7.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5" y="3115335"/>
            <a:ext cx="3258627" cy="2080924"/>
          </a:xfrm>
          <a:prstGeom prst="rect">
            <a:avLst/>
          </a:prstGeom>
        </p:spPr>
      </p:pic>
      <p:sp>
        <p:nvSpPr>
          <p:cNvPr id="15" name="TextBox 14"/>
          <p:cNvSpPr txBox="1"/>
          <p:nvPr/>
        </p:nvSpPr>
        <p:spPr>
          <a:xfrm>
            <a:off x="3472748" y="3219293"/>
            <a:ext cx="4682424" cy="1754326"/>
          </a:xfrm>
          <a:prstGeom prst="rect">
            <a:avLst/>
          </a:prstGeom>
          <a:noFill/>
          <a:ln>
            <a:noFill/>
          </a:ln>
        </p:spPr>
        <p:txBody>
          <a:bodyPr vert="horz" wrap="square" rtlCol="0">
            <a:spAutoFit/>
          </a:bodyPr>
          <a:lstStyle/>
          <a:p>
            <a:r>
              <a:rPr lang="en-US" sz="1400" dirty="0"/>
              <a:t>The UN Science-Policy-Business Forum on the Environment is a showcase for vetted ‘green solutions’ that are, driven by advances in science and technology, which is an incubator of great ideas and initiatives and an accelerator of action towards a more sustainable future through a set of high-powered annual events and consultations, 100% Self-financed </a:t>
            </a:r>
          </a:p>
          <a:p>
            <a:pPr marL="742950" lvl="1" indent="-285750">
              <a:buFont typeface="Arial" charset="0"/>
              <a:buChar char="•"/>
            </a:pPr>
            <a:endParaRPr lang="en-US" sz="2400" dirty="0"/>
          </a:p>
        </p:txBody>
      </p:sp>
      <p:pic>
        <p:nvPicPr>
          <p:cNvPr id="5" name="Picture 4"/>
          <p:cNvPicPr>
            <a:picLocks noChangeAspect="1"/>
          </p:cNvPicPr>
          <p:nvPr/>
        </p:nvPicPr>
        <p:blipFill>
          <a:blip r:embed="rId4"/>
          <a:stretch>
            <a:fillRect/>
          </a:stretch>
        </p:blipFill>
        <p:spPr>
          <a:xfrm>
            <a:off x="3368525" y="4707891"/>
            <a:ext cx="2201369" cy="1464911"/>
          </a:xfrm>
          <a:prstGeom prst="rect">
            <a:avLst/>
          </a:prstGeom>
          <a:ln>
            <a:noFill/>
          </a:ln>
          <a:effectLst>
            <a:softEdge rad="112500"/>
          </a:effectLst>
        </p:spPr>
      </p:pic>
      <p:pic>
        <p:nvPicPr>
          <p:cNvPr id="7" name="Picture 6"/>
          <p:cNvPicPr>
            <a:picLocks noChangeAspect="1"/>
          </p:cNvPicPr>
          <p:nvPr/>
        </p:nvPicPr>
        <p:blipFill>
          <a:blip r:embed="rId5"/>
          <a:stretch>
            <a:fillRect/>
          </a:stretch>
        </p:blipFill>
        <p:spPr>
          <a:xfrm>
            <a:off x="7652601" y="4643075"/>
            <a:ext cx="1135773" cy="417353"/>
          </a:xfrm>
          <a:prstGeom prst="rect">
            <a:avLst/>
          </a:prstGeom>
        </p:spPr>
      </p:pic>
      <p:pic>
        <p:nvPicPr>
          <p:cNvPr id="8" name="Picture 7"/>
          <p:cNvPicPr>
            <a:picLocks noChangeAspect="1"/>
          </p:cNvPicPr>
          <p:nvPr/>
        </p:nvPicPr>
        <p:blipFill>
          <a:blip r:embed="rId6"/>
          <a:stretch>
            <a:fillRect/>
          </a:stretch>
        </p:blipFill>
        <p:spPr>
          <a:xfrm>
            <a:off x="5962300" y="6085357"/>
            <a:ext cx="2998839" cy="425405"/>
          </a:xfrm>
          <a:prstGeom prst="rect">
            <a:avLst/>
          </a:prstGeom>
        </p:spPr>
      </p:pic>
      <p:graphicFrame>
        <p:nvGraphicFramePr>
          <p:cNvPr id="3" name="Diagram 2"/>
          <p:cNvGraphicFramePr/>
          <p:nvPr>
            <p:extLst>
              <p:ext uri="{D42A27DB-BD31-4B8C-83A1-F6EECF244321}">
                <p14:modId xmlns:p14="http://schemas.microsoft.com/office/powerpoint/2010/main" val="2495323079"/>
              </p:ext>
            </p:extLst>
          </p:nvPr>
        </p:nvGraphicFramePr>
        <p:xfrm>
          <a:off x="999043" y="4458276"/>
          <a:ext cx="3313213" cy="207984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9" name="Picture 8"/>
          <p:cNvPicPr>
            <a:picLocks noChangeAspect="1"/>
          </p:cNvPicPr>
          <p:nvPr/>
        </p:nvPicPr>
        <p:blipFill>
          <a:blip r:embed="rId12"/>
          <a:stretch>
            <a:fillRect/>
          </a:stretch>
        </p:blipFill>
        <p:spPr>
          <a:xfrm>
            <a:off x="5635210" y="4504573"/>
            <a:ext cx="1520150" cy="642665"/>
          </a:xfrm>
          <a:prstGeom prst="rect">
            <a:avLst/>
          </a:prstGeom>
        </p:spPr>
      </p:pic>
      <p:pic>
        <p:nvPicPr>
          <p:cNvPr id="10" name="Picture 9"/>
          <p:cNvPicPr>
            <a:picLocks noChangeAspect="1"/>
          </p:cNvPicPr>
          <p:nvPr/>
        </p:nvPicPr>
        <p:blipFill>
          <a:blip r:embed="rId13"/>
          <a:stretch>
            <a:fillRect/>
          </a:stretch>
        </p:blipFill>
        <p:spPr>
          <a:xfrm>
            <a:off x="5806805" y="5227733"/>
            <a:ext cx="1262663" cy="362068"/>
          </a:xfrm>
          <a:prstGeom prst="rect">
            <a:avLst/>
          </a:prstGeom>
        </p:spPr>
      </p:pic>
      <p:pic>
        <p:nvPicPr>
          <p:cNvPr id="16" name="Picture 15"/>
          <p:cNvPicPr>
            <a:picLocks noChangeAspect="1"/>
          </p:cNvPicPr>
          <p:nvPr/>
        </p:nvPicPr>
        <p:blipFill>
          <a:blip r:embed="rId14"/>
          <a:stretch>
            <a:fillRect/>
          </a:stretch>
        </p:blipFill>
        <p:spPr>
          <a:xfrm>
            <a:off x="7652601" y="5142460"/>
            <a:ext cx="967997" cy="468385"/>
          </a:xfrm>
          <a:prstGeom prst="rect">
            <a:avLst/>
          </a:prstGeom>
        </p:spPr>
      </p:pic>
      <p:pic>
        <p:nvPicPr>
          <p:cNvPr id="17" name="Picture 16"/>
          <p:cNvPicPr>
            <a:picLocks noChangeAspect="1"/>
          </p:cNvPicPr>
          <p:nvPr/>
        </p:nvPicPr>
        <p:blipFill>
          <a:blip r:embed="rId15"/>
          <a:stretch>
            <a:fillRect/>
          </a:stretch>
        </p:blipFill>
        <p:spPr>
          <a:xfrm>
            <a:off x="6066780" y="5631889"/>
            <a:ext cx="2686848" cy="420697"/>
          </a:xfrm>
          <a:prstGeom prst="rect">
            <a:avLst/>
          </a:prstGeom>
        </p:spPr>
      </p:pic>
      <p:pic>
        <p:nvPicPr>
          <p:cNvPr id="19" name="Picture 2"/>
          <p:cNvPicPr>
            <a:picLocks noChangeAspect="1" noChangeArrowheads="1"/>
          </p:cNvPicPr>
          <p:nvPr/>
        </p:nvPicPr>
        <p:blipFill rotWithShape="1">
          <a:blip r:embed="rId16" cstate="print">
            <a:extLst>
              <a:ext uri="{28A0092B-C50C-407E-A947-70E740481C1C}">
                <a14:useLocalDpi xmlns:a14="http://schemas.microsoft.com/office/drawing/2010/main" val="0"/>
              </a:ext>
            </a:extLst>
          </a:blip>
          <a:srcRect l="57027" t="24438" r="6853" b="18971"/>
          <a:stretch/>
        </p:blipFill>
        <p:spPr bwMode="auto">
          <a:xfrm>
            <a:off x="42396" y="0"/>
            <a:ext cx="1338912" cy="11794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9"/>
          <p:cNvPicPr>
            <a:picLocks noChangeAspect="1"/>
          </p:cNvPicPr>
          <p:nvPr/>
        </p:nvPicPr>
        <p:blipFill>
          <a:blip r:embed="rId17"/>
          <a:stretch>
            <a:fillRect/>
          </a:stretch>
        </p:blipFill>
        <p:spPr>
          <a:xfrm>
            <a:off x="8107590" y="21492"/>
            <a:ext cx="1036410" cy="890093"/>
          </a:xfrm>
          <a:prstGeom prst="rect">
            <a:avLst/>
          </a:prstGeom>
        </p:spPr>
      </p:pic>
    </p:spTree>
    <p:extLst>
      <p:ext uri="{BB962C8B-B14F-4D97-AF65-F5344CB8AC3E}">
        <p14:creationId xmlns:p14="http://schemas.microsoft.com/office/powerpoint/2010/main" val="126841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5999" y="253051"/>
            <a:ext cx="6269665" cy="404816"/>
          </a:xfrm>
        </p:spPr>
        <p:txBody>
          <a:bodyPr>
            <a:noAutofit/>
          </a:bodyPr>
          <a:lstStyle/>
          <a:p>
            <a:r>
              <a:rPr lang="en-US" sz="1800" b="1" dirty="0">
                <a:latin typeface="Arial" panose="020B0604020202020204" pitchFamily="34" charset="0"/>
                <a:cs typeface="Arial" panose="020B0604020202020204" pitchFamily="34" charset="0"/>
              </a:rPr>
              <a:t>Progress January – June 2018:</a:t>
            </a:r>
            <a:br>
              <a:rPr lang="en-US" sz="1800" b="1" dirty="0">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Evidence-based policymaking </a:t>
            </a:r>
            <a:endParaRPr lang="en-US" sz="2800" b="1" dirty="0"/>
          </a:p>
        </p:txBody>
      </p:sp>
      <p:sp>
        <p:nvSpPr>
          <p:cNvPr id="21"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9</a:t>
            </a:fld>
            <a:endParaRPr lang="en-US" dirty="0"/>
          </a:p>
        </p:txBody>
      </p:sp>
      <p:sp>
        <p:nvSpPr>
          <p:cNvPr id="6" name="TextBox 5">
            <a:extLst>
              <a:ext uri="{FF2B5EF4-FFF2-40B4-BE49-F238E27FC236}">
                <a16:creationId xmlns:a16="http://schemas.microsoft.com/office/drawing/2014/main" id="{1310B26F-CEEB-4911-B955-9B48D2CC2F29}"/>
              </a:ext>
            </a:extLst>
          </p:cNvPr>
          <p:cNvSpPr txBox="1"/>
          <p:nvPr/>
        </p:nvSpPr>
        <p:spPr>
          <a:xfrm>
            <a:off x="-209521" y="1166191"/>
            <a:ext cx="3682269" cy="2154436"/>
          </a:xfrm>
          <a:prstGeom prst="rect">
            <a:avLst/>
          </a:prstGeom>
          <a:noFill/>
          <a:ln>
            <a:noFill/>
          </a:ln>
        </p:spPr>
        <p:txBody>
          <a:bodyPr vert="horz" wrap="square" rtlCol="0">
            <a:spAutoFit/>
          </a:bodyPr>
          <a:lstStyle/>
          <a:p>
            <a:pPr marL="355600" lvl="0">
              <a:spcAft>
                <a:spcPts val="1200"/>
              </a:spcAft>
            </a:pPr>
            <a:r>
              <a:rPr lang="en-US" sz="2000" dirty="0">
                <a:solidFill>
                  <a:prstClr val="black"/>
                </a:solidFill>
              </a:rPr>
              <a:t>FORESIGHT: Strengthening of the science-policy interface by countries based on the use of data, information and policy analysis.</a:t>
            </a:r>
          </a:p>
          <a:p>
            <a:pPr marL="285750" lvl="0" indent="-285750">
              <a:spcAft>
                <a:spcPts val="1200"/>
              </a:spcAft>
              <a:buFont typeface="Arial" charset="0"/>
              <a:buChar char="•"/>
            </a:pPr>
            <a:endParaRPr lang="en-US" sz="2400" dirty="0">
              <a:solidFill>
                <a:prstClr val="black"/>
              </a:solidFill>
            </a:endParaRPr>
          </a:p>
        </p:txBody>
      </p:sp>
      <p:sp>
        <p:nvSpPr>
          <p:cNvPr id="15" name="TextBox 14"/>
          <p:cNvSpPr txBox="1"/>
          <p:nvPr/>
        </p:nvSpPr>
        <p:spPr>
          <a:xfrm>
            <a:off x="3586570" y="1301573"/>
            <a:ext cx="5297626" cy="1600438"/>
          </a:xfrm>
          <a:prstGeom prst="rect">
            <a:avLst/>
          </a:prstGeom>
          <a:noFill/>
          <a:ln>
            <a:noFill/>
          </a:ln>
        </p:spPr>
        <p:txBody>
          <a:bodyPr vert="horz" wrap="square" rtlCol="0">
            <a:spAutoFit/>
          </a:bodyPr>
          <a:lstStyle/>
          <a:p>
            <a:r>
              <a:rPr lang="en-US" sz="1400" dirty="0"/>
              <a:t>The UN Environment Foresight Briefs are published by UN Environment to, among others, highlight a hotspot of environmental change, feature an emerging science topic, or discuss a contemporary environmental issue. The public is thus provided with the opportunity to find out what is happening to their changing environment and the consequences of everyday choices, and to think about future directions for policy. Nine briefs have been produced so far.</a:t>
            </a:r>
            <a:endParaRPr lang="en-US" sz="2400" dirty="0"/>
          </a:p>
        </p:txBody>
      </p:sp>
      <p:pic>
        <p:nvPicPr>
          <p:cNvPr id="23" name="Picture 22">
            <a:extLst>
              <a:ext uri="{FF2B5EF4-FFF2-40B4-BE49-F238E27FC236}">
                <a16:creationId xmlns:a16="http://schemas.microsoft.com/office/drawing/2014/main" id="{DB8D4B79-DA99-46FE-AFA9-71BB88C07CAF}"/>
              </a:ext>
            </a:extLst>
          </p:cNvPr>
          <p:cNvPicPr>
            <a:picLocks noChangeAspect="1"/>
          </p:cNvPicPr>
          <p:nvPr/>
        </p:nvPicPr>
        <p:blipFill>
          <a:blip r:embed="rId3"/>
          <a:stretch>
            <a:fillRect/>
          </a:stretch>
        </p:blipFill>
        <p:spPr>
          <a:xfrm>
            <a:off x="224581" y="3073661"/>
            <a:ext cx="8481888" cy="1930360"/>
          </a:xfrm>
          <a:prstGeom prst="rect">
            <a:avLst/>
          </a:prstGeom>
        </p:spPr>
      </p:pic>
      <p:pic>
        <p:nvPicPr>
          <p:cNvPr id="25" name="Picture 24">
            <a:extLst>
              <a:ext uri="{FF2B5EF4-FFF2-40B4-BE49-F238E27FC236}">
                <a16:creationId xmlns:a16="http://schemas.microsoft.com/office/drawing/2014/main" id="{F7F91E97-367D-4E2C-AA2A-68607F42DC3B}"/>
              </a:ext>
            </a:extLst>
          </p:cNvPr>
          <p:cNvPicPr>
            <a:picLocks noChangeAspect="1"/>
          </p:cNvPicPr>
          <p:nvPr/>
        </p:nvPicPr>
        <p:blipFill>
          <a:blip r:embed="rId4"/>
          <a:stretch>
            <a:fillRect/>
          </a:stretch>
        </p:blipFill>
        <p:spPr>
          <a:xfrm>
            <a:off x="1369594" y="4809481"/>
            <a:ext cx="7418303" cy="1938000"/>
          </a:xfrm>
          <a:prstGeom prst="rect">
            <a:avLst/>
          </a:prstGeom>
        </p:spPr>
      </p:pic>
      <p:pic>
        <p:nvPicPr>
          <p:cNvPr id="11"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7027" t="24438" r="6853" b="18971"/>
          <a:stretch/>
        </p:blipFill>
        <p:spPr bwMode="auto">
          <a:xfrm>
            <a:off x="42396" y="0"/>
            <a:ext cx="1323868" cy="1166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1"/>
          <p:cNvPicPr>
            <a:picLocks noChangeAspect="1"/>
          </p:cNvPicPr>
          <p:nvPr/>
        </p:nvPicPr>
        <p:blipFill>
          <a:blip r:embed="rId6"/>
          <a:stretch>
            <a:fillRect/>
          </a:stretch>
        </p:blipFill>
        <p:spPr>
          <a:xfrm>
            <a:off x="8107590" y="21492"/>
            <a:ext cx="1036410" cy="890093"/>
          </a:xfrm>
          <a:prstGeom prst="rect">
            <a:avLst/>
          </a:prstGeom>
        </p:spPr>
      </p:pic>
    </p:spTree>
    <p:extLst>
      <p:ext uri="{BB962C8B-B14F-4D97-AF65-F5344CB8AC3E}">
        <p14:creationId xmlns:p14="http://schemas.microsoft.com/office/powerpoint/2010/main" val="26782049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UNEnvironment_PPT_English</Template>
  <TotalTime>1324</TotalTime>
  <Words>1524</Words>
  <Application>Microsoft Office PowerPoint</Application>
  <PresentationFormat>On-screen Show (4:3)</PresentationFormat>
  <Paragraphs>221</Paragraphs>
  <Slides>19</Slides>
  <Notes>19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vt:i4>
      </vt:variant>
    </vt:vector>
  </HeadingPairs>
  <TitlesOfParts>
    <vt:vector size="29" baseType="lpstr">
      <vt:lpstr>Arial</vt:lpstr>
      <vt:lpstr>Arial</vt:lpstr>
      <vt:lpstr>Arial Black</vt:lpstr>
      <vt:lpstr>Calibri</vt:lpstr>
      <vt:lpstr>굴림</vt:lpstr>
      <vt:lpstr>Roboto</vt:lpstr>
      <vt:lpstr>Roboto Light</vt:lpstr>
      <vt:lpstr>Roboto Regular</vt:lpstr>
      <vt:lpstr>Wingdings</vt:lpstr>
      <vt:lpstr>Office Theme</vt:lpstr>
      <vt:lpstr>PowerPoint Presentation</vt:lpstr>
      <vt:lpstr>2016 - 2017 Progress towards achieving  the Expected Accomplishments</vt:lpstr>
      <vt:lpstr>Institutionalizing evidence-based policymaking </vt:lpstr>
      <vt:lpstr>Progress January – June 2018: The development of SDG methods and capacity development </vt:lpstr>
      <vt:lpstr>Progress January – June 2018: Reporting on environmental dimension of SDGs </vt:lpstr>
      <vt:lpstr>Progress January – June 2018: Visual: Reporting on environmental dimension of SDGs </vt:lpstr>
      <vt:lpstr>Progress January – June 2018: Visual: Reporting on environmental dimension of SDGs </vt:lpstr>
      <vt:lpstr>Progress January – June 2018: Evidence-based policymaking </vt:lpstr>
      <vt:lpstr>Progress January – June 2018: Evidence-based policymaking </vt:lpstr>
      <vt:lpstr>Progress January – June 2018: Big Data on the Environment Initiative Environment Live and link to SDG indicators and Global Monitoring</vt:lpstr>
      <vt:lpstr>Progress January – June 2018: Global Environmental Monitoring</vt:lpstr>
      <vt:lpstr>Progress January – June 2018: On the utilization and access of our reports and environmental trends data </vt:lpstr>
      <vt:lpstr>GEF/GCF Climate Information &amp; Capacity Development Portfolio</vt:lpstr>
      <vt:lpstr>UN Environment Assembly Resolutions</vt:lpstr>
      <vt:lpstr>UN Environment Assembly Resolutions</vt:lpstr>
      <vt:lpstr>Challenges</vt:lpstr>
      <vt:lpstr>Opportunities</vt:lpstr>
      <vt:lpstr>   2018 - 2019 Planned Budget </vt:lpstr>
      <vt:lpstr>  Questions &amp; Discussion</vt:lpstr>
    </vt:vector>
  </TitlesOfParts>
  <Company>UNEP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presentation in  maximum 3 lines of text, Roboto Regular, 40pt</dc:title>
  <dc:creator>Audrey Ringler</dc:creator>
  <cp:lastModifiedBy>Djaheezah Subratty</cp:lastModifiedBy>
  <cp:revision>121</cp:revision>
  <dcterms:created xsi:type="dcterms:W3CDTF">2018-09-13T09:08:42Z</dcterms:created>
  <dcterms:modified xsi:type="dcterms:W3CDTF">2018-10-10T12:09:03Z</dcterms:modified>
</cp:coreProperties>
</file>