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  <p:sldMasterId id="2147483675" r:id="rId3"/>
  </p:sldMasterIdLst>
  <p:notesMasterIdLst>
    <p:notesMasterId r:id="rId18"/>
  </p:notesMasterIdLst>
  <p:handoutMasterIdLst>
    <p:handoutMasterId r:id="rId19"/>
  </p:handoutMasterIdLst>
  <p:sldIdLst>
    <p:sldId id="597" r:id="rId4"/>
    <p:sldId id="602" r:id="rId5"/>
    <p:sldId id="605" r:id="rId6"/>
    <p:sldId id="606" r:id="rId7"/>
    <p:sldId id="607" r:id="rId8"/>
    <p:sldId id="608" r:id="rId9"/>
    <p:sldId id="609" r:id="rId10"/>
    <p:sldId id="615" r:id="rId11"/>
    <p:sldId id="610" r:id="rId12"/>
    <p:sldId id="611" r:id="rId13"/>
    <p:sldId id="612" r:id="rId14"/>
    <p:sldId id="613" r:id="rId15"/>
    <p:sldId id="614" r:id="rId16"/>
    <p:sldId id="568" r:id="rId17"/>
  </p:sldIdLst>
  <p:sldSz cx="9144000" cy="6858000" type="screen4x3"/>
  <p:notesSz cx="6807200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andra_r" initials="c" lastIdx="18" clrIdx="0"/>
  <p:cmAuthor id="1" name="HC" initials="H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FF"/>
    <a:srgbClr val="00FFFF"/>
    <a:srgbClr val="6666FF"/>
    <a:srgbClr val="0033CC"/>
    <a:srgbClr val="D484F8"/>
    <a:srgbClr val="000000"/>
    <a:srgbClr val="CCFC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3355" autoAdjust="0"/>
  </p:normalViewPr>
  <p:slideViewPr>
    <p:cSldViewPr>
      <p:cViewPr varScale="1">
        <p:scale>
          <a:sx n="66" d="100"/>
          <a:sy n="66" d="100"/>
        </p:scale>
        <p:origin x="13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8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20" y="-9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8" cy="496967"/>
          </a:xfrm>
          <a:prstGeom prst="rect">
            <a:avLst/>
          </a:prstGeom>
        </p:spPr>
        <p:txBody>
          <a:bodyPr vert="horz" lIns="93268" tIns="46634" rIns="93268" bIns="46634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40" y="1"/>
            <a:ext cx="2949788" cy="496967"/>
          </a:xfrm>
          <a:prstGeom prst="rect">
            <a:avLst/>
          </a:prstGeom>
        </p:spPr>
        <p:txBody>
          <a:bodyPr vert="horz" lIns="93268" tIns="46634" rIns="93268" bIns="46634" rtlCol="0"/>
          <a:lstStyle>
            <a:lvl1pPr algn="r">
              <a:defRPr sz="1200" smtClean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AU" smtClean="0"/>
              <a:t>21/02/2012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788" cy="496967"/>
          </a:xfrm>
          <a:prstGeom prst="rect">
            <a:avLst/>
          </a:prstGeom>
        </p:spPr>
        <p:txBody>
          <a:bodyPr vert="horz" lIns="93268" tIns="46634" rIns="93268" bIns="46634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40" y="9440647"/>
            <a:ext cx="2949788" cy="496967"/>
          </a:xfrm>
          <a:prstGeom prst="rect">
            <a:avLst/>
          </a:prstGeom>
        </p:spPr>
        <p:txBody>
          <a:bodyPr vert="horz" lIns="93268" tIns="46634" rIns="93268" bIns="46634" rtlCol="0" anchor="b"/>
          <a:lstStyle>
            <a:lvl1pPr algn="r">
              <a:defRPr sz="1200" smtClean="0">
                <a:ea typeface="+mn-ea"/>
                <a:cs typeface="+mn-cs"/>
              </a:defRPr>
            </a:lvl1pPr>
          </a:lstStyle>
          <a:p>
            <a:pPr>
              <a:defRPr/>
            </a:pPr>
            <a:fld id="{69392021-47F9-468F-B903-849B7867C76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3904556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978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8" tIns="46634" rIns="93268" bIns="4663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840" y="1"/>
            <a:ext cx="294978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8" tIns="46634" rIns="93268" bIns="4663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AU" smtClean="0"/>
              <a:t>21/02/2012</a:t>
            </a:r>
            <a:endParaRPr lang="en-AU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1" y="4721187"/>
            <a:ext cx="5445760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8" tIns="46634" rIns="93268" bIns="466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647"/>
            <a:ext cx="294978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8" tIns="46634" rIns="93268" bIns="4663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840" y="9440647"/>
            <a:ext cx="2949788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8" tIns="46634" rIns="93268" bIns="4663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214C47EE-C8F5-43FD-A8D2-CD70AED03FC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3235028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latin typeface="Calibri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6701F9-A77A-4978-AAC4-33BBD3D9D08F}" type="slidenum">
              <a:rPr lang="en-AU" smtClean="0">
                <a:ea typeface="ＭＳ Ｐゴシック" charset="-128"/>
                <a:cs typeface="ＭＳ Ｐゴシック" charset="-128"/>
              </a:rPr>
              <a:pPr/>
              <a:t>1</a:t>
            </a:fld>
            <a:endParaRPr lang="en-AU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21/02/2012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00524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21/02/2012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4C47EE-C8F5-43FD-A8D2-CD70AED03FC9}" type="slidenum">
              <a:rPr lang="en-AU" smtClean="0"/>
              <a:pPr>
                <a:defRPr/>
              </a:pPr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685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E686E-82A8-425B-87B1-706EE6503FCE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62A9E-C05B-424B-92EE-59D094DA16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7FC36-0DE3-478A-9124-B55413957E90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C2719-DA0F-4E36-9AF3-E9415AF726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916113"/>
            <a:ext cx="4038600" cy="4465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916113"/>
            <a:ext cx="4038600" cy="4465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AFD81-E69C-41DD-A534-13AC64DCE738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C6B22-1736-45CC-B5EA-86CE87C675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908050"/>
            <a:ext cx="2057400" cy="5473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908050"/>
            <a:ext cx="6019800" cy="5473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6480175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8313" y="1916113"/>
            <a:ext cx="8229600" cy="4465637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9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2574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0062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916113"/>
            <a:ext cx="4038600" cy="4465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916113"/>
            <a:ext cx="4038600" cy="4465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488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384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83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F5ECE-ED57-46BF-92BD-AD7067DC502B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8FF3C-ED64-4CFD-AAC2-297CCE5F32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194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09716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7106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963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908050"/>
            <a:ext cx="2057400" cy="5473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908050"/>
            <a:ext cx="6019800" cy="5473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2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6C023-9557-4102-8E87-DD7D8EE77515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E7B4F-C22A-4B27-A01F-CE8DCB0CE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24EF3-D5BC-48EE-AD0C-59F2F99A519F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1DAE7-FEC8-420D-8D31-33CA8A2E8A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EF86A-386F-4B8A-AA44-203F948753D2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7A2CB-0898-41C5-A88F-48CEED717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AA678-7766-4F52-B082-58F3FF79B82C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D445E-ABB9-4E57-BF4B-52470C5C65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EA9BA-7A15-498A-84F2-131A42FDC6E4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777C8-AD24-4602-9A59-FB34E6955D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509DB-0553-483E-987A-A2E11A81BBF3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53769-DE61-476D-BBBC-0F7A1F6992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ea typeface="+mn-ea"/>
                <a:cs typeface="+mn-cs"/>
              </a:defRPr>
            </a:lvl1pPr>
          </a:lstStyle>
          <a:p>
            <a:pPr>
              <a:defRPr/>
            </a:pPr>
            <a:fld id="{F8782C41-3562-4D63-AC48-0BD2B8A1F6BD}" type="datetime1">
              <a:rPr lang="en-US" smtClean="0"/>
              <a:pPr>
                <a:defRPr/>
              </a:pPr>
              <a:t>9/17/2018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fld id="{929138EF-7B72-44D8-82A4-DAFE198AAA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64801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16113"/>
            <a:ext cx="82296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  <p:sldLayoutId id="2147483662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64801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16113"/>
            <a:ext cx="8229600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7157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196752"/>
            <a:ext cx="8136904" cy="72008"/>
          </a:xfrm>
        </p:spPr>
        <p:txBody>
          <a:bodyPr/>
          <a:lstStyle/>
          <a:p>
            <a:pPr algn="ctr" eaLnBrk="1" hangingPunct="1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en-US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23528" y="1046584"/>
            <a:ext cx="8424936" cy="454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7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3900" kern="0" dirty="0" smtClean="0"/>
              <a:t/>
            </a:r>
            <a:br>
              <a:rPr lang="en-US" sz="3900" kern="0" dirty="0" smtClean="0"/>
            </a:br>
            <a:r>
              <a:rPr lang="en-US" sz="3900" kern="0" dirty="0" smtClean="0"/>
              <a:t/>
            </a:r>
            <a:br>
              <a:rPr lang="en-US" sz="3900" kern="0" dirty="0" smtClean="0"/>
            </a:br>
            <a:r>
              <a:rPr lang="en-US" sz="5300" b="1" kern="0" dirty="0" smtClean="0"/>
              <a:t>GMP Pacific Midterm Workshop</a:t>
            </a:r>
            <a:r>
              <a:rPr lang="en-US" sz="3900" b="1" kern="0" dirty="0" smtClean="0"/>
              <a:t/>
            </a:r>
            <a:br>
              <a:rPr lang="en-US" sz="3900" b="1" kern="0" dirty="0" smtClean="0"/>
            </a:br>
            <a:endParaRPr lang="en-US" sz="3900" b="1" kern="0" dirty="0" smtClean="0"/>
          </a:p>
          <a:p>
            <a:pPr algn="ctr"/>
            <a:r>
              <a:rPr lang="en-US" sz="3900" b="1" kern="0" dirty="0" smtClean="0"/>
              <a:t/>
            </a:r>
            <a:br>
              <a:rPr lang="en-US" sz="3900" b="1" kern="0" dirty="0" smtClean="0"/>
            </a:br>
            <a:r>
              <a:rPr lang="en-US" sz="3900" b="1" kern="0" dirty="0" smtClean="0">
                <a:latin typeface="+mn-lt"/>
              </a:rPr>
              <a:t>The </a:t>
            </a:r>
            <a:r>
              <a:rPr lang="en-US" b="1" kern="0" dirty="0" smtClean="0">
                <a:latin typeface="+mn-lt"/>
              </a:rPr>
              <a:t>Institute of Applied Sciences</a:t>
            </a:r>
            <a:r>
              <a:rPr lang="en-US" sz="2700" kern="0" dirty="0" smtClean="0"/>
              <a:t/>
            </a:r>
            <a:br>
              <a:rPr lang="en-US" sz="2700" kern="0" dirty="0" smtClean="0"/>
            </a:br>
            <a:r>
              <a:rPr lang="en-US" sz="2700" kern="0" dirty="0" smtClean="0"/>
              <a:t/>
            </a:r>
            <a:br>
              <a:rPr lang="en-US" sz="2700" kern="0" dirty="0" smtClean="0"/>
            </a:br>
            <a:endParaRPr lang="en-US" sz="2700" kern="0" dirty="0" smtClean="0"/>
          </a:p>
          <a:p>
            <a:pPr algn="ctr"/>
            <a:endParaRPr lang="en-US" sz="2700" kern="0" dirty="0" smtClean="0"/>
          </a:p>
          <a:p>
            <a:pPr algn="ctr"/>
            <a:endParaRPr lang="en-US" sz="4000" kern="0" dirty="0"/>
          </a:p>
          <a:p>
            <a:pPr algn="ctr"/>
            <a:r>
              <a:rPr lang="en-US" sz="3100" kern="0" dirty="0" smtClean="0"/>
              <a:t>17-18 September 2018</a:t>
            </a:r>
          </a:p>
          <a:p>
            <a:pPr algn="ctr"/>
            <a:r>
              <a:rPr lang="en-US" sz="3100" kern="0" dirty="0" smtClean="0"/>
              <a:t/>
            </a:r>
            <a:br>
              <a:rPr lang="en-US" sz="3100" kern="0" dirty="0" smtClean="0"/>
            </a:br>
            <a:r>
              <a:rPr lang="en-US" sz="3100" kern="0" dirty="0" smtClean="0"/>
              <a:t>Brisbane</a:t>
            </a:r>
            <a:endParaRPr lang="en-US" sz="6000" kern="0" dirty="0"/>
          </a:p>
        </p:txBody>
      </p:sp>
    </p:spTree>
    <p:extLst>
      <p:ext uri="{BB962C8B-B14F-4D97-AF65-F5344CB8AC3E}">
        <p14:creationId xmlns:p14="http://schemas.microsoft.com/office/powerpoint/2010/main" val="86685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Lessons learnt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GMP 1 vs GMP 2 (regional and individual)</a:t>
            </a:r>
            <a:endParaRPr lang="en-AU" dirty="0"/>
          </a:p>
          <a:p>
            <a:pPr>
              <a:spcAft>
                <a:spcPts val="600"/>
              </a:spcAft>
            </a:pPr>
            <a:r>
              <a:rPr lang="en-AU" dirty="0" smtClean="0"/>
              <a:t>Logistics (sampling, storage, transport)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Regional coordination (point of contact)</a:t>
            </a:r>
          </a:p>
        </p:txBody>
      </p:sp>
    </p:spTree>
    <p:extLst>
      <p:ext uri="{BB962C8B-B14F-4D97-AF65-F5344CB8AC3E}">
        <p14:creationId xmlns:p14="http://schemas.microsoft.com/office/powerpoint/2010/main" val="421426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Benefits from GMP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079" y="1916113"/>
            <a:ext cx="8374385" cy="446563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Working towards baseline data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Increased </a:t>
            </a:r>
            <a:r>
              <a:rPr lang="en-AU" dirty="0" smtClean="0"/>
              <a:t>awareness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National Policies</a:t>
            </a:r>
            <a:endParaRPr lang="en-AU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Enhanced Human capacity - Training and capacity building through projects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88407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Opportunities from GMP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Development of a training programme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Short technical courses for the region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USP – premier tertiary and vocational education provider in the Pacific</a:t>
            </a:r>
          </a:p>
        </p:txBody>
      </p:sp>
    </p:spTree>
    <p:extLst>
      <p:ext uri="{BB962C8B-B14F-4D97-AF65-F5344CB8AC3E}">
        <p14:creationId xmlns:p14="http://schemas.microsoft.com/office/powerpoint/2010/main" val="125577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6839991" cy="720725"/>
          </a:xfrm>
        </p:spPr>
        <p:txBody>
          <a:bodyPr/>
          <a:lstStyle/>
          <a:p>
            <a:r>
              <a:rPr lang="en-AU" sz="3200" dirty="0" smtClean="0"/>
              <a:t>Considerations for sustainability 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Training materials could be embedded in USP existing programmes or new programmes</a:t>
            </a:r>
          </a:p>
          <a:p>
            <a:pPr>
              <a:spcAft>
                <a:spcPts val="600"/>
              </a:spcAft>
            </a:pPr>
            <a:r>
              <a:rPr lang="en-AU" dirty="0"/>
              <a:t>C</a:t>
            </a:r>
            <a:r>
              <a:rPr lang="en-AU" dirty="0" smtClean="0"/>
              <a:t>apacity building (train the trainer)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Support for a regional reference laboratory for testing legacy POPs (i.e. DDT, DDE, </a:t>
            </a:r>
            <a:r>
              <a:rPr lang="en-AU" dirty="0" err="1" smtClean="0"/>
              <a:t>etc</a:t>
            </a:r>
            <a:r>
              <a:rPr lang="en-AU" dirty="0" smtClean="0"/>
              <a:t>)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4673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563888" y="2132856"/>
            <a:ext cx="3310136" cy="1470025"/>
          </a:xfrm>
        </p:spPr>
        <p:txBody>
          <a:bodyPr/>
          <a:lstStyle/>
          <a:p>
            <a:r>
              <a:rPr lang="en-AU" dirty="0" err="1" smtClean="0"/>
              <a:t>Vinaka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6465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08050"/>
            <a:ext cx="6984007" cy="720725"/>
          </a:xfrm>
        </p:spPr>
        <p:txBody>
          <a:bodyPr/>
          <a:lstStyle/>
          <a:p>
            <a:r>
              <a:rPr lang="en-US" dirty="0" smtClean="0"/>
              <a:t>The Institute of Applied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496943" cy="4465637"/>
          </a:xfrm>
        </p:spPr>
        <p:txBody>
          <a:bodyPr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US" sz="3000" dirty="0" smtClean="0"/>
              <a:t>Analytical laboratory Services is one of the 6 Units  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ISO17025 and IANZ accredited laboratory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Developed as one of the 6 </a:t>
            </a:r>
            <a:r>
              <a:rPr lang="en-US" sz="3000" dirty="0"/>
              <a:t>r</a:t>
            </a:r>
            <a:r>
              <a:rPr lang="en-US" sz="3000" dirty="0" smtClean="0"/>
              <a:t>egional reference </a:t>
            </a:r>
            <a:r>
              <a:rPr lang="en-US" sz="3000" dirty="0" smtClean="0"/>
              <a:t>laboratories </a:t>
            </a:r>
            <a:r>
              <a:rPr lang="en-US" sz="3000" dirty="0" smtClean="0"/>
              <a:t>for GMP POPs and the only one in the PIR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Service to local, regional and international clients/partners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Analyses related to environment, trade and health 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6704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rs.els-cdn.com/content/image/1-s2.0-S0165993612003184-g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06" y="213783"/>
            <a:ext cx="8501766" cy="630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63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 of </a:t>
            </a:r>
            <a:r>
              <a:rPr lang="en-AU" dirty="0" smtClean="0"/>
              <a:t>activities (GMP 2)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Air sampling (PUFs)</a:t>
            </a:r>
            <a:endParaRPr lang="en-AU" dirty="0"/>
          </a:p>
          <a:p>
            <a:pPr>
              <a:spcAft>
                <a:spcPts val="600"/>
              </a:spcAft>
            </a:pPr>
            <a:r>
              <a:rPr lang="en-AU" dirty="0" smtClean="0"/>
              <a:t>Surface water sampling 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Human milk 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National samples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Administration and logistical </a:t>
            </a:r>
            <a:r>
              <a:rPr lang="en-AU" dirty="0" smtClean="0"/>
              <a:t>support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04816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Facilities at IAS-USP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2" y="1916113"/>
            <a:ext cx="8352159" cy="446563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Dedicated technicians (sampling)</a:t>
            </a:r>
            <a:endParaRPr lang="en-AU" dirty="0"/>
          </a:p>
          <a:p>
            <a:pPr>
              <a:spcAft>
                <a:spcPts val="600"/>
              </a:spcAft>
            </a:pPr>
            <a:r>
              <a:rPr lang="en-AU" dirty="0" smtClean="0"/>
              <a:t>Transportation (4X4 vehicles)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Sampling gear (storage and retrieval)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Human resource (Admin and Scientific)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Equipment (1 X GC-µ </a:t>
            </a:r>
            <a:r>
              <a:rPr lang="en-AU" dirty="0" smtClean="0"/>
              <a:t>ECD and POPs standards)</a:t>
            </a:r>
            <a:endParaRPr lang="en-AU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Regional laboratory for 12 member counties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USP has 14 campuses in the region (logistics)</a:t>
            </a:r>
          </a:p>
        </p:txBody>
      </p:sp>
    </p:spTree>
    <p:extLst>
      <p:ext uri="{BB962C8B-B14F-4D97-AF65-F5344CB8AC3E}">
        <p14:creationId xmlns:p14="http://schemas.microsoft.com/office/powerpoint/2010/main" val="138173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Progress to-date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Air sampling (3</a:t>
            </a:r>
            <a:r>
              <a:rPr lang="en-AU" baseline="30000" dirty="0" smtClean="0"/>
              <a:t>rd</a:t>
            </a:r>
            <a:r>
              <a:rPr lang="en-AU" dirty="0" smtClean="0"/>
              <a:t> sampling </a:t>
            </a:r>
            <a:r>
              <a:rPr lang="en-AU" dirty="0" smtClean="0"/>
              <a:t>round – To be sent </a:t>
            </a:r>
            <a:r>
              <a:rPr lang="en-AU" dirty="0" smtClean="0"/>
              <a:t>by September 2018</a:t>
            </a:r>
            <a:r>
              <a:rPr lang="en-AU" dirty="0" smtClean="0"/>
              <a:t>)</a:t>
            </a:r>
            <a:endParaRPr lang="en-AU" dirty="0"/>
          </a:p>
          <a:p>
            <a:pPr>
              <a:spcAft>
                <a:spcPts val="600"/>
              </a:spcAft>
            </a:pPr>
            <a:r>
              <a:rPr lang="en-AU" dirty="0" smtClean="0"/>
              <a:t>Surface water sampling (2</a:t>
            </a:r>
            <a:r>
              <a:rPr lang="en-AU" baseline="30000" dirty="0" smtClean="0"/>
              <a:t>nd</a:t>
            </a:r>
            <a:r>
              <a:rPr lang="en-AU" dirty="0" smtClean="0"/>
              <a:t> sampling </a:t>
            </a:r>
            <a:r>
              <a:rPr lang="en-AU" dirty="0" smtClean="0"/>
              <a:t>round – To be sent by September 2018)</a:t>
            </a:r>
            <a:endParaRPr lang="en-AU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Human milk (awaiting ethical approval)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National samples (eggs, fish, water, </a:t>
            </a:r>
            <a:r>
              <a:rPr lang="en-AU" dirty="0" smtClean="0"/>
              <a:t>sediment – by October 2018?)</a:t>
            </a:r>
            <a:endParaRPr lang="en-AU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Reporting (financial, workshops, photos</a:t>
            </a:r>
            <a:r>
              <a:rPr lang="en-AU" dirty="0" smtClean="0"/>
              <a:t>)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33549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17921"/>
            <a:ext cx="7295977" cy="2585916"/>
          </a:xfrm>
          <a:prstGeom prst="rect">
            <a:avLst/>
          </a:prstGeom>
        </p:spPr>
      </p:pic>
      <p:pic>
        <p:nvPicPr>
          <p:cNvPr id="1026" name="Picture 2" descr="Image result for agilent microecd gc 7890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03837"/>
            <a:ext cx="2267258" cy="2267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980728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</a:rPr>
              <a:t>Surface water </a:t>
            </a:r>
            <a:r>
              <a:rPr lang="en-GB" sz="2800" dirty="0" smtClean="0">
                <a:solidFill>
                  <a:schemeClr val="bg1"/>
                </a:solidFill>
              </a:rPr>
              <a:t>sampling site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71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28616" y="3309521"/>
            <a:ext cx="4407369" cy="24791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22333" y="2796373"/>
            <a:ext cx="4741718" cy="2819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380" y="1835214"/>
            <a:ext cx="3647372" cy="2120731"/>
          </a:xfrm>
          <a:prstGeom prst="rect">
            <a:avLst/>
          </a:prstGeom>
        </p:spPr>
      </p:pic>
      <p:pic>
        <p:nvPicPr>
          <p:cNvPr id="1026" name="Picture 2" descr="Image result for agilent microecd gc 7890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30093"/>
            <a:ext cx="2267258" cy="2267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75068" y="1124920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</a:rPr>
              <a:t>Air sampling site – </a:t>
            </a:r>
            <a:r>
              <a:rPr lang="en-GB" sz="2800" dirty="0" err="1" smtClean="0">
                <a:solidFill>
                  <a:schemeClr val="bg1"/>
                </a:solidFill>
              </a:rPr>
              <a:t>Nausori</a:t>
            </a:r>
            <a:r>
              <a:rPr lang="en-GB" sz="2800" dirty="0" smtClean="0">
                <a:solidFill>
                  <a:schemeClr val="bg1"/>
                </a:solidFill>
              </a:rPr>
              <a:t> met office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0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Challenges and solutions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AU" dirty="0" smtClean="0"/>
              <a:t>Logistics (access to sites, transportation)</a:t>
            </a:r>
            <a:endParaRPr lang="en-AU" dirty="0"/>
          </a:p>
          <a:p>
            <a:pPr>
              <a:spcAft>
                <a:spcPts val="600"/>
              </a:spcAft>
            </a:pPr>
            <a:r>
              <a:rPr lang="en-AU" dirty="0" smtClean="0"/>
              <a:t>Approval process (ethical clearance)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Dedicated staff (sampling activities)</a:t>
            </a:r>
          </a:p>
          <a:p>
            <a:pPr>
              <a:spcAft>
                <a:spcPts val="600"/>
              </a:spcAft>
            </a:pPr>
            <a:r>
              <a:rPr lang="en-AU" dirty="0" smtClean="0"/>
              <a:t>POPs analysis (training and standards)</a:t>
            </a:r>
          </a:p>
        </p:txBody>
      </p:sp>
    </p:spTree>
    <p:extLst>
      <p:ext uri="{BB962C8B-B14F-4D97-AF65-F5344CB8AC3E}">
        <p14:creationId xmlns:p14="http://schemas.microsoft.com/office/powerpoint/2010/main" val="209164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20185</TotalTime>
  <Words>352</Words>
  <Application>Microsoft Office PowerPoint</Application>
  <PresentationFormat>On-screen Show (4:3)</PresentationFormat>
  <Paragraphs>62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ＭＳ Ｐゴシック</vt:lpstr>
      <vt:lpstr>Arial</vt:lpstr>
      <vt:lpstr>Calibri</vt:lpstr>
      <vt:lpstr>Tahoma</vt:lpstr>
      <vt:lpstr>Default Design</vt:lpstr>
      <vt:lpstr>Custom Design</vt:lpstr>
      <vt:lpstr>1_Custom Design</vt:lpstr>
      <vt:lpstr> </vt:lpstr>
      <vt:lpstr>The Institute of Applied Sciences</vt:lpstr>
      <vt:lpstr>PowerPoint Presentation</vt:lpstr>
      <vt:lpstr>Overview of activities (GMP 2)</vt:lpstr>
      <vt:lpstr>Facilities at IAS-USP</vt:lpstr>
      <vt:lpstr>Progress to-date</vt:lpstr>
      <vt:lpstr>PowerPoint Presentation</vt:lpstr>
      <vt:lpstr>PowerPoint Presentation</vt:lpstr>
      <vt:lpstr>Challenges and solutions</vt:lpstr>
      <vt:lpstr>Lessons learnt</vt:lpstr>
      <vt:lpstr>Benefits from GMP</vt:lpstr>
      <vt:lpstr>Opportunities from GMP</vt:lpstr>
      <vt:lpstr>Considerations for sustainability </vt:lpstr>
      <vt:lpstr>Vinaka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HO_S</dc:creator>
  <cp:lastModifiedBy>johann poinapen</cp:lastModifiedBy>
  <cp:revision>1417</cp:revision>
  <cp:lastPrinted>2014-05-13T20:10:38Z</cp:lastPrinted>
  <dcterms:created xsi:type="dcterms:W3CDTF">2008-02-01T00:52:01Z</dcterms:created>
  <dcterms:modified xsi:type="dcterms:W3CDTF">2018-09-17T02:49:40Z</dcterms:modified>
</cp:coreProperties>
</file>