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sldIdLst>
    <p:sldId id="259" r:id="rId3"/>
    <p:sldId id="260" r:id="rId4"/>
    <p:sldId id="264" r:id="rId5"/>
    <p:sldId id="263" r:id="rId6"/>
    <p:sldId id="265" r:id="rId7"/>
    <p:sldId id="277" r:id="rId8"/>
    <p:sldId id="262" r:id="rId9"/>
    <p:sldId id="273" r:id="rId10"/>
    <p:sldId id="274" r:id="rId11"/>
    <p:sldId id="276" r:id="rId12"/>
    <p:sldId id="278" r:id="rId13"/>
    <p:sldId id="279"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E8EB16-81F5-474F-AB8F-E2F8A743677D}" type="datetimeFigureOut">
              <a:rPr lang="en-US" smtClean="0"/>
              <a:t>9/17/2018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A43FB5-9803-431C-A639-D6018A406739}" type="slidenum">
              <a:rPr lang="en-US" smtClean="0"/>
              <a:t>‹#›</a:t>
            </a:fld>
            <a:endParaRPr lang="en-US"/>
          </a:p>
        </p:txBody>
      </p:sp>
    </p:spTree>
    <p:extLst>
      <p:ext uri="{BB962C8B-B14F-4D97-AF65-F5344CB8AC3E}">
        <p14:creationId xmlns:p14="http://schemas.microsoft.com/office/powerpoint/2010/main" val="378277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cs typeface="Arial" charset="0"/>
              </a:rPr>
              <a:t>Basel - (Adopted: 22 March 1989; Entered into force: 5 May 1992)</a:t>
            </a:r>
          </a:p>
          <a:p>
            <a:endParaRPr lang="en-US" dirty="0"/>
          </a:p>
        </p:txBody>
      </p:sp>
      <p:sp>
        <p:nvSpPr>
          <p:cNvPr id="4" name="Slide Number Placeholder 3"/>
          <p:cNvSpPr>
            <a:spLocks noGrp="1"/>
          </p:cNvSpPr>
          <p:nvPr>
            <p:ph type="sldNum" sz="quarter" idx="10"/>
          </p:nvPr>
        </p:nvSpPr>
        <p:spPr/>
        <p:txBody>
          <a:bodyPr/>
          <a:lstStyle/>
          <a:p>
            <a:fld id="{7DA43FB5-9803-431C-A639-D6018A406739}" type="slidenum">
              <a:rPr lang="en-US" smtClean="0"/>
              <a:t>2</a:t>
            </a:fld>
            <a:endParaRPr lang="en-US"/>
          </a:p>
        </p:txBody>
      </p:sp>
    </p:spTree>
    <p:extLst>
      <p:ext uri="{BB962C8B-B14F-4D97-AF65-F5344CB8AC3E}">
        <p14:creationId xmlns:p14="http://schemas.microsoft.com/office/powerpoint/2010/main" val="383436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Map –</a:t>
            </a:r>
            <a:r>
              <a:rPr lang="en-US" baseline="0" dirty="0" smtClean="0"/>
              <a:t> showing coverage of </a:t>
            </a:r>
            <a:r>
              <a:rPr lang="en-US" baseline="0" dirty="0" err="1" smtClean="0"/>
              <a:t>waigani</a:t>
            </a:r>
            <a:r>
              <a:rPr lang="en-US" baseline="0" dirty="0" smtClean="0"/>
              <a:t> and </a:t>
            </a:r>
            <a:r>
              <a:rPr lang="en-US" baseline="0" dirty="0" err="1" smtClean="0"/>
              <a:t>basel</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DA43FB5-9803-431C-A639-D6018A406739}" type="slidenum">
              <a:rPr lang="en-US" smtClean="0"/>
              <a:t>4</a:t>
            </a:fld>
            <a:endParaRPr lang="en-US"/>
          </a:p>
        </p:txBody>
      </p:sp>
    </p:spTree>
    <p:extLst>
      <p:ext uri="{BB962C8B-B14F-4D97-AF65-F5344CB8AC3E}">
        <p14:creationId xmlns:p14="http://schemas.microsoft.com/office/powerpoint/2010/main" val="2428945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more photos – waste covered </a:t>
            </a:r>
            <a:endParaRPr lang="en-US" dirty="0"/>
          </a:p>
        </p:txBody>
      </p:sp>
      <p:sp>
        <p:nvSpPr>
          <p:cNvPr id="4" name="Slide Number Placeholder 3"/>
          <p:cNvSpPr>
            <a:spLocks noGrp="1"/>
          </p:cNvSpPr>
          <p:nvPr>
            <p:ph type="sldNum" sz="quarter" idx="10"/>
          </p:nvPr>
        </p:nvSpPr>
        <p:spPr/>
        <p:txBody>
          <a:bodyPr/>
          <a:lstStyle/>
          <a:p>
            <a:fld id="{7DA43FB5-9803-431C-A639-D6018A406739}" type="slidenum">
              <a:rPr lang="en-US" smtClean="0"/>
              <a:t>5</a:t>
            </a:fld>
            <a:endParaRPr lang="en-US"/>
          </a:p>
        </p:txBody>
      </p:sp>
    </p:spTree>
    <p:extLst>
      <p:ext uri="{BB962C8B-B14F-4D97-AF65-F5344CB8AC3E}">
        <p14:creationId xmlns:p14="http://schemas.microsoft.com/office/powerpoint/2010/main" val="232803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A43FB5-9803-431C-A639-D6018A406739}" type="slidenum">
              <a:rPr lang="en-US" smtClean="0"/>
              <a:t>9</a:t>
            </a:fld>
            <a:endParaRPr lang="en-US"/>
          </a:p>
        </p:txBody>
      </p:sp>
    </p:spTree>
    <p:extLst>
      <p:ext uri="{BB962C8B-B14F-4D97-AF65-F5344CB8AC3E}">
        <p14:creationId xmlns:p14="http://schemas.microsoft.com/office/powerpoint/2010/main" val="37980149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F4524B-E4F8-4861-83AE-20FD5D8F7F0F}"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A0BEA-EBEB-4C9B-9C97-92CAADBC6742}" type="slidenum">
              <a:rPr lang="en-US" smtClean="0"/>
              <a:t>‹#›</a:t>
            </a:fld>
            <a:endParaRPr lang="en-US"/>
          </a:p>
        </p:txBody>
      </p:sp>
      <p:pic>
        <p:nvPicPr>
          <p:cNvPr id="7" name="Picture 4" descr="Kiribati Grest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90"/>
            <a:ext cx="1219200" cy="1254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C:\Users\IMMIGRATION2014\Desktop\Puta Folder\Development Control Unit\Photos\ECD Maskot.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467600" y="21263"/>
            <a:ext cx="1676398" cy="1237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7195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F4524B-E4F8-4861-83AE-20FD5D8F7F0F}"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1150528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F4524B-E4F8-4861-83AE-20FD5D8F7F0F}"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87869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F4524B-E4F8-4861-83AE-20FD5D8F7F0F}"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16249892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0E96E9-B06A-4EEA-B170-620287765317}"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62113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0E96E9-B06A-4EEA-B170-620287765317}"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269652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0E96E9-B06A-4EEA-B170-620287765317}"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42223339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0E96E9-B06A-4EEA-B170-620287765317}"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11719905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0E96E9-B06A-4EEA-B170-620287765317}" type="datetimeFigureOut">
              <a:rPr lang="en-US" smtClean="0"/>
              <a:t>9/17/2018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7503804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0E96E9-B06A-4EEA-B170-620287765317}" type="datetimeFigureOut">
              <a:rPr lang="en-US" smtClean="0"/>
              <a:t>9/17/2018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28957225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0E96E9-B06A-4EEA-B170-620287765317}" type="datetimeFigureOut">
              <a:rPr lang="en-US" smtClean="0"/>
              <a:t>9/17/2018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1641927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F4524B-E4F8-4861-83AE-20FD5D8F7F0F}" type="datetimeFigureOut">
              <a:rPr lang="en-US" smtClean="0"/>
              <a:t>9/17/2018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180838995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0E96E9-B06A-4EEA-B170-620287765317}"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12100552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0E96E9-B06A-4EEA-B170-620287765317}"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10200189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0E96E9-B06A-4EEA-B170-620287765317}"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28877386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0E96E9-B06A-4EEA-B170-620287765317}"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15609-DDC3-4AB4-A418-3C6113B41457}" type="slidenum">
              <a:rPr lang="en-US" smtClean="0"/>
              <a:t>‹#›</a:t>
            </a:fld>
            <a:endParaRPr lang="en-US"/>
          </a:p>
        </p:txBody>
      </p:sp>
    </p:spTree>
    <p:extLst>
      <p:ext uri="{BB962C8B-B14F-4D97-AF65-F5344CB8AC3E}">
        <p14:creationId xmlns:p14="http://schemas.microsoft.com/office/powerpoint/2010/main" val="1606716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F4524B-E4F8-4861-83AE-20FD5D8F7F0F}"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23249065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F4524B-E4F8-4861-83AE-20FD5D8F7F0F}" type="datetimeFigureOut">
              <a:rPr lang="en-US" smtClean="0"/>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67840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F4524B-E4F8-4861-83AE-20FD5D8F7F0F}"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699669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F4524B-E4F8-4861-83AE-20FD5D8F7F0F}" type="datetimeFigureOut">
              <a:rPr lang="en-US" smtClean="0"/>
              <a:t>9/17/2018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2968977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F4524B-E4F8-4861-83AE-20FD5D8F7F0F}" type="datetimeFigureOut">
              <a:rPr lang="en-US" smtClean="0"/>
              <a:t>9/17/2018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4059795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F4524B-E4F8-4861-83AE-20FD5D8F7F0F}" type="datetimeFigureOut">
              <a:rPr lang="en-US" smtClean="0"/>
              <a:t>9/17/2018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3816871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F4524B-E4F8-4861-83AE-20FD5D8F7F0F}" type="datetimeFigureOut">
              <a:rPr lang="en-US" smtClean="0"/>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6A0BEA-EBEB-4C9B-9C97-92CAADBC6742}" type="slidenum">
              <a:rPr lang="en-US" smtClean="0"/>
              <a:t>‹#›</a:t>
            </a:fld>
            <a:endParaRPr lang="en-US"/>
          </a:p>
        </p:txBody>
      </p:sp>
    </p:spTree>
    <p:extLst>
      <p:ext uri="{BB962C8B-B14F-4D97-AF65-F5344CB8AC3E}">
        <p14:creationId xmlns:p14="http://schemas.microsoft.com/office/powerpoint/2010/main" val="3252502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F4524B-E4F8-4861-83AE-20FD5D8F7F0F}" type="datetimeFigureOut">
              <a:rPr lang="en-US" smtClean="0"/>
              <a:t>9/17/2018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A0BEA-EBEB-4C9B-9C97-92CAADBC6742}" type="slidenum">
              <a:rPr lang="en-US" smtClean="0"/>
              <a:t>‹#›</a:t>
            </a:fld>
            <a:endParaRPr lang="en-US"/>
          </a:p>
        </p:txBody>
      </p:sp>
      <p:pic>
        <p:nvPicPr>
          <p:cNvPr id="7" name="Picture 4" descr="C:\Users\IMMIGRATION2014\Desktop\Puta Folder\Development Control Unit\Photos\ECD Maskot.jp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924674" y="5289440"/>
            <a:ext cx="2219325" cy="156856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Kiribati Grest1"/>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5603239"/>
            <a:ext cx="1219200" cy="1254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8930494"/>
      </p:ext>
    </p:extLst>
  </p:cSld>
  <p:clrMap bg1="lt1" tx1="dk1" bg2="lt2" tx2="dk2" accent1="accent1" accent2="accent2" accent3="accent3" accent4="accent4" accent5="accent5" accent6="accent6" hlink="hlink" folHlink="folHlink"/>
  <p:sldLayoutIdLst>
    <p:sldLayoutId id="2147483649" r:id="rId1"/>
    <p:sldLayoutId id="2147483672"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0E96E9-B06A-4EEA-B170-620287765317}" type="datetimeFigureOut">
              <a:rPr lang="en-US" smtClean="0"/>
              <a:t>9/17/2018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615609-DDC3-4AB4-A418-3C6113B41457}" type="slidenum">
              <a:rPr lang="en-US" smtClean="0"/>
              <a:t>‹#›</a:t>
            </a:fld>
            <a:endParaRPr lang="en-US"/>
          </a:p>
        </p:txBody>
      </p:sp>
    </p:spTree>
    <p:extLst>
      <p:ext uri="{BB962C8B-B14F-4D97-AF65-F5344CB8AC3E}">
        <p14:creationId xmlns:p14="http://schemas.microsoft.com/office/powerpoint/2010/main" val="15889596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1"/>
            <a:ext cx="7772400" cy="2000250"/>
          </a:xfrm>
        </p:spPr>
        <p:txBody>
          <a:bodyPr>
            <a:normAutofit/>
          </a:bodyPr>
          <a:lstStyle/>
          <a:p>
            <a:r>
              <a:rPr lang="en-US" dirty="0" smtClean="0">
                <a:latin typeface="Arial Black" panose="020B0A04020102020204" pitchFamily="34" charset="0"/>
              </a:rPr>
              <a:t>POPs GMP in Kiribati</a:t>
            </a:r>
            <a:endParaRPr lang="en-US" dirty="0">
              <a:latin typeface="Arial Black" panose="020B0A04020102020204" pitchFamily="34" charset="0"/>
            </a:endParaRPr>
          </a:p>
        </p:txBody>
      </p:sp>
      <p:sp>
        <p:nvSpPr>
          <p:cNvPr id="3" name="Subtitle 2"/>
          <p:cNvSpPr>
            <a:spLocks noGrp="1"/>
          </p:cNvSpPr>
          <p:nvPr>
            <p:ph type="subTitle" idx="1"/>
          </p:nvPr>
        </p:nvSpPr>
        <p:spPr/>
        <p:txBody>
          <a:bodyPr/>
          <a:lstStyle/>
          <a:p>
            <a:r>
              <a:rPr lang="en-US" dirty="0" smtClean="0">
                <a:latin typeface="Arial Black" panose="020B0A04020102020204" pitchFamily="34" charset="0"/>
              </a:rPr>
              <a:t>Teema Biko</a:t>
            </a:r>
          </a:p>
          <a:p>
            <a:r>
              <a:rPr lang="en-US" dirty="0" smtClean="0">
                <a:latin typeface="Arial Black" panose="020B0A04020102020204" pitchFamily="34" charset="0"/>
              </a:rPr>
              <a:t>Touakai Kambati</a:t>
            </a:r>
            <a:endParaRPr lang="en-US" dirty="0"/>
          </a:p>
        </p:txBody>
      </p:sp>
    </p:spTree>
    <p:extLst>
      <p:ext uri="{BB962C8B-B14F-4D97-AF65-F5344CB8AC3E}">
        <p14:creationId xmlns:p14="http://schemas.microsoft.com/office/powerpoint/2010/main" val="7626075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latin typeface="Arial Black" panose="020B0A04020102020204" pitchFamily="34" charset="0"/>
              </a:rPr>
              <a:t>Any opportunities, collaborations and networks that the GMP project contributed or will contribute to; </a:t>
            </a:r>
            <a:endParaRPr lang="en-US" sz="2800" dirty="0">
              <a:latin typeface="Arial Black" panose="020B0A04020102020204" pitchFamily="34" charset="0"/>
            </a:endParaRPr>
          </a:p>
        </p:txBody>
      </p:sp>
      <p:sp>
        <p:nvSpPr>
          <p:cNvPr id="3" name="Content Placeholder 2"/>
          <p:cNvSpPr>
            <a:spLocks noGrp="1"/>
          </p:cNvSpPr>
          <p:nvPr>
            <p:ph sz="half" idx="1"/>
          </p:nvPr>
        </p:nvSpPr>
        <p:spPr/>
        <p:txBody>
          <a:bodyPr>
            <a:noAutofit/>
          </a:bodyPr>
          <a:lstStyle/>
          <a:p>
            <a:pPr marL="0" indent="0">
              <a:buNone/>
            </a:pPr>
            <a:r>
              <a:rPr lang="en-US" sz="2000" i="1" dirty="0"/>
              <a:t>National level</a:t>
            </a:r>
            <a:endParaRPr lang="en-US" sz="2000" dirty="0"/>
          </a:p>
          <a:p>
            <a:pPr lvl="0"/>
            <a:r>
              <a:rPr lang="en-US" sz="2000" dirty="0"/>
              <a:t>Participating of the Kiribati Fish Limited to help prepare food samples to a good standard </a:t>
            </a:r>
          </a:p>
          <a:p>
            <a:pPr lvl="0"/>
            <a:r>
              <a:rPr lang="en-US" sz="2000" dirty="0"/>
              <a:t>Ministry of Health laboratory – the representative has been very helpful in preparing human milk pool sample and the proper packaging of samples. </a:t>
            </a:r>
          </a:p>
          <a:p>
            <a:pPr lvl="0"/>
            <a:r>
              <a:rPr lang="en-US" sz="2000" dirty="0"/>
              <a:t>Ministry of Fisheries – by providing general name and common name of fish that will be </a:t>
            </a:r>
            <a:r>
              <a:rPr lang="en-US" sz="2000" dirty="0" smtClean="0"/>
              <a:t>sampled</a:t>
            </a:r>
            <a:endParaRPr lang="en-US" sz="2000" dirty="0"/>
          </a:p>
        </p:txBody>
      </p:sp>
      <p:sp>
        <p:nvSpPr>
          <p:cNvPr id="4" name="Content Placeholder 3"/>
          <p:cNvSpPr>
            <a:spLocks noGrp="1"/>
          </p:cNvSpPr>
          <p:nvPr>
            <p:ph sz="half" idx="2"/>
          </p:nvPr>
        </p:nvSpPr>
        <p:spPr/>
        <p:txBody>
          <a:bodyPr>
            <a:normAutofit fontScale="77500" lnSpcReduction="20000"/>
          </a:bodyPr>
          <a:lstStyle/>
          <a:p>
            <a:pPr lvl="0"/>
            <a:r>
              <a:rPr lang="en-US" dirty="0"/>
              <a:t>Ministry of Health- Environmental health department by providing water quality test meter. </a:t>
            </a:r>
          </a:p>
          <a:p>
            <a:pPr lvl="0"/>
            <a:r>
              <a:rPr lang="en-US" dirty="0"/>
              <a:t>Human milk sampling cannot be carried without involving Public health and Nutrition department. They have assisted in identifying donor mothers and the same time explain to the mothers the importance of breast feedings so that project does not contradict their message in promoting breast feeding. </a:t>
            </a:r>
            <a:endParaRPr lang="en-US" dirty="0"/>
          </a:p>
        </p:txBody>
      </p:sp>
    </p:spTree>
    <p:extLst>
      <p:ext uri="{BB962C8B-B14F-4D97-AF65-F5344CB8AC3E}">
        <p14:creationId xmlns:p14="http://schemas.microsoft.com/office/powerpoint/2010/main" val="30176829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Black" panose="020B0A04020102020204" pitchFamily="34" charset="0"/>
              </a:rPr>
              <a:t>Conti..</a:t>
            </a:r>
            <a:endParaRPr lang="en-US" dirty="0">
              <a:latin typeface="Arial Black" panose="020B0A04020102020204" pitchFamily="34" charset="0"/>
            </a:endParaRPr>
          </a:p>
        </p:txBody>
      </p:sp>
      <p:sp>
        <p:nvSpPr>
          <p:cNvPr id="3" name="Content Placeholder 2"/>
          <p:cNvSpPr>
            <a:spLocks noGrp="1"/>
          </p:cNvSpPr>
          <p:nvPr>
            <p:ph idx="1"/>
          </p:nvPr>
        </p:nvSpPr>
        <p:spPr>
          <a:xfrm>
            <a:off x="457200" y="1295400"/>
            <a:ext cx="8229600" cy="4525963"/>
          </a:xfrm>
        </p:spPr>
        <p:txBody>
          <a:bodyPr>
            <a:normAutofit/>
          </a:bodyPr>
          <a:lstStyle/>
          <a:p>
            <a:pPr marL="0" indent="0">
              <a:buNone/>
            </a:pPr>
            <a:r>
              <a:rPr lang="en-US" i="1" dirty="0"/>
              <a:t>Regional level</a:t>
            </a:r>
            <a:endParaRPr lang="en-US" dirty="0"/>
          </a:p>
          <a:p>
            <a:r>
              <a:rPr lang="en-US" dirty="0"/>
              <a:t>Connecting Kiribati with  expert lab and experts</a:t>
            </a:r>
          </a:p>
          <a:p>
            <a:pPr lvl="0"/>
            <a:r>
              <a:rPr lang="en-US" dirty="0" smtClean="0"/>
              <a:t>Opportunities: The </a:t>
            </a:r>
            <a:r>
              <a:rPr lang="en-US" dirty="0"/>
              <a:t>participation and the capacity of University of the South Pacific Institute of Applied Science need to be able to test and analysis POPs samples for the pacific region after the project. </a:t>
            </a:r>
          </a:p>
          <a:p>
            <a:endParaRPr lang="en-US" dirty="0"/>
          </a:p>
        </p:txBody>
      </p:sp>
    </p:spTree>
    <p:extLst>
      <p:ext uri="{BB962C8B-B14F-4D97-AF65-F5344CB8AC3E}">
        <p14:creationId xmlns:p14="http://schemas.microsoft.com/office/powerpoint/2010/main" val="2895721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latin typeface="Arial Black" panose="020B0A04020102020204" pitchFamily="34" charset="0"/>
              </a:rPr>
              <a:t>Sustainability in monitoring and future expectations</a:t>
            </a:r>
            <a:r>
              <a:rPr lang="en-US" sz="3600" dirty="0">
                <a:latin typeface="Arial Black" panose="020B0A04020102020204" pitchFamily="34" charset="0"/>
              </a:rPr>
              <a:t>.</a:t>
            </a:r>
          </a:p>
        </p:txBody>
      </p:sp>
      <p:sp>
        <p:nvSpPr>
          <p:cNvPr id="3" name="Content Placeholder 2"/>
          <p:cNvSpPr>
            <a:spLocks noGrp="1"/>
          </p:cNvSpPr>
          <p:nvPr>
            <p:ph idx="1"/>
          </p:nvPr>
        </p:nvSpPr>
        <p:spPr/>
        <p:txBody>
          <a:bodyPr/>
          <a:lstStyle/>
          <a:p>
            <a:r>
              <a:rPr lang="en-US" dirty="0"/>
              <a:t>POPs </a:t>
            </a:r>
            <a:r>
              <a:rPr lang="en-US" dirty="0" smtClean="0"/>
              <a:t>monitoring would continue </a:t>
            </a:r>
            <a:r>
              <a:rPr lang="en-US" dirty="0"/>
              <a:t>when the decision makers and public can </a:t>
            </a:r>
            <a:r>
              <a:rPr lang="en-US" dirty="0" smtClean="0"/>
              <a:t>relate their </a:t>
            </a:r>
            <a:r>
              <a:rPr lang="en-US" dirty="0"/>
              <a:t>daily activities with the data that comes out from the project </a:t>
            </a:r>
          </a:p>
          <a:p>
            <a:pPr marL="0" indent="0">
              <a:buNone/>
            </a:pPr>
            <a:endParaRPr lang="en-US" dirty="0"/>
          </a:p>
        </p:txBody>
      </p:sp>
    </p:spTree>
    <p:extLst>
      <p:ext uri="{BB962C8B-B14F-4D97-AF65-F5344CB8AC3E}">
        <p14:creationId xmlns:p14="http://schemas.microsoft.com/office/powerpoint/2010/main" val="2221878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b="1" dirty="0" smtClean="0"/>
              <a:t>Kam rabwa</a:t>
            </a:r>
            <a:endParaRPr lang="en-US" b="1" dirty="0"/>
          </a:p>
        </p:txBody>
      </p:sp>
    </p:spTree>
    <p:extLst>
      <p:ext uri="{BB962C8B-B14F-4D97-AF65-F5344CB8AC3E}">
        <p14:creationId xmlns:p14="http://schemas.microsoft.com/office/powerpoint/2010/main" val="2744694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Black" panose="020B0A04020102020204" pitchFamily="34" charset="0"/>
              </a:rPr>
              <a:t>Overview of activities </a:t>
            </a:r>
            <a:endParaRPr lang="en-US" dirty="0">
              <a:latin typeface="Arial Black" panose="020B0A04020102020204" pitchFamily="34" charset="0"/>
            </a:endParaRPr>
          </a:p>
        </p:txBody>
      </p:sp>
      <p:sp>
        <p:nvSpPr>
          <p:cNvPr id="3" name="Content Placeholder 2"/>
          <p:cNvSpPr>
            <a:spLocks noGrp="1"/>
          </p:cNvSpPr>
          <p:nvPr>
            <p:ph sz="half" idx="1"/>
          </p:nvPr>
        </p:nvSpPr>
        <p:spPr/>
        <p:txBody>
          <a:bodyPr>
            <a:normAutofit/>
          </a:bodyPr>
          <a:lstStyle/>
          <a:p>
            <a:r>
              <a:rPr lang="en-US" sz="2000" dirty="0" smtClean="0">
                <a:cs typeface="Arial" charset="0"/>
              </a:rPr>
              <a:t>POPs GMP is coordinated by Steering committee “POPs GMP steering committee” that function under National Chemical Coordinating Committee (NCCC)</a:t>
            </a:r>
          </a:p>
          <a:p>
            <a:r>
              <a:rPr lang="en-US" sz="2000" dirty="0" smtClean="0">
                <a:cs typeface="Arial" charset="0"/>
              </a:rPr>
              <a:t>The NCCC made of rep from government Ministries, government entities, private sectors and NGOs </a:t>
            </a:r>
          </a:p>
          <a:p>
            <a:r>
              <a:rPr lang="en-US" sz="2000" dirty="0" smtClean="0">
                <a:cs typeface="Arial" charset="0"/>
              </a:rPr>
              <a:t>POPs GMP Steering Com comprised of rep from Ministry of Fisheries, Health (Laboratory &amp; Nutrition), MET office, Kiribati fish Limited and MELAD (ECD)</a:t>
            </a:r>
          </a:p>
          <a:p>
            <a:endParaRPr lang="en-US" dirty="0"/>
          </a:p>
          <a:p>
            <a:pPr marL="0" indent="0">
              <a:buNone/>
            </a:pPr>
            <a:endParaRPr lang="en-US" dirty="0" smtClean="0"/>
          </a:p>
        </p:txBody>
      </p:sp>
      <p:sp>
        <p:nvSpPr>
          <p:cNvPr id="5" name="Content Placeholder 4"/>
          <p:cNvSpPr>
            <a:spLocks noGrp="1"/>
          </p:cNvSpPr>
          <p:nvPr>
            <p:ph sz="half" idx="2"/>
          </p:nvPr>
        </p:nvSpPr>
        <p:spPr/>
        <p:txBody>
          <a:bodyPr>
            <a:normAutofit/>
          </a:bodyPr>
          <a:lstStyle/>
          <a:p>
            <a:r>
              <a:rPr lang="en-US" sz="2000" dirty="0" smtClean="0">
                <a:cs typeface="Arial" charset="0"/>
              </a:rPr>
              <a:t>Project started in July 2017 after the funds and equipment received </a:t>
            </a:r>
            <a:endParaRPr lang="en-US" sz="2000" dirty="0"/>
          </a:p>
        </p:txBody>
      </p:sp>
    </p:spTree>
    <p:extLst>
      <p:ext uri="{BB962C8B-B14F-4D97-AF65-F5344CB8AC3E}">
        <p14:creationId xmlns:p14="http://schemas.microsoft.com/office/powerpoint/2010/main" val="42582230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latin typeface="Arial Black" panose="020B0A04020102020204" pitchFamily="34" charset="0"/>
              </a:rPr>
              <a:t>Facilities available, including human resources, political support, logistics and laboratories</a:t>
            </a:r>
            <a:endParaRPr lang="en-US" sz="3200" dirty="0">
              <a:latin typeface="Arial Black" panose="020B0A04020102020204" pitchFamily="34" charset="0"/>
            </a:endParaRPr>
          </a:p>
        </p:txBody>
      </p:sp>
      <p:sp>
        <p:nvSpPr>
          <p:cNvPr id="3" name="Content Placeholder 2"/>
          <p:cNvSpPr>
            <a:spLocks noGrp="1"/>
          </p:cNvSpPr>
          <p:nvPr>
            <p:ph idx="1"/>
          </p:nvPr>
        </p:nvSpPr>
        <p:spPr>
          <a:xfrm>
            <a:off x="457200" y="1828800"/>
            <a:ext cx="8229600" cy="4297363"/>
          </a:xfrm>
        </p:spPr>
        <p:txBody>
          <a:bodyPr>
            <a:normAutofit fontScale="70000" lnSpcReduction="20000"/>
          </a:bodyPr>
          <a:lstStyle/>
          <a:p>
            <a:r>
              <a:rPr lang="en-US" dirty="0"/>
              <a:t>Infrastructure for chemical management, laboratory infrastructures in Kiribati are limited for health and education purposes</a:t>
            </a:r>
          </a:p>
          <a:p>
            <a:r>
              <a:rPr lang="en-US" dirty="0"/>
              <a:t>Environment testing laboratories are non-existent and health and educational laboratories do not have the capacity to carryout complex chemical analysis for environmental assessments </a:t>
            </a:r>
          </a:p>
          <a:p>
            <a:r>
              <a:rPr lang="en-US" dirty="0"/>
              <a:t>Existing cooperation programmes between Kiribati and regional countries have enable assistance in sharing laboratory facilities for chemical analysis i.e. POPs GMP </a:t>
            </a:r>
            <a:r>
              <a:rPr lang="en-US" dirty="0" smtClean="0"/>
              <a:t>for pops samples,  </a:t>
            </a:r>
            <a:r>
              <a:rPr lang="en-US" dirty="0"/>
              <a:t>MFAT water quality testing – NIWA </a:t>
            </a:r>
            <a:r>
              <a:rPr lang="en-US" dirty="0" smtClean="0"/>
              <a:t>for chemical test etc..</a:t>
            </a:r>
            <a:endParaRPr lang="en-US" dirty="0"/>
          </a:p>
          <a:p>
            <a:r>
              <a:rPr lang="en-US" dirty="0"/>
              <a:t>Technical expertise required to implement government policies and programmes related to chemical management is limited in Kiribati </a:t>
            </a:r>
          </a:p>
          <a:p>
            <a:endParaRPr lang="en-US" dirty="0" smtClean="0"/>
          </a:p>
        </p:txBody>
      </p:sp>
    </p:spTree>
    <p:extLst>
      <p:ext uri="{BB962C8B-B14F-4D97-AF65-F5344CB8AC3E}">
        <p14:creationId xmlns:p14="http://schemas.microsoft.com/office/powerpoint/2010/main" val="27842315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Black" panose="020B0A04020102020204" pitchFamily="34" charset="0"/>
              </a:rPr>
              <a:t>Progress until present</a:t>
            </a:r>
            <a:endParaRPr lang="en-US" dirty="0">
              <a:latin typeface="Arial Black" panose="020B0A04020102020204" pitchFamily="34" charset="0"/>
            </a:endParaRPr>
          </a:p>
        </p:txBody>
      </p:sp>
      <p:sp>
        <p:nvSpPr>
          <p:cNvPr id="3" name="Content Placeholder 2"/>
          <p:cNvSpPr>
            <a:spLocks noGrp="1"/>
          </p:cNvSpPr>
          <p:nvPr>
            <p:ph sz="half" idx="1"/>
          </p:nvPr>
        </p:nvSpPr>
        <p:spPr/>
        <p:txBody>
          <a:bodyPr>
            <a:normAutofit/>
          </a:bodyPr>
          <a:lstStyle/>
          <a:p>
            <a:pPr marL="0" indent="0">
              <a:buClr>
                <a:schemeClr val="accent6">
                  <a:lumMod val="50000"/>
                </a:schemeClr>
              </a:buClr>
              <a:buNone/>
              <a:defRPr/>
            </a:pPr>
            <a:r>
              <a:rPr lang="en-US" sz="3200" dirty="0" smtClean="0">
                <a:latin typeface="Calibri" pitchFamily="34" charset="0"/>
                <a:cs typeface="Arial" charset="0"/>
              </a:rPr>
              <a:t>Water sampling </a:t>
            </a:r>
            <a:endParaRPr lang="en-US" sz="3200" dirty="0" smtClean="0">
              <a:latin typeface="Calibri" pitchFamily="34" charset="0"/>
              <a:cs typeface="Arial" charset="0"/>
            </a:endParaRPr>
          </a:p>
          <a:p>
            <a:pPr>
              <a:buClr>
                <a:schemeClr val="accent6">
                  <a:lumMod val="50000"/>
                </a:schemeClr>
              </a:buClr>
              <a:defRPr/>
            </a:pPr>
            <a:r>
              <a:rPr lang="en-US" sz="3200" dirty="0" smtClean="0">
                <a:latin typeface="Calibri" pitchFamily="34" charset="0"/>
                <a:cs typeface="Arial" charset="0"/>
              </a:rPr>
              <a:t>The June, Dec 2017 and Mar 2018 samples have been sent to expert lab</a:t>
            </a:r>
          </a:p>
          <a:p>
            <a:pPr>
              <a:buClr>
                <a:schemeClr val="accent6">
                  <a:lumMod val="50000"/>
                </a:schemeClr>
              </a:buClr>
              <a:defRPr/>
            </a:pPr>
            <a:r>
              <a:rPr lang="en-US" sz="3200" dirty="0" smtClean="0">
                <a:latin typeface="Calibri" pitchFamily="34" charset="0"/>
                <a:cs typeface="Arial" charset="0"/>
              </a:rPr>
              <a:t>March, June 2018 continue – sample are stored in country</a:t>
            </a:r>
            <a:endParaRPr lang="en-US" sz="3200" dirty="0" smtClean="0">
              <a:latin typeface="Calibri" pitchFamily="34" charset="0"/>
              <a:cs typeface="Arial" charset="0"/>
            </a:endParaRPr>
          </a:p>
        </p:txBody>
      </p:sp>
      <p:pic>
        <p:nvPicPr>
          <p:cNvPr id="9" name="Picture 6" descr="H:\Users\teemaa\Desktop\picture backup_2018\sampling\IMG_9461.JPG"/>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1828800"/>
            <a:ext cx="2741284" cy="20574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H:\Users\teemaa\Desktop\picture backup_2018\sampling\IMG_9447.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29200" y="3886200"/>
            <a:ext cx="1759585" cy="2345690"/>
          </a:xfrm>
          <a:prstGeom prst="rect">
            <a:avLst/>
          </a:prstGeom>
          <a:noFill/>
          <a:ln>
            <a:noFill/>
          </a:ln>
        </p:spPr>
      </p:pic>
    </p:spTree>
    <p:extLst>
      <p:ext uri="{BB962C8B-B14F-4D97-AF65-F5344CB8AC3E}">
        <p14:creationId xmlns:p14="http://schemas.microsoft.com/office/powerpoint/2010/main" val="1829733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Arial Black" panose="020B0A04020102020204" pitchFamily="34" charset="0"/>
              </a:rPr>
              <a:t>Cont..</a:t>
            </a:r>
            <a:endParaRPr lang="en-US" b="1" dirty="0">
              <a:latin typeface="Arial Black" panose="020B0A04020102020204" pitchFamily="34" charset="0"/>
            </a:endParaRPr>
          </a:p>
        </p:txBody>
      </p:sp>
      <p:sp>
        <p:nvSpPr>
          <p:cNvPr id="3" name="Content Placeholder 2"/>
          <p:cNvSpPr>
            <a:spLocks noGrp="1"/>
          </p:cNvSpPr>
          <p:nvPr>
            <p:ph sz="half" idx="1"/>
          </p:nvPr>
        </p:nvSpPr>
        <p:spPr/>
        <p:txBody>
          <a:bodyPr>
            <a:normAutofit fontScale="77500" lnSpcReduction="20000"/>
          </a:bodyPr>
          <a:lstStyle/>
          <a:p>
            <a:pPr marL="0" indent="0">
              <a:lnSpc>
                <a:spcPct val="80000"/>
              </a:lnSpc>
              <a:buNone/>
              <a:defRPr/>
            </a:pPr>
            <a:r>
              <a:rPr lang="en-US" dirty="0" smtClean="0">
                <a:latin typeface="Calibri" pitchFamily="34" charset="0"/>
                <a:cs typeface="Arial" charset="0"/>
              </a:rPr>
              <a:t>Air  sampling</a:t>
            </a:r>
          </a:p>
          <a:p>
            <a:pPr>
              <a:lnSpc>
                <a:spcPct val="80000"/>
              </a:lnSpc>
              <a:defRPr/>
            </a:pPr>
            <a:r>
              <a:rPr lang="en-US" dirty="0" smtClean="0">
                <a:latin typeface="Calibri" pitchFamily="34" charset="0"/>
                <a:cs typeface="Arial" charset="0"/>
              </a:rPr>
              <a:t>The June, Sep, Dec sample for 2017 have been sent</a:t>
            </a:r>
          </a:p>
          <a:p>
            <a:pPr>
              <a:lnSpc>
                <a:spcPct val="80000"/>
              </a:lnSpc>
              <a:defRPr/>
            </a:pPr>
            <a:r>
              <a:rPr lang="en-US" dirty="0" smtClean="0">
                <a:latin typeface="Calibri" pitchFamily="34" charset="0"/>
                <a:cs typeface="Arial" charset="0"/>
              </a:rPr>
              <a:t>The March and June 2018 hav</a:t>
            </a:r>
            <a:r>
              <a:rPr lang="en-US" dirty="0" smtClean="0">
                <a:latin typeface="Calibri" pitchFamily="34" charset="0"/>
                <a:cs typeface="Arial" charset="0"/>
              </a:rPr>
              <a:t>e been </a:t>
            </a:r>
            <a:r>
              <a:rPr lang="en-US" dirty="0" smtClean="0">
                <a:latin typeface="Calibri" pitchFamily="34" charset="0"/>
                <a:cs typeface="Arial" charset="0"/>
              </a:rPr>
              <a:t>retrieved</a:t>
            </a:r>
            <a:endParaRPr lang="en-US" dirty="0">
              <a:latin typeface="Calibri" pitchFamily="34" charset="0"/>
              <a:cs typeface="Arial" charset="0"/>
            </a:endParaRPr>
          </a:p>
        </p:txBody>
      </p:sp>
      <p:sp>
        <p:nvSpPr>
          <p:cNvPr id="4" name="Content Placeholder 3"/>
          <p:cNvSpPr>
            <a:spLocks noGrp="1"/>
          </p:cNvSpPr>
          <p:nvPr>
            <p:ph sz="half" idx="2"/>
          </p:nvPr>
        </p:nvSpPr>
        <p:spPr/>
        <p:txBody>
          <a:bodyPr numCol="2">
            <a:normAutofit fontScale="77500" lnSpcReduction="20000"/>
          </a:bodyPr>
          <a:lstStyle/>
          <a:p>
            <a:pPr fontAlgn="t"/>
            <a:r>
              <a:rPr lang="en-US" dirty="0">
                <a:solidFill>
                  <a:srgbClr val="00B050"/>
                </a:solidFill>
              </a:rPr>
              <a:t>KIR-1 2017-III</a:t>
            </a:r>
          </a:p>
          <a:p>
            <a:pPr fontAlgn="t"/>
            <a:r>
              <a:rPr lang="en-US" dirty="0">
                <a:solidFill>
                  <a:srgbClr val="00B050"/>
                </a:solidFill>
              </a:rPr>
              <a:t>KIR-3 2017-III</a:t>
            </a:r>
          </a:p>
          <a:p>
            <a:pPr fontAlgn="t"/>
            <a:r>
              <a:rPr lang="en-US" dirty="0">
                <a:solidFill>
                  <a:srgbClr val="00B050"/>
                </a:solidFill>
              </a:rPr>
              <a:t>KIR-5 2017-III</a:t>
            </a:r>
          </a:p>
          <a:p>
            <a:pPr fontAlgn="t"/>
            <a:r>
              <a:rPr lang="en-US" dirty="0">
                <a:solidFill>
                  <a:srgbClr val="00B050"/>
                </a:solidFill>
              </a:rPr>
              <a:t>KIR-9 2017-III</a:t>
            </a:r>
          </a:p>
          <a:p>
            <a:pPr fontAlgn="t"/>
            <a:r>
              <a:rPr lang="en-US" dirty="0">
                <a:solidFill>
                  <a:srgbClr val="00B050"/>
                </a:solidFill>
              </a:rPr>
              <a:t>KIR-11 2017-III</a:t>
            </a:r>
          </a:p>
          <a:p>
            <a:pPr fontAlgn="t"/>
            <a:r>
              <a:rPr lang="en-US" dirty="0">
                <a:solidFill>
                  <a:srgbClr val="0070C0"/>
                </a:solidFill>
              </a:rPr>
              <a:t>KIR-1 2017-IV</a:t>
            </a:r>
          </a:p>
          <a:p>
            <a:pPr fontAlgn="t"/>
            <a:r>
              <a:rPr lang="en-US" dirty="0">
                <a:solidFill>
                  <a:srgbClr val="0070C0"/>
                </a:solidFill>
              </a:rPr>
              <a:t>KIR-3 2017-IV</a:t>
            </a:r>
          </a:p>
          <a:p>
            <a:pPr fontAlgn="t"/>
            <a:r>
              <a:rPr lang="en-US" dirty="0">
                <a:solidFill>
                  <a:srgbClr val="0070C0"/>
                </a:solidFill>
              </a:rPr>
              <a:t>KIR-5 2017-IV</a:t>
            </a:r>
          </a:p>
          <a:p>
            <a:pPr fontAlgn="t"/>
            <a:r>
              <a:rPr lang="en-US" dirty="0">
                <a:solidFill>
                  <a:srgbClr val="0070C0"/>
                </a:solidFill>
              </a:rPr>
              <a:t>KIR-9 2017-IV</a:t>
            </a:r>
          </a:p>
          <a:p>
            <a:pPr fontAlgn="t"/>
            <a:r>
              <a:rPr lang="en-US" dirty="0">
                <a:solidFill>
                  <a:srgbClr val="0070C0"/>
                </a:solidFill>
              </a:rPr>
              <a:t>KIR-11 </a:t>
            </a:r>
            <a:r>
              <a:rPr lang="en-US" dirty="0" smtClean="0">
                <a:solidFill>
                  <a:srgbClr val="0070C0"/>
                </a:solidFill>
              </a:rPr>
              <a:t>2017-IV</a:t>
            </a:r>
          </a:p>
          <a:p>
            <a:pPr marL="0" indent="0" fontAlgn="t">
              <a:buNone/>
            </a:pPr>
            <a:endParaRPr lang="en-US" dirty="0">
              <a:solidFill>
                <a:srgbClr val="0070C0"/>
              </a:solidFill>
            </a:endParaRPr>
          </a:p>
          <a:p>
            <a:pPr fontAlgn="t"/>
            <a:r>
              <a:rPr lang="en-US" dirty="0">
                <a:solidFill>
                  <a:srgbClr val="7030A0"/>
                </a:solidFill>
              </a:rPr>
              <a:t>KIR-1 2018-I</a:t>
            </a:r>
          </a:p>
          <a:p>
            <a:pPr fontAlgn="t"/>
            <a:r>
              <a:rPr lang="en-US" dirty="0">
                <a:solidFill>
                  <a:srgbClr val="7030A0"/>
                </a:solidFill>
              </a:rPr>
              <a:t>KIR-3 2018-I</a:t>
            </a:r>
          </a:p>
          <a:p>
            <a:pPr fontAlgn="t"/>
            <a:r>
              <a:rPr lang="en-US" dirty="0">
                <a:solidFill>
                  <a:srgbClr val="7030A0"/>
                </a:solidFill>
              </a:rPr>
              <a:t>KIR-5 2018-I</a:t>
            </a:r>
          </a:p>
          <a:p>
            <a:pPr fontAlgn="t"/>
            <a:r>
              <a:rPr lang="en-US" dirty="0">
                <a:solidFill>
                  <a:srgbClr val="7030A0"/>
                </a:solidFill>
              </a:rPr>
              <a:t>KIR-9 2018-I</a:t>
            </a:r>
          </a:p>
          <a:p>
            <a:pPr fontAlgn="t"/>
            <a:r>
              <a:rPr lang="en-US" dirty="0">
                <a:solidFill>
                  <a:srgbClr val="7030A0"/>
                </a:solidFill>
              </a:rPr>
              <a:t>KIR-11 2018-I</a:t>
            </a:r>
          </a:p>
          <a:p>
            <a:pPr marL="0" indent="0">
              <a:buNone/>
            </a:pPr>
            <a:endParaRPr lang="en-US" dirty="0"/>
          </a:p>
        </p:txBody>
      </p:sp>
      <p:pic>
        <p:nvPicPr>
          <p:cNvPr id="5" name="Picture 4" descr="H:\Users\teemaa\Desktop\picture backup_2018\backup teeteu fone\20170701_11163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3048000"/>
            <a:ext cx="2540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Users\teemaa\Desktop\picture backup_2018\backup teeteu fone\20170701_10323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0" y="4917141"/>
            <a:ext cx="2152650" cy="1614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63745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Black" panose="020B0A04020102020204" pitchFamily="34" charset="0"/>
              </a:rPr>
              <a:t>Cont..</a:t>
            </a:r>
            <a:endParaRPr lang="en-US" dirty="0">
              <a:latin typeface="Arial Black" panose="020B0A04020102020204" pitchFamily="34" charset="0"/>
            </a:endParaRPr>
          </a:p>
        </p:txBody>
      </p:sp>
      <p:sp>
        <p:nvSpPr>
          <p:cNvPr id="3" name="Content Placeholder 2"/>
          <p:cNvSpPr>
            <a:spLocks noGrp="1"/>
          </p:cNvSpPr>
          <p:nvPr>
            <p:ph sz="half" idx="1"/>
          </p:nvPr>
        </p:nvSpPr>
        <p:spPr/>
        <p:txBody>
          <a:bodyPr>
            <a:normAutofit fontScale="92500" lnSpcReduction="20000"/>
          </a:bodyPr>
          <a:lstStyle/>
          <a:p>
            <a:pPr marL="0" indent="0">
              <a:buNone/>
            </a:pPr>
            <a:r>
              <a:rPr lang="en-US" dirty="0" smtClean="0"/>
              <a:t>Human milk sampling</a:t>
            </a:r>
          </a:p>
          <a:p>
            <a:r>
              <a:rPr lang="en-US" dirty="0" smtClean="0"/>
              <a:t>MOU signed between MHMS and MELAD (ECD)</a:t>
            </a:r>
          </a:p>
          <a:p>
            <a:r>
              <a:rPr lang="en-US" dirty="0" smtClean="0"/>
              <a:t>Engaged USP Science Students in the sampling</a:t>
            </a:r>
          </a:p>
          <a:p>
            <a:r>
              <a:rPr lang="en-US" dirty="0" smtClean="0"/>
              <a:t>Student were trained and assist with translation of consent form</a:t>
            </a:r>
          </a:p>
          <a:p>
            <a:r>
              <a:rPr lang="en-US" dirty="0"/>
              <a:t>2</a:t>
            </a:r>
            <a:r>
              <a:rPr lang="en-US" dirty="0" smtClean="0"/>
              <a:t>7 break milk sample collected (Oct 2017)</a:t>
            </a:r>
          </a:p>
          <a:p>
            <a:r>
              <a:rPr lang="en-US" dirty="0" smtClean="0"/>
              <a:t>Samples send in June 2017 to expert lab</a:t>
            </a:r>
          </a:p>
          <a:p>
            <a:endParaRPr lang="en-US" dirty="0"/>
          </a:p>
          <a:p>
            <a:pPr marL="0" indent="0">
              <a:buNone/>
            </a:pPr>
            <a:endParaRPr lang="en-US" dirty="0"/>
          </a:p>
        </p:txBody>
      </p:sp>
      <p:pic>
        <p:nvPicPr>
          <p:cNvPr id="5" name="Picture 2" descr="H:\Users\teemaa\Desktop\picture backup_2018\GMP POPs\Screenshot_20171018-133718.pn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1371600"/>
            <a:ext cx="2530227" cy="44981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Teema\Downloads\20171123_1420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838200"/>
            <a:ext cx="2788708" cy="209153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Teema\Downloads\20171123_14055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01646" y="4377532"/>
            <a:ext cx="2331508" cy="17486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6155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Arial Black" panose="020B0A04020102020204" pitchFamily="34" charset="0"/>
              </a:rPr>
              <a:t>Cont…</a:t>
            </a:r>
            <a:endParaRPr lang="en-US" b="1" dirty="0">
              <a:latin typeface="Arial Black" panose="020B0A04020102020204" pitchFamily="34" charset="0"/>
            </a:endParaRPr>
          </a:p>
        </p:txBody>
      </p:sp>
      <p:sp>
        <p:nvSpPr>
          <p:cNvPr id="3" name="Content Placeholder 2"/>
          <p:cNvSpPr>
            <a:spLocks noGrp="1"/>
          </p:cNvSpPr>
          <p:nvPr>
            <p:ph idx="1"/>
          </p:nvPr>
        </p:nvSpPr>
        <p:spPr>
          <a:xfrm>
            <a:off x="457200" y="1600201"/>
            <a:ext cx="8229600" cy="4038600"/>
          </a:xfrm>
        </p:spPr>
        <p:txBody>
          <a:bodyPr>
            <a:normAutofit fontScale="92500" lnSpcReduction="10000"/>
          </a:bodyPr>
          <a:lstStyle/>
          <a:p>
            <a:pPr marL="0" indent="0">
              <a:lnSpc>
                <a:spcPct val="80000"/>
              </a:lnSpc>
              <a:buNone/>
              <a:defRPr/>
            </a:pPr>
            <a:r>
              <a:rPr lang="en-AU" kern="0" dirty="0" smtClean="0">
                <a:cs typeface="Times New Roman" pitchFamily="18" charset="0"/>
              </a:rPr>
              <a:t>National interest samples</a:t>
            </a:r>
          </a:p>
          <a:p>
            <a:pPr>
              <a:lnSpc>
                <a:spcPct val="80000"/>
              </a:lnSpc>
              <a:defRPr/>
            </a:pPr>
            <a:r>
              <a:rPr lang="en-AU" kern="0" dirty="0" smtClean="0">
                <a:cs typeface="Times New Roman" pitchFamily="18" charset="0"/>
              </a:rPr>
              <a:t>The target food sample was approved by NCCC </a:t>
            </a:r>
          </a:p>
          <a:p>
            <a:pPr>
              <a:lnSpc>
                <a:spcPct val="80000"/>
              </a:lnSpc>
              <a:defRPr/>
            </a:pPr>
            <a:r>
              <a:rPr lang="en-AU" kern="0" dirty="0" smtClean="0">
                <a:cs typeface="Times New Roman" pitchFamily="18" charset="0"/>
              </a:rPr>
              <a:t>The target food include: </a:t>
            </a:r>
          </a:p>
          <a:p>
            <a:pPr lvl="0">
              <a:buFont typeface="Courier New" panose="02070309020205020404" pitchFamily="49" charset="0"/>
              <a:buChar char="o"/>
            </a:pPr>
            <a:r>
              <a:rPr lang="en-US" dirty="0"/>
              <a:t>Big </a:t>
            </a:r>
            <a:r>
              <a:rPr lang="en-US" dirty="0" smtClean="0"/>
              <a:t>eye fish </a:t>
            </a:r>
            <a:endParaRPr lang="en-US" dirty="0"/>
          </a:p>
          <a:p>
            <a:pPr lvl="0">
              <a:buFont typeface="Courier New" panose="02070309020205020404" pitchFamily="49" charset="0"/>
              <a:buChar char="o"/>
            </a:pPr>
            <a:r>
              <a:rPr lang="en-US" dirty="0" smtClean="0"/>
              <a:t>Canned Fish</a:t>
            </a:r>
            <a:endParaRPr lang="en-US" dirty="0"/>
          </a:p>
          <a:p>
            <a:pPr lvl="0">
              <a:buFont typeface="Courier New" panose="02070309020205020404" pitchFamily="49" charset="0"/>
              <a:buChar char="o"/>
            </a:pPr>
            <a:r>
              <a:rPr lang="en-US" dirty="0" smtClean="0"/>
              <a:t>Barracuda</a:t>
            </a:r>
          </a:p>
          <a:p>
            <a:pPr lvl="0">
              <a:buFont typeface="Courier New" panose="02070309020205020404" pitchFamily="49" charset="0"/>
              <a:buChar char="o"/>
            </a:pPr>
            <a:r>
              <a:rPr lang="en-US" dirty="0"/>
              <a:t>Flying </a:t>
            </a:r>
            <a:r>
              <a:rPr lang="en-US" dirty="0" smtClean="0"/>
              <a:t>fish</a:t>
            </a:r>
          </a:p>
          <a:p>
            <a:r>
              <a:rPr lang="en-US" dirty="0" smtClean="0"/>
              <a:t>The sampling will be conducted this year, 2018</a:t>
            </a:r>
          </a:p>
          <a:p>
            <a:endParaRPr lang="en-US" dirty="0"/>
          </a:p>
          <a:p>
            <a:pPr>
              <a:lnSpc>
                <a:spcPct val="80000"/>
              </a:lnSpc>
              <a:defRPr/>
            </a:pPr>
            <a:endParaRPr lang="en-AU" kern="0" dirty="0" smtClean="0">
              <a:cs typeface="Times New Roman" pitchFamily="18" charset="0"/>
            </a:endParaRPr>
          </a:p>
          <a:p>
            <a:pPr>
              <a:lnSpc>
                <a:spcPct val="80000"/>
              </a:lnSpc>
              <a:defRPr/>
            </a:pPr>
            <a:endParaRPr lang="en-US" dirty="0" smtClean="0"/>
          </a:p>
        </p:txBody>
      </p:sp>
    </p:spTree>
    <p:extLst>
      <p:ext uri="{BB962C8B-B14F-4D97-AF65-F5344CB8AC3E}">
        <p14:creationId xmlns:p14="http://schemas.microsoft.com/office/powerpoint/2010/main" val="2721458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Arial Black" panose="020B0A04020102020204" pitchFamily="34" charset="0"/>
              </a:rPr>
              <a:t>Challenges of implementation and possible solutions</a:t>
            </a:r>
            <a:endParaRPr lang="en-US" sz="3600" dirty="0">
              <a:latin typeface="Arial Black" panose="020B0A04020102020204" pitchFamily="34" charset="0"/>
            </a:endParaRPr>
          </a:p>
        </p:txBody>
      </p:sp>
      <p:sp>
        <p:nvSpPr>
          <p:cNvPr id="3" name="Content Placeholder 2"/>
          <p:cNvSpPr>
            <a:spLocks noGrp="1"/>
          </p:cNvSpPr>
          <p:nvPr>
            <p:ph sz="half" idx="1"/>
          </p:nvPr>
        </p:nvSpPr>
        <p:spPr/>
        <p:txBody>
          <a:bodyPr>
            <a:normAutofit fontScale="77500" lnSpcReduction="20000"/>
          </a:bodyPr>
          <a:lstStyle/>
          <a:p>
            <a:pPr marL="0" indent="0">
              <a:buNone/>
            </a:pPr>
            <a:r>
              <a:rPr lang="en-US" dirty="0"/>
              <a:t>National level </a:t>
            </a:r>
          </a:p>
          <a:p>
            <a:r>
              <a:rPr lang="en-US" dirty="0"/>
              <a:t>Limited staff – progress related to availability of staff – assign a project officer</a:t>
            </a:r>
            <a:r>
              <a:rPr lang="en-US" dirty="0" smtClean="0"/>
              <a:t>.</a:t>
            </a:r>
          </a:p>
          <a:p>
            <a:r>
              <a:rPr lang="en-US" dirty="0" smtClean="0"/>
              <a:t>Limited technical knowledge – i.e. preparing of food samples</a:t>
            </a:r>
            <a:endParaRPr lang="en-US" dirty="0"/>
          </a:p>
          <a:p>
            <a:r>
              <a:rPr lang="en-US" dirty="0"/>
              <a:t>Conveying information to cabinet – data available is regional but cabinet require individual result – training in analyzing data</a:t>
            </a:r>
          </a:p>
          <a:p>
            <a:r>
              <a:rPr lang="en-US" dirty="0"/>
              <a:t>Delay in funds </a:t>
            </a:r>
            <a:r>
              <a:rPr lang="en-US" dirty="0" smtClean="0"/>
              <a:t>and equipment– </a:t>
            </a:r>
            <a:r>
              <a:rPr lang="en-US" dirty="0"/>
              <a:t>progress related to availability of fund </a:t>
            </a:r>
          </a:p>
        </p:txBody>
      </p:sp>
      <p:sp>
        <p:nvSpPr>
          <p:cNvPr id="4" name="Content Placeholder 3"/>
          <p:cNvSpPr>
            <a:spLocks noGrp="1"/>
          </p:cNvSpPr>
          <p:nvPr>
            <p:ph sz="half" idx="2"/>
          </p:nvPr>
        </p:nvSpPr>
        <p:spPr/>
        <p:txBody>
          <a:bodyPr>
            <a:normAutofit fontScale="77500" lnSpcReduction="20000"/>
          </a:bodyPr>
          <a:lstStyle/>
          <a:p>
            <a:pPr marL="0" indent="0">
              <a:buNone/>
            </a:pPr>
            <a:r>
              <a:rPr lang="en-US" dirty="0"/>
              <a:t>Regional level</a:t>
            </a:r>
          </a:p>
          <a:p>
            <a:r>
              <a:rPr lang="en-US" dirty="0"/>
              <a:t>Absence of a regional laboratory to analysis POPs samples for the pacific region. 	</a:t>
            </a:r>
          </a:p>
          <a:p>
            <a:r>
              <a:rPr lang="en-US" dirty="0"/>
              <a:t>Some of the pacific countries are not involved in the first GMP monitoring, and some are still haven’t conduct any monitoring hence the data for the region is not adequate to evaluate the </a:t>
            </a:r>
            <a:r>
              <a:rPr lang="en-US" dirty="0" smtClean="0"/>
              <a:t>trend</a:t>
            </a:r>
            <a:r>
              <a:rPr lang="en-US" dirty="0"/>
              <a:t> </a:t>
            </a:r>
            <a:r>
              <a:rPr lang="en-US" dirty="0" smtClean="0"/>
              <a:t>for the pacific region</a:t>
            </a:r>
            <a:endParaRPr lang="en-US" dirty="0"/>
          </a:p>
          <a:p>
            <a:pPr marL="0" indent="0">
              <a:buNone/>
            </a:pPr>
            <a:endParaRPr lang="en-US" dirty="0"/>
          </a:p>
        </p:txBody>
      </p:sp>
    </p:spTree>
    <p:extLst>
      <p:ext uri="{BB962C8B-B14F-4D97-AF65-F5344CB8AC3E}">
        <p14:creationId xmlns:p14="http://schemas.microsoft.com/office/powerpoint/2010/main" val="42082510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latin typeface="Arial Black" panose="020B0A04020102020204" pitchFamily="34" charset="0"/>
              </a:rPr>
              <a:t>How do the GMP project's outcomes benefit your country?</a:t>
            </a:r>
            <a:endParaRPr lang="en-US" sz="3600" dirty="0">
              <a:latin typeface="Arial Black" panose="020B0A04020102020204" pitchFamily="34" charset="0"/>
            </a:endParaRPr>
          </a:p>
        </p:txBody>
      </p:sp>
      <p:sp>
        <p:nvSpPr>
          <p:cNvPr id="3" name="Content Placeholder 2"/>
          <p:cNvSpPr>
            <a:spLocks noGrp="1"/>
          </p:cNvSpPr>
          <p:nvPr>
            <p:ph idx="1"/>
          </p:nvPr>
        </p:nvSpPr>
        <p:spPr/>
        <p:txBody>
          <a:bodyPr>
            <a:normAutofit/>
          </a:bodyPr>
          <a:lstStyle/>
          <a:p>
            <a:r>
              <a:rPr lang="en-US" dirty="0" smtClean="0"/>
              <a:t>Date generation </a:t>
            </a:r>
          </a:p>
          <a:p>
            <a:r>
              <a:rPr lang="en-US" dirty="0" smtClean="0"/>
              <a:t>Strengthening national technical capacity in term of sampling protocol etc </a:t>
            </a:r>
          </a:p>
          <a:p>
            <a:r>
              <a:rPr lang="en-US" dirty="0" smtClean="0"/>
              <a:t>Raise awareness on POPs chemicals (NCCC and donor mothers etc) </a:t>
            </a:r>
          </a:p>
          <a:p>
            <a:r>
              <a:rPr lang="en-US" dirty="0" smtClean="0"/>
              <a:t>Link Kiribati (technical staff) with expert and international laboratory </a:t>
            </a:r>
          </a:p>
          <a:p>
            <a:pPr marL="0" indent="0">
              <a:buNone/>
            </a:pPr>
            <a:endParaRPr lang="en-US" dirty="0"/>
          </a:p>
          <a:p>
            <a:pPr marL="0" indent="0">
              <a:buNone/>
            </a:pPr>
            <a:endParaRPr lang="en-US" dirty="0" smtClean="0"/>
          </a:p>
          <a:p>
            <a:endParaRPr lang="en-US" dirty="0"/>
          </a:p>
        </p:txBody>
      </p:sp>
    </p:spTree>
    <p:extLst>
      <p:ext uri="{BB962C8B-B14F-4D97-AF65-F5344CB8AC3E}">
        <p14:creationId xmlns:p14="http://schemas.microsoft.com/office/powerpoint/2010/main" val="1212491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892</TotalTime>
  <Words>718</Words>
  <Application>Microsoft Office PowerPoint</Application>
  <PresentationFormat>On-screen Show (4:3)</PresentationFormat>
  <Paragraphs>90</Paragraphs>
  <Slides>13</Slides>
  <Notes>4</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Custom Design</vt:lpstr>
      <vt:lpstr>POPs GMP in Kiribati</vt:lpstr>
      <vt:lpstr>Overview of activities </vt:lpstr>
      <vt:lpstr>Facilities available, including human resources, political support, logistics and laboratories</vt:lpstr>
      <vt:lpstr>Progress until present</vt:lpstr>
      <vt:lpstr>Cont..</vt:lpstr>
      <vt:lpstr>Cont..</vt:lpstr>
      <vt:lpstr>Cont…</vt:lpstr>
      <vt:lpstr>Challenges of implementation and possible solutions</vt:lpstr>
      <vt:lpstr>How do the GMP project's outcomes benefit your country?</vt:lpstr>
      <vt:lpstr>Any opportunities, collaborations and networks that the GMP project contributed or will contribute to; </vt:lpstr>
      <vt:lpstr>Conti..</vt:lpstr>
      <vt:lpstr>Sustainability in monitoring and future expectations.</vt:lpstr>
      <vt:lpstr>Kam rabwa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&amp; Overview of Workshop objectives, outcomes &amp; expectations</dc:title>
  <dc:creator>Teema</dc:creator>
  <cp:lastModifiedBy>Teema</cp:lastModifiedBy>
  <cp:revision>197</cp:revision>
  <dcterms:created xsi:type="dcterms:W3CDTF">2018-05-13T04:10:36Z</dcterms:created>
  <dcterms:modified xsi:type="dcterms:W3CDTF">2018-09-17T05:46:35Z</dcterms:modified>
</cp:coreProperties>
</file>