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777" r:id="rId1"/>
    <p:sldMasterId id="2147483799" r:id="rId2"/>
    <p:sldMasterId id="2147483809" r:id="rId3"/>
    <p:sldMasterId id="2147483819" r:id="rId4"/>
  </p:sldMasterIdLst>
  <p:notesMasterIdLst>
    <p:notesMasterId r:id="rId30"/>
  </p:notesMasterIdLst>
  <p:handoutMasterIdLst>
    <p:handoutMasterId r:id="rId31"/>
  </p:handoutMasterIdLst>
  <p:sldIdLst>
    <p:sldId id="582" r:id="rId5"/>
    <p:sldId id="614" r:id="rId6"/>
    <p:sldId id="625" r:id="rId7"/>
    <p:sldId id="610" r:id="rId8"/>
    <p:sldId id="601" r:id="rId9"/>
    <p:sldId id="611" r:id="rId10"/>
    <p:sldId id="300" r:id="rId11"/>
    <p:sldId id="612" r:id="rId12"/>
    <p:sldId id="263" r:id="rId13"/>
    <p:sldId id="297" r:id="rId14"/>
    <p:sldId id="613" r:id="rId15"/>
    <p:sldId id="627" r:id="rId16"/>
    <p:sldId id="265" r:id="rId17"/>
    <p:sldId id="632" r:id="rId18"/>
    <p:sldId id="630" r:id="rId19"/>
    <p:sldId id="602" r:id="rId20"/>
    <p:sldId id="617" r:id="rId21"/>
    <p:sldId id="619" r:id="rId22"/>
    <p:sldId id="618" r:id="rId23"/>
    <p:sldId id="622" r:id="rId24"/>
    <p:sldId id="260" r:id="rId25"/>
    <p:sldId id="280" r:id="rId26"/>
    <p:sldId id="417" r:id="rId27"/>
    <p:sldId id="624" r:id="rId28"/>
    <p:sldId id="628" r:id="rId29"/>
  </p:sldIdLst>
  <p:sldSz cx="9144000" cy="6858000" type="screen4x3"/>
  <p:notesSz cx="70104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ＭＳ Ｐゴシック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6D388ED-956D-49EB-9A3E-3EA9CB3E8559}">
          <p14:sldIdLst>
            <p14:sldId id="582"/>
            <p14:sldId id="614"/>
            <p14:sldId id="625"/>
            <p14:sldId id="610"/>
            <p14:sldId id="601"/>
            <p14:sldId id="611"/>
            <p14:sldId id="300"/>
            <p14:sldId id="612"/>
            <p14:sldId id="263"/>
            <p14:sldId id="297"/>
            <p14:sldId id="613"/>
            <p14:sldId id="627"/>
            <p14:sldId id="265"/>
            <p14:sldId id="632"/>
            <p14:sldId id="630"/>
            <p14:sldId id="602"/>
            <p14:sldId id="617"/>
            <p14:sldId id="619"/>
            <p14:sldId id="618"/>
            <p14:sldId id="622"/>
            <p14:sldId id="260"/>
          </p14:sldIdLst>
        </p14:section>
        <p14:section name="Environmental Governance" id="{A99CAE6D-744E-43D3-B446-7EA241C48FFA}">
          <p14:sldIdLst>
            <p14:sldId id="280"/>
            <p14:sldId id="417"/>
            <p14:sldId id="624"/>
            <p14:sldId id="62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rene Chuma" initials="IC" lastIdx="2" clrIdx="0"/>
  <p:cmAuthor id="1" name="Sheila Aggarwal-Khan" initials="IA" lastIdx="44" clrIdx="1"/>
  <p:cmAuthor id="2" name="Rosebella Hashimoto" initials="RH" lastIdx="2" clrIdx="2"/>
  <p:cmAuthor id="3" name="Niamh Brannigan" initials="NB" lastIdx="1" clrIdx="3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0079"/>
    <a:srgbClr val="00CCFF"/>
    <a:srgbClr val="A5D7CC"/>
    <a:srgbClr val="4CAE99"/>
    <a:srgbClr val="84C7F0"/>
    <a:srgbClr val="459D8B"/>
    <a:srgbClr val="F5F5F5"/>
    <a:srgbClr val="F9F9F9"/>
    <a:srgbClr val="E569DF"/>
    <a:srgbClr val="3113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9" autoAdjust="0"/>
    <p:restoredTop sz="50428" autoAdjust="0"/>
  </p:normalViewPr>
  <p:slideViewPr>
    <p:cSldViewPr snapToGrid="0" snapToObjects="1">
      <p:cViewPr varScale="1">
        <p:scale>
          <a:sx n="55" d="100"/>
          <a:sy n="55" d="100"/>
        </p:scale>
        <p:origin x="267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51" d="100"/>
          <a:sy n="51" d="100"/>
        </p:scale>
        <p:origin x="-2700" y="-84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keondc1ha011\unep\CSS\DEPT\Budgets\NEW\2018-2019%20Budgets\To%20Caspah\2.%20Reports\10.%20Presentations\2020-21%20Budgets\Tables%20for%20Presentation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1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'EG fig29-30'!$C$2</c:f>
              <c:strCache>
                <c:ptCount val="1"/>
                <c:pt idx="0">
                  <c:v> 2018 Budget  </c:v>
                </c:pt>
              </c:strCache>
            </c:strRef>
          </c:tx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'EG fig29-30'!$B$3:$B$6</c:f>
              <c:strCache>
                <c:ptCount val="4"/>
                <c:pt idx="0">
                  <c:v>Environment Fund*</c:v>
                </c:pt>
                <c:pt idx="1">
                  <c:v>Trust Funds &amp; Earmarked contributions</c:v>
                </c:pt>
                <c:pt idx="2">
                  <c:v>GEF</c:v>
                </c:pt>
                <c:pt idx="3">
                  <c:v>Regular Budget</c:v>
                </c:pt>
              </c:strCache>
            </c:strRef>
          </c:cat>
          <c:val>
            <c:numRef>
              <c:f>'EG fig29-30'!$C$3:$C$6</c:f>
              <c:numCache>
                <c:formatCode>_(* #,##0.0_);_(* \(#,##0.0\);_(* "-"??_);_(@_)</c:formatCode>
                <c:ptCount val="4"/>
                <c:pt idx="0">
                  <c:v>12.5</c:v>
                </c:pt>
                <c:pt idx="1">
                  <c:v>16.399999999999999</c:v>
                </c:pt>
                <c:pt idx="2">
                  <c:v>0</c:v>
                </c:pt>
                <c:pt idx="3">
                  <c:v>4.4423455000000001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4CA-4E34-AAC8-BADE80C3A635}"/>
            </c:ext>
          </c:extLst>
        </c:ser>
        <c:ser>
          <c:idx val="1"/>
          <c:order val="1"/>
          <c:tx>
            <c:strRef>
              <c:f>'EG fig29-30'!$D$2</c:f>
              <c:strCache>
                <c:ptCount val="1"/>
                <c:pt idx="0">
                  <c:v> Available Resources as at 30 June 2018 </c:v>
                </c:pt>
              </c:strCache>
            </c:strRef>
          </c:tx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'EG fig29-30'!$B$3:$B$6</c:f>
              <c:strCache>
                <c:ptCount val="4"/>
                <c:pt idx="0">
                  <c:v>Environment Fund*</c:v>
                </c:pt>
                <c:pt idx="1">
                  <c:v>Trust Funds &amp; Earmarked contributions</c:v>
                </c:pt>
                <c:pt idx="2">
                  <c:v>GEF</c:v>
                </c:pt>
                <c:pt idx="3">
                  <c:v>Regular Budget</c:v>
                </c:pt>
              </c:strCache>
            </c:strRef>
          </c:cat>
          <c:val>
            <c:numRef>
              <c:f>'EG fig29-30'!$D$3:$D$6</c:f>
              <c:numCache>
                <c:formatCode>_(* #,##0.0_);_(* \(#,##0.0\);_(* "-"??_);_(@_)</c:formatCode>
                <c:ptCount val="4"/>
                <c:pt idx="0">
                  <c:v>10.62326182</c:v>
                </c:pt>
                <c:pt idx="1">
                  <c:v>25.406071409999896</c:v>
                </c:pt>
                <c:pt idx="2">
                  <c:v>0.52378141</c:v>
                </c:pt>
                <c:pt idx="3">
                  <c:v>4.4423455000000001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4CA-4E34-AAC8-BADE80C3A635}"/>
            </c:ext>
          </c:extLst>
        </c:ser>
        <c:ser>
          <c:idx val="2"/>
          <c:order val="2"/>
          <c:tx>
            <c:strRef>
              <c:f>'EG fig29-30'!$E$2</c:f>
              <c:strCache>
                <c:ptCount val="1"/>
                <c:pt idx="0">
                  <c:v> Expenditure as at 30 June 20018 </c:v>
                </c:pt>
              </c:strCache>
            </c:strRef>
          </c:tx>
          <c:invertIfNegative val="0"/>
          <c:dLbls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'EG fig29-30'!$B$3:$B$6</c:f>
              <c:strCache>
                <c:ptCount val="4"/>
                <c:pt idx="0">
                  <c:v>Environment Fund*</c:v>
                </c:pt>
                <c:pt idx="1">
                  <c:v>Trust Funds &amp; Earmarked contributions</c:v>
                </c:pt>
                <c:pt idx="2">
                  <c:v>GEF</c:v>
                </c:pt>
                <c:pt idx="3">
                  <c:v>Regular Budget</c:v>
                </c:pt>
              </c:strCache>
            </c:strRef>
          </c:cat>
          <c:val>
            <c:numRef>
              <c:f>'EG fig29-30'!$E$3:$E$6</c:f>
              <c:numCache>
                <c:formatCode>_(* #,##0.0_);_(* \(#,##0.0\);_(* "-"??_);_(@_)</c:formatCode>
                <c:ptCount val="4"/>
                <c:pt idx="0">
                  <c:v>3.5172965200000017</c:v>
                </c:pt>
                <c:pt idx="1">
                  <c:v>7.5682867299999987</c:v>
                </c:pt>
                <c:pt idx="2">
                  <c:v>0.26462464000000002</c:v>
                </c:pt>
                <c:pt idx="3">
                  <c:v>1.9814332899999998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4CA-4E34-AAC8-BADE80C3A63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6126592"/>
        <c:axId val="6141056"/>
      </c:barChart>
      <c:catAx>
        <c:axId val="612659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/>
                  <a:t>Source of Funding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General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6141056"/>
        <c:crosses val="autoZero"/>
        <c:auto val="1"/>
        <c:lblAlgn val="ctr"/>
        <c:lblOffset val="100"/>
        <c:noMultiLvlLbl val="0"/>
      </c:catAx>
      <c:valAx>
        <c:axId val="6141056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 sz="1000" b="1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/>
                  <a:t>US$ million</a:t>
                </a:r>
              </a:p>
            </c:rich>
          </c:tx>
          <c:overlay val="0"/>
          <c:spPr>
            <a:noFill/>
            <a:ln w="25400">
              <a:noFill/>
            </a:ln>
          </c:spPr>
        </c:title>
        <c:numFmt formatCode="_(* #,##0.0_);_(* \(#,##0.0\);_(* &quot;-&quot;??_);_(@_)" sourceLinked="1"/>
        <c:majorTickMark val="none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6126592"/>
        <c:crosses val="autoZero"/>
        <c:crossBetween val="between"/>
      </c:valAx>
    </c:plotArea>
    <c:legend>
      <c:legendPos val="b"/>
      <c:overlay val="0"/>
      <c:txPr>
        <a:bodyPr/>
        <a:lstStyle/>
        <a:p>
          <a:pPr>
            <a:defRPr sz="800" b="0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00" b="0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Staffing resources: Environmental Governance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EG!$C$33</c:f>
              <c:strCache>
                <c:ptCount val="1"/>
                <c:pt idx="0">
                  <c:v>A. Environment Fund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(EG!$D$32,EG!$F$32)</c:f>
              <c:strCache>
                <c:ptCount val="2"/>
                <c:pt idx="0">
                  <c:v>2018-2019</c:v>
                </c:pt>
                <c:pt idx="1">
                  <c:v>2020-2021</c:v>
                </c:pt>
              </c:strCache>
            </c:strRef>
          </c:cat>
          <c:val>
            <c:numRef>
              <c:f>(EG!$D$33,EG!$F$33)</c:f>
              <c:numCache>
                <c:formatCode>_(* #,##0_);_(* \(#,##0\);_(* "-"?_);_(@_)</c:formatCode>
                <c:ptCount val="2"/>
                <c:pt idx="0">
                  <c:v>64</c:v>
                </c:pt>
                <c:pt idx="1">
                  <c:v>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10-4FEC-9CC2-BCC7ECC64153}"/>
            </c:ext>
          </c:extLst>
        </c:ser>
        <c:ser>
          <c:idx val="1"/>
          <c:order val="1"/>
          <c:tx>
            <c:strRef>
              <c:f>EG!$C$34</c:f>
              <c:strCache>
                <c:ptCount val="1"/>
                <c:pt idx="0">
                  <c:v>B. Trust and earmarked funds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(EG!$D$32,EG!$F$32)</c:f>
              <c:strCache>
                <c:ptCount val="2"/>
                <c:pt idx="0">
                  <c:v>2018-2019</c:v>
                </c:pt>
                <c:pt idx="1">
                  <c:v>2020-2021</c:v>
                </c:pt>
              </c:strCache>
            </c:strRef>
          </c:cat>
          <c:val>
            <c:numRef>
              <c:f>(EG!$D$34,EG!$F$34)</c:f>
              <c:numCache>
                <c:formatCode>_(* #,##0_);_(* \(#,##0\);_(* "-"?_);_(@_)</c:formatCode>
                <c:ptCount val="2"/>
                <c:pt idx="0">
                  <c:v>49</c:v>
                </c:pt>
                <c:pt idx="1">
                  <c:v>28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810-4FEC-9CC2-BCC7ECC64153}"/>
            </c:ext>
          </c:extLst>
        </c:ser>
        <c:ser>
          <c:idx val="2"/>
          <c:order val="2"/>
          <c:tx>
            <c:strRef>
              <c:f>EG!$C$35</c:f>
              <c:strCache>
                <c:ptCount val="1"/>
                <c:pt idx="0">
                  <c:v>C. GEF trust funds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(EG!$D$32,EG!$F$32)</c:f>
              <c:strCache>
                <c:ptCount val="2"/>
                <c:pt idx="0">
                  <c:v>2018-2019</c:v>
                </c:pt>
                <c:pt idx="1">
                  <c:v>2020-2021</c:v>
                </c:pt>
              </c:strCache>
            </c:strRef>
          </c:cat>
          <c:val>
            <c:numRef>
              <c:f>(EG!$D$35,EG!$F$35)</c:f>
              <c:numCache>
                <c:formatCode>_(* #,##0_);_(* \(#,##0\);_(* "-"?_);_(@_)</c:formatCode>
                <c:ptCount val="2"/>
                <c:pt idx="0">
                  <c:v>0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810-4FEC-9CC2-BCC7ECC64153}"/>
            </c:ext>
          </c:extLst>
        </c:ser>
        <c:ser>
          <c:idx val="3"/>
          <c:order val="3"/>
          <c:tx>
            <c:strRef>
              <c:f>EG!$C$36</c:f>
              <c:strCache>
                <c:ptCount val="1"/>
                <c:pt idx="0">
                  <c:v>D. Programme support costs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(EG!$D$32,EG!$F$32)</c:f>
              <c:strCache>
                <c:ptCount val="2"/>
                <c:pt idx="0">
                  <c:v>2018-2019</c:v>
                </c:pt>
                <c:pt idx="1">
                  <c:v>2020-2021</c:v>
                </c:pt>
              </c:strCache>
            </c:strRef>
          </c:cat>
          <c:val>
            <c:numRef>
              <c:f>(EG!$D$36,EG!$F$36)</c:f>
              <c:numCache>
                <c:formatCode>_(* #,##0_);_(* \(#,##0\);_(* "-"?_);_(@_)</c:formatCode>
                <c:ptCount val="2"/>
                <c:pt idx="0">
                  <c:v>6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810-4FEC-9CC2-BCC7ECC64153}"/>
            </c:ext>
          </c:extLst>
        </c:ser>
        <c:ser>
          <c:idx val="4"/>
          <c:order val="4"/>
          <c:tx>
            <c:strRef>
              <c:f>EG!$C$37</c:f>
              <c:strCache>
                <c:ptCount val="1"/>
                <c:pt idx="0">
                  <c:v>E. Regular budget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(EG!$D$32,EG!$F$32)</c:f>
              <c:strCache>
                <c:ptCount val="2"/>
                <c:pt idx="0">
                  <c:v>2018-2019</c:v>
                </c:pt>
                <c:pt idx="1">
                  <c:v>2020-2021</c:v>
                </c:pt>
              </c:strCache>
            </c:strRef>
          </c:cat>
          <c:val>
            <c:numRef>
              <c:f>(EG!$D$37,EG!$F$37)</c:f>
              <c:numCache>
                <c:formatCode>_(* #,##0_);_(* \(#,##0\);_(* "-"?_);_(@_)</c:formatCode>
                <c:ptCount val="2"/>
                <c:pt idx="0">
                  <c:v>23</c:v>
                </c:pt>
                <c:pt idx="1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810-4FEC-9CC2-BCC7ECC641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62149496"/>
        <c:axId val="862153104"/>
      </c:barChart>
      <c:catAx>
        <c:axId val="862149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2153104"/>
        <c:crosses val="autoZero"/>
        <c:auto val="1"/>
        <c:lblAlgn val="ctr"/>
        <c:lblOffset val="100"/>
        <c:noMultiLvlLbl val="0"/>
      </c:catAx>
      <c:valAx>
        <c:axId val="8621531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(* #,##0_);_(* \(#,##0\);_(* &quot;-&quot;?_);_(@_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21494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ABC50F0-629C-49FB-8349-41691E43754C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5240FC8-375E-4DFF-B2C0-CD513FFE773A}">
      <dgm:prSet phldrT="[Text]" custT="1"/>
      <dgm:spPr/>
      <dgm:t>
        <a:bodyPr/>
        <a:lstStyle/>
        <a:p>
          <a:r>
            <a:rPr lang="en-US" sz="1400" b="0" dirty="0"/>
            <a:t>Executive</a:t>
          </a:r>
        </a:p>
      </dgm:t>
    </dgm:pt>
    <dgm:pt modelId="{C03FEFAD-88B2-4B58-8C09-78875C97B480}" type="parTrans" cxnId="{F83B9668-5693-40C1-9288-C38CE7A5FEC6}">
      <dgm:prSet/>
      <dgm:spPr/>
      <dgm:t>
        <a:bodyPr/>
        <a:lstStyle/>
        <a:p>
          <a:endParaRPr lang="en-US"/>
        </a:p>
      </dgm:t>
    </dgm:pt>
    <dgm:pt modelId="{455ECB64-C9BE-41F4-BE8B-7F066908F5AD}" type="sibTrans" cxnId="{F83B9668-5693-40C1-9288-C38CE7A5FEC6}">
      <dgm:prSet/>
      <dgm:spPr/>
      <dgm:t>
        <a:bodyPr/>
        <a:lstStyle/>
        <a:p>
          <a:endParaRPr lang="en-US"/>
        </a:p>
      </dgm:t>
    </dgm:pt>
    <dgm:pt modelId="{30260AED-DCE4-42BA-A811-1C9E45B84DA3}">
      <dgm:prSet phldrT="[Text]" custT="1"/>
      <dgm:spPr/>
      <dgm:t>
        <a:bodyPr/>
        <a:lstStyle/>
        <a:p>
          <a:r>
            <a:rPr lang="en-US" sz="1400" dirty="0">
              <a:solidFill>
                <a:schemeClr val="accent3">
                  <a:lumMod val="75000"/>
                </a:schemeClr>
              </a:solidFill>
            </a:rPr>
            <a:t>Parliamentarians</a:t>
          </a:r>
        </a:p>
      </dgm:t>
    </dgm:pt>
    <dgm:pt modelId="{EFF30AD8-AD9A-49C1-AA3B-A9A4BFADCCAC}" type="parTrans" cxnId="{78FCC000-8655-46C9-B72B-2E37979B784A}">
      <dgm:prSet/>
      <dgm:spPr/>
      <dgm:t>
        <a:bodyPr/>
        <a:lstStyle/>
        <a:p>
          <a:endParaRPr lang="en-US"/>
        </a:p>
      </dgm:t>
    </dgm:pt>
    <dgm:pt modelId="{FF39C4BC-5E3F-4B32-922A-8BB1B5D657A1}" type="sibTrans" cxnId="{78FCC000-8655-46C9-B72B-2E37979B784A}">
      <dgm:prSet/>
      <dgm:spPr/>
      <dgm:t>
        <a:bodyPr/>
        <a:lstStyle/>
        <a:p>
          <a:endParaRPr lang="en-US"/>
        </a:p>
      </dgm:t>
    </dgm:pt>
    <dgm:pt modelId="{F1C5FE12-35B9-4CAF-A8DE-015F8BD387F2}">
      <dgm:prSet phldrT="[Text]"/>
      <dgm:spPr/>
      <dgm:t>
        <a:bodyPr/>
        <a:lstStyle/>
        <a:p>
          <a:r>
            <a:rPr lang="en-US" dirty="0">
              <a:solidFill>
                <a:srgbClr val="0070C0"/>
              </a:solidFill>
            </a:rPr>
            <a:t>Judiciary</a:t>
          </a:r>
        </a:p>
      </dgm:t>
    </dgm:pt>
    <dgm:pt modelId="{D7D6C497-370E-4411-A120-08FA5010707D}" type="parTrans" cxnId="{163395CA-E409-4D19-8E00-48BEB6695B20}">
      <dgm:prSet/>
      <dgm:spPr/>
      <dgm:t>
        <a:bodyPr/>
        <a:lstStyle/>
        <a:p>
          <a:endParaRPr lang="en-US"/>
        </a:p>
      </dgm:t>
    </dgm:pt>
    <dgm:pt modelId="{1AC58EFB-B896-4FE2-8C4B-046EA063D43F}" type="sibTrans" cxnId="{163395CA-E409-4D19-8E00-48BEB6695B20}">
      <dgm:prSet/>
      <dgm:spPr/>
      <dgm:t>
        <a:bodyPr/>
        <a:lstStyle/>
        <a:p>
          <a:endParaRPr lang="en-US"/>
        </a:p>
      </dgm:t>
    </dgm:pt>
    <dgm:pt modelId="{30BA7EF8-B8E0-4B20-BAFA-E069CB166553}">
      <dgm:prSet phldrT="[Text]" custT="1"/>
      <dgm:spPr/>
      <dgm:t>
        <a:bodyPr/>
        <a:lstStyle/>
        <a:p>
          <a:r>
            <a:rPr lang="en-US" sz="1400" dirty="0">
              <a:solidFill>
                <a:srgbClr val="FF0000"/>
              </a:solidFill>
            </a:rPr>
            <a:t>Enforcement</a:t>
          </a:r>
        </a:p>
      </dgm:t>
    </dgm:pt>
    <dgm:pt modelId="{7BBAF750-790D-4B20-A6AA-B87AE27B9B4C}" type="parTrans" cxnId="{9D878B69-C941-42E1-8B5D-27B79D3B5FF1}">
      <dgm:prSet/>
      <dgm:spPr/>
      <dgm:t>
        <a:bodyPr/>
        <a:lstStyle/>
        <a:p>
          <a:endParaRPr lang="en-US"/>
        </a:p>
      </dgm:t>
    </dgm:pt>
    <dgm:pt modelId="{9B4D8DD9-C15E-4114-8D7D-DCA7F7E56BC9}" type="sibTrans" cxnId="{9D878B69-C941-42E1-8B5D-27B79D3B5FF1}">
      <dgm:prSet/>
      <dgm:spPr/>
      <dgm:t>
        <a:bodyPr/>
        <a:lstStyle/>
        <a:p>
          <a:endParaRPr lang="en-US"/>
        </a:p>
      </dgm:t>
    </dgm:pt>
    <dgm:pt modelId="{D37B8C31-47E3-40BF-A515-BBCF954F8EA5}">
      <dgm:prSet phldrT="[Text]" custT="1"/>
      <dgm:spPr/>
      <dgm:t>
        <a:bodyPr/>
        <a:lstStyle/>
        <a:p>
          <a:r>
            <a:rPr lang="en-US" sz="1400" dirty="0">
              <a:solidFill>
                <a:srgbClr val="00B050"/>
              </a:solidFill>
            </a:rPr>
            <a:t>Civil society</a:t>
          </a:r>
        </a:p>
      </dgm:t>
    </dgm:pt>
    <dgm:pt modelId="{7C2695F0-FF59-4E0F-9965-4BD0CA7B7F95}" type="parTrans" cxnId="{FBBE93EC-DDB5-4FCD-9596-522BB1BC57F1}">
      <dgm:prSet/>
      <dgm:spPr/>
      <dgm:t>
        <a:bodyPr/>
        <a:lstStyle/>
        <a:p>
          <a:endParaRPr lang="en-US"/>
        </a:p>
      </dgm:t>
    </dgm:pt>
    <dgm:pt modelId="{2B758870-BCC7-4A6F-8381-C274B9BB955E}" type="sibTrans" cxnId="{FBBE93EC-DDB5-4FCD-9596-522BB1BC57F1}">
      <dgm:prSet/>
      <dgm:spPr/>
      <dgm:t>
        <a:bodyPr/>
        <a:lstStyle/>
        <a:p>
          <a:endParaRPr lang="en-US"/>
        </a:p>
      </dgm:t>
    </dgm:pt>
    <dgm:pt modelId="{FB0A3F91-9985-4418-86F8-4DF7FB11E318}" type="pres">
      <dgm:prSet presAssocID="{8ABC50F0-629C-49FB-8349-41691E43754C}" presName="cycle" presStyleCnt="0">
        <dgm:presLayoutVars>
          <dgm:dir/>
          <dgm:resizeHandles val="exact"/>
        </dgm:presLayoutVars>
      </dgm:prSet>
      <dgm:spPr/>
    </dgm:pt>
    <dgm:pt modelId="{6CF0FA6C-0976-4BE1-B76D-36AD8BFE10ED}" type="pres">
      <dgm:prSet presAssocID="{45240FC8-375E-4DFF-B2C0-CD513FFE773A}" presName="dummy" presStyleCnt="0"/>
      <dgm:spPr/>
    </dgm:pt>
    <dgm:pt modelId="{CC60C188-2425-4F81-9A11-1882D9CE3B46}" type="pres">
      <dgm:prSet presAssocID="{45240FC8-375E-4DFF-B2C0-CD513FFE773A}" presName="node" presStyleLbl="revTx" presStyleIdx="0" presStyleCnt="5" custScaleX="168990" custScaleY="42847" custRadScaleRad="94063" custRadScaleInc="38784">
        <dgm:presLayoutVars>
          <dgm:bulletEnabled val="1"/>
        </dgm:presLayoutVars>
      </dgm:prSet>
      <dgm:spPr/>
    </dgm:pt>
    <dgm:pt modelId="{ADFA9578-561D-47ED-BA68-065966EF523C}" type="pres">
      <dgm:prSet presAssocID="{455ECB64-C9BE-41F4-BE8B-7F066908F5AD}" presName="sibTrans" presStyleLbl="node1" presStyleIdx="0" presStyleCnt="5" custLinFactNeighborX="1082" custLinFactNeighborY="399"/>
      <dgm:spPr/>
    </dgm:pt>
    <dgm:pt modelId="{CA504D25-3423-479D-BF33-2EA77E657B6C}" type="pres">
      <dgm:prSet presAssocID="{30260AED-DCE4-42BA-A811-1C9E45B84DA3}" presName="dummy" presStyleCnt="0"/>
      <dgm:spPr/>
    </dgm:pt>
    <dgm:pt modelId="{BF43B75C-0106-4090-8BF9-5E4E8FEC79BD}" type="pres">
      <dgm:prSet presAssocID="{30260AED-DCE4-42BA-A811-1C9E45B84DA3}" presName="node" presStyleLbl="revTx" presStyleIdx="1" presStyleCnt="5" custScaleX="304952">
        <dgm:presLayoutVars>
          <dgm:bulletEnabled val="1"/>
        </dgm:presLayoutVars>
      </dgm:prSet>
      <dgm:spPr/>
    </dgm:pt>
    <dgm:pt modelId="{39AE6603-C217-4D98-A307-939B1CEF191F}" type="pres">
      <dgm:prSet presAssocID="{FF39C4BC-5E3F-4B32-922A-8BB1B5D657A1}" presName="sibTrans" presStyleLbl="node1" presStyleIdx="1" presStyleCnt="5"/>
      <dgm:spPr/>
    </dgm:pt>
    <dgm:pt modelId="{7D921B7A-A57D-4510-8887-2BA8D385959B}" type="pres">
      <dgm:prSet presAssocID="{F1C5FE12-35B9-4CAF-A8DE-015F8BD387F2}" presName="dummy" presStyleCnt="0"/>
      <dgm:spPr/>
    </dgm:pt>
    <dgm:pt modelId="{F2CAD3D0-4612-4FA5-B2A6-D8BE48D0CD5D}" type="pres">
      <dgm:prSet presAssocID="{F1C5FE12-35B9-4CAF-A8DE-015F8BD387F2}" presName="node" presStyleLbl="revTx" presStyleIdx="2" presStyleCnt="5">
        <dgm:presLayoutVars>
          <dgm:bulletEnabled val="1"/>
        </dgm:presLayoutVars>
      </dgm:prSet>
      <dgm:spPr/>
    </dgm:pt>
    <dgm:pt modelId="{16D80DC3-4639-43F0-B039-C80D76F5385F}" type="pres">
      <dgm:prSet presAssocID="{1AC58EFB-B896-4FE2-8C4B-046EA063D43F}" presName="sibTrans" presStyleLbl="node1" presStyleIdx="2" presStyleCnt="5"/>
      <dgm:spPr/>
    </dgm:pt>
    <dgm:pt modelId="{6390D0ED-5F0D-4576-BAD6-D28555BCD51F}" type="pres">
      <dgm:prSet presAssocID="{30BA7EF8-B8E0-4B20-BAFA-E069CB166553}" presName="dummy" presStyleCnt="0"/>
      <dgm:spPr/>
    </dgm:pt>
    <dgm:pt modelId="{A4354811-03F3-427B-9CCB-5646CDB6FA87}" type="pres">
      <dgm:prSet presAssocID="{30BA7EF8-B8E0-4B20-BAFA-E069CB166553}" presName="node" presStyleLbl="revTx" presStyleIdx="3" presStyleCnt="5" custScaleX="254991">
        <dgm:presLayoutVars>
          <dgm:bulletEnabled val="1"/>
        </dgm:presLayoutVars>
      </dgm:prSet>
      <dgm:spPr/>
    </dgm:pt>
    <dgm:pt modelId="{C85556E4-E572-4C33-93E9-F0400778BB45}" type="pres">
      <dgm:prSet presAssocID="{9B4D8DD9-C15E-4114-8D7D-DCA7F7E56BC9}" presName="sibTrans" presStyleLbl="node1" presStyleIdx="3" presStyleCnt="5"/>
      <dgm:spPr/>
    </dgm:pt>
    <dgm:pt modelId="{35897967-B7B0-48E6-8D70-482A1746C3B8}" type="pres">
      <dgm:prSet presAssocID="{D37B8C31-47E3-40BF-A515-BBCF954F8EA5}" presName="dummy" presStyleCnt="0"/>
      <dgm:spPr/>
    </dgm:pt>
    <dgm:pt modelId="{8DCFCEBF-8261-4C8C-A4B8-EC3F3C2F4F38}" type="pres">
      <dgm:prSet presAssocID="{D37B8C31-47E3-40BF-A515-BBCF954F8EA5}" presName="node" presStyleLbl="revTx" presStyleIdx="4" presStyleCnt="5" custScaleX="169069">
        <dgm:presLayoutVars>
          <dgm:bulletEnabled val="1"/>
        </dgm:presLayoutVars>
      </dgm:prSet>
      <dgm:spPr/>
    </dgm:pt>
    <dgm:pt modelId="{C00C801D-DA31-432C-ADCF-2F8BC97074CF}" type="pres">
      <dgm:prSet presAssocID="{2B758870-BCC7-4A6F-8381-C274B9BB955E}" presName="sibTrans" presStyleLbl="node1" presStyleIdx="4" presStyleCnt="5" custLinFactNeighborX="2350" custLinFactNeighborY="5"/>
      <dgm:spPr/>
    </dgm:pt>
  </dgm:ptLst>
  <dgm:cxnLst>
    <dgm:cxn modelId="{78FCC000-8655-46C9-B72B-2E37979B784A}" srcId="{8ABC50F0-629C-49FB-8349-41691E43754C}" destId="{30260AED-DCE4-42BA-A811-1C9E45B84DA3}" srcOrd="1" destOrd="0" parTransId="{EFF30AD8-AD9A-49C1-AA3B-A9A4BFADCCAC}" sibTransId="{FF39C4BC-5E3F-4B32-922A-8BB1B5D657A1}"/>
    <dgm:cxn modelId="{A823DA00-995D-4556-A171-7C862D4CDF5F}" type="presOf" srcId="{9B4D8DD9-C15E-4114-8D7D-DCA7F7E56BC9}" destId="{C85556E4-E572-4C33-93E9-F0400778BB45}" srcOrd="0" destOrd="0" presId="urn:microsoft.com/office/officeart/2005/8/layout/cycle1"/>
    <dgm:cxn modelId="{9CB67F08-B0DD-4A58-A030-396BF410AC40}" type="presOf" srcId="{45240FC8-375E-4DFF-B2C0-CD513FFE773A}" destId="{CC60C188-2425-4F81-9A11-1882D9CE3B46}" srcOrd="0" destOrd="0" presId="urn:microsoft.com/office/officeart/2005/8/layout/cycle1"/>
    <dgm:cxn modelId="{6427830D-76BB-4335-8F16-47B7413B4247}" type="presOf" srcId="{2B758870-BCC7-4A6F-8381-C274B9BB955E}" destId="{C00C801D-DA31-432C-ADCF-2F8BC97074CF}" srcOrd="0" destOrd="0" presId="urn:microsoft.com/office/officeart/2005/8/layout/cycle1"/>
    <dgm:cxn modelId="{1DF3F715-AA8F-48B7-B615-81A0A0F5E7E9}" type="presOf" srcId="{FF39C4BC-5E3F-4B32-922A-8BB1B5D657A1}" destId="{39AE6603-C217-4D98-A307-939B1CEF191F}" srcOrd="0" destOrd="0" presId="urn:microsoft.com/office/officeart/2005/8/layout/cycle1"/>
    <dgm:cxn modelId="{7922A927-8901-4D64-B35A-0EE5750F8B1A}" type="presOf" srcId="{D37B8C31-47E3-40BF-A515-BBCF954F8EA5}" destId="{8DCFCEBF-8261-4C8C-A4B8-EC3F3C2F4F38}" srcOrd="0" destOrd="0" presId="urn:microsoft.com/office/officeart/2005/8/layout/cycle1"/>
    <dgm:cxn modelId="{8D283F29-0AF3-46C9-A116-300E0FB83FEB}" type="presOf" srcId="{30260AED-DCE4-42BA-A811-1C9E45B84DA3}" destId="{BF43B75C-0106-4090-8BF9-5E4E8FEC79BD}" srcOrd="0" destOrd="0" presId="urn:microsoft.com/office/officeart/2005/8/layout/cycle1"/>
    <dgm:cxn modelId="{1759725E-26FF-4C84-93C7-74509FEEF826}" type="presOf" srcId="{1AC58EFB-B896-4FE2-8C4B-046EA063D43F}" destId="{16D80DC3-4639-43F0-B039-C80D76F5385F}" srcOrd="0" destOrd="0" presId="urn:microsoft.com/office/officeart/2005/8/layout/cycle1"/>
    <dgm:cxn modelId="{F83B9668-5693-40C1-9288-C38CE7A5FEC6}" srcId="{8ABC50F0-629C-49FB-8349-41691E43754C}" destId="{45240FC8-375E-4DFF-B2C0-CD513FFE773A}" srcOrd="0" destOrd="0" parTransId="{C03FEFAD-88B2-4B58-8C09-78875C97B480}" sibTransId="{455ECB64-C9BE-41F4-BE8B-7F066908F5AD}"/>
    <dgm:cxn modelId="{9D878B69-C941-42E1-8B5D-27B79D3B5FF1}" srcId="{8ABC50F0-629C-49FB-8349-41691E43754C}" destId="{30BA7EF8-B8E0-4B20-BAFA-E069CB166553}" srcOrd="3" destOrd="0" parTransId="{7BBAF750-790D-4B20-A6AA-B87AE27B9B4C}" sibTransId="{9B4D8DD9-C15E-4114-8D7D-DCA7F7E56BC9}"/>
    <dgm:cxn modelId="{95D6ED9B-2066-42EE-A88C-F40C2FD57C2A}" type="presOf" srcId="{455ECB64-C9BE-41F4-BE8B-7F066908F5AD}" destId="{ADFA9578-561D-47ED-BA68-065966EF523C}" srcOrd="0" destOrd="0" presId="urn:microsoft.com/office/officeart/2005/8/layout/cycle1"/>
    <dgm:cxn modelId="{D04736C4-D4B5-4FB4-A753-4E6253D6E4E3}" type="presOf" srcId="{F1C5FE12-35B9-4CAF-A8DE-015F8BD387F2}" destId="{F2CAD3D0-4612-4FA5-B2A6-D8BE48D0CD5D}" srcOrd="0" destOrd="0" presId="urn:microsoft.com/office/officeart/2005/8/layout/cycle1"/>
    <dgm:cxn modelId="{163395CA-E409-4D19-8E00-48BEB6695B20}" srcId="{8ABC50F0-629C-49FB-8349-41691E43754C}" destId="{F1C5FE12-35B9-4CAF-A8DE-015F8BD387F2}" srcOrd="2" destOrd="0" parTransId="{D7D6C497-370E-4411-A120-08FA5010707D}" sibTransId="{1AC58EFB-B896-4FE2-8C4B-046EA063D43F}"/>
    <dgm:cxn modelId="{AA2C67D0-6CEC-4992-B7D5-BE58EE5E417E}" type="presOf" srcId="{8ABC50F0-629C-49FB-8349-41691E43754C}" destId="{FB0A3F91-9985-4418-86F8-4DF7FB11E318}" srcOrd="0" destOrd="0" presId="urn:microsoft.com/office/officeart/2005/8/layout/cycle1"/>
    <dgm:cxn modelId="{7922F6E6-4D28-430C-8246-FC10D2EA1A1F}" type="presOf" srcId="{30BA7EF8-B8E0-4B20-BAFA-E069CB166553}" destId="{A4354811-03F3-427B-9CCB-5646CDB6FA87}" srcOrd="0" destOrd="0" presId="urn:microsoft.com/office/officeart/2005/8/layout/cycle1"/>
    <dgm:cxn modelId="{FBBE93EC-DDB5-4FCD-9596-522BB1BC57F1}" srcId="{8ABC50F0-629C-49FB-8349-41691E43754C}" destId="{D37B8C31-47E3-40BF-A515-BBCF954F8EA5}" srcOrd="4" destOrd="0" parTransId="{7C2695F0-FF59-4E0F-9965-4BD0CA7B7F95}" sibTransId="{2B758870-BCC7-4A6F-8381-C274B9BB955E}"/>
    <dgm:cxn modelId="{94A4F9A7-46D3-4AA0-92AE-83DB3E60F901}" type="presParOf" srcId="{FB0A3F91-9985-4418-86F8-4DF7FB11E318}" destId="{6CF0FA6C-0976-4BE1-B76D-36AD8BFE10ED}" srcOrd="0" destOrd="0" presId="urn:microsoft.com/office/officeart/2005/8/layout/cycle1"/>
    <dgm:cxn modelId="{563B85B5-A539-4094-99BE-7BBD381D84F2}" type="presParOf" srcId="{FB0A3F91-9985-4418-86F8-4DF7FB11E318}" destId="{CC60C188-2425-4F81-9A11-1882D9CE3B46}" srcOrd="1" destOrd="0" presId="urn:microsoft.com/office/officeart/2005/8/layout/cycle1"/>
    <dgm:cxn modelId="{8A534FF1-6BD2-4148-8230-9C175ADC5A65}" type="presParOf" srcId="{FB0A3F91-9985-4418-86F8-4DF7FB11E318}" destId="{ADFA9578-561D-47ED-BA68-065966EF523C}" srcOrd="2" destOrd="0" presId="urn:microsoft.com/office/officeart/2005/8/layout/cycle1"/>
    <dgm:cxn modelId="{FAC03E77-E17B-474B-B9AF-40661A2A735B}" type="presParOf" srcId="{FB0A3F91-9985-4418-86F8-4DF7FB11E318}" destId="{CA504D25-3423-479D-BF33-2EA77E657B6C}" srcOrd="3" destOrd="0" presId="urn:microsoft.com/office/officeart/2005/8/layout/cycle1"/>
    <dgm:cxn modelId="{DACBE0B3-875E-4545-8F36-4628D1FA2E1E}" type="presParOf" srcId="{FB0A3F91-9985-4418-86F8-4DF7FB11E318}" destId="{BF43B75C-0106-4090-8BF9-5E4E8FEC79BD}" srcOrd="4" destOrd="0" presId="urn:microsoft.com/office/officeart/2005/8/layout/cycle1"/>
    <dgm:cxn modelId="{E80FEF5E-C821-490C-BD00-1C7AD63B26CC}" type="presParOf" srcId="{FB0A3F91-9985-4418-86F8-4DF7FB11E318}" destId="{39AE6603-C217-4D98-A307-939B1CEF191F}" srcOrd="5" destOrd="0" presId="urn:microsoft.com/office/officeart/2005/8/layout/cycle1"/>
    <dgm:cxn modelId="{BEDC00E5-89D9-4665-A364-EF1C009CACC5}" type="presParOf" srcId="{FB0A3F91-9985-4418-86F8-4DF7FB11E318}" destId="{7D921B7A-A57D-4510-8887-2BA8D385959B}" srcOrd="6" destOrd="0" presId="urn:microsoft.com/office/officeart/2005/8/layout/cycle1"/>
    <dgm:cxn modelId="{D52D9B48-2CED-4FE4-8018-02D136E5A26E}" type="presParOf" srcId="{FB0A3F91-9985-4418-86F8-4DF7FB11E318}" destId="{F2CAD3D0-4612-4FA5-B2A6-D8BE48D0CD5D}" srcOrd="7" destOrd="0" presId="urn:microsoft.com/office/officeart/2005/8/layout/cycle1"/>
    <dgm:cxn modelId="{1C0878C6-F2A3-43E0-B94C-89A0D6C8FF67}" type="presParOf" srcId="{FB0A3F91-9985-4418-86F8-4DF7FB11E318}" destId="{16D80DC3-4639-43F0-B039-C80D76F5385F}" srcOrd="8" destOrd="0" presId="urn:microsoft.com/office/officeart/2005/8/layout/cycle1"/>
    <dgm:cxn modelId="{473E83A3-AAE4-484C-A4D8-A25D94D59711}" type="presParOf" srcId="{FB0A3F91-9985-4418-86F8-4DF7FB11E318}" destId="{6390D0ED-5F0D-4576-BAD6-D28555BCD51F}" srcOrd="9" destOrd="0" presId="urn:microsoft.com/office/officeart/2005/8/layout/cycle1"/>
    <dgm:cxn modelId="{E4BBE688-5141-4667-9AA9-B9489978E473}" type="presParOf" srcId="{FB0A3F91-9985-4418-86F8-4DF7FB11E318}" destId="{A4354811-03F3-427B-9CCB-5646CDB6FA87}" srcOrd="10" destOrd="0" presId="urn:microsoft.com/office/officeart/2005/8/layout/cycle1"/>
    <dgm:cxn modelId="{22D3A94E-6BD4-403F-9132-8F7F8063C35F}" type="presParOf" srcId="{FB0A3F91-9985-4418-86F8-4DF7FB11E318}" destId="{C85556E4-E572-4C33-93E9-F0400778BB45}" srcOrd="11" destOrd="0" presId="urn:microsoft.com/office/officeart/2005/8/layout/cycle1"/>
    <dgm:cxn modelId="{8351EAAD-BFD7-49C8-A7A9-9F7C3A75EDD9}" type="presParOf" srcId="{FB0A3F91-9985-4418-86F8-4DF7FB11E318}" destId="{35897967-B7B0-48E6-8D70-482A1746C3B8}" srcOrd="12" destOrd="0" presId="urn:microsoft.com/office/officeart/2005/8/layout/cycle1"/>
    <dgm:cxn modelId="{3BD9C849-941C-4A93-AB3E-E61E11FEEA9A}" type="presParOf" srcId="{FB0A3F91-9985-4418-86F8-4DF7FB11E318}" destId="{8DCFCEBF-8261-4C8C-A4B8-EC3F3C2F4F38}" srcOrd="13" destOrd="0" presId="urn:microsoft.com/office/officeart/2005/8/layout/cycle1"/>
    <dgm:cxn modelId="{C90DC6AE-E8A0-4B53-94F6-A31457C9E6A0}" type="presParOf" srcId="{FB0A3F91-9985-4418-86F8-4DF7FB11E318}" destId="{C00C801D-DA31-432C-ADCF-2F8BC97074CF}" srcOrd="14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C60C188-2425-4F81-9A11-1882D9CE3B46}">
      <dsp:nvSpPr>
        <dsp:cNvPr id="0" name=""/>
        <dsp:cNvSpPr/>
      </dsp:nvSpPr>
      <dsp:spPr>
        <a:xfrm>
          <a:off x="2419565" y="412499"/>
          <a:ext cx="1240756" cy="3145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0" kern="1200" dirty="0"/>
            <a:t>Executive</a:t>
          </a:r>
        </a:p>
      </dsp:txBody>
      <dsp:txXfrm>
        <a:off x="2419565" y="412499"/>
        <a:ext cx="1240756" cy="314590"/>
      </dsp:txXfrm>
    </dsp:sp>
    <dsp:sp modelId="{ADFA9578-561D-47ED-BA68-065966EF523C}">
      <dsp:nvSpPr>
        <dsp:cNvPr id="0" name=""/>
        <dsp:cNvSpPr/>
      </dsp:nvSpPr>
      <dsp:spPr>
        <a:xfrm>
          <a:off x="878189" y="139277"/>
          <a:ext cx="2757651" cy="2757651"/>
        </a:xfrm>
        <a:prstGeom prst="circularArrow">
          <a:avLst>
            <a:gd name="adj1" fmla="val 5192"/>
            <a:gd name="adj2" fmla="val 335307"/>
            <a:gd name="adj3" fmla="val 20936286"/>
            <a:gd name="adj4" fmla="val 19224072"/>
            <a:gd name="adj5" fmla="val 605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43B75C-0106-4090-8BF9-5E4E8FEC79BD}">
      <dsp:nvSpPr>
        <dsp:cNvPr id="0" name=""/>
        <dsp:cNvSpPr/>
      </dsp:nvSpPr>
      <dsp:spPr>
        <a:xfrm>
          <a:off x="2265969" y="1390375"/>
          <a:ext cx="2239014" cy="734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chemeClr val="accent3">
                  <a:lumMod val="75000"/>
                </a:schemeClr>
              </a:solidFill>
            </a:rPr>
            <a:t>Parliamentarians</a:t>
          </a:r>
        </a:p>
      </dsp:txBody>
      <dsp:txXfrm>
        <a:off x="2265969" y="1390375"/>
        <a:ext cx="2239014" cy="734218"/>
      </dsp:txXfrm>
    </dsp:sp>
    <dsp:sp modelId="{39AE6603-C217-4D98-A307-939B1CEF191F}">
      <dsp:nvSpPr>
        <dsp:cNvPr id="0" name=""/>
        <dsp:cNvSpPr/>
      </dsp:nvSpPr>
      <dsp:spPr>
        <a:xfrm>
          <a:off x="842822" y="508"/>
          <a:ext cx="2757651" cy="2757651"/>
        </a:xfrm>
        <a:prstGeom prst="circularArrow">
          <a:avLst>
            <a:gd name="adj1" fmla="val 5192"/>
            <a:gd name="adj2" fmla="val 335307"/>
            <a:gd name="adj3" fmla="val 4017259"/>
            <a:gd name="adj4" fmla="val 2251082"/>
            <a:gd name="adj5" fmla="val 605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2CAD3D0-4612-4FA5-B2A6-D8BE48D0CD5D}">
      <dsp:nvSpPr>
        <dsp:cNvPr id="0" name=""/>
        <dsp:cNvSpPr/>
      </dsp:nvSpPr>
      <dsp:spPr>
        <a:xfrm>
          <a:off x="1854538" y="2235947"/>
          <a:ext cx="734218" cy="734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500" kern="1200" dirty="0">
              <a:solidFill>
                <a:srgbClr val="0070C0"/>
              </a:solidFill>
            </a:rPr>
            <a:t>Judiciary</a:t>
          </a:r>
        </a:p>
      </dsp:txBody>
      <dsp:txXfrm>
        <a:off x="1854538" y="2235947"/>
        <a:ext cx="734218" cy="734218"/>
      </dsp:txXfrm>
    </dsp:sp>
    <dsp:sp modelId="{16D80DC3-4639-43F0-B039-C80D76F5385F}">
      <dsp:nvSpPr>
        <dsp:cNvPr id="0" name=""/>
        <dsp:cNvSpPr/>
      </dsp:nvSpPr>
      <dsp:spPr>
        <a:xfrm>
          <a:off x="842822" y="508"/>
          <a:ext cx="2757651" cy="2757651"/>
        </a:xfrm>
        <a:prstGeom prst="circularArrow">
          <a:avLst>
            <a:gd name="adj1" fmla="val 5192"/>
            <a:gd name="adj2" fmla="val 335307"/>
            <a:gd name="adj3" fmla="val 8213612"/>
            <a:gd name="adj4" fmla="val 6447435"/>
            <a:gd name="adj5" fmla="val 605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354811-03F3-427B-9CCB-5646CDB6FA87}">
      <dsp:nvSpPr>
        <dsp:cNvPr id="0" name=""/>
        <dsp:cNvSpPr/>
      </dsp:nvSpPr>
      <dsp:spPr>
        <a:xfrm>
          <a:off x="121723" y="1390375"/>
          <a:ext cx="1872191" cy="734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FF0000"/>
              </a:solidFill>
            </a:rPr>
            <a:t>Enforcement</a:t>
          </a:r>
        </a:p>
      </dsp:txBody>
      <dsp:txXfrm>
        <a:off x="121723" y="1390375"/>
        <a:ext cx="1872191" cy="734218"/>
      </dsp:txXfrm>
    </dsp:sp>
    <dsp:sp modelId="{C85556E4-E572-4C33-93E9-F0400778BB45}">
      <dsp:nvSpPr>
        <dsp:cNvPr id="0" name=""/>
        <dsp:cNvSpPr/>
      </dsp:nvSpPr>
      <dsp:spPr>
        <a:xfrm>
          <a:off x="842822" y="508"/>
          <a:ext cx="2757651" cy="2757651"/>
        </a:xfrm>
        <a:prstGeom prst="circularArrow">
          <a:avLst>
            <a:gd name="adj1" fmla="val 5192"/>
            <a:gd name="adj2" fmla="val 335307"/>
            <a:gd name="adj3" fmla="val 12300620"/>
            <a:gd name="adj4" fmla="val 10768981"/>
            <a:gd name="adj5" fmla="val 605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CFCEBF-8261-4C8C-A4B8-EC3F3C2F4F38}">
      <dsp:nvSpPr>
        <dsp:cNvPr id="0" name=""/>
        <dsp:cNvSpPr/>
      </dsp:nvSpPr>
      <dsp:spPr>
        <a:xfrm>
          <a:off x="881694" y="22212"/>
          <a:ext cx="1241336" cy="7342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00B050"/>
              </a:solidFill>
            </a:rPr>
            <a:t>Civil society</a:t>
          </a:r>
        </a:p>
      </dsp:txBody>
      <dsp:txXfrm>
        <a:off x="881694" y="22212"/>
        <a:ext cx="1241336" cy="734218"/>
      </dsp:txXfrm>
    </dsp:sp>
    <dsp:sp modelId="{C00C801D-DA31-432C-ADCF-2F8BC97074CF}">
      <dsp:nvSpPr>
        <dsp:cNvPr id="0" name=""/>
        <dsp:cNvSpPr/>
      </dsp:nvSpPr>
      <dsp:spPr>
        <a:xfrm>
          <a:off x="787030" y="4429"/>
          <a:ext cx="2757651" cy="2757651"/>
        </a:xfrm>
        <a:prstGeom prst="circularArrow">
          <a:avLst>
            <a:gd name="adj1" fmla="val 5192"/>
            <a:gd name="adj2" fmla="val 335307"/>
            <a:gd name="adj3" fmla="val 18115736"/>
            <a:gd name="adj4" fmla="val 16261747"/>
            <a:gd name="adj5" fmla="val 605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59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FDD8F4D-03C3-4A3D-B114-EA59A67869CC}" type="datetimeFigureOut">
              <a:rPr lang="en-US"/>
              <a:pPr>
                <a:defRPr/>
              </a:pPr>
              <a:t>25/10/2018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59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D64005A-6152-4C47-AC97-BCAD4A76DD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5127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604" cy="4653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159" y="0"/>
            <a:ext cx="3038604" cy="46534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pitchFamily="34" charset="-128"/>
              </a:defRPr>
            </a:lvl1pPr>
          </a:lstStyle>
          <a:p>
            <a:pPr>
              <a:defRPr/>
            </a:pPr>
            <a:fld id="{2A9C6352-4AA1-40E9-8661-D672F9CBA548}" type="datetimeFigureOut">
              <a:rPr lang="en-US"/>
              <a:pPr>
                <a:defRPr/>
              </a:pPr>
              <a:t>25/10/2018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13" y="4415530"/>
            <a:ext cx="5608975" cy="418360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573"/>
            <a:ext cx="3038604" cy="46534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159" y="8829573"/>
            <a:ext cx="3038604" cy="46534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MS PGothic" pitchFamily="34" charset="-128"/>
              </a:defRPr>
            </a:lvl1pPr>
          </a:lstStyle>
          <a:p>
            <a:pPr>
              <a:defRPr/>
            </a:pPr>
            <a:fld id="{DEBC12CC-D3B3-458D-B12E-1DC624484F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9676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>
              <a:buFont typeface="Arial" panose="020B0604020202020204" pitchFamily="34" charset="0"/>
              <a:buNone/>
            </a:pPr>
            <a:endParaRPr lang="en-US" sz="11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32AF8DB-03B6-4533-8108-0868FA4DF534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3311DB-C32A-CC46-90F4-CE205A9DE94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235540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endParaRPr lang="en-US" u="sng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3311DB-C32A-CC46-90F4-CE205A9DE94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97739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sng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3311DB-C32A-CC46-90F4-CE205A9DE94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95643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3311DB-C32A-CC46-90F4-CE205A9DE94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2454353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3311DB-C32A-CC46-90F4-CE205A9DE94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08561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E31E1-295A-416F-9193-0AAB3AFEC0E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14496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1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32AF8DB-03B6-4533-8108-0868FA4DF534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16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320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1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n-US" sz="11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32AF8DB-03B6-4533-8108-0868FA4DF534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17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4892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1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32AF8DB-03B6-4533-8108-0868FA4DF534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18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9638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1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32AF8DB-03B6-4533-8108-0868FA4DF534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19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8376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1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32AF8DB-03B6-4533-8108-0868FA4DF534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2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8232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1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32AF8DB-03B6-4533-8108-0868FA4DF534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20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37074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3311DB-C32A-CC46-90F4-CE205A9DE94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1717641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ＭＳ Ｐゴシック" pitchFamily="34" charset="-128"/>
              <a:cs typeface="MS PGothic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70C76C-E9F5-42BF-9793-D829A911E76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131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70C76C-E9F5-42BF-9793-D829A911E76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87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1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32AF8DB-03B6-4533-8108-0868FA4DF534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24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51343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E31E1-295A-416F-9193-0AAB3AFEC0ED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955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1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n-US" sz="11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32AF8DB-03B6-4533-8108-0868FA4DF534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3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67544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1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32AF8DB-03B6-4533-8108-0868FA4DF534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4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000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100" b="0" i="0" u="none" strike="noStrike" baseline="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732AF8DB-03B6-4533-8108-0868FA4DF534}" type="slidenum">
              <a:rPr lang="en-US" altLang="en-US" smtClean="0">
                <a:solidFill>
                  <a:prstClr val="black"/>
                </a:solidFill>
              </a:rPr>
              <a:pPr eaLnBrk="1" hangingPunct="1"/>
              <a:t>5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9323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3311DB-C32A-CC46-90F4-CE205A9DE94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93310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3311DB-C32A-CC46-90F4-CE205A9DE94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4578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1200" b="0" i="0" u="none" strike="noStrike" kern="1200" baseline="0" dirty="0">
              <a:solidFill>
                <a:schemeClr val="tx1"/>
              </a:solidFill>
              <a:latin typeface="+mn-lt"/>
              <a:ea typeface="ＭＳ Ｐゴシック" pitchFamily="34" charset="-128"/>
              <a:cs typeface="MS PGothic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3311DB-C32A-CC46-90F4-CE205A9DE94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72080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b="0" i="0" u="sng" strike="noStrike" kern="1200" baseline="0" dirty="0">
              <a:solidFill>
                <a:srgbClr val="FF0000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3311DB-C32A-CC46-90F4-CE205A9DE94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62636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17A1-16E6-4BA2-8367-3AF32C201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332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17A1-16E6-4BA2-8367-3AF32C201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565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17A1-16E6-4BA2-8367-3AF32C201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932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970ECD59-A37A-C84B-9DFA-8E427AD378B0}" type="datetimeFigureOut">
              <a:rPr lang="en-US" smtClean="0"/>
              <a:pPr/>
              <a:t>25/10/2018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1967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4188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1555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0837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25/10/2018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586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576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25/10/2018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9537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777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17A1-16E6-4BA2-8367-3AF32C201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5283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3391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492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9961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5582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9493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72214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129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99172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74499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39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17A1-16E6-4BA2-8367-3AF32C201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30634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970ECD59-A37A-C84B-9DFA-8E427AD378B0}" type="datetimeFigureOut">
              <a:rPr lang="en-US" smtClean="0"/>
              <a:pPr/>
              <a:t>25/10/2018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l">
              <a:defRPr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08836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7527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15915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5670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25/10/2018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93533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25/10/2018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08410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25/10/2018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20631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55383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ECD59-A37A-C84B-9DFA-8E427AD378B0}" type="datetimeFigureOut">
              <a:rPr lang="en-US" smtClean="0"/>
              <a:t>25/10/2018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E39091-E0D1-CF46-954B-4EBC67CDBE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17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17A1-16E6-4BA2-8367-3AF32C201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7481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17A1-16E6-4BA2-8367-3AF32C201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562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17A1-16E6-4BA2-8367-3AF32C201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150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17A1-16E6-4BA2-8367-3AF32C201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62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17A1-16E6-4BA2-8367-3AF32C201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66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3A17A1-16E6-4BA2-8367-3AF32C201B2F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988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4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5D3A17A1-16E6-4BA2-8367-3AF32C201B2F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25/10/2018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 fontAlgn="auto">
              <a:spcBef>
                <a:spcPts val="0"/>
              </a:spcBef>
              <a:spcAft>
                <a:spcPts val="0"/>
              </a:spcAft>
            </a:pPr>
            <a:fld id="{02D97DE8-9B6A-4AC9-BC75-C86FBB0D4BB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4157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 err="1"/>
              <a:t>sjdlf</a:t>
            </a:r>
            <a:endParaRPr lang="en-US" dirty="0"/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970ECD59-A37A-C84B-9DFA-8E427AD378B0}" type="datetimeFigureOut">
              <a:rPr lang="en-US" smtClean="0"/>
              <a:pPr/>
              <a:t>25/10/2018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33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Roboto Regular"/>
          <a:ea typeface="+mj-ea"/>
          <a:cs typeface="Roboto Regular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Regular"/>
          <a:ea typeface="+mn-ea"/>
          <a:cs typeface="Roboto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Regular"/>
          <a:ea typeface="+mn-ea"/>
          <a:cs typeface="Roboto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Regular"/>
          <a:ea typeface="+mn-ea"/>
          <a:cs typeface="Roboto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4pPr>
      <a:lvl5pPr marL="2171700" indent="-342900" algn="l" defTabSz="457200" rtl="0" eaLnBrk="1" latinLnBrk="0" hangingPunct="1">
        <a:spcBef>
          <a:spcPct val="20000"/>
        </a:spcBef>
        <a:buFont typeface="Wingdings" charset="2"/>
        <a:buChar char="v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970ECD59-A37A-C84B-9DFA-8E427AD378B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25/10/2018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580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Roboto Regular"/>
          <a:ea typeface="+mj-ea"/>
          <a:cs typeface="Roboto Regular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Regular"/>
          <a:ea typeface="+mn-ea"/>
          <a:cs typeface="Roboto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Regular"/>
          <a:ea typeface="+mn-ea"/>
          <a:cs typeface="Roboto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Regular"/>
          <a:ea typeface="+mn-ea"/>
          <a:cs typeface="Roboto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 err="1"/>
              <a:t>sjdlf</a:t>
            </a:r>
            <a:endParaRPr lang="en-US" dirty="0"/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970ECD59-A37A-C84B-9DFA-8E427AD378B0}" type="datetimeFigureOut">
              <a:rPr lang="en-US" smtClean="0"/>
              <a:pPr/>
              <a:t>25/10/2018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Roboto Regular"/>
                <a:cs typeface="Roboto Regular"/>
              </a:defRPr>
            </a:lvl1pPr>
          </a:lstStyle>
          <a:p>
            <a:fld id="{80E39091-E0D1-CF46-954B-4EBC67CDBED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316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Roboto Regular"/>
          <a:ea typeface="+mj-ea"/>
          <a:cs typeface="Roboto Regular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Regular"/>
          <a:ea typeface="+mn-ea"/>
          <a:cs typeface="Roboto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Regular"/>
          <a:ea typeface="+mn-ea"/>
          <a:cs typeface="Roboto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Regular"/>
          <a:ea typeface="+mn-ea"/>
          <a:cs typeface="Roboto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4pPr>
      <a:lvl5pPr marL="2171700" indent="-342900" algn="l" defTabSz="457200" rtl="0" eaLnBrk="1" latinLnBrk="0" hangingPunct="1">
        <a:spcBef>
          <a:spcPct val="20000"/>
        </a:spcBef>
        <a:buFont typeface="Wingdings" charset="2"/>
        <a:buChar char="v"/>
        <a:defRPr sz="2000" kern="1200">
          <a:solidFill>
            <a:schemeClr val="tx1"/>
          </a:solidFill>
          <a:latin typeface="Roboto Regular"/>
          <a:ea typeface="+mn-ea"/>
          <a:cs typeface="Roboto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.png"/><Relationship Id="rId4" Type="http://schemas.openxmlformats.org/officeDocument/2006/relationships/image" Target="../media/image15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6.jp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.png"/><Relationship Id="rId4" Type="http://schemas.openxmlformats.org/officeDocument/2006/relationships/chart" Target="../charts/char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g"/><Relationship Id="rId4" Type="http://schemas.openxmlformats.org/officeDocument/2006/relationships/image" Target="../media/image5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chart" Target="../charts/char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13.png"/><Relationship Id="rId3" Type="http://schemas.openxmlformats.org/officeDocument/2006/relationships/hyperlink" Target="https://www.unepwcmc.org/system/dataset_file_fields/files/000/000/494/original/Assessing_Environmental_Impacts_A_Global_Overview_of_Legislation_report_fa_20_April_.pdf?1524215262" TargetMode="External"/><Relationship Id="rId7" Type="http://schemas.openxmlformats.org/officeDocument/2006/relationships/diagramLayout" Target="../diagrams/layout1.xml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1.xml"/><Relationship Id="rId6" Type="http://schemas.openxmlformats.org/officeDocument/2006/relationships/diagramData" Target="../diagrams/data1.xml"/><Relationship Id="rId11" Type="http://schemas.openxmlformats.org/officeDocument/2006/relationships/image" Target="../media/image1.png"/><Relationship Id="rId5" Type="http://schemas.openxmlformats.org/officeDocument/2006/relationships/image" Target="../media/image5.emf"/><Relationship Id="rId10" Type="http://schemas.microsoft.com/office/2007/relationships/diagramDrawing" Target="../diagrams/drawing1.xml"/><Relationship Id="rId4" Type="http://schemas.openxmlformats.org/officeDocument/2006/relationships/hyperlink" Target="https://wedocs.unep.org/bitstream/handle/20.500.11822/25494/EnvLaw_SD.pdf?sequence=1&amp;isAllowed=y" TargetMode="External"/><Relationship Id="rId9" Type="http://schemas.openxmlformats.org/officeDocument/2006/relationships/diagramColors" Target="../diagrams/colors1.xml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39890" y="1225688"/>
            <a:ext cx="782486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 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 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 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 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 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2800" b="1" dirty="0">
              <a:solidFill>
                <a:srgbClr val="000000"/>
              </a:solidFill>
              <a:latin typeface="Roboto 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2800" b="1" dirty="0">
                <a:solidFill>
                  <a:srgbClr val="000000"/>
                </a:solidFill>
                <a:latin typeface="Roboto "/>
                <a:ea typeface="Roboto" panose="02000000000000000000" pitchFamily="2" charset="0"/>
                <a:cs typeface="Arial" panose="020B0604020202020204" pitchFamily="34" charset="0"/>
              </a:rPr>
              <a:t>Environmental Governance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2400" b="1" dirty="0">
              <a:solidFill>
                <a:srgbClr val="000000"/>
              </a:solidFill>
              <a:latin typeface="Roboto 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>
                <a:solidFill>
                  <a:srgbClr val="000000"/>
                </a:solidFill>
                <a:latin typeface="Roboto "/>
                <a:ea typeface="Roboto" panose="02000000000000000000" pitchFamily="2" charset="0"/>
                <a:cs typeface="Arial" panose="020B0604020202020204" pitchFamily="34" charset="0"/>
              </a:rPr>
              <a:t>Programme Performance Report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2400" dirty="0">
                <a:solidFill>
                  <a:srgbClr val="000000"/>
                </a:solidFill>
                <a:latin typeface="Roboto "/>
                <a:ea typeface="Roboto" panose="02000000000000000000" pitchFamily="2" charset="0"/>
                <a:cs typeface="Arial" panose="020B0604020202020204" pitchFamily="34" charset="0"/>
              </a:rPr>
              <a:t>Programme of Work 2020-21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 sz="1600" b="1" dirty="0">
              <a:solidFill>
                <a:srgbClr val="000000"/>
              </a:solidFill>
              <a:latin typeface="Roboto "/>
              <a:ea typeface="Roboto" panose="02000000000000000000" pitchFamily="2" charset="0"/>
              <a:cs typeface="Arial" panose="020B0604020202020204" pitchFamily="34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600" b="1" dirty="0">
                <a:solidFill>
                  <a:srgbClr val="000000"/>
                </a:solidFill>
                <a:latin typeface="Roboto "/>
                <a:ea typeface="Roboto" panose="02000000000000000000" pitchFamily="2" charset="0"/>
                <a:cs typeface="Arial" panose="020B0604020202020204" pitchFamily="34" charset="0"/>
              </a:rPr>
              <a:t>5th Annual Subcommittee Meeting, 24 Oct 2018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4" y="1"/>
            <a:ext cx="1826525" cy="160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321F164-461C-46BD-9DED-F0E45C9041CF}"/>
              </a:ext>
            </a:extLst>
          </p:cNvPr>
          <p:cNvCxnSpPr>
            <a:cxnSpLocks/>
          </p:cNvCxnSpPr>
          <p:nvPr/>
        </p:nvCxnSpPr>
        <p:spPr>
          <a:xfrm>
            <a:off x="-202812" y="3817395"/>
            <a:ext cx="8097067" cy="0"/>
          </a:xfrm>
          <a:prstGeom prst="line">
            <a:avLst/>
          </a:prstGeom>
          <a:ln w="12700" cmpd="sng">
            <a:solidFill>
              <a:schemeClr val="bg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C681115D-5736-4FE6-B35C-930899C3D0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8333" y="2261426"/>
            <a:ext cx="2876089" cy="17256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B296AB6-0B20-400C-AD4D-883504C9D3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5467" y="2218806"/>
            <a:ext cx="2556334" cy="17042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27488E4-F30C-4C60-8D8C-87226FB0673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975" y="2272474"/>
            <a:ext cx="2556333" cy="170355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F33DDA5-CA43-4B09-B4F7-17FED52E24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75562" y="109155"/>
            <a:ext cx="3452219" cy="149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670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4225591" y="2493955"/>
            <a:ext cx="4676549" cy="37009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lvl="0" fontAlgn="auto">
              <a:spcAft>
                <a:spcPts val="0"/>
              </a:spcAft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Regular"/>
                <a:ea typeface="+mj-ea"/>
              </a:rPr>
              <a:t>New programme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 Regular"/>
                <a:ea typeface="+mj-ea"/>
              </a:rPr>
              <a:t>Poverty Environment Action </a:t>
            </a: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Regular"/>
                <a:ea typeface="+mj-ea"/>
              </a:rPr>
              <a:t>for Sustainable Development Goals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 Regular"/>
                <a:ea typeface="+mj-ea"/>
              </a:rPr>
              <a:t>(2018-2022) launched (full programmes  in eight countries, technical assistance to broader set of </a:t>
            </a:r>
            <a:r>
              <a:rPr lang="en-US" sz="1400" dirty="0">
                <a:solidFill>
                  <a:prstClr val="black"/>
                </a:solidFill>
              </a:rPr>
              <a:t>countries). </a:t>
            </a:r>
          </a:p>
          <a:p>
            <a:pPr lvl="0" fontAlgn="auto">
              <a:spcAft>
                <a:spcPts val="0"/>
              </a:spcAft>
              <a:defRPr/>
            </a:pPr>
            <a:endParaRPr lang="en-US" sz="1400" dirty="0">
              <a:solidFill>
                <a:prstClr val="black"/>
              </a:solidFill>
            </a:endParaRPr>
          </a:p>
          <a:p>
            <a:pPr lvl="0" fontAlgn="auto">
              <a:spcAft>
                <a:spcPts val="0"/>
              </a:spcAft>
              <a:defRPr/>
            </a:pPr>
            <a:r>
              <a:rPr lang="en-US" sz="1400" dirty="0">
                <a:solidFill>
                  <a:prstClr val="black"/>
                </a:solidFill>
              </a:rPr>
              <a:t>Support to four countries (Bangladesh, Burkina Faso, Colombia, Guyana) to promote the Coherent Implementation of the </a:t>
            </a:r>
            <a:r>
              <a:rPr lang="en-US" sz="1400" b="1" dirty="0">
                <a:solidFill>
                  <a:srgbClr val="FF0000"/>
                </a:solidFill>
              </a:rPr>
              <a:t>Environmental Dimension of the Sustainable Development Goals </a:t>
            </a:r>
            <a:r>
              <a:rPr lang="en-US" sz="1400" dirty="0">
                <a:solidFill>
                  <a:prstClr val="black"/>
                </a:solidFill>
              </a:rPr>
              <a:t>and monitoring and reporting capacities.</a:t>
            </a:r>
          </a:p>
          <a:p>
            <a:pPr lvl="0" fontAlgn="auto">
              <a:spcAft>
                <a:spcPts val="0"/>
              </a:spcAft>
              <a:defRPr/>
            </a:pPr>
            <a:endParaRPr lang="en-US" sz="1400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1400" dirty="0">
                <a:solidFill>
                  <a:prstClr val="black"/>
                </a:solidFill>
              </a:rPr>
              <a:t>Continued engagement with </a:t>
            </a:r>
            <a:r>
              <a:rPr lang="en-US" sz="1400" b="1" dirty="0">
                <a:solidFill>
                  <a:srgbClr val="FF0000"/>
                </a:solidFill>
              </a:rPr>
              <a:t>UN country teams</a:t>
            </a: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b="1" dirty="0">
                <a:solidFill>
                  <a:srgbClr val="FF0000"/>
                </a:solidFill>
              </a:rPr>
              <a:t>in joint UN planning </a:t>
            </a:r>
            <a:r>
              <a:rPr lang="en-US" sz="1400" dirty="0">
                <a:solidFill>
                  <a:prstClr val="black"/>
                </a:solidFill>
              </a:rPr>
              <a:t>in all regions: Five new frameworks completed, more underway.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4992BFB-63A7-49D6-BEC0-2ED2340AAB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3940" y="35599"/>
            <a:ext cx="2153346" cy="93552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C3DD55A-3D96-4519-9839-91591A8AE2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669" y="2687897"/>
            <a:ext cx="3800274" cy="28466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732ABD3-EA69-4D32-93A8-5044B63E5EE7}"/>
              </a:ext>
            </a:extLst>
          </p:cNvPr>
          <p:cNvSpPr/>
          <p:nvPr/>
        </p:nvSpPr>
        <p:spPr>
          <a:xfrm>
            <a:off x="1937122" y="306480"/>
            <a:ext cx="543129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0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Highlights January-June 2018</a:t>
            </a:r>
          </a:p>
        </p:txBody>
      </p:sp>
      <p:sp>
        <p:nvSpPr>
          <p:cNvPr id="13" name="Rounded Rectangle 559">
            <a:extLst>
              <a:ext uri="{FF2B5EF4-FFF2-40B4-BE49-F238E27FC236}">
                <a16:creationId xmlns:a16="http://schemas.microsoft.com/office/drawing/2014/main" id="{039E5E46-63F9-4F1F-B883-084473B570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1217" y="1416013"/>
            <a:ext cx="6151427" cy="806078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2700">
            <a:noFill/>
            <a:round/>
            <a:headEnd/>
            <a:tailEnd/>
          </a:ln>
        </p:spPr>
        <p:txBody>
          <a:bodyPr vert="horz" wrap="square" lIns="9138" tIns="45691" rIns="9138" bIns="45691" numCol="1" anchor="t" anchorCtr="0" compatLnSpc="1">
            <a:prstTxWarp prst="textNoShape">
              <a:avLst/>
            </a:prstTxWarp>
          </a:bodyPr>
          <a:lstStyle/>
          <a:p>
            <a:pPr defTabSz="914400" eaLnBrk="0" hangingPunct="0"/>
            <a:r>
              <a:rPr lang="en-GB" alt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B. </a:t>
            </a:r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Stronger institutional and legal capacities to implement the 2030 Agenda</a:t>
            </a:r>
          </a:p>
          <a:p>
            <a:pPr defTabSz="914400" eaLnBrk="0" hangingPunct="0"/>
            <a:endParaRPr lang="en-US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defTabSz="914400" eaLnBrk="0" hangingPunct="0"/>
            <a:r>
              <a:rPr 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(ii)</a:t>
            </a:r>
            <a:r>
              <a:rPr lang="en-US" sz="14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Embedding environment in  sustainable development planning</a:t>
            </a:r>
          </a:p>
          <a:p>
            <a:pPr defTabSz="914400" eaLnBrk="0" hangingPunct="0"/>
            <a:endParaRPr lang="en-US" sz="14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defTabSz="914400" eaLnBrk="0" hangingPunct="0"/>
            <a:endParaRPr lang="en-US" sz="14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defTabSz="914400" eaLnBrk="0" hangingPunct="0"/>
            <a:endParaRPr lang="en-US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00F2F3-B2E8-48FF-AEA4-5FFE6E25B4ED}"/>
              </a:ext>
            </a:extLst>
          </p:cNvPr>
          <p:cNvSpPr/>
          <p:nvPr/>
        </p:nvSpPr>
        <p:spPr>
          <a:xfrm>
            <a:off x="66142" y="5955216"/>
            <a:ext cx="677678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UNEA Resolutions: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2/5 Delivering on the 2030 Agenda for Sustainable Development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70C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2575BA47-F2DD-42EE-ADCD-269DE8CB134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5" y="1"/>
            <a:ext cx="15570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00790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233292" y="2607969"/>
            <a:ext cx="3455305" cy="292540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pPr lvl="0" fontAlgn="auto">
              <a:spcAft>
                <a:spcPts val="0"/>
              </a:spcAft>
              <a:defRPr/>
            </a:pPr>
            <a:endParaRPr lang="en-US" sz="1400" dirty="0">
              <a:solidFill>
                <a:prstClr val="black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0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Media engagement and public outreach on </a:t>
            </a:r>
            <a:r>
              <a:rPr lang="en-US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Environmental Rights</a:t>
            </a:r>
            <a:r>
              <a:rPr lang="en-US" sz="20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</a:p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Faith for Earth </a:t>
            </a:r>
            <a:r>
              <a:rPr lang="en-US" sz="20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initiative </a:t>
            </a:r>
          </a:p>
          <a:p>
            <a:pPr fontAlgn="auto">
              <a:spcAft>
                <a:spcPts val="0"/>
              </a:spcAft>
              <a:defRPr/>
            </a:pPr>
            <a:endParaRPr lang="en-US" sz="16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Partnerships </a:t>
            </a: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 deliver our work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4992BFB-63A7-49D6-BEC0-2ED2340AAB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0594" y="89718"/>
            <a:ext cx="2217264" cy="96329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ABF3745-D8ED-4DEE-89BF-56CDE409949E}"/>
              </a:ext>
            </a:extLst>
          </p:cNvPr>
          <p:cNvSpPr txBox="1">
            <a:spLocks/>
          </p:cNvSpPr>
          <p:nvPr/>
        </p:nvSpPr>
        <p:spPr>
          <a:xfrm>
            <a:off x="5406035" y="1031009"/>
            <a:ext cx="3573189" cy="1113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D0FD81-1224-4CD9-8B48-A472C4F27232}"/>
              </a:ext>
            </a:extLst>
          </p:cNvPr>
          <p:cNvSpPr/>
          <p:nvPr/>
        </p:nvSpPr>
        <p:spPr>
          <a:xfrm>
            <a:off x="1688123" y="244445"/>
            <a:ext cx="50264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Highlights January-June 2018</a:t>
            </a:r>
          </a:p>
        </p:txBody>
      </p:sp>
      <p:sp>
        <p:nvSpPr>
          <p:cNvPr id="11" name="Rounded Rectangle 559">
            <a:extLst>
              <a:ext uri="{FF2B5EF4-FFF2-40B4-BE49-F238E27FC236}">
                <a16:creationId xmlns:a16="http://schemas.microsoft.com/office/drawing/2014/main" id="{EF493279-B36E-4613-A602-5C4E04577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615" y="1543331"/>
            <a:ext cx="4648384" cy="781415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2700">
            <a:noFill/>
            <a:round/>
            <a:headEnd/>
            <a:tailEnd/>
          </a:ln>
        </p:spPr>
        <p:txBody>
          <a:bodyPr vert="horz" wrap="square" lIns="9138" tIns="45691" rIns="9138" bIns="45691" numCol="1" anchor="t" anchorCtr="0" compatLnSpc="1">
            <a:prstTxWarp prst="textNoShape">
              <a:avLst/>
            </a:prstTxWarp>
          </a:bodyPr>
          <a:lstStyle/>
          <a:p>
            <a:pPr defTabSz="914400" eaLnBrk="0" hangingPunct="0"/>
            <a:r>
              <a:rPr lang="en-GB" alt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B. </a:t>
            </a:r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Stronger institutional and legal capacities to implement the 2030 Agenda</a:t>
            </a:r>
          </a:p>
          <a:p>
            <a:pPr defTabSz="914400" eaLnBrk="0" hangingPunct="0"/>
            <a:r>
              <a:rPr 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(iii</a:t>
            </a:r>
            <a:r>
              <a:rPr lang="en-US" sz="1400" b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) partnerships</a:t>
            </a:r>
            <a:endParaRPr lang="en-US" sz="14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defTabSz="914400" eaLnBrk="0" hangingPunct="0"/>
            <a:endParaRPr lang="en-US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32D9F96D-861D-40AC-802D-3927B75BEB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5" y="1"/>
            <a:ext cx="15570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4FA93D1-4C23-4532-BDE5-F8720449A4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5269" y="3429000"/>
            <a:ext cx="5025439" cy="3120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6533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94992BFB-63A7-49D6-BEC0-2ED2340AAB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3320" y="-20772"/>
            <a:ext cx="2217264" cy="96329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ABF3745-D8ED-4DEE-89BF-56CDE409949E}"/>
              </a:ext>
            </a:extLst>
          </p:cNvPr>
          <p:cNvSpPr txBox="1">
            <a:spLocks/>
          </p:cNvSpPr>
          <p:nvPr/>
        </p:nvSpPr>
        <p:spPr>
          <a:xfrm>
            <a:off x="5406035" y="1501106"/>
            <a:ext cx="3320583" cy="102854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D0FD81-1224-4CD9-8B48-A472C4F27232}"/>
              </a:ext>
            </a:extLst>
          </p:cNvPr>
          <p:cNvSpPr/>
          <p:nvPr/>
        </p:nvSpPr>
        <p:spPr>
          <a:xfrm>
            <a:off x="1553501" y="355605"/>
            <a:ext cx="502646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</a:t>
            </a:r>
            <a:r>
              <a:rPr lang="en-US" sz="3000" b="1" dirty="0" err="1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artnerships</a:t>
            </a: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32D9F96D-861D-40AC-802D-3927B75BEB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5" y="1"/>
            <a:ext cx="1386013" cy="1220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E6F3F866-7AC4-4635-AA77-F8AE1BF1C6CB}"/>
              </a:ext>
            </a:extLst>
          </p:cNvPr>
          <p:cNvSpPr/>
          <p:nvPr/>
        </p:nvSpPr>
        <p:spPr>
          <a:xfrm>
            <a:off x="3861911" y="3225577"/>
            <a:ext cx="1566739" cy="1481927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0ADF959-3935-4F8B-BEDD-01F788E63084}"/>
              </a:ext>
            </a:extLst>
          </p:cNvPr>
          <p:cNvSpPr/>
          <p:nvPr/>
        </p:nvSpPr>
        <p:spPr>
          <a:xfrm>
            <a:off x="2442671" y="2504203"/>
            <a:ext cx="2797115" cy="2635956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3DA91F6A-D3A6-4CE5-BBC8-1619C8F5B492}"/>
              </a:ext>
            </a:extLst>
          </p:cNvPr>
          <p:cNvSpPr/>
          <p:nvPr/>
        </p:nvSpPr>
        <p:spPr>
          <a:xfrm>
            <a:off x="3117112" y="2217349"/>
            <a:ext cx="3516311" cy="331523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D39EE5B-C36C-490F-93CF-B99C4A45C694}"/>
              </a:ext>
            </a:extLst>
          </p:cNvPr>
          <p:cNvSpPr/>
          <p:nvPr/>
        </p:nvSpPr>
        <p:spPr>
          <a:xfrm>
            <a:off x="1536286" y="1194970"/>
            <a:ext cx="5634397" cy="51499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92FA5B-3262-4393-A05D-C7C80AEA25F0}"/>
              </a:ext>
            </a:extLst>
          </p:cNvPr>
          <p:cNvSpPr txBox="1"/>
          <p:nvPr/>
        </p:nvSpPr>
        <p:spPr>
          <a:xfrm>
            <a:off x="915697" y="2201077"/>
            <a:ext cx="1458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Judiciary networks</a:t>
            </a: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C83FAD01-4F4F-42AB-A077-0BFC2036E7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4578688" y="3726785"/>
            <a:ext cx="593160" cy="52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9CDAF14-2237-4671-A308-40C09931205B}"/>
              </a:ext>
            </a:extLst>
          </p:cNvPr>
          <p:cNvSpPr txBox="1"/>
          <p:nvPr/>
        </p:nvSpPr>
        <p:spPr>
          <a:xfrm>
            <a:off x="4701681" y="1953447"/>
            <a:ext cx="874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Media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36AAD9-7548-418F-AD45-8EEDFB3427B1}"/>
              </a:ext>
            </a:extLst>
          </p:cNvPr>
          <p:cNvSpPr txBox="1"/>
          <p:nvPr/>
        </p:nvSpPr>
        <p:spPr>
          <a:xfrm>
            <a:off x="3442294" y="3503738"/>
            <a:ext cx="874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F0"/>
                </a:solidFill>
              </a:rPr>
              <a:t>MEAs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4512E26-5887-48D9-AC3E-7FE0E1FFED7F}"/>
              </a:ext>
            </a:extLst>
          </p:cNvPr>
          <p:cNvSpPr txBox="1"/>
          <p:nvPr/>
        </p:nvSpPr>
        <p:spPr>
          <a:xfrm>
            <a:off x="3966507" y="2603746"/>
            <a:ext cx="1620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UN agencies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53D178E-BC6F-40EB-9976-2D8972046035}"/>
              </a:ext>
            </a:extLst>
          </p:cNvPr>
          <p:cNvSpPr txBox="1"/>
          <p:nvPr/>
        </p:nvSpPr>
        <p:spPr>
          <a:xfrm>
            <a:off x="6011716" y="3244334"/>
            <a:ext cx="156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Think tanks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D05C787-5B0E-48EC-A375-51954DCB7982}"/>
              </a:ext>
            </a:extLst>
          </p:cNvPr>
          <p:cNvSpPr txBox="1"/>
          <p:nvPr/>
        </p:nvSpPr>
        <p:spPr>
          <a:xfrm>
            <a:off x="4085220" y="5350593"/>
            <a:ext cx="15069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Faith based organizations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53E980-7F26-45AC-9BAD-0F6A5122C586}"/>
              </a:ext>
            </a:extLst>
          </p:cNvPr>
          <p:cNvSpPr txBox="1"/>
          <p:nvPr/>
        </p:nvSpPr>
        <p:spPr>
          <a:xfrm>
            <a:off x="1327347" y="5233991"/>
            <a:ext cx="1458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Prosecutors networks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EB8691C-3C01-4BC6-B621-7170EC1B04FB}"/>
              </a:ext>
            </a:extLst>
          </p:cNvPr>
          <p:cNvSpPr txBox="1"/>
          <p:nvPr/>
        </p:nvSpPr>
        <p:spPr>
          <a:xfrm>
            <a:off x="3717047" y="2097536"/>
            <a:ext cx="1226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NGOs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DB01C0-A7CC-4C12-9D60-63F94A63F578}"/>
              </a:ext>
            </a:extLst>
          </p:cNvPr>
          <p:cNvSpPr txBox="1"/>
          <p:nvPr/>
        </p:nvSpPr>
        <p:spPr>
          <a:xfrm>
            <a:off x="4308114" y="655970"/>
            <a:ext cx="17644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Parliamentarians association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C451E0D-1D6C-4755-8245-C161190AAED5}"/>
              </a:ext>
            </a:extLst>
          </p:cNvPr>
          <p:cNvSpPr txBox="1"/>
          <p:nvPr/>
        </p:nvSpPr>
        <p:spPr>
          <a:xfrm>
            <a:off x="5762438" y="2500650"/>
            <a:ext cx="15069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Private sector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A8B7A99-0E52-4757-9CAB-CA19BE184732}"/>
              </a:ext>
            </a:extLst>
          </p:cNvPr>
          <p:cNvSpPr txBox="1"/>
          <p:nvPr/>
        </p:nvSpPr>
        <p:spPr>
          <a:xfrm>
            <a:off x="2017104" y="3357453"/>
            <a:ext cx="1620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Regional organizations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CF88523-05B3-4B02-9C4C-A2735F14FFF7}"/>
              </a:ext>
            </a:extLst>
          </p:cNvPr>
          <p:cNvSpPr txBox="1"/>
          <p:nvPr/>
        </p:nvSpPr>
        <p:spPr>
          <a:xfrm>
            <a:off x="2552126" y="4640651"/>
            <a:ext cx="16203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Global Organizations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38A40D1-8D98-4AD4-836D-C6B7E7A93CAA}"/>
              </a:ext>
            </a:extLst>
          </p:cNvPr>
          <p:cNvSpPr txBox="1"/>
          <p:nvPr/>
        </p:nvSpPr>
        <p:spPr>
          <a:xfrm>
            <a:off x="5781361" y="4393906"/>
            <a:ext cx="1566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Universities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919B0B2-91BB-4F5D-94B0-CE5B84F6FE8C}"/>
              </a:ext>
            </a:extLst>
          </p:cNvPr>
          <p:cNvSpPr txBox="1"/>
          <p:nvPr/>
        </p:nvSpPr>
        <p:spPr>
          <a:xfrm>
            <a:off x="4464559" y="3021992"/>
            <a:ext cx="182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Special Rapporteurs </a:t>
            </a:r>
          </a:p>
        </p:txBody>
      </p:sp>
    </p:spTree>
    <p:extLst>
      <p:ext uri="{BB962C8B-B14F-4D97-AF65-F5344CB8AC3E}">
        <p14:creationId xmlns:p14="http://schemas.microsoft.com/office/powerpoint/2010/main" val="841259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2055953" y="685801"/>
            <a:ext cx="8270574" cy="94248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pPr marL="0" marR="0" lvl="0" indent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Budget performance </a:t>
            </a:r>
          </a:p>
          <a:p>
            <a:pPr marL="0" marR="0" lvl="0" indent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Jan-June 2018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243BECB-1307-4C0A-B080-5C0B74219B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64049" y="110640"/>
            <a:ext cx="1774312" cy="770852"/>
          </a:xfrm>
          <a:prstGeom prst="rect">
            <a:avLst/>
          </a:prstGeom>
        </p:spPr>
      </p:pic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00000000-0008-0000-1700-0000126502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3835202"/>
              </p:ext>
            </p:extLst>
          </p:nvPr>
        </p:nvGraphicFramePr>
        <p:xfrm>
          <a:off x="436713" y="1628288"/>
          <a:ext cx="8270573" cy="51190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9" name="Picture 2">
            <a:extLst>
              <a:ext uri="{FF2B5EF4-FFF2-40B4-BE49-F238E27FC236}">
                <a16:creationId xmlns:a16="http://schemas.microsoft.com/office/drawing/2014/main" id="{302A0A6B-DF17-41E2-8B3F-2BBBC9E931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5" y="1"/>
            <a:ext cx="15570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82864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 txBox="1">
            <a:spLocks/>
          </p:cNvSpPr>
          <p:nvPr/>
        </p:nvSpPr>
        <p:spPr>
          <a:xfrm>
            <a:off x="170823" y="647324"/>
            <a:ext cx="8685660" cy="55633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1085850" marR="0" lvl="2" indent="-17145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171450" marR="0" lvl="0" indent="-1714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1559325" y="84772"/>
            <a:ext cx="7295322" cy="128682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B7FED3C-3EA2-44D5-896D-A9C3434555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8010" y="-3142"/>
            <a:ext cx="2645990" cy="1149554"/>
          </a:xfrm>
          <a:prstGeom prst="rect">
            <a:avLst/>
          </a:prstGeom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599D9E1F-6CE2-4F8A-812B-62EED813A788}"/>
              </a:ext>
            </a:extLst>
          </p:cNvPr>
          <p:cNvSpPr txBox="1">
            <a:spLocks/>
          </p:cNvSpPr>
          <p:nvPr/>
        </p:nvSpPr>
        <p:spPr>
          <a:xfrm>
            <a:off x="4690533" y="2144802"/>
            <a:ext cx="4165950" cy="47874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407136D9-13F1-4EF5-B08E-17958E5CEF7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5" y="1"/>
            <a:ext cx="1438179" cy="12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A9403A8C-F215-4D7A-917E-33AE8ACCB1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356825"/>
              </p:ext>
            </p:extLst>
          </p:nvPr>
        </p:nvGraphicFramePr>
        <p:xfrm>
          <a:off x="85411" y="1266888"/>
          <a:ext cx="8973177" cy="606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59877">
                  <a:extLst>
                    <a:ext uri="{9D8B030D-6E8A-4147-A177-3AD203B41FA5}">
                      <a16:colId xmlns:a16="http://schemas.microsoft.com/office/drawing/2014/main" val="813459615"/>
                    </a:ext>
                  </a:extLst>
                </a:gridCol>
                <a:gridCol w="4813300">
                  <a:extLst>
                    <a:ext uri="{9D8B030D-6E8A-4147-A177-3AD203B41FA5}">
                      <a16:colId xmlns:a16="http://schemas.microsoft.com/office/drawing/2014/main" val="1315595327"/>
                    </a:ext>
                  </a:extLst>
                </a:gridCol>
              </a:tblGrid>
              <a:tr h="4223238">
                <a:tc gridSpan="2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2000" b="1" dirty="0">
                        <a:solidFill>
                          <a:prstClr val="black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prstClr val="black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Challenges /Risks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Declining core resources income</a:t>
                      </a:r>
                    </a:p>
                    <a:p>
                      <a:pPr marL="342900" lvl="0" indent="-342900" fontAlgn="auto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defRPr/>
                      </a:pPr>
                      <a:r>
                        <a:rPr lang="en-US" sz="2000" b="0" dirty="0">
                          <a:solidFill>
                            <a:srgbClr val="FF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Limited financial resources for country level support, including to implement </a:t>
                      </a:r>
                      <a:r>
                        <a:rPr kumimoji="0" lang="en-US" sz="2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UNEA Resolutions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2000" b="1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Lessons/Mitigating measures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Strengthen resource mobilization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Efficient delivery model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Reduced ambition for country level work?</a:t>
                      </a:r>
                    </a:p>
                    <a:p>
                      <a:pPr marL="342900" lvl="0" indent="-342900" fontAlgn="auto"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  <a:defRPr/>
                      </a:pPr>
                      <a:endParaRPr kumimoji="0" lang="en-US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tx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Opportunities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kern="1200" dirty="0">
                          <a:solidFill>
                            <a:srgbClr val="0070C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UN reform: </a:t>
                      </a:r>
                      <a:r>
                        <a:rPr lang="en-US" sz="2000" b="0" kern="1200" noProof="0" dirty="0">
                          <a:solidFill>
                            <a:srgbClr val="0070C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better position environment in UN’s work/environmental management of common premises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kern="1200" dirty="0">
                          <a:solidFill>
                            <a:srgbClr val="0070C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Result-oriented, need-responsive, monitored and country driven global environmental law programme (follow up to UNEA Resolution 2/19)</a:t>
                      </a:r>
                    </a:p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2000" b="0" dirty="0">
                          <a:solidFill>
                            <a:srgbClr val="0070C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Enable UNEA outcomes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pPr marL="342900" marR="0" lvl="0" indent="-34290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lang="en-US" sz="2000" b="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8082235"/>
                  </a:ext>
                </a:extLst>
              </a:tr>
              <a:tr h="383931">
                <a:tc>
                  <a:txBody>
                    <a:bodyPr/>
                    <a:lstStyle/>
                    <a:p>
                      <a:endParaRPr lang="en-US" sz="2000" b="1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8915674"/>
                  </a:ext>
                </a:extLst>
              </a:tr>
              <a:tr h="383931">
                <a:tc gridSpan="2"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66118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26687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4540" y="959887"/>
            <a:ext cx="8229600" cy="1143000"/>
          </a:xfrm>
        </p:spPr>
        <p:txBody>
          <a:bodyPr/>
          <a:lstStyle/>
          <a:p>
            <a:r>
              <a:rPr lang="en-US" b="1" dirty="0"/>
              <a:t>Questions &amp; Discussion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2667000"/>
            <a:ext cx="3505200" cy="22098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b="1" dirty="0" err="1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Programme</a:t>
            </a:r>
            <a:r>
              <a:rPr lang="en-US" sz="2000" b="1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Lead Director</a:t>
            </a: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2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Ms. Elizabeth Mrema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Director, Law Division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elizabeth.mrema@un.org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48200" y="2667000"/>
            <a:ext cx="3590924" cy="22098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b="1" dirty="0" err="1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Programme</a:t>
            </a:r>
            <a:r>
              <a:rPr lang="en-US" sz="2000" b="1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Coordinator</a:t>
            </a: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2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Ms. Cristina Zucca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Law Division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Cristina.zucca@un.org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B8944C-E3FE-4BA2-B0A5-7BF2012EBA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54763"/>
            <a:ext cx="1158340" cy="11644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12C907-B978-4EA7-B257-E81FD742F8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9395" y="61178"/>
            <a:ext cx="2054605" cy="89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6005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674557" y="186967"/>
            <a:ext cx="782486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3800" b="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Programme of Work 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3800" b="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2020-2021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5" y="1"/>
            <a:ext cx="1318525" cy="1161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entagon 3">
            <a:extLst>
              <a:ext uri="{FF2B5EF4-FFF2-40B4-BE49-F238E27FC236}">
                <a16:creationId xmlns:a16="http://schemas.microsoft.com/office/drawing/2014/main" id="{F26C5221-0E41-4810-9F98-EEFD70095FE1}"/>
              </a:ext>
            </a:extLst>
          </p:cNvPr>
          <p:cNvSpPr/>
          <p:nvPr/>
        </p:nvSpPr>
        <p:spPr bwMode="auto">
          <a:xfrm>
            <a:off x="304800" y="3771900"/>
            <a:ext cx="4529138" cy="2017712"/>
          </a:xfrm>
          <a:prstGeom prst="homePlate">
            <a:avLst>
              <a:gd name="adj" fmla="val 39308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9144" rIns="9144"/>
          <a:lstStyle/>
          <a:p>
            <a:pPr algn="ctr">
              <a:defRPr/>
            </a:pPr>
            <a:r>
              <a:rPr lang="en-US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Programme of work </a:t>
            </a:r>
          </a:p>
          <a:p>
            <a:pPr algn="ctr">
              <a:defRPr/>
            </a:pPr>
            <a:r>
              <a:rPr lang="en-US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2018-2019</a:t>
            </a:r>
          </a:p>
        </p:txBody>
      </p:sp>
      <p:sp>
        <p:nvSpPr>
          <p:cNvPr id="8" name="Chevron 4">
            <a:extLst>
              <a:ext uri="{FF2B5EF4-FFF2-40B4-BE49-F238E27FC236}">
                <a16:creationId xmlns:a16="http://schemas.microsoft.com/office/drawing/2014/main" id="{7380E78B-94DC-4A1F-A674-A5C500F23C51}"/>
              </a:ext>
            </a:extLst>
          </p:cNvPr>
          <p:cNvSpPr/>
          <p:nvPr/>
        </p:nvSpPr>
        <p:spPr bwMode="auto">
          <a:xfrm>
            <a:off x="4267200" y="3771900"/>
            <a:ext cx="4764088" cy="2017712"/>
          </a:xfrm>
          <a:prstGeom prst="chevron">
            <a:avLst>
              <a:gd name="adj" fmla="val 39623"/>
            </a:avLst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9144" rIns="9144"/>
          <a:lstStyle/>
          <a:p>
            <a:pPr algn="ctr">
              <a:defRPr/>
            </a:pPr>
            <a:r>
              <a:rPr lang="en-US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Programme of work </a:t>
            </a:r>
          </a:p>
          <a:p>
            <a:pPr algn="ctr">
              <a:defRPr/>
            </a:pPr>
            <a:r>
              <a:rPr lang="en-US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2020-2021</a:t>
            </a:r>
          </a:p>
          <a:p>
            <a:pPr algn="ctr">
              <a:defRPr/>
            </a:pPr>
            <a:endParaRPr lang="en-US" sz="3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>
              <a:defRPr/>
            </a:pPr>
            <a:endParaRPr lang="en-US" sz="3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Pentagon 5">
            <a:extLst>
              <a:ext uri="{FF2B5EF4-FFF2-40B4-BE49-F238E27FC236}">
                <a16:creationId xmlns:a16="http://schemas.microsoft.com/office/drawing/2014/main" id="{DEEE3614-6B9B-4BA0-8C92-D7EFDCFB8C9E}"/>
              </a:ext>
            </a:extLst>
          </p:cNvPr>
          <p:cNvSpPr/>
          <p:nvPr/>
        </p:nvSpPr>
        <p:spPr bwMode="auto">
          <a:xfrm>
            <a:off x="304800" y="1639888"/>
            <a:ext cx="8677275" cy="2017712"/>
          </a:xfrm>
          <a:prstGeom prst="homePlate">
            <a:avLst>
              <a:gd name="adj" fmla="val 37701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/>
          <a:p>
            <a:pPr algn="ctr">
              <a:defRPr/>
            </a:pPr>
            <a:r>
              <a:rPr lang="en-GB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Medium Term Strategy 2018-2021</a:t>
            </a:r>
            <a:endParaRPr lang="en-GB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A13105E-F11F-4BE7-B0C7-37E0B8B9E3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84376" y="-3142"/>
            <a:ext cx="2466398" cy="107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459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94448" y="195506"/>
            <a:ext cx="78248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2800" b="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Theory of change</a:t>
            </a: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6" y="1"/>
            <a:ext cx="1092100" cy="962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18">
            <a:extLst>
              <a:ext uri="{FF2B5EF4-FFF2-40B4-BE49-F238E27FC236}">
                <a16:creationId xmlns:a16="http://schemas.microsoft.com/office/drawing/2014/main" id="{5206A353-BBB5-410F-B2C1-17EF1BEDBCC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149721" y="3508206"/>
            <a:ext cx="40002" cy="3226498"/>
          </a:xfrm>
          <a:prstGeom prst="line">
            <a:avLst/>
          </a:prstGeom>
          <a:noFill/>
          <a:ln w="66675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Line 33">
            <a:extLst>
              <a:ext uri="{FF2B5EF4-FFF2-40B4-BE49-F238E27FC236}">
                <a16:creationId xmlns:a16="http://schemas.microsoft.com/office/drawing/2014/main" id="{550F3029-6D62-4216-80CD-153FCB91EFB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512146" y="3513205"/>
            <a:ext cx="0" cy="3221499"/>
          </a:xfrm>
          <a:prstGeom prst="line">
            <a:avLst/>
          </a:prstGeom>
          <a:noFill/>
          <a:ln w="66675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Line 32">
            <a:extLst>
              <a:ext uri="{FF2B5EF4-FFF2-40B4-BE49-F238E27FC236}">
                <a16:creationId xmlns:a16="http://schemas.microsoft.com/office/drawing/2014/main" id="{555DA86C-2A62-4308-8A7B-4779751FC60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95448" y="3476514"/>
            <a:ext cx="0" cy="3270040"/>
          </a:xfrm>
          <a:prstGeom prst="line">
            <a:avLst/>
          </a:prstGeom>
          <a:noFill/>
          <a:ln w="66675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Line 31">
            <a:extLst>
              <a:ext uri="{FF2B5EF4-FFF2-40B4-BE49-F238E27FC236}">
                <a16:creationId xmlns:a16="http://schemas.microsoft.com/office/drawing/2014/main" id="{950E2A2C-D537-4D86-AEA7-DAC9C858E066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83776" y="3508205"/>
            <a:ext cx="1719" cy="3270039"/>
          </a:xfrm>
          <a:prstGeom prst="line">
            <a:avLst/>
          </a:prstGeom>
          <a:noFill/>
          <a:ln w="66675">
            <a:solidFill>
              <a:srgbClr val="FF00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4" name="Line 27">
            <a:extLst>
              <a:ext uri="{FF2B5EF4-FFF2-40B4-BE49-F238E27FC236}">
                <a16:creationId xmlns:a16="http://schemas.microsoft.com/office/drawing/2014/main" id="{EE835427-4E55-4945-BA33-94CCED010B7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959917" y="1569454"/>
            <a:ext cx="0" cy="178359"/>
          </a:xfrm>
          <a:prstGeom prst="line">
            <a:avLst/>
          </a:prstGeom>
          <a:noFill/>
          <a:ln w="38100">
            <a:solidFill>
              <a:srgbClr val="1F497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5" name="Line 26">
            <a:extLst>
              <a:ext uri="{FF2B5EF4-FFF2-40B4-BE49-F238E27FC236}">
                <a16:creationId xmlns:a16="http://schemas.microsoft.com/office/drawing/2014/main" id="{77DA7BB7-9A85-4462-BA70-BA7B2DDD5D90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068467" y="1535586"/>
            <a:ext cx="0" cy="178358"/>
          </a:xfrm>
          <a:prstGeom prst="line">
            <a:avLst/>
          </a:prstGeom>
          <a:noFill/>
          <a:ln w="38100">
            <a:solidFill>
              <a:srgbClr val="1F497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6" name="Left-Right Arrow 232">
            <a:extLst>
              <a:ext uri="{FF2B5EF4-FFF2-40B4-BE49-F238E27FC236}">
                <a16:creationId xmlns:a16="http://schemas.microsoft.com/office/drawing/2014/main" id="{5C7CD8F9-7D34-4A70-8F1B-9644999F94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5828" y="3068363"/>
            <a:ext cx="295870" cy="129156"/>
          </a:xfrm>
          <a:prstGeom prst="leftRightArrow">
            <a:avLst>
              <a:gd name="adj1" fmla="val 50000"/>
              <a:gd name="adj2" fmla="val 50159"/>
            </a:avLst>
          </a:prstGeom>
          <a:solidFill>
            <a:srgbClr val="4F81BD"/>
          </a:solidFill>
          <a:ln w="12700">
            <a:solidFill>
              <a:srgbClr val="385D8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8" name="Rounded Rectangle 196">
            <a:extLst>
              <a:ext uri="{FF2B5EF4-FFF2-40B4-BE49-F238E27FC236}">
                <a16:creationId xmlns:a16="http://schemas.microsoft.com/office/drawing/2014/main" id="{45F91B96-FF47-4AEB-9FAC-B040F6897E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7305" y="875056"/>
            <a:ext cx="6805888" cy="627173"/>
          </a:xfrm>
          <a:prstGeom prst="roundRect">
            <a:avLst>
              <a:gd name="adj" fmla="val 16667"/>
            </a:avLst>
          </a:prstGeom>
          <a:solidFill>
            <a:srgbClr val="953735"/>
          </a:solidFill>
          <a:ln w="12700">
            <a:solidFill>
              <a:srgbClr val="632523"/>
            </a:solidFill>
            <a:round/>
            <a:headEnd/>
            <a:tailEnd/>
          </a:ln>
        </p:spPr>
        <p:txBody>
          <a:bodyPr vert="horz" wrap="square" lIns="9138" tIns="45691" rIns="9138" bIns="45691" numCol="1" anchor="b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solidFill>
                  <a:srgbClr val="FFFF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Environmental issues are handled in an inclusive, sustainable and coherent manner</a:t>
            </a:r>
            <a:r>
              <a:rPr kumimoji="0" lang="en-GB" altLang="en-US" sz="1400" b="0" i="0" u="none" strike="noStrike" cap="none" normalizeH="0" baseline="0" dirty="0">
                <a:solidFill>
                  <a:srgbClr val="FFFF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</a:t>
            </a:r>
            <a:r>
              <a:rPr kumimoji="0" lang="en-GB" altLang="en-US" sz="1400" b="0" i="0" u="none" strike="noStrike" cap="none" normalizeH="0" baseline="0" dirty="0">
                <a:solidFill>
                  <a:srgbClr val="F2F2F2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at all levels of governance (global, regional, </a:t>
            </a:r>
            <a:r>
              <a:rPr kumimoji="0" lang="en-GB" altLang="en-US" sz="1400" b="0" i="0" u="none" strike="noStrike" cap="none" normalizeH="0" baseline="0" dirty="0" err="1">
                <a:solidFill>
                  <a:srgbClr val="F2F2F2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subregional</a:t>
            </a:r>
            <a:r>
              <a:rPr kumimoji="0" lang="en-GB" altLang="en-US" sz="1400" b="0" i="0" u="none" strike="noStrike" cap="none" normalizeH="0" baseline="0" dirty="0">
                <a:solidFill>
                  <a:srgbClr val="F2F2F2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, transboundary and national)</a:t>
            </a:r>
            <a:endParaRPr kumimoji="0" lang="en-GB" altLang="en-US" sz="1400" b="0" i="0" u="none" strike="noStrike" cap="none" normalizeH="0" baseline="0" dirty="0"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9" name="Rounded Rectangle 199">
            <a:extLst>
              <a:ext uri="{FF2B5EF4-FFF2-40B4-BE49-F238E27FC236}">
                <a16:creationId xmlns:a16="http://schemas.microsoft.com/office/drawing/2014/main" id="{02DDC4A4-1286-43F3-BDFE-6E55CEE1C1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6029" y="1731008"/>
            <a:ext cx="4136169" cy="861375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12700">
            <a:solidFill>
              <a:srgbClr val="385D8A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</a:pPr>
            <a:r>
              <a:rPr lang="en-US" altLang="en-US" sz="14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nvironmental objectives are being achieved based on adequate policy, legal and institutional frameworks and the contribution of all sectors of societies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0" name="Rounded Rectangle 202">
            <a:extLst>
              <a:ext uri="{FF2B5EF4-FFF2-40B4-BE49-F238E27FC236}">
                <a16:creationId xmlns:a16="http://schemas.microsoft.com/office/drawing/2014/main" id="{91579DE3-EBC0-4DF7-804D-24E49087A5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789" y="1713944"/>
            <a:ext cx="4477307" cy="87844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12700">
            <a:solidFill>
              <a:srgbClr val="385D8A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Environmental goals are being achieved through concerted efforts by the international community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</a:pP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4" name="Rounded Rectangle 208">
            <a:extLst>
              <a:ext uri="{FF2B5EF4-FFF2-40B4-BE49-F238E27FC236}">
                <a16:creationId xmlns:a16="http://schemas.microsoft.com/office/drawing/2014/main" id="{5A817585-99F7-4FB6-9481-9EF102CBDC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67" y="5254676"/>
            <a:ext cx="4430614" cy="742136"/>
          </a:xfrm>
          <a:prstGeom prst="roundRect">
            <a:avLst>
              <a:gd name="adj" fmla="val 16667"/>
            </a:avLst>
          </a:prstGeom>
          <a:solidFill>
            <a:srgbClr val="31859C"/>
          </a:solidFill>
          <a:ln w="12700">
            <a:solidFill>
              <a:srgbClr val="215968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Technical support to Governments and engagement with secretariats and member states to promote synergies in the implementation of MEAs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9" name="Rounded Rectangle 215">
            <a:extLst>
              <a:ext uri="{FF2B5EF4-FFF2-40B4-BE49-F238E27FC236}">
                <a16:creationId xmlns:a16="http://schemas.microsoft.com/office/drawing/2014/main" id="{7D41F444-631E-44EF-8C3B-F0EB9E4B71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154" y="3802738"/>
            <a:ext cx="4150453" cy="733935"/>
          </a:xfrm>
          <a:prstGeom prst="roundRect">
            <a:avLst>
              <a:gd name="adj" fmla="val 16667"/>
            </a:avLst>
          </a:prstGeom>
          <a:solidFill>
            <a:srgbClr val="31859C"/>
          </a:solidFill>
          <a:ln w="12700">
            <a:solidFill>
              <a:srgbClr val="215968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Capacity development + technical support for  development &amp; implementation of environmental laws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Rounded Rectangle 216">
            <a:extLst>
              <a:ext uri="{FF2B5EF4-FFF2-40B4-BE49-F238E27FC236}">
                <a16:creationId xmlns:a16="http://schemas.microsoft.com/office/drawing/2014/main" id="{63950B05-4579-415B-9800-2C5269AC26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154" y="6026698"/>
            <a:ext cx="4123171" cy="702870"/>
          </a:xfrm>
          <a:prstGeom prst="roundRect">
            <a:avLst>
              <a:gd name="adj" fmla="val 16667"/>
            </a:avLst>
          </a:prstGeom>
          <a:solidFill>
            <a:srgbClr val="31859C"/>
          </a:solidFill>
          <a:ln w="12700">
            <a:solidFill>
              <a:srgbClr val="215968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Trainings and dissemination of tools, information, communication and knowledge products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1" name="Rounded Rectangle 217">
            <a:extLst>
              <a:ext uri="{FF2B5EF4-FFF2-40B4-BE49-F238E27FC236}">
                <a16:creationId xmlns:a16="http://schemas.microsoft.com/office/drawing/2014/main" id="{4121B623-3AAA-4F81-83DD-B55536696F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31698" y="2753455"/>
            <a:ext cx="4150453" cy="754751"/>
          </a:xfrm>
          <a:prstGeom prst="roundRect">
            <a:avLst>
              <a:gd name="adj" fmla="val 16667"/>
            </a:avLst>
          </a:prstGeom>
          <a:solidFill>
            <a:srgbClr val="E46C0A"/>
          </a:solidFill>
          <a:ln w="12700">
            <a:solidFill>
              <a:srgbClr val="984807"/>
            </a:solidFill>
            <a:round/>
            <a:headEnd/>
            <a:tailEnd/>
          </a:ln>
        </p:spPr>
        <p:txBody>
          <a:bodyPr vert="horz" wrap="square" lIns="9138" tIns="45691" rIns="9138" bIns="45691" numCol="1" anchor="t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Institutional capacities and policy and/or legal frameworks enhanced to achieve environmental goals, including the 2030 Agenda and the SDGs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2" name="Rounded Rectangle 218">
            <a:extLst>
              <a:ext uri="{FF2B5EF4-FFF2-40B4-BE49-F238E27FC236}">
                <a16:creationId xmlns:a16="http://schemas.microsoft.com/office/drawing/2014/main" id="{7B43985B-67B3-4FD7-AC6E-9113D6D9C9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029" y="6043685"/>
            <a:ext cx="4406370" cy="702870"/>
          </a:xfrm>
          <a:prstGeom prst="roundRect">
            <a:avLst>
              <a:gd name="adj" fmla="val 16667"/>
            </a:avLst>
          </a:prstGeom>
          <a:solidFill>
            <a:srgbClr val="31859C"/>
          </a:solidFill>
          <a:ln w="12700">
            <a:solidFill>
              <a:srgbClr val="215968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Support to international negotiations and transboundary cooperation initiatives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3" name="Rounded Rectangle 219">
            <a:extLst>
              <a:ext uri="{FF2B5EF4-FFF2-40B4-BE49-F238E27FC236}">
                <a16:creationId xmlns:a16="http://schemas.microsoft.com/office/drawing/2014/main" id="{DE5E8820-78CE-4158-97FB-E07AD9E4D9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67" y="4461109"/>
            <a:ext cx="4459560" cy="746695"/>
          </a:xfrm>
          <a:prstGeom prst="roundRect">
            <a:avLst>
              <a:gd name="adj" fmla="val 16667"/>
            </a:avLst>
          </a:prstGeom>
          <a:solidFill>
            <a:srgbClr val="31859C"/>
          </a:solidFill>
          <a:ln w="12700">
            <a:solidFill>
              <a:srgbClr val="215968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Promotion and servicing of interagency collaboration and technical support to UN agencies on environmental management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5" name="Rounded Rectangle 222">
            <a:extLst>
              <a:ext uri="{FF2B5EF4-FFF2-40B4-BE49-F238E27FC236}">
                <a16:creationId xmlns:a16="http://schemas.microsoft.com/office/drawing/2014/main" id="{E3FA43E9-70DC-410E-ABC7-B4DB16D1C0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68" y="3784287"/>
            <a:ext cx="4459560" cy="587238"/>
          </a:xfrm>
          <a:prstGeom prst="roundRect">
            <a:avLst>
              <a:gd name="adj" fmla="val 16667"/>
            </a:avLst>
          </a:prstGeom>
          <a:solidFill>
            <a:srgbClr val="31859C"/>
          </a:solidFill>
          <a:ln w="12700">
            <a:solidFill>
              <a:srgbClr val="215968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Advisory services to intergovernmental processes on the environmental dimension of SDGs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6" name="Rounded Rectangle 223">
            <a:extLst>
              <a:ext uri="{FF2B5EF4-FFF2-40B4-BE49-F238E27FC236}">
                <a16:creationId xmlns:a16="http://schemas.microsoft.com/office/drawing/2014/main" id="{664FEADE-2B9E-4C9B-8DD4-59C185AD56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153" y="4609793"/>
            <a:ext cx="4150455" cy="603242"/>
          </a:xfrm>
          <a:prstGeom prst="roundRect">
            <a:avLst>
              <a:gd name="adj" fmla="val 16667"/>
            </a:avLst>
          </a:prstGeom>
          <a:solidFill>
            <a:srgbClr val="31859C"/>
          </a:solidFill>
          <a:ln w="12700">
            <a:solidFill>
              <a:srgbClr val="215968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Technical assistance on integrated implementation of SDGs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7" name="Rounded Rectangle 224">
            <a:extLst>
              <a:ext uri="{FF2B5EF4-FFF2-40B4-BE49-F238E27FC236}">
                <a16:creationId xmlns:a16="http://schemas.microsoft.com/office/drawing/2014/main" id="{E1A998F2-B48C-4938-A9B7-607A0A5ED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789" y="2728451"/>
            <a:ext cx="4424038" cy="795444"/>
          </a:xfrm>
          <a:prstGeom prst="roundRect">
            <a:avLst>
              <a:gd name="adj" fmla="val 16667"/>
            </a:avLst>
          </a:prstGeom>
          <a:solidFill>
            <a:srgbClr val="E46C0A"/>
          </a:solidFill>
          <a:ln w="12700">
            <a:solidFill>
              <a:srgbClr val="984807"/>
            </a:solidFill>
            <a:round/>
            <a:headEnd/>
            <a:tailEnd/>
          </a:ln>
        </p:spPr>
        <p:txBody>
          <a:bodyPr vert="horz" wrap="square" lIns="9138" tIns="45691" rIns="9138" bIns="45691" numCol="1" anchor="t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international community increasingly converges on common approaches to achieve environmental objectives and implement the 2030 Agenda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</a:pP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0" name="Rounded Rectangle 234">
            <a:extLst>
              <a:ext uri="{FF2B5EF4-FFF2-40B4-BE49-F238E27FC236}">
                <a16:creationId xmlns:a16="http://schemas.microsoft.com/office/drawing/2014/main" id="{7B5A909B-2390-47AD-8FE5-E0E9D4F976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89154" y="5284337"/>
            <a:ext cx="4123180" cy="712475"/>
          </a:xfrm>
          <a:prstGeom prst="roundRect">
            <a:avLst>
              <a:gd name="adj" fmla="val 16667"/>
            </a:avLst>
          </a:prstGeom>
          <a:solidFill>
            <a:srgbClr val="31859C"/>
          </a:solidFill>
          <a:ln w="12700">
            <a:solidFill>
              <a:srgbClr val="215968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Technical assistance on integrating  environment in sustainable development  national planning, budgeting and one UN country programming</a:t>
            </a:r>
            <a:endParaRPr kumimoji="0" lang="en-GB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2" name="Rectangle 62">
            <a:extLst>
              <a:ext uri="{FF2B5EF4-FFF2-40B4-BE49-F238E27FC236}">
                <a16:creationId xmlns:a16="http://schemas.microsoft.com/office/drawing/2014/main" id="{6B09D505-DA3B-4EF2-B7C7-E98E03A4EE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96686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E275150-9158-4D34-9E09-53488CFCA8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7099" y="-29646"/>
            <a:ext cx="2054605" cy="892626"/>
          </a:xfrm>
          <a:prstGeom prst="rect">
            <a:avLst/>
          </a:prstGeom>
        </p:spPr>
      </p:pic>
      <p:sp>
        <p:nvSpPr>
          <p:cNvPr id="12" name="Line 29">
            <a:extLst>
              <a:ext uri="{FF2B5EF4-FFF2-40B4-BE49-F238E27FC236}">
                <a16:creationId xmlns:a16="http://schemas.microsoft.com/office/drawing/2014/main" id="{A04121D9-83B4-4E82-9806-8B82645C36F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159817" y="2535679"/>
            <a:ext cx="0" cy="254212"/>
          </a:xfrm>
          <a:prstGeom prst="line">
            <a:avLst/>
          </a:prstGeom>
          <a:noFill/>
          <a:ln w="38100">
            <a:solidFill>
              <a:srgbClr val="1F497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Line 28">
            <a:extLst>
              <a:ext uri="{FF2B5EF4-FFF2-40B4-BE49-F238E27FC236}">
                <a16:creationId xmlns:a16="http://schemas.microsoft.com/office/drawing/2014/main" id="{A1C3B293-0EFE-4EF6-BCE6-68E2BD26537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793729" y="2564357"/>
            <a:ext cx="0" cy="228726"/>
          </a:xfrm>
          <a:prstGeom prst="line">
            <a:avLst/>
          </a:prstGeom>
          <a:noFill/>
          <a:ln w="38100">
            <a:solidFill>
              <a:srgbClr val="1F497D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40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50853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23256" y="219889"/>
            <a:ext cx="66989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3200" b="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approach to change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5" y="1"/>
            <a:ext cx="15570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le 202">
            <a:extLst>
              <a:ext uri="{FF2B5EF4-FFF2-40B4-BE49-F238E27FC236}">
                <a16:creationId xmlns:a16="http://schemas.microsoft.com/office/drawing/2014/main" id="{800D8965-435A-44B4-A30A-426162ED6C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2651" y="1912219"/>
            <a:ext cx="1428446" cy="1412977"/>
          </a:xfrm>
          <a:prstGeom prst="roundRect">
            <a:avLst>
              <a:gd name="adj" fmla="val 16667"/>
            </a:avLst>
          </a:prstGeom>
          <a:solidFill>
            <a:schemeClr val="accent6">
              <a:lumMod val="75000"/>
            </a:schemeClr>
          </a:solidFill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1131"/>
            <a:r>
              <a:rPr lang="en-US" altLang="en-US" sz="16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Country adopts lead in paint legislation </a:t>
            </a:r>
          </a:p>
          <a:p>
            <a:pPr algn="ctr" defTabSz="911131"/>
            <a:endParaRPr lang="en-US" altLang="en-US" sz="16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Rounded Rectangle 202">
            <a:extLst>
              <a:ext uri="{FF2B5EF4-FFF2-40B4-BE49-F238E27FC236}">
                <a16:creationId xmlns:a16="http://schemas.microsoft.com/office/drawing/2014/main" id="{00406209-B5AA-497E-84F7-FB76316466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8635" y="1931523"/>
            <a:ext cx="1765812" cy="1393673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Technical assistance for drafting lead in  paint legislation</a:t>
            </a:r>
          </a:p>
          <a:p>
            <a:pPr algn="ctr"/>
            <a:endParaRPr lang="en-US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1" name="Rounded Rectangle 202">
            <a:extLst>
              <a:ext uri="{FF2B5EF4-FFF2-40B4-BE49-F238E27FC236}">
                <a16:creationId xmlns:a16="http://schemas.microsoft.com/office/drawing/2014/main" id="{FB915053-1B2F-463E-BAD0-78CDE3FE67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556" y="1912220"/>
            <a:ext cx="1709457" cy="1383430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Guidance on legislation/model law</a:t>
            </a:r>
          </a:p>
          <a:p>
            <a:pPr algn="ctr"/>
            <a:endParaRPr lang="en-US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Rounded Rectangle 202">
            <a:extLst>
              <a:ext uri="{FF2B5EF4-FFF2-40B4-BE49-F238E27FC236}">
                <a16:creationId xmlns:a16="http://schemas.microsoft.com/office/drawing/2014/main" id="{BE1168FB-DC0D-402B-84AD-954415FF5B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3861" y="2764354"/>
            <a:ext cx="1475460" cy="1412975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" tIns="45690" rIns="9138" bIns="45690" anchor="ctr" anchorCtr="0"/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1131"/>
            <a:r>
              <a:rPr lang="en-US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Lead in paint is banned and the ban is enforced</a:t>
            </a:r>
          </a:p>
        </p:txBody>
      </p:sp>
      <p:sp>
        <p:nvSpPr>
          <p:cNvPr id="15" name="Rounded Rectangle 202">
            <a:extLst>
              <a:ext uri="{FF2B5EF4-FFF2-40B4-BE49-F238E27FC236}">
                <a16:creationId xmlns:a16="http://schemas.microsoft.com/office/drawing/2014/main" id="{547BAF15-600E-4CAA-8893-24ACFE2822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14942" y="2769760"/>
            <a:ext cx="1568501" cy="1393674"/>
          </a:xfrm>
          <a:prstGeom prst="roundRect">
            <a:avLst>
              <a:gd name="adj" fmla="val 16667"/>
            </a:avLst>
          </a:prstGeom>
          <a:solidFill>
            <a:schemeClr val="accent2">
              <a:lumMod val="75000"/>
            </a:schemeClr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" tIns="45690" rIns="9138" bIns="45690" anchor="ctr" anchorCtr="0"/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1131"/>
            <a:r>
              <a:rPr lang="en-US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Lead contamination is reduced</a:t>
            </a:r>
          </a:p>
          <a:p>
            <a:pPr algn="ctr" defTabSz="911131"/>
            <a:endParaRPr lang="en-US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6" name="Rounded Rectangle 202">
            <a:extLst>
              <a:ext uri="{FF2B5EF4-FFF2-40B4-BE49-F238E27FC236}">
                <a16:creationId xmlns:a16="http://schemas.microsoft.com/office/drawing/2014/main" id="{B93C911C-C4E9-469C-952B-CB69E03D4F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1707" y="5220667"/>
            <a:ext cx="1713701" cy="1281087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12700">
            <a:solidFill>
              <a:srgbClr val="00B05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</a:pPr>
            <a:endParaRPr lang="en-US" altLang="en-US" sz="1600" dirty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</a:pPr>
            <a:r>
              <a:rPr lang="en-US" altLang="en-US" sz="1600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</a:t>
            </a:r>
            <a:r>
              <a:rPr kumimoji="0" lang="en-US" altLang="en-US" sz="160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cience demonstrates that Lead is harmful</a:t>
            </a:r>
            <a:endParaRPr kumimoji="0" lang="en-US" altLang="en-US" sz="1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</a:pPr>
            <a:endParaRPr kumimoji="0" lang="en-US" altLang="en-US" sz="1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3A5E701-2A26-4EB7-830D-D8D0F7027C2B}"/>
              </a:ext>
            </a:extLst>
          </p:cNvPr>
          <p:cNvSpPr/>
          <p:nvPr/>
        </p:nvSpPr>
        <p:spPr>
          <a:xfrm>
            <a:off x="205675" y="1205576"/>
            <a:ext cx="35434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16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deliverables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CB11E8-ECFF-43D0-B9CF-ECC37922ED96}"/>
              </a:ext>
            </a:extLst>
          </p:cNvPr>
          <p:cNvSpPr/>
          <p:nvPr/>
        </p:nvSpPr>
        <p:spPr>
          <a:xfrm>
            <a:off x="3115168" y="1199654"/>
            <a:ext cx="35434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16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Progress on expected accomplishments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6608B40-B7E0-488F-A351-392C019B94EB}"/>
              </a:ext>
            </a:extLst>
          </p:cNvPr>
          <p:cNvSpPr/>
          <p:nvPr/>
        </p:nvSpPr>
        <p:spPr>
          <a:xfrm>
            <a:off x="5540030" y="1199654"/>
            <a:ext cx="35434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16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Long term impact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58B3FFF-B7DD-41C7-BA97-DA6892ADE899}"/>
              </a:ext>
            </a:extLst>
          </p:cNvPr>
          <p:cNvSpPr/>
          <p:nvPr/>
        </p:nvSpPr>
        <p:spPr>
          <a:xfrm>
            <a:off x="248557" y="6501756"/>
            <a:ext cx="35434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16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Science –policy interface</a:t>
            </a:r>
          </a:p>
        </p:txBody>
      </p:sp>
      <p:sp>
        <p:nvSpPr>
          <p:cNvPr id="22" name="Arrow: Up 21">
            <a:extLst>
              <a:ext uri="{FF2B5EF4-FFF2-40B4-BE49-F238E27FC236}">
                <a16:creationId xmlns:a16="http://schemas.microsoft.com/office/drawing/2014/main" id="{2F7C5E53-D557-4996-A159-5DB285207D81}"/>
              </a:ext>
            </a:extLst>
          </p:cNvPr>
          <p:cNvSpPr/>
          <p:nvPr/>
        </p:nvSpPr>
        <p:spPr>
          <a:xfrm rot="5400000">
            <a:off x="3875207" y="2250102"/>
            <a:ext cx="454001" cy="541029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3" name="Arrow: Up 22">
            <a:extLst>
              <a:ext uri="{FF2B5EF4-FFF2-40B4-BE49-F238E27FC236}">
                <a16:creationId xmlns:a16="http://schemas.microsoft.com/office/drawing/2014/main" id="{CCD7A4E4-CEB5-4CA8-872F-580A141CA11B}"/>
              </a:ext>
            </a:extLst>
          </p:cNvPr>
          <p:cNvSpPr/>
          <p:nvPr/>
        </p:nvSpPr>
        <p:spPr>
          <a:xfrm rot="5400000">
            <a:off x="5441303" y="3088434"/>
            <a:ext cx="468029" cy="57708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0" name="Rounded Rectangle 202">
            <a:extLst>
              <a:ext uri="{FF2B5EF4-FFF2-40B4-BE49-F238E27FC236}">
                <a16:creationId xmlns:a16="http://schemas.microsoft.com/office/drawing/2014/main" id="{490AE753-9FBE-4CE1-9B4C-820CC95B2E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3587" y="5195206"/>
            <a:ext cx="1724426" cy="1306549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12700">
            <a:solidFill>
              <a:srgbClr val="00B05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</a:pPr>
            <a:endParaRPr kumimoji="0" lang="en-US" altLang="en-US" sz="160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</a:pPr>
            <a:r>
              <a:rPr kumimoji="0" lang="en-US" altLang="en-US" sz="1600" i="0" u="none" strike="noStrike" cap="none" normalizeH="0" baseline="0" dirty="0">
                <a:ln>
                  <a:noFill/>
                </a:ln>
                <a:solidFill>
                  <a:srgbClr val="FFFFFF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UNEA Resolution calls for action on lead in paint</a:t>
            </a:r>
            <a:endParaRPr kumimoji="0" lang="en-US" altLang="en-US" sz="1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</a:pPr>
            <a:endParaRPr kumimoji="0" lang="en-US" altLang="en-US" sz="1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4" name="Rounded Rectangle 202">
            <a:extLst>
              <a:ext uri="{FF2B5EF4-FFF2-40B4-BE49-F238E27FC236}">
                <a16:creationId xmlns:a16="http://schemas.microsoft.com/office/drawing/2014/main" id="{0B0E0191-CA9A-4E54-A35A-A9D838254B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8557" y="3481024"/>
            <a:ext cx="1709456" cy="1383430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Global review /gap analysis of status of regulation</a:t>
            </a:r>
          </a:p>
        </p:txBody>
      </p:sp>
      <p:sp>
        <p:nvSpPr>
          <p:cNvPr id="25" name="Arrow: Up 24">
            <a:extLst>
              <a:ext uri="{FF2B5EF4-FFF2-40B4-BE49-F238E27FC236}">
                <a16:creationId xmlns:a16="http://schemas.microsoft.com/office/drawing/2014/main" id="{C7ED7345-FA70-4E7A-A406-461314CA10D6}"/>
              </a:ext>
            </a:extLst>
          </p:cNvPr>
          <p:cNvSpPr/>
          <p:nvPr/>
        </p:nvSpPr>
        <p:spPr>
          <a:xfrm rot="5400000">
            <a:off x="1833378" y="2330363"/>
            <a:ext cx="449177" cy="4936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7" name="Arrow: Up 16">
            <a:extLst>
              <a:ext uri="{FF2B5EF4-FFF2-40B4-BE49-F238E27FC236}">
                <a16:creationId xmlns:a16="http://schemas.microsoft.com/office/drawing/2014/main" id="{02BE2BC1-AB36-4C97-8B61-7F608FF2B830}"/>
              </a:ext>
            </a:extLst>
          </p:cNvPr>
          <p:cNvSpPr/>
          <p:nvPr/>
        </p:nvSpPr>
        <p:spPr>
          <a:xfrm rot="16367324">
            <a:off x="1790225" y="5516394"/>
            <a:ext cx="474251" cy="61669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" name="Arrow: Up 1">
            <a:extLst>
              <a:ext uri="{FF2B5EF4-FFF2-40B4-BE49-F238E27FC236}">
                <a16:creationId xmlns:a16="http://schemas.microsoft.com/office/drawing/2014/main" id="{D1268BB7-9FBE-484A-9660-20A3F3671D97}"/>
              </a:ext>
            </a:extLst>
          </p:cNvPr>
          <p:cNvSpPr/>
          <p:nvPr/>
        </p:nvSpPr>
        <p:spPr>
          <a:xfrm>
            <a:off x="836167" y="4776339"/>
            <a:ext cx="460369" cy="54697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6" name="Rounded Rectangle 202">
            <a:extLst>
              <a:ext uri="{FF2B5EF4-FFF2-40B4-BE49-F238E27FC236}">
                <a16:creationId xmlns:a16="http://schemas.microsoft.com/office/drawing/2014/main" id="{5AEC18B8-D59C-474A-82CD-F06458C0EF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351" y="1513103"/>
            <a:ext cx="3940512" cy="3560469"/>
          </a:xfrm>
          <a:prstGeom prst="roundRect">
            <a:avLst>
              <a:gd name="adj" fmla="val 16667"/>
            </a:avLst>
          </a:prstGeom>
          <a:noFill/>
          <a:ln w="12700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</a:pPr>
            <a:endParaRPr kumimoji="0" lang="en-US" altLang="en-US" sz="1600" i="0" u="none" strike="noStrike" cap="none" normalizeH="0" baseline="0" dirty="0">
              <a:ln>
                <a:noFill/>
              </a:ln>
              <a:solidFill>
                <a:srgbClr val="FFFFFF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</a:pPr>
            <a:endParaRPr kumimoji="0" lang="en-US" altLang="en-US" sz="16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7" name="Arrow: Up 26">
            <a:extLst>
              <a:ext uri="{FF2B5EF4-FFF2-40B4-BE49-F238E27FC236}">
                <a16:creationId xmlns:a16="http://schemas.microsoft.com/office/drawing/2014/main" id="{CA67411D-C64E-470D-ACF3-72A46F45FE52}"/>
              </a:ext>
            </a:extLst>
          </p:cNvPr>
          <p:cNvSpPr/>
          <p:nvPr/>
        </p:nvSpPr>
        <p:spPr>
          <a:xfrm>
            <a:off x="811904" y="3001167"/>
            <a:ext cx="460369" cy="61618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CD0EBB-8019-49A5-A9C3-F6AA570AFB1E}"/>
              </a:ext>
            </a:extLst>
          </p:cNvPr>
          <p:cNvSpPr txBox="1"/>
          <p:nvPr/>
        </p:nvSpPr>
        <p:spPr>
          <a:xfrm>
            <a:off x="214295" y="1440030"/>
            <a:ext cx="15073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Environmental law programme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A9259B3-F368-4461-9940-EEE9932DA0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9395" y="61178"/>
            <a:ext cx="2054605" cy="892626"/>
          </a:xfrm>
          <a:prstGeom prst="rect">
            <a:avLst/>
          </a:prstGeom>
        </p:spPr>
      </p:pic>
      <p:sp>
        <p:nvSpPr>
          <p:cNvPr id="29" name="Rounded Rectangle 202">
            <a:extLst>
              <a:ext uri="{FF2B5EF4-FFF2-40B4-BE49-F238E27FC236}">
                <a16:creationId xmlns:a16="http://schemas.microsoft.com/office/drawing/2014/main" id="{507D9C60-6702-4DA8-AA5B-6E26B8F704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3353" y="3471677"/>
            <a:ext cx="1745678" cy="1392777"/>
          </a:xfrm>
          <a:prstGeom prst="roundRect">
            <a:avLst>
              <a:gd name="adj" fmla="val 16667"/>
            </a:avLst>
          </a:prstGeom>
          <a:solidFill>
            <a:schemeClr val="accent5">
              <a:lumMod val="75000"/>
            </a:schemeClr>
          </a:solidFill>
          <a:ln w="12700"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Implementation capacities are built</a:t>
            </a:r>
          </a:p>
          <a:p>
            <a:pPr algn="ctr"/>
            <a:endParaRPr lang="en-US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1" name="Rounded Rectangle 202">
            <a:extLst>
              <a:ext uri="{FF2B5EF4-FFF2-40B4-BE49-F238E27FC236}">
                <a16:creationId xmlns:a16="http://schemas.microsoft.com/office/drawing/2014/main" id="{1DB219F5-A375-42BF-8F89-1DCFD7893C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72651" y="3481023"/>
            <a:ext cx="1428446" cy="1383431"/>
          </a:xfrm>
          <a:prstGeom prst="roundRect">
            <a:avLst>
              <a:gd name="adj" fmla="val 16667"/>
            </a:avLst>
          </a:prstGeom>
          <a:solidFill>
            <a:schemeClr val="accent6">
              <a:lumMod val="75000"/>
            </a:schemeClr>
          </a:solidFill>
          <a:ln w="1270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8" tIns="45690" rIns="9138" bIns="45690" anchor="ctr" anchorCtr="0"/>
          <a:lstStyle>
            <a:lvl1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92163" algn="l"/>
                <a:tab pos="1152525" algn="l"/>
                <a:tab pos="1511300" algn="l"/>
                <a:tab pos="1871663" algn="l"/>
                <a:tab pos="223202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911131"/>
            <a:r>
              <a:rPr lang="en-US" altLang="en-US" sz="1600" dirty="0">
                <a:solidFill>
                  <a:schemeClr val="bg1">
                    <a:lumMod val="9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Enforcement capacities are strengthened</a:t>
            </a:r>
          </a:p>
          <a:p>
            <a:pPr algn="ctr" defTabSz="911131"/>
            <a:endParaRPr lang="en-US" altLang="en-US" sz="1600" dirty="0">
              <a:solidFill>
                <a:schemeClr val="bg1">
                  <a:lumMod val="9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30" name="Arrow: Up 29">
            <a:extLst>
              <a:ext uri="{FF2B5EF4-FFF2-40B4-BE49-F238E27FC236}">
                <a16:creationId xmlns:a16="http://schemas.microsoft.com/office/drawing/2014/main" id="{9D39D184-3CDC-4360-B50C-402146F4B064}"/>
              </a:ext>
            </a:extLst>
          </p:cNvPr>
          <p:cNvSpPr/>
          <p:nvPr/>
        </p:nvSpPr>
        <p:spPr>
          <a:xfrm rot="3915534">
            <a:off x="3820385" y="3867070"/>
            <a:ext cx="454001" cy="56515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65972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9486" y="186967"/>
            <a:ext cx="8590615" cy="10418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2400" b="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What is different in the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2400" b="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2020-21 programme of work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240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Stronger contribution to SDG targets and indicators</a:t>
            </a:r>
          </a:p>
          <a:p>
            <a:pPr marL="8001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Strengthens the environmental dimension of all the goals</a:t>
            </a:r>
          </a:p>
          <a:p>
            <a:pPr marL="8001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Contributes to policy/governance/law dimension of environmental goals</a:t>
            </a:r>
          </a:p>
          <a:p>
            <a:pPr marL="8001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Contributes to the environmental dimension of other goals (poverty eradication, stronger institutions, policy coherence)</a:t>
            </a:r>
            <a:endParaRPr lang="en-GB" sz="20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More </a:t>
            </a:r>
            <a:r>
              <a:rPr lang="en-GB" sz="2000" b="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deliberate</a:t>
            </a:r>
            <a:r>
              <a:rPr lang="en-GB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alignment to UNEA resolutions</a:t>
            </a:r>
          </a:p>
          <a:p>
            <a:pPr marL="8001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Facilitates delivery/coordinates progress reporting on 13 listed resolutions</a:t>
            </a:r>
          </a:p>
          <a:p>
            <a:pPr marL="8001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Contributes to other resolutions, e.g. on wildlife, climate, pollution, chemicals and wastes</a:t>
            </a:r>
          </a:p>
          <a:p>
            <a:pPr marL="8001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Will take on board future Resolutions, within its available resources unless additional resources are provided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2000" b="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Minor changes to indicators</a:t>
            </a:r>
          </a:p>
          <a:p>
            <a:pPr marL="8001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better reflect reality</a:t>
            </a:r>
          </a:p>
          <a:p>
            <a:pPr marL="8001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take on board lessons learned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Stronger focus on social aspects</a:t>
            </a:r>
          </a:p>
          <a:p>
            <a:pPr marL="8001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Environmental rights</a:t>
            </a:r>
          </a:p>
          <a:p>
            <a:pPr marL="800100" lvl="1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Gender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16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16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16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5" y="1"/>
            <a:ext cx="1380211" cy="1215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AB4148-CD0E-4CBA-BF08-928A0D9CBD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49886" y="0"/>
            <a:ext cx="1894114" cy="822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273B34-DDB5-49D3-8798-7F32BCF510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09067" y="5048720"/>
            <a:ext cx="4034933" cy="180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9635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77852" y="186967"/>
            <a:ext cx="867727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3800" b="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Medium Term Strategy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5" y="1"/>
            <a:ext cx="15570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entagon 3">
            <a:extLst>
              <a:ext uri="{FF2B5EF4-FFF2-40B4-BE49-F238E27FC236}">
                <a16:creationId xmlns:a16="http://schemas.microsoft.com/office/drawing/2014/main" id="{F26C5221-0E41-4810-9F98-EEFD70095FE1}"/>
              </a:ext>
            </a:extLst>
          </p:cNvPr>
          <p:cNvSpPr/>
          <p:nvPr/>
        </p:nvSpPr>
        <p:spPr bwMode="auto">
          <a:xfrm>
            <a:off x="304800" y="3771900"/>
            <a:ext cx="4529138" cy="2017712"/>
          </a:xfrm>
          <a:prstGeom prst="homePlate">
            <a:avLst>
              <a:gd name="adj" fmla="val 39308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9144" rIns="9144"/>
          <a:lstStyle/>
          <a:p>
            <a:pPr algn="ctr"/>
            <a:r>
              <a:rPr lang="en-US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Programme of work </a:t>
            </a:r>
          </a:p>
          <a:p>
            <a:pPr algn="ctr"/>
            <a:r>
              <a:rPr lang="en-US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2018-2019</a:t>
            </a:r>
          </a:p>
        </p:txBody>
      </p:sp>
      <p:sp>
        <p:nvSpPr>
          <p:cNvPr id="8" name="Chevron 4">
            <a:extLst>
              <a:ext uri="{FF2B5EF4-FFF2-40B4-BE49-F238E27FC236}">
                <a16:creationId xmlns:a16="http://schemas.microsoft.com/office/drawing/2014/main" id="{7380E78B-94DC-4A1F-A674-A5C500F23C51}"/>
              </a:ext>
            </a:extLst>
          </p:cNvPr>
          <p:cNvSpPr/>
          <p:nvPr/>
        </p:nvSpPr>
        <p:spPr bwMode="auto">
          <a:xfrm>
            <a:off x="4267200" y="3771900"/>
            <a:ext cx="4764088" cy="2017712"/>
          </a:xfrm>
          <a:prstGeom prst="chevron">
            <a:avLst>
              <a:gd name="adj" fmla="val 39623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9144" rIns="9144"/>
          <a:lstStyle/>
          <a:p>
            <a:pPr algn="ctr">
              <a:defRPr/>
            </a:pPr>
            <a:r>
              <a:rPr lang="en-US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Programme of work </a:t>
            </a:r>
          </a:p>
          <a:p>
            <a:pPr algn="ctr">
              <a:defRPr/>
            </a:pPr>
            <a:r>
              <a:rPr lang="en-US" sz="3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2020-2021</a:t>
            </a:r>
          </a:p>
          <a:p>
            <a:pPr algn="ctr">
              <a:defRPr/>
            </a:pPr>
            <a:endParaRPr lang="en-US" sz="3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>
              <a:defRPr/>
            </a:pPr>
            <a:endParaRPr lang="en-US" sz="36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Pentagon 5">
            <a:extLst>
              <a:ext uri="{FF2B5EF4-FFF2-40B4-BE49-F238E27FC236}">
                <a16:creationId xmlns:a16="http://schemas.microsoft.com/office/drawing/2014/main" id="{DEEE3614-6B9B-4BA0-8C92-D7EFDCFB8C9E}"/>
              </a:ext>
            </a:extLst>
          </p:cNvPr>
          <p:cNvSpPr/>
          <p:nvPr/>
        </p:nvSpPr>
        <p:spPr bwMode="auto">
          <a:xfrm>
            <a:off x="304800" y="1639888"/>
            <a:ext cx="8677275" cy="2017712"/>
          </a:xfrm>
          <a:prstGeom prst="homePlate">
            <a:avLst>
              <a:gd name="adj" fmla="val 37701"/>
            </a:avLst>
          </a:prstGeom>
          <a:solidFill>
            <a:schemeClr val="accent1">
              <a:lumMod val="60000"/>
              <a:lumOff val="40000"/>
              <a:alpha val="68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/>
          <a:p>
            <a:pPr algn="ctr">
              <a:defRPr/>
            </a:pPr>
            <a:r>
              <a:rPr lang="en-GB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Medium Term Strategy 2018-2021</a:t>
            </a:r>
            <a:endParaRPr lang="en-GB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3C1E2EA-18B2-4C7C-B9A3-CA5DA1F2C0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7375" y="0"/>
            <a:ext cx="2330098" cy="101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639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80800" y="186967"/>
            <a:ext cx="81555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279D98-44CE-4A86-8C4D-C20E94D3A3BA}"/>
              </a:ext>
            </a:extLst>
          </p:cNvPr>
          <p:cNvSpPr/>
          <p:nvPr/>
        </p:nvSpPr>
        <p:spPr>
          <a:xfrm>
            <a:off x="207656" y="825501"/>
            <a:ext cx="8822044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0000"/>
                </a:solidFill>
                <a:latin typeface="Times New Roman" panose="02020603050405020304" pitchFamily="18" charset="0"/>
              </a:rPr>
              <a:t>	</a:t>
            </a:r>
            <a:endParaRPr lang="en-US" sz="1600" b="1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US" sz="16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vs</a:t>
            </a:r>
          </a:p>
          <a:p>
            <a:endParaRPr lang="en-US" sz="16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n-US" sz="16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n-US" sz="160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17.14.1. Number of countries with mechanisms in place to enhance policy coherence of sustainable development (custodian agency UN Environment Programme, Tier III)</a:t>
            </a:r>
          </a:p>
          <a:p>
            <a:endParaRPr lang="en-US" sz="160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17.16.1 Number of countries reporting progress in multi-stakeholder development effectiveness monitoring frameworks that support the achievement of the sustainable development goals (custodian agencies: OECD, 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UNDP;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partner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agency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: UN </a:t>
            </a:r>
            <a:r>
              <a:rPr lang="fr-FR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Environment</a:t>
            </a:r>
            <a:r>
              <a:rPr lang="fr-FR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Programme; Tier II) 	</a:t>
            </a:r>
          </a:p>
          <a:p>
            <a:r>
              <a:rPr lang="en-US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16.10.2 Number of countries that adopt and implement constitutional, statutory and/or policy guarantees for public access to information (Custodian Agency: UNESCO-UIS; partner agencies: World Bank, UN Environment Programme; Tier II) 	</a:t>
            </a:r>
          </a:p>
          <a:p>
            <a:endParaRPr lang="fr-FR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n-US" sz="160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r>
              <a:rPr lang="en-US" sz="16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5.a.2 Proportion of countries where the legal framework (including customary law) guarantees women’s equal rights to land ownership and/or control (Custodian agency: FAO; partner agencies World Bank, UN Women; Tier II)</a:t>
            </a:r>
          </a:p>
          <a:p>
            <a:endParaRPr lang="en-US" sz="160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n-US" sz="160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endParaRPr lang="en-US" sz="1600" dirty="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AD090B5-63C5-4A57-8362-C7C626B30771}"/>
              </a:ext>
            </a:extLst>
          </p:cNvPr>
          <p:cNvSpPr/>
          <p:nvPr/>
        </p:nvSpPr>
        <p:spPr>
          <a:xfrm>
            <a:off x="0" y="-74643"/>
            <a:ext cx="916597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2800" b="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Stronger alignment to SDG targets and indicators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BCAA43E-D275-433C-B239-A7F5975394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444399"/>
              </p:ext>
            </p:extLst>
          </p:nvPr>
        </p:nvGraphicFramePr>
        <p:xfrm>
          <a:off x="0" y="448577"/>
          <a:ext cx="9165973" cy="66597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6322">
                  <a:extLst>
                    <a:ext uri="{9D8B030D-6E8A-4147-A177-3AD203B41FA5}">
                      <a16:colId xmlns:a16="http://schemas.microsoft.com/office/drawing/2014/main" val="64703945"/>
                    </a:ext>
                  </a:extLst>
                </a:gridCol>
                <a:gridCol w="6309651">
                  <a:extLst>
                    <a:ext uri="{9D8B030D-6E8A-4147-A177-3AD203B41FA5}">
                      <a16:colId xmlns:a16="http://schemas.microsoft.com/office/drawing/2014/main" val="2397437300"/>
                    </a:ext>
                  </a:extLst>
                </a:gridCol>
              </a:tblGrid>
              <a:tr h="281874">
                <a:tc gridSpan="2">
                  <a:txBody>
                    <a:bodyPr/>
                    <a:lstStyle/>
                    <a:p>
                      <a:r>
                        <a:rPr lang="en-US" sz="1600" dirty="0"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Impact level SDG indicators </a:t>
                      </a:r>
                      <a:endParaRPr 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0424982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200" b="1" i="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1.b.1 </a:t>
                      </a:r>
                      <a:r>
                        <a:rPr lang="en-US" sz="1200" i="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Proportion of government recurrent and capital spending to sectors that disproportionately benefit women, the poor and vulnerable groups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rgbClr val="000000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05443871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16.10.1 </a:t>
                      </a:r>
                      <a:r>
                        <a:rPr lang="en-US" sz="1200" i="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Number of verified cases of killing, kidnapping, enforced disappearance, arbitrary detention and torture of journalists, associated media personnel, trade unionists and human rights advocates in the previous 12 months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rgbClr val="000000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83297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16.b.1 </a:t>
                      </a:r>
                      <a:r>
                        <a:rPr lang="en-US" sz="1200" i="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Proportion of population reporting having personally felt discriminated against or harassed in the previous 12 months on the basis of a ground of discrimination prohibited under international human rights law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kern="1200" dirty="0">
                        <a:solidFill>
                          <a:srgbClr val="000000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3203881"/>
                  </a:ext>
                </a:extLst>
              </a:tr>
              <a:tr h="284382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17.14.1 </a:t>
                      </a:r>
                      <a:r>
                        <a:rPr lang="en-US" sz="1200" i="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Number of countries with mechanisms in place to enhance policy coherence of sustainable development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00000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8406447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600" b="1" i="0" kern="1200" dirty="0">
                          <a:solidFill>
                            <a:schemeClr val="lt1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Expected accomplishment level SDG indicators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65938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16.10.2</a:t>
                      </a:r>
                      <a:r>
                        <a:rPr lang="en-US" sz="1200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Number of countries that adopt and implement constitutional, statutory and/or policy guarantees for public access to information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i="0" kern="1200" dirty="0">
                        <a:solidFill>
                          <a:srgbClr val="000000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17.14.1 </a:t>
                      </a:r>
                      <a:r>
                        <a:rPr lang="en-US" sz="1200" i="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Number of countries with mechanisms in place to enhance policy coherence of sustainable development</a:t>
                      </a:r>
                      <a:endParaRPr lang="en-US" sz="1200" i="0" kern="1200" dirty="0">
                        <a:solidFill>
                          <a:srgbClr val="000000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17.15.1</a:t>
                      </a:r>
                      <a:r>
                        <a:rPr lang="en-US" sz="1200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Extent of use of country-owned results frameworks and planning tools by providers of development cooperation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17.16.1</a:t>
                      </a:r>
                      <a:r>
                        <a:rPr lang="en-US" sz="1200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Number of countries reporting progress in multi-stakeholder development effectiveness monitoring frameworks that support the achievement of the sustainable development goals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5.a.2</a:t>
                      </a:r>
                      <a:r>
                        <a:rPr lang="en-US" sz="1200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Proportion of countries where the legal framework (including customary law) guarantees women’s equal rights to land ownership and/or control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i="0" kern="1200" dirty="0">
                        <a:solidFill>
                          <a:srgbClr val="000000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12.4.1</a:t>
                      </a:r>
                      <a:r>
                        <a:rPr lang="en-US" sz="1200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Number of parties to international multilateral environmental agreements on hazardous waste, and other chemicals that meet their commitments and obligations in transmitting information as required by each relevant agreement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i="0" kern="1200" dirty="0">
                        <a:solidFill>
                          <a:srgbClr val="000000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13.2.1 </a:t>
                      </a:r>
                      <a:r>
                        <a:rPr lang="en-US" sz="1200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Number of countries that have communicated the establishment or operationalization of an integrated policy/strategy/plan which increases their ability to adapt to the adverse impacts of climate change, and foster climate resilience and low greenhouse gas emissions development in a manner that does not threaten food production (including a national adaptation plan, nationally determined contribution, national communication, biennial update report or other)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i="0" kern="1200" dirty="0">
                        <a:solidFill>
                          <a:srgbClr val="000000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15.6.1 </a:t>
                      </a:r>
                      <a:r>
                        <a:rPr lang="en-US" sz="1200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Number of countries that have adopted legislative, administrative and policy frameworks to ensure fair and equitable sharing of benefits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15.8.1</a:t>
                      </a:r>
                      <a:r>
                        <a:rPr lang="en-US" sz="1200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 Proportion of countries adopting relevant national legislation and adequately resourcing the prevention or control of invasive alien species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15.9.1 </a:t>
                      </a:r>
                      <a:r>
                        <a:rPr lang="en-US" sz="1200" i="0" kern="1200" dirty="0">
                          <a:solidFill>
                            <a:srgbClr val="000000"/>
                          </a:solidFill>
                          <a:latin typeface="Roboto" panose="02000000000000000000" pitchFamily="2" charset="0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Progress towards national targets established in accordance with Aichi Biodiversity Target 2 of the Strategic Plan for Biodiversity 2011-202 ( ‘Number of countries that have integrated biodiversity in National Development Plans, poverty reduction strategies or other key development plans’)</a:t>
                      </a:r>
                    </a:p>
                    <a:p>
                      <a:endParaRPr lang="en-US" sz="1200" i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77710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18136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>
            <a:cxnSpLocks/>
          </p:cNvCxnSpPr>
          <p:nvPr/>
        </p:nvCxnSpPr>
        <p:spPr>
          <a:xfrm>
            <a:off x="-707225" y="3846692"/>
            <a:ext cx="9763378" cy="0"/>
          </a:xfrm>
          <a:prstGeom prst="line">
            <a:avLst/>
          </a:prstGeom>
          <a:ln w="12700" cmpd="sng">
            <a:noFill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cxnSpLocks/>
          </p:cNvCxnSpPr>
          <p:nvPr/>
        </p:nvCxnSpPr>
        <p:spPr>
          <a:xfrm flipH="1" flipV="1">
            <a:off x="-1733266" y="3769085"/>
            <a:ext cx="1702736" cy="2685468"/>
          </a:xfrm>
          <a:prstGeom prst="line">
            <a:avLst/>
          </a:prstGeom>
          <a:ln w="12700" cmpd="sng">
            <a:noFill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itle 1"/>
          <p:cNvSpPr txBox="1">
            <a:spLocks/>
          </p:cNvSpPr>
          <p:nvPr/>
        </p:nvSpPr>
        <p:spPr>
          <a:xfrm>
            <a:off x="-197809" y="180404"/>
            <a:ext cx="7772400" cy="5249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Main indicator changes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01269E66-C776-477B-864B-BC776EF9C080}"/>
              </a:ext>
            </a:extLst>
          </p:cNvPr>
          <p:cNvGrpSpPr/>
          <p:nvPr/>
        </p:nvGrpSpPr>
        <p:grpSpPr>
          <a:xfrm>
            <a:off x="4814734" y="3067145"/>
            <a:ext cx="4184599" cy="1494908"/>
            <a:chOff x="4722922" y="1031166"/>
            <a:chExt cx="4377677" cy="2405589"/>
          </a:xfrm>
          <a:solidFill>
            <a:srgbClr val="92D050"/>
          </a:solidFill>
          <a:effectLst/>
        </p:grpSpPr>
        <p:sp>
          <p:nvSpPr>
            <p:cNvPr id="66" name="Rounded Rectangle 94">
              <a:extLst>
                <a:ext uri="{FF2B5EF4-FFF2-40B4-BE49-F238E27FC236}">
                  <a16:creationId xmlns:a16="http://schemas.microsoft.com/office/drawing/2014/main" id="{4FB6D765-A4E9-41DD-A47B-0C9C1F672476}"/>
                </a:ext>
              </a:extLst>
            </p:cNvPr>
            <p:cNvSpPr/>
            <p:nvPr/>
          </p:nvSpPr>
          <p:spPr>
            <a:xfrm>
              <a:off x="7797290" y="1053112"/>
              <a:ext cx="1303309" cy="2371629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65306" tIns="32653" rIns="65306" bIns="32653"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(iii) Partnerships for the global environmental goals</a:t>
              </a:r>
            </a:p>
          </p:txBody>
        </p:sp>
        <p:sp>
          <p:nvSpPr>
            <p:cNvPr id="67" name="Rounded Rectangle 96">
              <a:extLst>
                <a:ext uri="{FF2B5EF4-FFF2-40B4-BE49-F238E27FC236}">
                  <a16:creationId xmlns:a16="http://schemas.microsoft.com/office/drawing/2014/main" id="{35727CBA-4CF0-42E5-B180-F07B0087DE05}"/>
                </a:ext>
              </a:extLst>
            </p:cNvPr>
            <p:cNvSpPr/>
            <p:nvPr/>
          </p:nvSpPr>
          <p:spPr>
            <a:xfrm>
              <a:off x="6181816" y="1031166"/>
              <a:ext cx="1581192" cy="2405589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0" tIns="32653" rIns="6531" bIns="32653"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(ii) Embedding environment in  sustainable development planning</a:t>
              </a:r>
            </a:p>
          </p:txBody>
        </p:sp>
        <p:sp>
          <p:nvSpPr>
            <p:cNvPr id="68" name="Rounded Rectangle 97">
              <a:extLst>
                <a:ext uri="{FF2B5EF4-FFF2-40B4-BE49-F238E27FC236}">
                  <a16:creationId xmlns:a16="http://schemas.microsoft.com/office/drawing/2014/main" id="{143C467C-EC8A-4626-B432-E162F539EE2F}"/>
                </a:ext>
              </a:extLst>
            </p:cNvPr>
            <p:cNvSpPr/>
            <p:nvPr/>
          </p:nvSpPr>
          <p:spPr>
            <a:xfrm>
              <a:off x="4722922" y="1050812"/>
              <a:ext cx="1424611" cy="2373928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65306" tIns="32653" rIns="65306" bIns="32653" rtlCol="0" anchor="t"/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(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i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) Stronger institutional capacity &amp; legal frameworks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05055792-0054-4B31-A7CD-936CB8BE9953}"/>
              </a:ext>
            </a:extLst>
          </p:cNvPr>
          <p:cNvGrpSpPr/>
          <p:nvPr/>
        </p:nvGrpSpPr>
        <p:grpSpPr>
          <a:xfrm>
            <a:off x="683682" y="3062713"/>
            <a:ext cx="4098281" cy="1503771"/>
            <a:chOff x="280576" y="38275"/>
            <a:chExt cx="3812015" cy="2220866"/>
          </a:xfrm>
          <a:solidFill>
            <a:srgbClr val="43C9D6"/>
          </a:solidFill>
          <a:effectLst/>
        </p:grpSpPr>
        <p:sp>
          <p:nvSpPr>
            <p:cNvPr id="71" name="Rounded Rectangle 86">
              <a:extLst>
                <a:ext uri="{FF2B5EF4-FFF2-40B4-BE49-F238E27FC236}">
                  <a16:creationId xmlns:a16="http://schemas.microsoft.com/office/drawing/2014/main" id="{B494065E-F4B1-4770-9DEF-37C75CE09CAE}"/>
                </a:ext>
              </a:extLst>
            </p:cNvPr>
            <p:cNvSpPr/>
            <p:nvPr/>
          </p:nvSpPr>
          <p:spPr>
            <a:xfrm>
              <a:off x="280576" y="38275"/>
              <a:ext cx="1292520" cy="2207785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65306" tIns="32653" rIns="65306" bIns="32653"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fontAlgn="auto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(</a:t>
              </a:r>
              <a:r>
                <a:rPr kumimoji="0" lang="en-US" sz="13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i</a:t>
              </a: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) Uptake of environmental policy issues by </a:t>
              </a:r>
              <a:r>
                <a:rPr lang="en-US" sz="1300" dirty="0">
                  <a:solidFill>
                    <a:prstClr val="black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UN entities, international organizations and Fora</a:t>
              </a:r>
            </a:p>
            <a:p>
              <a:pPr lvl="0" fontAlgn="auto">
                <a:spcBef>
                  <a:spcPts val="0"/>
                </a:spcBef>
                <a:spcAft>
                  <a:spcPts val="0"/>
                </a:spcAft>
              </a:pPr>
              <a:endParaRPr lang="en-US" sz="13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lvl="0" fontAlgn="auto">
                <a:spcBef>
                  <a:spcPts val="0"/>
                </a:spcBef>
                <a:spcAft>
                  <a:spcPts val="0"/>
                </a:spcAft>
              </a:pPr>
              <a:endParaRPr lang="en-US" sz="13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lvl="0" fontAlgn="auto">
                <a:spcBef>
                  <a:spcPts val="0"/>
                </a:spcBef>
                <a:spcAft>
                  <a:spcPts val="0"/>
                </a:spcAft>
              </a:pPr>
              <a:endPara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72" name="Rounded Rectangle 87">
              <a:extLst>
                <a:ext uri="{FF2B5EF4-FFF2-40B4-BE49-F238E27FC236}">
                  <a16:creationId xmlns:a16="http://schemas.microsoft.com/office/drawing/2014/main" id="{F6304D79-227E-44EE-9F39-DFE1CF6709E7}"/>
                </a:ext>
              </a:extLst>
            </p:cNvPr>
            <p:cNvSpPr/>
            <p:nvPr/>
          </p:nvSpPr>
          <p:spPr>
            <a:xfrm>
              <a:off x="1634493" y="51350"/>
              <a:ext cx="1302351" cy="2207791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65306" tIns="32653" rIns="65306" bIns="32653"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4572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(ii) Coherent implementation of multilateral environmental agreements</a:t>
              </a:r>
            </a:p>
          </p:txBody>
        </p:sp>
        <p:sp>
          <p:nvSpPr>
            <p:cNvPr id="73" name="Rounded Rectangle 122">
              <a:extLst>
                <a:ext uri="{FF2B5EF4-FFF2-40B4-BE49-F238E27FC236}">
                  <a16:creationId xmlns:a16="http://schemas.microsoft.com/office/drawing/2014/main" id="{ACB5C986-3066-493A-802F-256A5E102B5B}"/>
                </a:ext>
              </a:extLst>
            </p:cNvPr>
            <p:cNvSpPr/>
            <p:nvPr/>
          </p:nvSpPr>
          <p:spPr>
            <a:xfrm>
              <a:off x="3005885" y="38275"/>
              <a:ext cx="1086706" cy="2220866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65306" tIns="32653" rIns="65306" bIns="32653"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4572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(iii) International instruments/cooperation</a:t>
              </a:r>
            </a:p>
          </p:txBody>
        </p:sp>
      </p:grpSp>
      <p:pic>
        <p:nvPicPr>
          <p:cNvPr id="29" name="Picture 28">
            <a:extLst>
              <a:ext uri="{FF2B5EF4-FFF2-40B4-BE49-F238E27FC236}">
                <a16:creationId xmlns:a16="http://schemas.microsoft.com/office/drawing/2014/main" id="{4823CBEC-7BA5-4006-B2C0-C7D4BE5BB8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9870" y="110321"/>
            <a:ext cx="2047334" cy="889467"/>
          </a:xfrm>
          <a:prstGeom prst="rect">
            <a:avLst/>
          </a:pr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5EB89B5-AEBA-4F50-AAFB-9B694820FBEC}"/>
              </a:ext>
            </a:extLst>
          </p:cNvPr>
          <p:cNvCxnSpPr>
            <a:cxnSpLocks/>
          </p:cNvCxnSpPr>
          <p:nvPr/>
        </p:nvCxnSpPr>
        <p:spPr>
          <a:xfrm>
            <a:off x="-135283" y="3749262"/>
            <a:ext cx="9144000" cy="0"/>
          </a:xfrm>
          <a:prstGeom prst="line">
            <a:avLst/>
          </a:prstGeom>
          <a:ln w="12700" cmpd="sng">
            <a:noFill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554">
            <a:extLst>
              <a:ext uri="{FF2B5EF4-FFF2-40B4-BE49-F238E27FC236}">
                <a16:creationId xmlns:a16="http://schemas.microsoft.com/office/drawing/2014/main" id="{3A547DDF-39C0-4391-AEE9-828E137C93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3682" y="1475943"/>
            <a:ext cx="3979467" cy="1277190"/>
          </a:xfrm>
          <a:prstGeom prst="roundRect">
            <a:avLst>
              <a:gd name="adj" fmla="val 16667"/>
            </a:avLst>
          </a:prstGeom>
          <a:solidFill>
            <a:srgbClr val="43C9D6"/>
          </a:solidFill>
          <a:ln w="12700">
            <a:noFill/>
            <a:round/>
            <a:headEnd/>
            <a:tailEnd/>
          </a:ln>
        </p:spPr>
        <p:txBody>
          <a:bodyPr vert="horz" wrap="square" lIns="9138" tIns="45691" rIns="9138" bIns="4569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Expected accomplishment A</a:t>
            </a:r>
          </a:p>
          <a:p>
            <a:pPr lvl="0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/>
              <a:t>Common and integrated approaches at the international level to implement the 2030 Agenda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26" name="Rounded Rectangle 559">
            <a:extLst>
              <a:ext uri="{FF2B5EF4-FFF2-40B4-BE49-F238E27FC236}">
                <a16:creationId xmlns:a16="http://schemas.microsoft.com/office/drawing/2014/main" id="{8ADE3144-FA5E-4886-B7DC-2834AA65A8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39148" y="1455525"/>
            <a:ext cx="4184598" cy="1277202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2700">
            <a:noFill/>
            <a:round/>
            <a:headEnd/>
            <a:tailEnd/>
          </a:ln>
        </p:spPr>
        <p:txBody>
          <a:bodyPr vert="horz" wrap="square" lIns="9138" tIns="45691" rIns="9138" bIns="4569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Expected accomplishment B</a:t>
            </a:r>
          </a:p>
          <a:p>
            <a:pPr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/>
              <a:t>Stronger institutional and legal capacities to implement the 2030 Agenda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1E650A5-CF4B-41AA-A309-A9F31C860AEF}"/>
              </a:ext>
            </a:extLst>
          </p:cNvPr>
          <p:cNvCxnSpPr>
            <a:cxnSpLocks/>
          </p:cNvCxnSpPr>
          <p:nvPr/>
        </p:nvCxnSpPr>
        <p:spPr>
          <a:xfrm>
            <a:off x="-656174" y="6759336"/>
            <a:ext cx="9763378" cy="0"/>
          </a:xfrm>
          <a:prstGeom prst="line">
            <a:avLst/>
          </a:prstGeom>
          <a:ln w="12700" cmpd="sng">
            <a:noFill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726E1A2D-9737-4184-94BF-75A97098D0F1}"/>
              </a:ext>
            </a:extLst>
          </p:cNvPr>
          <p:cNvCxnSpPr/>
          <p:nvPr/>
        </p:nvCxnSpPr>
        <p:spPr>
          <a:xfrm>
            <a:off x="-84232" y="6661906"/>
            <a:ext cx="9144000" cy="0"/>
          </a:xfrm>
          <a:prstGeom prst="line">
            <a:avLst/>
          </a:prstGeom>
          <a:ln w="12700" cmpd="sng">
            <a:noFill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0" name="Picture 2">
            <a:extLst>
              <a:ext uri="{FF2B5EF4-FFF2-40B4-BE49-F238E27FC236}">
                <a16:creationId xmlns:a16="http://schemas.microsoft.com/office/drawing/2014/main" id="{394F43DA-586C-4C2E-85F4-BF796B5D0A4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5" y="1"/>
            <a:ext cx="15570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Rounded Rectangle 554">
            <a:extLst>
              <a:ext uri="{FF2B5EF4-FFF2-40B4-BE49-F238E27FC236}">
                <a16:creationId xmlns:a16="http://schemas.microsoft.com/office/drawing/2014/main" id="{5D1C61C6-DEB7-42AB-B502-4F08DFAE09EE}"/>
              </a:ext>
            </a:extLst>
          </p:cNvPr>
          <p:cNvSpPr>
            <a:spLocks noChangeArrowheads="1"/>
          </p:cNvSpPr>
          <p:nvPr/>
        </p:nvSpPr>
        <p:spPr bwMode="auto">
          <a:xfrm rot="16200000">
            <a:off x="-1698376" y="4561344"/>
            <a:ext cx="3929181" cy="608121"/>
          </a:xfrm>
          <a:prstGeom prst="roundRect">
            <a:avLst>
              <a:gd name="adj" fmla="val 16667"/>
            </a:avLst>
          </a:prstGeom>
          <a:noFill/>
          <a:ln w="12700">
            <a:noFill/>
            <a:round/>
            <a:headEnd/>
            <a:tailEnd/>
          </a:ln>
        </p:spPr>
        <p:txBody>
          <a:bodyPr vert="horz" wrap="square" lIns="9138" tIns="45691" rIns="9138" bIns="45691" numCol="1" anchor="t" anchorCtr="0" compatLnSpc="1">
            <a:prstTxWarp prst="textNoShape">
              <a:avLst/>
            </a:prstTxWarp>
          </a:bodyPr>
          <a:lstStyle/>
          <a:p>
            <a:pPr lvl="0"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Changes to indicators</a:t>
            </a:r>
          </a:p>
          <a:p>
            <a:pPr lvl="0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i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2020-21			2018-19</a:t>
            </a:r>
            <a:endParaRPr lang="en-US" b="1" i="1" dirty="0"/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93B5894-55E5-4C6B-A899-B4265D1CD30C}"/>
              </a:ext>
            </a:extLst>
          </p:cNvPr>
          <p:cNvGrpSpPr/>
          <p:nvPr/>
        </p:nvGrpSpPr>
        <p:grpSpPr>
          <a:xfrm>
            <a:off x="4868829" y="4860100"/>
            <a:ext cx="4217369" cy="1494908"/>
            <a:chOff x="4801212" y="1031166"/>
            <a:chExt cx="4299386" cy="2405589"/>
          </a:xfrm>
          <a:noFill/>
          <a:effectLst/>
        </p:grpSpPr>
        <p:sp>
          <p:nvSpPr>
            <p:cNvPr id="43" name="Rounded Rectangle 94">
              <a:extLst>
                <a:ext uri="{FF2B5EF4-FFF2-40B4-BE49-F238E27FC236}">
                  <a16:creationId xmlns:a16="http://schemas.microsoft.com/office/drawing/2014/main" id="{909BAC3F-2396-4334-9500-8AF15494CC40}"/>
                </a:ext>
              </a:extLst>
            </p:cNvPr>
            <p:cNvSpPr/>
            <p:nvPr/>
          </p:nvSpPr>
          <p:spPr>
            <a:xfrm>
              <a:off x="7559594" y="1053112"/>
              <a:ext cx="1541004" cy="2371629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65306" tIns="32653" rIns="65306" bIns="32653"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Stronger focus on implementation of partnerships</a:t>
              </a:r>
            </a:p>
          </p:txBody>
        </p:sp>
        <p:sp>
          <p:nvSpPr>
            <p:cNvPr id="44" name="Rounded Rectangle 96">
              <a:extLst>
                <a:ext uri="{FF2B5EF4-FFF2-40B4-BE49-F238E27FC236}">
                  <a16:creationId xmlns:a16="http://schemas.microsoft.com/office/drawing/2014/main" id="{DA9A28A4-9D4B-47ED-B50B-BF842796BDB7}"/>
                </a:ext>
              </a:extLst>
            </p:cNvPr>
            <p:cNvSpPr/>
            <p:nvPr/>
          </p:nvSpPr>
          <p:spPr>
            <a:xfrm>
              <a:off x="6225823" y="1031166"/>
              <a:ext cx="1482759" cy="2405589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0" tIns="32653" rIns="6531" bIns="32653"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45" name="Rounded Rectangle 97">
              <a:extLst>
                <a:ext uri="{FF2B5EF4-FFF2-40B4-BE49-F238E27FC236}">
                  <a16:creationId xmlns:a16="http://schemas.microsoft.com/office/drawing/2014/main" id="{7C311B83-4B58-458B-B434-343A520778E7}"/>
                </a:ext>
              </a:extLst>
            </p:cNvPr>
            <p:cNvSpPr/>
            <p:nvPr/>
          </p:nvSpPr>
          <p:spPr>
            <a:xfrm>
              <a:off x="4801212" y="1050813"/>
              <a:ext cx="1424611" cy="2373928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65306" tIns="32653" rIns="65306" bIns="32653" rtlCol="0" anchor="t"/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85EB70AF-4E09-4BCD-B641-9CEAF98278FD}"/>
              </a:ext>
            </a:extLst>
          </p:cNvPr>
          <p:cNvGrpSpPr/>
          <p:nvPr/>
        </p:nvGrpSpPr>
        <p:grpSpPr>
          <a:xfrm>
            <a:off x="770548" y="4855668"/>
            <a:ext cx="4098281" cy="1503771"/>
            <a:chOff x="280576" y="38275"/>
            <a:chExt cx="3812015" cy="2220866"/>
          </a:xfrm>
          <a:noFill/>
          <a:effectLst/>
        </p:grpSpPr>
        <p:sp>
          <p:nvSpPr>
            <p:cNvPr id="47" name="Rounded Rectangle 86">
              <a:extLst>
                <a:ext uri="{FF2B5EF4-FFF2-40B4-BE49-F238E27FC236}">
                  <a16:creationId xmlns:a16="http://schemas.microsoft.com/office/drawing/2014/main" id="{989ECE33-4FBE-4684-ABC0-6EAC93E3E629}"/>
                </a:ext>
              </a:extLst>
            </p:cNvPr>
            <p:cNvSpPr/>
            <p:nvPr/>
          </p:nvSpPr>
          <p:spPr>
            <a:xfrm>
              <a:off x="280576" y="38275"/>
              <a:ext cx="1292520" cy="2207785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65306" tIns="32653" rIns="65306" bIns="32653"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fontAlgn="auto">
                <a:spcBef>
                  <a:spcPts val="0"/>
                </a:spcBef>
                <a:spcAft>
                  <a:spcPts val="0"/>
                </a:spcAft>
              </a:pPr>
              <a:endParaRPr lang="en-US" sz="13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lvl="0" fontAlgn="auto">
                <a:spcBef>
                  <a:spcPts val="0"/>
                </a:spcBef>
                <a:spcAft>
                  <a:spcPts val="0"/>
                </a:spcAft>
              </a:pPr>
              <a:endParaRPr lang="en-US" sz="13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  <a:p>
              <a:pPr lvl="0" fontAlgn="auto">
                <a:spcBef>
                  <a:spcPts val="0"/>
                </a:spcBef>
                <a:spcAft>
                  <a:spcPts val="0"/>
                </a:spcAft>
              </a:pPr>
              <a:endParaRPr kumimoji="0" lang="en-US" sz="13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48" name="Rounded Rectangle 87">
              <a:extLst>
                <a:ext uri="{FF2B5EF4-FFF2-40B4-BE49-F238E27FC236}">
                  <a16:creationId xmlns:a16="http://schemas.microsoft.com/office/drawing/2014/main" id="{8DE9C3D9-A56C-4E17-AC6E-648CFB595FE6}"/>
                </a:ext>
              </a:extLst>
            </p:cNvPr>
            <p:cNvSpPr/>
            <p:nvPr/>
          </p:nvSpPr>
          <p:spPr>
            <a:xfrm>
              <a:off x="1634493" y="51350"/>
              <a:ext cx="1302351" cy="2207791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65306" tIns="32653" rIns="65306" bIns="32653"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4572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Broadened scope beyond national level</a:t>
              </a:r>
            </a:p>
          </p:txBody>
        </p:sp>
        <p:sp>
          <p:nvSpPr>
            <p:cNvPr id="49" name="Rounded Rectangle 122">
              <a:extLst>
                <a:ext uri="{FF2B5EF4-FFF2-40B4-BE49-F238E27FC236}">
                  <a16:creationId xmlns:a16="http://schemas.microsoft.com/office/drawing/2014/main" id="{189975D8-A4EE-426C-9F68-8600FB8DC734}"/>
                </a:ext>
              </a:extLst>
            </p:cNvPr>
            <p:cNvSpPr/>
            <p:nvPr/>
          </p:nvSpPr>
          <p:spPr>
            <a:xfrm>
              <a:off x="3005885" y="38275"/>
              <a:ext cx="1086706" cy="2220866"/>
            </a:xfrm>
            <a:prstGeom prst="roundRect">
              <a:avLst/>
            </a:prstGeom>
            <a:grpFill/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 lIns="65306" tIns="32653" rIns="65306" bIns="32653"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457200" rtl="0" eaLnBrk="1" fontAlgn="auto" latinLnBrk="0" hangingPunct="1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Made reference to legal instruments more explicit</a:t>
              </a:r>
            </a:p>
          </p:txBody>
        </p:sp>
      </p:grp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8089DE2A-FDA9-4AB8-81D7-A532D64399BC}"/>
              </a:ext>
            </a:extLst>
          </p:cNvPr>
          <p:cNvCxnSpPr>
            <a:cxnSpLocks/>
          </p:cNvCxnSpPr>
          <p:nvPr/>
        </p:nvCxnSpPr>
        <p:spPr>
          <a:xfrm>
            <a:off x="-48417" y="5542217"/>
            <a:ext cx="9144000" cy="0"/>
          </a:xfrm>
          <a:prstGeom prst="line">
            <a:avLst/>
          </a:prstGeom>
          <a:ln w="12700" cmpd="sng">
            <a:noFill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83811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  <a:solidFill>
            <a:srgbClr val="002060"/>
          </a:solidFill>
        </p:spPr>
        <p:txBody>
          <a:bodyPr>
            <a:noAutofit/>
          </a:bodyPr>
          <a:lstStyle/>
          <a:p>
            <a:pPr>
              <a:spcBef>
                <a:spcPts val="1000"/>
              </a:spcBef>
              <a:spcAft>
                <a:spcPts val="600"/>
              </a:spcAft>
            </a:pPr>
            <a:r>
              <a:rPr lang="en-GB" altLang="en-US" sz="3000" b="1" dirty="0">
                <a:solidFill>
                  <a:schemeClr val="bg1"/>
                </a:solidFill>
                <a:latin typeface="Arial Black" pitchFamily="34" charset="0"/>
              </a:rPr>
              <a:t>ENVIRONMENTAL GOVERNANCE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0" y="462793"/>
            <a:ext cx="9144000" cy="457200"/>
          </a:xfrm>
        </p:spPr>
        <p:txBody>
          <a:bodyPr>
            <a:normAutofit fontScale="25000" lnSpcReduction="20000"/>
          </a:bodyPr>
          <a:lstStyle/>
          <a:p>
            <a:pPr marL="342900" indent="-342900" algn="just">
              <a:spcAft>
                <a:spcPts val="1000"/>
              </a:spcAft>
              <a:buFont typeface="Wingdings" panose="05000000000000000000" pitchFamily="2" charset="2"/>
              <a:buChar char="Ø"/>
            </a:pPr>
            <a:endParaRPr lang="en-US" sz="7200" dirty="0">
              <a:solidFill>
                <a:srgbClr val="0000CC"/>
              </a:solidFill>
            </a:endParaRP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00CC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714697"/>
            <a:ext cx="8001000" cy="5700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6958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57200"/>
          </a:xfrm>
          <a:solidFill>
            <a:srgbClr val="002060"/>
          </a:solidFill>
        </p:spPr>
        <p:txBody>
          <a:bodyPr>
            <a:noAutofit/>
          </a:bodyPr>
          <a:lstStyle/>
          <a:p>
            <a:pPr>
              <a:spcBef>
                <a:spcPts val="1000"/>
              </a:spcBef>
              <a:spcAft>
                <a:spcPts val="600"/>
              </a:spcAft>
            </a:pPr>
            <a:r>
              <a:rPr lang="en-GB" altLang="en-US" sz="2800" b="1" dirty="0">
                <a:solidFill>
                  <a:schemeClr val="bg1"/>
                </a:solidFill>
                <a:latin typeface="Arial Black" pitchFamily="34" charset="0"/>
              </a:rPr>
              <a:t>ENVIRONMENTAL GOVERNANCE: STAFFING</a:t>
            </a:r>
          </a:p>
        </p:txBody>
      </p:sp>
      <p:pic>
        <p:nvPicPr>
          <p:cNvPr id="4" name="Picture 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00" y="6386384"/>
            <a:ext cx="1143000" cy="457200"/>
          </a:xfrm>
          <a:prstGeom prst="rect">
            <a:avLst/>
          </a:prstGeom>
        </p:spPr>
      </p:pic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0" y="462793"/>
            <a:ext cx="9144000" cy="457200"/>
          </a:xfrm>
        </p:spPr>
        <p:txBody>
          <a:bodyPr>
            <a:normAutofit fontScale="25000" lnSpcReduction="20000"/>
          </a:bodyPr>
          <a:lstStyle/>
          <a:p>
            <a:pPr marL="342900" indent="-342900" algn="just">
              <a:spcAft>
                <a:spcPts val="1000"/>
              </a:spcAft>
              <a:buFont typeface="Wingdings" panose="05000000000000000000" pitchFamily="2" charset="2"/>
              <a:buChar char="Ø"/>
            </a:pPr>
            <a:endParaRPr lang="en-US" sz="7200" dirty="0">
              <a:solidFill>
                <a:srgbClr val="0000CC"/>
              </a:solidFill>
            </a:endParaRPr>
          </a:p>
          <a:p>
            <a:pPr marL="342900" indent="-342900"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0000CC"/>
              </a:solidFill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55675563-4FF4-44AC-9981-BD56B66BF8CB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210094" y="2895600"/>
          <a:ext cx="6723809" cy="3490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8920" y="609600"/>
            <a:ext cx="6898279" cy="2114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64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274" y="186967"/>
            <a:ext cx="9141725" cy="65710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4000" b="1" dirty="0">
                <a:latin typeface="+mj-lt"/>
                <a:ea typeface="+mj-ea"/>
                <a:cs typeface="+mj-cs"/>
              </a:rPr>
              <a:t>Challenges and </a:t>
            </a:r>
          </a:p>
          <a:p>
            <a:pPr algn="ctr" defTabSz="914400" fontAlgn="auto"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4000" b="1" dirty="0">
                <a:latin typeface="+mj-lt"/>
                <a:ea typeface="+mj-ea"/>
                <a:cs typeface="+mj-cs"/>
              </a:rPr>
              <a:t>Opportunities ahead</a:t>
            </a:r>
          </a:p>
          <a:p>
            <a:pPr marL="342900" indent="-342900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24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Possible mandate from UNGA resolution 72/277: Towards a Global Pact on the Environment </a:t>
            </a:r>
          </a:p>
          <a:p>
            <a:pPr marL="342900" indent="-342900" defTabSz="9144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240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defTabSz="9144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24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Closer engagement with member states on environmental law </a:t>
            </a:r>
          </a:p>
          <a:p>
            <a:pPr marL="342900" indent="-342900" defTabSz="9144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240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indent="-342900" defTabSz="9144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24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Stronger environment in SDGs remains core challenge:</a:t>
            </a:r>
          </a:p>
          <a:p>
            <a:pPr marL="800100" lvl="1" indent="-342900" defTabSz="9144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24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alignment of efforts at all governance levels</a:t>
            </a:r>
          </a:p>
          <a:p>
            <a:pPr marL="800100" lvl="1" indent="-342900" defTabSz="9144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24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Political role for member states through UNEA, regional  ministerial fora, HLPF and sustainable development fora</a:t>
            </a:r>
          </a:p>
          <a:p>
            <a:pPr marL="800100" lvl="2" indent="-342900" defTabSz="9144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24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institutional capacity building</a:t>
            </a:r>
          </a:p>
          <a:p>
            <a:pPr marL="800100" lvl="2" indent="-342900" defTabSz="9144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24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Harnessing UN reform opportunities</a:t>
            </a:r>
          </a:p>
          <a:p>
            <a:pPr marL="800100" lvl="2" indent="-342900" defTabSz="9144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240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342900" lvl="1" indent="-342900" defTabSz="9144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240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Heightened resources needed for this and to implement existing and future UNEA resolutions, including on pollution</a:t>
            </a:r>
            <a:endParaRPr lang="en-US" sz="2400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5" y="1"/>
            <a:ext cx="15570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82F2017-42F5-4AEA-B7E3-B80551FB51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9395" y="61178"/>
            <a:ext cx="2054605" cy="89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16779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370" y="593912"/>
            <a:ext cx="8229600" cy="1143000"/>
          </a:xfrm>
        </p:spPr>
        <p:txBody>
          <a:bodyPr/>
          <a:lstStyle/>
          <a:p>
            <a:r>
              <a:rPr lang="en-US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Questions &amp; Discussion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838200" y="2667000"/>
            <a:ext cx="3505200" cy="2209800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b="1" dirty="0" err="1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Programme</a:t>
            </a:r>
            <a:r>
              <a:rPr lang="en-US" sz="2000" b="1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Lead Director</a:t>
            </a: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12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Ms. Elizabeth Mrema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Director, Law Division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elizabeth.mrema@un.org</a:t>
            </a:r>
          </a:p>
          <a:p>
            <a:pPr marL="0" indent="0">
              <a:spcBef>
                <a:spcPts val="0"/>
              </a:spcBef>
              <a:buNone/>
            </a:pP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648200" y="2667000"/>
            <a:ext cx="3590924" cy="22098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b="1" dirty="0" err="1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Programme</a:t>
            </a:r>
            <a:r>
              <a:rPr lang="en-US" sz="2000" b="1" dirty="0">
                <a:solidFill>
                  <a:srgbClr val="C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Coordinator</a:t>
            </a:r>
            <a:endParaRPr lang="en-US" sz="2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endParaRPr lang="en-US" sz="1200" b="1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Ms. Cristina Zucca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Law Division</a:t>
            </a:r>
          </a:p>
          <a:p>
            <a:pPr marL="0" inden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US" sz="20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Cristina.zucca@un.org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B8944C-E3FE-4BA2-B0A5-7BF2012EBA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54763"/>
            <a:ext cx="1158340" cy="11644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A12C907-B978-4EA7-B257-E81FD742F8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9395" y="61178"/>
            <a:ext cx="2054605" cy="892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88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77852" y="186967"/>
            <a:ext cx="867727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 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 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 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 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 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 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 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3548D4-6F33-4516-B9FE-8E389AA6D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" y="-139921"/>
            <a:ext cx="9052560" cy="47763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790007D-DBF9-41B7-9581-B76A10251C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875" y="4463968"/>
            <a:ext cx="7712548" cy="239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986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77852" y="186967"/>
            <a:ext cx="867727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5" y="1"/>
            <a:ext cx="983377" cy="866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3C1E2EA-18B2-4C7C-B9A3-CA5DA1F2C0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0093" y="0"/>
            <a:ext cx="1667379" cy="724395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6BED05C-23D3-4ECB-9A90-BF220F9EE106}"/>
              </a:ext>
            </a:extLst>
          </p:cNvPr>
          <p:cNvCxnSpPr>
            <a:cxnSpLocks/>
          </p:cNvCxnSpPr>
          <p:nvPr/>
        </p:nvCxnSpPr>
        <p:spPr>
          <a:xfrm flipH="1" flipV="1">
            <a:off x="-1733266" y="4300134"/>
            <a:ext cx="1702736" cy="2685468"/>
          </a:xfrm>
          <a:prstGeom prst="line">
            <a:avLst/>
          </a:prstGeom>
          <a:ln w="12700" cmpd="sng">
            <a:noFill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43">
            <a:extLst>
              <a:ext uri="{FF2B5EF4-FFF2-40B4-BE49-F238E27FC236}">
                <a16:creationId xmlns:a16="http://schemas.microsoft.com/office/drawing/2014/main" id="{E6A3FF30-23CC-46ED-988C-C2D163D29E54}"/>
              </a:ext>
            </a:extLst>
          </p:cNvPr>
          <p:cNvSpPr/>
          <p:nvPr/>
        </p:nvSpPr>
        <p:spPr>
          <a:xfrm>
            <a:off x="356260" y="159181"/>
            <a:ext cx="7944591" cy="750333"/>
          </a:xfrm>
          <a:prstGeom prst="round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3800" b="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2018-21 project portfolio</a:t>
            </a:r>
          </a:p>
          <a:p>
            <a:pPr algn="ctr"/>
            <a:endParaRPr lang="en-US" sz="1400" b="1" dirty="0">
              <a:solidFill>
                <a:schemeClr val="tx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F8591081-F706-4ECF-B87A-71B9CBA2DF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239103"/>
              </p:ext>
            </p:extLst>
          </p:nvPr>
        </p:nvGraphicFramePr>
        <p:xfrm>
          <a:off x="-177852" y="810593"/>
          <a:ext cx="9403040" cy="58209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443">
                  <a:extLst>
                    <a:ext uri="{9D8B030D-6E8A-4147-A177-3AD203B41FA5}">
                      <a16:colId xmlns:a16="http://schemas.microsoft.com/office/drawing/2014/main" val="1339474595"/>
                    </a:ext>
                  </a:extLst>
                </a:gridCol>
                <a:gridCol w="1895365">
                  <a:extLst>
                    <a:ext uri="{9D8B030D-6E8A-4147-A177-3AD203B41FA5}">
                      <a16:colId xmlns:a16="http://schemas.microsoft.com/office/drawing/2014/main" val="836854374"/>
                    </a:ext>
                  </a:extLst>
                </a:gridCol>
                <a:gridCol w="1192642">
                  <a:extLst>
                    <a:ext uri="{9D8B030D-6E8A-4147-A177-3AD203B41FA5}">
                      <a16:colId xmlns:a16="http://schemas.microsoft.com/office/drawing/2014/main" val="2361592152"/>
                    </a:ext>
                  </a:extLst>
                </a:gridCol>
                <a:gridCol w="1544004">
                  <a:extLst>
                    <a:ext uri="{9D8B030D-6E8A-4147-A177-3AD203B41FA5}">
                      <a16:colId xmlns:a16="http://schemas.microsoft.com/office/drawing/2014/main" val="1142634970"/>
                    </a:ext>
                  </a:extLst>
                </a:gridCol>
                <a:gridCol w="1520195">
                  <a:extLst>
                    <a:ext uri="{9D8B030D-6E8A-4147-A177-3AD203B41FA5}">
                      <a16:colId xmlns:a16="http://schemas.microsoft.com/office/drawing/2014/main" val="3187914474"/>
                    </a:ext>
                  </a:extLst>
                </a:gridCol>
                <a:gridCol w="1520196">
                  <a:extLst>
                    <a:ext uri="{9D8B030D-6E8A-4147-A177-3AD203B41FA5}">
                      <a16:colId xmlns:a16="http://schemas.microsoft.com/office/drawing/2014/main" val="3012016037"/>
                    </a:ext>
                  </a:extLst>
                </a:gridCol>
                <a:gridCol w="1520195">
                  <a:extLst>
                    <a:ext uri="{9D8B030D-6E8A-4147-A177-3AD203B41FA5}">
                      <a16:colId xmlns:a16="http://schemas.microsoft.com/office/drawing/2014/main" val="3272954110"/>
                    </a:ext>
                  </a:extLst>
                </a:gridCol>
              </a:tblGrid>
              <a:tr h="604550">
                <a:tc>
                  <a:txBody>
                    <a:bodyPr/>
                    <a:lstStyle/>
                    <a:p>
                      <a:endParaRPr lang="en-US" sz="1600" dirty="0">
                        <a:latin typeface="Roboto "/>
                      </a:endParaRPr>
                    </a:p>
                  </a:txBody>
                  <a:tcPr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Roboto 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Expected Accomplishment A. 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Common and integrated approaches at the international level to implement the 2030 Agenda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tx1"/>
                          </a:solidFill>
                          <a:latin typeface="Roboto 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Expected Accomplishment B. </a:t>
                      </a:r>
                      <a:r>
                        <a:rPr lang="en-US" sz="16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Stronger institutional and legal capacities to implement the 2030 agenda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0433628"/>
                  </a:ext>
                </a:extLst>
              </a:tr>
              <a:tr h="21771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tx1"/>
                        </a:solidFill>
                        <a:latin typeface="Roboto 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0" dirty="0">
                          <a:latin typeface="Roboto "/>
                        </a:rPr>
                        <a:t>2018-Indicator (</a:t>
                      </a:r>
                      <a:r>
                        <a:rPr lang="en-US" sz="1600" b="0" dirty="0" err="1">
                          <a:latin typeface="Roboto "/>
                        </a:rPr>
                        <a:t>i</a:t>
                      </a:r>
                      <a:r>
                        <a:rPr lang="en-US" sz="1600" b="0" dirty="0">
                          <a:latin typeface="Roboto "/>
                        </a:rPr>
                        <a:t>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0" dirty="0">
                          <a:latin typeface="Roboto "/>
                        </a:rPr>
                        <a:t>(ii)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0" dirty="0">
                          <a:latin typeface="Roboto "/>
                        </a:rPr>
                        <a:t>(</a:t>
                      </a:r>
                      <a:r>
                        <a:rPr lang="en-US" sz="1600" b="0" dirty="0" err="1">
                          <a:latin typeface="Roboto "/>
                        </a:rPr>
                        <a:t>iiI</a:t>
                      </a:r>
                      <a:r>
                        <a:rPr lang="en-US" sz="1600" b="0" dirty="0">
                          <a:latin typeface="Roboto "/>
                        </a:rPr>
                        <a:t>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Roboto "/>
                        </a:rPr>
                        <a:t>(</a:t>
                      </a:r>
                      <a:r>
                        <a:rPr lang="en-US" sz="1600" b="0" dirty="0" err="1">
                          <a:latin typeface="Roboto "/>
                        </a:rPr>
                        <a:t>i</a:t>
                      </a:r>
                      <a:r>
                        <a:rPr lang="en-US" sz="1600" b="0" dirty="0">
                          <a:latin typeface="Roboto "/>
                        </a:rPr>
                        <a:t>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Roboto "/>
                        </a:rPr>
                        <a:t>(ii) 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latin typeface="Roboto "/>
                        </a:rPr>
                        <a:t>(iii)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7036241"/>
                  </a:ext>
                </a:extLst>
              </a:tr>
              <a:tr h="349889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tx1"/>
                        </a:solidFill>
                        <a:latin typeface="Roboto 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dirty="0">
                          <a:latin typeface="Roboto "/>
                        </a:rPr>
                        <a:t>Environment Management Group</a:t>
                      </a:r>
                    </a:p>
                  </a:txBody>
                  <a:tcPr>
                    <a:solidFill>
                      <a:srgbClr val="A5D7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latin typeface="Roboto 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3783328"/>
                  </a:ext>
                </a:extLst>
              </a:tr>
              <a:tr h="46433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Roboto 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Roboto "/>
                        </a:rPr>
                        <a:t>Greening the Blue Initiatives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Roboto "/>
                        </a:rPr>
                        <a:t>Sustainable United Nations &amp; REACT</a:t>
                      </a:r>
                    </a:p>
                  </a:txBody>
                  <a:tcPr>
                    <a:solidFill>
                      <a:srgbClr val="A5D7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US" sz="1600" dirty="0">
                        <a:latin typeface="Roboto 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7525266"/>
                  </a:ext>
                </a:extLst>
              </a:tr>
              <a:tr h="360296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tx1"/>
                        </a:solidFill>
                        <a:latin typeface="Roboto 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b="1" dirty="0">
                          <a:latin typeface="Roboto "/>
                        </a:rPr>
                        <a:t>Promoting Good Governance</a:t>
                      </a:r>
                      <a:r>
                        <a:rPr lang="en-US" sz="1600" dirty="0">
                          <a:latin typeface="Roboto "/>
                        </a:rPr>
                        <a:t> of the environment</a:t>
                      </a:r>
                    </a:p>
                  </a:txBody>
                  <a:tcPr>
                    <a:solidFill>
                      <a:srgbClr val="A5D7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US" sz="1600" dirty="0">
                        <a:latin typeface="Roboto 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713204"/>
                  </a:ext>
                </a:extLst>
              </a:tr>
              <a:tr h="781972"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chemeClr val="tx1"/>
                        </a:solidFill>
                        <a:latin typeface="Roboto 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b="1" dirty="0">
                          <a:solidFill>
                            <a:schemeClr val="tx1"/>
                          </a:solidFill>
                          <a:latin typeface="Roboto 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Environmental treaties programme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Roboto 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Biodiversity synergies - Capacity building in African, Caribbean and Pacific countries - African Elephant Fund -Biosafety and access and benefit sharing</a:t>
                      </a:r>
                    </a:p>
                  </a:txBody>
                  <a:tcPr>
                    <a:solidFill>
                      <a:srgbClr val="A5D7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457200" lvl="1" indent="0">
                        <a:buFont typeface="Arial" panose="020B0604020202020204" pitchFamily="34" charset="0"/>
                        <a:buNone/>
                      </a:pPr>
                      <a:endParaRPr lang="en-US" sz="1400">
                        <a:solidFill>
                          <a:schemeClr val="tx1"/>
                        </a:solidFill>
                        <a:latin typeface="Roboto 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solidFill>
                      <a:srgbClr val="A5D7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1963594"/>
                  </a:ext>
                </a:extLst>
              </a:tr>
              <a:tr h="344067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tx1"/>
                        </a:solidFill>
                        <a:latin typeface="Roboto 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Roboto 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Collective intelligence for environmental governance (</a:t>
                      </a:r>
                      <a:r>
                        <a:rPr lang="en-GB" sz="1600" b="1" dirty="0" err="1">
                          <a:solidFill>
                            <a:schemeClr val="tx1"/>
                          </a:solidFill>
                          <a:latin typeface="Roboto 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InforMEA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Roboto 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)</a:t>
                      </a:r>
                    </a:p>
                  </a:txBody>
                  <a:tcPr>
                    <a:solidFill>
                      <a:srgbClr val="A5D7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chemeClr val="tx1"/>
                        </a:solidFill>
                        <a:latin typeface="Roboto 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solidFill>
                      <a:srgbClr val="A5D7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4890774"/>
                  </a:ext>
                </a:extLst>
              </a:tr>
              <a:tr h="57739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Roboto 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Roboto "/>
                          <a:ea typeface="+mn-ea"/>
                          <a:cs typeface="+mn-cs"/>
                        </a:rPr>
                        <a:t>Addressing environmental priorities through the law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Roboto 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US" sz="1600" kern="1200" noProof="0" dirty="0">
                          <a:solidFill>
                            <a:schemeClr val="tx1"/>
                          </a:solidFill>
                          <a:latin typeface="Roboto "/>
                          <a:ea typeface="Roboto" panose="02000000000000000000" pitchFamily="2" charset="0"/>
                          <a:cs typeface="Roboto" panose="02000000000000000000" pitchFamily="2" charset="0"/>
                        </a:rPr>
                        <a:t>Environmental law development - Environmental rights -Environmental crime/enforcement</a:t>
                      </a:r>
                      <a:endParaRPr lang="en-US" sz="1600" kern="1200" dirty="0">
                        <a:solidFill>
                          <a:schemeClr val="tx1"/>
                        </a:solidFill>
                        <a:latin typeface="Roboto 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solidFill>
                      <a:srgbClr val="A5D7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US" sz="1400" kern="1200" dirty="0">
                        <a:solidFill>
                          <a:schemeClr val="tx1"/>
                        </a:solidFill>
                        <a:latin typeface="Roboto 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solidFill>
                      <a:srgbClr val="A5D7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3769036"/>
                  </a:ext>
                </a:extLst>
              </a:tr>
              <a:tr h="239397">
                <a:tc gridSpan="4"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>
                        <a:solidFill>
                          <a:schemeClr val="tx1"/>
                        </a:solidFill>
                        <a:latin typeface="Roboto 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600" b="1" dirty="0">
                          <a:latin typeface="Roboto "/>
                        </a:rPr>
                        <a:t>Poverty-Environment Action </a:t>
                      </a:r>
                      <a:r>
                        <a:rPr lang="en-US" sz="1600" b="0" dirty="0">
                          <a:latin typeface="Roboto "/>
                        </a:rPr>
                        <a:t>for SDGs</a:t>
                      </a:r>
                      <a:endParaRPr lang="en-US" sz="1600" b="0" dirty="0"/>
                    </a:p>
                  </a:txBody>
                  <a:tcPr>
                    <a:solidFill>
                      <a:srgbClr val="A5D7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1902144"/>
                  </a:ext>
                </a:extLst>
              </a:tr>
              <a:tr h="245079">
                <a:tc gridSpan="7">
                  <a:txBody>
                    <a:bodyPr/>
                    <a:lstStyle/>
                    <a:p>
                      <a:r>
                        <a:rPr lang="en-US" sz="1600" dirty="0">
                          <a:latin typeface="Roboto "/>
                        </a:rPr>
                        <a:t>    Coherent delivery of the </a:t>
                      </a:r>
                      <a:r>
                        <a:rPr lang="en-US" sz="1600" b="1" dirty="0">
                          <a:latin typeface="Roboto "/>
                        </a:rPr>
                        <a:t>environmental dimension of SDGs</a:t>
                      </a:r>
                      <a:endParaRPr lang="en-US" sz="1600" b="1" dirty="0"/>
                    </a:p>
                  </a:txBody>
                  <a:tcPr>
                    <a:solidFill>
                      <a:srgbClr val="A5D7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>
                    <a:solidFill>
                      <a:srgbClr val="A5D7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278000"/>
                  </a:ext>
                </a:extLst>
              </a:tr>
              <a:tr h="292287">
                <a:tc gridSpan="4"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Roboto 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Roboto "/>
                          <a:ea typeface="+mn-ea"/>
                          <a:cs typeface="+mn-cs"/>
                        </a:rPr>
                        <a:t>Strengthening  institutions </a:t>
                      </a: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Roboto "/>
                          <a:ea typeface="+mn-ea"/>
                          <a:cs typeface="+mn-cs"/>
                        </a:rPr>
                        <a:t>in Caribbean Biological Corridor</a:t>
                      </a:r>
                      <a:endParaRPr lang="en-US" sz="1600" dirty="0"/>
                    </a:p>
                  </a:txBody>
                  <a:tcPr>
                    <a:solidFill>
                      <a:srgbClr val="A5D7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9974889"/>
                  </a:ext>
                </a:extLst>
              </a:tr>
              <a:tr h="377618">
                <a:tc gridSpan="4"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  <a:latin typeface="Roboto 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sz="12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sz="1600" b="1" dirty="0">
                          <a:latin typeface="Roboto "/>
                        </a:rPr>
                        <a:t>Faith and environment </a:t>
                      </a:r>
                      <a:r>
                        <a:rPr lang="en-US" sz="1600" dirty="0">
                          <a:latin typeface="Roboto "/>
                        </a:rPr>
                        <a:t>initiative</a:t>
                      </a:r>
                      <a:endParaRPr lang="en-US" sz="1600" dirty="0">
                        <a:solidFill>
                          <a:schemeClr val="tx1"/>
                        </a:solidFill>
                        <a:latin typeface="Roboto" panose="02000000000000000000" pitchFamily="2" charset="0"/>
                        <a:ea typeface="Roboto" panose="02000000000000000000" pitchFamily="2" charset="0"/>
                        <a:cs typeface="Roboto" panose="02000000000000000000" pitchFamily="2" charset="0"/>
                      </a:endParaRPr>
                    </a:p>
                  </a:txBody>
                  <a:tcPr>
                    <a:solidFill>
                      <a:srgbClr val="A5D7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08889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817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186967"/>
            <a:ext cx="8499423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3200" b="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Programme Performance 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GB" sz="3200" b="1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2018-2019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GB" sz="4000" b="1" dirty="0">
              <a:solidFill>
                <a:srgbClr val="00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5" y="1"/>
            <a:ext cx="15570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entagon 3">
            <a:extLst>
              <a:ext uri="{FF2B5EF4-FFF2-40B4-BE49-F238E27FC236}">
                <a16:creationId xmlns:a16="http://schemas.microsoft.com/office/drawing/2014/main" id="{F26C5221-0E41-4810-9F98-EEFD70095FE1}"/>
              </a:ext>
            </a:extLst>
          </p:cNvPr>
          <p:cNvSpPr/>
          <p:nvPr/>
        </p:nvSpPr>
        <p:spPr bwMode="auto">
          <a:xfrm>
            <a:off x="304800" y="3771900"/>
            <a:ext cx="4529138" cy="2017712"/>
          </a:xfrm>
          <a:prstGeom prst="homePlate">
            <a:avLst>
              <a:gd name="adj" fmla="val 39308"/>
            </a:avLst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9144" rIns="9144"/>
          <a:lstStyle/>
          <a:p>
            <a:pPr algn="ctr">
              <a:defRPr/>
            </a:pPr>
            <a:r>
              <a:rPr lang="en-US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Programme of work </a:t>
            </a:r>
          </a:p>
          <a:p>
            <a:pPr algn="ctr">
              <a:defRPr/>
            </a:pPr>
            <a:r>
              <a:rPr lang="en-US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2018-2019</a:t>
            </a:r>
          </a:p>
        </p:txBody>
      </p:sp>
      <p:sp>
        <p:nvSpPr>
          <p:cNvPr id="8" name="Chevron 4">
            <a:extLst>
              <a:ext uri="{FF2B5EF4-FFF2-40B4-BE49-F238E27FC236}">
                <a16:creationId xmlns:a16="http://schemas.microsoft.com/office/drawing/2014/main" id="{7380E78B-94DC-4A1F-A674-A5C500F23C51}"/>
              </a:ext>
            </a:extLst>
          </p:cNvPr>
          <p:cNvSpPr/>
          <p:nvPr/>
        </p:nvSpPr>
        <p:spPr bwMode="auto">
          <a:xfrm>
            <a:off x="4267200" y="3771900"/>
            <a:ext cx="4764088" cy="2017712"/>
          </a:xfrm>
          <a:prstGeom prst="chevron">
            <a:avLst>
              <a:gd name="adj" fmla="val 39623"/>
            </a:avLst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lIns="9144" rIns="9144"/>
          <a:lstStyle/>
          <a:p>
            <a:pPr algn="ctr">
              <a:defRPr/>
            </a:pPr>
            <a:r>
              <a:rPr lang="en-US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Programme of work </a:t>
            </a:r>
          </a:p>
          <a:p>
            <a:pPr algn="ctr">
              <a:defRPr/>
            </a:pPr>
            <a:r>
              <a:rPr lang="en-US" sz="3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2020-2021</a:t>
            </a:r>
          </a:p>
          <a:p>
            <a:pPr algn="ctr">
              <a:defRPr/>
            </a:pP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>
              <a:defRPr/>
            </a:pPr>
            <a:endParaRPr lang="en-US" sz="3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Pentagon 5">
            <a:extLst>
              <a:ext uri="{FF2B5EF4-FFF2-40B4-BE49-F238E27FC236}">
                <a16:creationId xmlns:a16="http://schemas.microsoft.com/office/drawing/2014/main" id="{DEEE3614-6B9B-4BA0-8C92-D7EFDCFB8C9E}"/>
              </a:ext>
            </a:extLst>
          </p:cNvPr>
          <p:cNvSpPr/>
          <p:nvPr/>
        </p:nvSpPr>
        <p:spPr bwMode="auto">
          <a:xfrm>
            <a:off x="304800" y="1639888"/>
            <a:ext cx="8677275" cy="2017712"/>
          </a:xfrm>
          <a:prstGeom prst="homePlate">
            <a:avLst>
              <a:gd name="adj" fmla="val 37701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anchor="ctr"/>
          <a:lstStyle/>
          <a:p>
            <a:pPr algn="ctr">
              <a:defRPr/>
            </a:pPr>
            <a:r>
              <a:rPr lang="en-GB" sz="40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Medium Term Strategy 2018-2021</a:t>
            </a:r>
            <a:endParaRPr lang="en-GB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67568A-D719-4081-BD13-D157256C77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7375" y="0"/>
            <a:ext cx="2330098" cy="1012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178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64342DFA-FE39-4BFB-8043-A15CF42E8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0898" y="31639"/>
            <a:ext cx="2153346" cy="935524"/>
          </a:xfrm>
          <a:prstGeom prst="rect">
            <a:avLst/>
          </a:prstGeom>
        </p:spPr>
      </p:pic>
      <p:sp>
        <p:nvSpPr>
          <p:cNvPr id="7" name="Rounded Rectangle 554">
            <a:extLst>
              <a:ext uri="{FF2B5EF4-FFF2-40B4-BE49-F238E27FC236}">
                <a16:creationId xmlns:a16="http://schemas.microsoft.com/office/drawing/2014/main" id="{0F56BF7F-EE83-40A3-A8EA-906C87F48D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5416" y="1425679"/>
            <a:ext cx="3772821" cy="1684775"/>
          </a:xfrm>
          <a:prstGeom prst="roundRect">
            <a:avLst>
              <a:gd name="adj" fmla="val 16667"/>
            </a:avLst>
          </a:prstGeom>
          <a:solidFill>
            <a:srgbClr val="43C9D6"/>
          </a:solidFill>
          <a:ln w="12700">
            <a:noFill/>
            <a:round/>
            <a:headEnd/>
            <a:tailEnd/>
          </a:ln>
        </p:spPr>
        <p:txBody>
          <a:bodyPr vert="horz" wrap="square" lIns="9138" tIns="45691" rIns="9138" bIns="45691" numCol="1" anchor="t" anchorCtr="0" compatLnSpc="1">
            <a:prstTxWarp prst="textNoShape">
              <a:avLst/>
            </a:prstTxWarp>
          </a:bodyPr>
          <a:lstStyle/>
          <a:p>
            <a:pPr defTabSz="914400" eaLnBrk="0" hangingPunct="0"/>
            <a:r>
              <a:rPr kumimoji="0" lang="en-US" altLang="en-US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A. </a:t>
            </a:r>
            <a:r>
              <a:rPr lang="en-US" alt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Common and integrated approaches at the international level to implement the 2030 Agenda</a:t>
            </a:r>
          </a:p>
          <a:p>
            <a:pPr defTabSz="914400" eaLnBrk="0" hangingPunct="0"/>
            <a:endParaRPr lang="en-US" altLang="en-US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 defTabSz="914400" eaLnBrk="0" hangingPunct="0"/>
            <a:r>
              <a:rPr lang="en-US" alt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</a:t>
            </a:r>
            <a:r>
              <a:rPr lang="en-US" altLang="en-US" sz="14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</a:t>
            </a:r>
            <a:r>
              <a:rPr lang="en-US" alt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) Uptake of environmental policy issues by UN entities, international organizations and Fora</a:t>
            </a:r>
          </a:p>
          <a:p>
            <a:pPr lvl="0" defTabSz="914400" eaLnBrk="0" hangingPunct="0"/>
            <a:endParaRPr lang="en-US" altLang="en-US" sz="14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 defTabSz="914400" eaLnBrk="0" hangingPunct="0"/>
            <a:endParaRPr lang="en-US" altLang="en-US" sz="14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 defTabSz="914400" eaLnBrk="0" hangingPunct="0"/>
            <a:endParaRPr lang="en-US" altLang="en-US" sz="14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 defTabSz="914400" eaLnBrk="0" hangingPunct="0"/>
            <a:endParaRPr lang="en-US" altLang="en-US" sz="1400" dirty="0">
              <a:solidFill>
                <a:prstClr val="white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895CD9-6BB7-444F-91B0-00BB3401A8BA}"/>
              </a:ext>
            </a:extLst>
          </p:cNvPr>
          <p:cNvSpPr/>
          <p:nvPr/>
        </p:nvSpPr>
        <p:spPr>
          <a:xfrm>
            <a:off x="1559325" y="111917"/>
            <a:ext cx="562365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Highlights January - June 2018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3985EE2-1BAC-418E-9FBF-050BC506994B}"/>
              </a:ext>
            </a:extLst>
          </p:cNvPr>
          <p:cNvSpPr/>
          <p:nvPr/>
        </p:nvSpPr>
        <p:spPr>
          <a:xfrm>
            <a:off x="181708" y="3616125"/>
            <a:ext cx="301028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64EE7D8-D537-4A42-B06F-58EF070486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419" y="3213955"/>
            <a:ext cx="3829901" cy="248764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0C28170-77B4-44F7-8CC9-E4147B3EF205}"/>
              </a:ext>
            </a:extLst>
          </p:cNvPr>
          <p:cNvSpPr txBox="1"/>
          <p:nvPr/>
        </p:nvSpPr>
        <p:spPr>
          <a:xfrm>
            <a:off x="4094025" y="1136360"/>
            <a:ext cx="474993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Environment management group 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E-waste coalition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Biodiversity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>
                <a:solidFill>
                  <a:prstClr val="black"/>
                </a:solidFill>
                <a:latin typeface="Calibri"/>
                <a:ea typeface="+mn-ea"/>
              </a:rPr>
              <a:t>Environment and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Humanitarian Action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Calibri"/>
              </a:rPr>
              <a:t>Greening  UN operations</a:t>
            </a:r>
          </a:p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“Say yes to less” campaign &amp; waste management guidance</a:t>
            </a:r>
          </a:p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No single use plastics (10+ UN sites)</a:t>
            </a:r>
          </a:p>
          <a:p>
            <a:pPr marL="285750" lvl="0" indent="-2857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Calibri"/>
              </a:rPr>
              <a:t>Environmental management systems toolkit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66B0083-D4AE-43DD-8637-196753FCBCF2}"/>
              </a:ext>
            </a:extLst>
          </p:cNvPr>
          <p:cNvSpPr txBox="1"/>
          <p:nvPr/>
        </p:nvSpPr>
        <p:spPr>
          <a:xfrm>
            <a:off x="4094025" y="3781835"/>
            <a:ext cx="49525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ea typeface="+mn-ea"/>
              </a:rPr>
              <a:t>Various levels of </a:t>
            </a:r>
            <a:r>
              <a:rPr lang="en-US" b="1" dirty="0">
                <a:solidFill>
                  <a:srgbClr val="FF0000"/>
                </a:solidFill>
                <a:latin typeface="Calibri"/>
                <a:ea typeface="+mn-ea"/>
              </a:rPr>
              <a:t>contributions to the High-level Political Forum</a:t>
            </a:r>
            <a:r>
              <a:rPr lang="en-US" dirty="0">
                <a:solidFill>
                  <a:prstClr val="black"/>
                </a:solidFill>
                <a:latin typeface="Calibri"/>
                <a:ea typeface="+mn-ea"/>
              </a:rPr>
              <a:t> (political messages, knowledge, good practices on integrated implementation of SDGs)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prstClr val="black"/>
              </a:solidFill>
              <a:latin typeface="Calibri"/>
              <a:ea typeface="+mn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Regional Ministerial Environmental Fora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F4E4E8-A6BF-4E14-B829-2571674BADA9}"/>
              </a:ext>
            </a:extLst>
          </p:cNvPr>
          <p:cNvSpPr txBox="1"/>
          <p:nvPr/>
        </p:nvSpPr>
        <p:spPr>
          <a:xfrm>
            <a:off x="2275" y="5780183"/>
            <a:ext cx="903485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UNEA Resolutions: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2/2 </a:t>
            </a:r>
            <a:r>
              <a:rPr lang="en-US" sz="1400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Role and functions of the regional forums of ministers of the environment and environment authorities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2/5 Delivering on the 2030 Agenda for Sustainable Development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2/17 Cooperation, collaboration and synergies among biodiversity- related conventions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3/3 Contributions of UNEA to the HLPF</a:t>
            </a:r>
            <a:endParaRPr kumimoji="0" lang="en-US" sz="140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DA21A807-D0DD-4A38-BF2C-5C384547F2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5" y="1"/>
            <a:ext cx="15570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44185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E637171-D69F-4A34-A4BB-E24E21F5E620}"/>
              </a:ext>
            </a:extLst>
          </p:cNvPr>
          <p:cNvSpPr txBox="1"/>
          <p:nvPr/>
        </p:nvSpPr>
        <p:spPr>
          <a:xfrm>
            <a:off x="4176889" y="1312931"/>
            <a:ext cx="492825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Biodiversity synergies - 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ontinued collaboration with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Biodiversity secretariats </a:t>
            </a:r>
            <a:r>
              <a:rPr kumimoji="0" lang="en-US" sz="18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for</a:t>
            </a:r>
            <a:endParaRPr kumimoji="0" lang="en-US" sz="180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Stronger evidence base for 2020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Common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communication approaches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Baseline for long term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capacity building</a:t>
            </a:r>
          </a:p>
          <a:p>
            <a:pPr marL="285750" lvl="0" indent="-2857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National level testing of synergies</a:t>
            </a:r>
          </a:p>
          <a:p>
            <a:pPr lvl="0" fontAlgn="auto">
              <a:spcAft>
                <a:spcPts val="0"/>
              </a:spcAft>
              <a:defRPr/>
            </a:pPr>
            <a:endParaRPr lang="en-US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4342DFA-FE39-4BFB-8043-A15CF42E8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1797" y="41693"/>
            <a:ext cx="2153346" cy="93552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D895CD9-6BB7-444F-91B0-00BB3401A8BA}"/>
              </a:ext>
            </a:extLst>
          </p:cNvPr>
          <p:cNvSpPr/>
          <p:nvPr/>
        </p:nvSpPr>
        <p:spPr>
          <a:xfrm>
            <a:off x="1559325" y="81503"/>
            <a:ext cx="625653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Highlights January - June 2018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3985EE2-1BAC-418E-9FBF-050BC506994B}"/>
              </a:ext>
            </a:extLst>
          </p:cNvPr>
          <p:cNvSpPr/>
          <p:nvPr/>
        </p:nvSpPr>
        <p:spPr>
          <a:xfrm>
            <a:off x="80340" y="5744565"/>
            <a:ext cx="906366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UNEA Resolutions:</a:t>
            </a:r>
          </a:p>
          <a:p>
            <a:pPr marL="0" marR="0" lvl="0" indent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1/3 and 2/14 on Illegal trade in wildlife</a:t>
            </a: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2/16 Mainstreaming of biodiversity for well-being and 2/17 Cooperation, collaboration and synergies among biodiversity- related conventions</a:t>
            </a:r>
          </a:p>
          <a:p>
            <a:pPr fontAlgn="auto">
              <a:lnSpc>
                <a:spcPts val="16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3/2 Pollution mitigation by mainstreaming biodiversity into key sectors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Rounded Rectangle 554">
            <a:extLst>
              <a:ext uri="{FF2B5EF4-FFF2-40B4-BE49-F238E27FC236}">
                <a16:creationId xmlns:a16="http://schemas.microsoft.com/office/drawing/2014/main" id="{95B7C8FB-E139-449E-B06C-A0F8D91482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520" y="1428478"/>
            <a:ext cx="4015769" cy="1330334"/>
          </a:xfrm>
          <a:prstGeom prst="roundRect">
            <a:avLst>
              <a:gd name="adj" fmla="val 16667"/>
            </a:avLst>
          </a:prstGeom>
          <a:solidFill>
            <a:srgbClr val="43C9D6"/>
          </a:solidFill>
          <a:ln w="12700">
            <a:noFill/>
            <a:round/>
            <a:headEnd/>
            <a:tailEnd/>
          </a:ln>
        </p:spPr>
        <p:txBody>
          <a:bodyPr vert="horz" wrap="square" lIns="9138" tIns="45691" rIns="9138" bIns="45691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lphaUcPeriod"/>
              <a:tabLst/>
              <a:defRPr/>
            </a:pPr>
            <a:r>
              <a:rPr lang="en-US" alt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Common and integrated approaches at the international level to implement the 2030 Agenda</a:t>
            </a:r>
          </a:p>
          <a:p>
            <a:pPr defTabSz="914400" eaLnBrk="0" hangingPunct="0"/>
            <a:r>
              <a:rPr 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(ii) Coherent implementation of multilateral environmental agreements</a:t>
            </a:r>
          </a:p>
          <a:p>
            <a:pPr algn="ctr" defTabSz="914400" eaLnBrk="0" hangingPunct="0"/>
            <a:endParaRPr lang="en-US" sz="14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 fontAlgn="auto">
              <a:spcAft>
                <a:spcPts val="0"/>
              </a:spcAft>
              <a:defRPr/>
            </a:pPr>
            <a:endParaRPr lang="en-US" sz="14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8" name="Picture 2">
            <a:extLst>
              <a:ext uri="{FF2B5EF4-FFF2-40B4-BE49-F238E27FC236}">
                <a16:creationId xmlns:a16="http://schemas.microsoft.com/office/drawing/2014/main" id="{74F6C7AA-0EC0-44DE-8517-BA962C1AF4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5" y="1"/>
            <a:ext cx="15570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604E8E6-E14C-4DB3-8CAB-00A6F4455E27}"/>
              </a:ext>
            </a:extLst>
          </p:cNvPr>
          <p:cNvSpPr txBox="1"/>
          <p:nvPr/>
        </p:nvSpPr>
        <p:spPr>
          <a:xfrm>
            <a:off x="80340" y="3028249"/>
            <a:ext cx="75911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auto"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Capacity building 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to implement chemicals and wastes and capacity </a:t>
            </a:r>
          </a:p>
          <a:p>
            <a:pPr lvl="0" fontAlgn="auto"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building MEAs – moving to a new project phase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Enabling action to halt poaching </a:t>
            </a:r>
            <a:r>
              <a:rPr lang="en-US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in range states through the </a:t>
            </a:r>
            <a:r>
              <a:rPr lang="en-US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African </a:t>
            </a:r>
          </a:p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Elephant Fund</a:t>
            </a:r>
          </a:p>
          <a:p>
            <a:pPr fontAlgn="auto">
              <a:spcAft>
                <a:spcPts val="0"/>
              </a:spcAft>
              <a:defRPr/>
            </a:pPr>
            <a:endParaRPr lang="en-US" b="1" dirty="0">
              <a:solidFill>
                <a:srgbClr val="FF000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en-US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Knowledge to inform implementation</a:t>
            </a:r>
          </a:p>
          <a:p>
            <a:pPr fontAlgn="auto">
              <a:spcAft>
                <a:spcPts val="0"/>
              </a:spcAft>
              <a:defRPr/>
            </a:pPr>
            <a:endParaRPr lang="en-US" b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fontAlgn="auto">
              <a:spcAft>
                <a:spcPts val="0"/>
              </a:spcAft>
              <a:defRPr/>
            </a:pPr>
            <a:endParaRPr lang="en-US" b="1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982095C2-E8D4-4C8D-82D4-D48C247406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92552" y="3032872"/>
            <a:ext cx="1853770" cy="24959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A67360-4330-465C-89CA-E41B2DD6DE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3773" y="4691214"/>
            <a:ext cx="4847905" cy="105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2229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/>
        </p:nvCxnSpPr>
        <p:spPr>
          <a:xfrm>
            <a:off x="-244548" y="6391176"/>
            <a:ext cx="9144000" cy="0"/>
          </a:xfrm>
          <a:prstGeom prst="line">
            <a:avLst/>
          </a:prstGeom>
          <a:ln w="12700" cmpd="sng">
            <a:solidFill>
              <a:srgbClr val="C7EAFB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7E637171-D69F-4A34-A4BB-E24E21F5E620}"/>
              </a:ext>
            </a:extLst>
          </p:cNvPr>
          <p:cNvSpPr txBox="1"/>
          <p:nvPr/>
        </p:nvSpPr>
        <p:spPr>
          <a:xfrm>
            <a:off x="3594589" y="1434565"/>
            <a:ext cx="504796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000" b="1" dirty="0">
                <a:solidFill>
                  <a:srgbClr val="FF0000"/>
                </a:solidFill>
                <a:latin typeface="Calibri"/>
                <a:ea typeface="+mn-ea"/>
              </a:rPr>
              <a:t>Country driven process on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environmental law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Montevideo Programme IV assessed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Development of a new global programme for submission to UNEA4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4342DFA-FE39-4BFB-8043-A15CF42E8D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0654" y="13778"/>
            <a:ext cx="2153346" cy="935524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1D895CD9-6BB7-444F-91B0-00BB3401A8BA}"/>
              </a:ext>
            </a:extLst>
          </p:cNvPr>
          <p:cNvSpPr/>
          <p:nvPr/>
        </p:nvSpPr>
        <p:spPr>
          <a:xfrm>
            <a:off x="1955440" y="284830"/>
            <a:ext cx="522611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Progress January-June 2018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C2BA30-E1E9-47A3-8743-A3F8CFA6AA94}"/>
              </a:ext>
            </a:extLst>
          </p:cNvPr>
          <p:cNvSpPr/>
          <p:nvPr/>
        </p:nvSpPr>
        <p:spPr>
          <a:xfrm>
            <a:off x="2275" y="5435926"/>
            <a:ext cx="8695967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UNEA Resolutions: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2/19 Development and Periodic Review of Environmental Law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1/13 Implementation of Principle 10 of the Rio Declaration on Environment and Development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2/25 Application of Principle 10 of the Rio Declaration on Environment and Development in the Latin America and Caribbean Region</a:t>
            </a: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7044A5A9-A45E-47FF-B717-A34DC84ACA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5" y="1"/>
            <a:ext cx="155705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E2AC397-453D-4F7E-B1F7-90FFAD61F1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7746" y="3034878"/>
            <a:ext cx="4867280" cy="2590874"/>
          </a:xfrm>
          <a:prstGeom prst="rect">
            <a:avLst/>
          </a:prstGeom>
        </p:spPr>
      </p:pic>
      <p:sp>
        <p:nvSpPr>
          <p:cNvPr id="9" name="Rounded Rectangle 554">
            <a:extLst>
              <a:ext uri="{FF2B5EF4-FFF2-40B4-BE49-F238E27FC236}">
                <a16:creationId xmlns:a16="http://schemas.microsoft.com/office/drawing/2014/main" id="{3FDCD18B-8345-4762-AAF8-BBEE45DD19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9099" y="1493777"/>
            <a:ext cx="3292861" cy="1371601"/>
          </a:xfrm>
          <a:prstGeom prst="roundRect">
            <a:avLst>
              <a:gd name="adj" fmla="val 16667"/>
            </a:avLst>
          </a:prstGeom>
          <a:solidFill>
            <a:srgbClr val="43C9D6"/>
          </a:solidFill>
          <a:ln w="12700">
            <a:noFill/>
            <a:round/>
            <a:headEnd/>
            <a:tailEnd/>
          </a:ln>
        </p:spPr>
        <p:txBody>
          <a:bodyPr vert="horz" wrap="square" lIns="9138" tIns="45691" rIns="9138" bIns="45691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4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A. </a:t>
            </a:r>
            <a:r>
              <a:rPr lang="en-US" alt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Common and integrated approaches at the international level to implement the 2030 Agenda</a:t>
            </a:r>
          </a:p>
          <a:p>
            <a:pPr lvl="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(iii) International instruments/</a:t>
            </a:r>
          </a:p>
          <a:p>
            <a:pPr lvl="0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cooperation</a:t>
            </a:r>
            <a:endParaRPr lang="en-US" sz="1400" dirty="0">
              <a:solidFill>
                <a:prstClr val="black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FE39C4E-1628-45E0-87B1-DD50395AD85E}"/>
              </a:ext>
            </a:extLst>
          </p:cNvPr>
          <p:cNvSpPr txBox="1"/>
          <p:nvPr/>
        </p:nvSpPr>
        <p:spPr>
          <a:xfrm>
            <a:off x="264662" y="2884126"/>
            <a:ext cx="52261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 err="1">
                <a:solidFill>
                  <a:srgbClr val="FF0000"/>
                </a:solidFill>
                <a:latin typeface="Calibri"/>
                <a:ea typeface="+mn-ea"/>
              </a:rPr>
              <a:t>Escazù</a:t>
            </a:r>
            <a:r>
              <a:rPr lang="en-US" sz="2000" b="1" dirty="0">
                <a:solidFill>
                  <a:srgbClr val="FF0000"/>
                </a:solidFill>
                <a:latin typeface="Calibri"/>
                <a:ea typeface="+mn-ea"/>
              </a:rPr>
              <a:t> agreement</a:t>
            </a:r>
          </a:p>
        </p:txBody>
      </p:sp>
    </p:spTree>
    <p:extLst>
      <p:ext uri="{BB962C8B-B14F-4D97-AF65-F5344CB8AC3E}">
        <p14:creationId xmlns:p14="http://schemas.microsoft.com/office/powerpoint/2010/main" val="23095850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/>
          <p:cNvSpPr txBox="1">
            <a:spLocks/>
          </p:cNvSpPr>
          <p:nvPr/>
        </p:nvSpPr>
        <p:spPr>
          <a:xfrm>
            <a:off x="92085" y="3771900"/>
            <a:ext cx="8748693" cy="308609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>
                <a:solidFill>
                  <a:srgbClr val="FF000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</a:t>
            </a:r>
            <a:r>
              <a:rPr kumimoji="0" lang="en-US" sz="16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rengthening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national legislation and capacities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Climate and wildlife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legislation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(six countries)</a:t>
            </a:r>
          </a:p>
          <a:p>
            <a:pPr marL="285750" lvl="0" indent="-2857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Guidance </a:t>
            </a:r>
            <a:r>
              <a:rPr lang="en-US" sz="16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knowledge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</a:t>
            </a:r>
            <a:r>
              <a:rPr lang="en-US" sz="16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products </a:t>
            </a:r>
            <a:r>
              <a:rPr lang="en-US" sz="16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on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EIA legislation, Environmental Law-making for SDGs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6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Judiciary initiatives</a:t>
            </a:r>
            <a:r>
              <a:rPr lang="en-US" sz="16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Asia and the Pacific, Africa, Bhutan, China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Environmental rights initiative </a:t>
            </a:r>
            <a:r>
              <a:rPr lang="en-US" sz="16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launched</a:t>
            </a:r>
          </a:p>
          <a:p>
            <a:pPr marL="285750" indent="-2857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New </a:t>
            </a:r>
            <a:r>
              <a:rPr lang="en-US" sz="16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green customs guide</a:t>
            </a:r>
            <a:r>
              <a:rPr lang="en-US" sz="16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and fund mobilization for Green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 Customs Initiative </a:t>
            </a:r>
          </a:p>
          <a:p>
            <a:pPr marL="285750" lvl="0" indent="-285750" fontAlgn="auto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F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und mobilization </a:t>
            </a:r>
            <a:r>
              <a:rPr lang="en-US" sz="16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efforts for </a:t>
            </a:r>
            <a:r>
              <a:rPr lang="en-US" sz="1600" b="1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Asia Regional Enforcement Network </a:t>
            </a:r>
            <a:r>
              <a:rPr lang="en-US" sz="1600" dirty="0">
                <a:solidFill>
                  <a:prstClr val="black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and related efforts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UNEA Resolutions: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1/3 and 2/14 on Illegal trade in wildlife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rgbClr val="0070C0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2/19 Development and Periodic Review of Environmental Law 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Publications: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3"/>
              </a:rPr>
              <a:t>https://www.unepwcmc.org/system/dataset_file_fields/files/000/000/494/original/Assessing_Environmental_Impacts_A_Global_Overview_of_Legislation_report_fa_20_April_.pdf?1524215262</a:t>
            </a:r>
            <a:endParaRPr lang="en-US" sz="9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hlinkClick r:id="rId4"/>
              </a:rPr>
              <a:t>https://wedocs.unep.org/bitstream/handle/20.500.11822/25494/EnvLaw_SD.pdf?sequence=1&amp;isAllowed=y</a:t>
            </a:r>
            <a:endParaRPr lang="en-US" sz="9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9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dirty="0">
              <a:solidFill>
                <a:srgbClr val="0070C0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4992BFB-63A7-49D6-BEC0-2ED2340AAB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6736" y="-20572"/>
            <a:ext cx="2217264" cy="963294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AABF3745-D8ED-4DEE-89BF-56CDE409949E}"/>
              </a:ext>
            </a:extLst>
          </p:cNvPr>
          <p:cNvSpPr txBox="1">
            <a:spLocks/>
          </p:cNvSpPr>
          <p:nvPr/>
        </p:nvSpPr>
        <p:spPr>
          <a:xfrm>
            <a:off x="5406035" y="1031009"/>
            <a:ext cx="3573189" cy="11132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Roboto Regular"/>
                <a:ea typeface="+mj-ea"/>
                <a:cs typeface="Roboto Regular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oboto Regular"/>
              <a:ea typeface="+mj-ea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8D0FD81-1224-4CD9-8B48-A472C4F27232}"/>
              </a:ext>
            </a:extLst>
          </p:cNvPr>
          <p:cNvSpPr/>
          <p:nvPr/>
        </p:nvSpPr>
        <p:spPr>
          <a:xfrm>
            <a:off x="1761334" y="213515"/>
            <a:ext cx="543129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Highlights January-June 2018</a:t>
            </a:r>
          </a:p>
        </p:txBody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08DBCD7C-5321-43C0-B5D2-BB21E492B1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86617032"/>
              </p:ext>
            </p:extLst>
          </p:nvPr>
        </p:nvGraphicFramePr>
        <p:xfrm>
          <a:off x="5155202" y="1464673"/>
          <a:ext cx="4626708" cy="2971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11" name="Rounded Rectangle 559">
            <a:extLst>
              <a:ext uri="{FF2B5EF4-FFF2-40B4-BE49-F238E27FC236}">
                <a16:creationId xmlns:a16="http://schemas.microsoft.com/office/drawing/2014/main" id="{EF493279-B36E-4613-A602-5C4E04577F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2085" y="1218208"/>
            <a:ext cx="5865803" cy="553999"/>
          </a:xfrm>
          <a:prstGeom prst="roundRect">
            <a:avLst>
              <a:gd name="adj" fmla="val 16667"/>
            </a:avLst>
          </a:prstGeom>
          <a:solidFill>
            <a:srgbClr val="92D050"/>
          </a:solidFill>
          <a:ln w="12700">
            <a:noFill/>
            <a:round/>
            <a:headEnd/>
            <a:tailEnd/>
          </a:ln>
        </p:spPr>
        <p:txBody>
          <a:bodyPr vert="horz" wrap="square" lIns="9138" tIns="45691" rIns="9138" bIns="45691" numCol="1" anchor="t" anchorCtr="0" compatLnSpc="1">
            <a:prstTxWarp prst="textNoShape">
              <a:avLst/>
            </a:prstTxWarp>
          </a:bodyPr>
          <a:lstStyle/>
          <a:p>
            <a:pPr defTabSz="914400" eaLnBrk="0" hangingPunct="0"/>
            <a:r>
              <a:rPr lang="en-GB" alt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B. </a:t>
            </a:r>
            <a:r>
              <a:rPr lang="en-US" sz="14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Stronger institutional &amp; legal capacities to implement the 2030 Agenda</a:t>
            </a:r>
          </a:p>
          <a:p>
            <a:pPr defTabSz="914400" eaLnBrk="0" hangingPunct="0"/>
            <a:r>
              <a:rPr 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(</a:t>
            </a:r>
            <a:r>
              <a:rPr lang="en-US" sz="1400" b="1" dirty="0" err="1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i</a:t>
            </a:r>
            <a:r>
              <a:rPr lang="en-US" sz="14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) Stronger institutional capacity &amp; legal frameworks</a:t>
            </a:r>
          </a:p>
          <a:p>
            <a:pPr defTabSz="914400" eaLnBrk="0" hangingPunct="0"/>
            <a:endParaRPr lang="en-US" sz="14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8B56C0DD-5742-46CC-A07D-326871366E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27" t="24438" r="6853" b="18971"/>
          <a:stretch/>
        </p:blipFill>
        <p:spPr bwMode="auto">
          <a:xfrm>
            <a:off x="2275" y="1"/>
            <a:ext cx="1383613" cy="1218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853E7A6-46BD-428F-A5BB-52368EE4134A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14357" y="1852686"/>
            <a:ext cx="971532" cy="139676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AC88477-73EF-4FDF-9530-8D5095A697A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682203" y="1852686"/>
            <a:ext cx="975167" cy="139676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ACB40A4-856B-4D6A-A369-4D2E23EAD68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841158" y="1832960"/>
            <a:ext cx="989147" cy="1396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9324067"/>
      </p:ext>
    </p:extLst>
  </p:cSld>
  <p:clrMapOvr>
    <a:masterClrMapping/>
  </p:clrMapOvr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39049</TotalTime>
  <Words>2162</Words>
  <Application>Microsoft Office PowerPoint</Application>
  <PresentationFormat>On-screen Show (4:3)</PresentationFormat>
  <Paragraphs>418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25</vt:i4>
      </vt:variant>
    </vt:vector>
  </HeadingPairs>
  <TitlesOfParts>
    <vt:vector size="40" baseType="lpstr">
      <vt:lpstr>MS PGothic</vt:lpstr>
      <vt:lpstr>MS PGothic</vt:lpstr>
      <vt:lpstr>Arial</vt:lpstr>
      <vt:lpstr>Arial Black</vt:lpstr>
      <vt:lpstr>Calibri</vt:lpstr>
      <vt:lpstr>Roboto</vt:lpstr>
      <vt:lpstr>Roboto </vt:lpstr>
      <vt:lpstr>Roboto Regular</vt:lpstr>
      <vt:lpstr>Tahoma</vt:lpstr>
      <vt:lpstr>Times New Roman</vt:lpstr>
      <vt:lpstr>Wingdings</vt:lpstr>
      <vt:lpstr>3_Office Theme</vt:lpstr>
      <vt:lpstr>Office Theme</vt:lpstr>
      <vt:lpstr>2_Office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 &amp; Discussion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ENVIRONMENTAL GOVERNANCE</vt:lpstr>
      <vt:lpstr>ENVIRONMENTAL GOVERNANCE: STAFFING</vt:lpstr>
      <vt:lpstr>PowerPoint Presentation</vt:lpstr>
      <vt:lpstr>Questions &amp; Discussion</vt:lpstr>
    </vt:vector>
  </TitlesOfParts>
  <Company>digz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Amina Darani</dc:creator>
  <cp:lastModifiedBy>Cristina Zucca</cp:lastModifiedBy>
  <cp:revision>1759</cp:revision>
  <cp:lastPrinted>2018-10-24T14:47:18Z</cp:lastPrinted>
  <dcterms:created xsi:type="dcterms:W3CDTF">2014-03-11T07:29:24Z</dcterms:created>
  <dcterms:modified xsi:type="dcterms:W3CDTF">2018-10-25T06:51:38Z</dcterms:modified>
</cp:coreProperties>
</file>