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6" r:id="rId5"/>
    <p:sldId id="259" r:id="rId6"/>
    <p:sldId id="267" r:id="rId7"/>
    <p:sldId id="261" r:id="rId8"/>
    <p:sldId id="262" r:id="rId9"/>
    <p:sldId id="263" r:id="rId10"/>
    <p:sldId id="268" r:id="rId11"/>
    <p:sldId id="26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79" autoAdjust="0"/>
    <p:restoredTop sz="92938" autoAdjust="0"/>
  </p:normalViewPr>
  <p:slideViewPr>
    <p:cSldViewPr snapToGrid="0">
      <p:cViewPr varScale="1">
        <p:scale>
          <a:sx n="49" d="100"/>
          <a:sy n="49" d="100"/>
        </p:scale>
        <p:origin x="60"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18-Sep-18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18-Sep-18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18-Sep-18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18-Sep-18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18-Sep-18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18-Sep-18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2612" y="1834923"/>
            <a:ext cx="8825658" cy="761933"/>
          </a:xfrm>
        </p:spPr>
        <p:txBody>
          <a:bodyPr/>
          <a:lstStyle/>
          <a:p>
            <a:r>
              <a:rPr lang="en-AU" sz="4000" dirty="0" smtClean="0"/>
              <a:t/>
            </a:r>
            <a:br>
              <a:rPr lang="en-AU" sz="4000" dirty="0" smtClean="0"/>
            </a:br>
            <a:r>
              <a:rPr lang="en-AU" sz="4000" dirty="0" smtClean="0"/>
              <a:t/>
            </a:r>
            <a:br>
              <a:rPr lang="en-AU" sz="4000" dirty="0" smtClean="0"/>
            </a:br>
            <a:r>
              <a:rPr lang="en-AU" sz="4000" dirty="0" smtClean="0"/>
              <a:t>     </a:t>
            </a:r>
            <a:r>
              <a:rPr lang="en-AU" sz="3600" dirty="0" smtClean="0"/>
              <a:t>Participating Country: VANUATU</a:t>
            </a:r>
            <a:endParaRPr lang="en-AU" sz="3600" dirty="0"/>
          </a:p>
        </p:txBody>
      </p:sp>
      <p:sp>
        <p:nvSpPr>
          <p:cNvPr id="3" name="Rectangle 2"/>
          <p:cNvSpPr/>
          <p:nvPr/>
        </p:nvSpPr>
        <p:spPr>
          <a:xfrm>
            <a:off x="1011629" y="1085334"/>
            <a:ext cx="8061822" cy="707886"/>
          </a:xfrm>
          <a:prstGeom prst="rect">
            <a:avLst/>
          </a:prstGeom>
        </p:spPr>
        <p:txBody>
          <a:bodyPr wrap="none">
            <a:spAutoFit/>
          </a:bodyPr>
          <a:lstStyle/>
          <a:p>
            <a:r>
              <a:rPr lang="en-AU" sz="4000" b="1" dirty="0"/>
              <a:t>Global Monitoring Plan for POPs</a:t>
            </a:r>
            <a:endParaRPr lang="en-US" sz="4000" b="1" dirty="0"/>
          </a:p>
        </p:txBody>
      </p:sp>
      <p:sp>
        <p:nvSpPr>
          <p:cNvPr id="4" name="TextBox 3"/>
          <p:cNvSpPr txBox="1"/>
          <p:nvPr/>
        </p:nvSpPr>
        <p:spPr>
          <a:xfrm>
            <a:off x="4695825" y="3950732"/>
            <a:ext cx="4619626" cy="1754326"/>
          </a:xfrm>
          <a:prstGeom prst="rect">
            <a:avLst/>
          </a:prstGeom>
          <a:noFill/>
        </p:spPr>
        <p:txBody>
          <a:bodyPr wrap="square" rtlCol="0">
            <a:spAutoFit/>
          </a:bodyPr>
          <a:lstStyle/>
          <a:p>
            <a:r>
              <a:rPr lang="en-US" dirty="0"/>
              <a:t>Roselyn Bue</a:t>
            </a:r>
            <a:br>
              <a:rPr lang="en-US" dirty="0"/>
            </a:br>
            <a:r>
              <a:rPr lang="en-US" dirty="0" smtClean="0"/>
              <a:t>GMP2 NATIONAL COORDINATOR</a:t>
            </a:r>
            <a:r>
              <a:rPr lang="en-US" dirty="0"/>
              <a:t/>
            </a:r>
            <a:br>
              <a:rPr lang="en-US" dirty="0"/>
            </a:br>
            <a:r>
              <a:rPr lang="en-US" dirty="0"/>
              <a:t>Department of Environmental Protection and Conservation</a:t>
            </a:r>
            <a:br>
              <a:rPr lang="en-US" dirty="0"/>
            </a:br>
            <a:r>
              <a:rPr lang="en-US" dirty="0"/>
              <a:t/>
            </a:r>
            <a:br>
              <a:rPr lang="en-US" dirty="0"/>
            </a:br>
            <a:endParaRPr lang="en-US" dirty="0"/>
          </a:p>
        </p:txBody>
      </p:sp>
      <p:sp>
        <p:nvSpPr>
          <p:cNvPr id="6" name="TextBox 5"/>
          <p:cNvSpPr txBox="1"/>
          <p:nvPr/>
        </p:nvSpPr>
        <p:spPr>
          <a:xfrm>
            <a:off x="4695825" y="3489960"/>
            <a:ext cx="2952750" cy="369332"/>
          </a:xfrm>
          <a:prstGeom prst="rect">
            <a:avLst/>
          </a:prstGeom>
          <a:noFill/>
        </p:spPr>
        <p:txBody>
          <a:bodyPr wrap="square" rtlCol="0">
            <a:spAutoFit/>
          </a:bodyPr>
          <a:lstStyle/>
          <a:p>
            <a:r>
              <a:rPr lang="en-US" dirty="0" smtClean="0"/>
              <a:t>PRESENTED BY:</a:t>
            </a:r>
            <a:endParaRPr lang="en-US" dirty="0"/>
          </a:p>
        </p:txBody>
      </p:sp>
    </p:spTree>
    <p:extLst>
      <p:ext uri="{BB962C8B-B14F-4D97-AF65-F5344CB8AC3E}">
        <p14:creationId xmlns:p14="http://schemas.microsoft.com/office/powerpoint/2010/main" val="251352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OPPORTUNITIES, COLLABORATIONS &amp; NETWORKS</a:t>
            </a:r>
            <a:endParaRPr lang="en-US" sz="3200" b="1" dirty="0"/>
          </a:p>
        </p:txBody>
      </p:sp>
      <p:sp>
        <p:nvSpPr>
          <p:cNvPr id="3" name="Content Placeholder 2"/>
          <p:cNvSpPr>
            <a:spLocks noGrp="1"/>
          </p:cNvSpPr>
          <p:nvPr>
            <p:ph idx="1"/>
          </p:nvPr>
        </p:nvSpPr>
        <p:spPr>
          <a:xfrm>
            <a:off x="646110" y="1653702"/>
            <a:ext cx="10618519" cy="4786009"/>
          </a:xfrm>
        </p:spPr>
        <p:txBody>
          <a:bodyPr>
            <a:normAutofit/>
          </a:bodyPr>
          <a:lstStyle/>
          <a:p>
            <a:pPr>
              <a:buFont typeface="Wingdings" panose="05000000000000000000" pitchFamily="2" charset="2"/>
              <a:buChar char="§"/>
            </a:pPr>
            <a:r>
              <a:rPr lang="en-US" sz="2400" dirty="0"/>
              <a:t>C</a:t>
            </a:r>
            <a:r>
              <a:rPr lang="en-US" sz="2400" dirty="0" smtClean="0"/>
              <a:t>ollaborate with regional institutions – e.g. SPREP to establish national coordinating body to oversee the implementation of chemicals programs at National Level</a:t>
            </a:r>
          </a:p>
          <a:p>
            <a:pPr>
              <a:buFont typeface="Wingdings" panose="05000000000000000000" pitchFamily="2" charset="2"/>
              <a:buChar char="§"/>
            </a:pPr>
            <a:r>
              <a:rPr lang="en-US" sz="2400" dirty="0" smtClean="0"/>
              <a:t>Experts are available to assist and provide knowledge and information about POPs</a:t>
            </a:r>
          </a:p>
          <a:p>
            <a:pPr>
              <a:buFont typeface="Wingdings" panose="05000000000000000000" pitchFamily="2" charset="2"/>
              <a:buChar char="§"/>
            </a:pPr>
            <a:r>
              <a:rPr lang="en-US" sz="2400" dirty="0" smtClean="0"/>
              <a:t>These information can be translated into awareness materials </a:t>
            </a:r>
          </a:p>
          <a:p>
            <a:pPr>
              <a:buFont typeface="Wingdings" panose="05000000000000000000" pitchFamily="2" charset="2"/>
              <a:buChar char="§"/>
            </a:pPr>
            <a:r>
              <a:rPr lang="en-US" sz="2400" dirty="0" smtClean="0"/>
              <a:t>Provide  POPs awareness to the Politicians as well as communities </a:t>
            </a:r>
          </a:p>
          <a:p>
            <a:pPr>
              <a:buFont typeface="Wingdings" panose="05000000000000000000" pitchFamily="2" charset="2"/>
              <a:buChar char="§"/>
            </a:pPr>
            <a:r>
              <a:rPr lang="en-US" sz="2400" dirty="0" smtClean="0"/>
              <a:t>Knowing who is doing what and where and contacting the right people for information or assistance </a:t>
            </a:r>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4166572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86596"/>
            <a:ext cx="12192000" cy="523220"/>
          </a:xfrm>
          <a:prstGeom prst="rect">
            <a:avLst/>
          </a:prstGeom>
          <a:noFill/>
        </p:spPr>
        <p:txBody>
          <a:bodyPr wrap="square" rtlCol="0">
            <a:spAutoFit/>
          </a:bodyPr>
          <a:lstStyle/>
          <a:p>
            <a:r>
              <a:rPr lang="en-US" sz="2800" dirty="0" smtClean="0"/>
              <a:t>    </a:t>
            </a:r>
            <a:r>
              <a:rPr lang="en-US" sz="2800" b="1" dirty="0" smtClean="0"/>
              <a:t>SUSTAINABILITY OF MONITORING AND FUTURE EXPECTATIONS</a:t>
            </a:r>
            <a:endParaRPr lang="en-US" sz="2800" b="1" dirty="0"/>
          </a:p>
        </p:txBody>
      </p:sp>
      <p:sp>
        <p:nvSpPr>
          <p:cNvPr id="4" name="TextBox 3"/>
          <p:cNvSpPr txBox="1"/>
          <p:nvPr/>
        </p:nvSpPr>
        <p:spPr>
          <a:xfrm>
            <a:off x="690113" y="1570008"/>
            <a:ext cx="10714008" cy="4524315"/>
          </a:xfrm>
          <a:prstGeom prst="rect">
            <a:avLst/>
          </a:prstGeom>
          <a:noFill/>
        </p:spPr>
        <p:txBody>
          <a:bodyPr wrap="square" rtlCol="0">
            <a:spAutoFit/>
          </a:bodyPr>
          <a:lstStyle/>
          <a:p>
            <a:pPr marL="285750" indent="-285750">
              <a:buFont typeface="Wingdings" panose="05000000000000000000" pitchFamily="2" charset="2"/>
              <a:buChar char="§"/>
            </a:pPr>
            <a:r>
              <a:rPr lang="en-US" sz="2400" dirty="0" smtClean="0"/>
              <a:t>A permanent officer within the Department of Environment to continue the coordinating work on POPs.</a:t>
            </a:r>
          </a:p>
          <a:p>
            <a:endParaRPr lang="en-US" sz="2400" dirty="0" smtClean="0"/>
          </a:p>
          <a:p>
            <a:pPr marL="285750" indent="-285750">
              <a:buFont typeface="Wingdings" panose="05000000000000000000" pitchFamily="2" charset="2"/>
              <a:buChar char="§"/>
            </a:pPr>
            <a:r>
              <a:rPr lang="en-US" sz="2400" dirty="0" smtClean="0"/>
              <a:t>Vanuatu will continue to commit its efforts to complete the project.</a:t>
            </a:r>
          </a:p>
          <a:p>
            <a:pPr marL="285750" indent="-285750">
              <a:buFont typeface="Wingdings" panose="05000000000000000000" pitchFamily="2" charset="2"/>
              <a:buChar char="§"/>
            </a:pPr>
            <a:endParaRPr lang="en-US" sz="2400" dirty="0" smtClean="0"/>
          </a:p>
          <a:p>
            <a:pPr marL="285750" indent="-285750">
              <a:buFont typeface="Wingdings" panose="05000000000000000000" pitchFamily="2" charset="2"/>
              <a:buChar char="§"/>
            </a:pPr>
            <a:r>
              <a:rPr lang="en-US" sz="2400" dirty="0" smtClean="0"/>
              <a:t>Through the experience gained so far, improvements on the logistics for collection, storage, freighting etc.. is being improved so future handling of these is expected to be better.</a:t>
            </a:r>
          </a:p>
          <a:p>
            <a:pPr marL="285750" indent="-285750">
              <a:buFont typeface="Wingdings" panose="05000000000000000000" pitchFamily="2" charset="2"/>
              <a:buChar char="§"/>
            </a:pPr>
            <a:endParaRPr lang="en-US" sz="2400" dirty="0" smtClean="0"/>
          </a:p>
          <a:p>
            <a:pPr marL="285750" indent="-285750">
              <a:buFont typeface="Wingdings" panose="05000000000000000000" pitchFamily="2" charset="2"/>
              <a:buChar char="§"/>
            </a:pPr>
            <a:r>
              <a:rPr lang="en-US" sz="2400" dirty="0" smtClean="0"/>
              <a:t>Vanuatu looks forward to have information on the outcomes of the project and to be part of future projects relating to the GMP on POPs.</a:t>
            </a:r>
          </a:p>
        </p:txBody>
      </p:sp>
    </p:spTree>
    <p:extLst>
      <p:ext uri="{BB962C8B-B14F-4D97-AF65-F5344CB8AC3E}">
        <p14:creationId xmlns:p14="http://schemas.microsoft.com/office/powerpoint/2010/main" val="2460876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5454" y="431800"/>
            <a:ext cx="8825659" cy="3098800"/>
          </a:xfrm>
        </p:spPr>
        <p:txBody>
          <a:bodyPr/>
          <a:lstStyle/>
          <a:p>
            <a:r>
              <a:rPr lang="en-US" sz="3600" dirty="0" smtClean="0"/>
              <a:t>THANK YOU!</a:t>
            </a:r>
            <a:br>
              <a:rPr lang="en-US" sz="3600" dirty="0" smtClean="0"/>
            </a:br>
            <a:r>
              <a:rPr lang="en-US" sz="3600" dirty="0" smtClean="0"/>
              <a:t/>
            </a:r>
            <a:br>
              <a:rPr lang="en-US" sz="3600" dirty="0" smtClean="0"/>
            </a:br>
            <a:r>
              <a:rPr lang="en-US" sz="2800" dirty="0" smtClean="0"/>
              <a:t>Roselyn Bue</a:t>
            </a:r>
            <a:br>
              <a:rPr lang="en-US" sz="2800" dirty="0" smtClean="0"/>
            </a:br>
            <a:r>
              <a:rPr lang="en-US" sz="2800" dirty="0" smtClean="0"/>
              <a:t>Senior Officer (Chemical Ozone)</a:t>
            </a:r>
            <a:br>
              <a:rPr lang="en-US" sz="2800" dirty="0" smtClean="0"/>
            </a:br>
            <a:r>
              <a:rPr lang="en-US" sz="2800" dirty="0" smtClean="0"/>
              <a:t>Department of Environmental Protection and Conservation</a:t>
            </a:r>
            <a:br>
              <a:rPr lang="en-US" sz="2800" dirty="0" smtClean="0"/>
            </a:br>
            <a:r>
              <a:rPr lang="en-US" sz="2800" dirty="0" smtClean="0"/>
              <a:t>VANUATU</a:t>
            </a:r>
            <a:br>
              <a:rPr lang="en-US" sz="2800" dirty="0" smtClean="0"/>
            </a:br>
            <a:r>
              <a:rPr lang="en-US" dirty="0" smtClean="0"/>
              <a:t/>
            </a:r>
            <a:br>
              <a:rPr lang="en-US" dirty="0" smtClean="0"/>
            </a:br>
            <a:endParaRPr lang="en-US" sz="2800" dirty="0"/>
          </a:p>
        </p:txBody>
      </p:sp>
    </p:spTree>
    <p:extLst>
      <p:ext uri="{BB962C8B-B14F-4D97-AF65-F5344CB8AC3E}">
        <p14:creationId xmlns:p14="http://schemas.microsoft.com/office/powerpoint/2010/main" val="1945641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650" y="457200"/>
            <a:ext cx="10496550" cy="6247864"/>
          </a:xfrm>
          <a:prstGeom prst="rect">
            <a:avLst/>
          </a:prstGeom>
          <a:noFill/>
        </p:spPr>
        <p:txBody>
          <a:bodyPr wrap="square" rtlCol="0">
            <a:spAutoFit/>
          </a:bodyPr>
          <a:lstStyle/>
          <a:p>
            <a:r>
              <a:rPr lang="en-US" sz="3600" b="1" dirty="0" smtClean="0"/>
              <a:t> OVERVIEW:</a:t>
            </a:r>
          </a:p>
          <a:p>
            <a:endParaRPr lang="en-US" sz="2800" dirty="0" smtClean="0"/>
          </a:p>
          <a:p>
            <a:r>
              <a:rPr lang="en-US" sz="2800" dirty="0" smtClean="0"/>
              <a:t>Vanuatu has not participated in GMP1 Project. So there is no nationa</a:t>
            </a:r>
            <a:r>
              <a:rPr lang="en-US" sz="2800" dirty="0"/>
              <a:t>l</a:t>
            </a:r>
            <a:r>
              <a:rPr lang="en-US" sz="2800" dirty="0" smtClean="0"/>
              <a:t> baseline data on POPs </a:t>
            </a:r>
            <a:r>
              <a:rPr lang="en-US" sz="2800" dirty="0" smtClean="0"/>
              <a:t>for </a:t>
            </a:r>
            <a:r>
              <a:rPr lang="en-US" sz="2800" dirty="0" smtClean="0"/>
              <a:t>Vanuatu. </a:t>
            </a:r>
          </a:p>
          <a:p>
            <a:endParaRPr lang="en-US" sz="2800" dirty="0"/>
          </a:p>
          <a:p>
            <a:r>
              <a:rPr lang="en-US" sz="2800" dirty="0" smtClean="0"/>
              <a:t>Vanuatu joined and participated in this GMP2 project late in 2017 to contribute to provide data on POPs in water, air and milk as part of the global monitoring plan on POPs.</a:t>
            </a:r>
          </a:p>
          <a:p>
            <a:endParaRPr lang="en-US" sz="2800" dirty="0" smtClean="0"/>
          </a:p>
          <a:p>
            <a:r>
              <a:rPr lang="en-US" sz="2800" dirty="0" smtClean="0"/>
              <a:t>From 2017-2018- the activities were: </a:t>
            </a:r>
            <a:r>
              <a:rPr lang="en-US" sz="2800" b="1" dirty="0" smtClean="0"/>
              <a:t>sites identification</a:t>
            </a:r>
            <a:r>
              <a:rPr lang="en-US" sz="2800" dirty="0" smtClean="0"/>
              <a:t>, </a:t>
            </a:r>
            <a:r>
              <a:rPr lang="en-US" sz="2800" b="1" dirty="0" smtClean="0"/>
              <a:t>short term contracts</a:t>
            </a:r>
            <a:r>
              <a:rPr lang="en-US" sz="2800" dirty="0" smtClean="0"/>
              <a:t>, </a:t>
            </a:r>
            <a:r>
              <a:rPr lang="en-US" sz="2800" b="1" dirty="0" smtClean="0"/>
              <a:t>land use agreements </a:t>
            </a:r>
            <a:r>
              <a:rPr lang="en-US" sz="2800" dirty="0" smtClean="0"/>
              <a:t>plus other </a:t>
            </a:r>
            <a:r>
              <a:rPr lang="en-US" sz="2800" b="1" dirty="0" smtClean="0"/>
              <a:t>authorities consents</a:t>
            </a:r>
            <a:r>
              <a:rPr lang="en-US" sz="2800" dirty="0" smtClean="0"/>
              <a:t>, </a:t>
            </a:r>
            <a:r>
              <a:rPr lang="en-US" sz="2800" b="1" dirty="0" smtClean="0"/>
              <a:t>installation of structures</a:t>
            </a:r>
            <a:r>
              <a:rPr lang="en-US" sz="2800" dirty="0" smtClean="0"/>
              <a:t>, </a:t>
            </a:r>
            <a:r>
              <a:rPr lang="en-US" sz="2800" b="1" dirty="0" smtClean="0"/>
              <a:t>collection of samples</a:t>
            </a:r>
            <a:r>
              <a:rPr lang="en-US" sz="2800" dirty="0" smtClean="0"/>
              <a:t>, </a:t>
            </a:r>
            <a:r>
              <a:rPr lang="en-US" sz="2800" b="1" dirty="0" smtClean="0"/>
              <a:t>storage</a:t>
            </a:r>
            <a:r>
              <a:rPr lang="en-US" sz="2800" dirty="0" smtClean="0"/>
              <a:t> and </a:t>
            </a:r>
            <a:r>
              <a:rPr lang="en-US" sz="2800" b="1" dirty="0" smtClean="0"/>
              <a:t>shipment</a:t>
            </a:r>
            <a:r>
              <a:rPr lang="en-US" sz="2800" dirty="0" smtClean="0"/>
              <a:t>.</a:t>
            </a:r>
          </a:p>
          <a:p>
            <a:r>
              <a:rPr lang="en-US" sz="2800" dirty="0" smtClean="0"/>
              <a:t> </a:t>
            </a:r>
            <a:endParaRPr lang="en-US" sz="2800" dirty="0"/>
          </a:p>
        </p:txBody>
      </p:sp>
    </p:spTree>
    <p:extLst>
      <p:ext uri="{BB962C8B-B14F-4D97-AF65-F5344CB8AC3E}">
        <p14:creationId xmlns:p14="http://schemas.microsoft.com/office/powerpoint/2010/main" val="3744142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31234"/>
            <a:ext cx="12022667" cy="7109639"/>
          </a:xfrm>
          <a:prstGeom prst="rect">
            <a:avLst/>
          </a:prstGeom>
          <a:noFill/>
        </p:spPr>
        <p:txBody>
          <a:bodyPr wrap="square" rtlCol="0">
            <a:spAutoFit/>
          </a:bodyPr>
          <a:lstStyle/>
          <a:p>
            <a:r>
              <a:rPr lang="en-US" sz="3600" b="1" dirty="0" smtClean="0"/>
              <a:t>      FACILITIES, RESOURCES, SUPPORT &amp; LOGISTICS</a:t>
            </a:r>
          </a:p>
          <a:p>
            <a:endParaRPr lang="en-US" sz="2400" dirty="0"/>
          </a:p>
          <a:p>
            <a:r>
              <a:rPr lang="en-US" sz="2400" dirty="0" smtClean="0"/>
              <a:t>     To implement the project;</a:t>
            </a:r>
          </a:p>
          <a:p>
            <a:endParaRPr lang="en-US" sz="2400" dirty="0" smtClean="0"/>
          </a:p>
          <a:p>
            <a:pPr marL="342900" indent="-342900">
              <a:buFont typeface="Wingdings" panose="05000000000000000000" pitchFamily="2" charset="2"/>
              <a:buChar char="§"/>
            </a:pPr>
            <a:r>
              <a:rPr lang="en-US" sz="2400" dirty="0" smtClean="0"/>
              <a:t>Facilities: Fridge in the Office used to store samples. </a:t>
            </a:r>
            <a:r>
              <a:rPr lang="en-US" sz="2400" dirty="0"/>
              <a:t>Need water sampling </a:t>
            </a:r>
            <a:r>
              <a:rPr lang="en-US" sz="2400" dirty="0" smtClean="0"/>
              <a:t>bottles</a:t>
            </a:r>
          </a:p>
          <a:p>
            <a:pPr marL="457200" indent="-457200">
              <a:buFont typeface="Wingdings" panose="05000000000000000000" pitchFamily="2" charset="2"/>
              <a:buChar char="§"/>
            </a:pPr>
            <a:endParaRPr lang="en-US" sz="2400" dirty="0" smtClean="0"/>
          </a:p>
          <a:p>
            <a:pPr marL="342900" indent="-342900">
              <a:buFont typeface="Wingdings" panose="05000000000000000000" pitchFamily="2" charset="2"/>
              <a:buChar char="§"/>
            </a:pPr>
            <a:r>
              <a:rPr lang="en-US" sz="2400" dirty="0" smtClean="0"/>
              <a:t>Resources: A permanent officer of the department (myself), is the Co-</a:t>
            </a:r>
            <a:r>
              <a:rPr lang="en-US" sz="2400" dirty="0" err="1" smtClean="0"/>
              <a:t>ordinator</a:t>
            </a:r>
            <a:r>
              <a:rPr lang="en-US" sz="2400" dirty="0" smtClean="0"/>
              <a:t>. Roles include; identify sites for water and air sampling, ensure construction of air sampler structure, write to appropriate stakeholders for establishing of processes for air and human milk sampling, identify and contract individuals for collection of samples. Work closely with the contracted individuals to ensure logistics for the sampling is conducted as best as possible following the SOPs</a:t>
            </a:r>
          </a:p>
          <a:p>
            <a:endParaRPr lang="en-US" sz="2400" dirty="0"/>
          </a:p>
          <a:p>
            <a:pPr marL="457200" indent="-457200">
              <a:buFont typeface="Wingdings" panose="05000000000000000000" pitchFamily="2" charset="2"/>
              <a:buChar char="§"/>
            </a:pPr>
            <a:r>
              <a:rPr lang="en-US" sz="2400" dirty="0" smtClean="0"/>
              <a:t>Political Support: Approval of the three other chemical related conventions: Basel, Rotterdam and Minamata Conventions  </a:t>
            </a:r>
            <a:endParaRPr lang="en-US" sz="2400" dirty="0"/>
          </a:p>
          <a:p>
            <a:endParaRPr lang="en-US" sz="3600" dirty="0"/>
          </a:p>
        </p:txBody>
      </p:sp>
    </p:spTree>
    <p:extLst>
      <p:ext uri="{BB962C8B-B14F-4D97-AF65-F5344CB8AC3E}">
        <p14:creationId xmlns:p14="http://schemas.microsoft.com/office/powerpoint/2010/main" val="2517127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19100" y="952500"/>
            <a:ext cx="9630753" cy="5295899"/>
          </a:xfrm>
        </p:spPr>
        <p:txBody>
          <a:bodyPr/>
          <a:lstStyle/>
          <a:p>
            <a:pPr marL="457200" lvl="0" indent="-457200">
              <a:spcBef>
                <a:spcPts val="0"/>
              </a:spcBef>
              <a:buClrTx/>
              <a:buSzTx/>
              <a:buFont typeface="Wingdings" panose="05000000000000000000" pitchFamily="2" charset="2"/>
              <a:buChar char="§"/>
            </a:pPr>
            <a:r>
              <a:rPr lang="en-US" sz="2400" dirty="0" smtClean="0">
                <a:solidFill>
                  <a:prstClr val="white"/>
                </a:solidFill>
                <a:ea typeface="+mn-ea"/>
                <a:cs typeface="+mn-cs"/>
              </a:rPr>
              <a:t>DHL </a:t>
            </a:r>
            <a:r>
              <a:rPr lang="en-US" sz="2400" dirty="0">
                <a:solidFill>
                  <a:prstClr val="white"/>
                </a:solidFill>
                <a:ea typeface="+mn-ea"/>
                <a:cs typeface="+mn-cs"/>
              </a:rPr>
              <a:t>is used to courier freight all the samples</a:t>
            </a:r>
          </a:p>
          <a:p>
            <a:pPr marL="457200" lvl="0" indent="-457200">
              <a:spcBef>
                <a:spcPts val="0"/>
              </a:spcBef>
              <a:buClrTx/>
              <a:buSzTx/>
              <a:buFont typeface="Wingdings" panose="05000000000000000000" pitchFamily="2" charset="2"/>
              <a:buChar char="§"/>
            </a:pPr>
            <a:r>
              <a:rPr lang="en-US" sz="2400" dirty="0" smtClean="0">
                <a:solidFill>
                  <a:prstClr val="white"/>
                </a:solidFill>
                <a:ea typeface="+mn-ea"/>
                <a:cs typeface="+mn-cs"/>
              </a:rPr>
              <a:t>No </a:t>
            </a:r>
            <a:r>
              <a:rPr lang="en-US" sz="2400" dirty="0">
                <a:solidFill>
                  <a:prstClr val="white"/>
                </a:solidFill>
                <a:ea typeface="+mn-ea"/>
                <a:cs typeface="+mn-cs"/>
              </a:rPr>
              <a:t>national laboratory for analysis of duplicate samples</a:t>
            </a:r>
          </a:p>
          <a:p>
            <a:pPr marL="0" indent="0">
              <a:buNone/>
            </a:pPr>
            <a:endParaRPr lang="en-US" dirty="0"/>
          </a:p>
        </p:txBody>
      </p:sp>
    </p:spTree>
    <p:extLst>
      <p:ext uri="{BB962C8B-B14F-4D97-AF65-F5344CB8AC3E}">
        <p14:creationId xmlns:p14="http://schemas.microsoft.com/office/powerpoint/2010/main" val="865404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70000"/>
            <a:ext cx="5156200" cy="2862322"/>
          </a:xfrm>
          <a:prstGeom prst="rect">
            <a:avLst/>
          </a:prstGeom>
          <a:noFill/>
        </p:spPr>
        <p:txBody>
          <a:bodyPr wrap="square" rtlCol="0">
            <a:spAutoFit/>
          </a:bodyPr>
          <a:lstStyle/>
          <a:p>
            <a:r>
              <a:rPr lang="en-US" sz="2400" dirty="0" smtClean="0"/>
              <a:t>Water samples sent to MTM Research </a:t>
            </a:r>
            <a:r>
              <a:rPr lang="en-US" sz="2400" dirty="0" err="1" smtClean="0"/>
              <a:t>Centre,Orebro</a:t>
            </a:r>
            <a:r>
              <a:rPr lang="en-US" sz="2400" dirty="0" smtClean="0"/>
              <a:t> </a:t>
            </a:r>
            <a:r>
              <a:rPr lang="en-US" sz="2400" dirty="0" err="1" smtClean="0"/>
              <a:t>Univ</a:t>
            </a:r>
            <a:r>
              <a:rPr lang="en-US" sz="2400" dirty="0" smtClean="0"/>
              <a:t>, Sweden</a:t>
            </a:r>
            <a:r>
              <a:rPr lang="en-US" sz="3600" smtClean="0"/>
              <a:t>: </a:t>
            </a:r>
            <a:endParaRPr lang="en-US" sz="3600" dirty="0" smtClean="0"/>
          </a:p>
          <a:p>
            <a:endParaRPr lang="en-US" sz="2400" dirty="0" smtClean="0"/>
          </a:p>
          <a:p>
            <a:pPr marL="742950" indent="-742950">
              <a:buAutoNum type="arabicPeriod"/>
            </a:pPr>
            <a:r>
              <a:rPr lang="en-US" sz="2400" dirty="0" smtClean="0"/>
              <a:t>VUT A: 2017-4			</a:t>
            </a:r>
          </a:p>
          <a:p>
            <a:pPr marL="742950" indent="-742950">
              <a:buAutoNum type="arabicPeriod"/>
            </a:pPr>
            <a:r>
              <a:rPr lang="en-US" sz="2400" dirty="0" smtClean="0"/>
              <a:t>VUT A: 2018-1</a:t>
            </a:r>
          </a:p>
          <a:p>
            <a:pPr marL="742950" indent="-742950">
              <a:buAutoNum type="arabicPeriod"/>
            </a:pPr>
            <a:r>
              <a:rPr lang="en-US" sz="2400" dirty="0" smtClean="0"/>
              <a:t>VUT A: 2018-2</a:t>
            </a:r>
            <a:endParaRPr lang="en-US" sz="2400" dirty="0"/>
          </a:p>
        </p:txBody>
      </p:sp>
      <p:sp>
        <p:nvSpPr>
          <p:cNvPr id="3" name="TextBox 2"/>
          <p:cNvSpPr txBox="1"/>
          <p:nvPr/>
        </p:nvSpPr>
        <p:spPr>
          <a:xfrm>
            <a:off x="508000" y="270933"/>
            <a:ext cx="7586133" cy="646331"/>
          </a:xfrm>
          <a:prstGeom prst="rect">
            <a:avLst/>
          </a:prstGeom>
          <a:noFill/>
        </p:spPr>
        <p:txBody>
          <a:bodyPr wrap="square" rtlCol="0">
            <a:spAutoFit/>
          </a:bodyPr>
          <a:lstStyle/>
          <a:p>
            <a:r>
              <a:rPr lang="en-US" sz="3600" b="1" dirty="0"/>
              <a:t>PROGRESS OF THE ACTIVITIES</a:t>
            </a:r>
          </a:p>
        </p:txBody>
      </p:sp>
      <p:sp>
        <p:nvSpPr>
          <p:cNvPr id="4" name="TextBox 3"/>
          <p:cNvSpPr txBox="1"/>
          <p:nvPr/>
        </p:nvSpPr>
        <p:spPr>
          <a:xfrm>
            <a:off x="5843954" y="1270000"/>
            <a:ext cx="6348046" cy="3046988"/>
          </a:xfrm>
          <a:prstGeom prst="rect">
            <a:avLst/>
          </a:prstGeom>
          <a:noFill/>
        </p:spPr>
        <p:txBody>
          <a:bodyPr wrap="square" rtlCol="0">
            <a:spAutoFit/>
          </a:bodyPr>
          <a:lstStyle/>
          <a:p>
            <a:r>
              <a:rPr lang="en-US" sz="2400" dirty="0" smtClean="0"/>
              <a:t>Air samples sent to IVM, Netherlands and MTM research </a:t>
            </a:r>
            <a:r>
              <a:rPr lang="en-US" sz="2400" dirty="0" err="1" smtClean="0"/>
              <a:t>centres</a:t>
            </a:r>
            <a:endParaRPr lang="en-US" sz="2400" dirty="0" smtClean="0"/>
          </a:p>
          <a:p>
            <a:endParaRPr lang="en-US" sz="2400" dirty="0"/>
          </a:p>
          <a:p>
            <a:r>
              <a:rPr lang="en-US" sz="2400" dirty="0" smtClean="0"/>
              <a:t>VUT 1 - 2018 I (IVM)		VUT 1 – 2018 II</a:t>
            </a:r>
          </a:p>
          <a:p>
            <a:r>
              <a:rPr lang="en-US" sz="2400" dirty="0" smtClean="0"/>
              <a:t>VUT 3 - 2018 I (IVM)		VUT 3 – 2018 II</a:t>
            </a:r>
          </a:p>
          <a:p>
            <a:r>
              <a:rPr lang="en-US" sz="2400" dirty="0" smtClean="0"/>
              <a:t>VUT 5 – 2018 I (MTM)		VUT 5 – 2018 II</a:t>
            </a:r>
          </a:p>
          <a:p>
            <a:r>
              <a:rPr lang="en-US" sz="2400" dirty="0" smtClean="0"/>
              <a:t>VUT 9 – 2018 I (IVM)		VUT 9 – 2018 II</a:t>
            </a:r>
          </a:p>
          <a:p>
            <a:r>
              <a:rPr lang="en-US" sz="2400" dirty="0" smtClean="0"/>
              <a:t>VUT 11 – 2018 I (MTM)		VUT 11 – 2018 II</a:t>
            </a:r>
            <a:endParaRPr lang="en-US" sz="2400" dirty="0"/>
          </a:p>
        </p:txBody>
      </p:sp>
      <p:sp>
        <p:nvSpPr>
          <p:cNvPr id="5" name="TextBox 4"/>
          <p:cNvSpPr txBox="1"/>
          <p:nvPr/>
        </p:nvSpPr>
        <p:spPr>
          <a:xfrm>
            <a:off x="508000" y="4743450"/>
            <a:ext cx="10883900" cy="954107"/>
          </a:xfrm>
          <a:prstGeom prst="rect">
            <a:avLst/>
          </a:prstGeom>
          <a:noFill/>
        </p:spPr>
        <p:txBody>
          <a:bodyPr wrap="square" rtlCol="0">
            <a:spAutoFit/>
          </a:bodyPr>
          <a:lstStyle/>
          <a:p>
            <a:r>
              <a:rPr lang="en-US" sz="2800" dirty="0" smtClean="0"/>
              <a:t>The water and air samples for the 3</a:t>
            </a:r>
            <a:r>
              <a:rPr lang="en-US" sz="2800" baseline="30000" dirty="0" smtClean="0"/>
              <a:t>rd</a:t>
            </a:r>
            <a:r>
              <a:rPr lang="en-US" sz="2800" dirty="0" smtClean="0"/>
              <a:t> quarter shall be collected on the 1</a:t>
            </a:r>
            <a:r>
              <a:rPr lang="en-US" sz="2800" baseline="30000" dirty="0" smtClean="0"/>
              <a:t>st</a:t>
            </a:r>
            <a:r>
              <a:rPr lang="en-US" sz="2800" dirty="0" smtClean="0"/>
              <a:t> of October 2018</a:t>
            </a:r>
            <a:endParaRPr lang="en-US" sz="2800" dirty="0"/>
          </a:p>
        </p:txBody>
      </p:sp>
    </p:spTree>
    <p:extLst>
      <p:ext uri="{BB962C8B-B14F-4D97-AF65-F5344CB8AC3E}">
        <p14:creationId xmlns:p14="http://schemas.microsoft.com/office/powerpoint/2010/main" val="3998631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641" y="246114"/>
            <a:ext cx="6689793" cy="309569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874" y="2036907"/>
            <a:ext cx="4127773" cy="400693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640" y="3477996"/>
            <a:ext cx="6689793" cy="2908570"/>
          </a:xfrm>
          <a:prstGeom prst="rect">
            <a:avLst/>
          </a:prstGeom>
        </p:spPr>
      </p:pic>
      <p:sp>
        <p:nvSpPr>
          <p:cNvPr id="5" name="TextBox 4"/>
          <p:cNvSpPr txBox="1"/>
          <p:nvPr/>
        </p:nvSpPr>
        <p:spPr>
          <a:xfrm>
            <a:off x="7564874" y="836579"/>
            <a:ext cx="2843722" cy="1200329"/>
          </a:xfrm>
          <a:prstGeom prst="rect">
            <a:avLst/>
          </a:prstGeom>
          <a:noFill/>
        </p:spPr>
        <p:txBody>
          <a:bodyPr wrap="square" rtlCol="0">
            <a:spAutoFit/>
          </a:bodyPr>
          <a:lstStyle/>
          <a:p>
            <a:r>
              <a:rPr lang="en-US" dirty="0" smtClean="0"/>
              <a:t>SHORT TERM CONTRACTED OFFICER COLLECTING WATER SAMPLES </a:t>
            </a:r>
            <a:endParaRPr lang="en-US" dirty="0"/>
          </a:p>
        </p:txBody>
      </p:sp>
      <p:sp>
        <p:nvSpPr>
          <p:cNvPr id="6" name="TextBox 5"/>
          <p:cNvSpPr txBox="1"/>
          <p:nvPr/>
        </p:nvSpPr>
        <p:spPr>
          <a:xfrm>
            <a:off x="680936" y="6478621"/>
            <a:ext cx="7140102" cy="369332"/>
          </a:xfrm>
          <a:prstGeom prst="rect">
            <a:avLst/>
          </a:prstGeom>
          <a:noFill/>
        </p:spPr>
        <p:txBody>
          <a:bodyPr wrap="square" rtlCol="0">
            <a:spAutoFit/>
          </a:bodyPr>
          <a:lstStyle/>
          <a:p>
            <a:r>
              <a:rPr lang="en-US" dirty="0" smtClean="0"/>
              <a:t>AIR SAMPLES PREPARED ASSISTED BY ASSISTANT OFFICER </a:t>
            </a:r>
            <a:endParaRPr lang="en-US" dirty="0"/>
          </a:p>
        </p:txBody>
      </p:sp>
      <p:sp>
        <p:nvSpPr>
          <p:cNvPr id="8" name="TextBox 7"/>
          <p:cNvSpPr txBox="1"/>
          <p:nvPr/>
        </p:nvSpPr>
        <p:spPr>
          <a:xfrm>
            <a:off x="1838527" y="467247"/>
            <a:ext cx="4824919" cy="369332"/>
          </a:xfrm>
          <a:prstGeom prst="rect">
            <a:avLst/>
          </a:prstGeom>
          <a:noFill/>
        </p:spPr>
        <p:txBody>
          <a:bodyPr wrap="square" rtlCol="0">
            <a:spAutoFit/>
          </a:bodyPr>
          <a:lstStyle/>
          <a:p>
            <a:r>
              <a:rPr lang="en-US" dirty="0" smtClean="0"/>
              <a:t>AIR SAMPLER STRUCTURE </a:t>
            </a:r>
            <a:endParaRPr lang="en-US" dirty="0"/>
          </a:p>
        </p:txBody>
      </p:sp>
    </p:spTree>
    <p:extLst>
      <p:ext uri="{BB962C8B-B14F-4D97-AF65-F5344CB8AC3E}">
        <p14:creationId xmlns:p14="http://schemas.microsoft.com/office/powerpoint/2010/main" val="9691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8650" y="234434"/>
            <a:ext cx="6649577" cy="707886"/>
          </a:xfrm>
          <a:prstGeom prst="rect">
            <a:avLst/>
          </a:prstGeom>
        </p:spPr>
        <p:txBody>
          <a:bodyPr wrap="none">
            <a:spAutoFit/>
          </a:bodyPr>
          <a:lstStyle/>
          <a:p>
            <a:r>
              <a:rPr lang="en-US" sz="3600" b="1" dirty="0"/>
              <a:t>PROGRESS OF THE </a:t>
            </a:r>
            <a:r>
              <a:rPr lang="en-US" sz="3600" b="1" dirty="0" smtClean="0"/>
              <a:t>ACTIVITIES</a:t>
            </a:r>
            <a:r>
              <a:rPr lang="en-US" sz="4000" dirty="0" smtClean="0"/>
              <a:t> </a:t>
            </a:r>
            <a:endParaRPr lang="en-US" sz="4000" dirty="0"/>
          </a:p>
        </p:txBody>
      </p:sp>
      <p:sp>
        <p:nvSpPr>
          <p:cNvPr id="3" name="TextBox 2"/>
          <p:cNvSpPr txBox="1"/>
          <p:nvPr/>
        </p:nvSpPr>
        <p:spPr>
          <a:xfrm>
            <a:off x="628650" y="1228928"/>
            <a:ext cx="8134350" cy="4832092"/>
          </a:xfrm>
          <a:prstGeom prst="rect">
            <a:avLst/>
          </a:prstGeom>
          <a:noFill/>
        </p:spPr>
        <p:txBody>
          <a:bodyPr wrap="square" rtlCol="0">
            <a:spAutoFit/>
          </a:bodyPr>
          <a:lstStyle/>
          <a:p>
            <a:r>
              <a:rPr lang="en-US" sz="2800" dirty="0" smtClean="0"/>
              <a:t>HUMAN MILK SAMPLES</a:t>
            </a:r>
          </a:p>
          <a:p>
            <a:endParaRPr lang="en-US" sz="2800" dirty="0" smtClean="0"/>
          </a:p>
          <a:p>
            <a:pPr marL="457200" indent="-457200">
              <a:buFont typeface="Wingdings" panose="05000000000000000000" pitchFamily="2" charset="2"/>
              <a:buChar char="§"/>
            </a:pPr>
            <a:r>
              <a:rPr lang="en-US" sz="2800" dirty="0" smtClean="0"/>
              <a:t>50 samples of milk collected and mixed into a 1.25L bottle </a:t>
            </a:r>
            <a:r>
              <a:rPr lang="en-US" sz="2800" i="1" dirty="0" smtClean="0"/>
              <a:t>(pooled sample)</a:t>
            </a:r>
            <a:r>
              <a:rPr lang="en-US" sz="2800" dirty="0" smtClean="0"/>
              <a:t> and sent on the 3/3/18 to CVUA ,Germany. </a:t>
            </a:r>
          </a:p>
          <a:p>
            <a:endParaRPr lang="en-US" sz="2800" dirty="0"/>
          </a:p>
          <a:p>
            <a:r>
              <a:rPr lang="en-US" sz="2800" dirty="0" smtClean="0"/>
              <a:t>NATIONAL SAMPLES/INTERESTS</a:t>
            </a:r>
          </a:p>
          <a:p>
            <a:endParaRPr lang="en-US" sz="2800" dirty="0"/>
          </a:p>
          <a:p>
            <a:pPr marL="457200" indent="-457200">
              <a:buFont typeface="Wingdings" panose="05000000000000000000" pitchFamily="2" charset="2"/>
              <a:buChar char="§"/>
            </a:pPr>
            <a:r>
              <a:rPr lang="en-US" sz="2800" dirty="0" smtClean="0"/>
              <a:t>No progress yet on National Samples</a:t>
            </a:r>
          </a:p>
          <a:p>
            <a:pPr marL="457200" indent="-457200">
              <a:buFont typeface="Wingdings" panose="05000000000000000000" pitchFamily="2" charset="2"/>
              <a:buChar char="§"/>
            </a:pPr>
            <a:r>
              <a:rPr lang="en-US" sz="2800" dirty="0" smtClean="0"/>
              <a:t>Samples will be sent before end of year  </a:t>
            </a:r>
          </a:p>
          <a:p>
            <a:pPr marL="457200" indent="-457200">
              <a:buFont typeface="Wingdings" panose="05000000000000000000" pitchFamily="2" charset="2"/>
              <a:buChar char="§"/>
            </a:pPr>
            <a:endParaRPr lang="en-US" sz="2800" dirty="0"/>
          </a:p>
        </p:txBody>
      </p:sp>
    </p:spTree>
    <p:extLst>
      <p:ext uri="{BB962C8B-B14F-4D97-AF65-F5344CB8AC3E}">
        <p14:creationId xmlns:p14="http://schemas.microsoft.com/office/powerpoint/2010/main" val="3454885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539" y="114269"/>
            <a:ext cx="11001555" cy="523220"/>
          </a:xfrm>
          <a:prstGeom prst="rect">
            <a:avLst/>
          </a:prstGeom>
          <a:noFill/>
        </p:spPr>
        <p:txBody>
          <a:bodyPr wrap="square" rtlCol="0">
            <a:spAutoFit/>
          </a:bodyPr>
          <a:lstStyle/>
          <a:p>
            <a:r>
              <a:rPr lang="en-US" sz="2800" b="1" dirty="0" smtClean="0"/>
              <a:t>CHALLENGES</a:t>
            </a:r>
            <a:endParaRPr lang="en-US" sz="2800" b="1" dirty="0"/>
          </a:p>
        </p:txBody>
      </p:sp>
      <p:sp>
        <p:nvSpPr>
          <p:cNvPr id="3" name="TextBox 2"/>
          <p:cNvSpPr txBox="1"/>
          <p:nvPr/>
        </p:nvSpPr>
        <p:spPr>
          <a:xfrm>
            <a:off x="0" y="1000666"/>
            <a:ext cx="12192000" cy="4893647"/>
          </a:xfrm>
          <a:prstGeom prst="rect">
            <a:avLst/>
          </a:prstGeom>
          <a:noFill/>
        </p:spPr>
        <p:txBody>
          <a:bodyPr wrap="square" rtlCol="0">
            <a:spAutoFit/>
          </a:bodyPr>
          <a:lstStyle/>
          <a:p>
            <a:pPr marL="342900" indent="-342900">
              <a:buFont typeface="Wingdings" panose="05000000000000000000" pitchFamily="2" charset="2"/>
              <a:buChar char="§"/>
            </a:pPr>
            <a:r>
              <a:rPr lang="en-US" sz="2400" dirty="0" smtClean="0"/>
              <a:t>Main challenge is the capacity to ensure samples details for collection are well understood before collection begins</a:t>
            </a:r>
            <a:r>
              <a:rPr lang="en-US" sz="2400" dirty="0"/>
              <a:t> </a:t>
            </a:r>
            <a:endParaRPr lang="en-US" sz="2400" dirty="0" smtClean="0"/>
          </a:p>
          <a:p>
            <a:endParaRPr lang="en-US" sz="2400" dirty="0" smtClean="0"/>
          </a:p>
          <a:p>
            <a:pPr marL="342900" indent="-342900">
              <a:buFont typeface="Wingdings" panose="05000000000000000000" pitchFamily="2" charset="2"/>
              <a:buChar char="§"/>
            </a:pPr>
            <a:r>
              <a:rPr lang="en-US" sz="2400" dirty="0" smtClean="0"/>
              <a:t>National organizations and their processes for approvals etc.. contributed to delay</a:t>
            </a:r>
          </a:p>
          <a:p>
            <a:pPr marL="342900" indent="-342900">
              <a:buFont typeface="Wingdings" panose="05000000000000000000" pitchFamily="2" charset="2"/>
              <a:buChar char="§"/>
            </a:pPr>
            <a:r>
              <a:rPr lang="en-US" sz="2400" dirty="0" smtClean="0"/>
              <a:t>Officers have competing priorities – have short term contracts </a:t>
            </a:r>
          </a:p>
          <a:p>
            <a:endParaRPr lang="en-US" sz="2400" dirty="0" smtClean="0"/>
          </a:p>
          <a:p>
            <a:pPr marL="342900" indent="-342900">
              <a:buFont typeface="Wingdings" panose="05000000000000000000" pitchFamily="2" charset="2"/>
              <a:buChar char="§"/>
            </a:pPr>
            <a:endParaRPr lang="en-US" sz="2400" dirty="0" smtClean="0"/>
          </a:p>
          <a:p>
            <a:pPr marL="342900" indent="-342900">
              <a:buFont typeface="Wingdings" panose="05000000000000000000" pitchFamily="2" charset="2"/>
              <a:buChar char="§"/>
            </a:pPr>
            <a:endParaRPr lang="en-US" sz="2400" dirty="0" smtClean="0"/>
          </a:p>
          <a:p>
            <a:pPr marL="342900" indent="-342900">
              <a:buFont typeface="Wingdings" panose="05000000000000000000" pitchFamily="2" charset="2"/>
              <a:buChar char="§"/>
            </a:pPr>
            <a:endParaRPr lang="en-US" sz="2400" dirty="0" smtClean="0"/>
          </a:p>
          <a:p>
            <a:pPr marL="342900" indent="-342900">
              <a:buFont typeface="Wingdings" panose="05000000000000000000" pitchFamily="2" charset="2"/>
              <a:buChar char="§"/>
            </a:pPr>
            <a:endParaRPr lang="en-US" sz="2400" dirty="0" smtClean="0"/>
          </a:p>
          <a:p>
            <a:pPr marL="342900" indent="-342900">
              <a:buFont typeface="Wingdings" panose="05000000000000000000" pitchFamily="2" charset="2"/>
              <a:buChar char="§"/>
            </a:pPr>
            <a:endParaRPr lang="en-US" sz="2400" dirty="0" smtClean="0"/>
          </a:p>
          <a:p>
            <a:pPr marL="342900" indent="-342900">
              <a:buFont typeface="Wingdings" panose="05000000000000000000" pitchFamily="2" charset="2"/>
              <a:buChar char="§"/>
            </a:pPr>
            <a:endParaRPr lang="en-US" sz="2400" dirty="0" smtClean="0"/>
          </a:p>
        </p:txBody>
      </p:sp>
      <p:sp>
        <p:nvSpPr>
          <p:cNvPr id="5" name="TextBox 4"/>
          <p:cNvSpPr txBox="1"/>
          <p:nvPr/>
        </p:nvSpPr>
        <p:spPr>
          <a:xfrm>
            <a:off x="241539" y="3710210"/>
            <a:ext cx="12192000" cy="523220"/>
          </a:xfrm>
          <a:prstGeom prst="rect">
            <a:avLst/>
          </a:prstGeom>
          <a:noFill/>
        </p:spPr>
        <p:txBody>
          <a:bodyPr wrap="square" rtlCol="0">
            <a:spAutoFit/>
          </a:bodyPr>
          <a:lstStyle/>
          <a:p>
            <a:r>
              <a:rPr lang="en-US" sz="2800" b="1" dirty="0" smtClean="0"/>
              <a:t>LESSONS LEARNT</a:t>
            </a:r>
            <a:endParaRPr lang="en-US" sz="2800" b="1" dirty="0"/>
          </a:p>
        </p:txBody>
      </p:sp>
      <p:sp>
        <p:nvSpPr>
          <p:cNvPr id="6" name="TextBox 5"/>
          <p:cNvSpPr txBox="1"/>
          <p:nvPr/>
        </p:nvSpPr>
        <p:spPr>
          <a:xfrm>
            <a:off x="148773" y="4295605"/>
            <a:ext cx="11484634" cy="1569660"/>
          </a:xfrm>
          <a:prstGeom prst="rect">
            <a:avLst/>
          </a:prstGeom>
          <a:noFill/>
        </p:spPr>
        <p:txBody>
          <a:bodyPr wrap="square" rtlCol="0">
            <a:spAutoFit/>
          </a:bodyPr>
          <a:lstStyle/>
          <a:p>
            <a:r>
              <a:rPr lang="en-US" sz="2400" dirty="0" smtClean="0"/>
              <a:t>Attend training, didn’t attend training as training logistics were communicated in very short time and lengthy government processes to allow for approval to travel made it impossible to attend.</a:t>
            </a:r>
          </a:p>
          <a:p>
            <a:endParaRPr lang="en-US" sz="2400" dirty="0" smtClean="0"/>
          </a:p>
        </p:txBody>
      </p:sp>
    </p:spTree>
    <p:extLst>
      <p:ext uri="{BB962C8B-B14F-4D97-AF65-F5344CB8AC3E}">
        <p14:creationId xmlns:p14="http://schemas.microsoft.com/office/powerpoint/2010/main" val="3532380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5057" y="241539"/>
            <a:ext cx="11846943" cy="523220"/>
          </a:xfrm>
          <a:prstGeom prst="rect">
            <a:avLst/>
          </a:prstGeom>
          <a:noFill/>
        </p:spPr>
        <p:txBody>
          <a:bodyPr wrap="square" rtlCol="0">
            <a:spAutoFit/>
          </a:bodyPr>
          <a:lstStyle/>
          <a:p>
            <a:r>
              <a:rPr lang="en-US" sz="2800" b="1" dirty="0" smtClean="0"/>
              <a:t>BENEFIT of GMP PROJECT for VANUATU</a:t>
            </a:r>
            <a:endParaRPr lang="en-US" sz="2800" b="1" dirty="0"/>
          </a:p>
        </p:txBody>
      </p:sp>
      <p:sp>
        <p:nvSpPr>
          <p:cNvPr id="3" name="TextBox 2"/>
          <p:cNvSpPr txBox="1"/>
          <p:nvPr/>
        </p:nvSpPr>
        <p:spPr>
          <a:xfrm>
            <a:off x="0" y="1311214"/>
            <a:ext cx="12036725" cy="3046988"/>
          </a:xfrm>
          <a:prstGeom prst="rect">
            <a:avLst/>
          </a:prstGeom>
          <a:noFill/>
        </p:spPr>
        <p:txBody>
          <a:bodyPr wrap="square" rtlCol="0">
            <a:spAutoFit/>
          </a:bodyPr>
          <a:lstStyle/>
          <a:p>
            <a:pPr marL="342900" indent="-342900">
              <a:buFont typeface="Wingdings" panose="05000000000000000000" pitchFamily="2" charset="2"/>
              <a:buChar char="§"/>
            </a:pPr>
            <a:r>
              <a:rPr lang="en-US" sz="2400" dirty="0" smtClean="0"/>
              <a:t>The results of the project will provide for Vanuatu information on levels of the different POPs that Vanuatu is exposed to.</a:t>
            </a:r>
          </a:p>
          <a:p>
            <a:r>
              <a:rPr lang="en-US" sz="2400" dirty="0" smtClean="0"/>
              <a:t>    This can enable the Vanuatu government to make policies and/or take </a:t>
            </a:r>
          </a:p>
          <a:p>
            <a:r>
              <a:rPr lang="en-US" sz="2400" dirty="0"/>
              <a:t> </a:t>
            </a:r>
            <a:r>
              <a:rPr lang="en-US" sz="2400" dirty="0" smtClean="0"/>
              <a:t>   necessary measures as required.</a:t>
            </a:r>
          </a:p>
          <a:p>
            <a:endParaRPr lang="en-US" sz="2400" dirty="0" smtClean="0"/>
          </a:p>
          <a:p>
            <a:pPr marL="342900" indent="-342900">
              <a:buFont typeface="Wingdings" panose="05000000000000000000" pitchFamily="2" charset="2"/>
              <a:buChar char="§"/>
            </a:pPr>
            <a:r>
              <a:rPr lang="en-US" sz="2400" dirty="0" smtClean="0"/>
              <a:t>Capacity is built when we participate so that we have knowledge and skills for future similar projects. </a:t>
            </a:r>
          </a:p>
          <a:p>
            <a:endParaRPr lang="en-US" sz="2400" dirty="0"/>
          </a:p>
        </p:txBody>
      </p:sp>
    </p:spTree>
    <p:extLst>
      <p:ext uri="{BB962C8B-B14F-4D97-AF65-F5344CB8AC3E}">
        <p14:creationId xmlns:p14="http://schemas.microsoft.com/office/powerpoint/2010/main" val="2756153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582</TotalTime>
  <Words>671</Words>
  <Application>Microsoft Office PowerPoint</Application>
  <PresentationFormat>Widescreen</PresentationFormat>
  <Paragraphs>82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Century Gothic</vt:lpstr>
      <vt:lpstr>Wingdings</vt:lpstr>
      <vt:lpstr>Wingdings 3</vt:lpstr>
      <vt:lpstr>Ion</vt:lpstr>
      <vt:lpstr>       Participating Country: VANUATU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OPPORTUNITIES, COLLABORATIONS &amp; NETWORKS</vt:lpstr>
      <vt:lpstr>PowerPoint Presentation</vt:lpstr>
      <vt:lpstr>THANK YOU!  Roselyn Bue Senior Officer (Chemical Ozone) Department of Environmental Protection and Conservation VANUATU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Roselyn Bue</dc:creator>
  <cp:lastModifiedBy>User</cp:lastModifiedBy>
  <cp:revision>62</cp:revision>
  <dcterms:created xsi:type="dcterms:W3CDTF">2018-09-14T05:09:18Z</dcterms:created>
  <dcterms:modified xsi:type="dcterms:W3CDTF">2018-09-18T17:28:42Z</dcterms:modified>
</cp:coreProperties>
</file>