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07" r:id="rId2"/>
    <p:sldId id="312" r:id="rId3"/>
    <p:sldId id="309" r:id="rId4"/>
    <p:sldId id="313" r:id="rId5"/>
    <p:sldId id="314" r:id="rId6"/>
    <p:sldId id="316" r:id="rId7"/>
    <p:sldId id="322" r:id="rId8"/>
    <p:sldId id="326" r:id="rId9"/>
    <p:sldId id="323" r:id="rId10"/>
    <p:sldId id="317" r:id="rId11"/>
    <p:sldId id="318" r:id="rId12"/>
    <p:sldId id="319" r:id="rId13"/>
    <p:sldId id="324" r:id="rId14"/>
    <p:sldId id="320" r:id="rId15"/>
    <p:sldId id="327" r:id="rId16"/>
    <p:sldId id="321" r:id="rId17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7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94270" autoAdjust="0"/>
  </p:normalViewPr>
  <p:slideViewPr>
    <p:cSldViewPr>
      <p:cViewPr varScale="1">
        <p:scale>
          <a:sx n="64" d="100"/>
          <a:sy n="64" d="100"/>
        </p:scale>
        <p:origin x="1218" y="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82A92-F2B7-4E11-A14E-3921CD4686F6}" type="datetimeFigureOut">
              <a:rPr lang="en-GB" smtClean="0"/>
              <a:pPr/>
              <a:t>18/09/2018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5BCE7-47B3-4664-8F98-9256452A30D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417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5BCE7-47B3-4664-8F98-9256452A30D0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970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SIHRERB- Solomon</a:t>
            </a:r>
            <a:r>
              <a:rPr lang="en-US" baseline="0" dirty="0" smtClean="0"/>
              <a:t> Islands Health Research Ethical Review Board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5BCE7-47B3-4664-8F98-9256452A30D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215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EE104-8FC8-4193-98DC-23200199C3BF}" type="datetimeFigureOut">
              <a:rPr lang="en-GB" smtClean="0"/>
              <a:pPr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E921-1871-4AED-8EE7-FB2FB0992F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EE104-8FC8-4193-98DC-23200199C3BF}" type="datetimeFigureOut">
              <a:rPr lang="en-GB" smtClean="0"/>
              <a:pPr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E921-1871-4AED-8EE7-FB2FB0992F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EE104-8FC8-4193-98DC-23200199C3BF}" type="datetimeFigureOut">
              <a:rPr lang="en-GB" smtClean="0"/>
              <a:pPr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E921-1871-4AED-8EE7-FB2FB0992F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EE104-8FC8-4193-98DC-23200199C3BF}" type="datetimeFigureOut">
              <a:rPr lang="en-GB" smtClean="0"/>
              <a:pPr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E921-1871-4AED-8EE7-FB2FB0992F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EE104-8FC8-4193-98DC-23200199C3BF}" type="datetimeFigureOut">
              <a:rPr lang="en-GB" smtClean="0"/>
              <a:pPr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E921-1871-4AED-8EE7-FB2FB0992F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EE104-8FC8-4193-98DC-23200199C3BF}" type="datetimeFigureOut">
              <a:rPr lang="en-GB" smtClean="0"/>
              <a:pPr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E921-1871-4AED-8EE7-FB2FB0992F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EE104-8FC8-4193-98DC-23200199C3BF}" type="datetimeFigureOut">
              <a:rPr lang="en-GB" smtClean="0"/>
              <a:pPr/>
              <a:t>18/09/2018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E921-1871-4AED-8EE7-FB2FB0992F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EE104-8FC8-4193-98DC-23200199C3BF}" type="datetimeFigureOut">
              <a:rPr lang="en-GB" smtClean="0"/>
              <a:pPr/>
              <a:t>18/09/2018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E921-1871-4AED-8EE7-FB2FB0992F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EE104-8FC8-4193-98DC-23200199C3BF}" type="datetimeFigureOut">
              <a:rPr lang="en-GB" smtClean="0"/>
              <a:pPr/>
              <a:t>18/09/2018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E921-1871-4AED-8EE7-FB2FB0992F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EE104-8FC8-4193-98DC-23200199C3BF}" type="datetimeFigureOut">
              <a:rPr lang="en-GB" smtClean="0"/>
              <a:pPr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E921-1871-4AED-8EE7-FB2FB0992F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EE104-8FC8-4193-98DC-23200199C3BF}" type="datetimeFigureOut">
              <a:rPr lang="en-GB" smtClean="0"/>
              <a:pPr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E921-1871-4AED-8EE7-FB2FB0992F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EE104-8FC8-4193-98DC-23200199C3BF}" type="datetimeFigureOut">
              <a:rPr lang="en-GB" smtClean="0"/>
              <a:pPr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0E921-1871-4AED-8EE7-FB2FB0992F0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 Logo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374" y="858884"/>
            <a:ext cx="7257256" cy="1686697"/>
          </a:xfrm>
          <a:prstGeom prst="rect">
            <a:avLst/>
          </a:prstGeom>
        </p:spPr>
      </p:pic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93" y="0"/>
            <a:ext cx="964213" cy="11562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0472" y="4054370"/>
            <a:ext cx="93852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chemeClr val="accent5"/>
                </a:solidFill>
                <a:latin typeface="Open Sans Condensed"/>
                <a:cs typeface="Oswald Regular"/>
              </a:rPr>
              <a:t>A PRESENTATION BY:</a:t>
            </a:r>
          </a:p>
          <a:p>
            <a:pPr algn="just"/>
            <a:endParaRPr lang="en-US" dirty="0" smtClean="0">
              <a:solidFill>
                <a:schemeClr val="accent5"/>
              </a:solidFill>
              <a:latin typeface="Open Sans Condensed"/>
              <a:cs typeface="Oswald Regular"/>
            </a:endParaRPr>
          </a:p>
          <a:p>
            <a:pPr algn="just"/>
            <a:r>
              <a:rPr lang="en-US" sz="2400" dirty="0" smtClean="0">
                <a:solidFill>
                  <a:schemeClr val="accent5"/>
                </a:solidFill>
                <a:latin typeface="Open Sans Condensed"/>
                <a:cs typeface="Montserrat Light"/>
              </a:rPr>
              <a:t>Ministry of Environment Climate Change Disaster Management &amp; Meteorology</a:t>
            </a:r>
          </a:p>
          <a:p>
            <a:pPr algn="just"/>
            <a:r>
              <a:rPr lang="en-US" sz="2400" dirty="0" smtClean="0">
                <a:solidFill>
                  <a:schemeClr val="accent5"/>
                </a:solidFill>
                <a:latin typeface="Open Sans Condensed"/>
                <a:cs typeface="Montserrat Light"/>
              </a:rPr>
              <a:t>Solomon Islands</a:t>
            </a:r>
          </a:p>
          <a:p>
            <a:pPr algn="just"/>
            <a:endParaRPr lang="en-US" dirty="0">
              <a:solidFill>
                <a:schemeClr val="accent5"/>
              </a:solidFill>
              <a:latin typeface="Oswald Regular"/>
              <a:cs typeface="Oswald Regular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547800" y="1997714"/>
            <a:ext cx="8915400" cy="197281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 </a:t>
            </a:r>
            <a:r>
              <a:rPr lang="en-US" sz="5200" dirty="0" smtClean="0">
                <a:solidFill>
                  <a:schemeClr val="tx1"/>
                </a:solidFill>
              </a:rPr>
              <a:t>Global Monitoring Plan Phase II Project </a:t>
            </a:r>
            <a:r>
              <a:rPr lang="mr-IN" sz="5200" dirty="0" smtClean="0">
                <a:solidFill>
                  <a:schemeClr val="tx1"/>
                </a:solidFill>
              </a:rPr>
              <a:t>–</a:t>
            </a:r>
            <a:r>
              <a:rPr lang="en-US" sz="5200" dirty="0" smtClean="0">
                <a:solidFill>
                  <a:schemeClr val="tx1"/>
                </a:solidFill>
              </a:rPr>
              <a:t>Mid-term Review Workshop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17</a:t>
            </a:r>
            <a:r>
              <a:rPr lang="en-US" sz="2400" b="1" baseline="30000" dirty="0" smtClean="0">
                <a:solidFill>
                  <a:schemeClr val="tx1"/>
                </a:solidFill>
              </a:rPr>
              <a:t>th</a:t>
            </a:r>
            <a:r>
              <a:rPr lang="en-US" sz="2400" b="1" dirty="0" smtClean="0">
                <a:solidFill>
                  <a:schemeClr val="tx1"/>
                </a:solidFill>
              </a:rPr>
              <a:t> -18</a:t>
            </a:r>
            <a:r>
              <a:rPr lang="en-US" sz="2400" b="1" baseline="30000" dirty="0" smtClean="0">
                <a:solidFill>
                  <a:schemeClr val="tx1"/>
                </a:solidFill>
              </a:rPr>
              <a:t>th</a:t>
            </a:r>
            <a:r>
              <a:rPr lang="en-US" sz="2400" b="1" dirty="0" smtClean="0">
                <a:solidFill>
                  <a:schemeClr val="tx1"/>
                </a:solidFill>
              </a:rPr>
              <a:t> September 2018, Brisbane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9" r="10129"/>
          <a:stretch/>
        </p:blipFill>
        <p:spPr>
          <a:xfrm>
            <a:off x="8080094" y="0"/>
            <a:ext cx="1584176" cy="12078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IG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30708"/>
            <a:ext cx="9905999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2245" y="191064"/>
            <a:ext cx="8915400" cy="6150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b="1" dirty="0" smtClean="0">
                <a:solidFill>
                  <a:schemeClr val="accent1">
                    <a:lumMod val="75000"/>
                  </a:schemeClr>
                </a:solidFill>
                <a:latin typeface="Open Sans Condensed" pitchFamily="34" charset="0"/>
                <a:ea typeface="Open Sans Condensed" pitchFamily="34" charset="0"/>
                <a:cs typeface="Open Sans Condensed" pitchFamily="34" charset="0"/>
              </a:rPr>
              <a:t>Lessons Learnt</a:t>
            </a:r>
            <a:endParaRPr lang="en-GB" sz="3200" dirty="0">
              <a:solidFill>
                <a:schemeClr val="accent1">
                  <a:lumMod val="75000"/>
                </a:schemeClr>
              </a:solidFill>
              <a:latin typeface="Open Sans Condensed" pitchFamily="34" charset="0"/>
              <a:ea typeface="Open Sans Condensed" pitchFamily="34" charset="0"/>
              <a:cs typeface="Open Sans Condense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113" y="966428"/>
            <a:ext cx="8915400" cy="4334780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Team work when conducting samplings to enhance each others capacity to do proper sampling</a:t>
            </a:r>
          </a:p>
          <a:p>
            <a:pPr algn="just"/>
            <a:r>
              <a:rPr lang="en-US" sz="2800" dirty="0" smtClean="0"/>
              <a:t>Coordination </a:t>
            </a:r>
            <a:r>
              <a:rPr lang="en-US" sz="2800" dirty="0"/>
              <a:t>between </a:t>
            </a:r>
            <a:r>
              <a:rPr lang="en-US" sz="2800" dirty="0" smtClean="0"/>
              <a:t>stakeholders to maintain good networking &amp; collaboration</a:t>
            </a:r>
          </a:p>
          <a:p>
            <a:pPr algn="just"/>
            <a:r>
              <a:rPr lang="en-US" sz="2800" dirty="0" smtClean="0"/>
              <a:t>Cross-check shipment paperwork  by a second person ( ensure to include ‘no commercial value’ or 1 Euro dollar)</a:t>
            </a:r>
          </a:p>
          <a:p>
            <a:pPr algn="just"/>
            <a:r>
              <a:rPr lang="en-US" sz="2800" dirty="0" smtClean="0"/>
              <a:t>Preparation of shipment  paperwork before date for shipment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5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IG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95300" y="2872"/>
            <a:ext cx="8915400" cy="6150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b="1" dirty="0" smtClean="0">
                <a:solidFill>
                  <a:schemeClr val="accent1">
                    <a:lumMod val="75000"/>
                  </a:schemeClr>
                </a:solidFill>
                <a:latin typeface="Open Sans Condensed" pitchFamily="34" charset="0"/>
                <a:ea typeface="Open Sans Condensed" pitchFamily="34" charset="0"/>
                <a:cs typeface="Open Sans Condensed" pitchFamily="34" charset="0"/>
              </a:rPr>
              <a:t>Project Outcomes /Benefits</a:t>
            </a:r>
            <a:endParaRPr lang="en-GB" sz="3200" dirty="0">
              <a:solidFill>
                <a:schemeClr val="accent1">
                  <a:lumMod val="75000"/>
                </a:schemeClr>
              </a:solidFill>
              <a:latin typeface="Open Sans Condensed" pitchFamily="34" charset="0"/>
              <a:ea typeface="Open Sans Condensed" pitchFamily="34" charset="0"/>
              <a:cs typeface="Open Sans Condensed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2479" y="836712"/>
            <a:ext cx="8936233" cy="4525963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/>
              <a:t>Builds/strengthen the capacity of officers to monitor POPs concentration or to conduct proper sampling</a:t>
            </a:r>
          </a:p>
          <a:p>
            <a:pPr algn="just"/>
            <a:r>
              <a:rPr lang="en-US" sz="2800" dirty="0" smtClean="0"/>
              <a:t>Government officers better equipped with scientific  or technical knowledge &amp; tools to a high standard</a:t>
            </a:r>
          </a:p>
          <a:p>
            <a:pPr algn="just"/>
            <a:r>
              <a:rPr lang="en-US" sz="2800" dirty="0" smtClean="0"/>
              <a:t>Data collection on air, water , human exposure to POPs relevant for decision making /Policy /Legislation</a:t>
            </a:r>
          </a:p>
          <a:p>
            <a:pPr algn="just"/>
            <a:r>
              <a:rPr lang="en-US" sz="2800" dirty="0" smtClean="0"/>
              <a:t>Increased awareness of POPs exposure amongst stakeholders</a:t>
            </a:r>
          </a:p>
          <a:p>
            <a:pPr algn="just"/>
            <a:r>
              <a:rPr lang="en-US" sz="2800" dirty="0" smtClean="0"/>
              <a:t>Helps Government to provide inputs to the Stockholm Convention &amp; to facilitate  reporting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6376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IG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16632"/>
            <a:ext cx="9905999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95300" y="214344"/>
            <a:ext cx="8915400" cy="6150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b="1" dirty="0" smtClean="0">
                <a:solidFill>
                  <a:schemeClr val="accent1">
                    <a:lumMod val="75000"/>
                  </a:schemeClr>
                </a:solidFill>
                <a:latin typeface="Open Sans Condensed" pitchFamily="34" charset="0"/>
                <a:ea typeface="Open Sans Condensed" pitchFamily="34" charset="0"/>
                <a:cs typeface="Open Sans Condensed" pitchFamily="34" charset="0"/>
              </a:rPr>
              <a:t>Opportunities, Collaborations &amp; Networks</a:t>
            </a:r>
            <a:endParaRPr lang="en-GB" sz="3200" dirty="0">
              <a:solidFill>
                <a:schemeClr val="accent1">
                  <a:lumMod val="75000"/>
                </a:schemeClr>
              </a:solidFill>
              <a:latin typeface="Open Sans Condensed" pitchFamily="34" charset="0"/>
              <a:ea typeface="Open Sans Condensed" pitchFamily="34" charset="0"/>
              <a:cs typeface="Open Sans Condensed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5300" y="1224336"/>
            <a:ext cx="840771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 smtClean="0"/>
              <a:t>Creates new networking through a multi-stakeholder approach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 smtClean="0"/>
              <a:t> Builds  on existing networking or coordination with stakeholders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Information dissemination and awareness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485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IG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91753" y="351420"/>
            <a:ext cx="8915400" cy="6150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400" b="1" dirty="0" smtClean="0">
                <a:solidFill>
                  <a:schemeClr val="accent1">
                    <a:lumMod val="75000"/>
                  </a:schemeClr>
                </a:solidFill>
                <a:latin typeface="Open Sans Condensed" pitchFamily="34" charset="0"/>
                <a:ea typeface="Open Sans Condensed" pitchFamily="34" charset="0"/>
                <a:cs typeface="Open Sans Condensed" pitchFamily="34" charset="0"/>
              </a:rPr>
              <a:t>Opportunities, Collaborations &amp; Networks</a:t>
            </a:r>
            <a:endParaRPr lang="en-GB" sz="2400" dirty="0">
              <a:solidFill>
                <a:schemeClr val="accent1">
                  <a:lumMod val="75000"/>
                </a:schemeClr>
              </a:solidFill>
              <a:latin typeface="Open Sans Condensed" pitchFamily="34" charset="0"/>
              <a:ea typeface="Open Sans Condensed" pitchFamily="34" charset="0"/>
              <a:cs typeface="Open Sans Condensed" pitchFamily="34" charset="0"/>
            </a:endParaRPr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5008" y="1277228"/>
            <a:ext cx="4196869" cy="3951971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88" y="1252550"/>
            <a:ext cx="4536504" cy="397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94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IG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91753" y="351420"/>
            <a:ext cx="8915400" cy="6150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400" b="1" dirty="0" smtClean="0">
                <a:solidFill>
                  <a:schemeClr val="accent1">
                    <a:lumMod val="75000"/>
                  </a:schemeClr>
                </a:solidFill>
                <a:latin typeface="Open Sans Condensed" pitchFamily="34" charset="0"/>
                <a:ea typeface="Open Sans Condensed" pitchFamily="34" charset="0"/>
                <a:cs typeface="Open Sans Condensed" pitchFamily="34" charset="0"/>
              </a:rPr>
              <a:t>Sustainability &amp; Future Expectations</a:t>
            </a:r>
            <a:endParaRPr lang="en-GB" sz="2400" dirty="0">
              <a:solidFill>
                <a:schemeClr val="accent1">
                  <a:lumMod val="75000"/>
                </a:schemeClr>
              </a:solidFill>
              <a:latin typeface="Open Sans Condensed" pitchFamily="34" charset="0"/>
              <a:ea typeface="Open Sans Condensed" pitchFamily="34" charset="0"/>
              <a:cs typeface="Open Sans Condense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53" y="966428"/>
            <a:ext cx="8915400" cy="4725553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Future Projects should have dedicated project officer</a:t>
            </a:r>
          </a:p>
          <a:p>
            <a:pPr algn="just"/>
            <a:r>
              <a:rPr lang="en-US" sz="2800" dirty="0" smtClean="0"/>
              <a:t>Flexibility of funding to support the capacity and resources of governments through:</a:t>
            </a:r>
          </a:p>
          <a:p>
            <a:pPr lvl="1" algn="just"/>
            <a:r>
              <a:rPr lang="en-US" sz="2400" dirty="0" smtClean="0"/>
              <a:t>National Capacity building in MEAs </a:t>
            </a:r>
          </a:p>
          <a:p>
            <a:pPr lvl="1" algn="just"/>
            <a:r>
              <a:rPr lang="en-US" sz="2400" dirty="0" smtClean="0"/>
              <a:t>Institutional strengthening</a:t>
            </a:r>
          </a:p>
          <a:p>
            <a:pPr lvl="1" algn="just"/>
            <a:r>
              <a:rPr lang="en-US" sz="2400" dirty="0" smtClean="0"/>
              <a:t>Coordinate national initiatives/activities related to POPs</a:t>
            </a:r>
          </a:p>
          <a:p>
            <a:pPr algn="just"/>
            <a:r>
              <a:rPr lang="en-US" sz="2800" dirty="0" smtClean="0"/>
              <a:t>Harmonization of existing legislations to manage sound chemical management</a:t>
            </a:r>
          </a:p>
          <a:p>
            <a:pPr marL="0" indent="0" algn="just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8473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IG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91753" y="351420"/>
            <a:ext cx="8915400" cy="6150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400" b="1" dirty="0" smtClean="0">
                <a:solidFill>
                  <a:schemeClr val="accent1">
                    <a:lumMod val="75000"/>
                  </a:schemeClr>
                </a:solidFill>
                <a:latin typeface="Open Sans Condensed" pitchFamily="34" charset="0"/>
                <a:ea typeface="Open Sans Condensed" pitchFamily="34" charset="0"/>
                <a:cs typeface="Open Sans Condensed" pitchFamily="34" charset="0"/>
              </a:rPr>
              <a:t>Sustainability &amp; Future Expectations</a:t>
            </a:r>
            <a:endParaRPr lang="en-GB" sz="2400" dirty="0">
              <a:solidFill>
                <a:schemeClr val="accent1">
                  <a:lumMod val="75000"/>
                </a:schemeClr>
              </a:solidFill>
              <a:latin typeface="Open Sans Condensed" pitchFamily="34" charset="0"/>
              <a:ea typeface="Open Sans Condensed" pitchFamily="34" charset="0"/>
              <a:cs typeface="Open Sans Condense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53" y="966428"/>
            <a:ext cx="8915400" cy="4725553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Ownership &amp; Sustainability - Results to be translated to ensure policy makers understand why the need for on-going monitoring</a:t>
            </a:r>
            <a:r>
              <a:rPr lang="en-US" sz="2800" dirty="0"/>
              <a:t>. </a:t>
            </a:r>
            <a:r>
              <a:rPr lang="en-US" sz="2800" dirty="0" smtClean="0"/>
              <a:t>This can then be incorporated into </a:t>
            </a:r>
            <a:r>
              <a:rPr lang="en-US" sz="2800" dirty="0"/>
              <a:t>National Planning &amp; </a:t>
            </a:r>
            <a:r>
              <a:rPr lang="en-US" sz="2800" dirty="0" smtClean="0"/>
              <a:t>Budget</a:t>
            </a:r>
          </a:p>
          <a:p>
            <a:pPr algn="just"/>
            <a:r>
              <a:rPr lang="en-US" sz="2800" dirty="0" smtClean="0"/>
              <a:t>Harmonization of existing legislations to manage sound chemical management</a:t>
            </a:r>
          </a:p>
          <a:p>
            <a:pPr algn="just"/>
            <a:r>
              <a:rPr lang="en-US" sz="2800" dirty="0" smtClean="0"/>
              <a:t> Maintain POPs sampling sites</a:t>
            </a:r>
          </a:p>
          <a:p>
            <a:pPr algn="just"/>
            <a:r>
              <a:rPr lang="en-US" sz="2800" dirty="0" smtClean="0"/>
              <a:t>Separate Chemical Unit and Human resources to be responsible for Chemical Management within the MECDM</a:t>
            </a:r>
          </a:p>
          <a:p>
            <a:pPr marL="0" indent="0" algn="just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5688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IG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51758"/>
            <a:ext cx="9905999" cy="68580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920552" y="1340768"/>
            <a:ext cx="8604448" cy="1944216"/>
          </a:xfrm>
        </p:spPr>
        <p:txBody>
          <a:bodyPr>
            <a:noAutofit/>
          </a:bodyPr>
          <a:lstStyle/>
          <a:p>
            <a:pPr marL="0" indent="0">
              <a:lnSpc>
                <a:spcPts val="3400"/>
              </a:lnSpc>
              <a:buNone/>
            </a:pP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3400"/>
              </a:lnSpc>
              <a:buFont typeface="Courier New" panose="02070309020205020404" pitchFamily="49" charset="0"/>
              <a:buChar char="o"/>
            </a:pPr>
            <a:endParaRPr lang="en-GB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95300" y="2168860"/>
            <a:ext cx="8915400" cy="223224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400" b="1" dirty="0" smtClean="0">
                <a:solidFill>
                  <a:schemeClr val="accent1">
                    <a:lumMod val="75000"/>
                  </a:schemeClr>
                </a:solidFill>
                <a:latin typeface="Open Sans Condensed" pitchFamily="34" charset="0"/>
                <a:ea typeface="Open Sans Condensed" pitchFamily="34" charset="0"/>
                <a:cs typeface="Open Sans Condensed" pitchFamily="34" charset="0"/>
              </a:rPr>
              <a:t>Thank you for listening !</a:t>
            </a:r>
          </a:p>
          <a:p>
            <a:r>
              <a:rPr lang="en-AU" sz="2400" b="1" dirty="0" smtClean="0">
                <a:solidFill>
                  <a:schemeClr val="accent1">
                    <a:lumMod val="75000"/>
                  </a:schemeClr>
                </a:solidFill>
                <a:latin typeface="Open Sans Condensed" pitchFamily="34" charset="0"/>
                <a:ea typeface="Open Sans Condensed" pitchFamily="34" charset="0"/>
                <a:cs typeface="Open Sans Condensed" pitchFamily="34" charset="0"/>
              </a:rPr>
              <a:t>Tank iu tumas !  </a:t>
            </a:r>
            <a:endParaRPr lang="en-GB" sz="2400" dirty="0">
              <a:solidFill>
                <a:schemeClr val="accent1">
                  <a:lumMod val="75000"/>
                </a:schemeClr>
              </a:solidFill>
              <a:latin typeface="Open Sans Condensed" pitchFamily="34" charset="0"/>
              <a:ea typeface="Open Sans Condensed" pitchFamily="34" charset="0"/>
              <a:cs typeface="Open Sans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22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IG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91753" y="1003216"/>
            <a:ext cx="9069759" cy="4586024"/>
          </a:xfrm>
        </p:spPr>
        <p:txBody>
          <a:bodyPr>
            <a:noAutofit/>
          </a:bodyPr>
          <a:lstStyle/>
          <a:p>
            <a:r>
              <a:rPr lang="en-US" sz="2800" dirty="0" smtClean="0"/>
              <a:t> </a:t>
            </a:r>
            <a:r>
              <a:rPr lang="en-US" sz="2800" dirty="0"/>
              <a:t>Overview of the </a:t>
            </a:r>
            <a:r>
              <a:rPr lang="en-US" sz="2800" dirty="0" smtClean="0"/>
              <a:t>Project activities in Solomon Islands</a:t>
            </a:r>
            <a:endParaRPr lang="en-US" sz="2800" dirty="0"/>
          </a:p>
          <a:p>
            <a:r>
              <a:rPr lang="en-US" sz="2800" dirty="0" smtClean="0"/>
              <a:t> Resources/Facilities Available</a:t>
            </a:r>
            <a:endParaRPr lang="en-US" sz="2800" dirty="0"/>
          </a:p>
          <a:p>
            <a:r>
              <a:rPr lang="en-US" sz="2800" dirty="0"/>
              <a:t> Progress until </a:t>
            </a:r>
            <a:r>
              <a:rPr lang="en-US" sz="2800" dirty="0" smtClean="0"/>
              <a:t>present</a:t>
            </a:r>
            <a:endParaRPr lang="en-US" sz="2800" dirty="0"/>
          </a:p>
          <a:p>
            <a:r>
              <a:rPr lang="en-US" sz="2800" dirty="0" smtClean="0"/>
              <a:t> </a:t>
            </a:r>
            <a:r>
              <a:rPr lang="en-US" sz="2800" dirty="0"/>
              <a:t>Challenges </a:t>
            </a:r>
            <a:r>
              <a:rPr lang="en-US" sz="2800" dirty="0" smtClean="0"/>
              <a:t>and </a:t>
            </a:r>
            <a:r>
              <a:rPr lang="en-US" sz="2800" dirty="0"/>
              <a:t>possible </a:t>
            </a:r>
            <a:r>
              <a:rPr lang="en-US" sz="2800" dirty="0" smtClean="0"/>
              <a:t>solutions</a:t>
            </a:r>
          </a:p>
          <a:p>
            <a:r>
              <a:rPr lang="en-US" sz="2800" dirty="0" smtClean="0"/>
              <a:t>Lessons </a:t>
            </a:r>
            <a:r>
              <a:rPr lang="en-US" sz="2800" dirty="0"/>
              <a:t>learnt </a:t>
            </a:r>
          </a:p>
          <a:p>
            <a:r>
              <a:rPr lang="en-US" sz="2800" dirty="0" smtClean="0"/>
              <a:t>GMP </a:t>
            </a:r>
            <a:r>
              <a:rPr lang="en-US" sz="2800" dirty="0"/>
              <a:t>project's outcomes </a:t>
            </a:r>
            <a:r>
              <a:rPr lang="en-US" sz="2800" dirty="0" smtClean="0"/>
              <a:t>/benefit </a:t>
            </a:r>
          </a:p>
          <a:p>
            <a:r>
              <a:rPr lang="en-US" sz="2800" dirty="0" smtClean="0"/>
              <a:t>Opportunities</a:t>
            </a:r>
            <a:r>
              <a:rPr lang="en-US" sz="2800" dirty="0"/>
              <a:t>, collaborations and networks </a:t>
            </a:r>
            <a:endParaRPr lang="en-US" sz="2800" dirty="0" smtClean="0"/>
          </a:p>
          <a:p>
            <a:r>
              <a:rPr lang="en-US" sz="2800" dirty="0" smtClean="0"/>
              <a:t>Sustainability</a:t>
            </a:r>
            <a:r>
              <a:rPr lang="en-US" sz="2800" dirty="0"/>
              <a:t> in monitoring and future </a:t>
            </a:r>
            <a:r>
              <a:rPr lang="en-US" sz="2800" dirty="0" smtClean="0"/>
              <a:t>expectations</a:t>
            </a:r>
            <a:endParaRPr lang="en-US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91753" y="260648"/>
            <a:ext cx="8915400" cy="70578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b="1" dirty="0" smtClean="0">
                <a:solidFill>
                  <a:schemeClr val="accent1">
                    <a:lumMod val="75000"/>
                  </a:schemeClr>
                </a:solidFill>
                <a:latin typeface="Open Sans Condensed" pitchFamily="34" charset="0"/>
                <a:ea typeface="Open Sans Condensed" pitchFamily="34" charset="0"/>
                <a:cs typeface="Open Sans Condensed" pitchFamily="34" charset="0"/>
              </a:rPr>
              <a:t>Outline of Presentation </a:t>
            </a:r>
            <a:endParaRPr lang="en-GB" sz="3200" dirty="0">
              <a:solidFill>
                <a:schemeClr val="accent1">
                  <a:lumMod val="75000"/>
                </a:schemeClr>
              </a:solidFill>
              <a:latin typeface="Open Sans Condensed" pitchFamily="34" charset="0"/>
              <a:ea typeface="Open Sans Condensed" pitchFamily="34" charset="0"/>
              <a:cs typeface="Open Sans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9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IG 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31304" y="0"/>
            <a:ext cx="8915400" cy="7504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b="1" dirty="0" smtClean="0">
                <a:solidFill>
                  <a:schemeClr val="accent1">
                    <a:lumMod val="75000"/>
                  </a:schemeClr>
                </a:solidFill>
                <a:latin typeface="Open Sans Condensed" pitchFamily="34" charset="0"/>
                <a:ea typeface="Open Sans Condensed" pitchFamily="34" charset="0"/>
                <a:cs typeface="Open Sans Condensed" pitchFamily="34" charset="0"/>
              </a:rPr>
              <a:t>Overview of Project Activities in Solomon Is</a:t>
            </a:r>
            <a:endParaRPr lang="en-GB" sz="3200" dirty="0">
              <a:solidFill>
                <a:schemeClr val="accent1">
                  <a:lumMod val="75000"/>
                </a:schemeClr>
              </a:solidFill>
              <a:latin typeface="Open Sans Condensed" pitchFamily="34" charset="0"/>
              <a:ea typeface="Open Sans Condensed" pitchFamily="34" charset="0"/>
              <a:cs typeface="Open Sans Condense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0492" y="3054415"/>
            <a:ext cx="9145016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ts val="31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 smtClean="0"/>
              <a:t>Air sampling</a:t>
            </a:r>
          </a:p>
          <a:p>
            <a:pPr marL="285750" indent="-285750" algn="just">
              <a:lnSpc>
                <a:spcPts val="31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 smtClean="0"/>
              <a:t>Water sampling </a:t>
            </a:r>
          </a:p>
          <a:p>
            <a:pPr marL="285750" indent="-285750" algn="just">
              <a:lnSpc>
                <a:spcPts val="31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 smtClean="0"/>
              <a:t>Human milk sampling </a:t>
            </a:r>
          </a:p>
          <a:p>
            <a:pPr marL="285750" indent="-285750" algn="just">
              <a:lnSpc>
                <a:spcPts val="31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 smtClean="0"/>
              <a:t>Sampling of matrices of national interest </a:t>
            </a:r>
          </a:p>
          <a:p>
            <a:pPr marL="285750" indent="-285750" algn="just">
              <a:lnSpc>
                <a:spcPts val="3100"/>
              </a:lnSpc>
              <a:buFont typeface="Arial" panose="020B0604020202020204" pitchFamily="34" charset="0"/>
              <a:buChar char="•"/>
            </a:pPr>
            <a:r>
              <a:rPr lang="en-GB" sz="2800" dirty="0" smtClean="0"/>
              <a:t>Policy &amp; Legislative framework –Draft NIP, NWMPC Strategy 2017-2026, Environment Act under review</a:t>
            </a:r>
            <a:endParaRPr lang="en-US" sz="2800" dirty="0"/>
          </a:p>
        </p:txBody>
      </p:sp>
      <p:sp>
        <p:nvSpPr>
          <p:cNvPr id="14" name="Rectangle 13"/>
          <p:cNvSpPr/>
          <p:nvPr/>
        </p:nvSpPr>
        <p:spPr>
          <a:xfrm>
            <a:off x="4980216" y="908720"/>
            <a:ext cx="4753540" cy="2646215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304" y="597085"/>
            <a:ext cx="4184927" cy="229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74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IG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547" y="-28439"/>
            <a:ext cx="9905999" cy="68580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04151" y="1052735"/>
            <a:ext cx="9033248" cy="4703279"/>
          </a:xfrm>
        </p:spPr>
        <p:txBody>
          <a:bodyPr>
            <a:noAutofit/>
          </a:bodyPr>
          <a:lstStyle/>
          <a:p>
            <a:pPr>
              <a:lnSpc>
                <a:spcPts val="3000"/>
              </a:lnSpc>
              <a:spcBef>
                <a:spcPts val="0"/>
              </a:spcBef>
            </a:pPr>
            <a:r>
              <a:rPr lang="en-GB" sz="2800" b="1" dirty="0" smtClean="0"/>
              <a:t>Human Resources</a:t>
            </a:r>
            <a:r>
              <a:rPr lang="en-GB" sz="2800" dirty="0" smtClean="0"/>
              <a:t>- 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GB" sz="2400" dirty="0" smtClean="0"/>
              <a:t>Environment Officers conduct samplings for  ambient air &amp; water + shipment of samples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GB" sz="2800" dirty="0" smtClean="0"/>
              <a:t>Health Officers to conduct human milk sampling</a:t>
            </a:r>
          </a:p>
          <a:p>
            <a:pPr marL="0" indent="0" algn="just">
              <a:lnSpc>
                <a:spcPts val="3000"/>
              </a:lnSpc>
              <a:spcBef>
                <a:spcPts val="0"/>
              </a:spcBef>
              <a:buNone/>
            </a:pPr>
            <a:endParaRPr lang="en-US" sz="2800" b="1" dirty="0" smtClean="0"/>
          </a:p>
          <a:p>
            <a:pPr algn="just">
              <a:lnSpc>
                <a:spcPts val="3000"/>
              </a:lnSpc>
              <a:spcBef>
                <a:spcPts val="0"/>
              </a:spcBef>
            </a:pPr>
            <a:r>
              <a:rPr lang="en-US" sz="2800" b="1" dirty="0" smtClean="0"/>
              <a:t>Logistics support</a:t>
            </a:r>
            <a:r>
              <a:rPr lang="en-US" sz="2800" dirty="0" smtClean="0"/>
              <a:t>-Office vehicle utilized when available</a:t>
            </a:r>
          </a:p>
          <a:p>
            <a:pPr marL="0" indent="0" algn="just">
              <a:lnSpc>
                <a:spcPts val="3000"/>
              </a:lnSpc>
              <a:spcBef>
                <a:spcPts val="0"/>
              </a:spcBef>
              <a:buNone/>
            </a:pPr>
            <a:endParaRPr lang="en-US" sz="2800" dirty="0" smtClean="0"/>
          </a:p>
          <a:p>
            <a:pPr algn="just">
              <a:lnSpc>
                <a:spcPts val="3000"/>
              </a:lnSpc>
              <a:spcBef>
                <a:spcPts val="0"/>
              </a:spcBef>
            </a:pPr>
            <a:r>
              <a:rPr lang="en-US" sz="2800" b="1" dirty="0" smtClean="0"/>
              <a:t>Political Support – </a:t>
            </a:r>
            <a:r>
              <a:rPr lang="en-US" sz="2800" dirty="0" smtClean="0"/>
              <a:t>Endorsement of National Waste Management &amp; Pollution Control Strategy in 2017, Draft NIP to be submitted for cabinet endorsement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91752" y="0"/>
            <a:ext cx="8915400" cy="6150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b="1" dirty="0" smtClean="0">
                <a:solidFill>
                  <a:schemeClr val="accent1">
                    <a:lumMod val="75000"/>
                  </a:schemeClr>
                </a:solidFill>
                <a:latin typeface="Open Sans Condensed" pitchFamily="34" charset="0"/>
                <a:ea typeface="Open Sans Condensed" pitchFamily="34" charset="0"/>
                <a:cs typeface="Open Sans Condensed" pitchFamily="34" charset="0"/>
              </a:rPr>
              <a:t>Resources/Facilities Available</a:t>
            </a:r>
            <a:endParaRPr lang="en-GB" sz="3200" dirty="0">
              <a:solidFill>
                <a:schemeClr val="accent1">
                  <a:lumMod val="75000"/>
                </a:schemeClr>
              </a:solidFill>
              <a:latin typeface="Open Sans Condensed" pitchFamily="34" charset="0"/>
              <a:ea typeface="Open Sans Condensed" pitchFamily="34" charset="0"/>
              <a:cs typeface="Open Sans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05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IG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555"/>
            <a:ext cx="10826551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91752" y="74860"/>
            <a:ext cx="8915400" cy="6150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b="1" dirty="0" smtClean="0">
                <a:solidFill>
                  <a:schemeClr val="accent1">
                    <a:lumMod val="75000"/>
                  </a:schemeClr>
                </a:solidFill>
                <a:latin typeface="Open Sans Condensed" pitchFamily="34" charset="0"/>
                <a:ea typeface="Open Sans Condensed" pitchFamily="34" charset="0"/>
                <a:cs typeface="Open Sans Condensed" pitchFamily="34" charset="0"/>
              </a:rPr>
              <a:t>Resources Utilized</a:t>
            </a:r>
            <a:endParaRPr lang="en-GB" sz="3200" dirty="0">
              <a:solidFill>
                <a:schemeClr val="accent1">
                  <a:lumMod val="75000"/>
                </a:schemeClr>
              </a:solidFill>
              <a:latin typeface="Open Sans Condensed" pitchFamily="34" charset="0"/>
              <a:ea typeface="Open Sans Condensed" pitchFamily="34" charset="0"/>
              <a:cs typeface="Open Sans Condense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1752" y="830564"/>
            <a:ext cx="9717832" cy="5870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ts val="3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b="1" dirty="0"/>
              <a:t>Facilities</a:t>
            </a:r>
          </a:p>
          <a:p>
            <a:pPr marL="457200" indent="-457200" algn="just">
              <a:lnSpc>
                <a:spcPts val="3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GB" sz="2800" dirty="0" smtClean="0"/>
              <a:t>National </a:t>
            </a:r>
            <a:r>
              <a:rPr lang="en-GB" sz="2800" dirty="0"/>
              <a:t>Public Health Laboratory</a:t>
            </a:r>
          </a:p>
          <a:p>
            <a:pPr algn="just">
              <a:lnSpc>
                <a:spcPts val="3000"/>
              </a:lnSpc>
              <a:spcBef>
                <a:spcPts val="0"/>
              </a:spcBef>
            </a:pPr>
            <a:r>
              <a:rPr lang="en-GB" sz="2800" dirty="0"/>
              <a:t>    - Tests for WQ covers e.coli, DO, salinity &amp; arsenic but not for </a:t>
            </a:r>
            <a:r>
              <a:rPr lang="en-GB" sz="2800" dirty="0" smtClean="0"/>
              <a:t>  </a:t>
            </a:r>
          </a:p>
          <a:p>
            <a:pPr algn="just">
              <a:lnSpc>
                <a:spcPts val="3000"/>
              </a:lnSpc>
              <a:spcBef>
                <a:spcPts val="0"/>
              </a:spcBef>
            </a:pPr>
            <a:r>
              <a:rPr lang="en-GB" sz="2800" dirty="0"/>
              <a:t> </a:t>
            </a:r>
            <a:r>
              <a:rPr lang="en-GB" sz="2800" dirty="0" smtClean="0"/>
              <a:t>     POPs  </a:t>
            </a:r>
          </a:p>
          <a:p>
            <a:pPr algn="just">
              <a:lnSpc>
                <a:spcPts val="3000"/>
              </a:lnSpc>
              <a:spcBef>
                <a:spcPts val="0"/>
              </a:spcBef>
            </a:pPr>
            <a:endParaRPr lang="en-GB" sz="2800" dirty="0"/>
          </a:p>
          <a:p>
            <a:pPr marL="457200" indent="-457200" algn="just">
              <a:lnSpc>
                <a:spcPts val="3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GB" sz="2800" dirty="0"/>
              <a:t>Private Laboratory ( SPE Analytical)</a:t>
            </a:r>
          </a:p>
          <a:p>
            <a:pPr algn="just">
              <a:lnSpc>
                <a:spcPts val="3000"/>
              </a:lnSpc>
              <a:spcBef>
                <a:spcPts val="0"/>
              </a:spcBef>
            </a:pPr>
            <a:r>
              <a:rPr lang="en-GB" sz="2800" dirty="0"/>
              <a:t>    - Soil sampling tests covers phosphorus, nitrogen, soil texture, </a:t>
            </a:r>
            <a:r>
              <a:rPr lang="en-GB" sz="2800" dirty="0" smtClean="0"/>
              <a:t> </a:t>
            </a:r>
          </a:p>
          <a:p>
            <a:pPr algn="just">
              <a:lnSpc>
                <a:spcPts val="3000"/>
              </a:lnSpc>
              <a:spcBef>
                <a:spcPts val="0"/>
              </a:spcBef>
            </a:pPr>
            <a:r>
              <a:rPr lang="en-GB" sz="2800" dirty="0"/>
              <a:t> </a:t>
            </a:r>
            <a:r>
              <a:rPr lang="en-GB" sz="2800" dirty="0" smtClean="0"/>
              <a:t>     organic </a:t>
            </a:r>
            <a:r>
              <a:rPr lang="en-GB" sz="2800" dirty="0"/>
              <a:t>compounds, colouring &amp; carbon but not on POPs. </a:t>
            </a:r>
          </a:p>
          <a:p>
            <a:pPr algn="just">
              <a:lnSpc>
                <a:spcPts val="3000"/>
              </a:lnSpc>
            </a:pPr>
            <a:r>
              <a:rPr lang="en-GB" sz="2800" dirty="0"/>
              <a:t>     - Water quality tests covers pH, conductivity, Dissolved oxygen, </a:t>
            </a:r>
            <a:endParaRPr lang="en-GB" sz="2800" dirty="0" smtClean="0"/>
          </a:p>
          <a:p>
            <a:pPr algn="just">
              <a:lnSpc>
                <a:spcPts val="3000"/>
              </a:lnSpc>
            </a:pPr>
            <a:r>
              <a:rPr lang="en-GB" sz="2800" dirty="0"/>
              <a:t> </a:t>
            </a:r>
            <a:r>
              <a:rPr lang="en-GB" sz="2800" dirty="0" smtClean="0"/>
              <a:t>    salinity</a:t>
            </a:r>
            <a:r>
              <a:rPr lang="en-GB" sz="2800" dirty="0"/>
              <a:t>, e.coli but not heavy metals or </a:t>
            </a:r>
            <a:r>
              <a:rPr lang="en-GB" sz="2800" dirty="0" smtClean="0"/>
              <a:t>POPs</a:t>
            </a:r>
          </a:p>
          <a:p>
            <a:pPr algn="just">
              <a:lnSpc>
                <a:spcPts val="3000"/>
              </a:lnSpc>
            </a:pPr>
            <a:endParaRPr lang="en-GB" sz="2800" dirty="0" smtClean="0"/>
          </a:p>
          <a:p>
            <a:pPr marL="457200" indent="-457200" algn="just">
              <a:lnSpc>
                <a:spcPts val="3000"/>
              </a:lnSpc>
              <a:buFont typeface="Wingdings" charset="2"/>
              <a:buChar char="ü"/>
            </a:pPr>
            <a:r>
              <a:rPr lang="en-GB" sz="2800" dirty="0" smtClean="0"/>
              <a:t>Other Labs also exist but none of them does tests for POPs</a:t>
            </a:r>
            <a:endParaRPr lang="en-GB" sz="2800" dirty="0"/>
          </a:p>
          <a:p>
            <a:pPr>
              <a:lnSpc>
                <a:spcPts val="3000"/>
              </a:lnSpc>
            </a:pPr>
            <a:endParaRPr lang="en-GB" sz="2800" dirty="0"/>
          </a:p>
          <a:p>
            <a:pPr algn="just">
              <a:lnSpc>
                <a:spcPts val="3000"/>
              </a:lnSpc>
            </a:pPr>
            <a:endParaRPr lang="en-GB" sz="2800" b="1" dirty="0"/>
          </a:p>
          <a:p>
            <a:pPr>
              <a:lnSpc>
                <a:spcPts val="3000"/>
              </a:lnSpc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2876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IG 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906000" cy="70020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91753" y="351420"/>
            <a:ext cx="8915400" cy="6150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b="1" dirty="0" smtClean="0">
                <a:solidFill>
                  <a:schemeClr val="accent1">
                    <a:lumMod val="75000"/>
                  </a:schemeClr>
                </a:solidFill>
                <a:latin typeface="Open Sans Condensed" pitchFamily="34" charset="0"/>
                <a:ea typeface="Open Sans Condensed" pitchFamily="34" charset="0"/>
                <a:cs typeface="Open Sans Condensed" pitchFamily="34" charset="0"/>
              </a:rPr>
              <a:t>Progress until Present ( 2018) </a:t>
            </a:r>
            <a:endParaRPr lang="en-GB" sz="3200" dirty="0">
              <a:solidFill>
                <a:schemeClr val="accent1">
                  <a:lumMod val="75000"/>
                </a:schemeClr>
              </a:solidFill>
              <a:latin typeface="Open Sans Condensed" pitchFamily="34" charset="0"/>
              <a:ea typeface="Open Sans Condensed" pitchFamily="34" charset="0"/>
              <a:cs typeface="Open Sans Condense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488" y="1063103"/>
            <a:ext cx="5584167" cy="5174209"/>
          </a:xfrm>
        </p:spPr>
        <p:txBody>
          <a:bodyPr>
            <a:noAutofit/>
          </a:bodyPr>
          <a:lstStyle/>
          <a:p>
            <a:pPr algn="just">
              <a:lnSpc>
                <a:spcPts val="3100"/>
              </a:lnSpc>
              <a:spcBef>
                <a:spcPts val="0"/>
              </a:spcBef>
            </a:pPr>
            <a:r>
              <a:rPr lang="en-GB" sz="2600" dirty="0"/>
              <a:t>GMP II National Inception held in 2016</a:t>
            </a:r>
          </a:p>
          <a:p>
            <a:pPr algn="just">
              <a:lnSpc>
                <a:spcPts val="3100"/>
              </a:lnSpc>
              <a:spcBef>
                <a:spcPts val="0"/>
              </a:spcBef>
            </a:pPr>
            <a:r>
              <a:rPr lang="en-GB" sz="2600" dirty="0" smtClean="0"/>
              <a:t>Sampling </a:t>
            </a:r>
            <a:r>
              <a:rPr lang="en-GB" sz="2600" dirty="0"/>
              <a:t>sites identified in 2016</a:t>
            </a:r>
          </a:p>
          <a:p>
            <a:pPr algn="just">
              <a:lnSpc>
                <a:spcPts val="3100"/>
              </a:lnSpc>
              <a:spcBef>
                <a:spcPts val="0"/>
              </a:spcBef>
            </a:pPr>
            <a:r>
              <a:rPr lang="en-GB" sz="2600" dirty="0" smtClean="0"/>
              <a:t>PUFs</a:t>
            </a:r>
            <a:r>
              <a:rPr lang="en-GB" sz="2600" dirty="0"/>
              <a:t>/Passive air sampling first installed </a:t>
            </a:r>
            <a:r>
              <a:rPr lang="en-GB" sz="2600" dirty="0" smtClean="0"/>
              <a:t>in mid </a:t>
            </a:r>
            <a:r>
              <a:rPr lang="en-GB" sz="2600" dirty="0"/>
              <a:t>2017</a:t>
            </a:r>
          </a:p>
          <a:p>
            <a:pPr algn="just">
              <a:lnSpc>
                <a:spcPts val="3100"/>
              </a:lnSpc>
              <a:spcBef>
                <a:spcPts val="0"/>
              </a:spcBef>
            </a:pPr>
            <a:r>
              <a:rPr lang="en-GB" sz="2600" dirty="0" smtClean="0"/>
              <a:t>water </a:t>
            </a:r>
            <a:r>
              <a:rPr lang="en-GB" sz="2600" dirty="0"/>
              <a:t>samplings &amp; passive air samplings conducted </a:t>
            </a:r>
          </a:p>
          <a:p>
            <a:pPr algn="just">
              <a:lnSpc>
                <a:spcPts val="3100"/>
              </a:lnSpc>
              <a:spcBef>
                <a:spcPts val="0"/>
              </a:spcBef>
            </a:pPr>
            <a:r>
              <a:rPr lang="en-GB" sz="2600" dirty="0" smtClean="0"/>
              <a:t>Shipments </a:t>
            </a:r>
            <a:r>
              <a:rPr lang="en-GB" sz="2600" dirty="0"/>
              <a:t>of water samples &amp; passive air samples done </a:t>
            </a:r>
            <a:endParaRPr lang="en-GB" sz="2600" dirty="0" smtClean="0"/>
          </a:p>
          <a:p>
            <a:pPr algn="just">
              <a:lnSpc>
                <a:spcPts val="3100"/>
              </a:lnSpc>
              <a:spcBef>
                <a:spcPts val="0"/>
              </a:spcBef>
            </a:pPr>
            <a:r>
              <a:rPr lang="en-GB" sz="2600" dirty="0" smtClean="0"/>
              <a:t>SIHRERB </a:t>
            </a:r>
            <a:r>
              <a:rPr lang="en-GB" sz="2600" dirty="0"/>
              <a:t>committee approval to conduct breast milk </a:t>
            </a:r>
            <a:r>
              <a:rPr lang="en-GB" sz="2600" dirty="0" smtClean="0"/>
              <a:t>sampling end of August 2018</a:t>
            </a:r>
            <a:endParaRPr lang="en-US" sz="2600" dirty="0"/>
          </a:p>
          <a:p>
            <a:pPr algn="just">
              <a:lnSpc>
                <a:spcPts val="3100"/>
              </a:lnSpc>
              <a:spcBef>
                <a:spcPts val="0"/>
              </a:spcBef>
            </a:pPr>
            <a:r>
              <a:rPr lang="en-US" sz="2600" dirty="0" smtClean="0"/>
              <a:t>National samplings- to be confirmed</a:t>
            </a:r>
            <a:endParaRPr lang="en-GB" sz="26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174" y="1063103"/>
            <a:ext cx="3656856" cy="24379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4174" y="3501583"/>
            <a:ext cx="3671354" cy="258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22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IG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04528" y="0"/>
            <a:ext cx="8915400" cy="6150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b="1" dirty="0" smtClean="0">
                <a:solidFill>
                  <a:schemeClr val="accent1">
                    <a:lumMod val="75000"/>
                  </a:schemeClr>
                </a:solidFill>
                <a:latin typeface="Open Sans Condensed" pitchFamily="34" charset="0"/>
                <a:ea typeface="Open Sans Condensed" pitchFamily="34" charset="0"/>
                <a:cs typeface="Open Sans Condensed" pitchFamily="34" charset="0"/>
              </a:rPr>
              <a:t>Challenges &amp; Solutions</a:t>
            </a:r>
            <a:endParaRPr lang="en-GB" sz="3200" dirty="0">
              <a:solidFill>
                <a:schemeClr val="accent1">
                  <a:lumMod val="75000"/>
                </a:schemeClr>
              </a:solidFill>
              <a:latin typeface="Open Sans Condensed" pitchFamily="34" charset="0"/>
              <a:ea typeface="Open Sans Condensed" pitchFamily="34" charset="0"/>
              <a:cs typeface="Open Sans Condensed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132489"/>
              </p:ext>
            </p:extLst>
          </p:nvPr>
        </p:nvGraphicFramePr>
        <p:xfrm>
          <a:off x="299892" y="548680"/>
          <a:ext cx="9320036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0018"/>
                <a:gridCol w="466001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Challenges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Solutions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650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Funding</a:t>
                      </a:r>
                      <a:r>
                        <a:rPr lang="en-US" sz="2800" baseline="0" dirty="0" smtClean="0"/>
                        <a:t> very restricted</a:t>
                      </a:r>
                      <a:endParaRPr 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Allow flexibility to support or enhance capacity and resources of national</a:t>
                      </a:r>
                      <a:r>
                        <a:rPr lang="en-US" sz="2800" baseline="0" dirty="0" smtClean="0"/>
                        <a:t> institutions </a:t>
                      </a:r>
                      <a:endParaRPr lang="en-US" sz="2800" dirty="0"/>
                    </a:p>
                  </a:txBody>
                  <a:tcPr/>
                </a:tc>
              </a:tr>
              <a:tr h="12835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Coordination</a:t>
                      </a:r>
                      <a:r>
                        <a:rPr lang="en-US" sz="2800" baseline="0" dirty="0" smtClean="0"/>
                        <a:t> of multiple projects plus implementation of national priorities results in delays </a:t>
                      </a:r>
                      <a:endParaRPr 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Recruit dedicated person</a:t>
                      </a:r>
                      <a:r>
                        <a:rPr lang="en-US" sz="2800" baseline="0" dirty="0" smtClean="0"/>
                        <a:t> for coordination of project. Recruited person can then be absorbed by the Govt.  </a:t>
                      </a:r>
                      <a:endParaRPr lang="en-US" sz="2800" dirty="0" smtClean="0"/>
                    </a:p>
                  </a:txBody>
                  <a:tcPr/>
                </a:tc>
              </a:tr>
              <a:tr h="9395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Logistics vehicle sometimes busy with other office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Hire a taxi/vehicle to conduct the sampling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477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IG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307389"/>
              </p:ext>
            </p:extLst>
          </p:nvPr>
        </p:nvGraphicFramePr>
        <p:xfrm>
          <a:off x="200472" y="188640"/>
          <a:ext cx="9505056" cy="5653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2528"/>
                <a:gridCol w="4752528"/>
              </a:tblGrid>
              <a:tr h="392177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Challenges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Solutions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756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Health (SIHRERB)</a:t>
                      </a:r>
                      <a:r>
                        <a:rPr lang="en-US" sz="2800" baseline="0" dirty="0" smtClean="0"/>
                        <a:t> Ethical Review Procedures</a:t>
                      </a:r>
                      <a:endParaRPr 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Ensure</a:t>
                      </a:r>
                      <a:r>
                        <a:rPr lang="en-US" sz="2800" baseline="0" dirty="0" smtClean="0"/>
                        <a:t> all paper work and requirements are presented to the committee </a:t>
                      </a:r>
                      <a:endParaRPr lang="en-US" sz="2800" dirty="0"/>
                    </a:p>
                  </a:txBody>
                  <a:tcPr/>
                </a:tc>
              </a:tr>
              <a:tr h="9476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Lack of ability</a:t>
                      </a:r>
                      <a:r>
                        <a:rPr lang="en-US" sz="2800" baseline="0" dirty="0" smtClean="0"/>
                        <a:t> of National Labs to do laboratory work on POPs</a:t>
                      </a:r>
                      <a:endParaRPr 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Seek</a:t>
                      </a:r>
                      <a:r>
                        <a:rPr lang="en-US" sz="2800" baseline="0" dirty="0" smtClean="0"/>
                        <a:t> funding support to upgrade national laboratory</a:t>
                      </a:r>
                      <a:endParaRPr lang="en-US" sz="2800" dirty="0"/>
                    </a:p>
                  </a:txBody>
                  <a:tcPr/>
                </a:tc>
              </a:tr>
              <a:tr h="13756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Support</a:t>
                      </a:r>
                      <a:r>
                        <a:rPr lang="en-US" sz="2800" baseline="0" dirty="0" smtClean="0"/>
                        <a:t> Officers are not familiar with sampling protocols</a:t>
                      </a:r>
                      <a:endParaRPr 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In-house training</a:t>
                      </a:r>
                      <a:r>
                        <a:rPr lang="en-US" sz="2800" baseline="0" dirty="0" smtClean="0"/>
                        <a:t> on sampling protocols</a:t>
                      </a:r>
                      <a:endParaRPr lang="en-US" sz="2800" dirty="0"/>
                    </a:p>
                  </a:txBody>
                  <a:tcPr/>
                </a:tc>
              </a:tr>
              <a:tr h="13756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Shipment preparation &amp; logistics can be time consuming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Prepare supporting</a:t>
                      </a:r>
                      <a:r>
                        <a:rPr lang="en-US" sz="2800" baseline="0" dirty="0" smtClean="0"/>
                        <a:t> paperwork for shipment a day ahead before shipment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744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IG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14991"/>
            <a:ext cx="9905999" cy="685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04528" y="404664"/>
            <a:ext cx="8424936" cy="522660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08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6383</TotalTime>
  <Words>699</Words>
  <Application>Microsoft Office PowerPoint</Application>
  <PresentationFormat>A4 Paper (210x297 mm)</PresentationFormat>
  <Paragraphs>103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Courier New</vt:lpstr>
      <vt:lpstr>Mangal</vt:lpstr>
      <vt:lpstr>Montserrat Light</vt:lpstr>
      <vt:lpstr>Open Sans Condensed</vt:lpstr>
      <vt:lpstr>Oswald Regular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monic_hcu503g</dc:creator>
  <cp:lastModifiedBy>User</cp:lastModifiedBy>
  <cp:revision>213</cp:revision>
  <dcterms:created xsi:type="dcterms:W3CDTF">2018-08-14T23:32:22Z</dcterms:created>
  <dcterms:modified xsi:type="dcterms:W3CDTF">2018-09-17T22:49:25Z</dcterms:modified>
</cp:coreProperties>
</file>