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7" r:id="rId5"/>
    <p:sldId id="264" r:id="rId6"/>
    <p:sldId id="265" r:id="rId7"/>
    <p:sldId id="261" r:id="rId8"/>
    <p:sldId id="259" r:id="rId9"/>
    <p:sldId id="262" r:id="rId10"/>
    <p:sldId id="263" r:id="rId11"/>
    <p:sldId id="260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71" autoAdjust="0"/>
    <p:restoredTop sz="94660"/>
  </p:normalViewPr>
  <p:slideViewPr>
    <p:cSldViewPr>
      <p:cViewPr>
        <p:scale>
          <a:sx n="81" d="100"/>
          <a:sy n="81" d="100"/>
        </p:scale>
        <p:origin x="-132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D2FD20E-9E66-4BDE-8AA3-10E481B36B1E}" type="datetimeFigureOut">
              <a:rPr lang="en-US" smtClean="0"/>
              <a:t>9/18/2018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B769B5A-7138-4843-9642-4B8061D6A5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752600"/>
            <a:ext cx="7096421" cy="1676400"/>
          </a:xfr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sz="2000" dirty="0" smtClean="0">
                <a:latin typeface="+mj-lt"/>
              </a:rPr>
              <a:t>Mid-term review: </a:t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</a:rPr>
              <a:t>“</a:t>
            </a:r>
            <a:r>
              <a:rPr lang="en-US" sz="1600" dirty="0" smtClean="0">
                <a:latin typeface="+mj-lt"/>
              </a:rPr>
              <a:t>CONTINUING  REGIONAL SUPPORT FOR THE PERSISTENT ORGANIC POLLUTANTS (POPs) GLOBAL MONITORING PLAN (GMP2)” under the Stockholm Convention in the Pacific Region: 17-18 Sept 2018, Brisbane, Australia</a:t>
            </a:r>
            <a:endParaRPr lang="en-US" sz="1600" dirty="0">
              <a:latin typeface="+mj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3810000"/>
            <a:ext cx="5486400" cy="914400"/>
          </a:xfrm>
        </p:spPr>
        <p:txBody>
          <a:bodyPr>
            <a:norm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</a:rPr>
              <a:t>- SAMOA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4" name="AutoShape 2" descr="Image result for samoa shiel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81000"/>
            <a:ext cx="1133179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466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62200" y="762000"/>
            <a:ext cx="52854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cap="small" dirty="0" smtClean="0">
                <a:solidFill>
                  <a:srgbClr val="575F6D"/>
                </a:solidFill>
                <a:ea typeface="+mj-ea"/>
                <a:cs typeface="+mj-cs"/>
              </a:rPr>
              <a:t>Lessons learnt &amp; benefits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438400" y="1752600"/>
            <a:ext cx="63246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Capacity building for staff involved</a:t>
            </a:r>
            <a:endParaRPr lang="en-US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Information gap for Samoa on POPs</a:t>
            </a:r>
            <a:endParaRPr lang="en-US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Awareness of general public on POPs</a:t>
            </a: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Participation of community and understanding of POPs (human milk consultation)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810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81200" y="533400"/>
            <a:ext cx="3048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cap="small" dirty="0" smtClean="0">
                <a:solidFill>
                  <a:srgbClr val="575F6D"/>
                </a:solidFill>
              </a:rPr>
              <a:t>Way forward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1394553"/>
            <a:ext cx="69342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sz="2000" dirty="0" smtClean="0">
                <a:solidFill>
                  <a:prstClr val="black"/>
                </a:solidFill>
              </a:rPr>
              <a:t>Finalize sampling site for Water (as soon as possible) – High priority</a:t>
            </a:r>
            <a:endParaRPr lang="en-US" sz="2000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sz="2000" dirty="0" smtClean="0">
                <a:solidFill>
                  <a:prstClr val="black"/>
                </a:solidFill>
              </a:rPr>
              <a:t>Implement Human Milk sampling using the most appropriate approach (High priority)</a:t>
            </a:r>
            <a:endParaRPr lang="en-US" sz="2000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sz="2000" dirty="0" smtClean="0">
                <a:solidFill>
                  <a:prstClr val="black"/>
                </a:solidFill>
              </a:rPr>
              <a:t>Revise work schedule for collection of samples and shipment timelines with strict compliance (High priority)</a:t>
            </a: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sz="2000" dirty="0" smtClean="0">
                <a:solidFill>
                  <a:prstClr val="black"/>
                </a:solidFill>
              </a:rPr>
              <a:t>Improve communication with the Secretariat to provide progress and update</a:t>
            </a:r>
            <a:endParaRPr lang="en-US" sz="2000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sz="2000" dirty="0" smtClean="0">
                <a:solidFill>
                  <a:prstClr val="black"/>
                </a:solidFill>
              </a:rPr>
              <a:t>Shipment of samples as </a:t>
            </a:r>
            <a:r>
              <a:rPr lang="en-US" sz="2000" dirty="0" smtClean="0">
                <a:solidFill>
                  <a:srgbClr val="FF0000"/>
                </a:solidFill>
              </a:rPr>
              <a:t>HIGH PRIORITY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68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2514600" y="2667000"/>
            <a:ext cx="4724400" cy="838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Faafetai Lava! (Thank you)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17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914400"/>
            <a:ext cx="5257800" cy="762000"/>
          </a:xfrm>
          <a:noFill/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Overview &amp; Key activities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2057400"/>
            <a:ext cx="6248400" cy="1981200"/>
          </a:xfrm>
        </p:spPr>
        <p:txBody>
          <a:bodyPr>
            <a:normAutofit/>
          </a:bodyPr>
          <a:lstStyle/>
          <a:p>
            <a:pPr marL="571500" indent="-571500" algn="l">
              <a:buAutoNum type="romanLcPeriod"/>
            </a:pPr>
            <a:r>
              <a:rPr lang="en-US" b="1" dirty="0" smtClean="0">
                <a:solidFill>
                  <a:schemeClr val="tx1"/>
                </a:solidFill>
              </a:rPr>
              <a:t>Undertake Air Sampling</a:t>
            </a:r>
          </a:p>
          <a:p>
            <a:pPr marL="571500" indent="-571500" algn="l">
              <a:buAutoNum type="romanLcPeriod"/>
            </a:pPr>
            <a:r>
              <a:rPr lang="en-US" b="1" dirty="0" smtClean="0">
                <a:solidFill>
                  <a:schemeClr val="tx1"/>
                </a:solidFill>
              </a:rPr>
              <a:t>Undertake Water Sampling</a:t>
            </a:r>
          </a:p>
          <a:p>
            <a:pPr marL="571500" indent="-571500" algn="l">
              <a:buAutoNum type="romanLcPeriod"/>
            </a:pPr>
            <a:r>
              <a:rPr lang="en-US" b="1" dirty="0" smtClean="0">
                <a:solidFill>
                  <a:schemeClr val="tx1"/>
                </a:solidFill>
              </a:rPr>
              <a:t>Undertake Human Milk Sampling</a:t>
            </a:r>
          </a:p>
          <a:p>
            <a:pPr marL="571500" indent="-571500" algn="l">
              <a:buAutoNum type="romanLcPeriod"/>
            </a:pPr>
            <a:r>
              <a:rPr lang="en-US" b="1" dirty="0" smtClean="0">
                <a:solidFill>
                  <a:schemeClr val="tx1"/>
                </a:solidFill>
              </a:rPr>
              <a:t>Undertake Sampling of Matrices of major national Interest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20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3473753"/>
              </p:ext>
            </p:extLst>
          </p:nvPr>
        </p:nvGraphicFramePr>
        <p:xfrm>
          <a:off x="1905000" y="1600200"/>
          <a:ext cx="6934201" cy="36851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9294"/>
                <a:gridCol w="2175436"/>
                <a:gridCol w="2039471"/>
              </a:tblGrid>
              <a:tr h="8117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SAMPLES COLLECTED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DATE</a:t>
                      </a:r>
                      <a:endParaRPr lang="en-US" dirty="0"/>
                    </a:p>
                  </a:txBody>
                  <a:tcPr/>
                </a:tc>
              </a:tr>
              <a:tr h="734435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Vaisigano</a:t>
                      </a:r>
                      <a:r>
                        <a:rPr lang="en-US" sz="1400" baseline="0" dirty="0" smtClean="0"/>
                        <a:t> River – </a:t>
                      </a:r>
                      <a:r>
                        <a:rPr lang="en-US" sz="1400" baseline="0" dirty="0" err="1" smtClean="0"/>
                        <a:t>Lelata</a:t>
                      </a:r>
                      <a:r>
                        <a:rPr lang="en-US" sz="1400" baseline="0" dirty="0" smtClean="0"/>
                        <a:t> Point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Sample</a:t>
                      </a:r>
                      <a:r>
                        <a:rPr lang="en-US" sz="1400" baseline="0" dirty="0" smtClean="0"/>
                        <a:t> 1 (2 water samples collected)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6/12/2017</a:t>
                      </a:r>
                      <a:endParaRPr lang="en-US" sz="1400" dirty="0"/>
                    </a:p>
                  </a:txBody>
                  <a:tcPr/>
                </a:tc>
              </a:tr>
              <a:tr h="734435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Sample 2 (2 water samples collected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Sample 3 (2 water</a:t>
                      </a:r>
                      <a:r>
                        <a:rPr lang="en-US" sz="1400" baseline="0" dirty="0" smtClean="0"/>
                        <a:t> samples)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6/4/2018</a:t>
                      </a:r>
                    </a:p>
                    <a:p>
                      <a:endParaRPr lang="en-US" sz="1400" dirty="0" smtClean="0"/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6/7/2018</a:t>
                      </a:r>
                      <a:endParaRPr lang="en-US" sz="1400" dirty="0"/>
                    </a:p>
                  </a:txBody>
                  <a:tcPr/>
                </a:tc>
              </a:tr>
              <a:tr h="46258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Sample </a:t>
                      </a:r>
                      <a:r>
                        <a:rPr lang="en-US" sz="1400" dirty="0" smtClean="0"/>
                        <a:t>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6/10/2018 (next)</a:t>
                      </a:r>
                      <a:endParaRPr lang="en-US" sz="1400" dirty="0"/>
                    </a:p>
                  </a:txBody>
                  <a:tcPr/>
                </a:tc>
              </a:tr>
              <a:tr h="46258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Continue water sampling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As scheduled (3 months interval)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1905000" y="762000"/>
            <a:ext cx="3886200" cy="685800"/>
          </a:xfrm>
          <a:prstGeom prst="rect">
            <a:avLst/>
          </a:prstGeom>
          <a:noFill/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dirty="0" smtClean="0"/>
              <a:t>Water sampling</a:t>
            </a:r>
            <a:endParaRPr lang="en-US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590800" y="5181600"/>
            <a:ext cx="6248400" cy="990600"/>
          </a:xfrm>
          <a:prstGeom prst="rect">
            <a:avLst/>
          </a:prstGeom>
          <a:noFill/>
        </p:spPr>
        <p:txBody>
          <a:bodyPr vert="horz"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cap="none" dirty="0" smtClean="0"/>
              <a:t>Shipment of water samples</a:t>
            </a:r>
          </a:p>
          <a:p>
            <a:pPr algn="ctr"/>
            <a:r>
              <a:rPr lang="en-US" sz="1800" cap="none" dirty="0" smtClean="0"/>
              <a:t>- 30</a:t>
            </a:r>
            <a:r>
              <a:rPr lang="en-US" sz="1800" cap="none" baseline="30000" dirty="0" smtClean="0"/>
              <a:t>th</a:t>
            </a:r>
            <a:r>
              <a:rPr lang="en-US" sz="1800" cap="none" dirty="0" smtClean="0"/>
              <a:t> Sept 2018 or await completion of next sampling on 6</a:t>
            </a:r>
            <a:r>
              <a:rPr lang="en-US" sz="1800" cap="none" baseline="30000" dirty="0" smtClean="0"/>
              <a:t>th</a:t>
            </a:r>
            <a:r>
              <a:rPr lang="en-US" sz="1800" cap="none" dirty="0" smtClean="0"/>
              <a:t> Oct 2018</a:t>
            </a:r>
            <a:endParaRPr lang="en-US" sz="1800" cap="none" dirty="0"/>
          </a:p>
        </p:txBody>
      </p:sp>
    </p:spTree>
    <p:extLst>
      <p:ext uri="{BB962C8B-B14F-4D97-AF65-F5344CB8AC3E}">
        <p14:creationId xmlns:p14="http://schemas.microsoft.com/office/powerpoint/2010/main" val="376110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4495800" cy="1173162"/>
          </a:xfrm>
        </p:spPr>
        <p:txBody>
          <a:bodyPr/>
          <a:lstStyle/>
          <a:p>
            <a:r>
              <a:rPr lang="en-US" dirty="0" smtClean="0"/>
              <a:t>Air samples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58652"/>
            <a:ext cx="7716764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371600" y="4975781"/>
            <a:ext cx="6705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Shipment of </a:t>
            </a:r>
            <a:r>
              <a:rPr lang="en-US" sz="2800" dirty="0" smtClean="0"/>
              <a:t>air samples</a:t>
            </a:r>
            <a:endParaRPr lang="en-US" sz="2800" dirty="0"/>
          </a:p>
          <a:p>
            <a:pPr marL="285750" lvl="0" indent="-285750" algn="ctr">
              <a:buFontTx/>
              <a:buChar char="-"/>
            </a:pPr>
            <a:r>
              <a:rPr lang="en-US" dirty="0" smtClean="0"/>
              <a:t>30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Sept </a:t>
            </a:r>
            <a:r>
              <a:rPr lang="en-US" dirty="0" smtClean="0"/>
              <a:t>2018 </a:t>
            </a:r>
            <a:r>
              <a:rPr lang="en-US" dirty="0">
                <a:solidFill>
                  <a:prstClr val="black"/>
                </a:solidFill>
              </a:rPr>
              <a:t>or await completion of next sampling </a:t>
            </a:r>
            <a:endParaRPr lang="en-US" dirty="0" smtClean="0">
              <a:solidFill>
                <a:prstClr val="black"/>
              </a:solidFill>
            </a:endParaRPr>
          </a:p>
          <a:p>
            <a:pPr lvl="0" algn="ctr"/>
            <a:r>
              <a:rPr lang="en-US" dirty="0" smtClean="0">
                <a:solidFill>
                  <a:prstClr val="black"/>
                </a:solidFill>
              </a:rPr>
              <a:t>on 6</a:t>
            </a:r>
            <a:r>
              <a:rPr lang="en-US" baseline="30000" dirty="0" smtClean="0">
                <a:solidFill>
                  <a:prstClr val="black"/>
                </a:solidFill>
              </a:rPr>
              <a:t>th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r>
              <a:rPr lang="en-US" dirty="0">
                <a:solidFill>
                  <a:prstClr val="black"/>
                </a:solidFill>
              </a:rPr>
              <a:t>Oct 2018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27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862003" y="152400"/>
            <a:ext cx="4267200" cy="665730"/>
          </a:xfrm>
        </p:spPr>
        <p:txBody>
          <a:bodyPr vert="horz"/>
          <a:lstStyle/>
          <a:p>
            <a:r>
              <a:rPr lang="en-AU" dirty="0" smtClean="0"/>
              <a:t>Photo reference</a:t>
            </a:r>
            <a:endParaRPr lang="en-AU" dirty="0"/>
          </a:p>
        </p:txBody>
      </p:sp>
      <p:pic>
        <p:nvPicPr>
          <p:cNvPr id="1026" name="Picture 2" descr="C:\Users\lucie.isaia\Desktop\GMP2 PHOTOS\IMG_20180309_10160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62" r="36517"/>
          <a:stretch/>
        </p:blipFill>
        <p:spPr bwMode="auto">
          <a:xfrm>
            <a:off x="6019800" y="914400"/>
            <a:ext cx="3018972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ucie.isaia\Desktop\GMP2 PHOTOS\IMG_20180309_10191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36" b="12992"/>
          <a:stretch/>
        </p:blipFill>
        <p:spPr bwMode="auto">
          <a:xfrm>
            <a:off x="1905001" y="914400"/>
            <a:ext cx="3962400" cy="5311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ucie.isaia\Desktop\GMP2 PHOTOS\IMG_20180309_10162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5" r="9037"/>
          <a:stretch/>
        </p:blipFill>
        <p:spPr bwMode="auto">
          <a:xfrm>
            <a:off x="6019800" y="3579227"/>
            <a:ext cx="3013473" cy="261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80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lucie.isaia\Desktop\GMP2 PHOTOS\IMG_20180309_10255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66" b="25641"/>
          <a:stretch/>
        </p:blipFill>
        <p:spPr bwMode="auto">
          <a:xfrm>
            <a:off x="152400" y="533400"/>
            <a:ext cx="4350328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lucie.isaia\Desktop\GMP2 PHOTOS\IMG_20180309_1019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33400"/>
            <a:ext cx="4150026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84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133600" y="762000"/>
            <a:ext cx="4114800" cy="86145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Human milk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2057400" y="1828800"/>
            <a:ext cx="662940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Letter of request sent to MOH</a:t>
            </a:r>
            <a:endParaRPr lang="en-US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Presentation request from MOH</a:t>
            </a:r>
            <a:endParaRPr lang="en-US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Health research committee of </a:t>
            </a:r>
            <a:r>
              <a:rPr lang="en-US" dirty="0" err="1" smtClean="0">
                <a:solidFill>
                  <a:prstClr val="black"/>
                </a:solidFill>
              </a:rPr>
              <a:t>MoH</a:t>
            </a:r>
            <a:r>
              <a:rPr lang="en-US" dirty="0" smtClean="0">
                <a:solidFill>
                  <a:prstClr val="black"/>
                </a:solidFill>
              </a:rPr>
              <a:t> (approval &amp; execution)</a:t>
            </a: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High Priority to implement as soon as possible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 txBox="1">
            <a:spLocks/>
          </p:cNvSpPr>
          <p:nvPr/>
        </p:nvSpPr>
        <p:spPr>
          <a:xfrm>
            <a:off x="2133600" y="762000"/>
            <a:ext cx="6477000" cy="914400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1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/>
              <a:t>Facilities available to support implementation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2057400" y="2133600"/>
            <a:ext cx="6705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Fridge available (storage samples)</a:t>
            </a:r>
            <a:endParaRPr lang="en-US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Collaboration with MET (installation of air samplers &amp; security)</a:t>
            </a:r>
            <a:endParaRPr lang="en-US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Care taker &amp; security fence erected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5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533400"/>
            <a:ext cx="3810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cap="small" dirty="0" smtClean="0">
                <a:solidFill>
                  <a:srgbClr val="575F6D"/>
                </a:solidFill>
                <a:ea typeface="+mj-ea"/>
                <a:cs typeface="+mj-cs"/>
              </a:rPr>
              <a:t>challenges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057400" y="1524000"/>
            <a:ext cx="6705600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Government development: EPC (Need to change water sampling site)</a:t>
            </a:r>
            <a:endParaRPr lang="en-US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Lack of coordination (MNRE vs MOH) </a:t>
            </a: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Non-compliance to work schedule (avoid delays)</a:t>
            </a: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r>
              <a:rPr lang="en-US" dirty="0" smtClean="0">
                <a:solidFill>
                  <a:prstClr val="black"/>
                </a:solidFill>
              </a:rPr>
              <a:t>Commitment from responsible staff (avoid further delays)</a:t>
            </a:r>
            <a:endParaRPr lang="en-US" dirty="0">
              <a:solidFill>
                <a:prstClr val="black"/>
              </a:solidFill>
            </a:endParaRPr>
          </a:p>
          <a:p>
            <a:pPr marL="571500" lvl="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/>
              <a:buAutoNum type="romanLcPeriod"/>
            </a:pPr>
            <a:endParaRPr 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72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2540</TotalTime>
  <Words>317</Words>
  <Application>Microsoft Office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Oriel</vt:lpstr>
      <vt:lpstr>Mid-term review:  “CONTINUING  REGIONAL SUPPORT FOR THE PERSISTENT ORGANIC POLLUTANTS (POPs) GLOBAL MONITORING PLAN (GMP2)” under the Stockholm Convention in the Pacific Region: 17-18 Sept 2018, Brisbane, Australia</vt:lpstr>
      <vt:lpstr>Overview &amp; Key activities</vt:lpstr>
      <vt:lpstr>PowerPoint Presentation</vt:lpstr>
      <vt:lpstr>Air samples</vt:lpstr>
      <vt:lpstr>Photo reference</vt:lpstr>
      <vt:lpstr>PowerPoint Presentation</vt:lpstr>
      <vt:lpstr>Human milk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CONTINUING  REGIONAL SUPPORT FOR THE PERSISTENT ORGANIC POLLUTANTS (POPs) GLOBAL MONITORING PLAN (GMP) under the Stockholm Convention in the Pacific Region</dc:title>
  <dc:creator>hp laptop</dc:creator>
  <cp:lastModifiedBy>Lucie Isaia</cp:lastModifiedBy>
  <cp:revision>34</cp:revision>
  <dcterms:created xsi:type="dcterms:W3CDTF">2018-09-07T04:18:03Z</dcterms:created>
  <dcterms:modified xsi:type="dcterms:W3CDTF">2018-09-17T23:43:28Z</dcterms:modified>
</cp:coreProperties>
</file>