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10"/>
  </p:notesMasterIdLst>
  <p:sldIdLst>
    <p:sldId id="266" r:id="rId2"/>
    <p:sldId id="256" r:id="rId3"/>
    <p:sldId id="258" r:id="rId4"/>
    <p:sldId id="265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 snapToObjects="1">
      <p:cViewPr>
        <p:scale>
          <a:sx n="110" d="100"/>
          <a:sy n="110" d="100"/>
        </p:scale>
        <p:origin x="1680" y="3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EBCC3-51B5-1B4C-9B99-9D740B90A01C}" type="datetimeFigureOut">
              <a:rPr lang="en-US" smtClean="0"/>
              <a:t>9/17/18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B45D2-A57F-4C47-B764-4DFC2A516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FD03A-AED6-4F42-9C0C-CFE97C71A6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26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B45D2-A57F-4C47-B764-4DFC2A516C6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38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01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1817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57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7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82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31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4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30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89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7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1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6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0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4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1F5CB63-5E5E-144A-ABF9-F595A9BA948D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A413733-F5CC-3C49-AC49-4D6986C8F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50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6186" y="3344669"/>
            <a:ext cx="8562783" cy="831092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0" kern="120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b="1" i="1" dirty="0"/>
              <a:t>Republic of Palau</a:t>
            </a:r>
            <a:endParaRPr lang="en-US" sz="2800" b="1" i="1" dirty="0"/>
          </a:p>
        </p:txBody>
      </p:sp>
      <p:sp useBgFill="1">
        <p:nvSpPr>
          <p:cNvPr id="5" name="Subtitle 2"/>
          <p:cNvSpPr txBox="1">
            <a:spLocks/>
          </p:cNvSpPr>
          <p:nvPr/>
        </p:nvSpPr>
        <p:spPr>
          <a:xfrm>
            <a:off x="466187" y="2726146"/>
            <a:ext cx="8562782" cy="6185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National Presentation:</a:t>
            </a: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5"/>
          <a:stretch>
            <a:fillRect/>
          </a:stretch>
        </p:blipFill>
        <p:spPr bwMode="auto">
          <a:xfrm>
            <a:off x="30999" y="0"/>
            <a:ext cx="604434" cy="6858000"/>
          </a:xfrm>
          <a:prstGeom prst="rect">
            <a:avLst/>
          </a:prstGeom>
          <a:noFill/>
          <a:ln w="28575" algn="in">
            <a:solidFill>
              <a:srgbClr val="59595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9C2D1"/>
                  </a:outerShdw>
                </a:effectLst>
              </a14:hiddenEffects>
            </a:ext>
          </a:extLst>
        </p:spPr>
      </p:pic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7828903" y="0"/>
            <a:ext cx="1200066" cy="1182306"/>
            <a:chOff x="1701" y="609"/>
            <a:chExt cx="2365" cy="233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701" y="609"/>
              <a:ext cx="2365" cy="2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701" y="609"/>
              <a:ext cx="227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214" b="100000" l="0" r="100000">
                          <a14:foregroundMark x1="21127" y1="24643" x2="21127" y2="24643"/>
                          <a14:backgroundMark x1="78169" y1="66429" x2="78169" y2="6642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609"/>
              <a:ext cx="2324" cy="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/>
          <p:cNvSpPr/>
          <p:nvPr/>
        </p:nvSpPr>
        <p:spPr>
          <a:xfrm>
            <a:off x="2546201" y="5657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Global Monitoring Plan 2</a:t>
            </a:r>
          </a:p>
          <a:p>
            <a:pPr algn="ctr"/>
            <a:r>
              <a:rPr lang="en-US" dirty="0"/>
              <a:t>Midterm Workshop</a:t>
            </a:r>
          </a:p>
          <a:p>
            <a:pPr algn="ctr"/>
            <a:r>
              <a:rPr lang="en-US" dirty="0"/>
              <a:t>Brisbane, </a:t>
            </a:r>
            <a:r>
              <a:rPr lang="en-US" dirty="0" smtClean="0"/>
              <a:t>Australia</a:t>
            </a:r>
          </a:p>
          <a:p>
            <a:pPr algn="ctr"/>
            <a:r>
              <a:rPr lang="en-US" dirty="0" smtClean="0"/>
              <a:t>17-18 September 2018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6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794" y="265816"/>
            <a:ext cx="7842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Overview of the activities under the project in Palau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subTitle" idx="1"/>
          </p:nvPr>
        </p:nvSpPr>
        <p:spPr>
          <a:xfrm>
            <a:off x="1111568" y="1267034"/>
            <a:ext cx="4816792" cy="52556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Activity 1: Air Sampling </a:t>
            </a:r>
          </a:p>
          <a:p>
            <a:pPr marL="457200" indent="-342900"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On schedule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Activity 2: Water Sampling </a:t>
            </a:r>
          </a:p>
          <a:p>
            <a:pPr marL="457200" indent="-342900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n schedule </a:t>
            </a:r>
          </a:p>
          <a:p>
            <a:endParaRPr lang="en-US" dirty="0"/>
          </a:p>
          <a:p>
            <a:r>
              <a:rPr lang="en-US" dirty="0" smtClean="0"/>
              <a:t>Activity 3: Human Milk Sampling </a:t>
            </a:r>
          </a:p>
          <a:p>
            <a:pPr marL="457200" indent="-342900"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Behind schedule: Not Sent</a:t>
            </a:r>
          </a:p>
          <a:p>
            <a:pPr marL="457200" indent="-342900"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Collection complete</a:t>
            </a:r>
          </a:p>
          <a:p>
            <a:endParaRPr lang="en-US" dirty="0"/>
          </a:p>
          <a:p>
            <a:r>
              <a:rPr lang="en-US" dirty="0" smtClean="0"/>
              <a:t>Activity 4: National Samples</a:t>
            </a:r>
          </a:p>
          <a:p>
            <a:pPr marL="457200" indent="-342900"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Behind schedule </a:t>
            </a:r>
          </a:p>
          <a:p>
            <a:pPr marL="457200" indent="-342900"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Some samples collected</a:t>
            </a:r>
          </a:p>
          <a:p>
            <a:pPr marL="800100" lvl="1" indent="-342900">
              <a:buFont typeface="Arial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8" r="13745"/>
          <a:stretch/>
        </p:blipFill>
        <p:spPr>
          <a:xfrm rot="5400000">
            <a:off x="6297777" y="2676025"/>
            <a:ext cx="2239687" cy="21959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669" y="5006138"/>
            <a:ext cx="2195905" cy="17129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Content Placeholder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668" y="849996"/>
            <a:ext cx="2195905" cy="15546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050" y="242266"/>
            <a:ext cx="86222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Facilities </a:t>
            </a:r>
            <a:r>
              <a:rPr lang="en-US" sz="2800" dirty="0" smtClean="0"/>
              <a:t>available</a:t>
            </a:r>
            <a:r>
              <a:rPr lang="en-US" sz="2800" dirty="0"/>
              <a:t> to effectively implement the </a:t>
            </a:r>
            <a:r>
              <a:rPr lang="en-US" sz="2800" dirty="0" smtClean="0"/>
              <a:t>activities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50142" y="896612"/>
            <a:ext cx="8793858" cy="2468880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Palau Community College Laboratory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EQPB Water Quality Laboratory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Pacific Institute for Academic Research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Memorandum of Understanding with Ministry of Health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National Chemicals Task Force (Developed through SAICM; Technical)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National Environment Protection Council (Political)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1" t="1530" r="10206"/>
          <a:stretch/>
        </p:blipFill>
        <p:spPr>
          <a:xfrm rot="5400000">
            <a:off x="4907870" y="3221052"/>
            <a:ext cx="3062160" cy="38755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4" r="18492"/>
          <a:stretch/>
        </p:blipFill>
        <p:spPr>
          <a:xfrm rot="5400000">
            <a:off x="710545" y="3506182"/>
            <a:ext cx="3062159" cy="33052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794" y="265816"/>
            <a:ext cx="7842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Progress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649520" y="1051559"/>
            <a:ext cx="2000921" cy="563880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Activity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2: </a:t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Water Sampling</a:t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1 – Complete</a:t>
            </a: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2 – Complete</a:t>
            </a: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3 – Complete</a:t>
            </a: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4 – Complete</a:t>
            </a: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5 – Complete</a:t>
            </a: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6 –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Complete (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to be sent)</a:t>
            </a: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7 – To be collected on </a:t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            29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Sept</a:t>
            </a: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8 – To be collected on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            29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Dec w/ blank</a:t>
            </a: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Sent to: MTM</a:t>
            </a:r>
          </a:p>
          <a:p>
            <a:endParaRPr lang="en-US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650441" y="1051560"/>
            <a:ext cx="2119201" cy="559308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Activity 3: </a:t>
            </a:r>
            <a:br>
              <a:rPr lang="en-US" sz="10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Human Milk Sampling</a:t>
            </a:r>
          </a:p>
          <a:p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Samples have been collected from 50 volunteers</a:t>
            </a:r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Will be sent out by the end of the month with air samples. </a:t>
            </a:r>
          </a:p>
          <a:p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endParaRPr lang="en-US" sz="10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endParaRPr lang="en-US" sz="10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10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10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Sent to: CVUA</a:t>
            </a: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6769642" y="1051561"/>
            <a:ext cx="2119201" cy="559308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Activity 4: </a:t>
            </a:r>
            <a:br>
              <a:rPr lang="en-US" sz="10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National Samples</a:t>
            </a:r>
          </a:p>
          <a:p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2 Samples each collected: </a:t>
            </a:r>
          </a:p>
          <a:p>
            <a:pPr marL="285750" indent="-285750">
              <a:buFontTx/>
              <a:buChar char="-"/>
            </a:pP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Fish (Pelagic &amp; Reef)</a:t>
            </a:r>
            <a:endParaRPr lang="en-US" sz="1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Tx/>
              <a:buChar char="-"/>
            </a:pPr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endParaRPr lang="en-US" sz="1000" dirty="0" smtClean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5809" y="1051558"/>
            <a:ext cx="2383711" cy="563880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Activity 1:</a:t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Air Sampling</a:t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1 – Complete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2 – Complete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3 –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Complete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(to be sent)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4 –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Complete (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to be sent)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5 –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Complete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(to be sent)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6 –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Complete (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to be sent)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7 – To be collected on 29 Sept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Set 8 – To be collected on 29 Dec </a:t>
            </a:r>
            <a:br>
              <a:rPr lang="en-US" sz="1000" dirty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            w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/ blank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en-US" sz="1000" dirty="0"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0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Sent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to: 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     1,3,9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to IVM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     5,11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to MTM</a:t>
            </a:r>
          </a:p>
        </p:txBody>
      </p:sp>
    </p:spTree>
    <p:extLst>
      <p:ext uri="{BB962C8B-B14F-4D97-AF65-F5344CB8AC3E}">
        <p14:creationId xmlns:p14="http://schemas.microsoft.com/office/powerpoint/2010/main" val="21787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684" y="470211"/>
            <a:ext cx="70086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Highlights &amp; Lessons </a:t>
            </a:r>
            <a:r>
              <a:rPr lang="en-US" sz="2800" dirty="0"/>
              <a:t>learnt</a:t>
            </a: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5435549" y="1561749"/>
            <a:ext cx="3233491" cy="17603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Remember:</a:t>
            </a:r>
            <a:endParaRPr lang="en-US" sz="2400" dirty="0" smtClean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Communication </a:t>
            </a:r>
            <a:endParaRPr lang="en-US" sz="2400" dirty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Follow-up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 smtClean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marL="285750" indent="-285750">
              <a:buFont typeface="Arial" charset="0"/>
              <a:buChar char="•"/>
            </a:pPr>
            <a:endParaRPr lang="en-US" sz="2400" dirty="0" smtClean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marL="285750" indent="-285750">
              <a:buFont typeface="Arial" charset="0"/>
              <a:buChar char="•"/>
            </a:pPr>
            <a:endParaRPr lang="en-US" sz="2400" dirty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</p:txBody>
      </p:sp>
      <p:sp>
        <p:nvSpPr>
          <p:cNvPr id="3" name="AutoShape 2" descr="nline image 1"/>
          <p:cNvSpPr>
            <a:spLocks noChangeAspect="1" noChangeArrowheads="1"/>
          </p:cNvSpPr>
          <p:nvPr/>
        </p:nvSpPr>
        <p:spPr bwMode="auto">
          <a:xfrm>
            <a:off x="0" y="0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5539" y="1962554"/>
            <a:ext cx="3275402" cy="2456551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/>
        </p:nvSpPr>
        <p:spPr>
          <a:xfrm>
            <a:off x="706496" y="4881883"/>
            <a:ext cx="3233491" cy="9014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No matter how much you plan, sometimes things don</a:t>
            </a:r>
            <a:r>
              <a:rPr lang="fr-FR" sz="20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’</a:t>
            </a:r>
            <a:r>
              <a:rPr lang="en-US" sz="20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t go as planned!</a:t>
            </a:r>
            <a:endParaRPr lang="en-US" sz="2000" dirty="0" smtClean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marL="285750" indent="-285750">
              <a:buFont typeface="Arial" charset="0"/>
              <a:buChar char="•"/>
            </a:pPr>
            <a:endParaRPr lang="en-US" sz="2400" dirty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marL="285750" indent="-285750">
              <a:buFont typeface="Arial" charset="0"/>
              <a:buChar char="•"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211" y="3038477"/>
            <a:ext cx="2752267" cy="274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9774" y="470211"/>
            <a:ext cx="87943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How do the GMP project's outcomes benefit your country?</a:t>
            </a: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371397" y="1258512"/>
            <a:ext cx="8471129" cy="49802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sz="24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Building capacity on how to sample POPs</a:t>
            </a:r>
            <a:br>
              <a:rPr lang="en-US" sz="24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</a:br>
            <a:endParaRPr lang="en-US" sz="2400" dirty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Provides data</a:t>
            </a:r>
          </a:p>
          <a:p>
            <a:pPr marL="742950" lvl="2" indent="-285750">
              <a:spcBef>
                <a:spcPts val="1000"/>
              </a:spcBef>
              <a:buFont typeface="Arial" charset="0"/>
              <a:buChar char="•"/>
            </a:pPr>
            <a:r>
              <a:rPr lang="en-US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Addresses changes over time</a:t>
            </a:r>
            <a:br>
              <a:rPr lang="en-US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</a:br>
            <a:endParaRPr lang="en-US" dirty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Spreading awareness on POPs</a:t>
            </a:r>
          </a:p>
          <a:p>
            <a:pPr marL="742950" lvl="2" indent="-285750">
              <a:spcBef>
                <a:spcPts val="1000"/>
              </a:spcBef>
              <a:buFont typeface="Arial" charset="0"/>
              <a:buChar char="•"/>
            </a:pPr>
            <a:r>
              <a:rPr lang="en-US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Presented during the 2nd National Environment Symposium</a:t>
            </a:r>
          </a:p>
          <a:p>
            <a:pPr marL="742950" lvl="2" indent="-285750">
              <a:spcBef>
                <a:spcPts val="1000"/>
              </a:spcBef>
              <a:buFont typeface="Arial" charset="0"/>
              <a:buChar char="•"/>
            </a:pPr>
            <a:r>
              <a:rPr lang="en-US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Low concentrations (good news</a:t>
            </a:r>
            <a:r>
              <a:rPr lang="en-US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), but</a:t>
            </a:r>
            <a:r>
              <a:rPr lang="en-US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  <a:sym typeface="Wingdings"/>
              </a:rPr>
              <a:t> </a:t>
            </a:r>
            <a:r>
              <a:rPr lang="en-US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  <a:sym typeface="Wingdings"/>
              </a:rPr>
              <a:t>should not complacent</a:t>
            </a:r>
            <a:endParaRPr lang="en-US" dirty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1454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684" y="470211"/>
            <a:ext cx="83855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Any </a:t>
            </a:r>
            <a:r>
              <a:rPr lang="en-US" sz="2800" dirty="0"/>
              <a:t>opportunities, collaborations and networks that the GMP project contributed or will contribute </a:t>
            </a:r>
            <a:r>
              <a:rPr lang="en-US" sz="2800" dirty="0" smtClean="0"/>
              <a:t>to:</a:t>
            </a:r>
            <a:endParaRPr lang="en-US" sz="2800" dirty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435684" y="1889760"/>
            <a:ext cx="8708316" cy="46634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Font typeface="Arial" charset="0"/>
              <a:buChar char="•"/>
            </a:pPr>
            <a:r>
              <a:rPr lang="en-US" sz="24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Increased human resource capacity</a:t>
            </a:r>
            <a:endParaRPr lang="en-US" sz="2400" dirty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  <a:p>
            <a:pPr lvl="1" indent="-28575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Palau Community College</a:t>
            </a:r>
          </a:p>
          <a:p>
            <a:pPr lvl="1" indent="-28575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Pacific Academic Institute for Research (PAIR</a:t>
            </a:r>
            <a:r>
              <a:rPr lang="en-US" sz="20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)</a:t>
            </a:r>
            <a:r>
              <a:rPr lang="en-US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/>
            </a:r>
            <a:br>
              <a:rPr lang="en-US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</a:br>
            <a:endParaRPr lang="en-US" dirty="0"/>
          </a:p>
          <a:p>
            <a:pPr indent="-285750">
              <a:buFont typeface="Arial" charset="0"/>
              <a:buChar char="•"/>
            </a:pPr>
            <a:r>
              <a:rPr lang="en-US" sz="24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Increasing awareness on POPs (at the community level)</a:t>
            </a:r>
          </a:p>
          <a:p>
            <a:pPr lvl="1" indent="-28575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Chemical Management</a:t>
            </a:r>
          </a:p>
          <a:p>
            <a:pPr lvl="1" indent="-28575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Waste Management – reducing waste and improving landfill management </a:t>
            </a:r>
          </a:p>
          <a:p>
            <a:pPr lvl="1" indent="-28575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Marine Pollution</a:t>
            </a:r>
          </a:p>
          <a:p>
            <a:pPr lvl="1" indent="-28575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Hazardous Materials </a:t>
            </a:r>
          </a:p>
          <a:p>
            <a:pPr lvl="1" indent="-28575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Open Burning – composting rather than burning</a:t>
            </a:r>
          </a:p>
          <a:p>
            <a:pPr marL="742950" lvl="1" indent="-285750">
              <a:buFont typeface="Arial" charset="0"/>
              <a:buChar char="•"/>
            </a:pP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86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684" y="470211"/>
            <a:ext cx="83210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Sustainability in monitoring and future </a:t>
            </a:r>
            <a:r>
              <a:rPr lang="en-US" sz="2800" dirty="0" smtClean="0"/>
              <a:t>expectations</a:t>
            </a:r>
            <a:endParaRPr lang="en-US" sz="2800" dirty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435684" y="1447800"/>
            <a:ext cx="8601636" cy="30802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Font typeface="Arial" charset="0"/>
              <a:buChar char="•"/>
            </a:pPr>
            <a:r>
              <a:rPr lang="en-US" sz="24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Strengthen institutional capacity</a:t>
            </a:r>
          </a:p>
          <a:p>
            <a:pPr lvl="1" indent="-285750">
              <a:buFont typeface="Arial" charset="0"/>
              <a:buChar char="•"/>
            </a:pPr>
            <a:r>
              <a:rPr lang="en-US" sz="20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Establishing </a:t>
            </a:r>
            <a:r>
              <a:rPr lang="en-US" sz="200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chemicals management regulations that mandates </a:t>
            </a:r>
            <a:r>
              <a:rPr lang="en-US" sz="20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monitoring</a:t>
            </a:r>
          </a:p>
          <a:p>
            <a:pPr lvl="1" indent="-285750">
              <a:buFont typeface="Arial" charset="0"/>
              <a:buChar char="•"/>
            </a:pPr>
            <a:r>
              <a:rPr lang="en-US" sz="200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I mprove</a:t>
            </a:r>
            <a:r>
              <a:rPr lang="en-US" sz="20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 </a:t>
            </a:r>
            <a:r>
              <a:rPr lang="en-US" sz="2000" dirty="0" smtClean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rPr>
              <a:t>a local laboratory </a:t>
            </a:r>
            <a:endParaRPr lang="en-US" sz="2000" dirty="0">
              <a:gradFill>
                <a:gsLst>
                  <a:gs pos="15000">
                    <a:schemeClr val="tx2"/>
                  </a:gs>
                  <a:gs pos="73000">
                    <a:schemeClr val="tx2">
                      <a:lumMod val="60000"/>
                      <a:lumOff val="40000"/>
                    </a:schemeClr>
                  </a:gs>
                  <a:gs pos="0">
                    <a:schemeClr val="tx1"/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162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78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1051</TotalTime>
  <Words>177</Words>
  <Application>Microsoft Macintosh PowerPoint</Application>
  <PresentationFormat>On-screen Show (4:3)</PresentationFormat>
  <Paragraphs>99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Corbel</vt:lpstr>
      <vt:lpstr>Times New Roman</vt:lpstr>
      <vt:lpstr>Wingdings</vt:lpstr>
      <vt:lpstr>Arial</vt:lpstr>
      <vt:lpstr>Depth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38</cp:revision>
  <dcterms:created xsi:type="dcterms:W3CDTF">2018-09-14T21:37:37Z</dcterms:created>
  <dcterms:modified xsi:type="dcterms:W3CDTF">2018-09-17T13:24:43Z</dcterms:modified>
</cp:coreProperties>
</file>