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0" r:id="rId1"/>
  </p:sldMasterIdLst>
  <p:notesMasterIdLst>
    <p:notesMasterId r:id="rId11"/>
  </p:notesMasterIdLst>
  <p:sldIdLst>
    <p:sldId id="261" r:id="rId2"/>
    <p:sldId id="286" r:id="rId3"/>
    <p:sldId id="259" r:id="rId4"/>
    <p:sldId id="287" r:id="rId5"/>
    <p:sldId id="288" r:id="rId6"/>
    <p:sldId id="289" r:id="rId7"/>
    <p:sldId id="290" r:id="rId8"/>
    <p:sldId id="276" r:id="rId9"/>
    <p:sldId id="265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5" autoAdjust="0"/>
    <p:restoredTop sz="87935" autoAdjust="0"/>
  </p:normalViewPr>
  <p:slideViewPr>
    <p:cSldViewPr snapToGrid="0" snapToObjects="1">
      <p:cViewPr varScale="1">
        <p:scale>
          <a:sx n="100" d="100"/>
          <a:sy n="100" d="100"/>
        </p:scale>
        <p:origin x="123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DFBAF8D-116A-4F69-B792-0D8DEE46DDC8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5C8B1097-DABE-4F4D-AD9B-36B772A12937}">
      <dgm:prSet phldrT="[Text]" custT="1"/>
      <dgm:spPr>
        <a:noFill/>
        <a:ln>
          <a:solidFill>
            <a:srgbClr val="0070C0"/>
          </a:solidFill>
        </a:ln>
      </dgm:spPr>
      <dgm:t>
        <a:bodyPr/>
        <a:lstStyle/>
        <a:p>
          <a:pPr algn="l"/>
          <a:r>
            <a:rPr lang="en-US" sz="1600" b="0" dirty="0">
              <a:solidFill>
                <a:srgbClr val="00B0F0"/>
              </a:solidFill>
              <a:latin typeface="Roboto" pitchFamily="2" charset="0"/>
              <a:ea typeface="Roboto" pitchFamily="2" charset="0"/>
            </a:rPr>
            <a:t>COMPONENT 1 </a:t>
          </a:r>
          <a:r>
            <a:rPr lang="en-US" sz="1600" b="0" dirty="0">
              <a:solidFill>
                <a:schemeClr val="tx1"/>
              </a:solidFill>
              <a:latin typeface="Roboto" pitchFamily="2" charset="0"/>
              <a:ea typeface="Roboto" pitchFamily="2" charset="0"/>
            </a:rPr>
            <a:t>- Review of existing information on human exposure to and environmental concentrations of mercury</a:t>
          </a:r>
          <a:endParaRPr lang="en-GB" sz="1600" b="0" dirty="0">
            <a:solidFill>
              <a:schemeClr val="tx1"/>
            </a:solidFill>
            <a:latin typeface="Roboto" pitchFamily="2" charset="0"/>
            <a:ea typeface="Roboto" pitchFamily="2" charset="0"/>
          </a:endParaRPr>
        </a:p>
      </dgm:t>
    </dgm:pt>
    <dgm:pt modelId="{491BEC9E-21ED-417B-A5CE-51B2D2A82501}" type="parTrans" cxnId="{3C51792C-54A5-49CC-B377-ED5F70598005}">
      <dgm:prSet/>
      <dgm:spPr/>
      <dgm:t>
        <a:bodyPr/>
        <a:lstStyle/>
        <a:p>
          <a:endParaRPr lang="en-GB"/>
        </a:p>
      </dgm:t>
    </dgm:pt>
    <dgm:pt modelId="{CD395C6D-9F40-46E8-A458-5EC67EF8635D}" type="sibTrans" cxnId="{3C51792C-54A5-49CC-B377-ED5F70598005}">
      <dgm:prSet/>
      <dgm:spPr/>
      <dgm:t>
        <a:bodyPr/>
        <a:lstStyle/>
        <a:p>
          <a:endParaRPr lang="en-GB"/>
        </a:p>
      </dgm:t>
    </dgm:pt>
    <dgm:pt modelId="{F7B36D4C-02DE-4010-A7EE-603680DB792F}">
      <dgm:prSet phldrT="[Text]" custT="1"/>
      <dgm:spPr>
        <a:noFill/>
        <a:ln>
          <a:solidFill>
            <a:srgbClr val="0070C0"/>
          </a:solidFill>
        </a:ln>
      </dgm:spPr>
      <dgm:t>
        <a:bodyPr/>
        <a:lstStyle/>
        <a:p>
          <a:pPr algn="l"/>
          <a:r>
            <a:rPr lang="en-US" sz="1600" b="0" dirty="0">
              <a:solidFill>
                <a:srgbClr val="00B0F0"/>
              </a:solidFill>
              <a:latin typeface="Roboto" pitchFamily="2" charset="0"/>
              <a:ea typeface="Roboto" pitchFamily="2" charset="0"/>
            </a:rPr>
            <a:t>COMPONENT 2 </a:t>
          </a:r>
          <a:r>
            <a:rPr lang="en-US" sz="1600" b="0" dirty="0">
              <a:solidFill>
                <a:schemeClr val="tx1"/>
              </a:solidFill>
              <a:latin typeface="Roboto" pitchFamily="2" charset="0"/>
              <a:ea typeface="Roboto" pitchFamily="2" charset="0"/>
            </a:rPr>
            <a:t>- Development of a monitoring plan on presence of mercury in ambient air</a:t>
          </a:r>
          <a:endParaRPr lang="en-GB" sz="1600" b="0" dirty="0">
            <a:solidFill>
              <a:schemeClr val="tx1"/>
            </a:solidFill>
            <a:latin typeface="Roboto" pitchFamily="2" charset="0"/>
            <a:ea typeface="Roboto" pitchFamily="2" charset="0"/>
          </a:endParaRPr>
        </a:p>
      </dgm:t>
    </dgm:pt>
    <dgm:pt modelId="{8C7978E3-418E-4E87-8E2B-79066C57D3B2}" type="parTrans" cxnId="{BA75BF0B-94AD-4453-BEBF-BDFDCEE47B64}">
      <dgm:prSet/>
      <dgm:spPr/>
      <dgm:t>
        <a:bodyPr/>
        <a:lstStyle/>
        <a:p>
          <a:endParaRPr lang="en-GB"/>
        </a:p>
      </dgm:t>
    </dgm:pt>
    <dgm:pt modelId="{5952AE91-B140-4F59-BA65-BE649F9AA107}" type="sibTrans" cxnId="{BA75BF0B-94AD-4453-BEBF-BDFDCEE47B64}">
      <dgm:prSet/>
      <dgm:spPr/>
      <dgm:t>
        <a:bodyPr/>
        <a:lstStyle/>
        <a:p>
          <a:endParaRPr lang="en-GB"/>
        </a:p>
      </dgm:t>
    </dgm:pt>
    <dgm:pt modelId="{9AFAB01C-9FEA-46F3-B843-F18C9D6FBA03}">
      <dgm:prSet custT="1"/>
      <dgm:spPr>
        <a:noFill/>
        <a:ln>
          <a:solidFill>
            <a:srgbClr val="0070C0"/>
          </a:solidFill>
        </a:ln>
      </dgm:spPr>
      <dgm:t>
        <a:bodyPr/>
        <a:lstStyle/>
        <a:p>
          <a:pPr algn="l"/>
          <a:r>
            <a:rPr lang="en-US" sz="1600" b="0" dirty="0">
              <a:solidFill>
                <a:srgbClr val="00B0F0"/>
              </a:solidFill>
              <a:latin typeface="Roboto" pitchFamily="2" charset="0"/>
              <a:ea typeface="Roboto" pitchFamily="2" charset="0"/>
            </a:rPr>
            <a:t>COMPONENT 3 </a:t>
          </a:r>
          <a:r>
            <a:rPr lang="en-US" sz="1600" b="0" dirty="0">
              <a:solidFill>
                <a:schemeClr val="tx1"/>
              </a:solidFill>
              <a:latin typeface="Roboto" pitchFamily="2" charset="0"/>
              <a:ea typeface="Roboto" pitchFamily="2" charset="0"/>
            </a:rPr>
            <a:t>- Development of a monitoring plan on human exposure to mercury</a:t>
          </a:r>
          <a:endParaRPr lang="en-GB" sz="1600" b="0" dirty="0">
            <a:solidFill>
              <a:schemeClr val="tx1"/>
            </a:solidFill>
            <a:latin typeface="Roboto" pitchFamily="2" charset="0"/>
            <a:ea typeface="Roboto" pitchFamily="2" charset="0"/>
          </a:endParaRPr>
        </a:p>
      </dgm:t>
    </dgm:pt>
    <dgm:pt modelId="{D1EAC103-7A9C-4D7A-B64C-78F2208DC645}" type="parTrans" cxnId="{CE0FD50C-4FC7-439C-A045-C13FFB3BC38B}">
      <dgm:prSet/>
      <dgm:spPr/>
      <dgm:t>
        <a:bodyPr/>
        <a:lstStyle/>
        <a:p>
          <a:endParaRPr lang="en-GB"/>
        </a:p>
      </dgm:t>
    </dgm:pt>
    <dgm:pt modelId="{FFC08234-50BB-473D-BD62-D0787A9A05E4}" type="sibTrans" cxnId="{CE0FD50C-4FC7-439C-A045-C13FFB3BC38B}">
      <dgm:prSet/>
      <dgm:spPr/>
      <dgm:t>
        <a:bodyPr/>
        <a:lstStyle/>
        <a:p>
          <a:endParaRPr lang="en-GB"/>
        </a:p>
      </dgm:t>
    </dgm:pt>
    <dgm:pt modelId="{26916023-2F98-4C2B-8215-288A90B96D12}" type="pres">
      <dgm:prSet presAssocID="{6DFBAF8D-116A-4F69-B792-0D8DEE46DDC8}" presName="linearFlow" presStyleCnt="0">
        <dgm:presLayoutVars>
          <dgm:dir/>
          <dgm:resizeHandles val="exact"/>
        </dgm:presLayoutVars>
      </dgm:prSet>
      <dgm:spPr/>
    </dgm:pt>
    <dgm:pt modelId="{FD89391B-2DAD-4BB2-BF6A-BE65F89BC169}" type="pres">
      <dgm:prSet presAssocID="{5C8B1097-DABE-4F4D-AD9B-36B772A12937}" presName="composite" presStyleCnt="0"/>
      <dgm:spPr/>
    </dgm:pt>
    <dgm:pt modelId="{63278263-CCAB-422C-A54A-CD4A4E4A47A5}" type="pres">
      <dgm:prSet presAssocID="{5C8B1097-DABE-4F4D-AD9B-36B772A12937}" presName="imgShp" presStyleLbl="fgImgPlace1" presStyleIdx="0" presStyleCnt="3" custLinFactNeighborX="-8860"/>
      <dgm:spPr>
        <a:solidFill>
          <a:schemeClr val="bg1"/>
        </a:solidFill>
        <a:ln>
          <a:solidFill>
            <a:srgbClr val="0070C0"/>
          </a:solidFill>
        </a:ln>
      </dgm:spPr>
    </dgm:pt>
    <dgm:pt modelId="{D89FECD7-BD8E-44C0-96A2-994310613399}" type="pres">
      <dgm:prSet presAssocID="{5C8B1097-DABE-4F4D-AD9B-36B772A12937}" presName="txShp" presStyleLbl="node1" presStyleIdx="0" presStyleCnt="3" custScaleX="97735" custLinFactNeighborX="-5727">
        <dgm:presLayoutVars>
          <dgm:bulletEnabled val="1"/>
        </dgm:presLayoutVars>
      </dgm:prSet>
      <dgm:spPr/>
    </dgm:pt>
    <dgm:pt modelId="{7352D197-6FE9-4E2A-9023-8760499048F6}" type="pres">
      <dgm:prSet presAssocID="{CD395C6D-9F40-46E8-A458-5EC67EF8635D}" presName="spacing" presStyleCnt="0"/>
      <dgm:spPr/>
    </dgm:pt>
    <dgm:pt modelId="{75DA40F4-6C80-4D1F-9F0E-79D9BEC70826}" type="pres">
      <dgm:prSet presAssocID="{F7B36D4C-02DE-4010-A7EE-603680DB792F}" presName="composite" presStyleCnt="0"/>
      <dgm:spPr/>
    </dgm:pt>
    <dgm:pt modelId="{FA9B7D2C-0C3D-4F43-B10D-C38D4AEFD87C}" type="pres">
      <dgm:prSet presAssocID="{F7B36D4C-02DE-4010-A7EE-603680DB792F}" presName="imgShp" presStyleLbl="fgImgPlace1" presStyleIdx="1" presStyleCnt="3" custLinFactNeighborX="-7088" custLinFactNeighborY="-2277"/>
      <dgm:spPr>
        <a:solidFill>
          <a:schemeClr val="bg1"/>
        </a:solidFill>
        <a:ln>
          <a:solidFill>
            <a:srgbClr val="0070C0"/>
          </a:solidFill>
        </a:ln>
      </dgm:spPr>
    </dgm:pt>
    <dgm:pt modelId="{7BEA7662-2DDD-48BC-BA90-D7850740949D}" type="pres">
      <dgm:prSet presAssocID="{F7B36D4C-02DE-4010-A7EE-603680DB792F}" presName="txShp" presStyleLbl="node1" presStyleIdx="1" presStyleCnt="3" custScaleX="97508" custLinFactNeighborX="-5975" custLinFactNeighborY="-1518">
        <dgm:presLayoutVars>
          <dgm:bulletEnabled val="1"/>
        </dgm:presLayoutVars>
      </dgm:prSet>
      <dgm:spPr/>
    </dgm:pt>
    <dgm:pt modelId="{13F86A77-D8EB-43B4-A8D7-5CDFAAE67ED2}" type="pres">
      <dgm:prSet presAssocID="{5952AE91-B140-4F59-BA65-BE649F9AA107}" presName="spacing" presStyleCnt="0"/>
      <dgm:spPr/>
    </dgm:pt>
    <dgm:pt modelId="{E3D1BF49-75A8-4904-A982-F5072022FAC5}" type="pres">
      <dgm:prSet presAssocID="{9AFAB01C-9FEA-46F3-B843-F18C9D6FBA03}" presName="composite" presStyleCnt="0"/>
      <dgm:spPr/>
    </dgm:pt>
    <dgm:pt modelId="{7811B99A-4437-47B5-9336-3DDEFF3006A1}" type="pres">
      <dgm:prSet presAssocID="{9AFAB01C-9FEA-46F3-B843-F18C9D6FBA03}" presName="imgShp" presStyleLbl="fgImgPlace1" presStyleIdx="2" presStyleCnt="3" custLinFactNeighborX="-8860"/>
      <dgm:spPr>
        <a:solidFill>
          <a:schemeClr val="bg1"/>
        </a:solidFill>
        <a:ln>
          <a:solidFill>
            <a:srgbClr val="0070C0"/>
          </a:solidFill>
        </a:ln>
      </dgm:spPr>
    </dgm:pt>
    <dgm:pt modelId="{791B281D-545A-48A6-A5FE-BF8EF488016D}" type="pres">
      <dgm:prSet presAssocID="{9AFAB01C-9FEA-46F3-B843-F18C9D6FBA03}" presName="txShp" presStyleLbl="node1" presStyleIdx="2" presStyleCnt="3" custScaleX="94440" custLinFactNeighborX="-6225" custLinFactNeighborY="249">
        <dgm:presLayoutVars>
          <dgm:bulletEnabled val="1"/>
        </dgm:presLayoutVars>
      </dgm:prSet>
      <dgm:spPr/>
    </dgm:pt>
  </dgm:ptLst>
  <dgm:cxnLst>
    <dgm:cxn modelId="{E232EFF6-4226-412F-8FA7-DDA1E6A7F1C1}" type="presOf" srcId="{5C8B1097-DABE-4F4D-AD9B-36B772A12937}" destId="{D89FECD7-BD8E-44C0-96A2-994310613399}" srcOrd="0" destOrd="0" presId="urn:microsoft.com/office/officeart/2005/8/layout/vList3"/>
    <dgm:cxn modelId="{1B63E58C-8534-4B93-9159-6F19D92D7F04}" type="presOf" srcId="{9AFAB01C-9FEA-46F3-B843-F18C9D6FBA03}" destId="{791B281D-545A-48A6-A5FE-BF8EF488016D}" srcOrd="0" destOrd="0" presId="urn:microsoft.com/office/officeart/2005/8/layout/vList3"/>
    <dgm:cxn modelId="{A3B2F0CC-C8DC-43E1-82A2-D6A5803E4356}" type="presOf" srcId="{F7B36D4C-02DE-4010-A7EE-603680DB792F}" destId="{7BEA7662-2DDD-48BC-BA90-D7850740949D}" srcOrd="0" destOrd="0" presId="urn:microsoft.com/office/officeart/2005/8/layout/vList3"/>
    <dgm:cxn modelId="{BA75BF0B-94AD-4453-BEBF-BDFDCEE47B64}" srcId="{6DFBAF8D-116A-4F69-B792-0D8DEE46DDC8}" destId="{F7B36D4C-02DE-4010-A7EE-603680DB792F}" srcOrd="1" destOrd="0" parTransId="{8C7978E3-418E-4E87-8E2B-79066C57D3B2}" sibTransId="{5952AE91-B140-4F59-BA65-BE649F9AA107}"/>
    <dgm:cxn modelId="{CE0FD50C-4FC7-439C-A045-C13FFB3BC38B}" srcId="{6DFBAF8D-116A-4F69-B792-0D8DEE46DDC8}" destId="{9AFAB01C-9FEA-46F3-B843-F18C9D6FBA03}" srcOrd="2" destOrd="0" parTransId="{D1EAC103-7A9C-4D7A-B64C-78F2208DC645}" sibTransId="{FFC08234-50BB-473D-BD62-D0787A9A05E4}"/>
    <dgm:cxn modelId="{3C51792C-54A5-49CC-B377-ED5F70598005}" srcId="{6DFBAF8D-116A-4F69-B792-0D8DEE46DDC8}" destId="{5C8B1097-DABE-4F4D-AD9B-36B772A12937}" srcOrd="0" destOrd="0" parTransId="{491BEC9E-21ED-417B-A5CE-51B2D2A82501}" sibTransId="{CD395C6D-9F40-46E8-A458-5EC67EF8635D}"/>
    <dgm:cxn modelId="{65395AFA-C698-4730-A50F-351C8FC4F640}" type="presOf" srcId="{6DFBAF8D-116A-4F69-B792-0D8DEE46DDC8}" destId="{26916023-2F98-4C2B-8215-288A90B96D12}" srcOrd="0" destOrd="0" presId="urn:microsoft.com/office/officeart/2005/8/layout/vList3"/>
    <dgm:cxn modelId="{5355E5DA-307E-4F4D-BDE7-4DD46EE15742}" type="presParOf" srcId="{26916023-2F98-4C2B-8215-288A90B96D12}" destId="{FD89391B-2DAD-4BB2-BF6A-BE65F89BC169}" srcOrd="0" destOrd="0" presId="urn:microsoft.com/office/officeart/2005/8/layout/vList3"/>
    <dgm:cxn modelId="{2FBD4509-8DFD-4339-82DA-74C9890D09B7}" type="presParOf" srcId="{FD89391B-2DAD-4BB2-BF6A-BE65F89BC169}" destId="{63278263-CCAB-422C-A54A-CD4A4E4A47A5}" srcOrd="0" destOrd="0" presId="urn:microsoft.com/office/officeart/2005/8/layout/vList3"/>
    <dgm:cxn modelId="{E2FAB3E7-A0B5-4009-8A18-E5B377010A2E}" type="presParOf" srcId="{FD89391B-2DAD-4BB2-BF6A-BE65F89BC169}" destId="{D89FECD7-BD8E-44C0-96A2-994310613399}" srcOrd="1" destOrd="0" presId="urn:microsoft.com/office/officeart/2005/8/layout/vList3"/>
    <dgm:cxn modelId="{45FDDA12-DB83-4E24-AF16-4A13B2D258E9}" type="presParOf" srcId="{26916023-2F98-4C2B-8215-288A90B96D12}" destId="{7352D197-6FE9-4E2A-9023-8760499048F6}" srcOrd="1" destOrd="0" presId="urn:microsoft.com/office/officeart/2005/8/layout/vList3"/>
    <dgm:cxn modelId="{E32FF69C-78C8-497D-956C-4DF0C9347C7E}" type="presParOf" srcId="{26916023-2F98-4C2B-8215-288A90B96D12}" destId="{75DA40F4-6C80-4D1F-9F0E-79D9BEC70826}" srcOrd="2" destOrd="0" presId="urn:microsoft.com/office/officeart/2005/8/layout/vList3"/>
    <dgm:cxn modelId="{A72F6C01-4034-4581-B24C-F161FCF83B57}" type="presParOf" srcId="{75DA40F4-6C80-4D1F-9F0E-79D9BEC70826}" destId="{FA9B7D2C-0C3D-4F43-B10D-C38D4AEFD87C}" srcOrd="0" destOrd="0" presId="urn:microsoft.com/office/officeart/2005/8/layout/vList3"/>
    <dgm:cxn modelId="{62EE58D8-7F31-40F0-ABF3-F393484635A7}" type="presParOf" srcId="{75DA40F4-6C80-4D1F-9F0E-79D9BEC70826}" destId="{7BEA7662-2DDD-48BC-BA90-D7850740949D}" srcOrd="1" destOrd="0" presId="urn:microsoft.com/office/officeart/2005/8/layout/vList3"/>
    <dgm:cxn modelId="{16F85CEC-CE39-46C0-BF98-3AEC7E8719EB}" type="presParOf" srcId="{26916023-2F98-4C2B-8215-288A90B96D12}" destId="{13F86A77-D8EB-43B4-A8D7-5CDFAAE67ED2}" srcOrd="3" destOrd="0" presId="urn:microsoft.com/office/officeart/2005/8/layout/vList3"/>
    <dgm:cxn modelId="{DEB6AB12-D997-4021-9FFA-CE927D94CD61}" type="presParOf" srcId="{26916023-2F98-4C2B-8215-288A90B96D12}" destId="{E3D1BF49-75A8-4904-A982-F5072022FAC5}" srcOrd="4" destOrd="0" presId="urn:microsoft.com/office/officeart/2005/8/layout/vList3"/>
    <dgm:cxn modelId="{C6E5271B-278F-4579-8E30-7081DE86720D}" type="presParOf" srcId="{E3D1BF49-75A8-4904-A982-F5072022FAC5}" destId="{7811B99A-4437-47B5-9336-3DDEFF3006A1}" srcOrd="0" destOrd="0" presId="urn:microsoft.com/office/officeart/2005/8/layout/vList3"/>
    <dgm:cxn modelId="{A468A889-F4D8-4042-8C33-88943352A81F}" type="presParOf" srcId="{E3D1BF49-75A8-4904-A982-F5072022FAC5}" destId="{791B281D-545A-48A6-A5FE-BF8EF488016D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9FECD7-BD8E-44C0-96A2-994310613399}">
      <dsp:nvSpPr>
        <dsp:cNvPr id="0" name=""/>
        <dsp:cNvSpPr/>
      </dsp:nvSpPr>
      <dsp:spPr>
        <a:xfrm rot="10800000">
          <a:off x="1417492" y="2977"/>
          <a:ext cx="4831456" cy="1485909"/>
        </a:xfrm>
        <a:prstGeom prst="homePlate">
          <a:avLst/>
        </a:prstGeom>
        <a:noFill/>
        <a:ln w="25400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55245" tIns="60960" rIns="113792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kern="1200" dirty="0">
              <a:solidFill>
                <a:srgbClr val="00B0F0"/>
              </a:solidFill>
              <a:latin typeface="Roboto" pitchFamily="2" charset="0"/>
              <a:ea typeface="Roboto" pitchFamily="2" charset="0"/>
            </a:rPr>
            <a:t>COMPONENT 1 </a:t>
          </a:r>
          <a:r>
            <a:rPr lang="en-US" sz="1600" b="0" kern="1200" dirty="0">
              <a:solidFill>
                <a:schemeClr val="tx1"/>
              </a:solidFill>
              <a:latin typeface="Roboto" pitchFamily="2" charset="0"/>
              <a:ea typeface="Roboto" pitchFamily="2" charset="0"/>
            </a:rPr>
            <a:t>- Review of existing information on human exposure to and environmental concentrations of mercury</a:t>
          </a:r>
          <a:endParaRPr lang="en-GB" sz="1600" b="0" kern="1200" dirty="0">
            <a:solidFill>
              <a:schemeClr val="tx1"/>
            </a:solidFill>
            <a:latin typeface="Roboto" pitchFamily="2" charset="0"/>
            <a:ea typeface="Roboto" pitchFamily="2" charset="0"/>
          </a:endParaRPr>
        </a:p>
      </dsp:txBody>
      <dsp:txXfrm rot="10800000">
        <a:off x="1788969" y="2977"/>
        <a:ext cx="4459979" cy="1485909"/>
      </dsp:txXfrm>
    </dsp:sp>
    <dsp:sp modelId="{63278263-CCAB-422C-A54A-CD4A4E4A47A5}">
      <dsp:nvSpPr>
        <dsp:cNvPr id="0" name=""/>
        <dsp:cNvSpPr/>
      </dsp:nvSpPr>
      <dsp:spPr>
        <a:xfrm>
          <a:off x="770011" y="2977"/>
          <a:ext cx="1485909" cy="1485909"/>
        </a:xfrm>
        <a:prstGeom prst="ellipse">
          <a:avLst/>
        </a:prstGeom>
        <a:solidFill>
          <a:schemeClr val="bg1"/>
        </a:solidFill>
        <a:ln w="25400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EA7662-2DDD-48BC-BA90-D7850740949D}">
      <dsp:nvSpPr>
        <dsp:cNvPr id="0" name=""/>
        <dsp:cNvSpPr/>
      </dsp:nvSpPr>
      <dsp:spPr>
        <a:xfrm rot="10800000">
          <a:off x="1413648" y="1909886"/>
          <a:ext cx="4820234" cy="1485909"/>
        </a:xfrm>
        <a:prstGeom prst="homePlate">
          <a:avLst/>
        </a:prstGeom>
        <a:noFill/>
        <a:ln w="25400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55245" tIns="60960" rIns="113792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kern="1200" dirty="0">
              <a:solidFill>
                <a:srgbClr val="00B0F0"/>
              </a:solidFill>
              <a:latin typeface="Roboto" pitchFamily="2" charset="0"/>
              <a:ea typeface="Roboto" pitchFamily="2" charset="0"/>
            </a:rPr>
            <a:t>COMPONENT 2 </a:t>
          </a:r>
          <a:r>
            <a:rPr lang="en-US" sz="1600" b="0" kern="1200" dirty="0">
              <a:solidFill>
                <a:schemeClr val="tx1"/>
              </a:solidFill>
              <a:latin typeface="Roboto" pitchFamily="2" charset="0"/>
              <a:ea typeface="Roboto" pitchFamily="2" charset="0"/>
            </a:rPr>
            <a:t>- Development of a monitoring plan on presence of mercury in ambient air</a:t>
          </a:r>
          <a:endParaRPr lang="en-GB" sz="1600" b="0" kern="1200" dirty="0">
            <a:solidFill>
              <a:schemeClr val="tx1"/>
            </a:solidFill>
            <a:latin typeface="Roboto" pitchFamily="2" charset="0"/>
            <a:ea typeface="Roboto" pitchFamily="2" charset="0"/>
          </a:endParaRPr>
        </a:p>
      </dsp:txBody>
      <dsp:txXfrm rot="10800000">
        <a:off x="1785125" y="1909886"/>
        <a:ext cx="4448757" cy="1485909"/>
      </dsp:txXfrm>
    </dsp:sp>
    <dsp:sp modelId="{FA9B7D2C-0C3D-4F43-B10D-C38D4AEFD87C}">
      <dsp:nvSpPr>
        <dsp:cNvPr id="0" name=""/>
        <dsp:cNvSpPr/>
      </dsp:nvSpPr>
      <dsp:spPr>
        <a:xfrm>
          <a:off x="799147" y="1898608"/>
          <a:ext cx="1485909" cy="1485909"/>
        </a:xfrm>
        <a:prstGeom prst="ellipse">
          <a:avLst/>
        </a:prstGeom>
        <a:solidFill>
          <a:schemeClr val="bg1"/>
        </a:solidFill>
        <a:ln w="25400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1B281D-545A-48A6-A5FE-BF8EF488016D}">
      <dsp:nvSpPr>
        <dsp:cNvPr id="0" name=""/>
        <dsp:cNvSpPr/>
      </dsp:nvSpPr>
      <dsp:spPr>
        <a:xfrm rot="10800000">
          <a:off x="1515038" y="3864884"/>
          <a:ext cx="4668570" cy="1485909"/>
        </a:xfrm>
        <a:prstGeom prst="homePlate">
          <a:avLst/>
        </a:prstGeom>
        <a:noFill/>
        <a:ln w="25400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55245" tIns="60960" rIns="113792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kern="1200" dirty="0">
              <a:solidFill>
                <a:srgbClr val="00B0F0"/>
              </a:solidFill>
              <a:latin typeface="Roboto" pitchFamily="2" charset="0"/>
              <a:ea typeface="Roboto" pitchFamily="2" charset="0"/>
            </a:rPr>
            <a:t>COMPONENT 3 </a:t>
          </a:r>
          <a:r>
            <a:rPr lang="en-US" sz="1600" b="0" kern="1200" dirty="0">
              <a:solidFill>
                <a:schemeClr val="tx1"/>
              </a:solidFill>
              <a:latin typeface="Roboto" pitchFamily="2" charset="0"/>
              <a:ea typeface="Roboto" pitchFamily="2" charset="0"/>
            </a:rPr>
            <a:t>- Development of a monitoring plan on human exposure to mercury</a:t>
          </a:r>
          <a:endParaRPr lang="en-GB" sz="1600" b="0" kern="1200" dirty="0">
            <a:solidFill>
              <a:schemeClr val="tx1"/>
            </a:solidFill>
            <a:latin typeface="Roboto" pitchFamily="2" charset="0"/>
            <a:ea typeface="Roboto" pitchFamily="2" charset="0"/>
          </a:endParaRPr>
        </a:p>
      </dsp:txBody>
      <dsp:txXfrm rot="10800000">
        <a:off x="1886515" y="3864884"/>
        <a:ext cx="4297093" cy="1485909"/>
      </dsp:txXfrm>
    </dsp:sp>
    <dsp:sp modelId="{7811B99A-4437-47B5-9336-3DDEFF3006A1}">
      <dsp:nvSpPr>
        <dsp:cNvPr id="0" name=""/>
        <dsp:cNvSpPr/>
      </dsp:nvSpPr>
      <dsp:spPr>
        <a:xfrm>
          <a:off x="810733" y="3861906"/>
          <a:ext cx="1485909" cy="1485909"/>
        </a:xfrm>
        <a:prstGeom prst="ellipse">
          <a:avLst/>
        </a:prstGeom>
        <a:solidFill>
          <a:schemeClr val="bg1"/>
        </a:solidFill>
        <a:ln w="25400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0C6EEE-6FDC-49AD-B12E-5B32D123754D}" type="datetimeFigureOut">
              <a:rPr lang="en-US" smtClean="0"/>
              <a:t>21/11/2018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3169F6-E575-4EA1-B6AF-64FB72D058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7563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3169F6-E575-4EA1-B6AF-64FB72D0584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4378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dirty="0">
                <a:solidFill>
                  <a:srgbClr val="00B0F0"/>
                </a:solidFill>
                <a:latin typeface="Roboto" pitchFamily="2" charset="0"/>
                <a:ea typeface="Roboto" pitchFamily="2" charset="0"/>
              </a:rPr>
              <a:t>COMPONENT 1 </a:t>
            </a:r>
            <a:r>
              <a:rPr lang="en-US" sz="1200" b="0" dirty="0">
                <a:solidFill>
                  <a:schemeClr val="tx1"/>
                </a:solidFill>
                <a:latin typeface="Roboto" pitchFamily="2" charset="0"/>
                <a:ea typeface="Roboto" pitchFamily="2" charset="0"/>
              </a:rPr>
              <a:t>- Review of existing information on human exposure to and environmental concentrations of mercury</a:t>
            </a:r>
            <a:endParaRPr lang="en-GB" sz="1200" b="0" dirty="0">
              <a:solidFill>
                <a:schemeClr val="tx1"/>
              </a:solidFill>
              <a:latin typeface="Roboto" pitchFamily="2" charset="0"/>
              <a:ea typeface="Roboto" pitchFamily="2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3169F6-E575-4EA1-B6AF-64FB72D0584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4583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dirty="0">
                <a:solidFill>
                  <a:srgbClr val="00000A"/>
                </a:solidFill>
                <a:latin typeface="+mn-lt"/>
                <a:ea typeface="SimSun" panose="02010600030101010101" pitchFamily="2" charset="-122"/>
                <a:cs typeface="Symbol" panose="05050102010706020507" pitchFamily="18" charset="2"/>
              </a:rPr>
              <a:t>Assessment of prenatal exposure to mercury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dirty="0">
                <a:solidFill>
                  <a:srgbClr val="00000A"/>
                </a:solidFill>
                <a:latin typeface="+mn-lt"/>
                <a:ea typeface="SimSun" panose="02010600030101010101" pitchFamily="2" charset="-122"/>
                <a:cs typeface="Symbol" panose="05050102010706020507" pitchFamily="18" charset="2"/>
              </a:rPr>
              <a:t>Survey Protocol guide for assessment of prenatal exposure to mercury using biomarkers in cord blood, maternal urine and hair</a:t>
            </a:r>
            <a:endParaRPr lang="en-US" sz="1200" dirty="0">
              <a:solidFill>
                <a:srgbClr val="00000A"/>
              </a:solidFill>
              <a:latin typeface="+mn-lt"/>
              <a:ea typeface="SimSun" panose="02010600030101010101" pitchFamily="2" charset="-122"/>
              <a:cs typeface="Symbol" panose="05050102010706020507" pitchFamily="18" charset="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u="none" dirty="0">
              <a:solidFill>
                <a:srgbClr val="00000A"/>
              </a:solidFill>
              <a:latin typeface="+mn-lt"/>
              <a:ea typeface="SimSun" panose="02010600030101010101" pitchFamily="2" charset="-122"/>
              <a:cs typeface="Symbol" panose="05050102010706020507" pitchFamily="18" charset="2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3169F6-E575-4EA1-B6AF-64FB72D0584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8535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3169F6-E575-4EA1-B6AF-64FB72D0584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6840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F466F-BDA4-4F18-9C7B-FF0A9A1B0E80}" type="datetime1">
              <a:rPr lang="en-US" smtClean="0"/>
              <a:pPr/>
              <a:t>21/11/2018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B4290-6522-4139-852E-05BD9E7F0D2E}" type="datetime1">
              <a:rPr lang="en-US" smtClean="0"/>
              <a:pPr/>
              <a:t>21/11/2018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955F9-81EA-47C5-8059-9E5C2B437C70}" type="datetime1">
              <a:rPr lang="en-US" smtClean="0"/>
              <a:pPr/>
              <a:t>21/11/2018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F607B-A47E-422C-9BEF-122CCDB7C526}" type="datetime1">
              <a:rPr lang="en-US" smtClean="0"/>
              <a:pPr/>
              <a:t>21/11/2018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9A7CB-BEE6-4F99-898E-913F06E8E125}" type="datetime1">
              <a:rPr lang="en-US" smtClean="0"/>
              <a:pPr/>
              <a:t>21/11/2018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E300C-6FC5-4FC3-AF1A-075E4F50620D}" type="datetime1">
              <a:rPr lang="en-US" smtClean="0"/>
              <a:pPr/>
              <a:t>21/11/2018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D295D-4A77-4DEB-B04C-9F4282A8BC04}" type="datetime1">
              <a:rPr lang="en-US" smtClean="0"/>
              <a:pPr/>
              <a:t>21/11/2018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28685-4D0C-42D5-8013-B5904CD1FCBC}" type="datetime1">
              <a:rPr lang="en-US" smtClean="0"/>
              <a:pPr/>
              <a:t>21/11/2018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226C0-9885-4BA9-BBFA-A52CBFEBB775}" type="datetime1">
              <a:rPr lang="en-US" smtClean="0"/>
              <a:pPr/>
              <a:t>21/11/2018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E1B38-C5EB-4D66-9137-0AFE9CDEDE8F}" type="datetime1">
              <a:rPr lang="en-US" smtClean="0"/>
              <a:pPr/>
              <a:t>21/11/2018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613C-1AD7-49D3-885D-F654C5CDBAA6}" type="datetime1">
              <a:rPr lang="en-US" smtClean="0"/>
              <a:pPr/>
              <a:t>21/11/2018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bg1">
                <a:tint val="90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27B613C-1AD7-49D3-885D-F654C5CDBAA6}" type="datetime1">
              <a:rPr lang="en-US" smtClean="0"/>
              <a:pPr/>
              <a:t>21/11/2018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3" r:id="rId3"/>
    <p:sldLayoutId id="2147483954" r:id="rId4"/>
    <p:sldLayoutId id="2147483955" r:id="rId5"/>
    <p:sldLayoutId id="2147483956" r:id="rId6"/>
    <p:sldLayoutId id="2147483957" r:id="rId7"/>
    <p:sldLayoutId id="2147483958" r:id="rId8"/>
    <p:sldLayoutId id="2147483959" r:id="rId9"/>
    <p:sldLayoutId id="2147483960" r:id="rId10"/>
    <p:sldLayoutId id="214748396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18.jpe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17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hyperlink" Target="https://drive.google.com/file/d/1JrcXpEsuB-qSL73yHVgqkht5pSoHrlcd/view?ts=5bd8160c" TargetMode="External"/><Relationship Id="rId4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png"/><Relationship Id="rId4" Type="http://schemas.openxmlformats.org/officeDocument/2006/relationships/hyperlink" Target="http://portal-videos.isciii.es/?p=249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uppo 15"/>
          <p:cNvGrpSpPr/>
          <p:nvPr/>
        </p:nvGrpSpPr>
        <p:grpSpPr>
          <a:xfrm>
            <a:off x="294700" y="5270476"/>
            <a:ext cx="7292231" cy="1335450"/>
            <a:chOff x="704500" y="5348989"/>
            <a:chExt cx="7292231" cy="1335450"/>
          </a:xfrm>
        </p:grpSpPr>
        <p:pic>
          <p:nvPicPr>
            <p:cNvPr id="7" name="Immagine 6" descr="UNEnvironment_Logo_English_Full_colour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4500" y="5348989"/>
              <a:ext cx="1512723" cy="1335450"/>
            </a:xfrm>
            <a:prstGeom prst="rect">
              <a:avLst/>
            </a:prstGeom>
          </p:spPr>
        </p:pic>
        <p:pic>
          <p:nvPicPr>
            <p:cNvPr id="8" name="Immagine 7" descr="WHO_Logo.jp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5788" y="5469176"/>
              <a:ext cx="1239434" cy="1079685"/>
            </a:xfrm>
            <a:prstGeom prst="rect">
              <a:avLst/>
            </a:prstGeom>
          </p:spPr>
        </p:pic>
        <p:pic>
          <p:nvPicPr>
            <p:cNvPr id="9" name="Immagine 8" descr="GEF_Logo.png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79557" y="5402144"/>
              <a:ext cx="1017174" cy="1195179"/>
            </a:xfrm>
            <a:prstGeom prst="rect">
              <a:avLst/>
            </a:prstGeom>
          </p:spPr>
        </p:pic>
        <p:pic>
          <p:nvPicPr>
            <p:cNvPr id="10" name="Immagine 9" descr="logo_iia.png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40808" y="5479669"/>
              <a:ext cx="1238388" cy="1058700"/>
            </a:xfrm>
            <a:prstGeom prst="rect">
              <a:avLst/>
            </a:prstGeom>
          </p:spPr>
        </p:pic>
      </p:grpSp>
      <p:sp>
        <p:nvSpPr>
          <p:cNvPr id="11" name="CasellaDiTesto 10"/>
          <p:cNvSpPr txBox="1"/>
          <p:nvPr/>
        </p:nvSpPr>
        <p:spPr>
          <a:xfrm>
            <a:off x="743759" y="4826034"/>
            <a:ext cx="7374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/>
              <a:t>UN Environment, Chemicals and Health Branch</a:t>
            </a:r>
          </a:p>
        </p:txBody>
      </p:sp>
      <p:sp>
        <p:nvSpPr>
          <p:cNvPr id="15" name="Sottotitolo 2"/>
          <p:cNvSpPr txBox="1">
            <a:spLocks/>
          </p:cNvSpPr>
          <p:nvPr/>
        </p:nvSpPr>
        <p:spPr>
          <a:xfrm>
            <a:off x="126816" y="589127"/>
            <a:ext cx="4402667" cy="50366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17 November 2018, Geneva</a:t>
            </a:r>
            <a:endParaRPr lang="it-IT" sz="1800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294700" y="2225415"/>
            <a:ext cx="7823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>
                <a:latin typeface="+mj-lt"/>
              </a:rPr>
              <a:t>Human Exposure to and Environment Concentration of Mercury</a:t>
            </a:r>
          </a:p>
          <a:p>
            <a:pPr algn="ctr"/>
            <a:r>
              <a:rPr lang="en-US" sz="2800" b="1" i="1" dirty="0">
                <a:latin typeface="+mj-lt"/>
              </a:rPr>
              <a:t>Project outcomes</a:t>
            </a:r>
          </a:p>
        </p:txBody>
      </p:sp>
      <p:sp>
        <p:nvSpPr>
          <p:cNvPr id="14" name="Titolo 1">
            <a:extLst>
              <a:ext uri="{FF2B5EF4-FFF2-40B4-BE49-F238E27FC236}">
                <a16:creationId xmlns:a16="http://schemas.microsoft.com/office/drawing/2014/main" id="{2DB4A5F6-2AF8-4CD8-8B0D-DACA4D0CAE67}"/>
              </a:ext>
            </a:extLst>
          </p:cNvPr>
          <p:cNvSpPr txBox="1">
            <a:spLocks/>
          </p:cNvSpPr>
          <p:nvPr/>
        </p:nvSpPr>
        <p:spPr>
          <a:xfrm>
            <a:off x="126816" y="62407"/>
            <a:ext cx="6197599" cy="4635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it-IT" sz="2000" b="1" dirty="0"/>
          </a:p>
          <a:p>
            <a:r>
              <a:rPr lang="en-US" sz="2000" b="1" dirty="0"/>
              <a:t>Global Mercury Monitoring</a:t>
            </a:r>
            <a:r>
              <a:rPr lang="it-IT" sz="2000" b="1" dirty="0"/>
              <a:t> Project</a:t>
            </a:r>
          </a:p>
        </p:txBody>
      </p:sp>
    </p:spTree>
    <p:extLst>
      <p:ext uri="{BB962C8B-B14F-4D97-AF65-F5344CB8AC3E}">
        <p14:creationId xmlns:p14="http://schemas.microsoft.com/office/powerpoint/2010/main" val="6439313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A80ED13-07FD-4A8E-A83D-243A17AAE470}"/>
              </a:ext>
            </a:extLst>
          </p:cNvPr>
          <p:cNvSpPr/>
          <p:nvPr/>
        </p:nvSpPr>
        <p:spPr>
          <a:xfrm>
            <a:off x="3027951" y="1758442"/>
            <a:ext cx="33056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OVERVIEW</a:t>
            </a:r>
          </a:p>
        </p:txBody>
      </p:sp>
      <p:pic>
        <p:nvPicPr>
          <p:cNvPr id="25" name="Picture 2" descr="2">
            <a:extLst>
              <a:ext uri="{FF2B5EF4-FFF2-40B4-BE49-F238E27FC236}">
                <a16:creationId xmlns:a16="http://schemas.microsoft.com/office/drawing/2014/main" id="{FDB7BD0D-E08A-42CA-91F7-EAFABF61E7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559" y="417660"/>
            <a:ext cx="1556445" cy="1035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pic>
        <p:nvPicPr>
          <p:cNvPr id="26" name="Picture 3" descr="3">
            <a:extLst>
              <a:ext uri="{FF2B5EF4-FFF2-40B4-BE49-F238E27FC236}">
                <a16:creationId xmlns:a16="http://schemas.microsoft.com/office/drawing/2014/main" id="{00EB7845-B083-4131-9AF7-2CA5F34D2A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6557" y="407885"/>
            <a:ext cx="1555022" cy="1037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pic>
        <p:nvPicPr>
          <p:cNvPr id="27" name="Picture 4">
            <a:extLst>
              <a:ext uri="{FF2B5EF4-FFF2-40B4-BE49-F238E27FC236}">
                <a16:creationId xmlns:a16="http://schemas.microsoft.com/office/drawing/2014/main" id="{401DD1FB-AA53-4A6B-BA11-CD84CFF847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4" t="11916" r="5147" b="10820"/>
          <a:stretch>
            <a:fillRect/>
          </a:stretch>
        </p:blipFill>
        <p:spPr bwMode="auto">
          <a:xfrm>
            <a:off x="4994132" y="407885"/>
            <a:ext cx="906659" cy="1035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pic>
        <p:nvPicPr>
          <p:cNvPr id="28" name="Picture 5">
            <a:extLst>
              <a:ext uri="{FF2B5EF4-FFF2-40B4-BE49-F238E27FC236}">
                <a16:creationId xmlns:a16="http://schemas.microsoft.com/office/drawing/2014/main" id="{7FEB7720-1F7E-4F10-AE3A-4CE5C21C72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136"/>
          <a:stretch>
            <a:fillRect/>
          </a:stretch>
        </p:blipFill>
        <p:spPr bwMode="auto">
          <a:xfrm>
            <a:off x="5973344" y="397092"/>
            <a:ext cx="1541144" cy="1046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pic>
        <p:nvPicPr>
          <p:cNvPr id="20" name="Immagine 8" descr="GEF_Logo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301" y="5842063"/>
            <a:ext cx="774147" cy="909623"/>
          </a:xfrm>
          <a:prstGeom prst="rect">
            <a:avLst/>
          </a:prstGeom>
        </p:spPr>
      </p:pic>
      <p:grpSp>
        <p:nvGrpSpPr>
          <p:cNvPr id="34" name="Gruppo 1"/>
          <p:cNvGrpSpPr/>
          <p:nvPr/>
        </p:nvGrpSpPr>
        <p:grpSpPr>
          <a:xfrm>
            <a:off x="1849832" y="3609053"/>
            <a:ext cx="1009065" cy="2239954"/>
            <a:chOff x="2446000" y="4011653"/>
            <a:chExt cx="496283" cy="1308558"/>
          </a:xfrm>
        </p:grpSpPr>
        <p:pic>
          <p:nvPicPr>
            <p:cNvPr id="35" name="Immagine 16" descr="UNEnvironment_Logo_English_Full_colour.png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46000" y="4882086"/>
              <a:ext cx="496283" cy="438125"/>
            </a:xfrm>
            <a:prstGeom prst="rect">
              <a:avLst/>
            </a:prstGeom>
          </p:spPr>
        </p:pic>
        <p:pic>
          <p:nvPicPr>
            <p:cNvPr id="36" name="Immagine 17" descr="WHO_Logo.jpg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03429" y="4011653"/>
              <a:ext cx="384477" cy="388200"/>
            </a:xfrm>
            <a:prstGeom prst="rect">
              <a:avLst/>
            </a:prstGeom>
          </p:spPr>
        </p:pic>
        <p:pic>
          <p:nvPicPr>
            <p:cNvPr id="37" name="Immagine 19" descr="logo_iia.png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06481" y="4470063"/>
              <a:ext cx="381425" cy="364108"/>
            </a:xfrm>
            <a:prstGeom prst="rect">
              <a:avLst/>
            </a:prstGeom>
          </p:spPr>
        </p:pic>
      </p:grp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617151"/>
              </p:ext>
            </p:extLst>
          </p:nvPr>
        </p:nvGraphicFramePr>
        <p:xfrm>
          <a:off x="179170" y="2435267"/>
          <a:ext cx="7929796" cy="1129030"/>
        </p:xfrm>
        <a:graphic>
          <a:graphicData uri="http://schemas.openxmlformats.org/drawingml/2006/table">
            <a:tbl>
              <a:tblPr firstRow="1" firstCol="1" bandRow="1"/>
              <a:tblGrid>
                <a:gridCol w="2119960">
                  <a:extLst>
                    <a:ext uri="{9D8B030D-6E8A-4147-A177-3AD203B41FA5}">
                      <a16:colId xmlns:a16="http://schemas.microsoft.com/office/drawing/2014/main" val="976230862"/>
                    </a:ext>
                  </a:extLst>
                </a:gridCol>
                <a:gridCol w="5809836">
                  <a:extLst>
                    <a:ext uri="{9D8B030D-6E8A-4147-A177-3AD203B41FA5}">
                      <a16:colId xmlns:a16="http://schemas.microsoft.com/office/drawing/2014/main" val="4128601867"/>
                    </a:ext>
                  </a:extLst>
                </a:gridCol>
              </a:tblGrid>
              <a:tr h="463550">
                <a:tc rowSpan="2"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400"/>
                        </a:spcAft>
                      </a:pPr>
                      <a:r>
                        <a:rPr lang="en-US" sz="20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Objectives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400"/>
                        </a:spcAft>
                      </a:pPr>
                      <a:r>
                        <a:rPr lang="en-US" sz="1400" dirty="0">
                          <a:solidFill>
                            <a:srgbClr val="1E1E1E"/>
                          </a:solidFill>
                          <a:effectLst/>
                          <a:latin typeface="Roboto" pitchFamily="2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 harmonize approaches for monitoring mercury in humans and the environment.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6333067"/>
                  </a:ext>
                </a:extLst>
              </a:tr>
              <a:tr h="6654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400"/>
                        </a:spcAft>
                      </a:pPr>
                      <a:r>
                        <a:rPr lang="en-US" sz="1400" dirty="0">
                          <a:solidFill>
                            <a:srgbClr val="1E1E1E"/>
                          </a:solidFill>
                          <a:effectLst/>
                          <a:latin typeface="Roboto" pitchFamily="2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 strengthen the capacity for mercury analysis in humans and the environment to accurately determine their concentrations globally.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6840244"/>
                  </a:ext>
                </a:extLst>
              </a:tr>
            </a:tbl>
          </a:graphicData>
        </a:graphic>
      </p:graphicFrame>
      <p:sp>
        <p:nvSpPr>
          <p:cNvPr id="4" name="Rectángulo 3"/>
          <p:cNvSpPr/>
          <p:nvPr/>
        </p:nvSpPr>
        <p:spPr>
          <a:xfrm>
            <a:off x="3556363" y="3644447"/>
            <a:ext cx="40429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solidFill>
                  <a:srgbClr val="1E1E1E"/>
                </a:solidFill>
                <a:latin typeface="Roboto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World Health Organization European Centre for Environment and Health</a:t>
            </a:r>
            <a:endParaRPr lang="en-US" sz="2400" dirty="0">
              <a:latin typeface="Calibri" panose="020F050202020403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3526697" y="4479486"/>
            <a:ext cx="4748188" cy="697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400"/>
              </a:spcAft>
            </a:pPr>
            <a:r>
              <a:rPr lang="en-US" dirty="0">
                <a:solidFill>
                  <a:srgbClr val="1E1E1E"/>
                </a:solidFill>
                <a:latin typeface="Roboto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Italian National Research Council </a:t>
            </a:r>
          </a:p>
          <a:p>
            <a:pPr>
              <a:spcAft>
                <a:spcPts val="400"/>
              </a:spcAft>
            </a:pPr>
            <a:r>
              <a:rPr lang="en-US" dirty="0">
                <a:solidFill>
                  <a:srgbClr val="1E1E1E"/>
                </a:solidFill>
                <a:latin typeface="Roboto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Institute of Atmospheric Pollution Research</a:t>
            </a:r>
            <a:endParaRPr lang="en-US" sz="2400" dirty="0">
              <a:latin typeface="Calibri" panose="020F050202020403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3556363" y="5320043"/>
            <a:ext cx="4883099" cy="562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  <a:spcAft>
                <a:spcPts val="400"/>
              </a:spcAft>
            </a:pPr>
            <a:r>
              <a:rPr lang="en-US" dirty="0">
                <a:solidFill>
                  <a:srgbClr val="1E1E1E"/>
                </a:solidFill>
                <a:latin typeface="Roboto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 Environment </a:t>
            </a:r>
          </a:p>
          <a:p>
            <a:pPr>
              <a:lnSpc>
                <a:spcPts val="1600"/>
              </a:lnSpc>
              <a:spcAft>
                <a:spcPts val="400"/>
              </a:spcAft>
            </a:pPr>
            <a:r>
              <a:rPr lang="en-US" dirty="0">
                <a:solidFill>
                  <a:srgbClr val="1E1E1E"/>
                </a:solidFill>
                <a:latin typeface="Roboto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Chemicals and Health Branch</a:t>
            </a:r>
            <a:endParaRPr lang="en-US" sz="2400" dirty="0">
              <a:latin typeface="Calibri" panose="020F050202020403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42" name="Rectángulo 41"/>
          <p:cNvSpPr/>
          <p:nvPr/>
        </p:nvSpPr>
        <p:spPr>
          <a:xfrm>
            <a:off x="3531794" y="6219582"/>
            <a:ext cx="4883099" cy="306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  <a:spcAft>
                <a:spcPts val="400"/>
              </a:spcAft>
            </a:pPr>
            <a:r>
              <a:rPr lang="en-US" dirty="0">
                <a:solidFill>
                  <a:srgbClr val="1E1E1E"/>
                </a:solidFill>
                <a:latin typeface="Roboto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Global Environment Facility</a:t>
            </a:r>
            <a:endParaRPr lang="en-US" sz="2400" dirty="0">
              <a:latin typeface="Calibri" panose="020F050202020403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6362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olo 1"/>
          <p:cNvSpPr txBox="1">
            <a:spLocks/>
          </p:cNvSpPr>
          <p:nvPr/>
        </p:nvSpPr>
        <p:spPr>
          <a:xfrm>
            <a:off x="371475" y="344134"/>
            <a:ext cx="6197599" cy="4635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it-IT" sz="2000" dirty="0"/>
          </a:p>
        </p:txBody>
      </p:sp>
      <p:pic>
        <p:nvPicPr>
          <p:cNvPr id="27" name="Picture 3" descr="Usman-indonesia">
            <a:extLst>
              <a:ext uri="{FF2B5EF4-FFF2-40B4-BE49-F238E27FC236}">
                <a16:creationId xmlns:a16="http://schemas.microsoft.com/office/drawing/2014/main" id="{BAB3E372-60BE-4A4C-8AD4-09B97A48B6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3852" y="1116355"/>
            <a:ext cx="2106056" cy="1477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graphicFrame>
        <p:nvGraphicFramePr>
          <p:cNvPr id="28" name="Diagram 3">
            <a:extLst>
              <a:ext uri="{FF2B5EF4-FFF2-40B4-BE49-F238E27FC236}">
                <a16:creationId xmlns:a16="http://schemas.microsoft.com/office/drawing/2014/main" id="{D7A7FACD-56F3-427C-890E-F5C5DDDD3BC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97748318"/>
              </p:ext>
            </p:extLst>
          </p:nvPr>
        </p:nvGraphicFramePr>
        <p:xfrm>
          <a:off x="-634527" y="1125458"/>
          <a:ext cx="7433722" cy="53507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9" name="Immagine 18" descr="logo_arial.gif">
            <a:extLst>
              <a:ext uri="{FF2B5EF4-FFF2-40B4-BE49-F238E27FC236}">
                <a16:creationId xmlns:a16="http://schemas.microsoft.com/office/drawing/2014/main" id="{707DBDEF-F6F5-4926-BF79-96C3DB06174F}"/>
              </a:ext>
            </a:extLst>
          </p:cNvPr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95313" y="3296549"/>
            <a:ext cx="1022487" cy="873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2" descr="https://upload.wikimedia.org/wikipedia/commons/5/51/Who-logo.jpg">
            <a:extLst>
              <a:ext uri="{FF2B5EF4-FFF2-40B4-BE49-F238E27FC236}">
                <a16:creationId xmlns:a16="http://schemas.microsoft.com/office/drawing/2014/main" id="{85552D49-45C0-4CB1-9510-5324A2F1DD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870" y="5235353"/>
            <a:ext cx="879752" cy="8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5">
            <a:extLst>
              <a:ext uri="{FF2B5EF4-FFF2-40B4-BE49-F238E27FC236}">
                <a16:creationId xmlns:a16="http://schemas.microsoft.com/office/drawing/2014/main" id="{6F0B99E9-4805-4537-BCAF-BB667AE7D7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4567" y="3049216"/>
            <a:ext cx="2209413" cy="1479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pic>
        <p:nvPicPr>
          <p:cNvPr id="33" name="Image 2">
            <a:extLst>
              <a:ext uri="{FF2B5EF4-FFF2-40B4-BE49-F238E27FC236}">
                <a16:creationId xmlns:a16="http://schemas.microsoft.com/office/drawing/2014/main" id="{7036CDA8-5743-4AE4-8276-3B379A5CF3B0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4567" y="4984008"/>
            <a:ext cx="2220944" cy="147982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323C9E1-7C21-4DD2-8E60-0622CBE6AB27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13" t="11200" r="7640" b="11609"/>
          <a:stretch/>
        </p:blipFill>
        <p:spPr>
          <a:xfrm>
            <a:off x="399761" y="1497563"/>
            <a:ext cx="1005157" cy="831800"/>
          </a:xfrm>
          <a:prstGeom prst="rect">
            <a:avLst/>
          </a:prstGeom>
        </p:spPr>
      </p:pic>
      <p:sp>
        <p:nvSpPr>
          <p:cNvPr id="25" name="Rectangle 10">
            <a:extLst/>
          </p:cNvPr>
          <p:cNvSpPr/>
          <p:nvPr/>
        </p:nvSpPr>
        <p:spPr>
          <a:xfrm>
            <a:off x="399761" y="406890"/>
            <a:ext cx="33056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COMPONENTS</a:t>
            </a:r>
          </a:p>
        </p:txBody>
      </p:sp>
    </p:spTree>
    <p:extLst>
      <p:ext uri="{BB962C8B-B14F-4D97-AF65-F5344CB8AC3E}">
        <p14:creationId xmlns:p14="http://schemas.microsoft.com/office/powerpoint/2010/main" val="29112520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10">
            <a:extLst/>
          </p:cNvPr>
          <p:cNvSpPr/>
          <p:nvPr/>
        </p:nvSpPr>
        <p:spPr>
          <a:xfrm>
            <a:off x="184565" y="138677"/>
            <a:ext cx="33056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OUTPUTS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4894" y="4253583"/>
            <a:ext cx="4454516" cy="2172851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0694" y="862102"/>
            <a:ext cx="1990476" cy="2828571"/>
          </a:xfrm>
          <a:prstGeom prst="rect">
            <a:avLst/>
          </a:prstGeom>
        </p:spPr>
      </p:pic>
      <p:pic>
        <p:nvPicPr>
          <p:cNvPr id="1026" name="Picture 2" descr="FHST(2)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421" y="4215483"/>
            <a:ext cx="3825998" cy="2371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pic>
        <p:nvPicPr>
          <p:cNvPr id="9" name="Picture 9"/>
          <p:cNvPicPr>
            <a:picLocks noChangeAspect="1"/>
          </p:cNvPicPr>
          <p:nvPr/>
        </p:nvPicPr>
        <p:blipFill rotWithShape="1">
          <a:blip r:embed="rId6"/>
          <a:srcRect l="1890"/>
          <a:stretch/>
        </p:blipFill>
        <p:spPr>
          <a:xfrm>
            <a:off x="1230599" y="862102"/>
            <a:ext cx="2204357" cy="2854287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966994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entagon 4"/>
          <p:cNvSpPr/>
          <p:nvPr/>
        </p:nvSpPr>
        <p:spPr>
          <a:xfrm>
            <a:off x="1462850" y="3708861"/>
            <a:ext cx="5638800" cy="145923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43481" tIns="76200" rIns="142240" bIns="76200" numCol="1" spcCol="1270" anchor="ctr" anchorCtr="0">
            <a:noAutofit/>
          </a:bodyPr>
          <a:lstStyle/>
          <a:p>
            <a:pPr defTabSz="889000">
              <a:lnSpc>
                <a:spcPct val="90000"/>
              </a:lnSpc>
              <a:spcBef>
                <a:spcPct val="0"/>
              </a:spcBef>
            </a:pPr>
            <a:endParaRPr lang="en-GB" sz="1600" kern="1200" dirty="0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07470" y="1103952"/>
            <a:ext cx="7749560" cy="73402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407470" y="1901343"/>
            <a:ext cx="7749560" cy="73402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407470" y="2685339"/>
            <a:ext cx="7749560" cy="73402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1141073" y="1296321"/>
            <a:ext cx="7589901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889000">
              <a:lnSpc>
                <a:spcPct val="90000"/>
              </a:lnSpc>
              <a:spcBef>
                <a:spcPct val="0"/>
              </a:spcBef>
            </a:pPr>
            <a:r>
              <a:rPr lang="en-US" dirty="0"/>
              <a:t>Network of stations for mercury atmospheric samples </a:t>
            </a:r>
          </a:p>
        </p:txBody>
      </p:sp>
      <p:sp>
        <p:nvSpPr>
          <p:cNvPr id="3" name="Rectangle 2"/>
          <p:cNvSpPr/>
          <p:nvPr/>
        </p:nvSpPr>
        <p:spPr>
          <a:xfrm>
            <a:off x="964958" y="2055898"/>
            <a:ext cx="7589901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889000">
              <a:lnSpc>
                <a:spcPct val="90000"/>
              </a:lnSpc>
              <a:spcBef>
                <a:spcPct val="0"/>
              </a:spcBef>
            </a:pPr>
            <a:r>
              <a:rPr lang="en-US" dirty="0"/>
              <a:t>One-year pilot testing of atmospheric mercury monitoring network</a:t>
            </a:r>
          </a:p>
        </p:txBody>
      </p:sp>
      <p:pic>
        <p:nvPicPr>
          <p:cNvPr id="31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171" y="3737201"/>
            <a:ext cx="1977133" cy="2647192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2476" y="3713322"/>
            <a:ext cx="1794094" cy="2536667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28" name="Rectangle 10">
            <a:extLst/>
          </p:cNvPr>
          <p:cNvSpPr/>
          <p:nvPr/>
        </p:nvSpPr>
        <p:spPr>
          <a:xfrm>
            <a:off x="399761" y="406890"/>
            <a:ext cx="33056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OUTPUTS</a:t>
            </a:r>
          </a:p>
        </p:txBody>
      </p:sp>
      <p:sp>
        <p:nvSpPr>
          <p:cNvPr id="30" name="Rectangle 2"/>
          <p:cNvSpPr/>
          <p:nvPr/>
        </p:nvSpPr>
        <p:spPr>
          <a:xfrm>
            <a:off x="866535" y="2881536"/>
            <a:ext cx="7589901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889000">
              <a:lnSpc>
                <a:spcPct val="90000"/>
              </a:lnSpc>
              <a:spcBef>
                <a:spcPct val="0"/>
              </a:spcBef>
            </a:pPr>
            <a:r>
              <a:rPr lang="en-US" dirty="0"/>
              <a:t>Elements to consider when developing air monitoring for mercury</a:t>
            </a:r>
          </a:p>
        </p:txBody>
      </p:sp>
      <p:pic>
        <p:nvPicPr>
          <p:cNvPr id="6" name="Imagen 5">
            <a:hlinkClick r:id="rId5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12698" y="3862342"/>
            <a:ext cx="3890032" cy="2161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1852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407470" y="1100919"/>
            <a:ext cx="7749560" cy="73402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407470" y="1898310"/>
            <a:ext cx="7749560" cy="73402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407470" y="2682306"/>
            <a:ext cx="7749560" cy="73402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573205" y="1942381"/>
            <a:ext cx="7395138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</a:pPr>
            <a:r>
              <a:rPr lang="en-US" dirty="0"/>
              <a:t>Network for mercury biomonitoring and harmonized protocols for national assessment are available</a:t>
            </a:r>
          </a:p>
        </p:txBody>
      </p:sp>
      <p:pic>
        <p:nvPicPr>
          <p:cNvPr id="30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084" y="3748892"/>
            <a:ext cx="1963020" cy="2792989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5" name="Rectangle 4"/>
          <p:cNvSpPr/>
          <p:nvPr/>
        </p:nvSpPr>
        <p:spPr>
          <a:xfrm>
            <a:off x="986699" y="1231624"/>
            <a:ext cx="7046686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889000">
              <a:lnSpc>
                <a:spcPct val="90000"/>
              </a:lnSpc>
              <a:spcBef>
                <a:spcPct val="0"/>
              </a:spcBef>
            </a:pPr>
            <a:r>
              <a:rPr lang="en-US" dirty="0"/>
              <a:t>Standard Operating Procedures for human biomonitoring of mercury</a:t>
            </a:r>
          </a:p>
        </p:txBody>
      </p:sp>
      <p:sp>
        <p:nvSpPr>
          <p:cNvPr id="6" name="Rectangle 5"/>
          <p:cNvSpPr/>
          <p:nvPr/>
        </p:nvSpPr>
        <p:spPr>
          <a:xfrm>
            <a:off x="5542223" y="5400219"/>
            <a:ext cx="2739257" cy="40011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2000" dirty="0"/>
              <a:t>English &amp; Spanish v</a:t>
            </a:r>
            <a:endParaRPr lang="es-ES" dirty="0"/>
          </a:p>
        </p:txBody>
      </p:sp>
      <p:sp>
        <p:nvSpPr>
          <p:cNvPr id="7" name="Rectangle 6"/>
          <p:cNvSpPr/>
          <p:nvPr/>
        </p:nvSpPr>
        <p:spPr>
          <a:xfrm>
            <a:off x="2242538" y="3903723"/>
            <a:ext cx="299582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</a:rPr>
              <a:t>HBM survey assessment:</a:t>
            </a:r>
          </a:p>
          <a:p>
            <a:r>
              <a:rPr lang="fr-CH" sz="2000" dirty="0">
                <a:latin typeface="Calibri" panose="020F0502020204030204" pitchFamily="34" charset="0"/>
              </a:rPr>
              <a:t>Site </a:t>
            </a:r>
            <a:r>
              <a:rPr lang="en-US" sz="2000" dirty="0">
                <a:latin typeface="Calibri" panose="020F0502020204030204" pitchFamily="34" charset="0"/>
              </a:rPr>
              <a:t>specific</a:t>
            </a:r>
            <a:r>
              <a:rPr lang="fr-CH" sz="2000" dirty="0">
                <a:latin typeface="Calibri" panose="020F0502020204030204" pitchFamily="34" charset="0"/>
              </a:rPr>
              <a:t> </a:t>
            </a:r>
            <a:r>
              <a:rPr lang="en-US" sz="2000" dirty="0">
                <a:latin typeface="Calibri" panose="020F0502020204030204" pitchFamily="34" charset="0"/>
              </a:rPr>
              <a:t>protocols</a:t>
            </a:r>
            <a:r>
              <a:rPr lang="fr-CH" sz="2000" dirty="0">
                <a:latin typeface="Calibri" panose="020F0502020204030204" pitchFamily="34" charset="0"/>
              </a:rPr>
              <a:t> in:</a:t>
            </a:r>
          </a:p>
          <a:p>
            <a:endParaRPr lang="fr-CH" sz="2000" dirty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000" dirty="0">
                <a:latin typeface="Calibri" panose="020F0502020204030204" pitchFamily="34" charset="0"/>
              </a:rPr>
              <a:t>China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000" dirty="0">
                <a:latin typeface="Calibri" panose="020F0502020204030204" pitchFamily="34" charset="0"/>
              </a:rPr>
              <a:t>Ghana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</a:rPr>
              <a:t>India</a:t>
            </a:r>
          </a:p>
        </p:txBody>
      </p:sp>
      <p:sp>
        <p:nvSpPr>
          <p:cNvPr id="32" name="Rectangle 31"/>
          <p:cNvSpPr/>
          <p:nvPr/>
        </p:nvSpPr>
        <p:spPr>
          <a:xfrm>
            <a:off x="3536137" y="4795381"/>
            <a:ext cx="156358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</a:rPr>
              <a:t>Mongolia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</a:rPr>
              <a:t>Russia</a:t>
            </a:r>
            <a:r>
              <a:rPr lang="fr-CH" sz="2000" dirty="0">
                <a:latin typeface="Calibri" panose="020F0502020204030204" pitchFamily="34" charset="0"/>
              </a:rPr>
              <a:t> F.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</a:rPr>
              <a:t>Kyrgyzstan</a:t>
            </a:r>
          </a:p>
          <a:p>
            <a:endParaRPr lang="en-US" dirty="0"/>
          </a:p>
        </p:txBody>
      </p:sp>
      <p:sp>
        <p:nvSpPr>
          <p:cNvPr id="27" name="Rectangle 10">
            <a:extLst/>
          </p:cNvPr>
          <p:cNvSpPr/>
          <p:nvPr/>
        </p:nvSpPr>
        <p:spPr>
          <a:xfrm>
            <a:off x="399761" y="406890"/>
            <a:ext cx="33056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OUTPUTS</a:t>
            </a:r>
          </a:p>
        </p:txBody>
      </p:sp>
      <p:sp>
        <p:nvSpPr>
          <p:cNvPr id="28" name="Rectangle 2"/>
          <p:cNvSpPr/>
          <p:nvPr/>
        </p:nvSpPr>
        <p:spPr>
          <a:xfrm>
            <a:off x="866535" y="2909437"/>
            <a:ext cx="7589901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889000">
              <a:lnSpc>
                <a:spcPct val="90000"/>
              </a:lnSpc>
              <a:spcBef>
                <a:spcPct val="0"/>
              </a:spcBef>
            </a:pPr>
            <a:r>
              <a:rPr lang="en-US" dirty="0"/>
              <a:t>Elements to consider when developing human biomonitoring for mercury</a:t>
            </a:r>
          </a:p>
        </p:txBody>
      </p:sp>
      <p:pic>
        <p:nvPicPr>
          <p:cNvPr id="2" name="Imagen 1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2594" y="3590902"/>
            <a:ext cx="3170778" cy="1740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9725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607" y="764498"/>
            <a:ext cx="7345180" cy="5662583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7015397" y="5606321"/>
            <a:ext cx="1439056" cy="1251679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Rectángulo 4"/>
          <p:cNvSpPr/>
          <p:nvPr/>
        </p:nvSpPr>
        <p:spPr>
          <a:xfrm>
            <a:off x="212361" y="5390861"/>
            <a:ext cx="1439056" cy="1251679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254332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ottotitolo 2"/>
          <p:cNvSpPr txBox="1">
            <a:spLocks/>
          </p:cNvSpPr>
          <p:nvPr/>
        </p:nvSpPr>
        <p:spPr>
          <a:xfrm>
            <a:off x="5882911" y="6514191"/>
            <a:ext cx="3077749" cy="50366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indent="0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indent="0" algn="ctr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 algn="ctr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 algn="ctr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 algn="ctr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baseline="0">
                <a:solidFill>
                  <a:schemeClr val="tx1">
                    <a:tint val="75000"/>
                  </a:schemeClr>
                </a:solidFill>
              </a:defRPr>
            </a:lvl5pPr>
            <a:lvl6pPr indent="0" algn="ctr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baseline="0">
                <a:solidFill>
                  <a:schemeClr val="tx1">
                    <a:tint val="75000"/>
                  </a:schemeClr>
                </a:solidFill>
              </a:defRPr>
            </a:lvl6pPr>
            <a:lvl7pPr indent="0" algn="ctr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indent="0" algn="ctr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indent="0" algn="ctr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z="1200" dirty="0"/>
              <a:t>17 November 2018, Geneva</a:t>
            </a:r>
            <a:endParaRPr lang="it-IT" sz="12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855" y="0"/>
            <a:ext cx="7486291" cy="6333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8146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ottotitolo 2"/>
          <p:cNvSpPr txBox="1">
            <a:spLocks/>
          </p:cNvSpPr>
          <p:nvPr/>
        </p:nvSpPr>
        <p:spPr>
          <a:xfrm>
            <a:off x="6914856" y="6541935"/>
            <a:ext cx="3077749" cy="50366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indent="0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indent="0" algn="ctr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 algn="ctr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 algn="ctr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 algn="ctr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baseline="0">
                <a:solidFill>
                  <a:schemeClr val="tx1">
                    <a:tint val="75000"/>
                  </a:schemeClr>
                </a:solidFill>
              </a:defRPr>
            </a:lvl5pPr>
            <a:lvl6pPr indent="0" algn="ctr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baseline="0">
                <a:solidFill>
                  <a:schemeClr val="tx1">
                    <a:tint val="75000"/>
                  </a:schemeClr>
                </a:solidFill>
              </a:defRPr>
            </a:lvl6pPr>
            <a:lvl7pPr indent="0" algn="ctr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indent="0" algn="ctr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indent="0" algn="ctr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z="1200" b="1" dirty="0"/>
              <a:t>17 November 2018, Geneva</a:t>
            </a:r>
            <a:endParaRPr lang="it-IT" sz="1200" b="1" dirty="0"/>
          </a:p>
        </p:txBody>
      </p:sp>
      <p:pic>
        <p:nvPicPr>
          <p:cNvPr id="12" name="Picture 4" descr="hot Hg bab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50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ZoneTexte 2">
            <a:extLst>
              <a:ext uri="{FF2B5EF4-FFF2-40B4-BE49-F238E27FC236}">
                <a16:creationId xmlns:a16="http://schemas.microsoft.com/office/drawing/2014/main" id="{DD687F69-054F-4174-BC57-EF8DCF2C125F}"/>
              </a:ext>
            </a:extLst>
          </p:cNvPr>
          <p:cNvSpPr txBox="1"/>
          <p:nvPr/>
        </p:nvSpPr>
        <p:spPr>
          <a:xfrm>
            <a:off x="172630" y="6147438"/>
            <a:ext cx="65695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2242720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Adiacenza.thmx</Template>
  <TotalTime>2506</TotalTime>
  <Words>237</Words>
  <Application>Microsoft Office PowerPoint</Application>
  <PresentationFormat>On-screen Show (4:3)</PresentationFormat>
  <Paragraphs>49</Paragraphs>
  <Slides>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SimSun</vt:lpstr>
      <vt:lpstr>Arial</vt:lpstr>
      <vt:lpstr>Calibri</vt:lpstr>
      <vt:lpstr>Cambria</vt:lpstr>
      <vt:lpstr>DengXian</vt:lpstr>
      <vt:lpstr>Roboto</vt:lpstr>
      <vt:lpstr>Symbol</vt:lpstr>
      <vt:lpstr>Times New Roman</vt:lpstr>
      <vt:lpstr>Adjacency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AF_ CNR-IIA</dc:creator>
  <cp:lastModifiedBy>Angeline Djampou</cp:lastModifiedBy>
  <cp:revision>125</cp:revision>
  <dcterms:created xsi:type="dcterms:W3CDTF">2018-01-31T11:43:11Z</dcterms:created>
  <dcterms:modified xsi:type="dcterms:W3CDTF">2018-11-21T12:54:54Z</dcterms:modified>
</cp:coreProperties>
</file>