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5"/>
  </p:sldMasterIdLst>
  <p:notesMasterIdLst>
    <p:notesMasterId r:id="rId30"/>
  </p:notesMasterIdLst>
  <p:sldIdLst>
    <p:sldId id="277" r:id="rId6"/>
    <p:sldId id="278" r:id="rId7"/>
    <p:sldId id="331" r:id="rId8"/>
    <p:sldId id="283" r:id="rId9"/>
    <p:sldId id="310" r:id="rId10"/>
    <p:sldId id="285" r:id="rId11"/>
    <p:sldId id="286" r:id="rId12"/>
    <p:sldId id="315" r:id="rId13"/>
    <p:sldId id="340" r:id="rId14"/>
    <p:sldId id="313" r:id="rId15"/>
    <p:sldId id="341" r:id="rId16"/>
    <p:sldId id="290" r:id="rId17"/>
    <p:sldId id="311" r:id="rId18"/>
    <p:sldId id="332" r:id="rId19"/>
    <p:sldId id="330" r:id="rId20"/>
    <p:sldId id="338" r:id="rId21"/>
    <p:sldId id="333" r:id="rId22"/>
    <p:sldId id="306" r:id="rId23"/>
    <p:sldId id="305" r:id="rId24"/>
    <p:sldId id="307" r:id="rId25"/>
    <p:sldId id="308" r:id="rId26"/>
    <p:sldId id="339" r:id="rId27"/>
    <p:sldId id="335" r:id="rId28"/>
    <p:sldId id="301" r:id="rId29"/>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llars, Shayna" initials="SS" lastIdx="2" clrIdx="0">
    <p:extLst>
      <p:ext uri="{19B8F6BF-5375-455C-9EA6-DF929625EA0E}">
        <p15:presenceInfo xmlns:p15="http://schemas.microsoft.com/office/powerpoint/2012/main" userId="S-1-5-21-1339303556-449845944-1601390327-411501" providerId="AD"/>
      </p:ext>
    </p:extLst>
  </p:cmAuthor>
  <p:cmAuthor id="2" name="Angela Bandemehr" initials="AB" lastIdx="4" clrIdx="1">
    <p:extLst>
      <p:ext uri="{19B8F6BF-5375-455C-9EA6-DF929625EA0E}">
        <p15:presenceInfo xmlns:p15="http://schemas.microsoft.com/office/powerpoint/2012/main" userId="Angela Bandemeh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ECEC"/>
    <a:srgbClr val="FFFFFF"/>
    <a:srgbClr val="000000"/>
    <a:srgbClr val="F8F8F8"/>
    <a:srgbClr val="D9D9D9"/>
    <a:srgbClr val="9E494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637" autoAdjust="0"/>
    <p:restoredTop sz="82609" autoAdjust="0"/>
  </p:normalViewPr>
  <p:slideViewPr>
    <p:cSldViewPr snapToGrid="0">
      <p:cViewPr varScale="1">
        <p:scale>
          <a:sx n="56" d="100"/>
          <a:sy n="56" d="100"/>
        </p:scale>
        <p:origin x="1158" y="72"/>
      </p:cViewPr>
      <p:guideLst>
        <p:guide orient="horz" pos="2160"/>
        <p:guide pos="3840"/>
      </p:guideLst>
    </p:cSldViewPr>
  </p:slideViewPr>
  <p:notesTextViewPr>
    <p:cViewPr>
      <p:scale>
        <a:sx n="1" d="1"/>
        <a:sy n="1" d="1"/>
      </p:scale>
      <p:origin x="0" y="0"/>
    </p:cViewPr>
  </p:notesTextViewPr>
  <p:notesViewPr>
    <p:cSldViewPr snapToGrid="0" showGuides="1">
      <p:cViewPr varScale="1">
        <p:scale>
          <a:sx n="78" d="100"/>
          <a:sy n="78" d="100"/>
        </p:scale>
        <p:origin x="2046" y="1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1440" tIns="45720" rIns="91440" bIns="45720" rtlCol="0"/>
          <a:lstStyle>
            <a:lvl1pPr algn="r">
              <a:defRPr sz="1200"/>
            </a:lvl1pPr>
          </a:lstStyle>
          <a:p>
            <a:fld id="{DC933E2A-71F2-4E28-B5C3-37AAADA81375}" type="datetimeFigureOut">
              <a:rPr lang="en-US" smtClean="0"/>
              <a:t>25/11/2018</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0" y="4473893"/>
            <a:ext cx="560832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1440" tIns="45720" rIns="91440" bIns="45720" rtlCol="0" anchor="b"/>
          <a:lstStyle>
            <a:lvl1pPr algn="r">
              <a:defRPr sz="1200"/>
            </a:lvl1pPr>
          </a:lstStyle>
          <a:p>
            <a:fld id="{6A9E8455-328A-4BD9-A7A0-58C88E17E6FD}" type="slidenum">
              <a:rPr lang="en-US" smtClean="0"/>
              <a:t>‹#›</a:t>
            </a:fld>
            <a:endParaRPr lang="en-US"/>
          </a:p>
        </p:txBody>
      </p:sp>
    </p:spTree>
    <p:extLst>
      <p:ext uri="{BB962C8B-B14F-4D97-AF65-F5344CB8AC3E}">
        <p14:creationId xmlns:p14="http://schemas.microsoft.com/office/powerpoint/2010/main" val="745279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a:t>
            </a:fld>
            <a:endParaRPr lang="en-US"/>
          </a:p>
        </p:txBody>
      </p:sp>
    </p:spTree>
    <p:extLst>
      <p:ext uri="{BB962C8B-B14F-4D97-AF65-F5344CB8AC3E}">
        <p14:creationId xmlns:p14="http://schemas.microsoft.com/office/powerpoint/2010/main" val="3282218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map shows that paints around the globe</a:t>
            </a:r>
            <a:r>
              <a:rPr lang="en-US" baseline="0" dirty="0"/>
              <a:t> have levels of lead that are dangerous.  It shows</a:t>
            </a:r>
            <a:r>
              <a:rPr lang="en-US" dirty="0"/>
              <a:t> the percent of lead paint levels over 90 ppm (or</a:t>
            </a:r>
            <a:r>
              <a:rPr lang="en-US" baseline="0" dirty="0"/>
              <a:t> 600 ppm depending on the country).  </a:t>
            </a:r>
          </a:p>
          <a:p>
            <a:endParaRPr lang="en-US" baseline="0" dirty="0"/>
          </a:p>
          <a:p>
            <a:r>
              <a:rPr lang="en-US" baseline="0" dirty="0"/>
              <a:t>The darker the color the more paints tested are over 90 ppm, which is the current best, technically achievable level of lead in paint (and the standard in the US and other countries).  </a:t>
            </a:r>
          </a:p>
          <a:p>
            <a:endParaRPr lang="en-US" baseline="0" dirty="0"/>
          </a:p>
          <a:p>
            <a:r>
              <a:rPr lang="en-US" baseline="0" dirty="0"/>
              <a:t>You can see from the dark dots, that in most of the countries where paints were tested, most paints (over 75%) are over 90 ppm.  </a:t>
            </a:r>
          </a:p>
          <a:p>
            <a:endParaRPr lang="en-US" baseline="0" dirty="0"/>
          </a:p>
          <a:p>
            <a:r>
              <a:rPr lang="en-US" baseline="0" dirty="0"/>
              <a:t>In fact, in many countries levels well about 10,000 even 100,000 were found.</a:t>
            </a:r>
          </a:p>
          <a:p>
            <a:endParaRPr lang="en-US" baseline="0" dirty="0"/>
          </a:p>
          <a:p>
            <a:r>
              <a:rPr lang="en-US" baseline="0" dirty="0"/>
              <a:t>Most of these countries do not have laws.  Chile (90 ppm), Uruguay (90 ppm), Brazil (600 ppm), Mexico (600 ppm), China (90 pm soluble) and Russia (5,000 ppm) are some of the countries with laws.  </a:t>
            </a:r>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10</a:t>
            </a:fld>
            <a:endParaRPr lang="en-US"/>
          </a:p>
        </p:txBody>
      </p:sp>
    </p:spTree>
    <p:extLst>
      <p:ext uri="{BB962C8B-B14F-4D97-AF65-F5344CB8AC3E}">
        <p14:creationId xmlns:p14="http://schemas.microsoft.com/office/powerpoint/2010/main" val="2463046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Arial" charset="0"/>
                <a:ea typeface="ＭＳ Ｐゴシック" charset="-128"/>
                <a:cs typeface="ＭＳ Ｐゴシック" charset="-128"/>
              </a:rPr>
              <a:t> </a:t>
            </a:r>
          </a:p>
          <a:p>
            <a:endParaRPr lang="en-US" sz="1200" b="0" i="0" u="none" strike="noStrike" kern="1200" baseline="0" dirty="0">
              <a:solidFill>
                <a:schemeClr val="tx1"/>
              </a:solidFill>
              <a:latin typeface="Arial" charset="0"/>
              <a:ea typeface="ＭＳ Ｐゴシック" charset="-128"/>
              <a:cs typeface="ＭＳ Ｐゴシック" charset="-128"/>
            </a:endParaRPr>
          </a:p>
          <a:p>
            <a:endParaRPr lang="en-US" sz="1200" b="0" i="0" u="none" strike="noStrike" kern="1200" baseline="0" dirty="0">
              <a:solidFill>
                <a:schemeClr val="tx1"/>
              </a:solidFill>
              <a:latin typeface="Arial" charset="0"/>
              <a:ea typeface="ＭＳ Ｐゴシック" charset="-128"/>
            </a:endParaRPr>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11</a:t>
            </a:fld>
            <a:endParaRPr lang="en-US" dirty="0"/>
          </a:p>
        </p:txBody>
      </p:sp>
    </p:spTree>
    <p:extLst>
      <p:ext uri="{BB962C8B-B14F-4D97-AF65-F5344CB8AC3E}">
        <p14:creationId xmlns:p14="http://schemas.microsoft.com/office/powerpoint/2010/main" val="675031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Lead Paint Alliance was created to address these challenges. Our goal is to phase out lead in paint worldwide by establishing laws in every country by 2020. </a:t>
            </a:r>
          </a:p>
          <a:p>
            <a:r>
              <a:rPr lang="en-US" baseline="0" dirty="0"/>
              <a:t>The Lead Paint Alliance is a voluntary partnership that is jointly led by the World Health Organization and UNEP.</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Partners to the alliance include government agencies, NGOs, Industry and academics. </a:t>
            </a:r>
          </a:p>
          <a:p>
            <a:endParaRPr lang="en-US" dirty="0"/>
          </a:p>
          <a:p>
            <a:r>
              <a:rPr lang="en-US" dirty="0"/>
              <a:t>Models PCFV,</a:t>
            </a:r>
            <a:r>
              <a:rPr lang="en-US" baseline="0" dirty="0"/>
              <a:t> which was successful in phasing out lead in gasoline.</a:t>
            </a:r>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The</a:t>
            </a:r>
            <a:r>
              <a:rPr lang="en-US" baseline="0" dirty="0"/>
              <a:t> Lead Paint Alliance is currently working with countries to support them in establishing laws to eliminate lead in paint.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12</a:t>
            </a:fld>
            <a:endParaRPr lang="en-US"/>
          </a:p>
        </p:txBody>
      </p:sp>
    </p:spTree>
    <p:extLst>
      <p:ext uri="{BB962C8B-B14F-4D97-AF65-F5344CB8AC3E}">
        <p14:creationId xmlns:p14="http://schemas.microsoft.com/office/powerpoint/2010/main" val="489957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 subset of governments from each major region in the world, industry, NGOs and international organizations are members of an Advisory Group. EPA serves as the Chair of the Alliance Advisory Group.</a:t>
            </a:r>
            <a:endParaRPr lang="en-US" dirty="0"/>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13</a:t>
            </a:fld>
            <a:endParaRPr lang="en-US"/>
          </a:p>
        </p:txBody>
      </p:sp>
    </p:spTree>
    <p:extLst>
      <p:ext uri="{BB962C8B-B14F-4D97-AF65-F5344CB8AC3E}">
        <p14:creationId xmlns:p14="http://schemas.microsoft.com/office/powerpoint/2010/main" val="28405719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9E8455-328A-4BD9-A7A0-58C88E17E6FD}" type="slidenum">
              <a:rPr lang="en-US" smtClean="0"/>
              <a:t>14</a:t>
            </a:fld>
            <a:endParaRPr lang="en-US"/>
          </a:p>
        </p:txBody>
      </p:sp>
    </p:spTree>
    <p:extLst>
      <p:ext uri="{BB962C8B-B14F-4D97-AF65-F5344CB8AC3E}">
        <p14:creationId xmlns:p14="http://schemas.microsoft.com/office/powerpoint/2010/main" val="1400057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for UN</a:t>
            </a:r>
            <a:r>
              <a:rPr lang="en-US" baseline="0" dirty="0"/>
              <a:t> Environment, Israel is part of the Europe region</a:t>
            </a:r>
          </a:p>
          <a:p>
            <a:endParaRPr lang="en-US" baseline="0" dirty="0"/>
          </a:p>
          <a:p>
            <a:r>
              <a:rPr lang="en-US" dirty="0"/>
              <a:t>This map is</a:t>
            </a:r>
            <a:r>
              <a:rPr lang="en-US" baseline="0" dirty="0"/>
              <a:t> from the most recent Global Status update and it shows the work that needs to be done – it shows the percentage of countries where lead paint laws have been confirmed by WHO. </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accent1"/>
                </a:solidFill>
              </a:rPr>
              <a:t>Only 34.7% of all countries in the world have lead paint laws</a:t>
            </a:r>
            <a:endParaRPr lang="en-US" baseline="0" dirty="0"/>
          </a:p>
          <a:p>
            <a:endParaRPr lang="en-US" baseline="0" dirty="0"/>
          </a:p>
          <a:p>
            <a:r>
              <a:rPr lang="en-US" baseline="0" dirty="0"/>
              <a:t>You can see we have a lot of work to do in most regions of the world. </a:t>
            </a:r>
          </a:p>
          <a:p>
            <a:endParaRPr lang="en-US" baseline="0" dirty="0"/>
          </a:p>
          <a:p>
            <a:r>
              <a:rPr lang="en-US" baseline="0" dirty="0"/>
              <a:t>And with significant national health and economic impacts from lead in paint, it is an issue that must be addressed and can be solved</a:t>
            </a:r>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15</a:t>
            </a:fld>
            <a:endParaRPr lang="en-US"/>
          </a:p>
        </p:txBody>
      </p:sp>
    </p:spTree>
    <p:extLst>
      <p:ext uri="{BB962C8B-B14F-4D97-AF65-F5344CB8AC3E}">
        <p14:creationId xmlns:p14="http://schemas.microsoft.com/office/powerpoint/2010/main" val="15413236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is growing momentum on lead paint globally.  You can see here the many accomplishments on lead paint with accelerating action in recent years.</a:t>
            </a:r>
          </a:p>
          <a:p>
            <a:endParaRPr lang="en-US" baseline="0" dirty="0"/>
          </a:p>
          <a:p>
            <a:r>
              <a:rPr lang="en-US" sz="1200" dirty="0"/>
              <a:t>UNEP Lead Paint Model Law &amp; Guidance (Nov 2017)</a:t>
            </a:r>
          </a:p>
          <a:p>
            <a:r>
              <a:rPr lang="en-US" sz="1200" dirty="0"/>
              <a:t>UNEA3 Resolution on Lead Paint (Dec 2017)</a:t>
            </a:r>
          </a:p>
          <a:p>
            <a:r>
              <a:rPr lang="en-US" sz="1200" dirty="0"/>
              <a:t>UNEP Update on Global Status of Laws (Sept 2017)</a:t>
            </a:r>
          </a:p>
          <a:p>
            <a:r>
              <a:rPr lang="en-US" sz="1200" dirty="0"/>
              <a:t>American Bar Association (ABA) Resolution to Support Lead Paint Laws World-wide (Aug 2017)</a:t>
            </a:r>
            <a:endParaRPr lang="en-US" sz="1200" u="sng" dirty="0"/>
          </a:p>
          <a:p>
            <a:r>
              <a:rPr lang="en-US" sz="1200" dirty="0"/>
              <a:t>World Health Assembly Roadmap for Health in Chemicals Management (May 2017)  </a:t>
            </a:r>
          </a:p>
          <a:p>
            <a:r>
              <a:rPr lang="en-US" sz="1200" dirty="0"/>
              <a:t>Global Environment Facility’s Funding to UNEP for Global Lead Paint Project (2019)</a:t>
            </a:r>
          </a:p>
          <a:p>
            <a:r>
              <a:rPr lang="en-US" sz="1200" dirty="0"/>
              <a:t>World Bank Report on Lead (to be final by March 2018)</a:t>
            </a:r>
          </a:p>
          <a:p>
            <a:r>
              <a:rPr lang="en-US" sz="1200" dirty="0"/>
              <a:t>US </a:t>
            </a:r>
            <a:r>
              <a:rPr lang="en-US" sz="1200" dirty="0" err="1"/>
              <a:t>Dept</a:t>
            </a:r>
            <a:r>
              <a:rPr lang="en-US" sz="1200" dirty="0"/>
              <a:t> of Commerce, Commercial Law Development Program: Project on lead paint for Central Asia (ongoing)</a:t>
            </a:r>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16</a:t>
            </a:fld>
            <a:endParaRPr lang="en-US"/>
          </a:p>
        </p:txBody>
      </p:sp>
    </p:spTree>
    <p:extLst>
      <p:ext uri="{BB962C8B-B14F-4D97-AF65-F5344CB8AC3E}">
        <p14:creationId xmlns:p14="http://schemas.microsoft.com/office/powerpoint/2010/main" val="27161127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17</a:t>
            </a:fld>
            <a:endParaRPr lang="en-US"/>
          </a:p>
        </p:txBody>
      </p:sp>
    </p:spTree>
    <p:extLst>
      <p:ext uri="{BB962C8B-B14F-4D97-AF65-F5344CB8AC3E}">
        <p14:creationId xmlns:p14="http://schemas.microsoft.com/office/powerpoint/2010/main" val="901887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 third United Nations Environment Assembly (December 2017) passed a resolution to address lead in paint.  The resolution emphasizes the importance of reducing exposure to lead, recognizes the progress made by the Global Alliance to Eliminate Lead Paint (including the release of the </a:t>
            </a:r>
            <a:r>
              <a:rPr lang="en-GB" sz="1200" i="1" kern="1200" dirty="0">
                <a:solidFill>
                  <a:schemeClr val="tx1"/>
                </a:solidFill>
                <a:effectLst/>
                <a:latin typeface="+mn-lt"/>
                <a:ea typeface="+mn-ea"/>
                <a:cs typeface="+mn-cs"/>
              </a:rPr>
              <a:t>Model Law and Guidance for Regulating Lead Paint</a:t>
            </a:r>
            <a:r>
              <a:rPr lang="en-GB" sz="1200" kern="1200" dirty="0">
                <a:solidFill>
                  <a:schemeClr val="tx1"/>
                </a:solidFill>
                <a:effectLst/>
                <a:latin typeface="+mn-lt"/>
                <a:ea typeface="+mn-ea"/>
                <a:cs typeface="+mn-cs"/>
              </a:rPr>
              <a:t>), and expresses strong determination to continue to reduce exposure to lead, including by eliminating lead paint.</a:t>
            </a:r>
            <a:endParaRPr lang="en-US"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Specifically, the resolution </a:t>
            </a:r>
            <a:r>
              <a:rPr lang="en-GB" sz="1200" i="1" kern="1200" dirty="0">
                <a:solidFill>
                  <a:schemeClr val="tx1"/>
                </a:solidFill>
                <a:effectLst/>
                <a:latin typeface="+mn-lt"/>
                <a:ea typeface="+mn-ea"/>
                <a:cs typeface="+mn-cs"/>
              </a:rPr>
              <a:t>encourages </a:t>
            </a:r>
            <a:r>
              <a:rPr lang="en-GB" sz="1200" kern="1200" dirty="0">
                <a:solidFill>
                  <a:schemeClr val="tx1"/>
                </a:solidFill>
                <a:effectLst/>
                <a:latin typeface="+mn-lt"/>
                <a:ea typeface="+mn-ea"/>
                <a:cs typeface="+mn-cs"/>
              </a:rPr>
              <a:t>governments to:</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develop, adopt and implement legislation/regulations,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support the development of private sector strategies to eliminate lead paint, and </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undertake actions to remove the risks from lead paint, especially to vulnerable groups.</a:t>
            </a:r>
            <a:endParaRPr lang="en-US"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resolution also invites governments and other relevant stakeholders to join the Alliance. It also requests the Executive Director of the United Nations Environment Programme to assist countries to eliminate the use of lead in paint, in particular </a:t>
            </a:r>
            <a:r>
              <a:rPr lang="en-GB" sz="1200" b="0" kern="1200" dirty="0">
                <a:solidFill>
                  <a:schemeClr val="tx1"/>
                </a:solidFill>
                <a:effectLst/>
                <a:latin typeface="+mn-lt"/>
                <a:ea typeface="+mn-ea"/>
                <a:cs typeface="+mn-cs"/>
              </a:rPr>
              <a:t>providing tools and capacity-building for developing national legislation and regulations</a:t>
            </a:r>
            <a:r>
              <a:rPr lang="en-GB" sz="1200" b="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18</a:t>
            </a:fld>
            <a:endParaRPr lang="en-US"/>
          </a:p>
        </p:txBody>
      </p:sp>
    </p:spTree>
    <p:extLst>
      <p:ext uri="{BB962C8B-B14F-4D97-AF65-F5344CB8AC3E}">
        <p14:creationId xmlns:p14="http://schemas.microsoft.com/office/powerpoint/2010/main" val="91711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workshop is the first time the model law was presented.</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The Caribbean</a:t>
            </a:r>
            <a:r>
              <a:rPr lang="en-US" baseline="0" dirty="0"/>
              <a:t> Lead Paint Workshop was held in Kingston, Jamaica in December and was the first UN workshop to publicly present the Model Law and Guidance for the Regulation of Lead in Paint</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To present the new Model Law, the Lead Paint Alliance worked closely with the legal community, partnering with the American Bar Association Rule of Law Initiative and the University of the West Indies Norman Manley Law School.</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The experiences shared by countries with laws and those without laws highlighted the importance of adjusting the model law to meet the legislative structure of each unique country</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The workshop was a successful pilot for how future workshops around the globe will focus on the development of lead paint laws  </a:t>
            </a:r>
            <a:endParaRPr lang="en-US" dirty="0"/>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19</a:t>
            </a:fld>
            <a:endParaRPr lang="en-US"/>
          </a:p>
        </p:txBody>
      </p:sp>
    </p:spTree>
    <p:extLst>
      <p:ext uri="{BB962C8B-B14F-4D97-AF65-F5344CB8AC3E}">
        <p14:creationId xmlns:p14="http://schemas.microsoft.com/office/powerpoint/2010/main" val="23804744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9E8455-328A-4BD9-A7A0-58C88E17E6FD}" type="slidenum">
              <a:rPr lang="en-US" smtClean="0"/>
              <a:t>2</a:t>
            </a:fld>
            <a:endParaRPr lang="en-US"/>
          </a:p>
        </p:txBody>
      </p:sp>
    </p:spTree>
    <p:extLst>
      <p:ext uri="{BB962C8B-B14F-4D97-AF65-F5344CB8AC3E}">
        <p14:creationId xmlns:p14="http://schemas.microsoft.com/office/powerpoint/2010/main" val="17592562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20</a:t>
            </a:fld>
            <a:endParaRPr lang="en-US"/>
          </a:p>
        </p:txBody>
      </p:sp>
    </p:spTree>
    <p:extLst>
      <p:ext uri="{BB962C8B-B14F-4D97-AF65-F5344CB8AC3E}">
        <p14:creationId xmlns:p14="http://schemas.microsoft.com/office/powerpoint/2010/main" val="41895834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891" indent="-342891">
              <a:buFont typeface="Arial" panose="020B0604020202020204" pitchFamily="34" charset="0"/>
              <a:buChar char="•"/>
            </a:pPr>
            <a:r>
              <a:rPr lang="en-US" sz="1200" b="0" dirty="0"/>
              <a:t>The Global Environment Facility (GEF) has funded UN</a:t>
            </a:r>
            <a:r>
              <a:rPr lang="en-US" sz="1200" b="0" baseline="0" dirty="0"/>
              <a:t> Environment to conduct </a:t>
            </a:r>
            <a:r>
              <a:rPr lang="en-US" sz="1200" b="0" dirty="0"/>
              <a:t>a project</a:t>
            </a:r>
            <a:r>
              <a:rPr lang="en-US" sz="1200" b="0" baseline="0" dirty="0"/>
              <a:t> on lead paint that is starting soon and will run through 2021</a:t>
            </a:r>
            <a:endParaRPr lang="en-US" sz="1200" b="0" dirty="0"/>
          </a:p>
          <a:p>
            <a:pPr marL="742932" lvl="1" indent="-285744">
              <a:buFont typeface="Arial" panose="020B0604020202020204" pitchFamily="34" charset="0"/>
              <a:buChar char="•"/>
            </a:pPr>
            <a:r>
              <a:rPr lang="en-US" sz="1200" b="0" dirty="0"/>
              <a:t>It has legal goals of</a:t>
            </a:r>
            <a:r>
              <a:rPr lang="en-US" sz="1200" b="0" baseline="0" dirty="0"/>
              <a:t> getting 40 </a:t>
            </a:r>
            <a:r>
              <a:rPr lang="en-US" sz="1200" b="0" dirty="0"/>
              <a:t>countries to pass lead paint laws / or improve existing laws</a:t>
            </a:r>
          </a:p>
          <a:p>
            <a:pPr marL="1200121" lvl="2" indent="-285744">
              <a:buFont typeface="Arial" panose="020B0604020202020204" pitchFamily="34" charset="0"/>
              <a:buChar char="•"/>
            </a:pPr>
            <a:r>
              <a:rPr lang="en-US" sz="1200" b="0" dirty="0"/>
              <a:t>Legal activities</a:t>
            </a:r>
            <a:r>
              <a:rPr lang="en-US" sz="1200" b="0" baseline="0" dirty="0"/>
              <a:t> will be </a:t>
            </a:r>
            <a:r>
              <a:rPr lang="en-US" sz="1200" b="0" dirty="0"/>
              <a:t>implemented by IPEN and the American Bar Association Rule of Law Initiative</a:t>
            </a:r>
          </a:p>
          <a:p>
            <a:pPr marL="742932" lvl="1" indent="-285744">
              <a:buFont typeface="Arial" panose="020B0604020202020204" pitchFamily="34" charset="0"/>
              <a:buChar char="•"/>
            </a:pPr>
            <a:r>
              <a:rPr lang="en-US" sz="1200" b="0" dirty="0"/>
              <a:t>The project</a:t>
            </a:r>
            <a:r>
              <a:rPr lang="en-US" sz="1200" b="0" baseline="0" dirty="0"/>
              <a:t> also has p</a:t>
            </a:r>
            <a:r>
              <a:rPr lang="en-US" sz="1200" b="0" dirty="0"/>
              <a:t>aint industry goals</a:t>
            </a:r>
            <a:r>
              <a:rPr lang="en-US" sz="1200" b="0" baseline="0" dirty="0"/>
              <a:t> to conduct demonstration </a:t>
            </a:r>
            <a:r>
              <a:rPr lang="en-US" sz="1200" b="0" dirty="0"/>
              <a:t>projects with Small and Medium Enterprises in 5-6 countries</a:t>
            </a:r>
          </a:p>
          <a:p>
            <a:pPr marL="1200121" lvl="2" indent="-285744">
              <a:buFont typeface="Arial" panose="020B0604020202020204" pitchFamily="34" charset="0"/>
              <a:buChar char="•"/>
            </a:pPr>
            <a:r>
              <a:rPr lang="en-US" sz="1200" b="0" dirty="0"/>
              <a:t>Paint industry activities:  implemented by Cleaner Production Centers in cooperation with the NGO IPEN</a:t>
            </a:r>
          </a:p>
          <a:p>
            <a:pPr marL="742932" lvl="1" indent="-285744">
              <a:buFont typeface="Arial" panose="020B0604020202020204" pitchFamily="34" charset="0"/>
              <a:buChar char="•"/>
            </a:pPr>
            <a:r>
              <a:rPr lang="en-US" sz="1200" b="0" dirty="0"/>
              <a:t>US EPA (Chair of the Lead Paint Alliance) will</a:t>
            </a:r>
            <a:r>
              <a:rPr lang="en-US" sz="1200" b="0" baseline="0" dirty="0"/>
              <a:t> </a:t>
            </a:r>
            <a:r>
              <a:rPr lang="en-US" sz="1200" b="0" dirty="0"/>
              <a:t>serve on Project Steering Committee</a:t>
            </a:r>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21</a:t>
            </a:fld>
            <a:endParaRPr lang="en-US"/>
          </a:p>
        </p:txBody>
      </p:sp>
    </p:spTree>
    <p:extLst>
      <p:ext uri="{BB962C8B-B14F-4D97-AF65-F5344CB8AC3E}">
        <p14:creationId xmlns:p14="http://schemas.microsoft.com/office/powerpoint/2010/main" val="8159310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workshop is the first time the model law was presented.</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The Caribbean</a:t>
            </a:r>
            <a:r>
              <a:rPr lang="en-US" baseline="0" dirty="0"/>
              <a:t> Lead Paint Workshop was held in Kingston, Jamaica in December and was the first UN workshop to publicly present the Model Law and Guidance for the Regulation of Lead in Paint</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To present the new Model Law, the Lead Paint Alliance worked closely with the legal community, partnering with the American Bar Association Rule of Law Initiative and the University of the West Indies Norman Manley Law School.</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The experiences shared by countries with laws and those without laws highlighted the importance of adjusting the model law to meet the legislative structure of each unique country</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The workshop was a successful pilot for how future workshops around the globe will focus on the development of lead paint laws  </a:t>
            </a:r>
            <a:endParaRPr lang="en-US" dirty="0"/>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22</a:t>
            </a:fld>
            <a:endParaRPr lang="en-US"/>
          </a:p>
        </p:txBody>
      </p:sp>
    </p:spTree>
    <p:extLst>
      <p:ext uri="{BB962C8B-B14F-4D97-AF65-F5344CB8AC3E}">
        <p14:creationId xmlns:p14="http://schemas.microsoft.com/office/powerpoint/2010/main" val="1941649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A9E8455-328A-4BD9-A7A0-58C88E17E6FD}" type="slidenum">
              <a:rPr lang="en-US" smtClean="0"/>
              <a:t>23</a:t>
            </a:fld>
            <a:endParaRPr lang="en-US"/>
          </a:p>
        </p:txBody>
      </p:sp>
    </p:spTree>
    <p:extLst>
      <p:ext uri="{BB962C8B-B14F-4D97-AF65-F5344CB8AC3E}">
        <p14:creationId xmlns:p14="http://schemas.microsoft.com/office/powerpoint/2010/main" val="2721259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24</a:t>
            </a:fld>
            <a:endParaRPr lang="en-US"/>
          </a:p>
        </p:txBody>
      </p:sp>
    </p:spTree>
    <p:extLst>
      <p:ext uri="{BB962C8B-B14F-4D97-AF65-F5344CB8AC3E}">
        <p14:creationId xmlns:p14="http://schemas.microsoft.com/office/powerpoint/2010/main" val="2241230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 is no known safe level of lead exposure. Even low levels of lead exposure may cause lifelong health problems.</a:t>
            </a:r>
          </a:p>
          <a:p>
            <a:r>
              <a:rPr lang="en-US" sz="1200" kern="1200" dirty="0">
                <a:solidFill>
                  <a:schemeClr val="tx1"/>
                </a:solidFill>
                <a:effectLst/>
                <a:latin typeface="+mn-lt"/>
                <a:ea typeface="+mn-ea"/>
                <a:cs typeface="+mn-cs"/>
              </a:rPr>
              <a:t> </a:t>
            </a:r>
          </a:p>
        </p:txBody>
      </p:sp>
      <p:sp>
        <p:nvSpPr>
          <p:cNvPr id="4" name="Slide Number Placeholder 3"/>
          <p:cNvSpPr>
            <a:spLocks noGrp="1"/>
          </p:cNvSpPr>
          <p:nvPr>
            <p:ph type="sldNum" sz="quarter" idx="10"/>
          </p:nvPr>
        </p:nvSpPr>
        <p:spPr/>
        <p:txBody>
          <a:bodyPr/>
          <a:lstStyle/>
          <a:p>
            <a:fld id="{6A9E8455-328A-4BD9-A7A0-58C88E17E6FD}" type="slidenum">
              <a:rPr lang="en-US" smtClean="0"/>
              <a:t>3</a:t>
            </a:fld>
            <a:endParaRPr lang="en-US"/>
          </a:p>
        </p:txBody>
      </p:sp>
    </p:spTree>
    <p:extLst>
      <p:ext uri="{BB962C8B-B14F-4D97-AF65-F5344CB8AC3E}">
        <p14:creationId xmlns:p14="http://schemas.microsoft.com/office/powerpoint/2010/main" val="1625287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4</a:t>
            </a:fld>
            <a:endParaRPr lang="en-US"/>
          </a:p>
        </p:txBody>
      </p:sp>
    </p:spTree>
    <p:extLst>
      <p:ext uri="{BB962C8B-B14F-4D97-AF65-F5344CB8AC3E}">
        <p14:creationId xmlns:p14="http://schemas.microsoft.com/office/powerpoint/2010/main" val="3828942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Lead is especially dangerous to children's developing brains, and causes reduced intelligence quotient (IQ) and attention span, impaired learning ability, and increased risk of behavioral problems. </a:t>
            </a:r>
            <a:endParaRPr lang="en-US" dirty="0"/>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5</a:t>
            </a:fld>
            <a:endParaRPr lang="en-US"/>
          </a:p>
        </p:txBody>
      </p:sp>
    </p:spTree>
    <p:extLst>
      <p:ext uri="{BB962C8B-B14F-4D97-AF65-F5344CB8AC3E}">
        <p14:creationId xmlns:p14="http://schemas.microsoft.com/office/powerpoint/2010/main" val="33521211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 Lead is toxic to multiple body systems, including the central nervous system and brain, the reproductive system, the kidneys, the cardiovascular system, and the blood and the immune system.</a:t>
            </a:r>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6</a:t>
            </a:fld>
            <a:endParaRPr lang="en-US"/>
          </a:p>
        </p:txBody>
      </p:sp>
    </p:spTree>
    <p:extLst>
      <p:ext uri="{BB962C8B-B14F-4D97-AF65-F5344CB8AC3E}">
        <p14:creationId xmlns:p14="http://schemas.microsoft.com/office/powerpoint/2010/main" val="2188823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Arial" charset="0"/>
                <a:ea typeface="ＭＳ Ｐゴシック" charset="-128"/>
                <a:cs typeface="ＭＳ Ｐゴシック" charset="-128"/>
              </a:rPr>
              <a:t>An NYU study has estimated the annual cost of children's lost IQ in low and middle income countries at $977 billion – almost a trillion dollars per year.  </a:t>
            </a:r>
          </a:p>
          <a:p>
            <a:pPr lvl="0"/>
            <a:r>
              <a:rPr lang="en-US" sz="1200" kern="1200" dirty="0">
                <a:solidFill>
                  <a:schemeClr val="tx1"/>
                </a:solidFill>
                <a:effectLst/>
                <a:latin typeface="Arial" charset="0"/>
                <a:ea typeface="ＭＳ Ｐゴシック" charset="-128"/>
                <a:cs typeface="ＭＳ Ｐゴシック" charset="-128"/>
              </a:rPr>
              <a:t>For some countries the economic cost is 3, 5 or even 7 percent of their GDP. </a:t>
            </a:r>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7</a:t>
            </a:fld>
            <a:endParaRPr lang="en-US"/>
          </a:p>
        </p:txBody>
      </p:sp>
    </p:spTree>
    <p:extLst>
      <p:ext uri="{BB962C8B-B14F-4D97-AF65-F5344CB8AC3E}">
        <p14:creationId xmlns:p14="http://schemas.microsoft.com/office/powerpoint/2010/main" val="228206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Calibri" panose="020F0502020204030204" pitchFamily="34" charset="0"/>
                <a:cs typeface="Arial" panose="020B0604020202020204" pitchFamily="34" charset="0"/>
              </a:rPr>
              <a:t>Web-Based Awareness Tool - </a:t>
            </a:r>
            <a:r>
              <a:rPr lang="en-US" sz="1200" b="0" dirty="0">
                <a:latin typeface="Constantia" panose="02030602050306030303" pitchFamily="18" charset="0"/>
                <a:cs typeface="Arial" panose="020B0604020202020204" pitchFamily="34" charset="0"/>
              </a:rPr>
              <a:t>Interactive map </a:t>
            </a:r>
            <a:r>
              <a:rPr lang="en-US" sz="1200" dirty="0">
                <a:latin typeface="Constantia" panose="02030602050306030303" pitchFamily="18" charset="0"/>
                <a:cs typeface="Arial" panose="020B0604020202020204" pitchFamily="34" charset="0"/>
              </a:rPr>
              <a:t>based on the findings of NYU analysis</a:t>
            </a:r>
            <a:r>
              <a:rPr lang="en-US" sz="1200" b="1" dirty="0">
                <a:latin typeface="Constantia" panose="02030602050306030303" pitchFamily="18" charset="0"/>
                <a:cs typeface="Arial" panose="020B0604020202020204" pitchFamily="34" charset="0"/>
              </a:rPr>
              <a:t> </a:t>
            </a:r>
            <a:r>
              <a:rPr lang="en-US" sz="1200" dirty="0">
                <a:latin typeface="Constantia" panose="02030602050306030303" pitchFamily="18" charset="0"/>
                <a:cs typeface="Arial" panose="020B0604020202020204" pitchFamily="34" charset="0"/>
              </a:rPr>
              <a:t>displays cost and corresponding percent GDP loss for 110 low and middle income countries.</a:t>
            </a:r>
          </a:p>
          <a:p>
            <a:endParaRPr lang="en-US" sz="1200" b="1" dirty="0">
              <a:latin typeface="Calibri" panose="020F0502020204030204" pitchFamily="34" charset="0"/>
              <a:cs typeface="Arial" panose="020B0604020202020204" pitchFamily="34" charset="0"/>
            </a:endParaRPr>
          </a:p>
          <a:p>
            <a:endParaRPr lang="en-US" sz="1200" b="1" dirty="0">
              <a:latin typeface="Calibri" panose="020F0502020204030204" pitchFamily="34" charset="0"/>
              <a:cs typeface="Arial" panose="020B0604020202020204" pitchFamily="34" charset="0"/>
            </a:endParaRPr>
          </a:p>
          <a:p>
            <a:r>
              <a:rPr lang="en-US" dirty="0"/>
              <a:t>A</a:t>
            </a:r>
            <a:r>
              <a:rPr lang="en-US" baseline="0" dirty="0"/>
              <a:t> new map from NYU can help countries understand the economic cost of childhood lead exposure in their countries.</a:t>
            </a:r>
          </a:p>
          <a:p>
            <a:r>
              <a:rPr lang="en-US" baseline="0" dirty="0"/>
              <a:t>This map enables you to click on your country and see the economic cost of childhood IQ loss.</a:t>
            </a:r>
          </a:p>
          <a:p>
            <a:r>
              <a:rPr lang="en-US" baseline="0" dirty="0"/>
              <a:t>The map displays both the economic cost in dollars and the percent GDP loss for each country.</a:t>
            </a:r>
          </a:p>
          <a:p>
            <a:r>
              <a:rPr lang="en-US" dirty="0"/>
              <a:t>This view shows the impact in percentage</a:t>
            </a:r>
            <a:r>
              <a:rPr lang="en-US" baseline="0" dirty="0"/>
              <a:t> of GDP lost.  As you can see, there is a tremendous impact , with some countries losing more than 5% of their GDP because of the impact of lead exposure to their children.</a:t>
            </a:r>
            <a:endParaRPr lang="en-US" dirty="0"/>
          </a:p>
          <a:p>
            <a:endParaRPr lang="en-US" dirty="0"/>
          </a:p>
        </p:txBody>
      </p:sp>
      <p:sp>
        <p:nvSpPr>
          <p:cNvPr id="4" name="Slide Number Placeholder 3"/>
          <p:cNvSpPr>
            <a:spLocks noGrp="1"/>
          </p:cNvSpPr>
          <p:nvPr>
            <p:ph type="sldNum" sz="quarter" idx="10"/>
          </p:nvPr>
        </p:nvSpPr>
        <p:spPr/>
        <p:txBody>
          <a:bodyPr/>
          <a:lstStyle/>
          <a:p>
            <a:fld id="{6A9E8455-328A-4BD9-A7A0-58C88E17E6FD}" type="slidenum">
              <a:rPr lang="en-US" smtClean="0"/>
              <a:t>8</a:t>
            </a:fld>
            <a:endParaRPr lang="en-US"/>
          </a:p>
        </p:txBody>
      </p:sp>
    </p:spTree>
    <p:extLst>
      <p:ext uri="{BB962C8B-B14F-4D97-AF65-F5344CB8AC3E}">
        <p14:creationId xmlns:p14="http://schemas.microsoft.com/office/powerpoint/2010/main" val="18209577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charset="0"/>
                <a:ea typeface="ＭＳ Ｐゴシック" charset="-128"/>
                <a:cs typeface="ＭＳ Ｐゴシック" charset="-128"/>
              </a:rPr>
              <a:t> </a:t>
            </a:r>
            <a:endParaRPr lang="en-US" sz="1200" kern="1200" baseline="0" dirty="0">
              <a:solidFill>
                <a:schemeClr val="tx1"/>
              </a:solidFill>
              <a:effectLst/>
              <a:latin typeface="Arial" charset="0"/>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Arial" charset="0"/>
              <a:ea typeface="ＭＳ Ｐゴシック" charset="-128"/>
              <a:cs typeface="ＭＳ Ｐゴシック" charset="-128"/>
            </a:endParaRPr>
          </a:p>
        </p:txBody>
      </p:sp>
      <p:sp>
        <p:nvSpPr>
          <p:cNvPr id="4" name="Slide Number Placeholder 3"/>
          <p:cNvSpPr>
            <a:spLocks noGrp="1"/>
          </p:cNvSpPr>
          <p:nvPr>
            <p:ph type="sldNum" sz="quarter" idx="10"/>
          </p:nvPr>
        </p:nvSpPr>
        <p:spPr/>
        <p:txBody>
          <a:bodyPr/>
          <a:lstStyle/>
          <a:p>
            <a:pPr>
              <a:defRPr/>
            </a:pPr>
            <a:fld id="{57E978A9-76D2-46B5-9634-078DBA260E4B}" type="slidenum">
              <a:rPr lang="en-US" smtClean="0"/>
              <a:pPr>
                <a:defRPr/>
              </a:pPr>
              <a:t>9</a:t>
            </a:fld>
            <a:endParaRPr lang="en-US" dirty="0"/>
          </a:p>
        </p:txBody>
      </p:sp>
    </p:spTree>
    <p:extLst>
      <p:ext uri="{BB962C8B-B14F-4D97-AF65-F5344CB8AC3E}">
        <p14:creationId xmlns:p14="http://schemas.microsoft.com/office/powerpoint/2010/main" val="14828325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1369809"/>
            <a:ext cx="7766936" cy="1646302"/>
          </a:xfrm>
        </p:spPr>
        <p:txBody>
          <a:bodyPr anchor="ctr">
            <a:noAutofit/>
          </a:bodyPr>
          <a:lstStyle>
            <a:lvl1pPr algn="ctr">
              <a:defRPr sz="4600" b="1">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1507067" y="3016108"/>
            <a:ext cx="7766936" cy="1096899"/>
          </a:xfrm>
        </p:spPr>
        <p:txBody>
          <a:bodyPr anchor="t"/>
          <a:lstStyle>
            <a:lvl1pPr marL="0" indent="0" algn="ctr">
              <a:buNone/>
              <a:defRPr sz="2600" i="1">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a:p>
            <a:endParaRPr lang="en-US" dirty="0"/>
          </a:p>
        </p:txBody>
      </p:sp>
      <p:sp>
        <p:nvSpPr>
          <p:cNvPr id="8" name="TextBox 7"/>
          <p:cNvSpPr txBox="1"/>
          <p:nvPr userDrawn="1"/>
        </p:nvSpPr>
        <p:spPr>
          <a:xfrm>
            <a:off x="1191126" y="5245768"/>
            <a:ext cx="3741821" cy="369332"/>
          </a:xfrm>
          <a:prstGeom prst="rect">
            <a:avLst/>
          </a:prstGeom>
          <a:noFill/>
        </p:spPr>
        <p:txBody>
          <a:bodyPr wrap="square" rtlCol="0">
            <a:spAutoFit/>
          </a:bodyPr>
          <a:lstStyle/>
          <a:p>
            <a:endParaRPr lang="en-US" dirty="0"/>
          </a:p>
        </p:txBody>
      </p:sp>
      <p:sp>
        <p:nvSpPr>
          <p:cNvPr id="12" name="Text Placeholder 11"/>
          <p:cNvSpPr>
            <a:spLocks noGrp="1"/>
          </p:cNvSpPr>
          <p:nvPr>
            <p:ph type="body" sz="quarter" idx="13"/>
          </p:nvPr>
        </p:nvSpPr>
        <p:spPr>
          <a:xfrm>
            <a:off x="153487" y="5028303"/>
            <a:ext cx="4416091" cy="914400"/>
          </a:xfrm>
        </p:spPr>
        <p:txBody>
          <a:bodyPr/>
          <a:lstStyle>
            <a:lvl1pPr marL="0" indent="0">
              <a:buNone/>
              <a:defRPr b="1">
                <a:solidFill>
                  <a:schemeClr val="accent1"/>
                </a:solidFill>
              </a:defRPr>
            </a:lvl1pPr>
            <a:lvl2pPr marL="457200" indent="0">
              <a:buNone/>
              <a:defRPr/>
            </a:lvl2pPr>
          </a:lstStyle>
          <a:p>
            <a:pPr lvl="0"/>
            <a:r>
              <a:rPr lang="en-US" dirty="0"/>
              <a:t>Edit Master text styles</a:t>
            </a:r>
          </a:p>
        </p:txBody>
      </p:sp>
      <p:sp>
        <p:nvSpPr>
          <p:cNvPr id="13" name="Date Placeholder 12"/>
          <p:cNvSpPr>
            <a:spLocks noGrp="1"/>
          </p:cNvSpPr>
          <p:nvPr>
            <p:ph type="dt" sz="half" idx="14"/>
          </p:nvPr>
        </p:nvSpPr>
        <p:spPr/>
        <p:txBody>
          <a:bodyPr/>
          <a:lstStyle/>
          <a:p>
            <a:fld id="{255DA35A-821C-4B24-84C8-0FCC3F3348DB}" type="datetime1">
              <a:rPr lang="en-US" smtClean="0"/>
              <a:t>25/11/2018</a:t>
            </a:fld>
            <a:endParaRPr lang="en-US"/>
          </a:p>
        </p:txBody>
      </p:sp>
      <p:sp>
        <p:nvSpPr>
          <p:cNvPr id="14" name="Footer Placeholder 13"/>
          <p:cNvSpPr>
            <a:spLocks noGrp="1"/>
          </p:cNvSpPr>
          <p:nvPr>
            <p:ph type="ftr" sz="quarter" idx="15"/>
          </p:nvPr>
        </p:nvSpPr>
        <p:spPr/>
        <p:txBody>
          <a:bodyPr/>
          <a:lstStyle/>
          <a:p>
            <a:endParaRPr lang="en-US"/>
          </a:p>
        </p:txBody>
      </p:sp>
      <p:sp>
        <p:nvSpPr>
          <p:cNvPr id="15" name="Slide Number Placeholder 14"/>
          <p:cNvSpPr>
            <a:spLocks noGrp="1"/>
          </p:cNvSpPr>
          <p:nvPr>
            <p:ph type="sldNum" sz="quarter" idx="16"/>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1636330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dirty="0"/>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D528125-F3B8-45EC-9D55-1A476CDC0713}"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4133171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dirty="0"/>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4D8E210-19FD-4994-8DED-08F54B701FB7}"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749E0-3984-4F12-8C34-1BF8934EB1FC}"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164200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98C2A8B-847C-4D48-9C87-BE30006591F5}"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524236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000" b="0" cap="none"/>
            </a:lvl1pPr>
          </a:lstStyle>
          <a:p>
            <a:r>
              <a:rPr lang="en-US" dirty="0"/>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7757E5E-E35F-402A-8393-85F61556977D}"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749E0-3984-4F12-8C34-1BF8934EB1FC}"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53084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000" b="0" cap="none"/>
            </a:lvl1pPr>
          </a:lstStyle>
          <a:p>
            <a:r>
              <a:rPr lang="en-US" dirty="0"/>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504DD6-52EB-40B9-AFFB-B216961D76E8}"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23052628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77334" y="429120"/>
            <a:ext cx="8596668" cy="1320800"/>
          </a:xfrm>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EC0137-DAD4-4B79-B7EE-20ADE24F7CF4}"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37249066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5E328A-D32E-4494-9D55-0F3BF00849EE}"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1639219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7334" y="429120"/>
            <a:ext cx="8596668" cy="1320800"/>
          </a:xfrm>
        </p:spPr>
        <p:txBody>
          <a:bodyPr>
            <a:normAutofit/>
          </a:bodyPr>
          <a:lstStyle>
            <a:lvl1pPr>
              <a:defRPr sz="4000"/>
            </a:lvl1pPr>
          </a:lstStyle>
          <a:p>
            <a:r>
              <a:rPr lang="en-US" dirty="0"/>
              <a:t>Click to edit Master title style</a:t>
            </a:r>
          </a:p>
        </p:txBody>
      </p:sp>
      <p:sp>
        <p:nvSpPr>
          <p:cNvPr id="3" name="Content Placeholder 2"/>
          <p:cNvSpPr>
            <a:spLocks noGrp="1"/>
          </p:cNvSpPr>
          <p:nvPr>
            <p:ph idx="1"/>
          </p:nvPr>
        </p:nvSpPr>
        <p:spPr>
          <a:xfrm>
            <a:off x="677334" y="1749921"/>
            <a:ext cx="8596668" cy="429144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CE1241CC-E9A3-4D4B-B7A5-A3D018120079}"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60589" y="6041362"/>
            <a:ext cx="683339" cy="365125"/>
          </a:xfrm>
        </p:spPr>
        <p:txBody>
          <a:bodyPr/>
          <a:lstStyle>
            <a:lvl1pPr>
              <a:defRPr sz="1100">
                <a:solidFill>
                  <a:schemeClr val="tx1"/>
                </a:solidFill>
              </a:defRPr>
            </a:lvl1pPr>
          </a:lstStyle>
          <a:p>
            <a:fld id="{08B749E0-3984-4F12-8C34-1BF8934EB1FC}" type="slidenum">
              <a:rPr lang="en-US" smtClean="0"/>
              <a:pPr/>
              <a:t>‹#›</a:t>
            </a:fld>
            <a:endParaRPr lang="en-US" dirty="0"/>
          </a:p>
        </p:txBody>
      </p:sp>
    </p:spTree>
    <p:extLst>
      <p:ext uri="{BB962C8B-B14F-4D97-AF65-F5344CB8AC3E}">
        <p14:creationId xmlns:p14="http://schemas.microsoft.com/office/powerpoint/2010/main" val="1964626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dirty="0"/>
              <a:t>Click to edit Master title style</a:t>
            </a:r>
          </a:p>
        </p:txBody>
      </p:sp>
      <p:sp>
        <p:nvSpPr>
          <p:cNvPr id="3" name="Text Placeholder 2"/>
          <p:cNvSpPr>
            <a:spLocks noGrp="1"/>
          </p:cNvSpPr>
          <p:nvPr>
            <p:ph type="body" idx="1"/>
          </p:nvPr>
        </p:nvSpPr>
        <p:spPr>
          <a:xfrm>
            <a:off x="677335" y="4527448"/>
            <a:ext cx="8596668" cy="860400"/>
          </a:xfrm>
        </p:spPr>
        <p:txBody>
          <a:bodyPr anchor="t">
            <a:normAutofit/>
          </a:bodyPr>
          <a:lstStyle>
            <a:lvl1pPr marL="0" indent="0" algn="l">
              <a:buNone/>
              <a:defRPr sz="24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11E426F2-5D88-4A64-A759-3BE42564FDC5}" type="datetime1">
              <a:rPr lang="en-US" smtClean="0"/>
              <a:t>25/11/2018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2080927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77334" y="429120"/>
            <a:ext cx="8596668" cy="1320800"/>
          </a:xfrm>
        </p:spPr>
        <p:txBody>
          <a:bodyPr>
            <a:normAutofit/>
          </a:bodyPr>
          <a:lstStyle>
            <a:lvl1pPr>
              <a:defRPr sz="4000"/>
            </a:lvl1pPr>
          </a:lstStyle>
          <a:p>
            <a:r>
              <a:rPr lang="en-US" dirty="0"/>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273BAE6-5A5B-4E5A-8F6D-AE6CAF5B4A2D}" type="datetime1">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489991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77334" y="356932"/>
            <a:ext cx="8596668" cy="1320800"/>
          </a:xfrm>
        </p:spPr>
        <p:txBody>
          <a:bodyPr>
            <a:normAutofit/>
          </a:bodyPr>
          <a:lstStyle>
            <a:lvl1pPr>
              <a:defRPr sz="4000"/>
            </a:lvl1pPr>
          </a:lstStyle>
          <a:p>
            <a:r>
              <a:rPr lang="en-US" dirty="0"/>
              <a:t>Click to edit Master title style</a:t>
            </a:r>
          </a:p>
        </p:txBody>
      </p:sp>
      <p:sp>
        <p:nvSpPr>
          <p:cNvPr id="3" name="Text Placeholder 2"/>
          <p:cNvSpPr>
            <a:spLocks noGrp="1"/>
          </p:cNvSpPr>
          <p:nvPr>
            <p:ph type="body" idx="1"/>
          </p:nvPr>
        </p:nvSpPr>
        <p:spPr>
          <a:xfrm>
            <a:off x="675745" y="1703781"/>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280043"/>
            <a:ext cx="4185623" cy="376131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1703781"/>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280043"/>
            <a:ext cx="4185617" cy="376131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C8743ED-7E43-4A23-A240-45A96A0DC83C}" type="datetime1">
              <a:rPr lang="en-US" smtClean="0"/>
              <a:t>25/11/2018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2425568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429120"/>
            <a:ext cx="8596668" cy="1320800"/>
          </a:xfrm>
        </p:spPr>
        <p:txBody>
          <a:bodyPr>
            <a:normAutofit/>
          </a:bodyPr>
          <a:lstStyle>
            <a:lvl1pPr>
              <a:defRPr sz="4000"/>
            </a:lvl1pPr>
          </a:lstStyle>
          <a:p>
            <a:r>
              <a:rPr lang="en-US" dirty="0"/>
              <a:t>Click to edit Master title style</a:t>
            </a:r>
          </a:p>
        </p:txBody>
      </p:sp>
      <p:sp>
        <p:nvSpPr>
          <p:cNvPr id="3" name="Date Placeholder 2"/>
          <p:cNvSpPr>
            <a:spLocks noGrp="1"/>
          </p:cNvSpPr>
          <p:nvPr>
            <p:ph type="dt" sz="half" idx="10"/>
          </p:nvPr>
        </p:nvSpPr>
        <p:spPr/>
        <p:txBody>
          <a:bodyPr/>
          <a:lstStyle/>
          <a:p>
            <a:fld id="{3A9C9181-A781-4B9C-A6D0-49249EA3401F}" type="datetime1">
              <a:rPr lang="en-US" smtClean="0"/>
              <a:t>25/11/2018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8844660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3FB73F-8884-4CF4-B358-B29CCC4460E7}" type="datetime1">
              <a:rPr lang="en-US" smtClean="0"/>
              <a:t>25/11/2018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1539323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1A9A982-EA2C-41F1-A73E-4362B3EA9D2B}" type="datetime1">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1777804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269F051-3255-4830-A7E7-AA3C73D2929F}" type="datetime1">
              <a:rPr lang="en-US" smtClean="0"/>
              <a:t>25/11/2018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B749E0-3984-4F12-8C34-1BF8934EB1FC}" type="slidenum">
              <a:rPr lang="en-US" smtClean="0"/>
              <a:t>‹#›</a:t>
            </a:fld>
            <a:endParaRPr lang="en-US"/>
          </a:p>
        </p:txBody>
      </p:sp>
    </p:spTree>
    <p:extLst>
      <p:ext uri="{BB962C8B-B14F-4D97-AF65-F5344CB8AC3E}">
        <p14:creationId xmlns:p14="http://schemas.microsoft.com/office/powerpoint/2010/main" val="33100379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C1C4DA1-EBB3-443E-91E6-17AA15C1B95E}" type="datetime1">
              <a:rPr lang="en-US" smtClean="0"/>
              <a:t>25/11/2018</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1318076" y="6223924"/>
            <a:ext cx="683339" cy="365125"/>
          </a:xfrm>
          <a:prstGeom prst="rect">
            <a:avLst/>
          </a:prstGeom>
        </p:spPr>
        <p:txBody>
          <a:bodyPr vert="horz" lIns="91440" tIns="45720" rIns="91440" bIns="45720" rtlCol="0" anchor="ctr"/>
          <a:lstStyle>
            <a:lvl1pPr algn="r">
              <a:defRPr sz="1100">
                <a:solidFill>
                  <a:schemeClr val="tx1"/>
                </a:solidFill>
              </a:defRPr>
            </a:lvl1pPr>
          </a:lstStyle>
          <a:p>
            <a:fld id="{08B749E0-3984-4F12-8C34-1BF8934EB1FC}" type="slidenum">
              <a:rPr lang="en-US" smtClean="0"/>
              <a:pPr/>
              <a:t>‹#›</a:t>
            </a:fld>
            <a:endParaRPr lang="en-US" dirty="0"/>
          </a:p>
        </p:txBody>
      </p:sp>
    </p:spTree>
    <p:extLst>
      <p:ext uri="{BB962C8B-B14F-4D97-AF65-F5344CB8AC3E}">
        <p14:creationId xmlns:p14="http://schemas.microsoft.com/office/powerpoint/2010/main" val="3645220473"/>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 id="2147483744" r:id="rId14"/>
    <p:sldLayoutId id="2147483745" r:id="rId15"/>
    <p:sldLayoutId id="2147483746"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4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ipen.org/projects/eliminating-lead-paint/lead-levels-paint-around-world"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jpeg"/><Relationship Id="rId7" Type="http://schemas.openxmlformats.org/officeDocument/2006/relationships/hyperlink" Target="https://www.freepik.com/free-vector/flags-of-the-world-collection_837815.htm" TargetMode="External"/><Relationship Id="rId12"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8.png"/><Relationship Id="rId5" Type="http://schemas.openxmlformats.org/officeDocument/2006/relationships/image" Target="../media/image13.png"/><Relationship Id="rId10" Type="http://schemas.openxmlformats.org/officeDocument/2006/relationships/image" Target="../media/image17.png"/><Relationship Id="rId4" Type="http://schemas.openxmlformats.org/officeDocument/2006/relationships/image" Target="../media/image12.gif"/><Relationship Id="rId9"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png"/><Relationship Id="rId7" Type="http://schemas.openxmlformats.org/officeDocument/2006/relationships/image" Target="../media/image24.jpg"/><Relationship Id="rId12"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jpeg"/><Relationship Id="rId5" Type="http://schemas.openxmlformats.org/officeDocument/2006/relationships/image" Target="../media/image22.jpg"/><Relationship Id="rId10" Type="http://schemas.openxmlformats.org/officeDocument/2006/relationships/image" Target="../media/image27.jpg"/><Relationship Id="rId4" Type="http://schemas.openxmlformats.org/officeDocument/2006/relationships/image" Target="../media/image21.jpeg"/><Relationship Id="rId9" Type="http://schemas.openxmlformats.org/officeDocument/2006/relationships/image" Target="../media/image26.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med.nyu.edu/pediatrics/research/environmentalpediatrics/leadexposure" TargetMode="External"/><Relationship Id="rId3" Type="http://schemas.openxmlformats.org/officeDocument/2006/relationships/hyperlink" Target="https://www.unenvironment.org/explore-topics/chemicals-waste/what-we-do/emerging-issues/global-alliance-eliminate-lead-paint" TargetMode="External"/><Relationship Id="rId7" Type="http://schemas.openxmlformats.org/officeDocument/2006/relationships/hyperlink" Target="http://www.who.int/ipcs/saicm/roadmap/en/"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apps.who.int/gho/data/node.main.LEADCONTROLLEG?lang=en" TargetMode="External"/><Relationship Id="rId5" Type="http://schemas.openxmlformats.org/officeDocument/2006/relationships/hyperlink" Target="http://www.who.int/gho/phe/chemical_safety/lead_paint_regulations/en/" TargetMode="External"/><Relationship Id="rId10" Type="http://schemas.openxmlformats.org/officeDocument/2006/relationships/hyperlink" Target="https://www.americanbar.org/content/dam/aba/images/abanews/2017%20Annual%20Resolutions/109B.pdf" TargetMode="External"/><Relationship Id="rId4" Type="http://schemas.openxmlformats.org/officeDocument/2006/relationships/hyperlink" Target="https://www.informea.org/en/decision/eliminating-exposure-lead-paint-and-promoting-environmentally-sound-management-waste-lead" TargetMode="External"/><Relationship Id="rId9" Type="http://schemas.openxmlformats.org/officeDocument/2006/relationships/hyperlink" Target="http://ipen.org/projects/eliminating-lead-paint/lead-levels-paint-around-world"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med.nyu.edu/pediatrics/research/environmentalpediatrics/leadexposur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www.med.nyu.edu/pediatrics/research/environmentalpediatrics/leadexposure"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752" y="947644"/>
            <a:ext cx="8394509" cy="2169644"/>
          </a:xfrm>
        </p:spPr>
        <p:txBody>
          <a:bodyPr/>
          <a:lstStyle/>
          <a:p>
            <a:r>
              <a:rPr lang="en-US" dirty="0"/>
              <a:t>Overview of Global Efforts to Eliminate Lead Paint</a:t>
            </a:r>
          </a:p>
        </p:txBody>
      </p:sp>
      <p:sp>
        <p:nvSpPr>
          <p:cNvPr id="4" name="Text Placeholder 3"/>
          <p:cNvSpPr>
            <a:spLocks noGrp="1"/>
          </p:cNvSpPr>
          <p:nvPr>
            <p:ph type="body" sz="quarter" idx="13"/>
          </p:nvPr>
        </p:nvSpPr>
        <p:spPr>
          <a:xfrm>
            <a:off x="1931669" y="3117288"/>
            <a:ext cx="7395211" cy="2247806"/>
          </a:xfrm>
        </p:spPr>
        <p:txBody>
          <a:bodyPr>
            <a:normAutofit/>
          </a:bodyPr>
          <a:lstStyle/>
          <a:p>
            <a:pPr algn="ctr"/>
            <a:r>
              <a:rPr lang="en-US" dirty="0"/>
              <a:t>Side Event at the African Ministers of Environment Conference</a:t>
            </a:r>
          </a:p>
          <a:p>
            <a:pPr algn="ctr"/>
            <a:r>
              <a:rPr lang="en-US" sz="2000" i="1" dirty="0"/>
              <a:t> </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9842" t="34021" r="20082" b="34962"/>
          <a:stretch/>
        </p:blipFill>
        <p:spPr>
          <a:xfrm>
            <a:off x="164977" y="5365094"/>
            <a:ext cx="3200049" cy="1445650"/>
          </a:xfrm>
          <a:prstGeom prst="rect">
            <a:avLst/>
          </a:prstGeom>
        </p:spPr>
      </p:pic>
      <p:sp>
        <p:nvSpPr>
          <p:cNvPr id="8" name="Slide Number Placeholder 7"/>
          <p:cNvSpPr>
            <a:spLocks noGrp="1"/>
          </p:cNvSpPr>
          <p:nvPr>
            <p:ph type="sldNum" sz="quarter" idx="16"/>
          </p:nvPr>
        </p:nvSpPr>
        <p:spPr/>
        <p:txBody>
          <a:bodyPr/>
          <a:lstStyle/>
          <a:p>
            <a:fld id="{08B749E0-3984-4F12-8C34-1BF8934EB1FC}" type="slidenum">
              <a:rPr lang="en-US" smtClean="0"/>
              <a:t>1</a:t>
            </a:fld>
            <a:endParaRPr lang="en-US"/>
          </a:p>
        </p:txBody>
      </p:sp>
    </p:spTree>
    <p:extLst>
      <p:ext uri="{BB962C8B-B14F-4D97-AF65-F5344CB8AC3E}">
        <p14:creationId xmlns:p14="http://schemas.microsoft.com/office/powerpoint/2010/main" val="1953685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8B749E0-3984-4F12-8C34-1BF8934EB1FC}" type="slidenum">
              <a:rPr lang="en-US" smtClean="0"/>
              <a:pPr/>
              <a:t>10</a:t>
            </a:fld>
            <a:endParaRPr lang="en-US" dirty="0"/>
          </a:p>
        </p:txBody>
      </p:sp>
      <p:sp>
        <p:nvSpPr>
          <p:cNvPr id="9" name="Rectangle 8"/>
          <p:cNvSpPr/>
          <p:nvPr/>
        </p:nvSpPr>
        <p:spPr>
          <a:xfrm>
            <a:off x="3592185" y="6594460"/>
            <a:ext cx="6245839" cy="246221"/>
          </a:xfrm>
          <a:prstGeom prst="rect">
            <a:avLst/>
          </a:prstGeom>
          <a:noFill/>
        </p:spPr>
        <p:txBody>
          <a:bodyPr wrap="square">
            <a:spAutoFit/>
          </a:bodyPr>
          <a:lstStyle/>
          <a:p>
            <a:r>
              <a:rPr lang="en-US" sz="1000" i="1" dirty="0"/>
              <a:t>Source: IPEN 2016; </a:t>
            </a:r>
            <a:r>
              <a:rPr lang="en-US" sz="1000" i="1" dirty="0">
                <a:hlinkClick r:id="rId3"/>
              </a:rPr>
              <a:t>http://ipen.org/projects/eliminating-lead-paint/lead-levels-paint-around-world</a:t>
            </a:r>
            <a:endParaRPr lang="en-US" sz="1000" i="1" dirty="0"/>
          </a:p>
        </p:txBody>
      </p:sp>
      <p:sp>
        <p:nvSpPr>
          <p:cNvPr id="10" name="Title 1">
            <a:extLst>
              <a:ext uri="{FF2B5EF4-FFF2-40B4-BE49-F238E27FC236}">
                <a16:creationId xmlns:a16="http://schemas.microsoft.com/office/drawing/2014/main" id="{088ED543-4697-459F-9516-2340FC9D8D14}"/>
              </a:ext>
            </a:extLst>
          </p:cNvPr>
          <p:cNvSpPr txBox="1">
            <a:spLocks/>
          </p:cNvSpPr>
          <p:nvPr/>
        </p:nvSpPr>
        <p:spPr>
          <a:xfrm>
            <a:off x="143193" y="5279224"/>
            <a:ext cx="2779341" cy="1438346"/>
          </a:xfrm>
          <a:prstGeom prst="rect">
            <a:avLst/>
          </a:prstGeom>
        </p:spPr>
        <p:txBody>
          <a:bodyPr vert="horz" lIns="91440" tIns="45720" rIns="91440" bIns="45720" rtlCol="0" anchor="t">
            <a:normAutofit fontScale="85000" lnSpcReduction="10000"/>
          </a:bodyPr>
          <a:lstStyle>
            <a:lvl1pPr algn="l" defTabSz="4572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sz="3200" b="1" dirty="0">
                <a:solidFill>
                  <a:schemeClr val="accent5"/>
                </a:solidFill>
              </a:rPr>
              <a:t>High levels of lead found in paint.</a:t>
            </a:r>
          </a:p>
        </p:txBody>
      </p:sp>
      <p:pic>
        <p:nvPicPr>
          <p:cNvPr id="11" name="Picture 10">
            <a:extLst>
              <a:ext uri="{FF2B5EF4-FFF2-40B4-BE49-F238E27FC236}">
                <a16:creationId xmlns:a16="http://schemas.microsoft.com/office/drawing/2014/main" id="{8EF7A4F8-FF0D-47ED-AFBA-9F15593CEFAC}"/>
              </a:ext>
            </a:extLst>
          </p:cNvPr>
          <p:cNvPicPr>
            <a:picLocks noChangeAspect="1"/>
          </p:cNvPicPr>
          <p:nvPr/>
        </p:nvPicPr>
        <p:blipFill rotWithShape="1">
          <a:blip r:embed="rId4"/>
          <a:srcRect t="17487" b="12109"/>
          <a:stretch/>
        </p:blipFill>
        <p:spPr>
          <a:xfrm>
            <a:off x="3028046" y="1633235"/>
            <a:ext cx="8510370" cy="4821275"/>
          </a:xfrm>
          <a:prstGeom prst="rect">
            <a:avLst/>
          </a:prstGeom>
        </p:spPr>
      </p:pic>
      <p:pic>
        <p:nvPicPr>
          <p:cNvPr id="12" name="Picture 11">
            <a:extLst>
              <a:ext uri="{FF2B5EF4-FFF2-40B4-BE49-F238E27FC236}">
                <a16:creationId xmlns:a16="http://schemas.microsoft.com/office/drawing/2014/main" id="{00F27D75-3419-4690-8C39-A217539779E6}"/>
              </a:ext>
            </a:extLst>
          </p:cNvPr>
          <p:cNvPicPr>
            <a:picLocks noChangeAspect="1"/>
          </p:cNvPicPr>
          <p:nvPr/>
        </p:nvPicPr>
        <p:blipFill>
          <a:blip r:embed="rId5"/>
          <a:stretch>
            <a:fillRect/>
          </a:stretch>
        </p:blipFill>
        <p:spPr>
          <a:xfrm>
            <a:off x="653584" y="1633235"/>
            <a:ext cx="2054948" cy="3354401"/>
          </a:xfrm>
          <a:prstGeom prst="rect">
            <a:avLst/>
          </a:prstGeom>
          <a:ln w="38100">
            <a:solidFill>
              <a:schemeClr val="tx1"/>
            </a:solidFill>
          </a:ln>
        </p:spPr>
      </p:pic>
      <p:sp>
        <p:nvSpPr>
          <p:cNvPr id="14" name="Title 13">
            <a:extLst>
              <a:ext uri="{FF2B5EF4-FFF2-40B4-BE49-F238E27FC236}">
                <a16:creationId xmlns:a16="http://schemas.microsoft.com/office/drawing/2014/main" id="{E37CFF42-3EFA-4A78-A9EE-B58A5A14D94F}"/>
              </a:ext>
            </a:extLst>
          </p:cNvPr>
          <p:cNvSpPr>
            <a:spLocks noGrp="1"/>
          </p:cNvSpPr>
          <p:nvPr>
            <p:ph type="title"/>
          </p:nvPr>
        </p:nvSpPr>
        <p:spPr>
          <a:xfrm>
            <a:off x="653584" y="716508"/>
            <a:ext cx="10687352" cy="916727"/>
          </a:xfrm>
        </p:spPr>
        <p:txBody>
          <a:bodyPr/>
          <a:lstStyle/>
          <a:p>
            <a:r>
              <a:rPr lang="en-US" b="1" dirty="0"/>
              <a:t>Lead Paint Testing Around the World</a:t>
            </a:r>
          </a:p>
        </p:txBody>
      </p:sp>
    </p:spTree>
    <p:extLst>
      <p:ext uri="{BB962C8B-B14F-4D97-AF65-F5344CB8AC3E}">
        <p14:creationId xmlns:p14="http://schemas.microsoft.com/office/powerpoint/2010/main" val="3979264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509" y="665018"/>
            <a:ext cx="7668491" cy="782782"/>
          </a:xfrm>
        </p:spPr>
        <p:txBody>
          <a:bodyPr>
            <a:noAutofit/>
          </a:bodyPr>
          <a:lstStyle/>
          <a:p>
            <a:r>
              <a:rPr lang="en-US" b="1" dirty="0"/>
              <a:t>Lead Paint Levels in Africa</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82456814"/>
              </p:ext>
            </p:extLst>
          </p:nvPr>
        </p:nvGraphicFramePr>
        <p:xfrm>
          <a:off x="463139" y="1460187"/>
          <a:ext cx="9452757" cy="5086081"/>
        </p:xfrm>
        <a:graphic>
          <a:graphicData uri="http://schemas.openxmlformats.org/drawingml/2006/table">
            <a:tbl>
              <a:tblPr firstRow="1" firstCol="1" bandRow="1">
                <a:tableStyleId>{5A111915-BE36-4E01-A7E5-04B1672EAD32}</a:tableStyleId>
              </a:tblPr>
              <a:tblGrid>
                <a:gridCol w="2053724">
                  <a:extLst>
                    <a:ext uri="{9D8B030D-6E8A-4147-A177-3AD203B41FA5}">
                      <a16:colId xmlns:a16="http://schemas.microsoft.com/office/drawing/2014/main" val="4168438615"/>
                    </a:ext>
                  </a:extLst>
                </a:gridCol>
                <a:gridCol w="1173556">
                  <a:extLst>
                    <a:ext uri="{9D8B030D-6E8A-4147-A177-3AD203B41FA5}">
                      <a16:colId xmlns:a16="http://schemas.microsoft.com/office/drawing/2014/main" val="4105594703"/>
                    </a:ext>
                  </a:extLst>
                </a:gridCol>
                <a:gridCol w="1466944">
                  <a:extLst>
                    <a:ext uri="{9D8B030D-6E8A-4147-A177-3AD203B41FA5}">
                      <a16:colId xmlns:a16="http://schemas.microsoft.com/office/drawing/2014/main" val="2156453131"/>
                    </a:ext>
                  </a:extLst>
                </a:gridCol>
                <a:gridCol w="1564741">
                  <a:extLst>
                    <a:ext uri="{9D8B030D-6E8A-4147-A177-3AD203B41FA5}">
                      <a16:colId xmlns:a16="http://schemas.microsoft.com/office/drawing/2014/main" val="3062179007"/>
                    </a:ext>
                  </a:extLst>
                </a:gridCol>
                <a:gridCol w="1564741">
                  <a:extLst>
                    <a:ext uri="{9D8B030D-6E8A-4147-A177-3AD203B41FA5}">
                      <a16:colId xmlns:a16="http://schemas.microsoft.com/office/drawing/2014/main" val="4273862259"/>
                    </a:ext>
                  </a:extLst>
                </a:gridCol>
                <a:gridCol w="1629051">
                  <a:extLst>
                    <a:ext uri="{9D8B030D-6E8A-4147-A177-3AD203B41FA5}">
                      <a16:colId xmlns:a16="http://schemas.microsoft.com/office/drawing/2014/main" val="3773451851"/>
                    </a:ext>
                  </a:extLst>
                </a:gridCol>
              </a:tblGrid>
              <a:tr h="499051">
                <a:tc>
                  <a:txBody>
                    <a:bodyPr/>
                    <a:lstStyle/>
                    <a:p>
                      <a:pPr marL="0" marR="0" algn="ctr">
                        <a:lnSpc>
                          <a:spcPct val="115000"/>
                        </a:lnSpc>
                        <a:spcBef>
                          <a:spcPts val="0"/>
                        </a:spcBef>
                        <a:spcAft>
                          <a:spcPts val="0"/>
                        </a:spcAft>
                      </a:pPr>
                      <a:r>
                        <a:rPr lang="en-US" sz="1400" dirty="0">
                          <a:effectLst/>
                        </a:rPr>
                        <a:t>Country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algn="ctr">
                        <a:lnSpc>
                          <a:spcPct val="115000"/>
                        </a:lnSpc>
                        <a:spcBef>
                          <a:spcPts val="0"/>
                        </a:spcBef>
                        <a:spcAft>
                          <a:spcPts val="0"/>
                        </a:spcAft>
                      </a:pPr>
                      <a:r>
                        <a:rPr lang="en-US" sz="1400" dirty="0">
                          <a:effectLst/>
                        </a:rPr>
                        <a:t># of Paints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algn="ctr">
                        <a:lnSpc>
                          <a:spcPct val="115000"/>
                        </a:lnSpc>
                        <a:spcBef>
                          <a:spcPts val="0"/>
                        </a:spcBef>
                        <a:spcAft>
                          <a:spcPts val="0"/>
                        </a:spcAft>
                      </a:pPr>
                      <a:r>
                        <a:rPr lang="en-US" sz="1400" dirty="0">
                          <a:effectLst/>
                        </a:rPr>
                        <a:t>Year of Study</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algn="ctr">
                        <a:lnSpc>
                          <a:spcPct val="115000"/>
                        </a:lnSpc>
                        <a:spcBef>
                          <a:spcPts val="0"/>
                        </a:spcBef>
                        <a:spcAft>
                          <a:spcPts val="0"/>
                        </a:spcAft>
                      </a:pPr>
                      <a:r>
                        <a:rPr lang="en-US" sz="1400" dirty="0">
                          <a:effectLst/>
                        </a:rPr>
                        <a:t>% &lt;</a:t>
                      </a:r>
                      <a:r>
                        <a:rPr lang="en-US" sz="1400" baseline="0" dirty="0">
                          <a:effectLst/>
                        </a:rPr>
                        <a:t> 90 ppm</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algn="ctr">
                        <a:lnSpc>
                          <a:spcPct val="115000"/>
                        </a:lnSpc>
                        <a:spcBef>
                          <a:spcPts val="0"/>
                        </a:spcBef>
                        <a:spcAft>
                          <a:spcPts val="0"/>
                        </a:spcAft>
                      </a:pPr>
                      <a:r>
                        <a:rPr lang="en-US" sz="1400" dirty="0">
                          <a:effectLst/>
                        </a:rPr>
                        <a:t>% &lt;</a:t>
                      </a:r>
                      <a:r>
                        <a:rPr lang="en-US" sz="1400" baseline="0" dirty="0">
                          <a:effectLst/>
                        </a:rPr>
                        <a:t> </a:t>
                      </a:r>
                      <a:r>
                        <a:rPr lang="en-US" sz="1400" dirty="0">
                          <a:effectLst/>
                        </a:rPr>
                        <a:t>600</a:t>
                      </a:r>
                      <a:r>
                        <a:rPr lang="en-US" sz="1400" baseline="0" dirty="0">
                          <a:effectLst/>
                        </a:rPr>
                        <a:t> ppm</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marL="0" marR="0" algn="ctr">
                        <a:lnSpc>
                          <a:spcPct val="115000"/>
                        </a:lnSpc>
                        <a:spcBef>
                          <a:spcPts val="0"/>
                        </a:spcBef>
                        <a:spcAft>
                          <a:spcPts val="0"/>
                        </a:spcAft>
                      </a:pPr>
                      <a:r>
                        <a:rPr lang="en-US" sz="1400" dirty="0">
                          <a:effectLst/>
                        </a:rPr>
                        <a:t>% &lt;</a:t>
                      </a:r>
                      <a:r>
                        <a:rPr lang="en-US" sz="1400" baseline="0" dirty="0">
                          <a:effectLst/>
                        </a:rPr>
                        <a:t> </a:t>
                      </a:r>
                      <a:r>
                        <a:rPr lang="en-US" sz="1400" dirty="0">
                          <a:effectLst/>
                        </a:rPr>
                        <a:t>10,000 ppm</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1451387602"/>
                  </a:ext>
                </a:extLst>
              </a:tr>
              <a:tr h="222402">
                <a:tc>
                  <a:txBody>
                    <a:bodyPr/>
                    <a:lstStyle/>
                    <a:p>
                      <a:pPr marL="0" marR="0" algn="l">
                        <a:lnSpc>
                          <a:spcPct val="115000"/>
                        </a:lnSpc>
                        <a:spcBef>
                          <a:spcPts val="0"/>
                        </a:spcBef>
                        <a:spcAft>
                          <a:spcPts val="0"/>
                        </a:spcAft>
                      </a:pPr>
                      <a:r>
                        <a:rPr lang="en-US" sz="1200" dirty="0">
                          <a:effectLst/>
                          <a:latin typeface="+mj-lt"/>
                        </a:rPr>
                        <a:t>Benin</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28</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2017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79%</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71%</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36%</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084594747"/>
                  </a:ext>
                </a:extLst>
              </a:tr>
              <a:tr h="222402">
                <a:tc>
                  <a:txBody>
                    <a:bodyPr/>
                    <a:lstStyle/>
                    <a:p>
                      <a:pPr marL="0" marR="0" algn="l">
                        <a:lnSpc>
                          <a:spcPct val="115000"/>
                        </a:lnSpc>
                        <a:spcBef>
                          <a:spcPts val="0"/>
                        </a:spcBef>
                        <a:spcAft>
                          <a:spcPts val="0"/>
                        </a:spcAft>
                      </a:pPr>
                      <a:r>
                        <a:rPr lang="en-US" sz="1200" dirty="0">
                          <a:effectLst/>
                          <a:latin typeface="+mj-lt"/>
                        </a:rPr>
                        <a:t>Cameroon</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35 </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43%</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40%</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15%</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444103799"/>
                  </a:ext>
                </a:extLst>
              </a:tr>
              <a:tr h="222402">
                <a:tc>
                  <a:txBody>
                    <a:bodyPr/>
                    <a:lstStyle/>
                    <a:p>
                      <a:pPr marL="0" marR="0" algn="l">
                        <a:lnSpc>
                          <a:spcPct val="115000"/>
                        </a:lnSpc>
                        <a:spcBef>
                          <a:spcPts val="0"/>
                        </a:spcBef>
                        <a:spcAft>
                          <a:spcPts val="0"/>
                        </a:spcAft>
                      </a:pPr>
                      <a:r>
                        <a:rPr lang="en-US" sz="1200" dirty="0">
                          <a:effectLst/>
                          <a:latin typeface="+mj-lt"/>
                        </a:rPr>
                        <a:t>Cote D’Ivoire</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44</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63% </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59%</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242660351"/>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Egypt</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58</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2017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62%</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26%</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268797034"/>
                  </a:ext>
                </a:extLst>
              </a:tr>
              <a:tr h="291897">
                <a:tc>
                  <a:txBody>
                    <a:bodyPr/>
                    <a:lstStyle/>
                    <a:p>
                      <a:pPr marL="0" marR="0" algn="l">
                        <a:lnSpc>
                          <a:spcPct val="115000"/>
                        </a:lnSpc>
                        <a:spcBef>
                          <a:spcPts val="0"/>
                        </a:spcBef>
                        <a:spcAft>
                          <a:spcPts val="0"/>
                        </a:spcAft>
                      </a:pPr>
                      <a:r>
                        <a:rPr lang="en-US" sz="1200" dirty="0">
                          <a:effectLst/>
                          <a:latin typeface="+mj-lt"/>
                        </a:rPr>
                        <a:t>Ethiopia</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36</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75% </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72%</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42%</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87241394"/>
                  </a:ext>
                </a:extLst>
              </a:tr>
              <a:tr h="291897">
                <a:tc>
                  <a:txBody>
                    <a:bodyPr/>
                    <a:lstStyle/>
                    <a:p>
                      <a:pPr marL="0" marR="0" algn="l">
                        <a:lnSpc>
                          <a:spcPct val="115000"/>
                        </a:lnSpc>
                        <a:spcBef>
                          <a:spcPts val="0"/>
                        </a:spcBef>
                        <a:spcAft>
                          <a:spcPts val="0"/>
                        </a:spcAft>
                      </a:pPr>
                      <a:r>
                        <a:rPr lang="en-US" sz="1200" dirty="0">
                          <a:effectLst/>
                          <a:latin typeface="+mj-lt"/>
                        </a:rPr>
                        <a:t>Ghana</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18</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2013</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33%</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28%</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650252757"/>
                  </a:ext>
                </a:extLst>
              </a:tr>
              <a:tr h="222402">
                <a:tc>
                  <a:txBody>
                    <a:bodyPr/>
                    <a:lstStyle/>
                    <a:p>
                      <a:pPr marL="0" marR="0" algn="l">
                        <a:lnSpc>
                          <a:spcPct val="115000"/>
                        </a:lnSpc>
                        <a:spcBef>
                          <a:spcPts val="0"/>
                        </a:spcBef>
                        <a:spcAft>
                          <a:spcPts val="0"/>
                        </a:spcAft>
                      </a:pPr>
                      <a:r>
                        <a:rPr lang="en-US" sz="1200" dirty="0">
                          <a:effectLst/>
                          <a:latin typeface="+mj-lt"/>
                        </a:rPr>
                        <a:t>Guinea</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18</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28%</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6%</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0%</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772049563"/>
                  </a:ext>
                </a:extLst>
              </a:tr>
              <a:tr h="222402">
                <a:tc>
                  <a:txBody>
                    <a:bodyPr/>
                    <a:lstStyle/>
                    <a:p>
                      <a:pPr marL="0" marR="0" algn="l">
                        <a:lnSpc>
                          <a:spcPct val="115000"/>
                        </a:lnSpc>
                        <a:spcBef>
                          <a:spcPts val="0"/>
                        </a:spcBef>
                        <a:spcAft>
                          <a:spcPts val="0"/>
                        </a:spcAft>
                      </a:pPr>
                      <a:r>
                        <a:rPr lang="en-US" sz="1200" dirty="0">
                          <a:effectLst/>
                          <a:latin typeface="+mj-lt"/>
                        </a:rPr>
                        <a:t>Kenya</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31</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69%</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55%</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33%</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815171367"/>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Morocco</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33</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2017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39%</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39%</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18%</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652223884"/>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Mozambique</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32</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25%</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25%</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12%</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71733402"/>
                  </a:ext>
                </a:extLst>
              </a:tr>
              <a:tr h="222402">
                <a:tc>
                  <a:txBody>
                    <a:bodyPr/>
                    <a:lstStyle/>
                    <a:p>
                      <a:pPr marL="0" marR="0" algn="l">
                        <a:lnSpc>
                          <a:spcPct val="115000"/>
                        </a:lnSpc>
                        <a:spcBef>
                          <a:spcPts val="0"/>
                        </a:spcBef>
                        <a:spcAft>
                          <a:spcPts val="0"/>
                        </a:spcAft>
                      </a:pPr>
                      <a:r>
                        <a:rPr lang="en-US" sz="1200" dirty="0">
                          <a:effectLst/>
                          <a:latin typeface="+mj-lt"/>
                        </a:rPr>
                        <a:t>Nigeria</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23</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74%</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72%</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54%</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87364167"/>
                  </a:ext>
                </a:extLst>
              </a:tr>
              <a:tr h="222402">
                <a:tc>
                  <a:txBody>
                    <a:bodyPr/>
                    <a:lstStyle/>
                    <a:p>
                      <a:pPr marL="0" marR="0" algn="l">
                        <a:lnSpc>
                          <a:spcPct val="115000"/>
                        </a:lnSpc>
                        <a:spcBef>
                          <a:spcPts val="0"/>
                        </a:spcBef>
                        <a:spcAft>
                          <a:spcPts val="0"/>
                        </a:spcAft>
                      </a:pPr>
                      <a:r>
                        <a:rPr lang="en-US" sz="1200" dirty="0">
                          <a:effectLst/>
                          <a:latin typeface="+mj-lt"/>
                        </a:rPr>
                        <a:t>Senegal</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21</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2009</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86%</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76%</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19%</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927864988"/>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Seychelles</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28</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2009</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68%</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61%</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43%</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285787754"/>
                  </a:ext>
                </a:extLst>
              </a:tr>
              <a:tr h="222402">
                <a:tc>
                  <a:txBody>
                    <a:bodyPr/>
                    <a:lstStyle/>
                    <a:p>
                      <a:pPr marL="0" marR="0" algn="l">
                        <a:lnSpc>
                          <a:spcPct val="115000"/>
                        </a:lnSpc>
                        <a:spcBef>
                          <a:spcPts val="0"/>
                        </a:spcBef>
                        <a:spcAft>
                          <a:spcPts val="0"/>
                        </a:spcAft>
                      </a:pPr>
                      <a:r>
                        <a:rPr lang="en-US" sz="1200" dirty="0">
                          <a:effectLst/>
                          <a:latin typeface="+mj-lt"/>
                        </a:rPr>
                        <a:t>South Africa</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29</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2009</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38%</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34%</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 31%</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858490612"/>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Sudan</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25</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2017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64%</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56%</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28%</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629195643"/>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Tanzania</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46</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2017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46%</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22%</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521010495"/>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Togo</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2017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30%</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15%</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746438605"/>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Tunisia</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30</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2013</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70%</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63%</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013997883"/>
                  </a:ext>
                </a:extLst>
              </a:tr>
              <a:tr h="222402">
                <a:tc>
                  <a:txBody>
                    <a:bodyPr/>
                    <a:lstStyle/>
                    <a:p>
                      <a:pPr marL="0" marR="0" algn="l">
                        <a:lnSpc>
                          <a:spcPct val="115000"/>
                        </a:lnSpc>
                        <a:spcBef>
                          <a:spcPts val="0"/>
                        </a:spcBef>
                        <a:spcAft>
                          <a:spcPts val="0"/>
                        </a:spcAft>
                      </a:pPr>
                      <a:r>
                        <a:rPr lang="en-US" sz="1200" dirty="0">
                          <a:effectLst/>
                          <a:latin typeface="+mj-lt"/>
                        </a:rPr>
                        <a:t>Uganda</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50</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2017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67%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57%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rPr>
                        <a:t>37%</a:t>
                      </a:r>
                      <a:endParaRPr lang="en-US" sz="1200" dirty="0">
                        <a:effectLst/>
                        <a:latin typeface="+mj-lt"/>
                        <a:ea typeface="Calibri" panose="020F0502020204030204" pitchFamily="34" charset="0"/>
                        <a:cs typeface="Times New Roman" panose="02020603050405020304" pitchFamily="18" charset="0"/>
                      </a:endParaRP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984922247"/>
                  </a:ext>
                </a:extLst>
              </a:tr>
              <a:tr h="222402">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Zambia</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39</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2017</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36%</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33%</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algn="l">
                        <a:lnSpc>
                          <a:spcPct val="115000"/>
                        </a:lnSpc>
                        <a:spcBef>
                          <a:spcPts val="0"/>
                        </a:spcBef>
                        <a:spcAft>
                          <a:spcPts val="0"/>
                        </a:spcAft>
                      </a:pPr>
                      <a:r>
                        <a:rPr lang="en-US" sz="1200" dirty="0">
                          <a:effectLst/>
                          <a:latin typeface="+mj-lt"/>
                          <a:ea typeface="Calibri" panose="020F0502020204030204" pitchFamily="34" charset="0"/>
                          <a:cs typeface="Times New Roman" panose="02020603050405020304" pitchFamily="18" charset="0"/>
                        </a:rPr>
                        <a:t>18%</a:t>
                      </a:r>
                    </a:p>
                  </a:txBody>
                  <a:tcPr marL="51416" marR="51416"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13989801"/>
                  </a:ext>
                </a:extLst>
              </a:tr>
            </a:tbl>
          </a:graphicData>
        </a:graphic>
      </p:graphicFrame>
    </p:spTree>
    <p:extLst>
      <p:ext uri="{BB962C8B-B14F-4D97-AF65-F5344CB8AC3E}">
        <p14:creationId xmlns:p14="http://schemas.microsoft.com/office/powerpoint/2010/main" val="28721604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19842" t="34021" r="20082" b="34962"/>
          <a:stretch/>
        </p:blipFill>
        <p:spPr>
          <a:xfrm>
            <a:off x="6184221" y="289032"/>
            <a:ext cx="3145536" cy="1421015"/>
          </a:xfrm>
          <a:prstGeom prst="rect">
            <a:avLst/>
          </a:prstGeom>
        </p:spPr>
      </p:pic>
      <p:sp>
        <p:nvSpPr>
          <p:cNvPr id="2" name="Title 1"/>
          <p:cNvSpPr>
            <a:spLocks noGrp="1"/>
          </p:cNvSpPr>
          <p:nvPr>
            <p:ph type="title"/>
          </p:nvPr>
        </p:nvSpPr>
        <p:spPr>
          <a:xfrm>
            <a:off x="677334" y="451513"/>
            <a:ext cx="6245980" cy="1127905"/>
          </a:xfrm>
        </p:spPr>
        <p:txBody>
          <a:bodyPr anchor="t">
            <a:noAutofit/>
          </a:bodyPr>
          <a:lstStyle/>
          <a:p>
            <a:pPr>
              <a:lnSpc>
                <a:spcPct val="90000"/>
              </a:lnSpc>
            </a:pPr>
            <a:r>
              <a:rPr lang="en-US" b="1" dirty="0"/>
              <a:t>Global Alliance to Eliminate Lead Paint</a:t>
            </a:r>
          </a:p>
        </p:txBody>
      </p:sp>
      <p:sp>
        <p:nvSpPr>
          <p:cNvPr id="3" name="Content Placeholder 2"/>
          <p:cNvSpPr>
            <a:spLocks noGrp="1"/>
          </p:cNvSpPr>
          <p:nvPr>
            <p:ph idx="1"/>
          </p:nvPr>
        </p:nvSpPr>
        <p:spPr>
          <a:xfrm>
            <a:off x="677333" y="1710048"/>
            <a:ext cx="8751675" cy="4696440"/>
          </a:xfrm>
        </p:spPr>
        <p:txBody>
          <a:bodyPr>
            <a:normAutofit fontScale="92500"/>
          </a:bodyPr>
          <a:lstStyle/>
          <a:p>
            <a:pPr>
              <a:buFont typeface="Courier New" panose="02070309020205020404" pitchFamily="49" charset="0"/>
              <a:buChar char="o"/>
            </a:pPr>
            <a:r>
              <a:rPr lang="en-US" dirty="0"/>
              <a:t>The Global Alliance to Eliminate Lead Paint (Lead Paint Alliance) is a voluntary, global public-private initiative formed by:</a:t>
            </a:r>
          </a:p>
          <a:p>
            <a:pPr lvl="1">
              <a:buFont typeface="Courier New" panose="02070309020205020404" pitchFamily="49" charset="0"/>
              <a:buChar char="o"/>
            </a:pPr>
            <a:r>
              <a:rPr lang="en-US" b="1" dirty="0"/>
              <a:t>Secretariat</a:t>
            </a:r>
            <a:r>
              <a:rPr lang="en-US" dirty="0"/>
              <a:t>: UN Environmental </a:t>
            </a:r>
            <a:r>
              <a:rPr lang="en-US" dirty="0" err="1"/>
              <a:t>Programme</a:t>
            </a:r>
            <a:r>
              <a:rPr lang="en-US" dirty="0"/>
              <a:t> and World Health Organization</a:t>
            </a:r>
          </a:p>
          <a:p>
            <a:pPr lvl="1">
              <a:buFont typeface="Courier New" panose="02070309020205020404" pitchFamily="49" charset="0"/>
              <a:buChar char="o"/>
            </a:pPr>
            <a:r>
              <a:rPr lang="en-US" b="1" dirty="0"/>
              <a:t>Chair of Advisory Group</a:t>
            </a:r>
            <a:r>
              <a:rPr lang="en-US" dirty="0"/>
              <a:t>: U.S. Environmental Protection Agency </a:t>
            </a:r>
          </a:p>
          <a:p>
            <a:pPr lvl="1">
              <a:buFont typeface="Courier New" panose="02070309020205020404" pitchFamily="49" charset="0"/>
              <a:buChar char="o"/>
            </a:pPr>
            <a:r>
              <a:rPr lang="en-US" b="1" dirty="0"/>
              <a:t>Partners,</a:t>
            </a:r>
            <a:r>
              <a:rPr lang="en-US" dirty="0"/>
              <a:t> including governments, NGOs, industry, and academia</a:t>
            </a:r>
          </a:p>
          <a:p>
            <a:pPr>
              <a:lnSpc>
                <a:spcPct val="90000"/>
              </a:lnSpc>
            </a:pPr>
            <a:r>
              <a:rPr lang="en-US" dirty="0"/>
              <a:t>The Alliance is modeled on successful on another successful public-private initiative, the Partnership for Clean Fuels and Vehicles.</a:t>
            </a:r>
          </a:p>
          <a:p>
            <a:pPr>
              <a:lnSpc>
                <a:spcPct val="90000"/>
              </a:lnSpc>
            </a:pPr>
            <a:r>
              <a:rPr lang="en-US" b="1" dirty="0"/>
              <a:t>Alliance Goal: </a:t>
            </a:r>
            <a:r>
              <a:rPr lang="en-US" dirty="0"/>
              <a:t>Establish lead paint laws in every country</a:t>
            </a:r>
          </a:p>
        </p:txBody>
      </p:sp>
      <p:sp>
        <p:nvSpPr>
          <p:cNvPr id="4" name="Slide Number Placeholder 3"/>
          <p:cNvSpPr>
            <a:spLocks noGrp="1"/>
          </p:cNvSpPr>
          <p:nvPr>
            <p:ph type="sldNum" sz="quarter" idx="12"/>
          </p:nvPr>
        </p:nvSpPr>
        <p:spPr>
          <a:xfrm>
            <a:off x="8590663" y="6041362"/>
            <a:ext cx="683339" cy="365125"/>
          </a:xfrm>
        </p:spPr>
        <p:txBody>
          <a:bodyPr>
            <a:normAutofit/>
          </a:bodyPr>
          <a:lstStyle/>
          <a:p>
            <a:fld id="{08B749E0-3984-4F12-8C34-1BF8934EB1FC}" type="slidenum">
              <a:rPr lang="en-US" smtClean="0"/>
              <a:t>12</a:t>
            </a:fld>
            <a:endParaRPr lang="en-US"/>
          </a:p>
        </p:txBody>
      </p:sp>
    </p:spTree>
    <p:extLst>
      <p:ext uri="{BB962C8B-B14F-4D97-AF65-F5344CB8AC3E}">
        <p14:creationId xmlns:p14="http://schemas.microsoft.com/office/powerpoint/2010/main" val="1994755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1D1242C3-00F3-4C40-8F8E-057079E15962}"/>
              </a:ext>
            </a:extLst>
          </p:cNvPr>
          <p:cNvSpPr/>
          <p:nvPr/>
        </p:nvSpPr>
        <p:spPr>
          <a:xfrm>
            <a:off x="6106937" y="4677941"/>
            <a:ext cx="5412130" cy="18072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8BB6789-1047-4939-99BF-33B331B02D2B}"/>
              </a:ext>
            </a:extLst>
          </p:cNvPr>
          <p:cNvSpPr/>
          <p:nvPr/>
        </p:nvSpPr>
        <p:spPr>
          <a:xfrm>
            <a:off x="570016" y="4690770"/>
            <a:ext cx="5412130" cy="180727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F7858A2E-9606-4637-A15E-3ECD393D0FCB}"/>
              </a:ext>
            </a:extLst>
          </p:cNvPr>
          <p:cNvSpPr/>
          <p:nvPr/>
        </p:nvSpPr>
        <p:spPr>
          <a:xfrm>
            <a:off x="570016" y="1375560"/>
            <a:ext cx="11073912" cy="31588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83467" y="655827"/>
            <a:ext cx="10458356" cy="765487"/>
          </a:xfrm>
        </p:spPr>
        <p:txBody>
          <a:bodyPr/>
          <a:lstStyle/>
          <a:p>
            <a:r>
              <a:rPr lang="en-US" b="1" dirty="0"/>
              <a:t>Lead Paint Alliance Advisory Council</a:t>
            </a:r>
          </a:p>
        </p:txBody>
      </p:sp>
      <p:sp>
        <p:nvSpPr>
          <p:cNvPr id="5" name="TextBox 4"/>
          <p:cNvSpPr txBox="1"/>
          <p:nvPr/>
        </p:nvSpPr>
        <p:spPr>
          <a:xfrm>
            <a:off x="683467" y="1375560"/>
            <a:ext cx="3688951" cy="584775"/>
          </a:xfrm>
          <a:prstGeom prst="rect">
            <a:avLst/>
          </a:prstGeom>
          <a:noFill/>
        </p:spPr>
        <p:txBody>
          <a:bodyPr wrap="square" rtlCol="0">
            <a:spAutoFit/>
          </a:bodyPr>
          <a:lstStyle/>
          <a:p>
            <a:r>
              <a:rPr lang="en-US" sz="3200" b="1" dirty="0"/>
              <a:t>Governments</a:t>
            </a:r>
          </a:p>
        </p:txBody>
      </p:sp>
      <p:sp>
        <p:nvSpPr>
          <p:cNvPr id="12" name="TextBox 11"/>
          <p:cNvSpPr txBox="1"/>
          <p:nvPr/>
        </p:nvSpPr>
        <p:spPr>
          <a:xfrm>
            <a:off x="6209855" y="4701310"/>
            <a:ext cx="2575848" cy="584775"/>
          </a:xfrm>
          <a:prstGeom prst="rect">
            <a:avLst/>
          </a:prstGeom>
          <a:noFill/>
        </p:spPr>
        <p:txBody>
          <a:bodyPr wrap="square" rtlCol="0">
            <a:spAutoFit/>
          </a:bodyPr>
          <a:lstStyle/>
          <a:p>
            <a:r>
              <a:rPr lang="en-US" sz="3200" b="1" dirty="0"/>
              <a:t>Industry</a:t>
            </a:r>
          </a:p>
        </p:txBody>
      </p:sp>
      <p:sp>
        <p:nvSpPr>
          <p:cNvPr id="22" name="TextBox 21"/>
          <p:cNvSpPr txBox="1"/>
          <p:nvPr/>
        </p:nvSpPr>
        <p:spPr>
          <a:xfrm>
            <a:off x="694807" y="4722818"/>
            <a:ext cx="2059694" cy="584775"/>
          </a:xfrm>
          <a:prstGeom prst="rect">
            <a:avLst/>
          </a:prstGeom>
          <a:noFill/>
        </p:spPr>
        <p:txBody>
          <a:bodyPr wrap="square" rtlCol="0">
            <a:spAutoFit/>
          </a:bodyPr>
          <a:lstStyle/>
          <a:p>
            <a:r>
              <a:rPr lang="en-US" sz="3200" b="1" dirty="0"/>
              <a:t>NGOs</a:t>
            </a:r>
          </a:p>
        </p:txBody>
      </p:sp>
      <p:grpSp>
        <p:nvGrpSpPr>
          <p:cNvPr id="31" name="Group 30"/>
          <p:cNvGrpSpPr/>
          <p:nvPr/>
        </p:nvGrpSpPr>
        <p:grpSpPr>
          <a:xfrm>
            <a:off x="777828" y="5313661"/>
            <a:ext cx="4195247" cy="827287"/>
            <a:chOff x="472152" y="5389452"/>
            <a:chExt cx="4637012" cy="914401"/>
          </a:xfrm>
        </p:grpSpPr>
        <p:pic>
          <p:nvPicPr>
            <p:cNvPr id="23" name="Picture 12" descr="Image result for ipen a toxics free future"/>
            <p:cNvPicPr>
              <a:picLocks noChangeAspect="1" noChangeArrowheads="1"/>
            </p:cNvPicPr>
            <p:nvPr/>
          </p:nvPicPr>
          <p:blipFill rotWithShape="1">
            <a:blip r:embed="rId3">
              <a:extLst>
                <a:ext uri="{28A0092B-C50C-407E-A947-70E740481C1C}">
                  <a14:useLocalDpi xmlns:a14="http://schemas.microsoft.com/office/drawing/2010/main" val="0"/>
                </a:ext>
              </a:extLst>
            </a:blip>
            <a:srcRect t="17419" b="26253"/>
            <a:stretch/>
          </p:blipFill>
          <p:spPr bwMode="auto">
            <a:xfrm>
              <a:off x="472152" y="5389452"/>
              <a:ext cx="1623364" cy="9144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4" descr="Health and Environment Allianc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7439" y="5389452"/>
              <a:ext cx="2371725" cy="914401"/>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2" name="Group 31"/>
          <p:cNvGrpSpPr/>
          <p:nvPr/>
        </p:nvGrpSpPr>
        <p:grpSpPr>
          <a:xfrm>
            <a:off x="6334532" y="5279475"/>
            <a:ext cx="5359486" cy="815076"/>
            <a:chOff x="6328619" y="5389452"/>
            <a:chExt cx="6012585" cy="914400"/>
          </a:xfrm>
        </p:grpSpPr>
        <p:pic>
          <p:nvPicPr>
            <p:cNvPr id="25" name="Picture 16" descr="International Paint and Printing Ink Council"/>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28619" y="5389452"/>
              <a:ext cx="1956816" cy="91440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8" descr="Image result for â¢ AKZONOBEL"/>
            <p:cNvPicPr>
              <a:picLocks noChangeAspect="1" noChangeArrowheads="1"/>
            </p:cNvPicPr>
            <p:nvPr/>
          </p:nvPicPr>
          <p:blipFill rotWithShape="1">
            <a:blip r:embed="rId6">
              <a:extLst>
                <a:ext uri="{28A0092B-C50C-407E-A947-70E740481C1C}">
                  <a14:useLocalDpi xmlns:a14="http://schemas.microsoft.com/office/drawing/2010/main" val="0"/>
                </a:ext>
              </a:extLst>
            </a:blip>
            <a:srcRect t="36566" b="36379"/>
            <a:stretch/>
          </p:blipFill>
          <p:spPr bwMode="auto">
            <a:xfrm>
              <a:off x="8285435" y="5572332"/>
              <a:ext cx="4055769" cy="548640"/>
            </a:xfrm>
            <a:prstGeom prst="rect">
              <a:avLst/>
            </a:prstGeom>
            <a:noFill/>
            <a:extLst>
              <a:ext uri="{909E8E84-426E-40DD-AFC4-6F175D3DCCD1}">
                <a14:hiddenFill xmlns:a14="http://schemas.microsoft.com/office/drawing/2010/main">
                  <a:solidFill>
                    <a:srgbClr val="FFFFFF"/>
                  </a:solidFill>
                </a14:hiddenFill>
              </a:ext>
            </a:extLst>
          </p:spPr>
        </p:pic>
      </p:grpSp>
      <p:sp>
        <p:nvSpPr>
          <p:cNvPr id="4" name="Slide Number Placeholder 3"/>
          <p:cNvSpPr>
            <a:spLocks noGrp="1"/>
          </p:cNvSpPr>
          <p:nvPr>
            <p:ph type="sldNum" sz="quarter" idx="12"/>
          </p:nvPr>
        </p:nvSpPr>
        <p:spPr/>
        <p:txBody>
          <a:bodyPr/>
          <a:lstStyle/>
          <a:p>
            <a:fld id="{08B749E0-3984-4F12-8C34-1BF8934EB1FC}" type="slidenum">
              <a:rPr lang="en-US" smtClean="0"/>
              <a:t>13</a:t>
            </a:fld>
            <a:endParaRPr lang="en-US" dirty="0"/>
          </a:p>
        </p:txBody>
      </p:sp>
      <p:sp>
        <p:nvSpPr>
          <p:cNvPr id="3" name="TextBox 2"/>
          <p:cNvSpPr txBox="1"/>
          <p:nvPr/>
        </p:nvSpPr>
        <p:spPr>
          <a:xfrm>
            <a:off x="5317711" y="6626379"/>
            <a:ext cx="6935984" cy="230832"/>
          </a:xfrm>
          <a:prstGeom prst="rect">
            <a:avLst/>
          </a:prstGeom>
          <a:noFill/>
        </p:spPr>
        <p:txBody>
          <a:bodyPr wrap="square" rtlCol="0">
            <a:spAutoFit/>
          </a:bodyPr>
          <a:lstStyle/>
          <a:p>
            <a:r>
              <a:rPr lang="en-US" sz="900" i="1" dirty="0"/>
              <a:t>Flags Designed by </a:t>
            </a:r>
            <a:r>
              <a:rPr lang="en-US" sz="900" i="1" dirty="0" err="1"/>
              <a:t>Freepik</a:t>
            </a:r>
            <a:r>
              <a:rPr lang="en-US" sz="900" i="1" dirty="0"/>
              <a:t>; </a:t>
            </a:r>
            <a:r>
              <a:rPr lang="en-US" sz="900" i="1" dirty="0">
                <a:hlinkClick r:id="rId7"/>
              </a:rPr>
              <a:t>https://www.freepik.com/free-vector/flags-of-the-world-collection_837815.htm</a:t>
            </a:r>
            <a:r>
              <a:rPr lang="en-US" sz="900" i="1" dirty="0"/>
              <a:t>. </a:t>
            </a:r>
          </a:p>
        </p:txBody>
      </p:sp>
      <p:grpSp>
        <p:nvGrpSpPr>
          <p:cNvPr id="30" name="Group 29"/>
          <p:cNvGrpSpPr/>
          <p:nvPr/>
        </p:nvGrpSpPr>
        <p:grpSpPr>
          <a:xfrm>
            <a:off x="753100" y="1961670"/>
            <a:ext cx="10765967" cy="2408813"/>
            <a:chOff x="622813" y="1600714"/>
            <a:chExt cx="9464507" cy="2816345"/>
          </a:xfrm>
        </p:grpSpPr>
        <p:grpSp>
          <p:nvGrpSpPr>
            <p:cNvPr id="18" name="Group 17"/>
            <p:cNvGrpSpPr/>
            <p:nvPr/>
          </p:nvGrpSpPr>
          <p:grpSpPr>
            <a:xfrm>
              <a:off x="622813" y="1600714"/>
              <a:ext cx="1567397" cy="1283682"/>
              <a:chOff x="921841" y="1769848"/>
              <a:chExt cx="1567397" cy="1283682"/>
            </a:xfrm>
          </p:grpSpPr>
          <p:sp>
            <p:nvSpPr>
              <p:cNvPr id="10" name="TextBox 9"/>
              <p:cNvSpPr txBox="1"/>
              <p:nvPr/>
            </p:nvSpPr>
            <p:spPr>
              <a:xfrm>
                <a:off x="1051354" y="2684198"/>
                <a:ext cx="1308371" cy="369332"/>
              </a:xfrm>
              <a:prstGeom prst="rect">
                <a:avLst/>
              </a:prstGeom>
              <a:noFill/>
              <a:ln>
                <a:noFill/>
              </a:ln>
            </p:spPr>
            <p:txBody>
              <a:bodyPr wrap="none" rtlCol="0">
                <a:spAutoFit/>
              </a:bodyPr>
              <a:lstStyle/>
              <a:p>
                <a:pPr algn="ctr"/>
                <a:r>
                  <a:rPr lang="en-US" b="1" dirty="0">
                    <a:solidFill>
                      <a:schemeClr val="tx1">
                        <a:lumMod val="50000"/>
                        <a:lumOff val="50000"/>
                      </a:schemeClr>
                    </a:solidFill>
                  </a:rPr>
                  <a:t>Colombia</a:t>
                </a:r>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21841" y="1769848"/>
                <a:ext cx="1567397" cy="914400"/>
              </a:xfrm>
              <a:prstGeom prst="rect">
                <a:avLst/>
              </a:prstGeom>
            </p:spPr>
          </p:pic>
        </p:grpSp>
        <p:grpSp>
          <p:nvGrpSpPr>
            <p:cNvPr id="27" name="Group 26"/>
            <p:cNvGrpSpPr/>
            <p:nvPr/>
          </p:nvGrpSpPr>
          <p:grpSpPr>
            <a:xfrm>
              <a:off x="4911842" y="3136717"/>
              <a:ext cx="3952790" cy="1277505"/>
              <a:chOff x="6303319" y="3378044"/>
              <a:chExt cx="3952790" cy="1277505"/>
            </a:xfrm>
          </p:grpSpPr>
          <p:sp>
            <p:nvSpPr>
              <p:cNvPr id="8" name="TextBox 7"/>
              <p:cNvSpPr txBox="1"/>
              <p:nvPr/>
            </p:nvSpPr>
            <p:spPr>
              <a:xfrm>
                <a:off x="6303319" y="4286217"/>
                <a:ext cx="3952790" cy="369332"/>
              </a:xfrm>
              <a:prstGeom prst="rect">
                <a:avLst/>
              </a:prstGeom>
              <a:noFill/>
              <a:ln>
                <a:noFill/>
              </a:ln>
            </p:spPr>
            <p:txBody>
              <a:bodyPr wrap="square" rtlCol="0">
                <a:spAutoFit/>
              </a:bodyPr>
              <a:lstStyle/>
              <a:p>
                <a:pPr algn="ctr"/>
                <a:r>
                  <a:rPr lang="en-US" b="1" dirty="0">
                    <a:solidFill>
                      <a:schemeClr val="tx1">
                        <a:lumMod val="50000"/>
                        <a:lumOff val="50000"/>
                      </a:schemeClr>
                    </a:solidFill>
                  </a:rPr>
                  <a:t>United States of America (Chair)</a:t>
                </a:r>
                <a:endParaRPr lang="en-US" dirty="0">
                  <a:solidFill>
                    <a:schemeClr val="tx1">
                      <a:lumMod val="50000"/>
                      <a:lumOff val="50000"/>
                    </a:schemeClr>
                  </a:solidFill>
                </a:endParaRPr>
              </a:p>
            </p:txBody>
          </p:sp>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497158" y="3378044"/>
                <a:ext cx="1565113" cy="914400"/>
              </a:xfrm>
              <a:prstGeom prst="rect">
                <a:avLst/>
              </a:prstGeom>
            </p:spPr>
          </p:pic>
        </p:grpSp>
        <p:grpSp>
          <p:nvGrpSpPr>
            <p:cNvPr id="19" name="Group 18"/>
            <p:cNvGrpSpPr/>
            <p:nvPr/>
          </p:nvGrpSpPr>
          <p:grpSpPr>
            <a:xfrm>
              <a:off x="4274454" y="1600714"/>
              <a:ext cx="1564640" cy="1282747"/>
              <a:chOff x="4884299" y="1530855"/>
              <a:chExt cx="1564640" cy="1282747"/>
            </a:xfrm>
          </p:grpSpPr>
          <p:sp>
            <p:nvSpPr>
              <p:cNvPr id="14" name="TextBox 13"/>
              <p:cNvSpPr txBox="1"/>
              <p:nvPr/>
            </p:nvSpPr>
            <p:spPr>
              <a:xfrm>
                <a:off x="5157056" y="2444270"/>
                <a:ext cx="1019126" cy="369332"/>
              </a:xfrm>
              <a:prstGeom prst="rect">
                <a:avLst/>
              </a:prstGeom>
              <a:noFill/>
              <a:ln>
                <a:noFill/>
              </a:ln>
            </p:spPr>
            <p:txBody>
              <a:bodyPr wrap="square" rtlCol="0">
                <a:spAutoFit/>
              </a:bodyPr>
              <a:lstStyle/>
              <a:p>
                <a:pPr algn="ctr"/>
                <a:r>
                  <a:rPr lang="en-US" b="1" dirty="0">
                    <a:solidFill>
                      <a:schemeClr val="tx1">
                        <a:lumMod val="50000"/>
                        <a:lumOff val="50000"/>
                      </a:schemeClr>
                    </a:solidFill>
                  </a:rPr>
                  <a:t>Kenya</a:t>
                </a:r>
              </a:p>
            </p:txBody>
          </p:sp>
          <p:pic>
            <p:nvPicPr>
              <p:cNvPr id="13" name="Picture 1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84299" y="1530855"/>
                <a:ext cx="1564640" cy="914400"/>
              </a:xfrm>
              <a:prstGeom prst="rect">
                <a:avLst/>
              </a:prstGeom>
            </p:spPr>
          </p:pic>
        </p:grpSp>
        <p:grpSp>
          <p:nvGrpSpPr>
            <p:cNvPr id="21" name="Group 20"/>
            <p:cNvGrpSpPr/>
            <p:nvPr/>
          </p:nvGrpSpPr>
          <p:grpSpPr>
            <a:xfrm>
              <a:off x="7333878" y="1600714"/>
              <a:ext cx="2753442" cy="1272148"/>
              <a:chOff x="8890486" y="1796135"/>
              <a:chExt cx="2753442" cy="1272148"/>
            </a:xfrm>
          </p:grpSpPr>
          <p:sp>
            <p:nvSpPr>
              <p:cNvPr id="17" name="TextBox 16"/>
              <p:cNvSpPr txBox="1"/>
              <p:nvPr/>
            </p:nvSpPr>
            <p:spPr>
              <a:xfrm>
                <a:off x="8890486" y="2698951"/>
                <a:ext cx="2753442" cy="369332"/>
              </a:xfrm>
              <a:prstGeom prst="rect">
                <a:avLst/>
              </a:prstGeom>
              <a:noFill/>
              <a:ln>
                <a:noFill/>
              </a:ln>
            </p:spPr>
            <p:txBody>
              <a:bodyPr wrap="square" rtlCol="0">
                <a:spAutoFit/>
              </a:bodyPr>
              <a:lstStyle/>
              <a:p>
                <a:pPr algn="ctr"/>
                <a:r>
                  <a:rPr lang="en-US" b="1" dirty="0">
                    <a:solidFill>
                      <a:schemeClr val="tx1">
                        <a:lumMod val="50000"/>
                        <a:lumOff val="50000"/>
                      </a:schemeClr>
                    </a:solidFill>
                  </a:rPr>
                  <a:t>Republic of Moldova</a:t>
                </a:r>
                <a:endParaRPr lang="en-US" dirty="0">
                  <a:solidFill>
                    <a:schemeClr val="tx1">
                      <a:lumMod val="50000"/>
                      <a:lumOff val="50000"/>
                    </a:schemeClr>
                  </a:solidFill>
                </a:endParaRPr>
              </a:p>
            </p:txBody>
          </p:sp>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484379" y="1796135"/>
                <a:ext cx="1565656" cy="914400"/>
              </a:xfrm>
              <a:prstGeom prst="rect">
                <a:avLst/>
              </a:prstGeom>
            </p:spPr>
          </p:pic>
        </p:grpSp>
        <p:grpSp>
          <p:nvGrpSpPr>
            <p:cNvPr id="28" name="Group 27"/>
            <p:cNvGrpSpPr/>
            <p:nvPr/>
          </p:nvGrpSpPr>
          <p:grpSpPr>
            <a:xfrm>
              <a:off x="2437154" y="3136717"/>
              <a:ext cx="1564640" cy="1280342"/>
              <a:chOff x="2994273" y="3375207"/>
              <a:chExt cx="1564640" cy="1280342"/>
            </a:xfrm>
          </p:grpSpPr>
          <p:sp>
            <p:nvSpPr>
              <p:cNvPr id="20" name="TextBox 19"/>
              <p:cNvSpPr txBox="1"/>
              <p:nvPr/>
            </p:nvSpPr>
            <p:spPr>
              <a:xfrm>
                <a:off x="3164887" y="4286217"/>
                <a:ext cx="1223412" cy="369332"/>
              </a:xfrm>
              <a:prstGeom prst="rect">
                <a:avLst/>
              </a:prstGeom>
              <a:noFill/>
              <a:ln>
                <a:noFill/>
              </a:ln>
            </p:spPr>
            <p:txBody>
              <a:bodyPr wrap="none" rtlCol="0">
                <a:spAutoFit/>
              </a:bodyPr>
              <a:lstStyle/>
              <a:p>
                <a:pPr algn="ctr"/>
                <a:r>
                  <a:rPr lang="en-US" b="1" dirty="0">
                    <a:solidFill>
                      <a:schemeClr val="tx1">
                        <a:lumMod val="50000"/>
                        <a:lumOff val="50000"/>
                      </a:schemeClr>
                    </a:solidFill>
                  </a:rPr>
                  <a:t>Thailand</a:t>
                </a:r>
                <a:endParaRPr lang="en-US" dirty="0">
                  <a:solidFill>
                    <a:schemeClr val="tx1">
                      <a:lumMod val="50000"/>
                      <a:lumOff val="50000"/>
                    </a:schemeClr>
                  </a:solidFill>
                </a:endParaRPr>
              </a:p>
            </p:txBody>
          </p:sp>
          <p:pic>
            <p:nvPicPr>
              <p:cNvPr id="16" name="Picture 1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94273" y="3375207"/>
                <a:ext cx="1564640" cy="914400"/>
              </a:xfrm>
              <a:prstGeom prst="rect">
                <a:avLst/>
              </a:prstGeom>
            </p:spPr>
          </p:pic>
        </p:grpSp>
      </p:grpSp>
    </p:spTree>
    <p:extLst>
      <p:ext uri="{BB962C8B-B14F-4D97-AF65-F5344CB8AC3E}">
        <p14:creationId xmlns:p14="http://schemas.microsoft.com/office/powerpoint/2010/main" val="1067251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4BBAD-D259-4018-9097-D1165065EE0A}"/>
              </a:ext>
            </a:extLst>
          </p:cNvPr>
          <p:cNvSpPr>
            <a:spLocks noGrp="1"/>
          </p:cNvSpPr>
          <p:nvPr>
            <p:ph type="title"/>
          </p:nvPr>
        </p:nvSpPr>
        <p:spPr>
          <a:xfrm>
            <a:off x="677334" y="666626"/>
            <a:ext cx="8596668" cy="948418"/>
          </a:xfrm>
        </p:spPr>
        <p:txBody>
          <a:bodyPr/>
          <a:lstStyle/>
          <a:p>
            <a:r>
              <a:rPr lang="en-US" b="1" dirty="0"/>
              <a:t>Action Needed on Lead Paint</a:t>
            </a:r>
          </a:p>
        </p:txBody>
      </p:sp>
      <p:sp>
        <p:nvSpPr>
          <p:cNvPr id="3" name="Content Placeholder 2">
            <a:extLst>
              <a:ext uri="{FF2B5EF4-FFF2-40B4-BE49-F238E27FC236}">
                <a16:creationId xmlns:a16="http://schemas.microsoft.com/office/drawing/2014/main" id="{6C53F61A-51F0-401D-BA9F-0CE737536771}"/>
              </a:ext>
            </a:extLst>
          </p:cNvPr>
          <p:cNvSpPr>
            <a:spLocks noGrp="1"/>
          </p:cNvSpPr>
          <p:nvPr>
            <p:ph idx="1"/>
          </p:nvPr>
        </p:nvSpPr>
        <p:spPr/>
        <p:txBody>
          <a:bodyPr>
            <a:normAutofit/>
          </a:bodyPr>
          <a:lstStyle/>
          <a:p>
            <a:pPr>
              <a:buFont typeface="Courier New" panose="02070309020205020404" pitchFamily="49" charset="0"/>
              <a:buChar char="o"/>
            </a:pPr>
            <a:r>
              <a:rPr lang="en-US" dirty="0"/>
              <a:t>Countries in the developed world banned lead in paint in 1970s and 1980s.</a:t>
            </a:r>
          </a:p>
          <a:p>
            <a:pPr>
              <a:buFont typeface="Courier New" panose="02070309020205020404" pitchFamily="49" charset="0"/>
              <a:buChar char="o"/>
            </a:pPr>
            <a:r>
              <a:rPr lang="en-US" dirty="0"/>
              <a:t>However, in most of the developing world, lead paint is still legal.</a:t>
            </a:r>
          </a:p>
          <a:p>
            <a:pPr>
              <a:buFont typeface="Courier New" panose="02070309020205020404" pitchFamily="49" charset="0"/>
              <a:buChar char="o"/>
            </a:pPr>
            <a:r>
              <a:rPr lang="en-US" dirty="0"/>
              <a:t>Alternative paints without added lead are affordable and widely available</a:t>
            </a:r>
          </a:p>
          <a:p>
            <a:pPr>
              <a:buFont typeface="Courier New" panose="02070309020205020404" pitchFamily="49" charset="0"/>
              <a:buChar char="o"/>
            </a:pPr>
            <a:r>
              <a:rPr lang="en-US" dirty="0"/>
              <a:t>Voluntary labeling of paints is not effective.</a:t>
            </a:r>
          </a:p>
          <a:p>
            <a:pPr>
              <a:buFont typeface="Courier New" panose="02070309020205020404" pitchFamily="49" charset="0"/>
              <a:buChar char="o"/>
            </a:pPr>
            <a:r>
              <a:rPr lang="en-US" dirty="0"/>
              <a:t>Industry and governments agree that the solution is enacting lead paint laws in countries worldwide.</a:t>
            </a:r>
          </a:p>
          <a:p>
            <a:endParaRPr lang="en-US" dirty="0"/>
          </a:p>
        </p:txBody>
      </p:sp>
      <p:sp>
        <p:nvSpPr>
          <p:cNvPr id="4" name="Slide Number Placeholder 3">
            <a:extLst>
              <a:ext uri="{FF2B5EF4-FFF2-40B4-BE49-F238E27FC236}">
                <a16:creationId xmlns:a16="http://schemas.microsoft.com/office/drawing/2014/main" id="{29BB0B3F-5962-4528-9266-4F8DACC8AE74}"/>
              </a:ext>
            </a:extLst>
          </p:cNvPr>
          <p:cNvSpPr>
            <a:spLocks noGrp="1"/>
          </p:cNvSpPr>
          <p:nvPr>
            <p:ph type="sldNum" sz="quarter" idx="12"/>
          </p:nvPr>
        </p:nvSpPr>
        <p:spPr/>
        <p:txBody>
          <a:bodyPr/>
          <a:lstStyle/>
          <a:p>
            <a:fld id="{08B749E0-3984-4F12-8C34-1BF8934EB1FC}" type="slidenum">
              <a:rPr lang="en-US" smtClean="0"/>
              <a:pPr/>
              <a:t>14</a:t>
            </a:fld>
            <a:endParaRPr lang="en-US" dirty="0"/>
          </a:p>
        </p:txBody>
      </p:sp>
    </p:spTree>
    <p:extLst>
      <p:ext uri="{BB962C8B-B14F-4D97-AF65-F5344CB8AC3E}">
        <p14:creationId xmlns:p14="http://schemas.microsoft.com/office/powerpoint/2010/main" val="122184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09316A9-990D-4EC3-A671-70EE5C1493A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2" name="Straight Connector 11">
              <a:extLst>
                <a:ext uri="{FF2B5EF4-FFF2-40B4-BE49-F238E27FC236}">
                  <a16:creationId xmlns:a16="http://schemas.microsoft.com/office/drawing/2014/main" id="{9B0C6109-9159-49CA-AD7A-F9035539DB7F}"/>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686F14F5-308C-4EB6-87AB-05DE9501B1AA}"/>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BA032363-A188-47C5-9D59-9B788809DCD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Rectangle 25">
              <a:extLst>
                <a:ext uri="{FF2B5EF4-FFF2-40B4-BE49-F238E27FC236}">
                  <a16:creationId xmlns:a16="http://schemas.microsoft.com/office/drawing/2014/main" id="{2C4077DF-6BB9-4069-AD28-6B1664EBB06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Isosceles Triangle 15">
              <a:extLst>
                <a:ext uri="{FF2B5EF4-FFF2-40B4-BE49-F238E27FC236}">
                  <a16:creationId xmlns:a16="http://schemas.microsoft.com/office/drawing/2014/main" id="{1D2B8B50-3419-41ED-9A9F-3CF9EEBBD3F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7">
              <a:extLst>
                <a:ext uri="{FF2B5EF4-FFF2-40B4-BE49-F238E27FC236}">
                  <a16:creationId xmlns:a16="http://schemas.microsoft.com/office/drawing/2014/main" id="{5C640498-2E73-4FA2-BEB6-C3596A458C8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8">
              <a:extLst>
                <a:ext uri="{FF2B5EF4-FFF2-40B4-BE49-F238E27FC236}">
                  <a16:creationId xmlns:a16="http://schemas.microsoft.com/office/drawing/2014/main" id="{3240EEFC-4112-4C39-A816-C815774F6D6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Rectangle 29">
              <a:extLst>
                <a:ext uri="{FF2B5EF4-FFF2-40B4-BE49-F238E27FC236}">
                  <a16:creationId xmlns:a16="http://schemas.microsoft.com/office/drawing/2014/main" id="{ADF362B0-03EA-4800-9FAA-9F128587E42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0BA84559-2F4C-4795-9246-4C563F942DB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Isosceles Triangle 20">
              <a:extLst>
                <a:ext uri="{FF2B5EF4-FFF2-40B4-BE49-F238E27FC236}">
                  <a16:creationId xmlns:a16="http://schemas.microsoft.com/office/drawing/2014/main" id="{FA77A1AA-CA47-4A91-A0A1-0A8CE31A985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3" name="Rectangle 22">
            <a:extLst>
              <a:ext uri="{FF2B5EF4-FFF2-40B4-BE49-F238E27FC236}">
                <a16:creationId xmlns:a16="http://schemas.microsoft.com/office/drawing/2014/main" id="{03E8462A-FEBA-4848-81CC-3F8DA3E477B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2109F83F-40FE-4DB3-84CC-09FB3340D06D}"/>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26" name="Straight Connector 25">
              <a:extLst>
                <a:ext uri="{FF2B5EF4-FFF2-40B4-BE49-F238E27FC236}">
                  <a16:creationId xmlns:a16="http://schemas.microsoft.com/office/drawing/2014/main" id="{1DE492D7-C3C3-48FF-80C8-37021EA0262F}"/>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7" name="Rectangle 23">
              <a:extLst>
                <a:ext uri="{FF2B5EF4-FFF2-40B4-BE49-F238E27FC236}">
                  <a16:creationId xmlns:a16="http://schemas.microsoft.com/office/drawing/2014/main" id="{0B30FF97-2E9A-490A-AED2-90BA2E0EC17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5">
              <a:extLst>
                <a:ext uri="{FF2B5EF4-FFF2-40B4-BE49-F238E27FC236}">
                  <a16:creationId xmlns:a16="http://schemas.microsoft.com/office/drawing/2014/main" id="{B6D53C7D-A312-47B6-A66A-230A19CFACA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a:extLst>
                <a:ext uri="{FF2B5EF4-FFF2-40B4-BE49-F238E27FC236}">
                  <a16:creationId xmlns:a16="http://schemas.microsoft.com/office/drawing/2014/main" id="{9329D58C-0D2E-4A2B-AD6A-9CEE506784A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7">
              <a:extLst>
                <a:ext uri="{FF2B5EF4-FFF2-40B4-BE49-F238E27FC236}">
                  <a16:creationId xmlns:a16="http://schemas.microsoft.com/office/drawing/2014/main" id="{9D446EDE-C690-4461-8BF2-7634808FC8B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Rectangle 28">
              <a:extLst>
                <a:ext uri="{FF2B5EF4-FFF2-40B4-BE49-F238E27FC236}">
                  <a16:creationId xmlns:a16="http://schemas.microsoft.com/office/drawing/2014/main" id="{323F3D34-6531-4AD7-A8C6-195A090281A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Rectangle 29">
              <a:extLst>
                <a:ext uri="{FF2B5EF4-FFF2-40B4-BE49-F238E27FC236}">
                  <a16:creationId xmlns:a16="http://schemas.microsoft.com/office/drawing/2014/main" id="{B9B0AE3F-2350-435F-A9B0-C310BF87638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Isosceles Triangle 32">
              <a:extLst>
                <a:ext uri="{FF2B5EF4-FFF2-40B4-BE49-F238E27FC236}">
                  <a16:creationId xmlns:a16="http://schemas.microsoft.com/office/drawing/2014/main" id="{4EFA655C-9E50-4C14-A89E-AD7B648E4E2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Isosceles Triangle 33">
              <a:extLst>
                <a:ext uri="{FF2B5EF4-FFF2-40B4-BE49-F238E27FC236}">
                  <a16:creationId xmlns:a16="http://schemas.microsoft.com/office/drawing/2014/main" id="{3E843863-7D25-4C01-9A17-E817CB6D998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36" name="Rectangle 35">
            <a:extLst>
              <a:ext uri="{FF2B5EF4-FFF2-40B4-BE49-F238E27FC236}">
                <a16:creationId xmlns:a16="http://schemas.microsoft.com/office/drawing/2014/main" id="{7941F9B1-B01B-4A84-89D9-B169AEB4E45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6257" b="22281"/>
          <a:stretch/>
        </p:blipFill>
        <p:spPr>
          <a:xfrm>
            <a:off x="101102" y="232594"/>
            <a:ext cx="11976103" cy="6437376"/>
          </a:xfrm>
          <a:prstGeom prst="rect">
            <a:avLst/>
          </a:prstGeom>
        </p:spPr>
      </p:pic>
      <p:sp>
        <p:nvSpPr>
          <p:cNvPr id="4" name="Slide Number Placeholder 3"/>
          <p:cNvSpPr>
            <a:spLocks noGrp="1"/>
          </p:cNvSpPr>
          <p:nvPr>
            <p:ph type="sldNum" sz="quarter" idx="12"/>
          </p:nvPr>
        </p:nvSpPr>
        <p:spPr>
          <a:xfrm>
            <a:off x="10865194" y="6411619"/>
            <a:ext cx="683339" cy="365125"/>
          </a:xfrm>
        </p:spPr>
        <p:txBody>
          <a:bodyPr vert="horz" lIns="91440" tIns="45720" rIns="91440" bIns="45720" rtlCol="0" anchor="ctr">
            <a:normAutofit/>
          </a:bodyPr>
          <a:lstStyle/>
          <a:p>
            <a:pPr>
              <a:spcAft>
                <a:spcPts val="600"/>
              </a:spcAft>
            </a:pPr>
            <a:fld id="{08B749E0-3984-4F12-8C34-1BF8934EB1FC}" type="slidenum">
              <a:rPr lang="en-US" sz="900" smtClean="0">
                <a:solidFill>
                  <a:srgbClr val="FFFFFF"/>
                </a:solidFill>
              </a:rPr>
              <a:pPr>
                <a:spcAft>
                  <a:spcPts val="600"/>
                </a:spcAft>
              </a:pPr>
              <a:t>15</a:t>
            </a:fld>
            <a:endParaRPr lang="en-US" sz="900">
              <a:solidFill>
                <a:srgbClr val="FFFFFF"/>
              </a:solidFill>
            </a:endParaRPr>
          </a:p>
        </p:txBody>
      </p:sp>
      <p:sp>
        <p:nvSpPr>
          <p:cNvPr id="35" name="TextBox 34"/>
          <p:cNvSpPr txBox="1"/>
          <p:nvPr/>
        </p:nvSpPr>
        <p:spPr>
          <a:xfrm>
            <a:off x="2271451" y="2725677"/>
            <a:ext cx="988217" cy="430887"/>
          </a:xfrm>
          <a:prstGeom prst="rect">
            <a:avLst/>
          </a:prstGeom>
          <a:noFill/>
        </p:spPr>
        <p:txBody>
          <a:bodyPr wrap="square" rtlCol="0">
            <a:spAutoFit/>
          </a:bodyPr>
          <a:lstStyle/>
          <a:p>
            <a:r>
              <a:rPr lang="en-US" sz="2200" b="1" dirty="0">
                <a:solidFill>
                  <a:schemeClr val="bg1"/>
                </a:solidFill>
              </a:rPr>
              <a:t>100%</a:t>
            </a:r>
          </a:p>
        </p:txBody>
      </p:sp>
      <p:sp>
        <p:nvSpPr>
          <p:cNvPr id="37" name="TextBox 36"/>
          <p:cNvSpPr txBox="1"/>
          <p:nvPr/>
        </p:nvSpPr>
        <p:spPr>
          <a:xfrm>
            <a:off x="4140063" y="4417611"/>
            <a:ext cx="880076" cy="430887"/>
          </a:xfrm>
          <a:prstGeom prst="rect">
            <a:avLst/>
          </a:prstGeom>
          <a:noFill/>
        </p:spPr>
        <p:txBody>
          <a:bodyPr wrap="square" rtlCol="0">
            <a:spAutoFit/>
          </a:bodyPr>
          <a:lstStyle/>
          <a:p>
            <a:r>
              <a:rPr lang="en-US" sz="2200" b="1" dirty="0">
                <a:solidFill>
                  <a:schemeClr val="bg1"/>
                </a:solidFill>
              </a:rPr>
              <a:t>33%</a:t>
            </a:r>
          </a:p>
        </p:txBody>
      </p:sp>
      <p:sp>
        <p:nvSpPr>
          <p:cNvPr id="38" name="TextBox 37"/>
          <p:cNvSpPr txBox="1"/>
          <p:nvPr/>
        </p:nvSpPr>
        <p:spPr>
          <a:xfrm>
            <a:off x="6054904" y="3538086"/>
            <a:ext cx="879875" cy="430887"/>
          </a:xfrm>
          <a:prstGeom prst="rect">
            <a:avLst/>
          </a:prstGeom>
          <a:noFill/>
        </p:spPr>
        <p:txBody>
          <a:bodyPr wrap="square" rtlCol="0">
            <a:spAutoFit/>
          </a:bodyPr>
          <a:lstStyle/>
          <a:p>
            <a:r>
              <a:rPr lang="en-US" sz="2200" b="1" dirty="0">
                <a:solidFill>
                  <a:schemeClr val="bg1"/>
                </a:solidFill>
              </a:rPr>
              <a:t>7.4%</a:t>
            </a:r>
          </a:p>
        </p:txBody>
      </p:sp>
      <p:sp>
        <p:nvSpPr>
          <p:cNvPr id="39" name="TextBox 38"/>
          <p:cNvSpPr txBox="1"/>
          <p:nvPr/>
        </p:nvSpPr>
        <p:spPr>
          <a:xfrm>
            <a:off x="8970785" y="2832556"/>
            <a:ext cx="1106277" cy="430887"/>
          </a:xfrm>
          <a:prstGeom prst="rect">
            <a:avLst/>
          </a:prstGeom>
          <a:noFill/>
        </p:spPr>
        <p:txBody>
          <a:bodyPr wrap="square" rtlCol="0">
            <a:spAutoFit/>
          </a:bodyPr>
          <a:lstStyle/>
          <a:p>
            <a:r>
              <a:rPr lang="en-US" sz="2200" b="1" dirty="0">
                <a:solidFill>
                  <a:schemeClr val="bg1"/>
                </a:solidFill>
              </a:rPr>
              <a:t>20.5%</a:t>
            </a:r>
          </a:p>
        </p:txBody>
      </p:sp>
      <p:sp>
        <p:nvSpPr>
          <p:cNvPr id="40" name="TextBox 39"/>
          <p:cNvSpPr txBox="1"/>
          <p:nvPr/>
        </p:nvSpPr>
        <p:spPr>
          <a:xfrm>
            <a:off x="8798420" y="2062493"/>
            <a:ext cx="874538" cy="430887"/>
          </a:xfrm>
          <a:prstGeom prst="rect">
            <a:avLst/>
          </a:prstGeom>
          <a:noFill/>
        </p:spPr>
        <p:txBody>
          <a:bodyPr wrap="square" rtlCol="0">
            <a:spAutoFit/>
          </a:bodyPr>
          <a:lstStyle/>
          <a:p>
            <a:r>
              <a:rPr lang="en-US" sz="2200" b="1" dirty="0">
                <a:solidFill>
                  <a:schemeClr val="accent1"/>
                </a:solidFill>
              </a:rPr>
              <a:t>74%</a:t>
            </a:r>
          </a:p>
        </p:txBody>
      </p:sp>
      <p:sp>
        <p:nvSpPr>
          <p:cNvPr id="41" name="TextBox 40"/>
          <p:cNvSpPr txBox="1"/>
          <p:nvPr/>
        </p:nvSpPr>
        <p:spPr>
          <a:xfrm>
            <a:off x="8056010" y="4124139"/>
            <a:ext cx="1049915" cy="430887"/>
          </a:xfrm>
          <a:prstGeom prst="rect">
            <a:avLst/>
          </a:prstGeom>
          <a:noFill/>
        </p:spPr>
        <p:txBody>
          <a:bodyPr wrap="square" rtlCol="0">
            <a:spAutoFit/>
          </a:bodyPr>
          <a:lstStyle/>
          <a:p>
            <a:r>
              <a:rPr lang="en-US" sz="2200" b="1" dirty="0">
                <a:solidFill>
                  <a:schemeClr val="accent1"/>
                </a:solidFill>
              </a:rPr>
              <a:t>18.2%</a:t>
            </a:r>
          </a:p>
        </p:txBody>
      </p:sp>
      <p:cxnSp>
        <p:nvCxnSpPr>
          <p:cNvPr id="7" name="Straight Arrow Connector 6"/>
          <p:cNvCxnSpPr/>
          <p:nvPr/>
        </p:nvCxnSpPr>
        <p:spPr>
          <a:xfrm flipH="1" flipV="1">
            <a:off x="7653844" y="3478889"/>
            <a:ext cx="665541" cy="73568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42" name="Slide Number Placeholder 3"/>
          <p:cNvSpPr txBox="1">
            <a:spLocks/>
          </p:cNvSpPr>
          <p:nvPr/>
        </p:nvSpPr>
        <p:spPr>
          <a:xfrm>
            <a:off x="10876365" y="6414346"/>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11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8B749E0-3984-4F12-8C34-1BF8934EB1FC}" type="slidenum">
              <a:rPr lang="en-US" smtClean="0"/>
              <a:pPr/>
              <a:t>15</a:t>
            </a:fld>
            <a:endParaRPr lang="en-US" dirty="0"/>
          </a:p>
        </p:txBody>
      </p:sp>
      <p:sp>
        <p:nvSpPr>
          <p:cNvPr id="43" name="Title 1">
            <a:extLst>
              <a:ext uri="{FF2B5EF4-FFF2-40B4-BE49-F238E27FC236}">
                <a16:creationId xmlns:a16="http://schemas.microsoft.com/office/drawing/2014/main" id="{66C4776D-99B7-49EF-AFBD-107A94AAA7B1}"/>
              </a:ext>
            </a:extLst>
          </p:cNvPr>
          <p:cNvSpPr>
            <a:spLocks noGrp="1"/>
          </p:cNvSpPr>
          <p:nvPr>
            <p:ph type="title"/>
          </p:nvPr>
        </p:nvSpPr>
        <p:spPr>
          <a:xfrm>
            <a:off x="792978" y="227704"/>
            <a:ext cx="10592349" cy="1278979"/>
          </a:xfrm>
          <a:solidFill>
            <a:srgbClr val="ECECEC"/>
          </a:solidFill>
        </p:spPr>
        <p:txBody>
          <a:bodyPr>
            <a:normAutofit fontScale="90000"/>
          </a:bodyPr>
          <a:lstStyle/>
          <a:p>
            <a:r>
              <a:rPr lang="en-US" b="1" dirty="0"/>
              <a:t>Percent of Countries with Lead Paint Laws in Each UN Environment Region</a:t>
            </a:r>
          </a:p>
        </p:txBody>
      </p:sp>
    </p:spTree>
    <p:extLst>
      <p:ext uri="{BB962C8B-B14F-4D97-AF65-F5344CB8AC3E}">
        <p14:creationId xmlns:p14="http://schemas.microsoft.com/office/powerpoint/2010/main" val="4176771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4B347CF-29A8-4D8D-934E-30B19168B38E}"/>
              </a:ext>
            </a:extLst>
          </p:cNvPr>
          <p:cNvSpPr/>
          <p:nvPr/>
        </p:nvSpPr>
        <p:spPr>
          <a:xfrm>
            <a:off x="171180" y="129999"/>
            <a:ext cx="11878329" cy="6619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2009-2016</a:t>
            </a:r>
            <a:endParaRPr lang="en-US" dirty="0"/>
          </a:p>
        </p:txBody>
      </p:sp>
      <p:sp>
        <p:nvSpPr>
          <p:cNvPr id="2" name="Title 1"/>
          <p:cNvSpPr>
            <a:spLocks noGrp="1"/>
          </p:cNvSpPr>
          <p:nvPr>
            <p:ph type="title"/>
          </p:nvPr>
        </p:nvSpPr>
        <p:spPr>
          <a:xfrm>
            <a:off x="410690" y="109102"/>
            <a:ext cx="7054699" cy="848336"/>
          </a:xfrm>
        </p:spPr>
        <p:txBody>
          <a:bodyPr vert="horz" lIns="91440" tIns="45720" rIns="91440" bIns="45720" rtlCol="0" anchor="b">
            <a:normAutofit/>
          </a:bodyPr>
          <a:lstStyle/>
          <a:p>
            <a:r>
              <a:rPr lang="en-US" b="1" dirty="0"/>
              <a:t>Growing Momentum</a:t>
            </a:r>
          </a:p>
        </p:txBody>
      </p:sp>
      <p:sp>
        <p:nvSpPr>
          <p:cNvPr id="37" name="Slide Number Placeholder 3"/>
          <p:cNvSpPr>
            <a:spLocks noGrp="1"/>
          </p:cNvSpPr>
          <p:nvPr>
            <p:ph type="sldNum" sz="quarter" idx="12"/>
          </p:nvPr>
        </p:nvSpPr>
        <p:spPr>
          <a:xfrm>
            <a:off x="11218213" y="6211631"/>
            <a:ext cx="683339" cy="365125"/>
          </a:xfrm>
        </p:spPr>
        <p:txBody>
          <a:bodyPr/>
          <a:lstStyle/>
          <a:p>
            <a:fld id="{08B749E0-3984-4F12-8C34-1BF8934EB1FC}" type="slidenum">
              <a:rPr lang="en-US" smtClean="0"/>
              <a:t>16</a:t>
            </a:fld>
            <a:endParaRPr lang="en-US" dirty="0"/>
          </a:p>
        </p:txBody>
      </p:sp>
      <p:grpSp>
        <p:nvGrpSpPr>
          <p:cNvPr id="34" name="Group 33">
            <a:extLst>
              <a:ext uri="{FF2B5EF4-FFF2-40B4-BE49-F238E27FC236}">
                <a16:creationId xmlns:a16="http://schemas.microsoft.com/office/drawing/2014/main" id="{40D7EA7A-2BFE-4BF8-A6FC-0508F73BA26A}"/>
              </a:ext>
            </a:extLst>
          </p:cNvPr>
          <p:cNvGrpSpPr/>
          <p:nvPr/>
        </p:nvGrpSpPr>
        <p:grpSpPr>
          <a:xfrm>
            <a:off x="331817" y="957699"/>
            <a:ext cx="11557054" cy="5752592"/>
            <a:chOff x="248449" y="210232"/>
            <a:chExt cx="11557054" cy="5752592"/>
          </a:xfrm>
        </p:grpSpPr>
        <p:sp>
          <p:nvSpPr>
            <p:cNvPr id="16" name="Arrow: Right 15">
              <a:extLst>
                <a:ext uri="{FF2B5EF4-FFF2-40B4-BE49-F238E27FC236}">
                  <a16:creationId xmlns:a16="http://schemas.microsoft.com/office/drawing/2014/main" id="{379AF64F-CC28-43E7-BA9C-F445D29ADA2D}"/>
                </a:ext>
              </a:extLst>
            </p:cNvPr>
            <p:cNvSpPr/>
            <p:nvPr/>
          </p:nvSpPr>
          <p:spPr>
            <a:xfrm>
              <a:off x="379570" y="4799023"/>
              <a:ext cx="11425933" cy="1163801"/>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                                </a:t>
              </a:r>
            </a:p>
          </p:txBody>
        </p:sp>
        <p:sp>
          <p:nvSpPr>
            <p:cNvPr id="18" name="TextBox 17">
              <a:extLst>
                <a:ext uri="{FF2B5EF4-FFF2-40B4-BE49-F238E27FC236}">
                  <a16:creationId xmlns:a16="http://schemas.microsoft.com/office/drawing/2014/main" id="{3CC3C903-8B93-4DA2-93F2-0A95743B6A55}"/>
                </a:ext>
              </a:extLst>
            </p:cNvPr>
            <p:cNvSpPr txBox="1"/>
            <p:nvPr/>
          </p:nvSpPr>
          <p:spPr>
            <a:xfrm>
              <a:off x="10152470" y="5149074"/>
              <a:ext cx="973343" cy="461665"/>
            </a:xfrm>
            <a:prstGeom prst="rect">
              <a:avLst/>
            </a:prstGeom>
            <a:noFill/>
          </p:spPr>
          <p:txBody>
            <a:bodyPr wrap="none" rtlCol="0">
              <a:spAutoFit/>
            </a:bodyPr>
            <a:lstStyle/>
            <a:p>
              <a:r>
                <a:rPr lang="en-US" sz="2400" b="1" dirty="0">
                  <a:solidFill>
                    <a:schemeClr val="bg1"/>
                  </a:solidFill>
                </a:rPr>
                <a:t>2018</a:t>
              </a:r>
            </a:p>
          </p:txBody>
        </p:sp>
        <p:sp>
          <p:nvSpPr>
            <p:cNvPr id="36" name="TextBox 35">
              <a:extLst>
                <a:ext uri="{FF2B5EF4-FFF2-40B4-BE49-F238E27FC236}">
                  <a16:creationId xmlns:a16="http://schemas.microsoft.com/office/drawing/2014/main" id="{D1A755A1-7CA8-49ED-9761-8D9E46902D3F}"/>
                </a:ext>
              </a:extLst>
            </p:cNvPr>
            <p:cNvSpPr txBox="1"/>
            <p:nvPr/>
          </p:nvSpPr>
          <p:spPr>
            <a:xfrm>
              <a:off x="6427905" y="5138319"/>
              <a:ext cx="973343" cy="461665"/>
            </a:xfrm>
            <a:prstGeom prst="rect">
              <a:avLst/>
            </a:prstGeom>
            <a:noFill/>
          </p:spPr>
          <p:txBody>
            <a:bodyPr wrap="none" rtlCol="0">
              <a:spAutoFit/>
            </a:bodyPr>
            <a:lstStyle/>
            <a:p>
              <a:r>
                <a:rPr lang="en-US" sz="2400" b="1" dirty="0">
                  <a:solidFill>
                    <a:schemeClr val="bg1"/>
                  </a:solidFill>
                </a:rPr>
                <a:t>2017</a:t>
              </a:r>
            </a:p>
          </p:txBody>
        </p:sp>
        <p:sp>
          <p:nvSpPr>
            <p:cNvPr id="38" name="TextBox 37">
              <a:extLst>
                <a:ext uri="{FF2B5EF4-FFF2-40B4-BE49-F238E27FC236}">
                  <a16:creationId xmlns:a16="http://schemas.microsoft.com/office/drawing/2014/main" id="{2F979B1A-664B-4AEC-8381-BA0D3235A154}"/>
                </a:ext>
              </a:extLst>
            </p:cNvPr>
            <p:cNvSpPr txBox="1"/>
            <p:nvPr/>
          </p:nvSpPr>
          <p:spPr>
            <a:xfrm>
              <a:off x="900334" y="5149215"/>
              <a:ext cx="1854995" cy="461665"/>
            </a:xfrm>
            <a:prstGeom prst="rect">
              <a:avLst/>
            </a:prstGeom>
            <a:noFill/>
          </p:spPr>
          <p:txBody>
            <a:bodyPr wrap="none" rtlCol="0">
              <a:spAutoFit/>
            </a:bodyPr>
            <a:lstStyle/>
            <a:p>
              <a:r>
                <a:rPr lang="en-US" sz="2400" b="1" dirty="0">
                  <a:solidFill>
                    <a:schemeClr val="bg1"/>
                  </a:solidFill>
                </a:rPr>
                <a:t>2009-2016</a:t>
              </a:r>
            </a:p>
          </p:txBody>
        </p:sp>
        <p:cxnSp>
          <p:nvCxnSpPr>
            <p:cNvPr id="21" name="Straight Connector 20">
              <a:extLst>
                <a:ext uri="{FF2B5EF4-FFF2-40B4-BE49-F238E27FC236}">
                  <a16:creationId xmlns:a16="http://schemas.microsoft.com/office/drawing/2014/main" id="{FF109FD7-8EE1-4339-AB3B-B3F0DDFA8D56}"/>
                </a:ext>
              </a:extLst>
            </p:cNvPr>
            <p:cNvCxnSpPr/>
            <p:nvPr/>
          </p:nvCxnSpPr>
          <p:spPr>
            <a:xfrm>
              <a:off x="3897086" y="5107965"/>
              <a:ext cx="0" cy="564393"/>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943116CC-D69F-4FEB-BE4D-616A6589DA9D}"/>
                </a:ext>
              </a:extLst>
            </p:cNvPr>
            <p:cNvCxnSpPr/>
            <p:nvPr/>
          </p:nvCxnSpPr>
          <p:spPr>
            <a:xfrm>
              <a:off x="9801767" y="5046346"/>
              <a:ext cx="0" cy="564393"/>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048C8C1B-F9AA-4B97-8C77-131929C27521}"/>
                </a:ext>
              </a:extLst>
            </p:cNvPr>
            <p:cNvCxnSpPr>
              <a:cxnSpLocks/>
            </p:cNvCxnSpPr>
            <p:nvPr/>
          </p:nvCxnSpPr>
          <p:spPr>
            <a:xfrm>
              <a:off x="865345" y="4666978"/>
              <a:ext cx="0" cy="379368"/>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0" name="Straight Connector 39">
              <a:extLst>
                <a:ext uri="{FF2B5EF4-FFF2-40B4-BE49-F238E27FC236}">
                  <a16:creationId xmlns:a16="http://schemas.microsoft.com/office/drawing/2014/main" id="{AF5D8C7C-DE76-4789-B270-D7C736AAE9B6}"/>
                </a:ext>
              </a:extLst>
            </p:cNvPr>
            <p:cNvCxnSpPr>
              <a:cxnSpLocks/>
            </p:cNvCxnSpPr>
            <p:nvPr/>
          </p:nvCxnSpPr>
          <p:spPr>
            <a:xfrm>
              <a:off x="1736424" y="2873164"/>
              <a:ext cx="0" cy="2173182"/>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3" name="Straight Connector 42">
              <a:extLst>
                <a:ext uri="{FF2B5EF4-FFF2-40B4-BE49-F238E27FC236}">
                  <a16:creationId xmlns:a16="http://schemas.microsoft.com/office/drawing/2014/main" id="{D654FFF7-4295-46B2-A38F-D0B7B138BA47}"/>
                </a:ext>
              </a:extLst>
            </p:cNvPr>
            <p:cNvCxnSpPr>
              <a:cxnSpLocks/>
            </p:cNvCxnSpPr>
            <p:nvPr/>
          </p:nvCxnSpPr>
          <p:spPr>
            <a:xfrm>
              <a:off x="2859594" y="4701269"/>
              <a:ext cx="0" cy="379368"/>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4" name="Straight Connector 43">
              <a:extLst>
                <a:ext uri="{FF2B5EF4-FFF2-40B4-BE49-F238E27FC236}">
                  <a16:creationId xmlns:a16="http://schemas.microsoft.com/office/drawing/2014/main" id="{6AF63D4B-CB6B-4612-869C-4A565180A558}"/>
                </a:ext>
              </a:extLst>
            </p:cNvPr>
            <p:cNvCxnSpPr>
              <a:cxnSpLocks/>
            </p:cNvCxnSpPr>
            <p:nvPr/>
          </p:nvCxnSpPr>
          <p:spPr>
            <a:xfrm>
              <a:off x="5172525" y="4758951"/>
              <a:ext cx="0" cy="321686"/>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5" name="Straight Connector 44">
              <a:extLst>
                <a:ext uri="{FF2B5EF4-FFF2-40B4-BE49-F238E27FC236}">
                  <a16:creationId xmlns:a16="http://schemas.microsoft.com/office/drawing/2014/main" id="{5E40FF15-63F9-4442-B8D4-C7E5D606D2D1}"/>
                </a:ext>
              </a:extLst>
            </p:cNvPr>
            <p:cNvCxnSpPr>
              <a:cxnSpLocks/>
            </p:cNvCxnSpPr>
            <p:nvPr/>
          </p:nvCxnSpPr>
          <p:spPr>
            <a:xfrm>
              <a:off x="7221096" y="4718675"/>
              <a:ext cx="0" cy="32767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6" name="Straight Connector 45">
              <a:extLst>
                <a:ext uri="{FF2B5EF4-FFF2-40B4-BE49-F238E27FC236}">
                  <a16:creationId xmlns:a16="http://schemas.microsoft.com/office/drawing/2014/main" id="{E529418B-C75D-49AD-9962-BA1A9A8B9CB2}"/>
                </a:ext>
              </a:extLst>
            </p:cNvPr>
            <p:cNvCxnSpPr>
              <a:cxnSpLocks/>
            </p:cNvCxnSpPr>
            <p:nvPr/>
          </p:nvCxnSpPr>
          <p:spPr>
            <a:xfrm>
              <a:off x="9391482" y="4740447"/>
              <a:ext cx="0" cy="330791"/>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7" name="Straight Connector 46">
              <a:extLst>
                <a:ext uri="{FF2B5EF4-FFF2-40B4-BE49-F238E27FC236}">
                  <a16:creationId xmlns:a16="http://schemas.microsoft.com/office/drawing/2014/main" id="{FA7DE386-BE26-4BE2-A63F-CD490C9D5DD9}"/>
                </a:ext>
              </a:extLst>
            </p:cNvPr>
            <p:cNvCxnSpPr>
              <a:cxnSpLocks/>
            </p:cNvCxnSpPr>
            <p:nvPr/>
          </p:nvCxnSpPr>
          <p:spPr>
            <a:xfrm>
              <a:off x="4123425" y="2902077"/>
              <a:ext cx="22323" cy="2170444"/>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8" name="Straight Connector 47">
              <a:extLst>
                <a:ext uri="{FF2B5EF4-FFF2-40B4-BE49-F238E27FC236}">
                  <a16:creationId xmlns:a16="http://schemas.microsoft.com/office/drawing/2014/main" id="{C95202C5-7A57-42ED-855C-21354CCA3DD5}"/>
                </a:ext>
              </a:extLst>
            </p:cNvPr>
            <p:cNvCxnSpPr>
              <a:cxnSpLocks/>
            </p:cNvCxnSpPr>
            <p:nvPr/>
          </p:nvCxnSpPr>
          <p:spPr>
            <a:xfrm>
              <a:off x="6253258" y="2532588"/>
              <a:ext cx="14235" cy="253865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9" name="Straight Connector 48">
              <a:extLst>
                <a:ext uri="{FF2B5EF4-FFF2-40B4-BE49-F238E27FC236}">
                  <a16:creationId xmlns:a16="http://schemas.microsoft.com/office/drawing/2014/main" id="{F160D154-29BF-4B85-954B-B853FA8098F5}"/>
                </a:ext>
              </a:extLst>
            </p:cNvPr>
            <p:cNvCxnSpPr>
              <a:cxnSpLocks/>
            </p:cNvCxnSpPr>
            <p:nvPr/>
          </p:nvCxnSpPr>
          <p:spPr>
            <a:xfrm>
              <a:off x="8325518" y="2457390"/>
              <a:ext cx="0" cy="2613848"/>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50" name="Straight Connector 49">
              <a:extLst>
                <a:ext uri="{FF2B5EF4-FFF2-40B4-BE49-F238E27FC236}">
                  <a16:creationId xmlns:a16="http://schemas.microsoft.com/office/drawing/2014/main" id="{7A2AF49E-80B4-4546-AC49-0C8B569E07CF}"/>
                </a:ext>
              </a:extLst>
            </p:cNvPr>
            <p:cNvCxnSpPr>
              <a:cxnSpLocks/>
            </p:cNvCxnSpPr>
            <p:nvPr/>
          </p:nvCxnSpPr>
          <p:spPr>
            <a:xfrm>
              <a:off x="10535897" y="2449380"/>
              <a:ext cx="10354" cy="2670435"/>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4" name="Group 3">
              <a:extLst>
                <a:ext uri="{FF2B5EF4-FFF2-40B4-BE49-F238E27FC236}">
                  <a16:creationId xmlns:a16="http://schemas.microsoft.com/office/drawing/2014/main" id="{72096220-E20C-4AE7-87A0-807415B7788C}"/>
                </a:ext>
              </a:extLst>
            </p:cNvPr>
            <p:cNvGrpSpPr/>
            <p:nvPr/>
          </p:nvGrpSpPr>
          <p:grpSpPr>
            <a:xfrm>
              <a:off x="248449" y="3075336"/>
              <a:ext cx="1262204" cy="1785729"/>
              <a:chOff x="121368" y="1560077"/>
              <a:chExt cx="1262204" cy="1785729"/>
            </a:xfrm>
          </p:grpSpPr>
          <p:pic>
            <p:nvPicPr>
              <p:cNvPr id="31" name="Picture 30">
                <a:extLst>
                  <a:ext uri="{FF2B5EF4-FFF2-40B4-BE49-F238E27FC236}">
                    <a16:creationId xmlns:a16="http://schemas.microsoft.com/office/drawing/2014/main" id="{392E6C67-1ACB-4BFD-9108-F4563C18FCE7}"/>
                  </a:ext>
                </a:extLst>
              </p:cNvPr>
              <p:cNvPicPr>
                <a:picLocks noChangeAspect="1"/>
              </p:cNvPicPr>
              <p:nvPr/>
            </p:nvPicPr>
            <p:blipFill rotWithShape="1">
              <a:blip r:embed="rId3">
                <a:extLst>
                  <a:ext uri="{28A0092B-C50C-407E-A947-70E740481C1C}">
                    <a14:useLocalDpi xmlns:a14="http://schemas.microsoft.com/office/drawing/2010/main" val="0"/>
                  </a:ext>
                </a:extLst>
              </a:blip>
              <a:srcRect l="19842" t="34021" r="20082" b="34962"/>
              <a:stretch/>
            </p:blipFill>
            <p:spPr>
              <a:xfrm>
                <a:off x="246448" y="1560077"/>
                <a:ext cx="1012044" cy="457200"/>
              </a:xfrm>
              <a:prstGeom prst="rect">
                <a:avLst/>
              </a:prstGeom>
            </p:spPr>
          </p:pic>
          <p:sp>
            <p:nvSpPr>
              <p:cNvPr id="32" name="TextBox 31">
                <a:extLst>
                  <a:ext uri="{FF2B5EF4-FFF2-40B4-BE49-F238E27FC236}">
                    <a16:creationId xmlns:a16="http://schemas.microsoft.com/office/drawing/2014/main" id="{D15489B9-2480-43D3-B4D1-D8400A7D5AB4}"/>
                  </a:ext>
                </a:extLst>
              </p:cNvPr>
              <p:cNvSpPr txBox="1"/>
              <p:nvPr/>
            </p:nvSpPr>
            <p:spPr>
              <a:xfrm>
                <a:off x="121368" y="1909737"/>
                <a:ext cx="1262204" cy="1169551"/>
              </a:xfrm>
              <a:prstGeom prst="rect">
                <a:avLst/>
              </a:prstGeom>
              <a:noFill/>
            </p:spPr>
            <p:txBody>
              <a:bodyPr wrap="square" rtlCol="0">
                <a:spAutoFit/>
              </a:bodyPr>
              <a:lstStyle/>
              <a:p>
                <a:pPr algn="ctr"/>
                <a:r>
                  <a:rPr lang="en-US" sz="1400" dirty="0"/>
                  <a:t>SAICM establishes the Lead Paint Alliance</a:t>
                </a:r>
              </a:p>
            </p:txBody>
          </p:sp>
          <p:sp>
            <p:nvSpPr>
              <p:cNvPr id="33" name="TextBox 32">
                <a:extLst>
                  <a:ext uri="{FF2B5EF4-FFF2-40B4-BE49-F238E27FC236}">
                    <a16:creationId xmlns:a16="http://schemas.microsoft.com/office/drawing/2014/main" id="{0B0D316D-C9EF-4DE7-9D91-33E93F768F95}"/>
                  </a:ext>
                </a:extLst>
              </p:cNvPr>
              <p:cNvSpPr txBox="1"/>
              <p:nvPr/>
            </p:nvSpPr>
            <p:spPr>
              <a:xfrm>
                <a:off x="358767" y="3007252"/>
                <a:ext cx="816433" cy="338554"/>
              </a:xfrm>
              <a:prstGeom prst="rect">
                <a:avLst/>
              </a:prstGeom>
              <a:noFill/>
            </p:spPr>
            <p:txBody>
              <a:bodyPr wrap="square" rtlCol="0">
                <a:spAutoFit/>
              </a:bodyPr>
              <a:lstStyle/>
              <a:p>
                <a:pPr algn="ctr"/>
                <a:r>
                  <a:rPr lang="en-US" sz="1600" b="1" dirty="0"/>
                  <a:t>2009</a:t>
                </a:r>
              </a:p>
            </p:txBody>
          </p:sp>
        </p:grpSp>
        <p:grpSp>
          <p:nvGrpSpPr>
            <p:cNvPr id="5" name="Group 4">
              <a:extLst>
                <a:ext uri="{FF2B5EF4-FFF2-40B4-BE49-F238E27FC236}">
                  <a16:creationId xmlns:a16="http://schemas.microsoft.com/office/drawing/2014/main" id="{581A8282-5DD9-4B9E-8F46-FC075A4F3B7A}"/>
                </a:ext>
              </a:extLst>
            </p:cNvPr>
            <p:cNvGrpSpPr/>
            <p:nvPr/>
          </p:nvGrpSpPr>
          <p:grpSpPr>
            <a:xfrm>
              <a:off x="997490" y="228598"/>
              <a:ext cx="1496935" cy="2602485"/>
              <a:chOff x="1163035" y="3225680"/>
              <a:chExt cx="1496935" cy="2602485"/>
            </a:xfrm>
          </p:grpSpPr>
          <p:pic>
            <p:nvPicPr>
              <p:cNvPr id="35" name="Picture 34">
                <a:extLst>
                  <a:ext uri="{FF2B5EF4-FFF2-40B4-BE49-F238E27FC236}">
                    <a16:creationId xmlns:a16="http://schemas.microsoft.com/office/drawing/2014/main" id="{A8D91FB5-3820-4381-A286-9706DC2B4B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26602" y="3225680"/>
                <a:ext cx="969800" cy="1371600"/>
              </a:xfrm>
              <a:prstGeom prst="rect">
                <a:avLst/>
              </a:prstGeom>
              <a:ln w="3175">
                <a:solidFill>
                  <a:schemeClr val="tx1"/>
                </a:solidFill>
              </a:ln>
            </p:spPr>
          </p:pic>
          <p:sp>
            <p:nvSpPr>
              <p:cNvPr id="41" name="TextBox 40">
                <a:extLst>
                  <a:ext uri="{FF2B5EF4-FFF2-40B4-BE49-F238E27FC236}">
                    <a16:creationId xmlns:a16="http://schemas.microsoft.com/office/drawing/2014/main" id="{04C34DB3-FEAD-4678-BFCB-98442686ABC7}"/>
                  </a:ext>
                </a:extLst>
              </p:cNvPr>
              <p:cNvSpPr txBox="1"/>
              <p:nvPr/>
            </p:nvSpPr>
            <p:spPr>
              <a:xfrm>
                <a:off x="1226778" y="4607346"/>
                <a:ext cx="1369449" cy="954107"/>
              </a:xfrm>
              <a:prstGeom prst="rect">
                <a:avLst/>
              </a:prstGeom>
              <a:noFill/>
            </p:spPr>
            <p:txBody>
              <a:bodyPr wrap="square" rtlCol="0">
                <a:spAutoFit/>
              </a:bodyPr>
              <a:lstStyle/>
              <a:p>
                <a:pPr algn="ctr"/>
                <a:r>
                  <a:rPr lang="en-US" sz="1400" dirty="0"/>
                  <a:t>SWITCH-Asia Lead Paint Elimination Project</a:t>
                </a:r>
              </a:p>
            </p:txBody>
          </p:sp>
          <p:sp>
            <p:nvSpPr>
              <p:cNvPr id="42" name="TextBox 41">
                <a:extLst>
                  <a:ext uri="{FF2B5EF4-FFF2-40B4-BE49-F238E27FC236}">
                    <a16:creationId xmlns:a16="http://schemas.microsoft.com/office/drawing/2014/main" id="{1F8E55FD-56A4-4BA3-ABB5-495A860F2D79}"/>
                  </a:ext>
                </a:extLst>
              </p:cNvPr>
              <p:cNvSpPr txBox="1"/>
              <p:nvPr/>
            </p:nvSpPr>
            <p:spPr>
              <a:xfrm>
                <a:off x="1163035" y="5489611"/>
                <a:ext cx="1496935" cy="338554"/>
              </a:xfrm>
              <a:prstGeom prst="rect">
                <a:avLst/>
              </a:prstGeom>
              <a:noFill/>
            </p:spPr>
            <p:txBody>
              <a:bodyPr wrap="square" rtlCol="0">
                <a:spAutoFit/>
              </a:bodyPr>
              <a:lstStyle/>
              <a:p>
                <a:pPr algn="ctr"/>
                <a:r>
                  <a:rPr lang="en-US" sz="1600" b="1" dirty="0"/>
                  <a:t>2012-2015</a:t>
                </a:r>
              </a:p>
            </p:txBody>
          </p:sp>
        </p:grpSp>
        <p:grpSp>
          <p:nvGrpSpPr>
            <p:cNvPr id="12" name="Group 11">
              <a:extLst>
                <a:ext uri="{FF2B5EF4-FFF2-40B4-BE49-F238E27FC236}">
                  <a16:creationId xmlns:a16="http://schemas.microsoft.com/office/drawing/2014/main" id="{E96CFCC6-24A7-4956-8934-9A6FAE417048}"/>
                </a:ext>
              </a:extLst>
            </p:cNvPr>
            <p:cNvGrpSpPr/>
            <p:nvPr/>
          </p:nvGrpSpPr>
          <p:grpSpPr>
            <a:xfrm>
              <a:off x="2147666" y="2904684"/>
              <a:ext cx="1494888" cy="1940455"/>
              <a:chOff x="2277496" y="1405351"/>
              <a:chExt cx="1494888" cy="1940455"/>
            </a:xfrm>
          </p:grpSpPr>
          <p:pic>
            <p:nvPicPr>
              <p:cNvPr id="54" name="Picture 53">
                <a:extLst>
                  <a:ext uri="{FF2B5EF4-FFF2-40B4-BE49-F238E27FC236}">
                    <a16:creationId xmlns:a16="http://schemas.microsoft.com/office/drawing/2014/main" id="{9A5C7C1E-AED5-4BCA-8214-5F7C9C19750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69740" y="1405351"/>
                <a:ext cx="1162144" cy="640080"/>
              </a:xfrm>
              <a:prstGeom prst="rect">
                <a:avLst/>
              </a:prstGeom>
              <a:ln w="3175">
                <a:solidFill>
                  <a:schemeClr val="tx1"/>
                </a:solidFill>
              </a:ln>
            </p:spPr>
          </p:pic>
          <p:sp>
            <p:nvSpPr>
              <p:cNvPr id="55" name="TextBox 54">
                <a:extLst>
                  <a:ext uri="{FF2B5EF4-FFF2-40B4-BE49-F238E27FC236}">
                    <a16:creationId xmlns:a16="http://schemas.microsoft.com/office/drawing/2014/main" id="{08AC09C4-440F-4888-80DF-22C779FDEC25}"/>
                  </a:ext>
                </a:extLst>
              </p:cNvPr>
              <p:cNvSpPr txBox="1"/>
              <p:nvPr/>
            </p:nvSpPr>
            <p:spPr>
              <a:xfrm>
                <a:off x="2277496" y="2087352"/>
                <a:ext cx="1494888" cy="954107"/>
              </a:xfrm>
              <a:prstGeom prst="rect">
                <a:avLst/>
              </a:prstGeom>
              <a:noFill/>
            </p:spPr>
            <p:txBody>
              <a:bodyPr wrap="square" rtlCol="0">
                <a:spAutoFit/>
              </a:bodyPr>
              <a:lstStyle/>
              <a:p>
                <a:pPr algn="ctr"/>
                <a:r>
                  <a:rPr lang="en-US" sz="1400" dirty="0"/>
                  <a:t>GEF Lead Paint Elimination Project in Africa</a:t>
                </a:r>
              </a:p>
            </p:txBody>
          </p:sp>
          <p:sp>
            <p:nvSpPr>
              <p:cNvPr id="56" name="TextBox 55">
                <a:extLst>
                  <a:ext uri="{FF2B5EF4-FFF2-40B4-BE49-F238E27FC236}">
                    <a16:creationId xmlns:a16="http://schemas.microsoft.com/office/drawing/2014/main" id="{1EEF3AED-3814-400A-9480-1715B01C1B87}"/>
                  </a:ext>
                </a:extLst>
              </p:cNvPr>
              <p:cNvSpPr txBox="1"/>
              <p:nvPr/>
            </p:nvSpPr>
            <p:spPr>
              <a:xfrm>
                <a:off x="2359249" y="3007252"/>
                <a:ext cx="1385791" cy="338554"/>
              </a:xfrm>
              <a:prstGeom prst="rect">
                <a:avLst/>
              </a:prstGeom>
              <a:noFill/>
            </p:spPr>
            <p:txBody>
              <a:bodyPr wrap="square" rtlCol="0">
                <a:spAutoFit/>
              </a:bodyPr>
              <a:lstStyle/>
              <a:p>
                <a:pPr algn="ctr"/>
                <a:r>
                  <a:rPr lang="en-US" sz="1600" b="1" dirty="0"/>
                  <a:t>2014-2017</a:t>
                </a:r>
              </a:p>
            </p:txBody>
          </p:sp>
        </p:grpSp>
        <p:grpSp>
          <p:nvGrpSpPr>
            <p:cNvPr id="17" name="Group 16">
              <a:extLst>
                <a:ext uri="{FF2B5EF4-FFF2-40B4-BE49-F238E27FC236}">
                  <a16:creationId xmlns:a16="http://schemas.microsoft.com/office/drawing/2014/main" id="{2B634F6A-C72A-4F0D-9E3A-DABCF2463DBA}"/>
                </a:ext>
              </a:extLst>
            </p:cNvPr>
            <p:cNvGrpSpPr/>
            <p:nvPr/>
          </p:nvGrpSpPr>
          <p:grpSpPr>
            <a:xfrm>
              <a:off x="3208764" y="318735"/>
              <a:ext cx="1878463" cy="2502994"/>
              <a:chOff x="3265012" y="3325171"/>
              <a:chExt cx="1878463" cy="2502994"/>
            </a:xfrm>
          </p:grpSpPr>
          <p:pic>
            <p:nvPicPr>
              <p:cNvPr id="57" name="Picture 56">
                <a:extLst>
                  <a:ext uri="{FF2B5EF4-FFF2-40B4-BE49-F238E27FC236}">
                    <a16:creationId xmlns:a16="http://schemas.microsoft.com/office/drawing/2014/main" id="{4DA16F3B-1DD6-4A75-90BD-AB178087EDF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62240" y="3325171"/>
                <a:ext cx="1084006" cy="1280160"/>
              </a:xfrm>
              <a:prstGeom prst="rect">
                <a:avLst/>
              </a:prstGeom>
            </p:spPr>
          </p:pic>
          <p:sp>
            <p:nvSpPr>
              <p:cNvPr id="58" name="TextBox 57">
                <a:extLst>
                  <a:ext uri="{FF2B5EF4-FFF2-40B4-BE49-F238E27FC236}">
                    <a16:creationId xmlns:a16="http://schemas.microsoft.com/office/drawing/2014/main" id="{D0ED06D6-76CF-4AAB-BBC8-31879BD9AE2C}"/>
                  </a:ext>
                </a:extLst>
              </p:cNvPr>
              <p:cNvSpPr txBox="1"/>
              <p:nvPr/>
            </p:nvSpPr>
            <p:spPr>
              <a:xfrm>
                <a:off x="3512868" y="4603504"/>
                <a:ext cx="1382750" cy="954107"/>
              </a:xfrm>
              <a:prstGeom prst="rect">
                <a:avLst/>
              </a:prstGeom>
              <a:noFill/>
            </p:spPr>
            <p:txBody>
              <a:bodyPr wrap="square" rtlCol="0">
                <a:spAutoFit/>
              </a:bodyPr>
              <a:lstStyle/>
              <a:p>
                <a:pPr algn="ctr"/>
                <a:r>
                  <a:rPr lang="en-US" sz="1400" dirty="0"/>
                  <a:t>Roadmap for Health in Chemicals Management</a:t>
                </a:r>
              </a:p>
            </p:txBody>
          </p:sp>
          <p:sp>
            <p:nvSpPr>
              <p:cNvPr id="59" name="TextBox 58">
                <a:extLst>
                  <a:ext uri="{FF2B5EF4-FFF2-40B4-BE49-F238E27FC236}">
                    <a16:creationId xmlns:a16="http://schemas.microsoft.com/office/drawing/2014/main" id="{D5E773CE-B70C-45D4-8FDD-B6C73E96D349}"/>
                  </a:ext>
                </a:extLst>
              </p:cNvPr>
              <p:cNvSpPr txBox="1"/>
              <p:nvPr/>
            </p:nvSpPr>
            <p:spPr>
              <a:xfrm>
                <a:off x="3265012" y="5489611"/>
                <a:ext cx="1878463" cy="338554"/>
              </a:xfrm>
              <a:prstGeom prst="rect">
                <a:avLst/>
              </a:prstGeom>
              <a:noFill/>
            </p:spPr>
            <p:txBody>
              <a:bodyPr wrap="square" rtlCol="0">
                <a:spAutoFit/>
              </a:bodyPr>
              <a:lstStyle/>
              <a:p>
                <a:pPr algn="ctr"/>
                <a:r>
                  <a:rPr lang="en-US" sz="1600" b="1" dirty="0"/>
                  <a:t>May 2017</a:t>
                </a:r>
              </a:p>
            </p:txBody>
          </p:sp>
        </p:grpSp>
        <p:grpSp>
          <p:nvGrpSpPr>
            <p:cNvPr id="22" name="Group 21">
              <a:extLst>
                <a:ext uri="{FF2B5EF4-FFF2-40B4-BE49-F238E27FC236}">
                  <a16:creationId xmlns:a16="http://schemas.microsoft.com/office/drawing/2014/main" id="{99B059B0-DF1A-417C-B8D0-9543AADA8BE3}"/>
                </a:ext>
              </a:extLst>
            </p:cNvPr>
            <p:cNvGrpSpPr/>
            <p:nvPr/>
          </p:nvGrpSpPr>
          <p:grpSpPr>
            <a:xfrm>
              <a:off x="4515259" y="2606889"/>
              <a:ext cx="1398385" cy="2255718"/>
              <a:chOff x="4622296" y="1090088"/>
              <a:chExt cx="1398385" cy="2255718"/>
            </a:xfrm>
          </p:grpSpPr>
          <p:pic>
            <p:nvPicPr>
              <p:cNvPr id="60" name="Picture 59">
                <a:extLst>
                  <a:ext uri="{FF2B5EF4-FFF2-40B4-BE49-F238E27FC236}">
                    <a16:creationId xmlns:a16="http://schemas.microsoft.com/office/drawing/2014/main" id="{BE2B4639-1D86-4072-AF84-685EC67A459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39554" y="1090088"/>
                <a:ext cx="794423" cy="1028077"/>
              </a:xfrm>
              <a:prstGeom prst="rect">
                <a:avLst/>
              </a:prstGeom>
              <a:ln>
                <a:solidFill>
                  <a:schemeClr val="tx1"/>
                </a:solidFill>
              </a:ln>
            </p:spPr>
          </p:pic>
          <p:sp>
            <p:nvSpPr>
              <p:cNvPr id="61" name="TextBox 60">
                <a:extLst>
                  <a:ext uri="{FF2B5EF4-FFF2-40B4-BE49-F238E27FC236}">
                    <a16:creationId xmlns:a16="http://schemas.microsoft.com/office/drawing/2014/main" id="{006FAA95-7DA9-473D-BE37-7F4C0D3738C5}"/>
                  </a:ext>
                </a:extLst>
              </p:cNvPr>
              <p:cNvSpPr txBox="1"/>
              <p:nvPr/>
            </p:nvSpPr>
            <p:spPr>
              <a:xfrm>
                <a:off x="4709239" y="2128519"/>
                <a:ext cx="1224499" cy="954107"/>
              </a:xfrm>
              <a:prstGeom prst="rect">
                <a:avLst/>
              </a:prstGeom>
              <a:noFill/>
            </p:spPr>
            <p:txBody>
              <a:bodyPr wrap="square" rtlCol="0">
                <a:spAutoFit/>
              </a:bodyPr>
              <a:lstStyle/>
              <a:p>
                <a:pPr algn="ctr"/>
                <a:r>
                  <a:rPr lang="en-US" sz="1400" dirty="0"/>
                  <a:t>2017-2018 Lead Paint Alliance Action Plan</a:t>
                </a:r>
              </a:p>
            </p:txBody>
          </p:sp>
          <p:sp>
            <p:nvSpPr>
              <p:cNvPr id="62" name="TextBox 61">
                <a:extLst>
                  <a:ext uri="{FF2B5EF4-FFF2-40B4-BE49-F238E27FC236}">
                    <a16:creationId xmlns:a16="http://schemas.microsoft.com/office/drawing/2014/main" id="{7A0F727A-96F7-4AB5-8205-63DFF80DD079}"/>
                  </a:ext>
                </a:extLst>
              </p:cNvPr>
              <p:cNvSpPr txBox="1"/>
              <p:nvPr/>
            </p:nvSpPr>
            <p:spPr>
              <a:xfrm>
                <a:off x="4622296" y="3007252"/>
                <a:ext cx="1398385" cy="338554"/>
              </a:xfrm>
              <a:prstGeom prst="rect">
                <a:avLst/>
              </a:prstGeom>
              <a:noFill/>
            </p:spPr>
            <p:txBody>
              <a:bodyPr wrap="square" rtlCol="0">
                <a:spAutoFit/>
              </a:bodyPr>
              <a:lstStyle/>
              <a:p>
                <a:pPr algn="ctr"/>
                <a:r>
                  <a:rPr lang="en-US" sz="1600" b="1" dirty="0"/>
                  <a:t>June 2017</a:t>
                </a:r>
              </a:p>
            </p:txBody>
          </p:sp>
        </p:grpSp>
        <p:grpSp>
          <p:nvGrpSpPr>
            <p:cNvPr id="24" name="Group 23">
              <a:extLst>
                <a:ext uri="{FF2B5EF4-FFF2-40B4-BE49-F238E27FC236}">
                  <a16:creationId xmlns:a16="http://schemas.microsoft.com/office/drawing/2014/main" id="{D35F8AB5-588F-4E81-ABE7-5E96DB88FA3C}"/>
                </a:ext>
              </a:extLst>
            </p:cNvPr>
            <p:cNvGrpSpPr/>
            <p:nvPr/>
          </p:nvGrpSpPr>
          <p:grpSpPr>
            <a:xfrm>
              <a:off x="5402039" y="210232"/>
              <a:ext cx="1819057" cy="2234033"/>
              <a:chOff x="5606706" y="3594132"/>
              <a:chExt cx="1819057" cy="2234033"/>
            </a:xfrm>
          </p:grpSpPr>
          <p:pic>
            <p:nvPicPr>
              <p:cNvPr id="63" name="Picture 62">
                <a:extLst>
                  <a:ext uri="{FF2B5EF4-FFF2-40B4-BE49-F238E27FC236}">
                    <a16:creationId xmlns:a16="http://schemas.microsoft.com/office/drawing/2014/main" id="{C61DC5DA-4CE2-4EFC-B29C-48A5AE74136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67062" y="3594132"/>
                <a:ext cx="824345" cy="640080"/>
              </a:xfrm>
              <a:prstGeom prst="rect">
                <a:avLst/>
              </a:prstGeom>
            </p:spPr>
          </p:pic>
          <p:sp>
            <p:nvSpPr>
              <p:cNvPr id="64" name="TextBox 63">
                <a:extLst>
                  <a:ext uri="{FF2B5EF4-FFF2-40B4-BE49-F238E27FC236}">
                    <a16:creationId xmlns:a16="http://schemas.microsoft.com/office/drawing/2014/main" id="{15326E21-648C-4F95-BC9C-7DC3B360E412}"/>
                  </a:ext>
                </a:extLst>
              </p:cNvPr>
              <p:cNvSpPr txBox="1"/>
              <p:nvPr/>
            </p:nvSpPr>
            <p:spPr>
              <a:xfrm>
                <a:off x="5628746" y="4181316"/>
                <a:ext cx="1797017" cy="1384995"/>
              </a:xfrm>
              <a:prstGeom prst="rect">
                <a:avLst/>
              </a:prstGeom>
              <a:noFill/>
            </p:spPr>
            <p:txBody>
              <a:bodyPr wrap="square" rtlCol="0">
                <a:spAutoFit/>
              </a:bodyPr>
              <a:lstStyle/>
              <a:p>
                <a:pPr algn="ctr"/>
                <a:r>
                  <a:rPr lang="en-US" sz="1400" dirty="0"/>
                  <a:t>American Bar Association Resolution to Support Lead Paint Laws Worldwide</a:t>
                </a:r>
              </a:p>
            </p:txBody>
          </p:sp>
          <p:sp>
            <p:nvSpPr>
              <p:cNvPr id="65" name="TextBox 64">
                <a:extLst>
                  <a:ext uri="{FF2B5EF4-FFF2-40B4-BE49-F238E27FC236}">
                    <a16:creationId xmlns:a16="http://schemas.microsoft.com/office/drawing/2014/main" id="{9A34730A-83A9-48DF-BC68-10FDE9EC5307}"/>
                  </a:ext>
                </a:extLst>
              </p:cNvPr>
              <p:cNvSpPr txBox="1"/>
              <p:nvPr/>
            </p:nvSpPr>
            <p:spPr>
              <a:xfrm>
                <a:off x="5606706" y="5489611"/>
                <a:ext cx="1745056" cy="338554"/>
              </a:xfrm>
              <a:prstGeom prst="rect">
                <a:avLst/>
              </a:prstGeom>
              <a:noFill/>
            </p:spPr>
            <p:txBody>
              <a:bodyPr wrap="square" rtlCol="0">
                <a:spAutoFit/>
              </a:bodyPr>
              <a:lstStyle/>
              <a:p>
                <a:pPr algn="ctr"/>
                <a:r>
                  <a:rPr lang="en-US" sz="1600" b="1" dirty="0"/>
                  <a:t>August 2017</a:t>
                </a:r>
              </a:p>
            </p:txBody>
          </p:sp>
        </p:grpSp>
        <p:grpSp>
          <p:nvGrpSpPr>
            <p:cNvPr id="26" name="Group 25">
              <a:extLst>
                <a:ext uri="{FF2B5EF4-FFF2-40B4-BE49-F238E27FC236}">
                  <a16:creationId xmlns:a16="http://schemas.microsoft.com/office/drawing/2014/main" id="{77442E74-5E66-4389-ADEB-73BF8F6BD30F}"/>
                </a:ext>
              </a:extLst>
            </p:cNvPr>
            <p:cNvGrpSpPr/>
            <p:nvPr/>
          </p:nvGrpSpPr>
          <p:grpSpPr>
            <a:xfrm>
              <a:off x="6224264" y="2641137"/>
              <a:ext cx="1996340" cy="2206072"/>
              <a:chOff x="6603573" y="1139734"/>
              <a:chExt cx="1996340" cy="2206072"/>
            </a:xfrm>
          </p:grpSpPr>
          <p:pic>
            <p:nvPicPr>
              <p:cNvPr id="66" name="Picture 65">
                <a:extLst>
                  <a:ext uri="{FF2B5EF4-FFF2-40B4-BE49-F238E27FC236}">
                    <a16:creationId xmlns:a16="http://schemas.microsoft.com/office/drawing/2014/main" id="{B7FB2864-FA3B-4ED3-870E-17E13CB330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37216" y="1139734"/>
                <a:ext cx="969913" cy="1371600"/>
              </a:xfrm>
              <a:prstGeom prst="rect">
                <a:avLst/>
              </a:prstGeom>
              <a:ln>
                <a:solidFill>
                  <a:schemeClr val="tx1"/>
                </a:solidFill>
              </a:ln>
            </p:spPr>
          </p:pic>
          <p:sp>
            <p:nvSpPr>
              <p:cNvPr id="67" name="TextBox 66">
                <a:extLst>
                  <a:ext uri="{FF2B5EF4-FFF2-40B4-BE49-F238E27FC236}">
                    <a16:creationId xmlns:a16="http://schemas.microsoft.com/office/drawing/2014/main" id="{AE0B64D2-C770-4134-918C-C2D9336423F4}"/>
                  </a:ext>
                </a:extLst>
              </p:cNvPr>
              <p:cNvSpPr txBox="1"/>
              <p:nvPr/>
            </p:nvSpPr>
            <p:spPr>
              <a:xfrm>
                <a:off x="6924104" y="2524621"/>
                <a:ext cx="1398506" cy="523220"/>
              </a:xfrm>
              <a:prstGeom prst="rect">
                <a:avLst/>
              </a:prstGeom>
              <a:noFill/>
            </p:spPr>
            <p:txBody>
              <a:bodyPr wrap="square" rtlCol="0">
                <a:spAutoFit/>
              </a:bodyPr>
              <a:lstStyle/>
              <a:p>
                <a:pPr algn="ctr"/>
                <a:r>
                  <a:rPr lang="en-US" sz="1400" dirty="0"/>
                  <a:t>Global Status Update</a:t>
                </a:r>
              </a:p>
            </p:txBody>
          </p:sp>
          <p:sp>
            <p:nvSpPr>
              <p:cNvPr id="68" name="TextBox 67">
                <a:extLst>
                  <a:ext uri="{FF2B5EF4-FFF2-40B4-BE49-F238E27FC236}">
                    <a16:creationId xmlns:a16="http://schemas.microsoft.com/office/drawing/2014/main" id="{0A30C77F-1E3B-446A-B19F-38203B368E77}"/>
                  </a:ext>
                </a:extLst>
              </p:cNvPr>
              <p:cNvSpPr txBox="1"/>
              <p:nvPr/>
            </p:nvSpPr>
            <p:spPr>
              <a:xfrm>
                <a:off x="6603573" y="3007252"/>
                <a:ext cx="1996340" cy="338554"/>
              </a:xfrm>
              <a:prstGeom prst="rect">
                <a:avLst/>
              </a:prstGeom>
              <a:noFill/>
            </p:spPr>
            <p:txBody>
              <a:bodyPr wrap="square" rtlCol="0">
                <a:spAutoFit/>
              </a:bodyPr>
              <a:lstStyle/>
              <a:p>
                <a:pPr algn="ctr"/>
                <a:r>
                  <a:rPr lang="en-US" sz="1600" b="1" dirty="0"/>
                  <a:t>September 2017</a:t>
                </a:r>
              </a:p>
            </p:txBody>
          </p:sp>
        </p:grpSp>
        <p:grpSp>
          <p:nvGrpSpPr>
            <p:cNvPr id="27" name="Group 26">
              <a:extLst>
                <a:ext uri="{FF2B5EF4-FFF2-40B4-BE49-F238E27FC236}">
                  <a16:creationId xmlns:a16="http://schemas.microsoft.com/office/drawing/2014/main" id="{81037FA1-232D-4CD9-A41D-225D0896D8DC}"/>
                </a:ext>
              </a:extLst>
            </p:cNvPr>
            <p:cNvGrpSpPr/>
            <p:nvPr/>
          </p:nvGrpSpPr>
          <p:grpSpPr>
            <a:xfrm>
              <a:off x="7279873" y="264054"/>
              <a:ext cx="2075704" cy="2179096"/>
              <a:chOff x="7279873" y="264054"/>
              <a:chExt cx="2075704" cy="2179096"/>
            </a:xfrm>
          </p:grpSpPr>
          <p:pic>
            <p:nvPicPr>
              <p:cNvPr id="69" name="Picture 68">
                <a:extLst>
                  <a:ext uri="{FF2B5EF4-FFF2-40B4-BE49-F238E27FC236}">
                    <a16:creationId xmlns:a16="http://schemas.microsoft.com/office/drawing/2014/main" id="{67CDC6FB-80AC-4552-91BE-B202D669E00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32767" y="264054"/>
                <a:ext cx="969913" cy="1371600"/>
              </a:xfrm>
              <a:prstGeom prst="rect">
                <a:avLst/>
              </a:prstGeom>
              <a:ln>
                <a:solidFill>
                  <a:schemeClr val="tx1"/>
                </a:solidFill>
              </a:ln>
            </p:spPr>
          </p:pic>
          <p:sp>
            <p:nvSpPr>
              <p:cNvPr id="70" name="TextBox 69">
                <a:extLst>
                  <a:ext uri="{FF2B5EF4-FFF2-40B4-BE49-F238E27FC236}">
                    <a16:creationId xmlns:a16="http://schemas.microsoft.com/office/drawing/2014/main" id="{8916076D-AA54-485A-893D-C095FE4850AD}"/>
                  </a:ext>
                </a:extLst>
              </p:cNvPr>
              <p:cNvSpPr txBox="1"/>
              <p:nvPr/>
            </p:nvSpPr>
            <p:spPr>
              <a:xfrm>
                <a:off x="7626348" y="1654967"/>
                <a:ext cx="1382750" cy="523220"/>
              </a:xfrm>
              <a:prstGeom prst="rect">
                <a:avLst/>
              </a:prstGeom>
              <a:noFill/>
            </p:spPr>
            <p:txBody>
              <a:bodyPr wrap="square" rtlCol="0">
                <a:spAutoFit/>
              </a:bodyPr>
              <a:lstStyle/>
              <a:p>
                <a:pPr algn="ctr"/>
                <a:r>
                  <a:rPr lang="en-US" sz="1400" dirty="0"/>
                  <a:t>Model Law </a:t>
                </a:r>
              </a:p>
              <a:p>
                <a:pPr algn="ctr"/>
                <a:r>
                  <a:rPr lang="en-US" sz="1400" dirty="0"/>
                  <a:t>&amp; Guidance</a:t>
                </a:r>
              </a:p>
            </p:txBody>
          </p:sp>
          <p:sp>
            <p:nvSpPr>
              <p:cNvPr id="71" name="TextBox 70">
                <a:extLst>
                  <a:ext uri="{FF2B5EF4-FFF2-40B4-BE49-F238E27FC236}">
                    <a16:creationId xmlns:a16="http://schemas.microsoft.com/office/drawing/2014/main" id="{93F4FED3-B121-40AA-8E26-1003E67BBFEA}"/>
                  </a:ext>
                </a:extLst>
              </p:cNvPr>
              <p:cNvSpPr txBox="1"/>
              <p:nvPr/>
            </p:nvSpPr>
            <p:spPr>
              <a:xfrm>
                <a:off x="7279873" y="2104596"/>
                <a:ext cx="2075704" cy="338554"/>
              </a:xfrm>
              <a:prstGeom prst="rect">
                <a:avLst/>
              </a:prstGeom>
              <a:noFill/>
            </p:spPr>
            <p:txBody>
              <a:bodyPr wrap="square" rtlCol="0">
                <a:spAutoFit/>
              </a:bodyPr>
              <a:lstStyle/>
              <a:p>
                <a:pPr algn="ctr"/>
                <a:r>
                  <a:rPr lang="en-US" sz="1600" b="1" dirty="0"/>
                  <a:t>November 2017</a:t>
                </a:r>
              </a:p>
            </p:txBody>
          </p:sp>
        </p:grpSp>
        <p:grpSp>
          <p:nvGrpSpPr>
            <p:cNvPr id="29" name="Group 28">
              <a:extLst>
                <a:ext uri="{FF2B5EF4-FFF2-40B4-BE49-F238E27FC236}">
                  <a16:creationId xmlns:a16="http://schemas.microsoft.com/office/drawing/2014/main" id="{FA5268CF-CC4F-42DF-BB1A-48C6ECB499BB}"/>
                </a:ext>
              </a:extLst>
            </p:cNvPr>
            <p:cNvGrpSpPr/>
            <p:nvPr/>
          </p:nvGrpSpPr>
          <p:grpSpPr>
            <a:xfrm>
              <a:off x="8398314" y="2533748"/>
              <a:ext cx="1977794" cy="2329432"/>
              <a:chOff x="8912844" y="1016374"/>
              <a:chExt cx="1977794" cy="2329432"/>
            </a:xfrm>
          </p:grpSpPr>
          <p:pic>
            <p:nvPicPr>
              <p:cNvPr id="72" name="Picture 71">
                <a:extLst>
                  <a:ext uri="{FF2B5EF4-FFF2-40B4-BE49-F238E27FC236}">
                    <a16:creationId xmlns:a16="http://schemas.microsoft.com/office/drawing/2014/main" id="{66D07EF9-35AF-404D-B0FA-2E338371DD5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463926" y="1016374"/>
                <a:ext cx="875409" cy="1237894"/>
              </a:xfrm>
              <a:prstGeom prst="rect">
                <a:avLst/>
              </a:prstGeom>
              <a:ln>
                <a:solidFill>
                  <a:schemeClr val="tx1"/>
                </a:solidFill>
              </a:ln>
            </p:spPr>
          </p:pic>
          <p:sp>
            <p:nvSpPr>
              <p:cNvPr id="73" name="TextBox 72">
                <a:extLst>
                  <a:ext uri="{FF2B5EF4-FFF2-40B4-BE49-F238E27FC236}">
                    <a16:creationId xmlns:a16="http://schemas.microsoft.com/office/drawing/2014/main" id="{B7D56DAE-8E9A-4377-A615-901B9AE4FDA6}"/>
                  </a:ext>
                </a:extLst>
              </p:cNvPr>
              <p:cNvSpPr txBox="1"/>
              <p:nvPr/>
            </p:nvSpPr>
            <p:spPr>
              <a:xfrm>
                <a:off x="9148753" y="2293922"/>
                <a:ext cx="1505757" cy="738664"/>
              </a:xfrm>
              <a:prstGeom prst="rect">
                <a:avLst/>
              </a:prstGeom>
              <a:noFill/>
            </p:spPr>
            <p:txBody>
              <a:bodyPr wrap="square" rtlCol="0">
                <a:spAutoFit/>
              </a:bodyPr>
              <a:lstStyle/>
              <a:p>
                <a:pPr algn="ctr"/>
                <a:r>
                  <a:rPr lang="en-US" sz="1400" dirty="0"/>
                  <a:t>UNEA-3 Resolution on Lead Paint</a:t>
                </a:r>
              </a:p>
            </p:txBody>
          </p:sp>
          <p:sp>
            <p:nvSpPr>
              <p:cNvPr id="74" name="TextBox 73">
                <a:extLst>
                  <a:ext uri="{FF2B5EF4-FFF2-40B4-BE49-F238E27FC236}">
                    <a16:creationId xmlns:a16="http://schemas.microsoft.com/office/drawing/2014/main" id="{C03FA16A-D301-4672-BAA9-66D7A891E5C0}"/>
                  </a:ext>
                </a:extLst>
              </p:cNvPr>
              <p:cNvSpPr txBox="1"/>
              <p:nvPr/>
            </p:nvSpPr>
            <p:spPr>
              <a:xfrm>
                <a:off x="8912844" y="3007252"/>
                <a:ext cx="1977794" cy="338554"/>
              </a:xfrm>
              <a:prstGeom prst="rect">
                <a:avLst/>
              </a:prstGeom>
              <a:noFill/>
            </p:spPr>
            <p:txBody>
              <a:bodyPr wrap="square" rtlCol="0">
                <a:spAutoFit/>
              </a:bodyPr>
              <a:lstStyle/>
              <a:p>
                <a:pPr algn="ctr"/>
                <a:r>
                  <a:rPr lang="en-US" sz="1600" b="1" dirty="0"/>
                  <a:t>December 2017</a:t>
                </a:r>
              </a:p>
            </p:txBody>
          </p:sp>
        </p:grpSp>
        <p:grpSp>
          <p:nvGrpSpPr>
            <p:cNvPr id="30" name="Group 29">
              <a:extLst>
                <a:ext uri="{FF2B5EF4-FFF2-40B4-BE49-F238E27FC236}">
                  <a16:creationId xmlns:a16="http://schemas.microsoft.com/office/drawing/2014/main" id="{03794E46-84E2-427F-9255-1C567CCD2ED1}"/>
                </a:ext>
              </a:extLst>
            </p:cNvPr>
            <p:cNvGrpSpPr/>
            <p:nvPr/>
          </p:nvGrpSpPr>
          <p:grpSpPr>
            <a:xfrm>
              <a:off x="9488351" y="797416"/>
              <a:ext cx="2172172" cy="1567912"/>
              <a:chOff x="9962441" y="4260253"/>
              <a:chExt cx="2172172" cy="1567912"/>
            </a:xfrm>
          </p:grpSpPr>
          <p:pic>
            <p:nvPicPr>
              <p:cNvPr id="75" name="Picture 74">
                <a:extLst>
                  <a:ext uri="{FF2B5EF4-FFF2-40B4-BE49-F238E27FC236}">
                    <a16:creationId xmlns:a16="http://schemas.microsoft.com/office/drawing/2014/main" id="{AE01875D-838E-4D48-9054-F7551B365C9C}"/>
                  </a:ext>
                </a:extLst>
              </p:cNvPr>
              <p:cNvPicPr>
                <a:picLocks noChangeAspect="1"/>
              </p:cNvPicPr>
              <p:nvPr/>
            </p:nvPicPr>
            <p:blipFill rotWithShape="1">
              <a:blip r:embed="rId12">
                <a:extLst>
                  <a:ext uri="{28A0092B-C50C-407E-A947-70E740481C1C}">
                    <a14:useLocalDpi xmlns:a14="http://schemas.microsoft.com/office/drawing/2010/main" val="0"/>
                  </a:ext>
                </a:extLst>
              </a:blip>
              <a:srcRect t="18863" b="29005"/>
              <a:stretch/>
            </p:blipFill>
            <p:spPr>
              <a:xfrm>
                <a:off x="10346925" y="4260253"/>
                <a:ext cx="1403205" cy="548640"/>
              </a:xfrm>
              <a:prstGeom prst="rect">
                <a:avLst/>
              </a:prstGeom>
              <a:ln>
                <a:solidFill>
                  <a:schemeClr val="tx1"/>
                </a:solidFill>
              </a:ln>
            </p:spPr>
          </p:pic>
          <p:sp>
            <p:nvSpPr>
              <p:cNvPr id="76" name="TextBox 75">
                <a:extLst>
                  <a:ext uri="{FF2B5EF4-FFF2-40B4-BE49-F238E27FC236}">
                    <a16:creationId xmlns:a16="http://schemas.microsoft.com/office/drawing/2014/main" id="{D55C6150-45A7-46B4-B27E-2AE228BFCD97}"/>
                  </a:ext>
                </a:extLst>
              </p:cNvPr>
              <p:cNvSpPr txBox="1"/>
              <p:nvPr/>
            </p:nvSpPr>
            <p:spPr>
              <a:xfrm>
                <a:off x="10357152" y="4827584"/>
                <a:ext cx="1382750" cy="738664"/>
              </a:xfrm>
              <a:prstGeom prst="rect">
                <a:avLst/>
              </a:prstGeom>
              <a:noFill/>
            </p:spPr>
            <p:txBody>
              <a:bodyPr wrap="square" rtlCol="0">
                <a:spAutoFit/>
              </a:bodyPr>
              <a:lstStyle/>
              <a:p>
                <a:pPr algn="ctr"/>
                <a:r>
                  <a:rPr lang="en-US" sz="1400" dirty="0"/>
                  <a:t>GEF Global Lead Paint Project</a:t>
                </a:r>
              </a:p>
            </p:txBody>
          </p:sp>
          <p:sp>
            <p:nvSpPr>
              <p:cNvPr id="77" name="TextBox 76">
                <a:extLst>
                  <a:ext uri="{FF2B5EF4-FFF2-40B4-BE49-F238E27FC236}">
                    <a16:creationId xmlns:a16="http://schemas.microsoft.com/office/drawing/2014/main" id="{BFA8A01E-8946-44CD-9518-42D3F33D80C2}"/>
                  </a:ext>
                </a:extLst>
              </p:cNvPr>
              <p:cNvSpPr txBox="1"/>
              <p:nvPr/>
            </p:nvSpPr>
            <p:spPr>
              <a:xfrm>
                <a:off x="9962441" y="5489611"/>
                <a:ext cx="2172172" cy="338554"/>
              </a:xfrm>
              <a:prstGeom prst="rect">
                <a:avLst/>
              </a:prstGeom>
              <a:noFill/>
            </p:spPr>
            <p:txBody>
              <a:bodyPr wrap="square" rtlCol="0">
                <a:spAutoFit/>
              </a:bodyPr>
              <a:lstStyle/>
              <a:p>
                <a:pPr algn="ctr"/>
                <a:r>
                  <a:rPr lang="en-US" sz="1600" b="1" dirty="0"/>
                  <a:t>2018-2021</a:t>
                </a:r>
              </a:p>
            </p:txBody>
          </p:sp>
        </p:grpSp>
      </p:grpSp>
    </p:spTree>
    <p:extLst>
      <p:ext uri="{BB962C8B-B14F-4D97-AF65-F5344CB8AC3E}">
        <p14:creationId xmlns:p14="http://schemas.microsoft.com/office/powerpoint/2010/main" val="8722667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29120"/>
            <a:ext cx="8596668" cy="881848"/>
          </a:xfrm>
        </p:spPr>
        <p:txBody>
          <a:bodyPr/>
          <a:lstStyle/>
          <a:p>
            <a:r>
              <a:rPr lang="en-US" b="1" dirty="0"/>
              <a:t>ABA Resolution</a:t>
            </a:r>
          </a:p>
        </p:txBody>
      </p:sp>
      <p:sp>
        <p:nvSpPr>
          <p:cNvPr id="3" name="Content Placeholder 2"/>
          <p:cNvSpPr>
            <a:spLocks noGrp="1"/>
          </p:cNvSpPr>
          <p:nvPr>
            <p:ph idx="1"/>
          </p:nvPr>
        </p:nvSpPr>
        <p:spPr>
          <a:xfrm>
            <a:off x="516913" y="1310968"/>
            <a:ext cx="9203284" cy="5095519"/>
          </a:xfrm>
        </p:spPr>
        <p:txBody>
          <a:bodyPr>
            <a:normAutofit/>
          </a:bodyPr>
          <a:lstStyle/>
          <a:p>
            <a:r>
              <a:rPr lang="en-US" dirty="0"/>
              <a:t>Adopted August 2017: Urges national governments worldwide to enact laws to phase out the manufacture, import, and sale of lead paint.</a:t>
            </a:r>
            <a:endParaRPr lang="en-US" u="sng" dirty="0"/>
          </a:p>
          <a:p>
            <a:r>
              <a:rPr lang="en-US" dirty="0"/>
              <a:t>Supports efforts of the international community, governments, industry, and non-governmental organizations to promote the phase-out of lead paint by no later than 2020.</a:t>
            </a:r>
            <a:endParaRPr lang="en-US" u="sng" dirty="0"/>
          </a:p>
          <a:p>
            <a:r>
              <a:rPr lang="en-US" dirty="0"/>
              <a:t>Urges lawyers, law firms, bar associations, and other professional and nonprofit organizations to support adoption and implementation of laws to phase out and eliminate lead paint through pro bono support, educational initiatives, and other appropriate means.</a:t>
            </a:r>
          </a:p>
          <a:p>
            <a:endParaRPr lang="en-US" dirty="0"/>
          </a:p>
        </p:txBody>
      </p:sp>
      <p:sp>
        <p:nvSpPr>
          <p:cNvPr id="5" name="Slide Number Placeholder 4"/>
          <p:cNvSpPr>
            <a:spLocks noGrp="1"/>
          </p:cNvSpPr>
          <p:nvPr>
            <p:ph type="sldNum" sz="quarter" idx="12"/>
          </p:nvPr>
        </p:nvSpPr>
        <p:spPr/>
        <p:txBody>
          <a:bodyPr/>
          <a:lstStyle/>
          <a:p>
            <a:fld id="{08B749E0-3984-4F12-8C34-1BF8934EB1FC}" type="slidenum">
              <a:rPr lang="en-US" smtClean="0"/>
              <a:t>17</a:t>
            </a:fld>
            <a:endParaRPr lang="en-US"/>
          </a:p>
        </p:txBody>
      </p:sp>
    </p:spTree>
    <p:extLst>
      <p:ext uri="{BB962C8B-B14F-4D97-AF65-F5344CB8AC3E}">
        <p14:creationId xmlns:p14="http://schemas.microsoft.com/office/powerpoint/2010/main" val="3640121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UNEA-3 Resolution</a:t>
            </a:r>
          </a:p>
        </p:txBody>
      </p:sp>
      <p:sp>
        <p:nvSpPr>
          <p:cNvPr id="3" name="Content Placeholder 2"/>
          <p:cNvSpPr>
            <a:spLocks noGrp="1"/>
          </p:cNvSpPr>
          <p:nvPr>
            <p:ph idx="1"/>
          </p:nvPr>
        </p:nvSpPr>
        <p:spPr>
          <a:xfrm>
            <a:off x="677334" y="1254035"/>
            <a:ext cx="8596668" cy="5381896"/>
          </a:xfrm>
        </p:spPr>
        <p:txBody>
          <a:bodyPr>
            <a:normAutofit/>
          </a:bodyPr>
          <a:lstStyle/>
          <a:p>
            <a:r>
              <a:rPr lang="en-US" dirty="0"/>
              <a:t>The Third United Nations Environment Assembly passed a resolution in December 2017 to address lead paint that encourages governments to:</a:t>
            </a:r>
          </a:p>
          <a:p>
            <a:pPr lvl="1"/>
            <a:r>
              <a:rPr lang="en-GB" dirty="0"/>
              <a:t>Develop, adopt and implement legislation/regulations</a:t>
            </a:r>
            <a:endParaRPr lang="en-US" dirty="0"/>
          </a:p>
          <a:p>
            <a:pPr lvl="1"/>
            <a:r>
              <a:rPr lang="en-GB" dirty="0"/>
              <a:t>Support the development of private sector strategies to eliminate lead paint </a:t>
            </a:r>
            <a:endParaRPr lang="en-US" dirty="0"/>
          </a:p>
          <a:p>
            <a:pPr lvl="1"/>
            <a:r>
              <a:rPr lang="en-GB" dirty="0"/>
              <a:t>Undertake actions to remove the risks from lead paint especially to vulnerable groups  </a:t>
            </a:r>
          </a:p>
          <a:p>
            <a:pPr lvl="1"/>
            <a:r>
              <a:rPr lang="en-GB" dirty="0"/>
              <a:t>Join the Lead Paint Alliance</a:t>
            </a:r>
            <a:endParaRPr lang="en-US" dirty="0"/>
          </a:p>
          <a:p>
            <a:r>
              <a:rPr lang="en-US" dirty="0"/>
              <a:t>The resolution also requests the Executive Director of UN Environment to assist countries to eliminate lead paint, providing tools and capacity building for developing national legislation and regulations.</a:t>
            </a:r>
          </a:p>
          <a:p>
            <a:pPr lvl="1"/>
            <a:endParaRPr lang="en-US" dirty="0"/>
          </a:p>
          <a:p>
            <a:endParaRPr lang="en-US" dirty="0"/>
          </a:p>
          <a:p>
            <a:pPr lvl="1"/>
            <a:endParaRPr lang="en-US" dirty="0"/>
          </a:p>
        </p:txBody>
      </p:sp>
      <p:sp>
        <p:nvSpPr>
          <p:cNvPr id="5" name="Slide Number Placeholder 4"/>
          <p:cNvSpPr>
            <a:spLocks noGrp="1"/>
          </p:cNvSpPr>
          <p:nvPr>
            <p:ph type="sldNum" sz="quarter" idx="12"/>
          </p:nvPr>
        </p:nvSpPr>
        <p:spPr/>
        <p:txBody>
          <a:bodyPr/>
          <a:lstStyle/>
          <a:p>
            <a:fld id="{08B749E0-3984-4F12-8C34-1BF8934EB1FC}" type="slidenum">
              <a:rPr lang="en-US" smtClean="0"/>
              <a:t>18</a:t>
            </a:fld>
            <a:endParaRPr lang="en-US"/>
          </a:p>
        </p:txBody>
      </p:sp>
    </p:spTree>
    <p:extLst>
      <p:ext uri="{BB962C8B-B14F-4D97-AF65-F5344CB8AC3E}">
        <p14:creationId xmlns:p14="http://schemas.microsoft.com/office/powerpoint/2010/main" val="40977647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64FA5DFF-7FE6-4855-84E6-DFA78EE978BD}"/>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2AFD8CBA-54A3-4363-991B-B9C631BBFA7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4" name="Rectangle 23">
            <a:extLst>
              <a:ext uri="{FF2B5EF4-FFF2-40B4-BE49-F238E27FC236}">
                <a16:creationId xmlns:a16="http://schemas.microsoft.com/office/drawing/2014/main" id="{3F088236-D655-4F88-B238-E1676235802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5">
            <a:extLst>
              <a:ext uri="{FF2B5EF4-FFF2-40B4-BE49-F238E27FC236}">
                <a16:creationId xmlns:a16="http://schemas.microsoft.com/office/drawing/2014/main" id="{3DAC0C92-199E-475C-9390-119A9B02727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Isosceles Triangle 24">
            <a:extLst>
              <a:ext uri="{FF2B5EF4-FFF2-40B4-BE49-F238E27FC236}">
                <a16:creationId xmlns:a16="http://schemas.microsoft.com/office/drawing/2014/main" id="{C4CFB339-0ED8-4FE2-9EF1-6D1375B8499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7">
            <a:extLst>
              <a:ext uri="{FF2B5EF4-FFF2-40B4-BE49-F238E27FC236}">
                <a16:creationId xmlns:a16="http://schemas.microsoft.com/office/drawing/2014/main" id="{31896C80-2069-4431-9C19-83B91373449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47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8">
            <a:extLst>
              <a:ext uri="{FF2B5EF4-FFF2-40B4-BE49-F238E27FC236}">
                <a16:creationId xmlns:a16="http://schemas.microsoft.com/office/drawing/2014/main" id="{BF120A21-0841-4823-B0C4-28AEBCEF9B7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9">
            <a:extLst>
              <a:ext uri="{FF2B5EF4-FFF2-40B4-BE49-F238E27FC236}">
                <a16:creationId xmlns:a16="http://schemas.microsoft.com/office/drawing/2014/main" id="{DBB05BAE-BBD3-4289-899F-A6851503C6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Isosceles Triangle 29">
            <a:extLst>
              <a:ext uri="{FF2B5EF4-FFF2-40B4-BE49-F238E27FC236}">
                <a16:creationId xmlns:a16="http://schemas.microsoft.com/office/drawing/2014/main" id="{9874D11C-36F5-4BBE-A490-019A54E953B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75185" y="663291"/>
            <a:ext cx="9195827" cy="786418"/>
          </a:xfrm>
          <a:noFill/>
        </p:spPr>
        <p:txBody>
          <a:bodyPr>
            <a:normAutofit/>
          </a:bodyPr>
          <a:lstStyle/>
          <a:p>
            <a:r>
              <a:rPr lang="en-US" b="1" dirty="0"/>
              <a:t>Progress and Momentum in Africa</a:t>
            </a:r>
            <a:endParaRPr lang="en-US" dirty="0"/>
          </a:p>
        </p:txBody>
      </p:sp>
      <p:sp>
        <p:nvSpPr>
          <p:cNvPr id="3" name="Content Placeholder 2"/>
          <p:cNvSpPr>
            <a:spLocks noGrp="1"/>
          </p:cNvSpPr>
          <p:nvPr>
            <p:ph idx="1"/>
          </p:nvPr>
        </p:nvSpPr>
        <p:spPr>
          <a:xfrm>
            <a:off x="449179" y="1541255"/>
            <a:ext cx="9613969" cy="4865232"/>
          </a:xfrm>
        </p:spPr>
        <p:txBody>
          <a:bodyPr>
            <a:normAutofit fontScale="85000" lnSpcReduction="10000"/>
          </a:bodyPr>
          <a:lstStyle/>
          <a:p>
            <a:pPr lvl="0"/>
            <a:r>
              <a:rPr lang="en-US" dirty="0"/>
              <a:t>Lead paint testing and workshops helped bring about new lead paint laws in </a:t>
            </a:r>
            <a:r>
              <a:rPr lang="en-US" b="1" dirty="0"/>
              <a:t>Cameroon</a:t>
            </a:r>
            <a:r>
              <a:rPr lang="en-US" dirty="0"/>
              <a:t>, </a:t>
            </a:r>
            <a:r>
              <a:rPr lang="en-US" b="1" dirty="0"/>
              <a:t>Ethiopia, Kenya</a:t>
            </a:r>
            <a:r>
              <a:rPr lang="en-US" dirty="0"/>
              <a:t>, and </a:t>
            </a:r>
            <a:r>
              <a:rPr lang="en-US" b="1" dirty="0"/>
              <a:t>Tanzania</a:t>
            </a:r>
            <a:r>
              <a:rPr lang="en-US" dirty="0"/>
              <a:t>.</a:t>
            </a:r>
          </a:p>
          <a:p>
            <a:pPr lvl="1"/>
            <a:r>
              <a:rPr lang="en-US" dirty="0"/>
              <a:t>Paint testing was conducted in 13 countries in the African Region. </a:t>
            </a:r>
          </a:p>
          <a:p>
            <a:pPr lvl="1"/>
            <a:r>
              <a:rPr lang="en-US" dirty="0"/>
              <a:t>Depending on the country study and the target level, levels of lead exceeding target levels of 90 ppm to 600 ppm have ranged from 26% to 100% of samples.</a:t>
            </a:r>
          </a:p>
          <a:p>
            <a:r>
              <a:rPr lang="en-US" dirty="0"/>
              <a:t>Workshops to promote lead paint laws in </a:t>
            </a:r>
            <a:r>
              <a:rPr lang="en-US" b="1" dirty="0"/>
              <a:t>East Africa</a:t>
            </a:r>
            <a:r>
              <a:rPr lang="en-US" dirty="0"/>
              <a:t>:</a:t>
            </a:r>
          </a:p>
          <a:p>
            <a:pPr lvl="1"/>
            <a:r>
              <a:rPr lang="en-US" b="1" dirty="0"/>
              <a:t>December 2015</a:t>
            </a:r>
            <a:r>
              <a:rPr lang="en-US" dirty="0"/>
              <a:t>: East African regional workshop held in Addis Ababa, Ethiopia.</a:t>
            </a:r>
          </a:p>
          <a:p>
            <a:pPr lvl="1"/>
            <a:r>
              <a:rPr lang="en-US" b="1" dirty="0"/>
              <a:t>September 2016</a:t>
            </a:r>
            <a:r>
              <a:rPr lang="en-US" dirty="0"/>
              <a:t>: Follow-up workshop was held in Dar </a:t>
            </a:r>
            <a:r>
              <a:rPr lang="en-US" dirty="0" err="1"/>
              <a:t>Es</a:t>
            </a:r>
            <a:r>
              <a:rPr lang="en-US" dirty="0"/>
              <a:t> Salaam, Tanzania to assist the East African Community (EAC) in working towards harmonized regional standards for lead in paint set at 90 ppm.</a:t>
            </a:r>
          </a:p>
          <a:p>
            <a:pPr lvl="1"/>
            <a:r>
              <a:rPr lang="en-US" b="1" dirty="0"/>
              <a:t>December 2016</a:t>
            </a:r>
            <a:r>
              <a:rPr lang="en-US" dirty="0"/>
              <a:t>: Kenya finalized its lead paint law.</a:t>
            </a:r>
          </a:p>
          <a:p>
            <a:r>
              <a:rPr lang="en-US" dirty="0"/>
              <a:t>Workshops to promote lead paint laws in </a:t>
            </a:r>
            <a:r>
              <a:rPr lang="en-US" b="1" dirty="0"/>
              <a:t>Central and West Africa</a:t>
            </a:r>
            <a:r>
              <a:rPr lang="en-US" dirty="0"/>
              <a:t>:</a:t>
            </a:r>
          </a:p>
          <a:p>
            <a:pPr lvl="1"/>
            <a:r>
              <a:rPr lang="en-US" b="1" dirty="0"/>
              <a:t>December 2016</a:t>
            </a:r>
            <a:r>
              <a:rPr lang="en-US" dirty="0"/>
              <a:t>: A Central and West African workshop was held in Yaoundé, Cameroon, including participants from other countries in Economic Community of West African States (ECOWAS).</a:t>
            </a:r>
          </a:p>
          <a:p>
            <a:endParaRPr lang="en-US" dirty="0"/>
          </a:p>
          <a:p>
            <a:endParaRPr lang="en-US" dirty="0"/>
          </a:p>
        </p:txBody>
      </p:sp>
      <p:sp>
        <p:nvSpPr>
          <p:cNvPr id="4" name="Slide Number Placeholder 3"/>
          <p:cNvSpPr>
            <a:spLocks noGrp="1"/>
          </p:cNvSpPr>
          <p:nvPr>
            <p:ph type="sldNum" sz="quarter" idx="12"/>
          </p:nvPr>
        </p:nvSpPr>
        <p:spPr/>
        <p:txBody>
          <a:bodyPr/>
          <a:lstStyle/>
          <a:p>
            <a:fld id="{08B749E0-3984-4F12-8C34-1BF8934EB1FC}" type="slidenum">
              <a:rPr lang="en-US" smtClean="0"/>
              <a:t>19</a:t>
            </a:fld>
            <a:endParaRPr lang="en-US" dirty="0"/>
          </a:p>
        </p:txBody>
      </p:sp>
    </p:spTree>
    <p:extLst>
      <p:ext uri="{BB962C8B-B14F-4D97-AF65-F5344CB8AC3E}">
        <p14:creationId xmlns:p14="http://schemas.microsoft.com/office/powerpoint/2010/main" val="634050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0D09338-E049-48E8-8FC7-0B58077E8130}"/>
              </a:ext>
            </a:extLst>
          </p:cNvPr>
          <p:cNvPicPr>
            <a:picLocks noChangeAspect="1"/>
          </p:cNvPicPr>
          <p:nvPr/>
        </p:nvPicPr>
        <p:blipFill rotWithShape="1">
          <a:blip r:embed="rId3">
            <a:extLst>
              <a:ext uri="{28A0092B-C50C-407E-A947-70E740481C1C}">
                <a14:useLocalDpi xmlns:a14="http://schemas.microsoft.com/office/drawing/2010/main" val="0"/>
              </a:ext>
            </a:extLst>
          </a:blip>
          <a:srcRect l="19842" t="34021" r="20082" b="34962"/>
          <a:stretch/>
        </p:blipFill>
        <p:spPr>
          <a:xfrm>
            <a:off x="799814" y="2159331"/>
            <a:ext cx="3854481" cy="1741286"/>
          </a:xfrm>
          <a:prstGeom prst="rect">
            <a:avLst/>
          </a:prstGeom>
        </p:spPr>
      </p:pic>
      <p:sp>
        <p:nvSpPr>
          <p:cNvPr id="2" name="Title 1"/>
          <p:cNvSpPr>
            <a:spLocks noGrp="1"/>
          </p:cNvSpPr>
          <p:nvPr>
            <p:ph type="title"/>
          </p:nvPr>
        </p:nvSpPr>
        <p:spPr>
          <a:xfrm>
            <a:off x="674331" y="680851"/>
            <a:ext cx="8596668" cy="708561"/>
          </a:xfrm>
        </p:spPr>
        <p:txBody>
          <a:bodyPr anchor="t">
            <a:normAutofit/>
          </a:bodyPr>
          <a:lstStyle/>
          <a:p>
            <a:r>
              <a:rPr lang="en-US" b="1" dirty="0"/>
              <a:t>Outline</a:t>
            </a:r>
          </a:p>
        </p:txBody>
      </p:sp>
      <p:sp>
        <p:nvSpPr>
          <p:cNvPr id="3" name="Content Placeholder 2"/>
          <p:cNvSpPr>
            <a:spLocks noGrp="1"/>
          </p:cNvSpPr>
          <p:nvPr>
            <p:ph idx="1"/>
          </p:nvPr>
        </p:nvSpPr>
        <p:spPr>
          <a:xfrm>
            <a:off x="4654295" y="2160589"/>
            <a:ext cx="4616704" cy="3768573"/>
          </a:xfrm>
        </p:spPr>
        <p:txBody>
          <a:bodyPr>
            <a:normAutofit lnSpcReduction="10000"/>
          </a:bodyPr>
          <a:lstStyle/>
          <a:p>
            <a:pPr>
              <a:lnSpc>
                <a:spcPct val="90000"/>
              </a:lnSpc>
            </a:pPr>
            <a:r>
              <a:rPr lang="en-US" dirty="0"/>
              <a:t>Lead Paint Background</a:t>
            </a:r>
          </a:p>
          <a:p>
            <a:pPr>
              <a:lnSpc>
                <a:spcPct val="90000"/>
              </a:lnSpc>
            </a:pPr>
            <a:r>
              <a:rPr lang="en-US" dirty="0"/>
              <a:t>Health and Economic Impacts of Lead </a:t>
            </a:r>
          </a:p>
          <a:p>
            <a:pPr>
              <a:lnSpc>
                <a:spcPct val="90000"/>
              </a:lnSpc>
            </a:pPr>
            <a:r>
              <a:rPr lang="en-US" dirty="0"/>
              <a:t>Overview of Lead Paint Alliance</a:t>
            </a:r>
          </a:p>
          <a:p>
            <a:pPr>
              <a:lnSpc>
                <a:spcPct val="90000"/>
              </a:lnSpc>
            </a:pPr>
            <a:r>
              <a:rPr lang="en-US" dirty="0"/>
              <a:t>Status of Lead Paint Laws</a:t>
            </a:r>
          </a:p>
          <a:p>
            <a:pPr>
              <a:lnSpc>
                <a:spcPct val="90000"/>
              </a:lnSpc>
            </a:pPr>
            <a:r>
              <a:rPr lang="en-US" dirty="0"/>
              <a:t>Recent Momentum</a:t>
            </a:r>
          </a:p>
          <a:p>
            <a:pPr>
              <a:lnSpc>
                <a:spcPct val="90000"/>
              </a:lnSpc>
            </a:pPr>
            <a:r>
              <a:rPr lang="en-US" dirty="0"/>
              <a:t>Region-Specific Activity</a:t>
            </a:r>
          </a:p>
          <a:p>
            <a:pPr>
              <a:lnSpc>
                <a:spcPct val="90000"/>
              </a:lnSpc>
            </a:pPr>
            <a:r>
              <a:rPr lang="en-US" dirty="0"/>
              <a:t>Resources</a:t>
            </a:r>
          </a:p>
          <a:p>
            <a:pPr>
              <a:lnSpc>
                <a:spcPct val="90000"/>
              </a:lnSpc>
            </a:pPr>
            <a:endParaRPr lang="en-US" dirty="0"/>
          </a:p>
        </p:txBody>
      </p:sp>
      <p:sp>
        <p:nvSpPr>
          <p:cNvPr id="4" name="Slide Number Placeholder 3"/>
          <p:cNvSpPr>
            <a:spLocks noGrp="1"/>
          </p:cNvSpPr>
          <p:nvPr>
            <p:ph type="sldNum" sz="quarter" idx="12"/>
          </p:nvPr>
        </p:nvSpPr>
        <p:spPr>
          <a:xfrm>
            <a:off x="8590663" y="6041362"/>
            <a:ext cx="683339" cy="365125"/>
          </a:xfrm>
        </p:spPr>
        <p:txBody>
          <a:bodyPr>
            <a:normAutofit/>
          </a:bodyPr>
          <a:lstStyle/>
          <a:p>
            <a:pPr>
              <a:spcAft>
                <a:spcPts val="600"/>
              </a:spcAft>
            </a:pPr>
            <a:fld id="{08B749E0-3984-4F12-8C34-1BF8934EB1FC}" type="slidenum">
              <a:rPr lang="en-US" smtClean="0"/>
              <a:pPr>
                <a:spcAft>
                  <a:spcPts val="600"/>
                </a:spcAft>
              </a:pPr>
              <a:t>2</a:t>
            </a:fld>
            <a:endParaRPr lang="en-US"/>
          </a:p>
        </p:txBody>
      </p:sp>
    </p:spTree>
    <p:extLst>
      <p:ext uri="{BB962C8B-B14F-4D97-AF65-F5344CB8AC3E}">
        <p14:creationId xmlns:p14="http://schemas.microsoft.com/office/powerpoint/2010/main" val="19667583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Model Law</a:t>
            </a:r>
          </a:p>
        </p:txBody>
      </p:sp>
      <p:sp>
        <p:nvSpPr>
          <p:cNvPr id="3" name="Content Placeholder 2"/>
          <p:cNvSpPr>
            <a:spLocks noGrp="1"/>
          </p:cNvSpPr>
          <p:nvPr>
            <p:ph idx="1"/>
          </p:nvPr>
        </p:nvSpPr>
        <p:spPr>
          <a:xfrm>
            <a:off x="516913" y="1310969"/>
            <a:ext cx="7841023" cy="4303554"/>
          </a:xfrm>
        </p:spPr>
        <p:txBody>
          <a:bodyPr>
            <a:normAutofit fontScale="92500" lnSpcReduction="20000"/>
          </a:bodyPr>
          <a:lstStyle/>
          <a:p>
            <a:r>
              <a:rPr lang="en-US" dirty="0"/>
              <a:t>Requested by governments  </a:t>
            </a:r>
          </a:p>
          <a:p>
            <a:r>
              <a:rPr lang="en-US" dirty="0"/>
              <a:t>Development supported by industry and NGOs</a:t>
            </a:r>
          </a:p>
          <a:p>
            <a:r>
              <a:rPr lang="en-US" dirty="0"/>
              <a:t>Provides best available and practical regulatory approach by:</a:t>
            </a:r>
          </a:p>
          <a:p>
            <a:pPr lvl="1"/>
            <a:r>
              <a:rPr lang="en-US" dirty="0"/>
              <a:t>Encouraging a consistent lead limit of 90 ppm and regulatory approach.</a:t>
            </a:r>
          </a:p>
          <a:p>
            <a:pPr lvl="1"/>
            <a:r>
              <a:rPr lang="en-US" dirty="0"/>
              <a:t>Reducing global demand for lead paint through lead limits on both imported and locally-produced paints</a:t>
            </a:r>
          </a:p>
          <a:p>
            <a:pPr lvl="1"/>
            <a:r>
              <a:rPr lang="en-US" dirty="0"/>
              <a:t>Reducing trade barriers through consistent standards</a:t>
            </a:r>
          </a:p>
          <a:p>
            <a:r>
              <a:rPr lang="en-US" dirty="0"/>
              <a:t>It is adaptable to each country’s regulatory framework.</a:t>
            </a:r>
          </a:p>
          <a:p>
            <a:r>
              <a:rPr lang="en-US" dirty="0"/>
              <a:t>Provisions include:</a:t>
            </a:r>
          </a:p>
          <a:p>
            <a:endParaRPr lang="en-US" dirty="0"/>
          </a:p>
        </p:txBody>
      </p:sp>
      <p:pic>
        <p:nvPicPr>
          <p:cNvPr id="4" name="Picture 3"/>
          <p:cNvPicPr>
            <a:picLocks noChangeAspect="1"/>
          </p:cNvPicPr>
          <p:nvPr/>
        </p:nvPicPr>
        <p:blipFill>
          <a:blip r:embed="rId3"/>
          <a:stretch>
            <a:fillRect/>
          </a:stretch>
        </p:blipFill>
        <p:spPr>
          <a:xfrm>
            <a:off x="8205534" y="719392"/>
            <a:ext cx="3820166" cy="5457384"/>
          </a:xfrm>
          <a:prstGeom prst="rect">
            <a:avLst/>
          </a:prstGeom>
          <a:ln>
            <a:solidFill>
              <a:schemeClr val="tx1"/>
            </a:solidFill>
          </a:ln>
        </p:spPr>
      </p:pic>
      <p:sp>
        <p:nvSpPr>
          <p:cNvPr id="5" name="Slide Number Placeholder 4"/>
          <p:cNvSpPr>
            <a:spLocks noGrp="1"/>
          </p:cNvSpPr>
          <p:nvPr>
            <p:ph type="sldNum" sz="quarter" idx="12"/>
          </p:nvPr>
        </p:nvSpPr>
        <p:spPr/>
        <p:txBody>
          <a:bodyPr/>
          <a:lstStyle/>
          <a:p>
            <a:fld id="{08B749E0-3984-4F12-8C34-1BF8934EB1FC}" type="slidenum">
              <a:rPr lang="en-US" smtClean="0"/>
              <a:t>20</a:t>
            </a:fld>
            <a:endParaRPr lang="en-US"/>
          </a:p>
        </p:txBody>
      </p:sp>
      <p:sp>
        <p:nvSpPr>
          <p:cNvPr id="6" name="TextBox 5">
            <a:extLst>
              <a:ext uri="{FF2B5EF4-FFF2-40B4-BE49-F238E27FC236}">
                <a16:creationId xmlns:a16="http://schemas.microsoft.com/office/drawing/2014/main" id="{AEF0D05D-485B-4AA0-9888-D6980C85F8C3}"/>
              </a:ext>
            </a:extLst>
          </p:cNvPr>
          <p:cNvSpPr txBox="1"/>
          <p:nvPr/>
        </p:nvSpPr>
        <p:spPr>
          <a:xfrm>
            <a:off x="166300" y="5364253"/>
            <a:ext cx="7912328" cy="1754326"/>
          </a:xfrm>
          <a:prstGeom prst="rect">
            <a:avLst/>
          </a:prstGeom>
          <a:noFill/>
        </p:spPr>
        <p:txBody>
          <a:bodyPr wrap="square" numCol="2" rtlCol="0">
            <a:spAutoFit/>
          </a:bodyPr>
          <a:lstStyle/>
          <a:p>
            <a:pPr marL="1200150" lvl="2" indent="-285750">
              <a:buFont typeface="Arial" panose="020B0604020202020204" pitchFamily="34" charset="0"/>
              <a:buChar char="•"/>
            </a:pPr>
            <a:r>
              <a:rPr lang="en-US" dirty="0">
                <a:solidFill>
                  <a:schemeClr val="tx1">
                    <a:lumMod val="75000"/>
                    <a:lumOff val="25000"/>
                  </a:schemeClr>
                </a:solidFill>
              </a:rPr>
              <a:t>Definitions</a:t>
            </a:r>
          </a:p>
          <a:p>
            <a:pPr marL="1200150" lvl="2" indent="-285750">
              <a:buFont typeface="Arial" panose="020B0604020202020204" pitchFamily="34" charset="0"/>
              <a:buChar char="•"/>
            </a:pPr>
            <a:r>
              <a:rPr lang="en-US" dirty="0">
                <a:solidFill>
                  <a:schemeClr val="tx1">
                    <a:lumMod val="75000"/>
                    <a:lumOff val="25000"/>
                  </a:schemeClr>
                </a:solidFill>
              </a:rPr>
              <a:t>Clear limit on total lead</a:t>
            </a:r>
          </a:p>
          <a:p>
            <a:pPr marL="1193800" lvl="2" indent="-279400">
              <a:buFont typeface="Arial" panose="020B0604020202020204" pitchFamily="34" charset="0"/>
              <a:buChar char="•"/>
            </a:pPr>
            <a:r>
              <a:rPr lang="en-US" dirty="0">
                <a:solidFill>
                  <a:schemeClr val="tx1">
                    <a:lumMod val="75000"/>
                    <a:lumOff val="25000"/>
                  </a:schemeClr>
                </a:solidFill>
              </a:rPr>
              <a:t>Setting effective dates</a:t>
            </a:r>
          </a:p>
          <a:p>
            <a:pPr marL="342900" indent="-342900">
              <a:buFont typeface="Arial" panose="020B0604020202020204" pitchFamily="34" charset="0"/>
              <a:buChar char="•"/>
            </a:pPr>
            <a:endParaRPr lang="en-US" dirty="0">
              <a:solidFill>
                <a:schemeClr val="tx1">
                  <a:lumMod val="75000"/>
                  <a:lumOff val="25000"/>
                </a:schemeClr>
              </a:solidFill>
            </a:endParaRPr>
          </a:p>
          <a:p>
            <a:pPr marL="342900" indent="-342900">
              <a:buFont typeface="Arial" panose="020B0604020202020204" pitchFamily="34" charset="0"/>
              <a:buChar char="•"/>
            </a:pPr>
            <a:endParaRPr lang="en-US" dirty="0">
              <a:solidFill>
                <a:schemeClr val="tx1">
                  <a:lumMod val="75000"/>
                  <a:lumOff val="25000"/>
                </a:schemeClr>
              </a:solidFill>
            </a:endParaRPr>
          </a:p>
          <a:p>
            <a:pPr marL="342900" indent="-342900">
              <a:buFont typeface="Arial" panose="020B0604020202020204" pitchFamily="34" charset="0"/>
              <a:buChar char="•"/>
            </a:pPr>
            <a:endParaRPr lang="en-US" dirty="0">
              <a:solidFill>
                <a:schemeClr val="tx1">
                  <a:lumMod val="75000"/>
                  <a:lumOff val="25000"/>
                </a:schemeClr>
              </a:solidFill>
            </a:endParaRPr>
          </a:p>
          <a:p>
            <a:pPr marL="342900" indent="-342900">
              <a:buFont typeface="Arial" panose="020B0604020202020204" pitchFamily="34" charset="0"/>
              <a:buChar char="•"/>
            </a:pPr>
            <a:r>
              <a:rPr lang="en-US" dirty="0">
                <a:solidFill>
                  <a:schemeClr val="tx1">
                    <a:lumMod val="75000"/>
                    <a:lumOff val="25000"/>
                  </a:schemeClr>
                </a:solidFill>
              </a:rPr>
              <a:t>Compliance and enforcement provisions</a:t>
            </a:r>
          </a:p>
          <a:p>
            <a:pPr marL="342900" indent="-342900">
              <a:buFont typeface="Arial" panose="020B0604020202020204" pitchFamily="34" charset="0"/>
              <a:buChar char="•"/>
            </a:pPr>
            <a:r>
              <a:rPr lang="en-US" dirty="0">
                <a:solidFill>
                  <a:schemeClr val="tx1">
                    <a:lumMod val="75000"/>
                    <a:lumOff val="25000"/>
                  </a:schemeClr>
                </a:solidFill>
              </a:rPr>
              <a:t>Consequences for non-compliance</a:t>
            </a:r>
          </a:p>
          <a:p>
            <a:endParaRPr lang="en-US" dirty="0">
              <a:solidFill>
                <a:schemeClr val="tx1">
                  <a:lumMod val="75000"/>
                  <a:lumOff val="25000"/>
                </a:schemeClr>
              </a:solidFill>
            </a:endParaRPr>
          </a:p>
        </p:txBody>
      </p:sp>
    </p:spTree>
    <p:extLst>
      <p:ext uri="{BB962C8B-B14F-4D97-AF65-F5344CB8AC3E}">
        <p14:creationId xmlns:p14="http://schemas.microsoft.com/office/powerpoint/2010/main" val="30478326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15393"/>
            <a:ext cx="8871283" cy="1320800"/>
          </a:xfrm>
        </p:spPr>
        <p:txBody>
          <a:bodyPr>
            <a:normAutofit fontScale="90000"/>
          </a:bodyPr>
          <a:lstStyle/>
          <a:p>
            <a:r>
              <a:rPr lang="en-US" b="1" dirty="0"/>
              <a:t>Global Environmental Facility (GEF)</a:t>
            </a:r>
            <a:br>
              <a:rPr lang="en-US" b="1" dirty="0"/>
            </a:br>
            <a:r>
              <a:rPr lang="en-US" b="1" dirty="0"/>
              <a:t>Project</a:t>
            </a:r>
          </a:p>
        </p:txBody>
      </p:sp>
      <p:sp>
        <p:nvSpPr>
          <p:cNvPr id="3" name="Content Placeholder 2"/>
          <p:cNvSpPr>
            <a:spLocks noGrp="1"/>
          </p:cNvSpPr>
          <p:nvPr>
            <p:ph idx="1"/>
          </p:nvPr>
        </p:nvSpPr>
        <p:spPr>
          <a:xfrm>
            <a:off x="677334" y="2503895"/>
            <a:ext cx="9044182" cy="4291442"/>
          </a:xfrm>
        </p:spPr>
        <p:txBody>
          <a:bodyPr/>
          <a:lstStyle/>
          <a:p>
            <a:r>
              <a:rPr lang="en-US" dirty="0"/>
              <a:t>SAICM project with a lead component </a:t>
            </a:r>
          </a:p>
          <a:p>
            <a:r>
              <a:rPr lang="en-US" dirty="0"/>
              <a:t>Managed by UN Environment</a:t>
            </a:r>
          </a:p>
          <a:p>
            <a:r>
              <a:rPr lang="en-US" dirty="0"/>
              <a:t>Partners include:</a:t>
            </a:r>
          </a:p>
          <a:p>
            <a:pPr lvl="1"/>
            <a:r>
              <a:rPr lang="en-US" dirty="0"/>
              <a:t>World Health Organization</a:t>
            </a:r>
          </a:p>
          <a:p>
            <a:pPr lvl="1"/>
            <a:r>
              <a:rPr lang="en-US" dirty="0"/>
              <a:t>IPEN</a:t>
            </a:r>
          </a:p>
          <a:p>
            <a:pPr lvl="1"/>
            <a:r>
              <a:rPr lang="en-US" dirty="0"/>
              <a:t>American Bar Association Rule of Law Initiative</a:t>
            </a:r>
          </a:p>
          <a:p>
            <a:pPr lvl="1"/>
            <a:r>
              <a:rPr lang="en-US" dirty="0"/>
              <a:t>U.S. Environmental Protection Agency</a:t>
            </a:r>
          </a:p>
          <a:p>
            <a:pPr lvl="1"/>
            <a:r>
              <a:rPr lang="en-US" dirty="0"/>
              <a:t>National Cleaner Production Centers and industry</a:t>
            </a:r>
          </a:p>
        </p:txBody>
      </p:sp>
      <p:sp>
        <p:nvSpPr>
          <p:cNvPr id="4" name="TextBox 3"/>
          <p:cNvSpPr txBox="1"/>
          <p:nvPr/>
        </p:nvSpPr>
        <p:spPr>
          <a:xfrm>
            <a:off x="677334" y="1564523"/>
            <a:ext cx="9044182" cy="830997"/>
          </a:xfrm>
          <a:prstGeom prst="rect">
            <a:avLst/>
          </a:prstGeom>
          <a:noFill/>
        </p:spPr>
        <p:txBody>
          <a:bodyPr wrap="square" rtlCol="0">
            <a:spAutoFit/>
          </a:bodyPr>
          <a:lstStyle/>
          <a:p>
            <a:r>
              <a:rPr lang="en-US" sz="2400" dirty="0"/>
              <a:t>Global best practices on emerging chemical policy issues of concern under SAICM</a:t>
            </a:r>
            <a:endParaRPr lang="en-US" dirty="0"/>
          </a:p>
        </p:txBody>
      </p:sp>
      <p:sp>
        <p:nvSpPr>
          <p:cNvPr id="5" name="Slide Number Placeholder 4"/>
          <p:cNvSpPr>
            <a:spLocks noGrp="1"/>
          </p:cNvSpPr>
          <p:nvPr>
            <p:ph type="sldNum" sz="quarter" idx="12"/>
          </p:nvPr>
        </p:nvSpPr>
        <p:spPr/>
        <p:txBody>
          <a:bodyPr/>
          <a:lstStyle/>
          <a:p>
            <a:fld id="{08B749E0-3984-4F12-8C34-1BF8934EB1FC}" type="slidenum">
              <a:rPr lang="en-US" smtClean="0"/>
              <a:t>21</a:t>
            </a:fld>
            <a:endParaRPr lang="en-US"/>
          </a:p>
        </p:txBody>
      </p:sp>
    </p:spTree>
    <p:extLst>
      <p:ext uri="{BB962C8B-B14F-4D97-AF65-F5344CB8AC3E}">
        <p14:creationId xmlns:p14="http://schemas.microsoft.com/office/powerpoint/2010/main" val="11178697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24" y="633315"/>
            <a:ext cx="8529427" cy="1171733"/>
          </a:xfrm>
          <a:noFill/>
        </p:spPr>
        <p:txBody>
          <a:bodyPr>
            <a:normAutofit fontScale="90000"/>
          </a:bodyPr>
          <a:lstStyle/>
          <a:p>
            <a:r>
              <a:rPr lang="en-US" b="1" dirty="0"/>
              <a:t>Status of Laws and Current Activities in Africa</a:t>
            </a:r>
            <a:endParaRPr lang="en-US" dirty="0"/>
          </a:p>
        </p:txBody>
      </p:sp>
      <p:sp>
        <p:nvSpPr>
          <p:cNvPr id="3" name="Content Placeholder 2"/>
          <p:cNvSpPr>
            <a:spLocks noGrp="1"/>
          </p:cNvSpPr>
          <p:nvPr>
            <p:ph idx="1"/>
          </p:nvPr>
        </p:nvSpPr>
        <p:spPr>
          <a:xfrm>
            <a:off x="449179" y="2030681"/>
            <a:ext cx="5844743" cy="4375806"/>
          </a:xfrm>
        </p:spPr>
        <p:txBody>
          <a:bodyPr>
            <a:normAutofit fontScale="77500" lnSpcReduction="20000"/>
          </a:bodyPr>
          <a:lstStyle/>
          <a:p>
            <a:pPr lvl="0"/>
            <a:r>
              <a:rPr lang="en-US" dirty="0"/>
              <a:t>Countries with lead paint laws as of November 2017:</a:t>
            </a:r>
          </a:p>
          <a:p>
            <a:pPr lvl="1"/>
            <a:r>
              <a:rPr lang="en-US" dirty="0"/>
              <a:t>Algeria</a:t>
            </a:r>
          </a:p>
          <a:p>
            <a:pPr lvl="1"/>
            <a:r>
              <a:rPr lang="en-US" dirty="0"/>
              <a:t>Cameroon</a:t>
            </a:r>
          </a:p>
          <a:p>
            <a:pPr lvl="1"/>
            <a:r>
              <a:rPr lang="en-US" dirty="0"/>
              <a:t>Ethiopia </a:t>
            </a:r>
          </a:p>
          <a:p>
            <a:pPr lvl="1"/>
            <a:r>
              <a:rPr lang="en-US" dirty="0"/>
              <a:t>Kenya</a:t>
            </a:r>
          </a:p>
          <a:p>
            <a:pPr lvl="1"/>
            <a:r>
              <a:rPr lang="en-US" dirty="0"/>
              <a:t>Tanzania</a:t>
            </a:r>
          </a:p>
          <a:p>
            <a:pPr lvl="1"/>
            <a:r>
              <a:rPr lang="en-US" dirty="0"/>
              <a:t>South Africa</a:t>
            </a:r>
          </a:p>
          <a:p>
            <a:pPr lvl="0"/>
            <a:r>
              <a:rPr lang="en-US" dirty="0"/>
              <a:t>Goals of new GEF funded Project on Lead Paint, 2018-2020:</a:t>
            </a:r>
          </a:p>
          <a:p>
            <a:pPr lvl="1"/>
            <a:r>
              <a:rPr lang="en-US" dirty="0"/>
              <a:t>40 countries to establish or improve lead paint laws, including African countries; and</a:t>
            </a:r>
          </a:p>
          <a:p>
            <a:pPr lvl="1"/>
            <a:r>
              <a:rPr lang="en-US" dirty="0"/>
              <a:t>Paint Industry to conduct demonstration projects with Small and Medium Enterprises in 5-6 countries</a:t>
            </a:r>
          </a:p>
        </p:txBody>
      </p:sp>
      <p:sp>
        <p:nvSpPr>
          <p:cNvPr id="4" name="Slide Number Placeholder 3"/>
          <p:cNvSpPr>
            <a:spLocks noGrp="1"/>
          </p:cNvSpPr>
          <p:nvPr>
            <p:ph type="sldNum" sz="quarter" idx="12"/>
          </p:nvPr>
        </p:nvSpPr>
        <p:spPr/>
        <p:txBody>
          <a:bodyPr/>
          <a:lstStyle/>
          <a:p>
            <a:fld id="{08B749E0-3984-4F12-8C34-1BF8934EB1FC}" type="slidenum">
              <a:rPr lang="en-US" smtClean="0"/>
              <a:t>22</a:t>
            </a:fld>
            <a:endParaRPr lang="en-US" dirty="0"/>
          </a:p>
        </p:txBody>
      </p:sp>
      <p:pic>
        <p:nvPicPr>
          <p:cNvPr id="15" name="Picture 14">
            <a:extLst>
              <a:ext uri="{FF2B5EF4-FFF2-40B4-BE49-F238E27FC236}">
                <a16:creationId xmlns:a16="http://schemas.microsoft.com/office/drawing/2014/main" id="{A496638B-2D18-4343-9489-550C81980112}"/>
              </a:ext>
            </a:extLst>
          </p:cNvPr>
          <p:cNvPicPr>
            <a:picLocks noChangeAspect="1"/>
          </p:cNvPicPr>
          <p:nvPr/>
        </p:nvPicPr>
        <p:blipFill rotWithShape="1">
          <a:blip r:embed="rId3">
            <a:extLst>
              <a:ext uri="{28A0092B-C50C-407E-A947-70E740481C1C}">
                <a14:useLocalDpi xmlns:a14="http://schemas.microsoft.com/office/drawing/2010/main" val="0"/>
              </a:ext>
            </a:extLst>
          </a:blip>
          <a:srcRect l="8616" r="9273"/>
          <a:stretch/>
        </p:blipFill>
        <p:spPr>
          <a:xfrm>
            <a:off x="6293922" y="2030681"/>
            <a:ext cx="4777393" cy="4363656"/>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90857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017A7-3B9C-4DCF-BA91-1F08E6EA26E0}"/>
              </a:ext>
            </a:extLst>
          </p:cNvPr>
          <p:cNvSpPr>
            <a:spLocks noGrp="1"/>
          </p:cNvSpPr>
          <p:nvPr>
            <p:ph type="title"/>
          </p:nvPr>
        </p:nvSpPr>
        <p:spPr>
          <a:xfrm>
            <a:off x="677334" y="726003"/>
            <a:ext cx="8596668" cy="972168"/>
          </a:xfrm>
        </p:spPr>
        <p:txBody>
          <a:bodyPr/>
          <a:lstStyle/>
          <a:p>
            <a:r>
              <a:rPr lang="en-US" b="1" dirty="0"/>
              <a:t>Actions For Success</a:t>
            </a:r>
          </a:p>
        </p:txBody>
      </p:sp>
      <p:sp>
        <p:nvSpPr>
          <p:cNvPr id="3" name="Content Placeholder 2">
            <a:extLst>
              <a:ext uri="{FF2B5EF4-FFF2-40B4-BE49-F238E27FC236}">
                <a16:creationId xmlns:a16="http://schemas.microsoft.com/office/drawing/2014/main" id="{0134E161-DA05-48E3-8085-6B9CD9D63FE1}"/>
              </a:ext>
            </a:extLst>
          </p:cNvPr>
          <p:cNvSpPr>
            <a:spLocks noGrp="1"/>
          </p:cNvSpPr>
          <p:nvPr>
            <p:ph idx="1"/>
          </p:nvPr>
        </p:nvSpPr>
        <p:spPr>
          <a:xfrm>
            <a:off x="677334" y="1546721"/>
            <a:ext cx="8596668" cy="4291442"/>
          </a:xfrm>
        </p:spPr>
        <p:txBody>
          <a:bodyPr>
            <a:normAutofit/>
          </a:bodyPr>
          <a:lstStyle/>
          <a:p>
            <a:r>
              <a:rPr lang="en-US" sz="2800" dirty="0"/>
              <a:t>Lead paint elimination is gaining momentum.</a:t>
            </a:r>
          </a:p>
          <a:p>
            <a:r>
              <a:rPr lang="en-US" sz="2800" dirty="0"/>
              <a:t>This problem can be solved in the foreseeable future.</a:t>
            </a:r>
          </a:p>
          <a:p>
            <a:r>
              <a:rPr lang="en-US" sz="2800" dirty="0"/>
              <a:t>Actions that will help:</a:t>
            </a:r>
          </a:p>
          <a:p>
            <a:pPr lvl="1"/>
            <a:r>
              <a:rPr lang="en-US" sz="2400" dirty="0"/>
              <a:t>Join the Lead Paint Alliance</a:t>
            </a:r>
          </a:p>
          <a:p>
            <a:pPr lvl="1"/>
            <a:r>
              <a:rPr lang="en-US" sz="2400" dirty="0"/>
              <a:t>Establish new or strengthen existing laws</a:t>
            </a:r>
          </a:p>
          <a:p>
            <a:pPr lvl="1"/>
            <a:r>
              <a:rPr lang="en-US" sz="2400" dirty="0"/>
              <a:t>Serve as “champions” to encourage others to take action</a:t>
            </a:r>
          </a:p>
          <a:p>
            <a:pPr marL="457200" lvl="1" indent="0">
              <a:buNone/>
            </a:pPr>
            <a:endParaRPr lang="en-US" sz="2400" dirty="0"/>
          </a:p>
        </p:txBody>
      </p:sp>
      <p:sp>
        <p:nvSpPr>
          <p:cNvPr id="4" name="Slide Number Placeholder 3">
            <a:extLst>
              <a:ext uri="{FF2B5EF4-FFF2-40B4-BE49-F238E27FC236}">
                <a16:creationId xmlns:a16="http://schemas.microsoft.com/office/drawing/2014/main" id="{02714510-2755-4FC5-81BC-FA176D84718B}"/>
              </a:ext>
            </a:extLst>
          </p:cNvPr>
          <p:cNvSpPr>
            <a:spLocks noGrp="1"/>
          </p:cNvSpPr>
          <p:nvPr>
            <p:ph type="sldNum" sz="quarter" idx="12"/>
          </p:nvPr>
        </p:nvSpPr>
        <p:spPr/>
        <p:txBody>
          <a:bodyPr/>
          <a:lstStyle/>
          <a:p>
            <a:fld id="{08B749E0-3984-4F12-8C34-1BF8934EB1FC}" type="slidenum">
              <a:rPr lang="en-US" smtClean="0"/>
              <a:pPr/>
              <a:t>23</a:t>
            </a:fld>
            <a:endParaRPr lang="en-US" dirty="0"/>
          </a:p>
        </p:txBody>
      </p:sp>
    </p:spTree>
    <p:extLst>
      <p:ext uri="{BB962C8B-B14F-4D97-AF65-F5344CB8AC3E}">
        <p14:creationId xmlns:p14="http://schemas.microsoft.com/office/powerpoint/2010/main" val="32842476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Resources</a:t>
            </a:r>
          </a:p>
        </p:txBody>
      </p:sp>
      <p:sp>
        <p:nvSpPr>
          <p:cNvPr id="5" name="Content Placeholder 4"/>
          <p:cNvSpPr>
            <a:spLocks noGrp="1"/>
          </p:cNvSpPr>
          <p:nvPr>
            <p:ph idx="1"/>
          </p:nvPr>
        </p:nvSpPr>
        <p:spPr>
          <a:xfrm>
            <a:off x="677333" y="1251284"/>
            <a:ext cx="9537477" cy="5606715"/>
          </a:xfrm>
        </p:spPr>
        <p:txBody>
          <a:bodyPr>
            <a:normAutofit fontScale="92500" lnSpcReduction="10000"/>
          </a:bodyPr>
          <a:lstStyle/>
          <a:p>
            <a:pPr>
              <a:lnSpc>
                <a:spcPct val="110000"/>
              </a:lnSpc>
              <a:spcBef>
                <a:spcPts val="600"/>
              </a:spcBef>
            </a:pPr>
            <a:r>
              <a:rPr lang="en-US" sz="1900" dirty="0">
                <a:latin typeface="+mj-lt"/>
              </a:rPr>
              <a:t>Lead Paint Alliance (Model Law available here): </a:t>
            </a:r>
            <a:r>
              <a:rPr lang="en-US" sz="1700" dirty="0">
                <a:latin typeface="+mj-lt"/>
                <a:hlinkClick r:id="rId3"/>
              </a:rPr>
              <a:t>https://www.unenvironment.org/explore-topics/chemicals-waste/what-we-do/emerging-issues/global-alliance-eliminate-lead-paint</a:t>
            </a:r>
            <a:endParaRPr lang="en-US" sz="1700" dirty="0">
              <a:latin typeface="+mj-lt"/>
            </a:endParaRPr>
          </a:p>
          <a:p>
            <a:pPr>
              <a:lnSpc>
                <a:spcPct val="110000"/>
              </a:lnSpc>
              <a:spcBef>
                <a:spcPts val="600"/>
              </a:spcBef>
            </a:pPr>
            <a:r>
              <a:rPr lang="en-US" sz="1900" dirty="0">
                <a:latin typeface="+mj-lt"/>
              </a:rPr>
              <a:t>UNEA3 Resolution: </a:t>
            </a:r>
            <a:r>
              <a:rPr lang="en-US" sz="1700" dirty="0">
                <a:latin typeface="+mj-lt"/>
                <a:hlinkClick r:id="rId4"/>
              </a:rPr>
              <a:t>https://www.informea.org/en/decision/eliminating-exposure-lead-paint-and-promoting-environmentally-sound-management-waste-lead</a:t>
            </a:r>
            <a:endParaRPr lang="en-US" sz="1700" dirty="0">
              <a:latin typeface="+mj-lt"/>
            </a:endParaRPr>
          </a:p>
          <a:p>
            <a:pPr>
              <a:lnSpc>
                <a:spcPct val="110000"/>
              </a:lnSpc>
              <a:spcBef>
                <a:spcPts val="600"/>
              </a:spcBef>
            </a:pPr>
            <a:r>
              <a:rPr lang="en-US" sz="1900" dirty="0">
                <a:latin typeface="+mj-lt"/>
              </a:rPr>
              <a:t>WHO Map of Lead Paint Laws: </a:t>
            </a:r>
            <a:r>
              <a:rPr lang="en-US" sz="1700" dirty="0">
                <a:solidFill>
                  <a:schemeClr val="accent1">
                    <a:lumMod val="75000"/>
                  </a:schemeClr>
                </a:solidFill>
                <a:latin typeface="+mj-lt"/>
                <a:hlinkClick r:id="rId5"/>
              </a:rPr>
              <a:t>http://www.who.int/gho/phe/chemical_safety/lead_paint_regulations/en/</a:t>
            </a:r>
            <a:r>
              <a:rPr lang="en-US" sz="1700" dirty="0">
                <a:solidFill>
                  <a:schemeClr val="accent1">
                    <a:lumMod val="75000"/>
                  </a:schemeClr>
                </a:solidFill>
                <a:latin typeface="+mj-lt"/>
              </a:rPr>
              <a:t> </a:t>
            </a:r>
          </a:p>
          <a:p>
            <a:pPr>
              <a:lnSpc>
                <a:spcPct val="110000"/>
              </a:lnSpc>
              <a:spcBef>
                <a:spcPts val="600"/>
              </a:spcBef>
            </a:pPr>
            <a:r>
              <a:rPr lang="en-US" sz="1900" dirty="0">
                <a:latin typeface="+mj-lt"/>
              </a:rPr>
              <a:t>WHO Database of Lead Paint Law Status: </a:t>
            </a:r>
            <a:r>
              <a:rPr lang="en-US" sz="1700" dirty="0">
                <a:latin typeface="+mj-lt"/>
                <a:hlinkClick r:id="rId6"/>
              </a:rPr>
              <a:t>http://apps.who.int/gho/data/node.main.LEADCONTROLLEG?lang=en</a:t>
            </a:r>
            <a:endParaRPr lang="en-US" sz="1700" dirty="0">
              <a:latin typeface="+mj-lt"/>
            </a:endParaRPr>
          </a:p>
          <a:p>
            <a:pPr>
              <a:lnSpc>
                <a:spcPct val="110000"/>
              </a:lnSpc>
              <a:spcBef>
                <a:spcPts val="600"/>
              </a:spcBef>
            </a:pPr>
            <a:r>
              <a:rPr lang="en-US" sz="1900" dirty="0">
                <a:latin typeface="+mj-lt"/>
              </a:rPr>
              <a:t>World Health Assembly Chemicals Roadmap: </a:t>
            </a:r>
            <a:r>
              <a:rPr lang="en-US" sz="1700" dirty="0">
                <a:solidFill>
                  <a:schemeClr val="accent1">
                    <a:lumMod val="75000"/>
                  </a:schemeClr>
                </a:solidFill>
                <a:latin typeface="+mj-lt"/>
                <a:hlinkClick r:id="rId7"/>
              </a:rPr>
              <a:t>http://www.who.int/ipcs/saicm/roadmap/en/</a:t>
            </a:r>
            <a:r>
              <a:rPr lang="en-US" sz="1700" dirty="0">
                <a:solidFill>
                  <a:schemeClr val="accent1">
                    <a:lumMod val="75000"/>
                  </a:schemeClr>
                </a:solidFill>
                <a:latin typeface="+mj-lt"/>
              </a:rPr>
              <a:t> </a:t>
            </a:r>
          </a:p>
          <a:p>
            <a:pPr>
              <a:lnSpc>
                <a:spcPct val="110000"/>
              </a:lnSpc>
              <a:spcBef>
                <a:spcPts val="600"/>
              </a:spcBef>
            </a:pPr>
            <a:r>
              <a:rPr lang="en-US" sz="1900" dirty="0">
                <a:latin typeface="+mj-lt"/>
              </a:rPr>
              <a:t>Economic Impact of Childhood Lead Poisoning:  </a:t>
            </a:r>
            <a:r>
              <a:rPr lang="en-US" sz="1700" dirty="0">
                <a:solidFill>
                  <a:schemeClr val="accent1">
                    <a:lumMod val="75000"/>
                  </a:schemeClr>
                </a:solidFill>
                <a:latin typeface="+mj-lt"/>
                <a:hlinkClick r:id="rId8"/>
              </a:rPr>
              <a:t>http://www.med.nyu.edu/pediatrics/research/environmentalpediatrics/leadexposure</a:t>
            </a:r>
            <a:r>
              <a:rPr lang="en-US" sz="1700" dirty="0">
                <a:solidFill>
                  <a:schemeClr val="accent1">
                    <a:lumMod val="75000"/>
                  </a:schemeClr>
                </a:solidFill>
                <a:latin typeface="+mj-lt"/>
              </a:rPr>
              <a:t> </a:t>
            </a:r>
          </a:p>
          <a:p>
            <a:pPr>
              <a:lnSpc>
                <a:spcPct val="110000"/>
              </a:lnSpc>
              <a:spcBef>
                <a:spcPts val="600"/>
              </a:spcBef>
            </a:pPr>
            <a:r>
              <a:rPr lang="en-US" sz="1900" dirty="0">
                <a:latin typeface="+mj-lt"/>
              </a:rPr>
              <a:t>Map of Levels of Lead in Paint:</a:t>
            </a:r>
          </a:p>
          <a:p>
            <a:pPr marL="338138" lvl="1" indent="0">
              <a:lnSpc>
                <a:spcPct val="110000"/>
              </a:lnSpc>
              <a:spcBef>
                <a:spcPts val="600"/>
              </a:spcBef>
              <a:buNone/>
            </a:pPr>
            <a:r>
              <a:rPr lang="en-US" sz="1600" dirty="0">
                <a:solidFill>
                  <a:schemeClr val="accent1">
                    <a:lumMod val="75000"/>
                  </a:schemeClr>
                </a:solidFill>
                <a:latin typeface="+mj-lt"/>
                <a:hlinkClick r:id="rId9"/>
              </a:rPr>
              <a:t>http://ipen.org/projects/eliminating-lead-paint/lead-levels-paint-around-world</a:t>
            </a:r>
            <a:endParaRPr lang="en-US" sz="1600" dirty="0">
              <a:solidFill>
                <a:schemeClr val="accent1">
                  <a:lumMod val="75000"/>
                </a:schemeClr>
              </a:solidFill>
              <a:latin typeface="+mj-lt"/>
            </a:endParaRPr>
          </a:p>
          <a:p>
            <a:pPr>
              <a:lnSpc>
                <a:spcPct val="110000"/>
              </a:lnSpc>
              <a:spcBef>
                <a:spcPts val="600"/>
              </a:spcBef>
            </a:pPr>
            <a:r>
              <a:rPr lang="en-US" sz="1900" dirty="0">
                <a:latin typeface="+mj-lt"/>
              </a:rPr>
              <a:t>American Bar Association Resolution on Lead Paint:  </a:t>
            </a:r>
            <a:r>
              <a:rPr lang="en-US" sz="1600" dirty="0">
                <a:solidFill>
                  <a:schemeClr val="accent1">
                    <a:lumMod val="75000"/>
                  </a:schemeClr>
                </a:solidFill>
                <a:latin typeface="+mj-lt"/>
                <a:hlinkClick r:id="rId10"/>
              </a:rPr>
              <a:t>https://www.americanbar.org/content/dam/aba/images/abanews/2017%20Annual%20Resolutions/109B.pdf</a:t>
            </a:r>
            <a:r>
              <a:rPr lang="en-US" sz="1600" dirty="0">
                <a:solidFill>
                  <a:schemeClr val="accent1">
                    <a:lumMod val="75000"/>
                  </a:schemeClr>
                </a:solidFill>
                <a:latin typeface="+mj-lt"/>
              </a:rPr>
              <a:t> </a:t>
            </a:r>
          </a:p>
        </p:txBody>
      </p:sp>
      <p:sp>
        <p:nvSpPr>
          <p:cNvPr id="2" name="Slide Number Placeholder 1"/>
          <p:cNvSpPr>
            <a:spLocks noGrp="1"/>
          </p:cNvSpPr>
          <p:nvPr>
            <p:ph type="sldNum" sz="quarter" idx="12"/>
          </p:nvPr>
        </p:nvSpPr>
        <p:spPr/>
        <p:txBody>
          <a:bodyPr/>
          <a:lstStyle/>
          <a:p>
            <a:fld id="{08B749E0-3984-4F12-8C34-1BF8934EB1FC}" type="slidenum">
              <a:rPr lang="en-US" smtClean="0"/>
              <a:t>24</a:t>
            </a:fld>
            <a:endParaRPr lang="en-US"/>
          </a:p>
        </p:txBody>
      </p:sp>
    </p:spTree>
    <p:extLst>
      <p:ext uri="{BB962C8B-B14F-4D97-AF65-F5344CB8AC3E}">
        <p14:creationId xmlns:p14="http://schemas.microsoft.com/office/powerpoint/2010/main" val="1757820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10BE40E3-5550-4CDD-B4FD-387C33EBF157}"/>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5" name="Straight Connector 14">
              <a:extLst>
                <a:ext uri="{FF2B5EF4-FFF2-40B4-BE49-F238E27FC236}">
                  <a16:creationId xmlns:a16="http://schemas.microsoft.com/office/drawing/2014/main" id="{71A6B738-E50C-4653-B343-B9D6A5EA2771}"/>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498768D6-B28C-40A3-B381-39306F5816D5}"/>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7" name="Rectangle 23">
              <a:extLst>
                <a:ext uri="{FF2B5EF4-FFF2-40B4-BE49-F238E27FC236}">
                  <a16:creationId xmlns:a16="http://schemas.microsoft.com/office/drawing/2014/main" id="{B27C15B9-7795-4321-AB30-DF1DEF65C19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5">
              <a:extLst>
                <a:ext uri="{FF2B5EF4-FFF2-40B4-BE49-F238E27FC236}">
                  <a16:creationId xmlns:a16="http://schemas.microsoft.com/office/drawing/2014/main" id="{578EC957-1F3F-4C00-B023-C8725C2171C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3D642632-BBD5-46D6-A91D-9B2BF68219B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7">
              <a:extLst>
                <a:ext uri="{FF2B5EF4-FFF2-40B4-BE49-F238E27FC236}">
                  <a16:creationId xmlns:a16="http://schemas.microsoft.com/office/drawing/2014/main" id="{BF9D518D-AFF5-4DE2-AEE2-0EC15479A9A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Rectangle 28">
              <a:extLst>
                <a:ext uri="{FF2B5EF4-FFF2-40B4-BE49-F238E27FC236}">
                  <a16:creationId xmlns:a16="http://schemas.microsoft.com/office/drawing/2014/main" id="{14EF979B-B00D-460C-BD56-7EEAFB7E0F9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9">
              <a:extLst>
                <a:ext uri="{FF2B5EF4-FFF2-40B4-BE49-F238E27FC236}">
                  <a16:creationId xmlns:a16="http://schemas.microsoft.com/office/drawing/2014/main" id="{3E40F9A1-6B82-400F-9397-26D1D36F1F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a:extLst>
                <a:ext uri="{FF2B5EF4-FFF2-40B4-BE49-F238E27FC236}">
                  <a16:creationId xmlns:a16="http://schemas.microsoft.com/office/drawing/2014/main" id="{2EF7DDF1-FF86-4CA4-B08B-8939557EBDB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a:extLst>
                <a:ext uri="{FF2B5EF4-FFF2-40B4-BE49-F238E27FC236}">
                  <a16:creationId xmlns:a16="http://schemas.microsoft.com/office/drawing/2014/main" id="{6D7C1F89-72B2-4FDC-B9E2-04F52D5C50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6" name="Isosceles Triangle 25">
            <a:extLst>
              <a:ext uri="{FF2B5EF4-FFF2-40B4-BE49-F238E27FC236}">
                <a16:creationId xmlns:a16="http://schemas.microsoft.com/office/drawing/2014/main" id="{3BCB5F6A-9EB0-40B0-9D13-3023E9A205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842596" cy="5666154"/>
          </a:xfrm>
          <a:prstGeom prst="triangle">
            <a:avLst>
              <a:gd name="adj" fmla="val 10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455458" y="451513"/>
            <a:ext cx="3136950" cy="1320800"/>
          </a:xfrm>
        </p:spPr>
        <p:txBody>
          <a:bodyPr vert="horz" lIns="91440" tIns="45720" rIns="91440" bIns="45720" rtlCol="0" anchor="t">
            <a:normAutofit/>
          </a:bodyPr>
          <a:lstStyle/>
          <a:p>
            <a:r>
              <a:rPr lang="en-US" b="1" dirty="0"/>
              <a:t>Lead is Poisonous</a:t>
            </a:r>
          </a:p>
        </p:txBody>
      </p:sp>
      <p:sp>
        <p:nvSpPr>
          <p:cNvPr id="6" name="Content Placeholder 5"/>
          <p:cNvSpPr>
            <a:spLocks noGrp="1"/>
          </p:cNvSpPr>
          <p:nvPr>
            <p:ph sz="half" idx="2"/>
          </p:nvPr>
        </p:nvSpPr>
        <p:spPr>
          <a:xfrm>
            <a:off x="5209563" y="1828007"/>
            <a:ext cx="4492577" cy="4578480"/>
          </a:xfrm>
        </p:spPr>
        <p:txBody>
          <a:bodyPr vert="horz" lIns="91440" tIns="45720" rIns="91440" bIns="45720" rtlCol="0">
            <a:normAutofit/>
          </a:bodyPr>
          <a:lstStyle/>
          <a:p>
            <a:r>
              <a:rPr lang="en-US" dirty="0"/>
              <a:t>Lead’s lifelong consequences are borne by the affected children, their families, and society at large.</a:t>
            </a:r>
          </a:p>
          <a:p>
            <a:r>
              <a:rPr lang="en-US" dirty="0"/>
              <a:t>There is </a:t>
            </a:r>
            <a:r>
              <a:rPr lang="en-US" b="1" dirty="0"/>
              <a:t>NO</a:t>
            </a:r>
            <a:r>
              <a:rPr lang="en-US" dirty="0"/>
              <a:t> safe level of exposure to lead!</a:t>
            </a:r>
          </a:p>
          <a:p>
            <a:r>
              <a:rPr lang="en-US" dirty="0"/>
              <a:t>Globally, lead in paint is a major source of childhood lead exposure.</a:t>
            </a:r>
          </a:p>
          <a:p>
            <a:endParaRPr lang="en-US" dirty="0"/>
          </a:p>
          <a:p>
            <a:endParaRPr lang="en-US" dirty="0"/>
          </a:p>
          <a:p>
            <a:endParaRPr lang="en-US" dirty="0"/>
          </a:p>
        </p:txBody>
      </p:sp>
      <p:sp>
        <p:nvSpPr>
          <p:cNvPr id="3" name="Slide Number Placeholder 2"/>
          <p:cNvSpPr>
            <a:spLocks noGrp="1"/>
          </p:cNvSpPr>
          <p:nvPr>
            <p:ph type="sldNum" sz="quarter" idx="12"/>
          </p:nvPr>
        </p:nvSpPr>
        <p:spPr>
          <a:xfrm>
            <a:off x="8841996" y="6041362"/>
            <a:ext cx="432006" cy="365125"/>
          </a:xfrm>
        </p:spPr>
        <p:txBody>
          <a:bodyPr vert="horz" lIns="91440" tIns="45720" rIns="91440" bIns="45720" rtlCol="0" anchor="ctr">
            <a:normAutofit/>
          </a:bodyPr>
          <a:lstStyle/>
          <a:p>
            <a:pPr defTabSz="914400">
              <a:spcAft>
                <a:spcPts val="600"/>
              </a:spcAft>
            </a:pPr>
            <a:fld id="{08B749E0-3984-4F12-8C34-1BF8934EB1FC}" type="slidenum">
              <a:rPr lang="en-US" sz="900" smtClean="0">
                <a:solidFill>
                  <a:schemeClr val="accent1"/>
                </a:solidFill>
              </a:rPr>
              <a:pPr defTabSz="914400">
                <a:spcAft>
                  <a:spcPts val="600"/>
                </a:spcAft>
              </a:pPr>
              <a:t>3</a:t>
            </a:fld>
            <a:endParaRPr lang="en-US" sz="900">
              <a:solidFill>
                <a:schemeClr val="accent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604" y="1828007"/>
            <a:ext cx="4480322" cy="2986881"/>
          </a:xfrm>
          <a:prstGeom prst="rect">
            <a:avLst/>
          </a:prstGeom>
        </p:spPr>
      </p:pic>
    </p:spTree>
    <p:extLst>
      <p:ext uri="{BB962C8B-B14F-4D97-AF65-F5344CB8AC3E}">
        <p14:creationId xmlns:p14="http://schemas.microsoft.com/office/powerpoint/2010/main" val="2284089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t="30684" b="13066"/>
          <a:stretch/>
        </p:blipFill>
        <p:spPr>
          <a:xfrm>
            <a:off x="20" y="-4229"/>
            <a:ext cx="12191980" cy="6857990"/>
          </a:xfrm>
          <a:prstGeom prst="rect">
            <a:avLst/>
          </a:prstGeom>
        </p:spPr>
      </p:pic>
      <p:sp>
        <p:nvSpPr>
          <p:cNvPr id="2" name="Title 1"/>
          <p:cNvSpPr>
            <a:spLocks noGrp="1"/>
          </p:cNvSpPr>
          <p:nvPr>
            <p:ph type="title"/>
          </p:nvPr>
        </p:nvSpPr>
        <p:spPr>
          <a:xfrm>
            <a:off x="677334" y="670955"/>
            <a:ext cx="8039154" cy="960293"/>
          </a:xfrm>
          <a:solidFill>
            <a:srgbClr val="F8F8F8">
              <a:alpha val="50196"/>
            </a:srgbClr>
          </a:solidFill>
        </p:spPr>
        <p:txBody>
          <a:bodyPr>
            <a:normAutofit/>
          </a:bodyPr>
          <a:lstStyle/>
          <a:p>
            <a:r>
              <a:rPr lang="en-US" b="1" dirty="0"/>
              <a:t>Why is Lead Paint a Problem?</a:t>
            </a:r>
          </a:p>
        </p:txBody>
      </p:sp>
      <p:sp>
        <p:nvSpPr>
          <p:cNvPr id="3" name="Content Placeholder 2"/>
          <p:cNvSpPr>
            <a:spLocks noGrp="1"/>
          </p:cNvSpPr>
          <p:nvPr>
            <p:ph idx="1"/>
          </p:nvPr>
        </p:nvSpPr>
        <p:spPr>
          <a:xfrm>
            <a:off x="677334" y="1749921"/>
            <a:ext cx="8039154" cy="4437124"/>
          </a:xfrm>
          <a:solidFill>
            <a:srgbClr val="F8F8F8">
              <a:alpha val="50196"/>
            </a:srgbClr>
          </a:solidFill>
        </p:spPr>
        <p:txBody>
          <a:bodyPr>
            <a:normAutofit fontScale="92500"/>
          </a:bodyPr>
          <a:lstStyle/>
          <a:p>
            <a:r>
              <a:rPr lang="en-US" dirty="0"/>
              <a:t>Lead compounds are added to paints to improve drying time and color brightness.</a:t>
            </a:r>
          </a:p>
          <a:p>
            <a:r>
              <a:rPr lang="en-US" dirty="0"/>
              <a:t>Paint breaks down over time, fragmenting into flakes and dust that contaminate the domestic environment, air, and soil.</a:t>
            </a:r>
          </a:p>
          <a:p>
            <a:pPr lvl="1"/>
            <a:r>
              <a:rPr lang="en-US" dirty="0"/>
              <a:t>Lead is a persistent neurotoxicant, and when released does not break down.</a:t>
            </a:r>
          </a:p>
          <a:p>
            <a:pPr lvl="1"/>
            <a:r>
              <a:rPr lang="en-US" dirty="0"/>
              <a:t>Once released into the environment, potential for human exposure for persists many years into the future, which is especially harmful to children.</a:t>
            </a:r>
          </a:p>
          <a:p>
            <a:r>
              <a:rPr lang="en-US" dirty="0"/>
              <a:t>Lead exposure also happens during the manufacture, application, and removal of lead paint.</a:t>
            </a:r>
          </a:p>
          <a:p>
            <a:pPr lvl="1"/>
            <a:endParaRPr lang="en-US" dirty="0"/>
          </a:p>
        </p:txBody>
      </p:sp>
      <p:sp>
        <p:nvSpPr>
          <p:cNvPr id="5" name="Slide Number Placeholder 4"/>
          <p:cNvSpPr>
            <a:spLocks noGrp="1"/>
          </p:cNvSpPr>
          <p:nvPr>
            <p:ph type="sldNum" sz="quarter" idx="12"/>
          </p:nvPr>
        </p:nvSpPr>
        <p:spPr/>
        <p:txBody>
          <a:bodyPr/>
          <a:lstStyle/>
          <a:p>
            <a:fld id="{08B749E0-3984-4F12-8C34-1BF8934EB1FC}" type="slidenum">
              <a:rPr lang="en-US" smtClean="0"/>
              <a:t>4</a:t>
            </a:fld>
            <a:endParaRPr lang="en-US"/>
          </a:p>
        </p:txBody>
      </p:sp>
      <p:sp>
        <p:nvSpPr>
          <p:cNvPr id="6" name="Rectangle 5">
            <a:extLst>
              <a:ext uri="{FF2B5EF4-FFF2-40B4-BE49-F238E27FC236}">
                <a16:creationId xmlns:a16="http://schemas.microsoft.com/office/drawing/2014/main" id="{952B66E4-A852-4820-A3D7-A478072BA971}"/>
              </a:ext>
            </a:extLst>
          </p:cNvPr>
          <p:cNvSpPr/>
          <p:nvPr/>
        </p:nvSpPr>
        <p:spPr>
          <a:xfrm>
            <a:off x="8895970" y="1747907"/>
            <a:ext cx="2784038" cy="2541319"/>
          </a:xfrm>
          <a:prstGeom prst="rect">
            <a:avLst/>
          </a:prstGeom>
          <a:solidFill>
            <a:schemeClr val="bg1">
              <a:lumMod val="9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i="1" dirty="0">
                <a:solidFill>
                  <a:schemeClr val="tx1"/>
                </a:solidFill>
              </a:rPr>
              <a:t>The term </a:t>
            </a:r>
            <a:r>
              <a:rPr lang="en-US" b="1" i="1" dirty="0">
                <a:solidFill>
                  <a:schemeClr val="tx1"/>
                </a:solidFill>
              </a:rPr>
              <a:t>paint</a:t>
            </a:r>
            <a:r>
              <a:rPr lang="en-US" i="1" dirty="0">
                <a:solidFill>
                  <a:schemeClr val="tx1"/>
                </a:solidFill>
              </a:rPr>
              <a:t> is used throughout this presentation broadly to include varnishes, lacquers, glazes, stains, enamels, primers, and coatings.</a:t>
            </a:r>
          </a:p>
        </p:txBody>
      </p:sp>
    </p:spTree>
    <p:extLst>
      <p:ext uri="{BB962C8B-B14F-4D97-AF65-F5344CB8AC3E}">
        <p14:creationId xmlns:p14="http://schemas.microsoft.com/office/powerpoint/2010/main" val="1413641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86523"/>
            <a:ext cx="8596668" cy="805994"/>
          </a:xfrm>
        </p:spPr>
        <p:txBody>
          <a:bodyPr/>
          <a:lstStyle/>
          <a:p>
            <a:r>
              <a:rPr lang="en-US" b="1" dirty="0"/>
              <a:t>Children are at High Risk!</a:t>
            </a:r>
          </a:p>
        </p:txBody>
      </p:sp>
      <p:sp>
        <p:nvSpPr>
          <p:cNvPr id="3" name="Content Placeholder 2"/>
          <p:cNvSpPr>
            <a:spLocks noGrp="1"/>
          </p:cNvSpPr>
          <p:nvPr>
            <p:ph idx="1"/>
          </p:nvPr>
        </p:nvSpPr>
        <p:spPr>
          <a:xfrm>
            <a:off x="677334" y="1749920"/>
            <a:ext cx="5964098" cy="4377748"/>
          </a:xfrm>
        </p:spPr>
        <p:txBody>
          <a:bodyPr>
            <a:normAutofit lnSpcReduction="10000"/>
          </a:bodyPr>
          <a:lstStyle/>
          <a:p>
            <a:r>
              <a:rPr lang="en-US" dirty="0"/>
              <a:t>Unborn babies and young children are especially at risk.</a:t>
            </a:r>
          </a:p>
          <a:p>
            <a:pPr lvl="1"/>
            <a:r>
              <a:rPr lang="en-US" dirty="0"/>
              <a:t>Pregnant women can pass lead to their unborn baby.</a:t>
            </a:r>
          </a:p>
          <a:p>
            <a:pPr lvl="1"/>
            <a:r>
              <a:rPr lang="en-US" dirty="0"/>
              <a:t>Babies and young children put their hands and other objects into their mouths.  If lead dust or paint chips are present in their environment, they can ingest lead.</a:t>
            </a:r>
          </a:p>
          <a:p>
            <a:r>
              <a:rPr lang="en-US" dirty="0"/>
              <a:t>Growing bodies absorb more lead, since lead is absorbed into the bloodstream before settling in the bones.</a:t>
            </a:r>
          </a:p>
          <a:p>
            <a:pPr marL="0" indent="0">
              <a:buNone/>
            </a:pPr>
            <a:endParaRPr lang="en-US" dirty="0"/>
          </a:p>
        </p:txBody>
      </p:sp>
      <p:sp>
        <p:nvSpPr>
          <p:cNvPr id="5" name="Slide Number Placeholder 4"/>
          <p:cNvSpPr>
            <a:spLocks noGrp="1"/>
          </p:cNvSpPr>
          <p:nvPr>
            <p:ph type="sldNum" sz="quarter" idx="12"/>
          </p:nvPr>
        </p:nvSpPr>
        <p:spPr>
          <a:solidFill>
            <a:schemeClr val="bg1"/>
          </a:solidFill>
        </p:spPr>
        <p:txBody>
          <a:bodyPr/>
          <a:lstStyle/>
          <a:p>
            <a:fld id="{08B749E0-3984-4F12-8C34-1BF8934EB1FC}" type="slidenum">
              <a:rPr lang="en-US" smtClean="0"/>
              <a:t>5</a:t>
            </a:fld>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1432" y="2333343"/>
            <a:ext cx="5497516" cy="3579318"/>
          </a:xfrm>
          <a:prstGeom prst="rect">
            <a:avLst/>
          </a:prstGeom>
        </p:spPr>
      </p:pic>
    </p:spTree>
    <p:extLst>
      <p:ext uri="{BB962C8B-B14F-4D97-AF65-F5344CB8AC3E}">
        <p14:creationId xmlns:p14="http://schemas.microsoft.com/office/powerpoint/2010/main" val="2030224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DE8DE2B-61C1-46D5-BEB8-521321C182C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E012C92A-B902-4B69-BDCF-CCA3021FCB47}"/>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A2BDBC14-42A0-4182-BFBA-0751F6350CB3}"/>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902DC474-5BCC-4188-ACDC-AD63E6B187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5">
              <a:extLst>
                <a:ext uri="{FF2B5EF4-FFF2-40B4-BE49-F238E27FC236}">
                  <a16:creationId xmlns:a16="http://schemas.microsoft.com/office/drawing/2014/main" id="{7B427019-8592-4032-931B-4F27104C9DE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Isosceles Triangle 14">
              <a:extLst>
                <a:ext uri="{FF2B5EF4-FFF2-40B4-BE49-F238E27FC236}">
                  <a16:creationId xmlns:a16="http://schemas.microsoft.com/office/drawing/2014/main" id="{1D6E2CEA-A5BB-4CF7-B907-AE4DBF6748E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7">
              <a:extLst>
                <a:ext uri="{FF2B5EF4-FFF2-40B4-BE49-F238E27FC236}">
                  <a16:creationId xmlns:a16="http://schemas.microsoft.com/office/drawing/2014/main" id="{78D09D5A-29CC-4B32-9CE1-72E607558A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8">
              <a:extLst>
                <a:ext uri="{FF2B5EF4-FFF2-40B4-BE49-F238E27FC236}">
                  <a16:creationId xmlns:a16="http://schemas.microsoft.com/office/drawing/2014/main" id="{6DF3A3FC-950B-40B0-923D-0F0BC1A542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9">
              <a:extLst>
                <a:ext uri="{FF2B5EF4-FFF2-40B4-BE49-F238E27FC236}">
                  <a16:creationId xmlns:a16="http://schemas.microsoft.com/office/drawing/2014/main" id="{BCA0F2E1-CD3D-4521-9CCB-41A5CC6C543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9BA4F16A-21DC-462A-AD37-0A93C8B79E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FB75EBDD-038D-4572-A372-1149382957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1" name="Title 1"/>
          <p:cNvSpPr>
            <a:spLocks noGrp="1"/>
          </p:cNvSpPr>
          <p:nvPr>
            <p:ph type="title"/>
          </p:nvPr>
        </p:nvSpPr>
        <p:spPr>
          <a:xfrm>
            <a:off x="689208" y="632571"/>
            <a:ext cx="7728827" cy="785826"/>
          </a:xfrm>
          <a:noFill/>
        </p:spPr>
        <p:txBody>
          <a:bodyPr/>
          <a:lstStyle/>
          <a:p>
            <a:r>
              <a:rPr lang="en-US" b="1" dirty="0"/>
              <a:t>Health Effects</a:t>
            </a:r>
          </a:p>
        </p:txBody>
      </p:sp>
      <p:sp>
        <p:nvSpPr>
          <p:cNvPr id="22" name="Content Placeholder 2"/>
          <p:cNvSpPr txBox="1">
            <a:spLocks/>
          </p:cNvSpPr>
          <p:nvPr/>
        </p:nvSpPr>
        <p:spPr>
          <a:xfrm>
            <a:off x="411703" y="1418146"/>
            <a:ext cx="9415068" cy="1426654"/>
          </a:xfrm>
          <a:prstGeom prst="rect">
            <a:avLst/>
          </a:prstGeom>
          <a:no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4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t>Exposure to lead in children has permanent negative impacts on children’s developing brains.</a:t>
            </a:r>
          </a:p>
          <a:p>
            <a:r>
              <a:rPr lang="en-US" dirty="0"/>
              <a:t>It can have life-long, negative consequences, such as:</a:t>
            </a:r>
          </a:p>
          <a:p>
            <a:endParaRPr lang="en-US" dirty="0"/>
          </a:p>
        </p:txBody>
      </p:sp>
      <p:pic>
        <p:nvPicPr>
          <p:cNvPr id="25" name="Picture 2" descr="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t="14767" b="8024"/>
          <a:stretch/>
        </p:blipFill>
        <p:spPr bwMode="auto">
          <a:xfrm>
            <a:off x="948168" y="2782224"/>
            <a:ext cx="7867180" cy="341669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a:xfrm>
            <a:off x="10960589" y="6041362"/>
            <a:ext cx="683339" cy="365125"/>
          </a:xfrm>
        </p:spPr>
        <p:txBody>
          <a:bodyPr/>
          <a:lstStyle/>
          <a:p>
            <a:fld id="{08B749E0-3984-4F12-8C34-1BF8934EB1FC}" type="slidenum">
              <a:rPr lang="en-US" smtClean="0"/>
              <a:t>6</a:t>
            </a:fld>
            <a:endParaRPr lang="en-US"/>
          </a:p>
        </p:txBody>
      </p:sp>
    </p:spTree>
    <p:extLst>
      <p:ext uri="{BB962C8B-B14F-4D97-AF65-F5344CB8AC3E}">
        <p14:creationId xmlns:p14="http://schemas.microsoft.com/office/powerpoint/2010/main" val="1675833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DDE8DE2B-61C1-46D5-BEB8-521321C182C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8467"/>
            <a:ext cx="12192000" cy="6866467"/>
            <a:chOff x="0" y="-8467"/>
            <a:chExt cx="12192000" cy="6866467"/>
          </a:xfrm>
        </p:grpSpPr>
        <p:cxnSp>
          <p:nvCxnSpPr>
            <p:cNvPr id="11" name="Straight Connector 10">
              <a:extLst>
                <a:ext uri="{FF2B5EF4-FFF2-40B4-BE49-F238E27FC236}">
                  <a16:creationId xmlns:a16="http://schemas.microsoft.com/office/drawing/2014/main" id="{E012C92A-B902-4B69-BDCF-CCA3021FCB47}"/>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A2BDBC14-42A0-4182-BFBA-0751F6350CB3}"/>
                </a:ext>
                <a:ext uri="{C183D7F6-B498-43B3-948B-1728B52AA6E4}">
                  <adec:decorative xmlns:adec="http://schemas.microsoft.com/office/drawing/2017/decorative" xmlns="" val="1"/>
                </a:ext>
              </a:extLst>
            </p:cNvPr>
            <p:cNvCxnSpPr/>
            <p:nvPr>
              <p:extLst>
                <p:ext uri="{386F3935-93C4-4BCD-93E2-E3B085C9AB24}">
                  <p16:designElem xmlns:p16="http://schemas.microsoft.com/office/powerpoint/2015/main" val="1"/>
                </p:ext>
              </p:extLst>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13" name="Rectangle 23">
              <a:extLst>
                <a:ext uri="{FF2B5EF4-FFF2-40B4-BE49-F238E27FC236}">
                  <a16:creationId xmlns:a16="http://schemas.microsoft.com/office/drawing/2014/main" id="{902DC474-5BCC-4188-ACDC-AD63E6B187E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Rectangle 25">
              <a:extLst>
                <a:ext uri="{FF2B5EF4-FFF2-40B4-BE49-F238E27FC236}">
                  <a16:creationId xmlns:a16="http://schemas.microsoft.com/office/drawing/2014/main" id="{7B427019-8592-4032-931B-4F27104C9DE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Isosceles Triangle 14">
              <a:extLst>
                <a:ext uri="{FF2B5EF4-FFF2-40B4-BE49-F238E27FC236}">
                  <a16:creationId xmlns:a16="http://schemas.microsoft.com/office/drawing/2014/main" id="{1D6E2CEA-A5BB-4CF7-B907-AE4DBF6748E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Rectangle 27">
              <a:extLst>
                <a:ext uri="{FF2B5EF4-FFF2-40B4-BE49-F238E27FC236}">
                  <a16:creationId xmlns:a16="http://schemas.microsoft.com/office/drawing/2014/main" id="{78D09D5A-29CC-4B32-9CE1-72E607558A6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7" name="Rectangle 28">
              <a:extLst>
                <a:ext uri="{FF2B5EF4-FFF2-40B4-BE49-F238E27FC236}">
                  <a16:creationId xmlns:a16="http://schemas.microsoft.com/office/drawing/2014/main" id="{6DF3A3FC-950B-40B0-923D-0F0BC1A54204}"/>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Rectangle 29">
              <a:extLst>
                <a:ext uri="{FF2B5EF4-FFF2-40B4-BE49-F238E27FC236}">
                  <a16:creationId xmlns:a16="http://schemas.microsoft.com/office/drawing/2014/main" id="{BCA0F2E1-CD3D-4521-9CCB-41A5CC6C543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a:extLst>
                <a:ext uri="{FF2B5EF4-FFF2-40B4-BE49-F238E27FC236}">
                  <a16:creationId xmlns:a16="http://schemas.microsoft.com/office/drawing/2014/main" id="{9BA4F16A-21DC-462A-AD37-0A93C8B79E1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Isosceles Triangle 19">
              <a:extLst>
                <a:ext uri="{FF2B5EF4-FFF2-40B4-BE49-F238E27FC236}">
                  <a16:creationId xmlns:a16="http://schemas.microsoft.com/office/drawing/2014/main" id="{FB75EBDD-038D-4572-A372-11493829570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4" name="Title 1"/>
          <p:cNvSpPr>
            <a:spLocks noGrp="1"/>
          </p:cNvSpPr>
          <p:nvPr>
            <p:ph type="title"/>
          </p:nvPr>
        </p:nvSpPr>
        <p:spPr>
          <a:xfrm>
            <a:off x="385102" y="695511"/>
            <a:ext cx="9336535" cy="991910"/>
          </a:xfrm>
          <a:noFill/>
        </p:spPr>
        <p:txBody>
          <a:bodyPr/>
          <a:lstStyle/>
          <a:p>
            <a:r>
              <a:rPr lang="en-US" b="1" dirty="0"/>
              <a:t>Individual Children &amp; Global Costs</a:t>
            </a:r>
          </a:p>
        </p:txBody>
      </p:sp>
      <p:sp>
        <p:nvSpPr>
          <p:cNvPr id="25" name="Content Placeholder 2"/>
          <p:cNvSpPr txBox="1">
            <a:spLocks/>
          </p:cNvSpPr>
          <p:nvPr/>
        </p:nvSpPr>
        <p:spPr>
          <a:xfrm>
            <a:off x="262581" y="1570586"/>
            <a:ext cx="6707139" cy="4412339"/>
          </a:xfrm>
          <a:prstGeom prst="rect">
            <a:avLst/>
          </a:prstGeom>
          <a:solidFill>
            <a:srgbClr val="FFFFFF">
              <a:alpha val="40000"/>
            </a:srgbClr>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4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dirty="0"/>
              <a:t>Childhood lead exposure (from all sources) has staggering economic costs.</a:t>
            </a:r>
          </a:p>
          <a:p>
            <a:pPr lvl="1"/>
            <a:r>
              <a:rPr lang="en-US" dirty="0"/>
              <a:t>Reduction in intelligence quotient (IQ) can be correlated with decreases in lifetime earning potential.</a:t>
            </a:r>
          </a:p>
          <a:p>
            <a:r>
              <a:rPr lang="en-US" dirty="0"/>
              <a:t>Lead exposure costs </a:t>
            </a:r>
            <a:r>
              <a:rPr lang="en-US" b="1" dirty="0"/>
              <a:t>$977 billion </a:t>
            </a:r>
            <a:r>
              <a:rPr lang="en-US" dirty="0"/>
              <a:t>annually to low and middle-income countries from children’s lost IQ.</a:t>
            </a:r>
          </a:p>
          <a:p>
            <a:pPr lvl="1"/>
            <a:r>
              <a:rPr lang="en-US" dirty="0"/>
              <a:t>In Africa, it costs </a:t>
            </a:r>
            <a:r>
              <a:rPr lang="en-US" b="1" dirty="0">
                <a:solidFill>
                  <a:srgbClr val="FF0000"/>
                </a:solidFill>
              </a:rPr>
              <a:t>$135 billion</a:t>
            </a:r>
            <a:r>
              <a:rPr lang="en-US" dirty="0">
                <a:solidFill>
                  <a:schemeClr val="tx1"/>
                </a:solidFill>
              </a:rPr>
              <a:t>.</a:t>
            </a:r>
          </a:p>
          <a:p>
            <a:pPr lvl="1"/>
            <a:r>
              <a:rPr lang="en-US" dirty="0"/>
              <a:t>Latin America: $142 billion</a:t>
            </a:r>
          </a:p>
          <a:p>
            <a:pPr lvl="1"/>
            <a:r>
              <a:rPr lang="en-US" dirty="0"/>
              <a:t>Asia: $700 billion</a:t>
            </a:r>
          </a:p>
          <a:p>
            <a:endParaRPr lang="en-US" dirty="0"/>
          </a:p>
        </p:txBody>
      </p:sp>
      <p:sp>
        <p:nvSpPr>
          <p:cNvPr id="2" name="Slide Number Placeholder 1"/>
          <p:cNvSpPr>
            <a:spLocks noGrp="1"/>
          </p:cNvSpPr>
          <p:nvPr>
            <p:ph type="sldNum" sz="quarter" idx="12"/>
          </p:nvPr>
        </p:nvSpPr>
        <p:spPr/>
        <p:txBody>
          <a:bodyPr/>
          <a:lstStyle/>
          <a:p>
            <a:fld id="{08B749E0-3984-4F12-8C34-1BF8934EB1FC}" type="slidenum">
              <a:rPr lang="en-US" smtClean="0"/>
              <a:t>7</a:t>
            </a:fld>
            <a:endParaRPr lang="en-US"/>
          </a:p>
        </p:txBody>
      </p:sp>
      <p:sp>
        <p:nvSpPr>
          <p:cNvPr id="26" name="TextBox 25"/>
          <p:cNvSpPr txBox="1"/>
          <p:nvPr/>
        </p:nvSpPr>
        <p:spPr>
          <a:xfrm>
            <a:off x="1261384" y="6553342"/>
            <a:ext cx="7546378" cy="246221"/>
          </a:xfrm>
          <a:prstGeom prst="rect">
            <a:avLst/>
          </a:prstGeom>
          <a:noFill/>
        </p:spPr>
        <p:txBody>
          <a:bodyPr wrap="square" rtlCol="0">
            <a:spAutoFit/>
          </a:bodyPr>
          <a:lstStyle/>
          <a:p>
            <a:r>
              <a:rPr lang="en-US" sz="1000" i="1" dirty="0"/>
              <a:t>Source: NYU School of Medicine </a:t>
            </a:r>
            <a:r>
              <a:rPr lang="en-US" sz="1000" i="1" dirty="0">
                <a:solidFill>
                  <a:schemeClr val="accent1">
                    <a:lumMod val="75000"/>
                  </a:schemeClr>
                </a:solidFill>
                <a:hlinkClick r:id="rId3"/>
              </a:rPr>
              <a:t>http://www.med.nyu.edu/pediatrics/research/environmentalpediatrics/leadexposure</a:t>
            </a:r>
            <a:r>
              <a:rPr lang="en-US" sz="1000" i="1" dirty="0">
                <a:solidFill>
                  <a:schemeClr val="accent1">
                    <a:lumMod val="75000"/>
                  </a:schemeClr>
                </a:solidFill>
              </a:rPr>
              <a:t> </a:t>
            </a:r>
          </a:p>
        </p:txBody>
      </p:sp>
      <p:pic>
        <p:nvPicPr>
          <p:cNvPr id="23" name="Picture 22"/>
          <p:cNvPicPr>
            <a:picLocks noChangeAspect="1"/>
          </p:cNvPicPr>
          <p:nvPr/>
        </p:nvPicPr>
        <p:blipFill rotWithShape="1">
          <a:blip r:embed="rId4" cstate="print">
            <a:extLst>
              <a:ext uri="{28A0092B-C50C-407E-A947-70E740481C1C}">
                <a14:useLocalDpi xmlns:a14="http://schemas.microsoft.com/office/drawing/2010/main" val="0"/>
              </a:ext>
            </a:extLst>
          </a:blip>
          <a:srcRect l="36042"/>
          <a:stretch/>
        </p:blipFill>
        <p:spPr>
          <a:xfrm>
            <a:off x="6827290" y="1571588"/>
            <a:ext cx="4605737" cy="4261642"/>
          </a:xfrm>
          <a:prstGeom prst="rect">
            <a:avLst/>
          </a:prstGeom>
        </p:spPr>
      </p:pic>
    </p:spTree>
    <p:extLst>
      <p:ext uri="{BB962C8B-B14F-4D97-AF65-F5344CB8AC3E}">
        <p14:creationId xmlns:p14="http://schemas.microsoft.com/office/powerpoint/2010/main" val="11006301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77334" y="150150"/>
            <a:ext cx="8596668" cy="1643024"/>
          </a:xfrm>
        </p:spPr>
        <p:txBody>
          <a:bodyPr>
            <a:normAutofit fontScale="90000"/>
          </a:bodyPr>
          <a:lstStyle/>
          <a:p>
            <a:r>
              <a:rPr lang="en-US" b="1" dirty="0"/>
              <a:t>Economic Costs of Childhood Lead Exposure in Low-and Middle-Income Countries</a:t>
            </a:r>
          </a:p>
        </p:txBody>
      </p:sp>
      <p:pic>
        <p:nvPicPr>
          <p:cNvPr id="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011490" y="3018006"/>
            <a:ext cx="6802474" cy="3593102"/>
          </a:xfrm>
          <a:prstGeom prst="rect">
            <a:avLst/>
          </a:prstGeom>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vert="horz" lIns="91440" tIns="45720" rIns="91440" bIns="45720" rtlCol="0" anchor="ctr">
            <a:normAutofit/>
          </a:bodyPr>
          <a:lstStyle/>
          <a:p>
            <a:pPr>
              <a:spcAft>
                <a:spcPts val="600"/>
              </a:spcAft>
            </a:pPr>
            <a:fld id="{08B749E0-3984-4F12-8C34-1BF8934EB1FC}" type="slidenum">
              <a:rPr lang="en-US" sz="900" smtClean="0">
                <a:solidFill>
                  <a:srgbClr val="FFFFFF"/>
                </a:solidFill>
              </a:rPr>
              <a:pPr>
                <a:spcAft>
                  <a:spcPts val="600"/>
                </a:spcAft>
              </a:pPr>
              <a:t>8</a:t>
            </a:fld>
            <a:endParaRPr lang="en-US" sz="900">
              <a:solidFill>
                <a:srgbClr val="FFFFFF"/>
              </a:solidFill>
            </a:endParaRPr>
          </a:p>
        </p:txBody>
      </p:sp>
      <p:sp>
        <p:nvSpPr>
          <p:cNvPr id="35" name="TextBox 34"/>
          <p:cNvSpPr txBox="1"/>
          <p:nvPr/>
        </p:nvSpPr>
        <p:spPr>
          <a:xfrm>
            <a:off x="7878148" y="3729245"/>
            <a:ext cx="2453384" cy="707886"/>
          </a:xfrm>
          <a:prstGeom prst="rect">
            <a:avLst/>
          </a:prstGeom>
          <a:noFill/>
        </p:spPr>
        <p:txBody>
          <a:bodyPr wrap="square" rtlCol="0">
            <a:spAutoFit/>
          </a:bodyPr>
          <a:lstStyle/>
          <a:p>
            <a:r>
              <a:rPr lang="en-US" sz="1000" i="1" dirty="0"/>
              <a:t>Source: NYU School of Medicine </a:t>
            </a:r>
            <a:r>
              <a:rPr lang="en-US" sz="1000" i="1" dirty="0">
                <a:solidFill>
                  <a:schemeClr val="accent1">
                    <a:lumMod val="75000"/>
                  </a:schemeClr>
                </a:solidFill>
                <a:hlinkClick r:id="rId4"/>
              </a:rPr>
              <a:t>http://www.med.nyu.edu/pediatrics/research/environmentalpediatrics/leadexposure</a:t>
            </a:r>
            <a:r>
              <a:rPr lang="en-US" sz="1000" i="1" dirty="0">
                <a:solidFill>
                  <a:schemeClr val="accent1">
                    <a:lumMod val="75000"/>
                  </a:schemeClr>
                </a:solidFill>
              </a:rPr>
              <a:t> </a:t>
            </a:r>
          </a:p>
        </p:txBody>
      </p:sp>
      <p:pic>
        <p:nvPicPr>
          <p:cNvPr id="37" name="Picture 36"/>
          <p:cNvPicPr>
            <a:picLocks noChangeAspect="1"/>
          </p:cNvPicPr>
          <p:nvPr/>
        </p:nvPicPr>
        <p:blipFill>
          <a:blip r:embed="rId5"/>
          <a:stretch>
            <a:fillRect/>
          </a:stretch>
        </p:blipFill>
        <p:spPr>
          <a:xfrm>
            <a:off x="7939426" y="3018006"/>
            <a:ext cx="1595843" cy="553998"/>
          </a:xfrm>
          <a:prstGeom prst="rect">
            <a:avLst/>
          </a:prstGeom>
        </p:spPr>
      </p:pic>
      <p:sp>
        <p:nvSpPr>
          <p:cNvPr id="9" name="Content Placeholder 2">
            <a:extLst>
              <a:ext uri="{FF2B5EF4-FFF2-40B4-BE49-F238E27FC236}">
                <a16:creationId xmlns:a16="http://schemas.microsoft.com/office/drawing/2014/main" id="{9B20D8CC-7CCC-4F9A-A9B4-87E6DD825793}"/>
              </a:ext>
            </a:extLst>
          </p:cNvPr>
          <p:cNvSpPr txBox="1">
            <a:spLocks/>
          </p:cNvSpPr>
          <p:nvPr/>
        </p:nvSpPr>
        <p:spPr>
          <a:xfrm>
            <a:off x="677334" y="1915200"/>
            <a:ext cx="8264785" cy="1019681"/>
          </a:xfrm>
          <a:prstGeom prst="rect">
            <a:avLst/>
          </a:prstGeom>
          <a:solidFill>
            <a:srgbClr val="FFFFFF">
              <a:alpha val="40000"/>
            </a:srgbClr>
          </a:solidFill>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24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20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r>
              <a:rPr lang="en-US" sz="2000" dirty="0">
                <a:cs typeface="Arial" panose="020B0604020202020204" pitchFamily="34" charset="0"/>
              </a:rPr>
              <a:t>An </a:t>
            </a:r>
            <a:r>
              <a:rPr lang="en-US" sz="2000" b="1" dirty="0">
                <a:cs typeface="Arial" panose="020B0604020202020204" pitchFamily="34" charset="0"/>
              </a:rPr>
              <a:t>interactive map </a:t>
            </a:r>
            <a:r>
              <a:rPr lang="en-US" sz="2000" dirty="0">
                <a:cs typeface="Arial" panose="020B0604020202020204" pitchFamily="34" charset="0"/>
              </a:rPr>
              <a:t>based on the findings of a </a:t>
            </a:r>
            <a:r>
              <a:rPr lang="en-US" sz="2000" dirty="0"/>
              <a:t>New York University (NYU)</a:t>
            </a:r>
            <a:r>
              <a:rPr lang="en-US" sz="2000" dirty="0">
                <a:cs typeface="Arial" panose="020B0604020202020204" pitchFamily="34" charset="0"/>
              </a:rPr>
              <a:t> analysis</a:t>
            </a:r>
            <a:r>
              <a:rPr lang="en-US" sz="2000" b="1" dirty="0">
                <a:cs typeface="Arial" panose="020B0604020202020204" pitchFamily="34" charset="0"/>
              </a:rPr>
              <a:t> </a:t>
            </a:r>
            <a:r>
              <a:rPr lang="en-US" sz="2000" dirty="0">
                <a:cs typeface="Arial" panose="020B0604020202020204" pitchFamily="34" charset="0"/>
              </a:rPr>
              <a:t>displays cost and corresponding percent loss to GDP in 110 low- and middle-income countries.</a:t>
            </a:r>
          </a:p>
        </p:txBody>
      </p:sp>
    </p:spTree>
    <p:extLst>
      <p:ext uri="{BB962C8B-B14F-4D97-AF65-F5344CB8AC3E}">
        <p14:creationId xmlns:p14="http://schemas.microsoft.com/office/powerpoint/2010/main" val="33412343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265" y="653143"/>
            <a:ext cx="8467106" cy="1081256"/>
          </a:xfrm>
        </p:spPr>
        <p:txBody>
          <a:bodyPr>
            <a:noAutofit/>
          </a:bodyPr>
          <a:lstStyle/>
          <a:p>
            <a:r>
              <a:rPr lang="en-US" b="1" dirty="0"/>
              <a:t>Select African Country Results </a:t>
            </a:r>
            <a:endParaRPr lang="en-US" b="1"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49289149"/>
              </p:ext>
            </p:extLst>
          </p:nvPr>
        </p:nvGraphicFramePr>
        <p:xfrm>
          <a:off x="676894" y="2246533"/>
          <a:ext cx="8336477" cy="3204244"/>
        </p:xfrm>
        <a:graphic>
          <a:graphicData uri="http://schemas.openxmlformats.org/drawingml/2006/table">
            <a:tbl>
              <a:tblPr>
                <a:tableStyleId>{46F890A9-2807-4EBB-B81D-B2AA78EC7F39}</a:tableStyleId>
              </a:tblPr>
              <a:tblGrid>
                <a:gridCol w="3550841">
                  <a:extLst>
                    <a:ext uri="{9D8B030D-6E8A-4147-A177-3AD203B41FA5}">
                      <a16:colId xmlns:a16="http://schemas.microsoft.com/office/drawing/2014/main" val="20000"/>
                    </a:ext>
                  </a:extLst>
                </a:gridCol>
                <a:gridCol w="2593711">
                  <a:extLst>
                    <a:ext uri="{9D8B030D-6E8A-4147-A177-3AD203B41FA5}">
                      <a16:colId xmlns:a16="http://schemas.microsoft.com/office/drawing/2014/main" val="20001"/>
                    </a:ext>
                  </a:extLst>
                </a:gridCol>
                <a:gridCol w="2191925">
                  <a:extLst>
                    <a:ext uri="{9D8B030D-6E8A-4147-A177-3AD203B41FA5}">
                      <a16:colId xmlns:a16="http://schemas.microsoft.com/office/drawing/2014/main" val="20002"/>
                    </a:ext>
                  </a:extLst>
                </a:gridCol>
              </a:tblGrid>
              <a:tr h="513594">
                <a:tc>
                  <a:txBody>
                    <a:bodyPr/>
                    <a:lstStyle/>
                    <a:p>
                      <a:pPr algn="l" fontAlgn="ctr"/>
                      <a:r>
                        <a:rPr lang="en-US" sz="1600" b="1" u="none" strike="noStrike" dirty="0">
                          <a:ln>
                            <a:noFill/>
                          </a:ln>
                          <a:solidFill>
                            <a:schemeClr val="bg1"/>
                          </a:solidFill>
                          <a:effectLst/>
                        </a:rPr>
                        <a:t>Country</a:t>
                      </a:r>
                      <a:endParaRPr lang="en-US" sz="1600" b="1" i="0" u="none" strike="noStrike" dirty="0">
                        <a:ln>
                          <a:noFill/>
                        </a:ln>
                        <a:solidFill>
                          <a:schemeClr val="bg1"/>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l" fontAlgn="b"/>
                      <a:r>
                        <a:rPr lang="en-US" sz="1600" b="1" u="none" strike="noStrike" dirty="0">
                          <a:ln>
                            <a:noFill/>
                          </a:ln>
                          <a:solidFill>
                            <a:schemeClr val="bg1"/>
                          </a:solidFill>
                          <a:effectLst/>
                        </a:rPr>
                        <a:t>Annual</a:t>
                      </a:r>
                      <a:r>
                        <a:rPr lang="en-US" sz="1600" b="1" u="none" strike="noStrike" baseline="0" dirty="0">
                          <a:ln>
                            <a:noFill/>
                          </a:ln>
                          <a:solidFill>
                            <a:schemeClr val="bg1"/>
                          </a:solidFill>
                          <a:effectLst/>
                        </a:rPr>
                        <a:t> Cost </a:t>
                      </a:r>
                    </a:p>
                    <a:p>
                      <a:pPr algn="l" fontAlgn="b"/>
                      <a:r>
                        <a:rPr lang="en-US" sz="1600" b="1" i="1" u="none" strike="noStrike" baseline="0" dirty="0">
                          <a:ln>
                            <a:noFill/>
                          </a:ln>
                          <a:solidFill>
                            <a:schemeClr val="bg1"/>
                          </a:solidFill>
                          <a:effectLst/>
                        </a:rPr>
                        <a:t>(billion $)</a:t>
                      </a:r>
                      <a:endParaRPr lang="en-US" sz="1600" b="1" i="1" u="none" strike="noStrike" dirty="0">
                        <a:ln>
                          <a:noFill/>
                        </a:ln>
                        <a:solidFill>
                          <a:schemeClr val="bg1"/>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tc>
                  <a:txBody>
                    <a:bodyPr/>
                    <a:lstStyle/>
                    <a:p>
                      <a:pPr algn="l" fontAlgn="b"/>
                      <a:r>
                        <a:rPr lang="en-US" sz="1600" b="1" u="none" strike="noStrike" dirty="0">
                          <a:ln>
                            <a:noFill/>
                          </a:ln>
                          <a:solidFill>
                            <a:schemeClr val="bg1"/>
                          </a:solidFill>
                          <a:effectLst/>
                        </a:rPr>
                        <a:t>% GDP</a:t>
                      </a:r>
                      <a:endParaRPr lang="en-US" sz="1600" b="1" u="none" strike="noStrike" dirty="0">
                        <a:ln>
                          <a:noFill/>
                        </a:ln>
                        <a:solidFill>
                          <a:schemeClr val="bg1"/>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50000"/>
                      </a:schemeClr>
                    </a:solidFill>
                  </a:tcPr>
                </a:tc>
                <a:extLst>
                  <a:ext uri="{0D108BD9-81ED-4DB2-BD59-A6C34878D82A}">
                    <a16:rowId xmlns:a16="http://schemas.microsoft.com/office/drawing/2014/main" val="10000"/>
                  </a:ext>
                </a:extLst>
              </a:tr>
              <a:tr h="269065">
                <a:tc>
                  <a:txBody>
                    <a:bodyPr/>
                    <a:lstStyle/>
                    <a:p>
                      <a:pPr lvl="1" algn="l" fontAlgn="ctr"/>
                      <a:r>
                        <a:rPr lang="en-US" sz="1600" u="none" strike="noStrike" dirty="0">
                          <a:effectLst/>
                        </a:rPr>
                        <a:t>Algeria</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dirty="0">
                          <a:effectLst/>
                        </a:rPr>
                        <a:t>11.83</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3.77</a:t>
                      </a:r>
                      <a:endParaRPr lang="en-US" sz="1600" b="0" i="0" u="none" strike="noStrike" dirty="0">
                        <a:solidFill>
                          <a:schemeClr val="dk1"/>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1"/>
                  </a:ext>
                </a:extLst>
              </a:tr>
              <a:tr h="269065">
                <a:tc>
                  <a:txBody>
                    <a:bodyPr/>
                    <a:lstStyle/>
                    <a:p>
                      <a:pPr lvl="1" algn="l" fontAlgn="ctr"/>
                      <a:r>
                        <a:rPr lang="en-US" sz="1600" u="none" strike="noStrike" dirty="0">
                          <a:effectLst/>
                        </a:rPr>
                        <a:t>Cameroon</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dirty="0">
                          <a:effectLst/>
                        </a:rPr>
                        <a:t>2.52</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5.28</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170247118"/>
                  </a:ext>
                </a:extLst>
              </a:tr>
              <a:tr h="269065">
                <a:tc>
                  <a:txBody>
                    <a:bodyPr/>
                    <a:lstStyle/>
                    <a:p>
                      <a:pPr lvl="1" algn="l" fontAlgn="ctr"/>
                      <a:r>
                        <a:rPr lang="en-US" sz="1600" u="none" strike="noStrike" dirty="0">
                          <a:effectLst/>
                        </a:rPr>
                        <a:t>Côte d’Ivoire</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dirty="0">
                          <a:effectLst/>
                        </a:rPr>
                        <a:t>1.76</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4.85</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794852302"/>
                  </a:ext>
                </a:extLst>
              </a:tr>
              <a:tr h="269065">
                <a:tc>
                  <a:txBody>
                    <a:bodyPr/>
                    <a:lstStyle/>
                    <a:p>
                      <a:pPr lvl="1" algn="l" fontAlgn="ctr"/>
                      <a:r>
                        <a:rPr lang="en-US" sz="1600" u="none" strike="noStrike" dirty="0">
                          <a:effectLst/>
                        </a:rPr>
                        <a:t>DR Congo</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dirty="0">
                          <a:effectLst/>
                        </a:rPr>
                        <a:t>1.52</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5.99</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28216629"/>
                  </a:ext>
                </a:extLst>
              </a:tr>
              <a:tr h="269065">
                <a:tc>
                  <a:txBody>
                    <a:bodyPr/>
                    <a:lstStyle/>
                    <a:p>
                      <a:pPr lvl="1" algn="l" fontAlgn="ctr"/>
                      <a:r>
                        <a:rPr lang="en-US" sz="1600" u="none" strike="noStrike" dirty="0">
                          <a:effectLst/>
                        </a:rPr>
                        <a:t>Egypt</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dirty="0">
                          <a:effectLst/>
                        </a:rPr>
                        <a:t>17.79</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3.41</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04"/>
                  </a:ext>
                </a:extLst>
              </a:tr>
              <a:tr h="269065">
                <a:tc>
                  <a:txBody>
                    <a:bodyPr/>
                    <a:lstStyle/>
                    <a:p>
                      <a:pPr lvl="1" algn="l" fontAlgn="ctr"/>
                      <a:r>
                        <a:rPr lang="en-US" sz="1600" u="none" strike="noStrike" dirty="0">
                          <a:effectLst/>
                        </a:rPr>
                        <a:t>Kenya</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dirty="0">
                          <a:effectLst/>
                        </a:rPr>
                        <a:t>3.76</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5.26</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850212057"/>
                  </a:ext>
                </a:extLst>
              </a:tr>
              <a:tr h="269065">
                <a:tc>
                  <a:txBody>
                    <a:bodyPr/>
                    <a:lstStyle/>
                    <a:p>
                      <a:pPr lvl="1" algn="l" fontAlgn="ctr"/>
                      <a:r>
                        <a:rPr lang="en-US" sz="1600" u="none" strike="noStrike" dirty="0">
                          <a:effectLst/>
                        </a:rPr>
                        <a:t>Madagascar</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baseline="0" dirty="0">
                          <a:effectLst/>
                        </a:rPr>
                        <a:t>1.19</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5.73</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10013"/>
                  </a:ext>
                </a:extLst>
              </a:tr>
              <a:tr h="269065">
                <a:tc>
                  <a:txBody>
                    <a:bodyPr/>
                    <a:lstStyle/>
                    <a:p>
                      <a:pPr lvl="1" algn="l" fontAlgn="ctr"/>
                      <a:r>
                        <a:rPr lang="en-US" sz="1600" u="none" strike="noStrike" dirty="0">
                          <a:effectLst/>
                        </a:rPr>
                        <a:t>Nigeria</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baseline="0" dirty="0">
                          <a:effectLst/>
                        </a:rPr>
                        <a:t>16.22</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3.94</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2963633471"/>
                  </a:ext>
                </a:extLst>
              </a:tr>
              <a:tr h="269065">
                <a:tc>
                  <a:txBody>
                    <a:bodyPr/>
                    <a:lstStyle/>
                    <a:p>
                      <a:pPr lvl="1" algn="l" fontAlgn="ctr"/>
                      <a:r>
                        <a:rPr lang="en-US" sz="1600" u="none" strike="noStrike" dirty="0">
                          <a:effectLst/>
                        </a:rPr>
                        <a:t>South Africa</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dirty="0">
                          <a:effectLst/>
                        </a:rPr>
                        <a:t>17.71</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3.17</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978450018"/>
                  </a:ext>
                </a:extLst>
              </a:tr>
              <a:tr h="269065">
                <a:tc>
                  <a:txBody>
                    <a:bodyPr/>
                    <a:lstStyle/>
                    <a:p>
                      <a:pPr lvl="1" algn="l" fontAlgn="ctr"/>
                      <a:r>
                        <a:rPr lang="en-US" sz="1600" u="none" strike="noStrike" dirty="0">
                          <a:effectLst/>
                        </a:rPr>
                        <a:t>Zambia</a:t>
                      </a:r>
                      <a:endParaRPr lang="en-US" sz="1600" b="0" i="0" u="none" strike="noStrike" dirty="0">
                        <a:solidFill>
                          <a:srgbClr val="000000"/>
                        </a:solidFill>
                        <a:effectLst/>
                        <a:latin typeface="+mj-lt"/>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lvl="0" algn="l" fontAlgn="b"/>
                      <a:r>
                        <a:rPr lang="en-US" sz="1600" u="none" strike="noStrike" dirty="0">
                          <a:effectLst/>
                        </a:rPr>
                        <a:t>1.44</a:t>
                      </a:r>
                      <a:endParaRPr lang="en-US" sz="1600" b="0" i="0" u="none" strike="noStrike" dirty="0">
                        <a:solidFill>
                          <a:srgbClr val="000000"/>
                        </a:solidFill>
                        <a:effectLst/>
                        <a:latin typeface="+mj-lt"/>
                      </a:endParaRPr>
                    </a:p>
                  </a:txBody>
                  <a:tcPr marL="9525" marR="274320"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l" fontAlgn="b"/>
                      <a:r>
                        <a:rPr lang="en-US" sz="1600" u="none" strike="noStrike" dirty="0">
                          <a:effectLst/>
                        </a:rPr>
                        <a:t>6.59</a:t>
                      </a:r>
                      <a:endParaRPr lang="en-US" sz="1600" b="0" i="0" u="none" strike="noStrike" dirty="0">
                        <a:solidFill>
                          <a:srgbClr val="000000"/>
                        </a:solidFill>
                        <a:effectLst/>
                        <a:latin typeface="+mj-lt"/>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14136258"/>
                  </a:ext>
                </a:extLst>
              </a:tr>
            </a:tbl>
          </a:graphicData>
        </a:graphic>
      </p:graphicFrame>
      <p:sp>
        <p:nvSpPr>
          <p:cNvPr id="6" name="Rectangle 5"/>
          <p:cNvSpPr/>
          <p:nvPr/>
        </p:nvSpPr>
        <p:spPr>
          <a:xfrm>
            <a:off x="546265" y="1600201"/>
            <a:ext cx="7988135" cy="369332"/>
          </a:xfrm>
          <a:prstGeom prst="rect">
            <a:avLst/>
          </a:prstGeom>
        </p:spPr>
        <p:txBody>
          <a:bodyPr wrap="square">
            <a:spAutoFit/>
          </a:bodyPr>
          <a:lstStyle/>
          <a:p>
            <a:r>
              <a:rPr lang="en-US" dirty="0">
                <a:latin typeface="+mj-lt"/>
              </a:rPr>
              <a:t>A full report by NYU researchers is available online and by request. </a:t>
            </a:r>
          </a:p>
        </p:txBody>
      </p:sp>
    </p:spTree>
    <p:extLst>
      <p:ext uri="{BB962C8B-B14F-4D97-AF65-F5344CB8AC3E}">
        <p14:creationId xmlns:p14="http://schemas.microsoft.com/office/powerpoint/2010/main" val="103127088"/>
      </p:ext>
    </p:extLst>
  </p:cSld>
  <p:clrMapOvr>
    <a:masterClrMapping/>
  </p:clrMapOvr>
</p:sld>
</file>

<file path=ppt/theme/theme1.xml><?xml version="1.0" encoding="utf-8"?>
<a:theme xmlns:a="http://schemas.openxmlformats.org/drawingml/2006/main" name="Facet">
  <a:themeElements>
    <a:clrScheme name="LPA">
      <a:dk1>
        <a:sysClr val="windowText" lastClr="000000"/>
      </a:dk1>
      <a:lt1>
        <a:sysClr val="window" lastClr="FFFFFF"/>
      </a:lt1>
      <a:dk2>
        <a:srgbClr val="ECECEC"/>
      </a:dk2>
      <a:lt2>
        <a:srgbClr val="ECECEC"/>
      </a:lt2>
      <a:accent1>
        <a:srgbClr val="3DB8C2"/>
      </a:accent1>
      <a:accent2>
        <a:srgbClr val="3DB8C2"/>
      </a:accent2>
      <a:accent3>
        <a:srgbClr val="F54C35"/>
      </a:accent3>
      <a:accent4>
        <a:srgbClr val="F4CACA"/>
      </a:accent4>
      <a:accent5>
        <a:srgbClr val="4AB5C4"/>
      </a:accent5>
      <a:accent6>
        <a:srgbClr val="0989B1"/>
      </a:accent6>
      <a:hlink>
        <a:srgbClr val="0070C0"/>
      </a:hlink>
      <a:folHlink>
        <a:srgbClr val="000000"/>
      </a:folHlink>
    </a:clrScheme>
    <a:fontScheme name="Custom 1">
      <a:majorFont>
        <a:latin typeface="Lucida Sans"/>
        <a:ea typeface=""/>
        <a:cs typeface=""/>
      </a:majorFont>
      <a:minorFont>
        <a:latin typeface="Lucida Sans"/>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ights xmlns="4ffa91fb-a0ff-4ac5-b2db-65c790d184a4" xsi:nil="true"/>
    <Document_x0020_Creation_x0020_Date xmlns="4ffa91fb-a0ff-4ac5-b2db-65c790d184a4">2018-03-01T19:52:24+00:00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2.xml><?xml version="1.0" encoding="utf-8"?>
<?mso-contentType ?>
<SharedContentType xmlns="Microsoft.SharePoint.Taxonomy.ContentTypeSync" SourceId="29f62856-1543-49d4-a736-4569d363f533" ContentTypeId="0x0101" PreviousValue="false"/>
</file>

<file path=customXml/item3.xml><?xml version="1.0" encoding="utf-8"?>
<ct:contentTypeSchema xmlns:ct="http://schemas.microsoft.com/office/2006/metadata/contentType" xmlns:ma="http://schemas.microsoft.com/office/2006/metadata/properties/metaAttributes" ct:_="" ma:_="" ma:contentTypeName="Document" ma:contentTypeID="0x010100292C0E6D9960E4459B21B3C02484385D" ma:contentTypeVersion="32" ma:contentTypeDescription="Create a new document." ma:contentTypeScope="" ma:versionID="3dfaa272bf67cfa42e2dcdc80b777d8a">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07beddfa-113c-4110-9fa5-5dc67e55e965" xmlns:ns6="9f6eef7d-6440-4a54-b22e-9b6e74864158" targetNamespace="http://schemas.microsoft.com/office/2006/metadata/properties" ma:root="true" ma:fieldsID="4a41eeb0e2a970a7baf1f55189d7b947" ns1:_="" ns2:_="" ns3:_="" ns4:_="" ns5:_="" ns6:_="">
    <xsd:import namespace="http://schemas.microsoft.com/sharepoint/v3"/>
    <xsd:import namespace="4ffa91fb-a0ff-4ac5-b2db-65c790d184a4"/>
    <xsd:import namespace="http://schemas.microsoft.com/sharepoint.v3"/>
    <xsd:import namespace="http://schemas.microsoft.com/sharepoint/v3/fields"/>
    <xsd:import namespace="07beddfa-113c-4110-9fa5-5dc67e55e965"/>
    <xsd:import namespace="9f6eef7d-6440-4a54-b22e-9b6e74864158"/>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5:LastSharedByUser" minOccurs="0"/>
                <xsd:element ref="ns5:LastSharedByTime" minOccurs="0"/>
                <xsd:element ref="ns6:MediaServiceMetadata" minOccurs="0"/>
                <xsd:element ref="ns6:MediaServiceFastMetadata" minOccurs="0"/>
                <xsd:element ref="ns6:MediaServiceDateTaken" minOccurs="0"/>
                <xsd:element ref="ns6:MediaServiceAutoTags" minOccurs="0"/>
                <xsd:element ref="ns6:MediaServiceLocation" minOccurs="0"/>
                <xsd:element ref="ns6:MediaServiceOCR" minOccurs="0"/>
                <xsd:element ref="ns6:MediaServiceEventHashCode" minOccurs="0"/>
                <xsd:element ref="ns6: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91caa61c-ecd9-4628-821e-7718459af438}" ma:internalName="TaxCatchAllLabel" ma:readOnly="true" ma:showField="CatchAllDataLabel"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91caa61c-ecd9-4628-821e-7718459af438}" ma:internalName="TaxCatchAll" ma:showField="CatchAllData" ma:web="77d4e1f2-3876-4648-b69c-be4af5dd7530">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7beddfa-113c-4110-9fa5-5dc67e55e965"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element name="LastSharedByUser" ma:index="31" nillable="true" ma:displayName="Last Shared By User" ma:description="" ma:internalName="LastSharedByUser" ma:readOnly="true">
      <xsd:simpleType>
        <xsd:restriction base="dms:Note">
          <xsd:maxLength value="255"/>
        </xsd:restriction>
      </xsd:simpleType>
    </xsd:element>
    <xsd:element name="LastSharedByTime" ma:index="3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f6eef7d-6440-4a54-b22e-9b6e74864158" elementFormDefault="qualified">
    <xsd:import namespace="http://schemas.microsoft.com/office/2006/documentManagement/types"/>
    <xsd:import namespace="http://schemas.microsoft.com/office/infopath/2007/PartnerControls"/>
    <xsd:element name="MediaServiceMetadata" ma:index="33" nillable="true" ma:displayName="MediaServiceMetadata" ma:description="" ma:hidden="true" ma:internalName="MediaServiceMetadata" ma:readOnly="true">
      <xsd:simpleType>
        <xsd:restriction base="dms:Note"/>
      </xsd:simpleType>
    </xsd:element>
    <xsd:element name="MediaServiceFastMetadata" ma:index="34" nillable="true" ma:displayName="MediaServiceFastMetadata" ma:description="" ma:hidden="true" ma:internalName="MediaServiceFastMetadata" ma:readOnly="true">
      <xsd:simpleType>
        <xsd:restriction base="dms:Note"/>
      </xsd:simpleType>
    </xsd:element>
    <xsd:element name="MediaServiceDateTaken" ma:index="35" nillable="true" ma:displayName="MediaServiceDateTaken" ma:description="" ma:hidden="true" ma:internalName="MediaServiceDateTaken" ma:readOnly="true">
      <xsd:simpleType>
        <xsd:restriction base="dms:Text"/>
      </xsd:simpleType>
    </xsd:element>
    <xsd:element name="MediaServiceAutoTags" ma:index="36" nillable="true" ma:displayName="MediaServiceAutoTags" ma:description="" ma:internalName="MediaServiceAutoTags" ma:readOnly="true">
      <xsd:simpleType>
        <xsd:restriction base="dms:Text"/>
      </xsd:simpleType>
    </xsd:element>
    <xsd:element name="MediaServiceLocation" ma:index="37" nillable="true" ma:displayName="MediaServiceLocation" ma:description="" ma:internalName="MediaServiceLocation" ma:readOnly="true">
      <xsd:simpleType>
        <xsd:restriction base="dms:Text"/>
      </xsd:simpleType>
    </xsd:element>
    <xsd:element name="MediaServiceOCR" ma:index="38" nillable="true" ma:displayName="MediaServiceOCR" ma:internalName="MediaServiceOCR" ma:readOnly="true">
      <xsd:simpleType>
        <xsd:restriction base="dms:Note">
          <xsd:maxLength value="255"/>
        </xsd:restriction>
      </xsd:simpleType>
    </xsd:element>
    <xsd:element name="MediaServiceEventHashCode" ma:index="39" nillable="true" ma:displayName="MediaServiceEventHashCode" ma:hidden="true" ma:internalName="MediaServiceEventHashCode" ma:readOnly="true">
      <xsd:simpleType>
        <xsd:restriction base="dms:Text"/>
      </xsd:simpleType>
    </xsd:element>
    <xsd:element name="MediaServiceGenerationTime" ma:index="40"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C359972-8CAF-45A6-B63F-97908BF4D9E7}">
  <ds:schemaRefs>
    <ds:schemaRef ds:uri="http://schemas.microsoft.com/sharepoint/v3"/>
    <ds:schemaRef ds:uri="http://schemas.microsoft.com/office/infopath/2007/PartnerControls"/>
    <ds:schemaRef ds:uri="4ffa91fb-a0ff-4ac5-b2db-65c790d184a4"/>
    <ds:schemaRef ds:uri="http://schemas.microsoft.com/office/2006/documentManagement/types"/>
    <ds:schemaRef ds:uri="9f6eef7d-6440-4a54-b22e-9b6e74864158"/>
    <ds:schemaRef ds:uri="http://purl.org/dc/elements/1.1/"/>
    <ds:schemaRef ds:uri="http://purl.org/dc/terms/"/>
    <ds:schemaRef ds:uri="http://schemas.openxmlformats.org/package/2006/metadata/core-properties"/>
    <ds:schemaRef ds:uri="http://purl.org/dc/dcmitype/"/>
    <ds:schemaRef ds:uri="http://schemas.microsoft.com/sharepoint.v3"/>
    <ds:schemaRef ds:uri="07beddfa-113c-4110-9fa5-5dc67e55e965"/>
    <ds:schemaRef ds:uri="http://schemas.microsoft.com/sharepoint/v3/field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8C251F53-55F2-4EBF-A2AC-B193DECF4C05}">
  <ds:schemaRefs>
    <ds:schemaRef ds:uri="Microsoft.SharePoint.Taxonomy.ContentTypeSync"/>
  </ds:schemaRefs>
</ds:datastoreItem>
</file>

<file path=customXml/itemProps3.xml><?xml version="1.0" encoding="utf-8"?>
<ds:datastoreItem xmlns:ds="http://schemas.openxmlformats.org/officeDocument/2006/customXml" ds:itemID="{31283341-F90E-4492-AF78-3A2EF10395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07beddfa-113c-4110-9fa5-5dc67e55e965"/>
    <ds:schemaRef ds:uri="9f6eef7d-6440-4a54-b22e-9b6e748641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1B023DAC-8D5B-435C-A430-4ED6B03433D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Basis</Template>
  <TotalTime>6287</TotalTime>
  <Words>2950</Words>
  <Application>Microsoft Office PowerPoint</Application>
  <PresentationFormat>Widescreen</PresentationFormat>
  <Paragraphs>474</Paragraphs>
  <Slides>24</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ＭＳ Ｐゴシック</vt:lpstr>
      <vt:lpstr>Arial</vt:lpstr>
      <vt:lpstr>Calibri</vt:lpstr>
      <vt:lpstr>Constantia</vt:lpstr>
      <vt:lpstr>Courier New</vt:lpstr>
      <vt:lpstr>Lucida Sans</vt:lpstr>
      <vt:lpstr>Times New Roman</vt:lpstr>
      <vt:lpstr>Wingdings 3</vt:lpstr>
      <vt:lpstr>Facet</vt:lpstr>
      <vt:lpstr>Overview of Global Efforts to Eliminate Lead Paint</vt:lpstr>
      <vt:lpstr>Outline</vt:lpstr>
      <vt:lpstr>Lead is Poisonous</vt:lpstr>
      <vt:lpstr>Why is Lead Paint a Problem?</vt:lpstr>
      <vt:lpstr>Children are at High Risk!</vt:lpstr>
      <vt:lpstr>Health Effects</vt:lpstr>
      <vt:lpstr>Individual Children &amp; Global Costs</vt:lpstr>
      <vt:lpstr>Economic Costs of Childhood Lead Exposure in Low-and Middle-Income Countries</vt:lpstr>
      <vt:lpstr>Select African Country Results </vt:lpstr>
      <vt:lpstr>Lead Paint Testing Around the World</vt:lpstr>
      <vt:lpstr>Lead Paint Levels in Africa</vt:lpstr>
      <vt:lpstr>Global Alliance to Eliminate Lead Paint</vt:lpstr>
      <vt:lpstr>Lead Paint Alliance Advisory Council</vt:lpstr>
      <vt:lpstr>Action Needed on Lead Paint</vt:lpstr>
      <vt:lpstr>Percent of Countries with Lead Paint Laws in Each UN Environment Region</vt:lpstr>
      <vt:lpstr>Growing Momentum</vt:lpstr>
      <vt:lpstr>ABA Resolution</vt:lpstr>
      <vt:lpstr>UNEA-3 Resolution</vt:lpstr>
      <vt:lpstr>Progress and Momentum in Africa</vt:lpstr>
      <vt:lpstr>Model Law</vt:lpstr>
      <vt:lpstr>Global Environmental Facility (GEF) Project</vt:lpstr>
      <vt:lpstr>Status of Laws and Current Activities in Africa</vt:lpstr>
      <vt:lpstr>Actions For Success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Workshop on Lead Paint in the Caribbean Region</dc:title>
  <dc:creator>Angela Bandemehr</dc:creator>
  <cp:lastModifiedBy>Desiree Raquel Narvaez</cp:lastModifiedBy>
  <cp:revision>189</cp:revision>
  <cp:lastPrinted>2018-06-07T19:28:16Z</cp:lastPrinted>
  <dcterms:created xsi:type="dcterms:W3CDTF">2018-01-25T12:59:06Z</dcterms:created>
  <dcterms:modified xsi:type="dcterms:W3CDTF">2018-11-25T21:03:32Z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0x010100292C0E6D9960E4459B21B3C02484385D</vt:lpwstr>
  </property>
</Properties>
</file>