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0" r:id="rId2"/>
  </p:sldMasterIdLst>
  <p:notesMasterIdLst>
    <p:notesMasterId r:id="rId11"/>
  </p:notesMasterIdLst>
  <p:handoutMasterIdLst>
    <p:handoutMasterId r:id="rId12"/>
  </p:handoutMasterIdLst>
  <p:sldIdLst>
    <p:sldId id="296" r:id="rId3"/>
    <p:sldId id="280" r:id="rId4"/>
    <p:sldId id="293" r:id="rId5"/>
    <p:sldId id="285" r:id="rId6"/>
    <p:sldId id="287" r:id="rId7"/>
    <p:sldId id="291" r:id="rId8"/>
    <p:sldId id="292" r:id="rId9"/>
    <p:sldId id="269" r:id="rId10"/>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6A6A6"/>
    <a:srgbClr val="FBA431"/>
    <a:srgbClr val="F76935"/>
    <a:srgbClr val="00AEEF"/>
    <a:srgbClr val="43C9D6"/>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87594" autoAdjust="0"/>
  </p:normalViewPr>
  <p:slideViewPr>
    <p:cSldViewPr snapToGrid="0" snapToObjects="1">
      <p:cViewPr varScale="1">
        <p:scale>
          <a:sx n="93" d="100"/>
          <a:sy n="93" d="100"/>
        </p:scale>
        <p:origin x="5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39" d="100"/>
          <a:sy n="139" d="100"/>
        </p:scale>
        <p:origin x="-5568" y="-12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08/01/2019</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08/01/2019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414008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rtl="0">
              <a:buFont typeface="Arial" panose="020B0604020202020204" pitchFamily="34" charset="0"/>
              <a:buChar char="•"/>
            </a:pPr>
            <a:r>
              <a:rPr lang="en-GB" sz="1200" kern="1200" dirty="0">
                <a:solidFill>
                  <a:schemeClr val="tx1"/>
                </a:solidFill>
                <a:effectLst/>
                <a:latin typeface="+mn-lt"/>
                <a:ea typeface="+mn-ea"/>
                <a:cs typeface="+mn-cs"/>
              </a:rPr>
              <a:t>Assist countries in eliminating the use of lead paint, under the leadership of the Global Alliance to Eliminate Lead Paint and the World Health Organization, in particular by providing tools and capacity-building for developing national legislation and regulations, and to work regionally, where appropriate.</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Continue to assist countries, in particular developing countries and countries with economies in transition, in their efforts to strengthen and enhance the national, </a:t>
            </a:r>
            <a:r>
              <a:rPr lang="en-GB" sz="1200" kern="1200" dirty="0" err="1">
                <a:solidFill>
                  <a:schemeClr val="tx1"/>
                </a:solidFill>
                <a:effectLst/>
                <a:latin typeface="+mn-lt"/>
                <a:ea typeface="+mn-ea"/>
                <a:cs typeface="+mn-cs"/>
              </a:rPr>
              <a:t>subregional</a:t>
            </a:r>
            <a:r>
              <a:rPr lang="en-GB" sz="1200" kern="1200" dirty="0">
                <a:solidFill>
                  <a:schemeClr val="tx1"/>
                </a:solidFill>
                <a:effectLst/>
                <a:latin typeface="+mn-lt"/>
                <a:ea typeface="+mn-ea"/>
                <a:cs typeface="+mn-cs"/>
              </a:rPr>
              <a:t> and regional implementation of environmentally sound management of waste, including by providing further capacity-building with respect to waste lead-acid batteries to implement regulatory frameworks and programmes for recycling, and better track and trace shipments, in close cooperation with the Secretariat of the Basel Convention.</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4024122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 Environment’s work on </a:t>
            </a:r>
            <a:r>
              <a:rPr lang="en-US" sz="1200" b="1" kern="1200" dirty="0">
                <a:solidFill>
                  <a:schemeClr val="tx1"/>
                </a:solidFill>
                <a:effectLst/>
                <a:latin typeface="+mn-lt"/>
                <a:ea typeface="+mn-ea"/>
                <a:cs typeface="+mn-cs"/>
              </a:rPr>
              <a:t>lead</a:t>
            </a:r>
            <a:r>
              <a:rPr lang="en-US" sz="1200" kern="1200" dirty="0">
                <a:solidFill>
                  <a:schemeClr val="tx1"/>
                </a:solidFill>
                <a:effectLst/>
                <a:latin typeface="+mn-lt"/>
                <a:ea typeface="+mn-ea"/>
                <a:cs typeface="+mn-cs"/>
              </a:rPr>
              <a:t> contributes to the over-all implementation of its efforts “</a:t>
            </a:r>
            <a:r>
              <a:rPr lang="en-US" sz="1200" b="1" kern="1200" dirty="0">
                <a:solidFill>
                  <a:schemeClr val="tx1"/>
                </a:solidFill>
                <a:effectLst/>
                <a:latin typeface="+mn-lt"/>
                <a:ea typeface="+mn-ea"/>
                <a:cs typeface="+mn-cs"/>
              </a:rPr>
              <a:t>towards a pollution- free planet” </a:t>
            </a:r>
            <a:r>
              <a:rPr lang="en-US" sz="1200" b="0" kern="1200" dirty="0">
                <a:solidFill>
                  <a:schemeClr val="tx1"/>
                </a:solidFill>
                <a:effectLst/>
                <a:latin typeface="+mn-lt"/>
                <a:ea typeface="+mn-ea"/>
                <a:cs typeface="+mn-cs"/>
              </a:rPr>
              <a:t>and to the 2030 Agenda on Sustainable Development and the SDGs, especially Goal 3 on good health and well-being</a:t>
            </a:r>
            <a:r>
              <a:rPr lang="en-US" sz="1200" kern="1200" dirty="0">
                <a:solidFill>
                  <a:schemeClr val="tx1"/>
                </a:solidFill>
                <a:effectLst/>
                <a:latin typeface="+mn-lt"/>
                <a:ea typeface="+mn-ea"/>
                <a:cs typeface="+mn-cs"/>
              </a:rPr>
              <a:t>. It contributed to the achievement of UN Environment’s project on “Addressing risks of exposure from lead and cadmium” (2016-2017) and is now a core output of the </a:t>
            </a:r>
            <a:r>
              <a:rPr lang="en-US" sz="1200" kern="1200" dirty="0" err="1">
                <a:solidFill>
                  <a:schemeClr val="tx1"/>
                </a:solidFill>
                <a:effectLst/>
                <a:latin typeface="+mn-lt"/>
                <a:ea typeface="+mn-ea"/>
                <a:cs typeface="+mn-cs"/>
              </a:rPr>
              <a:t>programme</a:t>
            </a:r>
            <a:r>
              <a:rPr lang="en-US" sz="1200" kern="1200" dirty="0">
                <a:solidFill>
                  <a:schemeClr val="tx1"/>
                </a:solidFill>
                <a:effectLst/>
                <a:latin typeface="+mn-lt"/>
                <a:ea typeface="+mn-ea"/>
                <a:cs typeface="+mn-cs"/>
              </a:rPr>
              <a:t> of work 2018-2019 project “Accelerating the implementation of the chemicals and waste Multilateral Environmental Agreements and achieving the targets of related Sustainable Development Goals for improved human health and a clean environment” (2018-2019).</a:t>
            </a:r>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3824358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Lead is a </a:t>
            </a:r>
            <a:r>
              <a:rPr lang="en-GB" sz="1200" b="1" kern="1200" dirty="0">
                <a:solidFill>
                  <a:schemeClr val="tx1"/>
                </a:solidFill>
                <a:effectLst/>
                <a:latin typeface="+mn-lt"/>
                <a:ea typeface="+mn-ea"/>
                <a:cs typeface="+mn-cs"/>
              </a:rPr>
              <a:t>multisystem toxicant </a:t>
            </a:r>
            <a:r>
              <a:rPr lang="en-GB" sz="1200" kern="1200" dirty="0">
                <a:solidFill>
                  <a:schemeClr val="tx1"/>
                </a:solidFill>
                <a:effectLst/>
                <a:latin typeface="+mn-lt"/>
                <a:ea typeface="+mn-ea"/>
                <a:cs typeface="+mn-cs"/>
              </a:rPr>
              <a:t>for which no safe level of exposure has been identified. Exposure can cause chronic and debilitating health impacts in all age groups, but lead is particularly harmful to young children. This is because the developing nervous system can be damaged by lead, resulting in reduced cognitive abilities, poor educational attainment, attention deficit disorder and antisocial behaviour. In adults, lead exposure can cause hypertension, renal impairment and damage to the reproductive organs.</a:t>
            </a:r>
            <a:endParaRPr lang="fr-CH" b="1" dirty="0"/>
          </a:p>
          <a:p>
            <a:pPr marL="0" marR="0" lvl="0" indent="0" algn="l" defTabSz="457136" rtl="0" eaLnBrk="1" fontAlgn="auto" latinLnBrk="0" hangingPunct="1">
              <a:lnSpc>
                <a:spcPct val="100000"/>
              </a:lnSpc>
              <a:spcBef>
                <a:spcPts val="0"/>
              </a:spcBef>
              <a:spcAft>
                <a:spcPts val="0"/>
              </a:spcAft>
              <a:buClrTx/>
              <a:buSzTx/>
              <a:buFontTx/>
              <a:buNone/>
              <a:tabLst/>
              <a:defRPr/>
            </a:pPr>
            <a:endParaRPr lang="fr-CH" b="1" dirty="0"/>
          </a:p>
          <a:p>
            <a:pPr marL="0" marR="0" lvl="0" indent="0" algn="l" defTabSz="457136" rtl="0" eaLnBrk="1" fontAlgn="auto" latinLnBrk="0" hangingPunct="1">
              <a:lnSpc>
                <a:spcPct val="100000"/>
              </a:lnSpc>
              <a:spcBef>
                <a:spcPts val="0"/>
              </a:spcBef>
              <a:spcAft>
                <a:spcPts val="0"/>
              </a:spcAft>
              <a:buClrTx/>
              <a:buSzTx/>
              <a:buFontTx/>
              <a:buNone/>
              <a:tabLst/>
              <a:defRPr/>
            </a:pPr>
            <a:r>
              <a:rPr lang="fr-CH" b="1" dirty="0"/>
              <a:t>Lead </a:t>
            </a:r>
            <a:r>
              <a:rPr lang="fr-CH" b="1" dirty="0" err="1"/>
              <a:t>paint</a:t>
            </a:r>
            <a:r>
              <a:rPr lang="fr-CH" b="1" dirty="0"/>
              <a:t>:</a:t>
            </a:r>
            <a:r>
              <a:rPr lang="fr-CH" b="1" baseline="0" dirty="0"/>
              <a:t> </a:t>
            </a:r>
            <a:r>
              <a:rPr lang="en-GB" sz="1200" kern="1200" dirty="0">
                <a:solidFill>
                  <a:schemeClr val="tx1"/>
                </a:solidFill>
                <a:effectLst/>
                <a:latin typeface="+mn-lt"/>
                <a:ea typeface="+mn-ea"/>
                <a:cs typeface="+mn-cs"/>
              </a:rPr>
              <a:t>Lead paint is paint to which one or more lead compounds have been added, e.g. as pigments, driers or as anti-corrosives. Lead paint used in homes, schools and playgrounds is an important source of exposure to lead for children. Intact lead paint is safe, however as it ages, the paint starts to decay, fragmenting into flakes and dust that contaminate the environment. Paint flakes and dust are readily swallowed by young children who typically play on the ground and frequently put their hands to their mouths. </a:t>
            </a:r>
          </a:p>
          <a:p>
            <a:pPr marL="0" marR="0" lvl="0" indent="0" algn="l" defTabSz="457136"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Lead</a:t>
            </a:r>
            <a:r>
              <a:rPr lang="en-GB" sz="1200" b="1" kern="1200" baseline="0" dirty="0">
                <a:solidFill>
                  <a:schemeClr val="tx1"/>
                </a:solidFill>
                <a:effectLst/>
                <a:latin typeface="+mn-lt"/>
                <a:ea typeface="+mn-ea"/>
                <a:cs typeface="+mn-cs"/>
              </a:rPr>
              <a:t>-acid batteries: </a:t>
            </a:r>
            <a:r>
              <a:rPr lang="en-GB" sz="1200" b="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The main pathways of exposure to lead from recycling used lead-acid batteries arise from environmental emissions. These occur at various stages in the recycling process. Lead particles and fumes emitted into the air can be inhaled and can be deposited onto soil, water bodies and other surfaces. Used acid with high concentrations of lead is often dumped on land or released in waterways. Lead can enter the food chain through crops growing on contaminated areas and consuming lead particles, and from fish and shellfish living in lead-contaminated water.</a:t>
            </a:r>
            <a:endParaRPr lang="en-US"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3963956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lang="fr-CH" b="1" dirty="0" err="1"/>
              <a:t>Partnership</a:t>
            </a:r>
            <a:r>
              <a:rPr lang="fr-CH" b="1" dirty="0"/>
              <a:t>: </a:t>
            </a:r>
            <a:r>
              <a:rPr lang="en-GB" sz="1200" kern="1200" dirty="0">
                <a:solidFill>
                  <a:schemeClr val="tx1"/>
                </a:solidFill>
                <a:effectLst/>
                <a:latin typeface="+mn-lt"/>
                <a:ea typeface="+mn-ea"/>
                <a:cs typeface="+mn-cs"/>
              </a:rPr>
              <a:t>The Lead Paint Alliance currently has 90 partners. It is guided by an Advisory Group currently chaired by the United States of America through the Environmental Protection Agency (US EPA) and consisting of Government representatives from Colombia, Kenya, the Republic of Moldova, Thailand, the International POPs Elimination Network (IPEN), the Health and Environmental Alliance (HEAL), the International Paint and Print Ink Council (IPPIC), AkzoNobel, </a:t>
            </a:r>
            <a:r>
              <a:rPr lang="en-GB" sz="1200" kern="1200" dirty="0" err="1">
                <a:solidFill>
                  <a:schemeClr val="tx1"/>
                </a:solidFill>
                <a:effectLst/>
                <a:latin typeface="+mn-lt"/>
                <a:ea typeface="+mn-ea"/>
                <a:cs typeface="+mn-cs"/>
              </a:rPr>
              <a:t>Boysen</a:t>
            </a:r>
            <a:r>
              <a:rPr lang="en-GB" sz="1200" kern="1200" dirty="0">
                <a:solidFill>
                  <a:schemeClr val="tx1"/>
                </a:solidFill>
                <a:effectLst/>
                <a:latin typeface="+mn-lt"/>
                <a:ea typeface="+mn-ea"/>
                <a:cs typeface="+mn-cs"/>
              </a:rPr>
              <a:t> Paints and the United Nations Industrial Development Organization (UNIDO). </a:t>
            </a:r>
            <a:endParaRPr lang="en-US" sz="1200" kern="1200" dirty="0">
              <a:solidFill>
                <a:schemeClr val="tx1"/>
              </a:solidFill>
              <a:effectLst/>
              <a:latin typeface="+mn-lt"/>
              <a:ea typeface="+mn-ea"/>
              <a:cs typeface="+mn-cs"/>
            </a:endParaRPr>
          </a:p>
          <a:p>
            <a:endParaRPr lang="fr-CH" b="1" dirty="0"/>
          </a:p>
          <a:p>
            <a:r>
              <a:rPr lang="fr-CH" b="1" dirty="0" err="1"/>
              <a:t>Knowledge</a:t>
            </a:r>
            <a:r>
              <a:rPr lang="fr-CH" b="1" dirty="0"/>
              <a:t>:</a:t>
            </a:r>
            <a:r>
              <a:rPr lang="fr-CH" b="1" baseline="0" dirty="0"/>
              <a:t> </a:t>
            </a:r>
            <a:r>
              <a:rPr lang="en-GB" sz="1200" b="0" kern="1200" baseline="0" dirty="0">
                <a:solidFill>
                  <a:schemeClr val="tx1"/>
                </a:solidFill>
                <a:effectLst/>
                <a:latin typeface="+mn-lt"/>
                <a:ea typeface="+mn-ea"/>
                <a:cs typeface="+mn-cs"/>
              </a:rPr>
              <a:t>A</a:t>
            </a:r>
            <a:r>
              <a:rPr lang="en-GB" sz="1200" kern="1200" dirty="0">
                <a:solidFill>
                  <a:schemeClr val="tx1"/>
                </a:solidFill>
                <a:effectLst/>
                <a:latin typeface="+mn-lt"/>
                <a:ea typeface="+mn-ea"/>
                <a:cs typeface="+mn-cs"/>
              </a:rPr>
              <a:t>s of 30 September 2018, four additional countries (Cameroon, Ethiopia, Iraq, Kazakhstan) had enacted lead paint laws,</a:t>
            </a:r>
            <a:r>
              <a:rPr lang="en-GB" sz="1200" kern="1200" baseline="0" dirty="0">
                <a:solidFill>
                  <a:schemeClr val="tx1"/>
                </a:solidFill>
                <a:effectLst/>
                <a:latin typeface="+mn-lt"/>
                <a:ea typeface="+mn-ea"/>
                <a:cs typeface="+mn-cs"/>
              </a:rPr>
              <a:t> since UNEA 3. </a:t>
            </a:r>
            <a:r>
              <a:rPr lang="en-GB" sz="1200" b="1"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Implementation:  </a:t>
            </a:r>
            <a:r>
              <a:rPr lang="en-GB" sz="1200" kern="1200" baseline="0" dirty="0">
                <a:solidFill>
                  <a:schemeClr val="tx1"/>
                </a:solidFill>
                <a:effectLst/>
                <a:latin typeface="+mn-lt"/>
                <a:ea typeface="+mn-ea"/>
                <a:cs typeface="+mn-cs"/>
              </a:rPr>
              <a:t>Enacting Lead Paint Laws has been found to be the most effective way to eliminate lead paint. </a:t>
            </a:r>
            <a:r>
              <a:rPr lang="en-GB" sz="1200" kern="1200" dirty="0">
                <a:solidFill>
                  <a:schemeClr val="tx1"/>
                </a:solidFill>
                <a:effectLst/>
                <a:latin typeface="+mn-lt"/>
                <a:ea typeface="+mn-ea"/>
                <a:cs typeface="+mn-cs"/>
              </a:rPr>
              <a:t>The Lead Paint Alliance has set a standard of 90 ppm total lead in paint and has actively provided tools to assist countries legislate and implement legislation on lead paint. To support countries to </a:t>
            </a:r>
            <a:r>
              <a:rPr lang="en-US" sz="1200" kern="1200" dirty="0">
                <a:solidFill>
                  <a:schemeClr val="tx1"/>
                </a:solidFill>
                <a:effectLst/>
                <a:latin typeface="+mn-lt"/>
                <a:ea typeface="+mn-ea"/>
                <a:cs typeface="+mn-cs"/>
              </a:rPr>
              <a:t>develop, adopt and implement laws to regulate or eliminate lead paint, the Alliance </a:t>
            </a:r>
            <a:r>
              <a:rPr lang="en-GB" sz="1200" kern="1200" dirty="0">
                <a:solidFill>
                  <a:schemeClr val="tx1"/>
                </a:solidFill>
                <a:effectLst/>
                <a:latin typeface="+mn-lt"/>
                <a:ea typeface="+mn-ea"/>
                <a:cs typeface="+mn-cs"/>
              </a:rPr>
              <a:t>has elaborated and made available to Governments a guidance entitled “Model Law and Guidance to Regulate Lead Paint” in all six UN languages. The </a:t>
            </a:r>
            <a:r>
              <a:rPr lang="en-GB" sz="1200" kern="1200" baseline="0" dirty="0">
                <a:solidFill>
                  <a:schemeClr val="tx1"/>
                </a:solidFill>
                <a:effectLst/>
                <a:latin typeface="+mn-lt"/>
                <a:ea typeface="+mn-ea"/>
                <a:cs typeface="+mn-cs"/>
              </a:rPr>
              <a:t>GEF-funded </a:t>
            </a:r>
            <a:r>
              <a:rPr lang="en-GB" sz="1200" kern="1200" dirty="0">
                <a:solidFill>
                  <a:schemeClr val="tx1"/>
                </a:solidFill>
                <a:effectLst/>
                <a:latin typeface="+mn-lt"/>
                <a:ea typeface="+mn-ea"/>
                <a:cs typeface="+mn-cs"/>
              </a:rPr>
              <a:t>SAICM</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project lead paint component about to start in January 2019 will provide support to 40 additional countries in the development of lead paint laws, in line with the Strategic Approach 2020 goal of lead paint elimination.</a:t>
            </a:r>
            <a:r>
              <a:rPr lang="en-GB" sz="1200" kern="1200" baseline="0" dirty="0">
                <a:solidFill>
                  <a:schemeClr val="tx1"/>
                </a:solidFill>
                <a:effectLst/>
                <a:latin typeface="+mn-lt"/>
                <a:ea typeface="+mn-ea"/>
                <a:cs typeface="+mn-cs"/>
              </a:rPr>
              <a:t> </a:t>
            </a:r>
            <a:r>
              <a:rPr lang="en-GB" sz="1200" b="1" i="1" kern="1200" baseline="0" dirty="0">
                <a:solidFill>
                  <a:schemeClr val="tx1"/>
                </a:solidFill>
                <a:effectLst/>
                <a:latin typeface="+mn-lt"/>
                <a:ea typeface="+mn-ea"/>
                <a:cs typeface="+mn-cs"/>
              </a:rPr>
              <a:t>[This is a specific goal under SAICM]</a:t>
            </a:r>
          </a:p>
          <a:p>
            <a:endParaRPr lang="en-GB" sz="1200" b="1" kern="1200" baseline="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Infrastructure: </a:t>
            </a:r>
            <a:r>
              <a:rPr lang="en-GB" sz="1200" kern="1200" dirty="0">
                <a:solidFill>
                  <a:schemeClr val="tx1"/>
                </a:solidFill>
                <a:effectLst/>
                <a:latin typeface="+mn-lt"/>
                <a:ea typeface="+mn-ea"/>
                <a:cs typeface="+mn-cs"/>
              </a:rPr>
              <a:t>The Strategic Approach-GEF project will engage the National Cleaner Production Centres and the paint industry (at least 30 small and medium enterprises) in paint reformulation using alternatives to lead additives in paint. </a:t>
            </a:r>
            <a:r>
              <a:rPr lang="en-GB" sz="1200" b="1" i="1" kern="1200" dirty="0">
                <a:solidFill>
                  <a:schemeClr val="tx1"/>
                </a:solidFill>
                <a:effectLst/>
                <a:latin typeface="+mn-lt"/>
                <a:ea typeface="+mn-ea"/>
                <a:cs typeface="+mn-cs"/>
              </a:rPr>
              <a:t>[The SAICM</a:t>
            </a:r>
            <a:r>
              <a:rPr lang="en-GB" sz="1200" b="1" i="1" kern="1200" baseline="0" dirty="0">
                <a:solidFill>
                  <a:schemeClr val="tx1"/>
                </a:solidFill>
                <a:effectLst/>
                <a:latin typeface="+mn-lt"/>
                <a:ea typeface="+mn-ea"/>
                <a:cs typeface="+mn-cs"/>
              </a:rPr>
              <a:t> GEF Project will aim at targeting 40 countries and 30 SMEs]</a:t>
            </a:r>
            <a:endParaRPr lang="en-GB" sz="1200" b="1" i="1" kern="1200" dirty="0">
              <a:solidFill>
                <a:schemeClr val="tx1"/>
              </a:solidFill>
              <a:effectLst/>
              <a:latin typeface="+mn-lt"/>
              <a:ea typeface="+mn-ea"/>
              <a:cs typeface="+mn-cs"/>
            </a:endParaRP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Awareness:</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 </a:t>
            </a:r>
            <a:r>
              <a:rPr lang="en-US" sz="1200" b="0" kern="1200" baseline="0" dirty="0">
                <a:solidFill>
                  <a:schemeClr val="tx1"/>
                </a:solidFill>
                <a:effectLst/>
                <a:latin typeface="+mn-lt"/>
                <a:ea typeface="+mn-ea"/>
                <a:cs typeface="+mn-cs"/>
              </a:rPr>
              <a:t>The Alliance has developed a </a:t>
            </a:r>
            <a:r>
              <a:rPr lang="en-US" sz="1200" kern="1200" dirty="0">
                <a:solidFill>
                  <a:schemeClr val="tx1"/>
                </a:solidFill>
                <a:effectLst/>
                <a:latin typeface="+mn-lt"/>
                <a:ea typeface="+mn-ea"/>
                <a:cs typeface="+mn-cs"/>
              </a:rPr>
              <a:t>resource package for heightened awareness on the elimination of lead paint. </a:t>
            </a:r>
          </a:p>
          <a:p>
            <a:endParaRPr lang="fr-CH" sz="1200" b="1" i="1"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Leadership: </a:t>
            </a:r>
            <a:r>
              <a:rPr lang="en-GB" sz="1200" kern="1200" dirty="0">
                <a:solidFill>
                  <a:schemeClr val="tx1"/>
                </a:solidFill>
                <a:effectLst/>
                <a:latin typeface="+mn-lt"/>
                <a:ea typeface="+mn-ea"/>
                <a:cs typeface="+mn-cs"/>
              </a:rPr>
              <a:t>The US Environmental Protection Agency (US EPA), Chair of the Lead Paint Alliance, continues to be the leader in engaging governments, industry, civil society and academia to achieve the goal of eliminating lead paint. The US EPA has provided some financial resources to support the work of the Alliance.</a:t>
            </a:r>
            <a:endParaRPr lang="en-US"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endParaRPr lang="en-US" b="0" i="0"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3004553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Many countries were actively supported by the Lead Paint Alliance in drafting lead paint laws. By region, the number of countries with lead paint laws with percentages in relation to the number of countries in each region is as follows: African region, 6 countries (11.1%); Asia-Pacific, 8 countries (20.2%); West-Asia, 3 countries (27.3 %); Latin America and the Caribbean, 11 countries (33 %); Europe, 41 countries (74.1%); and North America, 2 countries (100 %). </a:t>
            </a:r>
            <a:r>
              <a:rPr lang="en-GB" sz="1200" b="1" i="1" kern="1200" dirty="0">
                <a:solidFill>
                  <a:schemeClr val="tx1"/>
                </a:solidFill>
                <a:effectLst/>
                <a:latin typeface="+mn-lt"/>
                <a:ea typeface="+mn-ea"/>
                <a:cs typeface="+mn-cs"/>
              </a:rPr>
              <a:t>[WHEN YOU PRESENT THIS, I SUGGEST THAT YOU JUST REFER TO THE PERCENTAGES FOR SAKE OF CLARITY AND CONSISTENCY WITH THE GRAPH, AND FOR SAKE OF TIME]</a:t>
            </a:r>
            <a:endParaRPr lang="en-US" b="1" i="1" dirty="0"/>
          </a:p>
          <a:p>
            <a:endParaRPr lang="en-US" b="0" i="0"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dirty="0"/>
          </a:p>
        </p:txBody>
      </p:sp>
    </p:spTree>
    <p:extLst>
      <p:ext uri="{BB962C8B-B14F-4D97-AF65-F5344CB8AC3E}">
        <p14:creationId xmlns:p14="http://schemas.microsoft.com/office/powerpoint/2010/main" val="1501420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lang="fr-CH" b="1" dirty="0" err="1"/>
              <a:t>Partnership</a:t>
            </a:r>
            <a:r>
              <a:rPr lang="fr-CH" b="1" dirty="0"/>
              <a:t>: </a:t>
            </a:r>
            <a:r>
              <a:rPr lang="en-GB" sz="1200" kern="1200" dirty="0">
                <a:solidFill>
                  <a:schemeClr val="tx1"/>
                </a:solidFill>
                <a:effectLst/>
                <a:latin typeface="+mn-lt"/>
                <a:ea typeface="+mn-ea"/>
                <a:cs typeface="+mn-cs"/>
              </a:rPr>
              <a:t>UN Environment is working with industry and civil society partners - the International Lead Association and Pure Earth/Blacksmith Institute - to provide technical assistance and capacity- building on the environmentally sound management of waste lead acid batteries in low and middle-income countries</a:t>
            </a:r>
            <a:r>
              <a:rPr lang="en-GB"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fr-CH" b="1" dirty="0"/>
          </a:p>
          <a:p>
            <a:r>
              <a:rPr lang="fr-CH" b="1" dirty="0" err="1"/>
              <a:t>Knowledge</a:t>
            </a:r>
            <a:r>
              <a:rPr lang="fr-CH" b="1" dirty="0"/>
              <a:t>: </a:t>
            </a:r>
            <a:r>
              <a:rPr lang="en-GB" sz="1200" kern="1200" dirty="0">
                <a:solidFill>
                  <a:schemeClr val="tx1"/>
                </a:solidFill>
                <a:effectLst/>
                <a:latin typeface="+mn-lt"/>
                <a:ea typeface="+mn-ea"/>
                <a:cs typeface="+mn-cs"/>
              </a:rPr>
              <a:t>the Basel Convention Open-Ended Working Group  made</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reference to the UNEA 3 resolution on waste lead acid batteries and it is likely that, at the fourteenth Meeting of the Conference of the Parties to the Basel Convention (Geneva, April-May 2019), Parties to the Convention will discuss the possibility of an update of the Technical Guidelines for the environmentally Sound Management of Waste Lead Acid Batteries</a:t>
            </a: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Implementation:</a:t>
            </a:r>
            <a:r>
              <a:rPr lang="en-GB" sz="1200" b="0" kern="1200" baseline="0" dirty="0">
                <a:solidFill>
                  <a:schemeClr val="tx1"/>
                </a:solidFill>
                <a:effectLst/>
                <a:latin typeface="+mn-lt"/>
                <a:ea typeface="+mn-ea"/>
                <a:cs typeface="+mn-cs"/>
              </a:rPr>
              <a:t> Government of Japan is already providing funding. </a:t>
            </a:r>
            <a:r>
              <a:rPr lang="en-GB" sz="1200" kern="1200" dirty="0">
                <a:solidFill>
                  <a:schemeClr val="tx1"/>
                </a:solidFill>
                <a:effectLst/>
                <a:latin typeface="+mn-lt"/>
                <a:ea typeface="+mn-ea"/>
                <a:cs typeface="+mn-cs"/>
              </a:rPr>
              <a:t>A joint BRS-UN Environment project concept aimed at capacity-building activities in four countries on the environmentally sound management of waste lead acid batteries is available. The project entitled “Strengthening capacities of Parties to the Basel Convention and UN Environment Member States for the environmentally sound management of hazardous and other wastes, including prevention and minimization with a focus on WLAB” will address the collection of waste lead acid batteries and the issue of remediation of contaminated sites. </a:t>
            </a:r>
            <a:endParaRPr lang="en-GB" sz="1200" b="1" i="1"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Infrastructure: </a:t>
            </a:r>
            <a:r>
              <a:rPr lang="en-GB" sz="1200" kern="1200" dirty="0">
                <a:solidFill>
                  <a:schemeClr val="tx1"/>
                </a:solidFill>
                <a:effectLst/>
                <a:latin typeface="+mn-lt"/>
                <a:ea typeface="+mn-ea"/>
                <a:cs typeface="+mn-cs"/>
              </a:rPr>
              <a:t>UN Environment has joined the Global Battery Alliance in an effort to exchange knowledge and best practices on alternatives to lead acid batteries, while promoting the environmentally sound recycling of waste lead acid batteries. The Global Battery Alliance is promoting the concept of a circular economy for lead-acid batteries and its alternatives such as lithium ion, nickel-metal hydride, nickel-cadmium and nickel-zinc.</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Awareness:</a:t>
            </a:r>
            <a:r>
              <a:rPr lang="en-GB" sz="1200" b="1" kern="1200" baseline="0" dirty="0">
                <a:solidFill>
                  <a:schemeClr val="tx1"/>
                </a:solidFill>
                <a:effectLst/>
                <a:latin typeface="+mn-lt"/>
                <a:ea typeface="+mn-ea"/>
                <a:cs typeface="+mn-cs"/>
              </a:rPr>
              <a:t> </a:t>
            </a:r>
            <a:r>
              <a:rPr lang="en-US" dirty="0"/>
              <a:t>The  WHO document “Recycling of used lead acid batteries: health considerations</a:t>
            </a:r>
            <a:r>
              <a:rPr lang="en-US" baseline="0" dirty="0"/>
              <a:t> “</a:t>
            </a:r>
            <a:r>
              <a:rPr lang="en-US" dirty="0"/>
              <a:t>aims to help the health sector recognize recycling used lead-acid batteries as an important source of lead exposure so that they can advocate for this practice to be better controlled and regulated. It also aims to inform policymakers of the health and economic burdens of lead exposure as a stimulus to introducing and enforcing control measures. </a:t>
            </a:r>
          </a:p>
          <a:p>
            <a:pPr marL="0" marR="0" lvl="0" indent="0" algn="l" defTabSz="457136"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Leadership: </a:t>
            </a:r>
            <a:r>
              <a:rPr lang="en-GB" sz="1200" kern="1200" dirty="0">
                <a:solidFill>
                  <a:schemeClr val="tx1"/>
                </a:solidFill>
                <a:effectLst/>
                <a:latin typeface="+mn-lt"/>
                <a:ea typeface="+mn-ea"/>
                <a:cs typeface="+mn-cs"/>
              </a:rPr>
              <a:t>The Government of Japan is providing leadership in the environmentally sound management of waste lead acid batteries and has supported related activities at UN Environment Chemicals and Health Branch, including the International Environmental Technology Centre in Osaka, Japan.</a:t>
            </a:r>
            <a:endParaRPr lang="en-US" sz="1200" kern="1200" dirty="0">
              <a:solidFill>
                <a:schemeClr val="tx1"/>
              </a:solidFill>
              <a:effectLst/>
              <a:latin typeface="+mn-lt"/>
              <a:ea typeface="+mn-ea"/>
              <a:cs typeface="+mn-cs"/>
            </a:endParaRPr>
          </a:p>
          <a:p>
            <a:pPr marL="0" marR="0" lvl="0" indent="0" algn="l" defTabSz="457136" rtl="0" eaLnBrk="1" fontAlgn="auto" latinLnBrk="0" hangingPunct="1">
              <a:lnSpc>
                <a:spcPct val="100000"/>
              </a:lnSpc>
              <a:spcBef>
                <a:spcPts val="0"/>
              </a:spcBef>
              <a:spcAft>
                <a:spcPts val="0"/>
              </a:spcAft>
              <a:buClrTx/>
              <a:buSzTx/>
              <a:buFontTx/>
              <a:buNone/>
              <a:tabLst/>
              <a:defRPr/>
            </a:pPr>
            <a:endParaRPr lang="en-US" b="0" i="0" dirty="0"/>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2078963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lang="en-US" b="1" dirty="0"/>
              <a:t> Overall, the work on lead in paint and waste acid batteries is gaining momentum and we look forward to keeping you informed of further progress. Thank you for your attention.</a:t>
            </a:r>
          </a:p>
          <a:p>
            <a:endParaRPr lang="en-US" b="0" dirty="0"/>
          </a:p>
        </p:txBody>
      </p:sp>
      <p:sp>
        <p:nvSpPr>
          <p:cNvPr id="4" name="Slide Number Placeholder 3"/>
          <p:cNvSpPr>
            <a:spLocks noGrp="1"/>
          </p:cNvSpPr>
          <p:nvPr>
            <p:ph type="sldNum" sz="quarter" idx="5"/>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2017685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08/01/2019</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0330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721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1419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4407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34634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6555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54523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222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5881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08/01/2019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08/01/2019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08/01/2019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08/01/2019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08/01/2019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08/01/2019</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08/01/2019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97832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7.jfif"/><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11.jp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4"/>
          <a:srcRect b="35585"/>
          <a:stretch/>
        </p:blipFill>
        <p:spPr>
          <a:xfrm>
            <a:off x="-4253" y="3230391"/>
            <a:ext cx="9144000" cy="3627609"/>
          </a:xfrm>
          <a:prstGeom prst="rect">
            <a:avLst/>
          </a:prstGeom>
        </p:spPr>
      </p:pic>
      <p:pic>
        <p:nvPicPr>
          <p:cNvPr id="16" name="Picture 15" descr="UNEnvironment_Logo_English_Short_whit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
        <p:nvSpPr>
          <p:cNvPr id="5" name="Rectangle 4"/>
          <p:cNvSpPr/>
          <p:nvPr/>
        </p:nvSpPr>
        <p:spPr>
          <a:xfrm>
            <a:off x="-4253" y="3230391"/>
            <a:ext cx="9144000" cy="3627609"/>
          </a:xfrm>
          <a:prstGeom prst="rect">
            <a:avLst/>
          </a:prstGeom>
          <a:solidFill>
            <a:srgbClr val="000000">
              <a:alpha val="2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Subtitle 2"/>
          <p:cNvSpPr txBox="1">
            <a:spLocks/>
          </p:cNvSpPr>
          <p:nvPr/>
        </p:nvSpPr>
        <p:spPr>
          <a:xfrm>
            <a:off x="728121" y="6345481"/>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100" b="0" i="0" u="none" strike="noStrike" kern="1200" cap="none" spc="0" normalizeH="0" baseline="0" noProof="0" dirty="0">
                <a:ln>
                  <a:noFill/>
                </a:ln>
                <a:solidFill>
                  <a:srgbClr val="FFFFFF"/>
                </a:solidFill>
                <a:effectLst/>
                <a:uLnTx/>
                <a:uFillTx/>
                <a:latin typeface="Roboto Regular"/>
                <a:ea typeface="+mn-ea"/>
              </a:rPr>
              <a:t>8 January 2019 / Chemicals and Health Branch</a:t>
            </a:r>
          </a:p>
        </p:txBody>
      </p:sp>
      <p:sp>
        <p:nvSpPr>
          <p:cNvPr id="17" name="Title 1"/>
          <p:cNvSpPr>
            <a:spLocks noGrp="1"/>
          </p:cNvSpPr>
          <p:nvPr>
            <p:ph type="ctrTitle"/>
          </p:nvPr>
        </p:nvSpPr>
        <p:spPr>
          <a:xfrm>
            <a:off x="585035" y="3000408"/>
            <a:ext cx="7965424" cy="2794676"/>
          </a:xfrm>
        </p:spPr>
        <p:txBody>
          <a:bodyPr lIns="0" rIns="0" bIns="144000" anchor="b">
            <a:noAutofit/>
          </a:bodyPr>
          <a:lstStyle/>
          <a:p>
            <a:r>
              <a:rPr lang="en-US" sz="3600" b="1" dirty="0">
                <a:solidFill>
                  <a:schemeClr val="bg1"/>
                </a:solidFill>
              </a:rPr>
              <a:t>Update on Resolution 3/9: Eliminating Exposure to Lead Paint and Promoting the Environmentally Sound Management of Lead Acid Batteries</a:t>
            </a:r>
          </a:p>
        </p:txBody>
      </p:sp>
      <p:cxnSp>
        <p:nvCxnSpPr>
          <p:cNvPr id="19" name="Straight Connector 18"/>
          <p:cNvCxnSpPr/>
          <p:nvPr/>
        </p:nvCxnSpPr>
        <p:spPr>
          <a:xfrm>
            <a:off x="880516" y="5714428"/>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28117" y="6300728"/>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18" name="Subtitle 2"/>
          <p:cNvSpPr>
            <a:spLocks noGrp="1"/>
          </p:cNvSpPr>
          <p:nvPr>
            <p:ph type="subTitle" idx="1"/>
          </p:nvPr>
        </p:nvSpPr>
        <p:spPr>
          <a:xfrm>
            <a:off x="575715" y="5709903"/>
            <a:ext cx="7679262" cy="1271156"/>
          </a:xfrm>
        </p:spPr>
        <p:txBody>
          <a:bodyPr lIns="0" tIns="144000" rIns="0" bIns="144000" anchor="t">
            <a:noAutofit/>
          </a:bodyPr>
          <a:lstStyle/>
          <a:p>
            <a:r>
              <a:rPr lang="en-US" sz="1800" b="1" dirty="0">
                <a:solidFill>
                  <a:srgbClr val="FFFFFF"/>
                </a:solidFill>
              </a:rPr>
              <a:t>144</a:t>
            </a:r>
            <a:r>
              <a:rPr lang="en-US" sz="1800" b="1" baseline="30000" dirty="0">
                <a:solidFill>
                  <a:srgbClr val="FFFFFF"/>
                </a:solidFill>
              </a:rPr>
              <a:t>th</a:t>
            </a:r>
            <a:r>
              <a:rPr lang="en-US" sz="1800" b="1" dirty="0">
                <a:solidFill>
                  <a:srgbClr val="FFFFFF"/>
                </a:solidFill>
              </a:rPr>
              <a:t> Meeting of the Committee of Permanent Representatives</a:t>
            </a:r>
          </a:p>
        </p:txBody>
      </p:sp>
      <p:sp>
        <p:nvSpPr>
          <p:cNvPr id="8" name="Title 1"/>
          <p:cNvSpPr txBox="1">
            <a:spLocks/>
          </p:cNvSpPr>
          <p:nvPr/>
        </p:nvSpPr>
        <p:spPr>
          <a:xfrm>
            <a:off x="5274710" y="6497052"/>
            <a:ext cx="3132675" cy="250882"/>
          </a:xfrm>
          <a:prstGeom prst="rect">
            <a:avLst/>
          </a:prstGeom>
        </p:spPr>
        <p:txBody>
          <a:bodyPr vert="horz" lIns="0" tIns="45713" rIns="0" bIns="45713"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Roboto Regular"/>
                <a:ea typeface="+mj-ea"/>
              </a:rPr>
              <a:t>© </a:t>
            </a:r>
            <a:r>
              <a:rPr kumimoji="0" lang="en-US" sz="900" b="1" i="0" u="none" strike="noStrike" kern="1200" cap="none" spc="0" normalizeH="0" baseline="0" noProof="0" dirty="0">
                <a:ln>
                  <a:noFill/>
                </a:ln>
                <a:solidFill>
                  <a:srgbClr val="FFFFFF"/>
                </a:solidFill>
                <a:effectLst/>
                <a:uLnTx/>
                <a:uFillTx/>
                <a:latin typeface="Roboto Regular"/>
                <a:ea typeface="+mj-ea"/>
              </a:rPr>
              <a:t>Photo: Antony Conroy</a:t>
            </a:r>
          </a:p>
          <a:p>
            <a:pPr marL="0" marR="0" lvl="0" indent="0" algn="r" defTabSz="457200" rtl="0" eaLnBrk="1" fontAlgn="auto" latinLnBrk="0" hangingPunct="1">
              <a:lnSpc>
                <a:spcPct val="100000"/>
              </a:lnSpc>
              <a:spcBef>
                <a:spcPct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Roboto Regular"/>
              <a:ea typeface="+mj-ea"/>
            </a:endParaRPr>
          </a:p>
        </p:txBody>
      </p:sp>
    </p:spTree>
    <p:extLst>
      <p:ext uri="{BB962C8B-B14F-4D97-AF65-F5344CB8AC3E}">
        <p14:creationId xmlns:p14="http://schemas.microsoft.com/office/powerpoint/2010/main" val="848497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0" name="Straight Connector 9"/>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7" name="Title 1"/>
          <p:cNvSpPr txBox="1">
            <a:spLocks/>
          </p:cNvSpPr>
          <p:nvPr/>
        </p:nvSpPr>
        <p:spPr>
          <a:xfrm>
            <a:off x="728122" y="1193800"/>
            <a:ext cx="7679262" cy="5156201"/>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1800" dirty="0"/>
              <a:t>The Assembly mandated UN Environment’s Executive Director to:</a:t>
            </a:r>
          </a:p>
          <a:p>
            <a:pPr marL="342900" indent="-342900">
              <a:buFont typeface="Arial" panose="020B0604020202020204" pitchFamily="34" charset="0"/>
              <a:buChar char="•"/>
            </a:pPr>
            <a:endParaRPr lang="en-US" sz="1800" dirty="0"/>
          </a:p>
          <a:p>
            <a:pPr marL="800036" lvl="1" indent="-342900">
              <a:buFont typeface="Arial" panose="020B0604020202020204" pitchFamily="34" charset="0"/>
              <a:buChar char="•"/>
            </a:pPr>
            <a:endParaRPr lang="en-US" sz="100" dirty="0"/>
          </a:p>
          <a:p>
            <a:r>
              <a:rPr lang="en-US" sz="1800" dirty="0"/>
              <a:t>	Assist countries in eliminating the use of lead paint, under the 	leadership of the Global Alliance to Eliminate Lead Paint and the World 	Health Organization by providing tools and capacity building for   </a:t>
            </a:r>
          </a:p>
          <a:p>
            <a:r>
              <a:rPr lang="en-US" sz="1800" dirty="0"/>
              <a:t>        developing national legislation and regulations </a:t>
            </a:r>
          </a:p>
          <a:p>
            <a:pPr marL="342900" indent="-342900">
              <a:buFont typeface="Arial" panose="020B0604020202020204" pitchFamily="34" charset="0"/>
              <a:buChar char="•"/>
            </a:pPr>
            <a:endParaRPr lang="en-US" sz="1800" dirty="0"/>
          </a:p>
          <a:p>
            <a:r>
              <a:rPr lang="en-US" sz="1800" dirty="0"/>
              <a:t>	Continue to assist countries, in their efforts to strengthen and 	enhance the sound management of waste, including by providing 	further capacity-building with respect to waste lead-acid batteries to 	implement regulatory frameworks and </a:t>
            </a:r>
            <a:r>
              <a:rPr lang="en-US" sz="1800" dirty="0" err="1"/>
              <a:t>programmes</a:t>
            </a:r>
            <a:r>
              <a:rPr lang="en-US" sz="1800" dirty="0"/>
              <a:t> for recycling, and 	better track and trace shipments in close cooperation with the </a:t>
            </a:r>
          </a:p>
          <a:p>
            <a:r>
              <a:rPr lang="fr-CH" sz="1800" dirty="0"/>
              <a:t>        secretariat of the Basel Convention</a:t>
            </a:r>
            <a:endParaRPr lang="en-US" sz="1800" dirty="0"/>
          </a:p>
        </p:txBody>
      </p:sp>
      <p:sp>
        <p:nvSpPr>
          <p:cNvPr id="12"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a:p>
            <a:r>
              <a:rPr lang="en-US" sz="3200" dirty="0">
                <a:solidFill>
                  <a:srgbClr val="00AEEF"/>
                </a:solidFill>
              </a:rPr>
              <a:t>Mandate</a:t>
            </a:r>
          </a:p>
        </p:txBody>
      </p:sp>
      <p:pic>
        <p:nvPicPr>
          <p:cNvPr id="8" name="Picture 4"/>
          <p:cNvPicPr>
            <a:picLocks noChangeAspect="1" noChangeArrowheads="1"/>
          </p:cNvPicPr>
          <p:nvPr/>
        </p:nvPicPr>
        <p:blipFill>
          <a:blip r:embed="rId3"/>
          <a:stretch>
            <a:fillRect/>
          </a:stretch>
        </p:blipFill>
        <p:spPr bwMode="auto">
          <a:xfrm>
            <a:off x="322562" y="5248128"/>
            <a:ext cx="1944707" cy="14804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7"/>
          <p:cNvPicPr>
            <a:picLocks noChangeAspect="1"/>
          </p:cNvPicPr>
          <p:nvPr/>
        </p:nvPicPr>
        <p:blipFill>
          <a:blip r:embed="rId4"/>
          <a:stretch>
            <a:fillRect/>
          </a:stretch>
        </p:blipFill>
        <p:spPr>
          <a:xfrm>
            <a:off x="801051" y="1931338"/>
            <a:ext cx="280035" cy="280035"/>
          </a:xfrm>
          <a:prstGeom prst="rect">
            <a:avLst/>
          </a:prstGeom>
        </p:spPr>
      </p:pic>
      <p:pic>
        <p:nvPicPr>
          <p:cNvPr id="16" name="Picture 7"/>
          <p:cNvPicPr>
            <a:picLocks noChangeAspect="1" noChangeArrowheads="1"/>
          </p:cNvPicPr>
          <p:nvPr/>
        </p:nvPicPr>
        <p:blipFill rotWithShape="1">
          <a:blip r:embed="rId5">
            <a:extLst>
              <a:ext uri="{28A0092B-C50C-407E-A947-70E740481C1C}">
                <a14:useLocalDpi xmlns:a14="http://schemas.microsoft.com/office/drawing/2010/main" val="0"/>
              </a:ext>
            </a:extLst>
          </a:blip>
          <a:srcRect r="12128"/>
          <a:stretch/>
        </p:blipFill>
        <p:spPr bwMode="auto">
          <a:xfrm>
            <a:off x="2267270" y="5239055"/>
            <a:ext cx="2512548" cy="149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8"/>
          <p:cNvPicPr>
            <a:picLocks noChangeAspect="1" noChangeArrowheads="1"/>
          </p:cNvPicPr>
          <p:nvPr/>
        </p:nvPicPr>
        <p:blipFill>
          <a:blip r:embed="rId6"/>
          <a:stretch>
            <a:fillRect/>
          </a:stretch>
        </p:blipFill>
        <p:spPr bwMode="auto">
          <a:xfrm>
            <a:off x="4459958" y="5239054"/>
            <a:ext cx="2676073" cy="149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7"/>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707361" y="5239053"/>
            <a:ext cx="2128694" cy="149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p:cNvPicPr>
          <p:nvPr/>
        </p:nvPicPr>
        <p:blipFill>
          <a:blip r:embed="rId4"/>
          <a:stretch>
            <a:fillRect/>
          </a:stretch>
        </p:blipFill>
        <p:spPr>
          <a:xfrm>
            <a:off x="813433" y="3303800"/>
            <a:ext cx="280035" cy="280035"/>
          </a:xfrm>
          <a:prstGeom prst="rect">
            <a:avLst/>
          </a:prstGeom>
        </p:spPr>
      </p:pic>
    </p:spTree>
    <p:extLst>
      <p:ext uri="{BB962C8B-B14F-4D97-AF65-F5344CB8AC3E}">
        <p14:creationId xmlns:p14="http://schemas.microsoft.com/office/powerpoint/2010/main" val="2929771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728122" y="495296"/>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200" dirty="0">
                <a:solidFill>
                  <a:srgbClr val="00AEEF"/>
                </a:solidFill>
              </a:rPr>
              <a:t>UN Environment’s work on lead</a:t>
            </a:r>
          </a:p>
        </p:txBody>
      </p:sp>
      <p:sp>
        <p:nvSpPr>
          <p:cNvPr id="10"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1" name="Straight Connector 10"/>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844548"/>
            <a:ext cx="7679262" cy="5156201"/>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2400" dirty="0"/>
              <a:t> </a:t>
            </a:r>
            <a:endParaRPr lang="en-US" sz="2400" dirty="0">
              <a:solidFill>
                <a:srgbClr val="000000"/>
              </a:solidFill>
            </a:endParaRPr>
          </a:p>
        </p:txBody>
      </p:sp>
      <p:pic>
        <p:nvPicPr>
          <p:cNvPr id="22" name="Picture 21"/>
          <p:cNvPicPr>
            <a:picLocks noChangeAspect="1"/>
          </p:cNvPicPr>
          <p:nvPr/>
        </p:nvPicPr>
        <p:blipFill>
          <a:blip r:embed="rId3"/>
          <a:stretch>
            <a:fillRect/>
          </a:stretch>
        </p:blipFill>
        <p:spPr>
          <a:xfrm rot="20154972">
            <a:off x="3486349" y="2487039"/>
            <a:ext cx="1613865" cy="1645281"/>
          </a:xfrm>
          <a:prstGeom prst="rect">
            <a:avLst/>
          </a:prstGeom>
        </p:spPr>
      </p:pic>
      <p:sp>
        <p:nvSpPr>
          <p:cNvPr id="13" name="Rectangle 12"/>
          <p:cNvSpPr/>
          <p:nvPr/>
        </p:nvSpPr>
        <p:spPr>
          <a:xfrm>
            <a:off x="4722803" y="4286625"/>
            <a:ext cx="3916569" cy="1815882"/>
          </a:xfrm>
          <a:prstGeom prst="rect">
            <a:avLst/>
          </a:prstGeom>
        </p:spPr>
        <p:txBody>
          <a:bodyPr wrap="square">
            <a:spAutoFit/>
          </a:bodyPr>
          <a:lstStyle/>
          <a:p>
            <a:pPr lvl="0" algn="ctr"/>
            <a:r>
              <a:rPr lang="en-US" sz="1600" b="1" dirty="0">
                <a:latin typeface="Roboto Regular" pitchFamily="2" charset="0"/>
                <a:ea typeface="Roboto Regular" pitchFamily="2" charset="0"/>
              </a:rPr>
              <a:t>Accelerating the implementation of the chemicals and waste Multilateral Environmental Agreements and achieving the targets of related Sustainable Development Goals for improved human health and a clean environment (2018-2019)</a:t>
            </a:r>
            <a:endParaRPr lang="en-US" sz="3200" b="1" dirty="0">
              <a:latin typeface="Roboto Regular" pitchFamily="2" charset="0"/>
              <a:ea typeface="Roboto Regular" pitchFamily="2" charset="0"/>
            </a:endParaRPr>
          </a:p>
        </p:txBody>
      </p:sp>
      <p:sp>
        <p:nvSpPr>
          <p:cNvPr id="18" name="Rectangle: Rounded Corners 17"/>
          <p:cNvSpPr/>
          <p:nvPr/>
        </p:nvSpPr>
        <p:spPr>
          <a:xfrm>
            <a:off x="780202" y="4031313"/>
            <a:ext cx="2516549" cy="2139266"/>
          </a:xfrm>
          <a:prstGeom prst="roundRect">
            <a:avLst/>
          </a:prstGeom>
          <a:noFill/>
          <a:ln w="28575" cap="flat" cmpd="sng" algn="ctr">
            <a:solidFill>
              <a:srgbClr val="00AEE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9" name="Rectangle 18"/>
          <p:cNvSpPr/>
          <p:nvPr/>
        </p:nvSpPr>
        <p:spPr>
          <a:xfrm>
            <a:off x="945139" y="4387225"/>
            <a:ext cx="2201051" cy="1323439"/>
          </a:xfrm>
          <a:prstGeom prst="rect">
            <a:avLst/>
          </a:prstGeom>
        </p:spPr>
        <p:txBody>
          <a:bodyPr wrap="square">
            <a:spAutoFit/>
          </a:bodyPr>
          <a:lstStyle/>
          <a:p>
            <a:pPr lvl="0" algn="ctr" defTabSz="914400"/>
            <a:r>
              <a:rPr lang="en-US" sz="1600" b="1" kern="0" dirty="0">
                <a:solidFill>
                  <a:sysClr val="windowText" lastClr="000000"/>
                </a:solidFill>
                <a:latin typeface="Roboto Regular" pitchFamily="2" charset="0"/>
                <a:ea typeface="Roboto Regular" pitchFamily="2" charset="0"/>
              </a:rPr>
              <a:t>Addressing risks of exposure</a:t>
            </a:r>
          </a:p>
          <a:p>
            <a:pPr lvl="0" algn="ctr" defTabSz="914400"/>
            <a:r>
              <a:rPr lang="en-US" sz="1600" b="1" kern="0" dirty="0">
                <a:solidFill>
                  <a:sysClr val="windowText" lastClr="000000"/>
                </a:solidFill>
                <a:latin typeface="Roboto Regular" pitchFamily="2" charset="0"/>
                <a:ea typeface="Roboto Regular" pitchFamily="2" charset="0"/>
              </a:rPr>
              <a:t> from lead </a:t>
            </a:r>
          </a:p>
          <a:p>
            <a:pPr lvl="0" algn="ctr" defTabSz="914400"/>
            <a:r>
              <a:rPr lang="en-US" sz="1600" b="1" kern="0" dirty="0">
                <a:solidFill>
                  <a:sysClr val="windowText" lastClr="000000"/>
                </a:solidFill>
                <a:latin typeface="Roboto Regular" pitchFamily="2" charset="0"/>
                <a:ea typeface="Roboto Regular" pitchFamily="2" charset="0"/>
              </a:rPr>
              <a:t>and cadmium </a:t>
            </a:r>
          </a:p>
          <a:p>
            <a:pPr lvl="0" algn="ctr" defTabSz="914400"/>
            <a:r>
              <a:rPr lang="en-US" sz="1600" b="1" kern="0" dirty="0">
                <a:solidFill>
                  <a:sysClr val="windowText" lastClr="000000"/>
                </a:solidFill>
                <a:latin typeface="Roboto Regular" pitchFamily="2" charset="0"/>
                <a:ea typeface="Roboto Regular" pitchFamily="2" charset="0"/>
              </a:rPr>
              <a:t>(2016-2017</a:t>
            </a:r>
            <a:r>
              <a:rPr lang="en-US" sz="1200" b="1" kern="0" dirty="0">
                <a:solidFill>
                  <a:sysClr val="windowText" lastClr="000000"/>
                </a:solidFill>
                <a:latin typeface="Roboto Regular" pitchFamily="2" charset="0"/>
                <a:ea typeface="Roboto Regular" pitchFamily="2" charset="0"/>
              </a:rPr>
              <a:t>)</a:t>
            </a:r>
            <a:r>
              <a:rPr lang="en-US" sz="1200" kern="0" dirty="0">
                <a:solidFill>
                  <a:sysClr val="windowText" lastClr="000000"/>
                </a:solidFill>
                <a:latin typeface="Roboto Regular" pitchFamily="2" charset="0"/>
                <a:ea typeface="Roboto Regular" pitchFamily="2" charset="0"/>
              </a:rPr>
              <a:t> </a:t>
            </a:r>
            <a:endParaRPr lang="en-US" sz="4400" kern="0" dirty="0">
              <a:solidFill>
                <a:sysClr val="windowText" lastClr="000000"/>
              </a:solidFill>
              <a:latin typeface="Roboto Regular" pitchFamily="2" charset="0"/>
              <a:ea typeface="Roboto Regular" pitchFamily="2" charset="0"/>
            </a:endParaRPr>
          </a:p>
        </p:txBody>
      </p:sp>
      <p:sp>
        <p:nvSpPr>
          <p:cNvPr id="26" name="Rectangle: Rounded Corners 25"/>
          <p:cNvSpPr/>
          <p:nvPr/>
        </p:nvSpPr>
        <p:spPr>
          <a:xfrm>
            <a:off x="4568862" y="4040151"/>
            <a:ext cx="4069954" cy="2307585"/>
          </a:xfrm>
          <a:prstGeom prst="roundRect">
            <a:avLst/>
          </a:prstGeom>
          <a:noFill/>
          <a:ln w="28575" cap="flat" cmpd="sng" algn="ctr">
            <a:solidFill>
              <a:srgbClr val="00AEE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pic>
        <p:nvPicPr>
          <p:cNvPr id="8" name="Picture 7"/>
          <p:cNvPicPr>
            <a:picLocks noChangeAspect="1"/>
          </p:cNvPicPr>
          <p:nvPr/>
        </p:nvPicPr>
        <p:blipFill rotWithShape="1">
          <a:blip r:embed="rId4"/>
          <a:srcRect t="14743" b="28171"/>
          <a:stretch/>
        </p:blipFill>
        <p:spPr>
          <a:xfrm>
            <a:off x="716912" y="5692761"/>
            <a:ext cx="1430216" cy="617991"/>
          </a:xfrm>
          <a:prstGeom prst="rect">
            <a:avLst/>
          </a:prstGeom>
        </p:spPr>
      </p:pic>
      <p:cxnSp>
        <p:nvCxnSpPr>
          <p:cNvPr id="12" name="Straight Connector 11"/>
          <p:cNvCxnSpPr/>
          <p:nvPr/>
        </p:nvCxnSpPr>
        <p:spPr>
          <a:xfrm>
            <a:off x="729230" y="6393623"/>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37" name="Rectangle: Rounded Corners 36"/>
          <p:cNvSpPr/>
          <p:nvPr/>
        </p:nvSpPr>
        <p:spPr>
          <a:xfrm>
            <a:off x="3554445" y="2869212"/>
            <a:ext cx="1014417" cy="716123"/>
          </a:xfrm>
          <a:prstGeom prst="roundRect">
            <a:avLst/>
          </a:prstGeom>
          <a:no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900" b="1" dirty="0">
              <a:solidFill>
                <a:schemeClr val="accent2">
                  <a:lumMod val="75000"/>
                </a:schemeClr>
              </a:solidFill>
            </a:endParaRPr>
          </a:p>
          <a:p>
            <a:pPr algn="ctr"/>
            <a:r>
              <a:rPr lang="en-US" sz="1600" b="1" dirty="0">
                <a:solidFill>
                  <a:schemeClr val="accent2">
                    <a:lumMod val="75000"/>
                  </a:schemeClr>
                </a:solidFill>
              </a:rPr>
              <a:t> work on lead</a:t>
            </a:r>
          </a:p>
        </p:txBody>
      </p:sp>
      <p:sp>
        <p:nvSpPr>
          <p:cNvPr id="38" name="Arrow: Curved Down 37"/>
          <p:cNvSpPr/>
          <p:nvPr/>
        </p:nvSpPr>
        <p:spPr>
          <a:xfrm rot="15541518">
            <a:off x="2022850" y="1985918"/>
            <a:ext cx="1602347" cy="762390"/>
          </a:xfrm>
          <a:prstGeom prst="curvedDownArrow">
            <a:avLst>
              <a:gd name="adj1" fmla="val 25000"/>
              <a:gd name="adj2" fmla="val 68663"/>
              <a:gd name="adj3" fmla="val 42154"/>
            </a:avLst>
          </a:prstGeom>
          <a:solidFill>
            <a:schemeClr val="accent4">
              <a:lumMod val="40000"/>
              <a:lumOff val="60000"/>
            </a:schemeClr>
          </a:solidFill>
          <a:ln w="38100">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9" name="Arrow: Curved Down 38"/>
          <p:cNvSpPr/>
          <p:nvPr/>
        </p:nvSpPr>
        <p:spPr>
          <a:xfrm rot="12586153" flipV="1">
            <a:off x="5381297" y="3051435"/>
            <a:ext cx="1147724" cy="791993"/>
          </a:xfrm>
          <a:prstGeom prst="curvedDownArrow">
            <a:avLst>
              <a:gd name="adj1" fmla="val 25000"/>
              <a:gd name="adj2" fmla="val 68663"/>
              <a:gd name="adj3" fmla="val 42154"/>
            </a:avLst>
          </a:prstGeom>
          <a:solidFill>
            <a:schemeClr val="accent4">
              <a:lumMod val="40000"/>
              <a:lumOff val="60000"/>
            </a:schemeClr>
          </a:solidFill>
          <a:ln w="38100">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Arrow: Curved Down 39"/>
          <p:cNvSpPr/>
          <p:nvPr/>
        </p:nvSpPr>
        <p:spPr>
          <a:xfrm rot="8398034" flipH="1" flipV="1">
            <a:off x="2412832" y="3211581"/>
            <a:ext cx="1094129" cy="593666"/>
          </a:xfrm>
          <a:prstGeom prst="curvedDownArrow">
            <a:avLst>
              <a:gd name="adj1" fmla="val 25000"/>
              <a:gd name="adj2" fmla="val 72458"/>
              <a:gd name="adj3" fmla="val 42154"/>
            </a:avLst>
          </a:prstGeom>
          <a:solidFill>
            <a:schemeClr val="accent4">
              <a:lumMod val="40000"/>
              <a:lumOff val="60000"/>
            </a:schemeClr>
          </a:solidFill>
          <a:ln w="38100">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1" name="Rectangle: Rounded Corners 20">
            <a:extLst>
              <a:ext uri="{FF2B5EF4-FFF2-40B4-BE49-F238E27FC236}">
                <a16:creationId xmlns:a16="http://schemas.microsoft.com/office/drawing/2014/main" id="{450CCFAD-5DAC-43B8-AED3-553E3E321996}"/>
              </a:ext>
            </a:extLst>
          </p:cNvPr>
          <p:cNvSpPr/>
          <p:nvPr/>
        </p:nvSpPr>
        <p:spPr>
          <a:xfrm>
            <a:off x="3136115" y="1335446"/>
            <a:ext cx="4894702" cy="1069633"/>
          </a:xfrm>
          <a:prstGeom prst="roundRect">
            <a:avLst/>
          </a:prstGeom>
          <a:noFill/>
          <a:ln w="28575" cap="flat" cmpd="sng" algn="ctr">
            <a:solidFill>
              <a:srgbClr val="00AEE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2" name="TextBox 1">
            <a:extLst>
              <a:ext uri="{FF2B5EF4-FFF2-40B4-BE49-F238E27FC236}">
                <a16:creationId xmlns:a16="http://schemas.microsoft.com/office/drawing/2014/main" id="{955E2CF1-8BA0-4053-BDC8-9B7BC5CC4309}"/>
              </a:ext>
            </a:extLst>
          </p:cNvPr>
          <p:cNvSpPr txBox="1"/>
          <p:nvPr/>
        </p:nvSpPr>
        <p:spPr>
          <a:xfrm>
            <a:off x="3262353" y="1430640"/>
            <a:ext cx="4768463" cy="830997"/>
          </a:xfrm>
          <a:prstGeom prst="rect">
            <a:avLst/>
          </a:prstGeom>
          <a:noFill/>
        </p:spPr>
        <p:txBody>
          <a:bodyPr wrap="square" rtlCol="0">
            <a:spAutoFit/>
          </a:bodyPr>
          <a:lstStyle/>
          <a:p>
            <a:r>
              <a:rPr lang="en-US" sz="1600" b="1" kern="0" dirty="0">
                <a:solidFill>
                  <a:sysClr val="windowText" lastClr="000000"/>
                </a:solidFill>
                <a:latin typeface="Roboto Regular" pitchFamily="2" charset="0"/>
                <a:ea typeface="Roboto Regular" pitchFamily="2" charset="0"/>
              </a:rPr>
              <a:t>Important contribution ‘Towards a Pollution-Free </a:t>
            </a:r>
            <a:r>
              <a:rPr lang="en-US" sz="1600" b="1" kern="0" dirty="0">
                <a:solidFill>
                  <a:sysClr val="windowText" lastClr="000000"/>
                </a:solidFill>
                <a:latin typeface="Roboto Regular" pitchFamily="2" charset="0"/>
              </a:rPr>
              <a:t>Planet’ and the 2030 Agenda on Sustainable Development (esp. SDG3)</a:t>
            </a:r>
            <a:endParaRPr lang="en-US" sz="1600" dirty="0"/>
          </a:p>
        </p:txBody>
      </p:sp>
      <p:grpSp>
        <p:nvGrpSpPr>
          <p:cNvPr id="14" name="Group 13"/>
          <p:cNvGrpSpPr/>
          <p:nvPr/>
        </p:nvGrpSpPr>
        <p:grpSpPr>
          <a:xfrm>
            <a:off x="3800795" y="5742920"/>
            <a:ext cx="1367515" cy="647190"/>
            <a:chOff x="6794577" y="5601088"/>
            <a:chExt cx="1367515" cy="647190"/>
          </a:xfrm>
        </p:grpSpPr>
        <p:pic>
          <p:nvPicPr>
            <p:cNvPr id="4" name="Picture 3"/>
            <p:cNvPicPr>
              <a:picLocks noChangeAspect="1"/>
            </p:cNvPicPr>
            <p:nvPr/>
          </p:nvPicPr>
          <p:blipFill rotWithShape="1">
            <a:blip r:embed="rId5"/>
            <a:srcRect l="20502" t="19786" r="-1062" b="30883"/>
            <a:stretch/>
          </p:blipFill>
          <p:spPr>
            <a:xfrm>
              <a:off x="6836432" y="5601088"/>
              <a:ext cx="1325660" cy="557423"/>
            </a:xfrm>
            <a:prstGeom prst="rect">
              <a:avLst/>
            </a:prstGeom>
          </p:spPr>
        </p:pic>
        <p:sp>
          <p:nvSpPr>
            <p:cNvPr id="36" name="Rectangle 35"/>
            <p:cNvSpPr/>
            <p:nvPr/>
          </p:nvSpPr>
          <p:spPr>
            <a:xfrm rot="21033080">
              <a:off x="6794577" y="5753220"/>
              <a:ext cx="83706" cy="49505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20418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728122" y="365762"/>
            <a:ext cx="7679262" cy="828037"/>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200" dirty="0">
                <a:solidFill>
                  <a:srgbClr val="00AEEF"/>
                </a:solidFill>
              </a:rPr>
              <a:t>Impacts and exposure to lead</a:t>
            </a:r>
          </a:p>
        </p:txBody>
      </p:sp>
      <p:sp>
        <p:nvSpPr>
          <p:cNvPr id="10"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1" name="Straight Connector 10"/>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728122" y="6463138"/>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9523" y="912808"/>
            <a:ext cx="4148303" cy="2636220"/>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a:lnSpc>
                <a:spcPct val="150000"/>
              </a:lnSpc>
            </a:pPr>
            <a:endParaRPr lang="en-US" sz="2000" b="1" dirty="0">
              <a:solidFill>
                <a:schemeClr val="accent5">
                  <a:lumMod val="75000"/>
                </a:schemeClr>
              </a:solidFill>
            </a:endParaRPr>
          </a:p>
          <a:p>
            <a:pPr marL="285750" indent="-285750">
              <a:buClr>
                <a:schemeClr val="accent5">
                  <a:lumMod val="75000"/>
                </a:schemeClr>
              </a:buClr>
              <a:buFont typeface="Wingdings 3" panose="05040102010807070707" pitchFamily="18" charset="2"/>
              <a:buChar char=""/>
            </a:pPr>
            <a:r>
              <a:rPr lang="en-US" sz="1600" dirty="0"/>
              <a:t>Lead is a poisonous and persistent neurotoxicant, and when released it does not break down.</a:t>
            </a:r>
          </a:p>
          <a:p>
            <a:pPr marL="285750" indent="-285750">
              <a:buClr>
                <a:schemeClr val="accent5">
                  <a:lumMod val="75000"/>
                </a:schemeClr>
              </a:buClr>
              <a:buFont typeface="Wingdings 3" panose="05040102010807070707" pitchFamily="18" charset="2"/>
              <a:buChar char=""/>
            </a:pPr>
            <a:endParaRPr lang="en-US" sz="1600" dirty="0"/>
          </a:p>
          <a:p>
            <a:pPr marL="285750" indent="-285750">
              <a:buClr>
                <a:schemeClr val="accent5">
                  <a:lumMod val="75000"/>
                </a:schemeClr>
              </a:buClr>
              <a:buFont typeface="Wingdings 3" panose="05040102010807070707" pitchFamily="18" charset="2"/>
              <a:buChar char=""/>
            </a:pPr>
            <a:r>
              <a:rPr lang="en-US" sz="1600" dirty="0"/>
              <a:t> </a:t>
            </a:r>
            <a:r>
              <a:rPr lang="en-US" sz="1600" b="1" dirty="0">
                <a:solidFill>
                  <a:srgbClr val="FF0000"/>
                </a:solidFill>
              </a:rPr>
              <a:t>NO</a:t>
            </a:r>
            <a:r>
              <a:rPr lang="en-US" sz="1600" dirty="0"/>
              <a:t> safe lead exposure levels exist.</a:t>
            </a:r>
          </a:p>
          <a:p>
            <a:pPr marL="285750" indent="-285750">
              <a:buClr>
                <a:schemeClr val="accent5">
                  <a:lumMod val="75000"/>
                </a:schemeClr>
              </a:buClr>
              <a:buFont typeface="Wingdings 3" panose="05040102010807070707" pitchFamily="18" charset="2"/>
              <a:buChar char=""/>
            </a:pPr>
            <a:endParaRPr lang="en-US" sz="1600" dirty="0"/>
          </a:p>
          <a:p>
            <a:pPr marL="285750" indent="-285750">
              <a:buClr>
                <a:schemeClr val="accent5">
                  <a:lumMod val="75000"/>
                </a:schemeClr>
              </a:buClr>
              <a:buFont typeface="Wingdings 3" panose="05040102010807070707" pitchFamily="18" charset="2"/>
              <a:buChar char=""/>
            </a:pPr>
            <a:r>
              <a:rPr lang="en-US" sz="1600" dirty="0"/>
              <a:t>Lead’s lifelong consequences are borne by those affected, especially children, their families and society at large.</a:t>
            </a:r>
          </a:p>
          <a:p>
            <a:pPr>
              <a:buClr>
                <a:schemeClr val="accent5">
                  <a:lumMod val="75000"/>
                </a:schemeClr>
              </a:buClr>
            </a:pPr>
            <a:endParaRPr lang="fr-CH" sz="2400" dirty="0"/>
          </a:p>
        </p:txBody>
      </p:sp>
      <p:cxnSp>
        <p:nvCxnSpPr>
          <p:cNvPr id="14" name="Straight Connector 13">
            <a:extLst/>
          </p:cNvPr>
          <p:cNvCxnSpPr>
            <a:cxnSpLocks/>
          </p:cNvCxnSpPr>
          <p:nvPr/>
        </p:nvCxnSpPr>
        <p:spPr>
          <a:xfrm>
            <a:off x="4562125" y="1305011"/>
            <a:ext cx="0" cy="4936301"/>
          </a:xfrm>
          <a:prstGeom prst="line">
            <a:avLst/>
          </a:prstGeom>
          <a:noFill/>
          <a:ln w="34925" cap="rnd">
            <a:solidFill>
              <a:srgbClr val="0B8FA9">
                <a:alpha val="57000"/>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17" name="Straight Connector 16">
            <a:extLst/>
          </p:cNvPr>
          <p:cNvCxnSpPr>
            <a:cxnSpLocks/>
          </p:cNvCxnSpPr>
          <p:nvPr/>
        </p:nvCxnSpPr>
        <p:spPr>
          <a:xfrm flipH="1">
            <a:off x="4679843" y="3773161"/>
            <a:ext cx="3868734" cy="0"/>
          </a:xfrm>
          <a:prstGeom prst="line">
            <a:avLst/>
          </a:prstGeom>
          <a:noFill/>
          <a:ln w="34925" cap="rnd">
            <a:solidFill>
              <a:srgbClr val="0B8FA9">
                <a:alpha val="57000"/>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pic>
        <p:nvPicPr>
          <p:cNvPr id="18" name="Picture 17"/>
          <p:cNvPicPr>
            <a:picLocks noChangeAspect="1"/>
          </p:cNvPicPr>
          <p:nvPr/>
        </p:nvPicPr>
        <p:blipFill>
          <a:blip r:embed="rId3"/>
          <a:stretch>
            <a:fillRect/>
          </a:stretch>
        </p:blipFill>
        <p:spPr>
          <a:xfrm>
            <a:off x="218667" y="4134678"/>
            <a:ext cx="4259159" cy="2051459"/>
          </a:xfrm>
          <a:prstGeom prst="rect">
            <a:avLst/>
          </a:prstGeom>
        </p:spPr>
      </p:pic>
      <p:sp>
        <p:nvSpPr>
          <p:cNvPr id="7" name="TextBox 6"/>
          <p:cNvSpPr txBox="1"/>
          <p:nvPr/>
        </p:nvSpPr>
        <p:spPr>
          <a:xfrm>
            <a:off x="4887207" y="1466556"/>
            <a:ext cx="4054773" cy="2339102"/>
          </a:xfrm>
          <a:prstGeom prst="rect">
            <a:avLst/>
          </a:prstGeom>
          <a:noFill/>
        </p:spPr>
        <p:txBody>
          <a:bodyPr wrap="square" rtlCol="0">
            <a:spAutoFit/>
          </a:bodyPr>
          <a:lstStyle/>
          <a:p>
            <a:pPr marL="285750" indent="-285750">
              <a:buClr>
                <a:schemeClr val="accent5">
                  <a:lumMod val="75000"/>
                </a:schemeClr>
              </a:buClr>
              <a:buFont typeface="Wingdings 3" panose="05040102010807070707" pitchFamily="18" charset="2"/>
              <a:buChar char=""/>
            </a:pPr>
            <a:r>
              <a:rPr lang="en-US" sz="1600" dirty="0">
                <a:latin typeface="Roboto Regular" pitchFamily="2" charset="0"/>
                <a:ea typeface="Roboto Regular" pitchFamily="2" charset="0"/>
              </a:rPr>
              <a:t>Lead compounds are added to paints to improve drying time, anti-corrosiveness and color brightness.</a:t>
            </a:r>
          </a:p>
          <a:p>
            <a:pPr marL="285750" indent="-285750">
              <a:buClr>
                <a:schemeClr val="accent5">
                  <a:lumMod val="75000"/>
                </a:schemeClr>
              </a:buClr>
              <a:buFont typeface="Wingdings 3" panose="05040102010807070707" pitchFamily="18" charset="2"/>
              <a:buChar char=""/>
            </a:pPr>
            <a:endParaRPr lang="en-US" sz="1600" dirty="0">
              <a:latin typeface="Roboto Regular" pitchFamily="2" charset="0"/>
              <a:ea typeface="Roboto Regular" pitchFamily="2" charset="0"/>
            </a:endParaRPr>
          </a:p>
          <a:p>
            <a:pPr marL="285750" indent="-285750">
              <a:buClr>
                <a:schemeClr val="accent5">
                  <a:lumMod val="75000"/>
                </a:schemeClr>
              </a:buClr>
              <a:buFont typeface="Wingdings 3" panose="05040102010807070707" pitchFamily="18" charset="2"/>
              <a:buChar char=""/>
            </a:pPr>
            <a:r>
              <a:rPr lang="en-US" sz="1600" dirty="0">
                <a:latin typeface="Roboto Regular" pitchFamily="2" charset="0"/>
                <a:ea typeface="Roboto Regular" pitchFamily="2" charset="0"/>
              </a:rPr>
              <a:t>Globally, lead in paint is an important  source of childhood lead exposure, as it is used in homes, schools and playgrounds.</a:t>
            </a:r>
          </a:p>
          <a:p>
            <a:endParaRPr lang="en-US" dirty="0"/>
          </a:p>
        </p:txBody>
      </p:sp>
      <p:sp>
        <p:nvSpPr>
          <p:cNvPr id="8" name="Rectangle 7"/>
          <p:cNvSpPr/>
          <p:nvPr/>
        </p:nvSpPr>
        <p:spPr>
          <a:xfrm>
            <a:off x="5187973" y="3877815"/>
            <a:ext cx="3829567" cy="2308324"/>
          </a:xfrm>
          <a:prstGeom prst="rect">
            <a:avLst/>
          </a:prstGeom>
        </p:spPr>
        <p:txBody>
          <a:bodyPr wrap="square">
            <a:spAutoFit/>
          </a:bodyPr>
          <a:lstStyle/>
          <a:p>
            <a:pPr>
              <a:buClr>
                <a:schemeClr val="accent5">
                  <a:lumMod val="75000"/>
                </a:schemeClr>
              </a:buClr>
            </a:pPr>
            <a:r>
              <a:rPr lang="en-GB" sz="1600" dirty="0">
                <a:latin typeface="Roboto Regular" pitchFamily="2" charset="0"/>
                <a:ea typeface="Roboto Regular" pitchFamily="2" charset="0"/>
              </a:rPr>
              <a:t>The manufacturing and recycling of lead-acid batteries is practised globally in both regulated industries and unregulated informal establishments. </a:t>
            </a:r>
          </a:p>
          <a:p>
            <a:pPr marL="285750" indent="-285750">
              <a:buClr>
                <a:schemeClr val="accent5">
                  <a:lumMod val="75000"/>
                </a:schemeClr>
              </a:buClr>
              <a:buFont typeface="Wingdings 3" panose="05040102010807070707" pitchFamily="18" charset="2"/>
              <a:buChar char=""/>
            </a:pPr>
            <a:endParaRPr lang="en-GB" sz="1600" dirty="0">
              <a:latin typeface="Roboto Regular" pitchFamily="2" charset="0"/>
              <a:ea typeface="Roboto Regular" pitchFamily="2" charset="0"/>
            </a:endParaRPr>
          </a:p>
          <a:p>
            <a:pPr>
              <a:buClr>
                <a:schemeClr val="accent5">
                  <a:lumMod val="75000"/>
                </a:schemeClr>
              </a:buClr>
            </a:pPr>
            <a:r>
              <a:rPr lang="en-GB" sz="1600" dirty="0">
                <a:latin typeface="Roboto Regular" pitchFamily="2" charset="0"/>
                <a:ea typeface="Roboto Regular" pitchFamily="2" charset="0"/>
              </a:rPr>
              <a:t>Lead recycling is an important source of  environmental contamination and human exposure mostly coming from emissions.</a:t>
            </a:r>
            <a:endParaRPr lang="en-US" sz="1600" dirty="0">
              <a:latin typeface="Roboto Regular" pitchFamily="2" charset="0"/>
              <a:ea typeface="Roboto Regular" pitchFamily="2" charset="0"/>
            </a:endParaRPr>
          </a:p>
        </p:txBody>
      </p:sp>
      <p:pic>
        <p:nvPicPr>
          <p:cNvPr id="20" name="Picture 19"/>
          <p:cNvPicPr>
            <a:picLocks noChangeAspect="1"/>
          </p:cNvPicPr>
          <p:nvPr/>
        </p:nvPicPr>
        <p:blipFill>
          <a:blip r:embed="rId4"/>
          <a:stretch>
            <a:fillRect/>
          </a:stretch>
        </p:blipFill>
        <p:spPr>
          <a:xfrm>
            <a:off x="4730724" y="1466554"/>
            <a:ext cx="469364" cy="469364"/>
          </a:xfrm>
          <a:prstGeom prst="rect">
            <a:avLst/>
          </a:prstGeom>
        </p:spPr>
      </p:pic>
      <p:pic>
        <p:nvPicPr>
          <p:cNvPr id="21" name="Picture 20"/>
          <p:cNvPicPr>
            <a:picLocks noChangeAspect="1"/>
          </p:cNvPicPr>
          <p:nvPr/>
        </p:nvPicPr>
        <p:blipFill>
          <a:blip r:embed="rId4"/>
          <a:stretch>
            <a:fillRect/>
          </a:stretch>
        </p:blipFill>
        <p:spPr>
          <a:xfrm>
            <a:off x="4718609" y="2498258"/>
            <a:ext cx="469364" cy="469364"/>
          </a:xfrm>
          <a:prstGeom prst="rect">
            <a:avLst/>
          </a:prstGeom>
        </p:spPr>
      </p:pic>
      <p:pic>
        <p:nvPicPr>
          <p:cNvPr id="24" name="Picture 23"/>
          <p:cNvPicPr>
            <a:picLocks noChangeAspect="1"/>
          </p:cNvPicPr>
          <p:nvPr/>
        </p:nvPicPr>
        <p:blipFill>
          <a:blip r:embed="rId5"/>
          <a:stretch>
            <a:fillRect/>
          </a:stretch>
        </p:blipFill>
        <p:spPr>
          <a:xfrm>
            <a:off x="4731533" y="5110116"/>
            <a:ext cx="323122" cy="323122"/>
          </a:xfrm>
          <a:prstGeom prst="rect">
            <a:avLst/>
          </a:prstGeom>
        </p:spPr>
      </p:pic>
      <p:pic>
        <p:nvPicPr>
          <p:cNvPr id="25" name="Picture 24"/>
          <p:cNvPicPr>
            <a:picLocks noChangeAspect="1"/>
          </p:cNvPicPr>
          <p:nvPr/>
        </p:nvPicPr>
        <p:blipFill>
          <a:blip r:embed="rId5"/>
          <a:stretch>
            <a:fillRect/>
          </a:stretch>
        </p:blipFill>
        <p:spPr>
          <a:xfrm>
            <a:off x="4734914" y="3940917"/>
            <a:ext cx="323122" cy="323122"/>
          </a:xfrm>
          <a:prstGeom prst="rect">
            <a:avLst/>
          </a:prstGeom>
        </p:spPr>
      </p:pic>
    </p:spTree>
    <p:extLst>
      <p:ext uri="{BB962C8B-B14F-4D97-AF65-F5344CB8AC3E}">
        <p14:creationId xmlns:p14="http://schemas.microsoft.com/office/powerpoint/2010/main" val="2392813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200" dirty="0">
                <a:solidFill>
                  <a:srgbClr val="00AEEF"/>
                </a:solidFill>
              </a:rPr>
              <a:t>Progress of Implementation of UNEA 3 Resolution 9: Lead in Paint</a:t>
            </a:r>
          </a:p>
        </p:txBody>
      </p:sp>
      <p:sp>
        <p:nvSpPr>
          <p:cNvPr id="39" name="Rectangle: Rounded Corners 38">
            <a:extLst/>
          </p:cNvPr>
          <p:cNvSpPr/>
          <p:nvPr/>
        </p:nvSpPr>
        <p:spPr>
          <a:xfrm>
            <a:off x="227303" y="1508823"/>
            <a:ext cx="2618071" cy="2220465"/>
          </a:xfrm>
          <a:prstGeom prst="roundRect">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p:cNvPr>
          <p:cNvSpPr/>
          <p:nvPr/>
        </p:nvSpPr>
        <p:spPr>
          <a:xfrm>
            <a:off x="6086431" y="4091160"/>
            <a:ext cx="2774649" cy="2176027"/>
          </a:xfrm>
          <a:prstGeom prst="round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p:cNvPr>
          <p:cNvSpPr/>
          <p:nvPr/>
        </p:nvSpPr>
        <p:spPr>
          <a:xfrm>
            <a:off x="3121958" y="4091087"/>
            <a:ext cx="2709712" cy="2176100"/>
          </a:xfrm>
          <a:prstGeom prst="roundRect">
            <a:avLst/>
          </a:prstGeom>
          <a:ln>
            <a:solidFill>
              <a:schemeClr val="tx2">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tx2">
                  <a:lumMod val="20000"/>
                  <a:lumOff val="80000"/>
                </a:schemeClr>
              </a:solidFill>
            </a:endParaRPr>
          </a:p>
        </p:txBody>
      </p:sp>
      <p:sp>
        <p:nvSpPr>
          <p:cNvPr id="42" name="Rectangle: Rounded Corners 41">
            <a:extLst/>
          </p:cNvPr>
          <p:cNvSpPr/>
          <p:nvPr/>
        </p:nvSpPr>
        <p:spPr>
          <a:xfrm>
            <a:off x="6050795" y="1532900"/>
            <a:ext cx="2870471" cy="2196388"/>
          </a:xfrm>
          <a:prstGeom prst="roundRect">
            <a:avLst/>
          </a:prstGeom>
          <a:no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lumMod val="20000"/>
                  <a:lumOff val="80000"/>
                </a:schemeClr>
              </a:solidFill>
            </a:endParaRPr>
          </a:p>
        </p:txBody>
      </p:sp>
      <p:sp>
        <p:nvSpPr>
          <p:cNvPr id="43" name="Rectangle: Rounded Corners 42">
            <a:extLst/>
          </p:cNvPr>
          <p:cNvSpPr/>
          <p:nvPr/>
        </p:nvSpPr>
        <p:spPr>
          <a:xfrm>
            <a:off x="3139551" y="1532900"/>
            <a:ext cx="2692119" cy="2196388"/>
          </a:xfrm>
          <a:prstGeom prst="round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p:cNvPr>
          <p:cNvSpPr/>
          <p:nvPr/>
        </p:nvSpPr>
        <p:spPr>
          <a:xfrm>
            <a:off x="227303" y="4098401"/>
            <a:ext cx="2618071" cy="2168786"/>
          </a:xfrm>
          <a:prstGeom prst="roundRect">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5" descr="cid:image002.png@01D448FF.F4E7CF80"/>
          <p:cNvPicPr>
            <a:picLocks noChangeAspect="1" noChangeArrowheads="1"/>
          </p:cNvPicPr>
          <p:nvPr/>
        </p:nvPicPr>
        <p:blipFill rotWithShape="1">
          <a:blip r:embed="rId3">
            <a:extLst>
              <a:ext uri="{28A0092B-C50C-407E-A947-70E740481C1C}">
                <a14:useLocalDpi xmlns:a14="http://schemas.microsoft.com/office/drawing/2010/main" val="0"/>
              </a:ext>
            </a:extLst>
          </a:blip>
          <a:srcRect t="11587" b="12109"/>
          <a:stretch/>
        </p:blipFill>
        <p:spPr bwMode="auto">
          <a:xfrm>
            <a:off x="0" y="1283426"/>
            <a:ext cx="1497073" cy="51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p:cNvPicPr>
            <a:picLocks noChangeAspect="1"/>
          </p:cNvPicPr>
          <p:nvPr/>
        </p:nvPicPr>
        <p:blipFill>
          <a:blip r:embed="rId4"/>
          <a:stretch>
            <a:fillRect/>
          </a:stretch>
        </p:blipFill>
        <p:spPr>
          <a:xfrm>
            <a:off x="2900295" y="1238420"/>
            <a:ext cx="1159616" cy="1488546"/>
          </a:xfrm>
          <a:prstGeom prst="rect">
            <a:avLst/>
          </a:prstGeom>
          <a:ln>
            <a:solidFill>
              <a:schemeClr val="accent1"/>
            </a:solidFill>
          </a:ln>
        </p:spPr>
      </p:pic>
      <p:pic>
        <p:nvPicPr>
          <p:cNvPr id="47" name="Picture 46"/>
          <p:cNvPicPr>
            <a:picLocks noChangeAspect="1"/>
          </p:cNvPicPr>
          <p:nvPr/>
        </p:nvPicPr>
        <p:blipFill>
          <a:blip r:embed="rId5"/>
          <a:stretch>
            <a:fillRect/>
          </a:stretch>
        </p:blipFill>
        <p:spPr>
          <a:xfrm>
            <a:off x="5879882" y="1235824"/>
            <a:ext cx="1171285" cy="1647316"/>
          </a:xfrm>
          <a:prstGeom prst="rect">
            <a:avLst/>
          </a:prstGeom>
          <a:ln>
            <a:solidFill>
              <a:schemeClr val="accent1"/>
            </a:solidFill>
          </a:ln>
        </p:spPr>
      </p:pic>
      <p:pic>
        <p:nvPicPr>
          <p:cNvPr id="48" name="Picture 47"/>
          <p:cNvPicPr>
            <a:picLocks noChangeAspect="1"/>
          </p:cNvPicPr>
          <p:nvPr/>
        </p:nvPicPr>
        <p:blipFill rotWithShape="1">
          <a:blip r:embed="rId6"/>
          <a:srcRect l="10707" r="10194"/>
          <a:stretch/>
        </p:blipFill>
        <p:spPr>
          <a:xfrm>
            <a:off x="3181603" y="3885896"/>
            <a:ext cx="957395" cy="1119214"/>
          </a:xfrm>
          <a:prstGeom prst="rect">
            <a:avLst/>
          </a:prstGeom>
        </p:spPr>
      </p:pic>
      <p:sp>
        <p:nvSpPr>
          <p:cNvPr id="50" name="TextBox 49"/>
          <p:cNvSpPr txBox="1"/>
          <p:nvPr/>
        </p:nvSpPr>
        <p:spPr>
          <a:xfrm>
            <a:off x="962837" y="1618687"/>
            <a:ext cx="1839011" cy="646331"/>
          </a:xfrm>
          <a:prstGeom prst="rect">
            <a:avLst/>
          </a:prstGeom>
          <a:noFill/>
        </p:spPr>
        <p:txBody>
          <a:bodyPr wrap="square" rtlCol="0">
            <a:spAutoFit/>
          </a:bodyPr>
          <a:lstStyle/>
          <a:p>
            <a:r>
              <a:rPr lang="en-US" b="1" dirty="0">
                <a:solidFill>
                  <a:schemeClr val="accent2">
                    <a:lumMod val="60000"/>
                    <a:lumOff val="40000"/>
                  </a:schemeClr>
                </a:solidFill>
                <a:latin typeface="Roboto Regular" pitchFamily="2" charset="0"/>
                <a:ea typeface="Roboto Regular" pitchFamily="2" charset="0"/>
              </a:rPr>
              <a:t>Partnership</a:t>
            </a:r>
          </a:p>
          <a:p>
            <a:endParaRPr lang="en-US" dirty="0"/>
          </a:p>
        </p:txBody>
      </p:sp>
      <p:sp>
        <p:nvSpPr>
          <p:cNvPr id="2" name="Rectangle 1"/>
          <p:cNvSpPr/>
          <p:nvPr/>
        </p:nvSpPr>
        <p:spPr>
          <a:xfrm>
            <a:off x="501584" y="1940122"/>
            <a:ext cx="2284047" cy="1384995"/>
          </a:xfrm>
          <a:prstGeom prst="rect">
            <a:avLst/>
          </a:prstGeom>
        </p:spPr>
        <p:txBody>
          <a:bodyPr wrap="square">
            <a:spAutoFit/>
          </a:bodyPr>
          <a:lstStyle/>
          <a:p>
            <a:pPr marL="285750" indent="-285750">
              <a:buFont typeface="Arial" panose="020B0604020202020204" pitchFamily="34" charset="0"/>
              <a:buChar char="•"/>
            </a:pPr>
            <a:r>
              <a:rPr lang="en-US" sz="1400" dirty="0">
                <a:latin typeface="Roboto Regular" pitchFamily="2" charset="0"/>
                <a:ea typeface="Roboto Regular" pitchFamily="2" charset="0"/>
              </a:rPr>
              <a:t>Voluntary</a:t>
            </a:r>
          </a:p>
          <a:p>
            <a:pPr marL="285750" indent="-285750">
              <a:buFont typeface="Arial" panose="020B0604020202020204" pitchFamily="34" charset="0"/>
              <a:buChar char="•"/>
            </a:pPr>
            <a:r>
              <a:rPr lang="en-US" sz="1400" dirty="0">
                <a:latin typeface="Roboto Regular" pitchFamily="2" charset="0"/>
                <a:ea typeface="Roboto Regular" pitchFamily="2" charset="0"/>
              </a:rPr>
              <a:t>Led by UNEP and WHO</a:t>
            </a:r>
          </a:p>
          <a:p>
            <a:pPr marL="285750" indent="-285750">
              <a:buFont typeface="Arial" panose="020B0604020202020204" pitchFamily="34" charset="0"/>
              <a:buChar char="•"/>
            </a:pPr>
            <a:r>
              <a:rPr lang="en-US" sz="1400" dirty="0">
                <a:latin typeface="Roboto Regular" pitchFamily="2" charset="0"/>
                <a:ea typeface="Roboto Regular" pitchFamily="2" charset="0"/>
              </a:rPr>
              <a:t>90 partners  </a:t>
            </a:r>
          </a:p>
          <a:p>
            <a:pPr marL="285750" indent="-285750">
              <a:buFont typeface="Arial" panose="020B0604020202020204" pitchFamily="34" charset="0"/>
              <a:buChar char="•"/>
            </a:pPr>
            <a:r>
              <a:rPr lang="en-US" sz="1400" dirty="0">
                <a:latin typeface="Roboto Regular" pitchFamily="2" charset="0"/>
                <a:ea typeface="Roboto Regular" pitchFamily="2" charset="0"/>
              </a:rPr>
              <a:t>Guided by an Advisory </a:t>
            </a:r>
            <a:r>
              <a:rPr lang="fr-CH" sz="1400" dirty="0">
                <a:latin typeface="Roboto Regular" pitchFamily="2" charset="0"/>
                <a:ea typeface="Roboto Regular" pitchFamily="2" charset="0"/>
              </a:rPr>
              <a:t>Council</a:t>
            </a:r>
            <a:endParaRPr lang="en-US" sz="1400" dirty="0">
              <a:latin typeface="Roboto Regular" pitchFamily="2" charset="0"/>
              <a:ea typeface="Roboto Regular" pitchFamily="2" charset="0"/>
            </a:endParaRPr>
          </a:p>
        </p:txBody>
      </p:sp>
      <p:sp>
        <p:nvSpPr>
          <p:cNvPr id="51" name="TextBox 50"/>
          <p:cNvSpPr txBox="1"/>
          <p:nvPr/>
        </p:nvSpPr>
        <p:spPr>
          <a:xfrm>
            <a:off x="4299555" y="1606766"/>
            <a:ext cx="1404542" cy="646331"/>
          </a:xfrm>
          <a:prstGeom prst="rect">
            <a:avLst/>
          </a:prstGeom>
          <a:noFill/>
        </p:spPr>
        <p:txBody>
          <a:bodyPr wrap="square" rtlCol="0">
            <a:spAutoFit/>
          </a:bodyPr>
          <a:lstStyle/>
          <a:p>
            <a:r>
              <a:rPr lang="en-US" b="1" dirty="0">
                <a:solidFill>
                  <a:srgbClr val="43C9D6"/>
                </a:solidFill>
                <a:latin typeface="Roboto Regular" pitchFamily="2" charset="0"/>
                <a:ea typeface="Roboto Regular" pitchFamily="2" charset="0"/>
              </a:rPr>
              <a:t>Knowledge</a:t>
            </a:r>
          </a:p>
          <a:p>
            <a:endParaRPr lang="en-US" dirty="0"/>
          </a:p>
        </p:txBody>
      </p:sp>
      <p:sp>
        <p:nvSpPr>
          <p:cNvPr id="53" name="TextBox 52"/>
          <p:cNvSpPr txBox="1"/>
          <p:nvPr/>
        </p:nvSpPr>
        <p:spPr>
          <a:xfrm>
            <a:off x="4023375" y="1913406"/>
            <a:ext cx="1734249" cy="1815882"/>
          </a:xfrm>
          <a:prstGeom prst="rect">
            <a:avLst/>
          </a:prstGeom>
          <a:noFill/>
        </p:spPr>
        <p:txBody>
          <a:bodyPr wrap="square" rtlCol="0">
            <a:spAutoFit/>
          </a:bodyPr>
          <a:lstStyle/>
          <a:p>
            <a:r>
              <a:rPr lang="en-US" sz="1400" dirty="0">
                <a:latin typeface="Roboto Regular" pitchFamily="2" charset="0"/>
                <a:ea typeface="Roboto Regular" pitchFamily="2" charset="0"/>
              </a:rPr>
              <a:t>71 out of 194 countries (36.5%) have legally binding controls to limit the production, import and sale of lead paint</a:t>
            </a:r>
          </a:p>
        </p:txBody>
      </p:sp>
      <p:sp>
        <p:nvSpPr>
          <p:cNvPr id="54" name="TextBox 53"/>
          <p:cNvSpPr txBox="1"/>
          <p:nvPr/>
        </p:nvSpPr>
        <p:spPr>
          <a:xfrm>
            <a:off x="3113782" y="2747491"/>
            <a:ext cx="1062968" cy="369332"/>
          </a:xfrm>
          <a:prstGeom prst="rect">
            <a:avLst/>
          </a:prstGeom>
          <a:noFill/>
        </p:spPr>
        <p:txBody>
          <a:bodyPr wrap="square" rtlCol="0">
            <a:spAutoFit/>
          </a:bodyPr>
          <a:lstStyle/>
          <a:p>
            <a:r>
              <a:rPr lang="en-US" sz="900" dirty="0"/>
              <a:t>Published in September 2018</a:t>
            </a:r>
          </a:p>
        </p:txBody>
      </p:sp>
      <p:sp>
        <p:nvSpPr>
          <p:cNvPr id="55" name="TextBox 54"/>
          <p:cNvSpPr txBox="1"/>
          <p:nvPr/>
        </p:nvSpPr>
        <p:spPr>
          <a:xfrm>
            <a:off x="6988399" y="1613361"/>
            <a:ext cx="1872682" cy="369332"/>
          </a:xfrm>
          <a:prstGeom prst="rect">
            <a:avLst/>
          </a:prstGeom>
          <a:noFill/>
        </p:spPr>
        <p:txBody>
          <a:bodyPr wrap="square" rtlCol="0">
            <a:spAutoFit/>
          </a:bodyPr>
          <a:lstStyle/>
          <a:p>
            <a:r>
              <a:rPr lang="en-US" b="1" dirty="0">
                <a:solidFill>
                  <a:schemeClr val="accent4">
                    <a:lumMod val="60000"/>
                    <a:lumOff val="40000"/>
                  </a:schemeClr>
                </a:solidFill>
                <a:latin typeface="Roboto Regular" pitchFamily="2" charset="0"/>
                <a:ea typeface="Roboto Regular" pitchFamily="2" charset="0"/>
              </a:rPr>
              <a:t>Implementation</a:t>
            </a:r>
            <a:r>
              <a:rPr lang="en-US" dirty="0">
                <a:latin typeface="Roboto Regular" pitchFamily="2" charset="0"/>
                <a:ea typeface="Roboto Regular" pitchFamily="2" charset="0"/>
              </a:rPr>
              <a:t> </a:t>
            </a:r>
          </a:p>
        </p:txBody>
      </p:sp>
      <p:sp>
        <p:nvSpPr>
          <p:cNvPr id="3" name="Rectangle 2"/>
          <p:cNvSpPr/>
          <p:nvPr/>
        </p:nvSpPr>
        <p:spPr>
          <a:xfrm>
            <a:off x="6812614" y="1940122"/>
            <a:ext cx="2108652" cy="954107"/>
          </a:xfrm>
          <a:prstGeom prst="rect">
            <a:avLst/>
          </a:prstGeom>
        </p:spPr>
        <p:txBody>
          <a:bodyPr wrap="square">
            <a:spAutoFit/>
          </a:bodyPr>
          <a:lstStyle/>
          <a:p>
            <a:pPr marL="285750" indent="-285750">
              <a:buFont typeface="Arial" panose="020B0604020202020204" pitchFamily="34" charset="0"/>
              <a:buChar char="•"/>
            </a:pPr>
            <a:r>
              <a:rPr lang="en-GB" sz="1400" i="1" dirty="0">
                <a:latin typeface="Roboto Regular" pitchFamily="2" charset="0"/>
                <a:ea typeface="Roboto Regular" pitchFamily="2" charset="0"/>
              </a:rPr>
              <a:t>Model Law and Guidance to Regulate Lead Paint </a:t>
            </a:r>
            <a:r>
              <a:rPr lang="en-GB" sz="1400" dirty="0">
                <a:latin typeface="Roboto Regular" pitchFamily="2" charset="0"/>
                <a:ea typeface="Roboto Regular" pitchFamily="2" charset="0"/>
              </a:rPr>
              <a:t>(all UN languages) </a:t>
            </a:r>
          </a:p>
        </p:txBody>
      </p:sp>
      <p:sp>
        <p:nvSpPr>
          <p:cNvPr id="56" name="TextBox 55"/>
          <p:cNvSpPr txBox="1"/>
          <p:nvPr/>
        </p:nvSpPr>
        <p:spPr>
          <a:xfrm>
            <a:off x="344895" y="4554513"/>
            <a:ext cx="2528695"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Roboto Regular" pitchFamily="2" charset="0"/>
                <a:ea typeface="Roboto Regular" pitchFamily="2" charset="0"/>
              </a:rPr>
              <a:t>Paint industry is engaged in innovative solutions for lead-free paint manufacturing and paint reformulation</a:t>
            </a:r>
          </a:p>
          <a:p>
            <a:pPr marL="285750" indent="-285750">
              <a:buFont typeface="Arial" panose="020B0604020202020204" pitchFamily="34" charset="0"/>
              <a:buChar char="•"/>
            </a:pPr>
            <a:r>
              <a:rPr lang="fr-CH" sz="1400" dirty="0">
                <a:latin typeface="Roboto Regular" pitchFamily="2" charset="0"/>
                <a:ea typeface="Roboto Regular" pitchFamily="2" charset="0"/>
              </a:rPr>
              <a:t>National Cleaner Production Centres </a:t>
            </a:r>
            <a:endParaRPr lang="en-US" sz="1400" dirty="0">
              <a:latin typeface="Roboto Regular" pitchFamily="2" charset="0"/>
              <a:ea typeface="Roboto Regular" pitchFamily="2" charset="0"/>
            </a:endParaRPr>
          </a:p>
        </p:txBody>
      </p:sp>
      <p:sp>
        <p:nvSpPr>
          <p:cNvPr id="57" name="TextBox 56"/>
          <p:cNvSpPr txBox="1"/>
          <p:nvPr/>
        </p:nvSpPr>
        <p:spPr>
          <a:xfrm>
            <a:off x="825353" y="4068828"/>
            <a:ext cx="1860066" cy="369332"/>
          </a:xfrm>
          <a:prstGeom prst="rect">
            <a:avLst/>
          </a:prstGeom>
          <a:noFill/>
        </p:spPr>
        <p:txBody>
          <a:bodyPr wrap="square" rtlCol="0">
            <a:spAutoFit/>
          </a:bodyPr>
          <a:lstStyle/>
          <a:p>
            <a:r>
              <a:rPr lang="fr-CH" b="1" dirty="0">
                <a:solidFill>
                  <a:schemeClr val="accent3">
                    <a:lumMod val="75000"/>
                  </a:schemeClr>
                </a:solidFill>
                <a:latin typeface="Roboto Regular" pitchFamily="2" charset="0"/>
                <a:ea typeface="Roboto Regular" pitchFamily="2" charset="0"/>
              </a:rPr>
              <a:t>Infrastructure</a:t>
            </a:r>
            <a:endParaRPr lang="en-US" b="1" dirty="0">
              <a:solidFill>
                <a:schemeClr val="accent3">
                  <a:lumMod val="75000"/>
                </a:schemeClr>
              </a:solidFill>
              <a:latin typeface="Roboto Regular" pitchFamily="2" charset="0"/>
              <a:ea typeface="Roboto Regular" pitchFamily="2" charset="0"/>
            </a:endParaRPr>
          </a:p>
        </p:txBody>
      </p:sp>
      <p:sp>
        <p:nvSpPr>
          <p:cNvPr id="58" name="TextBox 57"/>
          <p:cNvSpPr txBox="1"/>
          <p:nvPr/>
        </p:nvSpPr>
        <p:spPr>
          <a:xfrm>
            <a:off x="3782418" y="4575326"/>
            <a:ext cx="2137144"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Roboto Regular" pitchFamily="2" charset="0"/>
                <a:ea typeface="Roboto Regular" pitchFamily="2" charset="0"/>
              </a:rPr>
              <a:t>Communication strategy in place</a:t>
            </a:r>
          </a:p>
          <a:p>
            <a:pPr marL="285750" indent="-285750">
              <a:buFont typeface="Arial" panose="020B0604020202020204" pitchFamily="34" charset="0"/>
              <a:buChar char="•"/>
            </a:pPr>
            <a:r>
              <a:rPr lang="en-US" sz="1400" dirty="0">
                <a:latin typeface="Roboto Regular" pitchFamily="2" charset="0"/>
                <a:ea typeface="Roboto Regular" pitchFamily="2" charset="0"/>
              </a:rPr>
              <a:t>Resource package for the Annual International Lead Poisoning Prevention Week</a:t>
            </a:r>
          </a:p>
        </p:txBody>
      </p:sp>
      <p:sp>
        <p:nvSpPr>
          <p:cNvPr id="59" name="TextBox 58"/>
          <p:cNvSpPr txBox="1"/>
          <p:nvPr/>
        </p:nvSpPr>
        <p:spPr>
          <a:xfrm>
            <a:off x="4341281" y="4114571"/>
            <a:ext cx="1394644" cy="369332"/>
          </a:xfrm>
          <a:prstGeom prst="rect">
            <a:avLst/>
          </a:prstGeom>
          <a:noFill/>
        </p:spPr>
        <p:txBody>
          <a:bodyPr wrap="square" rtlCol="0">
            <a:spAutoFit/>
          </a:bodyPr>
          <a:lstStyle/>
          <a:p>
            <a:r>
              <a:rPr lang="en-US" b="1" dirty="0">
                <a:solidFill>
                  <a:schemeClr val="tx2">
                    <a:lumMod val="60000"/>
                    <a:lumOff val="40000"/>
                  </a:schemeClr>
                </a:solidFill>
                <a:latin typeface="Roboto Regular" pitchFamily="2" charset="0"/>
                <a:ea typeface="Roboto Regular" pitchFamily="2" charset="0"/>
              </a:rPr>
              <a:t>Awareness</a:t>
            </a:r>
          </a:p>
        </p:txBody>
      </p:sp>
      <p:sp>
        <p:nvSpPr>
          <p:cNvPr id="60" name="TextBox 59"/>
          <p:cNvSpPr txBox="1"/>
          <p:nvPr/>
        </p:nvSpPr>
        <p:spPr>
          <a:xfrm>
            <a:off x="6988398" y="4098401"/>
            <a:ext cx="1418987" cy="369332"/>
          </a:xfrm>
          <a:prstGeom prst="rect">
            <a:avLst/>
          </a:prstGeom>
          <a:noFill/>
        </p:spPr>
        <p:txBody>
          <a:bodyPr wrap="square" rtlCol="0">
            <a:spAutoFit/>
          </a:bodyPr>
          <a:lstStyle/>
          <a:p>
            <a:r>
              <a:rPr lang="fr-CH" b="1" dirty="0">
                <a:solidFill>
                  <a:schemeClr val="accent6">
                    <a:lumMod val="75000"/>
                  </a:schemeClr>
                </a:solidFill>
                <a:latin typeface="Roboto Regular" pitchFamily="2" charset="0"/>
                <a:ea typeface="Roboto Regular" pitchFamily="2" charset="0"/>
              </a:rPr>
              <a:t>Leadership</a:t>
            </a:r>
            <a:endParaRPr lang="en-US" b="1" dirty="0">
              <a:solidFill>
                <a:schemeClr val="accent6">
                  <a:lumMod val="75000"/>
                </a:schemeClr>
              </a:solidFill>
              <a:latin typeface="Roboto Regular" pitchFamily="2" charset="0"/>
              <a:ea typeface="Roboto Regular" pitchFamily="2" charset="0"/>
            </a:endParaRPr>
          </a:p>
        </p:txBody>
      </p:sp>
      <p:sp>
        <p:nvSpPr>
          <p:cNvPr id="4" name="Oval 3"/>
          <p:cNvSpPr/>
          <p:nvPr/>
        </p:nvSpPr>
        <p:spPr>
          <a:xfrm>
            <a:off x="6086431" y="4002874"/>
            <a:ext cx="726183" cy="694329"/>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1" name="TextBox 60"/>
          <p:cNvSpPr txBox="1"/>
          <p:nvPr/>
        </p:nvSpPr>
        <p:spPr>
          <a:xfrm>
            <a:off x="6309379" y="4371948"/>
            <a:ext cx="2646747" cy="1815882"/>
          </a:xfrm>
          <a:prstGeom prst="rect">
            <a:avLst/>
          </a:prstGeom>
          <a:noFill/>
        </p:spPr>
        <p:txBody>
          <a:bodyPr wrap="square" rtlCol="0">
            <a:spAutoFit/>
          </a:bodyPr>
          <a:lstStyle/>
          <a:p>
            <a:pPr marL="285750" indent="-285750">
              <a:buFont typeface="Arial" panose="020B0604020202020204" pitchFamily="34" charset="0"/>
              <a:buChar char="•"/>
            </a:pPr>
            <a:r>
              <a:rPr lang="en-GB" sz="1400" dirty="0">
                <a:latin typeface="Roboto Regular" pitchFamily="2" charset="0"/>
                <a:ea typeface="Roboto Regular" pitchFamily="2" charset="0"/>
              </a:rPr>
              <a:t>USEPA, Chair of the Lead Paint Alliance continues to engage stakeholders to achieve goals of the Alliance</a:t>
            </a:r>
          </a:p>
          <a:p>
            <a:pPr marL="285750" indent="-285750">
              <a:buFont typeface="Arial" panose="020B0604020202020204" pitchFamily="34" charset="0"/>
              <a:buChar char="•"/>
            </a:pPr>
            <a:r>
              <a:rPr lang="en-GB" sz="1400" dirty="0">
                <a:latin typeface="Roboto Regular" pitchFamily="2" charset="0"/>
                <a:ea typeface="Roboto Regular" pitchFamily="2" charset="0"/>
              </a:rPr>
              <a:t>Provided financial resources to support the work of the Alliance</a:t>
            </a:r>
            <a:endParaRPr lang="en-US" sz="1400" dirty="0">
              <a:latin typeface="Roboto Regular" pitchFamily="2" charset="0"/>
              <a:ea typeface="Roboto Regular" pitchFamily="2" charset="0"/>
            </a:endParaRPr>
          </a:p>
        </p:txBody>
      </p:sp>
      <p:pic>
        <p:nvPicPr>
          <p:cNvPr id="49" name="Picture 48"/>
          <p:cNvPicPr>
            <a:picLocks noChangeAspect="1"/>
          </p:cNvPicPr>
          <p:nvPr/>
        </p:nvPicPr>
        <p:blipFill>
          <a:blip r:embed="rId7"/>
          <a:stretch>
            <a:fillRect/>
          </a:stretch>
        </p:blipFill>
        <p:spPr>
          <a:xfrm>
            <a:off x="5891315" y="3792119"/>
            <a:ext cx="841586" cy="833170"/>
          </a:xfrm>
          <a:prstGeom prst="rect">
            <a:avLst/>
          </a:prstGeom>
        </p:spPr>
      </p:pic>
      <p:pic>
        <p:nvPicPr>
          <p:cNvPr id="62" name="Picture 61"/>
          <p:cNvPicPr>
            <a:picLocks noChangeAspect="1"/>
          </p:cNvPicPr>
          <p:nvPr/>
        </p:nvPicPr>
        <p:blipFill>
          <a:blip r:embed="rId8"/>
          <a:stretch>
            <a:fillRect/>
          </a:stretch>
        </p:blipFill>
        <p:spPr>
          <a:xfrm>
            <a:off x="100346" y="3887050"/>
            <a:ext cx="727339" cy="727339"/>
          </a:xfrm>
          <a:prstGeom prst="rect">
            <a:avLst/>
          </a:prstGeom>
        </p:spPr>
      </p:pic>
      <p:sp>
        <p:nvSpPr>
          <p:cNvPr id="5" name="TextBox 4">
            <a:extLst>
              <a:ext uri="{FF2B5EF4-FFF2-40B4-BE49-F238E27FC236}">
                <a16:creationId xmlns:a16="http://schemas.microsoft.com/office/drawing/2014/main" id="{BDEB9BBA-86F8-48AC-B3FE-BAFBEE1D71F0}"/>
              </a:ext>
            </a:extLst>
          </p:cNvPr>
          <p:cNvSpPr txBox="1"/>
          <p:nvPr/>
        </p:nvSpPr>
        <p:spPr>
          <a:xfrm>
            <a:off x="6238234" y="2948837"/>
            <a:ext cx="2646747" cy="523220"/>
          </a:xfrm>
          <a:prstGeom prst="rect">
            <a:avLst/>
          </a:prstGeom>
          <a:noFill/>
        </p:spPr>
        <p:txBody>
          <a:bodyPr wrap="square" rtlCol="0">
            <a:spAutoFit/>
          </a:bodyPr>
          <a:lstStyle/>
          <a:p>
            <a:pPr marL="285750" indent="-285750">
              <a:buFont typeface="Arial" panose="020B0604020202020204" pitchFamily="34" charset="0"/>
              <a:buChar char="•"/>
            </a:pPr>
            <a:r>
              <a:rPr lang="en-GB" sz="1400" dirty="0">
                <a:latin typeface="Roboto Regular" pitchFamily="2" charset="0"/>
                <a:ea typeface="Roboto Regular" pitchFamily="2" charset="0"/>
              </a:rPr>
              <a:t>GEF-funded SAICM project </a:t>
            </a:r>
          </a:p>
          <a:p>
            <a:r>
              <a:rPr lang="en-GB" sz="1400" dirty="0">
                <a:latin typeface="Roboto Regular" pitchFamily="2" charset="0"/>
                <a:ea typeface="Roboto Regular" pitchFamily="2" charset="0"/>
              </a:rPr>
              <a:t>      lead in paint component</a:t>
            </a:r>
            <a:endParaRPr lang="en-US" sz="1400" dirty="0">
              <a:latin typeface="Roboto Regular" pitchFamily="2" charset="0"/>
              <a:ea typeface="Roboto Regular" pitchFamily="2" charset="0"/>
            </a:endParaRPr>
          </a:p>
        </p:txBody>
      </p:sp>
    </p:spTree>
    <p:extLst>
      <p:ext uri="{BB962C8B-B14F-4D97-AF65-F5344CB8AC3E}">
        <p14:creationId xmlns:p14="http://schemas.microsoft.com/office/powerpoint/2010/main" val="2483114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200" dirty="0">
                <a:solidFill>
                  <a:srgbClr val="00AEEF"/>
                </a:solidFill>
              </a:rPr>
              <a:t>Progress of Implementation of UNEA 3 Resolution 9: Lead in Paint</a:t>
            </a:r>
          </a:p>
        </p:txBody>
      </p:sp>
      <p:pic>
        <p:nvPicPr>
          <p:cNvPr id="6" name="Picture 5"/>
          <p:cNvPicPr>
            <a:picLocks noChangeAspect="1"/>
          </p:cNvPicPr>
          <p:nvPr/>
        </p:nvPicPr>
        <p:blipFill>
          <a:blip r:embed="rId3"/>
          <a:stretch>
            <a:fillRect/>
          </a:stretch>
        </p:blipFill>
        <p:spPr>
          <a:xfrm>
            <a:off x="59225" y="1882223"/>
            <a:ext cx="8943847" cy="4818047"/>
          </a:xfrm>
          <a:prstGeom prst="rect">
            <a:avLst/>
          </a:prstGeom>
        </p:spPr>
      </p:pic>
      <p:sp>
        <p:nvSpPr>
          <p:cNvPr id="7" name="TextBox 6"/>
          <p:cNvSpPr txBox="1"/>
          <p:nvPr/>
        </p:nvSpPr>
        <p:spPr>
          <a:xfrm>
            <a:off x="1537151" y="3579519"/>
            <a:ext cx="935665" cy="369332"/>
          </a:xfrm>
          <a:prstGeom prst="rect">
            <a:avLst/>
          </a:prstGeom>
          <a:noFill/>
        </p:spPr>
        <p:txBody>
          <a:bodyPr wrap="square" rtlCol="0">
            <a:spAutoFit/>
          </a:bodyPr>
          <a:lstStyle/>
          <a:p>
            <a:r>
              <a:rPr lang="fr-CH" dirty="0"/>
              <a:t>100.0%</a:t>
            </a:r>
            <a:endParaRPr lang="en-US" dirty="0"/>
          </a:p>
        </p:txBody>
      </p:sp>
      <p:sp>
        <p:nvSpPr>
          <p:cNvPr id="92" name="TextBox 91"/>
          <p:cNvSpPr txBox="1"/>
          <p:nvPr/>
        </p:nvSpPr>
        <p:spPr>
          <a:xfrm>
            <a:off x="2472816" y="4955228"/>
            <a:ext cx="935665" cy="369332"/>
          </a:xfrm>
          <a:prstGeom prst="rect">
            <a:avLst/>
          </a:prstGeom>
          <a:noFill/>
        </p:spPr>
        <p:txBody>
          <a:bodyPr wrap="square" rtlCol="0">
            <a:spAutoFit/>
          </a:bodyPr>
          <a:lstStyle/>
          <a:p>
            <a:r>
              <a:rPr lang="fr-CH" dirty="0"/>
              <a:t>33.0%</a:t>
            </a:r>
            <a:endParaRPr lang="en-US" dirty="0"/>
          </a:p>
        </p:txBody>
      </p:sp>
      <p:sp>
        <p:nvSpPr>
          <p:cNvPr id="93" name="TextBox 92"/>
          <p:cNvSpPr txBox="1"/>
          <p:nvPr/>
        </p:nvSpPr>
        <p:spPr>
          <a:xfrm>
            <a:off x="5325886" y="2998273"/>
            <a:ext cx="935665" cy="369332"/>
          </a:xfrm>
          <a:prstGeom prst="rect">
            <a:avLst/>
          </a:prstGeom>
          <a:noFill/>
        </p:spPr>
        <p:txBody>
          <a:bodyPr wrap="square" rtlCol="0">
            <a:spAutoFit/>
          </a:bodyPr>
          <a:lstStyle/>
          <a:p>
            <a:r>
              <a:rPr lang="fr-CH" dirty="0"/>
              <a:t>74.1%</a:t>
            </a:r>
            <a:endParaRPr lang="en-US" dirty="0"/>
          </a:p>
        </p:txBody>
      </p:sp>
      <p:sp>
        <p:nvSpPr>
          <p:cNvPr id="94" name="TextBox 93"/>
          <p:cNvSpPr txBox="1"/>
          <p:nvPr/>
        </p:nvSpPr>
        <p:spPr>
          <a:xfrm>
            <a:off x="6261551" y="3764185"/>
            <a:ext cx="935665" cy="369332"/>
          </a:xfrm>
          <a:prstGeom prst="rect">
            <a:avLst/>
          </a:prstGeom>
          <a:noFill/>
        </p:spPr>
        <p:txBody>
          <a:bodyPr wrap="square" rtlCol="0">
            <a:spAutoFit/>
          </a:bodyPr>
          <a:lstStyle/>
          <a:p>
            <a:r>
              <a:rPr lang="fr-CH" dirty="0"/>
              <a:t>20.5%</a:t>
            </a:r>
            <a:endParaRPr lang="en-US" dirty="0"/>
          </a:p>
        </p:txBody>
      </p:sp>
      <p:sp>
        <p:nvSpPr>
          <p:cNvPr id="95" name="TextBox 94"/>
          <p:cNvSpPr txBox="1"/>
          <p:nvPr/>
        </p:nvSpPr>
        <p:spPr>
          <a:xfrm>
            <a:off x="4390221" y="4298989"/>
            <a:ext cx="935665" cy="369332"/>
          </a:xfrm>
          <a:prstGeom prst="rect">
            <a:avLst/>
          </a:prstGeom>
          <a:noFill/>
        </p:spPr>
        <p:txBody>
          <a:bodyPr wrap="square" rtlCol="0">
            <a:spAutoFit/>
          </a:bodyPr>
          <a:lstStyle/>
          <a:p>
            <a:r>
              <a:rPr lang="fr-CH" dirty="0"/>
              <a:t>11.1%</a:t>
            </a:r>
            <a:endParaRPr lang="en-US" dirty="0"/>
          </a:p>
        </p:txBody>
      </p:sp>
      <p:sp>
        <p:nvSpPr>
          <p:cNvPr id="8" name="Rectangle 7"/>
          <p:cNvSpPr/>
          <p:nvPr/>
        </p:nvSpPr>
        <p:spPr>
          <a:xfrm>
            <a:off x="5503010" y="4664605"/>
            <a:ext cx="758541" cy="369332"/>
          </a:xfrm>
          <a:prstGeom prst="rect">
            <a:avLst/>
          </a:prstGeom>
        </p:spPr>
        <p:txBody>
          <a:bodyPr wrap="none">
            <a:spAutoFit/>
          </a:bodyPr>
          <a:lstStyle/>
          <a:p>
            <a:r>
              <a:rPr lang="fr-CH" dirty="0"/>
              <a:t>27.3%</a:t>
            </a:r>
            <a:endParaRPr lang="en-US" dirty="0"/>
          </a:p>
        </p:txBody>
      </p:sp>
      <p:cxnSp>
        <p:nvCxnSpPr>
          <p:cNvPr id="11" name="Straight Arrow Connector 10"/>
          <p:cNvCxnSpPr/>
          <p:nvPr/>
        </p:nvCxnSpPr>
        <p:spPr>
          <a:xfrm flipH="1" flipV="1">
            <a:off x="5446259" y="4247199"/>
            <a:ext cx="219741" cy="471573"/>
          </a:xfrm>
          <a:prstGeom prst="straightConnector1">
            <a:avLst/>
          </a:prstGeom>
          <a:ln>
            <a:headEnd type="none" w="med" len="med"/>
            <a:tailEnd type="arrow" w="med" len="med"/>
          </a:ln>
        </p:spPr>
        <p:style>
          <a:lnRef idx="2">
            <a:schemeClr val="accent5"/>
          </a:lnRef>
          <a:fillRef idx="0">
            <a:schemeClr val="accent5"/>
          </a:fillRef>
          <a:effectRef idx="1">
            <a:schemeClr val="accent5"/>
          </a:effectRef>
          <a:fontRef idx="minor">
            <a:schemeClr val="tx1"/>
          </a:fontRef>
        </p:style>
      </p:cxnSp>
      <p:sp>
        <p:nvSpPr>
          <p:cNvPr id="13" name="TextBox 12"/>
          <p:cNvSpPr txBox="1"/>
          <p:nvPr/>
        </p:nvSpPr>
        <p:spPr>
          <a:xfrm>
            <a:off x="1944731" y="1243700"/>
            <a:ext cx="5826644" cy="646331"/>
          </a:xfrm>
          <a:prstGeom prst="rect">
            <a:avLst/>
          </a:prstGeom>
          <a:noFill/>
        </p:spPr>
        <p:txBody>
          <a:bodyPr wrap="square" rtlCol="0">
            <a:spAutoFit/>
          </a:bodyPr>
          <a:lstStyle/>
          <a:p>
            <a:pPr algn="ctr"/>
            <a:r>
              <a:rPr lang="en-US" b="1" dirty="0">
                <a:latin typeface="Roboto Regular" pitchFamily="2" charset="0"/>
                <a:ea typeface="Roboto Regular" pitchFamily="2" charset="0"/>
              </a:rPr>
              <a:t>Percent of Countries with Lead Paint Laws in Each UN Environment Region, as of 30 September 2018</a:t>
            </a:r>
          </a:p>
        </p:txBody>
      </p:sp>
      <p:cxnSp>
        <p:nvCxnSpPr>
          <p:cNvPr id="16" name="Straight Connector 15"/>
          <p:cNvCxnSpPr/>
          <p:nvPr/>
        </p:nvCxnSpPr>
        <p:spPr>
          <a:xfrm>
            <a:off x="691516" y="6456326"/>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4714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200" dirty="0">
                <a:solidFill>
                  <a:srgbClr val="00AEEF"/>
                </a:solidFill>
              </a:rPr>
              <a:t>Progress of Implementation of UNEA 3 Resolution 9: Waste Lead-Acid Batteries</a:t>
            </a:r>
          </a:p>
        </p:txBody>
      </p:sp>
      <p:sp>
        <p:nvSpPr>
          <p:cNvPr id="39" name="Rectangle: Rounded Corners 38">
            <a:extLst/>
          </p:cNvPr>
          <p:cNvSpPr/>
          <p:nvPr/>
        </p:nvSpPr>
        <p:spPr>
          <a:xfrm>
            <a:off x="397264" y="1508824"/>
            <a:ext cx="2673268" cy="2272474"/>
          </a:xfrm>
          <a:prstGeom prst="roundRect">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Rounded Corners 39">
            <a:extLst/>
          </p:cNvPr>
          <p:cNvSpPr/>
          <p:nvPr/>
        </p:nvSpPr>
        <p:spPr>
          <a:xfrm>
            <a:off x="6243008" y="4091159"/>
            <a:ext cx="2696808" cy="2096987"/>
          </a:xfrm>
          <a:prstGeom prst="round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Rounded Corners 40">
            <a:extLst/>
          </p:cNvPr>
          <p:cNvSpPr/>
          <p:nvPr/>
        </p:nvSpPr>
        <p:spPr>
          <a:xfrm>
            <a:off x="3320136" y="4091086"/>
            <a:ext cx="2741018" cy="2097061"/>
          </a:xfrm>
          <a:prstGeom prst="roundRect">
            <a:avLst/>
          </a:prstGeom>
          <a:ln>
            <a:solidFill>
              <a:schemeClr val="tx2">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tx2">
                  <a:lumMod val="20000"/>
                  <a:lumOff val="80000"/>
                </a:schemeClr>
              </a:solidFill>
            </a:endParaRPr>
          </a:p>
        </p:txBody>
      </p:sp>
      <p:sp>
        <p:nvSpPr>
          <p:cNvPr id="42" name="Rectangle: Rounded Corners 41">
            <a:extLst/>
          </p:cNvPr>
          <p:cNvSpPr/>
          <p:nvPr/>
        </p:nvSpPr>
        <p:spPr>
          <a:xfrm>
            <a:off x="6243008" y="1532901"/>
            <a:ext cx="2696808" cy="2212326"/>
          </a:xfrm>
          <a:prstGeom prst="roundRect">
            <a:avLst/>
          </a:prstGeom>
          <a:no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4">
                  <a:lumMod val="20000"/>
                  <a:lumOff val="80000"/>
                </a:schemeClr>
              </a:solidFill>
            </a:endParaRPr>
          </a:p>
        </p:txBody>
      </p:sp>
      <p:sp>
        <p:nvSpPr>
          <p:cNvPr id="43" name="Rectangle: Rounded Corners 42">
            <a:extLst/>
          </p:cNvPr>
          <p:cNvSpPr/>
          <p:nvPr/>
        </p:nvSpPr>
        <p:spPr>
          <a:xfrm>
            <a:off x="3320136" y="1532901"/>
            <a:ext cx="2741018" cy="2265674"/>
          </a:xfrm>
          <a:prstGeom prst="round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Rounded Corners 43">
            <a:extLst/>
          </p:cNvPr>
          <p:cNvSpPr/>
          <p:nvPr/>
        </p:nvSpPr>
        <p:spPr>
          <a:xfrm>
            <a:off x="397264" y="4013271"/>
            <a:ext cx="2673268" cy="2174877"/>
          </a:xfrm>
          <a:prstGeom prst="roundRect">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1030550" y="1532901"/>
            <a:ext cx="1691505" cy="646331"/>
          </a:xfrm>
          <a:prstGeom prst="rect">
            <a:avLst/>
          </a:prstGeom>
          <a:noFill/>
        </p:spPr>
        <p:txBody>
          <a:bodyPr wrap="square" rtlCol="0">
            <a:spAutoFit/>
          </a:bodyPr>
          <a:lstStyle/>
          <a:p>
            <a:r>
              <a:rPr lang="en-US" b="1" dirty="0">
                <a:solidFill>
                  <a:schemeClr val="accent2">
                    <a:lumMod val="60000"/>
                    <a:lumOff val="40000"/>
                  </a:schemeClr>
                </a:solidFill>
                <a:latin typeface="Roboto Regular" pitchFamily="2" charset="0"/>
                <a:ea typeface="Roboto Regular" pitchFamily="2" charset="0"/>
              </a:rPr>
              <a:t>Partnership</a:t>
            </a:r>
          </a:p>
          <a:p>
            <a:endParaRPr lang="en-US" dirty="0"/>
          </a:p>
        </p:txBody>
      </p:sp>
      <p:sp>
        <p:nvSpPr>
          <p:cNvPr id="2" name="Rectangle 1"/>
          <p:cNvSpPr/>
          <p:nvPr/>
        </p:nvSpPr>
        <p:spPr>
          <a:xfrm>
            <a:off x="728122" y="1958145"/>
            <a:ext cx="2287213" cy="1384995"/>
          </a:xfrm>
          <a:prstGeom prst="rect">
            <a:avLst/>
          </a:prstGeom>
        </p:spPr>
        <p:txBody>
          <a:bodyPr wrap="square">
            <a:spAutoFit/>
          </a:bodyPr>
          <a:lstStyle/>
          <a:p>
            <a:pPr marL="285750" indent="-285750">
              <a:buFont typeface="Arial" panose="020B0604020202020204" pitchFamily="34" charset="0"/>
              <a:buChar char="•"/>
            </a:pPr>
            <a:r>
              <a:rPr lang="en-US" sz="1400" dirty="0">
                <a:latin typeface="Roboto Regular" pitchFamily="2" charset="0"/>
                <a:ea typeface="Roboto Regular" pitchFamily="2" charset="0"/>
              </a:rPr>
              <a:t>UN Environment partnering with International Lead Association and  </a:t>
            </a:r>
            <a:r>
              <a:rPr lang="fr-CH" sz="1400" dirty="0">
                <a:latin typeface="Roboto Regular" pitchFamily="2" charset="0"/>
                <a:ea typeface="Roboto Regular" pitchFamily="2" charset="0"/>
              </a:rPr>
              <a:t>Pure </a:t>
            </a:r>
            <a:r>
              <a:rPr lang="en-US" sz="1400" dirty="0">
                <a:latin typeface="Roboto Regular" pitchFamily="2" charset="0"/>
                <a:ea typeface="Roboto Regular" pitchFamily="2" charset="0"/>
              </a:rPr>
              <a:t>Earth</a:t>
            </a:r>
            <a:r>
              <a:rPr lang="fr-CH" sz="1400" dirty="0">
                <a:latin typeface="Roboto Regular" pitchFamily="2" charset="0"/>
                <a:ea typeface="Roboto Regular" pitchFamily="2" charset="0"/>
              </a:rPr>
              <a:t> / </a:t>
            </a:r>
            <a:r>
              <a:rPr lang="en-US" sz="1400" dirty="0">
                <a:latin typeface="Roboto Regular" pitchFamily="2" charset="0"/>
                <a:ea typeface="Roboto Regular" pitchFamily="2" charset="0"/>
              </a:rPr>
              <a:t>Blacksmith</a:t>
            </a:r>
            <a:r>
              <a:rPr lang="fr-CH" sz="1400" dirty="0">
                <a:latin typeface="Roboto Regular" pitchFamily="2" charset="0"/>
                <a:ea typeface="Roboto Regular" pitchFamily="2" charset="0"/>
              </a:rPr>
              <a:t> Institute</a:t>
            </a:r>
          </a:p>
        </p:txBody>
      </p:sp>
      <p:sp>
        <p:nvSpPr>
          <p:cNvPr id="51" name="TextBox 50"/>
          <p:cNvSpPr txBox="1"/>
          <p:nvPr/>
        </p:nvSpPr>
        <p:spPr>
          <a:xfrm>
            <a:off x="3868955" y="1577775"/>
            <a:ext cx="1948514" cy="923330"/>
          </a:xfrm>
          <a:prstGeom prst="rect">
            <a:avLst/>
          </a:prstGeom>
          <a:noFill/>
        </p:spPr>
        <p:txBody>
          <a:bodyPr wrap="square" rtlCol="0">
            <a:spAutoFit/>
          </a:bodyPr>
          <a:lstStyle/>
          <a:p>
            <a:r>
              <a:rPr lang="en-US" b="1" dirty="0">
                <a:solidFill>
                  <a:srgbClr val="43C9D6"/>
                </a:solidFill>
                <a:latin typeface="Roboto Regular" pitchFamily="2" charset="0"/>
                <a:ea typeface="Roboto Regular" pitchFamily="2" charset="0"/>
              </a:rPr>
              <a:t>Knowledge</a:t>
            </a:r>
          </a:p>
          <a:p>
            <a:endParaRPr lang="en-US" b="1" dirty="0">
              <a:solidFill>
                <a:srgbClr val="43C9D6"/>
              </a:solidFill>
              <a:latin typeface="Roboto Regular" pitchFamily="2" charset="0"/>
              <a:ea typeface="Roboto Regular" pitchFamily="2" charset="0"/>
            </a:endParaRPr>
          </a:p>
          <a:p>
            <a:endParaRPr lang="en-US" dirty="0"/>
          </a:p>
        </p:txBody>
      </p:sp>
      <p:sp>
        <p:nvSpPr>
          <p:cNvPr id="53" name="TextBox 52"/>
          <p:cNvSpPr txBox="1"/>
          <p:nvPr/>
        </p:nvSpPr>
        <p:spPr>
          <a:xfrm>
            <a:off x="3443413" y="1759289"/>
            <a:ext cx="2513873" cy="2031325"/>
          </a:xfrm>
          <a:prstGeom prst="rect">
            <a:avLst/>
          </a:prstGeom>
          <a:noFill/>
        </p:spPr>
        <p:txBody>
          <a:bodyPr wrap="square" rtlCol="0">
            <a:spAutoFit/>
          </a:bodyPr>
          <a:lstStyle/>
          <a:p>
            <a:pPr marL="285750" indent="-285750">
              <a:buFont typeface="Arial" panose="020B0604020202020204" pitchFamily="34" charset="0"/>
              <a:buChar char="•"/>
            </a:pPr>
            <a:endParaRPr lang="en-US" sz="1400" dirty="0">
              <a:latin typeface="Roboto Regular" pitchFamily="2" charset="0"/>
              <a:ea typeface="Roboto Regular" pitchFamily="2" charset="0"/>
            </a:endParaRPr>
          </a:p>
          <a:p>
            <a:pPr marL="285750" indent="-285750">
              <a:buFont typeface="Arial" panose="020B0604020202020204" pitchFamily="34" charset="0"/>
              <a:buChar char="•"/>
            </a:pPr>
            <a:r>
              <a:rPr lang="en-US" sz="1400" dirty="0">
                <a:latin typeface="Roboto Regular" pitchFamily="2" charset="0"/>
                <a:ea typeface="Roboto Regular" pitchFamily="2" charset="0"/>
              </a:rPr>
              <a:t>Trade and market analysis available</a:t>
            </a:r>
          </a:p>
          <a:p>
            <a:pPr marL="285750" indent="-285750">
              <a:buFont typeface="Arial" panose="020B0604020202020204" pitchFamily="34" charset="0"/>
              <a:buChar char="•"/>
            </a:pPr>
            <a:r>
              <a:rPr lang="en-US" sz="1400" dirty="0">
                <a:latin typeface="Roboto Regular" pitchFamily="2" charset="0"/>
                <a:ea typeface="Roboto Regular" pitchFamily="2" charset="0"/>
              </a:rPr>
              <a:t>Needs assessment survey conducted</a:t>
            </a:r>
          </a:p>
          <a:p>
            <a:pPr marL="285750" indent="-285750">
              <a:buFont typeface="Arial" panose="020B0604020202020204" pitchFamily="34" charset="0"/>
              <a:buChar char="•"/>
            </a:pPr>
            <a:r>
              <a:rPr lang="en-US" sz="1400" dirty="0">
                <a:latin typeface="Roboto Regular" pitchFamily="2" charset="0"/>
                <a:ea typeface="Roboto Regular" pitchFamily="2" charset="0"/>
              </a:rPr>
              <a:t>11</a:t>
            </a:r>
            <a:r>
              <a:rPr lang="en-US" sz="1400" baseline="30000" dirty="0">
                <a:latin typeface="Roboto Regular" pitchFamily="2" charset="0"/>
                <a:ea typeface="Roboto Regular" pitchFamily="2" charset="0"/>
              </a:rPr>
              <a:t>th</a:t>
            </a:r>
            <a:r>
              <a:rPr lang="en-US" sz="1400" dirty="0">
                <a:latin typeface="Roboto Regular" pitchFamily="2" charset="0"/>
                <a:ea typeface="Roboto Regular" pitchFamily="2" charset="0"/>
              </a:rPr>
              <a:t> Basel Convention OEWG made reference to UNEA 3 resolution</a:t>
            </a:r>
          </a:p>
          <a:p>
            <a:pPr marL="285750" indent="-285750">
              <a:buFont typeface="Arial" panose="020B0604020202020204" pitchFamily="34" charset="0"/>
              <a:buChar char="•"/>
            </a:pPr>
            <a:endParaRPr lang="en-US" sz="1400" dirty="0">
              <a:latin typeface="Roboto Regular" pitchFamily="2" charset="0"/>
              <a:ea typeface="Roboto Regular" pitchFamily="2" charset="0"/>
            </a:endParaRPr>
          </a:p>
        </p:txBody>
      </p:sp>
      <p:sp>
        <p:nvSpPr>
          <p:cNvPr id="55" name="TextBox 54"/>
          <p:cNvSpPr txBox="1"/>
          <p:nvPr/>
        </p:nvSpPr>
        <p:spPr>
          <a:xfrm>
            <a:off x="6671086" y="1613361"/>
            <a:ext cx="2075650" cy="369332"/>
          </a:xfrm>
          <a:prstGeom prst="rect">
            <a:avLst/>
          </a:prstGeom>
          <a:noFill/>
        </p:spPr>
        <p:txBody>
          <a:bodyPr wrap="square" rtlCol="0">
            <a:spAutoFit/>
          </a:bodyPr>
          <a:lstStyle/>
          <a:p>
            <a:r>
              <a:rPr lang="en-US" b="1" dirty="0">
                <a:solidFill>
                  <a:schemeClr val="accent4">
                    <a:lumMod val="60000"/>
                    <a:lumOff val="40000"/>
                  </a:schemeClr>
                </a:solidFill>
                <a:latin typeface="Roboto Regular" pitchFamily="2" charset="0"/>
                <a:ea typeface="Roboto Regular" pitchFamily="2" charset="0"/>
              </a:rPr>
              <a:t>Implementation</a:t>
            </a:r>
            <a:r>
              <a:rPr lang="en-US" dirty="0">
                <a:latin typeface="Roboto Regular" pitchFamily="2" charset="0"/>
                <a:ea typeface="Roboto Regular" pitchFamily="2" charset="0"/>
              </a:rPr>
              <a:t> </a:t>
            </a:r>
          </a:p>
        </p:txBody>
      </p:sp>
      <p:sp>
        <p:nvSpPr>
          <p:cNvPr id="3" name="Rectangle 2"/>
          <p:cNvSpPr/>
          <p:nvPr/>
        </p:nvSpPr>
        <p:spPr>
          <a:xfrm>
            <a:off x="6289155" y="1982693"/>
            <a:ext cx="2618072" cy="1815882"/>
          </a:xfrm>
          <a:prstGeom prst="rect">
            <a:avLst/>
          </a:prstGeom>
        </p:spPr>
        <p:txBody>
          <a:bodyPr wrap="square">
            <a:spAutoFit/>
          </a:bodyPr>
          <a:lstStyle/>
          <a:p>
            <a:pPr marL="285750" indent="-285750">
              <a:buFont typeface="Arial" panose="020B0604020202020204" pitchFamily="34" charset="0"/>
              <a:buChar char="•"/>
            </a:pPr>
            <a:r>
              <a:rPr lang="en-GB" sz="1400" dirty="0">
                <a:latin typeface="Roboto "/>
              </a:rPr>
              <a:t>Technical assistance and capacity- building provided</a:t>
            </a:r>
            <a:endParaRPr lang="en-US" sz="1400" dirty="0">
              <a:latin typeface="Roboto "/>
              <a:ea typeface="Roboto Regular" pitchFamily="2" charset="0"/>
            </a:endParaRPr>
          </a:p>
          <a:p>
            <a:pPr marL="285750" indent="-285750">
              <a:buFont typeface="Arial" panose="020B0604020202020204" pitchFamily="34" charset="0"/>
              <a:buChar char="•"/>
            </a:pPr>
            <a:r>
              <a:rPr lang="en-US" sz="1400" dirty="0">
                <a:latin typeface="Roboto Regular" pitchFamily="2" charset="0"/>
                <a:ea typeface="Roboto Regular" pitchFamily="2" charset="0"/>
              </a:rPr>
              <a:t>Joint BRS-UN Environment project proposal developed</a:t>
            </a:r>
          </a:p>
          <a:p>
            <a:pPr marL="285750" indent="-285750">
              <a:buFont typeface="Arial" panose="020B0604020202020204" pitchFamily="34" charset="0"/>
              <a:buChar char="•"/>
            </a:pPr>
            <a:r>
              <a:rPr lang="en-US" sz="1400" dirty="0">
                <a:latin typeface="Roboto Regular" pitchFamily="2" charset="0"/>
                <a:ea typeface="Roboto Regular" pitchFamily="2" charset="0"/>
              </a:rPr>
              <a:t>Proposal on best practices  for lead-acid batteries</a:t>
            </a:r>
          </a:p>
          <a:p>
            <a:pPr marL="285750" indent="-285750">
              <a:buFont typeface="Arial" panose="020B0604020202020204" pitchFamily="34" charset="0"/>
              <a:buChar char="•"/>
            </a:pPr>
            <a:endParaRPr lang="en-US" sz="1400" dirty="0">
              <a:latin typeface="Roboto Regular" pitchFamily="2" charset="0"/>
              <a:ea typeface="Roboto Regular" pitchFamily="2" charset="0"/>
            </a:endParaRPr>
          </a:p>
        </p:txBody>
      </p:sp>
      <p:sp>
        <p:nvSpPr>
          <p:cNvPr id="56" name="TextBox 55"/>
          <p:cNvSpPr txBox="1"/>
          <p:nvPr/>
        </p:nvSpPr>
        <p:spPr>
          <a:xfrm>
            <a:off x="828158" y="4362849"/>
            <a:ext cx="2059242"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Roboto Regular" pitchFamily="2" charset="0"/>
                <a:ea typeface="Roboto Regular" pitchFamily="2" charset="0"/>
              </a:rPr>
              <a:t>UN Environment joined the Global Battery Alliance </a:t>
            </a:r>
          </a:p>
          <a:p>
            <a:pPr marL="285750" indent="-285750">
              <a:buFont typeface="Arial" panose="020B0604020202020204" pitchFamily="34" charset="0"/>
              <a:buChar char="•"/>
            </a:pPr>
            <a:r>
              <a:rPr lang="en-US" sz="1400" dirty="0">
                <a:latin typeface="Roboto Regular" pitchFamily="2" charset="0"/>
                <a:ea typeface="Roboto Regular" pitchFamily="2" charset="0"/>
              </a:rPr>
              <a:t>Promote circular economy and alternatives for lead-acid batteries</a:t>
            </a:r>
          </a:p>
        </p:txBody>
      </p:sp>
      <p:sp>
        <p:nvSpPr>
          <p:cNvPr id="57" name="TextBox 56"/>
          <p:cNvSpPr txBox="1"/>
          <p:nvPr/>
        </p:nvSpPr>
        <p:spPr>
          <a:xfrm>
            <a:off x="910105" y="4041839"/>
            <a:ext cx="1860066" cy="369332"/>
          </a:xfrm>
          <a:prstGeom prst="rect">
            <a:avLst/>
          </a:prstGeom>
          <a:noFill/>
        </p:spPr>
        <p:txBody>
          <a:bodyPr wrap="square" rtlCol="0">
            <a:spAutoFit/>
          </a:bodyPr>
          <a:lstStyle/>
          <a:p>
            <a:r>
              <a:rPr lang="fr-CH" b="1" dirty="0">
                <a:solidFill>
                  <a:schemeClr val="accent3">
                    <a:lumMod val="75000"/>
                  </a:schemeClr>
                </a:solidFill>
                <a:latin typeface="Roboto Regular" pitchFamily="2" charset="0"/>
                <a:ea typeface="Roboto Regular" pitchFamily="2" charset="0"/>
              </a:rPr>
              <a:t>Infrastructure</a:t>
            </a:r>
            <a:endParaRPr lang="en-US" b="1" dirty="0">
              <a:solidFill>
                <a:schemeClr val="accent3">
                  <a:lumMod val="75000"/>
                </a:schemeClr>
              </a:solidFill>
              <a:latin typeface="Roboto Regular" pitchFamily="2" charset="0"/>
              <a:ea typeface="Roboto Regular" pitchFamily="2" charset="0"/>
            </a:endParaRPr>
          </a:p>
        </p:txBody>
      </p:sp>
      <p:sp>
        <p:nvSpPr>
          <p:cNvPr id="58" name="TextBox 57"/>
          <p:cNvSpPr txBox="1"/>
          <p:nvPr/>
        </p:nvSpPr>
        <p:spPr>
          <a:xfrm>
            <a:off x="4219282" y="4565976"/>
            <a:ext cx="1925315" cy="1384995"/>
          </a:xfrm>
          <a:prstGeom prst="rect">
            <a:avLst/>
          </a:prstGeom>
          <a:noFill/>
        </p:spPr>
        <p:txBody>
          <a:bodyPr wrap="square" rtlCol="0">
            <a:spAutoFit/>
          </a:bodyPr>
          <a:lstStyle/>
          <a:p>
            <a:r>
              <a:rPr lang="en-US" sz="1400" dirty="0">
                <a:latin typeface="Roboto Regular" pitchFamily="2" charset="0"/>
                <a:ea typeface="Roboto Regular" pitchFamily="2" charset="0"/>
              </a:rPr>
              <a:t>Work with WHO</a:t>
            </a:r>
          </a:p>
          <a:p>
            <a:endParaRPr lang="en-US" sz="1400" dirty="0">
              <a:latin typeface="Roboto Regular" pitchFamily="2" charset="0"/>
              <a:ea typeface="Roboto Regular" pitchFamily="2" charset="0"/>
            </a:endParaRPr>
          </a:p>
          <a:p>
            <a:pPr marL="285750" indent="-285750">
              <a:buFont typeface="Arial" panose="020B0604020202020204" pitchFamily="34" charset="0"/>
              <a:buChar char="•"/>
            </a:pPr>
            <a:r>
              <a:rPr lang="en-US" sz="1400" i="1" dirty="0">
                <a:latin typeface="Roboto Regular" pitchFamily="2" charset="0"/>
                <a:ea typeface="Roboto Regular" pitchFamily="2" charset="0"/>
              </a:rPr>
              <a:t>Recycling of used lead-acid batteries: health considerations</a:t>
            </a:r>
          </a:p>
        </p:txBody>
      </p:sp>
      <p:sp>
        <p:nvSpPr>
          <p:cNvPr id="59" name="TextBox 58"/>
          <p:cNvSpPr txBox="1"/>
          <p:nvPr/>
        </p:nvSpPr>
        <p:spPr>
          <a:xfrm>
            <a:off x="4309453" y="4088923"/>
            <a:ext cx="1394644" cy="369332"/>
          </a:xfrm>
          <a:prstGeom prst="rect">
            <a:avLst/>
          </a:prstGeom>
          <a:noFill/>
        </p:spPr>
        <p:txBody>
          <a:bodyPr wrap="square" rtlCol="0">
            <a:spAutoFit/>
          </a:bodyPr>
          <a:lstStyle/>
          <a:p>
            <a:r>
              <a:rPr lang="en-US" b="1" dirty="0">
                <a:solidFill>
                  <a:schemeClr val="tx2">
                    <a:lumMod val="60000"/>
                    <a:lumOff val="40000"/>
                  </a:schemeClr>
                </a:solidFill>
                <a:latin typeface="Roboto Regular" pitchFamily="2" charset="0"/>
                <a:ea typeface="Roboto Regular" pitchFamily="2" charset="0"/>
              </a:rPr>
              <a:t>Awareness</a:t>
            </a:r>
          </a:p>
        </p:txBody>
      </p:sp>
      <p:sp>
        <p:nvSpPr>
          <p:cNvPr id="60" name="TextBox 59"/>
          <p:cNvSpPr txBox="1"/>
          <p:nvPr/>
        </p:nvSpPr>
        <p:spPr>
          <a:xfrm>
            <a:off x="6988398" y="4098401"/>
            <a:ext cx="1418987" cy="369332"/>
          </a:xfrm>
          <a:prstGeom prst="rect">
            <a:avLst/>
          </a:prstGeom>
          <a:noFill/>
        </p:spPr>
        <p:txBody>
          <a:bodyPr wrap="square" rtlCol="0">
            <a:spAutoFit/>
          </a:bodyPr>
          <a:lstStyle/>
          <a:p>
            <a:r>
              <a:rPr lang="fr-CH" b="1" dirty="0">
                <a:solidFill>
                  <a:schemeClr val="accent6">
                    <a:lumMod val="75000"/>
                  </a:schemeClr>
                </a:solidFill>
                <a:latin typeface="Roboto Regular" pitchFamily="2" charset="0"/>
                <a:ea typeface="Roboto Regular" pitchFamily="2" charset="0"/>
              </a:rPr>
              <a:t>Leadership</a:t>
            </a:r>
            <a:endParaRPr lang="en-US" b="1" dirty="0">
              <a:solidFill>
                <a:schemeClr val="accent6">
                  <a:lumMod val="75000"/>
                </a:schemeClr>
              </a:solidFill>
              <a:latin typeface="Roboto Regular" pitchFamily="2" charset="0"/>
              <a:ea typeface="Roboto Regular" pitchFamily="2" charset="0"/>
            </a:endParaRPr>
          </a:p>
        </p:txBody>
      </p:sp>
      <p:sp>
        <p:nvSpPr>
          <p:cNvPr id="61" name="TextBox 60"/>
          <p:cNvSpPr txBox="1"/>
          <p:nvPr/>
        </p:nvSpPr>
        <p:spPr>
          <a:xfrm>
            <a:off x="6341412" y="4458255"/>
            <a:ext cx="2768199" cy="1600438"/>
          </a:xfrm>
          <a:prstGeom prst="rect">
            <a:avLst/>
          </a:prstGeom>
          <a:noFill/>
        </p:spPr>
        <p:txBody>
          <a:bodyPr wrap="square" rtlCol="0">
            <a:spAutoFit/>
          </a:bodyPr>
          <a:lstStyle/>
          <a:p>
            <a:pPr marL="285750" indent="-285750">
              <a:buFont typeface="Arial" panose="020B0604020202020204" pitchFamily="34" charset="0"/>
              <a:buChar char="•"/>
            </a:pPr>
            <a:r>
              <a:rPr lang="en-GB" sz="1400" dirty="0">
                <a:latin typeface="Roboto Regular" pitchFamily="2" charset="0"/>
                <a:ea typeface="Roboto Regular" pitchFamily="2" charset="0"/>
              </a:rPr>
              <a:t>Government of Japan is providing leadership and financial assistance</a:t>
            </a:r>
          </a:p>
          <a:p>
            <a:pPr marL="285750" indent="-285750">
              <a:buFont typeface="Arial" panose="020B0604020202020204" pitchFamily="34" charset="0"/>
              <a:buChar char="•"/>
            </a:pPr>
            <a:r>
              <a:rPr lang="en-GB" sz="1400" dirty="0">
                <a:latin typeface="Roboto Regular" pitchFamily="2" charset="0"/>
                <a:ea typeface="Roboto Regular" pitchFamily="2" charset="0"/>
              </a:rPr>
              <a:t>Supported related activities </a:t>
            </a:r>
            <a:r>
              <a:rPr lang="en-US" sz="1400" dirty="0">
                <a:latin typeface="Roboto Regular" pitchFamily="2" charset="0"/>
                <a:ea typeface="Roboto Regular" pitchFamily="2" charset="0"/>
              </a:rPr>
              <a:t>by the International  Environmental Technology Centre</a:t>
            </a:r>
          </a:p>
        </p:txBody>
      </p:sp>
      <p:pic>
        <p:nvPicPr>
          <p:cNvPr id="6" name="Picture 5"/>
          <p:cNvPicPr>
            <a:picLocks noChangeAspect="1"/>
          </p:cNvPicPr>
          <p:nvPr/>
        </p:nvPicPr>
        <p:blipFill>
          <a:blip r:embed="rId3"/>
          <a:stretch>
            <a:fillRect/>
          </a:stretch>
        </p:blipFill>
        <p:spPr>
          <a:xfrm>
            <a:off x="216882" y="1275192"/>
            <a:ext cx="659051" cy="659051"/>
          </a:xfrm>
          <a:prstGeom prst="rect">
            <a:avLst/>
          </a:prstGeom>
        </p:spPr>
      </p:pic>
      <p:pic>
        <p:nvPicPr>
          <p:cNvPr id="7" name="Picture 6"/>
          <p:cNvPicPr>
            <a:picLocks noChangeAspect="1"/>
          </p:cNvPicPr>
          <p:nvPr/>
        </p:nvPicPr>
        <p:blipFill>
          <a:blip r:embed="rId4"/>
          <a:stretch>
            <a:fillRect/>
          </a:stretch>
        </p:blipFill>
        <p:spPr>
          <a:xfrm>
            <a:off x="0" y="3203391"/>
            <a:ext cx="1057320" cy="509080"/>
          </a:xfrm>
          <a:prstGeom prst="rect">
            <a:avLst/>
          </a:prstGeom>
        </p:spPr>
      </p:pic>
      <p:sp>
        <p:nvSpPr>
          <p:cNvPr id="36" name="Oval 35"/>
          <p:cNvSpPr/>
          <p:nvPr/>
        </p:nvSpPr>
        <p:spPr>
          <a:xfrm>
            <a:off x="6128216" y="1368414"/>
            <a:ext cx="627800" cy="557090"/>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pic>
        <p:nvPicPr>
          <p:cNvPr id="10" name="Picture 9"/>
          <p:cNvPicPr>
            <a:picLocks noChangeAspect="1"/>
          </p:cNvPicPr>
          <p:nvPr/>
        </p:nvPicPr>
        <p:blipFill>
          <a:blip r:embed="rId5"/>
          <a:stretch>
            <a:fillRect/>
          </a:stretch>
        </p:blipFill>
        <p:spPr>
          <a:xfrm>
            <a:off x="6030501" y="1241801"/>
            <a:ext cx="695674" cy="695674"/>
          </a:xfrm>
          <a:prstGeom prst="rect">
            <a:avLst/>
          </a:prstGeom>
        </p:spPr>
      </p:pic>
      <p:pic>
        <p:nvPicPr>
          <p:cNvPr id="12" name="Picture 11"/>
          <p:cNvPicPr>
            <a:picLocks noChangeAspect="1"/>
          </p:cNvPicPr>
          <p:nvPr/>
        </p:nvPicPr>
        <p:blipFill>
          <a:blip r:embed="rId6"/>
          <a:stretch>
            <a:fillRect/>
          </a:stretch>
        </p:blipFill>
        <p:spPr>
          <a:xfrm>
            <a:off x="6107301" y="3781298"/>
            <a:ext cx="842778" cy="842778"/>
          </a:xfrm>
          <a:prstGeom prst="rect">
            <a:avLst/>
          </a:prstGeom>
        </p:spPr>
      </p:pic>
      <p:pic>
        <p:nvPicPr>
          <p:cNvPr id="22" name="Picture 21"/>
          <p:cNvPicPr>
            <a:picLocks noChangeAspect="1"/>
          </p:cNvPicPr>
          <p:nvPr/>
        </p:nvPicPr>
        <p:blipFill rotWithShape="1">
          <a:blip r:embed="rId7"/>
          <a:srcRect l="59685" t="18086" r="9830" b="19784"/>
          <a:stretch/>
        </p:blipFill>
        <p:spPr>
          <a:xfrm>
            <a:off x="3140380" y="1289555"/>
            <a:ext cx="676480" cy="726769"/>
          </a:xfrm>
          <a:prstGeom prst="rect">
            <a:avLst/>
          </a:prstGeom>
        </p:spPr>
      </p:pic>
      <p:pic>
        <p:nvPicPr>
          <p:cNvPr id="24" name="Picture 23"/>
          <p:cNvPicPr>
            <a:picLocks noChangeAspect="1"/>
          </p:cNvPicPr>
          <p:nvPr/>
        </p:nvPicPr>
        <p:blipFill>
          <a:blip r:embed="rId8"/>
          <a:stretch>
            <a:fillRect/>
          </a:stretch>
        </p:blipFill>
        <p:spPr>
          <a:xfrm>
            <a:off x="150590" y="3896737"/>
            <a:ext cx="727339" cy="727339"/>
          </a:xfrm>
          <a:prstGeom prst="rect">
            <a:avLst/>
          </a:prstGeom>
        </p:spPr>
      </p:pic>
      <p:pic>
        <p:nvPicPr>
          <p:cNvPr id="32" name="Picture 31"/>
          <p:cNvPicPr>
            <a:picLocks noChangeAspect="1"/>
          </p:cNvPicPr>
          <p:nvPr/>
        </p:nvPicPr>
        <p:blipFill>
          <a:blip r:embed="rId9"/>
          <a:stretch>
            <a:fillRect/>
          </a:stretch>
        </p:blipFill>
        <p:spPr>
          <a:xfrm>
            <a:off x="3145721" y="3929232"/>
            <a:ext cx="1088543" cy="1548239"/>
          </a:xfrm>
          <a:prstGeom prst="rect">
            <a:avLst/>
          </a:prstGeom>
          <a:solidFill>
            <a:srgbClr val="000000"/>
          </a:solidFill>
          <a:ln>
            <a:solidFill>
              <a:schemeClr val="tx2">
                <a:lumMod val="40000"/>
                <a:lumOff val="60000"/>
              </a:schemeClr>
            </a:solidFill>
          </a:ln>
        </p:spPr>
      </p:pic>
    </p:spTree>
    <p:extLst>
      <p:ext uri="{BB962C8B-B14F-4D97-AF65-F5344CB8AC3E}">
        <p14:creationId xmlns:p14="http://schemas.microsoft.com/office/powerpoint/2010/main" val="1350975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dirty="0">
                <a:solidFill>
                  <a:schemeClr val="bg1"/>
                </a:solidFill>
              </a:rPr>
              <a:t>Thank you</a:t>
            </a: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5156201" y="4689956"/>
            <a:ext cx="3251184" cy="1296556"/>
          </a:xfrm>
        </p:spPr>
        <p:txBody>
          <a:bodyPr lIns="0" tIns="144000" rIns="0" anchor="t">
            <a:normAutofit/>
          </a:bodyPr>
          <a:lstStyle/>
          <a:p>
            <a:pPr algn="r"/>
            <a:r>
              <a:rPr lang="en-US" sz="900" dirty="0">
                <a:solidFill>
                  <a:srgbClr val="FFFFFF"/>
                </a:solidFill>
              </a:rPr>
              <a:t>Chemicals and Health Branch / Economy Division</a:t>
            </a:r>
          </a:p>
          <a:p>
            <a:pPr algn="r"/>
            <a:r>
              <a:rPr lang="en-US" sz="900" dirty="0">
                <a:solidFill>
                  <a:srgbClr val="FFFFFF"/>
                </a:solidFill>
              </a:rPr>
              <a:t>International Environment House I</a:t>
            </a:r>
          </a:p>
          <a:p>
            <a:pPr algn="r"/>
            <a:r>
              <a:rPr lang="en-US" sz="900" dirty="0">
                <a:solidFill>
                  <a:srgbClr val="FFFFFF"/>
                </a:solidFill>
              </a:rPr>
              <a:t>11-13 </a:t>
            </a:r>
            <a:r>
              <a:rPr lang="en-US" sz="900" dirty="0" err="1">
                <a:solidFill>
                  <a:srgbClr val="FFFFFF"/>
                </a:solidFill>
              </a:rPr>
              <a:t>chemin</a:t>
            </a:r>
            <a:r>
              <a:rPr lang="en-US" sz="900" dirty="0">
                <a:solidFill>
                  <a:srgbClr val="FFFFFF"/>
                </a:solidFill>
              </a:rPr>
              <a:t> des Anemones</a:t>
            </a:r>
          </a:p>
          <a:p>
            <a:pPr algn="r"/>
            <a:r>
              <a:rPr lang="en-US" sz="900" dirty="0">
                <a:solidFill>
                  <a:srgbClr val="FFFFFF"/>
                </a:solidFill>
              </a:rPr>
              <a:t>CH 1219 Chatelaine | Geneva, Switzerland</a:t>
            </a:r>
          </a:p>
          <a:p>
            <a:pPr algn="r"/>
            <a:r>
              <a:rPr lang="en-US" sz="900" dirty="0">
                <a:solidFill>
                  <a:srgbClr val="FFFFFF"/>
                </a:solidFill>
              </a:rPr>
              <a:t>email: lead-cadmiumchemicals@un.org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Tree>
    <p:extLst>
      <p:ext uri="{BB962C8B-B14F-4D97-AF65-F5344CB8AC3E}">
        <p14:creationId xmlns:p14="http://schemas.microsoft.com/office/powerpoint/2010/main" val="6597287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Template>
  <TotalTime>1363</TotalTime>
  <Words>1777</Words>
  <Application>Microsoft Office PowerPoint</Application>
  <PresentationFormat>On-screen Show (4:3)</PresentationFormat>
  <Paragraphs>142</Paragraphs>
  <Slides>8</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Roboto </vt:lpstr>
      <vt:lpstr>Arial</vt:lpstr>
      <vt:lpstr>Calibri</vt:lpstr>
      <vt:lpstr>Roboto Regular</vt:lpstr>
      <vt:lpstr>Wingdings</vt:lpstr>
      <vt:lpstr>Wingdings 3</vt:lpstr>
      <vt:lpstr>Office Theme</vt:lpstr>
      <vt:lpstr>1_Office Theme</vt:lpstr>
      <vt:lpstr>Update on Resolution 3/9: Eliminating Exposure to Lead Paint and Promoting the Environmentally Sound Management of Lead Acid Batteries</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 Stewart</dc:creator>
  <cp:lastModifiedBy>Desiree Raquel Narvaez</cp:lastModifiedBy>
  <cp:revision>113</cp:revision>
  <cp:lastPrinted>2019-01-07T06:27:10Z</cp:lastPrinted>
  <dcterms:created xsi:type="dcterms:W3CDTF">2017-03-02T14:46:32Z</dcterms:created>
  <dcterms:modified xsi:type="dcterms:W3CDTF">2019-01-08T07:47:13Z</dcterms:modified>
</cp:coreProperties>
</file>