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jpg" ContentType="image/jpg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</p:sldIdLst>
  <p:sldSz cx="13004800" cy="9753600"/>
  <p:notesSz cx="13004800" cy="97536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75360" y="3023616"/>
            <a:ext cx="11054080" cy="20482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950720" y="5462016"/>
            <a:ext cx="9103360" cy="24384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700" b="0" i="0">
                <a:solidFill>
                  <a:schemeClr val="bg1"/>
                </a:solidFill>
                <a:latin typeface="Lato-Light"/>
                <a:cs typeface="Lato-Light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700" b="0" i="0">
                <a:solidFill>
                  <a:schemeClr val="bg1"/>
                </a:solidFill>
                <a:latin typeface="Lato-Light"/>
                <a:cs typeface="Lato-Light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650240" y="2243328"/>
            <a:ext cx="5657088" cy="643737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6697472" y="2243328"/>
            <a:ext cx="5657088" cy="643737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700" b="0" i="0">
                <a:solidFill>
                  <a:schemeClr val="bg1"/>
                </a:solidFill>
                <a:latin typeface="Lato-Light"/>
                <a:cs typeface="Lato-Light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8648700"/>
            <a:ext cx="13004800" cy="1104900"/>
          </a:xfrm>
          <a:custGeom>
            <a:avLst/>
            <a:gdLst/>
            <a:ahLst/>
            <a:cxnLst/>
            <a:rect l="l" t="t" r="r" b="b"/>
            <a:pathLst>
              <a:path w="13004800" h="1104900">
                <a:moveTo>
                  <a:pt x="0" y="1104900"/>
                </a:moveTo>
                <a:lnTo>
                  <a:pt x="13004800" y="1104900"/>
                </a:lnTo>
                <a:lnTo>
                  <a:pt x="13004800" y="0"/>
                </a:lnTo>
                <a:lnTo>
                  <a:pt x="0" y="0"/>
                </a:lnTo>
                <a:lnTo>
                  <a:pt x="0" y="11049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k object 17"/>
          <p:cNvSpPr/>
          <p:nvPr/>
        </p:nvSpPr>
        <p:spPr>
          <a:xfrm>
            <a:off x="0" y="0"/>
            <a:ext cx="13004800" cy="79629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8" name="bk object 18"/>
          <p:cNvSpPr/>
          <p:nvPr/>
        </p:nvSpPr>
        <p:spPr>
          <a:xfrm>
            <a:off x="0" y="0"/>
            <a:ext cx="13004800" cy="5943600"/>
          </a:xfrm>
          <a:custGeom>
            <a:avLst/>
            <a:gdLst/>
            <a:ahLst/>
            <a:cxnLst/>
            <a:rect l="l" t="t" r="r" b="b"/>
            <a:pathLst>
              <a:path w="13004800" h="5943600">
                <a:moveTo>
                  <a:pt x="0" y="5943600"/>
                </a:moveTo>
                <a:lnTo>
                  <a:pt x="13004800" y="5943600"/>
                </a:lnTo>
                <a:lnTo>
                  <a:pt x="13004800" y="0"/>
                </a:lnTo>
                <a:lnTo>
                  <a:pt x="0" y="0"/>
                </a:lnTo>
                <a:lnTo>
                  <a:pt x="0" y="5943600"/>
                </a:lnTo>
                <a:close/>
              </a:path>
            </a:pathLst>
          </a:custGeom>
          <a:solidFill>
            <a:srgbClr val="000000">
              <a:alpha val="4946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bk object 19"/>
          <p:cNvSpPr/>
          <p:nvPr/>
        </p:nvSpPr>
        <p:spPr>
          <a:xfrm>
            <a:off x="0" y="5943600"/>
            <a:ext cx="13004800" cy="2705100"/>
          </a:xfrm>
          <a:custGeom>
            <a:avLst/>
            <a:gdLst/>
            <a:ahLst/>
            <a:cxnLst/>
            <a:rect l="l" t="t" r="r" b="b"/>
            <a:pathLst>
              <a:path w="13004800" h="2705100">
                <a:moveTo>
                  <a:pt x="0" y="2705100"/>
                </a:moveTo>
                <a:lnTo>
                  <a:pt x="13004800" y="2705100"/>
                </a:lnTo>
                <a:lnTo>
                  <a:pt x="13004800" y="0"/>
                </a:lnTo>
                <a:lnTo>
                  <a:pt x="0" y="0"/>
                </a:lnTo>
                <a:lnTo>
                  <a:pt x="0" y="2705100"/>
                </a:lnTo>
                <a:close/>
              </a:path>
            </a:pathLst>
          </a:custGeom>
          <a:solidFill>
            <a:srgbClr val="3187B1">
              <a:alpha val="27732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bk object 20"/>
          <p:cNvSpPr/>
          <p:nvPr/>
        </p:nvSpPr>
        <p:spPr>
          <a:xfrm>
            <a:off x="0" y="5995851"/>
            <a:ext cx="13004800" cy="3564254"/>
          </a:xfrm>
          <a:custGeom>
            <a:avLst/>
            <a:gdLst/>
            <a:ahLst/>
            <a:cxnLst/>
            <a:rect l="l" t="t" r="r" b="b"/>
            <a:pathLst>
              <a:path w="13004800" h="3564254">
                <a:moveTo>
                  <a:pt x="0" y="0"/>
                </a:moveTo>
                <a:lnTo>
                  <a:pt x="0" y="3564011"/>
                </a:lnTo>
                <a:lnTo>
                  <a:pt x="12989179" y="3548323"/>
                </a:lnTo>
                <a:lnTo>
                  <a:pt x="13004800" y="817473"/>
                </a:lnTo>
                <a:lnTo>
                  <a:pt x="0" y="0"/>
                </a:lnTo>
                <a:close/>
              </a:path>
            </a:pathLst>
          </a:custGeom>
          <a:solidFill>
            <a:srgbClr val="276485">
              <a:alpha val="6991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bk object 21"/>
          <p:cNvSpPr/>
          <p:nvPr/>
        </p:nvSpPr>
        <p:spPr>
          <a:xfrm>
            <a:off x="0" y="6005397"/>
            <a:ext cx="13004800" cy="3748404"/>
          </a:xfrm>
          <a:custGeom>
            <a:avLst/>
            <a:gdLst/>
            <a:ahLst/>
            <a:cxnLst/>
            <a:rect l="l" t="t" r="r" b="b"/>
            <a:pathLst>
              <a:path w="13004800" h="3748404">
                <a:moveTo>
                  <a:pt x="0" y="0"/>
                </a:moveTo>
                <a:lnTo>
                  <a:pt x="0" y="3748202"/>
                </a:lnTo>
                <a:lnTo>
                  <a:pt x="13004800" y="3748202"/>
                </a:lnTo>
                <a:lnTo>
                  <a:pt x="13004800" y="2022146"/>
                </a:lnTo>
                <a:lnTo>
                  <a:pt x="0" y="0"/>
                </a:lnTo>
                <a:close/>
              </a:path>
            </a:pathLst>
          </a:custGeom>
          <a:solidFill>
            <a:srgbClr val="3187B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3004800" cy="9753600"/>
          </a:xfrm>
          <a:custGeom>
            <a:avLst/>
            <a:gdLst/>
            <a:ahLst/>
            <a:cxnLst/>
            <a:rect l="l" t="t" r="r" b="b"/>
            <a:pathLst>
              <a:path w="13004800" h="9753600">
                <a:moveTo>
                  <a:pt x="0" y="0"/>
                </a:moveTo>
                <a:lnTo>
                  <a:pt x="13004800" y="0"/>
                </a:lnTo>
                <a:lnTo>
                  <a:pt x="13004800" y="9753600"/>
                </a:lnTo>
                <a:lnTo>
                  <a:pt x="0" y="975360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400780" y="527308"/>
            <a:ext cx="6203238" cy="7416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700" b="0" i="0">
                <a:solidFill>
                  <a:schemeClr val="bg1"/>
                </a:solidFill>
                <a:latin typeface="Lato-Light"/>
                <a:cs typeface="Lato-Light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50240" y="2243328"/>
            <a:ext cx="11704320" cy="643737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4421632" y="9070848"/>
            <a:ext cx="4161536" cy="4876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650240" y="9070848"/>
            <a:ext cx="2991104" cy="4876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9363456" y="9070848"/>
            <a:ext cx="2991104" cy="4876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/Relationships>
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32.png"/><Relationship Id="rId3" Type="http://schemas.openxmlformats.org/officeDocument/2006/relationships/image" Target="../media/image5.png"/></Relationships>

</file>

<file path=ppt/slides/_rels/slide1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hyperlink" Target="mailto:forum@un-spbf.org" TargetMode="External"/><Relationship Id="rId3" Type="http://schemas.openxmlformats.org/officeDocument/2006/relationships/image" Target="../media/image133.png"/><Relationship Id="rId4" Type="http://schemas.openxmlformats.org/officeDocument/2006/relationships/image" Target="../media/image134.png"/></Relationships>
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Relationship Id="rId3" Type="http://schemas.openxmlformats.org/officeDocument/2006/relationships/image" Target="../media/image5.png"/></Relationships>
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Relationship Id="rId3" Type="http://schemas.openxmlformats.org/officeDocument/2006/relationships/image" Target="../media/image8.jpg"/><Relationship Id="rId4" Type="http://schemas.openxmlformats.org/officeDocument/2006/relationships/image" Target="../media/image9.jpg"/><Relationship Id="rId5" Type="http://schemas.openxmlformats.org/officeDocument/2006/relationships/image" Target="../media/image10.jpg"/><Relationship Id="rId6" Type="http://schemas.openxmlformats.org/officeDocument/2006/relationships/image" Target="../media/image11.jpg"/><Relationship Id="rId7" Type="http://schemas.openxmlformats.org/officeDocument/2006/relationships/image" Target="../media/image12.jpg"/><Relationship Id="rId8" Type="http://schemas.openxmlformats.org/officeDocument/2006/relationships/image" Target="../media/image13.jpg"/><Relationship Id="rId9" Type="http://schemas.openxmlformats.org/officeDocument/2006/relationships/image" Target="../media/image14.jpg"/><Relationship Id="rId10" Type="http://schemas.openxmlformats.org/officeDocument/2006/relationships/image" Target="../media/image15.jpg"/><Relationship Id="rId11" Type="http://schemas.openxmlformats.org/officeDocument/2006/relationships/image" Target="../media/image16.jpg"/><Relationship Id="rId12" Type="http://schemas.openxmlformats.org/officeDocument/2006/relationships/image" Target="../media/image17.jpg"/><Relationship Id="rId13" Type="http://schemas.openxmlformats.org/officeDocument/2006/relationships/image" Target="../media/image18.jpg"/><Relationship Id="rId14" Type="http://schemas.openxmlformats.org/officeDocument/2006/relationships/image" Target="../media/image19.jpg"/><Relationship Id="rId15" Type="http://schemas.openxmlformats.org/officeDocument/2006/relationships/image" Target="../media/image20.jpg"/><Relationship Id="rId16" Type="http://schemas.openxmlformats.org/officeDocument/2006/relationships/image" Target="../media/image21.png"/><Relationship Id="rId17" Type="http://schemas.openxmlformats.org/officeDocument/2006/relationships/image" Target="../media/image22.jpg"/><Relationship Id="rId18" Type="http://schemas.openxmlformats.org/officeDocument/2006/relationships/image" Target="../media/image23.jpg"/><Relationship Id="rId19" Type="http://schemas.openxmlformats.org/officeDocument/2006/relationships/image" Target="../media/image24.jpg"/><Relationship Id="rId20" Type="http://schemas.openxmlformats.org/officeDocument/2006/relationships/image" Target="../media/image25.jpg"/><Relationship Id="rId21" Type="http://schemas.openxmlformats.org/officeDocument/2006/relationships/image" Target="../media/image26.png"/><Relationship Id="rId22" Type="http://schemas.openxmlformats.org/officeDocument/2006/relationships/image" Target="../media/image27.jpg"/><Relationship Id="rId23" Type="http://schemas.openxmlformats.org/officeDocument/2006/relationships/image" Target="../media/image28.jpg"/><Relationship Id="rId24" Type="http://schemas.openxmlformats.org/officeDocument/2006/relationships/image" Target="../media/image29.jpg"/><Relationship Id="rId25" Type="http://schemas.openxmlformats.org/officeDocument/2006/relationships/image" Target="../media/image30.jpg"/><Relationship Id="rId26" Type="http://schemas.openxmlformats.org/officeDocument/2006/relationships/image" Target="../media/image31.jpg"/><Relationship Id="rId27" Type="http://schemas.openxmlformats.org/officeDocument/2006/relationships/image" Target="../media/image32.jpg"/><Relationship Id="rId28" Type="http://schemas.openxmlformats.org/officeDocument/2006/relationships/image" Target="../media/image33.jpg"/><Relationship Id="rId29" Type="http://schemas.openxmlformats.org/officeDocument/2006/relationships/image" Target="../media/image34.jpg"/><Relationship Id="rId30" Type="http://schemas.openxmlformats.org/officeDocument/2006/relationships/image" Target="../media/image35.jpg"/><Relationship Id="rId31" Type="http://schemas.openxmlformats.org/officeDocument/2006/relationships/image" Target="../media/image36.jpg"/><Relationship Id="rId32" Type="http://schemas.openxmlformats.org/officeDocument/2006/relationships/image" Target="../media/image37.jpg"/><Relationship Id="rId33" Type="http://schemas.openxmlformats.org/officeDocument/2006/relationships/image" Target="../media/image38.jpg"/><Relationship Id="rId34" Type="http://schemas.openxmlformats.org/officeDocument/2006/relationships/image" Target="../media/image39.jpg"/><Relationship Id="rId35" Type="http://schemas.openxmlformats.org/officeDocument/2006/relationships/image" Target="../media/image40.jpg"/><Relationship Id="rId36" Type="http://schemas.openxmlformats.org/officeDocument/2006/relationships/image" Target="../media/image41.png"/><Relationship Id="rId37" Type="http://schemas.openxmlformats.org/officeDocument/2006/relationships/image" Target="../media/image42.jpg"/><Relationship Id="rId38" Type="http://schemas.openxmlformats.org/officeDocument/2006/relationships/image" Target="../media/image43.jpg"/><Relationship Id="rId39" Type="http://schemas.openxmlformats.org/officeDocument/2006/relationships/image" Target="../media/image44.jpg"/><Relationship Id="rId40" Type="http://schemas.openxmlformats.org/officeDocument/2006/relationships/image" Target="../media/image45.png"/><Relationship Id="rId41" Type="http://schemas.openxmlformats.org/officeDocument/2006/relationships/image" Target="../media/image46.jpg"/><Relationship Id="rId42" Type="http://schemas.openxmlformats.org/officeDocument/2006/relationships/image" Target="../media/image47.png"/><Relationship Id="rId43" Type="http://schemas.openxmlformats.org/officeDocument/2006/relationships/image" Target="../media/image48.jpg"/><Relationship Id="rId44" Type="http://schemas.openxmlformats.org/officeDocument/2006/relationships/image" Target="../media/image5.png"/></Relationships>
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jpg"/><Relationship Id="rId3" Type="http://schemas.openxmlformats.org/officeDocument/2006/relationships/image" Target="../media/image50.jpg"/><Relationship Id="rId4" Type="http://schemas.openxmlformats.org/officeDocument/2006/relationships/image" Target="../media/image51.jpg"/><Relationship Id="rId5" Type="http://schemas.openxmlformats.org/officeDocument/2006/relationships/image" Target="../media/image52.jpg"/><Relationship Id="rId6" Type="http://schemas.openxmlformats.org/officeDocument/2006/relationships/image" Target="../media/image53.jpg"/><Relationship Id="rId7" Type="http://schemas.openxmlformats.org/officeDocument/2006/relationships/image" Target="../media/image54.jpg"/><Relationship Id="rId8" Type="http://schemas.openxmlformats.org/officeDocument/2006/relationships/image" Target="../media/image55.jpg"/><Relationship Id="rId9" Type="http://schemas.openxmlformats.org/officeDocument/2006/relationships/image" Target="../media/image56.jpg"/><Relationship Id="rId10" Type="http://schemas.openxmlformats.org/officeDocument/2006/relationships/image" Target="../media/image57.jpg"/><Relationship Id="rId11" Type="http://schemas.openxmlformats.org/officeDocument/2006/relationships/image" Target="../media/image58.jpg"/><Relationship Id="rId12" Type="http://schemas.openxmlformats.org/officeDocument/2006/relationships/image" Target="../media/image59.png"/><Relationship Id="rId13" Type="http://schemas.openxmlformats.org/officeDocument/2006/relationships/image" Target="../media/image60.jpg"/><Relationship Id="rId14" Type="http://schemas.openxmlformats.org/officeDocument/2006/relationships/image" Target="../media/image61.jpg"/><Relationship Id="rId15" Type="http://schemas.openxmlformats.org/officeDocument/2006/relationships/image" Target="../media/image62.jpg"/><Relationship Id="rId16" Type="http://schemas.openxmlformats.org/officeDocument/2006/relationships/image" Target="../media/image63.jpg"/><Relationship Id="rId17" Type="http://schemas.openxmlformats.org/officeDocument/2006/relationships/image" Target="../media/image64.png"/><Relationship Id="rId18" Type="http://schemas.openxmlformats.org/officeDocument/2006/relationships/image" Target="../media/image65.jpg"/><Relationship Id="rId19" Type="http://schemas.openxmlformats.org/officeDocument/2006/relationships/image" Target="../media/image66.jpg"/><Relationship Id="rId20" Type="http://schemas.openxmlformats.org/officeDocument/2006/relationships/image" Target="../media/image67.jpg"/><Relationship Id="rId21" Type="http://schemas.openxmlformats.org/officeDocument/2006/relationships/image" Target="../media/image68.jpg"/><Relationship Id="rId22" Type="http://schemas.openxmlformats.org/officeDocument/2006/relationships/image" Target="../media/image69.jpg"/><Relationship Id="rId23" Type="http://schemas.openxmlformats.org/officeDocument/2006/relationships/image" Target="../media/image70.jpg"/><Relationship Id="rId24" Type="http://schemas.openxmlformats.org/officeDocument/2006/relationships/image" Target="../media/image71.png"/><Relationship Id="rId25" Type="http://schemas.openxmlformats.org/officeDocument/2006/relationships/image" Target="../media/image72.jpg"/><Relationship Id="rId26" Type="http://schemas.openxmlformats.org/officeDocument/2006/relationships/image" Target="../media/image73.jpg"/><Relationship Id="rId27" Type="http://schemas.openxmlformats.org/officeDocument/2006/relationships/image" Target="../media/image74.jpg"/><Relationship Id="rId28" Type="http://schemas.openxmlformats.org/officeDocument/2006/relationships/image" Target="../media/image75.jpg"/><Relationship Id="rId29" Type="http://schemas.openxmlformats.org/officeDocument/2006/relationships/image" Target="../media/image76.jpg"/><Relationship Id="rId30" Type="http://schemas.openxmlformats.org/officeDocument/2006/relationships/image" Target="../media/image77.jpg"/><Relationship Id="rId31" Type="http://schemas.openxmlformats.org/officeDocument/2006/relationships/image" Target="../media/image78.jpg"/><Relationship Id="rId32" Type="http://schemas.openxmlformats.org/officeDocument/2006/relationships/image" Target="../media/image79.jpg"/><Relationship Id="rId33" Type="http://schemas.openxmlformats.org/officeDocument/2006/relationships/image" Target="../media/image80.png"/><Relationship Id="rId34" Type="http://schemas.openxmlformats.org/officeDocument/2006/relationships/image" Target="../media/image81.png"/><Relationship Id="rId35" Type="http://schemas.openxmlformats.org/officeDocument/2006/relationships/image" Target="../media/image82.jpg"/><Relationship Id="rId36" Type="http://schemas.openxmlformats.org/officeDocument/2006/relationships/image" Target="../media/image83.jpg"/><Relationship Id="rId37" Type="http://schemas.openxmlformats.org/officeDocument/2006/relationships/image" Target="../media/image84.jpg"/><Relationship Id="rId38" Type="http://schemas.openxmlformats.org/officeDocument/2006/relationships/image" Target="../media/image85.jpg"/><Relationship Id="rId39" Type="http://schemas.openxmlformats.org/officeDocument/2006/relationships/image" Target="../media/image5.png"/></Relationships>
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6.png"/><Relationship Id="rId3" Type="http://schemas.openxmlformats.org/officeDocument/2006/relationships/image" Target="../media/image87.jpg"/><Relationship Id="rId4" Type="http://schemas.openxmlformats.org/officeDocument/2006/relationships/image" Target="../media/image88.jpg"/><Relationship Id="rId5" Type="http://schemas.openxmlformats.org/officeDocument/2006/relationships/image" Target="../media/image89.jpg"/><Relationship Id="rId6" Type="http://schemas.openxmlformats.org/officeDocument/2006/relationships/image" Target="../media/image90.jpg"/><Relationship Id="rId7" Type="http://schemas.openxmlformats.org/officeDocument/2006/relationships/image" Target="../media/image91.jpg"/><Relationship Id="rId8" Type="http://schemas.openxmlformats.org/officeDocument/2006/relationships/image" Target="../media/image92.jpg"/><Relationship Id="rId9" Type="http://schemas.openxmlformats.org/officeDocument/2006/relationships/image" Target="../media/image93.jpg"/><Relationship Id="rId10" Type="http://schemas.openxmlformats.org/officeDocument/2006/relationships/image" Target="../media/image94.jpg"/><Relationship Id="rId11" Type="http://schemas.openxmlformats.org/officeDocument/2006/relationships/image" Target="../media/image95.jpg"/><Relationship Id="rId12" Type="http://schemas.openxmlformats.org/officeDocument/2006/relationships/image" Target="../media/image96.jpg"/><Relationship Id="rId13" Type="http://schemas.openxmlformats.org/officeDocument/2006/relationships/image" Target="../media/image97.jpg"/><Relationship Id="rId14" Type="http://schemas.openxmlformats.org/officeDocument/2006/relationships/image" Target="../media/image98.jpg"/><Relationship Id="rId15" Type="http://schemas.openxmlformats.org/officeDocument/2006/relationships/image" Target="../media/image99.jpg"/><Relationship Id="rId16" Type="http://schemas.openxmlformats.org/officeDocument/2006/relationships/image" Target="../media/image100.jpg"/><Relationship Id="rId17" Type="http://schemas.openxmlformats.org/officeDocument/2006/relationships/image" Target="../media/image101.png"/><Relationship Id="rId18" Type="http://schemas.openxmlformats.org/officeDocument/2006/relationships/image" Target="../media/image102.jpg"/><Relationship Id="rId19" Type="http://schemas.openxmlformats.org/officeDocument/2006/relationships/image" Target="../media/image103.jpg"/><Relationship Id="rId20" Type="http://schemas.openxmlformats.org/officeDocument/2006/relationships/image" Target="../media/image104.jpg"/><Relationship Id="rId21" Type="http://schemas.openxmlformats.org/officeDocument/2006/relationships/image" Target="../media/image105.jpg"/><Relationship Id="rId22" Type="http://schemas.openxmlformats.org/officeDocument/2006/relationships/image" Target="../media/image106.jpg"/><Relationship Id="rId23" Type="http://schemas.openxmlformats.org/officeDocument/2006/relationships/image" Target="../media/image107.jpg"/><Relationship Id="rId24" Type="http://schemas.openxmlformats.org/officeDocument/2006/relationships/image" Target="../media/image108.jpg"/><Relationship Id="rId25" Type="http://schemas.openxmlformats.org/officeDocument/2006/relationships/image" Target="../media/image109.jpg"/><Relationship Id="rId26" Type="http://schemas.openxmlformats.org/officeDocument/2006/relationships/image" Target="../media/image110.jpg"/><Relationship Id="rId27" Type="http://schemas.openxmlformats.org/officeDocument/2006/relationships/image" Target="../media/image111.jpg"/><Relationship Id="rId28" Type="http://schemas.openxmlformats.org/officeDocument/2006/relationships/image" Target="../media/image112.jpg"/><Relationship Id="rId29" Type="http://schemas.openxmlformats.org/officeDocument/2006/relationships/image" Target="../media/image113.jpg"/><Relationship Id="rId30" Type="http://schemas.openxmlformats.org/officeDocument/2006/relationships/image" Target="../media/image114.jpg"/><Relationship Id="rId31" Type="http://schemas.openxmlformats.org/officeDocument/2006/relationships/image" Target="../media/image115.jpg"/><Relationship Id="rId32" Type="http://schemas.openxmlformats.org/officeDocument/2006/relationships/image" Target="../media/image116.jpg"/><Relationship Id="rId33" Type="http://schemas.openxmlformats.org/officeDocument/2006/relationships/image" Target="../media/image117.jpg"/><Relationship Id="rId34" Type="http://schemas.openxmlformats.org/officeDocument/2006/relationships/image" Target="../media/image118.jpg"/><Relationship Id="rId35" Type="http://schemas.openxmlformats.org/officeDocument/2006/relationships/image" Target="../media/image119.jpg"/><Relationship Id="rId36" Type="http://schemas.openxmlformats.org/officeDocument/2006/relationships/image" Target="../media/image5.png"/></Relationships>
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120.png"/></Relationships>
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1.jpg"/><Relationship Id="rId3" Type="http://schemas.openxmlformats.org/officeDocument/2006/relationships/image" Target="../media/image122.png"/><Relationship Id="rId4" Type="http://schemas.openxmlformats.org/officeDocument/2006/relationships/image" Target="../media/image5.png"/></Relationships>
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123.jpg"/><Relationship Id="rId4" Type="http://schemas.openxmlformats.org/officeDocument/2006/relationships/image" Target="../media/image124.jpg"/><Relationship Id="rId5" Type="http://schemas.openxmlformats.org/officeDocument/2006/relationships/image" Target="../media/image125.jpg"/><Relationship Id="rId6" Type="http://schemas.openxmlformats.org/officeDocument/2006/relationships/image" Target="../media/image126.jpg"/></Relationships>
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127.png"/><Relationship Id="rId4" Type="http://schemas.openxmlformats.org/officeDocument/2006/relationships/image" Target="../media/image128.png"/><Relationship Id="rId5" Type="http://schemas.openxmlformats.org/officeDocument/2006/relationships/image" Target="../media/image129.png"/><Relationship Id="rId6" Type="http://schemas.openxmlformats.org/officeDocument/2006/relationships/image" Target="../media/image130.png"/><Relationship Id="rId7" Type="http://schemas.openxmlformats.org/officeDocument/2006/relationships/image" Target="../media/image131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3004800" cy="5905500"/>
          </a:xfrm>
          <a:custGeom>
            <a:avLst/>
            <a:gdLst/>
            <a:ahLst/>
            <a:cxnLst/>
            <a:rect l="l" t="t" r="r" b="b"/>
            <a:pathLst>
              <a:path w="13004800" h="5905500">
                <a:moveTo>
                  <a:pt x="0" y="5905500"/>
                </a:moveTo>
                <a:lnTo>
                  <a:pt x="13004800" y="5905500"/>
                </a:lnTo>
                <a:lnTo>
                  <a:pt x="13004800" y="0"/>
                </a:lnTo>
                <a:lnTo>
                  <a:pt x="0" y="0"/>
                </a:lnTo>
                <a:lnTo>
                  <a:pt x="0" y="5905500"/>
                </a:lnTo>
                <a:close/>
              </a:path>
            </a:pathLst>
          </a:custGeom>
          <a:solidFill>
            <a:srgbClr val="0086B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0" y="406400"/>
            <a:ext cx="13004800" cy="9347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0" y="5905500"/>
            <a:ext cx="13004800" cy="2705100"/>
          </a:xfrm>
          <a:custGeom>
            <a:avLst/>
            <a:gdLst/>
            <a:ahLst/>
            <a:cxnLst/>
            <a:rect l="l" t="t" r="r" b="b"/>
            <a:pathLst>
              <a:path w="13004800" h="2705100">
                <a:moveTo>
                  <a:pt x="0" y="2705100"/>
                </a:moveTo>
                <a:lnTo>
                  <a:pt x="13004800" y="2705100"/>
                </a:lnTo>
                <a:lnTo>
                  <a:pt x="13004800" y="0"/>
                </a:lnTo>
                <a:lnTo>
                  <a:pt x="0" y="0"/>
                </a:lnTo>
                <a:lnTo>
                  <a:pt x="0" y="2705100"/>
                </a:lnTo>
                <a:close/>
              </a:path>
            </a:pathLst>
          </a:custGeom>
          <a:solidFill>
            <a:srgbClr val="3187B1">
              <a:alpha val="4381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0" y="5909071"/>
            <a:ext cx="12979399" cy="356401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0" y="5909071"/>
            <a:ext cx="12979400" cy="3564254"/>
          </a:xfrm>
          <a:custGeom>
            <a:avLst/>
            <a:gdLst/>
            <a:ahLst/>
            <a:cxnLst/>
            <a:rect l="l" t="t" r="r" b="b"/>
            <a:pathLst>
              <a:path w="12979400" h="3564254">
                <a:moveTo>
                  <a:pt x="12979400" y="0"/>
                </a:moveTo>
                <a:lnTo>
                  <a:pt x="0" y="815697"/>
                </a:lnTo>
                <a:lnTo>
                  <a:pt x="0" y="3548339"/>
                </a:lnTo>
                <a:lnTo>
                  <a:pt x="12966700" y="3564012"/>
                </a:lnTo>
                <a:lnTo>
                  <a:pt x="12979400" y="0"/>
                </a:lnTo>
                <a:close/>
              </a:path>
            </a:pathLst>
          </a:custGeom>
          <a:solidFill>
            <a:srgbClr val="009CFD">
              <a:alpha val="34959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0" y="0"/>
            <a:ext cx="13004800" cy="54483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12700" y="76200"/>
            <a:ext cx="4267200" cy="33020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0" y="5942496"/>
            <a:ext cx="13004800" cy="3811270"/>
          </a:xfrm>
          <a:custGeom>
            <a:avLst/>
            <a:gdLst/>
            <a:ahLst/>
            <a:cxnLst/>
            <a:rect l="l" t="t" r="r" b="b"/>
            <a:pathLst>
              <a:path w="13004800" h="3811270">
                <a:moveTo>
                  <a:pt x="13004800" y="0"/>
                </a:moveTo>
                <a:lnTo>
                  <a:pt x="0" y="1862181"/>
                </a:lnTo>
                <a:lnTo>
                  <a:pt x="0" y="3802831"/>
                </a:lnTo>
                <a:lnTo>
                  <a:pt x="2134607" y="3811103"/>
                </a:lnTo>
                <a:lnTo>
                  <a:pt x="13004800" y="3811103"/>
                </a:lnTo>
                <a:lnTo>
                  <a:pt x="13004800" y="0"/>
                </a:lnTo>
                <a:close/>
              </a:path>
            </a:pathLst>
          </a:custGeom>
          <a:solidFill>
            <a:srgbClr val="0086B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/>
          <p:nvPr/>
        </p:nvSpPr>
        <p:spPr>
          <a:xfrm>
            <a:off x="3480067" y="7502916"/>
            <a:ext cx="8557260" cy="1729105"/>
          </a:xfrm>
          <a:prstGeom prst="rect">
            <a:avLst/>
          </a:prstGeom>
        </p:spPr>
        <p:txBody>
          <a:bodyPr wrap="square" lIns="0" tIns="4445" rIns="0" bIns="0" rtlCol="0" vert="horz">
            <a:spAutoFit/>
          </a:bodyPr>
          <a:lstStyle/>
          <a:p>
            <a:pPr marL="2282825" marR="5080" indent="240665">
              <a:lnSpc>
                <a:spcPct val="101600"/>
              </a:lnSpc>
              <a:spcBef>
                <a:spcPts val="35"/>
              </a:spcBef>
              <a:tabLst>
                <a:tab pos="6628765" algn="l"/>
              </a:tabLst>
            </a:pPr>
            <a:r>
              <a:rPr dirty="0" sz="3200" b="1">
                <a:solidFill>
                  <a:srgbClr val="FFFFFF"/>
                </a:solidFill>
                <a:latin typeface="Lato-Heavy"/>
                <a:cs typeface="Lato-Heavy"/>
              </a:rPr>
              <a:t>UN SCIE</a:t>
            </a:r>
            <a:r>
              <a:rPr dirty="0" sz="3200" spc="-5" b="1">
                <a:solidFill>
                  <a:srgbClr val="FFFFFF"/>
                </a:solidFill>
                <a:latin typeface="Lato-Heavy"/>
                <a:cs typeface="Lato-Heavy"/>
              </a:rPr>
              <a:t>N</a:t>
            </a:r>
            <a:r>
              <a:rPr dirty="0" sz="3200" b="1">
                <a:solidFill>
                  <a:srgbClr val="FFFFFF"/>
                </a:solidFill>
                <a:latin typeface="Lato-Heavy"/>
                <a:cs typeface="Lato-Heavy"/>
              </a:rPr>
              <a:t>CE POLICY	BUSI</a:t>
            </a:r>
            <a:r>
              <a:rPr dirty="0" sz="3200" spc="-5" b="1">
                <a:solidFill>
                  <a:srgbClr val="FFFFFF"/>
                </a:solidFill>
                <a:latin typeface="Lato-Heavy"/>
                <a:cs typeface="Lato-Heavy"/>
              </a:rPr>
              <a:t>N</a:t>
            </a:r>
            <a:r>
              <a:rPr dirty="0" sz="3200" b="1">
                <a:solidFill>
                  <a:srgbClr val="FFFFFF"/>
                </a:solidFill>
                <a:latin typeface="Lato-Heavy"/>
                <a:cs typeface="Lato-Heavy"/>
              </a:rPr>
              <a:t>ESS  </a:t>
            </a:r>
            <a:r>
              <a:rPr dirty="0" sz="3200" spc="-10" b="1">
                <a:solidFill>
                  <a:srgbClr val="FFFFFF"/>
                </a:solidFill>
                <a:latin typeface="Lato-Heavy"/>
                <a:cs typeface="Lato-Heavy"/>
              </a:rPr>
              <a:t>FORUM </a:t>
            </a:r>
            <a:r>
              <a:rPr dirty="0" sz="3200" b="1">
                <a:solidFill>
                  <a:srgbClr val="FFFFFF"/>
                </a:solidFill>
                <a:latin typeface="Lato-Heavy"/>
                <a:cs typeface="Lato-Heavy"/>
              </a:rPr>
              <a:t>ON </a:t>
            </a:r>
            <a:r>
              <a:rPr dirty="0" sz="3200" spc="-5" b="1">
                <a:solidFill>
                  <a:srgbClr val="FFFFFF"/>
                </a:solidFill>
                <a:latin typeface="Lato-Heavy"/>
                <a:cs typeface="Lato-Heavy"/>
              </a:rPr>
              <a:t>THE</a:t>
            </a:r>
            <a:r>
              <a:rPr dirty="0" sz="3200" spc="-180" b="1">
                <a:solidFill>
                  <a:srgbClr val="FFFFFF"/>
                </a:solidFill>
                <a:latin typeface="Lato-Heavy"/>
                <a:cs typeface="Lato-Heavy"/>
              </a:rPr>
              <a:t> </a:t>
            </a:r>
            <a:r>
              <a:rPr dirty="0" sz="3200" spc="-5" b="1">
                <a:solidFill>
                  <a:srgbClr val="FFFFFF"/>
                </a:solidFill>
                <a:latin typeface="Lato-Heavy"/>
                <a:cs typeface="Lato-Heavy"/>
              </a:rPr>
              <a:t>ENVIRONMENT</a:t>
            </a:r>
            <a:endParaRPr sz="3200">
              <a:latin typeface="Lato-Heavy"/>
              <a:cs typeface="Lato-Heavy"/>
            </a:endParaRPr>
          </a:p>
          <a:p>
            <a:pPr marL="419100" marR="21590" indent="-407034">
              <a:lnSpc>
                <a:spcPct val="102299"/>
              </a:lnSpc>
              <a:spcBef>
                <a:spcPts val="275"/>
              </a:spcBef>
            </a:pPr>
            <a:r>
              <a:rPr dirty="0" sz="2200">
                <a:solidFill>
                  <a:srgbClr val="FFFFFF"/>
                </a:solidFill>
                <a:latin typeface="Lato-Light"/>
                <a:cs typeface="Lato-Light"/>
              </a:rPr>
              <a:t>A </a:t>
            </a:r>
            <a:r>
              <a:rPr dirty="0" sz="2200" spc="-5">
                <a:solidFill>
                  <a:srgbClr val="FFFFFF"/>
                </a:solidFill>
                <a:latin typeface="Lato-Light"/>
                <a:cs typeface="Lato-Light"/>
              </a:rPr>
              <a:t>UN-facilitated, </a:t>
            </a:r>
            <a:r>
              <a:rPr dirty="0" sz="2200" spc="-10">
                <a:solidFill>
                  <a:srgbClr val="FFFFFF"/>
                </a:solidFill>
                <a:latin typeface="Lato-Light"/>
                <a:cs typeface="Lato-Light"/>
              </a:rPr>
              <a:t>self-financed, </a:t>
            </a:r>
            <a:r>
              <a:rPr dirty="0" sz="2200" spc="-5">
                <a:solidFill>
                  <a:srgbClr val="FFFFFF"/>
                </a:solidFill>
                <a:latin typeface="Lato-Light"/>
                <a:cs typeface="Lato-Light"/>
              </a:rPr>
              <a:t>solutions-based, multi-sectoral </a:t>
            </a:r>
            <a:r>
              <a:rPr dirty="0" sz="2200" spc="-10">
                <a:solidFill>
                  <a:srgbClr val="FFFFFF"/>
                </a:solidFill>
                <a:latin typeface="Lato-Light"/>
                <a:cs typeface="Lato-Light"/>
              </a:rPr>
              <a:t>platform  </a:t>
            </a:r>
            <a:r>
              <a:rPr dirty="0" sz="2200" spc="-5">
                <a:solidFill>
                  <a:srgbClr val="FFFFFF"/>
                </a:solidFill>
                <a:latin typeface="Lato-Light"/>
                <a:cs typeface="Lato-Light"/>
              </a:rPr>
              <a:t>to incubate </a:t>
            </a:r>
            <a:r>
              <a:rPr dirty="0" sz="2200">
                <a:solidFill>
                  <a:srgbClr val="FFFFFF"/>
                </a:solidFill>
                <a:latin typeface="Lato-Light"/>
                <a:cs typeface="Lato-Light"/>
              </a:rPr>
              <a:t>and </a:t>
            </a:r>
            <a:r>
              <a:rPr dirty="0" sz="2200" spc="-10">
                <a:solidFill>
                  <a:srgbClr val="FFFFFF"/>
                </a:solidFill>
                <a:latin typeface="Lato-Light"/>
                <a:cs typeface="Lato-Light"/>
              </a:rPr>
              <a:t>accelerate innovative </a:t>
            </a:r>
            <a:r>
              <a:rPr dirty="0" sz="2200" spc="-5">
                <a:solidFill>
                  <a:srgbClr val="FFFFFF"/>
                </a:solidFill>
                <a:latin typeface="Lato-Light"/>
                <a:cs typeface="Lato-Light"/>
              </a:rPr>
              <a:t>solutions </a:t>
            </a:r>
            <a:r>
              <a:rPr dirty="0" sz="2200" spc="-15">
                <a:solidFill>
                  <a:srgbClr val="FFFFFF"/>
                </a:solidFill>
                <a:latin typeface="Lato-Light"/>
                <a:cs typeface="Lato-Light"/>
              </a:rPr>
              <a:t>for </a:t>
            </a:r>
            <a:r>
              <a:rPr dirty="0" sz="2200">
                <a:solidFill>
                  <a:srgbClr val="FFFFFF"/>
                </a:solidFill>
                <a:latin typeface="Lato-Light"/>
                <a:cs typeface="Lato-Light"/>
              </a:rPr>
              <a:t>the</a:t>
            </a:r>
            <a:r>
              <a:rPr dirty="0" sz="2200" spc="-45">
                <a:solidFill>
                  <a:srgbClr val="FFFFFF"/>
                </a:solidFill>
                <a:latin typeface="Lato-Light"/>
                <a:cs typeface="Lato-Light"/>
              </a:rPr>
              <a:t> </a:t>
            </a:r>
            <a:r>
              <a:rPr dirty="0" sz="2200" spc="-10">
                <a:solidFill>
                  <a:srgbClr val="FFFFFF"/>
                </a:solidFill>
                <a:latin typeface="Lato-Light"/>
                <a:cs typeface="Lato-Light"/>
              </a:rPr>
              <a:t>environment</a:t>
            </a:r>
            <a:endParaRPr sz="2200">
              <a:latin typeface="Lato-Light"/>
              <a:cs typeface="Lato-Light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498932" y="527308"/>
            <a:ext cx="6007100" cy="74168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847975" algn="l"/>
              </a:tabLst>
            </a:pPr>
            <a:r>
              <a:rPr dirty="0" spc="-5" b="1">
                <a:latin typeface="Lato-Heavy"/>
                <a:cs typeface="Lato-Heavy"/>
              </a:rPr>
              <a:t>UN-SPBF	</a:t>
            </a:r>
            <a:r>
              <a:rPr dirty="0" spc="-80"/>
              <a:t>Key</a:t>
            </a:r>
            <a:r>
              <a:rPr dirty="0" spc="-215"/>
              <a:t> </a:t>
            </a:r>
            <a:r>
              <a:rPr dirty="0" spc="-35"/>
              <a:t>Streams</a:t>
            </a:r>
          </a:p>
        </p:txBody>
      </p:sp>
      <p:sp>
        <p:nvSpPr>
          <p:cNvPr id="3" name="object 3"/>
          <p:cNvSpPr/>
          <p:nvPr/>
        </p:nvSpPr>
        <p:spPr>
          <a:xfrm>
            <a:off x="4381499" y="1346200"/>
            <a:ext cx="4216400" cy="0"/>
          </a:xfrm>
          <a:custGeom>
            <a:avLst/>
            <a:gdLst/>
            <a:ahLst/>
            <a:cxnLst/>
            <a:rect l="l" t="t" r="r" b="b"/>
            <a:pathLst>
              <a:path w="4216400" h="0">
                <a:moveTo>
                  <a:pt x="0" y="0"/>
                </a:moveTo>
                <a:lnTo>
                  <a:pt x="4216400" y="0"/>
                </a:lnTo>
              </a:path>
            </a:pathLst>
          </a:custGeom>
          <a:ln w="25400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5905500" y="3175000"/>
            <a:ext cx="2301875" cy="4610100"/>
          </a:xfrm>
          <a:custGeom>
            <a:avLst/>
            <a:gdLst/>
            <a:ahLst/>
            <a:cxnLst/>
            <a:rect l="l" t="t" r="r" b="b"/>
            <a:pathLst>
              <a:path w="2301875" h="4610100">
                <a:moveTo>
                  <a:pt x="143988" y="0"/>
                </a:moveTo>
                <a:lnTo>
                  <a:pt x="0" y="0"/>
                </a:lnTo>
                <a:lnTo>
                  <a:pt x="0" y="279400"/>
                </a:lnTo>
                <a:lnTo>
                  <a:pt x="48422" y="279400"/>
                </a:lnTo>
                <a:lnTo>
                  <a:pt x="96571" y="292100"/>
                </a:lnTo>
                <a:lnTo>
                  <a:pt x="239246" y="292100"/>
                </a:lnTo>
                <a:lnTo>
                  <a:pt x="332760" y="317500"/>
                </a:lnTo>
                <a:lnTo>
                  <a:pt x="378997" y="317500"/>
                </a:lnTo>
                <a:lnTo>
                  <a:pt x="424870" y="330200"/>
                </a:lnTo>
                <a:lnTo>
                  <a:pt x="734727" y="419100"/>
                </a:lnTo>
                <a:lnTo>
                  <a:pt x="777230" y="444500"/>
                </a:lnTo>
                <a:lnTo>
                  <a:pt x="860787" y="469900"/>
                </a:lnTo>
                <a:lnTo>
                  <a:pt x="942324" y="520700"/>
                </a:lnTo>
                <a:lnTo>
                  <a:pt x="982303" y="533400"/>
                </a:lnTo>
                <a:lnTo>
                  <a:pt x="1021739" y="558800"/>
                </a:lnTo>
                <a:lnTo>
                  <a:pt x="1098930" y="609600"/>
                </a:lnTo>
                <a:lnTo>
                  <a:pt x="1136660" y="635000"/>
                </a:lnTo>
                <a:lnTo>
                  <a:pt x="1173794" y="660400"/>
                </a:lnTo>
                <a:lnTo>
                  <a:pt x="1210322" y="685800"/>
                </a:lnTo>
                <a:lnTo>
                  <a:pt x="1246229" y="711200"/>
                </a:lnTo>
                <a:lnTo>
                  <a:pt x="1281503" y="736600"/>
                </a:lnTo>
                <a:lnTo>
                  <a:pt x="1316131" y="774700"/>
                </a:lnTo>
                <a:lnTo>
                  <a:pt x="1350100" y="800100"/>
                </a:lnTo>
                <a:lnTo>
                  <a:pt x="1383398" y="825500"/>
                </a:lnTo>
                <a:lnTo>
                  <a:pt x="1416011" y="863600"/>
                </a:lnTo>
                <a:lnTo>
                  <a:pt x="1447927" y="889000"/>
                </a:lnTo>
                <a:lnTo>
                  <a:pt x="1479133" y="927100"/>
                </a:lnTo>
                <a:lnTo>
                  <a:pt x="1509615" y="952500"/>
                </a:lnTo>
                <a:lnTo>
                  <a:pt x="1539363" y="990600"/>
                </a:lnTo>
                <a:lnTo>
                  <a:pt x="1568361" y="1028700"/>
                </a:lnTo>
                <a:lnTo>
                  <a:pt x="1596598" y="1066800"/>
                </a:lnTo>
                <a:lnTo>
                  <a:pt x="1624061" y="1092200"/>
                </a:lnTo>
                <a:lnTo>
                  <a:pt x="1650736" y="1130300"/>
                </a:lnTo>
                <a:lnTo>
                  <a:pt x="1676612" y="1168400"/>
                </a:lnTo>
                <a:lnTo>
                  <a:pt x="1701675" y="1206500"/>
                </a:lnTo>
                <a:lnTo>
                  <a:pt x="1725912" y="1244600"/>
                </a:lnTo>
                <a:lnTo>
                  <a:pt x="1749311" y="1282700"/>
                </a:lnTo>
                <a:lnTo>
                  <a:pt x="1771858" y="1320800"/>
                </a:lnTo>
                <a:lnTo>
                  <a:pt x="1793541" y="1358900"/>
                </a:lnTo>
                <a:lnTo>
                  <a:pt x="1814347" y="1409700"/>
                </a:lnTo>
                <a:lnTo>
                  <a:pt x="1834264" y="1447800"/>
                </a:lnTo>
                <a:lnTo>
                  <a:pt x="1853278" y="1485900"/>
                </a:lnTo>
                <a:lnTo>
                  <a:pt x="1871376" y="1524000"/>
                </a:lnTo>
                <a:lnTo>
                  <a:pt x="1888546" y="1574800"/>
                </a:lnTo>
                <a:lnTo>
                  <a:pt x="1904775" y="1612900"/>
                </a:lnTo>
                <a:lnTo>
                  <a:pt x="1920050" y="1663700"/>
                </a:lnTo>
                <a:lnTo>
                  <a:pt x="1934358" y="1701800"/>
                </a:lnTo>
                <a:lnTo>
                  <a:pt x="1947686" y="1752600"/>
                </a:lnTo>
                <a:lnTo>
                  <a:pt x="1960022" y="1790700"/>
                </a:lnTo>
                <a:lnTo>
                  <a:pt x="1971352" y="1841500"/>
                </a:lnTo>
                <a:lnTo>
                  <a:pt x="1981665" y="1879600"/>
                </a:lnTo>
                <a:lnTo>
                  <a:pt x="1990946" y="1930400"/>
                </a:lnTo>
                <a:lnTo>
                  <a:pt x="1999183" y="1968500"/>
                </a:lnTo>
                <a:lnTo>
                  <a:pt x="2006364" y="2019300"/>
                </a:lnTo>
                <a:lnTo>
                  <a:pt x="2012476" y="2070100"/>
                </a:lnTo>
                <a:lnTo>
                  <a:pt x="2017504" y="2108200"/>
                </a:lnTo>
                <a:lnTo>
                  <a:pt x="2021438" y="2159000"/>
                </a:lnTo>
                <a:lnTo>
                  <a:pt x="2024264" y="2209800"/>
                </a:lnTo>
                <a:lnTo>
                  <a:pt x="2025969" y="2260600"/>
                </a:lnTo>
                <a:lnTo>
                  <a:pt x="2026540" y="2311400"/>
                </a:lnTo>
                <a:lnTo>
                  <a:pt x="2025969" y="2349500"/>
                </a:lnTo>
                <a:lnTo>
                  <a:pt x="2024264" y="2400300"/>
                </a:lnTo>
                <a:lnTo>
                  <a:pt x="2021438" y="2451100"/>
                </a:lnTo>
                <a:lnTo>
                  <a:pt x="2017504" y="2501900"/>
                </a:lnTo>
                <a:lnTo>
                  <a:pt x="2012476" y="2540000"/>
                </a:lnTo>
                <a:lnTo>
                  <a:pt x="2006364" y="2590800"/>
                </a:lnTo>
                <a:lnTo>
                  <a:pt x="1999183" y="2641600"/>
                </a:lnTo>
                <a:lnTo>
                  <a:pt x="1990946" y="2679700"/>
                </a:lnTo>
                <a:lnTo>
                  <a:pt x="1981665" y="2730500"/>
                </a:lnTo>
                <a:lnTo>
                  <a:pt x="1971352" y="2781300"/>
                </a:lnTo>
                <a:lnTo>
                  <a:pt x="1960022" y="2819400"/>
                </a:lnTo>
                <a:lnTo>
                  <a:pt x="1947686" y="2870200"/>
                </a:lnTo>
                <a:lnTo>
                  <a:pt x="1934358" y="2908300"/>
                </a:lnTo>
                <a:lnTo>
                  <a:pt x="1920050" y="2959100"/>
                </a:lnTo>
                <a:lnTo>
                  <a:pt x="1904775" y="2997200"/>
                </a:lnTo>
                <a:lnTo>
                  <a:pt x="1888546" y="3035300"/>
                </a:lnTo>
                <a:lnTo>
                  <a:pt x="1871376" y="3086100"/>
                </a:lnTo>
                <a:lnTo>
                  <a:pt x="1853278" y="3124200"/>
                </a:lnTo>
                <a:lnTo>
                  <a:pt x="1834264" y="3162300"/>
                </a:lnTo>
                <a:lnTo>
                  <a:pt x="1814347" y="3213100"/>
                </a:lnTo>
                <a:lnTo>
                  <a:pt x="1793541" y="3251200"/>
                </a:lnTo>
                <a:lnTo>
                  <a:pt x="1771858" y="3289300"/>
                </a:lnTo>
                <a:lnTo>
                  <a:pt x="1749311" y="3327400"/>
                </a:lnTo>
                <a:lnTo>
                  <a:pt x="1725912" y="3365500"/>
                </a:lnTo>
                <a:lnTo>
                  <a:pt x="1701675" y="3403600"/>
                </a:lnTo>
                <a:lnTo>
                  <a:pt x="1676612" y="3441700"/>
                </a:lnTo>
                <a:lnTo>
                  <a:pt x="1650736" y="3479800"/>
                </a:lnTo>
                <a:lnTo>
                  <a:pt x="1624061" y="3517900"/>
                </a:lnTo>
                <a:lnTo>
                  <a:pt x="1596598" y="3556000"/>
                </a:lnTo>
                <a:lnTo>
                  <a:pt x="1568361" y="3581400"/>
                </a:lnTo>
                <a:lnTo>
                  <a:pt x="1539363" y="3619500"/>
                </a:lnTo>
                <a:lnTo>
                  <a:pt x="1509615" y="3657600"/>
                </a:lnTo>
                <a:lnTo>
                  <a:pt x="1479133" y="3683000"/>
                </a:lnTo>
                <a:lnTo>
                  <a:pt x="1447927" y="3721100"/>
                </a:lnTo>
                <a:lnTo>
                  <a:pt x="1416011" y="3746500"/>
                </a:lnTo>
                <a:lnTo>
                  <a:pt x="1383398" y="3784600"/>
                </a:lnTo>
                <a:lnTo>
                  <a:pt x="1350100" y="3810000"/>
                </a:lnTo>
                <a:lnTo>
                  <a:pt x="1316131" y="3848100"/>
                </a:lnTo>
                <a:lnTo>
                  <a:pt x="1281503" y="3873500"/>
                </a:lnTo>
                <a:lnTo>
                  <a:pt x="1246229" y="3898900"/>
                </a:lnTo>
                <a:lnTo>
                  <a:pt x="1210322" y="3924300"/>
                </a:lnTo>
                <a:lnTo>
                  <a:pt x="1173794" y="3949700"/>
                </a:lnTo>
                <a:lnTo>
                  <a:pt x="1136660" y="3975100"/>
                </a:lnTo>
                <a:lnTo>
                  <a:pt x="1098930" y="4000500"/>
                </a:lnTo>
                <a:lnTo>
                  <a:pt x="1021739" y="4051300"/>
                </a:lnTo>
                <a:lnTo>
                  <a:pt x="942324" y="4102100"/>
                </a:lnTo>
                <a:lnTo>
                  <a:pt x="901814" y="4114800"/>
                </a:lnTo>
                <a:lnTo>
                  <a:pt x="860787" y="4140200"/>
                </a:lnTo>
                <a:lnTo>
                  <a:pt x="819254" y="4152900"/>
                </a:lnTo>
                <a:lnTo>
                  <a:pt x="777230" y="4178300"/>
                </a:lnTo>
                <a:lnTo>
                  <a:pt x="648335" y="4216400"/>
                </a:lnTo>
                <a:lnTo>
                  <a:pt x="604472" y="4241800"/>
                </a:lnTo>
                <a:lnTo>
                  <a:pt x="515475" y="4267200"/>
                </a:lnTo>
                <a:lnTo>
                  <a:pt x="470368" y="4267200"/>
                </a:lnTo>
                <a:lnTo>
                  <a:pt x="332760" y="4305300"/>
                </a:lnTo>
                <a:lnTo>
                  <a:pt x="286172" y="4305300"/>
                </a:lnTo>
                <a:lnTo>
                  <a:pt x="239246" y="4318000"/>
                </a:lnTo>
                <a:lnTo>
                  <a:pt x="144433" y="4318000"/>
                </a:lnTo>
                <a:lnTo>
                  <a:pt x="96571" y="4330700"/>
                </a:lnTo>
                <a:lnTo>
                  <a:pt x="0" y="4330700"/>
                </a:lnTo>
                <a:lnTo>
                  <a:pt x="0" y="4610100"/>
                </a:lnTo>
                <a:lnTo>
                  <a:pt x="190874" y="4610100"/>
                </a:lnTo>
                <a:lnTo>
                  <a:pt x="237951" y="4597400"/>
                </a:lnTo>
                <a:lnTo>
                  <a:pt x="331267" y="4597400"/>
                </a:lnTo>
                <a:lnTo>
                  <a:pt x="423401" y="4572000"/>
                </a:lnTo>
                <a:lnTo>
                  <a:pt x="469001" y="4572000"/>
                </a:lnTo>
                <a:lnTo>
                  <a:pt x="778571" y="4483100"/>
                </a:lnTo>
                <a:lnTo>
                  <a:pt x="821303" y="4457700"/>
                </a:lnTo>
                <a:lnTo>
                  <a:pt x="905553" y="4432300"/>
                </a:lnTo>
                <a:lnTo>
                  <a:pt x="947051" y="4406900"/>
                </a:lnTo>
                <a:lnTo>
                  <a:pt x="988118" y="4394200"/>
                </a:lnTo>
                <a:lnTo>
                  <a:pt x="1028744" y="4368800"/>
                </a:lnTo>
                <a:lnTo>
                  <a:pt x="1068919" y="4356100"/>
                </a:lnTo>
                <a:lnTo>
                  <a:pt x="1147881" y="4305300"/>
                </a:lnTo>
                <a:lnTo>
                  <a:pt x="1224925" y="4254500"/>
                </a:lnTo>
                <a:lnTo>
                  <a:pt x="1299974" y="4203700"/>
                </a:lnTo>
                <a:lnTo>
                  <a:pt x="1336726" y="4178300"/>
                </a:lnTo>
                <a:lnTo>
                  <a:pt x="1372950" y="4152900"/>
                </a:lnTo>
                <a:lnTo>
                  <a:pt x="1408637" y="4127500"/>
                </a:lnTo>
                <a:lnTo>
                  <a:pt x="1443776" y="4102100"/>
                </a:lnTo>
                <a:lnTo>
                  <a:pt x="1478359" y="4076700"/>
                </a:lnTo>
                <a:lnTo>
                  <a:pt x="1512375" y="4038600"/>
                </a:lnTo>
                <a:lnTo>
                  <a:pt x="1545815" y="4013200"/>
                </a:lnTo>
                <a:lnTo>
                  <a:pt x="1578669" y="3987800"/>
                </a:lnTo>
                <a:lnTo>
                  <a:pt x="1610927" y="3949700"/>
                </a:lnTo>
                <a:lnTo>
                  <a:pt x="1642581" y="3924300"/>
                </a:lnTo>
                <a:lnTo>
                  <a:pt x="1673619" y="3886200"/>
                </a:lnTo>
                <a:lnTo>
                  <a:pt x="1704032" y="3860800"/>
                </a:lnTo>
                <a:lnTo>
                  <a:pt x="1733811" y="3822700"/>
                </a:lnTo>
                <a:lnTo>
                  <a:pt x="1762946" y="3784600"/>
                </a:lnTo>
                <a:lnTo>
                  <a:pt x="1791428" y="3759200"/>
                </a:lnTo>
                <a:lnTo>
                  <a:pt x="1819246" y="3721100"/>
                </a:lnTo>
                <a:lnTo>
                  <a:pt x="1846391" y="3683000"/>
                </a:lnTo>
                <a:lnTo>
                  <a:pt x="1872853" y="3644900"/>
                </a:lnTo>
                <a:lnTo>
                  <a:pt x="1898623" y="3606800"/>
                </a:lnTo>
                <a:lnTo>
                  <a:pt x="1923691" y="3568700"/>
                </a:lnTo>
                <a:lnTo>
                  <a:pt x="1948047" y="3530600"/>
                </a:lnTo>
                <a:lnTo>
                  <a:pt x="1971681" y="3492500"/>
                </a:lnTo>
                <a:lnTo>
                  <a:pt x="1994584" y="3454400"/>
                </a:lnTo>
                <a:lnTo>
                  <a:pt x="2016747" y="3416300"/>
                </a:lnTo>
                <a:lnTo>
                  <a:pt x="2038159" y="3378200"/>
                </a:lnTo>
                <a:lnTo>
                  <a:pt x="2058811" y="3340100"/>
                </a:lnTo>
                <a:lnTo>
                  <a:pt x="2078692" y="3302000"/>
                </a:lnTo>
                <a:lnTo>
                  <a:pt x="2097795" y="3251200"/>
                </a:lnTo>
                <a:lnTo>
                  <a:pt x="2116108" y="3213100"/>
                </a:lnTo>
                <a:lnTo>
                  <a:pt x="2133622" y="3175000"/>
                </a:lnTo>
                <a:lnTo>
                  <a:pt x="2150327" y="3124200"/>
                </a:lnTo>
                <a:lnTo>
                  <a:pt x="2166214" y="3086100"/>
                </a:lnTo>
                <a:lnTo>
                  <a:pt x="2181274" y="3048000"/>
                </a:lnTo>
                <a:lnTo>
                  <a:pt x="2195495" y="2997200"/>
                </a:lnTo>
                <a:lnTo>
                  <a:pt x="2208869" y="2959100"/>
                </a:lnTo>
                <a:lnTo>
                  <a:pt x="2221387" y="2908300"/>
                </a:lnTo>
                <a:lnTo>
                  <a:pt x="2233037" y="2870200"/>
                </a:lnTo>
                <a:lnTo>
                  <a:pt x="2243811" y="2819400"/>
                </a:lnTo>
                <a:lnTo>
                  <a:pt x="2253699" y="2781300"/>
                </a:lnTo>
                <a:lnTo>
                  <a:pt x="2262691" y="2730500"/>
                </a:lnTo>
                <a:lnTo>
                  <a:pt x="2270778" y="2679700"/>
                </a:lnTo>
                <a:lnTo>
                  <a:pt x="2277950" y="2641600"/>
                </a:lnTo>
                <a:lnTo>
                  <a:pt x="2284197" y="2590800"/>
                </a:lnTo>
                <a:lnTo>
                  <a:pt x="2289509" y="2540000"/>
                </a:lnTo>
                <a:lnTo>
                  <a:pt x="2293877" y="2501900"/>
                </a:lnTo>
                <a:lnTo>
                  <a:pt x="2297291" y="2451100"/>
                </a:lnTo>
                <a:lnTo>
                  <a:pt x="2299742" y="2400300"/>
                </a:lnTo>
                <a:lnTo>
                  <a:pt x="2301220" y="2349500"/>
                </a:lnTo>
                <a:lnTo>
                  <a:pt x="2301714" y="2311400"/>
                </a:lnTo>
                <a:lnTo>
                  <a:pt x="2301222" y="2260600"/>
                </a:lnTo>
                <a:lnTo>
                  <a:pt x="2299750" y="2209800"/>
                </a:lnTo>
                <a:lnTo>
                  <a:pt x="2297309" y="2159000"/>
                </a:lnTo>
                <a:lnTo>
                  <a:pt x="2293909" y="2120900"/>
                </a:lnTo>
                <a:lnTo>
                  <a:pt x="2289558" y="2070100"/>
                </a:lnTo>
                <a:lnTo>
                  <a:pt x="2284266" y="2019300"/>
                </a:lnTo>
                <a:lnTo>
                  <a:pt x="2278043" y="1968500"/>
                </a:lnTo>
                <a:lnTo>
                  <a:pt x="2270898" y="1930400"/>
                </a:lnTo>
                <a:lnTo>
                  <a:pt x="2262841" y="1879600"/>
                </a:lnTo>
                <a:lnTo>
                  <a:pt x="2253881" y="1841500"/>
                </a:lnTo>
                <a:lnTo>
                  <a:pt x="2244028" y="1790700"/>
                </a:lnTo>
                <a:lnTo>
                  <a:pt x="2233291" y="1739900"/>
                </a:lnTo>
                <a:lnTo>
                  <a:pt x="2221681" y="1701800"/>
                </a:lnTo>
                <a:lnTo>
                  <a:pt x="2209205" y="1651000"/>
                </a:lnTo>
                <a:lnTo>
                  <a:pt x="2195875" y="1612900"/>
                </a:lnTo>
                <a:lnTo>
                  <a:pt x="2181699" y="1574800"/>
                </a:lnTo>
                <a:lnTo>
                  <a:pt x="2166687" y="1524000"/>
                </a:lnTo>
                <a:lnTo>
                  <a:pt x="2150848" y="1485900"/>
                </a:lnTo>
                <a:lnTo>
                  <a:pt x="2134193" y="1435100"/>
                </a:lnTo>
                <a:lnTo>
                  <a:pt x="2116730" y="1397000"/>
                </a:lnTo>
                <a:lnTo>
                  <a:pt x="2098469" y="1358900"/>
                </a:lnTo>
                <a:lnTo>
                  <a:pt x="2079420" y="1320800"/>
                </a:lnTo>
                <a:lnTo>
                  <a:pt x="2059592" y="1270000"/>
                </a:lnTo>
                <a:lnTo>
                  <a:pt x="2038994" y="1231900"/>
                </a:lnTo>
                <a:lnTo>
                  <a:pt x="2017637" y="1193800"/>
                </a:lnTo>
                <a:lnTo>
                  <a:pt x="1995529" y="1155700"/>
                </a:lnTo>
                <a:lnTo>
                  <a:pt x="1972681" y="1117600"/>
                </a:lnTo>
                <a:lnTo>
                  <a:pt x="1949101" y="1079500"/>
                </a:lnTo>
                <a:lnTo>
                  <a:pt x="1924799" y="1041400"/>
                </a:lnTo>
                <a:lnTo>
                  <a:pt x="1899786" y="1003300"/>
                </a:lnTo>
                <a:lnTo>
                  <a:pt x="1874069" y="965200"/>
                </a:lnTo>
                <a:lnTo>
                  <a:pt x="1847660" y="927100"/>
                </a:lnTo>
                <a:lnTo>
                  <a:pt x="1820567" y="889000"/>
                </a:lnTo>
                <a:lnTo>
                  <a:pt x="1792799" y="863600"/>
                </a:lnTo>
                <a:lnTo>
                  <a:pt x="1764368" y="825500"/>
                </a:lnTo>
                <a:lnTo>
                  <a:pt x="1735281" y="787400"/>
                </a:lnTo>
                <a:lnTo>
                  <a:pt x="1705548" y="762000"/>
                </a:lnTo>
                <a:lnTo>
                  <a:pt x="1675180" y="723900"/>
                </a:lnTo>
                <a:lnTo>
                  <a:pt x="1644185" y="685800"/>
                </a:lnTo>
                <a:lnTo>
                  <a:pt x="1612573" y="660400"/>
                </a:lnTo>
                <a:lnTo>
                  <a:pt x="1580353" y="635000"/>
                </a:lnTo>
                <a:lnTo>
                  <a:pt x="1547536" y="596900"/>
                </a:lnTo>
                <a:lnTo>
                  <a:pt x="1514130" y="571500"/>
                </a:lnTo>
                <a:lnTo>
                  <a:pt x="1480146" y="533400"/>
                </a:lnTo>
                <a:lnTo>
                  <a:pt x="1445592" y="508000"/>
                </a:lnTo>
                <a:lnTo>
                  <a:pt x="1410478" y="482600"/>
                </a:lnTo>
                <a:lnTo>
                  <a:pt x="1374814" y="457200"/>
                </a:lnTo>
                <a:lnTo>
                  <a:pt x="1338609" y="431800"/>
                </a:lnTo>
                <a:lnTo>
                  <a:pt x="1264615" y="381000"/>
                </a:lnTo>
                <a:lnTo>
                  <a:pt x="1188572" y="330200"/>
                </a:lnTo>
                <a:lnTo>
                  <a:pt x="1110557" y="279400"/>
                </a:lnTo>
                <a:lnTo>
                  <a:pt x="1070834" y="266700"/>
                </a:lnTo>
                <a:lnTo>
                  <a:pt x="1030645" y="241300"/>
                </a:lnTo>
                <a:lnTo>
                  <a:pt x="990002" y="228600"/>
                </a:lnTo>
                <a:lnTo>
                  <a:pt x="948913" y="203200"/>
                </a:lnTo>
                <a:lnTo>
                  <a:pt x="907389" y="190500"/>
                </a:lnTo>
                <a:lnTo>
                  <a:pt x="865437" y="165100"/>
                </a:lnTo>
                <a:lnTo>
                  <a:pt x="780294" y="139700"/>
                </a:lnTo>
                <a:lnTo>
                  <a:pt x="737120" y="114300"/>
                </a:lnTo>
                <a:lnTo>
                  <a:pt x="560637" y="63500"/>
                </a:lnTo>
                <a:lnTo>
                  <a:pt x="515617" y="63500"/>
                </a:lnTo>
                <a:lnTo>
                  <a:pt x="378550" y="25400"/>
                </a:lnTo>
                <a:lnTo>
                  <a:pt x="332224" y="25400"/>
                </a:lnTo>
                <a:lnTo>
                  <a:pt x="285595" y="12700"/>
                </a:lnTo>
                <a:lnTo>
                  <a:pt x="191467" y="12700"/>
                </a:lnTo>
                <a:lnTo>
                  <a:pt x="143988" y="0"/>
                </a:lnTo>
                <a:close/>
              </a:path>
            </a:pathLst>
          </a:custGeom>
          <a:solidFill>
            <a:srgbClr val="494949">
              <a:alpha val="59709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5516475" y="2903305"/>
            <a:ext cx="763270" cy="763270"/>
          </a:xfrm>
          <a:custGeom>
            <a:avLst/>
            <a:gdLst/>
            <a:ahLst/>
            <a:cxnLst/>
            <a:rect l="l" t="t" r="r" b="b"/>
            <a:pathLst>
              <a:path w="763270" h="763270">
                <a:moveTo>
                  <a:pt x="403955" y="0"/>
                </a:moveTo>
                <a:lnTo>
                  <a:pt x="358848" y="0"/>
                </a:lnTo>
                <a:lnTo>
                  <a:pt x="313993" y="5298"/>
                </a:lnTo>
                <a:lnTo>
                  <a:pt x="269898" y="15896"/>
                </a:lnTo>
                <a:lnTo>
                  <a:pt x="227069" y="31793"/>
                </a:lnTo>
                <a:lnTo>
                  <a:pt x="186013" y="52989"/>
                </a:lnTo>
                <a:lnTo>
                  <a:pt x="147234" y="79483"/>
                </a:lnTo>
                <a:lnTo>
                  <a:pt x="111241" y="111277"/>
                </a:lnTo>
                <a:lnTo>
                  <a:pt x="79458" y="147281"/>
                </a:lnTo>
                <a:lnTo>
                  <a:pt x="52972" y="186072"/>
                </a:lnTo>
                <a:lnTo>
                  <a:pt x="31783" y="227141"/>
                </a:lnTo>
                <a:lnTo>
                  <a:pt x="15891" y="269984"/>
                </a:lnTo>
                <a:lnTo>
                  <a:pt x="5297" y="314093"/>
                </a:lnTo>
                <a:lnTo>
                  <a:pt x="0" y="358961"/>
                </a:lnTo>
                <a:lnTo>
                  <a:pt x="0" y="404083"/>
                </a:lnTo>
                <a:lnTo>
                  <a:pt x="5297" y="448952"/>
                </a:lnTo>
                <a:lnTo>
                  <a:pt x="15891" y="493061"/>
                </a:lnTo>
                <a:lnTo>
                  <a:pt x="31783" y="535903"/>
                </a:lnTo>
                <a:lnTo>
                  <a:pt x="52972" y="576973"/>
                </a:lnTo>
                <a:lnTo>
                  <a:pt x="79458" y="615764"/>
                </a:lnTo>
                <a:lnTo>
                  <a:pt x="111241" y="651769"/>
                </a:lnTo>
                <a:lnTo>
                  <a:pt x="147234" y="683562"/>
                </a:lnTo>
                <a:lnTo>
                  <a:pt x="186013" y="710057"/>
                </a:lnTo>
                <a:lnTo>
                  <a:pt x="227069" y="731252"/>
                </a:lnTo>
                <a:lnTo>
                  <a:pt x="269898" y="747149"/>
                </a:lnTo>
                <a:lnTo>
                  <a:pt x="313993" y="757747"/>
                </a:lnTo>
                <a:lnTo>
                  <a:pt x="358848" y="763046"/>
                </a:lnTo>
                <a:lnTo>
                  <a:pt x="403955" y="763046"/>
                </a:lnTo>
                <a:lnTo>
                  <a:pt x="448810" y="757747"/>
                </a:lnTo>
                <a:lnTo>
                  <a:pt x="492904" y="747149"/>
                </a:lnTo>
                <a:lnTo>
                  <a:pt x="535733" y="731252"/>
                </a:lnTo>
                <a:lnTo>
                  <a:pt x="576790" y="710057"/>
                </a:lnTo>
                <a:lnTo>
                  <a:pt x="615568" y="683562"/>
                </a:lnTo>
                <a:lnTo>
                  <a:pt x="651561" y="651769"/>
                </a:lnTo>
                <a:lnTo>
                  <a:pt x="683345" y="615764"/>
                </a:lnTo>
                <a:lnTo>
                  <a:pt x="709831" y="576973"/>
                </a:lnTo>
                <a:lnTo>
                  <a:pt x="731020" y="535903"/>
                </a:lnTo>
                <a:lnTo>
                  <a:pt x="746912" y="493061"/>
                </a:lnTo>
                <a:lnTo>
                  <a:pt x="757506" y="448952"/>
                </a:lnTo>
                <a:lnTo>
                  <a:pt x="762803" y="404083"/>
                </a:lnTo>
                <a:lnTo>
                  <a:pt x="762803" y="358961"/>
                </a:lnTo>
                <a:lnTo>
                  <a:pt x="757506" y="314093"/>
                </a:lnTo>
                <a:lnTo>
                  <a:pt x="746912" y="269984"/>
                </a:lnTo>
                <a:lnTo>
                  <a:pt x="731020" y="227141"/>
                </a:lnTo>
                <a:lnTo>
                  <a:pt x="709831" y="186072"/>
                </a:lnTo>
                <a:lnTo>
                  <a:pt x="683345" y="147281"/>
                </a:lnTo>
                <a:lnTo>
                  <a:pt x="651561" y="111277"/>
                </a:lnTo>
                <a:lnTo>
                  <a:pt x="615568" y="79483"/>
                </a:lnTo>
                <a:lnTo>
                  <a:pt x="576790" y="52989"/>
                </a:lnTo>
                <a:lnTo>
                  <a:pt x="535733" y="31793"/>
                </a:lnTo>
                <a:lnTo>
                  <a:pt x="492904" y="15896"/>
                </a:lnTo>
                <a:lnTo>
                  <a:pt x="448810" y="5298"/>
                </a:lnTo>
                <a:lnTo>
                  <a:pt x="403955" y="0"/>
                </a:lnTo>
                <a:close/>
              </a:path>
            </a:pathLst>
          </a:custGeom>
          <a:solidFill>
            <a:srgbClr val="3187B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5516475" y="2903304"/>
            <a:ext cx="763270" cy="763270"/>
          </a:xfrm>
          <a:custGeom>
            <a:avLst/>
            <a:gdLst/>
            <a:ahLst/>
            <a:cxnLst/>
            <a:rect l="l" t="t" r="r" b="b"/>
            <a:pathLst>
              <a:path w="763270" h="763270">
                <a:moveTo>
                  <a:pt x="651561" y="111277"/>
                </a:moveTo>
                <a:lnTo>
                  <a:pt x="683345" y="147281"/>
                </a:lnTo>
                <a:lnTo>
                  <a:pt x="709831" y="186072"/>
                </a:lnTo>
                <a:lnTo>
                  <a:pt x="731020" y="227142"/>
                </a:lnTo>
                <a:lnTo>
                  <a:pt x="746911" y="269984"/>
                </a:lnTo>
                <a:lnTo>
                  <a:pt x="757506" y="314093"/>
                </a:lnTo>
                <a:lnTo>
                  <a:pt x="762803" y="358962"/>
                </a:lnTo>
                <a:lnTo>
                  <a:pt x="762803" y="404084"/>
                </a:lnTo>
                <a:lnTo>
                  <a:pt x="757506" y="448952"/>
                </a:lnTo>
                <a:lnTo>
                  <a:pt x="746911" y="493061"/>
                </a:lnTo>
                <a:lnTo>
                  <a:pt x="731020" y="535904"/>
                </a:lnTo>
                <a:lnTo>
                  <a:pt x="709831" y="576974"/>
                </a:lnTo>
                <a:lnTo>
                  <a:pt x="683345" y="615764"/>
                </a:lnTo>
                <a:lnTo>
                  <a:pt x="651561" y="651769"/>
                </a:lnTo>
                <a:lnTo>
                  <a:pt x="615568" y="683562"/>
                </a:lnTo>
                <a:lnTo>
                  <a:pt x="576790" y="710057"/>
                </a:lnTo>
                <a:lnTo>
                  <a:pt x="535733" y="731252"/>
                </a:lnTo>
                <a:lnTo>
                  <a:pt x="492904" y="747149"/>
                </a:lnTo>
                <a:lnTo>
                  <a:pt x="448809" y="757747"/>
                </a:lnTo>
                <a:lnTo>
                  <a:pt x="403955" y="763046"/>
                </a:lnTo>
                <a:lnTo>
                  <a:pt x="358848" y="763046"/>
                </a:lnTo>
                <a:lnTo>
                  <a:pt x="313993" y="757747"/>
                </a:lnTo>
                <a:lnTo>
                  <a:pt x="269898" y="747149"/>
                </a:lnTo>
                <a:lnTo>
                  <a:pt x="227069" y="731252"/>
                </a:lnTo>
                <a:lnTo>
                  <a:pt x="186013" y="710057"/>
                </a:lnTo>
                <a:lnTo>
                  <a:pt x="147235" y="683562"/>
                </a:lnTo>
                <a:lnTo>
                  <a:pt x="111241" y="651769"/>
                </a:lnTo>
                <a:lnTo>
                  <a:pt x="79458" y="615764"/>
                </a:lnTo>
                <a:lnTo>
                  <a:pt x="52972" y="576974"/>
                </a:lnTo>
                <a:lnTo>
                  <a:pt x="31783" y="535904"/>
                </a:lnTo>
                <a:lnTo>
                  <a:pt x="15891" y="493061"/>
                </a:lnTo>
                <a:lnTo>
                  <a:pt x="5297" y="448952"/>
                </a:lnTo>
                <a:lnTo>
                  <a:pt x="0" y="404084"/>
                </a:lnTo>
                <a:lnTo>
                  <a:pt x="0" y="358962"/>
                </a:lnTo>
                <a:lnTo>
                  <a:pt x="5297" y="314093"/>
                </a:lnTo>
                <a:lnTo>
                  <a:pt x="15891" y="269984"/>
                </a:lnTo>
                <a:lnTo>
                  <a:pt x="31783" y="227142"/>
                </a:lnTo>
                <a:lnTo>
                  <a:pt x="52972" y="186072"/>
                </a:lnTo>
                <a:lnTo>
                  <a:pt x="79458" y="147281"/>
                </a:lnTo>
                <a:lnTo>
                  <a:pt x="111241" y="111277"/>
                </a:lnTo>
                <a:lnTo>
                  <a:pt x="147235" y="79483"/>
                </a:lnTo>
                <a:lnTo>
                  <a:pt x="186013" y="52989"/>
                </a:lnTo>
                <a:lnTo>
                  <a:pt x="227069" y="31793"/>
                </a:lnTo>
                <a:lnTo>
                  <a:pt x="269898" y="15896"/>
                </a:lnTo>
                <a:lnTo>
                  <a:pt x="313993" y="5298"/>
                </a:lnTo>
                <a:lnTo>
                  <a:pt x="358848" y="0"/>
                </a:lnTo>
                <a:lnTo>
                  <a:pt x="403955" y="0"/>
                </a:lnTo>
                <a:lnTo>
                  <a:pt x="448809" y="5298"/>
                </a:lnTo>
                <a:lnTo>
                  <a:pt x="492904" y="15896"/>
                </a:lnTo>
                <a:lnTo>
                  <a:pt x="535733" y="31793"/>
                </a:lnTo>
                <a:lnTo>
                  <a:pt x="576790" y="52989"/>
                </a:lnTo>
                <a:lnTo>
                  <a:pt x="615568" y="79483"/>
                </a:lnTo>
                <a:lnTo>
                  <a:pt x="651561" y="111277"/>
                </a:lnTo>
                <a:close/>
              </a:path>
            </a:pathLst>
          </a:custGeom>
          <a:ln w="127000">
            <a:solidFill>
              <a:srgbClr val="3187B1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5828671" y="3142872"/>
            <a:ext cx="138430" cy="2692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600">
                <a:solidFill>
                  <a:srgbClr val="FFFFFF"/>
                </a:solidFill>
                <a:latin typeface="Helvetica"/>
                <a:cs typeface="Helvetica"/>
              </a:rPr>
              <a:t>1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7110486" y="3595394"/>
            <a:ext cx="763270" cy="763270"/>
          </a:xfrm>
          <a:custGeom>
            <a:avLst/>
            <a:gdLst/>
            <a:ahLst/>
            <a:cxnLst/>
            <a:rect l="l" t="t" r="r" b="b"/>
            <a:pathLst>
              <a:path w="763270" h="763270">
                <a:moveTo>
                  <a:pt x="403955" y="0"/>
                </a:moveTo>
                <a:lnTo>
                  <a:pt x="358848" y="0"/>
                </a:lnTo>
                <a:lnTo>
                  <a:pt x="313993" y="5297"/>
                </a:lnTo>
                <a:lnTo>
                  <a:pt x="269898" y="15891"/>
                </a:lnTo>
                <a:lnTo>
                  <a:pt x="227069" y="31783"/>
                </a:lnTo>
                <a:lnTo>
                  <a:pt x="186013" y="52972"/>
                </a:lnTo>
                <a:lnTo>
                  <a:pt x="147234" y="79458"/>
                </a:lnTo>
                <a:lnTo>
                  <a:pt x="111241" y="111241"/>
                </a:lnTo>
                <a:lnTo>
                  <a:pt x="79458" y="147234"/>
                </a:lnTo>
                <a:lnTo>
                  <a:pt x="52972" y="186013"/>
                </a:lnTo>
                <a:lnTo>
                  <a:pt x="31783" y="227069"/>
                </a:lnTo>
                <a:lnTo>
                  <a:pt x="15891" y="269898"/>
                </a:lnTo>
                <a:lnTo>
                  <a:pt x="5297" y="313993"/>
                </a:lnTo>
                <a:lnTo>
                  <a:pt x="0" y="358848"/>
                </a:lnTo>
                <a:lnTo>
                  <a:pt x="0" y="403955"/>
                </a:lnTo>
                <a:lnTo>
                  <a:pt x="5297" y="448810"/>
                </a:lnTo>
                <a:lnTo>
                  <a:pt x="15891" y="492904"/>
                </a:lnTo>
                <a:lnTo>
                  <a:pt x="31783" y="535733"/>
                </a:lnTo>
                <a:lnTo>
                  <a:pt x="52972" y="576790"/>
                </a:lnTo>
                <a:lnTo>
                  <a:pt x="79458" y="615568"/>
                </a:lnTo>
                <a:lnTo>
                  <a:pt x="111241" y="651561"/>
                </a:lnTo>
                <a:lnTo>
                  <a:pt x="147234" y="683345"/>
                </a:lnTo>
                <a:lnTo>
                  <a:pt x="186013" y="709831"/>
                </a:lnTo>
                <a:lnTo>
                  <a:pt x="227069" y="731020"/>
                </a:lnTo>
                <a:lnTo>
                  <a:pt x="269898" y="746912"/>
                </a:lnTo>
                <a:lnTo>
                  <a:pt x="313993" y="757506"/>
                </a:lnTo>
                <a:lnTo>
                  <a:pt x="358848" y="762803"/>
                </a:lnTo>
                <a:lnTo>
                  <a:pt x="403955" y="762803"/>
                </a:lnTo>
                <a:lnTo>
                  <a:pt x="448810" y="757506"/>
                </a:lnTo>
                <a:lnTo>
                  <a:pt x="492904" y="746912"/>
                </a:lnTo>
                <a:lnTo>
                  <a:pt x="535733" y="731020"/>
                </a:lnTo>
                <a:lnTo>
                  <a:pt x="576790" y="709831"/>
                </a:lnTo>
                <a:lnTo>
                  <a:pt x="615568" y="683345"/>
                </a:lnTo>
                <a:lnTo>
                  <a:pt x="651561" y="651561"/>
                </a:lnTo>
                <a:lnTo>
                  <a:pt x="683344" y="615568"/>
                </a:lnTo>
                <a:lnTo>
                  <a:pt x="709830" y="576790"/>
                </a:lnTo>
                <a:lnTo>
                  <a:pt x="731019" y="535733"/>
                </a:lnTo>
                <a:lnTo>
                  <a:pt x="746911" y="492904"/>
                </a:lnTo>
                <a:lnTo>
                  <a:pt x="757505" y="448810"/>
                </a:lnTo>
                <a:lnTo>
                  <a:pt x="762802" y="403955"/>
                </a:lnTo>
                <a:lnTo>
                  <a:pt x="762802" y="358848"/>
                </a:lnTo>
                <a:lnTo>
                  <a:pt x="757505" y="313993"/>
                </a:lnTo>
                <a:lnTo>
                  <a:pt x="746911" y="269898"/>
                </a:lnTo>
                <a:lnTo>
                  <a:pt x="731019" y="227069"/>
                </a:lnTo>
                <a:lnTo>
                  <a:pt x="709830" y="186013"/>
                </a:lnTo>
                <a:lnTo>
                  <a:pt x="683344" y="147234"/>
                </a:lnTo>
                <a:lnTo>
                  <a:pt x="651561" y="111241"/>
                </a:lnTo>
                <a:lnTo>
                  <a:pt x="615568" y="79458"/>
                </a:lnTo>
                <a:lnTo>
                  <a:pt x="576790" y="52972"/>
                </a:lnTo>
                <a:lnTo>
                  <a:pt x="535733" y="31783"/>
                </a:lnTo>
                <a:lnTo>
                  <a:pt x="492904" y="15891"/>
                </a:lnTo>
                <a:lnTo>
                  <a:pt x="448810" y="5297"/>
                </a:lnTo>
                <a:lnTo>
                  <a:pt x="403955" y="0"/>
                </a:lnTo>
                <a:close/>
              </a:path>
            </a:pathLst>
          </a:custGeom>
          <a:solidFill>
            <a:srgbClr val="3187B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7110486" y="3595394"/>
            <a:ext cx="763270" cy="763270"/>
          </a:xfrm>
          <a:custGeom>
            <a:avLst/>
            <a:gdLst/>
            <a:ahLst/>
            <a:cxnLst/>
            <a:rect l="l" t="t" r="r" b="b"/>
            <a:pathLst>
              <a:path w="763270" h="763270">
                <a:moveTo>
                  <a:pt x="651561" y="111241"/>
                </a:moveTo>
                <a:lnTo>
                  <a:pt x="683345" y="147235"/>
                </a:lnTo>
                <a:lnTo>
                  <a:pt x="709831" y="186013"/>
                </a:lnTo>
                <a:lnTo>
                  <a:pt x="731020" y="227069"/>
                </a:lnTo>
                <a:lnTo>
                  <a:pt x="746911" y="269898"/>
                </a:lnTo>
                <a:lnTo>
                  <a:pt x="757506" y="313993"/>
                </a:lnTo>
                <a:lnTo>
                  <a:pt x="762803" y="358848"/>
                </a:lnTo>
                <a:lnTo>
                  <a:pt x="762803" y="403955"/>
                </a:lnTo>
                <a:lnTo>
                  <a:pt x="757506" y="448809"/>
                </a:lnTo>
                <a:lnTo>
                  <a:pt x="746911" y="492904"/>
                </a:lnTo>
                <a:lnTo>
                  <a:pt x="731020" y="535733"/>
                </a:lnTo>
                <a:lnTo>
                  <a:pt x="709831" y="576790"/>
                </a:lnTo>
                <a:lnTo>
                  <a:pt x="683345" y="615568"/>
                </a:lnTo>
                <a:lnTo>
                  <a:pt x="651561" y="651561"/>
                </a:lnTo>
                <a:lnTo>
                  <a:pt x="615568" y="683345"/>
                </a:lnTo>
                <a:lnTo>
                  <a:pt x="576790" y="709831"/>
                </a:lnTo>
                <a:lnTo>
                  <a:pt x="535733" y="731020"/>
                </a:lnTo>
                <a:lnTo>
                  <a:pt x="492904" y="746911"/>
                </a:lnTo>
                <a:lnTo>
                  <a:pt x="448809" y="757506"/>
                </a:lnTo>
                <a:lnTo>
                  <a:pt x="403955" y="762803"/>
                </a:lnTo>
                <a:lnTo>
                  <a:pt x="358848" y="762803"/>
                </a:lnTo>
                <a:lnTo>
                  <a:pt x="313993" y="757506"/>
                </a:lnTo>
                <a:lnTo>
                  <a:pt x="269898" y="746911"/>
                </a:lnTo>
                <a:lnTo>
                  <a:pt x="227069" y="731020"/>
                </a:lnTo>
                <a:lnTo>
                  <a:pt x="186013" y="709831"/>
                </a:lnTo>
                <a:lnTo>
                  <a:pt x="147235" y="683345"/>
                </a:lnTo>
                <a:lnTo>
                  <a:pt x="111241" y="651561"/>
                </a:lnTo>
                <a:lnTo>
                  <a:pt x="79458" y="615568"/>
                </a:lnTo>
                <a:lnTo>
                  <a:pt x="52972" y="576790"/>
                </a:lnTo>
                <a:lnTo>
                  <a:pt x="31783" y="535733"/>
                </a:lnTo>
                <a:lnTo>
                  <a:pt x="15891" y="492904"/>
                </a:lnTo>
                <a:lnTo>
                  <a:pt x="5297" y="448809"/>
                </a:lnTo>
                <a:lnTo>
                  <a:pt x="0" y="403955"/>
                </a:lnTo>
                <a:lnTo>
                  <a:pt x="0" y="358848"/>
                </a:lnTo>
                <a:lnTo>
                  <a:pt x="5297" y="313993"/>
                </a:lnTo>
                <a:lnTo>
                  <a:pt x="15891" y="269898"/>
                </a:lnTo>
                <a:lnTo>
                  <a:pt x="31783" y="227069"/>
                </a:lnTo>
                <a:lnTo>
                  <a:pt x="52972" y="186013"/>
                </a:lnTo>
                <a:lnTo>
                  <a:pt x="79458" y="147235"/>
                </a:lnTo>
                <a:lnTo>
                  <a:pt x="111241" y="111241"/>
                </a:lnTo>
                <a:lnTo>
                  <a:pt x="147235" y="79458"/>
                </a:lnTo>
                <a:lnTo>
                  <a:pt x="186013" y="52972"/>
                </a:lnTo>
                <a:lnTo>
                  <a:pt x="227069" y="31783"/>
                </a:lnTo>
                <a:lnTo>
                  <a:pt x="269898" y="15891"/>
                </a:lnTo>
                <a:lnTo>
                  <a:pt x="313993" y="5297"/>
                </a:lnTo>
                <a:lnTo>
                  <a:pt x="358848" y="0"/>
                </a:lnTo>
                <a:lnTo>
                  <a:pt x="403955" y="0"/>
                </a:lnTo>
                <a:lnTo>
                  <a:pt x="448809" y="5297"/>
                </a:lnTo>
                <a:lnTo>
                  <a:pt x="492904" y="15891"/>
                </a:lnTo>
                <a:lnTo>
                  <a:pt x="535733" y="31783"/>
                </a:lnTo>
                <a:lnTo>
                  <a:pt x="576790" y="52972"/>
                </a:lnTo>
                <a:lnTo>
                  <a:pt x="615568" y="79458"/>
                </a:lnTo>
                <a:lnTo>
                  <a:pt x="651561" y="111241"/>
                </a:lnTo>
                <a:close/>
              </a:path>
            </a:pathLst>
          </a:custGeom>
          <a:ln w="127000">
            <a:solidFill>
              <a:srgbClr val="3187B1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/>
          <p:nvPr/>
        </p:nvSpPr>
        <p:spPr>
          <a:xfrm>
            <a:off x="7422682" y="3834963"/>
            <a:ext cx="138430" cy="2692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600">
                <a:solidFill>
                  <a:srgbClr val="FFFFFF"/>
                </a:solidFill>
                <a:latin typeface="Helvetica"/>
                <a:cs typeface="Helvetica"/>
              </a:rPr>
              <a:t>2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7110365" y="6548005"/>
            <a:ext cx="763270" cy="763270"/>
          </a:xfrm>
          <a:custGeom>
            <a:avLst/>
            <a:gdLst/>
            <a:ahLst/>
            <a:cxnLst/>
            <a:rect l="l" t="t" r="r" b="b"/>
            <a:pathLst>
              <a:path w="763270" h="763270">
                <a:moveTo>
                  <a:pt x="404083" y="0"/>
                </a:moveTo>
                <a:lnTo>
                  <a:pt x="358961" y="0"/>
                </a:lnTo>
                <a:lnTo>
                  <a:pt x="314093" y="5298"/>
                </a:lnTo>
                <a:lnTo>
                  <a:pt x="269984" y="15896"/>
                </a:lnTo>
                <a:lnTo>
                  <a:pt x="227141" y="31793"/>
                </a:lnTo>
                <a:lnTo>
                  <a:pt x="186071" y="52989"/>
                </a:lnTo>
                <a:lnTo>
                  <a:pt x="147281" y="79483"/>
                </a:lnTo>
                <a:lnTo>
                  <a:pt x="111276" y="111277"/>
                </a:lnTo>
                <a:lnTo>
                  <a:pt x="79483" y="147281"/>
                </a:lnTo>
                <a:lnTo>
                  <a:pt x="52988" y="186072"/>
                </a:lnTo>
                <a:lnTo>
                  <a:pt x="31793" y="227141"/>
                </a:lnTo>
                <a:lnTo>
                  <a:pt x="15896" y="269984"/>
                </a:lnTo>
                <a:lnTo>
                  <a:pt x="5298" y="314093"/>
                </a:lnTo>
                <a:lnTo>
                  <a:pt x="0" y="358961"/>
                </a:lnTo>
                <a:lnTo>
                  <a:pt x="0" y="404083"/>
                </a:lnTo>
                <a:lnTo>
                  <a:pt x="5298" y="448952"/>
                </a:lnTo>
                <a:lnTo>
                  <a:pt x="15896" y="493061"/>
                </a:lnTo>
                <a:lnTo>
                  <a:pt x="31793" y="535903"/>
                </a:lnTo>
                <a:lnTo>
                  <a:pt x="52988" y="576973"/>
                </a:lnTo>
                <a:lnTo>
                  <a:pt x="79483" y="615764"/>
                </a:lnTo>
                <a:lnTo>
                  <a:pt x="111276" y="651769"/>
                </a:lnTo>
                <a:lnTo>
                  <a:pt x="147281" y="683562"/>
                </a:lnTo>
                <a:lnTo>
                  <a:pt x="186071" y="710057"/>
                </a:lnTo>
                <a:lnTo>
                  <a:pt x="227141" y="731252"/>
                </a:lnTo>
                <a:lnTo>
                  <a:pt x="269984" y="747149"/>
                </a:lnTo>
                <a:lnTo>
                  <a:pt x="314093" y="757747"/>
                </a:lnTo>
                <a:lnTo>
                  <a:pt x="358961" y="763046"/>
                </a:lnTo>
                <a:lnTo>
                  <a:pt x="404083" y="763046"/>
                </a:lnTo>
                <a:lnTo>
                  <a:pt x="448952" y="757747"/>
                </a:lnTo>
                <a:lnTo>
                  <a:pt x="493061" y="747149"/>
                </a:lnTo>
                <a:lnTo>
                  <a:pt x="535904" y="731252"/>
                </a:lnTo>
                <a:lnTo>
                  <a:pt x="576974" y="710057"/>
                </a:lnTo>
                <a:lnTo>
                  <a:pt x="615764" y="683562"/>
                </a:lnTo>
                <a:lnTo>
                  <a:pt x="651769" y="651769"/>
                </a:lnTo>
                <a:lnTo>
                  <a:pt x="683562" y="615764"/>
                </a:lnTo>
                <a:lnTo>
                  <a:pt x="710057" y="576973"/>
                </a:lnTo>
                <a:lnTo>
                  <a:pt x="731253" y="535903"/>
                </a:lnTo>
                <a:lnTo>
                  <a:pt x="747149" y="493061"/>
                </a:lnTo>
                <a:lnTo>
                  <a:pt x="757747" y="448952"/>
                </a:lnTo>
                <a:lnTo>
                  <a:pt x="763046" y="404083"/>
                </a:lnTo>
                <a:lnTo>
                  <a:pt x="763046" y="358961"/>
                </a:lnTo>
                <a:lnTo>
                  <a:pt x="757747" y="314093"/>
                </a:lnTo>
                <a:lnTo>
                  <a:pt x="747149" y="269984"/>
                </a:lnTo>
                <a:lnTo>
                  <a:pt x="731253" y="227141"/>
                </a:lnTo>
                <a:lnTo>
                  <a:pt x="710057" y="186072"/>
                </a:lnTo>
                <a:lnTo>
                  <a:pt x="683562" y="147281"/>
                </a:lnTo>
                <a:lnTo>
                  <a:pt x="651769" y="111277"/>
                </a:lnTo>
                <a:lnTo>
                  <a:pt x="615764" y="79483"/>
                </a:lnTo>
                <a:lnTo>
                  <a:pt x="576974" y="52989"/>
                </a:lnTo>
                <a:lnTo>
                  <a:pt x="535904" y="31793"/>
                </a:lnTo>
                <a:lnTo>
                  <a:pt x="493061" y="15896"/>
                </a:lnTo>
                <a:lnTo>
                  <a:pt x="448952" y="5298"/>
                </a:lnTo>
                <a:lnTo>
                  <a:pt x="404083" y="0"/>
                </a:lnTo>
                <a:close/>
              </a:path>
            </a:pathLst>
          </a:custGeom>
          <a:solidFill>
            <a:srgbClr val="3187B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7110365" y="6548004"/>
            <a:ext cx="763270" cy="763270"/>
          </a:xfrm>
          <a:custGeom>
            <a:avLst/>
            <a:gdLst/>
            <a:ahLst/>
            <a:cxnLst/>
            <a:rect l="l" t="t" r="r" b="b"/>
            <a:pathLst>
              <a:path w="763270" h="763270">
                <a:moveTo>
                  <a:pt x="651769" y="111277"/>
                </a:moveTo>
                <a:lnTo>
                  <a:pt x="683562" y="147281"/>
                </a:lnTo>
                <a:lnTo>
                  <a:pt x="710057" y="186072"/>
                </a:lnTo>
                <a:lnTo>
                  <a:pt x="731253" y="227142"/>
                </a:lnTo>
                <a:lnTo>
                  <a:pt x="747149" y="269984"/>
                </a:lnTo>
                <a:lnTo>
                  <a:pt x="757747" y="314093"/>
                </a:lnTo>
                <a:lnTo>
                  <a:pt x="763046" y="358962"/>
                </a:lnTo>
                <a:lnTo>
                  <a:pt x="763046" y="404084"/>
                </a:lnTo>
                <a:lnTo>
                  <a:pt x="757747" y="448952"/>
                </a:lnTo>
                <a:lnTo>
                  <a:pt x="747149" y="493061"/>
                </a:lnTo>
                <a:lnTo>
                  <a:pt x="731253" y="535904"/>
                </a:lnTo>
                <a:lnTo>
                  <a:pt x="710057" y="576974"/>
                </a:lnTo>
                <a:lnTo>
                  <a:pt x="683562" y="615764"/>
                </a:lnTo>
                <a:lnTo>
                  <a:pt x="651769" y="651769"/>
                </a:lnTo>
                <a:lnTo>
                  <a:pt x="615764" y="683562"/>
                </a:lnTo>
                <a:lnTo>
                  <a:pt x="576974" y="710057"/>
                </a:lnTo>
                <a:lnTo>
                  <a:pt x="535904" y="731252"/>
                </a:lnTo>
                <a:lnTo>
                  <a:pt x="493061" y="747149"/>
                </a:lnTo>
                <a:lnTo>
                  <a:pt x="448952" y="757747"/>
                </a:lnTo>
                <a:lnTo>
                  <a:pt x="404084" y="763046"/>
                </a:lnTo>
                <a:lnTo>
                  <a:pt x="358962" y="763046"/>
                </a:lnTo>
                <a:lnTo>
                  <a:pt x="314093" y="757747"/>
                </a:lnTo>
                <a:lnTo>
                  <a:pt x="269984" y="747149"/>
                </a:lnTo>
                <a:lnTo>
                  <a:pt x="227142" y="731252"/>
                </a:lnTo>
                <a:lnTo>
                  <a:pt x="186072" y="710057"/>
                </a:lnTo>
                <a:lnTo>
                  <a:pt x="147281" y="683562"/>
                </a:lnTo>
                <a:lnTo>
                  <a:pt x="111277" y="651769"/>
                </a:lnTo>
                <a:lnTo>
                  <a:pt x="79483" y="615764"/>
                </a:lnTo>
                <a:lnTo>
                  <a:pt x="52989" y="576974"/>
                </a:lnTo>
                <a:lnTo>
                  <a:pt x="31793" y="535904"/>
                </a:lnTo>
                <a:lnTo>
                  <a:pt x="15896" y="493061"/>
                </a:lnTo>
                <a:lnTo>
                  <a:pt x="5298" y="448952"/>
                </a:lnTo>
                <a:lnTo>
                  <a:pt x="0" y="404084"/>
                </a:lnTo>
                <a:lnTo>
                  <a:pt x="0" y="358962"/>
                </a:lnTo>
                <a:lnTo>
                  <a:pt x="5298" y="314093"/>
                </a:lnTo>
                <a:lnTo>
                  <a:pt x="15896" y="269984"/>
                </a:lnTo>
                <a:lnTo>
                  <a:pt x="31793" y="227142"/>
                </a:lnTo>
                <a:lnTo>
                  <a:pt x="52989" y="186072"/>
                </a:lnTo>
                <a:lnTo>
                  <a:pt x="79483" y="147281"/>
                </a:lnTo>
                <a:lnTo>
                  <a:pt x="111277" y="111277"/>
                </a:lnTo>
                <a:lnTo>
                  <a:pt x="147281" y="79483"/>
                </a:lnTo>
                <a:lnTo>
                  <a:pt x="186072" y="52989"/>
                </a:lnTo>
                <a:lnTo>
                  <a:pt x="227142" y="31793"/>
                </a:lnTo>
                <a:lnTo>
                  <a:pt x="269984" y="15896"/>
                </a:lnTo>
                <a:lnTo>
                  <a:pt x="314093" y="5298"/>
                </a:lnTo>
                <a:lnTo>
                  <a:pt x="358962" y="0"/>
                </a:lnTo>
                <a:lnTo>
                  <a:pt x="404084" y="0"/>
                </a:lnTo>
                <a:lnTo>
                  <a:pt x="448952" y="5298"/>
                </a:lnTo>
                <a:lnTo>
                  <a:pt x="493061" y="15896"/>
                </a:lnTo>
                <a:lnTo>
                  <a:pt x="535904" y="31793"/>
                </a:lnTo>
                <a:lnTo>
                  <a:pt x="576974" y="52989"/>
                </a:lnTo>
                <a:lnTo>
                  <a:pt x="615764" y="79483"/>
                </a:lnTo>
                <a:lnTo>
                  <a:pt x="651769" y="111277"/>
                </a:lnTo>
                <a:close/>
              </a:path>
            </a:pathLst>
          </a:custGeom>
          <a:ln w="127000">
            <a:solidFill>
              <a:srgbClr val="3187B1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/>
          <p:nvPr/>
        </p:nvSpPr>
        <p:spPr>
          <a:xfrm>
            <a:off x="7422682" y="6787626"/>
            <a:ext cx="138430" cy="2692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600">
                <a:solidFill>
                  <a:srgbClr val="FFFFFF"/>
                </a:solidFill>
                <a:latin typeface="Helvetica"/>
                <a:cs typeface="Helvetica"/>
              </a:rPr>
              <a:t>4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7672613" y="5049184"/>
            <a:ext cx="763270" cy="763270"/>
          </a:xfrm>
          <a:custGeom>
            <a:avLst/>
            <a:gdLst/>
            <a:ahLst/>
            <a:cxnLst/>
            <a:rect l="l" t="t" r="r" b="b"/>
            <a:pathLst>
              <a:path w="763270" h="763270">
                <a:moveTo>
                  <a:pt x="403955" y="0"/>
                </a:moveTo>
                <a:lnTo>
                  <a:pt x="358848" y="0"/>
                </a:lnTo>
                <a:lnTo>
                  <a:pt x="313993" y="5297"/>
                </a:lnTo>
                <a:lnTo>
                  <a:pt x="269898" y="15891"/>
                </a:lnTo>
                <a:lnTo>
                  <a:pt x="227069" y="31783"/>
                </a:lnTo>
                <a:lnTo>
                  <a:pt x="186013" y="52972"/>
                </a:lnTo>
                <a:lnTo>
                  <a:pt x="147234" y="79458"/>
                </a:lnTo>
                <a:lnTo>
                  <a:pt x="111241" y="111241"/>
                </a:lnTo>
                <a:lnTo>
                  <a:pt x="79458" y="147234"/>
                </a:lnTo>
                <a:lnTo>
                  <a:pt x="52972" y="186013"/>
                </a:lnTo>
                <a:lnTo>
                  <a:pt x="31783" y="227069"/>
                </a:lnTo>
                <a:lnTo>
                  <a:pt x="15891" y="269898"/>
                </a:lnTo>
                <a:lnTo>
                  <a:pt x="5297" y="313993"/>
                </a:lnTo>
                <a:lnTo>
                  <a:pt x="0" y="358848"/>
                </a:lnTo>
                <a:lnTo>
                  <a:pt x="0" y="403955"/>
                </a:lnTo>
                <a:lnTo>
                  <a:pt x="5297" y="448810"/>
                </a:lnTo>
                <a:lnTo>
                  <a:pt x="15891" y="492904"/>
                </a:lnTo>
                <a:lnTo>
                  <a:pt x="31783" y="535733"/>
                </a:lnTo>
                <a:lnTo>
                  <a:pt x="52972" y="576790"/>
                </a:lnTo>
                <a:lnTo>
                  <a:pt x="79458" y="615568"/>
                </a:lnTo>
                <a:lnTo>
                  <a:pt x="111241" y="651561"/>
                </a:lnTo>
                <a:lnTo>
                  <a:pt x="147234" y="683345"/>
                </a:lnTo>
                <a:lnTo>
                  <a:pt x="186013" y="709831"/>
                </a:lnTo>
                <a:lnTo>
                  <a:pt x="227069" y="731020"/>
                </a:lnTo>
                <a:lnTo>
                  <a:pt x="269898" y="746912"/>
                </a:lnTo>
                <a:lnTo>
                  <a:pt x="313993" y="757506"/>
                </a:lnTo>
                <a:lnTo>
                  <a:pt x="358848" y="762803"/>
                </a:lnTo>
                <a:lnTo>
                  <a:pt x="403955" y="762803"/>
                </a:lnTo>
                <a:lnTo>
                  <a:pt x="448810" y="757506"/>
                </a:lnTo>
                <a:lnTo>
                  <a:pt x="492904" y="746912"/>
                </a:lnTo>
                <a:lnTo>
                  <a:pt x="535733" y="731020"/>
                </a:lnTo>
                <a:lnTo>
                  <a:pt x="576790" y="709831"/>
                </a:lnTo>
                <a:lnTo>
                  <a:pt x="615568" y="683345"/>
                </a:lnTo>
                <a:lnTo>
                  <a:pt x="651561" y="651561"/>
                </a:lnTo>
                <a:lnTo>
                  <a:pt x="683345" y="615568"/>
                </a:lnTo>
                <a:lnTo>
                  <a:pt x="709831" y="576790"/>
                </a:lnTo>
                <a:lnTo>
                  <a:pt x="731020" y="535733"/>
                </a:lnTo>
                <a:lnTo>
                  <a:pt x="746912" y="492904"/>
                </a:lnTo>
                <a:lnTo>
                  <a:pt x="757506" y="448810"/>
                </a:lnTo>
                <a:lnTo>
                  <a:pt x="762803" y="403955"/>
                </a:lnTo>
                <a:lnTo>
                  <a:pt x="762803" y="358848"/>
                </a:lnTo>
                <a:lnTo>
                  <a:pt x="757506" y="313993"/>
                </a:lnTo>
                <a:lnTo>
                  <a:pt x="746912" y="269898"/>
                </a:lnTo>
                <a:lnTo>
                  <a:pt x="731020" y="227069"/>
                </a:lnTo>
                <a:lnTo>
                  <a:pt x="709831" y="186013"/>
                </a:lnTo>
                <a:lnTo>
                  <a:pt x="683345" y="147234"/>
                </a:lnTo>
                <a:lnTo>
                  <a:pt x="651561" y="111241"/>
                </a:lnTo>
                <a:lnTo>
                  <a:pt x="615568" y="79458"/>
                </a:lnTo>
                <a:lnTo>
                  <a:pt x="576790" y="52972"/>
                </a:lnTo>
                <a:lnTo>
                  <a:pt x="535733" y="31783"/>
                </a:lnTo>
                <a:lnTo>
                  <a:pt x="492904" y="15891"/>
                </a:lnTo>
                <a:lnTo>
                  <a:pt x="448810" y="5297"/>
                </a:lnTo>
                <a:lnTo>
                  <a:pt x="403955" y="0"/>
                </a:lnTo>
                <a:close/>
              </a:path>
            </a:pathLst>
          </a:custGeom>
          <a:solidFill>
            <a:srgbClr val="3187B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7672613" y="5049184"/>
            <a:ext cx="763270" cy="763270"/>
          </a:xfrm>
          <a:custGeom>
            <a:avLst/>
            <a:gdLst/>
            <a:ahLst/>
            <a:cxnLst/>
            <a:rect l="l" t="t" r="r" b="b"/>
            <a:pathLst>
              <a:path w="763270" h="763270">
                <a:moveTo>
                  <a:pt x="651561" y="111241"/>
                </a:moveTo>
                <a:lnTo>
                  <a:pt x="683345" y="147235"/>
                </a:lnTo>
                <a:lnTo>
                  <a:pt x="709831" y="186013"/>
                </a:lnTo>
                <a:lnTo>
                  <a:pt x="731020" y="227069"/>
                </a:lnTo>
                <a:lnTo>
                  <a:pt x="746911" y="269898"/>
                </a:lnTo>
                <a:lnTo>
                  <a:pt x="757506" y="313993"/>
                </a:lnTo>
                <a:lnTo>
                  <a:pt x="762803" y="358848"/>
                </a:lnTo>
                <a:lnTo>
                  <a:pt x="762803" y="403955"/>
                </a:lnTo>
                <a:lnTo>
                  <a:pt x="757506" y="448809"/>
                </a:lnTo>
                <a:lnTo>
                  <a:pt x="746911" y="492904"/>
                </a:lnTo>
                <a:lnTo>
                  <a:pt x="731020" y="535733"/>
                </a:lnTo>
                <a:lnTo>
                  <a:pt x="709831" y="576790"/>
                </a:lnTo>
                <a:lnTo>
                  <a:pt x="683345" y="615568"/>
                </a:lnTo>
                <a:lnTo>
                  <a:pt x="651561" y="651561"/>
                </a:lnTo>
                <a:lnTo>
                  <a:pt x="615568" y="683345"/>
                </a:lnTo>
                <a:lnTo>
                  <a:pt x="576790" y="709831"/>
                </a:lnTo>
                <a:lnTo>
                  <a:pt x="535733" y="731020"/>
                </a:lnTo>
                <a:lnTo>
                  <a:pt x="492904" y="746911"/>
                </a:lnTo>
                <a:lnTo>
                  <a:pt x="448809" y="757506"/>
                </a:lnTo>
                <a:lnTo>
                  <a:pt x="403955" y="762803"/>
                </a:lnTo>
                <a:lnTo>
                  <a:pt x="358848" y="762803"/>
                </a:lnTo>
                <a:lnTo>
                  <a:pt x="313993" y="757506"/>
                </a:lnTo>
                <a:lnTo>
                  <a:pt x="269898" y="746911"/>
                </a:lnTo>
                <a:lnTo>
                  <a:pt x="227069" y="731020"/>
                </a:lnTo>
                <a:lnTo>
                  <a:pt x="186013" y="709831"/>
                </a:lnTo>
                <a:lnTo>
                  <a:pt x="147235" y="683345"/>
                </a:lnTo>
                <a:lnTo>
                  <a:pt x="111241" y="651561"/>
                </a:lnTo>
                <a:lnTo>
                  <a:pt x="79458" y="615568"/>
                </a:lnTo>
                <a:lnTo>
                  <a:pt x="52972" y="576790"/>
                </a:lnTo>
                <a:lnTo>
                  <a:pt x="31783" y="535733"/>
                </a:lnTo>
                <a:lnTo>
                  <a:pt x="15891" y="492904"/>
                </a:lnTo>
                <a:lnTo>
                  <a:pt x="5297" y="448809"/>
                </a:lnTo>
                <a:lnTo>
                  <a:pt x="0" y="403955"/>
                </a:lnTo>
                <a:lnTo>
                  <a:pt x="0" y="358848"/>
                </a:lnTo>
                <a:lnTo>
                  <a:pt x="5297" y="313993"/>
                </a:lnTo>
                <a:lnTo>
                  <a:pt x="15891" y="269898"/>
                </a:lnTo>
                <a:lnTo>
                  <a:pt x="31783" y="227069"/>
                </a:lnTo>
                <a:lnTo>
                  <a:pt x="52972" y="186013"/>
                </a:lnTo>
                <a:lnTo>
                  <a:pt x="79458" y="147235"/>
                </a:lnTo>
                <a:lnTo>
                  <a:pt x="111241" y="111241"/>
                </a:lnTo>
                <a:lnTo>
                  <a:pt x="147235" y="79458"/>
                </a:lnTo>
                <a:lnTo>
                  <a:pt x="186013" y="52972"/>
                </a:lnTo>
                <a:lnTo>
                  <a:pt x="227069" y="31783"/>
                </a:lnTo>
                <a:lnTo>
                  <a:pt x="269898" y="15891"/>
                </a:lnTo>
                <a:lnTo>
                  <a:pt x="313993" y="5297"/>
                </a:lnTo>
                <a:lnTo>
                  <a:pt x="358848" y="0"/>
                </a:lnTo>
                <a:lnTo>
                  <a:pt x="403955" y="0"/>
                </a:lnTo>
                <a:lnTo>
                  <a:pt x="448809" y="5297"/>
                </a:lnTo>
                <a:lnTo>
                  <a:pt x="492904" y="15891"/>
                </a:lnTo>
                <a:lnTo>
                  <a:pt x="535733" y="31783"/>
                </a:lnTo>
                <a:lnTo>
                  <a:pt x="576790" y="52972"/>
                </a:lnTo>
                <a:lnTo>
                  <a:pt x="615568" y="79458"/>
                </a:lnTo>
                <a:lnTo>
                  <a:pt x="651561" y="111241"/>
                </a:lnTo>
                <a:close/>
              </a:path>
            </a:pathLst>
          </a:custGeom>
          <a:ln w="127000">
            <a:solidFill>
              <a:srgbClr val="3187B1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 txBox="1"/>
          <p:nvPr/>
        </p:nvSpPr>
        <p:spPr>
          <a:xfrm>
            <a:off x="7984810" y="5288752"/>
            <a:ext cx="138430" cy="2692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600">
                <a:solidFill>
                  <a:srgbClr val="FFFFFF"/>
                </a:solidFill>
                <a:latin typeface="Helvetica"/>
                <a:cs typeface="Helvetica"/>
              </a:rPr>
              <a:t>3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8780850" y="5195050"/>
            <a:ext cx="3658870" cy="853440"/>
          </a:xfrm>
          <a:prstGeom prst="rect">
            <a:avLst/>
          </a:prstGeom>
        </p:spPr>
        <p:txBody>
          <a:bodyPr wrap="square" lIns="0" tIns="20320" rIns="0" bIns="0" rtlCol="0" vert="horz">
            <a:spAutoFit/>
          </a:bodyPr>
          <a:lstStyle/>
          <a:p>
            <a:pPr marL="355600" marR="5080" indent="-342900">
              <a:lnSpc>
                <a:spcPts val="1300"/>
              </a:lnSpc>
              <a:spcBef>
                <a:spcPts val="160"/>
              </a:spcBef>
              <a:buChar char="-"/>
              <a:tabLst>
                <a:tab pos="354965" algn="l"/>
                <a:tab pos="355600" algn="l"/>
              </a:tabLst>
            </a:pPr>
            <a:r>
              <a:rPr dirty="0" sz="1100" spc="-10">
                <a:solidFill>
                  <a:srgbClr val="FFFFFF"/>
                </a:solidFill>
                <a:latin typeface="Lato"/>
                <a:cs typeface="Lato"/>
              </a:rPr>
              <a:t>Identify, </a:t>
            </a:r>
            <a:r>
              <a:rPr dirty="0" sz="1100" spc="-5">
                <a:solidFill>
                  <a:srgbClr val="FFFFFF"/>
                </a:solidFill>
                <a:latin typeface="Lato"/>
                <a:cs typeface="Lato"/>
              </a:rPr>
              <a:t>communicate </a:t>
            </a:r>
            <a:r>
              <a:rPr dirty="0" sz="1100">
                <a:solidFill>
                  <a:srgbClr val="FFFFFF"/>
                </a:solidFill>
                <a:latin typeface="Lato"/>
                <a:cs typeface="Lato"/>
              </a:rPr>
              <a:t>and shed </a:t>
            </a:r>
            <a:r>
              <a:rPr dirty="0" sz="1100" spc="-5">
                <a:solidFill>
                  <a:srgbClr val="FFFFFF"/>
                </a:solidFill>
                <a:latin typeface="Lato"/>
                <a:cs typeface="Lato"/>
              </a:rPr>
              <a:t>light </a:t>
            </a:r>
            <a:r>
              <a:rPr dirty="0" sz="1100">
                <a:solidFill>
                  <a:srgbClr val="FFFFFF"/>
                </a:solidFill>
                <a:latin typeface="Lato"/>
                <a:cs typeface="Lato"/>
              </a:rPr>
              <a:t>on </a:t>
            </a:r>
            <a:r>
              <a:rPr dirty="0" sz="1100" spc="-10">
                <a:solidFill>
                  <a:srgbClr val="FFFFFF"/>
                </a:solidFill>
                <a:latin typeface="Lato"/>
                <a:cs typeface="Lato"/>
              </a:rPr>
              <a:t>innovative  </a:t>
            </a:r>
            <a:r>
              <a:rPr dirty="0" sz="1100" spc="-5">
                <a:solidFill>
                  <a:srgbClr val="FFFFFF"/>
                </a:solidFill>
                <a:latin typeface="Lato"/>
                <a:cs typeface="Lato"/>
              </a:rPr>
              <a:t>solutions </a:t>
            </a:r>
            <a:r>
              <a:rPr dirty="0" sz="1100">
                <a:solidFill>
                  <a:srgbClr val="FFFFFF"/>
                </a:solidFill>
                <a:latin typeface="Lato"/>
                <a:cs typeface="Lato"/>
              </a:rPr>
              <a:t>and </a:t>
            </a:r>
            <a:r>
              <a:rPr dirty="0" sz="1100" spc="-5">
                <a:solidFill>
                  <a:srgbClr val="FFFFFF"/>
                </a:solidFill>
                <a:latin typeface="Lato"/>
                <a:cs typeface="Lato"/>
              </a:rPr>
              <a:t>technologies </a:t>
            </a:r>
            <a:r>
              <a:rPr dirty="0" sz="1100" spc="-10">
                <a:solidFill>
                  <a:srgbClr val="FFFFFF"/>
                </a:solidFill>
                <a:latin typeface="Lato"/>
                <a:cs typeface="Lato"/>
              </a:rPr>
              <a:t>by </a:t>
            </a:r>
            <a:r>
              <a:rPr dirty="0" sz="1100">
                <a:solidFill>
                  <a:srgbClr val="FFFFFF"/>
                </a:solidFill>
                <a:latin typeface="Lato"/>
                <a:cs typeface="Lato"/>
              </a:rPr>
              <a:t>this </a:t>
            </a:r>
            <a:r>
              <a:rPr dirty="0" sz="1100" spc="-5">
                <a:solidFill>
                  <a:srgbClr val="FFFFFF"/>
                </a:solidFill>
                <a:latin typeface="Lato"/>
                <a:cs typeface="Lato"/>
              </a:rPr>
              <a:t>fast-growing</a:t>
            </a:r>
            <a:r>
              <a:rPr dirty="0" sz="1100" spc="10">
                <a:solidFill>
                  <a:srgbClr val="FFFFFF"/>
                </a:solidFill>
                <a:latin typeface="Lato"/>
                <a:cs typeface="Lato"/>
              </a:rPr>
              <a:t> </a:t>
            </a:r>
            <a:r>
              <a:rPr dirty="0" sz="1100" spc="-5">
                <a:solidFill>
                  <a:srgbClr val="FFFFFF"/>
                </a:solidFill>
                <a:latin typeface="Lato"/>
                <a:cs typeface="Lato"/>
              </a:rPr>
              <a:t>sector</a:t>
            </a:r>
            <a:endParaRPr sz="1100">
              <a:latin typeface="Lato"/>
              <a:cs typeface="Lato"/>
            </a:endParaRPr>
          </a:p>
          <a:p>
            <a:pPr marL="355600" indent="-342900">
              <a:lnSpc>
                <a:spcPts val="1250"/>
              </a:lnSpc>
              <a:buChar char="-"/>
              <a:tabLst>
                <a:tab pos="354965" algn="l"/>
                <a:tab pos="355600" algn="l"/>
              </a:tabLst>
            </a:pPr>
            <a:r>
              <a:rPr dirty="0" sz="1100" spc="-5">
                <a:solidFill>
                  <a:srgbClr val="FFFFFF"/>
                </a:solidFill>
                <a:latin typeface="Lato"/>
                <a:cs typeface="Lato"/>
              </a:rPr>
              <a:t>Identify </a:t>
            </a:r>
            <a:r>
              <a:rPr dirty="0" sz="1100">
                <a:solidFill>
                  <a:srgbClr val="FFFFFF"/>
                </a:solidFill>
                <a:latin typeface="Lato"/>
                <a:cs typeface="Lato"/>
              </a:rPr>
              <a:t>and </a:t>
            </a:r>
            <a:r>
              <a:rPr dirty="0" sz="1100" spc="-5">
                <a:solidFill>
                  <a:srgbClr val="FFFFFF"/>
                </a:solidFill>
                <a:latin typeface="Lato"/>
                <a:cs typeface="Lato"/>
              </a:rPr>
              <a:t>encourage </a:t>
            </a:r>
            <a:r>
              <a:rPr dirty="0" sz="1100">
                <a:solidFill>
                  <a:srgbClr val="FFFFFF"/>
                </a:solidFill>
                <a:latin typeface="Lato"/>
                <a:cs typeface="Lato"/>
              </a:rPr>
              <a:t>enabling</a:t>
            </a:r>
            <a:r>
              <a:rPr dirty="0" sz="1100" spc="-30">
                <a:solidFill>
                  <a:srgbClr val="FFFFFF"/>
                </a:solidFill>
                <a:latin typeface="Lato"/>
                <a:cs typeface="Lato"/>
              </a:rPr>
              <a:t> </a:t>
            </a:r>
            <a:r>
              <a:rPr dirty="0" sz="1100" spc="-5">
                <a:solidFill>
                  <a:srgbClr val="FFFFFF"/>
                </a:solidFill>
                <a:latin typeface="Lato"/>
                <a:cs typeface="Lato"/>
              </a:rPr>
              <a:t>policies</a:t>
            </a:r>
            <a:endParaRPr sz="1100">
              <a:latin typeface="Lato"/>
              <a:cs typeface="Lato"/>
            </a:endParaRPr>
          </a:p>
          <a:p>
            <a:pPr marL="355600" indent="-342900">
              <a:lnSpc>
                <a:spcPts val="1300"/>
              </a:lnSpc>
              <a:buChar char="-"/>
              <a:tabLst>
                <a:tab pos="354965" algn="l"/>
                <a:tab pos="355600" algn="l"/>
              </a:tabLst>
            </a:pPr>
            <a:r>
              <a:rPr dirty="0" sz="1100" spc="-5">
                <a:solidFill>
                  <a:srgbClr val="FFFFFF"/>
                </a:solidFill>
                <a:latin typeface="Lato"/>
                <a:cs typeface="Lato"/>
              </a:rPr>
              <a:t>Bridge </a:t>
            </a:r>
            <a:r>
              <a:rPr dirty="0" sz="1100">
                <a:solidFill>
                  <a:srgbClr val="FFFFFF"/>
                </a:solidFill>
                <a:latin typeface="Lato"/>
                <a:cs typeface="Lato"/>
              </a:rPr>
              <a:t>the </a:t>
            </a:r>
            <a:r>
              <a:rPr dirty="0" sz="1100" spc="-5">
                <a:solidFill>
                  <a:srgbClr val="FFFFFF"/>
                </a:solidFill>
                <a:latin typeface="Lato"/>
                <a:cs typeface="Lato"/>
              </a:rPr>
              <a:t>technology </a:t>
            </a:r>
            <a:r>
              <a:rPr dirty="0" sz="1100">
                <a:solidFill>
                  <a:srgbClr val="FFFFFF"/>
                </a:solidFill>
                <a:latin typeface="Lato"/>
                <a:cs typeface="Lato"/>
              </a:rPr>
              <a:t>and </a:t>
            </a:r>
            <a:r>
              <a:rPr dirty="0" sz="1100" spc="-5">
                <a:solidFill>
                  <a:srgbClr val="FFFFFF"/>
                </a:solidFill>
                <a:latin typeface="Lato"/>
                <a:cs typeface="Lato"/>
              </a:rPr>
              <a:t>policy</a:t>
            </a:r>
            <a:r>
              <a:rPr dirty="0" sz="1100" spc="-60">
                <a:solidFill>
                  <a:srgbClr val="FFFFFF"/>
                </a:solidFill>
                <a:latin typeface="Lato"/>
                <a:cs typeface="Lato"/>
              </a:rPr>
              <a:t> </a:t>
            </a:r>
            <a:r>
              <a:rPr dirty="0" sz="1100">
                <a:solidFill>
                  <a:srgbClr val="FFFFFF"/>
                </a:solidFill>
                <a:latin typeface="Lato"/>
                <a:cs typeface="Lato"/>
              </a:rPr>
              <a:t>divide</a:t>
            </a:r>
            <a:endParaRPr sz="1100">
              <a:latin typeface="Lato"/>
              <a:cs typeface="Lato"/>
            </a:endParaRPr>
          </a:p>
          <a:p>
            <a:pPr marL="355600" indent="-342900">
              <a:lnSpc>
                <a:spcPts val="1310"/>
              </a:lnSpc>
              <a:buChar char="-"/>
              <a:tabLst>
                <a:tab pos="354965" algn="l"/>
                <a:tab pos="355600" algn="l"/>
              </a:tabLst>
            </a:pPr>
            <a:r>
              <a:rPr dirty="0" sz="1100" spc="-10">
                <a:solidFill>
                  <a:srgbClr val="FFFFFF"/>
                </a:solidFill>
                <a:latin typeface="Lato"/>
                <a:cs typeface="Lato"/>
              </a:rPr>
              <a:t>Encourage </a:t>
            </a:r>
            <a:r>
              <a:rPr dirty="0" sz="1100" spc="-5">
                <a:solidFill>
                  <a:srgbClr val="FFFFFF"/>
                </a:solidFill>
                <a:latin typeface="Lato"/>
                <a:cs typeface="Lato"/>
              </a:rPr>
              <a:t>investment </a:t>
            </a:r>
            <a:r>
              <a:rPr dirty="0" sz="1100">
                <a:solidFill>
                  <a:srgbClr val="FFFFFF"/>
                </a:solidFill>
                <a:latin typeface="Lato"/>
                <a:cs typeface="Lato"/>
              </a:rPr>
              <a:t>in </a:t>
            </a:r>
            <a:r>
              <a:rPr dirty="0" sz="1100" spc="-5">
                <a:solidFill>
                  <a:srgbClr val="FFFFFF"/>
                </a:solidFill>
                <a:latin typeface="Lato"/>
                <a:cs typeface="Lato"/>
              </a:rPr>
              <a:t>green</a:t>
            </a:r>
            <a:r>
              <a:rPr dirty="0" sz="1100" spc="5">
                <a:solidFill>
                  <a:srgbClr val="FFFFFF"/>
                </a:solidFill>
                <a:latin typeface="Lato"/>
                <a:cs typeface="Lato"/>
              </a:rPr>
              <a:t> </a:t>
            </a:r>
            <a:r>
              <a:rPr dirty="0" sz="1100" spc="-5">
                <a:solidFill>
                  <a:srgbClr val="FFFFFF"/>
                </a:solidFill>
                <a:latin typeface="Lato"/>
                <a:cs typeface="Lato"/>
              </a:rPr>
              <a:t>tech</a:t>
            </a:r>
            <a:endParaRPr sz="1100">
              <a:latin typeface="Lato"/>
              <a:cs typeface="Lato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8755893" y="4764525"/>
            <a:ext cx="325247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b="1">
                <a:solidFill>
                  <a:srgbClr val="FCFBFD"/>
                </a:solidFill>
                <a:latin typeface="Lato"/>
                <a:cs typeface="Lato"/>
              </a:rPr>
              <a:t>Launch </a:t>
            </a:r>
            <a:r>
              <a:rPr dirty="0" sz="1800" spc="-40" b="1">
                <a:solidFill>
                  <a:srgbClr val="FCFBFD"/>
                </a:solidFill>
                <a:latin typeface="Lato"/>
                <a:cs typeface="Lato"/>
              </a:rPr>
              <a:t>Green-Tech </a:t>
            </a:r>
            <a:r>
              <a:rPr dirty="0" sz="1800" spc="-10" b="1">
                <a:solidFill>
                  <a:srgbClr val="FCFBFD"/>
                </a:solidFill>
                <a:latin typeface="Lato"/>
                <a:cs typeface="Lato"/>
              </a:rPr>
              <a:t>Startup</a:t>
            </a:r>
            <a:r>
              <a:rPr dirty="0" sz="1800" spc="-20" b="1">
                <a:solidFill>
                  <a:srgbClr val="FCFBFD"/>
                </a:solidFill>
                <a:latin typeface="Lato"/>
                <a:cs typeface="Lato"/>
              </a:rPr>
              <a:t> </a:t>
            </a:r>
            <a:r>
              <a:rPr dirty="0" sz="1800" spc="-10" b="1">
                <a:solidFill>
                  <a:srgbClr val="FCFBFD"/>
                </a:solidFill>
                <a:latin typeface="Lato"/>
                <a:cs typeface="Lato"/>
              </a:rPr>
              <a:t>Hub</a:t>
            </a:r>
            <a:endParaRPr sz="1800">
              <a:latin typeface="Lato"/>
              <a:cs typeface="Lato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519293" y="7759146"/>
            <a:ext cx="72390" cy="1930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solidFill>
                  <a:srgbClr val="FFFFFF"/>
                </a:solidFill>
                <a:latin typeface="Arial"/>
                <a:cs typeface="Arial"/>
              </a:rPr>
              <a:t>-</a:t>
            </a:r>
            <a:endParaRPr sz="110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519293" y="8089346"/>
            <a:ext cx="72390" cy="1930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solidFill>
                  <a:srgbClr val="FFFFFF"/>
                </a:solidFill>
                <a:latin typeface="Arial"/>
                <a:cs typeface="Arial"/>
              </a:rPr>
              <a:t>-</a:t>
            </a:r>
            <a:endParaRPr sz="110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805043" y="7767629"/>
            <a:ext cx="3954145" cy="688340"/>
          </a:xfrm>
          <a:prstGeom prst="rect">
            <a:avLst/>
          </a:prstGeom>
        </p:spPr>
        <p:txBody>
          <a:bodyPr wrap="square" lIns="0" tIns="20320" rIns="0" bIns="0" rtlCol="0" vert="horz">
            <a:spAutoFit/>
          </a:bodyPr>
          <a:lstStyle/>
          <a:p>
            <a:pPr marL="12700" marR="5080">
              <a:lnSpc>
                <a:spcPts val="1300"/>
              </a:lnSpc>
              <a:spcBef>
                <a:spcPts val="160"/>
              </a:spcBef>
            </a:pPr>
            <a:r>
              <a:rPr dirty="0" sz="1100" spc="-15">
                <a:solidFill>
                  <a:srgbClr val="FFFFFF"/>
                </a:solidFill>
                <a:latin typeface="Lato"/>
                <a:cs typeface="Lato"/>
              </a:rPr>
              <a:t>Review </a:t>
            </a:r>
            <a:r>
              <a:rPr dirty="0" sz="1100" spc="-10">
                <a:solidFill>
                  <a:srgbClr val="FFFFFF"/>
                </a:solidFill>
                <a:latin typeface="Lato"/>
                <a:cs typeface="Lato"/>
              </a:rPr>
              <a:t>of </a:t>
            </a:r>
            <a:r>
              <a:rPr dirty="0" sz="1100">
                <a:solidFill>
                  <a:srgbClr val="FFFFFF"/>
                </a:solidFill>
                <a:latin typeface="Lato"/>
                <a:cs typeface="Lato"/>
              </a:rPr>
              <a:t>the </a:t>
            </a:r>
            <a:r>
              <a:rPr dirty="0" sz="1100" spc="-5">
                <a:solidFill>
                  <a:srgbClr val="FFFFFF"/>
                </a:solidFill>
                <a:latin typeface="Lato"/>
                <a:cs typeface="Lato"/>
              </a:rPr>
              <a:t>latest recommendations </a:t>
            </a:r>
            <a:r>
              <a:rPr dirty="0" sz="1100" spc="-10">
                <a:solidFill>
                  <a:srgbClr val="FFFFFF"/>
                </a:solidFill>
                <a:latin typeface="Lato"/>
                <a:cs typeface="Lato"/>
              </a:rPr>
              <a:t>from </a:t>
            </a:r>
            <a:r>
              <a:rPr dirty="0" sz="1100">
                <a:solidFill>
                  <a:srgbClr val="FFFFFF"/>
                </a:solidFill>
                <a:latin typeface="Lato"/>
                <a:cs typeface="Lato"/>
              </a:rPr>
              <a:t>flagship  </a:t>
            </a:r>
            <a:r>
              <a:rPr dirty="0" sz="1100" spc="-5">
                <a:solidFill>
                  <a:srgbClr val="FFFFFF"/>
                </a:solidFill>
                <a:latin typeface="Lato"/>
                <a:cs typeface="Lato"/>
              </a:rPr>
              <a:t>environmental assessments </a:t>
            </a:r>
            <a:r>
              <a:rPr dirty="0" sz="1100">
                <a:solidFill>
                  <a:srgbClr val="FFFFFF"/>
                </a:solidFill>
                <a:latin typeface="Lato"/>
                <a:cs typeface="Lato"/>
              </a:rPr>
              <a:t>and </a:t>
            </a:r>
            <a:r>
              <a:rPr dirty="0" sz="1100" spc="-5">
                <a:solidFill>
                  <a:srgbClr val="FFFFFF"/>
                </a:solidFill>
                <a:latin typeface="Lato"/>
                <a:cs typeface="Lato"/>
              </a:rPr>
              <a:t>White Papers </a:t>
            </a:r>
            <a:r>
              <a:rPr dirty="0" sz="1100" spc="-10">
                <a:solidFill>
                  <a:srgbClr val="FFFFFF"/>
                </a:solidFill>
                <a:latin typeface="Lato"/>
                <a:cs typeface="Lato"/>
              </a:rPr>
              <a:t>by </a:t>
            </a:r>
            <a:r>
              <a:rPr dirty="0" sz="1100" spc="-5">
                <a:solidFill>
                  <a:srgbClr val="FFFFFF"/>
                </a:solidFill>
                <a:latin typeface="Lato"/>
                <a:cs typeface="Lato"/>
              </a:rPr>
              <a:t>Partners  Discussions around </a:t>
            </a:r>
            <a:r>
              <a:rPr dirty="0" sz="1100">
                <a:solidFill>
                  <a:srgbClr val="FFFFFF"/>
                </a:solidFill>
                <a:latin typeface="Lato"/>
                <a:cs typeface="Lato"/>
              </a:rPr>
              <a:t>the </a:t>
            </a:r>
            <a:r>
              <a:rPr dirty="0" sz="1100" spc="-10">
                <a:solidFill>
                  <a:srgbClr val="FFFFFF"/>
                </a:solidFill>
                <a:latin typeface="Lato"/>
                <a:cs typeface="Lato"/>
              </a:rPr>
              <a:t>required </a:t>
            </a:r>
            <a:r>
              <a:rPr dirty="0" sz="1100" spc="-5">
                <a:solidFill>
                  <a:srgbClr val="FFFFFF"/>
                </a:solidFill>
                <a:latin typeface="Lato"/>
                <a:cs typeface="Lato"/>
              </a:rPr>
              <a:t>policy responses </a:t>
            </a:r>
            <a:r>
              <a:rPr dirty="0" sz="1100">
                <a:solidFill>
                  <a:srgbClr val="FFFFFF"/>
                </a:solidFill>
                <a:latin typeface="Lato"/>
                <a:cs typeface="Lato"/>
              </a:rPr>
              <a:t>and </a:t>
            </a:r>
            <a:r>
              <a:rPr dirty="0" sz="1100" spc="-5">
                <a:solidFill>
                  <a:srgbClr val="FFFFFF"/>
                </a:solidFill>
                <a:latin typeface="Lato"/>
                <a:cs typeface="Lato"/>
              </a:rPr>
              <a:t>actions </a:t>
            </a:r>
            <a:r>
              <a:rPr dirty="0" sz="1100" spc="-10">
                <a:solidFill>
                  <a:srgbClr val="FFFFFF"/>
                </a:solidFill>
                <a:latin typeface="Lato"/>
                <a:cs typeface="Lato"/>
              </a:rPr>
              <a:t>by  </a:t>
            </a:r>
            <a:r>
              <a:rPr dirty="0" sz="1100" spc="-5">
                <a:solidFill>
                  <a:srgbClr val="FFFFFF"/>
                </a:solidFill>
                <a:latin typeface="Lato"/>
                <a:cs typeface="Lato"/>
              </a:rPr>
              <a:t>policy </a:t>
            </a:r>
            <a:r>
              <a:rPr dirty="0" sz="1100" spc="-10">
                <a:solidFill>
                  <a:srgbClr val="FFFFFF"/>
                </a:solidFill>
                <a:latin typeface="Lato"/>
                <a:cs typeface="Lato"/>
              </a:rPr>
              <a:t>makers, </a:t>
            </a:r>
            <a:r>
              <a:rPr dirty="0" sz="1100">
                <a:solidFill>
                  <a:srgbClr val="FFFFFF"/>
                </a:solidFill>
                <a:latin typeface="Lato"/>
                <a:cs typeface="Lato"/>
              </a:rPr>
              <a:t>the </a:t>
            </a:r>
            <a:r>
              <a:rPr dirty="0" sz="1100" spc="-5">
                <a:solidFill>
                  <a:srgbClr val="FFFFFF"/>
                </a:solidFill>
                <a:latin typeface="Lato"/>
                <a:cs typeface="Lato"/>
              </a:rPr>
              <a:t>private sector </a:t>
            </a:r>
            <a:r>
              <a:rPr dirty="0" sz="1100">
                <a:solidFill>
                  <a:srgbClr val="FFFFFF"/>
                </a:solidFill>
                <a:latin typeface="Lato"/>
                <a:cs typeface="Lato"/>
              </a:rPr>
              <a:t>and </a:t>
            </a:r>
            <a:r>
              <a:rPr dirty="0" sz="1100" spc="-20">
                <a:solidFill>
                  <a:srgbClr val="FFFFFF"/>
                </a:solidFill>
                <a:latin typeface="Lato"/>
                <a:cs typeface="Lato"/>
              </a:rPr>
              <a:t>key</a:t>
            </a:r>
            <a:r>
              <a:rPr dirty="0" sz="1100" spc="-60">
                <a:solidFill>
                  <a:srgbClr val="FFFFFF"/>
                </a:solidFill>
                <a:latin typeface="Lato"/>
                <a:cs typeface="Lato"/>
              </a:rPr>
              <a:t> </a:t>
            </a:r>
            <a:r>
              <a:rPr dirty="0" sz="1100" spc="-5">
                <a:solidFill>
                  <a:srgbClr val="FFFFFF"/>
                </a:solidFill>
                <a:latin typeface="Lato"/>
                <a:cs typeface="Lato"/>
              </a:rPr>
              <a:t>stakeholders.</a:t>
            </a:r>
            <a:endParaRPr sz="1100">
              <a:latin typeface="Lato"/>
              <a:cs typeface="Lato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526056" y="7040317"/>
            <a:ext cx="3820795" cy="551180"/>
          </a:xfrm>
          <a:prstGeom prst="rect">
            <a:avLst/>
          </a:prstGeom>
        </p:spPr>
        <p:txBody>
          <a:bodyPr wrap="square" lIns="0" tIns="40005" rIns="0" bIns="0" rtlCol="0" vert="horz">
            <a:spAutoFit/>
          </a:bodyPr>
          <a:lstStyle/>
          <a:p>
            <a:pPr marL="12700" marR="5080">
              <a:lnSpc>
                <a:spcPts val="1980"/>
              </a:lnSpc>
              <a:spcBef>
                <a:spcPts val="315"/>
              </a:spcBef>
            </a:pPr>
            <a:r>
              <a:rPr dirty="0" sz="1800" spc="-5" b="1">
                <a:solidFill>
                  <a:srgbClr val="FCFBFD"/>
                </a:solidFill>
                <a:latin typeface="Lato"/>
                <a:cs typeface="Lato"/>
              </a:rPr>
              <a:t>Science </a:t>
            </a:r>
            <a:r>
              <a:rPr dirty="0" sz="1800" spc="-10" b="1">
                <a:solidFill>
                  <a:srgbClr val="FCFBFD"/>
                </a:solidFill>
                <a:latin typeface="Lato"/>
                <a:cs typeface="Lato"/>
              </a:rPr>
              <a:t>for </a:t>
            </a:r>
            <a:r>
              <a:rPr dirty="0" sz="1800" spc="-5" b="1">
                <a:solidFill>
                  <a:srgbClr val="FCFBFD"/>
                </a:solidFill>
                <a:latin typeface="Lato"/>
                <a:cs typeface="Lato"/>
              </a:rPr>
              <a:t>Decision-Making:</a:t>
            </a:r>
            <a:r>
              <a:rPr dirty="0" sz="1800" spc="-90" b="1">
                <a:solidFill>
                  <a:srgbClr val="FCFBFD"/>
                </a:solidFill>
                <a:latin typeface="Lato"/>
                <a:cs typeface="Lato"/>
              </a:rPr>
              <a:t> </a:t>
            </a:r>
            <a:r>
              <a:rPr dirty="0" sz="1800" spc="-5" b="1">
                <a:solidFill>
                  <a:srgbClr val="FCFBFD"/>
                </a:solidFill>
                <a:latin typeface="Lato"/>
                <a:cs typeface="Lato"/>
              </a:rPr>
              <a:t>Shaping  </a:t>
            </a:r>
            <a:r>
              <a:rPr dirty="0" sz="1800" spc="-10" b="1">
                <a:solidFill>
                  <a:srgbClr val="FCFBFD"/>
                </a:solidFill>
                <a:latin typeface="Lato"/>
                <a:cs typeface="Lato"/>
              </a:rPr>
              <a:t>Policies </a:t>
            </a:r>
            <a:r>
              <a:rPr dirty="0" sz="1800" b="1">
                <a:solidFill>
                  <a:srgbClr val="FCFBFD"/>
                </a:solidFill>
                <a:latin typeface="Lato"/>
                <a:cs typeface="Lato"/>
              </a:rPr>
              <a:t>and </a:t>
            </a:r>
            <a:r>
              <a:rPr dirty="0" sz="1800" spc="-15" b="1">
                <a:solidFill>
                  <a:srgbClr val="FCFBFD"/>
                </a:solidFill>
                <a:latin typeface="Lato"/>
                <a:cs typeface="Lato"/>
              </a:rPr>
              <a:t>Market</a:t>
            </a:r>
            <a:r>
              <a:rPr dirty="0" sz="1800" spc="-10" b="1">
                <a:solidFill>
                  <a:srgbClr val="FCFBFD"/>
                </a:solidFill>
                <a:latin typeface="Lato"/>
                <a:cs typeface="Lato"/>
              </a:rPr>
              <a:t> Responses</a:t>
            </a:r>
            <a:endParaRPr sz="1800">
              <a:latin typeface="Lato"/>
              <a:cs typeface="Lato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8255086" y="2796848"/>
            <a:ext cx="3961765" cy="1513840"/>
          </a:xfrm>
          <a:prstGeom prst="rect">
            <a:avLst/>
          </a:prstGeom>
        </p:spPr>
        <p:txBody>
          <a:bodyPr wrap="square" lIns="0" tIns="20320" rIns="0" bIns="0" rtlCol="0" vert="horz">
            <a:spAutoFit/>
          </a:bodyPr>
          <a:lstStyle/>
          <a:p>
            <a:pPr marL="355600" marR="525780" indent="-342900">
              <a:lnSpc>
                <a:spcPts val="1300"/>
              </a:lnSpc>
              <a:spcBef>
                <a:spcPts val="160"/>
              </a:spcBef>
              <a:buChar char="-"/>
              <a:tabLst>
                <a:tab pos="354965" algn="l"/>
                <a:tab pos="355600" algn="l"/>
              </a:tabLst>
            </a:pPr>
            <a:r>
              <a:rPr dirty="0" sz="1100" spc="-10">
                <a:solidFill>
                  <a:srgbClr val="FFFFFF"/>
                </a:solidFill>
                <a:latin typeface="Lato"/>
                <a:cs typeface="Lato"/>
              </a:rPr>
              <a:t>Empower/support </a:t>
            </a:r>
            <a:r>
              <a:rPr dirty="0" sz="1100" spc="-5">
                <a:solidFill>
                  <a:srgbClr val="FFFFFF"/>
                </a:solidFill>
                <a:latin typeface="Lato"/>
                <a:cs typeface="Lato"/>
              </a:rPr>
              <a:t>private sector transparency</a:t>
            </a:r>
            <a:r>
              <a:rPr dirty="0" sz="1100" spc="-90">
                <a:solidFill>
                  <a:srgbClr val="FFFFFF"/>
                </a:solidFill>
                <a:latin typeface="Lato"/>
                <a:cs typeface="Lato"/>
              </a:rPr>
              <a:t> </a:t>
            </a:r>
            <a:r>
              <a:rPr dirty="0" sz="1100">
                <a:solidFill>
                  <a:srgbClr val="FFFFFF"/>
                </a:solidFill>
                <a:latin typeface="Lato"/>
                <a:cs typeface="Lato"/>
              </a:rPr>
              <a:t>and  </a:t>
            </a:r>
            <a:r>
              <a:rPr dirty="0" sz="1100" spc="-5">
                <a:solidFill>
                  <a:srgbClr val="FFFFFF"/>
                </a:solidFill>
                <a:latin typeface="Lato"/>
                <a:cs typeface="Lato"/>
              </a:rPr>
              <a:t>leadership to tackle climate</a:t>
            </a:r>
            <a:r>
              <a:rPr dirty="0" sz="1100" spc="10">
                <a:solidFill>
                  <a:srgbClr val="FFFFFF"/>
                </a:solidFill>
                <a:latin typeface="Lato"/>
                <a:cs typeface="Lato"/>
              </a:rPr>
              <a:t> </a:t>
            </a:r>
            <a:r>
              <a:rPr dirty="0" sz="1100" spc="-5">
                <a:solidFill>
                  <a:srgbClr val="FFFFFF"/>
                </a:solidFill>
                <a:latin typeface="Lato"/>
                <a:cs typeface="Lato"/>
              </a:rPr>
              <a:t>change</a:t>
            </a:r>
            <a:endParaRPr sz="1100">
              <a:latin typeface="Lato"/>
              <a:cs typeface="Lato"/>
            </a:endParaRPr>
          </a:p>
          <a:p>
            <a:pPr marL="355600" marR="113030" indent="-342900">
              <a:lnSpc>
                <a:spcPts val="1300"/>
              </a:lnSpc>
              <a:buChar char="-"/>
              <a:tabLst>
                <a:tab pos="354965" algn="l"/>
                <a:tab pos="355600" algn="l"/>
              </a:tabLst>
            </a:pPr>
            <a:r>
              <a:rPr dirty="0" sz="1100" spc="-15">
                <a:solidFill>
                  <a:srgbClr val="FFFFFF"/>
                </a:solidFill>
                <a:latin typeface="Lato"/>
                <a:cs typeface="Lato"/>
              </a:rPr>
              <a:t>Review </a:t>
            </a:r>
            <a:r>
              <a:rPr dirty="0" sz="1100" spc="-5">
                <a:solidFill>
                  <a:srgbClr val="FFFFFF"/>
                </a:solidFill>
                <a:latin typeface="Lato"/>
                <a:cs typeface="Lato"/>
              </a:rPr>
              <a:t>mechanisms to </a:t>
            </a:r>
            <a:r>
              <a:rPr dirty="0" sz="1100" spc="-10">
                <a:solidFill>
                  <a:srgbClr val="FFFFFF"/>
                </a:solidFill>
                <a:latin typeface="Lato"/>
                <a:cs typeface="Lato"/>
              </a:rPr>
              <a:t>monitor, </a:t>
            </a:r>
            <a:r>
              <a:rPr dirty="0" sz="1100" spc="-5">
                <a:solidFill>
                  <a:srgbClr val="FFFFFF"/>
                </a:solidFill>
                <a:latin typeface="Lato"/>
                <a:cs typeface="Lato"/>
              </a:rPr>
              <a:t>measure, verifying </a:t>
            </a:r>
            <a:r>
              <a:rPr dirty="0" sz="1100">
                <a:solidFill>
                  <a:srgbClr val="FFFFFF"/>
                </a:solidFill>
                <a:latin typeface="Lato"/>
                <a:cs typeface="Lato"/>
              </a:rPr>
              <a:t>and  </a:t>
            </a:r>
            <a:r>
              <a:rPr dirty="0" sz="1100" spc="-5">
                <a:solidFill>
                  <a:srgbClr val="FFFFFF"/>
                </a:solidFill>
                <a:latin typeface="Lato"/>
                <a:cs typeface="Lato"/>
              </a:rPr>
              <a:t>report </a:t>
            </a:r>
            <a:r>
              <a:rPr dirty="0" sz="1100">
                <a:solidFill>
                  <a:srgbClr val="FFFFFF"/>
                </a:solidFill>
                <a:latin typeface="Lato"/>
                <a:cs typeface="Lato"/>
              </a:rPr>
              <a:t>on </a:t>
            </a:r>
            <a:r>
              <a:rPr dirty="0" sz="1100" spc="-5">
                <a:solidFill>
                  <a:srgbClr val="FFFFFF"/>
                </a:solidFill>
                <a:latin typeface="Lato"/>
                <a:cs typeface="Lato"/>
              </a:rPr>
              <a:t>emissions reductions </a:t>
            </a:r>
            <a:r>
              <a:rPr dirty="0" sz="1100" spc="-10">
                <a:solidFill>
                  <a:srgbClr val="FFFFFF"/>
                </a:solidFill>
                <a:latin typeface="Lato"/>
                <a:cs typeface="Lato"/>
              </a:rPr>
              <a:t>by </a:t>
            </a:r>
            <a:r>
              <a:rPr dirty="0" sz="1100" spc="-5">
                <a:solidFill>
                  <a:srgbClr val="FFFFFF"/>
                </a:solidFill>
                <a:latin typeface="Lato"/>
                <a:cs typeface="Lato"/>
              </a:rPr>
              <a:t>industry </a:t>
            </a:r>
            <a:r>
              <a:rPr dirty="0" sz="1100">
                <a:solidFill>
                  <a:srgbClr val="FFFFFF"/>
                </a:solidFill>
                <a:latin typeface="Lato"/>
                <a:cs typeface="Lato"/>
              </a:rPr>
              <a:t>and </a:t>
            </a:r>
            <a:r>
              <a:rPr dirty="0" sz="1100" spc="-5">
                <a:solidFill>
                  <a:srgbClr val="FFFFFF"/>
                </a:solidFill>
                <a:latin typeface="Lato"/>
                <a:cs typeface="Lato"/>
              </a:rPr>
              <a:t>non-state  actors</a:t>
            </a:r>
            <a:endParaRPr sz="1100">
              <a:latin typeface="Lato"/>
              <a:cs typeface="Lato"/>
            </a:endParaRPr>
          </a:p>
          <a:p>
            <a:pPr marL="355600" marR="427355" indent="-342900">
              <a:lnSpc>
                <a:spcPts val="1300"/>
              </a:lnSpc>
              <a:buChar char="-"/>
              <a:tabLst>
                <a:tab pos="354965" algn="l"/>
                <a:tab pos="355600" algn="l"/>
              </a:tabLst>
            </a:pPr>
            <a:r>
              <a:rPr dirty="0" sz="1100" spc="-5">
                <a:solidFill>
                  <a:srgbClr val="FFFFFF"/>
                </a:solidFill>
                <a:latin typeface="Lato"/>
                <a:cs typeface="Lato"/>
              </a:rPr>
              <a:t>Examine how policy </a:t>
            </a:r>
            <a:r>
              <a:rPr dirty="0" sz="1100">
                <a:solidFill>
                  <a:srgbClr val="FFFFFF"/>
                </a:solidFill>
                <a:latin typeface="Lato"/>
                <a:cs typeface="Lato"/>
              </a:rPr>
              <a:t>and </a:t>
            </a:r>
            <a:r>
              <a:rPr dirty="0" sz="1100" spc="-5">
                <a:solidFill>
                  <a:srgbClr val="FFFFFF"/>
                </a:solidFill>
                <a:latin typeface="Lato"/>
                <a:cs typeface="Lato"/>
              </a:rPr>
              <a:t>incentives </a:t>
            </a:r>
            <a:r>
              <a:rPr dirty="0" sz="1100">
                <a:solidFill>
                  <a:srgbClr val="FFFFFF"/>
                </a:solidFill>
                <a:latin typeface="Lato"/>
                <a:cs typeface="Lato"/>
              </a:rPr>
              <a:t>can </a:t>
            </a:r>
            <a:r>
              <a:rPr dirty="0" sz="1100" spc="-10">
                <a:solidFill>
                  <a:srgbClr val="FFFFFF"/>
                </a:solidFill>
                <a:latin typeface="Lato"/>
                <a:cs typeface="Lato"/>
              </a:rPr>
              <a:t>regulate </a:t>
            </a:r>
            <a:r>
              <a:rPr dirty="0" sz="1100">
                <a:solidFill>
                  <a:srgbClr val="FFFFFF"/>
                </a:solidFill>
                <a:latin typeface="Lato"/>
                <a:cs typeface="Lato"/>
              </a:rPr>
              <a:t>and  </a:t>
            </a:r>
            <a:r>
              <a:rPr dirty="0" sz="1100" spc="-5">
                <a:solidFill>
                  <a:srgbClr val="FFFFFF"/>
                </a:solidFill>
                <a:latin typeface="Lato"/>
                <a:cs typeface="Lato"/>
              </a:rPr>
              <a:t>strengthen such</a:t>
            </a:r>
            <a:r>
              <a:rPr dirty="0" sz="1100">
                <a:solidFill>
                  <a:srgbClr val="FFFFFF"/>
                </a:solidFill>
                <a:latin typeface="Lato"/>
                <a:cs typeface="Lato"/>
              </a:rPr>
              <a:t> </a:t>
            </a:r>
            <a:r>
              <a:rPr dirty="0" sz="1100" spc="-5">
                <a:solidFill>
                  <a:srgbClr val="FFFFFF"/>
                </a:solidFill>
                <a:latin typeface="Lato"/>
                <a:cs typeface="Lato"/>
              </a:rPr>
              <a:t>reporting</a:t>
            </a:r>
            <a:endParaRPr sz="1100">
              <a:latin typeface="Lato"/>
              <a:cs typeface="Lato"/>
            </a:endParaRPr>
          </a:p>
          <a:p>
            <a:pPr marL="355600" marR="5080" indent="-342900">
              <a:lnSpc>
                <a:spcPts val="1300"/>
              </a:lnSpc>
              <a:buChar char="-"/>
              <a:tabLst>
                <a:tab pos="354965" algn="l"/>
                <a:tab pos="355600" algn="l"/>
              </a:tabLst>
            </a:pPr>
            <a:r>
              <a:rPr dirty="0" sz="1100" spc="-5">
                <a:solidFill>
                  <a:srgbClr val="FFFFFF"/>
                </a:solidFill>
                <a:latin typeface="Lato"/>
                <a:cs typeface="Lato"/>
              </a:rPr>
              <a:t>Examine how </a:t>
            </a:r>
            <a:r>
              <a:rPr dirty="0" sz="1100">
                <a:solidFill>
                  <a:srgbClr val="FFFFFF"/>
                </a:solidFill>
                <a:latin typeface="Lato"/>
                <a:cs typeface="Lato"/>
              </a:rPr>
              <a:t>the </a:t>
            </a:r>
            <a:r>
              <a:rPr dirty="0" sz="1100" spc="-5">
                <a:solidFill>
                  <a:srgbClr val="FFFFFF"/>
                </a:solidFill>
                <a:latin typeface="Lato"/>
                <a:cs typeface="Lato"/>
              </a:rPr>
              <a:t>future installations </a:t>
            </a:r>
            <a:r>
              <a:rPr dirty="0" sz="1100" spc="-10">
                <a:solidFill>
                  <a:srgbClr val="FFFFFF"/>
                </a:solidFill>
                <a:latin typeface="Lato"/>
                <a:cs typeface="Lato"/>
              </a:rPr>
              <a:t>of </a:t>
            </a:r>
            <a:r>
              <a:rPr dirty="0" sz="1100">
                <a:solidFill>
                  <a:srgbClr val="FFFFFF"/>
                </a:solidFill>
                <a:latin typeface="Lato"/>
                <a:cs typeface="Lato"/>
              </a:rPr>
              <a:t>the </a:t>
            </a:r>
            <a:r>
              <a:rPr dirty="0" sz="1100" spc="-5">
                <a:solidFill>
                  <a:srgbClr val="FFFFFF"/>
                </a:solidFill>
                <a:latin typeface="Lato"/>
                <a:cs typeface="Lato"/>
              </a:rPr>
              <a:t>Emissions Gap  </a:t>
            </a:r>
            <a:r>
              <a:rPr dirty="0" sz="1100" spc="-10">
                <a:solidFill>
                  <a:srgbClr val="FFFFFF"/>
                </a:solidFill>
                <a:latin typeface="Lato"/>
                <a:cs typeface="Lato"/>
              </a:rPr>
              <a:t>Report </a:t>
            </a:r>
            <a:r>
              <a:rPr dirty="0" sz="1100">
                <a:solidFill>
                  <a:srgbClr val="FFFFFF"/>
                </a:solidFill>
                <a:latin typeface="Lato"/>
                <a:cs typeface="Lato"/>
              </a:rPr>
              <a:t>will </a:t>
            </a:r>
            <a:r>
              <a:rPr dirty="0" sz="1100" spc="-5">
                <a:solidFill>
                  <a:srgbClr val="FFFFFF"/>
                </a:solidFill>
                <a:latin typeface="Lato"/>
                <a:cs typeface="Lato"/>
              </a:rPr>
              <a:t>measure </a:t>
            </a:r>
            <a:r>
              <a:rPr dirty="0" sz="1100">
                <a:solidFill>
                  <a:srgbClr val="FFFFFF"/>
                </a:solidFill>
                <a:latin typeface="Lato"/>
                <a:cs typeface="Lato"/>
              </a:rPr>
              <a:t>and </a:t>
            </a:r>
            <a:r>
              <a:rPr dirty="0" sz="1100" spc="-5">
                <a:solidFill>
                  <a:srgbClr val="FFFFFF"/>
                </a:solidFill>
                <a:latin typeface="Lato"/>
                <a:cs typeface="Lato"/>
              </a:rPr>
              <a:t>analyse action </a:t>
            </a:r>
            <a:r>
              <a:rPr dirty="0" sz="1100" spc="-10">
                <a:solidFill>
                  <a:srgbClr val="FFFFFF"/>
                </a:solidFill>
                <a:latin typeface="Lato"/>
                <a:cs typeface="Lato"/>
              </a:rPr>
              <a:t>by </a:t>
            </a:r>
            <a:r>
              <a:rPr dirty="0" sz="1100" spc="-5">
                <a:solidFill>
                  <a:srgbClr val="FFFFFF"/>
                </a:solidFill>
                <a:latin typeface="Lato"/>
                <a:cs typeface="Lato"/>
              </a:rPr>
              <a:t>non-state</a:t>
            </a:r>
            <a:r>
              <a:rPr dirty="0" sz="1100" spc="-20">
                <a:solidFill>
                  <a:srgbClr val="FFFFFF"/>
                </a:solidFill>
                <a:latin typeface="Lato"/>
                <a:cs typeface="Lato"/>
              </a:rPr>
              <a:t> </a:t>
            </a:r>
            <a:r>
              <a:rPr dirty="0" sz="1100" spc="-5">
                <a:solidFill>
                  <a:srgbClr val="FFFFFF"/>
                </a:solidFill>
                <a:latin typeface="Lato"/>
                <a:cs typeface="Lato"/>
              </a:rPr>
              <a:t>actors</a:t>
            </a:r>
            <a:endParaRPr sz="1100">
              <a:latin typeface="Lato"/>
              <a:cs typeface="Lato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8256554" y="2085357"/>
            <a:ext cx="4138295" cy="584200"/>
          </a:xfrm>
          <a:prstGeom prst="rect">
            <a:avLst/>
          </a:prstGeom>
        </p:spPr>
        <p:txBody>
          <a:bodyPr wrap="square" lIns="0" tIns="2540" rIns="0" bIns="0" rtlCol="0" vert="horz">
            <a:spAutoFit/>
          </a:bodyPr>
          <a:lstStyle/>
          <a:p>
            <a:pPr marL="12700" marR="5080">
              <a:lnSpc>
                <a:spcPct val="103699"/>
              </a:lnSpc>
              <a:spcBef>
                <a:spcPts val="20"/>
              </a:spcBef>
            </a:pPr>
            <a:r>
              <a:rPr dirty="0" sz="1800" spc="-5" b="1">
                <a:solidFill>
                  <a:srgbClr val="FCFBFD"/>
                </a:solidFill>
                <a:latin typeface="Lato"/>
                <a:cs typeface="Lato"/>
              </a:rPr>
              <a:t>Climate Challenge </a:t>
            </a:r>
            <a:r>
              <a:rPr dirty="0" sz="1800" b="1">
                <a:solidFill>
                  <a:srgbClr val="FCFBFD"/>
                </a:solidFill>
                <a:latin typeface="Lato"/>
                <a:cs typeface="Lato"/>
              </a:rPr>
              <a:t>and </a:t>
            </a:r>
            <a:r>
              <a:rPr dirty="0" sz="1800" spc="-15" b="1">
                <a:solidFill>
                  <a:srgbClr val="FCFBFD"/>
                </a:solidFill>
                <a:latin typeface="Lato"/>
                <a:cs typeface="Lato"/>
              </a:rPr>
              <a:t>Non-State</a:t>
            </a:r>
            <a:r>
              <a:rPr dirty="0" sz="1800" spc="-65" b="1">
                <a:solidFill>
                  <a:srgbClr val="FCFBFD"/>
                </a:solidFill>
                <a:latin typeface="Lato"/>
                <a:cs typeface="Lato"/>
              </a:rPr>
              <a:t> </a:t>
            </a:r>
            <a:r>
              <a:rPr dirty="0" sz="1800" spc="-10" b="1">
                <a:solidFill>
                  <a:srgbClr val="FCFBFD"/>
                </a:solidFill>
                <a:latin typeface="Lato"/>
                <a:cs typeface="Lato"/>
              </a:rPr>
              <a:t>Actors:  </a:t>
            </a:r>
            <a:r>
              <a:rPr dirty="0" sz="1800" spc="-30" b="1">
                <a:solidFill>
                  <a:srgbClr val="FCFBFD"/>
                </a:solidFill>
                <a:latin typeface="Lato"/>
                <a:cs typeface="Lato"/>
              </a:rPr>
              <a:t>From </a:t>
            </a:r>
            <a:r>
              <a:rPr dirty="0" sz="1800" spc="-25" b="1">
                <a:solidFill>
                  <a:srgbClr val="FCFBFD"/>
                </a:solidFill>
                <a:latin typeface="Lato"/>
                <a:cs typeface="Lato"/>
              </a:rPr>
              <a:t>Transparency </a:t>
            </a:r>
            <a:r>
              <a:rPr dirty="0" sz="1800" spc="-5" b="1">
                <a:solidFill>
                  <a:srgbClr val="FCFBFD"/>
                </a:solidFill>
                <a:latin typeface="Lato"/>
                <a:cs typeface="Lato"/>
              </a:rPr>
              <a:t>to</a:t>
            </a:r>
            <a:r>
              <a:rPr dirty="0" sz="1800" spc="-50" b="1">
                <a:solidFill>
                  <a:srgbClr val="FCFBFD"/>
                </a:solidFill>
                <a:latin typeface="Lato"/>
                <a:cs typeface="Lato"/>
              </a:rPr>
              <a:t> </a:t>
            </a:r>
            <a:r>
              <a:rPr dirty="0" sz="1800" spc="-10" b="1">
                <a:solidFill>
                  <a:srgbClr val="FCFBFD"/>
                </a:solidFill>
                <a:latin typeface="Lato"/>
                <a:cs typeface="Lato"/>
              </a:rPr>
              <a:t>Leadership</a:t>
            </a:r>
            <a:endParaRPr sz="1800">
              <a:latin typeface="Lato"/>
              <a:cs typeface="Lato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603145" y="2824136"/>
            <a:ext cx="4440555" cy="1018540"/>
          </a:xfrm>
          <a:prstGeom prst="rect">
            <a:avLst/>
          </a:prstGeom>
        </p:spPr>
        <p:txBody>
          <a:bodyPr wrap="square" lIns="0" tIns="20320" rIns="0" bIns="0" rtlCol="0" vert="horz">
            <a:spAutoFit/>
          </a:bodyPr>
          <a:lstStyle/>
          <a:p>
            <a:pPr marL="241300" marR="272415" indent="-228600">
              <a:lnSpc>
                <a:spcPts val="1300"/>
              </a:lnSpc>
              <a:spcBef>
                <a:spcPts val="160"/>
              </a:spcBef>
              <a:buChar char="-"/>
              <a:tabLst>
                <a:tab pos="240665" algn="l"/>
                <a:tab pos="241300" algn="l"/>
              </a:tabLst>
            </a:pPr>
            <a:r>
              <a:rPr dirty="0" sz="1100" spc="-15">
                <a:solidFill>
                  <a:srgbClr val="FCFBFD"/>
                </a:solidFill>
                <a:latin typeface="Lato"/>
                <a:cs typeface="Lato"/>
              </a:rPr>
              <a:t>Leverage </a:t>
            </a:r>
            <a:r>
              <a:rPr dirty="0" sz="1100" spc="-10">
                <a:solidFill>
                  <a:srgbClr val="FCFBFD"/>
                </a:solidFill>
                <a:latin typeface="Lato"/>
                <a:cs typeface="Lato"/>
              </a:rPr>
              <a:t>innovative </a:t>
            </a:r>
            <a:r>
              <a:rPr dirty="0" sz="1100" spc="-5">
                <a:solidFill>
                  <a:srgbClr val="FCFBFD"/>
                </a:solidFill>
                <a:latin typeface="Lato"/>
                <a:cs typeface="Lato"/>
              </a:rPr>
              <a:t>technologies to tackle </a:t>
            </a:r>
            <a:r>
              <a:rPr dirty="0" sz="1100">
                <a:solidFill>
                  <a:srgbClr val="FCFBFD"/>
                </a:solidFill>
                <a:latin typeface="Lato"/>
                <a:cs typeface="Lato"/>
              </a:rPr>
              <a:t>urban </a:t>
            </a:r>
            <a:r>
              <a:rPr dirty="0" sz="1100" spc="-5">
                <a:solidFill>
                  <a:srgbClr val="FCFBFD"/>
                </a:solidFill>
                <a:latin typeface="Lato"/>
                <a:cs typeface="Lato"/>
              </a:rPr>
              <a:t>challenges </a:t>
            </a:r>
            <a:r>
              <a:rPr dirty="0" sz="1100">
                <a:solidFill>
                  <a:srgbClr val="FCFBFD"/>
                </a:solidFill>
                <a:latin typeface="Lato"/>
                <a:cs typeface="Lato"/>
              </a:rPr>
              <a:t>and  </a:t>
            </a:r>
            <a:r>
              <a:rPr dirty="0" sz="1100" spc="-5">
                <a:solidFill>
                  <a:srgbClr val="FCFBFD"/>
                </a:solidFill>
                <a:latin typeface="Lato"/>
                <a:cs typeface="Lato"/>
              </a:rPr>
              <a:t>encourage </a:t>
            </a:r>
            <a:r>
              <a:rPr dirty="0" sz="1100">
                <a:solidFill>
                  <a:srgbClr val="FCFBFD"/>
                </a:solidFill>
                <a:latin typeface="Lato"/>
                <a:cs typeface="Lato"/>
              </a:rPr>
              <a:t>the </a:t>
            </a:r>
            <a:r>
              <a:rPr dirty="0" sz="1100" spc="-5">
                <a:solidFill>
                  <a:srgbClr val="FCFBFD"/>
                </a:solidFill>
                <a:latin typeface="Lato"/>
                <a:cs typeface="Lato"/>
              </a:rPr>
              <a:t>efficient </a:t>
            </a:r>
            <a:r>
              <a:rPr dirty="0" sz="1100">
                <a:solidFill>
                  <a:srgbClr val="FCFBFD"/>
                </a:solidFill>
                <a:latin typeface="Lato"/>
                <a:cs typeface="Lato"/>
              </a:rPr>
              <a:t>use </a:t>
            </a:r>
            <a:r>
              <a:rPr dirty="0" sz="1100" spc="-10">
                <a:solidFill>
                  <a:srgbClr val="FCFBFD"/>
                </a:solidFill>
                <a:latin typeface="Lato"/>
                <a:cs typeface="Lato"/>
              </a:rPr>
              <a:t>of </a:t>
            </a:r>
            <a:r>
              <a:rPr dirty="0" sz="1100" spc="-5">
                <a:solidFill>
                  <a:srgbClr val="FCFBFD"/>
                </a:solidFill>
                <a:latin typeface="Lato"/>
                <a:cs typeface="Lato"/>
              </a:rPr>
              <a:t>natural</a:t>
            </a:r>
            <a:r>
              <a:rPr dirty="0" sz="1100" spc="-15">
                <a:solidFill>
                  <a:srgbClr val="FCFBFD"/>
                </a:solidFill>
                <a:latin typeface="Lato"/>
                <a:cs typeface="Lato"/>
              </a:rPr>
              <a:t> </a:t>
            </a:r>
            <a:r>
              <a:rPr dirty="0" sz="1100" spc="-10">
                <a:solidFill>
                  <a:srgbClr val="FCFBFD"/>
                </a:solidFill>
                <a:latin typeface="Lato"/>
                <a:cs typeface="Lato"/>
              </a:rPr>
              <a:t>resources</a:t>
            </a:r>
            <a:endParaRPr sz="1100">
              <a:latin typeface="Lato"/>
              <a:cs typeface="Lato"/>
            </a:endParaRPr>
          </a:p>
          <a:p>
            <a:pPr marL="241300" indent="-228600">
              <a:lnSpc>
                <a:spcPts val="1250"/>
              </a:lnSpc>
              <a:buChar char="-"/>
              <a:tabLst>
                <a:tab pos="240665" algn="l"/>
                <a:tab pos="241300" algn="l"/>
              </a:tabLst>
            </a:pPr>
            <a:r>
              <a:rPr dirty="0" sz="1100" spc="-15">
                <a:solidFill>
                  <a:srgbClr val="FCFBFD"/>
                </a:solidFill>
                <a:latin typeface="Lato"/>
                <a:cs typeface="Lato"/>
              </a:rPr>
              <a:t>Review </a:t>
            </a:r>
            <a:r>
              <a:rPr dirty="0" sz="1100">
                <a:solidFill>
                  <a:srgbClr val="FCFBFD"/>
                </a:solidFill>
                <a:latin typeface="Lato"/>
                <a:cs typeface="Lato"/>
              </a:rPr>
              <a:t>the </a:t>
            </a:r>
            <a:r>
              <a:rPr dirty="0" sz="1100" spc="-5">
                <a:solidFill>
                  <a:srgbClr val="FCFBFD"/>
                </a:solidFill>
                <a:latin typeface="Lato"/>
                <a:cs typeface="Lato"/>
              </a:rPr>
              <a:t>latest </a:t>
            </a:r>
            <a:r>
              <a:rPr dirty="0" sz="1100">
                <a:solidFill>
                  <a:srgbClr val="FCFBFD"/>
                </a:solidFill>
                <a:latin typeface="Lato"/>
                <a:cs typeface="Lato"/>
              </a:rPr>
              <a:t>in </a:t>
            </a:r>
            <a:r>
              <a:rPr dirty="0" sz="1100" spc="-5">
                <a:solidFill>
                  <a:srgbClr val="FCFBFD"/>
                </a:solidFill>
                <a:latin typeface="Lato"/>
                <a:cs typeface="Lato"/>
              </a:rPr>
              <a:t>environmentally sound </a:t>
            </a:r>
            <a:r>
              <a:rPr dirty="0" sz="1100">
                <a:solidFill>
                  <a:srgbClr val="FCFBFD"/>
                </a:solidFill>
                <a:latin typeface="Lato"/>
                <a:cs typeface="Lato"/>
              </a:rPr>
              <a:t>design and</a:t>
            </a:r>
            <a:r>
              <a:rPr dirty="0" sz="1100" spc="-35">
                <a:solidFill>
                  <a:srgbClr val="FCFBFD"/>
                </a:solidFill>
                <a:latin typeface="Lato"/>
                <a:cs typeface="Lato"/>
              </a:rPr>
              <a:t> </a:t>
            </a:r>
            <a:r>
              <a:rPr dirty="0" sz="1100" spc="-5">
                <a:solidFill>
                  <a:srgbClr val="FCFBFD"/>
                </a:solidFill>
                <a:latin typeface="Lato"/>
                <a:cs typeface="Lato"/>
              </a:rPr>
              <a:t>infrastructure</a:t>
            </a:r>
            <a:endParaRPr sz="1100">
              <a:latin typeface="Lato"/>
              <a:cs typeface="Lato"/>
            </a:endParaRPr>
          </a:p>
          <a:p>
            <a:pPr marL="241300" indent="-228600">
              <a:lnSpc>
                <a:spcPts val="1300"/>
              </a:lnSpc>
              <a:buChar char="-"/>
              <a:tabLst>
                <a:tab pos="240665" algn="l"/>
                <a:tab pos="241300" algn="l"/>
              </a:tabLst>
            </a:pPr>
            <a:r>
              <a:rPr dirty="0" sz="1100" spc="-10">
                <a:solidFill>
                  <a:srgbClr val="FCFBFD"/>
                </a:solidFill>
                <a:latin typeface="Lato"/>
                <a:cs typeface="Lato"/>
              </a:rPr>
              <a:t>Encourage </a:t>
            </a:r>
            <a:r>
              <a:rPr dirty="0" sz="1100" spc="-5">
                <a:solidFill>
                  <a:srgbClr val="FCFBFD"/>
                </a:solidFill>
                <a:latin typeface="Lato"/>
                <a:cs typeface="Lato"/>
              </a:rPr>
              <a:t>positive </a:t>
            </a:r>
            <a:r>
              <a:rPr dirty="0" sz="1100" spc="-10">
                <a:solidFill>
                  <a:srgbClr val="FCFBFD"/>
                </a:solidFill>
                <a:latin typeface="Lato"/>
                <a:cs typeface="Lato"/>
              </a:rPr>
              <a:t>resourcing </a:t>
            </a:r>
            <a:r>
              <a:rPr dirty="0" sz="1100">
                <a:solidFill>
                  <a:srgbClr val="FCFBFD"/>
                </a:solidFill>
                <a:latin typeface="Lato"/>
                <a:cs typeface="Lato"/>
              </a:rPr>
              <a:t>and </a:t>
            </a:r>
            <a:r>
              <a:rPr dirty="0" sz="1100" spc="-10">
                <a:solidFill>
                  <a:srgbClr val="FCFBFD"/>
                </a:solidFill>
                <a:latin typeface="Lato"/>
                <a:cs typeface="Lato"/>
              </a:rPr>
              <a:t>procurement</a:t>
            </a:r>
            <a:r>
              <a:rPr dirty="0" sz="1100" spc="35">
                <a:solidFill>
                  <a:srgbClr val="FCFBFD"/>
                </a:solidFill>
                <a:latin typeface="Lato"/>
                <a:cs typeface="Lato"/>
              </a:rPr>
              <a:t> </a:t>
            </a:r>
            <a:r>
              <a:rPr dirty="0" sz="1100" spc="-5">
                <a:solidFill>
                  <a:srgbClr val="FCFBFD"/>
                </a:solidFill>
                <a:latin typeface="Lato"/>
                <a:cs typeface="Lato"/>
              </a:rPr>
              <a:t>decisions</a:t>
            </a:r>
            <a:endParaRPr sz="1100">
              <a:latin typeface="Lato"/>
              <a:cs typeface="Lato"/>
            </a:endParaRPr>
          </a:p>
          <a:p>
            <a:pPr marL="241300" indent="-228600">
              <a:lnSpc>
                <a:spcPts val="1300"/>
              </a:lnSpc>
              <a:buChar char="-"/>
              <a:tabLst>
                <a:tab pos="240665" algn="l"/>
                <a:tab pos="241300" algn="l"/>
              </a:tabLst>
            </a:pPr>
            <a:r>
              <a:rPr dirty="0" sz="1100" spc="-5">
                <a:solidFill>
                  <a:srgbClr val="FCFBFD"/>
                </a:solidFill>
                <a:latin typeface="Lato"/>
                <a:cs typeface="Lato"/>
              </a:rPr>
              <a:t>Behavior</a:t>
            </a:r>
            <a:r>
              <a:rPr dirty="0" sz="1100" spc="-30">
                <a:solidFill>
                  <a:srgbClr val="FCFBFD"/>
                </a:solidFill>
                <a:latin typeface="Lato"/>
                <a:cs typeface="Lato"/>
              </a:rPr>
              <a:t> </a:t>
            </a:r>
            <a:r>
              <a:rPr dirty="0" sz="1100" spc="-5">
                <a:solidFill>
                  <a:srgbClr val="FCFBFD"/>
                </a:solidFill>
                <a:latin typeface="Lato"/>
                <a:cs typeface="Lato"/>
              </a:rPr>
              <a:t>change</a:t>
            </a:r>
            <a:endParaRPr sz="1100">
              <a:latin typeface="Lato"/>
              <a:cs typeface="Lato"/>
            </a:endParaRPr>
          </a:p>
          <a:p>
            <a:pPr marL="241300" indent="-228600">
              <a:lnSpc>
                <a:spcPts val="1310"/>
              </a:lnSpc>
              <a:buChar char="-"/>
              <a:tabLst>
                <a:tab pos="240665" algn="l"/>
                <a:tab pos="241300" algn="l"/>
              </a:tabLst>
            </a:pPr>
            <a:r>
              <a:rPr dirty="0" sz="1100" spc="-10">
                <a:solidFill>
                  <a:srgbClr val="FCFBFD"/>
                </a:solidFill>
                <a:latin typeface="Lato"/>
                <a:cs typeface="Lato"/>
              </a:rPr>
              <a:t>Policy</a:t>
            </a:r>
            <a:r>
              <a:rPr dirty="0" sz="1100" spc="-35">
                <a:solidFill>
                  <a:srgbClr val="FCFBFD"/>
                </a:solidFill>
                <a:latin typeface="Lato"/>
                <a:cs typeface="Lato"/>
              </a:rPr>
              <a:t> </a:t>
            </a:r>
            <a:r>
              <a:rPr dirty="0" sz="1100" spc="-5">
                <a:solidFill>
                  <a:srgbClr val="FCFBFD"/>
                </a:solidFill>
                <a:latin typeface="Lato"/>
                <a:cs typeface="Lato"/>
              </a:rPr>
              <a:t>action</a:t>
            </a:r>
            <a:endParaRPr sz="1100">
              <a:latin typeface="Lato"/>
              <a:cs typeface="Lato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595096" y="2108086"/>
            <a:ext cx="3355975" cy="551180"/>
          </a:xfrm>
          <a:prstGeom prst="rect">
            <a:avLst/>
          </a:prstGeom>
        </p:spPr>
        <p:txBody>
          <a:bodyPr wrap="square" lIns="0" tIns="40005" rIns="0" bIns="0" rtlCol="0" vert="horz">
            <a:spAutoFit/>
          </a:bodyPr>
          <a:lstStyle/>
          <a:p>
            <a:pPr marL="12700" marR="5080">
              <a:lnSpc>
                <a:spcPts val="1980"/>
              </a:lnSpc>
              <a:spcBef>
                <a:spcPts val="315"/>
              </a:spcBef>
            </a:pPr>
            <a:r>
              <a:rPr dirty="0" sz="1800" spc="-10" b="1">
                <a:solidFill>
                  <a:srgbClr val="FCFBFD"/>
                </a:solidFill>
                <a:latin typeface="Lato"/>
                <a:cs typeface="Lato"/>
              </a:rPr>
              <a:t>Redesigning Metropolis: </a:t>
            </a:r>
            <a:r>
              <a:rPr dirty="0" sz="1800" spc="-15" b="1">
                <a:solidFill>
                  <a:srgbClr val="FCFBFD"/>
                </a:solidFill>
                <a:latin typeface="Lato"/>
                <a:cs typeface="Lato"/>
              </a:rPr>
              <a:t>Smarter,  </a:t>
            </a:r>
            <a:r>
              <a:rPr dirty="0" sz="1800" spc="-10" b="1">
                <a:solidFill>
                  <a:srgbClr val="FCFBFD"/>
                </a:solidFill>
                <a:latin typeface="Lato"/>
                <a:cs typeface="Lato"/>
              </a:rPr>
              <a:t>Greener </a:t>
            </a:r>
            <a:r>
              <a:rPr dirty="0" sz="1800" spc="-5" b="1">
                <a:solidFill>
                  <a:srgbClr val="FCFBFD"/>
                </a:solidFill>
                <a:latin typeface="Lato"/>
                <a:cs typeface="Lato"/>
              </a:rPr>
              <a:t>Solutions </a:t>
            </a:r>
            <a:r>
              <a:rPr dirty="0" sz="1800" spc="-10" b="1">
                <a:solidFill>
                  <a:srgbClr val="FCFBFD"/>
                </a:solidFill>
                <a:latin typeface="Lato"/>
                <a:cs typeface="Lato"/>
              </a:rPr>
              <a:t>for</a:t>
            </a:r>
            <a:r>
              <a:rPr dirty="0" sz="1800" spc="-85" b="1">
                <a:solidFill>
                  <a:srgbClr val="FCFBFD"/>
                </a:solidFill>
                <a:latin typeface="Lato"/>
                <a:cs typeface="Lato"/>
              </a:rPr>
              <a:t> </a:t>
            </a:r>
            <a:r>
              <a:rPr dirty="0" sz="1800" b="1">
                <a:solidFill>
                  <a:srgbClr val="FCFBFD"/>
                </a:solidFill>
                <a:latin typeface="Lato"/>
                <a:cs typeface="Lato"/>
              </a:rPr>
              <a:t>Cities</a:t>
            </a:r>
            <a:endParaRPr sz="1800">
              <a:latin typeface="Lato"/>
              <a:cs typeface="Lato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8282233" y="7039636"/>
            <a:ext cx="72390" cy="1930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solidFill>
                  <a:srgbClr val="FFFFFF"/>
                </a:solidFill>
                <a:latin typeface="Arial"/>
                <a:cs typeface="Arial"/>
              </a:rPr>
              <a:t>-</a:t>
            </a:r>
            <a:endParaRPr sz="1100">
              <a:latin typeface="Arial"/>
              <a:cs typeface="Arial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8282233" y="7700036"/>
            <a:ext cx="72390" cy="1930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solidFill>
                  <a:srgbClr val="FFFFFF"/>
                </a:solidFill>
                <a:latin typeface="Arial"/>
                <a:cs typeface="Arial"/>
              </a:rPr>
              <a:t>-</a:t>
            </a:r>
            <a:endParaRPr sz="1100">
              <a:latin typeface="Arial"/>
              <a:cs typeface="Arial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8282233" y="8360436"/>
            <a:ext cx="72390" cy="1930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solidFill>
                  <a:srgbClr val="FFFFFF"/>
                </a:solidFill>
                <a:latin typeface="Arial"/>
                <a:cs typeface="Arial"/>
              </a:rPr>
              <a:t>-</a:t>
            </a:r>
            <a:endParaRPr sz="1100">
              <a:latin typeface="Arial"/>
              <a:cs typeface="Arial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8625133" y="7048120"/>
            <a:ext cx="3650615" cy="1678939"/>
          </a:xfrm>
          <a:prstGeom prst="rect">
            <a:avLst/>
          </a:prstGeom>
        </p:spPr>
        <p:txBody>
          <a:bodyPr wrap="square" lIns="0" tIns="20320" rIns="0" bIns="0" rtlCol="0" vert="horz">
            <a:spAutoFit/>
          </a:bodyPr>
          <a:lstStyle/>
          <a:p>
            <a:pPr marL="12700" marR="5080">
              <a:lnSpc>
                <a:spcPts val="1300"/>
              </a:lnSpc>
              <a:spcBef>
                <a:spcPts val="160"/>
              </a:spcBef>
            </a:pPr>
            <a:r>
              <a:rPr dirty="0" sz="1100" spc="-5">
                <a:solidFill>
                  <a:srgbClr val="FFFFFF"/>
                </a:solidFill>
                <a:latin typeface="Lato"/>
                <a:cs typeface="Lato"/>
              </a:rPr>
              <a:t>Agricultural transformation </a:t>
            </a:r>
            <a:r>
              <a:rPr dirty="0" sz="1100">
                <a:solidFill>
                  <a:srgbClr val="FFFFFF"/>
                </a:solidFill>
                <a:latin typeface="Lato"/>
                <a:cs typeface="Lato"/>
              </a:rPr>
              <a:t>– </a:t>
            </a:r>
            <a:r>
              <a:rPr dirty="0" sz="1100" spc="-5">
                <a:solidFill>
                  <a:srgbClr val="FFFFFF"/>
                </a:solidFill>
                <a:latin typeface="Lato"/>
                <a:cs typeface="Lato"/>
              </a:rPr>
              <a:t>sustainable </a:t>
            </a:r>
            <a:r>
              <a:rPr dirty="0" sz="1100">
                <a:solidFill>
                  <a:srgbClr val="FFFFFF"/>
                </a:solidFill>
                <a:latin typeface="Lato"/>
                <a:cs typeface="Lato"/>
              </a:rPr>
              <a:t>and </a:t>
            </a:r>
            <a:r>
              <a:rPr dirty="0" sz="1100" spc="-5">
                <a:solidFill>
                  <a:srgbClr val="FFFFFF"/>
                </a:solidFill>
                <a:latin typeface="Lato"/>
                <a:cs typeface="Lato"/>
              </a:rPr>
              <a:t>climate-smart  agricultural </a:t>
            </a:r>
            <a:r>
              <a:rPr dirty="0" sz="1100">
                <a:solidFill>
                  <a:srgbClr val="FFFFFF"/>
                </a:solidFill>
                <a:latin typeface="Lato"/>
                <a:cs typeface="Lato"/>
              </a:rPr>
              <a:t>models </a:t>
            </a:r>
            <a:r>
              <a:rPr dirty="0" sz="1100" spc="-5">
                <a:solidFill>
                  <a:srgbClr val="FFFFFF"/>
                </a:solidFill>
                <a:latin typeface="Lato"/>
                <a:cs typeface="Lato"/>
              </a:rPr>
              <a:t>minimizing impacts </a:t>
            </a:r>
            <a:r>
              <a:rPr dirty="0" sz="1100">
                <a:solidFill>
                  <a:srgbClr val="FFFFFF"/>
                </a:solidFill>
                <a:latin typeface="Lato"/>
                <a:cs typeface="Lato"/>
              </a:rPr>
              <a:t>on </a:t>
            </a:r>
            <a:r>
              <a:rPr dirty="0" sz="1100" spc="-5">
                <a:solidFill>
                  <a:srgbClr val="FFFFFF"/>
                </a:solidFill>
                <a:latin typeface="Lato"/>
                <a:cs typeface="Lato"/>
              </a:rPr>
              <a:t>pollution </a:t>
            </a:r>
            <a:r>
              <a:rPr dirty="0" sz="1100">
                <a:solidFill>
                  <a:srgbClr val="FFFFFF"/>
                </a:solidFill>
                <a:latin typeface="Lato"/>
                <a:cs typeface="Lato"/>
              </a:rPr>
              <a:t>-  </a:t>
            </a:r>
            <a:r>
              <a:rPr dirty="0" sz="1100" spc="-5">
                <a:solidFill>
                  <a:srgbClr val="FFFFFF"/>
                </a:solidFill>
                <a:latin typeface="Lato"/>
                <a:cs typeface="Lato"/>
              </a:rPr>
              <a:t>examples </a:t>
            </a:r>
            <a:r>
              <a:rPr dirty="0" sz="1100" spc="-10">
                <a:solidFill>
                  <a:srgbClr val="FFFFFF"/>
                </a:solidFill>
                <a:latin typeface="Lato"/>
                <a:cs typeface="Lato"/>
              </a:rPr>
              <a:t>from </a:t>
            </a:r>
            <a:r>
              <a:rPr dirty="0" sz="1100" spc="-5">
                <a:solidFill>
                  <a:srgbClr val="FFFFFF"/>
                </a:solidFill>
                <a:latin typeface="Lato"/>
                <a:cs typeface="Lato"/>
              </a:rPr>
              <a:t>rice sector </a:t>
            </a:r>
            <a:r>
              <a:rPr dirty="0" sz="1100">
                <a:solidFill>
                  <a:srgbClr val="FFFFFF"/>
                </a:solidFill>
                <a:latin typeface="Lato"/>
                <a:cs typeface="Lato"/>
              </a:rPr>
              <a:t>and </a:t>
            </a:r>
            <a:r>
              <a:rPr dirty="0" sz="1100" spc="-5">
                <a:solidFill>
                  <a:srgbClr val="FFFFFF"/>
                </a:solidFill>
                <a:latin typeface="Lato"/>
                <a:cs typeface="Lato"/>
              </a:rPr>
              <a:t>others including livestock  </a:t>
            </a:r>
            <a:r>
              <a:rPr dirty="0" sz="1100" spc="-10">
                <a:solidFill>
                  <a:srgbClr val="FFFFFF"/>
                </a:solidFill>
                <a:latin typeface="Lato"/>
                <a:cs typeface="Lato"/>
              </a:rPr>
              <a:t>sector.</a:t>
            </a:r>
            <a:endParaRPr sz="1100">
              <a:latin typeface="Lato"/>
              <a:cs typeface="Lato"/>
            </a:endParaRPr>
          </a:p>
          <a:p>
            <a:pPr marL="12700" marR="72390">
              <a:lnSpc>
                <a:spcPts val="1300"/>
              </a:lnSpc>
            </a:pPr>
            <a:r>
              <a:rPr dirty="0" sz="1100" spc="-5">
                <a:solidFill>
                  <a:srgbClr val="FFFFFF"/>
                </a:solidFill>
                <a:latin typeface="Lato"/>
                <a:cs typeface="Lato"/>
              </a:rPr>
              <a:t>Nutrition </a:t>
            </a:r>
            <a:r>
              <a:rPr dirty="0" sz="1100">
                <a:solidFill>
                  <a:srgbClr val="FFFFFF"/>
                </a:solidFill>
                <a:latin typeface="Lato"/>
                <a:cs typeface="Lato"/>
              </a:rPr>
              <a:t>and </a:t>
            </a:r>
            <a:r>
              <a:rPr dirty="0" sz="1100" spc="-5">
                <a:solidFill>
                  <a:srgbClr val="FFFFFF"/>
                </a:solidFill>
                <a:latin typeface="Lato"/>
                <a:cs typeface="Lato"/>
              </a:rPr>
              <a:t>healthy diets </a:t>
            </a:r>
            <a:r>
              <a:rPr dirty="0" sz="1100">
                <a:solidFill>
                  <a:srgbClr val="FFFFFF"/>
                </a:solidFill>
                <a:latin typeface="Lato"/>
                <a:cs typeface="Lato"/>
              </a:rPr>
              <a:t>- </a:t>
            </a:r>
            <a:r>
              <a:rPr dirty="0" sz="1100" spc="-5">
                <a:solidFill>
                  <a:srgbClr val="FFFFFF"/>
                </a:solidFill>
                <a:latin typeface="Lato"/>
                <a:cs typeface="Lato"/>
              </a:rPr>
              <a:t>embracing difficult questions  </a:t>
            </a:r>
            <a:r>
              <a:rPr dirty="0" sz="1100">
                <a:solidFill>
                  <a:srgbClr val="FFFFFF"/>
                </a:solidFill>
                <a:latin typeface="Lato"/>
                <a:cs typeface="Lato"/>
              </a:rPr>
              <a:t>and </a:t>
            </a:r>
            <a:r>
              <a:rPr dirty="0" sz="1100" spc="-5">
                <a:solidFill>
                  <a:srgbClr val="FFFFFF"/>
                </a:solidFill>
                <a:latin typeface="Lato"/>
                <a:cs typeface="Lato"/>
              </a:rPr>
              <a:t>debates about meat vs. vegetarian diets, considering  biofortification, plant health, which benefits </a:t>
            </a:r>
            <a:r>
              <a:rPr dirty="0" sz="1100">
                <a:solidFill>
                  <a:srgbClr val="FFFFFF"/>
                </a:solidFill>
                <a:latin typeface="Lato"/>
                <a:cs typeface="Lato"/>
              </a:rPr>
              <a:t>in turn </a:t>
            </a:r>
            <a:r>
              <a:rPr dirty="0" sz="1100" spc="-5">
                <a:solidFill>
                  <a:srgbClr val="FFFFFF"/>
                </a:solidFill>
                <a:latin typeface="Lato"/>
                <a:cs typeface="Lato"/>
              </a:rPr>
              <a:t>human  health</a:t>
            </a:r>
            <a:endParaRPr sz="1100">
              <a:latin typeface="Lato"/>
              <a:cs typeface="Lato"/>
            </a:endParaRPr>
          </a:p>
          <a:p>
            <a:pPr marL="12700" marR="553720">
              <a:lnSpc>
                <a:spcPts val="1300"/>
              </a:lnSpc>
            </a:pPr>
            <a:r>
              <a:rPr dirty="0" sz="1100" spc="-15">
                <a:solidFill>
                  <a:srgbClr val="FFFFFF"/>
                </a:solidFill>
                <a:latin typeface="Lato"/>
                <a:cs typeface="Lato"/>
              </a:rPr>
              <a:t>Food </a:t>
            </a:r>
            <a:r>
              <a:rPr dirty="0" sz="1100" spc="-5">
                <a:solidFill>
                  <a:srgbClr val="FFFFFF"/>
                </a:solidFill>
                <a:latin typeface="Lato"/>
                <a:cs typeface="Lato"/>
              </a:rPr>
              <a:t>waste </a:t>
            </a:r>
            <a:r>
              <a:rPr dirty="0" sz="1100">
                <a:solidFill>
                  <a:srgbClr val="FFFFFF"/>
                </a:solidFill>
                <a:latin typeface="Lato"/>
                <a:cs typeface="Lato"/>
              </a:rPr>
              <a:t>– </a:t>
            </a:r>
            <a:r>
              <a:rPr dirty="0" sz="1100" spc="-5">
                <a:solidFill>
                  <a:srgbClr val="FFFFFF"/>
                </a:solidFill>
                <a:latin typeface="Lato"/>
                <a:cs typeface="Lato"/>
              </a:rPr>
              <a:t>measuring </a:t>
            </a:r>
            <a:r>
              <a:rPr dirty="0" sz="1100">
                <a:solidFill>
                  <a:srgbClr val="FFFFFF"/>
                </a:solidFill>
                <a:latin typeface="Lato"/>
                <a:cs typeface="Lato"/>
              </a:rPr>
              <a:t>and </a:t>
            </a:r>
            <a:r>
              <a:rPr dirty="0" sz="1100" spc="-5">
                <a:solidFill>
                  <a:srgbClr val="FFFFFF"/>
                </a:solidFill>
                <a:latin typeface="Lato"/>
                <a:cs typeface="Lato"/>
              </a:rPr>
              <a:t>achieving food waste  reduction at </a:t>
            </a:r>
            <a:r>
              <a:rPr dirty="0" sz="1100">
                <a:solidFill>
                  <a:srgbClr val="FFFFFF"/>
                </a:solidFill>
                <a:latin typeface="Lato"/>
                <a:cs typeface="Lato"/>
              </a:rPr>
              <a:t>a global </a:t>
            </a:r>
            <a:r>
              <a:rPr dirty="0" sz="1100" spc="-10">
                <a:solidFill>
                  <a:srgbClr val="FFFFFF"/>
                </a:solidFill>
                <a:latin typeface="Lato"/>
                <a:cs typeface="Lato"/>
              </a:rPr>
              <a:t>level</a:t>
            </a:r>
            <a:endParaRPr sz="1100">
              <a:latin typeface="Lato"/>
              <a:cs typeface="Lato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8262432" y="6541842"/>
            <a:ext cx="380365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" b="1">
                <a:solidFill>
                  <a:srgbClr val="FCFBFD"/>
                </a:solidFill>
                <a:latin typeface="Lato"/>
                <a:cs typeface="Lato"/>
              </a:rPr>
              <a:t>Sustainable </a:t>
            </a:r>
            <a:r>
              <a:rPr dirty="0" sz="1800" spc="-20" b="1">
                <a:solidFill>
                  <a:srgbClr val="FCFBFD"/>
                </a:solidFill>
                <a:latin typeface="Lato"/>
                <a:cs typeface="Lato"/>
              </a:rPr>
              <a:t>Food </a:t>
            </a:r>
            <a:r>
              <a:rPr dirty="0" sz="1800" spc="-10" b="1">
                <a:solidFill>
                  <a:srgbClr val="FCFBFD"/>
                </a:solidFill>
                <a:latin typeface="Lato"/>
                <a:cs typeface="Lato"/>
              </a:rPr>
              <a:t>for </a:t>
            </a:r>
            <a:r>
              <a:rPr dirty="0" sz="1800" b="1">
                <a:solidFill>
                  <a:srgbClr val="FCFBFD"/>
                </a:solidFill>
                <a:latin typeface="Lato"/>
                <a:cs typeface="Lato"/>
              </a:rPr>
              <a:t>a </a:t>
            </a:r>
            <a:r>
              <a:rPr dirty="0" sz="1800" spc="-10" b="1">
                <a:solidFill>
                  <a:srgbClr val="FCFBFD"/>
                </a:solidFill>
                <a:latin typeface="Lato"/>
                <a:cs typeface="Lato"/>
              </a:rPr>
              <a:t>Healthy</a:t>
            </a:r>
            <a:r>
              <a:rPr dirty="0" sz="1800" spc="-105" b="1">
                <a:solidFill>
                  <a:srgbClr val="FCFBFD"/>
                </a:solidFill>
                <a:latin typeface="Lato"/>
                <a:cs typeface="Lato"/>
              </a:rPr>
              <a:t> </a:t>
            </a:r>
            <a:r>
              <a:rPr dirty="0" sz="1800" spc="-5" b="1">
                <a:solidFill>
                  <a:srgbClr val="FCFBFD"/>
                </a:solidFill>
                <a:latin typeface="Lato"/>
                <a:cs typeface="Lato"/>
              </a:rPr>
              <a:t>Planet</a:t>
            </a:r>
            <a:endParaRPr sz="1800">
              <a:latin typeface="Lato"/>
              <a:cs typeface="Lato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0" y="4597400"/>
            <a:ext cx="5918200" cy="1663700"/>
          </a:xfrm>
          <a:custGeom>
            <a:avLst/>
            <a:gdLst/>
            <a:ahLst/>
            <a:cxnLst/>
            <a:rect l="l" t="t" r="r" b="b"/>
            <a:pathLst>
              <a:path w="5918200" h="1663700">
                <a:moveTo>
                  <a:pt x="0" y="1663700"/>
                </a:moveTo>
                <a:lnTo>
                  <a:pt x="0" y="0"/>
                </a:lnTo>
                <a:lnTo>
                  <a:pt x="5918200" y="0"/>
                </a:lnTo>
                <a:lnTo>
                  <a:pt x="5918200" y="1663700"/>
                </a:lnTo>
                <a:lnTo>
                  <a:pt x="0" y="1663700"/>
                </a:lnTo>
                <a:close/>
              </a:path>
            </a:pathLst>
          </a:custGeom>
          <a:solidFill>
            <a:srgbClr val="25252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/>
          <p:nvPr/>
        </p:nvSpPr>
        <p:spPr>
          <a:xfrm>
            <a:off x="5062965" y="4595675"/>
            <a:ext cx="1670050" cy="1670050"/>
          </a:xfrm>
          <a:custGeom>
            <a:avLst/>
            <a:gdLst/>
            <a:ahLst/>
            <a:cxnLst/>
            <a:rect l="l" t="t" r="r" b="b"/>
            <a:pathLst>
              <a:path w="1670050" h="1670050">
                <a:moveTo>
                  <a:pt x="857022" y="0"/>
                </a:moveTo>
                <a:lnTo>
                  <a:pt x="812802" y="0"/>
                </a:lnTo>
                <a:lnTo>
                  <a:pt x="768633" y="2326"/>
                </a:lnTo>
                <a:lnTo>
                  <a:pt x="724613" y="6980"/>
                </a:lnTo>
                <a:lnTo>
                  <a:pt x="680842" y="13961"/>
                </a:lnTo>
                <a:lnTo>
                  <a:pt x="637420" y="23269"/>
                </a:lnTo>
                <a:lnTo>
                  <a:pt x="594447" y="34904"/>
                </a:lnTo>
                <a:lnTo>
                  <a:pt x="552023" y="48866"/>
                </a:lnTo>
                <a:lnTo>
                  <a:pt x="510246" y="65155"/>
                </a:lnTo>
                <a:lnTo>
                  <a:pt x="469217" y="83771"/>
                </a:lnTo>
                <a:lnTo>
                  <a:pt x="429036" y="104714"/>
                </a:lnTo>
                <a:lnTo>
                  <a:pt x="389802" y="127984"/>
                </a:lnTo>
                <a:lnTo>
                  <a:pt x="351615" y="153581"/>
                </a:lnTo>
                <a:lnTo>
                  <a:pt x="314575" y="181505"/>
                </a:lnTo>
                <a:lnTo>
                  <a:pt x="278781" y="211756"/>
                </a:lnTo>
                <a:lnTo>
                  <a:pt x="244333" y="244333"/>
                </a:lnTo>
                <a:lnTo>
                  <a:pt x="211756" y="278781"/>
                </a:lnTo>
                <a:lnTo>
                  <a:pt x="181505" y="314575"/>
                </a:lnTo>
                <a:lnTo>
                  <a:pt x="153581" y="351615"/>
                </a:lnTo>
                <a:lnTo>
                  <a:pt x="127984" y="389802"/>
                </a:lnTo>
                <a:lnTo>
                  <a:pt x="104714" y="429035"/>
                </a:lnTo>
                <a:lnTo>
                  <a:pt x="83771" y="469216"/>
                </a:lnTo>
                <a:lnTo>
                  <a:pt x="65155" y="510245"/>
                </a:lnTo>
                <a:lnTo>
                  <a:pt x="48866" y="552021"/>
                </a:lnTo>
                <a:lnTo>
                  <a:pt x="34904" y="594446"/>
                </a:lnTo>
                <a:lnTo>
                  <a:pt x="23269" y="637419"/>
                </a:lnTo>
                <a:lnTo>
                  <a:pt x="13961" y="680840"/>
                </a:lnTo>
                <a:lnTo>
                  <a:pt x="6980" y="724611"/>
                </a:lnTo>
                <a:lnTo>
                  <a:pt x="2326" y="768631"/>
                </a:lnTo>
                <a:lnTo>
                  <a:pt x="0" y="812800"/>
                </a:lnTo>
                <a:lnTo>
                  <a:pt x="0" y="857019"/>
                </a:lnTo>
                <a:lnTo>
                  <a:pt x="2326" y="901189"/>
                </a:lnTo>
                <a:lnTo>
                  <a:pt x="6980" y="945208"/>
                </a:lnTo>
                <a:lnTo>
                  <a:pt x="13961" y="988979"/>
                </a:lnTo>
                <a:lnTo>
                  <a:pt x="23269" y="1032400"/>
                </a:lnTo>
                <a:lnTo>
                  <a:pt x="34904" y="1075373"/>
                </a:lnTo>
                <a:lnTo>
                  <a:pt x="48866" y="1117798"/>
                </a:lnTo>
                <a:lnTo>
                  <a:pt x="65155" y="1159574"/>
                </a:lnTo>
                <a:lnTo>
                  <a:pt x="83771" y="1200603"/>
                </a:lnTo>
                <a:lnTo>
                  <a:pt x="104714" y="1240784"/>
                </a:lnTo>
                <a:lnTo>
                  <a:pt x="127984" y="1280017"/>
                </a:lnTo>
                <a:lnTo>
                  <a:pt x="153581" y="1318204"/>
                </a:lnTo>
                <a:lnTo>
                  <a:pt x="181505" y="1355244"/>
                </a:lnTo>
                <a:lnTo>
                  <a:pt x="211756" y="1391038"/>
                </a:lnTo>
                <a:lnTo>
                  <a:pt x="244333" y="1425486"/>
                </a:lnTo>
                <a:lnTo>
                  <a:pt x="278781" y="1458063"/>
                </a:lnTo>
                <a:lnTo>
                  <a:pt x="314575" y="1488314"/>
                </a:lnTo>
                <a:lnTo>
                  <a:pt x="351615" y="1516238"/>
                </a:lnTo>
                <a:lnTo>
                  <a:pt x="389802" y="1541835"/>
                </a:lnTo>
                <a:lnTo>
                  <a:pt x="429036" y="1565105"/>
                </a:lnTo>
                <a:lnTo>
                  <a:pt x="469217" y="1586048"/>
                </a:lnTo>
                <a:lnTo>
                  <a:pt x="510246" y="1604664"/>
                </a:lnTo>
                <a:lnTo>
                  <a:pt x="552023" y="1620953"/>
                </a:lnTo>
                <a:lnTo>
                  <a:pt x="594447" y="1634915"/>
                </a:lnTo>
                <a:lnTo>
                  <a:pt x="637420" y="1646550"/>
                </a:lnTo>
                <a:lnTo>
                  <a:pt x="680842" y="1655858"/>
                </a:lnTo>
                <a:lnTo>
                  <a:pt x="724613" y="1662839"/>
                </a:lnTo>
                <a:lnTo>
                  <a:pt x="768633" y="1667493"/>
                </a:lnTo>
                <a:lnTo>
                  <a:pt x="812802" y="1669820"/>
                </a:lnTo>
                <a:lnTo>
                  <a:pt x="857022" y="1669820"/>
                </a:lnTo>
                <a:lnTo>
                  <a:pt x="901191" y="1667493"/>
                </a:lnTo>
                <a:lnTo>
                  <a:pt x="945211" y="1662839"/>
                </a:lnTo>
                <a:lnTo>
                  <a:pt x="988982" y="1655858"/>
                </a:lnTo>
                <a:lnTo>
                  <a:pt x="1032404" y="1646550"/>
                </a:lnTo>
                <a:lnTo>
                  <a:pt x="1075377" y="1634915"/>
                </a:lnTo>
                <a:lnTo>
                  <a:pt x="1117802" y="1620953"/>
                </a:lnTo>
                <a:lnTo>
                  <a:pt x="1159578" y="1604664"/>
                </a:lnTo>
                <a:lnTo>
                  <a:pt x="1200607" y="1586048"/>
                </a:lnTo>
                <a:lnTo>
                  <a:pt x="1240788" y="1565105"/>
                </a:lnTo>
                <a:lnTo>
                  <a:pt x="1280022" y="1541835"/>
                </a:lnTo>
                <a:lnTo>
                  <a:pt x="1318209" y="1516238"/>
                </a:lnTo>
                <a:lnTo>
                  <a:pt x="1355249" y="1488314"/>
                </a:lnTo>
                <a:lnTo>
                  <a:pt x="1391043" y="1458063"/>
                </a:lnTo>
                <a:lnTo>
                  <a:pt x="1425491" y="1425486"/>
                </a:lnTo>
                <a:lnTo>
                  <a:pt x="1458069" y="1391038"/>
                </a:lnTo>
                <a:lnTo>
                  <a:pt x="1488319" y="1355244"/>
                </a:lnTo>
                <a:lnTo>
                  <a:pt x="1516243" y="1318204"/>
                </a:lnTo>
                <a:lnTo>
                  <a:pt x="1541840" y="1280017"/>
                </a:lnTo>
                <a:lnTo>
                  <a:pt x="1565110" y="1240784"/>
                </a:lnTo>
                <a:lnTo>
                  <a:pt x="1586053" y="1200603"/>
                </a:lnTo>
                <a:lnTo>
                  <a:pt x="1604669" y="1159574"/>
                </a:lnTo>
                <a:lnTo>
                  <a:pt x="1620958" y="1117798"/>
                </a:lnTo>
                <a:lnTo>
                  <a:pt x="1634920" y="1075373"/>
                </a:lnTo>
                <a:lnTo>
                  <a:pt x="1646555" y="1032400"/>
                </a:lnTo>
                <a:lnTo>
                  <a:pt x="1655863" y="988979"/>
                </a:lnTo>
                <a:lnTo>
                  <a:pt x="1662844" y="945208"/>
                </a:lnTo>
                <a:lnTo>
                  <a:pt x="1667498" y="901189"/>
                </a:lnTo>
                <a:lnTo>
                  <a:pt x="1669825" y="857019"/>
                </a:lnTo>
                <a:lnTo>
                  <a:pt x="1669825" y="812800"/>
                </a:lnTo>
                <a:lnTo>
                  <a:pt x="1667498" y="768631"/>
                </a:lnTo>
                <a:lnTo>
                  <a:pt x="1662844" y="724611"/>
                </a:lnTo>
                <a:lnTo>
                  <a:pt x="1655863" y="680840"/>
                </a:lnTo>
                <a:lnTo>
                  <a:pt x="1646555" y="637419"/>
                </a:lnTo>
                <a:lnTo>
                  <a:pt x="1634920" y="594446"/>
                </a:lnTo>
                <a:lnTo>
                  <a:pt x="1620958" y="552021"/>
                </a:lnTo>
                <a:lnTo>
                  <a:pt x="1604669" y="510245"/>
                </a:lnTo>
                <a:lnTo>
                  <a:pt x="1586053" y="469216"/>
                </a:lnTo>
                <a:lnTo>
                  <a:pt x="1565110" y="429035"/>
                </a:lnTo>
                <a:lnTo>
                  <a:pt x="1541840" y="389802"/>
                </a:lnTo>
                <a:lnTo>
                  <a:pt x="1516243" y="351615"/>
                </a:lnTo>
                <a:lnTo>
                  <a:pt x="1488319" y="314575"/>
                </a:lnTo>
                <a:lnTo>
                  <a:pt x="1458069" y="278781"/>
                </a:lnTo>
                <a:lnTo>
                  <a:pt x="1425491" y="244333"/>
                </a:lnTo>
                <a:lnTo>
                  <a:pt x="1391043" y="211756"/>
                </a:lnTo>
                <a:lnTo>
                  <a:pt x="1355249" y="181505"/>
                </a:lnTo>
                <a:lnTo>
                  <a:pt x="1318209" y="153581"/>
                </a:lnTo>
                <a:lnTo>
                  <a:pt x="1280022" y="127984"/>
                </a:lnTo>
                <a:lnTo>
                  <a:pt x="1240788" y="104714"/>
                </a:lnTo>
                <a:lnTo>
                  <a:pt x="1200607" y="83771"/>
                </a:lnTo>
                <a:lnTo>
                  <a:pt x="1159578" y="65155"/>
                </a:lnTo>
                <a:lnTo>
                  <a:pt x="1117802" y="48866"/>
                </a:lnTo>
                <a:lnTo>
                  <a:pt x="1075377" y="34904"/>
                </a:lnTo>
                <a:lnTo>
                  <a:pt x="1032404" y="23269"/>
                </a:lnTo>
                <a:lnTo>
                  <a:pt x="988982" y="13961"/>
                </a:lnTo>
                <a:lnTo>
                  <a:pt x="945211" y="6980"/>
                </a:lnTo>
                <a:lnTo>
                  <a:pt x="901191" y="2326"/>
                </a:lnTo>
                <a:lnTo>
                  <a:pt x="857022" y="0"/>
                </a:lnTo>
                <a:close/>
              </a:path>
            </a:pathLst>
          </a:custGeom>
          <a:solidFill>
            <a:srgbClr val="25252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/>
          <p:nvPr/>
        </p:nvSpPr>
        <p:spPr>
          <a:xfrm>
            <a:off x="5226551" y="4759260"/>
            <a:ext cx="1343025" cy="1343025"/>
          </a:xfrm>
          <a:custGeom>
            <a:avLst/>
            <a:gdLst/>
            <a:ahLst/>
            <a:cxnLst/>
            <a:rect l="l" t="t" r="r" b="b"/>
            <a:pathLst>
              <a:path w="1343025" h="1343025">
                <a:moveTo>
                  <a:pt x="693745" y="0"/>
                </a:moveTo>
                <a:lnTo>
                  <a:pt x="648908" y="0"/>
                </a:lnTo>
                <a:lnTo>
                  <a:pt x="604151" y="2975"/>
                </a:lnTo>
                <a:lnTo>
                  <a:pt x="559635" y="8925"/>
                </a:lnTo>
                <a:lnTo>
                  <a:pt x="515520" y="17851"/>
                </a:lnTo>
                <a:lnTo>
                  <a:pt x="471969" y="29751"/>
                </a:lnTo>
                <a:lnTo>
                  <a:pt x="429141" y="44627"/>
                </a:lnTo>
                <a:lnTo>
                  <a:pt x="387197" y="62479"/>
                </a:lnTo>
                <a:lnTo>
                  <a:pt x="346297" y="83305"/>
                </a:lnTo>
                <a:lnTo>
                  <a:pt x="306604" y="107107"/>
                </a:lnTo>
                <a:lnTo>
                  <a:pt x="268276" y="133883"/>
                </a:lnTo>
                <a:lnTo>
                  <a:pt x="231476" y="163635"/>
                </a:lnTo>
                <a:lnTo>
                  <a:pt x="196364" y="196363"/>
                </a:lnTo>
                <a:lnTo>
                  <a:pt x="163636" y="231475"/>
                </a:lnTo>
                <a:lnTo>
                  <a:pt x="133884" y="268275"/>
                </a:lnTo>
                <a:lnTo>
                  <a:pt x="107107" y="306603"/>
                </a:lnTo>
                <a:lnTo>
                  <a:pt x="83305" y="346296"/>
                </a:lnTo>
                <a:lnTo>
                  <a:pt x="62479" y="387195"/>
                </a:lnTo>
                <a:lnTo>
                  <a:pt x="44628" y="429139"/>
                </a:lnTo>
                <a:lnTo>
                  <a:pt x="29752" y="471967"/>
                </a:lnTo>
                <a:lnTo>
                  <a:pt x="17851" y="515519"/>
                </a:lnTo>
                <a:lnTo>
                  <a:pt x="8925" y="559633"/>
                </a:lnTo>
                <a:lnTo>
                  <a:pt x="2975" y="604149"/>
                </a:lnTo>
                <a:lnTo>
                  <a:pt x="0" y="648905"/>
                </a:lnTo>
                <a:lnTo>
                  <a:pt x="0" y="693743"/>
                </a:lnTo>
                <a:lnTo>
                  <a:pt x="2975" y="738500"/>
                </a:lnTo>
                <a:lnTo>
                  <a:pt x="8925" y="783015"/>
                </a:lnTo>
                <a:lnTo>
                  <a:pt x="17851" y="827129"/>
                </a:lnTo>
                <a:lnTo>
                  <a:pt x="29752" y="870681"/>
                </a:lnTo>
                <a:lnTo>
                  <a:pt x="44628" y="913509"/>
                </a:lnTo>
                <a:lnTo>
                  <a:pt x="62479" y="955453"/>
                </a:lnTo>
                <a:lnTo>
                  <a:pt x="83305" y="996352"/>
                </a:lnTo>
                <a:lnTo>
                  <a:pt x="107107" y="1036045"/>
                </a:lnTo>
                <a:lnTo>
                  <a:pt x="133884" y="1074372"/>
                </a:lnTo>
                <a:lnTo>
                  <a:pt x="163636" y="1111172"/>
                </a:lnTo>
                <a:lnTo>
                  <a:pt x="196364" y="1146285"/>
                </a:lnTo>
                <a:lnTo>
                  <a:pt x="231476" y="1179012"/>
                </a:lnTo>
                <a:lnTo>
                  <a:pt x="268276" y="1208764"/>
                </a:lnTo>
                <a:lnTo>
                  <a:pt x="306604" y="1235541"/>
                </a:lnTo>
                <a:lnTo>
                  <a:pt x="346297" y="1259343"/>
                </a:lnTo>
                <a:lnTo>
                  <a:pt x="387197" y="1280169"/>
                </a:lnTo>
                <a:lnTo>
                  <a:pt x="429141" y="1298020"/>
                </a:lnTo>
                <a:lnTo>
                  <a:pt x="471969" y="1312897"/>
                </a:lnTo>
                <a:lnTo>
                  <a:pt x="515520" y="1324797"/>
                </a:lnTo>
                <a:lnTo>
                  <a:pt x="559635" y="1333723"/>
                </a:lnTo>
                <a:lnTo>
                  <a:pt x="604151" y="1339673"/>
                </a:lnTo>
                <a:lnTo>
                  <a:pt x="648908" y="1342649"/>
                </a:lnTo>
                <a:lnTo>
                  <a:pt x="693745" y="1342649"/>
                </a:lnTo>
                <a:lnTo>
                  <a:pt x="738502" y="1339673"/>
                </a:lnTo>
                <a:lnTo>
                  <a:pt x="783018" y="1333723"/>
                </a:lnTo>
                <a:lnTo>
                  <a:pt x="827133" y="1324797"/>
                </a:lnTo>
                <a:lnTo>
                  <a:pt x="870684" y="1312897"/>
                </a:lnTo>
                <a:lnTo>
                  <a:pt x="913512" y="1298020"/>
                </a:lnTo>
                <a:lnTo>
                  <a:pt x="955456" y="1280169"/>
                </a:lnTo>
                <a:lnTo>
                  <a:pt x="996356" y="1259343"/>
                </a:lnTo>
                <a:lnTo>
                  <a:pt x="1036049" y="1235541"/>
                </a:lnTo>
                <a:lnTo>
                  <a:pt x="1074377" y="1208764"/>
                </a:lnTo>
                <a:lnTo>
                  <a:pt x="1111177" y="1179012"/>
                </a:lnTo>
                <a:lnTo>
                  <a:pt x="1146289" y="1146285"/>
                </a:lnTo>
                <a:lnTo>
                  <a:pt x="1179017" y="1111172"/>
                </a:lnTo>
                <a:lnTo>
                  <a:pt x="1208769" y="1074372"/>
                </a:lnTo>
                <a:lnTo>
                  <a:pt x="1235546" y="1036045"/>
                </a:lnTo>
                <a:lnTo>
                  <a:pt x="1259347" y="996352"/>
                </a:lnTo>
                <a:lnTo>
                  <a:pt x="1280174" y="955453"/>
                </a:lnTo>
                <a:lnTo>
                  <a:pt x="1298025" y="913509"/>
                </a:lnTo>
                <a:lnTo>
                  <a:pt x="1312901" y="870681"/>
                </a:lnTo>
                <a:lnTo>
                  <a:pt x="1324802" y="827129"/>
                </a:lnTo>
                <a:lnTo>
                  <a:pt x="1333728" y="783015"/>
                </a:lnTo>
                <a:lnTo>
                  <a:pt x="1339678" y="738500"/>
                </a:lnTo>
                <a:lnTo>
                  <a:pt x="1342653" y="693743"/>
                </a:lnTo>
                <a:lnTo>
                  <a:pt x="1342653" y="648905"/>
                </a:lnTo>
                <a:lnTo>
                  <a:pt x="1339678" y="604149"/>
                </a:lnTo>
                <a:lnTo>
                  <a:pt x="1333728" y="559633"/>
                </a:lnTo>
                <a:lnTo>
                  <a:pt x="1324802" y="515519"/>
                </a:lnTo>
                <a:lnTo>
                  <a:pt x="1312901" y="471967"/>
                </a:lnTo>
                <a:lnTo>
                  <a:pt x="1298025" y="429139"/>
                </a:lnTo>
                <a:lnTo>
                  <a:pt x="1280174" y="387195"/>
                </a:lnTo>
                <a:lnTo>
                  <a:pt x="1259347" y="346296"/>
                </a:lnTo>
                <a:lnTo>
                  <a:pt x="1235546" y="306603"/>
                </a:lnTo>
                <a:lnTo>
                  <a:pt x="1208769" y="268275"/>
                </a:lnTo>
                <a:lnTo>
                  <a:pt x="1179017" y="231475"/>
                </a:lnTo>
                <a:lnTo>
                  <a:pt x="1146289" y="196363"/>
                </a:lnTo>
                <a:lnTo>
                  <a:pt x="1111177" y="163635"/>
                </a:lnTo>
                <a:lnTo>
                  <a:pt x="1074377" y="133883"/>
                </a:lnTo>
                <a:lnTo>
                  <a:pt x="1036049" y="107107"/>
                </a:lnTo>
                <a:lnTo>
                  <a:pt x="996356" y="83305"/>
                </a:lnTo>
                <a:lnTo>
                  <a:pt x="955456" y="62479"/>
                </a:lnTo>
                <a:lnTo>
                  <a:pt x="913512" y="44627"/>
                </a:lnTo>
                <a:lnTo>
                  <a:pt x="870684" y="29751"/>
                </a:lnTo>
                <a:lnTo>
                  <a:pt x="827133" y="17851"/>
                </a:lnTo>
                <a:lnTo>
                  <a:pt x="783018" y="8925"/>
                </a:lnTo>
                <a:lnTo>
                  <a:pt x="738502" y="2975"/>
                </a:lnTo>
                <a:lnTo>
                  <a:pt x="693745" y="0"/>
                </a:lnTo>
                <a:close/>
              </a:path>
            </a:pathLst>
          </a:custGeom>
          <a:solidFill>
            <a:srgbClr val="49494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/>
          <p:nvPr/>
        </p:nvSpPr>
        <p:spPr>
          <a:xfrm>
            <a:off x="5516475" y="7189402"/>
            <a:ext cx="763270" cy="763270"/>
          </a:xfrm>
          <a:custGeom>
            <a:avLst/>
            <a:gdLst/>
            <a:ahLst/>
            <a:cxnLst/>
            <a:rect l="l" t="t" r="r" b="b"/>
            <a:pathLst>
              <a:path w="763270" h="763270">
                <a:moveTo>
                  <a:pt x="403955" y="0"/>
                </a:moveTo>
                <a:lnTo>
                  <a:pt x="358848" y="0"/>
                </a:lnTo>
                <a:lnTo>
                  <a:pt x="313993" y="5297"/>
                </a:lnTo>
                <a:lnTo>
                  <a:pt x="269898" y="15891"/>
                </a:lnTo>
                <a:lnTo>
                  <a:pt x="227069" y="31783"/>
                </a:lnTo>
                <a:lnTo>
                  <a:pt x="186013" y="52972"/>
                </a:lnTo>
                <a:lnTo>
                  <a:pt x="147234" y="79458"/>
                </a:lnTo>
                <a:lnTo>
                  <a:pt x="111241" y="111241"/>
                </a:lnTo>
                <a:lnTo>
                  <a:pt x="79458" y="147234"/>
                </a:lnTo>
                <a:lnTo>
                  <a:pt x="52972" y="186013"/>
                </a:lnTo>
                <a:lnTo>
                  <a:pt x="31783" y="227069"/>
                </a:lnTo>
                <a:lnTo>
                  <a:pt x="15891" y="269898"/>
                </a:lnTo>
                <a:lnTo>
                  <a:pt x="5297" y="313993"/>
                </a:lnTo>
                <a:lnTo>
                  <a:pt x="0" y="358848"/>
                </a:lnTo>
                <a:lnTo>
                  <a:pt x="0" y="403955"/>
                </a:lnTo>
                <a:lnTo>
                  <a:pt x="5297" y="448810"/>
                </a:lnTo>
                <a:lnTo>
                  <a:pt x="15891" y="492904"/>
                </a:lnTo>
                <a:lnTo>
                  <a:pt x="31783" y="535733"/>
                </a:lnTo>
                <a:lnTo>
                  <a:pt x="52972" y="576790"/>
                </a:lnTo>
                <a:lnTo>
                  <a:pt x="79458" y="615568"/>
                </a:lnTo>
                <a:lnTo>
                  <a:pt x="111241" y="651561"/>
                </a:lnTo>
                <a:lnTo>
                  <a:pt x="147234" y="683344"/>
                </a:lnTo>
                <a:lnTo>
                  <a:pt x="186013" y="709830"/>
                </a:lnTo>
                <a:lnTo>
                  <a:pt x="227069" y="731019"/>
                </a:lnTo>
                <a:lnTo>
                  <a:pt x="269898" y="746911"/>
                </a:lnTo>
                <a:lnTo>
                  <a:pt x="313993" y="757505"/>
                </a:lnTo>
                <a:lnTo>
                  <a:pt x="358848" y="762802"/>
                </a:lnTo>
                <a:lnTo>
                  <a:pt x="403955" y="762802"/>
                </a:lnTo>
                <a:lnTo>
                  <a:pt x="448810" y="757505"/>
                </a:lnTo>
                <a:lnTo>
                  <a:pt x="492904" y="746911"/>
                </a:lnTo>
                <a:lnTo>
                  <a:pt x="535733" y="731019"/>
                </a:lnTo>
                <a:lnTo>
                  <a:pt x="576790" y="709830"/>
                </a:lnTo>
                <a:lnTo>
                  <a:pt x="615568" y="683344"/>
                </a:lnTo>
                <a:lnTo>
                  <a:pt x="651561" y="651561"/>
                </a:lnTo>
                <a:lnTo>
                  <a:pt x="683345" y="615568"/>
                </a:lnTo>
                <a:lnTo>
                  <a:pt x="709831" y="576790"/>
                </a:lnTo>
                <a:lnTo>
                  <a:pt x="731020" y="535733"/>
                </a:lnTo>
                <a:lnTo>
                  <a:pt x="746912" y="492904"/>
                </a:lnTo>
                <a:lnTo>
                  <a:pt x="757506" y="448810"/>
                </a:lnTo>
                <a:lnTo>
                  <a:pt x="762803" y="403955"/>
                </a:lnTo>
                <a:lnTo>
                  <a:pt x="762803" y="358848"/>
                </a:lnTo>
                <a:lnTo>
                  <a:pt x="757506" y="313993"/>
                </a:lnTo>
                <a:lnTo>
                  <a:pt x="746912" y="269898"/>
                </a:lnTo>
                <a:lnTo>
                  <a:pt x="731020" y="227069"/>
                </a:lnTo>
                <a:lnTo>
                  <a:pt x="709831" y="186013"/>
                </a:lnTo>
                <a:lnTo>
                  <a:pt x="683345" y="147234"/>
                </a:lnTo>
                <a:lnTo>
                  <a:pt x="651561" y="111241"/>
                </a:lnTo>
                <a:lnTo>
                  <a:pt x="615568" y="79458"/>
                </a:lnTo>
                <a:lnTo>
                  <a:pt x="576790" y="52972"/>
                </a:lnTo>
                <a:lnTo>
                  <a:pt x="535733" y="31783"/>
                </a:lnTo>
                <a:lnTo>
                  <a:pt x="492904" y="15891"/>
                </a:lnTo>
                <a:lnTo>
                  <a:pt x="448810" y="5297"/>
                </a:lnTo>
                <a:lnTo>
                  <a:pt x="403955" y="0"/>
                </a:lnTo>
                <a:close/>
              </a:path>
            </a:pathLst>
          </a:custGeom>
          <a:solidFill>
            <a:srgbClr val="3187B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6" name="object 36"/>
          <p:cNvSpPr/>
          <p:nvPr/>
        </p:nvSpPr>
        <p:spPr>
          <a:xfrm>
            <a:off x="5516475" y="7189402"/>
            <a:ext cx="763270" cy="763270"/>
          </a:xfrm>
          <a:custGeom>
            <a:avLst/>
            <a:gdLst/>
            <a:ahLst/>
            <a:cxnLst/>
            <a:rect l="l" t="t" r="r" b="b"/>
            <a:pathLst>
              <a:path w="763270" h="763270">
                <a:moveTo>
                  <a:pt x="651561" y="111241"/>
                </a:moveTo>
                <a:lnTo>
                  <a:pt x="683345" y="147235"/>
                </a:lnTo>
                <a:lnTo>
                  <a:pt x="709831" y="186013"/>
                </a:lnTo>
                <a:lnTo>
                  <a:pt x="731020" y="227069"/>
                </a:lnTo>
                <a:lnTo>
                  <a:pt x="746911" y="269898"/>
                </a:lnTo>
                <a:lnTo>
                  <a:pt x="757506" y="313993"/>
                </a:lnTo>
                <a:lnTo>
                  <a:pt x="762803" y="358848"/>
                </a:lnTo>
                <a:lnTo>
                  <a:pt x="762803" y="403955"/>
                </a:lnTo>
                <a:lnTo>
                  <a:pt x="757506" y="448809"/>
                </a:lnTo>
                <a:lnTo>
                  <a:pt x="746911" y="492904"/>
                </a:lnTo>
                <a:lnTo>
                  <a:pt x="731020" y="535733"/>
                </a:lnTo>
                <a:lnTo>
                  <a:pt x="709831" y="576790"/>
                </a:lnTo>
                <a:lnTo>
                  <a:pt x="683345" y="615568"/>
                </a:lnTo>
                <a:lnTo>
                  <a:pt x="651561" y="651561"/>
                </a:lnTo>
                <a:lnTo>
                  <a:pt x="615568" y="683345"/>
                </a:lnTo>
                <a:lnTo>
                  <a:pt x="576790" y="709831"/>
                </a:lnTo>
                <a:lnTo>
                  <a:pt x="535733" y="731020"/>
                </a:lnTo>
                <a:lnTo>
                  <a:pt x="492904" y="746911"/>
                </a:lnTo>
                <a:lnTo>
                  <a:pt x="448809" y="757506"/>
                </a:lnTo>
                <a:lnTo>
                  <a:pt x="403955" y="762803"/>
                </a:lnTo>
                <a:lnTo>
                  <a:pt x="358848" y="762803"/>
                </a:lnTo>
                <a:lnTo>
                  <a:pt x="313993" y="757506"/>
                </a:lnTo>
                <a:lnTo>
                  <a:pt x="269898" y="746911"/>
                </a:lnTo>
                <a:lnTo>
                  <a:pt x="227069" y="731020"/>
                </a:lnTo>
                <a:lnTo>
                  <a:pt x="186013" y="709831"/>
                </a:lnTo>
                <a:lnTo>
                  <a:pt x="147235" y="683345"/>
                </a:lnTo>
                <a:lnTo>
                  <a:pt x="111241" y="651561"/>
                </a:lnTo>
                <a:lnTo>
                  <a:pt x="79458" y="615568"/>
                </a:lnTo>
                <a:lnTo>
                  <a:pt x="52972" y="576790"/>
                </a:lnTo>
                <a:lnTo>
                  <a:pt x="31783" y="535733"/>
                </a:lnTo>
                <a:lnTo>
                  <a:pt x="15891" y="492904"/>
                </a:lnTo>
                <a:lnTo>
                  <a:pt x="5297" y="448809"/>
                </a:lnTo>
                <a:lnTo>
                  <a:pt x="0" y="403955"/>
                </a:lnTo>
                <a:lnTo>
                  <a:pt x="0" y="358848"/>
                </a:lnTo>
                <a:lnTo>
                  <a:pt x="5297" y="313993"/>
                </a:lnTo>
                <a:lnTo>
                  <a:pt x="15891" y="269898"/>
                </a:lnTo>
                <a:lnTo>
                  <a:pt x="31783" y="227069"/>
                </a:lnTo>
                <a:lnTo>
                  <a:pt x="52972" y="186013"/>
                </a:lnTo>
                <a:lnTo>
                  <a:pt x="79458" y="147235"/>
                </a:lnTo>
                <a:lnTo>
                  <a:pt x="111241" y="111241"/>
                </a:lnTo>
                <a:lnTo>
                  <a:pt x="147235" y="79458"/>
                </a:lnTo>
                <a:lnTo>
                  <a:pt x="186013" y="52972"/>
                </a:lnTo>
                <a:lnTo>
                  <a:pt x="227069" y="31783"/>
                </a:lnTo>
                <a:lnTo>
                  <a:pt x="269898" y="15891"/>
                </a:lnTo>
                <a:lnTo>
                  <a:pt x="313993" y="5297"/>
                </a:lnTo>
                <a:lnTo>
                  <a:pt x="358848" y="0"/>
                </a:lnTo>
                <a:lnTo>
                  <a:pt x="403955" y="0"/>
                </a:lnTo>
                <a:lnTo>
                  <a:pt x="448809" y="5297"/>
                </a:lnTo>
                <a:lnTo>
                  <a:pt x="492904" y="15891"/>
                </a:lnTo>
                <a:lnTo>
                  <a:pt x="535733" y="31783"/>
                </a:lnTo>
                <a:lnTo>
                  <a:pt x="576790" y="52972"/>
                </a:lnTo>
                <a:lnTo>
                  <a:pt x="615568" y="79458"/>
                </a:lnTo>
                <a:lnTo>
                  <a:pt x="651561" y="111241"/>
                </a:lnTo>
                <a:close/>
              </a:path>
            </a:pathLst>
          </a:custGeom>
          <a:ln w="127000">
            <a:solidFill>
              <a:srgbClr val="3187B1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 txBox="1"/>
          <p:nvPr/>
        </p:nvSpPr>
        <p:spPr>
          <a:xfrm>
            <a:off x="5821831" y="7403324"/>
            <a:ext cx="15240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>
                <a:solidFill>
                  <a:srgbClr val="FFFFFF"/>
                </a:solidFill>
                <a:latin typeface="Roboto-Light"/>
                <a:cs typeface="Roboto-Light"/>
              </a:rPr>
              <a:t>5</a:t>
            </a:r>
            <a:endParaRPr sz="1800">
              <a:latin typeface="Roboto-Light"/>
              <a:cs typeface="Roboto-Light"/>
            </a:endParaRPr>
          </a:p>
        </p:txBody>
      </p:sp>
      <p:sp>
        <p:nvSpPr>
          <p:cNvPr id="38" name="object 38"/>
          <p:cNvSpPr/>
          <p:nvPr/>
        </p:nvSpPr>
        <p:spPr>
          <a:xfrm>
            <a:off x="5435600" y="5257800"/>
            <a:ext cx="939800" cy="4826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9" name="object 39"/>
          <p:cNvSpPr txBox="1"/>
          <p:nvPr/>
        </p:nvSpPr>
        <p:spPr>
          <a:xfrm>
            <a:off x="570068" y="5179475"/>
            <a:ext cx="4342130" cy="46735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900" spc="-15" b="1">
                <a:solidFill>
                  <a:srgbClr val="FEFEFE"/>
                </a:solidFill>
                <a:latin typeface="Lato"/>
                <a:cs typeface="Lato"/>
              </a:rPr>
              <a:t>I</a:t>
            </a:r>
            <a:r>
              <a:rPr dirty="0" sz="2900" spc="-15" b="1">
                <a:solidFill>
                  <a:srgbClr val="FFFFFF"/>
                </a:solidFill>
                <a:latin typeface="Lato"/>
                <a:cs typeface="Lato"/>
              </a:rPr>
              <a:t>n </a:t>
            </a:r>
            <a:r>
              <a:rPr dirty="0" sz="2900" spc="-5" b="1">
                <a:solidFill>
                  <a:srgbClr val="FFFFFF"/>
                </a:solidFill>
                <a:latin typeface="Lato"/>
                <a:cs typeface="Lato"/>
              </a:rPr>
              <a:t>support </a:t>
            </a:r>
            <a:r>
              <a:rPr dirty="0" sz="2900" spc="-20" b="1">
                <a:solidFill>
                  <a:srgbClr val="FFFFFF"/>
                </a:solidFill>
                <a:latin typeface="Lato"/>
                <a:cs typeface="Lato"/>
              </a:rPr>
              <a:t>of </a:t>
            </a:r>
            <a:r>
              <a:rPr dirty="0" sz="2900" b="1">
                <a:solidFill>
                  <a:srgbClr val="FFFFFF"/>
                </a:solidFill>
                <a:latin typeface="Lato"/>
                <a:cs typeface="Lato"/>
              </a:rPr>
              <a:t>UNEA</a:t>
            </a:r>
            <a:r>
              <a:rPr dirty="0" sz="2900" spc="-160" b="1">
                <a:solidFill>
                  <a:srgbClr val="FFFFFF"/>
                </a:solidFill>
                <a:latin typeface="Lato"/>
                <a:cs typeface="Lato"/>
              </a:rPr>
              <a:t> </a:t>
            </a:r>
            <a:r>
              <a:rPr dirty="0" sz="2900" spc="-5" b="1">
                <a:solidFill>
                  <a:srgbClr val="FFFFFF"/>
                </a:solidFill>
                <a:latin typeface="Lato"/>
                <a:cs typeface="Lato"/>
              </a:rPr>
              <a:t>theme</a:t>
            </a:r>
            <a:endParaRPr sz="2900">
              <a:latin typeface="Lato"/>
              <a:cs typeface="Lato"/>
            </a:endParaRPr>
          </a:p>
        </p:txBody>
      </p:sp>
      <p:sp>
        <p:nvSpPr>
          <p:cNvPr id="40" name="object 40"/>
          <p:cNvSpPr/>
          <p:nvPr/>
        </p:nvSpPr>
        <p:spPr>
          <a:xfrm>
            <a:off x="1333500" y="368300"/>
            <a:ext cx="1612900" cy="12446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232522" y="8739113"/>
            <a:ext cx="266573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">
                <a:solidFill>
                  <a:srgbClr val="FFFFFF"/>
                </a:solidFill>
                <a:latin typeface="Lato-Light"/>
                <a:cs typeface="Lato-Light"/>
              </a:rPr>
              <a:t>E-mail:</a:t>
            </a:r>
            <a:r>
              <a:rPr dirty="0" sz="1800" spc="-45">
                <a:solidFill>
                  <a:srgbClr val="FFFFFF"/>
                </a:solidFill>
                <a:latin typeface="Lato-Light"/>
                <a:cs typeface="Lato-Light"/>
              </a:rPr>
              <a:t> </a:t>
            </a:r>
            <a:r>
              <a:rPr dirty="0" u="sng" sz="1800" spc="-1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Lato-Light"/>
                <a:cs typeface="Lato-Light"/>
                <a:hlinkClick r:id="rId2"/>
              </a:rPr>
              <a:t>forum@un-spbf.org</a:t>
            </a:r>
            <a:endParaRPr sz="1800">
              <a:latin typeface="Lato-Light"/>
              <a:cs typeface="Lato-Ligh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116425" y="8739113"/>
            <a:ext cx="208343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15">
                <a:solidFill>
                  <a:srgbClr val="FFFFFF"/>
                </a:solidFill>
                <a:latin typeface="Lato-Light"/>
                <a:cs typeface="Lato-Light"/>
              </a:rPr>
              <a:t>Website:</a:t>
            </a:r>
            <a:r>
              <a:rPr dirty="0" sz="1800" spc="-65">
                <a:solidFill>
                  <a:srgbClr val="FFFFFF"/>
                </a:solidFill>
                <a:latin typeface="Lato-Light"/>
                <a:cs typeface="Lato-Light"/>
              </a:rPr>
              <a:t> </a:t>
            </a:r>
            <a:r>
              <a:rPr dirty="0" u="sng" sz="1800" spc="-1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Lato-Light"/>
                <a:cs typeface="Lato-Light"/>
              </a:rPr>
              <a:t>un-spbf.org</a:t>
            </a:r>
            <a:endParaRPr sz="1800">
              <a:latin typeface="Lato-Light"/>
              <a:cs typeface="Lato-Light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0026650" y="8724900"/>
            <a:ext cx="0" cy="292100"/>
          </a:xfrm>
          <a:custGeom>
            <a:avLst/>
            <a:gdLst/>
            <a:ahLst/>
            <a:cxnLst/>
            <a:rect l="l" t="t" r="r" b="b"/>
            <a:pathLst>
              <a:path w="0" h="292100">
                <a:moveTo>
                  <a:pt x="0" y="292099"/>
                </a:moveTo>
                <a:lnTo>
                  <a:pt x="0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0" y="0"/>
            <a:ext cx="13004800" cy="44450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0" y="0"/>
            <a:ext cx="4051300" cy="31496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1005920" y="7328358"/>
            <a:ext cx="4865370" cy="1315720"/>
          </a:xfrm>
          <a:prstGeom prst="rect">
            <a:avLst/>
          </a:prstGeom>
        </p:spPr>
        <p:txBody>
          <a:bodyPr wrap="square" lIns="0" tIns="7620" rIns="0" bIns="0" rtlCol="0" vert="horz">
            <a:spAutoFit/>
          </a:bodyPr>
          <a:lstStyle/>
          <a:p>
            <a:pPr marL="12700" marR="5080">
              <a:lnSpc>
                <a:spcPct val="101200"/>
              </a:lnSpc>
              <a:spcBef>
                <a:spcPts val="60"/>
              </a:spcBef>
            </a:pPr>
            <a:r>
              <a:rPr dirty="0" sz="2800" b="1">
                <a:solidFill>
                  <a:srgbClr val="FFFFFF"/>
                </a:solidFill>
                <a:latin typeface="Lato"/>
                <a:cs typeface="Lato"/>
              </a:rPr>
              <a:t>WE </a:t>
            </a:r>
            <a:r>
              <a:rPr dirty="0" sz="2800" spc="-20" b="1">
                <a:solidFill>
                  <a:srgbClr val="FFFFFF"/>
                </a:solidFill>
                <a:latin typeface="Lato"/>
                <a:cs typeface="Lato"/>
              </a:rPr>
              <a:t>WELCOME </a:t>
            </a:r>
            <a:r>
              <a:rPr dirty="0" sz="2800" spc="-30" b="1">
                <a:solidFill>
                  <a:srgbClr val="FFFFFF"/>
                </a:solidFill>
                <a:latin typeface="Lato"/>
                <a:cs typeface="Lato"/>
              </a:rPr>
              <a:t>YOUR</a:t>
            </a:r>
            <a:r>
              <a:rPr dirty="0" sz="2800" spc="-305" b="1">
                <a:solidFill>
                  <a:srgbClr val="FFFFFF"/>
                </a:solidFill>
                <a:latin typeface="Lato"/>
                <a:cs typeface="Lato"/>
              </a:rPr>
              <a:t> </a:t>
            </a:r>
            <a:r>
              <a:rPr dirty="0" sz="2800" spc="-10" b="1">
                <a:solidFill>
                  <a:srgbClr val="FFFFFF"/>
                </a:solidFill>
                <a:latin typeface="Lato"/>
                <a:cs typeface="Lato"/>
              </a:rPr>
              <a:t>ACTIVE  </a:t>
            </a:r>
            <a:r>
              <a:rPr dirty="0" sz="2800" spc="-45" b="1">
                <a:solidFill>
                  <a:srgbClr val="FFFFFF"/>
                </a:solidFill>
                <a:latin typeface="Lato"/>
                <a:cs typeface="Lato"/>
              </a:rPr>
              <a:t>PARTICIPATION </a:t>
            </a:r>
            <a:r>
              <a:rPr dirty="0" sz="2800" b="1">
                <a:solidFill>
                  <a:srgbClr val="FFFFFF"/>
                </a:solidFill>
                <a:latin typeface="Lato"/>
                <a:cs typeface="Lato"/>
              </a:rPr>
              <a:t>AND </a:t>
            </a:r>
            <a:r>
              <a:rPr dirty="0" sz="2800" spc="-30" b="1">
                <a:solidFill>
                  <a:srgbClr val="FFFFFF"/>
                </a:solidFill>
                <a:latin typeface="Lato"/>
                <a:cs typeface="Lato"/>
              </a:rPr>
              <a:t>YOUR  </a:t>
            </a:r>
            <a:r>
              <a:rPr dirty="0" sz="2800" spc="-5" b="1">
                <a:solidFill>
                  <a:srgbClr val="FFFFFF"/>
                </a:solidFill>
                <a:latin typeface="Lato"/>
                <a:cs typeface="Lato"/>
              </a:rPr>
              <a:t>CONTRIBUTION</a:t>
            </a:r>
            <a:r>
              <a:rPr dirty="0" sz="2800" spc="-90" b="1">
                <a:solidFill>
                  <a:srgbClr val="FFFFFF"/>
                </a:solidFill>
                <a:latin typeface="Lato"/>
                <a:cs typeface="Lato"/>
              </a:rPr>
              <a:t> </a:t>
            </a:r>
            <a:r>
              <a:rPr dirty="0" sz="2800" spc="-40" b="1">
                <a:solidFill>
                  <a:srgbClr val="FFFFFF"/>
                </a:solidFill>
                <a:latin typeface="Lato"/>
                <a:cs typeface="Lato"/>
              </a:rPr>
              <a:t>TO</a:t>
            </a:r>
            <a:endParaRPr sz="2800">
              <a:latin typeface="Lato"/>
              <a:cs typeface="Lato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005920" y="8623758"/>
            <a:ext cx="2134870" cy="4521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800" b="1">
                <a:solidFill>
                  <a:srgbClr val="FFFFFF"/>
                </a:solidFill>
                <a:latin typeface="Lato"/>
                <a:cs typeface="Lato"/>
              </a:rPr>
              <a:t>THE</a:t>
            </a:r>
            <a:r>
              <a:rPr dirty="0" sz="2800" spc="-80" b="1">
                <a:solidFill>
                  <a:srgbClr val="FFFFFF"/>
                </a:solidFill>
                <a:latin typeface="Lato"/>
                <a:cs typeface="Lato"/>
              </a:rPr>
              <a:t> </a:t>
            </a:r>
            <a:r>
              <a:rPr dirty="0" sz="2800" spc="-5" b="1">
                <a:solidFill>
                  <a:srgbClr val="FFFFFF"/>
                </a:solidFill>
                <a:latin typeface="Lato"/>
                <a:cs typeface="Lato"/>
              </a:rPr>
              <a:t>EVENTS</a:t>
            </a:r>
            <a:endParaRPr sz="2800">
              <a:latin typeface="Lato"/>
              <a:cs typeface="Lato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848610" algn="l"/>
              </a:tabLst>
            </a:pPr>
            <a:r>
              <a:rPr dirty="0" spc="-5" b="1">
                <a:latin typeface="Lato-Heavy"/>
                <a:cs typeface="Lato-Heavy"/>
              </a:rPr>
              <a:t>UN-SPBF	</a:t>
            </a:r>
            <a:r>
              <a:rPr dirty="0" spc="-5"/>
              <a:t>Who </a:t>
            </a:r>
            <a:r>
              <a:rPr dirty="0" spc="-120"/>
              <a:t>We</a:t>
            </a:r>
            <a:r>
              <a:rPr dirty="0" spc="-350"/>
              <a:t> </a:t>
            </a:r>
            <a:r>
              <a:rPr dirty="0" spc="-55"/>
              <a:t>Are</a:t>
            </a:r>
          </a:p>
        </p:txBody>
      </p:sp>
      <p:sp>
        <p:nvSpPr>
          <p:cNvPr id="3" name="object 3"/>
          <p:cNvSpPr/>
          <p:nvPr/>
        </p:nvSpPr>
        <p:spPr>
          <a:xfrm>
            <a:off x="4381499" y="1346200"/>
            <a:ext cx="4216400" cy="0"/>
          </a:xfrm>
          <a:custGeom>
            <a:avLst/>
            <a:gdLst/>
            <a:ahLst/>
            <a:cxnLst/>
            <a:rect l="l" t="t" r="r" b="b"/>
            <a:pathLst>
              <a:path w="4216400" h="0">
                <a:moveTo>
                  <a:pt x="0" y="0"/>
                </a:moveTo>
                <a:lnTo>
                  <a:pt x="4216400" y="0"/>
                </a:lnTo>
              </a:path>
            </a:pathLst>
          </a:custGeom>
          <a:ln w="25400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676400" y="4432300"/>
            <a:ext cx="3086100" cy="4114800"/>
          </a:xfrm>
          <a:custGeom>
            <a:avLst/>
            <a:gdLst/>
            <a:ahLst/>
            <a:cxnLst/>
            <a:rect l="l" t="t" r="r" b="b"/>
            <a:pathLst>
              <a:path w="3086100" h="4114800">
                <a:moveTo>
                  <a:pt x="0" y="0"/>
                </a:moveTo>
                <a:lnTo>
                  <a:pt x="3086100" y="0"/>
                </a:lnTo>
                <a:lnTo>
                  <a:pt x="30861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solidFill>
            <a:srgbClr val="26262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4978400" y="2324100"/>
            <a:ext cx="3124200" cy="61595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8293100" y="2286000"/>
            <a:ext cx="3086100" cy="4000500"/>
          </a:xfrm>
          <a:custGeom>
            <a:avLst/>
            <a:gdLst/>
            <a:ahLst/>
            <a:cxnLst/>
            <a:rect l="l" t="t" r="r" b="b"/>
            <a:pathLst>
              <a:path w="3086100" h="4000500">
                <a:moveTo>
                  <a:pt x="0" y="0"/>
                </a:moveTo>
                <a:lnTo>
                  <a:pt x="3086100" y="0"/>
                </a:lnTo>
                <a:lnTo>
                  <a:pt x="3086100" y="4000500"/>
                </a:lnTo>
                <a:lnTo>
                  <a:pt x="0" y="4000500"/>
                </a:lnTo>
                <a:lnTo>
                  <a:pt x="0" y="0"/>
                </a:lnTo>
                <a:close/>
              </a:path>
            </a:pathLst>
          </a:custGeom>
          <a:solidFill>
            <a:srgbClr val="262626">
              <a:alpha val="98439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676400" y="2260600"/>
            <a:ext cx="3086100" cy="3034665"/>
          </a:xfrm>
          <a:custGeom>
            <a:avLst/>
            <a:gdLst/>
            <a:ahLst/>
            <a:cxnLst/>
            <a:rect l="l" t="t" r="r" b="b"/>
            <a:pathLst>
              <a:path w="3086100" h="3034665">
                <a:moveTo>
                  <a:pt x="3086100" y="0"/>
                </a:moveTo>
                <a:lnTo>
                  <a:pt x="0" y="12700"/>
                </a:lnTo>
                <a:lnTo>
                  <a:pt x="1734" y="3034259"/>
                </a:lnTo>
                <a:lnTo>
                  <a:pt x="3086100" y="2416248"/>
                </a:lnTo>
                <a:lnTo>
                  <a:pt x="3086100" y="0"/>
                </a:lnTo>
                <a:close/>
              </a:path>
            </a:pathLst>
          </a:custGeom>
          <a:solidFill>
            <a:srgbClr val="3187B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1675064" y="4467824"/>
            <a:ext cx="3088005" cy="831215"/>
          </a:xfrm>
          <a:custGeom>
            <a:avLst/>
            <a:gdLst/>
            <a:ahLst/>
            <a:cxnLst/>
            <a:rect l="l" t="t" r="r" b="b"/>
            <a:pathLst>
              <a:path w="3088004" h="831214">
                <a:moveTo>
                  <a:pt x="3087436" y="0"/>
                </a:moveTo>
                <a:lnTo>
                  <a:pt x="0" y="830883"/>
                </a:lnTo>
                <a:lnTo>
                  <a:pt x="3087436" y="365850"/>
                </a:lnTo>
                <a:lnTo>
                  <a:pt x="3087436" y="0"/>
                </a:lnTo>
                <a:close/>
              </a:path>
            </a:pathLst>
          </a:custGeom>
          <a:solidFill>
            <a:srgbClr val="296B9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1672208" y="4835594"/>
            <a:ext cx="3090545" cy="461645"/>
          </a:xfrm>
          <a:custGeom>
            <a:avLst/>
            <a:gdLst/>
            <a:ahLst/>
            <a:cxnLst/>
            <a:rect l="l" t="t" r="r" b="b"/>
            <a:pathLst>
              <a:path w="3090545" h="461645">
                <a:moveTo>
                  <a:pt x="3090291" y="0"/>
                </a:moveTo>
                <a:lnTo>
                  <a:pt x="0" y="461366"/>
                </a:lnTo>
                <a:lnTo>
                  <a:pt x="3090291" y="424454"/>
                </a:lnTo>
                <a:lnTo>
                  <a:pt x="3090291" y="0"/>
                </a:lnTo>
                <a:close/>
              </a:path>
            </a:pathLst>
          </a:custGeom>
          <a:solidFill>
            <a:srgbClr val="334C5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8293100" y="5514173"/>
            <a:ext cx="3098800" cy="3033395"/>
          </a:xfrm>
          <a:custGeom>
            <a:avLst/>
            <a:gdLst/>
            <a:ahLst/>
            <a:cxnLst/>
            <a:rect l="l" t="t" r="r" b="b"/>
            <a:pathLst>
              <a:path w="3098800" h="3033395">
                <a:moveTo>
                  <a:pt x="3090519" y="0"/>
                </a:moveTo>
                <a:lnTo>
                  <a:pt x="0" y="618011"/>
                </a:lnTo>
                <a:lnTo>
                  <a:pt x="0" y="3032926"/>
                </a:lnTo>
                <a:lnTo>
                  <a:pt x="3098800" y="3020226"/>
                </a:lnTo>
                <a:lnTo>
                  <a:pt x="3090519" y="0"/>
                </a:lnTo>
                <a:close/>
              </a:path>
            </a:pathLst>
          </a:custGeom>
          <a:solidFill>
            <a:srgbClr val="3187B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8293100" y="5510325"/>
            <a:ext cx="3093720" cy="831215"/>
          </a:xfrm>
          <a:custGeom>
            <a:avLst/>
            <a:gdLst/>
            <a:ahLst/>
            <a:cxnLst/>
            <a:rect l="l" t="t" r="r" b="b"/>
            <a:pathLst>
              <a:path w="3093720" h="831214">
                <a:moveTo>
                  <a:pt x="3093590" y="0"/>
                </a:moveTo>
                <a:lnTo>
                  <a:pt x="0" y="465033"/>
                </a:lnTo>
                <a:lnTo>
                  <a:pt x="0" y="830883"/>
                </a:lnTo>
                <a:lnTo>
                  <a:pt x="3093590" y="0"/>
                </a:lnTo>
                <a:close/>
              </a:path>
            </a:pathLst>
          </a:custGeom>
          <a:solidFill>
            <a:srgbClr val="296B9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8305800" y="5512071"/>
            <a:ext cx="3084195" cy="461645"/>
          </a:xfrm>
          <a:custGeom>
            <a:avLst/>
            <a:gdLst/>
            <a:ahLst/>
            <a:cxnLst/>
            <a:rect l="l" t="t" r="r" b="b"/>
            <a:pathLst>
              <a:path w="3084195" h="461645">
                <a:moveTo>
                  <a:pt x="3083744" y="0"/>
                </a:moveTo>
                <a:lnTo>
                  <a:pt x="0" y="36911"/>
                </a:lnTo>
                <a:lnTo>
                  <a:pt x="0" y="461366"/>
                </a:lnTo>
                <a:lnTo>
                  <a:pt x="3083744" y="0"/>
                </a:lnTo>
                <a:close/>
              </a:path>
            </a:pathLst>
          </a:custGeom>
          <a:solidFill>
            <a:srgbClr val="334C5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/>
          <p:nvPr/>
        </p:nvSpPr>
        <p:spPr>
          <a:xfrm>
            <a:off x="9398662" y="6760725"/>
            <a:ext cx="883919" cy="7874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 indent="80645">
              <a:lnSpc>
                <a:spcPct val="100000"/>
              </a:lnSpc>
              <a:spcBef>
                <a:spcPts val="100"/>
              </a:spcBef>
            </a:pPr>
            <a:r>
              <a:rPr dirty="0" sz="2500">
                <a:solidFill>
                  <a:srgbClr val="FFFFFF"/>
                </a:solidFill>
                <a:latin typeface="Lato"/>
                <a:cs typeface="Lato"/>
              </a:rPr>
              <a:t>OUR  G</a:t>
            </a:r>
            <a:r>
              <a:rPr dirty="0" sz="2500" spc="-50">
                <a:solidFill>
                  <a:srgbClr val="FFFFFF"/>
                </a:solidFill>
                <a:latin typeface="Lato"/>
                <a:cs typeface="Lato"/>
              </a:rPr>
              <a:t>O</a:t>
            </a:r>
            <a:r>
              <a:rPr dirty="0" sz="2500">
                <a:solidFill>
                  <a:srgbClr val="FFFFFF"/>
                </a:solidFill>
                <a:latin typeface="Lato"/>
                <a:cs typeface="Lato"/>
              </a:rPr>
              <a:t>AL</a:t>
            </a:r>
            <a:endParaRPr sz="2500">
              <a:latin typeface="Lato"/>
              <a:cs typeface="Lato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443293" y="3242299"/>
            <a:ext cx="1553845" cy="7874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 indent="508000">
              <a:lnSpc>
                <a:spcPct val="100000"/>
              </a:lnSpc>
              <a:spcBef>
                <a:spcPts val="100"/>
              </a:spcBef>
            </a:pPr>
            <a:r>
              <a:rPr dirty="0" sz="2500">
                <a:solidFill>
                  <a:srgbClr val="FFFFFF"/>
                </a:solidFill>
                <a:latin typeface="Lato"/>
                <a:cs typeface="Lato"/>
              </a:rPr>
              <a:t>WE  </a:t>
            </a:r>
            <a:r>
              <a:rPr dirty="0" sz="2500" spc="-35">
                <a:solidFill>
                  <a:srgbClr val="FFFFFF"/>
                </a:solidFill>
                <a:latin typeface="Lato"/>
                <a:cs typeface="Lato"/>
              </a:rPr>
              <a:t>C</a:t>
            </a:r>
            <a:r>
              <a:rPr dirty="0" sz="2500">
                <a:solidFill>
                  <a:srgbClr val="FFFFFF"/>
                </a:solidFill>
                <a:latin typeface="Lato"/>
                <a:cs typeface="Lato"/>
              </a:rPr>
              <a:t>ONV</a:t>
            </a:r>
            <a:r>
              <a:rPr dirty="0" sz="2500" spc="-5">
                <a:solidFill>
                  <a:srgbClr val="FFFFFF"/>
                </a:solidFill>
                <a:latin typeface="Lato"/>
                <a:cs typeface="Lato"/>
              </a:rPr>
              <a:t>E</a:t>
            </a:r>
            <a:r>
              <a:rPr dirty="0" sz="2500">
                <a:solidFill>
                  <a:srgbClr val="FFFFFF"/>
                </a:solidFill>
                <a:latin typeface="Lato"/>
                <a:cs typeface="Lato"/>
              </a:rPr>
              <a:t>NE</a:t>
            </a:r>
            <a:endParaRPr sz="2500">
              <a:latin typeface="Lato"/>
              <a:cs typeface="Lato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1333500" y="368300"/>
            <a:ext cx="1612900" cy="12446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 txBox="1"/>
          <p:nvPr/>
        </p:nvSpPr>
        <p:spPr>
          <a:xfrm>
            <a:off x="8700885" y="2947125"/>
            <a:ext cx="2340610" cy="182054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84150" marR="5080" indent="-171450">
              <a:lnSpc>
                <a:spcPct val="123000"/>
              </a:lnSpc>
              <a:spcBef>
                <a:spcPts val="95"/>
              </a:spcBef>
              <a:buFont typeface="Lucida Grande"/>
              <a:buChar char="✓"/>
              <a:tabLst>
                <a:tab pos="184150" algn="l"/>
              </a:tabLst>
            </a:pPr>
            <a:r>
              <a:rPr dirty="0" sz="1300" spc="-5">
                <a:solidFill>
                  <a:srgbClr val="FFFFFF"/>
                </a:solidFill>
                <a:latin typeface="Lato"/>
                <a:cs typeface="Lato"/>
              </a:rPr>
              <a:t>The </a:t>
            </a:r>
            <a:r>
              <a:rPr dirty="0" sz="1300" spc="-15">
                <a:solidFill>
                  <a:srgbClr val="FFFFFF"/>
                </a:solidFill>
                <a:latin typeface="Lato"/>
                <a:cs typeface="Lato"/>
              </a:rPr>
              <a:t>Forum </a:t>
            </a:r>
            <a:r>
              <a:rPr dirty="0" sz="1300" spc="-10">
                <a:solidFill>
                  <a:srgbClr val="FFFFFF"/>
                </a:solidFill>
                <a:latin typeface="Lato"/>
                <a:cs typeface="Lato"/>
              </a:rPr>
              <a:t>provides </a:t>
            </a:r>
            <a:r>
              <a:rPr dirty="0" sz="1300">
                <a:solidFill>
                  <a:srgbClr val="FFFFFF"/>
                </a:solidFill>
                <a:latin typeface="Lato"/>
                <a:cs typeface="Lato"/>
              </a:rPr>
              <a:t>a </a:t>
            </a:r>
            <a:r>
              <a:rPr dirty="0" sz="1300" spc="-5">
                <a:solidFill>
                  <a:srgbClr val="FFFFFF"/>
                </a:solidFill>
                <a:latin typeface="Lato"/>
                <a:cs typeface="Lato"/>
              </a:rPr>
              <a:t>unique,  self-sustained platform </a:t>
            </a:r>
            <a:r>
              <a:rPr dirty="0" sz="1300" spc="-10">
                <a:solidFill>
                  <a:srgbClr val="FFFFFF"/>
                </a:solidFill>
                <a:latin typeface="Lato"/>
                <a:cs typeface="Lato"/>
              </a:rPr>
              <a:t>for  </a:t>
            </a:r>
            <a:r>
              <a:rPr dirty="0" sz="1300" spc="-5">
                <a:solidFill>
                  <a:srgbClr val="FFFFFF"/>
                </a:solidFill>
                <a:latin typeface="Lato"/>
                <a:cs typeface="Lato"/>
              </a:rPr>
              <a:t>multi-sectoral</a:t>
            </a:r>
            <a:r>
              <a:rPr dirty="0" sz="1300" spc="-10">
                <a:solidFill>
                  <a:srgbClr val="FFFFFF"/>
                </a:solidFill>
                <a:latin typeface="Lato"/>
                <a:cs typeface="Lato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Lato"/>
                <a:cs typeface="Lato"/>
              </a:rPr>
              <a:t>collaboration.</a:t>
            </a:r>
            <a:endParaRPr sz="1300">
              <a:latin typeface="Lato"/>
              <a:cs typeface="Lato"/>
            </a:endParaRPr>
          </a:p>
          <a:p>
            <a:pPr marL="184150" marR="229870" indent="-171450">
              <a:lnSpc>
                <a:spcPct val="123000"/>
              </a:lnSpc>
              <a:spcBef>
                <a:spcPts val="705"/>
              </a:spcBef>
              <a:buFont typeface="Lucida Grande"/>
              <a:buChar char="✓"/>
              <a:tabLst>
                <a:tab pos="184150" algn="l"/>
              </a:tabLst>
            </a:pPr>
            <a:r>
              <a:rPr dirty="0" sz="1300" spc="-40">
                <a:solidFill>
                  <a:srgbClr val="FFFFFF"/>
                </a:solidFill>
                <a:latin typeface="Lato"/>
                <a:cs typeface="Lato"/>
              </a:rPr>
              <a:t>We </a:t>
            </a:r>
            <a:r>
              <a:rPr dirty="0" sz="1300" spc="-5">
                <a:solidFill>
                  <a:srgbClr val="FFFFFF"/>
                </a:solidFill>
                <a:latin typeface="Lato"/>
                <a:cs typeface="Lato"/>
              </a:rPr>
              <a:t>contribute </a:t>
            </a:r>
            <a:r>
              <a:rPr dirty="0" sz="1300">
                <a:solidFill>
                  <a:srgbClr val="FFFFFF"/>
                </a:solidFill>
                <a:latin typeface="Lato"/>
                <a:cs typeface="Lato"/>
              </a:rPr>
              <a:t>ideas and  </a:t>
            </a:r>
            <a:r>
              <a:rPr dirty="0" sz="1300" spc="-10">
                <a:solidFill>
                  <a:srgbClr val="FFFFFF"/>
                </a:solidFill>
                <a:latin typeface="Lato"/>
                <a:cs typeface="Lato"/>
              </a:rPr>
              <a:t>innovative </a:t>
            </a:r>
            <a:r>
              <a:rPr dirty="0" sz="1300" spc="-5">
                <a:solidFill>
                  <a:srgbClr val="FFFFFF"/>
                </a:solidFill>
                <a:latin typeface="Lato"/>
                <a:cs typeface="Lato"/>
              </a:rPr>
              <a:t>solutions to </a:t>
            </a:r>
            <a:r>
              <a:rPr dirty="0" sz="1300">
                <a:solidFill>
                  <a:srgbClr val="FFFFFF"/>
                </a:solidFill>
                <a:latin typeface="Lato"/>
                <a:cs typeface="Lato"/>
              </a:rPr>
              <a:t>the  </a:t>
            </a:r>
            <a:r>
              <a:rPr dirty="0" sz="1300" spc="-10">
                <a:solidFill>
                  <a:srgbClr val="FFFFFF"/>
                </a:solidFill>
                <a:latin typeface="Lato"/>
                <a:cs typeface="Lato"/>
              </a:rPr>
              <a:t>world’s </a:t>
            </a:r>
            <a:r>
              <a:rPr dirty="0" sz="1300" spc="-5">
                <a:solidFill>
                  <a:srgbClr val="FFFFFF"/>
                </a:solidFill>
                <a:latin typeface="Lato"/>
                <a:cs typeface="Lato"/>
              </a:rPr>
              <a:t>environmental  challenges</a:t>
            </a:r>
            <a:endParaRPr sz="1300">
              <a:latin typeface="Lato"/>
              <a:cs typeface="Lato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676400" y="5935335"/>
            <a:ext cx="3086100" cy="17983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597535" indent="-171450">
              <a:lnSpc>
                <a:spcPct val="100000"/>
              </a:lnSpc>
              <a:spcBef>
                <a:spcPts val="100"/>
              </a:spcBef>
              <a:buFont typeface="Lucida Grande"/>
              <a:buChar char="✓"/>
              <a:tabLst>
                <a:tab pos="598170" algn="l"/>
              </a:tabLst>
            </a:pPr>
            <a:r>
              <a:rPr dirty="0" sz="1300" spc="-20">
                <a:solidFill>
                  <a:srgbClr val="FFFFFF"/>
                </a:solidFill>
                <a:latin typeface="Lato"/>
                <a:cs typeface="Lato"/>
              </a:rPr>
              <a:t>Technology</a:t>
            </a:r>
            <a:r>
              <a:rPr dirty="0" sz="1300" spc="-40">
                <a:solidFill>
                  <a:srgbClr val="FFFFFF"/>
                </a:solidFill>
                <a:latin typeface="Lato"/>
                <a:cs typeface="Lato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Lato"/>
                <a:cs typeface="Lato"/>
              </a:rPr>
              <a:t>giants</a:t>
            </a:r>
            <a:endParaRPr sz="1300">
              <a:latin typeface="Lato"/>
              <a:cs typeface="Lato"/>
            </a:endParaRPr>
          </a:p>
          <a:p>
            <a:pPr marL="597535" marR="530225" indent="-171450">
              <a:lnSpc>
                <a:spcPct val="122900"/>
              </a:lnSpc>
              <a:spcBef>
                <a:spcPts val="700"/>
              </a:spcBef>
              <a:buFont typeface="Lucida Grande"/>
              <a:buChar char="✓"/>
              <a:tabLst>
                <a:tab pos="598170" algn="l"/>
              </a:tabLst>
            </a:pPr>
            <a:r>
              <a:rPr dirty="0" sz="1300" spc="-5">
                <a:solidFill>
                  <a:srgbClr val="FFFFFF"/>
                </a:solidFill>
                <a:latin typeface="Lato"/>
                <a:cs typeface="Lato"/>
              </a:rPr>
              <a:t>Startups at </a:t>
            </a:r>
            <a:r>
              <a:rPr dirty="0" sz="1300">
                <a:solidFill>
                  <a:srgbClr val="FFFFFF"/>
                </a:solidFill>
                <a:latin typeface="Lato"/>
                <a:cs typeface="Lato"/>
              </a:rPr>
              <a:t>the </a:t>
            </a:r>
            <a:r>
              <a:rPr dirty="0" sz="1300" spc="-15">
                <a:solidFill>
                  <a:srgbClr val="FFFFFF"/>
                </a:solidFill>
                <a:latin typeface="Lato"/>
                <a:cs typeface="Lato"/>
              </a:rPr>
              <a:t>forefront</a:t>
            </a:r>
            <a:r>
              <a:rPr dirty="0" sz="1300" spc="-50">
                <a:solidFill>
                  <a:srgbClr val="FFFFFF"/>
                </a:solidFill>
                <a:latin typeface="Lato"/>
                <a:cs typeface="Lato"/>
              </a:rPr>
              <a:t> </a:t>
            </a:r>
            <a:r>
              <a:rPr dirty="0" sz="1300" spc="-10">
                <a:solidFill>
                  <a:srgbClr val="FFFFFF"/>
                </a:solidFill>
                <a:latin typeface="Lato"/>
                <a:cs typeface="Lato"/>
              </a:rPr>
              <a:t>of  </a:t>
            </a:r>
            <a:r>
              <a:rPr dirty="0" sz="1300" spc="-5">
                <a:solidFill>
                  <a:srgbClr val="FFFFFF"/>
                </a:solidFill>
                <a:latin typeface="Lato"/>
                <a:cs typeface="Lato"/>
              </a:rPr>
              <a:t>innovation</a:t>
            </a:r>
            <a:endParaRPr sz="1300">
              <a:latin typeface="Lato"/>
              <a:cs typeface="Lato"/>
            </a:endParaRPr>
          </a:p>
          <a:p>
            <a:pPr marL="597535" indent="-171450">
              <a:lnSpc>
                <a:spcPct val="100000"/>
              </a:lnSpc>
              <a:spcBef>
                <a:spcPts val="1065"/>
              </a:spcBef>
              <a:buFont typeface="Lucida Grande"/>
              <a:buChar char="✓"/>
              <a:tabLst>
                <a:tab pos="598170" algn="l"/>
              </a:tabLst>
            </a:pPr>
            <a:r>
              <a:rPr dirty="0" sz="1300" spc="-5">
                <a:solidFill>
                  <a:srgbClr val="FFFFFF"/>
                </a:solidFill>
                <a:latin typeface="Lato"/>
                <a:cs typeface="Lato"/>
              </a:rPr>
              <a:t>Science</a:t>
            </a:r>
            <a:r>
              <a:rPr dirty="0" sz="1300" spc="-65">
                <a:solidFill>
                  <a:srgbClr val="FFFFFF"/>
                </a:solidFill>
                <a:latin typeface="Lato"/>
                <a:cs typeface="Lato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Lato"/>
                <a:cs typeface="Lato"/>
              </a:rPr>
              <a:t>sector</a:t>
            </a:r>
            <a:endParaRPr sz="1300">
              <a:latin typeface="Lato"/>
              <a:cs typeface="Lato"/>
            </a:endParaRPr>
          </a:p>
          <a:p>
            <a:pPr marL="640080" indent="-213995">
              <a:lnSpc>
                <a:spcPct val="100000"/>
              </a:lnSpc>
              <a:spcBef>
                <a:spcPts val="1060"/>
              </a:spcBef>
              <a:buFont typeface="Lucida Grande"/>
              <a:buChar char="✓"/>
              <a:tabLst>
                <a:tab pos="640715" algn="l"/>
              </a:tabLst>
            </a:pPr>
            <a:r>
              <a:rPr dirty="0" sz="1300" spc="-5">
                <a:solidFill>
                  <a:srgbClr val="FFFFFF"/>
                </a:solidFill>
                <a:latin typeface="Lato"/>
                <a:cs typeface="Lato"/>
              </a:rPr>
              <a:t>Citizen science</a:t>
            </a:r>
            <a:r>
              <a:rPr dirty="0" sz="1300">
                <a:solidFill>
                  <a:srgbClr val="FFFFFF"/>
                </a:solidFill>
                <a:latin typeface="Lato"/>
                <a:cs typeface="Lato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Lato"/>
                <a:cs typeface="Lato"/>
              </a:rPr>
              <a:t>leaders</a:t>
            </a:r>
            <a:endParaRPr sz="1300">
              <a:latin typeface="Lato"/>
              <a:cs typeface="Lato"/>
            </a:endParaRPr>
          </a:p>
          <a:p>
            <a:pPr marL="597535" indent="-171450">
              <a:lnSpc>
                <a:spcPct val="100000"/>
              </a:lnSpc>
              <a:spcBef>
                <a:spcPts val="1060"/>
              </a:spcBef>
              <a:buFont typeface="Lucida Grande"/>
              <a:buChar char="✓"/>
              <a:tabLst>
                <a:tab pos="598170" algn="l"/>
              </a:tabLst>
            </a:pPr>
            <a:r>
              <a:rPr dirty="0" sz="1300" spc="-10">
                <a:solidFill>
                  <a:srgbClr val="FFFFFF"/>
                </a:solidFill>
                <a:latin typeface="Lato"/>
                <a:cs typeface="Lato"/>
              </a:rPr>
              <a:t>Policy</a:t>
            </a:r>
            <a:r>
              <a:rPr dirty="0" sz="1300" spc="-40">
                <a:solidFill>
                  <a:srgbClr val="FFFFFF"/>
                </a:solidFill>
                <a:latin typeface="Lato"/>
                <a:cs typeface="Lato"/>
              </a:rPr>
              <a:t> </a:t>
            </a:r>
            <a:r>
              <a:rPr dirty="0" sz="1300" spc="-10">
                <a:solidFill>
                  <a:srgbClr val="FFFFFF"/>
                </a:solidFill>
                <a:latin typeface="Lato"/>
                <a:cs typeface="Lato"/>
              </a:rPr>
              <a:t>makers</a:t>
            </a:r>
            <a:endParaRPr sz="1300">
              <a:latin typeface="Lato"/>
              <a:cs typeface="Lato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676400" y="4813300"/>
            <a:ext cx="3086100" cy="37338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1676400" y="2260600"/>
            <a:ext cx="3086100" cy="3034665"/>
          </a:xfrm>
          <a:custGeom>
            <a:avLst/>
            <a:gdLst/>
            <a:ahLst/>
            <a:cxnLst/>
            <a:rect l="l" t="t" r="r" b="b"/>
            <a:pathLst>
              <a:path w="3086100" h="3034665">
                <a:moveTo>
                  <a:pt x="3086100" y="0"/>
                </a:moveTo>
                <a:lnTo>
                  <a:pt x="0" y="12700"/>
                </a:lnTo>
                <a:lnTo>
                  <a:pt x="1734" y="3034259"/>
                </a:lnTo>
                <a:lnTo>
                  <a:pt x="3086100" y="2416248"/>
                </a:lnTo>
                <a:lnTo>
                  <a:pt x="3086100" y="0"/>
                </a:lnTo>
                <a:close/>
              </a:path>
            </a:pathLst>
          </a:custGeom>
          <a:solidFill>
            <a:srgbClr val="3187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675064" y="4467824"/>
            <a:ext cx="3088005" cy="831215"/>
          </a:xfrm>
          <a:custGeom>
            <a:avLst/>
            <a:gdLst/>
            <a:ahLst/>
            <a:cxnLst/>
            <a:rect l="l" t="t" r="r" b="b"/>
            <a:pathLst>
              <a:path w="3088004" h="831214">
                <a:moveTo>
                  <a:pt x="3087436" y="0"/>
                </a:moveTo>
                <a:lnTo>
                  <a:pt x="0" y="830883"/>
                </a:lnTo>
                <a:lnTo>
                  <a:pt x="3087436" y="365850"/>
                </a:lnTo>
                <a:lnTo>
                  <a:pt x="3087436" y="0"/>
                </a:lnTo>
                <a:close/>
              </a:path>
            </a:pathLst>
          </a:custGeom>
          <a:solidFill>
            <a:srgbClr val="28678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1672208" y="4835594"/>
            <a:ext cx="3090545" cy="461645"/>
          </a:xfrm>
          <a:custGeom>
            <a:avLst/>
            <a:gdLst/>
            <a:ahLst/>
            <a:cxnLst/>
            <a:rect l="l" t="t" r="r" b="b"/>
            <a:pathLst>
              <a:path w="3090545" h="461645">
                <a:moveTo>
                  <a:pt x="3090291" y="0"/>
                </a:moveTo>
                <a:lnTo>
                  <a:pt x="0" y="461366"/>
                </a:lnTo>
                <a:lnTo>
                  <a:pt x="3090291" y="424454"/>
                </a:lnTo>
                <a:lnTo>
                  <a:pt x="3090291" y="0"/>
                </a:lnTo>
                <a:close/>
              </a:path>
            </a:pathLst>
          </a:custGeom>
          <a:solidFill>
            <a:srgbClr val="3187B2">
              <a:alpha val="28329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4914900" y="2260600"/>
            <a:ext cx="6654800" cy="6261100"/>
          </a:xfrm>
          <a:custGeom>
            <a:avLst/>
            <a:gdLst/>
            <a:ahLst/>
            <a:cxnLst/>
            <a:rect l="l" t="t" r="r" b="b"/>
            <a:pathLst>
              <a:path w="6654800" h="6261100">
                <a:moveTo>
                  <a:pt x="0" y="0"/>
                </a:moveTo>
                <a:lnTo>
                  <a:pt x="6654800" y="0"/>
                </a:lnTo>
                <a:lnTo>
                  <a:pt x="6654800" y="6261100"/>
                </a:lnTo>
                <a:lnTo>
                  <a:pt x="0" y="62611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4381499" y="1346200"/>
            <a:ext cx="4216400" cy="0"/>
          </a:xfrm>
          <a:custGeom>
            <a:avLst/>
            <a:gdLst/>
            <a:ahLst/>
            <a:cxnLst/>
            <a:rect l="l" t="t" r="r" b="b"/>
            <a:pathLst>
              <a:path w="4216400" h="0">
                <a:moveTo>
                  <a:pt x="0" y="0"/>
                </a:moveTo>
                <a:lnTo>
                  <a:pt x="4216400" y="0"/>
                </a:lnTo>
              </a:path>
            </a:pathLst>
          </a:custGeom>
          <a:ln w="25400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6492637" y="2554257"/>
            <a:ext cx="833834" cy="45085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7607358" y="2451100"/>
            <a:ext cx="952441" cy="6350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8818198" y="2584550"/>
            <a:ext cx="1145411" cy="39687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5181600" y="2517824"/>
            <a:ext cx="1117600" cy="51747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5245100" y="3441700"/>
            <a:ext cx="949095" cy="26670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6489700" y="3390900"/>
            <a:ext cx="863600" cy="33020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7683500" y="3368341"/>
            <a:ext cx="951704" cy="272684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9067800" y="3238500"/>
            <a:ext cx="533316" cy="53340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6502400" y="4749800"/>
            <a:ext cx="749300" cy="406400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6365850" y="4044795"/>
            <a:ext cx="1050949" cy="412904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8882202" y="4089765"/>
            <a:ext cx="1170268" cy="304433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5185196" y="4051300"/>
            <a:ext cx="961603" cy="389454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7721600" y="4093148"/>
            <a:ext cx="774700" cy="313751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8864600" y="4889500"/>
            <a:ext cx="1062189" cy="240544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5130800" y="4727399"/>
            <a:ext cx="949713" cy="454201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7636145" y="4615591"/>
            <a:ext cx="885554" cy="572677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5219700" y="5537200"/>
            <a:ext cx="900144" cy="419100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/>
          <p:nvPr/>
        </p:nvSpPr>
        <p:spPr>
          <a:xfrm>
            <a:off x="6426200" y="5511800"/>
            <a:ext cx="872891" cy="404906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/>
          <p:nvPr/>
        </p:nvSpPr>
        <p:spPr>
          <a:xfrm>
            <a:off x="8801100" y="5499100"/>
            <a:ext cx="1574800" cy="342900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/>
          <p:nvPr/>
        </p:nvSpPr>
        <p:spPr>
          <a:xfrm>
            <a:off x="7610454" y="5249138"/>
            <a:ext cx="971107" cy="971107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/>
          <p:nvPr/>
        </p:nvSpPr>
        <p:spPr>
          <a:xfrm>
            <a:off x="6391184" y="6337300"/>
            <a:ext cx="995063" cy="279400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/>
          <p:nvPr/>
        </p:nvSpPr>
        <p:spPr>
          <a:xfrm>
            <a:off x="5415992" y="6159500"/>
            <a:ext cx="514907" cy="515967"/>
          </a:xfrm>
          <a:prstGeom prst="rect">
            <a:avLst/>
          </a:prstGeom>
          <a:blipFill>
            <a:blip r:embed="rId2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/>
          <p:nvPr/>
        </p:nvSpPr>
        <p:spPr>
          <a:xfrm>
            <a:off x="7785100" y="6235700"/>
            <a:ext cx="520700" cy="429562"/>
          </a:xfrm>
          <a:prstGeom prst="rect">
            <a:avLst/>
          </a:prstGeom>
          <a:blipFill>
            <a:blip r:embed="rId2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/>
          <p:nvPr/>
        </p:nvSpPr>
        <p:spPr>
          <a:xfrm>
            <a:off x="8763000" y="6286500"/>
            <a:ext cx="977900" cy="393700"/>
          </a:xfrm>
          <a:prstGeom prst="rect">
            <a:avLst/>
          </a:prstGeom>
          <a:blipFill>
            <a:blip r:embed="rId2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2" name="object 32"/>
          <p:cNvSpPr/>
          <p:nvPr/>
        </p:nvSpPr>
        <p:spPr>
          <a:xfrm>
            <a:off x="5372100" y="7010400"/>
            <a:ext cx="540016" cy="533400"/>
          </a:xfrm>
          <a:prstGeom prst="rect">
            <a:avLst/>
          </a:prstGeom>
          <a:blipFill>
            <a:blip r:embed="rId2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/>
          <p:nvPr/>
        </p:nvSpPr>
        <p:spPr>
          <a:xfrm>
            <a:off x="6350026" y="7067522"/>
            <a:ext cx="1003273" cy="448299"/>
          </a:xfrm>
          <a:prstGeom prst="rect">
            <a:avLst/>
          </a:prstGeom>
          <a:blipFill>
            <a:blip r:embed="rId2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/>
          <p:nvPr/>
        </p:nvSpPr>
        <p:spPr>
          <a:xfrm>
            <a:off x="7848600" y="7051707"/>
            <a:ext cx="419100" cy="448299"/>
          </a:xfrm>
          <a:prstGeom prst="rect">
            <a:avLst/>
          </a:prstGeom>
          <a:blipFill>
            <a:blip r:embed="rId2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/>
          <p:nvPr/>
        </p:nvSpPr>
        <p:spPr>
          <a:xfrm>
            <a:off x="8903489" y="7112000"/>
            <a:ext cx="735810" cy="406400"/>
          </a:xfrm>
          <a:prstGeom prst="rect">
            <a:avLst/>
          </a:prstGeom>
          <a:blipFill>
            <a:blip r:embed="rId3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6" name="object 36"/>
          <p:cNvSpPr/>
          <p:nvPr/>
        </p:nvSpPr>
        <p:spPr>
          <a:xfrm>
            <a:off x="5372100" y="7829271"/>
            <a:ext cx="546100" cy="413028"/>
          </a:xfrm>
          <a:prstGeom prst="rect">
            <a:avLst/>
          </a:prstGeom>
          <a:blipFill>
            <a:blip r:embed="rId3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/>
          <p:nvPr/>
        </p:nvSpPr>
        <p:spPr>
          <a:xfrm>
            <a:off x="6388100" y="7874000"/>
            <a:ext cx="974092" cy="326862"/>
          </a:xfrm>
          <a:prstGeom prst="rect">
            <a:avLst/>
          </a:prstGeom>
          <a:blipFill>
            <a:blip r:embed="rId3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8" name="object 38"/>
          <p:cNvSpPr/>
          <p:nvPr/>
        </p:nvSpPr>
        <p:spPr>
          <a:xfrm>
            <a:off x="8864600" y="7861300"/>
            <a:ext cx="938577" cy="262188"/>
          </a:xfrm>
          <a:prstGeom prst="rect">
            <a:avLst/>
          </a:prstGeom>
          <a:blipFill>
            <a:blip r:embed="rId3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9" name="object 39"/>
          <p:cNvSpPr/>
          <p:nvPr/>
        </p:nvSpPr>
        <p:spPr>
          <a:xfrm>
            <a:off x="7848600" y="7810500"/>
            <a:ext cx="492995" cy="431800"/>
          </a:xfrm>
          <a:prstGeom prst="rect">
            <a:avLst/>
          </a:prstGeom>
          <a:blipFill>
            <a:blip r:embed="rId3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0" name="object 40"/>
          <p:cNvSpPr/>
          <p:nvPr/>
        </p:nvSpPr>
        <p:spPr>
          <a:xfrm>
            <a:off x="10464800" y="2552700"/>
            <a:ext cx="469900" cy="482600"/>
          </a:xfrm>
          <a:prstGeom prst="rect">
            <a:avLst/>
          </a:prstGeom>
          <a:blipFill>
            <a:blip r:embed="rId3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1" name="object 41"/>
          <p:cNvSpPr/>
          <p:nvPr/>
        </p:nvSpPr>
        <p:spPr>
          <a:xfrm>
            <a:off x="10223500" y="3365500"/>
            <a:ext cx="1016000" cy="241300"/>
          </a:xfrm>
          <a:prstGeom prst="rect">
            <a:avLst/>
          </a:prstGeom>
          <a:blipFill>
            <a:blip r:embed="rId3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2" name="object 42"/>
          <p:cNvSpPr/>
          <p:nvPr/>
        </p:nvSpPr>
        <p:spPr>
          <a:xfrm>
            <a:off x="10439400" y="3873500"/>
            <a:ext cx="584200" cy="596900"/>
          </a:xfrm>
          <a:prstGeom prst="rect">
            <a:avLst/>
          </a:prstGeom>
          <a:blipFill>
            <a:blip r:embed="rId3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3" name="object 43"/>
          <p:cNvSpPr/>
          <p:nvPr/>
        </p:nvSpPr>
        <p:spPr>
          <a:xfrm>
            <a:off x="10477500" y="4737100"/>
            <a:ext cx="508000" cy="546100"/>
          </a:xfrm>
          <a:prstGeom prst="rect">
            <a:avLst/>
          </a:prstGeom>
          <a:blipFill>
            <a:blip r:embed="rId3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4" name="object 44"/>
          <p:cNvSpPr/>
          <p:nvPr/>
        </p:nvSpPr>
        <p:spPr>
          <a:xfrm>
            <a:off x="10312400" y="5562600"/>
            <a:ext cx="914400" cy="317500"/>
          </a:xfrm>
          <a:prstGeom prst="rect">
            <a:avLst/>
          </a:prstGeom>
          <a:blipFill>
            <a:blip r:embed="rId3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5" name="object 45"/>
          <p:cNvSpPr/>
          <p:nvPr/>
        </p:nvSpPr>
        <p:spPr>
          <a:xfrm>
            <a:off x="10439400" y="6159500"/>
            <a:ext cx="482600" cy="520700"/>
          </a:xfrm>
          <a:prstGeom prst="rect">
            <a:avLst/>
          </a:prstGeom>
          <a:blipFill>
            <a:blip r:embed="rId4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6" name="object 46"/>
          <p:cNvSpPr/>
          <p:nvPr/>
        </p:nvSpPr>
        <p:spPr>
          <a:xfrm>
            <a:off x="10198100" y="6997700"/>
            <a:ext cx="1066800" cy="482600"/>
          </a:xfrm>
          <a:prstGeom prst="rect">
            <a:avLst/>
          </a:prstGeom>
          <a:blipFill>
            <a:blip r:embed="rId4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7" name="object 47"/>
          <p:cNvSpPr/>
          <p:nvPr/>
        </p:nvSpPr>
        <p:spPr>
          <a:xfrm>
            <a:off x="10198100" y="6997700"/>
            <a:ext cx="1066800" cy="482600"/>
          </a:xfrm>
          <a:custGeom>
            <a:avLst/>
            <a:gdLst/>
            <a:ahLst/>
            <a:cxnLst/>
            <a:rect l="l" t="t" r="r" b="b"/>
            <a:pathLst>
              <a:path w="1066800" h="482600">
                <a:moveTo>
                  <a:pt x="0" y="0"/>
                </a:moveTo>
                <a:lnTo>
                  <a:pt x="1066800" y="0"/>
                </a:lnTo>
                <a:lnTo>
                  <a:pt x="1066800" y="482600"/>
                </a:lnTo>
                <a:lnTo>
                  <a:pt x="0" y="482600"/>
                </a:lnTo>
                <a:lnTo>
                  <a:pt x="0" y="0"/>
                </a:lnTo>
                <a:close/>
              </a:path>
            </a:pathLst>
          </a:custGeom>
          <a:solidFill>
            <a:srgbClr val="055A9F">
              <a:alpha val="84999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48" name="object 48"/>
          <p:cNvSpPr/>
          <p:nvPr/>
        </p:nvSpPr>
        <p:spPr>
          <a:xfrm>
            <a:off x="10299700" y="7099300"/>
            <a:ext cx="871032" cy="287138"/>
          </a:xfrm>
          <a:prstGeom prst="rect">
            <a:avLst/>
          </a:prstGeom>
          <a:blipFill>
            <a:blip r:embed="rId4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9" name="object 49"/>
          <p:cNvSpPr/>
          <p:nvPr/>
        </p:nvSpPr>
        <p:spPr>
          <a:xfrm>
            <a:off x="10350500" y="7747000"/>
            <a:ext cx="698500" cy="571500"/>
          </a:xfrm>
          <a:prstGeom prst="rect">
            <a:avLst/>
          </a:prstGeom>
          <a:blipFill>
            <a:blip r:embed="rId4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0" name="object 50"/>
          <p:cNvSpPr/>
          <p:nvPr/>
        </p:nvSpPr>
        <p:spPr>
          <a:xfrm>
            <a:off x="1333500" y="368300"/>
            <a:ext cx="1612900" cy="1244600"/>
          </a:xfrm>
          <a:prstGeom prst="rect">
            <a:avLst/>
          </a:prstGeom>
          <a:blipFill>
            <a:blip r:embed="rId4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1" name="object 51"/>
          <p:cNvSpPr txBox="1"/>
          <p:nvPr/>
        </p:nvSpPr>
        <p:spPr>
          <a:xfrm>
            <a:off x="2104226" y="2747580"/>
            <a:ext cx="2435860" cy="16713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22700"/>
              </a:lnSpc>
              <a:spcBef>
                <a:spcPts val="100"/>
              </a:spcBef>
              <a:tabLst>
                <a:tab pos="1426210" algn="l"/>
              </a:tabLst>
            </a:pPr>
            <a:r>
              <a:rPr dirty="0" sz="2200" spc="-15">
                <a:solidFill>
                  <a:srgbClr val="FFFFFF"/>
                </a:solidFill>
                <a:latin typeface="Lato-Medium"/>
                <a:cs typeface="Lato-Medium"/>
              </a:rPr>
              <a:t>" </a:t>
            </a:r>
            <a:r>
              <a:rPr dirty="0" sz="2200">
                <a:solidFill>
                  <a:srgbClr val="FFFFFF"/>
                </a:solidFill>
                <a:latin typeface="Lato-Light"/>
                <a:cs typeface="Lato-Light"/>
              </a:rPr>
              <a:t>A </a:t>
            </a:r>
            <a:r>
              <a:rPr dirty="0" sz="2200" spc="-5">
                <a:solidFill>
                  <a:srgbClr val="FFFFFF"/>
                </a:solidFill>
                <a:latin typeface="Lato-Light"/>
                <a:cs typeface="Lato-Light"/>
              </a:rPr>
              <a:t>powerful  membership </a:t>
            </a:r>
            <a:r>
              <a:rPr dirty="0" sz="2200" spc="-10">
                <a:solidFill>
                  <a:srgbClr val="FFFFFF"/>
                </a:solidFill>
                <a:latin typeface="Lato-Light"/>
                <a:cs typeface="Lato-Light"/>
              </a:rPr>
              <a:t>of</a:t>
            </a:r>
            <a:r>
              <a:rPr dirty="0" sz="2200" spc="-114">
                <a:solidFill>
                  <a:srgbClr val="FFFFFF"/>
                </a:solidFill>
                <a:latin typeface="Lato-Light"/>
                <a:cs typeface="Lato-Light"/>
              </a:rPr>
              <a:t> </a:t>
            </a:r>
            <a:r>
              <a:rPr dirty="0" sz="2200" spc="-15">
                <a:solidFill>
                  <a:srgbClr val="FFFFFF"/>
                </a:solidFill>
                <a:latin typeface="Lato-Light"/>
                <a:cs typeface="Lato-Light"/>
              </a:rPr>
              <a:t>over  </a:t>
            </a:r>
            <a:r>
              <a:rPr dirty="0" sz="2200">
                <a:solidFill>
                  <a:srgbClr val="FFFFFF"/>
                </a:solidFill>
                <a:latin typeface="Lato-Light"/>
                <a:cs typeface="Lato-Light"/>
              </a:rPr>
              <a:t>2000 ins=tu=ons  </a:t>
            </a:r>
            <a:r>
              <a:rPr dirty="0" sz="2200" spc="-5">
                <a:solidFill>
                  <a:srgbClr val="FFFFFF"/>
                </a:solidFill>
                <a:latin typeface="Lato-Light"/>
                <a:cs typeface="Lato-Light"/>
              </a:rPr>
              <a:t>worldwide	</a:t>
            </a:r>
            <a:r>
              <a:rPr dirty="0" sz="2200">
                <a:solidFill>
                  <a:srgbClr val="FFFFFF"/>
                </a:solidFill>
                <a:latin typeface="Lato-Medium"/>
                <a:cs typeface="Lato-Medium"/>
              </a:rPr>
              <a:t>”</a:t>
            </a:r>
            <a:endParaRPr sz="2200">
              <a:latin typeface="Lato-Medium"/>
              <a:cs typeface="Lato-Medium"/>
            </a:endParaRPr>
          </a:p>
        </p:txBody>
      </p:sp>
      <p:sp>
        <p:nvSpPr>
          <p:cNvPr id="52" name="object 5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848610" algn="l"/>
              </a:tabLst>
            </a:pPr>
            <a:r>
              <a:rPr dirty="0" spc="-5" b="1">
                <a:latin typeface="Lato-Heavy"/>
                <a:cs typeface="Lato-Heavy"/>
              </a:rPr>
              <a:t>UN-SPBF	</a:t>
            </a:r>
            <a:r>
              <a:rPr dirty="0" spc="-5"/>
              <a:t>Who </a:t>
            </a:r>
            <a:r>
              <a:rPr dirty="0" spc="-120"/>
              <a:t>We</a:t>
            </a:r>
            <a:r>
              <a:rPr dirty="0" spc="-350"/>
              <a:t> </a:t>
            </a:r>
            <a:r>
              <a:rPr dirty="0" spc="-55"/>
              <a:t>Are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559800" y="4711700"/>
            <a:ext cx="3086100" cy="37338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8559800" y="2171700"/>
            <a:ext cx="3086100" cy="3034665"/>
          </a:xfrm>
          <a:custGeom>
            <a:avLst/>
            <a:gdLst/>
            <a:ahLst/>
            <a:cxnLst/>
            <a:rect l="l" t="t" r="r" b="b"/>
            <a:pathLst>
              <a:path w="3086100" h="3034665">
                <a:moveTo>
                  <a:pt x="3086100" y="0"/>
                </a:moveTo>
                <a:lnTo>
                  <a:pt x="0" y="12700"/>
                </a:lnTo>
                <a:lnTo>
                  <a:pt x="1733" y="3034259"/>
                </a:lnTo>
                <a:lnTo>
                  <a:pt x="3086100" y="2416248"/>
                </a:lnTo>
                <a:lnTo>
                  <a:pt x="3086100" y="0"/>
                </a:lnTo>
                <a:close/>
              </a:path>
            </a:pathLst>
          </a:custGeom>
          <a:solidFill>
            <a:srgbClr val="3187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8558463" y="4378924"/>
            <a:ext cx="3088005" cy="831215"/>
          </a:xfrm>
          <a:custGeom>
            <a:avLst/>
            <a:gdLst/>
            <a:ahLst/>
            <a:cxnLst/>
            <a:rect l="l" t="t" r="r" b="b"/>
            <a:pathLst>
              <a:path w="3088004" h="831214">
                <a:moveTo>
                  <a:pt x="3087436" y="0"/>
                </a:moveTo>
                <a:lnTo>
                  <a:pt x="0" y="830883"/>
                </a:lnTo>
                <a:lnTo>
                  <a:pt x="3087436" y="365850"/>
                </a:lnTo>
                <a:lnTo>
                  <a:pt x="3087436" y="0"/>
                </a:lnTo>
                <a:close/>
              </a:path>
            </a:pathLst>
          </a:custGeom>
          <a:solidFill>
            <a:srgbClr val="296C9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8555608" y="4746694"/>
            <a:ext cx="3090545" cy="461645"/>
          </a:xfrm>
          <a:custGeom>
            <a:avLst/>
            <a:gdLst/>
            <a:ahLst/>
            <a:cxnLst/>
            <a:rect l="l" t="t" r="r" b="b"/>
            <a:pathLst>
              <a:path w="3090545" h="461645">
                <a:moveTo>
                  <a:pt x="3090291" y="0"/>
                </a:moveTo>
                <a:lnTo>
                  <a:pt x="0" y="461366"/>
                </a:lnTo>
                <a:lnTo>
                  <a:pt x="3090291" y="424454"/>
                </a:lnTo>
                <a:lnTo>
                  <a:pt x="3090291" y="0"/>
                </a:lnTo>
                <a:close/>
              </a:path>
            </a:pathLst>
          </a:custGeom>
          <a:solidFill>
            <a:srgbClr val="2C6D93">
              <a:alpha val="3420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739900" y="2184400"/>
            <a:ext cx="6654800" cy="6261100"/>
          </a:xfrm>
          <a:custGeom>
            <a:avLst/>
            <a:gdLst/>
            <a:ahLst/>
            <a:cxnLst/>
            <a:rect l="l" t="t" r="r" b="b"/>
            <a:pathLst>
              <a:path w="6654800" h="6261100">
                <a:moveTo>
                  <a:pt x="0" y="0"/>
                </a:moveTo>
                <a:lnTo>
                  <a:pt x="6654800" y="0"/>
                </a:lnTo>
                <a:lnTo>
                  <a:pt x="6654800" y="6261100"/>
                </a:lnTo>
                <a:lnTo>
                  <a:pt x="0" y="62611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4381499" y="1346200"/>
            <a:ext cx="4216400" cy="0"/>
          </a:xfrm>
          <a:custGeom>
            <a:avLst/>
            <a:gdLst/>
            <a:ahLst/>
            <a:cxnLst/>
            <a:rect l="l" t="t" r="r" b="b"/>
            <a:pathLst>
              <a:path w="4216400" h="0">
                <a:moveTo>
                  <a:pt x="0" y="0"/>
                </a:moveTo>
                <a:lnTo>
                  <a:pt x="4216400" y="0"/>
                </a:lnTo>
              </a:path>
            </a:pathLst>
          </a:custGeom>
          <a:ln w="25400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2070100" y="2425700"/>
            <a:ext cx="622300" cy="6985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2946400" y="2438400"/>
            <a:ext cx="1435100" cy="5842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4762500" y="2476500"/>
            <a:ext cx="609600" cy="5969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5969000" y="2540000"/>
            <a:ext cx="495300" cy="46990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3048000" y="3354449"/>
            <a:ext cx="520700" cy="46825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4686300" y="3289300"/>
            <a:ext cx="863600" cy="59690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3022600" y="4165600"/>
            <a:ext cx="1308100" cy="49530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5816600" y="3289300"/>
            <a:ext cx="850900" cy="58420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3035300" y="4914900"/>
            <a:ext cx="482600" cy="520700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 txBox="1"/>
          <p:nvPr/>
        </p:nvSpPr>
        <p:spPr>
          <a:xfrm>
            <a:off x="1739900" y="3484125"/>
            <a:ext cx="6654800" cy="1825625"/>
          </a:xfrm>
          <a:prstGeom prst="rect">
            <a:avLst/>
          </a:prstGeom>
        </p:spPr>
        <p:txBody>
          <a:bodyPr wrap="square" lIns="0" tIns="17780" rIns="0" bIns="0" rtlCol="0" vert="horz">
            <a:spAutoFit/>
          </a:bodyPr>
          <a:lstStyle/>
          <a:p>
            <a:pPr marL="1835785" marR="4128770">
              <a:lnSpc>
                <a:spcPts val="700"/>
              </a:lnSpc>
              <a:spcBef>
                <a:spcPts val="140"/>
              </a:spcBef>
            </a:pPr>
            <a:r>
              <a:rPr dirty="0" sz="600" spc="-5">
                <a:latin typeface="Lato-Medium"/>
                <a:cs typeface="Lato-Medium"/>
              </a:rPr>
              <a:t>County</a:t>
            </a:r>
            <a:r>
              <a:rPr dirty="0" sz="600" spc="-75">
                <a:latin typeface="Lato-Medium"/>
                <a:cs typeface="Lato-Medium"/>
              </a:rPr>
              <a:t> </a:t>
            </a:r>
            <a:r>
              <a:rPr dirty="0" sz="600" spc="-5">
                <a:latin typeface="Lato-Medium"/>
                <a:cs typeface="Lato-Medium"/>
              </a:rPr>
              <a:t>Government  of</a:t>
            </a:r>
            <a:r>
              <a:rPr dirty="0" sz="600" spc="-20">
                <a:latin typeface="Lato-Medium"/>
                <a:cs typeface="Lato-Medium"/>
              </a:rPr>
              <a:t> </a:t>
            </a:r>
            <a:r>
              <a:rPr dirty="0" sz="600" spc="-5">
                <a:latin typeface="Lato-Medium"/>
                <a:cs typeface="Lato-Medium"/>
              </a:rPr>
              <a:t>Kakamega</a:t>
            </a:r>
            <a:endParaRPr sz="600">
              <a:latin typeface="Lato-Medium"/>
              <a:cs typeface="Lato-Medium"/>
            </a:endParaRPr>
          </a:p>
          <a:p>
            <a:pPr>
              <a:lnSpc>
                <a:spcPct val="100000"/>
              </a:lnSpc>
            </a:pPr>
            <a:endParaRPr sz="7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7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7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7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7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7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7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7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7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7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7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7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7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750">
              <a:latin typeface="Times New Roman"/>
              <a:cs typeface="Times New Roman"/>
            </a:endParaRPr>
          </a:p>
          <a:p>
            <a:pPr marL="1893570" marR="4244340">
              <a:lnSpc>
                <a:spcPts val="700"/>
              </a:lnSpc>
            </a:pPr>
            <a:r>
              <a:rPr dirty="0" sz="600" spc="-5">
                <a:latin typeface="Lato-Medium"/>
                <a:cs typeface="Lato-Medium"/>
              </a:rPr>
              <a:t>Government</a:t>
            </a:r>
            <a:r>
              <a:rPr dirty="0" sz="600" spc="-70">
                <a:latin typeface="Lato-Medium"/>
                <a:cs typeface="Lato-Medium"/>
              </a:rPr>
              <a:t> </a:t>
            </a:r>
            <a:r>
              <a:rPr dirty="0" sz="600" spc="-5">
                <a:latin typeface="Lato-Medium"/>
                <a:cs typeface="Lato-Medium"/>
              </a:rPr>
              <a:t>of  Costa</a:t>
            </a:r>
            <a:r>
              <a:rPr dirty="0" sz="600" spc="-15">
                <a:latin typeface="Lato-Medium"/>
                <a:cs typeface="Lato-Medium"/>
              </a:rPr>
              <a:t> </a:t>
            </a:r>
            <a:r>
              <a:rPr dirty="0" sz="600" spc="-5">
                <a:latin typeface="Lato-Medium"/>
                <a:cs typeface="Lato-Medium"/>
              </a:rPr>
              <a:t>Rica</a:t>
            </a:r>
            <a:endParaRPr sz="600">
              <a:latin typeface="Lato-Medium"/>
              <a:cs typeface="Lato-Medium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4584700" y="4991100"/>
            <a:ext cx="1066800" cy="419100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2209800" y="3276600"/>
            <a:ext cx="482600" cy="622300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7239000" y="3276600"/>
            <a:ext cx="508000" cy="520700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4711700" y="4102100"/>
            <a:ext cx="838200" cy="609600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2235200" y="4140200"/>
            <a:ext cx="444500" cy="444500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5867400" y="4203700"/>
            <a:ext cx="673100" cy="406400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2159000" y="4914900"/>
            <a:ext cx="609600" cy="520700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/>
          <p:nvPr/>
        </p:nvSpPr>
        <p:spPr>
          <a:xfrm>
            <a:off x="3098800" y="5816600"/>
            <a:ext cx="1079500" cy="495300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/>
          <p:nvPr/>
        </p:nvSpPr>
        <p:spPr>
          <a:xfrm>
            <a:off x="5676900" y="4940300"/>
            <a:ext cx="990600" cy="495300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/>
          <p:nvPr/>
        </p:nvSpPr>
        <p:spPr>
          <a:xfrm>
            <a:off x="7061200" y="4191000"/>
            <a:ext cx="850900" cy="444500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/>
          <p:nvPr/>
        </p:nvSpPr>
        <p:spPr>
          <a:xfrm>
            <a:off x="7010400" y="4991100"/>
            <a:ext cx="952500" cy="368300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/>
          <p:nvPr/>
        </p:nvSpPr>
        <p:spPr>
          <a:xfrm>
            <a:off x="3098800" y="6731000"/>
            <a:ext cx="1079500" cy="279400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/>
          <p:nvPr/>
        </p:nvSpPr>
        <p:spPr>
          <a:xfrm>
            <a:off x="3098800" y="6731000"/>
            <a:ext cx="1079500" cy="279400"/>
          </a:xfrm>
          <a:custGeom>
            <a:avLst/>
            <a:gdLst/>
            <a:ahLst/>
            <a:cxnLst/>
            <a:rect l="l" t="t" r="r" b="b"/>
            <a:pathLst>
              <a:path w="1079500" h="279400">
                <a:moveTo>
                  <a:pt x="0" y="0"/>
                </a:moveTo>
                <a:lnTo>
                  <a:pt x="1079500" y="0"/>
                </a:lnTo>
                <a:lnTo>
                  <a:pt x="1079500" y="279400"/>
                </a:lnTo>
                <a:lnTo>
                  <a:pt x="0" y="279400"/>
                </a:lnTo>
                <a:lnTo>
                  <a:pt x="0" y="0"/>
                </a:lnTo>
                <a:close/>
              </a:path>
            </a:pathLst>
          </a:custGeom>
          <a:solidFill>
            <a:srgbClr val="055A9F">
              <a:alpha val="84999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/>
          <p:nvPr/>
        </p:nvSpPr>
        <p:spPr>
          <a:xfrm>
            <a:off x="3141012" y="6756400"/>
            <a:ext cx="997637" cy="211730"/>
          </a:xfrm>
          <a:prstGeom prst="rect">
            <a:avLst/>
          </a:prstGeom>
          <a:blipFill>
            <a:blip r:embed="rId2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2" name="object 32"/>
          <p:cNvSpPr/>
          <p:nvPr/>
        </p:nvSpPr>
        <p:spPr>
          <a:xfrm>
            <a:off x="4737100" y="5791200"/>
            <a:ext cx="825500" cy="431800"/>
          </a:xfrm>
          <a:prstGeom prst="rect">
            <a:avLst/>
          </a:prstGeom>
          <a:blipFill>
            <a:blip r:embed="rId2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/>
          <p:nvPr/>
        </p:nvSpPr>
        <p:spPr>
          <a:xfrm>
            <a:off x="5892800" y="5727700"/>
            <a:ext cx="698500" cy="558800"/>
          </a:xfrm>
          <a:prstGeom prst="rect">
            <a:avLst/>
          </a:prstGeom>
          <a:blipFill>
            <a:blip r:embed="rId2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/>
          <p:nvPr/>
        </p:nvSpPr>
        <p:spPr>
          <a:xfrm>
            <a:off x="7112000" y="5778500"/>
            <a:ext cx="749300" cy="469900"/>
          </a:xfrm>
          <a:prstGeom prst="rect">
            <a:avLst/>
          </a:prstGeom>
          <a:blipFill>
            <a:blip r:embed="rId2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/>
          <p:nvPr/>
        </p:nvSpPr>
        <p:spPr>
          <a:xfrm>
            <a:off x="2159000" y="5702300"/>
            <a:ext cx="609600" cy="622300"/>
          </a:xfrm>
          <a:prstGeom prst="rect">
            <a:avLst/>
          </a:prstGeom>
          <a:blipFill>
            <a:blip r:embed="rId2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6" name="object 36"/>
          <p:cNvSpPr/>
          <p:nvPr/>
        </p:nvSpPr>
        <p:spPr>
          <a:xfrm>
            <a:off x="2209800" y="6692900"/>
            <a:ext cx="469900" cy="469900"/>
          </a:xfrm>
          <a:prstGeom prst="rect">
            <a:avLst/>
          </a:prstGeom>
          <a:blipFill>
            <a:blip r:embed="rId2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/>
          <p:nvPr/>
        </p:nvSpPr>
        <p:spPr>
          <a:xfrm>
            <a:off x="4902200" y="6642100"/>
            <a:ext cx="431800" cy="584200"/>
          </a:xfrm>
          <a:prstGeom prst="rect">
            <a:avLst/>
          </a:prstGeom>
          <a:blipFill>
            <a:blip r:embed="rId3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8" name="object 38"/>
          <p:cNvSpPr/>
          <p:nvPr/>
        </p:nvSpPr>
        <p:spPr>
          <a:xfrm>
            <a:off x="5803900" y="6629400"/>
            <a:ext cx="876300" cy="558800"/>
          </a:xfrm>
          <a:prstGeom prst="rect">
            <a:avLst/>
          </a:prstGeom>
          <a:blipFill>
            <a:blip r:embed="rId3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9" name="object 39"/>
          <p:cNvSpPr/>
          <p:nvPr/>
        </p:nvSpPr>
        <p:spPr>
          <a:xfrm>
            <a:off x="7150100" y="6527800"/>
            <a:ext cx="685800" cy="685800"/>
          </a:xfrm>
          <a:prstGeom prst="rect">
            <a:avLst/>
          </a:prstGeom>
          <a:blipFill>
            <a:blip r:embed="rId3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0" name="object 40"/>
          <p:cNvSpPr/>
          <p:nvPr/>
        </p:nvSpPr>
        <p:spPr>
          <a:xfrm>
            <a:off x="3213100" y="7556500"/>
            <a:ext cx="952500" cy="419100"/>
          </a:xfrm>
          <a:prstGeom prst="rect">
            <a:avLst/>
          </a:prstGeom>
          <a:blipFill>
            <a:blip r:embed="rId3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1" name="object 41"/>
          <p:cNvSpPr/>
          <p:nvPr/>
        </p:nvSpPr>
        <p:spPr>
          <a:xfrm>
            <a:off x="5803900" y="7683500"/>
            <a:ext cx="939800" cy="228600"/>
          </a:xfrm>
          <a:prstGeom prst="rect">
            <a:avLst/>
          </a:prstGeom>
          <a:blipFill>
            <a:blip r:embed="rId3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2" name="object 42"/>
          <p:cNvSpPr/>
          <p:nvPr/>
        </p:nvSpPr>
        <p:spPr>
          <a:xfrm>
            <a:off x="7073900" y="7556500"/>
            <a:ext cx="876300" cy="381000"/>
          </a:xfrm>
          <a:prstGeom prst="rect">
            <a:avLst/>
          </a:prstGeom>
          <a:blipFill>
            <a:blip r:embed="rId3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3" name="object 43"/>
          <p:cNvSpPr/>
          <p:nvPr/>
        </p:nvSpPr>
        <p:spPr>
          <a:xfrm>
            <a:off x="4737100" y="7594600"/>
            <a:ext cx="762000" cy="406400"/>
          </a:xfrm>
          <a:prstGeom prst="rect">
            <a:avLst/>
          </a:prstGeom>
          <a:blipFill>
            <a:blip r:embed="rId3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4" name="object 44"/>
          <p:cNvSpPr/>
          <p:nvPr/>
        </p:nvSpPr>
        <p:spPr>
          <a:xfrm>
            <a:off x="2108200" y="7556500"/>
            <a:ext cx="685800" cy="419100"/>
          </a:xfrm>
          <a:prstGeom prst="rect">
            <a:avLst/>
          </a:prstGeom>
          <a:blipFill>
            <a:blip r:embed="rId3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5" name="object 45"/>
          <p:cNvSpPr/>
          <p:nvPr/>
        </p:nvSpPr>
        <p:spPr>
          <a:xfrm>
            <a:off x="6997700" y="2590800"/>
            <a:ext cx="901700" cy="355600"/>
          </a:xfrm>
          <a:prstGeom prst="rect">
            <a:avLst/>
          </a:prstGeom>
          <a:blipFill>
            <a:blip r:embed="rId3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6" name="object 46"/>
          <p:cNvSpPr/>
          <p:nvPr/>
        </p:nvSpPr>
        <p:spPr>
          <a:xfrm>
            <a:off x="1333500" y="368300"/>
            <a:ext cx="1612900" cy="1244600"/>
          </a:xfrm>
          <a:prstGeom prst="rect">
            <a:avLst/>
          </a:prstGeom>
          <a:blipFill>
            <a:blip r:embed="rId3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7" name="object 47"/>
          <p:cNvSpPr txBox="1"/>
          <p:nvPr/>
        </p:nvSpPr>
        <p:spPr>
          <a:xfrm>
            <a:off x="9038425" y="2659643"/>
            <a:ext cx="2047875" cy="16713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22700"/>
              </a:lnSpc>
              <a:spcBef>
                <a:spcPts val="100"/>
              </a:spcBef>
            </a:pPr>
            <a:r>
              <a:rPr dirty="0" sz="2200" spc="-15">
                <a:solidFill>
                  <a:srgbClr val="FFFFFF"/>
                </a:solidFill>
                <a:latin typeface="Lato-Medium"/>
                <a:cs typeface="Lato-Medium"/>
              </a:rPr>
              <a:t>" </a:t>
            </a:r>
            <a:r>
              <a:rPr dirty="0" sz="2200">
                <a:solidFill>
                  <a:srgbClr val="FFFFFF"/>
                </a:solidFill>
                <a:latin typeface="Lato-Light"/>
                <a:cs typeface="Lato-Light"/>
              </a:rPr>
              <a:t>A </a:t>
            </a:r>
            <a:r>
              <a:rPr dirty="0" sz="2200" spc="-5">
                <a:solidFill>
                  <a:srgbClr val="FFFFFF"/>
                </a:solidFill>
                <a:latin typeface="Lato-Light"/>
                <a:cs typeface="Lato-Light"/>
              </a:rPr>
              <a:t>coali=on </a:t>
            </a:r>
            <a:r>
              <a:rPr dirty="0" sz="2200" spc="-10">
                <a:solidFill>
                  <a:srgbClr val="FFFFFF"/>
                </a:solidFill>
                <a:latin typeface="Lato-Light"/>
                <a:cs typeface="Lato-Light"/>
              </a:rPr>
              <a:t>of  </a:t>
            </a:r>
            <a:r>
              <a:rPr dirty="0" sz="2200">
                <a:solidFill>
                  <a:srgbClr val="FFFFFF"/>
                </a:solidFill>
                <a:latin typeface="Lato-Light"/>
                <a:cs typeface="Lato-Light"/>
              </a:rPr>
              <a:t>the </a:t>
            </a:r>
            <a:r>
              <a:rPr dirty="0" sz="2200" spc="-5">
                <a:solidFill>
                  <a:srgbClr val="FFFFFF"/>
                </a:solidFill>
                <a:latin typeface="Lato-Light"/>
                <a:cs typeface="Lato-Light"/>
              </a:rPr>
              <a:t>Willing </a:t>
            </a:r>
            <a:r>
              <a:rPr dirty="0" sz="2200">
                <a:solidFill>
                  <a:srgbClr val="FFFFFF"/>
                </a:solidFill>
                <a:latin typeface="Lato-Light"/>
                <a:cs typeface="Lato-Light"/>
              </a:rPr>
              <a:t>and</a:t>
            </a:r>
            <a:r>
              <a:rPr dirty="0" sz="2200" spc="-125">
                <a:solidFill>
                  <a:srgbClr val="FFFFFF"/>
                </a:solidFill>
                <a:latin typeface="Lato-Light"/>
                <a:cs typeface="Lato-Light"/>
              </a:rPr>
              <a:t> </a:t>
            </a:r>
            <a:r>
              <a:rPr dirty="0" sz="2200">
                <a:solidFill>
                  <a:srgbClr val="FFFFFF"/>
                </a:solidFill>
                <a:latin typeface="Lato-Light"/>
                <a:cs typeface="Lato-Light"/>
              </a:rPr>
              <a:t>a  </a:t>
            </a:r>
            <a:r>
              <a:rPr dirty="0" sz="2200" spc="-5">
                <a:solidFill>
                  <a:srgbClr val="FFFFFF"/>
                </a:solidFill>
                <a:latin typeface="Lato-Light"/>
                <a:cs typeface="Lato-Light"/>
              </a:rPr>
              <a:t>coali=on </a:t>
            </a:r>
            <a:r>
              <a:rPr dirty="0" sz="2200" spc="-10">
                <a:solidFill>
                  <a:srgbClr val="FFFFFF"/>
                </a:solidFill>
                <a:latin typeface="Lato-Light"/>
                <a:cs typeface="Lato-Light"/>
              </a:rPr>
              <a:t>of </a:t>
            </a:r>
            <a:r>
              <a:rPr dirty="0" sz="2200">
                <a:solidFill>
                  <a:srgbClr val="FFFFFF"/>
                </a:solidFill>
                <a:latin typeface="Lato-Light"/>
                <a:cs typeface="Lato-Light"/>
              </a:rPr>
              <a:t>the  </a:t>
            </a:r>
            <a:r>
              <a:rPr dirty="0" sz="2200" spc="-20">
                <a:solidFill>
                  <a:srgbClr val="FFFFFF"/>
                </a:solidFill>
                <a:latin typeface="Lato-Light"/>
                <a:cs typeface="Lato-Light"/>
              </a:rPr>
              <a:t>Working</a:t>
            </a:r>
            <a:r>
              <a:rPr dirty="0" sz="2200" spc="-10">
                <a:solidFill>
                  <a:srgbClr val="FFFFFF"/>
                </a:solidFill>
                <a:latin typeface="Lato-Light"/>
                <a:cs typeface="Lato-Light"/>
              </a:rPr>
              <a:t> </a:t>
            </a:r>
            <a:r>
              <a:rPr dirty="0" sz="2200">
                <a:solidFill>
                  <a:srgbClr val="FFFFFF"/>
                </a:solidFill>
                <a:latin typeface="Lato-Medium"/>
                <a:cs typeface="Lato-Medium"/>
              </a:rPr>
              <a:t>”</a:t>
            </a:r>
            <a:endParaRPr sz="2200">
              <a:latin typeface="Lato-Medium"/>
              <a:cs typeface="Lato-Medium"/>
            </a:endParaRPr>
          </a:p>
        </p:txBody>
      </p:sp>
      <p:sp>
        <p:nvSpPr>
          <p:cNvPr id="48" name="object 48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848610" algn="l"/>
              </a:tabLst>
            </a:pPr>
            <a:r>
              <a:rPr dirty="0" spc="-5" b="1">
                <a:latin typeface="Lato-Heavy"/>
                <a:cs typeface="Lato-Heavy"/>
              </a:rPr>
              <a:t>UN-SPBF	</a:t>
            </a:r>
            <a:r>
              <a:rPr dirty="0" spc="-5"/>
              <a:t>Who </a:t>
            </a:r>
            <a:r>
              <a:rPr dirty="0" spc="-120"/>
              <a:t>We</a:t>
            </a:r>
            <a:r>
              <a:rPr dirty="0" spc="-350"/>
              <a:t> </a:t>
            </a:r>
            <a:r>
              <a:rPr dirty="0" spc="-55"/>
              <a:t>Are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638300" y="4178300"/>
            <a:ext cx="3086100" cy="43688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4965700" y="2298700"/>
            <a:ext cx="6654800" cy="6261100"/>
          </a:xfrm>
          <a:custGeom>
            <a:avLst/>
            <a:gdLst/>
            <a:ahLst/>
            <a:cxnLst/>
            <a:rect l="l" t="t" r="r" b="b"/>
            <a:pathLst>
              <a:path w="6654800" h="6261100">
                <a:moveTo>
                  <a:pt x="0" y="0"/>
                </a:moveTo>
                <a:lnTo>
                  <a:pt x="6654800" y="0"/>
                </a:lnTo>
                <a:lnTo>
                  <a:pt x="6654800" y="6261100"/>
                </a:lnTo>
                <a:lnTo>
                  <a:pt x="0" y="62611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638300" y="2298700"/>
            <a:ext cx="3086100" cy="3034665"/>
          </a:xfrm>
          <a:custGeom>
            <a:avLst/>
            <a:gdLst/>
            <a:ahLst/>
            <a:cxnLst/>
            <a:rect l="l" t="t" r="r" b="b"/>
            <a:pathLst>
              <a:path w="3086100" h="3034665">
                <a:moveTo>
                  <a:pt x="3086100" y="0"/>
                </a:moveTo>
                <a:lnTo>
                  <a:pt x="0" y="12700"/>
                </a:lnTo>
                <a:lnTo>
                  <a:pt x="2247" y="3034259"/>
                </a:lnTo>
                <a:lnTo>
                  <a:pt x="3086100" y="2416248"/>
                </a:lnTo>
                <a:lnTo>
                  <a:pt x="3086100" y="0"/>
                </a:lnTo>
                <a:close/>
              </a:path>
            </a:pathLst>
          </a:custGeom>
          <a:solidFill>
            <a:srgbClr val="3187B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1636964" y="4505924"/>
            <a:ext cx="3088005" cy="831215"/>
          </a:xfrm>
          <a:custGeom>
            <a:avLst/>
            <a:gdLst/>
            <a:ahLst/>
            <a:cxnLst/>
            <a:rect l="l" t="t" r="r" b="b"/>
            <a:pathLst>
              <a:path w="3088004" h="831214">
                <a:moveTo>
                  <a:pt x="3087436" y="0"/>
                </a:moveTo>
                <a:lnTo>
                  <a:pt x="0" y="830883"/>
                </a:lnTo>
                <a:lnTo>
                  <a:pt x="3087436" y="365850"/>
                </a:lnTo>
                <a:lnTo>
                  <a:pt x="3087436" y="0"/>
                </a:lnTo>
                <a:close/>
              </a:path>
            </a:pathLst>
          </a:custGeom>
          <a:solidFill>
            <a:srgbClr val="296C9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634108" y="4873694"/>
            <a:ext cx="3090545" cy="461645"/>
          </a:xfrm>
          <a:custGeom>
            <a:avLst/>
            <a:gdLst/>
            <a:ahLst/>
            <a:cxnLst/>
            <a:rect l="l" t="t" r="r" b="b"/>
            <a:pathLst>
              <a:path w="3090545" h="461645">
                <a:moveTo>
                  <a:pt x="3090291" y="0"/>
                </a:moveTo>
                <a:lnTo>
                  <a:pt x="0" y="461366"/>
                </a:lnTo>
                <a:lnTo>
                  <a:pt x="3090291" y="424454"/>
                </a:lnTo>
                <a:lnTo>
                  <a:pt x="3090291" y="0"/>
                </a:lnTo>
                <a:close/>
              </a:path>
            </a:pathLst>
          </a:custGeom>
          <a:solidFill>
            <a:srgbClr val="334C5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4381499" y="1346200"/>
            <a:ext cx="4216400" cy="0"/>
          </a:xfrm>
          <a:custGeom>
            <a:avLst/>
            <a:gdLst/>
            <a:ahLst/>
            <a:cxnLst/>
            <a:rect l="l" t="t" r="r" b="b"/>
            <a:pathLst>
              <a:path w="4216400" h="0">
                <a:moveTo>
                  <a:pt x="0" y="0"/>
                </a:moveTo>
                <a:lnTo>
                  <a:pt x="4216400" y="0"/>
                </a:lnTo>
              </a:path>
            </a:pathLst>
          </a:custGeom>
          <a:ln w="25400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5168900" y="2463800"/>
            <a:ext cx="1206500" cy="4953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6756400" y="2540000"/>
            <a:ext cx="1320800" cy="3683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8407400" y="2540000"/>
            <a:ext cx="1651000" cy="3429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10502900" y="2501900"/>
            <a:ext cx="711200" cy="44450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6718300" y="3009900"/>
            <a:ext cx="1409700" cy="48260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10591800" y="3606800"/>
            <a:ext cx="571500" cy="73660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8496300" y="3225800"/>
            <a:ext cx="1549400" cy="19050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7010400" y="3695700"/>
            <a:ext cx="1016000" cy="55880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8597900" y="3721100"/>
            <a:ext cx="1270000" cy="508000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8585200" y="5283200"/>
            <a:ext cx="1600200" cy="444500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10464800" y="3086100"/>
            <a:ext cx="1003300" cy="469900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6934200" y="5359400"/>
            <a:ext cx="1231900" cy="457200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8636000" y="6019800"/>
            <a:ext cx="1498600" cy="342900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5524500" y="6261100"/>
            <a:ext cx="952500" cy="482600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7010400" y="6286500"/>
            <a:ext cx="990600" cy="393700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8674100" y="7073900"/>
            <a:ext cx="1130300" cy="292100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8547100" y="7721600"/>
            <a:ext cx="1435100" cy="571500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/>
          <p:nvPr/>
        </p:nvSpPr>
        <p:spPr>
          <a:xfrm>
            <a:off x="6972300" y="7061200"/>
            <a:ext cx="1016000" cy="520700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/>
          <p:nvPr/>
        </p:nvSpPr>
        <p:spPr>
          <a:xfrm>
            <a:off x="5435600" y="7023100"/>
            <a:ext cx="1130300" cy="508000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/>
          <p:nvPr/>
        </p:nvSpPr>
        <p:spPr>
          <a:xfrm>
            <a:off x="7010400" y="7747000"/>
            <a:ext cx="965200" cy="596900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/>
          <p:nvPr/>
        </p:nvSpPr>
        <p:spPr>
          <a:xfrm>
            <a:off x="5168900" y="3149600"/>
            <a:ext cx="1295400" cy="393700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/>
          <p:nvPr/>
        </p:nvSpPr>
        <p:spPr>
          <a:xfrm>
            <a:off x="5448300" y="5397500"/>
            <a:ext cx="965200" cy="419100"/>
          </a:xfrm>
          <a:prstGeom prst="rect">
            <a:avLst/>
          </a:prstGeom>
          <a:blipFill>
            <a:blip r:embed="rId2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/>
          <p:nvPr/>
        </p:nvSpPr>
        <p:spPr>
          <a:xfrm>
            <a:off x="5359400" y="3695700"/>
            <a:ext cx="927100" cy="685800"/>
          </a:xfrm>
          <a:prstGeom prst="rect">
            <a:avLst/>
          </a:prstGeom>
          <a:blipFill>
            <a:blip r:embed="rId2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/>
          <p:nvPr/>
        </p:nvSpPr>
        <p:spPr>
          <a:xfrm>
            <a:off x="10223500" y="7886700"/>
            <a:ext cx="1016000" cy="279400"/>
          </a:xfrm>
          <a:prstGeom prst="rect">
            <a:avLst/>
          </a:prstGeom>
          <a:blipFill>
            <a:blip r:embed="rId2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2" name="object 32"/>
          <p:cNvSpPr/>
          <p:nvPr/>
        </p:nvSpPr>
        <p:spPr>
          <a:xfrm>
            <a:off x="10541000" y="5334000"/>
            <a:ext cx="673100" cy="508000"/>
          </a:xfrm>
          <a:prstGeom prst="rect">
            <a:avLst/>
          </a:prstGeom>
          <a:blipFill>
            <a:blip r:embed="rId2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/>
          <p:nvPr/>
        </p:nvSpPr>
        <p:spPr>
          <a:xfrm>
            <a:off x="10185400" y="6235700"/>
            <a:ext cx="1092200" cy="342900"/>
          </a:xfrm>
          <a:prstGeom prst="rect">
            <a:avLst/>
          </a:prstGeom>
          <a:blipFill>
            <a:blip r:embed="rId2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/>
          <p:nvPr/>
        </p:nvSpPr>
        <p:spPr>
          <a:xfrm>
            <a:off x="10553700" y="6946900"/>
            <a:ext cx="520700" cy="558800"/>
          </a:xfrm>
          <a:prstGeom prst="rect">
            <a:avLst/>
          </a:prstGeom>
          <a:blipFill>
            <a:blip r:embed="rId2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/>
          <p:nvPr/>
        </p:nvSpPr>
        <p:spPr>
          <a:xfrm>
            <a:off x="5245100" y="4546600"/>
            <a:ext cx="1155700" cy="342900"/>
          </a:xfrm>
          <a:prstGeom prst="rect">
            <a:avLst/>
          </a:prstGeom>
          <a:blipFill>
            <a:blip r:embed="rId3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6" name="object 36"/>
          <p:cNvSpPr/>
          <p:nvPr/>
        </p:nvSpPr>
        <p:spPr>
          <a:xfrm>
            <a:off x="6794500" y="4584700"/>
            <a:ext cx="1371600" cy="279400"/>
          </a:xfrm>
          <a:prstGeom prst="rect">
            <a:avLst/>
          </a:prstGeom>
          <a:blipFill>
            <a:blip r:embed="rId3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/>
          <p:nvPr/>
        </p:nvSpPr>
        <p:spPr>
          <a:xfrm>
            <a:off x="8597900" y="4546600"/>
            <a:ext cx="1397000" cy="342900"/>
          </a:xfrm>
          <a:prstGeom prst="rect">
            <a:avLst/>
          </a:prstGeom>
          <a:blipFill>
            <a:blip r:embed="rId3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8" name="object 38"/>
          <p:cNvSpPr/>
          <p:nvPr/>
        </p:nvSpPr>
        <p:spPr>
          <a:xfrm>
            <a:off x="10325100" y="4546600"/>
            <a:ext cx="1003300" cy="342900"/>
          </a:xfrm>
          <a:prstGeom prst="rect">
            <a:avLst/>
          </a:prstGeom>
          <a:blipFill>
            <a:blip r:embed="rId3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9" name="object 39"/>
          <p:cNvSpPr/>
          <p:nvPr/>
        </p:nvSpPr>
        <p:spPr>
          <a:xfrm>
            <a:off x="5562600" y="7658100"/>
            <a:ext cx="736600" cy="736600"/>
          </a:xfrm>
          <a:prstGeom prst="rect">
            <a:avLst/>
          </a:prstGeom>
          <a:blipFill>
            <a:blip r:embed="rId3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0" name="object 40"/>
          <p:cNvSpPr/>
          <p:nvPr/>
        </p:nvSpPr>
        <p:spPr>
          <a:xfrm>
            <a:off x="8636000" y="6553200"/>
            <a:ext cx="914400" cy="304800"/>
          </a:xfrm>
          <a:prstGeom prst="rect">
            <a:avLst/>
          </a:prstGeom>
          <a:blipFill>
            <a:blip r:embed="rId3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1" name="object 41"/>
          <p:cNvSpPr/>
          <p:nvPr/>
        </p:nvSpPr>
        <p:spPr>
          <a:xfrm>
            <a:off x="1333500" y="368300"/>
            <a:ext cx="1612900" cy="1244600"/>
          </a:xfrm>
          <a:prstGeom prst="rect">
            <a:avLst/>
          </a:prstGeom>
          <a:blipFill>
            <a:blip r:embed="rId3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2" name="object 42"/>
          <p:cNvSpPr txBox="1"/>
          <p:nvPr/>
        </p:nvSpPr>
        <p:spPr>
          <a:xfrm>
            <a:off x="2369276" y="2765362"/>
            <a:ext cx="1882139" cy="1590675"/>
          </a:xfrm>
          <a:prstGeom prst="rect">
            <a:avLst/>
          </a:prstGeom>
        </p:spPr>
        <p:txBody>
          <a:bodyPr wrap="square" lIns="0" tIns="635" rIns="0" bIns="0" rtlCol="0" vert="horz">
            <a:spAutoFit/>
          </a:bodyPr>
          <a:lstStyle/>
          <a:p>
            <a:pPr marL="12700" marR="5080">
              <a:lnSpc>
                <a:spcPct val="120300"/>
              </a:lnSpc>
              <a:spcBef>
                <a:spcPts val="5"/>
              </a:spcBef>
              <a:tabLst>
                <a:tab pos="396875" algn="l"/>
              </a:tabLst>
            </a:pPr>
            <a:r>
              <a:rPr dirty="0" sz="2200" spc="-15">
                <a:solidFill>
                  <a:srgbClr val="FFFFFF"/>
                </a:solidFill>
                <a:latin typeface="Lato-Medium"/>
                <a:cs typeface="Lato-Medium"/>
              </a:rPr>
              <a:t>" </a:t>
            </a:r>
            <a:r>
              <a:rPr dirty="0" sz="2100" spc="-20">
                <a:solidFill>
                  <a:srgbClr val="FFFFFF"/>
                </a:solidFill>
                <a:latin typeface="Lato-Light"/>
                <a:cs typeface="Lato-Light"/>
              </a:rPr>
              <a:t>Every</a:t>
            </a:r>
            <a:r>
              <a:rPr dirty="0" sz="2100" spc="-114">
                <a:solidFill>
                  <a:srgbClr val="FFFFFF"/>
                </a:solidFill>
                <a:latin typeface="Lato-Light"/>
                <a:cs typeface="Lato-Light"/>
              </a:rPr>
              <a:t> </a:t>
            </a:r>
            <a:r>
              <a:rPr dirty="0" sz="2100" spc="-10">
                <a:solidFill>
                  <a:srgbClr val="FFFFFF"/>
                </a:solidFill>
                <a:latin typeface="Lato-Light"/>
                <a:cs typeface="Lato-Light"/>
              </a:rPr>
              <a:t>Member  </a:t>
            </a:r>
            <a:r>
              <a:rPr dirty="0" sz="2100">
                <a:solidFill>
                  <a:srgbClr val="FFFFFF"/>
                </a:solidFill>
                <a:latin typeface="Lato-Light"/>
                <a:cs typeface="Lato-Light"/>
              </a:rPr>
              <a:t>has </a:t>
            </a:r>
            <a:r>
              <a:rPr dirty="0" sz="2100" spc="-5">
                <a:solidFill>
                  <a:srgbClr val="FFFFFF"/>
                </a:solidFill>
                <a:latin typeface="Lato-Light"/>
                <a:cs typeface="Lato-Light"/>
              </a:rPr>
              <a:t>something  to	bring to </a:t>
            </a:r>
            <a:r>
              <a:rPr dirty="0" sz="2100">
                <a:solidFill>
                  <a:srgbClr val="FFFFFF"/>
                </a:solidFill>
                <a:latin typeface="Lato-Light"/>
                <a:cs typeface="Lato-Light"/>
              </a:rPr>
              <a:t>the  </a:t>
            </a:r>
            <a:r>
              <a:rPr dirty="0" sz="2100" spc="-5">
                <a:solidFill>
                  <a:srgbClr val="FFFFFF"/>
                </a:solidFill>
                <a:latin typeface="Lato-Light"/>
                <a:cs typeface="Lato-Light"/>
              </a:rPr>
              <a:t>table. </a:t>
            </a:r>
            <a:r>
              <a:rPr dirty="0" sz="2200">
                <a:solidFill>
                  <a:srgbClr val="FFFFFF"/>
                </a:solidFill>
                <a:latin typeface="Lato-Medium"/>
                <a:cs typeface="Lato-Medium"/>
              </a:rPr>
              <a:t>”</a:t>
            </a:r>
            <a:endParaRPr sz="2200">
              <a:latin typeface="Lato-Medium"/>
              <a:cs typeface="Lato-Medium"/>
            </a:endParaRPr>
          </a:p>
        </p:txBody>
      </p:sp>
      <p:sp>
        <p:nvSpPr>
          <p:cNvPr id="43" name="object 4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848610" algn="l"/>
              </a:tabLst>
            </a:pPr>
            <a:r>
              <a:rPr dirty="0" spc="-5" b="1">
                <a:latin typeface="Lato-Heavy"/>
                <a:cs typeface="Lato-Heavy"/>
              </a:rPr>
              <a:t>UN-SPBF	</a:t>
            </a:r>
            <a:r>
              <a:rPr dirty="0" spc="-5"/>
              <a:t>Who </a:t>
            </a:r>
            <a:r>
              <a:rPr dirty="0" spc="-120"/>
              <a:t>We</a:t>
            </a:r>
            <a:r>
              <a:rPr dirty="0" spc="-350"/>
              <a:t> </a:t>
            </a:r>
            <a:r>
              <a:rPr dirty="0" spc="-55"/>
              <a:t>Are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369255" y="527308"/>
            <a:ext cx="6266815" cy="74168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847975" algn="l"/>
                <a:tab pos="5471160" algn="l"/>
              </a:tabLst>
            </a:pPr>
            <a:r>
              <a:rPr dirty="0" b="1">
                <a:latin typeface="Lato-Heavy"/>
                <a:cs typeface="Lato-Heavy"/>
              </a:rPr>
              <a:t>UN-SP</a:t>
            </a:r>
            <a:r>
              <a:rPr dirty="0" spc="-5" b="1">
                <a:latin typeface="Lato-Heavy"/>
                <a:cs typeface="Lato-Heavy"/>
              </a:rPr>
              <a:t>B</a:t>
            </a:r>
            <a:r>
              <a:rPr dirty="0" b="1">
                <a:latin typeface="Lato-Heavy"/>
                <a:cs typeface="Lato-Heavy"/>
              </a:rPr>
              <a:t>F	</a:t>
            </a:r>
            <a:r>
              <a:rPr dirty="0" spc="-15"/>
              <a:t>W</a:t>
            </a:r>
            <a:r>
              <a:rPr dirty="0"/>
              <a:t>h</a:t>
            </a:r>
            <a:r>
              <a:rPr dirty="0" spc="-30"/>
              <a:t>a</a:t>
            </a:r>
            <a:r>
              <a:rPr dirty="0"/>
              <a:t>t</a:t>
            </a:r>
            <a:r>
              <a:rPr dirty="0" spc="-105"/>
              <a:t> </a:t>
            </a:r>
            <a:r>
              <a:rPr dirty="0" spc="-240"/>
              <a:t>W</a:t>
            </a:r>
            <a:r>
              <a:rPr dirty="0"/>
              <a:t>e	</a:t>
            </a:r>
            <a:r>
              <a:rPr dirty="0" spc="-40"/>
              <a:t>D</a:t>
            </a:r>
            <a:r>
              <a:rPr dirty="0"/>
              <a:t>o</a:t>
            </a:r>
          </a:p>
        </p:txBody>
      </p:sp>
      <p:sp>
        <p:nvSpPr>
          <p:cNvPr id="3" name="object 3"/>
          <p:cNvSpPr/>
          <p:nvPr/>
        </p:nvSpPr>
        <p:spPr>
          <a:xfrm>
            <a:off x="4381499" y="1346200"/>
            <a:ext cx="4216400" cy="0"/>
          </a:xfrm>
          <a:custGeom>
            <a:avLst/>
            <a:gdLst/>
            <a:ahLst/>
            <a:cxnLst/>
            <a:rect l="l" t="t" r="r" b="b"/>
            <a:pathLst>
              <a:path w="4216400" h="0">
                <a:moveTo>
                  <a:pt x="0" y="0"/>
                </a:moveTo>
                <a:lnTo>
                  <a:pt x="4216400" y="0"/>
                </a:lnTo>
              </a:path>
            </a:pathLst>
          </a:custGeom>
          <a:ln w="25400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333500" y="368300"/>
            <a:ext cx="1612900" cy="12446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4605502" y="3580945"/>
            <a:ext cx="3569970" cy="3569970"/>
          </a:xfrm>
          <a:custGeom>
            <a:avLst/>
            <a:gdLst/>
            <a:ahLst/>
            <a:cxnLst/>
            <a:rect l="l" t="t" r="r" b="b"/>
            <a:pathLst>
              <a:path w="3569970" h="3569970">
                <a:moveTo>
                  <a:pt x="1807247" y="0"/>
                </a:moveTo>
                <a:lnTo>
                  <a:pt x="1762316" y="0"/>
                </a:lnTo>
                <a:lnTo>
                  <a:pt x="1717398" y="1123"/>
                </a:lnTo>
                <a:lnTo>
                  <a:pt x="1672513" y="3371"/>
                </a:lnTo>
                <a:lnTo>
                  <a:pt x="1627686" y="6743"/>
                </a:lnTo>
                <a:lnTo>
                  <a:pt x="1582938" y="11239"/>
                </a:lnTo>
                <a:lnTo>
                  <a:pt x="1538294" y="16859"/>
                </a:lnTo>
                <a:lnTo>
                  <a:pt x="1493776" y="23603"/>
                </a:lnTo>
                <a:lnTo>
                  <a:pt x="1449407" y="31471"/>
                </a:lnTo>
                <a:lnTo>
                  <a:pt x="1405209" y="40463"/>
                </a:lnTo>
                <a:lnTo>
                  <a:pt x="1361206" y="50579"/>
                </a:lnTo>
                <a:lnTo>
                  <a:pt x="1317420" y="61818"/>
                </a:lnTo>
                <a:lnTo>
                  <a:pt x="1273875" y="74182"/>
                </a:lnTo>
                <a:lnTo>
                  <a:pt x="1230594" y="87670"/>
                </a:lnTo>
                <a:lnTo>
                  <a:pt x="1187598" y="102282"/>
                </a:lnTo>
                <a:lnTo>
                  <a:pt x="1144911" y="118018"/>
                </a:lnTo>
                <a:lnTo>
                  <a:pt x="1102557" y="134877"/>
                </a:lnTo>
                <a:lnTo>
                  <a:pt x="1060557" y="152861"/>
                </a:lnTo>
                <a:lnTo>
                  <a:pt x="1018936" y="171969"/>
                </a:lnTo>
                <a:lnTo>
                  <a:pt x="977715" y="192200"/>
                </a:lnTo>
                <a:lnTo>
                  <a:pt x="936917" y="213556"/>
                </a:lnTo>
                <a:lnTo>
                  <a:pt x="896566" y="236036"/>
                </a:lnTo>
                <a:lnTo>
                  <a:pt x="856684" y="259639"/>
                </a:lnTo>
                <a:lnTo>
                  <a:pt x="817295" y="284367"/>
                </a:lnTo>
                <a:lnTo>
                  <a:pt x="778421" y="310218"/>
                </a:lnTo>
                <a:lnTo>
                  <a:pt x="740085" y="337194"/>
                </a:lnTo>
                <a:lnTo>
                  <a:pt x="702310" y="365294"/>
                </a:lnTo>
                <a:lnTo>
                  <a:pt x="665118" y="394517"/>
                </a:lnTo>
                <a:lnTo>
                  <a:pt x="628534" y="424865"/>
                </a:lnTo>
                <a:lnTo>
                  <a:pt x="592579" y="456336"/>
                </a:lnTo>
                <a:lnTo>
                  <a:pt x="557277" y="488932"/>
                </a:lnTo>
                <a:lnTo>
                  <a:pt x="522650" y="522651"/>
                </a:lnTo>
                <a:lnTo>
                  <a:pt x="488931" y="557278"/>
                </a:lnTo>
                <a:lnTo>
                  <a:pt x="456335" y="592580"/>
                </a:lnTo>
                <a:lnTo>
                  <a:pt x="424864" y="628535"/>
                </a:lnTo>
                <a:lnTo>
                  <a:pt x="394516" y="665119"/>
                </a:lnTo>
                <a:lnTo>
                  <a:pt x="365293" y="702311"/>
                </a:lnTo>
                <a:lnTo>
                  <a:pt x="337193" y="740086"/>
                </a:lnTo>
                <a:lnTo>
                  <a:pt x="310218" y="778422"/>
                </a:lnTo>
                <a:lnTo>
                  <a:pt x="284366" y="817296"/>
                </a:lnTo>
                <a:lnTo>
                  <a:pt x="259639" y="856685"/>
                </a:lnTo>
                <a:lnTo>
                  <a:pt x="236035" y="896567"/>
                </a:lnTo>
                <a:lnTo>
                  <a:pt x="213556" y="936918"/>
                </a:lnTo>
                <a:lnTo>
                  <a:pt x="192200" y="977715"/>
                </a:lnTo>
                <a:lnTo>
                  <a:pt x="171968" y="1018936"/>
                </a:lnTo>
                <a:lnTo>
                  <a:pt x="152861" y="1060558"/>
                </a:lnTo>
                <a:lnTo>
                  <a:pt x="134877" y="1102558"/>
                </a:lnTo>
                <a:lnTo>
                  <a:pt x="118017" y="1144912"/>
                </a:lnTo>
                <a:lnTo>
                  <a:pt x="102282" y="1187599"/>
                </a:lnTo>
                <a:lnTo>
                  <a:pt x="87670" y="1230594"/>
                </a:lnTo>
                <a:lnTo>
                  <a:pt x="74182" y="1273876"/>
                </a:lnTo>
                <a:lnTo>
                  <a:pt x="61818" y="1317421"/>
                </a:lnTo>
                <a:lnTo>
                  <a:pt x="50579" y="1361207"/>
                </a:lnTo>
                <a:lnTo>
                  <a:pt x="40463" y="1405210"/>
                </a:lnTo>
                <a:lnTo>
                  <a:pt x="31471" y="1449407"/>
                </a:lnTo>
                <a:lnTo>
                  <a:pt x="23603" y="1493777"/>
                </a:lnTo>
                <a:lnTo>
                  <a:pt x="16859" y="1538295"/>
                </a:lnTo>
                <a:lnTo>
                  <a:pt x="11239" y="1582939"/>
                </a:lnTo>
                <a:lnTo>
                  <a:pt x="6743" y="1627686"/>
                </a:lnTo>
                <a:lnTo>
                  <a:pt x="3371" y="1672513"/>
                </a:lnTo>
                <a:lnTo>
                  <a:pt x="1123" y="1717398"/>
                </a:lnTo>
                <a:lnTo>
                  <a:pt x="0" y="1762317"/>
                </a:lnTo>
                <a:lnTo>
                  <a:pt x="0" y="1807247"/>
                </a:lnTo>
                <a:lnTo>
                  <a:pt x="1123" y="1852166"/>
                </a:lnTo>
                <a:lnTo>
                  <a:pt x="3371" y="1897051"/>
                </a:lnTo>
                <a:lnTo>
                  <a:pt x="6743" y="1941878"/>
                </a:lnTo>
                <a:lnTo>
                  <a:pt x="11239" y="1986625"/>
                </a:lnTo>
                <a:lnTo>
                  <a:pt x="16859" y="2031269"/>
                </a:lnTo>
                <a:lnTo>
                  <a:pt x="23603" y="2075788"/>
                </a:lnTo>
                <a:lnTo>
                  <a:pt x="31471" y="2120157"/>
                </a:lnTo>
                <a:lnTo>
                  <a:pt x="40463" y="2164355"/>
                </a:lnTo>
                <a:lnTo>
                  <a:pt x="50579" y="2208358"/>
                </a:lnTo>
                <a:lnTo>
                  <a:pt x="61818" y="2252143"/>
                </a:lnTo>
                <a:lnTo>
                  <a:pt x="74182" y="2295688"/>
                </a:lnTo>
                <a:lnTo>
                  <a:pt x="87670" y="2338970"/>
                </a:lnTo>
                <a:lnTo>
                  <a:pt x="102282" y="2381966"/>
                </a:lnTo>
                <a:lnTo>
                  <a:pt x="118017" y="2424652"/>
                </a:lnTo>
                <a:lnTo>
                  <a:pt x="134877" y="2467006"/>
                </a:lnTo>
                <a:lnTo>
                  <a:pt x="152861" y="2509006"/>
                </a:lnTo>
                <a:lnTo>
                  <a:pt x="171968" y="2550628"/>
                </a:lnTo>
                <a:lnTo>
                  <a:pt x="192200" y="2591849"/>
                </a:lnTo>
                <a:lnTo>
                  <a:pt x="213556" y="2632646"/>
                </a:lnTo>
                <a:lnTo>
                  <a:pt x="236035" y="2672997"/>
                </a:lnTo>
                <a:lnTo>
                  <a:pt x="259639" y="2712879"/>
                </a:lnTo>
                <a:lnTo>
                  <a:pt x="284366" y="2752268"/>
                </a:lnTo>
                <a:lnTo>
                  <a:pt x="310218" y="2791142"/>
                </a:lnTo>
                <a:lnTo>
                  <a:pt x="337193" y="2829478"/>
                </a:lnTo>
                <a:lnTo>
                  <a:pt x="365293" y="2867254"/>
                </a:lnTo>
                <a:lnTo>
                  <a:pt x="394516" y="2904445"/>
                </a:lnTo>
                <a:lnTo>
                  <a:pt x="424864" y="2941029"/>
                </a:lnTo>
                <a:lnTo>
                  <a:pt x="456335" y="2976984"/>
                </a:lnTo>
                <a:lnTo>
                  <a:pt x="488931" y="3012286"/>
                </a:lnTo>
                <a:lnTo>
                  <a:pt x="522650" y="3046913"/>
                </a:lnTo>
                <a:lnTo>
                  <a:pt x="557277" y="3080633"/>
                </a:lnTo>
                <a:lnTo>
                  <a:pt x="592579" y="3113228"/>
                </a:lnTo>
                <a:lnTo>
                  <a:pt x="628534" y="3144700"/>
                </a:lnTo>
                <a:lnTo>
                  <a:pt x="665118" y="3175047"/>
                </a:lnTo>
                <a:lnTo>
                  <a:pt x="702310" y="3204271"/>
                </a:lnTo>
                <a:lnTo>
                  <a:pt x="740085" y="3232370"/>
                </a:lnTo>
                <a:lnTo>
                  <a:pt x="778421" y="3259346"/>
                </a:lnTo>
                <a:lnTo>
                  <a:pt x="817295" y="3285197"/>
                </a:lnTo>
                <a:lnTo>
                  <a:pt x="856684" y="3309925"/>
                </a:lnTo>
                <a:lnTo>
                  <a:pt x="896566" y="3333529"/>
                </a:lnTo>
                <a:lnTo>
                  <a:pt x="936917" y="3356008"/>
                </a:lnTo>
                <a:lnTo>
                  <a:pt x="977715" y="3377364"/>
                </a:lnTo>
                <a:lnTo>
                  <a:pt x="1018936" y="3397595"/>
                </a:lnTo>
                <a:lnTo>
                  <a:pt x="1060557" y="3416703"/>
                </a:lnTo>
                <a:lnTo>
                  <a:pt x="1102557" y="3434687"/>
                </a:lnTo>
                <a:lnTo>
                  <a:pt x="1144911" y="3451547"/>
                </a:lnTo>
                <a:lnTo>
                  <a:pt x="1187598" y="3467282"/>
                </a:lnTo>
                <a:lnTo>
                  <a:pt x="1230594" y="3481894"/>
                </a:lnTo>
                <a:lnTo>
                  <a:pt x="1273875" y="3495382"/>
                </a:lnTo>
                <a:lnTo>
                  <a:pt x="1317420" y="3507746"/>
                </a:lnTo>
                <a:lnTo>
                  <a:pt x="1361206" y="3518986"/>
                </a:lnTo>
                <a:lnTo>
                  <a:pt x="1405209" y="3529101"/>
                </a:lnTo>
                <a:lnTo>
                  <a:pt x="1449407" y="3538093"/>
                </a:lnTo>
                <a:lnTo>
                  <a:pt x="1493776" y="3545961"/>
                </a:lnTo>
                <a:lnTo>
                  <a:pt x="1538294" y="3552705"/>
                </a:lnTo>
                <a:lnTo>
                  <a:pt x="1582938" y="3558325"/>
                </a:lnTo>
                <a:lnTo>
                  <a:pt x="1627686" y="3562821"/>
                </a:lnTo>
                <a:lnTo>
                  <a:pt x="1672513" y="3566193"/>
                </a:lnTo>
                <a:lnTo>
                  <a:pt x="1717398" y="3568441"/>
                </a:lnTo>
                <a:lnTo>
                  <a:pt x="1762316" y="3569565"/>
                </a:lnTo>
                <a:lnTo>
                  <a:pt x="1807247" y="3569565"/>
                </a:lnTo>
                <a:lnTo>
                  <a:pt x="1852166" y="3568441"/>
                </a:lnTo>
                <a:lnTo>
                  <a:pt x="1897050" y="3566193"/>
                </a:lnTo>
                <a:lnTo>
                  <a:pt x="1941878" y="3562821"/>
                </a:lnTo>
                <a:lnTo>
                  <a:pt x="1986625" y="3558325"/>
                </a:lnTo>
                <a:lnTo>
                  <a:pt x="2031269" y="3552705"/>
                </a:lnTo>
                <a:lnTo>
                  <a:pt x="2075787" y="3545961"/>
                </a:lnTo>
                <a:lnTo>
                  <a:pt x="2120157" y="3538093"/>
                </a:lnTo>
                <a:lnTo>
                  <a:pt x="2164354" y="3529101"/>
                </a:lnTo>
                <a:lnTo>
                  <a:pt x="2208357" y="3518986"/>
                </a:lnTo>
                <a:lnTo>
                  <a:pt x="2252143" y="3507746"/>
                </a:lnTo>
                <a:lnTo>
                  <a:pt x="2295688" y="3495382"/>
                </a:lnTo>
                <a:lnTo>
                  <a:pt x="2338970" y="3481894"/>
                </a:lnTo>
                <a:lnTo>
                  <a:pt x="2381965" y="3467282"/>
                </a:lnTo>
                <a:lnTo>
                  <a:pt x="2424652" y="3451547"/>
                </a:lnTo>
                <a:lnTo>
                  <a:pt x="2467006" y="3434687"/>
                </a:lnTo>
                <a:lnTo>
                  <a:pt x="2509006" y="3416703"/>
                </a:lnTo>
                <a:lnTo>
                  <a:pt x="2550627" y="3397595"/>
                </a:lnTo>
                <a:lnTo>
                  <a:pt x="2591848" y="3377364"/>
                </a:lnTo>
                <a:lnTo>
                  <a:pt x="2632646" y="3356008"/>
                </a:lnTo>
                <a:lnTo>
                  <a:pt x="2672997" y="3333529"/>
                </a:lnTo>
                <a:lnTo>
                  <a:pt x="2712878" y="3309925"/>
                </a:lnTo>
                <a:lnTo>
                  <a:pt x="2752268" y="3285197"/>
                </a:lnTo>
                <a:lnTo>
                  <a:pt x="2791142" y="3259346"/>
                </a:lnTo>
                <a:lnTo>
                  <a:pt x="2829478" y="3232370"/>
                </a:lnTo>
                <a:lnTo>
                  <a:pt x="2867253" y="3204271"/>
                </a:lnTo>
                <a:lnTo>
                  <a:pt x="2904444" y="3175047"/>
                </a:lnTo>
                <a:lnTo>
                  <a:pt x="2941029" y="3144700"/>
                </a:lnTo>
                <a:lnTo>
                  <a:pt x="2976983" y="3113228"/>
                </a:lnTo>
                <a:lnTo>
                  <a:pt x="3012285" y="3080633"/>
                </a:lnTo>
                <a:lnTo>
                  <a:pt x="3046912" y="3046913"/>
                </a:lnTo>
                <a:lnTo>
                  <a:pt x="3080632" y="3012286"/>
                </a:lnTo>
                <a:lnTo>
                  <a:pt x="3113227" y="2976984"/>
                </a:lnTo>
                <a:lnTo>
                  <a:pt x="3144699" y="2941029"/>
                </a:lnTo>
                <a:lnTo>
                  <a:pt x="3175046" y="2904445"/>
                </a:lnTo>
                <a:lnTo>
                  <a:pt x="3204270" y="2867254"/>
                </a:lnTo>
                <a:lnTo>
                  <a:pt x="3232369" y="2829478"/>
                </a:lnTo>
                <a:lnTo>
                  <a:pt x="3259345" y="2791142"/>
                </a:lnTo>
                <a:lnTo>
                  <a:pt x="3285196" y="2752268"/>
                </a:lnTo>
                <a:lnTo>
                  <a:pt x="3309924" y="2712879"/>
                </a:lnTo>
                <a:lnTo>
                  <a:pt x="3333528" y="2672997"/>
                </a:lnTo>
                <a:lnTo>
                  <a:pt x="3356007" y="2632646"/>
                </a:lnTo>
                <a:lnTo>
                  <a:pt x="3377363" y="2591849"/>
                </a:lnTo>
                <a:lnTo>
                  <a:pt x="3397595" y="2550628"/>
                </a:lnTo>
                <a:lnTo>
                  <a:pt x="3416702" y="2509006"/>
                </a:lnTo>
                <a:lnTo>
                  <a:pt x="3434686" y="2467006"/>
                </a:lnTo>
                <a:lnTo>
                  <a:pt x="3451546" y="2424652"/>
                </a:lnTo>
                <a:lnTo>
                  <a:pt x="3467281" y="2381966"/>
                </a:lnTo>
                <a:lnTo>
                  <a:pt x="3481893" y="2338970"/>
                </a:lnTo>
                <a:lnTo>
                  <a:pt x="3495381" y="2295688"/>
                </a:lnTo>
                <a:lnTo>
                  <a:pt x="3507745" y="2252143"/>
                </a:lnTo>
                <a:lnTo>
                  <a:pt x="3518985" y="2208358"/>
                </a:lnTo>
                <a:lnTo>
                  <a:pt x="3529100" y="2164355"/>
                </a:lnTo>
                <a:lnTo>
                  <a:pt x="3538092" y="2120157"/>
                </a:lnTo>
                <a:lnTo>
                  <a:pt x="3545960" y="2075788"/>
                </a:lnTo>
                <a:lnTo>
                  <a:pt x="3552704" y="2031269"/>
                </a:lnTo>
                <a:lnTo>
                  <a:pt x="3558324" y="1986625"/>
                </a:lnTo>
                <a:lnTo>
                  <a:pt x="3562820" y="1941878"/>
                </a:lnTo>
                <a:lnTo>
                  <a:pt x="3566192" y="1897051"/>
                </a:lnTo>
                <a:lnTo>
                  <a:pt x="3568440" y="1852166"/>
                </a:lnTo>
                <a:lnTo>
                  <a:pt x="3569564" y="1807247"/>
                </a:lnTo>
                <a:lnTo>
                  <a:pt x="3569564" y="1762317"/>
                </a:lnTo>
                <a:lnTo>
                  <a:pt x="3568440" y="1717398"/>
                </a:lnTo>
                <a:lnTo>
                  <a:pt x="3566192" y="1672513"/>
                </a:lnTo>
                <a:lnTo>
                  <a:pt x="3562820" y="1627686"/>
                </a:lnTo>
                <a:lnTo>
                  <a:pt x="3558324" y="1582939"/>
                </a:lnTo>
                <a:lnTo>
                  <a:pt x="3552704" y="1538295"/>
                </a:lnTo>
                <a:lnTo>
                  <a:pt x="3545960" y="1493777"/>
                </a:lnTo>
                <a:lnTo>
                  <a:pt x="3538092" y="1449407"/>
                </a:lnTo>
                <a:lnTo>
                  <a:pt x="3529100" y="1405210"/>
                </a:lnTo>
                <a:lnTo>
                  <a:pt x="3518985" y="1361207"/>
                </a:lnTo>
                <a:lnTo>
                  <a:pt x="3507745" y="1317421"/>
                </a:lnTo>
                <a:lnTo>
                  <a:pt x="3495381" y="1273876"/>
                </a:lnTo>
                <a:lnTo>
                  <a:pt x="3481893" y="1230594"/>
                </a:lnTo>
                <a:lnTo>
                  <a:pt x="3467281" y="1187599"/>
                </a:lnTo>
                <a:lnTo>
                  <a:pt x="3451546" y="1144912"/>
                </a:lnTo>
                <a:lnTo>
                  <a:pt x="3434686" y="1102558"/>
                </a:lnTo>
                <a:lnTo>
                  <a:pt x="3416702" y="1060558"/>
                </a:lnTo>
                <a:lnTo>
                  <a:pt x="3397595" y="1018936"/>
                </a:lnTo>
                <a:lnTo>
                  <a:pt x="3377363" y="977715"/>
                </a:lnTo>
                <a:lnTo>
                  <a:pt x="3356007" y="936918"/>
                </a:lnTo>
                <a:lnTo>
                  <a:pt x="3333528" y="896567"/>
                </a:lnTo>
                <a:lnTo>
                  <a:pt x="3309924" y="856685"/>
                </a:lnTo>
                <a:lnTo>
                  <a:pt x="3285196" y="817296"/>
                </a:lnTo>
                <a:lnTo>
                  <a:pt x="3259345" y="778422"/>
                </a:lnTo>
                <a:lnTo>
                  <a:pt x="3232369" y="740086"/>
                </a:lnTo>
                <a:lnTo>
                  <a:pt x="3204270" y="702311"/>
                </a:lnTo>
                <a:lnTo>
                  <a:pt x="3175046" y="665119"/>
                </a:lnTo>
                <a:lnTo>
                  <a:pt x="3144699" y="628535"/>
                </a:lnTo>
                <a:lnTo>
                  <a:pt x="3113227" y="592580"/>
                </a:lnTo>
                <a:lnTo>
                  <a:pt x="3080632" y="557278"/>
                </a:lnTo>
                <a:lnTo>
                  <a:pt x="3046912" y="522651"/>
                </a:lnTo>
                <a:lnTo>
                  <a:pt x="3012285" y="488932"/>
                </a:lnTo>
                <a:lnTo>
                  <a:pt x="2976983" y="456336"/>
                </a:lnTo>
                <a:lnTo>
                  <a:pt x="2941029" y="424865"/>
                </a:lnTo>
                <a:lnTo>
                  <a:pt x="2904444" y="394517"/>
                </a:lnTo>
                <a:lnTo>
                  <a:pt x="2867253" y="365294"/>
                </a:lnTo>
                <a:lnTo>
                  <a:pt x="2829478" y="337194"/>
                </a:lnTo>
                <a:lnTo>
                  <a:pt x="2791142" y="310218"/>
                </a:lnTo>
                <a:lnTo>
                  <a:pt x="2752268" y="284367"/>
                </a:lnTo>
                <a:lnTo>
                  <a:pt x="2712878" y="259639"/>
                </a:lnTo>
                <a:lnTo>
                  <a:pt x="2672997" y="236036"/>
                </a:lnTo>
                <a:lnTo>
                  <a:pt x="2632646" y="213556"/>
                </a:lnTo>
                <a:lnTo>
                  <a:pt x="2591848" y="192200"/>
                </a:lnTo>
                <a:lnTo>
                  <a:pt x="2550627" y="171969"/>
                </a:lnTo>
                <a:lnTo>
                  <a:pt x="2509006" y="152861"/>
                </a:lnTo>
                <a:lnTo>
                  <a:pt x="2467006" y="134877"/>
                </a:lnTo>
                <a:lnTo>
                  <a:pt x="2424652" y="118018"/>
                </a:lnTo>
                <a:lnTo>
                  <a:pt x="2381965" y="102282"/>
                </a:lnTo>
                <a:lnTo>
                  <a:pt x="2338970" y="87670"/>
                </a:lnTo>
                <a:lnTo>
                  <a:pt x="2295688" y="74182"/>
                </a:lnTo>
                <a:lnTo>
                  <a:pt x="2252143" y="61818"/>
                </a:lnTo>
                <a:lnTo>
                  <a:pt x="2208357" y="50579"/>
                </a:lnTo>
                <a:lnTo>
                  <a:pt x="2164354" y="40463"/>
                </a:lnTo>
                <a:lnTo>
                  <a:pt x="2120157" y="31471"/>
                </a:lnTo>
                <a:lnTo>
                  <a:pt x="2075787" y="23603"/>
                </a:lnTo>
                <a:lnTo>
                  <a:pt x="2031269" y="16859"/>
                </a:lnTo>
                <a:lnTo>
                  <a:pt x="1986625" y="11239"/>
                </a:lnTo>
                <a:lnTo>
                  <a:pt x="1941878" y="6743"/>
                </a:lnTo>
                <a:lnTo>
                  <a:pt x="1897050" y="3371"/>
                </a:lnTo>
                <a:lnTo>
                  <a:pt x="1852166" y="1123"/>
                </a:lnTo>
                <a:lnTo>
                  <a:pt x="1807247" y="0"/>
                </a:lnTo>
                <a:close/>
              </a:path>
            </a:pathLst>
          </a:custGeom>
          <a:solidFill>
            <a:srgbClr val="7F7F7F">
              <a:alpha val="9999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5057387" y="4032830"/>
            <a:ext cx="2666365" cy="2666365"/>
          </a:xfrm>
          <a:custGeom>
            <a:avLst/>
            <a:gdLst/>
            <a:ahLst/>
            <a:cxnLst/>
            <a:rect l="l" t="t" r="r" b="b"/>
            <a:pathLst>
              <a:path w="2666365" h="2666365">
                <a:moveTo>
                  <a:pt x="1332897" y="0"/>
                </a:moveTo>
                <a:lnTo>
                  <a:pt x="1288410" y="737"/>
                </a:lnTo>
                <a:lnTo>
                  <a:pt x="1243962" y="2951"/>
                </a:lnTo>
                <a:lnTo>
                  <a:pt x="1199595" y="6641"/>
                </a:lnTo>
                <a:lnTo>
                  <a:pt x="1155347" y="11807"/>
                </a:lnTo>
                <a:lnTo>
                  <a:pt x="1111259" y="18449"/>
                </a:lnTo>
                <a:lnTo>
                  <a:pt x="1067370" y="26567"/>
                </a:lnTo>
                <a:lnTo>
                  <a:pt x="1023720" y="36161"/>
                </a:lnTo>
                <a:lnTo>
                  <a:pt x="980350" y="47231"/>
                </a:lnTo>
                <a:lnTo>
                  <a:pt x="937298" y="59777"/>
                </a:lnTo>
                <a:lnTo>
                  <a:pt x="894605" y="73798"/>
                </a:lnTo>
                <a:lnTo>
                  <a:pt x="852311" y="89296"/>
                </a:lnTo>
                <a:lnTo>
                  <a:pt x="810456" y="106270"/>
                </a:lnTo>
                <a:lnTo>
                  <a:pt x="769079" y="124720"/>
                </a:lnTo>
                <a:lnTo>
                  <a:pt x="728220" y="144645"/>
                </a:lnTo>
                <a:lnTo>
                  <a:pt x="687919" y="166047"/>
                </a:lnTo>
                <a:lnTo>
                  <a:pt x="648217" y="188925"/>
                </a:lnTo>
                <a:lnTo>
                  <a:pt x="609153" y="213278"/>
                </a:lnTo>
                <a:lnTo>
                  <a:pt x="570766" y="239108"/>
                </a:lnTo>
                <a:lnTo>
                  <a:pt x="533097" y="266414"/>
                </a:lnTo>
                <a:lnTo>
                  <a:pt x="496186" y="295195"/>
                </a:lnTo>
                <a:lnTo>
                  <a:pt x="460072" y="325453"/>
                </a:lnTo>
                <a:lnTo>
                  <a:pt x="424795" y="357186"/>
                </a:lnTo>
                <a:lnTo>
                  <a:pt x="390396" y="390396"/>
                </a:lnTo>
                <a:lnTo>
                  <a:pt x="357186" y="424795"/>
                </a:lnTo>
                <a:lnTo>
                  <a:pt x="325453" y="460072"/>
                </a:lnTo>
                <a:lnTo>
                  <a:pt x="295195" y="496186"/>
                </a:lnTo>
                <a:lnTo>
                  <a:pt x="266414" y="533097"/>
                </a:lnTo>
                <a:lnTo>
                  <a:pt x="239108" y="570766"/>
                </a:lnTo>
                <a:lnTo>
                  <a:pt x="213278" y="609153"/>
                </a:lnTo>
                <a:lnTo>
                  <a:pt x="188925" y="648217"/>
                </a:lnTo>
                <a:lnTo>
                  <a:pt x="166047" y="687919"/>
                </a:lnTo>
                <a:lnTo>
                  <a:pt x="144645" y="728220"/>
                </a:lnTo>
                <a:lnTo>
                  <a:pt x="124720" y="769079"/>
                </a:lnTo>
                <a:lnTo>
                  <a:pt x="106270" y="810456"/>
                </a:lnTo>
                <a:lnTo>
                  <a:pt x="89296" y="852311"/>
                </a:lnTo>
                <a:lnTo>
                  <a:pt x="73798" y="894605"/>
                </a:lnTo>
                <a:lnTo>
                  <a:pt x="59777" y="937298"/>
                </a:lnTo>
                <a:lnTo>
                  <a:pt x="47231" y="980350"/>
                </a:lnTo>
                <a:lnTo>
                  <a:pt x="36161" y="1023720"/>
                </a:lnTo>
                <a:lnTo>
                  <a:pt x="26567" y="1067370"/>
                </a:lnTo>
                <a:lnTo>
                  <a:pt x="18449" y="1111259"/>
                </a:lnTo>
                <a:lnTo>
                  <a:pt x="11807" y="1155347"/>
                </a:lnTo>
                <a:lnTo>
                  <a:pt x="6641" y="1199595"/>
                </a:lnTo>
                <a:lnTo>
                  <a:pt x="2951" y="1243962"/>
                </a:lnTo>
                <a:lnTo>
                  <a:pt x="737" y="1288410"/>
                </a:lnTo>
                <a:lnTo>
                  <a:pt x="0" y="1332897"/>
                </a:lnTo>
                <a:lnTo>
                  <a:pt x="737" y="1377384"/>
                </a:lnTo>
                <a:lnTo>
                  <a:pt x="2951" y="1421831"/>
                </a:lnTo>
                <a:lnTo>
                  <a:pt x="6641" y="1466198"/>
                </a:lnTo>
                <a:lnTo>
                  <a:pt x="11807" y="1510446"/>
                </a:lnTo>
                <a:lnTo>
                  <a:pt x="18449" y="1554534"/>
                </a:lnTo>
                <a:lnTo>
                  <a:pt x="26567" y="1598423"/>
                </a:lnTo>
                <a:lnTo>
                  <a:pt x="36161" y="1642073"/>
                </a:lnTo>
                <a:lnTo>
                  <a:pt x="47231" y="1685444"/>
                </a:lnTo>
                <a:lnTo>
                  <a:pt x="59777" y="1728495"/>
                </a:lnTo>
                <a:lnTo>
                  <a:pt x="73798" y="1771188"/>
                </a:lnTo>
                <a:lnTo>
                  <a:pt x="89296" y="1813482"/>
                </a:lnTo>
                <a:lnTo>
                  <a:pt x="106270" y="1855338"/>
                </a:lnTo>
                <a:lnTo>
                  <a:pt x="124720" y="1896715"/>
                </a:lnTo>
                <a:lnTo>
                  <a:pt x="144645" y="1937573"/>
                </a:lnTo>
                <a:lnTo>
                  <a:pt x="166047" y="1977874"/>
                </a:lnTo>
                <a:lnTo>
                  <a:pt x="188925" y="2017576"/>
                </a:lnTo>
                <a:lnTo>
                  <a:pt x="213278" y="2056640"/>
                </a:lnTo>
                <a:lnTo>
                  <a:pt x="239108" y="2095027"/>
                </a:lnTo>
                <a:lnTo>
                  <a:pt x="266414" y="2132696"/>
                </a:lnTo>
                <a:lnTo>
                  <a:pt x="295195" y="2169607"/>
                </a:lnTo>
                <a:lnTo>
                  <a:pt x="325453" y="2205721"/>
                </a:lnTo>
                <a:lnTo>
                  <a:pt x="357186" y="2240998"/>
                </a:lnTo>
                <a:lnTo>
                  <a:pt x="390396" y="2275397"/>
                </a:lnTo>
                <a:lnTo>
                  <a:pt x="424795" y="2308607"/>
                </a:lnTo>
                <a:lnTo>
                  <a:pt x="460072" y="2340340"/>
                </a:lnTo>
                <a:lnTo>
                  <a:pt x="496186" y="2370598"/>
                </a:lnTo>
                <a:lnTo>
                  <a:pt x="533097" y="2399379"/>
                </a:lnTo>
                <a:lnTo>
                  <a:pt x="570766" y="2426685"/>
                </a:lnTo>
                <a:lnTo>
                  <a:pt x="609153" y="2452515"/>
                </a:lnTo>
                <a:lnTo>
                  <a:pt x="648217" y="2476868"/>
                </a:lnTo>
                <a:lnTo>
                  <a:pt x="687919" y="2499746"/>
                </a:lnTo>
                <a:lnTo>
                  <a:pt x="728220" y="2521148"/>
                </a:lnTo>
                <a:lnTo>
                  <a:pt x="769079" y="2541073"/>
                </a:lnTo>
                <a:lnTo>
                  <a:pt x="810456" y="2559523"/>
                </a:lnTo>
                <a:lnTo>
                  <a:pt x="852311" y="2576497"/>
                </a:lnTo>
                <a:lnTo>
                  <a:pt x="894605" y="2591995"/>
                </a:lnTo>
                <a:lnTo>
                  <a:pt x="937298" y="2606016"/>
                </a:lnTo>
                <a:lnTo>
                  <a:pt x="980350" y="2618562"/>
                </a:lnTo>
                <a:lnTo>
                  <a:pt x="1023720" y="2629632"/>
                </a:lnTo>
                <a:lnTo>
                  <a:pt x="1067370" y="2639226"/>
                </a:lnTo>
                <a:lnTo>
                  <a:pt x="1111259" y="2647344"/>
                </a:lnTo>
                <a:lnTo>
                  <a:pt x="1155347" y="2653986"/>
                </a:lnTo>
                <a:lnTo>
                  <a:pt x="1199595" y="2659152"/>
                </a:lnTo>
                <a:lnTo>
                  <a:pt x="1243962" y="2662842"/>
                </a:lnTo>
                <a:lnTo>
                  <a:pt x="1288410" y="2665056"/>
                </a:lnTo>
                <a:lnTo>
                  <a:pt x="1332897" y="2665794"/>
                </a:lnTo>
                <a:lnTo>
                  <a:pt x="1377384" y="2665056"/>
                </a:lnTo>
                <a:lnTo>
                  <a:pt x="1421831" y="2662842"/>
                </a:lnTo>
                <a:lnTo>
                  <a:pt x="1466198" y="2659152"/>
                </a:lnTo>
                <a:lnTo>
                  <a:pt x="1510446" y="2653986"/>
                </a:lnTo>
                <a:lnTo>
                  <a:pt x="1554534" y="2647344"/>
                </a:lnTo>
                <a:lnTo>
                  <a:pt x="1598423" y="2639226"/>
                </a:lnTo>
                <a:lnTo>
                  <a:pt x="1642073" y="2629632"/>
                </a:lnTo>
                <a:lnTo>
                  <a:pt x="1685444" y="2618562"/>
                </a:lnTo>
                <a:lnTo>
                  <a:pt x="1728495" y="2606016"/>
                </a:lnTo>
                <a:lnTo>
                  <a:pt x="1771188" y="2591995"/>
                </a:lnTo>
                <a:lnTo>
                  <a:pt x="1813482" y="2576497"/>
                </a:lnTo>
                <a:lnTo>
                  <a:pt x="1855338" y="2559523"/>
                </a:lnTo>
                <a:lnTo>
                  <a:pt x="1896715" y="2541073"/>
                </a:lnTo>
                <a:lnTo>
                  <a:pt x="1937573" y="2521148"/>
                </a:lnTo>
                <a:lnTo>
                  <a:pt x="1977874" y="2499746"/>
                </a:lnTo>
                <a:lnTo>
                  <a:pt x="2017576" y="2476868"/>
                </a:lnTo>
                <a:lnTo>
                  <a:pt x="2056640" y="2452515"/>
                </a:lnTo>
                <a:lnTo>
                  <a:pt x="2095027" y="2426685"/>
                </a:lnTo>
                <a:lnTo>
                  <a:pt x="2132696" y="2399379"/>
                </a:lnTo>
                <a:lnTo>
                  <a:pt x="2169607" y="2370598"/>
                </a:lnTo>
                <a:lnTo>
                  <a:pt x="2205721" y="2340340"/>
                </a:lnTo>
                <a:lnTo>
                  <a:pt x="2240998" y="2308607"/>
                </a:lnTo>
                <a:lnTo>
                  <a:pt x="2275397" y="2275397"/>
                </a:lnTo>
                <a:lnTo>
                  <a:pt x="2308607" y="2240998"/>
                </a:lnTo>
                <a:lnTo>
                  <a:pt x="2340340" y="2205721"/>
                </a:lnTo>
                <a:lnTo>
                  <a:pt x="2370598" y="2169607"/>
                </a:lnTo>
                <a:lnTo>
                  <a:pt x="2399379" y="2132696"/>
                </a:lnTo>
                <a:lnTo>
                  <a:pt x="2426685" y="2095027"/>
                </a:lnTo>
                <a:lnTo>
                  <a:pt x="2452515" y="2056640"/>
                </a:lnTo>
                <a:lnTo>
                  <a:pt x="2476868" y="2017576"/>
                </a:lnTo>
                <a:lnTo>
                  <a:pt x="2499746" y="1977874"/>
                </a:lnTo>
                <a:lnTo>
                  <a:pt x="2521148" y="1937573"/>
                </a:lnTo>
                <a:lnTo>
                  <a:pt x="2541073" y="1896715"/>
                </a:lnTo>
                <a:lnTo>
                  <a:pt x="2559523" y="1855338"/>
                </a:lnTo>
                <a:lnTo>
                  <a:pt x="2576497" y="1813482"/>
                </a:lnTo>
                <a:lnTo>
                  <a:pt x="2591995" y="1771188"/>
                </a:lnTo>
                <a:lnTo>
                  <a:pt x="2606016" y="1728495"/>
                </a:lnTo>
                <a:lnTo>
                  <a:pt x="2618562" y="1685444"/>
                </a:lnTo>
                <a:lnTo>
                  <a:pt x="2629632" y="1642073"/>
                </a:lnTo>
                <a:lnTo>
                  <a:pt x="2639226" y="1598423"/>
                </a:lnTo>
                <a:lnTo>
                  <a:pt x="2647344" y="1554534"/>
                </a:lnTo>
                <a:lnTo>
                  <a:pt x="2653986" y="1510446"/>
                </a:lnTo>
                <a:lnTo>
                  <a:pt x="2659152" y="1466198"/>
                </a:lnTo>
                <a:lnTo>
                  <a:pt x="2662842" y="1421831"/>
                </a:lnTo>
                <a:lnTo>
                  <a:pt x="2665056" y="1377384"/>
                </a:lnTo>
                <a:lnTo>
                  <a:pt x="2665794" y="1332897"/>
                </a:lnTo>
                <a:lnTo>
                  <a:pt x="2665056" y="1288410"/>
                </a:lnTo>
                <a:lnTo>
                  <a:pt x="2662842" y="1243962"/>
                </a:lnTo>
                <a:lnTo>
                  <a:pt x="2659152" y="1199595"/>
                </a:lnTo>
                <a:lnTo>
                  <a:pt x="2653986" y="1155347"/>
                </a:lnTo>
                <a:lnTo>
                  <a:pt x="2647344" y="1111259"/>
                </a:lnTo>
                <a:lnTo>
                  <a:pt x="2639226" y="1067370"/>
                </a:lnTo>
                <a:lnTo>
                  <a:pt x="2629632" y="1023720"/>
                </a:lnTo>
                <a:lnTo>
                  <a:pt x="2618562" y="980350"/>
                </a:lnTo>
                <a:lnTo>
                  <a:pt x="2606016" y="937298"/>
                </a:lnTo>
                <a:lnTo>
                  <a:pt x="2591995" y="894605"/>
                </a:lnTo>
                <a:lnTo>
                  <a:pt x="2576497" y="852311"/>
                </a:lnTo>
                <a:lnTo>
                  <a:pt x="2559523" y="810456"/>
                </a:lnTo>
                <a:lnTo>
                  <a:pt x="2541073" y="769079"/>
                </a:lnTo>
                <a:lnTo>
                  <a:pt x="2521148" y="728220"/>
                </a:lnTo>
                <a:lnTo>
                  <a:pt x="2499746" y="687919"/>
                </a:lnTo>
                <a:lnTo>
                  <a:pt x="2476868" y="648217"/>
                </a:lnTo>
                <a:lnTo>
                  <a:pt x="2452515" y="609153"/>
                </a:lnTo>
                <a:lnTo>
                  <a:pt x="2426685" y="570766"/>
                </a:lnTo>
                <a:lnTo>
                  <a:pt x="2399379" y="533097"/>
                </a:lnTo>
                <a:lnTo>
                  <a:pt x="2370598" y="496186"/>
                </a:lnTo>
                <a:lnTo>
                  <a:pt x="2340340" y="460072"/>
                </a:lnTo>
                <a:lnTo>
                  <a:pt x="2308607" y="424795"/>
                </a:lnTo>
                <a:lnTo>
                  <a:pt x="2275397" y="390396"/>
                </a:lnTo>
                <a:lnTo>
                  <a:pt x="2240998" y="357186"/>
                </a:lnTo>
                <a:lnTo>
                  <a:pt x="2205721" y="325453"/>
                </a:lnTo>
                <a:lnTo>
                  <a:pt x="2169607" y="295195"/>
                </a:lnTo>
                <a:lnTo>
                  <a:pt x="2132696" y="266414"/>
                </a:lnTo>
                <a:lnTo>
                  <a:pt x="2095027" y="239108"/>
                </a:lnTo>
                <a:lnTo>
                  <a:pt x="2056640" y="213278"/>
                </a:lnTo>
                <a:lnTo>
                  <a:pt x="2017576" y="188925"/>
                </a:lnTo>
                <a:lnTo>
                  <a:pt x="1977874" y="166047"/>
                </a:lnTo>
                <a:lnTo>
                  <a:pt x="1937573" y="144645"/>
                </a:lnTo>
                <a:lnTo>
                  <a:pt x="1896715" y="124720"/>
                </a:lnTo>
                <a:lnTo>
                  <a:pt x="1855338" y="106270"/>
                </a:lnTo>
                <a:lnTo>
                  <a:pt x="1813482" y="89296"/>
                </a:lnTo>
                <a:lnTo>
                  <a:pt x="1771188" y="73798"/>
                </a:lnTo>
                <a:lnTo>
                  <a:pt x="1728495" y="59777"/>
                </a:lnTo>
                <a:lnTo>
                  <a:pt x="1685444" y="47231"/>
                </a:lnTo>
                <a:lnTo>
                  <a:pt x="1642073" y="36161"/>
                </a:lnTo>
                <a:lnTo>
                  <a:pt x="1598423" y="26567"/>
                </a:lnTo>
                <a:lnTo>
                  <a:pt x="1554534" y="18449"/>
                </a:lnTo>
                <a:lnTo>
                  <a:pt x="1510446" y="11807"/>
                </a:lnTo>
                <a:lnTo>
                  <a:pt x="1466198" y="6641"/>
                </a:lnTo>
                <a:lnTo>
                  <a:pt x="1421831" y="2951"/>
                </a:lnTo>
                <a:lnTo>
                  <a:pt x="1377384" y="737"/>
                </a:lnTo>
                <a:lnTo>
                  <a:pt x="1332897" y="0"/>
                </a:lnTo>
                <a:close/>
              </a:path>
            </a:pathLst>
          </a:custGeom>
          <a:solidFill>
            <a:srgbClr val="7F7F7F">
              <a:alpha val="9999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5486508" y="4461951"/>
            <a:ext cx="1807845" cy="1807845"/>
          </a:xfrm>
          <a:custGeom>
            <a:avLst/>
            <a:gdLst/>
            <a:ahLst/>
            <a:cxnLst/>
            <a:rect l="l" t="t" r="r" b="b"/>
            <a:pathLst>
              <a:path w="1807845" h="1807845">
                <a:moveTo>
                  <a:pt x="926163" y="0"/>
                </a:moveTo>
                <a:lnTo>
                  <a:pt x="881386" y="0"/>
                </a:lnTo>
                <a:lnTo>
                  <a:pt x="836653" y="2204"/>
                </a:lnTo>
                <a:lnTo>
                  <a:pt x="792053" y="6612"/>
                </a:lnTo>
                <a:lnTo>
                  <a:pt x="747674" y="13225"/>
                </a:lnTo>
                <a:lnTo>
                  <a:pt x="703603" y="22042"/>
                </a:lnTo>
                <a:lnTo>
                  <a:pt x="659931" y="33064"/>
                </a:lnTo>
                <a:lnTo>
                  <a:pt x="616744" y="46290"/>
                </a:lnTo>
                <a:lnTo>
                  <a:pt x="574132" y="61720"/>
                </a:lnTo>
                <a:lnTo>
                  <a:pt x="532183" y="79354"/>
                </a:lnTo>
                <a:lnTo>
                  <a:pt x="490984" y="99193"/>
                </a:lnTo>
                <a:lnTo>
                  <a:pt x="450625" y="121235"/>
                </a:lnTo>
                <a:lnTo>
                  <a:pt x="411194" y="145483"/>
                </a:lnTo>
                <a:lnTo>
                  <a:pt x="372779" y="171934"/>
                </a:lnTo>
                <a:lnTo>
                  <a:pt x="335468" y="200590"/>
                </a:lnTo>
                <a:lnTo>
                  <a:pt x="299351" y="231450"/>
                </a:lnTo>
                <a:lnTo>
                  <a:pt x="264514" y="264514"/>
                </a:lnTo>
                <a:lnTo>
                  <a:pt x="231450" y="299351"/>
                </a:lnTo>
                <a:lnTo>
                  <a:pt x="200590" y="335469"/>
                </a:lnTo>
                <a:lnTo>
                  <a:pt x="171934" y="372779"/>
                </a:lnTo>
                <a:lnTo>
                  <a:pt x="145483" y="411195"/>
                </a:lnTo>
                <a:lnTo>
                  <a:pt x="121235" y="450626"/>
                </a:lnTo>
                <a:lnTo>
                  <a:pt x="99193" y="490985"/>
                </a:lnTo>
                <a:lnTo>
                  <a:pt x="79354" y="532184"/>
                </a:lnTo>
                <a:lnTo>
                  <a:pt x="61720" y="574133"/>
                </a:lnTo>
                <a:lnTo>
                  <a:pt x="46290" y="616745"/>
                </a:lnTo>
                <a:lnTo>
                  <a:pt x="33064" y="659932"/>
                </a:lnTo>
                <a:lnTo>
                  <a:pt x="22042" y="703604"/>
                </a:lnTo>
                <a:lnTo>
                  <a:pt x="13225" y="747675"/>
                </a:lnTo>
                <a:lnTo>
                  <a:pt x="6612" y="792054"/>
                </a:lnTo>
                <a:lnTo>
                  <a:pt x="2204" y="836654"/>
                </a:lnTo>
                <a:lnTo>
                  <a:pt x="0" y="881387"/>
                </a:lnTo>
                <a:lnTo>
                  <a:pt x="0" y="926164"/>
                </a:lnTo>
                <a:lnTo>
                  <a:pt x="2204" y="970897"/>
                </a:lnTo>
                <a:lnTo>
                  <a:pt x="6612" y="1015497"/>
                </a:lnTo>
                <a:lnTo>
                  <a:pt x="13225" y="1059876"/>
                </a:lnTo>
                <a:lnTo>
                  <a:pt x="22042" y="1103947"/>
                </a:lnTo>
                <a:lnTo>
                  <a:pt x="33064" y="1147619"/>
                </a:lnTo>
                <a:lnTo>
                  <a:pt x="46290" y="1190806"/>
                </a:lnTo>
                <a:lnTo>
                  <a:pt x="61720" y="1233418"/>
                </a:lnTo>
                <a:lnTo>
                  <a:pt x="79354" y="1275367"/>
                </a:lnTo>
                <a:lnTo>
                  <a:pt x="99193" y="1316566"/>
                </a:lnTo>
                <a:lnTo>
                  <a:pt x="121235" y="1356925"/>
                </a:lnTo>
                <a:lnTo>
                  <a:pt x="145483" y="1396356"/>
                </a:lnTo>
                <a:lnTo>
                  <a:pt x="171934" y="1434771"/>
                </a:lnTo>
                <a:lnTo>
                  <a:pt x="200590" y="1472082"/>
                </a:lnTo>
                <a:lnTo>
                  <a:pt x="231450" y="1508199"/>
                </a:lnTo>
                <a:lnTo>
                  <a:pt x="264514" y="1543036"/>
                </a:lnTo>
                <a:lnTo>
                  <a:pt x="299351" y="1576100"/>
                </a:lnTo>
                <a:lnTo>
                  <a:pt x="335468" y="1606960"/>
                </a:lnTo>
                <a:lnTo>
                  <a:pt x="372779" y="1635616"/>
                </a:lnTo>
                <a:lnTo>
                  <a:pt x="411194" y="1662068"/>
                </a:lnTo>
                <a:lnTo>
                  <a:pt x="450625" y="1686315"/>
                </a:lnTo>
                <a:lnTo>
                  <a:pt x="490984" y="1708358"/>
                </a:lnTo>
                <a:lnTo>
                  <a:pt x="532183" y="1728196"/>
                </a:lnTo>
                <a:lnTo>
                  <a:pt x="574132" y="1745831"/>
                </a:lnTo>
                <a:lnTo>
                  <a:pt x="616744" y="1761261"/>
                </a:lnTo>
                <a:lnTo>
                  <a:pt x="659931" y="1774486"/>
                </a:lnTo>
                <a:lnTo>
                  <a:pt x="703603" y="1785508"/>
                </a:lnTo>
                <a:lnTo>
                  <a:pt x="747674" y="1794325"/>
                </a:lnTo>
                <a:lnTo>
                  <a:pt x="792053" y="1800938"/>
                </a:lnTo>
                <a:lnTo>
                  <a:pt x="836653" y="1805346"/>
                </a:lnTo>
                <a:lnTo>
                  <a:pt x="881386" y="1807551"/>
                </a:lnTo>
                <a:lnTo>
                  <a:pt x="926163" y="1807551"/>
                </a:lnTo>
                <a:lnTo>
                  <a:pt x="970896" y="1805346"/>
                </a:lnTo>
                <a:lnTo>
                  <a:pt x="1015496" y="1800938"/>
                </a:lnTo>
                <a:lnTo>
                  <a:pt x="1059875" y="1794325"/>
                </a:lnTo>
                <a:lnTo>
                  <a:pt x="1103945" y="1785508"/>
                </a:lnTo>
                <a:lnTo>
                  <a:pt x="1147618" y="1774486"/>
                </a:lnTo>
                <a:lnTo>
                  <a:pt x="1190804" y="1761261"/>
                </a:lnTo>
                <a:lnTo>
                  <a:pt x="1233417" y="1745831"/>
                </a:lnTo>
                <a:lnTo>
                  <a:pt x="1275366" y="1728196"/>
                </a:lnTo>
                <a:lnTo>
                  <a:pt x="1316564" y="1708358"/>
                </a:lnTo>
                <a:lnTo>
                  <a:pt x="1356923" y="1686315"/>
                </a:lnTo>
                <a:lnTo>
                  <a:pt x="1396355" y="1662068"/>
                </a:lnTo>
                <a:lnTo>
                  <a:pt x="1434770" y="1635616"/>
                </a:lnTo>
                <a:lnTo>
                  <a:pt x="1472080" y="1606960"/>
                </a:lnTo>
                <a:lnTo>
                  <a:pt x="1508198" y="1576100"/>
                </a:lnTo>
                <a:lnTo>
                  <a:pt x="1543035" y="1543036"/>
                </a:lnTo>
                <a:lnTo>
                  <a:pt x="1576099" y="1508199"/>
                </a:lnTo>
                <a:lnTo>
                  <a:pt x="1606959" y="1472082"/>
                </a:lnTo>
                <a:lnTo>
                  <a:pt x="1635615" y="1434771"/>
                </a:lnTo>
                <a:lnTo>
                  <a:pt x="1662067" y="1396356"/>
                </a:lnTo>
                <a:lnTo>
                  <a:pt x="1686314" y="1356925"/>
                </a:lnTo>
                <a:lnTo>
                  <a:pt x="1708357" y="1316566"/>
                </a:lnTo>
                <a:lnTo>
                  <a:pt x="1728196" y="1275367"/>
                </a:lnTo>
                <a:lnTo>
                  <a:pt x="1745830" y="1233418"/>
                </a:lnTo>
                <a:lnTo>
                  <a:pt x="1761260" y="1190806"/>
                </a:lnTo>
                <a:lnTo>
                  <a:pt x="1774486" y="1147619"/>
                </a:lnTo>
                <a:lnTo>
                  <a:pt x="1785507" y="1103947"/>
                </a:lnTo>
                <a:lnTo>
                  <a:pt x="1794325" y="1059876"/>
                </a:lnTo>
                <a:lnTo>
                  <a:pt x="1800937" y="1015497"/>
                </a:lnTo>
                <a:lnTo>
                  <a:pt x="1805346" y="970897"/>
                </a:lnTo>
                <a:lnTo>
                  <a:pt x="1807550" y="926164"/>
                </a:lnTo>
                <a:lnTo>
                  <a:pt x="1807550" y="881387"/>
                </a:lnTo>
                <a:lnTo>
                  <a:pt x="1805346" y="836654"/>
                </a:lnTo>
                <a:lnTo>
                  <a:pt x="1800937" y="792054"/>
                </a:lnTo>
                <a:lnTo>
                  <a:pt x="1794325" y="747675"/>
                </a:lnTo>
                <a:lnTo>
                  <a:pt x="1785507" y="703604"/>
                </a:lnTo>
                <a:lnTo>
                  <a:pt x="1774486" y="659932"/>
                </a:lnTo>
                <a:lnTo>
                  <a:pt x="1761260" y="616745"/>
                </a:lnTo>
                <a:lnTo>
                  <a:pt x="1745830" y="574133"/>
                </a:lnTo>
                <a:lnTo>
                  <a:pt x="1728196" y="532184"/>
                </a:lnTo>
                <a:lnTo>
                  <a:pt x="1708357" y="490985"/>
                </a:lnTo>
                <a:lnTo>
                  <a:pt x="1686314" y="450626"/>
                </a:lnTo>
                <a:lnTo>
                  <a:pt x="1662067" y="411195"/>
                </a:lnTo>
                <a:lnTo>
                  <a:pt x="1635615" y="372779"/>
                </a:lnTo>
                <a:lnTo>
                  <a:pt x="1606959" y="335469"/>
                </a:lnTo>
                <a:lnTo>
                  <a:pt x="1576099" y="299351"/>
                </a:lnTo>
                <a:lnTo>
                  <a:pt x="1543035" y="264514"/>
                </a:lnTo>
                <a:lnTo>
                  <a:pt x="1508198" y="231450"/>
                </a:lnTo>
                <a:lnTo>
                  <a:pt x="1472080" y="200590"/>
                </a:lnTo>
                <a:lnTo>
                  <a:pt x="1434770" y="171934"/>
                </a:lnTo>
                <a:lnTo>
                  <a:pt x="1396355" y="145483"/>
                </a:lnTo>
                <a:lnTo>
                  <a:pt x="1356923" y="121235"/>
                </a:lnTo>
                <a:lnTo>
                  <a:pt x="1316564" y="99193"/>
                </a:lnTo>
                <a:lnTo>
                  <a:pt x="1275366" y="79354"/>
                </a:lnTo>
                <a:lnTo>
                  <a:pt x="1233417" y="61720"/>
                </a:lnTo>
                <a:lnTo>
                  <a:pt x="1190804" y="46290"/>
                </a:lnTo>
                <a:lnTo>
                  <a:pt x="1147618" y="33064"/>
                </a:lnTo>
                <a:lnTo>
                  <a:pt x="1103945" y="22042"/>
                </a:lnTo>
                <a:lnTo>
                  <a:pt x="1059875" y="13225"/>
                </a:lnTo>
                <a:lnTo>
                  <a:pt x="1015496" y="6612"/>
                </a:lnTo>
                <a:lnTo>
                  <a:pt x="970896" y="2204"/>
                </a:lnTo>
                <a:lnTo>
                  <a:pt x="926163" y="0"/>
                </a:lnTo>
                <a:close/>
              </a:path>
            </a:pathLst>
          </a:custGeom>
          <a:solidFill>
            <a:srgbClr val="7F7F7F">
              <a:alpha val="9999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6565900" y="3575050"/>
            <a:ext cx="1524000" cy="0"/>
          </a:xfrm>
          <a:custGeom>
            <a:avLst/>
            <a:gdLst/>
            <a:ahLst/>
            <a:cxnLst/>
            <a:rect l="l" t="t" r="r" b="b"/>
            <a:pathLst>
              <a:path w="1524000" h="0">
                <a:moveTo>
                  <a:pt x="1524000" y="0"/>
                </a:moveTo>
                <a:lnTo>
                  <a:pt x="1514538" y="0"/>
                </a:lnTo>
                <a:lnTo>
                  <a:pt x="0" y="0"/>
                </a:lnTo>
              </a:path>
            </a:pathLst>
          </a:custGeom>
          <a:ln w="635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8077031" y="3560064"/>
            <a:ext cx="30480" cy="30480"/>
          </a:xfrm>
          <a:custGeom>
            <a:avLst/>
            <a:gdLst/>
            <a:ahLst/>
            <a:cxnLst/>
            <a:rect l="l" t="t" r="r" b="b"/>
            <a:pathLst>
              <a:path w="30479" h="30479">
                <a:moveTo>
                  <a:pt x="19307" y="0"/>
                </a:moveTo>
                <a:lnTo>
                  <a:pt x="10662" y="0"/>
                </a:lnTo>
                <a:lnTo>
                  <a:pt x="0" y="10664"/>
                </a:lnTo>
                <a:lnTo>
                  <a:pt x="0" y="19307"/>
                </a:lnTo>
                <a:lnTo>
                  <a:pt x="10662" y="29972"/>
                </a:lnTo>
                <a:lnTo>
                  <a:pt x="19307" y="29972"/>
                </a:lnTo>
                <a:lnTo>
                  <a:pt x="29970" y="19307"/>
                </a:lnTo>
                <a:lnTo>
                  <a:pt x="29970" y="10664"/>
                </a:lnTo>
                <a:lnTo>
                  <a:pt x="19307" y="0"/>
                </a:lnTo>
                <a:close/>
              </a:path>
            </a:pathLst>
          </a:custGeom>
          <a:solidFill>
            <a:srgbClr val="A6A6A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7442200" y="4400549"/>
            <a:ext cx="1397000" cy="0"/>
          </a:xfrm>
          <a:custGeom>
            <a:avLst/>
            <a:gdLst/>
            <a:ahLst/>
            <a:cxnLst/>
            <a:rect l="l" t="t" r="r" b="b"/>
            <a:pathLst>
              <a:path w="1397000" h="0">
                <a:moveTo>
                  <a:pt x="1396999" y="0"/>
                </a:moveTo>
                <a:lnTo>
                  <a:pt x="1389166" y="0"/>
                </a:lnTo>
                <a:lnTo>
                  <a:pt x="0" y="0"/>
                </a:lnTo>
              </a:path>
            </a:pathLst>
          </a:custGeom>
          <a:ln w="635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8826331" y="4385564"/>
            <a:ext cx="30480" cy="30480"/>
          </a:xfrm>
          <a:custGeom>
            <a:avLst/>
            <a:gdLst/>
            <a:ahLst/>
            <a:cxnLst/>
            <a:rect l="l" t="t" r="r" b="b"/>
            <a:pathLst>
              <a:path w="30479" h="30479">
                <a:moveTo>
                  <a:pt x="19307" y="0"/>
                </a:moveTo>
                <a:lnTo>
                  <a:pt x="10662" y="0"/>
                </a:lnTo>
                <a:lnTo>
                  <a:pt x="0" y="10664"/>
                </a:lnTo>
                <a:lnTo>
                  <a:pt x="0" y="19307"/>
                </a:lnTo>
                <a:lnTo>
                  <a:pt x="10662" y="29972"/>
                </a:lnTo>
                <a:lnTo>
                  <a:pt x="19307" y="29972"/>
                </a:lnTo>
                <a:lnTo>
                  <a:pt x="29970" y="19307"/>
                </a:lnTo>
                <a:lnTo>
                  <a:pt x="29970" y="10664"/>
                </a:lnTo>
                <a:lnTo>
                  <a:pt x="19307" y="0"/>
                </a:lnTo>
                <a:close/>
              </a:path>
            </a:pathLst>
          </a:custGeom>
          <a:solidFill>
            <a:srgbClr val="A6A6A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7457912" y="5363276"/>
            <a:ext cx="1670050" cy="10160"/>
          </a:xfrm>
          <a:custGeom>
            <a:avLst/>
            <a:gdLst/>
            <a:ahLst/>
            <a:cxnLst/>
            <a:rect l="l" t="t" r="r" b="b"/>
            <a:pathLst>
              <a:path w="1670050" h="10160">
                <a:moveTo>
                  <a:pt x="1669628" y="9777"/>
                </a:moveTo>
                <a:lnTo>
                  <a:pt x="1666453" y="9759"/>
                </a:lnTo>
                <a:lnTo>
                  <a:pt x="0" y="0"/>
                </a:lnTo>
              </a:path>
            </a:pathLst>
          </a:custGeom>
          <a:ln w="635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9114646" y="5358056"/>
            <a:ext cx="30480" cy="30480"/>
          </a:xfrm>
          <a:custGeom>
            <a:avLst/>
            <a:gdLst/>
            <a:ahLst/>
            <a:cxnLst/>
            <a:rect l="l" t="t" r="r" b="b"/>
            <a:pathLst>
              <a:path w="30479" h="30479">
                <a:moveTo>
                  <a:pt x="10775" y="0"/>
                </a:moveTo>
                <a:lnTo>
                  <a:pt x="50" y="10600"/>
                </a:lnTo>
                <a:lnTo>
                  <a:pt x="0" y="19244"/>
                </a:lnTo>
                <a:lnTo>
                  <a:pt x="10600" y="29970"/>
                </a:lnTo>
                <a:lnTo>
                  <a:pt x="19245" y="30020"/>
                </a:lnTo>
                <a:lnTo>
                  <a:pt x="29970" y="19419"/>
                </a:lnTo>
                <a:lnTo>
                  <a:pt x="30021" y="10775"/>
                </a:lnTo>
                <a:lnTo>
                  <a:pt x="19420" y="50"/>
                </a:lnTo>
                <a:lnTo>
                  <a:pt x="10775" y="0"/>
                </a:lnTo>
                <a:close/>
              </a:path>
            </a:pathLst>
          </a:custGeom>
          <a:solidFill>
            <a:srgbClr val="A6A6A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4711699" y="7156450"/>
            <a:ext cx="1511300" cy="0"/>
          </a:xfrm>
          <a:custGeom>
            <a:avLst/>
            <a:gdLst/>
            <a:ahLst/>
            <a:cxnLst/>
            <a:rect l="l" t="t" r="r" b="b"/>
            <a:pathLst>
              <a:path w="1511300" h="0">
                <a:moveTo>
                  <a:pt x="0" y="0"/>
                </a:moveTo>
                <a:lnTo>
                  <a:pt x="8133" y="0"/>
                </a:lnTo>
                <a:lnTo>
                  <a:pt x="1511300" y="0"/>
                </a:lnTo>
              </a:path>
            </a:pathLst>
          </a:custGeom>
          <a:ln w="635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4694598" y="7141464"/>
            <a:ext cx="30480" cy="30480"/>
          </a:xfrm>
          <a:custGeom>
            <a:avLst/>
            <a:gdLst/>
            <a:ahLst/>
            <a:cxnLst/>
            <a:rect l="l" t="t" r="r" b="b"/>
            <a:pathLst>
              <a:path w="30479" h="30479">
                <a:moveTo>
                  <a:pt x="19307" y="0"/>
                </a:moveTo>
                <a:lnTo>
                  <a:pt x="10662" y="0"/>
                </a:lnTo>
                <a:lnTo>
                  <a:pt x="0" y="10664"/>
                </a:lnTo>
                <a:lnTo>
                  <a:pt x="0" y="19307"/>
                </a:lnTo>
                <a:lnTo>
                  <a:pt x="10662" y="29972"/>
                </a:lnTo>
                <a:lnTo>
                  <a:pt x="19307" y="29972"/>
                </a:lnTo>
                <a:lnTo>
                  <a:pt x="29970" y="19307"/>
                </a:lnTo>
                <a:lnTo>
                  <a:pt x="29970" y="10664"/>
                </a:lnTo>
                <a:lnTo>
                  <a:pt x="19307" y="0"/>
                </a:lnTo>
                <a:close/>
              </a:path>
            </a:pathLst>
          </a:custGeom>
          <a:solidFill>
            <a:srgbClr val="A6A6A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4012867" y="6369049"/>
            <a:ext cx="1384935" cy="0"/>
          </a:xfrm>
          <a:custGeom>
            <a:avLst/>
            <a:gdLst/>
            <a:ahLst/>
            <a:cxnLst/>
            <a:rect l="l" t="t" r="r" b="b"/>
            <a:pathLst>
              <a:path w="1384935" h="0">
                <a:moveTo>
                  <a:pt x="332" y="0"/>
                </a:moveTo>
                <a:lnTo>
                  <a:pt x="0" y="0"/>
                </a:lnTo>
                <a:lnTo>
                  <a:pt x="1384632" y="0"/>
                </a:lnTo>
              </a:path>
            </a:pathLst>
          </a:custGeom>
          <a:ln w="635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3996098" y="6354064"/>
            <a:ext cx="30480" cy="30480"/>
          </a:xfrm>
          <a:custGeom>
            <a:avLst/>
            <a:gdLst/>
            <a:ahLst/>
            <a:cxnLst/>
            <a:rect l="l" t="t" r="r" b="b"/>
            <a:pathLst>
              <a:path w="30479" h="30479">
                <a:moveTo>
                  <a:pt x="19307" y="0"/>
                </a:moveTo>
                <a:lnTo>
                  <a:pt x="10662" y="0"/>
                </a:lnTo>
                <a:lnTo>
                  <a:pt x="0" y="10664"/>
                </a:lnTo>
                <a:lnTo>
                  <a:pt x="0" y="19307"/>
                </a:lnTo>
                <a:lnTo>
                  <a:pt x="10662" y="29972"/>
                </a:lnTo>
                <a:lnTo>
                  <a:pt x="19307" y="29972"/>
                </a:lnTo>
                <a:lnTo>
                  <a:pt x="29970" y="19307"/>
                </a:lnTo>
                <a:lnTo>
                  <a:pt x="29970" y="10664"/>
                </a:lnTo>
                <a:lnTo>
                  <a:pt x="19307" y="0"/>
                </a:lnTo>
                <a:close/>
              </a:path>
            </a:pathLst>
          </a:custGeom>
          <a:solidFill>
            <a:srgbClr val="A6A6A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3672732" y="5364986"/>
            <a:ext cx="1670050" cy="10160"/>
          </a:xfrm>
          <a:custGeom>
            <a:avLst/>
            <a:gdLst/>
            <a:ahLst/>
            <a:cxnLst/>
            <a:rect l="l" t="t" r="r" b="b"/>
            <a:pathLst>
              <a:path w="1670050" h="10160">
                <a:moveTo>
                  <a:pt x="-3175" y="4888"/>
                </a:moveTo>
                <a:lnTo>
                  <a:pt x="1672803" y="4888"/>
                </a:lnTo>
              </a:path>
            </a:pathLst>
          </a:custGeom>
          <a:ln w="16127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3655604" y="5349963"/>
            <a:ext cx="30480" cy="30480"/>
          </a:xfrm>
          <a:custGeom>
            <a:avLst/>
            <a:gdLst/>
            <a:ahLst/>
            <a:cxnLst/>
            <a:rect l="l" t="t" r="r" b="b"/>
            <a:pathLst>
              <a:path w="30479" h="30479">
                <a:moveTo>
                  <a:pt x="10775" y="0"/>
                </a:moveTo>
                <a:lnTo>
                  <a:pt x="50" y="10600"/>
                </a:lnTo>
                <a:lnTo>
                  <a:pt x="0" y="19244"/>
                </a:lnTo>
                <a:lnTo>
                  <a:pt x="10600" y="29970"/>
                </a:lnTo>
                <a:lnTo>
                  <a:pt x="19244" y="30021"/>
                </a:lnTo>
                <a:lnTo>
                  <a:pt x="29969" y="19420"/>
                </a:lnTo>
                <a:lnTo>
                  <a:pt x="30020" y="10775"/>
                </a:lnTo>
                <a:lnTo>
                  <a:pt x="19419" y="50"/>
                </a:lnTo>
                <a:lnTo>
                  <a:pt x="10775" y="0"/>
                </a:lnTo>
                <a:close/>
              </a:path>
            </a:pathLst>
          </a:custGeom>
          <a:solidFill>
            <a:srgbClr val="A6A6A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6120420" y="3316014"/>
            <a:ext cx="529590" cy="529590"/>
          </a:xfrm>
          <a:custGeom>
            <a:avLst/>
            <a:gdLst/>
            <a:ahLst/>
            <a:cxnLst/>
            <a:rect l="l" t="t" r="r" b="b"/>
            <a:pathLst>
              <a:path w="529590" h="529589">
                <a:moveTo>
                  <a:pt x="287439" y="0"/>
                </a:moveTo>
                <a:lnTo>
                  <a:pt x="242142" y="0"/>
                </a:lnTo>
                <a:lnTo>
                  <a:pt x="197376" y="7687"/>
                </a:lnTo>
                <a:lnTo>
                  <a:pt x="154201" y="23062"/>
                </a:lnTo>
                <a:lnTo>
                  <a:pt x="113681" y="46125"/>
                </a:lnTo>
                <a:lnTo>
                  <a:pt x="76875" y="76875"/>
                </a:lnTo>
                <a:lnTo>
                  <a:pt x="46125" y="113681"/>
                </a:lnTo>
                <a:lnTo>
                  <a:pt x="23062" y="154201"/>
                </a:lnTo>
                <a:lnTo>
                  <a:pt x="7687" y="197376"/>
                </a:lnTo>
                <a:lnTo>
                  <a:pt x="0" y="242142"/>
                </a:lnTo>
                <a:lnTo>
                  <a:pt x="0" y="287439"/>
                </a:lnTo>
                <a:lnTo>
                  <a:pt x="7687" y="332205"/>
                </a:lnTo>
                <a:lnTo>
                  <a:pt x="23062" y="375379"/>
                </a:lnTo>
                <a:lnTo>
                  <a:pt x="46125" y="415899"/>
                </a:lnTo>
                <a:lnTo>
                  <a:pt x="76875" y="452705"/>
                </a:lnTo>
                <a:lnTo>
                  <a:pt x="113681" y="483455"/>
                </a:lnTo>
                <a:lnTo>
                  <a:pt x="154201" y="506518"/>
                </a:lnTo>
                <a:lnTo>
                  <a:pt x="197376" y="521894"/>
                </a:lnTo>
                <a:lnTo>
                  <a:pt x="242142" y="529581"/>
                </a:lnTo>
                <a:lnTo>
                  <a:pt x="287439" y="529581"/>
                </a:lnTo>
                <a:lnTo>
                  <a:pt x="332205" y="521894"/>
                </a:lnTo>
                <a:lnTo>
                  <a:pt x="375379" y="506518"/>
                </a:lnTo>
                <a:lnTo>
                  <a:pt x="415899" y="483455"/>
                </a:lnTo>
                <a:lnTo>
                  <a:pt x="452705" y="452705"/>
                </a:lnTo>
                <a:lnTo>
                  <a:pt x="483455" y="415899"/>
                </a:lnTo>
                <a:lnTo>
                  <a:pt x="506518" y="375379"/>
                </a:lnTo>
                <a:lnTo>
                  <a:pt x="521894" y="332205"/>
                </a:lnTo>
                <a:lnTo>
                  <a:pt x="529581" y="287439"/>
                </a:lnTo>
                <a:lnTo>
                  <a:pt x="529581" y="242142"/>
                </a:lnTo>
                <a:lnTo>
                  <a:pt x="521894" y="197376"/>
                </a:lnTo>
                <a:lnTo>
                  <a:pt x="506518" y="154201"/>
                </a:lnTo>
                <a:lnTo>
                  <a:pt x="483455" y="113681"/>
                </a:lnTo>
                <a:lnTo>
                  <a:pt x="452705" y="76875"/>
                </a:lnTo>
                <a:lnTo>
                  <a:pt x="415899" y="46125"/>
                </a:lnTo>
                <a:lnTo>
                  <a:pt x="375379" y="23062"/>
                </a:lnTo>
                <a:lnTo>
                  <a:pt x="332205" y="7687"/>
                </a:lnTo>
                <a:lnTo>
                  <a:pt x="287439" y="0"/>
                </a:lnTo>
                <a:close/>
              </a:path>
            </a:pathLst>
          </a:custGeom>
          <a:solidFill>
            <a:srgbClr val="3187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6983161" y="4134409"/>
            <a:ext cx="529590" cy="529590"/>
          </a:xfrm>
          <a:custGeom>
            <a:avLst/>
            <a:gdLst/>
            <a:ahLst/>
            <a:cxnLst/>
            <a:rect l="l" t="t" r="r" b="b"/>
            <a:pathLst>
              <a:path w="529590" h="529589">
                <a:moveTo>
                  <a:pt x="287439" y="0"/>
                </a:moveTo>
                <a:lnTo>
                  <a:pt x="242142" y="0"/>
                </a:lnTo>
                <a:lnTo>
                  <a:pt x="197376" y="7687"/>
                </a:lnTo>
                <a:lnTo>
                  <a:pt x="154201" y="23062"/>
                </a:lnTo>
                <a:lnTo>
                  <a:pt x="113681" y="46125"/>
                </a:lnTo>
                <a:lnTo>
                  <a:pt x="76875" y="76876"/>
                </a:lnTo>
                <a:lnTo>
                  <a:pt x="46125" y="113681"/>
                </a:lnTo>
                <a:lnTo>
                  <a:pt x="23062" y="154202"/>
                </a:lnTo>
                <a:lnTo>
                  <a:pt x="7687" y="197376"/>
                </a:lnTo>
                <a:lnTo>
                  <a:pt x="0" y="242142"/>
                </a:lnTo>
                <a:lnTo>
                  <a:pt x="0" y="287439"/>
                </a:lnTo>
                <a:lnTo>
                  <a:pt x="7687" y="332205"/>
                </a:lnTo>
                <a:lnTo>
                  <a:pt x="23062" y="375379"/>
                </a:lnTo>
                <a:lnTo>
                  <a:pt x="46125" y="415900"/>
                </a:lnTo>
                <a:lnTo>
                  <a:pt x="76875" y="452706"/>
                </a:lnTo>
                <a:lnTo>
                  <a:pt x="113681" y="483456"/>
                </a:lnTo>
                <a:lnTo>
                  <a:pt x="154201" y="506519"/>
                </a:lnTo>
                <a:lnTo>
                  <a:pt x="197376" y="521894"/>
                </a:lnTo>
                <a:lnTo>
                  <a:pt x="242142" y="529582"/>
                </a:lnTo>
                <a:lnTo>
                  <a:pt x="287439" y="529582"/>
                </a:lnTo>
                <a:lnTo>
                  <a:pt x="332205" y="521894"/>
                </a:lnTo>
                <a:lnTo>
                  <a:pt x="375380" y="506519"/>
                </a:lnTo>
                <a:lnTo>
                  <a:pt x="415900" y="483456"/>
                </a:lnTo>
                <a:lnTo>
                  <a:pt x="452706" y="452706"/>
                </a:lnTo>
                <a:lnTo>
                  <a:pt x="483456" y="415900"/>
                </a:lnTo>
                <a:lnTo>
                  <a:pt x="506519" y="375379"/>
                </a:lnTo>
                <a:lnTo>
                  <a:pt x="521894" y="332205"/>
                </a:lnTo>
                <a:lnTo>
                  <a:pt x="529582" y="287439"/>
                </a:lnTo>
                <a:lnTo>
                  <a:pt x="529582" y="242142"/>
                </a:lnTo>
                <a:lnTo>
                  <a:pt x="521894" y="197376"/>
                </a:lnTo>
                <a:lnTo>
                  <a:pt x="506519" y="154202"/>
                </a:lnTo>
                <a:lnTo>
                  <a:pt x="483456" y="113681"/>
                </a:lnTo>
                <a:lnTo>
                  <a:pt x="452706" y="76876"/>
                </a:lnTo>
                <a:lnTo>
                  <a:pt x="415900" y="46125"/>
                </a:lnTo>
                <a:lnTo>
                  <a:pt x="375380" y="23062"/>
                </a:lnTo>
                <a:lnTo>
                  <a:pt x="332205" y="7687"/>
                </a:lnTo>
                <a:lnTo>
                  <a:pt x="287439" y="0"/>
                </a:lnTo>
                <a:close/>
              </a:path>
            </a:pathLst>
          </a:custGeom>
          <a:solidFill>
            <a:srgbClr val="3187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6983161" y="5096939"/>
            <a:ext cx="529590" cy="529590"/>
          </a:xfrm>
          <a:custGeom>
            <a:avLst/>
            <a:gdLst/>
            <a:ahLst/>
            <a:cxnLst/>
            <a:rect l="l" t="t" r="r" b="b"/>
            <a:pathLst>
              <a:path w="529590" h="529589">
                <a:moveTo>
                  <a:pt x="287439" y="0"/>
                </a:moveTo>
                <a:lnTo>
                  <a:pt x="242142" y="0"/>
                </a:lnTo>
                <a:lnTo>
                  <a:pt x="197376" y="7687"/>
                </a:lnTo>
                <a:lnTo>
                  <a:pt x="154201" y="23062"/>
                </a:lnTo>
                <a:lnTo>
                  <a:pt x="113681" y="46125"/>
                </a:lnTo>
                <a:lnTo>
                  <a:pt x="76875" y="76876"/>
                </a:lnTo>
                <a:lnTo>
                  <a:pt x="46125" y="113682"/>
                </a:lnTo>
                <a:lnTo>
                  <a:pt x="23062" y="154202"/>
                </a:lnTo>
                <a:lnTo>
                  <a:pt x="7687" y="197376"/>
                </a:lnTo>
                <a:lnTo>
                  <a:pt x="0" y="242143"/>
                </a:lnTo>
                <a:lnTo>
                  <a:pt x="0" y="287440"/>
                </a:lnTo>
                <a:lnTo>
                  <a:pt x="7687" y="332206"/>
                </a:lnTo>
                <a:lnTo>
                  <a:pt x="23062" y="375380"/>
                </a:lnTo>
                <a:lnTo>
                  <a:pt x="46125" y="415900"/>
                </a:lnTo>
                <a:lnTo>
                  <a:pt x="76875" y="452706"/>
                </a:lnTo>
                <a:lnTo>
                  <a:pt x="113681" y="483456"/>
                </a:lnTo>
                <a:lnTo>
                  <a:pt x="154201" y="506519"/>
                </a:lnTo>
                <a:lnTo>
                  <a:pt x="197376" y="521894"/>
                </a:lnTo>
                <a:lnTo>
                  <a:pt x="242142" y="529582"/>
                </a:lnTo>
                <a:lnTo>
                  <a:pt x="287439" y="529582"/>
                </a:lnTo>
                <a:lnTo>
                  <a:pt x="332205" y="521894"/>
                </a:lnTo>
                <a:lnTo>
                  <a:pt x="375380" y="506519"/>
                </a:lnTo>
                <a:lnTo>
                  <a:pt x="415900" y="483456"/>
                </a:lnTo>
                <a:lnTo>
                  <a:pt x="452706" y="452706"/>
                </a:lnTo>
                <a:lnTo>
                  <a:pt x="483456" y="415900"/>
                </a:lnTo>
                <a:lnTo>
                  <a:pt x="506519" y="375380"/>
                </a:lnTo>
                <a:lnTo>
                  <a:pt x="521894" y="332206"/>
                </a:lnTo>
                <a:lnTo>
                  <a:pt x="529582" y="287440"/>
                </a:lnTo>
                <a:lnTo>
                  <a:pt x="529582" y="242143"/>
                </a:lnTo>
                <a:lnTo>
                  <a:pt x="521894" y="197376"/>
                </a:lnTo>
                <a:lnTo>
                  <a:pt x="506519" y="154202"/>
                </a:lnTo>
                <a:lnTo>
                  <a:pt x="483456" y="113682"/>
                </a:lnTo>
                <a:lnTo>
                  <a:pt x="452706" y="76876"/>
                </a:lnTo>
                <a:lnTo>
                  <a:pt x="415900" y="46125"/>
                </a:lnTo>
                <a:lnTo>
                  <a:pt x="375380" y="23062"/>
                </a:lnTo>
                <a:lnTo>
                  <a:pt x="332205" y="7687"/>
                </a:lnTo>
                <a:lnTo>
                  <a:pt x="287439" y="0"/>
                </a:lnTo>
                <a:close/>
              </a:path>
            </a:pathLst>
          </a:custGeom>
          <a:solidFill>
            <a:srgbClr val="3187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6120420" y="6892444"/>
            <a:ext cx="529590" cy="529590"/>
          </a:xfrm>
          <a:custGeom>
            <a:avLst/>
            <a:gdLst/>
            <a:ahLst/>
            <a:cxnLst/>
            <a:rect l="l" t="t" r="r" b="b"/>
            <a:pathLst>
              <a:path w="529590" h="529590">
                <a:moveTo>
                  <a:pt x="287439" y="0"/>
                </a:moveTo>
                <a:lnTo>
                  <a:pt x="242142" y="0"/>
                </a:lnTo>
                <a:lnTo>
                  <a:pt x="197376" y="7687"/>
                </a:lnTo>
                <a:lnTo>
                  <a:pt x="154201" y="23062"/>
                </a:lnTo>
                <a:lnTo>
                  <a:pt x="113681" y="46125"/>
                </a:lnTo>
                <a:lnTo>
                  <a:pt x="76875" y="76876"/>
                </a:lnTo>
                <a:lnTo>
                  <a:pt x="46125" y="113681"/>
                </a:lnTo>
                <a:lnTo>
                  <a:pt x="23062" y="154202"/>
                </a:lnTo>
                <a:lnTo>
                  <a:pt x="7687" y="197376"/>
                </a:lnTo>
                <a:lnTo>
                  <a:pt x="0" y="242142"/>
                </a:lnTo>
                <a:lnTo>
                  <a:pt x="0" y="287439"/>
                </a:lnTo>
                <a:lnTo>
                  <a:pt x="7687" y="332205"/>
                </a:lnTo>
                <a:lnTo>
                  <a:pt x="23062" y="375379"/>
                </a:lnTo>
                <a:lnTo>
                  <a:pt x="46125" y="415900"/>
                </a:lnTo>
                <a:lnTo>
                  <a:pt x="76875" y="452706"/>
                </a:lnTo>
                <a:lnTo>
                  <a:pt x="113681" y="483456"/>
                </a:lnTo>
                <a:lnTo>
                  <a:pt x="154201" y="506519"/>
                </a:lnTo>
                <a:lnTo>
                  <a:pt x="197376" y="521894"/>
                </a:lnTo>
                <a:lnTo>
                  <a:pt x="242142" y="529581"/>
                </a:lnTo>
                <a:lnTo>
                  <a:pt x="287439" y="529581"/>
                </a:lnTo>
                <a:lnTo>
                  <a:pt x="332205" y="521894"/>
                </a:lnTo>
                <a:lnTo>
                  <a:pt x="375379" y="506519"/>
                </a:lnTo>
                <a:lnTo>
                  <a:pt x="415899" y="483456"/>
                </a:lnTo>
                <a:lnTo>
                  <a:pt x="452705" y="452706"/>
                </a:lnTo>
                <a:lnTo>
                  <a:pt x="483455" y="415900"/>
                </a:lnTo>
                <a:lnTo>
                  <a:pt x="506518" y="375379"/>
                </a:lnTo>
                <a:lnTo>
                  <a:pt x="521894" y="332205"/>
                </a:lnTo>
                <a:lnTo>
                  <a:pt x="529581" y="287439"/>
                </a:lnTo>
                <a:lnTo>
                  <a:pt x="529581" y="242142"/>
                </a:lnTo>
                <a:lnTo>
                  <a:pt x="521894" y="197376"/>
                </a:lnTo>
                <a:lnTo>
                  <a:pt x="506518" y="154202"/>
                </a:lnTo>
                <a:lnTo>
                  <a:pt x="483455" y="113681"/>
                </a:lnTo>
                <a:lnTo>
                  <a:pt x="452705" y="76876"/>
                </a:lnTo>
                <a:lnTo>
                  <a:pt x="415899" y="46125"/>
                </a:lnTo>
                <a:lnTo>
                  <a:pt x="375379" y="23062"/>
                </a:lnTo>
                <a:lnTo>
                  <a:pt x="332205" y="7687"/>
                </a:lnTo>
                <a:lnTo>
                  <a:pt x="287439" y="0"/>
                </a:lnTo>
                <a:close/>
              </a:path>
            </a:pathLst>
          </a:custGeom>
          <a:solidFill>
            <a:srgbClr val="3187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5270100" y="6100426"/>
            <a:ext cx="529590" cy="529590"/>
          </a:xfrm>
          <a:custGeom>
            <a:avLst/>
            <a:gdLst/>
            <a:ahLst/>
            <a:cxnLst/>
            <a:rect l="l" t="t" r="r" b="b"/>
            <a:pathLst>
              <a:path w="529589" h="529590">
                <a:moveTo>
                  <a:pt x="287439" y="0"/>
                </a:moveTo>
                <a:lnTo>
                  <a:pt x="242142" y="0"/>
                </a:lnTo>
                <a:lnTo>
                  <a:pt x="197376" y="7687"/>
                </a:lnTo>
                <a:lnTo>
                  <a:pt x="154201" y="23062"/>
                </a:lnTo>
                <a:lnTo>
                  <a:pt x="113681" y="46125"/>
                </a:lnTo>
                <a:lnTo>
                  <a:pt x="76875" y="76876"/>
                </a:lnTo>
                <a:lnTo>
                  <a:pt x="46125" y="113681"/>
                </a:lnTo>
                <a:lnTo>
                  <a:pt x="23062" y="154202"/>
                </a:lnTo>
                <a:lnTo>
                  <a:pt x="7687" y="197376"/>
                </a:lnTo>
                <a:lnTo>
                  <a:pt x="0" y="242142"/>
                </a:lnTo>
                <a:lnTo>
                  <a:pt x="0" y="287439"/>
                </a:lnTo>
                <a:lnTo>
                  <a:pt x="7687" y="332205"/>
                </a:lnTo>
                <a:lnTo>
                  <a:pt x="23062" y="375379"/>
                </a:lnTo>
                <a:lnTo>
                  <a:pt x="46125" y="415900"/>
                </a:lnTo>
                <a:lnTo>
                  <a:pt x="76875" y="452706"/>
                </a:lnTo>
                <a:lnTo>
                  <a:pt x="113681" y="483456"/>
                </a:lnTo>
                <a:lnTo>
                  <a:pt x="154201" y="506519"/>
                </a:lnTo>
                <a:lnTo>
                  <a:pt x="197376" y="521894"/>
                </a:lnTo>
                <a:lnTo>
                  <a:pt x="242142" y="529582"/>
                </a:lnTo>
                <a:lnTo>
                  <a:pt x="287439" y="529582"/>
                </a:lnTo>
                <a:lnTo>
                  <a:pt x="332205" y="521894"/>
                </a:lnTo>
                <a:lnTo>
                  <a:pt x="375379" y="506519"/>
                </a:lnTo>
                <a:lnTo>
                  <a:pt x="415899" y="483456"/>
                </a:lnTo>
                <a:lnTo>
                  <a:pt x="452705" y="452706"/>
                </a:lnTo>
                <a:lnTo>
                  <a:pt x="483455" y="415900"/>
                </a:lnTo>
                <a:lnTo>
                  <a:pt x="506518" y="375379"/>
                </a:lnTo>
                <a:lnTo>
                  <a:pt x="521894" y="332205"/>
                </a:lnTo>
                <a:lnTo>
                  <a:pt x="529581" y="287439"/>
                </a:lnTo>
                <a:lnTo>
                  <a:pt x="529581" y="242142"/>
                </a:lnTo>
                <a:lnTo>
                  <a:pt x="521894" y="197376"/>
                </a:lnTo>
                <a:lnTo>
                  <a:pt x="506518" y="154202"/>
                </a:lnTo>
                <a:lnTo>
                  <a:pt x="483455" y="113681"/>
                </a:lnTo>
                <a:lnTo>
                  <a:pt x="452705" y="76876"/>
                </a:lnTo>
                <a:lnTo>
                  <a:pt x="415899" y="46125"/>
                </a:lnTo>
                <a:lnTo>
                  <a:pt x="375379" y="23062"/>
                </a:lnTo>
                <a:lnTo>
                  <a:pt x="332205" y="7687"/>
                </a:lnTo>
                <a:lnTo>
                  <a:pt x="287439" y="0"/>
                </a:lnTo>
                <a:close/>
              </a:path>
            </a:pathLst>
          </a:custGeom>
          <a:solidFill>
            <a:srgbClr val="3187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 txBox="1"/>
          <p:nvPr/>
        </p:nvSpPr>
        <p:spPr>
          <a:xfrm>
            <a:off x="8323779" y="3476157"/>
            <a:ext cx="2656840" cy="1455420"/>
          </a:xfrm>
          <a:prstGeom prst="rect">
            <a:avLst/>
          </a:prstGeom>
        </p:spPr>
        <p:txBody>
          <a:bodyPr wrap="square" lIns="0" tIns="7620" rIns="0" bIns="0" rtlCol="0" vert="horz">
            <a:spAutoFit/>
          </a:bodyPr>
          <a:lstStyle/>
          <a:p>
            <a:pPr marL="12700" marR="5080">
              <a:lnSpc>
                <a:spcPct val="102600"/>
              </a:lnSpc>
              <a:spcBef>
                <a:spcPts val="60"/>
              </a:spcBef>
            </a:pPr>
            <a:r>
              <a:rPr dirty="0" sz="1300" spc="-10">
                <a:solidFill>
                  <a:srgbClr val="FFFFFF"/>
                </a:solidFill>
                <a:latin typeface="Lato"/>
                <a:cs typeface="Lato"/>
              </a:rPr>
              <a:t>Strengthen </a:t>
            </a:r>
            <a:r>
              <a:rPr dirty="0" sz="1300" spc="-5">
                <a:solidFill>
                  <a:srgbClr val="FFFFFF"/>
                </a:solidFill>
                <a:latin typeface="Lato"/>
                <a:cs typeface="Lato"/>
              </a:rPr>
              <a:t>science, </a:t>
            </a:r>
            <a:r>
              <a:rPr dirty="0" sz="1300" spc="-10">
                <a:solidFill>
                  <a:srgbClr val="FFFFFF"/>
                </a:solidFill>
                <a:latin typeface="Lato"/>
                <a:cs typeface="Lato"/>
              </a:rPr>
              <a:t>policy, </a:t>
            </a:r>
            <a:r>
              <a:rPr dirty="0" sz="1300" spc="-5">
                <a:solidFill>
                  <a:srgbClr val="FFFFFF"/>
                </a:solidFill>
                <a:latin typeface="Lato"/>
                <a:cs typeface="Lato"/>
              </a:rPr>
              <a:t>business  interface </a:t>
            </a:r>
            <a:r>
              <a:rPr dirty="0" sz="1300" spc="-10">
                <a:solidFill>
                  <a:srgbClr val="FFFFFF"/>
                </a:solidFill>
                <a:latin typeface="Lato"/>
                <a:cs typeface="Lato"/>
              </a:rPr>
              <a:t>for </a:t>
            </a:r>
            <a:r>
              <a:rPr dirty="0" sz="1300" spc="-5">
                <a:solidFill>
                  <a:srgbClr val="FFFFFF"/>
                </a:solidFill>
                <a:latin typeface="Lato"/>
                <a:cs typeface="Lato"/>
              </a:rPr>
              <a:t>POW </a:t>
            </a:r>
            <a:r>
              <a:rPr dirty="0" sz="1300">
                <a:solidFill>
                  <a:srgbClr val="FFFFFF"/>
                </a:solidFill>
                <a:latin typeface="Lato"/>
                <a:cs typeface="Lato"/>
              </a:rPr>
              <a:t>and SDG</a:t>
            </a:r>
            <a:r>
              <a:rPr dirty="0" sz="1300" spc="-95">
                <a:solidFill>
                  <a:srgbClr val="FFFFFF"/>
                </a:solidFill>
                <a:latin typeface="Lato"/>
                <a:cs typeface="Lato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Lato"/>
                <a:cs typeface="Lato"/>
              </a:rPr>
              <a:t>delivery</a:t>
            </a:r>
            <a:endParaRPr sz="1300">
              <a:latin typeface="Lato"/>
              <a:cs typeface="Lato"/>
            </a:endParaRPr>
          </a:p>
          <a:p>
            <a:pPr>
              <a:lnSpc>
                <a:spcPct val="100000"/>
              </a:lnSpc>
            </a:pPr>
            <a:endParaRPr sz="15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350">
              <a:latin typeface="Times New Roman"/>
              <a:cs typeface="Times New Roman"/>
            </a:endParaRPr>
          </a:p>
          <a:p>
            <a:pPr marL="698500" marR="74295">
              <a:lnSpc>
                <a:spcPct val="102600"/>
              </a:lnSpc>
            </a:pPr>
            <a:r>
              <a:rPr dirty="0" sz="1300" spc="-10">
                <a:solidFill>
                  <a:srgbClr val="FFFFFF"/>
                </a:solidFill>
                <a:latin typeface="Lato"/>
                <a:cs typeface="Lato"/>
              </a:rPr>
              <a:t>Encourage </a:t>
            </a:r>
            <a:r>
              <a:rPr dirty="0" sz="1300" spc="-5">
                <a:solidFill>
                  <a:srgbClr val="FFFFFF"/>
                </a:solidFill>
                <a:latin typeface="Lato"/>
                <a:cs typeface="Lato"/>
              </a:rPr>
              <a:t>innovation</a:t>
            </a:r>
            <a:r>
              <a:rPr dirty="0" sz="1300" spc="-65">
                <a:solidFill>
                  <a:srgbClr val="FFFFFF"/>
                </a:solidFill>
                <a:latin typeface="Lato"/>
                <a:cs typeface="Lato"/>
              </a:rPr>
              <a:t> </a:t>
            </a:r>
            <a:r>
              <a:rPr dirty="0" sz="1300">
                <a:solidFill>
                  <a:srgbClr val="FFFFFF"/>
                </a:solidFill>
                <a:latin typeface="Lato"/>
                <a:cs typeface="Lato"/>
              </a:rPr>
              <a:t>and  </a:t>
            </a:r>
            <a:r>
              <a:rPr dirty="0" sz="1300" spc="-10">
                <a:solidFill>
                  <a:srgbClr val="FFFFFF"/>
                </a:solidFill>
                <a:latin typeface="Lato"/>
                <a:cs typeface="Lato"/>
              </a:rPr>
              <a:t>entrepreneurship for </a:t>
            </a:r>
            <a:r>
              <a:rPr dirty="0" sz="1300">
                <a:solidFill>
                  <a:srgbClr val="FFFFFF"/>
                </a:solidFill>
                <a:latin typeface="Lato"/>
                <a:cs typeface="Lato"/>
              </a:rPr>
              <a:t>the  </a:t>
            </a:r>
            <a:r>
              <a:rPr dirty="0" sz="1300" spc="-10">
                <a:solidFill>
                  <a:srgbClr val="FFFFFF"/>
                </a:solidFill>
                <a:latin typeface="Lato"/>
                <a:cs typeface="Lato"/>
              </a:rPr>
              <a:t>environment</a:t>
            </a:r>
            <a:endParaRPr sz="1300">
              <a:latin typeface="Lato"/>
              <a:cs typeface="Lato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9296027" y="5228757"/>
            <a:ext cx="2220595" cy="1036319"/>
          </a:xfrm>
          <a:prstGeom prst="rect">
            <a:avLst/>
          </a:prstGeom>
        </p:spPr>
        <p:txBody>
          <a:bodyPr wrap="square" lIns="0" tIns="7620" rIns="0" bIns="0" rtlCol="0" vert="horz">
            <a:spAutoFit/>
          </a:bodyPr>
          <a:lstStyle/>
          <a:p>
            <a:pPr marL="12700" marR="5080">
              <a:lnSpc>
                <a:spcPct val="102600"/>
              </a:lnSpc>
              <a:spcBef>
                <a:spcPts val="60"/>
              </a:spcBef>
            </a:pPr>
            <a:r>
              <a:rPr dirty="0" sz="1300" spc="-10">
                <a:solidFill>
                  <a:srgbClr val="FFFFFF"/>
                </a:solidFill>
                <a:latin typeface="Lato"/>
                <a:cs typeface="Lato"/>
              </a:rPr>
              <a:t>Empower </a:t>
            </a:r>
            <a:r>
              <a:rPr dirty="0" sz="1300">
                <a:solidFill>
                  <a:srgbClr val="FFFFFF"/>
                </a:solidFill>
                <a:latin typeface="Lato"/>
                <a:cs typeface="Lato"/>
              </a:rPr>
              <a:t>a </a:t>
            </a:r>
            <a:r>
              <a:rPr dirty="0" sz="1300" spc="-5">
                <a:solidFill>
                  <a:srgbClr val="FFFFFF"/>
                </a:solidFill>
                <a:latin typeface="Lato"/>
                <a:cs typeface="Lato"/>
              </a:rPr>
              <a:t>circular economy  transition </a:t>
            </a:r>
            <a:r>
              <a:rPr dirty="0" sz="1300">
                <a:solidFill>
                  <a:srgbClr val="FFFFFF"/>
                </a:solidFill>
                <a:latin typeface="Lato"/>
                <a:cs typeface="Lato"/>
              </a:rPr>
              <a:t>and </a:t>
            </a:r>
            <a:r>
              <a:rPr dirty="0" sz="1300" spc="-10">
                <a:solidFill>
                  <a:srgbClr val="FFFFFF"/>
                </a:solidFill>
                <a:latin typeface="Lato"/>
                <a:cs typeface="Lato"/>
              </a:rPr>
              <a:t>growth of</a:t>
            </a:r>
            <a:r>
              <a:rPr dirty="0" sz="1300" spc="-35">
                <a:solidFill>
                  <a:srgbClr val="FFFFFF"/>
                </a:solidFill>
                <a:latin typeface="Lato"/>
                <a:cs typeface="Lato"/>
              </a:rPr>
              <a:t> </a:t>
            </a:r>
            <a:r>
              <a:rPr dirty="0" sz="1300" spc="-10">
                <a:solidFill>
                  <a:srgbClr val="FFFFFF"/>
                </a:solidFill>
                <a:latin typeface="Lato"/>
                <a:cs typeface="Lato"/>
              </a:rPr>
              <a:t>green  </a:t>
            </a:r>
            <a:r>
              <a:rPr dirty="0" sz="1300" spc="-5">
                <a:solidFill>
                  <a:srgbClr val="FFFFFF"/>
                </a:solidFill>
                <a:latin typeface="Lato"/>
                <a:cs typeface="Lato"/>
              </a:rPr>
              <a:t>technology </a:t>
            </a:r>
            <a:r>
              <a:rPr dirty="0" sz="1300" spc="-10">
                <a:solidFill>
                  <a:srgbClr val="FFFFFF"/>
                </a:solidFill>
                <a:latin typeface="Lato"/>
                <a:cs typeface="Lato"/>
              </a:rPr>
              <a:t>markets </a:t>
            </a:r>
            <a:r>
              <a:rPr dirty="0" sz="1300" spc="-5">
                <a:solidFill>
                  <a:srgbClr val="FFFFFF"/>
                </a:solidFill>
                <a:latin typeface="Lato"/>
                <a:cs typeface="Lato"/>
              </a:rPr>
              <a:t>through  sound policies </a:t>
            </a:r>
            <a:r>
              <a:rPr dirty="0" sz="1300">
                <a:solidFill>
                  <a:srgbClr val="FFFFFF"/>
                </a:solidFill>
                <a:latin typeface="Lato"/>
                <a:cs typeface="Lato"/>
              </a:rPr>
              <a:t>and </a:t>
            </a:r>
            <a:r>
              <a:rPr dirty="0" sz="1300" spc="-10">
                <a:solidFill>
                  <a:srgbClr val="FFFFFF"/>
                </a:solidFill>
                <a:latin typeface="Lato"/>
                <a:cs typeface="Lato"/>
              </a:rPr>
              <a:t>innovative  </a:t>
            </a:r>
            <a:r>
              <a:rPr dirty="0" sz="1300" spc="-5">
                <a:solidFill>
                  <a:srgbClr val="FFFFFF"/>
                </a:solidFill>
                <a:latin typeface="Lato"/>
                <a:cs typeface="Lato"/>
              </a:rPr>
              <a:t>finance</a:t>
            </a:r>
            <a:endParaRPr sz="1300">
              <a:latin typeface="Lato"/>
              <a:cs typeface="Lato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1731939" y="5228757"/>
            <a:ext cx="1793875" cy="629920"/>
          </a:xfrm>
          <a:prstGeom prst="rect">
            <a:avLst/>
          </a:prstGeom>
        </p:spPr>
        <p:txBody>
          <a:bodyPr wrap="square" lIns="0" tIns="7620" rIns="0" bIns="0" rtlCol="0" vert="horz">
            <a:spAutoFit/>
          </a:bodyPr>
          <a:lstStyle/>
          <a:p>
            <a:pPr algn="r" marL="12700" marR="5080" indent="135255">
              <a:lnSpc>
                <a:spcPct val="102600"/>
              </a:lnSpc>
              <a:spcBef>
                <a:spcPts val="60"/>
              </a:spcBef>
            </a:pPr>
            <a:r>
              <a:rPr dirty="0" sz="1300" spc="-10">
                <a:solidFill>
                  <a:srgbClr val="FFFFFF"/>
                </a:solidFill>
                <a:latin typeface="Lato"/>
                <a:cs typeface="Lato"/>
              </a:rPr>
              <a:t>Ensure </a:t>
            </a:r>
            <a:r>
              <a:rPr dirty="0" sz="1300" spc="-5">
                <a:solidFill>
                  <a:srgbClr val="FFFFFF"/>
                </a:solidFill>
                <a:latin typeface="Lato"/>
                <a:cs typeface="Lato"/>
              </a:rPr>
              <a:t>that</a:t>
            </a:r>
            <a:r>
              <a:rPr dirty="0" sz="1300" spc="-35">
                <a:solidFill>
                  <a:srgbClr val="FFFFFF"/>
                </a:solidFill>
                <a:latin typeface="Lato"/>
                <a:cs typeface="Lato"/>
              </a:rPr>
              <a:t> </a:t>
            </a:r>
            <a:r>
              <a:rPr dirty="0" sz="1300">
                <a:solidFill>
                  <a:srgbClr val="FFFFFF"/>
                </a:solidFill>
                <a:latin typeface="Lato"/>
                <a:cs typeface="Lato"/>
              </a:rPr>
              <a:t>the</a:t>
            </a:r>
            <a:r>
              <a:rPr dirty="0" sz="1300" spc="-20">
                <a:solidFill>
                  <a:srgbClr val="FFFFFF"/>
                </a:solidFill>
                <a:latin typeface="Lato"/>
                <a:cs typeface="Lato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Lato"/>
                <a:cs typeface="Lato"/>
              </a:rPr>
              <a:t>Fourth </a:t>
            </a:r>
            <a:r>
              <a:rPr dirty="0" sz="1300">
                <a:solidFill>
                  <a:srgbClr val="FFFFFF"/>
                </a:solidFill>
                <a:latin typeface="Lato"/>
                <a:cs typeface="Lato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Lato"/>
                <a:cs typeface="Lato"/>
              </a:rPr>
              <a:t>Industrial </a:t>
            </a:r>
            <a:r>
              <a:rPr dirty="0" sz="1300" spc="-10">
                <a:solidFill>
                  <a:srgbClr val="FFFFFF"/>
                </a:solidFill>
                <a:latin typeface="Lato"/>
                <a:cs typeface="Lato"/>
              </a:rPr>
              <a:t>Revolution</a:t>
            </a:r>
            <a:r>
              <a:rPr dirty="0" sz="1300" spc="-35">
                <a:solidFill>
                  <a:srgbClr val="FFFFFF"/>
                </a:solidFill>
                <a:latin typeface="Lato"/>
                <a:cs typeface="Lato"/>
              </a:rPr>
              <a:t> </a:t>
            </a:r>
            <a:r>
              <a:rPr dirty="0" sz="1300">
                <a:solidFill>
                  <a:srgbClr val="FFFFFF"/>
                </a:solidFill>
                <a:latin typeface="Lato"/>
                <a:cs typeface="Lato"/>
              </a:rPr>
              <a:t>is</a:t>
            </a:r>
            <a:r>
              <a:rPr dirty="0" sz="1300" spc="-15">
                <a:solidFill>
                  <a:srgbClr val="FFFFFF"/>
                </a:solidFill>
                <a:latin typeface="Lato"/>
                <a:cs typeface="Lato"/>
              </a:rPr>
              <a:t> </a:t>
            </a:r>
            <a:r>
              <a:rPr dirty="0" sz="1300">
                <a:solidFill>
                  <a:srgbClr val="FFFFFF"/>
                </a:solidFill>
                <a:latin typeface="Lato"/>
                <a:cs typeface="Lato"/>
              </a:rPr>
              <a:t>a  GREEN</a:t>
            </a:r>
            <a:r>
              <a:rPr dirty="0" sz="1300" spc="-70">
                <a:solidFill>
                  <a:srgbClr val="FFFFFF"/>
                </a:solidFill>
                <a:latin typeface="Lato"/>
                <a:cs typeface="Lato"/>
              </a:rPr>
              <a:t> </a:t>
            </a:r>
            <a:r>
              <a:rPr dirty="0" sz="1300" spc="-10">
                <a:solidFill>
                  <a:srgbClr val="FFFFFF"/>
                </a:solidFill>
                <a:latin typeface="Lato"/>
                <a:cs typeface="Lato"/>
              </a:rPr>
              <a:t>revolution</a:t>
            </a:r>
            <a:endParaRPr sz="1300">
              <a:latin typeface="Lato"/>
              <a:cs typeface="Lato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1859187" y="6255122"/>
            <a:ext cx="2588260" cy="1669414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94335">
              <a:lnSpc>
                <a:spcPct val="100000"/>
              </a:lnSpc>
              <a:spcBef>
                <a:spcPts val="100"/>
              </a:spcBef>
            </a:pPr>
            <a:r>
              <a:rPr dirty="0" sz="1300" spc="-5">
                <a:solidFill>
                  <a:srgbClr val="FFFFFF"/>
                </a:solidFill>
                <a:latin typeface="Lato"/>
                <a:cs typeface="Lato"/>
              </a:rPr>
              <a:t>Harness citizen</a:t>
            </a:r>
            <a:r>
              <a:rPr dirty="0" sz="1300" spc="-50">
                <a:solidFill>
                  <a:srgbClr val="FFFFFF"/>
                </a:solidFill>
                <a:latin typeface="Lato"/>
                <a:cs typeface="Lato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Lato"/>
                <a:cs typeface="Lato"/>
              </a:rPr>
              <a:t>science</a:t>
            </a:r>
            <a:endParaRPr sz="1300">
              <a:latin typeface="Lato"/>
              <a:cs typeface="Lato"/>
            </a:endParaRPr>
          </a:p>
          <a:p>
            <a:pPr marL="972819">
              <a:lnSpc>
                <a:spcPct val="100000"/>
              </a:lnSpc>
              <a:spcBef>
                <a:spcPts val="40"/>
              </a:spcBef>
            </a:pPr>
            <a:r>
              <a:rPr dirty="0" sz="1300">
                <a:solidFill>
                  <a:srgbClr val="FFFFFF"/>
                </a:solidFill>
                <a:latin typeface="Lato"/>
                <a:cs typeface="Lato"/>
              </a:rPr>
              <a:t>and</a:t>
            </a:r>
            <a:r>
              <a:rPr dirty="0" sz="1300" spc="-80">
                <a:solidFill>
                  <a:srgbClr val="FFFFFF"/>
                </a:solidFill>
                <a:latin typeface="Lato"/>
                <a:cs typeface="Lato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Lato"/>
                <a:cs typeface="Lato"/>
              </a:rPr>
              <a:t>knowledge</a:t>
            </a:r>
            <a:endParaRPr sz="1300">
              <a:latin typeface="Lato"/>
              <a:cs typeface="Lato"/>
            </a:endParaRPr>
          </a:p>
          <a:p>
            <a:pPr>
              <a:lnSpc>
                <a:spcPct val="100000"/>
              </a:lnSpc>
            </a:pPr>
            <a:endParaRPr sz="15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400">
              <a:latin typeface="Times New Roman"/>
              <a:cs typeface="Times New Roman"/>
            </a:endParaRPr>
          </a:p>
          <a:p>
            <a:pPr algn="r" marL="73660" marR="5080" indent="-61594">
              <a:lnSpc>
                <a:spcPct val="102600"/>
              </a:lnSpc>
            </a:pPr>
            <a:r>
              <a:rPr dirty="0" sz="1300" spc="-10">
                <a:solidFill>
                  <a:srgbClr val="FFFFFF"/>
                </a:solidFill>
                <a:latin typeface="Lato"/>
                <a:cs typeface="Lato"/>
              </a:rPr>
              <a:t>Informs </a:t>
            </a:r>
            <a:r>
              <a:rPr dirty="0" sz="1300" spc="-5">
                <a:solidFill>
                  <a:srgbClr val="FFFFFF"/>
                </a:solidFill>
                <a:latin typeface="Lato"/>
                <a:cs typeface="Lato"/>
              </a:rPr>
              <a:t>decision </a:t>
            </a:r>
            <a:r>
              <a:rPr dirty="0" sz="1300" spc="-10">
                <a:solidFill>
                  <a:srgbClr val="FFFFFF"/>
                </a:solidFill>
                <a:latin typeface="Lato"/>
                <a:cs typeface="Lato"/>
              </a:rPr>
              <a:t>makers</a:t>
            </a:r>
            <a:r>
              <a:rPr dirty="0" sz="1300" spc="15">
                <a:solidFill>
                  <a:srgbClr val="FFFFFF"/>
                </a:solidFill>
                <a:latin typeface="Lato"/>
                <a:cs typeface="Lato"/>
              </a:rPr>
              <a:t> </a:t>
            </a:r>
            <a:r>
              <a:rPr dirty="0" sz="1300">
                <a:solidFill>
                  <a:srgbClr val="FFFFFF"/>
                </a:solidFill>
                <a:latin typeface="Lato"/>
                <a:cs typeface="Lato"/>
              </a:rPr>
              <a:t>on </a:t>
            </a:r>
            <a:r>
              <a:rPr dirty="0" sz="1300" spc="-5">
                <a:solidFill>
                  <a:srgbClr val="FFFFFF"/>
                </a:solidFill>
                <a:latin typeface="Lato"/>
                <a:cs typeface="Lato"/>
              </a:rPr>
              <a:t>policies </a:t>
            </a:r>
            <a:r>
              <a:rPr dirty="0" sz="1300">
                <a:solidFill>
                  <a:srgbClr val="FFFFFF"/>
                </a:solidFill>
                <a:latin typeface="Lato"/>
                <a:cs typeface="Lato"/>
              </a:rPr>
              <a:t> </a:t>
            </a:r>
            <a:r>
              <a:rPr dirty="0" sz="1300" spc="-10">
                <a:solidFill>
                  <a:srgbClr val="FFFFFF"/>
                </a:solidFill>
                <a:latin typeface="Lato"/>
                <a:cs typeface="Lato"/>
              </a:rPr>
              <a:t>required </a:t>
            </a:r>
            <a:r>
              <a:rPr dirty="0" sz="1300" spc="-5">
                <a:solidFill>
                  <a:srgbClr val="FFFFFF"/>
                </a:solidFill>
                <a:latin typeface="Lato"/>
                <a:cs typeface="Lato"/>
              </a:rPr>
              <a:t>to </a:t>
            </a:r>
            <a:r>
              <a:rPr dirty="0" sz="1300" spc="-10">
                <a:solidFill>
                  <a:srgbClr val="FFFFFF"/>
                </a:solidFill>
                <a:latin typeface="Lato"/>
                <a:cs typeface="Lato"/>
              </a:rPr>
              <a:t>grow</a:t>
            </a:r>
            <a:r>
              <a:rPr dirty="0" sz="1300" spc="-35">
                <a:solidFill>
                  <a:srgbClr val="FFFFFF"/>
                </a:solidFill>
                <a:latin typeface="Lato"/>
                <a:cs typeface="Lato"/>
              </a:rPr>
              <a:t> </a:t>
            </a:r>
            <a:r>
              <a:rPr dirty="0" sz="1300" spc="-10">
                <a:solidFill>
                  <a:srgbClr val="FFFFFF"/>
                </a:solidFill>
                <a:latin typeface="Lato"/>
                <a:cs typeface="Lato"/>
              </a:rPr>
              <a:t>green</a:t>
            </a:r>
            <a:r>
              <a:rPr dirty="0" sz="1300" spc="-5">
                <a:solidFill>
                  <a:srgbClr val="FFFFFF"/>
                </a:solidFill>
                <a:latin typeface="Lato"/>
                <a:cs typeface="Lato"/>
              </a:rPr>
              <a:t> technology </a:t>
            </a:r>
            <a:r>
              <a:rPr dirty="0" sz="1300">
                <a:solidFill>
                  <a:srgbClr val="FFFFFF"/>
                </a:solidFill>
                <a:latin typeface="Lato"/>
                <a:cs typeface="Lato"/>
              </a:rPr>
              <a:t> </a:t>
            </a:r>
            <a:r>
              <a:rPr dirty="0" sz="1300" spc="-10">
                <a:solidFill>
                  <a:srgbClr val="FFFFFF"/>
                </a:solidFill>
                <a:latin typeface="Lato"/>
                <a:cs typeface="Lato"/>
              </a:rPr>
              <a:t>markets, encourage</a:t>
            </a:r>
            <a:r>
              <a:rPr dirty="0" sz="1300">
                <a:solidFill>
                  <a:srgbClr val="FFFFFF"/>
                </a:solidFill>
                <a:latin typeface="Lato"/>
                <a:cs typeface="Lato"/>
              </a:rPr>
              <a:t> a</a:t>
            </a:r>
            <a:r>
              <a:rPr dirty="0" sz="1300" spc="-5">
                <a:solidFill>
                  <a:srgbClr val="FFFFFF"/>
                </a:solidFill>
                <a:latin typeface="Lato"/>
                <a:cs typeface="Lato"/>
              </a:rPr>
              <a:t> circular </a:t>
            </a:r>
            <a:r>
              <a:rPr dirty="0" sz="1300">
                <a:solidFill>
                  <a:srgbClr val="FFFFFF"/>
                </a:solidFill>
                <a:latin typeface="Lato"/>
                <a:cs typeface="Lato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Lato"/>
                <a:cs typeface="Lato"/>
              </a:rPr>
              <a:t>economy </a:t>
            </a:r>
            <a:r>
              <a:rPr dirty="0" sz="1300">
                <a:solidFill>
                  <a:srgbClr val="FFFFFF"/>
                </a:solidFill>
                <a:latin typeface="Lato"/>
                <a:cs typeface="Lato"/>
              </a:rPr>
              <a:t>and </a:t>
            </a:r>
            <a:r>
              <a:rPr dirty="0" sz="1300" spc="-5">
                <a:solidFill>
                  <a:srgbClr val="FFFFFF"/>
                </a:solidFill>
                <a:latin typeface="Lato"/>
                <a:cs typeface="Lato"/>
              </a:rPr>
              <a:t>foster</a:t>
            </a:r>
            <a:r>
              <a:rPr dirty="0" sz="1300" spc="-155">
                <a:solidFill>
                  <a:srgbClr val="FFFFFF"/>
                </a:solidFill>
                <a:latin typeface="Lato"/>
                <a:cs typeface="Lato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Lato"/>
                <a:cs typeface="Lato"/>
              </a:rPr>
              <a:t>innovation</a:t>
            </a:r>
            <a:endParaRPr sz="1300">
              <a:latin typeface="Lato"/>
              <a:cs typeface="Lato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1719427" y="2309295"/>
            <a:ext cx="4671060" cy="2692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600" spc="-5" b="1">
                <a:solidFill>
                  <a:srgbClr val="FFFFFF"/>
                </a:solidFill>
                <a:latin typeface="Lato-Heavy"/>
                <a:cs typeface="Lato-Heavy"/>
              </a:rPr>
              <a:t>ACTIVITIES AND </a:t>
            </a:r>
            <a:r>
              <a:rPr dirty="0" sz="1600" spc="-15" b="1">
                <a:solidFill>
                  <a:srgbClr val="FFFFFF"/>
                </a:solidFill>
                <a:latin typeface="Lato-Heavy"/>
                <a:cs typeface="Lato-Heavy"/>
              </a:rPr>
              <a:t>INITIATIVES </a:t>
            </a:r>
            <a:r>
              <a:rPr dirty="0" sz="1600" spc="-5" b="1">
                <a:solidFill>
                  <a:srgbClr val="FFFFFF"/>
                </a:solidFill>
                <a:latin typeface="Lato-Heavy"/>
                <a:cs typeface="Lato-Heavy"/>
              </a:rPr>
              <a:t>ARE DESIGNED</a:t>
            </a:r>
            <a:r>
              <a:rPr dirty="0" sz="1600" spc="-114" b="1">
                <a:solidFill>
                  <a:srgbClr val="FFFFFF"/>
                </a:solidFill>
                <a:latin typeface="Lato-Heavy"/>
                <a:cs typeface="Lato-Heavy"/>
              </a:rPr>
              <a:t> </a:t>
            </a:r>
            <a:r>
              <a:rPr dirty="0" sz="1600" spc="-15" b="1">
                <a:solidFill>
                  <a:srgbClr val="FFFFFF"/>
                </a:solidFill>
                <a:latin typeface="Lato-Heavy"/>
                <a:cs typeface="Lato-Heavy"/>
              </a:rPr>
              <a:t>TO:</a:t>
            </a:r>
            <a:endParaRPr sz="1600">
              <a:latin typeface="Lato-Heavy"/>
              <a:cs typeface="Lato-Heavy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6084671" y="5188102"/>
            <a:ext cx="581660" cy="2692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600" b="1">
                <a:solidFill>
                  <a:srgbClr val="FFFFFF"/>
                </a:solidFill>
                <a:latin typeface="Lato-Heavy"/>
                <a:cs typeface="Lato-Heavy"/>
              </a:rPr>
              <a:t>G</a:t>
            </a:r>
            <a:r>
              <a:rPr dirty="0" sz="1600" spc="-40" b="1">
                <a:solidFill>
                  <a:srgbClr val="FFFFFF"/>
                </a:solidFill>
                <a:latin typeface="Lato-Heavy"/>
                <a:cs typeface="Lato-Heavy"/>
              </a:rPr>
              <a:t>O</a:t>
            </a:r>
            <a:r>
              <a:rPr dirty="0" sz="1600" b="1">
                <a:solidFill>
                  <a:srgbClr val="FFFFFF"/>
                </a:solidFill>
                <a:latin typeface="Lato-Heavy"/>
                <a:cs typeface="Lato-Heavy"/>
              </a:rPr>
              <a:t>AL</a:t>
            </a:r>
            <a:endParaRPr sz="1600">
              <a:latin typeface="Lato-Heavy"/>
              <a:cs typeface="Lato-Heavy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5549900" y="4419600"/>
            <a:ext cx="1460500" cy="18923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2" name="object 32"/>
          <p:cNvSpPr/>
          <p:nvPr/>
        </p:nvSpPr>
        <p:spPr>
          <a:xfrm>
            <a:off x="5295534" y="5100143"/>
            <a:ext cx="529590" cy="529590"/>
          </a:xfrm>
          <a:custGeom>
            <a:avLst/>
            <a:gdLst/>
            <a:ahLst/>
            <a:cxnLst/>
            <a:rect l="l" t="t" r="r" b="b"/>
            <a:pathLst>
              <a:path w="529589" h="529589">
                <a:moveTo>
                  <a:pt x="287439" y="0"/>
                </a:moveTo>
                <a:lnTo>
                  <a:pt x="242142" y="0"/>
                </a:lnTo>
                <a:lnTo>
                  <a:pt x="197376" y="7687"/>
                </a:lnTo>
                <a:lnTo>
                  <a:pt x="154202" y="23062"/>
                </a:lnTo>
                <a:lnTo>
                  <a:pt x="113681" y="46125"/>
                </a:lnTo>
                <a:lnTo>
                  <a:pt x="76876" y="76875"/>
                </a:lnTo>
                <a:lnTo>
                  <a:pt x="46125" y="113681"/>
                </a:lnTo>
                <a:lnTo>
                  <a:pt x="23062" y="154201"/>
                </a:lnTo>
                <a:lnTo>
                  <a:pt x="7687" y="197376"/>
                </a:lnTo>
                <a:lnTo>
                  <a:pt x="0" y="242142"/>
                </a:lnTo>
                <a:lnTo>
                  <a:pt x="0" y="287439"/>
                </a:lnTo>
                <a:lnTo>
                  <a:pt x="7687" y="332205"/>
                </a:lnTo>
                <a:lnTo>
                  <a:pt x="23062" y="375379"/>
                </a:lnTo>
                <a:lnTo>
                  <a:pt x="46125" y="415899"/>
                </a:lnTo>
                <a:lnTo>
                  <a:pt x="76876" y="452705"/>
                </a:lnTo>
                <a:lnTo>
                  <a:pt x="113681" y="483455"/>
                </a:lnTo>
                <a:lnTo>
                  <a:pt x="154202" y="506518"/>
                </a:lnTo>
                <a:lnTo>
                  <a:pt x="197376" y="521894"/>
                </a:lnTo>
                <a:lnTo>
                  <a:pt x="242142" y="529581"/>
                </a:lnTo>
                <a:lnTo>
                  <a:pt x="287439" y="529581"/>
                </a:lnTo>
                <a:lnTo>
                  <a:pt x="332205" y="521894"/>
                </a:lnTo>
                <a:lnTo>
                  <a:pt x="375379" y="506518"/>
                </a:lnTo>
                <a:lnTo>
                  <a:pt x="415900" y="483455"/>
                </a:lnTo>
                <a:lnTo>
                  <a:pt x="452706" y="452705"/>
                </a:lnTo>
                <a:lnTo>
                  <a:pt x="483456" y="415899"/>
                </a:lnTo>
                <a:lnTo>
                  <a:pt x="506519" y="375379"/>
                </a:lnTo>
                <a:lnTo>
                  <a:pt x="521894" y="332205"/>
                </a:lnTo>
                <a:lnTo>
                  <a:pt x="529582" y="287439"/>
                </a:lnTo>
                <a:lnTo>
                  <a:pt x="529582" y="242142"/>
                </a:lnTo>
                <a:lnTo>
                  <a:pt x="521894" y="197376"/>
                </a:lnTo>
                <a:lnTo>
                  <a:pt x="506519" y="154201"/>
                </a:lnTo>
                <a:lnTo>
                  <a:pt x="483456" y="113681"/>
                </a:lnTo>
                <a:lnTo>
                  <a:pt x="452706" y="76875"/>
                </a:lnTo>
                <a:lnTo>
                  <a:pt x="415900" y="46125"/>
                </a:lnTo>
                <a:lnTo>
                  <a:pt x="375379" y="23062"/>
                </a:lnTo>
                <a:lnTo>
                  <a:pt x="332205" y="7687"/>
                </a:lnTo>
                <a:lnTo>
                  <a:pt x="287439" y="0"/>
                </a:lnTo>
                <a:close/>
              </a:path>
            </a:pathLst>
          </a:custGeom>
          <a:solidFill>
            <a:srgbClr val="3187B2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965200" y="2209800"/>
            <a:ext cx="4254500" cy="6629400"/>
          </a:xfrm>
          <a:custGeom>
            <a:avLst/>
            <a:gdLst/>
            <a:ahLst/>
            <a:cxnLst/>
            <a:rect l="l" t="t" r="r" b="b"/>
            <a:pathLst>
              <a:path w="4254500" h="6629400">
                <a:moveTo>
                  <a:pt x="0" y="0"/>
                </a:moveTo>
                <a:lnTo>
                  <a:pt x="4254500" y="0"/>
                </a:lnTo>
                <a:lnTo>
                  <a:pt x="4254500" y="6629400"/>
                </a:lnTo>
                <a:lnTo>
                  <a:pt x="0" y="6629400"/>
                </a:lnTo>
                <a:lnTo>
                  <a:pt x="0" y="0"/>
                </a:lnTo>
                <a:close/>
              </a:path>
            </a:pathLst>
          </a:custGeom>
          <a:solidFill>
            <a:srgbClr val="262626">
              <a:alpha val="81549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965200" y="2677398"/>
            <a:ext cx="4254500" cy="2891790"/>
          </a:xfrm>
          <a:prstGeom prst="rect">
            <a:avLst/>
          </a:prstGeom>
        </p:spPr>
        <p:txBody>
          <a:bodyPr wrap="square" lIns="0" tIns="53340" rIns="0" bIns="0" rtlCol="0" vert="horz">
            <a:spAutoFit/>
          </a:bodyPr>
          <a:lstStyle/>
          <a:p>
            <a:pPr marL="556260">
              <a:lnSpc>
                <a:spcPct val="100000"/>
              </a:lnSpc>
              <a:spcBef>
                <a:spcPts val="420"/>
              </a:spcBef>
            </a:pPr>
            <a:r>
              <a:rPr dirty="0" sz="2200" spc="-15" b="1">
                <a:solidFill>
                  <a:srgbClr val="FFFFFF"/>
                </a:solidFill>
                <a:latin typeface="Lato"/>
                <a:cs typeface="Lato"/>
              </a:rPr>
              <a:t>" </a:t>
            </a:r>
            <a:r>
              <a:rPr dirty="0" sz="1900" spc="-10">
                <a:solidFill>
                  <a:srgbClr val="FFFFFF"/>
                </a:solidFill>
                <a:latin typeface="Lato-Light"/>
                <a:cs typeface="Lato-Light"/>
              </a:rPr>
              <a:t>The </a:t>
            </a:r>
            <a:r>
              <a:rPr dirty="0" sz="1900" spc="-20">
                <a:solidFill>
                  <a:srgbClr val="FFFFFF"/>
                </a:solidFill>
                <a:latin typeface="Lato-Light"/>
                <a:cs typeface="Lato-Light"/>
              </a:rPr>
              <a:t>Forum </a:t>
            </a:r>
            <a:r>
              <a:rPr dirty="0" sz="1900">
                <a:solidFill>
                  <a:srgbClr val="FFFFFF"/>
                </a:solidFill>
                <a:latin typeface="Lato-Light"/>
                <a:cs typeface="Lato-Light"/>
              </a:rPr>
              <a:t>is </a:t>
            </a:r>
            <a:r>
              <a:rPr dirty="0" sz="1900" spc="-5">
                <a:solidFill>
                  <a:srgbClr val="FFFFFF"/>
                </a:solidFill>
                <a:latin typeface="Lato-Light"/>
                <a:cs typeface="Lato-Light"/>
              </a:rPr>
              <a:t>fast</a:t>
            </a:r>
            <a:r>
              <a:rPr dirty="0" sz="1900" spc="20">
                <a:solidFill>
                  <a:srgbClr val="FFFFFF"/>
                </a:solidFill>
                <a:latin typeface="Lato-Light"/>
                <a:cs typeface="Lato-Light"/>
              </a:rPr>
              <a:t> </a:t>
            </a:r>
            <a:r>
              <a:rPr dirty="0" sz="1900" spc="-10">
                <a:solidFill>
                  <a:srgbClr val="FFFFFF"/>
                </a:solidFill>
                <a:latin typeface="Lato-Light"/>
                <a:cs typeface="Lato-Light"/>
              </a:rPr>
              <a:t>evolving</a:t>
            </a:r>
            <a:endParaRPr sz="1900">
              <a:latin typeface="Lato-Light"/>
              <a:cs typeface="Lato-Light"/>
            </a:endParaRPr>
          </a:p>
          <a:p>
            <a:pPr marL="556260" marR="457200">
              <a:lnSpc>
                <a:spcPct val="120700"/>
              </a:lnSpc>
              <a:spcBef>
                <a:spcPts val="95"/>
              </a:spcBef>
            </a:pPr>
            <a:r>
              <a:rPr dirty="0" sz="1900" spc="-5">
                <a:solidFill>
                  <a:srgbClr val="FFFFFF"/>
                </a:solidFill>
                <a:latin typeface="Lato-Light"/>
                <a:cs typeface="Lato-Light"/>
              </a:rPr>
              <a:t>into </a:t>
            </a:r>
            <a:r>
              <a:rPr dirty="0" sz="1900">
                <a:solidFill>
                  <a:srgbClr val="FFFFFF"/>
                </a:solidFill>
                <a:latin typeface="Lato-Light"/>
                <a:cs typeface="Lato-Light"/>
              </a:rPr>
              <a:t>an </a:t>
            </a:r>
            <a:r>
              <a:rPr dirty="0" sz="1900" spc="-5" b="1">
                <a:solidFill>
                  <a:srgbClr val="FFFFFF"/>
                </a:solidFill>
                <a:latin typeface="Lato"/>
                <a:cs typeface="Lato"/>
              </a:rPr>
              <a:t>incubator </a:t>
            </a:r>
            <a:r>
              <a:rPr dirty="0" sz="1900" spc="-10">
                <a:solidFill>
                  <a:srgbClr val="FFFFFF"/>
                </a:solidFill>
                <a:latin typeface="Lato-Light"/>
                <a:cs typeface="Lato-Light"/>
              </a:rPr>
              <a:t>of innova=on  </a:t>
            </a:r>
            <a:r>
              <a:rPr dirty="0" sz="1900">
                <a:solidFill>
                  <a:srgbClr val="FFFFFF"/>
                </a:solidFill>
                <a:latin typeface="Lato-Light"/>
                <a:cs typeface="Lato-Light"/>
              </a:rPr>
              <a:t>and </a:t>
            </a:r>
            <a:r>
              <a:rPr dirty="0" sz="1900" spc="-5">
                <a:solidFill>
                  <a:srgbClr val="FFFFFF"/>
                </a:solidFill>
                <a:latin typeface="Lato-Light"/>
                <a:cs typeface="Lato-Light"/>
              </a:rPr>
              <a:t>joint ini=a=ves </a:t>
            </a:r>
            <a:r>
              <a:rPr dirty="0" sz="1900" spc="-15">
                <a:solidFill>
                  <a:srgbClr val="FFFFFF"/>
                </a:solidFill>
                <a:latin typeface="Lato-Light"/>
                <a:cs typeface="Lato-Light"/>
              </a:rPr>
              <a:t>for </a:t>
            </a:r>
            <a:r>
              <a:rPr dirty="0" sz="1900">
                <a:solidFill>
                  <a:srgbClr val="FFFFFF"/>
                </a:solidFill>
                <a:latin typeface="Lato-Light"/>
                <a:cs typeface="Lato-Light"/>
              </a:rPr>
              <a:t>the  </a:t>
            </a:r>
            <a:r>
              <a:rPr dirty="0" sz="1900" spc="-10">
                <a:solidFill>
                  <a:srgbClr val="FFFFFF"/>
                </a:solidFill>
                <a:latin typeface="Lato-Light"/>
                <a:cs typeface="Lato-Light"/>
              </a:rPr>
              <a:t>environment </a:t>
            </a:r>
            <a:r>
              <a:rPr dirty="0" sz="1900">
                <a:solidFill>
                  <a:srgbClr val="FFFFFF"/>
                </a:solidFill>
                <a:latin typeface="Lato-Light"/>
                <a:cs typeface="Lato-Light"/>
              </a:rPr>
              <a:t>and an  </a:t>
            </a:r>
            <a:r>
              <a:rPr dirty="0" sz="1900" spc="-10" b="1">
                <a:solidFill>
                  <a:srgbClr val="FFFFFF"/>
                </a:solidFill>
                <a:latin typeface="Lato"/>
                <a:cs typeface="Lato"/>
              </a:rPr>
              <a:t>accelerator </a:t>
            </a:r>
            <a:r>
              <a:rPr dirty="0" sz="1900" spc="-10">
                <a:solidFill>
                  <a:srgbClr val="FFFFFF"/>
                </a:solidFill>
                <a:latin typeface="Lato-Light"/>
                <a:cs typeface="Lato-Light"/>
              </a:rPr>
              <a:t>of </a:t>
            </a:r>
            <a:r>
              <a:rPr dirty="0" sz="1900">
                <a:solidFill>
                  <a:srgbClr val="FFFFFF"/>
                </a:solidFill>
                <a:latin typeface="Lato-Light"/>
                <a:cs typeface="Lato-Light"/>
              </a:rPr>
              <a:t>the </a:t>
            </a:r>
            <a:r>
              <a:rPr dirty="0" sz="1900" spc="-10">
                <a:solidFill>
                  <a:srgbClr val="FFFFFF"/>
                </a:solidFill>
                <a:latin typeface="Lato-Light"/>
                <a:cs typeface="Lato-Light"/>
              </a:rPr>
              <a:t>circular  economy </a:t>
            </a:r>
            <a:r>
              <a:rPr dirty="0" sz="1900">
                <a:solidFill>
                  <a:srgbClr val="FFFFFF"/>
                </a:solidFill>
                <a:latin typeface="Lato-Light"/>
                <a:cs typeface="Lato-Light"/>
              </a:rPr>
              <a:t>and </a:t>
            </a:r>
            <a:r>
              <a:rPr dirty="0" sz="1900" spc="-10">
                <a:solidFill>
                  <a:srgbClr val="FFFFFF"/>
                </a:solidFill>
                <a:latin typeface="Lato-Light"/>
                <a:cs typeface="Lato-Light"/>
              </a:rPr>
              <a:t>eﬀorts </a:t>
            </a:r>
            <a:r>
              <a:rPr dirty="0" sz="1900" spc="-5">
                <a:solidFill>
                  <a:srgbClr val="FFFFFF"/>
                </a:solidFill>
                <a:latin typeface="Lato-Light"/>
                <a:cs typeface="Lato-Light"/>
              </a:rPr>
              <a:t>to  sustainably </a:t>
            </a:r>
            <a:r>
              <a:rPr dirty="0" sz="1900" spc="-20">
                <a:solidFill>
                  <a:srgbClr val="FFFFFF"/>
                </a:solidFill>
                <a:latin typeface="Lato-Light"/>
                <a:cs typeface="Lato-Light"/>
              </a:rPr>
              <a:t>grow </a:t>
            </a:r>
            <a:r>
              <a:rPr dirty="0" sz="1900" spc="-15">
                <a:solidFill>
                  <a:srgbClr val="FFFFFF"/>
                </a:solidFill>
                <a:latin typeface="Lato-Light"/>
                <a:cs typeface="Lato-Light"/>
              </a:rPr>
              <a:t>green  </a:t>
            </a:r>
            <a:r>
              <a:rPr dirty="0" sz="1900" spc="-5">
                <a:solidFill>
                  <a:srgbClr val="FFFFFF"/>
                </a:solidFill>
                <a:latin typeface="Lato-Light"/>
                <a:cs typeface="Lato-Light"/>
              </a:rPr>
              <a:t>technology </a:t>
            </a:r>
            <a:r>
              <a:rPr dirty="0" sz="1900" spc="-10">
                <a:solidFill>
                  <a:srgbClr val="FFFFFF"/>
                </a:solidFill>
                <a:latin typeface="Lato-Light"/>
                <a:cs typeface="Lato-Light"/>
              </a:rPr>
              <a:t>markets.</a:t>
            </a:r>
            <a:r>
              <a:rPr dirty="0" sz="1900" spc="-55">
                <a:solidFill>
                  <a:srgbClr val="FFFFFF"/>
                </a:solidFill>
                <a:latin typeface="Lato-Light"/>
                <a:cs typeface="Lato-Light"/>
              </a:rPr>
              <a:t> </a:t>
            </a:r>
            <a:r>
              <a:rPr dirty="0" sz="2100">
                <a:solidFill>
                  <a:srgbClr val="FFFFFF"/>
                </a:solidFill>
                <a:latin typeface="Lato-Medium"/>
                <a:cs typeface="Lato-Medium"/>
              </a:rPr>
              <a:t>”</a:t>
            </a:r>
            <a:endParaRPr sz="2100">
              <a:latin typeface="Lato-Medium"/>
              <a:cs typeface="Lato-Medium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965200" y="5930900"/>
            <a:ext cx="4267200" cy="2946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3673525" y="527308"/>
            <a:ext cx="5657215" cy="74168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847975" algn="l"/>
              </a:tabLst>
            </a:pPr>
            <a:r>
              <a:rPr dirty="0" spc="-5" b="1">
                <a:latin typeface="Lato-Heavy"/>
                <a:cs typeface="Lato-Heavy"/>
              </a:rPr>
              <a:t>UN-SPBF	</a:t>
            </a:r>
            <a:r>
              <a:rPr dirty="0" spc="-10"/>
              <a:t>Milestones</a:t>
            </a:r>
          </a:p>
        </p:txBody>
      </p:sp>
      <p:sp>
        <p:nvSpPr>
          <p:cNvPr id="6" name="object 6"/>
          <p:cNvSpPr/>
          <p:nvPr/>
        </p:nvSpPr>
        <p:spPr>
          <a:xfrm>
            <a:off x="4381499" y="1346200"/>
            <a:ext cx="4216400" cy="0"/>
          </a:xfrm>
          <a:custGeom>
            <a:avLst/>
            <a:gdLst/>
            <a:ahLst/>
            <a:cxnLst/>
            <a:rect l="l" t="t" r="r" b="b"/>
            <a:pathLst>
              <a:path w="4216400" h="0">
                <a:moveTo>
                  <a:pt x="0" y="0"/>
                </a:moveTo>
                <a:lnTo>
                  <a:pt x="4216400" y="0"/>
                </a:lnTo>
              </a:path>
            </a:pathLst>
          </a:custGeom>
          <a:ln w="25400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8890000" y="2679700"/>
            <a:ext cx="2771775" cy="673100"/>
          </a:xfrm>
          <a:custGeom>
            <a:avLst/>
            <a:gdLst/>
            <a:ahLst/>
            <a:cxnLst/>
            <a:rect l="l" t="t" r="r" b="b"/>
            <a:pathLst>
              <a:path w="2771775" h="673100">
                <a:moveTo>
                  <a:pt x="2474823" y="0"/>
                </a:moveTo>
                <a:lnTo>
                  <a:pt x="0" y="0"/>
                </a:lnTo>
                <a:lnTo>
                  <a:pt x="0" y="673100"/>
                </a:lnTo>
                <a:lnTo>
                  <a:pt x="2476500" y="673100"/>
                </a:lnTo>
                <a:lnTo>
                  <a:pt x="2474823" y="669946"/>
                </a:lnTo>
                <a:lnTo>
                  <a:pt x="2771423" y="336770"/>
                </a:lnTo>
                <a:lnTo>
                  <a:pt x="2474823" y="3595"/>
                </a:lnTo>
                <a:lnTo>
                  <a:pt x="2474823" y="0"/>
                </a:lnTo>
                <a:close/>
              </a:path>
            </a:pathLst>
          </a:custGeom>
          <a:solidFill>
            <a:srgbClr val="3187B2">
              <a:alpha val="7999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11476719" y="2679700"/>
            <a:ext cx="443230" cy="673100"/>
          </a:xfrm>
          <a:custGeom>
            <a:avLst/>
            <a:gdLst/>
            <a:ahLst/>
            <a:cxnLst/>
            <a:rect l="l" t="t" r="r" b="b"/>
            <a:pathLst>
              <a:path w="443229" h="673100">
                <a:moveTo>
                  <a:pt x="145928" y="0"/>
                </a:moveTo>
                <a:lnTo>
                  <a:pt x="0" y="0"/>
                </a:lnTo>
                <a:lnTo>
                  <a:pt x="296773" y="337259"/>
                </a:lnTo>
                <a:lnTo>
                  <a:pt x="0" y="673100"/>
                </a:lnTo>
                <a:lnTo>
                  <a:pt x="145928" y="673100"/>
                </a:lnTo>
                <a:lnTo>
                  <a:pt x="442701" y="337259"/>
                </a:lnTo>
                <a:lnTo>
                  <a:pt x="145928" y="0"/>
                </a:lnTo>
                <a:close/>
              </a:path>
            </a:pathLst>
          </a:custGeom>
          <a:solidFill>
            <a:srgbClr val="266C8E">
              <a:alpha val="7999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/>
          <p:nvPr/>
        </p:nvSpPr>
        <p:spPr>
          <a:xfrm>
            <a:off x="9171357" y="2888405"/>
            <a:ext cx="2160270" cy="2844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700" b="1">
                <a:solidFill>
                  <a:srgbClr val="FEFEFE"/>
                </a:solidFill>
                <a:latin typeface="Lato"/>
                <a:cs typeface="Lato"/>
              </a:rPr>
              <a:t>2nd </a:t>
            </a:r>
            <a:r>
              <a:rPr dirty="0" sz="1700" spc="-15" b="1">
                <a:solidFill>
                  <a:srgbClr val="FEFEFE"/>
                </a:solidFill>
                <a:latin typeface="Lato"/>
                <a:cs typeface="Lato"/>
              </a:rPr>
              <a:t>Forum </a:t>
            </a:r>
            <a:r>
              <a:rPr dirty="0" sz="1700" spc="-10" b="1">
                <a:solidFill>
                  <a:srgbClr val="FEFEFE"/>
                </a:solidFill>
                <a:latin typeface="Lato"/>
                <a:cs typeface="Lato"/>
              </a:rPr>
              <a:t>at</a:t>
            </a:r>
            <a:r>
              <a:rPr dirty="0" sz="1700" spc="-55" b="1">
                <a:solidFill>
                  <a:srgbClr val="FEFEFE"/>
                </a:solidFill>
                <a:latin typeface="Lato"/>
                <a:cs typeface="Lato"/>
              </a:rPr>
              <a:t> </a:t>
            </a:r>
            <a:r>
              <a:rPr dirty="0" sz="1700" spc="-5" b="1">
                <a:solidFill>
                  <a:srgbClr val="FEFEFE"/>
                </a:solidFill>
                <a:latin typeface="Lato"/>
                <a:cs typeface="Lato"/>
              </a:rPr>
              <a:t>UNEA-4</a:t>
            </a:r>
            <a:endParaRPr sz="1700">
              <a:latin typeface="Lato"/>
              <a:cs typeface="Lato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8890000" y="5011437"/>
            <a:ext cx="2771775" cy="668655"/>
          </a:xfrm>
          <a:custGeom>
            <a:avLst/>
            <a:gdLst/>
            <a:ahLst/>
            <a:cxnLst/>
            <a:rect l="l" t="t" r="r" b="b"/>
            <a:pathLst>
              <a:path w="2771775" h="668654">
                <a:moveTo>
                  <a:pt x="2474391" y="0"/>
                </a:moveTo>
                <a:lnTo>
                  <a:pt x="2474391" y="5062"/>
                </a:lnTo>
                <a:lnTo>
                  <a:pt x="0" y="5062"/>
                </a:lnTo>
                <a:lnTo>
                  <a:pt x="0" y="665462"/>
                </a:lnTo>
                <a:lnTo>
                  <a:pt x="2476500" y="665462"/>
                </a:lnTo>
                <a:lnTo>
                  <a:pt x="2474391" y="668298"/>
                </a:lnTo>
                <a:lnTo>
                  <a:pt x="2771423" y="334149"/>
                </a:lnTo>
                <a:lnTo>
                  <a:pt x="2474391" y="0"/>
                </a:lnTo>
                <a:close/>
              </a:path>
            </a:pathLst>
          </a:custGeom>
          <a:solidFill>
            <a:srgbClr val="3187B2">
              <a:alpha val="7999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11476719" y="5016500"/>
            <a:ext cx="443230" cy="660400"/>
          </a:xfrm>
          <a:custGeom>
            <a:avLst/>
            <a:gdLst/>
            <a:ahLst/>
            <a:cxnLst/>
            <a:rect l="l" t="t" r="r" b="b"/>
            <a:pathLst>
              <a:path w="443229" h="660400">
                <a:moveTo>
                  <a:pt x="145928" y="0"/>
                </a:moveTo>
                <a:lnTo>
                  <a:pt x="0" y="0"/>
                </a:lnTo>
                <a:lnTo>
                  <a:pt x="296773" y="329087"/>
                </a:lnTo>
                <a:lnTo>
                  <a:pt x="0" y="660400"/>
                </a:lnTo>
                <a:lnTo>
                  <a:pt x="145928" y="660400"/>
                </a:lnTo>
                <a:lnTo>
                  <a:pt x="442701" y="329087"/>
                </a:lnTo>
                <a:lnTo>
                  <a:pt x="145928" y="0"/>
                </a:lnTo>
                <a:close/>
              </a:path>
            </a:pathLst>
          </a:custGeom>
          <a:solidFill>
            <a:srgbClr val="266C8E">
              <a:alpha val="7999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 txBox="1"/>
          <p:nvPr/>
        </p:nvSpPr>
        <p:spPr>
          <a:xfrm>
            <a:off x="9077171" y="5195525"/>
            <a:ext cx="2389505" cy="2844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700" spc="-5" b="1">
                <a:solidFill>
                  <a:srgbClr val="FEFEFE"/>
                </a:solidFill>
                <a:latin typeface="Lato"/>
                <a:cs typeface="Lato"/>
              </a:rPr>
              <a:t>Earth </a:t>
            </a:r>
            <a:r>
              <a:rPr dirty="0" sz="1700" spc="-10" b="1">
                <a:solidFill>
                  <a:srgbClr val="FEFEFE"/>
                </a:solidFill>
                <a:latin typeface="Lato"/>
                <a:cs typeface="Lato"/>
              </a:rPr>
              <a:t>Innovation</a:t>
            </a:r>
            <a:r>
              <a:rPr dirty="0" sz="1700" spc="-55" b="1">
                <a:solidFill>
                  <a:srgbClr val="FEFEFE"/>
                </a:solidFill>
                <a:latin typeface="Lato"/>
                <a:cs typeface="Lato"/>
              </a:rPr>
              <a:t> </a:t>
            </a:r>
            <a:r>
              <a:rPr dirty="0" sz="1700" spc="-5" b="1">
                <a:solidFill>
                  <a:srgbClr val="FEFEFE"/>
                </a:solidFill>
                <a:latin typeface="Lato"/>
                <a:cs typeface="Lato"/>
              </a:rPr>
              <a:t>Summit</a:t>
            </a:r>
            <a:endParaRPr sz="1700">
              <a:latin typeface="Lato"/>
              <a:cs typeface="Lato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8890000" y="7629340"/>
            <a:ext cx="2771775" cy="666750"/>
          </a:xfrm>
          <a:custGeom>
            <a:avLst/>
            <a:gdLst/>
            <a:ahLst/>
            <a:cxnLst/>
            <a:rect l="l" t="t" r="r" b="b"/>
            <a:pathLst>
              <a:path w="2771775" h="666750">
                <a:moveTo>
                  <a:pt x="2474823" y="0"/>
                </a:moveTo>
                <a:lnTo>
                  <a:pt x="2474823" y="3359"/>
                </a:lnTo>
                <a:lnTo>
                  <a:pt x="0" y="3359"/>
                </a:lnTo>
                <a:lnTo>
                  <a:pt x="0" y="663759"/>
                </a:lnTo>
                <a:lnTo>
                  <a:pt x="2476500" y="663759"/>
                </a:lnTo>
                <a:lnTo>
                  <a:pt x="2474823" y="666351"/>
                </a:lnTo>
                <a:lnTo>
                  <a:pt x="2771423" y="333175"/>
                </a:lnTo>
                <a:lnTo>
                  <a:pt x="2474823" y="0"/>
                </a:lnTo>
                <a:close/>
              </a:path>
            </a:pathLst>
          </a:custGeom>
          <a:solidFill>
            <a:srgbClr val="266C8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11476719" y="7632700"/>
            <a:ext cx="443230" cy="660400"/>
          </a:xfrm>
          <a:custGeom>
            <a:avLst/>
            <a:gdLst/>
            <a:ahLst/>
            <a:cxnLst/>
            <a:rect l="l" t="t" r="r" b="b"/>
            <a:pathLst>
              <a:path w="443229" h="660400">
                <a:moveTo>
                  <a:pt x="145928" y="0"/>
                </a:moveTo>
                <a:lnTo>
                  <a:pt x="0" y="0"/>
                </a:lnTo>
                <a:lnTo>
                  <a:pt x="296773" y="330305"/>
                </a:lnTo>
                <a:lnTo>
                  <a:pt x="0" y="660400"/>
                </a:lnTo>
                <a:lnTo>
                  <a:pt x="145928" y="660400"/>
                </a:lnTo>
                <a:lnTo>
                  <a:pt x="442701" y="330305"/>
                </a:lnTo>
                <a:lnTo>
                  <a:pt x="145928" y="0"/>
                </a:lnTo>
                <a:close/>
              </a:path>
            </a:pathLst>
          </a:custGeom>
          <a:solidFill>
            <a:srgbClr val="266C8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7391400" y="7632700"/>
            <a:ext cx="1498600" cy="660400"/>
          </a:xfrm>
          <a:custGeom>
            <a:avLst/>
            <a:gdLst/>
            <a:ahLst/>
            <a:cxnLst/>
            <a:rect l="l" t="t" r="r" b="b"/>
            <a:pathLst>
              <a:path w="1498600" h="660400">
                <a:moveTo>
                  <a:pt x="0" y="0"/>
                </a:moveTo>
                <a:lnTo>
                  <a:pt x="1498600" y="0"/>
                </a:lnTo>
                <a:lnTo>
                  <a:pt x="1498600" y="660400"/>
                </a:lnTo>
                <a:lnTo>
                  <a:pt x="0" y="660400"/>
                </a:lnTo>
                <a:lnTo>
                  <a:pt x="0" y="0"/>
                </a:lnTo>
                <a:close/>
              </a:path>
            </a:pathLst>
          </a:custGeom>
          <a:solidFill>
            <a:srgbClr val="3187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 txBox="1"/>
          <p:nvPr/>
        </p:nvSpPr>
        <p:spPr>
          <a:xfrm>
            <a:off x="7622530" y="7826862"/>
            <a:ext cx="1004569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dirty="0" sz="1800" spc="-5">
                <a:solidFill>
                  <a:srgbClr val="FEFEFE"/>
                </a:solidFill>
                <a:latin typeface="Lato-Light"/>
                <a:cs typeface="Lato-Light"/>
              </a:rPr>
              <a:t>Dec</a:t>
            </a:r>
            <a:r>
              <a:rPr dirty="0" sz="1800" spc="-85">
                <a:solidFill>
                  <a:srgbClr val="FEFEFE"/>
                </a:solidFill>
                <a:latin typeface="Lato-Light"/>
                <a:cs typeface="Lato-Light"/>
              </a:rPr>
              <a:t> </a:t>
            </a:r>
            <a:r>
              <a:rPr dirty="0" sz="1800">
                <a:solidFill>
                  <a:srgbClr val="FEFEFE"/>
                </a:solidFill>
                <a:latin typeface="Lato-Light"/>
                <a:cs typeface="Lato-Light"/>
              </a:rPr>
              <a:t>2017</a:t>
            </a:r>
            <a:endParaRPr sz="1800">
              <a:latin typeface="Lato-Light"/>
              <a:cs typeface="Lato-Light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9108812" y="7837383"/>
            <a:ext cx="2419985" cy="2844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700" spc="-15" b="1">
                <a:solidFill>
                  <a:srgbClr val="FEFEFE"/>
                </a:solidFill>
                <a:latin typeface="Lato"/>
                <a:cs typeface="Lato"/>
              </a:rPr>
              <a:t>Forum </a:t>
            </a:r>
            <a:r>
              <a:rPr dirty="0" sz="1700" b="1">
                <a:solidFill>
                  <a:srgbClr val="FEFEFE"/>
                </a:solidFill>
                <a:latin typeface="Lato"/>
                <a:cs typeface="Lato"/>
              </a:rPr>
              <a:t>launch </a:t>
            </a:r>
            <a:r>
              <a:rPr dirty="0" sz="1700" spc="-10" b="1">
                <a:solidFill>
                  <a:srgbClr val="FEFEFE"/>
                </a:solidFill>
                <a:latin typeface="Lato"/>
                <a:cs typeface="Lato"/>
              </a:rPr>
              <a:t>at</a:t>
            </a:r>
            <a:r>
              <a:rPr dirty="0" sz="1700" spc="-80" b="1">
                <a:solidFill>
                  <a:srgbClr val="FEFEFE"/>
                </a:solidFill>
                <a:latin typeface="Lato"/>
                <a:cs typeface="Lato"/>
              </a:rPr>
              <a:t> </a:t>
            </a:r>
            <a:r>
              <a:rPr dirty="0" sz="1700" b="1">
                <a:solidFill>
                  <a:srgbClr val="FEFEFE"/>
                </a:solidFill>
                <a:latin typeface="Lato"/>
                <a:cs typeface="Lato"/>
              </a:rPr>
              <a:t>UNEA-3</a:t>
            </a:r>
            <a:endParaRPr sz="1700">
              <a:latin typeface="Lato"/>
              <a:cs typeface="Lato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6107906" y="3841777"/>
            <a:ext cx="2782570" cy="668655"/>
          </a:xfrm>
          <a:custGeom>
            <a:avLst/>
            <a:gdLst/>
            <a:ahLst/>
            <a:cxnLst/>
            <a:rect l="l" t="t" r="r" b="b"/>
            <a:pathLst>
              <a:path w="2782570" h="668654">
                <a:moveTo>
                  <a:pt x="295631" y="666722"/>
                </a:moveTo>
                <a:lnTo>
                  <a:pt x="292893" y="666722"/>
                </a:lnTo>
                <a:lnTo>
                  <a:pt x="297030" y="668295"/>
                </a:lnTo>
                <a:lnTo>
                  <a:pt x="295631" y="666722"/>
                </a:lnTo>
                <a:close/>
              </a:path>
              <a:path w="2782570" h="668654">
                <a:moveTo>
                  <a:pt x="297030" y="0"/>
                </a:moveTo>
                <a:lnTo>
                  <a:pt x="0" y="334148"/>
                </a:lnTo>
                <a:lnTo>
                  <a:pt x="295631" y="666722"/>
                </a:lnTo>
                <a:lnTo>
                  <a:pt x="2782093" y="666722"/>
                </a:lnTo>
                <a:lnTo>
                  <a:pt x="2782093" y="6322"/>
                </a:lnTo>
                <a:lnTo>
                  <a:pt x="297030" y="6322"/>
                </a:lnTo>
                <a:lnTo>
                  <a:pt x="297030" y="0"/>
                </a:lnTo>
                <a:close/>
              </a:path>
            </a:pathLst>
          </a:custGeom>
          <a:solidFill>
            <a:srgbClr val="103547">
              <a:alpha val="7325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5851917" y="3835400"/>
            <a:ext cx="441959" cy="673100"/>
          </a:xfrm>
          <a:custGeom>
            <a:avLst/>
            <a:gdLst/>
            <a:ahLst/>
            <a:cxnLst/>
            <a:rect l="l" t="t" r="r" b="b"/>
            <a:pathLst>
              <a:path w="441960" h="673100">
                <a:moveTo>
                  <a:pt x="441628" y="0"/>
                </a:moveTo>
                <a:lnTo>
                  <a:pt x="296054" y="0"/>
                </a:lnTo>
                <a:lnTo>
                  <a:pt x="0" y="333677"/>
                </a:lnTo>
                <a:lnTo>
                  <a:pt x="296054" y="673100"/>
                </a:lnTo>
                <a:lnTo>
                  <a:pt x="441628" y="673100"/>
                </a:lnTo>
                <a:lnTo>
                  <a:pt x="145573" y="333677"/>
                </a:lnTo>
                <a:lnTo>
                  <a:pt x="441628" y="0"/>
                </a:lnTo>
                <a:close/>
              </a:path>
            </a:pathLst>
          </a:custGeom>
          <a:solidFill>
            <a:srgbClr val="0A273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 txBox="1"/>
          <p:nvPr/>
        </p:nvSpPr>
        <p:spPr>
          <a:xfrm>
            <a:off x="6465991" y="4029289"/>
            <a:ext cx="2284730" cy="2844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700" spc="-5" b="1">
                <a:solidFill>
                  <a:srgbClr val="FEFEFE"/>
                </a:solidFill>
                <a:latin typeface="Lato"/>
                <a:cs typeface="Lato"/>
              </a:rPr>
              <a:t>Planetary </a:t>
            </a:r>
            <a:r>
              <a:rPr dirty="0" sz="1700" spc="-10" b="1">
                <a:solidFill>
                  <a:srgbClr val="FEFEFE"/>
                </a:solidFill>
                <a:latin typeface="Lato"/>
                <a:cs typeface="Lato"/>
              </a:rPr>
              <a:t>Data</a:t>
            </a:r>
            <a:r>
              <a:rPr dirty="0" sz="1700" spc="-75" b="1">
                <a:solidFill>
                  <a:srgbClr val="FEFEFE"/>
                </a:solidFill>
                <a:latin typeface="Lato"/>
                <a:cs typeface="Lato"/>
              </a:rPr>
              <a:t> </a:t>
            </a:r>
            <a:r>
              <a:rPr dirty="0" sz="1700" spc="-10" b="1">
                <a:solidFill>
                  <a:srgbClr val="FEFEFE"/>
                </a:solidFill>
                <a:latin typeface="Lato"/>
                <a:cs typeface="Lato"/>
              </a:rPr>
              <a:t>Meeting</a:t>
            </a:r>
            <a:endParaRPr sz="1700">
              <a:latin typeface="Lato"/>
              <a:cs typeface="Lato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6107906" y="6311900"/>
            <a:ext cx="2782570" cy="673100"/>
          </a:xfrm>
          <a:custGeom>
            <a:avLst/>
            <a:gdLst/>
            <a:ahLst/>
            <a:cxnLst/>
            <a:rect l="l" t="t" r="r" b="b"/>
            <a:pathLst>
              <a:path w="2782570" h="673100">
                <a:moveTo>
                  <a:pt x="2782093" y="0"/>
                </a:moveTo>
                <a:lnTo>
                  <a:pt x="297030" y="0"/>
                </a:lnTo>
                <a:lnTo>
                  <a:pt x="297030" y="4009"/>
                </a:lnTo>
                <a:lnTo>
                  <a:pt x="0" y="338156"/>
                </a:lnTo>
                <a:lnTo>
                  <a:pt x="297030" y="672303"/>
                </a:lnTo>
                <a:lnTo>
                  <a:pt x="292893" y="673100"/>
                </a:lnTo>
                <a:lnTo>
                  <a:pt x="2782093" y="673100"/>
                </a:lnTo>
                <a:lnTo>
                  <a:pt x="2782093" y="0"/>
                </a:lnTo>
                <a:close/>
              </a:path>
            </a:pathLst>
          </a:custGeom>
          <a:solidFill>
            <a:srgbClr val="0A2734">
              <a:alpha val="7999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5851917" y="6324600"/>
            <a:ext cx="441959" cy="660400"/>
          </a:xfrm>
          <a:custGeom>
            <a:avLst/>
            <a:gdLst/>
            <a:ahLst/>
            <a:cxnLst/>
            <a:rect l="l" t="t" r="r" b="b"/>
            <a:pathLst>
              <a:path w="441960" h="660400">
                <a:moveTo>
                  <a:pt x="441628" y="0"/>
                </a:moveTo>
                <a:lnTo>
                  <a:pt x="296054" y="0"/>
                </a:lnTo>
                <a:lnTo>
                  <a:pt x="0" y="329404"/>
                </a:lnTo>
                <a:lnTo>
                  <a:pt x="296054" y="660400"/>
                </a:lnTo>
                <a:lnTo>
                  <a:pt x="441628" y="660400"/>
                </a:lnTo>
                <a:lnTo>
                  <a:pt x="145573" y="329404"/>
                </a:lnTo>
                <a:lnTo>
                  <a:pt x="441628" y="0"/>
                </a:lnTo>
                <a:close/>
              </a:path>
            </a:pathLst>
          </a:custGeom>
          <a:solidFill>
            <a:srgbClr val="071D2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 txBox="1"/>
          <p:nvPr/>
        </p:nvSpPr>
        <p:spPr>
          <a:xfrm>
            <a:off x="6455847" y="6499135"/>
            <a:ext cx="2282190" cy="2844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700" spc="-5" b="1">
                <a:solidFill>
                  <a:srgbClr val="FEFEFE"/>
                </a:solidFill>
                <a:latin typeface="Lato"/>
                <a:cs typeface="Lato"/>
              </a:rPr>
              <a:t>1st </a:t>
            </a:r>
            <a:r>
              <a:rPr dirty="0" sz="1700" spc="-10" b="1">
                <a:solidFill>
                  <a:srgbClr val="FEFEFE"/>
                </a:solidFill>
                <a:latin typeface="Lato"/>
                <a:cs typeface="Lato"/>
              </a:rPr>
              <a:t>Steering</a:t>
            </a:r>
            <a:r>
              <a:rPr dirty="0" sz="1700" spc="-50" b="1">
                <a:solidFill>
                  <a:srgbClr val="FEFEFE"/>
                </a:solidFill>
                <a:latin typeface="Lato"/>
                <a:cs typeface="Lato"/>
              </a:rPr>
              <a:t> </a:t>
            </a:r>
            <a:r>
              <a:rPr dirty="0" sz="1700" spc="-5" b="1">
                <a:solidFill>
                  <a:srgbClr val="FEFEFE"/>
                </a:solidFill>
                <a:latin typeface="Lato"/>
                <a:cs typeface="Lato"/>
              </a:rPr>
              <a:t>Committee</a:t>
            </a:r>
            <a:endParaRPr sz="1700">
              <a:latin typeface="Lato"/>
              <a:cs typeface="Lato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8877300" y="2349500"/>
            <a:ext cx="0" cy="6578600"/>
          </a:xfrm>
          <a:custGeom>
            <a:avLst/>
            <a:gdLst/>
            <a:ahLst/>
            <a:cxnLst/>
            <a:rect l="l" t="t" r="r" b="b"/>
            <a:pathLst>
              <a:path w="0" h="6578600">
                <a:moveTo>
                  <a:pt x="0" y="0"/>
                </a:moveTo>
                <a:lnTo>
                  <a:pt x="0" y="6578599"/>
                </a:lnTo>
              </a:path>
            </a:pathLst>
          </a:custGeom>
          <a:ln w="50800">
            <a:solidFill>
              <a:srgbClr val="959A98"/>
            </a:solidFill>
            <a:prstDash val="dot"/>
          </a:ln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/>
          <p:nvPr/>
        </p:nvSpPr>
        <p:spPr>
          <a:xfrm>
            <a:off x="8800845" y="8932333"/>
            <a:ext cx="153035" cy="153035"/>
          </a:xfrm>
          <a:custGeom>
            <a:avLst/>
            <a:gdLst/>
            <a:ahLst/>
            <a:cxnLst/>
            <a:rect l="l" t="t" r="r" b="b"/>
            <a:pathLst>
              <a:path w="153034" h="153034">
                <a:moveTo>
                  <a:pt x="152907" y="0"/>
                </a:moveTo>
                <a:lnTo>
                  <a:pt x="0" y="0"/>
                </a:lnTo>
                <a:lnTo>
                  <a:pt x="76453" y="152907"/>
                </a:lnTo>
                <a:lnTo>
                  <a:pt x="152907" y="0"/>
                </a:lnTo>
                <a:close/>
              </a:path>
            </a:pathLst>
          </a:custGeom>
          <a:solidFill>
            <a:srgbClr val="959A9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/>
          <p:nvPr/>
        </p:nvSpPr>
        <p:spPr>
          <a:xfrm>
            <a:off x="8800845" y="2192359"/>
            <a:ext cx="153035" cy="153035"/>
          </a:xfrm>
          <a:custGeom>
            <a:avLst/>
            <a:gdLst/>
            <a:ahLst/>
            <a:cxnLst/>
            <a:rect l="l" t="t" r="r" b="b"/>
            <a:pathLst>
              <a:path w="153034" h="153035">
                <a:moveTo>
                  <a:pt x="76453" y="0"/>
                </a:moveTo>
                <a:lnTo>
                  <a:pt x="0" y="152907"/>
                </a:lnTo>
                <a:lnTo>
                  <a:pt x="152907" y="152907"/>
                </a:lnTo>
                <a:lnTo>
                  <a:pt x="76453" y="0"/>
                </a:lnTo>
                <a:close/>
              </a:path>
            </a:pathLst>
          </a:custGeom>
          <a:solidFill>
            <a:srgbClr val="959A9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 txBox="1"/>
          <p:nvPr/>
        </p:nvSpPr>
        <p:spPr>
          <a:xfrm>
            <a:off x="8902700" y="6324600"/>
            <a:ext cx="1473200" cy="660400"/>
          </a:xfrm>
          <a:prstGeom prst="rect">
            <a:avLst/>
          </a:prstGeom>
          <a:solidFill>
            <a:srgbClr val="103547"/>
          </a:solidFill>
        </p:spPr>
        <p:txBody>
          <a:bodyPr wrap="square" lIns="0" tIns="190500" rIns="0" bIns="0" rtlCol="0" vert="horz">
            <a:spAutoFit/>
          </a:bodyPr>
          <a:lstStyle/>
          <a:p>
            <a:pPr marL="227329">
              <a:lnSpc>
                <a:spcPct val="100000"/>
              </a:lnSpc>
              <a:spcBef>
                <a:spcPts val="1500"/>
              </a:spcBef>
            </a:pPr>
            <a:r>
              <a:rPr dirty="0" sz="1800" spc="-20">
                <a:solidFill>
                  <a:srgbClr val="FEFEFE"/>
                </a:solidFill>
                <a:latin typeface="Lato-Light"/>
                <a:cs typeface="Lato-Light"/>
              </a:rPr>
              <a:t>May</a:t>
            </a:r>
            <a:r>
              <a:rPr dirty="0" sz="1800" spc="-65">
                <a:solidFill>
                  <a:srgbClr val="FEFEFE"/>
                </a:solidFill>
                <a:latin typeface="Lato-Light"/>
                <a:cs typeface="Lato-Light"/>
              </a:rPr>
              <a:t> </a:t>
            </a:r>
            <a:r>
              <a:rPr dirty="0" sz="1800">
                <a:solidFill>
                  <a:srgbClr val="FEFEFE"/>
                </a:solidFill>
                <a:latin typeface="Lato-Light"/>
                <a:cs typeface="Lato-Light"/>
              </a:rPr>
              <a:t>2018</a:t>
            </a:r>
            <a:endParaRPr sz="1800">
              <a:latin typeface="Lato-Light"/>
              <a:cs typeface="Lato-Light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7391400" y="5003800"/>
            <a:ext cx="1460500" cy="673100"/>
          </a:xfrm>
          <a:prstGeom prst="rect">
            <a:avLst/>
          </a:prstGeom>
          <a:solidFill>
            <a:srgbClr val="3187B2"/>
          </a:solidFill>
        </p:spPr>
        <p:txBody>
          <a:bodyPr wrap="square" lIns="0" tIns="194945" rIns="0" bIns="0" rtlCol="0" vert="horz">
            <a:spAutoFit/>
          </a:bodyPr>
          <a:lstStyle/>
          <a:p>
            <a:pPr marL="299720">
              <a:lnSpc>
                <a:spcPct val="100000"/>
              </a:lnSpc>
              <a:spcBef>
                <a:spcPts val="1535"/>
              </a:spcBef>
            </a:pPr>
            <a:r>
              <a:rPr dirty="0" sz="1800" spc="-10">
                <a:solidFill>
                  <a:srgbClr val="FEFEFE"/>
                </a:solidFill>
                <a:latin typeface="Lato-Light"/>
                <a:cs typeface="Lato-Light"/>
              </a:rPr>
              <a:t>Sept</a:t>
            </a:r>
            <a:r>
              <a:rPr dirty="0" sz="1800" spc="-30">
                <a:solidFill>
                  <a:srgbClr val="FEFEFE"/>
                </a:solidFill>
                <a:latin typeface="Lato-Light"/>
                <a:cs typeface="Lato-Light"/>
              </a:rPr>
              <a:t> </a:t>
            </a:r>
            <a:r>
              <a:rPr dirty="0" sz="1800">
                <a:solidFill>
                  <a:srgbClr val="FEFEFE"/>
                </a:solidFill>
                <a:latin typeface="Lato-Light"/>
                <a:cs typeface="Lato-Light"/>
              </a:rPr>
              <a:t>2018</a:t>
            </a:r>
            <a:endParaRPr sz="1800">
              <a:latin typeface="Lato-Light"/>
              <a:cs typeface="Lato-Light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8902700" y="3848100"/>
            <a:ext cx="1473200" cy="673100"/>
          </a:xfrm>
          <a:prstGeom prst="rect">
            <a:avLst/>
          </a:prstGeom>
          <a:solidFill>
            <a:srgbClr val="266C8E">
              <a:alpha val="49679"/>
            </a:srgbClr>
          </a:solidFill>
        </p:spPr>
        <p:txBody>
          <a:bodyPr wrap="square" lIns="0" tIns="212090" rIns="0" bIns="0" rtlCol="0" vert="horz">
            <a:spAutoFit/>
          </a:bodyPr>
          <a:lstStyle/>
          <a:p>
            <a:pPr marL="260350">
              <a:lnSpc>
                <a:spcPct val="100000"/>
              </a:lnSpc>
              <a:spcBef>
                <a:spcPts val="1670"/>
              </a:spcBef>
            </a:pPr>
            <a:r>
              <a:rPr dirty="0" sz="1800" spc="-5">
                <a:solidFill>
                  <a:srgbClr val="FEFEFE"/>
                </a:solidFill>
                <a:latin typeface="Lato-Light"/>
                <a:cs typeface="Lato-Light"/>
              </a:rPr>
              <a:t>Oct</a:t>
            </a:r>
            <a:r>
              <a:rPr dirty="0" sz="1800" spc="-20">
                <a:solidFill>
                  <a:srgbClr val="FEFEFE"/>
                </a:solidFill>
                <a:latin typeface="Lato-Light"/>
                <a:cs typeface="Lato-Light"/>
              </a:rPr>
              <a:t> </a:t>
            </a:r>
            <a:r>
              <a:rPr dirty="0" sz="1800">
                <a:solidFill>
                  <a:srgbClr val="FEFEFE"/>
                </a:solidFill>
                <a:latin typeface="Lato-Light"/>
                <a:cs typeface="Lato-Light"/>
              </a:rPr>
              <a:t>2018</a:t>
            </a:r>
            <a:endParaRPr sz="1800">
              <a:latin typeface="Lato-Light"/>
              <a:cs typeface="Lato-Light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7391400" y="2679700"/>
            <a:ext cx="1460500" cy="673100"/>
          </a:xfrm>
          <a:prstGeom prst="rect">
            <a:avLst/>
          </a:prstGeom>
          <a:solidFill>
            <a:srgbClr val="3187B2"/>
          </a:solidFill>
        </p:spPr>
        <p:txBody>
          <a:bodyPr wrap="square" lIns="0" tIns="207010" rIns="0" bIns="0" rtlCol="0" vert="horz">
            <a:spAutoFit/>
          </a:bodyPr>
          <a:lstStyle/>
          <a:p>
            <a:pPr marL="248285">
              <a:lnSpc>
                <a:spcPct val="100000"/>
              </a:lnSpc>
              <a:spcBef>
                <a:spcPts val="1630"/>
              </a:spcBef>
            </a:pPr>
            <a:r>
              <a:rPr dirty="0" sz="1800" spc="-20">
                <a:solidFill>
                  <a:srgbClr val="FEFEFE"/>
                </a:solidFill>
                <a:latin typeface="Lato-Light"/>
                <a:cs typeface="Lato-Light"/>
              </a:rPr>
              <a:t>May</a:t>
            </a:r>
            <a:r>
              <a:rPr dirty="0" sz="1800" spc="-70">
                <a:solidFill>
                  <a:srgbClr val="FEFEFE"/>
                </a:solidFill>
                <a:latin typeface="Lato-Light"/>
                <a:cs typeface="Lato-Light"/>
              </a:rPr>
              <a:t> </a:t>
            </a:r>
            <a:r>
              <a:rPr dirty="0" sz="1800">
                <a:solidFill>
                  <a:srgbClr val="FEFEFE"/>
                </a:solidFill>
                <a:latin typeface="Lato-Light"/>
                <a:cs typeface="Lato-Light"/>
              </a:rPr>
              <a:t>2019</a:t>
            </a:r>
            <a:endParaRPr sz="1800">
              <a:latin typeface="Lato-Light"/>
              <a:cs typeface="Lato-Light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9122426" y="8353190"/>
            <a:ext cx="1286510" cy="3581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ts val="1310"/>
              </a:lnSpc>
              <a:spcBef>
                <a:spcPts val="100"/>
              </a:spcBef>
            </a:pPr>
            <a:r>
              <a:rPr dirty="0" sz="1100" spc="-5">
                <a:solidFill>
                  <a:srgbClr val="FEFEFE"/>
                </a:solidFill>
                <a:latin typeface="Lato-Light"/>
                <a:cs typeface="Lato-Light"/>
              </a:rPr>
              <a:t>Held </a:t>
            </a:r>
            <a:r>
              <a:rPr dirty="0" sz="1100">
                <a:solidFill>
                  <a:srgbClr val="FEFEFE"/>
                </a:solidFill>
                <a:latin typeface="Lato-Light"/>
                <a:cs typeface="Lato-Light"/>
              </a:rPr>
              <a:t>in</a:t>
            </a:r>
            <a:r>
              <a:rPr dirty="0" sz="1100" spc="-15">
                <a:solidFill>
                  <a:srgbClr val="FEFEFE"/>
                </a:solidFill>
                <a:latin typeface="Lato-Light"/>
                <a:cs typeface="Lato-Light"/>
              </a:rPr>
              <a:t> </a:t>
            </a:r>
            <a:r>
              <a:rPr dirty="0" sz="1100" spc="-10">
                <a:solidFill>
                  <a:srgbClr val="FEFEFE"/>
                </a:solidFill>
                <a:latin typeface="Lato-Light"/>
                <a:cs typeface="Lato-Light"/>
              </a:rPr>
              <a:t>Nairobi:</a:t>
            </a:r>
            <a:endParaRPr sz="1100">
              <a:latin typeface="Lato-Light"/>
              <a:cs typeface="Lato-Light"/>
            </a:endParaRPr>
          </a:p>
          <a:p>
            <a:pPr marL="12700">
              <a:lnSpc>
                <a:spcPts val="1310"/>
              </a:lnSpc>
            </a:pPr>
            <a:r>
              <a:rPr dirty="0" sz="1100">
                <a:solidFill>
                  <a:srgbClr val="FEFEFE"/>
                </a:solidFill>
                <a:latin typeface="Lato-Light"/>
                <a:cs typeface="Lato-Light"/>
              </a:rPr>
              <a:t>- </a:t>
            </a:r>
            <a:r>
              <a:rPr dirty="0" sz="1100" spc="-10">
                <a:solidFill>
                  <a:srgbClr val="FEFEFE"/>
                </a:solidFill>
                <a:latin typeface="Lato-Light"/>
                <a:cs typeface="Lato-Light"/>
              </a:rPr>
              <a:t>Foundation</a:t>
            </a:r>
            <a:r>
              <a:rPr dirty="0" sz="1100" spc="-40">
                <a:solidFill>
                  <a:srgbClr val="FEFEFE"/>
                </a:solidFill>
                <a:latin typeface="Lato-Light"/>
                <a:cs typeface="Lato-Light"/>
              </a:rPr>
              <a:t> </a:t>
            </a:r>
            <a:r>
              <a:rPr dirty="0" sz="1100" spc="-5">
                <a:solidFill>
                  <a:srgbClr val="FEFEFE"/>
                </a:solidFill>
                <a:latin typeface="Lato-Light"/>
                <a:cs typeface="Lato-Light"/>
              </a:rPr>
              <a:t>Session</a:t>
            </a:r>
            <a:endParaRPr sz="1100">
              <a:latin typeface="Lato-Light"/>
              <a:cs typeface="Lato-Light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7384001" y="7039625"/>
            <a:ext cx="1101090" cy="1930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5">
                <a:solidFill>
                  <a:srgbClr val="FEFEFE"/>
                </a:solidFill>
                <a:latin typeface="Lato-Light"/>
                <a:cs typeface="Lato-Light"/>
              </a:rPr>
              <a:t>Held </a:t>
            </a:r>
            <a:r>
              <a:rPr dirty="0" sz="1100">
                <a:solidFill>
                  <a:srgbClr val="FEFEFE"/>
                </a:solidFill>
                <a:latin typeface="Lato-Light"/>
                <a:cs typeface="Lato-Light"/>
              </a:rPr>
              <a:t>in </a:t>
            </a:r>
            <a:r>
              <a:rPr dirty="0" sz="1100" spc="-10">
                <a:solidFill>
                  <a:srgbClr val="FEFEFE"/>
                </a:solidFill>
                <a:latin typeface="Lato-Light"/>
                <a:cs typeface="Lato-Light"/>
              </a:rPr>
              <a:t>New</a:t>
            </a:r>
            <a:r>
              <a:rPr dirty="0" sz="1100" spc="-145">
                <a:solidFill>
                  <a:srgbClr val="FEFEFE"/>
                </a:solidFill>
                <a:latin typeface="Lato-Light"/>
                <a:cs typeface="Lato-Light"/>
              </a:rPr>
              <a:t> </a:t>
            </a:r>
            <a:r>
              <a:rPr dirty="0" sz="1100" spc="-25">
                <a:solidFill>
                  <a:srgbClr val="FEFEFE"/>
                </a:solidFill>
                <a:latin typeface="Lato-Light"/>
                <a:cs typeface="Lato-Light"/>
              </a:rPr>
              <a:t>York:</a:t>
            </a:r>
            <a:endParaRPr sz="1100">
              <a:latin typeface="Lato-Light"/>
              <a:cs typeface="Lato-Light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7547763" y="7204725"/>
            <a:ext cx="925830" cy="1930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5">
                <a:solidFill>
                  <a:srgbClr val="FEFEFE"/>
                </a:solidFill>
                <a:latin typeface="Lato-Light"/>
                <a:cs typeface="Lato-Light"/>
              </a:rPr>
              <a:t>Set </a:t>
            </a:r>
            <a:r>
              <a:rPr dirty="0" sz="1100">
                <a:solidFill>
                  <a:srgbClr val="FEFEFE"/>
                </a:solidFill>
                <a:latin typeface="Lato-Light"/>
                <a:cs typeface="Lato-Light"/>
              </a:rPr>
              <a:t>the</a:t>
            </a:r>
            <a:r>
              <a:rPr dirty="0" sz="1100" spc="-70">
                <a:solidFill>
                  <a:srgbClr val="FEFEFE"/>
                </a:solidFill>
                <a:latin typeface="Lato-Light"/>
                <a:cs typeface="Lato-Light"/>
              </a:rPr>
              <a:t> </a:t>
            </a:r>
            <a:r>
              <a:rPr dirty="0" sz="1100" spc="-5">
                <a:solidFill>
                  <a:srgbClr val="FEFEFE"/>
                </a:solidFill>
                <a:latin typeface="Lato-Light"/>
                <a:cs typeface="Lato-Light"/>
              </a:rPr>
              <a:t>agenda</a:t>
            </a:r>
            <a:endParaRPr sz="1100">
              <a:latin typeface="Lato-Light"/>
              <a:cs typeface="Lato-Light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7384001" y="7186888"/>
            <a:ext cx="60325" cy="355600"/>
          </a:xfrm>
          <a:prstGeom prst="rect">
            <a:avLst/>
          </a:prstGeom>
        </p:spPr>
        <p:txBody>
          <a:bodyPr wrap="square" lIns="0" tIns="5524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434"/>
              </a:spcBef>
            </a:pPr>
            <a:r>
              <a:rPr dirty="0" sz="800" spc="5">
                <a:solidFill>
                  <a:srgbClr val="FFFFFF"/>
                </a:solidFill>
                <a:latin typeface="Helvetica-Light"/>
                <a:cs typeface="Helvetica-Light"/>
              </a:rPr>
              <a:t>-</a:t>
            </a:r>
            <a:endParaRPr sz="800">
              <a:latin typeface="Helvetica-Light"/>
              <a:cs typeface="Helvetica-Light"/>
            </a:endParaRPr>
          </a:p>
          <a:p>
            <a:pPr marL="12700">
              <a:lnSpc>
                <a:spcPct val="100000"/>
              </a:lnSpc>
              <a:spcBef>
                <a:spcPts val="340"/>
              </a:spcBef>
            </a:pPr>
            <a:r>
              <a:rPr dirty="0" sz="800" spc="5">
                <a:solidFill>
                  <a:srgbClr val="FFFFFF"/>
                </a:solidFill>
                <a:latin typeface="Helvetica-Light"/>
                <a:cs typeface="Helvetica-Light"/>
              </a:rPr>
              <a:t>-</a:t>
            </a:r>
            <a:endParaRPr sz="800">
              <a:latin typeface="Helvetica-Light"/>
              <a:cs typeface="Helvetica-Light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7547763" y="7369825"/>
            <a:ext cx="1338580" cy="1930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5">
                <a:solidFill>
                  <a:srgbClr val="FEFEFE"/>
                </a:solidFill>
                <a:latin typeface="Lato-Light"/>
                <a:cs typeface="Lato-Light"/>
              </a:rPr>
              <a:t>Contributions to</a:t>
            </a:r>
            <a:r>
              <a:rPr dirty="0" sz="1100" spc="-40">
                <a:solidFill>
                  <a:srgbClr val="FEFEFE"/>
                </a:solidFill>
                <a:latin typeface="Lato-Light"/>
                <a:cs typeface="Lato-Light"/>
              </a:rPr>
              <a:t> </a:t>
            </a:r>
            <a:r>
              <a:rPr dirty="0" sz="1100" spc="-35">
                <a:solidFill>
                  <a:srgbClr val="FEFEFE"/>
                </a:solidFill>
                <a:latin typeface="Lato-Light"/>
                <a:cs typeface="Lato-Light"/>
              </a:rPr>
              <a:t>PoW</a:t>
            </a:r>
            <a:endParaRPr sz="1100">
              <a:latin typeface="Lato-Light"/>
              <a:cs typeface="Lato-Light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7396701" y="7556458"/>
            <a:ext cx="47625" cy="15113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25"/>
              </a:spcBef>
            </a:pPr>
            <a:r>
              <a:rPr dirty="0" sz="800" spc="5">
                <a:latin typeface="Helvetica-Light"/>
                <a:cs typeface="Helvetica-Light"/>
              </a:rPr>
              <a:t>-</a:t>
            </a:r>
            <a:endParaRPr sz="800">
              <a:latin typeface="Helvetica-Light"/>
              <a:cs typeface="Helvetica-Light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9194656" y="5731649"/>
            <a:ext cx="824230" cy="1930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5">
                <a:solidFill>
                  <a:srgbClr val="FEFEFE"/>
                </a:solidFill>
                <a:latin typeface="Lato-Light"/>
                <a:cs typeface="Lato-Light"/>
              </a:rPr>
              <a:t>Held </a:t>
            </a:r>
            <a:r>
              <a:rPr dirty="0" sz="1100">
                <a:solidFill>
                  <a:srgbClr val="FEFEFE"/>
                </a:solidFill>
                <a:latin typeface="Lato-Light"/>
                <a:cs typeface="Lato-Light"/>
              </a:rPr>
              <a:t>in</a:t>
            </a:r>
            <a:r>
              <a:rPr dirty="0" sz="1100" spc="-114">
                <a:solidFill>
                  <a:srgbClr val="FEFEFE"/>
                </a:solidFill>
                <a:latin typeface="Lato-Light"/>
                <a:cs typeface="Lato-Light"/>
              </a:rPr>
              <a:t> </a:t>
            </a:r>
            <a:r>
              <a:rPr dirty="0" sz="1100" spc="-20">
                <a:solidFill>
                  <a:srgbClr val="FEFEFE"/>
                </a:solidFill>
                <a:latin typeface="Lato-Light"/>
                <a:cs typeface="Lato-Light"/>
              </a:rPr>
              <a:t>Tallin:</a:t>
            </a:r>
            <a:endParaRPr sz="1100">
              <a:latin typeface="Lato-Light"/>
              <a:cs typeface="Lato-Light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9194656" y="5918282"/>
            <a:ext cx="60325" cy="15113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800" spc="5">
                <a:solidFill>
                  <a:srgbClr val="FFFFFF"/>
                </a:solidFill>
                <a:latin typeface="Helvetica-Light"/>
                <a:cs typeface="Helvetica-Light"/>
              </a:rPr>
              <a:t>-</a:t>
            </a:r>
            <a:endParaRPr sz="800">
              <a:latin typeface="Helvetica-Light"/>
              <a:cs typeface="Helvetica-Light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9358419" y="5896749"/>
            <a:ext cx="1050290" cy="358140"/>
          </a:xfrm>
          <a:prstGeom prst="rect">
            <a:avLst/>
          </a:prstGeom>
        </p:spPr>
        <p:txBody>
          <a:bodyPr wrap="square" lIns="0" tIns="20320" rIns="0" bIns="0" rtlCol="0" vert="horz">
            <a:spAutoFit/>
          </a:bodyPr>
          <a:lstStyle/>
          <a:p>
            <a:pPr marL="12700" marR="5080">
              <a:lnSpc>
                <a:spcPts val="1300"/>
              </a:lnSpc>
              <a:spcBef>
                <a:spcPts val="160"/>
              </a:spcBef>
            </a:pPr>
            <a:r>
              <a:rPr dirty="0" sz="1100" spc="-5">
                <a:solidFill>
                  <a:srgbClr val="FEFEFE"/>
                </a:solidFill>
                <a:latin typeface="Lato-Light"/>
                <a:cs typeface="Lato-Light"/>
              </a:rPr>
              <a:t>In Support of</a:t>
            </a:r>
            <a:r>
              <a:rPr dirty="0" sz="1100" spc="-95">
                <a:solidFill>
                  <a:srgbClr val="FEFEFE"/>
                </a:solidFill>
                <a:latin typeface="Lato-Light"/>
                <a:cs typeface="Lato-Light"/>
              </a:rPr>
              <a:t> </a:t>
            </a:r>
            <a:r>
              <a:rPr dirty="0" sz="1100">
                <a:solidFill>
                  <a:srgbClr val="FEFEFE"/>
                </a:solidFill>
                <a:latin typeface="Lato-Light"/>
                <a:cs typeface="Lato-Light"/>
              </a:rPr>
              <a:t>the  UNEA</a:t>
            </a:r>
            <a:r>
              <a:rPr dirty="0" sz="1100" spc="-55">
                <a:solidFill>
                  <a:srgbClr val="FEFEFE"/>
                </a:solidFill>
                <a:latin typeface="Lato-Light"/>
                <a:cs typeface="Lato-Light"/>
              </a:rPr>
              <a:t> </a:t>
            </a:r>
            <a:r>
              <a:rPr dirty="0" sz="1100" spc="-10">
                <a:solidFill>
                  <a:srgbClr val="FEFEFE"/>
                </a:solidFill>
                <a:latin typeface="Lato-Light"/>
                <a:cs typeface="Lato-Light"/>
              </a:rPr>
              <a:t>Bureau</a:t>
            </a:r>
            <a:endParaRPr sz="1100">
              <a:latin typeface="Lato-Light"/>
              <a:cs typeface="Lato-Light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7384001" y="4561306"/>
            <a:ext cx="1286510" cy="3581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ts val="1310"/>
              </a:lnSpc>
              <a:spcBef>
                <a:spcPts val="100"/>
              </a:spcBef>
            </a:pPr>
            <a:r>
              <a:rPr dirty="0" sz="1100" spc="-5">
                <a:solidFill>
                  <a:srgbClr val="FEFEFE"/>
                </a:solidFill>
                <a:latin typeface="Lato-Light"/>
                <a:cs typeface="Lato-Light"/>
              </a:rPr>
              <a:t>Held </a:t>
            </a:r>
            <a:r>
              <a:rPr dirty="0" sz="1100">
                <a:solidFill>
                  <a:srgbClr val="FEFEFE"/>
                </a:solidFill>
                <a:latin typeface="Lato-Light"/>
                <a:cs typeface="Lato-Light"/>
              </a:rPr>
              <a:t>in</a:t>
            </a:r>
            <a:r>
              <a:rPr dirty="0" sz="1100" spc="-10">
                <a:solidFill>
                  <a:srgbClr val="FEFEFE"/>
                </a:solidFill>
                <a:latin typeface="Lato-Light"/>
                <a:cs typeface="Lato-Light"/>
              </a:rPr>
              <a:t> </a:t>
            </a:r>
            <a:r>
              <a:rPr dirty="0" sz="1100" spc="-5">
                <a:solidFill>
                  <a:srgbClr val="FEFEFE"/>
                </a:solidFill>
                <a:latin typeface="Lato-Light"/>
                <a:cs typeface="Lato-Light"/>
              </a:rPr>
              <a:t>Paris:</a:t>
            </a:r>
            <a:endParaRPr sz="1100">
              <a:latin typeface="Lato-Light"/>
              <a:cs typeface="Lato-Light"/>
            </a:endParaRPr>
          </a:p>
          <a:p>
            <a:pPr marL="12700">
              <a:lnSpc>
                <a:spcPts val="1310"/>
              </a:lnSpc>
            </a:pPr>
            <a:r>
              <a:rPr dirty="0" sz="1100">
                <a:solidFill>
                  <a:srgbClr val="FEFEFE"/>
                </a:solidFill>
                <a:latin typeface="Lato-Light"/>
                <a:cs typeface="Lato-Light"/>
              </a:rPr>
              <a:t>- </a:t>
            </a:r>
            <a:r>
              <a:rPr dirty="0" sz="1100" spc="-10">
                <a:solidFill>
                  <a:srgbClr val="FEFEFE"/>
                </a:solidFill>
                <a:latin typeface="Lato-Light"/>
                <a:cs typeface="Lato-Light"/>
              </a:rPr>
              <a:t>Foundation</a:t>
            </a:r>
            <a:r>
              <a:rPr dirty="0" sz="1100" spc="-40">
                <a:solidFill>
                  <a:srgbClr val="FEFEFE"/>
                </a:solidFill>
                <a:latin typeface="Lato-Light"/>
                <a:cs typeface="Lato-Light"/>
              </a:rPr>
              <a:t> </a:t>
            </a:r>
            <a:r>
              <a:rPr dirty="0" sz="1100" spc="-5">
                <a:solidFill>
                  <a:srgbClr val="FEFEFE"/>
                </a:solidFill>
                <a:latin typeface="Lato-Light"/>
                <a:cs typeface="Lato-Light"/>
              </a:rPr>
              <a:t>Session</a:t>
            </a:r>
            <a:endParaRPr sz="1100">
              <a:latin typeface="Lato-Light"/>
              <a:cs typeface="Lato-Light"/>
            </a:endParaRPr>
          </a:p>
        </p:txBody>
      </p:sp>
      <p:sp>
        <p:nvSpPr>
          <p:cNvPr id="41" name="object 41"/>
          <p:cNvSpPr/>
          <p:nvPr/>
        </p:nvSpPr>
        <p:spPr>
          <a:xfrm>
            <a:off x="8801100" y="8928100"/>
            <a:ext cx="165100" cy="152400"/>
          </a:xfrm>
          <a:custGeom>
            <a:avLst/>
            <a:gdLst/>
            <a:ahLst/>
            <a:cxnLst/>
            <a:rect l="l" t="t" r="r" b="b"/>
            <a:pathLst>
              <a:path w="165100" h="152400">
                <a:moveTo>
                  <a:pt x="0" y="0"/>
                </a:moveTo>
                <a:lnTo>
                  <a:pt x="165100" y="0"/>
                </a:lnTo>
                <a:lnTo>
                  <a:pt x="165100" y="152400"/>
                </a:lnTo>
                <a:lnTo>
                  <a:pt x="0" y="15240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2" name="object 42"/>
          <p:cNvSpPr/>
          <p:nvPr/>
        </p:nvSpPr>
        <p:spPr>
          <a:xfrm>
            <a:off x="965200" y="5904213"/>
            <a:ext cx="4254500" cy="95596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3" name="object 43"/>
          <p:cNvSpPr/>
          <p:nvPr/>
        </p:nvSpPr>
        <p:spPr>
          <a:xfrm>
            <a:off x="965200" y="5697164"/>
            <a:ext cx="4253230" cy="706120"/>
          </a:xfrm>
          <a:custGeom>
            <a:avLst/>
            <a:gdLst/>
            <a:ahLst/>
            <a:cxnLst/>
            <a:rect l="l" t="t" r="r" b="b"/>
            <a:pathLst>
              <a:path w="4253230" h="706120">
                <a:moveTo>
                  <a:pt x="4231711" y="0"/>
                </a:moveTo>
                <a:lnTo>
                  <a:pt x="5258" y="36903"/>
                </a:lnTo>
                <a:lnTo>
                  <a:pt x="0" y="705918"/>
                </a:lnTo>
                <a:lnTo>
                  <a:pt x="4252959" y="213484"/>
                </a:lnTo>
                <a:lnTo>
                  <a:pt x="4231711" y="0"/>
                </a:lnTo>
                <a:close/>
              </a:path>
            </a:pathLst>
          </a:custGeom>
          <a:solidFill>
            <a:srgbClr val="1E1E1E">
              <a:alpha val="5761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44" name="object 44"/>
          <p:cNvSpPr/>
          <p:nvPr/>
        </p:nvSpPr>
        <p:spPr>
          <a:xfrm>
            <a:off x="1333500" y="368300"/>
            <a:ext cx="1612900" cy="12446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673525" y="527308"/>
            <a:ext cx="5657215" cy="74168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847975" algn="l"/>
              </a:tabLst>
            </a:pPr>
            <a:r>
              <a:rPr dirty="0" spc="-5" b="1">
                <a:latin typeface="Lato-Heavy"/>
                <a:cs typeface="Lato-Heavy"/>
              </a:rPr>
              <a:t>UN-SPBF	</a:t>
            </a:r>
            <a:r>
              <a:rPr dirty="0" spc="-10"/>
              <a:t>Milestones</a:t>
            </a:r>
          </a:p>
        </p:txBody>
      </p:sp>
      <p:sp>
        <p:nvSpPr>
          <p:cNvPr id="3" name="object 3"/>
          <p:cNvSpPr/>
          <p:nvPr/>
        </p:nvSpPr>
        <p:spPr>
          <a:xfrm>
            <a:off x="4381499" y="1346200"/>
            <a:ext cx="4216400" cy="0"/>
          </a:xfrm>
          <a:custGeom>
            <a:avLst/>
            <a:gdLst/>
            <a:ahLst/>
            <a:cxnLst/>
            <a:rect l="l" t="t" r="r" b="b"/>
            <a:pathLst>
              <a:path w="4216400" h="0">
                <a:moveTo>
                  <a:pt x="0" y="0"/>
                </a:moveTo>
                <a:lnTo>
                  <a:pt x="4216400" y="0"/>
                </a:lnTo>
              </a:path>
            </a:pathLst>
          </a:custGeom>
          <a:ln w="25400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333500" y="368300"/>
            <a:ext cx="1612900" cy="12446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1233501" y="6321013"/>
            <a:ext cx="2459355" cy="1403985"/>
          </a:xfrm>
          <a:prstGeom prst="rect">
            <a:avLst/>
          </a:prstGeom>
        </p:spPr>
        <p:txBody>
          <a:bodyPr wrap="square" lIns="0" tIns="20320" rIns="0" bIns="0" rtlCol="0" vert="horz">
            <a:spAutoFit/>
          </a:bodyPr>
          <a:lstStyle/>
          <a:p>
            <a:pPr marL="12700" marR="33020">
              <a:lnSpc>
                <a:spcPts val="1300"/>
              </a:lnSpc>
              <a:spcBef>
                <a:spcPts val="160"/>
              </a:spcBef>
            </a:pPr>
            <a:r>
              <a:rPr dirty="0" sz="1100" spc="-5">
                <a:solidFill>
                  <a:srgbClr val="FFFFFF"/>
                </a:solidFill>
                <a:latin typeface="Lato-Medium"/>
                <a:cs typeface="Lato-Medium"/>
              </a:rPr>
              <a:t>The </a:t>
            </a:r>
            <a:r>
              <a:rPr dirty="0" sz="1100" spc="-15">
                <a:solidFill>
                  <a:srgbClr val="FFFFFF"/>
                </a:solidFill>
                <a:latin typeface="Lato-Medium"/>
                <a:cs typeface="Lato-Medium"/>
              </a:rPr>
              <a:t>Forum </a:t>
            </a:r>
            <a:r>
              <a:rPr dirty="0" sz="1100" spc="-5">
                <a:solidFill>
                  <a:srgbClr val="FFFFFF"/>
                </a:solidFill>
                <a:latin typeface="Lato-Medium"/>
                <a:cs typeface="Lato-Medium"/>
              </a:rPr>
              <a:t>supported the lanuch </a:t>
            </a:r>
            <a:r>
              <a:rPr dirty="0" sz="1100" spc="-10">
                <a:solidFill>
                  <a:srgbClr val="FFFFFF"/>
                </a:solidFill>
                <a:latin typeface="Lato-Medium"/>
                <a:cs typeface="Lato-Medium"/>
              </a:rPr>
              <a:t>of </a:t>
            </a:r>
            <a:r>
              <a:rPr dirty="0" sz="1100" spc="-5">
                <a:solidFill>
                  <a:srgbClr val="FFFFFF"/>
                </a:solidFill>
                <a:latin typeface="Lato-Medium"/>
                <a:cs typeface="Lato-Medium"/>
              </a:rPr>
              <a:t>the  </a:t>
            </a:r>
            <a:r>
              <a:rPr dirty="0" sz="1100" spc="-10">
                <a:solidFill>
                  <a:srgbClr val="FFFFFF"/>
                </a:solidFill>
                <a:latin typeface="Lato-Medium"/>
                <a:cs typeface="Lato-Medium"/>
              </a:rPr>
              <a:t>world’s </a:t>
            </a:r>
            <a:r>
              <a:rPr dirty="0" sz="1100" spc="-5">
                <a:solidFill>
                  <a:srgbClr val="FFFFFF"/>
                </a:solidFill>
                <a:latin typeface="Lato-Medium"/>
                <a:cs typeface="Lato-Medium"/>
              </a:rPr>
              <a:t>first Alliance </a:t>
            </a:r>
            <a:r>
              <a:rPr dirty="0" sz="1100" spc="-10">
                <a:solidFill>
                  <a:srgbClr val="FFFFFF"/>
                </a:solidFill>
                <a:latin typeface="Lato-Medium"/>
                <a:cs typeface="Lato-Medium"/>
              </a:rPr>
              <a:t>for </a:t>
            </a:r>
            <a:r>
              <a:rPr dirty="0" sz="1100" spc="-5">
                <a:solidFill>
                  <a:srgbClr val="FFFFFF"/>
                </a:solidFill>
                <a:latin typeface="Lato-Medium"/>
                <a:cs typeface="Lato-Medium"/>
              </a:rPr>
              <a:t>Citizen  Science.</a:t>
            </a:r>
            <a:endParaRPr sz="1100">
              <a:latin typeface="Lato-Medium"/>
              <a:cs typeface="Lato-Medium"/>
            </a:endParaRPr>
          </a:p>
          <a:p>
            <a:pPr marL="12700" marR="5080">
              <a:lnSpc>
                <a:spcPts val="1300"/>
              </a:lnSpc>
              <a:spcBef>
                <a:spcPts val="430"/>
              </a:spcBef>
            </a:pPr>
            <a:r>
              <a:rPr dirty="0" sz="1100" spc="-25" b="1">
                <a:solidFill>
                  <a:srgbClr val="FFFFFF"/>
                </a:solidFill>
                <a:latin typeface="Lato"/>
                <a:cs typeface="Lato"/>
              </a:rPr>
              <a:t>Twelve </a:t>
            </a:r>
            <a:r>
              <a:rPr dirty="0" sz="1100" spc="-5" b="1">
                <a:solidFill>
                  <a:srgbClr val="FFFFFF"/>
                </a:solidFill>
                <a:latin typeface="Lato"/>
                <a:cs typeface="Lato"/>
              </a:rPr>
              <a:t>months </a:t>
            </a:r>
            <a:r>
              <a:rPr dirty="0" sz="1100" b="1">
                <a:solidFill>
                  <a:srgbClr val="FFFFFF"/>
                </a:solidFill>
                <a:latin typeface="Lato"/>
                <a:cs typeface="Lato"/>
              </a:rPr>
              <a:t>on</a:t>
            </a:r>
            <a:r>
              <a:rPr dirty="0" sz="1100">
                <a:solidFill>
                  <a:srgbClr val="FFFFFF"/>
                </a:solidFill>
                <a:latin typeface="Lato"/>
                <a:cs typeface="Lato"/>
              </a:rPr>
              <a:t>, </a:t>
            </a:r>
            <a:r>
              <a:rPr dirty="0" sz="1100" spc="-5">
                <a:solidFill>
                  <a:srgbClr val="FFFFFF"/>
                </a:solidFill>
                <a:latin typeface="Lato"/>
                <a:cs typeface="Lato"/>
              </a:rPr>
              <a:t>we </a:t>
            </a:r>
            <a:r>
              <a:rPr dirty="0" sz="1100" spc="-10">
                <a:solidFill>
                  <a:srgbClr val="FFFFFF"/>
                </a:solidFill>
                <a:latin typeface="Lato"/>
                <a:cs typeface="Lato"/>
              </a:rPr>
              <a:t>are </a:t>
            </a:r>
            <a:r>
              <a:rPr dirty="0" sz="1100" spc="-5">
                <a:solidFill>
                  <a:srgbClr val="FFFFFF"/>
                </a:solidFill>
                <a:latin typeface="Lato"/>
                <a:cs typeface="Lato"/>
              </a:rPr>
              <a:t>working with  </a:t>
            </a:r>
            <a:r>
              <a:rPr dirty="0" sz="1100">
                <a:solidFill>
                  <a:srgbClr val="FFFFFF"/>
                </a:solidFill>
                <a:latin typeface="Lato"/>
                <a:cs typeface="Lato"/>
              </a:rPr>
              <a:t>the </a:t>
            </a:r>
            <a:r>
              <a:rPr dirty="0" sz="1100" spc="-5">
                <a:solidFill>
                  <a:srgbClr val="FFFFFF"/>
                </a:solidFill>
                <a:latin typeface="Lato"/>
                <a:cs typeface="Lato"/>
              </a:rPr>
              <a:t>Alliance to build </a:t>
            </a:r>
            <a:r>
              <a:rPr dirty="0" sz="1100">
                <a:solidFill>
                  <a:srgbClr val="FFFFFF"/>
                </a:solidFill>
                <a:latin typeface="Lato"/>
                <a:cs typeface="Lato"/>
              </a:rPr>
              <a:t>the </a:t>
            </a:r>
            <a:r>
              <a:rPr dirty="0" sz="1100" spc="-5">
                <a:solidFill>
                  <a:srgbClr val="FFFFFF"/>
                </a:solidFill>
                <a:latin typeface="Lato"/>
                <a:cs typeface="Lato"/>
              </a:rPr>
              <a:t>first </a:t>
            </a:r>
            <a:r>
              <a:rPr dirty="0" sz="1100">
                <a:solidFill>
                  <a:srgbClr val="FFFFFF"/>
                </a:solidFill>
                <a:latin typeface="Lato"/>
                <a:cs typeface="Lato"/>
              </a:rPr>
              <a:t>global on-  line </a:t>
            </a:r>
            <a:r>
              <a:rPr dirty="0" sz="1100" spc="-5">
                <a:solidFill>
                  <a:srgbClr val="FFFFFF"/>
                </a:solidFill>
                <a:latin typeface="Lato"/>
                <a:cs typeface="Lato"/>
              </a:rPr>
              <a:t>platform </a:t>
            </a:r>
            <a:r>
              <a:rPr dirty="0" sz="1100" spc="-10">
                <a:solidFill>
                  <a:srgbClr val="FFFFFF"/>
                </a:solidFill>
                <a:latin typeface="Lato"/>
                <a:cs typeface="Lato"/>
              </a:rPr>
              <a:t>for </a:t>
            </a:r>
            <a:r>
              <a:rPr dirty="0" sz="1100" spc="-5">
                <a:solidFill>
                  <a:srgbClr val="FFFFFF"/>
                </a:solidFill>
                <a:latin typeface="Lato"/>
                <a:cs typeface="Lato"/>
              </a:rPr>
              <a:t>Citizen Science, hosted  </a:t>
            </a:r>
            <a:r>
              <a:rPr dirty="0" sz="1100" spc="-10">
                <a:solidFill>
                  <a:srgbClr val="FFFFFF"/>
                </a:solidFill>
                <a:latin typeface="Lato"/>
                <a:cs typeface="Lato"/>
              </a:rPr>
              <a:t>by Environment </a:t>
            </a:r>
            <a:r>
              <a:rPr dirty="0" sz="1100" spc="-5">
                <a:solidFill>
                  <a:srgbClr val="FFFFFF"/>
                </a:solidFill>
                <a:latin typeface="Lato"/>
                <a:cs typeface="Lato"/>
              </a:rPr>
              <a:t>Live </a:t>
            </a:r>
            <a:r>
              <a:rPr dirty="0" sz="1100">
                <a:solidFill>
                  <a:srgbClr val="FFFFFF"/>
                </a:solidFill>
                <a:latin typeface="Lato"/>
                <a:cs typeface="Lato"/>
              </a:rPr>
              <a:t>and the </a:t>
            </a:r>
            <a:r>
              <a:rPr dirty="0" sz="1100" spc="-15">
                <a:solidFill>
                  <a:srgbClr val="FFFFFF"/>
                </a:solidFill>
                <a:latin typeface="Lato"/>
                <a:cs typeface="Lato"/>
              </a:rPr>
              <a:t>World  </a:t>
            </a:r>
            <a:r>
              <a:rPr dirty="0" sz="1100" spc="-10">
                <a:solidFill>
                  <a:srgbClr val="FFFFFF"/>
                </a:solidFill>
                <a:latin typeface="Lato"/>
                <a:cs typeface="Lato"/>
              </a:rPr>
              <a:t>Environment </a:t>
            </a:r>
            <a:r>
              <a:rPr dirty="0" sz="1100" spc="-5">
                <a:solidFill>
                  <a:srgbClr val="FFFFFF"/>
                </a:solidFill>
                <a:latin typeface="Lato"/>
                <a:cs typeface="Lato"/>
              </a:rPr>
              <a:t>Situation</a:t>
            </a:r>
            <a:r>
              <a:rPr dirty="0" sz="1100" spc="5">
                <a:solidFill>
                  <a:srgbClr val="FFFFFF"/>
                </a:solidFill>
                <a:latin typeface="Lato"/>
                <a:cs typeface="Lato"/>
              </a:rPr>
              <a:t> </a:t>
            </a:r>
            <a:r>
              <a:rPr dirty="0" sz="1100" spc="-10">
                <a:solidFill>
                  <a:srgbClr val="FFFFFF"/>
                </a:solidFill>
                <a:latin typeface="Lato"/>
                <a:cs typeface="Lato"/>
              </a:rPr>
              <a:t>Room</a:t>
            </a:r>
            <a:endParaRPr sz="1100">
              <a:latin typeface="Lato"/>
              <a:cs typeface="Lato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233504" y="5865251"/>
            <a:ext cx="1560830" cy="2540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500" spc="-5" b="1">
                <a:solidFill>
                  <a:srgbClr val="FFFFFF"/>
                </a:solidFill>
                <a:latin typeface="Lato"/>
                <a:cs typeface="Lato"/>
              </a:rPr>
              <a:t>1st </a:t>
            </a:r>
            <a:r>
              <a:rPr dirty="0" sz="1500" spc="-15" b="1">
                <a:solidFill>
                  <a:srgbClr val="FFFFFF"/>
                </a:solidFill>
                <a:latin typeface="Lato"/>
                <a:cs typeface="Lato"/>
              </a:rPr>
              <a:t>Forum</a:t>
            </a:r>
            <a:r>
              <a:rPr dirty="0" sz="1500" spc="-50" b="1">
                <a:solidFill>
                  <a:srgbClr val="FFFFFF"/>
                </a:solidFill>
                <a:latin typeface="Lato"/>
                <a:cs typeface="Lato"/>
              </a:rPr>
              <a:t> </a:t>
            </a:r>
            <a:r>
              <a:rPr dirty="0" sz="1500" spc="-5" b="1">
                <a:solidFill>
                  <a:srgbClr val="FFFFFF"/>
                </a:solidFill>
                <a:latin typeface="Lato"/>
                <a:cs typeface="Lato"/>
              </a:rPr>
              <a:t>Session</a:t>
            </a:r>
            <a:endParaRPr sz="1500">
              <a:latin typeface="Lato"/>
              <a:cs typeface="Lato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244600" y="2362200"/>
            <a:ext cx="2438400" cy="33274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3949700" y="2362200"/>
            <a:ext cx="2438400" cy="33274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6642100" y="2362200"/>
            <a:ext cx="2438400" cy="33274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9347200" y="2362200"/>
            <a:ext cx="2438400" cy="332740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3934593" y="5840790"/>
            <a:ext cx="2282190" cy="2844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700" spc="-5" b="1">
                <a:solidFill>
                  <a:srgbClr val="FEFEFE"/>
                </a:solidFill>
                <a:latin typeface="Lato"/>
                <a:cs typeface="Lato"/>
              </a:rPr>
              <a:t>1st </a:t>
            </a:r>
            <a:r>
              <a:rPr dirty="0" sz="1700" spc="-10" b="1">
                <a:solidFill>
                  <a:srgbClr val="FEFEFE"/>
                </a:solidFill>
                <a:latin typeface="Lato"/>
                <a:cs typeface="Lato"/>
              </a:rPr>
              <a:t>Steering</a:t>
            </a:r>
            <a:r>
              <a:rPr dirty="0" sz="1700" spc="-50" b="1">
                <a:solidFill>
                  <a:srgbClr val="FEFEFE"/>
                </a:solidFill>
                <a:latin typeface="Lato"/>
                <a:cs typeface="Lato"/>
              </a:rPr>
              <a:t> </a:t>
            </a:r>
            <a:r>
              <a:rPr dirty="0" sz="1700" spc="-5" b="1">
                <a:solidFill>
                  <a:srgbClr val="FEFEFE"/>
                </a:solidFill>
                <a:latin typeface="Lato"/>
                <a:cs typeface="Lato"/>
              </a:rPr>
              <a:t>Committee</a:t>
            </a:r>
            <a:endParaRPr sz="1700">
              <a:latin typeface="Lato"/>
              <a:cs typeface="Lato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954711" y="6321013"/>
            <a:ext cx="2284095" cy="853440"/>
          </a:xfrm>
          <a:prstGeom prst="rect">
            <a:avLst/>
          </a:prstGeom>
        </p:spPr>
        <p:txBody>
          <a:bodyPr wrap="square" lIns="0" tIns="20320" rIns="0" bIns="0" rtlCol="0" vert="horz">
            <a:spAutoFit/>
          </a:bodyPr>
          <a:lstStyle/>
          <a:p>
            <a:pPr marL="12700" marR="5080">
              <a:lnSpc>
                <a:spcPts val="1300"/>
              </a:lnSpc>
              <a:spcBef>
                <a:spcPts val="160"/>
              </a:spcBef>
            </a:pPr>
            <a:r>
              <a:rPr dirty="0" sz="1100" spc="-5">
                <a:solidFill>
                  <a:srgbClr val="FFFFFF"/>
                </a:solidFill>
                <a:latin typeface="Lato"/>
                <a:cs typeface="Lato"/>
              </a:rPr>
              <a:t>The </a:t>
            </a:r>
            <a:r>
              <a:rPr dirty="0" sz="1100" spc="-15">
                <a:solidFill>
                  <a:srgbClr val="FFFFFF"/>
                </a:solidFill>
                <a:latin typeface="Lato"/>
                <a:cs typeface="Lato"/>
              </a:rPr>
              <a:t>Forum’s </a:t>
            </a:r>
            <a:r>
              <a:rPr dirty="0" sz="1100" spc="-10">
                <a:solidFill>
                  <a:srgbClr val="FFFFFF"/>
                </a:solidFill>
                <a:latin typeface="Lato"/>
                <a:cs typeface="Lato"/>
              </a:rPr>
              <a:t>Governing </a:t>
            </a:r>
            <a:r>
              <a:rPr dirty="0" sz="1100" spc="-5">
                <a:solidFill>
                  <a:srgbClr val="FFFFFF"/>
                </a:solidFill>
                <a:latin typeface="Lato"/>
                <a:cs typeface="Lato"/>
              </a:rPr>
              <a:t>Consortium  identified work streams to support </a:t>
            </a:r>
            <a:r>
              <a:rPr dirty="0" sz="1100">
                <a:solidFill>
                  <a:srgbClr val="FFFFFF"/>
                </a:solidFill>
                <a:latin typeface="Lato"/>
                <a:cs typeface="Lato"/>
              </a:rPr>
              <a:t>in  </a:t>
            </a:r>
            <a:r>
              <a:rPr dirty="0" sz="1100" spc="-5">
                <a:solidFill>
                  <a:srgbClr val="FFFFFF"/>
                </a:solidFill>
                <a:latin typeface="Lato"/>
                <a:cs typeface="Lato"/>
              </a:rPr>
              <a:t>2018-2019, </a:t>
            </a:r>
            <a:r>
              <a:rPr dirty="0" sz="1100">
                <a:solidFill>
                  <a:srgbClr val="FFFFFF"/>
                </a:solidFill>
                <a:latin typeface="Lato"/>
                <a:cs typeface="Lato"/>
              </a:rPr>
              <a:t>in </a:t>
            </a:r>
            <a:r>
              <a:rPr dirty="0" sz="1100" spc="-5">
                <a:solidFill>
                  <a:srgbClr val="FFFFFF"/>
                </a:solidFill>
                <a:latin typeface="Lato"/>
                <a:cs typeface="Lato"/>
              </a:rPr>
              <a:t>consultation with  </a:t>
            </a:r>
            <a:r>
              <a:rPr dirty="0" sz="1100" spc="-10">
                <a:solidFill>
                  <a:srgbClr val="FFFFFF"/>
                </a:solidFill>
                <a:latin typeface="Lato"/>
                <a:cs typeface="Lato"/>
              </a:rPr>
              <a:t>relevant </a:t>
            </a:r>
            <a:r>
              <a:rPr dirty="0" sz="1100">
                <a:solidFill>
                  <a:srgbClr val="FFFFFF"/>
                </a:solidFill>
                <a:latin typeface="Lato"/>
                <a:cs typeface="Lato"/>
              </a:rPr>
              <a:t>UN </a:t>
            </a:r>
            <a:r>
              <a:rPr dirty="0" sz="1100" spc="-5">
                <a:solidFill>
                  <a:srgbClr val="FFFFFF"/>
                </a:solidFill>
                <a:latin typeface="Lato"/>
                <a:cs typeface="Lato"/>
              </a:rPr>
              <a:t>programmes </a:t>
            </a:r>
            <a:r>
              <a:rPr dirty="0" sz="1100">
                <a:solidFill>
                  <a:srgbClr val="FFFFFF"/>
                </a:solidFill>
                <a:latin typeface="Lato"/>
                <a:cs typeface="Lato"/>
              </a:rPr>
              <a:t>and </a:t>
            </a:r>
            <a:r>
              <a:rPr dirty="0" sz="1100" spc="-5">
                <a:solidFill>
                  <a:srgbClr val="FFFFFF"/>
                </a:solidFill>
                <a:latin typeface="Lato"/>
                <a:cs typeface="Lato"/>
              </a:rPr>
              <a:t>sister  agencies</a:t>
            </a:r>
            <a:endParaRPr sz="1100">
              <a:latin typeface="Lato"/>
              <a:cs typeface="Lato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6627661" y="5840727"/>
            <a:ext cx="2489200" cy="22504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0320">
              <a:lnSpc>
                <a:spcPct val="100000"/>
              </a:lnSpc>
              <a:spcBef>
                <a:spcPts val="100"/>
              </a:spcBef>
            </a:pPr>
            <a:r>
              <a:rPr dirty="0" sz="1700" spc="-5" b="1">
                <a:solidFill>
                  <a:srgbClr val="FEFEFE"/>
                </a:solidFill>
                <a:latin typeface="Lato"/>
                <a:cs typeface="Lato"/>
              </a:rPr>
              <a:t>Earth </a:t>
            </a:r>
            <a:r>
              <a:rPr dirty="0" sz="1700" spc="-10" b="1">
                <a:solidFill>
                  <a:srgbClr val="FEFEFE"/>
                </a:solidFill>
                <a:latin typeface="Lato"/>
                <a:cs typeface="Lato"/>
              </a:rPr>
              <a:t>Innovation</a:t>
            </a:r>
            <a:r>
              <a:rPr dirty="0" sz="1700" spc="-30" b="1">
                <a:solidFill>
                  <a:srgbClr val="FEFEFE"/>
                </a:solidFill>
                <a:latin typeface="Lato"/>
                <a:cs typeface="Lato"/>
              </a:rPr>
              <a:t> </a:t>
            </a:r>
            <a:r>
              <a:rPr dirty="0" sz="1700" spc="-5" b="1">
                <a:solidFill>
                  <a:srgbClr val="FEFEFE"/>
                </a:solidFill>
                <a:latin typeface="Lato"/>
                <a:cs typeface="Lato"/>
              </a:rPr>
              <a:t>Summit</a:t>
            </a:r>
            <a:endParaRPr sz="1700">
              <a:latin typeface="Lato"/>
              <a:cs typeface="Lato"/>
            </a:endParaRPr>
          </a:p>
          <a:p>
            <a:pPr marL="12700" marR="5080">
              <a:lnSpc>
                <a:spcPts val="1300"/>
              </a:lnSpc>
              <a:spcBef>
                <a:spcPts val="1700"/>
              </a:spcBef>
            </a:pPr>
            <a:r>
              <a:rPr dirty="0" sz="1100">
                <a:solidFill>
                  <a:srgbClr val="FFFFFF"/>
                </a:solidFill>
                <a:latin typeface="Lato"/>
                <a:cs typeface="Lato"/>
              </a:rPr>
              <a:t>12 </a:t>
            </a:r>
            <a:r>
              <a:rPr dirty="0" sz="1100" spc="-5">
                <a:solidFill>
                  <a:srgbClr val="FFFFFF"/>
                </a:solidFill>
                <a:latin typeface="Lato"/>
                <a:cs typeface="Lato"/>
              </a:rPr>
              <a:t>specialised </a:t>
            </a:r>
            <a:r>
              <a:rPr dirty="0" sz="1100">
                <a:solidFill>
                  <a:srgbClr val="FFFFFF"/>
                </a:solidFill>
                <a:latin typeface="Lato"/>
                <a:cs typeface="Lato"/>
              </a:rPr>
              <a:t>sessions </a:t>
            </a:r>
            <a:r>
              <a:rPr dirty="0" sz="1100" spc="-10">
                <a:solidFill>
                  <a:srgbClr val="FFFFFF"/>
                </a:solidFill>
                <a:latin typeface="Lato"/>
                <a:cs typeface="Lato"/>
              </a:rPr>
              <a:t>provided </a:t>
            </a:r>
            <a:r>
              <a:rPr dirty="0" sz="1100" spc="-5">
                <a:solidFill>
                  <a:srgbClr val="FFFFFF"/>
                </a:solidFill>
                <a:latin typeface="Lato"/>
                <a:cs typeface="Lato"/>
              </a:rPr>
              <a:t>unique  opportunities </a:t>
            </a:r>
            <a:r>
              <a:rPr dirty="0" sz="1100" spc="-10">
                <a:solidFill>
                  <a:srgbClr val="FFFFFF"/>
                </a:solidFill>
                <a:latin typeface="Lato"/>
                <a:cs typeface="Lato"/>
              </a:rPr>
              <a:t>for </a:t>
            </a:r>
            <a:r>
              <a:rPr dirty="0" sz="1100" spc="-5">
                <a:solidFill>
                  <a:srgbClr val="FFFFFF"/>
                </a:solidFill>
                <a:latin typeface="Lato"/>
                <a:cs typeface="Lato"/>
              </a:rPr>
              <a:t>dialogue, presentation  </a:t>
            </a:r>
            <a:r>
              <a:rPr dirty="0" sz="1100" spc="-10">
                <a:solidFill>
                  <a:srgbClr val="FFFFFF"/>
                </a:solidFill>
                <a:latin typeface="Lato"/>
                <a:cs typeface="Lato"/>
              </a:rPr>
              <a:t>of </a:t>
            </a:r>
            <a:r>
              <a:rPr dirty="0" sz="1100" spc="-5">
                <a:solidFill>
                  <a:srgbClr val="FFFFFF"/>
                </a:solidFill>
                <a:latin typeface="Lato"/>
                <a:cs typeface="Lato"/>
              </a:rPr>
              <a:t>latest technologies, </a:t>
            </a:r>
            <a:r>
              <a:rPr dirty="0" sz="1100" spc="-10">
                <a:solidFill>
                  <a:srgbClr val="FFFFFF"/>
                </a:solidFill>
                <a:latin typeface="Lato"/>
                <a:cs typeface="Lato"/>
              </a:rPr>
              <a:t>exchange of </a:t>
            </a:r>
            <a:r>
              <a:rPr dirty="0" sz="1100">
                <a:solidFill>
                  <a:srgbClr val="FFFFFF"/>
                </a:solidFill>
                <a:latin typeface="Lato"/>
                <a:cs typeface="Lato"/>
              </a:rPr>
              <a:t>ideas  and </a:t>
            </a:r>
            <a:r>
              <a:rPr dirty="0" sz="1100" spc="-5">
                <a:solidFill>
                  <a:srgbClr val="FFFFFF"/>
                </a:solidFill>
                <a:latin typeface="Lato"/>
                <a:cs typeface="Lato"/>
              </a:rPr>
              <a:t>consultations that aimed to inform  </a:t>
            </a:r>
            <a:r>
              <a:rPr dirty="0" sz="1100">
                <a:solidFill>
                  <a:srgbClr val="FFFFFF"/>
                </a:solidFill>
                <a:latin typeface="Lato"/>
                <a:cs typeface="Lato"/>
              </a:rPr>
              <a:t>the UNEA </a:t>
            </a:r>
            <a:r>
              <a:rPr dirty="0" sz="1100" spc="-5">
                <a:solidFill>
                  <a:srgbClr val="FFFFFF"/>
                </a:solidFill>
                <a:latin typeface="Lato"/>
                <a:cs typeface="Lato"/>
              </a:rPr>
              <a:t>bureau </a:t>
            </a:r>
            <a:r>
              <a:rPr dirty="0" sz="1100">
                <a:solidFill>
                  <a:srgbClr val="FFFFFF"/>
                </a:solidFill>
                <a:latin typeface="Lato"/>
                <a:cs typeface="Lato"/>
              </a:rPr>
              <a:t>and </a:t>
            </a:r>
            <a:r>
              <a:rPr dirty="0" sz="1100" spc="-20">
                <a:solidFill>
                  <a:srgbClr val="FFFFFF"/>
                </a:solidFill>
                <a:latin typeface="Lato"/>
                <a:cs typeface="Lato"/>
              </a:rPr>
              <a:t>key </a:t>
            </a:r>
            <a:r>
              <a:rPr dirty="0" sz="1100" spc="-5">
                <a:solidFill>
                  <a:srgbClr val="FFFFFF"/>
                </a:solidFill>
                <a:latin typeface="Lato"/>
                <a:cs typeface="Lato"/>
              </a:rPr>
              <a:t>partners  </a:t>
            </a:r>
            <a:r>
              <a:rPr dirty="0" sz="1100">
                <a:solidFill>
                  <a:srgbClr val="FFFFFF"/>
                </a:solidFill>
                <a:latin typeface="Lato"/>
                <a:cs typeface="Lato"/>
              </a:rPr>
              <a:t>ahead </a:t>
            </a:r>
            <a:r>
              <a:rPr dirty="0" sz="1100" spc="-10">
                <a:solidFill>
                  <a:srgbClr val="FFFFFF"/>
                </a:solidFill>
                <a:latin typeface="Lato"/>
                <a:cs typeface="Lato"/>
              </a:rPr>
              <a:t>of </a:t>
            </a:r>
            <a:r>
              <a:rPr dirty="0" sz="1100">
                <a:solidFill>
                  <a:srgbClr val="FFFFFF"/>
                </a:solidFill>
                <a:latin typeface="Lato"/>
                <a:cs typeface="Lato"/>
              </a:rPr>
              <a:t>the </a:t>
            </a:r>
            <a:r>
              <a:rPr dirty="0" sz="1100" spc="-10">
                <a:solidFill>
                  <a:srgbClr val="FFFFFF"/>
                </a:solidFill>
                <a:latin typeface="Lato"/>
                <a:cs typeface="Lato"/>
              </a:rPr>
              <a:t>Bureau</a:t>
            </a:r>
            <a:r>
              <a:rPr dirty="0" sz="1100" spc="-30">
                <a:solidFill>
                  <a:srgbClr val="FFFFFF"/>
                </a:solidFill>
                <a:latin typeface="Lato"/>
                <a:cs typeface="Lato"/>
              </a:rPr>
              <a:t> </a:t>
            </a:r>
            <a:r>
              <a:rPr dirty="0" sz="1100" spc="-5">
                <a:solidFill>
                  <a:srgbClr val="FFFFFF"/>
                </a:solidFill>
                <a:latin typeface="Lato"/>
                <a:cs typeface="Lato"/>
              </a:rPr>
              <a:t>meeting.</a:t>
            </a:r>
            <a:endParaRPr sz="1100">
              <a:latin typeface="Lato"/>
              <a:cs typeface="Lato"/>
            </a:endParaRPr>
          </a:p>
          <a:p>
            <a:pPr marL="12700">
              <a:lnSpc>
                <a:spcPct val="100000"/>
              </a:lnSpc>
              <a:spcBef>
                <a:spcPts val="350"/>
              </a:spcBef>
            </a:pPr>
            <a:r>
              <a:rPr dirty="0" sz="1100" spc="-10">
                <a:solidFill>
                  <a:srgbClr val="FEFEFE"/>
                </a:solidFill>
                <a:latin typeface="Lato"/>
                <a:cs typeface="Lato"/>
              </a:rPr>
              <a:t>Speakers </a:t>
            </a:r>
            <a:r>
              <a:rPr dirty="0" sz="1100" spc="-5">
                <a:solidFill>
                  <a:srgbClr val="FEFEFE"/>
                </a:solidFill>
                <a:latin typeface="Lato"/>
                <a:cs typeface="Lato"/>
              </a:rPr>
              <a:t>included</a:t>
            </a:r>
            <a:r>
              <a:rPr dirty="0" sz="1100" spc="5">
                <a:solidFill>
                  <a:srgbClr val="FEFEFE"/>
                </a:solidFill>
                <a:latin typeface="Lato"/>
                <a:cs typeface="Lato"/>
              </a:rPr>
              <a:t> </a:t>
            </a:r>
            <a:r>
              <a:rPr dirty="0" sz="1100">
                <a:solidFill>
                  <a:srgbClr val="FEFEFE"/>
                </a:solidFill>
                <a:latin typeface="Lato"/>
                <a:cs typeface="Lato"/>
              </a:rPr>
              <a:t>:</a:t>
            </a:r>
            <a:endParaRPr sz="1100">
              <a:latin typeface="Lato"/>
              <a:cs typeface="Lato"/>
            </a:endParaRPr>
          </a:p>
          <a:p>
            <a:pPr marL="12700" marR="203835">
              <a:lnSpc>
                <a:spcPts val="1300"/>
              </a:lnSpc>
              <a:spcBef>
                <a:spcPts val="445"/>
              </a:spcBef>
            </a:pPr>
            <a:r>
              <a:rPr dirty="0" sz="1100" spc="-5">
                <a:solidFill>
                  <a:srgbClr val="FEFEFE"/>
                </a:solidFill>
                <a:latin typeface="Lato"/>
                <a:cs typeface="Lato"/>
              </a:rPr>
              <a:t>Business sectors leaders, Startup  innovators, Scientists </a:t>
            </a:r>
            <a:r>
              <a:rPr dirty="0" sz="1100">
                <a:solidFill>
                  <a:srgbClr val="FEFEFE"/>
                </a:solidFill>
                <a:latin typeface="Lato"/>
                <a:cs typeface="Lato"/>
              </a:rPr>
              <a:t>and</a:t>
            </a:r>
            <a:r>
              <a:rPr dirty="0" sz="1100" spc="-90">
                <a:solidFill>
                  <a:srgbClr val="FEFEFE"/>
                </a:solidFill>
                <a:latin typeface="Lato"/>
                <a:cs typeface="Lato"/>
              </a:rPr>
              <a:t> </a:t>
            </a:r>
            <a:r>
              <a:rPr dirty="0" sz="1100">
                <a:solidFill>
                  <a:srgbClr val="FEFEFE"/>
                </a:solidFill>
                <a:latin typeface="Lato"/>
                <a:cs typeface="Lato"/>
              </a:rPr>
              <a:t>visionaries,  </a:t>
            </a:r>
            <a:r>
              <a:rPr dirty="0" sz="1100" spc="-5">
                <a:solidFill>
                  <a:srgbClr val="FEFEFE"/>
                </a:solidFill>
                <a:latin typeface="Lato"/>
                <a:cs typeface="Lato"/>
              </a:rPr>
              <a:t>Citizen science pioneers,</a:t>
            </a:r>
            <a:r>
              <a:rPr dirty="0" sz="1100" spc="10">
                <a:solidFill>
                  <a:srgbClr val="FEFEFE"/>
                </a:solidFill>
                <a:latin typeface="Lato"/>
                <a:cs typeface="Lato"/>
              </a:rPr>
              <a:t> </a:t>
            </a:r>
            <a:r>
              <a:rPr dirty="0" sz="1100" spc="-10">
                <a:solidFill>
                  <a:srgbClr val="FEFEFE"/>
                </a:solidFill>
                <a:latin typeface="Lato"/>
                <a:cs typeface="Lato"/>
              </a:rPr>
              <a:t>Investors</a:t>
            </a:r>
            <a:endParaRPr sz="1100">
              <a:latin typeface="Lato"/>
              <a:cs typeface="Lato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9341251" y="6301963"/>
            <a:ext cx="2479675" cy="2278380"/>
          </a:xfrm>
          <a:prstGeom prst="rect">
            <a:avLst/>
          </a:prstGeom>
        </p:spPr>
        <p:txBody>
          <a:bodyPr wrap="square" lIns="0" tIns="20320" rIns="0" bIns="0" rtlCol="0" vert="horz">
            <a:spAutoFit/>
          </a:bodyPr>
          <a:lstStyle/>
          <a:p>
            <a:pPr marL="12700" marR="17780">
              <a:lnSpc>
                <a:spcPts val="1300"/>
              </a:lnSpc>
              <a:spcBef>
                <a:spcPts val="160"/>
              </a:spcBef>
            </a:pPr>
            <a:r>
              <a:rPr dirty="0" sz="1100" spc="-5">
                <a:solidFill>
                  <a:srgbClr val="FFFFFF"/>
                </a:solidFill>
                <a:latin typeface="Lato"/>
                <a:cs typeface="Lato"/>
              </a:rPr>
              <a:t>An Extraordinary Session was hosted</a:t>
            </a:r>
            <a:r>
              <a:rPr dirty="0" sz="1100" spc="-40">
                <a:solidFill>
                  <a:srgbClr val="FFFFFF"/>
                </a:solidFill>
                <a:latin typeface="Lato"/>
                <a:cs typeface="Lato"/>
              </a:rPr>
              <a:t> </a:t>
            </a:r>
            <a:r>
              <a:rPr dirty="0" sz="1100" spc="-10">
                <a:solidFill>
                  <a:srgbClr val="FFFFFF"/>
                </a:solidFill>
                <a:latin typeface="Lato"/>
                <a:cs typeface="Lato"/>
              </a:rPr>
              <a:t>by  </a:t>
            </a:r>
            <a:r>
              <a:rPr dirty="0" sz="1100">
                <a:solidFill>
                  <a:srgbClr val="FFFFFF"/>
                </a:solidFill>
                <a:latin typeface="Lato"/>
                <a:cs typeface="Lato"/>
              </a:rPr>
              <a:t>the </a:t>
            </a:r>
            <a:r>
              <a:rPr dirty="0" sz="1100" spc="-10">
                <a:solidFill>
                  <a:srgbClr val="FFFFFF"/>
                </a:solidFill>
                <a:latin typeface="Lato"/>
                <a:cs typeface="Lato"/>
              </a:rPr>
              <a:t>Government of</a:t>
            </a:r>
            <a:r>
              <a:rPr dirty="0" sz="1100" spc="-20">
                <a:solidFill>
                  <a:srgbClr val="FFFFFF"/>
                </a:solidFill>
                <a:latin typeface="Lato"/>
                <a:cs typeface="Lato"/>
              </a:rPr>
              <a:t> </a:t>
            </a:r>
            <a:r>
              <a:rPr dirty="0" sz="1100" spc="-15">
                <a:solidFill>
                  <a:srgbClr val="FFFFFF"/>
                </a:solidFill>
                <a:latin typeface="Lato"/>
                <a:cs typeface="Lato"/>
              </a:rPr>
              <a:t>France.</a:t>
            </a:r>
            <a:endParaRPr sz="1100">
              <a:latin typeface="Lato"/>
              <a:cs typeface="Lato"/>
            </a:endParaRPr>
          </a:p>
          <a:p>
            <a:pPr marL="12700" marR="5080">
              <a:lnSpc>
                <a:spcPts val="1300"/>
              </a:lnSpc>
              <a:spcBef>
                <a:spcPts val="405"/>
              </a:spcBef>
            </a:pPr>
            <a:r>
              <a:rPr dirty="0" sz="1100" spc="-20">
                <a:solidFill>
                  <a:srgbClr val="FFFFFF"/>
                </a:solidFill>
                <a:latin typeface="Lato"/>
                <a:cs typeface="Lato"/>
              </a:rPr>
              <a:t>Key </a:t>
            </a:r>
            <a:r>
              <a:rPr dirty="0" sz="1100" spc="-5">
                <a:solidFill>
                  <a:srgbClr val="FFFFFF"/>
                </a:solidFill>
                <a:latin typeface="Lato"/>
                <a:cs typeface="Lato"/>
              </a:rPr>
              <a:t>tracks: Opportunities </a:t>
            </a:r>
            <a:r>
              <a:rPr dirty="0" sz="1100" spc="-10">
                <a:solidFill>
                  <a:srgbClr val="FFFFFF"/>
                </a:solidFill>
                <a:latin typeface="Lato"/>
                <a:cs typeface="Lato"/>
              </a:rPr>
              <a:t>offered by  </a:t>
            </a:r>
            <a:r>
              <a:rPr dirty="0" sz="1100" spc="-5">
                <a:solidFill>
                  <a:srgbClr val="FFFFFF"/>
                </a:solidFill>
                <a:latin typeface="Lato"/>
                <a:cs typeface="Lato"/>
              </a:rPr>
              <a:t>Artificial Intelligence </a:t>
            </a:r>
            <a:r>
              <a:rPr dirty="0" sz="1100">
                <a:solidFill>
                  <a:srgbClr val="FFFFFF"/>
                </a:solidFill>
                <a:latin typeface="Lato"/>
                <a:cs typeface="Lato"/>
              </a:rPr>
              <a:t>and </a:t>
            </a:r>
            <a:r>
              <a:rPr dirty="0" sz="1100" spc="-5">
                <a:solidFill>
                  <a:srgbClr val="FFFFFF"/>
                </a:solidFill>
                <a:latin typeface="Lato"/>
                <a:cs typeface="Lato"/>
              </a:rPr>
              <a:t>Machine  Learning; Big Data, Earth observations  </a:t>
            </a:r>
            <a:r>
              <a:rPr dirty="0" sz="1100">
                <a:solidFill>
                  <a:srgbClr val="FFFFFF"/>
                </a:solidFill>
                <a:latin typeface="Lato"/>
                <a:cs typeface="Lato"/>
              </a:rPr>
              <a:t>and </a:t>
            </a:r>
            <a:r>
              <a:rPr dirty="0" sz="1100" spc="-10">
                <a:solidFill>
                  <a:srgbClr val="FFFFFF"/>
                </a:solidFill>
                <a:latin typeface="Lato"/>
                <a:cs typeface="Lato"/>
              </a:rPr>
              <a:t>remote </a:t>
            </a:r>
            <a:r>
              <a:rPr dirty="0" sz="1100">
                <a:solidFill>
                  <a:srgbClr val="FFFFFF"/>
                </a:solidFill>
                <a:latin typeface="Lato"/>
                <a:cs typeface="Lato"/>
              </a:rPr>
              <a:t>sensing, </a:t>
            </a:r>
            <a:r>
              <a:rPr dirty="0" sz="1100" spc="-10">
                <a:solidFill>
                  <a:srgbClr val="FFFFFF"/>
                </a:solidFill>
                <a:latin typeface="Lato"/>
                <a:cs typeface="Lato"/>
              </a:rPr>
              <a:t>Governance, Equity  </a:t>
            </a:r>
            <a:r>
              <a:rPr dirty="0" sz="1100">
                <a:solidFill>
                  <a:srgbClr val="FFFFFF"/>
                </a:solidFill>
                <a:latin typeface="Lato"/>
                <a:cs typeface="Lato"/>
              </a:rPr>
              <a:t>and </a:t>
            </a:r>
            <a:r>
              <a:rPr dirty="0" sz="1100" spc="-5">
                <a:solidFill>
                  <a:srgbClr val="FFFFFF"/>
                </a:solidFill>
                <a:latin typeface="Lato"/>
                <a:cs typeface="Lato"/>
              </a:rPr>
              <a:t>Ethics; Financing </a:t>
            </a:r>
            <a:r>
              <a:rPr dirty="0" sz="1100">
                <a:solidFill>
                  <a:srgbClr val="FFFFFF"/>
                </a:solidFill>
                <a:latin typeface="Lato"/>
                <a:cs typeface="Lato"/>
              </a:rPr>
              <a:t>and </a:t>
            </a:r>
            <a:r>
              <a:rPr dirty="0" sz="1100" spc="-5">
                <a:solidFill>
                  <a:srgbClr val="FFFFFF"/>
                </a:solidFill>
                <a:latin typeface="Lato"/>
                <a:cs typeface="Lato"/>
              </a:rPr>
              <a:t>opportunities  </a:t>
            </a:r>
            <a:r>
              <a:rPr dirty="0" sz="1100">
                <a:solidFill>
                  <a:srgbClr val="FFFFFF"/>
                </a:solidFill>
                <a:latin typeface="Lato"/>
                <a:cs typeface="Lato"/>
              </a:rPr>
              <a:t>in</a:t>
            </a:r>
            <a:r>
              <a:rPr dirty="0" sz="1100" spc="-5">
                <a:solidFill>
                  <a:srgbClr val="FFFFFF"/>
                </a:solidFill>
                <a:latin typeface="Lato"/>
                <a:cs typeface="Lato"/>
              </a:rPr>
              <a:t> </a:t>
            </a:r>
            <a:r>
              <a:rPr dirty="0" sz="1100" spc="-30">
                <a:solidFill>
                  <a:srgbClr val="FFFFFF"/>
                </a:solidFill>
                <a:latin typeface="Lato"/>
                <a:cs typeface="Lato"/>
              </a:rPr>
              <a:t>PPP.</a:t>
            </a:r>
            <a:endParaRPr sz="1100">
              <a:latin typeface="Lato"/>
              <a:cs typeface="Lato"/>
            </a:endParaRPr>
          </a:p>
          <a:p>
            <a:pPr marL="12700" marR="45085">
              <a:lnSpc>
                <a:spcPts val="1300"/>
              </a:lnSpc>
              <a:spcBef>
                <a:spcPts val="409"/>
              </a:spcBef>
            </a:pPr>
            <a:r>
              <a:rPr dirty="0" sz="1100" spc="-10">
                <a:solidFill>
                  <a:srgbClr val="FFFFFF"/>
                </a:solidFill>
                <a:latin typeface="Lato"/>
                <a:cs typeface="Lato"/>
              </a:rPr>
              <a:t>Next Steps: </a:t>
            </a:r>
            <a:r>
              <a:rPr dirty="0" sz="1100" spc="-5">
                <a:solidFill>
                  <a:srgbClr val="FFFFFF"/>
                </a:solidFill>
                <a:latin typeface="Lato"/>
                <a:cs typeface="Lato"/>
              </a:rPr>
              <a:t>Launch </a:t>
            </a:r>
            <a:r>
              <a:rPr dirty="0" sz="1100">
                <a:solidFill>
                  <a:srgbClr val="FFFFFF"/>
                </a:solidFill>
                <a:latin typeface="Lato"/>
                <a:cs typeface="Lato"/>
              </a:rPr>
              <a:t>a HL </a:t>
            </a:r>
            <a:r>
              <a:rPr dirty="0" sz="1100" spc="-5">
                <a:solidFill>
                  <a:srgbClr val="FFFFFF"/>
                </a:solidFill>
                <a:latin typeface="Lato"/>
                <a:cs typeface="Lato"/>
              </a:rPr>
              <a:t>working </a:t>
            </a:r>
            <a:r>
              <a:rPr dirty="0" sz="1100" spc="-10">
                <a:solidFill>
                  <a:srgbClr val="FFFFFF"/>
                </a:solidFill>
                <a:latin typeface="Lato"/>
                <a:cs typeface="Lato"/>
              </a:rPr>
              <a:t>group  </a:t>
            </a:r>
            <a:r>
              <a:rPr dirty="0" sz="1100" spc="-5">
                <a:solidFill>
                  <a:srgbClr val="FFFFFF"/>
                </a:solidFill>
                <a:latin typeface="Lato"/>
                <a:cs typeface="Lato"/>
              </a:rPr>
              <a:t>to strengthen </a:t>
            </a:r>
            <a:r>
              <a:rPr dirty="0" sz="1100">
                <a:solidFill>
                  <a:srgbClr val="FFFFFF"/>
                </a:solidFill>
                <a:latin typeface="Lato"/>
                <a:cs typeface="Lato"/>
              </a:rPr>
              <a:t>and </a:t>
            </a:r>
            <a:r>
              <a:rPr dirty="0" sz="1100" spc="-5">
                <a:solidFill>
                  <a:srgbClr val="FFFFFF"/>
                </a:solidFill>
                <a:latin typeface="Lato"/>
                <a:cs typeface="Lato"/>
              </a:rPr>
              <a:t>expedite delivery </a:t>
            </a:r>
            <a:r>
              <a:rPr dirty="0" sz="1100" spc="-10">
                <a:solidFill>
                  <a:srgbClr val="FFFFFF"/>
                </a:solidFill>
                <a:latin typeface="Lato"/>
                <a:cs typeface="Lato"/>
              </a:rPr>
              <a:t>of  </a:t>
            </a:r>
            <a:r>
              <a:rPr dirty="0" sz="1100">
                <a:solidFill>
                  <a:srgbClr val="FFFFFF"/>
                </a:solidFill>
                <a:latin typeface="Lato"/>
                <a:cs typeface="Lato"/>
              </a:rPr>
              <a:t>the </a:t>
            </a:r>
            <a:r>
              <a:rPr dirty="0" sz="1100" spc="-5">
                <a:solidFill>
                  <a:srgbClr val="FFFFFF"/>
                </a:solidFill>
                <a:latin typeface="Lato"/>
                <a:cs typeface="Lato"/>
              </a:rPr>
              <a:t>platform </a:t>
            </a:r>
            <a:r>
              <a:rPr dirty="0" sz="1100">
                <a:solidFill>
                  <a:srgbClr val="FFFFFF"/>
                </a:solidFill>
                <a:latin typeface="Lato"/>
                <a:cs typeface="Lato"/>
              </a:rPr>
              <a:t>in </a:t>
            </a:r>
            <a:r>
              <a:rPr dirty="0" sz="1100" spc="-5">
                <a:solidFill>
                  <a:srgbClr val="FFFFFF"/>
                </a:solidFill>
                <a:latin typeface="Lato"/>
                <a:cs typeface="Lato"/>
              </a:rPr>
              <a:t>coordination with  </a:t>
            </a:r>
            <a:r>
              <a:rPr dirty="0" sz="1100" spc="-10">
                <a:solidFill>
                  <a:srgbClr val="FFFFFF"/>
                </a:solidFill>
                <a:latin typeface="Lato"/>
                <a:cs typeface="Lato"/>
              </a:rPr>
              <a:t>Environment </a:t>
            </a:r>
            <a:r>
              <a:rPr dirty="0" sz="1100" spc="-5">
                <a:solidFill>
                  <a:srgbClr val="FFFFFF"/>
                </a:solidFill>
                <a:latin typeface="Lato"/>
                <a:cs typeface="Lato"/>
              </a:rPr>
              <a:t>Live </a:t>
            </a:r>
            <a:r>
              <a:rPr dirty="0" sz="1100">
                <a:solidFill>
                  <a:srgbClr val="FFFFFF"/>
                </a:solidFill>
                <a:latin typeface="Lato"/>
                <a:cs typeface="Lato"/>
              </a:rPr>
              <a:t>and the UN  </a:t>
            </a:r>
            <a:r>
              <a:rPr dirty="0" sz="1100" spc="-10">
                <a:solidFill>
                  <a:srgbClr val="FFFFFF"/>
                </a:solidFill>
                <a:latin typeface="Lato"/>
                <a:cs typeface="Lato"/>
              </a:rPr>
              <a:t>Environment </a:t>
            </a:r>
            <a:r>
              <a:rPr dirty="0" sz="1100" spc="-5">
                <a:solidFill>
                  <a:srgbClr val="FFFFFF"/>
                </a:solidFill>
                <a:latin typeface="Lato"/>
                <a:cs typeface="Lato"/>
              </a:rPr>
              <a:t>Situation</a:t>
            </a:r>
            <a:r>
              <a:rPr dirty="0" sz="1100" spc="5">
                <a:solidFill>
                  <a:srgbClr val="FFFFFF"/>
                </a:solidFill>
                <a:latin typeface="Lato"/>
                <a:cs typeface="Lato"/>
              </a:rPr>
              <a:t> </a:t>
            </a:r>
            <a:r>
              <a:rPr dirty="0" sz="1100" spc="-10">
                <a:solidFill>
                  <a:srgbClr val="FFFFFF"/>
                </a:solidFill>
                <a:latin typeface="Lato"/>
                <a:cs typeface="Lato"/>
              </a:rPr>
              <a:t>Room</a:t>
            </a:r>
            <a:endParaRPr sz="1100">
              <a:latin typeface="Lato"/>
              <a:cs typeface="Lato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9347200" y="4936831"/>
            <a:ext cx="2438400" cy="753110"/>
          </a:xfrm>
          <a:custGeom>
            <a:avLst/>
            <a:gdLst/>
            <a:ahLst/>
            <a:cxnLst/>
            <a:rect l="l" t="t" r="r" b="b"/>
            <a:pathLst>
              <a:path w="2438400" h="753110">
                <a:moveTo>
                  <a:pt x="2436578" y="0"/>
                </a:moveTo>
                <a:lnTo>
                  <a:pt x="0" y="153301"/>
                </a:lnTo>
                <a:lnTo>
                  <a:pt x="0" y="752768"/>
                </a:lnTo>
                <a:lnTo>
                  <a:pt x="2438400" y="752768"/>
                </a:lnTo>
                <a:lnTo>
                  <a:pt x="2436578" y="0"/>
                </a:lnTo>
                <a:close/>
              </a:path>
            </a:pathLst>
          </a:custGeom>
          <a:solidFill>
            <a:srgbClr val="3187B2">
              <a:alpha val="79649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 txBox="1"/>
          <p:nvPr/>
        </p:nvSpPr>
        <p:spPr>
          <a:xfrm>
            <a:off x="9336373" y="5852487"/>
            <a:ext cx="2018664" cy="2540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500" spc="-5" b="1">
                <a:solidFill>
                  <a:srgbClr val="FEFEFE"/>
                </a:solidFill>
                <a:latin typeface="Lato"/>
                <a:cs typeface="Lato"/>
              </a:rPr>
              <a:t>Planetary </a:t>
            </a:r>
            <a:r>
              <a:rPr dirty="0" sz="1500" spc="-10" b="1">
                <a:solidFill>
                  <a:srgbClr val="FEFEFE"/>
                </a:solidFill>
                <a:latin typeface="Lato"/>
                <a:cs typeface="Lato"/>
              </a:rPr>
              <a:t>Data</a:t>
            </a:r>
            <a:r>
              <a:rPr dirty="0" sz="1500" spc="-95" b="1">
                <a:solidFill>
                  <a:srgbClr val="FEFEFE"/>
                </a:solidFill>
                <a:latin typeface="Lato"/>
                <a:cs typeface="Lato"/>
              </a:rPr>
              <a:t> </a:t>
            </a:r>
            <a:r>
              <a:rPr dirty="0" sz="1500" spc="-5" b="1">
                <a:solidFill>
                  <a:srgbClr val="FEFEFE"/>
                </a:solidFill>
                <a:latin typeface="Lato"/>
                <a:cs typeface="Lato"/>
              </a:rPr>
              <a:t>Meeting</a:t>
            </a:r>
            <a:endParaRPr sz="1500">
              <a:latin typeface="Lato"/>
              <a:cs typeface="Lato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6654800" y="4962294"/>
            <a:ext cx="2428240" cy="753110"/>
          </a:xfrm>
          <a:custGeom>
            <a:avLst/>
            <a:gdLst/>
            <a:ahLst/>
            <a:cxnLst/>
            <a:rect l="l" t="t" r="r" b="b"/>
            <a:pathLst>
              <a:path w="2428240" h="753110">
                <a:moveTo>
                  <a:pt x="2427975" y="0"/>
                </a:moveTo>
                <a:lnTo>
                  <a:pt x="0" y="153301"/>
                </a:lnTo>
                <a:lnTo>
                  <a:pt x="0" y="752706"/>
                </a:lnTo>
                <a:lnTo>
                  <a:pt x="2425700" y="752706"/>
                </a:lnTo>
                <a:lnTo>
                  <a:pt x="2427975" y="0"/>
                </a:lnTo>
                <a:close/>
              </a:path>
            </a:pathLst>
          </a:custGeom>
          <a:solidFill>
            <a:srgbClr val="3187B2">
              <a:alpha val="79649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3949700" y="4936831"/>
            <a:ext cx="2438400" cy="753110"/>
          </a:xfrm>
          <a:custGeom>
            <a:avLst/>
            <a:gdLst/>
            <a:ahLst/>
            <a:cxnLst/>
            <a:rect l="l" t="t" r="r" b="b"/>
            <a:pathLst>
              <a:path w="2438400" h="753110">
                <a:moveTo>
                  <a:pt x="2435358" y="0"/>
                </a:moveTo>
                <a:lnTo>
                  <a:pt x="0" y="153301"/>
                </a:lnTo>
                <a:lnTo>
                  <a:pt x="0" y="752768"/>
                </a:lnTo>
                <a:lnTo>
                  <a:pt x="2438400" y="752768"/>
                </a:lnTo>
                <a:lnTo>
                  <a:pt x="2435358" y="0"/>
                </a:lnTo>
                <a:close/>
              </a:path>
            </a:pathLst>
          </a:custGeom>
          <a:solidFill>
            <a:srgbClr val="3187B2">
              <a:alpha val="79649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1244600" y="4949531"/>
            <a:ext cx="2438400" cy="753110"/>
          </a:xfrm>
          <a:custGeom>
            <a:avLst/>
            <a:gdLst/>
            <a:ahLst/>
            <a:cxnLst/>
            <a:rect l="l" t="t" r="r" b="b"/>
            <a:pathLst>
              <a:path w="2438400" h="753110">
                <a:moveTo>
                  <a:pt x="2434607" y="0"/>
                </a:moveTo>
                <a:lnTo>
                  <a:pt x="0" y="153301"/>
                </a:lnTo>
                <a:lnTo>
                  <a:pt x="0" y="752768"/>
                </a:lnTo>
                <a:lnTo>
                  <a:pt x="2438400" y="752768"/>
                </a:lnTo>
                <a:lnTo>
                  <a:pt x="2434607" y="0"/>
                </a:lnTo>
                <a:close/>
              </a:path>
            </a:pathLst>
          </a:custGeom>
          <a:solidFill>
            <a:srgbClr val="3187B2">
              <a:alpha val="79649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 txBox="1"/>
          <p:nvPr/>
        </p:nvSpPr>
        <p:spPr>
          <a:xfrm>
            <a:off x="2751890" y="5194501"/>
            <a:ext cx="631190" cy="3581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ts val="1310"/>
              </a:lnSpc>
              <a:spcBef>
                <a:spcPts val="100"/>
              </a:spcBef>
            </a:pPr>
            <a:r>
              <a:rPr dirty="0" sz="1100" spc="-5" b="1">
                <a:solidFill>
                  <a:srgbClr val="FFFFFF"/>
                </a:solidFill>
                <a:latin typeface="Lato"/>
                <a:cs typeface="Lato"/>
              </a:rPr>
              <a:t>NAIROBI</a:t>
            </a:r>
            <a:endParaRPr sz="1100">
              <a:latin typeface="Lato"/>
              <a:cs typeface="Lato"/>
            </a:endParaRPr>
          </a:p>
          <a:p>
            <a:pPr marL="12700">
              <a:lnSpc>
                <a:spcPts val="1310"/>
              </a:lnSpc>
            </a:pPr>
            <a:r>
              <a:rPr dirty="0" sz="1100" spc="-5">
                <a:solidFill>
                  <a:srgbClr val="FFFFFF"/>
                </a:solidFill>
                <a:latin typeface="Lato-Medium"/>
                <a:cs typeface="Lato-Medium"/>
              </a:rPr>
              <a:t>Dec</a:t>
            </a:r>
            <a:r>
              <a:rPr dirty="0" sz="1100" spc="-70">
                <a:solidFill>
                  <a:srgbClr val="FFFFFF"/>
                </a:solidFill>
                <a:latin typeface="Lato-Medium"/>
                <a:cs typeface="Lato-Medium"/>
              </a:rPr>
              <a:t> </a:t>
            </a:r>
            <a:r>
              <a:rPr dirty="0" sz="1100">
                <a:solidFill>
                  <a:srgbClr val="FFFFFF"/>
                </a:solidFill>
                <a:latin typeface="Lato-Medium"/>
                <a:cs typeface="Lato-Medium"/>
              </a:rPr>
              <a:t>2017</a:t>
            </a:r>
            <a:endParaRPr sz="1100">
              <a:latin typeface="Lato-Medium"/>
              <a:cs typeface="Lato-Medium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5478048" y="5194501"/>
            <a:ext cx="765810" cy="3581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ts val="1310"/>
              </a:lnSpc>
              <a:spcBef>
                <a:spcPts val="100"/>
              </a:spcBef>
            </a:pPr>
            <a:r>
              <a:rPr dirty="0" sz="1100" b="1">
                <a:solidFill>
                  <a:srgbClr val="FFFFFF"/>
                </a:solidFill>
                <a:latin typeface="Lato"/>
                <a:cs typeface="Lato"/>
              </a:rPr>
              <a:t>NEW</a:t>
            </a:r>
            <a:r>
              <a:rPr dirty="0" sz="1100" spc="-114" b="1">
                <a:solidFill>
                  <a:srgbClr val="FFFFFF"/>
                </a:solidFill>
                <a:latin typeface="Lato"/>
                <a:cs typeface="Lato"/>
              </a:rPr>
              <a:t> </a:t>
            </a:r>
            <a:r>
              <a:rPr dirty="0" sz="1100" spc="-15" b="1">
                <a:solidFill>
                  <a:srgbClr val="FFFFFF"/>
                </a:solidFill>
                <a:latin typeface="Lato"/>
                <a:cs typeface="Lato"/>
              </a:rPr>
              <a:t>YORK</a:t>
            </a:r>
            <a:endParaRPr sz="1100">
              <a:latin typeface="Lato"/>
              <a:cs typeface="Lato"/>
            </a:endParaRPr>
          </a:p>
          <a:p>
            <a:pPr marL="12700">
              <a:lnSpc>
                <a:spcPts val="1310"/>
              </a:lnSpc>
            </a:pPr>
            <a:r>
              <a:rPr dirty="0" sz="1100" spc="-15">
                <a:solidFill>
                  <a:srgbClr val="FFFFFF"/>
                </a:solidFill>
                <a:latin typeface="Lato"/>
                <a:cs typeface="Lato"/>
              </a:rPr>
              <a:t>May</a:t>
            </a:r>
            <a:r>
              <a:rPr dirty="0" sz="1100" spc="-50">
                <a:solidFill>
                  <a:srgbClr val="FFFFFF"/>
                </a:solidFill>
                <a:latin typeface="Lato"/>
                <a:cs typeface="Lato"/>
              </a:rPr>
              <a:t> </a:t>
            </a:r>
            <a:r>
              <a:rPr dirty="0" sz="1100">
                <a:solidFill>
                  <a:srgbClr val="FFFFFF"/>
                </a:solidFill>
                <a:latin typeface="Lato"/>
                <a:cs typeface="Lato"/>
              </a:rPr>
              <a:t>2018</a:t>
            </a:r>
            <a:endParaRPr sz="1100">
              <a:latin typeface="Lato"/>
              <a:cs typeface="Lato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8204026" y="5194501"/>
            <a:ext cx="662305" cy="3581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ts val="1310"/>
              </a:lnSpc>
              <a:spcBef>
                <a:spcPts val="100"/>
              </a:spcBef>
            </a:pPr>
            <a:r>
              <a:rPr dirty="0" sz="1100" spc="-15" b="1">
                <a:solidFill>
                  <a:srgbClr val="FFFFFF"/>
                </a:solidFill>
                <a:latin typeface="Lato"/>
                <a:cs typeface="Lato"/>
              </a:rPr>
              <a:t>TALLIN</a:t>
            </a:r>
            <a:endParaRPr sz="1100">
              <a:latin typeface="Lato"/>
              <a:cs typeface="Lato"/>
            </a:endParaRPr>
          </a:p>
          <a:p>
            <a:pPr marL="12700">
              <a:lnSpc>
                <a:spcPts val="1310"/>
              </a:lnSpc>
            </a:pPr>
            <a:r>
              <a:rPr dirty="0" sz="1100" spc="-5">
                <a:solidFill>
                  <a:srgbClr val="FFFFFF"/>
                </a:solidFill>
                <a:latin typeface="Lato"/>
                <a:cs typeface="Lato"/>
              </a:rPr>
              <a:t>Sept</a:t>
            </a:r>
            <a:r>
              <a:rPr dirty="0" sz="1100" spc="-70">
                <a:solidFill>
                  <a:srgbClr val="FFFFFF"/>
                </a:solidFill>
                <a:latin typeface="Lato"/>
                <a:cs typeface="Lato"/>
              </a:rPr>
              <a:t> </a:t>
            </a:r>
            <a:r>
              <a:rPr dirty="0" sz="1100">
                <a:solidFill>
                  <a:srgbClr val="FFFFFF"/>
                </a:solidFill>
                <a:latin typeface="Lato"/>
                <a:cs typeface="Lato"/>
              </a:rPr>
              <a:t>2018</a:t>
            </a:r>
            <a:endParaRPr sz="1100">
              <a:latin typeface="Lato"/>
              <a:cs typeface="Lato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10924586" y="5194501"/>
            <a:ext cx="613410" cy="3581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ts val="1310"/>
              </a:lnSpc>
              <a:spcBef>
                <a:spcPts val="100"/>
              </a:spcBef>
            </a:pPr>
            <a:r>
              <a:rPr dirty="0" sz="1100" spc="-15" b="1">
                <a:solidFill>
                  <a:srgbClr val="FFFFFF"/>
                </a:solidFill>
                <a:latin typeface="Lato"/>
                <a:cs typeface="Lato"/>
              </a:rPr>
              <a:t>PARIS</a:t>
            </a:r>
            <a:endParaRPr sz="1100">
              <a:latin typeface="Lato"/>
              <a:cs typeface="Lato"/>
            </a:endParaRPr>
          </a:p>
          <a:p>
            <a:pPr marL="12700">
              <a:lnSpc>
                <a:spcPts val="1310"/>
              </a:lnSpc>
            </a:pPr>
            <a:r>
              <a:rPr dirty="0" sz="1100" spc="-5">
                <a:solidFill>
                  <a:srgbClr val="FFFFFF"/>
                </a:solidFill>
                <a:latin typeface="Lato"/>
                <a:cs typeface="Lato"/>
              </a:rPr>
              <a:t>Oct</a:t>
            </a:r>
            <a:r>
              <a:rPr dirty="0" sz="1100" spc="-70">
                <a:solidFill>
                  <a:srgbClr val="FFFFFF"/>
                </a:solidFill>
                <a:latin typeface="Lato"/>
                <a:cs typeface="Lato"/>
              </a:rPr>
              <a:t> </a:t>
            </a:r>
            <a:r>
              <a:rPr dirty="0" sz="1100">
                <a:solidFill>
                  <a:srgbClr val="FFFFFF"/>
                </a:solidFill>
                <a:latin typeface="Lato"/>
                <a:cs typeface="Lato"/>
              </a:rPr>
              <a:t>2018</a:t>
            </a:r>
            <a:endParaRPr sz="1100">
              <a:latin typeface="Lato"/>
              <a:cs typeface="Lato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969845" y="3403530"/>
            <a:ext cx="1991360" cy="1991360"/>
          </a:xfrm>
          <a:custGeom>
            <a:avLst/>
            <a:gdLst/>
            <a:ahLst/>
            <a:cxnLst/>
            <a:rect l="l" t="t" r="r" b="b"/>
            <a:pathLst>
              <a:path w="1991360" h="1991360">
                <a:moveTo>
                  <a:pt x="995440" y="0"/>
                </a:moveTo>
                <a:lnTo>
                  <a:pt x="950496" y="1008"/>
                </a:lnTo>
                <a:lnTo>
                  <a:pt x="905625" y="4035"/>
                </a:lnTo>
                <a:lnTo>
                  <a:pt x="860902" y="9079"/>
                </a:lnTo>
                <a:lnTo>
                  <a:pt x="816399" y="16141"/>
                </a:lnTo>
                <a:lnTo>
                  <a:pt x="772192" y="25221"/>
                </a:lnTo>
                <a:lnTo>
                  <a:pt x="728354" y="36318"/>
                </a:lnTo>
                <a:lnTo>
                  <a:pt x="684958" y="49433"/>
                </a:lnTo>
                <a:lnTo>
                  <a:pt x="642078" y="64566"/>
                </a:lnTo>
                <a:lnTo>
                  <a:pt x="599788" y="81717"/>
                </a:lnTo>
                <a:lnTo>
                  <a:pt x="558162" y="100885"/>
                </a:lnTo>
                <a:lnTo>
                  <a:pt x="517273" y="122071"/>
                </a:lnTo>
                <a:lnTo>
                  <a:pt x="477196" y="145274"/>
                </a:lnTo>
                <a:lnTo>
                  <a:pt x="438003" y="170496"/>
                </a:lnTo>
                <a:lnTo>
                  <a:pt x="399769" y="197735"/>
                </a:lnTo>
                <a:lnTo>
                  <a:pt x="362568" y="226991"/>
                </a:lnTo>
                <a:lnTo>
                  <a:pt x="326472" y="258266"/>
                </a:lnTo>
                <a:lnTo>
                  <a:pt x="291557" y="291558"/>
                </a:lnTo>
                <a:lnTo>
                  <a:pt x="258265" y="326473"/>
                </a:lnTo>
                <a:lnTo>
                  <a:pt x="226991" y="362569"/>
                </a:lnTo>
                <a:lnTo>
                  <a:pt x="197734" y="399770"/>
                </a:lnTo>
                <a:lnTo>
                  <a:pt x="170495" y="438004"/>
                </a:lnTo>
                <a:lnTo>
                  <a:pt x="145274" y="477197"/>
                </a:lnTo>
                <a:lnTo>
                  <a:pt x="122070" y="517274"/>
                </a:lnTo>
                <a:lnTo>
                  <a:pt x="100884" y="558163"/>
                </a:lnTo>
                <a:lnTo>
                  <a:pt x="81716" y="599789"/>
                </a:lnTo>
                <a:lnTo>
                  <a:pt x="64566" y="642079"/>
                </a:lnTo>
                <a:lnTo>
                  <a:pt x="49433" y="684959"/>
                </a:lnTo>
                <a:lnTo>
                  <a:pt x="36318" y="728355"/>
                </a:lnTo>
                <a:lnTo>
                  <a:pt x="25221" y="772193"/>
                </a:lnTo>
                <a:lnTo>
                  <a:pt x="16141" y="816400"/>
                </a:lnTo>
                <a:lnTo>
                  <a:pt x="9079" y="860903"/>
                </a:lnTo>
                <a:lnTo>
                  <a:pt x="4035" y="905626"/>
                </a:lnTo>
                <a:lnTo>
                  <a:pt x="1008" y="950497"/>
                </a:lnTo>
                <a:lnTo>
                  <a:pt x="0" y="995441"/>
                </a:lnTo>
                <a:lnTo>
                  <a:pt x="1008" y="1040386"/>
                </a:lnTo>
                <a:lnTo>
                  <a:pt x="4035" y="1085257"/>
                </a:lnTo>
                <a:lnTo>
                  <a:pt x="9079" y="1129980"/>
                </a:lnTo>
                <a:lnTo>
                  <a:pt x="16141" y="1174482"/>
                </a:lnTo>
                <a:lnTo>
                  <a:pt x="25221" y="1218689"/>
                </a:lnTo>
                <a:lnTo>
                  <a:pt x="36318" y="1262528"/>
                </a:lnTo>
                <a:lnTo>
                  <a:pt x="49433" y="1305924"/>
                </a:lnTo>
                <a:lnTo>
                  <a:pt x="64566" y="1348804"/>
                </a:lnTo>
                <a:lnTo>
                  <a:pt x="81716" y="1391093"/>
                </a:lnTo>
                <a:lnTo>
                  <a:pt x="100884" y="1432720"/>
                </a:lnTo>
                <a:lnTo>
                  <a:pt x="122070" y="1473608"/>
                </a:lnTo>
                <a:lnTo>
                  <a:pt x="145274" y="1513686"/>
                </a:lnTo>
                <a:lnTo>
                  <a:pt x="170495" y="1552878"/>
                </a:lnTo>
                <a:lnTo>
                  <a:pt x="197734" y="1591112"/>
                </a:lnTo>
                <a:lnTo>
                  <a:pt x="226991" y="1628314"/>
                </a:lnTo>
                <a:lnTo>
                  <a:pt x="258265" y="1664409"/>
                </a:lnTo>
                <a:lnTo>
                  <a:pt x="291557" y="1699325"/>
                </a:lnTo>
                <a:lnTo>
                  <a:pt x="326472" y="1732617"/>
                </a:lnTo>
                <a:lnTo>
                  <a:pt x="362568" y="1763891"/>
                </a:lnTo>
                <a:lnTo>
                  <a:pt x="399769" y="1793148"/>
                </a:lnTo>
                <a:lnTo>
                  <a:pt x="438003" y="1820387"/>
                </a:lnTo>
                <a:lnTo>
                  <a:pt x="477196" y="1845608"/>
                </a:lnTo>
                <a:lnTo>
                  <a:pt x="517273" y="1868812"/>
                </a:lnTo>
                <a:lnTo>
                  <a:pt x="558162" y="1889997"/>
                </a:lnTo>
                <a:lnTo>
                  <a:pt x="599788" y="1909166"/>
                </a:lnTo>
                <a:lnTo>
                  <a:pt x="642078" y="1926316"/>
                </a:lnTo>
                <a:lnTo>
                  <a:pt x="684958" y="1941449"/>
                </a:lnTo>
                <a:lnTo>
                  <a:pt x="728354" y="1954564"/>
                </a:lnTo>
                <a:lnTo>
                  <a:pt x="772192" y="1965661"/>
                </a:lnTo>
                <a:lnTo>
                  <a:pt x="816399" y="1974741"/>
                </a:lnTo>
                <a:lnTo>
                  <a:pt x="860902" y="1981803"/>
                </a:lnTo>
                <a:lnTo>
                  <a:pt x="905625" y="1986847"/>
                </a:lnTo>
                <a:lnTo>
                  <a:pt x="950496" y="1989873"/>
                </a:lnTo>
                <a:lnTo>
                  <a:pt x="995440" y="1990882"/>
                </a:lnTo>
                <a:lnTo>
                  <a:pt x="1040385" y="1989873"/>
                </a:lnTo>
                <a:lnTo>
                  <a:pt x="1085256" y="1986847"/>
                </a:lnTo>
                <a:lnTo>
                  <a:pt x="1129979" y="1981803"/>
                </a:lnTo>
                <a:lnTo>
                  <a:pt x="1174481" y="1974741"/>
                </a:lnTo>
                <a:lnTo>
                  <a:pt x="1218689" y="1965661"/>
                </a:lnTo>
                <a:lnTo>
                  <a:pt x="1262527" y="1954564"/>
                </a:lnTo>
                <a:lnTo>
                  <a:pt x="1305923" y="1941449"/>
                </a:lnTo>
                <a:lnTo>
                  <a:pt x="1348803" y="1926316"/>
                </a:lnTo>
                <a:lnTo>
                  <a:pt x="1391093" y="1909166"/>
                </a:lnTo>
                <a:lnTo>
                  <a:pt x="1432719" y="1889997"/>
                </a:lnTo>
                <a:lnTo>
                  <a:pt x="1473607" y="1868812"/>
                </a:lnTo>
                <a:lnTo>
                  <a:pt x="1513685" y="1845608"/>
                </a:lnTo>
                <a:lnTo>
                  <a:pt x="1552878" y="1820387"/>
                </a:lnTo>
                <a:lnTo>
                  <a:pt x="1591111" y="1793148"/>
                </a:lnTo>
                <a:lnTo>
                  <a:pt x="1628313" y="1763891"/>
                </a:lnTo>
                <a:lnTo>
                  <a:pt x="1664408" y="1732617"/>
                </a:lnTo>
                <a:lnTo>
                  <a:pt x="1699324" y="1699325"/>
                </a:lnTo>
                <a:lnTo>
                  <a:pt x="1732616" y="1664409"/>
                </a:lnTo>
                <a:lnTo>
                  <a:pt x="1763891" y="1628314"/>
                </a:lnTo>
                <a:lnTo>
                  <a:pt x="1793147" y="1591112"/>
                </a:lnTo>
                <a:lnTo>
                  <a:pt x="1820386" y="1552878"/>
                </a:lnTo>
                <a:lnTo>
                  <a:pt x="1845608" y="1513686"/>
                </a:lnTo>
                <a:lnTo>
                  <a:pt x="1868811" y="1473608"/>
                </a:lnTo>
                <a:lnTo>
                  <a:pt x="1889997" y="1432720"/>
                </a:lnTo>
                <a:lnTo>
                  <a:pt x="1909165" y="1391093"/>
                </a:lnTo>
                <a:lnTo>
                  <a:pt x="1926316" y="1348804"/>
                </a:lnTo>
                <a:lnTo>
                  <a:pt x="1941449" y="1305924"/>
                </a:lnTo>
                <a:lnTo>
                  <a:pt x="1954564" y="1262528"/>
                </a:lnTo>
                <a:lnTo>
                  <a:pt x="1965661" y="1218689"/>
                </a:lnTo>
                <a:lnTo>
                  <a:pt x="1974741" y="1174482"/>
                </a:lnTo>
                <a:lnTo>
                  <a:pt x="1981803" y="1129980"/>
                </a:lnTo>
                <a:lnTo>
                  <a:pt x="1986847" y="1085257"/>
                </a:lnTo>
                <a:lnTo>
                  <a:pt x="1989873" y="1040386"/>
                </a:lnTo>
                <a:lnTo>
                  <a:pt x="1990882" y="995441"/>
                </a:lnTo>
                <a:lnTo>
                  <a:pt x="1989873" y="950497"/>
                </a:lnTo>
                <a:lnTo>
                  <a:pt x="1986847" y="905626"/>
                </a:lnTo>
                <a:lnTo>
                  <a:pt x="1981803" y="860903"/>
                </a:lnTo>
                <a:lnTo>
                  <a:pt x="1974741" y="816400"/>
                </a:lnTo>
                <a:lnTo>
                  <a:pt x="1965661" y="772193"/>
                </a:lnTo>
                <a:lnTo>
                  <a:pt x="1954564" y="728355"/>
                </a:lnTo>
                <a:lnTo>
                  <a:pt x="1941449" y="684959"/>
                </a:lnTo>
                <a:lnTo>
                  <a:pt x="1926316" y="642079"/>
                </a:lnTo>
                <a:lnTo>
                  <a:pt x="1909165" y="599789"/>
                </a:lnTo>
                <a:lnTo>
                  <a:pt x="1889997" y="558163"/>
                </a:lnTo>
                <a:lnTo>
                  <a:pt x="1868811" y="517274"/>
                </a:lnTo>
                <a:lnTo>
                  <a:pt x="1845608" y="477197"/>
                </a:lnTo>
                <a:lnTo>
                  <a:pt x="1820386" y="438004"/>
                </a:lnTo>
                <a:lnTo>
                  <a:pt x="1793147" y="399770"/>
                </a:lnTo>
                <a:lnTo>
                  <a:pt x="1763891" y="362569"/>
                </a:lnTo>
                <a:lnTo>
                  <a:pt x="1732616" y="326473"/>
                </a:lnTo>
                <a:lnTo>
                  <a:pt x="1699324" y="291558"/>
                </a:lnTo>
                <a:lnTo>
                  <a:pt x="1664408" y="258266"/>
                </a:lnTo>
                <a:lnTo>
                  <a:pt x="1628313" y="226991"/>
                </a:lnTo>
                <a:lnTo>
                  <a:pt x="1591111" y="197735"/>
                </a:lnTo>
                <a:lnTo>
                  <a:pt x="1552878" y="170496"/>
                </a:lnTo>
                <a:lnTo>
                  <a:pt x="1513685" y="145274"/>
                </a:lnTo>
                <a:lnTo>
                  <a:pt x="1473607" y="122071"/>
                </a:lnTo>
                <a:lnTo>
                  <a:pt x="1432719" y="100885"/>
                </a:lnTo>
                <a:lnTo>
                  <a:pt x="1391093" y="81717"/>
                </a:lnTo>
                <a:lnTo>
                  <a:pt x="1348803" y="64566"/>
                </a:lnTo>
                <a:lnTo>
                  <a:pt x="1305923" y="49433"/>
                </a:lnTo>
                <a:lnTo>
                  <a:pt x="1262527" y="36318"/>
                </a:lnTo>
                <a:lnTo>
                  <a:pt x="1218689" y="25221"/>
                </a:lnTo>
                <a:lnTo>
                  <a:pt x="1174481" y="16141"/>
                </a:lnTo>
                <a:lnTo>
                  <a:pt x="1129979" y="9079"/>
                </a:lnTo>
                <a:lnTo>
                  <a:pt x="1085256" y="4035"/>
                </a:lnTo>
                <a:lnTo>
                  <a:pt x="1040385" y="1008"/>
                </a:lnTo>
                <a:lnTo>
                  <a:pt x="995440" y="0"/>
                </a:lnTo>
                <a:close/>
              </a:path>
            </a:pathLst>
          </a:custGeom>
          <a:solidFill>
            <a:srgbClr val="4040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1481000" y="3503552"/>
            <a:ext cx="734695" cy="734695"/>
          </a:xfrm>
          <a:custGeom>
            <a:avLst/>
            <a:gdLst/>
            <a:ahLst/>
            <a:cxnLst/>
            <a:rect l="l" t="t" r="r" b="b"/>
            <a:pathLst>
              <a:path w="734694" h="734695">
                <a:moveTo>
                  <a:pt x="388746" y="0"/>
                </a:moveTo>
                <a:lnTo>
                  <a:pt x="345337" y="0"/>
                </a:lnTo>
                <a:lnTo>
                  <a:pt x="302171" y="5097"/>
                </a:lnTo>
                <a:lnTo>
                  <a:pt x="259737" y="15293"/>
                </a:lnTo>
                <a:lnTo>
                  <a:pt x="218520" y="30586"/>
                </a:lnTo>
                <a:lnTo>
                  <a:pt x="179009" y="50978"/>
                </a:lnTo>
                <a:lnTo>
                  <a:pt x="141691" y="76467"/>
                </a:lnTo>
                <a:lnTo>
                  <a:pt x="107053" y="107054"/>
                </a:lnTo>
                <a:lnTo>
                  <a:pt x="76466" y="141692"/>
                </a:lnTo>
                <a:lnTo>
                  <a:pt x="50977" y="179010"/>
                </a:lnTo>
                <a:lnTo>
                  <a:pt x="30586" y="218521"/>
                </a:lnTo>
                <a:lnTo>
                  <a:pt x="15293" y="259737"/>
                </a:lnTo>
                <a:lnTo>
                  <a:pt x="5097" y="302172"/>
                </a:lnTo>
                <a:lnTo>
                  <a:pt x="0" y="345338"/>
                </a:lnTo>
                <a:lnTo>
                  <a:pt x="0" y="388747"/>
                </a:lnTo>
                <a:lnTo>
                  <a:pt x="5097" y="431913"/>
                </a:lnTo>
                <a:lnTo>
                  <a:pt x="15293" y="474348"/>
                </a:lnTo>
                <a:lnTo>
                  <a:pt x="30586" y="515564"/>
                </a:lnTo>
                <a:lnTo>
                  <a:pt x="50977" y="555075"/>
                </a:lnTo>
                <a:lnTo>
                  <a:pt x="76466" y="592393"/>
                </a:lnTo>
                <a:lnTo>
                  <a:pt x="107053" y="627031"/>
                </a:lnTo>
                <a:lnTo>
                  <a:pt x="141691" y="657618"/>
                </a:lnTo>
                <a:lnTo>
                  <a:pt x="179009" y="683107"/>
                </a:lnTo>
                <a:lnTo>
                  <a:pt x="218520" y="703499"/>
                </a:lnTo>
                <a:lnTo>
                  <a:pt x="259737" y="718792"/>
                </a:lnTo>
                <a:lnTo>
                  <a:pt x="302171" y="728988"/>
                </a:lnTo>
                <a:lnTo>
                  <a:pt x="345337" y="734086"/>
                </a:lnTo>
                <a:lnTo>
                  <a:pt x="388746" y="734086"/>
                </a:lnTo>
                <a:lnTo>
                  <a:pt x="431912" y="728988"/>
                </a:lnTo>
                <a:lnTo>
                  <a:pt x="474347" y="718792"/>
                </a:lnTo>
                <a:lnTo>
                  <a:pt x="515563" y="703499"/>
                </a:lnTo>
                <a:lnTo>
                  <a:pt x="555074" y="683107"/>
                </a:lnTo>
                <a:lnTo>
                  <a:pt x="592392" y="657618"/>
                </a:lnTo>
                <a:lnTo>
                  <a:pt x="627030" y="627031"/>
                </a:lnTo>
                <a:lnTo>
                  <a:pt x="657617" y="592393"/>
                </a:lnTo>
                <a:lnTo>
                  <a:pt x="683106" y="555075"/>
                </a:lnTo>
                <a:lnTo>
                  <a:pt x="703498" y="515564"/>
                </a:lnTo>
                <a:lnTo>
                  <a:pt x="718791" y="474348"/>
                </a:lnTo>
                <a:lnTo>
                  <a:pt x="728987" y="431913"/>
                </a:lnTo>
                <a:lnTo>
                  <a:pt x="734085" y="388747"/>
                </a:lnTo>
                <a:lnTo>
                  <a:pt x="734085" y="345338"/>
                </a:lnTo>
                <a:lnTo>
                  <a:pt x="728987" y="302172"/>
                </a:lnTo>
                <a:lnTo>
                  <a:pt x="718791" y="259737"/>
                </a:lnTo>
                <a:lnTo>
                  <a:pt x="703498" y="218521"/>
                </a:lnTo>
                <a:lnTo>
                  <a:pt x="683106" y="179010"/>
                </a:lnTo>
                <a:lnTo>
                  <a:pt x="657617" y="141692"/>
                </a:lnTo>
                <a:lnTo>
                  <a:pt x="627030" y="107054"/>
                </a:lnTo>
                <a:lnTo>
                  <a:pt x="592392" y="76467"/>
                </a:lnTo>
                <a:lnTo>
                  <a:pt x="555074" y="50978"/>
                </a:lnTo>
                <a:lnTo>
                  <a:pt x="515563" y="30586"/>
                </a:lnTo>
                <a:lnTo>
                  <a:pt x="474347" y="15293"/>
                </a:lnTo>
                <a:lnTo>
                  <a:pt x="431912" y="5097"/>
                </a:lnTo>
                <a:lnTo>
                  <a:pt x="388746" y="0"/>
                </a:lnTo>
                <a:close/>
              </a:path>
            </a:pathLst>
          </a:custGeom>
          <a:solidFill>
            <a:srgbClr val="26262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4009061" y="4254447"/>
            <a:ext cx="1403350" cy="1403350"/>
          </a:xfrm>
          <a:custGeom>
            <a:avLst/>
            <a:gdLst/>
            <a:ahLst/>
            <a:cxnLst/>
            <a:rect l="l" t="t" r="r" b="b"/>
            <a:pathLst>
              <a:path w="1403350" h="1403350">
                <a:moveTo>
                  <a:pt x="701668" y="0"/>
                </a:moveTo>
                <a:lnTo>
                  <a:pt x="656799" y="1427"/>
                </a:lnTo>
                <a:lnTo>
                  <a:pt x="612079" y="5708"/>
                </a:lnTo>
                <a:lnTo>
                  <a:pt x="567653" y="12844"/>
                </a:lnTo>
                <a:lnTo>
                  <a:pt x="523672" y="22834"/>
                </a:lnTo>
                <a:lnTo>
                  <a:pt x="480281" y="35679"/>
                </a:lnTo>
                <a:lnTo>
                  <a:pt x="437629" y="51378"/>
                </a:lnTo>
                <a:lnTo>
                  <a:pt x="395864" y="69931"/>
                </a:lnTo>
                <a:lnTo>
                  <a:pt x="355134" y="91339"/>
                </a:lnTo>
                <a:lnTo>
                  <a:pt x="315586" y="115601"/>
                </a:lnTo>
                <a:lnTo>
                  <a:pt x="277368" y="142717"/>
                </a:lnTo>
                <a:lnTo>
                  <a:pt x="240628" y="172688"/>
                </a:lnTo>
                <a:lnTo>
                  <a:pt x="205514" y="205513"/>
                </a:lnTo>
                <a:lnTo>
                  <a:pt x="172689" y="240627"/>
                </a:lnTo>
                <a:lnTo>
                  <a:pt x="142718" y="277367"/>
                </a:lnTo>
                <a:lnTo>
                  <a:pt x="115601" y="315585"/>
                </a:lnTo>
                <a:lnTo>
                  <a:pt x="91339" y="355134"/>
                </a:lnTo>
                <a:lnTo>
                  <a:pt x="69931" y="395864"/>
                </a:lnTo>
                <a:lnTo>
                  <a:pt x="51378" y="437629"/>
                </a:lnTo>
                <a:lnTo>
                  <a:pt x="35679" y="480281"/>
                </a:lnTo>
                <a:lnTo>
                  <a:pt x="22834" y="523671"/>
                </a:lnTo>
                <a:lnTo>
                  <a:pt x="12844" y="567653"/>
                </a:lnTo>
                <a:lnTo>
                  <a:pt x="5708" y="612078"/>
                </a:lnTo>
                <a:lnTo>
                  <a:pt x="1427" y="656799"/>
                </a:lnTo>
                <a:lnTo>
                  <a:pt x="0" y="701668"/>
                </a:lnTo>
                <a:lnTo>
                  <a:pt x="1427" y="746536"/>
                </a:lnTo>
                <a:lnTo>
                  <a:pt x="5708" y="791257"/>
                </a:lnTo>
                <a:lnTo>
                  <a:pt x="12844" y="835682"/>
                </a:lnTo>
                <a:lnTo>
                  <a:pt x="22834" y="879664"/>
                </a:lnTo>
                <a:lnTo>
                  <a:pt x="35679" y="923054"/>
                </a:lnTo>
                <a:lnTo>
                  <a:pt x="51378" y="965706"/>
                </a:lnTo>
                <a:lnTo>
                  <a:pt x="69931" y="1007471"/>
                </a:lnTo>
                <a:lnTo>
                  <a:pt x="91339" y="1048201"/>
                </a:lnTo>
                <a:lnTo>
                  <a:pt x="115601" y="1087750"/>
                </a:lnTo>
                <a:lnTo>
                  <a:pt x="142718" y="1125968"/>
                </a:lnTo>
                <a:lnTo>
                  <a:pt x="172689" y="1162708"/>
                </a:lnTo>
                <a:lnTo>
                  <a:pt x="205514" y="1197822"/>
                </a:lnTo>
                <a:lnTo>
                  <a:pt x="240628" y="1230647"/>
                </a:lnTo>
                <a:lnTo>
                  <a:pt x="277368" y="1260618"/>
                </a:lnTo>
                <a:lnTo>
                  <a:pt x="315586" y="1287734"/>
                </a:lnTo>
                <a:lnTo>
                  <a:pt x="355134" y="1311996"/>
                </a:lnTo>
                <a:lnTo>
                  <a:pt x="395864" y="1333404"/>
                </a:lnTo>
                <a:lnTo>
                  <a:pt x="437629" y="1351957"/>
                </a:lnTo>
                <a:lnTo>
                  <a:pt x="480281" y="1367656"/>
                </a:lnTo>
                <a:lnTo>
                  <a:pt x="523672" y="1380501"/>
                </a:lnTo>
                <a:lnTo>
                  <a:pt x="567653" y="1390491"/>
                </a:lnTo>
                <a:lnTo>
                  <a:pt x="612079" y="1397627"/>
                </a:lnTo>
                <a:lnTo>
                  <a:pt x="656799" y="1401908"/>
                </a:lnTo>
                <a:lnTo>
                  <a:pt x="701668" y="1403336"/>
                </a:lnTo>
                <a:lnTo>
                  <a:pt x="746536" y="1401908"/>
                </a:lnTo>
                <a:lnTo>
                  <a:pt x="791257" y="1397627"/>
                </a:lnTo>
                <a:lnTo>
                  <a:pt x="835682" y="1390491"/>
                </a:lnTo>
                <a:lnTo>
                  <a:pt x="879664" y="1380501"/>
                </a:lnTo>
                <a:lnTo>
                  <a:pt x="923055" y="1367656"/>
                </a:lnTo>
                <a:lnTo>
                  <a:pt x="965706" y="1351957"/>
                </a:lnTo>
                <a:lnTo>
                  <a:pt x="1007471" y="1333404"/>
                </a:lnTo>
                <a:lnTo>
                  <a:pt x="1048202" y="1311996"/>
                </a:lnTo>
                <a:lnTo>
                  <a:pt x="1087750" y="1287734"/>
                </a:lnTo>
                <a:lnTo>
                  <a:pt x="1125968" y="1260618"/>
                </a:lnTo>
                <a:lnTo>
                  <a:pt x="1162708" y="1230647"/>
                </a:lnTo>
                <a:lnTo>
                  <a:pt x="1197822" y="1197822"/>
                </a:lnTo>
                <a:lnTo>
                  <a:pt x="1230647" y="1162708"/>
                </a:lnTo>
                <a:lnTo>
                  <a:pt x="1260618" y="1125968"/>
                </a:lnTo>
                <a:lnTo>
                  <a:pt x="1287734" y="1087750"/>
                </a:lnTo>
                <a:lnTo>
                  <a:pt x="1311996" y="1048201"/>
                </a:lnTo>
                <a:lnTo>
                  <a:pt x="1333404" y="1007471"/>
                </a:lnTo>
                <a:lnTo>
                  <a:pt x="1351958" y="965706"/>
                </a:lnTo>
                <a:lnTo>
                  <a:pt x="1367657" y="923054"/>
                </a:lnTo>
                <a:lnTo>
                  <a:pt x="1380501" y="879664"/>
                </a:lnTo>
                <a:lnTo>
                  <a:pt x="1390492" y="835682"/>
                </a:lnTo>
                <a:lnTo>
                  <a:pt x="1397627" y="791257"/>
                </a:lnTo>
                <a:lnTo>
                  <a:pt x="1401909" y="746536"/>
                </a:lnTo>
                <a:lnTo>
                  <a:pt x="1403336" y="701668"/>
                </a:lnTo>
                <a:lnTo>
                  <a:pt x="1401909" y="656799"/>
                </a:lnTo>
                <a:lnTo>
                  <a:pt x="1397627" y="612078"/>
                </a:lnTo>
                <a:lnTo>
                  <a:pt x="1390492" y="567653"/>
                </a:lnTo>
                <a:lnTo>
                  <a:pt x="1380501" y="523671"/>
                </a:lnTo>
                <a:lnTo>
                  <a:pt x="1367657" y="480281"/>
                </a:lnTo>
                <a:lnTo>
                  <a:pt x="1351958" y="437629"/>
                </a:lnTo>
                <a:lnTo>
                  <a:pt x="1333404" y="395864"/>
                </a:lnTo>
                <a:lnTo>
                  <a:pt x="1311996" y="355134"/>
                </a:lnTo>
                <a:lnTo>
                  <a:pt x="1287734" y="315585"/>
                </a:lnTo>
                <a:lnTo>
                  <a:pt x="1260618" y="277367"/>
                </a:lnTo>
                <a:lnTo>
                  <a:pt x="1230647" y="240627"/>
                </a:lnTo>
                <a:lnTo>
                  <a:pt x="1197822" y="205513"/>
                </a:lnTo>
                <a:lnTo>
                  <a:pt x="1162708" y="172688"/>
                </a:lnTo>
                <a:lnTo>
                  <a:pt x="1125968" y="142717"/>
                </a:lnTo>
                <a:lnTo>
                  <a:pt x="1087750" y="115601"/>
                </a:lnTo>
                <a:lnTo>
                  <a:pt x="1048202" y="91339"/>
                </a:lnTo>
                <a:lnTo>
                  <a:pt x="1007471" y="69931"/>
                </a:lnTo>
                <a:lnTo>
                  <a:pt x="965706" y="51378"/>
                </a:lnTo>
                <a:lnTo>
                  <a:pt x="923055" y="35679"/>
                </a:lnTo>
                <a:lnTo>
                  <a:pt x="879664" y="22834"/>
                </a:lnTo>
                <a:lnTo>
                  <a:pt x="835682" y="12844"/>
                </a:lnTo>
                <a:lnTo>
                  <a:pt x="791257" y="5708"/>
                </a:lnTo>
                <a:lnTo>
                  <a:pt x="746536" y="1427"/>
                </a:lnTo>
                <a:lnTo>
                  <a:pt x="701668" y="0"/>
                </a:lnTo>
                <a:close/>
              </a:path>
            </a:pathLst>
          </a:custGeom>
          <a:solidFill>
            <a:srgbClr val="3187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2586530" y="5722420"/>
            <a:ext cx="1535430" cy="1535430"/>
          </a:xfrm>
          <a:custGeom>
            <a:avLst/>
            <a:gdLst/>
            <a:ahLst/>
            <a:cxnLst/>
            <a:rect l="l" t="t" r="r" b="b"/>
            <a:pathLst>
              <a:path w="1535429" h="1535429">
                <a:moveTo>
                  <a:pt x="767634" y="0"/>
                </a:moveTo>
                <a:lnTo>
                  <a:pt x="722320" y="1330"/>
                </a:lnTo>
                <a:lnTo>
                  <a:pt x="677133" y="5321"/>
                </a:lnTo>
                <a:lnTo>
                  <a:pt x="632200" y="11973"/>
                </a:lnTo>
                <a:lnTo>
                  <a:pt x="587648" y="21286"/>
                </a:lnTo>
                <a:lnTo>
                  <a:pt x="543605" y="33259"/>
                </a:lnTo>
                <a:lnTo>
                  <a:pt x="500198" y="47893"/>
                </a:lnTo>
                <a:lnTo>
                  <a:pt x="457554" y="65188"/>
                </a:lnTo>
                <a:lnTo>
                  <a:pt x="415801" y="85144"/>
                </a:lnTo>
                <a:lnTo>
                  <a:pt x="375064" y="107761"/>
                </a:lnTo>
                <a:lnTo>
                  <a:pt x="335472" y="133038"/>
                </a:lnTo>
                <a:lnTo>
                  <a:pt x="297152" y="160976"/>
                </a:lnTo>
                <a:lnTo>
                  <a:pt x="260231" y="191575"/>
                </a:lnTo>
                <a:lnTo>
                  <a:pt x="224835" y="224834"/>
                </a:lnTo>
                <a:lnTo>
                  <a:pt x="191575" y="260230"/>
                </a:lnTo>
                <a:lnTo>
                  <a:pt x="160977" y="297151"/>
                </a:lnTo>
                <a:lnTo>
                  <a:pt x="133038" y="335471"/>
                </a:lnTo>
                <a:lnTo>
                  <a:pt x="107761" y="375063"/>
                </a:lnTo>
                <a:lnTo>
                  <a:pt x="85144" y="415800"/>
                </a:lnTo>
                <a:lnTo>
                  <a:pt x="65189" y="457553"/>
                </a:lnTo>
                <a:lnTo>
                  <a:pt x="47893" y="500197"/>
                </a:lnTo>
                <a:lnTo>
                  <a:pt x="33259" y="543604"/>
                </a:lnTo>
                <a:lnTo>
                  <a:pt x="21286" y="587647"/>
                </a:lnTo>
                <a:lnTo>
                  <a:pt x="11973" y="632198"/>
                </a:lnTo>
                <a:lnTo>
                  <a:pt x="5321" y="677131"/>
                </a:lnTo>
                <a:lnTo>
                  <a:pt x="1330" y="722318"/>
                </a:lnTo>
                <a:lnTo>
                  <a:pt x="0" y="767633"/>
                </a:lnTo>
                <a:lnTo>
                  <a:pt x="1330" y="812947"/>
                </a:lnTo>
                <a:lnTo>
                  <a:pt x="5321" y="858135"/>
                </a:lnTo>
                <a:lnTo>
                  <a:pt x="11973" y="903068"/>
                </a:lnTo>
                <a:lnTo>
                  <a:pt x="21286" y="947619"/>
                </a:lnTo>
                <a:lnTo>
                  <a:pt x="33259" y="991662"/>
                </a:lnTo>
                <a:lnTo>
                  <a:pt x="47893" y="1035069"/>
                </a:lnTo>
                <a:lnTo>
                  <a:pt x="65189" y="1077713"/>
                </a:lnTo>
                <a:lnTo>
                  <a:pt x="85144" y="1119466"/>
                </a:lnTo>
                <a:lnTo>
                  <a:pt x="107761" y="1160203"/>
                </a:lnTo>
                <a:lnTo>
                  <a:pt x="133038" y="1199795"/>
                </a:lnTo>
                <a:lnTo>
                  <a:pt x="160977" y="1238115"/>
                </a:lnTo>
                <a:lnTo>
                  <a:pt x="191575" y="1275036"/>
                </a:lnTo>
                <a:lnTo>
                  <a:pt x="224835" y="1310432"/>
                </a:lnTo>
                <a:lnTo>
                  <a:pt x="260231" y="1343691"/>
                </a:lnTo>
                <a:lnTo>
                  <a:pt x="297152" y="1374290"/>
                </a:lnTo>
                <a:lnTo>
                  <a:pt x="335472" y="1402228"/>
                </a:lnTo>
                <a:lnTo>
                  <a:pt x="375064" y="1427505"/>
                </a:lnTo>
                <a:lnTo>
                  <a:pt x="415801" y="1450122"/>
                </a:lnTo>
                <a:lnTo>
                  <a:pt x="457554" y="1470078"/>
                </a:lnTo>
                <a:lnTo>
                  <a:pt x="500198" y="1487373"/>
                </a:lnTo>
                <a:lnTo>
                  <a:pt x="543605" y="1502007"/>
                </a:lnTo>
                <a:lnTo>
                  <a:pt x="587648" y="1513980"/>
                </a:lnTo>
                <a:lnTo>
                  <a:pt x="632200" y="1523293"/>
                </a:lnTo>
                <a:lnTo>
                  <a:pt x="677133" y="1529945"/>
                </a:lnTo>
                <a:lnTo>
                  <a:pt x="722320" y="1533936"/>
                </a:lnTo>
                <a:lnTo>
                  <a:pt x="767634" y="1535266"/>
                </a:lnTo>
                <a:lnTo>
                  <a:pt x="812949" y="1533936"/>
                </a:lnTo>
                <a:lnTo>
                  <a:pt x="858136" y="1529945"/>
                </a:lnTo>
                <a:lnTo>
                  <a:pt x="903069" y="1523293"/>
                </a:lnTo>
                <a:lnTo>
                  <a:pt x="947621" y="1513980"/>
                </a:lnTo>
                <a:lnTo>
                  <a:pt x="991664" y="1502007"/>
                </a:lnTo>
                <a:lnTo>
                  <a:pt x="1035071" y="1487373"/>
                </a:lnTo>
                <a:lnTo>
                  <a:pt x="1077715" y="1470078"/>
                </a:lnTo>
                <a:lnTo>
                  <a:pt x="1119468" y="1450122"/>
                </a:lnTo>
                <a:lnTo>
                  <a:pt x="1160205" y="1427505"/>
                </a:lnTo>
                <a:lnTo>
                  <a:pt x="1199797" y="1402228"/>
                </a:lnTo>
                <a:lnTo>
                  <a:pt x="1238117" y="1374290"/>
                </a:lnTo>
                <a:lnTo>
                  <a:pt x="1275038" y="1343691"/>
                </a:lnTo>
                <a:lnTo>
                  <a:pt x="1310434" y="1310432"/>
                </a:lnTo>
                <a:lnTo>
                  <a:pt x="1343693" y="1275036"/>
                </a:lnTo>
                <a:lnTo>
                  <a:pt x="1374292" y="1238115"/>
                </a:lnTo>
                <a:lnTo>
                  <a:pt x="1402230" y="1199795"/>
                </a:lnTo>
                <a:lnTo>
                  <a:pt x="1427507" y="1160203"/>
                </a:lnTo>
                <a:lnTo>
                  <a:pt x="1450124" y="1119466"/>
                </a:lnTo>
                <a:lnTo>
                  <a:pt x="1470080" y="1077713"/>
                </a:lnTo>
                <a:lnTo>
                  <a:pt x="1487375" y="1035069"/>
                </a:lnTo>
                <a:lnTo>
                  <a:pt x="1502009" y="991662"/>
                </a:lnTo>
                <a:lnTo>
                  <a:pt x="1513982" y="947619"/>
                </a:lnTo>
                <a:lnTo>
                  <a:pt x="1523295" y="903068"/>
                </a:lnTo>
                <a:lnTo>
                  <a:pt x="1529947" y="858135"/>
                </a:lnTo>
                <a:lnTo>
                  <a:pt x="1533938" y="812947"/>
                </a:lnTo>
                <a:lnTo>
                  <a:pt x="1535269" y="767633"/>
                </a:lnTo>
                <a:lnTo>
                  <a:pt x="1533938" y="722318"/>
                </a:lnTo>
                <a:lnTo>
                  <a:pt x="1529947" y="677131"/>
                </a:lnTo>
                <a:lnTo>
                  <a:pt x="1523295" y="632198"/>
                </a:lnTo>
                <a:lnTo>
                  <a:pt x="1513982" y="587647"/>
                </a:lnTo>
                <a:lnTo>
                  <a:pt x="1502009" y="543604"/>
                </a:lnTo>
                <a:lnTo>
                  <a:pt x="1487375" y="500197"/>
                </a:lnTo>
                <a:lnTo>
                  <a:pt x="1470080" y="457553"/>
                </a:lnTo>
                <a:lnTo>
                  <a:pt x="1450124" y="415800"/>
                </a:lnTo>
                <a:lnTo>
                  <a:pt x="1427507" y="375063"/>
                </a:lnTo>
                <a:lnTo>
                  <a:pt x="1402230" y="335471"/>
                </a:lnTo>
                <a:lnTo>
                  <a:pt x="1374292" y="297151"/>
                </a:lnTo>
                <a:lnTo>
                  <a:pt x="1343693" y="260230"/>
                </a:lnTo>
                <a:lnTo>
                  <a:pt x="1310434" y="224834"/>
                </a:lnTo>
                <a:lnTo>
                  <a:pt x="1275038" y="191575"/>
                </a:lnTo>
                <a:lnTo>
                  <a:pt x="1238117" y="160976"/>
                </a:lnTo>
                <a:lnTo>
                  <a:pt x="1199797" y="133038"/>
                </a:lnTo>
                <a:lnTo>
                  <a:pt x="1160205" y="107761"/>
                </a:lnTo>
                <a:lnTo>
                  <a:pt x="1119468" y="85144"/>
                </a:lnTo>
                <a:lnTo>
                  <a:pt x="1077715" y="65188"/>
                </a:lnTo>
                <a:lnTo>
                  <a:pt x="1035071" y="47893"/>
                </a:lnTo>
                <a:lnTo>
                  <a:pt x="991664" y="33259"/>
                </a:lnTo>
                <a:lnTo>
                  <a:pt x="947621" y="21286"/>
                </a:lnTo>
                <a:lnTo>
                  <a:pt x="903069" y="11973"/>
                </a:lnTo>
                <a:lnTo>
                  <a:pt x="858136" y="5321"/>
                </a:lnTo>
                <a:lnTo>
                  <a:pt x="812949" y="1330"/>
                </a:lnTo>
                <a:lnTo>
                  <a:pt x="767634" y="0"/>
                </a:lnTo>
                <a:close/>
              </a:path>
            </a:pathLst>
          </a:custGeom>
          <a:solidFill>
            <a:srgbClr val="7E7E7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3843630" y="6611406"/>
            <a:ext cx="645795" cy="645795"/>
          </a:xfrm>
          <a:custGeom>
            <a:avLst/>
            <a:gdLst/>
            <a:ahLst/>
            <a:cxnLst/>
            <a:rect l="l" t="t" r="r" b="b"/>
            <a:pathLst>
              <a:path w="645795" h="645795">
                <a:moveTo>
                  <a:pt x="345316" y="0"/>
                </a:moveTo>
                <a:lnTo>
                  <a:pt x="300182" y="0"/>
                </a:lnTo>
                <a:lnTo>
                  <a:pt x="255402" y="6265"/>
                </a:lnTo>
                <a:lnTo>
                  <a:pt x="211684" y="18795"/>
                </a:lnTo>
                <a:lnTo>
                  <a:pt x="169735" y="37590"/>
                </a:lnTo>
                <a:lnTo>
                  <a:pt x="130263" y="62651"/>
                </a:lnTo>
                <a:lnTo>
                  <a:pt x="93977" y="93977"/>
                </a:lnTo>
                <a:lnTo>
                  <a:pt x="62651" y="130263"/>
                </a:lnTo>
                <a:lnTo>
                  <a:pt x="37590" y="169735"/>
                </a:lnTo>
                <a:lnTo>
                  <a:pt x="18795" y="211684"/>
                </a:lnTo>
                <a:lnTo>
                  <a:pt x="6265" y="255402"/>
                </a:lnTo>
                <a:lnTo>
                  <a:pt x="0" y="300181"/>
                </a:lnTo>
                <a:lnTo>
                  <a:pt x="0" y="345315"/>
                </a:lnTo>
                <a:lnTo>
                  <a:pt x="6265" y="390095"/>
                </a:lnTo>
                <a:lnTo>
                  <a:pt x="18795" y="433813"/>
                </a:lnTo>
                <a:lnTo>
                  <a:pt x="37590" y="475761"/>
                </a:lnTo>
                <a:lnTo>
                  <a:pt x="62651" y="515233"/>
                </a:lnTo>
                <a:lnTo>
                  <a:pt x="93977" y="551520"/>
                </a:lnTo>
                <a:lnTo>
                  <a:pt x="130263" y="582845"/>
                </a:lnTo>
                <a:lnTo>
                  <a:pt x="169735" y="607906"/>
                </a:lnTo>
                <a:lnTo>
                  <a:pt x="211684" y="626701"/>
                </a:lnTo>
                <a:lnTo>
                  <a:pt x="255402" y="639232"/>
                </a:lnTo>
                <a:lnTo>
                  <a:pt x="300182" y="645497"/>
                </a:lnTo>
                <a:lnTo>
                  <a:pt x="345316" y="645497"/>
                </a:lnTo>
                <a:lnTo>
                  <a:pt x="390096" y="639232"/>
                </a:lnTo>
                <a:lnTo>
                  <a:pt x="433814" y="626701"/>
                </a:lnTo>
                <a:lnTo>
                  <a:pt x="475763" y="607906"/>
                </a:lnTo>
                <a:lnTo>
                  <a:pt x="515234" y="582845"/>
                </a:lnTo>
                <a:lnTo>
                  <a:pt x="551521" y="551520"/>
                </a:lnTo>
                <a:lnTo>
                  <a:pt x="582846" y="515233"/>
                </a:lnTo>
                <a:lnTo>
                  <a:pt x="607907" y="475761"/>
                </a:lnTo>
                <a:lnTo>
                  <a:pt x="626702" y="433813"/>
                </a:lnTo>
                <a:lnTo>
                  <a:pt x="639232" y="390095"/>
                </a:lnTo>
                <a:lnTo>
                  <a:pt x="645497" y="345315"/>
                </a:lnTo>
                <a:lnTo>
                  <a:pt x="645497" y="300181"/>
                </a:lnTo>
                <a:lnTo>
                  <a:pt x="639232" y="255402"/>
                </a:lnTo>
                <a:lnTo>
                  <a:pt x="626702" y="211684"/>
                </a:lnTo>
                <a:lnTo>
                  <a:pt x="607907" y="169735"/>
                </a:lnTo>
                <a:lnTo>
                  <a:pt x="582846" y="130263"/>
                </a:lnTo>
                <a:lnTo>
                  <a:pt x="551521" y="93977"/>
                </a:lnTo>
                <a:lnTo>
                  <a:pt x="515234" y="62651"/>
                </a:lnTo>
                <a:lnTo>
                  <a:pt x="475763" y="37590"/>
                </a:lnTo>
                <a:lnTo>
                  <a:pt x="433814" y="18795"/>
                </a:lnTo>
                <a:lnTo>
                  <a:pt x="390096" y="6265"/>
                </a:lnTo>
                <a:lnTo>
                  <a:pt x="345316" y="0"/>
                </a:lnTo>
                <a:close/>
              </a:path>
            </a:pathLst>
          </a:custGeom>
          <a:solidFill>
            <a:srgbClr val="4040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4631493" y="5615181"/>
            <a:ext cx="1991360" cy="1991360"/>
          </a:xfrm>
          <a:custGeom>
            <a:avLst/>
            <a:gdLst/>
            <a:ahLst/>
            <a:cxnLst/>
            <a:rect l="l" t="t" r="r" b="b"/>
            <a:pathLst>
              <a:path w="1991359" h="1991359">
                <a:moveTo>
                  <a:pt x="995441" y="0"/>
                </a:moveTo>
                <a:lnTo>
                  <a:pt x="950496" y="1008"/>
                </a:lnTo>
                <a:lnTo>
                  <a:pt x="905625" y="4035"/>
                </a:lnTo>
                <a:lnTo>
                  <a:pt x="860902" y="9079"/>
                </a:lnTo>
                <a:lnTo>
                  <a:pt x="816400" y="16141"/>
                </a:lnTo>
                <a:lnTo>
                  <a:pt x="772193" y="25221"/>
                </a:lnTo>
                <a:lnTo>
                  <a:pt x="728354" y="36318"/>
                </a:lnTo>
                <a:lnTo>
                  <a:pt x="684958" y="49433"/>
                </a:lnTo>
                <a:lnTo>
                  <a:pt x="642079" y="64566"/>
                </a:lnTo>
                <a:lnTo>
                  <a:pt x="599789" y="81717"/>
                </a:lnTo>
                <a:lnTo>
                  <a:pt x="558163" y="100885"/>
                </a:lnTo>
                <a:lnTo>
                  <a:pt x="517274" y="122071"/>
                </a:lnTo>
                <a:lnTo>
                  <a:pt x="477196" y="145274"/>
                </a:lnTo>
                <a:lnTo>
                  <a:pt x="438004" y="170496"/>
                </a:lnTo>
                <a:lnTo>
                  <a:pt x="399770" y="197735"/>
                </a:lnTo>
                <a:lnTo>
                  <a:pt x="362569" y="226991"/>
                </a:lnTo>
                <a:lnTo>
                  <a:pt x="326473" y="258266"/>
                </a:lnTo>
                <a:lnTo>
                  <a:pt x="291558" y="291558"/>
                </a:lnTo>
                <a:lnTo>
                  <a:pt x="258266" y="326473"/>
                </a:lnTo>
                <a:lnTo>
                  <a:pt x="226991" y="362569"/>
                </a:lnTo>
                <a:lnTo>
                  <a:pt x="197735" y="399770"/>
                </a:lnTo>
                <a:lnTo>
                  <a:pt x="170496" y="438004"/>
                </a:lnTo>
                <a:lnTo>
                  <a:pt x="145274" y="477196"/>
                </a:lnTo>
                <a:lnTo>
                  <a:pt x="122071" y="517274"/>
                </a:lnTo>
                <a:lnTo>
                  <a:pt x="100885" y="558163"/>
                </a:lnTo>
                <a:lnTo>
                  <a:pt x="81717" y="599789"/>
                </a:lnTo>
                <a:lnTo>
                  <a:pt x="64566" y="642079"/>
                </a:lnTo>
                <a:lnTo>
                  <a:pt x="49433" y="684958"/>
                </a:lnTo>
                <a:lnTo>
                  <a:pt x="36318" y="728354"/>
                </a:lnTo>
                <a:lnTo>
                  <a:pt x="25221" y="772193"/>
                </a:lnTo>
                <a:lnTo>
                  <a:pt x="16141" y="816400"/>
                </a:lnTo>
                <a:lnTo>
                  <a:pt x="9079" y="860902"/>
                </a:lnTo>
                <a:lnTo>
                  <a:pt x="4035" y="905625"/>
                </a:lnTo>
                <a:lnTo>
                  <a:pt x="1008" y="950496"/>
                </a:lnTo>
                <a:lnTo>
                  <a:pt x="0" y="995441"/>
                </a:lnTo>
                <a:lnTo>
                  <a:pt x="1008" y="1040385"/>
                </a:lnTo>
                <a:lnTo>
                  <a:pt x="4035" y="1085256"/>
                </a:lnTo>
                <a:lnTo>
                  <a:pt x="9079" y="1129980"/>
                </a:lnTo>
                <a:lnTo>
                  <a:pt x="16141" y="1174482"/>
                </a:lnTo>
                <a:lnTo>
                  <a:pt x="25221" y="1218689"/>
                </a:lnTo>
                <a:lnTo>
                  <a:pt x="36318" y="1262527"/>
                </a:lnTo>
                <a:lnTo>
                  <a:pt x="49433" y="1305923"/>
                </a:lnTo>
                <a:lnTo>
                  <a:pt x="64566" y="1348803"/>
                </a:lnTo>
                <a:lnTo>
                  <a:pt x="81717" y="1391093"/>
                </a:lnTo>
                <a:lnTo>
                  <a:pt x="100885" y="1432719"/>
                </a:lnTo>
                <a:lnTo>
                  <a:pt x="122071" y="1473608"/>
                </a:lnTo>
                <a:lnTo>
                  <a:pt x="145274" y="1513685"/>
                </a:lnTo>
                <a:lnTo>
                  <a:pt x="170496" y="1552878"/>
                </a:lnTo>
                <a:lnTo>
                  <a:pt x="197735" y="1591111"/>
                </a:lnTo>
                <a:lnTo>
                  <a:pt x="226991" y="1628313"/>
                </a:lnTo>
                <a:lnTo>
                  <a:pt x="258266" y="1664408"/>
                </a:lnTo>
                <a:lnTo>
                  <a:pt x="291558" y="1699324"/>
                </a:lnTo>
                <a:lnTo>
                  <a:pt x="326473" y="1732616"/>
                </a:lnTo>
                <a:lnTo>
                  <a:pt x="362569" y="1763890"/>
                </a:lnTo>
                <a:lnTo>
                  <a:pt x="399770" y="1793147"/>
                </a:lnTo>
                <a:lnTo>
                  <a:pt x="438004" y="1820386"/>
                </a:lnTo>
                <a:lnTo>
                  <a:pt x="477196" y="1845607"/>
                </a:lnTo>
                <a:lnTo>
                  <a:pt x="517274" y="1868811"/>
                </a:lnTo>
                <a:lnTo>
                  <a:pt x="558163" y="1889997"/>
                </a:lnTo>
                <a:lnTo>
                  <a:pt x="599789" y="1909165"/>
                </a:lnTo>
                <a:lnTo>
                  <a:pt x="642079" y="1926315"/>
                </a:lnTo>
                <a:lnTo>
                  <a:pt x="684958" y="1941448"/>
                </a:lnTo>
                <a:lnTo>
                  <a:pt x="728354" y="1954563"/>
                </a:lnTo>
                <a:lnTo>
                  <a:pt x="772193" y="1965661"/>
                </a:lnTo>
                <a:lnTo>
                  <a:pt x="816400" y="1974740"/>
                </a:lnTo>
                <a:lnTo>
                  <a:pt x="860902" y="1981802"/>
                </a:lnTo>
                <a:lnTo>
                  <a:pt x="905625" y="1986847"/>
                </a:lnTo>
                <a:lnTo>
                  <a:pt x="950496" y="1989873"/>
                </a:lnTo>
                <a:lnTo>
                  <a:pt x="995441" y="1990882"/>
                </a:lnTo>
                <a:lnTo>
                  <a:pt x="1040385" y="1989873"/>
                </a:lnTo>
                <a:lnTo>
                  <a:pt x="1085256" y="1986847"/>
                </a:lnTo>
                <a:lnTo>
                  <a:pt x="1129980" y="1981802"/>
                </a:lnTo>
                <a:lnTo>
                  <a:pt x="1174482" y="1974740"/>
                </a:lnTo>
                <a:lnTo>
                  <a:pt x="1218689" y="1965661"/>
                </a:lnTo>
                <a:lnTo>
                  <a:pt x="1262527" y="1954563"/>
                </a:lnTo>
                <a:lnTo>
                  <a:pt x="1305923" y="1941448"/>
                </a:lnTo>
                <a:lnTo>
                  <a:pt x="1348803" y="1926315"/>
                </a:lnTo>
                <a:lnTo>
                  <a:pt x="1391093" y="1909165"/>
                </a:lnTo>
                <a:lnTo>
                  <a:pt x="1432719" y="1889997"/>
                </a:lnTo>
                <a:lnTo>
                  <a:pt x="1473608" y="1868811"/>
                </a:lnTo>
                <a:lnTo>
                  <a:pt x="1513685" y="1845607"/>
                </a:lnTo>
                <a:lnTo>
                  <a:pt x="1552878" y="1820386"/>
                </a:lnTo>
                <a:lnTo>
                  <a:pt x="1591111" y="1793147"/>
                </a:lnTo>
                <a:lnTo>
                  <a:pt x="1628313" y="1763890"/>
                </a:lnTo>
                <a:lnTo>
                  <a:pt x="1664408" y="1732616"/>
                </a:lnTo>
                <a:lnTo>
                  <a:pt x="1699324" y="1699324"/>
                </a:lnTo>
                <a:lnTo>
                  <a:pt x="1732616" y="1664408"/>
                </a:lnTo>
                <a:lnTo>
                  <a:pt x="1763890" y="1628313"/>
                </a:lnTo>
                <a:lnTo>
                  <a:pt x="1793147" y="1591111"/>
                </a:lnTo>
                <a:lnTo>
                  <a:pt x="1820386" y="1552878"/>
                </a:lnTo>
                <a:lnTo>
                  <a:pt x="1845607" y="1513685"/>
                </a:lnTo>
                <a:lnTo>
                  <a:pt x="1868811" y="1473608"/>
                </a:lnTo>
                <a:lnTo>
                  <a:pt x="1889997" y="1432719"/>
                </a:lnTo>
                <a:lnTo>
                  <a:pt x="1909165" y="1391093"/>
                </a:lnTo>
                <a:lnTo>
                  <a:pt x="1926315" y="1348803"/>
                </a:lnTo>
                <a:lnTo>
                  <a:pt x="1941448" y="1305923"/>
                </a:lnTo>
                <a:lnTo>
                  <a:pt x="1954563" y="1262527"/>
                </a:lnTo>
                <a:lnTo>
                  <a:pt x="1965661" y="1218689"/>
                </a:lnTo>
                <a:lnTo>
                  <a:pt x="1974740" y="1174482"/>
                </a:lnTo>
                <a:lnTo>
                  <a:pt x="1981802" y="1129980"/>
                </a:lnTo>
                <a:lnTo>
                  <a:pt x="1986847" y="1085256"/>
                </a:lnTo>
                <a:lnTo>
                  <a:pt x="1989873" y="1040385"/>
                </a:lnTo>
                <a:lnTo>
                  <a:pt x="1990882" y="995441"/>
                </a:lnTo>
                <a:lnTo>
                  <a:pt x="1989873" y="950496"/>
                </a:lnTo>
                <a:lnTo>
                  <a:pt x="1986847" y="905625"/>
                </a:lnTo>
                <a:lnTo>
                  <a:pt x="1981802" y="860902"/>
                </a:lnTo>
                <a:lnTo>
                  <a:pt x="1974740" y="816400"/>
                </a:lnTo>
                <a:lnTo>
                  <a:pt x="1965661" y="772193"/>
                </a:lnTo>
                <a:lnTo>
                  <a:pt x="1954563" y="728354"/>
                </a:lnTo>
                <a:lnTo>
                  <a:pt x="1941448" y="684958"/>
                </a:lnTo>
                <a:lnTo>
                  <a:pt x="1926315" y="642079"/>
                </a:lnTo>
                <a:lnTo>
                  <a:pt x="1909165" y="599789"/>
                </a:lnTo>
                <a:lnTo>
                  <a:pt x="1889997" y="558163"/>
                </a:lnTo>
                <a:lnTo>
                  <a:pt x="1868811" y="517274"/>
                </a:lnTo>
                <a:lnTo>
                  <a:pt x="1845607" y="477196"/>
                </a:lnTo>
                <a:lnTo>
                  <a:pt x="1820386" y="438004"/>
                </a:lnTo>
                <a:lnTo>
                  <a:pt x="1793147" y="399770"/>
                </a:lnTo>
                <a:lnTo>
                  <a:pt x="1763890" y="362569"/>
                </a:lnTo>
                <a:lnTo>
                  <a:pt x="1732616" y="326473"/>
                </a:lnTo>
                <a:lnTo>
                  <a:pt x="1699324" y="291558"/>
                </a:lnTo>
                <a:lnTo>
                  <a:pt x="1664408" y="258266"/>
                </a:lnTo>
                <a:lnTo>
                  <a:pt x="1628313" y="226991"/>
                </a:lnTo>
                <a:lnTo>
                  <a:pt x="1591111" y="197735"/>
                </a:lnTo>
                <a:lnTo>
                  <a:pt x="1552878" y="170496"/>
                </a:lnTo>
                <a:lnTo>
                  <a:pt x="1513685" y="145274"/>
                </a:lnTo>
                <a:lnTo>
                  <a:pt x="1473608" y="122071"/>
                </a:lnTo>
                <a:lnTo>
                  <a:pt x="1432719" y="100885"/>
                </a:lnTo>
                <a:lnTo>
                  <a:pt x="1391093" y="81717"/>
                </a:lnTo>
                <a:lnTo>
                  <a:pt x="1348803" y="64566"/>
                </a:lnTo>
                <a:lnTo>
                  <a:pt x="1305923" y="49433"/>
                </a:lnTo>
                <a:lnTo>
                  <a:pt x="1262527" y="36318"/>
                </a:lnTo>
                <a:lnTo>
                  <a:pt x="1218689" y="25221"/>
                </a:lnTo>
                <a:lnTo>
                  <a:pt x="1174482" y="16141"/>
                </a:lnTo>
                <a:lnTo>
                  <a:pt x="1129980" y="9079"/>
                </a:lnTo>
                <a:lnTo>
                  <a:pt x="1085256" y="4035"/>
                </a:lnTo>
                <a:lnTo>
                  <a:pt x="1040385" y="1008"/>
                </a:lnTo>
                <a:lnTo>
                  <a:pt x="995441" y="0"/>
                </a:lnTo>
                <a:close/>
              </a:path>
            </a:pathLst>
          </a:custGeom>
          <a:solidFill>
            <a:srgbClr val="26262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5336052" y="3243729"/>
            <a:ext cx="1674495" cy="1674495"/>
          </a:xfrm>
          <a:custGeom>
            <a:avLst/>
            <a:gdLst/>
            <a:ahLst/>
            <a:cxnLst/>
            <a:rect l="l" t="t" r="r" b="b"/>
            <a:pathLst>
              <a:path w="1674495" h="1674495">
                <a:moveTo>
                  <a:pt x="859419" y="0"/>
                </a:moveTo>
                <a:lnTo>
                  <a:pt x="815076" y="0"/>
                </a:lnTo>
                <a:lnTo>
                  <a:pt x="770783" y="2333"/>
                </a:lnTo>
                <a:lnTo>
                  <a:pt x="726640" y="7000"/>
                </a:lnTo>
                <a:lnTo>
                  <a:pt x="682747" y="14001"/>
                </a:lnTo>
                <a:lnTo>
                  <a:pt x="639204" y="23335"/>
                </a:lnTo>
                <a:lnTo>
                  <a:pt x="596110" y="35002"/>
                </a:lnTo>
                <a:lnTo>
                  <a:pt x="553567" y="49003"/>
                </a:lnTo>
                <a:lnTo>
                  <a:pt x="511674" y="65338"/>
                </a:lnTo>
                <a:lnTo>
                  <a:pt x="470530" y="84006"/>
                </a:lnTo>
                <a:lnTo>
                  <a:pt x="430237" y="105007"/>
                </a:lnTo>
                <a:lnTo>
                  <a:pt x="390893" y="128342"/>
                </a:lnTo>
                <a:lnTo>
                  <a:pt x="352599" y="154011"/>
                </a:lnTo>
                <a:lnTo>
                  <a:pt x="315456" y="182013"/>
                </a:lnTo>
                <a:lnTo>
                  <a:pt x="279562" y="212348"/>
                </a:lnTo>
                <a:lnTo>
                  <a:pt x="245018" y="245018"/>
                </a:lnTo>
                <a:lnTo>
                  <a:pt x="212348" y="279562"/>
                </a:lnTo>
                <a:lnTo>
                  <a:pt x="182013" y="315456"/>
                </a:lnTo>
                <a:lnTo>
                  <a:pt x="154011" y="352599"/>
                </a:lnTo>
                <a:lnTo>
                  <a:pt x="128342" y="390893"/>
                </a:lnTo>
                <a:lnTo>
                  <a:pt x="105007" y="430237"/>
                </a:lnTo>
                <a:lnTo>
                  <a:pt x="84006" y="470530"/>
                </a:lnTo>
                <a:lnTo>
                  <a:pt x="65338" y="511674"/>
                </a:lnTo>
                <a:lnTo>
                  <a:pt x="49003" y="553567"/>
                </a:lnTo>
                <a:lnTo>
                  <a:pt x="35002" y="596110"/>
                </a:lnTo>
                <a:lnTo>
                  <a:pt x="23335" y="639204"/>
                </a:lnTo>
                <a:lnTo>
                  <a:pt x="14001" y="682747"/>
                </a:lnTo>
                <a:lnTo>
                  <a:pt x="7000" y="726640"/>
                </a:lnTo>
                <a:lnTo>
                  <a:pt x="2333" y="770783"/>
                </a:lnTo>
                <a:lnTo>
                  <a:pt x="0" y="815076"/>
                </a:lnTo>
                <a:lnTo>
                  <a:pt x="0" y="859419"/>
                </a:lnTo>
                <a:lnTo>
                  <a:pt x="2333" y="903713"/>
                </a:lnTo>
                <a:lnTo>
                  <a:pt x="7000" y="947856"/>
                </a:lnTo>
                <a:lnTo>
                  <a:pt x="14001" y="991749"/>
                </a:lnTo>
                <a:lnTo>
                  <a:pt x="23335" y="1035292"/>
                </a:lnTo>
                <a:lnTo>
                  <a:pt x="35002" y="1078386"/>
                </a:lnTo>
                <a:lnTo>
                  <a:pt x="49003" y="1120929"/>
                </a:lnTo>
                <a:lnTo>
                  <a:pt x="65338" y="1162822"/>
                </a:lnTo>
                <a:lnTo>
                  <a:pt x="84006" y="1203966"/>
                </a:lnTo>
                <a:lnTo>
                  <a:pt x="105007" y="1244259"/>
                </a:lnTo>
                <a:lnTo>
                  <a:pt x="128342" y="1283603"/>
                </a:lnTo>
                <a:lnTo>
                  <a:pt x="154011" y="1321897"/>
                </a:lnTo>
                <a:lnTo>
                  <a:pt x="182013" y="1359041"/>
                </a:lnTo>
                <a:lnTo>
                  <a:pt x="212348" y="1394935"/>
                </a:lnTo>
                <a:lnTo>
                  <a:pt x="245018" y="1429479"/>
                </a:lnTo>
                <a:lnTo>
                  <a:pt x="279562" y="1462148"/>
                </a:lnTo>
                <a:lnTo>
                  <a:pt x="315456" y="1492484"/>
                </a:lnTo>
                <a:lnTo>
                  <a:pt x="352599" y="1520486"/>
                </a:lnTo>
                <a:lnTo>
                  <a:pt x="390893" y="1546154"/>
                </a:lnTo>
                <a:lnTo>
                  <a:pt x="430237" y="1569490"/>
                </a:lnTo>
                <a:lnTo>
                  <a:pt x="470530" y="1590491"/>
                </a:lnTo>
                <a:lnTo>
                  <a:pt x="511674" y="1609159"/>
                </a:lnTo>
                <a:lnTo>
                  <a:pt x="553567" y="1625494"/>
                </a:lnTo>
                <a:lnTo>
                  <a:pt x="596110" y="1639495"/>
                </a:lnTo>
                <a:lnTo>
                  <a:pt x="639204" y="1651162"/>
                </a:lnTo>
                <a:lnTo>
                  <a:pt x="682747" y="1660496"/>
                </a:lnTo>
                <a:lnTo>
                  <a:pt x="726640" y="1667497"/>
                </a:lnTo>
                <a:lnTo>
                  <a:pt x="770783" y="1672164"/>
                </a:lnTo>
                <a:lnTo>
                  <a:pt x="815076" y="1674497"/>
                </a:lnTo>
                <a:lnTo>
                  <a:pt x="859419" y="1674497"/>
                </a:lnTo>
                <a:lnTo>
                  <a:pt x="903712" y="1672164"/>
                </a:lnTo>
                <a:lnTo>
                  <a:pt x="947856" y="1667497"/>
                </a:lnTo>
                <a:lnTo>
                  <a:pt x="991749" y="1660496"/>
                </a:lnTo>
                <a:lnTo>
                  <a:pt x="1035292" y="1651162"/>
                </a:lnTo>
                <a:lnTo>
                  <a:pt x="1078385" y="1639495"/>
                </a:lnTo>
                <a:lnTo>
                  <a:pt x="1120928" y="1625494"/>
                </a:lnTo>
                <a:lnTo>
                  <a:pt x="1162822" y="1609159"/>
                </a:lnTo>
                <a:lnTo>
                  <a:pt x="1203965" y="1590491"/>
                </a:lnTo>
                <a:lnTo>
                  <a:pt x="1244259" y="1569490"/>
                </a:lnTo>
                <a:lnTo>
                  <a:pt x="1283602" y="1546154"/>
                </a:lnTo>
                <a:lnTo>
                  <a:pt x="1321896" y="1520486"/>
                </a:lnTo>
                <a:lnTo>
                  <a:pt x="1359040" y="1492484"/>
                </a:lnTo>
                <a:lnTo>
                  <a:pt x="1394934" y="1462148"/>
                </a:lnTo>
                <a:lnTo>
                  <a:pt x="1429478" y="1429479"/>
                </a:lnTo>
                <a:lnTo>
                  <a:pt x="1462147" y="1394935"/>
                </a:lnTo>
                <a:lnTo>
                  <a:pt x="1492483" y="1359041"/>
                </a:lnTo>
                <a:lnTo>
                  <a:pt x="1520485" y="1321897"/>
                </a:lnTo>
                <a:lnTo>
                  <a:pt x="1546153" y="1283603"/>
                </a:lnTo>
                <a:lnTo>
                  <a:pt x="1569488" y="1244259"/>
                </a:lnTo>
                <a:lnTo>
                  <a:pt x="1590490" y="1203966"/>
                </a:lnTo>
                <a:lnTo>
                  <a:pt x="1609158" y="1162822"/>
                </a:lnTo>
                <a:lnTo>
                  <a:pt x="1625492" y="1120929"/>
                </a:lnTo>
                <a:lnTo>
                  <a:pt x="1639493" y="1078386"/>
                </a:lnTo>
                <a:lnTo>
                  <a:pt x="1651161" y="1035292"/>
                </a:lnTo>
                <a:lnTo>
                  <a:pt x="1660495" y="991749"/>
                </a:lnTo>
                <a:lnTo>
                  <a:pt x="1667495" y="947856"/>
                </a:lnTo>
                <a:lnTo>
                  <a:pt x="1672162" y="903713"/>
                </a:lnTo>
                <a:lnTo>
                  <a:pt x="1674496" y="859419"/>
                </a:lnTo>
                <a:lnTo>
                  <a:pt x="1674496" y="815076"/>
                </a:lnTo>
                <a:lnTo>
                  <a:pt x="1672162" y="770783"/>
                </a:lnTo>
                <a:lnTo>
                  <a:pt x="1667495" y="726640"/>
                </a:lnTo>
                <a:lnTo>
                  <a:pt x="1660495" y="682747"/>
                </a:lnTo>
                <a:lnTo>
                  <a:pt x="1651161" y="639204"/>
                </a:lnTo>
                <a:lnTo>
                  <a:pt x="1639493" y="596110"/>
                </a:lnTo>
                <a:lnTo>
                  <a:pt x="1625492" y="553567"/>
                </a:lnTo>
                <a:lnTo>
                  <a:pt x="1609158" y="511674"/>
                </a:lnTo>
                <a:lnTo>
                  <a:pt x="1590490" y="470530"/>
                </a:lnTo>
                <a:lnTo>
                  <a:pt x="1569488" y="430237"/>
                </a:lnTo>
                <a:lnTo>
                  <a:pt x="1546153" y="390893"/>
                </a:lnTo>
                <a:lnTo>
                  <a:pt x="1520485" y="352599"/>
                </a:lnTo>
                <a:lnTo>
                  <a:pt x="1492483" y="315456"/>
                </a:lnTo>
                <a:lnTo>
                  <a:pt x="1462147" y="279562"/>
                </a:lnTo>
                <a:lnTo>
                  <a:pt x="1429478" y="245018"/>
                </a:lnTo>
                <a:lnTo>
                  <a:pt x="1394934" y="212348"/>
                </a:lnTo>
                <a:lnTo>
                  <a:pt x="1359040" y="182013"/>
                </a:lnTo>
                <a:lnTo>
                  <a:pt x="1321896" y="154011"/>
                </a:lnTo>
                <a:lnTo>
                  <a:pt x="1283602" y="128342"/>
                </a:lnTo>
                <a:lnTo>
                  <a:pt x="1244259" y="105007"/>
                </a:lnTo>
                <a:lnTo>
                  <a:pt x="1203965" y="84006"/>
                </a:lnTo>
                <a:lnTo>
                  <a:pt x="1162822" y="65338"/>
                </a:lnTo>
                <a:lnTo>
                  <a:pt x="1120928" y="49003"/>
                </a:lnTo>
                <a:lnTo>
                  <a:pt x="1078385" y="35002"/>
                </a:lnTo>
                <a:lnTo>
                  <a:pt x="1035292" y="23335"/>
                </a:lnTo>
                <a:lnTo>
                  <a:pt x="991749" y="14001"/>
                </a:lnTo>
                <a:lnTo>
                  <a:pt x="947856" y="7000"/>
                </a:lnTo>
                <a:lnTo>
                  <a:pt x="903712" y="2333"/>
                </a:lnTo>
                <a:lnTo>
                  <a:pt x="859419" y="0"/>
                </a:lnTo>
                <a:close/>
              </a:path>
            </a:pathLst>
          </a:custGeom>
          <a:solidFill>
            <a:srgbClr val="59595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6053063" y="5377916"/>
            <a:ext cx="569595" cy="569595"/>
          </a:xfrm>
          <a:custGeom>
            <a:avLst/>
            <a:gdLst/>
            <a:ahLst/>
            <a:cxnLst/>
            <a:rect l="l" t="t" r="r" b="b"/>
            <a:pathLst>
              <a:path w="569595" h="569595">
                <a:moveTo>
                  <a:pt x="284655" y="0"/>
                </a:moveTo>
                <a:lnTo>
                  <a:pt x="241083" y="3334"/>
                </a:lnTo>
                <a:lnTo>
                  <a:pt x="198340" y="13339"/>
                </a:lnTo>
                <a:lnTo>
                  <a:pt x="157255" y="30014"/>
                </a:lnTo>
                <a:lnTo>
                  <a:pt x="118656" y="53359"/>
                </a:lnTo>
                <a:lnTo>
                  <a:pt x="83373" y="83374"/>
                </a:lnTo>
                <a:lnTo>
                  <a:pt x="53358" y="118657"/>
                </a:lnTo>
                <a:lnTo>
                  <a:pt x="30014" y="157256"/>
                </a:lnTo>
                <a:lnTo>
                  <a:pt x="13339" y="198341"/>
                </a:lnTo>
                <a:lnTo>
                  <a:pt x="3334" y="241084"/>
                </a:lnTo>
                <a:lnTo>
                  <a:pt x="0" y="284655"/>
                </a:lnTo>
                <a:lnTo>
                  <a:pt x="3334" y="328227"/>
                </a:lnTo>
                <a:lnTo>
                  <a:pt x="13339" y="370970"/>
                </a:lnTo>
                <a:lnTo>
                  <a:pt x="30014" y="412055"/>
                </a:lnTo>
                <a:lnTo>
                  <a:pt x="53358" y="450654"/>
                </a:lnTo>
                <a:lnTo>
                  <a:pt x="83373" y="485937"/>
                </a:lnTo>
                <a:lnTo>
                  <a:pt x="118656" y="515952"/>
                </a:lnTo>
                <a:lnTo>
                  <a:pt x="157255" y="539297"/>
                </a:lnTo>
                <a:lnTo>
                  <a:pt x="198340" y="555971"/>
                </a:lnTo>
                <a:lnTo>
                  <a:pt x="241083" y="565976"/>
                </a:lnTo>
                <a:lnTo>
                  <a:pt x="284655" y="569311"/>
                </a:lnTo>
                <a:lnTo>
                  <a:pt x="328227" y="565976"/>
                </a:lnTo>
                <a:lnTo>
                  <a:pt x="370970" y="555971"/>
                </a:lnTo>
                <a:lnTo>
                  <a:pt x="412055" y="539297"/>
                </a:lnTo>
                <a:lnTo>
                  <a:pt x="450654" y="515952"/>
                </a:lnTo>
                <a:lnTo>
                  <a:pt x="485937" y="485937"/>
                </a:lnTo>
                <a:lnTo>
                  <a:pt x="515952" y="450654"/>
                </a:lnTo>
                <a:lnTo>
                  <a:pt x="539296" y="412055"/>
                </a:lnTo>
                <a:lnTo>
                  <a:pt x="555971" y="370970"/>
                </a:lnTo>
                <a:lnTo>
                  <a:pt x="565976" y="328227"/>
                </a:lnTo>
                <a:lnTo>
                  <a:pt x="569311" y="284655"/>
                </a:lnTo>
                <a:lnTo>
                  <a:pt x="565976" y="241084"/>
                </a:lnTo>
                <a:lnTo>
                  <a:pt x="555971" y="198341"/>
                </a:lnTo>
                <a:lnTo>
                  <a:pt x="539296" y="157256"/>
                </a:lnTo>
                <a:lnTo>
                  <a:pt x="515952" y="118657"/>
                </a:lnTo>
                <a:lnTo>
                  <a:pt x="485937" y="83374"/>
                </a:lnTo>
                <a:lnTo>
                  <a:pt x="450654" y="53359"/>
                </a:lnTo>
                <a:lnTo>
                  <a:pt x="412055" y="30014"/>
                </a:lnTo>
                <a:lnTo>
                  <a:pt x="370970" y="13339"/>
                </a:lnTo>
                <a:lnTo>
                  <a:pt x="328227" y="3334"/>
                </a:lnTo>
                <a:lnTo>
                  <a:pt x="284655" y="0"/>
                </a:lnTo>
                <a:close/>
              </a:path>
            </a:pathLst>
          </a:custGeom>
          <a:solidFill>
            <a:srgbClr val="7E7E7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/>
          <p:nvPr/>
        </p:nvSpPr>
        <p:spPr>
          <a:xfrm>
            <a:off x="5007328" y="6039204"/>
            <a:ext cx="1214120" cy="1102360"/>
          </a:xfrm>
          <a:prstGeom prst="rect">
            <a:avLst/>
          </a:prstGeom>
        </p:spPr>
        <p:txBody>
          <a:bodyPr wrap="square" lIns="0" tIns="10160" rIns="0" bIns="0" rtlCol="0" vert="horz">
            <a:spAutoFit/>
          </a:bodyPr>
          <a:lstStyle/>
          <a:p>
            <a:pPr algn="ctr" marL="12700" marR="5080">
              <a:lnSpc>
                <a:spcPct val="101200"/>
              </a:lnSpc>
              <a:spcBef>
                <a:spcPts val="80"/>
              </a:spcBef>
            </a:pPr>
            <a:r>
              <a:rPr dirty="0" sz="1400" spc="-5">
                <a:solidFill>
                  <a:srgbClr val="FFFFFF"/>
                </a:solidFill>
                <a:latin typeface="Lato"/>
                <a:cs typeface="Lato"/>
              </a:rPr>
              <a:t>Contributors  </a:t>
            </a:r>
            <a:r>
              <a:rPr dirty="0" sz="1400" spc="-10">
                <a:solidFill>
                  <a:srgbClr val="FFFFFF"/>
                </a:solidFill>
                <a:latin typeface="Lato"/>
                <a:cs typeface="Lato"/>
              </a:rPr>
              <a:t>from </a:t>
            </a:r>
            <a:r>
              <a:rPr dirty="0" sz="1400" spc="-5">
                <a:solidFill>
                  <a:srgbClr val="FFFFFF"/>
                </a:solidFill>
                <a:latin typeface="Lato"/>
                <a:cs typeface="Lato"/>
              </a:rPr>
              <a:t>multiple  sectors</a:t>
            </a:r>
            <a:r>
              <a:rPr dirty="0" sz="1400" spc="-40">
                <a:solidFill>
                  <a:srgbClr val="FFFFFF"/>
                </a:solidFill>
                <a:latin typeface="Lato"/>
                <a:cs typeface="Lato"/>
              </a:rPr>
              <a:t> </a:t>
            </a:r>
            <a:r>
              <a:rPr dirty="0" sz="1400" spc="-10">
                <a:solidFill>
                  <a:srgbClr val="FFFFFF"/>
                </a:solidFill>
                <a:latin typeface="Lato"/>
                <a:cs typeface="Lato"/>
              </a:rPr>
              <a:t>keen</a:t>
            </a:r>
            <a:r>
              <a:rPr dirty="0" sz="1400" spc="-35">
                <a:solidFill>
                  <a:srgbClr val="FFFFFF"/>
                </a:solidFill>
                <a:latin typeface="Lato"/>
                <a:cs typeface="Lato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Lato"/>
                <a:cs typeface="Lato"/>
              </a:rPr>
              <a:t>to </a:t>
            </a:r>
            <a:r>
              <a:rPr dirty="0" sz="1400">
                <a:solidFill>
                  <a:srgbClr val="FFFFFF"/>
                </a:solidFill>
                <a:latin typeface="Lato"/>
                <a:cs typeface="Lato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Lato"/>
                <a:cs typeface="Lato"/>
              </a:rPr>
              <a:t>support  </a:t>
            </a:r>
            <a:r>
              <a:rPr dirty="0" sz="1400" spc="-10">
                <a:solidFill>
                  <a:srgbClr val="FFFFFF"/>
                </a:solidFill>
                <a:latin typeface="Lato"/>
                <a:cs typeface="Lato"/>
              </a:rPr>
              <a:t>UNEP’s</a:t>
            </a:r>
            <a:r>
              <a:rPr dirty="0" sz="1400" spc="-55">
                <a:solidFill>
                  <a:srgbClr val="FFFFFF"/>
                </a:solidFill>
                <a:latin typeface="Lato"/>
                <a:cs typeface="Lato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Lato"/>
                <a:cs typeface="Lato"/>
              </a:rPr>
              <a:t>work</a:t>
            </a:r>
            <a:endParaRPr sz="1400">
              <a:latin typeface="Lato"/>
              <a:cs typeface="Lato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870755" y="6052567"/>
            <a:ext cx="939165" cy="8026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 marR="5080" indent="85725">
              <a:lnSpc>
                <a:spcPct val="121400"/>
              </a:lnSpc>
              <a:spcBef>
                <a:spcPts val="100"/>
              </a:spcBef>
            </a:pPr>
            <a:r>
              <a:rPr dirty="0" sz="1400" spc="-10">
                <a:solidFill>
                  <a:srgbClr val="FFFFFF"/>
                </a:solidFill>
                <a:latin typeface="Lato"/>
                <a:cs typeface="Lato"/>
              </a:rPr>
              <a:t>Over </a:t>
            </a:r>
            <a:r>
              <a:rPr dirty="0" sz="1400">
                <a:solidFill>
                  <a:srgbClr val="FFFFFF"/>
                </a:solidFill>
                <a:latin typeface="Lato"/>
                <a:cs typeface="Lato"/>
              </a:rPr>
              <a:t>800  high </a:t>
            </a:r>
            <a:r>
              <a:rPr dirty="0" sz="1400" spc="-10">
                <a:solidFill>
                  <a:srgbClr val="FFFFFF"/>
                </a:solidFill>
                <a:latin typeface="Lato"/>
                <a:cs typeface="Lato"/>
              </a:rPr>
              <a:t>level  </a:t>
            </a:r>
            <a:r>
              <a:rPr dirty="0" sz="1400">
                <a:solidFill>
                  <a:srgbClr val="FFFFFF"/>
                </a:solidFill>
                <a:latin typeface="Lato"/>
                <a:cs typeface="Lato"/>
              </a:rPr>
              <a:t>par</a:t>
            </a:r>
            <a:r>
              <a:rPr dirty="0" sz="1400" spc="-5">
                <a:solidFill>
                  <a:srgbClr val="FFFFFF"/>
                </a:solidFill>
                <a:latin typeface="Lato"/>
                <a:cs typeface="Lato"/>
              </a:rPr>
              <a:t>t</a:t>
            </a:r>
            <a:r>
              <a:rPr dirty="0" sz="1400">
                <a:solidFill>
                  <a:srgbClr val="FFFFFF"/>
                </a:solidFill>
                <a:latin typeface="Lato"/>
                <a:cs typeface="Lato"/>
              </a:rPr>
              <a:t>i</a:t>
            </a:r>
            <a:r>
              <a:rPr dirty="0" sz="1400" spc="-5">
                <a:solidFill>
                  <a:srgbClr val="FFFFFF"/>
                </a:solidFill>
                <a:latin typeface="Lato"/>
                <a:cs typeface="Lato"/>
              </a:rPr>
              <a:t>c</a:t>
            </a:r>
            <a:r>
              <a:rPr dirty="0" sz="1400">
                <a:solidFill>
                  <a:srgbClr val="FFFFFF"/>
                </a:solidFill>
                <a:latin typeface="Lato"/>
                <a:cs typeface="Lato"/>
              </a:rPr>
              <a:t>i</a:t>
            </a:r>
            <a:r>
              <a:rPr dirty="0" sz="1400" spc="-5">
                <a:solidFill>
                  <a:srgbClr val="FFFFFF"/>
                </a:solidFill>
                <a:latin typeface="Lato"/>
                <a:cs typeface="Lato"/>
              </a:rPr>
              <a:t>p</a:t>
            </a:r>
            <a:r>
              <a:rPr dirty="0" sz="1400">
                <a:solidFill>
                  <a:srgbClr val="FFFFFF"/>
                </a:solidFill>
                <a:latin typeface="Lato"/>
                <a:cs typeface="Lato"/>
              </a:rPr>
              <a:t>a</a:t>
            </a:r>
            <a:r>
              <a:rPr dirty="0" sz="1400" spc="-10">
                <a:solidFill>
                  <a:srgbClr val="FFFFFF"/>
                </a:solidFill>
                <a:latin typeface="Lato"/>
                <a:cs typeface="Lato"/>
              </a:rPr>
              <a:t>n</a:t>
            </a:r>
            <a:r>
              <a:rPr dirty="0" sz="1400">
                <a:solidFill>
                  <a:srgbClr val="FFFFFF"/>
                </a:solidFill>
                <a:latin typeface="Lato"/>
                <a:cs typeface="Lato"/>
              </a:rPr>
              <a:t>ts</a:t>
            </a:r>
            <a:endParaRPr sz="1400">
              <a:latin typeface="Lato"/>
              <a:cs typeface="Lato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687964" y="3548695"/>
            <a:ext cx="970915" cy="886460"/>
          </a:xfrm>
          <a:prstGeom prst="rect">
            <a:avLst/>
          </a:prstGeom>
        </p:spPr>
        <p:txBody>
          <a:bodyPr wrap="square" lIns="0" tIns="10160" rIns="0" bIns="0" rtlCol="0" vert="horz">
            <a:spAutoFit/>
          </a:bodyPr>
          <a:lstStyle/>
          <a:p>
            <a:pPr algn="ctr" marL="12065" marR="5080">
              <a:lnSpc>
                <a:spcPct val="101200"/>
              </a:lnSpc>
              <a:spcBef>
                <a:spcPts val="80"/>
              </a:spcBef>
            </a:pPr>
            <a:r>
              <a:rPr dirty="0" sz="1400">
                <a:solidFill>
                  <a:srgbClr val="FFFFFF"/>
                </a:solidFill>
                <a:latin typeface="Lato"/>
                <a:cs typeface="Lato"/>
              </a:rPr>
              <a:t>30 </a:t>
            </a:r>
            <a:r>
              <a:rPr dirty="0" sz="1400" spc="-5">
                <a:solidFill>
                  <a:srgbClr val="FFFFFF"/>
                </a:solidFill>
                <a:latin typeface="Lato"/>
                <a:cs typeface="Lato"/>
              </a:rPr>
              <a:t>Sessions  </a:t>
            </a:r>
            <a:r>
              <a:rPr dirty="0" sz="1400">
                <a:solidFill>
                  <a:srgbClr val="FFFFFF"/>
                </a:solidFill>
                <a:latin typeface="Lato"/>
                <a:cs typeface="Lato"/>
              </a:rPr>
              <a:t>aligned</a:t>
            </a:r>
            <a:r>
              <a:rPr dirty="0" sz="1400" spc="-114">
                <a:solidFill>
                  <a:srgbClr val="FFFFFF"/>
                </a:solidFill>
                <a:latin typeface="Lato"/>
                <a:cs typeface="Lato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Lato"/>
                <a:cs typeface="Lato"/>
              </a:rPr>
              <a:t>with </a:t>
            </a:r>
            <a:r>
              <a:rPr dirty="0" sz="1400">
                <a:solidFill>
                  <a:srgbClr val="FFFFFF"/>
                </a:solidFill>
                <a:latin typeface="Lato"/>
                <a:cs typeface="Lato"/>
              </a:rPr>
              <a:t> the UNEA  </a:t>
            </a:r>
            <a:r>
              <a:rPr dirty="0" sz="1400" spc="-5">
                <a:solidFill>
                  <a:srgbClr val="FFFFFF"/>
                </a:solidFill>
                <a:latin typeface="Lato"/>
                <a:cs typeface="Lato"/>
              </a:rPr>
              <a:t>theme</a:t>
            </a:r>
            <a:endParaRPr sz="1400">
              <a:latin typeface="Lato"/>
              <a:cs typeface="Lato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289552" y="3885046"/>
            <a:ext cx="1382395" cy="1102360"/>
          </a:xfrm>
          <a:prstGeom prst="rect">
            <a:avLst/>
          </a:prstGeom>
        </p:spPr>
        <p:txBody>
          <a:bodyPr wrap="square" lIns="0" tIns="10160" rIns="0" bIns="0" rtlCol="0" vert="horz">
            <a:spAutoFit/>
          </a:bodyPr>
          <a:lstStyle/>
          <a:p>
            <a:pPr algn="ctr" marL="12700" marR="5080">
              <a:lnSpc>
                <a:spcPct val="101200"/>
              </a:lnSpc>
              <a:spcBef>
                <a:spcPts val="80"/>
              </a:spcBef>
            </a:pPr>
            <a:r>
              <a:rPr dirty="0" sz="1400" spc="-5">
                <a:solidFill>
                  <a:srgbClr val="FFFFFF"/>
                </a:solidFill>
                <a:latin typeface="Lato"/>
                <a:cs typeface="Lato"/>
              </a:rPr>
              <a:t>Launch </a:t>
            </a:r>
            <a:r>
              <a:rPr dirty="0" sz="1400" spc="-10">
                <a:solidFill>
                  <a:srgbClr val="FFFFFF"/>
                </a:solidFill>
                <a:latin typeface="Lato"/>
                <a:cs typeface="Lato"/>
              </a:rPr>
              <a:t>of</a:t>
            </a:r>
            <a:r>
              <a:rPr dirty="0" sz="1400" spc="-85">
                <a:solidFill>
                  <a:srgbClr val="FFFFFF"/>
                </a:solidFill>
                <a:latin typeface="Lato"/>
                <a:cs typeface="Lato"/>
              </a:rPr>
              <a:t> </a:t>
            </a:r>
            <a:r>
              <a:rPr dirty="0" sz="1400" spc="-10">
                <a:solidFill>
                  <a:srgbClr val="FFFFFF"/>
                </a:solidFill>
                <a:latin typeface="Lato"/>
                <a:cs typeface="Lato"/>
              </a:rPr>
              <a:t>several  </a:t>
            </a:r>
            <a:r>
              <a:rPr dirty="0" sz="1400" spc="-5">
                <a:solidFill>
                  <a:srgbClr val="FFFFFF"/>
                </a:solidFill>
                <a:latin typeface="Lato"/>
                <a:cs typeface="Lato"/>
              </a:rPr>
              <a:t>initiatives </a:t>
            </a:r>
            <a:r>
              <a:rPr dirty="0" sz="1400">
                <a:solidFill>
                  <a:srgbClr val="FFFFFF"/>
                </a:solidFill>
                <a:latin typeface="Lato"/>
                <a:cs typeface="Lato"/>
              </a:rPr>
              <a:t>and  </a:t>
            </a:r>
            <a:r>
              <a:rPr dirty="0" sz="1400" spc="-5">
                <a:solidFill>
                  <a:srgbClr val="FFFFFF"/>
                </a:solidFill>
                <a:latin typeface="Lato"/>
                <a:cs typeface="Lato"/>
              </a:rPr>
              <a:t>white papers </a:t>
            </a:r>
            <a:r>
              <a:rPr dirty="0" sz="1400">
                <a:solidFill>
                  <a:srgbClr val="FFFFFF"/>
                </a:solidFill>
                <a:latin typeface="Lato"/>
                <a:cs typeface="Lato"/>
              </a:rPr>
              <a:t>on  </a:t>
            </a:r>
            <a:r>
              <a:rPr dirty="0" sz="1400" spc="-5">
                <a:solidFill>
                  <a:srgbClr val="FFFFFF"/>
                </a:solidFill>
                <a:latin typeface="Lato"/>
                <a:cs typeface="Lato"/>
              </a:rPr>
              <a:t>environmental  issues</a:t>
            </a:r>
            <a:endParaRPr sz="1400">
              <a:latin typeface="Lato"/>
              <a:cs typeface="Lato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3381571" y="527308"/>
            <a:ext cx="7561580" cy="74168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847975" algn="l"/>
              </a:tabLst>
            </a:pPr>
            <a:r>
              <a:rPr dirty="0" spc="-5" b="1">
                <a:latin typeface="Lato-Heavy"/>
                <a:cs typeface="Lato-Heavy"/>
              </a:rPr>
              <a:t>UN-SPBF	</a:t>
            </a:r>
            <a:r>
              <a:rPr dirty="0" spc="-15"/>
              <a:t>Upcoming</a:t>
            </a:r>
            <a:r>
              <a:rPr dirty="0" spc="-90"/>
              <a:t> </a:t>
            </a:r>
            <a:r>
              <a:rPr dirty="0" spc="-5"/>
              <a:t>Session</a:t>
            </a:r>
          </a:p>
        </p:txBody>
      </p:sp>
      <p:sp>
        <p:nvSpPr>
          <p:cNvPr id="15" name="object 15"/>
          <p:cNvSpPr/>
          <p:nvPr/>
        </p:nvSpPr>
        <p:spPr>
          <a:xfrm>
            <a:off x="4686299" y="1346200"/>
            <a:ext cx="4216400" cy="0"/>
          </a:xfrm>
          <a:custGeom>
            <a:avLst/>
            <a:gdLst/>
            <a:ahLst/>
            <a:cxnLst/>
            <a:rect l="l" t="t" r="r" b="b"/>
            <a:pathLst>
              <a:path w="4216400" h="0">
                <a:moveTo>
                  <a:pt x="0" y="0"/>
                </a:moveTo>
                <a:lnTo>
                  <a:pt x="4216400" y="0"/>
                </a:lnTo>
              </a:path>
            </a:pathLst>
          </a:custGeom>
          <a:ln w="25400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1333500" y="368300"/>
            <a:ext cx="1612900" cy="12446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 txBox="1"/>
          <p:nvPr/>
        </p:nvSpPr>
        <p:spPr>
          <a:xfrm>
            <a:off x="4314997" y="4637421"/>
            <a:ext cx="805815" cy="6330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7465">
              <a:lnSpc>
                <a:spcPts val="1670"/>
              </a:lnSpc>
              <a:spcBef>
                <a:spcPts val="100"/>
              </a:spcBef>
            </a:pPr>
            <a:r>
              <a:rPr dirty="0" sz="1400">
                <a:solidFill>
                  <a:srgbClr val="FFFFFF"/>
                </a:solidFill>
                <a:latin typeface="Lato-Light"/>
                <a:cs typeface="Lato-Light"/>
              </a:rPr>
              <a:t>8-10</a:t>
            </a:r>
            <a:r>
              <a:rPr dirty="0" sz="1400" spc="-95">
                <a:solidFill>
                  <a:srgbClr val="FFFFFF"/>
                </a:solidFill>
                <a:latin typeface="Lato-Light"/>
                <a:cs typeface="Lato-Light"/>
              </a:rPr>
              <a:t> </a:t>
            </a:r>
            <a:r>
              <a:rPr dirty="0" sz="1400" spc="-15">
                <a:solidFill>
                  <a:srgbClr val="FFFFFF"/>
                </a:solidFill>
                <a:latin typeface="Lato-Light"/>
                <a:cs typeface="Lato-Light"/>
              </a:rPr>
              <a:t>May</a:t>
            </a:r>
            <a:endParaRPr sz="1400">
              <a:latin typeface="Lato-Light"/>
              <a:cs typeface="Lato-Light"/>
            </a:endParaRPr>
          </a:p>
          <a:p>
            <a:pPr marL="12700">
              <a:lnSpc>
                <a:spcPts val="3110"/>
              </a:lnSpc>
            </a:pPr>
            <a:r>
              <a:rPr dirty="0" sz="2600" b="1">
                <a:solidFill>
                  <a:srgbClr val="FFFFFF"/>
                </a:solidFill>
                <a:latin typeface="Lato-Heavy"/>
                <a:cs typeface="Lato-Heavy"/>
              </a:rPr>
              <a:t>2019</a:t>
            </a:r>
            <a:endParaRPr sz="2600">
              <a:latin typeface="Lato-Heavy"/>
              <a:cs typeface="Lato-Heavy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7610687" y="3144987"/>
            <a:ext cx="4411980" cy="4411980"/>
          </a:xfrm>
          <a:prstGeom prst="rect">
            <a:avLst/>
          </a:prstGeom>
        </p:spPr>
        <p:txBody>
          <a:bodyPr wrap="square" lIns="0" tIns="45085" rIns="0" bIns="0" rtlCol="0" vert="horz">
            <a:spAutoFit/>
          </a:bodyPr>
          <a:lstStyle/>
          <a:p>
            <a:pPr marL="310515" marR="33655" indent="-297815">
              <a:lnSpc>
                <a:spcPct val="87000"/>
              </a:lnSpc>
              <a:spcBef>
                <a:spcPts val="355"/>
              </a:spcBef>
              <a:buFont typeface="Lucida Grande"/>
              <a:buChar char="✓"/>
              <a:tabLst>
                <a:tab pos="310515" algn="l"/>
                <a:tab pos="311150" algn="l"/>
              </a:tabLst>
            </a:pPr>
            <a:r>
              <a:rPr dirty="0" sz="1550">
                <a:solidFill>
                  <a:srgbClr val="FFFFFF"/>
                </a:solidFill>
                <a:latin typeface="Lato"/>
                <a:cs typeface="Lato"/>
              </a:rPr>
              <a:t>Most influential </a:t>
            </a:r>
            <a:r>
              <a:rPr dirty="0" sz="1550" spc="5">
                <a:solidFill>
                  <a:srgbClr val="FFFFFF"/>
                </a:solidFill>
                <a:latin typeface="Lato"/>
                <a:cs typeface="Lato"/>
              </a:rPr>
              <a:t>gathering </a:t>
            </a:r>
            <a:r>
              <a:rPr dirty="0" sz="1550" spc="-5">
                <a:solidFill>
                  <a:srgbClr val="FFFFFF"/>
                </a:solidFill>
                <a:latin typeface="Lato"/>
                <a:cs typeface="Lato"/>
              </a:rPr>
              <a:t>of </a:t>
            </a:r>
            <a:r>
              <a:rPr dirty="0" sz="1550" spc="-30">
                <a:solidFill>
                  <a:srgbClr val="FFFFFF"/>
                </a:solidFill>
                <a:latin typeface="Lato"/>
                <a:cs typeface="Lato"/>
              </a:rPr>
              <a:t>Green-Tech </a:t>
            </a:r>
            <a:r>
              <a:rPr dirty="0" sz="1550" spc="-5">
                <a:solidFill>
                  <a:srgbClr val="FFFFFF"/>
                </a:solidFill>
                <a:latin typeface="Lato"/>
                <a:cs typeface="Lato"/>
              </a:rPr>
              <a:t>Start-  </a:t>
            </a:r>
            <a:r>
              <a:rPr dirty="0" sz="1550" spc="5">
                <a:solidFill>
                  <a:srgbClr val="FFFFFF"/>
                </a:solidFill>
                <a:latin typeface="Lato"/>
                <a:cs typeface="Lato"/>
              </a:rPr>
              <a:t>ups and </a:t>
            </a:r>
            <a:r>
              <a:rPr dirty="0" sz="1550">
                <a:solidFill>
                  <a:srgbClr val="FFFFFF"/>
                </a:solidFill>
                <a:latin typeface="Lato"/>
                <a:cs typeface="Lato"/>
              </a:rPr>
              <a:t>investors </a:t>
            </a:r>
            <a:r>
              <a:rPr dirty="0" sz="1550" spc="-5">
                <a:solidFill>
                  <a:srgbClr val="FFFFFF"/>
                </a:solidFill>
                <a:latin typeface="Lato"/>
                <a:cs typeface="Lato"/>
              </a:rPr>
              <a:t>at </a:t>
            </a:r>
            <a:r>
              <a:rPr dirty="0" sz="1550" spc="5">
                <a:solidFill>
                  <a:srgbClr val="FFFFFF"/>
                </a:solidFill>
                <a:latin typeface="Lato"/>
                <a:cs typeface="Lato"/>
              </a:rPr>
              <a:t>the </a:t>
            </a:r>
            <a:r>
              <a:rPr dirty="0" sz="1550" spc="-5">
                <a:solidFill>
                  <a:srgbClr val="FFFFFF"/>
                </a:solidFill>
                <a:latin typeface="Lato"/>
                <a:cs typeface="Lato"/>
              </a:rPr>
              <a:t>Green </a:t>
            </a:r>
            <a:r>
              <a:rPr dirty="0" sz="1550" spc="-45">
                <a:solidFill>
                  <a:srgbClr val="FFFFFF"/>
                </a:solidFill>
                <a:latin typeface="Lato"/>
                <a:cs typeface="Lato"/>
              </a:rPr>
              <a:t>Tech </a:t>
            </a:r>
            <a:r>
              <a:rPr dirty="0" sz="1550" spc="-5">
                <a:solidFill>
                  <a:srgbClr val="FFFFFF"/>
                </a:solidFill>
                <a:latin typeface="Lato"/>
                <a:cs typeface="Lato"/>
              </a:rPr>
              <a:t>Start </a:t>
            </a:r>
            <a:r>
              <a:rPr dirty="0" sz="1550" spc="5">
                <a:solidFill>
                  <a:srgbClr val="FFFFFF"/>
                </a:solidFill>
                <a:latin typeface="Lato"/>
                <a:cs typeface="Lato"/>
              </a:rPr>
              <a:t>up  Hub</a:t>
            </a:r>
            <a:endParaRPr sz="1550">
              <a:latin typeface="Lato"/>
              <a:cs typeface="Lato"/>
            </a:endParaRPr>
          </a:p>
          <a:p>
            <a:pPr marL="310515" indent="-297815">
              <a:lnSpc>
                <a:spcPct val="100000"/>
              </a:lnSpc>
              <a:spcBef>
                <a:spcPts val="140"/>
              </a:spcBef>
              <a:buFont typeface="Lucida Grande"/>
              <a:buChar char="✓"/>
              <a:tabLst>
                <a:tab pos="310515" algn="l"/>
                <a:tab pos="311150" algn="l"/>
              </a:tabLst>
            </a:pPr>
            <a:r>
              <a:rPr dirty="0" sz="1550" spc="5">
                <a:solidFill>
                  <a:srgbClr val="FFFFFF"/>
                </a:solidFill>
                <a:latin typeface="Lato"/>
                <a:cs typeface="Lato"/>
              </a:rPr>
              <a:t>Launch </a:t>
            </a:r>
            <a:r>
              <a:rPr dirty="0" sz="1550" spc="-5">
                <a:solidFill>
                  <a:srgbClr val="FFFFFF"/>
                </a:solidFill>
                <a:latin typeface="Lato"/>
                <a:cs typeface="Lato"/>
              </a:rPr>
              <a:t>of </a:t>
            </a:r>
            <a:r>
              <a:rPr dirty="0" sz="1550" spc="-30">
                <a:solidFill>
                  <a:srgbClr val="FFFFFF"/>
                </a:solidFill>
                <a:latin typeface="Lato"/>
                <a:cs typeface="Lato"/>
              </a:rPr>
              <a:t>Green-Tech </a:t>
            </a:r>
            <a:r>
              <a:rPr dirty="0" sz="1550">
                <a:solidFill>
                  <a:srgbClr val="FFFFFF"/>
                </a:solidFill>
                <a:latin typeface="Lato"/>
                <a:cs typeface="Lato"/>
              </a:rPr>
              <a:t>Start-up</a:t>
            </a:r>
            <a:r>
              <a:rPr dirty="0" sz="1550" spc="-50">
                <a:solidFill>
                  <a:srgbClr val="FFFFFF"/>
                </a:solidFill>
                <a:latin typeface="Lato"/>
                <a:cs typeface="Lato"/>
              </a:rPr>
              <a:t> </a:t>
            </a:r>
            <a:r>
              <a:rPr dirty="0" sz="1550">
                <a:solidFill>
                  <a:srgbClr val="FFFFFF"/>
                </a:solidFill>
                <a:latin typeface="Lato"/>
                <a:cs typeface="Lato"/>
              </a:rPr>
              <a:t>Alliance</a:t>
            </a:r>
            <a:endParaRPr sz="1550">
              <a:latin typeface="Lato"/>
              <a:cs typeface="Lato"/>
            </a:endParaRPr>
          </a:p>
          <a:p>
            <a:pPr marL="310515" marR="57150" indent="-297815">
              <a:lnSpc>
                <a:spcPct val="87000"/>
              </a:lnSpc>
              <a:spcBef>
                <a:spcPts val="380"/>
              </a:spcBef>
              <a:buFont typeface="Lucida Grande"/>
              <a:buChar char="✓"/>
              <a:tabLst>
                <a:tab pos="310515" algn="l"/>
                <a:tab pos="311150" algn="l"/>
              </a:tabLst>
            </a:pPr>
            <a:r>
              <a:rPr dirty="0" sz="1550" spc="-5">
                <a:solidFill>
                  <a:srgbClr val="FFFFFF"/>
                </a:solidFill>
                <a:latin typeface="Lato"/>
                <a:cs typeface="Lato"/>
              </a:rPr>
              <a:t>Strong </a:t>
            </a:r>
            <a:r>
              <a:rPr dirty="0" sz="1550">
                <a:solidFill>
                  <a:srgbClr val="FFFFFF"/>
                </a:solidFill>
                <a:latin typeface="Lato"/>
                <a:cs typeface="Lato"/>
              </a:rPr>
              <a:t>participation </a:t>
            </a:r>
            <a:r>
              <a:rPr dirty="0" sz="1550" spc="-5">
                <a:solidFill>
                  <a:srgbClr val="FFFFFF"/>
                </a:solidFill>
                <a:latin typeface="Lato"/>
                <a:cs typeface="Lato"/>
              </a:rPr>
              <a:t>of </a:t>
            </a:r>
            <a:r>
              <a:rPr dirty="0" sz="1550">
                <a:solidFill>
                  <a:srgbClr val="FFFFFF"/>
                </a:solidFill>
                <a:latin typeface="Lato"/>
                <a:cs typeface="Lato"/>
              </a:rPr>
              <a:t>international Citizen  Science organizations </a:t>
            </a:r>
            <a:r>
              <a:rPr dirty="0" sz="1550" spc="5">
                <a:solidFill>
                  <a:srgbClr val="FFFFFF"/>
                </a:solidFill>
                <a:latin typeface="Lato"/>
                <a:cs typeface="Lato"/>
              </a:rPr>
              <a:t>and launch </a:t>
            </a:r>
            <a:r>
              <a:rPr dirty="0" sz="1550" spc="-5">
                <a:solidFill>
                  <a:srgbClr val="FFFFFF"/>
                </a:solidFill>
                <a:latin typeface="Lato"/>
                <a:cs typeface="Lato"/>
              </a:rPr>
              <a:t>of </a:t>
            </a:r>
            <a:r>
              <a:rPr dirty="0" sz="1550" spc="5">
                <a:solidFill>
                  <a:srgbClr val="FFFFFF"/>
                </a:solidFill>
                <a:latin typeface="Lato"/>
                <a:cs typeface="Lato"/>
              </a:rPr>
              <a:t>the </a:t>
            </a:r>
            <a:r>
              <a:rPr dirty="0" sz="1550">
                <a:solidFill>
                  <a:srgbClr val="FFFFFF"/>
                </a:solidFill>
                <a:latin typeface="Lato"/>
                <a:cs typeface="Lato"/>
              </a:rPr>
              <a:t>first  Online Platform </a:t>
            </a:r>
            <a:r>
              <a:rPr dirty="0" sz="1550" spc="-5">
                <a:solidFill>
                  <a:srgbClr val="FFFFFF"/>
                </a:solidFill>
                <a:latin typeface="Lato"/>
                <a:cs typeface="Lato"/>
              </a:rPr>
              <a:t>for </a:t>
            </a:r>
            <a:r>
              <a:rPr dirty="0" sz="1550">
                <a:solidFill>
                  <a:srgbClr val="FFFFFF"/>
                </a:solidFill>
                <a:latin typeface="Lato"/>
                <a:cs typeface="Lato"/>
              </a:rPr>
              <a:t>Citizen Science, </a:t>
            </a:r>
            <a:r>
              <a:rPr dirty="0" sz="1550" spc="5">
                <a:solidFill>
                  <a:srgbClr val="FFFFFF"/>
                </a:solidFill>
                <a:latin typeface="Lato"/>
                <a:cs typeface="Lato"/>
              </a:rPr>
              <a:t>supported  </a:t>
            </a:r>
            <a:r>
              <a:rPr dirty="0" sz="1550" spc="-5">
                <a:solidFill>
                  <a:srgbClr val="FFFFFF"/>
                </a:solidFill>
                <a:latin typeface="Lato"/>
                <a:cs typeface="Lato"/>
              </a:rPr>
              <a:t>by </a:t>
            </a:r>
            <a:r>
              <a:rPr dirty="0" sz="1550" spc="5">
                <a:solidFill>
                  <a:srgbClr val="FFFFFF"/>
                </a:solidFill>
                <a:latin typeface="Lato"/>
                <a:cs typeface="Lato"/>
              </a:rPr>
              <a:t>the </a:t>
            </a:r>
            <a:r>
              <a:rPr dirty="0" sz="1550" spc="-10">
                <a:solidFill>
                  <a:srgbClr val="FFFFFF"/>
                </a:solidFill>
                <a:latin typeface="Lato"/>
                <a:cs typeface="Lato"/>
              </a:rPr>
              <a:t>Forum </a:t>
            </a:r>
            <a:r>
              <a:rPr dirty="0" sz="1550" spc="5">
                <a:solidFill>
                  <a:srgbClr val="FFFFFF"/>
                </a:solidFill>
                <a:latin typeface="Lato"/>
                <a:cs typeface="Lato"/>
              </a:rPr>
              <a:t>and </a:t>
            </a:r>
            <a:r>
              <a:rPr dirty="0" sz="1550" spc="-5">
                <a:solidFill>
                  <a:srgbClr val="FFFFFF"/>
                </a:solidFill>
                <a:latin typeface="Lato"/>
                <a:cs typeface="Lato"/>
              </a:rPr>
              <a:t>Environment</a:t>
            </a:r>
            <a:r>
              <a:rPr dirty="0" sz="1550" spc="-35">
                <a:solidFill>
                  <a:srgbClr val="FFFFFF"/>
                </a:solidFill>
                <a:latin typeface="Lato"/>
                <a:cs typeface="Lato"/>
              </a:rPr>
              <a:t> </a:t>
            </a:r>
            <a:r>
              <a:rPr dirty="0" sz="1550">
                <a:solidFill>
                  <a:srgbClr val="FFFFFF"/>
                </a:solidFill>
                <a:latin typeface="Lato"/>
                <a:cs typeface="Lato"/>
              </a:rPr>
              <a:t>Live</a:t>
            </a:r>
            <a:endParaRPr sz="1550">
              <a:latin typeface="Lato"/>
              <a:cs typeface="Lato"/>
            </a:endParaRPr>
          </a:p>
          <a:p>
            <a:pPr marL="310515" marR="487680" indent="-297815">
              <a:lnSpc>
                <a:spcPct val="87000"/>
              </a:lnSpc>
              <a:spcBef>
                <a:spcPts val="380"/>
              </a:spcBef>
              <a:buFont typeface="Lucida Grande"/>
              <a:buChar char="✓"/>
              <a:tabLst>
                <a:tab pos="310515" algn="l"/>
                <a:tab pos="311150" algn="l"/>
              </a:tabLst>
            </a:pPr>
            <a:r>
              <a:rPr dirty="0" sz="1550" spc="5">
                <a:solidFill>
                  <a:srgbClr val="FFFFFF"/>
                </a:solidFill>
                <a:latin typeface="Lato"/>
                <a:cs typeface="Lato"/>
              </a:rPr>
              <a:t>Launch </a:t>
            </a:r>
            <a:r>
              <a:rPr dirty="0" sz="1550" spc="-5">
                <a:solidFill>
                  <a:srgbClr val="FFFFFF"/>
                </a:solidFill>
                <a:latin typeface="Lato"/>
                <a:cs typeface="Lato"/>
              </a:rPr>
              <a:t>of </a:t>
            </a:r>
            <a:r>
              <a:rPr dirty="0" sz="1550" spc="5">
                <a:solidFill>
                  <a:srgbClr val="FFFFFF"/>
                </a:solidFill>
                <a:latin typeface="Lato"/>
                <a:cs typeface="Lato"/>
              </a:rPr>
              <a:t>an </a:t>
            </a:r>
            <a:r>
              <a:rPr dirty="0" sz="1550">
                <a:solidFill>
                  <a:srgbClr val="FFFFFF"/>
                </a:solidFill>
                <a:latin typeface="Lato"/>
                <a:cs typeface="Lato"/>
              </a:rPr>
              <a:t>international multi-sectoral  </a:t>
            </a:r>
            <a:r>
              <a:rPr dirty="0" sz="1550" spc="-5">
                <a:solidFill>
                  <a:srgbClr val="FFFFFF"/>
                </a:solidFill>
                <a:latin typeface="Lato"/>
                <a:cs typeface="Lato"/>
              </a:rPr>
              <a:t>Working Group </a:t>
            </a:r>
            <a:r>
              <a:rPr dirty="0" sz="1550" spc="5">
                <a:solidFill>
                  <a:srgbClr val="FFFFFF"/>
                </a:solidFill>
                <a:latin typeface="Lato"/>
                <a:cs typeface="Lato"/>
              </a:rPr>
              <a:t>on </a:t>
            </a:r>
            <a:r>
              <a:rPr dirty="0" sz="1550">
                <a:solidFill>
                  <a:srgbClr val="FFFFFF"/>
                </a:solidFill>
                <a:latin typeface="Lato"/>
                <a:cs typeface="Lato"/>
              </a:rPr>
              <a:t>Big </a:t>
            </a:r>
            <a:r>
              <a:rPr dirty="0" sz="1550" spc="-5">
                <a:solidFill>
                  <a:srgbClr val="FFFFFF"/>
                </a:solidFill>
                <a:latin typeface="Lato"/>
                <a:cs typeface="Lato"/>
              </a:rPr>
              <a:t>Data </a:t>
            </a:r>
            <a:r>
              <a:rPr dirty="0" sz="1550" spc="5">
                <a:solidFill>
                  <a:srgbClr val="FFFFFF"/>
                </a:solidFill>
                <a:latin typeface="Lato"/>
                <a:cs typeface="Lato"/>
              </a:rPr>
              <a:t>on the  </a:t>
            </a:r>
            <a:r>
              <a:rPr dirty="0" sz="1550" spc="-5">
                <a:solidFill>
                  <a:srgbClr val="FFFFFF"/>
                </a:solidFill>
                <a:latin typeface="Lato"/>
                <a:cs typeface="Lato"/>
              </a:rPr>
              <a:t>Environment </a:t>
            </a:r>
            <a:r>
              <a:rPr dirty="0" sz="1550" spc="5">
                <a:solidFill>
                  <a:srgbClr val="FFFFFF"/>
                </a:solidFill>
                <a:latin typeface="Lato"/>
                <a:cs typeface="Lato"/>
              </a:rPr>
              <a:t>– in </a:t>
            </a:r>
            <a:r>
              <a:rPr dirty="0" sz="1550">
                <a:solidFill>
                  <a:srgbClr val="FFFFFF"/>
                </a:solidFill>
                <a:latin typeface="Lato"/>
                <a:cs typeface="Lato"/>
              </a:rPr>
              <a:t>cooperation </a:t>
            </a:r>
            <a:r>
              <a:rPr dirty="0" sz="1550" spc="5">
                <a:solidFill>
                  <a:srgbClr val="FFFFFF"/>
                </a:solidFill>
                <a:latin typeface="Lato"/>
                <a:cs typeface="Lato"/>
              </a:rPr>
              <a:t>with</a:t>
            </a:r>
            <a:r>
              <a:rPr dirty="0" sz="1550" spc="-60">
                <a:solidFill>
                  <a:srgbClr val="FFFFFF"/>
                </a:solidFill>
                <a:latin typeface="Lato"/>
                <a:cs typeface="Lato"/>
              </a:rPr>
              <a:t> </a:t>
            </a:r>
            <a:r>
              <a:rPr dirty="0" sz="1550" spc="-10">
                <a:solidFill>
                  <a:srgbClr val="FFFFFF"/>
                </a:solidFill>
                <a:latin typeface="Lato"/>
                <a:cs typeface="Lato"/>
              </a:rPr>
              <a:t>World  </a:t>
            </a:r>
            <a:r>
              <a:rPr dirty="0" sz="1550" spc="-5">
                <a:solidFill>
                  <a:srgbClr val="FFFFFF"/>
                </a:solidFill>
                <a:latin typeface="Lato"/>
                <a:cs typeface="Lato"/>
              </a:rPr>
              <a:t>Environment </a:t>
            </a:r>
            <a:r>
              <a:rPr dirty="0" sz="1550">
                <a:solidFill>
                  <a:srgbClr val="FFFFFF"/>
                </a:solidFill>
                <a:latin typeface="Lato"/>
                <a:cs typeface="Lato"/>
              </a:rPr>
              <a:t>Situation </a:t>
            </a:r>
            <a:r>
              <a:rPr dirty="0" sz="1550" spc="-5">
                <a:solidFill>
                  <a:srgbClr val="FFFFFF"/>
                </a:solidFill>
                <a:latin typeface="Lato"/>
                <a:cs typeface="Lato"/>
              </a:rPr>
              <a:t>Room</a:t>
            </a:r>
            <a:endParaRPr sz="1550">
              <a:latin typeface="Lato"/>
              <a:cs typeface="Lato"/>
            </a:endParaRPr>
          </a:p>
          <a:p>
            <a:pPr algn="just" marL="310515" marR="311785" indent="-297815">
              <a:lnSpc>
                <a:spcPct val="87000"/>
              </a:lnSpc>
              <a:spcBef>
                <a:spcPts val="380"/>
              </a:spcBef>
              <a:buFont typeface="Lucida Grande"/>
              <a:buChar char="✓"/>
              <a:tabLst>
                <a:tab pos="311150" algn="l"/>
              </a:tabLst>
            </a:pPr>
            <a:r>
              <a:rPr dirty="0" sz="1550" spc="5">
                <a:solidFill>
                  <a:srgbClr val="FFFFFF"/>
                </a:solidFill>
                <a:latin typeface="Lato"/>
                <a:cs typeface="Lato"/>
              </a:rPr>
              <a:t>30 </a:t>
            </a:r>
            <a:r>
              <a:rPr dirty="0" sz="1550">
                <a:solidFill>
                  <a:srgbClr val="FFFFFF"/>
                </a:solidFill>
                <a:latin typeface="Lato"/>
                <a:cs typeface="Lato"/>
              </a:rPr>
              <a:t>Specialized </a:t>
            </a:r>
            <a:r>
              <a:rPr dirty="0" sz="1550" spc="5">
                <a:solidFill>
                  <a:srgbClr val="FFFFFF"/>
                </a:solidFill>
                <a:latin typeface="Lato"/>
                <a:cs typeface="Lato"/>
              </a:rPr>
              <a:t>sessions </a:t>
            </a:r>
            <a:r>
              <a:rPr dirty="0" sz="1550" spc="-5">
                <a:solidFill>
                  <a:srgbClr val="FFFFFF"/>
                </a:solidFill>
                <a:latin typeface="Lato"/>
                <a:cs typeface="Lato"/>
              </a:rPr>
              <a:t>covering </a:t>
            </a:r>
            <a:r>
              <a:rPr dirty="0" sz="1550">
                <a:solidFill>
                  <a:srgbClr val="FFFFFF"/>
                </a:solidFill>
                <a:latin typeface="Lato"/>
                <a:cs typeface="Lato"/>
              </a:rPr>
              <a:t>innovation  </a:t>
            </a:r>
            <a:r>
              <a:rPr dirty="0" sz="1550" spc="5">
                <a:solidFill>
                  <a:srgbClr val="FFFFFF"/>
                </a:solidFill>
                <a:latin typeface="Lato"/>
                <a:cs typeface="Lato"/>
              </a:rPr>
              <a:t>and SCP and </a:t>
            </a:r>
            <a:r>
              <a:rPr dirty="0" sz="1550">
                <a:solidFill>
                  <a:srgbClr val="FFFFFF"/>
                </a:solidFill>
                <a:latin typeface="Lato"/>
                <a:cs typeface="Lato"/>
              </a:rPr>
              <a:t>featuring </a:t>
            </a:r>
            <a:r>
              <a:rPr dirty="0" sz="1550" spc="5">
                <a:solidFill>
                  <a:srgbClr val="FFFFFF"/>
                </a:solidFill>
                <a:latin typeface="Lato"/>
                <a:cs typeface="Lato"/>
              </a:rPr>
              <a:t>industry leaders, top  </a:t>
            </a:r>
            <a:r>
              <a:rPr dirty="0" sz="1550">
                <a:solidFill>
                  <a:srgbClr val="FFFFFF"/>
                </a:solidFill>
                <a:latin typeface="Lato"/>
                <a:cs typeface="Lato"/>
              </a:rPr>
              <a:t>scientists </a:t>
            </a:r>
            <a:r>
              <a:rPr dirty="0" sz="1550" spc="5">
                <a:solidFill>
                  <a:srgbClr val="FFFFFF"/>
                </a:solidFill>
                <a:latin typeface="Lato"/>
                <a:cs typeface="Lato"/>
              </a:rPr>
              <a:t>and policy</a:t>
            </a:r>
            <a:r>
              <a:rPr dirty="0" sz="1550" spc="-45">
                <a:solidFill>
                  <a:srgbClr val="FFFFFF"/>
                </a:solidFill>
                <a:latin typeface="Lato"/>
                <a:cs typeface="Lato"/>
              </a:rPr>
              <a:t> </a:t>
            </a:r>
            <a:r>
              <a:rPr dirty="0" sz="1550">
                <a:solidFill>
                  <a:srgbClr val="FFFFFF"/>
                </a:solidFill>
                <a:latin typeface="Lato"/>
                <a:cs typeface="Lato"/>
              </a:rPr>
              <a:t>makers</a:t>
            </a:r>
            <a:endParaRPr sz="1550">
              <a:latin typeface="Lato"/>
              <a:cs typeface="Lato"/>
            </a:endParaRPr>
          </a:p>
          <a:p>
            <a:pPr marL="310515" marR="5080" indent="-297815">
              <a:lnSpc>
                <a:spcPct val="87100"/>
              </a:lnSpc>
              <a:spcBef>
                <a:spcPts val="380"/>
              </a:spcBef>
              <a:buFont typeface="Lucida Grande"/>
              <a:buChar char="✓"/>
              <a:tabLst>
                <a:tab pos="310515" algn="l"/>
                <a:tab pos="311150" algn="l"/>
              </a:tabLst>
            </a:pPr>
            <a:r>
              <a:rPr dirty="0" sz="1550" spc="5">
                <a:solidFill>
                  <a:srgbClr val="FFFFFF"/>
                </a:solidFill>
                <a:latin typeface="Lato"/>
                <a:cs typeface="Lato"/>
              </a:rPr>
              <a:t>White papers on </a:t>
            </a:r>
            <a:r>
              <a:rPr dirty="0" sz="1550" spc="-5">
                <a:solidFill>
                  <a:srgbClr val="FFFFFF"/>
                </a:solidFill>
                <a:latin typeface="Lato"/>
                <a:cs typeface="Lato"/>
              </a:rPr>
              <a:t>Growing Green </a:t>
            </a:r>
            <a:r>
              <a:rPr dirty="0" sz="1550" spc="-45">
                <a:solidFill>
                  <a:srgbClr val="FFFFFF"/>
                </a:solidFill>
                <a:latin typeface="Lato"/>
                <a:cs typeface="Lato"/>
              </a:rPr>
              <a:t>Tech </a:t>
            </a:r>
            <a:r>
              <a:rPr dirty="0" sz="1550" spc="-5">
                <a:solidFill>
                  <a:srgbClr val="FFFFFF"/>
                </a:solidFill>
                <a:latin typeface="Lato"/>
                <a:cs typeface="Lato"/>
              </a:rPr>
              <a:t>Markets;  </a:t>
            </a:r>
            <a:r>
              <a:rPr dirty="0" sz="1550">
                <a:solidFill>
                  <a:srgbClr val="FFFFFF"/>
                </a:solidFill>
                <a:latin typeface="Lato"/>
                <a:cs typeface="Lato"/>
              </a:rPr>
              <a:t>Artificial Intelligence </a:t>
            </a:r>
            <a:r>
              <a:rPr dirty="0" sz="1550" spc="5">
                <a:solidFill>
                  <a:srgbClr val="FFFFFF"/>
                </a:solidFill>
                <a:latin typeface="Lato"/>
                <a:cs typeface="Lato"/>
              </a:rPr>
              <a:t>and </a:t>
            </a:r>
            <a:r>
              <a:rPr dirty="0" sz="1550">
                <a:solidFill>
                  <a:srgbClr val="FFFFFF"/>
                </a:solidFill>
                <a:latin typeface="Lato"/>
                <a:cs typeface="Lato"/>
              </a:rPr>
              <a:t>Big </a:t>
            </a:r>
            <a:r>
              <a:rPr dirty="0" sz="1550" spc="-5">
                <a:solidFill>
                  <a:srgbClr val="FFFFFF"/>
                </a:solidFill>
                <a:latin typeface="Lato"/>
                <a:cs typeface="Lato"/>
              </a:rPr>
              <a:t>Data </a:t>
            </a:r>
            <a:r>
              <a:rPr dirty="0" sz="1550" spc="5">
                <a:solidFill>
                  <a:srgbClr val="FFFFFF"/>
                </a:solidFill>
                <a:latin typeface="Lato"/>
                <a:cs typeface="Lato"/>
              </a:rPr>
              <a:t>on the  </a:t>
            </a:r>
            <a:r>
              <a:rPr dirty="0" sz="1550" spc="-5">
                <a:solidFill>
                  <a:srgbClr val="FFFFFF"/>
                </a:solidFill>
                <a:latin typeface="Lato"/>
                <a:cs typeface="Lato"/>
              </a:rPr>
              <a:t>Environment </a:t>
            </a:r>
            <a:r>
              <a:rPr dirty="0" sz="1550" spc="5">
                <a:solidFill>
                  <a:srgbClr val="FFFFFF"/>
                </a:solidFill>
                <a:latin typeface="Lato"/>
                <a:cs typeface="Lato"/>
              </a:rPr>
              <a:t>and </a:t>
            </a:r>
            <a:r>
              <a:rPr dirty="0" sz="1550" spc="-5">
                <a:solidFill>
                  <a:srgbClr val="FFFFFF"/>
                </a:solidFill>
                <a:latin typeface="Lato"/>
                <a:cs typeface="Lato"/>
              </a:rPr>
              <a:t>Green </a:t>
            </a:r>
            <a:r>
              <a:rPr dirty="0" sz="1550">
                <a:solidFill>
                  <a:srgbClr val="FFFFFF"/>
                </a:solidFill>
                <a:latin typeface="Lato"/>
                <a:cs typeface="Lato"/>
              </a:rPr>
              <a:t>Innovation </a:t>
            </a:r>
            <a:r>
              <a:rPr dirty="0" sz="1550" spc="5">
                <a:solidFill>
                  <a:srgbClr val="FFFFFF"/>
                </a:solidFill>
                <a:latin typeface="Lato"/>
                <a:cs typeface="Lato"/>
              </a:rPr>
              <a:t>in  </a:t>
            </a:r>
            <a:r>
              <a:rPr dirty="0" sz="1550">
                <a:solidFill>
                  <a:srgbClr val="FFFFFF"/>
                </a:solidFill>
                <a:latin typeface="Lato"/>
                <a:cs typeface="Lato"/>
              </a:rPr>
              <a:t>Agricultutre </a:t>
            </a:r>
            <a:r>
              <a:rPr dirty="0" sz="1550" spc="5">
                <a:solidFill>
                  <a:srgbClr val="FFFFFF"/>
                </a:solidFill>
                <a:latin typeface="Lato"/>
                <a:cs typeface="Lato"/>
              </a:rPr>
              <a:t>and the </a:t>
            </a:r>
            <a:r>
              <a:rPr dirty="0" sz="1550">
                <a:solidFill>
                  <a:srgbClr val="FFFFFF"/>
                </a:solidFill>
                <a:latin typeface="Lato"/>
                <a:cs typeface="Lato"/>
              </a:rPr>
              <a:t>Copper Sectors </a:t>
            </a:r>
            <a:r>
              <a:rPr dirty="0" sz="1550" spc="5">
                <a:solidFill>
                  <a:srgbClr val="FFFFFF"/>
                </a:solidFill>
                <a:latin typeface="Lato"/>
                <a:cs typeface="Lato"/>
              </a:rPr>
              <a:t>will be  </a:t>
            </a:r>
            <a:r>
              <a:rPr dirty="0" sz="1550">
                <a:solidFill>
                  <a:srgbClr val="FFFFFF"/>
                </a:solidFill>
                <a:latin typeface="Lato"/>
                <a:cs typeface="Lato"/>
              </a:rPr>
              <a:t>presented.</a:t>
            </a:r>
            <a:endParaRPr sz="1550">
              <a:latin typeface="Lato"/>
              <a:cs typeface="Lato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1651000" y="3683000"/>
            <a:ext cx="406400" cy="3175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3949700" y="6769100"/>
            <a:ext cx="431800" cy="3175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4406900" y="2984500"/>
            <a:ext cx="825500" cy="10668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1841500" y="5626100"/>
            <a:ext cx="520700" cy="67310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6121400" y="5473700"/>
            <a:ext cx="431800" cy="35560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2019-01-08T10:10:08Z</dcterms:created>
  <dcterms:modified xsi:type="dcterms:W3CDTF">2019-01-08T10:10:08Z</dcterms:modified>
</cp:coreProperties>
</file>