
<file path=[Content_Types].xml><?xml version="1.0" encoding="utf-8"?>
<Types xmlns="http://schemas.openxmlformats.org/package/2006/content-types">
  <Default Extension="png" ContentType="image/png"/>
  <Default Extension="pdf" ContentType="application/pdf"/>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drawings/drawing1.xml" ContentType="application/vnd.openxmlformats-officedocument.drawingml.chartshapes+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9"/>
  </p:notesMasterIdLst>
  <p:handoutMasterIdLst>
    <p:handoutMasterId r:id="rId20"/>
  </p:handoutMasterIdLst>
  <p:sldIdLst>
    <p:sldId id="256" r:id="rId2"/>
    <p:sldId id="312" r:id="rId3"/>
    <p:sldId id="344" r:id="rId4"/>
    <p:sldId id="309" r:id="rId5"/>
    <p:sldId id="326" r:id="rId6"/>
    <p:sldId id="336" r:id="rId7"/>
    <p:sldId id="318" r:id="rId8"/>
    <p:sldId id="317" r:id="rId9"/>
    <p:sldId id="359" r:id="rId10"/>
    <p:sldId id="365" r:id="rId11"/>
    <p:sldId id="360" r:id="rId12"/>
    <p:sldId id="364" r:id="rId13"/>
    <p:sldId id="361" r:id="rId14"/>
    <p:sldId id="349" r:id="rId15"/>
    <p:sldId id="350" r:id="rId16"/>
    <p:sldId id="351" r:id="rId17"/>
    <p:sldId id="352" r:id="rId18"/>
  </p:sldIdLst>
  <p:sldSz cx="9906000" cy="6858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07" autoAdjust="0"/>
    <p:restoredTop sz="94660"/>
  </p:normalViewPr>
  <p:slideViewPr>
    <p:cSldViewPr snapToGrid="0">
      <p:cViewPr varScale="1">
        <p:scale>
          <a:sx n="72" d="100"/>
          <a:sy n="72" d="100"/>
        </p:scale>
        <p:origin x="1350" y="78"/>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priceputu\Documents\Milk%20PPT\Data\Copy%20of%20PCDDF+PCB+TEQ%20for%20UNEP_1%20sample%20one%20country_FIN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priceputu\Documents\Milk%20PPT\Data\Copy%20of%20PCDDF+PCB+TEQ%20for%20UNEP_1%20sample%20one%20country_FINAL%202.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Users\apriceputu\Documents\Milk%20PPT\Data\Copy%20of%20PCDDF+PCB+TEQ%20for%20UNEP_1%20sample%20one%20country_FINAL%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885989345677804E-2"/>
          <c:y val="0.1110552876027151"/>
          <c:w val="0.93112444372314462"/>
          <c:h val="0.58405782097502368"/>
        </c:manualLayout>
      </c:layout>
      <c:barChart>
        <c:barDir val="col"/>
        <c:grouping val="clustered"/>
        <c:varyColors val="0"/>
        <c:ser>
          <c:idx val="0"/>
          <c:order val="0"/>
          <c:invertIfNegative val="0"/>
          <c:dPt>
            <c:idx val="15"/>
            <c:invertIfNegative val="0"/>
            <c:bubble3D val="0"/>
            <c:spPr>
              <a:solidFill>
                <a:srgbClr val="FFC000"/>
              </a:solidFill>
            </c:spPr>
            <c:extLst>
              <c:ext xmlns:c16="http://schemas.microsoft.com/office/drawing/2014/chart" uri="{C3380CC4-5D6E-409C-BE32-E72D297353CC}">
                <c16:uniqueId val="{00000000-1496-4968-93FB-1FC05BCBB80C}"/>
              </c:ext>
            </c:extLst>
          </c:dPt>
          <c:dPt>
            <c:idx val="16"/>
            <c:invertIfNegative val="0"/>
            <c:bubble3D val="0"/>
            <c:spPr>
              <a:solidFill>
                <a:srgbClr val="FFC000"/>
              </a:solidFill>
            </c:spPr>
            <c:extLst>
              <c:ext xmlns:c16="http://schemas.microsoft.com/office/drawing/2014/chart" uri="{C3380CC4-5D6E-409C-BE32-E72D297353CC}">
                <c16:uniqueId val="{00000001-1496-4968-93FB-1FC05BCBB80C}"/>
              </c:ext>
            </c:extLst>
          </c:dPt>
          <c:dPt>
            <c:idx val="17"/>
            <c:invertIfNegative val="0"/>
            <c:bubble3D val="0"/>
            <c:spPr>
              <a:solidFill>
                <a:srgbClr val="FFC000"/>
              </a:solidFill>
            </c:spPr>
            <c:extLst>
              <c:ext xmlns:c16="http://schemas.microsoft.com/office/drawing/2014/chart" uri="{C3380CC4-5D6E-409C-BE32-E72D297353CC}">
                <c16:uniqueId val="{00000002-1496-4968-93FB-1FC05BCBB80C}"/>
              </c:ext>
            </c:extLst>
          </c:dPt>
          <c:dPt>
            <c:idx val="18"/>
            <c:invertIfNegative val="0"/>
            <c:bubble3D val="0"/>
            <c:spPr>
              <a:solidFill>
                <a:srgbClr val="FFC000"/>
              </a:solidFill>
            </c:spPr>
            <c:extLst>
              <c:ext xmlns:c16="http://schemas.microsoft.com/office/drawing/2014/chart" uri="{C3380CC4-5D6E-409C-BE32-E72D297353CC}">
                <c16:uniqueId val="{00000003-1496-4968-93FB-1FC05BCBB80C}"/>
              </c:ext>
            </c:extLst>
          </c:dPt>
          <c:dPt>
            <c:idx val="19"/>
            <c:invertIfNegative val="0"/>
            <c:bubble3D val="0"/>
            <c:spPr>
              <a:solidFill>
                <a:srgbClr val="FFC000"/>
              </a:solidFill>
            </c:spPr>
            <c:extLst>
              <c:ext xmlns:c16="http://schemas.microsoft.com/office/drawing/2014/chart" uri="{C3380CC4-5D6E-409C-BE32-E72D297353CC}">
                <c16:uniqueId val="{00000004-1496-4968-93FB-1FC05BCBB80C}"/>
              </c:ext>
            </c:extLst>
          </c:dPt>
          <c:dPt>
            <c:idx val="20"/>
            <c:invertIfNegative val="0"/>
            <c:bubble3D val="0"/>
            <c:spPr>
              <a:solidFill>
                <a:srgbClr val="FFC000"/>
              </a:solidFill>
            </c:spPr>
            <c:extLst>
              <c:ext xmlns:c16="http://schemas.microsoft.com/office/drawing/2014/chart" uri="{C3380CC4-5D6E-409C-BE32-E72D297353CC}">
                <c16:uniqueId val="{00000005-1496-4968-93FB-1FC05BCBB80C}"/>
              </c:ext>
            </c:extLst>
          </c:dPt>
          <c:dPt>
            <c:idx val="21"/>
            <c:invertIfNegative val="0"/>
            <c:bubble3D val="0"/>
            <c:spPr>
              <a:solidFill>
                <a:srgbClr val="FFC000"/>
              </a:solidFill>
            </c:spPr>
            <c:extLst>
              <c:ext xmlns:c16="http://schemas.microsoft.com/office/drawing/2014/chart" uri="{C3380CC4-5D6E-409C-BE32-E72D297353CC}">
                <c16:uniqueId val="{00000006-1496-4968-93FB-1FC05BCBB80C}"/>
              </c:ext>
            </c:extLst>
          </c:dPt>
          <c:dPt>
            <c:idx val="22"/>
            <c:invertIfNegative val="0"/>
            <c:bubble3D val="0"/>
            <c:spPr>
              <a:solidFill>
                <a:srgbClr val="FFC000"/>
              </a:solidFill>
            </c:spPr>
            <c:extLst>
              <c:ext xmlns:c16="http://schemas.microsoft.com/office/drawing/2014/chart" uri="{C3380CC4-5D6E-409C-BE32-E72D297353CC}">
                <c16:uniqueId val="{00000007-1496-4968-93FB-1FC05BCBB80C}"/>
              </c:ext>
            </c:extLst>
          </c:dPt>
          <c:dPt>
            <c:idx val="23"/>
            <c:invertIfNegative val="0"/>
            <c:bubble3D val="0"/>
            <c:spPr>
              <a:solidFill>
                <a:srgbClr val="FFC000"/>
              </a:solidFill>
            </c:spPr>
            <c:extLst>
              <c:ext xmlns:c16="http://schemas.microsoft.com/office/drawing/2014/chart" uri="{C3380CC4-5D6E-409C-BE32-E72D297353CC}">
                <c16:uniqueId val="{00000008-1496-4968-93FB-1FC05BCBB80C}"/>
              </c:ext>
            </c:extLst>
          </c:dPt>
          <c:dPt>
            <c:idx val="24"/>
            <c:invertIfNegative val="0"/>
            <c:bubble3D val="0"/>
            <c:spPr>
              <a:solidFill>
                <a:srgbClr val="FFC000"/>
              </a:solidFill>
            </c:spPr>
            <c:extLst>
              <c:ext xmlns:c16="http://schemas.microsoft.com/office/drawing/2014/chart" uri="{C3380CC4-5D6E-409C-BE32-E72D297353CC}">
                <c16:uniqueId val="{00000009-1496-4968-93FB-1FC05BCBB80C}"/>
              </c:ext>
            </c:extLst>
          </c:dPt>
          <c:dPt>
            <c:idx val="25"/>
            <c:invertIfNegative val="0"/>
            <c:bubble3D val="0"/>
            <c:spPr>
              <a:solidFill>
                <a:srgbClr val="FFC000"/>
              </a:solidFill>
            </c:spPr>
            <c:extLst>
              <c:ext xmlns:c16="http://schemas.microsoft.com/office/drawing/2014/chart" uri="{C3380CC4-5D6E-409C-BE32-E72D297353CC}">
                <c16:uniqueId val="{0000000A-1496-4968-93FB-1FC05BCBB80C}"/>
              </c:ext>
            </c:extLst>
          </c:dPt>
          <c:dPt>
            <c:idx val="26"/>
            <c:invertIfNegative val="0"/>
            <c:bubble3D val="0"/>
            <c:spPr>
              <a:solidFill>
                <a:srgbClr val="FFC000"/>
              </a:solidFill>
            </c:spPr>
            <c:extLst>
              <c:ext xmlns:c16="http://schemas.microsoft.com/office/drawing/2014/chart" uri="{C3380CC4-5D6E-409C-BE32-E72D297353CC}">
                <c16:uniqueId val="{0000000B-1496-4968-93FB-1FC05BCBB80C}"/>
              </c:ext>
            </c:extLst>
          </c:dPt>
          <c:dPt>
            <c:idx val="27"/>
            <c:invertIfNegative val="0"/>
            <c:bubble3D val="0"/>
            <c:spPr>
              <a:solidFill>
                <a:srgbClr val="FFC000"/>
              </a:solidFill>
            </c:spPr>
            <c:extLst>
              <c:ext xmlns:c16="http://schemas.microsoft.com/office/drawing/2014/chart" uri="{C3380CC4-5D6E-409C-BE32-E72D297353CC}">
                <c16:uniqueId val="{0000000C-1496-4968-93FB-1FC05BCBB80C}"/>
              </c:ext>
            </c:extLst>
          </c:dPt>
          <c:dPt>
            <c:idx val="28"/>
            <c:invertIfNegative val="0"/>
            <c:bubble3D val="0"/>
            <c:spPr>
              <a:solidFill>
                <a:srgbClr val="FFC000"/>
              </a:solidFill>
            </c:spPr>
            <c:extLst>
              <c:ext xmlns:c16="http://schemas.microsoft.com/office/drawing/2014/chart" uri="{C3380CC4-5D6E-409C-BE32-E72D297353CC}">
                <c16:uniqueId val="{0000000D-1496-4968-93FB-1FC05BCBB80C}"/>
              </c:ext>
            </c:extLst>
          </c:dPt>
          <c:dPt>
            <c:idx val="29"/>
            <c:invertIfNegative val="0"/>
            <c:bubble3D val="0"/>
            <c:spPr>
              <a:solidFill>
                <a:srgbClr val="FFC000"/>
              </a:solidFill>
            </c:spPr>
            <c:extLst>
              <c:ext xmlns:c16="http://schemas.microsoft.com/office/drawing/2014/chart" uri="{C3380CC4-5D6E-409C-BE32-E72D297353CC}">
                <c16:uniqueId val="{0000000E-1496-4968-93FB-1FC05BCBB80C}"/>
              </c:ext>
            </c:extLst>
          </c:dPt>
          <c:dPt>
            <c:idx val="30"/>
            <c:invertIfNegative val="0"/>
            <c:bubble3D val="0"/>
            <c:spPr>
              <a:solidFill>
                <a:srgbClr val="FFC000"/>
              </a:solidFill>
            </c:spPr>
            <c:extLst>
              <c:ext xmlns:c16="http://schemas.microsoft.com/office/drawing/2014/chart" uri="{C3380CC4-5D6E-409C-BE32-E72D297353CC}">
                <c16:uniqueId val="{0000000F-1496-4968-93FB-1FC05BCBB80C}"/>
              </c:ext>
            </c:extLst>
          </c:dPt>
          <c:dPt>
            <c:idx val="31"/>
            <c:invertIfNegative val="0"/>
            <c:bubble3D val="0"/>
            <c:spPr>
              <a:solidFill>
                <a:srgbClr val="FFC000"/>
              </a:solidFill>
            </c:spPr>
            <c:extLst>
              <c:ext xmlns:c16="http://schemas.microsoft.com/office/drawing/2014/chart" uri="{C3380CC4-5D6E-409C-BE32-E72D297353CC}">
                <c16:uniqueId val="{00000010-1496-4968-93FB-1FC05BCBB80C}"/>
              </c:ext>
            </c:extLst>
          </c:dPt>
          <c:dPt>
            <c:idx val="32"/>
            <c:invertIfNegative val="0"/>
            <c:bubble3D val="0"/>
            <c:spPr>
              <a:solidFill>
                <a:srgbClr val="FFC000"/>
              </a:solidFill>
            </c:spPr>
            <c:extLst>
              <c:ext xmlns:c16="http://schemas.microsoft.com/office/drawing/2014/chart" uri="{C3380CC4-5D6E-409C-BE32-E72D297353CC}">
                <c16:uniqueId val="{00000011-1496-4968-93FB-1FC05BCBB80C}"/>
              </c:ext>
            </c:extLst>
          </c:dPt>
          <c:dPt>
            <c:idx val="33"/>
            <c:invertIfNegative val="0"/>
            <c:bubble3D val="0"/>
            <c:spPr>
              <a:solidFill>
                <a:srgbClr val="FFC000"/>
              </a:solidFill>
            </c:spPr>
            <c:extLst>
              <c:ext xmlns:c16="http://schemas.microsoft.com/office/drawing/2014/chart" uri="{C3380CC4-5D6E-409C-BE32-E72D297353CC}">
                <c16:uniqueId val="{00000012-1496-4968-93FB-1FC05BCBB80C}"/>
              </c:ext>
            </c:extLst>
          </c:dPt>
          <c:dPt>
            <c:idx val="34"/>
            <c:invertIfNegative val="0"/>
            <c:bubble3D val="0"/>
            <c:spPr>
              <a:solidFill>
                <a:srgbClr val="FFC000"/>
              </a:solidFill>
            </c:spPr>
            <c:extLst>
              <c:ext xmlns:c16="http://schemas.microsoft.com/office/drawing/2014/chart" uri="{C3380CC4-5D6E-409C-BE32-E72D297353CC}">
                <c16:uniqueId val="{00000013-1496-4968-93FB-1FC05BCBB80C}"/>
              </c:ext>
            </c:extLst>
          </c:dPt>
          <c:dPt>
            <c:idx val="35"/>
            <c:invertIfNegative val="0"/>
            <c:bubble3D val="0"/>
            <c:spPr>
              <a:solidFill>
                <a:srgbClr val="FFC000"/>
              </a:solidFill>
            </c:spPr>
            <c:extLst>
              <c:ext xmlns:c16="http://schemas.microsoft.com/office/drawing/2014/chart" uri="{C3380CC4-5D6E-409C-BE32-E72D297353CC}">
                <c16:uniqueId val="{00000014-1496-4968-93FB-1FC05BCBB80C}"/>
              </c:ext>
            </c:extLst>
          </c:dPt>
          <c:dPt>
            <c:idx val="36"/>
            <c:invertIfNegative val="0"/>
            <c:bubble3D val="0"/>
            <c:spPr>
              <a:solidFill>
                <a:srgbClr val="FFC000"/>
              </a:solidFill>
            </c:spPr>
            <c:extLst>
              <c:ext xmlns:c16="http://schemas.microsoft.com/office/drawing/2014/chart" uri="{C3380CC4-5D6E-409C-BE32-E72D297353CC}">
                <c16:uniqueId val="{00000015-1496-4968-93FB-1FC05BCBB80C}"/>
              </c:ext>
            </c:extLst>
          </c:dPt>
          <c:dPt>
            <c:idx val="37"/>
            <c:invertIfNegative val="0"/>
            <c:bubble3D val="0"/>
            <c:spPr>
              <a:solidFill>
                <a:srgbClr val="FFC000"/>
              </a:solidFill>
            </c:spPr>
            <c:extLst>
              <c:ext xmlns:c16="http://schemas.microsoft.com/office/drawing/2014/chart" uri="{C3380CC4-5D6E-409C-BE32-E72D297353CC}">
                <c16:uniqueId val="{00000016-1496-4968-93FB-1FC05BCBB80C}"/>
              </c:ext>
            </c:extLst>
          </c:dPt>
          <c:dPt>
            <c:idx val="38"/>
            <c:invertIfNegative val="0"/>
            <c:bubble3D val="0"/>
            <c:spPr>
              <a:solidFill>
                <a:srgbClr val="00B050"/>
              </a:solidFill>
            </c:spPr>
            <c:extLst>
              <c:ext xmlns:c16="http://schemas.microsoft.com/office/drawing/2014/chart" uri="{C3380CC4-5D6E-409C-BE32-E72D297353CC}">
                <c16:uniqueId val="{00000017-1496-4968-93FB-1FC05BCBB80C}"/>
              </c:ext>
            </c:extLst>
          </c:dPt>
          <c:dPt>
            <c:idx val="39"/>
            <c:invertIfNegative val="0"/>
            <c:bubble3D val="0"/>
            <c:spPr>
              <a:solidFill>
                <a:srgbClr val="00B050"/>
              </a:solidFill>
            </c:spPr>
            <c:extLst>
              <c:ext xmlns:c16="http://schemas.microsoft.com/office/drawing/2014/chart" uri="{C3380CC4-5D6E-409C-BE32-E72D297353CC}">
                <c16:uniqueId val="{00000018-1496-4968-93FB-1FC05BCBB80C}"/>
              </c:ext>
            </c:extLst>
          </c:dPt>
          <c:dPt>
            <c:idx val="40"/>
            <c:invertIfNegative val="0"/>
            <c:bubble3D val="0"/>
            <c:spPr>
              <a:solidFill>
                <a:srgbClr val="00B050"/>
              </a:solidFill>
            </c:spPr>
            <c:extLst>
              <c:ext xmlns:c16="http://schemas.microsoft.com/office/drawing/2014/chart" uri="{C3380CC4-5D6E-409C-BE32-E72D297353CC}">
                <c16:uniqueId val="{00000019-1496-4968-93FB-1FC05BCBB80C}"/>
              </c:ext>
            </c:extLst>
          </c:dPt>
          <c:dPt>
            <c:idx val="41"/>
            <c:invertIfNegative val="0"/>
            <c:bubble3D val="0"/>
            <c:spPr>
              <a:solidFill>
                <a:srgbClr val="00B050"/>
              </a:solidFill>
            </c:spPr>
            <c:extLst>
              <c:ext xmlns:c16="http://schemas.microsoft.com/office/drawing/2014/chart" uri="{C3380CC4-5D6E-409C-BE32-E72D297353CC}">
                <c16:uniqueId val="{0000001A-1496-4968-93FB-1FC05BCBB80C}"/>
              </c:ext>
            </c:extLst>
          </c:dPt>
          <c:dPt>
            <c:idx val="42"/>
            <c:invertIfNegative val="0"/>
            <c:bubble3D val="0"/>
            <c:spPr>
              <a:solidFill>
                <a:srgbClr val="00B050"/>
              </a:solidFill>
            </c:spPr>
            <c:extLst>
              <c:ext xmlns:c16="http://schemas.microsoft.com/office/drawing/2014/chart" uri="{C3380CC4-5D6E-409C-BE32-E72D297353CC}">
                <c16:uniqueId val="{0000001B-1496-4968-93FB-1FC05BCBB80C}"/>
              </c:ext>
            </c:extLst>
          </c:dPt>
          <c:dPt>
            <c:idx val="43"/>
            <c:invertIfNegative val="0"/>
            <c:bubble3D val="0"/>
            <c:spPr>
              <a:solidFill>
                <a:srgbClr val="00B050"/>
              </a:solidFill>
            </c:spPr>
            <c:extLst>
              <c:ext xmlns:c16="http://schemas.microsoft.com/office/drawing/2014/chart" uri="{C3380CC4-5D6E-409C-BE32-E72D297353CC}">
                <c16:uniqueId val="{0000001C-1496-4968-93FB-1FC05BCBB80C}"/>
              </c:ext>
            </c:extLst>
          </c:dPt>
          <c:dPt>
            <c:idx val="44"/>
            <c:invertIfNegative val="0"/>
            <c:bubble3D val="0"/>
            <c:spPr>
              <a:solidFill>
                <a:srgbClr val="00B050"/>
              </a:solidFill>
            </c:spPr>
            <c:extLst>
              <c:ext xmlns:c16="http://schemas.microsoft.com/office/drawing/2014/chart" uri="{C3380CC4-5D6E-409C-BE32-E72D297353CC}">
                <c16:uniqueId val="{0000001D-1496-4968-93FB-1FC05BCBB80C}"/>
              </c:ext>
            </c:extLst>
          </c:dPt>
          <c:dPt>
            <c:idx val="45"/>
            <c:invertIfNegative val="0"/>
            <c:bubble3D val="0"/>
            <c:spPr>
              <a:solidFill>
                <a:srgbClr val="00B050"/>
              </a:solidFill>
            </c:spPr>
            <c:extLst>
              <c:ext xmlns:c16="http://schemas.microsoft.com/office/drawing/2014/chart" uri="{C3380CC4-5D6E-409C-BE32-E72D297353CC}">
                <c16:uniqueId val="{0000001E-1496-4968-93FB-1FC05BCBB80C}"/>
              </c:ext>
            </c:extLst>
          </c:dPt>
          <c:dPt>
            <c:idx val="46"/>
            <c:invertIfNegative val="0"/>
            <c:bubble3D val="0"/>
            <c:spPr>
              <a:solidFill>
                <a:srgbClr val="00B050"/>
              </a:solidFill>
            </c:spPr>
            <c:extLst>
              <c:ext xmlns:c16="http://schemas.microsoft.com/office/drawing/2014/chart" uri="{C3380CC4-5D6E-409C-BE32-E72D297353CC}">
                <c16:uniqueId val="{0000001F-1496-4968-93FB-1FC05BCBB80C}"/>
              </c:ext>
            </c:extLst>
          </c:dPt>
          <c:dPt>
            <c:idx val="47"/>
            <c:invertIfNegative val="0"/>
            <c:bubble3D val="0"/>
            <c:spPr>
              <a:solidFill>
                <a:srgbClr val="00B050"/>
              </a:solidFill>
            </c:spPr>
            <c:extLst>
              <c:ext xmlns:c16="http://schemas.microsoft.com/office/drawing/2014/chart" uri="{C3380CC4-5D6E-409C-BE32-E72D297353CC}">
                <c16:uniqueId val="{00000020-1496-4968-93FB-1FC05BCBB80C}"/>
              </c:ext>
            </c:extLst>
          </c:dPt>
          <c:dPt>
            <c:idx val="48"/>
            <c:invertIfNegative val="0"/>
            <c:bubble3D val="0"/>
            <c:spPr>
              <a:solidFill>
                <a:srgbClr val="00B050"/>
              </a:solidFill>
            </c:spPr>
            <c:extLst>
              <c:ext xmlns:c16="http://schemas.microsoft.com/office/drawing/2014/chart" uri="{C3380CC4-5D6E-409C-BE32-E72D297353CC}">
                <c16:uniqueId val="{00000021-1496-4968-93FB-1FC05BCBB80C}"/>
              </c:ext>
            </c:extLst>
          </c:dPt>
          <c:dPt>
            <c:idx val="49"/>
            <c:invertIfNegative val="0"/>
            <c:bubble3D val="0"/>
            <c:spPr>
              <a:solidFill>
                <a:srgbClr val="00B050"/>
              </a:solidFill>
            </c:spPr>
            <c:extLst>
              <c:ext xmlns:c16="http://schemas.microsoft.com/office/drawing/2014/chart" uri="{C3380CC4-5D6E-409C-BE32-E72D297353CC}">
                <c16:uniqueId val="{00000022-1496-4968-93FB-1FC05BCBB80C}"/>
              </c:ext>
            </c:extLst>
          </c:dPt>
          <c:dPt>
            <c:idx val="50"/>
            <c:invertIfNegative val="0"/>
            <c:bubble3D val="0"/>
            <c:spPr>
              <a:solidFill>
                <a:srgbClr val="00B050"/>
              </a:solidFill>
            </c:spPr>
            <c:extLst>
              <c:ext xmlns:c16="http://schemas.microsoft.com/office/drawing/2014/chart" uri="{C3380CC4-5D6E-409C-BE32-E72D297353CC}">
                <c16:uniqueId val="{00000023-1496-4968-93FB-1FC05BCBB80C}"/>
              </c:ext>
            </c:extLst>
          </c:dPt>
          <c:dPt>
            <c:idx val="51"/>
            <c:invertIfNegative val="0"/>
            <c:bubble3D val="0"/>
            <c:spPr>
              <a:solidFill>
                <a:srgbClr val="00B050"/>
              </a:solidFill>
            </c:spPr>
            <c:extLst>
              <c:ext xmlns:c16="http://schemas.microsoft.com/office/drawing/2014/chart" uri="{C3380CC4-5D6E-409C-BE32-E72D297353CC}">
                <c16:uniqueId val="{00000024-1496-4968-93FB-1FC05BCBB80C}"/>
              </c:ext>
            </c:extLst>
          </c:dPt>
          <c:dPt>
            <c:idx val="52"/>
            <c:invertIfNegative val="0"/>
            <c:bubble3D val="0"/>
            <c:spPr>
              <a:solidFill>
                <a:srgbClr val="C00000"/>
              </a:solidFill>
            </c:spPr>
            <c:extLst>
              <c:ext xmlns:c16="http://schemas.microsoft.com/office/drawing/2014/chart" uri="{C3380CC4-5D6E-409C-BE32-E72D297353CC}">
                <c16:uniqueId val="{00000025-1496-4968-93FB-1FC05BCBB80C}"/>
              </c:ext>
            </c:extLst>
          </c:dPt>
          <c:dPt>
            <c:idx val="53"/>
            <c:invertIfNegative val="0"/>
            <c:bubble3D val="0"/>
            <c:spPr>
              <a:solidFill>
                <a:srgbClr val="C00000"/>
              </a:solidFill>
            </c:spPr>
            <c:extLst>
              <c:ext xmlns:c16="http://schemas.microsoft.com/office/drawing/2014/chart" uri="{C3380CC4-5D6E-409C-BE32-E72D297353CC}">
                <c16:uniqueId val="{00000026-1496-4968-93FB-1FC05BCBB80C}"/>
              </c:ext>
            </c:extLst>
          </c:dPt>
          <c:dPt>
            <c:idx val="54"/>
            <c:invertIfNegative val="0"/>
            <c:bubble3D val="0"/>
            <c:spPr>
              <a:solidFill>
                <a:srgbClr val="C00000"/>
              </a:solidFill>
            </c:spPr>
            <c:extLst>
              <c:ext xmlns:c16="http://schemas.microsoft.com/office/drawing/2014/chart" uri="{C3380CC4-5D6E-409C-BE32-E72D297353CC}">
                <c16:uniqueId val="{00000027-1496-4968-93FB-1FC05BCBB80C}"/>
              </c:ext>
            </c:extLst>
          </c:dPt>
          <c:dPt>
            <c:idx val="55"/>
            <c:invertIfNegative val="0"/>
            <c:bubble3D val="0"/>
            <c:spPr>
              <a:solidFill>
                <a:srgbClr val="C00000"/>
              </a:solidFill>
            </c:spPr>
            <c:extLst>
              <c:ext xmlns:c16="http://schemas.microsoft.com/office/drawing/2014/chart" uri="{C3380CC4-5D6E-409C-BE32-E72D297353CC}">
                <c16:uniqueId val="{00000028-1496-4968-93FB-1FC05BCBB80C}"/>
              </c:ext>
            </c:extLst>
          </c:dPt>
          <c:dPt>
            <c:idx val="56"/>
            <c:invertIfNegative val="0"/>
            <c:bubble3D val="0"/>
            <c:spPr>
              <a:solidFill>
                <a:srgbClr val="C00000"/>
              </a:solidFill>
            </c:spPr>
            <c:extLst>
              <c:ext xmlns:c16="http://schemas.microsoft.com/office/drawing/2014/chart" uri="{C3380CC4-5D6E-409C-BE32-E72D297353CC}">
                <c16:uniqueId val="{00000029-1496-4968-93FB-1FC05BCBB80C}"/>
              </c:ext>
            </c:extLst>
          </c:dPt>
          <c:dPt>
            <c:idx val="57"/>
            <c:invertIfNegative val="0"/>
            <c:bubble3D val="0"/>
            <c:spPr>
              <a:solidFill>
                <a:srgbClr val="C00000"/>
              </a:solidFill>
            </c:spPr>
            <c:extLst>
              <c:ext xmlns:c16="http://schemas.microsoft.com/office/drawing/2014/chart" uri="{C3380CC4-5D6E-409C-BE32-E72D297353CC}">
                <c16:uniqueId val="{0000002A-1496-4968-93FB-1FC05BCBB80C}"/>
              </c:ext>
            </c:extLst>
          </c:dPt>
          <c:dPt>
            <c:idx val="58"/>
            <c:invertIfNegative val="0"/>
            <c:bubble3D val="0"/>
            <c:spPr>
              <a:solidFill>
                <a:srgbClr val="C00000"/>
              </a:solidFill>
            </c:spPr>
            <c:extLst>
              <c:ext xmlns:c16="http://schemas.microsoft.com/office/drawing/2014/chart" uri="{C3380CC4-5D6E-409C-BE32-E72D297353CC}">
                <c16:uniqueId val="{0000002B-1496-4968-93FB-1FC05BCBB80C}"/>
              </c:ext>
            </c:extLst>
          </c:dPt>
          <c:dPt>
            <c:idx val="59"/>
            <c:invertIfNegative val="0"/>
            <c:bubble3D val="0"/>
            <c:spPr>
              <a:solidFill>
                <a:srgbClr val="C00000"/>
              </a:solidFill>
            </c:spPr>
            <c:extLst>
              <c:ext xmlns:c16="http://schemas.microsoft.com/office/drawing/2014/chart" uri="{C3380CC4-5D6E-409C-BE32-E72D297353CC}">
                <c16:uniqueId val="{0000002C-1496-4968-93FB-1FC05BCBB80C}"/>
              </c:ext>
            </c:extLst>
          </c:dPt>
          <c:dPt>
            <c:idx val="60"/>
            <c:invertIfNegative val="0"/>
            <c:bubble3D val="0"/>
            <c:spPr>
              <a:solidFill>
                <a:srgbClr val="C00000"/>
              </a:solidFill>
            </c:spPr>
            <c:extLst>
              <c:ext xmlns:c16="http://schemas.microsoft.com/office/drawing/2014/chart" uri="{C3380CC4-5D6E-409C-BE32-E72D297353CC}">
                <c16:uniqueId val="{0000002D-1496-4968-93FB-1FC05BCBB80C}"/>
              </c:ext>
            </c:extLst>
          </c:dPt>
          <c:dPt>
            <c:idx val="61"/>
            <c:invertIfNegative val="0"/>
            <c:bubble3D val="0"/>
            <c:spPr>
              <a:solidFill>
                <a:srgbClr val="C00000"/>
              </a:solidFill>
            </c:spPr>
            <c:extLst>
              <c:ext xmlns:c16="http://schemas.microsoft.com/office/drawing/2014/chart" uri="{C3380CC4-5D6E-409C-BE32-E72D297353CC}">
                <c16:uniqueId val="{0000002E-1496-4968-93FB-1FC05BCBB80C}"/>
              </c:ext>
            </c:extLst>
          </c:dPt>
          <c:dPt>
            <c:idx val="62"/>
            <c:invertIfNegative val="0"/>
            <c:bubble3D val="0"/>
            <c:spPr>
              <a:solidFill>
                <a:srgbClr val="C00000"/>
              </a:solidFill>
            </c:spPr>
            <c:extLst>
              <c:ext xmlns:c16="http://schemas.microsoft.com/office/drawing/2014/chart" uri="{C3380CC4-5D6E-409C-BE32-E72D297353CC}">
                <c16:uniqueId val="{0000002F-1496-4968-93FB-1FC05BCBB80C}"/>
              </c:ext>
            </c:extLst>
          </c:dPt>
          <c:dPt>
            <c:idx val="63"/>
            <c:invertIfNegative val="0"/>
            <c:bubble3D val="0"/>
            <c:spPr>
              <a:solidFill>
                <a:srgbClr val="C00000"/>
              </a:solidFill>
            </c:spPr>
            <c:extLst>
              <c:ext xmlns:c16="http://schemas.microsoft.com/office/drawing/2014/chart" uri="{C3380CC4-5D6E-409C-BE32-E72D297353CC}">
                <c16:uniqueId val="{00000030-1496-4968-93FB-1FC05BCBB80C}"/>
              </c:ext>
            </c:extLst>
          </c:dPt>
          <c:dPt>
            <c:idx val="64"/>
            <c:invertIfNegative val="0"/>
            <c:bubble3D val="0"/>
            <c:spPr>
              <a:solidFill>
                <a:srgbClr val="C00000"/>
              </a:solidFill>
            </c:spPr>
            <c:extLst>
              <c:ext xmlns:c16="http://schemas.microsoft.com/office/drawing/2014/chart" uri="{C3380CC4-5D6E-409C-BE32-E72D297353CC}">
                <c16:uniqueId val="{00000031-1496-4968-93FB-1FC05BCBB80C}"/>
              </c:ext>
            </c:extLst>
          </c:dPt>
          <c:dPt>
            <c:idx val="65"/>
            <c:invertIfNegative val="0"/>
            <c:bubble3D val="0"/>
            <c:spPr>
              <a:solidFill>
                <a:schemeClr val="accent4">
                  <a:lumMod val="75000"/>
                </a:schemeClr>
              </a:solidFill>
            </c:spPr>
            <c:extLst>
              <c:ext xmlns:c16="http://schemas.microsoft.com/office/drawing/2014/chart" uri="{C3380CC4-5D6E-409C-BE32-E72D297353CC}">
                <c16:uniqueId val="{00000032-1496-4968-93FB-1FC05BCBB80C}"/>
              </c:ext>
            </c:extLst>
          </c:dPt>
          <c:dPt>
            <c:idx val="66"/>
            <c:invertIfNegative val="0"/>
            <c:bubble3D val="0"/>
            <c:spPr>
              <a:solidFill>
                <a:schemeClr val="accent4">
                  <a:lumMod val="75000"/>
                </a:schemeClr>
              </a:solidFill>
            </c:spPr>
            <c:extLst>
              <c:ext xmlns:c16="http://schemas.microsoft.com/office/drawing/2014/chart" uri="{C3380CC4-5D6E-409C-BE32-E72D297353CC}">
                <c16:uniqueId val="{00000033-1496-4968-93FB-1FC05BCBB80C}"/>
              </c:ext>
            </c:extLst>
          </c:dPt>
          <c:dPt>
            <c:idx val="67"/>
            <c:invertIfNegative val="0"/>
            <c:bubble3D val="0"/>
            <c:spPr>
              <a:solidFill>
                <a:schemeClr val="accent4">
                  <a:lumMod val="75000"/>
                </a:schemeClr>
              </a:solidFill>
            </c:spPr>
            <c:extLst>
              <c:ext xmlns:c16="http://schemas.microsoft.com/office/drawing/2014/chart" uri="{C3380CC4-5D6E-409C-BE32-E72D297353CC}">
                <c16:uniqueId val="{00000034-1496-4968-93FB-1FC05BCBB80C}"/>
              </c:ext>
            </c:extLst>
          </c:dPt>
          <c:dPt>
            <c:idx val="68"/>
            <c:invertIfNegative val="0"/>
            <c:bubble3D val="0"/>
            <c:spPr>
              <a:solidFill>
                <a:schemeClr val="accent4">
                  <a:lumMod val="75000"/>
                </a:schemeClr>
              </a:solidFill>
            </c:spPr>
            <c:extLst>
              <c:ext xmlns:c16="http://schemas.microsoft.com/office/drawing/2014/chart" uri="{C3380CC4-5D6E-409C-BE32-E72D297353CC}">
                <c16:uniqueId val="{00000035-1496-4968-93FB-1FC05BCBB80C}"/>
              </c:ext>
            </c:extLst>
          </c:dPt>
          <c:dPt>
            <c:idx val="69"/>
            <c:invertIfNegative val="0"/>
            <c:bubble3D val="0"/>
            <c:spPr>
              <a:solidFill>
                <a:schemeClr val="accent4">
                  <a:lumMod val="75000"/>
                </a:schemeClr>
              </a:solidFill>
            </c:spPr>
            <c:extLst>
              <c:ext xmlns:c16="http://schemas.microsoft.com/office/drawing/2014/chart" uri="{C3380CC4-5D6E-409C-BE32-E72D297353CC}">
                <c16:uniqueId val="{00000036-1496-4968-93FB-1FC05BCBB80C}"/>
              </c:ext>
            </c:extLst>
          </c:dPt>
          <c:dPt>
            <c:idx val="70"/>
            <c:invertIfNegative val="0"/>
            <c:bubble3D val="0"/>
            <c:spPr>
              <a:solidFill>
                <a:schemeClr val="accent4">
                  <a:lumMod val="75000"/>
                </a:schemeClr>
              </a:solidFill>
            </c:spPr>
            <c:extLst>
              <c:ext xmlns:c16="http://schemas.microsoft.com/office/drawing/2014/chart" uri="{C3380CC4-5D6E-409C-BE32-E72D297353CC}">
                <c16:uniqueId val="{00000037-1496-4968-93FB-1FC05BCBB80C}"/>
              </c:ext>
            </c:extLst>
          </c:dPt>
          <c:dPt>
            <c:idx val="71"/>
            <c:invertIfNegative val="0"/>
            <c:bubble3D val="0"/>
            <c:spPr>
              <a:solidFill>
                <a:schemeClr val="accent4">
                  <a:lumMod val="75000"/>
                </a:schemeClr>
              </a:solidFill>
            </c:spPr>
            <c:extLst>
              <c:ext xmlns:c16="http://schemas.microsoft.com/office/drawing/2014/chart" uri="{C3380CC4-5D6E-409C-BE32-E72D297353CC}">
                <c16:uniqueId val="{00000038-1496-4968-93FB-1FC05BCBB80C}"/>
              </c:ext>
            </c:extLst>
          </c:dPt>
          <c:dPt>
            <c:idx val="72"/>
            <c:invertIfNegative val="0"/>
            <c:bubble3D val="0"/>
            <c:spPr>
              <a:solidFill>
                <a:schemeClr val="accent4">
                  <a:lumMod val="75000"/>
                </a:schemeClr>
              </a:solidFill>
            </c:spPr>
            <c:extLst>
              <c:ext xmlns:c16="http://schemas.microsoft.com/office/drawing/2014/chart" uri="{C3380CC4-5D6E-409C-BE32-E72D297353CC}">
                <c16:uniqueId val="{00000039-1496-4968-93FB-1FC05BCBB80C}"/>
              </c:ext>
            </c:extLst>
          </c:dPt>
          <c:dPt>
            <c:idx val="73"/>
            <c:invertIfNegative val="0"/>
            <c:bubble3D val="0"/>
            <c:spPr>
              <a:solidFill>
                <a:schemeClr val="accent4">
                  <a:lumMod val="75000"/>
                </a:schemeClr>
              </a:solidFill>
            </c:spPr>
            <c:extLst>
              <c:ext xmlns:c16="http://schemas.microsoft.com/office/drawing/2014/chart" uri="{C3380CC4-5D6E-409C-BE32-E72D297353CC}">
                <c16:uniqueId val="{0000003A-1496-4968-93FB-1FC05BCBB80C}"/>
              </c:ext>
            </c:extLst>
          </c:dPt>
          <c:dPt>
            <c:idx val="74"/>
            <c:invertIfNegative val="0"/>
            <c:bubble3D val="0"/>
            <c:spPr>
              <a:solidFill>
                <a:schemeClr val="accent4">
                  <a:lumMod val="75000"/>
                </a:schemeClr>
              </a:solidFill>
            </c:spPr>
            <c:extLst>
              <c:ext xmlns:c16="http://schemas.microsoft.com/office/drawing/2014/chart" uri="{C3380CC4-5D6E-409C-BE32-E72D297353CC}">
                <c16:uniqueId val="{0000003B-1496-4968-93FB-1FC05BCBB80C}"/>
              </c:ext>
            </c:extLst>
          </c:dPt>
          <c:dPt>
            <c:idx val="75"/>
            <c:invertIfNegative val="0"/>
            <c:bubble3D val="0"/>
            <c:spPr>
              <a:solidFill>
                <a:schemeClr val="accent4">
                  <a:lumMod val="75000"/>
                </a:schemeClr>
              </a:solidFill>
            </c:spPr>
            <c:extLst>
              <c:ext xmlns:c16="http://schemas.microsoft.com/office/drawing/2014/chart" uri="{C3380CC4-5D6E-409C-BE32-E72D297353CC}">
                <c16:uniqueId val="{0000003C-1496-4968-93FB-1FC05BCBB80C}"/>
              </c:ext>
            </c:extLst>
          </c:dPt>
          <c:dPt>
            <c:idx val="76"/>
            <c:invertIfNegative val="0"/>
            <c:bubble3D val="0"/>
            <c:spPr>
              <a:solidFill>
                <a:schemeClr val="accent4">
                  <a:lumMod val="75000"/>
                </a:schemeClr>
              </a:solidFill>
            </c:spPr>
            <c:extLst>
              <c:ext xmlns:c16="http://schemas.microsoft.com/office/drawing/2014/chart" uri="{C3380CC4-5D6E-409C-BE32-E72D297353CC}">
                <c16:uniqueId val="{0000003D-1496-4968-93FB-1FC05BCBB80C}"/>
              </c:ext>
            </c:extLst>
          </c:dPt>
          <c:dPt>
            <c:idx val="77"/>
            <c:invertIfNegative val="0"/>
            <c:bubble3D val="0"/>
            <c:spPr>
              <a:solidFill>
                <a:schemeClr val="accent4">
                  <a:lumMod val="75000"/>
                </a:schemeClr>
              </a:solidFill>
            </c:spPr>
            <c:extLst>
              <c:ext xmlns:c16="http://schemas.microsoft.com/office/drawing/2014/chart" uri="{C3380CC4-5D6E-409C-BE32-E72D297353CC}">
                <c16:uniqueId val="{0000003E-1496-4968-93FB-1FC05BCBB80C}"/>
              </c:ext>
            </c:extLst>
          </c:dPt>
          <c:dPt>
            <c:idx val="78"/>
            <c:invertIfNegative val="0"/>
            <c:bubble3D val="0"/>
            <c:spPr>
              <a:solidFill>
                <a:schemeClr val="accent4">
                  <a:lumMod val="75000"/>
                </a:schemeClr>
              </a:solidFill>
            </c:spPr>
            <c:extLst>
              <c:ext xmlns:c16="http://schemas.microsoft.com/office/drawing/2014/chart" uri="{C3380CC4-5D6E-409C-BE32-E72D297353CC}">
                <c16:uniqueId val="{0000003F-1496-4968-93FB-1FC05BCBB80C}"/>
              </c:ext>
            </c:extLst>
          </c:dPt>
          <c:dPt>
            <c:idx val="79"/>
            <c:invertIfNegative val="0"/>
            <c:bubble3D val="0"/>
            <c:spPr>
              <a:solidFill>
                <a:schemeClr val="accent4">
                  <a:lumMod val="75000"/>
                </a:schemeClr>
              </a:solidFill>
            </c:spPr>
            <c:extLst>
              <c:ext xmlns:c16="http://schemas.microsoft.com/office/drawing/2014/chart" uri="{C3380CC4-5D6E-409C-BE32-E72D297353CC}">
                <c16:uniqueId val="{00000040-1496-4968-93FB-1FC05BCBB80C}"/>
              </c:ext>
            </c:extLst>
          </c:dPt>
          <c:dPt>
            <c:idx val="80"/>
            <c:invertIfNegative val="0"/>
            <c:bubble3D val="0"/>
            <c:spPr>
              <a:solidFill>
                <a:schemeClr val="accent4">
                  <a:lumMod val="75000"/>
                </a:schemeClr>
              </a:solidFill>
            </c:spPr>
            <c:extLst>
              <c:ext xmlns:c16="http://schemas.microsoft.com/office/drawing/2014/chart" uri="{C3380CC4-5D6E-409C-BE32-E72D297353CC}">
                <c16:uniqueId val="{00000041-1496-4968-93FB-1FC05BCBB80C}"/>
              </c:ext>
            </c:extLst>
          </c:dPt>
          <c:dPt>
            <c:idx val="81"/>
            <c:invertIfNegative val="0"/>
            <c:bubble3D val="0"/>
            <c:spPr>
              <a:solidFill>
                <a:schemeClr val="accent4">
                  <a:lumMod val="75000"/>
                </a:schemeClr>
              </a:solidFill>
            </c:spPr>
            <c:extLst>
              <c:ext xmlns:c16="http://schemas.microsoft.com/office/drawing/2014/chart" uri="{C3380CC4-5D6E-409C-BE32-E72D297353CC}">
                <c16:uniqueId val="{00000042-1496-4968-93FB-1FC05BCBB80C}"/>
              </c:ext>
            </c:extLst>
          </c:dPt>
          <c:dPt>
            <c:idx val="82"/>
            <c:invertIfNegative val="0"/>
            <c:bubble3D val="0"/>
            <c:spPr>
              <a:solidFill>
                <a:schemeClr val="accent4">
                  <a:lumMod val="75000"/>
                </a:schemeClr>
              </a:solidFill>
            </c:spPr>
            <c:extLst>
              <c:ext xmlns:c16="http://schemas.microsoft.com/office/drawing/2014/chart" uri="{C3380CC4-5D6E-409C-BE32-E72D297353CC}">
                <c16:uniqueId val="{00000043-1496-4968-93FB-1FC05BCBB80C}"/>
              </c:ext>
            </c:extLst>
          </c:dPt>
          <c:dPt>
            <c:idx val="83"/>
            <c:invertIfNegative val="0"/>
            <c:bubble3D val="0"/>
            <c:spPr>
              <a:solidFill>
                <a:schemeClr val="accent4">
                  <a:lumMod val="75000"/>
                </a:schemeClr>
              </a:solidFill>
            </c:spPr>
            <c:extLst>
              <c:ext xmlns:c16="http://schemas.microsoft.com/office/drawing/2014/chart" uri="{C3380CC4-5D6E-409C-BE32-E72D297353CC}">
                <c16:uniqueId val="{00000044-1496-4968-93FB-1FC05BCBB80C}"/>
              </c:ext>
            </c:extLst>
          </c:dPt>
          <c:dPt>
            <c:idx val="84"/>
            <c:invertIfNegative val="0"/>
            <c:bubble3D val="0"/>
            <c:spPr>
              <a:solidFill>
                <a:schemeClr val="accent4">
                  <a:lumMod val="75000"/>
                </a:schemeClr>
              </a:solidFill>
            </c:spPr>
            <c:extLst>
              <c:ext xmlns:c16="http://schemas.microsoft.com/office/drawing/2014/chart" uri="{C3380CC4-5D6E-409C-BE32-E72D297353CC}">
                <c16:uniqueId val="{00000045-1496-4968-93FB-1FC05BCBB80C}"/>
              </c:ext>
            </c:extLst>
          </c:dPt>
          <c:dPt>
            <c:idx val="85"/>
            <c:invertIfNegative val="0"/>
            <c:bubble3D val="0"/>
            <c:spPr>
              <a:solidFill>
                <a:schemeClr val="accent4">
                  <a:lumMod val="75000"/>
                </a:schemeClr>
              </a:solidFill>
            </c:spPr>
            <c:extLst>
              <c:ext xmlns:c16="http://schemas.microsoft.com/office/drawing/2014/chart" uri="{C3380CC4-5D6E-409C-BE32-E72D297353CC}">
                <c16:uniqueId val="{00000046-1496-4968-93FB-1FC05BCBB80C}"/>
              </c:ext>
            </c:extLst>
          </c:dPt>
          <c:dPt>
            <c:idx val="86"/>
            <c:invertIfNegative val="0"/>
            <c:bubble3D val="0"/>
            <c:spPr>
              <a:solidFill>
                <a:schemeClr val="accent4">
                  <a:lumMod val="75000"/>
                </a:schemeClr>
              </a:solidFill>
            </c:spPr>
            <c:extLst>
              <c:ext xmlns:c16="http://schemas.microsoft.com/office/drawing/2014/chart" uri="{C3380CC4-5D6E-409C-BE32-E72D297353CC}">
                <c16:uniqueId val="{00000047-1496-4968-93FB-1FC05BCBB80C}"/>
              </c:ext>
            </c:extLst>
          </c:dPt>
          <c:cat>
            <c:multiLvlStrRef>
              <c:f>PCB!$E$5:$F$91</c:f>
              <c:multiLvlStrCache>
                <c:ptCount val="87"/>
                <c:lvl>
                  <c:pt idx="0">
                    <c:v>Ethiopia, 2012</c:v>
                  </c:pt>
                  <c:pt idx="1">
                    <c:v>Kenya,2009</c:v>
                  </c:pt>
                  <c:pt idx="2">
                    <c:v>Uganda, 2009</c:v>
                  </c:pt>
                  <c:pt idx="3">
                    <c:v>Mauritius, 2009</c:v>
                  </c:pt>
                  <c:pt idx="4">
                    <c:v>Djibouti, 2011</c:v>
                  </c:pt>
                  <c:pt idx="5">
                    <c:v>Mali,2009</c:v>
                  </c:pt>
                  <c:pt idx="6">
                    <c:v>Egypt, 2001</c:v>
                  </c:pt>
                  <c:pt idx="7">
                    <c:v>Niger, 2011</c:v>
                  </c:pt>
                  <c:pt idx="8">
                    <c:v>Congo (Dem.Rep.), 2009</c:v>
                  </c:pt>
                  <c:pt idx="9">
                    <c:v>Ghana, 2009</c:v>
                  </c:pt>
                  <c:pt idx="10">
                    <c:v>Togo, 2010</c:v>
                  </c:pt>
                  <c:pt idx="11">
                    <c:v>Sudan, 2006</c:v>
                  </c:pt>
                  <c:pt idx="12">
                    <c:v>Nigeria, 2008</c:v>
                  </c:pt>
                  <c:pt idx="13">
                    <c:v>Cote d'Ivoire, 2010</c:v>
                  </c:pt>
                  <c:pt idx="14">
                    <c:v>Senegal, 2009</c:v>
                  </c:pt>
                  <c:pt idx="15">
                    <c:v>Solomon Islands, 2011</c:v>
                  </c:pt>
                  <c:pt idx="16">
                    <c:v>Fiji, 2011</c:v>
                  </c:pt>
                  <c:pt idx="17">
                    <c:v>Tonga, 2008</c:v>
                  </c:pt>
                  <c:pt idx="18">
                    <c:v>Tuvalu, 2011</c:v>
                  </c:pt>
                  <c:pt idx="19">
                    <c:v>Fiji / Kadavu, 2011</c:v>
                  </c:pt>
                  <c:pt idx="20">
                    <c:v>Niue, 2011</c:v>
                  </c:pt>
                  <c:pt idx="21">
                    <c:v>Kiribati, 2011</c:v>
                  </c:pt>
                  <c:pt idx="22">
                    <c:v>Samoa, 2011</c:v>
                  </c:pt>
                  <c:pt idx="23">
                    <c:v>Kiribati, 2006</c:v>
                  </c:pt>
                  <c:pt idx="24">
                    <c:v>Indonesia, 2011</c:v>
                  </c:pt>
                  <c:pt idx="25">
                    <c:v>Fiji, 2006</c:v>
                  </c:pt>
                  <c:pt idx="26">
                    <c:v>Syria, 2009</c:v>
                  </c:pt>
                  <c:pt idx="27">
                    <c:v>Pacific States, 2011</c:v>
                  </c:pt>
                  <c:pt idx="28">
                    <c:v>India, 2009</c:v>
                  </c:pt>
                  <c:pt idx="29">
                    <c:v>Palau, 2011</c:v>
                  </c:pt>
                  <c:pt idx="30">
                    <c:v>Marshall Islands, 2011</c:v>
                  </c:pt>
                  <c:pt idx="31">
                    <c:v>Fiji, 2002</c:v>
                  </c:pt>
                  <c:pt idx="32">
                    <c:v>Tajikistan, 2009</c:v>
                  </c:pt>
                  <c:pt idx="33">
                    <c:v>Korea (Rep. of), 2008</c:v>
                  </c:pt>
                  <c:pt idx="34">
                    <c:v>Hong Kong, 2009</c:v>
                  </c:pt>
                  <c:pt idx="35">
                    <c:v>Philippines, 2002</c:v>
                  </c:pt>
                  <c:pt idx="36">
                    <c:v>Cyprus, 2006</c:v>
                  </c:pt>
                  <c:pt idx="37">
                    <c:v>Hong Kong, 2002</c:v>
                  </c:pt>
                  <c:pt idx="38">
                    <c:v>Hungary, 2006</c:v>
                  </c:pt>
                  <c:pt idx="39">
                    <c:v>Georgia, 2009</c:v>
                  </c:pt>
                  <c:pt idx="40">
                    <c:v>Hungary, 2001</c:v>
                  </c:pt>
                  <c:pt idx="41">
                    <c:v>Bulgaria, 2001</c:v>
                  </c:pt>
                  <c:pt idx="42">
                    <c:v>Lithuania, 2009</c:v>
                  </c:pt>
                  <c:pt idx="43">
                    <c:v>Moldava, 2009</c:v>
                  </c:pt>
                  <c:pt idx="44">
                    <c:v>Ukraine, 2001</c:v>
                  </c:pt>
                  <c:pt idx="45">
                    <c:v>Croatia, 2001</c:v>
                  </c:pt>
                  <c:pt idx="46">
                    <c:v>Russia, 2001-2002</c:v>
                  </c:pt>
                  <c:pt idx="47">
                    <c:v>Romania, 2001</c:v>
                  </c:pt>
                  <c:pt idx="48">
                    <c:v>Slovakc Rep., 2006</c:v>
                  </c:pt>
                  <c:pt idx="49">
                    <c:v>Czech Rep, 2006</c:v>
                  </c:pt>
                  <c:pt idx="50">
                    <c:v>Slovak, 2001</c:v>
                  </c:pt>
                  <c:pt idx="51">
                    <c:v>Czech Republic, 2001</c:v>
                  </c:pt>
                  <c:pt idx="52">
                    <c:v>Mexico, 2011</c:v>
                  </c:pt>
                  <c:pt idx="53">
                    <c:v>Chile, 2011</c:v>
                  </c:pt>
                  <c:pt idx="54">
                    <c:v>Chile, 2008</c:v>
                  </c:pt>
                  <c:pt idx="55">
                    <c:v>Haiti, 2011</c:v>
                  </c:pt>
                  <c:pt idx="56">
                    <c:v>Suriname, 2012</c:v>
                  </c:pt>
                  <c:pt idx="57">
                    <c:v>Peru, 2011</c:v>
                  </c:pt>
                  <c:pt idx="58">
                    <c:v>Brazil, 2001-2002</c:v>
                  </c:pt>
                  <c:pt idx="59">
                    <c:v>Jamaica, 2011</c:v>
                  </c:pt>
                  <c:pt idx="60">
                    <c:v>Barbados, 2010</c:v>
                  </c:pt>
                  <c:pt idx="61">
                    <c:v>Uruguay, 2009</c:v>
                  </c:pt>
                  <c:pt idx="62">
                    <c:v>Haiti, 2004</c:v>
                  </c:pt>
                  <c:pt idx="63">
                    <c:v>Antigua and Barbudam 2008</c:v>
                  </c:pt>
                  <c:pt idx="64">
                    <c:v>Cuba , 2011</c:v>
                  </c:pt>
                  <c:pt idx="65">
                    <c:v>New Zealand, 2011</c:v>
                  </c:pt>
                  <c:pt idx="66">
                    <c:v>Australia, 2010</c:v>
                  </c:pt>
                  <c:pt idx="67">
                    <c:v>Israel, 2012</c:v>
                  </c:pt>
                  <c:pt idx="68">
                    <c:v>Australia, 2002</c:v>
                  </c:pt>
                  <c:pt idx="69">
                    <c:v>Ireland, 2010</c:v>
                  </c:pt>
                  <c:pt idx="70">
                    <c:v>New Zealand, 2000</c:v>
                  </c:pt>
                  <c:pt idx="71">
                    <c:v>Finland, 2007</c:v>
                  </c:pt>
                  <c:pt idx="72">
                    <c:v>USA, 2003</c:v>
                  </c:pt>
                  <c:pt idx="73">
                    <c:v>Ireland, 2001-2002</c:v>
                  </c:pt>
                  <c:pt idx="74">
                    <c:v>Norway, 2006</c:v>
                  </c:pt>
                  <c:pt idx="75">
                    <c:v>Switzerland, 2009</c:v>
                  </c:pt>
                  <c:pt idx="76">
                    <c:v>Sweden, 2007</c:v>
                  </c:pt>
                  <c:pt idx="77">
                    <c:v>Finland, 2001</c:v>
                  </c:pt>
                  <c:pt idx="78">
                    <c:v>Luxembourg, 2006</c:v>
                  </c:pt>
                  <c:pt idx="79">
                    <c:v>Norway, 2001</c:v>
                  </c:pt>
                  <c:pt idx="80">
                    <c:v>Sweden, 2001</c:v>
                  </c:pt>
                  <c:pt idx="81">
                    <c:v>Belgium, 2002</c:v>
                  </c:pt>
                  <c:pt idx="82">
                    <c:v>The Netherlands, 2001</c:v>
                  </c:pt>
                  <c:pt idx="83">
                    <c:v>Luxemburg, 2002</c:v>
                  </c:pt>
                  <c:pt idx="84">
                    <c:v>Germany, 2002</c:v>
                  </c:pt>
                  <c:pt idx="85">
                    <c:v>Italy, 2001</c:v>
                  </c:pt>
                  <c:pt idx="86">
                    <c:v>Spain, 2001</c:v>
                  </c:pt>
                </c:lvl>
                <c:lvl>
                  <c:pt idx="0">
                    <c:v>Africa</c:v>
                  </c:pt>
                  <c:pt idx="15">
                    <c:v>Asia and Pacific</c:v>
                  </c:pt>
                  <c:pt idx="38">
                    <c:v>Central and Eastern Europe</c:v>
                  </c:pt>
                  <c:pt idx="52">
                    <c:v>Latin America and Caribbean</c:v>
                  </c:pt>
                  <c:pt idx="65">
                    <c:v>Western European and Other States</c:v>
                  </c:pt>
                </c:lvl>
              </c:multiLvlStrCache>
            </c:multiLvlStrRef>
          </c:cat>
          <c:val>
            <c:numRef>
              <c:f>PCB!$G$5:$G$91</c:f>
              <c:numCache>
                <c:formatCode>General</c:formatCode>
                <c:ptCount val="87"/>
                <c:pt idx="0">
                  <c:v>2.145</c:v>
                </c:pt>
                <c:pt idx="1">
                  <c:v>4.3214149999999858</c:v>
                </c:pt>
                <c:pt idx="2">
                  <c:v>7.0013900000000024</c:v>
                </c:pt>
                <c:pt idx="3">
                  <c:v>10.209585000000002</c:v>
                </c:pt>
                <c:pt idx="4">
                  <c:v>14.37711</c:v>
                </c:pt>
                <c:pt idx="5">
                  <c:v>25.291314999999987</c:v>
                </c:pt>
                <c:pt idx="6">
                  <c:v>25.640278203085771</c:v>
                </c:pt>
                <c:pt idx="7">
                  <c:v>30.489935000000003</c:v>
                </c:pt>
                <c:pt idx="8">
                  <c:v>30.970399999999948</c:v>
                </c:pt>
                <c:pt idx="9">
                  <c:v>31.712425000000003</c:v>
                </c:pt>
                <c:pt idx="10">
                  <c:v>37.742985000000012</c:v>
                </c:pt>
                <c:pt idx="11">
                  <c:v>49.157171000000005</c:v>
                </c:pt>
                <c:pt idx="12">
                  <c:v>50.15887</c:v>
                </c:pt>
                <c:pt idx="13">
                  <c:v>51.090100000000078</c:v>
                </c:pt>
                <c:pt idx="14">
                  <c:v>65.806595000000002</c:v>
                </c:pt>
                <c:pt idx="15">
                  <c:v>4.0465450000000001</c:v>
                </c:pt>
                <c:pt idx="16">
                  <c:v>4.6995949999999898</c:v>
                </c:pt>
                <c:pt idx="17">
                  <c:v>7.2774966666666661</c:v>
                </c:pt>
                <c:pt idx="18">
                  <c:v>7.8569049999999878</c:v>
                </c:pt>
                <c:pt idx="19">
                  <c:v>8.0509650000000015</c:v>
                </c:pt>
                <c:pt idx="20">
                  <c:v>8.2045950000000012</c:v>
                </c:pt>
                <c:pt idx="21">
                  <c:v>8.4845950000000006</c:v>
                </c:pt>
                <c:pt idx="22">
                  <c:v>9.4142100000000006</c:v>
                </c:pt>
                <c:pt idx="23">
                  <c:v>10.063711000000001</c:v>
                </c:pt>
                <c:pt idx="24">
                  <c:v>10.12069</c:v>
                </c:pt>
                <c:pt idx="25">
                  <c:v>11.115902098542429</c:v>
                </c:pt>
                <c:pt idx="26">
                  <c:v>11.348700000000001</c:v>
                </c:pt>
                <c:pt idx="27">
                  <c:v>13.034809999999998</c:v>
                </c:pt>
                <c:pt idx="28">
                  <c:v>15.953785000000025</c:v>
                </c:pt>
                <c:pt idx="29">
                  <c:v>15.976700000000006</c:v>
                </c:pt>
                <c:pt idx="30">
                  <c:v>16.210715</c:v>
                </c:pt>
                <c:pt idx="31">
                  <c:v>17.050144250858988</c:v>
                </c:pt>
                <c:pt idx="32">
                  <c:v>18.050200000000004</c:v>
                </c:pt>
                <c:pt idx="33">
                  <c:v>18.395025</c:v>
                </c:pt>
                <c:pt idx="34">
                  <c:v>22.029354227081132</c:v>
                </c:pt>
                <c:pt idx="35">
                  <c:v>26.323096320446435</c:v>
                </c:pt>
                <c:pt idx="36">
                  <c:v>26.575562999999956</c:v>
                </c:pt>
                <c:pt idx="37">
                  <c:v>41.677487906108773</c:v>
                </c:pt>
                <c:pt idx="38">
                  <c:v>18.313986000000035</c:v>
                </c:pt>
                <c:pt idx="39">
                  <c:v>28.584999999999987</c:v>
                </c:pt>
                <c:pt idx="40">
                  <c:v>38.562490723183863</c:v>
                </c:pt>
                <c:pt idx="41">
                  <c:v>41.091884410445807</c:v>
                </c:pt>
                <c:pt idx="42">
                  <c:v>46.628000000000078</c:v>
                </c:pt>
                <c:pt idx="43">
                  <c:v>66.747405000000157</c:v>
                </c:pt>
                <c:pt idx="44">
                  <c:v>127.46019332893788</c:v>
                </c:pt>
                <c:pt idx="45">
                  <c:v>134.64399736474229</c:v>
                </c:pt>
                <c:pt idx="46">
                  <c:v>146.66871361088931</c:v>
                </c:pt>
                <c:pt idx="47">
                  <c:v>178.25098196711377</c:v>
                </c:pt>
                <c:pt idx="48">
                  <c:v>254.60712599999999</c:v>
                </c:pt>
                <c:pt idx="49">
                  <c:v>375.85853899999921</c:v>
                </c:pt>
                <c:pt idx="50">
                  <c:v>447.2769751019365</c:v>
                </c:pt>
                <c:pt idx="51">
                  <c:v>630.86166053010049</c:v>
                </c:pt>
                <c:pt idx="52">
                  <c:v>4.3492500000000014</c:v>
                </c:pt>
                <c:pt idx="53">
                  <c:v>11.382480000000035</c:v>
                </c:pt>
                <c:pt idx="54">
                  <c:v>12.753675000000001</c:v>
                </c:pt>
                <c:pt idx="55">
                  <c:v>12.893665000000002</c:v>
                </c:pt>
                <c:pt idx="56">
                  <c:v>18.154229999999988</c:v>
                </c:pt>
                <c:pt idx="57">
                  <c:v>20.501384999999999</c:v>
                </c:pt>
                <c:pt idx="58">
                  <c:v>21.189314696415785</c:v>
                </c:pt>
                <c:pt idx="59">
                  <c:v>23.836320000000001</c:v>
                </c:pt>
                <c:pt idx="60">
                  <c:v>25.616505000000043</c:v>
                </c:pt>
                <c:pt idx="61">
                  <c:v>27.357214999999997</c:v>
                </c:pt>
                <c:pt idx="62">
                  <c:v>28.849099999999989</c:v>
                </c:pt>
                <c:pt idx="63">
                  <c:v>28.901274999999988</c:v>
                </c:pt>
                <c:pt idx="64">
                  <c:v>43.953155000000002</c:v>
                </c:pt>
                <c:pt idx="65">
                  <c:v>12.029025000000001</c:v>
                </c:pt>
                <c:pt idx="66">
                  <c:v>16.390194999999999</c:v>
                </c:pt>
                <c:pt idx="67">
                  <c:v>23.928685000000002</c:v>
                </c:pt>
                <c:pt idx="68">
                  <c:v>29.737070543340327</c:v>
                </c:pt>
                <c:pt idx="69">
                  <c:v>31.788274999999956</c:v>
                </c:pt>
                <c:pt idx="70">
                  <c:v>35.758416274091651</c:v>
                </c:pt>
                <c:pt idx="71">
                  <c:v>40.525038901109795</c:v>
                </c:pt>
                <c:pt idx="72">
                  <c:v>52.626383859102674</c:v>
                </c:pt>
                <c:pt idx="73">
                  <c:v>55.457258462131975</c:v>
                </c:pt>
                <c:pt idx="74">
                  <c:v>65.709486999999982</c:v>
                </c:pt>
                <c:pt idx="75">
                  <c:v>78.948900000000023</c:v>
                </c:pt>
                <c:pt idx="76">
                  <c:v>84.307839999999999</c:v>
                </c:pt>
                <c:pt idx="77">
                  <c:v>90.707440019465608</c:v>
                </c:pt>
                <c:pt idx="78">
                  <c:v>115.32374399999998</c:v>
                </c:pt>
                <c:pt idx="79">
                  <c:v>118.54603076348134</c:v>
                </c:pt>
                <c:pt idx="80">
                  <c:v>146.32973000000001</c:v>
                </c:pt>
                <c:pt idx="81">
                  <c:v>189.82330969758453</c:v>
                </c:pt>
                <c:pt idx="82">
                  <c:v>192.84506248332389</c:v>
                </c:pt>
                <c:pt idx="83">
                  <c:v>215.74733196395158</c:v>
                </c:pt>
                <c:pt idx="84">
                  <c:v>215.83835963991166</c:v>
                </c:pt>
                <c:pt idx="85">
                  <c:v>249.53086685563741</c:v>
                </c:pt>
                <c:pt idx="86">
                  <c:v>264.41467231509688</c:v>
                </c:pt>
              </c:numCache>
            </c:numRef>
          </c:val>
          <c:extLst>
            <c:ext xmlns:c16="http://schemas.microsoft.com/office/drawing/2014/chart" uri="{C3380CC4-5D6E-409C-BE32-E72D297353CC}">
              <c16:uniqueId val="{00000048-1496-4968-93FB-1FC05BCBB80C}"/>
            </c:ext>
          </c:extLst>
        </c:ser>
        <c:dLbls>
          <c:showLegendKey val="0"/>
          <c:showVal val="0"/>
          <c:showCatName val="0"/>
          <c:showSerName val="0"/>
          <c:showPercent val="0"/>
          <c:showBubbleSize val="0"/>
        </c:dLbls>
        <c:gapWidth val="150"/>
        <c:axId val="80270464"/>
        <c:axId val="80272000"/>
      </c:barChart>
      <c:catAx>
        <c:axId val="80270464"/>
        <c:scaling>
          <c:orientation val="minMax"/>
        </c:scaling>
        <c:delete val="0"/>
        <c:axPos val="b"/>
        <c:numFmt formatCode="General" sourceLinked="0"/>
        <c:majorTickMark val="out"/>
        <c:minorTickMark val="none"/>
        <c:tickLblPos val="nextTo"/>
        <c:spPr>
          <a:ln>
            <a:noFill/>
          </a:ln>
        </c:spPr>
        <c:txPr>
          <a:bodyPr/>
          <a:lstStyle/>
          <a:p>
            <a:pPr>
              <a:defRPr lang="en-GB" sz="600"/>
            </a:pPr>
            <a:endParaRPr lang="en-US"/>
          </a:p>
        </c:txPr>
        <c:crossAx val="80272000"/>
        <c:crosses val="autoZero"/>
        <c:auto val="1"/>
        <c:lblAlgn val="ctr"/>
        <c:lblOffset val="100"/>
        <c:noMultiLvlLbl val="0"/>
      </c:catAx>
      <c:valAx>
        <c:axId val="80272000"/>
        <c:scaling>
          <c:orientation val="minMax"/>
        </c:scaling>
        <c:delete val="0"/>
        <c:axPos val="l"/>
        <c:majorGridlines/>
        <c:title>
          <c:tx>
            <c:rich>
              <a:bodyPr rot="-5400000" vert="horz"/>
              <a:lstStyle/>
              <a:p>
                <a:pPr>
                  <a:defRPr lang="en-GB"/>
                </a:pPr>
                <a:r>
                  <a:rPr lang="en-US"/>
                  <a:t>ng/g fat</a:t>
                </a:r>
              </a:p>
            </c:rich>
          </c:tx>
          <c:overlay val="0"/>
        </c:title>
        <c:numFmt formatCode="General" sourceLinked="1"/>
        <c:majorTickMark val="out"/>
        <c:minorTickMark val="none"/>
        <c:tickLblPos val="nextTo"/>
        <c:txPr>
          <a:bodyPr/>
          <a:lstStyle/>
          <a:p>
            <a:pPr>
              <a:defRPr lang="en-GB"/>
            </a:pPr>
            <a:endParaRPr lang="en-US"/>
          </a:p>
        </c:txPr>
        <c:crossAx val="8027046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885989345677762E-2"/>
          <c:y val="0.11105528760271505"/>
          <c:w val="0.93112444372314462"/>
          <c:h val="0.58405782097502357"/>
        </c:manualLayout>
      </c:layout>
      <c:barChart>
        <c:barDir val="col"/>
        <c:grouping val="clustered"/>
        <c:varyColors val="0"/>
        <c:ser>
          <c:idx val="0"/>
          <c:order val="0"/>
          <c:invertIfNegative val="0"/>
          <c:dPt>
            <c:idx val="15"/>
            <c:invertIfNegative val="0"/>
            <c:bubble3D val="0"/>
            <c:spPr>
              <a:solidFill>
                <a:srgbClr val="FFC000"/>
              </a:solidFill>
            </c:spPr>
            <c:extLst>
              <c:ext xmlns:c16="http://schemas.microsoft.com/office/drawing/2014/chart" uri="{C3380CC4-5D6E-409C-BE32-E72D297353CC}">
                <c16:uniqueId val="{00000000-7CD4-4E5E-BCEB-A5F3FFC90873}"/>
              </c:ext>
            </c:extLst>
          </c:dPt>
          <c:dPt>
            <c:idx val="16"/>
            <c:invertIfNegative val="0"/>
            <c:bubble3D val="0"/>
            <c:spPr>
              <a:solidFill>
                <a:srgbClr val="FFC000"/>
              </a:solidFill>
            </c:spPr>
            <c:extLst>
              <c:ext xmlns:c16="http://schemas.microsoft.com/office/drawing/2014/chart" uri="{C3380CC4-5D6E-409C-BE32-E72D297353CC}">
                <c16:uniqueId val="{00000001-7CD4-4E5E-BCEB-A5F3FFC90873}"/>
              </c:ext>
            </c:extLst>
          </c:dPt>
          <c:dPt>
            <c:idx val="17"/>
            <c:invertIfNegative val="0"/>
            <c:bubble3D val="0"/>
            <c:spPr>
              <a:solidFill>
                <a:srgbClr val="FFC000"/>
              </a:solidFill>
            </c:spPr>
            <c:extLst>
              <c:ext xmlns:c16="http://schemas.microsoft.com/office/drawing/2014/chart" uri="{C3380CC4-5D6E-409C-BE32-E72D297353CC}">
                <c16:uniqueId val="{00000002-7CD4-4E5E-BCEB-A5F3FFC90873}"/>
              </c:ext>
            </c:extLst>
          </c:dPt>
          <c:dPt>
            <c:idx val="18"/>
            <c:invertIfNegative val="0"/>
            <c:bubble3D val="0"/>
            <c:spPr>
              <a:solidFill>
                <a:srgbClr val="FFC000"/>
              </a:solidFill>
            </c:spPr>
            <c:extLst>
              <c:ext xmlns:c16="http://schemas.microsoft.com/office/drawing/2014/chart" uri="{C3380CC4-5D6E-409C-BE32-E72D297353CC}">
                <c16:uniqueId val="{00000003-7CD4-4E5E-BCEB-A5F3FFC90873}"/>
              </c:ext>
            </c:extLst>
          </c:dPt>
          <c:dPt>
            <c:idx val="19"/>
            <c:invertIfNegative val="0"/>
            <c:bubble3D val="0"/>
            <c:spPr>
              <a:solidFill>
                <a:srgbClr val="FFC000"/>
              </a:solidFill>
            </c:spPr>
            <c:extLst>
              <c:ext xmlns:c16="http://schemas.microsoft.com/office/drawing/2014/chart" uri="{C3380CC4-5D6E-409C-BE32-E72D297353CC}">
                <c16:uniqueId val="{00000004-7CD4-4E5E-BCEB-A5F3FFC90873}"/>
              </c:ext>
            </c:extLst>
          </c:dPt>
          <c:dPt>
            <c:idx val="20"/>
            <c:invertIfNegative val="0"/>
            <c:bubble3D val="0"/>
            <c:spPr>
              <a:solidFill>
                <a:srgbClr val="FFC000"/>
              </a:solidFill>
            </c:spPr>
            <c:extLst>
              <c:ext xmlns:c16="http://schemas.microsoft.com/office/drawing/2014/chart" uri="{C3380CC4-5D6E-409C-BE32-E72D297353CC}">
                <c16:uniqueId val="{00000005-7CD4-4E5E-BCEB-A5F3FFC90873}"/>
              </c:ext>
            </c:extLst>
          </c:dPt>
          <c:dPt>
            <c:idx val="21"/>
            <c:invertIfNegative val="0"/>
            <c:bubble3D val="0"/>
            <c:spPr>
              <a:solidFill>
                <a:srgbClr val="FFC000"/>
              </a:solidFill>
            </c:spPr>
            <c:extLst>
              <c:ext xmlns:c16="http://schemas.microsoft.com/office/drawing/2014/chart" uri="{C3380CC4-5D6E-409C-BE32-E72D297353CC}">
                <c16:uniqueId val="{00000006-7CD4-4E5E-BCEB-A5F3FFC90873}"/>
              </c:ext>
            </c:extLst>
          </c:dPt>
          <c:dPt>
            <c:idx val="22"/>
            <c:invertIfNegative val="0"/>
            <c:bubble3D val="0"/>
            <c:spPr>
              <a:solidFill>
                <a:srgbClr val="FFC000"/>
              </a:solidFill>
            </c:spPr>
            <c:extLst>
              <c:ext xmlns:c16="http://schemas.microsoft.com/office/drawing/2014/chart" uri="{C3380CC4-5D6E-409C-BE32-E72D297353CC}">
                <c16:uniqueId val="{00000007-7CD4-4E5E-BCEB-A5F3FFC90873}"/>
              </c:ext>
            </c:extLst>
          </c:dPt>
          <c:dPt>
            <c:idx val="23"/>
            <c:invertIfNegative val="0"/>
            <c:bubble3D val="0"/>
            <c:spPr>
              <a:solidFill>
                <a:srgbClr val="FFC000"/>
              </a:solidFill>
            </c:spPr>
            <c:extLst>
              <c:ext xmlns:c16="http://schemas.microsoft.com/office/drawing/2014/chart" uri="{C3380CC4-5D6E-409C-BE32-E72D297353CC}">
                <c16:uniqueId val="{00000008-7CD4-4E5E-BCEB-A5F3FFC90873}"/>
              </c:ext>
            </c:extLst>
          </c:dPt>
          <c:dPt>
            <c:idx val="24"/>
            <c:invertIfNegative val="0"/>
            <c:bubble3D val="0"/>
            <c:spPr>
              <a:solidFill>
                <a:srgbClr val="FFC000"/>
              </a:solidFill>
            </c:spPr>
            <c:extLst>
              <c:ext xmlns:c16="http://schemas.microsoft.com/office/drawing/2014/chart" uri="{C3380CC4-5D6E-409C-BE32-E72D297353CC}">
                <c16:uniqueId val="{00000009-7CD4-4E5E-BCEB-A5F3FFC90873}"/>
              </c:ext>
            </c:extLst>
          </c:dPt>
          <c:dPt>
            <c:idx val="25"/>
            <c:invertIfNegative val="0"/>
            <c:bubble3D val="0"/>
            <c:spPr>
              <a:solidFill>
                <a:srgbClr val="FFC000"/>
              </a:solidFill>
            </c:spPr>
            <c:extLst>
              <c:ext xmlns:c16="http://schemas.microsoft.com/office/drawing/2014/chart" uri="{C3380CC4-5D6E-409C-BE32-E72D297353CC}">
                <c16:uniqueId val="{0000000A-7CD4-4E5E-BCEB-A5F3FFC90873}"/>
              </c:ext>
            </c:extLst>
          </c:dPt>
          <c:dPt>
            <c:idx val="26"/>
            <c:invertIfNegative val="0"/>
            <c:bubble3D val="0"/>
            <c:spPr>
              <a:solidFill>
                <a:srgbClr val="FFC000"/>
              </a:solidFill>
            </c:spPr>
            <c:extLst>
              <c:ext xmlns:c16="http://schemas.microsoft.com/office/drawing/2014/chart" uri="{C3380CC4-5D6E-409C-BE32-E72D297353CC}">
                <c16:uniqueId val="{0000000B-7CD4-4E5E-BCEB-A5F3FFC90873}"/>
              </c:ext>
            </c:extLst>
          </c:dPt>
          <c:dPt>
            <c:idx val="27"/>
            <c:invertIfNegative val="0"/>
            <c:bubble3D val="0"/>
            <c:spPr>
              <a:solidFill>
                <a:srgbClr val="FFC000"/>
              </a:solidFill>
            </c:spPr>
            <c:extLst>
              <c:ext xmlns:c16="http://schemas.microsoft.com/office/drawing/2014/chart" uri="{C3380CC4-5D6E-409C-BE32-E72D297353CC}">
                <c16:uniqueId val="{0000000C-7CD4-4E5E-BCEB-A5F3FFC90873}"/>
              </c:ext>
            </c:extLst>
          </c:dPt>
          <c:dPt>
            <c:idx val="28"/>
            <c:invertIfNegative val="0"/>
            <c:bubble3D val="0"/>
            <c:spPr>
              <a:solidFill>
                <a:srgbClr val="FFC000"/>
              </a:solidFill>
            </c:spPr>
            <c:extLst>
              <c:ext xmlns:c16="http://schemas.microsoft.com/office/drawing/2014/chart" uri="{C3380CC4-5D6E-409C-BE32-E72D297353CC}">
                <c16:uniqueId val="{0000000D-7CD4-4E5E-BCEB-A5F3FFC90873}"/>
              </c:ext>
            </c:extLst>
          </c:dPt>
          <c:dPt>
            <c:idx val="29"/>
            <c:invertIfNegative val="0"/>
            <c:bubble3D val="0"/>
            <c:spPr>
              <a:solidFill>
                <a:srgbClr val="FFC000"/>
              </a:solidFill>
            </c:spPr>
            <c:extLst>
              <c:ext xmlns:c16="http://schemas.microsoft.com/office/drawing/2014/chart" uri="{C3380CC4-5D6E-409C-BE32-E72D297353CC}">
                <c16:uniqueId val="{0000000E-7CD4-4E5E-BCEB-A5F3FFC90873}"/>
              </c:ext>
            </c:extLst>
          </c:dPt>
          <c:dPt>
            <c:idx val="30"/>
            <c:invertIfNegative val="0"/>
            <c:bubble3D val="0"/>
            <c:spPr>
              <a:solidFill>
                <a:srgbClr val="FFC000"/>
              </a:solidFill>
            </c:spPr>
            <c:extLst>
              <c:ext xmlns:c16="http://schemas.microsoft.com/office/drawing/2014/chart" uri="{C3380CC4-5D6E-409C-BE32-E72D297353CC}">
                <c16:uniqueId val="{0000000F-7CD4-4E5E-BCEB-A5F3FFC90873}"/>
              </c:ext>
            </c:extLst>
          </c:dPt>
          <c:dPt>
            <c:idx val="31"/>
            <c:invertIfNegative val="0"/>
            <c:bubble3D val="0"/>
            <c:spPr>
              <a:solidFill>
                <a:srgbClr val="FFC000"/>
              </a:solidFill>
            </c:spPr>
            <c:extLst>
              <c:ext xmlns:c16="http://schemas.microsoft.com/office/drawing/2014/chart" uri="{C3380CC4-5D6E-409C-BE32-E72D297353CC}">
                <c16:uniqueId val="{00000010-7CD4-4E5E-BCEB-A5F3FFC90873}"/>
              </c:ext>
            </c:extLst>
          </c:dPt>
          <c:dPt>
            <c:idx val="32"/>
            <c:invertIfNegative val="0"/>
            <c:bubble3D val="0"/>
            <c:spPr>
              <a:solidFill>
                <a:srgbClr val="FFC000"/>
              </a:solidFill>
            </c:spPr>
            <c:extLst>
              <c:ext xmlns:c16="http://schemas.microsoft.com/office/drawing/2014/chart" uri="{C3380CC4-5D6E-409C-BE32-E72D297353CC}">
                <c16:uniqueId val="{00000011-7CD4-4E5E-BCEB-A5F3FFC90873}"/>
              </c:ext>
            </c:extLst>
          </c:dPt>
          <c:dPt>
            <c:idx val="33"/>
            <c:invertIfNegative val="0"/>
            <c:bubble3D val="0"/>
            <c:spPr>
              <a:solidFill>
                <a:srgbClr val="FFC000"/>
              </a:solidFill>
            </c:spPr>
            <c:extLst>
              <c:ext xmlns:c16="http://schemas.microsoft.com/office/drawing/2014/chart" uri="{C3380CC4-5D6E-409C-BE32-E72D297353CC}">
                <c16:uniqueId val="{00000012-7CD4-4E5E-BCEB-A5F3FFC90873}"/>
              </c:ext>
            </c:extLst>
          </c:dPt>
          <c:dPt>
            <c:idx val="34"/>
            <c:invertIfNegative val="0"/>
            <c:bubble3D val="0"/>
            <c:spPr>
              <a:solidFill>
                <a:srgbClr val="FFC000"/>
              </a:solidFill>
            </c:spPr>
            <c:extLst>
              <c:ext xmlns:c16="http://schemas.microsoft.com/office/drawing/2014/chart" uri="{C3380CC4-5D6E-409C-BE32-E72D297353CC}">
                <c16:uniqueId val="{00000013-7CD4-4E5E-BCEB-A5F3FFC90873}"/>
              </c:ext>
            </c:extLst>
          </c:dPt>
          <c:dPt>
            <c:idx val="35"/>
            <c:invertIfNegative val="0"/>
            <c:bubble3D val="0"/>
            <c:spPr>
              <a:solidFill>
                <a:srgbClr val="FFC000"/>
              </a:solidFill>
            </c:spPr>
            <c:extLst>
              <c:ext xmlns:c16="http://schemas.microsoft.com/office/drawing/2014/chart" uri="{C3380CC4-5D6E-409C-BE32-E72D297353CC}">
                <c16:uniqueId val="{00000014-7CD4-4E5E-BCEB-A5F3FFC90873}"/>
              </c:ext>
            </c:extLst>
          </c:dPt>
          <c:dPt>
            <c:idx val="36"/>
            <c:invertIfNegative val="0"/>
            <c:bubble3D val="0"/>
            <c:spPr>
              <a:solidFill>
                <a:srgbClr val="FFC000"/>
              </a:solidFill>
            </c:spPr>
            <c:extLst>
              <c:ext xmlns:c16="http://schemas.microsoft.com/office/drawing/2014/chart" uri="{C3380CC4-5D6E-409C-BE32-E72D297353CC}">
                <c16:uniqueId val="{00000015-7CD4-4E5E-BCEB-A5F3FFC90873}"/>
              </c:ext>
            </c:extLst>
          </c:dPt>
          <c:dPt>
            <c:idx val="37"/>
            <c:invertIfNegative val="0"/>
            <c:bubble3D val="0"/>
            <c:spPr>
              <a:solidFill>
                <a:srgbClr val="FFC000"/>
              </a:solidFill>
            </c:spPr>
            <c:extLst>
              <c:ext xmlns:c16="http://schemas.microsoft.com/office/drawing/2014/chart" uri="{C3380CC4-5D6E-409C-BE32-E72D297353CC}">
                <c16:uniqueId val="{00000016-7CD4-4E5E-BCEB-A5F3FFC90873}"/>
              </c:ext>
            </c:extLst>
          </c:dPt>
          <c:dPt>
            <c:idx val="38"/>
            <c:invertIfNegative val="0"/>
            <c:bubble3D val="0"/>
            <c:spPr>
              <a:solidFill>
                <a:srgbClr val="00B050"/>
              </a:solidFill>
            </c:spPr>
            <c:extLst>
              <c:ext xmlns:c16="http://schemas.microsoft.com/office/drawing/2014/chart" uri="{C3380CC4-5D6E-409C-BE32-E72D297353CC}">
                <c16:uniqueId val="{00000017-7CD4-4E5E-BCEB-A5F3FFC90873}"/>
              </c:ext>
            </c:extLst>
          </c:dPt>
          <c:dPt>
            <c:idx val="39"/>
            <c:invertIfNegative val="0"/>
            <c:bubble3D val="0"/>
            <c:spPr>
              <a:solidFill>
                <a:srgbClr val="00B050"/>
              </a:solidFill>
            </c:spPr>
            <c:extLst>
              <c:ext xmlns:c16="http://schemas.microsoft.com/office/drawing/2014/chart" uri="{C3380CC4-5D6E-409C-BE32-E72D297353CC}">
                <c16:uniqueId val="{00000018-7CD4-4E5E-BCEB-A5F3FFC90873}"/>
              </c:ext>
            </c:extLst>
          </c:dPt>
          <c:dPt>
            <c:idx val="40"/>
            <c:invertIfNegative val="0"/>
            <c:bubble3D val="0"/>
            <c:spPr>
              <a:solidFill>
                <a:srgbClr val="00B050"/>
              </a:solidFill>
            </c:spPr>
            <c:extLst>
              <c:ext xmlns:c16="http://schemas.microsoft.com/office/drawing/2014/chart" uri="{C3380CC4-5D6E-409C-BE32-E72D297353CC}">
                <c16:uniqueId val="{00000019-7CD4-4E5E-BCEB-A5F3FFC90873}"/>
              </c:ext>
            </c:extLst>
          </c:dPt>
          <c:dPt>
            <c:idx val="41"/>
            <c:invertIfNegative val="0"/>
            <c:bubble3D val="0"/>
            <c:spPr>
              <a:solidFill>
                <a:srgbClr val="00B050"/>
              </a:solidFill>
            </c:spPr>
            <c:extLst>
              <c:ext xmlns:c16="http://schemas.microsoft.com/office/drawing/2014/chart" uri="{C3380CC4-5D6E-409C-BE32-E72D297353CC}">
                <c16:uniqueId val="{0000001A-7CD4-4E5E-BCEB-A5F3FFC90873}"/>
              </c:ext>
            </c:extLst>
          </c:dPt>
          <c:dPt>
            <c:idx val="42"/>
            <c:invertIfNegative val="0"/>
            <c:bubble3D val="0"/>
            <c:spPr>
              <a:solidFill>
                <a:srgbClr val="00B050"/>
              </a:solidFill>
            </c:spPr>
            <c:extLst>
              <c:ext xmlns:c16="http://schemas.microsoft.com/office/drawing/2014/chart" uri="{C3380CC4-5D6E-409C-BE32-E72D297353CC}">
                <c16:uniqueId val="{0000001B-7CD4-4E5E-BCEB-A5F3FFC90873}"/>
              </c:ext>
            </c:extLst>
          </c:dPt>
          <c:dPt>
            <c:idx val="43"/>
            <c:invertIfNegative val="0"/>
            <c:bubble3D val="0"/>
            <c:spPr>
              <a:solidFill>
                <a:srgbClr val="00B050"/>
              </a:solidFill>
            </c:spPr>
            <c:extLst>
              <c:ext xmlns:c16="http://schemas.microsoft.com/office/drawing/2014/chart" uri="{C3380CC4-5D6E-409C-BE32-E72D297353CC}">
                <c16:uniqueId val="{0000001C-7CD4-4E5E-BCEB-A5F3FFC90873}"/>
              </c:ext>
            </c:extLst>
          </c:dPt>
          <c:dPt>
            <c:idx val="44"/>
            <c:invertIfNegative val="0"/>
            <c:bubble3D val="0"/>
            <c:spPr>
              <a:solidFill>
                <a:srgbClr val="00B050"/>
              </a:solidFill>
            </c:spPr>
            <c:extLst>
              <c:ext xmlns:c16="http://schemas.microsoft.com/office/drawing/2014/chart" uri="{C3380CC4-5D6E-409C-BE32-E72D297353CC}">
                <c16:uniqueId val="{0000001D-7CD4-4E5E-BCEB-A5F3FFC90873}"/>
              </c:ext>
            </c:extLst>
          </c:dPt>
          <c:dPt>
            <c:idx val="45"/>
            <c:invertIfNegative val="0"/>
            <c:bubble3D val="0"/>
            <c:spPr>
              <a:solidFill>
                <a:srgbClr val="00B050"/>
              </a:solidFill>
            </c:spPr>
            <c:extLst>
              <c:ext xmlns:c16="http://schemas.microsoft.com/office/drawing/2014/chart" uri="{C3380CC4-5D6E-409C-BE32-E72D297353CC}">
                <c16:uniqueId val="{0000001E-7CD4-4E5E-BCEB-A5F3FFC90873}"/>
              </c:ext>
            </c:extLst>
          </c:dPt>
          <c:dPt>
            <c:idx val="46"/>
            <c:invertIfNegative val="0"/>
            <c:bubble3D val="0"/>
            <c:spPr>
              <a:solidFill>
                <a:srgbClr val="00B050"/>
              </a:solidFill>
            </c:spPr>
            <c:extLst>
              <c:ext xmlns:c16="http://schemas.microsoft.com/office/drawing/2014/chart" uri="{C3380CC4-5D6E-409C-BE32-E72D297353CC}">
                <c16:uniqueId val="{0000001F-7CD4-4E5E-BCEB-A5F3FFC90873}"/>
              </c:ext>
            </c:extLst>
          </c:dPt>
          <c:dPt>
            <c:idx val="47"/>
            <c:invertIfNegative val="0"/>
            <c:bubble3D val="0"/>
            <c:spPr>
              <a:solidFill>
                <a:srgbClr val="00B050"/>
              </a:solidFill>
            </c:spPr>
            <c:extLst>
              <c:ext xmlns:c16="http://schemas.microsoft.com/office/drawing/2014/chart" uri="{C3380CC4-5D6E-409C-BE32-E72D297353CC}">
                <c16:uniqueId val="{00000020-7CD4-4E5E-BCEB-A5F3FFC90873}"/>
              </c:ext>
            </c:extLst>
          </c:dPt>
          <c:dPt>
            <c:idx val="48"/>
            <c:invertIfNegative val="0"/>
            <c:bubble3D val="0"/>
            <c:spPr>
              <a:solidFill>
                <a:srgbClr val="00B050"/>
              </a:solidFill>
            </c:spPr>
            <c:extLst>
              <c:ext xmlns:c16="http://schemas.microsoft.com/office/drawing/2014/chart" uri="{C3380CC4-5D6E-409C-BE32-E72D297353CC}">
                <c16:uniqueId val="{00000021-7CD4-4E5E-BCEB-A5F3FFC90873}"/>
              </c:ext>
            </c:extLst>
          </c:dPt>
          <c:dPt>
            <c:idx val="49"/>
            <c:invertIfNegative val="0"/>
            <c:bubble3D val="0"/>
            <c:spPr>
              <a:solidFill>
                <a:srgbClr val="00B050"/>
              </a:solidFill>
            </c:spPr>
            <c:extLst>
              <c:ext xmlns:c16="http://schemas.microsoft.com/office/drawing/2014/chart" uri="{C3380CC4-5D6E-409C-BE32-E72D297353CC}">
                <c16:uniqueId val="{00000022-7CD4-4E5E-BCEB-A5F3FFC90873}"/>
              </c:ext>
            </c:extLst>
          </c:dPt>
          <c:dPt>
            <c:idx val="50"/>
            <c:invertIfNegative val="0"/>
            <c:bubble3D val="0"/>
            <c:spPr>
              <a:solidFill>
                <a:srgbClr val="00B050"/>
              </a:solidFill>
            </c:spPr>
            <c:extLst>
              <c:ext xmlns:c16="http://schemas.microsoft.com/office/drawing/2014/chart" uri="{C3380CC4-5D6E-409C-BE32-E72D297353CC}">
                <c16:uniqueId val="{00000023-7CD4-4E5E-BCEB-A5F3FFC90873}"/>
              </c:ext>
            </c:extLst>
          </c:dPt>
          <c:dPt>
            <c:idx val="51"/>
            <c:invertIfNegative val="0"/>
            <c:bubble3D val="0"/>
            <c:spPr>
              <a:solidFill>
                <a:srgbClr val="00B050"/>
              </a:solidFill>
            </c:spPr>
            <c:extLst>
              <c:ext xmlns:c16="http://schemas.microsoft.com/office/drawing/2014/chart" uri="{C3380CC4-5D6E-409C-BE32-E72D297353CC}">
                <c16:uniqueId val="{00000024-7CD4-4E5E-BCEB-A5F3FFC90873}"/>
              </c:ext>
            </c:extLst>
          </c:dPt>
          <c:dPt>
            <c:idx val="52"/>
            <c:invertIfNegative val="0"/>
            <c:bubble3D val="0"/>
            <c:spPr>
              <a:solidFill>
                <a:srgbClr val="C00000"/>
              </a:solidFill>
            </c:spPr>
            <c:extLst>
              <c:ext xmlns:c16="http://schemas.microsoft.com/office/drawing/2014/chart" uri="{C3380CC4-5D6E-409C-BE32-E72D297353CC}">
                <c16:uniqueId val="{00000025-7CD4-4E5E-BCEB-A5F3FFC90873}"/>
              </c:ext>
            </c:extLst>
          </c:dPt>
          <c:dPt>
            <c:idx val="53"/>
            <c:invertIfNegative val="0"/>
            <c:bubble3D val="0"/>
            <c:spPr>
              <a:solidFill>
                <a:srgbClr val="C00000"/>
              </a:solidFill>
            </c:spPr>
            <c:extLst>
              <c:ext xmlns:c16="http://schemas.microsoft.com/office/drawing/2014/chart" uri="{C3380CC4-5D6E-409C-BE32-E72D297353CC}">
                <c16:uniqueId val="{00000026-7CD4-4E5E-BCEB-A5F3FFC90873}"/>
              </c:ext>
            </c:extLst>
          </c:dPt>
          <c:dPt>
            <c:idx val="54"/>
            <c:invertIfNegative val="0"/>
            <c:bubble3D val="0"/>
            <c:spPr>
              <a:solidFill>
                <a:srgbClr val="C00000"/>
              </a:solidFill>
            </c:spPr>
            <c:extLst>
              <c:ext xmlns:c16="http://schemas.microsoft.com/office/drawing/2014/chart" uri="{C3380CC4-5D6E-409C-BE32-E72D297353CC}">
                <c16:uniqueId val="{00000027-7CD4-4E5E-BCEB-A5F3FFC90873}"/>
              </c:ext>
            </c:extLst>
          </c:dPt>
          <c:dPt>
            <c:idx val="55"/>
            <c:invertIfNegative val="0"/>
            <c:bubble3D val="0"/>
            <c:spPr>
              <a:solidFill>
                <a:srgbClr val="C00000"/>
              </a:solidFill>
            </c:spPr>
            <c:extLst>
              <c:ext xmlns:c16="http://schemas.microsoft.com/office/drawing/2014/chart" uri="{C3380CC4-5D6E-409C-BE32-E72D297353CC}">
                <c16:uniqueId val="{00000028-7CD4-4E5E-BCEB-A5F3FFC90873}"/>
              </c:ext>
            </c:extLst>
          </c:dPt>
          <c:dPt>
            <c:idx val="56"/>
            <c:invertIfNegative val="0"/>
            <c:bubble3D val="0"/>
            <c:spPr>
              <a:solidFill>
                <a:srgbClr val="C00000"/>
              </a:solidFill>
            </c:spPr>
            <c:extLst>
              <c:ext xmlns:c16="http://schemas.microsoft.com/office/drawing/2014/chart" uri="{C3380CC4-5D6E-409C-BE32-E72D297353CC}">
                <c16:uniqueId val="{00000029-7CD4-4E5E-BCEB-A5F3FFC90873}"/>
              </c:ext>
            </c:extLst>
          </c:dPt>
          <c:dPt>
            <c:idx val="57"/>
            <c:invertIfNegative val="0"/>
            <c:bubble3D val="0"/>
            <c:spPr>
              <a:solidFill>
                <a:srgbClr val="C00000"/>
              </a:solidFill>
            </c:spPr>
            <c:extLst>
              <c:ext xmlns:c16="http://schemas.microsoft.com/office/drawing/2014/chart" uri="{C3380CC4-5D6E-409C-BE32-E72D297353CC}">
                <c16:uniqueId val="{0000002A-7CD4-4E5E-BCEB-A5F3FFC90873}"/>
              </c:ext>
            </c:extLst>
          </c:dPt>
          <c:dPt>
            <c:idx val="58"/>
            <c:invertIfNegative val="0"/>
            <c:bubble3D val="0"/>
            <c:spPr>
              <a:solidFill>
                <a:srgbClr val="C00000"/>
              </a:solidFill>
            </c:spPr>
            <c:extLst>
              <c:ext xmlns:c16="http://schemas.microsoft.com/office/drawing/2014/chart" uri="{C3380CC4-5D6E-409C-BE32-E72D297353CC}">
                <c16:uniqueId val="{0000002B-7CD4-4E5E-BCEB-A5F3FFC90873}"/>
              </c:ext>
            </c:extLst>
          </c:dPt>
          <c:dPt>
            <c:idx val="59"/>
            <c:invertIfNegative val="0"/>
            <c:bubble3D val="0"/>
            <c:spPr>
              <a:solidFill>
                <a:srgbClr val="C00000"/>
              </a:solidFill>
            </c:spPr>
            <c:extLst>
              <c:ext xmlns:c16="http://schemas.microsoft.com/office/drawing/2014/chart" uri="{C3380CC4-5D6E-409C-BE32-E72D297353CC}">
                <c16:uniqueId val="{0000002C-7CD4-4E5E-BCEB-A5F3FFC90873}"/>
              </c:ext>
            </c:extLst>
          </c:dPt>
          <c:dPt>
            <c:idx val="60"/>
            <c:invertIfNegative val="0"/>
            <c:bubble3D val="0"/>
            <c:spPr>
              <a:solidFill>
                <a:srgbClr val="C00000"/>
              </a:solidFill>
            </c:spPr>
            <c:extLst>
              <c:ext xmlns:c16="http://schemas.microsoft.com/office/drawing/2014/chart" uri="{C3380CC4-5D6E-409C-BE32-E72D297353CC}">
                <c16:uniqueId val="{0000002D-7CD4-4E5E-BCEB-A5F3FFC90873}"/>
              </c:ext>
            </c:extLst>
          </c:dPt>
          <c:dPt>
            <c:idx val="61"/>
            <c:invertIfNegative val="0"/>
            <c:bubble3D val="0"/>
            <c:spPr>
              <a:solidFill>
                <a:srgbClr val="C00000"/>
              </a:solidFill>
            </c:spPr>
            <c:extLst>
              <c:ext xmlns:c16="http://schemas.microsoft.com/office/drawing/2014/chart" uri="{C3380CC4-5D6E-409C-BE32-E72D297353CC}">
                <c16:uniqueId val="{0000002E-7CD4-4E5E-BCEB-A5F3FFC90873}"/>
              </c:ext>
            </c:extLst>
          </c:dPt>
          <c:dPt>
            <c:idx val="62"/>
            <c:invertIfNegative val="0"/>
            <c:bubble3D val="0"/>
            <c:spPr>
              <a:solidFill>
                <a:srgbClr val="C00000"/>
              </a:solidFill>
            </c:spPr>
            <c:extLst>
              <c:ext xmlns:c16="http://schemas.microsoft.com/office/drawing/2014/chart" uri="{C3380CC4-5D6E-409C-BE32-E72D297353CC}">
                <c16:uniqueId val="{0000002F-7CD4-4E5E-BCEB-A5F3FFC90873}"/>
              </c:ext>
            </c:extLst>
          </c:dPt>
          <c:dPt>
            <c:idx val="63"/>
            <c:invertIfNegative val="0"/>
            <c:bubble3D val="0"/>
            <c:spPr>
              <a:solidFill>
                <a:srgbClr val="C00000"/>
              </a:solidFill>
            </c:spPr>
            <c:extLst>
              <c:ext xmlns:c16="http://schemas.microsoft.com/office/drawing/2014/chart" uri="{C3380CC4-5D6E-409C-BE32-E72D297353CC}">
                <c16:uniqueId val="{00000030-7CD4-4E5E-BCEB-A5F3FFC90873}"/>
              </c:ext>
            </c:extLst>
          </c:dPt>
          <c:dPt>
            <c:idx val="64"/>
            <c:invertIfNegative val="0"/>
            <c:bubble3D val="0"/>
            <c:spPr>
              <a:solidFill>
                <a:srgbClr val="C00000"/>
              </a:solidFill>
            </c:spPr>
            <c:extLst>
              <c:ext xmlns:c16="http://schemas.microsoft.com/office/drawing/2014/chart" uri="{C3380CC4-5D6E-409C-BE32-E72D297353CC}">
                <c16:uniqueId val="{00000031-7CD4-4E5E-BCEB-A5F3FFC90873}"/>
              </c:ext>
            </c:extLst>
          </c:dPt>
          <c:dPt>
            <c:idx val="65"/>
            <c:invertIfNegative val="0"/>
            <c:bubble3D val="0"/>
            <c:spPr>
              <a:solidFill>
                <a:schemeClr val="accent4">
                  <a:lumMod val="75000"/>
                </a:schemeClr>
              </a:solidFill>
            </c:spPr>
            <c:extLst>
              <c:ext xmlns:c16="http://schemas.microsoft.com/office/drawing/2014/chart" uri="{C3380CC4-5D6E-409C-BE32-E72D297353CC}">
                <c16:uniqueId val="{00000032-7CD4-4E5E-BCEB-A5F3FFC90873}"/>
              </c:ext>
            </c:extLst>
          </c:dPt>
          <c:dPt>
            <c:idx val="66"/>
            <c:invertIfNegative val="0"/>
            <c:bubble3D val="0"/>
            <c:spPr>
              <a:solidFill>
                <a:schemeClr val="accent4">
                  <a:lumMod val="75000"/>
                </a:schemeClr>
              </a:solidFill>
            </c:spPr>
            <c:extLst>
              <c:ext xmlns:c16="http://schemas.microsoft.com/office/drawing/2014/chart" uri="{C3380CC4-5D6E-409C-BE32-E72D297353CC}">
                <c16:uniqueId val="{00000033-7CD4-4E5E-BCEB-A5F3FFC90873}"/>
              </c:ext>
            </c:extLst>
          </c:dPt>
          <c:dPt>
            <c:idx val="67"/>
            <c:invertIfNegative val="0"/>
            <c:bubble3D val="0"/>
            <c:spPr>
              <a:solidFill>
                <a:schemeClr val="accent4">
                  <a:lumMod val="75000"/>
                </a:schemeClr>
              </a:solidFill>
            </c:spPr>
            <c:extLst>
              <c:ext xmlns:c16="http://schemas.microsoft.com/office/drawing/2014/chart" uri="{C3380CC4-5D6E-409C-BE32-E72D297353CC}">
                <c16:uniqueId val="{00000034-7CD4-4E5E-BCEB-A5F3FFC90873}"/>
              </c:ext>
            </c:extLst>
          </c:dPt>
          <c:dPt>
            <c:idx val="68"/>
            <c:invertIfNegative val="0"/>
            <c:bubble3D val="0"/>
            <c:spPr>
              <a:solidFill>
                <a:schemeClr val="accent4">
                  <a:lumMod val="75000"/>
                </a:schemeClr>
              </a:solidFill>
            </c:spPr>
            <c:extLst>
              <c:ext xmlns:c16="http://schemas.microsoft.com/office/drawing/2014/chart" uri="{C3380CC4-5D6E-409C-BE32-E72D297353CC}">
                <c16:uniqueId val="{00000035-7CD4-4E5E-BCEB-A5F3FFC90873}"/>
              </c:ext>
            </c:extLst>
          </c:dPt>
          <c:dPt>
            <c:idx val="69"/>
            <c:invertIfNegative val="0"/>
            <c:bubble3D val="0"/>
            <c:spPr>
              <a:solidFill>
                <a:schemeClr val="accent4">
                  <a:lumMod val="75000"/>
                </a:schemeClr>
              </a:solidFill>
            </c:spPr>
            <c:extLst>
              <c:ext xmlns:c16="http://schemas.microsoft.com/office/drawing/2014/chart" uri="{C3380CC4-5D6E-409C-BE32-E72D297353CC}">
                <c16:uniqueId val="{00000036-7CD4-4E5E-BCEB-A5F3FFC90873}"/>
              </c:ext>
            </c:extLst>
          </c:dPt>
          <c:dPt>
            <c:idx val="70"/>
            <c:invertIfNegative val="0"/>
            <c:bubble3D val="0"/>
            <c:spPr>
              <a:solidFill>
                <a:schemeClr val="accent4">
                  <a:lumMod val="75000"/>
                </a:schemeClr>
              </a:solidFill>
            </c:spPr>
            <c:extLst>
              <c:ext xmlns:c16="http://schemas.microsoft.com/office/drawing/2014/chart" uri="{C3380CC4-5D6E-409C-BE32-E72D297353CC}">
                <c16:uniqueId val="{00000037-7CD4-4E5E-BCEB-A5F3FFC90873}"/>
              </c:ext>
            </c:extLst>
          </c:dPt>
          <c:dPt>
            <c:idx val="71"/>
            <c:invertIfNegative val="0"/>
            <c:bubble3D val="0"/>
            <c:spPr>
              <a:solidFill>
                <a:schemeClr val="accent4">
                  <a:lumMod val="75000"/>
                </a:schemeClr>
              </a:solidFill>
            </c:spPr>
            <c:extLst>
              <c:ext xmlns:c16="http://schemas.microsoft.com/office/drawing/2014/chart" uri="{C3380CC4-5D6E-409C-BE32-E72D297353CC}">
                <c16:uniqueId val="{00000038-7CD4-4E5E-BCEB-A5F3FFC90873}"/>
              </c:ext>
            </c:extLst>
          </c:dPt>
          <c:dPt>
            <c:idx val="72"/>
            <c:invertIfNegative val="0"/>
            <c:bubble3D val="0"/>
            <c:spPr>
              <a:solidFill>
                <a:schemeClr val="accent4">
                  <a:lumMod val="75000"/>
                </a:schemeClr>
              </a:solidFill>
            </c:spPr>
            <c:extLst>
              <c:ext xmlns:c16="http://schemas.microsoft.com/office/drawing/2014/chart" uri="{C3380CC4-5D6E-409C-BE32-E72D297353CC}">
                <c16:uniqueId val="{00000039-7CD4-4E5E-BCEB-A5F3FFC90873}"/>
              </c:ext>
            </c:extLst>
          </c:dPt>
          <c:dPt>
            <c:idx val="73"/>
            <c:invertIfNegative val="0"/>
            <c:bubble3D val="0"/>
            <c:spPr>
              <a:solidFill>
                <a:schemeClr val="accent4">
                  <a:lumMod val="75000"/>
                </a:schemeClr>
              </a:solidFill>
            </c:spPr>
            <c:extLst>
              <c:ext xmlns:c16="http://schemas.microsoft.com/office/drawing/2014/chart" uri="{C3380CC4-5D6E-409C-BE32-E72D297353CC}">
                <c16:uniqueId val="{0000003A-7CD4-4E5E-BCEB-A5F3FFC90873}"/>
              </c:ext>
            </c:extLst>
          </c:dPt>
          <c:dPt>
            <c:idx val="74"/>
            <c:invertIfNegative val="0"/>
            <c:bubble3D val="0"/>
            <c:spPr>
              <a:solidFill>
                <a:schemeClr val="accent4">
                  <a:lumMod val="75000"/>
                </a:schemeClr>
              </a:solidFill>
            </c:spPr>
            <c:extLst>
              <c:ext xmlns:c16="http://schemas.microsoft.com/office/drawing/2014/chart" uri="{C3380CC4-5D6E-409C-BE32-E72D297353CC}">
                <c16:uniqueId val="{0000003B-7CD4-4E5E-BCEB-A5F3FFC90873}"/>
              </c:ext>
            </c:extLst>
          </c:dPt>
          <c:dPt>
            <c:idx val="75"/>
            <c:invertIfNegative val="0"/>
            <c:bubble3D val="0"/>
            <c:spPr>
              <a:solidFill>
                <a:schemeClr val="accent4">
                  <a:lumMod val="75000"/>
                </a:schemeClr>
              </a:solidFill>
            </c:spPr>
            <c:extLst>
              <c:ext xmlns:c16="http://schemas.microsoft.com/office/drawing/2014/chart" uri="{C3380CC4-5D6E-409C-BE32-E72D297353CC}">
                <c16:uniqueId val="{0000003C-7CD4-4E5E-BCEB-A5F3FFC90873}"/>
              </c:ext>
            </c:extLst>
          </c:dPt>
          <c:dPt>
            <c:idx val="76"/>
            <c:invertIfNegative val="0"/>
            <c:bubble3D val="0"/>
            <c:spPr>
              <a:solidFill>
                <a:schemeClr val="accent4">
                  <a:lumMod val="75000"/>
                </a:schemeClr>
              </a:solidFill>
            </c:spPr>
            <c:extLst>
              <c:ext xmlns:c16="http://schemas.microsoft.com/office/drawing/2014/chart" uri="{C3380CC4-5D6E-409C-BE32-E72D297353CC}">
                <c16:uniqueId val="{0000003D-7CD4-4E5E-BCEB-A5F3FFC90873}"/>
              </c:ext>
            </c:extLst>
          </c:dPt>
          <c:dPt>
            <c:idx val="77"/>
            <c:invertIfNegative val="0"/>
            <c:bubble3D val="0"/>
            <c:spPr>
              <a:solidFill>
                <a:schemeClr val="accent4">
                  <a:lumMod val="75000"/>
                </a:schemeClr>
              </a:solidFill>
            </c:spPr>
            <c:extLst>
              <c:ext xmlns:c16="http://schemas.microsoft.com/office/drawing/2014/chart" uri="{C3380CC4-5D6E-409C-BE32-E72D297353CC}">
                <c16:uniqueId val="{0000003E-7CD4-4E5E-BCEB-A5F3FFC90873}"/>
              </c:ext>
            </c:extLst>
          </c:dPt>
          <c:dPt>
            <c:idx val="78"/>
            <c:invertIfNegative val="0"/>
            <c:bubble3D val="0"/>
            <c:spPr>
              <a:solidFill>
                <a:schemeClr val="accent4">
                  <a:lumMod val="75000"/>
                </a:schemeClr>
              </a:solidFill>
            </c:spPr>
            <c:extLst>
              <c:ext xmlns:c16="http://schemas.microsoft.com/office/drawing/2014/chart" uri="{C3380CC4-5D6E-409C-BE32-E72D297353CC}">
                <c16:uniqueId val="{0000003F-7CD4-4E5E-BCEB-A5F3FFC90873}"/>
              </c:ext>
            </c:extLst>
          </c:dPt>
          <c:dPt>
            <c:idx val="79"/>
            <c:invertIfNegative val="0"/>
            <c:bubble3D val="0"/>
            <c:spPr>
              <a:solidFill>
                <a:schemeClr val="accent4">
                  <a:lumMod val="75000"/>
                </a:schemeClr>
              </a:solidFill>
            </c:spPr>
            <c:extLst>
              <c:ext xmlns:c16="http://schemas.microsoft.com/office/drawing/2014/chart" uri="{C3380CC4-5D6E-409C-BE32-E72D297353CC}">
                <c16:uniqueId val="{00000040-7CD4-4E5E-BCEB-A5F3FFC90873}"/>
              </c:ext>
            </c:extLst>
          </c:dPt>
          <c:dPt>
            <c:idx val="80"/>
            <c:invertIfNegative val="0"/>
            <c:bubble3D val="0"/>
            <c:spPr>
              <a:solidFill>
                <a:schemeClr val="accent4">
                  <a:lumMod val="75000"/>
                </a:schemeClr>
              </a:solidFill>
            </c:spPr>
            <c:extLst>
              <c:ext xmlns:c16="http://schemas.microsoft.com/office/drawing/2014/chart" uri="{C3380CC4-5D6E-409C-BE32-E72D297353CC}">
                <c16:uniqueId val="{00000041-7CD4-4E5E-BCEB-A5F3FFC90873}"/>
              </c:ext>
            </c:extLst>
          </c:dPt>
          <c:dPt>
            <c:idx val="81"/>
            <c:invertIfNegative val="0"/>
            <c:bubble3D val="0"/>
            <c:spPr>
              <a:solidFill>
                <a:schemeClr val="accent4">
                  <a:lumMod val="75000"/>
                </a:schemeClr>
              </a:solidFill>
            </c:spPr>
            <c:extLst>
              <c:ext xmlns:c16="http://schemas.microsoft.com/office/drawing/2014/chart" uri="{C3380CC4-5D6E-409C-BE32-E72D297353CC}">
                <c16:uniqueId val="{00000042-7CD4-4E5E-BCEB-A5F3FFC90873}"/>
              </c:ext>
            </c:extLst>
          </c:dPt>
          <c:dPt>
            <c:idx val="82"/>
            <c:invertIfNegative val="0"/>
            <c:bubble3D val="0"/>
            <c:spPr>
              <a:solidFill>
                <a:schemeClr val="accent4">
                  <a:lumMod val="75000"/>
                </a:schemeClr>
              </a:solidFill>
            </c:spPr>
            <c:extLst>
              <c:ext xmlns:c16="http://schemas.microsoft.com/office/drawing/2014/chart" uri="{C3380CC4-5D6E-409C-BE32-E72D297353CC}">
                <c16:uniqueId val="{00000043-7CD4-4E5E-BCEB-A5F3FFC90873}"/>
              </c:ext>
            </c:extLst>
          </c:dPt>
          <c:dPt>
            <c:idx val="83"/>
            <c:invertIfNegative val="0"/>
            <c:bubble3D val="0"/>
            <c:spPr>
              <a:solidFill>
                <a:schemeClr val="accent4">
                  <a:lumMod val="75000"/>
                </a:schemeClr>
              </a:solidFill>
            </c:spPr>
            <c:extLst>
              <c:ext xmlns:c16="http://schemas.microsoft.com/office/drawing/2014/chart" uri="{C3380CC4-5D6E-409C-BE32-E72D297353CC}">
                <c16:uniqueId val="{00000044-7CD4-4E5E-BCEB-A5F3FFC90873}"/>
              </c:ext>
            </c:extLst>
          </c:dPt>
          <c:dPt>
            <c:idx val="84"/>
            <c:invertIfNegative val="0"/>
            <c:bubble3D val="0"/>
            <c:spPr>
              <a:solidFill>
                <a:schemeClr val="accent4">
                  <a:lumMod val="75000"/>
                </a:schemeClr>
              </a:solidFill>
            </c:spPr>
            <c:extLst>
              <c:ext xmlns:c16="http://schemas.microsoft.com/office/drawing/2014/chart" uri="{C3380CC4-5D6E-409C-BE32-E72D297353CC}">
                <c16:uniqueId val="{00000045-7CD4-4E5E-BCEB-A5F3FFC90873}"/>
              </c:ext>
            </c:extLst>
          </c:dPt>
          <c:dPt>
            <c:idx val="85"/>
            <c:invertIfNegative val="0"/>
            <c:bubble3D val="0"/>
            <c:spPr>
              <a:solidFill>
                <a:schemeClr val="accent4">
                  <a:lumMod val="75000"/>
                </a:schemeClr>
              </a:solidFill>
            </c:spPr>
            <c:extLst>
              <c:ext xmlns:c16="http://schemas.microsoft.com/office/drawing/2014/chart" uri="{C3380CC4-5D6E-409C-BE32-E72D297353CC}">
                <c16:uniqueId val="{00000046-7CD4-4E5E-BCEB-A5F3FFC90873}"/>
              </c:ext>
            </c:extLst>
          </c:dPt>
          <c:dPt>
            <c:idx val="86"/>
            <c:invertIfNegative val="0"/>
            <c:bubble3D val="0"/>
            <c:spPr>
              <a:solidFill>
                <a:schemeClr val="accent4">
                  <a:lumMod val="75000"/>
                </a:schemeClr>
              </a:solidFill>
            </c:spPr>
            <c:extLst>
              <c:ext xmlns:c16="http://schemas.microsoft.com/office/drawing/2014/chart" uri="{C3380CC4-5D6E-409C-BE32-E72D297353CC}">
                <c16:uniqueId val="{00000047-7CD4-4E5E-BCEB-A5F3FFC90873}"/>
              </c:ext>
            </c:extLst>
          </c:dPt>
          <c:cat>
            <c:multiLvlStrRef>
              <c:f>'PCDD Table and Graph'!$E$5:$F$91</c:f>
              <c:multiLvlStrCache>
                <c:ptCount val="87"/>
                <c:lvl>
                  <c:pt idx="0">
                    <c:v>Egypt, 2001</c:v>
                  </c:pt>
                  <c:pt idx="1">
                    <c:v>Congo (Dem.Rep.), 2009</c:v>
                  </c:pt>
                  <c:pt idx="2">
                    <c:v>Cote d'Ivoire, 2010</c:v>
                  </c:pt>
                  <c:pt idx="3">
                    <c:v>Senegal, 2009</c:v>
                  </c:pt>
                  <c:pt idx="4">
                    <c:v>Sudan, 2006</c:v>
                  </c:pt>
                  <c:pt idx="5">
                    <c:v>Djibouti, 2011</c:v>
                  </c:pt>
                  <c:pt idx="6">
                    <c:v>Mali,2009</c:v>
                  </c:pt>
                  <c:pt idx="7">
                    <c:v>Ghana, 2009</c:v>
                  </c:pt>
                  <c:pt idx="8">
                    <c:v>Togo, 2010</c:v>
                  </c:pt>
                  <c:pt idx="9">
                    <c:v>Nigeria, 2008</c:v>
                  </c:pt>
                  <c:pt idx="10">
                    <c:v>Mauritius, 2009</c:v>
                  </c:pt>
                  <c:pt idx="11">
                    <c:v>Niger, 2011</c:v>
                  </c:pt>
                  <c:pt idx="12">
                    <c:v>Kenya,2009</c:v>
                  </c:pt>
                  <c:pt idx="13">
                    <c:v>Uganda, 2009</c:v>
                  </c:pt>
                  <c:pt idx="14">
                    <c:v>Ethiopia, 2012</c:v>
                  </c:pt>
                  <c:pt idx="15">
                    <c:v>India, 2009</c:v>
                  </c:pt>
                  <c:pt idx="16">
                    <c:v>Hong Kong, 2002</c:v>
                  </c:pt>
                  <c:pt idx="17">
                    <c:v>Hong Kong, 2009</c:v>
                  </c:pt>
                  <c:pt idx="18">
                    <c:v>Indonesia, 2011</c:v>
                  </c:pt>
                  <c:pt idx="19">
                    <c:v>Marshall Islands, 2011</c:v>
                  </c:pt>
                  <c:pt idx="20">
                    <c:v>Fiji / Kadavu, 2011</c:v>
                  </c:pt>
                  <c:pt idx="21">
                    <c:v>Cyprus, 2006</c:v>
                  </c:pt>
                  <c:pt idx="22">
                    <c:v>Tajikistan, 2009</c:v>
                  </c:pt>
                  <c:pt idx="23">
                    <c:v>Fiji, 2006</c:v>
                  </c:pt>
                  <c:pt idx="24">
                    <c:v>Korea (Rep. of), 2008</c:v>
                  </c:pt>
                  <c:pt idx="25">
                    <c:v>Philippines, 2002</c:v>
                  </c:pt>
                  <c:pt idx="26">
                    <c:v>Niue, 2011</c:v>
                  </c:pt>
                  <c:pt idx="27">
                    <c:v>Kiribati, 2006</c:v>
                  </c:pt>
                  <c:pt idx="28">
                    <c:v>Fiji, 2002</c:v>
                  </c:pt>
                  <c:pt idx="29">
                    <c:v>Pacific States, 2011</c:v>
                  </c:pt>
                  <c:pt idx="30">
                    <c:v>Palau, 2011</c:v>
                  </c:pt>
                  <c:pt idx="31">
                    <c:v>Syria, 2009</c:v>
                  </c:pt>
                  <c:pt idx="32">
                    <c:v>Samoa, 2011</c:v>
                  </c:pt>
                  <c:pt idx="33">
                    <c:v>Tonga, 2008</c:v>
                  </c:pt>
                  <c:pt idx="34">
                    <c:v>Kiribati, 2011</c:v>
                  </c:pt>
                  <c:pt idx="35">
                    <c:v>Fiji, 2011</c:v>
                  </c:pt>
                  <c:pt idx="36">
                    <c:v>Solomon Islands, 2011</c:v>
                  </c:pt>
                  <c:pt idx="37">
                    <c:v>Tuvalu, 2011</c:v>
                  </c:pt>
                  <c:pt idx="38">
                    <c:v>Romania, 2001</c:v>
                  </c:pt>
                  <c:pt idx="39">
                    <c:v>Ukraine, 2001</c:v>
                  </c:pt>
                  <c:pt idx="40">
                    <c:v>Russia, 2001-2002</c:v>
                  </c:pt>
                  <c:pt idx="41">
                    <c:v>Moldava, 2009</c:v>
                  </c:pt>
                  <c:pt idx="42">
                    <c:v>Slovak, 2001</c:v>
                  </c:pt>
                  <c:pt idx="43">
                    <c:v>Czech Republic, 2001</c:v>
                  </c:pt>
                  <c:pt idx="44">
                    <c:v>Czech Rep, 2006</c:v>
                  </c:pt>
                  <c:pt idx="45">
                    <c:v>Slovakc Rep., 2006</c:v>
                  </c:pt>
                  <c:pt idx="46">
                    <c:v>Hungary, 2001</c:v>
                  </c:pt>
                  <c:pt idx="47">
                    <c:v>Croatia, 2001</c:v>
                  </c:pt>
                  <c:pt idx="48">
                    <c:v>Bulgaria, 2001</c:v>
                  </c:pt>
                  <c:pt idx="49">
                    <c:v>Lithuania, 2009</c:v>
                  </c:pt>
                  <c:pt idx="50">
                    <c:v>Hungary, 2006</c:v>
                  </c:pt>
                  <c:pt idx="51">
                    <c:v>Georgia, 2009</c:v>
                  </c:pt>
                  <c:pt idx="52">
                    <c:v>Chile, 2008</c:v>
                  </c:pt>
                  <c:pt idx="53">
                    <c:v>Uruguay, 2009</c:v>
                  </c:pt>
                  <c:pt idx="54">
                    <c:v>Mexico, 2011</c:v>
                  </c:pt>
                  <c:pt idx="55">
                    <c:v>Jamaica, 2011</c:v>
                  </c:pt>
                  <c:pt idx="56">
                    <c:v>Chile, 2011</c:v>
                  </c:pt>
                  <c:pt idx="57">
                    <c:v>Barbados, 2010</c:v>
                  </c:pt>
                  <c:pt idx="58">
                    <c:v>Antigua and Barbudam 2008</c:v>
                  </c:pt>
                  <c:pt idx="59">
                    <c:v>Brazil, 2001-2002</c:v>
                  </c:pt>
                  <c:pt idx="60">
                    <c:v>Cuba , 2011</c:v>
                  </c:pt>
                  <c:pt idx="61">
                    <c:v>Suriname, 2012</c:v>
                  </c:pt>
                  <c:pt idx="62">
                    <c:v>Peru, 2011</c:v>
                  </c:pt>
                  <c:pt idx="63">
                    <c:v>Haiti, 2004</c:v>
                  </c:pt>
                  <c:pt idx="64">
                    <c:v>Haiti, 2011</c:v>
                  </c:pt>
                  <c:pt idx="65">
                    <c:v>The Netherlands, 2001</c:v>
                  </c:pt>
                  <c:pt idx="66">
                    <c:v>Belgium, 2002</c:v>
                  </c:pt>
                  <c:pt idx="67">
                    <c:v>Luxemburg, 2002</c:v>
                  </c:pt>
                  <c:pt idx="68">
                    <c:v>Germany, 2002</c:v>
                  </c:pt>
                  <c:pt idx="69">
                    <c:v>Italy, 2001</c:v>
                  </c:pt>
                  <c:pt idx="70">
                    <c:v>Spain, 2001</c:v>
                  </c:pt>
                  <c:pt idx="71">
                    <c:v>Luxembourg, 2006</c:v>
                  </c:pt>
                  <c:pt idx="72">
                    <c:v>Sweden, 2001</c:v>
                  </c:pt>
                  <c:pt idx="73">
                    <c:v>Finland, 2001</c:v>
                  </c:pt>
                  <c:pt idx="74">
                    <c:v>Ireland, 2001-2002</c:v>
                  </c:pt>
                  <c:pt idx="75">
                    <c:v>Norway, 2001</c:v>
                  </c:pt>
                  <c:pt idx="76">
                    <c:v>USA, 2003</c:v>
                  </c:pt>
                  <c:pt idx="77">
                    <c:v>New Zealand, 2000</c:v>
                  </c:pt>
                  <c:pt idx="78">
                    <c:v>Switzerland, 2009</c:v>
                  </c:pt>
                  <c:pt idx="79">
                    <c:v>Sweden, 2007</c:v>
                  </c:pt>
                  <c:pt idx="80">
                    <c:v>Finland, 2007</c:v>
                  </c:pt>
                  <c:pt idx="81">
                    <c:v>Australia, 2002</c:v>
                  </c:pt>
                  <c:pt idx="82">
                    <c:v>Norway, 2006</c:v>
                  </c:pt>
                  <c:pt idx="83">
                    <c:v>Ireland, 2010</c:v>
                  </c:pt>
                  <c:pt idx="84">
                    <c:v>Australia, 2010</c:v>
                  </c:pt>
                  <c:pt idx="85">
                    <c:v>Israel, 2012</c:v>
                  </c:pt>
                  <c:pt idx="86">
                    <c:v>New Zealand, 2011</c:v>
                  </c:pt>
                </c:lvl>
                <c:lvl>
                  <c:pt idx="0">
                    <c:v>Africa</c:v>
                  </c:pt>
                  <c:pt idx="15">
                    <c:v>Asia and Pacific</c:v>
                  </c:pt>
                  <c:pt idx="38">
                    <c:v>Central and Eastern Europe</c:v>
                  </c:pt>
                  <c:pt idx="52">
                    <c:v>Latin America and Caribbean</c:v>
                  </c:pt>
                  <c:pt idx="65">
                    <c:v>Western European and Other States</c:v>
                  </c:pt>
                </c:lvl>
              </c:multiLvlStrCache>
            </c:multiLvlStrRef>
          </c:cat>
          <c:val>
            <c:numRef>
              <c:f>'PCDD Table and Graph'!$G$5:$G$91</c:f>
              <c:numCache>
                <c:formatCode>General</c:formatCode>
                <c:ptCount val="87"/>
                <c:pt idx="0">
                  <c:v>22.71881741538003</c:v>
                </c:pt>
                <c:pt idx="1">
                  <c:v>12.466815495500002</c:v>
                </c:pt>
                <c:pt idx="2">
                  <c:v>11.086395545</c:v>
                </c:pt>
                <c:pt idx="3">
                  <c:v>7.184668750000001</c:v>
                </c:pt>
                <c:pt idx="4">
                  <c:v>6.1860208499999896</c:v>
                </c:pt>
                <c:pt idx="5">
                  <c:v>4.3704999999999989</c:v>
                </c:pt>
                <c:pt idx="6">
                  <c:v>3.9094892894999997</c:v>
                </c:pt>
                <c:pt idx="7">
                  <c:v>3.1953752500000001</c:v>
                </c:pt>
                <c:pt idx="8">
                  <c:v>3.1414356260000003</c:v>
                </c:pt>
                <c:pt idx="9">
                  <c:v>3.1245748500000046</c:v>
                </c:pt>
                <c:pt idx="10">
                  <c:v>2.7602331060000012</c:v>
                </c:pt>
                <c:pt idx="11">
                  <c:v>2.5446811919999996</c:v>
                </c:pt>
                <c:pt idx="12">
                  <c:v>1.8916360829999974</c:v>
                </c:pt>
                <c:pt idx="13">
                  <c:v>1.4730721019999999</c:v>
                </c:pt>
                <c:pt idx="14">
                  <c:v>1.2061014365</c:v>
                </c:pt>
                <c:pt idx="15">
                  <c:v>24.320767478</c:v>
                </c:pt>
                <c:pt idx="16">
                  <c:v>8.0284235795224905</c:v>
                </c:pt>
                <c:pt idx="17">
                  <c:v>7.5855100817194945</c:v>
                </c:pt>
                <c:pt idx="18">
                  <c:v>5.5288829169999847</c:v>
                </c:pt>
                <c:pt idx="19">
                  <c:v>4.6028716064999857</c:v>
                </c:pt>
                <c:pt idx="20">
                  <c:v>4.5554660720000015</c:v>
                </c:pt>
                <c:pt idx="21">
                  <c:v>4.444660449999998</c:v>
                </c:pt>
                <c:pt idx="22">
                  <c:v>4.4044248724999866</c:v>
                </c:pt>
                <c:pt idx="23">
                  <c:v>4.0336421846050436</c:v>
                </c:pt>
                <c:pt idx="24">
                  <c:v>4.0221611499999907</c:v>
                </c:pt>
                <c:pt idx="25">
                  <c:v>3.927282954426734</c:v>
                </c:pt>
                <c:pt idx="26">
                  <c:v>3.8909398635000003</c:v>
                </c:pt>
                <c:pt idx="27">
                  <c:v>3.6947569999999987</c:v>
                </c:pt>
                <c:pt idx="28">
                  <c:v>3.3339376234253386</c:v>
                </c:pt>
                <c:pt idx="29">
                  <c:v>3.3175039605000003</c:v>
                </c:pt>
                <c:pt idx="30">
                  <c:v>3.2339488114999999</c:v>
                </c:pt>
                <c:pt idx="31">
                  <c:v>3.1479152500000041</c:v>
                </c:pt>
                <c:pt idx="32">
                  <c:v>2.9737830100000009</c:v>
                </c:pt>
                <c:pt idx="33">
                  <c:v>2.8173199999999987</c:v>
                </c:pt>
                <c:pt idx="34">
                  <c:v>2.7863343715000055</c:v>
                </c:pt>
                <c:pt idx="35">
                  <c:v>2.5785061220000007</c:v>
                </c:pt>
                <c:pt idx="36">
                  <c:v>2.4562155274999977</c:v>
                </c:pt>
                <c:pt idx="37">
                  <c:v>2.2480798165000002</c:v>
                </c:pt>
                <c:pt idx="38">
                  <c:v>9.6146256634383089</c:v>
                </c:pt>
                <c:pt idx="39">
                  <c:v>9.4899242835237096</c:v>
                </c:pt>
                <c:pt idx="40">
                  <c:v>9.3528372388135708</c:v>
                </c:pt>
                <c:pt idx="41">
                  <c:v>9.3372826500000023</c:v>
                </c:pt>
                <c:pt idx="42">
                  <c:v>8.9291974100043205</c:v>
                </c:pt>
                <c:pt idx="43">
                  <c:v>8.5339707242317857</c:v>
                </c:pt>
                <c:pt idx="44">
                  <c:v>8.3089686</c:v>
                </c:pt>
                <c:pt idx="45">
                  <c:v>6.4575942499999837</c:v>
                </c:pt>
                <c:pt idx="46">
                  <c:v>6.4353854738706113</c:v>
                </c:pt>
                <c:pt idx="47">
                  <c:v>6.3848082360037255</c:v>
                </c:pt>
                <c:pt idx="48">
                  <c:v>6.0515353333819748</c:v>
                </c:pt>
                <c:pt idx="49">
                  <c:v>5.846288468</c:v>
                </c:pt>
                <c:pt idx="50">
                  <c:v>4.9207255999999955</c:v>
                </c:pt>
                <c:pt idx="51">
                  <c:v>4.8138928294999896</c:v>
                </c:pt>
                <c:pt idx="52">
                  <c:v>9.7327515500000015</c:v>
                </c:pt>
                <c:pt idx="53">
                  <c:v>6.905707725000009</c:v>
                </c:pt>
                <c:pt idx="54">
                  <c:v>5.3224914299999941</c:v>
                </c:pt>
                <c:pt idx="55">
                  <c:v>4.6220029179999855</c:v>
                </c:pt>
                <c:pt idx="56">
                  <c:v>4.5983965239999955</c:v>
                </c:pt>
                <c:pt idx="57">
                  <c:v>4.5400597960000004</c:v>
                </c:pt>
                <c:pt idx="58">
                  <c:v>4.2736514500000098</c:v>
                </c:pt>
                <c:pt idx="59">
                  <c:v>3.9475998710016449</c:v>
                </c:pt>
                <c:pt idx="60">
                  <c:v>3.8249450119999997</c:v>
                </c:pt>
                <c:pt idx="61">
                  <c:v>3.806022518999999</c:v>
                </c:pt>
                <c:pt idx="62">
                  <c:v>3.4591296569999996</c:v>
                </c:pt>
                <c:pt idx="63">
                  <c:v>3.1728534999999942</c:v>
                </c:pt>
                <c:pt idx="64">
                  <c:v>2.3769760844999968</c:v>
                </c:pt>
                <c:pt idx="65">
                  <c:v>18.802798688384602</c:v>
                </c:pt>
                <c:pt idx="66">
                  <c:v>16.786981896981114</c:v>
                </c:pt>
                <c:pt idx="67">
                  <c:v>14.913508000495771</c:v>
                </c:pt>
                <c:pt idx="68">
                  <c:v>12.214724348898342</c:v>
                </c:pt>
                <c:pt idx="69">
                  <c:v>12.205274687975113</c:v>
                </c:pt>
                <c:pt idx="70">
                  <c:v>12.120921263094747</c:v>
                </c:pt>
                <c:pt idx="71">
                  <c:v>10.777646750000002</c:v>
                </c:pt>
                <c:pt idx="72">
                  <c:v>9.5802403350000027</c:v>
                </c:pt>
                <c:pt idx="73">
                  <c:v>9.435382421414138</c:v>
                </c:pt>
                <c:pt idx="74">
                  <c:v>7.5343322898863496</c:v>
                </c:pt>
                <c:pt idx="75">
                  <c:v>7.2940517306108035</c:v>
                </c:pt>
                <c:pt idx="76">
                  <c:v>7.1175942567463357</c:v>
                </c:pt>
                <c:pt idx="77">
                  <c:v>6.6334362471098416</c:v>
                </c:pt>
                <c:pt idx="78">
                  <c:v>6.0740873004999907</c:v>
                </c:pt>
                <c:pt idx="79">
                  <c:v>5.9575973666666666</c:v>
                </c:pt>
                <c:pt idx="80">
                  <c:v>5.8218898400941059</c:v>
                </c:pt>
                <c:pt idx="81">
                  <c:v>5.564936045054206</c:v>
                </c:pt>
                <c:pt idx="82">
                  <c:v>5.5428589000000006</c:v>
                </c:pt>
                <c:pt idx="83">
                  <c:v>5.3597876004999945</c:v>
                </c:pt>
                <c:pt idx="84">
                  <c:v>4.8517737974999999</c:v>
                </c:pt>
                <c:pt idx="85">
                  <c:v>4.4503731270000024</c:v>
                </c:pt>
                <c:pt idx="86">
                  <c:v>3.504683</c:v>
                </c:pt>
              </c:numCache>
            </c:numRef>
          </c:val>
          <c:extLst>
            <c:ext xmlns:c16="http://schemas.microsoft.com/office/drawing/2014/chart" uri="{C3380CC4-5D6E-409C-BE32-E72D297353CC}">
              <c16:uniqueId val="{00000048-7CD4-4E5E-BCEB-A5F3FFC90873}"/>
            </c:ext>
          </c:extLst>
        </c:ser>
        <c:dLbls>
          <c:showLegendKey val="0"/>
          <c:showVal val="0"/>
          <c:showCatName val="0"/>
          <c:showSerName val="0"/>
          <c:showPercent val="0"/>
          <c:showBubbleSize val="0"/>
        </c:dLbls>
        <c:gapWidth val="150"/>
        <c:axId val="81691008"/>
        <c:axId val="81692544"/>
      </c:barChart>
      <c:catAx>
        <c:axId val="81691008"/>
        <c:scaling>
          <c:orientation val="minMax"/>
        </c:scaling>
        <c:delete val="0"/>
        <c:axPos val="b"/>
        <c:numFmt formatCode="General" sourceLinked="0"/>
        <c:majorTickMark val="out"/>
        <c:minorTickMark val="none"/>
        <c:tickLblPos val="nextTo"/>
        <c:spPr>
          <a:ln>
            <a:noFill/>
          </a:ln>
        </c:spPr>
        <c:txPr>
          <a:bodyPr/>
          <a:lstStyle/>
          <a:p>
            <a:pPr>
              <a:defRPr lang="en-GB" sz="600"/>
            </a:pPr>
            <a:endParaRPr lang="en-US"/>
          </a:p>
        </c:txPr>
        <c:crossAx val="81692544"/>
        <c:crosses val="autoZero"/>
        <c:auto val="1"/>
        <c:lblAlgn val="ctr"/>
        <c:lblOffset val="100"/>
        <c:noMultiLvlLbl val="0"/>
      </c:catAx>
      <c:valAx>
        <c:axId val="81692544"/>
        <c:scaling>
          <c:orientation val="minMax"/>
          <c:max val="25"/>
        </c:scaling>
        <c:delete val="0"/>
        <c:axPos val="l"/>
        <c:majorGridlines/>
        <c:title>
          <c:tx>
            <c:rich>
              <a:bodyPr rot="-5400000" vert="horz"/>
              <a:lstStyle/>
              <a:p>
                <a:pPr>
                  <a:defRPr lang="en-GB"/>
                </a:pPr>
                <a:r>
                  <a:rPr lang="en-US"/>
                  <a:t>WHO-PCDD/F-TEQ  (1998 / UB) pg/ g lipid</a:t>
                </a:r>
              </a:p>
            </c:rich>
          </c:tx>
          <c:overlay val="0"/>
        </c:title>
        <c:numFmt formatCode="General" sourceLinked="1"/>
        <c:majorTickMark val="out"/>
        <c:minorTickMark val="none"/>
        <c:tickLblPos val="nextTo"/>
        <c:txPr>
          <a:bodyPr/>
          <a:lstStyle/>
          <a:p>
            <a:pPr>
              <a:defRPr lang="en-GB"/>
            </a:pPr>
            <a:endParaRPr lang="en-US"/>
          </a:p>
        </c:txPr>
        <c:crossAx val="81691008"/>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6885989345677762E-2"/>
          <c:y val="0.11105528760271505"/>
          <c:w val="0.93112444372314462"/>
          <c:h val="0.58405782097502357"/>
        </c:manualLayout>
      </c:layout>
      <c:barChart>
        <c:barDir val="col"/>
        <c:grouping val="clustered"/>
        <c:varyColors val="0"/>
        <c:ser>
          <c:idx val="0"/>
          <c:order val="0"/>
          <c:invertIfNegative val="0"/>
          <c:dPt>
            <c:idx val="15"/>
            <c:invertIfNegative val="0"/>
            <c:bubble3D val="0"/>
            <c:spPr>
              <a:solidFill>
                <a:srgbClr val="FFC000"/>
              </a:solidFill>
            </c:spPr>
            <c:extLst>
              <c:ext xmlns:c16="http://schemas.microsoft.com/office/drawing/2014/chart" uri="{C3380CC4-5D6E-409C-BE32-E72D297353CC}">
                <c16:uniqueId val="{00000000-1D7B-49FC-B33C-13F01456D78D}"/>
              </c:ext>
            </c:extLst>
          </c:dPt>
          <c:dPt>
            <c:idx val="16"/>
            <c:invertIfNegative val="0"/>
            <c:bubble3D val="0"/>
            <c:spPr>
              <a:solidFill>
                <a:srgbClr val="FFC000"/>
              </a:solidFill>
            </c:spPr>
            <c:extLst>
              <c:ext xmlns:c16="http://schemas.microsoft.com/office/drawing/2014/chart" uri="{C3380CC4-5D6E-409C-BE32-E72D297353CC}">
                <c16:uniqueId val="{00000001-1D7B-49FC-B33C-13F01456D78D}"/>
              </c:ext>
            </c:extLst>
          </c:dPt>
          <c:dPt>
            <c:idx val="17"/>
            <c:invertIfNegative val="0"/>
            <c:bubble3D val="0"/>
            <c:spPr>
              <a:solidFill>
                <a:srgbClr val="FFC000"/>
              </a:solidFill>
            </c:spPr>
            <c:extLst>
              <c:ext xmlns:c16="http://schemas.microsoft.com/office/drawing/2014/chart" uri="{C3380CC4-5D6E-409C-BE32-E72D297353CC}">
                <c16:uniqueId val="{00000002-1D7B-49FC-B33C-13F01456D78D}"/>
              </c:ext>
            </c:extLst>
          </c:dPt>
          <c:dPt>
            <c:idx val="18"/>
            <c:invertIfNegative val="0"/>
            <c:bubble3D val="0"/>
            <c:spPr>
              <a:solidFill>
                <a:srgbClr val="FFC000"/>
              </a:solidFill>
            </c:spPr>
            <c:extLst>
              <c:ext xmlns:c16="http://schemas.microsoft.com/office/drawing/2014/chart" uri="{C3380CC4-5D6E-409C-BE32-E72D297353CC}">
                <c16:uniqueId val="{00000003-1D7B-49FC-B33C-13F01456D78D}"/>
              </c:ext>
            </c:extLst>
          </c:dPt>
          <c:dPt>
            <c:idx val="19"/>
            <c:invertIfNegative val="0"/>
            <c:bubble3D val="0"/>
            <c:spPr>
              <a:solidFill>
                <a:srgbClr val="FFC000"/>
              </a:solidFill>
            </c:spPr>
            <c:extLst>
              <c:ext xmlns:c16="http://schemas.microsoft.com/office/drawing/2014/chart" uri="{C3380CC4-5D6E-409C-BE32-E72D297353CC}">
                <c16:uniqueId val="{00000004-1D7B-49FC-B33C-13F01456D78D}"/>
              </c:ext>
            </c:extLst>
          </c:dPt>
          <c:dPt>
            <c:idx val="20"/>
            <c:invertIfNegative val="0"/>
            <c:bubble3D val="0"/>
            <c:spPr>
              <a:solidFill>
                <a:srgbClr val="FFC000"/>
              </a:solidFill>
            </c:spPr>
            <c:extLst>
              <c:ext xmlns:c16="http://schemas.microsoft.com/office/drawing/2014/chart" uri="{C3380CC4-5D6E-409C-BE32-E72D297353CC}">
                <c16:uniqueId val="{00000005-1D7B-49FC-B33C-13F01456D78D}"/>
              </c:ext>
            </c:extLst>
          </c:dPt>
          <c:dPt>
            <c:idx val="21"/>
            <c:invertIfNegative val="0"/>
            <c:bubble3D val="0"/>
            <c:spPr>
              <a:solidFill>
                <a:srgbClr val="FFC000"/>
              </a:solidFill>
            </c:spPr>
            <c:extLst>
              <c:ext xmlns:c16="http://schemas.microsoft.com/office/drawing/2014/chart" uri="{C3380CC4-5D6E-409C-BE32-E72D297353CC}">
                <c16:uniqueId val="{00000006-1D7B-49FC-B33C-13F01456D78D}"/>
              </c:ext>
            </c:extLst>
          </c:dPt>
          <c:dPt>
            <c:idx val="22"/>
            <c:invertIfNegative val="0"/>
            <c:bubble3D val="0"/>
            <c:spPr>
              <a:solidFill>
                <a:srgbClr val="FFC000"/>
              </a:solidFill>
            </c:spPr>
            <c:extLst>
              <c:ext xmlns:c16="http://schemas.microsoft.com/office/drawing/2014/chart" uri="{C3380CC4-5D6E-409C-BE32-E72D297353CC}">
                <c16:uniqueId val="{00000007-1D7B-49FC-B33C-13F01456D78D}"/>
              </c:ext>
            </c:extLst>
          </c:dPt>
          <c:dPt>
            <c:idx val="23"/>
            <c:invertIfNegative val="0"/>
            <c:bubble3D val="0"/>
            <c:spPr>
              <a:solidFill>
                <a:srgbClr val="FFC000"/>
              </a:solidFill>
            </c:spPr>
            <c:extLst>
              <c:ext xmlns:c16="http://schemas.microsoft.com/office/drawing/2014/chart" uri="{C3380CC4-5D6E-409C-BE32-E72D297353CC}">
                <c16:uniqueId val="{00000008-1D7B-49FC-B33C-13F01456D78D}"/>
              </c:ext>
            </c:extLst>
          </c:dPt>
          <c:dPt>
            <c:idx val="24"/>
            <c:invertIfNegative val="0"/>
            <c:bubble3D val="0"/>
            <c:spPr>
              <a:solidFill>
                <a:srgbClr val="FFC000"/>
              </a:solidFill>
            </c:spPr>
            <c:extLst>
              <c:ext xmlns:c16="http://schemas.microsoft.com/office/drawing/2014/chart" uri="{C3380CC4-5D6E-409C-BE32-E72D297353CC}">
                <c16:uniqueId val="{00000009-1D7B-49FC-B33C-13F01456D78D}"/>
              </c:ext>
            </c:extLst>
          </c:dPt>
          <c:dPt>
            <c:idx val="25"/>
            <c:invertIfNegative val="0"/>
            <c:bubble3D val="0"/>
            <c:spPr>
              <a:solidFill>
                <a:srgbClr val="FFC000"/>
              </a:solidFill>
            </c:spPr>
            <c:extLst>
              <c:ext xmlns:c16="http://schemas.microsoft.com/office/drawing/2014/chart" uri="{C3380CC4-5D6E-409C-BE32-E72D297353CC}">
                <c16:uniqueId val="{0000000A-1D7B-49FC-B33C-13F01456D78D}"/>
              </c:ext>
            </c:extLst>
          </c:dPt>
          <c:dPt>
            <c:idx val="26"/>
            <c:invertIfNegative val="0"/>
            <c:bubble3D val="0"/>
            <c:spPr>
              <a:solidFill>
                <a:srgbClr val="FFC000"/>
              </a:solidFill>
            </c:spPr>
            <c:extLst>
              <c:ext xmlns:c16="http://schemas.microsoft.com/office/drawing/2014/chart" uri="{C3380CC4-5D6E-409C-BE32-E72D297353CC}">
                <c16:uniqueId val="{0000000B-1D7B-49FC-B33C-13F01456D78D}"/>
              </c:ext>
            </c:extLst>
          </c:dPt>
          <c:dPt>
            <c:idx val="27"/>
            <c:invertIfNegative val="0"/>
            <c:bubble3D val="0"/>
            <c:spPr>
              <a:solidFill>
                <a:srgbClr val="FFC000"/>
              </a:solidFill>
            </c:spPr>
            <c:extLst>
              <c:ext xmlns:c16="http://schemas.microsoft.com/office/drawing/2014/chart" uri="{C3380CC4-5D6E-409C-BE32-E72D297353CC}">
                <c16:uniqueId val="{0000000C-1D7B-49FC-B33C-13F01456D78D}"/>
              </c:ext>
            </c:extLst>
          </c:dPt>
          <c:dPt>
            <c:idx val="28"/>
            <c:invertIfNegative val="0"/>
            <c:bubble3D val="0"/>
            <c:spPr>
              <a:solidFill>
                <a:srgbClr val="FFC000"/>
              </a:solidFill>
            </c:spPr>
            <c:extLst>
              <c:ext xmlns:c16="http://schemas.microsoft.com/office/drawing/2014/chart" uri="{C3380CC4-5D6E-409C-BE32-E72D297353CC}">
                <c16:uniqueId val="{0000000D-1D7B-49FC-B33C-13F01456D78D}"/>
              </c:ext>
            </c:extLst>
          </c:dPt>
          <c:dPt>
            <c:idx val="29"/>
            <c:invertIfNegative val="0"/>
            <c:bubble3D val="0"/>
            <c:spPr>
              <a:solidFill>
                <a:srgbClr val="FFC000"/>
              </a:solidFill>
            </c:spPr>
            <c:extLst>
              <c:ext xmlns:c16="http://schemas.microsoft.com/office/drawing/2014/chart" uri="{C3380CC4-5D6E-409C-BE32-E72D297353CC}">
                <c16:uniqueId val="{0000000E-1D7B-49FC-B33C-13F01456D78D}"/>
              </c:ext>
            </c:extLst>
          </c:dPt>
          <c:dPt>
            <c:idx val="30"/>
            <c:invertIfNegative val="0"/>
            <c:bubble3D val="0"/>
            <c:spPr>
              <a:solidFill>
                <a:srgbClr val="FFC000"/>
              </a:solidFill>
            </c:spPr>
            <c:extLst>
              <c:ext xmlns:c16="http://schemas.microsoft.com/office/drawing/2014/chart" uri="{C3380CC4-5D6E-409C-BE32-E72D297353CC}">
                <c16:uniqueId val="{0000000F-1D7B-49FC-B33C-13F01456D78D}"/>
              </c:ext>
            </c:extLst>
          </c:dPt>
          <c:dPt>
            <c:idx val="31"/>
            <c:invertIfNegative val="0"/>
            <c:bubble3D val="0"/>
            <c:spPr>
              <a:solidFill>
                <a:srgbClr val="FFC000"/>
              </a:solidFill>
            </c:spPr>
            <c:extLst>
              <c:ext xmlns:c16="http://schemas.microsoft.com/office/drawing/2014/chart" uri="{C3380CC4-5D6E-409C-BE32-E72D297353CC}">
                <c16:uniqueId val="{00000010-1D7B-49FC-B33C-13F01456D78D}"/>
              </c:ext>
            </c:extLst>
          </c:dPt>
          <c:dPt>
            <c:idx val="32"/>
            <c:invertIfNegative val="0"/>
            <c:bubble3D val="0"/>
            <c:spPr>
              <a:solidFill>
                <a:srgbClr val="FFC000"/>
              </a:solidFill>
            </c:spPr>
            <c:extLst>
              <c:ext xmlns:c16="http://schemas.microsoft.com/office/drawing/2014/chart" uri="{C3380CC4-5D6E-409C-BE32-E72D297353CC}">
                <c16:uniqueId val="{00000011-1D7B-49FC-B33C-13F01456D78D}"/>
              </c:ext>
            </c:extLst>
          </c:dPt>
          <c:dPt>
            <c:idx val="33"/>
            <c:invertIfNegative val="0"/>
            <c:bubble3D val="0"/>
            <c:spPr>
              <a:solidFill>
                <a:srgbClr val="FFC000"/>
              </a:solidFill>
            </c:spPr>
            <c:extLst>
              <c:ext xmlns:c16="http://schemas.microsoft.com/office/drawing/2014/chart" uri="{C3380CC4-5D6E-409C-BE32-E72D297353CC}">
                <c16:uniqueId val="{00000012-1D7B-49FC-B33C-13F01456D78D}"/>
              </c:ext>
            </c:extLst>
          </c:dPt>
          <c:dPt>
            <c:idx val="34"/>
            <c:invertIfNegative val="0"/>
            <c:bubble3D val="0"/>
            <c:spPr>
              <a:solidFill>
                <a:srgbClr val="FFC000"/>
              </a:solidFill>
            </c:spPr>
            <c:extLst>
              <c:ext xmlns:c16="http://schemas.microsoft.com/office/drawing/2014/chart" uri="{C3380CC4-5D6E-409C-BE32-E72D297353CC}">
                <c16:uniqueId val="{00000013-1D7B-49FC-B33C-13F01456D78D}"/>
              </c:ext>
            </c:extLst>
          </c:dPt>
          <c:dPt>
            <c:idx val="35"/>
            <c:invertIfNegative val="0"/>
            <c:bubble3D val="0"/>
            <c:spPr>
              <a:solidFill>
                <a:srgbClr val="FFC000"/>
              </a:solidFill>
            </c:spPr>
            <c:extLst>
              <c:ext xmlns:c16="http://schemas.microsoft.com/office/drawing/2014/chart" uri="{C3380CC4-5D6E-409C-BE32-E72D297353CC}">
                <c16:uniqueId val="{00000014-1D7B-49FC-B33C-13F01456D78D}"/>
              </c:ext>
            </c:extLst>
          </c:dPt>
          <c:dPt>
            <c:idx val="36"/>
            <c:invertIfNegative val="0"/>
            <c:bubble3D val="0"/>
            <c:spPr>
              <a:solidFill>
                <a:srgbClr val="FFC000"/>
              </a:solidFill>
            </c:spPr>
            <c:extLst>
              <c:ext xmlns:c16="http://schemas.microsoft.com/office/drawing/2014/chart" uri="{C3380CC4-5D6E-409C-BE32-E72D297353CC}">
                <c16:uniqueId val="{00000015-1D7B-49FC-B33C-13F01456D78D}"/>
              </c:ext>
            </c:extLst>
          </c:dPt>
          <c:dPt>
            <c:idx val="37"/>
            <c:invertIfNegative val="0"/>
            <c:bubble3D val="0"/>
            <c:spPr>
              <a:solidFill>
                <a:srgbClr val="00B050"/>
              </a:solidFill>
            </c:spPr>
            <c:extLst>
              <c:ext xmlns:c16="http://schemas.microsoft.com/office/drawing/2014/chart" uri="{C3380CC4-5D6E-409C-BE32-E72D297353CC}">
                <c16:uniqueId val="{00000016-1D7B-49FC-B33C-13F01456D78D}"/>
              </c:ext>
            </c:extLst>
          </c:dPt>
          <c:dPt>
            <c:idx val="38"/>
            <c:invertIfNegative val="0"/>
            <c:bubble3D val="0"/>
            <c:spPr>
              <a:solidFill>
                <a:srgbClr val="00B050"/>
              </a:solidFill>
            </c:spPr>
            <c:extLst>
              <c:ext xmlns:c16="http://schemas.microsoft.com/office/drawing/2014/chart" uri="{C3380CC4-5D6E-409C-BE32-E72D297353CC}">
                <c16:uniqueId val="{00000017-1D7B-49FC-B33C-13F01456D78D}"/>
              </c:ext>
            </c:extLst>
          </c:dPt>
          <c:dPt>
            <c:idx val="39"/>
            <c:invertIfNegative val="0"/>
            <c:bubble3D val="0"/>
            <c:spPr>
              <a:solidFill>
                <a:srgbClr val="00B050"/>
              </a:solidFill>
            </c:spPr>
            <c:extLst>
              <c:ext xmlns:c16="http://schemas.microsoft.com/office/drawing/2014/chart" uri="{C3380CC4-5D6E-409C-BE32-E72D297353CC}">
                <c16:uniqueId val="{00000018-1D7B-49FC-B33C-13F01456D78D}"/>
              </c:ext>
            </c:extLst>
          </c:dPt>
          <c:dPt>
            <c:idx val="40"/>
            <c:invertIfNegative val="0"/>
            <c:bubble3D val="0"/>
            <c:spPr>
              <a:solidFill>
                <a:srgbClr val="00B050"/>
              </a:solidFill>
            </c:spPr>
            <c:extLst>
              <c:ext xmlns:c16="http://schemas.microsoft.com/office/drawing/2014/chart" uri="{C3380CC4-5D6E-409C-BE32-E72D297353CC}">
                <c16:uniqueId val="{00000019-1D7B-49FC-B33C-13F01456D78D}"/>
              </c:ext>
            </c:extLst>
          </c:dPt>
          <c:dPt>
            <c:idx val="41"/>
            <c:invertIfNegative val="0"/>
            <c:bubble3D val="0"/>
            <c:spPr>
              <a:solidFill>
                <a:srgbClr val="00B050"/>
              </a:solidFill>
            </c:spPr>
            <c:extLst>
              <c:ext xmlns:c16="http://schemas.microsoft.com/office/drawing/2014/chart" uri="{C3380CC4-5D6E-409C-BE32-E72D297353CC}">
                <c16:uniqueId val="{0000001A-1D7B-49FC-B33C-13F01456D78D}"/>
              </c:ext>
            </c:extLst>
          </c:dPt>
          <c:dPt>
            <c:idx val="42"/>
            <c:invertIfNegative val="0"/>
            <c:bubble3D val="0"/>
            <c:spPr>
              <a:solidFill>
                <a:srgbClr val="00B050"/>
              </a:solidFill>
            </c:spPr>
            <c:extLst>
              <c:ext xmlns:c16="http://schemas.microsoft.com/office/drawing/2014/chart" uri="{C3380CC4-5D6E-409C-BE32-E72D297353CC}">
                <c16:uniqueId val="{0000001B-1D7B-49FC-B33C-13F01456D78D}"/>
              </c:ext>
            </c:extLst>
          </c:dPt>
          <c:dPt>
            <c:idx val="43"/>
            <c:invertIfNegative val="0"/>
            <c:bubble3D val="0"/>
            <c:spPr>
              <a:solidFill>
                <a:srgbClr val="00B050"/>
              </a:solidFill>
            </c:spPr>
            <c:extLst>
              <c:ext xmlns:c16="http://schemas.microsoft.com/office/drawing/2014/chart" uri="{C3380CC4-5D6E-409C-BE32-E72D297353CC}">
                <c16:uniqueId val="{0000001C-1D7B-49FC-B33C-13F01456D78D}"/>
              </c:ext>
            </c:extLst>
          </c:dPt>
          <c:dPt>
            <c:idx val="44"/>
            <c:invertIfNegative val="0"/>
            <c:bubble3D val="0"/>
            <c:spPr>
              <a:solidFill>
                <a:srgbClr val="00B050"/>
              </a:solidFill>
            </c:spPr>
            <c:extLst>
              <c:ext xmlns:c16="http://schemas.microsoft.com/office/drawing/2014/chart" uri="{C3380CC4-5D6E-409C-BE32-E72D297353CC}">
                <c16:uniqueId val="{0000001D-1D7B-49FC-B33C-13F01456D78D}"/>
              </c:ext>
            </c:extLst>
          </c:dPt>
          <c:dPt>
            <c:idx val="45"/>
            <c:invertIfNegative val="0"/>
            <c:bubble3D val="0"/>
            <c:spPr>
              <a:solidFill>
                <a:srgbClr val="00B050"/>
              </a:solidFill>
            </c:spPr>
            <c:extLst>
              <c:ext xmlns:c16="http://schemas.microsoft.com/office/drawing/2014/chart" uri="{C3380CC4-5D6E-409C-BE32-E72D297353CC}">
                <c16:uniqueId val="{0000001E-1D7B-49FC-B33C-13F01456D78D}"/>
              </c:ext>
            </c:extLst>
          </c:dPt>
          <c:dPt>
            <c:idx val="46"/>
            <c:invertIfNegative val="0"/>
            <c:bubble3D val="0"/>
            <c:spPr>
              <a:solidFill>
                <a:srgbClr val="00B050"/>
              </a:solidFill>
            </c:spPr>
            <c:extLst>
              <c:ext xmlns:c16="http://schemas.microsoft.com/office/drawing/2014/chart" uri="{C3380CC4-5D6E-409C-BE32-E72D297353CC}">
                <c16:uniqueId val="{0000001F-1D7B-49FC-B33C-13F01456D78D}"/>
              </c:ext>
            </c:extLst>
          </c:dPt>
          <c:dPt>
            <c:idx val="47"/>
            <c:invertIfNegative val="0"/>
            <c:bubble3D val="0"/>
            <c:spPr>
              <a:solidFill>
                <a:srgbClr val="C00000"/>
              </a:solidFill>
            </c:spPr>
            <c:extLst>
              <c:ext xmlns:c16="http://schemas.microsoft.com/office/drawing/2014/chart" uri="{C3380CC4-5D6E-409C-BE32-E72D297353CC}">
                <c16:uniqueId val="{00000020-1D7B-49FC-B33C-13F01456D78D}"/>
              </c:ext>
            </c:extLst>
          </c:dPt>
          <c:dPt>
            <c:idx val="48"/>
            <c:invertIfNegative val="0"/>
            <c:bubble3D val="0"/>
            <c:spPr>
              <a:solidFill>
                <a:srgbClr val="C00000"/>
              </a:solidFill>
            </c:spPr>
            <c:extLst>
              <c:ext xmlns:c16="http://schemas.microsoft.com/office/drawing/2014/chart" uri="{C3380CC4-5D6E-409C-BE32-E72D297353CC}">
                <c16:uniqueId val="{00000021-1D7B-49FC-B33C-13F01456D78D}"/>
              </c:ext>
            </c:extLst>
          </c:dPt>
          <c:dPt>
            <c:idx val="49"/>
            <c:invertIfNegative val="0"/>
            <c:bubble3D val="0"/>
            <c:spPr>
              <a:solidFill>
                <a:srgbClr val="C00000"/>
              </a:solidFill>
            </c:spPr>
            <c:extLst>
              <c:ext xmlns:c16="http://schemas.microsoft.com/office/drawing/2014/chart" uri="{C3380CC4-5D6E-409C-BE32-E72D297353CC}">
                <c16:uniqueId val="{00000022-1D7B-49FC-B33C-13F01456D78D}"/>
              </c:ext>
            </c:extLst>
          </c:dPt>
          <c:dPt>
            <c:idx val="50"/>
            <c:invertIfNegative val="0"/>
            <c:bubble3D val="0"/>
            <c:spPr>
              <a:solidFill>
                <a:srgbClr val="C00000"/>
              </a:solidFill>
            </c:spPr>
            <c:extLst>
              <c:ext xmlns:c16="http://schemas.microsoft.com/office/drawing/2014/chart" uri="{C3380CC4-5D6E-409C-BE32-E72D297353CC}">
                <c16:uniqueId val="{00000023-1D7B-49FC-B33C-13F01456D78D}"/>
              </c:ext>
            </c:extLst>
          </c:dPt>
          <c:dPt>
            <c:idx val="51"/>
            <c:invertIfNegative val="0"/>
            <c:bubble3D val="0"/>
            <c:spPr>
              <a:solidFill>
                <a:srgbClr val="C00000"/>
              </a:solidFill>
            </c:spPr>
            <c:extLst>
              <c:ext xmlns:c16="http://schemas.microsoft.com/office/drawing/2014/chart" uri="{C3380CC4-5D6E-409C-BE32-E72D297353CC}">
                <c16:uniqueId val="{00000024-1D7B-49FC-B33C-13F01456D78D}"/>
              </c:ext>
            </c:extLst>
          </c:dPt>
          <c:dPt>
            <c:idx val="52"/>
            <c:invertIfNegative val="0"/>
            <c:bubble3D val="0"/>
            <c:spPr>
              <a:solidFill>
                <a:srgbClr val="C00000"/>
              </a:solidFill>
            </c:spPr>
            <c:extLst>
              <c:ext xmlns:c16="http://schemas.microsoft.com/office/drawing/2014/chart" uri="{C3380CC4-5D6E-409C-BE32-E72D297353CC}">
                <c16:uniqueId val="{00000025-1D7B-49FC-B33C-13F01456D78D}"/>
              </c:ext>
            </c:extLst>
          </c:dPt>
          <c:dPt>
            <c:idx val="53"/>
            <c:invertIfNegative val="0"/>
            <c:bubble3D val="0"/>
            <c:spPr>
              <a:solidFill>
                <a:srgbClr val="C00000"/>
              </a:solidFill>
            </c:spPr>
            <c:extLst>
              <c:ext xmlns:c16="http://schemas.microsoft.com/office/drawing/2014/chart" uri="{C3380CC4-5D6E-409C-BE32-E72D297353CC}">
                <c16:uniqueId val="{00000026-1D7B-49FC-B33C-13F01456D78D}"/>
              </c:ext>
            </c:extLst>
          </c:dPt>
          <c:dPt>
            <c:idx val="54"/>
            <c:invertIfNegative val="0"/>
            <c:bubble3D val="0"/>
            <c:spPr>
              <a:solidFill>
                <a:srgbClr val="C00000"/>
              </a:solidFill>
            </c:spPr>
            <c:extLst>
              <c:ext xmlns:c16="http://schemas.microsoft.com/office/drawing/2014/chart" uri="{C3380CC4-5D6E-409C-BE32-E72D297353CC}">
                <c16:uniqueId val="{00000027-1D7B-49FC-B33C-13F01456D78D}"/>
              </c:ext>
            </c:extLst>
          </c:dPt>
          <c:dPt>
            <c:idx val="55"/>
            <c:invertIfNegative val="0"/>
            <c:bubble3D val="0"/>
            <c:spPr>
              <a:solidFill>
                <a:srgbClr val="C00000"/>
              </a:solidFill>
            </c:spPr>
            <c:extLst>
              <c:ext xmlns:c16="http://schemas.microsoft.com/office/drawing/2014/chart" uri="{C3380CC4-5D6E-409C-BE32-E72D297353CC}">
                <c16:uniqueId val="{00000028-1D7B-49FC-B33C-13F01456D78D}"/>
              </c:ext>
            </c:extLst>
          </c:dPt>
          <c:dPt>
            <c:idx val="56"/>
            <c:invertIfNegative val="0"/>
            <c:bubble3D val="0"/>
            <c:spPr>
              <a:solidFill>
                <a:srgbClr val="C00000"/>
              </a:solidFill>
            </c:spPr>
            <c:extLst>
              <c:ext xmlns:c16="http://schemas.microsoft.com/office/drawing/2014/chart" uri="{C3380CC4-5D6E-409C-BE32-E72D297353CC}">
                <c16:uniqueId val="{00000029-1D7B-49FC-B33C-13F01456D78D}"/>
              </c:ext>
            </c:extLst>
          </c:dPt>
          <c:dPt>
            <c:idx val="57"/>
            <c:invertIfNegative val="0"/>
            <c:bubble3D val="0"/>
            <c:spPr>
              <a:solidFill>
                <a:srgbClr val="C00000"/>
              </a:solidFill>
            </c:spPr>
            <c:extLst>
              <c:ext xmlns:c16="http://schemas.microsoft.com/office/drawing/2014/chart" uri="{C3380CC4-5D6E-409C-BE32-E72D297353CC}">
                <c16:uniqueId val="{0000002A-1D7B-49FC-B33C-13F01456D78D}"/>
              </c:ext>
            </c:extLst>
          </c:dPt>
          <c:dPt>
            <c:idx val="58"/>
            <c:invertIfNegative val="0"/>
            <c:bubble3D val="0"/>
            <c:spPr>
              <a:solidFill>
                <a:srgbClr val="C00000"/>
              </a:solidFill>
            </c:spPr>
            <c:extLst>
              <c:ext xmlns:c16="http://schemas.microsoft.com/office/drawing/2014/chart" uri="{C3380CC4-5D6E-409C-BE32-E72D297353CC}">
                <c16:uniqueId val="{0000002B-1D7B-49FC-B33C-13F01456D78D}"/>
              </c:ext>
            </c:extLst>
          </c:dPt>
          <c:dPt>
            <c:idx val="59"/>
            <c:invertIfNegative val="0"/>
            <c:bubble3D val="0"/>
            <c:spPr>
              <a:solidFill>
                <a:srgbClr val="C00000"/>
              </a:solidFill>
            </c:spPr>
            <c:extLst>
              <c:ext xmlns:c16="http://schemas.microsoft.com/office/drawing/2014/chart" uri="{C3380CC4-5D6E-409C-BE32-E72D297353CC}">
                <c16:uniqueId val="{0000002C-1D7B-49FC-B33C-13F01456D78D}"/>
              </c:ext>
            </c:extLst>
          </c:dPt>
          <c:dPt>
            <c:idx val="60"/>
            <c:invertIfNegative val="0"/>
            <c:bubble3D val="0"/>
            <c:spPr>
              <a:solidFill>
                <a:schemeClr val="accent4">
                  <a:lumMod val="75000"/>
                </a:schemeClr>
              </a:solidFill>
            </c:spPr>
            <c:extLst>
              <c:ext xmlns:c16="http://schemas.microsoft.com/office/drawing/2014/chart" uri="{C3380CC4-5D6E-409C-BE32-E72D297353CC}">
                <c16:uniqueId val="{0000002D-1D7B-49FC-B33C-13F01456D78D}"/>
              </c:ext>
            </c:extLst>
          </c:dPt>
          <c:dPt>
            <c:idx val="61"/>
            <c:invertIfNegative val="0"/>
            <c:bubble3D val="0"/>
            <c:spPr>
              <a:solidFill>
                <a:schemeClr val="accent4">
                  <a:lumMod val="75000"/>
                </a:schemeClr>
              </a:solidFill>
            </c:spPr>
            <c:extLst>
              <c:ext xmlns:c16="http://schemas.microsoft.com/office/drawing/2014/chart" uri="{C3380CC4-5D6E-409C-BE32-E72D297353CC}">
                <c16:uniqueId val="{0000002E-1D7B-49FC-B33C-13F01456D78D}"/>
              </c:ext>
            </c:extLst>
          </c:dPt>
          <c:dPt>
            <c:idx val="62"/>
            <c:invertIfNegative val="0"/>
            <c:bubble3D val="0"/>
            <c:spPr>
              <a:solidFill>
                <a:schemeClr val="accent4">
                  <a:lumMod val="75000"/>
                </a:schemeClr>
              </a:solidFill>
            </c:spPr>
            <c:extLst>
              <c:ext xmlns:c16="http://schemas.microsoft.com/office/drawing/2014/chart" uri="{C3380CC4-5D6E-409C-BE32-E72D297353CC}">
                <c16:uniqueId val="{0000002F-1D7B-49FC-B33C-13F01456D78D}"/>
              </c:ext>
            </c:extLst>
          </c:dPt>
          <c:dPt>
            <c:idx val="63"/>
            <c:invertIfNegative val="0"/>
            <c:bubble3D val="0"/>
            <c:spPr>
              <a:solidFill>
                <a:schemeClr val="accent4">
                  <a:lumMod val="75000"/>
                </a:schemeClr>
              </a:solidFill>
            </c:spPr>
            <c:extLst>
              <c:ext xmlns:c16="http://schemas.microsoft.com/office/drawing/2014/chart" uri="{C3380CC4-5D6E-409C-BE32-E72D297353CC}">
                <c16:uniqueId val="{00000030-1D7B-49FC-B33C-13F01456D78D}"/>
              </c:ext>
            </c:extLst>
          </c:dPt>
          <c:dPt>
            <c:idx val="64"/>
            <c:invertIfNegative val="0"/>
            <c:bubble3D val="0"/>
            <c:spPr>
              <a:solidFill>
                <a:schemeClr val="accent4">
                  <a:lumMod val="75000"/>
                </a:schemeClr>
              </a:solidFill>
            </c:spPr>
            <c:extLst>
              <c:ext xmlns:c16="http://schemas.microsoft.com/office/drawing/2014/chart" uri="{C3380CC4-5D6E-409C-BE32-E72D297353CC}">
                <c16:uniqueId val="{00000031-1D7B-49FC-B33C-13F01456D78D}"/>
              </c:ext>
            </c:extLst>
          </c:dPt>
          <c:dPt>
            <c:idx val="65"/>
            <c:invertIfNegative val="0"/>
            <c:bubble3D val="0"/>
            <c:spPr>
              <a:solidFill>
                <a:schemeClr val="accent4">
                  <a:lumMod val="75000"/>
                </a:schemeClr>
              </a:solidFill>
            </c:spPr>
            <c:extLst>
              <c:ext xmlns:c16="http://schemas.microsoft.com/office/drawing/2014/chart" uri="{C3380CC4-5D6E-409C-BE32-E72D297353CC}">
                <c16:uniqueId val="{00000032-1D7B-49FC-B33C-13F01456D78D}"/>
              </c:ext>
            </c:extLst>
          </c:dPt>
          <c:dPt>
            <c:idx val="66"/>
            <c:invertIfNegative val="0"/>
            <c:bubble3D val="0"/>
            <c:spPr>
              <a:solidFill>
                <a:schemeClr val="accent4">
                  <a:lumMod val="75000"/>
                </a:schemeClr>
              </a:solidFill>
            </c:spPr>
            <c:extLst>
              <c:ext xmlns:c16="http://schemas.microsoft.com/office/drawing/2014/chart" uri="{C3380CC4-5D6E-409C-BE32-E72D297353CC}">
                <c16:uniqueId val="{00000033-1D7B-49FC-B33C-13F01456D78D}"/>
              </c:ext>
            </c:extLst>
          </c:dPt>
          <c:dPt>
            <c:idx val="67"/>
            <c:invertIfNegative val="0"/>
            <c:bubble3D val="0"/>
            <c:spPr>
              <a:solidFill>
                <a:schemeClr val="accent4">
                  <a:lumMod val="75000"/>
                </a:schemeClr>
              </a:solidFill>
            </c:spPr>
            <c:extLst>
              <c:ext xmlns:c16="http://schemas.microsoft.com/office/drawing/2014/chart" uri="{C3380CC4-5D6E-409C-BE32-E72D297353CC}">
                <c16:uniqueId val="{00000034-1D7B-49FC-B33C-13F01456D78D}"/>
              </c:ext>
            </c:extLst>
          </c:dPt>
          <c:dPt>
            <c:idx val="68"/>
            <c:invertIfNegative val="0"/>
            <c:bubble3D val="0"/>
            <c:spPr>
              <a:solidFill>
                <a:schemeClr val="accent4">
                  <a:lumMod val="75000"/>
                </a:schemeClr>
              </a:solidFill>
            </c:spPr>
            <c:extLst>
              <c:ext xmlns:c16="http://schemas.microsoft.com/office/drawing/2014/chart" uri="{C3380CC4-5D6E-409C-BE32-E72D297353CC}">
                <c16:uniqueId val="{00000035-1D7B-49FC-B33C-13F01456D78D}"/>
              </c:ext>
            </c:extLst>
          </c:dPt>
          <c:dPt>
            <c:idx val="69"/>
            <c:invertIfNegative val="0"/>
            <c:bubble3D val="0"/>
            <c:spPr>
              <a:solidFill>
                <a:schemeClr val="accent4">
                  <a:lumMod val="75000"/>
                </a:schemeClr>
              </a:solidFill>
            </c:spPr>
            <c:extLst>
              <c:ext xmlns:c16="http://schemas.microsoft.com/office/drawing/2014/chart" uri="{C3380CC4-5D6E-409C-BE32-E72D297353CC}">
                <c16:uniqueId val="{00000036-1D7B-49FC-B33C-13F01456D78D}"/>
              </c:ext>
            </c:extLst>
          </c:dPt>
          <c:dPt>
            <c:idx val="70"/>
            <c:invertIfNegative val="0"/>
            <c:bubble3D val="0"/>
            <c:spPr>
              <a:solidFill>
                <a:schemeClr val="accent4">
                  <a:lumMod val="75000"/>
                </a:schemeClr>
              </a:solidFill>
            </c:spPr>
            <c:extLst>
              <c:ext xmlns:c16="http://schemas.microsoft.com/office/drawing/2014/chart" uri="{C3380CC4-5D6E-409C-BE32-E72D297353CC}">
                <c16:uniqueId val="{00000037-1D7B-49FC-B33C-13F01456D78D}"/>
              </c:ext>
            </c:extLst>
          </c:dPt>
          <c:dPt>
            <c:idx val="71"/>
            <c:invertIfNegative val="0"/>
            <c:bubble3D val="0"/>
            <c:spPr>
              <a:solidFill>
                <a:schemeClr val="accent4">
                  <a:lumMod val="75000"/>
                </a:schemeClr>
              </a:solidFill>
            </c:spPr>
            <c:extLst>
              <c:ext xmlns:c16="http://schemas.microsoft.com/office/drawing/2014/chart" uri="{C3380CC4-5D6E-409C-BE32-E72D297353CC}">
                <c16:uniqueId val="{00000038-1D7B-49FC-B33C-13F01456D78D}"/>
              </c:ext>
            </c:extLst>
          </c:dPt>
          <c:dPt>
            <c:idx val="72"/>
            <c:invertIfNegative val="0"/>
            <c:bubble3D val="0"/>
            <c:spPr>
              <a:solidFill>
                <a:schemeClr val="accent4">
                  <a:lumMod val="75000"/>
                </a:schemeClr>
              </a:solidFill>
            </c:spPr>
            <c:extLst>
              <c:ext xmlns:c16="http://schemas.microsoft.com/office/drawing/2014/chart" uri="{C3380CC4-5D6E-409C-BE32-E72D297353CC}">
                <c16:uniqueId val="{00000039-1D7B-49FC-B33C-13F01456D78D}"/>
              </c:ext>
            </c:extLst>
          </c:dPt>
          <c:dPt>
            <c:idx val="73"/>
            <c:invertIfNegative val="0"/>
            <c:bubble3D val="0"/>
            <c:spPr>
              <a:solidFill>
                <a:schemeClr val="accent4">
                  <a:lumMod val="75000"/>
                </a:schemeClr>
              </a:solidFill>
            </c:spPr>
            <c:extLst>
              <c:ext xmlns:c16="http://schemas.microsoft.com/office/drawing/2014/chart" uri="{C3380CC4-5D6E-409C-BE32-E72D297353CC}">
                <c16:uniqueId val="{0000003A-1D7B-49FC-B33C-13F01456D78D}"/>
              </c:ext>
            </c:extLst>
          </c:dPt>
          <c:dPt>
            <c:idx val="74"/>
            <c:invertIfNegative val="0"/>
            <c:bubble3D val="0"/>
            <c:spPr>
              <a:solidFill>
                <a:schemeClr val="accent4">
                  <a:lumMod val="75000"/>
                </a:schemeClr>
              </a:solidFill>
            </c:spPr>
            <c:extLst>
              <c:ext xmlns:c16="http://schemas.microsoft.com/office/drawing/2014/chart" uri="{C3380CC4-5D6E-409C-BE32-E72D297353CC}">
                <c16:uniqueId val="{0000003B-1D7B-49FC-B33C-13F01456D78D}"/>
              </c:ext>
            </c:extLst>
          </c:dPt>
          <c:dPt>
            <c:idx val="75"/>
            <c:invertIfNegative val="0"/>
            <c:bubble3D val="0"/>
            <c:spPr>
              <a:solidFill>
                <a:schemeClr val="accent4">
                  <a:lumMod val="75000"/>
                </a:schemeClr>
              </a:solidFill>
            </c:spPr>
            <c:extLst>
              <c:ext xmlns:c16="http://schemas.microsoft.com/office/drawing/2014/chart" uri="{C3380CC4-5D6E-409C-BE32-E72D297353CC}">
                <c16:uniqueId val="{0000003C-1D7B-49FC-B33C-13F01456D78D}"/>
              </c:ext>
            </c:extLst>
          </c:dPt>
          <c:dPt>
            <c:idx val="76"/>
            <c:invertIfNegative val="0"/>
            <c:bubble3D val="0"/>
            <c:spPr>
              <a:solidFill>
                <a:schemeClr val="accent4">
                  <a:lumMod val="75000"/>
                </a:schemeClr>
              </a:solidFill>
            </c:spPr>
            <c:extLst>
              <c:ext xmlns:c16="http://schemas.microsoft.com/office/drawing/2014/chart" uri="{C3380CC4-5D6E-409C-BE32-E72D297353CC}">
                <c16:uniqueId val="{0000003D-1D7B-49FC-B33C-13F01456D78D}"/>
              </c:ext>
            </c:extLst>
          </c:dPt>
          <c:dPt>
            <c:idx val="77"/>
            <c:invertIfNegative val="0"/>
            <c:bubble3D val="0"/>
            <c:spPr>
              <a:solidFill>
                <a:schemeClr val="accent4">
                  <a:lumMod val="75000"/>
                </a:schemeClr>
              </a:solidFill>
            </c:spPr>
            <c:extLst>
              <c:ext xmlns:c16="http://schemas.microsoft.com/office/drawing/2014/chart" uri="{C3380CC4-5D6E-409C-BE32-E72D297353CC}">
                <c16:uniqueId val="{0000003E-1D7B-49FC-B33C-13F01456D78D}"/>
              </c:ext>
            </c:extLst>
          </c:dPt>
          <c:dPt>
            <c:idx val="78"/>
            <c:invertIfNegative val="0"/>
            <c:bubble3D val="0"/>
            <c:spPr>
              <a:solidFill>
                <a:schemeClr val="accent4">
                  <a:lumMod val="75000"/>
                </a:schemeClr>
              </a:solidFill>
            </c:spPr>
            <c:extLst>
              <c:ext xmlns:c16="http://schemas.microsoft.com/office/drawing/2014/chart" uri="{C3380CC4-5D6E-409C-BE32-E72D297353CC}">
                <c16:uniqueId val="{0000003F-1D7B-49FC-B33C-13F01456D78D}"/>
              </c:ext>
            </c:extLst>
          </c:dPt>
          <c:cat>
            <c:multiLvlStrRef>
              <c:f>DDT!$D$5:$E$83</c:f>
              <c:multiLvlStrCache>
                <c:ptCount val="79"/>
                <c:lvl>
                  <c:pt idx="0">
                    <c:v>Ethiopia, 2012</c:v>
                  </c:pt>
                  <c:pt idx="1">
                    <c:v>Mauritius, 2009</c:v>
                  </c:pt>
                  <c:pt idx="2">
                    <c:v>Mali, 2009</c:v>
                  </c:pt>
                  <c:pt idx="3">
                    <c:v>Togo, 2010</c:v>
                  </c:pt>
                  <c:pt idx="4">
                    <c:v>Uganda, 2010</c:v>
                  </c:pt>
                  <c:pt idx="5">
                    <c:v>Sudan, 2006</c:v>
                  </c:pt>
                  <c:pt idx="6">
                    <c:v>Djibouti, 2011</c:v>
                  </c:pt>
                  <c:pt idx="7">
                    <c:v>Cote d'Ivoire, 2010</c:v>
                  </c:pt>
                  <c:pt idx="8">
                    <c:v>Congo (Dem.Rep.), 2009</c:v>
                  </c:pt>
                  <c:pt idx="9">
                    <c:v>Nigeria, 2009</c:v>
                  </c:pt>
                  <c:pt idx="10">
                    <c:v>Niger, 2012</c:v>
                  </c:pt>
                  <c:pt idx="11">
                    <c:v>Senegal, 2009</c:v>
                  </c:pt>
                  <c:pt idx="12">
                    <c:v>Egypt, 2002</c:v>
                  </c:pt>
                  <c:pt idx="13">
                    <c:v>Kenya, 2009</c:v>
                  </c:pt>
                  <c:pt idx="14">
                    <c:v>Ghana, 2009</c:v>
                  </c:pt>
                  <c:pt idx="15">
                    <c:v>Tajikistan, 2009</c:v>
                  </c:pt>
                  <c:pt idx="16">
                    <c:v>Solomon Islands, 2011</c:v>
                  </c:pt>
                  <c:pt idx="17">
                    <c:v>Hong Kong, 2002</c:v>
                  </c:pt>
                  <c:pt idx="18">
                    <c:v>India, 2009</c:v>
                  </c:pt>
                  <c:pt idx="19">
                    <c:v>Pacific States, 2011</c:v>
                  </c:pt>
                  <c:pt idx="20">
                    <c:v>Fiji, 2002</c:v>
                  </c:pt>
                  <c:pt idx="21">
                    <c:v>Philippines, 2002</c:v>
                  </c:pt>
                  <c:pt idx="22">
                    <c:v>Fiji / Kadavu, 2011</c:v>
                  </c:pt>
                  <c:pt idx="23">
                    <c:v>Tonga, 2008</c:v>
                  </c:pt>
                  <c:pt idx="24">
                    <c:v>Fiji, 2006</c:v>
                  </c:pt>
                  <c:pt idx="25">
                    <c:v>Niue, 2011</c:v>
                  </c:pt>
                  <c:pt idx="26">
                    <c:v>Samoa, 2011</c:v>
                  </c:pt>
                  <c:pt idx="27">
                    <c:v>Syria, 2009</c:v>
                  </c:pt>
                  <c:pt idx="28">
                    <c:v>Cyprus, 2006</c:v>
                  </c:pt>
                  <c:pt idx="29">
                    <c:v>Fiji, 2011</c:v>
                  </c:pt>
                  <c:pt idx="30">
                    <c:v>Kiribati, 2006</c:v>
                  </c:pt>
                  <c:pt idx="31">
                    <c:v>Korea (Rep. of), 2009</c:v>
                  </c:pt>
                  <c:pt idx="32">
                    <c:v>Indonesia, 2011</c:v>
                  </c:pt>
                  <c:pt idx="33">
                    <c:v>Kiribati, 2011</c:v>
                  </c:pt>
                  <c:pt idx="34">
                    <c:v>Tuvalu, 2011</c:v>
                  </c:pt>
                  <c:pt idx="35">
                    <c:v>Palau, 2011</c:v>
                  </c:pt>
                  <c:pt idx="36">
                    <c:v>Marshall Islands, 2011</c:v>
                  </c:pt>
                  <c:pt idx="37">
                    <c:v>Moldova, 2009</c:v>
                  </c:pt>
                  <c:pt idx="38">
                    <c:v>Ukraine, 2001</c:v>
                  </c:pt>
                  <c:pt idx="39">
                    <c:v>Russia, 2002</c:v>
                  </c:pt>
                  <c:pt idx="40">
                    <c:v>Georgia, 2009</c:v>
                  </c:pt>
                  <c:pt idx="41">
                    <c:v>Bulgaria, 2001</c:v>
                  </c:pt>
                  <c:pt idx="42">
                    <c:v>Czech Republic, 2001</c:v>
                  </c:pt>
                  <c:pt idx="43">
                    <c:v>Hungary, 2006</c:v>
                  </c:pt>
                  <c:pt idx="44">
                    <c:v>Slovac Rep., 2006</c:v>
                  </c:pt>
                  <c:pt idx="45">
                    <c:v>Czech Republic, 2006</c:v>
                  </c:pt>
                  <c:pt idx="46">
                    <c:v>Lithuania, 2009</c:v>
                  </c:pt>
                  <c:pt idx="47">
                    <c:v>Haiti, 2005</c:v>
                  </c:pt>
                  <c:pt idx="48">
                    <c:v>Suriname, 2012</c:v>
                  </c:pt>
                  <c:pt idx="49">
                    <c:v>Mexico, 2011</c:v>
                  </c:pt>
                  <c:pt idx="50">
                    <c:v>Haiti, 2011</c:v>
                  </c:pt>
                  <c:pt idx="51">
                    <c:v>Brazil, 2002</c:v>
                  </c:pt>
                  <c:pt idx="52">
                    <c:v>Peru, 2011</c:v>
                  </c:pt>
                  <c:pt idx="53">
                    <c:v>Cuba, 2011</c:v>
                  </c:pt>
                  <c:pt idx="54">
                    <c:v>Chile, 2009</c:v>
                  </c:pt>
                  <c:pt idx="55">
                    <c:v>Antigua and Barbuda, 2009</c:v>
                  </c:pt>
                  <c:pt idx="56">
                    <c:v>Jamaica, 2011</c:v>
                  </c:pt>
                  <c:pt idx="57">
                    <c:v>Barbados, 2010</c:v>
                  </c:pt>
                  <c:pt idx="58">
                    <c:v>Chile, 2011</c:v>
                  </c:pt>
                  <c:pt idx="59">
                    <c:v>Uruguay, 2009</c:v>
                  </c:pt>
                  <c:pt idx="60">
                    <c:v>Australia, 2010</c:v>
                  </c:pt>
                  <c:pt idx="61">
                    <c:v>Italy, 2001</c:v>
                  </c:pt>
                  <c:pt idx="62">
                    <c:v>New Zealand, 2011</c:v>
                  </c:pt>
                  <c:pt idx="63">
                    <c:v>Spain, 2002</c:v>
                  </c:pt>
                  <c:pt idx="64">
                    <c:v>Luxembourg, 2002</c:v>
                  </c:pt>
                  <c:pt idx="65">
                    <c:v>USA, 2003</c:v>
                  </c:pt>
                  <c:pt idx="66">
                    <c:v>Belgium, 2010</c:v>
                  </c:pt>
                  <c:pt idx="67">
                    <c:v>Israel, 2012</c:v>
                  </c:pt>
                  <c:pt idx="68">
                    <c:v>Ireland, 2002</c:v>
                  </c:pt>
                  <c:pt idx="69">
                    <c:v>Germany, 2002</c:v>
                  </c:pt>
                  <c:pt idx="70">
                    <c:v>Belgium, 2006</c:v>
                  </c:pt>
                  <c:pt idx="71">
                    <c:v>Luxembourg, 2006</c:v>
                  </c:pt>
                  <c:pt idx="72">
                    <c:v>Switzerland, 2009</c:v>
                  </c:pt>
                  <c:pt idx="73">
                    <c:v>Norway, 2001</c:v>
                  </c:pt>
                  <c:pt idx="74">
                    <c:v>Ireland, 2010</c:v>
                  </c:pt>
                  <c:pt idx="75">
                    <c:v>Sweden, 2007</c:v>
                  </c:pt>
                  <c:pt idx="76">
                    <c:v>Norway, 2006</c:v>
                  </c:pt>
                  <c:pt idx="77">
                    <c:v>Finland, 2007</c:v>
                  </c:pt>
                  <c:pt idx="78">
                    <c:v>Finland, 2001</c:v>
                  </c:pt>
                </c:lvl>
                <c:lvl>
                  <c:pt idx="0">
                    <c:v>Africa</c:v>
                  </c:pt>
                  <c:pt idx="15">
                    <c:v>Asia and Pacific</c:v>
                  </c:pt>
                  <c:pt idx="37">
                    <c:v>Central and Eastern Europe</c:v>
                  </c:pt>
                  <c:pt idx="47">
                    <c:v>Latin America and Caribbean</c:v>
                  </c:pt>
                  <c:pt idx="60">
                    <c:v>Western European and Other States</c:v>
                  </c:pt>
                </c:lvl>
              </c:multiLvlStrCache>
            </c:multiLvlStrRef>
          </c:cat>
          <c:val>
            <c:numRef>
              <c:f>DDT!$F$5:$F$83</c:f>
              <c:numCache>
                <c:formatCode>General</c:formatCode>
                <c:ptCount val="79"/>
                <c:pt idx="0">
                  <c:v>23472</c:v>
                </c:pt>
                <c:pt idx="1">
                  <c:v>1925.6038699999999</c:v>
                </c:pt>
                <c:pt idx="2">
                  <c:v>1849.0523429333293</c:v>
                </c:pt>
                <c:pt idx="3">
                  <c:v>1780.1818683333306</c:v>
                </c:pt>
                <c:pt idx="4">
                  <c:v>1511.4309538083332</c:v>
                </c:pt>
                <c:pt idx="5">
                  <c:v>1299.7673993333328</c:v>
                </c:pt>
                <c:pt idx="6">
                  <c:v>1077.8719133333307</c:v>
                </c:pt>
                <c:pt idx="7">
                  <c:v>1073.2131291666667</c:v>
                </c:pt>
                <c:pt idx="8">
                  <c:v>896.45085416666768</c:v>
                </c:pt>
                <c:pt idx="9">
                  <c:v>857.41081483333289</c:v>
                </c:pt>
                <c:pt idx="10">
                  <c:v>798.79586833333315</c:v>
                </c:pt>
                <c:pt idx="11">
                  <c:v>464.53258949999969</c:v>
                </c:pt>
                <c:pt idx="12">
                  <c:v>395.98749999999944</c:v>
                </c:pt>
                <c:pt idx="13">
                  <c:v>289.26346941666668</c:v>
                </c:pt>
                <c:pt idx="14">
                  <c:v>233.2431003333333</c:v>
                </c:pt>
                <c:pt idx="15">
                  <c:v>8491.8895199999824</c:v>
                </c:pt>
                <c:pt idx="16">
                  <c:v>4761.373709595</c:v>
                </c:pt>
                <c:pt idx="17">
                  <c:v>3199.335381705725</c:v>
                </c:pt>
                <c:pt idx="18">
                  <c:v>3025.8093447666647</c:v>
                </c:pt>
                <c:pt idx="19">
                  <c:v>2592.1348575000002</c:v>
                </c:pt>
                <c:pt idx="20">
                  <c:v>2513.9956600728119</c:v>
                </c:pt>
                <c:pt idx="21">
                  <c:v>1235.5995124208182</c:v>
                </c:pt>
                <c:pt idx="22">
                  <c:v>897.25559999999996</c:v>
                </c:pt>
                <c:pt idx="23">
                  <c:v>791.96124958333246</c:v>
                </c:pt>
                <c:pt idx="24">
                  <c:v>679.1595845795789</c:v>
                </c:pt>
                <c:pt idx="25">
                  <c:v>467.104535</c:v>
                </c:pt>
                <c:pt idx="26">
                  <c:v>393.50358829946401</c:v>
                </c:pt>
                <c:pt idx="27">
                  <c:v>338.05744499444472</c:v>
                </c:pt>
                <c:pt idx="28">
                  <c:v>324.47757499999943</c:v>
                </c:pt>
                <c:pt idx="29">
                  <c:v>275.24513833596404</c:v>
                </c:pt>
                <c:pt idx="30">
                  <c:v>188.94123190277784</c:v>
                </c:pt>
                <c:pt idx="31">
                  <c:v>158.69677399999998</c:v>
                </c:pt>
                <c:pt idx="32">
                  <c:v>135.504829167</c:v>
                </c:pt>
                <c:pt idx="33">
                  <c:v>118.20517583299976</c:v>
                </c:pt>
                <c:pt idx="34">
                  <c:v>100.05485833704979</c:v>
                </c:pt>
                <c:pt idx="35">
                  <c:v>88.001813337049981</c:v>
                </c:pt>
                <c:pt idx="36">
                  <c:v>56.0612422166</c:v>
                </c:pt>
                <c:pt idx="37">
                  <c:v>1817.6</c:v>
                </c:pt>
                <c:pt idx="38">
                  <c:v>1181.6224999999977</c:v>
                </c:pt>
                <c:pt idx="39">
                  <c:v>668.90499999999997</c:v>
                </c:pt>
                <c:pt idx="40">
                  <c:v>632.03139999999996</c:v>
                </c:pt>
                <c:pt idx="41">
                  <c:v>550.73</c:v>
                </c:pt>
                <c:pt idx="42">
                  <c:v>460.95749999999964</c:v>
                </c:pt>
                <c:pt idx="43">
                  <c:v>449.38119999999907</c:v>
                </c:pt>
                <c:pt idx="44">
                  <c:v>377.4895249999995</c:v>
                </c:pt>
                <c:pt idx="45">
                  <c:v>360.83448500000031</c:v>
                </c:pt>
                <c:pt idx="46">
                  <c:v>282.12050916666675</c:v>
                </c:pt>
                <c:pt idx="47">
                  <c:v>2827</c:v>
                </c:pt>
                <c:pt idx="48">
                  <c:v>1391.6335199999999</c:v>
                </c:pt>
                <c:pt idx="49">
                  <c:v>695.39684329249997</c:v>
                </c:pt>
                <c:pt idx="50">
                  <c:v>573.73249444444446</c:v>
                </c:pt>
                <c:pt idx="51">
                  <c:v>350.21170097528051</c:v>
                </c:pt>
                <c:pt idx="52">
                  <c:v>347.36425833333425</c:v>
                </c:pt>
                <c:pt idx="53">
                  <c:v>314.26481496249937</c:v>
                </c:pt>
                <c:pt idx="54">
                  <c:v>205.8569788333337</c:v>
                </c:pt>
                <c:pt idx="55">
                  <c:v>193.32940225000004</c:v>
                </c:pt>
                <c:pt idx="56">
                  <c:v>173.00586666666658</c:v>
                </c:pt>
                <c:pt idx="57">
                  <c:v>168.38029722222248</c:v>
                </c:pt>
                <c:pt idx="58">
                  <c:v>163.67413333333334</c:v>
                </c:pt>
                <c:pt idx="59">
                  <c:v>131.99202233333367</c:v>
                </c:pt>
                <c:pt idx="60">
                  <c:v>614.58528333333322</c:v>
                </c:pt>
                <c:pt idx="61">
                  <c:v>525.66375000000005</c:v>
                </c:pt>
                <c:pt idx="62">
                  <c:v>497.01897499999944</c:v>
                </c:pt>
                <c:pt idx="63">
                  <c:v>328.09636831494856</c:v>
                </c:pt>
                <c:pt idx="64">
                  <c:v>205.94338530285438</c:v>
                </c:pt>
                <c:pt idx="65">
                  <c:v>205.35655649923194</c:v>
                </c:pt>
                <c:pt idx="66">
                  <c:v>195.5</c:v>
                </c:pt>
                <c:pt idx="67">
                  <c:v>167.7636666666663</c:v>
                </c:pt>
                <c:pt idx="68">
                  <c:v>161.09125</c:v>
                </c:pt>
                <c:pt idx="69">
                  <c:v>160.87691436903799</c:v>
                </c:pt>
                <c:pt idx="70">
                  <c:v>156.31197975000001</c:v>
                </c:pt>
                <c:pt idx="71">
                  <c:v>156.20295999999999</c:v>
                </c:pt>
                <c:pt idx="72">
                  <c:v>138.34842333333367</c:v>
                </c:pt>
                <c:pt idx="73">
                  <c:v>128.86250000000001</c:v>
                </c:pt>
                <c:pt idx="74">
                  <c:v>88.952244444444446</c:v>
                </c:pt>
                <c:pt idx="75">
                  <c:v>81.890500000000003</c:v>
                </c:pt>
                <c:pt idx="76">
                  <c:v>69.59854</c:v>
                </c:pt>
                <c:pt idx="77">
                  <c:v>46.457524999999997</c:v>
                </c:pt>
                <c:pt idx="78">
                  <c:v>31.708246935744157</c:v>
                </c:pt>
              </c:numCache>
            </c:numRef>
          </c:val>
          <c:extLst>
            <c:ext xmlns:c16="http://schemas.microsoft.com/office/drawing/2014/chart" uri="{C3380CC4-5D6E-409C-BE32-E72D297353CC}">
              <c16:uniqueId val="{00000040-1D7B-49FC-B33C-13F01456D78D}"/>
            </c:ext>
          </c:extLst>
        </c:ser>
        <c:dLbls>
          <c:showLegendKey val="0"/>
          <c:showVal val="0"/>
          <c:showCatName val="0"/>
          <c:showSerName val="0"/>
          <c:showPercent val="0"/>
          <c:showBubbleSize val="0"/>
        </c:dLbls>
        <c:gapWidth val="150"/>
        <c:axId val="81796480"/>
        <c:axId val="81806464"/>
      </c:barChart>
      <c:catAx>
        <c:axId val="81796480"/>
        <c:scaling>
          <c:orientation val="minMax"/>
        </c:scaling>
        <c:delete val="0"/>
        <c:axPos val="b"/>
        <c:numFmt formatCode="General" sourceLinked="0"/>
        <c:majorTickMark val="out"/>
        <c:minorTickMark val="none"/>
        <c:tickLblPos val="nextTo"/>
        <c:spPr>
          <a:ln>
            <a:noFill/>
          </a:ln>
        </c:spPr>
        <c:txPr>
          <a:bodyPr/>
          <a:lstStyle/>
          <a:p>
            <a:pPr>
              <a:defRPr lang="en-GB" sz="700"/>
            </a:pPr>
            <a:endParaRPr lang="en-US"/>
          </a:p>
        </c:txPr>
        <c:crossAx val="81806464"/>
        <c:crosses val="autoZero"/>
        <c:auto val="1"/>
        <c:lblAlgn val="ctr"/>
        <c:lblOffset val="100"/>
        <c:noMultiLvlLbl val="0"/>
      </c:catAx>
      <c:valAx>
        <c:axId val="81806464"/>
        <c:scaling>
          <c:orientation val="minMax"/>
          <c:max val="10000"/>
        </c:scaling>
        <c:delete val="0"/>
        <c:axPos val="l"/>
        <c:majorGridlines/>
        <c:title>
          <c:tx>
            <c:rich>
              <a:bodyPr rot="-5400000" vert="horz"/>
              <a:lstStyle/>
              <a:p>
                <a:pPr>
                  <a:defRPr lang="en-GB"/>
                </a:pPr>
                <a:r>
                  <a:rPr lang="en-US"/>
                  <a:t>µg/kg fat</a:t>
                </a:r>
              </a:p>
            </c:rich>
          </c:tx>
          <c:overlay val="0"/>
        </c:title>
        <c:numFmt formatCode="General" sourceLinked="1"/>
        <c:majorTickMark val="out"/>
        <c:minorTickMark val="none"/>
        <c:tickLblPos val="nextTo"/>
        <c:txPr>
          <a:bodyPr/>
          <a:lstStyle/>
          <a:p>
            <a:pPr>
              <a:defRPr lang="en-GB"/>
            </a:pPr>
            <a:endParaRPr lang="en-US"/>
          </a:p>
        </c:txPr>
        <c:crossAx val="81796480"/>
        <c:crosses val="autoZero"/>
        <c:crossBetween val="between"/>
      </c:valAx>
    </c:plotArea>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0.0079</cdr:x>
      <cdr:y>0.05213</cdr:y>
    </cdr:from>
    <cdr:to>
      <cdr:x>0.14656</cdr:x>
      <cdr:y>0.0895</cdr:y>
    </cdr:to>
    <cdr:sp macro="" textlink="">
      <cdr:nvSpPr>
        <cdr:cNvPr id="2" name="TextBox 1"/>
        <cdr:cNvSpPr txBox="1"/>
      </cdr:nvSpPr>
      <cdr:spPr>
        <a:xfrm xmlns:a="http://schemas.openxmlformats.org/drawingml/2006/main">
          <a:off x="73389" y="315859"/>
          <a:ext cx="1288259" cy="22640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GB" sz="1100" b="1" dirty="0">
              <a:solidFill>
                <a:srgbClr val="C00000"/>
              </a:solidFill>
            </a:rPr>
            <a:t>23472 </a:t>
          </a:r>
          <a:r>
            <a:rPr lang="en-US" sz="1100" b="1" dirty="0">
              <a:solidFill>
                <a:srgbClr val="C00000"/>
              </a:solidFill>
            </a:rPr>
            <a:t>µg/kg fat</a:t>
          </a:r>
          <a:r>
            <a:rPr lang="en-GB" sz="1100" b="1" dirty="0">
              <a:solidFill>
                <a:srgbClr val="C00000"/>
              </a:solidFill>
            </a:rPr>
            <a:t> </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6831FA70-702A-4DF1-9F12-689D5B2F25F2}" type="datetimeFigureOut">
              <a:rPr lang="en-US" smtClean="0"/>
              <a:pPr/>
              <a:t>18.09.2018</a:t>
            </a:fld>
            <a:endParaRPr lang="en-US"/>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77ACD9E2-70A1-4FAC-BC05-53D9A46ED02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A0AAE36E-8D8F-48F2-9054-8BF4DDA892BD}" type="datetimeFigureOut">
              <a:rPr lang="fr-FR"/>
              <a:pPr/>
              <a:t>18/09/2018</a:t>
            </a:fld>
            <a:endParaRPr lang="fr-FR"/>
          </a:p>
        </p:txBody>
      </p:sp>
      <p:sp>
        <p:nvSpPr>
          <p:cNvPr id="4" name="Espace réservé de l'image des diapositives 3"/>
          <p:cNvSpPr>
            <a:spLocks noGrp="1" noRot="1" noChangeAspect="1"/>
          </p:cNvSpPr>
          <p:nvPr>
            <p:ph type="sldImg" idx="2"/>
          </p:nvPr>
        </p:nvSpPr>
        <p:spPr>
          <a:xfrm>
            <a:off x="981075" y="1241425"/>
            <a:ext cx="4835525"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697D6-387E-4BEA-9008-0D345AACD2C5}" type="slidenum">
              <a:rPr lang="fr-FR"/>
              <a:pPr/>
              <a:t>‹#›</a:t>
            </a:fld>
            <a:endParaRPr lang="fr-FR"/>
          </a:p>
        </p:txBody>
      </p:sp>
    </p:spTree>
    <p:extLst>
      <p:ext uri="{BB962C8B-B14F-4D97-AF65-F5344CB8AC3E}">
        <p14:creationId xmlns:p14="http://schemas.microsoft.com/office/powerpoint/2010/main" val="2181347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1</a:t>
            </a:fld>
            <a:endParaRPr lang="fr-FR"/>
          </a:p>
        </p:txBody>
      </p:sp>
    </p:spTree>
    <p:extLst>
      <p:ext uri="{BB962C8B-B14F-4D97-AF65-F5344CB8AC3E}">
        <p14:creationId xmlns:p14="http://schemas.microsoft.com/office/powerpoint/2010/main" val="2726590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17</a:t>
            </a:fld>
            <a:endParaRPr lang="fr-FR"/>
          </a:p>
        </p:txBody>
      </p:sp>
    </p:spTree>
    <p:extLst>
      <p:ext uri="{BB962C8B-B14F-4D97-AF65-F5344CB8AC3E}">
        <p14:creationId xmlns:p14="http://schemas.microsoft.com/office/powerpoint/2010/main" val="27265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5</a:t>
            </a:fld>
            <a:endParaRPr lang="fr-FR"/>
          </a:p>
        </p:txBody>
      </p:sp>
    </p:spTree>
    <p:extLst>
      <p:ext uri="{BB962C8B-B14F-4D97-AF65-F5344CB8AC3E}">
        <p14:creationId xmlns:p14="http://schemas.microsoft.com/office/powerpoint/2010/main" val="272659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endParaRPr lang="fr-CH">
              <a:latin typeface="Arial" charset="0"/>
            </a:endParaRPr>
          </a:p>
        </p:txBody>
      </p:sp>
      <p:sp>
        <p:nvSpPr>
          <p:cNvPr id="80900" name="Slide Number Placeholder 3"/>
          <p:cNvSpPr>
            <a:spLocks noGrp="1"/>
          </p:cNvSpPr>
          <p:nvPr>
            <p:ph type="sldNum" sz="quarter" idx="5"/>
          </p:nvPr>
        </p:nvSpPr>
        <p:spPr>
          <a:noFill/>
        </p:spPr>
        <p:txBody>
          <a:bodyPr/>
          <a:lstStyle/>
          <a:p>
            <a:fld id="{32A4A575-D90D-46C9-9217-0F5331169625}" type="slidenum">
              <a:rPr lang="fr-FR" smtClean="0">
                <a:ea typeface="MS PGothic" pitchFamily="34" charset="-128"/>
              </a:rPr>
              <a:pPr/>
              <a:t>10</a:t>
            </a:fld>
            <a:endParaRPr lang="fr-FR">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41305F4D-CC1E-4CBA-90A3-F2864D22F7FE}" type="slidenum">
              <a:rPr lang="fr-FR" smtClean="0">
                <a:ea typeface="MS PGothic" pitchFamily="34" charset="-128"/>
              </a:rPr>
              <a:pPr/>
              <a:t>12</a:t>
            </a:fld>
            <a:endParaRPr lang="fr-FR">
              <a:ea typeface="MS PGothic" pitchFamily="34" charset="-128"/>
            </a:endParaRPr>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B4E6297-FF80-4164-9FB1-DD88C55C05C9}"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81075" y="1241425"/>
            <a:ext cx="4835525" cy="3349625"/>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9D697D6-387E-4BEA-9008-0D345AACD2C5}" type="slidenum">
              <a:rPr lang="fr-FR"/>
              <a:pPr/>
              <a:t>14</a:t>
            </a:fld>
            <a:endParaRPr lang="fr-FR"/>
          </a:p>
        </p:txBody>
      </p:sp>
    </p:spTree>
    <p:extLst>
      <p:ext uri="{BB962C8B-B14F-4D97-AF65-F5344CB8AC3E}">
        <p14:creationId xmlns:p14="http://schemas.microsoft.com/office/powerpoint/2010/main" val="27265900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pdf"/><Relationship Id="rId3" Type="http://schemas.openxmlformats.org/officeDocument/2006/relationships/image" Target="../media/image1.png"/><Relationship Id="rId7" Type="http://schemas.openxmlformats.org/officeDocument/2006/relationships/image" Target="../media/image3.png"/><Relationship Id="rId17" Type="http://schemas.openxmlformats.org/officeDocument/2006/relationships/image" Target="../media/image6.png"/><Relationship Id="rId2" Type="http://schemas.openxmlformats.org/officeDocument/2006/relationships/image" Target="../media/image1.pdf"/><Relationship Id="rId16" Type="http://schemas.openxmlformats.org/officeDocument/2006/relationships/image" Target="../media/image8.pdf"/><Relationship Id="rId1" Type="http://schemas.openxmlformats.org/officeDocument/2006/relationships/slideMaster" Target="../slideMasters/slideMaster1.xml"/><Relationship Id="rId6" Type="http://schemas.openxmlformats.org/officeDocument/2006/relationships/image" Target="../media/image5.pdf"/><Relationship Id="rId5" Type="http://schemas.openxmlformats.org/officeDocument/2006/relationships/image" Target="../media/image2.png"/><Relationship Id="rId10" Type="http://schemas.openxmlformats.org/officeDocument/2006/relationships/image" Target="../media/image5.png"/><Relationship Id="rId4" Type="http://schemas.openxmlformats.org/officeDocument/2006/relationships/image" Target="../media/image3.pdf"/><Relationship Id="rId9"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df"/><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image" Target="../media/image5.pdf"/><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pic>
        <p:nvPicPr>
          <p:cNvPr id="15" name="Image 14" descr="A4_Basel Convention_ Quadri_EN.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2"/>
              <a:stretch>
                <a:fillRect/>
              </a:stretch>
            </p:blipFill>
          </mc:Choice>
          <mc:Fallback>
            <p:blipFill>
              <a:blip r:embed="rId3"/>
              <a:stretch>
                <a:fillRect/>
              </a:stretch>
            </p:blipFill>
          </mc:Fallback>
        </mc:AlternateContent>
        <p:spPr>
          <a:xfrm>
            <a:off x="6663265" y="1500982"/>
            <a:ext cx="736600" cy="408236"/>
          </a:xfrm>
          <a:prstGeom prst="rect">
            <a:avLst/>
          </a:prstGeom>
        </p:spPr>
      </p:pic>
      <p:pic>
        <p:nvPicPr>
          <p:cNvPr id="16" name="Image 15" descr="A4_Rotterdam Convention_ Quadri_EN.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4"/>
              <a:stretch>
                <a:fillRect/>
              </a:stretch>
            </p:blipFill>
          </mc:Choice>
          <mc:Fallback>
            <p:blipFill>
              <a:blip r:embed="rId5"/>
              <a:stretch>
                <a:fillRect/>
              </a:stretch>
            </p:blipFill>
          </mc:Fallback>
        </mc:AlternateContent>
        <p:spPr>
          <a:xfrm>
            <a:off x="7657737" y="1501191"/>
            <a:ext cx="960783" cy="409222"/>
          </a:xfrm>
          <a:prstGeom prst="rect">
            <a:avLst/>
          </a:prstGeom>
        </p:spPr>
      </p:pic>
      <p:sp>
        <p:nvSpPr>
          <p:cNvPr id="9" name="ZoneTexte 8"/>
          <p:cNvSpPr txBox="1"/>
          <p:nvPr userDrawn="1"/>
        </p:nvSpPr>
        <p:spPr>
          <a:xfrm>
            <a:off x="2822575" y="6457951"/>
            <a:ext cx="4260850" cy="307777"/>
          </a:xfrm>
          <a:prstGeom prst="rect">
            <a:avLst/>
          </a:prstGeom>
          <a:noFill/>
        </p:spPr>
        <p:txBody>
          <a:bodyPr wrap="square" rtlCol="0">
            <a:spAutoFit/>
          </a:bodyPr>
          <a:lstStyle/>
          <a:p>
            <a:pPr algn="ctr"/>
            <a:r>
              <a:rPr lang="fr-FR" sz="1400" b="1" dirty="0">
                <a:solidFill>
                  <a:schemeClr val="tx1">
                    <a:lumMod val="65000"/>
                    <a:lumOff val="35000"/>
                  </a:schemeClr>
                </a:solidFill>
                <a:latin typeface="Arial"/>
                <a:cs typeface="Arial"/>
              </a:rPr>
              <a:t>www.brsmeas.org</a:t>
            </a:r>
          </a:p>
        </p:txBody>
      </p:sp>
      <p:pic>
        <p:nvPicPr>
          <p:cNvPr id="10" name="Image 9" descr="twitter-bird-light-bgs.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6"/>
              <a:stretch>
                <a:fillRect/>
              </a:stretch>
            </p:blipFill>
          </mc:Choice>
          <mc:Fallback>
            <p:blipFill>
              <a:blip r:embed="rId7"/>
              <a:stretch>
                <a:fillRect/>
              </a:stretch>
            </p:blipFill>
          </mc:Fallback>
        </mc:AlternateContent>
        <p:spPr>
          <a:xfrm>
            <a:off x="6981300" y="6540500"/>
            <a:ext cx="225949" cy="184149"/>
          </a:xfrm>
          <a:prstGeom prst="rect">
            <a:avLst/>
          </a:prstGeom>
        </p:spPr>
      </p:pic>
      <p:sp>
        <p:nvSpPr>
          <p:cNvPr id="11" name="ZoneTexte 10"/>
          <p:cNvSpPr txBox="1"/>
          <p:nvPr userDrawn="1"/>
        </p:nvSpPr>
        <p:spPr>
          <a:xfrm>
            <a:off x="7109878" y="6457952"/>
            <a:ext cx="1295400" cy="307777"/>
          </a:xfrm>
          <a:prstGeom prst="rect">
            <a:avLst/>
          </a:prstGeom>
          <a:noFill/>
        </p:spPr>
        <p:txBody>
          <a:bodyPr wrap="square" rtlCol="0">
            <a:spAutoFit/>
          </a:bodyPr>
          <a:lstStyle/>
          <a:p>
            <a:r>
              <a:rPr lang="fr-FR" sz="1400" b="1" dirty="0">
                <a:solidFill>
                  <a:schemeClr val="tx1">
                    <a:lumMod val="65000"/>
                    <a:lumOff val="35000"/>
                  </a:schemeClr>
                </a:solidFill>
                <a:latin typeface="Arial"/>
                <a:cs typeface="Arial"/>
              </a:rPr>
              <a:t>@brsmeas</a:t>
            </a:r>
          </a:p>
        </p:txBody>
      </p:sp>
      <p:sp>
        <p:nvSpPr>
          <p:cNvPr id="18" name="Title Placeholder 1"/>
          <p:cNvSpPr>
            <a:spLocks noGrp="1"/>
          </p:cNvSpPr>
          <p:nvPr>
            <p:ph type="title"/>
          </p:nvPr>
        </p:nvSpPr>
        <p:spPr>
          <a:xfrm>
            <a:off x="0" y="88024"/>
            <a:ext cx="6356350" cy="1227461"/>
          </a:xfrm>
          <a:prstGeom prst="rect">
            <a:avLst/>
          </a:prstGeom>
        </p:spPr>
        <p:txBody>
          <a:bodyPr vert="horz" lIns="91440" tIns="45720" rIns="91440" bIns="45720" rtlCol="0" anchor="ctr">
            <a:normAutofit/>
          </a:bodyPr>
          <a:lstStyle/>
          <a:p>
            <a:r>
              <a:rPr lang="fr-FR" dirty="0"/>
              <a:t>Modifiez le style du titre</a:t>
            </a:r>
            <a:endParaRPr lang="en-US" dirty="0"/>
          </a:p>
        </p:txBody>
      </p:sp>
      <p:pic>
        <p:nvPicPr>
          <p:cNvPr id="19" name="Image 18" descr="nr UNEP (E) short sig bw [Converted].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8"/>
              <a:stretch>
                <a:fillRect/>
              </a:stretch>
            </p:blipFill>
          </mc:Choice>
          <mc:Fallback>
            <p:blipFill>
              <a:blip r:embed="rId9"/>
              <a:stretch>
                <a:fillRect/>
              </a:stretch>
            </p:blipFill>
          </mc:Fallback>
        </mc:AlternateContent>
        <p:spPr>
          <a:xfrm>
            <a:off x="203200" y="6371114"/>
            <a:ext cx="371353" cy="486885"/>
          </a:xfrm>
          <a:prstGeom prst="rect">
            <a:avLst/>
          </a:prstGeom>
        </p:spPr>
      </p:pic>
      <p:pic>
        <p:nvPicPr>
          <p:cNvPr id="21" name="Image 20" descr="monde-1.png"/>
          <p:cNvPicPr>
            <a:picLocks noChangeAspect="1"/>
          </p:cNvPicPr>
          <p:nvPr userDrawn="1"/>
        </p:nvPicPr>
        <p:blipFill>
          <a:blip r:embed="rId10"/>
          <a:stretch>
            <a:fillRect/>
          </a:stretch>
        </p:blipFill>
        <p:spPr>
          <a:xfrm>
            <a:off x="6460066" y="0"/>
            <a:ext cx="3342613" cy="1913467"/>
          </a:xfrm>
          <a:prstGeom prst="rect">
            <a:avLst/>
          </a:prstGeom>
        </p:spPr>
      </p:pic>
      <p:pic>
        <p:nvPicPr>
          <p:cNvPr id="17" name="Image 16" descr="A4_Stockholm Convention_ Quadri_EN.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16"/>
              <a:stretch>
                <a:fillRect/>
              </a:stretch>
            </p:blipFill>
          </mc:Choice>
          <mc:Fallback>
            <p:blipFill>
              <a:blip r:embed="rId17"/>
              <a:stretch>
                <a:fillRect/>
              </a:stretch>
            </p:blipFill>
          </mc:Fallback>
        </mc:AlternateContent>
        <p:spPr>
          <a:xfrm>
            <a:off x="8769849" y="1551993"/>
            <a:ext cx="969678" cy="409222"/>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57213" y="169335"/>
            <a:ext cx="8791574" cy="497416"/>
          </a:xfrm>
        </p:spPr>
        <p:txBody>
          <a:bodyPr anchor="b">
            <a:noAutofit/>
          </a:bodyPr>
          <a:lstStyle>
            <a:lvl1pPr algn="ctr">
              <a:defRPr sz="3000"/>
            </a:lvl1pPr>
          </a:lstStyle>
          <a:p>
            <a:r>
              <a:rPr lang="fr-FR" dirty="0"/>
              <a:t>Modifiez le style du titre</a:t>
            </a:r>
            <a:endParaRPr lang="en-US" dirty="0"/>
          </a:p>
        </p:txBody>
      </p:sp>
      <p:sp>
        <p:nvSpPr>
          <p:cNvPr id="3" name="Text Placeholder 2"/>
          <p:cNvSpPr>
            <a:spLocks noGrp="1"/>
          </p:cNvSpPr>
          <p:nvPr>
            <p:ph type="body" idx="1"/>
          </p:nvPr>
        </p:nvSpPr>
        <p:spPr>
          <a:xfrm>
            <a:off x="691356" y="1755776"/>
            <a:ext cx="8523288" cy="1393824"/>
          </a:xfrm>
        </p:spPr>
        <p:txBody>
          <a:bodyPr>
            <a:normAutofit/>
          </a:bodyPr>
          <a:lstStyle>
            <a:lvl1pPr marL="0" indent="0" algn="l">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11" name="Rectangle 10"/>
          <p:cNvSpPr/>
          <p:nvPr userDrawn="1"/>
        </p:nvSpPr>
        <p:spPr>
          <a:xfrm>
            <a:off x="0" y="6538914"/>
            <a:ext cx="1596905" cy="319086"/>
          </a:xfrm>
          <a:prstGeom prst="rect">
            <a:avLst/>
          </a:prstGeom>
          <a:blipFill rotWithShape="1">
            <a:blip r:embed="rId2"/>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11"/>
          <p:cNvSpPr/>
          <p:nvPr userDrawn="1"/>
        </p:nvSpPr>
        <p:spPr>
          <a:xfrm>
            <a:off x="1596654" y="6538914"/>
            <a:ext cx="1598400" cy="319086"/>
          </a:xfrm>
          <a:prstGeom prst="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Rectangle 12"/>
          <p:cNvSpPr/>
          <p:nvPr userDrawn="1"/>
        </p:nvSpPr>
        <p:spPr>
          <a:xfrm>
            <a:off x="3199657" y="6538914"/>
            <a:ext cx="1598400" cy="319086"/>
          </a:xfrm>
          <a:prstGeom prst="rect">
            <a:avLst/>
          </a:prstGeom>
          <a:blipFill rotWithShape="1">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Date Placeholder 3"/>
          <p:cNvSpPr txBox="1">
            <a:spLocks/>
          </p:cNvSpPr>
          <p:nvPr userDrawn="1"/>
        </p:nvSpPr>
        <p:spPr>
          <a:xfrm>
            <a:off x="7568442" y="6492875"/>
            <a:ext cx="1626358" cy="365125"/>
          </a:xfrm>
          <a:prstGeom prst="rect">
            <a:avLst/>
          </a:prstGeom>
        </p:spPr>
        <p:txBody>
          <a:bodyPr vert="horz" lIns="91440" tIns="45720" rIns="91440" bIns="45720" rtlCol="0" anchor="ctr"/>
          <a:lstStyle>
            <a:lvl1pPr algn="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5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18.09.2018</a:t>
            </a:fld>
            <a:endParaRPr kumimoji="0" lang="en-US" sz="105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19" name="Slide Number Placeholder 5"/>
          <p:cNvSpPr txBox="1">
            <a:spLocks/>
          </p:cNvSpPr>
          <p:nvPr userDrawn="1"/>
        </p:nvSpPr>
        <p:spPr>
          <a:xfrm>
            <a:off x="9244842" y="6492875"/>
            <a:ext cx="523045"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5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9" name="ZoneTexte 8"/>
          <p:cNvSpPr txBox="1"/>
          <p:nvPr userDrawn="1"/>
        </p:nvSpPr>
        <p:spPr>
          <a:xfrm>
            <a:off x="4453466" y="6550223"/>
            <a:ext cx="2523068" cy="307777"/>
          </a:xfrm>
          <a:prstGeom prst="rect">
            <a:avLst/>
          </a:prstGeom>
          <a:noFill/>
        </p:spPr>
        <p:txBody>
          <a:bodyPr wrap="square" rtlCol="0">
            <a:spAutoFit/>
          </a:bodyPr>
          <a:lstStyle/>
          <a:p>
            <a:pPr algn="ctr"/>
            <a:r>
              <a:rPr lang="fr-FR" sz="1400" b="1" dirty="0">
                <a:solidFill>
                  <a:schemeClr val="tx1">
                    <a:lumMod val="65000"/>
                    <a:lumOff val="35000"/>
                  </a:schemeClr>
                </a:solidFill>
                <a:latin typeface="Arial"/>
                <a:cs typeface="Arial"/>
              </a:rPr>
              <a:t>www.brsmeas.org</a:t>
            </a:r>
          </a:p>
        </p:txBody>
      </p:sp>
      <p:pic>
        <p:nvPicPr>
          <p:cNvPr id="10" name="Image 9" descr="twitter-bird-light-bgs.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5"/>
              <a:stretch>
                <a:fillRect/>
              </a:stretch>
            </p:blipFill>
          </mc:Choice>
          <mc:Fallback>
            <p:blipFill>
              <a:blip r:embed="rId6"/>
              <a:stretch>
                <a:fillRect/>
              </a:stretch>
            </p:blipFill>
          </mc:Fallback>
        </mc:AlternateContent>
        <p:spPr>
          <a:xfrm>
            <a:off x="6803500" y="6608236"/>
            <a:ext cx="225949" cy="184149"/>
          </a:xfrm>
          <a:prstGeom prst="rect">
            <a:avLst/>
          </a:prstGeom>
        </p:spPr>
      </p:pic>
      <p:sp>
        <p:nvSpPr>
          <p:cNvPr id="14" name="ZoneTexte 13"/>
          <p:cNvSpPr txBox="1"/>
          <p:nvPr userDrawn="1"/>
        </p:nvSpPr>
        <p:spPr>
          <a:xfrm>
            <a:off x="6932078" y="6550223"/>
            <a:ext cx="1295400" cy="307777"/>
          </a:xfrm>
          <a:prstGeom prst="rect">
            <a:avLst/>
          </a:prstGeom>
          <a:noFill/>
        </p:spPr>
        <p:txBody>
          <a:bodyPr wrap="square" rtlCol="0">
            <a:spAutoFit/>
          </a:bodyPr>
          <a:lstStyle/>
          <a:p>
            <a:r>
              <a:rPr lang="fr-FR" sz="1400" b="1" dirty="0">
                <a:solidFill>
                  <a:schemeClr val="tx1">
                    <a:lumMod val="65000"/>
                    <a:lumOff val="35000"/>
                  </a:schemeClr>
                </a:solidFill>
                <a:latin typeface="Arial"/>
                <a:cs typeface="Arial"/>
              </a:rPr>
              <a:t>@brsmeas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7" name="Espace réservé du contenu 6"/>
          <p:cNvSpPr>
            <a:spLocks noGrp="1"/>
          </p:cNvSpPr>
          <p:nvPr>
            <p:ph sz="quarter" idx="13"/>
          </p:nvPr>
        </p:nvSpPr>
        <p:spPr>
          <a:xfrm>
            <a:off x="252015" y="1532996"/>
            <a:ext cx="9401969" cy="4723870"/>
          </a:xfrm>
        </p:spPr>
        <p:txBody>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0" name="Rectangle 9"/>
          <p:cNvSpPr/>
          <p:nvPr userDrawn="1"/>
        </p:nvSpPr>
        <p:spPr>
          <a:xfrm>
            <a:off x="0" y="6538914"/>
            <a:ext cx="1596905" cy="319086"/>
          </a:xfrm>
          <a:prstGeom prst="rect">
            <a:avLst/>
          </a:prstGeom>
          <a:blipFill rotWithShape="1">
            <a:blip r:embed="rId2"/>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1" name="Rectangle 10"/>
          <p:cNvSpPr/>
          <p:nvPr userDrawn="1"/>
        </p:nvSpPr>
        <p:spPr>
          <a:xfrm>
            <a:off x="1596654" y="6538914"/>
            <a:ext cx="1598400" cy="319086"/>
          </a:xfrm>
          <a:prstGeom prst="rect">
            <a:avLst/>
          </a:prstGeom>
          <a:blipFill rotWithShape="1">
            <a:blip r:embed="rId3"/>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2" name="Rectangle 11"/>
          <p:cNvSpPr/>
          <p:nvPr userDrawn="1"/>
        </p:nvSpPr>
        <p:spPr>
          <a:xfrm>
            <a:off x="3199657" y="6538914"/>
            <a:ext cx="1598400" cy="319086"/>
          </a:xfrm>
          <a:prstGeom prst="rect">
            <a:avLst/>
          </a:prstGeom>
          <a:blipFill rotWithShape="1">
            <a:blip r:embed="rId4"/>
            <a:stretch>
              <a:fillRect/>
            </a:stretch>
          </a:blip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ZoneTexte 7"/>
          <p:cNvSpPr txBox="1"/>
          <p:nvPr userDrawn="1"/>
        </p:nvSpPr>
        <p:spPr>
          <a:xfrm>
            <a:off x="4453466" y="6550223"/>
            <a:ext cx="2523068" cy="307777"/>
          </a:xfrm>
          <a:prstGeom prst="rect">
            <a:avLst/>
          </a:prstGeom>
          <a:noFill/>
        </p:spPr>
        <p:txBody>
          <a:bodyPr wrap="square" rtlCol="0">
            <a:spAutoFit/>
          </a:bodyPr>
          <a:lstStyle/>
          <a:p>
            <a:pPr algn="ctr"/>
            <a:r>
              <a:rPr lang="fr-FR" sz="1400" b="1" dirty="0">
                <a:solidFill>
                  <a:schemeClr val="tx1">
                    <a:lumMod val="65000"/>
                    <a:lumOff val="35000"/>
                  </a:schemeClr>
                </a:solidFill>
                <a:latin typeface="Arial"/>
                <a:cs typeface="Arial"/>
              </a:rPr>
              <a:t>www.brsmeas.org</a:t>
            </a:r>
          </a:p>
        </p:txBody>
      </p:sp>
      <p:pic>
        <p:nvPicPr>
          <p:cNvPr id="9" name="Image 8" descr="twitter-bird-light-bgs.eps"/>
          <p:cNvPicPr>
            <a:picLocks noChangeAspect="1"/>
          </p:cNvPicPr>
          <p:nvPr userDrawn="1"/>
        </p:nvPicPr>
        <mc:AlternateContent xmlns:mc="http://schemas.openxmlformats.org/markup-compatibility/2006">
          <mc:Choice xmlns:ma="http://schemas.microsoft.com/office/mac/drawingml/2008/main" xmlns:mv="urn:schemas-microsoft-com:mac:vml" xmlns="" Requires="ma">
            <p:blipFill>
              <a:blip r:embed="rId5"/>
              <a:stretch>
                <a:fillRect/>
              </a:stretch>
            </p:blipFill>
          </mc:Choice>
          <mc:Fallback>
            <p:blipFill>
              <a:blip r:embed="rId6"/>
              <a:stretch>
                <a:fillRect/>
              </a:stretch>
            </p:blipFill>
          </mc:Fallback>
        </mc:AlternateContent>
        <p:spPr>
          <a:xfrm>
            <a:off x="6803500" y="6608236"/>
            <a:ext cx="225949" cy="184149"/>
          </a:xfrm>
          <a:prstGeom prst="rect">
            <a:avLst/>
          </a:prstGeom>
        </p:spPr>
      </p:pic>
      <p:sp>
        <p:nvSpPr>
          <p:cNvPr id="13" name="ZoneTexte 12"/>
          <p:cNvSpPr txBox="1"/>
          <p:nvPr userDrawn="1"/>
        </p:nvSpPr>
        <p:spPr>
          <a:xfrm>
            <a:off x="6932078" y="6550223"/>
            <a:ext cx="1295400" cy="307777"/>
          </a:xfrm>
          <a:prstGeom prst="rect">
            <a:avLst/>
          </a:prstGeom>
          <a:noFill/>
        </p:spPr>
        <p:txBody>
          <a:bodyPr wrap="square" rtlCol="0">
            <a:spAutoFit/>
          </a:bodyPr>
          <a:lstStyle/>
          <a:p>
            <a:r>
              <a:rPr lang="fr-FR" sz="1400" b="1" dirty="0">
                <a:solidFill>
                  <a:schemeClr val="tx1">
                    <a:lumMod val="65000"/>
                    <a:lumOff val="35000"/>
                  </a:schemeClr>
                </a:solidFill>
                <a:latin typeface="Arial"/>
                <a:cs typeface="Arial"/>
              </a:rPr>
              <a:t>@brsmeas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Nadpis a obsah">
    <p:spTree>
      <p:nvGrpSpPr>
        <p:cNvPr id="1" name=""/>
        <p:cNvGrpSpPr/>
        <p:nvPr/>
      </p:nvGrpSpPr>
      <p:grpSpPr>
        <a:xfrm>
          <a:off x="0" y="0"/>
          <a:ext cx="0" cy="0"/>
          <a:chOff x="0" y="0"/>
          <a:chExt cx="0" cy="0"/>
        </a:xfrm>
      </p:grpSpPr>
      <p:sp>
        <p:nvSpPr>
          <p:cNvPr id="41" name="Shape 41"/>
          <p:cNvSpPr>
            <a:spLocks noGrp="1"/>
          </p:cNvSpPr>
          <p:nvPr>
            <p:ph type="title"/>
          </p:nvPr>
        </p:nvSpPr>
        <p:spPr>
          <a:prstGeom prst="rect">
            <a:avLst/>
          </a:prstGeom>
        </p:spPr>
        <p:txBody>
          <a:bodyPr/>
          <a:lstStyle/>
          <a:p>
            <a:pPr lvl="0">
              <a:defRPr sz="1800">
                <a:solidFill>
                  <a:srgbClr val="000000"/>
                </a:solidFill>
              </a:defRPr>
            </a:pPr>
            <a:r>
              <a:rPr sz="2000">
                <a:solidFill>
                  <a:srgbClr val="262626"/>
                </a:solidFill>
              </a:rPr>
              <a:t>Text názvu</a:t>
            </a:r>
          </a:p>
        </p:txBody>
      </p:sp>
      <p:sp>
        <p:nvSpPr>
          <p:cNvPr id="42" name="Shape 42"/>
          <p:cNvSpPr>
            <a:spLocks noGrp="1"/>
          </p:cNvSpPr>
          <p:nvPr>
            <p:ph type="body" idx="1"/>
          </p:nvPr>
        </p:nvSpPr>
        <p:spPr>
          <a:prstGeom prst="rect">
            <a:avLst/>
          </a:prstGeom>
        </p:spPr>
        <p:txBody>
          <a:bodyPr/>
          <a:lstStyle/>
          <a:p>
            <a:pPr lvl="0">
              <a:defRPr sz="1800">
                <a:solidFill>
                  <a:srgbClr val="000000"/>
                </a:solidFill>
              </a:defRPr>
            </a:pPr>
            <a:r>
              <a:rPr sz="3200">
                <a:solidFill>
                  <a:srgbClr val="262626"/>
                </a:solidFill>
              </a:rPr>
              <a:t>Text úrovně 1</a:t>
            </a:r>
          </a:p>
          <a:p>
            <a:pPr lvl="1">
              <a:defRPr sz="1800">
                <a:solidFill>
                  <a:srgbClr val="000000"/>
                </a:solidFill>
              </a:defRPr>
            </a:pPr>
            <a:r>
              <a:rPr sz="3200">
                <a:solidFill>
                  <a:srgbClr val="262626"/>
                </a:solidFill>
              </a:rPr>
              <a:t>Text úrovně 2</a:t>
            </a:r>
          </a:p>
          <a:p>
            <a:pPr lvl="2">
              <a:defRPr sz="1800">
                <a:solidFill>
                  <a:srgbClr val="000000"/>
                </a:solidFill>
              </a:defRPr>
            </a:pPr>
            <a:r>
              <a:rPr sz="3200">
                <a:solidFill>
                  <a:srgbClr val="262626"/>
                </a:solidFill>
              </a:rPr>
              <a:t>Text úrovně 3</a:t>
            </a:r>
          </a:p>
          <a:p>
            <a:pPr lvl="3">
              <a:defRPr sz="1800">
                <a:solidFill>
                  <a:srgbClr val="000000"/>
                </a:solidFill>
              </a:defRPr>
            </a:pPr>
            <a:r>
              <a:rPr sz="3200">
                <a:solidFill>
                  <a:srgbClr val="262626"/>
                </a:solidFill>
              </a:rPr>
              <a:t>Text úrovně 4</a:t>
            </a:r>
          </a:p>
          <a:p>
            <a:pPr lvl="4">
              <a:defRPr sz="1800">
                <a:solidFill>
                  <a:srgbClr val="000000"/>
                </a:solidFill>
              </a:defRPr>
            </a:pPr>
            <a:r>
              <a:rPr sz="3200">
                <a:solidFill>
                  <a:srgbClr val="262626"/>
                </a:solidFill>
              </a:rPr>
              <a:t>Text úrovně 5</a:t>
            </a:r>
          </a:p>
        </p:txBody>
      </p:sp>
      <p:sp>
        <p:nvSpPr>
          <p:cNvPr id="43" name="Shape 43"/>
          <p:cNvSpPr>
            <a:spLocks noGrp="1"/>
          </p:cNvSpPr>
          <p:nvPr>
            <p:ph type="sldNum" sz="quarter" idx="2"/>
          </p:nvPr>
        </p:nvSpPr>
        <p:spPr>
          <a:xfrm>
            <a:off x="7099300" y="6404293"/>
            <a:ext cx="2311400" cy="269241"/>
          </a:xfrm>
          <a:prstGeom prst="rect">
            <a:avLst/>
          </a:prstGeom>
        </p:spPr>
        <p:txBody>
          <a:bodyPr/>
          <a:lstStyle/>
          <a:p>
            <a:pPr lvl="0"/>
            <a:fld id="{86CB4B4D-7CA3-9044-876B-883B54F8677D}" type="slidenum">
              <a:rPr/>
              <a:pPr lvl="0"/>
              <a:t>‹#›</a:t>
            </a:fld>
            <a:endParaRPr/>
          </a:p>
        </p:txBody>
      </p:sp>
    </p:spTree>
  </p:cSld>
  <p:clrMapOvr>
    <a:masterClrMapping/>
  </p:clrMapOvr>
  <p:transition spd="med" advTm="8000"/>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A4263D84-F534-5740-AF96-81B22D4578DD}" type="datetimeFigureOut">
              <a:rPr lang="en-US" smtClean="0"/>
              <a:pPr/>
              <a:t>18.09.2018</a:t>
            </a:fld>
            <a:endParaRPr lang="en-US"/>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BFDEE0FE-5AE5-0942-88EC-52F96830992E}" type="slidenum">
              <a:rPr lang="en-US" smtClean="0"/>
              <a:pPr/>
              <a:t>‹#›</a:t>
            </a:fld>
            <a:endParaRPr lang="en-US"/>
          </a:p>
        </p:txBody>
      </p:sp>
    </p:spTree>
    <p:extLst>
      <p:ext uri="{BB962C8B-B14F-4D97-AF65-F5344CB8AC3E}">
        <p14:creationId xmlns:p14="http://schemas.microsoft.com/office/powerpoint/2010/main" val="2243025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Rectangle 4"/>
          <p:cNvSpPr>
            <a:spLocks noGrp="1" noChangeArrowheads="1"/>
          </p:cNvSpPr>
          <p:nvPr>
            <p:ph type="dt" sz="half" idx="10"/>
          </p:nvPr>
        </p:nvSpPr>
        <p:spPr>
          <a:xfrm>
            <a:off x="742950" y="6248400"/>
            <a:ext cx="2063750" cy="457200"/>
          </a:xfrm>
          <a:prstGeom prst="rect">
            <a:avLst/>
          </a:prstGeom>
          <a:ln/>
        </p:spPr>
        <p:txBody>
          <a:bodyPr/>
          <a:lstStyle>
            <a:lvl1pPr>
              <a:defRPr/>
            </a:lvl1pPr>
          </a:lstStyle>
          <a:p>
            <a:pPr>
              <a:defRPr/>
            </a:pPr>
            <a:endParaRPr lang="fr-FR"/>
          </a:p>
        </p:txBody>
      </p:sp>
      <p:sp>
        <p:nvSpPr>
          <p:cNvPr id="4" name="Rectangle 5"/>
          <p:cNvSpPr>
            <a:spLocks noGrp="1" noChangeArrowheads="1"/>
          </p:cNvSpPr>
          <p:nvPr>
            <p:ph type="ftr" sz="quarter" idx="11"/>
          </p:nvPr>
        </p:nvSpPr>
        <p:spPr>
          <a:xfrm>
            <a:off x="3384550" y="6248400"/>
            <a:ext cx="3136900" cy="457200"/>
          </a:xfrm>
          <a:prstGeom prst="rect">
            <a:avLst/>
          </a:prstGeom>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xfrm>
            <a:off x="7099300" y="6248400"/>
            <a:ext cx="2063750" cy="457200"/>
          </a:xfrm>
          <a:prstGeom prst="rect">
            <a:avLst/>
          </a:prstGeom>
          <a:ln/>
        </p:spPr>
        <p:txBody>
          <a:bodyPr/>
          <a:lstStyle>
            <a:lvl1pPr>
              <a:defRPr/>
            </a:lvl1pPr>
          </a:lstStyle>
          <a:p>
            <a:pPr>
              <a:defRPr/>
            </a:pPr>
            <a:fld id="{0F39E503-89C7-4FE9-8CCD-F882D5F69A5E}"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40000"/>
                <a:lumOff val="60000"/>
              </a:schemeClr>
            </a:gs>
            <a:gs pos="50000">
              <a:schemeClr val="bg1">
                <a:lumMod val="95000"/>
              </a:schemeClr>
            </a:gs>
            <a:gs pos="100000">
              <a:schemeClr val="accent6"/>
            </a:gs>
          </a:gsLst>
          <a:lin ang="162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88024"/>
            <a:ext cx="9905999" cy="868709"/>
          </a:xfrm>
          <a:prstGeom prst="rect">
            <a:avLst/>
          </a:prstGeom>
        </p:spPr>
        <p:txBody>
          <a:bodyPr vert="horz" lIns="91440" tIns="45720" rIns="91440" bIns="45720" rtlCol="0" anchor="ctr">
            <a:normAutofit/>
          </a:bodyPr>
          <a:lstStyle/>
          <a:p>
            <a:r>
              <a:rPr lang="fr-FR" dirty="0"/>
              <a:t>Modifiez le style du titre</a:t>
            </a:r>
            <a:endParaRPr lang="en-US" dirty="0"/>
          </a:p>
        </p:txBody>
      </p:sp>
      <p:sp>
        <p:nvSpPr>
          <p:cNvPr id="3" name="Text Placeholder 2"/>
          <p:cNvSpPr>
            <a:spLocks noGrp="1"/>
          </p:cNvSpPr>
          <p:nvPr>
            <p:ph type="body" idx="1"/>
          </p:nvPr>
        </p:nvSpPr>
        <p:spPr>
          <a:xfrm>
            <a:off x="557213" y="2194561"/>
            <a:ext cx="8791575" cy="4024125"/>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US" dirty="0"/>
          </a:p>
        </p:txBody>
      </p:sp>
      <p:sp>
        <p:nvSpPr>
          <p:cNvPr id="39" name="Date Placeholder 3"/>
          <p:cNvSpPr txBox="1">
            <a:spLocks/>
          </p:cNvSpPr>
          <p:nvPr userDrawn="1"/>
        </p:nvSpPr>
        <p:spPr>
          <a:xfrm>
            <a:off x="7568442" y="6492875"/>
            <a:ext cx="1626358" cy="365125"/>
          </a:xfrm>
          <a:prstGeom prst="rect">
            <a:avLst/>
          </a:prstGeom>
        </p:spPr>
        <p:txBody>
          <a:bodyPr vert="horz" lIns="91440" tIns="45720" rIns="91440" bIns="45720" rtlCol="0" anchor="ctr"/>
          <a:lstStyle>
            <a:lvl1pPr algn="r">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48A87A34-81AB-432B-8DAE-1953F412C126}" type="datetimeFigureOut">
              <a:rPr kumimoji="0" lang="en-US" sz="1050" b="0" i="0" u="none" strike="noStrike" kern="1200" cap="none" spc="0" normalizeH="0" baseline="0" noProof="0" smtClean="0">
                <a:ln>
                  <a:noFill/>
                </a:ln>
                <a:solidFill>
                  <a:schemeClr val="tx1">
                    <a:tint val="75000"/>
                  </a:schemeClr>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18.09.2018</a:t>
            </a:fld>
            <a:endParaRPr kumimoji="0" lang="en-US" sz="1050" b="0" i="0" u="none" strike="noStrike" kern="1200" cap="none" spc="0" normalizeH="0" baseline="0" noProof="0" dirty="0">
              <a:ln>
                <a:noFill/>
              </a:ln>
              <a:solidFill>
                <a:schemeClr val="tx1">
                  <a:tint val="75000"/>
                </a:schemeClr>
              </a:solidFill>
              <a:effectLst/>
              <a:uLnTx/>
              <a:uFillTx/>
              <a:latin typeface="Arial"/>
              <a:ea typeface="+mn-ea"/>
              <a:cs typeface="Arial"/>
            </a:endParaRPr>
          </a:p>
        </p:txBody>
      </p:sp>
      <p:sp>
        <p:nvSpPr>
          <p:cNvPr id="40" name="Slide Number Placeholder 5"/>
          <p:cNvSpPr txBox="1">
            <a:spLocks/>
          </p:cNvSpPr>
          <p:nvPr userDrawn="1"/>
        </p:nvSpPr>
        <p:spPr>
          <a:xfrm>
            <a:off x="9244842" y="6492875"/>
            <a:ext cx="523045"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05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55" r:id="rId1"/>
    <p:sldLayoutId id="2147483651" r:id="rId2"/>
    <p:sldLayoutId id="2147483656" r:id="rId3"/>
    <p:sldLayoutId id="2147483658" r:id="rId4"/>
    <p:sldLayoutId id="2147483659" r:id="rId5"/>
    <p:sldLayoutId id="2147483662" r:id="rId6"/>
  </p:sldLayoutIdLst>
  <p:txStyles>
    <p:titleStyle>
      <a:lvl1pPr algn="ctr" defTabSz="914400" rtl="0" eaLnBrk="1" latinLnBrk="0" hangingPunct="1">
        <a:lnSpc>
          <a:spcPct val="90000"/>
        </a:lnSpc>
        <a:spcBef>
          <a:spcPct val="0"/>
        </a:spcBef>
        <a:buNone/>
        <a:defRPr sz="3000" b="1" i="0" kern="1200" cap="all" baseline="0">
          <a:solidFill>
            <a:schemeClr val="tx1"/>
          </a:solidFill>
          <a:latin typeface="Arial"/>
          <a:ea typeface="+mj-ea"/>
          <a:cs typeface="Arial"/>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600" kern="1200">
          <a:solidFill>
            <a:schemeClr val="tx1"/>
          </a:solidFill>
          <a:latin typeface="Arial"/>
          <a:ea typeface="+mn-ea"/>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a:ea typeface="+mn-ea"/>
          <a:cs typeface="Arial"/>
        </a:defRPr>
      </a:lvl2pPr>
      <a:lvl3pPr marL="1143000" indent="-228600" algn="l" defTabSz="914400" rtl="0" eaLnBrk="1" latinLnBrk="0" hangingPunct="1">
        <a:lnSpc>
          <a:spcPct val="90000"/>
        </a:lnSpc>
        <a:spcBef>
          <a:spcPts val="500"/>
        </a:spcBef>
        <a:buFont typeface="Arial" panose="020B0604020202020204" pitchFamily="34" charset="0"/>
        <a:buChar char="•"/>
        <a:tabLst/>
        <a:defRPr sz="2200" kern="1200">
          <a:solidFill>
            <a:schemeClr val="tx1"/>
          </a:solidFill>
          <a:latin typeface="Arial"/>
          <a:ea typeface="+mn-ea"/>
          <a:cs typeface="Arial"/>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a:ea typeface="+mn-ea"/>
          <a:cs typeface="Arial"/>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a:ea typeface="+mn-ea"/>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27.emf"/><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22.emf"/></Relationships>
</file>

<file path=ppt/slides/_rels/slide9.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637024"/>
            <a:ext cx="5238935" cy="523220"/>
          </a:xfrm>
          <a:prstGeom prst="rect">
            <a:avLst/>
          </a:prstGeom>
          <a:noFill/>
          <a:ln w="9525">
            <a:noFill/>
            <a:miter lim="800000"/>
            <a:headEnd/>
            <a:tailEnd/>
          </a:ln>
        </p:spPr>
        <p:txBody>
          <a:bodyPr wrap="none">
            <a:prstTxWarp prst="textNoShape">
              <a:avLst/>
            </a:prstTxWarp>
            <a:spAutoFit/>
          </a:bodyPr>
          <a:lstStyle/>
          <a:p>
            <a:r>
              <a:rPr lang="fr-FR" sz="1400" i="1" dirty="0">
                <a:solidFill>
                  <a:srgbClr val="1F43B7"/>
                </a:solidFill>
                <a:latin typeface="Arial"/>
                <a:cs typeface="Arial"/>
              </a:rPr>
              <a:t>Katarina Magulova</a:t>
            </a:r>
          </a:p>
          <a:p>
            <a:r>
              <a:rPr lang="fr-FR" sz="1400" i="1" dirty="0" err="1">
                <a:solidFill>
                  <a:srgbClr val="1F43B7"/>
                </a:solidFill>
                <a:latin typeface="Arial"/>
                <a:cs typeface="Arial"/>
              </a:rPr>
              <a:t>Secretariat</a:t>
            </a:r>
            <a:r>
              <a:rPr lang="fr-FR" sz="1400" i="1" dirty="0">
                <a:solidFill>
                  <a:srgbClr val="1F43B7"/>
                </a:solidFill>
                <a:latin typeface="Arial"/>
                <a:cs typeface="Arial"/>
              </a:rPr>
              <a:t> of the Basel, Rotterdam and Stockholm Conventions</a:t>
            </a: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16" name="Titre 15"/>
          <p:cNvSpPr>
            <a:spLocks noGrp="1"/>
          </p:cNvSpPr>
          <p:nvPr>
            <p:ph type="title"/>
          </p:nvPr>
        </p:nvSpPr>
        <p:spPr>
          <a:xfrm>
            <a:off x="0" y="1211431"/>
            <a:ext cx="6356350" cy="1227461"/>
          </a:xfrm>
        </p:spPr>
        <p:txBody>
          <a:bodyPr>
            <a:normAutofit fontScale="90000"/>
          </a:bodyPr>
          <a:lstStyle/>
          <a:p>
            <a:pPr algn="r"/>
            <a:r>
              <a:rPr lang="en-US" dirty="0"/>
              <a:t>The global monitoring plan for persistent organic pollutants: outcomes of 10 years of POPs monitoring under the Stockholm Convention</a:t>
            </a:r>
            <a:endParaRPr lang="fr-FR" dirty="0"/>
          </a:p>
        </p:txBody>
      </p:sp>
    </p:spTree>
    <p:extLst>
      <p:ext uri="{BB962C8B-B14F-4D97-AF65-F5344CB8AC3E}">
        <p14:creationId xmlns:p14="http://schemas.microsoft.com/office/powerpoint/2010/main" val="25002013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Footer Placeholder 3"/>
          <p:cNvSpPr>
            <a:spLocks noGrp="1"/>
          </p:cNvSpPr>
          <p:nvPr>
            <p:ph type="ftr" sz="quarter" idx="11"/>
          </p:nvPr>
        </p:nvSpPr>
        <p:spPr>
          <a:noFill/>
        </p:spPr>
        <p:txBody>
          <a:bodyPr/>
          <a:lstStyle/>
          <a:p>
            <a:r>
              <a:rPr lang="en-US">
                <a:latin typeface="Arial" charset="0"/>
                <a:ea typeface="MS PGothic" pitchFamily="34" charset="-128"/>
              </a:rPr>
              <a:t>Secretariat of Stockholm Convention</a:t>
            </a:r>
          </a:p>
        </p:txBody>
      </p:sp>
      <p:sp>
        <p:nvSpPr>
          <p:cNvPr id="43011" name="Slide Number Placeholder 4"/>
          <p:cNvSpPr>
            <a:spLocks noGrp="1"/>
          </p:cNvSpPr>
          <p:nvPr>
            <p:ph type="sldNum" sz="quarter" idx="12"/>
          </p:nvPr>
        </p:nvSpPr>
        <p:spPr>
          <a:noFill/>
        </p:spPr>
        <p:txBody>
          <a:bodyPr/>
          <a:lstStyle/>
          <a:p>
            <a:fld id="{D495A56D-9CF7-4502-BD1A-A9E62B135776}" type="slidenum">
              <a:rPr lang="en-US" smtClean="0">
                <a:ea typeface="MS PGothic" pitchFamily="34" charset="-128"/>
              </a:rPr>
              <a:pPr/>
              <a:t>10</a:t>
            </a:fld>
            <a:endParaRPr lang="en-US">
              <a:ea typeface="MS PGothic" pitchFamily="34" charset="-128"/>
            </a:endParaRPr>
          </a:p>
        </p:txBody>
      </p:sp>
      <p:sp>
        <p:nvSpPr>
          <p:cNvPr id="43012" name="Rectangle 2"/>
          <p:cNvSpPr>
            <a:spLocks noGrp="1" noChangeArrowheads="1"/>
          </p:cNvSpPr>
          <p:nvPr>
            <p:ph type="title"/>
          </p:nvPr>
        </p:nvSpPr>
        <p:spPr>
          <a:xfrm>
            <a:off x="300964" y="0"/>
            <a:ext cx="8915400" cy="1143000"/>
          </a:xfrm>
        </p:spPr>
        <p:txBody>
          <a:bodyPr/>
          <a:lstStyle/>
          <a:p>
            <a:pPr eaLnBrk="1" hangingPunct="1"/>
            <a:r>
              <a:rPr lang="en-US"/>
              <a:t>Trends – Dioxins (Japan)</a:t>
            </a:r>
          </a:p>
        </p:txBody>
      </p:sp>
      <p:pic>
        <p:nvPicPr>
          <p:cNvPr id="43013" name="Picture 3"/>
          <p:cNvPicPr>
            <a:picLocks noChangeAspect="1" noChangeArrowheads="1"/>
          </p:cNvPicPr>
          <p:nvPr/>
        </p:nvPicPr>
        <p:blipFill>
          <a:blip r:embed="rId3"/>
          <a:srcRect/>
          <a:stretch>
            <a:fillRect/>
          </a:stretch>
        </p:blipFill>
        <p:spPr bwMode="auto">
          <a:xfrm>
            <a:off x="350838" y="1069976"/>
            <a:ext cx="8471694" cy="57880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04962" y="704912"/>
            <a:ext cx="8791574" cy="497416"/>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fr-CH" sz="3200" b="0" i="0" u="none" strike="noStrike" kern="1200" cap="all" spc="0" normalizeH="0" baseline="0" noProof="0" dirty="0">
                <a:ln>
                  <a:noFill/>
                </a:ln>
                <a:solidFill>
                  <a:schemeClr val="accent1"/>
                </a:solidFill>
                <a:effectLst/>
                <a:uLnTx/>
                <a:uFillTx/>
                <a:latin typeface="Agency FB" pitchFamily="34" charset="0"/>
                <a:ea typeface="+mj-ea"/>
                <a:cs typeface="Arial"/>
              </a:rPr>
              <a:t>Changes over time in air concentrations of DDT (</a:t>
            </a:r>
            <a:r>
              <a:rPr kumimoji="0" lang="fr-CH" sz="3200" b="0" i="0" u="none" strike="noStrike" kern="1200" cap="all" spc="0" normalizeH="0" baseline="0" noProof="0" dirty="0" err="1">
                <a:ln>
                  <a:noFill/>
                </a:ln>
                <a:solidFill>
                  <a:schemeClr val="accent1"/>
                </a:solidFill>
                <a:effectLst/>
                <a:uLnTx/>
                <a:uFillTx/>
                <a:latin typeface="Agency FB" pitchFamily="34" charset="0"/>
                <a:ea typeface="+mj-ea"/>
                <a:cs typeface="Arial"/>
              </a:rPr>
              <a:t>Sum</a:t>
            </a:r>
            <a:r>
              <a:rPr kumimoji="0" lang="fr-CH" sz="3200" b="0" i="0" u="none" strike="noStrike" kern="1200" cap="all" spc="0" normalizeH="0" baseline="0" noProof="0" dirty="0">
                <a:ln>
                  <a:noFill/>
                </a:ln>
                <a:solidFill>
                  <a:schemeClr val="accent1"/>
                </a:solidFill>
                <a:effectLst/>
                <a:uLnTx/>
                <a:uFillTx/>
                <a:latin typeface="Agency FB" pitchFamily="34" charset="0"/>
                <a:ea typeface="+mj-ea"/>
                <a:cs typeface="Arial"/>
              </a:rPr>
              <a:t> 3 DDT)</a:t>
            </a:r>
            <a:endParaRPr kumimoji="0" lang="en-US" sz="3000" b="0" i="0" u="none" strike="noStrike" kern="1200" cap="all" spc="0" normalizeH="0" baseline="0" noProof="0" dirty="0">
              <a:ln>
                <a:noFill/>
              </a:ln>
              <a:solidFill>
                <a:schemeClr val="tx1"/>
              </a:solidFill>
              <a:effectLst/>
              <a:uLnTx/>
              <a:uFillTx/>
              <a:latin typeface="Arial"/>
              <a:ea typeface="+mj-ea"/>
              <a:cs typeface="Arial"/>
            </a:endParaRPr>
          </a:p>
        </p:txBody>
      </p:sp>
      <p:pic>
        <p:nvPicPr>
          <p:cNvPr id="2051" name="Picture 3"/>
          <p:cNvPicPr>
            <a:picLocks noChangeAspect="1" noChangeArrowheads="1"/>
          </p:cNvPicPr>
          <p:nvPr/>
        </p:nvPicPr>
        <p:blipFill>
          <a:blip r:embed="rId3"/>
          <a:srcRect/>
          <a:stretch>
            <a:fillRect/>
          </a:stretch>
        </p:blipFill>
        <p:spPr bwMode="auto">
          <a:xfrm>
            <a:off x="80035" y="2081213"/>
            <a:ext cx="9723769" cy="3890962"/>
          </a:xfrm>
          <a:prstGeom prst="rect">
            <a:avLst/>
          </a:prstGeom>
          <a:noFill/>
          <a:ln w="9525">
            <a:noFill/>
            <a:miter lim="800000"/>
            <a:headEnd/>
            <a:tailEnd/>
          </a:ln>
          <a:effectLst/>
        </p:spPr>
      </p:pic>
      <p:pic>
        <p:nvPicPr>
          <p:cNvPr id="6" name="Picture 5"/>
          <p:cNvPicPr>
            <a:picLocks noChangeAspect="1"/>
          </p:cNvPicPr>
          <p:nvPr/>
        </p:nvPicPr>
        <p:blipFill>
          <a:blip r:embed="rId4"/>
          <a:stretch>
            <a:fillRect/>
          </a:stretch>
        </p:blipFill>
        <p:spPr>
          <a:xfrm>
            <a:off x="495300" y="1438901"/>
            <a:ext cx="8915400" cy="38100"/>
          </a:xfrm>
          <a:prstGeom prst="rect">
            <a:avLst/>
          </a:prstGeom>
        </p:spPr>
      </p:pic>
    </p:spTree>
    <p:extLst>
      <p:ext uri="{BB962C8B-B14F-4D97-AF65-F5344CB8AC3E}">
        <p14:creationId xmlns:p14="http://schemas.microsoft.com/office/powerpoint/2010/main" val="2942694842"/>
      </p:ext>
    </p:extLst>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1"/>
          <p:cNvSpPr>
            <a:spLocks noChangeArrowheads="1"/>
          </p:cNvSpPr>
          <p:nvPr/>
        </p:nvSpPr>
        <p:spPr bwMode="auto">
          <a:xfrm>
            <a:off x="0" y="6477000"/>
            <a:ext cx="9906000" cy="381000"/>
          </a:xfrm>
          <a:prstGeom prst="rect">
            <a:avLst/>
          </a:prstGeom>
          <a:solidFill>
            <a:schemeClr val="bg2"/>
          </a:solidFill>
          <a:ln w="9525">
            <a:noFill/>
            <a:miter lim="800000"/>
            <a:headEnd/>
            <a:tailEnd/>
          </a:ln>
        </p:spPr>
        <p:txBody>
          <a:bodyPr wrap="none" anchor="ctr"/>
          <a:lstStyle/>
          <a:p>
            <a:pPr eaLnBrk="0" hangingPunct="0"/>
            <a:endParaRPr lang="en-US"/>
          </a:p>
        </p:txBody>
      </p:sp>
      <p:pic>
        <p:nvPicPr>
          <p:cNvPr id="41987" name="Image 10" descr="logo-barre-1.png"/>
          <p:cNvPicPr>
            <a:picLocks noChangeAspect="1"/>
          </p:cNvPicPr>
          <p:nvPr/>
        </p:nvPicPr>
        <p:blipFill>
          <a:blip r:embed="rId3"/>
          <a:srcRect/>
          <a:stretch>
            <a:fillRect/>
          </a:stretch>
        </p:blipFill>
        <p:spPr bwMode="auto">
          <a:xfrm>
            <a:off x="9016870" y="6477000"/>
            <a:ext cx="889132" cy="381000"/>
          </a:xfrm>
          <a:prstGeom prst="rect">
            <a:avLst/>
          </a:prstGeom>
          <a:noFill/>
          <a:ln w="9525">
            <a:noFill/>
            <a:miter lim="800000"/>
            <a:headEnd/>
            <a:tailEnd/>
          </a:ln>
        </p:spPr>
      </p:pic>
      <p:pic>
        <p:nvPicPr>
          <p:cNvPr id="41988" name="Image 11" descr="logo.eps"/>
          <p:cNvPicPr>
            <a:picLocks noChangeAspect="1"/>
          </p:cNvPicPr>
          <p:nvPr/>
        </p:nvPicPr>
        <p:blipFill>
          <a:blip r:embed="rId4"/>
          <a:srcRect/>
          <a:stretch>
            <a:fillRect/>
          </a:stretch>
        </p:blipFill>
        <p:spPr bwMode="auto">
          <a:xfrm>
            <a:off x="82550" y="6491288"/>
            <a:ext cx="3914246" cy="366712"/>
          </a:xfrm>
          <a:prstGeom prst="rect">
            <a:avLst/>
          </a:prstGeom>
          <a:noFill/>
          <a:ln w="9525">
            <a:noFill/>
            <a:miter lim="800000"/>
            <a:headEnd/>
            <a:tailEnd/>
          </a:ln>
        </p:spPr>
      </p:pic>
      <p:sp>
        <p:nvSpPr>
          <p:cNvPr id="18" name="Rectangle 1027" descr="Rectangle: Click to edit Master text styles&#10;Second level&#10;Third level&#10;Fourth level&#10;Fifth level"/>
          <p:cNvSpPr txBox="1">
            <a:spLocks noChangeArrowheads="1"/>
          </p:cNvSpPr>
          <p:nvPr/>
        </p:nvSpPr>
        <p:spPr bwMode="auto">
          <a:xfrm>
            <a:off x="662120" y="1268413"/>
            <a:ext cx="8832850" cy="4824412"/>
          </a:xfrm>
          <a:prstGeom prst="rect">
            <a:avLst/>
          </a:prstGeom>
          <a:noFill/>
          <a:ln w="9525">
            <a:noFill/>
            <a:miter lim="800000"/>
            <a:headEnd/>
            <a:tailEnd/>
          </a:ln>
        </p:spPr>
        <p:txBody>
          <a:bodyPr/>
          <a:lstStyle/>
          <a:p>
            <a:pPr>
              <a:lnSpc>
                <a:spcPct val="90000"/>
              </a:lnSpc>
              <a:spcBef>
                <a:spcPts val="1200"/>
              </a:spcBef>
              <a:spcAft>
                <a:spcPts val="600"/>
              </a:spcAft>
              <a:defRPr/>
            </a:pPr>
            <a:br>
              <a:rPr lang="en-GB" dirty="0">
                <a:latin typeface="Arial" pitchFamily="34" charset="0"/>
                <a:cs typeface="+mn-cs"/>
              </a:rPr>
            </a:br>
            <a:endParaRPr lang="en-GB" dirty="0">
              <a:latin typeface="Arial" pitchFamily="34" charset="0"/>
              <a:cs typeface="+mn-cs"/>
            </a:endParaRPr>
          </a:p>
          <a:p>
            <a:pPr>
              <a:lnSpc>
                <a:spcPct val="90000"/>
              </a:lnSpc>
              <a:spcBef>
                <a:spcPts val="1200"/>
              </a:spcBef>
              <a:spcAft>
                <a:spcPts val="600"/>
              </a:spcAft>
              <a:defRPr/>
            </a:pPr>
            <a:endParaRPr lang="en-GB" b="1" kern="0" dirty="0">
              <a:solidFill>
                <a:srgbClr val="FF0000"/>
              </a:solidFill>
              <a:latin typeface="+mn-lt"/>
              <a:cs typeface="+mn-cs"/>
            </a:endParaRPr>
          </a:p>
        </p:txBody>
      </p:sp>
      <p:sp>
        <p:nvSpPr>
          <p:cNvPr id="41990" name="TextBox 9"/>
          <p:cNvSpPr txBox="1">
            <a:spLocks noChangeArrowheads="1"/>
          </p:cNvSpPr>
          <p:nvPr/>
        </p:nvSpPr>
        <p:spPr bwMode="auto">
          <a:xfrm>
            <a:off x="507341" y="384176"/>
            <a:ext cx="8580040" cy="523220"/>
          </a:xfrm>
          <a:prstGeom prst="rect">
            <a:avLst/>
          </a:prstGeom>
          <a:noFill/>
          <a:ln w="9525">
            <a:noFill/>
            <a:miter lim="800000"/>
            <a:headEnd/>
            <a:tailEnd/>
          </a:ln>
        </p:spPr>
        <p:txBody>
          <a:bodyPr>
            <a:spAutoFit/>
          </a:bodyPr>
          <a:lstStyle/>
          <a:p>
            <a:pPr eaLnBrk="0" hangingPunct="0"/>
            <a:r>
              <a:rPr lang="fr-CH" sz="2800" b="1" dirty="0"/>
              <a:t>Trends – DDT in air, </a:t>
            </a:r>
            <a:r>
              <a:rPr lang="fr-CH" sz="2800" b="1" dirty="0" err="1"/>
              <a:t>Japan</a:t>
            </a:r>
            <a:endParaRPr lang="fr-CH" sz="2800" b="1" dirty="0"/>
          </a:p>
        </p:txBody>
      </p:sp>
      <p:pic>
        <p:nvPicPr>
          <p:cNvPr id="9" name="Picture 8"/>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41946" y="928050"/>
            <a:ext cx="7806520" cy="550004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a:stretch>
            <a:fillRect/>
          </a:stretch>
        </p:blipFill>
        <p:spPr>
          <a:xfrm>
            <a:off x="495300" y="1189511"/>
            <a:ext cx="8915400" cy="38100"/>
          </a:xfrm>
          <a:prstGeom prst="rect">
            <a:avLst/>
          </a:prstGeom>
        </p:spPr>
      </p:pic>
      <p:graphicFrame>
        <p:nvGraphicFramePr>
          <p:cNvPr id="7" name="Chart 6"/>
          <p:cNvGraphicFramePr>
            <a:graphicFrameLocks noGrp="1"/>
          </p:cNvGraphicFramePr>
          <p:nvPr/>
        </p:nvGraphicFramePr>
        <p:xfrm>
          <a:off x="411536" y="799475"/>
          <a:ext cx="9290779" cy="6058525"/>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871005" y="412256"/>
            <a:ext cx="8056880" cy="929485"/>
          </a:xfrm>
          <a:prstGeom prst="rect">
            <a:avLst/>
          </a:prstGeom>
          <a:noFill/>
        </p:spPr>
        <p:txBody>
          <a:bodyPr wrap="square" rtlCol="0">
            <a:spAutoFit/>
          </a:bodyPr>
          <a:lstStyle/>
          <a:p>
            <a:pPr>
              <a:lnSpc>
                <a:spcPct val="120000"/>
              </a:lnSpc>
            </a:pPr>
            <a:r>
              <a:rPr lang="en-US" sz="3400" cap="all" spc="600" baseline="30000" dirty="0">
                <a:solidFill>
                  <a:schemeClr val="tx1">
                    <a:lumMod val="65000"/>
                    <a:lumOff val="35000"/>
                  </a:schemeClr>
                </a:solidFill>
                <a:latin typeface="Raleway"/>
                <a:cs typeface="Raleway"/>
              </a:rPr>
              <a:t>Concentrations OF </a:t>
            </a:r>
            <a:r>
              <a:rPr lang="en-US" sz="3400" cap="all" spc="600" baseline="30000" dirty="0" err="1">
                <a:solidFill>
                  <a:schemeClr val="tx1">
                    <a:lumMod val="65000"/>
                    <a:lumOff val="35000"/>
                  </a:schemeClr>
                </a:solidFill>
                <a:latin typeface="Raleway"/>
                <a:cs typeface="Raleway"/>
              </a:rPr>
              <a:t>ddt</a:t>
            </a:r>
            <a:r>
              <a:rPr lang="en-US" sz="3400" cap="all" spc="600" baseline="30000" dirty="0">
                <a:solidFill>
                  <a:schemeClr val="tx1">
                    <a:lumMod val="65000"/>
                    <a:lumOff val="35000"/>
                  </a:schemeClr>
                </a:solidFill>
                <a:latin typeface="Raleway"/>
                <a:cs typeface="Raleway"/>
              </a:rPr>
              <a:t> IN HUMAN MILK (Sum 6 </a:t>
            </a:r>
            <a:r>
              <a:rPr lang="en-US" sz="3400" cap="all" spc="600" baseline="30000" dirty="0" err="1">
                <a:solidFill>
                  <a:schemeClr val="tx1">
                    <a:lumMod val="65000"/>
                    <a:lumOff val="35000"/>
                  </a:schemeClr>
                </a:solidFill>
                <a:latin typeface="Raleway"/>
                <a:cs typeface="Raleway"/>
              </a:rPr>
              <a:t>ddt</a:t>
            </a:r>
            <a:r>
              <a:rPr lang="en-US" sz="3400" spc="600" baseline="30000" dirty="0" err="1">
                <a:solidFill>
                  <a:schemeClr val="tx1">
                    <a:lumMod val="65000"/>
                    <a:lumOff val="35000"/>
                  </a:schemeClr>
                </a:solidFill>
                <a:latin typeface="Raleway"/>
                <a:cs typeface="Raleway"/>
              </a:rPr>
              <a:t>s</a:t>
            </a:r>
            <a:r>
              <a:rPr lang="en-US" sz="3400" cap="all" spc="600" baseline="30000" dirty="0">
                <a:solidFill>
                  <a:schemeClr val="tx1">
                    <a:lumMod val="65000"/>
                    <a:lumOff val="35000"/>
                  </a:schemeClr>
                </a:solidFill>
                <a:latin typeface="Raleway"/>
                <a:cs typeface="Raleway"/>
              </a:rPr>
              <a:t>)</a:t>
            </a:r>
          </a:p>
        </p:txBody>
      </p:sp>
      <p:cxnSp>
        <p:nvCxnSpPr>
          <p:cNvPr id="9" name="Straight Arrow Connector 8"/>
          <p:cNvCxnSpPr/>
          <p:nvPr/>
        </p:nvCxnSpPr>
        <p:spPr>
          <a:xfrm rot="10800000" flipV="1">
            <a:off x="1018325" y="1341740"/>
            <a:ext cx="224246" cy="182259"/>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42694842"/>
      </p:ext>
    </p:extLst>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707886"/>
          </a:xfrm>
          <a:prstGeom prst="rect">
            <a:avLst/>
          </a:prstGeom>
          <a:noFill/>
          <a:ln w="9525">
            <a:noFill/>
            <a:miter lim="800000"/>
            <a:headEnd/>
            <a:tailEnd/>
          </a:ln>
        </p:spPr>
        <p:txBody>
          <a:bodyPr wrap="square">
            <a:prstTxWarp prst="textNoShape">
              <a:avLst/>
            </a:prstTxWarp>
            <a:spAutoFit/>
          </a:bodyPr>
          <a:lstStyle/>
          <a:p>
            <a:pPr algn="ctr"/>
            <a:r>
              <a:rPr lang="en-US" sz="4000" b="1" i="1" dirty="0">
                <a:solidFill>
                  <a:srgbClr val="1F43B7"/>
                </a:solidFill>
                <a:latin typeface="Arial"/>
                <a:cs typeface="Arial"/>
              </a:rPr>
              <a:t>5. Acknowledgements</a:t>
            </a:r>
            <a:endParaRPr lang="fr-FR" sz="4000" b="1" i="1" dirty="0">
              <a:solidFill>
                <a:srgbClr val="1F43B7"/>
              </a:solidFill>
              <a:latin typeface="Arial"/>
              <a:cs typeface="Arial"/>
            </a:endParaRP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p14="http://schemas.microsoft.com/office/powerpoint/2010/main" val="2500201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Shape 140"/>
          <p:cNvSpPr>
            <a:spLocks noGrp="1"/>
          </p:cNvSpPr>
          <p:nvPr>
            <p:ph type="body" idx="1"/>
          </p:nvPr>
        </p:nvSpPr>
        <p:spPr>
          <a:xfrm>
            <a:off x="506505" y="908720"/>
            <a:ext cx="8915401" cy="5472608"/>
          </a:xfrm>
          <a:prstGeom prst="rect">
            <a:avLst/>
          </a:prstGeom>
        </p:spPr>
        <p:txBody>
          <a:bodyPr lIns="0" tIns="0" rIns="0" bIns="0">
            <a:normAutofit/>
          </a:bodyPr>
          <a:lstStyle/>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r>
              <a:rPr sz="2000">
                <a:latin typeface="Arial" pitchFamily="34" charset="0"/>
                <a:ea typeface="+mj-ea"/>
                <a:cs typeface="Arial" pitchFamily="34" charset="0"/>
                <a:sym typeface="Helvetica Neue"/>
              </a:rPr>
              <a:t> </a:t>
            </a:r>
            <a:endParaRPr lang="fr-CH" sz="2000" dirty="0">
              <a:latin typeface="Arial" pitchFamily="34" charset="0"/>
              <a:ea typeface="+mj-ea"/>
              <a:cs typeface="Arial" pitchFamily="34" charset="0"/>
              <a:sym typeface="Helvetica Neue"/>
            </a:endParaRPr>
          </a:p>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endParaRPr lang="fr-CH" sz="2000" dirty="0">
              <a:latin typeface="Arial" pitchFamily="34" charset="0"/>
              <a:ea typeface="+mj-ea"/>
              <a:cs typeface="Arial" pitchFamily="34" charset="0"/>
              <a:sym typeface="Helvetica Neue"/>
            </a:endParaRPr>
          </a:p>
          <a:p>
            <a:pPr marL="145414" lvl="0" indent="-146050" defTabSz="457200">
              <a:spcBef>
                <a:spcPts val="300"/>
              </a:spcBef>
              <a:buSzTx/>
              <a:buFontTx/>
              <a:buNone/>
              <a:tabLst>
                <a:tab pos="12700" algn="l"/>
                <a:tab pos="152400" algn="l"/>
                <a:tab pos="355600" algn="l"/>
                <a:tab pos="711200" algn="l"/>
                <a:tab pos="1066800" algn="l"/>
                <a:tab pos="1422400" algn="l"/>
                <a:tab pos="1778000" algn="l"/>
                <a:tab pos="2133600" algn="l"/>
                <a:tab pos="2489200" algn="l"/>
                <a:tab pos="2844800" algn="l"/>
                <a:tab pos="3200400" algn="l"/>
                <a:tab pos="3556000" algn="l"/>
                <a:tab pos="3911600" algn="l"/>
                <a:tab pos="4267200" algn="l"/>
              </a:tabLst>
              <a:defRPr sz="1800">
                <a:solidFill>
                  <a:srgbClr val="000000"/>
                </a:solidFill>
              </a:defRPr>
            </a:pPr>
            <a:r>
              <a:rPr lang="en-US" sz="2000" i="1" dirty="0">
                <a:latin typeface="Arial" pitchFamily="34" charset="0"/>
                <a:cs typeface="Arial" pitchFamily="34" charset="0"/>
              </a:rPr>
              <a:t>The worldwide implementation of the Global Monitoring Plan was made possible thanks to the generous contributions to the Stockholm Convention Voluntary Trust Fund from the Governments of Japan, Norway, Sweden, and through the European Commission’s Thematic </a:t>
            </a:r>
            <a:r>
              <a:rPr lang="en-US" sz="2000" i="1" dirty="0" err="1">
                <a:latin typeface="Arial" pitchFamily="34" charset="0"/>
                <a:cs typeface="Arial" pitchFamily="34" charset="0"/>
              </a:rPr>
              <a:t>Programme</a:t>
            </a:r>
            <a:r>
              <a:rPr lang="en-US" sz="2000" i="1" dirty="0">
                <a:latin typeface="Arial" pitchFamily="34" charset="0"/>
                <a:cs typeface="Arial" pitchFamily="34" charset="0"/>
              </a:rPr>
              <a:t> for Environment and Sustainable Management of Natural Resources, including Energy (ENRTP). Further, the contribution of the projects to support POPs monitoring activities in regions, funded through the Global </a:t>
            </a:r>
            <a:r>
              <a:rPr lang="en-US" sz="2000" i="1" dirty="0" err="1">
                <a:latin typeface="Arial" pitchFamily="34" charset="0"/>
                <a:cs typeface="Arial" pitchFamily="34" charset="0"/>
              </a:rPr>
              <a:t>Environmet</a:t>
            </a:r>
            <a:r>
              <a:rPr lang="en-US" sz="2000" i="1" dirty="0">
                <a:latin typeface="Arial" pitchFamily="34" charset="0"/>
                <a:cs typeface="Arial" pitchFamily="34" charset="0"/>
              </a:rPr>
              <a:t> Facility (GEF) and the Strategic Approach to International Chemicals Management (SAICM), is greatly acknowledged. Monitoring activities, and data collection and analysis are implemented in the five UN regions in cooperation with strategic partners and through involvement of Regional Organization Groups and Global Coordination Group.</a:t>
            </a:r>
            <a:endParaRPr sz="2000" i="1">
              <a:latin typeface="Arial" pitchFamily="34" charset="0"/>
              <a:cs typeface="Arial" pitchFamily="34" charset="0"/>
            </a:endParaRP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More information </a:t>
            </a:r>
            <a:r>
              <a:rPr lang="fr-CH" dirty="0" err="1"/>
              <a:t>at</a:t>
            </a:r>
            <a:r>
              <a:rPr lang="fr-CH" dirty="0"/>
              <a:t>:</a:t>
            </a:r>
            <a:endParaRPr lang="en-US" dirty="0"/>
          </a:p>
        </p:txBody>
      </p:sp>
      <p:pic>
        <p:nvPicPr>
          <p:cNvPr id="1026" name="Picture 2"/>
          <p:cNvPicPr>
            <a:picLocks noChangeAspect="1" noChangeArrowheads="1"/>
          </p:cNvPicPr>
          <p:nvPr/>
        </p:nvPicPr>
        <p:blipFill>
          <a:blip r:embed="rId2"/>
          <a:srcRect l="2433" t="11964" r="3817" b="6250"/>
          <a:stretch>
            <a:fillRect/>
          </a:stretch>
        </p:blipFill>
        <p:spPr bwMode="auto">
          <a:xfrm>
            <a:off x="1280161" y="1681973"/>
            <a:ext cx="7132320" cy="4666575"/>
          </a:xfrm>
          <a:prstGeom prst="rect">
            <a:avLst/>
          </a:prstGeom>
          <a:noFill/>
          <a:ln w="9525">
            <a:noFill/>
            <a:miter lim="800000"/>
            <a:headEnd/>
            <a:tailEnd/>
          </a:ln>
          <a:effectLst/>
        </p:spPr>
      </p:pic>
      <p:sp>
        <p:nvSpPr>
          <p:cNvPr id="5" name="TextBox 4"/>
          <p:cNvSpPr txBox="1"/>
          <p:nvPr/>
        </p:nvSpPr>
        <p:spPr>
          <a:xfrm>
            <a:off x="1188721" y="1201783"/>
            <a:ext cx="7027817" cy="369332"/>
          </a:xfrm>
          <a:prstGeom prst="rect">
            <a:avLst/>
          </a:prstGeom>
          <a:noFill/>
        </p:spPr>
        <p:txBody>
          <a:bodyPr wrap="square" rtlCol="0">
            <a:spAutoFit/>
          </a:bodyPr>
          <a:lstStyle/>
          <a:p>
            <a:pPr algn="ctr"/>
            <a:r>
              <a:rPr lang="fr-CH" b="1" dirty="0">
                <a:solidFill>
                  <a:srgbClr val="0070C0"/>
                </a:solidFill>
              </a:rPr>
              <a:t>chm.pops.int</a:t>
            </a:r>
            <a:endParaRPr lang="en-US" b="1" dirty="0">
              <a:solidFill>
                <a:srgbClr val="0070C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14953"/>
            <a:ext cx="8676134" cy="830997"/>
          </a:xfrm>
          <a:prstGeom prst="rect">
            <a:avLst/>
          </a:prstGeom>
          <a:noFill/>
          <a:ln w="9525">
            <a:noFill/>
            <a:miter lim="800000"/>
            <a:headEnd/>
            <a:tailEnd/>
          </a:ln>
        </p:spPr>
        <p:txBody>
          <a:bodyPr wrap="square">
            <a:prstTxWarp prst="textNoShape">
              <a:avLst/>
            </a:prstTxWarp>
            <a:spAutoFit/>
          </a:bodyPr>
          <a:lstStyle/>
          <a:p>
            <a:pPr algn="ctr"/>
            <a:r>
              <a:rPr lang="fr-FR" sz="4800" b="1" i="1" dirty="0" err="1">
                <a:solidFill>
                  <a:srgbClr val="1F43B7"/>
                </a:solidFill>
                <a:latin typeface="Arial"/>
                <a:cs typeface="Arial"/>
              </a:rPr>
              <a:t>Thank</a:t>
            </a:r>
            <a:r>
              <a:rPr lang="fr-FR" sz="4800" b="1" i="1" dirty="0">
                <a:solidFill>
                  <a:srgbClr val="1F43B7"/>
                </a:solidFill>
                <a:latin typeface="Arial"/>
                <a:cs typeface="Arial"/>
              </a:rPr>
              <a:t> </a:t>
            </a:r>
            <a:r>
              <a:rPr lang="fr-FR" sz="4800" b="1" i="1" dirty="0" err="1">
                <a:solidFill>
                  <a:srgbClr val="1F43B7"/>
                </a:solidFill>
                <a:latin typeface="Arial"/>
                <a:cs typeface="Arial"/>
              </a:rPr>
              <a:t>you</a:t>
            </a:r>
            <a:r>
              <a:rPr lang="fr-FR" sz="4800" b="1" i="1" dirty="0">
                <a:solidFill>
                  <a:srgbClr val="1F43B7"/>
                </a:solidFill>
                <a:latin typeface="Arial"/>
                <a:cs typeface="Arial"/>
              </a:rPr>
              <a:t> for </a:t>
            </a:r>
            <a:r>
              <a:rPr lang="fr-FR" sz="4800" b="1" i="1" dirty="0" err="1">
                <a:solidFill>
                  <a:srgbClr val="1F43B7"/>
                </a:solidFill>
                <a:latin typeface="Arial"/>
                <a:cs typeface="Arial"/>
              </a:rPr>
              <a:t>your</a:t>
            </a:r>
            <a:r>
              <a:rPr lang="fr-FR" sz="4800" b="1" i="1" dirty="0">
                <a:solidFill>
                  <a:srgbClr val="1F43B7"/>
                </a:solidFill>
                <a:latin typeface="Arial"/>
                <a:cs typeface="Arial"/>
              </a:rPr>
              <a:t> attention</a:t>
            </a: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2418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p14="http://schemas.microsoft.com/office/powerpoint/2010/main" val="25002013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5772"/>
            <a:ext cx="9905999" cy="868709"/>
          </a:xfrm>
        </p:spPr>
        <p:txBody>
          <a:bodyPr/>
          <a:lstStyle/>
          <a:p>
            <a:r>
              <a:rPr lang="fr-CH" dirty="0" err="1"/>
              <a:t>Regional</a:t>
            </a:r>
            <a:r>
              <a:rPr lang="fr-CH" dirty="0"/>
              <a:t> and global monitoring reports</a:t>
            </a:r>
            <a:endParaRPr lang="en-US" dirty="0"/>
          </a:p>
        </p:txBody>
      </p:sp>
      <p:pic>
        <p:nvPicPr>
          <p:cNvPr id="1026" name="Picture 2"/>
          <p:cNvPicPr>
            <a:picLocks noChangeAspect="1" noChangeArrowheads="1"/>
          </p:cNvPicPr>
          <p:nvPr/>
        </p:nvPicPr>
        <p:blipFill>
          <a:blip r:embed="rId2"/>
          <a:srcRect l="22265" r="27312"/>
          <a:stretch>
            <a:fillRect/>
          </a:stretch>
        </p:blipFill>
        <p:spPr bwMode="auto">
          <a:xfrm>
            <a:off x="1802674" y="1102755"/>
            <a:ext cx="3553097" cy="5284984"/>
          </a:xfrm>
          <a:prstGeom prst="rect">
            <a:avLst/>
          </a:prstGeom>
          <a:noFill/>
          <a:ln w="9525">
            <a:noFill/>
            <a:miter lim="800000"/>
            <a:headEnd/>
            <a:tailEnd/>
          </a:ln>
          <a:effectLst/>
        </p:spPr>
      </p:pic>
      <p:sp>
        <p:nvSpPr>
          <p:cNvPr id="6" name="TextBox 5"/>
          <p:cNvSpPr txBox="1"/>
          <p:nvPr/>
        </p:nvSpPr>
        <p:spPr>
          <a:xfrm>
            <a:off x="6247119" y="1322712"/>
            <a:ext cx="3187826" cy="5201424"/>
          </a:xfrm>
          <a:prstGeom prst="rect">
            <a:avLst/>
          </a:prstGeom>
          <a:noFill/>
        </p:spPr>
        <p:txBody>
          <a:bodyPr wrap="square" rtlCol="0">
            <a:spAutoFit/>
          </a:bodyPr>
          <a:lstStyle/>
          <a:p>
            <a:r>
              <a:rPr lang="en-GB" sz="2400" b="1" dirty="0">
                <a:solidFill>
                  <a:srgbClr val="0070C0"/>
                </a:solidFill>
                <a:latin typeface="Arial"/>
                <a:cs typeface="Arial"/>
              </a:rPr>
              <a:t>Second Global POPs Monitoring report </a:t>
            </a:r>
            <a:r>
              <a:rPr lang="en-GB" sz="2000" dirty="0">
                <a:latin typeface="55 Helvetica Roman"/>
              </a:rPr>
              <a:t>will be presented in May 2017 at the 8th meeting of the Conference of the Parties to the Stockholm Convention</a:t>
            </a:r>
          </a:p>
          <a:p>
            <a:endParaRPr lang="en-GB" sz="2000" dirty="0">
              <a:latin typeface="55 Helvetica Roman"/>
            </a:endParaRPr>
          </a:p>
          <a:p>
            <a:r>
              <a:rPr lang="en-GB" sz="2000" dirty="0">
                <a:latin typeface="55 Helvetica Roman"/>
              </a:rPr>
              <a:t>Global synthesis of 11 years of  POPs monitoring data collection under the GMP since the entry into force of the Convention</a:t>
            </a:r>
            <a:endParaRPr lang="fr-CH" sz="2000" dirty="0">
              <a:latin typeface="55 Helvetica Roman"/>
            </a:endParaRPr>
          </a:p>
          <a:p>
            <a:endParaRPr lang="fr-CH" sz="2000" dirty="0">
              <a:latin typeface="55 Helvetica Roman"/>
            </a:endParaRPr>
          </a:p>
          <a:p>
            <a:r>
              <a:rPr lang="fr-CH" sz="2000" dirty="0">
                <a:latin typeface="55 Helvetica Roman"/>
              </a:rPr>
              <a:t>Key input to </a:t>
            </a:r>
            <a:r>
              <a:rPr lang="fr-CH" sz="2000" dirty="0" err="1">
                <a:latin typeface="55 Helvetica Roman"/>
              </a:rPr>
              <a:t>effectiveness</a:t>
            </a:r>
            <a:r>
              <a:rPr lang="fr-CH" sz="2000" dirty="0">
                <a:latin typeface="55 Helvetica Roman"/>
              </a:rPr>
              <a:t> </a:t>
            </a:r>
            <a:r>
              <a:rPr lang="fr-CH" sz="2000" dirty="0" err="1">
                <a:latin typeface="55 Helvetica Roman"/>
              </a:rPr>
              <a:t>evaluation</a:t>
            </a:r>
            <a:endParaRPr lang="en-US" sz="2000" dirty="0">
              <a:latin typeface="55 Helvetica Roman"/>
            </a:endParaRPr>
          </a:p>
        </p:txBody>
      </p:sp>
      <p:sp>
        <p:nvSpPr>
          <p:cNvPr id="7" name="Right Arrow 6"/>
          <p:cNvSpPr/>
          <p:nvPr/>
        </p:nvSpPr>
        <p:spPr>
          <a:xfrm>
            <a:off x="5538651" y="1567543"/>
            <a:ext cx="666206"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069772" y="1097279"/>
            <a:ext cx="1005840" cy="5303521"/>
          </a:xfrm>
          <a:prstGeom prst="rect">
            <a:avLst/>
          </a:prstGeom>
          <a:solidFill>
            <a:schemeClr val="accent1">
              <a:lumMod val="40000"/>
              <a:lumOff val="60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149634" y="1105988"/>
            <a:ext cx="1088571" cy="5303521"/>
          </a:xfrm>
          <a:prstGeom prst="rect">
            <a:avLst/>
          </a:prstGeom>
          <a:solidFill>
            <a:schemeClr val="accent2">
              <a:lumMod val="60000"/>
              <a:lumOff val="40000"/>
              <a:alpha val="5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ox(in)">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ox(in)">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linds(horizontal)">
                                      <p:cBhvr>
                                        <p:cTn id="17" dur="500"/>
                                        <p:tgtEl>
                                          <p:spTgt spid="6"/>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GMP Data </a:t>
            </a:r>
            <a:r>
              <a:rPr lang="fr-CH" dirty="0" err="1"/>
              <a:t>warehouse</a:t>
            </a:r>
            <a:endParaRPr lang="en-US" dirty="0"/>
          </a:p>
        </p:txBody>
      </p:sp>
      <p:pic>
        <p:nvPicPr>
          <p:cNvPr id="1026" name="Picture 2"/>
          <p:cNvPicPr>
            <a:picLocks noChangeAspect="1" noChangeArrowheads="1"/>
          </p:cNvPicPr>
          <p:nvPr/>
        </p:nvPicPr>
        <p:blipFill>
          <a:blip r:embed="rId2"/>
          <a:srcRect l="982" t="23571" r="2455" b="30357"/>
          <a:stretch>
            <a:fillRect/>
          </a:stretch>
        </p:blipFill>
        <p:spPr bwMode="auto">
          <a:xfrm>
            <a:off x="182879" y="2769326"/>
            <a:ext cx="9418320" cy="3370217"/>
          </a:xfrm>
          <a:prstGeom prst="rect">
            <a:avLst/>
          </a:prstGeom>
          <a:noFill/>
          <a:ln w="9525">
            <a:noFill/>
            <a:miter lim="800000"/>
            <a:headEnd/>
            <a:tailEnd/>
          </a:ln>
          <a:effectLst/>
        </p:spPr>
      </p:pic>
      <p:sp>
        <p:nvSpPr>
          <p:cNvPr id="5" name="TextBox 4"/>
          <p:cNvSpPr txBox="1"/>
          <p:nvPr/>
        </p:nvSpPr>
        <p:spPr>
          <a:xfrm>
            <a:off x="1724297" y="1789612"/>
            <a:ext cx="6348549" cy="584775"/>
          </a:xfrm>
          <a:prstGeom prst="rect">
            <a:avLst/>
          </a:prstGeom>
          <a:noFill/>
        </p:spPr>
        <p:txBody>
          <a:bodyPr wrap="square" rtlCol="0">
            <a:spAutoFit/>
          </a:bodyPr>
          <a:lstStyle/>
          <a:p>
            <a:pPr algn="ctr"/>
            <a:r>
              <a:rPr lang="en-US" sz="3200" b="1" u="sng" dirty="0">
                <a:solidFill>
                  <a:schemeClr val="tx2">
                    <a:lumMod val="60000"/>
                    <a:lumOff val="40000"/>
                  </a:schemeClr>
                </a:solidFill>
              </a:rPr>
              <a:t>http://www.pops-gmp.org/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Data </a:t>
            </a:r>
            <a:r>
              <a:rPr lang="fr-CH" dirty="0" err="1"/>
              <a:t>Availability</a:t>
            </a:r>
            <a:endParaRPr lang="en-US" dirty="0"/>
          </a:p>
        </p:txBody>
      </p:sp>
      <p:pic>
        <p:nvPicPr>
          <p:cNvPr id="1042" name="Picture 18"/>
          <p:cNvPicPr>
            <a:picLocks noChangeAspect="1" noChangeArrowheads="1"/>
          </p:cNvPicPr>
          <p:nvPr/>
        </p:nvPicPr>
        <p:blipFill>
          <a:blip r:embed="rId2"/>
          <a:srcRect/>
          <a:stretch>
            <a:fillRect/>
          </a:stretch>
        </p:blipFill>
        <p:spPr bwMode="auto">
          <a:xfrm>
            <a:off x="1064302" y="649208"/>
            <a:ext cx="7949575" cy="6208792"/>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6"/>
          <p:cNvSpPr txBox="1">
            <a:spLocks noChangeArrowheads="1"/>
          </p:cNvSpPr>
          <p:nvPr/>
        </p:nvSpPr>
        <p:spPr bwMode="auto">
          <a:xfrm>
            <a:off x="742186" y="3467205"/>
            <a:ext cx="8584694" cy="1323439"/>
          </a:xfrm>
          <a:prstGeom prst="rect">
            <a:avLst/>
          </a:prstGeom>
          <a:noFill/>
          <a:ln w="9525">
            <a:noFill/>
            <a:miter lim="800000"/>
            <a:headEnd/>
            <a:tailEnd/>
          </a:ln>
        </p:spPr>
        <p:txBody>
          <a:bodyPr wrap="square">
            <a:prstTxWarp prst="textNoShape">
              <a:avLst/>
            </a:prstTxWarp>
            <a:spAutoFit/>
          </a:bodyPr>
          <a:lstStyle/>
          <a:p>
            <a:pPr algn="ctr"/>
            <a:r>
              <a:rPr lang="fr-FR" sz="4000" b="1" i="1" dirty="0">
                <a:solidFill>
                  <a:srgbClr val="1F43B7"/>
                </a:solidFill>
                <a:latin typeface="Arial"/>
                <a:cs typeface="Arial"/>
              </a:rPr>
              <a:t>4. </a:t>
            </a:r>
            <a:r>
              <a:rPr lang="fr-FR" sz="4000" b="1" i="1" dirty="0" err="1">
                <a:solidFill>
                  <a:srgbClr val="1F43B7"/>
                </a:solidFill>
                <a:latin typeface="Arial"/>
                <a:cs typeface="Arial"/>
              </a:rPr>
              <a:t>Results</a:t>
            </a:r>
            <a:r>
              <a:rPr lang="fr-FR" sz="4000" b="1" i="1" dirty="0">
                <a:solidFill>
                  <a:srgbClr val="1F43B7"/>
                </a:solidFill>
                <a:latin typeface="Arial"/>
                <a:cs typeface="Arial"/>
              </a:rPr>
              <a:t>: changes in POPs concentrations over time</a:t>
            </a:r>
          </a:p>
        </p:txBody>
      </p:sp>
      <p:sp>
        <p:nvSpPr>
          <p:cNvPr id="6" name="Line 18"/>
          <p:cNvSpPr>
            <a:spLocks noChangeShapeType="1"/>
          </p:cNvSpPr>
          <p:nvPr/>
        </p:nvSpPr>
        <p:spPr bwMode="auto">
          <a:xfrm>
            <a:off x="0" y="3408424"/>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
        <p:nvSpPr>
          <p:cNvPr id="7" name="Line 19"/>
          <p:cNvSpPr>
            <a:spLocks noChangeShapeType="1"/>
          </p:cNvSpPr>
          <p:nvPr/>
        </p:nvSpPr>
        <p:spPr bwMode="auto">
          <a:xfrm>
            <a:off x="0" y="4851400"/>
            <a:ext cx="9906000" cy="0"/>
          </a:xfrm>
          <a:prstGeom prst="line">
            <a:avLst/>
          </a:prstGeom>
          <a:noFill/>
          <a:ln w="12700">
            <a:solidFill>
              <a:srgbClr val="1F43B7"/>
            </a:solidFill>
            <a:round/>
            <a:headEnd/>
            <a:tailEnd/>
          </a:ln>
        </p:spPr>
        <p:txBody>
          <a:bodyPr wrap="none" anchor="ctr">
            <a:prstTxWarp prst="textNoShape">
              <a:avLst/>
            </a:prstTxWarp>
          </a:bodyPr>
          <a:lstStyle/>
          <a:p>
            <a:endParaRPr lang="fr-FR"/>
          </a:p>
        </p:txBody>
      </p:sp>
    </p:spTree>
    <p:extLst>
      <p:ext uri="{BB962C8B-B14F-4D97-AF65-F5344CB8AC3E}">
        <p14:creationId xmlns:p14="http://schemas.microsoft.com/office/powerpoint/2010/main" val="25002013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962" y="704912"/>
            <a:ext cx="8791574" cy="497416"/>
          </a:xfrm>
        </p:spPr>
        <p:txBody>
          <a:bodyPr/>
          <a:lstStyle/>
          <a:p>
            <a:r>
              <a:rPr lang="fr-CH" sz="3200" b="0" dirty="0">
                <a:solidFill>
                  <a:schemeClr val="accent1"/>
                </a:solidFill>
                <a:latin typeface="Agency FB" pitchFamily="34" charset="0"/>
              </a:rPr>
              <a:t>Changes over time in air concentrations of </a:t>
            </a:r>
            <a:r>
              <a:rPr lang="fr-CH" sz="3200" b="0" dirty="0" err="1">
                <a:solidFill>
                  <a:schemeClr val="accent1"/>
                </a:solidFill>
                <a:latin typeface="Agency FB" pitchFamily="34" charset="0"/>
              </a:rPr>
              <a:t>indicator</a:t>
            </a:r>
            <a:r>
              <a:rPr lang="fr-CH" sz="3200" b="0" dirty="0">
                <a:solidFill>
                  <a:schemeClr val="accent1"/>
                </a:solidFill>
                <a:latin typeface="Agency FB" pitchFamily="34" charset="0"/>
              </a:rPr>
              <a:t> PCB (</a:t>
            </a:r>
            <a:r>
              <a:rPr lang="fr-CH" sz="3200" b="0" dirty="0" err="1">
                <a:solidFill>
                  <a:schemeClr val="accent1"/>
                </a:solidFill>
                <a:latin typeface="Agency FB" pitchFamily="34" charset="0"/>
              </a:rPr>
              <a:t>Sum</a:t>
            </a:r>
            <a:r>
              <a:rPr lang="fr-CH" sz="3200" b="0" dirty="0">
                <a:solidFill>
                  <a:schemeClr val="accent1"/>
                </a:solidFill>
                <a:latin typeface="Agency FB" pitchFamily="34" charset="0"/>
              </a:rPr>
              <a:t> 6 PCB)</a:t>
            </a:r>
            <a:endParaRPr lang="en-US" b="0" dirty="0"/>
          </a:p>
        </p:txBody>
      </p:sp>
      <p:pic>
        <p:nvPicPr>
          <p:cNvPr id="1026" name="Picture 2"/>
          <p:cNvPicPr>
            <a:picLocks noChangeAspect="1" noChangeArrowheads="1"/>
          </p:cNvPicPr>
          <p:nvPr/>
        </p:nvPicPr>
        <p:blipFill>
          <a:blip r:embed="rId2"/>
          <a:srcRect t="8091"/>
          <a:stretch>
            <a:fillRect/>
          </a:stretch>
        </p:blipFill>
        <p:spPr bwMode="auto">
          <a:xfrm>
            <a:off x="69275" y="1343891"/>
            <a:ext cx="9681769" cy="4903787"/>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rend-map-sum6pcb-milk.png"/>
          <p:cNvPicPr>
            <a:picLocks noChangeAspect="1"/>
          </p:cNvPicPr>
          <p:nvPr/>
        </p:nvPicPr>
        <p:blipFill>
          <a:blip r:embed="rId2"/>
          <a:stretch>
            <a:fillRect/>
          </a:stretch>
        </p:blipFill>
        <p:spPr>
          <a:xfrm>
            <a:off x="104504" y="2009823"/>
            <a:ext cx="7470775" cy="4657725"/>
          </a:xfrm>
          <a:prstGeom prst="rect">
            <a:avLst/>
          </a:prstGeom>
        </p:spPr>
      </p:pic>
      <p:pic>
        <p:nvPicPr>
          <p:cNvPr id="9" name="Picture 8" descr="trend-map-legend-pcbmilk.png"/>
          <p:cNvPicPr>
            <a:picLocks noChangeAspect="1"/>
          </p:cNvPicPr>
          <p:nvPr/>
        </p:nvPicPr>
        <p:blipFill>
          <a:blip r:embed="rId3"/>
          <a:stretch>
            <a:fillRect/>
          </a:stretch>
        </p:blipFill>
        <p:spPr>
          <a:xfrm>
            <a:off x="682354" y="5143547"/>
            <a:ext cx="966440" cy="914400"/>
          </a:xfrm>
          <a:prstGeom prst="rect">
            <a:avLst/>
          </a:prstGeom>
        </p:spPr>
      </p:pic>
      <p:pic>
        <p:nvPicPr>
          <p:cNvPr id="10" name="Picture 9" descr="Belgium.png"/>
          <p:cNvPicPr>
            <a:picLocks noChangeAspect="1"/>
          </p:cNvPicPr>
          <p:nvPr/>
        </p:nvPicPr>
        <p:blipFill>
          <a:blip r:embed="rId4"/>
          <a:stretch>
            <a:fillRect/>
          </a:stretch>
        </p:blipFill>
        <p:spPr>
          <a:xfrm>
            <a:off x="269605" y="1333547"/>
            <a:ext cx="1984828" cy="914400"/>
          </a:xfrm>
          <a:prstGeom prst="rect">
            <a:avLst/>
          </a:prstGeom>
        </p:spPr>
      </p:pic>
      <p:sp>
        <p:nvSpPr>
          <p:cNvPr id="12" name="TextBox 11"/>
          <p:cNvSpPr txBox="1"/>
          <p:nvPr/>
        </p:nvSpPr>
        <p:spPr>
          <a:xfrm>
            <a:off x="573223" y="2171747"/>
            <a:ext cx="437940" cy="215444"/>
          </a:xfrm>
          <a:prstGeom prst="rect">
            <a:avLst/>
          </a:prstGeom>
          <a:noFill/>
        </p:spPr>
        <p:txBody>
          <a:bodyPr wrap="none" rtlCol="0">
            <a:spAutoFit/>
          </a:bodyPr>
          <a:lstStyle/>
          <a:p>
            <a:r>
              <a:rPr lang="fr-CH" sz="800" dirty="0" err="1">
                <a:latin typeface="Agency FB" pitchFamily="34" charset="0"/>
              </a:rPr>
              <a:t>Belgium</a:t>
            </a:r>
            <a:endParaRPr lang="en-US" sz="800" dirty="0">
              <a:latin typeface="Agency FB" pitchFamily="34" charset="0"/>
            </a:endParaRPr>
          </a:p>
        </p:txBody>
      </p:sp>
      <p:cxnSp>
        <p:nvCxnSpPr>
          <p:cNvPr id="13" name="Straight Arrow Connector 12"/>
          <p:cNvCxnSpPr>
            <a:stCxn id="12" idx="2"/>
          </p:cNvCxnSpPr>
          <p:nvPr/>
        </p:nvCxnSpPr>
        <p:spPr>
          <a:xfrm rot="16200000" flipH="1">
            <a:off x="1210348" y="1969035"/>
            <a:ext cx="1447800" cy="228411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14" name="Picture 13" descr="Russia.png"/>
          <p:cNvPicPr>
            <a:picLocks noChangeAspect="1"/>
          </p:cNvPicPr>
          <p:nvPr/>
        </p:nvPicPr>
        <p:blipFill>
          <a:blip r:embed="rId5"/>
          <a:stretch>
            <a:fillRect/>
          </a:stretch>
        </p:blipFill>
        <p:spPr>
          <a:xfrm>
            <a:off x="2971304" y="1333547"/>
            <a:ext cx="1984828" cy="914400"/>
          </a:xfrm>
          <a:prstGeom prst="rect">
            <a:avLst/>
          </a:prstGeom>
        </p:spPr>
      </p:pic>
      <p:pic>
        <p:nvPicPr>
          <p:cNvPr id="17" name="Picture 16" descr="Fiji.png"/>
          <p:cNvPicPr>
            <a:picLocks noChangeAspect="1"/>
          </p:cNvPicPr>
          <p:nvPr/>
        </p:nvPicPr>
        <p:blipFill>
          <a:blip r:embed="rId6"/>
          <a:stretch>
            <a:fillRect/>
          </a:stretch>
        </p:blipFill>
        <p:spPr>
          <a:xfrm>
            <a:off x="5673002" y="1333547"/>
            <a:ext cx="1984828" cy="914400"/>
          </a:xfrm>
          <a:prstGeom prst="rect">
            <a:avLst/>
          </a:prstGeom>
        </p:spPr>
      </p:pic>
      <p:sp>
        <p:nvSpPr>
          <p:cNvPr id="18" name="TextBox 17"/>
          <p:cNvSpPr txBox="1"/>
          <p:nvPr/>
        </p:nvSpPr>
        <p:spPr>
          <a:xfrm>
            <a:off x="3262270" y="2171747"/>
            <a:ext cx="585417" cy="215444"/>
          </a:xfrm>
          <a:prstGeom prst="rect">
            <a:avLst/>
          </a:prstGeom>
          <a:noFill/>
        </p:spPr>
        <p:txBody>
          <a:bodyPr wrap="none" rtlCol="0">
            <a:spAutoFit/>
          </a:bodyPr>
          <a:lstStyle/>
          <a:p>
            <a:r>
              <a:rPr lang="fr-CH" sz="800" dirty="0" err="1">
                <a:latin typeface="Agency FB" pitchFamily="34" charset="0"/>
              </a:rPr>
              <a:t>Russian</a:t>
            </a:r>
            <a:r>
              <a:rPr lang="fr-CH" sz="800" dirty="0">
                <a:latin typeface="Agency FB" pitchFamily="34" charset="0"/>
              </a:rPr>
              <a:t> Fed.</a:t>
            </a:r>
            <a:endParaRPr lang="en-US" sz="800" dirty="0">
              <a:latin typeface="Agency FB" pitchFamily="34" charset="0"/>
            </a:endParaRPr>
          </a:p>
        </p:txBody>
      </p:sp>
      <p:sp>
        <p:nvSpPr>
          <p:cNvPr id="19" name="TextBox 18"/>
          <p:cNvSpPr txBox="1"/>
          <p:nvPr/>
        </p:nvSpPr>
        <p:spPr>
          <a:xfrm>
            <a:off x="5903869" y="2171747"/>
            <a:ext cx="272832" cy="215444"/>
          </a:xfrm>
          <a:prstGeom prst="rect">
            <a:avLst/>
          </a:prstGeom>
          <a:noFill/>
        </p:spPr>
        <p:txBody>
          <a:bodyPr wrap="none" rtlCol="0">
            <a:spAutoFit/>
          </a:bodyPr>
          <a:lstStyle/>
          <a:p>
            <a:r>
              <a:rPr lang="fr-CH" sz="800" dirty="0">
                <a:latin typeface="Agency FB" pitchFamily="34" charset="0"/>
              </a:rPr>
              <a:t>Fiji</a:t>
            </a:r>
            <a:endParaRPr lang="en-US" sz="800" dirty="0">
              <a:latin typeface="Agency FB" pitchFamily="34" charset="0"/>
            </a:endParaRPr>
          </a:p>
        </p:txBody>
      </p:sp>
      <p:cxnSp>
        <p:nvCxnSpPr>
          <p:cNvPr id="20" name="Straight Arrow Connector 19"/>
          <p:cNvCxnSpPr>
            <a:stCxn id="18" idx="2"/>
          </p:cNvCxnSpPr>
          <p:nvPr/>
        </p:nvCxnSpPr>
        <p:spPr>
          <a:xfrm rot="16200000" flipH="1">
            <a:off x="3356688" y="2585481"/>
            <a:ext cx="1156156" cy="75957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9" idx="2"/>
          </p:cNvCxnSpPr>
          <p:nvPr/>
        </p:nvCxnSpPr>
        <p:spPr>
          <a:xfrm rot="5400000">
            <a:off x="4615217" y="3489879"/>
            <a:ext cx="2527757" cy="32238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22" name="Picture 21" descr="New Zealand.png"/>
          <p:cNvPicPr>
            <a:picLocks noChangeAspect="1"/>
          </p:cNvPicPr>
          <p:nvPr/>
        </p:nvPicPr>
        <p:blipFill>
          <a:blip r:embed="rId7"/>
          <a:stretch>
            <a:fillRect/>
          </a:stretch>
        </p:blipFill>
        <p:spPr>
          <a:xfrm>
            <a:off x="7656016" y="2933747"/>
            <a:ext cx="1984828" cy="914400"/>
          </a:xfrm>
          <a:prstGeom prst="rect">
            <a:avLst/>
          </a:prstGeom>
        </p:spPr>
      </p:pic>
      <p:pic>
        <p:nvPicPr>
          <p:cNvPr id="23" name="Picture 22" descr="Brazil.png"/>
          <p:cNvPicPr>
            <a:picLocks noChangeAspect="1"/>
          </p:cNvPicPr>
          <p:nvPr/>
        </p:nvPicPr>
        <p:blipFill>
          <a:blip r:embed="rId8"/>
          <a:stretch>
            <a:fillRect/>
          </a:stretch>
        </p:blipFill>
        <p:spPr>
          <a:xfrm>
            <a:off x="7656016" y="5219747"/>
            <a:ext cx="1984828" cy="914400"/>
          </a:xfrm>
          <a:prstGeom prst="rect">
            <a:avLst/>
          </a:prstGeom>
        </p:spPr>
      </p:pic>
      <p:pic>
        <p:nvPicPr>
          <p:cNvPr id="24" name="Picture 23" descr="Haiti.png"/>
          <p:cNvPicPr>
            <a:picLocks noChangeAspect="1"/>
          </p:cNvPicPr>
          <p:nvPr/>
        </p:nvPicPr>
        <p:blipFill>
          <a:blip r:embed="rId9"/>
          <a:stretch>
            <a:fillRect/>
          </a:stretch>
        </p:blipFill>
        <p:spPr>
          <a:xfrm>
            <a:off x="7656016" y="4076747"/>
            <a:ext cx="1984828" cy="914400"/>
          </a:xfrm>
          <a:prstGeom prst="rect">
            <a:avLst/>
          </a:prstGeom>
        </p:spPr>
      </p:pic>
      <p:sp>
        <p:nvSpPr>
          <p:cNvPr id="25" name="TextBox 24"/>
          <p:cNvSpPr txBox="1"/>
          <p:nvPr/>
        </p:nvSpPr>
        <p:spPr>
          <a:xfrm>
            <a:off x="7864205" y="3708903"/>
            <a:ext cx="585417" cy="215444"/>
          </a:xfrm>
          <a:prstGeom prst="rect">
            <a:avLst/>
          </a:prstGeom>
          <a:noFill/>
        </p:spPr>
        <p:txBody>
          <a:bodyPr wrap="none" rtlCol="0">
            <a:spAutoFit/>
          </a:bodyPr>
          <a:lstStyle/>
          <a:p>
            <a:r>
              <a:rPr lang="fr-CH" sz="800" dirty="0">
                <a:latin typeface="Agency FB" pitchFamily="34" charset="0"/>
              </a:rPr>
              <a:t>New </a:t>
            </a:r>
            <a:r>
              <a:rPr lang="fr-CH" sz="800" dirty="0" err="1">
                <a:latin typeface="Agency FB" pitchFamily="34" charset="0"/>
              </a:rPr>
              <a:t>Zealand</a:t>
            </a:r>
            <a:endParaRPr lang="en-US" sz="800" dirty="0">
              <a:latin typeface="Agency FB" pitchFamily="34" charset="0"/>
            </a:endParaRPr>
          </a:p>
        </p:txBody>
      </p:sp>
      <p:sp>
        <p:nvSpPr>
          <p:cNvPr id="26" name="TextBox 25"/>
          <p:cNvSpPr txBox="1"/>
          <p:nvPr/>
        </p:nvSpPr>
        <p:spPr>
          <a:xfrm>
            <a:off x="7864204" y="4851903"/>
            <a:ext cx="328936" cy="215444"/>
          </a:xfrm>
          <a:prstGeom prst="rect">
            <a:avLst/>
          </a:prstGeom>
          <a:noFill/>
        </p:spPr>
        <p:txBody>
          <a:bodyPr wrap="none" rtlCol="0">
            <a:spAutoFit/>
          </a:bodyPr>
          <a:lstStyle/>
          <a:p>
            <a:r>
              <a:rPr lang="fr-CH" sz="800" dirty="0" err="1">
                <a:latin typeface="Agency FB" pitchFamily="34" charset="0"/>
              </a:rPr>
              <a:t>Haiti</a:t>
            </a:r>
            <a:endParaRPr lang="en-US" sz="800" dirty="0">
              <a:latin typeface="Agency FB" pitchFamily="34" charset="0"/>
            </a:endParaRPr>
          </a:p>
        </p:txBody>
      </p:sp>
      <p:sp>
        <p:nvSpPr>
          <p:cNvPr id="27" name="TextBox 26"/>
          <p:cNvSpPr txBox="1"/>
          <p:nvPr/>
        </p:nvSpPr>
        <p:spPr>
          <a:xfrm>
            <a:off x="7864204" y="6057947"/>
            <a:ext cx="367408" cy="215444"/>
          </a:xfrm>
          <a:prstGeom prst="rect">
            <a:avLst/>
          </a:prstGeom>
          <a:noFill/>
        </p:spPr>
        <p:txBody>
          <a:bodyPr wrap="none" rtlCol="0">
            <a:spAutoFit/>
          </a:bodyPr>
          <a:lstStyle/>
          <a:p>
            <a:r>
              <a:rPr lang="fr-CH" sz="800" dirty="0" err="1">
                <a:latin typeface="Agency FB" pitchFamily="34" charset="0"/>
              </a:rPr>
              <a:t>Brazil</a:t>
            </a:r>
            <a:endParaRPr lang="en-US" sz="800" dirty="0">
              <a:latin typeface="Agency FB" pitchFamily="34" charset="0"/>
            </a:endParaRPr>
          </a:p>
        </p:txBody>
      </p:sp>
      <p:cxnSp>
        <p:nvCxnSpPr>
          <p:cNvPr id="28" name="Straight Arrow Connector 27"/>
          <p:cNvCxnSpPr>
            <a:stCxn id="25" idx="2"/>
          </p:cNvCxnSpPr>
          <p:nvPr/>
        </p:nvCxnSpPr>
        <p:spPr>
          <a:xfrm rot="5400000">
            <a:off x="6210335" y="3349368"/>
            <a:ext cx="1371601" cy="252155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9" name="Freeform 28"/>
          <p:cNvSpPr/>
          <p:nvPr/>
        </p:nvSpPr>
        <p:spPr>
          <a:xfrm>
            <a:off x="2085705" y="4457748"/>
            <a:ext cx="5925542" cy="1221581"/>
          </a:xfrm>
          <a:custGeom>
            <a:avLst/>
            <a:gdLst>
              <a:gd name="connsiteX0" fmla="*/ 5476875 w 5476875"/>
              <a:gd name="connsiteY0" fmla="*/ 609600 h 1216025"/>
              <a:gd name="connsiteX1" fmla="*/ 3533775 w 5476875"/>
              <a:gd name="connsiteY1" fmla="*/ 1114425 h 1216025"/>
              <a:gd name="connsiteX2" fmla="*/ 0 w 5476875"/>
              <a:gd name="connsiteY2" fmla="*/ 0 h 1216025"/>
            </a:gdLst>
            <a:ahLst/>
            <a:cxnLst>
              <a:cxn ang="0">
                <a:pos x="connsiteX0" y="connsiteY0"/>
              </a:cxn>
              <a:cxn ang="0">
                <a:pos x="connsiteX1" y="connsiteY1"/>
              </a:cxn>
              <a:cxn ang="0">
                <a:pos x="connsiteX2" y="connsiteY2"/>
              </a:cxn>
            </a:cxnLst>
            <a:rect l="l" t="t" r="r" b="b"/>
            <a:pathLst>
              <a:path w="5476875" h="1216025">
                <a:moveTo>
                  <a:pt x="5476875" y="609600"/>
                </a:moveTo>
                <a:cubicBezTo>
                  <a:pt x="4961731" y="912812"/>
                  <a:pt x="4446587" y="1216025"/>
                  <a:pt x="3533775" y="1114425"/>
                </a:cubicBezTo>
                <a:cubicBezTo>
                  <a:pt x="2620963" y="1012825"/>
                  <a:pt x="1310481" y="506412"/>
                  <a:pt x="0" y="0"/>
                </a:cubicBezTo>
              </a:path>
            </a:pathLst>
          </a:custGeom>
          <a:ln w="25400">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reeform 29"/>
          <p:cNvSpPr/>
          <p:nvPr/>
        </p:nvSpPr>
        <p:spPr>
          <a:xfrm>
            <a:off x="2325616" y="4825254"/>
            <a:ext cx="5726906" cy="1736725"/>
          </a:xfrm>
          <a:custGeom>
            <a:avLst/>
            <a:gdLst>
              <a:gd name="connsiteX0" fmla="*/ 5286375 w 5286375"/>
              <a:gd name="connsiteY0" fmla="*/ 1447800 h 1736725"/>
              <a:gd name="connsiteX1" fmla="*/ 2905125 w 5286375"/>
              <a:gd name="connsiteY1" fmla="*/ 1495425 h 1736725"/>
              <a:gd name="connsiteX2" fmla="*/ 0 w 5286375"/>
              <a:gd name="connsiteY2" fmla="*/ 0 h 1736725"/>
            </a:gdLst>
            <a:ahLst/>
            <a:cxnLst>
              <a:cxn ang="0">
                <a:pos x="connsiteX0" y="connsiteY0"/>
              </a:cxn>
              <a:cxn ang="0">
                <a:pos x="connsiteX1" y="connsiteY1"/>
              </a:cxn>
              <a:cxn ang="0">
                <a:pos x="connsiteX2" y="connsiteY2"/>
              </a:cxn>
            </a:cxnLst>
            <a:rect l="l" t="t" r="r" b="b"/>
            <a:pathLst>
              <a:path w="5286375" h="1736725">
                <a:moveTo>
                  <a:pt x="5286375" y="1447800"/>
                </a:moveTo>
                <a:cubicBezTo>
                  <a:pt x="4536281" y="1592262"/>
                  <a:pt x="3786187" y="1736725"/>
                  <a:pt x="2905125" y="1495425"/>
                </a:cubicBezTo>
                <a:cubicBezTo>
                  <a:pt x="2024063" y="1254125"/>
                  <a:pt x="1012031" y="627062"/>
                  <a:pt x="0" y="0"/>
                </a:cubicBezTo>
              </a:path>
            </a:pathLst>
          </a:custGeom>
          <a:ln w="25400">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TextBox 31"/>
          <p:cNvSpPr txBox="1"/>
          <p:nvPr/>
        </p:nvSpPr>
        <p:spPr>
          <a:xfrm>
            <a:off x="418253" y="173101"/>
            <a:ext cx="8728287" cy="1348061"/>
          </a:xfrm>
          <a:prstGeom prst="rect">
            <a:avLst/>
          </a:prstGeom>
          <a:noFill/>
        </p:spPr>
        <p:txBody>
          <a:bodyPr wrap="square" rtlCol="0">
            <a:spAutoFit/>
          </a:bodyPr>
          <a:lstStyle/>
          <a:p>
            <a:pPr>
              <a:lnSpc>
                <a:spcPct val="120000"/>
              </a:lnSpc>
            </a:pPr>
            <a:r>
              <a:rPr lang="en-US" sz="3400" cap="all" spc="600" baseline="30000" dirty="0">
                <a:solidFill>
                  <a:schemeClr val="tx1">
                    <a:lumMod val="65000"/>
                    <a:lumOff val="35000"/>
                  </a:schemeClr>
                </a:solidFill>
                <a:latin typeface="Raleway"/>
                <a:cs typeface="Raleway"/>
              </a:rPr>
              <a:t>Changes over time in concentrations of indicator PCB in human milk (Sum 6 PCB)</a:t>
            </a:r>
          </a:p>
        </p:txBody>
      </p:sp>
    </p:spTree>
    <p:extLst>
      <p:ext uri="{BB962C8B-B14F-4D97-AF65-F5344CB8AC3E}">
        <p14:creationId xmlns:p14="http://schemas.microsoft.com/office/powerpoint/2010/main" val="2942694842"/>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ox(in)">
                                      <p:cBhvr>
                                        <p:cTn id="10" dur="500"/>
                                        <p:tgtEl>
                                          <p:spTgt spid="12"/>
                                        </p:tgtEl>
                                      </p:cBhvr>
                                    </p:animEffect>
                                  </p:childTnLst>
                                </p:cTn>
                              </p:par>
                              <p:par>
                                <p:cTn id="11" presetID="4" presetClass="entr" presetSubtype="16"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ox(in)">
                                      <p:cBhvr>
                                        <p:cTn id="13" dur="500"/>
                                        <p:tgtEl>
                                          <p:spTgt spid="13"/>
                                        </p:tgtEl>
                                      </p:cBhvr>
                                    </p:animEffect>
                                  </p:childTnLst>
                                </p:cTn>
                              </p:par>
                              <p:par>
                                <p:cTn id="14" presetID="4" presetClass="entr" presetSubtype="16"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ox(in)">
                                      <p:cBhvr>
                                        <p:cTn id="16" dur="500"/>
                                        <p:tgtEl>
                                          <p:spTgt spid="14"/>
                                        </p:tgtEl>
                                      </p:cBhvr>
                                    </p:animEffect>
                                  </p:childTnLst>
                                </p:cTn>
                              </p:par>
                              <p:par>
                                <p:cTn id="17" presetID="4" presetClass="entr" presetSubtype="16"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ox(in)">
                                      <p:cBhvr>
                                        <p:cTn id="19" dur="500"/>
                                        <p:tgtEl>
                                          <p:spTgt spid="17"/>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ox(in)">
                                      <p:cBhvr>
                                        <p:cTn id="22" dur="500"/>
                                        <p:tgtEl>
                                          <p:spTgt spid="18"/>
                                        </p:tgtEl>
                                      </p:cBhvr>
                                    </p:animEffect>
                                  </p:childTnLst>
                                </p:cTn>
                              </p:par>
                              <p:par>
                                <p:cTn id="23" presetID="4" presetClass="entr" presetSubtype="16"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ox(in)">
                                      <p:cBhvr>
                                        <p:cTn id="25" dur="500"/>
                                        <p:tgtEl>
                                          <p:spTgt spid="19"/>
                                        </p:tgtEl>
                                      </p:cBhvr>
                                    </p:animEffect>
                                  </p:childTnLst>
                                </p:cTn>
                              </p:par>
                              <p:par>
                                <p:cTn id="26" presetID="4" presetClass="entr" presetSubtype="16" fill="hold"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ox(in)">
                                      <p:cBhvr>
                                        <p:cTn id="28" dur="500"/>
                                        <p:tgtEl>
                                          <p:spTgt spid="20"/>
                                        </p:tgtEl>
                                      </p:cBhvr>
                                    </p:animEffect>
                                  </p:childTnLst>
                                </p:cTn>
                              </p:par>
                              <p:par>
                                <p:cTn id="29" presetID="4" presetClass="entr" presetSubtype="16"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ox(in)">
                                      <p:cBhvr>
                                        <p:cTn id="31" dur="500"/>
                                        <p:tgtEl>
                                          <p:spTgt spid="21"/>
                                        </p:tgtEl>
                                      </p:cBhvr>
                                    </p:animEffect>
                                  </p:childTnLst>
                                </p:cTn>
                              </p:par>
                              <p:par>
                                <p:cTn id="32" presetID="4" presetClass="entr" presetSubtype="16"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ox(in)">
                                      <p:cBhvr>
                                        <p:cTn id="34" dur="500"/>
                                        <p:tgtEl>
                                          <p:spTgt spid="22"/>
                                        </p:tgtEl>
                                      </p:cBhvr>
                                    </p:animEffect>
                                  </p:childTnLst>
                                </p:cTn>
                              </p:par>
                              <p:par>
                                <p:cTn id="35" presetID="4" presetClass="entr" presetSubtype="16"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ox(in)">
                                      <p:cBhvr>
                                        <p:cTn id="37" dur="500"/>
                                        <p:tgtEl>
                                          <p:spTgt spid="23"/>
                                        </p:tgtEl>
                                      </p:cBhvr>
                                    </p:animEffect>
                                  </p:childTnLst>
                                </p:cTn>
                              </p:par>
                              <p:par>
                                <p:cTn id="38" presetID="4" presetClass="entr" presetSubtype="16" fill="hold"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ox(in)">
                                      <p:cBhvr>
                                        <p:cTn id="40" dur="500"/>
                                        <p:tgtEl>
                                          <p:spTgt spid="24"/>
                                        </p:tgtEl>
                                      </p:cBhvr>
                                    </p:animEffect>
                                  </p:childTnLst>
                                </p:cTn>
                              </p:par>
                              <p:par>
                                <p:cTn id="41" presetID="4" presetClass="entr" presetSubtype="16"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box(in)">
                                      <p:cBhvr>
                                        <p:cTn id="43" dur="500"/>
                                        <p:tgtEl>
                                          <p:spTgt spid="25"/>
                                        </p:tgtEl>
                                      </p:cBhvr>
                                    </p:animEffect>
                                  </p:childTnLst>
                                </p:cTn>
                              </p:par>
                              <p:par>
                                <p:cTn id="44" presetID="4" presetClass="entr" presetSubtype="16"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box(in)">
                                      <p:cBhvr>
                                        <p:cTn id="46" dur="500"/>
                                        <p:tgtEl>
                                          <p:spTgt spid="26"/>
                                        </p:tgtEl>
                                      </p:cBhvr>
                                    </p:animEffect>
                                  </p:childTnLst>
                                </p:cTn>
                              </p:par>
                              <p:par>
                                <p:cTn id="47" presetID="4" presetClass="entr" presetSubtype="16"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box(in)">
                                      <p:cBhvr>
                                        <p:cTn id="49" dur="500"/>
                                        <p:tgtEl>
                                          <p:spTgt spid="27"/>
                                        </p:tgtEl>
                                      </p:cBhvr>
                                    </p:animEffect>
                                  </p:childTnLst>
                                </p:cTn>
                              </p:par>
                              <p:par>
                                <p:cTn id="50" presetID="4" presetClass="entr" presetSubtype="16"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ox(in)">
                                      <p:cBhvr>
                                        <p:cTn id="52" dur="500"/>
                                        <p:tgtEl>
                                          <p:spTgt spid="28"/>
                                        </p:tgtEl>
                                      </p:cBhvr>
                                    </p:animEffect>
                                  </p:childTnLst>
                                </p:cTn>
                              </p:par>
                              <p:par>
                                <p:cTn id="53" presetID="4" presetClass="entr" presetSubtype="16"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box(in)">
                                      <p:cBhvr>
                                        <p:cTn id="55" dur="500"/>
                                        <p:tgtEl>
                                          <p:spTgt spid="29"/>
                                        </p:tgtEl>
                                      </p:cBhvr>
                                    </p:animEffect>
                                  </p:childTnLst>
                                </p:cTn>
                              </p:par>
                              <p:par>
                                <p:cTn id="56" presetID="4" presetClass="entr" presetSubtype="16"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box(in)">
                                      <p:cBhvr>
                                        <p:cTn id="5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8" grpId="0"/>
      <p:bldP spid="19" grpId="0"/>
      <p:bldP spid="25" grpId="0"/>
      <p:bldP spid="26" grpId="0"/>
      <p:bldP spid="27" grpId="0"/>
      <p:bldP spid="29" grpId="0" animBg="1"/>
      <p:bldP spid="3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 name="Chart 33"/>
          <p:cNvGraphicFramePr>
            <a:graphicFrameLocks noGrp="1"/>
          </p:cNvGraphicFramePr>
          <p:nvPr/>
        </p:nvGraphicFramePr>
        <p:xfrm>
          <a:off x="-79504" y="1125416"/>
          <a:ext cx="10065011" cy="6058525"/>
        </p:xfrm>
        <a:graphic>
          <a:graphicData uri="http://schemas.openxmlformats.org/drawingml/2006/chart">
            <c:chart xmlns:c="http://schemas.openxmlformats.org/drawingml/2006/chart" xmlns:r="http://schemas.openxmlformats.org/officeDocument/2006/relationships" r:id="rId3"/>
          </a:graphicData>
        </a:graphic>
      </p:graphicFrame>
      <p:sp>
        <p:nvSpPr>
          <p:cNvPr id="32" name="TextBox 31"/>
          <p:cNvSpPr txBox="1"/>
          <p:nvPr/>
        </p:nvSpPr>
        <p:spPr>
          <a:xfrm>
            <a:off x="418253" y="412257"/>
            <a:ext cx="8728287" cy="929485"/>
          </a:xfrm>
          <a:prstGeom prst="rect">
            <a:avLst/>
          </a:prstGeom>
          <a:noFill/>
        </p:spPr>
        <p:txBody>
          <a:bodyPr wrap="square" rtlCol="0">
            <a:spAutoFit/>
          </a:bodyPr>
          <a:lstStyle/>
          <a:p>
            <a:pPr>
              <a:lnSpc>
                <a:spcPct val="120000"/>
              </a:lnSpc>
            </a:pPr>
            <a:r>
              <a:rPr lang="en-US" sz="3400" cap="all" spc="600" baseline="30000" dirty="0">
                <a:solidFill>
                  <a:schemeClr val="tx1">
                    <a:lumMod val="65000"/>
                    <a:lumOff val="35000"/>
                  </a:schemeClr>
                </a:solidFill>
                <a:latin typeface="Raleway"/>
                <a:cs typeface="Raleway"/>
              </a:rPr>
              <a:t>Concentrations OF indicator PCB IN HUMAN MILK (Sum 6 PCB)</a:t>
            </a:r>
          </a:p>
        </p:txBody>
      </p:sp>
      <p:pic>
        <p:nvPicPr>
          <p:cNvPr id="33" name="Picture 32"/>
          <p:cNvPicPr>
            <a:picLocks noChangeAspect="1"/>
          </p:cNvPicPr>
          <p:nvPr/>
        </p:nvPicPr>
        <p:blipFill>
          <a:blip r:embed="rId4"/>
          <a:stretch>
            <a:fillRect/>
          </a:stretch>
        </p:blipFill>
        <p:spPr>
          <a:xfrm>
            <a:off x="495300" y="1438901"/>
            <a:ext cx="8915400" cy="38100"/>
          </a:xfrm>
          <a:prstGeom prst="rect">
            <a:avLst/>
          </a:prstGeom>
        </p:spPr>
      </p:pic>
    </p:spTree>
    <p:extLst>
      <p:ext uri="{BB962C8B-B14F-4D97-AF65-F5344CB8AC3E}">
        <p14:creationId xmlns:p14="http://schemas.microsoft.com/office/powerpoint/2010/main" val="2942694842"/>
      </p:ext>
    </p:extLst>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a:stretch>
            <a:fillRect/>
          </a:stretch>
        </p:blipFill>
        <p:spPr>
          <a:xfrm>
            <a:off x="495300" y="1300351"/>
            <a:ext cx="8915400" cy="38100"/>
          </a:xfrm>
          <a:prstGeom prst="rect">
            <a:avLst/>
          </a:prstGeom>
        </p:spPr>
      </p:pic>
      <p:graphicFrame>
        <p:nvGraphicFramePr>
          <p:cNvPr id="5" name="Chart 4"/>
          <p:cNvGraphicFramePr>
            <a:graphicFrameLocks noGrp="1"/>
          </p:cNvGraphicFramePr>
          <p:nvPr/>
        </p:nvGraphicFramePr>
        <p:xfrm>
          <a:off x="221680" y="799475"/>
          <a:ext cx="9290779" cy="6058525"/>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p:cNvSpPr txBox="1"/>
          <p:nvPr/>
        </p:nvSpPr>
        <p:spPr>
          <a:xfrm>
            <a:off x="607760" y="412256"/>
            <a:ext cx="8056880" cy="929485"/>
          </a:xfrm>
          <a:prstGeom prst="rect">
            <a:avLst/>
          </a:prstGeom>
          <a:noFill/>
        </p:spPr>
        <p:txBody>
          <a:bodyPr wrap="square" rtlCol="0">
            <a:spAutoFit/>
          </a:bodyPr>
          <a:lstStyle/>
          <a:p>
            <a:pPr>
              <a:lnSpc>
                <a:spcPct val="120000"/>
              </a:lnSpc>
            </a:pPr>
            <a:r>
              <a:rPr lang="en-US" sz="3400" cap="all" spc="600" baseline="30000" dirty="0">
                <a:solidFill>
                  <a:schemeClr val="tx1">
                    <a:lumMod val="65000"/>
                    <a:lumOff val="35000"/>
                  </a:schemeClr>
                </a:solidFill>
                <a:latin typeface="Raleway"/>
                <a:cs typeface="Raleway"/>
              </a:rPr>
              <a:t>Concentrations OF </a:t>
            </a:r>
            <a:r>
              <a:rPr lang="en-US" sz="3400" cap="all" spc="600" baseline="30000" dirty="0" err="1">
                <a:solidFill>
                  <a:schemeClr val="tx1">
                    <a:lumMod val="65000"/>
                    <a:lumOff val="35000"/>
                  </a:schemeClr>
                </a:solidFill>
                <a:latin typeface="Raleway"/>
                <a:cs typeface="Raleway"/>
              </a:rPr>
              <a:t>pcdd</a:t>
            </a:r>
            <a:r>
              <a:rPr lang="en-US" sz="3400" cap="all" spc="600" baseline="30000" dirty="0">
                <a:solidFill>
                  <a:schemeClr val="tx1">
                    <a:lumMod val="65000"/>
                    <a:lumOff val="35000"/>
                  </a:schemeClr>
                </a:solidFill>
                <a:latin typeface="Raleway"/>
                <a:cs typeface="Raleway"/>
              </a:rPr>
              <a:t>/</a:t>
            </a:r>
            <a:r>
              <a:rPr lang="en-US" sz="3400" cap="all" spc="600" baseline="30000" dirty="0" err="1">
                <a:solidFill>
                  <a:schemeClr val="tx1">
                    <a:lumMod val="65000"/>
                    <a:lumOff val="35000"/>
                  </a:schemeClr>
                </a:solidFill>
                <a:latin typeface="Raleway"/>
                <a:cs typeface="Raleway"/>
              </a:rPr>
              <a:t>pcdf</a:t>
            </a:r>
            <a:r>
              <a:rPr lang="en-US" sz="3400" cap="all" spc="600" baseline="30000" dirty="0">
                <a:solidFill>
                  <a:schemeClr val="tx1">
                    <a:lumMod val="65000"/>
                    <a:lumOff val="35000"/>
                  </a:schemeClr>
                </a:solidFill>
                <a:latin typeface="Raleway"/>
                <a:cs typeface="Raleway"/>
              </a:rPr>
              <a:t> IN HUMAN MILK (Sum 17 </a:t>
            </a:r>
            <a:r>
              <a:rPr lang="en-US" sz="3400" cap="all" spc="600" baseline="30000" dirty="0" err="1">
                <a:solidFill>
                  <a:schemeClr val="tx1">
                    <a:lumMod val="65000"/>
                    <a:lumOff val="35000"/>
                  </a:schemeClr>
                </a:solidFill>
                <a:latin typeface="Raleway"/>
                <a:cs typeface="Raleway"/>
              </a:rPr>
              <a:t>PCdd</a:t>
            </a:r>
            <a:r>
              <a:rPr lang="en-US" sz="3400" cap="all" spc="600" baseline="30000" dirty="0">
                <a:solidFill>
                  <a:schemeClr val="tx1">
                    <a:lumMod val="65000"/>
                    <a:lumOff val="35000"/>
                  </a:schemeClr>
                </a:solidFill>
                <a:latin typeface="Raleway"/>
                <a:cs typeface="Raleway"/>
              </a:rPr>
              <a:t>/</a:t>
            </a:r>
            <a:r>
              <a:rPr lang="en-US" sz="3400" cap="all" spc="600" baseline="30000" dirty="0" err="1">
                <a:solidFill>
                  <a:schemeClr val="tx1">
                    <a:lumMod val="65000"/>
                    <a:lumOff val="35000"/>
                  </a:schemeClr>
                </a:solidFill>
                <a:latin typeface="Raleway"/>
                <a:cs typeface="Raleway"/>
              </a:rPr>
              <a:t>pcdf</a:t>
            </a:r>
            <a:r>
              <a:rPr lang="en-US" sz="3400" cap="all" spc="600" baseline="30000" dirty="0">
                <a:solidFill>
                  <a:schemeClr val="tx1">
                    <a:lumMod val="65000"/>
                    <a:lumOff val="35000"/>
                  </a:schemeClr>
                </a:solidFill>
                <a:latin typeface="Raleway"/>
                <a:cs typeface="Raleway"/>
              </a:rPr>
              <a:t>)</a:t>
            </a:r>
          </a:p>
        </p:txBody>
      </p:sp>
    </p:spTree>
    <p:extLst>
      <p:ext uri="{BB962C8B-B14F-4D97-AF65-F5344CB8AC3E}">
        <p14:creationId xmlns:p14="http://schemas.microsoft.com/office/powerpoint/2010/main" val="2942694842"/>
      </p:ext>
    </p:extLst>
  </p:cSld>
  <p:clrMapOvr>
    <a:masterClrMapping/>
  </p:clrMapOvr>
  <p:transition>
    <p:fade thruBlk="1"/>
  </p:transition>
</p:sld>
</file>

<file path=ppt/theme/theme1.xml><?xml version="1.0" encoding="utf-8"?>
<a:theme xmlns:a="http://schemas.openxmlformats.org/drawingml/2006/main" name="Traînée de condensation">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TotalTime>
  <Words>396</Words>
  <Application>Microsoft Office PowerPoint</Application>
  <PresentationFormat>A4 Paper (210x297 mm)</PresentationFormat>
  <Paragraphs>51</Paragraphs>
  <Slides>17</Slides>
  <Notes>10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MS PGothic</vt:lpstr>
      <vt:lpstr>55 Helvetica Roman</vt:lpstr>
      <vt:lpstr>Agency FB</vt:lpstr>
      <vt:lpstr>Arial</vt:lpstr>
      <vt:lpstr>Calibri</vt:lpstr>
      <vt:lpstr>Century Gothic</vt:lpstr>
      <vt:lpstr>Helvetica Neue</vt:lpstr>
      <vt:lpstr>Raleway</vt:lpstr>
      <vt:lpstr>Traînée de condensation</vt:lpstr>
      <vt:lpstr>The global monitoring plan for persistent organic pollutants: outcomes of 10 years of POPs monitoring under the Stockholm Convention</vt:lpstr>
      <vt:lpstr>Regional and global monitoring reports</vt:lpstr>
      <vt:lpstr>GMP Data warehouse</vt:lpstr>
      <vt:lpstr>Data Availability</vt:lpstr>
      <vt:lpstr>PowerPoint Presentation</vt:lpstr>
      <vt:lpstr>Changes over time in air concentrations of indicator PCB (Sum 6 PCB)</vt:lpstr>
      <vt:lpstr>PowerPoint Presentation</vt:lpstr>
      <vt:lpstr>PowerPoint Presentation</vt:lpstr>
      <vt:lpstr>PowerPoint Presentation</vt:lpstr>
      <vt:lpstr>Trends – Dioxins (Japan)</vt:lpstr>
      <vt:lpstr>PowerPoint Presentation</vt:lpstr>
      <vt:lpstr>PowerPoint Presentation</vt:lpstr>
      <vt:lpstr>PowerPoint Presentation</vt:lpstr>
      <vt:lpstr>PowerPoint Presentation</vt:lpstr>
      <vt:lpstr>PowerPoint Presentation</vt:lpstr>
      <vt:lpstr>More information at: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Petr Barborik</dc:creator>
  <cp:lastModifiedBy>Katarina Magulova</cp:lastModifiedBy>
  <cp:revision>123</cp:revision>
  <cp:lastPrinted>2015-01-30T07:41:22Z</cp:lastPrinted>
  <dcterms:created xsi:type="dcterms:W3CDTF">2015-01-30T10:12:02Z</dcterms:created>
  <dcterms:modified xsi:type="dcterms:W3CDTF">2018-09-18T00:25:14Z</dcterms:modified>
</cp:coreProperties>
</file>