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8C4B8-1E7D-41E1-BC9C-B86E9C5392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46E4267-27DE-4E6A-95C4-FF9DE46B30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AEE3A51-0038-474F-8384-D9A74C834CE7}"/>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C5B8227D-4336-4A97-8FB2-26083C8050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DDC518-1297-49BF-AFA4-CF5F67887CA1}"/>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1695337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C96D8-9D32-48D7-AAE7-3FE71F64FA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2BFD35-D497-4635-8F58-E6BEC7796F2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A1DFC5-F10B-43DB-A51E-F055CDDF91BC}"/>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DF150E5B-3C7F-447B-A438-971D6CA23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04AF6C-C8C3-4354-B0AA-5AD8E575D758}"/>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139315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98294C-D785-4D4C-8F28-CA8D422B23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78F2B7-C77F-4175-BE09-A57FDF30144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666080-0B55-4BA3-B6D8-5A5F3406F7C3}"/>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D982D14B-5842-44C9-B5B5-0E79F1747B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1585E1-3783-4504-9A68-B5C37BA73DD9}"/>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418068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F3B79-BD13-4685-BEB5-66A2A0ACC8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B70357-9C1A-4318-8606-E3F78C547D4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58E766-073A-4308-99FC-D81233C50B25}"/>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82BB8526-0359-4DDA-9384-F092BFEEB7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B5C146-DBFC-4B91-9EC3-33283222DF24}"/>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3782389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0088-5D1B-4002-8D25-4695634640A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8F4FFD-5C1F-4EF9-96D4-F5AB7A4E6F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E7CFDE4-D17F-4DDA-914F-645F249BFFE1}"/>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80790975-1D87-4F4A-B3EB-6F7E45C81F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068E97-C9F5-4DA9-8F31-2B5BC791A352}"/>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4067334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A2F1E-2892-402C-9358-82029CB1EC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3633DD-C534-4C2A-B4AA-B36A432BDAF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63C148-143E-4A8A-A00C-9EECE669727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E20BEF-0D01-4334-88AE-C89C189872EA}"/>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6" name="Footer Placeholder 5">
            <a:extLst>
              <a:ext uri="{FF2B5EF4-FFF2-40B4-BE49-F238E27FC236}">
                <a16:creationId xmlns:a16="http://schemas.microsoft.com/office/drawing/2014/main" id="{A8249318-D122-49C6-BB89-6E0148F389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D4ECDC-1E5F-4A48-8B57-F9361588D26E}"/>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1241047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7A483-343F-422F-9040-82BD060C1ED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593255C-BB91-4CAD-8084-6CE8A5FCCD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9F06BE-449D-4CA8-9E6F-C6681A1F3C7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B1D776-CDD1-42E6-A2D7-608981FD28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3AA95A4-3A21-48CB-B404-135808C34EF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17969C-C62F-414A-ABBC-969AFAF08AD3}"/>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8" name="Footer Placeholder 7">
            <a:extLst>
              <a:ext uri="{FF2B5EF4-FFF2-40B4-BE49-F238E27FC236}">
                <a16:creationId xmlns:a16="http://schemas.microsoft.com/office/drawing/2014/main" id="{A25DEE9A-9967-48B0-AE9A-FB4E76216E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43BF29-FD36-4446-B724-C95D2E3C377C}"/>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3845762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D0F57-20EC-425B-8D15-1F2F46EDB0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99F8F5-9C48-4731-8AB2-90D53B7CDDC5}"/>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4" name="Footer Placeholder 3">
            <a:extLst>
              <a:ext uri="{FF2B5EF4-FFF2-40B4-BE49-F238E27FC236}">
                <a16:creationId xmlns:a16="http://schemas.microsoft.com/office/drawing/2014/main" id="{45298459-DBAB-4C24-8F52-1B7398AD93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AF3B9C-B87B-4D5E-B2B6-B7B22A283B72}"/>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4135675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4B98A2-CC5D-4FE3-80D2-617C0E32002D}"/>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3" name="Footer Placeholder 2">
            <a:extLst>
              <a:ext uri="{FF2B5EF4-FFF2-40B4-BE49-F238E27FC236}">
                <a16:creationId xmlns:a16="http://schemas.microsoft.com/office/drawing/2014/main" id="{AED61E93-022D-45BE-A40B-ED5E2DA119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3EF98D-8263-43F7-8DFE-CC2B2740FA49}"/>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3815403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71FA4-23E8-4198-A8F1-2E4DE26B59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573347-525C-44C3-B035-7191BBCA6F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76CB0F7-583F-46BF-B0F5-062EC70C83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28B8EF2-0C3C-4F13-ABE2-4FF918FED591}"/>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6" name="Footer Placeholder 5">
            <a:extLst>
              <a:ext uri="{FF2B5EF4-FFF2-40B4-BE49-F238E27FC236}">
                <a16:creationId xmlns:a16="http://schemas.microsoft.com/office/drawing/2014/main" id="{733FFE5A-DFEB-4C2F-9ADA-38BFC4692B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2F0156-2751-42B2-8532-7C10792F4321}"/>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4015262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C2FF8-97D7-4191-B67E-6B09A04478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62861D-D34E-449D-BEA7-B151C40C7E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A79BCD-5961-4F7F-A310-52970FB4F2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43C12F5-205C-448D-AC5B-68005826BE63}"/>
              </a:ext>
            </a:extLst>
          </p:cNvPr>
          <p:cNvSpPr>
            <a:spLocks noGrp="1"/>
          </p:cNvSpPr>
          <p:nvPr>
            <p:ph type="dt" sz="half" idx="10"/>
          </p:nvPr>
        </p:nvSpPr>
        <p:spPr/>
        <p:txBody>
          <a:bodyPr/>
          <a:lstStyle/>
          <a:p>
            <a:fld id="{15A7EA24-BD1C-4686-8C5A-8CCE45F0D82A}" type="datetimeFigureOut">
              <a:rPr lang="en-US" smtClean="0"/>
              <a:t>04/03/2019</a:t>
            </a:fld>
            <a:endParaRPr lang="en-US"/>
          </a:p>
        </p:txBody>
      </p:sp>
      <p:sp>
        <p:nvSpPr>
          <p:cNvPr id="6" name="Footer Placeholder 5">
            <a:extLst>
              <a:ext uri="{FF2B5EF4-FFF2-40B4-BE49-F238E27FC236}">
                <a16:creationId xmlns:a16="http://schemas.microsoft.com/office/drawing/2014/main" id="{51D0C671-16BB-47EF-91EA-CAA20EE055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02F1C2-7E58-475E-B404-4425C118C369}"/>
              </a:ext>
            </a:extLst>
          </p:cNvPr>
          <p:cNvSpPr>
            <a:spLocks noGrp="1"/>
          </p:cNvSpPr>
          <p:nvPr>
            <p:ph type="sldNum" sz="quarter" idx="12"/>
          </p:nvPr>
        </p:nvSpPr>
        <p:spPr/>
        <p:txBody>
          <a:bodyPr/>
          <a:lstStyle/>
          <a:p>
            <a:fld id="{10C626E8-CFB3-4C3B-9EA9-AF085E4C7126}" type="slidenum">
              <a:rPr lang="en-US" smtClean="0"/>
              <a:t>‹#›</a:t>
            </a:fld>
            <a:endParaRPr lang="en-US"/>
          </a:p>
        </p:txBody>
      </p:sp>
    </p:spTree>
    <p:extLst>
      <p:ext uri="{BB962C8B-B14F-4D97-AF65-F5344CB8AC3E}">
        <p14:creationId xmlns:p14="http://schemas.microsoft.com/office/powerpoint/2010/main" val="3965542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D45B8D-6708-4172-805A-CA018D39DD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D67B5B6-58DB-422D-A4C7-97EF557265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76DF94-D76A-4E37-B9D1-91F73AA897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A7EA24-BD1C-4686-8C5A-8CCE45F0D82A}" type="datetimeFigureOut">
              <a:rPr lang="en-US" smtClean="0"/>
              <a:t>04/03/2019</a:t>
            </a:fld>
            <a:endParaRPr lang="en-US"/>
          </a:p>
        </p:txBody>
      </p:sp>
      <p:sp>
        <p:nvSpPr>
          <p:cNvPr id="5" name="Footer Placeholder 4">
            <a:extLst>
              <a:ext uri="{FF2B5EF4-FFF2-40B4-BE49-F238E27FC236}">
                <a16:creationId xmlns:a16="http://schemas.microsoft.com/office/drawing/2014/main" id="{E8C48F07-6266-44A3-93CB-BC381609D8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AF6E9E1-F0BD-48CD-88F0-62106ABA42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C626E8-CFB3-4C3B-9EA9-AF085E4C7126}" type="slidenum">
              <a:rPr lang="en-US" smtClean="0"/>
              <a:t>‹#›</a:t>
            </a:fld>
            <a:endParaRPr lang="en-US"/>
          </a:p>
        </p:txBody>
      </p:sp>
    </p:spTree>
    <p:extLst>
      <p:ext uri="{BB962C8B-B14F-4D97-AF65-F5344CB8AC3E}">
        <p14:creationId xmlns:p14="http://schemas.microsoft.com/office/powerpoint/2010/main" val="1739800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vent.crowdcompass.com/unea-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CA9B-D21E-481F-8B6E-44B5C02015E4}"/>
              </a:ext>
            </a:extLst>
          </p:cNvPr>
          <p:cNvSpPr>
            <a:spLocks noGrp="1"/>
          </p:cNvSpPr>
          <p:nvPr>
            <p:ph type="ctrTitle"/>
          </p:nvPr>
        </p:nvSpPr>
        <p:spPr/>
        <p:txBody>
          <a:bodyPr/>
          <a:lstStyle/>
          <a:p>
            <a:r>
              <a:rPr lang="en-US" b="1" dirty="0">
                <a:solidFill>
                  <a:schemeClr val="accent1">
                    <a:lumMod val="50000"/>
                  </a:schemeClr>
                </a:solidFill>
              </a:rPr>
              <a:t>UNEA 4 and OECPR App and </a:t>
            </a:r>
            <a:r>
              <a:rPr lang="en-US" b="1" dirty="0" err="1">
                <a:solidFill>
                  <a:schemeClr val="accent1">
                    <a:lumMod val="50000"/>
                  </a:schemeClr>
                </a:solidFill>
              </a:rPr>
              <a:t>Papersmart</a:t>
            </a:r>
            <a:r>
              <a:rPr lang="en-US" b="1" dirty="0">
                <a:solidFill>
                  <a:schemeClr val="accent1">
                    <a:lumMod val="50000"/>
                  </a:schemeClr>
                </a:solidFill>
              </a:rPr>
              <a:t> portal</a:t>
            </a:r>
          </a:p>
        </p:txBody>
      </p:sp>
      <p:sp>
        <p:nvSpPr>
          <p:cNvPr id="3" name="Subtitle 2">
            <a:extLst>
              <a:ext uri="{FF2B5EF4-FFF2-40B4-BE49-F238E27FC236}">
                <a16:creationId xmlns:a16="http://schemas.microsoft.com/office/drawing/2014/main" id="{15EC5795-A84C-4CAA-9577-B854E1D9489A}"/>
              </a:ext>
            </a:extLst>
          </p:cNvPr>
          <p:cNvSpPr>
            <a:spLocks noGrp="1"/>
          </p:cNvSpPr>
          <p:nvPr>
            <p:ph type="subTitle" idx="1"/>
          </p:nvPr>
        </p:nvSpPr>
        <p:spPr>
          <a:xfrm>
            <a:off x="1524000" y="4459288"/>
            <a:ext cx="9144000" cy="1655762"/>
          </a:xfrm>
        </p:spPr>
        <p:txBody>
          <a:bodyPr>
            <a:normAutofit/>
          </a:bodyPr>
          <a:lstStyle/>
          <a:p>
            <a:r>
              <a:rPr lang="en-US" sz="3600" dirty="0">
                <a:solidFill>
                  <a:schemeClr val="accent1">
                    <a:lumMod val="75000"/>
                  </a:schemeClr>
                </a:solidFill>
              </a:rPr>
              <a:t>Victor Oburu</a:t>
            </a:r>
          </a:p>
          <a:p>
            <a:r>
              <a:rPr lang="en-US" sz="3600" dirty="0">
                <a:solidFill>
                  <a:schemeClr val="accent1">
                    <a:lumMod val="75000"/>
                  </a:schemeClr>
                </a:solidFill>
              </a:rPr>
              <a:t>victor.oburu@un.org</a:t>
            </a:r>
          </a:p>
        </p:txBody>
      </p:sp>
    </p:spTree>
    <p:extLst>
      <p:ext uri="{BB962C8B-B14F-4D97-AF65-F5344CB8AC3E}">
        <p14:creationId xmlns:p14="http://schemas.microsoft.com/office/powerpoint/2010/main" val="140742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0C8A6-B425-40FB-9131-35D3D78CD08A}"/>
              </a:ext>
            </a:extLst>
          </p:cNvPr>
          <p:cNvSpPr>
            <a:spLocks noGrp="1"/>
          </p:cNvSpPr>
          <p:nvPr>
            <p:ph type="title"/>
          </p:nvPr>
        </p:nvSpPr>
        <p:spPr/>
        <p:txBody>
          <a:bodyPr/>
          <a:lstStyle/>
          <a:p>
            <a:r>
              <a:rPr lang="en-US" b="1" dirty="0"/>
              <a:t>The App will enable you to:</a:t>
            </a:r>
          </a:p>
        </p:txBody>
      </p:sp>
      <p:sp>
        <p:nvSpPr>
          <p:cNvPr id="3" name="Content Placeholder 2">
            <a:extLst>
              <a:ext uri="{FF2B5EF4-FFF2-40B4-BE49-F238E27FC236}">
                <a16:creationId xmlns:a16="http://schemas.microsoft.com/office/drawing/2014/main" id="{94DF4D00-D4FC-43D2-84CF-E07A9E64E0EA}"/>
              </a:ext>
            </a:extLst>
          </p:cNvPr>
          <p:cNvSpPr>
            <a:spLocks noGrp="1"/>
          </p:cNvSpPr>
          <p:nvPr>
            <p:ph idx="1"/>
          </p:nvPr>
        </p:nvSpPr>
        <p:spPr/>
        <p:txBody>
          <a:bodyPr/>
          <a:lstStyle/>
          <a:p>
            <a:r>
              <a:rPr lang="en-US" dirty="0"/>
              <a:t>Access real-time schedule of events</a:t>
            </a:r>
          </a:p>
          <a:p>
            <a:r>
              <a:rPr lang="en-US" dirty="0"/>
              <a:t>Access all the documents pertinent to OECPR and UNEA 4</a:t>
            </a:r>
          </a:p>
          <a:p>
            <a:r>
              <a:rPr lang="en-US" dirty="0"/>
              <a:t>Get real-time updates through notification of all events</a:t>
            </a:r>
          </a:p>
          <a:p>
            <a:r>
              <a:rPr lang="en-US" dirty="0"/>
              <a:t>Create your own calendar for the meetings you would like to attend and integrate it with your own calendar. This requires you to create an account through an easy two step process</a:t>
            </a:r>
          </a:p>
          <a:p>
            <a:endParaRPr lang="en-US" dirty="0"/>
          </a:p>
        </p:txBody>
      </p:sp>
    </p:spTree>
    <p:extLst>
      <p:ext uri="{BB962C8B-B14F-4D97-AF65-F5344CB8AC3E}">
        <p14:creationId xmlns:p14="http://schemas.microsoft.com/office/powerpoint/2010/main" val="492732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FDF6-C2D2-4799-8FE2-AEF95B96DC12}"/>
              </a:ext>
            </a:extLst>
          </p:cNvPr>
          <p:cNvSpPr>
            <a:spLocks noGrp="1"/>
          </p:cNvSpPr>
          <p:nvPr>
            <p:ph type="title"/>
          </p:nvPr>
        </p:nvSpPr>
        <p:spPr/>
        <p:txBody>
          <a:bodyPr/>
          <a:lstStyle/>
          <a:p>
            <a:r>
              <a:rPr lang="en-US" b="1" dirty="0"/>
              <a:t>Downloading the App on iOS devices</a:t>
            </a:r>
          </a:p>
        </p:txBody>
      </p:sp>
      <p:sp>
        <p:nvSpPr>
          <p:cNvPr id="3" name="Content Placeholder 2">
            <a:extLst>
              <a:ext uri="{FF2B5EF4-FFF2-40B4-BE49-F238E27FC236}">
                <a16:creationId xmlns:a16="http://schemas.microsoft.com/office/drawing/2014/main" id="{7DCDEFD3-C361-48AB-BBBA-9647D285132B}"/>
              </a:ext>
            </a:extLst>
          </p:cNvPr>
          <p:cNvSpPr>
            <a:spLocks noGrp="1"/>
          </p:cNvSpPr>
          <p:nvPr>
            <p:ph idx="1"/>
          </p:nvPr>
        </p:nvSpPr>
        <p:spPr>
          <a:xfrm>
            <a:off x="838200" y="1825625"/>
            <a:ext cx="11198290" cy="4351338"/>
          </a:xfrm>
        </p:spPr>
        <p:txBody>
          <a:bodyPr/>
          <a:lstStyle/>
          <a:p>
            <a:pPr marL="0" indent="0">
              <a:buNone/>
            </a:pPr>
            <a:r>
              <a:rPr lang="en-US" dirty="0">
                <a:solidFill>
                  <a:schemeClr val="accent1">
                    <a:lumMod val="50000"/>
                  </a:schemeClr>
                </a:solidFill>
              </a:rPr>
              <a:t>iOS devices supported includes </a:t>
            </a:r>
            <a:r>
              <a:rPr lang="en-US" dirty="0"/>
              <a:t>(iPhones, iPads) on the App Store </a:t>
            </a:r>
          </a:p>
          <a:p>
            <a:pPr marL="0" indent="0">
              <a:buNone/>
            </a:pPr>
            <a:r>
              <a:rPr lang="en-US" dirty="0"/>
              <a:t>           </a:t>
            </a:r>
          </a:p>
          <a:p>
            <a:pPr marL="514350" indent="-514350">
              <a:buFont typeface="+mj-lt"/>
              <a:buAutoNum type="arabicPeriod"/>
            </a:pPr>
            <a:r>
              <a:rPr lang="en-US" dirty="0"/>
              <a:t>Go to the App store icon         , </a:t>
            </a:r>
          </a:p>
          <a:p>
            <a:pPr marL="514350" indent="-514350">
              <a:buFont typeface="+mj-lt"/>
              <a:buAutoNum type="arabicPeriod"/>
            </a:pPr>
            <a:r>
              <a:rPr lang="en-US" dirty="0"/>
              <a:t>Search for </a:t>
            </a:r>
            <a:r>
              <a:rPr lang="en-US" dirty="0">
                <a:solidFill>
                  <a:schemeClr val="accent5"/>
                </a:solidFill>
              </a:rPr>
              <a:t>UN Environment Events </a:t>
            </a:r>
          </a:p>
          <a:p>
            <a:pPr marL="514350" indent="-514350">
              <a:buFont typeface="+mj-lt"/>
              <a:buAutoNum type="arabicPeriod"/>
            </a:pPr>
            <a:r>
              <a:rPr lang="en-US" dirty="0"/>
              <a:t>Once you download the Events App, click on the download arrow to get the UNEA 4 App </a:t>
            </a:r>
          </a:p>
          <a:p>
            <a:pPr marL="0" indent="0">
              <a:buNone/>
            </a:pPr>
            <a:endParaRPr lang="en-US" dirty="0"/>
          </a:p>
        </p:txBody>
      </p:sp>
      <p:pic>
        <p:nvPicPr>
          <p:cNvPr id="5" name="Picture 4">
            <a:extLst>
              <a:ext uri="{FF2B5EF4-FFF2-40B4-BE49-F238E27FC236}">
                <a16:creationId xmlns:a16="http://schemas.microsoft.com/office/drawing/2014/main" id="{7B9006E6-F94C-4C6A-9528-A7034144D5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8859" y="1825625"/>
            <a:ext cx="799322" cy="533262"/>
          </a:xfrm>
          <a:prstGeom prst="rect">
            <a:avLst/>
          </a:prstGeom>
        </p:spPr>
      </p:pic>
      <p:pic>
        <p:nvPicPr>
          <p:cNvPr id="6" name="Picture 5">
            <a:extLst>
              <a:ext uri="{FF2B5EF4-FFF2-40B4-BE49-F238E27FC236}">
                <a16:creationId xmlns:a16="http://schemas.microsoft.com/office/drawing/2014/main" id="{F21D39C6-3E16-4D47-8FF1-D761771781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7110" y="2806919"/>
            <a:ext cx="687702" cy="458795"/>
          </a:xfrm>
          <a:prstGeom prst="rect">
            <a:avLst/>
          </a:prstGeom>
        </p:spPr>
      </p:pic>
      <p:pic>
        <p:nvPicPr>
          <p:cNvPr id="8" name="Picture 7">
            <a:extLst>
              <a:ext uri="{FF2B5EF4-FFF2-40B4-BE49-F238E27FC236}">
                <a16:creationId xmlns:a16="http://schemas.microsoft.com/office/drawing/2014/main" id="{A85DECB4-21C4-4B49-8B7D-EDCC9EB0695F}"/>
              </a:ext>
            </a:extLst>
          </p:cNvPr>
          <p:cNvPicPr>
            <a:picLocks noChangeAspect="1"/>
          </p:cNvPicPr>
          <p:nvPr/>
        </p:nvPicPr>
        <p:blipFill rotWithShape="1">
          <a:blip r:embed="rId3">
            <a:extLst>
              <a:ext uri="{28A0092B-C50C-407E-A947-70E740481C1C}">
                <a14:useLocalDpi xmlns:a14="http://schemas.microsoft.com/office/drawing/2010/main" val="0"/>
              </a:ext>
            </a:extLst>
          </a:blip>
          <a:srcRect r="23691" b="11512"/>
          <a:stretch/>
        </p:blipFill>
        <p:spPr>
          <a:xfrm>
            <a:off x="6609574" y="3095331"/>
            <a:ext cx="1856402" cy="667338"/>
          </a:xfrm>
          <a:prstGeom prst="rect">
            <a:avLst/>
          </a:prstGeom>
        </p:spPr>
      </p:pic>
      <p:pic>
        <p:nvPicPr>
          <p:cNvPr id="10" name="Picture 9">
            <a:extLst>
              <a:ext uri="{FF2B5EF4-FFF2-40B4-BE49-F238E27FC236}">
                <a16:creationId xmlns:a16="http://schemas.microsoft.com/office/drawing/2014/main" id="{364F3548-B51C-4B6C-BB76-E01CFDAA3A9D}"/>
              </a:ext>
            </a:extLst>
          </p:cNvPr>
          <p:cNvPicPr>
            <a:picLocks noChangeAspect="1"/>
          </p:cNvPicPr>
          <p:nvPr/>
        </p:nvPicPr>
        <p:blipFill rotWithShape="1">
          <a:blip r:embed="rId4">
            <a:extLst>
              <a:ext uri="{28A0092B-C50C-407E-A947-70E740481C1C}">
                <a14:useLocalDpi xmlns:a14="http://schemas.microsoft.com/office/drawing/2010/main" val="0"/>
              </a:ext>
            </a:extLst>
          </a:blip>
          <a:srcRect t="3810" b="58503"/>
          <a:stretch/>
        </p:blipFill>
        <p:spPr>
          <a:xfrm>
            <a:off x="3963310" y="4338735"/>
            <a:ext cx="2747599" cy="2241060"/>
          </a:xfrm>
          <a:prstGeom prst="rect">
            <a:avLst/>
          </a:prstGeom>
        </p:spPr>
      </p:pic>
    </p:spTree>
    <p:extLst>
      <p:ext uri="{BB962C8B-B14F-4D97-AF65-F5344CB8AC3E}">
        <p14:creationId xmlns:p14="http://schemas.microsoft.com/office/powerpoint/2010/main" val="1488101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A591E-F74D-41DB-94CB-543EE02961F9}"/>
              </a:ext>
            </a:extLst>
          </p:cNvPr>
          <p:cNvSpPr>
            <a:spLocks noGrp="1"/>
          </p:cNvSpPr>
          <p:nvPr>
            <p:ph type="title"/>
          </p:nvPr>
        </p:nvSpPr>
        <p:spPr/>
        <p:txBody>
          <a:bodyPr/>
          <a:lstStyle/>
          <a:p>
            <a:r>
              <a:rPr lang="en-US" b="1" dirty="0"/>
              <a:t>Downloading the App on Android devices</a:t>
            </a:r>
            <a:endParaRPr lang="en-US" dirty="0"/>
          </a:p>
        </p:txBody>
      </p:sp>
      <p:sp>
        <p:nvSpPr>
          <p:cNvPr id="5" name="AutoShape 4" descr="Related image">
            <a:extLst>
              <a:ext uri="{FF2B5EF4-FFF2-40B4-BE49-F238E27FC236}">
                <a16:creationId xmlns:a16="http://schemas.microsoft.com/office/drawing/2014/main" id="{0A0F2430-6522-4259-980F-68226AA16DF9}"/>
              </a:ext>
            </a:extLst>
          </p:cNvPr>
          <p:cNvSpPr>
            <a:spLocks noGrp="1" noChangeAspect="1" noChangeArrowheads="1"/>
          </p:cNvSpPr>
          <p:nvPr>
            <p:ph idx="1"/>
          </p:nvPr>
        </p:nvSpPr>
        <p:spPr bwMode="auto">
          <a:xfrm>
            <a:off x="838200" y="1825625"/>
            <a:ext cx="11201400" cy="435133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514350" indent="-514350">
              <a:buFont typeface="+mj-lt"/>
              <a:buAutoNum type="arabicPeriod"/>
            </a:pPr>
            <a:r>
              <a:rPr lang="en-US" dirty="0"/>
              <a:t>Go to your devices Play Store icon</a:t>
            </a:r>
          </a:p>
          <a:p>
            <a:pPr marL="514350" indent="-514350">
              <a:buFont typeface="+mj-lt"/>
              <a:buAutoNum type="arabicPeriod"/>
            </a:pPr>
            <a:r>
              <a:rPr lang="en-US" dirty="0"/>
              <a:t>Search for UN Environment Events and click on install  </a:t>
            </a:r>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r>
              <a:rPr lang="en-US" dirty="0"/>
              <a:t>Once the events app is installed, click on the download arrow to get the UNEA 4 App </a:t>
            </a:r>
          </a:p>
        </p:txBody>
      </p:sp>
      <p:pic>
        <p:nvPicPr>
          <p:cNvPr id="7" name="Picture 6">
            <a:extLst>
              <a:ext uri="{FF2B5EF4-FFF2-40B4-BE49-F238E27FC236}">
                <a16:creationId xmlns:a16="http://schemas.microsoft.com/office/drawing/2014/main" id="{C653A801-913D-4158-8F20-4BC3788B05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4460" y="1331912"/>
            <a:ext cx="987425" cy="987425"/>
          </a:xfrm>
          <a:prstGeom prst="rect">
            <a:avLst/>
          </a:prstGeom>
        </p:spPr>
      </p:pic>
      <p:pic>
        <p:nvPicPr>
          <p:cNvPr id="9" name="Picture 8">
            <a:extLst>
              <a:ext uri="{FF2B5EF4-FFF2-40B4-BE49-F238E27FC236}">
                <a16:creationId xmlns:a16="http://schemas.microsoft.com/office/drawing/2014/main" id="{08F1718E-0A7C-440C-8271-D96C8A8AD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530" y="2791454"/>
            <a:ext cx="3902710" cy="1209840"/>
          </a:xfrm>
          <a:prstGeom prst="rect">
            <a:avLst/>
          </a:prstGeom>
        </p:spPr>
      </p:pic>
    </p:spTree>
    <p:extLst>
      <p:ext uri="{BB962C8B-B14F-4D97-AF65-F5344CB8AC3E}">
        <p14:creationId xmlns:p14="http://schemas.microsoft.com/office/powerpoint/2010/main" val="835476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4B98C-6574-4C18-9249-7EF99642A493}"/>
              </a:ext>
            </a:extLst>
          </p:cNvPr>
          <p:cNvSpPr>
            <a:spLocks noGrp="1"/>
          </p:cNvSpPr>
          <p:nvPr>
            <p:ph type="title"/>
          </p:nvPr>
        </p:nvSpPr>
        <p:spPr/>
        <p:txBody>
          <a:bodyPr/>
          <a:lstStyle/>
          <a:p>
            <a:r>
              <a:rPr lang="en-US" b="1" dirty="0"/>
              <a:t>Accessing the App via web browser</a:t>
            </a:r>
          </a:p>
        </p:txBody>
      </p:sp>
      <p:sp>
        <p:nvSpPr>
          <p:cNvPr id="3" name="Content Placeholder 2">
            <a:extLst>
              <a:ext uri="{FF2B5EF4-FFF2-40B4-BE49-F238E27FC236}">
                <a16:creationId xmlns:a16="http://schemas.microsoft.com/office/drawing/2014/main" id="{01CCC70B-6847-4917-8155-3A5598FE15B1}"/>
              </a:ext>
            </a:extLst>
          </p:cNvPr>
          <p:cNvSpPr>
            <a:spLocks noGrp="1"/>
          </p:cNvSpPr>
          <p:nvPr>
            <p:ph idx="1"/>
          </p:nvPr>
        </p:nvSpPr>
        <p:spPr/>
        <p:txBody>
          <a:bodyPr/>
          <a:lstStyle/>
          <a:p>
            <a:r>
              <a:rPr lang="en-US" dirty="0"/>
              <a:t>To access the app via web browser, use the link below:</a:t>
            </a:r>
          </a:p>
          <a:p>
            <a:pPr marL="0" indent="0">
              <a:buNone/>
            </a:pPr>
            <a:r>
              <a:rPr lang="en-US" dirty="0"/>
              <a:t>   </a:t>
            </a:r>
            <a:r>
              <a:rPr lang="en-US" dirty="0">
                <a:hlinkClick r:id="rId2"/>
              </a:rPr>
              <a:t>https://event.crowdcompass.com/unea-4</a:t>
            </a:r>
            <a:endParaRPr lang="en-US" dirty="0"/>
          </a:p>
          <a:p>
            <a:pPr marL="0" indent="0">
              <a:buNone/>
            </a:pPr>
            <a:endParaRPr lang="en-US" dirty="0"/>
          </a:p>
        </p:txBody>
      </p:sp>
      <p:pic>
        <p:nvPicPr>
          <p:cNvPr id="4" name="Picture 3">
            <a:extLst>
              <a:ext uri="{FF2B5EF4-FFF2-40B4-BE49-F238E27FC236}">
                <a16:creationId xmlns:a16="http://schemas.microsoft.com/office/drawing/2014/main" id="{06E0E319-0AF8-441B-9BC3-62E0C584C24B}"/>
              </a:ext>
            </a:extLst>
          </p:cNvPr>
          <p:cNvPicPr>
            <a:picLocks noChangeAspect="1"/>
          </p:cNvPicPr>
          <p:nvPr/>
        </p:nvPicPr>
        <p:blipFill>
          <a:blip r:embed="rId3"/>
          <a:stretch>
            <a:fillRect/>
          </a:stretch>
        </p:blipFill>
        <p:spPr>
          <a:xfrm>
            <a:off x="1168400" y="2942461"/>
            <a:ext cx="7914640" cy="3550414"/>
          </a:xfrm>
          <a:prstGeom prst="rect">
            <a:avLst/>
          </a:prstGeom>
        </p:spPr>
      </p:pic>
    </p:spTree>
    <p:extLst>
      <p:ext uri="{BB962C8B-B14F-4D97-AF65-F5344CB8AC3E}">
        <p14:creationId xmlns:p14="http://schemas.microsoft.com/office/powerpoint/2010/main" val="3206998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36FBB-ADB0-46F3-ACE3-E584625A4135}"/>
              </a:ext>
            </a:extLst>
          </p:cNvPr>
          <p:cNvSpPr>
            <a:spLocks noGrp="1"/>
          </p:cNvSpPr>
          <p:nvPr>
            <p:ph type="title"/>
          </p:nvPr>
        </p:nvSpPr>
        <p:spPr/>
        <p:txBody>
          <a:bodyPr/>
          <a:lstStyle/>
          <a:p>
            <a:r>
              <a:rPr lang="en-US" b="1" dirty="0" err="1"/>
              <a:t>Papersmart</a:t>
            </a:r>
            <a:r>
              <a:rPr lang="en-US" b="1" dirty="0"/>
              <a:t> portal</a:t>
            </a:r>
          </a:p>
        </p:txBody>
      </p:sp>
      <p:sp>
        <p:nvSpPr>
          <p:cNvPr id="3" name="Content Placeholder 2">
            <a:extLst>
              <a:ext uri="{FF2B5EF4-FFF2-40B4-BE49-F238E27FC236}">
                <a16:creationId xmlns:a16="http://schemas.microsoft.com/office/drawing/2014/main" id="{0639B702-C07E-48C9-B6AC-DF80A5731B51}"/>
              </a:ext>
            </a:extLst>
          </p:cNvPr>
          <p:cNvSpPr>
            <a:spLocks noGrp="1"/>
          </p:cNvSpPr>
          <p:nvPr>
            <p:ph idx="1"/>
          </p:nvPr>
        </p:nvSpPr>
        <p:spPr/>
        <p:txBody>
          <a:bodyPr>
            <a:normAutofit fontScale="92500"/>
          </a:bodyPr>
          <a:lstStyle/>
          <a:p>
            <a:r>
              <a:rPr lang="en-US" dirty="0"/>
              <a:t>The </a:t>
            </a:r>
            <a:r>
              <a:rPr lang="en-US" dirty="0" err="1"/>
              <a:t>papersmart</a:t>
            </a:r>
            <a:r>
              <a:rPr lang="en-US" dirty="0"/>
              <a:t> portal is a secure portal that will enable you:</a:t>
            </a:r>
          </a:p>
          <a:p>
            <a:pPr marL="514350" indent="-514350">
              <a:buFont typeface="+mj-lt"/>
              <a:buAutoNum type="arabicPeriod"/>
            </a:pPr>
            <a:r>
              <a:rPr lang="en-US" dirty="0"/>
              <a:t>Access all the in-session documents as well as access the resolution tracker; </a:t>
            </a:r>
          </a:p>
          <a:p>
            <a:pPr marL="514350" indent="-514350">
              <a:buFont typeface="+mj-lt"/>
              <a:buAutoNum type="arabicPeriod"/>
            </a:pPr>
            <a:r>
              <a:rPr lang="en-US" dirty="0"/>
              <a:t>The resolutions tracker enables you to access all the versions of resolutions as they evolve.</a:t>
            </a:r>
          </a:p>
          <a:p>
            <a:pPr marL="514350" indent="-514350">
              <a:buFont typeface="+mj-lt"/>
              <a:buAutoNum type="arabicPeriod"/>
            </a:pPr>
            <a:r>
              <a:rPr lang="en-US" dirty="0"/>
              <a:t>Through the </a:t>
            </a:r>
            <a:r>
              <a:rPr lang="en-US" dirty="0" err="1"/>
              <a:t>papersmart</a:t>
            </a:r>
            <a:r>
              <a:rPr lang="en-US" dirty="0"/>
              <a:t> portal, you will also be able to submit your comments directly to specific resolutions.</a:t>
            </a:r>
          </a:p>
          <a:p>
            <a:pPr marL="514350" indent="-514350">
              <a:buFont typeface="+mj-lt"/>
              <a:buAutoNum type="arabicPeriod"/>
            </a:pPr>
            <a:r>
              <a:rPr lang="en-US" dirty="0"/>
              <a:t>The portal will also enable you contact directly the resolution </a:t>
            </a:r>
            <a:r>
              <a:rPr lang="en-US" dirty="0" err="1"/>
              <a:t>proponets</a:t>
            </a:r>
            <a:r>
              <a:rPr lang="en-US" dirty="0"/>
              <a:t>, sponsors as well as the resolution focal points from the secretariat</a:t>
            </a:r>
          </a:p>
          <a:p>
            <a:pPr marL="514350" indent="-514350">
              <a:buFont typeface="+mj-lt"/>
              <a:buAutoNum type="arabicPeriod"/>
            </a:pPr>
            <a:r>
              <a:rPr lang="en-US"/>
              <a:t>The link to the portal is: https://papersmart.unon.org/resolution/unea4</a:t>
            </a:r>
            <a:endParaRPr lang="en-US" dirty="0"/>
          </a:p>
        </p:txBody>
      </p:sp>
    </p:spTree>
    <p:extLst>
      <p:ext uri="{BB962C8B-B14F-4D97-AF65-F5344CB8AC3E}">
        <p14:creationId xmlns:p14="http://schemas.microsoft.com/office/powerpoint/2010/main" val="3779707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302</Words>
  <Application>Microsoft Office PowerPoint</Application>
  <PresentationFormat>Widescreen</PresentationFormat>
  <Paragraphs>31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UNEA 4 and OECPR App and Papersmart portal</vt:lpstr>
      <vt:lpstr>The App will enable you to:</vt:lpstr>
      <vt:lpstr>Downloading the App on iOS devices</vt:lpstr>
      <vt:lpstr>Downloading the App on Android devices</vt:lpstr>
      <vt:lpstr>Accessing the App via web browser</vt:lpstr>
      <vt:lpstr>Papersmart portal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 Oburu</dc:creator>
  <cp:lastModifiedBy>Victor Oburu</cp:lastModifiedBy>
  <cp:revision>5</cp:revision>
  <dcterms:created xsi:type="dcterms:W3CDTF">2019-03-04T06:44:39Z</dcterms:created>
  <dcterms:modified xsi:type="dcterms:W3CDTF">2019-03-04T07:37:14Z</dcterms:modified>
</cp:coreProperties>
</file>