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349" r:id="rId2"/>
    <p:sldId id="352" r:id="rId3"/>
    <p:sldId id="353" r:id="rId4"/>
    <p:sldId id="351" r:id="rId5"/>
    <p:sldId id="346" r:id="rId6"/>
    <p:sldId id="340" r:id="rId7"/>
    <p:sldId id="348" r:id="rId8"/>
    <p:sldId id="333" r:id="rId9"/>
    <p:sldId id="332" r:id="rId10"/>
    <p:sldId id="324" r:id="rId11"/>
    <p:sldId id="344" r:id="rId12"/>
    <p:sldId id="337" r:id="rId13"/>
    <p:sldId id="336" r:id="rId14"/>
    <p:sldId id="334" r:id="rId15"/>
    <p:sldId id="339" r:id="rId16"/>
    <p:sldId id="341" r:id="rId17"/>
    <p:sldId id="327" r:id="rId1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B75"/>
    <a:srgbClr val="993937"/>
    <a:srgbClr val="00CCFF"/>
    <a:srgbClr val="993366"/>
    <a:srgbClr val="990099"/>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94660"/>
  </p:normalViewPr>
  <p:slideViewPr>
    <p:cSldViewPr>
      <p:cViewPr>
        <p:scale>
          <a:sx n="75" d="100"/>
          <a:sy n="75" d="100"/>
        </p:scale>
        <p:origin x="-450" y="-366"/>
      </p:cViewPr>
      <p:guideLst>
        <p:guide orient="horz" pos="2160"/>
        <p:guide pos="2880"/>
      </p:guideLst>
    </p:cSldViewPr>
  </p:slideViewPr>
  <p:notesTextViewPr>
    <p:cViewPr>
      <p:scale>
        <a:sx n="100" d="100"/>
        <a:sy n="100" d="100"/>
      </p:scale>
      <p:origin x="0" y="0"/>
    </p:cViewPr>
  </p:notesTextViewPr>
  <p:notesViewPr>
    <p:cSldViewPr>
      <p:cViewPr varScale="1">
        <p:scale>
          <a:sx n="80" d="100"/>
          <a:sy n="80" d="100"/>
        </p:scale>
        <p:origin x="-2022" y="-9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6574D29-2836-42CD-A463-75C52C3E4FD0}" type="datetimeFigureOut">
              <a:rPr lang="en-US"/>
              <a:pPr>
                <a:defRPr/>
              </a:pPr>
              <a:t>02/07/2013</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E2D6F32-C9B7-49D7-BE70-8747C47B6450}" type="slidenum">
              <a:rPr lang="en-US"/>
              <a:pPr>
                <a:defRPr/>
              </a:pPr>
              <a:t>‹#›</a:t>
            </a:fld>
            <a:endParaRPr lang="en-US"/>
          </a:p>
        </p:txBody>
      </p:sp>
    </p:spTree>
    <p:extLst>
      <p:ext uri="{BB962C8B-B14F-4D97-AF65-F5344CB8AC3E}">
        <p14:creationId xmlns:p14="http://schemas.microsoft.com/office/powerpoint/2010/main" val="208082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83F012A-1BDC-4837-924C-73CC5D655B6C}" type="datetimeFigureOut">
              <a:rPr lang="en-US"/>
              <a:pPr>
                <a:defRPr/>
              </a:pPr>
              <a:t>02/07/2013</a:t>
            </a:fld>
            <a:endParaRPr lang="en-US"/>
          </a:p>
        </p:txBody>
      </p:sp>
      <p:sp>
        <p:nvSpPr>
          <p:cNvPr id="4" name="Slide Image Placeholder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FC94A8B-45C9-490C-93F5-06AFC01798F6}" type="slidenum">
              <a:rPr lang="en-US"/>
              <a:pPr>
                <a:defRPr/>
              </a:pPr>
              <a:t>‹#›</a:t>
            </a:fld>
            <a:endParaRPr lang="en-US"/>
          </a:p>
        </p:txBody>
      </p:sp>
    </p:spTree>
    <p:extLst>
      <p:ext uri="{BB962C8B-B14F-4D97-AF65-F5344CB8AC3E}">
        <p14:creationId xmlns:p14="http://schemas.microsoft.com/office/powerpoint/2010/main" val="552095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1 Marcador de imagen de diapositiva"/>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12290"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txBox="1">
            <a:spLocks noGrp="1"/>
          </p:cNvSpPr>
          <p:nvPr/>
        </p:nvSpPr>
        <p:spPr>
          <a:xfrm>
            <a:off x="3849688" y="9428163"/>
            <a:ext cx="2946400" cy="496887"/>
          </a:xfrm>
          <a:prstGeom prst="rect">
            <a:avLst/>
          </a:prstGeom>
          <a:noFill/>
        </p:spPr>
        <p:txBody>
          <a:bodyPr anchor="b"/>
          <a:lstStyle/>
          <a:p>
            <a:pPr algn="r" fontAlgn="auto">
              <a:spcBef>
                <a:spcPts val="0"/>
              </a:spcBef>
              <a:spcAft>
                <a:spcPts val="0"/>
              </a:spcAft>
              <a:defRPr/>
            </a:pPr>
            <a:fld id="{C2B4CCDC-9F94-4573-AF09-19371722B984}" type="slidenum">
              <a:rPr lang="en-US" sz="1200">
                <a:latin typeface="+mn-lt"/>
                <a:cs typeface="+mn-cs"/>
              </a:rPr>
              <a:pPr algn="r" fontAlgn="auto">
                <a:spcBef>
                  <a:spcPts val="0"/>
                </a:spcBef>
                <a:spcAft>
                  <a:spcPts val="0"/>
                </a:spcAft>
                <a:defRPr/>
              </a:pPr>
              <a:t>4</a:t>
            </a:fld>
            <a:endParaRPr lang="en-US" sz="1200">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Marcador de imagen de diapositiva"/>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14338"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txBox="1">
            <a:spLocks noGrp="1"/>
          </p:cNvSpPr>
          <p:nvPr/>
        </p:nvSpPr>
        <p:spPr>
          <a:xfrm>
            <a:off x="3849688" y="9428163"/>
            <a:ext cx="2946400" cy="496887"/>
          </a:xfrm>
          <a:prstGeom prst="rect">
            <a:avLst/>
          </a:prstGeom>
          <a:noFill/>
        </p:spPr>
        <p:txBody>
          <a:bodyPr anchor="b"/>
          <a:lstStyle/>
          <a:p>
            <a:pPr algn="r" fontAlgn="auto">
              <a:spcBef>
                <a:spcPts val="0"/>
              </a:spcBef>
              <a:spcAft>
                <a:spcPts val="0"/>
              </a:spcAft>
              <a:defRPr/>
            </a:pPr>
            <a:fld id="{5FE60D7B-1C62-42F9-893C-6FB4C0C9F844}" type="slidenum">
              <a:rPr lang="en-US" sz="1200">
                <a:latin typeface="+mn-lt"/>
                <a:cs typeface="+mn-cs"/>
              </a:rPr>
              <a:pPr algn="r" fontAlgn="auto">
                <a:spcBef>
                  <a:spcPts val="0"/>
                </a:spcBef>
                <a:spcAft>
                  <a:spcPts val="0"/>
                </a:spcAft>
                <a:defRPr/>
              </a:pPr>
              <a:t>5</a:t>
            </a:fld>
            <a:endParaRPr lang="en-US" sz="1200">
              <a:latin typeface="+mn-lt"/>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16386"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txBox="1">
            <a:spLocks noGrp="1"/>
          </p:cNvSpPr>
          <p:nvPr/>
        </p:nvSpPr>
        <p:spPr>
          <a:xfrm>
            <a:off x="3849688" y="9428163"/>
            <a:ext cx="2946400" cy="496887"/>
          </a:xfrm>
          <a:prstGeom prst="rect">
            <a:avLst/>
          </a:prstGeom>
          <a:noFill/>
        </p:spPr>
        <p:txBody>
          <a:bodyPr anchor="b"/>
          <a:lstStyle/>
          <a:p>
            <a:pPr algn="r" fontAlgn="auto">
              <a:spcBef>
                <a:spcPts val="0"/>
              </a:spcBef>
              <a:spcAft>
                <a:spcPts val="0"/>
              </a:spcAft>
              <a:defRPr/>
            </a:pPr>
            <a:fld id="{66A0B33F-863B-49B6-9C53-534059D5B546}" type="slidenum">
              <a:rPr lang="en-US" sz="1200">
                <a:latin typeface="+mn-lt"/>
                <a:cs typeface="+mn-cs"/>
              </a:rPr>
              <a:pPr algn="r" fontAlgn="auto">
                <a:spcBef>
                  <a:spcPts val="0"/>
                </a:spcBef>
                <a:spcAft>
                  <a:spcPts val="0"/>
                </a:spcAft>
                <a:defRPr/>
              </a:pPr>
              <a:t>6</a:t>
            </a:fld>
            <a:endParaRPr lang="en-US" sz="1200">
              <a:latin typeface="+mn-lt"/>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18434"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txBox="1">
            <a:spLocks noGrp="1"/>
          </p:cNvSpPr>
          <p:nvPr/>
        </p:nvSpPr>
        <p:spPr>
          <a:xfrm>
            <a:off x="3849688" y="9428163"/>
            <a:ext cx="2946400" cy="496887"/>
          </a:xfrm>
          <a:prstGeom prst="rect">
            <a:avLst/>
          </a:prstGeom>
          <a:noFill/>
        </p:spPr>
        <p:txBody>
          <a:bodyPr anchor="b"/>
          <a:lstStyle/>
          <a:p>
            <a:pPr algn="r" fontAlgn="auto">
              <a:spcBef>
                <a:spcPts val="0"/>
              </a:spcBef>
              <a:spcAft>
                <a:spcPts val="0"/>
              </a:spcAft>
              <a:defRPr/>
            </a:pPr>
            <a:fld id="{EF924C99-918C-4378-A7C8-F6C3AA998975}" type="slidenum">
              <a:rPr lang="en-US" sz="1200">
                <a:latin typeface="+mn-lt"/>
                <a:cs typeface="+mn-cs"/>
              </a:rPr>
              <a:pPr algn="r" fontAlgn="auto">
                <a:spcBef>
                  <a:spcPts val="0"/>
                </a:spcBef>
                <a:spcAft>
                  <a:spcPts val="0"/>
                </a:spcAft>
                <a:defRPr/>
              </a:pPr>
              <a:t>7</a:t>
            </a:fld>
            <a:endParaRPr lang="en-US" sz="1200">
              <a:latin typeface="+mn-lt"/>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xfrm>
            <a:off x="2090738" y="0"/>
            <a:ext cx="2967037" cy="2225675"/>
          </a:xfrm>
          <a:noFill/>
          <a:ln>
            <a:solidFill>
              <a:srgbClr val="000000"/>
            </a:solidFill>
            <a:miter lim="800000"/>
            <a:headEnd/>
            <a:tailEnd/>
          </a:ln>
        </p:spPr>
      </p:sp>
      <p:sp>
        <p:nvSpPr>
          <p:cNvPr id="22530" name="Notes Placeholder 2"/>
          <p:cNvSpPr>
            <a:spLocks noGrp="1"/>
          </p:cNvSpPr>
          <p:nvPr>
            <p:ph type="body" idx="1"/>
          </p:nvPr>
        </p:nvSpPr>
        <p:spPr bwMode="auto">
          <a:xfrm>
            <a:off x="349250" y="2341563"/>
            <a:ext cx="6099175" cy="7170737"/>
          </a:xfrm>
          <a:noFill/>
        </p:spPr>
        <p:txBody>
          <a:bodyPr wrap="square" lIns="93049" tIns="46525" rIns="93049" bIns="46525" numCol="1" anchor="t" anchorCtr="0" compatLnSpc="1">
            <a:prstTxWarp prst="textNoShape">
              <a:avLst/>
            </a:prstTxWarp>
          </a:bodyPr>
          <a:lstStyle/>
          <a:p>
            <a:pPr>
              <a:lnSpc>
                <a:spcPct val="70000"/>
              </a:lnSpc>
            </a:pPr>
            <a:endParaRPr lang="en-US" sz="300" smtClean="0"/>
          </a:p>
        </p:txBody>
      </p:sp>
      <p:sp>
        <p:nvSpPr>
          <p:cNvPr id="22531" name="Slide Number Placeholder 3"/>
          <p:cNvSpPr txBox="1">
            <a:spLocks noGrp="1"/>
          </p:cNvSpPr>
          <p:nvPr/>
        </p:nvSpPr>
        <p:spPr bwMode="auto">
          <a:xfrm>
            <a:off x="3851275" y="9429750"/>
            <a:ext cx="2946400" cy="496888"/>
          </a:xfrm>
          <a:prstGeom prst="rect">
            <a:avLst/>
          </a:prstGeom>
          <a:noFill/>
          <a:ln w="9525">
            <a:noFill/>
            <a:miter lim="800000"/>
            <a:headEnd/>
            <a:tailEnd/>
          </a:ln>
        </p:spPr>
        <p:txBody>
          <a:bodyPr lIns="93049" tIns="46525" rIns="93049" bIns="46525" anchor="b"/>
          <a:lstStyle/>
          <a:p>
            <a:pPr algn="r" defTabSz="930275" eaLnBrk="0" hangingPunct="0"/>
            <a:fld id="{7E0D114A-2C07-4EF5-8EC9-AE7EA8B16BDF}" type="slidenum">
              <a:rPr lang="en-US" altLang="ko-KR" sz="1200">
                <a:latin typeface="Times New Roman" pitchFamily="18" charset="0"/>
                <a:ea typeface="Gulim" pitchFamily="34" charset="-127"/>
              </a:rPr>
              <a:pPr algn="r" defTabSz="930275" eaLnBrk="0" hangingPunct="0"/>
              <a:t>10</a:t>
            </a:fld>
            <a:endParaRPr lang="en-US" altLang="ko-KR" sz="1200">
              <a:latin typeface="Times New Roman" pitchFamily="18" charset="0"/>
              <a:ea typeface="Gulim" pitchFamily="34" charset="-127"/>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xfrm>
            <a:off x="2090738" y="0"/>
            <a:ext cx="2967037" cy="2225675"/>
          </a:xfrm>
          <a:noFill/>
          <a:ln>
            <a:solidFill>
              <a:srgbClr val="000000"/>
            </a:solidFill>
            <a:miter lim="800000"/>
            <a:headEnd/>
            <a:tailEnd/>
          </a:ln>
        </p:spPr>
      </p:sp>
      <p:sp>
        <p:nvSpPr>
          <p:cNvPr id="24578" name="Notes Placeholder 2"/>
          <p:cNvSpPr>
            <a:spLocks noGrp="1"/>
          </p:cNvSpPr>
          <p:nvPr>
            <p:ph type="body" idx="1"/>
          </p:nvPr>
        </p:nvSpPr>
        <p:spPr bwMode="auto">
          <a:xfrm>
            <a:off x="349250" y="2341563"/>
            <a:ext cx="6099175" cy="7170737"/>
          </a:xfrm>
          <a:noFill/>
        </p:spPr>
        <p:txBody>
          <a:bodyPr wrap="square" lIns="93049" tIns="46525" rIns="93049" bIns="46525" numCol="1" anchor="t" anchorCtr="0" compatLnSpc="1">
            <a:prstTxWarp prst="textNoShape">
              <a:avLst/>
            </a:prstTxWarp>
          </a:bodyPr>
          <a:lstStyle/>
          <a:p>
            <a:pPr>
              <a:lnSpc>
                <a:spcPct val="70000"/>
              </a:lnSpc>
            </a:pPr>
            <a:endParaRPr lang="en-US" sz="300" smtClean="0"/>
          </a:p>
        </p:txBody>
      </p:sp>
      <p:sp>
        <p:nvSpPr>
          <p:cNvPr id="24579" name="Slide Number Placeholder 3"/>
          <p:cNvSpPr txBox="1">
            <a:spLocks noGrp="1"/>
          </p:cNvSpPr>
          <p:nvPr/>
        </p:nvSpPr>
        <p:spPr bwMode="auto">
          <a:xfrm>
            <a:off x="3851275" y="9429750"/>
            <a:ext cx="2946400" cy="496888"/>
          </a:xfrm>
          <a:prstGeom prst="rect">
            <a:avLst/>
          </a:prstGeom>
          <a:noFill/>
          <a:ln w="9525">
            <a:noFill/>
            <a:miter lim="800000"/>
            <a:headEnd/>
            <a:tailEnd/>
          </a:ln>
        </p:spPr>
        <p:txBody>
          <a:bodyPr lIns="93049" tIns="46525" rIns="93049" bIns="46525" anchor="b"/>
          <a:lstStyle/>
          <a:p>
            <a:pPr algn="r" defTabSz="930275" eaLnBrk="0" hangingPunct="0"/>
            <a:fld id="{321F3157-BAB3-490A-A749-B02E2CD83D48}" type="slidenum">
              <a:rPr lang="en-US" altLang="ko-KR" sz="1200">
                <a:latin typeface="Times New Roman" pitchFamily="18" charset="0"/>
                <a:ea typeface="Gulim" pitchFamily="34" charset="-127"/>
              </a:rPr>
              <a:pPr algn="r" defTabSz="930275" eaLnBrk="0" hangingPunct="0"/>
              <a:t>11</a:t>
            </a:fld>
            <a:endParaRPr lang="en-US" altLang="ko-KR" sz="1200">
              <a:latin typeface="Times New Roman" pitchFamily="18" charset="0"/>
              <a:ea typeface="Gulim" pitchFamily="34"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9DCF0CB-1BC3-41A6-947D-4304911FE9C9}" type="datetime1">
              <a:rPr lang="en-US"/>
              <a:pPr>
                <a:defRPr/>
              </a:pPr>
              <a:t>02/07/2013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A8364A-DF26-485C-A038-AAB92205AD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A7CE12-F347-4B98-894D-D95FF405B64B}" type="datetime1">
              <a:rPr lang="en-US"/>
              <a:pPr>
                <a:defRPr/>
              </a:pPr>
              <a:t>02/07/2013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A4593D-ACE8-4395-A2FE-98374D50155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552300F-9FE0-4573-9BB6-FD9F897B9DB2}" type="datetime1">
              <a:rPr lang="en-US"/>
              <a:pPr>
                <a:defRPr/>
              </a:pPr>
              <a:t>02/07/2013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84C0AC6-0235-4E38-AB47-23A19E50654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ERTICAL">
    <p:spTree>
      <p:nvGrpSpPr>
        <p:cNvPr id="1" name=""/>
        <p:cNvGrpSpPr/>
        <p:nvPr/>
      </p:nvGrpSpPr>
      <p:grpSpPr>
        <a:xfrm>
          <a:off x="0" y="0"/>
          <a:ext cx="0" cy="0"/>
          <a:chOff x="0" y="0"/>
          <a:chExt cx="0" cy="0"/>
        </a:xfrm>
      </p:grpSpPr>
      <p:pic>
        <p:nvPicPr>
          <p:cNvPr id="4" name="Picture 8" descr="banner-v.jpg"/>
          <p:cNvPicPr>
            <a:picLocks noChangeAspect="1"/>
          </p:cNvPicPr>
          <p:nvPr userDrawn="1"/>
        </p:nvPicPr>
        <p:blipFill>
          <a:blip r:embed="rId2"/>
          <a:srcRect/>
          <a:stretch>
            <a:fillRect/>
          </a:stretch>
        </p:blipFill>
        <p:spPr bwMode="auto">
          <a:xfrm>
            <a:off x="0" y="0"/>
            <a:ext cx="1106488" cy="6858000"/>
          </a:xfrm>
          <a:prstGeom prst="rect">
            <a:avLst/>
          </a:prstGeom>
          <a:noFill/>
          <a:ln w="9525">
            <a:noFill/>
            <a:miter lim="800000"/>
            <a:headEnd/>
            <a:tailEnd/>
          </a:ln>
        </p:spPr>
      </p:pic>
      <p:pic>
        <p:nvPicPr>
          <p:cNvPr id="5" name="Picture 9" descr="logo-unep.jpg"/>
          <p:cNvPicPr>
            <a:picLocks noChangeAspect="1"/>
          </p:cNvPicPr>
          <p:nvPr userDrawn="1"/>
        </p:nvPicPr>
        <p:blipFill>
          <a:blip r:embed="rId3"/>
          <a:srcRect/>
          <a:stretch>
            <a:fillRect/>
          </a:stretch>
        </p:blipFill>
        <p:spPr bwMode="auto">
          <a:xfrm>
            <a:off x="8382000" y="220663"/>
            <a:ext cx="457200" cy="541337"/>
          </a:xfrm>
          <a:prstGeom prst="rect">
            <a:avLst/>
          </a:prstGeom>
          <a:noFill/>
          <a:ln w="9525">
            <a:noFill/>
            <a:miter lim="800000"/>
            <a:headEnd/>
            <a:tailEnd/>
          </a:ln>
        </p:spPr>
      </p:pic>
      <p:sp>
        <p:nvSpPr>
          <p:cNvPr id="8" name="Title Placeholder 1"/>
          <p:cNvSpPr>
            <a:spLocks noGrp="1"/>
          </p:cNvSpPr>
          <p:nvPr>
            <p:ph type="title"/>
          </p:nvPr>
        </p:nvSpPr>
        <p:spPr>
          <a:xfrm>
            <a:off x="1295400" y="198438"/>
            <a:ext cx="6934200" cy="563562"/>
          </a:xfrm>
          <a:prstGeom prst="rect">
            <a:avLst/>
          </a:prstGeom>
        </p:spPr>
        <p:txBody>
          <a:bodyPr rtlCol="0">
            <a:normAutofit/>
          </a:bodyPr>
          <a:lstStyle>
            <a:lvl1pPr>
              <a:defRPr sz="3600"/>
            </a:lvl1pPr>
          </a:lstStyle>
          <a:p>
            <a:r>
              <a:rPr lang="en-US" dirty="0" smtClean="0"/>
              <a:t>Click to edit Master title style</a:t>
            </a:r>
            <a:endParaRPr lang="en-US" dirty="0"/>
          </a:p>
        </p:txBody>
      </p:sp>
      <p:sp>
        <p:nvSpPr>
          <p:cNvPr id="11" name="Content Placeholder 2"/>
          <p:cNvSpPr>
            <a:spLocks noGrp="1"/>
          </p:cNvSpPr>
          <p:nvPr>
            <p:ph idx="1"/>
          </p:nvPr>
        </p:nvSpPr>
        <p:spPr>
          <a:xfrm>
            <a:off x="1295400" y="1143000"/>
            <a:ext cx="7391400" cy="4983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1"/>
          <p:cNvSpPr>
            <a:spLocks noGrp="1"/>
          </p:cNvSpPr>
          <p:nvPr>
            <p:ph type="dt" sz="half" idx="10"/>
          </p:nvPr>
        </p:nvSpPr>
        <p:spPr/>
        <p:txBody>
          <a:bodyPr/>
          <a:lstStyle>
            <a:lvl1pPr>
              <a:defRPr/>
            </a:lvl1pPr>
          </a:lstStyle>
          <a:p>
            <a:pPr>
              <a:defRPr/>
            </a:pPr>
            <a:fld id="{32E03162-EE90-41A0-9F34-E004A3F1C300}" type="datetime1">
              <a:rPr lang="en-US"/>
              <a:pPr>
                <a:defRPr/>
              </a:pPr>
              <a:t>02/07/2013</a:t>
            </a:fld>
            <a:endParaRPr lang="en-US"/>
          </a:p>
        </p:txBody>
      </p:sp>
      <p:sp>
        <p:nvSpPr>
          <p:cNvPr id="7"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3"/>
          <p:cNvSpPr>
            <a:spLocks noGrp="1"/>
          </p:cNvSpPr>
          <p:nvPr>
            <p:ph type="sldNum" sz="quarter" idx="12"/>
          </p:nvPr>
        </p:nvSpPr>
        <p:spPr>
          <a:xfrm>
            <a:off x="8686800" y="6629400"/>
            <a:ext cx="457200" cy="228600"/>
          </a:xfrm>
        </p:spPr>
        <p:txBody>
          <a:bodyPr/>
          <a:lstStyle>
            <a:lvl1pPr algn="r">
              <a:defRPr sz="1100" b="1">
                <a:solidFill>
                  <a:schemeClr val="tx1"/>
                </a:solidFill>
                <a:latin typeface="Arial" pitchFamily="34" charset="0"/>
                <a:cs typeface="Arial" pitchFamily="34" charset="0"/>
              </a:defRPr>
            </a:lvl1pPr>
          </a:lstStyle>
          <a:p>
            <a:pPr>
              <a:defRPr/>
            </a:pPr>
            <a:fld id="{1E7992D9-85A7-4949-8297-2576AC29B4D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C0391BE-E6D2-423A-B3E6-76C927398973}" type="datetime1">
              <a:rPr lang="en-US"/>
              <a:pPr>
                <a:defRPr/>
              </a:pPr>
              <a:t>02/07/2013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4629885-AA34-413E-BE72-FE1C59666414}" type="slidenum">
              <a:rPr lang="en-US"/>
              <a:pPr>
                <a:defRPr/>
              </a:pPr>
              <a:t>‹#›</a:t>
            </a:fld>
            <a:endParaRPr lang="en-US"/>
          </a:p>
        </p:txBody>
      </p:sp>
      <p:sp>
        <p:nvSpPr>
          <p:cNvPr id="1031" name="Slide Number Placeholder 3"/>
          <p:cNvSpPr txBox="1">
            <a:spLocks noGrp="1"/>
          </p:cNvSpPr>
          <p:nvPr userDrawn="1"/>
        </p:nvSpPr>
        <p:spPr bwMode="auto">
          <a:xfrm>
            <a:off x="8610600" y="6629400"/>
            <a:ext cx="533400" cy="228600"/>
          </a:xfrm>
          <a:prstGeom prst="rect">
            <a:avLst/>
          </a:prstGeom>
          <a:noFill/>
          <a:ln w="9525">
            <a:noFill/>
            <a:miter lim="800000"/>
            <a:headEnd/>
            <a:tailEnd/>
          </a:ln>
        </p:spPr>
        <p:txBody>
          <a:bodyPr anchor="ctr"/>
          <a:lstStyle/>
          <a:p>
            <a:pPr algn="r">
              <a:defRPr/>
            </a:pPr>
            <a:fld id="{026E7812-CAD9-40C5-921F-555C7B2057D6}" type="slidenum">
              <a:rPr lang="en-US" sz="1100" b="1"/>
              <a:pPr algn="r">
                <a:defRPr/>
              </a:pPr>
              <a:t>‹#›</a:t>
            </a:fld>
            <a:endParaRPr lang="en-US" sz="1100" b="1"/>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E28E6ACB-BD0C-4792-8228-423259CFB0ED}" type="slidenum">
              <a:rPr lang="en-US">
                <a:solidFill>
                  <a:prstClr val="black">
                    <a:tint val="75000"/>
                  </a:prstClr>
                </a:solidFill>
              </a:rPr>
              <a:pPr>
                <a:defRPr/>
              </a:pPr>
              <a:t>1</a:t>
            </a:fld>
            <a:endParaRPr lang="en-US">
              <a:solidFill>
                <a:prstClr val="black">
                  <a:tint val="75000"/>
                </a:prstClr>
              </a:solidFill>
            </a:endParaRPr>
          </a:p>
        </p:txBody>
      </p:sp>
      <p:grpSp>
        <p:nvGrpSpPr>
          <p:cNvPr id="8194" name="Group 9"/>
          <p:cNvGrpSpPr>
            <a:grpSpLocks/>
          </p:cNvGrpSpPr>
          <p:nvPr/>
        </p:nvGrpSpPr>
        <p:grpSpPr bwMode="auto">
          <a:xfrm>
            <a:off x="0" y="0"/>
            <a:ext cx="9144000" cy="6858000"/>
            <a:chOff x="0" y="0"/>
            <a:chExt cx="9144000" cy="6858000"/>
          </a:xfrm>
        </p:grpSpPr>
        <p:pic>
          <p:nvPicPr>
            <p:cNvPr id="8197" name="Picture 12" descr="home-new-blank.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8198" name="Picture 8" descr="logo-unep.jpg"/>
            <p:cNvPicPr>
              <a:picLocks noChangeAspect="1"/>
            </p:cNvPicPr>
            <p:nvPr/>
          </p:nvPicPr>
          <p:blipFill>
            <a:blip r:embed="rId3"/>
            <a:srcRect/>
            <a:stretch>
              <a:fillRect/>
            </a:stretch>
          </p:blipFill>
          <p:spPr bwMode="auto">
            <a:xfrm>
              <a:off x="8382000" y="220981"/>
              <a:ext cx="457200" cy="541019"/>
            </a:xfrm>
            <a:prstGeom prst="rect">
              <a:avLst/>
            </a:prstGeom>
            <a:noFill/>
            <a:ln w="9525">
              <a:noFill/>
              <a:miter lim="800000"/>
              <a:headEnd/>
              <a:tailEnd/>
            </a:ln>
          </p:spPr>
        </p:pic>
      </p:grpSp>
      <p:sp>
        <p:nvSpPr>
          <p:cNvPr id="8195" name="Rectangle 2"/>
          <p:cNvSpPr txBox="1">
            <a:spLocks noChangeArrowheads="1"/>
          </p:cNvSpPr>
          <p:nvPr/>
        </p:nvSpPr>
        <p:spPr bwMode="auto">
          <a:xfrm>
            <a:off x="1219200" y="2462213"/>
            <a:ext cx="7239000" cy="1728787"/>
          </a:xfrm>
          <a:prstGeom prst="rect">
            <a:avLst/>
          </a:prstGeom>
          <a:noFill/>
          <a:ln w="9525">
            <a:noFill/>
            <a:miter lim="800000"/>
            <a:headEnd/>
            <a:tailEnd/>
          </a:ln>
        </p:spPr>
        <p:txBody>
          <a:bodyPr anchor="ctr"/>
          <a:lstStyle/>
          <a:p>
            <a:pPr algn="ctr"/>
            <a:r>
              <a:rPr lang="en-US" sz="3200" b="1">
                <a:solidFill>
                  <a:srgbClr val="990033"/>
                </a:solidFill>
                <a:latin typeface="Calibri" pitchFamily="34" charset="0"/>
              </a:rPr>
              <a:t>CPR Briefing</a:t>
            </a:r>
          </a:p>
          <a:p>
            <a:pPr algn="ctr"/>
            <a:r>
              <a:rPr lang="en-US" sz="3200" b="1">
                <a:solidFill>
                  <a:srgbClr val="990033"/>
                </a:solidFill>
                <a:latin typeface="Calibri" pitchFamily="34" charset="0"/>
              </a:rPr>
              <a:t>Conference of Plenipotentiaries on the Minamata Convention on Mercury and its Preparatory Meeting</a:t>
            </a:r>
          </a:p>
          <a:p>
            <a:pPr algn="ctr"/>
            <a:endParaRPr lang="en-US" sz="3200" b="1">
              <a:solidFill>
                <a:srgbClr val="990033"/>
              </a:solidFill>
              <a:latin typeface="Calibri" pitchFamily="34" charset="0"/>
            </a:endParaRPr>
          </a:p>
          <a:p>
            <a:pPr algn="ctr"/>
            <a:r>
              <a:rPr lang="fr-FR" sz="2800" b="1">
                <a:solidFill>
                  <a:srgbClr val="990033"/>
                </a:solidFill>
                <a:latin typeface="Calibri" pitchFamily="34" charset="0"/>
              </a:rPr>
              <a:t>7 to 11 October 2013 </a:t>
            </a:r>
          </a:p>
          <a:p>
            <a:pPr algn="ctr"/>
            <a:r>
              <a:rPr lang="fr-FR" sz="2800" b="1">
                <a:solidFill>
                  <a:srgbClr val="990033"/>
                </a:solidFill>
                <a:latin typeface="Calibri" pitchFamily="34" charset="0"/>
              </a:rPr>
              <a:t>Kumamoto &amp; Minamata, Japan</a:t>
            </a:r>
          </a:p>
          <a:p>
            <a:pPr algn="ctr"/>
            <a:endParaRPr lang="fr-FR" sz="2800" b="1">
              <a:solidFill>
                <a:srgbClr val="990033"/>
              </a:solidFill>
              <a:latin typeface="Calibri" pitchFamily="34" charset="0"/>
            </a:endParaRPr>
          </a:p>
          <a:p>
            <a:pPr algn="ctr"/>
            <a:r>
              <a:rPr lang="fr-FR" sz="2000" b="1">
                <a:solidFill>
                  <a:srgbClr val="990033"/>
                </a:solidFill>
                <a:latin typeface="Calibri" pitchFamily="34" charset="0"/>
              </a:rPr>
              <a:t>4 July 2013</a:t>
            </a:r>
          </a:p>
          <a:p>
            <a:pPr algn="ctr"/>
            <a:r>
              <a:rPr lang="fr-FR" sz="2000" b="1">
                <a:solidFill>
                  <a:srgbClr val="990033"/>
                </a:solidFill>
                <a:latin typeface="Calibri" pitchFamily="34" charset="0"/>
              </a:rPr>
              <a:t>Tim Kasten, Head, Chemicals Branch</a:t>
            </a:r>
          </a:p>
        </p:txBody>
      </p:sp>
      <p:sp>
        <p:nvSpPr>
          <p:cNvPr id="8196" name="Rectangle 2"/>
          <p:cNvSpPr txBox="1">
            <a:spLocks noChangeArrowheads="1"/>
          </p:cNvSpPr>
          <p:nvPr/>
        </p:nvSpPr>
        <p:spPr bwMode="auto">
          <a:xfrm>
            <a:off x="1981200" y="2209800"/>
            <a:ext cx="6553200" cy="1728788"/>
          </a:xfrm>
          <a:prstGeom prst="rect">
            <a:avLst/>
          </a:prstGeom>
          <a:noFill/>
          <a:ln w="9525">
            <a:noFill/>
            <a:miter lim="800000"/>
            <a:headEnd/>
            <a:tailEnd/>
          </a:ln>
        </p:spPr>
        <p:txBody>
          <a:bodyPr anchor="ctr"/>
          <a:lstStyle/>
          <a:p>
            <a:pPr algn="ctr"/>
            <a:endParaRPr lang="fr-FR" b="1">
              <a:solidFill>
                <a:srgbClr val="990033"/>
              </a:solidFill>
            </a:endParaRPr>
          </a:p>
          <a:p>
            <a:pPr algn="ctr"/>
            <a:endParaRPr lang="en-GB" altLang="ja-JP" sz="2800" b="1">
              <a:solidFill>
                <a:srgbClr val="990033"/>
              </a:solidFill>
              <a:latin typeface="Calibri" pitchFamily="34" charset="0"/>
            </a:endParaRPr>
          </a:p>
          <a:p>
            <a:pPr algn="ctr"/>
            <a:endParaRPr lang="en-GB" altLang="ja-JP" sz="2800" b="1">
              <a:solidFill>
                <a:srgbClr val="990033"/>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5" name="Rectangle 4"/>
          <p:cNvSpPr>
            <a:spLocks noChangeArrowheads="1"/>
          </p:cNvSpPr>
          <p:nvPr/>
        </p:nvSpPr>
        <p:spPr bwMode="auto">
          <a:xfrm>
            <a:off x="7467600" y="6461125"/>
            <a:ext cx="184150" cy="396875"/>
          </a:xfrm>
          <a:prstGeom prst="rect">
            <a:avLst/>
          </a:prstGeom>
          <a:noFill/>
          <a:ln w="9525">
            <a:noFill/>
            <a:miter lim="800000"/>
            <a:headEnd/>
            <a:tailEnd/>
          </a:ln>
        </p:spPr>
        <p:txBody>
          <a:bodyPr wrap="none">
            <a:spAutoFit/>
          </a:bodyPr>
          <a:lstStyle/>
          <a:p>
            <a:pPr eaLnBrk="0" hangingPunct="0"/>
            <a:endParaRPr lang="en-US" sz="2000">
              <a:latin typeface="Times New Roman" pitchFamily="18" charset="0"/>
            </a:endParaRPr>
          </a:p>
        </p:txBody>
      </p:sp>
      <p:sp>
        <p:nvSpPr>
          <p:cNvPr id="21506" name="Rectangle 12"/>
          <p:cNvSpPr>
            <a:spLocks noChangeArrowheads="1"/>
          </p:cNvSpPr>
          <p:nvPr/>
        </p:nvSpPr>
        <p:spPr bwMode="auto">
          <a:xfrm>
            <a:off x="1371600" y="1752600"/>
            <a:ext cx="4038600" cy="244475"/>
          </a:xfrm>
          <a:prstGeom prst="rect">
            <a:avLst/>
          </a:prstGeom>
          <a:noFill/>
          <a:ln w="9525">
            <a:noFill/>
            <a:miter lim="800000"/>
            <a:headEnd/>
            <a:tailEnd/>
          </a:ln>
        </p:spPr>
        <p:txBody>
          <a:bodyPr>
            <a:spAutoFit/>
          </a:bodyPr>
          <a:lstStyle/>
          <a:p>
            <a:pPr eaLnBrk="0" hangingPunct="0"/>
            <a:r>
              <a:rPr lang="en-US" sz="1000">
                <a:solidFill>
                  <a:srgbClr val="000000"/>
                </a:solidFill>
                <a:latin typeface="Minion Pro"/>
              </a:rPr>
              <a:t>.</a:t>
            </a:r>
          </a:p>
        </p:txBody>
      </p:sp>
      <p:sp>
        <p:nvSpPr>
          <p:cNvPr id="21507" name="1 Título"/>
          <p:cNvSpPr>
            <a:spLocks/>
          </p:cNvSpPr>
          <p:nvPr/>
        </p:nvSpPr>
        <p:spPr bwMode="auto">
          <a:xfrm>
            <a:off x="914400" y="198438"/>
            <a:ext cx="7696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Organization of work at the </a:t>
            </a:r>
            <a:r>
              <a:rPr lang="fr-FR" sz="2800" b="1">
                <a:solidFill>
                  <a:schemeClr val="hlink"/>
                </a:solidFill>
                <a:latin typeface="Calibri" pitchFamily="34" charset="0"/>
              </a:rPr>
              <a:t>preparatory meeting</a:t>
            </a:r>
            <a:endParaRPr lang="es-ES" sz="2800">
              <a:solidFill>
                <a:schemeClr val="hlink"/>
              </a:solidFill>
              <a:latin typeface="Calibri" pitchFamily="34" charset="0"/>
            </a:endParaRPr>
          </a:p>
        </p:txBody>
      </p:sp>
      <p:sp>
        <p:nvSpPr>
          <p:cNvPr id="21508" name="7 Rectángulo redondeado"/>
          <p:cNvSpPr>
            <a:spLocks noChangeArrowheads="1"/>
          </p:cNvSpPr>
          <p:nvPr/>
        </p:nvSpPr>
        <p:spPr bwMode="auto">
          <a:xfrm>
            <a:off x="1143000" y="1143000"/>
            <a:ext cx="3429000" cy="1752600"/>
          </a:xfrm>
          <a:prstGeom prst="roundRect">
            <a:avLst>
              <a:gd name="adj" fmla="val 16667"/>
            </a:avLst>
          </a:prstGeom>
          <a:solidFill>
            <a:schemeClr val="accent2"/>
          </a:solidFill>
          <a:ln w="25400" algn="ctr">
            <a:solidFill>
              <a:schemeClr val="bg1"/>
            </a:solidFill>
            <a:round/>
            <a:headEnd/>
            <a:tailEnd/>
          </a:ln>
        </p:spPr>
        <p:txBody>
          <a:bodyPr anchor="ctr"/>
          <a:lstStyle/>
          <a:p>
            <a:pPr eaLnBrk="0" hangingPunct="0"/>
            <a:r>
              <a:rPr lang="en-GB">
                <a:solidFill>
                  <a:schemeClr val="bg1"/>
                </a:solidFill>
                <a:latin typeface="Calibri" pitchFamily="34" charset="0"/>
              </a:rPr>
              <a:t>PROVISIONS FOR 3 PLENARY SESSIONS:</a:t>
            </a:r>
          </a:p>
          <a:p>
            <a:pPr eaLnBrk="0" hangingPunct="0"/>
            <a:r>
              <a:rPr lang="en-GB">
                <a:solidFill>
                  <a:schemeClr val="bg1"/>
                </a:solidFill>
                <a:latin typeface="Calibri" pitchFamily="34" charset="0"/>
              </a:rPr>
              <a:t>7 October: 3 - 6 p.m. </a:t>
            </a:r>
          </a:p>
          <a:p>
            <a:pPr eaLnBrk="0" hangingPunct="0"/>
            <a:r>
              <a:rPr lang="en-GB">
                <a:solidFill>
                  <a:schemeClr val="bg1"/>
                </a:solidFill>
                <a:latin typeface="Calibri" pitchFamily="34" charset="0"/>
              </a:rPr>
              <a:t>8 October</a:t>
            </a:r>
            <a:r>
              <a:rPr lang="en-US">
                <a:solidFill>
                  <a:schemeClr val="bg1"/>
                </a:solidFill>
                <a:latin typeface="Calibri" pitchFamily="34" charset="0"/>
              </a:rPr>
              <a:t>: </a:t>
            </a:r>
            <a:r>
              <a:rPr lang="en-GB">
                <a:solidFill>
                  <a:schemeClr val="bg1"/>
                </a:solidFill>
                <a:latin typeface="Calibri" pitchFamily="34" charset="0"/>
              </a:rPr>
              <a:t>10 a.m. - 1 p.m. and 3 - 6 p.m. </a:t>
            </a:r>
            <a:endParaRPr lang="en-US">
              <a:solidFill>
                <a:schemeClr val="bg1"/>
              </a:solidFill>
              <a:latin typeface="Calibri" pitchFamily="34" charset="0"/>
            </a:endParaRPr>
          </a:p>
        </p:txBody>
      </p:sp>
      <p:sp>
        <p:nvSpPr>
          <p:cNvPr id="21509" name="7 Rectángulo redondeado"/>
          <p:cNvSpPr>
            <a:spLocks noChangeArrowheads="1"/>
          </p:cNvSpPr>
          <p:nvPr/>
        </p:nvSpPr>
        <p:spPr bwMode="auto">
          <a:xfrm>
            <a:off x="1143000" y="2971800"/>
            <a:ext cx="3429000" cy="1600200"/>
          </a:xfrm>
          <a:prstGeom prst="roundRect">
            <a:avLst>
              <a:gd name="adj" fmla="val 16667"/>
            </a:avLst>
          </a:prstGeom>
          <a:solidFill>
            <a:schemeClr val="accent2"/>
          </a:solidFill>
          <a:ln w="25400" algn="ctr">
            <a:solidFill>
              <a:schemeClr val="bg1"/>
            </a:solidFill>
            <a:round/>
            <a:headEnd/>
            <a:tailEnd/>
          </a:ln>
        </p:spPr>
        <p:txBody>
          <a:bodyPr anchor="ctr"/>
          <a:lstStyle/>
          <a:p>
            <a:pPr eaLnBrk="0" hangingPunct="0"/>
            <a:r>
              <a:rPr lang="en-GB">
                <a:solidFill>
                  <a:schemeClr val="bg1"/>
                </a:solidFill>
                <a:latin typeface="Calibri" pitchFamily="34" charset="0"/>
              </a:rPr>
              <a:t>Executive Director of UNEP or his representative presides the meeting, until the election of the Chair and the Bureau</a:t>
            </a:r>
            <a:endParaRPr lang="es-ES_tradnl">
              <a:solidFill>
                <a:schemeClr val="bg1"/>
              </a:solidFill>
              <a:latin typeface="Calibri" pitchFamily="34" charset="0"/>
            </a:endParaRPr>
          </a:p>
        </p:txBody>
      </p:sp>
      <p:sp>
        <p:nvSpPr>
          <p:cNvPr id="4" name="7 Rectángulo redondeado"/>
          <p:cNvSpPr/>
          <p:nvPr/>
        </p:nvSpPr>
        <p:spPr>
          <a:xfrm>
            <a:off x="4876800" y="1143000"/>
            <a:ext cx="4114800" cy="34290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eaLnBrk="0" hangingPunct="0">
              <a:defRPr/>
            </a:pPr>
            <a:r>
              <a:rPr lang="en-GB">
                <a:solidFill>
                  <a:schemeClr val="bg1"/>
                </a:solidFill>
                <a:cs typeface="Arial" charset="0"/>
              </a:rPr>
              <a:t>POSSIBLE ORGANIZATION OF WORK:</a:t>
            </a:r>
          </a:p>
          <a:p>
            <a:pPr marL="342900" indent="-342900" eaLnBrk="0" hangingPunct="0">
              <a:buFontTx/>
              <a:buChar char="•"/>
              <a:defRPr/>
            </a:pPr>
            <a:r>
              <a:rPr lang="en-GB">
                <a:solidFill>
                  <a:schemeClr val="bg1"/>
                </a:solidFill>
                <a:cs typeface="Arial" charset="0"/>
              </a:rPr>
              <a:t>Opening statements </a:t>
            </a:r>
          </a:p>
          <a:p>
            <a:pPr marL="342900" indent="-342900" eaLnBrk="0" hangingPunct="0">
              <a:buFontTx/>
              <a:buChar char="•"/>
              <a:defRPr/>
            </a:pPr>
            <a:r>
              <a:rPr lang="en-GB">
                <a:solidFill>
                  <a:schemeClr val="bg1"/>
                </a:solidFill>
                <a:cs typeface="Arial" charset="0"/>
              </a:rPr>
              <a:t>Organizational matters, including adoption of the rules of procedure, election of officers and adoption of the agenda </a:t>
            </a:r>
          </a:p>
          <a:p>
            <a:pPr marL="342900" indent="-342900" eaLnBrk="0" hangingPunct="0">
              <a:buFontTx/>
              <a:buChar char="•"/>
              <a:defRPr/>
            </a:pPr>
            <a:r>
              <a:rPr lang="en-GB">
                <a:solidFill>
                  <a:schemeClr val="bg1"/>
                </a:solidFill>
                <a:cs typeface="Arial" charset="0"/>
              </a:rPr>
              <a:t>Discussion on the preparation of the resolutions → possible use of smaller groups</a:t>
            </a:r>
            <a:r>
              <a:rPr lang="en-GB">
                <a:solidFill>
                  <a:schemeClr val="tx1"/>
                </a:solidFill>
                <a:latin typeface="Arial" charset="0"/>
                <a:cs typeface="Arial" charset="0"/>
              </a:rPr>
              <a:t> </a:t>
            </a:r>
            <a:endParaRPr lang="en-US">
              <a:solidFill>
                <a:schemeClr val="tx1"/>
              </a:solidFill>
              <a:latin typeface="Arial" charset="0"/>
              <a:cs typeface="Arial" charset="0"/>
            </a:endParaRPr>
          </a:p>
        </p:txBody>
      </p:sp>
      <p:sp>
        <p:nvSpPr>
          <p:cNvPr id="21511" name="8 Proceso alternativo"/>
          <p:cNvSpPr>
            <a:spLocks noChangeArrowheads="1"/>
          </p:cNvSpPr>
          <p:nvPr/>
        </p:nvSpPr>
        <p:spPr bwMode="auto">
          <a:xfrm>
            <a:off x="1371600" y="5029200"/>
            <a:ext cx="7239000" cy="1600200"/>
          </a:xfrm>
          <a:prstGeom prst="flowChartAlternateProcess">
            <a:avLst/>
          </a:prstGeom>
          <a:solidFill>
            <a:srgbClr val="808080"/>
          </a:solidFill>
          <a:ln w="25400" algn="ctr">
            <a:solidFill>
              <a:schemeClr val="bg1"/>
            </a:solidFill>
            <a:miter lim="800000"/>
            <a:headEnd/>
            <a:tailEnd/>
          </a:ln>
        </p:spPr>
        <p:txBody>
          <a:bodyPr anchor="ctr"/>
          <a:lstStyle/>
          <a:p>
            <a:pPr marL="342900" indent="-342900"/>
            <a:r>
              <a:rPr lang="en-GB">
                <a:solidFill>
                  <a:schemeClr val="bg1"/>
                </a:solidFill>
                <a:latin typeface="Calibri" pitchFamily="34" charset="0"/>
              </a:rPr>
              <a:t>IN THE CASE OF PREVIOUSLY ADOPTED CHEMICALS AND WASTE MEAS, </a:t>
            </a:r>
          </a:p>
          <a:p>
            <a:pPr marL="342900" indent="-342900"/>
            <a:r>
              <a:rPr lang="en-GB">
                <a:solidFill>
                  <a:schemeClr val="bg1"/>
                </a:solidFill>
                <a:latin typeface="Calibri" pitchFamily="34" charset="0"/>
              </a:rPr>
              <a:t>THE PREPARATORY MEETING:</a:t>
            </a:r>
          </a:p>
          <a:p>
            <a:pPr marL="800100" lvl="1" indent="-342900">
              <a:buFontTx/>
              <a:buChar char="•"/>
            </a:pPr>
            <a:r>
              <a:rPr lang="en-GB">
                <a:solidFill>
                  <a:schemeClr val="bg1"/>
                </a:solidFill>
                <a:latin typeface="Calibri" pitchFamily="34" charset="0"/>
              </a:rPr>
              <a:t>Applied the same rules of procedure  as the INC </a:t>
            </a:r>
          </a:p>
          <a:p>
            <a:pPr marL="800100" lvl="1" indent="-342900">
              <a:buFontTx/>
              <a:buChar char="•"/>
            </a:pPr>
            <a:r>
              <a:rPr lang="en-GB">
                <a:solidFill>
                  <a:schemeClr val="bg1"/>
                </a:solidFill>
                <a:latin typeface="Calibri" pitchFamily="34" charset="0"/>
              </a:rPr>
              <a:t>Recommended to the DipCon it also applied the same rules</a:t>
            </a:r>
          </a:p>
          <a:p>
            <a:pPr marL="800100" lvl="1" indent="-342900">
              <a:buFontTx/>
              <a:buChar char="•"/>
            </a:pPr>
            <a:r>
              <a:rPr lang="en-GB">
                <a:solidFill>
                  <a:schemeClr val="bg1"/>
                </a:solidFill>
                <a:latin typeface="Calibri" pitchFamily="34" charset="0"/>
              </a:rPr>
              <a:t>Usually elected as officers the members of the INC Bureau 	</a:t>
            </a:r>
            <a:endParaRPr lang="es-ES_tradnl">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Rectangle 4"/>
          <p:cNvSpPr>
            <a:spLocks noChangeArrowheads="1"/>
          </p:cNvSpPr>
          <p:nvPr/>
        </p:nvSpPr>
        <p:spPr bwMode="auto">
          <a:xfrm>
            <a:off x="7467600" y="6461125"/>
            <a:ext cx="184150" cy="396875"/>
          </a:xfrm>
          <a:prstGeom prst="rect">
            <a:avLst/>
          </a:prstGeom>
          <a:noFill/>
          <a:ln w="9525">
            <a:noFill/>
            <a:miter lim="800000"/>
            <a:headEnd/>
            <a:tailEnd/>
          </a:ln>
        </p:spPr>
        <p:txBody>
          <a:bodyPr wrap="none">
            <a:spAutoFit/>
          </a:bodyPr>
          <a:lstStyle/>
          <a:p>
            <a:pPr eaLnBrk="0" hangingPunct="0"/>
            <a:endParaRPr lang="en-US" sz="2000">
              <a:latin typeface="Times New Roman" pitchFamily="18" charset="0"/>
            </a:endParaRPr>
          </a:p>
        </p:txBody>
      </p:sp>
      <p:sp>
        <p:nvSpPr>
          <p:cNvPr id="23554" name="Rectangle 12"/>
          <p:cNvSpPr>
            <a:spLocks noChangeArrowheads="1"/>
          </p:cNvSpPr>
          <p:nvPr/>
        </p:nvSpPr>
        <p:spPr bwMode="auto">
          <a:xfrm>
            <a:off x="1371600" y="1752600"/>
            <a:ext cx="4038600" cy="244475"/>
          </a:xfrm>
          <a:prstGeom prst="rect">
            <a:avLst/>
          </a:prstGeom>
          <a:noFill/>
          <a:ln w="9525">
            <a:noFill/>
            <a:miter lim="800000"/>
            <a:headEnd/>
            <a:tailEnd/>
          </a:ln>
        </p:spPr>
        <p:txBody>
          <a:bodyPr>
            <a:spAutoFit/>
          </a:bodyPr>
          <a:lstStyle/>
          <a:p>
            <a:pPr eaLnBrk="0" hangingPunct="0"/>
            <a:r>
              <a:rPr lang="en-US" sz="1000">
                <a:solidFill>
                  <a:srgbClr val="000000"/>
                </a:solidFill>
                <a:latin typeface="Minion Pro"/>
              </a:rPr>
              <a:t>.</a:t>
            </a:r>
          </a:p>
        </p:txBody>
      </p:sp>
      <p:sp>
        <p:nvSpPr>
          <p:cNvPr id="23555" name="1 Título"/>
          <p:cNvSpPr>
            <a:spLocks/>
          </p:cNvSpPr>
          <p:nvPr/>
        </p:nvSpPr>
        <p:spPr bwMode="auto">
          <a:xfrm>
            <a:off x="914400" y="198438"/>
            <a:ext cx="7696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Organization of work at the </a:t>
            </a:r>
            <a:r>
              <a:rPr lang="fr-FR" sz="2800" b="1">
                <a:solidFill>
                  <a:schemeClr val="hlink"/>
                </a:solidFill>
                <a:latin typeface="Calibri" pitchFamily="34" charset="0"/>
              </a:rPr>
              <a:t>Conference of Plenipotentiaries</a:t>
            </a:r>
            <a:endParaRPr lang="es-ES" sz="2800">
              <a:solidFill>
                <a:schemeClr val="hlink"/>
              </a:solidFill>
              <a:latin typeface="Calibri" pitchFamily="34" charset="0"/>
            </a:endParaRPr>
          </a:p>
        </p:txBody>
      </p:sp>
      <p:sp>
        <p:nvSpPr>
          <p:cNvPr id="23556" name="7 Rectángulo redondeado"/>
          <p:cNvSpPr>
            <a:spLocks noChangeArrowheads="1"/>
          </p:cNvSpPr>
          <p:nvPr/>
        </p:nvSpPr>
        <p:spPr bwMode="auto">
          <a:xfrm>
            <a:off x="685800" y="1143000"/>
            <a:ext cx="3429000" cy="1752600"/>
          </a:xfrm>
          <a:prstGeom prst="roundRect">
            <a:avLst>
              <a:gd name="adj" fmla="val 16667"/>
            </a:avLst>
          </a:prstGeom>
          <a:solidFill>
            <a:schemeClr val="accent2"/>
          </a:solidFill>
          <a:ln w="25400" algn="ctr">
            <a:solidFill>
              <a:schemeClr val="bg1"/>
            </a:solidFill>
            <a:round/>
            <a:headEnd/>
            <a:tailEnd/>
          </a:ln>
        </p:spPr>
        <p:txBody>
          <a:bodyPr anchor="ctr"/>
          <a:lstStyle/>
          <a:p>
            <a:pPr eaLnBrk="0" hangingPunct="0"/>
            <a:r>
              <a:rPr lang="en-GB">
                <a:solidFill>
                  <a:schemeClr val="bg1"/>
                </a:solidFill>
                <a:latin typeface="Calibri" pitchFamily="34" charset="0"/>
              </a:rPr>
              <a:t>PROVISIONS FOR 4 PLENARY SESSIONS: </a:t>
            </a:r>
          </a:p>
          <a:p>
            <a:pPr eaLnBrk="0" hangingPunct="0"/>
            <a:r>
              <a:rPr lang="en-GB">
                <a:solidFill>
                  <a:schemeClr val="bg1"/>
                </a:solidFill>
                <a:latin typeface="Calibri" pitchFamily="34" charset="0"/>
              </a:rPr>
              <a:t>10 a.m. - 1 p.m. and 3 - 6 p.m. on 10 and 11 October</a:t>
            </a:r>
            <a:endParaRPr lang="en-US">
              <a:solidFill>
                <a:schemeClr val="bg1"/>
              </a:solidFill>
              <a:latin typeface="Calibri" pitchFamily="34" charset="0"/>
            </a:endParaRPr>
          </a:p>
        </p:txBody>
      </p:sp>
      <p:sp>
        <p:nvSpPr>
          <p:cNvPr id="23557" name="7 Rectángulo redondeado"/>
          <p:cNvSpPr>
            <a:spLocks noChangeArrowheads="1"/>
          </p:cNvSpPr>
          <p:nvPr/>
        </p:nvSpPr>
        <p:spPr bwMode="auto">
          <a:xfrm>
            <a:off x="685800" y="3124200"/>
            <a:ext cx="3429000" cy="1600200"/>
          </a:xfrm>
          <a:prstGeom prst="roundRect">
            <a:avLst>
              <a:gd name="adj" fmla="val 16667"/>
            </a:avLst>
          </a:prstGeom>
          <a:solidFill>
            <a:schemeClr val="accent2"/>
          </a:solidFill>
          <a:ln w="25400" algn="ctr">
            <a:solidFill>
              <a:schemeClr val="bg1"/>
            </a:solidFill>
            <a:round/>
            <a:headEnd/>
            <a:tailEnd/>
          </a:ln>
        </p:spPr>
        <p:txBody>
          <a:bodyPr anchor="ctr"/>
          <a:lstStyle/>
          <a:p>
            <a:pPr eaLnBrk="0" hangingPunct="0"/>
            <a:r>
              <a:rPr lang="en-GB">
                <a:solidFill>
                  <a:schemeClr val="bg1"/>
                </a:solidFill>
                <a:latin typeface="Calibri" pitchFamily="34" charset="0"/>
              </a:rPr>
              <a:t>Executive Director of UNEP or his representative presides the Conference, until the election of the Chair and the Bureau</a:t>
            </a:r>
            <a:endParaRPr lang="es-ES_tradnl">
              <a:solidFill>
                <a:schemeClr val="bg1"/>
              </a:solidFill>
              <a:latin typeface="Calibri" pitchFamily="34" charset="0"/>
            </a:endParaRPr>
          </a:p>
        </p:txBody>
      </p:sp>
      <p:sp>
        <p:nvSpPr>
          <p:cNvPr id="4" name="7 Rectángulo redondeado"/>
          <p:cNvSpPr/>
          <p:nvPr/>
        </p:nvSpPr>
        <p:spPr>
          <a:xfrm>
            <a:off x="4343400" y="990600"/>
            <a:ext cx="4648200" cy="39624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eaLnBrk="0" hangingPunct="0">
              <a:defRPr/>
            </a:pPr>
            <a:r>
              <a:rPr lang="en-GB">
                <a:solidFill>
                  <a:schemeClr val="bg1"/>
                </a:solidFill>
                <a:cs typeface="Arial" charset="0"/>
              </a:rPr>
              <a:t>POSSIBLE ORGANIZATION OF WORK:</a:t>
            </a:r>
          </a:p>
          <a:p>
            <a:pPr marL="342900" indent="-342900" eaLnBrk="0" hangingPunct="0">
              <a:buFontTx/>
              <a:buChar char="•"/>
              <a:defRPr/>
            </a:pPr>
            <a:r>
              <a:rPr lang="en-GB">
                <a:solidFill>
                  <a:schemeClr val="bg1"/>
                </a:solidFill>
                <a:cs typeface="Arial" charset="0"/>
              </a:rPr>
              <a:t>Opening statements </a:t>
            </a:r>
          </a:p>
          <a:p>
            <a:pPr marL="342900" indent="-342900" eaLnBrk="0" hangingPunct="0">
              <a:buFontTx/>
              <a:buChar char="•"/>
              <a:defRPr/>
            </a:pPr>
            <a:r>
              <a:rPr lang="en-GB">
                <a:solidFill>
                  <a:schemeClr val="bg1"/>
                </a:solidFill>
                <a:cs typeface="Arial" charset="0"/>
              </a:rPr>
              <a:t>Organizational matters, including adoption of the rules of procedure, election of officers, adoption of the agenda and appointment of the Credentials Committee</a:t>
            </a:r>
          </a:p>
          <a:p>
            <a:pPr marL="342900" indent="-342900" eaLnBrk="0" hangingPunct="0">
              <a:buFontTx/>
              <a:buChar char="•"/>
              <a:defRPr/>
            </a:pPr>
            <a:r>
              <a:rPr lang="en-GB">
                <a:solidFill>
                  <a:schemeClr val="bg1"/>
                </a:solidFill>
                <a:cs typeface="Arial" charset="0"/>
              </a:rPr>
              <a:t>Report of the Credentials Committee</a:t>
            </a:r>
          </a:p>
          <a:p>
            <a:pPr marL="342900" indent="-342900" eaLnBrk="0" hangingPunct="0">
              <a:buFontTx/>
              <a:buChar char="•"/>
              <a:defRPr/>
            </a:pPr>
            <a:r>
              <a:rPr lang="en-GB">
                <a:solidFill>
                  <a:schemeClr val="bg1"/>
                </a:solidFill>
                <a:cs typeface="Arial" charset="0"/>
              </a:rPr>
              <a:t>Adoption of the Convention, the resolutions and the Final Act</a:t>
            </a:r>
          </a:p>
          <a:p>
            <a:pPr marL="342900" indent="-342900" eaLnBrk="0" hangingPunct="0">
              <a:buFontTx/>
              <a:buChar char="•"/>
              <a:defRPr/>
            </a:pPr>
            <a:r>
              <a:rPr lang="en-GB">
                <a:solidFill>
                  <a:schemeClr val="bg1"/>
                </a:solidFill>
                <a:cs typeface="Arial" charset="0"/>
              </a:rPr>
              <a:t>Signature of the Final Act and the Convention</a:t>
            </a:r>
          </a:p>
          <a:p>
            <a:pPr marL="342900" indent="-342900" eaLnBrk="0" hangingPunct="0">
              <a:buFontTx/>
              <a:buChar char="•"/>
              <a:defRPr/>
            </a:pPr>
            <a:r>
              <a:rPr lang="en-GB">
                <a:solidFill>
                  <a:schemeClr val="bg1"/>
                </a:solidFill>
                <a:cs typeface="Arial" charset="0"/>
              </a:rPr>
              <a:t>Final statements</a:t>
            </a:r>
            <a:endParaRPr lang="en-US">
              <a:solidFill>
                <a:schemeClr val="tx1"/>
              </a:solidFill>
              <a:latin typeface="Arial" charset="0"/>
              <a:cs typeface="Arial" charset="0"/>
            </a:endParaRPr>
          </a:p>
        </p:txBody>
      </p:sp>
      <p:sp>
        <p:nvSpPr>
          <p:cNvPr id="23559" name="8 Proceso alternativo"/>
          <p:cNvSpPr>
            <a:spLocks noChangeArrowheads="1"/>
          </p:cNvSpPr>
          <p:nvPr/>
        </p:nvSpPr>
        <p:spPr bwMode="auto">
          <a:xfrm>
            <a:off x="457200" y="5334000"/>
            <a:ext cx="8458200" cy="1295400"/>
          </a:xfrm>
          <a:prstGeom prst="flowChartAlternateProcess">
            <a:avLst/>
          </a:prstGeom>
          <a:solidFill>
            <a:srgbClr val="808080"/>
          </a:solidFill>
          <a:ln w="25400" algn="ctr">
            <a:solidFill>
              <a:schemeClr val="bg1"/>
            </a:solidFill>
            <a:miter lim="800000"/>
            <a:headEnd/>
            <a:tailEnd/>
          </a:ln>
        </p:spPr>
        <p:txBody>
          <a:bodyPr anchor="ctr"/>
          <a:lstStyle/>
          <a:p>
            <a:pPr marL="342900" indent="-342900"/>
            <a:r>
              <a:rPr lang="en-GB">
                <a:solidFill>
                  <a:schemeClr val="bg1"/>
                </a:solidFill>
                <a:latin typeface="Calibri" pitchFamily="34" charset="0"/>
              </a:rPr>
              <a:t>IN THE CASE OF PREVIOUSLY ADOPTED CHEMICALS AND WASTE MEAS, THE DIPCON:</a:t>
            </a:r>
          </a:p>
          <a:p>
            <a:pPr marL="800100" lvl="1" indent="-342900">
              <a:buFontTx/>
              <a:buChar char="•"/>
            </a:pPr>
            <a:r>
              <a:rPr lang="en-GB">
                <a:solidFill>
                  <a:schemeClr val="bg1"/>
                </a:solidFill>
                <a:latin typeface="Calibri" pitchFamily="34" charset="0"/>
              </a:rPr>
              <a:t>Applied the same rules of procedure  as the INC </a:t>
            </a:r>
          </a:p>
          <a:p>
            <a:pPr marL="800100" lvl="1" indent="-342900">
              <a:buFontTx/>
              <a:buChar char="•"/>
            </a:pPr>
            <a:r>
              <a:rPr lang="en-GB">
                <a:solidFill>
                  <a:schemeClr val="bg1"/>
                </a:solidFill>
                <a:latin typeface="Calibri" pitchFamily="34" charset="0"/>
              </a:rPr>
              <a:t>Traditionally elected one high-level representative from each of the five UN regions and entrusted the role of Chair to the host Government</a:t>
            </a:r>
            <a:endParaRPr lang="es-ES_tradnl">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8 Proceso alternativo"/>
          <p:cNvSpPr>
            <a:spLocks noChangeArrowheads="1"/>
          </p:cNvSpPr>
          <p:nvPr/>
        </p:nvSpPr>
        <p:spPr bwMode="auto">
          <a:xfrm>
            <a:off x="838200" y="1371600"/>
            <a:ext cx="8153400" cy="5105400"/>
          </a:xfrm>
          <a:prstGeom prst="flowChartAlternateProcess">
            <a:avLst/>
          </a:prstGeom>
          <a:solidFill>
            <a:schemeClr val="accent2"/>
          </a:solidFill>
          <a:ln w="25400" algn="ctr">
            <a:solidFill>
              <a:schemeClr val="bg2"/>
            </a:solidFill>
            <a:miter lim="800000"/>
            <a:headEnd/>
            <a:tailEnd/>
          </a:ln>
        </p:spPr>
        <p:txBody>
          <a:bodyPr anchor="ctr"/>
          <a:lstStyle/>
          <a:p>
            <a:pPr marL="800100" lvl="1" indent="-342900">
              <a:buFontTx/>
              <a:buChar char="•"/>
            </a:pPr>
            <a:r>
              <a:rPr lang="fr-FR" altLang="zh-TW">
                <a:solidFill>
                  <a:schemeClr val="bg1"/>
                </a:solidFill>
                <a:latin typeface="Calibri" pitchFamily="34" charset="0"/>
              </a:rPr>
              <a:t>UNEP(DTIE)/Hg/CONF/1 - Provisional agenda</a:t>
            </a:r>
            <a:endParaRPr lang="en-US" altLang="zh-TW">
              <a:solidFill>
                <a:schemeClr val="bg1"/>
              </a:solidFill>
              <a:latin typeface="Calibri" pitchFamily="34" charset="0"/>
            </a:endParaRPr>
          </a:p>
          <a:p>
            <a:pPr marL="800100" lvl="1" indent="-342900">
              <a:buFontTx/>
              <a:buChar char="•"/>
            </a:pPr>
            <a:r>
              <a:rPr lang="en-US" altLang="zh-TW">
                <a:solidFill>
                  <a:schemeClr val="bg1"/>
                </a:solidFill>
                <a:latin typeface="Calibri" pitchFamily="34" charset="0"/>
              </a:rPr>
              <a:t>UNEP(DTIE)/Hg/</a:t>
            </a:r>
            <a:r>
              <a:rPr lang="fr-FR" altLang="zh-TW">
                <a:solidFill>
                  <a:schemeClr val="bg1"/>
                </a:solidFill>
                <a:latin typeface="Calibri" pitchFamily="34" charset="0"/>
              </a:rPr>
              <a:t>CONF/</a:t>
            </a:r>
            <a:r>
              <a:rPr lang="en-US" altLang="zh-TW">
                <a:solidFill>
                  <a:schemeClr val="bg1"/>
                </a:solidFill>
                <a:latin typeface="Calibri" pitchFamily="34" charset="0"/>
              </a:rPr>
              <a:t>1/Add.1 - Annotated provisional agenda</a:t>
            </a:r>
          </a:p>
          <a:p>
            <a:pPr marL="800100" lvl="1" indent="-342900">
              <a:buFontTx/>
              <a:buChar char="•"/>
            </a:pPr>
            <a:r>
              <a:rPr lang="fr-FR" altLang="zh-TW">
                <a:solidFill>
                  <a:schemeClr val="bg1"/>
                </a:solidFill>
                <a:latin typeface="Calibri" pitchFamily="34" charset="0"/>
              </a:rPr>
              <a:t>UNEP(DTIE)/Hg/CONF/2 – </a:t>
            </a:r>
            <a:r>
              <a:rPr lang="en-US">
                <a:solidFill>
                  <a:schemeClr val="bg1"/>
                </a:solidFill>
              </a:rPr>
              <a:t>Scenario note prepared by the secretariat for the Conference of Plenipotentiaries on the Minamata Convention on Mercury</a:t>
            </a:r>
            <a:r>
              <a:rPr lang="en-US"/>
              <a:t> </a:t>
            </a:r>
            <a:endParaRPr lang="fr-FR" altLang="zh-TW">
              <a:solidFill>
                <a:schemeClr val="bg1"/>
              </a:solidFill>
              <a:latin typeface="Calibri" pitchFamily="34" charset="0"/>
            </a:endParaRPr>
          </a:p>
          <a:p>
            <a:pPr marL="800100" lvl="1" indent="-342900">
              <a:buFontTx/>
              <a:buChar char="•"/>
            </a:pPr>
            <a:r>
              <a:rPr lang="fr-FR" altLang="zh-TW">
                <a:solidFill>
                  <a:schemeClr val="bg1"/>
                </a:solidFill>
                <a:latin typeface="Calibri" pitchFamily="34" charset="0"/>
              </a:rPr>
              <a:t>UNEP(DTIE)/Hg/CONF/3 - </a:t>
            </a:r>
            <a:r>
              <a:rPr lang="en-GB">
                <a:solidFill>
                  <a:schemeClr val="bg1"/>
                </a:solidFill>
                <a:latin typeface="Calibri" pitchFamily="34" charset="0"/>
                <a:cs typeface="Times New Roman" pitchFamily="18" charset="0"/>
              </a:rPr>
              <a:t>Text of the Minamata Convention on Mercury for adoption </a:t>
            </a:r>
            <a:r>
              <a:rPr lang="en-US">
                <a:solidFill>
                  <a:schemeClr val="bg1"/>
                </a:solidFill>
                <a:latin typeface="Calibri" pitchFamily="34" charset="0"/>
                <a:cs typeface="Times New Roman" pitchFamily="18" charset="0"/>
              </a:rPr>
              <a:t>by the Conference of Plenipotentiaries</a:t>
            </a:r>
            <a:endParaRPr lang="en-GB">
              <a:solidFill>
                <a:schemeClr val="bg1"/>
              </a:solidFill>
              <a:latin typeface="Calibri" pitchFamily="34" charset="0"/>
              <a:cs typeface="Times New Roman" pitchFamily="18" charset="0"/>
            </a:endParaRPr>
          </a:p>
          <a:p>
            <a:pPr marL="800100" lvl="1" indent="-342900">
              <a:buFontTx/>
              <a:buChar char="•"/>
            </a:pPr>
            <a:r>
              <a:rPr lang="en-US" altLang="zh-TW">
                <a:solidFill>
                  <a:schemeClr val="bg1"/>
                </a:solidFill>
                <a:latin typeface="Calibri" pitchFamily="34" charset="0"/>
              </a:rPr>
              <a:t>Resolutions for possible adoption by the Conference of Plenipotentiaries </a:t>
            </a:r>
            <a:r>
              <a:rPr lang="en-US" altLang="zh-TW" i="1">
                <a:solidFill>
                  <a:schemeClr val="bg1"/>
                </a:solidFill>
                <a:latin typeface="Calibri" pitchFamily="34" charset="0"/>
              </a:rPr>
              <a:t>(available after the preparatory meeting)</a:t>
            </a:r>
          </a:p>
          <a:p>
            <a:pPr marL="800100" lvl="1" indent="-342900">
              <a:buFontTx/>
              <a:buChar char="•"/>
            </a:pPr>
            <a:endParaRPr lang="en-US" altLang="zh-TW">
              <a:solidFill>
                <a:schemeClr val="bg1"/>
              </a:solidFill>
              <a:latin typeface="Calibri" pitchFamily="34" charset="0"/>
            </a:endParaRPr>
          </a:p>
          <a:p>
            <a:pPr marL="342900" indent="-342900"/>
            <a:r>
              <a:rPr lang="fr-FR" altLang="zh-TW" i="1">
                <a:solidFill>
                  <a:schemeClr val="bg1"/>
                </a:solidFill>
                <a:latin typeface="Calibri" pitchFamily="34" charset="0"/>
              </a:rPr>
              <a:t>INFORMATION DOCUMENTS:</a:t>
            </a:r>
            <a:endParaRPr lang="en-US" altLang="zh-TW" i="1">
              <a:solidFill>
                <a:schemeClr val="bg1"/>
              </a:solidFill>
              <a:latin typeface="Calibri" pitchFamily="34" charset="0"/>
            </a:endParaRPr>
          </a:p>
          <a:p>
            <a:pPr marL="800100" lvl="1" indent="-342900">
              <a:buFontTx/>
              <a:buChar char="•"/>
            </a:pPr>
            <a:r>
              <a:rPr lang="en-GB">
                <a:solidFill>
                  <a:schemeClr val="bg1"/>
                </a:solidFill>
                <a:latin typeface="Calibri" pitchFamily="34" charset="0"/>
                <a:cs typeface="Times New Roman" pitchFamily="18" charset="0"/>
              </a:rPr>
              <a:t>Statements delivered on 10 and 11 October following the signing of the Minamata Convention on Mercury </a:t>
            </a:r>
            <a:r>
              <a:rPr lang="en-US" i="1" u="sng">
                <a:solidFill>
                  <a:schemeClr val="bg1"/>
                </a:solidFill>
                <a:latin typeface="Calibri" pitchFamily="34" charset="0"/>
                <a:cs typeface="Times New Roman" pitchFamily="18" charset="0"/>
              </a:rPr>
              <a:t>(available after the DipCon)</a:t>
            </a:r>
            <a:endParaRPr lang="en-GB" i="1" u="sng">
              <a:solidFill>
                <a:schemeClr val="bg1"/>
              </a:solidFill>
              <a:latin typeface="Calibri" pitchFamily="34" charset="0"/>
              <a:cs typeface="Times New Roman" pitchFamily="18" charset="0"/>
            </a:endParaRPr>
          </a:p>
          <a:p>
            <a:pPr marL="800100" lvl="1" indent="-342900">
              <a:buFontTx/>
              <a:buChar char="•"/>
            </a:pPr>
            <a:r>
              <a:rPr lang="en-GB">
                <a:solidFill>
                  <a:schemeClr val="bg1"/>
                </a:solidFill>
                <a:latin typeface="Calibri" pitchFamily="34" charset="0"/>
                <a:cs typeface="Times New Roman" pitchFamily="18" charset="0"/>
              </a:rPr>
              <a:t>Outcome of the meeting of governments and REIO to further develop terms of reference for a special programme to support institutional strengthening at the national level for implementation of the Minamata Convention.</a:t>
            </a:r>
            <a:endParaRPr lang="es-ES">
              <a:solidFill>
                <a:schemeClr val="bg1"/>
              </a:solidFill>
              <a:latin typeface="Calibri" pitchFamily="34" charset="0"/>
              <a:cs typeface="Times New Roman" pitchFamily="18" charset="0"/>
            </a:endParaRPr>
          </a:p>
        </p:txBody>
      </p:sp>
      <p:sp>
        <p:nvSpPr>
          <p:cNvPr id="25602" name="7 Rectángulo redondeado"/>
          <p:cNvSpPr>
            <a:spLocks noChangeArrowheads="1"/>
          </p:cNvSpPr>
          <p:nvPr/>
        </p:nvSpPr>
        <p:spPr bwMode="auto">
          <a:xfrm>
            <a:off x="152400" y="990600"/>
            <a:ext cx="3124200" cy="609600"/>
          </a:xfrm>
          <a:prstGeom prst="roundRect">
            <a:avLst>
              <a:gd name="adj" fmla="val 16667"/>
            </a:avLst>
          </a:prstGeom>
          <a:solidFill>
            <a:srgbClr val="953735"/>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INDICATIVE LIST OF DOCUMENTS FOR THE DIPCON</a:t>
            </a:r>
            <a:endParaRPr lang="es-ES_tradnl" sz="1700" b="1">
              <a:solidFill>
                <a:schemeClr val="bg1"/>
              </a:solidFill>
              <a:latin typeface="Calibri" pitchFamily="34" charset="0"/>
            </a:endParaRPr>
          </a:p>
        </p:txBody>
      </p:sp>
      <p:sp>
        <p:nvSpPr>
          <p:cNvPr id="25603" name="1 Título"/>
          <p:cNvSpPr>
            <a:spLocks/>
          </p:cNvSpPr>
          <p:nvPr/>
        </p:nvSpPr>
        <p:spPr bwMode="auto">
          <a:xfrm>
            <a:off x="914400" y="198438"/>
            <a:ext cx="7696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Meeting documents</a:t>
            </a:r>
            <a:endParaRPr lang="es-ES" sz="280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1066800" y="1752600"/>
            <a:ext cx="7848600" cy="48768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00100" lvl="1" indent="-342900">
              <a:buFontTx/>
              <a:buChar char="•"/>
            </a:pPr>
            <a:r>
              <a:rPr lang="fr-FR" altLang="zh-TW">
                <a:solidFill>
                  <a:schemeClr val="bg1"/>
                </a:solidFill>
                <a:cs typeface="Arial" charset="0"/>
              </a:rPr>
              <a:t>UNEP(DTIE)/Hg/CONF/PM/1 - Provisional agenda</a:t>
            </a:r>
            <a:endParaRPr lang="en-US" altLang="zh-TW">
              <a:solidFill>
                <a:schemeClr val="bg1"/>
              </a:solidFill>
              <a:cs typeface="Arial" charset="0"/>
            </a:endParaRPr>
          </a:p>
          <a:p>
            <a:pPr marL="800100" lvl="1" indent="-342900">
              <a:buFontTx/>
              <a:buChar char="•"/>
            </a:pPr>
            <a:r>
              <a:rPr lang="en-US" altLang="zh-TW">
                <a:solidFill>
                  <a:schemeClr val="bg1"/>
                </a:solidFill>
                <a:cs typeface="Arial" charset="0"/>
              </a:rPr>
              <a:t>UNEP(DTIE)/Hg/</a:t>
            </a:r>
            <a:r>
              <a:rPr lang="fr-FR" altLang="zh-TW">
                <a:solidFill>
                  <a:schemeClr val="bg1"/>
                </a:solidFill>
                <a:cs typeface="Arial" charset="0"/>
              </a:rPr>
              <a:t>CONF/PM/</a:t>
            </a:r>
            <a:r>
              <a:rPr lang="en-US" altLang="zh-TW">
                <a:solidFill>
                  <a:schemeClr val="bg1"/>
                </a:solidFill>
                <a:cs typeface="Arial" charset="0"/>
              </a:rPr>
              <a:t>1/Add.1 - Annotated provisional agenda </a:t>
            </a:r>
          </a:p>
          <a:p>
            <a:pPr marL="800100" lvl="1" indent="-342900">
              <a:buFontTx/>
              <a:buChar char="•"/>
            </a:pPr>
            <a:r>
              <a:rPr lang="fr-FR" altLang="zh-TW">
                <a:solidFill>
                  <a:schemeClr val="bg1"/>
                </a:solidFill>
                <a:cs typeface="Arial" charset="0"/>
              </a:rPr>
              <a:t>UNEP(DTIE)/Hg/CONF/PM/2 – Scenario note</a:t>
            </a:r>
          </a:p>
          <a:p>
            <a:pPr marL="800100" lvl="1" indent="-342900">
              <a:buFontTx/>
              <a:buChar char="•"/>
            </a:pPr>
            <a:r>
              <a:rPr lang="en-US" altLang="zh-TW">
                <a:solidFill>
                  <a:schemeClr val="bg1"/>
                </a:solidFill>
                <a:cs typeface="Arial" charset="0"/>
              </a:rPr>
              <a:t>UNEP(DTIE)/Hg/CONF/PM/3 - Draft resolutions for consideration and possible adoption by the Conference of Plenipotentiaries</a:t>
            </a:r>
            <a:endParaRPr lang="en-GB" altLang="zh-TW">
              <a:solidFill>
                <a:schemeClr val="bg1"/>
              </a:solidFill>
              <a:cs typeface="Arial" charset="0"/>
            </a:endParaRPr>
          </a:p>
          <a:p>
            <a:pPr marL="342900" indent="-342900"/>
            <a:endParaRPr lang="fr-FR" altLang="zh-TW" i="1">
              <a:solidFill>
                <a:schemeClr val="bg1"/>
              </a:solidFill>
              <a:cs typeface="Arial" charset="0"/>
            </a:endParaRPr>
          </a:p>
          <a:p>
            <a:pPr marL="342900" indent="-342900"/>
            <a:r>
              <a:rPr lang="fr-FR" altLang="zh-TW" i="1">
                <a:solidFill>
                  <a:schemeClr val="bg1"/>
                </a:solidFill>
                <a:cs typeface="Arial" charset="0"/>
              </a:rPr>
              <a:t>INFORMATION DOCUMENTS:</a:t>
            </a:r>
            <a:endParaRPr lang="en-GB" altLang="zh-TW" i="1">
              <a:solidFill>
                <a:schemeClr val="bg1"/>
              </a:solidFill>
              <a:cs typeface="Arial" charset="0"/>
            </a:endParaRPr>
          </a:p>
          <a:p>
            <a:pPr marL="800100" lvl="1" indent="-342900">
              <a:buFontTx/>
              <a:buChar char="•"/>
            </a:pPr>
            <a:r>
              <a:rPr lang="en-GB" altLang="zh-TW">
                <a:solidFill>
                  <a:schemeClr val="bg1"/>
                </a:solidFill>
                <a:cs typeface="Arial" charset="0"/>
              </a:rPr>
              <a:t>Rules of procedure for the INC </a:t>
            </a:r>
          </a:p>
          <a:p>
            <a:pPr marL="800100" lvl="1" indent="-342900">
              <a:buFontTx/>
              <a:buChar char="•"/>
            </a:pPr>
            <a:r>
              <a:rPr lang="en-GB" altLang="zh-TW">
                <a:solidFill>
                  <a:schemeClr val="bg1"/>
                </a:solidFill>
                <a:cs typeface="Arial" charset="0"/>
              </a:rPr>
              <a:t>Possible options available for the hosting of the interim secretariat prepared by the secretariat</a:t>
            </a:r>
          </a:p>
          <a:p>
            <a:pPr marL="800100" lvl="1" indent="-342900">
              <a:buFontTx/>
              <a:buChar char="•"/>
            </a:pPr>
            <a:r>
              <a:rPr lang="en-GB" altLang="zh-TW">
                <a:solidFill>
                  <a:schemeClr val="bg1"/>
                </a:solidFill>
                <a:cs typeface="Arial" charset="0"/>
              </a:rPr>
              <a:t>Outcome of the country-led meeting of governments and REIO to further develop terms of reference for a special programme to support institutional strengthening at the national level for implementation of the Minamata Convention.</a:t>
            </a:r>
            <a:r>
              <a:rPr lang="en-US" altLang="zh-TW">
                <a:solidFill>
                  <a:schemeClr val="tx1"/>
                </a:solidFill>
                <a:cs typeface="Arial" charset="0"/>
              </a:rPr>
              <a:t> </a:t>
            </a:r>
            <a:endParaRPr lang="fr-FR" altLang="zh-TW">
              <a:solidFill>
                <a:schemeClr val="tx1"/>
              </a:solidFill>
              <a:cs typeface="Arial" charset="0"/>
            </a:endParaRPr>
          </a:p>
        </p:txBody>
      </p:sp>
      <p:sp>
        <p:nvSpPr>
          <p:cNvPr id="26626" name="7 Rectángulo redondeado"/>
          <p:cNvSpPr>
            <a:spLocks noChangeArrowheads="1"/>
          </p:cNvSpPr>
          <p:nvPr/>
        </p:nvSpPr>
        <p:spPr bwMode="auto">
          <a:xfrm>
            <a:off x="457200" y="990600"/>
            <a:ext cx="2590800" cy="9144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INDICATIVE LIST OF DOCUMENTS FOR THE PREPARATORY MEETING </a:t>
            </a:r>
            <a:endParaRPr lang="es-ES_tradnl" sz="1700" b="1">
              <a:solidFill>
                <a:schemeClr val="bg1"/>
              </a:solidFill>
              <a:latin typeface="Calibri" pitchFamily="34" charset="0"/>
            </a:endParaRPr>
          </a:p>
        </p:txBody>
      </p:sp>
      <p:sp>
        <p:nvSpPr>
          <p:cNvPr id="26627" name="1 Título"/>
          <p:cNvSpPr>
            <a:spLocks/>
          </p:cNvSpPr>
          <p:nvPr/>
        </p:nvSpPr>
        <p:spPr bwMode="auto">
          <a:xfrm>
            <a:off x="914400" y="198438"/>
            <a:ext cx="7696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Meeting documents</a:t>
            </a:r>
            <a:endParaRPr lang="es-ES" sz="280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p:cNvSpPr>
          <p:nvPr/>
        </p:nvSpPr>
        <p:spPr bwMode="auto">
          <a:xfrm>
            <a:off x="685800" y="198438"/>
            <a:ext cx="78486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Regional preparations </a:t>
            </a:r>
            <a:endParaRPr lang="es-ES" sz="2800">
              <a:latin typeface="Calibri" pitchFamily="34" charset="0"/>
            </a:endParaRPr>
          </a:p>
        </p:txBody>
      </p:sp>
      <p:sp>
        <p:nvSpPr>
          <p:cNvPr id="8" name="7 Rectángulo redondeado"/>
          <p:cNvSpPr/>
          <p:nvPr/>
        </p:nvSpPr>
        <p:spPr>
          <a:xfrm>
            <a:off x="1066800" y="3124200"/>
            <a:ext cx="8001000" cy="29718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a:solidFill>
                  <a:schemeClr val="bg1"/>
                </a:solidFill>
                <a:cs typeface="Arial" charset="0"/>
              </a:rPr>
              <a:t>POSSIBLE ISSUES FOR DISCUSSION :</a:t>
            </a:r>
          </a:p>
          <a:p>
            <a:pPr>
              <a:defRPr/>
            </a:pPr>
            <a:endParaRPr lang="en-US" sz="2000" b="1">
              <a:solidFill>
                <a:schemeClr val="bg1"/>
              </a:solidFill>
              <a:cs typeface="Arial" charset="0"/>
            </a:endParaRPr>
          </a:p>
          <a:p>
            <a:pPr marL="742950" lvl="1" indent="-285750">
              <a:buFontTx/>
              <a:buChar char="•"/>
              <a:defRPr/>
            </a:pPr>
            <a:r>
              <a:rPr lang="fr-FR" sz="2000">
                <a:solidFill>
                  <a:schemeClr val="bg1"/>
                </a:solidFill>
                <a:cs typeface="Arial" charset="0"/>
              </a:rPr>
              <a:t>Rules of procedure for the Preparatory meeting &amp; DipCon</a:t>
            </a:r>
          </a:p>
          <a:p>
            <a:pPr marL="742950" lvl="1" indent="-285750">
              <a:buFontTx/>
              <a:buChar char="•"/>
              <a:defRPr/>
            </a:pPr>
            <a:r>
              <a:rPr lang="fr-FR" sz="2000">
                <a:solidFill>
                  <a:schemeClr val="bg1"/>
                </a:solidFill>
                <a:cs typeface="Arial" charset="0"/>
              </a:rPr>
              <a:t>Election of the Bureau for the Preparatory meeting &amp; DipCon</a:t>
            </a:r>
          </a:p>
          <a:p>
            <a:pPr marL="742950" lvl="1" indent="-285750">
              <a:buFontTx/>
              <a:buChar char="•"/>
              <a:defRPr/>
            </a:pPr>
            <a:r>
              <a:rPr lang="es-ES_tradnl" sz="2000">
                <a:solidFill>
                  <a:schemeClr val="bg1"/>
                </a:solidFill>
                <a:cs typeface="Arial" charset="0"/>
              </a:rPr>
              <a:t>Resolutions for the DipCon</a:t>
            </a:r>
          </a:p>
          <a:p>
            <a:pPr marL="742950" lvl="1" indent="-285750">
              <a:buFontTx/>
              <a:buChar char="•"/>
              <a:defRPr/>
            </a:pPr>
            <a:r>
              <a:rPr lang="es-ES_tradnl" sz="2000">
                <a:solidFill>
                  <a:schemeClr val="bg1"/>
                </a:solidFill>
                <a:cs typeface="Arial" charset="0"/>
              </a:rPr>
              <a:t>Possible composition of expert group on BAT/BEP</a:t>
            </a:r>
          </a:p>
          <a:p>
            <a:pPr marL="742950" lvl="1" indent="-285750">
              <a:buFontTx/>
              <a:buChar char="•"/>
              <a:defRPr/>
            </a:pPr>
            <a:r>
              <a:rPr lang="es-ES_tradnl" sz="2000">
                <a:solidFill>
                  <a:schemeClr val="bg1"/>
                </a:solidFill>
                <a:cs typeface="Arial" charset="0"/>
              </a:rPr>
              <a:t>Any recommendation regions may wish to submit to the DipCon</a:t>
            </a:r>
          </a:p>
        </p:txBody>
      </p:sp>
      <p:sp>
        <p:nvSpPr>
          <p:cNvPr id="27651" name="8 Proceso alternativo"/>
          <p:cNvSpPr>
            <a:spLocks noChangeArrowheads="1"/>
          </p:cNvSpPr>
          <p:nvPr/>
        </p:nvSpPr>
        <p:spPr bwMode="auto">
          <a:xfrm>
            <a:off x="1295400" y="1295400"/>
            <a:ext cx="7543800" cy="1143000"/>
          </a:xfrm>
          <a:prstGeom prst="flowChartAlternateProcess">
            <a:avLst/>
          </a:prstGeom>
          <a:solidFill>
            <a:schemeClr val="accent2"/>
          </a:solidFill>
          <a:ln w="25400" algn="ctr">
            <a:solidFill>
              <a:schemeClr val="accent2"/>
            </a:solidFill>
            <a:miter lim="800000"/>
            <a:headEnd/>
            <a:tailEnd/>
          </a:ln>
        </p:spPr>
        <p:txBody>
          <a:bodyPr anchor="ctr"/>
          <a:lstStyle/>
          <a:p>
            <a:pPr marL="342900" indent="-342900"/>
            <a:r>
              <a:rPr lang="es-ES_tradnl" b="1">
                <a:solidFill>
                  <a:schemeClr val="bg1"/>
                </a:solidFill>
                <a:latin typeface="Calibri" pitchFamily="34" charset="0"/>
              </a:rPr>
              <a:t>Regional meetings tentatively scheduled </a:t>
            </a:r>
          </a:p>
          <a:p>
            <a:pPr marL="342900" indent="-342900"/>
            <a:r>
              <a:rPr lang="es-ES_tradnl" b="1">
                <a:solidFill>
                  <a:schemeClr val="bg1"/>
                </a:solidFill>
                <a:latin typeface="Calibri" pitchFamily="34" charset="0"/>
              </a:rPr>
              <a:t>on </a:t>
            </a:r>
            <a:r>
              <a:rPr lang="en-US" b="1">
                <a:solidFill>
                  <a:schemeClr val="bg1"/>
                </a:solidFill>
                <a:latin typeface="Calibri" pitchFamily="34" charset="0"/>
              </a:rPr>
              <a:t>7 October,  from 9 a.m. to 1 p.m. and throughout the week as necessary</a:t>
            </a:r>
            <a:r>
              <a:rPr lang="es-ES_tradnl" b="1">
                <a:solidFill>
                  <a:schemeClr val="bg1"/>
                </a:solidFill>
                <a:latin typeface="Calibri" pitchFamily="34" charset="0"/>
              </a:rPr>
              <a:t> </a:t>
            </a:r>
            <a:endParaRPr lang="en-US" b="1">
              <a:solidFill>
                <a:schemeClr val="bg1"/>
              </a:solidFill>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Título"/>
          <p:cNvSpPr>
            <a:spLocks/>
          </p:cNvSpPr>
          <p:nvPr/>
        </p:nvSpPr>
        <p:spPr bwMode="auto">
          <a:xfrm>
            <a:off x="1295400" y="198438"/>
            <a:ext cx="6934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Rules for participation</a:t>
            </a:r>
            <a:endParaRPr lang="es-ES" sz="2800">
              <a:latin typeface="Calibri" pitchFamily="34" charset="0"/>
            </a:endParaRPr>
          </a:p>
        </p:txBody>
      </p:sp>
      <p:sp>
        <p:nvSpPr>
          <p:cNvPr id="8" name="7 Rectángulo redondeado"/>
          <p:cNvSpPr/>
          <p:nvPr/>
        </p:nvSpPr>
        <p:spPr>
          <a:xfrm>
            <a:off x="1828800" y="1219200"/>
            <a:ext cx="6858000" cy="19812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257300" lvl="2" indent="-342900">
              <a:buFontTx/>
              <a:buChar char="•"/>
              <a:defRPr/>
            </a:pPr>
            <a:r>
              <a:rPr lang="en-GB">
                <a:solidFill>
                  <a:schemeClr val="bg1"/>
                </a:solidFill>
                <a:cs typeface="Arial" charset="0"/>
              </a:rPr>
              <a:t>Participation in the Preparatory meeting open to Government representatives </a:t>
            </a:r>
            <a:r>
              <a:rPr lang="en-US">
                <a:solidFill>
                  <a:schemeClr val="bg1"/>
                </a:solidFill>
                <a:cs typeface="Arial" charset="0"/>
              </a:rPr>
              <a:t>designated in an official letter sent through the official contact point. </a:t>
            </a:r>
          </a:p>
          <a:p>
            <a:pPr marL="1257300" lvl="2" indent="-342900">
              <a:defRPr/>
            </a:pPr>
            <a:endParaRPr lang="en-GB">
              <a:solidFill>
                <a:schemeClr val="bg1"/>
              </a:solidFill>
              <a:cs typeface="Arial" charset="0"/>
            </a:endParaRPr>
          </a:p>
          <a:p>
            <a:pPr marL="1257300" lvl="2" indent="-342900">
              <a:buFontTx/>
              <a:buChar char="•"/>
              <a:defRPr/>
            </a:pPr>
            <a:r>
              <a:rPr lang="en-GB">
                <a:solidFill>
                  <a:schemeClr val="bg1"/>
                </a:solidFill>
                <a:cs typeface="Arial" charset="0"/>
              </a:rPr>
              <a:t>IGOs and accredited NGOs welcome as observers in both the Preparatory meeting &amp; the DipCon.</a:t>
            </a:r>
            <a:endParaRPr lang="es-ES">
              <a:solidFill>
                <a:schemeClr val="bg1"/>
              </a:solidFill>
              <a:cs typeface="Arial" charset="0"/>
            </a:endParaRPr>
          </a:p>
        </p:txBody>
      </p:sp>
      <p:sp>
        <p:nvSpPr>
          <p:cNvPr id="4" name="7 Rectángulo redondeado"/>
          <p:cNvSpPr/>
          <p:nvPr/>
        </p:nvSpPr>
        <p:spPr>
          <a:xfrm>
            <a:off x="1905000" y="3581400"/>
            <a:ext cx="6858000" cy="28194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257300" lvl="2" indent="-342900">
              <a:defRPr/>
            </a:pPr>
            <a:endParaRPr lang="en-US">
              <a:solidFill>
                <a:schemeClr val="bg1"/>
              </a:solidFill>
              <a:cs typeface="Arial" charset="0"/>
            </a:endParaRPr>
          </a:p>
          <a:p>
            <a:pPr marL="742950" lvl="1" indent="-285750">
              <a:buFontTx/>
              <a:buChar char="•"/>
              <a:defRPr/>
            </a:pPr>
            <a:r>
              <a:rPr lang="en-US" b="1" u="sng">
                <a:solidFill>
                  <a:schemeClr val="bg1"/>
                </a:solidFill>
                <a:cs typeface="Arial" charset="0"/>
              </a:rPr>
              <a:t>To participate in the DipCon and sign the Final Act</a:t>
            </a:r>
            <a:r>
              <a:rPr lang="en-US">
                <a:solidFill>
                  <a:schemeClr val="bg1"/>
                </a:solidFill>
                <a:cs typeface="Arial" charset="0"/>
              </a:rPr>
              <a:t>, </a:t>
            </a:r>
            <a:r>
              <a:rPr lang="en-GB">
                <a:solidFill>
                  <a:schemeClr val="bg1"/>
                </a:solidFill>
                <a:cs typeface="Arial" charset="0"/>
              </a:rPr>
              <a:t>Government representatives </a:t>
            </a:r>
            <a:r>
              <a:rPr lang="en-US">
                <a:solidFill>
                  <a:schemeClr val="bg1"/>
                </a:solidFill>
                <a:cs typeface="Arial" charset="0"/>
              </a:rPr>
              <a:t>must be accredited in a </a:t>
            </a:r>
            <a:r>
              <a:rPr lang="en-US" b="1" u="sng">
                <a:solidFill>
                  <a:schemeClr val="bg1"/>
                </a:solidFill>
                <a:cs typeface="Arial" charset="0"/>
              </a:rPr>
              <a:t>credential issued by the Head of State or Government or the Minister for Foreign Affairs</a:t>
            </a:r>
            <a:r>
              <a:rPr lang="en-US">
                <a:solidFill>
                  <a:schemeClr val="bg1"/>
                </a:solidFill>
                <a:cs typeface="Arial" charset="0"/>
              </a:rPr>
              <a:t>.</a:t>
            </a:r>
          </a:p>
          <a:p>
            <a:pPr marL="742950" lvl="1" indent="-285750">
              <a:buFontTx/>
              <a:buChar char="•"/>
              <a:defRPr/>
            </a:pPr>
            <a:endParaRPr lang="en-US">
              <a:solidFill>
                <a:schemeClr val="bg1"/>
              </a:solidFill>
              <a:cs typeface="Arial" charset="0"/>
            </a:endParaRPr>
          </a:p>
          <a:p>
            <a:pPr marL="742950" lvl="1" indent="-285750">
              <a:buFontTx/>
              <a:buChar char="•"/>
              <a:defRPr/>
            </a:pPr>
            <a:r>
              <a:rPr lang="en-US" b="1" u="sng">
                <a:solidFill>
                  <a:schemeClr val="bg1"/>
                </a:solidFill>
                <a:cs typeface="Arial" charset="0"/>
              </a:rPr>
              <a:t>To sign the Convention</a:t>
            </a:r>
            <a:r>
              <a:rPr lang="en-US">
                <a:solidFill>
                  <a:schemeClr val="bg1"/>
                </a:solidFill>
                <a:cs typeface="Arial" charset="0"/>
              </a:rPr>
              <a:t> at the DipCon, the Government representative must have </a:t>
            </a:r>
            <a:r>
              <a:rPr lang="en-US" b="1" u="sng">
                <a:solidFill>
                  <a:schemeClr val="bg1"/>
                </a:solidFill>
                <a:cs typeface="Arial" charset="0"/>
              </a:rPr>
              <a:t>full powers for signature.</a:t>
            </a:r>
          </a:p>
          <a:p>
            <a:pPr marL="1257300" lvl="2" indent="-342900">
              <a:buFontTx/>
              <a:buChar char="•"/>
              <a:defRPr/>
            </a:pPr>
            <a:endParaRPr lang="en-US" b="1" u="sng">
              <a:solidFill>
                <a:schemeClr val="bg1"/>
              </a:solidFill>
              <a:cs typeface="Arial" charset="0"/>
            </a:endParaRPr>
          </a:p>
        </p:txBody>
      </p:sp>
      <p:sp>
        <p:nvSpPr>
          <p:cNvPr id="28676" name="7 Rectángulo redondeado"/>
          <p:cNvSpPr>
            <a:spLocks noChangeArrowheads="1"/>
          </p:cNvSpPr>
          <p:nvPr/>
        </p:nvSpPr>
        <p:spPr bwMode="auto">
          <a:xfrm>
            <a:off x="914400" y="3429000"/>
            <a:ext cx="1524000" cy="7620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s-ES_tradnl" sz="2800" b="1">
                <a:solidFill>
                  <a:schemeClr val="bg1"/>
                </a:solidFill>
                <a:latin typeface="Calibri" pitchFamily="34" charset="0"/>
              </a:rPr>
              <a:t>NOTE: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p:cNvSpPr>
          <p:nvPr/>
        </p:nvSpPr>
        <p:spPr bwMode="auto">
          <a:xfrm>
            <a:off x="1295400" y="198438"/>
            <a:ext cx="6934200" cy="563562"/>
          </a:xfrm>
          <a:prstGeom prst="rect">
            <a:avLst/>
          </a:prstGeom>
          <a:noFill/>
          <a:ln w="9525">
            <a:noFill/>
            <a:miter lim="800000"/>
            <a:headEnd/>
            <a:tailEnd/>
          </a:ln>
        </p:spPr>
        <p:txBody>
          <a:bodyPr anchor="ctr"/>
          <a:lstStyle/>
          <a:p>
            <a:pPr algn="ctr" eaLnBrk="0" hangingPunct="0"/>
            <a:r>
              <a:rPr lang="en-US" sz="2800" b="1">
                <a:solidFill>
                  <a:srgbClr val="990033"/>
                </a:solidFill>
                <a:latin typeface="Calibri" pitchFamily="34" charset="0"/>
              </a:rPr>
              <a:t>Full powers for signing the Convention text</a:t>
            </a:r>
            <a:endParaRPr lang="es-ES" sz="2800" b="1">
              <a:solidFill>
                <a:srgbClr val="990033"/>
              </a:solidFill>
              <a:latin typeface="Calibri" pitchFamily="34" charset="0"/>
            </a:endParaRPr>
          </a:p>
        </p:txBody>
      </p:sp>
      <p:sp>
        <p:nvSpPr>
          <p:cNvPr id="8" name="7 Rectángulo redondeado"/>
          <p:cNvSpPr/>
          <p:nvPr/>
        </p:nvSpPr>
        <p:spPr>
          <a:xfrm>
            <a:off x="228600" y="2057400"/>
            <a:ext cx="8686800" cy="43434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eaLnBrk="0" hangingPunct="0">
              <a:lnSpc>
                <a:spcPct val="80000"/>
              </a:lnSpc>
              <a:spcBef>
                <a:spcPct val="20000"/>
              </a:spcBef>
              <a:buFont typeface="Arial" charset="0"/>
              <a:buNone/>
              <a:defRPr/>
            </a:pPr>
            <a:r>
              <a:rPr lang="en-GB" sz="1600" u="sng">
                <a:solidFill>
                  <a:schemeClr val="bg1"/>
                </a:solidFill>
                <a:ea typeface="SimSun" pitchFamily="2" charset="-122"/>
                <a:cs typeface="Times New Roman" pitchFamily="18" charset="0"/>
              </a:rPr>
              <a:t>While there is no specific form for it, the instrument of full powers must :</a:t>
            </a:r>
          </a:p>
          <a:p>
            <a:pPr marL="342900" indent="-342900" eaLnBrk="0" hangingPunct="0">
              <a:lnSpc>
                <a:spcPct val="80000"/>
              </a:lnSpc>
              <a:spcBef>
                <a:spcPct val="20000"/>
              </a:spcBef>
              <a:buFont typeface="Arial" charset="0"/>
              <a:buNone/>
              <a:defRPr/>
            </a:pPr>
            <a:endParaRPr lang="en-GB" sz="1600" u="sng">
              <a:solidFill>
                <a:schemeClr val="bg1"/>
              </a:solidFill>
              <a:ea typeface="SimSun" pitchFamily="2" charset="-122"/>
              <a:cs typeface="Times New Roman" pitchFamily="18" charset="0"/>
            </a:endParaRPr>
          </a:p>
          <a:p>
            <a:pPr marL="342900" indent="-342900" eaLnBrk="0" hangingPunct="0">
              <a:lnSpc>
                <a:spcPct val="80000"/>
              </a:lnSpc>
              <a:spcBef>
                <a:spcPct val="20000"/>
              </a:spcBef>
              <a:buFont typeface="Arial" charset="0"/>
              <a:buAutoNum type="alphaLcParenBoth"/>
              <a:defRPr/>
            </a:pPr>
            <a:r>
              <a:rPr lang="en-GB" sz="1600">
                <a:solidFill>
                  <a:schemeClr val="bg1"/>
                </a:solidFill>
                <a:ea typeface="SimSun" pitchFamily="2" charset="-122"/>
                <a:cs typeface="Times New Roman" pitchFamily="18" charset="0"/>
              </a:rPr>
              <a:t>Be signed by the Head of State, Head of Government or Minister for Foreign Affairs and must unambiguously empower a specified person to sign the Minamata Convention on Mercury.  Full powers may also be issued by a person exceptionally exercising the power of one of the above-mentioned three authorities of State ad interim. This should be stated clearly on the instrument.</a:t>
            </a:r>
          </a:p>
          <a:p>
            <a:pPr marL="342900" indent="-342900" eaLnBrk="0" hangingPunct="0">
              <a:lnSpc>
                <a:spcPct val="80000"/>
              </a:lnSpc>
              <a:spcBef>
                <a:spcPct val="20000"/>
              </a:spcBef>
              <a:buFont typeface="Arial" charset="0"/>
              <a:buAutoNum type="alphaLcParenBoth"/>
              <a:defRPr/>
            </a:pPr>
            <a:r>
              <a:rPr lang="en-GB" sz="1600">
                <a:solidFill>
                  <a:schemeClr val="bg1"/>
                </a:solidFill>
                <a:ea typeface="SimSun" pitchFamily="2" charset="-122"/>
                <a:cs typeface="Times New Roman" pitchFamily="18" charset="0"/>
              </a:rPr>
              <a:t>Indicate the title of the treaty, i.e. the Minamata Convention on Mercury, and express authorization to sign the Convention.</a:t>
            </a:r>
          </a:p>
          <a:p>
            <a:pPr marL="342900" indent="-342900" eaLnBrk="0" hangingPunct="0">
              <a:lnSpc>
                <a:spcPct val="80000"/>
              </a:lnSpc>
              <a:spcBef>
                <a:spcPct val="20000"/>
              </a:spcBef>
              <a:buFont typeface="Arial" charset="0"/>
              <a:buAutoNum type="alphaLcParenBoth"/>
              <a:defRPr/>
            </a:pPr>
            <a:r>
              <a:rPr lang="en-GB" sz="1600">
                <a:solidFill>
                  <a:schemeClr val="bg1"/>
                </a:solidFill>
                <a:ea typeface="SimSun" pitchFamily="2" charset="-122"/>
                <a:cs typeface="Times New Roman" pitchFamily="18" charset="0"/>
              </a:rPr>
              <a:t>State the full name and title of the representative authorized to sign the Convention. They are individual and cannot be transferred to another person. Due to the individual character of the full powers, it is prudent to name at least two representatives, in case one is hindered by some unforeseen circumstance from performing the designated act.</a:t>
            </a:r>
          </a:p>
          <a:p>
            <a:pPr marL="342900" indent="-342900" eaLnBrk="0" hangingPunct="0">
              <a:lnSpc>
                <a:spcPct val="80000"/>
              </a:lnSpc>
              <a:spcBef>
                <a:spcPct val="20000"/>
              </a:spcBef>
              <a:buFont typeface="Arial" charset="0"/>
              <a:buAutoNum type="alphaLcParenBoth"/>
              <a:defRPr/>
            </a:pPr>
            <a:r>
              <a:rPr lang="en-GB" sz="1600">
                <a:solidFill>
                  <a:schemeClr val="bg1"/>
                </a:solidFill>
                <a:ea typeface="SimSun" pitchFamily="2" charset="-122"/>
                <a:cs typeface="Times New Roman" pitchFamily="18" charset="0"/>
              </a:rPr>
              <a:t>Indicate date and place of signature of the instrument of full powers.</a:t>
            </a:r>
          </a:p>
          <a:p>
            <a:pPr marL="342900" indent="-342900" eaLnBrk="0" hangingPunct="0">
              <a:lnSpc>
                <a:spcPct val="80000"/>
              </a:lnSpc>
              <a:spcBef>
                <a:spcPct val="20000"/>
              </a:spcBef>
              <a:buFont typeface="Arial" charset="0"/>
              <a:buAutoNum type="alphaLcParenBoth"/>
              <a:defRPr/>
            </a:pPr>
            <a:r>
              <a:rPr lang="en-GB" sz="1600">
                <a:solidFill>
                  <a:schemeClr val="bg1"/>
                </a:solidFill>
                <a:ea typeface="SimSun" pitchFamily="2" charset="-122"/>
                <a:cs typeface="Times New Roman" pitchFamily="18" charset="0"/>
              </a:rPr>
              <a:t>Official seal: This is optional and it cannot replace the signature of one of the three authorities of State, i.e. the Head of State, Head of Government or Minister for Foreign Affairs.</a:t>
            </a:r>
          </a:p>
          <a:p>
            <a:pPr marL="342900" indent="-342900" eaLnBrk="0" hangingPunct="0">
              <a:lnSpc>
                <a:spcPct val="80000"/>
              </a:lnSpc>
              <a:spcBef>
                <a:spcPct val="20000"/>
              </a:spcBef>
              <a:buFont typeface="Arial" charset="0"/>
              <a:buAutoNum type="alphaLcParenBoth"/>
              <a:defRPr/>
            </a:pPr>
            <a:endParaRPr lang="en-GB" sz="1600">
              <a:solidFill>
                <a:schemeClr val="bg1"/>
              </a:solidFill>
              <a:ea typeface="SimSun" pitchFamily="2" charset="-122"/>
              <a:cs typeface="Times New Roman" pitchFamily="18" charset="0"/>
            </a:endParaRPr>
          </a:p>
        </p:txBody>
      </p:sp>
      <p:sp>
        <p:nvSpPr>
          <p:cNvPr id="29699" name="7 Rectángulo redondeado"/>
          <p:cNvSpPr>
            <a:spLocks noChangeArrowheads="1"/>
          </p:cNvSpPr>
          <p:nvPr/>
        </p:nvSpPr>
        <p:spPr bwMode="auto">
          <a:xfrm>
            <a:off x="3886200" y="5943600"/>
            <a:ext cx="4953000" cy="762000"/>
          </a:xfrm>
          <a:prstGeom prst="roundRect">
            <a:avLst>
              <a:gd name="adj" fmla="val 16667"/>
            </a:avLst>
          </a:prstGeom>
          <a:solidFill>
            <a:srgbClr val="808080"/>
          </a:solidFill>
          <a:ln w="25400" algn="ctr">
            <a:solidFill>
              <a:schemeClr val="bg2"/>
            </a:solidFill>
            <a:round/>
            <a:headEnd/>
            <a:tailEnd/>
          </a:ln>
        </p:spPr>
        <p:txBody>
          <a:bodyPr anchor="ctr"/>
          <a:lstStyle/>
          <a:p>
            <a:pPr>
              <a:spcBef>
                <a:spcPct val="50000"/>
              </a:spcBef>
            </a:pPr>
            <a:r>
              <a:rPr lang="en-US" sz="1700">
                <a:solidFill>
                  <a:schemeClr val="bg1"/>
                </a:solidFill>
                <a:latin typeface="Calibri" pitchFamily="34" charset="0"/>
              </a:rPr>
              <a:t>EXAMPLE OF AN INSTRUMENT OF FULL POWERS IS ATTACHED TO THE DIPCON INVITATION LETTER</a:t>
            </a:r>
            <a:endParaRPr lang="es-ES_tradnl" sz="1700">
              <a:solidFill>
                <a:schemeClr val="bg1"/>
              </a:solidFill>
              <a:latin typeface="Calibri" pitchFamily="34" charset="0"/>
            </a:endParaRPr>
          </a:p>
        </p:txBody>
      </p:sp>
      <p:sp>
        <p:nvSpPr>
          <p:cNvPr id="29700" name="7 Rectángulo redondeado"/>
          <p:cNvSpPr>
            <a:spLocks noChangeArrowheads="1"/>
          </p:cNvSpPr>
          <p:nvPr/>
        </p:nvSpPr>
        <p:spPr bwMode="auto">
          <a:xfrm>
            <a:off x="457200" y="990600"/>
            <a:ext cx="8001000" cy="9144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n-US" sz="1700">
                <a:solidFill>
                  <a:schemeClr val="bg1"/>
                </a:solidFill>
                <a:latin typeface="Calibri" pitchFamily="34" charset="0"/>
              </a:rPr>
              <a:t>The Head of State, Head of Government or Minister for Foreign Affairs may sign the Convention on behalf of the State without an instrument of full powers. Any other representative must have full powers for signature.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B5BB8120-8D42-43CC-888F-993B2A4B2ADA}" type="slidenum">
              <a:rPr lang="en-US">
                <a:solidFill>
                  <a:prstClr val="black">
                    <a:tint val="75000"/>
                  </a:prstClr>
                </a:solidFill>
              </a:rPr>
              <a:pPr>
                <a:defRPr/>
              </a:pPr>
              <a:t>17</a:t>
            </a:fld>
            <a:endParaRPr lang="en-US">
              <a:solidFill>
                <a:prstClr val="black">
                  <a:tint val="75000"/>
                </a:prstClr>
              </a:solidFill>
            </a:endParaRPr>
          </a:p>
        </p:txBody>
      </p:sp>
      <p:grpSp>
        <p:nvGrpSpPr>
          <p:cNvPr id="30722" name="Group 9"/>
          <p:cNvGrpSpPr>
            <a:grpSpLocks/>
          </p:cNvGrpSpPr>
          <p:nvPr/>
        </p:nvGrpSpPr>
        <p:grpSpPr bwMode="auto">
          <a:xfrm>
            <a:off x="0" y="0"/>
            <a:ext cx="9144000" cy="6858000"/>
            <a:chOff x="0" y="0"/>
            <a:chExt cx="9144000" cy="6858000"/>
          </a:xfrm>
        </p:grpSpPr>
        <p:pic>
          <p:nvPicPr>
            <p:cNvPr id="30726" name="Picture 12" descr="home-new-blank.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30727" name="Picture 8" descr="logo-unep.jpg"/>
            <p:cNvPicPr>
              <a:picLocks noChangeAspect="1"/>
            </p:cNvPicPr>
            <p:nvPr/>
          </p:nvPicPr>
          <p:blipFill>
            <a:blip r:embed="rId3"/>
            <a:srcRect/>
            <a:stretch>
              <a:fillRect/>
            </a:stretch>
          </p:blipFill>
          <p:spPr bwMode="auto">
            <a:xfrm>
              <a:off x="8382000" y="220981"/>
              <a:ext cx="457200" cy="541019"/>
            </a:xfrm>
            <a:prstGeom prst="rect">
              <a:avLst/>
            </a:prstGeom>
            <a:noFill/>
            <a:ln w="9525">
              <a:noFill/>
              <a:miter lim="800000"/>
              <a:headEnd/>
              <a:tailEnd/>
            </a:ln>
          </p:spPr>
        </p:pic>
      </p:grpSp>
      <p:sp>
        <p:nvSpPr>
          <p:cNvPr id="30723" name="Rectangle 3"/>
          <p:cNvSpPr txBox="1">
            <a:spLocks/>
          </p:cNvSpPr>
          <p:nvPr/>
        </p:nvSpPr>
        <p:spPr bwMode="auto">
          <a:xfrm>
            <a:off x="4114800" y="4267200"/>
            <a:ext cx="5029200" cy="1500188"/>
          </a:xfrm>
          <a:prstGeom prst="rect">
            <a:avLst/>
          </a:prstGeom>
          <a:noFill/>
          <a:ln w="9525">
            <a:noFill/>
            <a:miter lim="800000"/>
            <a:headEnd/>
            <a:tailEnd/>
          </a:ln>
        </p:spPr>
        <p:txBody>
          <a:bodyPr/>
          <a:lstStyle/>
          <a:p>
            <a:pPr marL="342900" indent="-342900" algn="ctr" eaLnBrk="0" hangingPunct="0">
              <a:spcBef>
                <a:spcPct val="20000"/>
              </a:spcBef>
              <a:buFont typeface="Arial" charset="0"/>
              <a:buNone/>
            </a:pPr>
            <a:endParaRPr lang="fr-FR" sz="4000" b="1">
              <a:solidFill>
                <a:srgbClr val="990033"/>
              </a:solidFill>
              <a:latin typeface="Calibri" pitchFamily="34" charset="0"/>
            </a:endParaRPr>
          </a:p>
          <a:p>
            <a:pPr marL="342900" indent="-342900" eaLnBrk="0" hangingPunct="0">
              <a:spcBef>
                <a:spcPct val="20000"/>
              </a:spcBef>
              <a:buFont typeface="Arial" charset="0"/>
              <a:buNone/>
            </a:pPr>
            <a:r>
              <a:rPr lang="fr-CH" sz="2000" b="1">
                <a:solidFill>
                  <a:srgbClr val="990033"/>
                </a:solidFill>
                <a:latin typeface="Calibri" pitchFamily="34" charset="0"/>
              </a:rPr>
              <a:t>For more information please visit us at: </a:t>
            </a:r>
          </a:p>
          <a:p>
            <a:pPr marL="342900" indent="-342900" eaLnBrk="0" hangingPunct="0">
              <a:spcBef>
                <a:spcPct val="20000"/>
              </a:spcBef>
              <a:buFont typeface="Arial" charset="0"/>
              <a:buNone/>
            </a:pPr>
            <a:r>
              <a:rPr lang="en-US" b="1"/>
              <a:t>www.unep.org/hazardoussubstances</a:t>
            </a:r>
          </a:p>
        </p:txBody>
      </p:sp>
      <p:pic>
        <p:nvPicPr>
          <p:cNvPr id="30724" name="Picture 9"/>
          <p:cNvPicPr>
            <a:picLocks noChangeAspect="1" noChangeArrowheads="1"/>
          </p:cNvPicPr>
          <p:nvPr/>
        </p:nvPicPr>
        <p:blipFill>
          <a:blip r:embed="rId4"/>
          <a:srcRect/>
          <a:stretch>
            <a:fillRect/>
          </a:stretch>
        </p:blipFill>
        <p:spPr bwMode="auto">
          <a:xfrm>
            <a:off x="1219200" y="1066800"/>
            <a:ext cx="2968625" cy="4591050"/>
          </a:xfrm>
          <a:prstGeom prst="rect">
            <a:avLst/>
          </a:prstGeom>
          <a:noFill/>
          <a:ln w="9525">
            <a:noFill/>
            <a:miter lim="800000"/>
            <a:headEnd/>
            <a:tailEnd/>
          </a:ln>
        </p:spPr>
      </p:pic>
      <p:sp>
        <p:nvSpPr>
          <p:cNvPr id="30725" name="7 Rectángulo redondeado"/>
          <p:cNvSpPr>
            <a:spLocks noChangeArrowheads="1"/>
          </p:cNvSpPr>
          <p:nvPr/>
        </p:nvSpPr>
        <p:spPr bwMode="auto">
          <a:xfrm>
            <a:off x="1371600" y="3505200"/>
            <a:ext cx="2590800" cy="914400"/>
          </a:xfrm>
          <a:prstGeom prst="roundRect">
            <a:avLst>
              <a:gd name="adj" fmla="val 16667"/>
            </a:avLst>
          </a:prstGeom>
          <a:solidFill>
            <a:schemeClr val="accent2"/>
          </a:solidFill>
          <a:ln w="25400" algn="ctr">
            <a:solidFill>
              <a:schemeClr val="bg2"/>
            </a:solidFill>
            <a:round/>
            <a:headEnd/>
            <a:tailEnd/>
          </a:ln>
        </p:spPr>
        <p:txBody>
          <a:bodyPr anchor="ctr"/>
          <a:lstStyle/>
          <a:p>
            <a:pPr algn="ctr">
              <a:spcBef>
                <a:spcPct val="50000"/>
              </a:spcBef>
            </a:pPr>
            <a:r>
              <a:rPr lang="es-ES_tradnl" sz="3200" b="1">
                <a:solidFill>
                  <a:schemeClr val="bg1"/>
                </a:solidFill>
                <a:latin typeface="Calibri" pitchFamily="34" charset="0"/>
              </a:rPr>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p:cNvSpPr>
          <p:nvPr>
            <p:ph type="title" idx="4294967295"/>
          </p:nvPr>
        </p:nvSpPr>
        <p:spPr/>
        <p:txBody>
          <a:bodyPr/>
          <a:lstStyle/>
          <a:p>
            <a:r>
              <a:rPr lang="fr-FR" sz="3600" b="1" smtClean="0">
                <a:solidFill>
                  <a:srgbClr val="990033"/>
                </a:solidFill>
              </a:rPr>
              <a:t>Mercury – a global pollutant</a:t>
            </a:r>
            <a:endParaRPr lang="en-US" sz="3600" b="1" smtClean="0">
              <a:solidFill>
                <a:srgbClr val="990033"/>
              </a:solidFill>
            </a:endParaRPr>
          </a:p>
        </p:txBody>
      </p:sp>
      <p:pic>
        <p:nvPicPr>
          <p:cNvPr id="34820" name="Picture 6" descr="mercure"/>
          <p:cNvPicPr>
            <a:picLocks noChangeAspect="1" noChangeArrowheads="1"/>
          </p:cNvPicPr>
          <p:nvPr/>
        </p:nvPicPr>
        <p:blipFill>
          <a:blip r:embed="rId2"/>
          <a:srcRect/>
          <a:stretch>
            <a:fillRect/>
          </a:stretch>
        </p:blipFill>
        <p:spPr bwMode="auto">
          <a:xfrm>
            <a:off x="5029200" y="2057400"/>
            <a:ext cx="3800475" cy="3648075"/>
          </a:xfrm>
          <a:prstGeom prst="rect">
            <a:avLst/>
          </a:prstGeom>
          <a:noFill/>
          <a:ln w="57150">
            <a:solidFill>
              <a:schemeClr val="bg1">
                <a:lumMod val="75000"/>
              </a:schemeClr>
            </a:solidFill>
            <a:miter lim="800000"/>
            <a:headEnd/>
            <a:tailEnd/>
          </a:ln>
        </p:spPr>
      </p:pic>
      <p:sp>
        <p:nvSpPr>
          <p:cNvPr id="9219" name="Text Box 6"/>
          <p:cNvSpPr txBox="1">
            <a:spLocks noChangeArrowheads="1"/>
          </p:cNvSpPr>
          <p:nvPr/>
        </p:nvSpPr>
        <p:spPr bwMode="auto">
          <a:xfrm>
            <a:off x="1371600" y="1828800"/>
            <a:ext cx="3352800" cy="4213225"/>
          </a:xfrm>
          <a:prstGeom prst="rect">
            <a:avLst/>
          </a:prstGeom>
          <a:noFill/>
          <a:ln w="9525">
            <a:noFill/>
            <a:miter lim="800000"/>
            <a:headEnd/>
            <a:tailEnd/>
          </a:ln>
        </p:spPr>
        <p:txBody>
          <a:bodyPr>
            <a:spAutoFit/>
          </a:bodyPr>
          <a:lstStyle/>
          <a:p>
            <a:pPr>
              <a:spcBef>
                <a:spcPct val="50000"/>
              </a:spcBef>
            </a:pPr>
            <a:r>
              <a:rPr lang="fr-CH">
                <a:solidFill>
                  <a:srgbClr val="990033"/>
                </a:solidFill>
              </a:rPr>
              <a:t>2003 – Governments agree on the need for global action on mercury, based on its adverse health and environment effects and its long range transport in the environment</a:t>
            </a:r>
          </a:p>
          <a:p>
            <a:pPr>
              <a:spcBef>
                <a:spcPct val="50000"/>
              </a:spcBef>
            </a:pPr>
            <a:r>
              <a:rPr lang="fr-CH">
                <a:solidFill>
                  <a:srgbClr val="990033"/>
                </a:solidFill>
              </a:rPr>
              <a:t>2007 – Governments agree to consider the need for a legally binding instrument to further address the mercury issue</a:t>
            </a:r>
          </a:p>
          <a:p>
            <a:pPr>
              <a:spcBef>
                <a:spcPct val="50000"/>
              </a:spcBef>
            </a:pPr>
            <a:r>
              <a:rPr lang="fr-CH">
                <a:solidFill>
                  <a:srgbClr val="990033"/>
                </a:solidFill>
              </a:rPr>
              <a:t>2009 – Governments agree to negotiate a legally binding instrument on mercury and establish the INC.</a:t>
            </a:r>
            <a:endParaRPr lang="en-US">
              <a:solidFill>
                <a:srgbClr val="99003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p:cNvSpPr>
          <p:nvPr>
            <p:ph type="title" idx="4294967295"/>
          </p:nvPr>
        </p:nvSpPr>
        <p:spPr>
          <a:xfrm>
            <a:off x="1295400" y="274638"/>
            <a:ext cx="7391400" cy="1143000"/>
          </a:xfrm>
        </p:spPr>
        <p:txBody>
          <a:bodyPr/>
          <a:lstStyle/>
          <a:p>
            <a:r>
              <a:rPr lang="fr-CH" sz="3200" smtClean="0">
                <a:solidFill>
                  <a:srgbClr val="990033"/>
                </a:solidFill>
              </a:rPr>
              <a:t>Minamata Convention on Mercury – negotiating the legally binding instrument</a:t>
            </a:r>
            <a:endParaRPr lang="en-US" sz="3200" smtClean="0">
              <a:solidFill>
                <a:srgbClr val="990033"/>
              </a:solidFill>
            </a:endParaRPr>
          </a:p>
        </p:txBody>
      </p:sp>
      <p:sp>
        <p:nvSpPr>
          <p:cNvPr id="10242" name="Rectangle 3"/>
          <p:cNvSpPr>
            <a:spLocks noGrp="1"/>
          </p:cNvSpPr>
          <p:nvPr>
            <p:ph type="body" idx="4294967295"/>
          </p:nvPr>
        </p:nvSpPr>
        <p:spPr bwMode="auto">
          <a:xfrm>
            <a:off x="1524000" y="1600200"/>
            <a:ext cx="7162800" cy="4525963"/>
          </a:xfrm>
          <a:noFill/>
        </p:spPr>
        <p:txBody>
          <a:bodyPr wrap="square" numCol="1" anchor="t" anchorCtr="0" compatLnSpc="1">
            <a:prstTxWarp prst="textNoShape">
              <a:avLst/>
            </a:prstTxWarp>
          </a:bodyPr>
          <a:lstStyle/>
          <a:p>
            <a:pPr>
              <a:buFont typeface="Arial" charset="0"/>
              <a:buNone/>
            </a:pPr>
            <a:endParaRPr lang="en-US" smtClean="0"/>
          </a:p>
        </p:txBody>
      </p:sp>
      <p:sp>
        <p:nvSpPr>
          <p:cNvPr id="10243" name="Rectangle 2"/>
          <p:cNvSpPr>
            <a:spLocks noChangeArrowheads="1"/>
          </p:cNvSpPr>
          <p:nvPr/>
        </p:nvSpPr>
        <p:spPr bwMode="auto">
          <a:xfrm>
            <a:off x="0" y="2514600"/>
            <a:ext cx="8229600" cy="3916363"/>
          </a:xfrm>
          <a:prstGeom prst="rect">
            <a:avLst/>
          </a:prstGeom>
          <a:noFill/>
          <a:ln w="9525">
            <a:noFill/>
            <a:miter lim="800000"/>
            <a:headEnd/>
            <a:tailEnd/>
          </a:ln>
        </p:spPr>
        <p:txBody>
          <a:bodyPr/>
          <a:lstStyle/>
          <a:p>
            <a:pPr marL="342900" indent="-342900" eaLnBrk="0" hangingPunct="0">
              <a:spcBef>
                <a:spcPct val="20000"/>
              </a:spcBef>
              <a:buFont typeface="Arial" charset="0"/>
              <a:buNone/>
            </a:pPr>
            <a:r>
              <a:rPr lang="en-GB" sz="3200" b="1">
                <a:latin typeface="Calibri" pitchFamily="34" charset="0"/>
              </a:rPr>
              <a:t>	</a:t>
            </a:r>
          </a:p>
        </p:txBody>
      </p:sp>
      <p:grpSp>
        <p:nvGrpSpPr>
          <p:cNvPr id="10244" name="Group 19"/>
          <p:cNvGrpSpPr>
            <a:grpSpLocks/>
          </p:cNvGrpSpPr>
          <p:nvPr/>
        </p:nvGrpSpPr>
        <p:grpSpPr bwMode="auto">
          <a:xfrm>
            <a:off x="1524000" y="4267200"/>
            <a:ext cx="7620000" cy="358775"/>
            <a:chOff x="431" y="3203"/>
            <a:chExt cx="4989" cy="226"/>
          </a:xfrm>
        </p:grpSpPr>
        <p:sp>
          <p:nvSpPr>
            <p:cNvPr id="10270" name="Rectangle 13"/>
            <p:cNvSpPr>
              <a:spLocks noChangeArrowheads="1"/>
            </p:cNvSpPr>
            <p:nvPr/>
          </p:nvSpPr>
          <p:spPr bwMode="auto">
            <a:xfrm>
              <a:off x="431" y="3203"/>
              <a:ext cx="998" cy="226"/>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2009</a:t>
              </a:r>
              <a:endParaRPr lang="en-US">
                <a:solidFill>
                  <a:schemeClr val="bg1"/>
                </a:solidFill>
              </a:endParaRPr>
            </a:p>
          </p:txBody>
        </p:sp>
        <p:sp>
          <p:nvSpPr>
            <p:cNvPr id="10271" name="Rectangle 15"/>
            <p:cNvSpPr>
              <a:spLocks noChangeArrowheads="1"/>
            </p:cNvSpPr>
            <p:nvPr/>
          </p:nvSpPr>
          <p:spPr bwMode="auto">
            <a:xfrm>
              <a:off x="1429" y="3203"/>
              <a:ext cx="998" cy="226"/>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2010</a:t>
              </a:r>
              <a:endParaRPr lang="en-US">
                <a:solidFill>
                  <a:schemeClr val="bg1"/>
                </a:solidFill>
              </a:endParaRPr>
            </a:p>
          </p:txBody>
        </p:sp>
        <p:sp>
          <p:nvSpPr>
            <p:cNvPr id="10272" name="Rectangle 16"/>
            <p:cNvSpPr>
              <a:spLocks noChangeArrowheads="1"/>
            </p:cNvSpPr>
            <p:nvPr/>
          </p:nvSpPr>
          <p:spPr bwMode="auto">
            <a:xfrm>
              <a:off x="2426" y="3203"/>
              <a:ext cx="998" cy="226"/>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2011</a:t>
              </a:r>
              <a:endParaRPr lang="en-US">
                <a:solidFill>
                  <a:schemeClr val="bg1"/>
                </a:solidFill>
              </a:endParaRPr>
            </a:p>
          </p:txBody>
        </p:sp>
        <p:sp>
          <p:nvSpPr>
            <p:cNvPr id="10273" name="Rectangle 17"/>
            <p:cNvSpPr>
              <a:spLocks noChangeArrowheads="1"/>
            </p:cNvSpPr>
            <p:nvPr/>
          </p:nvSpPr>
          <p:spPr bwMode="auto">
            <a:xfrm>
              <a:off x="3424" y="3203"/>
              <a:ext cx="998" cy="226"/>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2012</a:t>
              </a:r>
              <a:endParaRPr lang="en-US">
                <a:solidFill>
                  <a:schemeClr val="bg1"/>
                </a:solidFill>
              </a:endParaRPr>
            </a:p>
          </p:txBody>
        </p:sp>
        <p:sp>
          <p:nvSpPr>
            <p:cNvPr id="10274" name="Rectangle 18"/>
            <p:cNvSpPr>
              <a:spLocks noChangeArrowheads="1"/>
            </p:cNvSpPr>
            <p:nvPr/>
          </p:nvSpPr>
          <p:spPr bwMode="auto">
            <a:xfrm>
              <a:off x="4422" y="3203"/>
              <a:ext cx="998" cy="226"/>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2013</a:t>
              </a:r>
              <a:endParaRPr lang="en-US">
                <a:solidFill>
                  <a:schemeClr val="bg1"/>
                </a:solidFill>
              </a:endParaRPr>
            </a:p>
          </p:txBody>
        </p:sp>
      </p:grpSp>
      <p:sp>
        <p:nvSpPr>
          <p:cNvPr id="20500" name="Text Box 20"/>
          <p:cNvSpPr txBox="1">
            <a:spLocks noChangeArrowheads="1"/>
          </p:cNvSpPr>
          <p:nvPr/>
        </p:nvSpPr>
        <p:spPr bwMode="auto">
          <a:xfrm>
            <a:off x="3200400" y="2971800"/>
            <a:ext cx="1152525" cy="641350"/>
          </a:xfrm>
          <a:prstGeom prst="rect">
            <a:avLst/>
          </a:prstGeom>
          <a:noFill/>
          <a:ln w="9525">
            <a:noFill/>
            <a:miter lim="800000"/>
            <a:headEnd/>
            <a:tailEnd/>
          </a:ln>
          <a:effectLst/>
        </p:spPr>
        <p:txBody>
          <a:bodyPr lIns="18000" rIns="18000">
            <a:spAutoFit/>
          </a:bodyPr>
          <a:lstStyle/>
          <a:p>
            <a:pPr algn="ctr">
              <a:defRPr/>
            </a:pPr>
            <a:r>
              <a:rPr lang="fr-CH">
                <a:effectLst>
                  <a:outerShdw blurRad="38100" dist="38100" dir="2700000" algn="tl">
                    <a:srgbClr val="C0C0C0"/>
                  </a:outerShdw>
                </a:effectLst>
              </a:rPr>
              <a:t>INC1 Stockholm</a:t>
            </a:r>
            <a:endParaRPr lang="en-US">
              <a:effectLst>
                <a:outerShdw blurRad="38100" dist="38100" dir="2700000" algn="tl">
                  <a:srgbClr val="C0C0C0"/>
                </a:outerShdw>
              </a:effectLst>
            </a:endParaRPr>
          </a:p>
        </p:txBody>
      </p:sp>
      <p:sp>
        <p:nvSpPr>
          <p:cNvPr id="20501" name="Text Box 21"/>
          <p:cNvSpPr txBox="1">
            <a:spLocks noChangeArrowheads="1"/>
          </p:cNvSpPr>
          <p:nvPr/>
        </p:nvSpPr>
        <p:spPr bwMode="auto">
          <a:xfrm>
            <a:off x="4191000" y="3048000"/>
            <a:ext cx="863600" cy="641350"/>
          </a:xfrm>
          <a:prstGeom prst="rect">
            <a:avLst/>
          </a:prstGeom>
          <a:noFill/>
          <a:ln w="9525">
            <a:noFill/>
            <a:miter lim="800000"/>
            <a:headEnd/>
            <a:tailEnd/>
          </a:ln>
          <a:effectLst/>
        </p:spPr>
        <p:txBody>
          <a:bodyPr lIns="18000" rIns="18000">
            <a:spAutoFit/>
          </a:bodyPr>
          <a:lstStyle/>
          <a:p>
            <a:pPr algn="ctr">
              <a:defRPr/>
            </a:pPr>
            <a:r>
              <a:rPr lang="fr-CH">
                <a:effectLst>
                  <a:outerShdw blurRad="38100" dist="38100" dir="2700000" algn="tl">
                    <a:srgbClr val="C0C0C0"/>
                  </a:outerShdw>
                </a:effectLst>
              </a:rPr>
              <a:t>INC2 Chiba</a:t>
            </a:r>
            <a:endParaRPr lang="en-US">
              <a:effectLst>
                <a:outerShdw blurRad="38100" dist="38100" dir="2700000" algn="tl">
                  <a:srgbClr val="C0C0C0"/>
                </a:outerShdw>
              </a:effectLst>
            </a:endParaRPr>
          </a:p>
        </p:txBody>
      </p:sp>
      <p:sp>
        <p:nvSpPr>
          <p:cNvPr id="20502" name="Text Box 22"/>
          <p:cNvSpPr txBox="1">
            <a:spLocks noChangeArrowheads="1"/>
          </p:cNvSpPr>
          <p:nvPr/>
        </p:nvSpPr>
        <p:spPr bwMode="auto">
          <a:xfrm>
            <a:off x="5181600" y="2971800"/>
            <a:ext cx="758825" cy="641350"/>
          </a:xfrm>
          <a:prstGeom prst="rect">
            <a:avLst/>
          </a:prstGeom>
          <a:noFill/>
          <a:ln w="9525">
            <a:noFill/>
            <a:miter lim="800000"/>
            <a:headEnd/>
            <a:tailEnd/>
          </a:ln>
          <a:effectLst/>
        </p:spPr>
        <p:txBody>
          <a:bodyPr wrap="none" lIns="18000" rIns="18000">
            <a:spAutoFit/>
          </a:bodyPr>
          <a:lstStyle/>
          <a:p>
            <a:pPr algn="ctr">
              <a:defRPr/>
            </a:pPr>
            <a:r>
              <a:rPr lang="fr-CH">
                <a:effectLst>
                  <a:outerShdw blurRad="38100" dist="38100" dir="2700000" algn="tl">
                    <a:srgbClr val="C0C0C0"/>
                  </a:outerShdw>
                </a:effectLst>
              </a:rPr>
              <a:t>INC3</a:t>
            </a:r>
          </a:p>
          <a:p>
            <a:pPr algn="ctr">
              <a:defRPr/>
            </a:pPr>
            <a:r>
              <a:rPr lang="fr-CH">
                <a:effectLst>
                  <a:outerShdw blurRad="38100" dist="38100" dir="2700000" algn="tl">
                    <a:srgbClr val="C0C0C0"/>
                  </a:outerShdw>
                </a:effectLst>
              </a:rPr>
              <a:t>Nairobi</a:t>
            </a:r>
            <a:endParaRPr lang="en-US">
              <a:effectLst>
                <a:outerShdw blurRad="38100" dist="38100" dir="2700000" algn="tl">
                  <a:srgbClr val="C0C0C0"/>
                </a:outerShdw>
              </a:effectLst>
            </a:endParaRPr>
          </a:p>
        </p:txBody>
      </p:sp>
      <p:sp>
        <p:nvSpPr>
          <p:cNvPr id="20503" name="Text Box 23"/>
          <p:cNvSpPr txBox="1">
            <a:spLocks noChangeArrowheads="1"/>
          </p:cNvSpPr>
          <p:nvPr/>
        </p:nvSpPr>
        <p:spPr bwMode="auto">
          <a:xfrm>
            <a:off x="6324600" y="3200400"/>
            <a:ext cx="955675" cy="749300"/>
          </a:xfrm>
          <a:prstGeom prst="rect">
            <a:avLst/>
          </a:prstGeom>
          <a:noFill/>
          <a:ln w="9525">
            <a:noFill/>
            <a:miter lim="800000"/>
            <a:headEnd/>
            <a:tailEnd/>
          </a:ln>
          <a:effectLst/>
        </p:spPr>
        <p:txBody>
          <a:bodyPr lIns="18000" rIns="18000">
            <a:spAutoFit/>
          </a:bodyPr>
          <a:lstStyle/>
          <a:p>
            <a:pPr algn="ctr">
              <a:lnSpc>
                <a:spcPct val="80000"/>
              </a:lnSpc>
              <a:spcBef>
                <a:spcPct val="20000"/>
              </a:spcBef>
              <a:buClr>
                <a:schemeClr val="hlink"/>
              </a:buClr>
              <a:buSzPct val="90000"/>
              <a:defRPr/>
            </a:pPr>
            <a:r>
              <a:rPr lang="fr-CH">
                <a:effectLst>
                  <a:outerShdw blurRad="38100" dist="38100" dir="2700000" algn="tl">
                    <a:srgbClr val="C0C0C0"/>
                  </a:outerShdw>
                </a:effectLst>
              </a:rPr>
              <a:t>INC4 Punta del Este</a:t>
            </a:r>
            <a:endParaRPr lang="en-US"/>
          </a:p>
        </p:txBody>
      </p:sp>
      <p:sp>
        <p:nvSpPr>
          <p:cNvPr id="20505" name="Text Box 25"/>
          <p:cNvSpPr txBox="1">
            <a:spLocks noChangeArrowheads="1"/>
          </p:cNvSpPr>
          <p:nvPr/>
        </p:nvSpPr>
        <p:spPr bwMode="auto">
          <a:xfrm>
            <a:off x="7239000" y="3276600"/>
            <a:ext cx="984250" cy="641350"/>
          </a:xfrm>
          <a:prstGeom prst="rect">
            <a:avLst/>
          </a:prstGeom>
          <a:noFill/>
          <a:ln w="9525">
            <a:noFill/>
            <a:miter lim="800000"/>
            <a:headEnd/>
            <a:tailEnd/>
          </a:ln>
          <a:effectLst/>
        </p:spPr>
        <p:txBody>
          <a:bodyPr wrap="none">
            <a:spAutoFit/>
          </a:bodyPr>
          <a:lstStyle/>
          <a:p>
            <a:pPr algn="ctr">
              <a:defRPr/>
            </a:pPr>
            <a:r>
              <a:rPr lang="fr-CH" dirty="0">
                <a:effectLst>
                  <a:outerShdw blurRad="38100" dist="38100" dir="2700000" algn="tl">
                    <a:srgbClr val="FFFFFF"/>
                  </a:outerShdw>
                </a:effectLst>
              </a:rPr>
              <a:t>INC5</a:t>
            </a:r>
          </a:p>
          <a:p>
            <a:pPr algn="ctr">
              <a:defRPr/>
            </a:pPr>
            <a:r>
              <a:rPr lang="fr-CH" dirty="0">
                <a:effectLst>
                  <a:outerShdw blurRad="38100" dist="38100" dir="2700000" algn="tl">
                    <a:srgbClr val="FFFFFF"/>
                  </a:outerShdw>
                </a:effectLst>
              </a:rPr>
              <a:t>Geneva</a:t>
            </a:r>
            <a:endParaRPr lang="en-US" dirty="0">
              <a:effectLst>
                <a:outerShdw blurRad="38100" dist="38100" dir="2700000" algn="tl">
                  <a:srgbClr val="FFFFFF"/>
                </a:outerShdw>
              </a:effectLst>
            </a:endParaRPr>
          </a:p>
        </p:txBody>
      </p:sp>
      <p:sp>
        <p:nvSpPr>
          <p:cNvPr id="20506" name="Text Box 26"/>
          <p:cNvSpPr txBox="1">
            <a:spLocks noChangeArrowheads="1"/>
          </p:cNvSpPr>
          <p:nvPr/>
        </p:nvSpPr>
        <p:spPr bwMode="auto">
          <a:xfrm>
            <a:off x="7442200" y="2430463"/>
            <a:ext cx="1368425" cy="915987"/>
          </a:xfrm>
          <a:prstGeom prst="rect">
            <a:avLst/>
          </a:prstGeom>
          <a:noFill/>
          <a:ln w="9525">
            <a:noFill/>
            <a:miter lim="800000"/>
            <a:headEnd/>
            <a:tailEnd/>
          </a:ln>
          <a:effectLst/>
        </p:spPr>
        <p:txBody>
          <a:bodyPr lIns="18000" rIns="18000">
            <a:spAutoFit/>
          </a:bodyPr>
          <a:lstStyle/>
          <a:p>
            <a:pPr algn="ctr">
              <a:defRPr/>
            </a:pPr>
            <a:r>
              <a:rPr lang="en-GB" b="1" dirty="0">
                <a:effectLst>
                  <a:outerShdw blurRad="38100" dist="38100" dir="2700000" algn="tl">
                    <a:srgbClr val="FFFFFF"/>
                  </a:outerShdw>
                </a:effectLst>
              </a:rPr>
              <a:t>Diplomatic Conference, Japan</a:t>
            </a:r>
            <a:endParaRPr lang="en-US" b="1" dirty="0">
              <a:effectLst>
                <a:outerShdw blurRad="38100" dist="38100" dir="2700000" algn="tl">
                  <a:srgbClr val="FFFFFF"/>
                </a:outerShdw>
              </a:effectLst>
            </a:endParaRPr>
          </a:p>
        </p:txBody>
      </p:sp>
      <p:sp>
        <p:nvSpPr>
          <p:cNvPr id="20491" name="Text Box 28"/>
          <p:cNvSpPr txBox="1">
            <a:spLocks noChangeArrowheads="1"/>
          </p:cNvSpPr>
          <p:nvPr/>
        </p:nvSpPr>
        <p:spPr bwMode="auto">
          <a:xfrm>
            <a:off x="990600" y="3352800"/>
            <a:ext cx="1152525" cy="581025"/>
          </a:xfrm>
          <a:prstGeom prst="rect">
            <a:avLst/>
          </a:prstGeom>
          <a:noFill/>
          <a:ln w="9525">
            <a:noFill/>
            <a:miter lim="800000"/>
            <a:headEnd/>
            <a:tailEnd/>
          </a:ln>
        </p:spPr>
        <p:txBody>
          <a:bodyPr lIns="18000" rIns="18000">
            <a:spAutoFit/>
          </a:bodyPr>
          <a:lstStyle/>
          <a:p>
            <a:pPr algn="ctr">
              <a:defRPr/>
            </a:pPr>
            <a:r>
              <a:rPr lang="fr-CH" sz="1600">
                <a:effectLst>
                  <a:outerShdw blurRad="38100" dist="38100" dir="2700000" algn="tl">
                    <a:srgbClr val="C0C0C0"/>
                  </a:outerShdw>
                </a:effectLst>
              </a:rPr>
              <a:t>UNEP GC</a:t>
            </a:r>
            <a:r>
              <a:rPr lang="fr-CH" sz="1600" b="1">
                <a:effectLst>
                  <a:outerShdw blurRad="38100" dist="38100" dir="2700000" algn="tl">
                    <a:srgbClr val="C0C0C0"/>
                  </a:outerShdw>
                </a:effectLst>
              </a:rPr>
              <a:t> </a:t>
            </a:r>
            <a:r>
              <a:rPr lang="fr-CH" sz="1600">
                <a:effectLst>
                  <a:outerShdw blurRad="38100" dist="38100" dir="2700000" algn="tl">
                    <a:srgbClr val="C0C0C0"/>
                  </a:outerShdw>
                </a:effectLst>
              </a:rPr>
              <a:t>decision</a:t>
            </a:r>
            <a:endParaRPr lang="en-US" sz="1600">
              <a:effectLst>
                <a:outerShdw blurRad="38100" dist="38100" dir="2700000" algn="tl">
                  <a:srgbClr val="C0C0C0"/>
                </a:outerShdw>
              </a:effectLst>
            </a:endParaRPr>
          </a:p>
        </p:txBody>
      </p:sp>
      <p:sp>
        <p:nvSpPr>
          <p:cNvPr id="10252" name="AutoShape 29"/>
          <p:cNvSpPr>
            <a:spLocks noChangeArrowheads="1"/>
          </p:cNvSpPr>
          <p:nvPr/>
        </p:nvSpPr>
        <p:spPr bwMode="auto">
          <a:xfrm>
            <a:off x="3733800" y="3657600"/>
            <a:ext cx="152400" cy="649288"/>
          </a:xfrm>
          <a:prstGeom prst="downArrow">
            <a:avLst>
              <a:gd name="adj1" fmla="val 50000"/>
              <a:gd name="adj2" fmla="val 106510"/>
            </a:avLst>
          </a:prstGeom>
          <a:solidFill>
            <a:schemeClr val="accent2"/>
          </a:solidFill>
          <a:ln w="9525">
            <a:solidFill>
              <a:schemeClr val="tx1"/>
            </a:solidFill>
            <a:miter lim="800000"/>
            <a:headEnd/>
            <a:tailEnd/>
          </a:ln>
        </p:spPr>
        <p:txBody>
          <a:bodyPr wrap="none" anchor="ctr"/>
          <a:lstStyle/>
          <a:p>
            <a:endParaRPr lang="en-US"/>
          </a:p>
        </p:txBody>
      </p:sp>
      <p:sp>
        <p:nvSpPr>
          <p:cNvPr id="10253" name="AutoShape 30"/>
          <p:cNvSpPr>
            <a:spLocks noChangeArrowheads="1"/>
          </p:cNvSpPr>
          <p:nvPr/>
        </p:nvSpPr>
        <p:spPr bwMode="auto">
          <a:xfrm>
            <a:off x="4572000" y="3733800"/>
            <a:ext cx="200025" cy="522288"/>
          </a:xfrm>
          <a:prstGeom prst="downArrow">
            <a:avLst>
              <a:gd name="adj1" fmla="val 50000"/>
              <a:gd name="adj2" fmla="val 65278"/>
            </a:avLst>
          </a:prstGeom>
          <a:solidFill>
            <a:schemeClr val="accent2"/>
          </a:solidFill>
          <a:ln w="9525">
            <a:solidFill>
              <a:schemeClr val="tx1"/>
            </a:solidFill>
            <a:miter lim="800000"/>
            <a:headEnd/>
            <a:tailEnd/>
          </a:ln>
        </p:spPr>
        <p:txBody>
          <a:bodyPr wrap="none" anchor="ctr"/>
          <a:lstStyle/>
          <a:p>
            <a:endParaRPr lang="en-US"/>
          </a:p>
        </p:txBody>
      </p:sp>
      <p:sp>
        <p:nvSpPr>
          <p:cNvPr id="10254" name="AutoShape 31"/>
          <p:cNvSpPr>
            <a:spLocks noChangeArrowheads="1"/>
          </p:cNvSpPr>
          <p:nvPr/>
        </p:nvSpPr>
        <p:spPr bwMode="auto">
          <a:xfrm>
            <a:off x="5410200" y="3657600"/>
            <a:ext cx="233363" cy="649288"/>
          </a:xfrm>
          <a:prstGeom prst="downArrow">
            <a:avLst>
              <a:gd name="adj1" fmla="val 50000"/>
              <a:gd name="adj2" fmla="val 69558"/>
            </a:avLst>
          </a:prstGeom>
          <a:solidFill>
            <a:schemeClr val="accent2"/>
          </a:solidFill>
          <a:ln w="9525">
            <a:solidFill>
              <a:schemeClr val="tx1"/>
            </a:solidFill>
            <a:miter lim="800000"/>
            <a:headEnd/>
            <a:tailEnd/>
          </a:ln>
        </p:spPr>
        <p:txBody>
          <a:bodyPr wrap="none" anchor="ctr"/>
          <a:lstStyle/>
          <a:p>
            <a:endParaRPr lang="en-US"/>
          </a:p>
        </p:txBody>
      </p:sp>
      <p:sp>
        <p:nvSpPr>
          <p:cNvPr id="10255" name="AutoShape 32"/>
          <p:cNvSpPr>
            <a:spLocks noChangeArrowheads="1"/>
          </p:cNvSpPr>
          <p:nvPr/>
        </p:nvSpPr>
        <p:spPr bwMode="auto">
          <a:xfrm>
            <a:off x="6705600" y="3962400"/>
            <a:ext cx="215900" cy="360363"/>
          </a:xfrm>
          <a:prstGeom prst="downArrow">
            <a:avLst>
              <a:gd name="adj1" fmla="val 50000"/>
              <a:gd name="adj2" fmla="val 41728"/>
            </a:avLst>
          </a:prstGeom>
          <a:solidFill>
            <a:schemeClr val="accent2"/>
          </a:solidFill>
          <a:ln w="9525">
            <a:solidFill>
              <a:schemeClr val="tx1"/>
            </a:solidFill>
            <a:miter lim="800000"/>
            <a:headEnd/>
            <a:tailEnd/>
          </a:ln>
        </p:spPr>
        <p:txBody>
          <a:bodyPr wrap="none" anchor="ctr"/>
          <a:lstStyle/>
          <a:p>
            <a:endParaRPr lang="en-US"/>
          </a:p>
        </p:txBody>
      </p:sp>
      <p:sp>
        <p:nvSpPr>
          <p:cNvPr id="10256" name="AutoShape 33"/>
          <p:cNvSpPr>
            <a:spLocks noChangeArrowheads="1"/>
          </p:cNvSpPr>
          <p:nvPr/>
        </p:nvSpPr>
        <p:spPr bwMode="auto">
          <a:xfrm>
            <a:off x="7543800" y="3962400"/>
            <a:ext cx="215900" cy="360363"/>
          </a:xfrm>
          <a:prstGeom prst="downArrow">
            <a:avLst>
              <a:gd name="adj1" fmla="val 50000"/>
              <a:gd name="adj2" fmla="val 41728"/>
            </a:avLst>
          </a:prstGeom>
          <a:solidFill>
            <a:srgbClr val="FF0000"/>
          </a:solidFill>
          <a:ln w="9525">
            <a:solidFill>
              <a:schemeClr val="tx1"/>
            </a:solidFill>
            <a:miter lim="800000"/>
            <a:headEnd/>
            <a:tailEnd/>
          </a:ln>
        </p:spPr>
        <p:txBody>
          <a:bodyPr wrap="none" anchor="ctr"/>
          <a:lstStyle/>
          <a:p>
            <a:endParaRPr lang="en-US"/>
          </a:p>
        </p:txBody>
      </p:sp>
      <p:sp>
        <p:nvSpPr>
          <p:cNvPr id="10257" name="AutoShape 34"/>
          <p:cNvSpPr>
            <a:spLocks noChangeArrowheads="1"/>
          </p:cNvSpPr>
          <p:nvPr/>
        </p:nvSpPr>
        <p:spPr bwMode="auto">
          <a:xfrm>
            <a:off x="8072438" y="3367088"/>
            <a:ext cx="215900" cy="936625"/>
          </a:xfrm>
          <a:prstGeom prst="downArrow">
            <a:avLst>
              <a:gd name="adj1" fmla="val 50000"/>
              <a:gd name="adj2" fmla="val 108456"/>
            </a:avLst>
          </a:prstGeom>
          <a:solidFill>
            <a:schemeClr val="accent2"/>
          </a:solidFill>
          <a:ln w="9525">
            <a:solidFill>
              <a:schemeClr val="tx1"/>
            </a:solidFill>
            <a:miter lim="800000"/>
            <a:headEnd/>
            <a:tailEnd/>
          </a:ln>
        </p:spPr>
        <p:txBody>
          <a:bodyPr wrap="none" anchor="ctr"/>
          <a:lstStyle/>
          <a:p>
            <a:endParaRPr lang="en-US"/>
          </a:p>
        </p:txBody>
      </p:sp>
      <p:sp>
        <p:nvSpPr>
          <p:cNvPr id="10258" name="AutoShape 35"/>
          <p:cNvSpPr>
            <a:spLocks noChangeArrowheads="1"/>
          </p:cNvSpPr>
          <p:nvPr/>
        </p:nvSpPr>
        <p:spPr bwMode="auto">
          <a:xfrm>
            <a:off x="1524000" y="3962400"/>
            <a:ext cx="215900" cy="288925"/>
          </a:xfrm>
          <a:prstGeom prst="downArrow">
            <a:avLst>
              <a:gd name="adj1" fmla="val 50000"/>
              <a:gd name="adj2" fmla="val 33456"/>
            </a:avLst>
          </a:prstGeom>
          <a:solidFill>
            <a:schemeClr val="accent2"/>
          </a:solidFill>
          <a:ln w="9525">
            <a:solidFill>
              <a:schemeClr val="tx1"/>
            </a:solidFill>
            <a:miter lim="800000"/>
            <a:headEnd/>
            <a:tailEnd/>
          </a:ln>
        </p:spPr>
        <p:txBody>
          <a:bodyPr wrap="none" anchor="ctr"/>
          <a:lstStyle/>
          <a:p>
            <a:endParaRPr lang="en-US"/>
          </a:p>
        </p:txBody>
      </p:sp>
      <p:sp>
        <p:nvSpPr>
          <p:cNvPr id="20516" name="Text Box 36"/>
          <p:cNvSpPr txBox="1">
            <a:spLocks noChangeArrowheads="1"/>
          </p:cNvSpPr>
          <p:nvPr/>
        </p:nvSpPr>
        <p:spPr bwMode="auto">
          <a:xfrm>
            <a:off x="2133600" y="2895600"/>
            <a:ext cx="935038" cy="581025"/>
          </a:xfrm>
          <a:prstGeom prst="rect">
            <a:avLst/>
          </a:prstGeom>
          <a:noFill/>
          <a:ln w="9525">
            <a:noFill/>
            <a:miter lim="800000"/>
            <a:headEnd/>
            <a:tailEnd/>
          </a:ln>
          <a:effectLst/>
        </p:spPr>
        <p:txBody>
          <a:bodyPr lIns="18000" rIns="18000">
            <a:spAutoFit/>
          </a:bodyPr>
          <a:lstStyle/>
          <a:p>
            <a:pPr>
              <a:defRPr/>
            </a:pPr>
            <a:r>
              <a:rPr lang="fr-CH" sz="1600" i="1">
                <a:effectLst>
                  <a:outerShdw blurRad="38100" dist="38100" dir="2700000" algn="tl">
                    <a:srgbClr val="C0C0C0"/>
                  </a:outerShdw>
                </a:effectLst>
              </a:rPr>
              <a:t>OEWG</a:t>
            </a:r>
          </a:p>
          <a:p>
            <a:pPr>
              <a:defRPr/>
            </a:pPr>
            <a:r>
              <a:rPr lang="fr-CH" sz="1600" i="1">
                <a:effectLst>
                  <a:outerShdw blurRad="38100" dist="38100" dir="2700000" algn="tl">
                    <a:srgbClr val="C0C0C0"/>
                  </a:outerShdw>
                </a:effectLst>
              </a:rPr>
              <a:t>Bangkok</a:t>
            </a:r>
            <a:endParaRPr lang="en-US" sz="1600" i="1">
              <a:effectLst>
                <a:outerShdw blurRad="38100" dist="38100" dir="2700000" algn="tl">
                  <a:srgbClr val="C0C0C0"/>
                </a:outerShdw>
              </a:effectLst>
            </a:endParaRPr>
          </a:p>
        </p:txBody>
      </p:sp>
      <p:sp>
        <p:nvSpPr>
          <p:cNvPr id="10260" name="AutoShape 37"/>
          <p:cNvSpPr>
            <a:spLocks noChangeArrowheads="1"/>
          </p:cNvSpPr>
          <p:nvPr/>
        </p:nvSpPr>
        <p:spPr bwMode="auto">
          <a:xfrm>
            <a:off x="2514600" y="3581400"/>
            <a:ext cx="304800" cy="720725"/>
          </a:xfrm>
          <a:prstGeom prst="downArrow">
            <a:avLst>
              <a:gd name="adj1" fmla="val 50000"/>
              <a:gd name="adj2" fmla="val 59115"/>
            </a:avLst>
          </a:prstGeom>
          <a:solidFill>
            <a:schemeClr val="accent2"/>
          </a:solidFill>
          <a:ln w="9525">
            <a:solidFill>
              <a:schemeClr val="tx1"/>
            </a:solidFill>
            <a:miter lim="800000"/>
            <a:headEnd/>
            <a:tailEnd/>
          </a:ln>
        </p:spPr>
        <p:txBody>
          <a:bodyPr wrap="none" anchor="ctr"/>
          <a:lstStyle/>
          <a:p>
            <a:endParaRPr lang="en-US"/>
          </a:p>
        </p:txBody>
      </p:sp>
      <p:grpSp>
        <p:nvGrpSpPr>
          <p:cNvPr id="10261" name="Group 43"/>
          <p:cNvGrpSpPr>
            <a:grpSpLocks/>
          </p:cNvGrpSpPr>
          <p:nvPr/>
        </p:nvGrpSpPr>
        <p:grpSpPr bwMode="auto">
          <a:xfrm>
            <a:off x="1219200" y="4876800"/>
            <a:ext cx="8229600" cy="1116013"/>
            <a:chOff x="476" y="3158"/>
            <a:chExt cx="5171" cy="545"/>
          </a:xfrm>
        </p:grpSpPr>
        <p:sp>
          <p:nvSpPr>
            <p:cNvPr id="10266" name="Rectangle 38"/>
            <p:cNvSpPr>
              <a:spLocks noChangeArrowheads="1"/>
            </p:cNvSpPr>
            <p:nvPr/>
          </p:nvSpPr>
          <p:spPr bwMode="auto">
            <a:xfrm>
              <a:off x="2064" y="3294"/>
              <a:ext cx="1134" cy="272"/>
            </a:xfrm>
            <a:prstGeom prst="rect">
              <a:avLst/>
            </a:prstGeom>
            <a:solidFill>
              <a:schemeClr val="accent2"/>
            </a:solidFill>
            <a:ln w="9525">
              <a:solidFill>
                <a:schemeClr val="tx1"/>
              </a:solidFill>
              <a:miter lim="800000"/>
              <a:headEnd/>
              <a:tailEnd/>
            </a:ln>
          </p:spPr>
          <p:txBody>
            <a:bodyPr wrap="none" anchor="ctr"/>
            <a:lstStyle/>
            <a:p>
              <a:pPr algn="ctr"/>
              <a:r>
                <a:rPr lang="fr-CH">
                  <a:solidFill>
                    <a:schemeClr val="bg1"/>
                  </a:solidFill>
                </a:rPr>
                <a:t>2009-2013</a:t>
              </a:r>
              <a:endParaRPr lang="en-US">
                <a:solidFill>
                  <a:schemeClr val="bg1"/>
                </a:solidFill>
              </a:endParaRPr>
            </a:p>
          </p:txBody>
        </p:sp>
        <p:sp>
          <p:nvSpPr>
            <p:cNvPr id="10267" name="Rectangle 40"/>
            <p:cNvSpPr>
              <a:spLocks noChangeArrowheads="1"/>
            </p:cNvSpPr>
            <p:nvPr/>
          </p:nvSpPr>
          <p:spPr bwMode="auto">
            <a:xfrm>
              <a:off x="476" y="3294"/>
              <a:ext cx="1587" cy="272"/>
            </a:xfrm>
            <a:prstGeom prst="rect">
              <a:avLst/>
            </a:prstGeom>
            <a:solidFill>
              <a:srgbClr val="008080"/>
            </a:solidFill>
            <a:ln w="9525">
              <a:solidFill>
                <a:schemeClr val="tx1"/>
              </a:solidFill>
              <a:miter lim="800000"/>
              <a:headEnd/>
              <a:tailEnd/>
            </a:ln>
          </p:spPr>
          <p:txBody>
            <a:bodyPr wrap="none" anchor="ctr"/>
            <a:lstStyle/>
            <a:p>
              <a:pPr algn="ctr"/>
              <a:r>
                <a:rPr lang="fr-CH">
                  <a:solidFill>
                    <a:schemeClr val="bg1"/>
                  </a:solidFill>
                </a:rPr>
                <a:t>2001-2008</a:t>
              </a:r>
              <a:endParaRPr lang="en-US">
                <a:solidFill>
                  <a:schemeClr val="bg1"/>
                </a:solidFill>
              </a:endParaRPr>
            </a:p>
          </p:txBody>
        </p:sp>
        <p:sp>
          <p:nvSpPr>
            <p:cNvPr id="10268" name="Rectangle 41"/>
            <p:cNvSpPr>
              <a:spLocks noChangeArrowheads="1"/>
            </p:cNvSpPr>
            <p:nvPr/>
          </p:nvSpPr>
          <p:spPr bwMode="auto">
            <a:xfrm>
              <a:off x="3198" y="3294"/>
              <a:ext cx="907" cy="272"/>
            </a:xfrm>
            <a:prstGeom prst="rect">
              <a:avLst/>
            </a:prstGeom>
            <a:solidFill>
              <a:srgbClr val="800080"/>
            </a:solidFill>
            <a:ln w="9525">
              <a:solidFill>
                <a:schemeClr val="tx1"/>
              </a:solidFill>
              <a:miter lim="800000"/>
              <a:headEnd/>
              <a:tailEnd/>
            </a:ln>
          </p:spPr>
          <p:txBody>
            <a:bodyPr wrap="none" anchor="ctr"/>
            <a:lstStyle/>
            <a:p>
              <a:pPr algn="ctr"/>
              <a:r>
                <a:rPr lang="fr-CH">
                  <a:solidFill>
                    <a:schemeClr val="bg1"/>
                  </a:solidFill>
                </a:rPr>
                <a:t>2014-2017?</a:t>
              </a:r>
              <a:endParaRPr lang="en-US">
                <a:solidFill>
                  <a:schemeClr val="bg1"/>
                </a:solidFill>
              </a:endParaRPr>
            </a:p>
          </p:txBody>
        </p:sp>
        <p:sp>
          <p:nvSpPr>
            <p:cNvPr id="10269" name="AutoShape 42"/>
            <p:cNvSpPr>
              <a:spLocks noChangeArrowheads="1"/>
            </p:cNvSpPr>
            <p:nvPr/>
          </p:nvSpPr>
          <p:spPr bwMode="auto">
            <a:xfrm>
              <a:off x="4105" y="3158"/>
              <a:ext cx="1542" cy="545"/>
            </a:xfrm>
            <a:prstGeom prst="rightArrow">
              <a:avLst>
                <a:gd name="adj1" fmla="val 50000"/>
                <a:gd name="adj2" fmla="val 70734"/>
              </a:avLst>
            </a:prstGeom>
            <a:solidFill>
              <a:srgbClr val="660033"/>
            </a:solidFill>
            <a:ln w="9525">
              <a:solidFill>
                <a:schemeClr val="tx1"/>
              </a:solidFill>
              <a:miter lim="800000"/>
              <a:headEnd/>
              <a:tailEnd/>
            </a:ln>
          </p:spPr>
          <p:txBody>
            <a:bodyPr wrap="none" anchor="ctr"/>
            <a:lstStyle/>
            <a:p>
              <a:pPr algn="ctr"/>
              <a:r>
                <a:rPr lang="fr-CH">
                  <a:solidFill>
                    <a:schemeClr val="bg1"/>
                  </a:solidFill>
                </a:rPr>
                <a:t>2018 onwards</a:t>
              </a:r>
              <a:endParaRPr lang="en-US">
                <a:solidFill>
                  <a:schemeClr val="bg1"/>
                </a:solidFill>
              </a:endParaRPr>
            </a:p>
          </p:txBody>
        </p:sp>
      </p:grpSp>
      <p:sp>
        <p:nvSpPr>
          <p:cNvPr id="20532" name="Text Box 52"/>
          <p:cNvSpPr txBox="1">
            <a:spLocks noChangeArrowheads="1"/>
          </p:cNvSpPr>
          <p:nvPr/>
        </p:nvSpPr>
        <p:spPr bwMode="auto">
          <a:xfrm>
            <a:off x="5791200" y="5943600"/>
            <a:ext cx="1079500" cy="530225"/>
          </a:xfrm>
          <a:prstGeom prst="rect">
            <a:avLst/>
          </a:prstGeom>
          <a:noFill/>
          <a:ln w="9525">
            <a:noFill/>
            <a:miter lim="800000"/>
            <a:headEnd/>
            <a:tailEnd/>
          </a:ln>
          <a:effectLst/>
        </p:spPr>
        <p:txBody>
          <a:bodyPr lIns="18000" rIns="18000">
            <a:spAutoFit/>
          </a:bodyPr>
          <a:lstStyle/>
          <a:p>
            <a:pPr algn="r">
              <a:lnSpc>
                <a:spcPct val="80000"/>
              </a:lnSpc>
              <a:spcBef>
                <a:spcPct val="20000"/>
              </a:spcBef>
              <a:buClr>
                <a:schemeClr val="hlink"/>
              </a:buClr>
              <a:buSzPct val="90000"/>
              <a:defRPr/>
            </a:pPr>
            <a:r>
              <a:rPr lang="en-GB">
                <a:effectLst>
                  <a:outerShdw blurRad="38100" dist="38100" dir="2700000" algn="tl">
                    <a:srgbClr val="C0C0C0"/>
                  </a:outerShdw>
                </a:effectLst>
              </a:rPr>
              <a:t>Entry into force?</a:t>
            </a:r>
            <a:endParaRPr lang="en-GB"/>
          </a:p>
        </p:txBody>
      </p:sp>
      <p:sp>
        <p:nvSpPr>
          <p:cNvPr id="20565" name="AutoShape 85"/>
          <p:cNvSpPr>
            <a:spLocks noChangeArrowheads="1"/>
          </p:cNvSpPr>
          <p:nvPr/>
        </p:nvSpPr>
        <p:spPr bwMode="auto">
          <a:xfrm>
            <a:off x="6324600" y="5638800"/>
            <a:ext cx="358775" cy="358775"/>
          </a:xfrm>
          <a:prstGeom prst="star5">
            <a:avLst/>
          </a:prstGeom>
          <a:solidFill>
            <a:srgbClr val="FF0000"/>
          </a:solidFill>
          <a:ln w="9525">
            <a:solidFill>
              <a:srgbClr val="FF0000"/>
            </a:solidFill>
            <a:miter lim="800000"/>
            <a:headEnd/>
            <a:tailEnd/>
          </a:ln>
          <a:effectLst/>
        </p:spPr>
        <p:txBody>
          <a:bodyPr wrap="none" anchor="ctr"/>
          <a:lstStyle/>
          <a:p>
            <a:pPr>
              <a:defRPr/>
            </a:pPr>
            <a:endParaRPr lang="en-US"/>
          </a:p>
        </p:txBody>
      </p:sp>
      <p:sp>
        <p:nvSpPr>
          <p:cNvPr id="10264" name="Line 47"/>
          <p:cNvSpPr>
            <a:spLocks noChangeShapeType="1"/>
          </p:cNvSpPr>
          <p:nvPr/>
        </p:nvSpPr>
        <p:spPr bwMode="auto">
          <a:xfrm>
            <a:off x="1447800" y="4648200"/>
            <a:ext cx="2352675" cy="485775"/>
          </a:xfrm>
          <a:prstGeom prst="line">
            <a:avLst/>
          </a:prstGeom>
          <a:noFill/>
          <a:ln w="25400">
            <a:solidFill>
              <a:schemeClr val="tx1"/>
            </a:solidFill>
            <a:round/>
            <a:headEnd/>
            <a:tailEnd/>
          </a:ln>
        </p:spPr>
        <p:txBody>
          <a:bodyPr/>
          <a:lstStyle/>
          <a:p>
            <a:endParaRPr lang="en-US"/>
          </a:p>
        </p:txBody>
      </p:sp>
      <p:sp>
        <p:nvSpPr>
          <p:cNvPr id="10265" name="Line 48"/>
          <p:cNvSpPr>
            <a:spLocks noChangeShapeType="1"/>
          </p:cNvSpPr>
          <p:nvPr/>
        </p:nvSpPr>
        <p:spPr bwMode="auto">
          <a:xfrm flipH="1">
            <a:off x="5562600" y="4648200"/>
            <a:ext cx="3448050" cy="533400"/>
          </a:xfrm>
          <a:prstGeom prst="line">
            <a:avLst/>
          </a:prstGeom>
          <a:noFill/>
          <a:ln w="25400">
            <a:solidFill>
              <a:schemeClr val="tx1"/>
            </a:solidFill>
            <a:round/>
            <a:headEnd/>
            <a:tailEnd/>
          </a:ln>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1 Título"/>
          <p:cNvSpPr>
            <a:spLocks noGrp="1"/>
          </p:cNvSpPr>
          <p:nvPr>
            <p:ph type="title" idx="4294967295"/>
          </p:nvPr>
        </p:nvSpPr>
        <p:spPr>
          <a:xfrm>
            <a:off x="762000" y="0"/>
            <a:ext cx="8229600" cy="1143000"/>
          </a:xfrm>
        </p:spPr>
        <p:txBody>
          <a:bodyPr/>
          <a:lstStyle/>
          <a:p>
            <a:r>
              <a:rPr lang="fr-FR" sz="3200" b="1" smtClean="0">
                <a:solidFill>
                  <a:srgbClr val="990033"/>
                </a:solidFill>
              </a:rPr>
              <a:t>Outcome of INC5</a:t>
            </a:r>
            <a:endParaRPr lang="es-ES" sz="3200" smtClean="0"/>
          </a:p>
        </p:txBody>
      </p:sp>
      <p:sp>
        <p:nvSpPr>
          <p:cNvPr id="11266" name="7 Rectángulo redondeado"/>
          <p:cNvSpPr>
            <a:spLocks noChangeArrowheads="1"/>
          </p:cNvSpPr>
          <p:nvPr/>
        </p:nvSpPr>
        <p:spPr bwMode="auto">
          <a:xfrm>
            <a:off x="1219200" y="1447800"/>
            <a:ext cx="3886200" cy="2286000"/>
          </a:xfrm>
          <a:prstGeom prst="roundRect">
            <a:avLst>
              <a:gd name="adj" fmla="val 16667"/>
            </a:avLst>
          </a:prstGeom>
          <a:solidFill>
            <a:schemeClr val="accent2"/>
          </a:solidFill>
          <a:ln w="25400" algn="ctr">
            <a:solidFill>
              <a:schemeClr val="bg1"/>
            </a:solidFill>
            <a:round/>
            <a:headEnd/>
            <a:tailEnd/>
          </a:ln>
        </p:spPr>
        <p:txBody>
          <a:bodyPr anchor="ctr"/>
          <a:lstStyle/>
          <a:p>
            <a:r>
              <a:rPr lang="es-ES_tradnl" b="1">
                <a:solidFill>
                  <a:srgbClr val="FFFFFF"/>
                </a:solidFill>
                <a:latin typeface="Calibri" pitchFamily="34" charset="0"/>
              </a:rPr>
              <a:t>19 January 2013</a:t>
            </a:r>
          </a:p>
          <a:p>
            <a:endParaRPr lang="es-ES">
              <a:solidFill>
                <a:srgbClr val="FFFFFF"/>
              </a:solidFill>
              <a:latin typeface="Calibri" pitchFamily="34" charset="0"/>
            </a:endParaRPr>
          </a:p>
          <a:p>
            <a:r>
              <a:rPr lang="es-ES">
                <a:solidFill>
                  <a:srgbClr val="FFFFFF"/>
                </a:solidFill>
                <a:latin typeface="Calibri" pitchFamily="34" charset="0"/>
              </a:rPr>
              <a:t>Governments agreed to the text of the </a:t>
            </a:r>
            <a:r>
              <a:rPr lang="es-ES" b="1">
                <a:solidFill>
                  <a:srgbClr val="FFFFFF"/>
                </a:solidFill>
                <a:latin typeface="Calibri" pitchFamily="34" charset="0"/>
              </a:rPr>
              <a:t>“Minamata Convention on Mercury”</a:t>
            </a:r>
            <a:r>
              <a:rPr lang="es-ES">
                <a:solidFill>
                  <a:srgbClr val="FFFFFF"/>
                </a:solidFill>
                <a:latin typeface="Calibri" pitchFamily="34" charset="0"/>
              </a:rPr>
              <a:t> and s</a:t>
            </a:r>
            <a:r>
              <a:rPr lang="es-ES_tradnl">
                <a:solidFill>
                  <a:srgbClr val="FFFFFF"/>
                </a:solidFill>
                <a:latin typeface="Calibri" pitchFamily="34" charset="0"/>
              </a:rPr>
              <a:t>uccessfully fulfilled the GC 25/5 mandate</a:t>
            </a:r>
            <a:endParaRPr lang="es-ES">
              <a:latin typeface="Calibri" pitchFamily="34" charset="0"/>
            </a:endParaRPr>
          </a:p>
        </p:txBody>
      </p:sp>
      <p:sp>
        <p:nvSpPr>
          <p:cNvPr id="11267" name="8 Proceso alternativo"/>
          <p:cNvSpPr>
            <a:spLocks noChangeArrowheads="1"/>
          </p:cNvSpPr>
          <p:nvPr/>
        </p:nvSpPr>
        <p:spPr bwMode="auto">
          <a:xfrm>
            <a:off x="1219200" y="4038600"/>
            <a:ext cx="4038600" cy="1600200"/>
          </a:xfrm>
          <a:prstGeom prst="flowChartAlternateProcess">
            <a:avLst/>
          </a:prstGeom>
          <a:solidFill>
            <a:srgbClr val="993937"/>
          </a:solidFill>
          <a:ln w="25400" algn="ctr">
            <a:solidFill>
              <a:schemeClr val="bg1"/>
            </a:solidFill>
            <a:miter lim="800000"/>
            <a:headEnd/>
            <a:tailEnd/>
          </a:ln>
        </p:spPr>
        <p:txBody>
          <a:bodyPr anchor="ctr"/>
          <a:lstStyle/>
          <a:p>
            <a:r>
              <a:rPr lang="en-US">
                <a:solidFill>
                  <a:srgbClr val="FFFFFF"/>
                </a:solidFill>
                <a:latin typeface="Calibri" pitchFamily="34" charset="0"/>
              </a:rPr>
              <a:t>Secretariat requested to prepare draft elements of the Final Act to be adopted at the DipCon</a:t>
            </a:r>
            <a:endParaRPr lang="es-ES">
              <a:solidFill>
                <a:srgbClr val="FFFFFF"/>
              </a:solidFill>
              <a:latin typeface="Calibri" pitchFamily="34" charset="0"/>
            </a:endParaRPr>
          </a:p>
        </p:txBody>
      </p:sp>
      <p:pic>
        <p:nvPicPr>
          <p:cNvPr id="11268" name="Picture 14" descr="6close-pez-peste_0287_fernando"/>
          <p:cNvPicPr>
            <a:picLocks noChangeAspect="1" noChangeArrowheads="1"/>
          </p:cNvPicPr>
          <p:nvPr/>
        </p:nvPicPr>
        <p:blipFill>
          <a:blip r:embed="rId3"/>
          <a:srcRect/>
          <a:stretch>
            <a:fillRect/>
          </a:stretch>
        </p:blipFill>
        <p:spPr bwMode="auto">
          <a:xfrm>
            <a:off x="5486400" y="1676400"/>
            <a:ext cx="3203575" cy="3810000"/>
          </a:xfrm>
          <a:prstGeom prst="rect">
            <a:avLst/>
          </a:prstGeom>
          <a:noFill/>
          <a:ln w="38100">
            <a:solidFill>
              <a:schemeClr val="bg1"/>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1 Título"/>
          <p:cNvSpPr>
            <a:spLocks noGrp="1"/>
          </p:cNvSpPr>
          <p:nvPr>
            <p:ph type="title" idx="4294967295"/>
          </p:nvPr>
        </p:nvSpPr>
        <p:spPr>
          <a:xfrm>
            <a:off x="914400" y="-152400"/>
            <a:ext cx="8229600" cy="1143000"/>
          </a:xfrm>
        </p:spPr>
        <p:txBody>
          <a:bodyPr/>
          <a:lstStyle/>
          <a:p>
            <a:r>
              <a:rPr lang="fr-FR" sz="3200" b="1" smtClean="0">
                <a:solidFill>
                  <a:srgbClr val="990033"/>
                </a:solidFill>
              </a:rPr>
              <a:t>Outcome of GC 27</a:t>
            </a:r>
            <a:endParaRPr lang="es-ES" sz="3200" smtClean="0"/>
          </a:p>
        </p:txBody>
      </p:sp>
      <p:sp>
        <p:nvSpPr>
          <p:cNvPr id="13314" name="9 Proceso alternativo"/>
          <p:cNvSpPr>
            <a:spLocks noChangeArrowheads="1"/>
          </p:cNvSpPr>
          <p:nvPr/>
        </p:nvSpPr>
        <p:spPr bwMode="auto">
          <a:xfrm>
            <a:off x="228600" y="914400"/>
            <a:ext cx="8763000" cy="5791200"/>
          </a:xfrm>
          <a:prstGeom prst="flowChartAlternateProcess">
            <a:avLst/>
          </a:prstGeom>
          <a:solidFill>
            <a:schemeClr val="accent2"/>
          </a:solidFill>
          <a:ln w="25400" algn="ctr">
            <a:solidFill>
              <a:schemeClr val="bg1"/>
            </a:solidFill>
            <a:miter lim="800000"/>
            <a:headEnd/>
            <a:tailEnd/>
          </a:ln>
        </p:spPr>
        <p:txBody>
          <a:bodyPr anchor="ctr"/>
          <a:lstStyle/>
          <a:p>
            <a:r>
              <a:rPr lang="en-US" sz="1600">
                <a:solidFill>
                  <a:schemeClr val="bg1"/>
                </a:solidFill>
                <a:latin typeface="Arial Unicode MS" pitchFamily="34" charset="-128"/>
                <a:ea typeface="Arial Unicode MS" pitchFamily="34" charset="-128"/>
                <a:cs typeface="Arial Unicode MS" pitchFamily="34" charset="-128"/>
              </a:rPr>
              <a:t>11. </a:t>
            </a:r>
            <a:r>
              <a:rPr lang="en-US" sz="1600" b="1" i="1" u="sng">
                <a:solidFill>
                  <a:schemeClr val="bg1"/>
                </a:solidFill>
                <a:latin typeface="Arial Unicode MS" pitchFamily="34" charset="-128"/>
                <a:ea typeface="Arial Unicode MS" pitchFamily="34" charset="-128"/>
                <a:cs typeface="Arial Unicode MS" pitchFamily="34" charset="-128"/>
              </a:rPr>
              <a:t>Welcomes </a:t>
            </a:r>
            <a:r>
              <a:rPr lang="en-US" sz="1600" b="1" u="sng">
                <a:solidFill>
                  <a:schemeClr val="bg1"/>
                </a:solidFill>
                <a:latin typeface="Arial Unicode MS" pitchFamily="34" charset="-128"/>
                <a:ea typeface="Arial Unicode MS" pitchFamily="34" charset="-128"/>
                <a:cs typeface="Arial Unicode MS" pitchFamily="34" charset="-128"/>
              </a:rPr>
              <a:t>the completion of the negotiation</a:t>
            </a:r>
            <a:r>
              <a:rPr lang="en-US" sz="1600">
                <a:solidFill>
                  <a:schemeClr val="bg1"/>
                </a:solidFill>
                <a:latin typeface="Arial Unicode MS" pitchFamily="34" charset="-128"/>
                <a:ea typeface="Arial Unicode MS" pitchFamily="34" charset="-128"/>
                <a:cs typeface="Arial Unicode MS" pitchFamily="34" charset="-128"/>
              </a:rPr>
              <a:t> of a global legally binding instrument on mercury, which was accomplished prior to the twenty-seventh session of the Governing Council/Global Ministerial Environment Forum as requested in paragraph 26 of decision 25/5;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12. </a:t>
            </a:r>
            <a:r>
              <a:rPr lang="en-US" sz="1600" b="1" i="1" u="sng">
                <a:solidFill>
                  <a:schemeClr val="bg1"/>
                </a:solidFill>
                <a:latin typeface="Arial Unicode MS" pitchFamily="34" charset="-128"/>
                <a:ea typeface="Arial Unicode MS" pitchFamily="34" charset="-128"/>
                <a:cs typeface="Arial Unicode MS" pitchFamily="34" charset="-128"/>
              </a:rPr>
              <a:t>Requests </a:t>
            </a:r>
            <a:r>
              <a:rPr lang="en-US" sz="1600" b="1" u="sng">
                <a:solidFill>
                  <a:schemeClr val="bg1"/>
                </a:solidFill>
                <a:latin typeface="Arial Unicode MS" pitchFamily="34" charset="-128"/>
                <a:ea typeface="Arial Unicode MS" pitchFamily="34" charset="-128"/>
                <a:cs typeface="Arial Unicode MS" pitchFamily="34" charset="-128"/>
              </a:rPr>
              <a:t>the Executive Director to </a:t>
            </a:r>
            <a:r>
              <a:rPr lang="en-US" sz="1600" b="1" u="sng">
                <a:solidFill>
                  <a:srgbClr val="E8FB75"/>
                </a:solidFill>
                <a:latin typeface="Arial Unicode MS" pitchFamily="34" charset="-128"/>
                <a:ea typeface="Arial Unicode MS" pitchFamily="34" charset="-128"/>
                <a:cs typeface="Arial Unicode MS" pitchFamily="34" charset="-128"/>
              </a:rPr>
              <a:t>convene a conference of plenipotentiaries</a:t>
            </a:r>
            <a:r>
              <a:rPr lang="en-US" sz="1600">
                <a:solidFill>
                  <a:srgbClr val="92D050"/>
                </a:solidFill>
                <a:latin typeface="Arial Unicode MS" pitchFamily="34" charset="-128"/>
                <a:ea typeface="Arial Unicode MS" pitchFamily="34" charset="-128"/>
                <a:cs typeface="Arial Unicode MS" pitchFamily="34" charset="-128"/>
              </a:rPr>
              <a:t> </a:t>
            </a:r>
            <a:r>
              <a:rPr lang="en-US" sz="1600">
                <a:solidFill>
                  <a:schemeClr val="bg1"/>
                </a:solidFill>
                <a:latin typeface="Arial Unicode MS" pitchFamily="34" charset="-128"/>
                <a:ea typeface="Arial Unicode MS" pitchFamily="34" charset="-128"/>
                <a:cs typeface="Arial Unicode MS" pitchFamily="34" charset="-128"/>
              </a:rPr>
              <a:t>for the purpose of adopting and opening for signature the Minamata Convention on Mercury, in Kumamoto and Minamata, Japan, from 9 to -11 October 2013, subject to the availability of extra-budgetary resources, and </a:t>
            </a:r>
            <a:r>
              <a:rPr lang="en-US" sz="1600" b="1" u="sng">
                <a:solidFill>
                  <a:srgbClr val="E8FB75"/>
                </a:solidFill>
                <a:latin typeface="Arial Unicode MS" pitchFamily="34" charset="-128"/>
                <a:ea typeface="Arial Unicode MS" pitchFamily="34" charset="-128"/>
                <a:cs typeface="Arial Unicode MS" pitchFamily="34" charset="-128"/>
              </a:rPr>
              <a:t>welcomes the offer by the Government of Japan to host</a:t>
            </a:r>
            <a:r>
              <a:rPr lang="en-US" sz="1600">
                <a:solidFill>
                  <a:schemeClr val="bg1"/>
                </a:solidFill>
                <a:latin typeface="Arial Unicode MS" pitchFamily="34" charset="-128"/>
                <a:ea typeface="Arial Unicode MS" pitchFamily="34" charset="-128"/>
                <a:cs typeface="Arial Unicode MS" pitchFamily="34" charset="-128"/>
              </a:rPr>
              <a:t> the conference of plenipotentiaries;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13. </a:t>
            </a:r>
            <a:r>
              <a:rPr lang="en-US" sz="1600" b="1" i="1" u="sng">
                <a:solidFill>
                  <a:schemeClr val="bg1"/>
                </a:solidFill>
                <a:latin typeface="Arial Unicode MS" pitchFamily="34" charset="-128"/>
                <a:ea typeface="Arial Unicode MS" pitchFamily="34" charset="-128"/>
                <a:cs typeface="Arial Unicode MS" pitchFamily="34" charset="-128"/>
              </a:rPr>
              <a:t>Calls </a:t>
            </a:r>
            <a:r>
              <a:rPr lang="en-US" sz="1600" b="1" u="sng">
                <a:solidFill>
                  <a:schemeClr val="bg1"/>
                </a:solidFill>
                <a:latin typeface="Arial Unicode MS" pitchFamily="34" charset="-128"/>
                <a:ea typeface="Arial Unicode MS" pitchFamily="34" charset="-128"/>
                <a:cs typeface="Arial Unicode MS" pitchFamily="34" charset="-128"/>
              </a:rPr>
              <a:t>on Governments and regional economic integration organizations</a:t>
            </a:r>
            <a:r>
              <a:rPr lang="en-US" sz="1600">
                <a:solidFill>
                  <a:schemeClr val="bg1"/>
                </a:solidFill>
                <a:latin typeface="Arial Unicode MS" pitchFamily="34" charset="-128"/>
                <a:ea typeface="Arial Unicode MS" pitchFamily="34" charset="-128"/>
                <a:cs typeface="Arial Unicode MS" pitchFamily="34" charset="-128"/>
              </a:rPr>
              <a:t> </a:t>
            </a:r>
            <a:r>
              <a:rPr lang="en-US" sz="1600" b="1" u="sng">
                <a:solidFill>
                  <a:schemeClr val="bg1"/>
                </a:solidFill>
                <a:latin typeface="Arial Unicode MS" pitchFamily="34" charset="-128"/>
                <a:ea typeface="Arial Unicode MS" pitchFamily="34" charset="-128"/>
                <a:cs typeface="Arial Unicode MS" pitchFamily="34" charset="-128"/>
              </a:rPr>
              <a:t>to </a:t>
            </a:r>
            <a:r>
              <a:rPr lang="en-US" sz="1600" b="1" u="sng">
                <a:solidFill>
                  <a:srgbClr val="E8FB75"/>
                </a:solidFill>
                <a:latin typeface="Arial Unicode MS" pitchFamily="34" charset="-128"/>
                <a:ea typeface="Arial Unicode MS" pitchFamily="34" charset="-128"/>
                <a:cs typeface="Arial Unicode MS" pitchFamily="34" charset="-128"/>
              </a:rPr>
              <a:t>adopt and thereafter sign the Minamata Convention on Mercury</a:t>
            </a:r>
            <a:r>
              <a:rPr lang="en-US" sz="1600" b="1" u="sng">
                <a:solidFill>
                  <a:srgbClr val="92D050"/>
                </a:solidFill>
                <a:latin typeface="Arial Unicode MS" pitchFamily="34" charset="-128"/>
                <a:ea typeface="Arial Unicode MS" pitchFamily="34" charset="-128"/>
                <a:cs typeface="Arial Unicode MS" pitchFamily="34" charset="-128"/>
              </a:rPr>
              <a:t> </a:t>
            </a:r>
            <a:r>
              <a:rPr lang="en-US" sz="1600" b="1" u="sng">
                <a:solidFill>
                  <a:schemeClr val="bg1"/>
                </a:solidFill>
                <a:latin typeface="Arial Unicode MS" pitchFamily="34" charset="-128"/>
                <a:ea typeface="Arial Unicode MS" pitchFamily="34" charset="-128"/>
                <a:cs typeface="Arial Unicode MS" pitchFamily="34" charset="-128"/>
              </a:rPr>
              <a:t>at the conference of plenipotentiaries</a:t>
            </a:r>
            <a:r>
              <a:rPr lang="en-US" sz="1600">
                <a:solidFill>
                  <a:schemeClr val="bg1"/>
                </a:solidFill>
                <a:latin typeface="Arial Unicode MS" pitchFamily="34" charset="-128"/>
                <a:ea typeface="Arial Unicode MS" pitchFamily="34" charset="-128"/>
                <a:cs typeface="Arial Unicode MS" pitchFamily="34" charset="-128"/>
              </a:rPr>
              <a:t>;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14. </a:t>
            </a:r>
            <a:r>
              <a:rPr lang="en-US" sz="1600" i="1">
                <a:solidFill>
                  <a:schemeClr val="bg1"/>
                </a:solidFill>
                <a:latin typeface="Arial Unicode MS" pitchFamily="34" charset="-128"/>
                <a:ea typeface="Arial Unicode MS" pitchFamily="34" charset="-128"/>
                <a:cs typeface="Arial Unicode MS" pitchFamily="34" charset="-128"/>
              </a:rPr>
              <a:t>Encourages </a:t>
            </a:r>
            <a:r>
              <a:rPr lang="en-US" sz="1600">
                <a:solidFill>
                  <a:schemeClr val="bg1"/>
                </a:solidFill>
                <a:latin typeface="Arial Unicode MS" pitchFamily="34" charset="-128"/>
                <a:ea typeface="Arial Unicode MS" pitchFamily="34" charset="-128"/>
                <a:cs typeface="Arial Unicode MS" pitchFamily="34" charset="-128"/>
              </a:rPr>
              <a:t>States and regional economic integration organizations to take, as soon as possible, the necessary </a:t>
            </a:r>
            <a:r>
              <a:rPr lang="en-US" sz="1600" b="1" u="sng">
                <a:solidFill>
                  <a:srgbClr val="E8FB75"/>
                </a:solidFill>
                <a:latin typeface="Arial Unicode MS" pitchFamily="34" charset="-128"/>
                <a:ea typeface="Arial Unicode MS" pitchFamily="34" charset="-128"/>
                <a:cs typeface="Arial Unicode MS" pitchFamily="34" charset="-128"/>
              </a:rPr>
              <a:t>domestic measures to enable them to meet their obligations upon ratification</a:t>
            </a:r>
            <a:r>
              <a:rPr lang="en-US" sz="1600">
                <a:solidFill>
                  <a:schemeClr val="bg1"/>
                </a:solidFill>
                <a:latin typeface="Arial Unicode MS" pitchFamily="34" charset="-128"/>
                <a:ea typeface="Arial Unicode MS" pitchFamily="34" charset="-128"/>
                <a:cs typeface="Arial Unicode MS" pitchFamily="34" charset="-128"/>
              </a:rPr>
              <a:t>, and thereafter to ratify, accept, approve or accede to the Minamata Convention on Mercury, once adopted, with a view to its </a:t>
            </a:r>
            <a:r>
              <a:rPr lang="en-US" sz="1600" b="1" u="sng">
                <a:solidFill>
                  <a:srgbClr val="E8FB75"/>
                </a:solidFill>
                <a:latin typeface="Arial Unicode MS" pitchFamily="34" charset="-128"/>
                <a:ea typeface="Arial Unicode MS" pitchFamily="34" charset="-128"/>
                <a:cs typeface="Arial Unicode MS" pitchFamily="34" charset="-128"/>
              </a:rPr>
              <a:t>entry into force as soon as possible; </a:t>
            </a:r>
          </a:p>
          <a:p>
            <a:endParaRPr lang="en-US" sz="1600" b="1" u="sng">
              <a:solidFill>
                <a:srgbClr val="E8FB75"/>
              </a:solidFill>
              <a:latin typeface="Arial Unicode MS" pitchFamily="34" charset="-128"/>
              <a:ea typeface="Arial Unicode MS" pitchFamily="34" charset="-128"/>
              <a:cs typeface="Arial Unicode MS" pitchFamily="34" charset="-128"/>
            </a:endParaRPr>
          </a:p>
        </p:txBody>
      </p:sp>
      <p:sp>
        <p:nvSpPr>
          <p:cNvPr id="13315" name="7 Rectángulo redondeado"/>
          <p:cNvSpPr>
            <a:spLocks noChangeArrowheads="1"/>
          </p:cNvSpPr>
          <p:nvPr/>
        </p:nvSpPr>
        <p:spPr bwMode="auto">
          <a:xfrm>
            <a:off x="76200" y="609600"/>
            <a:ext cx="4800600" cy="457200"/>
          </a:xfrm>
          <a:prstGeom prst="roundRect">
            <a:avLst>
              <a:gd name="adj" fmla="val 16667"/>
            </a:avLst>
          </a:prstGeom>
          <a:solidFill>
            <a:srgbClr val="953735"/>
          </a:solidFill>
          <a:ln w="25400" algn="ctr">
            <a:solidFill>
              <a:schemeClr val="bg2"/>
            </a:solidFill>
            <a:round/>
            <a:headEnd/>
            <a:tailEnd/>
          </a:ln>
        </p:spPr>
        <p:txBody>
          <a:bodyPr anchor="ctr"/>
          <a:lstStyle/>
          <a:p>
            <a:pPr>
              <a:spcBef>
                <a:spcPct val="50000"/>
              </a:spcBef>
            </a:pPr>
            <a:r>
              <a:rPr lang="es-ES" sz="1700">
                <a:solidFill>
                  <a:schemeClr val="bg1"/>
                </a:solidFill>
                <a:latin typeface="Calibri" pitchFamily="34" charset="0"/>
              </a:rPr>
              <a:t>GC DECISION </a:t>
            </a:r>
            <a:r>
              <a:rPr lang="es-ES" sz="1700">
                <a:solidFill>
                  <a:srgbClr val="92D050"/>
                </a:solidFill>
                <a:latin typeface="Calibri" pitchFamily="34" charset="0"/>
              </a:rPr>
              <a:t>27/12</a:t>
            </a:r>
            <a:r>
              <a:rPr lang="es-ES" sz="1700">
                <a:solidFill>
                  <a:schemeClr val="bg1"/>
                </a:solidFill>
                <a:latin typeface="Calibri" pitchFamily="34" charset="0"/>
              </a:rPr>
              <a:t>  PURSUANT TO MERCURY: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idx="4294967295"/>
          </p:nvPr>
        </p:nvSpPr>
        <p:spPr>
          <a:xfrm>
            <a:off x="762000" y="0"/>
            <a:ext cx="8229600" cy="1143000"/>
          </a:xfrm>
        </p:spPr>
        <p:txBody>
          <a:bodyPr/>
          <a:lstStyle/>
          <a:p>
            <a:r>
              <a:rPr lang="fr-FR" sz="3200" b="1" smtClean="0">
                <a:solidFill>
                  <a:srgbClr val="990033"/>
                </a:solidFill>
              </a:rPr>
              <a:t>Outcome of GC 27</a:t>
            </a:r>
            <a:endParaRPr lang="es-ES" sz="3200" smtClean="0"/>
          </a:p>
        </p:txBody>
      </p:sp>
      <p:sp>
        <p:nvSpPr>
          <p:cNvPr id="15362" name="9 Proceso alternativo"/>
          <p:cNvSpPr>
            <a:spLocks noChangeArrowheads="1"/>
          </p:cNvSpPr>
          <p:nvPr/>
        </p:nvSpPr>
        <p:spPr bwMode="auto">
          <a:xfrm>
            <a:off x="228600" y="838200"/>
            <a:ext cx="8686800" cy="5867400"/>
          </a:xfrm>
          <a:prstGeom prst="flowChartAlternateProcess">
            <a:avLst/>
          </a:prstGeom>
          <a:solidFill>
            <a:schemeClr val="accent2"/>
          </a:solidFill>
          <a:ln w="25400" algn="ctr">
            <a:solidFill>
              <a:schemeClr val="bg1"/>
            </a:solidFill>
            <a:miter lim="800000"/>
            <a:headEnd/>
            <a:tailEnd/>
          </a:ln>
        </p:spPr>
        <p:txBody>
          <a:bodyPr anchor="ctr"/>
          <a:lstStyle/>
          <a:p>
            <a:r>
              <a:rPr lang="en-US" sz="1600">
                <a:solidFill>
                  <a:schemeClr val="bg1"/>
                </a:solidFill>
                <a:latin typeface="Arial Unicode MS" pitchFamily="34" charset="-128"/>
                <a:ea typeface="Arial Unicode MS" pitchFamily="34" charset="-128"/>
                <a:cs typeface="Arial Unicode MS" pitchFamily="34" charset="-128"/>
              </a:rPr>
              <a:t>16. </a:t>
            </a:r>
            <a:r>
              <a:rPr lang="en-US" sz="1600" i="1">
                <a:solidFill>
                  <a:schemeClr val="bg1"/>
                </a:solidFill>
                <a:latin typeface="Arial Unicode MS" pitchFamily="34" charset="-128"/>
                <a:ea typeface="Arial Unicode MS" pitchFamily="34" charset="-128"/>
                <a:cs typeface="Arial Unicode MS" pitchFamily="34" charset="-128"/>
              </a:rPr>
              <a:t>Requests </a:t>
            </a:r>
            <a:r>
              <a:rPr lang="en-US" sz="1600">
                <a:solidFill>
                  <a:schemeClr val="bg1"/>
                </a:solidFill>
                <a:latin typeface="Arial Unicode MS" pitchFamily="34" charset="-128"/>
                <a:ea typeface="Arial Unicode MS" pitchFamily="34" charset="-128"/>
                <a:cs typeface="Arial Unicode MS" pitchFamily="34" charset="-128"/>
              </a:rPr>
              <a:t>the Executive Director to inform the diplomatic conference of the Minamata Convention on Mercury about possible options available for the interim secretariat;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17. </a:t>
            </a:r>
            <a:r>
              <a:rPr lang="en-US" sz="1600" i="1">
                <a:solidFill>
                  <a:schemeClr val="bg1"/>
                </a:solidFill>
                <a:latin typeface="Arial Unicode MS" pitchFamily="34" charset="-128"/>
                <a:ea typeface="Arial Unicode MS" pitchFamily="34" charset="-128"/>
                <a:cs typeface="Arial Unicode MS" pitchFamily="34" charset="-128"/>
              </a:rPr>
              <a:t>Recognizes </a:t>
            </a:r>
            <a:r>
              <a:rPr lang="en-US" sz="1600">
                <a:solidFill>
                  <a:schemeClr val="bg1"/>
                </a:solidFill>
                <a:latin typeface="Arial Unicode MS" pitchFamily="34" charset="-128"/>
                <a:ea typeface="Arial Unicode MS" pitchFamily="34" charset="-128"/>
                <a:cs typeface="Arial Unicode MS" pitchFamily="34" charset="-128"/>
              </a:rPr>
              <a:t>that the decision on interim secretariat arrangements will be taken by the conference of plenipotentiaries and that it is for the Conference of the Parties to the Minamata Convention on Mercury to decide on secretariat arrangements;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18. </a:t>
            </a:r>
            <a:r>
              <a:rPr lang="en-US" sz="1600" i="1">
                <a:solidFill>
                  <a:schemeClr val="bg1"/>
                </a:solidFill>
                <a:latin typeface="Arial Unicode MS" pitchFamily="34" charset="-128"/>
                <a:ea typeface="Arial Unicode MS" pitchFamily="34" charset="-128"/>
                <a:cs typeface="Arial Unicode MS" pitchFamily="34" charset="-128"/>
              </a:rPr>
              <a:t>Urges </a:t>
            </a:r>
            <a:r>
              <a:rPr lang="en-US" sz="1600">
                <a:solidFill>
                  <a:schemeClr val="bg1"/>
                </a:solidFill>
                <a:latin typeface="Arial Unicode MS" pitchFamily="34" charset="-128"/>
                <a:ea typeface="Arial Unicode MS" pitchFamily="34" charset="-128"/>
                <a:cs typeface="Arial Unicode MS" pitchFamily="34" charset="-128"/>
              </a:rPr>
              <a:t>the Executive Director through an </a:t>
            </a:r>
            <a:r>
              <a:rPr lang="en-US" sz="1600" b="1" u="sng">
                <a:solidFill>
                  <a:srgbClr val="E8FB75"/>
                </a:solidFill>
                <a:latin typeface="Arial Unicode MS" pitchFamily="34" charset="-128"/>
                <a:ea typeface="Arial Unicode MS" pitchFamily="34" charset="-128"/>
                <a:cs typeface="Arial Unicode MS" pitchFamily="34" charset="-128"/>
              </a:rPr>
              <a:t>interim secretariat of the instrument to assist in the implementation of relevant resolutions</a:t>
            </a:r>
            <a:r>
              <a:rPr lang="en-US" sz="1600">
                <a:solidFill>
                  <a:srgbClr val="92D050"/>
                </a:solidFill>
                <a:latin typeface="Arial Unicode MS" pitchFamily="34" charset="-128"/>
                <a:ea typeface="Arial Unicode MS" pitchFamily="34" charset="-128"/>
                <a:cs typeface="Arial Unicode MS" pitchFamily="34" charset="-128"/>
              </a:rPr>
              <a:t> </a:t>
            </a:r>
            <a:r>
              <a:rPr lang="en-US" sz="1600">
                <a:solidFill>
                  <a:schemeClr val="bg1"/>
                </a:solidFill>
                <a:latin typeface="Arial Unicode MS" pitchFamily="34" charset="-128"/>
                <a:ea typeface="Arial Unicode MS" pitchFamily="34" charset="-128"/>
                <a:cs typeface="Arial Unicode MS" pitchFamily="34" charset="-128"/>
              </a:rPr>
              <a:t>of the conference of plenipotentiaries with a view to </a:t>
            </a:r>
            <a:r>
              <a:rPr lang="en-US" sz="1600" b="1" u="sng">
                <a:solidFill>
                  <a:schemeClr val="bg1"/>
                </a:solidFill>
                <a:latin typeface="Arial Unicode MS" pitchFamily="34" charset="-128"/>
                <a:ea typeface="Arial Unicode MS" pitchFamily="34" charset="-128"/>
                <a:cs typeface="Arial Unicode MS" pitchFamily="34" charset="-128"/>
              </a:rPr>
              <a:t>facilitating capacity-building, early entry into force and financing regarding the instrument</a:t>
            </a:r>
            <a:r>
              <a:rPr lang="en-US" sz="1600">
                <a:solidFill>
                  <a:schemeClr val="bg1"/>
                </a:solidFill>
                <a:latin typeface="Arial Unicode MS" pitchFamily="34" charset="-128"/>
                <a:ea typeface="Arial Unicode MS" pitchFamily="34" charset="-128"/>
                <a:cs typeface="Arial Unicode MS" pitchFamily="34" charset="-128"/>
              </a:rPr>
              <a:t>;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19. </a:t>
            </a:r>
            <a:r>
              <a:rPr lang="en-US" sz="1600" i="1">
                <a:solidFill>
                  <a:schemeClr val="bg1"/>
                </a:solidFill>
                <a:latin typeface="Arial Unicode MS" pitchFamily="34" charset="-128"/>
                <a:ea typeface="Arial Unicode MS" pitchFamily="34" charset="-128"/>
                <a:cs typeface="Arial Unicode MS" pitchFamily="34" charset="-128"/>
              </a:rPr>
              <a:t>Request </a:t>
            </a:r>
            <a:r>
              <a:rPr lang="en-US" sz="1600">
                <a:solidFill>
                  <a:schemeClr val="bg1"/>
                </a:solidFill>
                <a:latin typeface="Arial Unicode MS" pitchFamily="34" charset="-128"/>
                <a:ea typeface="Arial Unicode MS" pitchFamily="34" charset="-128"/>
                <a:cs typeface="Arial Unicode MS" pitchFamily="34" charset="-128"/>
              </a:rPr>
              <a:t>the </a:t>
            </a:r>
            <a:r>
              <a:rPr lang="en-US" sz="1600" b="1" u="sng">
                <a:solidFill>
                  <a:srgbClr val="E8FB75"/>
                </a:solidFill>
                <a:latin typeface="Arial Unicode MS" pitchFamily="34" charset="-128"/>
                <a:ea typeface="Arial Unicode MS" pitchFamily="34" charset="-128"/>
                <a:cs typeface="Arial Unicode MS" pitchFamily="34" charset="-128"/>
              </a:rPr>
              <a:t>Executive Director to take actions to facilitate voluntary implementation</a:t>
            </a:r>
            <a:r>
              <a:rPr lang="en-US" sz="1600">
                <a:solidFill>
                  <a:srgbClr val="92D050"/>
                </a:solidFill>
                <a:latin typeface="Arial Unicode MS" pitchFamily="34" charset="-128"/>
                <a:ea typeface="Arial Unicode MS" pitchFamily="34" charset="-128"/>
                <a:cs typeface="Arial Unicode MS" pitchFamily="34" charset="-128"/>
              </a:rPr>
              <a:t> </a:t>
            </a:r>
            <a:r>
              <a:rPr lang="en-US" sz="1600">
                <a:solidFill>
                  <a:schemeClr val="bg1"/>
                </a:solidFill>
                <a:latin typeface="Arial Unicode MS" pitchFamily="34" charset="-128"/>
                <a:ea typeface="Arial Unicode MS" pitchFamily="34" charset="-128"/>
                <a:cs typeface="Arial Unicode MS" pitchFamily="34" charset="-128"/>
              </a:rPr>
              <a:t>of the instrument prior to its entry into force and to provide interim support for developing countries and countries with economies in transition, if so decided by the conference of plenipotentiaries;</a:t>
            </a:r>
            <a:r>
              <a:rPr lang="en-US" sz="1600">
                <a:solidFill>
                  <a:schemeClr val="bg1"/>
                </a:solidFill>
                <a:latin typeface="Calibri" pitchFamily="34" charset="0"/>
              </a:rPr>
              <a:t> </a:t>
            </a:r>
          </a:p>
          <a:p>
            <a:endParaRPr lang="en-US" sz="16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idx="4294967295"/>
          </p:nvPr>
        </p:nvSpPr>
        <p:spPr>
          <a:xfrm>
            <a:off x="762000" y="0"/>
            <a:ext cx="8229600" cy="1143000"/>
          </a:xfrm>
        </p:spPr>
        <p:txBody>
          <a:bodyPr/>
          <a:lstStyle/>
          <a:p>
            <a:r>
              <a:rPr lang="fr-FR" sz="3200" b="1" smtClean="0">
                <a:solidFill>
                  <a:srgbClr val="990033"/>
                </a:solidFill>
              </a:rPr>
              <a:t>Outcome of GC 27</a:t>
            </a:r>
            <a:endParaRPr lang="es-ES" sz="3200" smtClean="0"/>
          </a:p>
        </p:txBody>
      </p:sp>
      <p:sp>
        <p:nvSpPr>
          <p:cNvPr id="17410" name="9 Proceso alternativo"/>
          <p:cNvSpPr>
            <a:spLocks noChangeArrowheads="1"/>
          </p:cNvSpPr>
          <p:nvPr/>
        </p:nvSpPr>
        <p:spPr bwMode="auto">
          <a:xfrm>
            <a:off x="381000" y="1219200"/>
            <a:ext cx="8686800" cy="5486400"/>
          </a:xfrm>
          <a:prstGeom prst="flowChartAlternateProcess">
            <a:avLst/>
          </a:prstGeom>
          <a:solidFill>
            <a:schemeClr val="accent2"/>
          </a:solidFill>
          <a:ln w="25400" algn="ctr">
            <a:solidFill>
              <a:schemeClr val="bg1"/>
            </a:solidFill>
            <a:miter lim="800000"/>
            <a:headEnd/>
            <a:tailEnd/>
          </a:ln>
        </p:spPr>
        <p:txBody>
          <a:bodyPr anchor="ctr"/>
          <a:lstStyle/>
          <a:p>
            <a:r>
              <a:rPr lang="en-US" sz="1600">
                <a:solidFill>
                  <a:schemeClr val="bg1"/>
                </a:solidFill>
              </a:rPr>
              <a:t>20. </a:t>
            </a:r>
            <a:r>
              <a:rPr lang="en-US" sz="1600" i="1">
                <a:solidFill>
                  <a:schemeClr val="bg1"/>
                </a:solidFill>
              </a:rPr>
              <a:t>Appeals </a:t>
            </a:r>
            <a:r>
              <a:rPr lang="en-US" sz="1600">
                <a:solidFill>
                  <a:schemeClr val="bg1"/>
                </a:solidFill>
              </a:rPr>
              <a:t>to </a:t>
            </a:r>
            <a:r>
              <a:rPr lang="en-US" sz="1600" b="1" u="sng">
                <a:solidFill>
                  <a:srgbClr val="E8FB75"/>
                </a:solidFill>
              </a:rPr>
              <a:t>Governments as well as intergovernmental and non-governmental organizations and the private sector to support early action</a:t>
            </a:r>
            <a:r>
              <a:rPr lang="en-US" sz="1600">
                <a:solidFill>
                  <a:srgbClr val="92D050"/>
                </a:solidFill>
              </a:rPr>
              <a:t> </a:t>
            </a:r>
            <a:r>
              <a:rPr lang="en-US" sz="1600">
                <a:solidFill>
                  <a:schemeClr val="bg1"/>
                </a:solidFill>
              </a:rPr>
              <a:t>designed to facilitate ratification and implementation of the Minamata Convention and further to provide financial resources for the implementation of interim arrangements for the Minamata Convention, in conformity with relevant resolutions of the conference of plenipotentiaries, for the period until the end of the financial period in which the first meeting of the Conference of the Parties to the Minamata Convention takes place, and welcomes with appreciation the contributions already made, including from China, Denmark, Japan, Norway and Switzerland, for those purposes; </a:t>
            </a:r>
          </a:p>
          <a:p>
            <a:endParaRPr lang="en-US" sz="1600">
              <a:solidFill>
                <a:schemeClr val="bg1"/>
              </a:solidFill>
              <a:latin typeface="Calibri" pitchFamily="34" charset="0"/>
            </a:endParaRPr>
          </a:p>
          <a:p>
            <a:r>
              <a:rPr lang="en-US" sz="1600">
                <a:solidFill>
                  <a:schemeClr val="bg1"/>
                </a:solidFill>
                <a:latin typeface="Arial Unicode MS" pitchFamily="34" charset="-128"/>
                <a:ea typeface="Arial Unicode MS" pitchFamily="34" charset="-128"/>
                <a:cs typeface="Arial Unicode MS" pitchFamily="34" charset="-128"/>
              </a:rPr>
              <a:t>23. </a:t>
            </a:r>
            <a:r>
              <a:rPr lang="en-US" sz="1600" i="1">
                <a:solidFill>
                  <a:schemeClr val="bg1"/>
                </a:solidFill>
                <a:latin typeface="Arial Unicode MS" pitchFamily="34" charset="-128"/>
                <a:ea typeface="Arial Unicode MS" pitchFamily="34" charset="-128"/>
                <a:cs typeface="Arial Unicode MS" pitchFamily="34" charset="-128"/>
              </a:rPr>
              <a:t>Invites </a:t>
            </a:r>
            <a:r>
              <a:rPr lang="en-US" sz="1600">
                <a:solidFill>
                  <a:schemeClr val="bg1"/>
                </a:solidFill>
                <a:latin typeface="Arial Unicode MS" pitchFamily="34" charset="-128"/>
                <a:ea typeface="Arial Unicode MS" pitchFamily="34" charset="-128"/>
                <a:cs typeface="Arial Unicode MS" pitchFamily="34" charset="-128"/>
              </a:rPr>
              <a:t>the Council of the </a:t>
            </a:r>
            <a:r>
              <a:rPr lang="en-US" sz="1600" b="1" u="sng">
                <a:solidFill>
                  <a:srgbClr val="E8FB75"/>
                </a:solidFill>
                <a:latin typeface="Arial Unicode MS" pitchFamily="34" charset="-128"/>
                <a:ea typeface="Arial Unicode MS" pitchFamily="34" charset="-128"/>
                <a:cs typeface="Arial Unicode MS" pitchFamily="34" charset="-128"/>
              </a:rPr>
              <a:t>Global Environment Facility to take into account any relevant resolutions</a:t>
            </a:r>
            <a:r>
              <a:rPr lang="en-US" sz="1600">
                <a:solidFill>
                  <a:srgbClr val="92D050"/>
                </a:solidFill>
                <a:latin typeface="Arial Unicode MS" pitchFamily="34" charset="-128"/>
                <a:ea typeface="Arial Unicode MS" pitchFamily="34" charset="-128"/>
                <a:cs typeface="Arial Unicode MS" pitchFamily="34" charset="-128"/>
              </a:rPr>
              <a:t> </a:t>
            </a:r>
            <a:r>
              <a:rPr lang="en-US" sz="1600">
                <a:solidFill>
                  <a:schemeClr val="bg1"/>
                </a:solidFill>
                <a:latin typeface="Arial Unicode MS" pitchFamily="34" charset="-128"/>
                <a:ea typeface="Arial Unicode MS" pitchFamily="34" charset="-128"/>
                <a:cs typeface="Arial Unicode MS" pitchFamily="34" charset="-128"/>
              </a:rPr>
              <a:t>of the conference of plenipotentiaries and consider ways of supporting their implementation; </a:t>
            </a:r>
          </a:p>
          <a:p>
            <a:endParaRPr lang="en-US" sz="1600">
              <a:solidFill>
                <a:schemeClr val="bg1"/>
              </a:solidFill>
              <a:latin typeface="Arial Unicode MS" pitchFamily="34" charset="-128"/>
              <a:ea typeface="Arial Unicode MS" pitchFamily="34" charset="-128"/>
              <a:cs typeface="Arial Unicode MS" pitchFamily="34" charset="-128"/>
            </a:endParaRPr>
          </a:p>
          <a:p>
            <a:r>
              <a:rPr lang="en-US" sz="1600">
                <a:solidFill>
                  <a:schemeClr val="bg1"/>
                </a:solidFill>
                <a:latin typeface="Arial Unicode MS" pitchFamily="34" charset="-128"/>
                <a:ea typeface="Arial Unicode MS" pitchFamily="34" charset="-128"/>
                <a:cs typeface="Arial Unicode MS" pitchFamily="34" charset="-128"/>
              </a:rPr>
              <a:t>24. </a:t>
            </a:r>
            <a:r>
              <a:rPr lang="en-US" sz="1600" i="1">
                <a:solidFill>
                  <a:schemeClr val="bg1"/>
                </a:solidFill>
                <a:latin typeface="Arial Unicode MS" pitchFamily="34" charset="-128"/>
                <a:ea typeface="Arial Unicode MS" pitchFamily="34" charset="-128"/>
                <a:cs typeface="Arial Unicode MS" pitchFamily="34" charset="-128"/>
              </a:rPr>
              <a:t>Invites </a:t>
            </a:r>
            <a:r>
              <a:rPr lang="en-US" sz="1600">
                <a:solidFill>
                  <a:schemeClr val="bg1"/>
                </a:solidFill>
                <a:latin typeface="Arial Unicode MS" pitchFamily="34" charset="-128"/>
                <a:ea typeface="Arial Unicode MS" pitchFamily="34" charset="-128"/>
                <a:cs typeface="Arial Unicode MS" pitchFamily="34" charset="-128"/>
              </a:rPr>
              <a:t>Parties to the Basel, Rotterdam and Stockholm conventions to use the opportunity of their extraordinary meetings from 28 April to 10 May 2013 to consider steps that would facilitate possible future cooperation and coordination with the Minamata Convention on Mercury and to forward any outcome of that consideration to the conference of plenipotentiaries; </a:t>
            </a:r>
          </a:p>
          <a:p>
            <a:endParaRPr lang="en-US" sz="1600">
              <a:solidFill>
                <a:schemeClr val="bg1"/>
              </a:solidFill>
              <a:latin typeface="Arial Unicode MS" pitchFamily="34" charset="-128"/>
              <a:ea typeface="Arial Unicode MS" pitchFamily="34" charset="-128"/>
              <a:cs typeface="Arial Unicode MS" pitchFamily="34" charset="-128"/>
            </a:endParaRPr>
          </a:p>
          <a:p>
            <a:endParaRPr lang="en-US">
              <a:solidFill>
                <a:schemeClr val="bg1"/>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381000" y="4267200"/>
            <a:ext cx="8458200" cy="22098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14500" lvl="3" indent="-342900">
              <a:buFontTx/>
              <a:buChar char="•"/>
              <a:defRPr/>
            </a:pPr>
            <a:r>
              <a:rPr lang="en-US">
                <a:solidFill>
                  <a:schemeClr val="bg1"/>
                </a:solidFill>
                <a:cs typeface="Arial" charset="0"/>
              </a:rPr>
              <a:t>Adopt and sign the Final Act of the Conference which will include its report, the resolutions &amp; the text of the Minamata Convention.</a:t>
            </a:r>
            <a:r>
              <a:rPr lang="en-US">
                <a:solidFill>
                  <a:schemeClr val="tx1"/>
                </a:solidFill>
                <a:cs typeface="Arial" charset="0"/>
              </a:rPr>
              <a:t> </a:t>
            </a:r>
          </a:p>
          <a:p>
            <a:pPr marL="1714500" lvl="3" indent="-342900">
              <a:buFontTx/>
              <a:buChar char="•"/>
              <a:defRPr/>
            </a:pPr>
            <a:r>
              <a:rPr lang="en-US">
                <a:solidFill>
                  <a:schemeClr val="bg1"/>
                </a:solidFill>
                <a:cs typeface="Arial" charset="0"/>
              </a:rPr>
              <a:t>Adopt and open for signature the Convention.</a:t>
            </a:r>
            <a:endParaRPr lang="en-US">
              <a:solidFill>
                <a:schemeClr val="tx1"/>
              </a:solidFill>
              <a:cs typeface="Arial" charset="0"/>
            </a:endParaRPr>
          </a:p>
          <a:p>
            <a:pPr marL="1714500" lvl="3" indent="-342900">
              <a:defRPr/>
            </a:pPr>
            <a:endParaRPr lang="en-US">
              <a:solidFill>
                <a:schemeClr val="tx1"/>
              </a:solidFill>
              <a:cs typeface="Arial" charset="0"/>
            </a:endParaRPr>
          </a:p>
          <a:p>
            <a:pPr marL="342900" indent="-342900">
              <a:defRPr/>
            </a:pPr>
            <a:r>
              <a:rPr lang="en-US">
                <a:solidFill>
                  <a:schemeClr val="bg1"/>
                </a:solidFill>
                <a:cs typeface="Arial" charset="0"/>
              </a:rPr>
              <a:t>→	No further negotiation will take place on the Convention, neither on its English nor on its language versions. </a:t>
            </a:r>
            <a:endParaRPr lang="es-ES_tradnl">
              <a:solidFill>
                <a:schemeClr val="bg1"/>
              </a:solidFill>
              <a:cs typeface="Arial" charset="0"/>
            </a:endParaRPr>
          </a:p>
        </p:txBody>
      </p:sp>
      <p:sp>
        <p:nvSpPr>
          <p:cNvPr id="19458" name="8 Proceso alternativo"/>
          <p:cNvSpPr>
            <a:spLocks noChangeArrowheads="1"/>
          </p:cNvSpPr>
          <p:nvPr/>
        </p:nvSpPr>
        <p:spPr bwMode="auto">
          <a:xfrm>
            <a:off x="457200" y="1676400"/>
            <a:ext cx="3429000" cy="1828800"/>
          </a:xfrm>
          <a:prstGeom prst="flowChartAlternateProcess">
            <a:avLst/>
          </a:prstGeom>
          <a:solidFill>
            <a:schemeClr val="accent2"/>
          </a:solidFill>
          <a:ln w="25400" algn="ctr">
            <a:solidFill>
              <a:schemeClr val="accent2"/>
            </a:solidFill>
            <a:miter lim="800000"/>
            <a:headEnd/>
            <a:tailEnd/>
          </a:ln>
        </p:spPr>
        <p:txBody>
          <a:bodyPr anchor="ctr"/>
          <a:lstStyle/>
          <a:p>
            <a:pPr marL="342900" indent="-342900">
              <a:buFontTx/>
              <a:buChar char="•"/>
            </a:pPr>
            <a:r>
              <a:rPr lang="en-GB">
                <a:solidFill>
                  <a:schemeClr val="bg1"/>
                </a:solidFill>
                <a:latin typeface="Calibri" pitchFamily="34" charset="0"/>
              </a:rPr>
              <a:t>Finalize the resolutions to be considered and adopted by the DIPCON</a:t>
            </a:r>
            <a:endParaRPr lang="es-ES_tradnl">
              <a:solidFill>
                <a:schemeClr val="bg1"/>
              </a:solidFill>
              <a:latin typeface="Calibri" pitchFamily="34" charset="0"/>
            </a:endParaRPr>
          </a:p>
        </p:txBody>
      </p:sp>
      <p:sp>
        <p:nvSpPr>
          <p:cNvPr id="19459" name="7 Rectángulo redondeado"/>
          <p:cNvSpPr>
            <a:spLocks noChangeArrowheads="1"/>
          </p:cNvSpPr>
          <p:nvPr/>
        </p:nvSpPr>
        <p:spPr bwMode="auto">
          <a:xfrm>
            <a:off x="0" y="990600"/>
            <a:ext cx="2057400" cy="914400"/>
          </a:xfrm>
          <a:prstGeom prst="roundRect">
            <a:avLst>
              <a:gd name="adj" fmla="val 16667"/>
            </a:avLst>
          </a:prstGeom>
          <a:solidFill>
            <a:srgbClr val="953735"/>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OBJECTIVE FOR THE PREPARATORY MEETING</a:t>
            </a:r>
          </a:p>
        </p:txBody>
      </p:sp>
      <p:pic>
        <p:nvPicPr>
          <p:cNvPr id="19460" name="Picture 8" descr="01Kumamoto Castle_web_def"/>
          <p:cNvPicPr>
            <a:picLocks noChangeAspect="1" noChangeArrowheads="1"/>
          </p:cNvPicPr>
          <p:nvPr/>
        </p:nvPicPr>
        <p:blipFill>
          <a:blip r:embed="rId2"/>
          <a:srcRect/>
          <a:stretch>
            <a:fillRect/>
          </a:stretch>
        </p:blipFill>
        <p:spPr bwMode="auto">
          <a:xfrm>
            <a:off x="4267200" y="990600"/>
            <a:ext cx="4495800" cy="2984500"/>
          </a:xfrm>
          <a:prstGeom prst="rect">
            <a:avLst/>
          </a:prstGeom>
          <a:noFill/>
          <a:ln w="38100">
            <a:solidFill>
              <a:schemeClr val="bg1"/>
            </a:solidFill>
            <a:miter lim="800000"/>
            <a:headEnd/>
            <a:tailEnd/>
          </a:ln>
        </p:spPr>
      </p:pic>
      <p:sp>
        <p:nvSpPr>
          <p:cNvPr id="19461" name="7 Rectángulo redondeado"/>
          <p:cNvSpPr>
            <a:spLocks noChangeArrowheads="1"/>
          </p:cNvSpPr>
          <p:nvPr/>
        </p:nvSpPr>
        <p:spPr bwMode="auto">
          <a:xfrm>
            <a:off x="152400" y="3962400"/>
            <a:ext cx="1524000" cy="9144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OBJECTIVES FOR THE DIPCON</a:t>
            </a:r>
          </a:p>
        </p:txBody>
      </p:sp>
      <p:sp>
        <p:nvSpPr>
          <p:cNvPr id="19462" name="1 Título"/>
          <p:cNvSpPr>
            <a:spLocks/>
          </p:cNvSpPr>
          <p:nvPr/>
        </p:nvSpPr>
        <p:spPr bwMode="auto">
          <a:xfrm>
            <a:off x="1295400" y="198438"/>
            <a:ext cx="6934200" cy="563562"/>
          </a:xfrm>
          <a:prstGeom prst="rect">
            <a:avLst/>
          </a:prstGeom>
          <a:noFill/>
          <a:ln w="9525">
            <a:noFill/>
            <a:miter lim="800000"/>
            <a:headEnd/>
            <a:tailEnd/>
          </a:ln>
        </p:spPr>
        <p:txBody>
          <a:bodyPr anchor="ctr"/>
          <a:lstStyle/>
          <a:p>
            <a:pPr algn="ctr" eaLnBrk="0" hangingPunct="0"/>
            <a:r>
              <a:rPr lang="fr-FR" sz="2400" b="1">
                <a:solidFill>
                  <a:srgbClr val="990033"/>
                </a:solidFill>
                <a:latin typeface="Calibri" pitchFamily="34" charset="0"/>
              </a:rPr>
              <a:t>Objectives for the Preparatory meeting &amp; the DipCon</a:t>
            </a:r>
            <a:endParaRPr lang="es-ES" sz="240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p:cNvSpPr>
          <p:nvPr/>
        </p:nvSpPr>
        <p:spPr bwMode="auto">
          <a:xfrm>
            <a:off x="1295400" y="198438"/>
            <a:ext cx="6934200" cy="563562"/>
          </a:xfrm>
          <a:prstGeom prst="rect">
            <a:avLst/>
          </a:prstGeom>
          <a:noFill/>
          <a:ln w="9525">
            <a:noFill/>
            <a:miter lim="800000"/>
            <a:headEnd/>
            <a:tailEnd/>
          </a:ln>
        </p:spPr>
        <p:txBody>
          <a:bodyPr anchor="ctr"/>
          <a:lstStyle/>
          <a:p>
            <a:pPr algn="ctr" eaLnBrk="0" hangingPunct="0"/>
            <a:r>
              <a:rPr lang="fr-FR" sz="2800" b="1">
                <a:solidFill>
                  <a:srgbClr val="990033"/>
                </a:solidFill>
                <a:latin typeface="Calibri" pitchFamily="34" charset="0"/>
              </a:rPr>
              <a:t>Schedule for the week – 7 to 11 October 2013</a:t>
            </a:r>
            <a:endParaRPr lang="es-ES" sz="2800">
              <a:latin typeface="Calibri" pitchFamily="34" charset="0"/>
            </a:endParaRPr>
          </a:p>
        </p:txBody>
      </p:sp>
      <p:sp>
        <p:nvSpPr>
          <p:cNvPr id="8" name="7 Rectángulo redondeado"/>
          <p:cNvSpPr/>
          <p:nvPr/>
        </p:nvSpPr>
        <p:spPr>
          <a:xfrm>
            <a:off x="1143000" y="1752600"/>
            <a:ext cx="7848600" cy="12954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143000" lvl="2" indent="-228600">
              <a:spcBef>
                <a:spcPct val="50000"/>
              </a:spcBef>
              <a:defRPr/>
            </a:pPr>
            <a:r>
              <a:rPr lang="en-GB" b="1">
                <a:solidFill>
                  <a:schemeClr val="tx1"/>
                </a:solidFill>
                <a:latin typeface="Arial" charset="0"/>
                <a:cs typeface="Arial" charset="0"/>
              </a:rPr>
              <a:t>			</a:t>
            </a:r>
            <a:r>
              <a:rPr lang="es-ES_tradnl" sz="2000" b="1" u="sng">
                <a:solidFill>
                  <a:schemeClr val="bg1"/>
                </a:solidFill>
                <a:cs typeface="Arial" charset="0"/>
              </a:rPr>
              <a:t>Regional meetings</a:t>
            </a:r>
          </a:p>
          <a:p>
            <a:pPr marL="2057400" lvl="4" indent="-228600">
              <a:spcBef>
                <a:spcPct val="50000"/>
              </a:spcBef>
              <a:defRPr/>
            </a:pPr>
            <a:r>
              <a:rPr lang="es-ES_tradnl" sz="2000" b="1">
                <a:solidFill>
                  <a:schemeClr val="bg1"/>
                </a:solidFill>
                <a:cs typeface="Arial" charset="0"/>
              </a:rPr>
              <a:t>		</a:t>
            </a:r>
            <a:r>
              <a:rPr lang="es-ES_tradnl" sz="2000" b="1" u="sng">
                <a:solidFill>
                  <a:schemeClr val="bg1"/>
                </a:solidFill>
                <a:cs typeface="Arial" charset="0"/>
              </a:rPr>
              <a:t>Preparatory meeting</a:t>
            </a:r>
            <a:r>
              <a:rPr lang="es-ES_tradnl" sz="2000" b="1">
                <a:solidFill>
                  <a:schemeClr val="bg1"/>
                </a:solidFill>
                <a:cs typeface="Arial" charset="0"/>
              </a:rPr>
              <a:t> for the </a:t>
            </a:r>
            <a:r>
              <a:rPr lang="en-US" sz="2000" b="1">
                <a:solidFill>
                  <a:schemeClr val="bg1"/>
                </a:solidFill>
                <a:cs typeface="Arial" charset="0"/>
              </a:rPr>
              <a:t>Conference of 	plenipotentiaries – Kumamoto</a:t>
            </a:r>
            <a:endParaRPr lang="es-ES" sz="2000" b="1">
              <a:solidFill>
                <a:schemeClr val="bg1"/>
              </a:solidFill>
              <a:cs typeface="Arial" charset="0"/>
            </a:endParaRPr>
          </a:p>
        </p:txBody>
      </p:sp>
      <p:sp>
        <p:nvSpPr>
          <p:cNvPr id="20483" name="8 Proceso alternativo"/>
          <p:cNvSpPr>
            <a:spLocks noChangeArrowheads="1"/>
          </p:cNvSpPr>
          <p:nvPr/>
        </p:nvSpPr>
        <p:spPr bwMode="auto">
          <a:xfrm>
            <a:off x="1143000" y="3352800"/>
            <a:ext cx="7848600" cy="1066800"/>
          </a:xfrm>
          <a:prstGeom prst="flowChartAlternateProcess">
            <a:avLst/>
          </a:prstGeom>
          <a:solidFill>
            <a:schemeClr val="accent2"/>
          </a:solidFill>
          <a:ln w="25400" algn="ctr">
            <a:solidFill>
              <a:schemeClr val="bg2"/>
            </a:solidFill>
            <a:miter lim="800000"/>
            <a:headEnd/>
            <a:tailEnd/>
          </a:ln>
        </p:spPr>
        <p:txBody>
          <a:bodyPr anchor="ctr"/>
          <a:lstStyle/>
          <a:p>
            <a:pPr marL="2171700" lvl="4" indent="-342900"/>
            <a:r>
              <a:rPr lang="es-ES_tradnl">
                <a:solidFill>
                  <a:schemeClr val="bg1"/>
                </a:solidFill>
                <a:latin typeface="Calibri" pitchFamily="34" charset="0"/>
              </a:rPr>
              <a:t>		</a:t>
            </a:r>
            <a:r>
              <a:rPr lang="en-GB" sz="2000" b="1" u="sng">
                <a:solidFill>
                  <a:schemeClr val="bg1"/>
                </a:solidFill>
                <a:latin typeface="Calibri" pitchFamily="34" charset="0"/>
              </a:rPr>
              <a:t>Ceremonial day</a:t>
            </a:r>
            <a:r>
              <a:rPr lang="en-GB" sz="2000" b="1">
                <a:solidFill>
                  <a:schemeClr val="bg1"/>
                </a:solidFill>
                <a:latin typeface="Calibri" pitchFamily="34" charset="0"/>
              </a:rPr>
              <a:t> at Minamata Bay </a:t>
            </a:r>
            <a:r>
              <a:rPr lang="en-US" sz="2000" b="1">
                <a:solidFill>
                  <a:schemeClr val="bg1"/>
                </a:solidFill>
                <a:latin typeface="Calibri" pitchFamily="34" charset="0"/>
              </a:rPr>
              <a:t>– 	Minamata</a:t>
            </a:r>
            <a:endParaRPr lang="es-ES">
              <a:solidFill>
                <a:schemeClr val="bg1"/>
              </a:solidFill>
              <a:latin typeface="Calibri" pitchFamily="34" charset="0"/>
            </a:endParaRPr>
          </a:p>
        </p:txBody>
      </p:sp>
      <p:sp>
        <p:nvSpPr>
          <p:cNvPr id="20484" name="7 Rectángulo redondeado"/>
          <p:cNvSpPr>
            <a:spLocks noChangeArrowheads="1"/>
          </p:cNvSpPr>
          <p:nvPr/>
        </p:nvSpPr>
        <p:spPr bwMode="auto">
          <a:xfrm>
            <a:off x="1066800" y="3124200"/>
            <a:ext cx="2286000" cy="762000"/>
          </a:xfrm>
          <a:prstGeom prst="roundRect">
            <a:avLst>
              <a:gd name="adj" fmla="val 16667"/>
            </a:avLst>
          </a:prstGeom>
          <a:solidFill>
            <a:srgbClr val="953735"/>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WEDNESDAY 9 OCTOBER</a:t>
            </a:r>
          </a:p>
        </p:txBody>
      </p:sp>
      <p:sp>
        <p:nvSpPr>
          <p:cNvPr id="4" name="7 Rectángulo redondeado"/>
          <p:cNvSpPr/>
          <p:nvPr/>
        </p:nvSpPr>
        <p:spPr>
          <a:xfrm>
            <a:off x="1219200" y="4724400"/>
            <a:ext cx="7772400" cy="990600"/>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057400" lvl="4" indent="-228600">
              <a:spcBef>
                <a:spcPct val="50000"/>
              </a:spcBef>
              <a:defRPr/>
            </a:pPr>
            <a:r>
              <a:rPr lang="en-US" b="1">
                <a:solidFill>
                  <a:schemeClr val="bg1"/>
                </a:solidFill>
                <a:cs typeface="Arial" charset="0"/>
              </a:rPr>
              <a:t>		</a:t>
            </a:r>
            <a:r>
              <a:rPr lang="en-US" sz="2000" b="1" u="sng">
                <a:solidFill>
                  <a:schemeClr val="bg1"/>
                </a:solidFill>
                <a:cs typeface="Arial" charset="0"/>
              </a:rPr>
              <a:t>Conference of plenipotentiaries</a:t>
            </a:r>
            <a:r>
              <a:rPr lang="en-US" sz="2000" b="1">
                <a:solidFill>
                  <a:schemeClr val="bg1"/>
                </a:solidFill>
                <a:cs typeface="Arial" charset="0"/>
              </a:rPr>
              <a:t>– Kumamoto</a:t>
            </a:r>
            <a:endParaRPr lang="es-ES" sz="2000">
              <a:solidFill>
                <a:schemeClr val="bg1"/>
              </a:solidFill>
              <a:cs typeface="Arial" charset="0"/>
            </a:endParaRPr>
          </a:p>
        </p:txBody>
      </p:sp>
      <p:sp>
        <p:nvSpPr>
          <p:cNvPr id="20486" name="7 Rectángulo redondeado"/>
          <p:cNvSpPr>
            <a:spLocks noChangeArrowheads="1"/>
          </p:cNvSpPr>
          <p:nvPr/>
        </p:nvSpPr>
        <p:spPr bwMode="auto">
          <a:xfrm>
            <a:off x="1066800" y="4495800"/>
            <a:ext cx="2286000" cy="9144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THURSDAY 10 </a:t>
            </a:r>
            <a:r>
              <a:rPr lang="es-ES" b="1">
                <a:solidFill>
                  <a:schemeClr val="bg1"/>
                </a:solidFill>
              </a:rPr>
              <a:t>-</a:t>
            </a:r>
            <a:r>
              <a:rPr lang="es-ES"/>
              <a:t> </a:t>
            </a:r>
            <a:r>
              <a:rPr lang="es-ES" sz="1700" b="1">
                <a:solidFill>
                  <a:schemeClr val="bg1"/>
                </a:solidFill>
                <a:latin typeface="Calibri" pitchFamily="34" charset="0"/>
              </a:rPr>
              <a:t>FRIDAY 11 OCTOBER</a:t>
            </a:r>
            <a:endParaRPr lang="es-ES_tradnl" sz="1700" b="1">
              <a:solidFill>
                <a:schemeClr val="bg1"/>
              </a:solidFill>
              <a:latin typeface="Calibri" pitchFamily="34" charset="0"/>
            </a:endParaRPr>
          </a:p>
        </p:txBody>
      </p:sp>
      <p:sp>
        <p:nvSpPr>
          <p:cNvPr id="20487" name="7 Rectángulo redondeado"/>
          <p:cNvSpPr>
            <a:spLocks noChangeArrowheads="1"/>
          </p:cNvSpPr>
          <p:nvPr/>
        </p:nvSpPr>
        <p:spPr bwMode="auto">
          <a:xfrm>
            <a:off x="1066800" y="1371600"/>
            <a:ext cx="2286000" cy="914400"/>
          </a:xfrm>
          <a:prstGeom prst="roundRect">
            <a:avLst>
              <a:gd name="adj" fmla="val 16667"/>
            </a:avLst>
          </a:prstGeom>
          <a:solidFill>
            <a:schemeClr val="accent2"/>
          </a:solidFill>
          <a:ln w="25400" algn="ctr">
            <a:solidFill>
              <a:schemeClr val="bg2"/>
            </a:solidFill>
            <a:round/>
            <a:headEnd/>
            <a:tailEnd/>
          </a:ln>
        </p:spPr>
        <p:txBody>
          <a:bodyPr anchor="ctr"/>
          <a:lstStyle/>
          <a:p>
            <a:pPr>
              <a:spcBef>
                <a:spcPct val="50000"/>
              </a:spcBef>
            </a:pPr>
            <a:r>
              <a:rPr lang="es-ES" sz="1700" b="1">
                <a:solidFill>
                  <a:schemeClr val="bg1"/>
                </a:solidFill>
                <a:latin typeface="Calibri" pitchFamily="34" charset="0"/>
              </a:rPr>
              <a:t>MONDAY 7 – TUESDAY 8 OCTOBER</a:t>
            </a:r>
            <a:endParaRPr lang="es-ES_tradnl" sz="1700" b="1">
              <a:solidFill>
                <a:schemeClr val="bg1"/>
              </a:solidFill>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4117</TotalTime>
  <Words>1847</Words>
  <Application>Microsoft Office PowerPoint</Application>
  <PresentationFormat>On-screen Show (4:3)</PresentationFormat>
  <Paragraphs>173</Paragraphs>
  <Slides>17</Slides>
  <Notes>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Mercury – a global pollutant</vt:lpstr>
      <vt:lpstr>Minamata Convention on Mercury – negotiating the legally binding instrument</vt:lpstr>
      <vt:lpstr>Outcome of INC5</vt:lpstr>
      <vt:lpstr>Outcome of GC 27</vt:lpstr>
      <vt:lpstr>Outcome of GC 27</vt:lpstr>
      <vt:lpstr>Outcome of GC 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DTIE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sridwan</dc:creator>
  <cp:lastModifiedBy>Sylvia Bankobeza</cp:lastModifiedBy>
  <cp:revision>287</cp:revision>
  <dcterms:created xsi:type="dcterms:W3CDTF">2010-07-06T11:39:49Z</dcterms:created>
  <dcterms:modified xsi:type="dcterms:W3CDTF">2013-07-02T07:54:53Z</dcterms:modified>
</cp:coreProperties>
</file>