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64" r:id="rId1"/>
  </p:sldMasterIdLst>
  <p:sldIdLst>
    <p:sldId id="256" r:id="rId2"/>
    <p:sldId id="264" r:id="rId3"/>
    <p:sldId id="267" r:id="rId4"/>
    <p:sldId id="268" r:id="rId5"/>
    <p:sldId id="269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49E39"/>
    <a:srgbClr val="95D1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3" d="100"/>
          <a:sy n="63" d="100"/>
        </p:scale>
        <p:origin x="76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7/13/2019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391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7/13/2019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941256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7/13/2019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725564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7/13/2019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24775062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7/13/2019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772685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7/13/2019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811494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7/13/2019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167837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7/13/2019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7915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7/13/2019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6612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7/13/2019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9910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7/13/2019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8602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7/13/2019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5017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7/13/2019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394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7/13/2019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2734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7/13/2019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2716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7/13/2019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215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7/13/2019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840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smtClean="0"/>
              <a:pPr/>
              <a:t>7/13/2019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871864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  <p:sldLayoutId id="2147483877" r:id="rId13"/>
    <p:sldLayoutId id="2147483878" r:id="rId14"/>
    <p:sldLayoutId id="2147483879" r:id="rId15"/>
    <p:sldLayoutId id="2147483880" r:id="rId16"/>
    <p:sldLayoutId id="2147483881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6150085" cy="3329581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</a:rPr>
              <a:t>Applying PCSD: Some insights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sz="2200" dirty="0" smtClean="0">
                <a:solidFill>
                  <a:schemeClr val="bg1"/>
                </a:solidFill>
              </a:rPr>
              <a:t>Karin Fernando</a:t>
            </a:r>
            <a:endParaRPr lang="en-US" sz="22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15" y="5016350"/>
            <a:ext cx="6662226" cy="1928940"/>
          </a:xfrm>
        </p:spPr>
        <p:txBody>
          <a:bodyPr>
            <a:noAutofit/>
          </a:bodyPr>
          <a:lstStyle/>
          <a:p>
            <a:endParaRPr lang="en-US" sz="1600" dirty="0" smtClean="0"/>
          </a:p>
          <a:p>
            <a:pPr algn="r"/>
            <a:r>
              <a:rPr lang="en-US" sz="1600" cap="none" dirty="0" smtClean="0">
                <a:solidFill>
                  <a:schemeClr val="bg1"/>
                </a:solidFill>
              </a:rPr>
              <a:t>Optimizing SDG implementation in the framework of integration and policy coherence</a:t>
            </a:r>
          </a:p>
          <a:p>
            <a:pPr algn="r"/>
            <a:r>
              <a:rPr lang="en-US" sz="1600" cap="none" dirty="0" smtClean="0">
                <a:solidFill>
                  <a:schemeClr val="bg1"/>
                </a:solidFill>
              </a:rPr>
              <a:t>New </a:t>
            </a:r>
            <a:r>
              <a:rPr lang="en-US" sz="1600" cap="none" dirty="0">
                <a:solidFill>
                  <a:schemeClr val="bg1"/>
                </a:solidFill>
              </a:rPr>
              <a:t>Y</a:t>
            </a:r>
            <a:r>
              <a:rPr lang="en-US" sz="1600" cap="none" dirty="0" smtClean="0">
                <a:solidFill>
                  <a:schemeClr val="bg1"/>
                </a:solidFill>
              </a:rPr>
              <a:t>ork, </a:t>
            </a:r>
            <a:r>
              <a:rPr lang="en-US" sz="1600" cap="none" dirty="0">
                <a:solidFill>
                  <a:schemeClr val="bg1"/>
                </a:solidFill>
              </a:rPr>
              <a:t>J</a:t>
            </a:r>
            <a:r>
              <a:rPr lang="en-US" sz="1600" cap="none" dirty="0" smtClean="0">
                <a:solidFill>
                  <a:schemeClr val="bg1"/>
                </a:solidFill>
              </a:rPr>
              <a:t>uly 13</a:t>
            </a:r>
            <a:endParaRPr lang="en-US" sz="1600" cap="none" dirty="0">
              <a:solidFill>
                <a:schemeClr val="bg1"/>
              </a:solidFill>
            </a:endParaRPr>
          </a:p>
        </p:txBody>
      </p:sp>
      <p:pic>
        <p:nvPicPr>
          <p:cNvPr id="10" name="Picture 9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45144" y="5016350"/>
            <a:ext cx="1805729" cy="710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3360" y="5810520"/>
            <a:ext cx="3839198" cy="788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083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4651" y="352696"/>
            <a:ext cx="9040949" cy="6270172"/>
          </a:xfrm>
          <a:solidFill>
            <a:schemeClr val="tx1"/>
          </a:solidFill>
        </p:spPr>
        <p:txBody>
          <a:bodyPr>
            <a:normAutofit fontScale="85000" lnSpcReduction="20000"/>
          </a:bodyPr>
          <a:lstStyle/>
          <a:p>
            <a:endParaRPr lang="en-US" b="1" dirty="0" smtClean="0">
              <a:solidFill>
                <a:schemeClr val="bg1"/>
              </a:solidFill>
            </a:endParaRPr>
          </a:p>
          <a:p>
            <a:r>
              <a:rPr lang="en-US" sz="40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Policy alignment </a:t>
            </a:r>
            <a:r>
              <a:rPr lang="en-US" sz="4000" b="1" dirty="0" smtClean="0">
                <a:solidFill>
                  <a:schemeClr val="bg1"/>
                </a:solidFill>
              </a:rPr>
              <a:t>– </a:t>
            </a:r>
            <a:r>
              <a:rPr lang="en-US" sz="4000" dirty="0" smtClean="0">
                <a:solidFill>
                  <a:schemeClr val="bg1"/>
                </a:solidFill>
              </a:rPr>
              <a:t>Adjusting/adding to existing plans (Bhutan, Bangladesh, Philippines) or making separate actions plans (Malaysia)</a:t>
            </a:r>
          </a:p>
          <a:p>
            <a:endParaRPr lang="en-US" sz="900" dirty="0" smtClean="0">
              <a:solidFill>
                <a:schemeClr val="bg1"/>
              </a:solidFill>
            </a:endParaRPr>
          </a:p>
          <a:p>
            <a:r>
              <a:rPr lang="en-US" sz="4000" b="1" dirty="0" smtClean="0">
                <a:solidFill>
                  <a:schemeClr val="accent6">
                    <a:lumMod val="75000"/>
                  </a:schemeClr>
                </a:solidFill>
              </a:rPr>
              <a:t>Institutional structures </a:t>
            </a:r>
            <a:r>
              <a:rPr lang="en-US" sz="4000" b="1" dirty="0" smtClean="0">
                <a:solidFill>
                  <a:schemeClr val="bg1"/>
                </a:solidFill>
              </a:rPr>
              <a:t>- </a:t>
            </a:r>
            <a:r>
              <a:rPr lang="en-US" sz="4000" dirty="0" smtClean="0">
                <a:solidFill>
                  <a:schemeClr val="bg1"/>
                </a:solidFill>
              </a:rPr>
              <a:t>High </a:t>
            </a:r>
            <a:r>
              <a:rPr lang="en-US" sz="4000" dirty="0" smtClean="0">
                <a:solidFill>
                  <a:schemeClr val="bg1"/>
                </a:solidFill>
              </a:rPr>
              <a:t>level bodies </a:t>
            </a:r>
            <a:r>
              <a:rPr lang="en-US" sz="4000" dirty="0" smtClean="0">
                <a:solidFill>
                  <a:schemeClr val="bg1"/>
                </a:solidFill>
              </a:rPr>
              <a:t>/</a:t>
            </a:r>
            <a:r>
              <a:rPr lang="en-US" sz="4000" dirty="0" smtClean="0">
                <a:solidFill>
                  <a:schemeClr val="bg1"/>
                </a:solidFill>
              </a:rPr>
              <a:t>national planning</a:t>
            </a:r>
            <a:r>
              <a:rPr lang="en-US" sz="4000" b="1" dirty="0" smtClean="0">
                <a:solidFill>
                  <a:schemeClr val="bg1"/>
                </a:solidFill>
              </a:rPr>
              <a:t> - </a:t>
            </a:r>
            <a:r>
              <a:rPr lang="en-US" sz="4000" dirty="0" smtClean="0">
                <a:solidFill>
                  <a:schemeClr val="bg1"/>
                </a:solidFill>
              </a:rPr>
              <a:t>inter </a:t>
            </a:r>
            <a:r>
              <a:rPr lang="en-US" sz="4000" dirty="0" smtClean="0">
                <a:solidFill>
                  <a:schemeClr val="bg1"/>
                </a:solidFill>
              </a:rPr>
              <a:t>ministerial </a:t>
            </a:r>
            <a:r>
              <a:rPr lang="en-US" sz="4000" dirty="0" smtClean="0">
                <a:solidFill>
                  <a:schemeClr val="bg1"/>
                </a:solidFill>
              </a:rPr>
              <a:t>committees, parliamentary bodies, Acts</a:t>
            </a:r>
            <a:r>
              <a:rPr lang="en-US" sz="3800" dirty="0" smtClean="0">
                <a:solidFill>
                  <a:schemeClr val="bg1"/>
                </a:solidFill>
              </a:rPr>
              <a:t> </a:t>
            </a:r>
          </a:p>
          <a:p>
            <a:pPr lvl="1"/>
            <a:r>
              <a:rPr lang="en-US" sz="3800" dirty="0" smtClean="0">
                <a:solidFill>
                  <a:schemeClr val="bg1"/>
                </a:solidFill>
              </a:rPr>
              <a:t>local level planning (Pakistan)</a:t>
            </a:r>
          </a:p>
          <a:p>
            <a:pPr marL="457200" lvl="1" indent="0">
              <a:buNone/>
            </a:pPr>
            <a:endParaRPr lang="en-US" sz="1000" dirty="0" smtClean="0">
              <a:solidFill>
                <a:schemeClr val="bg1"/>
              </a:solidFill>
            </a:endParaRPr>
          </a:p>
          <a:p>
            <a:r>
              <a:rPr lang="en-US" sz="4000" b="1" dirty="0" smtClean="0">
                <a:solidFill>
                  <a:schemeClr val="accent3">
                    <a:lumMod val="75000"/>
                  </a:schemeClr>
                </a:solidFill>
              </a:rPr>
              <a:t>Resource Mobilization </a:t>
            </a:r>
            <a:r>
              <a:rPr lang="en-US" sz="4000" b="1" dirty="0" smtClean="0">
                <a:solidFill>
                  <a:schemeClr val="bg1"/>
                </a:solidFill>
              </a:rPr>
              <a:t>– </a:t>
            </a:r>
            <a:r>
              <a:rPr lang="en-US" sz="4000" dirty="0" smtClean="0">
                <a:solidFill>
                  <a:schemeClr val="bg1"/>
                </a:solidFill>
              </a:rPr>
              <a:t>built into budgets, Hard to track</a:t>
            </a:r>
          </a:p>
          <a:p>
            <a:pPr marL="0" indent="0">
              <a:buNone/>
            </a:pPr>
            <a:endParaRPr lang="en-US" sz="1000" dirty="0" smtClean="0">
              <a:solidFill>
                <a:schemeClr val="bg1"/>
              </a:solidFill>
            </a:endParaRPr>
          </a:p>
          <a:p>
            <a:r>
              <a:rPr lang="en-US" sz="4000" b="1" dirty="0" smtClean="0">
                <a:solidFill>
                  <a:schemeClr val="accent4">
                    <a:lumMod val="50000"/>
                  </a:schemeClr>
                </a:solidFill>
              </a:rPr>
              <a:t>Data</a:t>
            </a:r>
            <a:r>
              <a:rPr lang="en-US" sz="4000" b="1" dirty="0" smtClean="0">
                <a:solidFill>
                  <a:schemeClr val="bg1"/>
                </a:solidFill>
              </a:rPr>
              <a:t> – </a:t>
            </a:r>
            <a:r>
              <a:rPr lang="en-US" sz="4000" dirty="0" smtClean="0">
                <a:solidFill>
                  <a:schemeClr val="bg1"/>
                </a:solidFill>
              </a:rPr>
              <a:t>gaps and</a:t>
            </a:r>
            <a:r>
              <a:rPr lang="en-US" sz="4000" dirty="0">
                <a:solidFill>
                  <a:schemeClr val="bg1"/>
                </a:solidFill>
              </a:rPr>
              <a:t> </a:t>
            </a:r>
            <a:r>
              <a:rPr lang="en-US" sz="4000" dirty="0" smtClean="0">
                <a:solidFill>
                  <a:schemeClr val="bg1"/>
                </a:solidFill>
              </a:rPr>
              <a:t>lack of </a:t>
            </a:r>
            <a:r>
              <a:rPr lang="en-US" sz="4000" dirty="0" smtClean="0">
                <a:solidFill>
                  <a:schemeClr val="bg1"/>
                </a:solidFill>
              </a:rPr>
              <a:t>M and E plan</a:t>
            </a:r>
            <a:endParaRPr lang="en-US" sz="4000" dirty="0" smtClean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" y="1044951"/>
            <a:ext cx="2083881" cy="4601183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Some key </a:t>
            </a:r>
            <a:r>
              <a:rPr lang="en-US" sz="2400" dirty="0" smtClean="0">
                <a:solidFill>
                  <a:schemeClr val="bg1"/>
                </a:solidFill>
              </a:rPr>
              <a:t>observations</a:t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/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mainly </a:t>
            </a:r>
            <a:r>
              <a:rPr lang="en-US" sz="2400" dirty="0" smtClean="0">
                <a:solidFill>
                  <a:schemeClr val="bg1"/>
                </a:solidFill>
              </a:rPr>
              <a:t>from Asia</a:t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/>
            </a:r>
            <a:br>
              <a:rPr lang="en-US" sz="2400" dirty="0" smtClean="0">
                <a:solidFill>
                  <a:schemeClr val="bg1"/>
                </a:solidFill>
              </a:rPr>
            </a:b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469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1921321" cy="4601183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Some challenges</a:t>
            </a:r>
            <a:r>
              <a:rPr lang="en-US" sz="2400" dirty="0" smtClean="0">
                <a:solidFill>
                  <a:schemeClr val="bg1"/>
                </a:solidFill>
              </a:rPr>
              <a:t/>
            </a:r>
            <a:br>
              <a:rPr lang="en-US" sz="2400" dirty="0" smtClean="0">
                <a:solidFill>
                  <a:schemeClr val="bg1"/>
                </a:solidFill>
              </a:rPr>
            </a:b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8731" y="423817"/>
            <a:ext cx="9244149" cy="6270172"/>
          </a:xfrm>
          <a:solidFill>
            <a:schemeClr val="tx1"/>
          </a:solidFill>
        </p:spPr>
        <p:txBody>
          <a:bodyPr>
            <a:normAutofit lnSpcReduction="10000"/>
          </a:bodyPr>
          <a:lstStyle/>
          <a:p>
            <a:r>
              <a:rPr lang="en-US" sz="30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Visioning or retrofitting? </a:t>
            </a:r>
          </a:p>
          <a:p>
            <a:r>
              <a:rPr lang="en-US" sz="3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Synergies and trade offs </a:t>
            </a:r>
            <a:r>
              <a:rPr lang="en-US" sz="30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– especially </a:t>
            </a:r>
            <a:r>
              <a:rPr lang="en-US" sz="3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trade </a:t>
            </a:r>
            <a:r>
              <a:rPr lang="en-US" sz="30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offs</a:t>
            </a:r>
          </a:p>
          <a:p>
            <a:r>
              <a:rPr lang="en-US" sz="3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Many starting points/entry points </a:t>
            </a:r>
          </a:p>
          <a:p>
            <a:r>
              <a:rPr lang="en-US" sz="3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Context is </a:t>
            </a:r>
            <a:r>
              <a:rPr lang="en-US" sz="30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dynamic – is it adaptive? </a:t>
            </a:r>
            <a:r>
              <a:rPr lang="en-US" sz="3000" b="1" dirty="0" smtClean="0">
                <a:solidFill>
                  <a:schemeClr val="accent4">
                    <a:lumMod val="50000"/>
                  </a:schemeClr>
                </a:solidFill>
              </a:rPr>
              <a:t>(M and E)</a:t>
            </a:r>
            <a:endParaRPr lang="en-US" sz="3000" b="1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en-US" sz="30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Tools – fit for purpose </a:t>
            </a:r>
          </a:p>
          <a:p>
            <a:r>
              <a:rPr lang="en-US" sz="30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Alignment with other bodies – NDCs, CEDAW, </a:t>
            </a:r>
            <a:endParaRPr lang="en-US" sz="30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endParaRPr lang="en-US" sz="10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sz="3000" b="1" dirty="0" smtClean="0">
                <a:solidFill>
                  <a:schemeClr val="accent6">
                    <a:lumMod val="75000"/>
                  </a:schemeClr>
                </a:solidFill>
              </a:rPr>
              <a:t>Institutional mandate / boundary issues  </a:t>
            </a:r>
          </a:p>
          <a:p>
            <a:r>
              <a:rPr lang="en-US" sz="3000" b="1" dirty="0" err="1" smtClean="0">
                <a:solidFill>
                  <a:schemeClr val="accent6">
                    <a:lumMod val="75000"/>
                  </a:schemeClr>
                </a:solidFill>
              </a:rPr>
              <a:t>Localising</a:t>
            </a:r>
            <a:r>
              <a:rPr lang="en-US" sz="30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3000" b="1" dirty="0">
                <a:solidFill>
                  <a:schemeClr val="accent6">
                    <a:lumMod val="75000"/>
                  </a:schemeClr>
                </a:solidFill>
              </a:rPr>
              <a:t>the </a:t>
            </a:r>
            <a:r>
              <a:rPr lang="en-US" sz="3000" b="1" dirty="0" smtClean="0">
                <a:solidFill>
                  <a:schemeClr val="accent6">
                    <a:lumMod val="75000"/>
                  </a:schemeClr>
                </a:solidFill>
              </a:rPr>
              <a:t>agenda – resource, mandate and capacity constraints</a:t>
            </a:r>
          </a:p>
          <a:p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Resources - not </a:t>
            </a:r>
            <a:r>
              <a:rPr lang="en-US" sz="3200" b="1" dirty="0">
                <a:solidFill>
                  <a:schemeClr val="accent3">
                    <a:lumMod val="50000"/>
                  </a:schemeClr>
                </a:solidFill>
              </a:rPr>
              <a:t>coordinated through all aid projects, new 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alternatives?</a:t>
            </a:r>
            <a:endParaRPr lang="en-US" sz="30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sz="30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94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1732635" cy="4601183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Some aspects to push for</a:t>
            </a:r>
            <a:r>
              <a:rPr lang="en-US" sz="2400" dirty="0" smtClean="0">
                <a:solidFill>
                  <a:schemeClr val="bg1"/>
                </a:solidFill>
              </a:rPr>
              <a:t/>
            </a:r>
            <a:br>
              <a:rPr lang="en-US" sz="2400" dirty="0" smtClean="0">
                <a:solidFill>
                  <a:schemeClr val="bg1"/>
                </a:solidFill>
              </a:rPr>
            </a:b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6811" y="352697"/>
            <a:ext cx="9535885" cy="6270172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en-US" sz="30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Visioning, mapping </a:t>
            </a:r>
          </a:p>
          <a:p>
            <a:r>
              <a:rPr lang="en-US" sz="30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Tools + buy in + expertise (local and external)</a:t>
            </a:r>
          </a:p>
          <a:p>
            <a:r>
              <a:rPr lang="en-US" sz="30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Building awareness </a:t>
            </a:r>
          </a:p>
          <a:p>
            <a:r>
              <a:rPr lang="en-US" sz="30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Interlinkages – that show cost saving, multiple wins, incentives  </a:t>
            </a:r>
          </a:p>
          <a:p>
            <a:endParaRPr lang="en-US" sz="8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sz="3000" b="1" dirty="0" smtClean="0">
                <a:solidFill>
                  <a:schemeClr val="accent6">
                    <a:lumMod val="75000"/>
                  </a:schemeClr>
                </a:solidFill>
              </a:rPr>
              <a:t>Most practical level – at smallest unit – BUT.. Needs to be resourced and capacitated</a:t>
            </a:r>
          </a:p>
          <a:p>
            <a:endParaRPr lang="en-US" sz="8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3000" b="1" dirty="0" smtClean="0">
                <a:solidFill>
                  <a:schemeClr val="accent3">
                    <a:lumMod val="50000"/>
                  </a:schemeClr>
                </a:solidFill>
              </a:rPr>
              <a:t>Budgets /Resources</a:t>
            </a:r>
          </a:p>
          <a:p>
            <a:endParaRPr lang="en-US" sz="8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en-US" sz="3000" b="1" dirty="0" smtClean="0">
                <a:solidFill>
                  <a:schemeClr val="accent4">
                    <a:lumMod val="50000"/>
                  </a:schemeClr>
                </a:solidFill>
              </a:rPr>
              <a:t>Setting up M and E </a:t>
            </a:r>
          </a:p>
        </p:txBody>
      </p:sp>
    </p:spTree>
    <p:extLst>
      <p:ext uri="{BB962C8B-B14F-4D97-AF65-F5344CB8AC3E}">
        <p14:creationId xmlns:p14="http://schemas.microsoft.com/office/powerpoint/2010/main" val="1976233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45144" y="5016350"/>
            <a:ext cx="1805729" cy="710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440" y="5016350"/>
            <a:ext cx="3839198" cy="788666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5963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834</TotalTime>
  <Words>220</Words>
  <Application>Microsoft Office PowerPoint</Application>
  <PresentationFormat>Widescreen</PresentationFormat>
  <Paragraphs>37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Ion</vt:lpstr>
      <vt:lpstr>Applying PCSD: Some insights  Karin Fernando</vt:lpstr>
      <vt:lpstr>Some key observations  mainly from Asia   </vt:lpstr>
      <vt:lpstr>Some challenges </vt:lpstr>
      <vt:lpstr>Some aspects to push for </vt:lpstr>
      <vt:lpstr>Thank you</vt:lpstr>
    </vt:vector>
  </TitlesOfParts>
  <Company>CEPA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Moving a PC initiative – from theory to practice</dc:title>
  <dc:creator>Karin Fernando</dc:creator>
  <cp:lastModifiedBy>Karin Fernando</cp:lastModifiedBy>
  <cp:revision>59</cp:revision>
  <dcterms:created xsi:type="dcterms:W3CDTF">2018-09-12T04:21:24Z</dcterms:created>
  <dcterms:modified xsi:type="dcterms:W3CDTF">2019-07-13T13:16:49Z</dcterms:modified>
</cp:coreProperties>
</file>