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media/image9.jpg" ContentType="image/jpeg"/>
  <Override PartName="/ppt/media/image10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ppt/media/image15.jpg" ContentType="image/jpeg"/>
  <Override PartName="/ppt/notesSlides/notesSlide2.xml" ContentType="application/vnd.openxmlformats-officedocument.presentationml.notesSlide+xml"/>
  <Override PartName="/ppt/media/image21.jpg" ContentType="image/jpeg"/>
  <Override PartName="/ppt/media/image2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9" r:id="rId1"/>
  </p:sldMasterIdLst>
  <p:notesMasterIdLst>
    <p:notesMasterId r:id="rId10"/>
  </p:notesMasterIdLst>
  <p:handoutMasterIdLst>
    <p:handoutMasterId r:id="rId11"/>
  </p:handoutMasterIdLst>
  <p:sldIdLst>
    <p:sldId id="263" r:id="rId2"/>
    <p:sldId id="280" r:id="rId3"/>
    <p:sldId id="328" r:id="rId4"/>
    <p:sldId id="1891" r:id="rId5"/>
    <p:sldId id="1871" r:id="rId6"/>
    <p:sldId id="1888" r:id="rId7"/>
    <p:sldId id="1890" r:id="rId8"/>
    <p:sldId id="266" r:id="rId9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Work Sans" pitchFamily="2" charset="77"/>
      <p:regular r:id="rId16"/>
      <p:bold r:id="rId17"/>
    </p:embeddedFont>
    <p:embeddedFont>
      <p:font typeface="Work Sans Light" pitchFamily="2" charset="77"/>
      <p:regular r:id="rId18"/>
    </p:embeddedFont>
    <p:embeddedFont>
      <p:font typeface="Work Sans SemiBold" pitchFamily="2" charset="77"/>
      <p:regular r:id="rId19"/>
      <p:bold r:id="rId20"/>
    </p:embeddedFont>
  </p:embeddedFont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ción" id="{17C0CEC3-7F19-4D95-A6CD-5A268B7FDD39}">
          <p14:sldIdLst>
            <p14:sldId id="263"/>
            <p14:sldId id="280"/>
          </p14:sldIdLst>
        </p14:section>
        <p14:section name="Primera Sección" id="{196962E3-7627-445D-91CF-F887951163E6}">
          <p14:sldIdLst>
            <p14:sldId id="328"/>
            <p14:sldId id="1891"/>
            <p14:sldId id="1871"/>
            <p14:sldId id="1888"/>
            <p14:sldId id="1890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3B3B"/>
    <a:srgbClr val="A4091F"/>
    <a:srgbClr val="FFB300"/>
    <a:srgbClr val="1F4B71"/>
    <a:srgbClr val="0C3076"/>
    <a:srgbClr val="FBCD0A"/>
    <a:srgbClr val="86081A"/>
    <a:srgbClr val="5F0512"/>
    <a:srgbClr val="B81C2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8694" autoAdjust="0"/>
  </p:normalViewPr>
  <p:slideViewPr>
    <p:cSldViewPr snapToGrid="0">
      <p:cViewPr varScale="1">
        <p:scale>
          <a:sx n="113" d="100"/>
          <a:sy n="113" d="100"/>
        </p:scale>
        <p:origin x="560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jneira\Desktop\Copia%20de%20Copia%20de%20Copia%20de%20PND_Estructura_15.05.2019%20FINAL%20Meta%20ODS%205.07.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6641243910037E-2"/>
          <c:y val="0.144187981136707"/>
          <c:w val="0.53800330079528103"/>
          <c:h val="0.825079660140556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63469043568587102"/>
          <c:y val="8.9191127520188901E-2"/>
          <c:w val="0.32501602514438899"/>
          <c:h val="0.79763685114900196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Work Sans" pitchFamily="2" charset="77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2834645669294"/>
          <c:y val="7.0815106445027689E-3"/>
          <c:w val="0.59575109361329837"/>
          <c:h val="0.9929184893554972"/>
        </c:manualLayout>
      </c:layout>
      <c:doughnutChart>
        <c:varyColors val="1"/>
        <c:ser>
          <c:idx val="0"/>
          <c:order val="0"/>
          <c:spPr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rgbClr val="DC087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A4-413E-A84E-48C21C23341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rgbClr val="77131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A4-413E-A84E-48C21C23341D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A4-413E-A84E-48C21C23341D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rgbClr val="EE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EA4-413E-A84E-48C21C23341D}"/>
              </c:ext>
            </c:extLst>
          </c:dPt>
          <c:dPt>
            <c:idx val="4"/>
            <c:bubble3D val="0"/>
            <c:spPr>
              <a:solidFill>
                <a:schemeClr val="bg1"/>
              </a:solidFill>
              <a:ln w="19050">
                <a:solidFill>
                  <a:srgbClr val="D65C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EA4-413E-A84E-48C21C23341D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 w="19050">
                <a:solidFill>
                  <a:srgbClr val="D2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EA4-413E-A84E-48C21C23341D}"/>
              </c:ext>
            </c:extLst>
          </c:dPt>
          <c:dPt>
            <c:idx val="6"/>
            <c:bubble3D val="0"/>
            <c:spPr>
              <a:solidFill>
                <a:schemeClr val="bg1"/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EA4-413E-A84E-48C21C2334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900" b="1" i="0" u="none" strike="noStrike" kern="1200" baseline="0">
                    <a:solidFill>
                      <a:schemeClr val="tx1"/>
                    </a:solidFill>
                    <a:latin typeface="Work Sans Light" panose="00000400000000000000" pitchFamily="50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Cálculos!$CK$2:$CK$8</c:f>
              <c:strCache>
                <c:ptCount val="7"/>
                <c:pt idx="0">
                  <c:v>ODS 10</c:v>
                </c:pt>
                <c:pt idx="1">
                  <c:v>ODS 8</c:v>
                </c:pt>
                <c:pt idx="2">
                  <c:v>ODS 16</c:v>
                </c:pt>
                <c:pt idx="3">
                  <c:v>ODS 1</c:v>
                </c:pt>
                <c:pt idx="4">
                  <c:v>ODS 9</c:v>
                </c:pt>
                <c:pt idx="5">
                  <c:v>ODS 4</c:v>
                </c:pt>
                <c:pt idx="6">
                  <c:v>ODS 11</c:v>
                </c:pt>
              </c:strCache>
            </c:strRef>
          </c:cat>
          <c:val>
            <c:numRef>
              <c:f>Cálculos!$CM$2:$CM$8</c:f>
              <c:numCache>
                <c:formatCode>0.0%</c:formatCode>
                <c:ptCount val="7"/>
                <c:pt idx="0">
                  <c:v>0.11464968152866242</c:v>
                </c:pt>
                <c:pt idx="1">
                  <c:v>0.11337579617834395</c:v>
                </c:pt>
                <c:pt idx="2">
                  <c:v>0.1070063694267516</c:v>
                </c:pt>
                <c:pt idx="3">
                  <c:v>0.10573248407643313</c:v>
                </c:pt>
                <c:pt idx="4">
                  <c:v>0.10573248407643313</c:v>
                </c:pt>
                <c:pt idx="5">
                  <c:v>9.6178343949044592E-2</c:v>
                </c:pt>
                <c:pt idx="6">
                  <c:v>6.6878980891719744E-2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EA4-413E-A84E-48C21C23341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>
              <a:latin typeface="Work Sans" panose="000005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C44C8-8A7A-402E-BE9F-F9B9498000FC}" type="datetimeFigureOut">
              <a:rPr lang="es-CO" smtClean="0">
                <a:latin typeface="Work Sans" panose="00000500000000000000" pitchFamily="2" charset="0"/>
              </a:rPr>
              <a:t>12/07/19</a:t>
            </a:fld>
            <a:endParaRPr lang="es-CO" dirty="0">
              <a:latin typeface="Work Sans" panose="000005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>
              <a:latin typeface="Work Sans" panose="000005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5F5EF-AE72-4A14-9CDB-C4CA7F29A3CC}" type="slidenum">
              <a:rPr lang="es-CO" smtClean="0">
                <a:latin typeface="Work Sans" panose="00000500000000000000" pitchFamily="2" charset="0"/>
              </a:rPr>
              <a:t>‹#›</a:t>
            </a:fld>
            <a:endParaRPr lang="es-CO" dirty="0">
              <a:latin typeface="Work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207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Work Sans" panose="00000500000000000000" pitchFamily="2" charset="0"/>
              </a:defRPr>
            </a:lvl1pPr>
          </a:lstStyle>
          <a:p>
            <a:endParaRPr lang="es-C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Work Sans" panose="00000500000000000000" pitchFamily="2" charset="0"/>
              </a:defRPr>
            </a:lvl1pPr>
          </a:lstStyle>
          <a:p>
            <a:fld id="{98BAFF05-F43C-4CB6-AE67-6997AB6FE7FB}" type="datetimeFigureOut">
              <a:rPr lang="es-CO" smtClean="0"/>
              <a:pPr/>
              <a:t>12/07/19</a:t>
            </a:fld>
            <a:endParaRPr lang="es-C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Work Sans" panose="00000500000000000000" pitchFamily="2" charset="0"/>
              </a:defRPr>
            </a:lvl1pPr>
          </a:lstStyle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Work Sans" panose="00000500000000000000" pitchFamily="2" charset="0"/>
              </a:defRPr>
            </a:lvl1pPr>
          </a:lstStyle>
          <a:p>
            <a:fld id="{A81E9337-9457-4885-8E9F-046775B6A990}" type="slidenum">
              <a:rPr lang="es-CO" smtClean="0"/>
              <a:pPr/>
              <a:t>‹#›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4558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49478">
              <a:defRPr/>
            </a:pPr>
            <a:fld id="{BA46979B-E091-1F49-9873-F6D692305B90}" type="slidenum">
              <a:rPr lang="es-ES_tradnl">
                <a:solidFill>
                  <a:prstClr val="black"/>
                </a:solidFill>
                <a:latin typeface="Calibri"/>
              </a:rPr>
              <a:pPr defTabSz="949478">
                <a:defRPr/>
              </a:pPr>
              <a:t>5</a:t>
            </a:fld>
            <a:endParaRPr lang="es-ES_tradnl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8490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46979B-E091-1F49-9873-F6D692305B90}" type="slidenum">
              <a:rPr lang="es-ES_tradnl" smtClean="0"/>
              <a:t>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410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ortada Institucion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4"/>
          <p:cNvSpPr/>
          <p:nvPr/>
        </p:nvSpPr>
        <p:spPr>
          <a:xfrm rot="5400000">
            <a:off x="6984999" y="1651001"/>
            <a:ext cx="6858001" cy="355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 sz="2400" dirty="0">
              <a:latin typeface="Work Sans" panose="00000500000000000000" pitchFamily="2" charset="0"/>
            </a:endParaRPr>
          </a:p>
        </p:txBody>
      </p:sp>
      <p:sp>
        <p:nvSpPr>
          <p:cNvPr id="7" name="Shape 55"/>
          <p:cNvSpPr txBox="1"/>
          <p:nvPr/>
        </p:nvSpPr>
        <p:spPr>
          <a:xfrm>
            <a:off x="406400" y="6322013"/>
            <a:ext cx="7804150" cy="415458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spAutoFit/>
          </a:bodyPr>
          <a:lstStyle/>
          <a:p>
            <a:pPr algn="ctr"/>
            <a:r>
              <a:rPr lang="es-CO" sz="1000" dirty="0">
                <a:solidFill>
                  <a:schemeClr val="bg1"/>
                </a:solidFill>
              </a:rPr>
              <a:t>Esta presentación es propiedad intelectual controlada y producida por el Departamento Nacional de Planeación</a:t>
            </a:r>
            <a:endParaRPr lang="x-none" sz="1000" dirty="0">
              <a:solidFill>
                <a:schemeClr val="bg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261D974-4917-4898-B3B0-6A8ECFEEB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05425" y="2873375"/>
            <a:ext cx="6327946" cy="1111249"/>
          </a:xfrm>
          <a:prstGeom prst="rect">
            <a:avLst/>
          </a:prstGeom>
        </p:spPr>
      </p:pic>
      <p:sp>
        <p:nvSpPr>
          <p:cNvPr id="6" name="Shape 54">
            <a:extLst>
              <a:ext uri="{FF2B5EF4-FFF2-40B4-BE49-F238E27FC236}">
                <a16:creationId xmlns:a16="http://schemas.microsoft.com/office/drawing/2014/main" id="{8230B0EB-58AA-484E-9465-69A33E1865E2}"/>
              </a:ext>
            </a:extLst>
          </p:cNvPr>
          <p:cNvSpPr/>
          <p:nvPr userDrawn="1"/>
        </p:nvSpPr>
        <p:spPr>
          <a:xfrm rot="5400000">
            <a:off x="6984999" y="1651001"/>
            <a:ext cx="6858001" cy="355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 sz="2400" dirty="0">
              <a:latin typeface="Work Sans" panose="00000500000000000000" pitchFamily="2" charset="0"/>
            </a:endParaRPr>
          </a:p>
        </p:txBody>
      </p:sp>
      <p:sp>
        <p:nvSpPr>
          <p:cNvPr id="8" name="Shape 55">
            <a:extLst>
              <a:ext uri="{FF2B5EF4-FFF2-40B4-BE49-F238E27FC236}">
                <a16:creationId xmlns:a16="http://schemas.microsoft.com/office/drawing/2014/main" id="{0D3D41AC-CE21-40BD-928E-00029066B3C9}"/>
              </a:ext>
            </a:extLst>
          </p:cNvPr>
          <p:cNvSpPr txBox="1"/>
          <p:nvPr userDrawn="1"/>
        </p:nvSpPr>
        <p:spPr>
          <a:xfrm>
            <a:off x="406400" y="6322013"/>
            <a:ext cx="7804150" cy="415458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ctr" anchorCtr="0">
            <a:spAutoFit/>
          </a:bodyPr>
          <a:lstStyle/>
          <a:p>
            <a:pPr algn="ctr"/>
            <a:r>
              <a:rPr lang="es-CO" sz="1000" dirty="0">
                <a:solidFill>
                  <a:schemeClr val="bg1"/>
                </a:solidFill>
              </a:rPr>
              <a:t>Esta presentación es propiedad intelectual controlada y producida por el Departamento Nacional de Planeación</a:t>
            </a:r>
            <a:endParaRPr lang="x-none" sz="1000" dirty="0">
              <a:solidFill>
                <a:schemeClr val="bg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E092401-9920-48FB-9686-45614E04E0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05425" y="2873375"/>
            <a:ext cx="6327946" cy="111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76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Tab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573D63A0-B3C4-4AA6-881C-BAE716D379BC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1909580" y="2301764"/>
            <a:ext cx="8372840" cy="39557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Work Sans" panose="00000500000000000000" pitchFamily="2" charset="0"/>
              </a:defRPr>
            </a:lvl1pPr>
          </a:lstStyle>
          <a:p>
            <a:r>
              <a:rPr lang="es-CO" dirty="0"/>
              <a:t>CLICK EN EL ÍCONO PARA INSERTAR TABLA con celdas a 18 puntos mínimo y color negro</a:t>
            </a:r>
          </a:p>
        </p:txBody>
      </p:sp>
      <p:sp>
        <p:nvSpPr>
          <p:cNvPr id="16" name="Title 14">
            <a:extLst>
              <a:ext uri="{FF2B5EF4-FFF2-40B4-BE49-F238E27FC236}">
                <a16:creationId xmlns:a16="http://schemas.microsoft.com/office/drawing/2014/main" id="{D861DA6D-92BD-4E1D-97B8-E729A5EED1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37FDA873-0D51-495D-A585-E6B9743585B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18" name="Text Placeholder 19">
            <a:extLst>
              <a:ext uri="{FF2B5EF4-FFF2-40B4-BE49-F238E27FC236}">
                <a16:creationId xmlns:a16="http://schemas.microsoft.com/office/drawing/2014/main" id="{502472C7-1D72-4660-8811-26E690F2C5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3A1E9B01-EB78-4A55-A8B8-C87A1018BF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5656A1-8E47-48C3-ACE9-376FAF41517C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A1E40D-FD64-466B-A0E0-1A28FF5F8074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B42C3D4-42D1-4A57-9AF6-1F59790C8C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1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Texto y Gráfi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9B7A07-02CF-4788-AAE6-ABB457979B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5846" y="2638718"/>
            <a:ext cx="4791074" cy="3124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corto en tamaño mínimo de 18 puntos negro.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F80955C4-FC34-4E86-A3C3-809D890A2766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925081" y="2259444"/>
            <a:ext cx="5336020" cy="388274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dirty="0"/>
              <a:t>CLICK EN ÍCONO PARA INSERTAR GRÁFICO con etiquetas de valores en tamaño 18 mínimo y color negro.</a:t>
            </a:r>
          </a:p>
        </p:txBody>
      </p:sp>
      <p:sp>
        <p:nvSpPr>
          <p:cNvPr id="17" name="Title 14">
            <a:extLst>
              <a:ext uri="{FF2B5EF4-FFF2-40B4-BE49-F238E27FC236}">
                <a16:creationId xmlns:a16="http://schemas.microsoft.com/office/drawing/2014/main" id="{EDC6F7D6-9AD8-4DB4-BE57-E217C156D5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20DD03A-4C03-4B3C-A493-9E670FAC41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19" name="Text Placeholder 19">
            <a:extLst>
              <a:ext uri="{FF2B5EF4-FFF2-40B4-BE49-F238E27FC236}">
                <a16:creationId xmlns:a16="http://schemas.microsoft.com/office/drawing/2014/main" id="{B5170861-91C6-4124-AD9A-E59C2434F0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FD972314-56B5-4723-A35C-7CCA0E0B61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90A612-DFD6-44DB-8CC9-60AB60798D3B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79232C-3855-4FCF-8E7F-BC4552A1F4DC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98A3940-B7B9-4BAE-B109-0B205D17B2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5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Viñetas y Gráfi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9B7A07-02CF-4788-AAE6-ABB457979B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5846" y="2638718"/>
            <a:ext cx="4791073" cy="3124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17" name="Title 14">
            <a:extLst>
              <a:ext uri="{FF2B5EF4-FFF2-40B4-BE49-F238E27FC236}">
                <a16:creationId xmlns:a16="http://schemas.microsoft.com/office/drawing/2014/main" id="{6EC00B9A-A9A2-4304-92E7-1E3EC43D6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C3EDCD0-197B-45E6-81F8-32052C99F3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19" name="Text Placeholder 19">
            <a:extLst>
              <a:ext uri="{FF2B5EF4-FFF2-40B4-BE49-F238E27FC236}">
                <a16:creationId xmlns:a16="http://schemas.microsoft.com/office/drawing/2014/main" id="{61B17EB2-F4F8-4CB6-9C2B-11594EA6EA5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DEA7AC37-1E18-4AB2-95A5-643D1E235DD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4197D9-EF97-4209-AFE5-85F20288FEF0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26" name="Chart Placeholder 3">
            <a:extLst>
              <a:ext uri="{FF2B5EF4-FFF2-40B4-BE49-F238E27FC236}">
                <a16:creationId xmlns:a16="http://schemas.microsoft.com/office/drawing/2014/main" id="{28F1F993-3C0C-4B3B-9921-F2A80C4981AA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925081" y="2259444"/>
            <a:ext cx="5336020" cy="388274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dirty="0"/>
              <a:t>CLICK EN ÍCONO PARA INSERTAR GRÁFICO con etiquetas de valores en tamaño 18 mínimo y color negro.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F523E6-BD45-4BFA-A71A-55EA7BFF763D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C016C75-D663-48CD-9C90-B8C1D15F11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2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Texto y Tab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573D63A0-B3C4-4AA6-881C-BAE716D379BC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925080" y="2259444"/>
            <a:ext cx="5336020" cy="38827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Work Sans" panose="00000500000000000000" pitchFamily="2" charset="0"/>
              </a:defRPr>
            </a:lvl1pPr>
          </a:lstStyle>
          <a:p>
            <a:r>
              <a:rPr lang="es-CO" dirty="0"/>
              <a:t>CLICK EN EL ÍCONO PARA INSERTAR TABLA con celdas a 18 puntos mínimo y color negro</a:t>
            </a:r>
          </a:p>
        </p:txBody>
      </p:sp>
      <p:sp>
        <p:nvSpPr>
          <p:cNvPr id="18" name="Title 14">
            <a:extLst>
              <a:ext uri="{FF2B5EF4-FFF2-40B4-BE49-F238E27FC236}">
                <a16:creationId xmlns:a16="http://schemas.microsoft.com/office/drawing/2014/main" id="{E90DFF73-E0F8-461B-AF03-5C0BB897DB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1B93B9B5-98A9-4336-9F78-E39DE716722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2" name="Text Placeholder 19">
            <a:extLst>
              <a:ext uri="{FF2B5EF4-FFF2-40B4-BE49-F238E27FC236}">
                <a16:creationId xmlns:a16="http://schemas.microsoft.com/office/drawing/2014/main" id="{9ECD3C70-E2BB-4850-8D45-E4B456A9D3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5C360BCA-3B37-4322-B7D3-9AA942C919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E9633F-E346-481F-9032-F73693AC0CFB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A56FE95-93C7-4A51-9F66-75D544CF248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5846" y="2638718"/>
            <a:ext cx="4791074" cy="3124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corto en tamaño mínimo de 18 puntos negro.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C57616-4479-4B60-9F6E-9BCD35FAC535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C9B5669-43FE-4261-931E-E917E174A9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5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Viñetas y Tab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able Placeholder 2">
            <a:extLst>
              <a:ext uri="{FF2B5EF4-FFF2-40B4-BE49-F238E27FC236}">
                <a16:creationId xmlns:a16="http://schemas.microsoft.com/office/drawing/2014/main" id="{8203DFA6-0CB8-4A3D-8CE3-265AB1EF339B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925080" y="2259444"/>
            <a:ext cx="5336020" cy="38827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Work Sans" panose="00000500000000000000" pitchFamily="2" charset="0"/>
              </a:defRPr>
            </a:lvl1pPr>
          </a:lstStyle>
          <a:p>
            <a:r>
              <a:rPr lang="es-CO" dirty="0"/>
              <a:t>CLICK EN EL ÍCONO PARA INSERTAR TABLA con celdas a 18 puntos mínimo y color negro</a:t>
            </a:r>
          </a:p>
        </p:txBody>
      </p:sp>
      <p:sp>
        <p:nvSpPr>
          <p:cNvPr id="18" name="Title 14">
            <a:extLst>
              <a:ext uri="{FF2B5EF4-FFF2-40B4-BE49-F238E27FC236}">
                <a16:creationId xmlns:a16="http://schemas.microsoft.com/office/drawing/2014/main" id="{5B48B724-9280-4067-958D-0F7EF2524F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C4DED190-8C82-48CA-86DD-EE1BA40326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3" name="Text Placeholder 19">
            <a:extLst>
              <a:ext uri="{FF2B5EF4-FFF2-40B4-BE49-F238E27FC236}">
                <a16:creationId xmlns:a16="http://schemas.microsoft.com/office/drawing/2014/main" id="{8EC853C5-D1C3-4D32-83D4-83D614F582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50406B42-3C2A-4815-9394-AA734B49B9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569F77-0D22-4E38-B7A5-E55A5CCA5F38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495CC00C-A239-45D6-A9DC-0FE0D717AF8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5846" y="2638718"/>
            <a:ext cx="4791073" cy="3124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CA6ABB-068A-41A2-8B0E-3D09BE40A755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9B49A0F-4A40-4D51-B721-A2FBC1A8BF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3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Metas / Objetiv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50A1336-DDDF-45BC-9071-8C1F88754F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32741" y="2810860"/>
            <a:ext cx="6104659" cy="204669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ü"/>
              <a:defRPr sz="1800"/>
            </a:lvl2pPr>
            <a:lvl3pPr marL="12573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18" name="Title 14">
            <a:extLst>
              <a:ext uri="{FF2B5EF4-FFF2-40B4-BE49-F238E27FC236}">
                <a16:creationId xmlns:a16="http://schemas.microsoft.com/office/drawing/2014/main" id="{FDF2018D-E4BC-43DF-AF14-F896E755A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9"/>
            <a:ext cx="8293335" cy="477992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28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E8C4D1D-4B56-410E-8E1A-DF17AAAE9D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7" y="1305986"/>
            <a:ext cx="8293898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0FEF4AB-7FCF-4C74-85F1-18BEDF121B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8632D96-7E0C-45DA-A2E5-1C0997C551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3076" y="234950"/>
            <a:ext cx="7647554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32B37E-C401-4675-8EF2-F17727F1485E}"/>
              </a:ext>
            </a:extLst>
          </p:cNvPr>
          <p:cNvSpPr txBox="1"/>
          <p:nvPr/>
        </p:nvSpPr>
        <p:spPr>
          <a:xfrm>
            <a:off x="8223250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9" name="Shape 54">
            <a:extLst>
              <a:ext uri="{FF2B5EF4-FFF2-40B4-BE49-F238E27FC236}">
                <a16:creationId xmlns:a16="http://schemas.microsoft.com/office/drawing/2014/main" id="{E171B84A-FB40-4C31-A14B-B34CB078E8D9}"/>
              </a:ext>
            </a:extLst>
          </p:cNvPr>
          <p:cNvSpPr/>
          <p:nvPr/>
        </p:nvSpPr>
        <p:spPr>
          <a:xfrm rot="5400000">
            <a:off x="7064374" y="1730381"/>
            <a:ext cx="6858001" cy="339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 sz="2400" dirty="0">
              <a:latin typeface="Work Sans" panose="00000500000000000000" pitchFamily="2" charset="0"/>
            </a:endParaRP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05BD02C8-0DDF-4E9D-98B3-EA2835A46D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69905" y="194180"/>
            <a:ext cx="3060169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Conceptos paralelos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B07512AE-24C1-4C7B-B320-D13689B3EF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69905" y="703110"/>
            <a:ext cx="3060169" cy="5526240"/>
          </a:xfrm>
          <a:prstGeom prst="rect">
            <a:avLst/>
          </a:prstGeom>
        </p:spPr>
        <p:txBody>
          <a:bodyPr anchor="t">
            <a:normAutofit/>
          </a:bodyPr>
          <a:lstStyle>
            <a:lvl1pPr marL="180000" indent="-180000">
              <a:lnSpc>
                <a:spcPct val="100000"/>
              </a:lnSpc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8001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ü"/>
              <a:defRPr sz="1800"/>
            </a:lvl2pPr>
            <a:lvl3pPr marL="12573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en tamaño mínimo de 14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328121-F1F4-4A67-906C-790DDBBB7EB1}"/>
              </a:ext>
            </a:extLst>
          </p:cNvPr>
          <p:cNvSpPr txBox="1"/>
          <p:nvPr userDrawn="1"/>
        </p:nvSpPr>
        <p:spPr>
          <a:xfrm>
            <a:off x="8223250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3C43124B-597B-4786-86F6-450BF28148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8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Comparación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CF9560-1BBB-4642-AE1D-30E57BC8E2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059" y="2206014"/>
            <a:ext cx="4827404" cy="577850"/>
          </a:xfrm>
          <a:prstGeom prst="rect">
            <a:avLst/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1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CDFF4CF4-99B6-41F0-B15C-242E7C10BE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99059" y="2802295"/>
            <a:ext cx="4827404" cy="3435147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accent2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accent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525C52B-2525-43A0-BBE4-73B1536F57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2246" y="2206014"/>
            <a:ext cx="4827404" cy="577850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2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C1C08DA-A307-4C7C-829E-88A5B3913FF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2246" y="2802295"/>
            <a:ext cx="4827404" cy="3435147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tx2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tx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24" name="Title 14">
            <a:extLst>
              <a:ext uri="{FF2B5EF4-FFF2-40B4-BE49-F238E27FC236}">
                <a16:creationId xmlns:a16="http://schemas.microsoft.com/office/drawing/2014/main" id="{35700CEB-3FCE-4505-AB0D-FF781B54C6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C761D3CE-2915-45E4-A1FE-8BB3B1F699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6" name="Text Placeholder 19">
            <a:extLst>
              <a:ext uri="{FF2B5EF4-FFF2-40B4-BE49-F238E27FC236}">
                <a16:creationId xmlns:a16="http://schemas.microsoft.com/office/drawing/2014/main" id="{83A5392A-7E12-496C-8EBD-38419A592D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A6560C2C-3A59-4DFF-84B4-910DEE7B9AC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DCF482-EF5D-4FF4-99C8-8AECCC3BF930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BA85E4-A573-4E21-ADDE-63E511184280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967BC90-84A4-41BB-AC2C-B76D84DCED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16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Comparación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CF9560-1BBB-4642-AE1D-30E57BC8E24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1226" y="2034312"/>
            <a:ext cx="3344147" cy="577850"/>
          </a:xfrm>
          <a:prstGeom prst="rect">
            <a:avLst/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2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525C52B-2525-43A0-BBE4-73B1536F57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9816" y="2034312"/>
            <a:ext cx="3344147" cy="577850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1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BBE410DB-4C2F-468F-9FF4-9BFC330BBC5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32636" y="2034312"/>
            <a:ext cx="3344147" cy="577850"/>
          </a:xfrm>
          <a:prstGeom prst="rect">
            <a:avLst/>
          </a:prstGeo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3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C1143B7-7E75-4367-BD78-61AB11BF82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11227" y="2612162"/>
            <a:ext cx="3344147" cy="36489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accent2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accent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88212238-A35E-4AC8-8821-606591F58E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9817" y="2612162"/>
            <a:ext cx="3344147" cy="36489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tx2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tx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53FDEC24-704D-40FE-BE87-622FD4A101C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828255" y="2612162"/>
            <a:ext cx="3344147" cy="36489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accent3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accent3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27" name="Title 14">
            <a:extLst>
              <a:ext uri="{FF2B5EF4-FFF2-40B4-BE49-F238E27FC236}">
                <a16:creationId xmlns:a16="http://schemas.microsoft.com/office/drawing/2014/main" id="{CCA9D6A3-9009-4F40-BCA6-8C7F32AEB4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FD4B7913-F506-428A-81C9-CF67388378B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9" name="Text Placeholder 19">
            <a:extLst>
              <a:ext uri="{FF2B5EF4-FFF2-40B4-BE49-F238E27FC236}">
                <a16:creationId xmlns:a16="http://schemas.microsoft.com/office/drawing/2014/main" id="{3DDD03BF-2C7D-4E8B-AE47-710DC8CDADC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2480F02B-133A-4D66-BD93-6C505F5115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40F829-BC34-47AC-88FB-ADBD12627CDC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E4EAEB-3759-4990-B43C-353044C5EEB7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5CFD1AA-A6E3-4686-931F-FCE28BA7B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9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Comparació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CF9B70C2-6D0D-4A59-9E85-C2E8676DC7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9910" y="1931419"/>
            <a:ext cx="4868059" cy="394679"/>
          </a:xfrm>
          <a:prstGeom prst="rect">
            <a:avLst/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2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26290B4B-AEB9-4B4F-BE06-3C89F40B33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2041" y="1931419"/>
            <a:ext cx="4868059" cy="394679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1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0FA807FA-97A7-4797-883B-30C06ABA51E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0833" y="4126244"/>
            <a:ext cx="4868059" cy="394679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3</a:t>
            </a:r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B83951D1-FEA4-4EC0-8AC5-89992D1D460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2041" y="4126244"/>
            <a:ext cx="4868059" cy="394679"/>
          </a:xfrm>
          <a:prstGeom prst="rect">
            <a:avLst/>
          </a:prstGeo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s-CO" noProof="0" dirty="0"/>
              <a:t>Concepto 3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8D68F63B-ECF0-4D4B-87F2-EA4903CAA83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0833" y="2326956"/>
            <a:ext cx="4868058" cy="17299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accent2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accent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accent2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EE89B2A8-DDB3-42A8-B8D6-9E671D6FD08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2041" y="2326956"/>
            <a:ext cx="4868058" cy="17299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tx2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tx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tx2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2C98834F-B6C7-4F35-B670-DC508139D1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0834" y="4520922"/>
            <a:ext cx="4868058" cy="1746527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accent3"/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accent3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AD286F67-6D9A-4C6F-8176-6D5B03ED4F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52041" y="4520922"/>
            <a:ext cx="4868058" cy="1746527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 sz="1800"/>
            </a:lvl2pPr>
            <a:lvl3pPr marL="1200150" indent="-285750">
              <a:buClr>
                <a:schemeClr val="tx1">
                  <a:lumMod val="75000"/>
                  <a:lumOff val="25000"/>
                </a:schemeClr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cortas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</p:txBody>
      </p:sp>
      <p:sp>
        <p:nvSpPr>
          <p:cNvPr id="28" name="Title 14">
            <a:extLst>
              <a:ext uri="{FF2B5EF4-FFF2-40B4-BE49-F238E27FC236}">
                <a16:creationId xmlns:a16="http://schemas.microsoft.com/office/drawing/2014/main" id="{7A73FC3E-974F-49A9-922E-88487D3BF5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30" name="Text Placeholder 17">
            <a:extLst>
              <a:ext uri="{FF2B5EF4-FFF2-40B4-BE49-F238E27FC236}">
                <a16:creationId xmlns:a16="http://schemas.microsoft.com/office/drawing/2014/main" id="{C70F826E-C8E6-4863-A836-B732AB3B3B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31" name="Text Placeholder 19">
            <a:extLst>
              <a:ext uri="{FF2B5EF4-FFF2-40B4-BE49-F238E27FC236}">
                <a16:creationId xmlns:a16="http://schemas.microsoft.com/office/drawing/2014/main" id="{436B6220-643B-4CE4-9E9E-772B7AEC9B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0E64D4F5-83E6-436C-BD3A-B2B7CB253C6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7DF72C-626D-47EC-8C70-52BD43024440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A56268-9DB1-42D8-999D-41712635EB48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B4CB98A0-49C5-4598-989D-7BD28E0702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26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e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2"/>
          <p:cNvSpPr/>
          <p:nvPr/>
        </p:nvSpPr>
        <p:spPr>
          <a:xfrm>
            <a:off x="-1" y="696449"/>
            <a:ext cx="3982065" cy="25103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rtlCol="0" anchor="ctr"/>
          <a:lstStyle/>
          <a:p>
            <a:endParaRPr lang="es-ES" sz="3200" b="1" dirty="0">
              <a:latin typeface="Work Sans" panose="00000500000000000000" pitchFamily="2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 hasCustomPrompt="1"/>
          </p:nvPr>
        </p:nvSpPr>
        <p:spPr>
          <a:xfrm>
            <a:off x="291864" y="820023"/>
            <a:ext cx="3480341" cy="128182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800" b="0" spc="0">
                <a:solidFill>
                  <a:schemeClr val="bg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Recomendaciones o conclusiones</a:t>
            </a:r>
          </a:p>
        </p:txBody>
      </p:sp>
      <p:sp>
        <p:nvSpPr>
          <p:cNvPr id="23" name="Marcador de texto 2">
            <a:extLst>
              <a:ext uri="{FF2B5EF4-FFF2-40B4-BE49-F238E27FC236}">
                <a16:creationId xmlns:a16="http://schemas.microsoft.com/office/drawing/2014/main" id="{576F4BAA-4B43-4CDA-BCAD-CF6ECAEB3D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82064" y="820022"/>
            <a:ext cx="1192445" cy="881415"/>
          </a:xfrm>
          <a:prstGeom prst="rect">
            <a:avLst/>
          </a:prstGeom>
          <a:noFill/>
        </p:spPr>
        <p:txBody>
          <a:bodyPr wrap="none" lIns="0" tIns="72000" rIns="108000" bIns="0" anchor="b">
            <a:noAutofit/>
          </a:bodyPr>
          <a:lstStyle>
            <a:lvl1pPr marL="0" indent="0" algn="r">
              <a:buNone/>
              <a:defRPr sz="4400" b="1">
                <a:solidFill>
                  <a:schemeClr val="bg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dirty="0"/>
              <a:t>#.</a:t>
            </a:r>
            <a:endParaRPr lang="es-E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6D67533-8100-467D-8211-66F9DD406C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74509" y="1308100"/>
            <a:ext cx="6217391" cy="4765423"/>
          </a:xfrm>
          <a:prstGeom prst="rect">
            <a:avLst/>
          </a:prstGeom>
          <a:noFill/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de párrafo o viñetas en tamaño mínimo de 18 puntos negro.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E043831B-7394-4709-8FBD-2A243826A5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bg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70F1CC49-084B-4D1B-8B7C-F21CAA9C5A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EA2EB9-5560-40AB-A722-394E0543F696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12D26E0-F5B6-4147-AD3D-D153900519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545" y="2978160"/>
            <a:ext cx="1938976" cy="19389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F454E0-03B1-4659-BA3C-89C79899CF6E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447BB59-84A6-459C-9E2A-9BD7A2F6B8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2545" y="2978160"/>
            <a:ext cx="1938976" cy="193897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BF0F88E-D470-4983-85C4-0EC5504201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6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/ Standb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CBB75979-F4C5-4083-91C6-735B5B1A4F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62081" y="1940409"/>
            <a:ext cx="5679019" cy="312689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44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s-CO" noProof="0" dirty="0"/>
              <a:t>Título de la Presentación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D1A0222-8748-4AAD-AE85-EA054C724E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5520" y="5555701"/>
            <a:ext cx="635580" cy="63558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04F0B6C2-3362-46D2-965C-95907A6082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57400" y="933450"/>
            <a:ext cx="4215187" cy="74022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D37E0D4-AE53-46E9-8AC9-73782D7998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5520" y="5555701"/>
            <a:ext cx="635580" cy="63558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806C902-F088-462F-95F0-D9874623EC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57400" y="933450"/>
            <a:ext cx="4215187" cy="74022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E2C63-783C-4422-A2CB-D028622986D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62080" y="5918230"/>
            <a:ext cx="3450169" cy="2730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1pPr>
            <a:lvl2pPr marL="4572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2pPr>
            <a:lvl3pPr marL="9144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3pPr>
            <a:lvl4pPr marL="13716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4pPr>
            <a:lvl5pPr marL="1828800" indent="0">
              <a:lnSpc>
                <a:spcPct val="100000"/>
              </a:lnSpc>
              <a:buNone/>
              <a:defRPr lang="es-CO" sz="12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 err="1"/>
              <a:t>Mes</a:t>
            </a:r>
            <a:r>
              <a:rPr lang="en-US" dirty="0"/>
              <a:t>, 2018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9E5BB65-3604-4EE6-9F86-B1E063B79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62079" y="5206395"/>
            <a:ext cx="4109602" cy="3187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lang="en-US" sz="1800" smtClean="0">
                <a:solidFill>
                  <a:schemeClr val="bg1"/>
                </a:solidFill>
                <a:latin typeface="+mj-lt"/>
              </a:defRPr>
            </a:lvl1pPr>
            <a:lvl2pPr marL="4572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2pPr>
            <a:lvl3pPr marL="9144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3pPr>
            <a:lvl4pPr marL="13716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4pPr>
            <a:lvl5pPr marL="1828800" indent="0">
              <a:lnSpc>
                <a:spcPct val="100000"/>
              </a:lnSpc>
              <a:buNone/>
              <a:defRPr lang="es-CO" sz="12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s-CO" noProof="0" dirty="0"/>
              <a:t>Nombre del expositor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F383D05-B81D-4EC5-9787-2360739B63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62079" y="5525146"/>
            <a:ext cx="4109602" cy="3187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lang="en-US" sz="1600" smtClean="0">
                <a:solidFill>
                  <a:schemeClr val="bg1"/>
                </a:solidFill>
                <a:latin typeface="+mn-lt"/>
              </a:defRPr>
            </a:lvl1pPr>
            <a:lvl2pPr marL="4572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2pPr>
            <a:lvl3pPr marL="9144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3pPr>
            <a:lvl4pPr marL="1371600" indent="0">
              <a:lnSpc>
                <a:spcPct val="100000"/>
              </a:lnSpc>
              <a:buNone/>
              <a:defRPr lang="en-US" sz="1200" smtClean="0">
                <a:solidFill>
                  <a:schemeClr val="bg1"/>
                </a:solidFill>
                <a:latin typeface="+mn-lt"/>
              </a:defRPr>
            </a:lvl4pPr>
            <a:lvl5pPr marL="1828800" indent="0">
              <a:lnSpc>
                <a:spcPct val="100000"/>
              </a:lnSpc>
              <a:buNone/>
              <a:defRPr lang="es-CO" sz="12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s-CO" noProof="0" dirty="0"/>
              <a:t>Dirección técnica</a:t>
            </a: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91E666E3-961B-4DAF-B8C4-3F986A555096}"/>
              </a:ext>
            </a:extLst>
          </p:cNvPr>
          <p:cNvSpPr/>
          <p:nvPr userDrawn="1"/>
        </p:nvSpPr>
        <p:spPr>
          <a:xfrm>
            <a:off x="0" y="667512"/>
            <a:ext cx="4604004" cy="55245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553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6641BE7-26C5-4FB5-BC78-E0734E1B30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95554" y="1308100"/>
            <a:ext cx="7200894" cy="4991100"/>
          </a:xfrm>
          <a:prstGeom prst="rect">
            <a:avLst/>
          </a:prstGeom>
        </p:spPr>
        <p:txBody>
          <a:bodyPr anchor="ctr"/>
          <a:lstStyle>
            <a:lvl1pPr marL="1080000" indent="-1080000">
              <a:lnSpc>
                <a:spcPct val="100000"/>
              </a:lnSpc>
              <a:spcBef>
                <a:spcPts val="5000"/>
              </a:spcBef>
              <a:buSzPct val="230000"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914400" indent="-4572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1371600" indent="-4572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714500" indent="-3429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2171700" indent="-3429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Lista de temas a presentar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0AD39C-813F-4272-B134-8FA1F4F99DC0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1751061A-4B17-488A-85A5-DE4F081787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73034-8183-4D4E-ABBA-3A3B38E6E9E6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96B0C1-2B72-47EA-BDDB-83FF1A5626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D94AF6E4-D3F3-44C5-80E6-3C6B7404B75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35400" y="2336800"/>
            <a:ext cx="6172198" cy="3556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5000"/>
              </a:spcBef>
              <a:buSzPct val="230000"/>
              <a:buFont typeface="+mj-lt"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914400" indent="-4572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1371600" indent="-4572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1714500" indent="-3429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2171700" indent="-3429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Tema o nombre de la sección a presentar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7359E1-404C-43F8-B819-FC3283C5A6F1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69C07E-C368-4AB8-8C6E-0D28F37C846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17650" y="1911350"/>
            <a:ext cx="2317750" cy="11938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80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#.</a:t>
            </a:r>
            <a:endParaRPr lang="es-CO" dirty="0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3FD376D0-BFCB-4BD5-8030-6178702AD6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B2FD8A-5177-4899-AE90-1CE838317E97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2F0D69F-04DE-4B6E-9890-5AFA2F6D6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51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sección / Concepto Importan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1461671" y="1671638"/>
            <a:ext cx="9268658" cy="40735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b="0"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CO" dirty="0"/>
              <a:t>Idea o concepto clave para resaltar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6AB63097-327F-46A1-996B-044A1E5EB9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bg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3853B5-1E04-4C90-BFE2-960393AFD450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114926-D922-4A4D-839A-27356F5000EA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bg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E1C937A-FE6D-4B65-AAD7-330392485D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0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- Solo Texto - Una Colum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4"/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1A42CDCE-22F1-430F-8FEA-A47335056F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D3CD0703-B726-4601-A460-3C1A4B1D8A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4747" y="2231975"/>
            <a:ext cx="8162507" cy="40513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de párrafo o viñetas en tamaño mínimo de 18 puntos negro.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5592FF0-D4BF-4ADA-9C5E-7E707CF0AD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3D1D45-84BF-4109-A344-194FC60A25E6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4EFE42-DCDC-492C-86CB-FA9BEE632ECC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F1441F1-AD28-4B9E-A31E-39B2C73EE0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0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Solo Texto - Viñet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50A1336-DDDF-45BC-9071-8C1F88754F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05841" y="2002428"/>
            <a:ext cx="8780318" cy="204669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ü"/>
              <a:defRPr sz="1800"/>
            </a:lvl2pPr>
            <a:lvl3pPr marL="12573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 sz="1800"/>
            </a:lvl3pPr>
            <a:lvl4pPr marL="1657350" indent="-28575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en tamaño mínimo de 18 puntos negro.</a:t>
            </a:r>
          </a:p>
          <a:p>
            <a:pPr lvl="0"/>
            <a:r>
              <a:rPr lang="es-CO" noProof="0" dirty="0"/>
              <a:t>Sed ultrices urna vitae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feugiat</a:t>
            </a:r>
            <a:r>
              <a:rPr lang="es-CO" noProof="0" dirty="0"/>
              <a:t> </a:t>
            </a:r>
            <a:r>
              <a:rPr lang="es-CO" noProof="0" dirty="0" err="1"/>
              <a:t>convallis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Duis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urna ut mi </a:t>
            </a:r>
            <a:r>
              <a:rPr lang="es-CO" noProof="0" dirty="0" err="1"/>
              <a:t>porttitor</a:t>
            </a:r>
            <a:r>
              <a:rPr lang="es-CO" noProof="0" dirty="0"/>
              <a:t> </a:t>
            </a:r>
            <a:r>
              <a:rPr lang="es-CO" noProof="0" dirty="0" err="1"/>
              <a:t>auctor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Quisque</a:t>
            </a:r>
            <a:r>
              <a:rPr lang="es-CO" noProof="0" dirty="0"/>
              <a:t> </a:t>
            </a:r>
            <a:r>
              <a:rPr lang="es-CO" noProof="0" dirty="0" err="1"/>
              <a:t>consectetur</a:t>
            </a:r>
            <a:r>
              <a:rPr lang="es-CO" noProof="0" dirty="0"/>
              <a:t> </a:t>
            </a:r>
            <a:r>
              <a:rPr lang="es-CO" noProof="0" dirty="0" err="1"/>
              <a:t>ligula</a:t>
            </a:r>
            <a:r>
              <a:rPr lang="es-CO" noProof="0" dirty="0"/>
              <a:t> </a:t>
            </a:r>
            <a:r>
              <a:rPr lang="es-CO" noProof="0" dirty="0" err="1"/>
              <a:t>dictum</a:t>
            </a:r>
            <a:r>
              <a:rPr lang="es-CO" noProof="0" dirty="0"/>
              <a:t> ex </a:t>
            </a:r>
            <a:r>
              <a:rPr lang="es-CO" noProof="0" dirty="0" err="1"/>
              <a:t>blandit</a:t>
            </a:r>
            <a:r>
              <a:rPr lang="es-CO" noProof="0" dirty="0"/>
              <a:t>, </a:t>
            </a:r>
            <a:r>
              <a:rPr lang="es-CO" noProof="0" dirty="0" err="1"/>
              <a:t>nec</a:t>
            </a:r>
            <a:r>
              <a:rPr lang="es-CO" noProof="0" dirty="0"/>
              <a:t> </a:t>
            </a:r>
            <a:r>
              <a:rPr lang="es-CO" noProof="0" dirty="0" err="1"/>
              <a:t>accumsan</a:t>
            </a:r>
            <a:r>
              <a:rPr lang="es-CO" noProof="0" dirty="0"/>
              <a:t> mi </a:t>
            </a:r>
            <a:r>
              <a:rPr lang="es-CO" noProof="0" dirty="0" err="1"/>
              <a:t>suscipit</a:t>
            </a:r>
            <a:r>
              <a:rPr lang="es-CO" noProof="0" dirty="0"/>
              <a:t>.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EFC7B2B-B407-46C4-B4AE-2BF2121515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05841" y="4144659"/>
            <a:ext cx="8780318" cy="204669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+mj-lt"/>
              <a:buAutoNum type="arabicPeriod"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8001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+mj-lt"/>
              <a:buAutoNum type="alphaUcPeriod"/>
              <a:defRPr sz="1800"/>
            </a:lvl2pPr>
            <a:lvl3pPr marL="1257300" indent="-342900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+mj-lt"/>
              <a:buAutoNum type="romanUcPeriod"/>
              <a:defRPr sz="1800"/>
            </a:lvl3pPr>
            <a:lvl4pPr marL="1714500" indent="-3429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+mj-lt"/>
              <a:buAutoNum type="romanLcPeriod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Viñetas en tamaño mínimo de 18 puntos negro.</a:t>
            </a:r>
          </a:p>
          <a:p>
            <a:pPr lvl="0"/>
            <a:r>
              <a:rPr lang="es-CO" noProof="0" dirty="0" err="1"/>
              <a:t>Suspendisse</a:t>
            </a:r>
            <a:r>
              <a:rPr lang="es-CO" noProof="0" dirty="0"/>
              <a:t> </a:t>
            </a:r>
            <a:r>
              <a:rPr lang="es-CO" noProof="0" dirty="0" err="1"/>
              <a:t>laoreet</a:t>
            </a:r>
            <a:r>
              <a:rPr lang="es-CO" noProof="0" dirty="0"/>
              <a:t> </a:t>
            </a:r>
            <a:r>
              <a:rPr lang="es-CO" noProof="0" dirty="0" err="1"/>
              <a:t>est</a:t>
            </a:r>
            <a:r>
              <a:rPr lang="es-CO" noProof="0" dirty="0"/>
              <a:t> </a:t>
            </a:r>
            <a:r>
              <a:rPr lang="es-CO" noProof="0" dirty="0" err="1"/>
              <a:t>vel</a:t>
            </a:r>
            <a:r>
              <a:rPr lang="es-CO" noProof="0" dirty="0"/>
              <a:t> </a:t>
            </a:r>
            <a:r>
              <a:rPr lang="es-CO" noProof="0" dirty="0" err="1"/>
              <a:t>felis</a:t>
            </a:r>
            <a:r>
              <a:rPr lang="es-CO" noProof="0" dirty="0"/>
              <a:t> </a:t>
            </a:r>
            <a:r>
              <a:rPr lang="es-CO" noProof="0" dirty="0" err="1"/>
              <a:t>lobortis</a:t>
            </a:r>
            <a:r>
              <a:rPr lang="es-CO" noProof="0" dirty="0"/>
              <a:t> </a:t>
            </a:r>
            <a:r>
              <a:rPr lang="es-CO" noProof="0" dirty="0" err="1"/>
              <a:t>posuere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Donec</a:t>
            </a:r>
            <a:r>
              <a:rPr lang="es-CO" noProof="0" dirty="0"/>
              <a:t> in </a:t>
            </a:r>
            <a:r>
              <a:rPr lang="es-CO" noProof="0" dirty="0" err="1"/>
              <a:t>enim</a:t>
            </a:r>
            <a:r>
              <a:rPr lang="es-CO" noProof="0" dirty="0"/>
              <a:t> </a:t>
            </a:r>
            <a:r>
              <a:rPr lang="es-CO" noProof="0" dirty="0" err="1"/>
              <a:t>varius</a:t>
            </a:r>
            <a:r>
              <a:rPr lang="es-CO" noProof="0" dirty="0"/>
              <a:t> </a:t>
            </a:r>
            <a:r>
              <a:rPr lang="es-CO" noProof="0" dirty="0" err="1"/>
              <a:t>purus</a:t>
            </a:r>
            <a:r>
              <a:rPr lang="es-CO" noProof="0" dirty="0"/>
              <a:t> </a:t>
            </a:r>
            <a:r>
              <a:rPr lang="es-CO" noProof="0" dirty="0" err="1"/>
              <a:t>aliquet</a:t>
            </a:r>
            <a:r>
              <a:rPr lang="es-CO" noProof="0" dirty="0"/>
              <a:t> </a:t>
            </a:r>
            <a:r>
              <a:rPr lang="es-CO" noProof="0" dirty="0" err="1"/>
              <a:t>mollis</a:t>
            </a:r>
            <a:r>
              <a:rPr lang="es-CO" noProof="0" dirty="0"/>
              <a:t> non ac </a:t>
            </a:r>
            <a:r>
              <a:rPr lang="es-CO" noProof="0" dirty="0" err="1"/>
              <a:t>nulla</a:t>
            </a:r>
            <a:r>
              <a:rPr lang="es-CO" noProof="0" dirty="0"/>
              <a:t>.</a:t>
            </a:r>
          </a:p>
          <a:p>
            <a:pPr lvl="0"/>
            <a:r>
              <a:rPr lang="es-CO" noProof="0" dirty="0" err="1"/>
              <a:t>Mauris</a:t>
            </a:r>
            <a:r>
              <a:rPr lang="es-CO" noProof="0" dirty="0"/>
              <a:t> id </a:t>
            </a:r>
            <a:r>
              <a:rPr lang="es-CO" noProof="0" dirty="0" err="1"/>
              <a:t>ipsum</a:t>
            </a:r>
            <a:r>
              <a:rPr lang="es-CO" noProof="0" dirty="0"/>
              <a:t> sed </a:t>
            </a:r>
            <a:r>
              <a:rPr lang="es-CO" noProof="0" dirty="0" err="1"/>
              <a:t>erat</a:t>
            </a:r>
            <a:r>
              <a:rPr lang="es-CO" noProof="0" dirty="0"/>
              <a:t> </a:t>
            </a:r>
            <a:r>
              <a:rPr lang="es-CO" noProof="0" dirty="0" err="1"/>
              <a:t>scelerisque</a:t>
            </a:r>
            <a:r>
              <a:rPr lang="es-CO" noProof="0" dirty="0"/>
              <a:t> </a:t>
            </a:r>
            <a:r>
              <a:rPr lang="es-CO" noProof="0" dirty="0" err="1"/>
              <a:t>gravida</a:t>
            </a:r>
            <a:r>
              <a:rPr lang="es-CO" noProof="0" dirty="0"/>
              <a:t>.</a:t>
            </a:r>
          </a:p>
        </p:txBody>
      </p:sp>
      <p:sp>
        <p:nvSpPr>
          <p:cNvPr id="18" name="Title 14">
            <a:extLst>
              <a:ext uri="{FF2B5EF4-FFF2-40B4-BE49-F238E27FC236}">
                <a16:creationId xmlns:a16="http://schemas.microsoft.com/office/drawing/2014/main" id="{FDF2018D-E4BC-43DF-AF14-F896E755A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E8C4D1D-4B56-410E-8E1A-DF17AAAE9D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0FEF4AB-7FCF-4C74-85F1-18BEDF121B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8632D96-7E0C-45DA-A2E5-1C0997C551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32B37E-C401-4675-8EF2-F17727F1485E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D25389-4E3D-4A87-B466-53583C7CF713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555346A-4BD8-499D-8167-013C61183A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44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Cifr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4">
            <a:extLst>
              <a:ext uri="{FF2B5EF4-FFF2-40B4-BE49-F238E27FC236}">
                <a16:creationId xmlns:a16="http://schemas.microsoft.com/office/drawing/2014/main" id="{FDF2018D-E4BC-43DF-AF14-F896E755AD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E8C4D1D-4B56-410E-8E1A-DF17AAAE9D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0FEF4AB-7FCF-4C74-85F1-18BEDF121B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8632D96-7E0C-45DA-A2E5-1C0997C551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32B37E-C401-4675-8EF2-F17727F1485E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69010-55E4-477F-A005-7EFB5D5D8E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09955" y="2909639"/>
            <a:ext cx="3414395" cy="1167061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sz="7200" spc="-300">
                <a:latin typeface="+mn-lt"/>
              </a:defRPr>
            </a:lvl1pPr>
            <a:lvl2pPr marL="457200" indent="0" algn="ctr">
              <a:lnSpc>
                <a:spcPct val="100000"/>
              </a:lnSpc>
              <a:buNone/>
              <a:defRPr sz="1800">
                <a:latin typeface="+mn-lt"/>
              </a:defRPr>
            </a:lvl2pPr>
            <a:lvl3pPr marL="914400" indent="0" algn="ctr">
              <a:lnSpc>
                <a:spcPct val="100000"/>
              </a:lnSpc>
              <a:buNone/>
              <a:defRPr sz="1800">
                <a:latin typeface="+mn-lt"/>
              </a:defRPr>
            </a:lvl3pPr>
            <a:lvl4pPr marL="1371600" indent="0" algn="ctr">
              <a:lnSpc>
                <a:spcPct val="100000"/>
              </a:lnSpc>
              <a:buNone/>
              <a:defRPr sz="1800">
                <a:latin typeface="+mn-lt"/>
              </a:defRPr>
            </a:lvl4pPr>
            <a:lvl5pPr marL="1828800" indent="0" algn="ctr">
              <a:lnSpc>
                <a:spcPct val="100000"/>
              </a:lnSpc>
              <a:buNone/>
              <a:defRPr sz="1800">
                <a:latin typeface="+mn-lt"/>
              </a:defRPr>
            </a:lvl5pPr>
          </a:lstStyle>
          <a:p>
            <a:pPr lvl="0"/>
            <a:r>
              <a:rPr lang="es-CO" dirty="0"/>
              <a:t>25%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13931EF-E2C3-4293-BC1E-2623B8EF9B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9955" y="4076700"/>
            <a:ext cx="3414395" cy="121920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de párrafo en tamaño mínimo de 18 puntos negro.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19F76B5-91FD-4A96-936E-E596C4C370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53257" y="2909639"/>
            <a:ext cx="3414395" cy="1167061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sz="7200" spc="-300">
                <a:latin typeface="+mn-lt"/>
              </a:defRPr>
            </a:lvl1pPr>
            <a:lvl2pPr marL="457200" indent="0" algn="ctr">
              <a:lnSpc>
                <a:spcPct val="100000"/>
              </a:lnSpc>
              <a:buNone/>
              <a:defRPr sz="1800">
                <a:latin typeface="+mn-lt"/>
              </a:defRPr>
            </a:lvl2pPr>
            <a:lvl3pPr marL="914400" indent="0" algn="ctr">
              <a:lnSpc>
                <a:spcPct val="100000"/>
              </a:lnSpc>
              <a:buNone/>
              <a:defRPr sz="1800">
                <a:latin typeface="+mn-lt"/>
              </a:defRPr>
            </a:lvl3pPr>
            <a:lvl4pPr marL="1371600" indent="0" algn="ctr">
              <a:lnSpc>
                <a:spcPct val="100000"/>
              </a:lnSpc>
              <a:buNone/>
              <a:defRPr sz="1800">
                <a:latin typeface="+mn-lt"/>
              </a:defRPr>
            </a:lvl4pPr>
            <a:lvl5pPr marL="1828800" indent="0" algn="ctr">
              <a:lnSpc>
                <a:spcPct val="100000"/>
              </a:lnSpc>
              <a:buNone/>
              <a:defRPr sz="1800">
                <a:latin typeface="+mn-lt"/>
              </a:defRPr>
            </a:lvl5pPr>
          </a:lstStyle>
          <a:p>
            <a:pPr lvl="0"/>
            <a:r>
              <a:rPr lang="es-CO" dirty="0"/>
              <a:t>80%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7EC16C1-06BA-415E-8CFF-DA1F7B9A02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53257" y="4076700"/>
            <a:ext cx="3414395" cy="121920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de párrafo en tamaño mínimo de 18 puntos negro.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0F486D0-21D1-4D5D-A5DA-74BDABCEE36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96559" y="2909639"/>
            <a:ext cx="3414395" cy="1167061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buNone/>
              <a:defRPr sz="7200" spc="-300">
                <a:latin typeface="+mn-lt"/>
              </a:defRPr>
            </a:lvl1pPr>
            <a:lvl2pPr marL="457200" indent="0" algn="ctr">
              <a:lnSpc>
                <a:spcPct val="100000"/>
              </a:lnSpc>
              <a:buNone/>
              <a:defRPr sz="1800">
                <a:latin typeface="+mn-lt"/>
              </a:defRPr>
            </a:lvl2pPr>
            <a:lvl3pPr marL="914400" indent="0" algn="ctr">
              <a:lnSpc>
                <a:spcPct val="100000"/>
              </a:lnSpc>
              <a:buNone/>
              <a:defRPr sz="1800">
                <a:latin typeface="+mn-lt"/>
              </a:defRPr>
            </a:lvl3pPr>
            <a:lvl4pPr marL="1371600" indent="0" algn="ctr">
              <a:lnSpc>
                <a:spcPct val="100000"/>
              </a:lnSpc>
              <a:buNone/>
              <a:defRPr sz="1800">
                <a:latin typeface="+mn-lt"/>
              </a:defRPr>
            </a:lvl4pPr>
            <a:lvl5pPr marL="1828800" indent="0" algn="ctr">
              <a:lnSpc>
                <a:spcPct val="100000"/>
              </a:lnSpc>
              <a:buNone/>
              <a:defRPr sz="1800">
                <a:latin typeface="+mn-lt"/>
              </a:defRPr>
            </a:lvl5pPr>
          </a:lstStyle>
          <a:p>
            <a:pPr lvl="0"/>
            <a:r>
              <a:rPr lang="es-CO" dirty="0"/>
              <a:t>100%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C51A729-02BF-40B4-9523-96D4A357A44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96559" y="4076700"/>
            <a:ext cx="3414395" cy="121920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7429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2pPr>
            <a:lvl3pPr marL="12001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tx2"/>
              </a:buClr>
              <a:buFont typeface="Arial" panose="020B0604020202020204" pitchFamily="34" charset="0"/>
              <a:buChar char="•"/>
              <a:defRPr sz="1800"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Texto de párrafo en tamaño mínimo de 18 puntos negro.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EDB1FF-75F3-480B-92EC-1C89BF1874CF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C8337542-BC5F-48A3-828F-0842C32C2C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1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- Gráfi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F80955C4-FC34-4E86-A3C3-809D890A2766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2029484" y="2277609"/>
            <a:ext cx="8133033" cy="3986214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dirty="0"/>
              <a:t>CLICK EN ÍCONO PARA INSERTAR GRÁFICO con etiquetas de valores en tamaño 18 mínimo y color negro.</a:t>
            </a:r>
          </a:p>
        </p:txBody>
      </p:sp>
      <p:sp>
        <p:nvSpPr>
          <p:cNvPr id="16" name="Title 14">
            <a:extLst>
              <a:ext uri="{FF2B5EF4-FFF2-40B4-BE49-F238E27FC236}">
                <a16:creationId xmlns:a16="http://schemas.microsoft.com/office/drawing/2014/main" id="{EF5DBFE0-B179-4B40-B5D2-740D2A4145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65" y="715808"/>
            <a:ext cx="11613596" cy="55938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 b="0" spc="-15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r>
              <a:rPr lang="es-CO" noProof="0" dirty="0"/>
              <a:t>Título de la diapositiva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07522621-807A-4467-A076-4360B50690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866" y="1369486"/>
            <a:ext cx="11614384" cy="3609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CO" noProof="0" dirty="0"/>
              <a:t>Subtítulo de la diapositiva</a:t>
            </a:r>
          </a:p>
        </p:txBody>
      </p:sp>
      <p:sp>
        <p:nvSpPr>
          <p:cNvPr id="18" name="Text Placeholder 19">
            <a:extLst>
              <a:ext uri="{FF2B5EF4-FFF2-40B4-BE49-F238E27FC236}">
                <a16:creationId xmlns:a16="http://schemas.microsoft.com/office/drawing/2014/main" id="{5782629A-BA4D-4C8B-9749-76A795A163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865" y="6308675"/>
            <a:ext cx="5809462" cy="3647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/>
                </a:solidFill>
                <a:latin typeface="Work Sans" panose="00000500000000000000" pitchFamily="2" charset="0"/>
              </a:defRPr>
            </a:lvl1pPr>
          </a:lstStyle>
          <a:p>
            <a:pPr lvl="0"/>
            <a:r>
              <a:rPr lang="es-CO" noProof="0" dirty="0"/>
              <a:t>Fuente y/o notas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0A803A1F-4DE0-4DC2-8CCF-3066FB503B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075" y="234950"/>
            <a:ext cx="10709275" cy="279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1"/>
                </a:solidFill>
                <a:latin typeface="Work Sans" panose="00000500000000000000" pitchFamily="2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s-CO" noProof="0" dirty="0"/>
              <a:t>Nombre de la presentación		DNP - Departamento Nacional de Planeación		Tema o Sección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B9B5B0-16E4-49C4-BC8E-FB719FC8393D}"/>
              </a:ext>
            </a:extLst>
          </p:cNvPr>
          <p:cNvSpPr txBox="1"/>
          <p:nvPr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EAF4BB-ADD4-48B7-AA65-A22195C76CDC}"/>
              </a:ext>
            </a:extLst>
          </p:cNvPr>
          <p:cNvSpPr txBox="1"/>
          <p:nvPr userDrawn="1"/>
        </p:nvSpPr>
        <p:spPr>
          <a:xfrm>
            <a:off x="11617325" y="266928"/>
            <a:ext cx="36195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fld id="{75C7898C-BA7D-4DD1-B648-10E044C0935B}" type="slidenum">
              <a:rPr lang="es-CO" sz="800" smtClean="0">
                <a:solidFill>
                  <a:schemeClr val="tx1"/>
                </a:solidFill>
              </a:rPr>
              <a:pPr algn="ctr">
                <a:spcBef>
                  <a:spcPts val="600"/>
                </a:spcBef>
              </a:pPr>
              <a:t>‹#›</a:t>
            </a:fld>
            <a:endParaRPr lang="es-CO" sz="80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4150981-68E1-4F10-891F-8D03EDDE86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59019" y="6351560"/>
            <a:ext cx="1832981" cy="3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6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BB9300-272B-4A1B-897C-84226EF37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CO" noProof="0" dirty="0"/>
              <a:t>NO EDITAR LA PLANTILLA MAESTRA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DC275-8304-4ECB-ABA5-C6B4B20EA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C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E3FCD-06E2-4183-9196-4D58C623A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61C21-EA5C-4542-B0FF-93A6F57B09DF}" type="datetimeFigureOut">
              <a:rPr lang="es-CO" smtClean="0"/>
              <a:t>12/07/19</a:t>
            </a:fld>
            <a:endParaRPr lang="es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6C343-93C7-4B14-AF15-8D3F1D317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7D4B0-C5CA-42B6-BDC5-02170DE43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D1BC1-4E7A-49AC-9932-5FB93800EC84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517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CO" sz="4400" b="0" kern="1200" smtClean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chart" Target="../charts/chart1.xml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chart" Target="../charts/chart2.xml"/><Relationship Id="rId10" Type="http://schemas.openxmlformats.org/officeDocument/2006/relationships/image" Target="../media/image13.jpg"/><Relationship Id="rId4" Type="http://schemas.openxmlformats.org/officeDocument/2006/relationships/image" Target="../media/image8.png"/><Relationship Id="rId9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4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g"/><Relationship Id="rId5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80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0D314A-B7C0-4C42-BD4B-57B07FE4A9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10224" y="1940409"/>
            <a:ext cx="7357730" cy="3126891"/>
          </a:xfrm>
        </p:spPr>
        <p:txBody>
          <a:bodyPr>
            <a:normAutofit/>
          </a:bodyPr>
          <a:lstStyle/>
          <a:p>
            <a:r>
              <a:rPr lang="es-ES" sz="4000" dirty="0" err="1"/>
              <a:t>Assessing</a:t>
            </a:r>
            <a:r>
              <a:rPr lang="es-ES" sz="4000" dirty="0"/>
              <a:t> SDGs </a:t>
            </a:r>
            <a:r>
              <a:rPr lang="es-ES" sz="4000" dirty="0" err="1"/>
              <a:t>interlinkages</a:t>
            </a:r>
            <a:r>
              <a:rPr lang="es-ES" sz="4000" dirty="0"/>
              <a:t> and </a:t>
            </a:r>
            <a:r>
              <a:rPr lang="es-ES" sz="4000" dirty="0" err="1"/>
              <a:t>trade-offs</a:t>
            </a:r>
            <a:endParaRPr lang="es-ES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90ABDD-B07A-419A-81CF-3BE8657E0C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17531" y="5878859"/>
            <a:ext cx="3450169" cy="273050"/>
          </a:xfrm>
        </p:spPr>
        <p:txBody>
          <a:bodyPr>
            <a:normAutofit lnSpcReduction="10000"/>
          </a:bodyPr>
          <a:lstStyle/>
          <a:p>
            <a:r>
              <a:rPr lang="es-CO" dirty="0"/>
              <a:t>Jul</a:t>
            </a:r>
            <a:r>
              <a:rPr lang="es-ES" dirty="0"/>
              <a:t>y, 2019</a:t>
            </a:r>
            <a:endParaRPr lang="es-CO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5CDACD1-39AF-46DB-81D1-A5F926C7D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2363" y="5206395"/>
            <a:ext cx="4109602" cy="318751"/>
          </a:xfrm>
        </p:spPr>
        <p:txBody>
          <a:bodyPr/>
          <a:lstStyle/>
          <a:p>
            <a:r>
              <a:rPr lang="es-ES" dirty="0"/>
              <a:t>Adriana Castro</a:t>
            </a:r>
            <a:endParaRPr lang="es-CO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06D2CAE-B853-4E0E-AD58-FE70AC6A9B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32363" y="5542627"/>
            <a:ext cx="5161972" cy="318751"/>
          </a:xfrm>
        </p:spPr>
        <p:txBody>
          <a:bodyPr/>
          <a:lstStyle/>
          <a:p>
            <a:r>
              <a:rPr lang="es-ES" dirty="0"/>
              <a:t>National </a:t>
            </a:r>
            <a:r>
              <a:rPr lang="es-ES" dirty="0" err="1"/>
              <a:t>Planning</a:t>
            </a:r>
            <a:r>
              <a:rPr lang="es-ES" dirty="0"/>
              <a:t> </a:t>
            </a:r>
            <a:r>
              <a:rPr lang="es-ES" dirty="0" err="1"/>
              <a:t>Department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73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990345-8FBD-446F-8395-8520438B98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CO" dirty="0"/>
              <a:t>1.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5A71ACA-DFA2-48BC-B15D-1789F86949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s-ES" dirty="0"/>
              <a:t>The SDGs in the NDP 2018-2022 “</a:t>
            </a:r>
            <a:r>
              <a:rPr lang="es-ES" dirty="0" err="1"/>
              <a:t>Pact</a:t>
            </a:r>
            <a:r>
              <a:rPr lang="es-ES" dirty="0"/>
              <a:t> for Colombia. </a:t>
            </a:r>
            <a:r>
              <a:rPr lang="es-ES" dirty="0" err="1"/>
              <a:t>Pact</a:t>
            </a:r>
            <a:r>
              <a:rPr lang="es-ES" dirty="0"/>
              <a:t> for </a:t>
            </a:r>
            <a:r>
              <a:rPr lang="es-ES" dirty="0" err="1"/>
              <a:t>Equality</a:t>
            </a:r>
            <a:r>
              <a:rPr lang="es-E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686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FDA3D-278D-41AF-AECB-CE2B6C03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65" y="630083"/>
            <a:ext cx="11613596" cy="808192"/>
          </a:xfrm>
        </p:spPr>
        <p:txBody>
          <a:bodyPr/>
          <a:lstStyle/>
          <a:p>
            <a:r>
              <a:rPr lang="es-CO" dirty="0">
                <a:latin typeface="Work Sans"/>
              </a:rPr>
              <a:t>Targets </a:t>
            </a:r>
            <a:r>
              <a:rPr lang="es-CO" dirty="0" err="1">
                <a:latin typeface="Work Sans"/>
              </a:rPr>
              <a:t>of</a:t>
            </a:r>
            <a:r>
              <a:rPr lang="es-CO" dirty="0">
                <a:latin typeface="Work Sans"/>
              </a:rPr>
              <a:t> </a:t>
            </a:r>
            <a:r>
              <a:rPr lang="es-CO" dirty="0" err="1">
                <a:latin typeface="Work Sans"/>
              </a:rPr>
              <a:t>the</a:t>
            </a:r>
            <a:r>
              <a:rPr lang="es-CO" dirty="0">
                <a:latin typeface="Work Sans"/>
              </a:rPr>
              <a:t> 2018-2022 NDP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B0053A0-68DB-4871-B412-BD76DC8893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ES" dirty="0">
                <a:solidFill>
                  <a:srgbClr val="002060"/>
                </a:solidFill>
                <a:latin typeface="Work Sans" panose="020B0604020202020204" charset="0"/>
              </a:rPr>
              <a:t>Experiencias nacionales para la reducción de las inequidades: buenas prácticas, logros y desafíos. El caso de Colombia</a:t>
            </a:r>
            <a:endParaRPr lang="es-CO" dirty="0">
              <a:solidFill>
                <a:srgbClr val="002060"/>
              </a:solidFill>
              <a:latin typeface="Work Sans" panose="020B0604020202020204" charset="0"/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A059B133-2057-4887-9AE6-0F397C1B3EF3}"/>
              </a:ext>
            </a:extLst>
          </p:cNvPr>
          <p:cNvSpPr/>
          <p:nvPr/>
        </p:nvSpPr>
        <p:spPr>
          <a:xfrm>
            <a:off x="1908491" y="1624730"/>
            <a:ext cx="963954" cy="978407"/>
          </a:xfrm>
          <a:prstGeom prst="downArrow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73534F5B-00F3-4A94-9062-53514DABB87E}"/>
              </a:ext>
            </a:extLst>
          </p:cNvPr>
          <p:cNvSpPr/>
          <p:nvPr/>
        </p:nvSpPr>
        <p:spPr>
          <a:xfrm>
            <a:off x="1859329" y="5311826"/>
            <a:ext cx="963954" cy="978407"/>
          </a:xfrm>
          <a:prstGeom prst="downArrow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5BB41445-CCE4-4588-925D-604CABBE945F}"/>
              </a:ext>
            </a:extLst>
          </p:cNvPr>
          <p:cNvSpPr/>
          <p:nvPr/>
        </p:nvSpPr>
        <p:spPr>
          <a:xfrm>
            <a:off x="1859329" y="4095085"/>
            <a:ext cx="963954" cy="978407"/>
          </a:xfrm>
          <a:prstGeom prst="downArrow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012124C1-0EFB-4ED3-AAFA-EA5B2764734D}"/>
              </a:ext>
            </a:extLst>
          </p:cNvPr>
          <p:cNvSpPr/>
          <p:nvPr/>
        </p:nvSpPr>
        <p:spPr>
          <a:xfrm>
            <a:off x="1859329" y="2841471"/>
            <a:ext cx="963954" cy="978407"/>
          </a:xfrm>
          <a:prstGeom prst="downArrow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E95518-06B4-48F2-ABB1-6441DB7AE233}"/>
              </a:ext>
            </a:extLst>
          </p:cNvPr>
          <p:cNvSpPr txBox="1"/>
          <p:nvPr/>
        </p:nvSpPr>
        <p:spPr>
          <a:xfrm>
            <a:off x="3036017" y="1699973"/>
            <a:ext cx="815094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endParaRPr lang="en-US" sz="1000" b="1" dirty="0"/>
          </a:p>
          <a:p>
            <a:pPr>
              <a:spcBef>
                <a:spcPts val="600"/>
              </a:spcBef>
            </a:pPr>
            <a:r>
              <a:rPr lang="en-US" b="1" dirty="0"/>
              <a:t>Monetary poverty: </a:t>
            </a:r>
            <a:r>
              <a:rPr lang="en-US" dirty="0"/>
              <a:t>26.9% to 21.0% </a:t>
            </a:r>
            <a:r>
              <a:rPr lang="en-US" b="1" dirty="0"/>
              <a:t>-2.9 mill. People</a:t>
            </a:r>
            <a:endParaRPr lang="en-US" dirty="0"/>
          </a:p>
          <a:p>
            <a:pPr>
              <a:spcBef>
                <a:spcPts val="600"/>
              </a:spcBef>
            </a:pPr>
            <a:endParaRPr lang="en-US" sz="1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756842-42E3-4079-88D0-36A1D6D83B04}"/>
              </a:ext>
            </a:extLst>
          </p:cNvPr>
          <p:cNvSpPr txBox="1"/>
          <p:nvPr/>
        </p:nvSpPr>
        <p:spPr>
          <a:xfrm>
            <a:off x="3036016" y="2916714"/>
            <a:ext cx="815094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endParaRPr lang="en-US" sz="1000" b="1" dirty="0"/>
          </a:p>
          <a:p>
            <a:pPr>
              <a:spcBef>
                <a:spcPts val="600"/>
              </a:spcBef>
            </a:pPr>
            <a:r>
              <a:rPr lang="en-US" b="1" dirty="0"/>
              <a:t>Extreme poverty: </a:t>
            </a:r>
            <a:r>
              <a:rPr lang="en-US" dirty="0"/>
              <a:t>7.49% to 4.4% </a:t>
            </a:r>
            <a:r>
              <a:rPr lang="en-US" b="1" dirty="0"/>
              <a:t>-1.5 mill. People</a:t>
            </a:r>
            <a:endParaRPr lang="en-US" dirty="0"/>
          </a:p>
          <a:p>
            <a:pPr>
              <a:spcBef>
                <a:spcPts val="600"/>
              </a:spcBef>
            </a:pPr>
            <a:endParaRPr lang="en-US" sz="1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6E72E0-5162-44BE-BDC9-E005870DF61D}"/>
              </a:ext>
            </a:extLst>
          </p:cNvPr>
          <p:cNvSpPr txBox="1"/>
          <p:nvPr/>
        </p:nvSpPr>
        <p:spPr>
          <a:xfrm>
            <a:off x="3036017" y="4170327"/>
            <a:ext cx="815094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endParaRPr lang="en-US" sz="1000" b="1" dirty="0"/>
          </a:p>
          <a:p>
            <a:pPr>
              <a:spcBef>
                <a:spcPts val="600"/>
              </a:spcBef>
            </a:pPr>
            <a:r>
              <a:rPr lang="en-US" b="1" dirty="0"/>
              <a:t>Multi-dimensional poverty: -2.5 mill. People</a:t>
            </a:r>
            <a:endParaRPr lang="en-US" dirty="0"/>
          </a:p>
          <a:p>
            <a:pPr>
              <a:spcBef>
                <a:spcPts val="600"/>
              </a:spcBef>
            </a:pPr>
            <a:endParaRPr lang="en-US" sz="1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E3A593-3E33-4F30-94D2-5F3E835D1A9C}"/>
              </a:ext>
            </a:extLst>
          </p:cNvPr>
          <p:cNvSpPr txBox="1"/>
          <p:nvPr/>
        </p:nvSpPr>
        <p:spPr>
          <a:xfrm>
            <a:off x="3036017" y="5387069"/>
            <a:ext cx="815094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</a:pPr>
            <a:endParaRPr lang="en-US" sz="1000" b="1" dirty="0"/>
          </a:p>
          <a:p>
            <a:pPr>
              <a:spcBef>
                <a:spcPts val="600"/>
              </a:spcBef>
            </a:pPr>
            <a:r>
              <a:rPr lang="en-US" b="1" dirty="0"/>
              <a:t>Gini coefficient: 0.508 to 0.478 </a:t>
            </a:r>
          </a:p>
          <a:p>
            <a:pPr>
              <a:spcBef>
                <a:spcPts val="600"/>
              </a:spcBef>
            </a:pP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3949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CE132530-BA93-844D-B315-AC734631F443}"/>
              </a:ext>
            </a:extLst>
          </p:cNvPr>
          <p:cNvGraphicFramePr>
            <a:graphicFrameLocks/>
          </p:cNvGraphicFramePr>
          <p:nvPr/>
        </p:nvGraphicFramePr>
        <p:xfrm>
          <a:off x="4220074" y="1206641"/>
          <a:ext cx="8583386" cy="5596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CuadroTexto 4">
            <a:extLst>
              <a:ext uri="{FF2B5EF4-FFF2-40B4-BE49-F238E27FC236}">
                <a16:creationId xmlns:a16="http://schemas.microsoft.com/office/drawing/2014/main" id="{E5140E79-B2DA-504B-BAFF-F1803970A0D9}"/>
              </a:ext>
            </a:extLst>
          </p:cNvPr>
          <p:cNvSpPr txBox="1"/>
          <p:nvPr/>
        </p:nvSpPr>
        <p:spPr>
          <a:xfrm>
            <a:off x="6539680" y="3914250"/>
            <a:ext cx="2913017" cy="3407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1570 </a:t>
            </a:r>
            <a:r>
              <a:rPr lang="es-ES_tradnl" sz="2000" b="1" dirty="0" err="1">
                <a:solidFill>
                  <a:srgbClr val="004A84"/>
                </a:solidFill>
                <a:latin typeface="Work Sans Light"/>
              </a:rPr>
              <a:t>synergies</a:t>
            </a:r>
            <a:endParaRPr kumimoji="0" lang="es-ES_tradnl" sz="2000" b="1" i="0" u="none" strike="noStrike" kern="1200" cap="none" spc="0" normalizeH="0" baseline="0" noProof="0" dirty="0" err="1">
              <a:ln>
                <a:noFill/>
              </a:ln>
              <a:solidFill>
                <a:srgbClr val="004A84"/>
              </a:solidFill>
              <a:effectLst/>
              <a:uLnTx/>
              <a:uFillTx/>
              <a:latin typeface="Work Sans SemiBold" pitchFamily="2" charset="77"/>
              <a:ea typeface="+mn-ea"/>
              <a:cs typeface="+mn-cs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3F88DAC4-79FF-3D47-8D20-E5F36D976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411" y="0"/>
            <a:ext cx="3629025" cy="3162300"/>
          </a:xfrm>
          <a:prstGeom prst="rect">
            <a:avLst/>
          </a:prstGeom>
        </p:spPr>
      </p:pic>
      <p:sp>
        <p:nvSpPr>
          <p:cNvPr id="30" name="Rectangle 11">
            <a:extLst>
              <a:ext uri="{FF2B5EF4-FFF2-40B4-BE49-F238E27FC236}">
                <a16:creationId xmlns:a16="http://schemas.microsoft.com/office/drawing/2014/main" id="{33B68653-A021-C640-B9A5-C69484CAA167}"/>
              </a:ext>
            </a:extLst>
          </p:cNvPr>
          <p:cNvSpPr/>
          <p:nvPr/>
        </p:nvSpPr>
        <p:spPr>
          <a:xfrm>
            <a:off x="3608614" y="-27383"/>
            <a:ext cx="8583386" cy="1261098"/>
          </a:xfrm>
          <a:prstGeom prst="rect">
            <a:avLst/>
          </a:prstGeom>
          <a:solidFill>
            <a:srgbClr val="719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ítulo 1">
            <a:extLst>
              <a:ext uri="{FF2B5EF4-FFF2-40B4-BE49-F238E27FC236}">
                <a16:creationId xmlns:a16="http://schemas.microsoft.com/office/drawing/2014/main" id="{CC04348B-A50D-8343-90D7-F00D985D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6422" y="54457"/>
            <a:ext cx="8605578" cy="14859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SDGs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 </a:t>
            </a:r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with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 </a:t>
            </a:r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higher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 </a:t>
            </a:r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number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 </a:t>
            </a:r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of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 </a:t>
            </a:r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synergies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 </a:t>
            </a:r>
            <a:br>
              <a:rPr lang="es-ES" sz="3200" b="1" dirty="0">
                <a:solidFill>
                  <a:srgbClr val="E6EFFD"/>
                </a:solidFill>
                <a:latin typeface="Work Sans SemiBold"/>
              </a:rPr>
            </a:b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NDP </a:t>
            </a:r>
            <a:r>
              <a:rPr lang="es-ES" sz="3200" b="1" dirty="0" err="1">
                <a:solidFill>
                  <a:srgbClr val="E6EFFD"/>
                </a:solidFill>
                <a:latin typeface="Work Sans SemiBold"/>
              </a:rPr>
              <a:t>indicators</a:t>
            </a:r>
            <a:r>
              <a:rPr lang="es-ES" sz="3200" b="1" dirty="0">
                <a:solidFill>
                  <a:srgbClr val="E6EFFD"/>
                </a:solidFill>
                <a:latin typeface="Work Sans SemiBold"/>
              </a:rPr>
              <a:t> - SDG targets</a:t>
            </a:r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id="{7F4E445D-A027-DD4C-BE51-EC8B92D2B3F9}"/>
              </a:ext>
            </a:extLst>
          </p:cNvPr>
          <p:cNvSpPr/>
          <p:nvPr/>
        </p:nvSpPr>
        <p:spPr>
          <a:xfrm>
            <a:off x="-20411" y="3144510"/>
            <a:ext cx="3651287" cy="37134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6CD9CEB-E36E-064A-9369-A5CA70536618}"/>
              </a:ext>
            </a:extLst>
          </p:cNvPr>
          <p:cNvSpPr txBox="1"/>
          <p:nvPr/>
        </p:nvSpPr>
        <p:spPr>
          <a:xfrm>
            <a:off x="138222" y="3306774"/>
            <a:ext cx="3236389" cy="29854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663 </a:t>
            </a:r>
            <a:r>
              <a:rPr lang="es-CO" sz="2000" b="1" dirty="0" err="1">
                <a:solidFill>
                  <a:srgbClr val="004A84"/>
                </a:solidFill>
                <a:latin typeface="Work Sans Light"/>
              </a:rPr>
              <a:t>indicators</a:t>
            </a:r>
            <a:r>
              <a:rPr lang="es-CO" sz="2000" b="1" dirty="0">
                <a:solidFill>
                  <a:srgbClr val="004A84"/>
                </a:solidFill>
                <a:latin typeface="Work Sans Light"/>
              </a:rPr>
              <a:t> in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 </a:t>
            </a:r>
            <a:r>
              <a:rPr lang="es-CO" sz="2000" b="1" dirty="0" err="1">
                <a:solidFill>
                  <a:srgbClr val="004A84"/>
                </a:solidFill>
                <a:latin typeface="Work Sans Light"/>
              </a:rPr>
              <a:t>the</a:t>
            </a:r>
            <a:r>
              <a:rPr lang="es-CO" sz="2000" b="1" dirty="0">
                <a:solidFill>
                  <a:srgbClr val="004A84"/>
                </a:solidFill>
                <a:latin typeface="Work Sans Light"/>
              </a:rPr>
              <a:t> NDP</a:t>
            </a: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, </a:t>
            </a:r>
            <a:r>
              <a:rPr lang="es-CO" sz="2000" dirty="0" err="1">
                <a:solidFill>
                  <a:srgbClr val="004A84"/>
                </a:solidFill>
                <a:latin typeface="Work Sans Light"/>
              </a:rPr>
              <a:t>which</a:t>
            </a:r>
            <a:r>
              <a:rPr lang="es-CO" sz="2000" dirty="0">
                <a:solidFill>
                  <a:srgbClr val="004A84"/>
                </a:solidFill>
                <a:latin typeface="Work Sans Light"/>
              </a:rPr>
              <a:t> </a:t>
            </a:r>
            <a:r>
              <a:rPr lang="es-CO" sz="2000" dirty="0" err="1">
                <a:solidFill>
                  <a:srgbClr val="004A84"/>
                </a:solidFill>
                <a:latin typeface="Work Sans Light"/>
              </a:rPr>
              <a:t>include</a:t>
            </a:r>
            <a:r>
              <a:rPr lang="es-CO" sz="2000" dirty="0">
                <a:solidFill>
                  <a:srgbClr val="004A84"/>
                </a:solidFill>
                <a:latin typeface="Work Sans Light"/>
              </a:rPr>
              <a:t> 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24 </a:t>
            </a:r>
            <a:r>
              <a:rPr lang="es-CO" sz="2000" b="1" dirty="0" err="1">
                <a:solidFill>
                  <a:srgbClr val="004A84"/>
                </a:solidFill>
                <a:latin typeface="Work Sans Light"/>
              </a:rPr>
              <a:t>sectors</a:t>
            </a: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, 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43 </a:t>
            </a:r>
            <a:r>
              <a:rPr lang="es-CO" sz="2000" b="1" dirty="0" err="1">
                <a:solidFill>
                  <a:srgbClr val="004A84"/>
                </a:solidFill>
                <a:latin typeface="Work Sans Light"/>
              </a:rPr>
              <a:t>entities</a:t>
            </a:r>
            <a:r>
              <a:rPr lang="es-CO" sz="2000" dirty="0">
                <a:solidFill>
                  <a:srgbClr val="004A84"/>
                </a:solidFill>
                <a:latin typeface="Work Sans Light"/>
              </a:rPr>
              <a:t> and</a:t>
            </a:r>
            <a:r>
              <a:rPr kumimoji="0" lang="es-CO" sz="2000" b="0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 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94 </a:t>
            </a:r>
            <a:r>
              <a:rPr lang="es-CO" sz="2000" b="1" dirty="0" err="1">
                <a:solidFill>
                  <a:srgbClr val="004A84"/>
                </a:solidFill>
                <a:latin typeface="Work Sans Light"/>
              </a:rPr>
              <a:t>budget</a:t>
            </a:r>
            <a:r>
              <a:rPr lang="es-CO" sz="2000" b="1" dirty="0">
                <a:solidFill>
                  <a:srgbClr val="004A84"/>
                </a:solidFill>
                <a:latin typeface="Work Sans Light"/>
              </a:rPr>
              <a:t> </a:t>
            </a:r>
            <a:r>
              <a:rPr lang="es-CO" sz="2000" b="1" dirty="0" err="1">
                <a:solidFill>
                  <a:srgbClr val="004A84"/>
                </a:solidFill>
                <a:latin typeface="Work Sans Light"/>
              </a:rPr>
              <a:t>programs</a:t>
            </a: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004A84"/>
                </a:solidFill>
                <a:effectLst/>
                <a:uLnTx/>
                <a:uFillTx/>
                <a:latin typeface="Work Sans Light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CO" sz="800" b="1" i="0" u="none" strike="noStrike" kern="1200" cap="none" spc="0" normalizeH="0" baseline="0" noProof="0" dirty="0">
              <a:ln>
                <a:noFill/>
              </a:ln>
              <a:solidFill>
                <a:srgbClr val="004A84"/>
              </a:solidFill>
              <a:effectLst/>
              <a:uLnTx/>
              <a:uFillTx/>
              <a:latin typeface="Work Sans Light" pitchFamily="2" charset="77"/>
              <a:ea typeface="+mn-ea"/>
              <a:cs typeface="+mn-cs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z="2000" b="1" dirty="0">
                <a:solidFill>
                  <a:srgbClr val="004A84"/>
                </a:solidFill>
                <a:latin typeface="Work Sans Light"/>
              </a:rPr>
              <a:t>98,2 % </a:t>
            </a:r>
            <a:r>
              <a:rPr lang="es-ES" sz="2000" dirty="0" err="1">
                <a:solidFill>
                  <a:srgbClr val="004A84"/>
                </a:solidFill>
                <a:latin typeface="Work Sans Light"/>
              </a:rPr>
              <a:t>of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 </a:t>
            </a:r>
            <a:r>
              <a:rPr lang="es-ES" sz="2000" dirty="0" err="1">
                <a:solidFill>
                  <a:srgbClr val="004A84"/>
                </a:solidFill>
                <a:latin typeface="Work Sans Light"/>
              </a:rPr>
              <a:t>the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 NDP </a:t>
            </a:r>
            <a:r>
              <a:rPr lang="es-ES" sz="2000" dirty="0" err="1">
                <a:solidFill>
                  <a:srgbClr val="004A84"/>
                </a:solidFill>
                <a:latin typeface="Work Sans Light"/>
              </a:rPr>
              <a:t>indicators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 are </a:t>
            </a:r>
            <a:r>
              <a:rPr lang="es-ES" sz="2000" b="1" dirty="0" err="1">
                <a:solidFill>
                  <a:srgbClr val="004A84"/>
                </a:solidFill>
                <a:latin typeface="Work Sans Light"/>
              </a:rPr>
              <a:t>associated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 </a:t>
            </a:r>
            <a:r>
              <a:rPr lang="es-ES" sz="2000" dirty="0" err="1">
                <a:solidFill>
                  <a:srgbClr val="004A84"/>
                </a:solidFill>
                <a:latin typeface="Work Sans Light"/>
              </a:rPr>
              <a:t>to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 </a:t>
            </a:r>
            <a:r>
              <a:rPr lang="es-ES" sz="2000" dirty="0" err="1">
                <a:solidFill>
                  <a:srgbClr val="004A84"/>
                </a:solidFill>
                <a:latin typeface="Work Sans Light"/>
              </a:rPr>
              <a:t>one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 </a:t>
            </a:r>
            <a:r>
              <a:rPr lang="es-ES" sz="2000" dirty="0" err="1">
                <a:solidFill>
                  <a:srgbClr val="004A84"/>
                </a:solidFill>
                <a:latin typeface="Work Sans Light"/>
              </a:rPr>
              <a:t>or</a:t>
            </a:r>
            <a:r>
              <a:rPr lang="es-ES" sz="2000" dirty="0">
                <a:solidFill>
                  <a:srgbClr val="004A84"/>
                </a:solidFill>
                <a:latin typeface="Work Sans Light"/>
              </a:rPr>
              <a:t> more SDG targets.</a:t>
            </a:r>
            <a:endParaRPr lang="es-ES" sz="2000" b="1" dirty="0">
              <a:solidFill>
                <a:srgbClr val="004A84"/>
              </a:solidFill>
              <a:latin typeface="Work Sans Light"/>
            </a:endParaRP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E9909AE4-18BA-409B-A216-D0D0636E76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8017193"/>
              </p:ext>
            </p:extLst>
          </p:nvPr>
        </p:nvGraphicFramePr>
        <p:xfrm>
          <a:off x="4264529" y="1194351"/>
          <a:ext cx="8561123" cy="5651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4" name="Imagen 13">
            <a:extLst>
              <a:ext uri="{FF2B5EF4-FFF2-40B4-BE49-F238E27FC236}">
                <a16:creationId xmlns:a16="http://schemas.microsoft.com/office/drawing/2014/main" id="{75C1E034-460C-4227-BB88-191969218E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4151" y="2525727"/>
            <a:ext cx="482758" cy="48275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F89E121-9873-447A-982F-DEA39D78B1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5388" y="3763892"/>
            <a:ext cx="482400" cy="4824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4211D5B-798C-40DE-A437-8A22D5E053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6288" y="5303667"/>
            <a:ext cx="482400" cy="4824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F217122-F872-42A6-A612-1374E3CCE2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2559" y="4353626"/>
            <a:ext cx="482400" cy="482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10C8696-D73E-44CE-8A7D-255B931C2E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74151" y="5062467"/>
            <a:ext cx="482400" cy="4824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1DD64F0-0D20-4D52-BBFB-C5FC9D21D6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66260" y="3046758"/>
            <a:ext cx="482400" cy="4824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7C5A7DB-C64E-442E-8F32-4DA5A644A2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21291" y="2279390"/>
            <a:ext cx="482400" cy="4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32009A-A8C1-46F5-8FB4-EEF69C43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990" y="201247"/>
            <a:ext cx="11613596" cy="559387"/>
          </a:xfrm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es-ES" dirty="0" err="1">
                <a:latin typeface="+mn-lt"/>
              </a:rPr>
              <a:t>Synergies</a:t>
            </a:r>
            <a:br>
              <a:rPr lang="es-ES" dirty="0">
                <a:latin typeface="+mn-lt"/>
              </a:rPr>
            </a:br>
            <a:r>
              <a:rPr lang="es-ES" dirty="0">
                <a:latin typeface="+mn-lt"/>
              </a:rPr>
              <a:t>NDP </a:t>
            </a:r>
            <a:r>
              <a:rPr lang="es-ES" dirty="0" err="1">
                <a:latin typeface="+mn-lt"/>
              </a:rPr>
              <a:t>Indicators</a:t>
            </a:r>
            <a:r>
              <a:rPr lang="es-ES" dirty="0">
                <a:latin typeface="+mn-lt"/>
              </a:rPr>
              <a:t> – SDG Targets</a:t>
            </a:r>
            <a:endParaRPr lang="es-CO" dirty="0">
              <a:latin typeface="+mn-l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784B45C-7550-4970-BD01-28BAC732099F}"/>
              </a:ext>
            </a:extLst>
          </p:cNvPr>
          <p:cNvSpPr/>
          <p:nvPr/>
        </p:nvSpPr>
        <p:spPr>
          <a:xfrm>
            <a:off x="289990" y="1380757"/>
            <a:ext cx="11613596" cy="338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/>
              <a:t>SDG Targets </a:t>
            </a:r>
            <a:r>
              <a:rPr lang="es-CO" sz="2400" dirty="0" err="1"/>
              <a:t>with</a:t>
            </a:r>
            <a:r>
              <a:rPr lang="es-CO" sz="2400" dirty="0"/>
              <a:t> </a:t>
            </a:r>
            <a:r>
              <a:rPr lang="es-CO" sz="2400" dirty="0" err="1"/>
              <a:t>higher</a:t>
            </a:r>
            <a:r>
              <a:rPr lang="es-CO" sz="2400" dirty="0"/>
              <a:t> </a:t>
            </a:r>
            <a:r>
              <a:rPr lang="es-CO" sz="2400" dirty="0" err="1"/>
              <a:t>number</a:t>
            </a:r>
            <a:r>
              <a:rPr lang="es-CO" sz="2400" dirty="0"/>
              <a:t> </a:t>
            </a:r>
            <a:r>
              <a:rPr lang="es-CO" sz="2400" dirty="0" err="1"/>
              <a:t>of</a:t>
            </a:r>
            <a:r>
              <a:rPr lang="es-CO" sz="2400" dirty="0"/>
              <a:t> </a:t>
            </a:r>
            <a:r>
              <a:rPr lang="es-CO" sz="2400" dirty="0" err="1"/>
              <a:t>synergies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70D43D3-48E1-48A9-859D-4135E9C058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06" b="26661"/>
          <a:stretch/>
        </p:blipFill>
        <p:spPr>
          <a:xfrm>
            <a:off x="2646923" y="1837334"/>
            <a:ext cx="1020441" cy="101446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2B3D8C4-7A3F-45AD-812F-1AF918A209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72" b="30857"/>
          <a:stretch/>
        </p:blipFill>
        <p:spPr>
          <a:xfrm>
            <a:off x="2641774" y="2851795"/>
            <a:ext cx="1020441" cy="99725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699C285-ABD9-4A23-B983-1AA21B01BB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762" b="26662"/>
          <a:stretch/>
        </p:blipFill>
        <p:spPr>
          <a:xfrm>
            <a:off x="2646924" y="3849050"/>
            <a:ext cx="1020440" cy="101118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05EFF7-5D19-4CEE-9693-FBAE108EFC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811" b="27421"/>
          <a:stretch/>
        </p:blipFill>
        <p:spPr>
          <a:xfrm>
            <a:off x="2646923" y="4846305"/>
            <a:ext cx="1015292" cy="97644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16D59C6-C539-4F7B-B714-978107C36F2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611" b="23040"/>
          <a:stretch/>
        </p:blipFill>
        <p:spPr>
          <a:xfrm>
            <a:off x="2630793" y="5822751"/>
            <a:ext cx="1031422" cy="1011185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D9CDE07-0F49-4245-A1B4-2CE325337606}"/>
              </a:ext>
            </a:extLst>
          </p:cNvPr>
          <p:cNvSpPr txBox="1"/>
          <p:nvPr/>
        </p:nvSpPr>
        <p:spPr>
          <a:xfrm>
            <a:off x="3672512" y="2161261"/>
            <a:ext cx="43189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CO" dirty="0"/>
              <a:t>Target 10.2</a:t>
            </a:r>
            <a:endParaRPr lang="es-CO" sz="16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8291260-CC83-4C0A-A1CD-792CA84CF6BD}"/>
              </a:ext>
            </a:extLst>
          </p:cNvPr>
          <p:cNvSpPr txBox="1"/>
          <p:nvPr/>
        </p:nvSpPr>
        <p:spPr>
          <a:xfrm>
            <a:off x="3672512" y="3165756"/>
            <a:ext cx="431487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CO" dirty="0"/>
              <a:t>Target 1.4</a:t>
            </a:r>
            <a:endParaRPr lang="es-CO" sz="16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F7CF286-926E-4B89-B4D6-125D230C0D90}"/>
              </a:ext>
            </a:extLst>
          </p:cNvPr>
          <p:cNvSpPr txBox="1"/>
          <p:nvPr/>
        </p:nvSpPr>
        <p:spPr>
          <a:xfrm>
            <a:off x="3672512" y="4169976"/>
            <a:ext cx="431375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CO" dirty="0"/>
              <a:t>Target 8.3</a:t>
            </a:r>
            <a:endParaRPr lang="es-CO" sz="160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6B55535-BE09-464A-944E-A26DD71CEBA8}"/>
              </a:ext>
            </a:extLst>
          </p:cNvPr>
          <p:cNvSpPr txBox="1"/>
          <p:nvPr/>
        </p:nvSpPr>
        <p:spPr>
          <a:xfrm>
            <a:off x="3672512" y="5149862"/>
            <a:ext cx="416871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CO" dirty="0"/>
              <a:t>Target 16.3</a:t>
            </a:r>
            <a:endParaRPr lang="es-CO" sz="16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4CC94D7-8C93-4E8A-A53A-C73B9BB764A1}"/>
              </a:ext>
            </a:extLst>
          </p:cNvPr>
          <p:cNvSpPr txBox="1"/>
          <p:nvPr/>
        </p:nvSpPr>
        <p:spPr>
          <a:xfrm>
            <a:off x="3662214" y="6143676"/>
            <a:ext cx="41790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CO" dirty="0"/>
              <a:t>Target 6.1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C0B065A6-CECE-4F27-B0A1-A9A92D9FD1D4}"/>
              </a:ext>
            </a:extLst>
          </p:cNvPr>
          <p:cNvCxnSpPr>
            <a:cxnSpLocks/>
          </p:cNvCxnSpPr>
          <p:nvPr/>
        </p:nvCxnSpPr>
        <p:spPr>
          <a:xfrm>
            <a:off x="6242158" y="2354454"/>
            <a:ext cx="14666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AB413A4-AC95-4647-BA88-DBF565E77024}"/>
              </a:ext>
            </a:extLst>
          </p:cNvPr>
          <p:cNvSpPr txBox="1"/>
          <p:nvPr/>
        </p:nvSpPr>
        <p:spPr>
          <a:xfrm>
            <a:off x="7787758" y="2065294"/>
            <a:ext cx="116005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CO" dirty="0"/>
              <a:t>157 (10,0%)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F8D153FF-BA6C-4537-9C43-10D35AEBA27C}"/>
              </a:ext>
            </a:extLst>
          </p:cNvPr>
          <p:cNvSpPr txBox="1"/>
          <p:nvPr/>
        </p:nvSpPr>
        <p:spPr>
          <a:xfrm>
            <a:off x="7787758" y="2984453"/>
            <a:ext cx="1160058" cy="7232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CO" dirty="0"/>
              <a:t>102</a:t>
            </a:r>
          </a:p>
          <a:p>
            <a:pPr algn="ctr">
              <a:spcBef>
                <a:spcPts val="600"/>
              </a:spcBef>
            </a:pPr>
            <a:r>
              <a:rPr lang="es-CO" dirty="0"/>
              <a:t>(6,5%)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1412270-C1EA-49CC-A933-03AD63696C09}"/>
              </a:ext>
            </a:extLst>
          </p:cNvPr>
          <p:cNvSpPr txBox="1"/>
          <p:nvPr/>
        </p:nvSpPr>
        <p:spPr>
          <a:xfrm>
            <a:off x="7787758" y="3999329"/>
            <a:ext cx="1160058" cy="7232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CO" dirty="0"/>
              <a:t>69</a:t>
            </a:r>
          </a:p>
          <a:p>
            <a:pPr algn="ctr">
              <a:spcBef>
                <a:spcPts val="600"/>
              </a:spcBef>
            </a:pPr>
            <a:r>
              <a:rPr lang="es-CO" dirty="0"/>
              <a:t>(4,4%)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88901F0D-7678-4D74-9FC1-9983D83CD2DE}"/>
              </a:ext>
            </a:extLst>
          </p:cNvPr>
          <p:cNvSpPr txBox="1"/>
          <p:nvPr/>
        </p:nvSpPr>
        <p:spPr>
          <a:xfrm>
            <a:off x="7787758" y="4972890"/>
            <a:ext cx="1160058" cy="7232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CO" dirty="0"/>
              <a:t>44</a:t>
            </a:r>
          </a:p>
          <a:p>
            <a:pPr algn="ctr">
              <a:spcBef>
                <a:spcPts val="600"/>
              </a:spcBef>
            </a:pPr>
            <a:r>
              <a:rPr lang="es-CO" dirty="0"/>
              <a:t>(2,8%)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A2231CA-82C0-4054-B875-07C20F234792}"/>
              </a:ext>
            </a:extLst>
          </p:cNvPr>
          <p:cNvSpPr txBox="1"/>
          <p:nvPr/>
        </p:nvSpPr>
        <p:spPr>
          <a:xfrm>
            <a:off x="7783209" y="5969732"/>
            <a:ext cx="1160058" cy="7232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CO" dirty="0"/>
              <a:t>36</a:t>
            </a:r>
          </a:p>
          <a:p>
            <a:pPr algn="ctr">
              <a:spcBef>
                <a:spcPts val="600"/>
              </a:spcBef>
            </a:pPr>
            <a:r>
              <a:rPr lang="es-CO" dirty="0"/>
              <a:t>(2,3%)</a:t>
            </a:r>
          </a:p>
        </p:txBody>
      </p: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2FDC0B86-2C07-488B-8DB1-6018A712C48E}"/>
              </a:ext>
            </a:extLst>
          </p:cNvPr>
          <p:cNvCxnSpPr>
            <a:cxnSpLocks/>
          </p:cNvCxnSpPr>
          <p:nvPr/>
        </p:nvCxnSpPr>
        <p:spPr>
          <a:xfrm>
            <a:off x="6241043" y="3344312"/>
            <a:ext cx="14666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9B5F967D-79DC-401B-8DFB-29D468D60523}"/>
              </a:ext>
            </a:extLst>
          </p:cNvPr>
          <p:cNvCxnSpPr>
            <a:cxnSpLocks/>
          </p:cNvCxnSpPr>
          <p:nvPr/>
        </p:nvCxnSpPr>
        <p:spPr>
          <a:xfrm>
            <a:off x="6251340" y="4275225"/>
            <a:ext cx="14666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24BEB287-738E-4E05-AA77-5237A8A82803}"/>
              </a:ext>
            </a:extLst>
          </p:cNvPr>
          <p:cNvCxnSpPr>
            <a:cxnSpLocks/>
          </p:cNvCxnSpPr>
          <p:nvPr/>
        </p:nvCxnSpPr>
        <p:spPr>
          <a:xfrm>
            <a:off x="6241043" y="5303644"/>
            <a:ext cx="14666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1AAF8BCD-7D6D-4471-9D6E-0546F74746B5}"/>
              </a:ext>
            </a:extLst>
          </p:cNvPr>
          <p:cNvCxnSpPr>
            <a:cxnSpLocks/>
          </p:cNvCxnSpPr>
          <p:nvPr/>
        </p:nvCxnSpPr>
        <p:spPr>
          <a:xfrm>
            <a:off x="6241043" y="6261275"/>
            <a:ext cx="14666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81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32009A-A8C1-46F5-8FB4-EEF69C43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990" y="64767"/>
            <a:ext cx="11613596" cy="559387"/>
          </a:xfrm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es-ES" b="1" dirty="0">
                <a:latin typeface="+mn-lt"/>
              </a:rPr>
              <a:t>Ejercicio de asociación</a:t>
            </a:r>
            <a:br>
              <a:rPr lang="es-ES" b="1" dirty="0">
                <a:latin typeface="+mn-lt"/>
              </a:rPr>
            </a:br>
            <a:r>
              <a:rPr lang="es-ES" b="1" dirty="0">
                <a:latin typeface="+mn-lt"/>
              </a:rPr>
              <a:t>Indicadores PND – Metas ODS</a:t>
            </a:r>
            <a:endParaRPr lang="es-CO" b="1" dirty="0">
              <a:latin typeface="+mn-lt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784B45C-7550-4970-BD01-28BAC732099F}"/>
              </a:ext>
            </a:extLst>
          </p:cNvPr>
          <p:cNvSpPr/>
          <p:nvPr/>
        </p:nvSpPr>
        <p:spPr>
          <a:xfrm>
            <a:off x="289990" y="1176037"/>
            <a:ext cx="11613596" cy="3384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/>
              <a:t>Asociación con los ODS en revisión durante el HLPF 2019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96BA18F-173B-4D7E-A8E9-51CCE5164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51" y="1969199"/>
            <a:ext cx="180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BBB0722-4305-4C21-8A9F-F8BC08AD8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385" y="1969199"/>
            <a:ext cx="1800000" cy="180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4975799-15B4-4298-B331-15CC57CCB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5719" y="1969199"/>
            <a:ext cx="1800000" cy="180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5CD0563-A310-48CF-8024-0F41EE1BD3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9678" y="1969199"/>
            <a:ext cx="1800000" cy="18000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394ED3B-DC9E-4425-9D87-6447ACB783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3637" y="1977814"/>
            <a:ext cx="1800000" cy="1800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B9A718F9-8C82-4A5C-8CE8-15B4DEF410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65974" y="1977814"/>
            <a:ext cx="1800000" cy="1800000"/>
          </a:xfrm>
          <a:prstGeom prst="rect">
            <a:avLst/>
          </a:prstGeom>
        </p:spPr>
      </p:pic>
      <p:graphicFrame>
        <p:nvGraphicFramePr>
          <p:cNvPr id="85" name="Tabla 84">
            <a:extLst>
              <a:ext uri="{FF2B5EF4-FFF2-40B4-BE49-F238E27FC236}">
                <a16:creationId xmlns:a16="http://schemas.microsoft.com/office/drawing/2014/main" id="{A004BAB7-CB40-4EB6-91C0-00120F521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315555"/>
              </p:ext>
            </p:extLst>
          </p:nvPr>
        </p:nvGraphicFramePr>
        <p:xfrm>
          <a:off x="395466" y="3873157"/>
          <a:ext cx="1781585" cy="233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7476">
                  <a:extLst>
                    <a:ext uri="{9D8B030D-6E8A-4147-A177-3AD203B41FA5}">
                      <a16:colId xmlns:a16="http://schemas.microsoft.com/office/drawing/2014/main" val="203009897"/>
                    </a:ext>
                  </a:extLst>
                </a:gridCol>
                <a:gridCol w="1084109">
                  <a:extLst>
                    <a:ext uri="{9D8B030D-6E8A-4147-A177-3AD203B41FA5}">
                      <a16:colId xmlns:a16="http://schemas.microsoft.com/office/drawing/2014/main" val="1335975561"/>
                    </a:ext>
                  </a:extLst>
                </a:gridCol>
              </a:tblGrid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/>
                        <a:t>Meta ODS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/>
                        <a:t>% </a:t>
                      </a:r>
                      <a:r>
                        <a:rPr lang="es-CO" sz="1400" b="1" dirty="0" err="1"/>
                        <a:t>asoc</a:t>
                      </a:r>
                      <a:endParaRPr lang="es-CO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2673905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4.2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2,1 %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3040648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2,0 %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3506783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4.3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1,2 %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72587"/>
                  </a:ext>
                </a:extLst>
              </a:tr>
            </a:tbl>
          </a:graphicData>
        </a:graphic>
      </p:graphicFrame>
      <p:graphicFrame>
        <p:nvGraphicFramePr>
          <p:cNvPr id="86" name="Tabla 85">
            <a:extLst>
              <a:ext uri="{FF2B5EF4-FFF2-40B4-BE49-F238E27FC236}">
                <a16:creationId xmlns:a16="http://schemas.microsoft.com/office/drawing/2014/main" id="{56AE2C12-A9BB-423E-9864-0960BC849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327612"/>
              </p:ext>
            </p:extLst>
          </p:nvPr>
        </p:nvGraphicFramePr>
        <p:xfrm>
          <a:off x="2301385" y="3873159"/>
          <a:ext cx="1800000" cy="233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8418">
                  <a:extLst>
                    <a:ext uri="{9D8B030D-6E8A-4147-A177-3AD203B41FA5}">
                      <a16:colId xmlns:a16="http://schemas.microsoft.com/office/drawing/2014/main" val="203009897"/>
                    </a:ext>
                  </a:extLst>
                </a:gridCol>
                <a:gridCol w="1071582">
                  <a:extLst>
                    <a:ext uri="{9D8B030D-6E8A-4147-A177-3AD203B41FA5}">
                      <a16:colId xmlns:a16="http://schemas.microsoft.com/office/drawing/2014/main" val="1335975561"/>
                    </a:ext>
                  </a:extLst>
                </a:gridCol>
              </a:tblGrid>
              <a:tr h="5841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Meta ODS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b="1" dirty="0"/>
                        <a:t>% </a:t>
                      </a:r>
                      <a:r>
                        <a:rPr lang="es-CO" sz="1400" b="1" dirty="0" err="1"/>
                        <a:t>asoc</a:t>
                      </a:r>
                      <a:endParaRPr lang="es-CO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2673905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8.3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4,4 %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3040648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8.2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2,1 %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3506783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8.1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1,9 %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72587"/>
                  </a:ext>
                </a:extLst>
              </a:tr>
            </a:tbl>
          </a:graphicData>
        </a:graphic>
      </p:graphicFrame>
      <p:graphicFrame>
        <p:nvGraphicFramePr>
          <p:cNvPr id="87" name="Tabla 86">
            <a:extLst>
              <a:ext uri="{FF2B5EF4-FFF2-40B4-BE49-F238E27FC236}">
                <a16:creationId xmlns:a16="http://schemas.microsoft.com/office/drawing/2014/main" id="{8D330248-382C-4876-9583-67AE965A09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64257"/>
              </p:ext>
            </p:extLst>
          </p:nvPr>
        </p:nvGraphicFramePr>
        <p:xfrm>
          <a:off x="4225719" y="3873159"/>
          <a:ext cx="1800000" cy="233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8418">
                  <a:extLst>
                    <a:ext uri="{9D8B030D-6E8A-4147-A177-3AD203B41FA5}">
                      <a16:colId xmlns:a16="http://schemas.microsoft.com/office/drawing/2014/main" val="203009897"/>
                    </a:ext>
                  </a:extLst>
                </a:gridCol>
                <a:gridCol w="1071582">
                  <a:extLst>
                    <a:ext uri="{9D8B030D-6E8A-4147-A177-3AD203B41FA5}">
                      <a16:colId xmlns:a16="http://schemas.microsoft.com/office/drawing/2014/main" val="1335975561"/>
                    </a:ext>
                  </a:extLst>
                </a:gridCol>
              </a:tblGrid>
              <a:tr h="5841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Meta ODS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% </a:t>
                      </a:r>
                      <a:r>
                        <a:rPr lang="es-CO" sz="1400" b="1" dirty="0" err="1"/>
                        <a:t>asoc</a:t>
                      </a:r>
                      <a:endParaRPr lang="es-CO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2673905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10.2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10,0 %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3040648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10.1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0,9 %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3506783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10.4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0,3 %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72587"/>
                  </a:ext>
                </a:extLst>
              </a:tr>
            </a:tbl>
          </a:graphicData>
        </a:graphic>
      </p:graphicFrame>
      <p:graphicFrame>
        <p:nvGraphicFramePr>
          <p:cNvPr id="88" name="Tabla 87">
            <a:extLst>
              <a:ext uri="{FF2B5EF4-FFF2-40B4-BE49-F238E27FC236}">
                <a16:creationId xmlns:a16="http://schemas.microsoft.com/office/drawing/2014/main" id="{504EB0A1-BBBC-4527-931D-15F893A5F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794797"/>
              </p:ext>
            </p:extLst>
          </p:nvPr>
        </p:nvGraphicFramePr>
        <p:xfrm>
          <a:off x="6149678" y="3873159"/>
          <a:ext cx="1831622" cy="233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5146">
                  <a:extLst>
                    <a:ext uri="{9D8B030D-6E8A-4147-A177-3AD203B41FA5}">
                      <a16:colId xmlns:a16="http://schemas.microsoft.com/office/drawing/2014/main" val="203009897"/>
                    </a:ext>
                  </a:extLst>
                </a:gridCol>
                <a:gridCol w="1116476">
                  <a:extLst>
                    <a:ext uri="{9D8B030D-6E8A-4147-A177-3AD203B41FA5}">
                      <a16:colId xmlns:a16="http://schemas.microsoft.com/office/drawing/2014/main" val="1335975561"/>
                    </a:ext>
                  </a:extLst>
                </a:gridCol>
              </a:tblGrid>
              <a:tr h="5841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Meta ODS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% </a:t>
                      </a:r>
                      <a:r>
                        <a:rPr lang="es-CO" sz="1400" b="1" dirty="0" err="1"/>
                        <a:t>asoc</a:t>
                      </a:r>
                      <a:endParaRPr lang="es-CO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2673905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13.1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0,5 %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3040648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13.2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0,4 %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3506783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13.3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0,1 %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72587"/>
                  </a:ext>
                </a:extLst>
              </a:tr>
            </a:tbl>
          </a:graphicData>
        </a:graphic>
      </p:graphicFrame>
      <p:graphicFrame>
        <p:nvGraphicFramePr>
          <p:cNvPr id="89" name="Tabla 88">
            <a:extLst>
              <a:ext uri="{FF2B5EF4-FFF2-40B4-BE49-F238E27FC236}">
                <a16:creationId xmlns:a16="http://schemas.microsoft.com/office/drawing/2014/main" id="{17B7ED52-6EA6-416C-8774-FB9D70A22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14668"/>
              </p:ext>
            </p:extLst>
          </p:nvPr>
        </p:nvGraphicFramePr>
        <p:xfrm>
          <a:off x="8073637" y="3873157"/>
          <a:ext cx="1800000" cy="233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9169">
                  <a:extLst>
                    <a:ext uri="{9D8B030D-6E8A-4147-A177-3AD203B41FA5}">
                      <a16:colId xmlns:a16="http://schemas.microsoft.com/office/drawing/2014/main" val="203009897"/>
                    </a:ext>
                  </a:extLst>
                </a:gridCol>
                <a:gridCol w="1070831">
                  <a:extLst>
                    <a:ext uri="{9D8B030D-6E8A-4147-A177-3AD203B41FA5}">
                      <a16:colId xmlns:a16="http://schemas.microsoft.com/office/drawing/2014/main" val="1335975561"/>
                    </a:ext>
                  </a:extLst>
                </a:gridCol>
              </a:tblGrid>
              <a:tr h="5841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Meta ODS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% </a:t>
                      </a:r>
                      <a:r>
                        <a:rPr lang="es-CO" sz="1400" b="1" dirty="0" err="1"/>
                        <a:t>asoc</a:t>
                      </a:r>
                      <a:endParaRPr lang="es-CO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2673905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16.3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2,8 %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3040648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16.6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2,6 %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3506783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16.7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1,2 %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72587"/>
                  </a:ext>
                </a:extLst>
              </a:tr>
            </a:tbl>
          </a:graphicData>
        </a:graphic>
      </p:graphicFrame>
      <p:graphicFrame>
        <p:nvGraphicFramePr>
          <p:cNvPr id="90" name="Tabla 89">
            <a:extLst>
              <a:ext uri="{FF2B5EF4-FFF2-40B4-BE49-F238E27FC236}">
                <a16:creationId xmlns:a16="http://schemas.microsoft.com/office/drawing/2014/main" id="{5C373941-F5F8-43C1-8F9A-B3C90A65D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481181"/>
              </p:ext>
            </p:extLst>
          </p:nvPr>
        </p:nvGraphicFramePr>
        <p:xfrm>
          <a:off x="9965974" y="3873159"/>
          <a:ext cx="1800000" cy="2336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6575">
                  <a:extLst>
                    <a:ext uri="{9D8B030D-6E8A-4147-A177-3AD203B41FA5}">
                      <a16:colId xmlns:a16="http://schemas.microsoft.com/office/drawing/2014/main" val="203009897"/>
                    </a:ext>
                  </a:extLst>
                </a:gridCol>
                <a:gridCol w="1093425">
                  <a:extLst>
                    <a:ext uri="{9D8B030D-6E8A-4147-A177-3AD203B41FA5}">
                      <a16:colId xmlns:a16="http://schemas.microsoft.com/office/drawing/2014/main" val="1335975561"/>
                    </a:ext>
                  </a:extLst>
                </a:gridCol>
              </a:tblGrid>
              <a:tr h="5841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Meta ODS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1" dirty="0"/>
                        <a:t>% </a:t>
                      </a:r>
                      <a:r>
                        <a:rPr lang="es-CO" sz="1400" b="1" dirty="0" err="1"/>
                        <a:t>asoc</a:t>
                      </a:r>
                      <a:endParaRPr lang="es-CO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2673905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17.18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1,0 %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3040648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17.11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0,5 %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3506783"/>
                  </a:ext>
                </a:extLst>
              </a:tr>
              <a:tr h="58414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17.8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0,2 %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72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98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0777745"/>
      </p:ext>
    </p:extLst>
  </p:cSld>
  <p:clrMapOvr>
    <a:masterClrMapping/>
  </p:clrMapOvr>
</p:sld>
</file>

<file path=ppt/theme/theme1.xml><?xml version="1.0" encoding="utf-8"?>
<a:theme xmlns:a="http://schemas.openxmlformats.org/drawingml/2006/main" name="DNP 2018-2022">
  <a:themeElements>
    <a:clrScheme name="DNP - 2018-2022">
      <a:dk1>
        <a:srgbClr val="004A84"/>
      </a:dk1>
      <a:lt1>
        <a:srgbClr val="FFFFFF"/>
      </a:lt1>
      <a:dk2>
        <a:srgbClr val="6699FF"/>
      </a:dk2>
      <a:lt2>
        <a:srgbClr val="FFFFFF"/>
      </a:lt2>
      <a:accent1>
        <a:srgbClr val="069169"/>
      </a:accent1>
      <a:accent2>
        <a:srgbClr val="3366CC"/>
      </a:accent2>
      <a:accent3>
        <a:srgbClr val="E20000"/>
      </a:accent3>
      <a:accent4>
        <a:srgbClr val="8400A4"/>
      </a:accent4>
      <a:accent5>
        <a:srgbClr val="FFAB00"/>
      </a:accent5>
      <a:accent6>
        <a:srgbClr val="E2ECFD"/>
      </a:accent6>
      <a:hlink>
        <a:srgbClr val="000000"/>
      </a:hlink>
      <a:folHlink>
        <a:srgbClr val="000000"/>
      </a:folHlink>
    </a:clrScheme>
    <a:fontScheme name="DNP">
      <a:majorFont>
        <a:latin typeface="Work Sans SemiBold"/>
        <a:ea typeface=""/>
        <a:cs typeface=""/>
      </a:majorFont>
      <a:minorFont>
        <a:latin typeface="Work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ctr">
        <a:spAutoFit/>
      </a:bodyPr>
      <a:lstStyle>
        <a:defPPr algn="l">
          <a:spcBef>
            <a:spcPts val="600"/>
          </a:spcBef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8-11 Plantilla Presentaciones DNP V.2.1.potx" id="{3A0CD5A2-25B5-47EB-A489-B7CDD21BBBB0}" vid="{BBA70CCE-05F8-4B2D-B622-CB86D4EA1A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Experiencias nacionales para la reducción de las inquidades</Template>
  <TotalTime>374</TotalTime>
  <Words>245</Words>
  <Application>Microsoft Macintosh PowerPoint</Application>
  <PresentationFormat>Widescreen</PresentationFormat>
  <Paragraphs>89</Paragraphs>
  <Slides>8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Work Sans</vt:lpstr>
      <vt:lpstr>Calibri</vt:lpstr>
      <vt:lpstr>Arial</vt:lpstr>
      <vt:lpstr>Wingdings</vt:lpstr>
      <vt:lpstr>Work Sans SemiBold</vt:lpstr>
      <vt:lpstr>Work Sans Light</vt:lpstr>
      <vt:lpstr>Courier New</vt:lpstr>
      <vt:lpstr>DNP 2018-2022</vt:lpstr>
      <vt:lpstr>PowerPoint Presentation</vt:lpstr>
      <vt:lpstr>PowerPoint Presentation</vt:lpstr>
      <vt:lpstr>PowerPoint Presentation</vt:lpstr>
      <vt:lpstr>Targets of the 2018-2022 NDP</vt:lpstr>
      <vt:lpstr>SDGs with higher number of synergies  NDP indicators - SDG targets</vt:lpstr>
      <vt:lpstr>Synergies NDP Indicators – SDG Targets</vt:lpstr>
      <vt:lpstr>Ejercicio de asociación Indicadores PND – Metas ODS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Eduard Augusto Arias Leon</dc:creator>
  <cp:lastModifiedBy>Haiyun Chen</cp:lastModifiedBy>
  <cp:revision>224</cp:revision>
  <dcterms:created xsi:type="dcterms:W3CDTF">2019-07-05T21:01:01Z</dcterms:created>
  <dcterms:modified xsi:type="dcterms:W3CDTF">2019-07-12T18:42:50Z</dcterms:modified>
</cp:coreProperties>
</file>