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  <p:sldMasterId id="2147483701" r:id="rId4"/>
  </p:sldMasterIdLst>
  <p:notesMasterIdLst>
    <p:notesMasterId r:id="rId28"/>
  </p:notesMasterIdLst>
  <p:handoutMasterIdLst>
    <p:handoutMasterId r:id="rId29"/>
  </p:handoutMasterIdLst>
  <p:sldIdLst>
    <p:sldId id="596" r:id="rId5"/>
    <p:sldId id="601" r:id="rId6"/>
    <p:sldId id="602" r:id="rId7"/>
    <p:sldId id="603" r:id="rId8"/>
    <p:sldId id="604" r:id="rId9"/>
    <p:sldId id="605" r:id="rId10"/>
    <p:sldId id="606" r:id="rId11"/>
    <p:sldId id="607" r:id="rId12"/>
    <p:sldId id="608" r:id="rId13"/>
    <p:sldId id="609" r:id="rId14"/>
    <p:sldId id="615" r:id="rId15"/>
    <p:sldId id="610" r:id="rId16"/>
    <p:sldId id="614" r:id="rId17"/>
    <p:sldId id="611" r:id="rId18"/>
    <p:sldId id="569" r:id="rId19"/>
    <p:sldId id="575" r:id="rId20"/>
    <p:sldId id="576" r:id="rId21"/>
    <p:sldId id="577" r:id="rId22"/>
    <p:sldId id="580" r:id="rId23"/>
    <p:sldId id="587" r:id="rId24"/>
    <p:sldId id="585" r:id="rId25"/>
    <p:sldId id="616" r:id="rId26"/>
    <p:sldId id="617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33CCFF"/>
    <a:srgbClr val="D2ED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085719-B5E9-4275-B06F-0B5A60471F23}" v="18" dt="2019-05-21T20:47:19.1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30" autoAdjust="0"/>
    <p:restoredTop sz="94660"/>
  </p:normalViewPr>
  <p:slideViewPr>
    <p:cSldViewPr>
      <p:cViewPr>
        <p:scale>
          <a:sx n="72" d="100"/>
          <a:sy n="72" d="100"/>
        </p:scale>
        <p:origin x="-10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45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ald Jansen" userId="4468e6ae-ba27-423b-aeb0-10396977e951" providerId="ADAL" clId="{2A69C249-FC55-42EC-A804-C6E09743FE1B}"/>
    <pc:docChg chg="delSld">
      <pc:chgData name="Ronald Jansen" userId="4468e6ae-ba27-423b-aeb0-10396977e951" providerId="ADAL" clId="{2A69C249-FC55-42EC-A804-C6E09743FE1B}" dt="2019-05-15T21:50:53.598" v="1" actId="2696"/>
      <pc:docMkLst>
        <pc:docMk/>
      </pc:docMkLst>
    </pc:docChg>
  </pc:docChgLst>
  <pc:docChgLst>
    <pc:chgData name="Ronald Jansen" userId="4468e6ae-ba27-423b-aeb0-10396977e951" providerId="ADAL" clId="{2A085719-B5E9-4275-B06F-0B5A60471F23}"/>
    <pc:docChg chg="addSld delSld modSld modMainMaster">
      <pc:chgData name="Ronald Jansen" userId="4468e6ae-ba27-423b-aeb0-10396977e951" providerId="ADAL" clId="{2A085719-B5E9-4275-B06F-0B5A60471F23}" dt="2019-05-21T20:47:19.101" v="15"/>
      <pc:docMkLst>
        <pc:docMk/>
      </pc:docMkLst>
      <pc:sldChg chg="del">
        <pc:chgData name="Ronald Jansen" userId="4468e6ae-ba27-423b-aeb0-10396977e951" providerId="ADAL" clId="{2A085719-B5E9-4275-B06F-0B5A60471F23}" dt="2019-05-21T20:40:11.675" v="1" actId="2696"/>
        <pc:sldMkLst>
          <pc:docMk/>
          <pc:sldMk cId="2632918306" sldId="256"/>
        </pc:sldMkLst>
      </pc:sldChg>
      <pc:sldChg chg="add del modTransition">
        <pc:chgData name="Ronald Jansen" userId="4468e6ae-ba27-423b-aeb0-10396977e951" providerId="ADAL" clId="{2A085719-B5E9-4275-B06F-0B5A60471F23}" dt="2019-05-21T20:45:12.258" v="14" actId="2696"/>
        <pc:sldMkLst>
          <pc:docMk/>
          <pc:sldMk cId="1369728231" sldId="542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2911380275" sldId="553"/>
        </pc:sldMkLst>
      </pc:sldChg>
      <pc:sldChg chg="add modTransition">
        <pc:chgData name="Ronald Jansen" userId="4468e6ae-ba27-423b-aeb0-10396977e951" providerId="ADAL" clId="{2A085719-B5E9-4275-B06F-0B5A60471F23}" dt="2019-05-21T20:41:23.671" v="13"/>
        <pc:sldMkLst>
          <pc:docMk/>
          <pc:sldMk cId="1657845703" sldId="565"/>
        </pc:sldMkLst>
      </pc:sldChg>
      <pc:sldChg chg="add modTransition">
        <pc:chgData name="Ronald Jansen" userId="4468e6ae-ba27-423b-aeb0-10396977e951" providerId="ADAL" clId="{2A085719-B5E9-4275-B06F-0B5A60471F23}" dt="2019-05-21T20:41:23.671" v="13"/>
        <pc:sldMkLst>
          <pc:docMk/>
          <pc:sldMk cId="944852058" sldId="566"/>
        </pc:sldMkLst>
      </pc:sldChg>
      <pc:sldChg chg="add setBg">
        <pc:chgData name="Ronald Jansen" userId="4468e6ae-ba27-423b-aeb0-10396977e951" providerId="ADAL" clId="{2A085719-B5E9-4275-B06F-0B5A60471F23}" dt="2019-05-21T20:47:19.101" v="15"/>
        <pc:sldMkLst>
          <pc:docMk/>
          <pc:sldMk cId="2217169068" sldId="568"/>
        </pc:sldMkLst>
      </pc:sldChg>
      <pc:sldChg chg="del">
        <pc:chgData name="Ronald Jansen" userId="4468e6ae-ba27-423b-aeb0-10396977e951" providerId="ADAL" clId="{2A085719-B5E9-4275-B06F-0B5A60471F23}" dt="2019-05-21T20:40:12.476" v="2" actId="2696"/>
        <pc:sldMkLst>
          <pc:docMk/>
          <pc:sldMk cId="4067016615" sldId="568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1002560298" sldId="569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2616212579" sldId="570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3425668327" sldId="571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1962659668" sldId="572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3802472039" sldId="573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3531658182" sldId="574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784398572" sldId="575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201975321" sldId="576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1700312207" sldId="577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3040479554" sldId="578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307621919" sldId="579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2963494507" sldId="580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3719011225" sldId="581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1944875866" sldId="582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2971197998" sldId="583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3069722211" sldId="584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405133214" sldId="585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2071212411" sldId="586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1203333414" sldId="587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706166975" sldId="588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2319932386" sldId="589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2513793449" sldId="590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730072812" sldId="591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6855198" sldId="592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283642008" sldId="593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2636439425" sldId="594"/>
        </pc:sldMkLst>
      </pc:sldChg>
      <pc:sldChg chg="modTransition">
        <pc:chgData name="Ronald Jansen" userId="4468e6ae-ba27-423b-aeb0-10396977e951" providerId="ADAL" clId="{2A085719-B5E9-4275-B06F-0B5A60471F23}" dt="2019-05-21T20:41:23.671" v="13"/>
        <pc:sldMkLst>
          <pc:docMk/>
          <pc:sldMk cId="3400504485" sldId="595"/>
        </pc:sldMkLst>
      </pc:sldChg>
      <pc:sldChg chg="add modTransition">
        <pc:chgData name="Ronald Jansen" userId="4468e6ae-ba27-423b-aeb0-10396977e951" providerId="ADAL" clId="{2A085719-B5E9-4275-B06F-0B5A60471F23}" dt="2019-05-21T20:41:23.671" v="13"/>
        <pc:sldMkLst>
          <pc:docMk/>
          <pc:sldMk cId="3022335181" sldId="596"/>
        </pc:sldMkLst>
      </pc:sldChg>
      <pc:sldMasterChg chg="modTransition modSldLayout">
        <pc:chgData name="Ronald Jansen" userId="4468e6ae-ba27-423b-aeb0-10396977e951" providerId="ADAL" clId="{2A085719-B5E9-4275-B06F-0B5A60471F23}" dt="2019-05-21T20:41:23.671" v="13"/>
        <pc:sldMasterMkLst>
          <pc:docMk/>
          <pc:sldMasterMk cId="1550434020" sldId="2147483648"/>
        </pc:sldMasterMkLst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1515718517" sldId="2147483649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789209959" sldId="2147483650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2646448596" sldId="2147483651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508712363" sldId="2147483652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1300917588" sldId="2147483653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2556568583" sldId="2147483654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3254774825" sldId="2147483655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1476637452" sldId="2147483656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979794367" sldId="2147483657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1569155002" sldId="2147483658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1545446336" sldId="2147483659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3613975380" sldId="2147483672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263829273" sldId="2147483714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389673887" sldId="2147483715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1550434020" sldId="2147483648"/>
            <pc:sldLayoutMk cId="2368512152" sldId="2147483716"/>
          </pc:sldLayoutMkLst>
        </pc:sldLayoutChg>
      </pc:sldMasterChg>
      <pc:sldMasterChg chg="modTransition modSldLayout">
        <pc:chgData name="Ronald Jansen" userId="4468e6ae-ba27-423b-aeb0-10396977e951" providerId="ADAL" clId="{2A085719-B5E9-4275-B06F-0B5A60471F23}" dt="2019-05-21T20:41:23.671" v="13"/>
        <pc:sldMasterMkLst>
          <pc:docMk/>
          <pc:sldMasterMk cId="3704849060" sldId="2147483660"/>
        </pc:sldMasterMkLst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3127462981" sldId="2147483661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929153824" sldId="2147483662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3550973810" sldId="2147483663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467244703" sldId="2147483664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102825639" sldId="2147483665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3602099663" sldId="2147483666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402557230" sldId="2147483667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209439270" sldId="2147483668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4289737321" sldId="2147483669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574266200" sldId="2147483670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2986413206" sldId="2147483671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04849060" sldId="2147483660"/>
            <pc:sldLayoutMk cId="3613975380" sldId="2147483673"/>
          </pc:sldLayoutMkLst>
        </pc:sldLayoutChg>
      </pc:sldMasterChg>
      <pc:sldMasterChg chg="modTransition modSldLayout">
        <pc:chgData name="Ronald Jansen" userId="4468e6ae-ba27-423b-aeb0-10396977e951" providerId="ADAL" clId="{2A085719-B5E9-4275-B06F-0B5A60471F23}" dt="2019-05-21T20:41:23.671" v="13"/>
        <pc:sldMasterMkLst>
          <pc:docMk/>
          <pc:sldMasterMk cId="3713929187" sldId="2147483675"/>
        </pc:sldMasterMkLst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1419370054" sldId="2147483676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662083785" sldId="2147483677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351296147" sldId="2147483678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1523269936" sldId="2147483679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1526758284" sldId="2147483680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4207274154" sldId="2147483681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3997420795" sldId="2147483682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1052327824" sldId="2147483683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1785029502" sldId="2147483684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2581478864" sldId="2147483685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1521337633" sldId="2147483686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713929187" sldId="2147483675"/>
            <pc:sldLayoutMk cId="2598088458" sldId="2147483687"/>
          </pc:sldLayoutMkLst>
        </pc:sldLayoutChg>
      </pc:sldMasterChg>
      <pc:sldMasterChg chg="modTransition modSldLayout">
        <pc:chgData name="Ronald Jansen" userId="4468e6ae-ba27-423b-aeb0-10396977e951" providerId="ADAL" clId="{2A085719-B5E9-4275-B06F-0B5A60471F23}" dt="2019-05-21T20:41:23.671" v="13"/>
        <pc:sldMasterMkLst>
          <pc:docMk/>
          <pc:sldMasterMk cId="3323814754" sldId="2147483701"/>
        </pc:sldMasterMkLst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1712781176" sldId="2147483702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3549801504" sldId="2147483703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4059475505" sldId="2147483704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2149188483" sldId="2147483705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3826184765" sldId="2147483706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2301132480" sldId="2147483707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1892389424" sldId="2147483708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1407480435" sldId="2147483709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4089493116" sldId="2147483710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2875645033" sldId="2147483711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1403721386" sldId="2147483712"/>
          </pc:sldLayoutMkLst>
        </pc:sldLayoutChg>
        <pc:sldLayoutChg chg="modTransition">
          <pc:chgData name="Ronald Jansen" userId="4468e6ae-ba27-423b-aeb0-10396977e951" providerId="ADAL" clId="{2A085719-B5E9-4275-B06F-0B5A60471F23}" dt="2019-05-21T20:41:23.671" v="13"/>
          <pc:sldLayoutMkLst>
            <pc:docMk/>
            <pc:sldMasterMk cId="3323814754" sldId="2147483701"/>
            <pc:sldLayoutMk cId="3327412460" sldId="214748371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4E78E-27DE-4EBB-8713-AF29BCAE29B5}" type="datetimeFigureOut">
              <a:rPr lang="en-GB" smtClean="0"/>
              <a:t>13/07/2019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F5BA1-106A-4F54-AB69-EE423E09D0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562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80C3DD-FA06-42DE-85DC-CA6AC321B3E9}" type="datetimeFigureOut">
              <a:rPr lang="en-GB" smtClean="0"/>
              <a:t>13/07/2019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EC84E0A-CBBD-4219-97B0-536BCD29A0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188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43fac2f7c2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43fac2f7c2_0_4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43fac2f7c2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43fac2f7c2_0_3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43fac2f7c2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43fac2f7c2_0_7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43fac2f7c2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43fac2f7c2_0_4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036C2-31C9-4E10-92C6-E12B39CF9FD6}" type="datetime1">
              <a:rPr lang="en-GB" smtClean="0"/>
              <a:t>13/07/2019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5F7484D2-8E9F-46D7-97CE-D97268F7C8D0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Description: UN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730" y="116633"/>
            <a:ext cx="775335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 descr="https://sustainabledevelopment.un.org/content/images/image18_2799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1053"/>
            <a:ext cx="2292182" cy="79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975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CD019-7356-4A6D-B2F6-0FF5400D35DE}" type="datetime1">
              <a:rPr lang="en-GB" smtClean="0"/>
              <a:t>13/07/2019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794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B960-1BBC-4F5C-9670-74FE5D06FF11}" type="datetime1">
              <a:rPr lang="en-GB" smtClean="0"/>
              <a:t>13/07/2019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155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3A1-174F-4FA4-9B3D-C8F332AB3807}" type="datetime1">
              <a:rPr lang="en-GB" smtClean="0"/>
              <a:t>13/07/2019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446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7209425" y="669600"/>
            <a:ext cx="206100" cy="27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1197475" y="-1070367"/>
            <a:ext cx="6749100" cy="8998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2255425" y="2655767"/>
            <a:ext cx="4633200" cy="15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 b="1">
                <a:solidFill>
                  <a:srgbClr val="000000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267550" y="-1182333"/>
            <a:ext cx="2347200" cy="31296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8348875" y="3843167"/>
            <a:ext cx="978600" cy="1304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2255425" y="722400"/>
            <a:ext cx="657600" cy="876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6752750" y="4620133"/>
            <a:ext cx="2284200" cy="3045600"/>
          </a:xfrm>
          <a:prstGeom prst="donut">
            <a:avLst>
              <a:gd name="adj" fmla="val 11909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137775" y="4257600"/>
            <a:ext cx="657600" cy="876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376550" y="5623033"/>
            <a:ext cx="1207800" cy="16104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244625" y="3389267"/>
            <a:ext cx="304800" cy="4064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7598775" y="-400333"/>
            <a:ext cx="1370700" cy="18276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8244625" y="1070467"/>
            <a:ext cx="657600" cy="876800"/>
          </a:xfrm>
          <a:prstGeom prst="ellipse">
            <a:avLst/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213975" y="927867"/>
            <a:ext cx="871500" cy="11620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-122175" y="3911000"/>
            <a:ext cx="1177500" cy="15700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150075" y="944400"/>
            <a:ext cx="846600" cy="1128800"/>
          </a:xfrm>
          <a:prstGeom prst="ellipse">
            <a:avLst/>
          </a:prstGeom>
          <a:noFill/>
          <a:ln w="9525" cap="flat" cmpd="sng">
            <a:solidFill>
              <a:srgbClr val="65BB48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1055325" y="5206100"/>
            <a:ext cx="206100" cy="2748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2"/>
          <p:cNvSpPr txBox="1">
            <a:spLocks noGrp="1"/>
          </p:cNvSpPr>
          <p:nvPr>
            <p:ph type="sldNum" idx="12"/>
          </p:nvPr>
        </p:nvSpPr>
        <p:spPr>
          <a:xfrm>
            <a:off x="8556784" y="63331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1300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lvl="1">
              <a:buNone/>
              <a:defRPr sz="1300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lvl="2">
              <a:buNone/>
              <a:defRPr sz="1300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lvl="3">
              <a:buNone/>
              <a:defRPr sz="1300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lvl="4">
              <a:buNone/>
              <a:defRPr sz="1300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lvl="5">
              <a:buNone/>
              <a:defRPr sz="1300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lvl="6">
              <a:buNone/>
              <a:defRPr sz="1300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lvl="7">
              <a:buNone/>
              <a:defRPr sz="1300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lvl="8">
              <a:buNone/>
              <a:defRPr sz="1300">
                <a:solidFill>
                  <a:srgbClr val="000000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82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"/>
          <p:cNvSpPr/>
          <p:nvPr/>
        </p:nvSpPr>
        <p:spPr>
          <a:xfrm>
            <a:off x="1144200" y="3598100"/>
            <a:ext cx="893700" cy="1191600"/>
          </a:xfrm>
          <a:prstGeom prst="ellipse">
            <a:avLst/>
          </a:prstGeom>
          <a:noFill/>
          <a:ln w="9525" cap="flat" cmpd="sng">
            <a:solidFill>
              <a:srgbClr val="BBCD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5"/>
          <p:cNvSpPr txBox="1">
            <a:spLocks noGrp="1"/>
          </p:cNvSpPr>
          <p:nvPr>
            <p:ph type="title"/>
          </p:nvPr>
        </p:nvSpPr>
        <p:spPr>
          <a:xfrm>
            <a:off x="2014575" y="790900"/>
            <a:ext cx="6196800" cy="854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 b="1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5"/>
          <p:cNvSpPr txBox="1">
            <a:spLocks noGrp="1"/>
          </p:cNvSpPr>
          <p:nvPr>
            <p:ph type="body" idx="1"/>
          </p:nvPr>
        </p:nvSpPr>
        <p:spPr>
          <a:xfrm>
            <a:off x="2014700" y="1813400"/>
            <a:ext cx="6196800" cy="4522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￮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70" name="Google Shape;70;p5"/>
          <p:cNvSpPr/>
          <p:nvPr/>
        </p:nvSpPr>
        <p:spPr>
          <a:xfrm>
            <a:off x="-883075" y="-275067"/>
            <a:ext cx="2347200" cy="3129600"/>
          </a:xfrm>
          <a:prstGeom prst="donut">
            <a:avLst>
              <a:gd name="adj" fmla="val 29778"/>
            </a:avLst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5"/>
          <p:cNvSpPr/>
          <p:nvPr/>
        </p:nvSpPr>
        <p:spPr>
          <a:xfrm>
            <a:off x="-610125" y="1813400"/>
            <a:ext cx="978600" cy="13048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5"/>
          <p:cNvSpPr/>
          <p:nvPr/>
        </p:nvSpPr>
        <p:spPr>
          <a:xfrm>
            <a:off x="1196600" y="324833"/>
            <a:ext cx="657600" cy="876800"/>
          </a:xfrm>
          <a:prstGeom prst="ellipse">
            <a:avLst/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5"/>
          <p:cNvSpPr/>
          <p:nvPr/>
        </p:nvSpPr>
        <p:spPr>
          <a:xfrm>
            <a:off x="788725" y="3118200"/>
            <a:ext cx="811200" cy="1081600"/>
          </a:xfrm>
          <a:prstGeom prst="donut">
            <a:avLst>
              <a:gd name="adj" fmla="val 22275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5"/>
          <p:cNvSpPr/>
          <p:nvPr/>
        </p:nvSpPr>
        <p:spPr>
          <a:xfrm>
            <a:off x="153675" y="5533267"/>
            <a:ext cx="1207800" cy="16104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5"/>
          <p:cNvSpPr/>
          <p:nvPr/>
        </p:nvSpPr>
        <p:spPr>
          <a:xfrm>
            <a:off x="1315800" y="5147967"/>
            <a:ext cx="550500" cy="734000"/>
          </a:xfrm>
          <a:prstGeom prst="donut">
            <a:avLst>
              <a:gd name="adj" fmla="val 42915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5"/>
          <p:cNvSpPr/>
          <p:nvPr/>
        </p:nvSpPr>
        <p:spPr>
          <a:xfrm>
            <a:off x="438575" y="3990700"/>
            <a:ext cx="304800" cy="4064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5"/>
          <p:cNvSpPr/>
          <p:nvPr/>
        </p:nvSpPr>
        <p:spPr>
          <a:xfrm>
            <a:off x="7744850" y="560633"/>
            <a:ext cx="550500" cy="7340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5"/>
          <p:cNvSpPr/>
          <p:nvPr/>
        </p:nvSpPr>
        <p:spPr>
          <a:xfrm>
            <a:off x="8839500" y="1359700"/>
            <a:ext cx="397500" cy="5300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5"/>
          <p:cNvSpPr/>
          <p:nvPr/>
        </p:nvSpPr>
        <p:spPr>
          <a:xfrm>
            <a:off x="8295350" y="-428167"/>
            <a:ext cx="741600" cy="988800"/>
          </a:xfrm>
          <a:prstGeom prst="donut">
            <a:avLst>
              <a:gd name="adj" fmla="val 31897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5"/>
          <p:cNvSpPr/>
          <p:nvPr/>
        </p:nvSpPr>
        <p:spPr>
          <a:xfrm>
            <a:off x="8651500" y="2155100"/>
            <a:ext cx="188100" cy="2508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5"/>
          <p:cNvSpPr/>
          <p:nvPr/>
        </p:nvSpPr>
        <p:spPr>
          <a:xfrm>
            <a:off x="1036100" y="110833"/>
            <a:ext cx="978600" cy="1304800"/>
          </a:xfrm>
          <a:prstGeom prst="ellipse">
            <a:avLst/>
          </a:prstGeom>
          <a:noFill/>
          <a:ln w="9525" cap="flat" cmpd="sng">
            <a:solidFill>
              <a:srgbClr val="00ACC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5"/>
          <p:cNvSpPr/>
          <p:nvPr/>
        </p:nvSpPr>
        <p:spPr>
          <a:xfrm>
            <a:off x="8062825" y="918500"/>
            <a:ext cx="449700" cy="599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5"/>
          <p:cNvSpPr txBox="1">
            <a:spLocks noGrp="1"/>
          </p:cNvSpPr>
          <p:nvPr>
            <p:ph type="sldNum" idx="12"/>
          </p:nvPr>
        </p:nvSpPr>
        <p:spPr>
          <a:xfrm>
            <a:off x="8635625" y="6335500"/>
            <a:ext cx="469800" cy="5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673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3B9A1-4E39-47F7-8698-D2EEAEF25997}" type="datetime1">
              <a:rPr lang="en-GB" smtClean="0"/>
              <a:t>13/07/2019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5F7484D2-8E9F-46D7-97CE-D97268F7C8D0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Description: UN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730" y="116633"/>
            <a:ext cx="775335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 descr="https://sustainabledevelopment.un.org/content/images/image18_2799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1053"/>
            <a:ext cx="2292182" cy="79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975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7715E-9B5A-462C-86F8-BB1FD45F40CD}" type="datetime1">
              <a:rPr lang="en-GB" smtClean="0"/>
              <a:t>13/07/2019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462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173FA-3D3F-4F3D-B485-976AFEB69769}" type="datetime1">
              <a:rPr lang="en-GB" smtClean="0"/>
              <a:t>13/07/2019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153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A211F-98D0-427C-86FC-96A3FDBB954A}" type="datetime1">
              <a:rPr lang="en-GB" smtClean="0"/>
              <a:t>13/07/2019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73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18ACD-49C0-49E5-BB9D-063AFBEEC73C}" type="datetime1">
              <a:rPr lang="en-GB" smtClean="0"/>
              <a:t>13/07/2019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United Nations Statistics Division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44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196B-CF87-449E-8E1C-646B58276DEF}" type="datetime1">
              <a:rPr lang="en-GB" smtClean="0"/>
              <a:t>13/07/2019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5F7484D2-8E9F-46D7-97CE-D97268F7C8D0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980728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Description: UN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730" y="116633"/>
            <a:ext cx="775335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83" y="207119"/>
            <a:ext cx="28384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718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719F9-F6CB-4F3E-BE5B-FA704D369B04}" type="datetime1">
              <a:rPr lang="en-GB" smtClean="0"/>
              <a:t>13/07/2019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United Nations Statistics Division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25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FA568-FD1E-4769-9A03-77708B7FEDAD}" type="datetime1">
              <a:rPr lang="en-GB" smtClean="0"/>
              <a:t>13/07/2019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United Nations Statistics Division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99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F587-D984-4FD0-B398-1D3E905B5176}" type="datetime1">
              <a:rPr lang="en-GB" smtClean="0"/>
              <a:t>13/07/2019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United Nations Statistics Division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57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E396-659D-43EA-B407-AC151A77DF9C}" type="datetime1">
              <a:rPr lang="en-GB" smtClean="0"/>
              <a:t>13/07/2019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United Nations Statistics Division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9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BE5C-1C87-4391-A92B-B4CF99A8AF37}" type="datetime1">
              <a:rPr lang="en-GB" smtClean="0"/>
              <a:t>13/07/2019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United Nations Statistics Division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37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76AC-0BEA-4D34-B317-B6712DF33FC0}" type="datetime1">
              <a:rPr lang="en-GB" smtClean="0"/>
              <a:t>13/07/2019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66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2CBD-0A25-488A-86BC-14138A3F26E5}" type="datetime1">
              <a:rPr lang="en-GB" smtClean="0"/>
              <a:t>13/07/2019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13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3DTransparentLogoFl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" y="1143010"/>
            <a:ext cx="9966325" cy="5532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TELGR_pos_3D_4cp_1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66" y="260351"/>
            <a:ext cx="124142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57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504" y="4715987"/>
            <a:ext cx="5324475" cy="738664"/>
          </a:xfrm>
        </p:spPr>
        <p:txBody>
          <a:bodyPr anchor="b">
            <a:spAutoFit/>
          </a:bodyPr>
          <a:lstStyle>
            <a:lvl1pPr>
              <a:defRPr sz="2400"/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39571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5662613"/>
            <a:ext cx="5327650" cy="215444"/>
          </a:xfrm>
        </p:spPr>
        <p:txBody>
          <a:bodyPr>
            <a:spAutoFit/>
          </a:bodyPr>
          <a:lstStyle>
            <a:lvl1pPr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19370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A9905-2031-468F-B429-2076087C95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1A34A-EEDC-4B55-A1EC-5992C0636392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083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B1217-3AE7-4354-AF64-46CF52ED1D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D2DCA-E88C-45FB-952F-D87392E4BB56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96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55A0-6E01-4CD1-A1FF-E7FEFD5FC3F4}" type="datetime1">
              <a:rPr lang="en-GB" smtClean="0"/>
              <a:t>13/07/2019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20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370046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321175" y="1628775"/>
            <a:ext cx="370205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7E378-2BF8-45EF-BF30-930A47DD4A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EA650-3DCE-4BBB-A82D-D866C4954016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69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06281-F064-4001-9989-B625C8ECD9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830C7-4BF3-4A16-8FFA-7BC7487A52ED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758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50E3E-838D-40DC-B756-62CFD4A741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27E6C-6E34-4C2B-A8C2-A809473797DF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274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8C8E6-AECF-44FE-9AEA-192FF88657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05255-973D-43FB-B075-68CC3B915E01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420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1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6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1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9C739-F435-43B4-A18E-F79344F5F7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277A0-5773-4B5F-8E64-DAEFE95DCB81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327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47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EAD75-799A-4581-8539-5388306756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016C2-6A71-4B01-9D44-709C222D65AF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029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AB468-5343-4A0B-BD56-90B88AE2C73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B7B92-9990-46A9-8DDD-E26EFD5585A4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478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240463" y="323852"/>
            <a:ext cx="1922462" cy="54959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68313" y="323852"/>
            <a:ext cx="5619750" cy="5495925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F0C99-DE4F-4679-84D6-7DA64B8D5D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BF01-CD06-4432-9DE2-EFE6245FD985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337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/>
          </p:nvPr>
        </p:nvSpPr>
        <p:spPr>
          <a:xfrm>
            <a:off x="468313" y="323852"/>
            <a:ext cx="7694612" cy="5495925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85130-A530-4D88-B9CF-3D590C9D6C9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6BD13-22A9-483E-9793-3371C29BD27C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088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3DTransparentLogoFl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" y="1143010"/>
            <a:ext cx="9966325" cy="5532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TELGR_pos_3D_4cp_1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66" y="260351"/>
            <a:ext cx="124142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57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504" y="4715987"/>
            <a:ext cx="5324475" cy="738664"/>
          </a:xfrm>
        </p:spPr>
        <p:txBody>
          <a:bodyPr anchor="b">
            <a:spAutoFit/>
          </a:bodyPr>
          <a:lstStyle>
            <a:lvl1pPr>
              <a:defRPr sz="2400"/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139571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5662613"/>
            <a:ext cx="5327650" cy="215444"/>
          </a:xfrm>
        </p:spPr>
        <p:txBody>
          <a:bodyPr>
            <a:spAutoFit/>
          </a:bodyPr>
          <a:lstStyle>
            <a:lvl1pPr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781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0DD2B-A762-4F02-BD22-D19CFD5E8087}" type="datetime1">
              <a:rPr lang="en-GB" smtClean="0"/>
              <a:t>13/07/2019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48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A9905-2031-468F-B429-2076087C95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1A34A-EEDC-4B55-A1EC-5992C0636392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801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B1217-3AE7-4354-AF64-46CF52ED1D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D2DCA-E88C-45FB-952F-D87392E4BB56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475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370046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321175" y="1628775"/>
            <a:ext cx="370205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7E378-2BF8-45EF-BF30-930A47DD4A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EA650-3DCE-4BBB-A82D-D866C4954016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88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06281-F064-4001-9989-B625C8ECD9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830C7-4BF3-4A16-8FFA-7BC7487A52ED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184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50E3E-838D-40DC-B756-62CFD4A741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27E6C-6E34-4C2B-A8C2-A809473797DF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13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8C8E6-AECF-44FE-9AEA-192FF88657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05255-973D-43FB-B075-68CC3B915E01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389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1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6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1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9C739-F435-43B4-A18E-F79344F5F72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277A0-5773-4B5F-8E64-DAEFE95DCB81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480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47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EAD75-799A-4581-8539-5388306756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016C2-6A71-4B01-9D44-709C222D65AF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93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AB468-5343-4A0B-BD56-90B88AE2C73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B7B92-9990-46A9-8DDD-E26EFD5585A4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645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240463" y="323852"/>
            <a:ext cx="1922462" cy="54959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68313" y="323852"/>
            <a:ext cx="5619750" cy="5495925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F0C99-DE4F-4679-84D6-7DA64B8D5D3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6BF01-CD06-4432-9DE2-EFE6245FD985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721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1C79-ED83-4E1A-9D1F-76C126C90EFA}" type="datetime1">
              <a:rPr lang="en-GB" smtClean="0"/>
              <a:t>13/07/2019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712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/>
          </p:nvPr>
        </p:nvSpPr>
        <p:spPr>
          <a:xfrm>
            <a:off x="468313" y="323852"/>
            <a:ext cx="7694612" cy="5495925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85130-A530-4D88-B9CF-3D590C9D6C9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6BD13-22A9-483E-9793-3371C29BD27C}" type="datetime1">
              <a:rPr lang="en-GB">
                <a:solidFill>
                  <a:srgbClr val="000000"/>
                </a:solidFill>
              </a:rPr>
              <a:pPr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412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5446C-3140-4E77-800D-DB8CB92D6900}" type="datetime1">
              <a:rPr lang="en-GB" smtClean="0"/>
              <a:t>13/07/2019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917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F7388-B491-4DC4-98B6-35E288B209C0}" type="datetime1">
              <a:rPr lang="en-GB" smtClean="0"/>
              <a:t>13/07/2019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568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774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A1A80-4E6C-4BD6-AD1E-ED4C2FB4B4DA}" type="datetime1">
              <a:rPr lang="en-GB" smtClean="0"/>
              <a:t>13/07/2019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637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E974A-2A45-40E6-A2B6-9EA883B55CF2}" type="datetime1">
              <a:rPr lang="en-GB" smtClean="0"/>
              <a:t>13/07/2019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484D2-8E9F-46D7-97CE-D97268F7C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43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714" r:id="rId13"/>
    <p:sldLayoutId id="2147483715" r:id="rId14"/>
  </p:sldLayoutIdLst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5CDEA-14DE-499D-B919-ABC45BD73DC6}" type="datetime1">
              <a:rPr lang="en-GB" smtClean="0"/>
              <a:t>13/07/2019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United Nations Statistics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04304-2A8C-4F49-A0C3-EF708D172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84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23851"/>
            <a:ext cx="7694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7554912" cy="419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94693" name="Rectangle 5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b-NO" sz="2400">
              <a:solidFill>
                <a:srgbClr val="000000"/>
              </a:solidFill>
            </a:endParaRPr>
          </a:p>
        </p:txBody>
      </p:sp>
      <p:sp>
        <p:nvSpPr>
          <p:cNvPr id="13946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1488" y="6589713"/>
            <a:ext cx="5000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580FA5-8B87-41FE-920C-11878B8444C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39469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71550" y="6588127"/>
            <a:ext cx="2133600" cy="153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7EAB97-939C-467E-B46D-7EE845A05E3B}" type="datetime1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5127" name="Picture 9" descr="TELGR_pos_3D_4cp_100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5891" y="6289685"/>
            <a:ext cx="1220787" cy="46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46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88127"/>
            <a:ext cx="2895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92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30000"/>
        </a:spcAft>
        <a:buClr>
          <a:schemeClr val="tx1"/>
        </a:buClr>
        <a:buFont typeface="Verdana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71463" indent="-269875" algn="l" rtl="0" eaLnBrk="0" fontAlgn="base" hangingPunct="0">
        <a:spcBef>
          <a:spcPct val="20000"/>
        </a:spcBef>
        <a:spcAft>
          <a:spcPct val="30000"/>
        </a:spcAft>
        <a:buClr>
          <a:schemeClr val="tx1"/>
        </a:buClr>
        <a:buFont typeface="Verdana" pitchFamily="34" charset="0"/>
        <a:buChar char="•"/>
        <a:defRPr>
          <a:solidFill>
            <a:schemeClr val="tx1"/>
          </a:solidFill>
          <a:latin typeface="+mn-lt"/>
        </a:defRPr>
      </a:lvl2pPr>
      <a:lvl3pPr marL="542925" indent="-269875" algn="l" rtl="0" eaLnBrk="0" fontAlgn="base" hangingPunct="0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3pPr>
      <a:lvl4pPr marL="814388" indent="-269875" algn="l" rtl="0" eaLnBrk="0" fontAlgn="base" hangingPunct="0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4pPr>
      <a:lvl5pPr marL="1085850" indent="-269875" algn="l" rtl="0" eaLnBrk="0" fontAlgn="base" hangingPunct="0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5pPr>
      <a:lvl6pPr marL="1543050" indent="-269875" algn="l" rtl="0" fontAlgn="base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6pPr>
      <a:lvl7pPr marL="2000250" indent="-269875" algn="l" rtl="0" fontAlgn="base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7pPr>
      <a:lvl8pPr marL="2457450" indent="-269875" algn="l" rtl="0" fontAlgn="base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8pPr>
      <a:lvl9pPr marL="2914650" indent="-269875" algn="l" rtl="0" fontAlgn="base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23851"/>
            <a:ext cx="7694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7554912" cy="419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94693" name="Rectangle 5"/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b-NO" sz="2400">
              <a:solidFill>
                <a:srgbClr val="000000"/>
              </a:solidFill>
            </a:endParaRPr>
          </a:p>
        </p:txBody>
      </p:sp>
      <p:sp>
        <p:nvSpPr>
          <p:cNvPr id="13946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1488" y="6589713"/>
            <a:ext cx="5000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580FA5-8B87-41FE-920C-11878B8444C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39469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71550" y="6588127"/>
            <a:ext cx="2133600" cy="153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7EAB97-939C-467E-B46D-7EE845A05E3B}" type="datetime1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13/07/2019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5127" name="Picture 9" descr="TELGR_pos_3D_4cp_100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5891" y="6289685"/>
            <a:ext cx="1220787" cy="46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46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88127"/>
            <a:ext cx="2895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81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</p:sldLayoutIdLst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30000"/>
        </a:spcAft>
        <a:buClr>
          <a:schemeClr val="tx1"/>
        </a:buClr>
        <a:buFont typeface="Verdana" pitchFamily="34" charset="0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71463" indent="-269875" algn="l" rtl="0" eaLnBrk="0" fontAlgn="base" hangingPunct="0">
        <a:spcBef>
          <a:spcPct val="20000"/>
        </a:spcBef>
        <a:spcAft>
          <a:spcPct val="30000"/>
        </a:spcAft>
        <a:buClr>
          <a:schemeClr val="tx1"/>
        </a:buClr>
        <a:buFont typeface="Verdana" pitchFamily="34" charset="0"/>
        <a:buChar char="•"/>
        <a:defRPr>
          <a:solidFill>
            <a:schemeClr val="tx1"/>
          </a:solidFill>
          <a:latin typeface="+mn-lt"/>
        </a:defRPr>
      </a:lvl2pPr>
      <a:lvl3pPr marL="542925" indent="-269875" algn="l" rtl="0" eaLnBrk="0" fontAlgn="base" hangingPunct="0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3pPr>
      <a:lvl4pPr marL="814388" indent="-269875" algn="l" rtl="0" eaLnBrk="0" fontAlgn="base" hangingPunct="0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4pPr>
      <a:lvl5pPr marL="1085850" indent="-269875" algn="l" rtl="0" eaLnBrk="0" fontAlgn="base" hangingPunct="0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5pPr>
      <a:lvl6pPr marL="1543050" indent="-269875" algn="l" rtl="0" fontAlgn="base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6pPr>
      <a:lvl7pPr marL="2000250" indent="-269875" algn="l" rtl="0" fontAlgn="base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7pPr>
      <a:lvl8pPr marL="2457450" indent="-269875" algn="l" rtl="0" fontAlgn="base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8pPr>
      <a:lvl9pPr marL="2914650" indent="-269875" algn="l" rtl="0" fontAlgn="base">
        <a:spcBef>
          <a:spcPct val="20000"/>
        </a:spcBef>
        <a:spcAft>
          <a:spcPct val="30000"/>
        </a:spcAft>
        <a:buClr>
          <a:schemeClr val="tx1"/>
        </a:buClr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ethods.officialstatistics.or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developers.officialstatistics.org" TargetMode="External"/><Relationship Id="rId5" Type="http://schemas.openxmlformats.org/officeDocument/2006/relationships/hyperlink" Target="https://location.officialstatistics.org" TargetMode="External"/><Relationship Id="rId4" Type="http://schemas.openxmlformats.org/officeDocument/2006/relationships/hyperlink" Target="https://eo.officialstatistics.or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05989" y="1340768"/>
            <a:ext cx="7801845" cy="489654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  <a:t>SDGs, inter-linkages, </a:t>
            </a:r>
            <a:b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  <a:t>Statistical Systems and</a:t>
            </a:r>
            <a:r>
              <a:rPr lang="en-US" dirty="0">
                <a:solidFill>
                  <a:srgbClr val="0070C0"/>
                </a:solidFill>
                <a:latin typeface="Cambria" panose="02040503050406030204" pitchFamily="18" charset="0"/>
              </a:rPr>
              <a:t/>
            </a:r>
            <a:br>
              <a:rPr lang="en-US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US" dirty="0">
                <a:solidFill>
                  <a:srgbClr val="0070C0"/>
                </a:solidFill>
                <a:latin typeface="Cambria" panose="02040503050406030204" pitchFamily="18" charset="0"/>
              </a:rPr>
              <a:t>UN Global Platform</a:t>
            </a:r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  <a:t/>
            </a:r>
            <a:b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3100" dirty="0">
                <a:solidFill>
                  <a:srgbClr val="C00000"/>
                </a:solidFill>
                <a:latin typeface="Cambria" panose="02040503050406030204" pitchFamily="18" charset="0"/>
              </a:rPr>
              <a:t>a collaborative environment </a:t>
            </a:r>
            <a:br>
              <a:rPr lang="en-US" sz="3100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3100" dirty="0">
                <a:solidFill>
                  <a:srgbClr val="C00000"/>
                </a:solidFill>
                <a:latin typeface="Cambria" panose="02040503050406030204" pitchFamily="18" charset="0"/>
              </a:rPr>
              <a:t>for the global statistical </a:t>
            </a:r>
            <a:r>
              <a:rPr lang="en-US" sz="31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community</a:t>
            </a:r>
            <a:br>
              <a:rPr lang="en-US" sz="3100" dirty="0" smtClean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3100" dirty="0">
                <a:solidFill>
                  <a:srgbClr val="C00000"/>
                </a:solidFill>
                <a:latin typeface="Cambria" panose="02040503050406030204" pitchFamily="18" charset="0"/>
              </a:rPr>
              <a:t/>
            </a:r>
            <a:br>
              <a:rPr lang="en-US" sz="3100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31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Ronald Jansen,</a:t>
            </a:r>
            <a:br>
              <a:rPr lang="en-US" sz="3100" dirty="0" smtClean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US" sz="3100" dirty="0" smtClean="0">
                <a:solidFill>
                  <a:srgbClr val="0070C0"/>
                </a:solidFill>
                <a:latin typeface="Cambria" panose="02040503050406030204" pitchFamily="18" charset="0"/>
              </a:rPr>
              <a:t>Assistant Director, DESA/Statistics</a:t>
            </a:r>
            <a:endParaRPr lang="en-GB" sz="36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Description: U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730" y="116633"/>
            <a:ext cx="775335" cy="6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4F474-721D-4AF2-8959-57A5502F60DF}" type="datetime1">
              <a:rPr lang="en-GB" smtClean="0"/>
              <a:t>13/07/2019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F7484D2-8E9F-46D7-97CE-D97268F7C8D0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335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10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03244" y="47667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How can we measure interlinkages?</a:t>
            </a:r>
            <a:endParaRPr lang="en-US" sz="3600" b="1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18" y="1196752"/>
            <a:ext cx="8254830" cy="478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9253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11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12226692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5536" y="411763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DATA INTEROPERABILITY: A PRACTITIONER’S GUIDE TO JOINING UP DATA IN THE DEVELOPMENT SECTOR</a:t>
            </a:r>
          </a:p>
        </p:txBody>
      </p:sp>
    </p:spTree>
    <p:extLst>
      <p:ext uri="{BB962C8B-B14F-4D97-AF65-F5344CB8AC3E}">
        <p14:creationId xmlns:p14="http://schemas.microsoft.com/office/powerpoint/2010/main" val="1366303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26788" y="6088211"/>
            <a:ext cx="2133600" cy="365125"/>
          </a:xfrm>
        </p:spPr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93788" y="6088211"/>
            <a:ext cx="2895600" cy="365125"/>
          </a:xfrm>
        </p:spPr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22788" y="6088211"/>
            <a:ext cx="2133600" cy="365125"/>
          </a:xfrm>
        </p:spPr>
        <p:txBody>
          <a:bodyPr/>
          <a:lstStyle/>
          <a:p>
            <a:fld id="{5F7484D2-8E9F-46D7-97CE-D97268F7C8D0}" type="slidenum">
              <a:rPr lang="en-GB" smtClean="0"/>
              <a:t>12</a:t>
            </a:fld>
            <a:endParaRPr lang="en-GB"/>
          </a:p>
        </p:txBody>
      </p:sp>
      <p:sp>
        <p:nvSpPr>
          <p:cNvPr id="6" name="Date Placeholder 1"/>
          <p:cNvSpPr txBox="1">
            <a:spLocks/>
          </p:cNvSpPr>
          <p:nvPr/>
        </p:nvSpPr>
        <p:spPr>
          <a:xfrm>
            <a:off x="426788" y="60882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9300604-0658-4A0E-8369-6A6E96443463}" type="datetime1">
              <a:rPr lang="en-GB" smtClean="0"/>
              <a:pPr/>
              <a:t>13/07/2019</a:t>
            </a:fld>
            <a:endParaRPr lang="en-GB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3093788" y="608821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United Nations Statistics Division</a:t>
            </a:r>
            <a:endParaRPr lang="en-GB" dirty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6522788" y="60882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Slide </a:t>
            </a:r>
            <a:fld id="{5F7484D2-8E9F-46D7-97CE-D97268F7C8D0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365124" y="928612"/>
            <a:ext cx="8496944" cy="504056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1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267745" y="1828712"/>
            <a:ext cx="6120680" cy="3672408"/>
          </a:xfrm>
          <a:prstGeom prst="ellipse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605484" y="2512788"/>
            <a:ext cx="4176464" cy="2304256"/>
          </a:xfrm>
          <a:prstGeom prst="ellipse">
            <a:avLst/>
          </a:prstGeom>
          <a:solidFill>
            <a:srgbClr val="FF000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5001419" y="3482131"/>
            <a:ext cx="972108" cy="792088"/>
          </a:xfrm>
          <a:prstGeom prst="roundRect">
            <a:avLst/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96770" y="3789236"/>
            <a:ext cx="95410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Person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25764" y="3088852"/>
            <a:ext cx="172819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Community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57812" y="2440780"/>
            <a:ext cx="214110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District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49900" y="1792708"/>
            <a:ext cx="18002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Country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41288" y="856604"/>
            <a:ext cx="522058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ambria" panose="02040503050406030204" pitchFamily="18" charset="0"/>
              </a:rPr>
              <a:t>Statistical Data Infrastructure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904618" y="4310968"/>
            <a:ext cx="972108" cy="792088"/>
          </a:xfrm>
          <a:prstGeom prst="roundRect">
            <a:avLst/>
          </a:prstGeom>
          <a:solidFill>
            <a:srgbClr val="00B05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499969" y="4618073"/>
            <a:ext cx="112839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Business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7505" y="4303696"/>
            <a:ext cx="3497979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4.  Big Data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7505" y="2728812"/>
            <a:ext cx="3497979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2.  Register Data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7505" y="3520900"/>
            <a:ext cx="3497979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3.  Other Administrative Data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7504" y="1953308"/>
            <a:ext cx="3497979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1.  Statistical data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2267745" y="5501120"/>
            <a:ext cx="5514203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Geo-Spatial integration</a:t>
            </a:r>
          </a:p>
        </p:txBody>
      </p:sp>
    </p:spTree>
    <p:extLst>
      <p:ext uri="{BB962C8B-B14F-4D97-AF65-F5344CB8AC3E}">
        <p14:creationId xmlns:p14="http://schemas.microsoft.com/office/powerpoint/2010/main" val="1053863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492" y="-234280"/>
            <a:ext cx="8229600" cy="1143000"/>
          </a:xfrm>
        </p:spPr>
        <p:txBody>
          <a:bodyPr/>
          <a:lstStyle/>
          <a:p>
            <a:r>
              <a:rPr lang="en-US" b="1" dirty="0" smtClean="0"/>
              <a:t>Integrated statistics approach</a:t>
            </a:r>
            <a:endParaRPr lang="en-US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415492" y="755467"/>
            <a:ext cx="8457280" cy="6054268"/>
            <a:chOff x="381759" y="657991"/>
            <a:chExt cx="8330442" cy="5902476"/>
          </a:xfrm>
        </p:grpSpPr>
        <p:grpSp>
          <p:nvGrpSpPr>
            <p:cNvPr id="5" name="Group 4"/>
            <p:cNvGrpSpPr/>
            <p:nvPr/>
          </p:nvGrpSpPr>
          <p:grpSpPr>
            <a:xfrm>
              <a:off x="381759" y="5510257"/>
              <a:ext cx="8330442" cy="1050210"/>
              <a:chOff x="381759" y="5272132"/>
              <a:chExt cx="8330442" cy="1050210"/>
            </a:xfrm>
          </p:grpSpPr>
          <p:sp>
            <p:nvSpPr>
              <p:cNvPr id="29" name="Text Box 170"/>
              <p:cNvSpPr txBox="1">
                <a:spLocks noChangeArrowheads="1"/>
              </p:cNvSpPr>
              <p:nvPr/>
            </p:nvSpPr>
            <p:spPr bwMode="auto">
              <a:xfrm>
                <a:off x="1968501" y="6013704"/>
                <a:ext cx="6743700" cy="256052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rgbClr val="44546A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</a:rPr>
                  <a:t>Institutional arrangements</a:t>
                </a:r>
                <a:endParaRPr kumimoji="0" lang="en-US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TextBox 29"/>
              <p:cNvSpPr txBox="1">
                <a:spLocks/>
              </p:cNvSpPr>
              <p:nvPr/>
            </p:nvSpPr>
            <p:spPr>
              <a:xfrm>
                <a:off x="381759" y="5272132"/>
                <a:ext cx="1438382" cy="105021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44546A"/>
                </a:solidFill>
              </a:ln>
            </p:spPr>
            <p:txBody>
              <a:bodyPr vert="horz" wrap="square" rtlCol="0" anchor="ctr" anchorCtr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</a:rPr>
                  <a:t>Institutional setting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Text Box 170"/>
              <p:cNvSpPr txBox="1">
                <a:spLocks noChangeArrowheads="1"/>
              </p:cNvSpPr>
              <p:nvPr/>
            </p:nvSpPr>
            <p:spPr bwMode="auto">
              <a:xfrm>
                <a:off x="1968501" y="5676523"/>
                <a:ext cx="6743700" cy="256052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rgbClr val="44546A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</a:rPr>
                  <a:t>Management and internal policy</a:t>
                </a:r>
              </a:p>
            </p:txBody>
          </p:sp>
          <p:sp>
            <p:nvSpPr>
              <p:cNvPr id="32" name="Text Box 170"/>
              <p:cNvSpPr txBox="1">
                <a:spLocks noChangeArrowheads="1"/>
              </p:cNvSpPr>
              <p:nvPr/>
            </p:nvSpPr>
            <p:spPr bwMode="auto">
              <a:xfrm>
                <a:off x="1968501" y="5340037"/>
                <a:ext cx="6743700" cy="256052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rgbClr val="44546A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</a:rPr>
                  <a:t>Information, Communication Technology (ICT)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381759" y="4648606"/>
              <a:ext cx="8023910" cy="573800"/>
              <a:chOff x="381759" y="4888275"/>
              <a:chExt cx="8023910" cy="573800"/>
            </a:xfrm>
          </p:grpSpPr>
          <p:sp>
            <p:nvSpPr>
              <p:cNvPr id="26" name="Line 181"/>
              <p:cNvSpPr>
                <a:spLocks noChangeShapeType="1"/>
              </p:cNvSpPr>
              <p:nvPr/>
            </p:nvSpPr>
            <p:spPr bwMode="auto">
              <a:xfrm flipV="1">
                <a:off x="5174005" y="4987599"/>
                <a:ext cx="0" cy="302670"/>
              </a:xfrm>
              <a:prstGeom prst="line">
                <a:avLst/>
              </a:prstGeom>
              <a:noFill/>
              <a:ln w="9525">
                <a:solidFill>
                  <a:srgbClr val="44546A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 Box 170"/>
              <p:cNvSpPr txBox="1">
                <a:spLocks noChangeArrowheads="1"/>
              </p:cNvSpPr>
              <p:nvPr/>
            </p:nvSpPr>
            <p:spPr bwMode="auto">
              <a:xfrm>
                <a:off x="2275033" y="4888275"/>
                <a:ext cx="6130636" cy="573799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rgbClr val="44546A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</a:rPr>
                  <a:t>Standards and methods</a:t>
                </a:r>
                <a:endParaRPr kumimoji="0" lang="en-US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TextBox 27"/>
              <p:cNvSpPr txBox="1">
                <a:spLocks/>
              </p:cNvSpPr>
              <p:nvPr/>
            </p:nvSpPr>
            <p:spPr>
              <a:xfrm>
                <a:off x="381759" y="4888275"/>
                <a:ext cx="1438382" cy="5738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rgbClr val="44546A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defPPr>
                  <a:defRPr lang="en-US"/>
                </a:defPPr>
                <a:lvl1pPr algn="ctr" eaLnBrk="1" hangingPunct="1">
                  <a:defRPr sz="1400">
                    <a:latin typeface="Times New Roman" pitchFamily="18" charset="0"/>
                  </a:defRPr>
                </a:lvl1pPr>
                <a:lvl2pPr marL="742950" indent="-285750" eaLnBrk="0" hangingPunct="0">
                  <a:defRPr sz="1600">
                    <a:latin typeface="Tahoma" pitchFamily="34" charset="0"/>
                  </a:defRPr>
                </a:lvl2pPr>
                <a:lvl3pPr marL="1143000" indent="-228600" eaLnBrk="0" hangingPunct="0">
                  <a:defRPr sz="1600">
                    <a:latin typeface="Tahoma" pitchFamily="34" charset="0"/>
                  </a:defRPr>
                </a:lvl3pPr>
                <a:lvl4pPr marL="1600200" indent="-228600" eaLnBrk="0" hangingPunct="0">
                  <a:defRPr sz="1600">
                    <a:latin typeface="Tahoma" pitchFamily="34" charset="0"/>
                  </a:defRPr>
                </a:lvl4pPr>
                <a:lvl5pPr marL="2057400" indent="-228600" eaLnBrk="0" hangingPunct="0">
                  <a:defRPr sz="1600"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latin typeface="Tahoma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</a:rPr>
                  <a:t>Statistical i</a:t>
                </a: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</a:rPr>
                  <a:t>nfrastructure</a:t>
                </a:r>
                <a:endPara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260976" y="657991"/>
              <a:ext cx="5351418" cy="3648572"/>
              <a:chOff x="2318143" y="657991"/>
              <a:chExt cx="5351418" cy="364857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332200" y="2683536"/>
                <a:ext cx="5337361" cy="1623027"/>
                <a:chOff x="2576202" y="2844409"/>
                <a:chExt cx="5337361" cy="1623027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3567729" y="2844409"/>
                  <a:ext cx="4345834" cy="1623027"/>
                  <a:chOff x="2194653" y="3056084"/>
                  <a:chExt cx="5784304" cy="1623027"/>
                </a:xfrm>
                <a:solidFill>
                  <a:srgbClr val="E7E6E6">
                    <a:lumMod val="20000"/>
                    <a:lumOff val="80000"/>
                  </a:srgbClr>
                </a:solidFill>
              </p:grpSpPr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2194654" y="3963282"/>
                    <a:ext cx="5732999" cy="360072"/>
                  </a:xfrm>
                  <a:prstGeom prst="rect">
                    <a:avLst/>
                  </a:prstGeom>
                  <a:grpFill/>
                  <a:ln>
                    <a:solidFill>
                      <a:sysClr val="windowText" lastClr="000000"/>
                    </a:solidFill>
                  </a:ln>
                </p:spPr>
                <p:txBody>
                  <a:bodyPr wrap="square" rtlCol="0" anchor="ctr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cs typeface="Times New Roman" panose="02020603050405020304" pitchFamily="18" charset="0"/>
                      </a:rPr>
                      <a:t>Data collection</a:t>
                    </a:r>
                    <a:endParaRPr kumimoji="0" lang="en-GB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2229762" y="3505291"/>
                    <a:ext cx="5733001" cy="360072"/>
                  </a:xfrm>
                  <a:prstGeom prst="rect">
                    <a:avLst/>
                  </a:prstGeom>
                  <a:grpFill/>
                  <a:ln>
                    <a:solidFill>
                      <a:sysClr val="windowText" lastClr="000000"/>
                    </a:solidFill>
                  </a:ln>
                </p:spPr>
                <p:txBody>
                  <a:bodyPr wrap="square" rtlCol="0" anchor="ctr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cs typeface="Times New Roman" panose="02020603050405020304" pitchFamily="18" charset="0"/>
                      </a:rPr>
                      <a:t>Data processing</a:t>
                    </a:r>
                    <a:endParaRPr kumimoji="0" lang="en-GB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2249212" y="3056084"/>
                    <a:ext cx="5729745" cy="360072"/>
                  </a:xfrm>
                  <a:prstGeom prst="rect">
                    <a:avLst/>
                  </a:prstGeom>
                  <a:grpFill/>
                  <a:ln>
                    <a:solidFill>
                      <a:sysClr val="windowText" lastClr="000000"/>
                    </a:solidFill>
                  </a:ln>
                </p:spPr>
                <p:txBody>
                  <a:bodyPr wrap="square" rtlCol="0" anchor="ctr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cs typeface="Times New Roman" panose="02020603050405020304" pitchFamily="18" charset="0"/>
                      </a:rPr>
                      <a:t>Data integration</a:t>
                    </a:r>
                    <a:endParaRPr kumimoji="0" lang="en-GB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2194653" y="4314735"/>
                    <a:ext cx="5749196" cy="364376"/>
                    <a:chOff x="1897053" y="4443777"/>
                    <a:chExt cx="6324115" cy="385237"/>
                  </a:xfrm>
                  <a:grpFill/>
                </p:grpSpPr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1897053" y="4443777"/>
                      <a:ext cx="3095516" cy="380686"/>
                    </a:xfrm>
                    <a:prstGeom prst="rect">
                      <a:avLst/>
                    </a:prstGeom>
                    <a:grpFill/>
                    <a:ln>
                      <a:solidFill>
                        <a:sysClr val="windowText" lastClr="000000"/>
                      </a:solidFill>
                    </a:ln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cs typeface="Times New Roman" panose="02020603050405020304" pitchFamily="18" charset="0"/>
                        </a:rPr>
                        <a:t>Registers and frames</a:t>
                      </a:r>
                      <a:endParaRPr kumimoji="0" lang="en-GB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" name="TextBox 24"/>
                    <p:cNvSpPr txBox="1"/>
                    <p:nvPr/>
                  </p:nvSpPr>
                  <p:spPr>
                    <a:xfrm>
                      <a:off x="5010385" y="4448328"/>
                      <a:ext cx="3210783" cy="380686"/>
                    </a:xfrm>
                    <a:prstGeom prst="rect">
                      <a:avLst/>
                    </a:prstGeom>
                    <a:grpFill/>
                    <a:ln>
                      <a:solidFill>
                        <a:sysClr val="windowText" lastClr="000000"/>
                      </a:solidFill>
                    </a:ln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cs typeface="Times New Roman" panose="02020603050405020304" pitchFamily="18" charset="0"/>
                        </a:rPr>
                        <a:t>Surveys</a:t>
                      </a:r>
                      <a:endParaRPr kumimoji="0" lang="en-GB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sp>
              <p:nvSpPr>
                <p:cNvPr id="19" name="TextBox 18"/>
                <p:cNvSpPr txBox="1">
                  <a:spLocks/>
                </p:cNvSpPr>
                <p:nvPr/>
              </p:nvSpPr>
              <p:spPr>
                <a:xfrm>
                  <a:off x="2576202" y="2853820"/>
                  <a:ext cx="727586" cy="1609312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ysClr val="windowText" lastClr="000000"/>
                  </a:solidFill>
                </a:ln>
              </p:spPr>
              <p:txBody>
                <a:bodyPr vert="vert270" wrap="square" rtlCol="0" anchor="ctr" anchorCtr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rPr>
                    <a:t>Inputs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0" name="Line 181"/>
              <p:cNvSpPr>
                <a:spLocks noChangeShapeType="1"/>
              </p:cNvSpPr>
              <p:nvPr/>
            </p:nvSpPr>
            <p:spPr bwMode="auto">
              <a:xfrm flipV="1">
                <a:off x="4811248" y="2932306"/>
                <a:ext cx="0" cy="302670"/>
              </a:xfrm>
              <a:prstGeom prst="line">
                <a:avLst/>
              </a:prstGeom>
              <a:solidFill>
                <a:srgbClr val="E7E6E6">
                  <a:lumMod val="20000"/>
                  <a:lumOff val="80000"/>
                </a:srgbClr>
              </a:solidFill>
              <a:ln w="9525">
                <a:noFill/>
                <a:round/>
                <a:headEnd/>
                <a:tailEnd type="triangle" w="med" len="med"/>
              </a:ln>
              <a:extLst/>
            </p:spPr>
            <p:txBody>
              <a:bodyPr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2318143" y="657991"/>
                <a:ext cx="5336803" cy="1922856"/>
                <a:chOff x="2483037" y="727000"/>
                <a:chExt cx="5336803" cy="1922856"/>
              </a:xfrm>
            </p:grpSpPr>
            <p:sp>
              <p:nvSpPr>
                <p:cNvPr id="12" name="Isosceles Triangle 11"/>
                <p:cNvSpPr/>
                <p:nvPr/>
              </p:nvSpPr>
              <p:spPr bwMode="auto">
                <a:xfrm>
                  <a:off x="3488622" y="727000"/>
                  <a:ext cx="4323310" cy="886121"/>
                </a:xfrm>
                <a:prstGeom prst="triangle">
                  <a:avLst>
                    <a:gd name="adj" fmla="val 49794"/>
                  </a:avLst>
                </a:prstGeom>
                <a:solidFill>
                  <a:srgbClr val="F0F0F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rPr>
                    <a:t>Macroeconomic </a:t>
                  </a:r>
                </a:p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rPr>
                    <a:t>accounts</a:t>
                  </a:r>
                </a:p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3" name="Group 12"/>
                <p:cNvGrpSpPr/>
                <p:nvPr/>
              </p:nvGrpSpPr>
              <p:grpSpPr>
                <a:xfrm>
                  <a:off x="3517445" y="1749675"/>
                  <a:ext cx="4302395" cy="900181"/>
                  <a:chOff x="1943657" y="2212302"/>
                  <a:chExt cx="6159647" cy="676323"/>
                </a:xfrm>
                <a:solidFill>
                  <a:srgbClr val="E7E6E6">
                    <a:lumMod val="20000"/>
                    <a:lumOff val="80000"/>
                  </a:srgbClr>
                </a:solidFill>
              </p:grpSpPr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1943657" y="2212302"/>
                    <a:ext cx="3023466" cy="676323"/>
                  </a:xfrm>
                  <a:prstGeom prst="rect">
                    <a:avLst/>
                  </a:prstGeom>
                  <a:grpFill/>
                  <a:ln>
                    <a:solidFill>
                      <a:sysClr val="windowText" lastClr="000000"/>
                    </a:solidFill>
                  </a:ln>
                </p:spPr>
                <p:txBody>
                  <a:bodyPr wrap="square" rtlCol="0" anchor="ctr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cs typeface="Times New Roman" panose="02020603050405020304" pitchFamily="18" charset="0"/>
                      </a:rPr>
                      <a:t>Household and demographic statistics</a:t>
                    </a:r>
                    <a:endParaRPr kumimoji="0" lang="en-GB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5005466" y="2212302"/>
                    <a:ext cx="3097838" cy="676323"/>
                  </a:xfrm>
                  <a:prstGeom prst="rect">
                    <a:avLst/>
                  </a:prstGeom>
                  <a:grpFill/>
                  <a:ln>
                    <a:solidFill>
                      <a:sysClr val="windowText" lastClr="000000"/>
                    </a:solidFill>
                  </a:ln>
                </p:spPr>
                <p:txBody>
                  <a:bodyPr wrap="square" rtlCol="0" anchor="ctr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cs typeface="Times New Roman" panose="02020603050405020304" pitchFamily="18" charset="0"/>
                      </a:rPr>
                      <a:t>Economic &amp; environmental </a:t>
                    </a:r>
                    <a:br>
                      <a:rPr kumimoji="0" lang="en-US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cs typeface="Times New Roman" panose="02020603050405020304" pitchFamily="18" charset="0"/>
                      </a:rPr>
                    </a:br>
                    <a:r>
                      <a:rPr kumimoji="0" lang="en-US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j-lt"/>
                        <a:cs typeface="Times New Roman" panose="02020603050405020304" pitchFamily="18" charset="0"/>
                      </a:rPr>
                      <a:t>statistics</a:t>
                    </a:r>
                    <a:endParaRPr kumimoji="0" lang="en-GB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4" name="TextBox 13"/>
                <p:cNvSpPr txBox="1">
                  <a:spLocks/>
                </p:cNvSpPr>
                <p:nvPr/>
              </p:nvSpPr>
              <p:spPr>
                <a:xfrm>
                  <a:off x="2483037" y="727000"/>
                  <a:ext cx="727586" cy="19052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ysClr val="windowText" lastClr="000000"/>
                  </a:solidFill>
                </a:ln>
              </p:spPr>
              <p:txBody>
                <a:bodyPr vert="vert270" wrap="square" rtlCol="0" anchor="ctr" anchorCtr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j-lt"/>
                      <a:cs typeface="Times New Roman" panose="02020603050405020304" pitchFamily="18" charset="0"/>
                    </a:rPr>
                    <a:t>Outputs / Dissemination</a:t>
                  </a:r>
                  <a:endParaRPr kumimoji="0" lang="en-GB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" name="Line 181"/>
                <p:cNvSpPr>
                  <a:spLocks noChangeShapeType="1"/>
                </p:cNvSpPr>
                <p:nvPr/>
              </p:nvSpPr>
              <p:spPr bwMode="auto">
                <a:xfrm flipV="1">
                  <a:off x="4887690" y="1571012"/>
                  <a:ext cx="0" cy="302670"/>
                </a:xfrm>
                <a:prstGeom prst="line">
                  <a:avLst/>
                </a:prstGeom>
                <a:solidFill>
                  <a:srgbClr val="E7E6E6">
                    <a:lumMod val="20000"/>
                    <a:lumOff val="80000"/>
                  </a:srgbClr>
                </a:solidFill>
                <a:ln w="9525">
                  <a:noFill/>
                  <a:round/>
                  <a:headEnd/>
                  <a:tailEnd type="triangle" w="med" len="med"/>
                </a:ln>
                <a:extLst/>
              </p:spPr>
              <p:txBody>
                <a:bodyPr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8" name="TextBox 7"/>
            <p:cNvSpPr txBox="1">
              <a:spLocks/>
            </p:cNvSpPr>
            <p:nvPr/>
          </p:nvSpPr>
          <p:spPr>
            <a:xfrm>
              <a:off x="381759" y="657992"/>
              <a:ext cx="1438382" cy="36442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anchor="ctr"/>
            <a:lstStyle>
              <a:defPPr>
                <a:defRPr lang="en-US"/>
              </a:defPPr>
              <a:lvl1pPr algn="ctr" eaLnBrk="1" hangingPunct="1">
                <a:defRPr sz="1400">
                  <a:latin typeface="Times New Roman" pitchFamily="18" charset="0"/>
                </a:defRPr>
              </a:lvl1pPr>
              <a:lvl2pPr marL="742950" indent="-285750" eaLnBrk="0" hangingPunct="0">
                <a:defRPr sz="1600">
                  <a:latin typeface="Tahoma" pitchFamily="34" charset="0"/>
                </a:defRPr>
              </a:lvl2pPr>
              <a:lvl3pPr marL="1143000" indent="-228600" eaLnBrk="0" hangingPunct="0">
                <a:defRPr sz="1600">
                  <a:latin typeface="Tahoma" pitchFamily="34" charset="0"/>
                </a:defRPr>
              </a:lvl3pPr>
              <a:lvl4pPr marL="1600200" indent="-228600" eaLnBrk="0" hangingPunct="0">
                <a:defRPr sz="1600">
                  <a:latin typeface="Tahoma" pitchFamily="34" charset="0"/>
                </a:defRPr>
              </a:lvl4pPr>
              <a:lvl5pPr marL="2057400" indent="-228600" eaLnBrk="0" hangingPunct="0">
                <a:defRPr sz="1600"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Tahoma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Statistical o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Times New Roman" panose="02020603050405020304" pitchFamily="18" charset="0"/>
                </a:rPr>
                <a:t>perations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9898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14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92154" y="620688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System’s approach</a:t>
            </a:r>
            <a:endParaRPr lang="en-US" sz="4000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2154" y="1556792"/>
            <a:ext cx="795631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Garamond" panose="02020404030301010803" pitchFamily="18" charset="0"/>
              </a:rPr>
              <a:t>System of National Accounts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Garamond" panose="02020404030301010803" pitchFamily="18" charset="0"/>
              </a:rPr>
              <a:t>System of Environmental-Economic Accounting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Garamond" panose="02020404030301010803" pitchFamily="18" charset="0"/>
              </a:rPr>
              <a:t>Satellite Accounts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Education and Training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Tourism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Health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Transportation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Garamond" panose="02020404030301010803" pitchFamily="18" charset="0"/>
              </a:rPr>
              <a:t>Multi-Country Global Value Chain Accounts</a:t>
            </a:r>
            <a:endParaRPr lang="en-US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695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A1F9C2D-11CC-4109-8CEA-F03518FF3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D3873CD-E880-4FF3-8CB7-BD9286B46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4DF212C-67BB-4DDC-BE28-7AE5527BE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15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80F41DC-DD8D-4BE5-85AB-3F68C2D7D689}"/>
              </a:ext>
            </a:extLst>
          </p:cNvPr>
          <p:cNvSpPr/>
          <p:nvPr/>
        </p:nvSpPr>
        <p:spPr>
          <a:xfrm>
            <a:off x="611560" y="2100337"/>
            <a:ext cx="806489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1200"/>
              </a:spcAft>
            </a:pPr>
            <a:r>
              <a:rPr lang="en-US" sz="36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Tools to enable </a:t>
            </a:r>
          </a:p>
          <a:p>
            <a:pPr lvl="0" algn="ctr">
              <a:spcBef>
                <a:spcPts val="0"/>
              </a:spcBef>
              <a:spcAft>
                <a:spcPts val="1200"/>
              </a:spcAft>
            </a:pPr>
            <a:r>
              <a:rPr lang="en-US" sz="36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Global collaboration on Data innovation</a:t>
            </a:r>
          </a:p>
          <a:p>
            <a:pPr lvl="0" algn="ctr">
              <a:spcBef>
                <a:spcPts val="0"/>
              </a:spcBef>
              <a:spcAft>
                <a:spcPts val="1200"/>
              </a:spcAft>
            </a:pPr>
            <a:endParaRPr lang="en-US" sz="36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0"/>
              </a:spcBef>
              <a:spcAft>
                <a:spcPts val="1200"/>
              </a:spcAft>
            </a:pPr>
            <a:r>
              <a:rPr lang="en-US" sz="36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 Global Platform </a:t>
            </a:r>
            <a:endParaRPr lang="en-US" sz="36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560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9"/>
          <p:cNvSpPr txBox="1">
            <a:spLocks noGrp="1"/>
          </p:cNvSpPr>
          <p:nvPr>
            <p:ph type="ctrTitle"/>
          </p:nvPr>
        </p:nvSpPr>
        <p:spPr>
          <a:xfrm>
            <a:off x="1273750" y="2655767"/>
            <a:ext cx="6611400" cy="15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UN Global Platform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Datasets</a:t>
            </a:r>
            <a:endParaRPr dirty="0"/>
          </a:p>
        </p:txBody>
      </p:sp>
      <p:sp>
        <p:nvSpPr>
          <p:cNvPr id="242" name="Google Shape;242;p19"/>
          <p:cNvSpPr txBox="1">
            <a:spLocks noGrp="1"/>
          </p:cNvSpPr>
          <p:nvPr>
            <p:ph type="sldNum" idx="12"/>
          </p:nvPr>
        </p:nvSpPr>
        <p:spPr>
          <a:xfrm>
            <a:off x="8556784" y="6333135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4398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6"/>
          <p:cNvSpPr txBox="1">
            <a:spLocks noGrp="1"/>
          </p:cNvSpPr>
          <p:nvPr>
            <p:ph type="title"/>
          </p:nvPr>
        </p:nvSpPr>
        <p:spPr>
          <a:xfrm>
            <a:off x="2014575" y="790900"/>
            <a:ext cx="6295200" cy="85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Automatic Identification System (AIS)</a:t>
            </a:r>
            <a:endParaRPr/>
          </a:p>
        </p:txBody>
      </p:sp>
      <p:sp>
        <p:nvSpPr>
          <p:cNvPr id="221" name="Google Shape;221;p16"/>
          <p:cNvSpPr txBox="1">
            <a:spLocks noGrp="1"/>
          </p:cNvSpPr>
          <p:nvPr>
            <p:ph type="body" idx="1"/>
          </p:nvPr>
        </p:nvSpPr>
        <p:spPr>
          <a:xfrm>
            <a:off x="2014700" y="1813400"/>
            <a:ext cx="6196800" cy="45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40 Million Records / Day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Ship Position / Movement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3 Months Trial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Analysis via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◉"/>
            </a:pPr>
            <a:r>
              <a:rPr lang="en">
                <a:solidFill>
                  <a:schemeClr val="dk1"/>
                </a:solidFill>
              </a:rPr>
              <a:t>Methods Service</a:t>
            </a:r>
            <a:endParaRPr>
              <a:solidFill>
                <a:schemeClr val="dk1"/>
              </a:solidFill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>
                <a:solidFill>
                  <a:schemeClr val="dk1"/>
                </a:solidFill>
              </a:rPr>
              <a:t>Location (Stealth) Service</a:t>
            </a:r>
            <a:endParaRPr>
              <a:solidFill>
                <a:schemeClr val="dk1"/>
              </a:solidFill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Jupyter Notebooks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APIs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6"/>
          <p:cNvSpPr txBox="1">
            <a:spLocks noGrp="1"/>
          </p:cNvSpPr>
          <p:nvPr>
            <p:ph type="sldNum" idx="12"/>
          </p:nvPr>
        </p:nvSpPr>
        <p:spPr>
          <a:xfrm>
            <a:off x="8635625" y="6335500"/>
            <a:ext cx="469800" cy="5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9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8"/>
          <p:cNvSpPr txBox="1">
            <a:spLocks noGrp="1"/>
          </p:cNvSpPr>
          <p:nvPr>
            <p:ph type="title"/>
          </p:nvPr>
        </p:nvSpPr>
        <p:spPr>
          <a:xfrm>
            <a:off x="2014575" y="790900"/>
            <a:ext cx="6295200" cy="85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Satellite Imagery</a:t>
            </a:r>
            <a:endParaRPr/>
          </a:p>
        </p:txBody>
      </p:sp>
      <p:sp>
        <p:nvSpPr>
          <p:cNvPr id="235" name="Google Shape;235;p18"/>
          <p:cNvSpPr txBox="1">
            <a:spLocks noGrp="1"/>
          </p:cNvSpPr>
          <p:nvPr>
            <p:ph type="body" idx="1"/>
          </p:nvPr>
        </p:nvSpPr>
        <p:spPr>
          <a:xfrm>
            <a:off x="2014700" y="1813400"/>
            <a:ext cx="6196800" cy="45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Open Data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Landsat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Sentinel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Commercial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Planet (Trial)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AirBus (Trial)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18"/>
          <p:cNvSpPr txBox="1">
            <a:spLocks noGrp="1"/>
          </p:cNvSpPr>
          <p:nvPr>
            <p:ph type="sldNum" idx="12"/>
          </p:nvPr>
        </p:nvSpPr>
        <p:spPr>
          <a:xfrm>
            <a:off x="8635625" y="6335500"/>
            <a:ext cx="469800" cy="5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0312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1"/>
          <p:cNvSpPr txBox="1">
            <a:spLocks noGrp="1"/>
          </p:cNvSpPr>
          <p:nvPr>
            <p:ph type="title"/>
          </p:nvPr>
        </p:nvSpPr>
        <p:spPr>
          <a:xfrm>
            <a:off x="2014575" y="790900"/>
            <a:ext cx="6196800" cy="85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 Global Platform - Update</a:t>
            </a:r>
            <a:endParaRPr/>
          </a:p>
        </p:txBody>
      </p:sp>
      <p:sp>
        <p:nvSpPr>
          <p:cNvPr id="271" name="Google Shape;271;p21"/>
          <p:cNvSpPr txBox="1">
            <a:spLocks noGrp="1"/>
          </p:cNvSpPr>
          <p:nvPr>
            <p:ph type="body" idx="1"/>
          </p:nvPr>
        </p:nvSpPr>
        <p:spPr>
          <a:xfrm>
            <a:off x="2014700" y="1645700"/>
            <a:ext cx="6196800" cy="468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◎"/>
            </a:pPr>
            <a:r>
              <a:rPr lang="en">
                <a:solidFill>
                  <a:schemeClr val="dk1"/>
                </a:solidFill>
              </a:rPr>
              <a:t>Trusted Methods Library/Service</a:t>
            </a:r>
            <a:endParaRPr>
              <a:solidFill>
                <a:schemeClr val="dk1"/>
              </a:solidFill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https://methods.officialstatistics.org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60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Earth Observation Service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 sz="1800" u="sng">
                <a:solidFill>
                  <a:schemeClr val="hlink"/>
                </a:solidFill>
                <a:hlinkClick r:id="rId4"/>
              </a:rPr>
              <a:t>https://eo.officialstatistics.org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60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Location Analytics Service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 sz="1800" u="sng">
                <a:solidFill>
                  <a:schemeClr val="hlink"/>
                </a:solidFill>
                <a:hlinkClick r:id="rId5"/>
              </a:rPr>
              <a:t>https://location.officialstatistics.org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60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Developers Service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◉"/>
            </a:pPr>
            <a:r>
              <a:rPr lang="en" sz="1800" u="sng">
                <a:solidFill>
                  <a:schemeClr val="hlink"/>
                </a:solidFill>
                <a:hlinkClick r:id="rId6"/>
              </a:rPr>
              <a:t>https://developers.officialstatistics.org</a:t>
            </a: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21"/>
          <p:cNvSpPr txBox="1">
            <a:spLocks noGrp="1"/>
          </p:cNvSpPr>
          <p:nvPr>
            <p:ph type="sldNum" idx="12"/>
          </p:nvPr>
        </p:nvSpPr>
        <p:spPr>
          <a:xfrm>
            <a:off x="8635625" y="6335500"/>
            <a:ext cx="469800" cy="5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3494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2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325" y="376238"/>
            <a:ext cx="4705350" cy="610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060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A1F9C2D-11CC-4109-8CEA-F03518FF3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D3873CD-E880-4FF3-8CB7-BD9286B46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4DF212C-67BB-4DDC-BE28-7AE5527BE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20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80F41DC-DD8D-4BE5-85AB-3F68C2D7D689}"/>
              </a:ext>
            </a:extLst>
          </p:cNvPr>
          <p:cNvSpPr/>
          <p:nvPr/>
        </p:nvSpPr>
        <p:spPr>
          <a:xfrm>
            <a:off x="476427" y="836712"/>
            <a:ext cx="837636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solidFill>
                  <a:srgbClr val="C00000"/>
                </a:solidFill>
                <a:latin typeface="Garamond" panose="02020404030301010803" pitchFamily="18" charset="0"/>
                <a:ea typeface="DengXian" panose="02010600030101010101" pitchFamily="2" charset="-122"/>
              </a:rPr>
              <a:t>Projects:</a:t>
            </a:r>
          </a:p>
          <a:p>
            <a:pPr algn="just"/>
            <a:endParaRPr lang="en-US" sz="3200" dirty="0">
              <a:solidFill>
                <a:srgbClr val="C00000"/>
              </a:solidFill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342900" lvl="0" indent="-34290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Satellite data for 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agricultural </a:t>
            </a: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rop identification 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 link to </a:t>
            </a: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c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oasta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l </a:t>
            </a: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e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utrophication</a:t>
            </a:r>
            <a:endParaRPr lang="en-US" sz="32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Satellite data for SDG 6.6.1</a:t>
            </a:r>
          </a:p>
          <a:p>
            <a:pPr marL="342900" lvl="0" indent="-34290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AIS data for transport and CO2 emissions</a:t>
            </a:r>
          </a:p>
          <a:p>
            <a:pPr marL="342900" lvl="0" indent="-34290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AIS data for Fishery Watch</a:t>
            </a:r>
            <a:endParaRPr lang="en-US" sz="32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Open </a:t>
            </a: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Street Map to calculate SDG 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9.1.1</a:t>
            </a:r>
            <a:endParaRPr lang="en-US" sz="32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33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21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0525"/>
            <a:ext cx="9889008" cy="5558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133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A1F9C2D-11CC-4109-8CEA-F03518FF3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D3873CD-E880-4FF3-8CB7-BD9286B46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4DF212C-67BB-4DDC-BE28-7AE5527BE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22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80F41DC-DD8D-4BE5-85AB-3F68C2D7D689}"/>
              </a:ext>
            </a:extLst>
          </p:cNvPr>
          <p:cNvSpPr/>
          <p:nvPr/>
        </p:nvSpPr>
        <p:spPr>
          <a:xfrm>
            <a:off x="539552" y="476672"/>
            <a:ext cx="806489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1200"/>
              </a:spcAft>
            </a:pPr>
            <a:r>
              <a:rPr lang="en-US" sz="36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Tools to enable </a:t>
            </a:r>
          </a:p>
          <a:p>
            <a:pPr lvl="0" algn="ctr">
              <a:spcBef>
                <a:spcPts val="0"/>
              </a:spcBef>
              <a:spcAft>
                <a:spcPts val="1200"/>
              </a:spcAft>
            </a:pPr>
            <a:r>
              <a:rPr lang="en-US" sz="36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Global collaboration on Data innovation</a:t>
            </a:r>
          </a:p>
          <a:p>
            <a:pPr lvl="0" algn="ctr">
              <a:spcBef>
                <a:spcPts val="0"/>
              </a:spcBef>
              <a:spcAft>
                <a:spcPts val="1200"/>
              </a:spcAft>
            </a:pPr>
            <a:endParaRPr lang="en-US" sz="10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0"/>
              </a:spcBef>
              <a:spcAft>
                <a:spcPts val="1200"/>
              </a:spcAft>
            </a:pPr>
            <a:r>
              <a:rPr lang="en-US" sz="36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 Global Platform </a:t>
            </a:r>
          </a:p>
          <a:p>
            <a:pPr marL="741363" lvl="0" indent="-7413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Access to Data</a:t>
            </a:r>
          </a:p>
          <a:p>
            <a:pPr marL="741363" lvl="0" indent="-7413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Access to Technology services</a:t>
            </a:r>
          </a:p>
          <a:p>
            <a:pPr marL="741363" lvl="0" indent="-7413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Access to Expertise</a:t>
            </a:r>
          </a:p>
          <a:p>
            <a:pPr marL="741363" lvl="0" indent="-7413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Making use of Big Data possible for small offices</a:t>
            </a:r>
            <a:endParaRPr lang="en-US" sz="3200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090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A1F9C2D-11CC-4109-8CEA-F03518FF3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D3873CD-E880-4FF3-8CB7-BD9286B46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United Nations Statistics Division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4DF212C-67BB-4DDC-BE28-7AE5527BE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23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80F41DC-DD8D-4BE5-85AB-3F68C2D7D689}"/>
              </a:ext>
            </a:extLst>
          </p:cNvPr>
          <p:cNvSpPr/>
          <p:nvPr/>
        </p:nvSpPr>
        <p:spPr>
          <a:xfrm>
            <a:off x="539552" y="476672"/>
            <a:ext cx="80648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1200"/>
              </a:spcAft>
            </a:pPr>
            <a:r>
              <a:rPr lang="en-US" sz="36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 Global Platform </a:t>
            </a:r>
          </a:p>
          <a:p>
            <a:pPr lvl="0" algn="ctr"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(under GWG and UN Statistical Commission)</a:t>
            </a:r>
          </a:p>
          <a:p>
            <a:pPr marL="741363" lvl="0" indent="-7413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National Statistical Offices</a:t>
            </a:r>
          </a:p>
          <a:p>
            <a:pPr marL="741363" lvl="0" indent="-7413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International agencies</a:t>
            </a:r>
          </a:p>
          <a:p>
            <a:pPr marL="741363" lvl="0" indent="-741363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Private sector, academia, civil society, donor community </a:t>
            </a:r>
          </a:p>
          <a:p>
            <a:pPr lvl="0">
              <a:spcBef>
                <a:spcPts val="0"/>
              </a:spcBef>
              <a:spcAft>
                <a:spcPts val="1200"/>
              </a:spcAft>
            </a:pPr>
            <a:endParaRPr lang="en-US" sz="3200" dirty="0" smtClean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Positium, </a:t>
            </a:r>
            <a:r>
              <a:rPr lang="en-US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Flowminder</a:t>
            </a:r>
            <a:r>
              <a:rPr lang="en-US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UN Global Pulse, </a:t>
            </a:r>
            <a:r>
              <a:rPr lang="en-US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OneSoil</a:t>
            </a:r>
            <a:r>
              <a:rPr lang="en-US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Sinergise</a:t>
            </a:r>
            <a:r>
              <a:rPr lang="en-US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Azavea</a:t>
            </a:r>
            <a:r>
              <a:rPr lang="en-US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Planet, Telenor, GSMA, </a:t>
            </a:r>
            <a:r>
              <a:rPr lang="en-US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Algorithmia</a:t>
            </a:r>
            <a:r>
              <a:rPr lang="en-US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…</a:t>
            </a:r>
            <a:endParaRPr lang="en-US" sz="28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455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3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325" y="366713"/>
            <a:ext cx="4705350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974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4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325" y="366713"/>
            <a:ext cx="4705350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5736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5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9" t="13357" r="14879" b="4778"/>
          <a:stretch/>
        </p:blipFill>
        <p:spPr bwMode="auto">
          <a:xfrm>
            <a:off x="-29682" y="-28195"/>
            <a:ext cx="9504986" cy="598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169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6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2" t="14263" b="5685"/>
          <a:stretch/>
        </p:blipFill>
        <p:spPr bwMode="auto">
          <a:xfrm>
            <a:off x="-19473" y="116632"/>
            <a:ext cx="11466459" cy="5855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729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7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8" t="14184" r="32472" b="69874"/>
          <a:stretch/>
        </p:blipFill>
        <p:spPr bwMode="auto">
          <a:xfrm>
            <a:off x="0" y="0"/>
            <a:ext cx="7222435" cy="116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6" t="57609" r="35131" b="15798"/>
          <a:stretch/>
        </p:blipFill>
        <p:spPr bwMode="auto">
          <a:xfrm>
            <a:off x="-1" y="2708920"/>
            <a:ext cx="10993185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412776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Most recent meeting: 25-28 March 2019 in Beirut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01140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8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39552" y="2492896"/>
            <a:ext cx="820891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This </a:t>
            </a:r>
            <a:r>
              <a:rPr lang="en-US" sz="2800" dirty="0">
                <a:solidFill>
                  <a:srgbClr val="C00000"/>
                </a:solidFill>
                <a:latin typeface="Garamond" panose="02020404030301010803" pitchFamily="18" charset="0"/>
              </a:rPr>
              <a:t>report </a:t>
            </a: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synthesizes some </a:t>
            </a:r>
            <a:r>
              <a:rPr lang="en-US" sz="2800" dirty="0">
                <a:solidFill>
                  <a:srgbClr val="C00000"/>
                </a:solidFill>
                <a:latin typeface="Garamond" panose="02020404030301010803" pitchFamily="18" charset="0"/>
              </a:rPr>
              <a:t>existing </a:t>
            </a: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approaches: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Institute </a:t>
            </a:r>
            <a:r>
              <a:rPr lang="en-US" sz="2800" dirty="0">
                <a:solidFill>
                  <a:srgbClr val="C00000"/>
                </a:solidFill>
                <a:latin typeface="Garamond" panose="02020404030301010803" pitchFamily="18" charset="0"/>
              </a:rPr>
              <a:t>for Global Environmental Strategies (IGES), </a:t>
            </a:r>
            <a:endParaRPr lang="en-US" sz="2800" dirty="0" smtClean="0">
              <a:solidFill>
                <a:srgbClr val="C00000"/>
              </a:solidFill>
              <a:latin typeface="Garamond" panose="020204040303010108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Aichi </a:t>
            </a:r>
            <a:r>
              <a:rPr lang="en-US" sz="2800" dirty="0">
                <a:solidFill>
                  <a:srgbClr val="C00000"/>
                </a:solidFill>
                <a:latin typeface="Garamond" panose="02020404030301010803" pitchFamily="18" charset="0"/>
              </a:rPr>
              <a:t>Framework, </a:t>
            </a:r>
            <a:endParaRPr lang="en-US" sz="2800" dirty="0" smtClean="0">
              <a:solidFill>
                <a:srgbClr val="C00000"/>
              </a:solidFill>
              <a:latin typeface="Garamond" panose="020204040303010108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indicator </a:t>
            </a:r>
            <a:r>
              <a:rPr lang="en-US" sz="2800" dirty="0">
                <a:solidFill>
                  <a:srgbClr val="C00000"/>
                </a:solidFill>
                <a:latin typeface="Garamond" panose="02020404030301010803" pitchFamily="18" charset="0"/>
              </a:rPr>
              <a:t>framework Drivers, Pressures, State</a:t>
            </a: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, Impact </a:t>
            </a:r>
            <a:r>
              <a:rPr lang="en-US" sz="2800" dirty="0">
                <a:solidFill>
                  <a:srgbClr val="C00000"/>
                </a:solidFill>
                <a:latin typeface="Garamond" panose="02020404030301010803" pitchFamily="18" charset="0"/>
              </a:rPr>
              <a:t>and Results (DPSIR), </a:t>
            </a:r>
            <a:endParaRPr lang="en-US" sz="2800" dirty="0" smtClean="0">
              <a:solidFill>
                <a:srgbClr val="C00000"/>
              </a:solidFill>
              <a:latin typeface="Garamond" panose="020204040303010108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modelling </a:t>
            </a:r>
            <a:r>
              <a:rPr lang="en-US" sz="2800" dirty="0">
                <a:solidFill>
                  <a:srgbClr val="C00000"/>
                </a:solidFill>
                <a:latin typeface="Garamond" panose="02020404030301010803" pitchFamily="18" charset="0"/>
              </a:rPr>
              <a:t>proposed by the Italian National Institute </a:t>
            </a: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of Statistics </a:t>
            </a:r>
            <a:r>
              <a:rPr lang="en-US" sz="2800" dirty="0">
                <a:solidFill>
                  <a:srgbClr val="C00000"/>
                </a:solidFill>
                <a:latin typeface="Garamond" panose="02020404030301010803" pitchFamily="18" charset="0"/>
              </a:rPr>
              <a:t>(ISTAT</a:t>
            </a:r>
            <a:r>
              <a:rPr lang="en-US" sz="2800" dirty="0" smtClean="0">
                <a:solidFill>
                  <a:srgbClr val="C00000"/>
                </a:solidFill>
                <a:latin typeface="Garamond" panose="02020404030301010803" pitchFamily="18" charset="0"/>
              </a:rPr>
              <a:t>)</a:t>
            </a:r>
            <a:endParaRPr lang="en-US" sz="2800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7564" y="764704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Interlinkages of the 2030 Agenda for Sustainable Development</a:t>
            </a:r>
          </a:p>
          <a:p>
            <a:pPr algn="ctr"/>
            <a:r>
              <a:rPr lang="en-US" sz="2800" dirty="0"/>
              <a:t>Prepared by </a:t>
            </a:r>
            <a:r>
              <a:rPr lang="en-US" sz="2800" dirty="0" smtClean="0"/>
              <a:t>IAEG-SDGs, March 2019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31753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EBE63-3805-470A-9C05-F92117595040}" type="datetime1">
              <a:rPr lang="en-GB" smtClean="0"/>
              <a:t>13/07/2019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United Nations Statistics Division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84D2-8E9F-46D7-97CE-D97268F7C8D0}" type="slidenum">
              <a:rPr lang="en-GB" smtClean="0"/>
              <a:t>9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92" y="188640"/>
            <a:ext cx="7778156" cy="5981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766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WhiteCreativePaal">
  <a:themeElements>
    <a:clrScheme name="WhiteCreativePaal 1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FF"/>
      </a:accent1>
      <a:accent2>
        <a:srgbClr val="A2AD00"/>
      </a:accent2>
      <a:accent3>
        <a:srgbClr val="FFFFFF"/>
      </a:accent3>
      <a:accent4>
        <a:srgbClr val="000000"/>
      </a:accent4>
      <a:accent5>
        <a:srgbClr val="AACAFF"/>
      </a:accent5>
      <a:accent6>
        <a:srgbClr val="929C00"/>
      </a:accent6>
      <a:hlink>
        <a:srgbClr val="DDD3AF"/>
      </a:hlink>
      <a:folHlink>
        <a:srgbClr val="825C26"/>
      </a:folHlink>
    </a:clrScheme>
    <a:fontScheme name="WhiteCreativePaa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hiteCreativePaa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CreativePaa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0D4BB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DE6D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FF"/>
        </a:accent1>
        <a:accent2>
          <a:srgbClr val="A2AD00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929C00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FF"/>
        </a:accent1>
        <a:accent2>
          <a:srgbClr val="A2AD00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929C00"/>
        </a:accent6>
        <a:hlink>
          <a:srgbClr val="DDD3AF"/>
        </a:hlink>
        <a:folHlink>
          <a:srgbClr val="825C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12">
        <a:dk1>
          <a:srgbClr val="000000"/>
        </a:dk1>
        <a:lt1>
          <a:srgbClr val="FFFFFF"/>
        </a:lt1>
        <a:dk2>
          <a:srgbClr val="FFFFFF"/>
        </a:dk2>
        <a:lt2>
          <a:srgbClr val="0099FF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4_WhiteCreativePaal">
  <a:themeElements>
    <a:clrScheme name="WhiteCreativePaal 1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FF"/>
      </a:accent1>
      <a:accent2>
        <a:srgbClr val="A2AD00"/>
      </a:accent2>
      <a:accent3>
        <a:srgbClr val="FFFFFF"/>
      </a:accent3>
      <a:accent4>
        <a:srgbClr val="000000"/>
      </a:accent4>
      <a:accent5>
        <a:srgbClr val="AACAFF"/>
      </a:accent5>
      <a:accent6>
        <a:srgbClr val="929C00"/>
      </a:accent6>
      <a:hlink>
        <a:srgbClr val="DDD3AF"/>
      </a:hlink>
      <a:folHlink>
        <a:srgbClr val="825C26"/>
      </a:folHlink>
    </a:clrScheme>
    <a:fontScheme name="WhiteCreativePaa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hiteCreativePaa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CreativePaa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0D4BB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DE6D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FF"/>
        </a:accent1>
        <a:accent2>
          <a:srgbClr val="A2AD00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929C00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FF"/>
        </a:accent1>
        <a:accent2>
          <a:srgbClr val="A2AD00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929C00"/>
        </a:accent6>
        <a:hlink>
          <a:srgbClr val="DDD3AF"/>
        </a:hlink>
        <a:folHlink>
          <a:srgbClr val="825C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CreativePaal 12">
        <a:dk1>
          <a:srgbClr val="000000"/>
        </a:dk1>
        <a:lt1>
          <a:srgbClr val="FFFFFF"/>
        </a:lt1>
        <a:dk2>
          <a:srgbClr val="FFFFFF"/>
        </a:dk2>
        <a:lt2>
          <a:srgbClr val="0099FF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513</Words>
  <Application>Microsoft Office PowerPoint</Application>
  <PresentationFormat>On-screen Show (4:3)</PresentationFormat>
  <Paragraphs>170</Paragraphs>
  <Slides>23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Office Theme</vt:lpstr>
      <vt:lpstr>Custom Design</vt:lpstr>
      <vt:lpstr>7_WhiteCreativePaal</vt:lpstr>
      <vt:lpstr>14_WhiteCreativePaal</vt:lpstr>
      <vt:lpstr>SDGs, inter-linkages,  Statistical Systems and UN Global Platform a collaborative environment  for the global statistical community  Ronald Jansen, Assistant Director, DESA/Statistics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Integrated statistics approach</vt:lpstr>
      <vt:lpstr>PowerPoint Presentation</vt:lpstr>
      <vt:lpstr>PowerPoint Presentation</vt:lpstr>
      <vt:lpstr>UN Global Platform Datasets</vt:lpstr>
      <vt:lpstr>Automatic Identification System (AIS)</vt:lpstr>
      <vt:lpstr>Satellite Imagery</vt:lpstr>
      <vt:lpstr>UN Global Platform - Update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Global Platform a collaborative environment with  multi-stakeholder engagement</dc:title>
  <dc:creator>Ronald Jansen</dc:creator>
  <cp:lastModifiedBy>unsd</cp:lastModifiedBy>
  <cp:revision>35</cp:revision>
  <dcterms:created xsi:type="dcterms:W3CDTF">2019-03-14T19:16:09Z</dcterms:created>
  <dcterms:modified xsi:type="dcterms:W3CDTF">2019-07-13T13:01:06Z</dcterms:modified>
</cp:coreProperties>
</file>