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2.xml" ContentType="application/vnd.openxmlformats-officedocument.drawingml.chartshape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377" r:id="rId2"/>
    <p:sldId id="591" r:id="rId3"/>
    <p:sldId id="292" r:id="rId4"/>
    <p:sldId id="337" r:id="rId5"/>
    <p:sldId id="590" r:id="rId6"/>
    <p:sldId id="487" r:id="rId7"/>
    <p:sldId id="571" r:id="rId8"/>
    <p:sldId id="592" r:id="rId9"/>
    <p:sldId id="555" r:id="rId10"/>
    <p:sldId id="556" r:id="rId11"/>
    <p:sldId id="507" r:id="rId12"/>
    <p:sldId id="593" r:id="rId13"/>
    <p:sldId id="594" r:id="rId14"/>
    <p:sldId id="588" r:id="rId15"/>
    <p:sldId id="589" r:id="rId16"/>
    <p:sldId id="523" r:id="rId17"/>
    <p:sldId id="563" r:id="rId18"/>
    <p:sldId id="564" r:id="rId19"/>
    <p:sldId id="575" r:id="rId20"/>
    <p:sldId id="576" r:id="rId21"/>
    <p:sldId id="551" r:id="rId22"/>
    <p:sldId id="376" r:id="rId23"/>
  </p:sldIdLst>
  <p:sldSz cx="12192000" cy="6858000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6" autoAdjust="0"/>
    <p:restoredTop sz="94697"/>
  </p:normalViewPr>
  <p:slideViewPr>
    <p:cSldViewPr snapToGrid="0">
      <p:cViewPr varScale="1">
        <p:scale>
          <a:sx n="81" d="100"/>
          <a:sy n="81" d="100"/>
        </p:scale>
        <p:origin x="658" y="5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405"/>
    </p:cViewPr>
  </p:sorterViewPr>
  <p:notesViewPr>
    <p:cSldViewPr snapToGrid="0">
      <p:cViewPr varScale="1">
        <p:scale>
          <a:sx n="85" d="100"/>
          <a:sy n="85" d="100"/>
        </p:scale>
        <p:origin x="3804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MADHU\SEMINAR\SLIDES%20for%20Others\KP%20Oli_%20NDAC-PM%20-SDC%20costing\SDGs%20costing%20data%20for%20charts_MB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MADHU\SEMINAR\SLIDES%20for%20Others\KP%20Oli_%20NDAC-PM%20-SDC%20costing\SDGs%20costing%20data%20for%20charts_MB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MADHU\SEMINAR\SLIDES%20for%20Others\KP%20Oli_%20NDAC-PM%20-SDC%20costing\SDGs%20costing%20data%20for%20charts_MB.xlsx" TargetMode="Externa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2699352264140484E-2"/>
          <c:y val="3.761082014234482E-2"/>
          <c:w val="0.96944444444444455"/>
          <c:h val="0.81034667541557304"/>
        </c:manualLayout>
      </c:layout>
      <c:pie3DChart>
        <c:varyColors val="1"/>
        <c:ser>
          <c:idx val="0"/>
          <c:order val="0"/>
          <c:spPr>
            <a:solidFill>
              <a:srgbClr val="00B050"/>
            </a:solidFill>
          </c:spPr>
          <c:explosion val="2"/>
          <c:dPt>
            <c:idx val="0"/>
            <c:bubble3D val="0"/>
            <c:spPr>
              <a:solidFill>
                <a:srgbClr val="00B05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explosion val="12"/>
            <c:spPr>
              <a:solidFill>
                <a:srgbClr val="B81758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explosion val="8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explosion val="22"/>
            <c:spPr>
              <a:solidFill>
                <a:schemeClr val="bg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-5.9972969632137441E-3"/>
                  <c:y val="-0.10698653010951419"/>
                </c:manualLayout>
              </c:layout>
              <c:tx>
                <c:rich>
                  <a:bodyPr/>
                  <a:lstStyle/>
                  <a:p>
                    <a:r>
                      <a:rPr lang="en-US" sz="2400" b="1" dirty="0" smtClean="0">
                        <a:latin typeface="Kokila" pitchFamily="34" charset="0"/>
                        <a:cs typeface="Kokila" pitchFamily="34" charset="0"/>
                      </a:rPr>
                      <a:t>Public 54.7</a:t>
                    </a:r>
                    <a:endParaRPr lang="en-US" sz="2400" b="1" dirty="0">
                      <a:latin typeface="Kokila" pitchFamily="34" charset="0"/>
                      <a:cs typeface="Kokila" pitchFamily="34" charset="0"/>
                    </a:endParaRP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5.4634852771198528E-3"/>
                  <c:y val="-0.1210860386139484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800" b="1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j-lt"/>
                        <a:ea typeface="+mn-ea"/>
                        <a:cs typeface="Kokila" pitchFamily="34" charset="0"/>
                      </a:defRPr>
                    </a:pPr>
                    <a:r>
                      <a:rPr lang="en-US" sz="1800" dirty="0" smtClean="0">
                        <a:latin typeface="+mj-lt"/>
                      </a:rPr>
                      <a:t>Private 36.6</a:t>
                    </a:r>
                    <a:endParaRPr lang="en-US" sz="1800" dirty="0">
                      <a:latin typeface="+mj-lt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j-lt"/>
                      <a:ea typeface="+mn-ea"/>
                      <a:cs typeface="Kokila" pitchFamily="34" charset="0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4.342808803206151E-2"/>
                  <c:y val="4.6615344053454561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8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j-lt"/>
                        <a:ea typeface="+mn-ea"/>
                        <a:cs typeface="Kokila" pitchFamily="34" charset="0"/>
                      </a:defRPr>
                    </a:pPr>
                    <a:r>
                      <a:rPr lang="en-US" sz="1800" b="1" dirty="0" smtClean="0">
                        <a:latin typeface="+mj-lt"/>
                        <a:cs typeface="Kokila" pitchFamily="34" charset="0"/>
                      </a:rPr>
                      <a:t>Cooperatives</a:t>
                    </a:r>
                    <a:r>
                      <a:rPr lang="en-US" sz="1800" b="1" baseline="0" dirty="0" smtClean="0">
                        <a:latin typeface="+mj-lt"/>
                        <a:cs typeface="Kokila" pitchFamily="34" charset="0"/>
                      </a:rPr>
                      <a:t> and NGOs, 4.3</a:t>
                    </a:r>
                    <a:endParaRPr lang="en-US" sz="1800" b="1" dirty="0">
                      <a:latin typeface="+mj-lt"/>
                      <a:cs typeface="Kokila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j-lt"/>
                      <a:ea typeface="+mn-ea"/>
                      <a:cs typeface="Kokila" pitchFamily="34" charset="0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1400" b="1" dirty="0" smtClean="0">
                        <a:latin typeface="+mj-lt"/>
                        <a:cs typeface="Kokila" pitchFamily="34" charset="0"/>
                      </a:rPr>
                      <a:t>Household, 4.4</a:t>
                    </a:r>
                    <a:endParaRPr lang="en-US" sz="1400" b="1" dirty="0">
                      <a:latin typeface="+mj-lt"/>
                      <a:cs typeface="Kokila" pitchFamily="34" charset="0"/>
                    </a:endParaRP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Sheet1!$E$5:$E$8</c:f>
              <c:strCache>
                <c:ptCount val="4"/>
                <c:pt idx="0">
                  <c:v>सरकारी</c:v>
                </c:pt>
                <c:pt idx="1">
                  <c:v>निजी</c:v>
                </c:pt>
                <c:pt idx="2">
                  <c:v>सहकारी तथा गै.स.स.</c:v>
                </c:pt>
                <c:pt idx="3">
                  <c:v>घर परिवार</c:v>
                </c:pt>
              </c:strCache>
            </c:strRef>
          </c:cat>
          <c:val>
            <c:numRef>
              <c:f>Sheet1!$F$5:$F$8</c:f>
              <c:numCache>
                <c:formatCode>[$-4000439]0.#</c:formatCode>
                <c:ptCount val="4"/>
                <c:pt idx="0">
                  <c:v>54.7</c:v>
                </c:pt>
                <c:pt idx="1">
                  <c:v>36.6</c:v>
                </c:pt>
                <c:pt idx="2">
                  <c:v>4.3</c:v>
                </c:pt>
                <c:pt idx="3">
                  <c:v>4.4000000000000004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6511818939617688E-2"/>
          <c:y val="2.7125109361329832E-2"/>
          <c:w val="0.90348818106038231"/>
          <c:h val="0.6551196840210231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'Overall annual average invest'!$A$2</c:f>
              <c:strCache>
                <c:ptCount val="1"/>
                <c:pt idx="0">
                  <c:v>2016-19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'Overall annual average invest'!$B$1:$N$1</c:f>
              <c:strCache>
                <c:ptCount val="13"/>
                <c:pt idx="0">
                  <c:v>Transport, Industry, &amp; ICT </c:v>
                </c:pt>
                <c:pt idx="1">
                  <c:v>Urban Infrastructure  </c:v>
                </c:pt>
                <c:pt idx="2">
                  <c:v>Education </c:v>
                </c:pt>
                <c:pt idx="3">
                  <c:v>Agriculture </c:v>
                </c:pt>
                <c:pt idx="4">
                  <c:v>Poverty </c:v>
                </c:pt>
                <c:pt idx="5">
                  <c:v>Energy </c:v>
                </c:pt>
                <c:pt idx="6">
                  <c:v>Health </c:v>
                </c:pt>
                <c:pt idx="7">
                  <c:v>Governance </c:v>
                </c:pt>
                <c:pt idx="8">
                  <c:v>Water &amp; Sanitation </c:v>
                </c:pt>
                <c:pt idx="9">
                  <c:v>Labor and Tourism </c:v>
                </c:pt>
                <c:pt idx="10">
                  <c:v>Forestry </c:v>
                </c:pt>
                <c:pt idx="11">
                  <c:v>Climate Change </c:v>
                </c:pt>
                <c:pt idx="12">
                  <c:v>Gender </c:v>
                </c:pt>
              </c:strCache>
            </c:strRef>
          </c:cat>
          <c:val>
            <c:numRef>
              <c:f>'Overall annual average invest'!$B$2:$N$2</c:f>
              <c:numCache>
                <c:formatCode>0</c:formatCode>
                <c:ptCount val="13"/>
                <c:pt idx="0">
                  <c:v>296.3</c:v>
                </c:pt>
                <c:pt idx="1">
                  <c:v>170.2</c:v>
                </c:pt>
                <c:pt idx="2">
                  <c:v>140</c:v>
                </c:pt>
                <c:pt idx="3">
                  <c:v>83</c:v>
                </c:pt>
                <c:pt idx="4">
                  <c:v>77.5</c:v>
                </c:pt>
                <c:pt idx="5">
                  <c:v>69</c:v>
                </c:pt>
                <c:pt idx="6">
                  <c:v>56.3</c:v>
                </c:pt>
                <c:pt idx="7">
                  <c:v>50</c:v>
                </c:pt>
                <c:pt idx="8">
                  <c:v>36.5</c:v>
                </c:pt>
                <c:pt idx="9">
                  <c:v>29</c:v>
                </c:pt>
                <c:pt idx="10">
                  <c:v>20.5</c:v>
                </c:pt>
                <c:pt idx="11">
                  <c:v>20</c:v>
                </c:pt>
                <c:pt idx="12">
                  <c:v>7.5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912-4E80-832D-550AC8E2B54A}"/>
            </c:ext>
          </c:extLst>
        </c:ser>
        <c:ser>
          <c:idx val="1"/>
          <c:order val="1"/>
          <c:tx>
            <c:strRef>
              <c:f>'Overall annual average invest'!$A$3</c:f>
              <c:strCache>
                <c:ptCount val="1"/>
                <c:pt idx="0">
                  <c:v>2020-22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'Overall annual average invest'!$B$1:$N$1</c:f>
              <c:strCache>
                <c:ptCount val="13"/>
                <c:pt idx="0">
                  <c:v>Transport, Industry, &amp; ICT </c:v>
                </c:pt>
                <c:pt idx="1">
                  <c:v>Urban Infrastructure  </c:v>
                </c:pt>
                <c:pt idx="2">
                  <c:v>Education </c:v>
                </c:pt>
                <c:pt idx="3">
                  <c:v>Agriculture </c:v>
                </c:pt>
                <c:pt idx="4">
                  <c:v>Poverty </c:v>
                </c:pt>
                <c:pt idx="5">
                  <c:v>Energy </c:v>
                </c:pt>
                <c:pt idx="6">
                  <c:v>Health </c:v>
                </c:pt>
                <c:pt idx="7">
                  <c:v>Governance </c:v>
                </c:pt>
                <c:pt idx="8">
                  <c:v>Water &amp; Sanitation </c:v>
                </c:pt>
                <c:pt idx="9">
                  <c:v>Labor and Tourism </c:v>
                </c:pt>
                <c:pt idx="10">
                  <c:v>Forestry </c:v>
                </c:pt>
                <c:pt idx="11">
                  <c:v>Climate Change </c:v>
                </c:pt>
                <c:pt idx="12">
                  <c:v>Gender </c:v>
                </c:pt>
              </c:strCache>
            </c:strRef>
          </c:cat>
          <c:val>
            <c:numRef>
              <c:f>'Overall annual average invest'!$B$3:$N$3</c:f>
              <c:numCache>
                <c:formatCode>0</c:formatCode>
                <c:ptCount val="13"/>
                <c:pt idx="0">
                  <c:v>462.2</c:v>
                </c:pt>
                <c:pt idx="1">
                  <c:v>161.80000000000001</c:v>
                </c:pt>
                <c:pt idx="2">
                  <c:v>207</c:v>
                </c:pt>
                <c:pt idx="3">
                  <c:v>107.1</c:v>
                </c:pt>
                <c:pt idx="4">
                  <c:v>134.6</c:v>
                </c:pt>
                <c:pt idx="5">
                  <c:v>132</c:v>
                </c:pt>
                <c:pt idx="6">
                  <c:v>91.4</c:v>
                </c:pt>
                <c:pt idx="7">
                  <c:v>56</c:v>
                </c:pt>
                <c:pt idx="8">
                  <c:v>100.6</c:v>
                </c:pt>
                <c:pt idx="9">
                  <c:v>43.1</c:v>
                </c:pt>
                <c:pt idx="10">
                  <c:v>28.6</c:v>
                </c:pt>
                <c:pt idx="11">
                  <c:v>21.3</c:v>
                </c:pt>
                <c:pt idx="12">
                  <c:v>12.4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912-4E80-832D-550AC8E2B54A}"/>
            </c:ext>
          </c:extLst>
        </c:ser>
        <c:ser>
          <c:idx val="2"/>
          <c:order val="2"/>
          <c:tx>
            <c:strRef>
              <c:f>'Overall annual average invest'!$A$4</c:f>
              <c:strCache>
                <c:ptCount val="1"/>
                <c:pt idx="0">
                  <c:v>2023-25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'Overall annual average invest'!$B$1:$N$1</c:f>
              <c:strCache>
                <c:ptCount val="13"/>
                <c:pt idx="0">
                  <c:v>Transport, Industry, &amp; ICT </c:v>
                </c:pt>
                <c:pt idx="1">
                  <c:v>Urban Infrastructure  </c:v>
                </c:pt>
                <c:pt idx="2">
                  <c:v>Education </c:v>
                </c:pt>
                <c:pt idx="3">
                  <c:v>Agriculture </c:v>
                </c:pt>
                <c:pt idx="4">
                  <c:v>Poverty </c:v>
                </c:pt>
                <c:pt idx="5">
                  <c:v>Energy </c:v>
                </c:pt>
                <c:pt idx="6">
                  <c:v>Health </c:v>
                </c:pt>
                <c:pt idx="7">
                  <c:v>Governance </c:v>
                </c:pt>
                <c:pt idx="8">
                  <c:v>Water &amp; Sanitation </c:v>
                </c:pt>
                <c:pt idx="9">
                  <c:v>Labor and Tourism </c:v>
                </c:pt>
                <c:pt idx="10">
                  <c:v>Forestry </c:v>
                </c:pt>
                <c:pt idx="11">
                  <c:v>Climate Change </c:v>
                </c:pt>
                <c:pt idx="12">
                  <c:v>Gender </c:v>
                </c:pt>
              </c:strCache>
            </c:strRef>
          </c:cat>
          <c:val>
            <c:numRef>
              <c:f>'Overall annual average invest'!$B$4:$N$4</c:f>
              <c:numCache>
                <c:formatCode>0</c:formatCode>
                <c:ptCount val="13"/>
                <c:pt idx="0">
                  <c:v>606.5</c:v>
                </c:pt>
                <c:pt idx="1">
                  <c:v>154.30000000000001</c:v>
                </c:pt>
                <c:pt idx="2">
                  <c:v>316</c:v>
                </c:pt>
                <c:pt idx="3">
                  <c:v>125.3</c:v>
                </c:pt>
                <c:pt idx="4">
                  <c:v>174.1</c:v>
                </c:pt>
                <c:pt idx="5">
                  <c:v>239.1</c:v>
                </c:pt>
                <c:pt idx="6">
                  <c:v>137.6</c:v>
                </c:pt>
                <c:pt idx="7">
                  <c:v>60</c:v>
                </c:pt>
                <c:pt idx="8">
                  <c:v>91.8</c:v>
                </c:pt>
                <c:pt idx="9">
                  <c:v>63.4</c:v>
                </c:pt>
                <c:pt idx="10">
                  <c:v>38</c:v>
                </c:pt>
                <c:pt idx="11">
                  <c:v>24</c:v>
                </c:pt>
                <c:pt idx="12">
                  <c:v>16.600000000000001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912-4E80-832D-550AC8E2B54A}"/>
            </c:ext>
          </c:extLst>
        </c:ser>
        <c:ser>
          <c:idx val="3"/>
          <c:order val="3"/>
          <c:tx>
            <c:strRef>
              <c:f>'Overall annual average invest'!$A$5</c:f>
              <c:strCache>
                <c:ptCount val="1"/>
                <c:pt idx="0">
                  <c:v>2026-30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'Overall annual average invest'!$B$1:$N$1</c:f>
              <c:strCache>
                <c:ptCount val="13"/>
                <c:pt idx="0">
                  <c:v>Transport, Industry, &amp; ICT </c:v>
                </c:pt>
                <c:pt idx="1">
                  <c:v>Urban Infrastructure  </c:v>
                </c:pt>
                <c:pt idx="2">
                  <c:v>Education </c:v>
                </c:pt>
                <c:pt idx="3">
                  <c:v>Agriculture </c:v>
                </c:pt>
                <c:pt idx="4">
                  <c:v>Poverty </c:v>
                </c:pt>
                <c:pt idx="5">
                  <c:v>Energy </c:v>
                </c:pt>
                <c:pt idx="6">
                  <c:v>Health </c:v>
                </c:pt>
                <c:pt idx="7">
                  <c:v>Governance </c:v>
                </c:pt>
                <c:pt idx="8">
                  <c:v>Water &amp; Sanitation </c:v>
                </c:pt>
                <c:pt idx="9">
                  <c:v>Labor and Tourism </c:v>
                </c:pt>
                <c:pt idx="10">
                  <c:v>Forestry </c:v>
                </c:pt>
                <c:pt idx="11">
                  <c:v>Climate Change </c:v>
                </c:pt>
                <c:pt idx="12">
                  <c:v>Gender </c:v>
                </c:pt>
              </c:strCache>
            </c:strRef>
          </c:cat>
          <c:val>
            <c:numRef>
              <c:f>'Overall annual average invest'!$B$5:$N$5</c:f>
              <c:numCache>
                <c:formatCode>0</c:formatCode>
                <c:ptCount val="13"/>
                <c:pt idx="0">
                  <c:v>963.3</c:v>
                </c:pt>
                <c:pt idx="1">
                  <c:v>185</c:v>
                </c:pt>
                <c:pt idx="2">
                  <c:v>493</c:v>
                </c:pt>
                <c:pt idx="3">
                  <c:v>148</c:v>
                </c:pt>
                <c:pt idx="4">
                  <c:v>211.7</c:v>
                </c:pt>
                <c:pt idx="5">
                  <c:v>502.7</c:v>
                </c:pt>
                <c:pt idx="6">
                  <c:v>220</c:v>
                </c:pt>
                <c:pt idx="7">
                  <c:v>65</c:v>
                </c:pt>
                <c:pt idx="8">
                  <c:v>86.5</c:v>
                </c:pt>
                <c:pt idx="9">
                  <c:v>83.5</c:v>
                </c:pt>
                <c:pt idx="10">
                  <c:v>56</c:v>
                </c:pt>
                <c:pt idx="11">
                  <c:v>31.2</c:v>
                </c:pt>
                <c:pt idx="12">
                  <c:v>23.4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4912-4E80-832D-550AC8E2B5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4778136"/>
        <c:axId val="114776568"/>
      </c:barChart>
      <c:catAx>
        <c:axId val="114778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4776568"/>
        <c:crosses val="autoZero"/>
        <c:auto val="1"/>
        <c:lblAlgn val="ctr"/>
        <c:lblOffset val="100"/>
        <c:noMultiLvlLbl val="0"/>
      </c:catAx>
      <c:valAx>
        <c:axId val="114776568"/>
        <c:scaling>
          <c:orientation val="minMax"/>
          <c:max val="1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4778136"/>
        <c:crosses val="autoZero"/>
        <c:crossBetween val="between"/>
        <c:majorUnit val="200"/>
        <c:minorUnit val="100"/>
      </c:valAx>
      <c:spPr>
        <a:solidFill>
          <a:schemeClr val="accent6">
            <a:lumMod val="20000"/>
            <a:lumOff val="80000"/>
          </a:schemeClr>
        </a:solid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5045387545489864"/>
          <c:y val="6.6188437559510066E-2"/>
          <c:w val="0.43067786821867876"/>
          <c:h val="7.0737581413434433E-2"/>
        </c:manualLayout>
      </c:layout>
      <c:overlay val="0"/>
      <c:spPr>
        <a:solidFill>
          <a:schemeClr val="accent3">
            <a:lumMod val="40000"/>
            <a:lumOff val="6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accent5">
        <a:lumMod val="20000"/>
        <a:lumOff val="80000"/>
      </a:schemeClr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2554898529370724E-2"/>
          <c:y val="7.5876799696943789E-2"/>
          <c:w val="0.8743390304505021"/>
          <c:h val="0.84411387217986977"/>
        </c:manualLayout>
      </c:layout>
      <c:lineChart>
        <c:grouping val="standard"/>
        <c:varyColors val="0"/>
        <c:ser>
          <c:idx val="0"/>
          <c:order val="0"/>
          <c:tx>
            <c:strRef>
              <c:f>'Overall SDGs Financing Gap'!$B$1</c:f>
              <c:strCache>
                <c:ptCount val="1"/>
                <c:pt idx="0">
                  <c:v>Public Sector </c:v>
                </c:pt>
              </c:strCache>
            </c:strRef>
          </c:tx>
          <c:spPr>
            <a:ln w="57150" cap="rnd" cmpd="sng" algn="ctr">
              <a:solidFill>
                <a:schemeClr val="accent2"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  <c:marker>
            <c:spPr>
              <a:solidFill>
                <a:schemeClr val="accent2"/>
              </a:solidFill>
              <a:ln w="57150" cap="flat" cmpd="sng" algn="ctr">
                <a:solidFill>
                  <a:schemeClr val="accent2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6350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'Overall SDGs Financing Gap'!$A$2:$A$5</c:f>
              <c:strCache>
                <c:ptCount val="4"/>
                <c:pt idx="0">
                  <c:v>2016-19 </c:v>
                </c:pt>
                <c:pt idx="1">
                  <c:v>2020-22 </c:v>
                </c:pt>
                <c:pt idx="2">
                  <c:v>2023-25 </c:v>
                </c:pt>
                <c:pt idx="3">
                  <c:v>2026-30 </c:v>
                </c:pt>
              </c:strCache>
            </c:strRef>
          </c:cat>
          <c:val>
            <c:numRef>
              <c:f>'Overall SDGs Financing Gap'!$B$2:$B$5</c:f>
              <c:numCache>
                <c:formatCode>0</c:formatCode>
                <c:ptCount val="4"/>
                <c:pt idx="0">
                  <c:v>180.72</c:v>
                </c:pt>
                <c:pt idx="1">
                  <c:v>281.22000000000003</c:v>
                </c:pt>
                <c:pt idx="2">
                  <c:v>228.21</c:v>
                </c:pt>
                <c:pt idx="3">
                  <c:v>204.37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5B82-47F1-A84B-214D9C21BA30}"/>
            </c:ext>
          </c:extLst>
        </c:ser>
        <c:ser>
          <c:idx val="1"/>
          <c:order val="1"/>
          <c:tx>
            <c:strRef>
              <c:f>'Overall SDGs Financing Gap'!$C$1</c:f>
              <c:strCache>
                <c:ptCount val="1"/>
                <c:pt idx="0">
                  <c:v>Private Sector </c:v>
                </c:pt>
              </c:strCache>
            </c:strRef>
          </c:tx>
          <c:spPr>
            <a:ln w="57150" cap="rnd" cmpd="sng" algn="ctr">
              <a:solidFill>
                <a:schemeClr val="accent4"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  <c:marker>
            <c:spPr>
              <a:solidFill>
                <a:schemeClr val="accent4"/>
              </a:solidFill>
              <a:ln w="57150" cap="flat" cmpd="sng" algn="ctr">
                <a:solidFill>
                  <a:schemeClr val="accent4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6350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'Overall SDGs Financing Gap'!$A$2:$A$5</c:f>
              <c:strCache>
                <c:ptCount val="4"/>
                <c:pt idx="0">
                  <c:v>2016-19 </c:v>
                </c:pt>
                <c:pt idx="1">
                  <c:v>2020-22 </c:v>
                </c:pt>
                <c:pt idx="2">
                  <c:v>2023-25 </c:v>
                </c:pt>
                <c:pt idx="3">
                  <c:v>2026-30 </c:v>
                </c:pt>
              </c:strCache>
            </c:strRef>
          </c:cat>
          <c:val>
            <c:numRef>
              <c:f>'Overall SDGs Financing Gap'!$C$2:$C$5</c:f>
              <c:numCache>
                <c:formatCode>0</c:formatCode>
                <c:ptCount val="4"/>
                <c:pt idx="0">
                  <c:v>35.06</c:v>
                </c:pt>
                <c:pt idx="1">
                  <c:v>110.14</c:v>
                </c:pt>
                <c:pt idx="2">
                  <c:v>318.17</c:v>
                </c:pt>
                <c:pt idx="3">
                  <c:v>815.53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5B82-47F1-A84B-214D9C21BA30}"/>
            </c:ext>
          </c:extLst>
        </c:ser>
        <c:ser>
          <c:idx val="2"/>
          <c:order val="2"/>
          <c:tx>
            <c:strRef>
              <c:f>'Overall SDGs Financing Gap'!$D$1</c:f>
              <c:strCache>
                <c:ptCount val="1"/>
                <c:pt idx="0">
                  <c:v>Overall SDG Finance gap </c:v>
                </c:pt>
              </c:strCache>
            </c:strRef>
          </c:tx>
          <c:spPr>
            <a:ln w="57150" cap="rnd" cmpd="sng" algn="ctr">
              <a:solidFill>
                <a:schemeClr val="accent6"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  <c:marker>
            <c:spPr>
              <a:solidFill>
                <a:schemeClr val="accent6"/>
              </a:solidFill>
              <a:ln w="57150" cap="flat" cmpd="sng" algn="ctr">
                <a:solidFill>
                  <a:schemeClr val="accent6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6350" cap="flat" cmpd="sng" algn="ctr">
                      <a:solidFill>
                        <a:schemeClr val="tx1"/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'Overall SDGs Financing Gap'!$A$2:$A$5</c:f>
              <c:strCache>
                <c:ptCount val="4"/>
                <c:pt idx="0">
                  <c:v>2016-19 </c:v>
                </c:pt>
                <c:pt idx="1">
                  <c:v>2020-22 </c:v>
                </c:pt>
                <c:pt idx="2">
                  <c:v>2023-25 </c:v>
                </c:pt>
                <c:pt idx="3">
                  <c:v>2026-30 </c:v>
                </c:pt>
              </c:strCache>
            </c:strRef>
          </c:cat>
          <c:val>
            <c:numRef>
              <c:f>'Overall SDGs Financing Gap'!$D$2:$D$5</c:f>
              <c:numCache>
                <c:formatCode>0</c:formatCode>
                <c:ptCount val="4"/>
                <c:pt idx="0">
                  <c:v>215.79</c:v>
                </c:pt>
                <c:pt idx="1">
                  <c:v>391.37</c:v>
                </c:pt>
                <c:pt idx="2">
                  <c:v>546.38</c:v>
                </c:pt>
                <c:pt idx="3">
                  <c:v>1019.9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5B82-47F1-A84B-214D9C21BA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4774216"/>
        <c:axId val="114773040"/>
      </c:lineChart>
      <c:catAx>
        <c:axId val="11477421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4773040"/>
        <c:crosses val="autoZero"/>
        <c:auto val="1"/>
        <c:lblAlgn val="ctr"/>
        <c:lblOffset val="100"/>
        <c:noMultiLvlLbl val="0"/>
      </c:catAx>
      <c:valAx>
        <c:axId val="1147730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tint val="75000"/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400" b="1" i="0" u="none" strike="noStrike" baseline="0" dirty="0"/>
                  <a:t>Rs. billion</a:t>
                </a:r>
                <a:endParaRPr lang="en-US" sz="2400" dirty="0"/>
              </a:p>
            </c:rich>
          </c:tx>
          <c:layout>
            <c:manualLayout>
              <c:xMode val="edge"/>
              <c:yMode val="edge"/>
              <c:x val="1.284573564091605E-2"/>
              <c:y val="0.3909149301487179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4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4774216"/>
        <c:crosses val="autoZero"/>
        <c:crossBetween val="between"/>
      </c:valAx>
      <c:spPr>
        <a:solidFill>
          <a:schemeClr val="accent3">
            <a:lumMod val="40000"/>
            <a:lumOff val="60000"/>
          </a:schemeClr>
        </a:solidFill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2605669986615911"/>
          <c:y val="0.11953649780394286"/>
          <c:w val="0.50694200596755301"/>
          <c:h val="0.3308666179001072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accent6">
        <a:lumMod val="20000"/>
        <a:lumOff val="80000"/>
      </a:schemeClr>
    </a:solidFill>
    <a:ln w="9525" cap="flat" cmpd="sng" algn="ctr">
      <a:solidFill>
        <a:schemeClr val="tx1">
          <a:tint val="75000"/>
          <a:shade val="95000"/>
          <a:satMod val="105000"/>
        </a:schemeClr>
      </a:solidFill>
      <a:prstDash val="solid"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091602491926116"/>
          <c:y val="3.0070598318067385E-2"/>
          <c:w val="0.8435124014175166"/>
          <c:h val="0.87257978466977337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'Overall SDGs Financing Gap'!$O$1</c:f>
              <c:strCache>
                <c:ptCount val="1"/>
                <c:pt idx="0">
                  <c:v>Overall Finaning Gap as % of GDP </c:v>
                </c:pt>
              </c:strCache>
            </c:strRef>
          </c:tx>
          <c:spPr>
            <a:solidFill>
              <a:schemeClr val="accent1"/>
            </a:solidFill>
            <a:ln w="38100">
              <a:noFill/>
            </a:ln>
            <a:effectLst/>
          </c:spPr>
          <c:invertIfNegative val="0"/>
          <c:dPt>
            <c:idx val="4"/>
            <c:invertIfNegative val="0"/>
            <c:bubble3D val="0"/>
            <c:spPr>
              <a:solidFill>
                <a:srgbClr val="C00000"/>
              </a:solidFill>
              <a:ln w="3810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BA3-4FE2-95FF-80C1A413FE35}"/>
              </c:ext>
            </c:extLst>
          </c:dPt>
          <c:dLbls>
            <c:dLbl>
              <c:idx val="0"/>
              <c:layout>
                <c:manualLayout>
                  <c:x val="0.21880767877676671"/>
                  <c:y val="-8.16326530612244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30233104003026373"/>
                  <c:y val="1.36054421768707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31880043520700957"/>
                  <c:y val="5.442176870748199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39879464035120366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.31997682057677701"/>
                  <c:y val="-2.721088435374149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'Overall SDGs Financing Gap'!$N$2:$N$6</c:f>
              <c:strCache>
                <c:ptCount val="5"/>
                <c:pt idx="0">
                  <c:v>2016-19 </c:v>
                </c:pt>
                <c:pt idx="1">
                  <c:v>2020-22 </c:v>
                </c:pt>
                <c:pt idx="2">
                  <c:v>2023-25 </c:v>
                </c:pt>
                <c:pt idx="3">
                  <c:v>2026-30 </c:v>
                </c:pt>
                <c:pt idx="4">
                  <c:v>2016-30 </c:v>
                </c:pt>
              </c:strCache>
            </c:strRef>
          </c:cat>
          <c:val>
            <c:numRef>
              <c:f>'Overall SDGs Financing Gap'!$O$2:$O$6</c:f>
              <c:numCache>
                <c:formatCode>0</c:formatCode>
                <c:ptCount val="5"/>
                <c:pt idx="0">
                  <c:v>8.83</c:v>
                </c:pt>
                <c:pt idx="1">
                  <c:v>12.26</c:v>
                </c:pt>
                <c:pt idx="2">
                  <c:v>13.01</c:v>
                </c:pt>
                <c:pt idx="3">
                  <c:v>16.39</c:v>
                </c:pt>
                <c:pt idx="4">
                  <c:v>12.87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BA3-4FE2-95FF-80C1A413FE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4776960"/>
        <c:axId val="114774608"/>
      </c:barChart>
      <c:catAx>
        <c:axId val="1147769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4774608"/>
        <c:crosses val="autoZero"/>
        <c:auto val="1"/>
        <c:lblAlgn val="ctr"/>
        <c:lblOffset val="100"/>
        <c:noMultiLvlLbl val="0"/>
      </c:catAx>
      <c:valAx>
        <c:axId val="1147746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4776960"/>
        <c:crosses val="autoZero"/>
        <c:crossBetween val="between"/>
      </c:valAx>
      <c:spPr>
        <a:solidFill>
          <a:schemeClr val="accent6">
            <a:lumMod val="40000"/>
            <a:lumOff val="60000"/>
          </a:schemeClr>
        </a:solidFill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accent4">
        <a:lumMod val="20000"/>
        <a:lumOff val="80000"/>
      </a:schemeClr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1032DD-01D6-4B73-8BB4-B6225F078F81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1EDE01C-7635-4909-9838-DA3B722FAE19}">
      <dgm:prSet phldrT="[Text]"/>
      <dgm:spPr/>
      <dgm:t>
        <a:bodyPr/>
        <a:lstStyle/>
        <a:p>
          <a:r>
            <a:rPr lang="en-US" b="1" dirty="0" smtClean="0">
              <a:latin typeface="Kokila" panose="020B0604020202020204" pitchFamily="34" charset="0"/>
              <a:cs typeface="Kokila" panose="020B0604020202020204" pitchFamily="34" charset="0"/>
            </a:rPr>
            <a:t>Implementation Stages </a:t>
          </a:r>
          <a:endParaRPr lang="en-US" dirty="0">
            <a:latin typeface="Kokila" panose="020B0604020202020204" pitchFamily="34" charset="0"/>
            <a:cs typeface="Kokila" panose="020B0604020202020204" pitchFamily="34" charset="0"/>
          </a:endParaRPr>
        </a:p>
      </dgm:t>
    </dgm:pt>
    <dgm:pt modelId="{704C9ED0-932F-4E8D-941C-23319C796451}" type="parTrans" cxnId="{BDBE7D93-648B-4EEA-94A3-26EE17051485}">
      <dgm:prSet/>
      <dgm:spPr/>
      <dgm:t>
        <a:bodyPr/>
        <a:lstStyle/>
        <a:p>
          <a:endParaRPr lang="en-US"/>
        </a:p>
      </dgm:t>
    </dgm:pt>
    <dgm:pt modelId="{8EAFA9E3-2CD7-4BA9-84D6-62FCEC407564}" type="sibTrans" cxnId="{BDBE7D93-648B-4EEA-94A3-26EE17051485}">
      <dgm:prSet/>
      <dgm:spPr/>
      <dgm:t>
        <a:bodyPr/>
        <a:lstStyle/>
        <a:p>
          <a:endParaRPr lang="en-US"/>
        </a:p>
      </dgm:t>
    </dgm:pt>
    <dgm:pt modelId="{4BF9F3C7-EF59-4578-888A-6C764AD15554}">
      <dgm:prSet phldrT="[Text]" custT="1"/>
      <dgm:spPr/>
      <dgm:t>
        <a:bodyPr/>
        <a:lstStyle/>
        <a:p>
          <a:r>
            <a:rPr lang="en-US" sz="1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Identification</a:t>
          </a:r>
          <a:endParaRPr lang="en-US" sz="1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BECECEC-95E8-490C-8B34-12F1C1126303}" type="parTrans" cxnId="{58BB2F54-682E-41DE-817B-8445E88E02D9}">
      <dgm:prSet/>
      <dgm:spPr/>
      <dgm:t>
        <a:bodyPr/>
        <a:lstStyle/>
        <a:p>
          <a:endParaRPr lang="en-US"/>
        </a:p>
      </dgm:t>
    </dgm:pt>
    <dgm:pt modelId="{43741DF7-E678-440C-9BFD-456AD28BA6B9}" type="sibTrans" cxnId="{58BB2F54-682E-41DE-817B-8445E88E02D9}">
      <dgm:prSet/>
      <dgm:spPr/>
      <dgm:t>
        <a:bodyPr/>
        <a:lstStyle/>
        <a:p>
          <a:endParaRPr lang="en-US"/>
        </a:p>
      </dgm:t>
    </dgm:pt>
    <dgm:pt modelId="{C5362DFC-BD9E-4404-826C-F209FB8D64A5}">
      <dgm:prSet phldrT="[Text]" custT="1"/>
      <dgm:spPr/>
      <dgm:t>
        <a:bodyPr/>
        <a:lstStyle/>
        <a:p>
          <a:r>
            <a:rPr lang="en-US" sz="1400" b="1" dirty="0" smtClean="0">
              <a:latin typeface="Kokila" panose="020B0604020202020204" pitchFamily="34" charset="0"/>
              <a:cs typeface="Kokila" panose="020B0604020202020204" pitchFamily="34" charset="0"/>
            </a:rPr>
            <a:t>Instruments/ Interventions</a:t>
          </a:r>
          <a:r>
            <a:rPr lang="en-US" sz="1100" b="1" dirty="0" smtClean="0">
              <a:latin typeface="Kokila" panose="020B0604020202020204" pitchFamily="34" charset="0"/>
              <a:cs typeface="Kokila" panose="020B0604020202020204" pitchFamily="34" charset="0"/>
            </a:rPr>
            <a:t> </a:t>
          </a:r>
          <a:endParaRPr lang="en-US" sz="1100" b="1" dirty="0">
            <a:latin typeface="Kokila" panose="020B0604020202020204" pitchFamily="34" charset="0"/>
            <a:cs typeface="Kokila" panose="020B0604020202020204" pitchFamily="34" charset="0"/>
          </a:endParaRPr>
        </a:p>
      </dgm:t>
    </dgm:pt>
    <dgm:pt modelId="{E4EB3D7E-005E-4101-8A0C-7895978C60E7}" type="parTrans" cxnId="{E388C4ED-6AA6-4190-9DE9-E6F6E71412DA}">
      <dgm:prSet/>
      <dgm:spPr/>
      <dgm:t>
        <a:bodyPr/>
        <a:lstStyle/>
        <a:p>
          <a:endParaRPr lang="en-US"/>
        </a:p>
      </dgm:t>
    </dgm:pt>
    <dgm:pt modelId="{ADEF8F49-6DEC-415E-93E9-F95FA1E52245}" type="sibTrans" cxnId="{E388C4ED-6AA6-4190-9DE9-E6F6E71412DA}">
      <dgm:prSet/>
      <dgm:spPr/>
      <dgm:t>
        <a:bodyPr/>
        <a:lstStyle/>
        <a:p>
          <a:endParaRPr lang="en-US"/>
        </a:p>
      </dgm:t>
    </dgm:pt>
    <dgm:pt modelId="{C46458D6-FA5B-4DDD-B198-C1FC3D6BE8F3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Institutions 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350D557-15AD-46B5-BC92-00234B44DAE8}" type="parTrans" cxnId="{43A10FE0-03D1-49FB-B2BF-C67E46A1B24C}">
      <dgm:prSet/>
      <dgm:spPr/>
      <dgm:t>
        <a:bodyPr/>
        <a:lstStyle/>
        <a:p>
          <a:endParaRPr lang="en-US"/>
        </a:p>
      </dgm:t>
    </dgm:pt>
    <dgm:pt modelId="{289FF95C-D49B-49E0-B5A9-620409A5E588}" type="sibTrans" cxnId="{43A10FE0-03D1-49FB-B2BF-C67E46A1B24C}">
      <dgm:prSet/>
      <dgm:spPr/>
      <dgm:t>
        <a:bodyPr/>
        <a:lstStyle/>
        <a:p>
          <a:endParaRPr lang="en-US"/>
        </a:p>
      </dgm:t>
    </dgm:pt>
    <dgm:pt modelId="{563E0B85-2627-4A36-8295-DE67DE763B9E}">
      <dgm:prSet phldrT="[Text]" custT="1"/>
      <dgm:spPr/>
      <dgm:t>
        <a:bodyPr/>
        <a:lstStyle/>
        <a:p>
          <a:r>
            <a:rPr lang="en-US" sz="1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Investment</a:t>
          </a:r>
          <a:endParaRPr lang="en-US" sz="1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E9EA3F7-607E-4C0D-B466-B27A3099E711}" type="parTrans" cxnId="{9B256E7F-37D4-45C4-BBF9-A81B24EB8238}">
      <dgm:prSet/>
      <dgm:spPr/>
      <dgm:t>
        <a:bodyPr/>
        <a:lstStyle/>
        <a:p>
          <a:endParaRPr lang="en-US"/>
        </a:p>
      </dgm:t>
    </dgm:pt>
    <dgm:pt modelId="{2463948C-4C95-4DD2-BBEF-0890D8EFAF79}" type="sibTrans" cxnId="{9B256E7F-37D4-45C4-BBF9-A81B24EB8238}">
      <dgm:prSet/>
      <dgm:spPr/>
      <dgm:t>
        <a:bodyPr/>
        <a:lstStyle/>
        <a:p>
          <a:endParaRPr lang="en-US"/>
        </a:p>
      </dgm:t>
    </dgm:pt>
    <dgm:pt modelId="{4C07E4A8-9B0D-4D33-8313-DCDD702B6550}" type="pres">
      <dgm:prSet presAssocID="{7C1032DD-01D6-4B73-8BB4-B6225F078F8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6957EF7-E53A-4C5C-8B4F-E5B1A90D753B}" type="pres">
      <dgm:prSet presAssocID="{7C1032DD-01D6-4B73-8BB4-B6225F078F81}" presName="radial" presStyleCnt="0">
        <dgm:presLayoutVars>
          <dgm:animLvl val="ctr"/>
        </dgm:presLayoutVars>
      </dgm:prSet>
      <dgm:spPr/>
    </dgm:pt>
    <dgm:pt modelId="{6586ADDC-C6B9-4950-9927-AA439516C30B}" type="pres">
      <dgm:prSet presAssocID="{81EDE01C-7635-4909-9838-DA3B722FAE19}" presName="centerShape" presStyleLbl="vennNode1" presStyleIdx="0" presStyleCnt="5"/>
      <dgm:spPr/>
      <dgm:t>
        <a:bodyPr/>
        <a:lstStyle/>
        <a:p>
          <a:endParaRPr lang="en-US"/>
        </a:p>
      </dgm:t>
    </dgm:pt>
    <dgm:pt modelId="{7467DF1C-06B7-4751-B227-BFDE1F4A688F}" type="pres">
      <dgm:prSet presAssocID="{4BF9F3C7-EF59-4578-888A-6C764AD15554}" presName="node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8736DE-37C2-41EE-B338-6608A24B6D6F}" type="pres">
      <dgm:prSet presAssocID="{C5362DFC-BD9E-4404-826C-F209FB8D64A5}" presName="node" presStyleLbl="vennNode1" presStyleIdx="2" presStyleCnt="5" custRadScaleRad="100030" custRadScaleInc="15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DECB34-EBA6-44E7-9EE4-43B8FA080CEA}" type="pres">
      <dgm:prSet presAssocID="{C46458D6-FA5B-4DDD-B198-C1FC3D6BE8F3}" presName="node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83C15B-BFF3-4E8E-9424-56B17B626114}" type="pres">
      <dgm:prSet presAssocID="{563E0B85-2627-4A36-8295-DE67DE763B9E}" presName="node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8F890CE-9E0C-4F83-9CCC-D6750432ACE6}" type="presOf" srcId="{C5362DFC-BD9E-4404-826C-F209FB8D64A5}" destId="{718736DE-37C2-41EE-B338-6608A24B6D6F}" srcOrd="0" destOrd="0" presId="urn:microsoft.com/office/officeart/2005/8/layout/radial3"/>
    <dgm:cxn modelId="{43A10FE0-03D1-49FB-B2BF-C67E46A1B24C}" srcId="{81EDE01C-7635-4909-9838-DA3B722FAE19}" destId="{C46458D6-FA5B-4DDD-B198-C1FC3D6BE8F3}" srcOrd="2" destOrd="0" parTransId="{4350D557-15AD-46B5-BC92-00234B44DAE8}" sibTransId="{289FF95C-D49B-49E0-B5A9-620409A5E588}"/>
    <dgm:cxn modelId="{192E4343-F56D-4385-B4BD-BDDBC3FDC147}" type="presOf" srcId="{563E0B85-2627-4A36-8295-DE67DE763B9E}" destId="{FF83C15B-BFF3-4E8E-9424-56B17B626114}" srcOrd="0" destOrd="0" presId="urn:microsoft.com/office/officeart/2005/8/layout/radial3"/>
    <dgm:cxn modelId="{BDBE7D93-648B-4EEA-94A3-26EE17051485}" srcId="{7C1032DD-01D6-4B73-8BB4-B6225F078F81}" destId="{81EDE01C-7635-4909-9838-DA3B722FAE19}" srcOrd="0" destOrd="0" parTransId="{704C9ED0-932F-4E8D-941C-23319C796451}" sibTransId="{8EAFA9E3-2CD7-4BA9-84D6-62FCEC407564}"/>
    <dgm:cxn modelId="{9B256E7F-37D4-45C4-BBF9-A81B24EB8238}" srcId="{81EDE01C-7635-4909-9838-DA3B722FAE19}" destId="{563E0B85-2627-4A36-8295-DE67DE763B9E}" srcOrd="3" destOrd="0" parTransId="{BE9EA3F7-607E-4C0D-B466-B27A3099E711}" sibTransId="{2463948C-4C95-4DD2-BBEF-0890D8EFAF79}"/>
    <dgm:cxn modelId="{19A3590D-182D-4383-8B1E-6A4F90BC7681}" type="presOf" srcId="{C46458D6-FA5B-4DDD-B198-C1FC3D6BE8F3}" destId="{49DECB34-EBA6-44E7-9EE4-43B8FA080CEA}" srcOrd="0" destOrd="0" presId="urn:microsoft.com/office/officeart/2005/8/layout/radial3"/>
    <dgm:cxn modelId="{58BB2F54-682E-41DE-817B-8445E88E02D9}" srcId="{81EDE01C-7635-4909-9838-DA3B722FAE19}" destId="{4BF9F3C7-EF59-4578-888A-6C764AD15554}" srcOrd="0" destOrd="0" parTransId="{5BECECEC-95E8-490C-8B34-12F1C1126303}" sibTransId="{43741DF7-E678-440C-9BFD-456AD28BA6B9}"/>
    <dgm:cxn modelId="{E388C4ED-6AA6-4190-9DE9-E6F6E71412DA}" srcId="{81EDE01C-7635-4909-9838-DA3B722FAE19}" destId="{C5362DFC-BD9E-4404-826C-F209FB8D64A5}" srcOrd="1" destOrd="0" parTransId="{E4EB3D7E-005E-4101-8A0C-7895978C60E7}" sibTransId="{ADEF8F49-6DEC-415E-93E9-F95FA1E52245}"/>
    <dgm:cxn modelId="{44C263B2-26E3-4622-9C0C-46379274EC8C}" type="presOf" srcId="{7C1032DD-01D6-4B73-8BB4-B6225F078F81}" destId="{4C07E4A8-9B0D-4D33-8313-DCDD702B6550}" srcOrd="0" destOrd="0" presId="urn:microsoft.com/office/officeart/2005/8/layout/radial3"/>
    <dgm:cxn modelId="{111E2F15-986F-4CB1-B9B4-ACF47B178F1A}" type="presOf" srcId="{4BF9F3C7-EF59-4578-888A-6C764AD15554}" destId="{7467DF1C-06B7-4751-B227-BFDE1F4A688F}" srcOrd="0" destOrd="0" presId="urn:microsoft.com/office/officeart/2005/8/layout/radial3"/>
    <dgm:cxn modelId="{7137FAED-33EF-48E7-ACB0-C42A6645127B}" type="presOf" srcId="{81EDE01C-7635-4909-9838-DA3B722FAE19}" destId="{6586ADDC-C6B9-4950-9927-AA439516C30B}" srcOrd="0" destOrd="0" presId="urn:microsoft.com/office/officeart/2005/8/layout/radial3"/>
    <dgm:cxn modelId="{E843B033-9C54-444B-BC03-5CDE4BB36900}" type="presParOf" srcId="{4C07E4A8-9B0D-4D33-8313-DCDD702B6550}" destId="{86957EF7-E53A-4C5C-8B4F-E5B1A90D753B}" srcOrd="0" destOrd="0" presId="urn:microsoft.com/office/officeart/2005/8/layout/radial3"/>
    <dgm:cxn modelId="{7DEFC7C8-76A9-4F57-93B5-2FCDE1E49DAD}" type="presParOf" srcId="{86957EF7-E53A-4C5C-8B4F-E5B1A90D753B}" destId="{6586ADDC-C6B9-4950-9927-AA439516C30B}" srcOrd="0" destOrd="0" presId="urn:microsoft.com/office/officeart/2005/8/layout/radial3"/>
    <dgm:cxn modelId="{D8F2DF8A-96EA-4E44-8BDD-51B83352E78E}" type="presParOf" srcId="{86957EF7-E53A-4C5C-8B4F-E5B1A90D753B}" destId="{7467DF1C-06B7-4751-B227-BFDE1F4A688F}" srcOrd="1" destOrd="0" presId="urn:microsoft.com/office/officeart/2005/8/layout/radial3"/>
    <dgm:cxn modelId="{89030E6A-827B-4931-9D00-D4781FF3E98E}" type="presParOf" srcId="{86957EF7-E53A-4C5C-8B4F-E5B1A90D753B}" destId="{718736DE-37C2-41EE-B338-6608A24B6D6F}" srcOrd="2" destOrd="0" presId="urn:microsoft.com/office/officeart/2005/8/layout/radial3"/>
    <dgm:cxn modelId="{3F43FB26-40EB-4904-922C-9C5BCAC172F6}" type="presParOf" srcId="{86957EF7-E53A-4C5C-8B4F-E5B1A90D753B}" destId="{49DECB34-EBA6-44E7-9EE4-43B8FA080CEA}" srcOrd="3" destOrd="0" presId="urn:microsoft.com/office/officeart/2005/8/layout/radial3"/>
    <dgm:cxn modelId="{5857DAF5-1BA5-41D3-8D65-B70BECC2A2ED}" type="presParOf" srcId="{86957EF7-E53A-4C5C-8B4F-E5B1A90D753B}" destId="{FF83C15B-BFF3-4E8E-9424-56B17B626114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86ADDC-C6B9-4950-9927-AA439516C30B}">
      <dsp:nvSpPr>
        <dsp:cNvPr id="0" name=""/>
        <dsp:cNvSpPr/>
      </dsp:nvSpPr>
      <dsp:spPr>
        <a:xfrm>
          <a:off x="6326534" y="1141031"/>
          <a:ext cx="2842569" cy="284256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Kokila" panose="020B0604020202020204" pitchFamily="34" charset="0"/>
              <a:cs typeface="Kokila" panose="020B0604020202020204" pitchFamily="34" charset="0"/>
            </a:rPr>
            <a:t>Implementation Stages </a:t>
          </a:r>
          <a:endParaRPr lang="en-US" sz="2800" kern="1200" dirty="0">
            <a:latin typeface="Kokila" panose="020B0604020202020204" pitchFamily="34" charset="0"/>
            <a:cs typeface="Kokila" panose="020B0604020202020204" pitchFamily="34" charset="0"/>
          </a:endParaRPr>
        </a:p>
      </dsp:txBody>
      <dsp:txXfrm>
        <a:off x="6742819" y="1557316"/>
        <a:ext cx="2009999" cy="2009999"/>
      </dsp:txXfrm>
    </dsp:sp>
    <dsp:sp modelId="{7467DF1C-06B7-4751-B227-BFDE1F4A688F}">
      <dsp:nvSpPr>
        <dsp:cNvPr id="0" name=""/>
        <dsp:cNvSpPr/>
      </dsp:nvSpPr>
      <dsp:spPr>
        <a:xfrm>
          <a:off x="7037177" y="507"/>
          <a:ext cx="1421284" cy="142128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Identification</a:t>
          </a:r>
          <a:endParaRPr lang="en-US" sz="1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245319" y="208649"/>
        <a:ext cx="1005000" cy="1005000"/>
      </dsp:txXfrm>
    </dsp:sp>
    <dsp:sp modelId="{718736DE-37C2-41EE-B338-6608A24B6D6F}">
      <dsp:nvSpPr>
        <dsp:cNvPr id="0" name=""/>
        <dsp:cNvSpPr/>
      </dsp:nvSpPr>
      <dsp:spPr>
        <a:xfrm>
          <a:off x="8888349" y="1896783"/>
          <a:ext cx="1421284" cy="142128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latin typeface="Kokila" panose="020B0604020202020204" pitchFamily="34" charset="0"/>
              <a:cs typeface="Kokila" panose="020B0604020202020204" pitchFamily="34" charset="0"/>
            </a:rPr>
            <a:t>Instruments/ Interventions</a:t>
          </a:r>
          <a:r>
            <a:rPr lang="en-US" sz="1100" b="1" kern="1200" dirty="0" smtClean="0">
              <a:latin typeface="Kokila" panose="020B0604020202020204" pitchFamily="34" charset="0"/>
              <a:cs typeface="Kokila" panose="020B0604020202020204" pitchFamily="34" charset="0"/>
            </a:rPr>
            <a:t> </a:t>
          </a:r>
          <a:endParaRPr lang="en-US" sz="1100" b="1" kern="1200" dirty="0">
            <a:latin typeface="Kokila" panose="020B0604020202020204" pitchFamily="34" charset="0"/>
            <a:cs typeface="Kokila" panose="020B0604020202020204" pitchFamily="34" charset="0"/>
          </a:endParaRPr>
        </a:p>
      </dsp:txBody>
      <dsp:txXfrm>
        <a:off x="9096491" y="2104925"/>
        <a:ext cx="1005000" cy="1005000"/>
      </dsp:txXfrm>
    </dsp:sp>
    <dsp:sp modelId="{49DECB34-EBA6-44E7-9EE4-43B8FA080CEA}">
      <dsp:nvSpPr>
        <dsp:cNvPr id="0" name=""/>
        <dsp:cNvSpPr/>
      </dsp:nvSpPr>
      <dsp:spPr>
        <a:xfrm>
          <a:off x="7037177" y="3702840"/>
          <a:ext cx="1421284" cy="142128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Institutions 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245319" y="3910982"/>
        <a:ext cx="1005000" cy="1005000"/>
      </dsp:txXfrm>
    </dsp:sp>
    <dsp:sp modelId="{FF83C15B-BFF3-4E8E-9424-56B17B626114}">
      <dsp:nvSpPr>
        <dsp:cNvPr id="0" name=""/>
        <dsp:cNvSpPr/>
      </dsp:nvSpPr>
      <dsp:spPr>
        <a:xfrm>
          <a:off x="5186010" y="1851674"/>
          <a:ext cx="1421284" cy="142128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Investment</a:t>
          </a:r>
          <a:endParaRPr lang="en-US" sz="12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394152" y="2059816"/>
        <a:ext cx="1005000" cy="1005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0.75127</cdr:x>
      <cdr:y>0.10817</cdr:y>
    </cdr:from>
    <cdr:to>
      <cdr:x>0.88298</cdr:x>
      <cdr:y>0.21203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549291" y="549745"/>
          <a:ext cx="1498862" cy="5279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0.76936</cdr:x>
      <cdr:y>0.80408</cdr:y>
    </cdr:from>
    <cdr:to>
      <cdr:x>0.88533</cdr:x>
      <cdr:y>0.87779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xmlns="" id="{8B2DE704-E947-4988-B6C2-7AB17A3AE207}"/>
            </a:ext>
          </a:extLst>
        </cdr:cNvPr>
        <cdr:cNvSpPr txBox="1"/>
      </cdr:nvSpPr>
      <cdr:spPr>
        <a:xfrm xmlns:a="http://schemas.openxmlformats.org/drawingml/2006/main">
          <a:off x="8305800" y="3752851"/>
          <a:ext cx="1252025" cy="3440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400" dirty="0">
              <a:solidFill>
                <a:srgbClr val="C00000"/>
              </a:solidFill>
            </a:rPr>
            <a:t>In %  value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/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/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2398BAA1-EC68-4D35-AB4C-9DCBBEB974A4}" type="datetimeFigureOut">
              <a:rPr lang="en-US" altLang="en-US"/>
              <a:pPr>
                <a:defRPr/>
              </a:pPr>
              <a:t>07/13/2019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255CECCD-CA66-497C-B1E0-2A4C31B39E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1998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/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/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D2007B5B-0CA6-45FE-AD13-5A163CE91A33}" type="datetimeFigureOut">
              <a:rPr lang="en-US" altLang="en-US"/>
              <a:pPr>
                <a:defRPr/>
              </a:pPr>
              <a:t>07/13/2019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/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2682B885-93BE-4F96-875D-E081BF6676D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16539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hape 58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custGeom>
            <a:avLst/>
            <a:gdLst>
              <a:gd name="T0" fmla="*/ 0 w 120000"/>
              <a:gd name="T1" fmla="*/ 0 h 120000"/>
              <a:gd name="T2" fmla="*/ 2147483646 w 120000"/>
              <a:gd name="T3" fmla="*/ 0 h 120000"/>
              <a:gd name="T4" fmla="*/ 2147483646 w 120000"/>
              <a:gd name="T5" fmla="*/ 2147483646 h 120000"/>
              <a:gd name="T6" fmla="*/ 0 w 120000"/>
              <a:gd name="T7" fmla="*/ 2147483646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00"/>
              <a:gd name="T16" fmla="*/ 0 h 120000"/>
              <a:gd name="T17" fmla="*/ 120000 w 120000"/>
              <a:gd name="T18" fmla="*/ 120000 h 12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000000"/>
            </a:solidFill>
            <a:round/>
            <a:headEnd/>
            <a:tailEnd/>
          </a:ln>
        </p:spPr>
      </p:sp>
      <p:sp>
        <p:nvSpPr>
          <p:cNvPr id="13315" name="Shape 59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noFill/>
        </p:spPr>
        <p:txBody>
          <a:bodyPr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570989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hape 64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custGeom>
            <a:avLst/>
            <a:gdLst>
              <a:gd name="T0" fmla="*/ 0 w 120000"/>
              <a:gd name="T1" fmla="*/ 0 h 120000"/>
              <a:gd name="T2" fmla="*/ 2147483646 w 120000"/>
              <a:gd name="T3" fmla="*/ 0 h 120000"/>
              <a:gd name="T4" fmla="*/ 2147483646 w 120000"/>
              <a:gd name="T5" fmla="*/ 2147483646 h 120000"/>
              <a:gd name="T6" fmla="*/ 0 w 120000"/>
              <a:gd name="T7" fmla="*/ 2147483646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00"/>
              <a:gd name="T16" fmla="*/ 0 h 120000"/>
              <a:gd name="T17" fmla="*/ 120000 w 120000"/>
              <a:gd name="T18" fmla="*/ 120000 h 12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000000"/>
            </a:solidFill>
            <a:round/>
            <a:headEnd/>
            <a:tailEnd/>
          </a:ln>
        </p:spPr>
      </p:sp>
      <p:sp>
        <p:nvSpPr>
          <p:cNvPr id="16387" name="Shape 65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noFill/>
        </p:spPr>
        <p:txBody>
          <a:bodyPr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9467248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4746534e35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4746534e35_0_27:notes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spcFirstLastPara="1" wrap="square" lIns="92419" tIns="92419" rIns="92419" bIns="92419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330135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2E6A1BF-A7A9-4BC8-81E3-13348A3DDA87}" type="slidenum">
              <a:rPr lang="en-US" altLang="en-US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267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2B885-93BE-4F96-875D-E081BF6676D0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20179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GESI analysis is a methodology for examining the causes and consequences of inequality in terms of gender, caste, and ethnicity.</a:t>
            </a: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00FF5AA-252F-4DEA-B087-62BC5FDD1ECE}" type="slidenum">
              <a:rPr lang="en-US" altLang="en-US">
                <a:cs typeface="Arial" pitchFamily="34" charset="0"/>
              </a:rPr>
              <a:pPr/>
              <a:t>19</a:t>
            </a:fld>
            <a:endParaRPr lang="en-US" altLang="en-US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31518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/>
            </a:extLst>
          </p:cNvPr>
          <p:cNvSpPr txBox="1"/>
          <p:nvPr userDrawn="1"/>
        </p:nvSpPr>
        <p:spPr>
          <a:xfrm>
            <a:off x="9410700" y="6543675"/>
            <a:ext cx="2409825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hangingPunct="1"/>
            <a:fld id="{CF5F4065-E866-4584-BF25-08C643038C6A}" type="slidenum">
              <a:rPr lang="en-US" altLang="en-US" sz="1200">
                <a:solidFill>
                  <a:srgbClr val="FF0000"/>
                </a:solidFill>
                <a:latin typeface="Calibri" pitchFamily="34" charset="0"/>
              </a:rPr>
              <a:pPr algn="r" eaLnBrk="1" hangingPunct="1"/>
              <a:t>‹#›</a:t>
            </a:fld>
            <a:endParaRPr lang="en-US" altLang="en-US" sz="120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316163"/>
            <a:ext cx="9144000" cy="1193799"/>
          </a:xfrm>
        </p:spPr>
        <p:txBody>
          <a:bodyPr anchor="b"/>
          <a:lstStyle>
            <a:lvl1pPr algn="ctr">
              <a:defRPr sz="6000"/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lIns="91425" tIns="91425" rIns="91425" bIns="91425" anchor="t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lIns="91425" tIns="91425" rIns="91425" bIns="91425"/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7009"/>
            <a:ext cx="10515600" cy="959814"/>
          </a:xfrm>
        </p:spPr>
        <p:txBody>
          <a:bodyPr anchor="b"/>
          <a:lstStyle>
            <a:lvl1pPr>
              <a:defRPr sz="6000"/>
            </a:lvl1pPr>
          </a:lstStyle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1235677"/>
            <a:ext cx="10521950" cy="485397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163638" y="2614613"/>
            <a:ext cx="105156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46150" y="2522538"/>
            <a:ext cx="10515600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1029" name="Picture 6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249238" y="136526"/>
            <a:ext cx="996950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7"/>
          <p:cNvPicPr>
            <a:picLocks noChangeAspect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11014075" y="136526"/>
            <a:ext cx="895350" cy="104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>
            <a:extLst>
              <a:ext uri="{FF2B5EF4-FFF2-40B4-BE49-F238E27FC236}"/>
            </a:extLst>
          </p:cNvPr>
          <p:cNvSpPr txBox="1"/>
          <p:nvPr userDrawn="1"/>
        </p:nvSpPr>
        <p:spPr>
          <a:xfrm>
            <a:off x="9410700" y="6543675"/>
            <a:ext cx="2409825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hangingPunct="1"/>
            <a:fld id="{7A662BAC-D825-42DC-9EBE-ACC3EC7C5C2B}" type="slidenum">
              <a:rPr lang="en-US" altLang="en-US" sz="1200">
                <a:solidFill>
                  <a:srgbClr val="FF0000"/>
                </a:solidFill>
                <a:latin typeface="Calibri" pitchFamily="34" charset="0"/>
              </a:rPr>
              <a:pPr algn="r" eaLnBrk="1" hangingPunct="1"/>
              <a:t>‹#›</a:t>
            </a:fld>
            <a:endParaRPr lang="en-US" altLang="en-US" sz="120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0" r:id="rId1"/>
    <p:sldLayoutId id="2147484255" r:id="rId2"/>
    <p:sldLayoutId id="2147484256" r:id="rId3"/>
    <p:sldLayoutId id="2147484257" r:id="rId4"/>
    <p:sldLayoutId id="2147484258" r:id="rId5"/>
    <p:sldLayoutId id="2147484259" r:id="rId6"/>
    <p:sldLayoutId id="2147484261" r:id="rId7"/>
    <p:sldLayoutId id="2147484262" r:id="rId8"/>
    <p:sldLayoutId id="2147484263" r:id="rId9"/>
    <p:sldLayoutId id="2147484264" r:id="rId10"/>
    <p:sldLayoutId id="2147484265" r:id="rId11"/>
    <p:sldLayoutId id="2147484266" r:id="rId1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rgbClr val="FF0000"/>
          </a:solidFill>
          <a:latin typeface="NPCBold" pitchFamily="2" charset="0"/>
          <a:ea typeface="MS PGothic" panose="020B0600070205080204" pitchFamily="34" charset="-128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NPCBold" pitchFamily="2" charset="0"/>
          <a:ea typeface="MS PGothic" panose="020B0600070205080204" pitchFamily="34" charset="-128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NPCBold" pitchFamily="2" charset="0"/>
          <a:ea typeface="MS PGothic" panose="020B0600070205080204" pitchFamily="34" charset="-128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NPCBold" pitchFamily="2" charset="0"/>
          <a:ea typeface="MS PGothic" panose="020B0600070205080204" pitchFamily="34" charset="-128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NPCBold" pitchFamily="2" charset="0"/>
          <a:ea typeface="MS PGothic" panose="020B0600070205080204" pitchFamily="34" charset="-128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NPCBold" pitchFamily="2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NPCBold" pitchFamily="2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NPCBold" pitchFamily="2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FF0000"/>
          </a:solidFill>
          <a:latin typeface="NPCBold" pitchFamily="2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78283"/>
            <a:ext cx="12192000" cy="223837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000" b="1" dirty="0" smtClean="0">
                <a:latin typeface="+mj-lt"/>
                <a:cs typeface="Kokila" pitchFamily="34" charset="0"/>
              </a:rPr>
              <a:t>SDGs </a:t>
            </a:r>
            <a:r>
              <a:rPr lang="en-US" sz="4000" b="1" dirty="0">
                <a:latin typeface="+mj-lt"/>
                <a:cs typeface="Kokila" pitchFamily="34" charset="0"/>
              </a:rPr>
              <a:t>Implementation in Nepal:</a:t>
            </a:r>
            <a:r>
              <a:rPr lang="ne-NP" sz="4000" b="1" dirty="0">
                <a:latin typeface="+mj-lt"/>
                <a:cs typeface="Kokila" pitchFamily="34" charset="0"/>
              </a:rPr>
              <a:t> </a:t>
            </a:r>
            <a:r>
              <a:rPr lang="en-US" sz="4000" b="1" dirty="0">
                <a:latin typeface="+mj-lt"/>
                <a:cs typeface="Kokila" pitchFamily="34" charset="0"/>
              </a:rPr>
              <a:t>Status and Way Forward </a:t>
            </a:r>
            <a:endParaRPr lang="en-US" sz="4000" dirty="0">
              <a:latin typeface="+mj-lt"/>
              <a:cs typeface="Kokila" panose="020B0604020202020204" pitchFamily="34" charset="0"/>
            </a:endParaRPr>
          </a:p>
        </p:txBody>
      </p:sp>
      <p:sp>
        <p:nvSpPr>
          <p:cNvPr id="11268" name="Subtitle 3"/>
          <p:cNvSpPr txBox="1">
            <a:spLocks/>
          </p:cNvSpPr>
          <p:nvPr/>
        </p:nvSpPr>
        <p:spPr bwMode="auto">
          <a:xfrm>
            <a:off x="834887" y="3789268"/>
            <a:ext cx="10495721" cy="2533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</a:pPr>
            <a:r>
              <a:rPr lang="en-US" altLang="en-US" sz="3200" dirty="0" err="1" smtClean="0">
                <a:latin typeface="+mj-lt"/>
                <a:cs typeface="Kokila" pitchFamily="34" charset="0"/>
              </a:rPr>
              <a:t>Khomraj</a:t>
            </a:r>
            <a:r>
              <a:rPr lang="en-US" altLang="en-US" sz="3200" dirty="0" smtClean="0">
                <a:latin typeface="+mj-lt"/>
                <a:cs typeface="Kokila" pitchFamily="34" charset="0"/>
              </a:rPr>
              <a:t> Koirala</a:t>
            </a:r>
          </a:p>
          <a:p>
            <a:pPr algn="ctr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</a:pPr>
            <a:r>
              <a:rPr lang="en-US" altLang="en-US" sz="3200" dirty="0" smtClean="0">
                <a:latin typeface="+mj-lt"/>
                <a:cs typeface="Kokila" pitchFamily="34" charset="0"/>
              </a:rPr>
              <a:t>Joint Secretary </a:t>
            </a:r>
          </a:p>
          <a:p>
            <a:pPr algn="ctr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</a:pPr>
            <a:r>
              <a:rPr lang="en-US" altLang="en-US" sz="3200" dirty="0" smtClean="0">
                <a:latin typeface="+mj-lt"/>
                <a:cs typeface="Kokila" pitchFamily="34" charset="0"/>
              </a:rPr>
              <a:t>National </a:t>
            </a:r>
            <a:r>
              <a:rPr lang="en-US" altLang="en-US" sz="3200" dirty="0">
                <a:latin typeface="+mj-lt"/>
                <a:cs typeface="Kokila" pitchFamily="34" charset="0"/>
              </a:rPr>
              <a:t>Planning </a:t>
            </a:r>
            <a:r>
              <a:rPr lang="en-US" altLang="en-US" sz="3200" dirty="0" smtClean="0">
                <a:latin typeface="+mj-lt"/>
                <a:cs typeface="Kokila" pitchFamily="34" charset="0"/>
              </a:rPr>
              <a:t>Commission </a:t>
            </a:r>
          </a:p>
          <a:p>
            <a:pPr algn="ctr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</a:pPr>
            <a:r>
              <a:rPr lang="en-US" altLang="en-US" sz="3200" dirty="0" smtClean="0">
                <a:latin typeface="+mj-lt"/>
                <a:cs typeface="Kokila" pitchFamily="34" charset="0"/>
              </a:rPr>
              <a:t>Government </a:t>
            </a:r>
            <a:r>
              <a:rPr lang="en-US" altLang="en-US" sz="3200" dirty="0">
                <a:latin typeface="+mj-lt"/>
                <a:cs typeface="Kokila" pitchFamily="34" charset="0"/>
              </a:rPr>
              <a:t>of Nepal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5715814"/>
              </p:ext>
            </p:extLst>
          </p:nvPr>
        </p:nvGraphicFramePr>
        <p:xfrm>
          <a:off x="72575" y="948758"/>
          <a:ext cx="11459027" cy="574801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783283"/>
                <a:gridCol w="3306913"/>
                <a:gridCol w="7368831"/>
              </a:tblGrid>
              <a:tr h="8719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7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  <a:cs typeface="Times New Roman" panose="02020603050405020304" pitchFamily="18" charset="0"/>
                        </a:rPr>
                        <a:t>S.N.</a:t>
                      </a:r>
                      <a:endParaRPr lang="en-US" sz="17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7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  <a:cs typeface="Times New Roman" panose="02020603050405020304" pitchFamily="18" charset="0"/>
                        </a:rPr>
                        <a:t>SDGs</a:t>
                      </a:r>
                      <a:endParaRPr lang="en-US" sz="17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  <a:cs typeface="Times New Roman" panose="02020603050405020304" pitchFamily="18" charset="0"/>
                        </a:rPr>
                        <a:t>Major Interventions</a:t>
                      </a:r>
                      <a:r>
                        <a:rPr lang="ne-NP" sz="17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  <a:cs typeface="Kokila" panose="020B0604020202020204" pitchFamily="34" charset="0"/>
                        </a:rPr>
                        <a:t> </a:t>
                      </a:r>
                      <a:endParaRPr lang="en-US" sz="17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 anchor="ctr"/>
                </a:tc>
              </a:tr>
              <a:tr h="83242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b="1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12</a:t>
                      </a:r>
                      <a:endParaRPr lang="en-US" sz="1700" b="1" dirty="0"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700" b="1" u="none" strike="noStrike" cap="none" dirty="0" smtClean="0">
                          <a:effectLst/>
                          <a:latin typeface="+mj-lt"/>
                          <a:cs typeface="Times New Roman" panose="02020603050405020304" pitchFamily="18" charset="0"/>
                          <a:sym typeface="Arial"/>
                        </a:rPr>
                        <a:t>Sustainable</a:t>
                      </a:r>
                      <a:r>
                        <a:rPr lang="en-US" sz="1700" b="1" u="none" strike="noStrike" cap="none" baseline="0" dirty="0" smtClean="0">
                          <a:effectLst/>
                          <a:latin typeface="+mj-lt"/>
                          <a:cs typeface="Times New Roman" panose="02020603050405020304" pitchFamily="18" charset="0"/>
                          <a:sym typeface="Arial"/>
                        </a:rPr>
                        <a:t> Consumption and Production</a:t>
                      </a:r>
                      <a:endParaRPr lang="ne-NP" sz="1700" b="1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+mj-lt"/>
                        <a:ea typeface="Arial"/>
                        <a:cs typeface="Kokila" pitchFamily="34" charset="0"/>
                        <a:sym typeface="Arial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700" b="1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Fair and sustainable use and management of </a:t>
                      </a:r>
                      <a:r>
                        <a:rPr lang="en-US" sz="1700" b="1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natural</a:t>
                      </a:r>
                      <a:r>
                        <a:rPr lang="en-US" sz="1700" b="1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 resources, environment-friendly investment,  fair use of food.</a:t>
                      </a:r>
                      <a:endParaRPr lang="en-US" sz="1700" b="1" dirty="0" smtClean="0"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/>
                </a:tc>
              </a:tr>
              <a:tr h="9144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b="1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13</a:t>
                      </a:r>
                      <a:endParaRPr lang="en-US" sz="1700" b="1" dirty="0"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700" b="1" u="none" strike="noStrike" cap="none" dirty="0" smtClean="0">
                          <a:effectLst/>
                          <a:latin typeface="+mj-lt"/>
                          <a:cs typeface="Times New Roman" panose="02020603050405020304" pitchFamily="18" charset="0"/>
                          <a:sym typeface="Arial"/>
                        </a:rPr>
                        <a:t>Climate Action</a:t>
                      </a:r>
                      <a:endParaRPr lang="ne-NP" sz="1700" b="1" i="0" u="none" strike="noStrike" cap="none" dirty="0" smtClean="0">
                        <a:solidFill>
                          <a:schemeClr val="tx1"/>
                        </a:solidFill>
                        <a:effectLst/>
                        <a:latin typeface="+mj-lt"/>
                        <a:ea typeface="Arial"/>
                        <a:cs typeface="Kokila" pitchFamily="34" charset="0"/>
                        <a:sym typeface="Arial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7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Promoting adaptation capacities</a:t>
                      </a:r>
                      <a:r>
                        <a:rPr lang="en-US" sz="1700" b="1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700" b="1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 control of harmful gas emissions, production and strengthening of climate statistics, </a:t>
                      </a:r>
                      <a:r>
                        <a:rPr lang="en-US" sz="17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climate friendly technology, strengthening M&amp;E.</a:t>
                      </a:r>
                      <a:endParaRPr lang="en-US" sz="1700" b="1" dirty="0" smtClean="0">
                        <a:solidFill>
                          <a:srgbClr val="FF0000"/>
                        </a:solidFill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/>
                </a:tc>
              </a:tr>
              <a:tr h="3860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b="1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14</a:t>
                      </a:r>
                      <a:endParaRPr lang="en-US" sz="1700" b="1" dirty="0"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700" b="1" u="none" strike="noStrike" cap="none" dirty="0" smtClean="0">
                          <a:effectLst/>
                          <a:latin typeface="+mj-lt"/>
                          <a:cs typeface="Times New Roman" panose="02020603050405020304" pitchFamily="18" charset="0"/>
                          <a:sym typeface="Arial"/>
                        </a:rPr>
                        <a:t>Life Below</a:t>
                      </a:r>
                      <a:r>
                        <a:rPr lang="en-US" sz="1700" b="1" u="none" strike="noStrike" cap="none" baseline="0" dirty="0" smtClean="0">
                          <a:effectLst/>
                          <a:latin typeface="+mj-lt"/>
                          <a:cs typeface="Times New Roman" panose="02020603050405020304" pitchFamily="18" charset="0"/>
                          <a:sym typeface="Arial"/>
                        </a:rPr>
                        <a:t> Water</a:t>
                      </a:r>
                      <a:endParaRPr lang="ne-NP" sz="1700" b="1" i="0" u="none" strike="noStrike" cap="none" dirty="0" smtClean="0">
                        <a:solidFill>
                          <a:schemeClr val="tx1"/>
                        </a:solidFill>
                        <a:effectLst/>
                        <a:latin typeface="+mj-lt"/>
                        <a:ea typeface="Arial"/>
                        <a:cs typeface="Kokila" pitchFamily="34" charset="0"/>
                        <a:sym typeface="Arial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1700" b="1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Not Relevant</a:t>
                      </a:r>
                      <a:endParaRPr lang="en-US" sz="1700" b="1" dirty="0"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/>
                </a:tc>
              </a:tr>
              <a:tr h="9144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700" b="1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15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en-US" sz="1700" b="1" dirty="0"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700" b="1" u="none" strike="noStrike" cap="none" dirty="0" smtClean="0">
                          <a:effectLst/>
                          <a:latin typeface="+mj-lt"/>
                          <a:cs typeface="Times New Roman" panose="02020603050405020304" pitchFamily="18" charset="0"/>
                          <a:sym typeface="Arial"/>
                        </a:rPr>
                        <a:t>Life Above Water</a:t>
                      </a:r>
                      <a:endParaRPr lang="ne-NP" sz="1700" b="1" i="0" u="none" strike="noStrike" cap="none" dirty="0" smtClean="0">
                        <a:solidFill>
                          <a:schemeClr val="tx1"/>
                        </a:solidFill>
                        <a:effectLst/>
                        <a:latin typeface="+mj-lt"/>
                        <a:ea typeface="Arial"/>
                        <a:cs typeface="Kokila" pitchFamily="34" charset="0"/>
                        <a:sym typeface="Arial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1700" b="1" kern="1200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Forests,</a:t>
                      </a:r>
                      <a:r>
                        <a:rPr lang="ne-NP" sz="1700" b="1" kern="1200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700" b="1" kern="1200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lakes, water reservoir,</a:t>
                      </a:r>
                      <a:r>
                        <a:rPr lang="ne-NP" sz="1700" b="1" kern="1200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700" b="1" kern="1200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biodiversity, conservation of land and glaciers, </a:t>
                      </a:r>
                      <a:r>
                        <a:rPr lang="en-US" sz="1700" b="1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promotion of </a:t>
                      </a:r>
                      <a:r>
                        <a:rPr lang="en-US" sz="1700" b="1" kern="1200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community forests, promoting </a:t>
                      </a:r>
                      <a:r>
                        <a:rPr lang="en-US" sz="1700" b="1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production and use of herbs.</a:t>
                      </a:r>
                      <a:endParaRPr lang="en-US" sz="1700" b="1" dirty="0"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/>
                </a:tc>
              </a:tr>
              <a:tr h="9144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b="1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16</a:t>
                      </a:r>
                      <a:endParaRPr lang="en-US" sz="1700" b="1" dirty="0"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700" b="1" u="none" strike="noStrike" cap="none" dirty="0" smtClean="0">
                          <a:effectLst/>
                          <a:latin typeface="+mj-lt"/>
                          <a:cs typeface="Times New Roman" panose="02020603050405020304" pitchFamily="18" charset="0"/>
                          <a:sym typeface="Arial"/>
                        </a:rPr>
                        <a:t>Peace,</a:t>
                      </a:r>
                      <a:r>
                        <a:rPr lang="en-US" sz="1700" b="1" u="none" strike="noStrike" cap="none" baseline="0" dirty="0" smtClean="0">
                          <a:effectLst/>
                          <a:latin typeface="+mj-lt"/>
                          <a:cs typeface="Times New Roman" panose="02020603050405020304" pitchFamily="18" charset="0"/>
                          <a:sym typeface="Arial"/>
                        </a:rPr>
                        <a:t> Justice and Strong Institutions</a:t>
                      </a:r>
                      <a:endParaRPr lang="ne-NP" sz="1700" b="1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+mj-lt"/>
                        <a:ea typeface="Arial"/>
                        <a:cs typeface="Kokila" pitchFamily="34" charset="0"/>
                        <a:sym typeface="Arial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1700" b="1" kern="1200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Access to justice, capacity building for corruption alleviation, awareness regarding el</a:t>
                      </a:r>
                      <a:r>
                        <a:rPr lang="en-US" sz="1700" b="1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ection, development of </a:t>
                      </a:r>
                      <a:r>
                        <a:rPr lang="en-US" sz="1700" b="1" kern="1200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statistical system for </a:t>
                      </a:r>
                      <a:r>
                        <a:rPr lang="en-US" sz="1700" b="1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monitoring of SDGs</a:t>
                      </a:r>
                      <a:endParaRPr lang="en-US" sz="1700" b="1" dirty="0"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/>
                </a:tc>
              </a:tr>
              <a:tr h="9144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b="1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17</a:t>
                      </a:r>
                      <a:endParaRPr lang="en-US" sz="1700" b="1" dirty="0"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700" b="1" u="none" strike="noStrike" cap="none" dirty="0" smtClean="0">
                          <a:effectLst/>
                          <a:latin typeface="+mj-lt"/>
                          <a:cs typeface="Times New Roman" panose="02020603050405020304" pitchFamily="18" charset="0"/>
                          <a:sym typeface="Arial"/>
                        </a:rPr>
                        <a:t>Partnership for Achieving the Goals</a:t>
                      </a:r>
                      <a:endParaRPr lang="ne-NP" sz="1700" b="1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+mj-lt"/>
                        <a:ea typeface="Arial"/>
                        <a:cs typeface="Kokila" pitchFamily="34" charset="0"/>
                        <a:sym typeface="Arial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US" sz="1700" b="1" kern="1200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Coordination with public, private, cooperative and development partners, fair policy fo</a:t>
                      </a:r>
                      <a:r>
                        <a:rPr lang="en-US" sz="1700" b="1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rmulation, emphasis on </a:t>
                      </a:r>
                      <a:r>
                        <a:rPr lang="en-US" sz="17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local participation and resource mobilization. </a:t>
                      </a:r>
                      <a:endParaRPr lang="en-US" sz="1700" b="1" dirty="0">
                        <a:solidFill>
                          <a:srgbClr val="FF0000"/>
                        </a:solidFill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/>
                </a:tc>
              </a:tr>
            </a:tbl>
          </a:graphicData>
        </a:graphic>
      </p:graphicFrame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62190" y="25821"/>
            <a:ext cx="11360800" cy="753439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defRPr/>
            </a:pPr>
            <a:r>
              <a:rPr lang="en-US" dirty="0">
                <a:latin typeface="+mj-lt"/>
                <a:cs typeface="Times New Roman" pitchFamily="18" charset="0"/>
                <a:sym typeface="Arial"/>
              </a:rPr>
              <a:t>Major Interventions</a:t>
            </a:r>
            <a:r>
              <a:rPr lang="ne-NP" dirty="0">
                <a:latin typeface="+mj-lt"/>
                <a:cs typeface="Times New Roman" pitchFamily="18" charset="0"/>
                <a:sym typeface="Arial"/>
              </a:rPr>
              <a:t> </a:t>
            </a:r>
            <a:endParaRPr lang="en-US" dirty="0">
              <a:latin typeface="+mj-lt"/>
              <a:cs typeface="Times New Roman" pitchFamily="18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1187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4346" y="327991"/>
            <a:ext cx="9032824" cy="794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defRPr/>
            </a:pPr>
            <a:r>
              <a:rPr lang="ne-N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Kokila" panose="020B0604020202020204" pitchFamily="34" charset="0"/>
              </a:rPr>
              <a:t> </a:t>
            </a:r>
            <a:r>
              <a:rPr lang="en-US" dirty="0">
                <a:latin typeface="+mj-lt"/>
                <a:cs typeface="Times New Roman" pitchFamily="18" charset="0"/>
                <a:sym typeface="Arial"/>
              </a:rPr>
              <a:t>Investment Requirement </a:t>
            </a:r>
          </a:p>
        </p:txBody>
      </p:sp>
      <p:pic>
        <p:nvPicPr>
          <p:cNvPr id="6" name="Google Shape;56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2119085" cy="203272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235670" y="1844700"/>
            <a:ext cx="12150177" cy="5159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  <a:latin typeface="+mj-lt"/>
              </a:rPr>
              <a:t>Annual Average Resource </a:t>
            </a:r>
            <a:r>
              <a:rPr lang="en-US" sz="2400" dirty="0" smtClean="0">
                <a:latin typeface="+mj-lt"/>
              </a:rPr>
              <a:t>estimated during the period is about </a:t>
            </a:r>
            <a:r>
              <a:rPr lang="en-US" sz="2400" dirty="0" smtClean="0">
                <a:solidFill>
                  <a:srgbClr val="FF0000"/>
                </a:solidFill>
                <a:latin typeface="+mj-lt"/>
              </a:rPr>
              <a:t>NRS 2025 billion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There are about </a:t>
            </a:r>
            <a:r>
              <a:rPr lang="en-US" sz="2400" dirty="0" smtClean="0">
                <a:solidFill>
                  <a:srgbClr val="FF0000"/>
                </a:solidFill>
                <a:latin typeface="+mj-lt"/>
              </a:rPr>
              <a:t>thirteen sectors that resource need is identified 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Sectoral need for </a:t>
            </a:r>
            <a:r>
              <a:rPr lang="en-US" sz="2400" dirty="0" smtClean="0">
                <a:solidFill>
                  <a:srgbClr val="FF0000"/>
                </a:solidFill>
                <a:latin typeface="+mj-lt"/>
              </a:rPr>
              <a:t>four milestone period i.e. 2016-19, 2019-22, 2022-25 and 2026-30 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  <a:cs typeface="Kokila" panose="020B0604020202020204" pitchFamily="34" charset="0"/>
              </a:rPr>
              <a:t>Yearly estimated average </a:t>
            </a:r>
            <a:r>
              <a:rPr lang="en-US" sz="2400" dirty="0">
                <a:solidFill>
                  <a:srgbClr val="FF0000"/>
                </a:solidFill>
                <a:latin typeface="+mj-lt"/>
                <a:cs typeface="Kokila" panose="020B0604020202020204" pitchFamily="34" charset="0"/>
              </a:rPr>
              <a:t>economic growth 8.67% </a:t>
            </a:r>
            <a:r>
              <a:rPr lang="en-US" sz="2400" dirty="0">
                <a:latin typeface="+mj-lt"/>
                <a:cs typeface="Kokila" panose="020B0604020202020204" pitchFamily="34" charset="0"/>
              </a:rPr>
              <a:t>and </a:t>
            </a:r>
            <a:r>
              <a:rPr lang="en-US" sz="2400" dirty="0">
                <a:solidFill>
                  <a:srgbClr val="FF0000"/>
                </a:solidFill>
                <a:latin typeface="+mj-lt"/>
                <a:cs typeface="Kokila" panose="020B0604020202020204" pitchFamily="34" charset="0"/>
              </a:rPr>
              <a:t>proportion of revenue in GDP: 27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cs typeface="Kokila" panose="020B0604020202020204" pitchFamily="34" charset="0"/>
              </a:rPr>
              <a:t>%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  <a:cs typeface="Kokila" panose="020B0604020202020204" pitchFamily="34" charset="0"/>
              </a:rPr>
              <a:t>The Financing need and gap is estimated for 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cs typeface="Kokila" panose="020B0604020202020204" pitchFamily="34" charset="0"/>
              </a:rPr>
              <a:t>Four  different sectors in different proportion 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  <a:latin typeface="+mj-lt"/>
                <a:cs typeface="Kokila" panose="020B0604020202020204" pitchFamily="34" charset="0"/>
              </a:rPr>
              <a:t>Financing and implementation strategies </a:t>
            </a:r>
            <a:r>
              <a:rPr lang="en-US" sz="2400" dirty="0" smtClean="0">
                <a:latin typeface="+mj-lt"/>
                <a:cs typeface="Kokila" panose="020B0604020202020204" pitchFamily="34" charset="0"/>
              </a:rPr>
              <a:t>are developed accordingly</a:t>
            </a:r>
            <a:r>
              <a:rPr lang="en-US" sz="2400" dirty="0" smtClean="0">
                <a:latin typeface="+mj-lt"/>
              </a:rPr>
              <a:t> 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US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1620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8106803"/>
              </p:ext>
            </p:extLst>
          </p:nvPr>
        </p:nvGraphicFramePr>
        <p:xfrm>
          <a:off x="0" y="1583703"/>
          <a:ext cx="12192000" cy="52742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004939" y="139148"/>
            <a:ext cx="9032824" cy="794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defRPr/>
            </a:pPr>
            <a:r>
              <a:rPr lang="ne-N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Kokila" panose="020B0604020202020204" pitchFamily="34" charset="0"/>
              </a:rPr>
              <a:t> </a:t>
            </a:r>
            <a:r>
              <a:rPr lang="en-US" dirty="0">
                <a:latin typeface="+mj-lt"/>
                <a:cs typeface="Times New Roman" pitchFamily="18" charset="0"/>
                <a:sym typeface="Arial"/>
              </a:rPr>
              <a:t>Investment Requirement </a:t>
            </a:r>
          </a:p>
        </p:txBody>
      </p:sp>
      <p:pic>
        <p:nvPicPr>
          <p:cNvPr id="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2119085" cy="20327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2020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3078BE1-F7A4-4592-B7E1-9D5422DA6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22893"/>
            <a:ext cx="12192000" cy="432633"/>
          </a:xfrm>
        </p:spPr>
        <p:txBody>
          <a:bodyPr>
            <a:noAutofit/>
          </a:bodyPr>
          <a:lstStyle/>
          <a:p>
            <a:r>
              <a:rPr lang="en-US" sz="3600" dirty="0">
                <a:latin typeface="+mj-lt"/>
                <a:cs typeface="Times New Roman" pitchFamily="18" charset="0"/>
                <a:sym typeface="Arial"/>
              </a:rPr>
              <a:t>Sector-wise yearly average investment </a:t>
            </a:r>
            <a:r>
              <a:rPr lang="en-US" sz="2800" dirty="0">
                <a:latin typeface="+mj-lt"/>
                <a:cs typeface="Times New Roman" pitchFamily="18" charset="0"/>
                <a:sym typeface="Arial"/>
              </a:rPr>
              <a:t>(</a:t>
            </a:r>
            <a:r>
              <a:rPr lang="en-US" sz="2800" dirty="0" err="1">
                <a:latin typeface="+mj-lt"/>
                <a:cs typeface="Times New Roman" pitchFamily="18" charset="0"/>
                <a:sym typeface="Arial"/>
              </a:rPr>
              <a:t>Rs</a:t>
            </a:r>
            <a:r>
              <a:rPr lang="en-US" sz="2800" dirty="0">
                <a:latin typeface="+mj-lt"/>
                <a:cs typeface="Times New Roman" pitchFamily="18" charset="0"/>
                <a:sym typeface="Arial"/>
              </a:rPr>
              <a:t>. Billion)</a:t>
            </a:r>
            <a:r>
              <a:rPr lang="en-US" sz="2000" dirty="0">
                <a:latin typeface="+mj-lt"/>
                <a:cs typeface="Times New Roman" pitchFamily="18" charset="0"/>
                <a:sym typeface="Arial"/>
              </a:rPr>
              <a:t> </a:t>
            </a:r>
            <a:r>
              <a:rPr lang="ne-NP" sz="3600" dirty="0">
                <a:latin typeface="+mj-lt"/>
                <a:cs typeface="Times New Roman" pitchFamily="18" charset="0"/>
                <a:sym typeface="Arial"/>
              </a:rPr>
              <a:t/>
            </a:r>
            <a:br>
              <a:rPr lang="ne-NP" sz="3600" dirty="0">
                <a:latin typeface="+mj-lt"/>
                <a:cs typeface="Times New Roman" pitchFamily="18" charset="0"/>
                <a:sym typeface="Arial"/>
              </a:rPr>
            </a:br>
            <a:endParaRPr lang="en-US" sz="4800" dirty="0">
              <a:solidFill>
                <a:srgbClr val="C00000"/>
              </a:solidFill>
              <a:latin typeface="+mj-lt"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xmlns="" id="{FED6767B-2F48-457B-BEA9-022407A6DB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0354301"/>
              </p:ext>
            </p:extLst>
          </p:nvPr>
        </p:nvGraphicFramePr>
        <p:xfrm>
          <a:off x="-1" y="1282148"/>
          <a:ext cx="12192001" cy="5575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486438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C4125DA-7D95-44CB-A046-E3CE626D4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05409"/>
            <a:ext cx="12311270" cy="417444"/>
          </a:xfrm>
        </p:spPr>
        <p:txBody>
          <a:bodyPr>
            <a:normAutofit fontScale="90000"/>
          </a:bodyPr>
          <a:lstStyle/>
          <a:p>
            <a:r>
              <a:rPr lang="en-US" sz="3000" b="1" dirty="0">
                <a:solidFill>
                  <a:srgbClr val="C00000"/>
                </a:solidFill>
                <a:latin typeface="+mj-lt"/>
              </a:rPr>
              <a:t>Overall SDGs Financing Gap (Rs. In billion; </a:t>
            </a:r>
            <a:r>
              <a:rPr lang="en-US" sz="3000" b="1" dirty="0" smtClean="0">
                <a:solidFill>
                  <a:srgbClr val="C00000"/>
                </a:solidFill>
                <a:latin typeface="+mj-lt"/>
              </a:rPr>
              <a:t>2015)</a:t>
            </a:r>
            <a:endParaRPr lang="en-US" sz="3000" b="1" dirty="0">
              <a:solidFill>
                <a:srgbClr val="C00000"/>
              </a:solidFill>
              <a:latin typeface="+mj-lt"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xmlns="" id="{D0FE5739-F720-40CB-9310-80FED27ECC6A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132521" y="622853"/>
          <a:ext cx="11966714" cy="62351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853438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CF76871-A6D9-42B2-86C1-5F5A14A14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Overall Financing Gap as % of GDP 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xmlns="" id="{2C367FD1-EC74-419D-B4EB-36C04D5C4A89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361799"/>
          <a:ext cx="10795782" cy="4667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4B4BF56E-2F26-4AD0-B6DC-FB5C2EBB4653}"/>
              </a:ext>
            </a:extLst>
          </p:cNvPr>
          <p:cNvSpPr/>
          <p:nvPr/>
        </p:nvSpPr>
        <p:spPr>
          <a:xfrm>
            <a:off x="-12699" y="0"/>
            <a:ext cx="357258" cy="6884988"/>
          </a:xfrm>
          <a:prstGeom prst="rect">
            <a:avLst/>
          </a:prstGeom>
          <a:solidFill>
            <a:srgbClr val="225C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N" dirty="0"/>
          </a:p>
        </p:txBody>
      </p:sp>
      <p:sp>
        <p:nvSpPr>
          <p:cNvPr id="3" name="Rectangle 2"/>
          <p:cNvSpPr/>
          <p:nvPr/>
        </p:nvSpPr>
        <p:spPr>
          <a:xfrm>
            <a:off x="1706251" y="412227"/>
            <a:ext cx="89743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  <a:latin typeface="+mj-lt"/>
              </a:rPr>
              <a:t>Overall Financing Gap as </a:t>
            </a:r>
            <a:r>
              <a:rPr lang="en-US" sz="3600" dirty="0" smtClean="0">
                <a:solidFill>
                  <a:srgbClr val="FF0000"/>
                </a:solidFill>
                <a:latin typeface="+mj-lt"/>
              </a:rPr>
              <a:t>Percentage </a:t>
            </a:r>
            <a:r>
              <a:rPr lang="en-US" sz="3600" dirty="0">
                <a:solidFill>
                  <a:srgbClr val="FF0000"/>
                </a:solidFill>
                <a:latin typeface="+mj-lt"/>
              </a:rPr>
              <a:t>of GDP </a:t>
            </a:r>
            <a:br>
              <a:rPr lang="en-US" sz="3600" dirty="0">
                <a:solidFill>
                  <a:srgbClr val="FF0000"/>
                </a:solidFill>
                <a:latin typeface="+mj-lt"/>
              </a:rPr>
            </a:br>
            <a:endParaRPr lang="en-US" sz="3600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293851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7907928"/>
              </p:ext>
            </p:extLst>
          </p:nvPr>
        </p:nvGraphicFramePr>
        <p:xfrm>
          <a:off x="99388" y="1228266"/>
          <a:ext cx="11986594" cy="54819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048"/>
                <a:gridCol w="1841642"/>
                <a:gridCol w="7559188"/>
                <a:gridCol w="1763716"/>
              </a:tblGrid>
              <a:tr h="6957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10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S.N.</a:t>
                      </a:r>
                      <a:endParaRPr lang="en-US" sz="2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1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Dimensions</a:t>
                      </a:r>
                      <a:r>
                        <a:rPr lang="en-US" sz="2100" baseline="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of SDGs</a:t>
                      </a:r>
                      <a:endParaRPr lang="en-US" sz="2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10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National</a:t>
                      </a:r>
                      <a:r>
                        <a:rPr lang="en-US" sz="2100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 Strategies</a:t>
                      </a:r>
                      <a:endParaRPr lang="en-US" sz="2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210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SDGs</a:t>
                      </a:r>
                      <a:endParaRPr lang="en-US" sz="2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69536">
                <a:tc rowSpan="3">
                  <a:txBody>
                    <a:bodyPr/>
                    <a:lstStyle/>
                    <a:p>
                      <a:pPr marL="0" marR="0" lvl="0" indent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en-US" sz="21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2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+mj-cs"/>
                        <a:buNone/>
                        <a:tabLst>
                          <a:tab pos="457200" algn="l"/>
                        </a:tabLst>
                        <a:defRPr/>
                      </a:pPr>
                      <a:endParaRPr lang="en-US" sz="2100" dirty="0" smtClean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+mj-cs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lang="en-US" sz="21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Economic</a:t>
                      </a:r>
                    </a:p>
                    <a:p>
                      <a:pPr marL="0" marR="0" lvl="0" indent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+mj-cs"/>
                        <a:buNone/>
                        <a:tabLst>
                          <a:tab pos="457200" algn="l"/>
                        </a:tabLst>
                      </a:pPr>
                      <a:endParaRPr lang="en-US" sz="2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+mj-cs"/>
                        <a:buNone/>
                        <a:tabLst>
                          <a:tab pos="457200" algn="l"/>
                        </a:tabLst>
                        <a:defRPr/>
                      </a:pPr>
                      <a:r>
                        <a:rPr lang="en-US" sz="210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Increase</a:t>
                      </a:r>
                      <a:r>
                        <a:rPr lang="en-US" sz="2100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 production and productivity</a:t>
                      </a:r>
                      <a:endParaRPr lang="en-US" sz="2100" dirty="0" smtClean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21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Goal no. 2,7,</a:t>
                      </a:r>
                      <a:r>
                        <a:rPr lang="en-US" sz="2100" kern="1200" baseline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8,9</a:t>
                      </a:r>
                      <a:endParaRPr lang="en-US" sz="2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69536">
                <a:tc vMerge="1">
                  <a:txBody>
                    <a:bodyPr/>
                    <a:lstStyle/>
                    <a:p>
                      <a:pPr marL="0" marR="0" lvl="0" indent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endParaRPr lang="en-US" sz="1100" dirty="0">
                        <a:effectLst/>
                        <a:latin typeface="Fontasy Himali" panose="04020500000000000000" pitchFamily="82" charset="0"/>
                        <a:ea typeface="Calibri" panose="020F0502020204030204" pitchFamily="34" charset="0"/>
                        <a:cs typeface="Kalimati" panose="00000400000000000000" pitchFamily="2"/>
                      </a:endParaRPr>
                    </a:p>
                  </a:txBody>
                  <a:tcPr marL="51435" marR="51435" marT="0" marB="0" anchor="ctr"/>
                </a:tc>
                <a:tc vMerge="1">
                  <a:txBody>
                    <a:bodyPr/>
                    <a:lstStyle/>
                    <a:p>
                      <a:pPr marL="0" marR="0" lvl="0" indent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+mj-cs"/>
                        <a:buNone/>
                        <a:tabLst>
                          <a:tab pos="457200" algn="l"/>
                        </a:tabLs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Kalimati" panose="00000400000000000000" pitchFamily="2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+mj-cs"/>
                        <a:buNone/>
                        <a:tabLst>
                          <a:tab pos="457200" algn="l"/>
                        </a:tabLst>
                      </a:pPr>
                      <a:r>
                        <a:rPr lang="en-US" sz="210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Fast,</a:t>
                      </a:r>
                      <a:r>
                        <a:rPr lang="en-US" sz="2100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 sustainable and employment generating economic growth</a:t>
                      </a:r>
                      <a:endParaRPr lang="en-US" sz="2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Kalimati" panose="00000400000000000000" pitchFamily="2"/>
                      </a:endParaRPr>
                    </a:p>
                  </a:txBody>
                  <a:tcPr marL="68580" marR="68580" marT="0" marB="0" anchor="ctr"/>
                </a:tc>
              </a:tr>
              <a:tr h="695791">
                <a:tc vMerge="1">
                  <a:txBody>
                    <a:bodyPr/>
                    <a:lstStyle/>
                    <a:p>
                      <a:pPr marL="0" marR="0" lvl="0" indent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endParaRPr lang="en-US" sz="1500" dirty="0">
                        <a:effectLst/>
                        <a:latin typeface="Fontasy Himali" panose="04020500000000000000" pitchFamily="82" charset="0"/>
                        <a:ea typeface="Calibri" panose="020F0502020204030204" pitchFamily="34" charset="0"/>
                        <a:cs typeface="Kalimati" panose="00000400000000000000" pitchFamily="2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lvl="0" indent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+mj-cs"/>
                        <a:buNone/>
                        <a:tabLst>
                          <a:tab pos="457200" algn="l"/>
                        </a:tabLst>
                      </a:pP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Kalimati" panose="00000400000000000000" pitchFamily="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+mj-cs"/>
                        <a:buNone/>
                        <a:tabLst>
                          <a:tab pos="457200" algn="l"/>
                        </a:tabLst>
                      </a:pPr>
                      <a:r>
                        <a:rPr lang="en-US" sz="210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Internal and</a:t>
                      </a:r>
                      <a:r>
                        <a:rPr lang="en-US" sz="2100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 inter-state interdependence and sustainable cities/ settlement development</a:t>
                      </a:r>
                      <a:endParaRPr lang="en-US" sz="2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Kalimati" panose="00000400000000000000" pitchFamily="2"/>
                      </a:endParaRPr>
                    </a:p>
                  </a:txBody>
                  <a:tcPr marL="68580" marR="68580" marT="0" marB="0" anchor="ctr"/>
                </a:tc>
              </a:tr>
              <a:tr h="488989">
                <a:tc rowSpan="3">
                  <a:txBody>
                    <a:bodyPr/>
                    <a:lstStyle/>
                    <a:p>
                      <a:pPr marL="0" marR="0" lvl="0" indent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en-US" sz="210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2</a:t>
                      </a:r>
                      <a:endParaRPr lang="en-US" sz="2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marL="0" marR="0" lvl="0" indent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+mj-cs"/>
                        <a:buNone/>
                        <a:tabLst>
                          <a:tab pos="457200" algn="l"/>
                        </a:tabLst>
                      </a:pPr>
                      <a:r>
                        <a:rPr lang="en-US" sz="21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Social</a:t>
                      </a:r>
                      <a:endParaRPr lang="en-US" sz="2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+mj-cs"/>
                        <a:buNone/>
                        <a:tabLst>
                          <a:tab pos="457200" algn="l"/>
                        </a:tabLst>
                      </a:pPr>
                      <a:r>
                        <a:rPr lang="en-US" sz="210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Ensure affordable</a:t>
                      </a:r>
                      <a:r>
                        <a:rPr lang="en-US" sz="2100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 and quality health and education services</a:t>
                      </a:r>
                      <a:endParaRPr lang="en-US" sz="2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21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Goal no. 1,3,4,5,10</a:t>
                      </a:r>
                      <a:endParaRPr lang="en-US" sz="2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95791">
                <a:tc vMerge="1">
                  <a:txBody>
                    <a:bodyPr/>
                    <a:lstStyle/>
                    <a:p>
                      <a:pPr marL="0" marR="0" lvl="0" indent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endParaRPr lang="en-US" sz="1500" dirty="0">
                        <a:effectLst/>
                        <a:latin typeface="Fontasy Himali" panose="04020500000000000000" pitchFamily="82" charset="0"/>
                        <a:ea typeface="Calibri" panose="020F0502020204030204" pitchFamily="34" charset="0"/>
                        <a:cs typeface="Kalimati" panose="00000400000000000000" pitchFamily="2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lvl="0" indent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+mj-cs"/>
                        <a:buNone/>
                        <a:tabLst>
                          <a:tab pos="457200" algn="l"/>
                        </a:tabLst>
                      </a:pP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Kalimati" panose="00000400000000000000" pitchFamily="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+mj-cs"/>
                        <a:buNone/>
                        <a:tabLst>
                          <a:tab pos="457200" algn="l"/>
                        </a:tabLst>
                      </a:pPr>
                      <a:r>
                        <a:rPr lang="en-US" sz="210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Provide</a:t>
                      </a:r>
                      <a:r>
                        <a:rPr lang="en-US" sz="2100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 complete</a:t>
                      </a:r>
                      <a:r>
                        <a:rPr lang="en-US" sz="210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100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 sustainable, and productive social security and protection </a:t>
                      </a:r>
                      <a:endParaRPr lang="en-US" sz="2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Kalimati" panose="00000400000000000000" pitchFamily="2"/>
                      </a:endParaRPr>
                    </a:p>
                  </a:txBody>
                  <a:tcPr marL="68580" marR="68580" marT="0" marB="0" anchor="ctr"/>
                </a:tc>
              </a:tr>
              <a:tr h="486037">
                <a:tc vMerge="1">
                  <a:txBody>
                    <a:bodyPr/>
                    <a:lstStyle/>
                    <a:p>
                      <a:pPr marL="0" marR="0" lvl="0" indent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endParaRPr lang="en-US" sz="1500" dirty="0">
                        <a:effectLst/>
                        <a:latin typeface="Fontasy Himali" panose="04020500000000000000" pitchFamily="82" charset="0"/>
                        <a:ea typeface="Calibri" panose="020F0502020204030204" pitchFamily="34" charset="0"/>
                        <a:cs typeface="Kalimati" panose="00000400000000000000" pitchFamily="2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lvl="0" indent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+mj-cs"/>
                        <a:buNone/>
                        <a:tabLst>
                          <a:tab pos="457200" algn="l"/>
                        </a:tabLst>
                      </a:pP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Kalimati" panose="00000400000000000000" pitchFamily="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+mj-cs"/>
                        <a:buNone/>
                        <a:tabLst>
                          <a:tab pos="457200" algn="l"/>
                        </a:tabLst>
                      </a:pPr>
                      <a:r>
                        <a:rPr lang="en-US" sz="2100" dirty="0" smtClean="0"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Judicial</a:t>
                      </a:r>
                      <a:r>
                        <a:rPr lang="en-US" sz="2100" baseline="0" dirty="0" smtClean="0"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 social mobility</a:t>
                      </a:r>
                      <a:endParaRPr lang="en-US" sz="2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Kalimati" panose="00000400000000000000" pitchFamily="2"/>
                      </a:endParaRPr>
                    </a:p>
                  </a:txBody>
                  <a:tcPr marL="68580" marR="68580" marT="0" marB="0" anchor="ctr"/>
                </a:tc>
              </a:tr>
              <a:tr h="695791"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en-US" sz="2100" dirty="0" smtClean="0"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endParaRPr lang="en-US" sz="2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+mj-cs"/>
                        <a:buNone/>
                        <a:tabLst>
                          <a:tab pos="457200" algn="l"/>
                        </a:tabLst>
                      </a:pPr>
                      <a:r>
                        <a:rPr lang="en-US" sz="21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Environmental</a:t>
                      </a:r>
                      <a:endParaRPr lang="en-US" sz="2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+mj-cs"/>
                        <a:buNone/>
                        <a:tabLst>
                          <a:tab pos="457200" algn="l"/>
                        </a:tabLst>
                      </a:pPr>
                      <a:r>
                        <a:rPr lang="en-US" sz="210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Conservation, mobilization and</a:t>
                      </a:r>
                      <a:r>
                        <a:rPr lang="en-US" sz="2100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 development of natural resources</a:t>
                      </a:r>
                      <a:endParaRPr lang="en-US" sz="2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21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Goal 13,15 </a:t>
                      </a:r>
                      <a:endParaRPr lang="en-US" sz="21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92328"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en-US" sz="2100" dirty="0" smtClean="0"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endParaRPr lang="en-US" sz="2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+mj-cs"/>
                        <a:buNone/>
                        <a:tabLst>
                          <a:tab pos="457200" algn="l"/>
                        </a:tabLst>
                      </a:pPr>
                      <a:r>
                        <a:rPr lang="en-US" sz="21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Governance</a:t>
                      </a:r>
                      <a:endParaRPr lang="en-US" sz="2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+mj-cs"/>
                        <a:buNone/>
                        <a:tabLst>
                          <a:tab pos="457200" algn="l"/>
                        </a:tabLst>
                      </a:pPr>
                      <a:r>
                        <a:rPr lang="en-US" sz="210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Strengthen</a:t>
                      </a:r>
                      <a:r>
                        <a:rPr lang="en-US" sz="2100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 p</a:t>
                      </a:r>
                      <a:r>
                        <a:rPr lang="en-US" sz="210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ublic service and federal governance</a:t>
                      </a:r>
                      <a:r>
                        <a:rPr lang="en-US" sz="2100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 system</a:t>
                      </a:r>
                      <a:endParaRPr lang="en-US" sz="2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21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Goal no. 16,17</a:t>
                      </a:r>
                      <a:endParaRPr lang="en-US" sz="2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92328">
                <a:tc gridSpan="4">
                  <a:txBody>
                    <a:bodyPr/>
                    <a:lstStyle/>
                    <a:p>
                      <a:pPr marL="0" marR="0" lvl="0" indent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en-US" sz="21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 milestone targets of 60</a:t>
                      </a:r>
                      <a:r>
                        <a:rPr lang="en-US" sz="2100" baseline="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indicators of 15</a:t>
                      </a:r>
                      <a:r>
                        <a:rPr lang="en-US" sz="2100" baseline="300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sz="2100" baseline="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plan and 34 indicators of Long Term Vision are aligned with SDGs</a:t>
                      </a:r>
                      <a:endParaRPr lang="en-US" sz="2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lvl="0" indent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+mj-cs"/>
                        <a:buNone/>
                        <a:tabLst>
                          <a:tab pos="457200" algn="l"/>
                        </a:tabLst>
                      </a:pPr>
                      <a:endParaRPr lang="en-US" sz="2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lvl="0" indent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+mj-cs"/>
                        <a:buNone/>
                        <a:tabLst>
                          <a:tab pos="457200" algn="l"/>
                        </a:tabLst>
                      </a:pPr>
                      <a:endParaRPr lang="en-US" sz="2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indent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None/>
                      </a:pPr>
                      <a:endParaRPr lang="en-US" sz="2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Google Shape;104;p17"/>
          <p:cNvSpPr txBox="1">
            <a:spLocks noGrp="1"/>
          </p:cNvSpPr>
          <p:nvPr>
            <p:ph type="title"/>
          </p:nvPr>
        </p:nvSpPr>
        <p:spPr>
          <a:xfrm>
            <a:off x="590847" y="123176"/>
            <a:ext cx="11191981" cy="671247"/>
          </a:xfrm>
          <a:prstGeom prst="rect">
            <a:avLst/>
          </a:prstGeom>
        </p:spPr>
        <p:txBody>
          <a:bodyPr spcFirstLastPara="1" vert="horz" wrap="square" lIns="121900" tIns="121900" rIns="121900" bIns="121900" numCol="1" anchor="t" anchorCtr="0" compatLnSpc="1">
            <a:prstTxWarp prst="textNoShape">
              <a:avLst/>
            </a:prstTxWarp>
            <a:noAutofit/>
          </a:bodyPr>
          <a:lstStyle/>
          <a:p>
            <a:pPr lv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defRPr/>
            </a:pPr>
            <a:r>
              <a:rPr lang="en-US" sz="3600" dirty="0">
                <a:latin typeface="+mj-lt"/>
                <a:cs typeface="Times New Roman" pitchFamily="18" charset="0"/>
                <a:sym typeface="Arial"/>
              </a:rPr>
              <a:t>Mainstreaming SDGs in </a:t>
            </a:r>
            <a:r>
              <a:rPr lang="en-US" sz="3600" dirty="0" smtClean="0">
                <a:latin typeface="+mj-lt"/>
                <a:cs typeface="Times New Roman" pitchFamily="18" charset="0"/>
                <a:sym typeface="Arial"/>
              </a:rPr>
              <a:t>15</a:t>
            </a:r>
            <a:r>
              <a:rPr lang="en-US" sz="3600" baseline="30000" dirty="0" smtClean="0">
                <a:latin typeface="+mj-lt"/>
                <a:cs typeface="Times New Roman" pitchFamily="18" charset="0"/>
                <a:sym typeface="Arial"/>
              </a:rPr>
              <a:t>th</a:t>
            </a:r>
            <a:r>
              <a:rPr lang="en-US" sz="3600" dirty="0" smtClean="0">
                <a:latin typeface="+mj-lt"/>
                <a:cs typeface="Times New Roman" pitchFamily="18" charset="0"/>
                <a:sym typeface="Arial"/>
              </a:rPr>
              <a:t> Periodic Plan</a:t>
            </a:r>
            <a:endParaRPr sz="3600" dirty="0">
              <a:latin typeface="+mj-lt"/>
              <a:cs typeface="Times New Roman" pitchFamily="18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0254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342" y="136657"/>
            <a:ext cx="11410884" cy="1325563"/>
          </a:xfrm>
        </p:spPr>
        <p:txBody>
          <a:bodyPr>
            <a:noAutofit/>
          </a:bodyPr>
          <a:lstStyle/>
          <a:p>
            <a:pPr>
              <a:buClr>
                <a:schemeClr val="dk1"/>
              </a:buClr>
              <a:buSzPts val="2800"/>
              <a:defRPr/>
            </a:pPr>
            <a:r>
              <a:rPr lang="en-US" dirty="0">
                <a:latin typeface="+mj-lt"/>
                <a:cs typeface="Times New Roman" pitchFamily="18" charset="0"/>
                <a:sym typeface="Arial"/>
              </a:rPr>
              <a:t>Budget estimates and Expenditure Projection </a:t>
            </a:r>
            <a:br>
              <a:rPr lang="en-US" dirty="0">
                <a:latin typeface="+mj-lt"/>
                <a:cs typeface="Times New Roman" pitchFamily="18" charset="0"/>
                <a:sym typeface="Arial"/>
              </a:rPr>
            </a:br>
            <a:r>
              <a:rPr lang="en-US" dirty="0">
                <a:latin typeface="+mj-lt"/>
                <a:cs typeface="Times New Roman" pitchFamily="18" charset="0"/>
                <a:sym typeface="Arial"/>
              </a:rPr>
              <a:t>for next three years by </a:t>
            </a:r>
            <a:r>
              <a:rPr lang="en-US" dirty="0" err="1">
                <a:latin typeface="+mj-lt"/>
                <a:cs typeface="Times New Roman" pitchFamily="18" charset="0"/>
                <a:sym typeface="Arial"/>
              </a:rPr>
              <a:t>SDGs</a:t>
            </a:r>
            <a:endParaRPr lang="en-US" dirty="0">
              <a:latin typeface="+mj-lt"/>
              <a:cs typeface="Times New Roman" pitchFamily="18" charset="0"/>
              <a:sym typeface="Arial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2309699"/>
              </p:ext>
            </p:extLst>
          </p:nvPr>
        </p:nvGraphicFramePr>
        <p:xfrm>
          <a:off x="199555" y="1333057"/>
          <a:ext cx="11890567" cy="56618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9549"/>
                <a:gridCol w="3056128"/>
                <a:gridCol w="1170432"/>
                <a:gridCol w="747776"/>
                <a:gridCol w="1154176"/>
                <a:gridCol w="894080"/>
                <a:gridCol w="1265767"/>
                <a:gridCol w="894080"/>
                <a:gridCol w="1170432"/>
                <a:gridCol w="778147"/>
              </a:tblGrid>
              <a:tr h="650175">
                <a:tc rowSpan="2"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S.N.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SDGs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500" baseline="0" dirty="0" smtClean="0">
                          <a:latin typeface="+mj-lt"/>
                          <a:cs typeface="Times New Roman" panose="02020603050405020304" pitchFamily="18" charset="0"/>
                        </a:rPr>
                        <a:t>Revised estimation of FY 2075/76</a:t>
                      </a:r>
                      <a:endParaRPr lang="en-US" sz="1500" dirty="0" smtClean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 marT="34290" marB="3429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Estimation of FY 2076/77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 marT="34290" marB="3429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500" baseline="0" dirty="0" smtClean="0">
                          <a:latin typeface="+mj-lt"/>
                          <a:cs typeface="Times New Roman" panose="02020603050405020304" pitchFamily="18" charset="0"/>
                        </a:rPr>
                        <a:t>Forecast of FY 2077/78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 marT="34290" marB="34290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500" baseline="0" dirty="0" smtClean="0">
                          <a:latin typeface="+mj-lt"/>
                          <a:cs typeface="Times New Roman" panose="02020603050405020304" pitchFamily="18" charset="0"/>
                        </a:rPr>
                        <a:t>Forecast of FY 2078/79</a:t>
                      </a:r>
                      <a:endParaRPr lang="en-US" sz="1500" dirty="0" smtClean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68580" marR="68580" marT="34290" marB="34290"/>
                </a:tc>
              </a:tr>
              <a:tr h="3990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bg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Amount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bg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%</a:t>
                      </a:r>
                      <a:endParaRPr lang="en-US" sz="1500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bg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Amount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bg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%</a:t>
                      </a:r>
                      <a:endParaRPr lang="en-US" sz="1500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bg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Amount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bg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%</a:t>
                      </a:r>
                      <a:endParaRPr lang="en-US" sz="1500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bg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Amount 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bg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%</a:t>
                      </a:r>
                      <a:endParaRPr lang="en-US" sz="1500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</a:tr>
              <a:tr h="435987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1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No Poverty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741,637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8.7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986,530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8.9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1,025,870s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9.2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1,067,096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8.9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435987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2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Zero</a:t>
                      </a:r>
                      <a:r>
                        <a:rPr lang="en-US" sz="1500" baseline="0" dirty="0" smtClean="0">
                          <a:latin typeface="+mj-lt"/>
                          <a:cs typeface="Times New Roman" panose="02020603050405020304" pitchFamily="18" charset="0"/>
                        </a:rPr>
                        <a:t> Hunger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482,916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5.7</a:t>
                      </a:r>
                      <a:r>
                        <a:rPr lang="ne-NP" sz="1500" dirty="0" smtClean="0">
                          <a:latin typeface="+mj-lt"/>
                          <a:cs typeface="Kalimati" panose="00000400000000000000" pitchFamily="2"/>
                        </a:rPr>
                        <a:t> 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609,575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5.5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677,702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6.1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739,989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6.2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435987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3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Good Health and</a:t>
                      </a:r>
                      <a:r>
                        <a:rPr lang="en-US" sz="1500" baseline="0" dirty="0" smtClean="0">
                          <a:latin typeface="+mj-lt"/>
                          <a:cs typeface="Times New Roman" panose="02020603050405020304" pitchFamily="18" charset="0"/>
                        </a:rPr>
                        <a:t> Well-being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325,680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3.8</a:t>
                      </a:r>
                      <a:r>
                        <a:rPr lang="ne-NP" sz="1500" dirty="0" smtClean="0">
                          <a:latin typeface="+mj-lt"/>
                          <a:cs typeface="Kalimati" panose="00000400000000000000" pitchFamily="2"/>
                        </a:rPr>
                        <a:t> 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437,249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4.0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482,398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4.3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529,409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4.4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435987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4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Quality Education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493,927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5.8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678,062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6.1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711,324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6.4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744,301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6.2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435987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5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Gender Equality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31,373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0.4</a:t>
                      </a:r>
                      <a:r>
                        <a:rPr lang="ne-NP" sz="1500" dirty="0" smtClean="0">
                          <a:latin typeface="+mj-lt"/>
                          <a:cs typeface="Kalimati" panose="00000400000000000000" pitchFamily="2"/>
                        </a:rPr>
                        <a:t> 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48,623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0.4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53,360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0.5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58,578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0.5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7544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6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Clea</a:t>
                      </a:r>
                      <a:r>
                        <a:rPr lang="en-US" sz="1500" baseline="0" dirty="0" smtClean="0">
                          <a:latin typeface="+mj-lt"/>
                          <a:cs typeface="Times New Roman" panose="02020603050405020304" pitchFamily="18" charset="0"/>
                        </a:rPr>
                        <a:t>n Water and Sanitation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245,101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2.9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373,693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3.4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367,052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3.3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377,420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3.2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25059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7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Access to</a:t>
                      </a:r>
                      <a:r>
                        <a:rPr lang="en-US" sz="1500" baseline="0" dirty="0" smtClean="0">
                          <a:latin typeface="+mj-lt"/>
                          <a:cs typeface="Times New Roman" panose="02020603050405020304" pitchFamily="18" charset="0"/>
                        </a:rPr>
                        <a:t> modern and clean energy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735,644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8.6</a:t>
                      </a:r>
                      <a:r>
                        <a:rPr lang="ne-NP" sz="1500" dirty="0" smtClean="0">
                          <a:latin typeface="+mj-lt"/>
                          <a:cs typeface="Kalimati" panose="00000400000000000000" pitchFamily="2"/>
                        </a:rPr>
                        <a:t> 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714,733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6.5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808,557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7.3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928,890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7.8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538480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8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Decent work and inclusive economic growth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153,443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1.8</a:t>
                      </a:r>
                      <a:r>
                        <a:rPr lang="ne-NP" sz="1500" dirty="0" smtClean="0">
                          <a:latin typeface="+mj-lt"/>
                          <a:cs typeface="Kalimati" panose="00000400000000000000" pitchFamily="2"/>
                        </a:rPr>
                        <a:t> 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240.037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2.2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307,403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2.8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316,900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2.7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38480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9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Industry, Innovation and Infrastructure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1,445,691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16.9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2,197,476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19.9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2,628,961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23.6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2,929,889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24.5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432816"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10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Reducing inequality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411,</a:t>
                      </a:r>
                      <a:r>
                        <a:rPr lang="en-US" sz="1500" b="0" i="0" u="none" strike="noStrike" cap="none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 865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4.8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645,684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5.8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645,709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5.8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677,985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5.7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10338833" y="1001542"/>
            <a:ext cx="16145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Kokila" panose="020B0604020202020204" pitchFamily="34" charset="0"/>
                <a:cs typeface="Kokila" panose="020B0604020202020204" pitchFamily="34" charset="0"/>
              </a:rPr>
              <a:t>(</a:t>
            </a:r>
            <a:r>
              <a:rPr lang="en-US" sz="2400" dirty="0" err="1">
                <a:latin typeface="Kokila" panose="020B0604020202020204" pitchFamily="34" charset="0"/>
                <a:cs typeface="Kokila" panose="020B0604020202020204" pitchFamily="34" charset="0"/>
              </a:rPr>
              <a:t>Rs</a:t>
            </a:r>
            <a:r>
              <a:rPr lang="en-US" sz="2400" dirty="0">
                <a:latin typeface="Kokila" panose="020B0604020202020204" pitchFamily="34" charset="0"/>
                <a:cs typeface="Kokila" panose="020B0604020202020204" pitchFamily="34" charset="0"/>
              </a:rPr>
              <a:t>. In Lakhs</a:t>
            </a:r>
            <a:r>
              <a:rPr lang="ne-NP" sz="2400" dirty="0">
                <a:latin typeface="Kokila" panose="020B0604020202020204" pitchFamily="34" charset="0"/>
                <a:cs typeface="Kokila" panose="020B0604020202020204" pitchFamily="34" charset="0"/>
              </a:rPr>
              <a:t>) </a:t>
            </a:r>
            <a:endParaRPr lang="en-US" sz="2400" dirty="0">
              <a:latin typeface="Kokila" panose="020B0604020202020204" pitchFamily="34" charset="0"/>
              <a:cs typeface="Kokil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099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342" y="136657"/>
            <a:ext cx="11410884" cy="1325563"/>
          </a:xfrm>
        </p:spPr>
        <p:txBody>
          <a:bodyPr>
            <a:noAutofit/>
          </a:bodyPr>
          <a:lstStyle/>
          <a:p>
            <a:pPr>
              <a:buClr>
                <a:schemeClr val="dk1"/>
              </a:buClr>
              <a:buSzPts val="2800"/>
              <a:defRPr/>
            </a:pPr>
            <a:r>
              <a:rPr lang="en-US" dirty="0">
                <a:latin typeface="+mj-lt"/>
                <a:cs typeface="Times New Roman" pitchFamily="18" charset="0"/>
                <a:sym typeface="Arial"/>
              </a:rPr>
              <a:t>Budget estimates ...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6039594"/>
              </p:ext>
            </p:extLst>
          </p:nvPr>
        </p:nvGraphicFramePr>
        <p:xfrm>
          <a:off x="212911" y="1209808"/>
          <a:ext cx="11827744" cy="54607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9549"/>
                <a:gridCol w="2495296"/>
                <a:gridCol w="1381760"/>
                <a:gridCol w="751840"/>
                <a:gridCol w="1341120"/>
                <a:gridCol w="808736"/>
                <a:gridCol w="1446784"/>
                <a:gridCol w="780288"/>
                <a:gridCol w="1284224"/>
                <a:gridCol w="778147"/>
              </a:tblGrid>
              <a:tr h="650175">
                <a:tc rowSpan="2"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S.N.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SDGs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500" baseline="0" dirty="0" smtClean="0">
                          <a:latin typeface="+mj-lt"/>
                          <a:cs typeface="Times New Roman" panose="02020603050405020304" pitchFamily="18" charset="0"/>
                        </a:rPr>
                        <a:t>Revised estimation of FY 2075/76</a:t>
                      </a:r>
                      <a:endParaRPr lang="en-US" sz="1500" dirty="0" smtClean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 marT="34290" marB="3429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Estimation of FY 2076/77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 marT="34290" marB="3429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500" baseline="0" dirty="0" smtClean="0">
                          <a:latin typeface="+mj-lt"/>
                          <a:cs typeface="Times New Roman" panose="02020603050405020304" pitchFamily="18" charset="0"/>
                        </a:rPr>
                        <a:t>Forecast of FY 2077/78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 marT="34290" marB="34290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500" baseline="0" dirty="0" smtClean="0">
                          <a:latin typeface="+mj-lt"/>
                          <a:cs typeface="Times New Roman" panose="02020603050405020304" pitchFamily="18" charset="0"/>
                        </a:rPr>
                        <a:t>Forecast of FY 2078/79</a:t>
                      </a:r>
                      <a:endParaRPr lang="en-US" sz="1500" dirty="0" smtClean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68580" marR="68580" marT="34290" marB="34290"/>
                </a:tc>
              </a:tr>
              <a:tr h="3990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bg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Amount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bg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%</a:t>
                      </a:r>
                      <a:endParaRPr lang="en-US" sz="1500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bg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Amount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bg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%</a:t>
                      </a:r>
                      <a:endParaRPr lang="en-US" sz="1500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bg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Amount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bg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%</a:t>
                      </a:r>
                      <a:endParaRPr lang="en-US" sz="1500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bg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Amount 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solidFill>
                            <a:schemeClr val="bg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%</a:t>
                      </a:r>
                      <a:endParaRPr lang="en-US" sz="1500" dirty="0">
                        <a:solidFill>
                          <a:schemeClr val="bg1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</a:tr>
              <a:tr h="538480"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11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Sustainable cities</a:t>
                      </a:r>
                      <a:r>
                        <a:rPr lang="en-US" sz="1500" baseline="0" dirty="0" smtClean="0">
                          <a:latin typeface="+mj-lt"/>
                          <a:cs typeface="Times New Roman" panose="02020603050405020304" pitchFamily="18" charset="0"/>
                        </a:rPr>
                        <a:t> and settlement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1,861,383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21.8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2,178,147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19.7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1,342,193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12.1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1,423,923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11.9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538480"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12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Sustainable consumption and production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51,535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0.6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70,170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0.6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77,889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0.7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86,456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0.7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</a:tr>
              <a:tr h="377209"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13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Climate Action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29,404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0.3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52,126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0.5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55,396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0.5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58,880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0.5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</a:tr>
              <a:tr h="340565"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14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Life below</a:t>
                      </a:r>
                      <a:r>
                        <a:rPr lang="en-US" sz="1500" baseline="0" dirty="0" smtClean="0">
                          <a:latin typeface="+mj-lt"/>
                          <a:cs typeface="Times New Roman" panose="02020603050405020304" pitchFamily="18" charset="0"/>
                        </a:rPr>
                        <a:t> Water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-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-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-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-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-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-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-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-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</a:tr>
              <a:tr h="373888"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15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Life on Land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142,705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1.7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158,501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1.4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166,329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1.5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174,574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1.5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</a:tr>
              <a:tr h="538480"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16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Peace,</a:t>
                      </a:r>
                      <a:r>
                        <a:rPr lang="en-US" sz="1500" baseline="0" dirty="0" smtClean="0">
                          <a:latin typeface="+mj-lt"/>
                          <a:cs typeface="Times New Roman" panose="02020603050405020304" pitchFamily="18" charset="0"/>
                        </a:rPr>
                        <a:t> justice and strong institutions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1,320,887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15.5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1,594,798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14.4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1,709,369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15.4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1,743,348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14.6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538480"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17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Partnership</a:t>
                      </a:r>
                      <a:r>
                        <a:rPr lang="en-US" sz="1500" baseline="0" dirty="0" smtClean="0">
                          <a:latin typeface="+mj-lt"/>
                          <a:cs typeface="Times New Roman" panose="02020603050405020304" pitchFamily="18" charset="0"/>
                        </a:rPr>
                        <a:t> for Sustainable Development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59,656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0.7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72,189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0.7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75,087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0.7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77,579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0.6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</a:tr>
              <a:tr h="404015">
                <a:tc>
                  <a:txBody>
                    <a:bodyPr/>
                    <a:lstStyle/>
                    <a:p>
                      <a:pPr algn="ctr"/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b="1" dirty="0" smtClean="0">
                          <a:latin typeface="+mj-lt"/>
                          <a:cs typeface="Times New Roman" panose="02020603050405020304" pitchFamily="18" charset="0"/>
                        </a:rPr>
                        <a:t>Total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1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8,532,</a:t>
                      </a:r>
                      <a:r>
                        <a:rPr lang="en-US" sz="1500" b="1" i="0" u="none" strike="noStrike" cap="none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847</a:t>
                      </a:r>
                      <a:endParaRPr lang="en-US" sz="1500" b="1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1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100</a:t>
                      </a:r>
                      <a:endParaRPr lang="en-US" sz="1500" b="1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1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11,057,593</a:t>
                      </a:r>
                      <a:endParaRPr lang="en-US" sz="1500" b="1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1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100</a:t>
                      </a:r>
                      <a:endParaRPr lang="en-US" sz="1500" b="1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1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11,134,598</a:t>
                      </a:r>
                      <a:endParaRPr lang="en-US" sz="1500" b="1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1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1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11,935,218</a:t>
                      </a:r>
                      <a:endParaRPr lang="en-US" sz="1500" b="1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1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100</a:t>
                      </a:r>
                      <a:endParaRPr lang="en-US" sz="1500" b="1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</a:tr>
              <a:tr h="325120">
                <a:tc>
                  <a:txBody>
                    <a:bodyPr/>
                    <a:lstStyle/>
                    <a:p>
                      <a:pPr algn="ctr"/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dirty="0" smtClean="0">
                          <a:latin typeface="+mj-lt"/>
                          <a:cs typeface="Times New Roman" panose="02020603050405020304" pitchFamily="18" charset="0"/>
                        </a:rPr>
                        <a:t>Uncategorized</a:t>
                      </a:r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3,550,829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-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4,272,078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-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6,456,098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-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8,593,662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0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-</a:t>
                      </a:r>
                      <a:endParaRPr lang="en-US" sz="1500" b="0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</a:tr>
              <a:tr h="396240">
                <a:tc>
                  <a:txBody>
                    <a:bodyPr/>
                    <a:lstStyle/>
                    <a:p>
                      <a:pPr algn="ctr"/>
                      <a:endParaRPr lang="en-US" sz="15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b="1" dirty="0" smtClean="0">
                          <a:latin typeface="+mj-lt"/>
                          <a:cs typeface="Times New Roman" panose="02020603050405020304" pitchFamily="18" charset="0"/>
                        </a:rPr>
                        <a:t>Grand Total</a:t>
                      </a:r>
                      <a:endParaRPr lang="en-US" sz="1500" b="1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1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12,083,676</a:t>
                      </a:r>
                      <a:endParaRPr lang="en-US" sz="1500" b="1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1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-</a:t>
                      </a:r>
                      <a:endParaRPr lang="en-US" sz="1500" b="1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1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15,329,671</a:t>
                      </a:r>
                      <a:endParaRPr lang="en-US" sz="1500" b="1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1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-</a:t>
                      </a:r>
                      <a:endParaRPr lang="en-US" sz="1500" b="1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1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17,590,696</a:t>
                      </a:r>
                      <a:endParaRPr lang="en-US" sz="1500" b="1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1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-</a:t>
                      </a:r>
                      <a:endParaRPr lang="en-US" sz="1500" b="1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1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20,528,880</a:t>
                      </a:r>
                      <a:endParaRPr lang="en-US" sz="1500" b="1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500" b="1" i="0" u="none" strike="noStrike" cap="none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-</a:t>
                      </a:r>
                      <a:endParaRPr lang="en-US" sz="1500" b="1" i="0" u="none" strike="noStrike" cap="none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10372699" y="799440"/>
            <a:ext cx="15343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Kokila" panose="020B0604020202020204" pitchFamily="34" charset="0"/>
                <a:cs typeface="Kokila" panose="020B0604020202020204" pitchFamily="34" charset="0"/>
              </a:rPr>
              <a:t>(</a:t>
            </a:r>
            <a:r>
              <a:rPr lang="en-US" sz="2400" dirty="0" err="1">
                <a:latin typeface="Kokila" panose="020B0604020202020204" pitchFamily="34" charset="0"/>
                <a:cs typeface="Kokila" panose="020B0604020202020204" pitchFamily="34" charset="0"/>
              </a:rPr>
              <a:t>Rs</a:t>
            </a:r>
            <a:r>
              <a:rPr lang="en-US" sz="2400" dirty="0">
                <a:latin typeface="Kokila" panose="020B0604020202020204" pitchFamily="34" charset="0"/>
                <a:cs typeface="Kokila" panose="020B0604020202020204" pitchFamily="34" charset="0"/>
              </a:rPr>
              <a:t>. In lakhs</a:t>
            </a:r>
            <a:r>
              <a:rPr lang="ne-NP" sz="2400" dirty="0">
                <a:latin typeface="Kokila" panose="020B0604020202020204" pitchFamily="34" charset="0"/>
                <a:cs typeface="Kokila" panose="020B0604020202020204" pitchFamily="34" charset="0"/>
              </a:rPr>
              <a:t>) </a:t>
            </a:r>
            <a:endParaRPr lang="en-US" sz="2400" dirty="0">
              <a:latin typeface="Kokila" panose="020B0604020202020204" pitchFamily="34" charset="0"/>
              <a:cs typeface="Kokil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94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7821" y="449920"/>
            <a:ext cx="9569669" cy="1047805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+mj-lt"/>
                <a:cs typeface="Times New Roman" pitchFamily="18" charset="0"/>
              </a:rPr>
              <a:t>Initiatives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3634" y="1497725"/>
            <a:ext cx="11908795" cy="5177130"/>
          </a:xfrm>
        </p:spPr>
        <p:txBody>
          <a:bodyPr/>
          <a:lstStyle/>
          <a:p>
            <a:pPr lvl="0">
              <a:lnSpc>
                <a:spcPct val="200000"/>
              </a:lnSpc>
            </a:pPr>
            <a:r>
              <a:rPr lang="en-US" dirty="0" smtClean="0">
                <a:latin typeface="+mj-lt"/>
              </a:rPr>
              <a:t>Developing</a:t>
            </a:r>
            <a:r>
              <a:rPr lang="en-US" dirty="0" smtClean="0">
                <a:solidFill>
                  <a:srgbClr val="FF0000"/>
                </a:solidFill>
                <a:latin typeface="+mj-lt"/>
              </a:rPr>
              <a:t> National Data Profile System </a:t>
            </a:r>
            <a:r>
              <a:rPr lang="en-US" dirty="0" smtClean="0">
                <a:latin typeface="+mj-lt"/>
              </a:rPr>
              <a:t>under Central Bureau of Statistics,</a:t>
            </a:r>
          </a:p>
          <a:p>
            <a:pPr lvl="0">
              <a:lnSpc>
                <a:spcPct val="200000"/>
              </a:lnSpc>
            </a:pPr>
            <a:r>
              <a:rPr lang="en-US" dirty="0" smtClean="0">
                <a:latin typeface="+mj-lt"/>
              </a:rPr>
              <a:t>Produce </a:t>
            </a:r>
            <a:r>
              <a:rPr lang="en-US" dirty="0">
                <a:latin typeface="+mj-lt"/>
              </a:rPr>
              <a:t>SDG indicators at </a:t>
            </a:r>
            <a:r>
              <a:rPr lang="en-US" dirty="0" smtClean="0">
                <a:latin typeface="+mj-lt"/>
              </a:rPr>
              <a:t>Provinces and Local level </a:t>
            </a:r>
            <a:r>
              <a:rPr lang="en-US" dirty="0">
                <a:latin typeface="+mj-lt"/>
              </a:rPr>
              <a:t>to 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assist policy </a:t>
            </a:r>
            <a:r>
              <a:rPr lang="en-US" dirty="0" smtClean="0">
                <a:solidFill>
                  <a:srgbClr val="FF0000"/>
                </a:solidFill>
                <a:latin typeface="+mj-lt"/>
              </a:rPr>
              <a:t>decisions, </a:t>
            </a:r>
          </a:p>
          <a:p>
            <a:pPr>
              <a:lnSpc>
                <a:spcPct val="200000"/>
              </a:lnSpc>
            </a:pPr>
            <a:r>
              <a:rPr lang="en-US" dirty="0">
                <a:solidFill>
                  <a:srgbClr val="FF0000"/>
                </a:solidFill>
                <a:latin typeface="+mj-lt"/>
              </a:rPr>
              <a:t>Availability of disaggregated </a:t>
            </a:r>
            <a:r>
              <a:rPr lang="en-US" dirty="0">
                <a:latin typeface="+mj-lt"/>
              </a:rPr>
              <a:t>on Census and Geospatial Data for </a:t>
            </a:r>
            <a:r>
              <a:rPr lang="en-US" dirty="0" err="1">
                <a:latin typeface="+mj-lt"/>
              </a:rPr>
              <a:t>SNGs</a:t>
            </a:r>
            <a:r>
              <a:rPr lang="en-US" dirty="0">
                <a:latin typeface="+mj-lt"/>
              </a:rPr>
              <a:t>,</a:t>
            </a:r>
            <a:endParaRPr lang="en-US" dirty="0">
              <a:latin typeface="+mj-lt"/>
            </a:endParaRPr>
          </a:p>
          <a:p>
            <a:pPr lvl="0">
              <a:lnSpc>
                <a:spcPct val="200000"/>
              </a:lnSpc>
            </a:pPr>
            <a:r>
              <a:rPr lang="en-US" dirty="0">
                <a:latin typeface="+mj-lt"/>
              </a:rPr>
              <a:t>An 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online portal on NPC website</a:t>
            </a:r>
            <a:r>
              <a:rPr lang="en-US" dirty="0">
                <a:latin typeface="+mj-lt"/>
              </a:rPr>
              <a:t>, open to </a:t>
            </a:r>
            <a:r>
              <a:rPr lang="en-US" dirty="0" smtClean="0">
                <a:latin typeface="+mj-lt"/>
              </a:rPr>
              <a:t>public</a:t>
            </a:r>
            <a:r>
              <a:rPr lang="en-US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 </a:t>
            </a:r>
            <a:endParaRPr lang="en-US" dirty="0">
              <a:latin typeface="+mj-lt"/>
            </a:endParaRPr>
          </a:p>
          <a:p>
            <a:pPr lvl="0">
              <a:lnSpc>
                <a:spcPct val="200000"/>
              </a:lnSpc>
            </a:pPr>
            <a:r>
              <a:rPr lang="en-US" dirty="0" smtClean="0">
                <a:solidFill>
                  <a:srgbClr val="FF0000"/>
                </a:solidFill>
                <a:latin typeface="+mj-lt"/>
              </a:rPr>
              <a:t>Intra-government </a:t>
            </a:r>
            <a:r>
              <a:rPr lang="en-US" dirty="0">
                <a:latin typeface="+mj-lt"/>
              </a:rPr>
              <a:t>MIS data sharing practices</a:t>
            </a:r>
            <a:r>
              <a:rPr lang="en-US" dirty="0" smtClean="0">
                <a:latin typeface="+mj-lt"/>
              </a:rPr>
              <a:t>.</a:t>
            </a:r>
            <a:endParaRPr lang="en-US" dirty="0">
              <a:latin typeface="+mj-lt"/>
            </a:endParaRPr>
          </a:p>
          <a:p>
            <a:pPr lvl="0">
              <a:lnSpc>
                <a:spcPct val="200000"/>
              </a:lnSpc>
            </a:pPr>
            <a:r>
              <a:rPr lang="en-US" dirty="0" smtClean="0">
                <a:solidFill>
                  <a:srgbClr val="FF0000"/>
                </a:solidFill>
                <a:latin typeface="+mj-lt"/>
              </a:rPr>
              <a:t>Dissemination and transparency </a:t>
            </a:r>
            <a:r>
              <a:rPr lang="en-US" dirty="0" smtClean="0">
                <a:latin typeface="+mj-lt"/>
              </a:rPr>
              <a:t>mechanism</a:t>
            </a:r>
            <a:endParaRPr lang="en-US" alt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2664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hape 61"/>
          <p:cNvSpPr>
            <a:spLocks noGrp="1"/>
          </p:cNvSpPr>
          <p:nvPr>
            <p:ph type="ctrTitle"/>
          </p:nvPr>
        </p:nvSpPr>
        <p:spPr>
          <a:xfrm>
            <a:off x="1293078" y="282704"/>
            <a:ext cx="9256877" cy="979714"/>
          </a:xfrm>
        </p:spPr>
        <p:txBody>
          <a:bodyPr lIns="121900" tIns="121900" rIns="121900" bIns="121900"/>
          <a:lstStyle/>
          <a:p>
            <a:pPr>
              <a:defRPr/>
            </a:pPr>
            <a:r>
              <a:rPr lang="en-US" altLang="en-US" sz="4400" dirty="0" smtClean="0">
                <a:latin typeface="+mj-lt"/>
                <a:cs typeface="Times New Roman" pitchFamily="18" charset="0"/>
                <a:sym typeface="Proxima Nova" charset="0"/>
              </a:rPr>
              <a:t>Presentation Outline</a:t>
            </a:r>
          </a:p>
        </p:txBody>
      </p:sp>
      <p:sp>
        <p:nvSpPr>
          <p:cNvPr id="62" name="Shape 62"/>
          <p:cNvSpPr txBox="1"/>
          <p:nvPr/>
        </p:nvSpPr>
        <p:spPr>
          <a:xfrm>
            <a:off x="169682" y="1592317"/>
            <a:ext cx="11465106" cy="3838190"/>
          </a:xfrm>
          <a:prstGeom prst="rect">
            <a:avLst/>
          </a:prstGeom>
          <a:noFill/>
          <a:ln>
            <a:noFill/>
          </a:ln>
        </p:spPr>
        <p:txBody>
          <a:bodyPr spcFirstLastPara="1" lIns="121900" tIns="121900" rIns="121900" bIns="121900"/>
          <a:lstStyle/>
          <a:p>
            <a:pPr marL="609585" indent="-457189">
              <a:lnSpc>
                <a:spcPct val="125000"/>
              </a:lnSpc>
              <a:buSzPts val="1800"/>
              <a:buFont typeface="Proxima Nova"/>
              <a:buChar char="●"/>
              <a:defRPr/>
            </a:pPr>
            <a:r>
              <a:rPr lang="en-US" altLang="en-US" sz="3200" dirty="0" smtClean="0">
                <a:latin typeface="+mj-lt"/>
                <a:ea typeface="Proxima Nova"/>
                <a:cs typeface="Times New Roman" pitchFamily="18" charset="0"/>
              </a:rPr>
              <a:t> Background </a:t>
            </a:r>
            <a:endParaRPr lang="en-US" altLang="en-US" sz="3200" dirty="0">
              <a:latin typeface="+mj-lt"/>
              <a:ea typeface="Proxima Nova"/>
              <a:cs typeface="Times New Roman" pitchFamily="18" charset="0"/>
            </a:endParaRPr>
          </a:p>
          <a:p>
            <a:pPr marL="609585" indent="-457189">
              <a:lnSpc>
                <a:spcPct val="125000"/>
              </a:lnSpc>
              <a:buSzPts val="1800"/>
              <a:buFont typeface="Proxima Nova"/>
              <a:buChar char="●"/>
              <a:defRPr/>
            </a:pPr>
            <a:r>
              <a:rPr lang="en-US" altLang="en-US" sz="3200" dirty="0" smtClean="0">
                <a:latin typeface="+mj-lt"/>
                <a:ea typeface="Proxima Nova"/>
                <a:cs typeface="Times New Roman" pitchFamily="18" charset="0"/>
              </a:rPr>
              <a:t>Implantation of SDGs in Nepal</a:t>
            </a:r>
            <a:endParaRPr lang="en-US" altLang="en-US" sz="3200" dirty="0">
              <a:latin typeface="+mj-lt"/>
              <a:ea typeface="Proxima Nova"/>
              <a:cs typeface="Times New Roman" pitchFamily="18" charset="0"/>
            </a:endParaRPr>
          </a:p>
          <a:p>
            <a:pPr marL="609585" indent="-457189">
              <a:lnSpc>
                <a:spcPct val="125000"/>
              </a:lnSpc>
              <a:buSzPts val="1800"/>
              <a:buFont typeface="Proxima Nova"/>
              <a:buChar char="●"/>
              <a:defRPr/>
            </a:pPr>
            <a:r>
              <a:rPr lang="en-US" sz="3200" dirty="0">
                <a:latin typeface="+mj-lt"/>
                <a:ea typeface="Proxima Nova"/>
                <a:cs typeface="Times New Roman" pitchFamily="18" charset="0"/>
              </a:rPr>
              <a:t>SDGs: Status and Roadmap,</a:t>
            </a:r>
          </a:p>
          <a:p>
            <a:pPr marL="609585" indent="-457189">
              <a:lnSpc>
                <a:spcPct val="125000"/>
              </a:lnSpc>
              <a:buSzPts val="1800"/>
              <a:buFont typeface="Proxima Nova"/>
              <a:buChar char="●"/>
              <a:defRPr/>
            </a:pPr>
            <a:r>
              <a:rPr lang="en-US" sz="3200" dirty="0">
                <a:latin typeface="+mj-lt"/>
                <a:ea typeface="Proxima Nova"/>
                <a:cs typeface="Times New Roman" pitchFamily="18" charset="0"/>
              </a:rPr>
              <a:t>SDGs: Needs Assessment, Costing and Financing Strategy,</a:t>
            </a:r>
            <a:endParaRPr lang="ne-NP" altLang="en-US" sz="3200" dirty="0">
              <a:latin typeface="+mj-lt"/>
              <a:ea typeface="Proxima Nova"/>
              <a:cs typeface="Times New Roman" pitchFamily="18" charset="0"/>
            </a:endParaRPr>
          </a:p>
          <a:p>
            <a:pPr marL="609585" indent="-457189">
              <a:lnSpc>
                <a:spcPct val="125000"/>
              </a:lnSpc>
              <a:buSzPts val="1800"/>
              <a:buFont typeface="Proxima Nova"/>
              <a:buChar char="●"/>
              <a:defRPr/>
            </a:pPr>
            <a:r>
              <a:rPr lang="en-US" sz="3200" dirty="0" smtClean="0">
                <a:latin typeface="+mj-lt"/>
                <a:ea typeface="Proxima Nova"/>
                <a:cs typeface="Times New Roman" pitchFamily="18" charset="0"/>
              </a:rPr>
              <a:t>Mainstreaming </a:t>
            </a:r>
            <a:r>
              <a:rPr lang="en-US" sz="3200" dirty="0">
                <a:latin typeface="+mj-lt"/>
                <a:ea typeface="Proxima Nova"/>
                <a:cs typeface="Times New Roman" pitchFamily="18" charset="0"/>
              </a:rPr>
              <a:t>SDGs in National Planning and Budgeting System,</a:t>
            </a:r>
          </a:p>
          <a:p>
            <a:pPr marL="609585" indent="-457189">
              <a:lnSpc>
                <a:spcPct val="125000"/>
              </a:lnSpc>
              <a:buSzPts val="1800"/>
              <a:buFont typeface="Proxima Nova"/>
              <a:buChar char="●"/>
              <a:defRPr/>
            </a:pPr>
            <a:r>
              <a:rPr lang="en" sz="3200" dirty="0">
                <a:latin typeface="+mj-lt"/>
                <a:ea typeface="Proxima Nova"/>
                <a:cs typeface="Times New Roman" pitchFamily="18" charset="0"/>
                <a:sym typeface="Proxima Nova"/>
              </a:rPr>
              <a:t>Initiatives and Chall</a:t>
            </a:r>
            <a:r>
              <a:rPr lang="en-US" sz="3200" dirty="0">
                <a:latin typeface="+mj-lt"/>
                <a:ea typeface="Proxima Nova"/>
                <a:cs typeface="Times New Roman" pitchFamily="18" charset="0"/>
                <a:sym typeface="Proxima Nova"/>
              </a:rPr>
              <a:t>e</a:t>
            </a:r>
            <a:r>
              <a:rPr lang="en" sz="3200" dirty="0">
                <a:latin typeface="+mj-lt"/>
                <a:ea typeface="Proxima Nova"/>
                <a:cs typeface="Times New Roman" pitchFamily="18" charset="0"/>
                <a:sym typeface="Proxima Nova"/>
              </a:rPr>
              <a:t>nges,</a:t>
            </a:r>
          </a:p>
          <a:p>
            <a:pPr marL="609585" indent="-457189">
              <a:lnSpc>
                <a:spcPct val="125000"/>
              </a:lnSpc>
              <a:buSzPts val="1800"/>
              <a:buFont typeface="Proxima Nova"/>
              <a:buChar char="●"/>
              <a:defRPr/>
            </a:pPr>
            <a:r>
              <a:rPr lang="en-US" sz="3200" dirty="0">
                <a:latin typeface="+mj-lt"/>
                <a:ea typeface="Proxima Nova"/>
                <a:cs typeface="Times New Roman" pitchFamily="18" charset="0"/>
              </a:rPr>
              <a:t>Way Ahead</a:t>
            </a:r>
            <a:r>
              <a:rPr lang="en-US" sz="3200" dirty="0">
                <a:ea typeface="Proxima Nova"/>
                <a:cs typeface="Times New Roman" pitchFamily="18" charset="0"/>
              </a:rPr>
              <a:t>. </a:t>
            </a:r>
            <a:endParaRPr lang="ne-NP" sz="3200" dirty="0">
              <a:ea typeface="Proxima Nov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71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1219200" y="401638"/>
            <a:ext cx="10515600" cy="769937"/>
          </a:xfrm>
        </p:spPr>
        <p:txBody>
          <a:bodyPr/>
          <a:lstStyle/>
          <a:p>
            <a:r>
              <a:rPr lang="en-US" altLang="en-US" dirty="0">
                <a:latin typeface="+mj-lt"/>
                <a:cs typeface="Times New Roman" pitchFamily="18" charset="0"/>
              </a:rPr>
              <a:t>Challenges</a:t>
            </a:r>
          </a:p>
        </p:txBody>
      </p:sp>
      <p:sp>
        <p:nvSpPr>
          <p:cNvPr id="3" name="Content Placeholder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>
          <a:xfrm>
            <a:off x="160255" y="1424963"/>
            <a:ext cx="12304643" cy="5902429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n-US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Policy reform, mainstreaming and Localization of SDGs- </a:t>
            </a:r>
            <a:r>
              <a:rPr lang="en-US" dirty="0" smtClean="0">
                <a:latin typeface="+mj-lt"/>
                <a:cs typeface="Times New Roman" pitchFamily="18" charset="0"/>
              </a:rPr>
              <a:t>Plan, </a:t>
            </a:r>
            <a:r>
              <a:rPr lang="en-US" dirty="0" err="1" smtClean="0">
                <a:latin typeface="+mj-lt"/>
                <a:cs typeface="Times New Roman" pitchFamily="18" charset="0"/>
              </a:rPr>
              <a:t>MTEF</a:t>
            </a:r>
            <a:r>
              <a:rPr lang="en-US" dirty="0" smtClean="0">
                <a:latin typeface="+mj-lt"/>
                <a:cs typeface="Times New Roman" pitchFamily="18" charset="0"/>
              </a:rPr>
              <a:t> and Budget,</a:t>
            </a:r>
          </a:p>
          <a:p>
            <a:pPr algn="just">
              <a:lnSpc>
                <a:spcPct val="150000"/>
              </a:lnSpc>
              <a:defRPr/>
            </a:pPr>
            <a:r>
              <a:rPr lang="en-US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Weak </a:t>
            </a:r>
            <a:r>
              <a:rPr lang="en-US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database </a:t>
            </a:r>
            <a:r>
              <a:rPr lang="en-US" dirty="0">
                <a:latin typeface="+mj-lt"/>
                <a:cs typeface="Times New Roman" pitchFamily="18" charset="0"/>
              </a:rPr>
              <a:t>: Lack of disaggregated data </a:t>
            </a:r>
            <a:r>
              <a:rPr lang="en-US" dirty="0" smtClean="0">
                <a:latin typeface="+mj-lt"/>
                <a:cs typeface="Times New Roman" pitchFamily="18" charset="0"/>
              </a:rPr>
              <a:t>in </a:t>
            </a:r>
            <a:r>
              <a:rPr lang="en-US" dirty="0">
                <a:latin typeface="+mj-lt"/>
                <a:cs typeface="Times New Roman" pitchFamily="18" charset="0"/>
              </a:rPr>
              <a:t>provincial and local </a:t>
            </a:r>
            <a:r>
              <a:rPr lang="en-US" dirty="0" smtClean="0">
                <a:latin typeface="+mj-lt"/>
                <a:cs typeface="Times New Roman" pitchFamily="18" charset="0"/>
              </a:rPr>
              <a:t>levels,</a:t>
            </a:r>
            <a:r>
              <a:rPr lang="ne-NP" dirty="0" smtClean="0">
                <a:latin typeface="+mj-lt"/>
                <a:cs typeface="Times New Roman" pitchFamily="18" charset="0"/>
              </a:rPr>
              <a:t> </a:t>
            </a:r>
            <a:r>
              <a:rPr lang="en-US" dirty="0" smtClean="0">
                <a:latin typeface="+mj-lt"/>
                <a:cs typeface="Times New Roman" pitchFamily="18" charset="0"/>
              </a:rPr>
              <a:t> </a:t>
            </a:r>
            <a:endParaRPr lang="en-US" dirty="0">
              <a:latin typeface="+mj-lt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defRPr/>
            </a:pPr>
            <a:r>
              <a:rPr lang="en-US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Financial gap: </a:t>
            </a:r>
            <a:r>
              <a:rPr lang="en-US" dirty="0">
                <a:latin typeface="+mj-lt"/>
                <a:cs typeface="Times New Roman" pitchFamily="18" charset="0"/>
              </a:rPr>
              <a:t>To fill the gap of the SDGs </a:t>
            </a:r>
            <a:r>
              <a:rPr lang="en-US" dirty="0" smtClean="0">
                <a:latin typeface="+mj-lt"/>
                <a:cs typeface="Times New Roman" pitchFamily="18" charset="0"/>
              </a:rPr>
              <a:t>Financing,</a:t>
            </a:r>
            <a:endParaRPr lang="en" dirty="0">
              <a:latin typeface="+mj-lt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defRPr/>
            </a:pPr>
            <a:r>
              <a:rPr lang="en-US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Coordination</a:t>
            </a:r>
            <a:r>
              <a:rPr lang="ne-NP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:</a:t>
            </a:r>
            <a:r>
              <a:rPr lang="en-US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dirty="0">
                <a:latin typeface="+mj-lt"/>
                <a:cs typeface="Times New Roman" pitchFamily="18" charset="0"/>
              </a:rPr>
              <a:t>Horizontal and Vertical coordination </a:t>
            </a:r>
            <a:r>
              <a:rPr lang="en-US" dirty="0" smtClean="0">
                <a:latin typeface="+mj-lt"/>
                <a:cs typeface="Times New Roman" pitchFamily="18" charset="0"/>
              </a:rPr>
              <a:t>,</a:t>
            </a:r>
            <a:r>
              <a:rPr lang="ne-NP" dirty="0" smtClean="0">
                <a:latin typeface="+mj-lt"/>
                <a:cs typeface="Times New Roman" pitchFamily="18" charset="0"/>
              </a:rPr>
              <a:t> </a:t>
            </a:r>
            <a:endParaRPr lang="en-US" dirty="0">
              <a:latin typeface="+mj-lt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defRPr/>
            </a:pPr>
            <a:r>
              <a:rPr lang="en-US" dirty="0">
                <a:latin typeface="+mj-lt"/>
                <a:cs typeface="Times New Roman" pitchFamily="18" charset="0"/>
              </a:rPr>
              <a:t>Access to </a:t>
            </a:r>
            <a:r>
              <a:rPr lang="en-US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technology</a:t>
            </a:r>
            <a:r>
              <a:rPr lang="ne-NP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,</a:t>
            </a:r>
            <a:r>
              <a:rPr lang="en-US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 capacity building and good governance </a:t>
            </a:r>
            <a:r>
              <a:rPr lang="ne-NP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 </a:t>
            </a:r>
          </a:p>
          <a:p>
            <a:pPr algn="just">
              <a:lnSpc>
                <a:spcPct val="150000"/>
              </a:lnSpc>
              <a:defRPr/>
            </a:pPr>
            <a:r>
              <a:rPr lang="en-US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Landlocked, </a:t>
            </a:r>
            <a:r>
              <a:rPr lang="en-US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climate change and other natural </a:t>
            </a:r>
            <a:r>
              <a:rPr lang="en-US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disasters</a:t>
            </a:r>
          </a:p>
          <a:p>
            <a:pPr algn="just">
              <a:lnSpc>
                <a:spcPct val="150000"/>
              </a:lnSpc>
              <a:defRPr/>
            </a:pPr>
            <a:r>
              <a:rPr lang="en-US" dirty="0" err="1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LDC</a:t>
            </a:r>
            <a:r>
              <a:rPr lang="en-US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 graduation</a:t>
            </a:r>
            <a:r>
              <a:rPr lang="en-US" dirty="0" smtClean="0">
                <a:latin typeface="+mj-lt"/>
                <a:cs typeface="Times New Roman" pitchFamily="18" charset="0"/>
              </a:rPr>
              <a:t>: meaningfully</a:t>
            </a:r>
            <a:r>
              <a:rPr lang="en-US" dirty="0">
                <a:latin typeface="+mj-lt"/>
                <a:cs typeface="Times New Roman" pitchFamily="18" charset="0"/>
              </a:rPr>
              <a:t>, smoothly, sustainably and irreversibly.</a:t>
            </a:r>
          </a:p>
          <a:p>
            <a:pPr algn="just">
              <a:defRPr/>
            </a:pPr>
            <a:endParaRPr lang="en-US" dirty="0">
              <a:solidFill>
                <a:srgbClr val="FF0000"/>
              </a:solidFill>
              <a:latin typeface="+mj-lt"/>
              <a:cs typeface="Times New Roman" pitchFamily="18" charset="0"/>
            </a:endParaRPr>
          </a:p>
          <a:p>
            <a:pPr algn="just">
              <a:defRPr/>
            </a:pPr>
            <a:endParaRPr lang="en-US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685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0112" y="-39088"/>
            <a:ext cx="9869712" cy="1325563"/>
          </a:xfrm>
        </p:spPr>
        <p:txBody>
          <a:bodyPr/>
          <a:lstStyle/>
          <a:p>
            <a:r>
              <a:rPr lang="en-US" dirty="0">
                <a:latin typeface="+mj-lt"/>
                <a:cs typeface="Times New Roman" pitchFamily="18" charset="0"/>
              </a:rPr>
              <a:t>Step Ahead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768" y="1182780"/>
            <a:ext cx="11582400" cy="5124783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2400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Mainstreaming 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Planning and Budgeting System: 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Periodic Plan, </a:t>
            </a:r>
            <a:r>
              <a:rPr lang="en-US" sz="2400" dirty="0" err="1" smtClean="0">
                <a:latin typeface="+mj-lt"/>
                <a:cs typeface="Times New Roman" panose="02020603050405020304" pitchFamily="18" charset="0"/>
              </a:rPr>
              <a:t>MTEF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and 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ADP,</a:t>
            </a: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altLang="en-US" sz="2400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Double </a:t>
            </a:r>
            <a:r>
              <a:rPr lang="en-US" altLang="en-US" sz="2400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Digit growth with Human face- Prosperous Nepal and Happy Nepali</a:t>
            </a:r>
            <a:endParaRPr lang="ne-NP" sz="2400" dirty="0">
              <a:solidFill>
                <a:srgbClr val="FF0000"/>
              </a:solidFill>
              <a:latin typeface="+mj-lt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2400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Localization of 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SDGs:  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in the provincial and local levels,</a:t>
            </a:r>
            <a:r>
              <a:rPr lang="ne-NP" sz="2400" dirty="0">
                <a:latin typeface="+mj-lt"/>
                <a:cs typeface="Kokila" panose="020B0604020202020204" pitchFamily="34" charset="0"/>
              </a:rPr>
              <a:t> </a:t>
            </a:r>
            <a:endParaRPr lang="en-US" sz="2400" dirty="0" smtClean="0">
              <a:latin typeface="+mj-lt"/>
              <a:cs typeface="Kokila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altLang="en-US" sz="2400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Institutional Strengthening </a:t>
            </a:r>
            <a:r>
              <a:rPr lang="en-US" altLang="en-US" sz="2400" dirty="0">
                <a:latin typeface="+mj-lt"/>
                <a:cs typeface="Times New Roman" panose="02020603050405020304" pitchFamily="18" charset="0"/>
              </a:rPr>
              <a:t>and Capacity Development at provincial and local Level</a:t>
            </a:r>
            <a:endParaRPr lang="ne-NP" sz="2400" dirty="0">
              <a:latin typeface="+mj-lt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2400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E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conomic Reform Package: I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mplementation 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of financial 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strategy and fulling the gap funding</a:t>
            </a:r>
            <a:endParaRPr lang="ne-NP" sz="2400" dirty="0">
              <a:latin typeface="+mj-lt"/>
              <a:cs typeface="Kokila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2400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National </a:t>
            </a:r>
            <a:r>
              <a:rPr lang="en-US" sz="2400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Statistical System: </a:t>
            </a:r>
            <a:r>
              <a:rPr lang="en-US" sz="2400" dirty="0" err="1">
                <a:latin typeface="+mj-lt"/>
                <a:cs typeface="Times New Roman" panose="02020603050405020304" pitchFamily="18" charset="0"/>
              </a:rPr>
              <a:t>NDP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+mj-lt"/>
                <a:cs typeface="Times New Roman" panose="02020603050405020304" pitchFamily="18" charset="0"/>
              </a:rPr>
              <a:t>NSDS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, Legal and 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I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nstitutional 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R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eform </a:t>
            </a:r>
            <a:endParaRPr lang="ne-NP" sz="2400" dirty="0">
              <a:latin typeface="+mj-lt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2400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Capacity building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,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 Monitoring and Evaluations</a:t>
            </a:r>
            <a:r>
              <a:rPr lang="en-US" sz="2400" dirty="0" smtClean="0">
                <a:latin typeface="+mj-lt"/>
                <a:cs typeface="Kokila" panose="020B0604020202020204" pitchFamily="34" charset="0"/>
              </a:rPr>
              <a:t>:</a:t>
            </a:r>
            <a:r>
              <a:rPr lang="ne-NP" sz="2400" dirty="0" smtClean="0">
                <a:latin typeface="+mj-lt"/>
                <a:cs typeface="Kokila" panose="020B0604020202020204" pitchFamily="34" charset="0"/>
              </a:rPr>
              <a:t> 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P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rogress 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R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eports 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and </a:t>
            </a:r>
            <a:r>
              <a:rPr lang="en-US" sz="2400" dirty="0" smtClean="0">
                <a:latin typeface="+mj-lt"/>
                <a:cs typeface="Times New Roman" panose="02020603050405020304" pitchFamily="18" charset="0"/>
              </a:rPr>
              <a:t>Review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5663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1905000" y="1358775"/>
            <a:ext cx="8229600" cy="1143000"/>
          </a:xfrm>
        </p:spPr>
        <p:txBody>
          <a:bodyPr/>
          <a:lstStyle/>
          <a:p>
            <a:r>
              <a:rPr lang="en-US" altLang="en-US" sz="7200" dirty="0" smtClean="0">
                <a:latin typeface="Times New Roman" pitchFamily="18" charset="0"/>
                <a:cs typeface="Times New Roman" pitchFamily="18" charset="0"/>
              </a:rPr>
              <a:t>Thank you</a:t>
            </a:r>
          </a:p>
        </p:txBody>
      </p:sp>
      <p:pic>
        <p:nvPicPr>
          <p:cNvPr id="3" name="Picture 2" descr="Image result for namaste"/>
          <p:cNvPicPr/>
          <p:nvPr/>
        </p:nvPicPr>
        <p:blipFill>
          <a:blip r:embed="rId2"/>
          <a:srcRect b="6928"/>
          <a:stretch>
            <a:fillRect/>
          </a:stretch>
        </p:blipFill>
        <p:spPr bwMode="auto">
          <a:xfrm>
            <a:off x="3859460" y="2719435"/>
            <a:ext cx="4340703" cy="3119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739674" y="236728"/>
            <a:ext cx="10515600" cy="908050"/>
          </a:xfrm>
        </p:spPr>
        <p:txBody>
          <a:bodyPr/>
          <a:lstStyle/>
          <a:p>
            <a:pPr>
              <a:defRPr/>
            </a:pPr>
            <a:r>
              <a:rPr lang="en-US" altLang="en-US" dirty="0">
                <a:latin typeface="+mj-lt"/>
                <a:cs typeface="Times New Roman" pitchFamily="18" charset="0"/>
              </a:rPr>
              <a:t>Nepal : </a:t>
            </a:r>
            <a:r>
              <a:rPr lang="en-US" altLang="en-US" dirty="0" smtClean="0">
                <a:latin typeface="+mj-lt"/>
                <a:cs typeface="Times New Roman" pitchFamily="18" charset="0"/>
              </a:rPr>
              <a:t>Country at a Glance</a:t>
            </a:r>
            <a:endParaRPr lang="en-US" altLang="en-US" dirty="0">
              <a:latin typeface="+mj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810" y="1144778"/>
            <a:ext cx="10912803" cy="5365750"/>
          </a:xfrm>
        </p:spPr>
        <p:txBody>
          <a:bodyPr>
            <a:normAutofit/>
          </a:bodyPr>
          <a:lstStyle/>
          <a:p>
            <a:pPr marL="0" indent="0">
              <a:buFont typeface="Arial" pitchFamily="34" charset="0"/>
              <a:buNone/>
              <a:defRPr/>
            </a:pPr>
            <a:endParaRPr lang="en-US" sz="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r>
              <a:rPr lang="en-US" dirty="0" smtClean="0">
                <a:latin typeface="+mj-lt"/>
                <a:cs typeface="Kokila" panose="020B0604020202020204" pitchFamily="34" charset="0"/>
              </a:rPr>
              <a:t>Area</a:t>
            </a:r>
            <a:r>
              <a:rPr lang="en-US" dirty="0">
                <a:latin typeface="+mj-lt"/>
                <a:cs typeface="Kokila" panose="020B0604020202020204" pitchFamily="34" charset="0"/>
              </a:rPr>
              <a:t>: 1,47,181 </a:t>
            </a:r>
            <a:r>
              <a:rPr lang="en-US" dirty="0" err="1">
                <a:latin typeface="+mj-lt"/>
                <a:cs typeface="Kokila" panose="020B0604020202020204" pitchFamily="34" charset="0"/>
              </a:rPr>
              <a:t>sq</a:t>
            </a:r>
            <a:r>
              <a:rPr lang="en-US" dirty="0">
                <a:latin typeface="+mj-lt"/>
                <a:cs typeface="Kokila" panose="020B0604020202020204" pitchFamily="34" charset="0"/>
              </a:rPr>
              <a:t> km</a:t>
            </a:r>
          </a:p>
          <a:p>
            <a:pPr marL="342900" indent="-342900">
              <a:defRPr/>
            </a:pPr>
            <a:r>
              <a:rPr lang="en-US" dirty="0">
                <a:latin typeface="+mj-lt"/>
                <a:cs typeface="Kokila" panose="020B0604020202020204" pitchFamily="34" charset="0"/>
              </a:rPr>
              <a:t>Population</a:t>
            </a:r>
            <a:r>
              <a:rPr lang="en-US" dirty="0" smtClean="0">
                <a:latin typeface="+mj-lt"/>
                <a:cs typeface="Kokila" panose="020B0604020202020204" pitchFamily="34" charset="0"/>
              </a:rPr>
              <a:t>: 30 million</a:t>
            </a:r>
          </a:p>
          <a:p>
            <a:pPr marL="342900" lvl="1" indent="-342900">
              <a:lnSpc>
                <a:spcPct val="120000"/>
              </a:lnSpc>
              <a:defRPr/>
            </a:pPr>
            <a:r>
              <a:rPr lang="en-US" sz="2800" dirty="0">
                <a:latin typeface="+mj-lt"/>
                <a:cs typeface="Kokila" panose="020B0604020202020204" pitchFamily="34" charset="0"/>
              </a:rPr>
              <a:t>GDP </a:t>
            </a:r>
            <a:r>
              <a:rPr lang="en-US" sz="2800" dirty="0" smtClean="0">
                <a:latin typeface="+mj-lt"/>
                <a:cs typeface="Kokila" panose="020B0604020202020204" pitchFamily="34" charset="0"/>
              </a:rPr>
              <a:t>(at </a:t>
            </a:r>
            <a:r>
              <a:rPr lang="en-US" sz="2800" dirty="0">
                <a:latin typeface="+mj-lt"/>
                <a:cs typeface="Kokila" panose="020B0604020202020204" pitchFamily="34" charset="0"/>
              </a:rPr>
              <a:t>basic </a:t>
            </a:r>
            <a:r>
              <a:rPr lang="en-US" sz="2800" dirty="0" smtClean="0">
                <a:latin typeface="+mj-lt"/>
                <a:cs typeface="Kokila" panose="020B0604020202020204" pitchFamily="34" charset="0"/>
              </a:rPr>
              <a:t>prices, 2019): NRs. 3,464 </a:t>
            </a:r>
            <a:r>
              <a:rPr lang="en-US" sz="2800" dirty="0">
                <a:latin typeface="+mj-lt"/>
                <a:cs typeface="Kokila" panose="020B0604020202020204" pitchFamily="34" charset="0"/>
              </a:rPr>
              <a:t>billion </a:t>
            </a:r>
          </a:p>
          <a:p>
            <a:pPr marL="342900" lvl="1" indent="-342900">
              <a:lnSpc>
                <a:spcPct val="120000"/>
              </a:lnSpc>
              <a:defRPr/>
            </a:pPr>
            <a:r>
              <a:rPr lang="en-US" sz="2800" dirty="0">
                <a:latin typeface="+mj-lt"/>
                <a:cs typeface="Kokila" panose="020B0604020202020204" pitchFamily="34" charset="0"/>
              </a:rPr>
              <a:t>GDP Growth </a:t>
            </a:r>
            <a:r>
              <a:rPr lang="en-US" sz="2800" dirty="0" smtClean="0">
                <a:latin typeface="+mj-lt"/>
                <a:cs typeface="Kokila" panose="020B0604020202020204" pitchFamily="34" charset="0"/>
              </a:rPr>
              <a:t>rate </a:t>
            </a:r>
            <a:r>
              <a:rPr lang="en-US" sz="2800" dirty="0">
                <a:latin typeface="+mj-lt"/>
                <a:cs typeface="Kokila" panose="020B0604020202020204" pitchFamily="34" charset="0"/>
              </a:rPr>
              <a:t>: </a:t>
            </a:r>
            <a:r>
              <a:rPr lang="en-US" sz="2800" dirty="0" smtClean="0">
                <a:latin typeface="+mj-lt"/>
                <a:cs typeface="Kokila" panose="020B0604020202020204" pitchFamily="34" charset="0"/>
              </a:rPr>
              <a:t>7.05%</a:t>
            </a:r>
            <a:endParaRPr lang="en-US" sz="2800" dirty="0">
              <a:latin typeface="+mj-lt"/>
              <a:cs typeface="Kokila" panose="020B0604020202020204" pitchFamily="34" charset="0"/>
            </a:endParaRPr>
          </a:p>
          <a:p>
            <a:pPr marL="342900" lvl="1" indent="-342900">
              <a:lnSpc>
                <a:spcPct val="120000"/>
              </a:lnSpc>
              <a:defRPr/>
            </a:pPr>
            <a:r>
              <a:rPr lang="en-US" sz="2800" dirty="0" smtClean="0">
                <a:latin typeface="+mj-lt"/>
                <a:cs typeface="Kokila" panose="020B0604020202020204" pitchFamily="34" charset="0"/>
              </a:rPr>
              <a:t>Inflation: 4.4%</a:t>
            </a:r>
          </a:p>
          <a:p>
            <a:pPr marL="342900" lvl="1" indent="-342900">
              <a:lnSpc>
                <a:spcPct val="120000"/>
              </a:lnSpc>
              <a:defRPr/>
            </a:pPr>
            <a:r>
              <a:rPr lang="en-US" sz="2800" dirty="0" smtClean="0">
                <a:latin typeface="+mj-lt"/>
                <a:cs typeface="Kokila" panose="020B0604020202020204" pitchFamily="34" charset="0"/>
              </a:rPr>
              <a:t>Export Import Ratio: 1:15</a:t>
            </a:r>
          </a:p>
          <a:p>
            <a:pPr marL="342900" lvl="1" indent="-342900">
              <a:lnSpc>
                <a:spcPct val="120000"/>
              </a:lnSpc>
              <a:defRPr/>
            </a:pPr>
            <a:r>
              <a:rPr lang="en-US" sz="2800" dirty="0" smtClean="0">
                <a:latin typeface="+mj-lt"/>
                <a:cs typeface="Kokila" panose="020B0604020202020204" pitchFamily="34" charset="0"/>
              </a:rPr>
              <a:t>Literacy </a:t>
            </a:r>
            <a:r>
              <a:rPr lang="en-US" sz="2800" dirty="0">
                <a:latin typeface="+mj-lt"/>
                <a:cs typeface="Kokila" panose="020B0604020202020204" pitchFamily="34" charset="0"/>
              </a:rPr>
              <a:t>rate (15-24</a:t>
            </a:r>
            <a:r>
              <a:rPr lang="en-US" sz="2800" dirty="0" smtClean="0">
                <a:latin typeface="+mj-lt"/>
                <a:cs typeface="Kokila" panose="020B0604020202020204" pitchFamily="34" charset="0"/>
              </a:rPr>
              <a:t>): 87% (2019)</a:t>
            </a:r>
          </a:p>
          <a:p>
            <a:pPr marL="342900" lvl="1" indent="-342900">
              <a:lnSpc>
                <a:spcPct val="120000"/>
              </a:lnSpc>
              <a:defRPr/>
            </a:pPr>
            <a:r>
              <a:rPr lang="en-US" sz="2800" dirty="0" smtClean="0">
                <a:latin typeface="+mj-lt"/>
                <a:cs typeface="Kokila" panose="020B0604020202020204" pitchFamily="34" charset="0"/>
              </a:rPr>
              <a:t>Life expectancy (at birth): 70.1 years </a:t>
            </a:r>
            <a:r>
              <a:rPr lang="en-US" sz="2800" dirty="0">
                <a:latin typeface="+mj-lt"/>
                <a:cs typeface="Kokila" panose="020B0604020202020204" pitchFamily="34" charset="0"/>
              </a:rPr>
              <a:t>(</a:t>
            </a:r>
            <a:r>
              <a:rPr lang="en-US" sz="2800" dirty="0" smtClean="0">
                <a:latin typeface="+mj-lt"/>
                <a:cs typeface="Kokila" panose="020B0604020202020204" pitchFamily="34" charset="0"/>
              </a:rPr>
              <a:t>2019)</a:t>
            </a:r>
          </a:p>
          <a:p>
            <a:pPr marL="342900" lvl="1" indent="-342900">
              <a:lnSpc>
                <a:spcPct val="120000"/>
              </a:lnSpc>
              <a:defRPr/>
            </a:pPr>
            <a:r>
              <a:rPr lang="en-US" sz="2800" dirty="0" smtClean="0">
                <a:latin typeface="+mj-lt"/>
                <a:cs typeface="Kokila" panose="020B0604020202020204" pitchFamily="34" charset="0"/>
              </a:rPr>
              <a:t>Human Development Index : 0.574 (2018)</a:t>
            </a:r>
            <a:endParaRPr lang="en-US" sz="2000" dirty="0" smtClean="0">
              <a:latin typeface="+mj-lt"/>
              <a:cs typeface="Kokila" panose="020B0604020202020204" pitchFamily="34" charset="0"/>
            </a:endParaRPr>
          </a:p>
        </p:txBody>
      </p:sp>
      <p:pic>
        <p:nvPicPr>
          <p:cNvPr id="14340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18702" y="1554163"/>
            <a:ext cx="4786313" cy="481920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2015363" y="0"/>
            <a:ext cx="8478838" cy="763588"/>
          </a:xfrm>
        </p:spPr>
        <p:txBody>
          <a:bodyPr lIns="121900" tIns="121900" rIns="121900" bIns="121900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en" dirty="0">
                <a:latin typeface="+mj-lt"/>
                <a:cs typeface="Times New Roman" pitchFamily="18" charset="0"/>
              </a:rPr>
              <a:t>Background</a:t>
            </a:r>
            <a:endParaRPr dirty="0">
              <a:latin typeface="+mj-lt"/>
              <a:cs typeface="Times New Roman" pitchFamily="18" charset="0"/>
            </a:endParaRPr>
          </a:p>
        </p:txBody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158782" y="1454158"/>
            <a:ext cx="12192000" cy="5686747"/>
          </a:xfrm>
          <a:extLst/>
        </p:spPr>
        <p:txBody>
          <a:bodyPr lIns="121900" tIns="121900" rIns="121900" bIns="121900">
            <a:noAutofit/>
          </a:bodyPr>
          <a:lstStyle/>
          <a:p>
            <a:pPr marL="346075" indent="-346075" algn="just">
              <a:spcBef>
                <a:spcPts val="2133"/>
              </a:spcBef>
              <a:defRPr/>
            </a:pPr>
            <a:r>
              <a:rPr lang="en-US" dirty="0">
                <a:solidFill>
                  <a:schemeClr val="dk1"/>
                </a:solidFill>
                <a:latin typeface="+mj-lt"/>
                <a:cs typeface="Kokila" panose="020B0604020202020204" pitchFamily="34" charset="0"/>
              </a:rPr>
              <a:t>Nepal has committed </a:t>
            </a:r>
            <a:r>
              <a:rPr lang="en-US" dirty="0" smtClean="0">
                <a:solidFill>
                  <a:schemeClr val="dk1"/>
                </a:solidFill>
                <a:latin typeface="+mj-lt"/>
                <a:cs typeface="Kokila" panose="020B0604020202020204" pitchFamily="34" charset="0"/>
              </a:rPr>
              <a:t>on implementation and achievement </a:t>
            </a:r>
            <a:r>
              <a:rPr lang="en-US" dirty="0" smtClean="0">
                <a:solidFill>
                  <a:srgbClr val="FF0000"/>
                </a:solidFill>
                <a:latin typeface="+mj-lt"/>
                <a:cs typeface="Kokila" panose="020B0604020202020204" pitchFamily="34" charset="0"/>
              </a:rPr>
              <a:t>of SDGS before 2030,</a:t>
            </a:r>
          </a:p>
          <a:p>
            <a:pPr marL="346075" indent="-346075" algn="just">
              <a:spcBef>
                <a:spcPts val="2133"/>
              </a:spcBef>
              <a:defRPr/>
            </a:pPr>
            <a:r>
              <a:rPr lang="en-US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Mainstreaming of SDGs </a:t>
            </a:r>
            <a:r>
              <a:rPr lang="en-US" dirty="0" smtClean="0">
                <a:latin typeface="+mj-lt"/>
                <a:cs typeface="Kokila" panose="020B0604020202020204" pitchFamily="34" charset="0"/>
              </a:rPr>
              <a:t>it</a:t>
            </a:r>
            <a:r>
              <a:rPr lang="en-US" dirty="0" smtClean="0">
                <a:latin typeface="+mj-lt"/>
                <a:cs typeface="Times New Roman" pitchFamily="18" charset="0"/>
              </a:rPr>
              <a:t>s </a:t>
            </a:r>
            <a:r>
              <a:rPr lang="en-US" dirty="0">
                <a:latin typeface="+mj-lt"/>
                <a:cs typeface="Times New Roman" pitchFamily="18" charset="0"/>
              </a:rPr>
              <a:t>into </a:t>
            </a:r>
            <a:r>
              <a:rPr lang="en-US" dirty="0" smtClean="0">
                <a:latin typeface="+mj-lt"/>
                <a:cs typeface="Times New Roman" pitchFamily="18" charset="0"/>
              </a:rPr>
              <a:t>planning and</a:t>
            </a:r>
            <a:r>
              <a:rPr lang="en-US" dirty="0">
                <a:latin typeface="+mj-lt"/>
                <a:cs typeface="Times New Roman" pitchFamily="18" charset="0"/>
              </a:rPr>
              <a:t> budgeting </a:t>
            </a:r>
            <a:r>
              <a:rPr lang="en-US" dirty="0" smtClean="0">
                <a:latin typeface="+mj-lt"/>
                <a:cs typeface="Times New Roman" pitchFamily="18" charset="0"/>
              </a:rPr>
              <a:t>systems</a:t>
            </a:r>
            <a:r>
              <a:rPr lang="en-US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,</a:t>
            </a:r>
            <a:endParaRPr lang="en-US" dirty="0">
              <a:solidFill>
                <a:srgbClr val="FF0000"/>
              </a:solidFill>
              <a:latin typeface="+mj-lt"/>
              <a:cs typeface="Times New Roman" pitchFamily="18" charset="0"/>
            </a:endParaRPr>
          </a:p>
          <a:p>
            <a:pPr marL="346075" indent="-346075" algn="just">
              <a:spcBef>
                <a:spcPts val="2133"/>
              </a:spcBef>
              <a:defRPr/>
            </a:pPr>
            <a:r>
              <a:rPr lang="en-US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Strong </a:t>
            </a:r>
            <a:r>
              <a:rPr lang="en-US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collaboration between </a:t>
            </a:r>
            <a:r>
              <a:rPr lang="en-US" dirty="0" smtClean="0">
                <a:latin typeface="+mj-lt"/>
                <a:cs typeface="Times New Roman" pitchFamily="18" charset="0"/>
              </a:rPr>
              <a:t>federal and </a:t>
            </a:r>
            <a:r>
              <a:rPr lang="en-US" dirty="0" err="1" smtClean="0">
                <a:latin typeface="+mj-lt"/>
                <a:cs typeface="Times New Roman" pitchFamily="18" charset="0"/>
              </a:rPr>
              <a:t>SNGs</a:t>
            </a:r>
            <a:r>
              <a:rPr lang="en-US" dirty="0" smtClean="0">
                <a:latin typeface="+mj-lt"/>
                <a:cs typeface="Times New Roman" pitchFamily="18" charset="0"/>
              </a:rPr>
              <a:t> </a:t>
            </a:r>
            <a:r>
              <a:rPr lang="en-US" dirty="0">
                <a:latin typeface="+mj-lt"/>
                <a:cs typeface="Times New Roman" pitchFamily="18" charset="0"/>
              </a:rPr>
              <a:t>for SDGs </a:t>
            </a:r>
            <a:r>
              <a:rPr lang="en-US" dirty="0" smtClean="0">
                <a:latin typeface="+mj-lt"/>
                <a:cs typeface="Times New Roman" pitchFamily="18" charset="0"/>
              </a:rPr>
              <a:t>implementation,  </a:t>
            </a:r>
          </a:p>
          <a:p>
            <a:pPr marL="346075" indent="-346075" algn="just">
              <a:spcBef>
                <a:spcPts val="2133"/>
              </a:spcBef>
              <a:defRPr/>
            </a:pPr>
            <a:r>
              <a:rPr lang="en-US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Partnership </a:t>
            </a:r>
            <a:r>
              <a:rPr lang="en-US" dirty="0">
                <a:latin typeface="+mj-lt"/>
                <a:cs typeface="Times New Roman" pitchFamily="18" charset="0"/>
              </a:rPr>
              <a:t>between </a:t>
            </a:r>
            <a:r>
              <a:rPr lang="en-US" dirty="0" smtClean="0">
                <a:latin typeface="+mj-lt"/>
                <a:cs typeface="Times New Roman" pitchFamily="18" charset="0"/>
              </a:rPr>
              <a:t>stakeholders including development partners,</a:t>
            </a:r>
          </a:p>
          <a:p>
            <a:pPr marL="346075" indent="-346075" algn="just">
              <a:spcBef>
                <a:spcPts val="2133"/>
              </a:spcBef>
              <a:defRPr/>
            </a:pPr>
            <a:r>
              <a:rPr lang="en-US" dirty="0" smtClean="0">
                <a:latin typeface="+mj-lt"/>
                <a:cs typeface="Times New Roman" pitchFamily="18" charset="0"/>
              </a:rPr>
              <a:t>Explore </a:t>
            </a:r>
            <a:r>
              <a:rPr lang="en-US" dirty="0">
                <a:latin typeface="+mj-lt"/>
                <a:cs typeface="Times New Roman" pitchFamily="18" charset="0"/>
              </a:rPr>
              <a:t>new avenues </a:t>
            </a:r>
            <a:r>
              <a:rPr lang="en-US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for resources </a:t>
            </a:r>
            <a:r>
              <a:rPr lang="en-US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to fulfill the financing gap,</a:t>
            </a:r>
            <a:r>
              <a:rPr lang="en-US" dirty="0" smtClean="0">
                <a:latin typeface="+mj-lt"/>
                <a:cs typeface="Times New Roman" pitchFamily="18" charset="0"/>
              </a:rPr>
              <a:t> </a:t>
            </a:r>
            <a:endParaRPr lang="en-US" dirty="0">
              <a:latin typeface="+mj-lt"/>
              <a:cs typeface="Times New Roman" pitchFamily="18" charset="0"/>
            </a:endParaRPr>
          </a:p>
          <a:p>
            <a:pPr marL="0" indent="0" algn="just">
              <a:spcBef>
                <a:spcPts val="2133"/>
              </a:spcBef>
              <a:buNone/>
              <a:defRPr/>
            </a:pPr>
            <a:endParaRPr lang="en-US" dirty="0">
              <a:solidFill>
                <a:schemeClr val="dk1"/>
              </a:solidFill>
              <a:latin typeface="+mj-lt"/>
              <a:cs typeface="Kokila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7"/>
          <p:cNvSpPr txBox="1">
            <a:spLocks noGrp="1"/>
          </p:cNvSpPr>
          <p:nvPr>
            <p:ph type="title"/>
          </p:nvPr>
        </p:nvSpPr>
        <p:spPr>
          <a:xfrm>
            <a:off x="590847" y="123176"/>
            <a:ext cx="11191981" cy="671247"/>
          </a:xfrm>
          <a:prstGeom prst="rect">
            <a:avLst/>
          </a:prstGeom>
        </p:spPr>
        <p:txBody>
          <a:bodyPr spcFirstLastPara="1" vert="horz" wrap="square" lIns="121900" tIns="121900" rIns="121900" bIns="121900" numCol="1" anchor="t" anchorCtr="0" compatLnSpc="1">
            <a:prstTxWarp prst="textNoShape">
              <a:avLst/>
            </a:prstTxWarp>
            <a:noAutofit/>
          </a:bodyPr>
          <a:lstStyle/>
          <a:p>
            <a:pPr lv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defRPr/>
            </a:pPr>
            <a:r>
              <a:rPr lang="en-US" sz="3600" dirty="0" smtClean="0">
                <a:latin typeface="+mj-lt"/>
                <a:cs typeface="Times New Roman" pitchFamily="18" charset="0"/>
                <a:sym typeface="Arial"/>
              </a:rPr>
              <a:t>Implementation of  SDGs in Nepal</a:t>
            </a:r>
            <a:endParaRPr sz="3600" dirty="0">
              <a:latin typeface="+mj-lt"/>
              <a:cs typeface="Times New Roman" pitchFamily="18" charset="0"/>
              <a:sym typeface="Arial"/>
            </a:endParaRPr>
          </a:p>
        </p:txBody>
      </p:sp>
      <p:sp>
        <p:nvSpPr>
          <p:cNvPr id="105" name="Google Shape;105;p17"/>
          <p:cNvSpPr txBox="1">
            <a:spLocks noGrp="1"/>
          </p:cNvSpPr>
          <p:nvPr>
            <p:ph type="body" idx="1"/>
          </p:nvPr>
        </p:nvSpPr>
        <p:spPr>
          <a:xfrm>
            <a:off x="422027" y="1354074"/>
            <a:ext cx="11644281" cy="5397356"/>
          </a:xfrm>
          <a:prstGeom prst="rect">
            <a:avLst/>
          </a:prstGeom>
        </p:spPr>
        <p:txBody>
          <a:bodyPr spcFirstLastPara="1" vert="horz" wrap="square" lIns="121900" tIns="121900" rIns="121900" bIns="121900" numCol="1" anchor="t" anchorCtr="0" compatLnSpc="1">
            <a:prstTxWarp prst="textNoShape">
              <a:avLst/>
            </a:prstTxWarp>
            <a:noAutofit/>
          </a:bodyPr>
          <a:lstStyle/>
          <a:p>
            <a:pPr defTabSz="188379">
              <a:lnSpc>
                <a:spcPct val="150000"/>
              </a:lnSpc>
              <a:buClr>
                <a:srgbClr val="000000"/>
              </a:buClr>
              <a:buFont typeface="Proxima Nova"/>
              <a:buChar char="●"/>
              <a:tabLst>
                <a:tab pos="304792" algn="l"/>
              </a:tabLst>
              <a:defRPr/>
            </a:pPr>
            <a:r>
              <a:rPr lang="en-US" dirty="0">
                <a:solidFill>
                  <a:srgbClr val="FF0000"/>
                </a:solidFill>
                <a:latin typeface="+mj-lt"/>
                <a:ea typeface="Proxima Nova"/>
                <a:cs typeface="Times New Roman" pitchFamily="18" charset="0"/>
              </a:rPr>
              <a:t>14th and 15th Plan’s </a:t>
            </a:r>
            <a:r>
              <a:rPr lang="en-US" dirty="0">
                <a:latin typeface="+mj-lt"/>
                <a:ea typeface="Proxima Nova"/>
                <a:cs typeface="Times New Roman" pitchFamily="18" charset="0"/>
              </a:rPr>
              <a:t>objectives and strategies consistent with SDGs</a:t>
            </a:r>
            <a:r>
              <a:rPr lang="ne-NP" dirty="0">
                <a:latin typeface="+mj-lt"/>
                <a:ea typeface="Proxima Nova"/>
                <a:cs typeface="Times New Roman" pitchFamily="18" charset="0"/>
              </a:rPr>
              <a:t>, </a:t>
            </a:r>
          </a:p>
          <a:p>
            <a:pPr defTabSz="188379">
              <a:lnSpc>
                <a:spcPct val="150000"/>
              </a:lnSpc>
              <a:buClr>
                <a:srgbClr val="000000"/>
              </a:buClr>
              <a:buFont typeface="Proxima Nova"/>
              <a:buChar char="●"/>
              <a:tabLst>
                <a:tab pos="304792" algn="l"/>
              </a:tabLst>
              <a:defRPr/>
            </a:pPr>
            <a:r>
              <a:rPr lang="en-US" dirty="0">
                <a:solidFill>
                  <a:srgbClr val="FF0000"/>
                </a:solidFill>
                <a:latin typeface="+mj-lt"/>
                <a:ea typeface="Proxima Nova"/>
                <a:cs typeface="Times New Roman" pitchFamily="18" charset="0"/>
                <a:sym typeface="Calibri"/>
              </a:rPr>
              <a:t>SDGs: Status and Roadmap </a:t>
            </a:r>
            <a:r>
              <a:rPr lang="en-US" dirty="0">
                <a:latin typeface="+mj-lt"/>
                <a:ea typeface="Proxima Nova"/>
                <a:cs typeface="Times New Roman" pitchFamily="18" charset="0"/>
                <a:sym typeface="Calibri"/>
              </a:rPr>
              <a:t>for 15 years</a:t>
            </a:r>
            <a:r>
              <a:rPr lang="ne-NP" dirty="0">
                <a:latin typeface="+mj-lt"/>
                <a:ea typeface="Proxima Nova"/>
                <a:cs typeface="Times New Roman" pitchFamily="18" charset="0"/>
                <a:sym typeface="Calibri"/>
              </a:rPr>
              <a:t>,</a:t>
            </a:r>
          </a:p>
          <a:p>
            <a:pPr defTabSz="188379">
              <a:lnSpc>
                <a:spcPct val="150000"/>
              </a:lnSpc>
              <a:buClr>
                <a:srgbClr val="000000"/>
              </a:buClr>
              <a:buFont typeface="Proxima Nova"/>
              <a:buChar char="●"/>
              <a:tabLst>
                <a:tab pos="304792" algn="l"/>
              </a:tabLst>
              <a:defRPr/>
            </a:pPr>
            <a:r>
              <a:rPr lang="en-US" dirty="0">
                <a:latin typeface="+mj-lt"/>
                <a:ea typeface="Proxima Nova"/>
                <a:cs typeface="Times New Roman" pitchFamily="18" charset="0"/>
                <a:sym typeface="Calibri"/>
              </a:rPr>
              <a:t>Preparation of SDGs </a:t>
            </a:r>
            <a:r>
              <a:rPr lang="en-US" dirty="0">
                <a:solidFill>
                  <a:srgbClr val="FF0000"/>
                </a:solidFill>
                <a:latin typeface="+mj-lt"/>
                <a:ea typeface="Proxima Nova"/>
                <a:cs typeface="Times New Roman" pitchFamily="18" charset="0"/>
                <a:sym typeface="Calibri"/>
              </a:rPr>
              <a:t>Needs Assessment and Financial Strategy</a:t>
            </a:r>
            <a:r>
              <a:rPr lang="ne-NP" dirty="0">
                <a:solidFill>
                  <a:srgbClr val="FF0000"/>
                </a:solidFill>
                <a:latin typeface="+mj-lt"/>
                <a:ea typeface="Proxima Nova"/>
                <a:cs typeface="Times New Roman" pitchFamily="18" charset="0"/>
                <a:sym typeface="Calibri"/>
              </a:rPr>
              <a:t>,</a:t>
            </a:r>
            <a:endParaRPr lang="ne-NP" dirty="0">
              <a:solidFill>
                <a:srgbClr val="FF0000"/>
              </a:solidFill>
              <a:latin typeface="+mj-lt"/>
              <a:ea typeface="Proxima Nova"/>
              <a:cs typeface="Times New Roman" pitchFamily="18" charset="0"/>
            </a:endParaRPr>
          </a:p>
          <a:p>
            <a:pPr defTabSz="188379">
              <a:lnSpc>
                <a:spcPct val="150000"/>
              </a:lnSpc>
              <a:buClr>
                <a:srgbClr val="000000"/>
              </a:buClr>
              <a:buFont typeface="Proxima Nova"/>
              <a:buChar char="●"/>
              <a:tabLst>
                <a:tab pos="304792" algn="l"/>
              </a:tabLst>
              <a:defRPr/>
            </a:pPr>
            <a:r>
              <a:rPr lang="en-US" dirty="0">
                <a:latin typeface="+mj-lt"/>
                <a:ea typeface="Proxima Nova"/>
                <a:cs typeface="Times New Roman" pitchFamily="18" charset="0"/>
              </a:rPr>
              <a:t>SDGs </a:t>
            </a:r>
            <a:r>
              <a:rPr lang="en-US" dirty="0" smtClean="0">
                <a:latin typeface="+mj-lt"/>
                <a:ea typeface="Proxima Nova"/>
                <a:cs typeface="Times New Roman" pitchFamily="18" charset="0"/>
              </a:rPr>
              <a:t>mainstreaming in in </a:t>
            </a:r>
            <a:r>
              <a:rPr lang="en-US" dirty="0" err="1">
                <a:solidFill>
                  <a:srgbClr val="FF0000"/>
                </a:solidFill>
                <a:latin typeface="+mj-lt"/>
                <a:ea typeface="Proxima Nova"/>
                <a:cs typeface="Times New Roman" pitchFamily="18" charset="0"/>
              </a:rPr>
              <a:t>MTEF</a:t>
            </a:r>
            <a:r>
              <a:rPr lang="en-US" dirty="0">
                <a:solidFill>
                  <a:srgbClr val="FF0000"/>
                </a:solidFill>
                <a:latin typeface="+mj-lt"/>
                <a:ea typeface="Proxima Nova"/>
                <a:cs typeface="Times New Roman" pitchFamily="18" charset="0"/>
              </a:rPr>
              <a:t> and Annual Development </a:t>
            </a:r>
            <a:r>
              <a:rPr lang="en-US" dirty="0" smtClean="0">
                <a:solidFill>
                  <a:srgbClr val="FF0000"/>
                </a:solidFill>
                <a:latin typeface="+mj-lt"/>
                <a:ea typeface="Proxima Nova"/>
                <a:cs typeface="Times New Roman" pitchFamily="18" charset="0"/>
              </a:rPr>
              <a:t>Program/Budget</a:t>
            </a:r>
          </a:p>
          <a:p>
            <a:pPr defTabSz="188379">
              <a:lnSpc>
                <a:spcPct val="150000"/>
              </a:lnSpc>
              <a:buClr>
                <a:srgbClr val="000000"/>
              </a:buClr>
              <a:buFont typeface="Proxima Nova"/>
              <a:buChar char="●"/>
              <a:tabLst>
                <a:tab pos="304792" algn="l"/>
              </a:tabLst>
              <a:defRPr/>
            </a:pPr>
            <a:r>
              <a:rPr lang="en-US" dirty="0" smtClean="0">
                <a:solidFill>
                  <a:srgbClr val="FF0000"/>
                </a:solidFill>
                <a:latin typeface="+mj-lt"/>
                <a:ea typeface="Proxima Nova"/>
                <a:cs typeface="Times New Roman" pitchFamily="18" charset="0"/>
                <a:sym typeface="Calibri"/>
              </a:rPr>
              <a:t>Institutionalization and capacity building</a:t>
            </a:r>
            <a:r>
              <a:rPr lang="en-US" dirty="0" smtClean="0">
                <a:ea typeface="Proxima Nova"/>
                <a:cs typeface="Times New Roman" pitchFamily="18" charset="0"/>
                <a:sym typeface="Calibri"/>
              </a:rPr>
              <a:t> </a:t>
            </a:r>
            <a:r>
              <a:rPr lang="en-US" dirty="0">
                <a:latin typeface="+mj-lt"/>
                <a:ea typeface="Proxima Nova"/>
                <a:cs typeface="Times New Roman" pitchFamily="18" charset="0"/>
                <a:sym typeface="Calibri"/>
              </a:rPr>
              <a:t>in all tier of Government</a:t>
            </a:r>
            <a:endParaRPr lang="en-US" dirty="0">
              <a:latin typeface="+mj-lt"/>
              <a:ea typeface="Proxima Nova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000000"/>
              </a:buClr>
              <a:buFont typeface="Proxima Nova"/>
              <a:buChar char="●"/>
              <a:defRPr/>
            </a:pPr>
            <a:r>
              <a:rPr lang="en-US" dirty="0" smtClean="0">
                <a:latin typeface="+mj-lt"/>
                <a:ea typeface="Proxima Nova"/>
                <a:cs typeface="Times New Roman" pitchFamily="18" charset="0"/>
              </a:rPr>
              <a:t>D</a:t>
            </a:r>
            <a:r>
              <a:rPr lang="en-US" dirty="0" smtClean="0">
                <a:solidFill>
                  <a:srgbClr val="FF0000"/>
                </a:solidFill>
                <a:latin typeface="+mj-lt"/>
                <a:ea typeface="Proxima Nova"/>
                <a:cs typeface="Times New Roman" pitchFamily="18" charset="0"/>
              </a:rPr>
              <a:t>isaggregation </a:t>
            </a:r>
            <a:r>
              <a:rPr lang="en-US" dirty="0">
                <a:solidFill>
                  <a:srgbClr val="FF0000"/>
                </a:solidFill>
                <a:latin typeface="+mj-lt"/>
                <a:ea typeface="Proxima Nova"/>
                <a:cs typeface="Times New Roman" pitchFamily="18" charset="0"/>
              </a:rPr>
              <a:t>of SDG </a:t>
            </a:r>
            <a:r>
              <a:rPr lang="en-US" dirty="0">
                <a:latin typeface="+mj-lt"/>
                <a:ea typeface="Proxima Nova"/>
                <a:cs typeface="Times New Roman" pitchFamily="18" charset="0"/>
              </a:rPr>
              <a:t>indicators at provincial and local levels,</a:t>
            </a:r>
            <a:endParaRPr lang="ne-NP" dirty="0">
              <a:latin typeface="+mj-lt"/>
              <a:ea typeface="Proxima Nova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000000"/>
              </a:buClr>
              <a:buFont typeface="Proxima Nova"/>
              <a:buChar char="●"/>
              <a:defRPr/>
            </a:pPr>
            <a:r>
              <a:rPr lang="en" dirty="0">
                <a:solidFill>
                  <a:srgbClr val="FF0000"/>
                </a:solidFill>
                <a:latin typeface="+mj-lt"/>
                <a:ea typeface="Proxima Nova"/>
                <a:cs typeface="Times New Roman" pitchFamily="18" charset="0"/>
                <a:sym typeface="Calibri"/>
              </a:rPr>
              <a:t>Harmonization</a:t>
            </a:r>
            <a:r>
              <a:rPr lang="en" dirty="0">
                <a:latin typeface="+mj-lt"/>
                <a:ea typeface="Proxima Nova"/>
                <a:cs typeface="Times New Roman" pitchFamily="18" charset="0"/>
                <a:sym typeface="Calibri"/>
              </a:rPr>
              <a:t> with UNDAF </a:t>
            </a:r>
            <a:endParaRPr lang="en" dirty="0" smtClean="0">
              <a:latin typeface="+mj-lt"/>
              <a:ea typeface="Proxima Nova"/>
              <a:cs typeface="Times New Roman" pitchFamily="18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5438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8043" y="0"/>
            <a:ext cx="9524999" cy="13255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latin typeface="+mj-lt"/>
                <a:cs typeface="Times New Roman" pitchFamily="18" charset="0"/>
              </a:rPr>
              <a:t>Implementation </a:t>
            </a:r>
            <a:r>
              <a:rPr lang="en-US" dirty="0" smtClean="0">
                <a:latin typeface="+mj-lt"/>
                <a:cs typeface="Times New Roman" pitchFamily="18" charset="0"/>
              </a:rPr>
              <a:t>Stages </a:t>
            </a:r>
            <a:r>
              <a:rPr lang="en-US" dirty="0">
                <a:latin typeface="+mj-lt"/>
                <a:cs typeface="Times New Roman" pitchFamily="18" charset="0"/>
              </a:rPr>
              <a:t>of SDGs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144606328"/>
              </p:ext>
            </p:extLst>
          </p:nvPr>
        </p:nvGraphicFramePr>
        <p:xfrm>
          <a:off x="0" y="1423803"/>
          <a:ext cx="15495639" cy="51246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5563"/>
            <a:ext cx="4826523" cy="5403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85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8109709"/>
              </p:ext>
            </p:extLst>
          </p:nvPr>
        </p:nvGraphicFramePr>
        <p:xfrm>
          <a:off x="177138" y="1166389"/>
          <a:ext cx="11751002" cy="56351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0189"/>
                <a:gridCol w="5182586"/>
                <a:gridCol w="2022022"/>
                <a:gridCol w="1621260"/>
                <a:gridCol w="1293365"/>
                <a:gridCol w="1311580"/>
              </a:tblGrid>
              <a:tr h="194102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Goals</a:t>
                      </a:r>
                      <a:endParaRPr lang="en-US" sz="1800" b="1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Global Targets</a:t>
                      </a:r>
                      <a:endParaRPr lang="en-US" sz="1800" b="1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Indicators</a:t>
                      </a:r>
                      <a:endParaRPr lang="en-US" sz="1800" b="1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4102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Global</a:t>
                      </a:r>
                      <a:endParaRPr lang="en-US" sz="1800" b="1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Local</a:t>
                      </a:r>
                      <a:endParaRPr lang="en-US" sz="1800" b="1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All</a:t>
                      </a:r>
                      <a:endParaRPr lang="en-US" sz="1800" b="1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52279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 smtClean="0">
                          <a:solidFill>
                            <a:srgbClr val="1C75BC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No </a:t>
                      </a:r>
                      <a:r>
                        <a:rPr lang="en-US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poverty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4" marR="68574" marT="34290" marB="3429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</a:tr>
              <a:tr h="252279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Zero Hunger</a:t>
                      </a:r>
                    </a:p>
                  </a:txBody>
                  <a:tcPr marL="68574" marR="68574" marT="34290" marB="3429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</a:tr>
              <a:tr h="252279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Healthy</a:t>
                      </a:r>
                      <a:r>
                        <a:rPr lang="en-US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life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4" marR="68574" marT="34290" marB="3429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</a:tr>
              <a:tr h="252279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4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Quality education</a:t>
                      </a:r>
                    </a:p>
                  </a:txBody>
                  <a:tcPr marL="68574" marR="68574" marT="34290" marB="3429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</a:tr>
              <a:tr h="252279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14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Gender equality</a:t>
                      </a:r>
                    </a:p>
                  </a:txBody>
                  <a:tcPr marL="68574" marR="68574" marT="34290" marB="3429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</a:tr>
              <a:tr h="252279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14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Water</a:t>
                      </a:r>
                      <a:r>
                        <a:rPr lang="en-US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&amp; sanitation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4" marR="68574" marT="34290" marB="3429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</a:tr>
              <a:tr h="252279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14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r>
                        <a:rPr lang="en-US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Clean energy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4" marR="68574" marT="34290" marB="3429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</a:tr>
              <a:tr h="252279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14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Decent</a:t>
                      </a:r>
                      <a:r>
                        <a:rPr lang="en-US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work &amp; Economic Growth</a:t>
                      </a:r>
                    </a:p>
                  </a:txBody>
                  <a:tcPr marL="68574" marR="68574" marT="34290" marB="3429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</a:tr>
              <a:tr h="252279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US" sz="14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Industry</a:t>
                      </a:r>
                      <a:r>
                        <a:rPr lang="en-US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&amp; Infrastructure</a:t>
                      </a:r>
                    </a:p>
                  </a:txBody>
                  <a:tcPr marL="68574" marR="68574" marT="34290" marB="3429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</a:tr>
              <a:tr h="25228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14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Reduced</a:t>
                      </a:r>
                      <a:r>
                        <a:rPr lang="en-US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inequality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3" marR="68563" marT="34295" marB="34295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lang="en-US" sz="1600" b="0" i="0" u="none" strike="noStrike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</a:tr>
              <a:tr h="25228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en-US" sz="14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Sustainable Cities</a:t>
                      </a:r>
                    </a:p>
                  </a:txBody>
                  <a:tcPr marL="68563" marR="68563" marT="34295" marB="34295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en-US" sz="1600" b="0" i="0" u="none" strike="noStrike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</a:tr>
              <a:tr h="25228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en-US" sz="14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Responsible Consumption/Production</a:t>
                      </a:r>
                    </a:p>
                  </a:txBody>
                  <a:tcPr marL="68563" marR="68563" marT="34295" marB="34295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</a:tr>
              <a:tr h="25228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en-US" sz="14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Climate Action</a:t>
                      </a:r>
                    </a:p>
                  </a:txBody>
                  <a:tcPr marL="68563" marR="68563" marT="34295" marB="34295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1600" b="0" i="0" u="none" strike="noStrike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</a:tr>
              <a:tr h="25228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en-US" sz="14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Lives Below Water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3" marR="68563" marT="34295" marB="34295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</a:tr>
              <a:tr h="25228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en-US" sz="14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Lives </a:t>
                      </a: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on Land</a:t>
                      </a:r>
                    </a:p>
                  </a:txBody>
                  <a:tcPr marL="68563" marR="68563" marT="34295" marB="34295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en-US" sz="1600" b="0" i="0" u="none" strike="noStrike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</a:tr>
              <a:tr h="25228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en-US" sz="14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Peaceful, justice &amp; strong</a:t>
                      </a:r>
                      <a:r>
                        <a:rPr lang="en-US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 institutions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63" marR="68563" marT="34295" marB="34295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</a:tr>
              <a:tr h="25228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en-US" sz="14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Partnership for sustainable development </a:t>
                      </a:r>
                    </a:p>
                  </a:txBody>
                  <a:tcPr marL="68563" marR="68563" marT="34295" marB="34295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lang="en-US" sz="1600" b="0" i="0" u="none" strike="noStrike" dirty="0">
                        <a:solidFill>
                          <a:srgbClr val="1C75BC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/>
                </a:tc>
              </a:tr>
              <a:tr h="28637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Total (*Global</a:t>
                      </a:r>
                      <a:r>
                        <a:rPr lang="en-US" sz="1400" u="none" strike="noStrike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400" u="none" strike="noStrike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Indicators, ** National Indicators Excluding Goal 14)</a:t>
                      </a:r>
                      <a:endParaRPr lang="en-US" sz="14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64" marR="3564" marT="35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169</a:t>
                      </a:r>
                      <a:endParaRPr lang="en-US" sz="1400" b="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32" marR="50832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232*</a:t>
                      </a:r>
                      <a:endParaRPr lang="en-US" sz="1400" b="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32" marR="50832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245</a:t>
                      </a:r>
                      <a:endParaRPr lang="en-US" sz="1400" b="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32" marR="50832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479**</a:t>
                      </a:r>
                      <a:endParaRPr lang="en-US" sz="1400" b="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832" marR="50832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itle 1">
            <a:extLst>
              <a:ext uri="{FF2B5EF4-FFF2-40B4-BE49-F238E27FC236}"/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34477" y="85531"/>
            <a:ext cx="10836323" cy="719138"/>
          </a:xfrm>
        </p:spPr>
        <p:txBody>
          <a:bodyPr/>
          <a:lstStyle/>
          <a:p>
            <a:pPr>
              <a:defRPr/>
            </a:pPr>
            <a:r>
              <a:rPr lang="en-US" sz="4400" dirty="0">
                <a:latin typeface="+mj-lt"/>
                <a:cs typeface="Times New Roman" pitchFamily="18" charset="0"/>
              </a:rPr>
              <a:t>SDGs : Status and Roadmap 2016-2030 </a:t>
            </a:r>
          </a:p>
        </p:txBody>
      </p:sp>
    </p:spTree>
    <p:extLst>
      <p:ext uri="{BB962C8B-B14F-4D97-AF65-F5344CB8AC3E}">
        <p14:creationId xmlns:p14="http://schemas.microsoft.com/office/powerpoint/2010/main" val="192272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487" y="0"/>
            <a:ext cx="11360800" cy="753439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latin typeface="+mj-lt"/>
                <a:cs typeface="Times New Roman" pitchFamily="18" charset="0"/>
              </a:rPr>
              <a:t>Major Interventions</a:t>
            </a:r>
            <a:r>
              <a:rPr lang="ne-NP" dirty="0">
                <a:latin typeface="+mj-lt"/>
                <a:cs typeface="Times New Roman" pitchFamily="18" charset="0"/>
              </a:rPr>
              <a:t> </a:t>
            </a:r>
            <a:endParaRPr lang="en-US" dirty="0">
              <a:latin typeface="+mj-lt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35467" y="834194"/>
          <a:ext cx="11226799" cy="5731831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873444"/>
                <a:gridCol w="1663704"/>
                <a:gridCol w="8689651"/>
              </a:tblGrid>
              <a:tr h="774473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  <a:cs typeface="Times New Roman" panose="02020603050405020304" pitchFamily="18" charset="0"/>
                        </a:rPr>
                        <a:t>S.N.</a:t>
                      </a:r>
                      <a:endParaRPr lang="en-US" sz="1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en-US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  <a:cs typeface="Times New Roman" panose="02020603050405020304" pitchFamily="18" charset="0"/>
                        </a:rPr>
                        <a:t>SDGs</a:t>
                      </a:r>
                      <a:endParaRPr lang="en-US" sz="1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  <a:cs typeface="Times New Roman" panose="02020603050405020304" pitchFamily="18" charset="0"/>
                        </a:rPr>
                        <a:t>Major Interventions</a:t>
                      </a:r>
                      <a:endParaRPr lang="en-US" sz="1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 anchor="ctr"/>
                </a:tc>
              </a:tr>
              <a:tr h="802995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b="1" u="none" strike="noStrike" cap="none" dirty="0" smtClean="0">
                          <a:effectLst/>
                          <a:latin typeface="+mj-lt"/>
                          <a:cs typeface="Times New Roman" panose="02020603050405020304" pitchFamily="18" charset="0"/>
                          <a:sym typeface="Arial"/>
                        </a:rPr>
                        <a:t>No</a:t>
                      </a:r>
                      <a:r>
                        <a:rPr lang="en-US" sz="1600" b="1" u="none" strike="noStrike" cap="none" baseline="0" dirty="0" smtClean="0">
                          <a:effectLst/>
                          <a:latin typeface="+mj-lt"/>
                          <a:cs typeface="Times New Roman" panose="02020603050405020304" pitchFamily="18" charset="0"/>
                          <a:sym typeface="Arial"/>
                        </a:rPr>
                        <a:t> Poverty</a:t>
                      </a:r>
                      <a:endParaRPr lang="ne-NP" sz="1600" b="1" u="none" strike="noStrike" cap="none" dirty="0" smtClean="0">
                        <a:effectLst/>
                        <a:latin typeface="+mj-lt"/>
                        <a:cs typeface="Kokila" panose="020B0604020202020204" pitchFamily="34" charset="0"/>
                        <a:sym typeface="Arial"/>
                      </a:endParaRPr>
                    </a:p>
                    <a:p>
                      <a:pPr algn="l"/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Increase of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 income</a:t>
                      </a:r>
                      <a:r>
                        <a:rPr lang="en-US" sz="1600" b="1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ne-NP" sz="1600" b="1" dirty="0" smtClean="0">
                          <a:effectLst/>
                          <a:latin typeface="+mj-lt"/>
                          <a:cs typeface="Kokila" panose="020B0604020202020204" pitchFamily="34" charset="0"/>
                        </a:rPr>
                        <a:t> </a:t>
                      </a:r>
                      <a:r>
                        <a:rPr lang="en-US" sz="1600" b="1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grants</a:t>
                      </a:r>
                      <a:r>
                        <a:rPr lang="en-US" sz="1600" b="1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="1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for SMEs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social security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, mitigation of disasters,</a:t>
                      </a:r>
                      <a:r>
                        <a:rPr lang="en-US" sz="1600" b="1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 food program for work, food grants for the poor, 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targeted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="1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local infrastructure program.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 anchor="b"/>
                </a:tc>
              </a:tr>
              <a:tr h="8534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2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b="1" u="none" strike="noStrike" cap="none" dirty="0" smtClean="0">
                          <a:effectLst/>
                          <a:latin typeface="+mj-lt"/>
                          <a:cs typeface="Times New Roman" panose="02020603050405020304" pitchFamily="18" charset="0"/>
                          <a:sym typeface="Arial"/>
                        </a:rPr>
                        <a:t>Zero Hunger</a:t>
                      </a:r>
                      <a:endParaRPr lang="ne-NP" sz="1600" b="1" u="none" strike="noStrike" cap="none" dirty="0" smtClean="0">
                        <a:effectLst/>
                        <a:latin typeface="+mj-lt"/>
                        <a:cs typeface="Kokila" panose="020B0604020202020204" pitchFamily="34" charset="0"/>
                        <a:sym typeface="Arial"/>
                      </a:endParaRPr>
                    </a:p>
                    <a:p>
                      <a:pPr algn="l"/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600" b="1" dirty="0" err="1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MSNP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, Food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 and nutrition security</a:t>
                      </a:r>
                      <a:r>
                        <a:rPr lang="ne-NP" sz="1600" b="1" dirty="0" smtClean="0">
                          <a:effectLst/>
                          <a:latin typeface="+mj-lt"/>
                          <a:cs typeface="Kokila" panose="020B0604020202020204" pitchFamily="34" charset="0"/>
                        </a:rPr>
                        <a:t>, </a:t>
                      </a:r>
                      <a:r>
                        <a:rPr lang="en-US" sz="1600" b="1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Agriculture</a:t>
                      </a:r>
                      <a:r>
                        <a:rPr lang="en-US" sz="1600" b="1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 education system</a:t>
                      </a:r>
                      <a:r>
                        <a:rPr lang="ne-NP" sz="1600" b="1" dirty="0" smtClean="0">
                          <a:effectLst/>
                          <a:latin typeface="+mj-lt"/>
                          <a:cs typeface="Kokila" panose="020B0604020202020204" pitchFamily="34" charset="0"/>
                        </a:rPr>
                        <a:t>, </a:t>
                      </a:r>
                      <a:r>
                        <a:rPr lang="en-US" sz="1600" b="1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Irrigation</a:t>
                      </a:r>
                      <a:r>
                        <a:rPr lang="ne-NP" sz="1600" b="1" dirty="0" smtClean="0">
                          <a:effectLst/>
                          <a:latin typeface="+mj-lt"/>
                          <a:cs typeface="Kokila" panose="020B0604020202020204" pitchFamily="34" charset="0"/>
                        </a:rPr>
                        <a:t>, </a:t>
                      </a:r>
                      <a:r>
                        <a:rPr lang="en-US" sz="1600" b="1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Expansion</a:t>
                      </a:r>
                      <a:r>
                        <a:rPr lang="en-US" sz="1600" b="1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 of rural road network</a:t>
                      </a:r>
                      <a:r>
                        <a:rPr lang="ne-NP" sz="1600" b="1" dirty="0" smtClean="0">
                          <a:effectLst/>
                          <a:latin typeface="+mj-lt"/>
                          <a:cs typeface="Kokila" panose="020B0604020202020204" pitchFamily="34" charset="0"/>
                        </a:rPr>
                        <a:t>, </a:t>
                      </a:r>
                      <a:r>
                        <a:rPr lang="en-US" sz="1600" b="1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agro-enterprises,</a:t>
                      </a:r>
                      <a:r>
                        <a:rPr lang="en-US" sz="1600" b="1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 use of chemical fertilizers and technology, 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promotion of sustainable agriculture and agriculture system.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/>
                </a:tc>
              </a:tr>
              <a:tr h="802995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3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Good Health and Well-being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trengthening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 of health system</a:t>
                      </a:r>
                      <a:r>
                        <a:rPr lang="ne-NP" sz="1600" b="1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Kokila" panose="020B0604020202020204" pitchFamily="34" charset="0"/>
                        </a:rPr>
                        <a:t>, </a:t>
                      </a:r>
                      <a:r>
                        <a:rPr lang="en-US" sz="1600" b="1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health care services</a:t>
                      </a:r>
                      <a:r>
                        <a:rPr lang="ne-NP" sz="1600" b="1" dirty="0" smtClean="0">
                          <a:effectLst/>
                          <a:latin typeface="+mj-lt"/>
                          <a:cs typeface="Kokila" panose="020B0604020202020204" pitchFamily="34" charset="0"/>
                        </a:rPr>
                        <a:t>,</a:t>
                      </a:r>
                      <a:r>
                        <a:rPr lang="en-US" sz="1600" b="1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health insurance plan</a:t>
                      </a:r>
                      <a:r>
                        <a:rPr lang="en-US" sz="1600" b="1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600" b="1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 health related strategic plans and 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institutional capacity building </a:t>
                      </a:r>
                      <a:r>
                        <a:rPr lang="en-US" sz="1600" b="1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across all levels of government.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/>
                </a:tc>
              </a:tr>
              <a:tr h="802995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4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b="1" u="none" strike="noStrike" cap="none" dirty="0" smtClean="0">
                          <a:effectLst/>
                          <a:latin typeface="+mj-lt"/>
                          <a:cs typeface="Times New Roman" panose="02020603050405020304" pitchFamily="18" charset="0"/>
                          <a:sym typeface="Arial"/>
                        </a:rPr>
                        <a:t>Quality Education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Comprehensive primary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/basic education</a:t>
                      </a:r>
                      <a:r>
                        <a:rPr lang="en-US" sz="1600" b="1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, vocational </a:t>
                      </a:r>
                      <a:r>
                        <a:rPr lang="en-US" sz="1600" b="1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trainings, 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literacy and lifelong education</a:t>
                      </a:r>
                      <a:r>
                        <a:rPr lang="en-US" sz="1600" b="1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ne-NP" sz="1600" b="1" baseline="0" dirty="0" smtClean="0">
                          <a:effectLst/>
                          <a:latin typeface="+mj-lt"/>
                          <a:cs typeface="Kokila" panose="020B0604020202020204" pitchFamily="34" charset="0"/>
                        </a:rPr>
                        <a:t> </a:t>
                      </a:r>
                      <a:r>
                        <a:rPr lang="en-US" sz="1600" b="1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natural disaster risk mitigation, development of youth and sports.</a:t>
                      </a:r>
                      <a:r>
                        <a:rPr lang="ne-NP" sz="1600" b="1" baseline="0" dirty="0" smtClean="0">
                          <a:effectLst/>
                          <a:latin typeface="+mj-lt"/>
                          <a:cs typeface="Kokila" panose="020B0604020202020204" pitchFamily="34" charset="0"/>
                        </a:rPr>
                        <a:t> 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/>
                </a:tc>
              </a:tr>
              <a:tr h="8534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5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b="1" u="none" strike="noStrike" cap="none" dirty="0" smtClean="0">
                          <a:effectLst/>
                          <a:latin typeface="+mj-lt"/>
                          <a:cs typeface="Times New Roman" panose="02020603050405020304" pitchFamily="18" charset="0"/>
                          <a:sym typeface="Arial"/>
                        </a:rPr>
                        <a:t>Gender Equality</a:t>
                      </a:r>
                      <a:endParaRPr lang="ne-NP" sz="1600" b="1" u="none" strike="noStrike" cap="none" dirty="0" smtClean="0">
                        <a:effectLst/>
                        <a:latin typeface="+mj-lt"/>
                        <a:cs typeface="Kokila" panose="020B0604020202020204" pitchFamily="34" charset="0"/>
                        <a:sym typeface="Arial"/>
                      </a:endParaRPr>
                    </a:p>
                    <a:p>
                      <a:pPr algn="l"/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600" b="1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Awareness on 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sexual and reproductive health</a:t>
                      </a:r>
                      <a:r>
                        <a:rPr lang="en-US" sz="1600" b="1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1600" b="1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ending</a:t>
                      </a:r>
                      <a:r>
                        <a:rPr lang="en-US" sz="1600" b="1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 all forms of violence against women</a:t>
                      </a:r>
                      <a:r>
                        <a:rPr lang="en-US" sz="1600" b="1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ne-NP" sz="1600" b="1" baseline="0" dirty="0" smtClean="0">
                          <a:effectLst/>
                          <a:latin typeface="+mj-lt"/>
                          <a:cs typeface="Kokila" panose="020B0604020202020204" pitchFamily="34" charset="0"/>
                        </a:rPr>
                        <a:t> </a:t>
                      </a:r>
                      <a:r>
                        <a:rPr lang="en-US" sz="1600" b="1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encourage 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political participation </a:t>
                      </a:r>
                      <a:r>
                        <a:rPr lang="en-US" sz="1600" b="1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of women</a:t>
                      </a:r>
                      <a:r>
                        <a:rPr lang="en-US" sz="1600" b="1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600" b="1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women empowerment programs</a:t>
                      </a:r>
                      <a:r>
                        <a:rPr lang="en-US" sz="1600" b="1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.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/>
                </a:tc>
              </a:tr>
              <a:tr h="841493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6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b="1" u="none" strike="noStrike" cap="none" dirty="0" smtClean="0">
                          <a:effectLst/>
                          <a:latin typeface="+mj-lt"/>
                          <a:cs typeface="Times New Roman" panose="02020603050405020304" pitchFamily="18" charset="0"/>
                          <a:sym typeface="Arial"/>
                        </a:rPr>
                        <a:t>Clean water and Sanitation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Long term 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access</a:t>
                      </a:r>
                      <a:r>
                        <a:rPr lang="en-US" sz="1600" b="1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 to clean</a:t>
                      </a:r>
                      <a:r>
                        <a:rPr lang="en-US" sz="1600" b="1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 drinking water, 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management</a:t>
                      </a:r>
                      <a:r>
                        <a:rPr lang="en-US" sz="1600" b="1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 of water sources, 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drinking water and sanitation </a:t>
                      </a:r>
                      <a:r>
                        <a:rPr lang="en-US" sz="1600" b="1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and conduction of sanitation and health programs.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829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7810348"/>
              </p:ext>
            </p:extLst>
          </p:nvPr>
        </p:nvGraphicFramePr>
        <p:xfrm>
          <a:off x="356432" y="859252"/>
          <a:ext cx="11124369" cy="5550585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800125"/>
                <a:gridCol w="1977924"/>
                <a:gridCol w="8346320"/>
              </a:tblGrid>
              <a:tr h="467076">
                <a:tc>
                  <a:txBody>
                    <a:bodyPr/>
                    <a:lstStyle/>
                    <a:p>
                      <a:r>
                        <a:rPr lang="en-US" sz="17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  <a:cs typeface="Times New Roman" panose="02020603050405020304" pitchFamily="18" charset="0"/>
                        </a:rPr>
                        <a:t>S.N.</a:t>
                      </a:r>
                      <a:endParaRPr lang="en-US" sz="17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7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  <a:cs typeface="Times New Roman" panose="02020603050405020304" pitchFamily="18" charset="0"/>
                        </a:rPr>
                        <a:t>SDGs</a:t>
                      </a:r>
                    </a:p>
                  </a:txBody>
                  <a:tcPr marL="121920" marR="12192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  <a:cs typeface="Times New Roman" panose="02020603050405020304" pitchFamily="18" charset="0"/>
                        </a:rPr>
                        <a:t>Major Interventions</a:t>
                      </a:r>
                      <a:r>
                        <a:rPr lang="ne-NP" sz="17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  <a:cs typeface="Kokila" panose="020B0604020202020204" pitchFamily="34" charset="0"/>
                        </a:rPr>
                        <a:t> </a:t>
                      </a:r>
                      <a:endParaRPr lang="en-US" sz="17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 anchor="ctr"/>
                </a:tc>
              </a:tr>
              <a:tr h="9720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700" b="1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700" b="1" u="none" strike="noStrike" cap="none" dirty="0" smtClean="0">
                          <a:effectLst/>
                          <a:latin typeface="+mj-lt"/>
                          <a:cs typeface="Times New Roman" panose="02020603050405020304" pitchFamily="18" charset="0"/>
                          <a:sym typeface="Arial"/>
                        </a:rPr>
                        <a:t>Access</a:t>
                      </a:r>
                      <a:r>
                        <a:rPr lang="en-US" sz="1700" b="1" u="none" strike="noStrike" cap="none" baseline="0" dirty="0" smtClean="0">
                          <a:effectLst/>
                          <a:latin typeface="+mj-lt"/>
                          <a:cs typeface="Times New Roman" panose="02020603050405020304" pitchFamily="18" charset="0"/>
                          <a:sym typeface="Arial"/>
                        </a:rPr>
                        <a:t> to clean energy</a:t>
                      </a:r>
                      <a:endParaRPr lang="ne-NP" sz="1700" b="1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+mj-lt"/>
                        <a:ea typeface="Arial"/>
                        <a:cs typeface="Kokila" pitchFamily="34" charset="0"/>
                        <a:sym typeface="Arial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700" b="1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Production</a:t>
                      </a:r>
                      <a:r>
                        <a:rPr lang="en-US" sz="17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 and e</a:t>
                      </a:r>
                      <a:r>
                        <a:rPr lang="en-US" sz="1700" b="1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xpansion </a:t>
                      </a:r>
                      <a:r>
                        <a:rPr lang="en-US" sz="1700" b="1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of electricity,</a:t>
                      </a:r>
                      <a:r>
                        <a:rPr lang="en-US" sz="1700" b="1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 expansion of </a:t>
                      </a:r>
                      <a:r>
                        <a:rPr lang="en-US" sz="17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transmission lines</a:t>
                      </a:r>
                      <a:r>
                        <a:rPr lang="en-US" sz="1700" b="1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,  </a:t>
                      </a:r>
                      <a:r>
                        <a:rPr lang="en-US" sz="17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micro hydro,  </a:t>
                      </a:r>
                      <a:r>
                        <a:rPr lang="en-US" sz="1700" b="1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transmission and distribution system, fair use of energy, promotion of r</a:t>
                      </a:r>
                      <a:r>
                        <a:rPr lang="en-US" sz="17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enewable energy  </a:t>
                      </a:r>
                      <a:endParaRPr lang="en-US" sz="1700" b="1" dirty="0" smtClean="0">
                        <a:solidFill>
                          <a:srgbClr val="FF0000"/>
                        </a:solidFill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/>
                </a:tc>
              </a:tr>
              <a:tr h="1252893"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8</a:t>
                      </a:r>
                      <a:endParaRPr lang="en-US" sz="1700" b="1" dirty="0"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700" b="1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Decent</a:t>
                      </a:r>
                      <a:r>
                        <a:rPr lang="en-US" sz="1700" b="1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 work and sustainable economic growth</a:t>
                      </a:r>
                      <a:endParaRPr lang="ne-NP" sz="1700" b="1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+mj-lt"/>
                        <a:ea typeface="Arial"/>
                        <a:cs typeface="Kokila" pitchFamily="34" charset="0"/>
                        <a:sym typeface="Arial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700" b="1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Promotion of labor</a:t>
                      </a:r>
                      <a:r>
                        <a:rPr lang="en-US" sz="17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 intensive sectors </a:t>
                      </a:r>
                      <a:r>
                        <a:rPr lang="en-US" sz="1700" b="1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agriculture, construction, production, tourism, etc.</a:t>
                      </a:r>
                      <a:r>
                        <a:rPr lang="en-US" sz="1700" b="1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, social security for laborers/employees,</a:t>
                      </a:r>
                      <a:r>
                        <a:rPr lang="ne-NP" sz="1700" b="1" baseline="0" dirty="0" smtClean="0">
                          <a:effectLst/>
                          <a:latin typeface="+mj-lt"/>
                          <a:cs typeface="Kokila" panose="020B0604020202020204" pitchFamily="34" charset="0"/>
                        </a:rPr>
                        <a:t> </a:t>
                      </a:r>
                      <a:r>
                        <a:rPr lang="en-US" sz="17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safe workplace and development of labor-friendly law </a:t>
                      </a:r>
                      <a:r>
                        <a:rPr lang="en-US" sz="1700" b="1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employment information system, </a:t>
                      </a:r>
                      <a:r>
                        <a:rPr lang="en-US" sz="17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eradication of child labor</a:t>
                      </a:r>
                      <a:r>
                        <a:rPr lang="en-US" sz="1700" b="1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, construction of tourism infrastructure and development and expansion of market </a:t>
                      </a:r>
                      <a:endParaRPr lang="en-US" sz="1700" b="1" dirty="0"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/>
                </a:tc>
              </a:tr>
              <a:tr h="972072"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9</a:t>
                      </a:r>
                      <a:endParaRPr lang="en-US" sz="1700" b="1" dirty="0"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700" b="1" u="none" strike="noStrike" cap="none" dirty="0" smtClean="0">
                          <a:effectLst/>
                          <a:latin typeface="+mj-lt"/>
                          <a:cs typeface="Times New Roman" panose="02020603050405020304" pitchFamily="18" charset="0"/>
                          <a:sym typeface="Arial"/>
                        </a:rPr>
                        <a:t>Industry,</a:t>
                      </a:r>
                      <a:r>
                        <a:rPr lang="en-US" sz="1700" b="1" u="none" strike="noStrike" cap="none" baseline="0" dirty="0" smtClean="0">
                          <a:effectLst/>
                          <a:latin typeface="+mj-lt"/>
                          <a:cs typeface="Times New Roman" panose="02020603050405020304" pitchFamily="18" charset="0"/>
                          <a:sym typeface="Arial"/>
                        </a:rPr>
                        <a:t> innovation and infrastructure</a:t>
                      </a:r>
                      <a:endParaRPr lang="ne-NP" sz="1700" b="1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+mj-lt"/>
                        <a:ea typeface="Arial"/>
                        <a:cs typeface="Kokila" pitchFamily="34" charset="0"/>
                        <a:sym typeface="Arial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700" b="1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700" b="1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ew infrastructures</a:t>
                      </a:r>
                      <a:r>
                        <a:rPr lang="en-US" sz="17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700" b="1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i.e.</a:t>
                      </a:r>
                      <a:r>
                        <a:rPr lang="en-US" sz="1700" b="1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 roads</a:t>
                      </a:r>
                      <a:r>
                        <a:rPr lang="ne-NP" sz="1700" b="1" dirty="0" smtClean="0">
                          <a:effectLst/>
                          <a:latin typeface="+mj-lt"/>
                          <a:cs typeface="Kokila" panose="020B0604020202020204" pitchFamily="34" charset="0"/>
                        </a:rPr>
                        <a:t>, </a:t>
                      </a:r>
                      <a:r>
                        <a:rPr lang="en-US" sz="1700" b="1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railway, bridges</a:t>
                      </a:r>
                      <a:r>
                        <a:rPr lang="en-US" sz="1700" b="1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 and airport construction, construction of strategic road network, </a:t>
                      </a:r>
                      <a:r>
                        <a:rPr lang="ne-NP" sz="1700" b="1" baseline="0" dirty="0" smtClean="0">
                          <a:effectLst/>
                          <a:latin typeface="+mj-lt"/>
                          <a:cs typeface="Kokila" panose="020B0604020202020204" pitchFamily="34" charset="0"/>
                        </a:rPr>
                        <a:t> </a:t>
                      </a:r>
                      <a:r>
                        <a:rPr lang="en-US" sz="1700" b="1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development of </a:t>
                      </a:r>
                      <a:r>
                        <a:rPr lang="en-US" sz="17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production sectors, </a:t>
                      </a:r>
                      <a:r>
                        <a:rPr lang="en-US" sz="1700" b="1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development of </a:t>
                      </a:r>
                      <a:r>
                        <a:rPr lang="en-US" sz="17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ICT</a:t>
                      </a:r>
                      <a:endParaRPr lang="en-US" sz="1700" b="1" dirty="0">
                        <a:solidFill>
                          <a:srgbClr val="FF0000"/>
                        </a:solidFill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/>
                </a:tc>
              </a:tr>
              <a:tr h="914400"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10</a:t>
                      </a:r>
                      <a:endParaRPr lang="en-US" sz="1700" b="1" dirty="0"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700" b="1" u="none" strike="noStrike" cap="none" dirty="0" smtClean="0">
                          <a:effectLst/>
                          <a:latin typeface="+mj-lt"/>
                          <a:cs typeface="Times New Roman" panose="02020603050405020304" pitchFamily="18" charset="0"/>
                          <a:sym typeface="Arial"/>
                        </a:rPr>
                        <a:t>Reducing</a:t>
                      </a:r>
                      <a:r>
                        <a:rPr lang="en-US" sz="1700" b="1" u="none" strike="noStrike" cap="none" baseline="0" dirty="0" smtClean="0">
                          <a:effectLst/>
                          <a:latin typeface="+mj-lt"/>
                          <a:cs typeface="Times New Roman" panose="02020603050405020304" pitchFamily="18" charset="0"/>
                          <a:sym typeface="Arial"/>
                        </a:rPr>
                        <a:t> inequality</a:t>
                      </a:r>
                      <a:endParaRPr lang="ne-NP" sz="1700" b="1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+mj-lt"/>
                        <a:ea typeface="Arial"/>
                        <a:cs typeface="Kokila" pitchFamily="34" charset="0"/>
                        <a:sym typeface="Arial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7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Social Security Program, targeted program, </a:t>
                      </a:r>
                      <a:r>
                        <a:rPr lang="en-US" sz="1700" b="1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Corporate Social Responsibility</a:t>
                      </a:r>
                      <a:r>
                        <a:rPr lang="en-US" sz="1700" b="1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, Opportunity without discrimination, </a:t>
                      </a:r>
                      <a:r>
                        <a:rPr lang="en-US" sz="17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progressive tax system</a:t>
                      </a:r>
                      <a:r>
                        <a:rPr lang="en-US" sz="1700" b="1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, expansion of revenue base</a:t>
                      </a:r>
                      <a:endParaRPr lang="en-US" sz="1700" b="1" dirty="0"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/>
                </a:tc>
              </a:tr>
              <a:tr h="972072"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11</a:t>
                      </a:r>
                      <a:endParaRPr lang="en-US" sz="1700" b="1" dirty="0"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700" b="1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Sustainable</a:t>
                      </a:r>
                      <a:r>
                        <a:rPr lang="en-US" sz="1700" b="1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  <a:sym typeface="Arial"/>
                        </a:rPr>
                        <a:t> cities and communities</a:t>
                      </a:r>
                      <a:endParaRPr lang="ne-NP" sz="1700" b="1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+mj-lt"/>
                        <a:ea typeface="Arial"/>
                        <a:cs typeface="Kokila" pitchFamily="34" charset="0"/>
                        <a:sym typeface="Arial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700" b="1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Construction of </a:t>
                      </a:r>
                      <a:r>
                        <a:rPr lang="en-US" sz="1700" b="1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safe roads</a:t>
                      </a:r>
                      <a:r>
                        <a:rPr lang="ne-NP" sz="1700" b="1" dirty="0" smtClean="0">
                          <a:effectLst/>
                          <a:latin typeface="+mj-lt"/>
                          <a:cs typeface="Kokila" panose="020B0604020202020204" pitchFamily="34" charset="0"/>
                        </a:rPr>
                        <a:t>, </a:t>
                      </a:r>
                      <a:r>
                        <a:rPr lang="en-US" sz="1700" b="1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drinking water and waste management,</a:t>
                      </a:r>
                      <a:r>
                        <a:rPr lang="en-US" sz="1700" b="1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7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conservation </a:t>
                      </a:r>
                      <a:r>
                        <a:rPr lang="en-US" sz="1700" b="1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of cultural heritage,</a:t>
                      </a:r>
                      <a:r>
                        <a:rPr lang="ne-NP" sz="1700" b="1" baseline="0" dirty="0" smtClean="0">
                          <a:effectLst/>
                          <a:latin typeface="+mj-lt"/>
                          <a:cs typeface="Kokila" panose="020B0604020202020204" pitchFamily="34" charset="0"/>
                        </a:rPr>
                        <a:t> </a:t>
                      </a:r>
                      <a:r>
                        <a:rPr lang="en-US" sz="1700" b="1" baseline="0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construction of housing for the poor and upgraded housing for </a:t>
                      </a:r>
                      <a:r>
                        <a:rPr lang="en-US" sz="1700" b="1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squatters</a:t>
                      </a:r>
                      <a:r>
                        <a:rPr lang="ne-NP" sz="1700" b="1" dirty="0" smtClean="0">
                          <a:effectLst/>
                          <a:latin typeface="+mj-lt"/>
                          <a:cs typeface="Kokila" panose="020B0604020202020204" pitchFamily="34" charset="0"/>
                        </a:rPr>
                        <a:t>, </a:t>
                      </a:r>
                      <a:r>
                        <a:rPr lang="en-US" sz="1700" b="1" dirty="0" smtClean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earthquakes and </a:t>
                      </a:r>
                      <a:r>
                        <a:rPr lang="en-US" sz="1700" b="1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post disaster</a:t>
                      </a:r>
                      <a:r>
                        <a:rPr lang="en-US" sz="1700" b="1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 reconstruction </a:t>
                      </a:r>
                      <a:endParaRPr lang="en-US" sz="1700" b="1" dirty="0">
                        <a:solidFill>
                          <a:srgbClr val="FF0000"/>
                        </a:solidFill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/>
                </a:tc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362195" y="0"/>
            <a:ext cx="11360800" cy="753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400" dirty="0">
                <a:solidFill>
                  <a:srgbClr val="FF0000"/>
                </a:solidFill>
                <a:latin typeface="+mj-lt"/>
                <a:ea typeface="MS PGothic" panose="020B0600070205080204" pitchFamily="34" charset="-128"/>
                <a:cs typeface="Times New Roman" pitchFamily="18" charset="0"/>
              </a:rPr>
              <a:t>Major Interventions</a:t>
            </a:r>
            <a:r>
              <a:rPr lang="ne-NP" sz="4400" dirty="0">
                <a:solidFill>
                  <a:srgbClr val="FF0000"/>
                </a:solidFill>
                <a:latin typeface="+mj-lt"/>
                <a:ea typeface="MS PGothic" panose="020B0600070205080204" pitchFamily="34" charset="-128"/>
                <a:cs typeface="Times New Roman" pitchFamily="18" charset="0"/>
              </a:rPr>
              <a:t> </a:t>
            </a:r>
            <a:endParaRPr lang="en-US" sz="4400" dirty="0">
              <a:solidFill>
                <a:srgbClr val="FF0000"/>
              </a:solidFill>
              <a:latin typeface="+mj-lt"/>
              <a:ea typeface="MS PGothic" panose="020B0600070205080204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9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2830</TotalTime>
  <Words>1778</Words>
  <Application>Microsoft Office PowerPoint</Application>
  <PresentationFormat>Widescreen</PresentationFormat>
  <Paragraphs>528</Paragraphs>
  <Slides>22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2" baseType="lpstr">
      <vt:lpstr>MS PGothic</vt:lpstr>
      <vt:lpstr>Arial</vt:lpstr>
      <vt:lpstr>Calibri</vt:lpstr>
      <vt:lpstr>Calibri Light</vt:lpstr>
      <vt:lpstr>Kalimati</vt:lpstr>
      <vt:lpstr>Kokila</vt:lpstr>
      <vt:lpstr>NPCBold</vt:lpstr>
      <vt:lpstr>Proxima Nova</vt:lpstr>
      <vt:lpstr>Times New Roman</vt:lpstr>
      <vt:lpstr>Office Theme</vt:lpstr>
      <vt:lpstr>SDGs Implementation in Nepal: Status and Way Forward </vt:lpstr>
      <vt:lpstr>Presentation Outline</vt:lpstr>
      <vt:lpstr>Nepal : Country at a Glance</vt:lpstr>
      <vt:lpstr>Background</vt:lpstr>
      <vt:lpstr>Implementation of  SDGs in Nepal</vt:lpstr>
      <vt:lpstr>Implementation Stages of SDGs</vt:lpstr>
      <vt:lpstr>SDGs : Status and Roadmap 2016-2030 </vt:lpstr>
      <vt:lpstr>Major Interventions </vt:lpstr>
      <vt:lpstr>PowerPoint Presentation</vt:lpstr>
      <vt:lpstr>Major Interventions </vt:lpstr>
      <vt:lpstr> Investment Requirement </vt:lpstr>
      <vt:lpstr> Investment Requirement </vt:lpstr>
      <vt:lpstr>Sector-wise yearly average investment (Rs. Billion)  </vt:lpstr>
      <vt:lpstr>Overall SDGs Financing Gap (Rs. In billion; 2015)</vt:lpstr>
      <vt:lpstr>Overall Financing Gap as % of GDP  </vt:lpstr>
      <vt:lpstr>Mainstreaming SDGs in 15th Periodic Plan</vt:lpstr>
      <vt:lpstr>Budget estimates and Expenditure Projection  for next three years by SDGs</vt:lpstr>
      <vt:lpstr>Budget estimates ...</vt:lpstr>
      <vt:lpstr>Initiatives</vt:lpstr>
      <vt:lpstr>Challenges</vt:lpstr>
      <vt:lpstr>Step Ahead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Level Political Forum Nepal: Voluntary National Review 17 July 2017 UN Headquarters, New York</dc:title>
  <dc:creator>Microsoft Office User</dc:creator>
  <cp:lastModifiedBy>KR Koirala</cp:lastModifiedBy>
  <cp:revision>319</cp:revision>
  <cp:lastPrinted>2017-07-02T04:52:40Z</cp:lastPrinted>
  <dcterms:created xsi:type="dcterms:W3CDTF">2017-12-01T07:19:10Z</dcterms:created>
  <dcterms:modified xsi:type="dcterms:W3CDTF">2019-07-13T11:48:05Z</dcterms:modified>
</cp:coreProperties>
</file>