
<file path=[Content_Types].xml><?xml version="1.0" encoding="utf-8"?>
<Types xmlns="http://schemas.openxmlformats.org/package/2006/content-types">
  <Default Extension="bin" ContentType="application/vnd.openxmlformats-officedocument.oleObject"/>
  <Default Extension="png" ContentType="image/png"/>
  <Default Extension="wmf" ContentType="image/x-wmf"/>
  <Default Extension="jpeg" ContentType="image/jpeg"/>
  <Default Extension="emf" ContentType="image/x-e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4.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5.xml" ContentType="application/vnd.openxmlformats-officedocument.presentationml.notesSlide+xml"/>
  <Override PartName="/ppt/notesSlides/notesSlide6.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0"/>
  </p:notesMasterIdLst>
  <p:sldIdLst>
    <p:sldId id="256" r:id="rId2"/>
    <p:sldId id="257" r:id="rId3"/>
    <p:sldId id="261" r:id="rId4"/>
    <p:sldId id="270" r:id="rId5"/>
    <p:sldId id="275" r:id="rId6"/>
    <p:sldId id="269" r:id="rId7"/>
    <p:sldId id="274" r:id="rId8"/>
    <p:sldId id="271" r:id="rId9"/>
    <p:sldId id="272" r:id="rId10"/>
    <p:sldId id="268" r:id="rId11"/>
    <p:sldId id="277" r:id="rId12"/>
    <p:sldId id="279" r:id="rId13"/>
    <p:sldId id="281" r:id="rId14"/>
    <p:sldId id="259" r:id="rId15"/>
    <p:sldId id="264" r:id="rId16"/>
    <p:sldId id="265" r:id="rId17"/>
    <p:sldId id="282" r:id="rId18"/>
    <p:sldId id="266" r:id="rId1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968" autoAdjust="0"/>
    <p:restoredTop sz="94660"/>
  </p:normalViewPr>
  <p:slideViewPr>
    <p:cSldViewPr snapToGrid="0">
      <p:cViewPr>
        <p:scale>
          <a:sx n="84" d="100"/>
          <a:sy n="84" d="100"/>
        </p:scale>
        <p:origin x="66" y="135"/>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E3DB88A-60DA-44E8-87E1-738CBA586A93}" type="doc">
      <dgm:prSet loTypeId="urn:microsoft.com/office/officeart/2005/8/layout/chevron1" loCatId="process" qsTypeId="urn:microsoft.com/office/officeart/2005/8/quickstyle/simple1" qsCatId="simple" csTypeId="urn:microsoft.com/office/officeart/2005/8/colors/colorful5" csCatId="colorful" phldr="1"/>
      <dgm:spPr/>
      <dgm:t>
        <a:bodyPr/>
        <a:lstStyle/>
        <a:p>
          <a:endParaRPr lang="en-US"/>
        </a:p>
      </dgm:t>
    </dgm:pt>
    <dgm:pt modelId="{F1AA5669-E536-4B07-B856-439ECD4F5606}">
      <dgm:prSet phldrT="[Text]"/>
      <dgm:spPr/>
      <dgm:t>
        <a:bodyPr/>
        <a:lstStyle/>
        <a:p>
          <a:r>
            <a:rPr lang="en-GB" dirty="0" smtClean="0"/>
            <a:t>2026</a:t>
          </a:r>
          <a:endParaRPr lang="en-GB" dirty="0"/>
        </a:p>
      </dgm:t>
    </dgm:pt>
    <dgm:pt modelId="{4364B555-302B-4EE2-B343-FE09044D229D}" type="parTrans" cxnId="{63602017-915D-49EC-9F5E-1081A7AF38CF}">
      <dgm:prSet/>
      <dgm:spPr/>
      <dgm:t>
        <a:bodyPr/>
        <a:lstStyle/>
        <a:p>
          <a:endParaRPr lang="en-US"/>
        </a:p>
      </dgm:t>
    </dgm:pt>
    <dgm:pt modelId="{05387C0D-D162-4193-AC08-9238E74D4E5D}" type="sibTrans" cxnId="{63602017-915D-49EC-9F5E-1081A7AF38CF}">
      <dgm:prSet/>
      <dgm:spPr/>
      <dgm:t>
        <a:bodyPr/>
        <a:lstStyle/>
        <a:p>
          <a:endParaRPr lang="en-US"/>
        </a:p>
      </dgm:t>
    </dgm:pt>
    <dgm:pt modelId="{94973F12-DDA5-4F63-8C99-74904873A8B0}">
      <dgm:prSet phldrT="[Text]"/>
      <dgm:spPr/>
      <dgm:t>
        <a:bodyPr/>
        <a:lstStyle/>
        <a:p>
          <a:r>
            <a:rPr lang="en-GB" dirty="0" smtClean="0"/>
            <a:t>2027</a:t>
          </a:r>
          <a:endParaRPr lang="en-GB" dirty="0"/>
        </a:p>
      </dgm:t>
    </dgm:pt>
    <dgm:pt modelId="{DDF20A1A-57D6-4887-84C9-57F1FED7C2AC}" type="parTrans" cxnId="{631C43E4-E432-4E2B-A415-E89ABBB6448B}">
      <dgm:prSet/>
      <dgm:spPr/>
      <dgm:t>
        <a:bodyPr/>
        <a:lstStyle/>
        <a:p>
          <a:endParaRPr lang="en-US"/>
        </a:p>
      </dgm:t>
    </dgm:pt>
    <dgm:pt modelId="{96C9ECDC-1A3D-4F04-8EB1-92E0DD62373E}" type="sibTrans" cxnId="{631C43E4-E432-4E2B-A415-E89ABBB6448B}">
      <dgm:prSet/>
      <dgm:spPr/>
      <dgm:t>
        <a:bodyPr/>
        <a:lstStyle/>
        <a:p>
          <a:endParaRPr lang="en-US"/>
        </a:p>
      </dgm:t>
    </dgm:pt>
    <dgm:pt modelId="{4D012E89-3516-478E-BD04-035828A6560A}">
      <dgm:prSet phldrT="[Text]"/>
      <dgm:spPr/>
      <dgm:t>
        <a:bodyPr/>
        <a:lstStyle/>
        <a:p>
          <a:r>
            <a:rPr lang="en-GB" dirty="0" smtClean="0"/>
            <a:t>2028</a:t>
          </a:r>
          <a:endParaRPr lang="en-GB" dirty="0"/>
        </a:p>
      </dgm:t>
    </dgm:pt>
    <dgm:pt modelId="{5D2BA298-8891-45B3-AFA5-2BDE30E38289}" type="parTrans" cxnId="{395B30ED-C53C-42C7-BDCE-BEF57774530B}">
      <dgm:prSet/>
      <dgm:spPr/>
      <dgm:t>
        <a:bodyPr/>
        <a:lstStyle/>
        <a:p>
          <a:endParaRPr lang="en-US"/>
        </a:p>
      </dgm:t>
    </dgm:pt>
    <dgm:pt modelId="{5FDCD350-5294-4975-8C7E-403CD86D32D5}" type="sibTrans" cxnId="{395B30ED-C53C-42C7-BDCE-BEF57774530B}">
      <dgm:prSet/>
      <dgm:spPr/>
      <dgm:t>
        <a:bodyPr/>
        <a:lstStyle/>
        <a:p>
          <a:endParaRPr lang="en-US"/>
        </a:p>
      </dgm:t>
    </dgm:pt>
    <dgm:pt modelId="{5BD93353-1E14-4016-8093-53887FFE63AC}">
      <dgm:prSet phldrT="[Text]"/>
      <dgm:spPr/>
      <dgm:t>
        <a:bodyPr/>
        <a:lstStyle/>
        <a:p>
          <a:r>
            <a:rPr lang="en-GB" dirty="0" smtClean="0"/>
            <a:t>2029</a:t>
          </a:r>
          <a:endParaRPr lang="en-GB" dirty="0"/>
        </a:p>
      </dgm:t>
    </dgm:pt>
    <dgm:pt modelId="{35037490-58D9-4639-AF25-782D47C3F0D7}" type="parTrans" cxnId="{2553B07B-774C-4D78-87A9-CCD2488E54D5}">
      <dgm:prSet/>
      <dgm:spPr/>
      <dgm:t>
        <a:bodyPr/>
        <a:lstStyle/>
        <a:p>
          <a:endParaRPr lang="en-US"/>
        </a:p>
      </dgm:t>
    </dgm:pt>
    <dgm:pt modelId="{74A203A6-1A3E-4BC3-96F4-CE7D2FF6732C}" type="sibTrans" cxnId="{2553B07B-774C-4D78-87A9-CCD2488E54D5}">
      <dgm:prSet/>
      <dgm:spPr/>
      <dgm:t>
        <a:bodyPr/>
        <a:lstStyle/>
        <a:p>
          <a:endParaRPr lang="en-US"/>
        </a:p>
      </dgm:t>
    </dgm:pt>
    <dgm:pt modelId="{9DB5D63D-B8DB-466E-A6B3-F317A8F630A6}">
      <dgm:prSet phldrT="[Text]"/>
      <dgm:spPr/>
      <dgm:t>
        <a:bodyPr/>
        <a:lstStyle/>
        <a:p>
          <a:r>
            <a:rPr lang="en-GB" dirty="0" smtClean="0"/>
            <a:t>2030</a:t>
          </a:r>
          <a:endParaRPr lang="en-GB" dirty="0"/>
        </a:p>
      </dgm:t>
    </dgm:pt>
    <dgm:pt modelId="{C176FCFE-C581-45F9-BAAF-2D0C0D15A2A2}" type="parTrans" cxnId="{43E7DFC3-DF14-43CE-83B8-6013296F125C}">
      <dgm:prSet/>
      <dgm:spPr/>
      <dgm:t>
        <a:bodyPr/>
        <a:lstStyle/>
        <a:p>
          <a:endParaRPr lang="en-US"/>
        </a:p>
      </dgm:t>
    </dgm:pt>
    <dgm:pt modelId="{9C4ADD12-2D22-461F-A695-258D84823593}" type="sibTrans" cxnId="{43E7DFC3-DF14-43CE-83B8-6013296F125C}">
      <dgm:prSet/>
      <dgm:spPr/>
      <dgm:t>
        <a:bodyPr/>
        <a:lstStyle/>
        <a:p>
          <a:endParaRPr lang="en-US"/>
        </a:p>
      </dgm:t>
    </dgm:pt>
    <dgm:pt modelId="{51DE4939-2120-40B4-9E7A-9DED08F96300}">
      <dgm:prSet phldrT="[Text]"/>
      <dgm:spPr/>
      <dgm:t>
        <a:bodyPr/>
        <a:lstStyle/>
        <a:p>
          <a:r>
            <a:rPr lang="en-GB" dirty="0" smtClean="0"/>
            <a:t>2022</a:t>
          </a:r>
          <a:endParaRPr lang="en-GB" dirty="0"/>
        </a:p>
      </dgm:t>
    </dgm:pt>
    <dgm:pt modelId="{8E527878-C401-4B84-BABF-009B7531DCC4}" type="parTrans" cxnId="{68BF4200-5515-4C1B-89B7-A2F10A4F68D7}">
      <dgm:prSet/>
      <dgm:spPr/>
      <dgm:t>
        <a:bodyPr/>
        <a:lstStyle/>
        <a:p>
          <a:endParaRPr lang="en-US"/>
        </a:p>
      </dgm:t>
    </dgm:pt>
    <dgm:pt modelId="{785F10F2-BFE1-409C-90C8-5F695ADC6B4D}" type="sibTrans" cxnId="{68BF4200-5515-4C1B-89B7-A2F10A4F68D7}">
      <dgm:prSet/>
      <dgm:spPr/>
      <dgm:t>
        <a:bodyPr/>
        <a:lstStyle/>
        <a:p>
          <a:endParaRPr lang="en-US"/>
        </a:p>
      </dgm:t>
    </dgm:pt>
    <dgm:pt modelId="{ED971979-0627-4ACD-B04E-3841594D583D}">
      <dgm:prSet phldrT="[Text]"/>
      <dgm:spPr/>
      <dgm:t>
        <a:bodyPr/>
        <a:lstStyle/>
        <a:p>
          <a:r>
            <a:rPr lang="en-GB" dirty="0" smtClean="0"/>
            <a:t>2023</a:t>
          </a:r>
          <a:endParaRPr lang="en-GB" dirty="0"/>
        </a:p>
      </dgm:t>
    </dgm:pt>
    <dgm:pt modelId="{1AB8CC20-B9F8-444B-80EB-D67CA8F78EEF}" type="parTrans" cxnId="{2D6765DE-EB3C-4315-B79C-29098836427B}">
      <dgm:prSet/>
      <dgm:spPr/>
      <dgm:t>
        <a:bodyPr/>
        <a:lstStyle/>
        <a:p>
          <a:endParaRPr lang="en-US"/>
        </a:p>
      </dgm:t>
    </dgm:pt>
    <dgm:pt modelId="{C63AC2BB-5877-442B-B845-17FA3B65A45A}" type="sibTrans" cxnId="{2D6765DE-EB3C-4315-B79C-29098836427B}">
      <dgm:prSet/>
      <dgm:spPr/>
      <dgm:t>
        <a:bodyPr/>
        <a:lstStyle/>
        <a:p>
          <a:endParaRPr lang="en-US"/>
        </a:p>
      </dgm:t>
    </dgm:pt>
    <dgm:pt modelId="{7C7CBEA7-241B-4E03-84D6-B46EDF74DDC1}">
      <dgm:prSet phldrT="[Text]"/>
      <dgm:spPr/>
      <dgm:t>
        <a:bodyPr/>
        <a:lstStyle/>
        <a:p>
          <a:r>
            <a:rPr lang="en-GB" dirty="0" smtClean="0"/>
            <a:t>2024</a:t>
          </a:r>
          <a:endParaRPr lang="en-GB" dirty="0"/>
        </a:p>
      </dgm:t>
    </dgm:pt>
    <dgm:pt modelId="{464243DF-C837-49A8-8AA3-AAB99765358E}" type="parTrans" cxnId="{183B43F7-2345-496D-AA5C-7A679C975C8E}">
      <dgm:prSet/>
      <dgm:spPr/>
      <dgm:t>
        <a:bodyPr/>
        <a:lstStyle/>
        <a:p>
          <a:endParaRPr lang="en-US"/>
        </a:p>
      </dgm:t>
    </dgm:pt>
    <dgm:pt modelId="{FE4718C2-BEF1-4ED4-8293-543DFE0A257E}" type="sibTrans" cxnId="{183B43F7-2345-496D-AA5C-7A679C975C8E}">
      <dgm:prSet/>
      <dgm:spPr/>
      <dgm:t>
        <a:bodyPr/>
        <a:lstStyle/>
        <a:p>
          <a:endParaRPr lang="en-US"/>
        </a:p>
      </dgm:t>
    </dgm:pt>
    <dgm:pt modelId="{6EC9EF14-7145-4839-BD57-C710E92C463F}">
      <dgm:prSet phldrT="[Text]"/>
      <dgm:spPr/>
      <dgm:t>
        <a:bodyPr/>
        <a:lstStyle/>
        <a:p>
          <a:r>
            <a:rPr lang="en-GB" dirty="0" smtClean="0"/>
            <a:t>2025</a:t>
          </a:r>
          <a:endParaRPr lang="en-GB" dirty="0"/>
        </a:p>
      </dgm:t>
    </dgm:pt>
    <dgm:pt modelId="{17D32D01-3EB6-4132-9CBE-F536EFCFF842}" type="parTrans" cxnId="{C5D98B99-0204-4A50-B7CC-D4EFE81168D9}">
      <dgm:prSet/>
      <dgm:spPr/>
      <dgm:t>
        <a:bodyPr/>
        <a:lstStyle/>
        <a:p>
          <a:endParaRPr lang="en-US"/>
        </a:p>
      </dgm:t>
    </dgm:pt>
    <dgm:pt modelId="{1FADA848-A5E7-4202-80B1-6F562836119D}" type="sibTrans" cxnId="{C5D98B99-0204-4A50-B7CC-D4EFE81168D9}">
      <dgm:prSet/>
      <dgm:spPr/>
      <dgm:t>
        <a:bodyPr/>
        <a:lstStyle/>
        <a:p>
          <a:endParaRPr lang="en-US"/>
        </a:p>
      </dgm:t>
    </dgm:pt>
    <dgm:pt modelId="{AA5EB979-70E0-4C84-A75A-74414B7C64A2}">
      <dgm:prSet phldrT="[Text]"/>
      <dgm:spPr/>
      <dgm:t>
        <a:bodyPr/>
        <a:lstStyle/>
        <a:p>
          <a:r>
            <a:rPr lang="en-GB" dirty="0" smtClean="0"/>
            <a:t>2021</a:t>
          </a:r>
          <a:endParaRPr lang="en-GB" dirty="0"/>
        </a:p>
      </dgm:t>
    </dgm:pt>
    <dgm:pt modelId="{B54CBB20-9918-4D87-AC5B-663E1AEAA0FA}" type="parTrans" cxnId="{07970871-C2D0-4450-B6C4-70D31E683A26}">
      <dgm:prSet/>
      <dgm:spPr/>
      <dgm:t>
        <a:bodyPr/>
        <a:lstStyle/>
        <a:p>
          <a:endParaRPr lang="en-US"/>
        </a:p>
      </dgm:t>
    </dgm:pt>
    <dgm:pt modelId="{F835B56D-7E09-433C-B490-295BE712388A}" type="sibTrans" cxnId="{07970871-C2D0-4450-B6C4-70D31E683A26}">
      <dgm:prSet/>
      <dgm:spPr/>
      <dgm:t>
        <a:bodyPr/>
        <a:lstStyle/>
        <a:p>
          <a:endParaRPr lang="en-US"/>
        </a:p>
      </dgm:t>
    </dgm:pt>
    <dgm:pt modelId="{CCDA5C5A-5176-4C2F-9B83-5D46E10A125C}" type="pres">
      <dgm:prSet presAssocID="{4E3DB88A-60DA-44E8-87E1-738CBA586A93}" presName="Name0" presStyleCnt="0">
        <dgm:presLayoutVars>
          <dgm:dir/>
          <dgm:animLvl val="lvl"/>
          <dgm:resizeHandles val="exact"/>
        </dgm:presLayoutVars>
      </dgm:prSet>
      <dgm:spPr/>
      <dgm:t>
        <a:bodyPr/>
        <a:lstStyle/>
        <a:p>
          <a:endParaRPr lang="en-US"/>
        </a:p>
      </dgm:t>
    </dgm:pt>
    <dgm:pt modelId="{B6249C29-4B2C-42A7-B11D-39EC51D72CEA}" type="pres">
      <dgm:prSet presAssocID="{AA5EB979-70E0-4C84-A75A-74414B7C64A2}" presName="parTxOnly" presStyleLbl="node1" presStyleIdx="0" presStyleCnt="10" custLinFactX="11666" custLinFactNeighborX="100000">
        <dgm:presLayoutVars>
          <dgm:chMax val="0"/>
          <dgm:chPref val="0"/>
          <dgm:bulletEnabled val="1"/>
        </dgm:presLayoutVars>
      </dgm:prSet>
      <dgm:spPr/>
      <dgm:t>
        <a:bodyPr/>
        <a:lstStyle/>
        <a:p>
          <a:endParaRPr lang="en-US"/>
        </a:p>
      </dgm:t>
    </dgm:pt>
    <dgm:pt modelId="{E037108B-48C6-4223-8B1D-A8DAB0F16005}" type="pres">
      <dgm:prSet presAssocID="{F835B56D-7E09-433C-B490-295BE712388A}" presName="parTxOnlySpace" presStyleCnt="0"/>
      <dgm:spPr/>
    </dgm:pt>
    <dgm:pt modelId="{9ACF2D76-C316-4048-923A-08E0700ECD32}" type="pres">
      <dgm:prSet presAssocID="{51DE4939-2120-40B4-9E7A-9DED08F96300}" presName="parTxOnly" presStyleLbl="node1" presStyleIdx="1" presStyleCnt="10" custLinFactX="6911" custLinFactNeighborX="100000">
        <dgm:presLayoutVars>
          <dgm:chMax val="0"/>
          <dgm:chPref val="0"/>
          <dgm:bulletEnabled val="1"/>
        </dgm:presLayoutVars>
      </dgm:prSet>
      <dgm:spPr/>
      <dgm:t>
        <a:bodyPr/>
        <a:lstStyle/>
        <a:p>
          <a:endParaRPr lang="en-US"/>
        </a:p>
      </dgm:t>
    </dgm:pt>
    <dgm:pt modelId="{E31799EC-B365-4A31-86B7-B8658A9DFDFD}" type="pres">
      <dgm:prSet presAssocID="{785F10F2-BFE1-409C-90C8-5F695ADC6B4D}" presName="parTxOnlySpace" presStyleCnt="0"/>
      <dgm:spPr/>
    </dgm:pt>
    <dgm:pt modelId="{086BE16A-06EE-47B4-AFAE-CB0817DAC219}" type="pres">
      <dgm:prSet presAssocID="{ED971979-0627-4ACD-B04E-3841594D583D}" presName="parTxOnly" presStyleLbl="node1" presStyleIdx="2" presStyleCnt="10" custLinFactX="5326" custLinFactNeighborX="100000">
        <dgm:presLayoutVars>
          <dgm:chMax val="0"/>
          <dgm:chPref val="0"/>
          <dgm:bulletEnabled val="1"/>
        </dgm:presLayoutVars>
      </dgm:prSet>
      <dgm:spPr/>
      <dgm:t>
        <a:bodyPr/>
        <a:lstStyle/>
        <a:p>
          <a:endParaRPr lang="en-US"/>
        </a:p>
      </dgm:t>
    </dgm:pt>
    <dgm:pt modelId="{D7AB16EC-D66E-4B68-B168-E7BB9CBCB2D6}" type="pres">
      <dgm:prSet presAssocID="{C63AC2BB-5877-442B-B845-17FA3B65A45A}" presName="parTxOnlySpace" presStyleCnt="0"/>
      <dgm:spPr/>
    </dgm:pt>
    <dgm:pt modelId="{984BD54C-959F-4E40-B618-B8B2DEE413B0}" type="pres">
      <dgm:prSet presAssocID="{7C7CBEA7-241B-4E03-84D6-B46EDF74DDC1}" presName="parTxOnly" presStyleLbl="node1" presStyleIdx="3" presStyleCnt="10" custLinFactX="6383" custLinFactNeighborX="100000">
        <dgm:presLayoutVars>
          <dgm:chMax val="0"/>
          <dgm:chPref val="0"/>
          <dgm:bulletEnabled val="1"/>
        </dgm:presLayoutVars>
      </dgm:prSet>
      <dgm:spPr/>
      <dgm:t>
        <a:bodyPr/>
        <a:lstStyle/>
        <a:p>
          <a:endParaRPr lang="en-US"/>
        </a:p>
      </dgm:t>
    </dgm:pt>
    <dgm:pt modelId="{3F5F9499-C14D-4EBC-AD94-AB773B9433F1}" type="pres">
      <dgm:prSet presAssocID="{FE4718C2-BEF1-4ED4-8293-543DFE0A257E}" presName="parTxOnlySpace" presStyleCnt="0"/>
      <dgm:spPr/>
    </dgm:pt>
    <dgm:pt modelId="{82022C08-E768-43C2-B64B-183F99DA140D}" type="pres">
      <dgm:prSet presAssocID="{6EC9EF14-7145-4839-BD57-C710E92C463F}" presName="parTxOnly" presStyleLbl="node1" presStyleIdx="4" presStyleCnt="10" custLinFactX="3212" custLinFactNeighborX="100000">
        <dgm:presLayoutVars>
          <dgm:chMax val="0"/>
          <dgm:chPref val="0"/>
          <dgm:bulletEnabled val="1"/>
        </dgm:presLayoutVars>
      </dgm:prSet>
      <dgm:spPr/>
      <dgm:t>
        <a:bodyPr/>
        <a:lstStyle/>
        <a:p>
          <a:endParaRPr lang="en-US"/>
        </a:p>
      </dgm:t>
    </dgm:pt>
    <dgm:pt modelId="{4AF56E59-28AE-49B3-A248-4EC019606AAE}" type="pres">
      <dgm:prSet presAssocID="{1FADA848-A5E7-4202-80B1-6F562836119D}" presName="parTxOnlySpace" presStyleCnt="0"/>
      <dgm:spPr/>
    </dgm:pt>
    <dgm:pt modelId="{F8411801-808A-4181-9C6C-DD77DC085B77}" type="pres">
      <dgm:prSet presAssocID="{F1AA5669-E536-4B07-B856-439ECD4F5606}" presName="parTxOnly" presStyleLbl="node1" presStyleIdx="5" presStyleCnt="10" custLinFactX="569" custLinFactNeighborX="100000">
        <dgm:presLayoutVars>
          <dgm:chMax val="0"/>
          <dgm:chPref val="0"/>
          <dgm:bulletEnabled val="1"/>
        </dgm:presLayoutVars>
      </dgm:prSet>
      <dgm:spPr/>
      <dgm:t>
        <a:bodyPr/>
        <a:lstStyle/>
        <a:p>
          <a:endParaRPr lang="en-US"/>
        </a:p>
      </dgm:t>
    </dgm:pt>
    <dgm:pt modelId="{40155B2D-8FD3-4E4F-8238-DB6E34F27267}" type="pres">
      <dgm:prSet presAssocID="{05387C0D-D162-4193-AC08-9238E74D4E5D}" presName="parTxOnlySpace" presStyleCnt="0"/>
      <dgm:spPr/>
    </dgm:pt>
    <dgm:pt modelId="{3E500B17-CCE6-45A9-9F25-77FF37763957}" type="pres">
      <dgm:prSet presAssocID="{94973F12-DDA5-4F63-8C99-74904873A8B0}" presName="parTxOnly" presStyleLbl="node1" presStyleIdx="6" presStyleCnt="10" custLinFactNeighborX="84556">
        <dgm:presLayoutVars>
          <dgm:chMax val="0"/>
          <dgm:chPref val="0"/>
          <dgm:bulletEnabled val="1"/>
        </dgm:presLayoutVars>
      </dgm:prSet>
      <dgm:spPr/>
      <dgm:t>
        <a:bodyPr/>
        <a:lstStyle/>
        <a:p>
          <a:endParaRPr lang="en-US"/>
        </a:p>
      </dgm:t>
    </dgm:pt>
    <dgm:pt modelId="{35DDC6A1-7200-4E91-B4F0-BFFA7F68FD5C}" type="pres">
      <dgm:prSet presAssocID="{96C9ECDC-1A3D-4F04-8EB1-92E0DD62373E}" presName="parTxOnlySpace" presStyleCnt="0"/>
      <dgm:spPr/>
    </dgm:pt>
    <dgm:pt modelId="{13A7B5EF-F48D-4B97-93E6-C75D0659D5E5}" type="pres">
      <dgm:prSet presAssocID="{4D012E89-3516-478E-BD04-035828A6560A}" presName="parTxOnly" presStyleLbl="node1" presStyleIdx="7" presStyleCnt="10" custLinFactNeighborX="42278">
        <dgm:presLayoutVars>
          <dgm:chMax val="0"/>
          <dgm:chPref val="0"/>
          <dgm:bulletEnabled val="1"/>
        </dgm:presLayoutVars>
      </dgm:prSet>
      <dgm:spPr/>
      <dgm:t>
        <a:bodyPr/>
        <a:lstStyle/>
        <a:p>
          <a:endParaRPr lang="en-US"/>
        </a:p>
      </dgm:t>
    </dgm:pt>
    <dgm:pt modelId="{32BFE54C-790D-48D5-8108-6CFFE7B73777}" type="pres">
      <dgm:prSet presAssocID="{5FDCD350-5294-4975-8C7E-403CD86D32D5}" presName="parTxOnlySpace" presStyleCnt="0"/>
      <dgm:spPr/>
    </dgm:pt>
    <dgm:pt modelId="{4A5ADC4B-0A19-487A-BA7F-6216C7D0D597}" type="pres">
      <dgm:prSet presAssocID="{5BD93353-1E14-4016-8093-53887FFE63AC}" presName="parTxOnly" presStyleLbl="node1" presStyleIdx="8" presStyleCnt="10" custLinFactNeighborX="42278">
        <dgm:presLayoutVars>
          <dgm:chMax val="0"/>
          <dgm:chPref val="0"/>
          <dgm:bulletEnabled val="1"/>
        </dgm:presLayoutVars>
      </dgm:prSet>
      <dgm:spPr/>
      <dgm:t>
        <a:bodyPr/>
        <a:lstStyle/>
        <a:p>
          <a:endParaRPr lang="en-US"/>
        </a:p>
      </dgm:t>
    </dgm:pt>
    <dgm:pt modelId="{2219C34A-7CD1-4255-BBA8-D0A1074574DB}" type="pres">
      <dgm:prSet presAssocID="{74A203A6-1A3E-4BC3-96F4-CE7D2FF6732C}" presName="parTxOnlySpace" presStyleCnt="0"/>
      <dgm:spPr/>
    </dgm:pt>
    <dgm:pt modelId="{8CA08589-5C17-45B5-AE01-171194DE94F2}" type="pres">
      <dgm:prSet presAssocID="{9DB5D63D-B8DB-466E-A6B3-F317A8F630A6}" presName="parTxOnly" presStyleLbl="node1" presStyleIdx="9" presStyleCnt="10" custLinFactNeighborX="-42278">
        <dgm:presLayoutVars>
          <dgm:chMax val="0"/>
          <dgm:chPref val="0"/>
          <dgm:bulletEnabled val="1"/>
        </dgm:presLayoutVars>
      </dgm:prSet>
      <dgm:spPr/>
      <dgm:t>
        <a:bodyPr/>
        <a:lstStyle/>
        <a:p>
          <a:endParaRPr lang="en-US"/>
        </a:p>
      </dgm:t>
    </dgm:pt>
  </dgm:ptLst>
  <dgm:cxnLst>
    <dgm:cxn modelId="{C5D98B99-0204-4A50-B7CC-D4EFE81168D9}" srcId="{4E3DB88A-60DA-44E8-87E1-738CBA586A93}" destId="{6EC9EF14-7145-4839-BD57-C710E92C463F}" srcOrd="4" destOrd="0" parTransId="{17D32D01-3EB6-4132-9CBE-F536EFCFF842}" sibTransId="{1FADA848-A5E7-4202-80B1-6F562836119D}"/>
    <dgm:cxn modelId="{EDB72D02-1B3B-4C45-AF9C-E958F8F4C38B}" type="presOf" srcId="{4D012E89-3516-478E-BD04-035828A6560A}" destId="{13A7B5EF-F48D-4B97-93E6-C75D0659D5E5}" srcOrd="0" destOrd="0" presId="urn:microsoft.com/office/officeart/2005/8/layout/chevron1"/>
    <dgm:cxn modelId="{63602017-915D-49EC-9F5E-1081A7AF38CF}" srcId="{4E3DB88A-60DA-44E8-87E1-738CBA586A93}" destId="{F1AA5669-E536-4B07-B856-439ECD4F5606}" srcOrd="5" destOrd="0" parTransId="{4364B555-302B-4EE2-B343-FE09044D229D}" sibTransId="{05387C0D-D162-4193-AC08-9238E74D4E5D}"/>
    <dgm:cxn modelId="{07970871-C2D0-4450-B6C4-70D31E683A26}" srcId="{4E3DB88A-60DA-44E8-87E1-738CBA586A93}" destId="{AA5EB979-70E0-4C84-A75A-74414B7C64A2}" srcOrd="0" destOrd="0" parTransId="{B54CBB20-9918-4D87-AC5B-663E1AEAA0FA}" sibTransId="{F835B56D-7E09-433C-B490-295BE712388A}"/>
    <dgm:cxn modelId="{3606C5E8-F985-4F40-937E-DA993E0B904C}" type="presOf" srcId="{AA5EB979-70E0-4C84-A75A-74414B7C64A2}" destId="{B6249C29-4B2C-42A7-B11D-39EC51D72CEA}" srcOrd="0" destOrd="0" presId="urn:microsoft.com/office/officeart/2005/8/layout/chevron1"/>
    <dgm:cxn modelId="{2B114EB9-CDC8-44ED-A43D-99D99F5F3581}" type="presOf" srcId="{F1AA5669-E536-4B07-B856-439ECD4F5606}" destId="{F8411801-808A-4181-9C6C-DD77DC085B77}" srcOrd="0" destOrd="0" presId="urn:microsoft.com/office/officeart/2005/8/layout/chevron1"/>
    <dgm:cxn modelId="{68BF4200-5515-4C1B-89B7-A2F10A4F68D7}" srcId="{4E3DB88A-60DA-44E8-87E1-738CBA586A93}" destId="{51DE4939-2120-40B4-9E7A-9DED08F96300}" srcOrd="1" destOrd="0" parTransId="{8E527878-C401-4B84-BABF-009B7531DCC4}" sibTransId="{785F10F2-BFE1-409C-90C8-5F695ADC6B4D}"/>
    <dgm:cxn modelId="{B24CBE8F-A754-4984-A3C2-EF6AAA043C63}" type="presOf" srcId="{5BD93353-1E14-4016-8093-53887FFE63AC}" destId="{4A5ADC4B-0A19-487A-BA7F-6216C7D0D597}" srcOrd="0" destOrd="0" presId="urn:microsoft.com/office/officeart/2005/8/layout/chevron1"/>
    <dgm:cxn modelId="{58C7E435-F4AE-40F9-8E47-65E5AD066BEC}" type="presOf" srcId="{ED971979-0627-4ACD-B04E-3841594D583D}" destId="{086BE16A-06EE-47B4-AFAE-CB0817DAC219}" srcOrd="0" destOrd="0" presId="urn:microsoft.com/office/officeart/2005/8/layout/chevron1"/>
    <dgm:cxn modelId="{395B30ED-C53C-42C7-BDCE-BEF57774530B}" srcId="{4E3DB88A-60DA-44E8-87E1-738CBA586A93}" destId="{4D012E89-3516-478E-BD04-035828A6560A}" srcOrd="7" destOrd="0" parTransId="{5D2BA298-8891-45B3-AFA5-2BDE30E38289}" sibTransId="{5FDCD350-5294-4975-8C7E-403CD86D32D5}"/>
    <dgm:cxn modelId="{764CF017-8BBB-4910-88AC-4024B809EB43}" type="presOf" srcId="{7C7CBEA7-241B-4E03-84D6-B46EDF74DDC1}" destId="{984BD54C-959F-4E40-B618-B8B2DEE413B0}" srcOrd="0" destOrd="0" presId="urn:microsoft.com/office/officeart/2005/8/layout/chevron1"/>
    <dgm:cxn modelId="{631C43E4-E432-4E2B-A415-E89ABBB6448B}" srcId="{4E3DB88A-60DA-44E8-87E1-738CBA586A93}" destId="{94973F12-DDA5-4F63-8C99-74904873A8B0}" srcOrd="6" destOrd="0" parTransId="{DDF20A1A-57D6-4887-84C9-57F1FED7C2AC}" sibTransId="{96C9ECDC-1A3D-4F04-8EB1-92E0DD62373E}"/>
    <dgm:cxn modelId="{B458DD06-29FD-4C41-BFC2-AD6CB2186091}" type="presOf" srcId="{9DB5D63D-B8DB-466E-A6B3-F317A8F630A6}" destId="{8CA08589-5C17-45B5-AE01-171194DE94F2}" srcOrd="0" destOrd="0" presId="urn:microsoft.com/office/officeart/2005/8/layout/chevron1"/>
    <dgm:cxn modelId="{BB2E3F62-F031-4AEB-9FF2-368C0DA73D88}" type="presOf" srcId="{4E3DB88A-60DA-44E8-87E1-738CBA586A93}" destId="{CCDA5C5A-5176-4C2F-9B83-5D46E10A125C}" srcOrd="0" destOrd="0" presId="urn:microsoft.com/office/officeart/2005/8/layout/chevron1"/>
    <dgm:cxn modelId="{56252053-06B5-4214-9BC3-B32C540F9EBA}" type="presOf" srcId="{6EC9EF14-7145-4839-BD57-C710E92C463F}" destId="{82022C08-E768-43C2-B64B-183F99DA140D}" srcOrd="0" destOrd="0" presId="urn:microsoft.com/office/officeart/2005/8/layout/chevron1"/>
    <dgm:cxn modelId="{183B43F7-2345-496D-AA5C-7A679C975C8E}" srcId="{4E3DB88A-60DA-44E8-87E1-738CBA586A93}" destId="{7C7CBEA7-241B-4E03-84D6-B46EDF74DDC1}" srcOrd="3" destOrd="0" parTransId="{464243DF-C837-49A8-8AA3-AAB99765358E}" sibTransId="{FE4718C2-BEF1-4ED4-8293-543DFE0A257E}"/>
    <dgm:cxn modelId="{2553B07B-774C-4D78-87A9-CCD2488E54D5}" srcId="{4E3DB88A-60DA-44E8-87E1-738CBA586A93}" destId="{5BD93353-1E14-4016-8093-53887FFE63AC}" srcOrd="8" destOrd="0" parTransId="{35037490-58D9-4639-AF25-782D47C3F0D7}" sibTransId="{74A203A6-1A3E-4BC3-96F4-CE7D2FF6732C}"/>
    <dgm:cxn modelId="{E4115235-2FFC-4F6F-B3FC-0685D1F2EBDE}" type="presOf" srcId="{51DE4939-2120-40B4-9E7A-9DED08F96300}" destId="{9ACF2D76-C316-4048-923A-08E0700ECD32}" srcOrd="0" destOrd="0" presId="urn:microsoft.com/office/officeart/2005/8/layout/chevron1"/>
    <dgm:cxn modelId="{61965A8F-BE70-40A2-91AF-B818515A06A3}" type="presOf" srcId="{94973F12-DDA5-4F63-8C99-74904873A8B0}" destId="{3E500B17-CCE6-45A9-9F25-77FF37763957}" srcOrd="0" destOrd="0" presId="urn:microsoft.com/office/officeart/2005/8/layout/chevron1"/>
    <dgm:cxn modelId="{2D6765DE-EB3C-4315-B79C-29098836427B}" srcId="{4E3DB88A-60DA-44E8-87E1-738CBA586A93}" destId="{ED971979-0627-4ACD-B04E-3841594D583D}" srcOrd="2" destOrd="0" parTransId="{1AB8CC20-B9F8-444B-80EB-D67CA8F78EEF}" sibTransId="{C63AC2BB-5877-442B-B845-17FA3B65A45A}"/>
    <dgm:cxn modelId="{43E7DFC3-DF14-43CE-83B8-6013296F125C}" srcId="{4E3DB88A-60DA-44E8-87E1-738CBA586A93}" destId="{9DB5D63D-B8DB-466E-A6B3-F317A8F630A6}" srcOrd="9" destOrd="0" parTransId="{C176FCFE-C581-45F9-BAAF-2D0C0D15A2A2}" sibTransId="{9C4ADD12-2D22-461F-A695-258D84823593}"/>
    <dgm:cxn modelId="{CDFD5473-CE76-4057-A191-2AB5448BCDC4}" type="presParOf" srcId="{CCDA5C5A-5176-4C2F-9B83-5D46E10A125C}" destId="{B6249C29-4B2C-42A7-B11D-39EC51D72CEA}" srcOrd="0" destOrd="0" presId="urn:microsoft.com/office/officeart/2005/8/layout/chevron1"/>
    <dgm:cxn modelId="{56227DE5-9977-453F-A5FC-19D806A2584C}" type="presParOf" srcId="{CCDA5C5A-5176-4C2F-9B83-5D46E10A125C}" destId="{E037108B-48C6-4223-8B1D-A8DAB0F16005}" srcOrd="1" destOrd="0" presId="urn:microsoft.com/office/officeart/2005/8/layout/chevron1"/>
    <dgm:cxn modelId="{30129883-31B6-4FCA-8ECA-62AEDE60A712}" type="presParOf" srcId="{CCDA5C5A-5176-4C2F-9B83-5D46E10A125C}" destId="{9ACF2D76-C316-4048-923A-08E0700ECD32}" srcOrd="2" destOrd="0" presId="urn:microsoft.com/office/officeart/2005/8/layout/chevron1"/>
    <dgm:cxn modelId="{7A87DC26-6C09-48A7-A6F8-D8505B36695D}" type="presParOf" srcId="{CCDA5C5A-5176-4C2F-9B83-5D46E10A125C}" destId="{E31799EC-B365-4A31-86B7-B8658A9DFDFD}" srcOrd="3" destOrd="0" presId="urn:microsoft.com/office/officeart/2005/8/layout/chevron1"/>
    <dgm:cxn modelId="{6A7F6F67-0EDA-41C9-9C54-717E6F6CBF46}" type="presParOf" srcId="{CCDA5C5A-5176-4C2F-9B83-5D46E10A125C}" destId="{086BE16A-06EE-47B4-AFAE-CB0817DAC219}" srcOrd="4" destOrd="0" presId="urn:microsoft.com/office/officeart/2005/8/layout/chevron1"/>
    <dgm:cxn modelId="{830F06CD-6C04-4EB7-B6F1-E39063BE6547}" type="presParOf" srcId="{CCDA5C5A-5176-4C2F-9B83-5D46E10A125C}" destId="{D7AB16EC-D66E-4B68-B168-E7BB9CBCB2D6}" srcOrd="5" destOrd="0" presId="urn:microsoft.com/office/officeart/2005/8/layout/chevron1"/>
    <dgm:cxn modelId="{3E8A399C-F7FA-488B-9322-0509A6DCABD4}" type="presParOf" srcId="{CCDA5C5A-5176-4C2F-9B83-5D46E10A125C}" destId="{984BD54C-959F-4E40-B618-B8B2DEE413B0}" srcOrd="6" destOrd="0" presId="urn:microsoft.com/office/officeart/2005/8/layout/chevron1"/>
    <dgm:cxn modelId="{30C87895-E8A9-4330-AC7C-706B10FCECFB}" type="presParOf" srcId="{CCDA5C5A-5176-4C2F-9B83-5D46E10A125C}" destId="{3F5F9499-C14D-4EBC-AD94-AB773B9433F1}" srcOrd="7" destOrd="0" presId="urn:microsoft.com/office/officeart/2005/8/layout/chevron1"/>
    <dgm:cxn modelId="{79677C1A-7F17-4D3D-AF32-22592D5816C9}" type="presParOf" srcId="{CCDA5C5A-5176-4C2F-9B83-5D46E10A125C}" destId="{82022C08-E768-43C2-B64B-183F99DA140D}" srcOrd="8" destOrd="0" presId="urn:microsoft.com/office/officeart/2005/8/layout/chevron1"/>
    <dgm:cxn modelId="{501AC985-334D-4AFF-BC12-E7A40AF3281B}" type="presParOf" srcId="{CCDA5C5A-5176-4C2F-9B83-5D46E10A125C}" destId="{4AF56E59-28AE-49B3-A248-4EC019606AAE}" srcOrd="9" destOrd="0" presId="urn:microsoft.com/office/officeart/2005/8/layout/chevron1"/>
    <dgm:cxn modelId="{A27B59B5-3138-4EA4-9BFC-AB0879C0BEDF}" type="presParOf" srcId="{CCDA5C5A-5176-4C2F-9B83-5D46E10A125C}" destId="{F8411801-808A-4181-9C6C-DD77DC085B77}" srcOrd="10" destOrd="0" presId="urn:microsoft.com/office/officeart/2005/8/layout/chevron1"/>
    <dgm:cxn modelId="{60B377B9-0FF0-4BD6-B189-4B5231318F65}" type="presParOf" srcId="{CCDA5C5A-5176-4C2F-9B83-5D46E10A125C}" destId="{40155B2D-8FD3-4E4F-8238-DB6E34F27267}" srcOrd="11" destOrd="0" presId="urn:microsoft.com/office/officeart/2005/8/layout/chevron1"/>
    <dgm:cxn modelId="{30704D21-5B09-4EB1-858D-84014D0864F4}" type="presParOf" srcId="{CCDA5C5A-5176-4C2F-9B83-5D46E10A125C}" destId="{3E500B17-CCE6-45A9-9F25-77FF37763957}" srcOrd="12" destOrd="0" presId="urn:microsoft.com/office/officeart/2005/8/layout/chevron1"/>
    <dgm:cxn modelId="{7527710C-63BC-4857-9ED9-98395E453B2E}" type="presParOf" srcId="{CCDA5C5A-5176-4C2F-9B83-5D46E10A125C}" destId="{35DDC6A1-7200-4E91-B4F0-BFFA7F68FD5C}" srcOrd="13" destOrd="0" presId="urn:microsoft.com/office/officeart/2005/8/layout/chevron1"/>
    <dgm:cxn modelId="{ABED09A6-534F-494F-A1BD-FF0F7C0E79FC}" type="presParOf" srcId="{CCDA5C5A-5176-4C2F-9B83-5D46E10A125C}" destId="{13A7B5EF-F48D-4B97-93E6-C75D0659D5E5}" srcOrd="14" destOrd="0" presId="urn:microsoft.com/office/officeart/2005/8/layout/chevron1"/>
    <dgm:cxn modelId="{7A3CB55C-FA0F-47B3-B1B0-0D5865B12824}" type="presParOf" srcId="{CCDA5C5A-5176-4C2F-9B83-5D46E10A125C}" destId="{32BFE54C-790D-48D5-8108-6CFFE7B73777}" srcOrd="15" destOrd="0" presId="urn:microsoft.com/office/officeart/2005/8/layout/chevron1"/>
    <dgm:cxn modelId="{22D5F2AB-A543-4396-BD8B-B13654FA4FAA}" type="presParOf" srcId="{CCDA5C5A-5176-4C2F-9B83-5D46E10A125C}" destId="{4A5ADC4B-0A19-487A-BA7F-6216C7D0D597}" srcOrd="16" destOrd="0" presId="urn:microsoft.com/office/officeart/2005/8/layout/chevron1"/>
    <dgm:cxn modelId="{E9DDCDBB-759F-4863-8FD5-E33FACA7E70A}" type="presParOf" srcId="{CCDA5C5A-5176-4C2F-9B83-5D46E10A125C}" destId="{2219C34A-7CD1-4255-BBA8-D0A1074574DB}" srcOrd="17" destOrd="0" presId="urn:microsoft.com/office/officeart/2005/8/layout/chevron1"/>
    <dgm:cxn modelId="{B666029C-011A-4301-8FC6-0A69EE0BCA98}" type="presParOf" srcId="{CCDA5C5A-5176-4C2F-9B83-5D46E10A125C}" destId="{8CA08589-5C17-45B5-AE01-171194DE94F2}" srcOrd="18" destOrd="0" presId="urn:microsoft.com/office/officeart/2005/8/layout/chevron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47B22D9C-8816-411B-885B-14418E666D1D}" type="doc">
      <dgm:prSet loTypeId="urn:microsoft.com/office/officeart/2005/8/layout/chevron1" loCatId="process" qsTypeId="urn:microsoft.com/office/officeart/2005/8/quickstyle/simple1" qsCatId="simple" csTypeId="urn:microsoft.com/office/officeart/2005/8/colors/accent1_2" csCatId="accent1" phldr="1"/>
      <dgm:spPr/>
    </dgm:pt>
    <dgm:pt modelId="{12CEFE62-5459-411B-B289-079E343F456C}">
      <dgm:prSet phldrT="[Text]" custT="1"/>
      <dgm:spPr>
        <a:solidFill>
          <a:srgbClr val="FF0000"/>
        </a:solidFill>
      </dgm:spPr>
      <dgm:t>
        <a:bodyPr/>
        <a:lstStyle/>
        <a:p>
          <a:r>
            <a:rPr lang="en-US" sz="2000" b="1" dirty="0" smtClean="0">
              <a:solidFill>
                <a:srgbClr val="FFFF00"/>
              </a:solidFill>
            </a:rPr>
            <a:t>2015</a:t>
          </a:r>
          <a:endParaRPr lang="en-US" sz="2000" b="1" dirty="0">
            <a:solidFill>
              <a:srgbClr val="FFFF00"/>
            </a:solidFill>
          </a:endParaRPr>
        </a:p>
      </dgm:t>
    </dgm:pt>
    <dgm:pt modelId="{63DBAA30-BEDA-4D8D-BC25-303F8601EA62}" type="parTrans" cxnId="{7CDCDAAB-4C58-4CB8-8B57-E51B3223583B}">
      <dgm:prSet/>
      <dgm:spPr/>
      <dgm:t>
        <a:bodyPr/>
        <a:lstStyle/>
        <a:p>
          <a:endParaRPr lang="en-US"/>
        </a:p>
      </dgm:t>
    </dgm:pt>
    <dgm:pt modelId="{8BFFB3EF-94F7-4575-87A1-38BAE0ECECEB}" type="sibTrans" cxnId="{7CDCDAAB-4C58-4CB8-8B57-E51B3223583B}">
      <dgm:prSet/>
      <dgm:spPr/>
      <dgm:t>
        <a:bodyPr/>
        <a:lstStyle/>
        <a:p>
          <a:endParaRPr lang="en-US"/>
        </a:p>
      </dgm:t>
    </dgm:pt>
    <dgm:pt modelId="{5AEFFE43-FCD7-444C-BB82-7BB28E83B8E7}">
      <dgm:prSet phldrT="[Text]"/>
      <dgm:spPr/>
      <dgm:t>
        <a:bodyPr/>
        <a:lstStyle/>
        <a:p>
          <a:r>
            <a:rPr lang="en-US" dirty="0" smtClean="0"/>
            <a:t>2016</a:t>
          </a:r>
          <a:endParaRPr lang="en-US" dirty="0"/>
        </a:p>
      </dgm:t>
    </dgm:pt>
    <dgm:pt modelId="{B499B2E1-23AE-47B6-98DE-31F4FC125FAB}" type="parTrans" cxnId="{B7FD0367-139F-4934-AD75-DC37F7D43E4C}">
      <dgm:prSet/>
      <dgm:spPr/>
      <dgm:t>
        <a:bodyPr/>
        <a:lstStyle/>
        <a:p>
          <a:endParaRPr lang="en-US"/>
        </a:p>
      </dgm:t>
    </dgm:pt>
    <dgm:pt modelId="{9593B6EA-E2D7-436C-99EF-ADDE8584F92B}" type="sibTrans" cxnId="{B7FD0367-139F-4934-AD75-DC37F7D43E4C}">
      <dgm:prSet/>
      <dgm:spPr/>
      <dgm:t>
        <a:bodyPr/>
        <a:lstStyle/>
        <a:p>
          <a:endParaRPr lang="en-US"/>
        </a:p>
      </dgm:t>
    </dgm:pt>
    <dgm:pt modelId="{C61C3E1B-DCB3-4FF1-8669-09793D7D4F40}">
      <dgm:prSet phldrT="[Text]"/>
      <dgm:spPr/>
      <dgm:t>
        <a:bodyPr/>
        <a:lstStyle/>
        <a:p>
          <a:r>
            <a:rPr lang="en-US" dirty="0" smtClean="0"/>
            <a:t>2017</a:t>
          </a:r>
          <a:endParaRPr lang="en-US" dirty="0"/>
        </a:p>
      </dgm:t>
    </dgm:pt>
    <dgm:pt modelId="{B597F9D4-280F-44B2-8217-B9C7764AB56C}" type="parTrans" cxnId="{A3893335-6182-482B-9C21-3787069193A1}">
      <dgm:prSet/>
      <dgm:spPr/>
      <dgm:t>
        <a:bodyPr/>
        <a:lstStyle/>
        <a:p>
          <a:endParaRPr lang="en-US"/>
        </a:p>
      </dgm:t>
    </dgm:pt>
    <dgm:pt modelId="{377283EC-AB77-4746-8134-F424EC4D218A}" type="sibTrans" cxnId="{A3893335-6182-482B-9C21-3787069193A1}">
      <dgm:prSet/>
      <dgm:spPr/>
      <dgm:t>
        <a:bodyPr/>
        <a:lstStyle/>
        <a:p>
          <a:endParaRPr lang="en-US"/>
        </a:p>
      </dgm:t>
    </dgm:pt>
    <dgm:pt modelId="{9809376F-CBF0-43A3-813E-61E3ECA45E90}" type="pres">
      <dgm:prSet presAssocID="{47B22D9C-8816-411B-885B-14418E666D1D}" presName="Name0" presStyleCnt="0">
        <dgm:presLayoutVars>
          <dgm:dir/>
          <dgm:animLvl val="lvl"/>
          <dgm:resizeHandles val="exact"/>
        </dgm:presLayoutVars>
      </dgm:prSet>
      <dgm:spPr/>
    </dgm:pt>
    <dgm:pt modelId="{1B93AA09-DED8-4A2C-B30E-30CDD4BFF745}" type="pres">
      <dgm:prSet presAssocID="{12CEFE62-5459-411B-B289-079E343F456C}" presName="parTxOnly" presStyleLbl="node1" presStyleIdx="0" presStyleCnt="3" custScaleX="148978" custScaleY="136797" custLinFactNeighborX="-45916" custLinFactNeighborY="-5790">
        <dgm:presLayoutVars>
          <dgm:chMax val="0"/>
          <dgm:chPref val="0"/>
          <dgm:bulletEnabled val="1"/>
        </dgm:presLayoutVars>
      </dgm:prSet>
      <dgm:spPr/>
      <dgm:t>
        <a:bodyPr/>
        <a:lstStyle/>
        <a:p>
          <a:endParaRPr lang="en-US"/>
        </a:p>
      </dgm:t>
    </dgm:pt>
    <dgm:pt modelId="{31454E24-4363-482B-B7F5-940804838535}" type="pres">
      <dgm:prSet presAssocID="{8BFFB3EF-94F7-4575-87A1-38BAE0ECECEB}" presName="parTxOnlySpace" presStyleCnt="0"/>
      <dgm:spPr/>
    </dgm:pt>
    <dgm:pt modelId="{9AC18963-3BE3-4FCF-83DC-F707A9E859B6}" type="pres">
      <dgm:prSet presAssocID="{5AEFFE43-FCD7-444C-BB82-7BB28E83B8E7}" presName="parTxOnly" presStyleLbl="node1" presStyleIdx="1" presStyleCnt="3" custScaleY="67977" custLinFactNeighborX="-10057" custLinFactNeighborY="-9982">
        <dgm:presLayoutVars>
          <dgm:chMax val="0"/>
          <dgm:chPref val="0"/>
          <dgm:bulletEnabled val="1"/>
        </dgm:presLayoutVars>
      </dgm:prSet>
      <dgm:spPr/>
      <dgm:t>
        <a:bodyPr/>
        <a:lstStyle/>
        <a:p>
          <a:endParaRPr lang="en-US"/>
        </a:p>
      </dgm:t>
    </dgm:pt>
    <dgm:pt modelId="{CF8F34C9-FCF6-4C63-9775-31C6E29C5826}" type="pres">
      <dgm:prSet presAssocID="{9593B6EA-E2D7-436C-99EF-ADDE8584F92B}" presName="parTxOnlySpace" presStyleCnt="0"/>
      <dgm:spPr/>
    </dgm:pt>
    <dgm:pt modelId="{9F5E3242-BF1E-47A9-AD9E-5A3361084160}" type="pres">
      <dgm:prSet presAssocID="{C61C3E1B-DCB3-4FF1-8669-09793D7D4F40}" presName="parTxOnly" presStyleLbl="node1" presStyleIdx="2" presStyleCnt="3" custScaleX="76021" custScaleY="68828" custLinFactNeighborX="-17033" custLinFactNeighborY="-9556">
        <dgm:presLayoutVars>
          <dgm:chMax val="0"/>
          <dgm:chPref val="0"/>
          <dgm:bulletEnabled val="1"/>
        </dgm:presLayoutVars>
      </dgm:prSet>
      <dgm:spPr/>
      <dgm:t>
        <a:bodyPr/>
        <a:lstStyle/>
        <a:p>
          <a:endParaRPr lang="en-US"/>
        </a:p>
      </dgm:t>
    </dgm:pt>
  </dgm:ptLst>
  <dgm:cxnLst>
    <dgm:cxn modelId="{C781B022-FBE3-4011-8401-D5002AC0A082}" type="presOf" srcId="{5AEFFE43-FCD7-444C-BB82-7BB28E83B8E7}" destId="{9AC18963-3BE3-4FCF-83DC-F707A9E859B6}" srcOrd="0" destOrd="0" presId="urn:microsoft.com/office/officeart/2005/8/layout/chevron1"/>
    <dgm:cxn modelId="{B7FD0367-139F-4934-AD75-DC37F7D43E4C}" srcId="{47B22D9C-8816-411B-885B-14418E666D1D}" destId="{5AEFFE43-FCD7-444C-BB82-7BB28E83B8E7}" srcOrd="1" destOrd="0" parTransId="{B499B2E1-23AE-47B6-98DE-31F4FC125FAB}" sibTransId="{9593B6EA-E2D7-436C-99EF-ADDE8584F92B}"/>
    <dgm:cxn modelId="{7CDCDAAB-4C58-4CB8-8B57-E51B3223583B}" srcId="{47B22D9C-8816-411B-885B-14418E666D1D}" destId="{12CEFE62-5459-411B-B289-079E343F456C}" srcOrd="0" destOrd="0" parTransId="{63DBAA30-BEDA-4D8D-BC25-303F8601EA62}" sibTransId="{8BFFB3EF-94F7-4575-87A1-38BAE0ECECEB}"/>
    <dgm:cxn modelId="{A3893335-6182-482B-9C21-3787069193A1}" srcId="{47B22D9C-8816-411B-885B-14418E666D1D}" destId="{C61C3E1B-DCB3-4FF1-8669-09793D7D4F40}" srcOrd="2" destOrd="0" parTransId="{B597F9D4-280F-44B2-8217-B9C7764AB56C}" sibTransId="{377283EC-AB77-4746-8134-F424EC4D218A}"/>
    <dgm:cxn modelId="{89321D06-5A2B-453D-9E10-2743F8098B76}" type="presOf" srcId="{C61C3E1B-DCB3-4FF1-8669-09793D7D4F40}" destId="{9F5E3242-BF1E-47A9-AD9E-5A3361084160}" srcOrd="0" destOrd="0" presId="urn:microsoft.com/office/officeart/2005/8/layout/chevron1"/>
    <dgm:cxn modelId="{7A850077-B1AD-431D-937F-8DE5C520B72C}" type="presOf" srcId="{12CEFE62-5459-411B-B289-079E343F456C}" destId="{1B93AA09-DED8-4A2C-B30E-30CDD4BFF745}" srcOrd="0" destOrd="0" presId="urn:microsoft.com/office/officeart/2005/8/layout/chevron1"/>
    <dgm:cxn modelId="{28BAEDC6-F66A-42EE-8938-A6004C6AEFE0}" type="presOf" srcId="{47B22D9C-8816-411B-885B-14418E666D1D}" destId="{9809376F-CBF0-43A3-813E-61E3ECA45E90}" srcOrd="0" destOrd="0" presId="urn:microsoft.com/office/officeart/2005/8/layout/chevron1"/>
    <dgm:cxn modelId="{CB51C640-B0A1-4776-AAA5-140865C6DAD8}" type="presParOf" srcId="{9809376F-CBF0-43A3-813E-61E3ECA45E90}" destId="{1B93AA09-DED8-4A2C-B30E-30CDD4BFF745}" srcOrd="0" destOrd="0" presId="urn:microsoft.com/office/officeart/2005/8/layout/chevron1"/>
    <dgm:cxn modelId="{01F1672E-709C-40D0-BD3D-82A85D2F9CA4}" type="presParOf" srcId="{9809376F-CBF0-43A3-813E-61E3ECA45E90}" destId="{31454E24-4363-482B-B7F5-940804838535}" srcOrd="1" destOrd="0" presId="urn:microsoft.com/office/officeart/2005/8/layout/chevron1"/>
    <dgm:cxn modelId="{BFE529F9-C15E-4EF2-9982-FFEAE448DE1F}" type="presParOf" srcId="{9809376F-CBF0-43A3-813E-61E3ECA45E90}" destId="{9AC18963-3BE3-4FCF-83DC-F707A9E859B6}" srcOrd="2" destOrd="0" presId="urn:microsoft.com/office/officeart/2005/8/layout/chevron1"/>
    <dgm:cxn modelId="{5FCBD3FC-B0CE-4D6E-BA0B-65AB2F41019F}" type="presParOf" srcId="{9809376F-CBF0-43A3-813E-61E3ECA45E90}" destId="{CF8F34C9-FCF6-4C63-9775-31C6E29C5826}" srcOrd="3" destOrd="0" presId="urn:microsoft.com/office/officeart/2005/8/layout/chevron1"/>
    <dgm:cxn modelId="{4A95CEE0-1135-4A96-B6F2-2AF3375122F0}" type="presParOf" srcId="{9809376F-CBF0-43A3-813E-61E3ECA45E90}" destId="{9F5E3242-BF1E-47A9-AD9E-5A3361084160}" srcOrd="4" destOrd="0" presId="urn:microsoft.com/office/officeart/2005/8/layout/chevron1"/>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47B22D9C-8816-411B-885B-14418E666D1D}" type="doc">
      <dgm:prSet loTypeId="urn:microsoft.com/office/officeart/2005/8/layout/chevron1" loCatId="process" qsTypeId="urn:microsoft.com/office/officeart/2005/8/quickstyle/simple1" qsCatId="simple" csTypeId="urn:microsoft.com/office/officeart/2005/8/colors/accent1_2" csCatId="accent1" phldr="1"/>
      <dgm:spPr/>
    </dgm:pt>
    <dgm:pt modelId="{5AEFFE43-FCD7-444C-BB82-7BB28E83B8E7}">
      <dgm:prSet phldrT="[Text]" custT="1"/>
      <dgm:spPr>
        <a:solidFill>
          <a:srgbClr val="FF0000"/>
        </a:solidFill>
      </dgm:spPr>
      <dgm:t>
        <a:bodyPr/>
        <a:lstStyle/>
        <a:p>
          <a:r>
            <a:rPr lang="en-US" sz="2000" dirty="0" smtClean="0"/>
            <a:t>2019</a:t>
          </a:r>
          <a:endParaRPr lang="en-US" sz="2000" dirty="0"/>
        </a:p>
      </dgm:t>
    </dgm:pt>
    <dgm:pt modelId="{B499B2E1-23AE-47B6-98DE-31F4FC125FAB}" type="parTrans" cxnId="{B7FD0367-139F-4934-AD75-DC37F7D43E4C}">
      <dgm:prSet/>
      <dgm:spPr/>
      <dgm:t>
        <a:bodyPr/>
        <a:lstStyle/>
        <a:p>
          <a:endParaRPr lang="en-US"/>
        </a:p>
      </dgm:t>
    </dgm:pt>
    <dgm:pt modelId="{9593B6EA-E2D7-436C-99EF-ADDE8584F92B}" type="sibTrans" cxnId="{B7FD0367-139F-4934-AD75-DC37F7D43E4C}">
      <dgm:prSet/>
      <dgm:spPr/>
      <dgm:t>
        <a:bodyPr/>
        <a:lstStyle/>
        <a:p>
          <a:endParaRPr lang="en-US"/>
        </a:p>
      </dgm:t>
    </dgm:pt>
    <dgm:pt modelId="{C61C3E1B-DCB3-4FF1-8669-09793D7D4F40}">
      <dgm:prSet phldrT="[Text]"/>
      <dgm:spPr/>
      <dgm:t>
        <a:bodyPr/>
        <a:lstStyle/>
        <a:p>
          <a:r>
            <a:rPr lang="en-US" dirty="0" smtClean="0"/>
            <a:t>2020</a:t>
          </a:r>
          <a:endParaRPr lang="en-US" dirty="0"/>
        </a:p>
      </dgm:t>
    </dgm:pt>
    <dgm:pt modelId="{B597F9D4-280F-44B2-8217-B9C7764AB56C}" type="parTrans" cxnId="{A3893335-6182-482B-9C21-3787069193A1}">
      <dgm:prSet/>
      <dgm:spPr/>
      <dgm:t>
        <a:bodyPr/>
        <a:lstStyle/>
        <a:p>
          <a:endParaRPr lang="en-US"/>
        </a:p>
      </dgm:t>
    </dgm:pt>
    <dgm:pt modelId="{377283EC-AB77-4746-8134-F424EC4D218A}" type="sibTrans" cxnId="{A3893335-6182-482B-9C21-3787069193A1}">
      <dgm:prSet/>
      <dgm:spPr/>
      <dgm:t>
        <a:bodyPr/>
        <a:lstStyle/>
        <a:p>
          <a:endParaRPr lang="en-US"/>
        </a:p>
      </dgm:t>
    </dgm:pt>
    <dgm:pt modelId="{9809376F-CBF0-43A3-813E-61E3ECA45E90}" type="pres">
      <dgm:prSet presAssocID="{47B22D9C-8816-411B-885B-14418E666D1D}" presName="Name0" presStyleCnt="0">
        <dgm:presLayoutVars>
          <dgm:dir/>
          <dgm:animLvl val="lvl"/>
          <dgm:resizeHandles val="exact"/>
        </dgm:presLayoutVars>
      </dgm:prSet>
      <dgm:spPr/>
    </dgm:pt>
    <dgm:pt modelId="{9AC18963-3BE3-4FCF-83DC-F707A9E859B6}" type="pres">
      <dgm:prSet presAssocID="{5AEFFE43-FCD7-444C-BB82-7BB28E83B8E7}" presName="parTxOnly" presStyleLbl="node1" presStyleIdx="0" presStyleCnt="2" custScaleX="285626" custScaleY="209959" custLinFactNeighborX="53217" custLinFactNeighborY="-5711">
        <dgm:presLayoutVars>
          <dgm:chMax val="0"/>
          <dgm:chPref val="0"/>
          <dgm:bulletEnabled val="1"/>
        </dgm:presLayoutVars>
      </dgm:prSet>
      <dgm:spPr/>
      <dgm:t>
        <a:bodyPr/>
        <a:lstStyle/>
        <a:p>
          <a:endParaRPr lang="en-US"/>
        </a:p>
      </dgm:t>
    </dgm:pt>
    <dgm:pt modelId="{CF8F34C9-FCF6-4C63-9775-31C6E29C5826}" type="pres">
      <dgm:prSet presAssocID="{9593B6EA-E2D7-436C-99EF-ADDE8584F92B}" presName="parTxOnlySpace" presStyleCnt="0"/>
      <dgm:spPr/>
    </dgm:pt>
    <dgm:pt modelId="{9F5E3242-BF1E-47A9-AD9E-5A3361084160}" type="pres">
      <dgm:prSet presAssocID="{C61C3E1B-DCB3-4FF1-8669-09793D7D4F40}" presName="parTxOnly" presStyleLbl="node1" presStyleIdx="1" presStyleCnt="2" custLinFactNeighborX="552" custLinFactNeighborY="-7172">
        <dgm:presLayoutVars>
          <dgm:chMax val="0"/>
          <dgm:chPref val="0"/>
          <dgm:bulletEnabled val="1"/>
        </dgm:presLayoutVars>
      </dgm:prSet>
      <dgm:spPr/>
      <dgm:t>
        <a:bodyPr/>
        <a:lstStyle/>
        <a:p>
          <a:endParaRPr lang="en-US"/>
        </a:p>
      </dgm:t>
    </dgm:pt>
  </dgm:ptLst>
  <dgm:cxnLst>
    <dgm:cxn modelId="{A3893335-6182-482B-9C21-3787069193A1}" srcId="{47B22D9C-8816-411B-885B-14418E666D1D}" destId="{C61C3E1B-DCB3-4FF1-8669-09793D7D4F40}" srcOrd="1" destOrd="0" parTransId="{B597F9D4-280F-44B2-8217-B9C7764AB56C}" sibTransId="{377283EC-AB77-4746-8134-F424EC4D218A}"/>
    <dgm:cxn modelId="{B849AAD9-244E-439B-8D01-1029DB4B64CD}" type="presOf" srcId="{C61C3E1B-DCB3-4FF1-8669-09793D7D4F40}" destId="{9F5E3242-BF1E-47A9-AD9E-5A3361084160}" srcOrd="0" destOrd="0" presId="urn:microsoft.com/office/officeart/2005/8/layout/chevron1"/>
    <dgm:cxn modelId="{0E3B4C46-9322-4E66-874E-5F68DF6B9602}" type="presOf" srcId="{47B22D9C-8816-411B-885B-14418E666D1D}" destId="{9809376F-CBF0-43A3-813E-61E3ECA45E90}" srcOrd="0" destOrd="0" presId="urn:microsoft.com/office/officeart/2005/8/layout/chevron1"/>
    <dgm:cxn modelId="{E5C7A933-6929-48B7-ABC2-73FBED9C0D95}" type="presOf" srcId="{5AEFFE43-FCD7-444C-BB82-7BB28E83B8E7}" destId="{9AC18963-3BE3-4FCF-83DC-F707A9E859B6}" srcOrd="0" destOrd="0" presId="urn:microsoft.com/office/officeart/2005/8/layout/chevron1"/>
    <dgm:cxn modelId="{B7FD0367-139F-4934-AD75-DC37F7D43E4C}" srcId="{47B22D9C-8816-411B-885B-14418E666D1D}" destId="{5AEFFE43-FCD7-444C-BB82-7BB28E83B8E7}" srcOrd="0" destOrd="0" parTransId="{B499B2E1-23AE-47B6-98DE-31F4FC125FAB}" sibTransId="{9593B6EA-E2D7-436C-99EF-ADDE8584F92B}"/>
    <dgm:cxn modelId="{2B24FE78-5131-45DF-BEC7-C8A0C71F0CB3}" type="presParOf" srcId="{9809376F-CBF0-43A3-813E-61E3ECA45E90}" destId="{9AC18963-3BE3-4FCF-83DC-F707A9E859B6}" srcOrd="0" destOrd="0" presId="urn:microsoft.com/office/officeart/2005/8/layout/chevron1"/>
    <dgm:cxn modelId="{92881FAD-9209-4D84-BFB6-F0322D515B4A}" type="presParOf" srcId="{9809376F-CBF0-43A3-813E-61E3ECA45E90}" destId="{CF8F34C9-FCF6-4C63-9775-31C6E29C5826}" srcOrd="1" destOrd="0" presId="urn:microsoft.com/office/officeart/2005/8/layout/chevron1"/>
    <dgm:cxn modelId="{3F6F4931-92DA-42BF-8A0F-B4E7B6CA1C84}" type="presParOf" srcId="{9809376F-CBF0-43A3-813E-61E3ECA45E90}" destId="{9F5E3242-BF1E-47A9-AD9E-5A3361084160}" srcOrd="2" destOrd="0" presId="urn:microsoft.com/office/officeart/2005/8/layout/chevron1"/>
  </dgm:cxnLst>
  <dgm:bg/>
  <dgm:whole/>
  <dgm:extLst>
    <a:ext uri="http://schemas.microsoft.com/office/drawing/2008/diagram">
      <dsp:dataModelExt xmlns:dsp="http://schemas.microsoft.com/office/drawing/2008/diagram" relId="rId1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D0065A79-CBAE-499B-AB0B-9C28DC4CCCBC}" type="doc">
      <dgm:prSet loTypeId="urn:microsoft.com/office/officeart/2005/8/layout/venn2" loCatId="relationship" qsTypeId="urn:microsoft.com/office/officeart/2005/8/quickstyle/simple1" qsCatId="simple" csTypeId="urn:microsoft.com/office/officeart/2005/8/colors/accent1_2" csCatId="accent1" phldr="1"/>
      <dgm:spPr/>
      <dgm:t>
        <a:bodyPr/>
        <a:lstStyle/>
        <a:p>
          <a:endParaRPr lang="en-US"/>
        </a:p>
      </dgm:t>
    </dgm:pt>
    <dgm:pt modelId="{F7DACE00-ED42-4C59-B99A-720932C22AE8}">
      <dgm:prSet phldrT="[Text]" custT="1"/>
      <dgm:spPr/>
      <dgm:t>
        <a:bodyPr/>
        <a:lstStyle/>
        <a:p>
          <a:pPr>
            <a:lnSpc>
              <a:spcPts val="1600"/>
            </a:lnSpc>
            <a:spcAft>
              <a:spcPts val="0"/>
            </a:spcAft>
          </a:pPr>
          <a:endParaRPr lang="en-US" sz="2000" b="1" dirty="0" smtClean="0">
            <a:solidFill>
              <a:srgbClr val="FA0000"/>
            </a:solidFill>
          </a:endParaRPr>
        </a:p>
        <a:p>
          <a:pPr>
            <a:lnSpc>
              <a:spcPts val="1600"/>
            </a:lnSpc>
            <a:spcAft>
              <a:spcPts val="0"/>
            </a:spcAft>
          </a:pPr>
          <a:endParaRPr lang="en-US" sz="2000" b="1" dirty="0" smtClean="0">
            <a:solidFill>
              <a:srgbClr val="FFFF00"/>
            </a:solidFill>
          </a:endParaRPr>
        </a:p>
        <a:p>
          <a:pPr>
            <a:lnSpc>
              <a:spcPts val="1400"/>
            </a:lnSpc>
            <a:spcAft>
              <a:spcPts val="0"/>
            </a:spcAft>
          </a:pPr>
          <a:r>
            <a:rPr lang="en-US" sz="2000" b="1" dirty="0" smtClean="0">
              <a:solidFill>
                <a:srgbClr val="FFFF00"/>
              </a:solidFill>
            </a:rPr>
            <a:t>2030 Agenda </a:t>
          </a:r>
          <a:r>
            <a:rPr lang="en-US" sz="2000" dirty="0" smtClean="0">
              <a:solidFill>
                <a:srgbClr val="FFFF00"/>
              </a:solidFill>
            </a:rPr>
            <a:t>for Sustainable Development &amp; </a:t>
          </a:r>
          <a:r>
            <a:rPr lang="en-US" sz="2000" b="1" dirty="0" smtClean="0">
              <a:solidFill>
                <a:srgbClr val="FFFF00"/>
              </a:solidFill>
            </a:rPr>
            <a:t>17 SDGs</a:t>
          </a:r>
        </a:p>
        <a:p>
          <a:pPr>
            <a:lnSpc>
              <a:spcPts val="1400"/>
            </a:lnSpc>
            <a:spcAft>
              <a:spcPts val="0"/>
            </a:spcAft>
          </a:pPr>
          <a:r>
            <a:rPr lang="en-US" sz="1200" b="1" i="1" dirty="0" smtClean="0">
              <a:solidFill>
                <a:srgbClr val="FFFF00"/>
              </a:solidFill>
            </a:rPr>
            <a:t>Paris Agreement, Sendai Framework, Addis Ababa Action Agenda (AAAA), Global Partnership for Effective Development Cooperation (GPEDC)</a:t>
          </a:r>
          <a:endParaRPr lang="en-US" sz="1200" b="1" i="1" dirty="0">
            <a:solidFill>
              <a:srgbClr val="FFFF00"/>
            </a:solidFill>
          </a:endParaRPr>
        </a:p>
      </dgm:t>
    </dgm:pt>
    <dgm:pt modelId="{6726FCD7-9530-4B2E-8D3F-9322A06F1C8F}" type="parTrans" cxnId="{9A2EC4D3-50BA-4B73-AEC0-77B1A9A3564B}">
      <dgm:prSet/>
      <dgm:spPr/>
      <dgm:t>
        <a:bodyPr/>
        <a:lstStyle/>
        <a:p>
          <a:endParaRPr lang="en-US"/>
        </a:p>
      </dgm:t>
    </dgm:pt>
    <dgm:pt modelId="{E4AF133C-4AA1-4A77-B16A-3000E9E156D6}" type="sibTrans" cxnId="{9A2EC4D3-50BA-4B73-AEC0-77B1A9A3564B}">
      <dgm:prSet/>
      <dgm:spPr/>
      <dgm:t>
        <a:bodyPr/>
        <a:lstStyle/>
        <a:p>
          <a:endParaRPr lang="en-US"/>
        </a:p>
      </dgm:t>
    </dgm:pt>
    <dgm:pt modelId="{3AE1B742-E2C8-4F3F-91FB-9B29E6089F62}">
      <dgm:prSet phldrT="[Text]" custT="1"/>
      <dgm:spPr>
        <a:solidFill>
          <a:schemeClr val="accent2">
            <a:lumMod val="40000"/>
            <a:lumOff val="60000"/>
          </a:schemeClr>
        </a:solidFill>
      </dgm:spPr>
      <dgm:t>
        <a:bodyPr/>
        <a:lstStyle/>
        <a:p>
          <a:r>
            <a:rPr lang="en-US" sz="1800" b="1" dirty="0" smtClean="0">
              <a:solidFill>
                <a:srgbClr val="FA0000"/>
              </a:solidFill>
            </a:rPr>
            <a:t>S.A.M.O.A Pathway</a:t>
          </a:r>
          <a:endParaRPr lang="en-US" sz="1800" b="1" dirty="0">
            <a:solidFill>
              <a:srgbClr val="FA0000"/>
            </a:solidFill>
          </a:endParaRPr>
        </a:p>
      </dgm:t>
    </dgm:pt>
    <dgm:pt modelId="{EEDE52BF-A0EC-45A9-A92F-1B008E133F82}" type="parTrans" cxnId="{28E80E75-C372-430F-AC5C-665B6C459971}">
      <dgm:prSet/>
      <dgm:spPr/>
      <dgm:t>
        <a:bodyPr/>
        <a:lstStyle/>
        <a:p>
          <a:endParaRPr lang="en-US"/>
        </a:p>
      </dgm:t>
    </dgm:pt>
    <dgm:pt modelId="{D4576D97-4554-4614-9E80-E4EC5B4E43B2}" type="sibTrans" cxnId="{28E80E75-C372-430F-AC5C-665B6C459971}">
      <dgm:prSet/>
      <dgm:spPr/>
      <dgm:t>
        <a:bodyPr/>
        <a:lstStyle/>
        <a:p>
          <a:endParaRPr lang="en-US"/>
        </a:p>
      </dgm:t>
    </dgm:pt>
    <dgm:pt modelId="{21DBDAEC-1846-4F6E-85DD-60D23DED6919}">
      <dgm:prSet phldrT="[Text]" custT="1"/>
      <dgm:spPr>
        <a:solidFill>
          <a:srgbClr val="FFFF00"/>
        </a:solidFill>
      </dgm:spPr>
      <dgm:t>
        <a:bodyPr/>
        <a:lstStyle/>
        <a:p>
          <a:pPr>
            <a:spcAft>
              <a:spcPts val="200"/>
            </a:spcAft>
          </a:pPr>
          <a:r>
            <a:rPr lang="en-US" sz="1600" b="1" dirty="0" smtClean="0">
              <a:solidFill>
                <a:srgbClr val="FA0000"/>
              </a:solidFill>
            </a:rPr>
            <a:t>Framework for Pacific Regionalism(FPR), </a:t>
          </a:r>
        </a:p>
        <a:p>
          <a:pPr>
            <a:spcAft>
              <a:spcPct val="35000"/>
            </a:spcAft>
          </a:pPr>
          <a:r>
            <a:rPr lang="en-US" sz="1100" b="1" dirty="0" smtClean="0">
              <a:solidFill>
                <a:srgbClr val="FA0000"/>
              </a:solidFill>
            </a:rPr>
            <a:t>Pacific Roadmap for Sustainable Development (PRSD)</a:t>
          </a:r>
          <a:endParaRPr lang="en-US" sz="1100" b="1" dirty="0">
            <a:solidFill>
              <a:srgbClr val="FA0000"/>
            </a:solidFill>
          </a:endParaRPr>
        </a:p>
      </dgm:t>
    </dgm:pt>
    <dgm:pt modelId="{5FBC5626-D2D6-45B9-9157-49A391D51A54}" type="parTrans" cxnId="{B39D5AED-AD44-4794-97B0-A3A9F0BF7C0E}">
      <dgm:prSet/>
      <dgm:spPr/>
      <dgm:t>
        <a:bodyPr/>
        <a:lstStyle/>
        <a:p>
          <a:endParaRPr lang="en-US"/>
        </a:p>
      </dgm:t>
    </dgm:pt>
    <dgm:pt modelId="{D517DB1A-1311-4D59-B537-48C80C379838}" type="sibTrans" cxnId="{B39D5AED-AD44-4794-97B0-A3A9F0BF7C0E}">
      <dgm:prSet/>
      <dgm:spPr/>
      <dgm:t>
        <a:bodyPr/>
        <a:lstStyle/>
        <a:p>
          <a:endParaRPr lang="en-US"/>
        </a:p>
      </dgm:t>
    </dgm:pt>
    <dgm:pt modelId="{0DE28219-81F3-46D3-89CF-ACF5FBEA71AB}">
      <dgm:prSet phldrT="[Text]" custT="1"/>
      <dgm:spPr>
        <a:solidFill>
          <a:srgbClr val="92D050"/>
        </a:solidFill>
      </dgm:spPr>
      <dgm:t>
        <a:bodyPr/>
        <a:lstStyle/>
        <a:p>
          <a:r>
            <a:rPr lang="en-US" sz="1400" dirty="0" smtClean="0">
              <a:solidFill>
                <a:srgbClr val="FA0000"/>
              </a:solidFill>
            </a:rPr>
            <a:t>Sector Regional Frameworks </a:t>
          </a:r>
        </a:p>
        <a:p>
          <a:r>
            <a:rPr lang="en-US" sz="1000" dirty="0" smtClean="0">
              <a:solidFill>
                <a:srgbClr val="FA0000"/>
              </a:solidFill>
            </a:rPr>
            <a:t>Pacific Leaders Gender Equality Declaration (PLGED), Framework for Resilient Development in the Pacific (FRDP), </a:t>
          </a:r>
          <a:r>
            <a:rPr lang="en-US" sz="1000" dirty="0" err="1" smtClean="0">
              <a:solidFill>
                <a:srgbClr val="FA0000"/>
              </a:solidFill>
            </a:rPr>
            <a:t>Boe</a:t>
          </a:r>
          <a:r>
            <a:rPr lang="en-US" sz="1000" dirty="0" smtClean="0">
              <a:solidFill>
                <a:srgbClr val="FA0000"/>
              </a:solidFill>
            </a:rPr>
            <a:t> Declaration</a:t>
          </a:r>
          <a:endParaRPr lang="en-US" sz="1000" dirty="0">
            <a:solidFill>
              <a:srgbClr val="FA0000"/>
            </a:solidFill>
          </a:endParaRPr>
        </a:p>
      </dgm:t>
    </dgm:pt>
    <dgm:pt modelId="{E6764D96-EFEC-4FDC-AEC9-B8EC51C58073}" type="parTrans" cxnId="{A756A3C2-EE3A-48E4-9148-6CAE4DCCF06D}">
      <dgm:prSet/>
      <dgm:spPr/>
      <dgm:t>
        <a:bodyPr/>
        <a:lstStyle/>
        <a:p>
          <a:endParaRPr lang="en-US"/>
        </a:p>
      </dgm:t>
    </dgm:pt>
    <dgm:pt modelId="{2FA8A4D8-9017-4B91-8773-948AD4802C92}" type="sibTrans" cxnId="{A756A3C2-EE3A-48E4-9148-6CAE4DCCF06D}">
      <dgm:prSet/>
      <dgm:spPr/>
      <dgm:t>
        <a:bodyPr/>
        <a:lstStyle/>
        <a:p>
          <a:endParaRPr lang="en-US"/>
        </a:p>
      </dgm:t>
    </dgm:pt>
    <dgm:pt modelId="{6CFE2215-B2B3-46F5-98EF-ACE01A13D21A}">
      <dgm:prSet phldrT="[Text]" custT="1"/>
      <dgm:spPr>
        <a:solidFill>
          <a:srgbClr val="E57FD2"/>
        </a:solidFill>
      </dgm:spPr>
      <dgm:t>
        <a:bodyPr/>
        <a:lstStyle/>
        <a:p>
          <a:r>
            <a:rPr lang="en-US" sz="2200" b="1" dirty="0" smtClean="0">
              <a:solidFill>
                <a:schemeClr val="tx1"/>
              </a:solidFill>
            </a:rPr>
            <a:t>National Development &amp; Sector Plans</a:t>
          </a:r>
          <a:endParaRPr lang="en-US" sz="2200" b="1" dirty="0">
            <a:solidFill>
              <a:schemeClr val="tx1"/>
            </a:solidFill>
          </a:endParaRPr>
        </a:p>
      </dgm:t>
    </dgm:pt>
    <dgm:pt modelId="{CF2B81A9-7C7A-4EA5-A803-6504C3255425}" type="parTrans" cxnId="{5DE90F29-CC9D-46D0-86D1-9E1D5C82AC79}">
      <dgm:prSet/>
      <dgm:spPr/>
      <dgm:t>
        <a:bodyPr/>
        <a:lstStyle/>
        <a:p>
          <a:endParaRPr lang="en-US"/>
        </a:p>
      </dgm:t>
    </dgm:pt>
    <dgm:pt modelId="{A0077515-FFEE-46D6-AB0F-999B71941142}" type="sibTrans" cxnId="{5DE90F29-CC9D-46D0-86D1-9E1D5C82AC79}">
      <dgm:prSet/>
      <dgm:spPr/>
      <dgm:t>
        <a:bodyPr/>
        <a:lstStyle/>
        <a:p>
          <a:endParaRPr lang="en-US"/>
        </a:p>
      </dgm:t>
    </dgm:pt>
    <dgm:pt modelId="{754E79E5-3D2F-4EA7-973F-4FFBDD854E8F}" type="pres">
      <dgm:prSet presAssocID="{D0065A79-CBAE-499B-AB0B-9C28DC4CCCBC}" presName="Name0" presStyleCnt="0">
        <dgm:presLayoutVars>
          <dgm:chMax val="7"/>
          <dgm:resizeHandles val="exact"/>
        </dgm:presLayoutVars>
      </dgm:prSet>
      <dgm:spPr/>
      <dgm:t>
        <a:bodyPr/>
        <a:lstStyle/>
        <a:p>
          <a:endParaRPr lang="en-US"/>
        </a:p>
      </dgm:t>
    </dgm:pt>
    <dgm:pt modelId="{572B1FB6-38C1-48CC-93BB-13B5BF80C068}" type="pres">
      <dgm:prSet presAssocID="{D0065A79-CBAE-499B-AB0B-9C28DC4CCCBC}" presName="comp1" presStyleCnt="0"/>
      <dgm:spPr/>
    </dgm:pt>
    <dgm:pt modelId="{14F0F1B6-E07D-41CB-B19C-2AD933BA774E}" type="pres">
      <dgm:prSet presAssocID="{D0065A79-CBAE-499B-AB0B-9C28DC4CCCBC}" presName="circle1" presStyleLbl="node1" presStyleIdx="0" presStyleCnt="5" custScaleX="114545" custLinFactNeighborX="-1891" custLinFactNeighborY="2603"/>
      <dgm:spPr/>
      <dgm:t>
        <a:bodyPr/>
        <a:lstStyle/>
        <a:p>
          <a:endParaRPr lang="en-US"/>
        </a:p>
      </dgm:t>
    </dgm:pt>
    <dgm:pt modelId="{FF5CD1C1-434E-45E9-99CC-22CACB9B2B7C}" type="pres">
      <dgm:prSet presAssocID="{D0065A79-CBAE-499B-AB0B-9C28DC4CCCBC}" presName="c1text" presStyleLbl="node1" presStyleIdx="0" presStyleCnt="5">
        <dgm:presLayoutVars>
          <dgm:bulletEnabled val="1"/>
        </dgm:presLayoutVars>
      </dgm:prSet>
      <dgm:spPr/>
      <dgm:t>
        <a:bodyPr/>
        <a:lstStyle/>
        <a:p>
          <a:endParaRPr lang="en-US"/>
        </a:p>
      </dgm:t>
    </dgm:pt>
    <dgm:pt modelId="{0E8C258D-0ED8-4A9B-9466-1D13FE4AF81E}" type="pres">
      <dgm:prSet presAssocID="{D0065A79-CBAE-499B-AB0B-9C28DC4CCCBC}" presName="comp2" presStyleCnt="0"/>
      <dgm:spPr/>
    </dgm:pt>
    <dgm:pt modelId="{6375544E-7851-40C3-B126-2D305E05D41E}" type="pres">
      <dgm:prSet presAssocID="{D0065A79-CBAE-499B-AB0B-9C28DC4CCCBC}" presName="circle2" presStyleLbl="node1" presStyleIdx="1" presStyleCnt="5" custScaleX="99840" custScaleY="85873" custLinFactNeighborY="4718"/>
      <dgm:spPr/>
      <dgm:t>
        <a:bodyPr/>
        <a:lstStyle/>
        <a:p>
          <a:endParaRPr lang="en-US"/>
        </a:p>
      </dgm:t>
    </dgm:pt>
    <dgm:pt modelId="{9947A701-0BF2-435C-A507-67E7C638E10C}" type="pres">
      <dgm:prSet presAssocID="{D0065A79-CBAE-499B-AB0B-9C28DC4CCCBC}" presName="c2text" presStyleLbl="node1" presStyleIdx="1" presStyleCnt="5">
        <dgm:presLayoutVars>
          <dgm:bulletEnabled val="1"/>
        </dgm:presLayoutVars>
      </dgm:prSet>
      <dgm:spPr/>
      <dgm:t>
        <a:bodyPr/>
        <a:lstStyle/>
        <a:p>
          <a:endParaRPr lang="en-US"/>
        </a:p>
      </dgm:t>
    </dgm:pt>
    <dgm:pt modelId="{26726599-9ACF-47CA-BCEC-62C501FA9557}" type="pres">
      <dgm:prSet presAssocID="{D0065A79-CBAE-499B-AB0B-9C28DC4CCCBC}" presName="comp3" presStyleCnt="0"/>
      <dgm:spPr/>
    </dgm:pt>
    <dgm:pt modelId="{92A07286-0CAB-48B3-AA8C-0324FC3B7D83}" type="pres">
      <dgm:prSet presAssocID="{D0065A79-CBAE-499B-AB0B-9C28DC4CCCBC}" presName="circle3" presStyleLbl="node1" presStyleIdx="2" presStyleCnt="5" custScaleX="95613" custScaleY="92502" custLinFactNeighborY="6222"/>
      <dgm:spPr/>
      <dgm:t>
        <a:bodyPr/>
        <a:lstStyle/>
        <a:p>
          <a:endParaRPr lang="en-US"/>
        </a:p>
      </dgm:t>
    </dgm:pt>
    <dgm:pt modelId="{548F33BD-6C1D-4DC9-A6B6-78FA4CE7F4B1}" type="pres">
      <dgm:prSet presAssocID="{D0065A79-CBAE-499B-AB0B-9C28DC4CCCBC}" presName="c3text" presStyleLbl="node1" presStyleIdx="2" presStyleCnt="5">
        <dgm:presLayoutVars>
          <dgm:bulletEnabled val="1"/>
        </dgm:presLayoutVars>
      </dgm:prSet>
      <dgm:spPr/>
      <dgm:t>
        <a:bodyPr/>
        <a:lstStyle/>
        <a:p>
          <a:endParaRPr lang="en-US"/>
        </a:p>
      </dgm:t>
    </dgm:pt>
    <dgm:pt modelId="{3EBE7517-D696-4549-B656-6CCFAFCE26AC}" type="pres">
      <dgm:prSet presAssocID="{D0065A79-CBAE-499B-AB0B-9C28DC4CCCBC}" presName="comp4" presStyleCnt="0"/>
      <dgm:spPr/>
    </dgm:pt>
    <dgm:pt modelId="{CB6DE486-761E-4329-BCCC-761784043E01}" type="pres">
      <dgm:prSet presAssocID="{D0065A79-CBAE-499B-AB0B-9C28DC4CCCBC}" presName="circle4" presStyleLbl="node1" presStyleIdx="3" presStyleCnt="5" custScaleY="91120" custLinFactNeighborX="-625" custLinFactNeighborY="4607"/>
      <dgm:spPr/>
      <dgm:t>
        <a:bodyPr/>
        <a:lstStyle/>
        <a:p>
          <a:endParaRPr lang="en-US"/>
        </a:p>
      </dgm:t>
    </dgm:pt>
    <dgm:pt modelId="{3F54D169-79EC-4AC3-B40A-14D27C84C569}" type="pres">
      <dgm:prSet presAssocID="{D0065A79-CBAE-499B-AB0B-9C28DC4CCCBC}" presName="c4text" presStyleLbl="node1" presStyleIdx="3" presStyleCnt="5">
        <dgm:presLayoutVars>
          <dgm:bulletEnabled val="1"/>
        </dgm:presLayoutVars>
      </dgm:prSet>
      <dgm:spPr/>
      <dgm:t>
        <a:bodyPr/>
        <a:lstStyle/>
        <a:p>
          <a:endParaRPr lang="en-US"/>
        </a:p>
      </dgm:t>
    </dgm:pt>
    <dgm:pt modelId="{90790FCB-D8EF-4E29-BC9C-8B170FF9310B}" type="pres">
      <dgm:prSet presAssocID="{D0065A79-CBAE-499B-AB0B-9C28DC4CCCBC}" presName="comp5" presStyleCnt="0"/>
      <dgm:spPr/>
    </dgm:pt>
    <dgm:pt modelId="{2F1D55A3-CC58-4AC9-AA9A-F82C5500584E}" type="pres">
      <dgm:prSet presAssocID="{D0065A79-CBAE-499B-AB0B-9C28DC4CCCBC}" presName="circle5" presStyleLbl="node1" presStyleIdx="4" presStyleCnt="5" custScaleX="110909" custScaleY="82030" custLinFactNeighborX="2830" custLinFactNeighborY="8985"/>
      <dgm:spPr/>
      <dgm:t>
        <a:bodyPr/>
        <a:lstStyle/>
        <a:p>
          <a:endParaRPr lang="en-US"/>
        </a:p>
      </dgm:t>
    </dgm:pt>
    <dgm:pt modelId="{619F69FE-C809-4687-AF63-2968787E43BE}" type="pres">
      <dgm:prSet presAssocID="{D0065A79-CBAE-499B-AB0B-9C28DC4CCCBC}" presName="c5text" presStyleLbl="node1" presStyleIdx="4" presStyleCnt="5">
        <dgm:presLayoutVars>
          <dgm:bulletEnabled val="1"/>
        </dgm:presLayoutVars>
      </dgm:prSet>
      <dgm:spPr/>
      <dgm:t>
        <a:bodyPr/>
        <a:lstStyle/>
        <a:p>
          <a:endParaRPr lang="en-US"/>
        </a:p>
      </dgm:t>
    </dgm:pt>
  </dgm:ptLst>
  <dgm:cxnLst>
    <dgm:cxn modelId="{5023559A-6D8D-4607-A512-733CACE4457B}" type="presOf" srcId="{0DE28219-81F3-46D3-89CF-ACF5FBEA71AB}" destId="{3F54D169-79EC-4AC3-B40A-14D27C84C569}" srcOrd="1" destOrd="0" presId="urn:microsoft.com/office/officeart/2005/8/layout/venn2"/>
    <dgm:cxn modelId="{9A417834-72BD-44AC-859B-19A88218F72D}" type="presOf" srcId="{F7DACE00-ED42-4C59-B99A-720932C22AE8}" destId="{FF5CD1C1-434E-45E9-99CC-22CACB9B2B7C}" srcOrd="1" destOrd="0" presId="urn:microsoft.com/office/officeart/2005/8/layout/venn2"/>
    <dgm:cxn modelId="{C89D7C17-610D-4F85-994E-939B3884ABD2}" type="presOf" srcId="{0DE28219-81F3-46D3-89CF-ACF5FBEA71AB}" destId="{CB6DE486-761E-4329-BCCC-761784043E01}" srcOrd="0" destOrd="0" presId="urn:microsoft.com/office/officeart/2005/8/layout/venn2"/>
    <dgm:cxn modelId="{7A3EC0D9-C5C7-48C7-B732-C99D72FB21E0}" type="presOf" srcId="{21DBDAEC-1846-4F6E-85DD-60D23DED6919}" destId="{548F33BD-6C1D-4DC9-A6B6-78FA4CE7F4B1}" srcOrd="1" destOrd="0" presId="urn:microsoft.com/office/officeart/2005/8/layout/venn2"/>
    <dgm:cxn modelId="{28E80E75-C372-430F-AC5C-665B6C459971}" srcId="{D0065A79-CBAE-499B-AB0B-9C28DC4CCCBC}" destId="{3AE1B742-E2C8-4F3F-91FB-9B29E6089F62}" srcOrd="1" destOrd="0" parTransId="{EEDE52BF-A0EC-45A9-A92F-1B008E133F82}" sibTransId="{D4576D97-4554-4614-9E80-E4EC5B4E43B2}"/>
    <dgm:cxn modelId="{949E7871-193B-40E3-B994-819932CAE759}" type="presOf" srcId="{D0065A79-CBAE-499B-AB0B-9C28DC4CCCBC}" destId="{754E79E5-3D2F-4EA7-973F-4FFBDD854E8F}" srcOrd="0" destOrd="0" presId="urn:microsoft.com/office/officeart/2005/8/layout/venn2"/>
    <dgm:cxn modelId="{5CF4536E-BE0F-4220-B043-007D16B8FDF6}" type="presOf" srcId="{3AE1B742-E2C8-4F3F-91FB-9B29E6089F62}" destId="{6375544E-7851-40C3-B126-2D305E05D41E}" srcOrd="0" destOrd="0" presId="urn:microsoft.com/office/officeart/2005/8/layout/venn2"/>
    <dgm:cxn modelId="{9A2EC4D3-50BA-4B73-AEC0-77B1A9A3564B}" srcId="{D0065A79-CBAE-499B-AB0B-9C28DC4CCCBC}" destId="{F7DACE00-ED42-4C59-B99A-720932C22AE8}" srcOrd="0" destOrd="0" parTransId="{6726FCD7-9530-4B2E-8D3F-9322A06F1C8F}" sibTransId="{E4AF133C-4AA1-4A77-B16A-3000E9E156D6}"/>
    <dgm:cxn modelId="{C2CE6253-C387-4436-ACA9-75C4958DC790}" type="presOf" srcId="{3AE1B742-E2C8-4F3F-91FB-9B29E6089F62}" destId="{9947A701-0BF2-435C-A507-67E7C638E10C}" srcOrd="1" destOrd="0" presId="urn:microsoft.com/office/officeart/2005/8/layout/venn2"/>
    <dgm:cxn modelId="{B39D5AED-AD44-4794-97B0-A3A9F0BF7C0E}" srcId="{D0065A79-CBAE-499B-AB0B-9C28DC4CCCBC}" destId="{21DBDAEC-1846-4F6E-85DD-60D23DED6919}" srcOrd="2" destOrd="0" parTransId="{5FBC5626-D2D6-45B9-9157-49A391D51A54}" sibTransId="{D517DB1A-1311-4D59-B537-48C80C379838}"/>
    <dgm:cxn modelId="{5DE90F29-CC9D-46D0-86D1-9E1D5C82AC79}" srcId="{D0065A79-CBAE-499B-AB0B-9C28DC4CCCBC}" destId="{6CFE2215-B2B3-46F5-98EF-ACE01A13D21A}" srcOrd="4" destOrd="0" parTransId="{CF2B81A9-7C7A-4EA5-A803-6504C3255425}" sibTransId="{A0077515-FFEE-46D6-AB0F-999B71941142}"/>
    <dgm:cxn modelId="{5C38ED70-D4C4-4EBF-B07C-312368EB0F12}" type="presOf" srcId="{21DBDAEC-1846-4F6E-85DD-60D23DED6919}" destId="{92A07286-0CAB-48B3-AA8C-0324FC3B7D83}" srcOrd="0" destOrd="0" presId="urn:microsoft.com/office/officeart/2005/8/layout/venn2"/>
    <dgm:cxn modelId="{0A715457-9D4C-4FA6-922E-5F1F7DD1EAE9}" type="presOf" srcId="{6CFE2215-B2B3-46F5-98EF-ACE01A13D21A}" destId="{2F1D55A3-CC58-4AC9-AA9A-F82C5500584E}" srcOrd="0" destOrd="0" presId="urn:microsoft.com/office/officeart/2005/8/layout/venn2"/>
    <dgm:cxn modelId="{B7A560AC-C6CF-4CE8-9383-B68AFE468E6A}" type="presOf" srcId="{6CFE2215-B2B3-46F5-98EF-ACE01A13D21A}" destId="{619F69FE-C809-4687-AF63-2968787E43BE}" srcOrd="1" destOrd="0" presId="urn:microsoft.com/office/officeart/2005/8/layout/venn2"/>
    <dgm:cxn modelId="{A756A3C2-EE3A-48E4-9148-6CAE4DCCF06D}" srcId="{D0065A79-CBAE-499B-AB0B-9C28DC4CCCBC}" destId="{0DE28219-81F3-46D3-89CF-ACF5FBEA71AB}" srcOrd="3" destOrd="0" parTransId="{E6764D96-EFEC-4FDC-AEC9-B8EC51C58073}" sibTransId="{2FA8A4D8-9017-4B91-8773-948AD4802C92}"/>
    <dgm:cxn modelId="{4A1BE378-2D0C-4263-9DE7-E13B56A734A4}" type="presOf" srcId="{F7DACE00-ED42-4C59-B99A-720932C22AE8}" destId="{14F0F1B6-E07D-41CB-B19C-2AD933BA774E}" srcOrd="0" destOrd="0" presId="urn:microsoft.com/office/officeart/2005/8/layout/venn2"/>
    <dgm:cxn modelId="{4D688C79-854B-4F47-A2DA-07F10550B916}" type="presParOf" srcId="{754E79E5-3D2F-4EA7-973F-4FFBDD854E8F}" destId="{572B1FB6-38C1-48CC-93BB-13B5BF80C068}" srcOrd="0" destOrd="0" presId="urn:microsoft.com/office/officeart/2005/8/layout/venn2"/>
    <dgm:cxn modelId="{D2501A99-B03B-42EB-9528-7878A863036F}" type="presParOf" srcId="{572B1FB6-38C1-48CC-93BB-13B5BF80C068}" destId="{14F0F1B6-E07D-41CB-B19C-2AD933BA774E}" srcOrd="0" destOrd="0" presId="urn:microsoft.com/office/officeart/2005/8/layout/venn2"/>
    <dgm:cxn modelId="{28E33037-315E-4D5C-9AB1-63460E050C28}" type="presParOf" srcId="{572B1FB6-38C1-48CC-93BB-13B5BF80C068}" destId="{FF5CD1C1-434E-45E9-99CC-22CACB9B2B7C}" srcOrd="1" destOrd="0" presId="urn:microsoft.com/office/officeart/2005/8/layout/venn2"/>
    <dgm:cxn modelId="{9DE74C79-5B65-4A25-A07C-7B631D194D20}" type="presParOf" srcId="{754E79E5-3D2F-4EA7-973F-4FFBDD854E8F}" destId="{0E8C258D-0ED8-4A9B-9466-1D13FE4AF81E}" srcOrd="1" destOrd="0" presId="urn:microsoft.com/office/officeart/2005/8/layout/venn2"/>
    <dgm:cxn modelId="{A5EB71A9-3CF9-4A0C-BF7A-56108A7E6F7C}" type="presParOf" srcId="{0E8C258D-0ED8-4A9B-9466-1D13FE4AF81E}" destId="{6375544E-7851-40C3-B126-2D305E05D41E}" srcOrd="0" destOrd="0" presId="urn:microsoft.com/office/officeart/2005/8/layout/venn2"/>
    <dgm:cxn modelId="{46D654B4-5361-4237-80F4-83B3D8DEA48E}" type="presParOf" srcId="{0E8C258D-0ED8-4A9B-9466-1D13FE4AF81E}" destId="{9947A701-0BF2-435C-A507-67E7C638E10C}" srcOrd="1" destOrd="0" presId="urn:microsoft.com/office/officeart/2005/8/layout/venn2"/>
    <dgm:cxn modelId="{041B0A49-5F06-44D1-BE71-C545163CC18C}" type="presParOf" srcId="{754E79E5-3D2F-4EA7-973F-4FFBDD854E8F}" destId="{26726599-9ACF-47CA-BCEC-62C501FA9557}" srcOrd="2" destOrd="0" presId="urn:microsoft.com/office/officeart/2005/8/layout/venn2"/>
    <dgm:cxn modelId="{D63EF13D-B4D9-4E3D-9B0B-717C3A61105B}" type="presParOf" srcId="{26726599-9ACF-47CA-BCEC-62C501FA9557}" destId="{92A07286-0CAB-48B3-AA8C-0324FC3B7D83}" srcOrd="0" destOrd="0" presId="urn:microsoft.com/office/officeart/2005/8/layout/venn2"/>
    <dgm:cxn modelId="{2488E5B7-CE22-4492-B633-D71140B0F582}" type="presParOf" srcId="{26726599-9ACF-47CA-BCEC-62C501FA9557}" destId="{548F33BD-6C1D-4DC9-A6B6-78FA4CE7F4B1}" srcOrd="1" destOrd="0" presId="urn:microsoft.com/office/officeart/2005/8/layout/venn2"/>
    <dgm:cxn modelId="{04547F3C-E2AA-4827-8D64-A6A5A3F5F2C3}" type="presParOf" srcId="{754E79E5-3D2F-4EA7-973F-4FFBDD854E8F}" destId="{3EBE7517-D696-4549-B656-6CCFAFCE26AC}" srcOrd="3" destOrd="0" presId="urn:microsoft.com/office/officeart/2005/8/layout/venn2"/>
    <dgm:cxn modelId="{365CC17D-7DF6-427D-8F39-B73739891239}" type="presParOf" srcId="{3EBE7517-D696-4549-B656-6CCFAFCE26AC}" destId="{CB6DE486-761E-4329-BCCC-761784043E01}" srcOrd="0" destOrd="0" presId="urn:microsoft.com/office/officeart/2005/8/layout/venn2"/>
    <dgm:cxn modelId="{F3A542C1-BFD9-4A37-90E8-2AC6239BFAD3}" type="presParOf" srcId="{3EBE7517-D696-4549-B656-6CCFAFCE26AC}" destId="{3F54D169-79EC-4AC3-B40A-14D27C84C569}" srcOrd="1" destOrd="0" presId="urn:microsoft.com/office/officeart/2005/8/layout/venn2"/>
    <dgm:cxn modelId="{A89709BD-7F85-4DE8-A293-956A96A0EEDC}" type="presParOf" srcId="{754E79E5-3D2F-4EA7-973F-4FFBDD854E8F}" destId="{90790FCB-D8EF-4E29-BC9C-8B170FF9310B}" srcOrd="4" destOrd="0" presId="urn:microsoft.com/office/officeart/2005/8/layout/venn2"/>
    <dgm:cxn modelId="{948312D1-099B-496E-BBF2-E093C039A87A}" type="presParOf" srcId="{90790FCB-D8EF-4E29-BC9C-8B170FF9310B}" destId="{2F1D55A3-CC58-4AC9-AA9A-F82C5500584E}" srcOrd="0" destOrd="0" presId="urn:microsoft.com/office/officeart/2005/8/layout/venn2"/>
    <dgm:cxn modelId="{61CAC660-5972-41B4-A82B-E79D134E6C4C}" type="presParOf" srcId="{90790FCB-D8EF-4E29-BC9C-8B170FF9310B}" destId="{619F69FE-C809-4687-AF63-2968787E43BE}" srcOrd="1" destOrd="0" presId="urn:microsoft.com/office/officeart/2005/8/layout/venn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A2088143-EE36-42BD-8B42-D0D631E274FB}" type="doc">
      <dgm:prSet loTypeId="urn:microsoft.com/office/officeart/2008/layout/AlternatingHexagons" loCatId="list" qsTypeId="urn:microsoft.com/office/officeart/2005/8/quickstyle/simple1" qsCatId="simple" csTypeId="urn:microsoft.com/office/officeart/2005/8/colors/accent1_2" csCatId="accent1" phldr="1"/>
      <dgm:spPr/>
      <dgm:t>
        <a:bodyPr/>
        <a:lstStyle/>
        <a:p>
          <a:endParaRPr lang="en-US"/>
        </a:p>
      </dgm:t>
    </dgm:pt>
    <dgm:pt modelId="{4B33C732-84EF-4C5C-B947-9B4F93880DBC}">
      <dgm:prSet phldrT="[Text]" custT="1"/>
      <dgm:spPr>
        <a:solidFill>
          <a:srgbClr val="DD5D66"/>
        </a:solidFill>
      </dgm:spPr>
      <dgm:t>
        <a:bodyPr/>
        <a:lstStyle/>
        <a:p>
          <a:r>
            <a:rPr lang="en-US" sz="2400" dirty="0" err="1" smtClean="0"/>
            <a:t>Labour</a:t>
          </a:r>
          <a:r>
            <a:rPr lang="en-US" sz="2400" dirty="0" smtClean="0"/>
            <a:t> Force</a:t>
          </a:r>
          <a:endParaRPr lang="en-US" sz="2400" dirty="0"/>
        </a:p>
      </dgm:t>
    </dgm:pt>
    <dgm:pt modelId="{26E0313C-8A85-408E-A7E2-87285C9E6CD4}" type="parTrans" cxnId="{55347169-9B02-48BE-AE88-4309B3D09B10}">
      <dgm:prSet/>
      <dgm:spPr/>
      <dgm:t>
        <a:bodyPr/>
        <a:lstStyle/>
        <a:p>
          <a:endParaRPr lang="en-US"/>
        </a:p>
      </dgm:t>
    </dgm:pt>
    <dgm:pt modelId="{197BDC7F-B5BC-4916-AA70-2BBA8410C6F8}" type="sibTrans" cxnId="{55347169-9B02-48BE-AE88-4309B3D09B10}">
      <dgm:prSet/>
      <dgm:spPr>
        <a:solidFill>
          <a:srgbClr val="FFC000"/>
        </a:solidFill>
      </dgm:spPr>
      <dgm:t>
        <a:bodyPr/>
        <a:lstStyle/>
        <a:p>
          <a:r>
            <a:rPr lang="en-US" dirty="0" smtClean="0"/>
            <a:t>Disability</a:t>
          </a:r>
          <a:endParaRPr lang="en-US" dirty="0"/>
        </a:p>
      </dgm:t>
    </dgm:pt>
    <dgm:pt modelId="{E6C5B46C-6BD7-4D13-A447-532DA5E9049F}">
      <dgm:prSet phldrT="[Text]" custT="1"/>
      <dgm:spPr/>
      <dgm:t>
        <a:bodyPr/>
        <a:lstStyle/>
        <a:p>
          <a:r>
            <a:rPr lang="en-US" sz="3200" b="1" dirty="0" smtClean="0"/>
            <a:t>HIES</a:t>
          </a:r>
          <a:endParaRPr lang="en-US" sz="3200" b="1" dirty="0"/>
        </a:p>
      </dgm:t>
    </dgm:pt>
    <dgm:pt modelId="{223F707E-DAEB-47D0-A83E-4F1986DF0C28}" type="parTrans" cxnId="{8762CA42-32E7-43B4-BD86-BCE7C063A1E5}">
      <dgm:prSet/>
      <dgm:spPr/>
      <dgm:t>
        <a:bodyPr/>
        <a:lstStyle/>
        <a:p>
          <a:endParaRPr lang="en-US"/>
        </a:p>
      </dgm:t>
    </dgm:pt>
    <dgm:pt modelId="{3381AC88-6262-49DF-AAC4-01A3C334558C}" type="sibTrans" cxnId="{8762CA42-32E7-43B4-BD86-BCE7C063A1E5}">
      <dgm:prSet/>
      <dgm:spPr>
        <a:solidFill>
          <a:srgbClr val="A4327E"/>
        </a:solidFill>
      </dgm:spPr>
      <dgm:t>
        <a:bodyPr/>
        <a:lstStyle/>
        <a:p>
          <a:endParaRPr lang="en-US"/>
        </a:p>
      </dgm:t>
    </dgm:pt>
    <dgm:pt modelId="{C94BB74E-D02A-4F83-9790-EC7435E59C74}">
      <dgm:prSet phldrT="[Text]"/>
      <dgm:spPr>
        <a:solidFill>
          <a:schemeClr val="accent6"/>
        </a:solidFill>
      </dgm:spPr>
      <dgm:t>
        <a:bodyPr/>
        <a:lstStyle/>
        <a:p>
          <a:endParaRPr lang="en-US" sz="1700" dirty="0">
            <a:solidFill>
              <a:schemeClr val="bg1"/>
            </a:solidFill>
          </a:endParaRPr>
        </a:p>
      </dgm:t>
    </dgm:pt>
    <dgm:pt modelId="{919F15D5-3C50-4E0E-9A61-042D7FBF2BF2}" type="parTrans" cxnId="{42932748-457B-42A3-97D8-DAA1C2F98EEF}">
      <dgm:prSet/>
      <dgm:spPr/>
      <dgm:t>
        <a:bodyPr/>
        <a:lstStyle/>
        <a:p>
          <a:endParaRPr lang="en-US"/>
        </a:p>
      </dgm:t>
    </dgm:pt>
    <dgm:pt modelId="{CA37F218-0A8B-4544-B930-5C8D25CE536D}" type="sibTrans" cxnId="{42932748-457B-42A3-97D8-DAA1C2F98EEF}">
      <dgm:prSet/>
      <dgm:spPr>
        <a:solidFill>
          <a:srgbClr val="56CCE8"/>
        </a:solidFill>
      </dgm:spPr>
      <dgm:t>
        <a:bodyPr/>
        <a:lstStyle/>
        <a:p>
          <a:endParaRPr lang="en-US"/>
        </a:p>
      </dgm:t>
    </dgm:pt>
    <dgm:pt modelId="{638E3B06-996D-4BA5-991E-F77381FCDE89}">
      <dgm:prSet phldrT="[Text]"/>
      <dgm:spPr/>
      <dgm:t>
        <a:bodyPr/>
        <a:lstStyle/>
        <a:p>
          <a:endParaRPr lang="en-US" dirty="0">
            <a:solidFill>
              <a:schemeClr val="bg1"/>
            </a:solidFill>
          </a:endParaRPr>
        </a:p>
      </dgm:t>
    </dgm:pt>
    <dgm:pt modelId="{623157B0-1784-4BE8-97BD-4DC272003D2E}" type="parTrans" cxnId="{3A2A7356-701A-40BE-9275-B493B25C152E}">
      <dgm:prSet/>
      <dgm:spPr/>
      <dgm:t>
        <a:bodyPr/>
        <a:lstStyle/>
        <a:p>
          <a:endParaRPr lang="en-US"/>
        </a:p>
      </dgm:t>
    </dgm:pt>
    <dgm:pt modelId="{4A02F1EE-74A4-41BF-BEC3-FFF771CE257B}" type="sibTrans" cxnId="{3A2A7356-701A-40BE-9275-B493B25C152E}">
      <dgm:prSet/>
      <dgm:spPr/>
      <dgm:t>
        <a:bodyPr/>
        <a:lstStyle/>
        <a:p>
          <a:endParaRPr lang="en-US"/>
        </a:p>
      </dgm:t>
    </dgm:pt>
    <dgm:pt modelId="{1C469745-E051-4145-B78E-D450C2771936}">
      <dgm:prSet phldrT="[Text]"/>
      <dgm:spPr/>
      <dgm:t>
        <a:bodyPr/>
        <a:lstStyle/>
        <a:p>
          <a:r>
            <a:rPr lang="en-US" dirty="0" smtClean="0">
              <a:solidFill>
                <a:schemeClr val="bg1"/>
              </a:solidFill>
            </a:rPr>
            <a:t>Partakers</a:t>
          </a:r>
          <a:endParaRPr lang="en-US" dirty="0">
            <a:solidFill>
              <a:schemeClr val="bg1"/>
            </a:solidFill>
          </a:endParaRPr>
        </a:p>
      </dgm:t>
    </dgm:pt>
    <dgm:pt modelId="{1D98E81F-48BB-4512-8089-89A924B19C7B}" type="parTrans" cxnId="{C5DE44D8-4A38-4C10-918B-F06ECD62270A}">
      <dgm:prSet/>
      <dgm:spPr/>
      <dgm:t>
        <a:bodyPr/>
        <a:lstStyle/>
        <a:p>
          <a:endParaRPr lang="en-US"/>
        </a:p>
      </dgm:t>
    </dgm:pt>
    <dgm:pt modelId="{BCB3A514-B842-4D7E-ADE6-3B6C360843A8}" type="sibTrans" cxnId="{C5DE44D8-4A38-4C10-918B-F06ECD62270A}">
      <dgm:prSet/>
      <dgm:spPr/>
      <dgm:t>
        <a:bodyPr/>
        <a:lstStyle/>
        <a:p>
          <a:endParaRPr lang="en-US"/>
        </a:p>
      </dgm:t>
    </dgm:pt>
    <dgm:pt modelId="{C8FECD25-8587-47AF-82D1-EA52F37A2BA8}" type="pres">
      <dgm:prSet presAssocID="{A2088143-EE36-42BD-8B42-D0D631E274FB}" presName="Name0" presStyleCnt="0">
        <dgm:presLayoutVars>
          <dgm:chMax/>
          <dgm:chPref/>
          <dgm:dir/>
          <dgm:animLvl val="lvl"/>
        </dgm:presLayoutVars>
      </dgm:prSet>
      <dgm:spPr/>
      <dgm:t>
        <a:bodyPr/>
        <a:lstStyle/>
        <a:p>
          <a:endParaRPr lang="en-US"/>
        </a:p>
      </dgm:t>
    </dgm:pt>
    <dgm:pt modelId="{B99140FA-8F18-475B-AC82-82D8C4912A18}" type="pres">
      <dgm:prSet presAssocID="{4B33C732-84EF-4C5C-B947-9B4F93880DBC}" presName="composite" presStyleCnt="0"/>
      <dgm:spPr/>
    </dgm:pt>
    <dgm:pt modelId="{92E41245-D62B-404D-B90A-0D5DC6A5613E}" type="pres">
      <dgm:prSet presAssocID="{4B33C732-84EF-4C5C-B947-9B4F93880DBC}" presName="Parent1" presStyleLbl="node1" presStyleIdx="0" presStyleCnt="6">
        <dgm:presLayoutVars>
          <dgm:chMax val="1"/>
          <dgm:chPref val="1"/>
          <dgm:bulletEnabled val="1"/>
        </dgm:presLayoutVars>
      </dgm:prSet>
      <dgm:spPr/>
      <dgm:t>
        <a:bodyPr/>
        <a:lstStyle/>
        <a:p>
          <a:endParaRPr lang="en-US"/>
        </a:p>
      </dgm:t>
    </dgm:pt>
    <dgm:pt modelId="{4AE833B9-B074-4588-968C-B6613E07D138}" type="pres">
      <dgm:prSet presAssocID="{4B33C732-84EF-4C5C-B947-9B4F93880DBC}" presName="Childtext1" presStyleLbl="revTx" presStyleIdx="0" presStyleCnt="3" custScaleY="104182" custLinFactX="-70092" custLinFactNeighborX="-100000" custLinFactNeighborY="1493">
        <dgm:presLayoutVars>
          <dgm:chMax val="0"/>
          <dgm:chPref val="0"/>
          <dgm:bulletEnabled val="1"/>
        </dgm:presLayoutVars>
      </dgm:prSet>
      <dgm:spPr/>
      <dgm:t>
        <a:bodyPr/>
        <a:lstStyle/>
        <a:p>
          <a:endParaRPr lang="en-US"/>
        </a:p>
      </dgm:t>
    </dgm:pt>
    <dgm:pt modelId="{3E8D932E-5543-4DB5-9FD0-7FF94943CCD6}" type="pres">
      <dgm:prSet presAssocID="{4B33C732-84EF-4C5C-B947-9B4F93880DBC}" presName="BalanceSpacing" presStyleCnt="0"/>
      <dgm:spPr/>
    </dgm:pt>
    <dgm:pt modelId="{D4F4C6BE-F7A1-4622-B609-9CEB3CBBA9A9}" type="pres">
      <dgm:prSet presAssocID="{4B33C732-84EF-4C5C-B947-9B4F93880DBC}" presName="BalanceSpacing1" presStyleCnt="0"/>
      <dgm:spPr/>
    </dgm:pt>
    <dgm:pt modelId="{5598A771-9B4E-4A84-A914-28CA93977E96}" type="pres">
      <dgm:prSet presAssocID="{197BDC7F-B5BC-4916-AA70-2BBA8410C6F8}" presName="Accent1Text" presStyleLbl="node1" presStyleIdx="1" presStyleCnt="6"/>
      <dgm:spPr/>
      <dgm:t>
        <a:bodyPr/>
        <a:lstStyle/>
        <a:p>
          <a:endParaRPr lang="en-US"/>
        </a:p>
      </dgm:t>
    </dgm:pt>
    <dgm:pt modelId="{AF4E74D3-D02E-455F-B63E-9936C7B8164B}" type="pres">
      <dgm:prSet presAssocID="{197BDC7F-B5BC-4916-AA70-2BBA8410C6F8}" presName="spaceBetweenRectangles" presStyleCnt="0"/>
      <dgm:spPr/>
    </dgm:pt>
    <dgm:pt modelId="{E0631C57-49C3-4D91-9282-ABACB355ACDA}" type="pres">
      <dgm:prSet presAssocID="{E6C5B46C-6BD7-4D13-A447-532DA5E9049F}" presName="composite" presStyleCnt="0"/>
      <dgm:spPr/>
    </dgm:pt>
    <dgm:pt modelId="{3A800BFC-4FA2-4881-B4F4-BD6F9C23A57A}" type="pres">
      <dgm:prSet presAssocID="{E6C5B46C-6BD7-4D13-A447-532DA5E9049F}" presName="Parent1" presStyleLbl="node1" presStyleIdx="2" presStyleCnt="6" custScaleX="100756">
        <dgm:presLayoutVars>
          <dgm:chMax val="1"/>
          <dgm:chPref val="1"/>
          <dgm:bulletEnabled val="1"/>
        </dgm:presLayoutVars>
      </dgm:prSet>
      <dgm:spPr/>
      <dgm:t>
        <a:bodyPr/>
        <a:lstStyle/>
        <a:p>
          <a:endParaRPr lang="en-US"/>
        </a:p>
      </dgm:t>
    </dgm:pt>
    <dgm:pt modelId="{C61EB054-CE94-43E8-B364-BECACEE3FF6B}" type="pres">
      <dgm:prSet presAssocID="{E6C5B46C-6BD7-4D13-A447-532DA5E9049F}" presName="Childtext1" presStyleLbl="revTx" presStyleIdx="1" presStyleCnt="3" custLinFactX="100000" custLinFactY="-41769" custLinFactNeighborX="166769" custLinFactNeighborY="-100000">
        <dgm:presLayoutVars>
          <dgm:chMax val="0"/>
          <dgm:chPref val="0"/>
          <dgm:bulletEnabled val="1"/>
        </dgm:presLayoutVars>
      </dgm:prSet>
      <dgm:spPr/>
      <dgm:t>
        <a:bodyPr/>
        <a:lstStyle/>
        <a:p>
          <a:endParaRPr lang="en-US"/>
        </a:p>
      </dgm:t>
    </dgm:pt>
    <dgm:pt modelId="{289407B7-52E4-41E1-A2DF-9E725A882ED9}" type="pres">
      <dgm:prSet presAssocID="{E6C5B46C-6BD7-4D13-A447-532DA5E9049F}" presName="BalanceSpacing" presStyleCnt="0"/>
      <dgm:spPr/>
    </dgm:pt>
    <dgm:pt modelId="{AC4474C2-B657-47D3-94BF-16BB24DE2D70}" type="pres">
      <dgm:prSet presAssocID="{E6C5B46C-6BD7-4D13-A447-532DA5E9049F}" presName="BalanceSpacing1" presStyleCnt="0"/>
      <dgm:spPr/>
    </dgm:pt>
    <dgm:pt modelId="{7BCCC612-1239-4728-B1F1-98ACBF01265C}" type="pres">
      <dgm:prSet presAssocID="{3381AC88-6262-49DF-AAC4-01A3C334558C}" presName="Accent1Text" presStyleLbl="node1" presStyleIdx="3" presStyleCnt="6"/>
      <dgm:spPr/>
      <dgm:t>
        <a:bodyPr/>
        <a:lstStyle/>
        <a:p>
          <a:endParaRPr lang="en-US"/>
        </a:p>
      </dgm:t>
    </dgm:pt>
    <dgm:pt modelId="{214F5206-667A-4559-9DD7-980E63428736}" type="pres">
      <dgm:prSet presAssocID="{3381AC88-6262-49DF-AAC4-01A3C334558C}" presName="spaceBetweenRectangles" presStyleCnt="0"/>
      <dgm:spPr/>
    </dgm:pt>
    <dgm:pt modelId="{6BD26EB7-DA2C-4252-A053-2CB637BAF912}" type="pres">
      <dgm:prSet presAssocID="{C94BB74E-D02A-4F83-9790-EC7435E59C74}" presName="composite" presStyleCnt="0"/>
      <dgm:spPr/>
    </dgm:pt>
    <dgm:pt modelId="{DCE510E2-A9FA-4093-A9F8-5565FF63F2C7}" type="pres">
      <dgm:prSet presAssocID="{C94BB74E-D02A-4F83-9790-EC7435E59C74}" presName="Parent1" presStyleLbl="node1" presStyleIdx="4" presStyleCnt="6">
        <dgm:presLayoutVars>
          <dgm:chMax val="1"/>
          <dgm:chPref val="1"/>
          <dgm:bulletEnabled val="1"/>
        </dgm:presLayoutVars>
      </dgm:prSet>
      <dgm:spPr/>
      <dgm:t>
        <a:bodyPr/>
        <a:lstStyle/>
        <a:p>
          <a:endParaRPr lang="en-US"/>
        </a:p>
      </dgm:t>
    </dgm:pt>
    <dgm:pt modelId="{EAC37ED7-89C5-457B-B8F8-73D3DA80E61B}" type="pres">
      <dgm:prSet presAssocID="{C94BB74E-D02A-4F83-9790-EC7435E59C74}" presName="Childtext1" presStyleLbl="revTx" presStyleIdx="2" presStyleCnt="3">
        <dgm:presLayoutVars>
          <dgm:chMax val="0"/>
          <dgm:chPref val="0"/>
          <dgm:bulletEnabled val="1"/>
        </dgm:presLayoutVars>
      </dgm:prSet>
      <dgm:spPr/>
      <dgm:t>
        <a:bodyPr/>
        <a:lstStyle/>
        <a:p>
          <a:endParaRPr lang="en-US"/>
        </a:p>
      </dgm:t>
    </dgm:pt>
    <dgm:pt modelId="{7DC7A7F4-B549-47B0-97F5-9B18202D9F36}" type="pres">
      <dgm:prSet presAssocID="{C94BB74E-D02A-4F83-9790-EC7435E59C74}" presName="BalanceSpacing" presStyleCnt="0"/>
      <dgm:spPr/>
    </dgm:pt>
    <dgm:pt modelId="{6D563CC0-8A3E-4245-884C-11A2A71F1B19}" type="pres">
      <dgm:prSet presAssocID="{C94BB74E-D02A-4F83-9790-EC7435E59C74}" presName="BalanceSpacing1" presStyleCnt="0"/>
      <dgm:spPr/>
    </dgm:pt>
    <dgm:pt modelId="{CF26BEAA-FB28-4EB9-85E9-37E2D0980F9A}" type="pres">
      <dgm:prSet presAssocID="{CA37F218-0A8B-4544-B930-5C8D25CE536D}" presName="Accent1Text" presStyleLbl="node1" presStyleIdx="5" presStyleCnt="6"/>
      <dgm:spPr/>
      <dgm:t>
        <a:bodyPr/>
        <a:lstStyle/>
        <a:p>
          <a:endParaRPr lang="en-US"/>
        </a:p>
      </dgm:t>
    </dgm:pt>
  </dgm:ptLst>
  <dgm:cxnLst>
    <dgm:cxn modelId="{92632069-5252-4F13-8A66-49EF0F732C57}" type="presOf" srcId="{3381AC88-6262-49DF-AAC4-01A3C334558C}" destId="{7BCCC612-1239-4728-B1F1-98ACBF01265C}" srcOrd="0" destOrd="0" presId="urn:microsoft.com/office/officeart/2008/layout/AlternatingHexagons"/>
    <dgm:cxn modelId="{8762CA42-32E7-43B4-BD86-BCE7C063A1E5}" srcId="{A2088143-EE36-42BD-8B42-D0D631E274FB}" destId="{E6C5B46C-6BD7-4D13-A447-532DA5E9049F}" srcOrd="1" destOrd="0" parTransId="{223F707E-DAEB-47D0-A83E-4F1986DF0C28}" sibTransId="{3381AC88-6262-49DF-AAC4-01A3C334558C}"/>
    <dgm:cxn modelId="{80047FEC-8A67-4732-97B8-784C96E90E53}" type="presOf" srcId="{C94BB74E-D02A-4F83-9790-EC7435E59C74}" destId="{DCE510E2-A9FA-4093-A9F8-5565FF63F2C7}" srcOrd="0" destOrd="0" presId="urn:microsoft.com/office/officeart/2008/layout/AlternatingHexagons"/>
    <dgm:cxn modelId="{CAD59173-5F22-4576-9FCC-BB20E02DA593}" type="presOf" srcId="{197BDC7F-B5BC-4916-AA70-2BBA8410C6F8}" destId="{5598A771-9B4E-4A84-A914-28CA93977E96}" srcOrd="0" destOrd="0" presId="urn:microsoft.com/office/officeart/2008/layout/AlternatingHexagons"/>
    <dgm:cxn modelId="{55347169-9B02-48BE-AE88-4309B3D09B10}" srcId="{A2088143-EE36-42BD-8B42-D0D631E274FB}" destId="{4B33C732-84EF-4C5C-B947-9B4F93880DBC}" srcOrd="0" destOrd="0" parTransId="{26E0313C-8A85-408E-A7E2-87285C9E6CD4}" sibTransId="{197BDC7F-B5BC-4916-AA70-2BBA8410C6F8}"/>
    <dgm:cxn modelId="{42932748-457B-42A3-97D8-DAA1C2F98EEF}" srcId="{A2088143-EE36-42BD-8B42-D0D631E274FB}" destId="{C94BB74E-D02A-4F83-9790-EC7435E59C74}" srcOrd="2" destOrd="0" parTransId="{919F15D5-3C50-4E0E-9A61-042D7FBF2BF2}" sibTransId="{CA37F218-0A8B-4544-B930-5C8D25CE536D}"/>
    <dgm:cxn modelId="{26A38692-4E08-4852-972C-68C5D35DC8AD}" type="presOf" srcId="{A2088143-EE36-42BD-8B42-D0D631E274FB}" destId="{C8FECD25-8587-47AF-82D1-EA52F37A2BA8}" srcOrd="0" destOrd="0" presId="urn:microsoft.com/office/officeart/2008/layout/AlternatingHexagons"/>
    <dgm:cxn modelId="{BB960FA4-52DB-405E-9C46-994255EF8957}" type="presOf" srcId="{E6C5B46C-6BD7-4D13-A447-532DA5E9049F}" destId="{3A800BFC-4FA2-4881-B4F4-BD6F9C23A57A}" srcOrd="0" destOrd="0" presId="urn:microsoft.com/office/officeart/2008/layout/AlternatingHexagons"/>
    <dgm:cxn modelId="{855BA18C-2A35-4274-8E32-3E39581E77BF}" type="presOf" srcId="{4B33C732-84EF-4C5C-B947-9B4F93880DBC}" destId="{92E41245-D62B-404D-B90A-0D5DC6A5613E}" srcOrd="0" destOrd="0" presId="urn:microsoft.com/office/officeart/2008/layout/AlternatingHexagons"/>
    <dgm:cxn modelId="{3A2A7356-701A-40BE-9275-B493B25C152E}" srcId="{C94BB74E-D02A-4F83-9790-EC7435E59C74}" destId="{638E3B06-996D-4BA5-991E-F77381FCDE89}" srcOrd="0" destOrd="0" parTransId="{623157B0-1784-4BE8-97BD-4DC272003D2E}" sibTransId="{4A02F1EE-74A4-41BF-BEC3-FFF771CE257B}"/>
    <dgm:cxn modelId="{83801332-FB8E-4F3B-B0C7-5588D8F55F4F}" type="presOf" srcId="{1C469745-E051-4145-B78E-D450C2771936}" destId="{EAC37ED7-89C5-457B-B8F8-73D3DA80E61B}" srcOrd="0" destOrd="1" presId="urn:microsoft.com/office/officeart/2008/layout/AlternatingHexagons"/>
    <dgm:cxn modelId="{87AFCDB6-9484-4DB5-85FC-A96B3CCDF356}" type="presOf" srcId="{CA37F218-0A8B-4544-B930-5C8D25CE536D}" destId="{CF26BEAA-FB28-4EB9-85E9-37E2D0980F9A}" srcOrd="0" destOrd="0" presId="urn:microsoft.com/office/officeart/2008/layout/AlternatingHexagons"/>
    <dgm:cxn modelId="{C5DE44D8-4A38-4C10-918B-F06ECD62270A}" srcId="{C94BB74E-D02A-4F83-9790-EC7435E59C74}" destId="{1C469745-E051-4145-B78E-D450C2771936}" srcOrd="1" destOrd="0" parTransId="{1D98E81F-48BB-4512-8089-89A924B19C7B}" sibTransId="{BCB3A514-B842-4D7E-ADE6-3B6C360843A8}"/>
    <dgm:cxn modelId="{83A521EC-9926-451D-B1DF-99497C44C349}" type="presOf" srcId="{638E3B06-996D-4BA5-991E-F77381FCDE89}" destId="{EAC37ED7-89C5-457B-B8F8-73D3DA80E61B}" srcOrd="0" destOrd="0" presId="urn:microsoft.com/office/officeart/2008/layout/AlternatingHexagons"/>
    <dgm:cxn modelId="{EFC77101-B346-4EEA-907D-00D50F106188}" type="presParOf" srcId="{C8FECD25-8587-47AF-82D1-EA52F37A2BA8}" destId="{B99140FA-8F18-475B-AC82-82D8C4912A18}" srcOrd="0" destOrd="0" presId="urn:microsoft.com/office/officeart/2008/layout/AlternatingHexagons"/>
    <dgm:cxn modelId="{E5856753-0743-438D-AAAA-F43C35C7CF93}" type="presParOf" srcId="{B99140FA-8F18-475B-AC82-82D8C4912A18}" destId="{92E41245-D62B-404D-B90A-0D5DC6A5613E}" srcOrd="0" destOrd="0" presId="urn:microsoft.com/office/officeart/2008/layout/AlternatingHexagons"/>
    <dgm:cxn modelId="{0794E002-239C-4D05-8D29-034B3261EB61}" type="presParOf" srcId="{B99140FA-8F18-475B-AC82-82D8C4912A18}" destId="{4AE833B9-B074-4588-968C-B6613E07D138}" srcOrd="1" destOrd="0" presId="urn:microsoft.com/office/officeart/2008/layout/AlternatingHexagons"/>
    <dgm:cxn modelId="{A8FCF6DE-4B6E-4422-BD85-181C77CD7BEA}" type="presParOf" srcId="{B99140FA-8F18-475B-AC82-82D8C4912A18}" destId="{3E8D932E-5543-4DB5-9FD0-7FF94943CCD6}" srcOrd="2" destOrd="0" presId="urn:microsoft.com/office/officeart/2008/layout/AlternatingHexagons"/>
    <dgm:cxn modelId="{A98694CF-223B-4ABA-9602-108241598FA9}" type="presParOf" srcId="{B99140FA-8F18-475B-AC82-82D8C4912A18}" destId="{D4F4C6BE-F7A1-4622-B609-9CEB3CBBA9A9}" srcOrd="3" destOrd="0" presId="urn:microsoft.com/office/officeart/2008/layout/AlternatingHexagons"/>
    <dgm:cxn modelId="{658CC3F0-4A95-4D3F-A362-E83AA09B8DA7}" type="presParOf" srcId="{B99140FA-8F18-475B-AC82-82D8C4912A18}" destId="{5598A771-9B4E-4A84-A914-28CA93977E96}" srcOrd="4" destOrd="0" presId="urn:microsoft.com/office/officeart/2008/layout/AlternatingHexagons"/>
    <dgm:cxn modelId="{5201ED55-6E85-49B0-BB26-81B88E4974CC}" type="presParOf" srcId="{C8FECD25-8587-47AF-82D1-EA52F37A2BA8}" destId="{AF4E74D3-D02E-455F-B63E-9936C7B8164B}" srcOrd="1" destOrd="0" presId="urn:microsoft.com/office/officeart/2008/layout/AlternatingHexagons"/>
    <dgm:cxn modelId="{044F1031-DF17-4FC9-9275-55EF7BB5CBF3}" type="presParOf" srcId="{C8FECD25-8587-47AF-82D1-EA52F37A2BA8}" destId="{E0631C57-49C3-4D91-9282-ABACB355ACDA}" srcOrd="2" destOrd="0" presId="urn:microsoft.com/office/officeart/2008/layout/AlternatingHexagons"/>
    <dgm:cxn modelId="{D87AD78B-DD66-4958-AC74-88A2A8A83589}" type="presParOf" srcId="{E0631C57-49C3-4D91-9282-ABACB355ACDA}" destId="{3A800BFC-4FA2-4881-B4F4-BD6F9C23A57A}" srcOrd="0" destOrd="0" presId="urn:microsoft.com/office/officeart/2008/layout/AlternatingHexagons"/>
    <dgm:cxn modelId="{58D257AA-67F5-42B8-9D62-0D478F2EC28A}" type="presParOf" srcId="{E0631C57-49C3-4D91-9282-ABACB355ACDA}" destId="{C61EB054-CE94-43E8-B364-BECACEE3FF6B}" srcOrd="1" destOrd="0" presId="urn:microsoft.com/office/officeart/2008/layout/AlternatingHexagons"/>
    <dgm:cxn modelId="{BE0A9F46-E4E0-4B3D-A92D-AB3D94092E7D}" type="presParOf" srcId="{E0631C57-49C3-4D91-9282-ABACB355ACDA}" destId="{289407B7-52E4-41E1-A2DF-9E725A882ED9}" srcOrd="2" destOrd="0" presId="urn:microsoft.com/office/officeart/2008/layout/AlternatingHexagons"/>
    <dgm:cxn modelId="{865BDC6C-B8DE-45EF-B16B-B7CE972FE5E0}" type="presParOf" srcId="{E0631C57-49C3-4D91-9282-ABACB355ACDA}" destId="{AC4474C2-B657-47D3-94BF-16BB24DE2D70}" srcOrd="3" destOrd="0" presId="urn:microsoft.com/office/officeart/2008/layout/AlternatingHexagons"/>
    <dgm:cxn modelId="{9275E764-A793-449C-A2BC-1B15AE390EBF}" type="presParOf" srcId="{E0631C57-49C3-4D91-9282-ABACB355ACDA}" destId="{7BCCC612-1239-4728-B1F1-98ACBF01265C}" srcOrd="4" destOrd="0" presId="urn:microsoft.com/office/officeart/2008/layout/AlternatingHexagons"/>
    <dgm:cxn modelId="{A046DDC6-5834-4D85-98C3-898C09D7592A}" type="presParOf" srcId="{C8FECD25-8587-47AF-82D1-EA52F37A2BA8}" destId="{214F5206-667A-4559-9DD7-980E63428736}" srcOrd="3" destOrd="0" presId="urn:microsoft.com/office/officeart/2008/layout/AlternatingHexagons"/>
    <dgm:cxn modelId="{D1FFE593-6B3B-4625-8DA1-3E964ED67534}" type="presParOf" srcId="{C8FECD25-8587-47AF-82D1-EA52F37A2BA8}" destId="{6BD26EB7-DA2C-4252-A053-2CB637BAF912}" srcOrd="4" destOrd="0" presId="urn:microsoft.com/office/officeart/2008/layout/AlternatingHexagons"/>
    <dgm:cxn modelId="{9171317F-5019-49EA-8B11-A38098494F96}" type="presParOf" srcId="{6BD26EB7-DA2C-4252-A053-2CB637BAF912}" destId="{DCE510E2-A9FA-4093-A9F8-5565FF63F2C7}" srcOrd="0" destOrd="0" presId="urn:microsoft.com/office/officeart/2008/layout/AlternatingHexagons"/>
    <dgm:cxn modelId="{29C5A861-51E6-47B8-9E4A-FEB33E199633}" type="presParOf" srcId="{6BD26EB7-DA2C-4252-A053-2CB637BAF912}" destId="{EAC37ED7-89C5-457B-B8F8-73D3DA80E61B}" srcOrd="1" destOrd="0" presId="urn:microsoft.com/office/officeart/2008/layout/AlternatingHexagons"/>
    <dgm:cxn modelId="{39662293-812F-44D4-AA9C-B7BBA72B7AB2}" type="presParOf" srcId="{6BD26EB7-DA2C-4252-A053-2CB637BAF912}" destId="{7DC7A7F4-B549-47B0-97F5-9B18202D9F36}" srcOrd="2" destOrd="0" presId="urn:microsoft.com/office/officeart/2008/layout/AlternatingHexagons"/>
    <dgm:cxn modelId="{03D987A8-B444-41A6-965E-162BC6F31407}" type="presParOf" srcId="{6BD26EB7-DA2C-4252-A053-2CB637BAF912}" destId="{6D563CC0-8A3E-4245-884C-11A2A71F1B19}" srcOrd="3" destOrd="0" presId="urn:microsoft.com/office/officeart/2008/layout/AlternatingHexagons"/>
    <dgm:cxn modelId="{A5C71622-E141-458C-A59A-F75F266DEB72}" type="presParOf" srcId="{6BD26EB7-DA2C-4252-A053-2CB637BAF912}" destId="{CF26BEAA-FB28-4EB9-85E9-37E2D0980F9A}" srcOrd="4" destOrd="0" presId="urn:microsoft.com/office/officeart/2008/layout/AlternatingHexagons"/>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6249C29-4B2C-42A7-B11D-39EC51D72CEA}">
      <dsp:nvSpPr>
        <dsp:cNvPr id="0" name=""/>
        <dsp:cNvSpPr/>
      </dsp:nvSpPr>
      <dsp:spPr>
        <a:xfrm>
          <a:off x="142734" y="1374195"/>
          <a:ext cx="655433" cy="262173"/>
        </a:xfrm>
        <a:prstGeom prst="chevron">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8006" tIns="16002" rIns="16002" bIns="16002" numCol="1" spcCol="1270" anchor="ctr" anchorCtr="0">
          <a:noAutofit/>
        </a:bodyPr>
        <a:lstStyle/>
        <a:p>
          <a:pPr lvl="0" algn="ctr" defTabSz="533400">
            <a:lnSpc>
              <a:spcPct val="90000"/>
            </a:lnSpc>
            <a:spcBef>
              <a:spcPct val="0"/>
            </a:spcBef>
            <a:spcAft>
              <a:spcPct val="35000"/>
            </a:spcAft>
          </a:pPr>
          <a:r>
            <a:rPr lang="en-GB" sz="1200" kern="1200" dirty="0" smtClean="0"/>
            <a:t>2021</a:t>
          </a:r>
          <a:endParaRPr lang="en-GB" sz="1200" kern="1200" dirty="0"/>
        </a:p>
      </dsp:txBody>
      <dsp:txXfrm>
        <a:off x="273821" y="1374195"/>
        <a:ext cx="393260" cy="262173"/>
      </dsp:txXfrm>
    </dsp:sp>
    <dsp:sp modelId="{9ACF2D76-C316-4048-923A-08E0700ECD32}">
      <dsp:nvSpPr>
        <dsp:cNvPr id="0" name=""/>
        <dsp:cNvSpPr/>
      </dsp:nvSpPr>
      <dsp:spPr>
        <a:xfrm>
          <a:off x="701458" y="1374195"/>
          <a:ext cx="655433" cy="262173"/>
        </a:xfrm>
        <a:prstGeom prst="chevron">
          <a:avLst/>
        </a:prstGeom>
        <a:solidFill>
          <a:schemeClr val="accent5">
            <a:hueOff val="-817038"/>
            <a:satOff val="-1136"/>
            <a:lumOff val="-436"/>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8006" tIns="16002" rIns="16002" bIns="16002" numCol="1" spcCol="1270" anchor="ctr" anchorCtr="0">
          <a:noAutofit/>
        </a:bodyPr>
        <a:lstStyle/>
        <a:p>
          <a:pPr lvl="0" algn="ctr" defTabSz="533400">
            <a:lnSpc>
              <a:spcPct val="90000"/>
            </a:lnSpc>
            <a:spcBef>
              <a:spcPct val="0"/>
            </a:spcBef>
            <a:spcAft>
              <a:spcPct val="35000"/>
            </a:spcAft>
          </a:pPr>
          <a:r>
            <a:rPr lang="en-GB" sz="1200" kern="1200" dirty="0" smtClean="0"/>
            <a:t>2022</a:t>
          </a:r>
          <a:endParaRPr lang="en-GB" sz="1200" kern="1200" dirty="0"/>
        </a:p>
      </dsp:txBody>
      <dsp:txXfrm>
        <a:off x="832545" y="1374195"/>
        <a:ext cx="393260" cy="262173"/>
      </dsp:txXfrm>
    </dsp:sp>
    <dsp:sp modelId="{086BE16A-06EE-47B4-AFAE-CB0817DAC219}">
      <dsp:nvSpPr>
        <dsp:cNvPr id="0" name=""/>
        <dsp:cNvSpPr/>
      </dsp:nvSpPr>
      <dsp:spPr>
        <a:xfrm>
          <a:off x="1280960" y="1374195"/>
          <a:ext cx="655433" cy="262173"/>
        </a:xfrm>
        <a:prstGeom prst="chevron">
          <a:avLst/>
        </a:prstGeom>
        <a:solidFill>
          <a:schemeClr val="accent5">
            <a:hueOff val="-1634077"/>
            <a:satOff val="-2273"/>
            <a:lumOff val="-872"/>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8006" tIns="16002" rIns="16002" bIns="16002" numCol="1" spcCol="1270" anchor="ctr" anchorCtr="0">
          <a:noAutofit/>
        </a:bodyPr>
        <a:lstStyle/>
        <a:p>
          <a:pPr lvl="0" algn="ctr" defTabSz="533400">
            <a:lnSpc>
              <a:spcPct val="90000"/>
            </a:lnSpc>
            <a:spcBef>
              <a:spcPct val="0"/>
            </a:spcBef>
            <a:spcAft>
              <a:spcPct val="35000"/>
            </a:spcAft>
          </a:pPr>
          <a:r>
            <a:rPr lang="en-GB" sz="1200" kern="1200" dirty="0" smtClean="0"/>
            <a:t>2023</a:t>
          </a:r>
          <a:endParaRPr lang="en-GB" sz="1200" kern="1200" dirty="0"/>
        </a:p>
      </dsp:txBody>
      <dsp:txXfrm>
        <a:off x="1412047" y="1374195"/>
        <a:ext cx="393260" cy="262173"/>
      </dsp:txXfrm>
    </dsp:sp>
    <dsp:sp modelId="{984BD54C-959F-4E40-B618-B8B2DEE413B0}">
      <dsp:nvSpPr>
        <dsp:cNvPr id="0" name=""/>
        <dsp:cNvSpPr/>
      </dsp:nvSpPr>
      <dsp:spPr>
        <a:xfrm>
          <a:off x="1877778" y="1374195"/>
          <a:ext cx="655433" cy="262173"/>
        </a:xfrm>
        <a:prstGeom prst="chevron">
          <a:avLst/>
        </a:prstGeom>
        <a:solidFill>
          <a:schemeClr val="accent5">
            <a:hueOff val="-2451115"/>
            <a:satOff val="-3409"/>
            <a:lumOff val="-1307"/>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8006" tIns="16002" rIns="16002" bIns="16002" numCol="1" spcCol="1270" anchor="ctr" anchorCtr="0">
          <a:noAutofit/>
        </a:bodyPr>
        <a:lstStyle/>
        <a:p>
          <a:pPr lvl="0" algn="ctr" defTabSz="533400">
            <a:lnSpc>
              <a:spcPct val="90000"/>
            </a:lnSpc>
            <a:spcBef>
              <a:spcPct val="0"/>
            </a:spcBef>
            <a:spcAft>
              <a:spcPct val="35000"/>
            </a:spcAft>
          </a:pPr>
          <a:r>
            <a:rPr lang="en-GB" sz="1200" kern="1200" dirty="0" smtClean="0"/>
            <a:t>2024</a:t>
          </a:r>
          <a:endParaRPr lang="en-GB" sz="1200" kern="1200" dirty="0"/>
        </a:p>
      </dsp:txBody>
      <dsp:txXfrm>
        <a:off x="2008865" y="1374195"/>
        <a:ext cx="393260" cy="262173"/>
      </dsp:txXfrm>
    </dsp:sp>
    <dsp:sp modelId="{82022C08-E768-43C2-B64B-183F99DA140D}">
      <dsp:nvSpPr>
        <dsp:cNvPr id="0" name=""/>
        <dsp:cNvSpPr/>
      </dsp:nvSpPr>
      <dsp:spPr>
        <a:xfrm>
          <a:off x="2446885" y="1374195"/>
          <a:ext cx="655433" cy="262173"/>
        </a:xfrm>
        <a:prstGeom prst="chevron">
          <a:avLst/>
        </a:prstGeom>
        <a:solidFill>
          <a:schemeClr val="accent5">
            <a:hueOff val="-3268153"/>
            <a:satOff val="-4546"/>
            <a:lumOff val="-1743"/>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8006" tIns="16002" rIns="16002" bIns="16002" numCol="1" spcCol="1270" anchor="ctr" anchorCtr="0">
          <a:noAutofit/>
        </a:bodyPr>
        <a:lstStyle/>
        <a:p>
          <a:pPr lvl="0" algn="ctr" defTabSz="533400">
            <a:lnSpc>
              <a:spcPct val="90000"/>
            </a:lnSpc>
            <a:spcBef>
              <a:spcPct val="0"/>
            </a:spcBef>
            <a:spcAft>
              <a:spcPct val="35000"/>
            </a:spcAft>
          </a:pPr>
          <a:r>
            <a:rPr lang="en-GB" sz="1200" kern="1200" dirty="0" smtClean="0"/>
            <a:t>2025</a:t>
          </a:r>
          <a:endParaRPr lang="en-GB" sz="1200" kern="1200" dirty="0"/>
        </a:p>
      </dsp:txBody>
      <dsp:txXfrm>
        <a:off x="2577972" y="1374195"/>
        <a:ext cx="393260" cy="262173"/>
      </dsp:txXfrm>
    </dsp:sp>
    <dsp:sp modelId="{F8411801-808A-4181-9C6C-DD77DC085B77}">
      <dsp:nvSpPr>
        <dsp:cNvPr id="0" name=""/>
        <dsp:cNvSpPr/>
      </dsp:nvSpPr>
      <dsp:spPr>
        <a:xfrm>
          <a:off x="3019452" y="1374195"/>
          <a:ext cx="655433" cy="262173"/>
        </a:xfrm>
        <a:prstGeom prst="chevron">
          <a:avLst/>
        </a:prstGeom>
        <a:solidFill>
          <a:schemeClr val="accent5">
            <a:hueOff val="-4085191"/>
            <a:satOff val="-5682"/>
            <a:lumOff val="-2179"/>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8006" tIns="16002" rIns="16002" bIns="16002" numCol="1" spcCol="1270" anchor="ctr" anchorCtr="0">
          <a:noAutofit/>
        </a:bodyPr>
        <a:lstStyle/>
        <a:p>
          <a:pPr lvl="0" algn="ctr" defTabSz="533400">
            <a:lnSpc>
              <a:spcPct val="90000"/>
            </a:lnSpc>
            <a:spcBef>
              <a:spcPct val="0"/>
            </a:spcBef>
            <a:spcAft>
              <a:spcPct val="35000"/>
            </a:spcAft>
          </a:pPr>
          <a:r>
            <a:rPr lang="en-GB" sz="1200" kern="1200" dirty="0" smtClean="0"/>
            <a:t>2026</a:t>
          </a:r>
          <a:endParaRPr lang="en-GB" sz="1200" kern="1200" dirty="0"/>
        </a:p>
      </dsp:txBody>
      <dsp:txXfrm>
        <a:off x="3150539" y="1374195"/>
        <a:ext cx="393260" cy="262173"/>
      </dsp:txXfrm>
    </dsp:sp>
    <dsp:sp modelId="{3E500B17-CCE6-45A9-9F25-77FF37763957}">
      <dsp:nvSpPr>
        <dsp:cNvPr id="0" name=""/>
        <dsp:cNvSpPr/>
      </dsp:nvSpPr>
      <dsp:spPr>
        <a:xfrm>
          <a:off x="3595490" y="1374195"/>
          <a:ext cx="655433" cy="262173"/>
        </a:xfrm>
        <a:prstGeom prst="chevron">
          <a:avLst/>
        </a:prstGeom>
        <a:solidFill>
          <a:schemeClr val="accent5">
            <a:hueOff val="-4902230"/>
            <a:satOff val="-6819"/>
            <a:lumOff val="-2615"/>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8006" tIns="16002" rIns="16002" bIns="16002" numCol="1" spcCol="1270" anchor="ctr" anchorCtr="0">
          <a:noAutofit/>
        </a:bodyPr>
        <a:lstStyle/>
        <a:p>
          <a:pPr lvl="0" algn="ctr" defTabSz="533400">
            <a:lnSpc>
              <a:spcPct val="90000"/>
            </a:lnSpc>
            <a:spcBef>
              <a:spcPct val="0"/>
            </a:spcBef>
            <a:spcAft>
              <a:spcPct val="35000"/>
            </a:spcAft>
          </a:pPr>
          <a:r>
            <a:rPr lang="en-GB" sz="1200" kern="1200" dirty="0" smtClean="0"/>
            <a:t>2027</a:t>
          </a:r>
          <a:endParaRPr lang="en-GB" sz="1200" kern="1200" dirty="0"/>
        </a:p>
      </dsp:txBody>
      <dsp:txXfrm>
        <a:off x="3726577" y="1374195"/>
        <a:ext cx="393260" cy="262173"/>
      </dsp:txXfrm>
    </dsp:sp>
    <dsp:sp modelId="{13A7B5EF-F48D-4B97-93E6-C75D0659D5E5}">
      <dsp:nvSpPr>
        <dsp:cNvPr id="0" name=""/>
        <dsp:cNvSpPr/>
      </dsp:nvSpPr>
      <dsp:spPr>
        <a:xfrm>
          <a:off x="4157670" y="1374195"/>
          <a:ext cx="655433" cy="262173"/>
        </a:xfrm>
        <a:prstGeom prst="chevron">
          <a:avLst/>
        </a:prstGeom>
        <a:solidFill>
          <a:schemeClr val="accent5">
            <a:hueOff val="-5719268"/>
            <a:satOff val="-7955"/>
            <a:lumOff val="-305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8006" tIns="16002" rIns="16002" bIns="16002" numCol="1" spcCol="1270" anchor="ctr" anchorCtr="0">
          <a:noAutofit/>
        </a:bodyPr>
        <a:lstStyle/>
        <a:p>
          <a:pPr lvl="0" algn="ctr" defTabSz="533400">
            <a:lnSpc>
              <a:spcPct val="90000"/>
            </a:lnSpc>
            <a:spcBef>
              <a:spcPct val="0"/>
            </a:spcBef>
            <a:spcAft>
              <a:spcPct val="35000"/>
            </a:spcAft>
          </a:pPr>
          <a:r>
            <a:rPr lang="en-GB" sz="1200" kern="1200" dirty="0" smtClean="0"/>
            <a:t>2028</a:t>
          </a:r>
          <a:endParaRPr lang="en-GB" sz="1200" kern="1200" dirty="0"/>
        </a:p>
      </dsp:txBody>
      <dsp:txXfrm>
        <a:off x="4288757" y="1374195"/>
        <a:ext cx="393260" cy="262173"/>
      </dsp:txXfrm>
    </dsp:sp>
    <dsp:sp modelId="{4A5ADC4B-0A19-487A-BA7F-6216C7D0D597}">
      <dsp:nvSpPr>
        <dsp:cNvPr id="0" name=""/>
        <dsp:cNvSpPr/>
      </dsp:nvSpPr>
      <dsp:spPr>
        <a:xfrm>
          <a:off x="4747561" y="1374195"/>
          <a:ext cx="655433" cy="262173"/>
        </a:xfrm>
        <a:prstGeom prst="chevron">
          <a:avLst/>
        </a:prstGeom>
        <a:solidFill>
          <a:schemeClr val="accent5">
            <a:hueOff val="-6536306"/>
            <a:satOff val="-9092"/>
            <a:lumOff val="-3486"/>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8006" tIns="16002" rIns="16002" bIns="16002" numCol="1" spcCol="1270" anchor="ctr" anchorCtr="0">
          <a:noAutofit/>
        </a:bodyPr>
        <a:lstStyle/>
        <a:p>
          <a:pPr lvl="0" algn="ctr" defTabSz="533400">
            <a:lnSpc>
              <a:spcPct val="90000"/>
            </a:lnSpc>
            <a:spcBef>
              <a:spcPct val="0"/>
            </a:spcBef>
            <a:spcAft>
              <a:spcPct val="35000"/>
            </a:spcAft>
          </a:pPr>
          <a:r>
            <a:rPr lang="en-GB" sz="1200" kern="1200" dirty="0" smtClean="0"/>
            <a:t>2029</a:t>
          </a:r>
          <a:endParaRPr lang="en-GB" sz="1200" kern="1200" dirty="0"/>
        </a:p>
      </dsp:txBody>
      <dsp:txXfrm>
        <a:off x="4878648" y="1374195"/>
        <a:ext cx="393260" cy="262173"/>
      </dsp:txXfrm>
    </dsp:sp>
    <dsp:sp modelId="{8CA08589-5C17-45B5-AE01-171194DE94F2}">
      <dsp:nvSpPr>
        <dsp:cNvPr id="0" name=""/>
        <dsp:cNvSpPr/>
      </dsp:nvSpPr>
      <dsp:spPr>
        <a:xfrm>
          <a:off x="5282030" y="1374195"/>
          <a:ext cx="655433" cy="262173"/>
        </a:xfrm>
        <a:prstGeom prst="chevron">
          <a:avLst/>
        </a:prstGeom>
        <a:solidFill>
          <a:schemeClr val="accent5">
            <a:hueOff val="-7353344"/>
            <a:satOff val="-10228"/>
            <a:lumOff val="-3922"/>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8006" tIns="16002" rIns="16002" bIns="16002" numCol="1" spcCol="1270" anchor="ctr" anchorCtr="0">
          <a:noAutofit/>
        </a:bodyPr>
        <a:lstStyle/>
        <a:p>
          <a:pPr lvl="0" algn="ctr" defTabSz="533400">
            <a:lnSpc>
              <a:spcPct val="90000"/>
            </a:lnSpc>
            <a:spcBef>
              <a:spcPct val="0"/>
            </a:spcBef>
            <a:spcAft>
              <a:spcPct val="35000"/>
            </a:spcAft>
          </a:pPr>
          <a:r>
            <a:rPr lang="en-GB" sz="1200" kern="1200" dirty="0" smtClean="0"/>
            <a:t>2030</a:t>
          </a:r>
          <a:endParaRPr lang="en-GB" sz="1200" kern="1200" dirty="0"/>
        </a:p>
      </dsp:txBody>
      <dsp:txXfrm>
        <a:off x="5413117" y="1374195"/>
        <a:ext cx="393260" cy="262173"/>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B93AA09-DED8-4A2C-B30E-30CDD4BFF745}">
      <dsp:nvSpPr>
        <dsp:cNvPr id="0" name=""/>
        <dsp:cNvSpPr/>
      </dsp:nvSpPr>
      <dsp:spPr>
        <a:xfrm>
          <a:off x="0" y="346639"/>
          <a:ext cx="1452575" cy="533523"/>
        </a:xfrm>
        <a:prstGeom prst="chevron">
          <a:avLst/>
        </a:prstGeom>
        <a:solidFill>
          <a:srgbClr val="FF000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26670" rIns="26670" bIns="26670" numCol="1" spcCol="1270" anchor="ctr" anchorCtr="0">
          <a:noAutofit/>
        </a:bodyPr>
        <a:lstStyle/>
        <a:p>
          <a:pPr lvl="0" algn="ctr" defTabSz="889000">
            <a:lnSpc>
              <a:spcPct val="90000"/>
            </a:lnSpc>
            <a:spcBef>
              <a:spcPct val="0"/>
            </a:spcBef>
            <a:spcAft>
              <a:spcPct val="35000"/>
            </a:spcAft>
          </a:pPr>
          <a:r>
            <a:rPr lang="en-US" sz="2000" b="1" kern="1200" dirty="0" smtClean="0">
              <a:solidFill>
                <a:srgbClr val="FFFF00"/>
              </a:solidFill>
            </a:rPr>
            <a:t>2015</a:t>
          </a:r>
          <a:endParaRPr lang="en-US" sz="2000" b="1" kern="1200" dirty="0">
            <a:solidFill>
              <a:srgbClr val="FFFF00"/>
            </a:solidFill>
          </a:endParaRPr>
        </a:p>
      </dsp:txBody>
      <dsp:txXfrm>
        <a:off x="266762" y="346639"/>
        <a:ext cx="919052" cy="533523"/>
      </dsp:txXfrm>
    </dsp:sp>
    <dsp:sp modelId="{9AC18963-3BE3-4FCF-83DC-F707A9E859B6}">
      <dsp:nvSpPr>
        <dsp:cNvPr id="0" name=""/>
        <dsp:cNvSpPr/>
      </dsp:nvSpPr>
      <dsp:spPr>
        <a:xfrm>
          <a:off x="1346325" y="464493"/>
          <a:ext cx="975026" cy="265117"/>
        </a:xfrm>
        <a:prstGeom prst="chevron">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008" tIns="20003" rIns="20003" bIns="20003" numCol="1" spcCol="1270" anchor="ctr" anchorCtr="0">
          <a:noAutofit/>
        </a:bodyPr>
        <a:lstStyle/>
        <a:p>
          <a:pPr lvl="0" algn="ctr" defTabSz="666750">
            <a:lnSpc>
              <a:spcPct val="90000"/>
            </a:lnSpc>
            <a:spcBef>
              <a:spcPct val="0"/>
            </a:spcBef>
            <a:spcAft>
              <a:spcPct val="35000"/>
            </a:spcAft>
          </a:pPr>
          <a:r>
            <a:rPr lang="en-US" sz="1500" kern="1200" dirty="0" smtClean="0"/>
            <a:t>2016</a:t>
          </a:r>
          <a:endParaRPr lang="en-US" sz="1500" kern="1200" dirty="0"/>
        </a:p>
      </dsp:txBody>
      <dsp:txXfrm>
        <a:off x="1478884" y="464493"/>
        <a:ext cx="709909" cy="265117"/>
      </dsp:txXfrm>
    </dsp:sp>
    <dsp:sp modelId="{9F5E3242-BF1E-47A9-AD9E-5A3361084160}">
      <dsp:nvSpPr>
        <dsp:cNvPr id="0" name=""/>
        <dsp:cNvSpPr/>
      </dsp:nvSpPr>
      <dsp:spPr>
        <a:xfrm>
          <a:off x="2217047" y="464495"/>
          <a:ext cx="741225" cy="268436"/>
        </a:xfrm>
        <a:prstGeom prst="chevron">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008" tIns="20003" rIns="20003" bIns="20003" numCol="1" spcCol="1270" anchor="ctr" anchorCtr="0">
          <a:noAutofit/>
        </a:bodyPr>
        <a:lstStyle/>
        <a:p>
          <a:pPr lvl="0" algn="ctr" defTabSz="666750">
            <a:lnSpc>
              <a:spcPct val="90000"/>
            </a:lnSpc>
            <a:spcBef>
              <a:spcPct val="0"/>
            </a:spcBef>
            <a:spcAft>
              <a:spcPct val="35000"/>
            </a:spcAft>
          </a:pPr>
          <a:r>
            <a:rPr lang="en-US" sz="1500" kern="1200" dirty="0" smtClean="0"/>
            <a:t>2017</a:t>
          </a:r>
          <a:endParaRPr lang="en-US" sz="1500" kern="1200" dirty="0"/>
        </a:p>
      </dsp:txBody>
      <dsp:txXfrm>
        <a:off x="2351265" y="464495"/>
        <a:ext cx="472789" cy="268436"/>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AC18963-3BE3-4FCF-83DC-F707A9E859B6}">
      <dsp:nvSpPr>
        <dsp:cNvPr id="0" name=""/>
        <dsp:cNvSpPr/>
      </dsp:nvSpPr>
      <dsp:spPr>
        <a:xfrm>
          <a:off x="30509" y="559203"/>
          <a:ext cx="1614189" cy="474625"/>
        </a:xfrm>
        <a:prstGeom prst="chevron">
          <a:avLst/>
        </a:prstGeom>
        <a:solidFill>
          <a:srgbClr val="FF000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26670" rIns="26670" bIns="26670" numCol="1" spcCol="1270" anchor="ctr" anchorCtr="0">
          <a:noAutofit/>
        </a:bodyPr>
        <a:lstStyle/>
        <a:p>
          <a:pPr lvl="0" algn="ctr" defTabSz="889000">
            <a:lnSpc>
              <a:spcPct val="90000"/>
            </a:lnSpc>
            <a:spcBef>
              <a:spcPct val="0"/>
            </a:spcBef>
            <a:spcAft>
              <a:spcPct val="35000"/>
            </a:spcAft>
          </a:pPr>
          <a:r>
            <a:rPr lang="en-US" sz="2000" kern="1200" dirty="0" smtClean="0"/>
            <a:t>2019</a:t>
          </a:r>
          <a:endParaRPr lang="en-US" sz="2000" kern="1200" dirty="0"/>
        </a:p>
      </dsp:txBody>
      <dsp:txXfrm>
        <a:off x="267822" y="559203"/>
        <a:ext cx="1139564" cy="474625"/>
      </dsp:txXfrm>
    </dsp:sp>
    <dsp:sp modelId="{9F5E3242-BF1E-47A9-AD9E-5A3361084160}">
      <dsp:nvSpPr>
        <dsp:cNvPr id="0" name=""/>
        <dsp:cNvSpPr/>
      </dsp:nvSpPr>
      <dsp:spPr>
        <a:xfrm>
          <a:off x="1558421" y="680185"/>
          <a:ext cx="565140" cy="226056"/>
        </a:xfrm>
        <a:prstGeom prst="chevron">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0005" tIns="13335" rIns="13335" bIns="13335" numCol="1" spcCol="1270" anchor="ctr" anchorCtr="0">
          <a:noAutofit/>
        </a:bodyPr>
        <a:lstStyle/>
        <a:p>
          <a:pPr lvl="0" algn="ctr" defTabSz="444500">
            <a:lnSpc>
              <a:spcPct val="90000"/>
            </a:lnSpc>
            <a:spcBef>
              <a:spcPct val="0"/>
            </a:spcBef>
            <a:spcAft>
              <a:spcPct val="35000"/>
            </a:spcAft>
          </a:pPr>
          <a:r>
            <a:rPr lang="en-US" sz="1000" kern="1200" dirty="0" smtClean="0"/>
            <a:t>2020</a:t>
          </a:r>
          <a:endParaRPr lang="en-US" sz="1000" kern="1200" dirty="0"/>
        </a:p>
      </dsp:txBody>
      <dsp:txXfrm>
        <a:off x="1671449" y="680185"/>
        <a:ext cx="339084" cy="226056"/>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4F0F1B6-E07D-41CB-B19C-2AD933BA774E}">
      <dsp:nvSpPr>
        <dsp:cNvPr id="0" name=""/>
        <dsp:cNvSpPr/>
      </dsp:nvSpPr>
      <dsp:spPr>
        <a:xfrm>
          <a:off x="1453549" y="0"/>
          <a:ext cx="7531286" cy="6574959"/>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142240" rIns="142240" bIns="142240" numCol="1" spcCol="1270" anchor="ctr" anchorCtr="0">
          <a:noAutofit/>
        </a:bodyPr>
        <a:lstStyle/>
        <a:p>
          <a:pPr lvl="0" algn="ctr" defTabSz="889000">
            <a:lnSpc>
              <a:spcPts val="1600"/>
            </a:lnSpc>
            <a:spcBef>
              <a:spcPct val="0"/>
            </a:spcBef>
            <a:spcAft>
              <a:spcPts val="0"/>
            </a:spcAft>
          </a:pPr>
          <a:endParaRPr lang="en-US" sz="2000" b="1" kern="1200" dirty="0" smtClean="0">
            <a:solidFill>
              <a:srgbClr val="FA0000"/>
            </a:solidFill>
          </a:endParaRPr>
        </a:p>
        <a:p>
          <a:pPr lvl="0" algn="ctr" defTabSz="889000">
            <a:lnSpc>
              <a:spcPts val="1600"/>
            </a:lnSpc>
            <a:spcBef>
              <a:spcPct val="0"/>
            </a:spcBef>
            <a:spcAft>
              <a:spcPts val="0"/>
            </a:spcAft>
          </a:pPr>
          <a:endParaRPr lang="en-US" sz="2000" b="1" kern="1200" dirty="0" smtClean="0">
            <a:solidFill>
              <a:srgbClr val="FFFF00"/>
            </a:solidFill>
          </a:endParaRPr>
        </a:p>
        <a:p>
          <a:pPr lvl="0" algn="ctr" defTabSz="889000">
            <a:lnSpc>
              <a:spcPts val="1400"/>
            </a:lnSpc>
            <a:spcBef>
              <a:spcPct val="0"/>
            </a:spcBef>
            <a:spcAft>
              <a:spcPts val="0"/>
            </a:spcAft>
          </a:pPr>
          <a:r>
            <a:rPr lang="en-US" sz="2000" b="1" kern="1200" dirty="0" smtClean="0">
              <a:solidFill>
                <a:srgbClr val="FFFF00"/>
              </a:solidFill>
            </a:rPr>
            <a:t>2030 Agenda </a:t>
          </a:r>
          <a:r>
            <a:rPr lang="en-US" sz="2000" kern="1200" dirty="0" smtClean="0">
              <a:solidFill>
                <a:srgbClr val="FFFF00"/>
              </a:solidFill>
            </a:rPr>
            <a:t>for Sustainable Development &amp; </a:t>
          </a:r>
          <a:r>
            <a:rPr lang="en-US" sz="2000" b="1" kern="1200" dirty="0" smtClean="0">
              <a:solidFill>
                <a:srgbClr val="FFFF00"/>
              </a:solidFill>
            </a:rPr>
            <a:t>17 SDGs</a:t>
          </a:r>
        </a:p>
        <a:p>
          <a:pPr lvl="0" algn="ctr" defTabSz="889000">
            <a:lnSpc>
              <a:spcPts val="1400"/>
            </a:lnSpc>
            <a:spcBef>
              <a:spcPct val="0"/>
            </a:spcBef>
            <a:spcAft>
              <a:spcPts val="0"/>
            </a:spcAft>
          </a:pPr>
          <a:r>
            <a:rPr lang="en-US" sz="1200" b="1" i="1" kern="1200" dirty="0" smtClean="0">
              <a:solidFill>
                <a:srgbClr val="FFFF00"/>
              </a:solidFill>
            </a:rPr>
            <a:t>Paris Agreement, Sendai Framework, Addis Ababa Action Agenda (AAAA), Global Partnership for Effective Development Cooperation (GPEDC)</a:t>
          </a:r>
          <a:endParaRPr lang="en-US" sz="1200" b="1" i="1" kern="1200" dirty="0">
            <a:solidFill>
              <a:srgbClr val="FFFF00"/>
            </a:solidFill>
          </a:endParaRPr>
        </a:p>
      </dsp:txBody>
      <dsp:txXfrm>
        <a:off x="3807076" y="328747"/>
        <a:ext cx="2824232" cy="657495"/>
      </dsp:txXfrm>
    </dsp:sp>
    <dsp:sp modelId="{6375544E-7851-40C3-B126-2D305E05D41E}">
      <dsp:nvSpPr>
        <dsp:cNvPr id="0" name=""/>
        <dsp:cNvSpPr/>
      </dsp:nvSpPr>
      <dsp:spPr>
        <a:xfrm>
          <a:off x="2553638" y="1644678"/>
          <a:ext cx="5579773" cy="4799197"/>
        </a:xfrm>
        <a:prstGeom prst="ellipse">
          <a:avLst/>
        </a:prstGeom>
        <a:solidFill>
          <a:schemeClr val="accent2">
            <a:lumMod val="40000"/>
            <a:lumOff val="6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128016" rIns="128016" bIns="128016" numCol="1" spcCol="1270" anchor="ctr" anchorCtr="0">
          <a:noAutofit/>
        </a:bodyPr>
        <a:lstStyle/>
        <a:p>
          <a:pPr lvl="0" algn="ctr" defTabSz="800100">
            <a:lnSpc>
              <a:spcPct val="90000"/>
            </a:lnSpc>
            <a:spcBef>
              <a:spcPct val="0"/>
            </a:spcBef>
            <a:spcAft>
              <a:spcPct val="35000"/>
            </a:spcAft>
          </a:pPr>
          <a:r>
            <a:rPr lang="en-US" sz="1800" b="1" kern="1200" dirty="0" smtClean="0">
              <a:solidFill>
                <a:srgbClr val="FA0000"/>
              </a:solidFill>
            </a:rPr>
            <a:t>S.A.M.O.A Pathway</a:t>
          </a:r>
          <a:endParaRPr lang="en-US" sz="1800" b="1" kern="1200" dirty="0">
            <a:solidFill>
              <a:srgbClr val="FA0000"/>
            </a:solidFill>
          </a:endParaRPr>
        </a:p>
      </dsp:txBody>
      <dsp:txXfrm>
        <a:off x="4140386" y="1920632"/>
        <a:ext cx="2406277" cy="551907"/>
      </dsp:txXfrm>
    </dsp:sp>
    <dsp:sp modelId="{92A07286-0CAB-48B3-AA8C-0324FC3B7D83}">
      <dsp:nvSpPr>
        <dsp:cNvPr id="0" name=""/>
        <dsp:cNvSpPr/>
      </dsp:nvSpPr>
      <dsp:spPr>
        <a:xfrm>
          <a:off x="3143244" y="2317580"/>
          <a:ext cx="4400560" cy="4257378"/>
        </a:xfrm>
        <a:prstGeom prst="ellipse">
          <a:avLst/>
        </a:prstGeom>
        <a:solidFill>
          <a:srgbClr val="FFFF0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3792" tIns="113792" rIns="113792" bIns="113792" numCol="1" spcCol="1270" anchor="ctr" anchorCtr="0">
          <a:noAutofit/>
        </a:bodyPr>
        <a:lstStyle/>
        <a:p>
          <a:pPr lvl="0" algn="ctr" defTabSz="711200">
            <a:lnSpc>
              <a:spcPct val="90000"/>
            </a:lnSpc>
            <a:spcBef>
              <a:spcPct val="0"/>
            </a:spcBef>
            <a:spcAft>
              <a:spcPts val="200"/>
            </a:spcAft>
          </a:pPr>
          <a:r>
            <a:rPr lang="en-US" sz="1600" b="1" kern="1200" dirty="0" smtClean="0">
              <a:solidFill>
                <a:srgbClr val="FA0000"/>
              </a:solidFill>
            </a:rPr>
            <a:t>Framework for Pacific Regionalism(FPR), </a:t>
          </a:r>
        </a:p>
        <a:p>
          <a:pPr lvl="0" algn="ctr" defTabSz="711200">
            <a:lnSpc>
              <a:spcPct val="90000"/>
            </a:lnSpc>
            <a:spcBef>
              <a:spcPct val="0"/>
            </a:spcBef>
            <a:spcAft>
              <a:spcPct val="35000"/>
            </a:spcAft>
          </a:pPr>
          <a:r>
            <a:rPr lang="en-US" sz="1100" b="1" kern="1200" dirty="0" smtClean="0">
              <a:solidFill>
                <a:srgbClr val="FA0000"/>
              </a:solidFill>
            </a:rPr>
            <a:t>Pacific Roadmap for Sustainable Development (PRSD)</a:t>
          </a:r>
          <a:endParaRPr lang="en-US" sz="1100" b="1" kern="1200" dirty="0">
            <a:solidFill>
              <a:srgbClr val="FA0000"/>
            </a:solidFill>
          </a:endParaRPr>
        </a:p>
      </dsp:txBody>
      <dsp:txXfrm>
        <a:off x="4204879" y="2611340"/>
        <a:ext cx="2277290" cy="587518"/>
      </dsp:txXfrm>
    </dsp:sp>
    <dsp:sp modelId="{CB6DE486-761E-4329-BCCC-761784043E01}">
      <dsp:nvSpPr>
        <dsp:cNvPr id="0" name=""/>
        <dsp:cNvSpPr/>
      </dsp:nvSpPr>
      <dsp:spPr>
        <a:xfrm>
          <a:off x="3512809" y="3279852"/>
          <a:ext cx="3616227" cy="3295106"/>
        </a:xfrm>
        <a:prstGeom prst="ellipse">
          <a:avLst/>
        </a:prstGeom>
        <a:solidFill>
          <a:srgbClr val="92D05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9568" tIns="99568" rIns="99568" bIns="99568" numCol="1" spcCol="1270" anchor="ctr" anchorCtr="0">
          <a:noAutofit/>
        </a:bodyPr>
        <a:lstStyle/>
        <a:p>
          <a:pPr lvl="0" algn="ctr" defTabSz="622300">
            <a:lnSpc>
              <a:spcPct val="90000"/>
            </a:lnSpc>
            <a:spcBef>
              <a:spcPct val="0"/>
            </a:spcBef>
            <a:spcAft>
              <a:spcPct val="35000"/>
            </a:spcAft>
          </a:pPr>
          <a:r>
            <a:rPr lang="en-US" sz="1400" kern="1200" dirty="0" smtClean="0">
              <a:solidFill>
                <a:srgbClr val="FA0000"/>
              </a:solidFill>
            </a:rPr>
            <a:t>Sector Regional Frameworks </a:t>
          </a:r>
        </a:p>
        <a:p>
          <a:pPr lvl="0" algn="ctr" defTabSz="622300">
            <a:lnSpc>
              <a:spcPct val="90000"/>
            </a:lnSpc>
            <a:spcBef>
              <a:spcPct val="0"/>
            </a:spcBef>
            <a:spcAft>
              <a:spcPct val="35000"/>
            </a:spcAft>
          </a:pPr>
          <a:r>
            <a:rPr lang="en-US" sz="1000" kern="1200" dirty="0" smtClean="0">
              <a:solidFill>
                <a:srgbClr val="FA0000"/>
              </a:solidFill>
            </a:rPr>
            <a:t>Pacific Leaders Gender Equality Declaration (PLGED), Framework for Resilient Development in the Pacific (FRDP), </a:t>
          </a:r>
          <a:r>
            <a:rPr lang="en-US" sz="1000" kern="1200" dirty="0" err="1" smtClean="0">
              <a:solidFill>
                <a:srgbClr val="FA0000"/>
              </a:solidFill>
            </a:rPr>
            <a:t>Boe</a:t>
          </a:r>
          <a:r>
            <a:rPr lang="en-US" sz="1000" kern="1200" dirty="0" smtClean="0">
              <a:solidFill>
                <a:srgbClr val="FA0000"/>
              </a:solidFill>
            </a:rPr>
            <a:t> Declaration</a:t>
          </a:r>
          <a:endParaRPr lang="en-US" sz="1000" kern="1200" dirty="0">
            <a:solidFill>
              <a:srgbClr val="FA0000"/>
            </a:solidFill>
          </a:endParaRPr>
        </a:p>
      </dsp:txBody>
      <dsp:txXfrm>
        <a:off x="4344542" y="3576412"/>
        <a:ext cx="1952762" cy="593119"/>
      </dsp:txXfrm>
    </dsp:sp>
    <dsp:sp modelId="{2F1D55A3-CC58-4AC9-AA9A-F82C5500584E}">
      <dsp:nvSpPr>
        <dsp:cNvPr id="0" name=""/>
        <dsp:cNvSpPr/>
      </dsp:nvSpPr>
      <dsp:spPr>
        <a:xfrm>
          <a:off x="3959509" y="4417583"/>
          <a:ext cx="2916888" cy="2157375"/>
        </a:xfrm>
        <a:prstGeom prst="ellipse">
          <a:avLst/>
        </a:prstGeom>
        <a:solidFill>
          <a:srgbClr val="E57FD2"/>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56464" tIns="156464" rIns="156464" bIns="156464" numCol="1" spcCol="1270" anchor="ctr" anchorCtr="0">
          <a:noAutofit/>
        </a:bodyPr>
        <a:lstStyle/>
        <a:p>
          <a:pPr lvl="0" algn="ctr" defTabSz="977900">
            <a:lnSpc>
              <a:spcPct val="90000"/>
            </a:lnSpc>
            <a:spcBef>
              <a:spcPct val="0"/>
            </a:spcBef>
            <a:spcAft>
              <a:spcPct val="35000"/>
            </a:spcAft>
          </a:pPr>
          <a:r>
            <a:rPr lang="en-US" sz="2200" b="1" kern="1200" dirty="0" smtClean="0">
              <a:solidFill>
                <a:schemeClr val="tx1"/>
              </a:solidFill>
            </a:rPr>
            <a:t>National Development &amp; Sector Plans</a:t>
          </a:r>
          <a:endParaRPr lang="en-US" sz="2200" b="1" kern="1200" dirty="0">
            <a:solidFill>
              <a:schemeClr val="tx1"/>
            </a:solidFill>
          </a:endParaRPr>
        </a:p>
      </dsp:txBody>
      <dsp:txXfrm>
        <a:off x="4386677" y="4956927"/>
        <a:ext cx="2062551" cy="1078687"/>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2E41245-D62B-404D-B90A-0D5DC6A5613E}">
      <dsp:nvSpPr>
        <dsp:cNvPr id="0" name=""/>
        <dsp:cNvSpPr/>
      </dsp:nvSpPr>
      <dsp:spPr>
        <a:xfrm rot="5400000">
          <a:off x="4580631" y="135599"/>
          <a:ext cx="2044347" cy="1778582"/>
        </a:xfrm>
        <a:prstGeom prst="hexagon">
          <a:avLst>
            <a:gd name="adj" fmla="val 25000"/>
            <a:gd name="vf" fmla="val 115470"/>
          </a:avLst>
        </a:prstGeom>
        <a:solidFill>
          <a:srgbClr val="DD5D66"/>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n-US" sz="2400" kern="1200" dirty="0" err="1" smtClean="0"/>
            <a:t>Labour</a:t>
          </a:r>
          <a:r>
            <a:rPr lang="en-US" sz="2400" kern="1200" dirty="0" smtClean="0"/>
            <a:t> Force</a:t>
          </a:r>
          <a:endParaRPr lang="en-US" sz="2400" kern="1200" dirty="0"/>
        </a:p>
      </dsp:txBody>
      <dsp:txXfrm rot="-5400000">
        <a:off x="4990675" y="321294"/>
        <a:ext cx="1224258" cy="1407193"/>
      </dsp:txXfrm>
    </dsp:sp>
    <dsp:sp modelId="{4AE833B9-B074-4588-968C-B6613E07D138}">
      <dsp:nvSpPr>
        <dsp:cNvPr id="0" name=""/>
        <dsp:cNvSpPr/>
      </dsp:nvSpPr>
      <dsp:spPr>
        <a:xfrm>
          <a:off x="2665432" y="404251"/>
          <a:ext cx="2281491" cy="1277905"/>
        </a:xfrm>
        <a:prstGeom prst="rect">
          <a:avLst/>
        </a:prstGeom>
        <a:noFill/>
        <a:ln>
          <a:noFill/>
        </a:ln>
        <a:effectLst/>
      </dsp:spPr>
      <dsp:style>
        <a:lnRef idx="0">
          <a:scrgbClr r="0" g="0" b="0"/>
        </a:lnRef>
        <a:fillRef idx="0">
          <a:scrgbClr r="0" g="0" b="0"/>
        </a:fillRef>
        <a:effectRef idx="0">
          <a:scrgbClr r="0" g="0" b="0"/>
        </a:effectRef>
        <a:fontRef idx="minor"/>
      </dsp:style>
    </dsp:sp>
    <dsp:sp modelId="{5598A771-9B4E-4A84-A914-28CA93977E96}">
      <dsp:nvSpPr>
        <dsp:cNvPr id="0" name=""/>
        <dsp:cNvSpPr/>
      </dsp:nvSpPr>
      <dsp:spPr>
        <a:xfrm rot="5400000">
          <a:off x="2659762" y="135599"/>
          <a:ext cx="2044347" cy="1778582"/>
        </a:xfrm>
        <a:prstGeom prst="hexagon">
          <a:avLst>
            <a:gd name="adj" fmla="val 25000"/>
            <a:gd name="vf" fmla="val 115470"/>
          </a:avLst>
        </a:prstGeom>
        <a:solidFill>
          <a:srgbClr val="FFC00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111250">
            <a:lnSpc>
              <a:spcPct val="90000"/>
            </a:lnSpc>
            <a:spcBef>
              <a:spcPct val="0"/>
            </a:spcBef>
            <a:spcAft>
              <a:spcPct val="35000"/>
            </a:spcAft>
          </a:pPr>
          <a:r>
            <a:rPr lang="en-US" sz="2500" kern="1200" dirty="0" smtClean="0"/>
            <a:t>Disability</a:t>
          </a:r>
          <a:endParaRPr lang="en-US" sz="2500" kern="1200" dirty="0"/>
        </a:p>
      </dsp:txBody>
      <dsp:txXfrm rot="-5400000">
        <a:off x="3069806" y="321294"/>
        <a:ext cx="1224258" cy="1407193"/>
      </dsp:txXfrm>
    </dsp:sp>
    <dsp:sp modelId="{3A800BFC-4FA2-4881-B4F4-BD6F9C23A57A}">
      <dsp:nvSpPr>
        <dsp:cNvPr id="0" name=""/>
        <dsp:cNvSpPr/>
      </dsp:nvSpPr>
      <dsp:spPr>
        <a:xfrm rot="5400000">
          <a:off x="3616517" y="1864118"/>
          <a:ext cx="2044347" cy="1792028"/>
        </a:xfrm>
        <a:prstGeom prst="hexagon">
          <a:avLst>
            <a:gd name="adj" fmla="val 25000"/>
            <a:gd name="vf" fmla="val 11547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121920" rIns="121920" bIns="121920" numCol="1" spcCol="1270" anchor="ctr" anchorCtr="0">
          <a:noAutofit/>
        </a:bodyPr>
        <a:lstStyle/>
        <a:p>
          <a:pPr lvl="0" algn="ctr" defTabSz="1422400">
            <a:lnSpc>
              <a:spcPct val="90000"/>
            </a:lnSpc>
            <a:spcBef>
              <a:spcPct val="0"/>
            </a:spcBef>
            <a:spcAft>
              <a:spcPct val="35000"/>
            </a:spcAft>
          </a:pPr>
          <a:r>
            <a:rPr lang="en-US" sz="3200" b="1" kern="1200" dirty="0" smtClean="0"/>
            <a:t>HIES</a:t>
          </a:r>
          <a:endParaRPr lang="en-US" sz="3200" b="1" kern="1200" dirty="0"/>
        </a:p>
      </dsp:txBody>
      <dsp:txXfrm rot="-5400000">
        <a:off x="4022916" y="2057657"/>
        <a:ext cx="1231548" cy="1404951"/>
      </dsp:txXfrm>
    </dsp:sp>
    <dsp:sp modelId="{C61EB054-CE94-43E8-B364-BECACEE3FF6B}">
      <dsp:nvSpPr>
        <dsp:cNvPr id="0" name=""/>
        <dsp:cNvSpPr/>
      </dsp:nvSpPr>
      <dsp:spPr>
        <a:xfrm>
          <a:off x="7357887" y="407877"/>
          <a:ext cx="2207895" cy="1226608"/>
        </a:xfrm>
        <a:prstGeom prst="rect">
          <a:avLst/>
        </a:prstGeom>
        <a:noFill/>
        <a:ln>
          <a:noFill/>
        </a:ln>
        <a:effectLst/>
      </dsp:spPr>
      <dsp:style>
        <a:lnRef idx="0">
          <a:scrgbClr r="0" g="0" b="0"/>
        </a:lnRef>
        <a:fillRef idx="0">
          <a:scrgbClr r="0" g="0" b="0"/>
        </a:fillRef>
        <a:effectRef idx="0">
          <a:scrgbClr r="0" g="0" b="0"/>
        </a:effectRef>
        <a:fontRef idx="minor"/>
      </dsp:style>
    </dsp:sp>
    <dsp:sp modelId="{7BCCC612-1239-4728-B1F1-98ACBF01265C}">
      <dsp:nvSpPr>
        <dsp:cNvPr id="0" name=""/>
        <dsp:cNvSpPr/>
      </dsp:nvSpPr>
      <dsp:spPr>
        <a:xfrm rot="5400000">
          <a:off x="5537386" y="1870841"/>
          <a:ext cx="2044347" cy="1778582"/>
        </a:xfrm>
        <a:prstGeom prst="hexagon">
          <a:avLst>
            <a:gd name="adj" fmla="val 25000"/>
            <a:gd name="vf" fmla="val 115470"/>
          </a:avLst>
        </a:prstGeom>
        <a:solidFill>
          <a:srgbClr val="A4327E"/>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600200">
            <a:lnSpc>
              <a:spcPct val="90000"/>
            </a:lnSpc>
            <a:spcBef>
              <a:spcPct val="0"/>
            </a:spcBef>
            <a:spcAft>
              <a:spcPct val="35000"/>
            </a:spcAft>
          </a:pPr>
          <a:endParaRPr lang="en-US" sz="3600" kern="1200"/>
        </a:p>
      </dsp:txBody>
      <dsp:txXfrm rot="-5400000">
        <a:off x="5947430" y="2056536"/>
        <a:ext cx="1224258" cy="1407193"/>
      </dsp:txXfrm>
    </dsp:sp>
    <dsp:sp modelId="{DCE510E2-A9FA-4093-A9F8-5565FF63F2C7}">
      <dsp:nvSpPr>
        <dsp:cNvPr id="0" name=""/>
        <dsp:cNvSpPr/>
      </dsp:nvSpPr>
      <dsp:spPr>
        <a:xfrm rot="5400000">
          <a:off x="4580631" y="3606083"/>
          <a:ext cx="2044347" cy="1778582"/>
        </a:xfrm>
        <a:prstGeom prst="hexagon">
          <a:avLst>
            <a:gd name="adj" fmla="val 25000"/>
            <a:gd name="vf" fmla="val 115470"/>
          </a:avLst>
        </a:prstGeom>
        <a:solidFill>
          <a:schemeClr val="accent6"/>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0490" tIns="110490" rIns="110490" bIns="110490" numCol="1" spcCol="1270" anchor="ctr" anchorCtr="0">
          <a:noAutofit/>
        </a:bodyPr>
        <a:lstStyle/>
        <a:p>
          <a:pPr lvl="0" algn="ctr" defTabSz="1289050">
            <a:lnSpc>
              <a:spcPct val="90000"/>
            </a:lnSpc>
            <a:spcBef>
              <a:spcPct val="0"/>
            </a:spcBef>
            <a:spcAft>
              <a:spcPct val="35000"/>
            </a:spcAft>
          </a:pPr>
          <a:endParaRPr lang="en-US" sz="2900" kern="1200" dirty="0">
            <a:solidFill>
              <a:schemeClr val="bg1"/>
            </a:solidFill>
          </a:endParaRPr>
        </a:p>
      </dsp:txBody>
      <dsp:txXfrm rot="-5400000">
        <a:off x="4990675" y="3791778"/>
        <a:ext cx="1224258" cy="1407193"/>
      </dsp:txXfrm>
    </dsp:sp>
    <dsp:sp modelId="{EAC37ED7-89C5-457B-B8F8-73D3DA80E61B}">
      <dsp:nvSpPr>
        <dsp:cNvPr id="0" name=""/>
        <dsp:cNvSpPr/>
      </dsp:nvSpPr>
      <dsp:spPr>
        <a:xfrm>
          <a:off x="6546067" y="3882070"/>
          <a:ext cx="2281491" cy="122660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0490" tIns="110490" rIns="110490" bIns="110490" numCol="1" spcCol="1270" anchor="ctr" anchorCtr="0">
          <a:noAutofit/>
        </a:bodyPr>
        <a:lstStyle/>
        <a:p>
          <a:pPr lvl="0" algn="l" defTabSz="1289050">
            <a:lnSpc>
              <a:spcPct val="90000"/>
            </a:lnSpc>
            <a:spcBef>
              <a:spcPct val="0"/>
            </a:spcBef>
            <a:spcAft>
              <a:spcPct val="35000"/>
            </a:spcAft>
          </a:pPr>
          <a:endParaRPr lang="en-US" sz="2900" kern="1200" dirty="0">
            <a:solidFill>
              <a:schemeClr val="bg1"/>
            </a:solidFill>
          </a:endParaRPr>
        </a:p>
        <a:p>
          <a:pPr lvl="0" algn="l" defTabSz="1289050">
            <a:lnSpc>
              <a:spcPct val="90000"/>
            </a:lnSpc>
            <a:spcBef>
              <a:spcPct val="0"/>
            </a:spcBef>
            <a:spcAft>
              <a:spcPct val="35000"/>
            </a:spcAft>
          </a:pPr>
          <a:r>
            <a:rPr lang="en-US" sz="2900" kern="1200" dirty="0" smtClean="0">
              <a:solidFill>
                <a:schemeClr val="bg1"/>
              </a:solidFill>
            </a:rPr>
            <a:t>Partakers</a:t>
          </a:r>
          <a:endParaRPr lang="en-US" sz="2900" kern="1200" dirty="0">
            <a:solidFill>
              <a:schemeClr val="bg1"/>
            </a:solidFill>
          </a:endParaRPr>
        </a:p>
      </dsp:txBody>
      <dsp:txXfrm>
        <a:off x="6546067" y="3882070"/>
        <a:ext cx="2281491" cy="1226608"/>
      </dsp:txXfrm>
    </dsp:sp>
    <dsp:sp modelId="{CF26BEAA-FB28-4EB9-85E9-37E2D0980F9A}">
      <dsp:nvSpPr>
        <dsp:cNvPr id="0" name=""/>
        <dsp:cNvSpPr/>
      </dsp:nvSpPr>
      <dsp:spPr>
        <a:xfrm rot="5400000">
          <a:off x="2659762" y="3606083"/>
          <a:ext cx="2044347" cy="1778582"/>
        </a:xfrm>
        <a:prstGeom prst="hexagon">
          <a:avLst>
            <a:gd name="adj" fmla="val 25000"/>
            <a:gd name="vf" fmla="val 115470"/>
          </a:avLst>
        </a:prstGeom>
        <a:solidFill>
          <a:srgbClr val="56CCE8"/>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600200">
            <a:lnSpc>
              <a:spcPct val="90000"/>
            </a:lnSpc>
            <a:spcBef>
              <a:spcPct val="0"/>
            </a:spcBef>
            <a:spcAft>
              <a:spcPct val="35000"/>
            </a:spcAft>
          </a:pPr>
          <a:endParaRPr lang="en-US" sz="3600" kern="1200"/>
        </a:p>
      </dsp:txBody>
      <dsp:txXfrm rot="-5400000">
        <a:off x="3069806" y="3791778"/>
        <a:ext cx="1224258" cy="1407193"/>
      </dsp:txXfrm>
    </dsp:sp>
  </dsp:spTree>
</dsp:drawing>
</file>

<file path=ppt/diagrams/layout1.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2.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3.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4.xml><?xml version="1.0" encoding="utf-8"?>
<dgm:layoutDef xmlns:dgm="http://schemas.openxmlformats.org/drawingml/2006/diagram" xmlns:a="http://schemas.openxmlformats.org/drawingml/2006/main" uniqueId="urn:microsoft.com/office/officeart/2005/8/layout/venn2">
  <dgm:title val=""/>
  <dgm:desc val=""/>
  <dgm:catLst>
    <dgm:cat type="relationship" pri="30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resizeHandles val="exact"/>
    </dgm:varLst>
    <dgm:alg type="composite">
      <dgm:param type="ar" val="1"/>
    </dgm:alg>
    <dgm:shape xmlns:r="http://schemas.openxmlformats.org/officeDocument/2006/relationships" r:blip="">
      <dgm:adjLst/>
    </dgm:shape>
    <dgm:presOf/>
    <dgm:choose name="Name1">
      <dgm:if name="Name2" axis="ch" ptType="node" func="cnt" op="lte" val="3">
        <dgm:constrLst>
          <dgm:constr type="w" for="ch" forName="comp1" refType="w"/>
          <dgm:constr type="h" for="ch" forName="comp1" refType="w" refFor="ch" refForName="comp1"/>
          <dgm:constr type="w" for="ch" forName="comp2" refType="w" fact="0.75"/>
          <dgm:constr type="h" for="ch" forName="comp2" refType="w" refFor="ch" refForName="comp2"/>
          <dgm:constr type="ctrX" for="ch" forName="comp2" refType="ctrX" refFor="ch" refForName="comp1"/>
          <dgm:constr type="b" for="ch" forName="comp2" refType="b" refFor="ch" refForName="comp1"/>
          <dgm:constr type="w" for="ch" forName="comp3" refType="w" fact="0.5"/>
          <dgm:constr type="h" for="ch" forName="comp3" refType="w" refFor="ch" refForName="comp3"/>
          <dgm:constr type="ctrX" for="ch" forName="comp3" refType="ctrX" refFor="ch" refForName="comp1"/>
          <dgm:constr type="b" for="ch" forName="comp3" refType="b" refFor="ch" refForName="comp1"/>
          <dgm:constr type="primFontSz" for="des" ptType="node" op="equ" val="65"/>
        </dgm:constrLst>
      </dgm:if>
      <dgm:if name="Name3" axis="ch" ptType="node" func="cnt" op="equ" val="4">
        <dgm:constrLst>
          <dgm:constr type="w" for="ch" forName="comp1" refType="w"/>
          <dgm:constr type="h" for="ch" forName="comp1" refType="w" refFor="ch" refForName="comp1"/>
          <dgm:constr type="w" for="ch" forName="comp2" refType="w" fact="0.8"/>
          <dgm:constr type="h" for="ch" forName="comp2" refType="w" refFor="ch" refForName="comp2"/>
          <dgm:constr type="ctrX" for="ch" forName="comp2" refType="ctrX" refFor="ch" refForName="comp1"/>
          <dgm:constr type="b" for="ch" forName="comp2" refType="b" refFor="ch" refForName="comp1"/>
          <dgm:constr type="w" for="ch" forName="comp3" refType="w" fact="0.6"/>
          <dgm:constr type="h" for="ch" forName="comp3" refType="w" refFor="ch" refForName="comp3"/>
          <dgm:constr type="ctrX" for="ch" forName="comp3" refType="ctrX" refFor="ch" refForName="comp1"/>
          <dgm:constr type="b" for="ch" forName="comp3" refType="b" refFor="ch" refForName="comp1"/>
          <dgm:constr type="w" for="ch" forName="comp4" refType="w" fact="0.4"/>
          <dgm:constr type="h" for="ch" forName="comp4" refType="w" refFor="ch" refForName="comp4"/>
          <dgm:constr type="ctrX" for="ch" forName="comp4" refType="ctrX" refFor="ch" refForName="comp1"/>
          <dgm:constr type="b" for="ch" forName="comp4" refType="b" refFor="ch" refForName="comp1"/>
          <dgm:constr type="primFontSz" for="des" ptType="node" op="equ" val="65"/>
        </dgm:constrLst>
      </dgm:if>
      <dgm:else name="Name4">
        <dgm:constrLst>
          <dgm:constr type="w" for="ch" forName="comp1" refType="w"/>
          <dgm:constr type="h" for="ch" forName="comp1" refType="w" refFor="ch" refForName="comp1"/>
          <dgm:constr type="w" for="ch" forName="comp2" refType="w" fact="0.85"/>
          <dgm:constr type="h" for="ch" forName="comp2" refType="w" refFor="ch" refForName="comp2"/>
          <dgm:constr type="ctrX" for="ch" forName="comp2" refType="ctrX" refFor="ch" refForName="comp1"/>
          <dgm:constr type="b" for="ch" forName="comp2" refType="b" refFor="ch" refForName="comp1"/>
          <dgm:constr type="w" for="ch" forName="comp3" refType="w" fact="0.7"/>
          <dgm:constr type="h" for="ch" forName="comp3" refType="w" refFor="ch" refForName="comp3"/>
          <dgm:constr type="ctrX" for="ch" forName="comp3" refType="ctrX" refFor="ch" refForName="comp1"/>
          <dgm:constr type="b" for="ch" forName="comp3" refType="b" refFor="ch" refForName="comp1"/>
          <dgm:constr type="w" for="ch" forName="comp4" refType="w" fact="0.55"/>
          <dgm:constr type="h" for="ch" forName="comp4" refType="w" refFor="ch" refForName="comp4"/>
          <dgm:constr type="ctrX" for="ch" forName="comp4" refType="ctrX" refFor="ch" refForName="comp1"/>
          <dgm:constr type="b" for="ch" forName="comp4" refType="b" refFor="ch" refForName="comp1"/>
          <dgm:constr type="w" for="ch" forName="comp5" refType="w" fact="0.4"/>
          <dgm:constr type="h" for="ch" forName="comp5" refType="w" refFor="ch" refForName="comp5"/>
          <dgm:constr type="ctrX" for="ch" forName="comp5" refType="ctrX" refFor="ch" refForName="comp1"/>
          <dgm:constr type="b" for="ch" forName="comp5" refType="b" refFor="ch" refForName="comp1"/>
          <dgm:constr type="w" for="ch" forName="comp6" refType="w" fact="0.25"/>
          <dgm:constr type="h" for="ch" forName="comp6" refType="w" refFor="ch" refForName="comp6"/>
          <dgm:constr type="ctrX" for="ch" forName="comp6" refType="ctrX" refFor="ch" refForName="comp1"/>
          <dgm:constr type="b" for="ch" forName="comp6" refType="b" refFor="ch" refForName="comp1"/>
          <dgm:constr type="w" for="ch" forName="comp7" refType="w" fact="0.15"/>
          <dgm:constr type="h" for="ch" forName="comp7" refType="w" refFor="ch" refForName="comp7"/>
          <dgm:constr type="ctrX" for="ch" forName="comp7" refType="ctrX" refFor="ch" refForName="comp1"/>
          <dgm:constr type="b" for="ch" forName="comp7" refType="b" refFor="ch" refForName="comp1"/>
          <dgm:constr type="primFontSz" for="des" ptType="node" op="equ" val="65"/>
        </dgm:constrLst>
      </dgm:else>
    </dgm:choose>
    <dgm:ruleLst/>
    <dgm:choose name="Name5">
      <dgm:if name="Name6" axis="ch" ptType="node" func="cnt" op="gte" val="1">
        <dgm:layoutNode name="comp1">
          <dgm:alg type="composite"/>
          <dgm:shape xmlns:r="http://schemas.openxmlformats.org/officeDocument/2006/relationships" r:blip="">
            <dgm:adjLst/>
          </dgm:shape>
          <dgm:presOf/>
          <dgm:choose name="Name7">
            <dgm:if name="Name8" axis="ch" ptType="node" func="cnt" op="equ" val="1">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5"/>
                <dgm:constr type="w" for="ch" forName="c1text" refType="w" refFor="ch" refForName="circle1" fact="0.70711"/>
                <dgm:constr type="h" for="ch" forName="c1text" refType="h" refFor="ch" refForName="circle1" fact="0.5"/>
              </dgm:constrLst>
            </dgm:if>
            <dgm:if name="Name9" axis="ch" ptType="node" func="cnt" op="equ" val="2">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6"/>
                <dgm:constr type="w" for="ch" forName="c1text" refType="w" refFor="ch" refForName="circle1" fact="0.525"/>
                <dgm:constr type="h" for="ch" forName="c1text" refType="h" refFor="ch" refForName="circle1" fact="0.17"/>
              </dgm:constrLst>
            </dgm:if>
            <dgm:if name="Name10" axis="ch" ptType="node" func="cnt" op="equ" val="3">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25"/>
                <dgm:constr type="w" for="ch" forName="c1text" refType="w" refFor="ch" refForName="circle1" fact="0.3495"/>
                <dgm:constr type="h" for="ch" forName="c1text" refType="h" refFor="ch" refForName="circle1" fact="0.15"/>
              </dgm:constrLst>
            </dgm:if>
            <dgm:if name="Name11" axis="ch" ptType="node" func="cnt" op="equ" val="4">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25"/>
                <dgm:constr type="w" for="ch" forName="c1text" refType="w" refFor="ch" refForName="circle1" fact="0.2796"/>
                <dgm:constr type="h" for="ch" forName="c1text" refType="h" refFor="ch" refForName="circle1" fact="0.15"/>
              </dgm:constrLst>
            </dgm:if>
            <dgm:if name="Name12" axis="ch" ptType="node" func="cnt" op="gte" val="5">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
                <dgm:constr type="w" for="ch" forName="c1text" refType="w" refFor="ch" refForName="circle1" fact="0.375"/>
                <dgm:constr type="h" for="ch" forName="c1text" refType="h" refFor="ch" refForName="circle1" fact="0.1"/>
              </dgm:constrLst>
            </dgm:if>
            <dgm:else name="Name13"/>
          </dgm:choose>
          <dgm:ruleLst/>
          <dgm:layoutNode name="circle1" styleLbl="node1">
            <dgm:alg type="sp"/>
            <dgm:shape xmlns:r="http://schemas.openxmlformats.org/officeDocument/2006/relationships" type="ellipse" r:blip="">
              <dgm:adjLst/>
            </dgm:shape>
            <dgm:presOf axis="ch desOrSelf" ptType="node node" st="1 1" cnt="1 0"/>
            <dgm:constrLst>
              <dgm:constr type="h" refType="w"/>
            </dgm:constrLst>
            <dgm:ruleLst/>
          </dgm:layoutNode>
          <dgm:layoutNode name="c1text">
            <dgm:varLst>
              <dgm:bulletEnabled val="1"/>
            </dgm:varLst>
            <dgm:alg type="tx"/>
            <dgm:shape xmlns:r="http://schemas.openxmlformats.org/officeDocument/2006/relationships" type="rect" r:blip="" hideGeom="1">
              <dgm:adjLst/>
            </dgm:shape>
            <dgm:presOf axis="ch desOrSelf" ptType="node node" st="1 1" cnt="1 0"/>
            <dgm:constrLst/>
            <dgm:ruleLst>
              <dgm:rule type="primFontSz" val="5" fact="NaN" max="NaN"/>
            </dgm:ruleLst>
          </dgm:layoutNode>
        </dgm:layoutNode>
      </dgm:if>
      <dgm:else name="Name14"/>
    </dgm:choose>
    <dgm:choose name="Name15">
      <dgm:if name="Name16" axis="ch" ptType="node" func="cnt" op="gte" val="2">
        <dgm:layoutNode name="comp2">
          <dgm:alg type="composite"/>
          <dgm:shape xmlns:r="http://schemas.openxmlformats.org/officeDocument/2006/relationships" r:blip="">
            <dgm:adjLst/>
          </dgm:shape>
          <dgm:presOf/>
          <dgm:choose name="Name17">
            <dgm:if name="Name18" axis="ch" ptType="node" func="cnt" op="equ" val="2">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5"/>
                <dgm:constr type="w" for="ch" forName="c2text" refType="w" refFor="ch" refForName="circle2" fact="0.70711"/>
                <dgm:constr type="h" for="ch" forName="c2text" refType="h" refFor="ch" refForName="circle2" fact="0.5"/>
              </dgm:constrLst>
            </dgm:if>
            <dgm:if name="Name19" axis="ch" ptType="node" func="cnt" op="equ" val="3">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5625"/>
                <dgm:constr type="w" for="ch" forName="c2text" refType="w" refFor="ch" refForName="circle2" fact="0.466"/>
                <dgm:constr type="h" for="ch" forName="c2text" refType="h" refFor="ch" refForName="circle2" fact="0.1875"/>
              </dgm:constrLst>
            </dgm:if>
            <dgm:if name="Name20" axis="ch" ptType="node" func="cnt" op="equ" val="4">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5"/>
                <dgm:constr type="w" for="ch" forName="c2text" refType="w" refFor="ch" refForName="circle2" fact="0.3495"/>
                <dgm:constr type="h" for="ch" forName="c2text" refType="h" refFor="ch" refForName="circle2" fact="0.18"/>
              </dgm:constrLst>
            </dgm:if>
            <dgm:if name="Name21" axis="ch" ptType="node" func="cnt" op="gte" val="5">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15"/>
                <dgm:constr type="w" for="ch" forName="c2text" refType="w" refFor="ch" refForName="circle2" fact="0.43125"/>
                <dgm:constr type="h" for="ch" forName="c2text" refType="h" refFor="ch" refForName="circle2" fact="0.115"/>
              </dgm:constrLst>
            </dgm:if>
            <dgm:else name="Name22"/>
          </dgm:choose>
          <dgm:ruleLst/>
          <dgm:layoutNode name="circle2" styleLbl="node1">
            <dgm:alg type="sp"/>
            <dgm:shape xmlns:r="http://schemas.openxmlformats.org/officeDocument/2006/relationships" type="ellipse" r:blip="">
              <dgm:adjLst/>
            </dgm:shape>
            <dgm:presOf axis="ch desOrSelf" ptType="node node" st="2 1" cnt="1 0"/>
            <dgm:constrLst>
              <dgm:constr type="h" refType="w"/>
            </dgm:constrLst>
            <dgm:ruleLst/>
          </dgm:layoutNode>
          <dgm:layoutNode name="c2text">
            <dgm:varLst>
              <dgm:bulletEnabled val="1"/>
            </dgm:varLst>
            <dgm:alg type="tx"/>
            <dgm:shape xmlns:r="http://schemas.openxmlformats.org/officeDocument/2006/relationships" type="rect" r:blip="" hideGeom="1">
              <dgm:adjLst/>
            </dgm:shape>
            <dgm:presOf axis="ch desOrSelf" ptType="node node" st="2 1" cnt="1 0"/>
            <dgm:constrLst/>
            <dgm:ruleLst>
              <dgm:rule type="primFontSz" val="5" fact="NaN" max="NaN"/>
            </dgm:ruleLst>
          </dgm:layoutNode>
        </dgm:layoutNode>
      </dgm:if>
      <dgm:else name="Name23"/>
    </dgm:choose>
    <dgm:choose name="Name24">
      <dgm:if name="Name25" axis="ch" ptType="node" func="cnt" op="gte" val="3">
        <dgm:layoutNode name="comp3">
          <dgm:alg type="composite"/>
          <dgm:shape xmlns:r="http://schemas.openxmlformats.org/officeDocument/2006/relationships" r:blip="">
            <dgm:adjLst/>
          </dgm:shape>
          <dgm:presOf/>
          <dgm:choose name="Name26">
            <dgm:if name="Name27" axis="ch" ptType="node" func="cnt" op="equ" val="3">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5"/>
                <dgm:constr type="w" for="ch" forName="c3text" refType="w" refFor="ch" refForName="circle3" fact="0.70711"/>
                <dgm:constr type="h" for="ch" forName="c3text" refType="h" refFor="ch" refForName="circle3" fact="0.5"/>
              </dgm:constrLst>
            </dgm:if>
            <dgm:if name="Name28" axis="ch" ptType="node" func="cnt" op="equ" val="4">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1875"/>
                <dgm:constr type="w" for="ch" forName="c3text" refType="w" refFor="ch" refForName="circle3" fact="0.466"/>
                <dgm:constr type="h" for="ch" forName="c3text" refType="h" refFor="ch" refForName="circle3" fact="0.225"/>
              </dgm:constrLst>
            </dgm:if>
            <dgm:if name="Name29" axis="ch" ptType="node" func="cnt" op="gte" val="5">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138"/>
                <dgm:constr type="w" for="ch" forName="c3text" refType="w" refFor="ch" refForName="circle3" fact="0.5175"/>
                <dgm:constr type="h" for="ch" forName="c3text" refType="h" refFor="ch" refForName="circle3" fact="0.138"/>
              </dgm:constrLst>
            </dgm:if>
            <dgm:else name="Name30"/>
          </dgm:choose>
          <dgm:ruleLst/>
          <dgm:layoutNode name="circle3" styleLbl="node1">
            <dgm:alg type="sp"/>
            <dgm:shape xmlns:r="http://schemas.openxmlformats.org/officeDocument/2006/relationships" type="ellipse" r:blip="">
              <dgm:adjLst/>
            </dgm:shape>
            <dgm:presOf axis="ch desOrSelf" ptType="node node" st="3 1" cnt="1 0"/>
            <dgm:constrLst>
              <dgm:constr type="h" refType="w"/>
            </dgm:constrLst>
            <dgm:ruleLst/>
          </dgm:layoutNode>
          <dgm:layoutNode name="c3text">
            <dgm:varLst>
              <dgm:bulletEnabled val="1"/>
            </dgm:varLst>
            <dgm:alg type="tx"/>
            <dgm:shape xmlns:r="http://schemas.openxmlformats.org/officeDocument/2006/relationships" type="rect" r:blip="" hideGeom="1">
              <dgm:adjLst/>
            </dgm:shape>
            <dgm:presOf axis="ch desOrSelf" ptType="node node" st="3 1" cnt="1 0"/>
            <dgm:constrLst/>
            <dgm:ruleLst>
              <dgm:rule type="primFontSz" val="5" fact="NaN" max="NaN"/>
            </dgm:ruleLst>
          </dgm:layoutNode>
        </dgm:layoutNode>
      </dgm:if>
      <dgm:else name="Name31"/>
    </dgm:choose>
    <dgm:choose name="Name32">
      <dgm:if name="Name33" axis="ch" ptType="node" func="cnt" op="gte" val="4">
        <dgm:layoutNode name="comp4">
          <dgm:alg type="composite"/>
          <dgm:shape xmlns:r="http://schemas.openxmlformats.org/officeDocument/2006/relationships" r:blip="">
            <dgm:adjLst/>
          </dgm:shape>
          <dgm:presOf/>
          <dgm:choose name="Name34">
            <dgm:if name="Name35" axis="ch" ptType="node" func="cnt" op="equ" val="4">
              <dgm:constrLst>
                <dgm:constr type="w" for="ch" forName="circle4" refType="w"/>
                <dgm:constr type="h" for="ch" forName="circle4" refType="h"/>
                <dgm:constr type="ctrX" for="ch" forName="circle4" refType="w" fact="0.5"/>
                <dgm:constr type="ctrY" for="ch" forName="circle4" refType="h" fact="0.5"/>
                <dgm:constr type="ctrX" for="ch" forName="c4text" refType="w" fact="0.5"/>
                <dgm:constr type="ctrY" for="ch" forName="c4text" refType="h" fact="0.5"/>
                <dgm:constr type="w" for="ch" forName="c4text" refType="w" refFor="ch" refForName="circle4" fact="0.70711"/>
                <dgm:constr type="h" for="ch" forName="c4text" refType="h" refFor="ch" refForName="circle4" fact="0.5"/>
              </dgm:constrLst>
            </dgm:if>
            <dgm:if name="Name36" axis="ch" ptType="node" func="cnt" op="gte" val="5">
              <dgm:constrLst>
                <dgm:constr type="w" for="ch" forName="circle4" refType="w"/>
                <dgm:constr type="h" for="ch" forName="circle4" refType="h"/>
                <dgm:constr type="ctrX" for="ch" forName="circle4" refType="w" fact="0.5"/>
                <dgm:constr type="ctrY" for="ch" forName="circle4" refType="h" fact="0.5"/>
                <dgm:constr type="ctrX" for="ch" forName="c4text" refType="w" fact="0.5"/>
                <dgm:constr type="ctrY" for="ch" forName="c4text" refType="h" fact="0.18"/>
                <dgm:constr type="w" for="ch" forName="c4text" refType="w" refFor="ch" refForName="circle4" fact="0.54"/>
                <dgm:constr type="h" for="ch" forName="c4text" refType="h" refFor="ch" refForName="circle4" fact="0.18"/>
              </dgm:constrLst>
            </dgm:if>
            <dgm:else name="Name37"/>
          </dgm:choose>
          <dgm:ruleLst/>
          <dgm:layoutNode name="circle4" styleLbl="node1">
            <dgm:alg type="sp"/>
            <dgm:shape xmlns:r="http://schemas.openxmlformats.org/officeDocument/2006/relationships" type="ellipse" r:blip="">
              <dgm:adjLst/>
            </dgm:shape>
            <dgm:presOf axis="ch desOrSelf" ptType="node node" st="4 1" cnt="1 0"/>
            <dgm:constrLst>
              <dgm:constr type="h" refType="w"/>
            </dgm:constrLst>
            <dgm:ruleLst/>
          </dgm:layoutNode>
          <dgm:layoutNode name="c4text">
            <dgm:varLst>
              <dgm:bulletEnabled val="1"/>
            </dgm:varLst>
            <dgm:alg type="tx"/>
            <dgm:shape xmlns:r="http://schemas.openxmlformats.org/officeDocument/2006/relationships" type="rect" r:blip="" hideGeom="1">
              <dgm:adjLst/>
            </dgm:shape>
            <dgm:presOf axis="ch desOrSelf" ptType="node node" st="4 1" cnt="1 0"/>
            <dgm:constrLst/>
            <dgm:ruleLst>
              <dgm:rule type="primFontSz" val="5" fact="NaN" max="NaN"/>
            </dgm:ruleLst>
          </dgm:layoutNode>
        </dgm:layoutNode>
      </dgm:if>
      <dgm:else name="Name38"/>
    </dgm:choose>
    <dgm:choose name="Name39">
      <dgm:if name="Name40" axis="ch" ptType="node" func="cnt" op="gte" val="5">
        <dgm:layoutNode name="comp5">
          <dgm:alg type="composite"/>
          <dgm:shape xmlns:r="http://schemas.openxmlformats.org/officeDocument/2006/relationships" r:blip="">
            <dgm:adjLst/>
          </dgm:shape>
          <dgm:presOf/>
          <dgm:choose name="Name41">
            <dgm:if name="Name42" axis="ch" ptType="node" func="cnt" op="equ" val="5">
              <dgm:constrLst>
                <dgm:constr type="w" for="ch" forName="circle5" refType="w"/>
                <dgm:constr type="h" for="ch" forName="circle5" refType="h"/>
                <dgm:constr type="ctrX" for="ch" forName="circle5" refType="w" fact="0.5"/>
                <dgm:constr type="ctrY" for="ch" forName="circle5" refType="h" fact="0.5"/>
                <dgm:constr type="ctrX" for="ch" forName="c5text" refType="w" fact="0.5"/>
                <dgm:constr type="ctrY" for="ch" forName="c5text" refType="h" fact="0.5"/>
                <dgm:constr type="w" for="ch" forName="c5text" refType="w" refFor="ch" refForName="circle5" fact="0.70711"/>
                <dgm:constr type="h" for="ch" forName="c5text" refType="h" refFor="ch" refForName="circle5" fact="0.5"/>
              </dgm:constrLst>
            </dgm:if>
            <dgm:if name="Name43" axis="ch" ptType="node" func="cnt" op="gte" val="6">
              <dgm:constrLst>
                <dgm:constr type="w" for="ch" forName="circle5" refType="w"/>
                <dgm:constr type="h" for="ch" forName="circle5" refType="h"/>
                <dgm:constr type="ctrX" for="ch" forName="circle5" refType="w" fact="0.5"/>
                <dgm:constr type="ctrY" for="ch" forName="circle5" refType="h" fact="0.5"/>
                <dgm:constr type="ctrX" for="ch" forName="c5text" refType="w" fact="0.5"/>
                <dgm:constr type="ctrY" for="ch" forName="c5text" refType="h" fact="0.25"/>
                <dgm:constr type="w" for="ch" forName="c5text" refType="w" refFor="ch" refForName="circle5" fact="0.65"/>
                <dgm:constr type="h" for="ch" forName="c5text" refType="h" refFor="ch" refForName="circle5" fact="0.25"/>
              </dgm:constrLst>
            </dgm:if>
            <dgm:else name="Name44"/>
          </dgm:choose>
          <dgm:ruleLst/>
          <dgm:layoutNode name="circle5" styleLbl="node1">
            <dgm:alg type="sp"/>
            <dgm:shape xmlns:r="http://schemas.openxmlformats.org/officeDocument/2006/relationships" type="ellipse" r:blip="">
              <dgm:adjLst/>
            </dgm:shape>
            <dgm:presOf axis="ch desOrSelf" ptType="node node" st="5 1" cnt="1 0"/>
            <dgm:constrLst>
              <dgm:constr type="h" refType="w"/>
            </dgm:constrLst>
            <dgm:ruleLst/>
          </dgm:layoutNode>
          <dgm:layoutNode name="c5text">
            <dgm:varLst>
              <dgm:bulletEnabled val="1"/>
            </dgm:varLst>
            <dgm:alg type="tx"/>
            <dgm:shape xmlns:r="http://schemas.openxmlformats.org/officeDocument/2006/relationships" type="rect" r:blip="" hideGeom="1">
              <dgm:adjLst/>
            </dgm:shape>
            <dgm:presOf axis="ch desOrSelf" ptType="node node" st="5 1" cnt="1 0"/>
            <dgm:constrLst/>
            <dgm:ruleLst>
              <dgm:rule type="primFontSz" val="5" fact="NaN" max="NaN"/>
            </dgm:ruleLst>
          </dgm:layoutNode>
        </dgm:layoutNode>
      </dgm:if>
      <dgm:else name="Name45"/>
    </dgm:choose>
    <dgm:choose name="Name46">
      <dgm:if name="Name47" axis="ch" ptType="node" func="cnt" op="gte" val="6">
        <dgm:layoutNode name="comp6">
          <dgm:alg type="composite"/>
          <dgm:shape xmlns:r="http://schemas.openxmlformats.org/officeDocument/2006/relationships" r:blip="">
            <dgm:adjLst/>
          </dgm:shape>
          <dgm:presOf/>
          <dgm:choose name="Name48">
            <dgm:if name="Name49" axis="ch" ptType="node" func="cnt" op="equ" val="6">
              <dgm:constrLst>
                <dgm:constr type="w" for="ch" forName="circle6" refType="w"/>
                <dgm:constr type="h" for="ch" forName="circle6" refType="h"/>
                <dgm:constr type="ctrX" for="ch" forName="circle6" refType="w" fact="0.5"/>
                <dgm:constr type="ctrY" for="ch" forName="circle6" refType="h" fact="0.5"/>
                <dgm:constr type="ctrX" for="ch" forName="c6text" refType="w" fact="0.5"/>
                <dgm:constr type="ctrY" for="ch" forName="c6text" refType="h" fact="0.5"/>
                <dgm:constr type="w" for="ch" forName="c6text" refType="w" refFor="ch" refForName="circle6" fact="0.70711"/>
                <dgm:constr type="h" for="ch" forName="c6text" refType="h" refFor="ch" refForName="circle6" fact="0.5"/>
              </dgm:constrLst>
            </dgm:if>
            <dgm:if name="Name50" axis="ch" ptType="node" func="cnt" op="gte" val="7">
              <dgm:constrLst>
                <dgm:constr type="w" for="ch" forName="circle6" refType="w"/>
                <dgm:constr type="h" for="ch" forName="circle6" refType="h"/>
                <dgm:constr type="ctrX" for="ch" forName="circle6" refType="w" fact="0.5"/>
                <dgm:constr type="ctrY" for="ch" forName="circle6" refType="h" fact="0.5"/>
                <dgm:constr type="ctrX" for="ch" forName="c6text" refType="w" fact="0.5"/>
                <dgm:constr type="ctrY" for="ch" forName="c6text" refType="h" fact="0.27"/>
                <dgm:constr type="w" for="ch" forName="c6text" refType="w" refFor="ch" refForName="circle6" fact="0.68"/>
                <dgm:constr type="h" for="ch" forName="c6text" refType="h" refFor="ch" refForName="circle6" fact="0.241"/>
              </dgm:constrLst>
            </dgm:if>
            <dgm:else name="Name51"/>
          </dgm:choose>
          <dgm:ruleLst/>
          <dgm:layoutNode name="circle6" styleLbl="node1">
            <dgm:alg type="sp"/>
            <dgm:shape xmlns:r="http://schemas.openxmlformats.org/officeDocument/2006/relationships" type="ellipse" r:blip="">
              <dgm:adjLst/>
            </dgm:shape>
            <dgm:presOf axis="ch desOrSelf" ptType="node node" st="6 1" cnt="1 0"/>
            <dgm:constrLst>
              <dgm:constr type="h" refType="w"/>
            </dgm:constrLst>
            <dgm:ruleLst/>
          </dgm:layoutNode>
          <dgm:layoutNode name="c6text">
            <dgm:varLst>
              <dgm:bulletEnabled val="1"/>
            </dgm:varLst>
            <dgm:alg type="tx"/>
            <dgm:shape xmlns:r="http://schemas.openxmlformats.org/officeDocument/2006/relationships" type="rect" r:blip="" hideGeom="1">
              <dgm:adjLst/>
            </dgm:shape>
            <dgm:presOf axis="ch desOrSelf" ptType="node node" st="6 1" cnt="1 0"/>
            <dgm:constrLst/>
            <dgm:ruleLst>
              <dgm:rule type="primFontSz" val="5" fact="NaN" max="NaN"/>
            </dgm:ruleLst>
          </dgm:layoutNode>
        </dgm:layoutNode>
      </dgm:if>
      <dgm:else name="Name52"/>
    </dgm:choose>
    <dgm:choose name="Name53">
      <dgm:if name="Name54" axis="ch" ptType="node" func="cnt" op="gte" val="7">
        <dgm:layoutNode name="comp7">
          <dgm:alg type="composite"/>
          <dgm:shape xmlns:r="http://schemas.openxmlformats.org/officeDocument/2006/relationships" r:blip="">
            <dgm:adjLst/>
          </dgm:shape>
          <dgm:presOf/>
          <dgm:constrLst>
            <dgm:constr type="w" for="ch" forName="circle7" refType="w"/>
            <dgm:constr type="h" for="ch" forName="circle7" refType="h"/>
            <dgm:constr type="ctrX" for="ch" forName="circle7" refType="w" fact="0.5"/>
            <dgm:constr type="ctrY" for="ch" forName="circle7" refType="h" fact="0.5"/>
            <dgm:constr type="ctrX" for="ch" forName="c7text" refType="w" fact="0.5"/>
            <dgm:constr type="ctrY" for="ch" forName="c7text" refType="h" fact="0.5"/>
            <dgm:constr type="w" for="ch" forName="c7text" refType="w" refFor="ch" refForName="circle7" fact="0.70711"/>
            <dgm:constr type="h" for="ch" forName="c7text" refType="h" refFor="ch" refForName="circle7" fact="0.5"/>
          </dgm:constrLst>
          <dgm:ruleLst/>
          <dgm:layoutNode name="circle7" styleLbl="node1">
            <dgm:alg type="sp"/>
            <dgm:shape xmlns:r="http://schemas.openxmlformats.org/officeDocument/2006/relationships" type="ellipse" r:blip="">
              <dgm:adjLst/>
            </dgm:shape>
            <dgm:presOf axis="ch desOrSelf" ptType="node node" st="7 1" cnt="1 0"/>
            <dgm:constrLst>
              <dgm:constr type="h" refType="w"/>
            </dgm:constrLst>
            <dgm:ruleLst/>
          </dgm:layoutNode>
          <dgm:layoutNode name="c7text">
            <dgm:varLst>
              <dgm:bulletEnabled val="1"/>
            </dgm:varLst>
            <dgm:alg type="tx"/>
            <dgm:shape xmlns:r="http://schemas.openxmlformats.org/officeDocument/2006/relationships" type="rect" r:blip="" hideGeom="1">
              <dgm:adjLst/>
            </dgm:shape>
            <dgm:presOf axis="ch desOrSelf" ptType="node node" st="7 1" cnt="1 0"/>
            <dgm:constrLst/>
            <dgm:ruleLst>
              <dgm:rule type="primFontSz" val="5" fact="NaN" max="NaN"/>
            </dgm:ruleLst>
          </dgm:layoutNode>
        </dgm:layoutNode>
      </dgm:if>
      <dgm:else name="Name55"/>
    </dgm:choose>
  </dgm:layoutNode>
</dgm:layoutDef>
</file>

<file path=ppt/diagrams/layout5.xml><?xml version="1.0" encoding="utf-8"?>
<dgm:layoutDef xmlns:dgm="http://schemas.openxmlformats.org/drawingml/2006/diagram" xmlns:a="http://schemas.openxmlformats.org/drawingml/2006/main" uniqueId="urn:microsoft.com/office/officeart/2008/layout/AlternatingHexagons">
  <dgm:title val=""/>
  <dgm:desc val=""/>
  <dgm:catLst>
    <dgm:cat type="list" pri="15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1" destOrd="0"/>
        <dgm:cxn modelId="32" srcId="30" destId="31" srcOrd="0"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chMax/>
      <dgm:chPref/>
      <dgm:dir/>
      <dgm:animLvl val="lvl"/>
    </dgm:varLst>
    <dgm:alg type="lin">
      <dgm:param type="linDir" val="fromT"/>
    </dgm:alg>
    <dgm:shape xmlns:r="http://schemas.openxmlformats.org/officeDocument/2006/relationships" r:blip="">
      <dgm:adjLst/>
    </dgm:shape>
    <dgm:constrLst>
      <dgm:constr type="primFontSz" for="des" forName="Parent1" val="65"/>
      <dgm:constr type="primFontSz" for="des" forName="Childtext1" refType="primFontSz" refFor="des" refForName="Parent1" op="lte"/>
      <dgm:constr type="w" for="ch" forName="composite" refType="w"/>
      <dgm:constr type="h" for="ch" forName="composite" refType="h"/>
      <dgm:constr type="h" for="ch" forName="spaceBetweenRectangles" refType="w" refFor="ch" refForName="composite" fact="-0.042"/>
      <dgm:constr type="sp" refType="h" refFor="ch" refForName="composite" op="equ" fact="0.1"/>
    </dgm:constrLst>
    <dgm:forEach name="nodesForEach" axis="ch" ptType="node">
      <dgm:layoutNode name="composite">
        <dgm:alg type="composite">
          <dgm:param type="ar" val="3.6"/>
        </dgm:alg>
        <dgm:shape xmlns:r="http://schemas.openxmlformats.org/officeDocument/2006/relationships" r:blip="">
          <dgm:adjLst/>
        </dgm:shape>
        <dgm:choose name="Name1">
          <dgm:if name="Name2" func="var" arg="dir" op="equ" val="norm">
            <dgm:choose name="Name3">
              <dgm:if name="Name4" axis="self" ptType="node" func="posOdd" op="equ" val="1">
                <dgm:constrLst>
                  <dgm:constr type="l" for="ch" forName="Accent1" refType="w" fact="0.18"/>
                  <dgm:constr type="t" for="ch" forName="Accent1" refType="h" fact="0"/>
                  <dgm:constr type="h" for="ch" forName="Accent1" refType="h"/>
                  <dgm:constr type="w" for="ch" forName="Accent1" refType="h" fact="0.87"/>
                  <dgm:constr type="l" for="ch" forName="Accent1Text" refType="w" fact="0.18"/>
                  <dgm:constr type="t" for="ch" forName="Accent1Text" refType="h" fact="0"/>
                  <dgm:constr type="h" for="ch" forName="Accent1Text" refType="h"/>
                  <dgm:constr type="w" for="ch" forName="Accent1Text" refType="h" fact="0.87"/>
                  <dgm:constr type="l" for="ch" forName="Parent1" refType="w" fact="0.441"/>
                  <dgm:constr type="t" for="ch" forName="Parent1" refType="h" fact="0"/>
                  <dgm:constr type="h" for="ch" forName="Parent1" refType="h"/>
                  <dgm:constr type="w" for="ch" forName="Parent1" refType="h" fact="0.87"/>
                  <dgm:constr type="l" for="ch" forName="Childtext1" refType="w" fact="0.69"/>
                  <dgm:constr type="t" for="ch" forName="Childtext1" refType="h" fact="0.2"/>
                  <dgm:constr type="w" for="ch" forName="Childtext1" refType="w" fact="0.31"/>
                  <dgm:constr type="h" for="ch" forName="Childtext1" refType="h" fact="0.6"/>
                  <dgm:constr type="l" for="ch" forName="BalanceSpacing" refType="w" fact="0"/>
                  <dgm:constr type="t" for="ch" forName="BalanceSpacing" refType="h" fact="0"/>
                  <dgm:constr type="w" for="ch" forName="BalanceSpacing" refType="w"/>
                  <dgm:constr type="h" for="ch" forName="BalanceSpacing" refType="h" fact="0.1"/>
                  <dgm:constr type="l" for="ch" forName="BalanceSpacing1" refType="w" fact="0.69"/>
                  <dgm:constr type="t" for="ch" forName="BalanceSpacing1" refType="h" fact="0.2"/>
                  <dgm:constr type="w" for="ch" forName="BalanceSpacing1" refType="w" fact="0.31"/>
                  <dgm:constr type="h" for="ch" forName="BalanceSpacing1" refType="h" fact="0.6"/>
                </dgm:constrLst>
              </dgm:if>
              <dgm:else name="Name5">
                <dgm:constrLst>
                  <dgm:constr type="l" for="ch" forName="Accent1" refType="w" fact="0.571"/>
                  <dgm:constr type="t" for="ch" forName="Accent1" refType="h" fact="0"/>
                  <dgm:constr type="h" for="ch" forName="Accent1" refType="h"/>
                  <dgm:constr type="w" for="ch" forName="Accent1" refType="h" fact="0.87"/>
                  <dgm:constr type="l" for="ch" forName="Accent1Text" refType="w" fact="0.571"/>
                  <dgm:constr type="t" for="ch" forName="Accent1Text" refType="h" fact="0"/>
                  <dgm:constr type="h" for="ch" forName="Accent1Text" refType="h"/>
                  <dgm:constr type="w" for="ch" forName="Accent1Text" refType="h" fact="0.87"/>
                  <dgm:constr type="l" for="ch" forName="Parent1" refType="w" fact="0.31"/>
                  <dgm:constr type="t" for="ch" forName="Parent1" refType="h" fact="0"/>
                  <dgm:constr type="h" for="ch" forName="Parent1" refType="h"/>
                  <dgm:constr type="w" for="ch" forName="Parent1" refType="h" fact="0.87"/>
                  <dgm:constr type="l" for="ch" forName="Childtext1" refType="w" fact="0"/>
                  <dgm:constr type="t" for="ch" forName="Childtext1" refType="h" fact="0.2"/>
                  <dgm:constr type="w" for="ch" forName="Childtext1" refType="w" fact="0.3"/>
                  <dgm:constr type="h" for="ch" forName="Childtext1" refType="h" fact="0.6"/>
                  <dgm:constr type="l" for="ch" forName="BalanceSpacing" refType="w" fact="0.82"/>
                  <dgm:constr type="t" for="ch" forName="BalanceSpacing" refType="h" fact="0"/>
                  <dgm:constr type="w" for="ch" forName="BalanceSpacing" refType="w" fact="0.18"/>
                  <dgm:constr type="h" for="ch" forName="BalanceSpacing" refType="h"/>
                  <dgm:constr type="l" for="ch" forName="BalanceSpacing1" refType="w" fact="0"/>
                  <dgm:constr type="t" for="ch" forName="BalanceSpacing1" refType="h" fact="0.2"/>
                  <dgm:constr type="w" for="ch" forName="BalanceSpacing1" refType="w" fact="0.3"/>
                  <dgm:constr type="h" for="ch" forName="BalanceSpacing1" refType="h" fact="0.6"/>
                </dgm:constrLst>
              </dgm:else>
            </dgm:choose>
          </dgm:if>
          <dgm:else name="Name6">
            <dgm:choose name="Name7">
              <dgm:if name="Name8" axis="self" ptType="node" func="posOdd" op="equ" val="1">
                <dgm:constrLst>
                  <dgm:constr type="l" for="ch" forName="Accent1" refType="w" fact="0.571"/>
                  <dgm:constr type="t" for="ch" forName="Accent1" refType="h" fact="0"/>
                  <dgm:constr type="h" for="ch" forName="Accent1" refType="h"/>
                  <dgm:constr type="w" for="ch" forName="Accent1" refType="h" fact="0.87"/>
                  <dgm:constr type="l" for="ch" forName="Accent1Text" refType="w" fact="0.571"/>
                  <dgm:constr type="t" for="ch" forName="Accent1Text" refType="h" fact="0"/>
                  <dgm:constr type="h" for="ch" forName="Accent1Text" refType="h"/>
                  <dgm:constr type="w" for="ch" forName="Accent1Text" refType="h" fact="0.87"/>
                  <dgm:constr type="l" for="ch" forName="Parent1" refType="w" fact="0.31"/>
                  <dgm:constr type="t" for="ch" forName="Parent1" refType="h" fact="0"/>
                  <dgm:constr type="h" for="ch" forName="Parent1" refType="h"/>
                  <dgm:constr type="w" for="ch" forName="Parent1" refType="h" fact="0.87"/>
                  <dgm:constr type="l" for="ch" forName="Childtext1" refType="w" fact="0"/>
                  <dgm:constr type="t" for="ch" forName="Childtext1" refType="h" fact="0.2"/>
                  <dgm:constr type="w" for="ch" forName="Childtext1" refType="w" fact="0.3"/>
                  <dgm:constr type="h" for="ch" forName="Childtext1" refType="h" fact="0.6"/>
                  <dgm:constr type="l" for="ch" forName="BalanceSpacing" refType="w" fact="0.82"/>
                  <dgm:constr type="t" for="ch" forName="BalanceSpacing" refType="h" fact="0"/>
                  <dgm:constr type="w" for="ch" forName="BalanceSpacing" refType="w" fact="0.18"/>
                  <dgm:constr type="h" for="ch" forName="BalanceSpacing" refType="h"/>
                </dgm:constrLst>
              </dgm:if>
              <dgm:else name="Name9">
                <dgm:constrLst>
                  <dgm:constr type="l" for="ch" forName="Accent1" refType="w" fact="0.18"/>
                  <dgm:constr type="t" for="ch" forName="Accent1" refType="h" fact="0"/>
                  <dgm:constr type="h" for="ch" forName="Accent1" refType="h"/>
                  <dgm:constr type="w" for="ch" forName="Accent1" refType="h" fact="0.87"/>
                  <dgm:constr type="l" for="ch" forName="Accent1Text" refType="w" fact="0.18"/>
                  <dgm:constr type="t" for="ch" forName="Accent1Text" refType="h" fact="0"/>
                  <dgm:constr type="h" for="ch" forName="Accent1Text" refType="h"/>
                  <dgm:constr type="w" for="ch" forName="Accent1Text" refType="h" fact="0.87"/>
                  <dgm:constr type="l" for="ch" forName="Parent1" refType="w" fact="0.441"/>
                  <dgm:constr type="t" for="ch" forName="Parent1" refType="h" fact="0"/>
                  <dgm:constr type="h" for="ch" forName="Parent1" refType="h"/>
                  <dgm:constr type="w" for="ch" forName="Parent1" refType="h" fact="0.87"/>
                  <dgm:constr type="l" for="ch" forName="Childtext1" refType="w" fact="0.69"/>
                  <dgm:constr type="t" for="ch" forName="Childtext1" refType="h" fact="0.2"/>
                  <dgm:constr type="w" for="ch" forName="Childtext1" refType="w" fact="0.31"/>
                  <dgm:constr type="h" for="ch" forName="Childtext1" refType="h" fact="0.6"/>
                  <dgm:constr type="l" for="ch" forName="BalanceSpacing" refType="w" fact="0"/>
                  <dgm:constr type="t" for="ch" forName="BalanceSpacing" refType="h" fact="0"/>
                  <dgm:constr type="w" for="ch" forName="BalanceSpacing" refType="w" fact="0.18"/>
                  <dgm:constr type="h" for="ch" forName="BalanceSpacing" refType="h"/>
                </dgm:constrLst>
              </dgm:else>
            </dgm:choose>
          </dgm:else>
        </dgm:choose>
        <dgm:layoutNode name="Parent1" styleLbl="node1">
          <dgm:varLst>
            <dgm:chMax val="1"/>
            <dgm:chPref val="1"/>
            <dgm:bulletEnabled val="1"/>
          </dgm:varLst>
          <dgm:alg type="tx"/>
          <dgm:shape xmlns:r="http://schemas.openxmlformats.org/officeDocument/2006/relationships" rot="90" type="hexagon" r:blip="">
            <dgm:adjLst>
              <dgm:adj idx="1" val="0.25"/>
              <dgm:adj idx="2" val="1.1547"/>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Childtext1" styleLbl="revTx">
          <dgm:varLst>
            <dgm:chMax val="0"/>
            <dgm:chPref val="0"/>
            <dgm:bulletEnabled val="1"/>
          </dgm:varLst>
          <dgm:choose name="Name10">
            <dgm:if name="Name11" func="var" arg="dir" op="equ" val="norm">
              <dgm:choose name="Name12">
                <dgm:if name="Name13" axis="self" ptType="node" func="posOdd" op="equ" val="1">
                  <dgm:alg type="tx">
                    <dgm:param type="parTxLTRAlign" val="l"/>
                  </dgm:alg>
                </dgm:if>
                <dgm:else name="Name14">
                  <dgm:alg type="tx">
                    <dgm:param type="parTxLTRAlign" val="r"/>
                  </dgm:alg>
                </dgm:else>
              </dgm:choose>
            </dgm:if>
            <dgm:else name="Name15">
              <dgm:choose name="Name16">
                <dgm:if name="Name17" axis="self" ptType="node" func="posOdd" op="equ" val="1">
                  <dgm:alg type="tx">
                    <dgm:param type="parTxLTRAlign" val="r"/>
                  </dgm:alg>
                </dgm:if>
                <dgm:else name="Name18">
                  <dgm:alg type="tx">
                    <dgm:param type="parTxLTRAlign" val="l"/>
                  </dgm:alg>
                </dgm:else>
              </dgm:choose>
            </dgm:else>
          </dgm:choose>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BalanceSpacing">
          <dgm:alg type="sp"/>
          <dgm:shape xmlns:r="http://schemas.openxmlformats.org/officeDocument/2006/relationships" r:blip="">
            <dgm:adjLst/>
          </dgm:shape>
        </dgm:layoutNode>
        <dgm:layoutNode name="BalanceSpacing1">
          <dgm:alg type="sp"/>
          <dgm:shape xmlns:r="http://schemas.openxmlformats.org/officeDocument/2006/relationships" r:blip="">
            <dgm:adjLst/>
          </dgm:shape>
        </dgm:layoutNode>
        <dgm:forEach name="Name19" axis="followSib" ptType="sibTrans" hideLastTrans="0" cnt="1">
          <dgm:layoutNode name="Accent1Text" styleLbl="node1">
            <dgm:alg type="tx"/>
            <dgm:shape xmlns:r="http://schemas.openxmlformats.org/officeDocument/2006/relationships" rot="90" type="hexagon" r:blip="">
              <dgm:adjLst>
                <dgm:adj idx="1" val="0.25"/>
                <dgm:adj idx="2" val="1.1547"/>
              </dgm:adjLst>
            </dgm:shape>
            <dgm:presOf axis="self" ptType="sibTrans"/>
            <dgm:constrLst>
              <dgm:constr type="lMarg"/>
              <dgm:constr type="rMarg"/>
              <dgm:constr type="tMarg"/>
              <dgm:constr type="bMarg"/>
            </dgm:constrLst>
            <dgm:ruleLst>
              <dgm:rule type="primFontSz" val="5" fact="NaN" max="NaN"/>
            </dgm:ruleLst>
          </dgm:layoutNode>
        </dgm:forEach>
      </dgm:layoutNode>
      <dgm:forEach name="Name2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1.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AU"/>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BBC420F-B399-4994-9F7C-E32FFB0E1A5A}" type="datetimeFigureOut">
              <a:rPr lang="en-AU" smtClean="0"/>
              <a:t>14/07/2019</a:t>
            </a:fld>
            <a:endParaRPr lang="en-AU"/>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AU"/>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AU"/>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6F241F0-AEB4-49D3-A547-0DE4E8953BAB}" type="slidenum">
              <a:rPr lang="en-AU" smtClean="0"/>
              <a:t>‹#›</a:t>
            </a:fld>
            <a:endParaRPr lang="en-AU"/>
          </a:p>
        </p:txBody>
      </p:sp>
    </p:spTree>
    <p:extLst>
      <p:ext uri="{BB962C8B-B14F-4D97-AF65-F5344CB8AC3E}">
        <p14:creationId xmlns:p14="http://schemas.microsoft.com/office/powerpoint/2010/main" val="44425935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Char char="•"/>
            </a:pPr>
            <a:r>
              <a:rPr lang="en-US" sz="1400" dirty="0" smtClean="0"/>
              <a:t>So what is the impact on reporting at the country level in response to all the global, regional and national policy </a:t>
            </a:r>
            <a:r>
              <a:rPr lang="en-US" sz="1400" dirty="0" err="1" smtClean="0"/>
              <a:t>framworks</a:t>
            </a:r>
            <a:r>
              <a:rPr lang="en-US" sz="1400" dirty="0" smtClean="0"/>
              <a:t>?</a:t>
            </a:r>
          </a:p>
          <a:p>
            <a:pPr>
              <a:buFont typeface="Arial" pitchFamily="34" charset="0"/>
              <a:buChar char="•"/>
            </a:pPr>
            <a:endParaRPr lang="en-US" sz="1400" dirty="0" smtClean="0"/>
          </a:p>
          <a:p>
            <a:pPr>
              <a:buFont typeface="Arial" pitchFamily="34" charset="0"/>
              <a:buChar char="•"/>
            </a:pPr>
            <a:r>
              <a:rPr lang="en-US" sz="1400" dirty="0" smtClean="0"/>
              <a:t>The Burden of Reporting</a:t>
            </a:r>
            <a:r>
              <a:rPr lang="en-US" sz="1400" baseline="0" dirty="0" smtClean="0"/>
              <a:t> on FICs is the </a:t>
            </a:r>
            <a:r>
              <a:rPr lang="en-US" sz="1400" dirty="0" smtClean="0"/>
              <a:t>WORST</a:t>
            </a:r>
            <a:r>
              <a:rPr lang="en-US" sz="1400" baseline="0" dirty="0" smtClean="0"/>
              <a:t> kept secret in the Pacific.!</a:t>
            </a:r>
          </a:p>
          <a:p>
            <a:pPr>
              <a:buFont typeface="Arial" pitchFamily="34" charset="0"/>
              <a:buChar char="•"/>
            </a:pPr>
            <a:endParaRPr lang="en-US" sz="1400" baseline="0" dirty="0" smtClean="0"/>
          </a:p>
          <a:p>
            <a:pPr>
              <a:buFont typeface="Arial" pitchFamily="34" charset="0"/>
              <a:buChar char="•"/>
            </a:pPr>
            <a:r>
              <a:rPr lang="en-US" sz="1400" baseline="0" dirty="0" smtClean="0"/>
              <a:t>We have known this for decades especially over the last 10 to 15 years </a:t>
            </a:r>
          </a:p>
          <a:p>
            <a:pPr>
              <a:buFont typeface="Arial" pitchFamily="34" charset="0"/>
              <a:buChar char="•"/>
            </a:pPr>
            <a:endParaRPr lang="en-US" sz="1400" baseline="0" dirty="0" smtClean="0"/>
          </a:p>
          <a:p>
            <a:pPr>
              <a:buFont typeface="Arial" pitchFamily="34" charset="0"/>
              <a:buChar char="•"/>
            </a:pPr>
            <a:r>
              <a:rPr lang="en-US" sz="1400" baseline="0" dirty="0" smtClean="0"/>
              <a:t>We have heard this at too many regional meetings</a:t>
            </a:r>
          </a:p>
          <a:p>
            <a:pPr>
              <a:buFont typeface="Arial" pitchFamily="34" charset="0"/>
              <a:buChar char="•"/>
            </a:pPr>
            <a:r>
              <a:rPr lang="en-US" sz="1400" baseline="0" dirty="0" smtClean="0"/>
              <a:t>Government officials complain that they spend more </a:t>
            </a:r>
            <a:r>
              <a:rPr lang="en-US" sz="1400" baseline="0" dirty="0" err="1" smtClean="0"/>
              <a:t>thah</a:t>
            </a:r>
            <a:r>
              <a:rPr lang="en-US" sz="1400" baseline="0" dirty="0" smtClean="0"/>
              <a:t> 50% of their time either writing reports or attending meetings to write the reports!</a:t>
            </a:r>
          </a:p>
          <a:p>
            <a:pPr>
              <a:buFont typeface="Arial" pitchFamily="34" charset="0"/>
              <a:buChar char="•"/>
            </a:pPr>
            <a:r>
              <a:rPr lang="en-US" sz="1400" baseline="0" dirty="0" smtClean="0"/>
              <a:t>This is clearly ineffective and inefficient.</a:t>
            </a:r>
            <a:endParaRPr lang="en-US" sz="1400" dirty="0"/>
          </a:p>
        </p:txBody>
      </p:sp>
      <p:sp>
        <p:nvSpPr>
          <p:cNvPr id="4" name="Slide Number Placeholder 3"/>
          <p:cNvSpPr>
            <a:spLocks noGrp="1"/>
          </p:cNvSpPr>
          <p:nvPr>
            <p:ph type="sldNum" sz="quarter" idx="10"/>
          </p:nvPr>
        </p:nvSpPr>
        <p:spPr/>
        <p:txBody>
          <a:bodyPr/>
          <a:lstStyle/>
          <a:p>
            <a:fld id="{28DD715A-F161-4DB0-B3A6-864E0BACE8D8}" type="slidenum">
              <a:rPr lang="en-US" smtClean="0"/>
              <a:pPr/>
              <a:t>3</a:t>
            </a:fld>
            <a:endParaRPr lang="en-US"/>
          </a:p>
        </p:txBody>
      </p:sp>
    </p:spTree>
    <p:extLst>
      <p:ext uri="{BB962C8B-B14F-4D97-AF65-F5344CB8AC3E}">
        <p14:creationId xmlns:p14="http://schemas.microsoft.com/office/powerpoint/2010/main" val="198298294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4" name="Slide Number Placeholder 3"/>
          <p:cNvSpPr>
            <a:spLocks noGrp="1"/>
          </p:cNvSpPr>
          <p:nvPr>
            <p:ph type="sldNum" sz="quarter" idx="10"/>
          </p:nvPr>
        </p:nvSpPr>
        <p:spPr/>
        <p:txBody>
          <a:bodyPr/>
          <a:lstStyle/>
          <a:p>
            <a:fld id="{2166280B-28B2-40E2-B786-B17BA0C254A8}" type="slidenum">
              <a:rPr lang="en-GB" smtClean="0"/>
              <a:pPr/>
              <a:t>4</a:t>
            </a:fld>
            <a:endParaRPr lang="en-GB"/>
          </a:p>
        </p:txBody>
      </p:sp>
      <p:sp>
        <p:nvSpPr>
          <p:cNvPr id="5" name="Notes Placeholder 4"/>
          <p:cNvSpPr>
            <a:spLocks noGrp="1"/>
          </p:cNvSpPr>
          <p:nvPr>
            <p:ph type="body" sz="quarter" idx="11"/>
          </p:nvPr>
        </p:nvSpPr>
        <p:spPr>
          <a:xfrm>
            <a:off x="685800" y="4400549"/>
            <a:ext cx="5672042" cy="5031885"/>
          </a:xfrm>
        </p:spPr>
        <p:txBody>
          <a:bodyPr/>
          <a:lstStyle/>
          <a:p>
            <a:r>
              <a:rPr lang="en-AU" sz="1300" b="1" dirty="0" smtClean="0"/>
              <a:t>So how are we dealing with this? </a:t>
            </a:r>
          </a:p>
          <a:p>
            <a:r>
              <a:rPr lang="en-AU" sz="1300" b="1" dirty="0" smtClean="0"/>
              <a:t>Through political leadership to integrate and reduce complexity.</a:t>
            </a:r>
          </a:p>
          <a:p>
            <a:endParaRPr lang="en-AU" sz="1300" b="1" dirty="0" smtClean="0"/>
          </a:p>
          <a:p>
            <a:r>
              <a:rPr lang="en-AU" sz="1300" b="1" dirty="0" smtClean="0"/>
              <a:t>I would like to start by highlighting how important the 2030 Agenda and SDGs is to our Pacific Leaders.</a:t>
            </a:r>
          </a:p>
          <a:p>
            <a:r>
              <a:rPr lang="en-AU" sz="1300" b="1" dirty="0" smtClean="0"/>
              <a:t>In 2015 they committed to the full implementation of the 2030 Agenda and SDGs BUT they made 3 key directives that are very important</a:t>
            </a:r>
          </a:p>
          <a:p>
            <a:pPr marL="342900" indent="-342900">
              <a:buFont typeface="+mj-lt"/>
              <a:buAutoNum type="arabicPeriod"/>
            </a:pPr>
            <a:r>
              <a:rPr lang="en-AU" sz="1300" b="1" dirty="0" smtClean="0"/>
              <a:t>Need to tailor the global SDGs and integrate with reporting on other global commitments to reduce the reporting burden and to make it more relevant to the Pacific.</a:t>
            </a:r>
          </a:p>
          <a:p>
            <a:pPr marL="285750" indent="-285750">
              <a:buFont typeface="Arial" panose="020B0604020202020204" pitchFamily="34" charset="0"/>
              <a:buChar char="•"/>
            </a:pPr>
            <a:r>
              <a:rPr lang="en-AU" sz="1300" b="1" dirty="0" smtClean="0"/>
              <a:t>Asked for 1 set of regional indicators to measure progress of the Pacific and 1 reporting process and 1 report</a:t>
            </a:r>
          </a:p>
          <a:p>
            <a:pPr marL="342900" indent="-342900">
              <a:buFont typeface="+mj-lt"/>
              <a:buAutoNum type="arabicPeriod"/>
            </a:pPr>
            <a:r>
              <a:rPr lang="en-AU" sz="1300" b="1" dirty="0" smtClean="0"/>
              <a:t>They directed that the process of implementation of the SDGs be as inclusive and country led as possible</a:t>
            </a:r>
          </a:p>
          <a:p>
            <a:pPr marL="342900" indent="-342900">
              <a:buFont typeface="+mj-lt"/>
              <a:buAutoNum type="arabicPeriod"/>
            </a:pPr>
            <a:r>
              <a:rPr lang="en-AU" sz="1300" b="1" dirty="0" smtClean="0"/>
              <a:t>They called on development partners to assist with financing, data and capacity building</a:t>
            </a:r>
          </a:p>
          <a:p>
            <a:pPr marL="342900" indent="-342900">
              <a:buFont typeface="+mj-lt"/>
              <a:buAutoNum type="arabicPeriod"/>
            </a:pPr>
            <a:endParaRPr lang="en-AU" sz="1300" b="1" dirty="0"/>
          </a:p>
          <a:p>
            <a:r>
              <a:rPr lang="en-AU" sz="1300" b="1" dirty="0" smtClean="0"/>
              <a:t>2017 they endorsed the Pacific Roadmap for Sustainable Development that calls for 1 report</a:t>
            </a:r>
          </a:p>
          <a:p>
            <a:r>
              <a:rPr lang="en-AU" sz="1300" b="1" dirty="0" smtClean="0"/>
              <a:t>2018 they endorsed the first Pacific Sustainable Development Report as the ONLY report by the Pacific on the SDGs and the SAMOA Pathway </a:t>
            </a:r>
            <a:endParaRPr lang="en-AU" sz="1300" dirty="0"/>
          </a:p>
          <a:p>
            <a:endParaRPr lang="en-US" sz="1300" b="1" dirty="0"/>
          </a:p>
          <a:p>
            <a:endParaRPr lang="en-US" sz="1400" dirty="0"/>
          </a:p>
        </p:txBody>
      </p:sp>
    </p:spTree>
    <p:extLst>
      <p:ext uri="{BB962C8B-B14F-4D97-AF65-F5344CB8AC3E}">
        <p14:creationId xmlns:p14="http://schemas.microsoft.com/office/powerpoint/2010/main" val="170894747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4" name="Slide Number Placeholder 3"/>
          <p:cNvSpPr>
            <a:spLocks noGrp="1"/>
          </p:cNvSpPr>
          <p:nvPr>
            <p:ph type="sldNum" sz="quarter" idx="10"/>
          </p:nvPr>
        </p:nvSpPr>
        <p:spPr/>
        <p:txBody>
          <a:bodyPr/>
          <a:lstStyle/>
          <a:p>
            <a:fld id="{2166280B-28B2-40E2-B786-B17BA0C254A8}" type="slidenum">
              <a:rPr lang="en-GB" smtClean="0"/>
              <a:pPr/>
              <a:t>5</a:t>
            </a:fld>
            <a:endParaRPr lang="en-GB"/>
          </a:p>
        </p:txBody>
      </p:sp>
      <p:sp>
        <p:nvSpPr>
          <p:cNvPr id="3" name="Notes Placeholder 2"/>
          <p:cNvSpPr>
            <a:spLocks noGrp="1"/>
          </p:cNvSpPr>
          <p:nvPr>
            <p:ph type="body" sz="quarter" idx="11"/>
          </p:nvPr>
        </p:nvSpPr>
        <p:spPr/>
        <p:txBody>
          <a:bodyPr/>
          <a:lstStyle/>
          <a:p>
            <a:endParaRPr lang="en-AU"/>
          </a:p>
        </p:txBody>
      </p:sp>
    </p:spTree>
    <p:extLst>
      <p:ext uri="{BB962C8B-B14F-4D97-AF65-F5344CB8AC3E}">
        <p14:creationId xmlns:p14="http://schemas.microsoft.com/office/powerpoint/2010/main" val="106626410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smtClean="0"/>
          </a:p>
          <a:p>
            <a:r>
              <a:rPr lang="en-AU" dirty="0" smtClean="0"/>
              <a:t>So how do we integrate the national, regional and global reporting?</a:t>
            </a:r>
          </a:p>
          <a:p>
            <a:endParaRPr lang="en-AU" dirty="0" smtClean="0"/>
          </a:p>
          <a:p>
            <a:r>
              <a:rPr lang="en-AU" dirty="0" smtClean="0"/>
              <a:t>this slide highlights the links between the national, regional and global frameworks.</a:t>
            </a:r>
          </a:p>
          <a:p>
            <a:endParaRPr lang="en-AU" dirty="0" smtClean="0"/>
          </a:p>
          <a:p>
            <a:r>
              <a:rPr lang="en-AU" dirty="0" smtClean="0"/>
              <a:t>While the titles of these frameworks and agendas are different – THEY ALL SPEAK THE SAME LANGUAGE – which is about improving our lives, improving access to health, and education services, about having jobs and ensuring we sustain our environment.</a:t>
            </a:r>
          </a:p>
          <a:p>
            <a:endParaRPr lang="en-AU" dirty="0" smtClean="0"/>
          </a:p>
          <a:p>
            <a:r>
              <a:rPr lang="en-AU" dirty="0" smtClean="0"/>
              <a:t>Its really about leaving no one behind.  So while the titles may be different and they may be packaged differently, they are all about sustainable development.</a:t>
            </a:r>
          </a:p>
          <a:p>
            <a:endParaRPr lang="en-AU" dirty="0" smtClean="0"/>
          </a:p>
        </p:txBody>
      </p:sp>
      <p:sp>
        <p:nvSpPr>
          <p:cNvPr id="4" name="Slide Number Placeholder 3"/>
          <p:cNvSpPr>
            <a:spLocks noGrp="1"/>
          </p:cNvSpPr>
          <p:nvPr>
            <p:ph type="sldNum" sz="quarter" idx="10"/>
          </p:nvPr>
        </p:nvSpPr>
        <p:spPr/>
        <p:txBody>
          <a:bodyPr/>
          <a:lstStyle/>
          <a:p>
            <a:fld id="{62538B62-9842-4856-AA72-49990FE13A8B}" type="slidenum">
              <a:rPr lang="en-AU" smtClean="0"/>
              <a:t>6</a:t>
            </a:fld>
            <a:endParaRPr lang="en-AU"/>
          </a:p>
        </p:txBody>
      </p:sp>
    </p:spTree>
    <p:extLst>
      <p:ext uri="{BB962C8B-B14F-4D97-AF65-F5344CB8AC3E}">
        <p14:creationId xmlns:p14="http://schemas.microsoft.com/office/powerpoint/2010/main" val="151190855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4" name="Slide Number Placeholder 3"/>
          <p:cNvSpPr>
            <a:spLocks noGrp="1"/>
          </p:cNvSpPr>
          <p:nvPr>
            <p:ph type="sldNum" sz="quarter" idx="10"/>
          </p:nvPr>
        </p:nvSpPr>
        <p:spPr/>
        <p:txBody>
          <a:bodyPr/>
          <a:lstStyle/>
          <a:p>
            <a:fld id="{2166280B-28B2-40E2-B786-B17BA0C254A8}" type="slidenum">
              <a:rPr lang="en-GB" smtClean="0"/>
              <a:pPr/>
              <a:t>10</a:t>
            </a:fld>
            <a:endParaRPr lang="en-GB"/>
          </a:p>
        </p:txBody>
      </p:sp>
      <p:sp>
        <p:nvSpPr>
          <p:cNvPr id="5" name="Notes Placeholder 4"/>
          <p:cNvSpPr>
            <a:spLocks noGrp="1"/>
          </p:cNvSpPr>
          <p:nvPr>
            <p:ph type="body" sz="quarter" idx="11"/>
          </p:nvPr>
        </p:nvSpPr>
        <p:spPr/>
        <p:txBody>
          <a:bodyPr/>
          <a:lstStyle/>
          <a:p>
            <a:r>
              <a:rPr lang="en-AU" sz="1400" b="1" dirty="0"/>
              <a:t>The Pacific Roadmap </a:t>
            </a:r>
            <a:r>
              <a:rPr lang="en-AU" sz="1400" b="1" dirty="0" smtClean="0"/>
              <a:t>for SD has </a:t>
            </a:r>
            <a:r>
              <a:rPr lang="en-AU" sz="1400" b="1" dirty="0"/>
              <a:t>5 interlinked elements as outlined in </a:t>
            </a:r>
            <a:r>
              <a:rPr lang="en-AU" sz="1400" b="1" dirty="0" smtClean="0"/>
              <a:t>the </a:t>
            </a:r>
            <a:r>
              <a:rPr lang="en-AU" sz="1400" b="1" dirty="0"/>
              <a:t>diagram</a:t>
            </a:r>
            <a:endParaRPr lang="en-AU" sz="1400" dirty="0"/>
          </a:p>
          <a:p>
            <a:endParaRPr lang="en-US" sz="1400" b="1" dirty="0"/>
          </a:p>
          <a:p>
            <a:r>
              <a:rPr lang="en-US" sz="1400" b="1" dirty="0"/>
              <a:t>The Quadrennial Sustainable Development Report is a key part of delivering on the Roadmap</a:t>
            </a:r>
          </a:p>
          <a:p>
            <a:endParaRPr lang="en-US" sz="1400" b="1" dirty="0"/>
          </a:p>
          <a:p>
            <a:r>
              <a:rPr lang="en-US" sz="1400" b="1" dirty="0"/>
              <a:t>Coordination of implementation </a:t>
            </a:r>
            <a:r>
              <a:rPr lang="en-US" sz="1400" dirty="0"/>
              <a:t>and monitoring of the Roadmap will be through the Pacific Steering Committee for Sustainable Development consisting of </a:t>
            </a:r>
            <a:r>
              <a:rPr lang="en-US" sz="1400" dirty="0" smtClean="0"/>
              <a:t>PIF member country</a:t>
            </a:r>
            <a:r>
              <a:rPr lang="en-US" sz="1400" dirty="0"/>
              <a:t>, CROP, UN development partner and NSA representatives</a:t>
            </a:r>
            <a:endParaRPr lang="en-AU" sz="1400" dirty="0"/>
          </a:p>
          <a:p>
            <a:endParaRPr lang="en-US" sz="1400" dirty="0"/>
          </a:p>
        </p:txBody>
      </p:sp>
    </p:spTree>
    <p:extLst>
      <p:ext uri="{BB962C8B-B14F-4D97-AF65-F5344CB8AC3E}">
        <p14:creationId xmlns:p14="http://schemas.microsoft.com/office/powerpoint/2010/main" val="60562277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dirty="0" smtClean="0"/>
              <a:t>FIES -2.1.2</a:t>
            </a:r>
          </a:p>
          <a:p>
            <a:pPr marL="0" marR="0" lvl="0" indent="0" algn="l" defTabSz="914400" rtl="0" eaLnBrk="0" fontAlgn="base" latinLnBrk="0" hangingPunct="0">
              <a:lnSpc>
                <a:spcPct val="100000"/>
              </a:lnSpc>
              <a:spcBef>
                <a:spcPct val="30000"/>
              </a:spcBef>
              <a:spcAft>
                <a:spcPct val="0"/>
              </a:spcAft>
              <a:buClrTx/>
              <a:buSzTx/>
              <a:buFontTx/>
              <a:buNone/>
              <a:tabLst/>
              <a:defRPr/>
            </a:pPr>
            <a:r>
              <a:rPr lang="en-US" dirty="0" smtClean="0"/>
              <a:t>The Food Insecurity Experience Scale is a set of 8 questions developed by FAO Statistics Division to estimate the prevalence of moderate or severe food insecurity in a country as a result of lack of access to food</a:t>
            </a:r>
          </a:p>
          <a:p>
            <a:endParaRPr lang="en-AU" dirty="0"/>
          </a:p>
        </p:txBody>
      </p:sp>
      <p:sp>
        <p:nvSpPr>
          <p:cNvPr id="4" name="Slide Number Placeholder 3"/>
          <p:cNvSpPr>
            <a:spLocks noGrp="1"/>
          </p:cNvSpPr>
          <p:nvPr>
            <p:ph type="sldNum" sz="quarter" idx="10"/>
          </p:nvPr>
        </p:nvSpPr>
        <p:spPr/>
        <p:txBody>
          <a:bodyPr/>
          <a:lstStyle/>
          <a:p>
            <a:pPr>
              <a:defRPr/>
            </a:pPr>
            <a:fld id="{7C9D5810-063A-4682-83EB-90B795E3B175}" type="slidenum">
              <a:rPr lang="en-US" smtClean="0"/>
              <a:pPr>
                <a:defRPr/>
              </a:pPr>
              <a:t>17</a:t>
            </a:fld>
            <a:endParaRPr lang="en-US"/>
          </a:p>
        </p:txBody>
      </p:sp>
    </p:spTree>
    <p:extLst>
      <p:ext uri="{BB962C8B-B14F-4D97-AF65-F5344CB8AC3E}">
        <p14:creationId xmlns:p14="http://schemas.microsoft.com/office/powerpoint/2010/main" val="116892393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AU"/>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p>
            <a:fld id="{684D1F71-DC0A-4A73-9943-CB725D04F2A0}" type="datetimeFigureOut">
              <a:rPr lang="en-AU" smtClean="0"/>
              <a:t>14/07/2019</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CCF8F34E-9A6D-4049-9C69-3A9437AEA57E}" type="slidenum">
              <a:rPr lang="en-AU" smtClean="0"/>
              <a:t>‹#›</a:t>
            </a:fld>
            <a:endParaRPr lang="en-AU"/>
          </a:p>
        </p:txBody>
      </p:sp>
    </p:spTree>
    <p:extLst>
      <p:ext uri="{BB962C8B-B14F-4D97-AF65-F5344CB8AC3E}">
        <p14:creationId xmlns:p14="http://schemas.microsoft.com/office/powerpoint/2010/main" val="293587706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684D1F71-DC0A-4A73-9943-CB725D04F2A0}" type="datetimeFigureOut">
              <a:rPr lang="en-AU" smtClean="0"/>
              <a:t>14/07/2019</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CCF8F34E-9A6D-4049-9C69-3A9437AEA57E}" type="slidenum">
              <a:rPr lang="en-AU" smtClean="0"/>
              <a:t>‹#›</a:t>
            </a:fld>
            <a:endParaRPr lang="en-AU"/>
          </a:p>
        </p:txBody>
      </p:sp>
    </p:spTree>
    <p:extLst>
      <p:ext uri="{BB962C8B-B14F-4D97-AF65-F5344CB8AC3E}">
        <p14:creationId xmlns:p14="http://schemas.microsoft.com/office/powerpoint/2010/main" val="37772209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684D1F71-DC0A-4A73-9943-CB725D04F2A0}" type="datetimeFigureOut">
              <a:rPr lang="en-AU" smtClean="0"/>
              <a:t>14/07/2019</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CCF8F34E-9A6D-4049-9C69-3A9437AEA57E}" type="slidenum">
              <a:rPr lang="en-AU" smtClean="0"/>
              <a:t>‹#›</a:t>
            </a:fld>
            <a:endParaRPr lang="en-AU"/>
          </a:p>
        </p:txBody>
      </p:sp>
    </p:spTree>
    <p:extLst>
      <p:ext uri="{BB962C8B-B14F-4D97-AF65-F5344CB8AC3E}">
        <p14:creationId xmlns:p14="http://schemas.microsoft.com/office/powerpoint/2010/main" val="278294179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684D1F71-DC0A-4A73-9943-CB725D04F2A0}" type="datetimeFigureOut">
              <a:rPr lang="en-AU" smtClean="0"/>
              <a:t>14/07/2019</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CCF8F34E-9A6D-4049-9C69-3A9437AEA57E}" type="slidenum">
              <a:rPr lang="en-AU" smtClean="0"/>
              <a:t>‹#›</a:t>
            </a:fld>
            <a:endParaRPr lang="en-AU"/>
          </a:p>
        </p:txBody>
      </p:sp>
    </p:spTree>
    <p:extLst>
      <p:ext uri="{BB962C8B-B14F-4D97-AF65-F5344CB8AC3E}">
        <p14:creationId xmlns:p14="http://schemas.microsoft.com/office/powerpoint/2010/main" val="106032791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AU"/>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684D1F71-DC0A-4A73-9943-CB725D04F2A0}" type="datetimeFigureOut">
              <a:rPr lang="en-AU" smtClean="0"/>
              <a:t>14/07/2019</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CCF8F34E-9A6D-4049-9C69-3A9437AEA57E}" type="slidenum">
              <a:rPr lang="en-AU" smtClean="0"/>
              <a:t>‹#›</a:t>
            </a:fld>
            <a:endParaRPr lang="en-AU"/>
          </a:p>
        </p:txBody>
      </p:sp>
    </p:spTree>
    <p:extLst>
      <p:ext uri="{BB962C8B-B14F-4D97-AF65-F5344CB8AC3E}">
        <p14:creationId xmlns:p14="http://schemas.microsoft.com/office/powerpoint/2010/main" val="410880225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sz="half" idx="1"/>
          </p:nvPr>
        </p:nvSpPr>
        <p:spPr>
          <a:xfrm>
            <a:off x="838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6172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p>
            <a:fld id="{684D1F71-DC0A-4A73-9943-CB725D04F2A0}" type="datetimeFigureOut">
              <a:rPr lang="en-AU" smtClean="0"/>
              <a:t>14/07/2019</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CCF8F34E-9A6D-4049-9C69-3A9437AEA57E}" type="slidenum">
              <a:rPr lang="en-AU" smtClean="0"/>
              <a:t>‹#›</a:t>
            </a:fld>
            <a:endParaRPr lang="en-AU"/>
          </a:p>
        </p:txBody>
      </p:sp>
    </p:spTree>
    <p:extLst>
      <p:ext uri="{BB962C8B-B14F-4D97-AF65-F5344CB8AC3E}">
        <p14:creationId xmlns:p14="http://schemas.microsoft.com/office/powerpoint/2010/main" val="348996605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AU"/>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7" name="Date Placeholder 6"/>
          <p:cNvSpPr>
            <a:spLocks noGrp="1"/>
          </p:cNvSpPr>
          <p:nvPr>
            <p:ph type="dt" sz="half" idx="10"/>
          </p:nvPr>
        </p:nvSpPr>
        <p:spPr/>
        <p:txBody>
          <a:bodyPr/>
          <a:lstStyle/>
          <a:p>
            <a:fld id="{684D1F71-DC0A-4A73-9943-CB725D04F2A0}" type="datetimeFigureOut">
              <a:rPr lang="en-AU" smtClean="0"/>
              <a:t>14/07/2019</a:t>
            </a:fld>
            <a:endParaRPr lang="en-AU"/>
          </a:p>
        </p:txBody>
      </p:sp>
      <p:sp>
        <p:nvSpPr>
          <p:cNvPr id="8" name="Footer Placeholder 7"/>
          <p:cNvSpPr>
            <a:spLocks noGrp="1"/>
          </p:cNvSpPr>
          <p:nvPr>
            <p:ph type="ftr" sz="quarter" idx="11"/>
          </p:nvPr>
        </p:nvSpPr>
        <p:spPr/>
        <p:txBody>
          <a:bodyPr/>
          <a:lstStyle/>
          <a:p>
            <a:endParaRPr lang="en-AU"/>
          </a:p>
        </p:txBody>
      </p:sp>
      <p:sp>
        <p:nvSpPr>
          <p:cNvPr id="9" name="Slide Number Placeholder 8"/>
          <p:cNvSpPr>
            <a:spLocks noGrp="1"/>
          </p:cNvSpPr>
          <p:nvPr>
            <p:ph type="sldNum" sz="quarter" idx="12"/>
          </p:nvPr>
        </p:nvSpPr>
        <p:spPr/>
        <p:txBody>
          <a:bodyPr/>
          <a:lstStyle/>
          <a:p>
            <a:fld id="{CCF8F34E-9A6D-4049-9C69-3A9437AEA57E}" type="slidenum">
              <a:rPr lang="en-AU" smtClean="0"/>
              <a:t>‹#›</a:t>
            </a:fld>
            <a:endParaRPr lang="en-AU"/>
          </a:p>
        </p:txBody>
      </p:sp>
    </p:spTree>
    <p:extLst>
      <p:ext uri="{BB962C8B-B14F-4D97-AF65-F5344CB8AC3E}">
        <p14:creationId xmlns:p14="http://schemas.microsoft.com/office/powerpoint/2010/main" val="148856357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Date Placeholder 2"/>
          <p:cNvSpPr>
            <a:spLocks noGrp="1"/>
          </p:cNvSpPr>
          <p:nvPr>
            <p:ph type="dt" sz="half" idx="10"/>
          </p:nvPr>
        </p:nvSpPr>
        <p:spPr/>
        <p:txBody>
          <a:bodyPr/>
          <a:lstStyle/>
          <a:p>
            <a:fld id="{684D1F71-DC0A-4A73-9943-CB725D04F2A0}" type="datetimeFigureOut">
              <a:rPr lang="en-AU" smtClean="0"/>
              <a:t>14/07/2019</a:t>
            </a:fld>
            <a:endParaRPr lang="en-AU"/>
          </a:p>
        </p:txBody>
      </p:sp>
      <p:sp>
        <p:nvSpPr>
          <p:cNvPr id="4" name="Footer Placeholder 3"/>
          <p:cNvSpPr>
            <a:spLocks noGrp="1"/>
          </p:cNvSpPr>
          <p:nvPr>
            <p:ph type="ftr" sz="quarter" idx="11"/>
          </p:nvPr>
        </p:nvSpPr>
        <p:spPr/>
        <p:txBody>
          <a:bodyPr/>
          <a:lstStyle/>
          <a:p>
            <a:endParaRPr lang="en-AU"/>
          </a:p>
        </p:txBody>
      </p:sp>
      <p:sp>
        <p:nvSpPr>
          <p:cNvPr id="5" name="Slide Number Placeholder 4"/>
          <p:cNvSpPr>
            <a:spLocks noGrp="1"/>
          </p:cNvSpPr>
          <p:nvPr>
            <p:ph type="sldNum" sz="quarter" idx="12"/>
          </p:nvPr>
        </p:nvSpPr>
        <p:spPr/>
        <p:txBody>
          <a:bodyPr/>
          <a:lstStyle/>
          <a:p>
            <a:fld id="{CCF8F34E-9A6D-4049-9C69-3A9437AEA57E}" type="slidenum">
              <a:rPr lang="en-AU" smtClean="0"/>
              <a:t>‹#›</a:t>
            </a:fld>
            <a:endParaRPr lang="en-AU"/>
          </a:p>
        </p:txBody>
      </p:sp>
    </p:spTree>
    <p:extLst>
      <p:ext uri="{BB962C8B-B14F-4D97-AF65-F5344CB8AC3E}">
        <p14:creationId xmlns:p14="http://schemas.microsoft.com/office/powerpoint/2010/main" val="324642503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84D1F71-DC0A-4A73-9943-CB725D04F2A0}" type="datetimeFigureOut">
              <a:rPr lang="en-AU" smtClean="0"/>
              <a:t>14/07/2019</a:t>
            </a:fld>
            <a:endParaRPr lang="en-AU"/>
          </a:p>
        </p:txBody>
      </p:sp>
      <p:sp>
        <p:nvSpPr>
          <p:cNvPr id="3" name="Footer Placeholder 2"/>
          <p:cNvSpPr>
            <a:spLocks noGrp="1"/>
          </p:cNvSpPr>
          <p:nvPr>
            <p:ph type="ftr" sz="quarter" idx="11"/>
          </p:nvPr>
        </p:nvSpPr>
        <p:spPr/>
        <p:txBody>
          <a:bodyPr/>
          <a:lstStyle/>
          <a:p>
            <a:endParaRPr lang="en-AU"/>
          </a:p>
        </p:txBody>
      </p:sp>
      <p:sp>
        <p:nvSpPr>
          <p:cNvPr id="4" name="Slide Number Placeholder 3"/>
          <p:cNvSpPr>
            <a:spLocks noGrp="1"/>
          </p:cNvSpPr>
          <p:nvPr>
            <p:ph type="sldNum" sz="quarter" idx="12"/>
          </p:nvPr>
        </p:nvSpPr>
        <p:spPr/>
        <p:txBody>
          <a:bodyPr/>
          <a:lstStyle/>
          <a:p>
            <a:fld id="{CCF8F34E-9A6D-4049-9C69-3A9437AEA57E}" type="slidenum">
              <a:rPr lang="en-AU" smtClean="0"/>
              <a:t>‹#›</a:t>
            </a:fld>
            <a:endParaRPr lang="en-AU"/>
          </a:p>
        </p:txBody>
      </p:sp>
    </p:spTree>
    <p:extLst>
      <p:ext uri="{BB962C8B-B14F-4D97-AF65-F5344CB8AC3E}">
        <p14:creationId xmlns:p14="http://schemas.microsoft.com/office/powerpoint/2010/main" val="216278075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AU"/>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684D1F71-DC0A-4A73-9943-CB725D04F2A0}" type="datetimeFigureOut">
              <a:rPr lang="en-AU" smtClean="0"/>
              <a:t>14/07/2019</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CCF8F34E-9A6D-4049-9C69-3A9437AEA57E}" type="slidenum">
              <a:rPr lang="en-AU" smtClean="0"/>
              <a:t>‹#›</a:t>
            </a:fld>
            <a:endParaRPr lang="en-AU"/>
          </a:p>
        </p:txBody>
      </p:sp>
    </p:spTree>
    <p:extLst>
      <p:ext uri="{BB962C8B-B14F-4D97-AF65-F5344CB8AC3E}">
        <p14:creationId xmlns:p14="http://schemas.microsoft.com/office/powerpoint/2010/main" val="28365986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AU"/>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AU"/>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684D1F71-DC0A-4A73-9943-CB725D04F2A0}" type="datetimeFigureOut">
              <a:rPr lang="en-AU" smtClean="0"/>
              <a:t>14/07/2019</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CCF8F34E-9A6D-4049-9C69-3A9437AEA57E}" type="slidenum">
              <a:rPr lang="en-AU" smtClean="0"/>
              <a:t>‹#›</a:t>
            </a:fld>
            <a:endParaRPr lang="en-AU"/>
          </a:p>
        </p:txBody>
      </p:sp>
    </p:spTree>
    <p:extLst>
      <p:ext uri="{BB962C8B-B14F-4D97-AF65-F5344CB8AC3E}">
        <p14:creationId xmlns:p14="http://schemas.microsoft.com/office/powerpoint/2010/main" val="148326124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AU"/>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84D1F71-DC0A-4A73-9943-CB725D04F2A0}" type="datetimeFigureOut">
              <a:rPr lang="en-AU" smtClean="0"/>
              <a:t>14/07/2019</a:t>
            </a:fld>
            <a:endParaRPr lang="en-AU"/>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AU"/>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CF8F34E-9A6D-4049-9C69-3A9437AEA57E}" type="slidenum">
              <a:rPr lang="en-AU" smtClean="0"/>
              <a:t>‹#›</a:t>
            </a:fld>
            <a:endParaRPr lang="en-AU"/>
          </a:p>
        </p:txBody>
      </p:sp>
    </p:spTree>
    <p:extLst>
      <p:ext uri="{BB962C8B-B14F-4D97-AF65-F5344CB8AC3E}">
        <p14:creationId xmlns:p14="http://schemas.microsoft.com/office/powerpoint/2010/main" val="184856566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2.emf"/><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hyperlink" Target="https://pacificdata.org/content/17-goals-transform-pacific" TargetMode="External"/><Relationship Id="rId5" Type="http://schemas.openxmlformats.org/officeDocument/2006/relationships/image" Target="../media/image14.png"/><Relationship Id="rId4" Type="http://schemas.openxmlformats.org/officeDocument/2006/relationships/image" Target="../media/image13.emf"/></Relationships>
</file>

<file path=ppt/slides/_rels/slide11.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8.emf"/><Relationship Id="rId2" Type="http://schemas.openxmlformats.org/officeDocument/2006/relationships/image" Target="../media/image17.emf"/><Relationship Id="rId1" Type="http://schemas.openxmlformats.org/officeDocument/2006/relationships/slideLayout" Target="../slideLayouts/slideLayout2.xml"/><Relationship Id="rId5" Type="http://schemas.openxmlformats.org/officeDocument/2006/relationships/image" Target="../media/image20.emf"/><Relationship Id="rId4" Type="http://schemas.openxmlformats.org/officeDocument/2006/relationships/image" Target="../media/image19.emf"/></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openxmlformats.org/officeDocument/2006/relationships/hyperlink" Target="https://sadata-production.firebaseapp.com/" TargetMode="External"/><Relationship Id="rId2" Type="http://schemas.openxmlformats.org/officeDocument/2006/relationships/image" Target="../media/image21.jpeg"/><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18.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image" Target="../media/image1.wmf"/><Relationship Id="rId4" Type="http://schemas.openxmlformats.org/officeDocument/2006/relationships/oleObject" Target="../embeddings/oleObject1.bin"/></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7" Type="http://schemas.openxmlformats.org/officeDocument/2006/relationships/image" Target="../media/image6.emf"/><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5.emf"/><Relationship Id="rId5" Type="http://schemas.openxmlformats.org/officeDocument/2006/relationships/image" Target="../media/image4.jpeg"/><Relationship Id="rId4" Type="http://schemas.openxmlformats.org/officeDocument/2006/relationships/image" Target="../media/image3.jpeg"/></Relationships>
</file>

<file path=ppt/slides/_rels/slide5.xml.rels><?xml version="1.0" encoding="UTF-8" standalone="yes"?>
<Relationships xmlns="http://schemas.openxmlformats.org/package/2006/relationships"><Relationship Id="rId8" Type="http://schemas.openxmlformats.org/officeDocument/2006/relationships/diagramData" Target="../diagrams/data2.xml"/><Relationship Id="rId13" Type="http://schemas.openxmlformats.org/officeDocument/2006/relationships/diagramData" Target="../diagrams/data3.xml"/><Relationship Id="rId18" Type="http://schemas.openxmlformats.org/officeDocument/2006/relationships/image" Target="../media/image7.jpeg"/><Relationship Id="rId3" Type="http://schemas.openxmlformats.org/officeDocument/2006/relationships/diagramData" Target="../diagrams/data1.xml"/><Relationship Id="rId7" Type="http://schemas.microsoft.com/office/2007/relationships/diagramDrawing" Target="../diagrams/drawing1.xml"/><Relationship Id="rId12" Type="http://schemas.microsoft.com/office/2007/relationships/diagramDrawing" Target="../diagrams/drawing2.xml"/><Relationship Id="rId17" Type="http://schemas.microsoft.com/office/2007/relationships/diagramDrawing" Target="../diagrams/drawing3.xml"/><Relationship Id="rId2" Type="http://schemas.openxmlformats.org/officeDocument/2006/relationships/notesSlide" Target="../notesSlides/notesSlide3.xml"/><Relationship Id="rId16" Type="http://schemas.openxmlformats.org/officeDocument/2006/relationships/diagramColors" Target="../diagrams/colors3.xml"/><Relationship Id="rId1" Type="http://schemas.openxmlformats.org/officeDocument/2006/relationships/slideLayout" Target="../slideLayouts/slideLayout2.xml"/><Relationship Id="rId6" Type="http://schemas.openxmlformats.org/officeDocument/2006/relationships/diagramColors" Target="../diagrams/colors1.xml"/><Relationship Id="rId11" Type="http://schemas.openxmlformats.org/officeDocument/2006/relationships/diagramColors" Target="../diagrams/colors2.xml"/><Relationship Id="rId5" Type="http://schemas.openxmlformats.org/officeDocument/2006/relationships/diagramQuickStyle" Target="../diagrams/quickStyle1.xml"/><Relationship Id="rId15" Type="http://schemas.openxmlformats.org/officeDocument/2006/relationships/diagramQuickStyle" Target="../diagrams/quickStyle3.xml"/><Relationship Id="rId10" Type="http://schemas.openxmlformats.org/officeDocument/2006/relationships/diagramQuickStyle" Target="../diagrams/quickStyle2.xml"/><Relationship Id="rId4" Type="http://schemas.openxmlformats.org/officeDocument/2006/relationships/diagramLayout" Target="../diagrams/layout1.xml"/><Relationship Id="rId9" Type="http://schemas.openxmlformats.org/officeDocument/2006/relationships/diagramLayout" Target="../diagrams/layout2.xml"/><Relationship Id="rId14" Type="http://schemas.openxmlformats.org/officeDocument/2006/relationships/diagramLayout" Target="../diagrams/layout3.xml"/></Relationships>
</file>

<file path=ppt/slides/_rels/slide6.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226128" y="5590310"/>
            <a:ext cx="9144000" cy="919162"/>
          </a:xfrm>
        </p:spPr>
        <p:txBody>
          <a:bodyPr>
            <a:normAutofit fontScale="90000"/>
          </a:bodyPr>
          <a:lstStyle/>
          <a:p>
            <a:r>
              <a:rPr lang="en-AU" sz="2700" b="1" u="sng" dirty="0" smtClean="0"/>
              <a:t>Session IV</a:t>
            </a:r>
            <a:br>
              <a:rPr lang="en-AU" sz="2700" b="1" u="sng" dirty="0" smtClean="0"/>
            </a:br>
            <a:r>
              <a:rPr lang="en-AU" sz="2200" b="1" dirty="0" smtClean="0"/>
              <a:t>Expert Group meeting on optimising SDGs implementation in the framework of integration and policy coherence</a:t>
            </a:r>
            <a:br>
              <a:rPr lang="en-AU" sz="2200" b="1" dirty="0" smtClean="0"/>
            </a:br>
            <a:r>
              <a:rPr lang="en-AU" sz="1800" dirty="0"/>
              <a:t/>
            </a:r>
            <a:br>
              <a:rPr lang="en-AU" sz="1800" dirty="0"/>
            </a:br>
            <a:r>
              <a:rPr lang="en-AU" sz="1800" dirty="0" smtClean="0"/>
              <a:t/>
            </a:r>
            <a:br>
              <a:rPr lang="en-AU" sz="1800" dirty="0" smtClean="0"/>
            </a:br>
            <a:r>
              <a:rPr lang="en-AU" sz="1800" dirty="0"/>
              <a:t/>
            </a:r>
            <a:br>
              <a:rPr lang="en-AU" sz="1800" dirty="0"/>
            </a:br>
            <a:r>
              <a:rPr lang="en-AU" sz="1800" dirty="0" smtClean="0"/>
              <a:t/>
            </a:r>
            <a:br>
              <a:rPr lang="en-AU" sz="1800" dirty="0" smtClean="0"/>
            </a:br>
            <a:r>
              <a:rPr lang="en-AU" sz="1800" dirty="0"/>
              <a:t/>
            </a:r>
            <a:br>
              <a:rPr lang="en-AU" sz="1800" dirty="0"/>
            </a:br>
            <a:r>
              <a:rPr lang="en-AU" sz="2000" b="1" dirty="0" smtClean="0"/>
              <a:t>Charmina Saili, Regional Planning Adviser</a:t>
            </a:r>
            <a:br>
              <a:rPr lang="en-AU" sz="2000" b="1" dirty="0" smtClean="0"/>
            </a:br>
            <a:r>
              <a:rPr lang="en-AU" sz="1800" b="1" dirty="0" smtClean="0"/>
              <a:t>Pacific Islands Forum Secretariat </a:t>
            </a:r>
            <a:br>
              <a:rPr lang="en-AU" sz="1800" b="1" dirty="0" smtClean="0"/>
            </a:br>
            <a:r>
              <a:rPr lang="en-AU" sz="1800" b="1" dirty="0" smtClean="0"/>
              <a:t>Saturday 13 July 2019</a:t>
            </a:r>
            <a:br>
              <a:rPr lang="en-AU" sz="1800" b="1" dirty="0" smtClean="0"/>
            </a:br>
            <a:r>
              <a:rPr lang="en-AU" sz="1800" b="1" dirty="0" smtClean="0"/>
              <a:t>New York</a:t>
            </a:r>
            <a:br>
              <a:rPr lang="en-AU" sz="1800" b="1" dirty="0" smtClean="0"/>
            </a:br>
            <a:endParaRPr lang="en-AU" sz="1800" b="1" dirty="0"/>
          </a:p>
        </p:txBody>
      </p:sp>
      <p:sp>
        <p:nvSpPr>
          <p:cNvPr id="3" name="Subtitle 2"/>
          <p:cNvSpPr>
            <a:spLocks noGrp="1"/>
          </p:cNvSpPr>
          <p:nvPr>
            <p:ph type="subTitle" idx="1"/>
          </p:nvPr>
        </p:nvSpPr>
        <p:spPr>
          <a:xfrm>
            <a:off x="858982" y="1142857"/>
            <a:ext cx="10210800" cy="1655762"/>
          </a:xfrm>
        </p:spPr>
        <p:txBody>
          <a:bodyPr>
            <a:normAutofit lnSpcReduction="10000"/>
          </a:bodyPr>
          <a:lstStyle/>
          <a:p>
            <a:r>
              <a:rPr lang="en-AU" sz="3600" b="1" i="1" dirty="0" smtClean="0"/>
              <a:t>In the pursuit of policy coherence….</a:t>
            </a:r>
          </a:p>
          <a:p>
            <a:r>
              <a:rPr lang="en-AU" sz="3600" b="1" dirty="0" smtClean="0"/>
              <a:t>Implementing &amp; Measuring </a:t>
            </a:r>
            <a:r>
              <a:rPr lang="en-AU" sz="3600" b="1" dirty="0" smtClean="0"/>
              <a:t>the SDGs in the context of complexity and limited capacities in the Pacific </a:t>
            </a:r>
          </a:p>
          <a:p>
            <a:endParaRPr lang="en-AU" sz="3600" b="1" dirty="0"/>
          </a:p>
        </p:txBody>
      </p:sp>
    </p:spTree>
    <p:extLst>
      <p:ext uri="{BB962C8B-B14F-4D97-AF65-F5344CB8AC3E}">
        <p14:creationId xmlns:p14="http://schemas.microsoft.com/office/powerpoint/2010/main" val="418645861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AutoShape 2" descr="Image result for Pacific islands forum leaders picture"/>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AU"/>
          </a:p>
        </p:txBody>
      </p:sp>
      <p:sp>
        <p:nvSpPr>
          <p:cNvPr id="5" name="AutoShape 4" descr="Image result for Pacific islands forum leaders picture"/>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AU"/>
          </a:p>
        </p:txBody>
      </p:sp>
      <p:sp>
        <p:nvSpPr>
          <p:cNvPr id="6" name="AutoShape 6" descr="Image result for Pacific islands forum leaders picture"/>
          <p:cNvSpPr>
            <a:spLocks noChangeAspect="1" noChangeArrowheads="1"/>
          </p:cNvSpPr>
          <p:nvPr/>
        </p:nvSpPr>
        <p:spPr bwMode="auto">
          <a:xfrm>
            <a:off x="460375" y="1603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AU"/>
          </a:p>
        </p:txBody>
      </p:sp>
      <p:sp>
        <p:nvSpPr>
          <p:cNvPr id="7" name="AutoShape 8" descr="Image result for Pacific islands forum leaders picture"/>
          <p:cNvSpPr>
            <a:spLocks noChangeAspect="1" noChangeArrowheads="1"/>
          </p:cNvSpPr>
          <p:nvPr/>
        </p:nvSpPr>
        <p:spPr bwMode="auto">
          <a:xfrm>
            <a:off x="612775" y="3127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AU"/>
          </a:p>
        </p:txBody>
      </p:sp>
      <p:sp>
        <p:nvSpPr>
          <p:cNvPr id="8" name="AutoShape 10" descr="Image result for Pacific islands forum leaders picture"/>
          <p:cNvSpPr>
            <a:spLocks noChangeAspect="1" noChangeArrowheads="1"/>
          </p:cNvSpPr>
          <p:nvPr/>
        </p:nvSpPr>
        <p:spPr bwMode="auto">
          <a:xfrm>
            <a:off x="765175" y="4651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AU"/>
          </a:p>
        </p:txBody>
      </p:sp>
      <p:sp>
        <p:nvSpPr>
          <p:cNvPr id="10" name="AutoShape 12" descr="Image result for Pacific islands forum leaders picture"/>
          <p:cNvSpPr>
            <a:spLocks noChangeAspect="1" noChangeArrowheads="1"/>
          </p:cNvSpPr>
          <p:nvPr/>
        </p:nvSpPr>
        <p:spPr bwMode="auto">
          <a:xfrm>
            <a:off x="2177142" y="2454048"/>
            <a:ext cx="297089" cy="29709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AU"/>
          </a:p>
        </p:txBody>
      </p:sp>
      <p:sp>
        <p:nvSpPr>
          <p:cNvPr id="11" name="AutoShape 14" descr="Image result for Pacific islands forum leaders picture"/>
          <p:cNvSpPr>
            <a:spLocks noChangeAspect="1" noChangeArrowheads="1"/>
          </p:cNvSpPr>
          <p:nvPr/>
        </p:nvSpPr>
        <p:spPr bwMode="auto">
          <a:xfrm>
            <a:off x="917575" y="6175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AU"/>
          </a:p>
        </p:txBody>
      </p:sp>
      <p:sp>
        <p:nvSpPr>
          <p:cNvPr id="12" name="AutoShape 16" descr="Image result for Pacific islands forum leaders picture"/>
          <p:cNvSpPr>
            <a:spLocks noChangeAspect="1" noChangeArrowheads="1"/>
          </p:cNvSpPr>
          <p:nvPr/>
        </p:nvSpPr>
        <p:spPr bwMode="auto">
          <a:xfrm>
            <a:off x="1069975" y="769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AU"/>
          </a:p>
        </p:txBody>
      </p:sp>
      <p:grpSp>
        <p:nvGrpSpPr>
          <p:cNvPr id="18" name="Group 17"/>
          <p:cNvGrpSpPr/>
          <p:nvPr/>
        </p:nvGrpSpPr>
        <p:grpSpPr>
          <a:xfrm>
            <a:off x="155575" y="78512"/>
            <a:ext cx="10508325" cy="950794"/>
            <a:chOff x="191030" y="867582"/>
            <a:chExt cx="1553379" cy="375969"/>
          </a:xfrm>
          <a:solidFill>
            <a:srgbClr val="00B0F0"/>
          </a:solidFill>
        </p:grpSpPr>
        <p:sp>
          <p:nvSpPr>
            <p:cNvPr id="19" name="Chevron 18"/>
            <p:cNvSpPr/>
            <p:nvPr/>
          </p:nvSpPr>
          <p:spPr>
            <a:xfrm>
              <a:off x="191030" y="867582"/>
              <a:ext cx="1553379" cy="375969"/>
            </a:xfrm>
            <a:prstGeom prst="chevron">
              <a:avLst/>
            </a:prstGeom>
            <a:grp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20" name="Chevron 4"/>
            <p:cNvSpPr/>
            <p:nvPr/>
          </p:nvSpPr>
          <p:spPr>
            <a:xfrm>
              <a:off x="256525" y="926305"/>
              <a:ext cx="1402229" cy="299625"/>
            </a:xfrm>
            <a:prstGeom prst="rect">
              <a:avLst/>
            </a:prstGeom>
            <a:grpFill/>
          </p:spPr>
          <p:style>
            <a:lnRef idx="0">
              <a:scrgbClr r="0" g="0" b="0"/>
            </a:lnRef>
            <a:fillRef idx="0">
              <a:scrgbClr r="0" g="0" b="0"/>
            </a:fillRef>
            <a:effectRef idx="0">
              <a:scrgbClr r="0" g="0" b="0"/>
            </a:effectRef>
            <a:fontRef idx="minor">
              <a:schemeClr val="lt1"/>
            </a:fontRef>
          </p:style>
          <p:txBody>
            <a:bodyPr spcFirstLastPara="0" vert="horz" wrap="square" lIns="90011" tIns="30004" rIns="30004" bIns="30004" numCol="1" spcCol="1270" anchor="ctr" anchorCtr="0">
              <a:noAutofit/>
            </a:bodyPr>
            <a:lstStyle/>
            <a:p>
              <a:pPr defTabSz="1000125">
                <a:lnSpc>
                  <a:spcPct val="90000"/>
                </a:lnSpc>
                <a:spcBef>
                  <a:spcPct val="0"/>
                </a:spcBef>
              </a:pPr>
              <a:r>
                <a:rPr lang="en-US" sz="2400" b="1" dirty="0">
                  <a:solidFill>
                    <a:srgbClr val="002060"/>
                  </a:solidFill>
                </a:rPr>
                <a:t>INTEGRATED REPORTING</a:t>
              </a:r>
            </a:p>
            <a:p>
              <a:pPr defTabSz="1000125">
                <a:lnSpc>
                  <a:spcPct val="90000"/>
                </a:lnSpc>
                <a:spcBef>
                  <a:spcPct val="0"/>
                </a:spcBef>
                <a:spcAft>
                  <a:spcPct val="35000"/>
                </a:spcAft>
              </a:pPr>
              <a:r>
                <a:rPr lang="en-US" sz="2000" b="1" dirty="0">
                  <a:solidFill>
                    <a:srgbClr val="002060"/>
                  </a:solidFill>
                </a:rPr>
                <a:t>Integrated regional Process of Follow up and Review for SDGs/SAMOA Pathway/FPR  &amp; PLGED through the 4 yearly Pacific Sustainable Development Report</a:t>
              </a:r>
            </a:p>
          </p:txBody>
        </p:sp>
      </p:grpSp>
      <p:pic>
        <p:nvPicPr>
          <p:cNvPr id="22" name="Picture 21"/>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55575" y="1707163"/>
            <a:ext cx="3303242" cy="4947691"/>
          </a:xfrm>
          <a:prstGeom prst="rect">
            <a:avLst/>
          </a:prstGeom>
        </p:spPr>
      </p:pic>
      <p:pic>
        <p:nvPicPr>
          <p:cNvPr id="23" name="Picture 22"/>
          <p:cNvPicPr>
            <a:picLocks noChangeAspect="1"/>
          </p:cNvPicPr>
          <p:nvPr/>
        </p:nvPicPr>
        <p:blipFill rotWithShape="1">
          <a:blip r:embed="rId4" cstate="email">
            <a:extLst>
              <a:ext uri="{28A0092B-C50C-407E-A947-70E740481C1C}">
                <a14:useLocalDpi xmlns:a14="http://schemas.microsoft.com/office/drawing/2010/main"/>
              </a:ext>
            </a:extLst>
          </a:blip>
          <a:srcRect t="21739"/>
          <a:stretch/>
        </p:blipFill>
        <p:spPr>
          <a:xfrm>
            <a:off x="3678286" y="1707163"/>
            <a:ext cx="3603914" cy="4947691"/>
          </a:xfrm>
          <a:prstGeom prst="rect">
            <a:avLst/>
          </a:prstGeom>
        </p:spPr>
      </p:pic>
      <p:pic>
        <p:nvPicPr>
          <p:cNvPr id="24" name="Picture 23"/>
          <p:cNvPicPr>
            <a:picLocks noChangeAspect="1"/>
          </p:cNvPicPr>
          <p:nvPr/>
        </p:nvPicPr>
        <p:blipFill rotWithShape="1">
          <a:blip r:embed="rId5"/>
          <a:srcRect l="2041"/>
          <a:stretch/>
        </p:blipFill>
        <p:spPr>
          <a:xfrm>
            <a:off x="7637486" y="1840832"/>
            <a:ext cx="4082152" cy="4767852"/>
          </a:xfrm>
          <a:prstGeom prst="rect">
            <a:avLst/>
          </a:prstGeom>
          <a:ln w="31750">
            <a:solidFill>
              <a:srgbClr val="FF0000"/>
            </a:solidFill>
          </a:ln>
        </p:spPr>
      </p:pic>
      <p:sp>
        <p:nvSpPr>
          <p:cNvPr id="2" name="Rectangle 1"/>
          <p:cNvSpPr/>
          <p:nvPr/>
        </p:nvSpPr>
        <p:spPr>
          <a:xfrm>
            <a:off x="6459478" y="1250403"/>
            <a:ext cx="5656805" cy="369332"/>
          </a:xfrm>
          <a:prstGeom prst="rect">
            <a:avLst/>
          </a:prstGeom>
        </p:spPr>
        <p:txBody>
          <a:bodyPr wrap="none">
            <a:spAutoFit/>
          </a:bodyPr>
          <a:lstStyle/>
          <a:p>
            <a:r>
              <a:rPr lang="en-AU" u="sng" dirty="0">
                <a:hlinkClick r:id="rId6"/>
              </a:rPr>
              <a:t>https://pacificdata.org/content/17-goals-transform-pacific</a:t>
            </a:r>
            <a:endParaRPr lang="en-AU" dirty="0"/>
          </a:p>
        </p:txBody>
      </p:sp>
    </p:spTree>
    <p:extLst>
      <p:ext uri="{BB962C8B-B14F-4D97-AF65-F5344CB8AC3E}">
        <p14:creationId xmlns:p14="http://schemas.microsoft.com/office/powerpoint/2010/main" val="279104215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5"/>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174750" y="0"/>
            <a:ext cx="9698038"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33799690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29311" y="108691"/>
            <a:ext cx="10001986" cy="6749309"/>
          </a:xfrm>
          <a:prstGeom prst="rect">
            <a:avLst/>
          </a:prstGeom>
        </p:spPr>
      </p:pic>
    </p:spTree>
    <p:extLst>
      <p:ext uri="{BB962C8B-B14F-4D97-AF65-F5344CB8AC3E}">
        <p14:creationId xmlns:p14="http://schemas.microsoft.com/office/powerpoint/2010/main" val="124591943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4419600" cy="3056728"/>
          </a:xfrm>
          <a:prstGeom prst="rect">
            <a:avLst/>
          </a:prstGeom>
          <a:ln>
            <a:solidFill>
              <a:schemeClr val="tx1"/>
            </a:solidFill>
          </a:ln>
        </p:spPr>
      </p:pic>
      <p:pic>
        <p:nvPicPr>
          <p:cNvPr id="10" name="Picture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7388" y="3893041"/>
            <a:ext cx="4344824" cy="3005010"/>
          </a:xfrm>
          <a:prstGeom prst="rect">
            <a:avLst/>
          </a:prstGeom>
          <a:ln>
            <a:solidFill>
              <a:schemeClr val="tx1"/>
            </a:solidFill>
          </a:ln>
        </p:spPr>
      </p:pic>
      <p:sp>
        <p:nvSpPr>
          <p:cNvPr id="12" name="Rectangle 11"/>
          <p:cNvSpPr/>
          <p:nvPr/>
        </p:nvSpPr>
        <p:spPr>
          <a:xfrm>
            <a:off x="1496292" y="3244052"/>
            <a:ext cx="9213100" cy="461665"/>
          </a:xfrm>
          <a:prstGeom prst="rect">
            <a:avLst/>
          </a:prstGeom>
        </p:spPr>
        <p:txBody>
          <a:bodyPr wrap="square">
            <a:spAutoFit/>
          </a:bodyPr>
          <a:lstStyle/>
          <a:p>
            <a:pPr algn="ctr"/>
            <a:r>
              <a:rPr lang="en-AU" sz="2400" b="1" dirty="0" smtClean="0">
                <a:solidFill>
                  <a:srgbClr val="FF0000"/>
                </a:solidFill>
              </a:rPr>
              <a:t>Regional progress</a:t>
            </a:r>
            <a:endParaRPr lang="en-AU" sz="2400" b="1" dirty="0">
              <a:solidFill>
                <a:srgbClr val="FF0000"/>
              </a:solidFill>
            </a:endParaRPr>
          </a:p>
        </p:txBody>
      </p:sp>
      <p:pic>
        <p:nvPicPr>
          <p:cNvPr id="7" name="Picture 6"/>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7803602" y="3778380"/>
            <a:ext cx="4388398" cy="3035147"/>
          </a:xfrm>
          <a:prstGeom prst="rect">
            <a:avLst/>
          </a:prstGeom>
          <a:ln>
            <a:solidFill>
              <a:schemeClr val="tx2"/>
            </a:solidFill>
          </a:ln>
        </p:spPr>
      </p:pic>
      <p:pic>
        <p:nvPicPr>
          <p:cNvPr id="11" name="Picture 10"/>
          <p:cNvPicPr>
            <a:picLocks noChangeAspect="1"/>
          </p:cNvPicPr>
          <p:nvPr/>
        </p:nvPicPr>
        <p:blipFill rotWithShape="1">
          <a:blip r:embed="rId5" cstate="print">
            <a:extLst>
              <a:ext uri="{28A0092B-C50C-407E-A947-70E740481C1C}">
                <a14:useLocalDpi xmlns:a14="http://schemas.microsoft.com/office/drawing/2010/main" val="0"/>
              </a:ext>
            </a:extLst>
          </a:blip>
          <a:srcRect t="43404" r="42022"/>
          <a:stretch/>
        </p:blipFill>
        <p:spPr>
          <a:xfrm>
            <a:off x="7439891" y="0"/>
            <a:ext cx="4752109" cy="3095338"/>
          </a:xfrm>
          <a:prstGeom prst="rect">
            <a:avLst/>
          </a:prstGeom>
        </p:spPr>
      </p:pic>
    </p:spTree>
    <p:extLst>
      <p:ext uri="{BB962C8B-B14F-4D97-AF65-F5344CB8AC3E}">
        <p14:creationId xmlns:p14="http://schemas.microsoft.com/office/powerpoint/2010/main" val="276339001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0284" y="67252"/>
            <a:ext cx="11210608" cy="916421"/>
          </a:xfrm>
        </p:spPr>
        <p:txBody>
          <a:bodyPr>
            <a:normAutofit fontScale="90000"/>
          </a:bodyPr>
          <a:lstStyle/>
          <a:p>
            <a:pPr algn="ctr"/>
            <a:r>
              <a:rPr lang="en-AU" b="1" dirty="0" smtClean="0">
                <a:solidFill>
                  <a:srgbClr val="FF0000"/>
                </a:solidFill>
              </a:rPr>
              <a:t>Where are we in developing indicators – National level</a:t>
            </a:r>
            <a:endParaRPr lang="en-AU" b="1" dirty="0">
              <a:solidFill>
                <a:srgbClr val="FF0000"/>
              </a:solidFill>
            </a:endParaRPr>
          </a:p>
        </p:txBody>
      </p:sp>
      <p:sp>
        <p:nvSpPr>
          <p:cNvPr id="3" name="Content Placeholder 2"/>
          <p:cNvSpPr>
            <a:spLocks noGrp="1"/>
          </p:cNvSpPr>
          <p:nvPr>
            <p:ph sz="half" idx="1"/>
          </p:nvPr>
        </p:nvSpPr>
        <p:spPr>
          <a:xfrm>
            <a:off x="568036" y="1447800"/>
            <a:ext cx="5451764" cy="4729163"/>
          </a:xfrm>
        </p:spPr>
        <p:txBody>
          <a:bodyPr>
            <a:normAutofit fontScale="85000" lnSpcReduction="20000"/>
          </a:bodyPr>
          <a:lstStyle/>
          <a:p>
            <a:r>
              <a:rPr lang="en-AU" dirty="0" smtClean="0"/>
              <a:t>Most of the Pacific countries have either mapped or are in the process of mapping the SDGs against National development plans</a:t>
            </a:r>
          </a:p>
          <a:p>
            <a:endParaRPr lang="en-AU" dirty="0" smtClean="0"/>
          </a:p>
          <a:p>
            <a:r>
              <a:rPr lang="en-AU" dirty="0" smtClean="0"/>
              <a:t>Some have integrated SDGs into their National Monitoring processes – Cook Islands, Fiji, Samoa, Solomon Islands, Tonga, Vanuatu</a:t>
            </a:r>
          </a:p>
          <a:p>
            <a:endParaRPr lang="en-AU" dirty="0" smtClean="0"/>
          </a:p>
          <a:p>
            <a:r>
              <a:rPr lang="en-AU" dirty="0" smtClean="0"/>
              <a:t>Indicators range from 150 to more than 400 in some of the countries</a:t>
            </a:r>
          </a:p>
          <a:p>
            <a:endParaRPr lang="en-AU" dirty="0" smtClean="0"/>
          </a:p>
        </p:txBody>
      </p:sp>
      <p:sp>
        <p:nvSpPr>
          <p:cNvPr id="4" name="Content Placeholder 3"/>
          <p:cNvSpPr>
            <a:spLocks noGrp="1"/>
          </p:cNvSpPr>
          <p:nvPr>
            <p:ph sz="half" idx="2"/>
          </p:nvPr>
        </p:nvSpPr>
        <p:spPr>
          <a:xfrm>
            <a:off x="6303819" y="1447799"/>
            <a:ext cx="5181600" cy="4729163"/>
          </a:xfrm>
        </p:spPr>
        <p:txBody>
          <a:bodyPr>
            <a:normAutofit fontScale="85000" lnSpcReduction="20000"/>
          </a:bodyPr>
          <a:lstStyle/>
          <a:p>
            <a:pPr marL="0" indent="0">
              <a:buNone/>
            </a:pPr>
            <a:r>
              <a:rPr lang="en-US" b="1" dirty="0"/>
              <a:t>Tonga National Poverty definition</a:t>
            </a:r>
          </a:p>
          <a:p>
            <a:r>
              <a:rPr lang="en-US" dirty="0"/>
              <a:t>those that experience both low income and are also materially and </a:t>
            </a:r>
            <a:r>
              <a:rPr lang="en-AU" dirty="0"/>
              <a:t>socially deprived;</a:t>
            </a:r>
          </a:p>
          <a:p>
            <a:r>
              <a:rPr lang="en-US" dirty="0"/>
              <a:t>those vulnerable because of deprivation </a:t>
            </a:r>
            <a:r>
              <a:rPr lang="en-AU" dirty="0"/>
              <a:t>socially perceived necessities (items </a:t>
            </a:r>
            <a:r>
              <a:rPr lang="en-US" dirty="0"/>
              <a:t>and activities) that the Tongan majority consider that no-one should go without; </a:t>
            </a:r>
            <a:r>
              <a:rPr lang="en-AU" dirty="0"/>
              <a:t>and</a:t>
            </a:r>
          </a:p>
          <a:p>
            <a:r>
              <a:rPr lang="en-US" dirty="0"/>
              <a:t>those vulnerable because of income -measured at the household level and takes into account both monetary (e.g. wages) and non-monetary sources (e.g. </a:t>
            </a:r>
            <a:r>
              <a:rPr lang="en-AU" dirty="0"/>
              <a:t>self-production</a:t>
            </a:r>
            <a:r>
              <a:rPr lang="en-AU" dirty="0" smtClean="0"/>
              <a:t>).</a:t>
            </a:r>
          </a:p>
          <a:p>
            <a:pPr marL="0" indent="0">
              <a:buNone/>
            </a:pPr>
            <a:r>
              <a:rPr lang="en-AU" b="1" dirty="0" smtClean="0"/>
              <a:t>New </a:t>
            </a:r>
            <a:r>
              <a:rPr lang="en-AU" b="1" dirty="0"/>
              <a:t>Zealand Living Standards Framework and Indicators Aotearoa </a:t>
            </a:r>
            <a:r>
              <a:rPr lang="en-AU" b="1" dirty="0" smtClean="0"/>
              <a:t>NZ</a:t>
            </a:r>
            <a:endParaRPr lang="en-AU" b="1" dirty="0"/>
          </a:p>
        </p:txBody>
      </p:sp>
    </p:spTree>
    <p:extLst>
      <p:ext uri="{BB962C8B-B14F-4D97-AF65-F5344CB8AC3E}">
        <p14:creationId xmlns:p14="http://schemas.microsoft.com/office/powerpoint/2010/main" val="206122934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5193" y="260355"/>
            <a:ext cx="12330202" cy="916421"/>
          </a:xfrm>
        </p:spPr>
        <p:txBody>
          <a:bodyPr>
            <a:noAutofit/>
          </a:bodyPr>
          <a:lstStyle/>
          <a:p>
            <a:pPr algn="ctr"/>
            <a:r>
              <a:rPr lang="en-AU" sz="3200" b="1" dirty="0" smtClean="0">
                <a:solidFill>
                  <a:srgbClr val="FF0000"/>
                </a:solidFill>
              </a:rPr>
              <a:t>Good </a:t>
            </a:r>
            <a:r>
              <a:rPr lang="en-AU" sz="3200" b="1" dirty="0">
                <a:solidFill>
                  <a:srgbClr val="FF0000"/>
                </a:solidFill>
              </a:rPr>
              <a:t>practices </a:t>
            </a:r>
            <a:r>
              <a:rPr lang="en-AU" sz="3200" b="1" dirty="0" smtClean="0">
                <a:solidFill>
                  <a:srgbClr val="FF0000"/>
                </a:solidFill>
              </a:rPr>
              <a:t>at </a:t>
            </a:r>
            <a:r>
              <a:rPr lang="en-AU" sz="3200" b="1" dirty="0">
                <a:solidFill>
                  <a:srgbClr val="FF0000"/>
                </a:solidFill>
              </a:rPr>
              <a:t>the national level </a:t>
            </a:r>
            <a:r>
              <a:rPr lang="en-AU" sz="3200" b="1" dirty="0" smtClean="0">
                <a:solidFill>
                  <a:srgbClr val="FF0000"/>
                </a:solidFill>
              </a:rPr>
              <a:t>on </a:t>
            </a:r>
            <a:r>
              <a:rPr lang="en-AU" sz="3200" b="1" dirty="0">
                <a:solidFill>
                  <a:srgbClr val="FF0000"/>
                </a:solidFill>
              </a:rPr>
              <a:t>SDGs monitoring, data collection and reporting</a:t>
            </a:r>
            <a:br>
              <a:rPr lang="en-AU" sz="3200" b="1" dirty="0">
                <a:solidFill>
                  <a:srgbClr val="FF0000"/>
                </a:solidFill>
              </a:rPr>
            </a:br>
            <a:endParaRPr lang="en-AU" sz="3200" b="1" dirty="0">
              <a:solidFill>
                <a:srgbClr val="FF0000"/>
              </a:solidFill>
            </a:endParaRPr>
          </a:p>
        </p:txBody>
      </p:sp>
      <p:sp>
        <p:nvSpPr>
          <p:cNvPr id="4" name="Content Placeholder 3"/>
          <p:cNvSpPr>
            <a:spLocks noGrp="1"/>
          </p:cNvSpPr>
          <p:nvPr>
            <p:ph sz="half" idx="2"/>
          </p:nvPr>
        </p:nvSpPr>
        <p:spPr>
          <a:xfrm>
            <a:off x="6303819" y="1385799"/>
            <a:ext cx="5181600" cy="5168347"/>
          </a:xfrm>
        </p:spPr>
        <p:txBody>
          <a:bodyPr>
            <a:normAutofit fontScale="77500" lnSpcReduction="20000"/>
          </a:bodyPr>
          <a:lstStyle/>
          <a:p>
            <a:r>
              <a:rPr lang="en-AU" dirty="0"/>
              <a:t>SADATA - Samoa </a:t>
            </a:r>
            <a:r>
              <a:rPr lang="en-AU" dirty="0" smtClean="0"/>
              <a:t>through NZ and UN support </a:t>
            </a:r>
            <a:r>
              <a:rPr lang="en-AU" dirty="0"/>
              <a:t>established a tool –initially to manage and monitor their human rights recommendations and progress – added SDGs and considering adding Aichi and Multi-lateral Environment Agreement indicators</a:t>
            </a:r>
          </a:p>
          <a:p>
            <a:pPr lvl="0"/>
            <a:endParaRPr lang="en-AU" dirty="0"/>
          </a:p>
          <a:p>
            <a:pPr lvl="0"/>
            <a:endParaRPr lang="en-AU" dirty="0" smtClean="0"/>
          </a:p>
          <a:p>
            <a:pPr lvl="0"/>
            <a:r>
              <a:rPr lang="en-AU" dirty="0" smtClean="0"/>
              <a:t>Vanuatu </a:t>
            </a:r>
          </a:p>
          <a:p>
            <a:pPr lvl="1"/>
            <a:r>
              <a:rPr lang="en-AU" dirty="0" smtClean="0"/>
              <a:t>Annual Development Report </a:t>
            </a:r>
          </a:p>
          <a:p>
            <a:pPr lvl="1"/>
            <a:r>
              <a:rPr lang="en-AU" dirty="0" smtClean="0"/>
              <a:t>M&amp;E unit in the PMs office, M&amp;E focal points in all line ministries</a:t>
            </a:r>
          </a:p>
          <a:p>
            <a:pPr lvl="1"/>
            <a:r>
              <a:rPr lang="en-AU" dirty="0" smtClean="0"/>
              <a:t>Vanuatu </a:t>
            </a:r>
            <a:r>
              <a:rPr lang="en-AU" dirty="0"/>
              <a:t>NSDP </a:t>
            </a:r>
            <a:r>
              <a:rPr lang="en-AU" dirty="0" smtClean="0"/>
              <a:t>baseline/SDGs indicators survey</a:t>
            </a:r>
          </a:p>
          <a:p>
            <a:pPr lvl="1"/>
            <a:endParaRPr lang="en-AU" dirty="0"/>
          </a:p>
          <a:p>
            <a:r>
              <a:rPr lang="en-AU" dirty="0" smtClean="0"/>
              <a:t>Vanuatu</a:t>
            </a:r>
            <a:r>
              <a:rPr lang="en-AU" dirty="0"/>
              <a:t>, Tonga and Samoa have developed n</a:t>
            </a:r>
            <a:r>
              <a:rPr lang="en-AU" dirty="0" smtClean="0"/>
              <a:t>ational </a:t>
            </a:r>
            <a:r>
              <a:rPr lang="en-AU" dirty="0"/>
              <a:t>databases for </a:t>
            </a:r>
            <a:r>
              <a:rPr lang="en-AU" dirty="0" smtClean="0"/>
              <a:t>their data, information </a:t>
            </a:r>
            <a:endParaRPr lang="en-AU" dirty="0"/>
          </a:p>
          <a:p>
            <a:endParaRPr lang="en-AU" dirty="0" smtClean="0"/>
          </a:p>
          <a:p>
            <a:endParaRPr lang="en-AU" dirty="0"/>
          </a:p>
        </p:txBody>
      </p:sp>
      <p:pic>
        <p:nvPicPr>
          <p:cNvPr id="6" name="Picture 5"/>
          <p:cNvPicPr>
            <a:picLocks noChangeAspect="1"/>
          </p:cNvPicPr>
          <p:nvPr/>
        </p:nvPicPr>
        <p:blipFill rotWithShape="1">
          <a:blip r:embed="rId2" cstate="print">
            <a:extLst>
              <a:ext uri="{28A0092B-C50C-407E-A947-70E740481C1C}">
                <a14:useLocalDpi xmlns:a14="http://schemas.microsoft.com/office/drawing/2010/main" val="0"/>
              </a:ext>
            </a:extLst>
          </a:blip>
          <a:srcRect l="340" t="10998" r="-340" b="1529"/>
          <a:stretch/>
        </p:blipFill>
        <p:spPr>
          <a:xfrm>
            <a:off x="747518" y="834887"/>
            <a:ext cx="3892635" cy="5966318"/>
          </a:xfrm>
          <a:prstGeom prst="rect">
            <a:avLst/>
          </a:prstGeom>
        </p:spPr>
      </p:pic>
      <p:sp>
        <p:nvSpPr>
          <p:cNvPr id="8" name="Rectangle 7"/>
          <p:cNvSpPr/>
          <p:nvPr/>
        </p:nvSpPr>
        <p:spPr>
          <a:xfrm>
            <a:off x="6603722" y="3017154"/>
            <a:ext cx="4334648" cy="369332"/>
          </a:xfrm>
          <a:prstGeom prst="rect">
            <a:avLst/>
          </a:prstGeom>
        </p:spPr>
        <p:txBody>
          <a:bodyPr wrap="none">
            <a:spAutoFit/>
          </a:bodyPr>
          <a:lstStyle/>
          <a:p>
            <a:r>
              <a:rPr lang="en-AU" dirty="0">
                <a:hlinkClick r:id="rId3"/>
              </a:rPr>
              <a:t>https://sadata-production.firebaseapp.com/</a:t>
            </a:r>
            <a:endParaRPr lang="en-AU" dirty="0"/>
          </a:p>
        </p:txBody>
      </p:sp>
    </p:spTree>
    <p:extLst>
      <p:ext uri="{BB962C8B-B14F-4D97-AF65-F5344CB8AC3E}">
        <p14:creationId xmlns:p14="http://schemas.microsoft.com/office/powerpoint/2010/main" val="414794577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43002" y="0"/>
            <a:ext cx="11318518" cy="916421"/>
          </a:xfrm>
        </p:spPr>
        <p:txBody>
          <a:bodyPr>
            <a:noAutofit/>
          </a:bodyPr>
          <a:lstStyle/>
          <a:p>
            <a:pPr algn="ctr"/>
            <a:r>
              <a:rPr lang="en-AU" sz="4000" b="1" dirty="0" smtClean="0">
                <a:solidFill>
                  <a:srgbClr val="FF0000"/>
                </a:solidFill>
              </a:rPr>
              <a:t>Challenges</a:t>
            </a:r>
            <a:endParaRPr lang="en-AU" sz="4000" b="1" dirty="0">
              <a:solidFill>
                <a:srgbClr val="FF0000"/>
              </a:solidFill>
            </a:endParaRPr>
          </a:p>
        </p:txBody>
      </p:sp>
      <p:sp>
        <p:nvSpPr>
          <p:cNvPr id="3" name="Content Placeholder 2"/>
          <p:cNvSpPr>
            <a:spLocks noGrp="1"/>
          </p:cNvSpPr>
          <p:nvPr>
            <p:ph sz="half" idx="1"/>
          </p:nvPr>
        </p:nvSpPr>
        <p:spPr>
          <a:xfrm>
            <a:off x="568036" y="1447800"/>
            <a:ext cx="5451764" cy="4729163"/>
          </a:xfrm>
        </p:spPr>
        <p:txBody>
          <a:bodyPr>
            <a:normAutofit fontScale="92500" lnSpcReduction="10000"/>
          </a:bodyPr>
          <a:lstStyle/>
          <a:p>
            <a:pPr marL="0" indent="0">
              <a:buNone/>
            </a:pPr>
            <a:r>
              <a:rPr lang="en-AU" b="1" dirty="0" smtClean="0"/>
              <a:t>Regional Level</a:t>
            </a:r>
          </a:p>
          <a:p>
            <a:pPr lvl="0"/>
            <a:r>
              <a:rPr lang="en-AU" dirty="0"/>
              <a:t>Only 48% of PSDI can be </a:t>
            </a:r>
            <a:r>
              <a:rPr lang="en-AU" dirty="0" smtClean="0"/>
              <a:t>measured</a:t>
            </a:r>
            <a:endParaRPr lang="en-AU" dirty="0"/>
          </a:p>
          <a:p>
            <a:pPr lvl="0"/>
            <a:r>
              <a:rPr lang="en-AU" dirty="0"/>
              <a:t>Lack of disaggregation </a:t>
            </a:r>
            <a:r>
              <a:rPr lang="en-AU" dirty="0" smtClean="0"/>
              <a:t>of data across countries</a:t>
            </a:r>
          </a:p>
          <a:p>
            <a:pPr lvl="0"/>
            <a:r>
              <a:rPr lang="en-AU" dirty="0" smtClean="0"/>
              <a:t>Silo approach to statistical capacity building</a:t>
            </a:r>
          </a:p>
          <a:p>
            <a:pPr marL="0" lvl="0" indent="0">
              <a:buNone/>
            </a:pPr>
            <a:endParaRPr lang="en-AU" dirty="0" smtClean="0"/>
          </a:p>
          <a:p>
            <a:pPr lvl="0"/>
            <a:endParaRPr lang="en-AU" dirty="0"/>
          </a:p>
        </p:txBody>
      </p:sp>
      <p:sp>
        <p:nvSpPr>
          <p:cNvPr id="4" name="Content Placeholder 3"/>
          <p:cNvSpPr>
            <a:spLocks noGrp="1"/>
          </p:cNvSpPr>
          <p:nvPr>
            <p:ph sz="half" idx="2"/>
          </p:nvPr>
        </p:nvSpPr>
        <p:spPr>
          <a:xfrm>
            <a:off x="6303819" y="1447800"/>
            <a:ext cx="5181600" cy="4351338"/>
          </a:xfrm>
        </p:spPr>
        <p:txBody>
          <a:bodyPr>
            <a:normAutofit fontScale="92500" lnSpcReduction="10000"/>
          </a:bodyPr>
          <a:lstStyle/>
          <a:p>
            <a:pPr marL="0" indent="0">
              <a:buNone/>
            </a:pPr>
            <a:r>
              <a:rPr lang="en-AU" b="1" dirty="0" smtClean="0"/>
              <a:t>National / country level</a:t>
            </a:r>
          </a:p>
          <a:p>
            <a:pPr lvl="0"/>
            <a:r>
              <a:rPr lang="en-AU" dirty="0" smtClean="0"/>
              <a:t>Average less than 50% of national indicators can be measured</a:t>
            </a:r>
          </a:p>
          <a:p>
            <a:pPr lvl="0"/>
            <a:r>
              <a:rPr lang="en-AU" dirty="0" smtClean="0"/>
              <a:t>Lack of disaggregation </a:t>
            </a:r>
          </a:p>
          <a:p>
            <a:pPr lvl="0"/>
            <a:r>
              <a:rPr lang="en-AU" dirty="0" smtClean="0"/>
              <a:t>Limited capacities and poor funding for national statistics offices and statistical systems</a:t>
            </a:r>
            <a:endParaRPr lang="en-AU" dirty="0"/>
          </a:p>
          <a:p>
            <a:pPr lvl="0"/>
            <a:r>
              <a:rPr lang="en-AU" dirty="0"/>
              <a:t>Lack of integration of national statistical systems</a:t>
            </a:r>
          </a:p>
          <a:p>
            <a:pPr lvl="0"/>
            <a:r>
              <a:rPr lang="en-AU" dirty="0"/>
              <a:t>Lack of demand for and capacities for analysis of data</a:t>
            </a:r>
          </a:p>
          <a:p>
            <a:endParaRPr lang="en-AU" dirty="0"/>
          </a:p>
        </p:txBody>
      </p:sp>
    </p:spTree>
    <p:extLst>
      <p:ext uri="{BB962C8B-B14F-4D97-AF65-F5344CB8AC3E}">
        <p14:creationId xmlns:p14="http://schemas.microsoft.com/office/powerpoint/2010/main" val="49541893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p:cNvGraphicFramePr>
            <a:graphicFrameLocks noGrp="1"/>
          </p:cNvGraphicFramePr>
          <p:nvPr>
            <p:ph idx="1"/>
            <p:extLst>
              <p:ext uri="{D42A27DB-BD31-4B8C-83A1-F6EECF244321}">
                <p14:modId xmlns:p14="http://schemas.microsoft.com/office/powerpoint/2010/main" val="639682513"/>
              </p:ext>
            </p:extLst>
          </p:nvPr>
        </p:nvGraphicFramePr>
        <p:xfrm>
          <a:off x="1397475" y="1049867"/>
          <a:ext cx="10295467" cy="552026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Title 1"/>
          <p:cNvSpPr txBox="1">
            <a:spLocks/>
          </p:cNvSpPr>
          <p:nvPr/>
        </p:nvSpPr>
        <p:spPr bwMode="auto">
          <a:xfrm>
            <a:off x="4186973" y="224476"/>
            <a:ext cx="7825176" cy="1049337"/>
          </a:xfrm>
          <a:prstGeom prst="rect">
            <a:avLst/>
          </a:prstGeom>
        </p:spPr>
        <p:txBody>
          <a:bodyPr vert="horz" wrap="square" lIns="91440" tIns="45720" rIns="91440" bIns="45720" numCol="1" rtlCol="0" anchor="t" anchorCtr="0" compatLnSpc="1">
            <a:prstTxWarp prst="textNoShape">
              <a:avLst/>
            </a:prstTxWarp>
            <a:normAutofit/>
          </a:bodyPr>
          <a:lstStyle>
            <a:lvl1pPr algn="l" rtl="0" eaLnBrk="1" fontAlgn="base" hangingPunct="1">
              <a:lnSpc>
                <a:spcPct val="90000"/>
              </a:lnSpc>
              <a:spcBef>
                <a:spcPct val="0"/>
              </a:spcBef>
              <a:spcAft>
                <a:spcPct val="0"/>
              </a:spcAft>
              <a:defRPr sz="3200" kern="1200" cap="all">
                <a:solidFill>
                  <a:schemeClr val="tx1"/>
                </a:solidFill>
                <a:latin typeface="Calibri" charset="0"/>
                <a:ea typeface="Calibri" charset="0"/>
                <a:cs typeface="Calibri" charset="0"/>
              </a:defRPr>
            </a:lvl1pPr>
            <a:lvl2pPr algn="l" rtl="0" eaLnBrk="1" fontAlgn="base" hangingPunct="1">
              <a:lnSpc>
                <a:spcPct val="90000"/>
              </a:lnSpc>
              <a:spcBef>
                <a:spcPct val="0"/>
              </a:spcBef>
              <a:spcAft>
                <a:spcPct val="0"/>
              </a:spcAft>
              <a:defRPr sz="3200">
                <a:solidFill>
                  <a:schemeClr val="tx1"/>
                </a:solidFill>
                <a:latin typeface="Calibri" charset="0"/>
                <a:ea typeface="Calibri" charset="0"/>
                <a:cs typeface="Calibri" charset="0"/>
              </a:defRPr>
            </a:lvl2pPr>
            <a:lvl3pPr algn="l" rtl="0" eaLnBrk="1" fontAlgn="base" hangingPunct="1">
              <a:lnSpc>
                <a:spcPct val="90000"/>
              </a:lnSpc>
              <a:spcBef>
                <a:spcPct val="0"/>
              </a:spcBef>
              <a:spcAft>
                <a:spcPct val="0"/>
              </a:spcAft>
              <a:defRPr sz="3200">
                <a:solidFill>
                  <a:schemeClr val="tx1"/>
                </a:solidFill>
                <a:latin typeface="Calibri" charset="0"/>
                <a:ea typeface="Calibri" charset="0"/>
                <a:cs typeface="Calibri" charset="0"/>
              </a:defRPr>
            </a:lvl3pPr>
            <a:lvl4pPr algn="l" rtl="0" eaLnBrk="1" fontAlgn="base" hangingPunct="1">
              <a:lnSpc>
                <a:spcPct val="90000"/>
              </a:lnSpc>
              <a:spcBef>
                <a:spcPct val="0"/>
              </a:spcBef>
              <a:spcAft>
                <a:spcPct val="0"/>
              </a:spcAft>
              <a:defRPr sz="3200">
                <a:solidFill>
                  <a:schemeClr val="tx1"/>
                </a:solidFill>
                <a:latin typeface="Calibri" charset="0"/>
                <a:ea typeface="Calibri" charset="0"/>
                <a:cs typeface="Calibri" charset="0"/>
              </a:defRPr>
            </a:lvl4pPr>
            <a:lvl5pPr algn="l" rtl="0" eaLnBrk="1" fontAlgn="base" hangingPunct="1">
              <a:lnSpc>
                <a:spcPct val="90000"/>
              </a:lnSpc>
              <a:spcBef>
                <a:spcPct val="0"/>
              </a:spcBef>
              <a:spcAft>
                <a:spcPct val="0"/>
              </a:spcAft>
              <a:defRPr sz="3200">
                <a:solidFill>
                  <a:schemeClr val="tx1"/>
                </a:solidFill>
                <a:latin typeface="Calibri" charset="0"/>
                <a:ea typeface="Calibri" charset="0"/>
                <a:cs typeface="Calibri" charset="0"/>
              </a:defRPr>
            </a:lvl5pPr>
            <a:lvl6pPr marL="457200" algn="l" rtl="0" eaLnBrk="1" fontAlgn="base" hangingPunct="1">
              <a:lnSpc>
                <a:spcPct val="90000"/>
              </a:lnSpc>
              <a:spcBef>
                <a:spcPct val="0"/>
              </a:spcBef>
              <a:spcAft>
                <a:spcPct val="0"/>
              </a:spcAft>
              <a:defRPr sz="3200">
                <a:solidFill>
                  <a:schemeClr val="tx1"/>
                </a:solidFill>
                <a:latin typeface="Gill Sans MT" charset="0"/>
              </a:defRPr>
            </a:lvl6pPr>
            <a:lvl7pPr marL="914400" algn="l" rtl="0" eaLnBrk="1" fontAlgn="base" hangingPunct="1">
              <a:lnSpc>
                <a:spcPct val="90000"/>
              </a:lnSpc>
              <a:spcBef>
                <a:spcPct val="0"/>
              </a:spcBef>
              <a:spcAft>
                <a:spcPct val="0"/>
              </a:spcAft>
              <a:defRPr sz="3200">
                <a:solidFill>
                  <a:schemeClr val="tx1"/>
                </a:solidFill>
                <a:latin typeface="Gill Sans MT" charset="0"/>
              </a:defRPr>
            </a:lvl7pPr>
            <a:lvl8pPr marL="1371600" algn="l" rtl="0" eaLnBrk="1" fontAlgn="base" hangingPunct="1">
              <a:lnSpc>
                <a:spcPct val="90000"/>
              </a:lnSpc>
              <a:spcBef>
                <a:spcPct val="0"/>
              </a:spcBef>
              <a:spcAft>
                <a:spcPct val="0"/>
              </a:spcAft>
              <a:defRPr sz="3200">
                <a:solidFill>
                  <a:schemeClr val="tx1"/>
                </a:solidFill>
                <a:latin typeface="Gill Sans MT" charset="0"/>
              </a:defRPr>
            </a:lvl8pPr>
            <a:lvl9pPr marL="1828800" algn="l" rtl="0" eaLnBrk="1" fontAlgn="base" hangingPunct="1">
              <a:lnSpc>
                <a:spcPct val="90000"/>
              </a:lnSpc>
              <a:spcBef>
                <a:spcPct val="0"/>
              </a:spcBef>
              <a:spcAft>
                <a:spcPct val="0"/>
              </a:spcAft>
              <a:defRPr sz="3200">
                <a:solidFill>
                  <a:schemeClr val="tx1"/>
                </a:solidFill>
                <a:latin typeface="Gill Sans MT" charset="0"/>
              </a:defRPr>
            </a:lvl9pPr>
          </a:lstStyle>
          <a:p>
            <a:r>
              <a:rPr lang="en-US" altLang="en-US" sz="2800" i="1" cap="none" dirty="0" smtClean="0">
                <a:solidFill>
                  <a:srgbClr val="FF0000"/>
                </a:solidFill>
                <a:latin typeface="Calibri" panose="020F0502020204030204" pitchFamily="34" charset="0"/>
                <a:cs typeface="Calibri" panose="020F0502020204030204" pitchFamily="34" charset="0"/>
              </a:rPr>
              <a:t>HIES Experiment –</a:t>
            </a:r>
            <a:r>
              <a:rPr lang="en-US" altLang="en-US" sz="2800" i="1" cap="none" dirty="0">
                <a:solidFill>
                  <a:srgbClr val="FF0000"/>
                </a:solidFill>
                <a:latin typeface="Calibri" panose="020F0502020204030204" pitchFamily="34" charset="0"/>
                <a:cs typeface="Calibri" panose="020F0502020204030204" pitchFamily="34" charset="0"/>
              </a:rPr>
              <a:t>extra modules added to base HIES</a:t>
            </a:r>
          </a:p>
        </p:txBody>
      </p:sp>
      <p:sp>
        <p:nvSpPr>
          <p:cNvPr id="6" name="TextBox 5"/>
          <p:cNvSpPr txBox="1"/>
          <p:nvPr/>
        </p:nvSpPr>
        <p:spPr>
          <a:xfrm>
            <a:off x="7052275" y="3442870"/>
            <a:ext cx="1574800" cy="830997"/>
          </a:xfrm>
          <a:prstGeom prst="rect">
            <a:avLst/>
          </a:prstGeom>
          <a:noFill/>
        </p:spPr>
        <p:txBody>
          <a:bodyPr wrap="square" rtlCol="0">
            <a:spAutoFit/>
          </a:bodyPr>
          <a:lstStyle/>
          <a:p>
            <a:pPr algn="ctr"/>
            <a:r>
              <a:rPr lang="en-AU" sz="2400" dirty="0" smtClean="0">
                <a:solidFill>
                  <a:schemeClr val="bg1"/>
                </a:solidFill>
              </a:rPr>
              <a:t>Household Shocks</a:t>
            </a:r>
            <a:endParaRPr lang="en-AU" sz="2400" dirty="0">
              <a:solidFill>
                <a:schemeClr val="bg1"/>
              </a:solidFill>
            </a:endParaRPr>
          </a:p>
        </p:txBody>
      </p:sp>
      <p:sp>
        <p:nvSpPr>
          <p:cNvPr id="7" name="TextBox 6"/>
          <p:cNvSpPr txBox="1"/>
          <p:nvPr/>
        </p:nvSpPr>
        <p:spPr>
          <a:xfrm>
            <a:off x="6039901" y="4663069"/>
            <a:ext cx="1930400" cy="1569660"/>
          </a:xfrm>
          <a:prstGeom prst="rect">
            <a:avLst/>
          </a:prstGeom>
          <a:noFill/>
        </p:spPr>
        <p:txBody>
          <a:bodyPr wrap="square" rtlCol="0">
            <a:spAutoFit/>
          </a:bodyPr>
          <a:lstStyle/>
          <a:p>
            <a:pPr algn="ctr"/>
            <a:r>
              <a:rPr lang="en-AU" sz="2400" dirty="0" smtClean="0">
                <a:solidFill>
                  <a:schemeClr val="bg1"/>
                </a:solidFill>
              </a:rPr>
              <a:t>Food Insecurity Experience Scale</a:t>
            </a:r>
            <a:endParaRPr lang="en-AU" sz="2400" dirty="0">
              <a:solidFill>
                <a:schemeClr val="bg1"/>
              </a:solidFill>
            </a:endParaRPr>
          </a:p>
        </p:txBody>
      </p:sp>
      <p:sp>
        <p:nvSpPr>
          <p:cNvPr id="8" name="TextBox 7"/>
          <p:cNvSpPr txBox="1"/>
          <p:nvPr/>
        </p:nvSpPr>
        <p:spPr>
          <a:xfrm>
            <a:off x="4186973" y="4650769"/>
            <a:ext cx="1744133" cy="1569660"/>
          </a:xfrm>
          <a:prstGeom prst="rect">
            <a:avLst/>
          </a:prstGeom>
          <a:noFill/>
        </p:spPr>
        <p:txBody>
          <a:bodyPr wrap="square" rtlCol="0">
            <a:spAutoFit/>
          </a:bodyPr>
          <a:lstStyle/>
          <a:p>
            <a:pPr algn="ctr"/>
            <a:r>
              <a:rPr lang="en-AU" sz="2400" dirty="0" smtClean="0">
                <a:solidFill>
                  <a:schemeClr val="bg1"/>
                </a:solidFill>
              </a:rPr>
              <a:t>Food consumed outside household</a:t>
            </a:r>
            <a:endParaRPr lang="en-AU" sz="2400" dirty="0">
              <a:solidFill>
                <a:schemeClr val="bg1"/>
              </a:solidFill>
            </a:endParaRPr>
          </a:p>
        </p:txBody>
      </p:sp>
      <p:grpSp>
        <p:nvGrpSpPr>
          <p:cNvPr id="9" name="Group 8"/>
          <p:cNvGrpSpPr/>
          <p:nvPr/>
        </p:nvGrpSpPr>
        <p:grpSpPr>
          <a:xfrm>
            <a:off x="3252064" y="2787825"/>
            <a:ext cx="1778582" cy="2044347"/>
            <a:chOff x="5670269" y="1737958"/>
            <a:chExt cx="1778582" cy="2044347"/>
          </a:xfrm>
          <a:solidFill>
            <a:srgbClr val="FFCCCC"/>
          </a:solidFill>
        </p:grpSpPr>
        <p:sp>
          <p:nvSpPr>
            <p:cNvPr id="10" name="Hexagon 9"/>
            <p:cNvSpPr/>
            <p:nvPr/>
          </p:nvSpPr>
          <p:spPr>
            <a:xfrm rot="5400000">
              <a:off x="5537386" y="1870841"/>
              <a:ext cx="2044347" cy="1778582"/>
            </a:xfrm>
            <a:prstGeom prst="hexagon">
              <a:avLst>
                <a:gd name="adj" fmla="val 25000"/>
                <a:gd name="vf" fmla="val 115470"/>
              </a:avLst>
            </a:prstGeom>
            <a:grp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sp>
        <p:sp>
          <p:nvSpPr>
            <p:cNvPr id="11" name="Hexagon 4"/>
            <p:cNvSpPr txBox="1"/>
            <p:nvPr/>
          </p:nvSpPr>
          <p:spPr>
            <a:xfrm>
              <a:off x="5726888" y="2212647"/>
              <a:ext cx="1665342" cy="1011354"/>
            </a:xfrm>
            <a:prstGeom prst="rect">
              <a:avLst/>
            </a:prstGeom>
            <a:grpFill/>
          </p:spPr>
          <p:style>
            <a:lnRef idx="0">
              <a:scrgbClr r="0" g="0" b="0"/>
            </a:lnRef>
            <a:fillRef idx="0">
              <a:scrgbClr r="0" g="0" b="0"/>
            </a:fillRef>
            <a:effectRef idx="0">
              <a:scrgbClr r="0" g="0" b="0"/>
            </a:effectRef>
            <a:fontRef idx="minor">
              <a:schemeClr val="lt1"/>
            </a:fontRef>
          </p:style>
          <p:txBody>
            <a:bodyPr spcFirstLastPara="0" vert="horz" wrap="square" lIns="0" tIns="0" rIns="0" bIns="0" numCol="1" spcCol="1270" anchor="ctr" anchorCtr="0">
              <a:noAutofit/>
            </a:bodyPr>
            <a:lstStyle/>
            <a:p>
              <a:pPr lvl="0" algn="ctr" defTabSz="1600200">
                <a:lnSpc>
                  <a:spcPct val="90000"/>
                </a:lnSpc>
                <a:spcBef>
                  <a:spcPct val="0"/>
                </a:spcBef>
                <a:spcAft>
                  <a:spcPct val="35000"/>
                </a:spcAft>
              </a:pPr>
              <a:r>
                <a:rPr lang="en-US" sz="2500" kern="1200" dirty="0" smtClean="0"/>
                <a:t>Fisheries</a:t>
              </a:r>
              <a:endParaRPr lang="en-US" sz="2500" kern="1200" dirty="0"/>
            </a:p>
          </p:txBody>
        </p:sp>
      </p:grpSp>
      <p:sp>
        <p:nvSpPr>
          <p:cNvPr id="2" name="Rectangle 1"/>
          <p:cNvSpPr/>
          <p:nvPr/>
        </p:nvSpPr>
        <p:spPr>
          <a:xfrm>
            <a:off x="8708154" y="1431415"/>
            <a:ext cx="3370685" cy="4801314"/>
          </a:xfrm>
          <a:prstGeom prst="rect">
            <a:avLst/>
          </a:prstGeom>
        </p:spPr>
        <p:txBody>
          <a:bodyPr wrap="square">
            <a:spAutoFit/>
          </a:bodyPr>
          <a:lstStyle/>
          <a:p>
            <a:pPr marL="285750" indent="-285750">
              <a:buFont typeface="Arial" panose="020B0604020202020204" pitchFamily="34" charset="0"/>
              <a:buChar char="•"/>
            </a:pPr>
            <a:r>
              <a:rPr lang="en-US" kern="0" dirty="0">
                <a:solidFill>
                  <a:srgbClr val="000000"/>
                </a:solidFill>
                <a:latin typeface="Calibri" pitchFamily="34" charset="0"/>
              </a:rPr>
              <a:t>Should be possible to generate poverty estimates disaggregated by disability as required in SDG indicators (if disability prevalence is high enough)</a:t>
            </a:r>
            <a:endParaRPr lang="en-US" dirty="0"/>
          </a:p>
          <a:p>
            <a:pPr marL="285750" indent="-285750">
              <a:buFont typeface="Arial" panose="020B0604020202020204" pitchFamily="34" charset="0"/>
              <a:buChar char="•"/>
            </a:pPr>
            <a:endParaRPr lang="en-US" dirty="0" smtClean="0"/>
          </a:p>
          <a:p>
            <a:pPr marL="285750" indent="-285750">
              <a:buFont typeface="Arial" panose="020B0604020202020204" pitchFamily="34" charset="0"/>
              <a:buChar char="•"/>
            </a:pPr>
            <a:r>
              <a:rPr lang="en-AU" dirty="0" smtClean="0"/>
              <a:t>Use </a:t>
            </a:r>
            <a:r>
              <a:rPr lang="en-AU" dirty="0"/>
              <a:t>of the tested Labour Force module will promote harmonization and comparability of labour market data across the Pacific, while reducing the time and costs associated with the development of questionnaires, manuals and other survey tools.</a:t>
            </a:r>
          </a:p>
        </p:txBody>
      </p:sp>
      <p:sp>
        <p:nvSpPr>
          <p:cNvPr id="3" name="Rectangle 2"/>
          <p:cNvSpPr/>
          <p:nvPr/>
        </p:nvSpPr>
        <p:spPr>
          <a:xfrm>
            <a:off x="15375" y="1557614"/>
            <a:ext cx="3271138" cy="3877985"/>
          </a:xfrm>
          <a:prstGeom prst="rect">
            <a:avLst/>
          </a:prstGeom>
        </p:spPr>
        <p:txBody>
          <a:bodyPr wrap="square">
            <a:spAutoFit/>
          </a:bodyPr>
          <a:lstStyle/>
          <a:p>
            <a:pPr marL="457200" indent="-457200">
              <a:spcAft>
                <a:spcPts val="1200"/>
              </a:spcAft>
              <a:buFont typeface="+mj-lt"/>
              <a:buAutoNum type="arabicPeriod"/>
            </a:pPr>
            <a:r>
              <a:rPr lang="en-AU" b="1" dirty="0"/>
              <a:t>Better tailored questionnaire and survey instrument</a:t>
            </a:r>
            <a:r>
              <a:rPr lang="en-AU" dirty="0"/>
              <a:t>s –such as Disability Surveys and Vanuatu’s ‘National Baseline Indicator Survey’</a:t>
            </a:r>
          </a:p>
          <a:p>
            <a:pPr marL="457200" indent="-457200">
              <a:spcAft>
                <a:spcPts val="1200"/>
              </a:spcAft>
              <a:buFont typeface="+mj-lt"/>
              <a:buAutoNum type="arabicPeriod"/>
            </a:pPr>
            <a:r>
              <a:rPr lang="en-AU" b="1" dirty="0"/>
              <a:t>Support to Pacific countries in the use of data in VNR reporting</a:t>
            </a:r>
          </a:p>
          <a:p>
            <a:pPr marL="457200" indent="-457200">
              <a:spcAft>
                <a:spcPts val="1200"/>
              </a:spcAft>
              <a:buFont typeface="+mj-lt"/>
              <a:buAutoNum type="arabicPeriod"/>
            </a:pPr>
            <a:r>
              <a:rPr lang="en-AU" dirty="0"/>
              <a:t>Development of a </a:t>
            </a:r>
            <a:r>
              <a:rPr lang="en-AU" b="1" dirty="0"/>
              <a:t>regional </a:t>
            </a:r>
            <a:r>
              <a:rPr lang="en-AU" b="1" i="1" dirty="0"/>
              <a:t>.stat SDG dashboard </a:t>
            </a:r>
            <a:r>
              <a:rPr lang="en-AU" dirty="0"/>
              <a:t>–</a:t>
            </a:r>
          </a:p>
          <a:p>
            <a:pPr lvl="1">
              <a:spcAft>
                <a:spcPts val="1200"/>
              </a:spcAft>
            </a:pPr>
            <a:endParaRPr lang="en-AU" dirty="0"/>
          </a:p>
        </p:txBody>
      </p:sp>
      <p:sp>
        <p:nvSpPr>
          <p:cNvPr id="12" name="Title 1"/>
          <p:cNvSpPr txBox="1">
            <a:spLocks/>
          </p:cNvSpPr>
          <p:nvPr/>
        </p:nvSpPr>
        <p:spPr bwMode="auto">
          <a:xfrm>
            <a:off x="100030" y="156321"/>
            <a:ext cx="3767736" cy="1049337"/>
          </a:xfrm>
          <a:prstGeom prst="rect">
            <a:avLst/>
          </a:prstGeom>
        </p:spPr>
        <p:txBody>
          <a:bodyPr vert="horz" wrap="square" lIns="91440" tIns="45720" rIns="91440" bIns="45720" numCol="1" rtlCol="0" anchor="t" anchorCtr="0" compatLnSpc="1">
            <a:prstTxWarp prst="textNoShape">
              <a:avLst/>
            </a:prstTxWarp>
            <a:normAutofit/>
          </a:bodyPr>
          <a:lstStyle>
            <a:lvl1pPr algn="l" rtl="0" eaLnBrk="1" fontAlgn="base" hangingPunct="1">
              <a:lnSpc>
                <a:spcPct val="90000"/>
              </a:lnSpc>
              <a:spcBef>
                <a:spcPct val="0"/>
              </a:spcBef>
              <a:spcAft>
                <a:spcPct val="0"/>
              </a:spcAft>
              <a:defRPr sz="3200" kern="1200" cap="all">
                <a:solidFill>
                  <a:schemeClr val="tx1"/>
                </a:solidFill>
                <a:latin typeface="Calibri" charset="0"/>
                <a:ea typeface="Calibri" charset="0"/>
                <a:cs typeface="Calibri" charset="0"/>
              </a:defRPr>
            </a:lvl1pPr>
            <a:lvl2pPr algn="l" rtl="0" eaLnBrk="1" fontAlgn="base" hangingPunct="1">
              <a:lnSpc>
                <a:spcPct val="90000"/>
              </a:lnSpc>
              <a:spcBef>
                <a:spcPct val="0"/>
              </a:spcBef>
              <a:spcAft>
                <a:spcPct val="0"/>
              </a:spcAft>
              <a:defRPr sz="3200">
                <a:solidFill>
                  <a:schemeClr val="tx1"/>
                </a:solidFill>
                <a:latin typeface="Calibri" charset="0"/>
                <a:ea typeface="Calibri" charset="0"/>
                <a:cs typeface="Calibri" charset="0"/>
              </a:defRPr>
            </a:lvl2pPr>
            <a:lvl3pPr algn="l" rtl="0" eaLnBrk="1" fontAlgn="base" hangingPunct="1">
              <a:lnSpc>
                <a:spcPct val="90000"/>
              </a:lnSpc>
              <a:spcBef>
                <a:spcPct val="0"/>
              </a:spcBef>
              <a:spcAft>
                <a:spcPct val="0"/>
              </a:spcAft>
              <a:defRPr sz="3200">
                <a:solidFill>
                  <a:schemeClr val="tx1"/>
                </a:solidFill>
                <a:latin typeface="Calibri" charset="0"/>
                <a:ea typeface="Calibri" charset="0"/>
                <a:cs typeface="Calibri" charset="0"/>
              </a:defRPr>
            </a:lvl3pPr>
            <a:lvl4pPr algn="l" rtl="0" eaLnBrk="1" fontAlgn="base" hangingPunct="1">
              <a:lnSpc>
                <a:spcPct val="90000"/>
              </a:lnSpc>
              <a:spcBef>
                <a:spcPct val="0"/>
              </a:spcBef>
              <a:spcAft>
                <a:spcPct val="0"/>
              </a:spcAft>
              <a:defRPr sz="3200">
                <a:solidFill>
                  <a:schemeClr val="tx1"/>
                </a:solidFill>
                <a:latin typeface="Calibri" charset="0"/>
                <a:ea typeface="Calibri" charset="0"/>
                <a:cs typeface="Calibri" charset="0"/>
              </a:defRPr>
            </a:lvl4pPr>
            <a:lvl5pPr algn="l" rtl="0" eaLnBrk="1" fontAlgn="base" hangingPunct="1">
              <a:lnSpc>
                <a:spcPct val="90000"/>
              </a:lnSpc>
              <a:spcBef>
                <a:spcPct val="0"/>
              </a:spcBef>
              <a:spcAft>
                <a:spcPct val="0"/>
              </a:spcAft>
              <a:defRPr sz="3200">
                <a:solidFill>
                  <a:schemeClr val="tx1"/>
                </a:solidFill>
                <a:latin typeface="Calibri" charset="0"/>
                <a:ea typeface="Calibri" charset="0"/>
                <a:cs typeface="Calibri" charset="0"/>
              </a:defRPr>
            </a:lvl5pPr>
            <a:lvl6pPr marL="457200" algn="l" rtl="0" eaLnBrk="1" fontAlgn="base" hangingPunct="1">
              <a:lnSpc>
                <a:spcPct val="90000"/>
              </a:lnSpc>
              <a:spcBef>
                <a:spcPct val="0"/>
              </a:spcBef>
              <a:spcAft>
                <a:spcPct val="0"/>
              </a:spcAft>
              <a:defRPr sz="3200">
                <a:solidFill>
                  <a:schemeClr val="tx1"/>
                </a:solidFill>
                <a:latin typeface="Gill Sans MT" charset="0"/>
              </a:defRPr>
            </a:lvl6pPr>
            <a:lvl7pPr marL="914400" algn="l" rtl="0" eaLnBrk="1" fontAlgn="base" hangingPunct="1">
              <a:lnSpc>
                <a:spcPct val="90000"/>
              </a:lnSpc>
              <a:spcBef>
                <a:spcPct val="0"/>
              </a:spcBef>
              <a:spcAft>
                <a:spcPct val="0"/>
              </a:spcAft>
              <a:defRPr sz="3200">
                <a:solidFill>
                  <a:schemeClr val="tx1"/>
                </a:solidFill>
                <a:latin typeface="Gill Sans MT" charset="0"/>
              </a:defRPr>
            </a:lvl7pPr>
            <a:lvl8pPr marL="1371600" algn="l" rtl="0" eaLnBrk="1" fontAlgn="base" hangingPunct="1">
              <a:lnSpc>
                <a:spcPct val="90000"/>
              </a:lnSpc>
              <a:spcBef>
                <a:spcPct val="0"/>
              </a:spcBef>
              <a:spcAft>
                <a:spcPct val="0"/>
              </a:spcAft>
              <a:defRPr sz="3200">
                <a:solidFill>
                  <a:schemeClr val="tx1"/>
                </a:solidFill>
                <a:latin typeface="Gill Sans MT" charset="0"/>
              </a:defRPr>
            </a:lvl8pPr>
            <a:lvl9pPr marL="1828800" algn="l" rtl="0" eaLnBrk="1" fontAlgn="base" hangingPunct="1">
              <a:lnSpc>
                <a:spcPct val="90000"/>
              </a:lnSpc>
              <a:spcBef>
                <a:spcPct val="0"/>
              </a:spcBef>
              <a:spcAft>
                <a:spcPct val="0"/>
              </a:spcAft>
              <a:defRPr sz="3200">
                <a:solidFill>
                  <a:schemeClr val="tx1"/>
                </a:solidFill>
                <a:latin typeface="Gill Sans MT" charset="0"/>
              </a:defRPr>
            </a:lvl9pPr>
          </a:lstStyle>
          <a:p>
            <a:r>
              <a:rPr lang="en-US" altLang="en-US" cap="none" dirty="0" smtClean="0">
                <a:solidFill>
                  <a:srgbClr val="FF0000"/>
                </a:solidFill>
                <a:latin typeface="Calibri" panose="020F0502020204030204" pitchFamily="34" charset="0"/>
                <a:cs typeface="Calibri" panose="020F0502020204030204" pitchFamily="34" charset="0"/>
              </a:rPr>
              <a:t>REGIONAL SUPPORT:</a:t>
            </a:r>
            <a:endParaRPr lang="en-US" altLang="en-US" cap="none" dirty="0">
              <a:solidFill>
                <a:srgbClr val="FF0000"/>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13533514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5193" y="120906"/>
            <a:ext cx="12017828" cy="1325563"/>
          </a:xfrm>
        </p:spPr>
        <p:txBody>
          <a:bodyPr>
            <a:normAutofit/>
          </a:bodyPr>
          <a:lstStyle/>
          <a:p>
            <a:r>
              <a:rPr lang="en-AU" sz="3600" b="1" dirty="0">
                <a:solidFill>
                  <a:srgbClr val="FF0000"/>
                </a:solidFill>
              </a:rPr>
              <a:t>Which </a:t>
            </a:r>
            <a:r>
              <a:rPr lang="en-AU" sz="3600" b="1" dirty="0" smtClean="0">
                <a:solidFill>
                  <a:srgbClr val="FF0000"/>
                </a:solidFill>
              </a:rPr>
              <a:t>sectors require </a:t>
            </a:r>
            <a:r>
              <a:rPr lang="en-AU" sz="3600" b="1" dirty="0">
                <a:solidFill>
                  <a:srgbClr val="FF0000"/>
                </a:solidFill>
              </a:rPr>
              <a:t>most data-related support from the UN system</a:t>
            </a:r>
            <a:r>
              <a:rPr lang="en-AU" sz="3600" b="1" dirty="0" smtClean="0">
                <a:solidFill>
                  <a:srgbClr val="FF0000"/>
                </a:solidFill>
              </a:rPr>
              <a:t>?</a:t>
            </a:r>
            <a:endParaRPr lang="en-AU" sz="3600" b="1" dirty="0">
              <a:solidFill>
                <a:srgbClr val="FF0000"/>
              </a:solidFill>
            </a:endParaRPr>
          </a:p>
        </p:txBody>
      </p:sp>
      <p:sp>
        <p:nvSpPr>
          <p:cNvPr id="4" name="Content Placeholder 3"/>
          <p:cNvSpPr>
            <a:spLocks noGrp="1"/>
          </p:cNvSpPr>
          <p:nvPr>
            <p:ph sz="half" idx="2"/>
          </p:nvPr>
        </p:nvSpPr>
        <p:spPr>
          <a:xfrm>
            <a:off x="7621420" y="2365178"/>
            <a:ext cx="4481601" cy="3569323"/>
          </a:xfrm>
        </p:spPr>
        <p:txBody>
          <a:bodyPr/>
          <a:lstStyle/>
          <a:p>
            <a:pPr lvl="1"/>
            <a:r>
              <a:rPr lang="en-AU" dirty="0" smtClean="0"/>
              <a:t>Environment (SDG12, 13,14)</a:t>
            </a:r>
          </a:p>
          <a:p>
            <a:pPr lvl="1"/>
            <a:r>
              <a:rPr lang="en-AU" dirty="0" smtClean="0"/>
              <a:t>Peace, Justice &amp; Strong Institutions</a:t>
            </a:r>
          </a:p>
          <a:p>
            <a:pPr lvl="1"/>
            <a:r>
              <a:rPr lang="en-AU" dirty="0" smtClean="0"/>
              <a:t>Gender Equality</a:t>
            </a:r>
          </a:p>
          <a:p>
            <a:pPr lvl="1"/>
            <a:r>
              <a:rPr lang="en-AU" dirty="0" smtClean="0"/>
              <a:t>Education </a:t>
            </a:r>
            <a:endParaRPr lang="en-AU" dirty="0"/>
          </a:p>
        </p:txBody>
      </p:sp>
      <p:pic>
        <p:nvPicPr>
          <p:cNvPr id="5" name="Content Placeholder 4"/>
          <p:cNvPicPr>
            <a:picLocks noGrp="1" noChangeAspect="1"/>
          </p:cNvPicPr>
          <p:nvPr>
            <p:ph sz="half" idx="1"/>
          </p:nvPr>
        </p:nvPicPr>
        <p:blipFill rotWithShape="1">
          <a:blip r:embed="rId2"/>
          <a:srcRect l="376" r="677"/>
          <a:stretch/>
        </p:blipFill>
        <p:spPr>
          <a:xfrm>
            <a:off x="257659" y="2285270"/>
            <a:ext cx="7405767" cy="4032447"/>
          </a:xfrm>
          <a:prstGeom prst="rect">
            <a:avLst/>
          </a:prstGeom>
        </p:spPr>
      </p:pic>
      <p:sp>
        <p:nvSpPr>
          <p:cNvPr id="6" name="Title 1"/>
          <p:cNvSpPr txBox="1">
            <a:spLocks/>
          </p:cNvSpPr>
          <p:nvPr/>
        </p:nvSpPr>
        <p:spPr>
          <a:xfrm>
            <a:off x="257659" y="1609065"/>
            <a:ext cx="4910690" cy="857949"/>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AU" sz="2800" b="1" dirty="0" smtClean="0">
                <a:solidFill>
                  <a:srgbClr val="0070C0"/>
                </a:solidFill>
              </a:rPr>
              <a:t>What can we measure now?</a:t>
            </a:r>
            <a:endParaRPr lang="en-AU" sz="2800" b="1" dirty="0">
              <a:solidFill>
                <a:srgbClr val="0070C0"/>
              </a:solidFill>
            </a:endParaRPr>
          </a:p>
        </p:txBody>
      </p:sp>
    </p:spTree>
    <p:extLst>
      <p:ext uri="{BB962C8B-B14F-4D97-AF65-F5344CB8AC3E}">
        <p14:creationId xmlns:p14="http://schemas.microsoft.com/office/powerpoint/2010/main" val="363975343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742378"/>
          </a:xfrm>
        </p:spPr>
        <p:txBody>
          <a:bodyPr/>
          <a:lstStyle/>
          <a:p>
            <a:r>
              <a:rPr lang="en-AU" b="1" dirty="0" smtClean="0"/>
              <a:t>Outline</a:t>
            </a:r>
            <a:endParaRPr lang="en-AU" b="1" dirty="0"/>
          </a:p>
        </p:txBody>
      </p:sp>
      <p:sp>
        <p:nvSpPr>
          <p:cNvPr id="3" name="Content Placeholder 2"/>
          <p:cNvSpPr>
            <a:spLocks noGrp="1"/>
          </p:cNvSpPr>
          <p:nvPr>
            <p:ph idx="1"/>
          </p:nvPr>
        </p:nvSpPr>
        <p:spPr>
          <a:xfrm>
            <a:off x="594218" y="1808586"/>
            <a:ext cx="11224828" cy="4351338"/>
          </a:xfrm>
        </p:spPr>
        <p:txBody>
          <a:bodyPr>
            <a:normAutofit lnSpcReduction="10000"/>
          </a:bodyPr>
          <a:lstStyle/>
          <a:p>
            <a:pPr marL="514350" indent="-514350">
              <a:spcAft>
                <a:spcPts val="600"/>
              </a:spcAft>
              <a:buFont typeface="+mj-lt"/>
              <a:buAutoNum type="arabicPeriod"/>
            </a:pPr>
            <a:r>
              <a:rPr lang="en-AU" sz="3200" dirty="0" smtClean="0"/>
              <a:t>Pacific context &amp; approach to implementing &amp; measuring sustainable development</a:t>
            </a:r>
          </a:p>
          <a:p>
            <a:pPr marL="514350" indent="-514350">
              <a:spcAft>
                <a:spcPts val="600"/>
              </a:spcAft>
              <a:buFont typeface="+mj-lt"/>
              <a:buAutoNum type="arabicPeriod"/>
            </a:pPr>
            <a:r>
              <a:rPr lang="en-AU" sz="3200" dirty="0" smtClean="0"/>
              <a:t>Where we are in developing indicators</a:t>
            </a:r>
          </a:p>
          <a:p>
            <a:pPr marL="514350" indent="-514350">
              <a:spcAft>
                <a:spcPts val="600"/>
              </a:spcAft>
              <a:buFont typeface="+mj-lt"/>
              <a:buAutoNum type="arabicPeriod"/>
            </a:pPr>
            <a:r>
              <a:rPr lang="en-AU" sz="3200" dirty="0" smtClean="0"/>
              <a:t>Good </a:t>
            </a:r>
            <a:r>
              <a:rPr lang="en-AU" sz="3200" dirty="0"/>
              <a:t>practices </a:t>
            </a:r>
            <a:r>
              <a:rPr lang="en-AU" sz="3200" dirty="0" smtClean="0"/>
              <a:t>on SDGs monitoring</a:t>
            </a:r>
            <a:r>
              <a:rPr lang="en-AU" sz="3200" dirty="0"/>
              <a:t>, </a:t>
            </a:r>
            <a:r>
              <a:rPr lang="en-AU" sz="3200" dirty="0" smtClean="0"/>
              <a:t>data </a:t>
            </a:r>
            <a:r>
              <a:rPr lang="en-AU" sz="3200" dirty="0"/>
              <a:t>collection and </a:t>
            </a:r>
            <a:r>
              <a:rPr lang="en-AU" sz="3200" dirty="0" smtClean="0"/>
              <a:t>reporting</a:t>
            </a:r>
          </a:p>
          <a:p>
            <a:pPr marL="514350" indent="-514350">
              <a:spcAft>
                <a:spcPts val="600"/>
              </a:spcAft>
              <a:buFont typeface="+mj-lt"/>
              <a:buAutoNum type="arabicPeriod"/>
            </a:pPr>
            <a:r>
              <a:rPr lang="en-AU" sz="3200" dirty="0" smtClean="0"/>
              <a:t>Key challenges &amp; next steps</a:t>
            </a:r>
          </a:p>
          <a:p>
            <a:pPr marL="514350" indent="-514350">
              <a:spcAft>
                <a:spcPts val="600"/>
              </a:spcAft>
              <a:buFont typeface="+mj-lt"/>
              <a:buAutoNum type="arabicPeriod"/>
            </a:pPr>
            <a:r>
              <a:rPr lang="en-AU" altLang="en-US" sz="3200" dirty="0" smtClean="0">
                <a:ea typeface="Calibri" panose="020F0502020204030204" pitchFamily="34" charset="0"/>
              </a:rPr>
              <a:t>Sectors requiring </a:t>
            </a:r>
            <a:r>
              <a:rPr lang="en-AU" altLang="en-US" sz="3200" dirty="0">
                <a:ea typeface="Calibri" panose="020F0502020204030204" pitchFamily="34" charset="0"/>
              </a:rPr>
              <a:t>most data-related support from the UN </a:t>
            </a:r>
            <a:r>
              <a:rPr lang="en-AU" altLang="en-US" sz="3200" dirty="0" smtClean="0">
                <a:ea typeface="Calibri" panose="020F0502020204030204" pitchFamily="34" charset="0"/>
              </a:rPr>
              <a:t>system</a:t>
            </a:r>
            <a:endParaRPr lang="en-AU" sz="3200" dirty="0" smtClean="0"/>
          </a:p>
        </p:txBody>
      </p:sp>
    </p:spTree>
    <p:extLst>
      <p:ext uri="{BB962C8B-B14F-4D97-AF65-F5344CB8AC3E}">
        <p14:creationId xmlns:p14="http://schemas.microsoft.com/office/powerpoint/2010/main" val="40162829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Object 8"/>
          <p:cNvGraphicFramePr>
            <a:graphicFrameLocks noChangeAspect="1"/>
          </p:cNvGraphicFramePr>
          <p:nvPr>
            <p:extLst>
              <p:ext uri="{D42A27DB-BD31-4B8C-83A1-F6EECF244321}">
                <p14:modId xmlns:p14="http://schemas.microsoft.com/office/powerpoint/2010/main" val="3240725467"/>
              </p:ext>
            </p:extLst>
          </p:nvPr>
        </p:nvGraphicFramePr>
        <p:xfrm>
          <a:off x="4466436" y="839798"/>
          <a:ext cx="3039285" cy="4082813"/>
        </p:xfrm>
        <a:graphic>
          <a:graphicData uri="http://schemas.openxmlformats.org/presentationml/2006/ole">
            <mc:AlternateContent xmlns:mc="http://schemas.openxmlformats.org/markup-compatibility/2006">
              <mc:Choice xmlns:v="urn:schemas-microsoft-com:vml" Requires="v">
                <p:oleObj spid="_x0000_s2080" name="Clip" r:id="rId4" imgW="1682280" imgH="2099880" progId="">
                  <p:embed/>
                </p:oleObj>
              </mc:Choice>
              <mc:Fallback>
                <p:oleObj name="Clip" r:id="rId4" imgW="1682280" imgH="2099880" progId="">
                  <p:embed/>
                  <p:pic>
                    <p:nvPicPr>
                      <p:cNvPr id="6" name="Object 8"/>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466436" y="839798"/>
                        <a:ext cx="3039285" cy="4082813"/>
                      </a:xfrm>
                      <a:prstGeom prst="rect">
                        <a:avLst/>
                      </a:prstGeom>
                      <a:noFill/>
                    </p:spPr>
                  </p:pic>
                </p:oleObj>
              </mc:Fallback>
            </mc:AlternateContent>
          </a:graphicData>
        </a:graphic>
      </p:graphicFrame>
      <p:sp>
        <p:nvSpPr>
          <p:cNvPr id="7" name="Text Box 9"/>
          <p:cNvSpPr txBox="1">
            <a:spLocks noChangeArrowheads="1"/>
          </p:cNvSpPr>
          <p:nvPr/>
        </p:nvSpPr>
        <p:spPr bwMode="auto">
          <a:xfrm rot="20953645">
            <a:off x="4954434" y="4475762"/>
            <a:ext cx="2900363" cy="954107"/>
          </a:xfrm>
          <a:prstGeom prst="rect">
            <a:avLst/>
          </a:prstGeom>
          <a:solidFill>
            <a:srgbClr val="FFFFFF"/>
          </a:solidFill>
          <a:ln w="12700">
            <a:noFill/>
            <a:miter lim="800000"/>
            <a:headEnd/>
            <a:tailEnd/>
          </a:ln>
          <a:effectLst/>
        </p:spPr>
        <p:txBody>
          <a:bodyPr wrap="square">
            <a:spAutoFit/>
          </a:bodyPr>
          <a:lstStyle/>
          <a:p>
            <a:pPr algn="ctr">
              <a:spcBef>
                <a:spcPct val="50000"/>
              </a:spcBef>
            </a:pPr>
            <a:r>
              <a:rPr lang="en-US" sz="2800" b="1" dirty="0">
                <a:solidFill>
                  <a:srgbClr val="CC3300"/>
                </a:solidFill>
                <a:effectLst>
                  <a:outerShdw blurRad="38100" dist="38100" dir="2700000" algn="tl">
                    <a:srgbClr val="C0C0C0"/>
                  </a:outerShdw>
                </a:effectLst>
                <a:latin typeface="Arial" charset="0"/>
              </a:rPr>
              <a:t>Government Officials</a:t>
            </a:r>
          </a:p>
        </p:txBody>
      </p:sp>
      <p:sp>
        <p:nvSpPr>
          <p:cNvPr id="10" name="Title 1"/>
          <p:cNvSpPr txBox="1">
            <a:spLocks/>
          </p:cNvSpPr>
          <p:nvPr/>
        </p:nvSpPr>
        <p:spPr>
          <a:xfrm>
            <a:off x="0" y="55511"/>
            <a:ext cx="12191999" cy="715198"/>
          </a:xfrm>
          <a:prstGeom prst="rect">
            <a:avLst/>
          </a:prstGeom>
          <a:gradFill flip="none" rotWithShape="1">
            <a:gsLst>
              <a:gs pos="0">
                <a:srgbClr val="03D4A8">
                  <a:alpha val="80000"/>
                </a:srgbClr>
              </a:gs>
              <a:gs pos="25000">
                <a:srgbClr val="21D6E0"/>
              </a:gs>
              <a:gs pos="75000">
                <a:srgbClr val="0087E6"/>
              </a:gs>
              <a:gs pos="100000">
                <a:srgbClr val="005CBF"/>
              </a:gs>
            </a:gsLst>
            <a:lin ang="0" scaled="1"/>
            <a:tileRect/>
          </a:gradFill>
        </p:spPr>
        <p:txBody>
          <a:bodyPr vert="horz"/>
          <a:lstStyle/>
          <a:p>
            <a:pPr lvl="0" algn="ctr">
              <a:spcBef>
                <a:spcPct val="0"/>
              </a:spcBef>
              <a:defRPr/>
            </a:pPr>
            <a:r>
              <a:rPr lang="en-US" sz="3200" b="1" dirty="0" smtClean="0">
                <a:solidFill>
                  <a:srgbClr val="FFFF00"/>
                </a:solidFill>
              </a:rPr>
              <a:t>Complexity of Planning, Implementation &amp; Reporting </a:t>
            </a:r>
            <a:r>
              <a:rPr lang="en-US" sz="3200" b="1" dirty="0">
                <a:solidFill>
                  <a:srgbClr val="FFFF00"/>
                </a:solidFill>
              </a:rPr>
              <a:t>at country level</a:t>
            </a:r>
            <a:endParaRPr lang="en-US" sz="3200" b="1" dirty="0">
              <a:solidFill>
                <a:srgbClr val="FFFF00"/>
              </a:solidFill>
              <a:latin typeface="+mj-lt"/>
              <a:ea typeface="+mj-ea"/>
              <a:cs typeface="+mj-cs"/>
            </a:endParaRPr>
          </a:p>
        </p:txBody>
      </p:sp>
      <p:sp>
        <p:nvSpPr>
          <p:cNvPr id="15" name="Left Arrow Callout 14"/>
          <p:cNvSpPr/>
          <p:nvPr/>
        </p:nvSpPr>
        <p:spPr>
          <a:xfrm>
            <a:off x="9874046" y="870776"/>
            <a:ext cx="2217820" cy="1657506"/>
          </a:xfrm>
          <a:prstGeom prst="leftArrowCallout">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t>Global </a:t>
            </a:r>
            <a:r>
              <a:rPr lang="en-US" dirty="0" smtClean="0"/>
              <a:t>Development Declarations &amp; Agreements </a:t>
            </a:r>
            <a:endParaRPr lang="en-US" dirty="0"/>
          </a:p>
        </p:txBody>
      </p:sp>
      <p:sp>
        <p:nvSpPr>
          <p:cNvPr id="16" name="Right Arrow Callout 15"/>
          <p:cNvSpPr/>
          <p:nvPr/>
        </p:nvSpPr>
        <p:spPr>
          <a:xfrm>
            <a:off x="107678" y="4039542"/>
            <a:ext cx="2656999" cy="1105638"/>
          </a:xfrm>
          <a:prstGeom prst="rightArrowCallou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t>Donor  Project </a:t>
            </a:r>
            <a:r>
              <a:rPr lang="en-US" dirty="0" smtClean="0"/>
              <a:t>planning, implementation &amp; Reporting</a:t>
            </a:r>
            <a:endParaRPr lang="en-US" dirty="0"/>
          </a:p>
        </p:txBody>
      </p:sp>
      <p:sp>
        <p:nvSpPr>
          <p:cNvPr id="17" name="Right Arrow Callout 16"/>
          <p:cNvSpPr/>
          <p:nvPr/>
        </p:nvSpPr>
        <p:spPr>
          <a:xfrm>
            <a:off x="107678" y="5387284"/>
            <a:ext cx="2656999" cy="1150765"/>
          </a:xfrm>
          <a:prstGeom prst="rightArrowCallou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err="1"/>
              <a:t>Govt</a:t>
            </a:r>
            <a:r>
              <a:rPr lang="en-US" dirty="0"/>
              <a:t> budget </a:t>
            </a:r>
            <a:r>
              <a:rPr lang="en-US" dirty="0" smtClean="0"/>
              <a:t>reporting planning, implementation</a:t>
            </a:r>
            <a:endParaRPr lang="en-US" dirty="0"/>
          </a:p>
        </p:txBody>
      </p:sp>
      <p:sp>
        <p:nvSpPr>
          <p:cNvPr id="18" name="Left Arrow Callout 17"/>
          <p:cNvSpPr/>
          <p:nvPr/>
        </p:nvSpPr>
        <p:spPr>
          <a:xfrm>
            <a:off x="9981125" y="5609356"/>
            <a:ext cx="2123986" cy="928694"/>
          </a:xfrm>
          <a:prstGeom prst="leftArrowCallout">
            <a:avLst/>
          </a:prstGeom>
          <a:solidFill>
            <a:schemeClr val="tx1"/>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t>Regional  Frameworks Reporting</a:t>
            </a:r>
          </a:p>
        </p:txBody>
      </p:sp>
      <p:sp>
        <p:nvSpPr>
          <p:cNvPr id="19" name="Right Arrow Callout 18"/>
          <p:cNvSpPr/>
          <p:nvPr/>
        </p:nvSpPr>
        <p:spPr>
          <a:xfrm>
            <a:off x="107678" y="2744417"/>
            <a:ext cx="2673006" cy="1132123"/>
          </a:xfrm>
          <a:prstGeom prst="rightArrowCallou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err="1"/>
              <a:t>Govt</a:t>
            </a:r>
            <a:r>
              <a:rPr lang="en-US" dirty="0"/>
              <a:t> </a:t>
            </a:r>
            <a:r>
              <a:rPr lang="en-US" dirty="0" smtClean="0"/>
              <a:t>sector planning, implementation &amp;  </a:t>
            </a:r>
            <a:r>
              <a:rPr lang="en-US" dirty="0"/>
              <a:t>reporting</a:t>
            </a:r>
          </a:p>
        </p:txBody>
      </p:sp>
      <p:sp>
        <p:nvSpPr>
          <p:cNvPr id="20" name="Right Arrow Callout 19"/>
          <p:cNvSpPr/>
          <p:nvPr/>
        </p:nvSpPr>
        <p:spPr>
          <a:xfrm>
            <a:off x="107678" y="1489986"/>
            <a:ext cx="2673006" cy="1024055"/>
          </a:xfrm>
          <a:prstGeom prst="rightArrowCallou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t>National Plan </a:t>
            </a:r>
            <a:r>
              <a:rPr lang="en-US" dirty="0" smtClean="0"/>
              <a:t>planning, implementation  &amp; reporting</a:t>
            </a:r>
            <a:endParaRPr lang="en-US" dirty="0"/>
          </a:p>
        </p:txBody>
      </p:sp>
      <p:sp>
        <p:nvSpPr>
          <p:cNvPr id="22" name="TextBox 21"/>
          <p:cNvSpPr txBox="1"/>
          <p:nvPr/>
        </p:nvSpPr>
        <p:spPr>
          <a:xfrm>
            <a:off x="8117618" y="929789"/>
            <a:ext cx="2107821" cy="307777"/>
          </a:xfrm>
          <a:prstGeom prst="rect">
            <a:avLst/>
          </a:prstGeom>
          <a:noFill/>
        </p:spPr>
        <p:txBody>
          <a:bodyPr wrap="square" rtlCol="0">
            <a:spAutoFit/>
          </a:bodyPr>
          <a:lstStyle/>
          <a:p>
            <a:r>
              <a:rPr lang="en-AU" sz="1400" dirty="0" smtClean="0">
                <a:solidFill>
                  <a:srgbClr val="FF0000"/>
                </a:solidFill>
              </a:rPr>
              <a:t>2030 Agenda</a:t>
            </a:r>
            <a:endParaRPr lang="en-AU" sz="1400" dirty="0">
              <a:solidFill>
                <a:srgbClr val="FF0000"/>
              </a:solidFill>
            </a:endParaRPr>
          </a:p>
        </p:txBody>
      </p:sp>
      <p:sp>
        <p:nvSpPr>
          <p:cNvPr id="23" name="TextBox 22"/>
          <p:cNvSpPr txBox="1"/>
          <p:nvPr/>
        </p:nvSpPr>
        <p:spPr>
          <a:xfrm>
            <a:off x="8132027" y="1239372"/>
            <a:ext cx="1586085" cy="307777"/>
          </a:xfrm>
          <a:prstGeom prst="rect">
            <a:avLst/>
          </a:prstGeom>
          <a:noFill/>
        </p:spPr>
        <p:txBody>
          <a:bodyPr wrap="square" rtlCol="0">
            <a:spAutoFit/>
          </a:bodyPr>
          <a:lstStyle/>
          <a:p>
            <a:r>
              <a:rPr lang="en-AU" sz="1400" dirty="0" smtClean="0">
                <a:solidFill>
                  <a:srgbClr val="FF0000"/>
                </a:solidFill>
              </a:rPr>
              <a:t>SAMOA Pathway</a:t>
            </a:r>
            <a:endParaRPr lang="en-AU" sz="1400" dirty="0">
              <a:solidFill>
                <a:srgbClr val="FF0000"/>
              </a:solidFill>
            </a:endParaRPr>
          </a:p>
        </p:txBody>
      </p:sp>
      <p:sp>
        <p:nvSpPr>
          <p:cNvPr id="24" name="TextBox 23"/>
          <p:cNvSpPr txBox="1"/>
          <p:nvPr/>
        </p:nvSpPr>
        <p:spPr>
          <a:xfrm>
            <a:off x="8117618" y="1589503"/>
            <a:ext cx="2035129" cy="1384995"/>
          </a:xfrm>
          <a:prstGeom prst="rect">
            <a:avLst/>
          </a:prstGeom>
          <a:noFill/>
        </p:spPr>
        <p:txBody>
          <a:bodyPr wrap="square" rtlCol="0">
            <a:spAutoFit/>
          </a:bodyPr>
          <a:lstStyle/>
          <a:p>
            <a:r>
              <a:rPr lang="en-AU" sz="1400" dirty="0" smtClean="0">
                <a:solidFill>
                  <a:srgbClr val="FF0000"/>
                </a:solidFill>
              </a:rPr>
              <a:t>Paris Agreement on CC</a:t>
            </a:r>
          </a:p>
          <a:p>
            <a:r>
              <a:rPr lang="en-AU" sz="1400" dirty="0" smtClean="0">
                <a:solidFill>
                  <a:srgbClr val="FF0000"/>
                </a:solidFill>
              </a:rPr>
              <a:t>Addis Ababa Action Agenda</a:t>
            </a:r>
          </a:p>
          <a:p>
            <a:r>
              <a:rPr lang="en-AU" sz="1400" dirty="0" smtClean="0">
                <a:solidFill>
                  <a:srgbClr val="FF0000"/>
                </a:solidFill>
              </a:rPr>
              <a:t>Sendai Framework </a:t>
            </a:r>
          </a:p>
          <a:p>
            <a:r>
              <a:rPr lang="en-AU" sz="1400" dirty="0" smtClean="0">
                <a:solidFill>
                  <a:srgbClr val="FF0000"/>
                </a:solidFill>
              </a:rPr>
              <a:t>Paris Declaration</a:t>
            </a:r>
          </a:p>
          <a:p>
            <a:r>
              <a:rPr lang="en-AU" sz="1400" dirty="0" smtClean="0">
                <a:solidFill>
                  <a:srgbClr val="FF0000"/>
                </a:solidFill>
              </a:rPr>
              <a:t>GPEDC</a:t>
            </a:r>
            <a:endParaRPr lang="en-AU" sz="1400" dirty="0">
              <a:solidFill>
                <a:srgbClr val="FF0000"/>
              </a:solidFill>
            </a:endParaRPr>
          </a:p>
        </p:txBody>
      </p:sp>
      <p:sp>
        <p:nvSpPr>
          <p:cNvPr id="25" name="TextBox 24"/>
          <p:cNvSpPr txBox="1"/>
          <p:nvPr/>
        </p:nvSpPr>
        <p:spPr>
          <a:xfrm>
            <a:off x="8096548" y="4918614"/>
            <a:ext cx="1572207" cy="738664"/>
          </a:xfrm>
          <a:prstGeom prst="rect">
            <a:avLst/>
          </a:prstGeom>
          <a:noFill/>
        </p:spPr>
        <p:txBody>
          <a:bodyPr wrap="square" rtlCol="0">
            <a:spAutoFit/>
          </a:bodyPr>
          <a:lstStyle/>
          <a:p>
            <a:r>
              <a:rPr lang="en-AU" sz="1400" dirty="0" smtClean="0"/>
              <a:t>Pacific Leaders Gender Equality Declaration</a:t>
            </a:r>
            <a:endParaRPr lang="en-AU" sz="1400" dirty="0"/>
          </a:p>
        </p:txBody>
      </p:sp>
      <p:sp>
        <p:nvSpPr>
          <p:cNvPr id="27" name="TextBox 26"/>
          <p:cNvSpPr txBox="1"/>
          <p:nvPr/>
        </p:nvSpPr>
        <p:spPr>
          <a:xfrm>
            <a:off x="8126365" y="6361805"/>
            <a:ext cx="1854760" cy="523220"/>
          </a:xfrm>
          <a:prstGeom prst="rect">
            <a:avLst/>
          </a:prstGeom>
          <a:noFill/>
        </p:spPr>
        <p:txBody>
          <a:bodyPr wrap="square" rtlCol="0">
            <a:spAutoFit/>
          </a:bodyPr>
          <a:lstStyle/>
          <a:p>
            <a:r>
              <a:rPr lang="en-AU" sz="1400" dirty="0" smtClean="0"/>
              <a:t>Framework for Resilient Development</a:t>
            </a:r>
            <a:endParaRPr lang="en-AU" sz="1400" dirty="0"/>
          </a:p>
        </p:txBody>
      </p:sp>
      <p:sp>
        <p:nvSpPr>
          <p:cNvPr id="29" name="TextBox 28"/>
          <p:cNvSpPr txBox="1"/>
          <p:nvPr/>
        </p:nvSpPr>
        <p:spPr>
          <a:xfrm>
            <a:off x="8153965" y="5635726"/>
            <a:ext cx="1313169" cy="738664"/>
          </a:xfrm>
          <a:prstGeom prst="rect">
            <a:avLst/>
          </a:prstGeom>
          <a:noFill/>
        </p:spPr>
        <p:txBody>
          <a:bodyPr wrap="square" rtlCol="0">
            <a:spAutoFit/>
          </a:bodyPr>
          <a:lstStyle/>
          <a:p>
            <a:r>
              <a:rPr lang="en-AU" sz="1400" dirty="0" smtClean="0"/>
              <a:t>Framework for Persons with Disabilities</a:t>
            </a:r>
            <a:endParaRPr lang="en-AU" sz="1400" dirty="0"/>
          </a:p>
        </p:txBody>
      </p:sp>
      <p:sp>
        <p:nvSpPr>
          <p:cNvPr id="30" name="TextBox 29"/>
          <p:cNvSpPr txBox="1"/>
          <p:nvPr/>
        </p:nvSpPr>
        <p:spPr>
          <a:xfrm>
            <a:off x="2794627" y="1613748"/>
            <a:ext cx="1246057" cy="523220"/>
          </a:xfrm>
          <a:prstGeom prst="rect">
            <a:avLst/>
          </a:prstGeom>
          <a:noFill/>
        </p:spPr>
        <p:txBody>
          <a:bodyPr wrap="square" rtlCol="0">
            <a:spAutoFit/>
          </a:bodyPr>
          <a:lstStyle/>
          <a:p>
            <a:r>
              <a:rPr lang="en-AU" sz="1400" dirty="0" smtClean="0"/>
              <a:t>Medium Term Plan</a:t>
            </a:r>
            <a:endParaRPr lang="en-AU" sz="1400" dirty="0"/>
          </a:p>
        </p:txBody>
      </p:sp>
      <p:sp>
        <p:nvSpPr>
          <p:cNvPr id="31" name="TextBox 30"/>
          <p:cNvSpPr txBox="1"/>
          <p:nvPr/>
        </p:nvSpPr>
        <p:spPr>
          <a:xfrm>
            <a:off x="2794627" y="997104"/>
            <a:ext cx="1246057" cy="523220"/>
          </a:xfrm>
          <a:prstGeom prst="rect">
            <a:avLst/>
          </a:prstGeom>
          <a:noFill/>
        </p:spPr>
        <p:txBody>
          <a:bodyPr wrap="square" rtlCol="0">
            <a:spAutoFit/>
          </a:bodyPr>
          <a:lstStyle/>
          <a:p>
            <a:r>
              <a:rPr lang="en-AU" sz="1400" dirty="0" smtClean="0"/>
              <a:t>Long term vision plan</a:t>
            </a:r>
            <a:endParaRPr lang="en-AU" sz="1400" dirty="0"/>
          </a:p>
        </p:txBody>
      </p:sp>
      <p:sp>
        <p:nvSpPr>
          <p:cNvPr id="32" name="TextBox 31"/>
          <p:cNvSpPr txBox="1"/>
          <p:nvPr/>
        </p:nvSpPr>
        <p:spPr>
          <a:xfrm>
            <a:off x="2834627" y="2234664"/>
            <a:ext cx="1132779" cy="523220"/>
          </a:xfrm>
          <a:prstGeom prst="rect">
            <a:avLst/>
          </a:prstGeom>
          <a:noFill/>
        </p:spPr>
        <p:txBody>
          <a:bodyPr wrap="square" rtlCol="0">
            <a:spAutoFit/>
          </a:bodyPr>
          <a:lstStyle/>
          <a:p>
            <a:r>
              <a:rPr lang="en-AU" sz="1400" dirty="0" smtClean="0"/>
              <a:t>Corporate Plans</a:t>
            </a:r>
            <a:endParaRPr lang="en-AU" sz="1400" dirty="0"/>
          </a:p>
        </p:txBody>
      </p:sp>
      <p:sp>
        <p:nvSpPr>
          <p:cNvPr id="34" name="TextBox 33"/>
          <p:cNvSpPr txBox="1"/>
          <p:nvPr/>
        </p:nvSpPr>
        <p:spPr>
          <a:xfrm>
            <a:off x="2812288" y="3177376"/>
            <a:ext cx="1132779" cy="307777"/>
          </a:xfrm>
          <a:prstGeom prst="rect">
            <a:avLst/>
          </a:prstGeom>
          <a:noFill/>
        </p:spPr>
        <p:txBody>
          <a:bodyPr wrap="square" rtlCol="0">
            <a:spAutoFit/>
          </a:bodyPr>
          <a:lstStyle/>
          <a:p>
            <a:r>
              <a:rPr lang="en-AU" sz="1400" dirty="0" smtClean="0"/>
              <a:t>Sector Plans</a:t>
            </a:r>
            <a:endParaRPr lang="en-AU" sz="1400" dirty="0"/>
          </a:p>
        </p:txBody>
      </p:sp>
      <p:sp>
        <p:nvSpPr>
          <p:cNvPr id="35" name="TextBox 34"/>
          <p:cNvSpPr txBox="1"/>
          <p:nvPr/>
        </p:nvSpPr>
        <p:spPr>
          <a:xfrm>
            <a:off x="2715061" y="4429595"/>
            <a:ext cx="1692541" cy="523220"/>
          </a:xfrm>
          <a:prstGeom prst="rect">
            <a:avLst/>
          </a:prstGeom>
          <a:noFill/>
        </p:spPr>
        <p:txBody>
          <a:bodyPr wrap="square" rtlCol="0">
            <a:spAutoFit/>
          </a:bodyPr>
          <a:lstStyle/>
          <a:p>
            <a:r>
              <a:rPr lang="en-AU" sz="1400" dirty="0" smtClean="0"/>
              <a:t>Development Projects</a:t>
            </a:r>
            <a:endParaRPr lang="en-AU" sz="1400" dirty="0"/>
          </a:p>
        </p:txBody>
      </p:sp>
      <p:sp>
        <p:nvSpPr>
          <p:cNvPr id="3" name="Rectangle 2"/>
          <p:cNvSpPr/>
          <p:nvPr/>
        </p:nvSpPr>
        <p:spPr>
          <a:xfrm>
            <a:off x="2707009" y="5835801"/>
            <a:ext cx="1649169" cy="307777"/>
          </a:xfrm>
          <a:prstGeom prst="rect">
            <a:avLst/>
          </a:prstGeom>
        </p:spPr>
        <p:txBody>
          <a:bodyPr wrap="none">
            <a:spAutoFit/>
          </a:bodyPr>
          <a:lstStyle/>
          <a:p>
            <a:r>
              <a:rPr lang="en-AU" sz="1400" dirty="0" smtClean="0"/>
              <a:t>Ministry Work Plans</a:t>
            </a:r>
            <a:endParaRPr lang="en-AU" sz="1400" dirty="0"/>
          </a:p>
        </p:txBody>
      </p:sp>
      <p:sp>
        <p:nvSpPr>
          <p:cNvPr id="33" name="Left Arrow Callout 32"/>
          <p:cNvSpPr/>
          <p:nvPr/>
        </p:nvSpPr>
        <p:spPr>
          <a:xfrm>
            <a:off x="9942314" y="3302864"/>
            <a:ext cx="2201607" cy="1489320"/>
          </a:xfrm>
          <a:prstGeom prst="leftArrowCallout">
            <a:avLst/>
          </a:prstGeom>
          <a:solidFill>
            <a:schemeClr val="accent6"/>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International Conventions, Treaties, Multilateral Agreements</a:t>
            </a:r>
            <a:endParaRPr lang="en-US" dirty="0"/>
          </a:p>
        </p:txBody>
      </p:sp>
      <p:sp>
        <p:nvSpPr>
          <p:cNvPr id="36" name="TextBox 35"/>
          <p:cNvSpPr txBox="1"/>
          <p:nvPr/>
        </p:nvSpPr>
        <p:spPr>
          <a:xfrm>
            <a:off x="8134817" y="3401355"/>
            <a:ext cx="1246057" cy="307777"/>
          </a:xfrm>
          <a:prstGeom prst="rect">
            <a:avLst/>
          </a:prstGeom>
          <a:noFill/>
        </p:spPr>
        <p:txBody>
          <a:bodyPr wrap="square" rtlCol="0">
            <a:spAutoFit/>
          </a:bodyPr>
          <a:lstStyle/>
          <a:p>
            <a:r>
              <a:rPr lang="en-AU" sz="1400" b="1" dirty="0" smtClean="0">
                <a:solidFill>
                  <a:srgbClr val="00B050"/>
                </a:solidFill>
              </a:rPr>
              <a:t>CEDAW</a:t>
            </a:r>
            <a:endParaRPr lang="en-AU" sz="1400" b="1" dirty="0">
              <a:solidFill>
                <a:srgbClr val="00B050"/>
              </a:solidFill>
            </a:endParaRPr>
          </a:p>
        </p:txBody>
      </p:sp>
      <p:sp>
        <p:nvSpPr>
          <p:cNvPr id="37" name="TextBox 36"/>
          <p:cNvSpPr txBox="1"/>
          <p:nvPr/>
        </p:nvSpPr>
        <p:spPr>
          <a:xfrm>
            <a:off x="8134817" y="3099173"/>
            <a:ext cx="1246057" cy="307777"/>
          </a:xfrm>
          <a:prstGeom prst="rect">
            <a:avLst/>
          </a:prstGeom>
          <a:noFill/>
        </p:spPr>
        <p:txBody>
          <a:bodyPr wrap="square" rtlCol="0">
            <a:spAutoFit/>
          </a:bodyPr>
          <a:lstStyle/>
          <a:p>
            <a:r>
              <a:rPr lang="en-AU" sz="1400" b="1" dirty="0" smtClean="0">
                <a:solidFill>
                  <a:srgbClr val="00B050"/>
                </a:solidFill>
              </a:rPr>
              <a:t>CRC</a:t>
            </a:r>
            <a:endParaRPr lang="en-AU" sz="1400" b="1" dirty="0">
              <a:solidFill>
                <a:srgbClr val="00B050"/>
              </a:solidFill>
            </a:endParaRPr>
          </a:p>
        </p:txBody>
      </p:sp>
      <p:sp>
        <p:nvSpPr>
          <p:cNvPr id="38" name="TextBox 37"/>
          <p:cNvSpPr txBox="1"/>
          <p:nvPr/>
        </p:nvSpPr>
        <p:spPr>
          <a:xfrm>
            <a:off x="8175403" y="3711446"/>
            <a:ext cx="1132779" cy="307777"/>
          </a:xfrm>
          <a:prstGeom prst="rect">
            <a:avLst/>
          </a:prstGeom>
          <a:noFill/>
        </p:spPr>
        <p:txBody>
          <a:bodyPr wrap="square" rtlCol="0">
            <a:spAutoFit/>
          </a:bodyPr>
          <a:lstStyle/>
          <a:p>
            <a:r>
              <a:rPr lang="en-AU" sz="1400" b="1" dirty="0" smtClean="0">
                <a:solidFill>
                  <a:srgbClr val="00B050"/>
                </a:solidFill>
              </a:rPr>
              <a:t>CBD</a:t>
            </a:r>
            <a:endParaRPr lang="en-AU" sz="1400" b="1" dirty="0">
              <a:solidFill>
                <a:srgbClr val="00B050"/>
              </a:solidFill>
            </a:endParaRPr>
          </a:p>
        </p:txBody>
      </p:sp>
      <p:sp>
        <p:nvSpPr>
          <p:cNvPr id="39" name="TextBox 38"/>
          <p:cNvSpPr txBox="1"/>
          <p:nvPr/>
        </p:nvSpPr>
        <p:spPr>
          <a:xfrm>
            <a:off x="8175403" y="4059226"/>
            <a:ext cx="1132779" cy="307777"/>
          </a:xfrm>
          <a:prstGeom prst="rect">
            <a:avLst/>
          </a:prstGeom>
          <a:noFill/>
        </p:spPr>
        <p:txBody>
          <a:bodyPr wrap="square" rtlCol="0">
            <a:spAutoFit/>
          </a:bodyPr>
          <a:lstStyle/>
          <a:p>
            <a:r>
              <a:rPr lang="en-AU" sz="1400" b="1" dirty="0" smtClean="0">
                <a:solidFill>
                  <a:srgbClr val="00B050"/>
                </a:solidFill>
              </a:rPr>
              <a:t>CITES</a:t>
            </a:r>
            <a:endParaRPr lang="en-AU" sz="1400" b="1" dirty="0">
              <a:solidFill>
                <a:srgbClr val="00B050"/>
              </a:solidFill>
            </a:endParaRPr>
          </a:p>
        </p:txBody>
      </p:sp>
      <p:sp>
        <p:nvSpPr>
          <p:cNvPr id="28" name="TextBox 27"/>
          <p:cNvSpPr txBox="1"/>
          <p:nvPr/>
        </p:nvSpPr>
        <p:spPr>
          <a:xfrm>
            <a:off x="8175403" y="4335070"/>
            <a:ext cx="1132779" cy="307777"/>
          </a:xfrm>
          <a:prstGeom prst="rect">
            <a:avLst/>
          </a:prstGeom>
          <a:noFill/>
        </p:spPr>
        <p:txBody>
          <a:bodyPr wrap="square" rtlCol="0">
            <a:spAutoFit/>
          </a:bodyPr>
          <a:lstStyle/>
          <a:p>
            <a:r>
              <a:rPr lang="en-AU" sz="1400" b="1" dirty="0" smtClean="0">
                <a:solidFill>
                  <a:srgbClr val="00B050"/>
                </a:solidFill>
              </a:rPr>
              <a:t>CRPD</a:t>
            </a:r>
            <a:endParaRPr lang="en-AU" sz="1400" b="1" dirty="0">
              <a:solidFill>
                <a:srgbClr val="00B050"/>
              </a:solidFill>
            </a:endParaRPr>
          </a:p>
        </p:txBody>
      </p:sp>
      <p:sp>
        <p:nvSpPr>
          <p:cNvPr id="40" name="TextBox 39"/>
          <p:cNvSpPr txBox="1"/>
          <p:nvPr/>
        </p:nvSpPr>
        <p:spPr>
          <a:xfrm>
            <a:off x="4633829" y="5453458"/>
            <a:ext cx="2871892" cy="1323439"/>
          </a:xfrm>
          <a:prstGeom prst="rect">
            <a:avLst/>
          </a:prstGeom>
          <a:solidFill>
            <a:srgbClr val="FFFF00"/>
          </a:solidFill>
        </p:spPr>
        <p:txBody>
          <a:bodyPr wrap="square" rtlCol="0">
            <a:spAutoFit/>
          </a:bodyPr>
          <a:lstStyle/>
          <a:p>
            <a:pPr marL="285750" indent="-285750" algn="just">
              <a:buFont typeface="Wingdings" panose="05000000000000000000" pitchFamily="2" charset="2"/>
              <a:buChar char="Ø"/>
            </a:pPr>
            <a:r>
              <a:rPr lang="en-AU" sz="1600" b="1" dirty="0" smtClean="0"/>
              <a:t>Small Administrations</a:t>
            </a:r>
          </a:p>
          <a:p>
            <a:pPr marL="285750" indent="-285750" algn="just">
              <a:buFont typeface="Wingdings" panose="05000000000000000000" pitchFamily="2" charset="2"/>
              <a:buChar char="Ø"/>
            </a:pPr>
            <a:r>
              <a:rPr lang="en-AU" sz="1600" b="1" dirty="0" smtClean="0"/>
              <a:t>Limited capacities</a:t>
            </a:r>
          </a:p>
          <a:p>
            <a:pPr marL="285750" indent="-285750" algn="just">
              <a:buFont typeface="Wingdings" panose="05000000000000000000" pitchFamily="2" charset="2"/>
              <a:buChar char="Ø"/>
            </a:pPr>
            <a:r>
              <a:rPr lang="en-AU" sz="1600" b="1" dirty="0" smtClean="0"/>
              <a:t>Limited resources</a:t>
            </a:r>
          </a:p>
          <a:p>
            <a:pPr marL="285750" indent="-285750" algn="just">
              <a:buFont typeface="Wingdings" panose="05000000000000000000" pitchFamily="2" charset="2"/>
              <a:buChar char="Ø"/>
            </a:pPr>
            <a:r>
              <a:rPr lang="en-AU" sz="1600" b="1" dirty="0" smtClean="0"/>
              <a:t>Limited data/information</a:t>
            </a:r>
          </a:p>
          <a:p>
            <a:pPr marL="285750" indent="-285750" algn="just">
              <a:buFont typeface="Wingdings" panose="05000000000000000000" pitchFamily="2" charset="2"/>
              <a:buChar char="Ø"/>
            </a:pPr>
            <a:r>
              <a:rPr lang="en-AU" sz="1600" b="1" dirty="0" smtClean="0"/>
              <a:t>Lack of coordination</a:t>
            </a:r>
            <a:endParaRPr lang="en-AU" sz="1600" b="1" dirty="0"/>
          </a:p>
        </p:txBody>
      </p:sp>
    </p:spTree>
    <p:extLst>
      <p:ext uri="{BB962C8B-B14F-4D97-AF65-F5344CB8AC3E}">
        <p14:creationId xmlns:p14="http://schemas.microsoft.com/office/powerpoint/2010/main" val="34807198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additive="base">
                                        <p:cTn id="7" dur="500" fill="hold"/>
                                        <p:tgtEl>
                                          <p:spTgt spid="15"/>
                                        </p:tgtEl>
                                        <p:attrNameLst>
                                          <p:attrName>ppt_x</p:attrName>
                                        </p:attrNameLst>
                                      </p:cBhvr>
                                      <p:tavLst>
                                        <p:tav tm="0">
                                          <p:val>
                                            <p:strVal val="1+#ppt_w/2"/>
                                          </p:val>
                                        </p:tav>
                                        <p:tav tm="100000">
                                          <p:val>
                                            <p:strVal val="#ppt_x"/>
                                          </p:val>
                                        </p:tav>
                                      </p:tavLst>
                                    </p:anim>
                                    <p:anim calcmode="lin" valueType="num">
                                      <p:cBhvr additive="base">
                                        <p:cTn id="8" dur="500" fill="hold"/>
                                        <p:tgtEl>
                                          <p:spTgt spid="15"/>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18"/>
                                        </p:tgtEl>
                                        <p:attrNameLst>
                                          <p:attrName>style.visibility</p:attrName>
                                        </p:attrNameLst>
                                      </p:cBhvr>
                                      <p:to>
                                        <p:strVal val="visible"/>
                                      </p:to>
                                    </p:set>
                                    <p:anim calcmode="lin" valueType="num">
                                      <p:cBhvr additive="base">
                                        <p:cTn id="11" dur="500" fill="hold"/>
                                        <p:tgtEl>
                                          <p:spTgt spid="18"/>
                                        </p:tgtEl>
                                        <p:attrNameLst>
                                          <p:attrName>ppt_x</p:attrName>
                                        </p:attrNameLst>
                                      </p:cBhvr>
                                      <p:tavLst>
                                        <p:tav tm="0">
                                          <p:val>
                                            <p:strVal val="1+#ppt_w/2"/>
                                          </p:val>
                                        </p:tav>
                                        <p:tav tm="100000">
                                          <p:val>
                                            <p:strVal val="#ppt_x"/>
                                          </p:val>
                                        </p:tav>
                                      </p:tavLst>
                                    </p:anim>
                                    <p:anim calcmode="lin" valueType="num">
                                      <p:cBhvr additive="base">
                                        <p:cTn id="12" dur="500" fill="hold"/>
                                        <p:tgtEl>
                                          <p:spTgt spid="18"/>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stCondLst>
                                    <p:cond delay="0"/>
                                  </p:stCondLst>
                                  <p:childTnLst>
                                    <p:set>
                                      <p:cBhvr>
                                        <p:cTn id="14" dur="1" fill="hold">
                                          <p:stCondLst>
                                            <p:cond delay="0"/>
                                          </p:stCondLst>
                                        </p:cTn>
                                        <p:tgtEl>
                                          <p:spTgt spid="22"/>
                                        </p:tgtEl>
                                        <p:attrNameLst>
                                          <p:attrName>style.visibility</p:attrName>
                                        </p:attrNameLst>
                                      </p:cBhvr>
                                      <p:to>
                                        <p:strVal val="visible"/>
                                      </p:to>
                                    </p:set>
                                    <p:anim calcmode="lin" valueType="num">
                                      <p:cBhvr additive="base">
                                        <p:cTn id="15" dur="500" fill="hold"/>
                                        <p:tgtEl>
                                          <p:spTgt spid="22"/>
                                        </p:tgtEl>
                                        <p:attrNameLst>
                                          <p:attrName>ppt_x</p:attrName>
                                        </p:attrNameLst>
                                      </p:cBhvr>
                                      <p:tavLst>
                                        <p:tav tm="0">
                                          <p:val>
                                            <p:strVal val="1+#ppt_w/2"/>
                                          </p:val>
                                        </p:tav>
                                        <p:tav tm="100000">
                                          <p:val>
                                            <p:strVal val="#ppt_x"/>
                                          </p:val>
                                        </p:tav>
                                      </p:tavLst>
                                    </p:anim>
                                    <p:anim calcmode="lin" valueType="num">
                                      <p:cBhvr additive="base">
                                        <p:cTn id="16" dur="500" fill="hold"/>
                                        <p:tgtEl>
                                          <p:spTgt spid="22"/>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stCondLst>
                                    <p:cond delay="0"/>
                                  </p:stCondLst>
                                  <p:childTnLst>
                                    <p:set>
                                      <p:cBhvr>
                                        <p:cTn id="18" dur="1" fill="hold">
                                          <p:stCondLst>
                                            <p:cond delay="0"/>
                                          </p:stCondLst>
                                        </p:cTn>
                                        <p:tgtEl>
                                          <p:spTgt spid="23"/>
                                        </p:tgtEl>
                                        <p:attrNameLst>
                                          <p:attrName>style.visibility</p:attrName>
                                        </p:attrNameLst>
                                      </p:cBhvr>
                                      <p:to>
                                        <p:strVal val="visible"/>
                                      </p:to>
                                    </p:set>
                                    <p:anim calcmode="lin" valueType="num">
                                      <p:cBhvr additive="base">
                                        <p:cTn id="19" dur="500" fill="hold"/>
                                        <p:tgtEl>
                                          <p:spTgt spid="23"/>
                                        </p:tgtEl>
                                        <p:attrNameLst>
                                          <p:attrName>ppt_x</p:attrName>
                                        </p:attrNameLst>
                                      </p:cBhvr>
                                      <p:tavLst>
                                        <p:tav tm="0">
                                          <p:val>
                                            <p:strVal val="1+#ppt_w/2"/>
                                          </p:val>
                                        </p:tav>
                                        <p:tav tm="100000">
                                          <p:val>
                                            <p:strVal val="#ppt_x"/>
                                          </p:val>
                                        </p:tav>
                                      </p:tavLst>
                                    </p:anim>
                                    <p:anim calcmode="lin" valueType="num">
                                      <p:cBhvr additive="base">
                                        <p:cTn id="20" dur="500" fill="hold"/>
                                        <p:tgtEl>
                                          <p:spTgt spid="23"/>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0"/>
                                  </p:stCondLst>
                                  <p:childTnLst>
                                    <p:set>
                                      <p:cBhvr>
                                        <p:cTn id="22" dur="1" fill="hold">
                                          <p:stCondLst>
                                            <p:cond delay="0"/>
                                          </p:stCondLst>
                                        </p:cTn>
                                        <p:tgtEl>
                                          <p:spTgt spid="24"/>
                                        </p:tgtEl>
                                        <p:attrNameLst>
                                          <p:attrName>style.visibility</p:attrName>
                                        </p:attrNameLst>
                                      </p:cBhvr>
                                      <p:to>
                                        <p:strVal val="visible"/>
                                      </p:to>
                                    </p:set>
                                    <p:anim calcmode="lin" valueType="num">
                                      <p:cBhvr additive="base">
                                        <p:cTn id="23" dur="500" fill="hold"/>
                                        <p:tgtEl>
                                          <p:spTgt spid="24"/>
                                        </p:tgtEl>
                                        <p:attrNameLst>
                                          <p:attrName>ppt_x</p:attrName>
                                        </p:attrNameLst>
                                      </p:cBhvr>
                                      <p:tavLst>
                                        <p:tav tm="0">
                                          <p:val>
                                            <p:strVal val="1+#ppt_w/2"/>
                                          </p:val>
                                        </p:tav>
                                        <p:tav tm="100000">
                                          <p:val>
                                            <p:strVal val="#ppt_x"/>
                                          </p:val>
                                        </p:tav>
                                      </p:tavLst>
                                    </p:anim>
                                    <p:anim calcmode="lin" valueType="num">
                                      <p:cBhvr additive="base">
                                        <p:cTn id="24" dur="500" fill="hold"/>
                                        <p:tgtEl>
                                          <p:spTgt spid="24"/>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stCondLst>
                                    <p:cond delay="0"/>
                                  </p:stCondLst>
                                  <p:childTnLst>
                                    <p:set>
                                      <p:cBhvr>
                                        <p:cTn id="26" dur="1" fill="hold">
                                          <p:stCondLst>
                                            <p:cond delay="0"/>
                                          </p:stCondLst>
                                        </p:cTn>
                                        <p:tgtEl>
                                          <p:spTgt spid="25"/>
                                        </p:tgtEl>
                                        <p:attrNameLst>
                                          <p:attrName>style.visibility</p:attrName>
                                        </p:attrNameLst>
                                      </p:cBhvr>
                                      <p:to>
                                        <p:strVal val="visible"/>
                                      </p:to>
                                    </p:set>
                                    <p:anim calcmode="lin" valueType="num">
                                      <p:cBhvr additive="base">
                                        <p:cTn id="27" dur="500" fill="hold"/>
                                        <p:tgtEl>
                                          <p:spTgt spid="25"/>
                                        </p:tgtEl>
                                        <p:attrNameLst>
                                          <p:attrName>ppt_x</p:attrName>
                                        </p:attrNameLst>
                                      </p:cBhvr>
                                      <p:tavLst>
                                        <p:tav tm="0">
                                          <p:val>
                                            <p:strVal val="1+#ppt_w/2"/>
                                          </p:val>
                                        </p:tav>
                                        <p:tav tm="100000">
                                          <p:val>
                                            <p:strVal val="#ppt_x"/>
                                          </p:val>
                                        </p:tav>
                                      </p:tavLst>
                                    </p:anim>
                                    <p:anim calcmode="lin" valueType="num">
                                      <p:cBhvr additive="base">
                                        <p:cTn id="28" dur="500" fill="hold"/>
                                        <p:tgtEl>
                                          <p:spTgt spid="25"/>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stCondLst>
                                    <p:cond delay="0"/>
                                  </p:stCondLst>
                                  <p:childTnLst>
                                    <p:set>
                                      <p:cBhvr>
                                        <p:cTn id="30" dur="1" fill="hold">
                                          <p:stCondLst>
                                            <p:cond delay="0"/>
                                          </p:stCondLst>
                                        </p:cTn>
                                        <p:tgtEl>
                                          <p:spTgt spid="27"/>
                                        </p:tgtEl>
                                        <p:attrNameLst>
                                          <p:attrName>style.visibility</p:attrName>
                                        </p:attrNameLst>
                                      </p:cBhvr>
                                      <p:to>
                                        <p:strVal val="visible"/>
                                      </p:to>
                                    </p:set>
                                    <p:anim calcmode="lin" valueType="num">
                                      <p:cBhvr additive="base">
                                        <p:cTn id="31" dur="500" fill="hold"/>
                                        <p:tgtEl>
                                          <p:spTgt spid="27"/>
                                        </p:tgtEl>
                                        <p:attrNameLst>
                                          <p:attrName>ppt_x</p:attrName>
                                        </p:attrNameLst>
                                      </p:cBhvr>
                                      <p:tavLst>
                                        <p:tav tm="0">
                                          <p:val>
                                            <p:strVal val="1+#ppt_w/2"/>
                                          </p:val>
                                        </p:tav>
                                        <p:tav tm="100000">
                                          <p:val>
                                            <p:strVal val="#ppt_x"/>
                                          </p:val>
                                        </p:tav>
                                      </p:tavLst>
                                    </p:anim>
                                    <p:anim calcmode="lin" valueType="num">
                                      <p:cBhvr additive="base">
                                        <p:cTn id="32" dur="500" fill="hold"/>
                                        <p:tgtEl>
                                          <p:spTgt spid="27"/>
                                        </p:tgtEl>
                                        <p:attrNameLst>
                                          <p:attrName>ppt_y</p:attrName>
                                        </p:attrNameLst>
                                      </p:cBhvr>
                                      <p:tavLst>
                                        <p:tav tm="0">
                                          <p:val>
                                            <p:strVal val="#ppt_y"/>
                                          </p:val>
                                        </p:tav>
                                        <p:tav tm="100000">
                                          <p:val>
                                            <p:strVal val="#ppt_y"/>
                                          </p:val>
                                        </p:tav>
                                      </p:tavLst>
                                    </p:anim>
                                  </p:childTnLst>
                                </p:cTn>
                              </p:par>
                              <p:par>
                                <p:cTn id="33" presetID="2" presetClass="entr" presetSubtype="2" fill="hold" grpId="0" nodeType="withEffect">
                                  <p:stCondLst>
                                    <p:cond delay="0"/>
                                  </p:stCondLst>
                                  <p:childTnLst>
                                    <p:set>
                                      <p:cBhvr>
                                        <p:cTn id="34" dur="1" fill="hold">
                                          <p:stCondLst>
                                            <p:cond delay="0"/>
                                          </p:stCondLst>
                                        </p:cTn>
                                        <p:tgtEl>
                                          <p:spTgt spid="29"/>
                                        </p:tgtEl>
                                        <p:attrNameLst>
                                          <p:attrName>style.visibility</p:attrName>
                                        </p:attrNameLst>
                                      </p:cBhvr>
                                      <p:to>
                                        <p:strVal val="visible"/>
                                      </p:to>
                                    </p:set>
                                    <p:anim calcmode="lin" valueType="num">
                                      <p:cBhvr additive="base">
                                        <p:cTn id="35" dur="500" fill="hold"/>
                                        <p:tgtEl>
                                          <p:spTgt spid="29"/>
                                        </p:tgtEl>
                                        <p:attrNameLst>
                                          <p:attrName>ppt_x</p:attrName>
                                        </p:attrNameLst>
                                      </p:cBhvr>
                                      <p:tavLst>
                                        <p:tav tm="0">
                                          <p:val>
                                            <p:strVal val="1+#ppt_w/2"/>
                                          </p:val>
                                        </p:tav>
                                        <p:tav tm="100000">
                                          <p:val>
                                            <p:strVal val="#ppt_x"/>
                                          </p:val>
                                        </p:tav>
                                      </p:tavLst>
                                    </p:anim>
                                    <p:anim calcmode="lin" valueType="num">
                                      <p:cBhvr additive="base">
                                        <p:cTn id="36" dur="500" fill="hold"/>
                                        <p:tgtEl>
                                          <p:spTgt spid="29"/>
                                        </p:tgtEl>
                                        <p:attrNameLst>
                                          <p:attrName>ppt_y</p:attrName>
                                        </p:attrNameLst>
                                      </p:cBhvr>
                                      <p:tavLst>
                                        <p:tav tm="0">
                                          <p:val>
                                            <p:strVal val="#ppt_y"/>
                                          </p:val>
                                        </p:tav>
                                        <p:tav tm="100000">
                                          <p:val>
                                            <p:strVal val="#ppt_y"/>
                                          </p:val>
                                        </p:tav>
                                      </p:tavLst>
                                    </p:anim>
                                  </p:childTnLst>
                                </p:cTn>
                              </p:par>
                              <p:par>
                                <p:cTn id="37" presetID="2" presetClass="entr" presetSubtype="2" fill="hold" grpId="0" nodeType="withEffect">
                                  <p:stCondLst>
                                    <p:cond delay="0"/>
                                  </p:stCondLst>
                                  <p:childTnLst>
                                    <p:set>
                                      <p:cBhvr>
                                        <p:cTn id="38" dur="1" fill="hold">
                                          <p:stCondLst>
                                            <p:cond delay="0"/>
                                          </p:stCondLst>
                                        </p:cTn>
                                        <p:tgtEl>
                                          <p:spTgt spid="33"/>
                                        </p:tgtEl>
                                        <p:attrNameLst>
                                          <p:attrName>style.visibility</p:attrName>
                                        </p:attrNameLst>
                                      </p:cBhvr>
                                      <p:to>
                                        <p:strVal val="visible"/>
                                      </p:to>
                                    </p:set>
                                    <p:anim calcmode="lin" valueType="num">
                                      <p:cBhvr additive="base">
                                        <p:cTn id="39" dur="500" fill="hold"/>
                                        <p:tgtEl>
                                          <p:spTgt spid="33"/>
                                        </p:tgtEl>
                                        <p:attrNameLst>
                                          <p:attrName>ppt_x</p:attrName>
                                        </p:attrNameLst>
                                      </p:cBhvr>
                                      <p:tavLst>
                                        <p:tav tm="0">
                                          <p:val>
                                            <p:strVal val="1+#ppt_w/2"/>
                                          </p:val>
                                        </p:tav>
                                        <p:tav tm="100000">
                                          <p:val>
                                            <p:strVal val="#ppt_x"/>
                                          </p:val>
                                        </p:tav>
                                      </p:tavLst>
                                    </p:anim>
                                    <p:anim calcmode="lin" valueType="num">
                                      <p:cBhvr additive="base">
                                        <p:cTn id="40" dur="500" fill="hold"/>
                                        <p:tgtEl>
                                          <p:spTgt spid="33"/>
                                        </p:tgtEl>
                                        <p:attrNameLst>
                                          <p:attrName>ppt_y</p:attrName>
                                        </p:attrNameLst>
                                      </p:cBhvr>
                                      <p:tavLst>
                                        <p:tav tm="0">
                                          <p:val>
                                            <p:strVal val="#ppt_y"/>
                                          </p:val>
                                        </p:tav>
                                        <p:tav tm="100000">
                                          <p:val>
                                            <p:strVal val="#ppt_y"/>
                                          </p:val>
                                        </p:tav>
                                      </p:tavLst>
                                    </p:anim>
                                  </p:childTnLst>
                                </p:cTn>
                              </p:par>
                              <p:par>
                                <p:cTn id="41" presetID="2" presetClass="entr" presetSubtype="2" fill="hold" grpId="0" nodeType="withEffect">
                                  <p:stCondLst>
                                    <p:cond delay="0"/>
                                  </p:stCondLst>
                                  <p:childTnLst>
                                    <p:set>
                                      <p:cBhvr>
                                        <p:cTn id="42" dur="1" fill="hold">
                                          <p:stCondLst>
                                            <p:cond delay="0"/>
                                          </p:stCondLst>
                                        </p:cTn>
                                        <p:tgtEl>
                                          <p:spTgt spid="36"/>
                                        </p:tgtEl>
                                        <p:attrNameLst>
                                          <p:attrName>style.visibility</p:attrName>
                                        </p:attrNameLst>
                                      </p:cBhvr>
                                      <p:to>
                                        <p:strVal val="visible"/>
                                      </p:to>
                                    </p:set>
                                    <p:anim calcmode="lin" valueType="num">
                                      <p:cBhvr additive="base">
                                        <p:cTn id="43" dur="500" fill="hold"/>
                                        <p:tgtEl>
                                          <p:spTgt spid="36"/>
                                        </p:tgtEl>
                                        <p:attrNameLst>
                                          <p:attrName>ppt_x</p:attrName>
                                        </p:attrNameLst>
                                      </p:cBhvr>
                                      <p:tavLst>
                                        <p:tav tm="0">
                                          <p:val>
                                            <p:strVal val="1+#ppt_w/2"/>
                                          </p:val>
                                        </p:tav>
                                        <p:tav tm="100000">
                                          <p:val>
                                            <p:strVal val="#ppt_x"/>
                                          </p:val>
                                        </p:tav>
                                      </p:tavLst>
                                    </p:anim>
                                    <p:anim calcmode="lin" valueType="num">
                                      <p:cBhvr additive="base">
                                        <p:cTn id="44" dur="500" fill="hold"/>
                                        <p:tgtEl>
                                          <p:spTgt spid="36"/>
                                        </p:tgtEl>
                                        <p:attrNameLst>
                                          <p:attrName>ppt_y</p:attrName>
                                        </p:attrNameLst>
                                      </p:cBhvr>
                                      <p:tavLst>
                                        <p:tav tm="0">
                                          <p:val>
                                            <p:strVal val="#ppt_y"/>
                                          </p:val>
                                        </p:tav>
                                        <p:tav tm="100000">
                                          <p:val>
                                            <p:strVal val="#ppt_y"/>
                                          </p:val>
                                        </p:tav>
                                      </p:tavLst>
                                    </p:anim>
                                  </p:childTnLst>
                                </p:cTn>
                              </p:par>
                              <p:par>
                                <p:cTn id="45" presetID="2" presetClass="entr" presetSubtype="2" fill="hold" grpId="0" nodeType="withEffect">
                                  <p:stCondLst>
                                    <p:cond delay="0"/>
                                  </p:stCondLst>
                                  <p:childTnLst>
                                    <p:set>
                                      <p:cBhvr>
                                        <p:cTn id="46" dur="1" fill="hold">
                                          <p:stCondLst>
                                            <p:cond delay="0"/>
                                          </p:stCondLst>
                                        </p:cTn>
                                        <p:tgtEl>
                                          <p:spTgt spid="37"/>
                                        </p:tgtEl>
                                        <p:attrNameLst>
                                          <p:attrName>style.visibility</p:attrName>
                                        </p:attrNameLst>
                                      </p:cBhvr>
                                      <p:to>
                                        <p:strVal val="visible"/>
                                      </p:to>
                                    </p:set>
                                    <p:anim calcmode="lin" valueType="num">
                                      <p:cBhvr additive="base">
                                        <p:cTn id="47" dur="500" fill="hold"/>
                                        <p:tgtEl>
                                          <p:spTgt spid="37"/>
                                        </p:tgtEl>
                                        <p:attrNameLst>
                                          <p:attrName>ppt_x</p:attrName>
                                        </p:attrNameLst>
                                      </p:cBhvr>
                                      <p:tavLst>
                                        <p:tav tm="0">
                                          <p:val>
                                            <p:strVal val="1+#ppt_w/2"/>
                                          </p:val>
                                        </p:tav>
                                        <p:tav tm="100000">
                                          <p:val>
                                            <p:strVal val="#ppt_x"/>
                                          </p:val>
                                        </p:tav>
                                      </p:tavLst>
                                    </p:anim>
                                    <p:anim calcmode="lin" valueType="num">
                                      <p:cBhvr additive="base">
                                        <p:cTn id="48" dur="500" fill="hold"/>
                                        <p:tgtEl>
                                          <p:spTgt spid="37"/>
                                        </p:tgtEl>
                                        <p:attrNameLst>
                                          <p:attrName>ppt_y</p:attrName>
                                        </p:attrNameLst>
                                      </p:cBhvr>
                                      <p:tavLst>
                                        <p:tav tm="0">
                                          <p:val>
                                            <p:strVal val="#ppt_y"/>
                                          </p:val>
                                        </p:tav>
                                        <p:tav tm="100000">
                                          <p:val>
                                            <p:strVal val="#ppt_y"/>
                                          </p:val>
                                        </p:tav>
                                      </p:tavLst>
                                    </p:anim>
                                  </p:childTnLst>
                                </p:cTn>
                              </p:par>
                              <p:par>
                                <p:cTn id="49" presetID="2" presetClass="entr" presetSubtype="2" fill="hold" grpId="0" nodeType="withEffect">
                                  <p:stCondLst>
                                    <p:cond delay="0"/>
                                  </p:stCondLst>
                                  <p:childTnLst>
                                    <p:set>
                                      <p:cBhvr>
                                        <p:cTn id="50" dur="1" fill="hold">
                                          <p:stCondLst>
                                            <p:cond delay="0"/>
                                          </p:stCondLst>
                                        </p:cTn>
                                        <p:tgtEl>
                                          <p:spTgt spid="38"/>
                                        </p:tgtEl>
                                        <p:attrNameLst>
                                          <p:attrName>style.visibility</p:attrName>
                                        </p:attrNameLst>
                                      </p:cBhvr>
                                      <p:to>
                                        <p:strVal val="visible"/>
                                      </p:to>
                                    </p:set>
                                    <p:anim calcmode="lin" valueType="num">
                                      <p:cBhvr additive="base">
                                        <p:cTn id="51" dur="500" fill="hold"/>
                                        <p:tgtEl>
                                          <p:spTgt spid="38"/>
                                        </p:tgtEl>
                                        <p:attrNameLst>
                                          <p:attrName>ppt_x</p:attrName>
                                        </p:attrNameLst>
                                      </p:cBhvr>
                                      <p:tavLst>
                                        <p:tav tm="0">
                                          <p:val>
                                            <p:strVal val="1+#ppt_w/2"/>
                                          </p:val>
                                        </p:tav>
                                        <p:tav tm="100000">
                                          <p:val>
                                            <p:strVal val="#ppt_x"/>
                                          </p:val>
                                        </p:tav>
                                      </p:tavLst>
                                    </p:anim>
                                    <p:anim calcmode="lin" valueType="num">
                                      <p:cBhvr additive="base">
                                        <p:cTn id="52" dur="500" fill="hold"/>
                                        <p:tgtEl>
                                          <p:spTgt spid="38"/>
                                        </p:tgtEl>
                                        <p:attrNameLst>
                                          <p:attrName>ppt_y</p:attrName>
                                        </p:attrNameLst>
                                      </p:cBhvr>
                                      <p:tavLst>
                                        <p:tav tm="0">
                                          <p:val>
                                            <p:strVal val="#ppt_y"/>
                                          </p:val>
                                        </p:tav>
                                        <p:tav tm="100000">
                                          <p:val>
                                            <p:strVal val="#ppt_y"/>
                                          </p:val>
                                        </p:tav>
                                      </p:tavLst>
                                    </p:anim>
                                  </p:childTnLst>
                                </p:cTn>
                              </p:par>
                              <p:par>
                                <p:cTn id="53" presetID="2" presetClass="entr" presetSubtype="2" fill="hold" grpId="0" nodeType="withEffect">
                                  <p:stCondLst>
                                    <p:cond delay="0"/>
                                  </p:stCondLst>
                                  <p:childTnLst>
                                    <p:set>
                                      <p:cBhvr>
                                        <p:cTn id="54" dur="1" fill="hold">
                                          <p:stCondLst>
                                            <p:cond delay="0"/>
                                          </p:stCondLst>
                                        </p:cTn>
                                        <p:tgtEl>
                                          <p:spTgt spid="39"/>
                                        </p:tgtEl>
                                        <p:attrNameLst>
                                          <p:attrName>style.visibility</p:attrName>
                                        </p:attrNameLst>
                                      </p:cBhvr>
                                      <p:to>
                                        <p:strVal val="visible"/>
                                      </p:to>
                                    </p:set>
                                    <p:anim calcmode="lin" valueType="num">
                                      <p:cBhvr additive="base">
                                        <p:cTn id="55" dur="500" fill="hold"/>
                                        <p:tgtEl>
                                          <p:spTgt spid="39"/>
                                        </p:tgtEl>
                                        <p:attrNameLst>
                                          <p:attrName>ppt_x</p:attrName>
                                        </p:attrNameLst>
                                      </p:cBhvr>
                                      <p:tavLst>
                                        <p:tav tm="0">
                                          <p:val>
                                            <p:strVal val="1+#ppt_w/2"/>
                                          </p:val>
                                        </p:tav>
                                        <p:tav tm="100000">
                                          <p:val>
                                            <p:strVal val="#ppt_x"/>
                                          </p:val>
                                        </p:tav>
                                      </p:tavLst>
                                    </p:anim>
                                    <p:anim calcmode="lin" valueType="num">
                                      <p:cBhvr additive="base">
                                        <p:cTn id="56" dur="500" fill="hold"/>
                                        <p:tgtEl>
                                          <p:spTgt spid="39"/>
                                        </p:tgtEl>
                                        <p:attrNameLst>
                                          <p:attrName>ppt_y</p:attrName>
                                        </p:attrNameLst>
                                      </p:cBhvr>
                                      <p:tavLst>
                                        <p:tav tm="0">
                                          <p:val>
                                            <p:strVal val="#ppt_y"/>
                                          </p:val>
                                        </p:tav>
                                        <p:tav tm="100000">
                                          <p:val>
                                            <p:strVal val="#ppt_y"/>
                                          </p:val>
                                        </p:tav>
                                      </p:tavLst>
                                    </p:anim>
                                  </p:childTnLst>
                                </p:cTn>
                              </p:par>
                              <p:par>
                                <p:cTn id="57" presetID="2" presetClass="entr" presetSubtype="2" fill="hold" grpId="0" nodeType="withEffect">
                                  <p:stCondLst>
                                    <p:cond delay="0"/>
                                  </p:stCondLst>
                                  <p:childTnLst>
                                    <p:set>
                                      <p:cBhvr>
                                        <p:cTn id="58" dur="1" fill="hold">
                                          <p:stCondLst>
                                            <p:cond delay="0"/>
                                          </p:stCondLst>
                                        </p:cTn>
                                        <p:tgtEl>
                                          <p:spTgt spid="28"/>
                                        </p:tgtEl>
                                        <p:attrNameLst>
                                          <p:attrName>style.visibility</p:attrName>
                                        </p:attrNameLst>
                                      </p:cBhvr>
                                      <p:to>
                                        <p:strVal val="visible"/>
                                      </p:to>
                                    </p:set>
                                    <p:anim calcmode="lin" valueType="num">
                                      <p:cBhvr additive="base">
                                        <p:cTn id="59" dur="500" fill="hold"/>
                                        <p:tgtEl>
                                          <p:spTgt spid="28"/>
                                        </p:tgtEl>
                                        <p:attrNameLst>
                                          <p:attrName>ppt_x</p:attrName>
                                        </p:attrNameLst>
                                      </p:cBhvr>
                                      <p:tavLst>
                                        <p:tav tm="0">
                                          <p:val>
                                            <p:strVal val="1+#ppt_w/2"/>
                                          </p:val>
                                        </p:tav>
                                        <p:tav tm="100000">
                                          <p:val>
                                            <p:strVal val="#ppt_x"/>
                                          </p:val>
                                        </p:tav>
                                      </p:tavLst>
                                    </p:anim>
                                    <p:anim calcmode="lin" valueType="num">
                                      <p:cBhvr additive="base">
                                        <p:cTn id="60" dur="500" fill="hold"/>
                                        <p:tgtEl>
                                          <p:spTgt spid="28"/>
                                        </p:tgtEl>
                                        <p:attrNameLst>
                                          <p:attrName>ppt_y</p:attrName>
                                        </p:attrNameLst>
                                      </p:cBhvr>
                                      <p:tavLst>
                                        <p:tav tm="0">
                                          <p:val>
                                            <p:strVal val="#ppt_y"/>
                                          </p:val>
                                        </p:tav>
                                        <p:tav tm="100000">
                                          <p:val>
                                            <p:strVal val="#ppt_y"/>
                                          </p:val>
                                        </p:tav>
                                      </p:tavLst>
                                    </p:anim>
                                  </p:childTnLst>
                                </p:cTn>
                              </p:par>
                            </p:childTnLst>
                          </p:cTn>
                        </p:par>
                      </p:childTnLst>
                    </p:cTn>
                  </p:par>
                  <p:par>
                    <p:cTn id="61" fill="hold">
                      <p:stCondLst>
                        <p:cond delay="indefinite"/>
                      </p:stCondLst>
                      <p:childTnLst>
                        <p:par>
                          <p:cTn id="62" fill="hold">
                            <p:stCondLst>
                              <p:cond delay="0"/>
                            </p:stCondLst>
                            <p:childTnLst>
                              <p:par>
                                <p:cTn id="63" presetID="1" presetClass="entr" presetSubtype="0" fill="hold" grpId="0" nodeType="clickEffect">
                                  <p:stCondLst>
                                    <p:cond delay="0"/>
                                  </p:stCondLst>
                                  <p:childTnLst>
                                    <p:set>
                                      <p:cBhvr>
                                        <p:cTn id="64" dur="1" fill="hold">
                                          <p:stCondLst>
                                            <p:cond delay="0"/>
                                          </p:stCondLst>
                                        </p:cTn>
                                        <p:tgtEl>
                                          <p:spTgt spid="40"/>
                                        </p:tgtEl>
                                        <p:attrNameLst>
                                          <p:attrName>style.visibility</p:attrName>
                                        </p:attrNameLst>
                                      </p:cBhvr>
                                      <p:to>
                                        <p:strVal val="visible"/>
                                      </p:to>
                                    </p:set>
                                  </p:childTnLst>
                                </p:cTn>
                              </p:par>
                            </p:childTnLst>
                          </p:cTn>
                        </p:par>
                      </p:childTnLst>
                    </p:cTn>
                  </p:par>
                  <p:par>
                    <p:cTn id="65" fill="hold">
                      <p:stCondLst>
                        <p:cond delay="indefinite"/>
                      </p:stCondLst>
                      <p:childTnLst>
                        <p:par>
                          <p:cTn id="66" fill="hold">
                            <p:stCondLst>
                              <p:cond delay="0"/>
                            </p:stCondLst>
                            <p:childTnLst>
                              <p:par>
                                <p:cTn id="67" presetID="1" presetClass="entr" presetSubtype="0" fill="hold" nodeType="clickEffect">
                                  <p:stCondLst>
                                    <p:cond delay="0"/>
                                  </p:stCondLst>
                                  <p:childTnLst>
                                    <p:set>
                                      <p:cBhvr>
                                        <p:cTn id="68" dur="1" fill="hold">
                                          <p:stCondLst>
                                            <p:cond delay="0"/>
                                          </p:stCondLst>
                                        </p:cTn>
                                        <p:tgtEl>
                                          <p:spTgt spid="6"/>
                                        </p:tgtEl>
                                        <p:attrNameLst>
                                          <p:attrName>style.visibility</p:attrName>
                                        </p:attrNameLst>
                                      </p:cBhvr>
                                      <p:to>
                                        <p:strVal val="visible"/>
                                      </p:to>
                                    </p:set>
                                  </p:childTnLst>
                                </p:cTn>
                              </p:par>
                              <p:par>
                                <p:cTn id="69" presetID="1" presetClass="entr" presetSubtype="0" fill="hold" grpId="0" nodeType="withEffect">
                                  <p:stCondLst>
                                    <p:cond delay="0"/>
                                  </p:stCondLst>
                                  <p:childTnLst>
                                    <p:set>
                                      <p:cBhvr>
                                        <p:cTn id="70"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5" grpId="0" animBg="1"/>
      <p:bldP spid="18" grpId="0" animBg="1"/>
      <p:bldP spid="22" grpId="0"/>
      <p:bldP spid="23" grpId="0"/>
      <p:bldP spid="24" grpId="0"/>
      <p:bldP spid="25" grpId="0"/>
      <p:bldP spid="27" grpId="0"/>
      <p:bldP spid="29" grpId="0"/>
      <p:bldP spid="33" grpId="0" animBg="1"/>
      <p:bldP spid="36" grpId="0"/>
      <p:bldP spid="37" grpId="0"/>
      <p:bldP spid="38" grpId="0"/>
      <p:bldP spid="39" grpId="0"/>
      <p:bldP spid="28" grpId="0"/>
      <p:bldP spid="40"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5" name="Group 54"/>
          <p:cNvGrpSpPr/>
          <p:nvPr/>
        </p:nvGrpSpPr>
        <p:grpSpPr>
          <a:xfrm>
            <a:off x="155576" y="46751"/>
            <a:ext cx="12072266" cy="551618"/>
            <a:chOff x="191642" y="899970"/>
            <a:chExt cx="1829127" cy="410538"/>
          </a:xfrm>
          <a:solidFill>
            <a:srgbClr val="FF6D6D"/>
          </a:solidFill>
        </p:grpSpPr>
        <p:sp>
          <p:nvSpPr>
            <p:cNvPr id="56" name="Chevron 55"/>
            <p:cNvSpPr/>
            <p:nvPr/>
          </p:nvSpPr>
          <p:spPr>
            <a:xfrm>
              <a:off x="191642" y="904577"/>
              <a:ext cx="1805153" cy="399587"/>
            </a:xfrm>
            <a:prstGeom prst="chevron">
              <a:avLst/>
            </a:prstGeom>
            <a:grp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57" name="Chevron 4"/>
            <p:cNvSpPr/>
            <p:nvPr/>
          </p:nvSpPr>
          <p:spPr>
            <a:xfrm>
              <a:off x="276269" y="899970"/>
              <a:ext cx="1744500" cy="410538"/>
            </a:xfrm>
            <a:prstGeom prst="rect">
              <a:avLst/>
            </a:prstGeom>
            <a:noFill/>
          </p:spPr>
          <p:style>
            <a:lnRef idx="0">
              <a:scrgbClr r="0" g="0" b="0"/>
            </a:lnRef>
            <a:fillRef idx="0">
              <a:scrgbClr r="0" g="0" b="0"/>
            </a:fillRef>
            <a:effectRef idx="0">
              <a:scrgbClr r="0" g="0" b="0"/>
            </a:effectRef>
            <a:fontRef idx="minor">
              <a:schemeClr val="lt1"/>
            </a:fontRef>
          </p:style>
          <p:txBody>
            <a:bodyPr spcFirstLastPara="0" vert="horz" wrap="square" lIns="90011" tIns="30004" rIns="30004" bIns="30004" numCol="1" spcCol="1270" anchor="ctr" anchorCtr="0">
              <a:noAutofit/>
            </a:bodyPr>
            <a:lstStyle/>
            <a:p>
              <a:pPr marL="70247" lvl="1" defTabSz="1000125">
                <a:lnSpc>
                  <a:spcPct val="90000"/>
                </a:lnSpc>
                <a:spcBef>
                  <a:spcPct val="0"/>
                </a:spcBef>
              </a:pPr>
              <a:r>
                <a:rPr lang="en-US" sz="2400" b="1" dirty="0" smtClean="0">
                  <a:solidFill>
                    <a:srgbClr val="002060"/>
                  </a:solidFill>
                </a:rPr>
                <a:t>Political commitment to integrated implementation &amp; reporting</a:t>
              </a:r>
              <a:endParaRPr lang="en-US" sz="1400" b="1" dirty="0">
                <a:solidFill>
                  <a:srgbClr val="002060"/>
                </a:solidFill>
              </a:endParaRPr>
            </a:p>
          </p:txBody>
        </p:sp>
      </p:grpSp>
      <p:sp>
        <p:nvSpPr>
          <p:cNvPr id="4" name="AutoShape 2" descr="Image result for Pacific islands forum leaders picture"/>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AU"/>
          </a:p>
        </p:txBody>
      </p:sp>
      <p:sp>
        <p:nvSpPr>
          <p:cNvPr id="5" name="AutoShape 4" descr="Image result for Pacific islands forum leaders picture"/>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AU"/>
          </a:p>
        </p:txBody>
      </p:sp>
      <p:sp>
        <p:nvSpPr>
          <p:cNvPr id="6" name="AutoShape 6" descr="Image result for Pacific islands forum leaders picture"/>
          <p:cNvSpPr>
            <a:spLocks noChangeAspect="1" noChangeArrowheads="1"/>
          </p:cNvSpPr>
          <p:nvPr/>
        </p:nvSpPr>
        <p:spPr bwMode="auto">
          <a:xfrm>
            <a:off x="460375" y="1603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AU"/>
          </a:p>
        </p:txBody>
      </p:sp>
      <p:sp>
        <p:nvSpPr>
          <p:cNvPr id="7" name="AutoShape 8" descr="Image result for Pacific islands forum leaders picture"/>
          <p:cNvSpPr>
            <a:spLocks noChangeAspect="1" noChangeArrowheads="1"/>
          </p:cNvSpPr>
          <p:nvPr/>
        </p:nvSpPr>
        <p:spPr bwMode="auto">
          <a:xfrm>
            <a:off x="612774" y="312737"/>
            <a:ext cx="349421"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AU"/>
          </a:p>
        </p:txBody>
      </p:sp>
      <p:sp>
        <p:nvSpPr>
          <p:cNvPr id="8" name="AutoShape 10" descr="Image result for Pacific islands forum leaders picture"/>
          <p:cNvSpPr>
            <a:spLocks noChangeAspect="1" noChangeArrowheads="1"/>
          </p:cNvSpPr>
          <p:nvPr/>
        </p:nvSpPr>
        <p:spPr bwMode="auto">
          <a:xfrm>
            <a:off x="765174" y="465137"/>
            <a:ext cx="349421"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AU"/>
          </a:p>
        </p:txBody>
      </p:sp>
      <p:sp>
        <p:nvSpPr>
          <p:cNvPr id="10" name="AutoShape 12" descr="Image result for Pacific islands forum leaders picture"/>
          <p:cNvSpPr>
            <a:spLocks noChangeAspect="1" noChangeArrowheads="1"/>
          </p:cNvSpPr>
          <p:nvPr/>
        </p:nvSpPr>
        <p:spPr bwMode="auto">
          <a:xfrm>
            <a:off x="2177142" y="2454048"/>
            <a:ext cx="340581" cy="29709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AU"/>
          </a:p>
        </p:txBody>
      </p:sp>
      <p:sp>
        <p:nvSpPr>
          <p:cNvPr id="11" name="AutoShape 14" descr="Image result for Pacific islands forum leaders picture"/>
          <p:cNvSpPr>
            <a:spLocks noChangeAspect="1" noChangeArrowheads="1"/>
          </p:cNvSpPr>
          <p:nvPr/>
        </p:nvSpPr>
        <p:spPr bwMode="auto">
          <a:xfrm>
            <a:off x="917574" y="617537"/>
            <a:ext cx="349421"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AU"/>
          </a:p>
        </p:txBody>
      </p:sp>
      <p:sp>
        <p:nvSpPr>
          <p:cNvPr id="12" name="AutoShape 16" descr="Image result for Pacific islands forum leaders picture"/>
          <p:cNvSpPr>
            <a:spLocks noChangeAspect="1" noChangeArrowheads="1"/>
          </p:cNvSpPr>
          <p:nvPr/>
        </p:nvSpPr>
        <p:spPr bwMode="auto">
          <a:xfrm>
            <a:off x="1069974" y="769937"/>
            <a:ext cx="349421"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AU"/>
          </a:p>
        </p:txBody>
      </p:sp>
      <p:pic>
        <p:nvPicPr>
          <p:cNvPr id="1042" name="Picture 18" descr="Forum Leaders Photo 2018"/>
          <p:cNvPicPr>
            <a:picLocks noChangeAspect="1" noChangeArrowheads="1"/>
          </p:cNvPicPr>
          <p:nvPr/>
        </p:nvPicPr>
        <p:blipFill rotWithShape="1">
          <a:blip r:embed="rId3" cstate="email">
            <a:extLst>
              <a:ext uri="{28A0092B-C50C-407E-A947-70E740481C1C}">
                <a14:useLocalDpi xmlns:a14="http://schemas.microsoft.com/office/drawing/2010/main"/>
              </a:ext>
            </a:extLst>
          </a:blip>
          <a:srcRect/>
          <a:stretch/>
        </p:blipFill>
        <p:spPr bwMode="auto">
          <a:xfrm>
            <a:off x="57920" y="4872018"/>
            <a:ext cx="6389796" cy="2087279"/>
          </a:xfrm>
          <a:prstGeom prst="rect">
            <a:avLst/>
          </a:prstGeom>
          <a:noFill/>
          <a:extLst>
            <a:ext uri="{909E8E84-426E-40DD-AFC4-6F175D3DCCD1}">
              <a14:hiddenFill xmlns:a14="http://schemas.microsoft.com/office/drawing/2010/main">
                <a:solidFill>
                  <a:srgbClr val="FFFFFF"/>
                </a:solidFill>
              </a14:hiddenFill>
            </a:ext>
          </a:extLst>
        </p:spPr>
      </p:pic>
      <p:pic>
        <p:nvPicPr>
          <p:cNvPr id="2" name="Picture 1"/>
          <p:cNvPicPr>
            <a:picLocks noChangeAspect="1"/>
          </p:cNvPicPr>
          <p:nvPr/>
        </p:nvPicPr>
        <p:blipFill rotWithShape="1">
          <a:blip r:embed="rId4" cstate="email">
            <a:extLst>
              <a:ext uri="{28A0092B-C50C-407E-A947-70E740481C1C}">
                <a14:useLocalDpi xmlns:a14="http://schemas.microsoft.com/office/drawing/2010/main"/>
              </a:ext>
            </a:extLst>
          </a:blip>
          <a:srcRect l="460" t="4983" r="1"/>
          <a:stretch/>
        </p:blipFill>
        <p:spPr>
          <a:xfrm>
            <a:off x="57920" y="2997097"/>
            <a:ext cx="6284611" cy="1834506"/>
          </a:xfrm>
          <a:prstGeom prst="rect">
            <a:avLst/>
          </a:prstGeom>
        </p:spPr>
      </p:pic>
      <p:pic>
        <p:nvPicPr>
          <p:cNvPr id="13" name="Picture 12"/>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11673" y="938842"/>
            <a:ext cx="6411264" cy="1889351"/>
          </a:xfrm>
          <a:prstGeom prst="rect">
            <a:avLst/>
          </a:prstGeom>
        </p:spPr>
      </p:pic>
      <p:sp>
        <p:nvSpPr>
          <p:cNvPr id="9" name="Rectangle 8"/>
          <p:cNvSpPr/>
          <p:nvPr/>
        </p:nvSpPr>
        <p:spPr>
          <a:xfrm>
            <a:off x="6439608" y="1162674"/>
            <a:ext cx="3526669" cy="138975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AU" dirty="0" smtClean="0"/>
              <a:t>2015 – committed to SDGs, called for integrated implementation &amp; reporting on global &amp; regional sustainable development commitments</a:t>
            </a:r>
            <a:endParaRPr lang="en-AU" dirty="0"/>
          </a:p>
        </p:txBody>
      </p:sp>
      <p:sp>
        <p:nvSpPr>
          <p:cNvPr id="20" name="Rectangle 19"/>
          <p:cNvSpPr/>
          <p:nvPr/>
        </p:nvSpPr>
        <p:spPr>
          <a:xfrm>
            <a:off x="6525232" y="3087610"/>
            <a:ext cx="3526667" cy="154686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AU" dirty="0" smtClean="0"/>
              <a:t>2017 – endorsed the </a:t>
            </a:r>
            <a:r>
              <a:rPr lang="en-AU" b="1" i="1" u="sng" dirty="0" smtClean="0">
                <a:solidFill>
                  <a:srgbClr val="FFFF00"/>
                </a:solidFill>
              </a:rPr>
              <a:t>Pacific Roadmap for sustainable Development</a:t>
            </a:r>
            <a:endParaRPr lang="en-AU" b="1" i="1" u="sng" dirty="0">
              <a:solidFill>
                <a:srgbClr val="FFFF00"/>
              </a:solidFill>
            </a:endParaRPr>
          </a:p>
        </p:txBody>
      </p:sp>
      <p:sp>
        <p:nvSpPr>
          <p:cNvPr id="21" name="Rectangle 20"/>
          <p:cNvSpPr/>
          <p:nvPr/>
        </p:nvSpPr>
        <p:spPr>
          <a:xfrm>
            <a:off x="6598007" y="5259414"/>
            <a:ext cx="3526668" cy="128464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AU" dirty="0" smtClean="0"/>
              <a:t>2018 – endorsed the </a:t>
            </a:r>
            <a:r>
              <a:rPr lang="en-AU" b="1" i="1" u="sng" dirty="0" smtClean="0">
                <a:solidFill>
                  <a:srgbClr val="FFFF00"/>
                </a:solidFill>
              </a:rPr>
              <a:t>1</a:t>
            </a:r>
            <a:r>
              <a:rPr lang="en-AU" b="1" i="1" u="sng" baseline="30000" dirty="0" smtClean="0">
                <a:solidFill>
                  <a:srgbClr val="FFFF00"/>
                </a:solidFill>
              </a:rPr>
              <a:t>st</a:t>
            </a:r>
            <a:r>
              <a:rPr lang="en-AU" b="1" i="1" u="sng" dirty="0" smtClean="0">
                <a:solidFill>
                  <a:srgbClr val="FFFF00"/>
                </a:solidFill>
              </a:rPr>
              <a:t> Quadrennial Pacific Sustainable Development Report</a:t>
            </a:r>
            <a:endParaRPr lang="en-AU" b="1" i="1" u="sng" dirty="0">
              <a:solidFill>
                <a:srgbClr val="FFFF00"/>
              </a:solidFill>
            </a:endParaRPr>
          </a:p>
        </p:txBody>
      </p:sp>
      <p:pic>
        <p:nvPicPr>
          <p:cNvPr id="14" name="Picture 13"/>
          <p:cNvPicPr>
            <a:picLocks noChangeAspect="1"/>
          </p:cNvPicPr>
          <p:nvPr/>
        </p:nvPicPr>
        <p:blipFill>
          <a:blip r:embed="rId6"/>
          <a:stretch>
            <a:fillRect/>
          </a:stretch>
        </p:blipFill>
        <p:spPr>
          <a:xfrm>
            <a:off x="10274967" y="2969591"/>
            <a:ext cx="1363581" cy="1927485"/>
          </a:xfrm>
          <a:prstGeom prst="rect">
            <a:avLst/>
          </a:prstGeom>
        </p:spPr>
      </p:pic>
      <p:pic>
        <p:nvPicPr>
          <p:cNvPr id="22" name="Content Placeholder 3"/>
          <p:cNvPicPr>
            <a:picLocks noGrp="1" noChangeAspect="1"/>
          </p:cNvPicPr>
          <p:nvPr>
            <p:ph idx="1"/>
          </p:nvPr>
        </p:nvPicPr>
        <p:blipFill>
          <a:blip r:embed="rId7" cstate="email">
            <a:extLst>
              <a:ext uri="{28A0092B-C50C-407E-A947-70E740481C1C}">
                <a14:useLocalDpi xmlns:a14="http://schemas.microsoft.com/office/drawing/2010/main"/>
              </a:ext>
            </a:extLst>
          </a:blip>
          <a:stretch>
            <a:fillRect/>
          </a:stretch>
        </p:blipFill>
        <p:spPr>
          <a:xfrm>
            <a:off x="10716708" y="4945473"/>
            <a:ext cx="1363581" cy="1912527"/>
          </a:xfrm>
          <a:prstGeom prst="rect">
            <a:avLst/>
          </a:prstGeom>
        </p:spPr>
      </p:pic>
      <p:sp>
        <p:nvSpPr>
          <p:cNvPr id="23" name="Content Placeholder 2"/>
          <p:cNvSpPr txBox="1">
            <a:spLocks/>
          </p:cNvSpPr>
          <p:nvPr/>
        </p:nvSpPr>
        <p:spPr>
          <a:xfrm>
            <a:off x="10006294" y="1237938"/>
            <a:ext cx="2185706" cy="1552563"/>
          </a:xfrm>
          <a:prstGeom prst="rect">
            <a:avLst/>
          </a:prstGeom>
        </p:spPr>
        <p:txBody>
          <a:bodyPr vert="horz" lIns="91440" tIns="45720" rIns="91440" bIns="45720" rtlCol="0">
            <a:normAutofit fontScale="92500"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177800" indent="-177800"/>
            <a:r>
              <a:rPr lang="en-AU" sz="2000" b="1" dirty="0" smtClean="0"/>
              <a:t>Contextualise</a:t>
            </a:r>
          </a:p>
          <a:p>
            <a:pPr marL="177800" indent="-177800"/>
            <a:r>
              <a:rPr lang="en-AU" sz="2000" b="1" dirty="0"/>
              <a:t>Integrate implementation &amp; reporting</a:t>
            </a:r>
          </a:p>
          <a:p>
            <a:pPr marL="177800" indent="-177800"/>
            <a:r>
              <a:rPr lang="en-AU" sz="2000" b="1" dirty="0" smtClean="0"/>
              <a:t>Reduce reporting</a:t>
            </a:r>
          </a:p>
          <a:p>
            <a:pPr marL="177800" indent="-177800"/>
            <a:endParaRPr lang="en-US" b="1" i="1" dirty="0" smtClean="0">
              <a:solidFill>
                <a:srgbClr val="FF0000"/>
              </a:solidFill>
            </a:endParaRPr>
          </a:p>
          <a:p>
            <a:pPr marL="0" indent="0">
              <a:buFont typeface="Arial" panose="020B0604020202020204" pitchFamily="34" charset="0"/>
              <a:buNone/>
            </a:pPr>
            <a:endParaRPr lang="en-AU" dirty="0" smtClean="0"/>
          </a:p>
          <a:p>
            <a:endParaRPr lang="en-AU" dirty="0" smtClean="0"/>
          </a:p>
          <a:p>
            <a:endParaRPr lang="en-AU" dirty="0"/>
          </a:p>
        </p:txBody>
      </p:sp>
    </p:spTree>
    <p:extLst>
      <p:ext uri="{BB962C8B-B14F-4D97-AF65-F5344CB8AC3E}">
        <p14:creationId xmlns:p14="http://schemas.microsoft.com/office/powerpoint/2010/main" val="345626576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 name="Title 1"/>
          <p:cNvSpPr>
            <a:spLocks noGrp="1"/>
          </p:cNvSpPr>
          <p:nvPr>
            <p:ph type="title"/>
          </p:nvPr>
        </p:nvSpPr>
        <p:spPr>
          <a:xfrm>
            <a:off x="962218" y="-19726"/>
            <a:ext cx="10194457" cy="593642"/>
          </a:xfrm>
          <a:solidFill>
            <a:schemeClr val="bg1"/>
          </a:solidFill>
        </p:spPr>
        <p:txBody>
          <a:bodyPr>
            <a:noAutofit/>
          </a:bodyPr>
          <a:lstStyle/>
          <a:p>
            <a:pPr algn="ctr"/>
            <a:r>
              <a:rPr lang="en-US" sz="2000" b="1" dirty="0" smtClean="0">
                <a:solidFill>
                  <a:srgbClr val="FF0000"/>
                </a:solidFill>
                <a:latin typeface="Arial" pitchFamily="34" charset="0"/>
                <a:cs typeface="Arial" pitchFamily="34" charset="0"/>
              </a:rPr>
              <a:t>THE </a:t>
            </a:r>
            <a:r>
              <a:rPr lang="en-US" sz="2000" b="1" dirty="0">
                <a:solidFill>
                  <a:srgbClr val="FF0000"/>
                </a:solidFill>
                <a:latin typeface="Arial" pitchFamily="34" charset="0"/>
                <a:cs typeface="Arial" pitchFamily="34" charset="0"/>
              </a:rPr>
              <a:t>PACIFIC ROADMAP FOR SUSTAINABLE DEVELOPMENT</a:t>
            </a:r>
            <a:endParaRPr lang="en-GB" sz="2000" b="1" dirty="0">
              <a:solidFill>
                <a:srgbClr val="FF0000"/>
              </a:solidFill>
              <a:latin typeface="Arial" pitchFamily="34" charset="0"/>
              <a:cs typeface="Arial" pitchFamily="34" charset="0"/>
            </a:endParaRPr>
          </a:p>
        </p:txBody>
      </p:sp>
      <p:sp>
        <p:nvSpPr>
          <p:cNvPr id="97" name="TextBox 96"/>
          <p:cNvSpPr txBox="1"/>
          <p:nvPr/>
        </p:nvSpPr>
        <p:spPr>
          <a:xfrm rot="16200000">
            <a:off x="-1231437" y="5344174"/>
            <a:ext cx="2936991" cy="307777"/>
          </a:xfrm>
          <a:prstGeom prst="rect">
            <a:avLst/>
          </a:prstGeom>
          <a:solidFill>
            <a:srgbClr val="FFFF00">
              <a:alpha val="40000"/>
            </a:srgbClr>
          </a:solidFill>
        </p:spPr>
        <p:txBody>
          <a:bodyPr wrap="square" rtlCol="0">
            <a:spAutoFit/>
          </a:bodyPr>
          <a:lstStyle/>
          <a:p>
            <a:pPr algn="ctr"/>
            <a:r>
              <a:rPr lang="en-US" sz="1400" b="1" dirty="0">
                <a:solidFill>
                  <a:srgbClr val="002060"/>
                </a:solidFill>
                <a:latin typeface="Arial" pitchFamily="34" charset="0"/>
                <a:cs typeface="Arial" pitchFamily="34" charset="0"/>
              </a:rPr>
              <a:t>Accountability &amp; Reporting</a:t>
            </a:r>
            <a:endParaRPr lang="en-GB" sz="1400" b="1" dirty="0">
              <a:solidFill>
                <a:srgbClr val="002060"/>
              </a:solidFill>
              <a:latin typeface="Arial" pitchFamily="34" charset="0"/>
              <a:cs typeface="Arial" pitchFamily="34" charset="0"/>
            </a:endParaRPr>
          </a:p>
        </p:txBody>
      </p:sp>
      <p:grpSp>
        <p:nvGrpSpPr>
          <p:cNvPr id="105" name="Group 104"/>
          <p:cNvGrpSpPr/>
          <p:nvPr/>
        </p:nvGrpSpPr>
        <p:grpSpPr>
          <a:xfrm>
            <a:off x="1390137" y="2228243"/>
            <a:ext cx="10508325" cy="542554"/>
            <a:chOff x="191030" y="892810"/>
            <a:chExt cx="1553379" cy="274404"/>
          </a:xfrm>
          <a:solidFill>
            <a:srgbClr val="00B0F0"/>
          </a:solidFill>
        </p:grpSpPr>
        <p:sp>
          <p:nvSpPr>
            <p:cNvPr id="106" name="Chevron 105"/>
            <p:cNvSpPr/>
            <p:nvPr/>
          </p:nvSpPr>
          <p:spPr>
            <a:xfrm>
              <a:off x="191030" y="892810"/>
              <a:ext cx="1553379" cy="274404"/>
            </a:xfrm>
            <a:prstGeom prst="chevron">
              <a:avLst/>
            </a:prstGeom>
            <a:grp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07" name="Chevron 4"/>
            <p:cNvSpPr/>
            <p:nvPr/>
          </p:nvSpPr>
          <p:spPr>
            <a:xfrm>
              <a:off x="249139" y="908680"/>
              <a:ext cx="1465615" cy="219410"/>
            </a:xfrm>
            <a:prstGeom prst="rect">
              <a:avLst/>
            </a:prstGeom>
            <a:grpFill/>
          </p:spPr>
          <p:style>
            <a:lnRef idx="0">
              <a:scrgbClr r="0" g="0" b="0"/>
            </a:lnRef>
            <a:fillRef idx="0">
              <a:scrgbClr r="0" g="0" b="0"/>
            </a:fillRef>
            <a:effectRef idx="0">
              <a:scrgbClr r="0" g="0" b="0"/>
            </a:effectRef>
            <a:fontRef idx="minor">
              <a:schemeClr val="lt1"/>
            </a:fontRef>
          </p:style>
          <p:txBody>
            <a:bodyPr spcFirstLastPara="0" vert="horz" wrap="square" lIns="90011" tIns="30004" rIns="30004" bIns="30004" numCol="1" spcCol="1270" anchor="ctr" anchorCtr="0">
              <a:noAutofit/>
            </a:bodyPr>
            <a:lstStyle/>
            <a:p>
              <a:pPr defTabSz="1000125">
                <a:lnSpc>
                  <a:spcPct val="90000"/>
                </a:lnSpc>
                <a:spcBef>
                  <a:spcPct val="0"/>
                </a:spcBef>
              </a:pPr>
              <a:r>
                <a:rPr lang="en-US" sz="1200" b="1" dirty="0">
                  <a:solidFill>
                    <a:srgbClr val="002060"/>
                  </a:solidFill>
                </a:rPr>
                <a:t>INTEGRATED REPORTING</a:t>
              </a:r>
            </a:p>
            <a:p>
              <a:pPr defTabSz="1000125">
                <a:lnSpc>
                  <a:spcPct val="90000"/>
                </a:lnSpc>
                <a:spcBef>
                  <a:spcPct val="0"/>
                </a:spcBef>
                <a:spcAft>
                  <a:spcPct val="35000"/>
                </a:spcAft>
              </a:pPr>
              <a:r>
                <a:rPr lang="en-US" sz="1200" b="1" dirty="0">
                  <a:solidFill>
                    <a:srgbClr val="002060"/>
                  </a:solidFill>
                </a:rPr>
                <a:t>Integrated regional Process of Follow up and Review for SDGs/SAMOA Pathway/FPR  &amp; PLGED through the 4 yearly Pacific Sustainable Development Report</a:t>
              </a:r>
            </a:p>
          </p:txBody>
        </p:sp>
      </p:grpSp>
      <p:grpSp>
        <p:nvGrpSpPr>
          <p:cNvPr id="108" name="Group 107"/>
          <p:cNvGrpSpPr/>
          <p:nvPr/>
        </p:nvGrpSpPr>
        <p:grpSpPr>
          <a:xfrm>
            <a:off x="972009" y="1688253"/>
            <a:ext cx="11016697" cy="499902"/>
            <a:chOff x="173002" y="757308"/>
            <a:chExt cx="1647872" cy="473864"/>
          </a:xfrm>
          <a:solidFill>
            <a:srgbClr val="92D050"/>
          </a:solidFill>
        </p:grpSpPr>
        <p:sp>
          <p:nvSpPr>
            <p:cNvPr id="109" name="Chevron 108"/>
            <p:cNvSpPr/>
            <p:nvPr/>
          </p:nvSpPr>
          <p:spPr>
            <a:xfrm>
              <a:off x="173002" y="757308"/>
              <a:ext cx="1647872" cy="473864"/>
            </a:xfrm>
            <a:prstGeom prst="chevron">
              <a:avLst/>
            </a:prstGeom>
            <a:grp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10" name="Chevron 4"/>
            <p:cNvSpPr/>
            <p:nvPr/>
          </p:nvSpPr>
          <p:spPr>
            <a:xfrm>
              <a:off x="229336" y="834975"/>
              <a:ext cx="1554298" cy="266820"/>
            </a:xfrm>
            <a:prstGeom prst="rect">
              <a:avLst/>
            </a:prstGeom>
            <a:noFill/>
          </p:spPr>
          <p:style>
            <a:lnRef idx="0">
              <a:scrgbClr r="0" g="0" b="0"/>
            </a:lnRef>
            <a:fillRef idx="0">
              <a:scrgbClr r="0" g="0" b="0"/>
            </a:fillRef>
            <a:effectRef idx="0">
              <a:scrgbClr r="0" g="0" b="0"/>
            </a:effectRef>
            <a:fontRef idx="minor">
              <a:schemeClr val="lt1"/>
            </a:fontRef>
          </p:style>
          <p:txBody>
            <a:bodyPr spcFirstLastPara="0" vert="horz" wrap="square" lIns="90011" tIns="30004" rIns="30004" bIns="30004" numCol="1" spcCol="1270" anchor="ctr" anchorCtr="0">
              <a:noAutofit/>
            </a:bodyPr>
            <a:lstStyle/>
            <a:p>
              <a:pPr defTabSz="1000125">
                <a:lnSpc>
                  <a:spcPct val="90000"/>
                </a:lnSpc>
                <a:spcBef>
                  <a:spcPct val="0"/>
                </a:spcBef>
              </a:pPr>
              <a:r>
                <a:rPr lang="en-US" sz="1200" b="1" dirty="0">
                  <a:solidFill>
                    <a:srgbClr val="002060"/>
                  </a:solidFill>
                </a:rPr>
                <a:t>REGIONAL PRIORITIES, MONITORING &amp; INDICATORS</a:t>
              </a:r>
            </a:p>
            <a:p>
              <a:pPr defTabSz="1000125">
                <a:lnSpc>
                  <a:spcPct val="90000"/>
                </a:lnSpc>
                <a:spcBef>
                  <a:spcPct val="0"/>
                </a:spcBef>
              </a:pPr>
              <a:r>
                <a:rPr lang="en-US" sz="1200" b="1" dirty="0">
                  <a:solidFill>
                    <a:srgbClr val="002060"/>
                  </a:solidFill>
                </a:rPr>
                <a:t>Regional Priorities established and monitored regionally through Initial Regional set of Sustainable Development Indicators</a:t>
              </a:r>
            </a:p>
          </p:txBody>
        </p:sp>
      </p:grpSp>
      <p:grpSp>
        <p:nvGrpSpPr>
          <p:cNvPr id="111" name="Group 110"/>
          <p:cNvGrpSpPr/>
          <p:nvPr/>
        </p:nvGrpSpPr>
        <p:grpSpPr>
          <a:xfrm>
            <a:off x="2109518" y="2801242"/>
            <a:ext cx="10075125" cy="627512"/>
            <a:chOff x="114414" y="447880"/>
            <a:chExt cx="1658688" cy="1106618"/>
          </a:xfrm>
          <a:solidFill>
            <a:srgbClr val="E57FD2"/>
          </a:solidFill>
        </p:grpSpPr>
        <p:sp>
          <p:nvSpPr>
            <p:cNvPr id="112" name="Chevron 111"/>
            <p:cNvSpPr/>
            <p:nvPr/>
          </p:nvSpPr>
          <p:spPr>
            <a:xfrm>
              <a:off x="114414" y="447880"/>
              <a:ext cx="1658688" cy="1106618"/>
            </a:xfrm>
            <a:prstGeom prst="chevron">
              <a:avLst/>
            </a:prstGeom>
            <a:grp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13" name="Chevron 4"/>
            <p:cNvSpPr/>
            <p:nvPr/>
          </p:nvSpPr>
          <p:spPr>
            <a:xfrm>
              <a:off x="148164" y="495454"/>
              <a:ext cx="1598939" cy="1000522"/>
            </a:xfrm>
            <a:prstGeom prst="rect">
              <a:avLst/>
            </a:prstGeom>
            <a:noFill/>
          </p:spPr>
          <p:style>
            <a:lnRef idx="0">
              <a:scrgbClr r="0" g="0" b="0"/>
            </a:lnRef>
            <a:fillRef idx="0">
              <a:scrgbClr r="0" g="0" b="0"/>
            </a:fillRef>
            <a:effectRef idx="0">
              <a:scrgbClr r="0" g="0" b="0"/>
            </a:effectRef>
            <a:fontRef idx="minor">
              <a:schemeClr val="lt1"/>
            </a:fontRef>
          </p:style>
          <p:txBody>
            <a:bodyPr spcFirstLastPara="0" vert="horz" wrap="square" lIns="90011" tIns="30004" rIns="30004" bIns="30004" numCol="1" spcCol="1270" anchor="ctr" anchorCtr="0">
              <a:noAutofit/>
            </a:bodyPr>
            <a:lstStyle/>
            <a:p>
              <a:pPr marL="203597" lvl="1" defTabSz="1000125">
                <a:lnSpc>
                  <a:spcPct val="90000"/>
                </a:lnSpc>
                <a:spcBef>
                  <a:spcPct val="0"/>
                </a:spcBef>
              </a:pPr>
              <a:r>
                <a:rPr lang="en-US" sz="1200" b="1" dirty="0">
                  <a:solidFill>
                    <a:srgbClr val="002060"/>
                  </a:solidFill>
                </a:rPr>
                <a:t>SUPPORTING IMPLEMENTATION</a:t>
              </a:r>
            </a:p>
            <a:p>
              <a:pPr marL="203597" lvl="1" defTabSz="1000125">
                <a:lnSpc>
                  <a:spcPct val="90000"/>
                </a:lnSpc>
                <a:spcBef>
                  <a:spcPct val="0"/>
                </a:spcBef>
              </a:pPr>
              <a:r>
                <a:rPr lang="en-US" sz="1200" b="1" dirty="0">
                  <a:solidFill>
                    <a:srgbClr val="002060"/>
                  </a:solidFill>
                </a:rPr>
                <a:t>Coordinated regional support to countries  to assess/map the Means of Implementation, tailor SDGs targets/indicators in national development plans/budgets, strengthen national statistical systems &amp; help deliver &amp; report on SDGs/SAMOA Pathway/FPR</a:t>
              </a:r>
            </a:p>
          </p:txBody>
        </p:sp>
      </p:grpSp>
      <p:grpSp>
        <p:nvGrpSpPr>
          <p:cNvPr id="44" name="Group 43"/>
          <p:cNvGrpSpPr/>
          <p:nvPr/>
        </p:nvGrpSpPr>
        <p:grpSpPr>
          <a:xfrm>
            <a:off x="1052393" y="1113075"/>
            <a:ext cx="10927006" cy="522931"/>
            <a:chOff x="191642" y="1033742"/>
            <a:chExt cx="1581460" cy="510832"/>
          </a:xfrm>
          <a:solidFill>
            <a:srgbClr val="FFC000"/>
          </a:solidFill>
        </p:grpSpPr>
        <p:sp>
          <p:nvSpPr>
            <p:cNvPr id="45" name="Chevron 44"/>
            <p:cNvSpPr/>
            <p:nvPr/>
          </p:nvSpPr>
          <p:spPr>
            <a:xfrm>
              <a:off x="191642" y="1033742"/>
              <a:ext cx="1581460" cy="510832"/>
            </a:xfrm>
            <a:prstGeom prst="chevron">
              <a:avLst/>
            </a:prstGeom>
            <a:grp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47" name="Chevron 4"/>
            <p:cNvSpPr/>
            <p:nvPr/>
          </p:nvSpPr>
          <p:spPr>
            <a:xfrm>
              <a:off x="237842" y="1104019"/>
              <a:ext cx="1492876" cy="404007"/>
            </a:xfrm>
            <a:prstGeom prst="rect">
              <a:avLst/>
            </a:prstGeom>
            <a:grpFill/>
          </p:spPr>
          <p:style>
            <a:lnRef idx="0">
              <a:scrgbClr r="0" g="0" b="0"/>
            </a:lnRef>
            <a:fillRef idx="0">
              <a:scrgbClr r="0" g="0" b="0"/>
            </a:fillRef>
            <a:effectRef idx="0">
              <a:scrgbClr r="0" g="0" b="0"/>
            </a:effectRef>
            <a:fontRef idx="minor">
              <a:schemeClr val="lt1"/>
            </a:fontRef>
          </p:style>
          <p:txBody>
            <a:bodyPr spcFirstLastPara="0" vert="horz" wrap="square" lIns="90011" tIns="30004" rIns="30004" bIns="30004" numCol="1" spcCol="1270" anchor="ctr" anchorCtr="0">
              <a:noAutofit/>
            </a:bodyPr>
            <a:lstStyle/>
            <a:p>
              <a:pPr defTabSz="1000125">
                <a:lnSpc>
                  <a:spcPct val="90000"/>
                </a:lnSpc>
                <a:spcBef>
                  <a:spcPct val="0"/>
                </a:spcBef>
                <a:spcAft>
                  <a:spcPct val="35000"/>
                </a:spcAft>
              </a:pPr>
              <a:r>
                <a:rPr lang="en-US" sz="1200" b="1" dirty="0">
                  <a:solidFill>
                    <a:srgbClr val="002060"/>
                  </a:solidFill>
                </a:rPr>
                <a:t>ADVOCACY &amp; COMMUNICATIONS on the Pacific Roadmap for Sustainable Development and on SDGs/SAMOA Pathway and FPR at all levels across Pacific countries engaging all stakeholders</a:t>
              </a:r>
            </a:p>
          </p:txBody>
        </p:sp>
      </p:grpSp>
      <p:grpSp>
        <p:nvGrpSpPr>
          <p:cNvPr id="55" name="Group 54"/>
          <p:cNvGrpSpPr/>
          <p:nvPr/>
        </p:nvGrpSpPr>
        <p:grpSpPr>
          <a:xfrm>
            <a:off x="869286" y="461662"/>
            <a:ext cx="11257665" cy="620983"/>
            <a:chOff x="191642" y="899970"/>
            <a:chExt cx="1829127" cy="410538"/>
          </a:xfrm>
          <a:solidFill>
            <a:srgbClr val="FF6D6D"/>
          </a:solidFill>
        </p:grpSpPr>
        <p:sp>
          <p:nvSpPr>
            <p:cNvPr id="56" name="Chevron 55"/>
            <p:cNvSpPr/>
            <p:nvPr/>
          </p:nvSpPr>
          <p:spPr>
            <a:xfrm>
              <a:off x="191642" y="904577"/>
              <a:ext cx="1805153" cy="399587"/>
            </a:xfrm>
            <a:prstGeom prst="chevron">
              <a:avLst/>
            </a:prstGeom>
            <a:grp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57" name="Chevron 4"/>
            <p:cNvSpPr/>
            <p:nvPr/>
          </p:nvSpPr>
          <p:spPr>
            <a:xfrm>
              <a:off x="276269" y="899970"/>
              <a:ext cx="1744500" cy="410538"/>
            </a:xfrm>
            <a:prstGeom prst="rect">
              <a:avLst/>
            </a:prstGeom>
            <a:noFill/>
          </p:spPr>
          <p:style>
            <a:lnRef idx="0">
              <a:scrgbClr r="0" g="0" b="0"/>
            </a:lnRef>
            <a:fillRef idx="0">
              <a:scrgbClr r="0" g="0" b="0"/>
            </a:fillRef>
            <a:effectRef idx="0">
              <a:scrgbClr r="0" g="0" b="0"/>
            </a:effectRef>
            <a:fontRef idx="minor">
              <a:schemeClr val="lt1"/>
            </a:fontRef>
          </p:style>
          <p:txBody>
            <a:bodyPr spcFirstLastPara="0" vert="horz" wrap="square" lIns="90011" tIns="30004" rIns="30004" bIns="30004" numCol="1" spcCol="1270" anchor="ctr" anchorCtr="0">
              <a:noAutofit/>
            </a:bodyPr>
            <a:lstStyle/>
            <a:p>
              <a:pPr marL="70247" lvl="1" defTabSz="1000125">
                <a:lnSpc>
                  <a:spcPct val="90000"/>
                </a:lnSpc>
                <a:spcBef>
                  <a:spcPct val="0"/>
                </a:spcBef>
              </a:pPr>
              <a:r>
                <a:rPr lang="en-US" sz="1200" b="1" dirty="0">
                  <a:solidFill>
                    <a:srgbClr val="002060"/>
                  </a:solidFill>
                </a:rPr>
                <a:t>LEADERSHIP &amp; COORDINATION</a:t>
              </a:r>
            </a:p>
            <a:p>
              <a:pPr marL="70247" defTabSz="1000125">
                <a:lnSpc>
                  <a:spcPct val="90000"/>
                </a:lnSpc>
                <a:spcBef>
                  <a:spcPct val="0"/>
                </a:spcBef>
                <a:spcAft>
                  <a:spcPct val="35000"/>
                </a:spcAft>
              </a:pPr>
              <a:r>
                <a:rPr lang="en-US" sz="1200" b="1" dirty="0">
                  <a:solidFill>
                    <a:srgbClr val="002060"/>
                  </a:solidFill>
                </a:rPr>
                <a:t>Establishing/strengthening national &amp; regional leadership &amp;coordination mechanisms for sustainable development (National Plans/SDGs/SAMOA Pathway/FPR) implementation &amp; monitoring</a:t>
              </a:r>
            </a:p>
          </p:txBody>
        </p:sp>
      </p:grpSp>
      <p:sp>
        <p:nvSpPr>
          <p:cNvPr id="58" name="TextBox 57"/>
          <p:cNvSpPr txBox="1"/>
          <p:nvPr/>
        </p:nvSpPr>
        <p:spPr>
          <a:xfrm rot="16200000">
            <a:off x="-1298114" y="1669813"/>
            <a:ext cx="3075552" cy="307777"/>
          </a:xfrm>
          <a:prstGeom prst="rect">
            <a:avLst/>
          </a:prstGeom>
          <a:solidFill>
            <a:srgbClr val="FFFF00">
              <a:alpha val="40000"/>
            </a:srgbClr>
          </a:solidFill>
        </p:spPr>
        <p:txBody>
          <a:bodyPr wrap="square" rtlCol="0">
            <a:spAutoFit/>
          </a:bodyPr>
          <a:lstStyle/>
          <a:p>
            <a:pPr algn="ctr"/>
            <a:r>
              <a:rPr lang="en-US" sz="1400" b="1" dirty="0">
                <a:solidFill>
                  <a:srgbClr val="002060"/>
                </a:solidFill>
                <a:latin typeface="Arial" pitchFamily="34" charset="0"/>
                <a:cs typeface="Arial" pitchFamily="34" charset="0"/>
              </a:rPr>
              <a:t>Planning &amp; </a:t>
            </a:r>
            <a:r>
              <a:rPr lang="en-US" sz="1400" b="1" dirty="0" smtClean="0">
                <a:solidFill>
                  <a:srgbClr val="002060"/>
                </a:solidFill>
                <a:latin typeface="Arial" pitchFamily="34" charset="0"/>
                <a:cs typeface="Arial" pitchFamily="34" charset="0"/>
              </a:rPr>
              <a:t>Implementation</a:t>
            </a:r>
          </a:p>
        </p:txBody>
      </p:sp>
      <p:sp>
        <p:nvSpPr>
          <p:cNvPr id="3" name="TextBox 2"/>
          <p:cNvSpPr txBox="1"/>
          <p:nvPr/>
        </p:nvSpPr>
        <p:spPr>
          <a:xfrm>
            <a:off x="571669" y="555814"/>
            <a:ext cx="330436" cy="276999"/>
          </a:xfrm>
          <a:prstGeom prst="rect">
            <a:avLst/>
          </a:prstGeom>
          <a:solidFill>
            <a:srgbClr val="FFFF00"/>
          </a:solidFill>
        </p:spPr>
        <p:txBody>
          <a:bodyPr wrap="square" rtlCol="0">
            <a:spAutoFit/>
          </a:bodyPr>
          <a:lstStyle/>
          <a:p>
            <a:pPr algn="ctr"/>
            <a:r>
              <a:rPr lang="en-US" sz="1200" b="1" dirty="0"/>
              <a:t>1</a:t>
            </a:r>
          </a:p>
        </p:txBody>
      </p:sp>
      <p:sp>
        <p:nvSpPr>
          <p:cNvPr id="59" name="TextBox 58"/>
          <p:cNvSpPr txBox="1"/>
          <p:nvPr/>
        </p:nvSpPr>
        <p:spPr>
          <a:xfrm>
            <a:off x="696535" y="1207028"/>
            <a:ext cx="275474" cy="276999"/>
          </a:xfrm>
          <a:prstGeom prst="rect">
            <a:avLst/>
          </a:prstGeom>
          <a:solidFill>
            <a:srgbClr val="FFFF00"/>
          </a:solidFill>
        </p:spPr>
        <p:txBody>
          <a:bodyPr wrap="square" rtlCol="0">
            <a:spAutoFit/>
          </a:bodyPr>
          <a:lstStyle/>
          <a:p>
            <a:pPr algn="ctr"/>
            <a:r>
              <a:rPr lang="en-US" sz="1200" b="1" dirty="0"/>
              <a:t>2</a:t>
            </a:r>
          </a:p>
        </p:txBody>
      </p:sp>
      <p:sp>
        <p:nvSpPr>
          <p:cNvPr id="60" name="TextBox 59"/>
          <p:cNvSpPr txBox="1"/>
          <p:nvPr/>
        </p:nvSpPr>
        <p:spPr>
          <a:xfrm>
            <a:off x="724592" y="1823701"/>
            <a:ext cx="275474" cy="276999"/>
          </a:xfrm>
          <a:prstGeom prst="rect">
            <a:avLst/>
          </a:prstGeom>
          <a:solidFill>
            <a:srgbClr val="FFFF00"/>
          </a:solidFill>
        </p:spPr>
        <p:txBody>
          <a:bodyPr wrap="square" rtlCol="0">
            <a:spAutoFit/>
          </a:bodyPr>
          <a:lstStyle/>
          <a:p>
            <a:pPr algn="ctr"/>
            <a:r>
              <a:rPr lang="en-US" sz="1200" b="1" dirty="0"/>
              <a:t>3</a:t>
            </a:r>
          </a:p>
        </p:txBody>
      </p:sp>
      <p:sp>
        <p:nvSpPr>
          <p:cNvPr id="61" name="TextBox 60"/>
          <p:cNvSpPr txBox="1"/>
          <p:nvPr/>
        </p:nvSpPr>
        <p:spPr>
          <a:xfrm>
            <a:off x="736887" y="2292719"/>
            <a:ext cx="275474" cy="276999"/>
          </a:xfrm>
          <a:prstGeom prst="rect">
            <a:avLst/>
          </a:prstGeom>
          <a:solidFill>
            <a:srgbClr val="FFFF00"/>
          </a:solidFill>
        </p:spPr>
        <p:txBody>
          <a:bodyPr wrap="square" rtlCol="0">
            <a:spAutoFit/>
          </a:bodyPr>
          <a:lstStyle/>
          <a:p>
            <a:pPr algn="ctr"/>
            <a:r>
              <a:rPr lang="en-US" sz="1200" b="1" dirty="0"/>
              <a:t>4</a:t>
            </a:r>
          </a:p>
        </p:txBody>
      </p:sp>
      <p:sp>
        <p:nvSpPr>
          <p:cNvPr id="62" name="TextBox 61"/>
          <p:cNvSpPr txBox="1"/>
          <p:nvPr/>
        </p:nvSpPr>
        <p:spPr>
          <a:xfrm>
            <a:off x="944712" y="2940651"/>
            <a:ext cx="407753" cy="276999"/>
          </a:xfrm>
          <a:prstGeom prst="rect">
            <a:avLst/>
          </a:prstGeom>
          <a:solidFill>
            <a:srgbClr val="FFFF00"/>
          </a:solidFill>
        </p:spPr>
        <p:txBody>
          <a:bodyPr wrap="square" rtlCol="0">
            <a:spAutoFit/>
          </a:bodyPr>
          <a:lstStyle/>
          <a:p>
            <a:pPr algn="ctr"/>
            <a:r>
              <a:rPr lang="en-US" sz="1200" b="1" dirty="0"/>
              <a:t>5</a:t>
            </a:r>
          </a:p>
        </p:txBody>
      </p:sp>
      <p:graphicFrame>
        <p:nvGraphicFramePr>
          <p:cNvPr id="64" name="Content Placeholder 3"/>
          <p:cNvGraphicFramePr>
            <a:graphicFrameLocks noGrp="1"/>
          </p:cNvGraphicFramePr>
          <p:nvPr>
            <p:ph idx="1"/>
            <p:extLst/>
          </p:nvPr>
        </p:nvGraphicFramePr>
        <p:xfrm>
          <a:off x="6294620" y="2171788"/>
          <a:ext cx="5965903" cy="301056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66" name="Content Placeholder 3"/>
          <p:cNvGraphicFramePr>
            <a:graphicFrameLocks/>
          </p:cNvGraphicFramePr>
          <p:nvPr>
            <p:extLst/>
          </p:nvPr>
        </p:nvGraphicFramePr>
        <p:xfrm>
          <a:off x="810451" y="3109092"/>
          <a:ext cx="2975939" cy="1271966"/>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grpSp>
        <p:nvGrpSpPr>
          <p:cNvPr id="67" name="Group 66"/>
          <p:cNvGrpSpPr/>
          <p:nvPr/>
        </p:nvGrpSpPr>
        <p:grpSpPr>
          <a:xfrm>
            <a:off x="3633958" y="3550832"/>
            <a:ext cx="975887" cy="308124"/>
            <a:chOff x="2786795" y="905567"/>
            <a:chExt cx="1581460" cy="632584"/>
          </a:xfrm>
          <a:solidFill>
            <a:schemeClr val="accent1"/>
          </a:solidFill>
        </p:grpSpPr>
        <p:sp>
          <p:nvSpPr>
            <p:cNvPr id="68" name="Chevron 67"/>
            <p:cNvSpPr/>
            <p:nvPr/>
          </p:nvSpPr>
          <p:spPr>
            <a:xfrm>
              <a:off x="2786795" y="905567"/>
              <a:ext cx="1581460" cy="632584"/>
            </a:xfrm>
            <a:prstGeom prst="chevron">
              <a:avLst/>
            </a:prstGeom>
            <a:grp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69" name="Chevron 4"/>
            <p:cNvSpPr/>
            <p:nvPr/>
          </p:nvSpPr>
          <p:spPr>
            <a:xfrm>
              <a:off x="3103861" y="1034956"/>
              <a:ext cx="948875" cy="463503"/>
            </a:xfrm>
            <a:prstGeom prst="rect">
              <a:avLst/>
            </a:prstGeom>
            <a:grpFill/>
          </p:spPr>
          <p:style>
            <a:lnRef idx="0">
              <a:scrgbClr r="0" g="0" b="0"/>
            </a:lnRef>
            <a:fillRef idx="0">
              <a:scrgbClr r="0" g="0" b="0"/>
            </a:fillRef>
            <a:effectRef idx="0">
              <a:scrgbClr r="0" g="0" b="0"/>
            </a:effectRef>
            <a:fontRef idx="minor">
              <a:schemeClr val="lt1"/>
            </a:fontRef>
          </p:style>
          <p:txBody>
            <a:bodyPr spcFirstLastPara="0" vert="horz" wrap="square" lIns="90011" tIns="30004" rIns="30004" bIns="30004" numCol="1" spcCol="1270" anchor="ctr" anchorCtr="0">
              <a:noAutofit/>
            </a:bodyPr>
            <a:lstStyle/>
            <a:p>
              <a:pPr algn="ctr" defTabSz="1000125">
                <a:lnSpc>
                  <a:spcPct val="90000"/>
                </a:lnSpc>
                <a:spcBef>
                  <a:spcPct val="0"/>
                </a:spcBef>
                <a:spcAft>
                  <a:spcPct val="35000"/>
                </a:spcAft>
              </a:pPr>
              <a:r>
                <a:rPr lang="en-US" sz="1500" b="1" dirty="0"/>
                <a:t>2018</a:t>
              </a:r>
            </a:p>
          </p:txBody>
        </p:sp>
      </p:grpSp>
      <p:graphicFrame>
        <p:nvGraphicFramePr>
          <p:cNvPr id="70" name="Content Placeholder 3"/>
          <p:cNvGraphicFramePr>
            <a:graphicFrameLocks/>
          </p:cNvGraphicFramePr>
          <p:nvPr>
            <p:extLst/>
          </p:nvPr>
        </p:nvGraphicFramePr>
        <p:xfrm>
          <a:off x="4353881" y="2913986"/>
          <a:ext cx="2123685" cy="1618852"/>
        </p:xfrm>
        <a:graphic>
          <a:graphicData uri="http://schemas.openxmlformats.org/drawingml/2006/diagram">
            <dgm:relIds xmlns:dgm="http://schemas.openxmlformats.org/drawingml/2006/diagram" xmlns:r="http://schemas.openxmlformats.org/officeDocument/2006/relationships" r:dm="rId13" r:lo="rId14" r:qs="rId15" r:cs="rId16"/>
          </a:graphicData>
        </a:graphic>
      </p:graphicFrame>
      <p:sp>
        <p:nvSpPr>
          <p:cNvPr id="74" name="TextBox 73"/>
          <p:cNvSpPr txBox="1"/>
          <p:nvPr/>
        </p:nvSpPr>
        <p:spPr>
          <a:xfrm>
            <a:off x="4063360" y="3821136"/>
            <a:ext cx="430887" cy="1592744"/>
          </a:xfrm>
          <a:prstGeom prst="rect">
            <a:avLst/>
          </a:prstGeom>
          <a:noFill/>
        </p:spPr>
        <p:txBody>
          <a:bodyPr vert="vert270" wrap="none" rtlCol="0">
            <a:spAutoFit/>
          </a:bodyPr>
          <a:lstStyle/>
          <a:p>
            <a:pPr algn="r"/>
            <a:r>
              <a:rPr lang="en-US" sz="1600" b="1" i="1" dirty="0">
                <a:solidFill>
                  <a:srgbClr val="00B0F0"/>
                </a:solidFill>
                <a:latin typeface="Arial" pitchFamily="34" charset="0"/>
                <a:cs typeface="Arial" pitchFamily="34" charset="0"/>
              </a:rPr>
              <a:t>1</a:t>
            </a:r>
            <a:r>
              <a:rPr lang="en-US" sz="1600" b="1" i="1" baseline="30000" dirty="0">
                <a:solidFill>
                  <a:srgbClr val="00B0F0"/>
                </a:solidFill>
                <a:latin typeface="Arial" pitchFamily="34" charset="0"/>
                <a:cs typeface="Arial" pitchFamily="34" charset="0"/>
              </a:rPr>
              <a:t>st</a:t>
            </a:r>
            <a:r>
              <a:rPr lang="en-US" sz="1600" b="1" i="1" dirty="0">
                <a:solidFill>
                  <a:srgbClr val="00B0F0"/>
                </a:solidFill>
                <a:latin typeface="Arial" pitchFamily="34" charset="0"/>
                <a:cs typeface="Arial" pitchFamily="34" charset="0"/>
              </a:rPr>
              <a:t> </a:t>
            </a:r>
            <a:r>
              <a:rPr lang="en-US" sz="1600" b="1" i="1" dirty="0" smtClean="0">
                <a:solidFill>
                  <a:srgbClr val="00B0F0"/>
                </a:solidFill>
                <a:latin typeface="Arial" pitchFamily="34" charset="0"/>
                <a:cs typeface="Arial" pitchFamily="34" charset="0"/>
              </a:rPr>
              <a:t>Pacific SDR </a:t>
            </a:r>
            <a:endParaRPr lang="en-GB" sz="1600" b="1" i="1" dirty="0">
              <a:solidFill>
                <a:srgbClr val="00B0F0"/>
              </a:solidFill>
              <a:latin typeface="Arial" pitchFamily="34" charset="0"/>
              <a:cs typeface="Arial" pitchFamily="34" charset="0"/>
            </a:endParaRPr>
          </a:p>
        </p:txBody>
      </p:sp>
      <p:sp>
        <p:nvSpPr>
          <p:cNvPr id="76" name="TextBox 75"/>
          <p:cNvSpPr txBox="1"/>
          <p:nvPr/>
        </p:nvSpPr>
        <p:spPr>
          <a:xfrm>
            <a:off x="7704192" y="3937010"/>
            <a:ext cx="461665" cy="1478353"/>
          </a:xfrm>
          <a:prstGeom prst="rect">
            <a:avLst/>
          </a:prstGeom>
          <a:solidFill>
            <a:schemeClr val="bg1"/>
          </a:solidFill>
          <a:ln w="28575">
            <a:solidFill>
              <a:schemeClr val="accent1"/>
            </a:solidFill>
            <a:prstDash val="dash"/>
          </a:ln>
        </p:spPr>
        <p:txBody>
          <a:bodyPr vert="vert270" wrap="none" rtlCol="0">
            <a:spAutoFit/>
          </a:bodyPr>
          <a:lstStyle/>
          <a:p>
            <a:r>
              <a:rPr lang="en-US" b="1" dirty="0">
                <a:solidFill>
                  <a:srgbClr val="FF0000"/>
                </a:solidFill>
                <a:latin typeface="Arial" pitchFamily="34" charset="0"/>
                <a:cs typeface="Arial" pitchFamily="34" charset="0"/>
              </a:rPr>
              <a:t>2</a:t>
            </a:r>
            <a:r>
              <a:rPr lang="en-US" b="1" baseline="30000" dirty="0">
                <a:solidFill>
                  <a:srgbClr val="FF0000"/>
                </a:solidFill>
                <a:latin typeface="Arial" pitchFamily="34" charset="0"/>
                <a:cs typeface="Arial" pitchFamily="34" charset="0"/>
              </a:rPr>
              <a:t>nd</a:t>
            </a:r>
            <a:r>
              <a:rPr lang="en-US" b="1" dirty="0">
                <a:solidFill>
                  <a:srgbClr val="FF0000"/>
                </a:solidFill>
                <a:latin typeface="Arial" pitchFamily="34" charset="0"/>
                <a:cs typeface="Arial" pitchFamily="34" charset="0"/>
              </a:rPr>
              <a:t> GA HLPF</a:t>
            </a:r>
            <a:endParaRPr lang="en-GB" b="1" dirty="0">
              <a:solidFill>
                <a:srgbClr val="FF0000"/>
              </a:solidFill>
              <a:latin typeface="Arial" pitchFamily="34" charset="0"/>
              <a:cs typeface="Arial" pitchFamily="34" charset="0"/>
            </a:endParaRPr>
          </a:p>
        </p:txBody>
      </p:sp>
      <p:sp>
        <p:nvSpPr>
          <p:cNvPr id="78" name="TextBox 77"/>
          <p:cNvSpPr txBox="1"/>
          <p:nvPr/>
        </p:nvSpPr>
        <p:spPr>
          <a:xfrm>
            <a:off x="9990008" y="3962630"/>
            <a:ext cx="461665" cy="1443087"/>
          </a:xfrm>
          <a:prstGeom prst="rect">
            <a:avLst/>
          </a:prstGeom>
          <a:noFill/>
          <a:ln w="25400">
            <a:solidFill>
              <a:schemeClr val="accent1"/>
            </a:solidFill>
            <a:prstDash val="dash"/>
          </a:ln>
        </p:spPr>
        <p:txBody>
          <a:bodyPr vert="vert270" wrap="none" rtlCol="0">
            <a:spAutoFit/>
          </a:bodyPr>
          <a:lstStyle/>
          <a:p>
            <a:r>
              <a:rPr lang="en-US" b="1" dirty="0">
                <a:solidFill>
                  <a:srgbClr val="FF0000"/>
                </a:solidFill>
                <a:latin typeface="Arial" pitchFamily="34" charset="0"/>
                <a:cs typeface="Arial" pitchFamily="34" charset="0"/>
              </a:rPr>
              <a:t>3</a:t>
            </a:r>
            <a:r>
              <a:rPr lang="en-US" b="1" baseline="30000" dirty="0">
                <a:solidFill>
                  <a:srgbClr val="FF0000"/>
                </a:solidFill>
                <a:latin typeface="Arial" pitchFamily="34" charset="0"/>
                <a:cs typeface="Arial" pitchFamily="34" charset="0"/>
              </a:rPr>
              <a:t>rd</a:t>
            </a:r>
            <a:r>
              <a:rPr lang="en-US" b="1" dirty="0">
                <a:solidFill>
                  <a:srgbClr val="FF0000"/>
                </a:solidFill>
                <a:latin typeface="Arial" pitchFamily="34" charset="0"/>
                <a:cs typeface="Arial" pitchFamily="34" charset="0"/>
              </a:rPr>
              <a:t> GA HLPF</a:t>
            </a:r>
            <a:endParaRPr lang="en-GB" b="1" dirty="0">
              <a:solidFill>
                <a:srgbClr val="FF0000"/>
              </a:solidFill>
              <a:latin typeface="Arial" pitchFamily="34" charset="0"/>
              <a:cs typeface="Arial" pitchFamily="34" charset="0"/>
            </a:endParaRPr>
          </a:p>
        </p:txBody>
      </p:sp>
      <p:sp>
        <p:nvSpPr>
          <p:cNvPr id="82" name="TextBox 81"/>
          <p:cNvSpPr txBox="1"/>
          <p:nvPr/>
        </p:nvSpPr>
        <p:spPr>
          <a:xfrm>
            <a:off x="11704563" y="3942918"/>
            <a:ext cx="461665" cy="1496741"/>
          </a:xfrm>
          <a:prstGeom prst="rect">
            <a:avLst/>
          </a:prstGeom>
          <a:noFill/>
          <a:ln w="25400">
            <a:solidFill>
              <a:schemeClr val="accent1"/>
            </a:solidFill>
            <a:prstDash val="dash"/>
          </a:ln>
        </p:spPr>
        <p:txBody>
          <a:bodyPr vert="vert270" wrap="square" rtlCol="0">
            <a:spAutoFit/>
          </a:bodyPr>
          <a:lstStyle/>
          <a:p>
            <a:r>
              <a:rPr lang="en-US" b="1" dirty="0">
                <a:solidFill>
                  <a:srgbClr val="FF0000"/>
                </a:solidFill>
                <a:latin typeface="Arial" pitchFamily="34" charset="0"/>
                <a:cs typeface="Arial" pitchFamily="34" charset="0"/>
              </a:rPr>
              <a:t>4</a:t>
            </a:r>
            <a:r>
              <a:rPr lang="en-US" b="1" baseline="30000" dirty="0">
                <a:solidFill>
                  <a:srgbClr val="FF0000"/>
                </a:solidFill>
                <a:latin typeface="Arial" pitchFamily="34" charset="0"/>
                <a:cs typeface="Arial" pitchFamily="34" charset="0"/>
              </a:rPr>
              <a:t>th</a:t>
            </a:r>
            <a:r>
              <a:rPr lang="en-US" b="1" dirty="0">
                <a:solidFill>
                  <a:srgbClr val="FF0000"/>
                </a:solidFill>
                <a:latin typeface="Arial" pitchFamily="34" charset="0"/>
                <a:cs typeface="Arial" pitchFamily="34" charset="0"/>
              </a:rPr>
              <a:t> GA HLPF</a:t>
            </a:r>
            <a:endParaRPr lang="en-GB" b="1" dirty="0">
              <a:solidFill>
                <a:srgbClr val="FF0000"/>
              </a:solidFill>
              <a:latin typeface="Arial" pitchFamily="34" charset="0"/>
              <a:cs typeface="Arial" pitchFamily="34" charset="0"/>
            </a:endParaRPr>
          </a:p>
        </p:txBody>
      </p:sp>
      <p:sp>
        <p:nvSpPr>
          <p:cNvPr id="119" name="TextBox 118"/>
          <p:cNvSpPr txBox="1"/>
          <p:nvPr/>
        </p:nvSpPr>
        <p:spPr>
          <a:xfrm>
            <a:off x="948441" y="4031217"/>
            <a:ext cx="492443" cy="1742987"/>
          </a:xfrm>
          <a:prstGeom prst="rect">
            <a:avLst/>
          </a:prstGeom>
          <a:noFill/>
        </p:spPr>
        <p:txBody>
          <a:bodyPr vert="vert270" wrap="square" rtlCol="0">
            <a:spAutoFit/>
          </a:bodyPr>
          <a:lstStyle/>
          <a:p>
            <a:r>
              <a:rPr lang="en-US" sz="2000" b="1" dirty="0">
                <a:solidFill>
                  <a:srgbClr val="FF0000"/>
                </a:solidFill>
                <a:latin typeface="Arial" pitchFamily="34" charset="0"/>
                <a:cs typeface="Arial" pitchFamily="34" charset="0"/>
              </a:rPr>
              <a:t>2030 Agenda</a:t>
            </a:r>
            <a:endParaRPr lang="en-GB" sz="2000" b="1" dirty="0">
              <a:solidFill>
                <a:srgbClr val="FF0000"/>
              </a:solidFill>
              <a:latin typeface="Arial" pitchFamily="34" charset="0"/>
              <a:cs typeface="Arial" pitchFamily="34" charset="0"/>
            </a:endParaRPr>
          </a:p>
        </p:txBody>
      </p:sp>
      <p:sp>
        <p:nvSpPr>
          <p:cNvPr id="121" name="Rectangle 5"/>
          <p:cNvSpPr/>
          <p:nvPr/>
        </p:nvSpPr>
        <p:spPr>
          <a:xfrm>
            <a:off x="2248971" y="6036043"/>
            <a:ext cx="1243551" cy="821957"/>
          </a:xfrm>
          <a:custGeom>
            <a:avLst/>
            <a:gdLst>
              <a:gd name="connsiteX0" fmla="*/ 0 w 2958182"/>
              <a:gd name="connsiteY0" fmla="*/ 0 h 2855644"/>
              <a:gd name="connsiteX1" fmla="*/ 2958182 w 2958182"/>
              <a:gd name="connsiteY1" fmla="*/ 0 h 2855644"/>
              <a:gd name="connsiteX2" fmla="*/ 2958182 w 2958182"/>
              <a:gd name="connsiteY2" fmla="*/ 2855644 h 2855644"/>
              <a:gd name="connsiteX3" fmla="*/ 0 w 2958182"/>
              <a:gd name="connsiteY3" fmla="*/ 2855644 h 2855644"/>
              <a:gd name="connsiteX4" fmla="*/ 0 w 2958182"/>
              <a:gd name="connsiteY4" fmla="*/ 0 h 2855644"/>
              <a:gd name="connsiteX0" fmla="*/ 0 w 2958182"/>
              <a:gd name="connsiteY0" fmla="*/ 0 h 2855644"/>
              <a:gd name="connsiteX1" fmla="*/ 2958182 w 2958182"/>
              <a:gd name="connsiteY1" fmla="*/ 0 h 2855644"/>
              <a:gd name="connsiteX2" fmla="*/ 2958182 w 2958182"/>
              <a:gd name="connsiteY2" fmla="*/ 2855644 h 2855644"/>
              <a:gd name="connsiteX3" fmla="*/ 99227 w 2958182"/>
              <a:gd name="connsiteY3" fmla="*/ 2774555 h 2855644"/>
              <a:gd name="connsiteX4" fmla="*/ 0 w 2958182"/>
              <a:gd name="connsiteY4" fmla="*/ 0 h 2855644"/>
              <a:gd name="connsiteX0" fmla="*/ 0 w 3007415"/>
              <a:gd name="connsiteY0" fmla="*/ 0 h 2911415"/>
              <a:gd name="connsiteX1" fmla="*/ 3007415 w 3007415"/>
              <a:gd name="connsiteY1" fmla="*/ 55771 h 2911415"/>
              <a:gd name="connsiteX2" fmla="*/ 3007415 w 3007415"/>
              <a:gd name="connsiteY2" fmla="*/ 2911415 h 2911415"/>
              <a:gd name="connsiteX3" fmla="*/ 148460 w 3007415"/>
              <a:gd name="connsiteY3" fmla="*/ 2830326 h 2911415"/>
              <a:gd name="connsiteX4" fmla="*/ 0 w 3007415"/>
              <a:gd name="connsiteY4" fmla="*/ 0 h 2911415"/>
              <a:gd name="connsiteX0" fmla="*/ 0 w 3007415"/>
              <a:gd name="connsiteY0" fmla="*/ 0 h 2911415"/>
              <a:gd name="connsiteX1" fmla="*/ 3007415 w 3007415"/>
              <a:gd name="connsiteY1" fmla="*/ 55771 h 2911415"/>
              <a:gd name="connsiteX2" fmla="*/ 3007415 w 3007415"/>
              <a:gd name="connsiteY2" fmla="*/ 2911415 h 2911415"/>
              <a:gd name="connsiteX3" fmla="*/ 148460 w 3007415"/>
              <a:gd name="connsiteY3" fmla="*/ 2830326 h 2911415"/>
              <a:gd name="connsiteX4" fmla="*/ 0 w 3007415"/>
              <a:gd name="connsiteY4" fmla="*/ 0 h 2911415"/>
              <a:gd name="connsiteX0" fmla="*/ 0 w 3007415"/>
              <a:gd name="connsiteY0" fmla="*/ 0 h 2911415"/>
              <a:gd name="connsiteX1" fmla="*/ 3007415 w 3007415"/>
              <a:gd name="connsiteY1" fmla="*/ 55771 h 2911415"/>
              <a:gd name="connsiteX2" fmla="*/ 3007415 w 3007415"/>
              <a:gd name="connsiteY2" fmla="*/ 2911415 h 2911415"/>
              <a:gd name="connsiteX3" fmla="*/ 148460 w 3007415"/>
              <a:gd name="connsiteY3" fmla="*/ 2830326 h 2911415"/>
              <a:gd name="connsiteX4" fmla="*/ 0 w 3007415"/>
              <a:gd name="connsiteY4" fmla="*/ 0 h 2911415"/>
              <a:gd name="connsiteX0" fmla="*/ 0 w 3007415"/>
              <a:gd name="connsiteY0" fmla="*/ 0 h 2911415"/>
              <a:gd name="connsiteX1" fmla="*/ 3007415 w 3007415"/>
              <a:gd name="connsiteY1" fmla="*/ 55771 h 2911415"/>
              <a:gd name="connsiteX2" fmla="*/ 3007415 w 3007415"/>
              <a:gd name="connsiteY2" fmla="*/ 2911415 h 2911415"/>
              <a:gd name="connsiteX3" fmla="*/ 152810 w 3007415"/>
              <a:gd name="connsiteY3" fmla="*/ 2802085 h 2911415"/>
              <a:gd name="connsiteX4" fmla="*/ 0 w 3007415"/>
              <a:gd name="connsiteY4" fmla="*/ 0 h 2911415"/>
              <a:gd name="connsiteX0" fmla="*/ 0 w 3007415"/>
              <a:gd name="connsiteY0" fmla="*/ 0 h 2911415"/>
              <a:gd name="connsiteX1" fmla="*/ 3007415 w 3007415"/>
              <a:gd name="connsiteY1" fmla="*/ 55771 h 2911415"/>
              <a:gd name="connsiteX2" fmla="*/ 3007415 w 3007415"/>
              <a:gd name="connsiteY2" fmla="*/ 2911415 h 2911415"/>
              <a:gd name="connsiteX3" fmla="*/ 152810 w 3007415"/>
              <a:gd name="connsiteY3" fmla="*/ 2802085 h 2911415"/>
              <a:gd name="connsiteX4" fmla="*/ 0 w 3007415"/>
              <a:gd name="connsiteY4" fmla="*/ 0 h 2911415"/>
              <a:gd name="connsiteX0" fmla="*/ 0 w 3007415"/>
              <a:gd name="connsiteY0" fmla="*/ 0 h 2802085"/>
              <a:gd name="connsiteX1" fmla="*/ 3007415 w 3007415"/>
              <a:gd name="connsiteY1" fmla="*/ 55771 h 2802085"/>
              <a:gd name="connsiteX2" fmla="*/ 2795981 w 3007415"/>
              <a:gd name="connsiteY2" fmla="*/ 2782473 h 2802085"/>
              <a:gd name="connsiteX3" fmla="*/ 152810 w 3007415"/>
              <a:gd name="connsiteY3" fmla="*/ 2802085 h 2802085"/>
              <a:gd name="connsiteX4" fmla="*/ 0 w 3007415"/>
              <a:gd name="connsiteY4" fmla="*/ 0 h 2802085"/>
              <a:gd name="connsiteX0" fmla="*/ 0 w 3007415"/>
              <a:gd name="connsiteY0" fmla="*/ 0 h 2910528"/>
              <a:gd name="connsiteX1" fmla="*/ 3007415 w 3007415"/>
              <a:gd name="connsiteY1" fmla="*/ 55771 h 2910528"/>
              <a:gd name="connsiteX2" fmla="*/ 2795981 w 3007415"/>
              <a:gd name="connsiteY2" fmla="*/ 2782473 h 2910528"/>
              <a:gd name="connsiteX3" fmla="*/ 152810 w 3007415"/>
              <a:gd name="connsiteY3" fmla="*/ 2802085 h 2910528"/>
              <a:gd name="connsiteX4" fmla="*/ 0 w 3007415"/>
              <a:gd name="connsiteY4" fmla="*/ 0 h 2910528"/>
              <a:gd name="connsiteX0" fmla="*/ 0 w 3016462"/>
              <a:gd name="connsiteY0" fmla="*/ 0 h 2910528"/>
              <a:gd name="connsiteX1" fmla="*/ 3007415 w 3016462"/>
              <a:gd name="connsiteY1" fmla="*/ 55771 h 2910528"/>
              <a:gd name="connsiteX2" fmla="*/ 2795981 w 3016462"/>
              <a:gd name="connsiteY2" fmla="*/ 2782473 h 2910528"/>
              <a:gd name="connsiteX3" fmla="*/ 152810 w 3016462"/>
              <a:gd name="connsiteY3" fmla="*/ 2802085 h 2910528"/>
              <a:gd name="connsiteX4" fmla="*/ 0 w 3016462"/>
              <a:gd name="connsiteY4" fmla="*/ 0 h 2910528"/>
              <a:gd name="connsiteX0" fmla="*/ 0 w 3064249"/>
              <a:gd name="connsiteY0" fmla="*/ 0 h 2898641"/>
              <a:gd name="connsiteX1" fmla="*/ 3007415 w 3064249"/>
              <a:gd name="connsiteY1" fmla="*/ 55771 h 2898641"/>
              <a:gd name="connsiteX2" fmla="*/ 2875643 w 3064249"/>
              <a:gd name="connsiteY2" fmla="*/ 2765832 h 2898641"/>
              <a:gd name="connsiteX3" fmla="*/ 152810 w 3064249"/>
              <a:gd name="connsiteY3" fmla="*/ 2802085 h 2898641"/>
              <a:gd name="connsiteX4" fmla="*/ 0 w 3064249"/>
              <a:gd name="connsiteY4" fmla="*/ 0 h 2898641"/>
              <a:gd name="connsiteX0" fmla="*/ 0 w 3070540"/>
              <a:gd name="connsiteY0" fmla="*/ 0 h 2898641"/>
              <a:gd name="connsiteX1" fmla="*/ 3007415 w 3070540"/>
              <a:gd name="connsiteY1" fmla="*/ 55771 h 2898641"/>
              <a:gd name="connsiteX2" fmla="*/ 2875643 w 3070540"/>
              <a:gd name="connsiteY2" fmla="*/ 2765832 h 2898641"/>
              <a:gd name="connsiteX3" fmla="*/ 152810 w 3070540"/>
              <a:gd name="connsiteY3" fmla="*/ 2802085 h 2898641"/>
              <a:gd name="connsiteX4" fmla="*/ 0 w 3070540"/>
              <a:gd name="connsiteY4" fmla="*/ 0 h 2898641"/>
              <a:gd name="connsiteX0" fmla="*/ 0 w 3050496"/>
              <a:gd name="connsiteY0" fmla="*/ 0 h 2831008"/>
              <a:gd name="connsiteX1" fmla="*/ 3007415 w 3050496"/>
              <a:gd name="connsiteY1" fmla="*/ 55771 h 2831008"/>
              <a:gd name="connsiteX2" fmla="*/ 2844527 w 3050496"/>
              <a:gd name="connsiteY2" fmla="*/ 2655027 h 2831008"/>
              <a:gd name="connsiteX3" fmla="*/ 152810 w 3050496"/>
              <a:gd name="connsiteY3" fmla="*/ 2802085 h 2831008"/>
              <a:gd name="connsiteX4" fmla="*/ 0 w 3050496"/>
              <a:gd name="connsiteY4" fmla="*/ 0 h 2831008"/>
              <a:gd name="connsiteX0" fmla="*/ 0 w 3083026"/>
              <a:gd name="connsiteY0" fmla="*/ 0 h 2802085"/>
              <a:gd name="connsiteX1" fmla="*/ 3007415 w 3083026"/>
              <a:gd name="connsiteY1" fmla="*/ 55771 h 2802085"/>
              <a:gd name="connsiteX2" fmla="*/ 2894153 w 3083026"/>
              <a:gd name="connsiteY2" fmla="*/ 2551842 h 2802085"/>
              <a:gd name="connsiteX3" fmla="*/ 152810 w 3083026"/>
              <a:gd name="connsiteY3" fmla="*/ 2802085 h 2802085"/>
              <a:gd name="connsiteX4" fmla="*/ 0 w 3083026"/>
              <a:gd name="connsiteY4" fmla="*/ 0 h 2802085"/>
              <a:gd name="connsiteX0" fmla="*/ 0 w 3077100"/>
              <a:gd name="connsiteY0" fmla="*/ 0 h 2839147"/>
              <a:gd name="connsiteX1" fmla="*/ 3007415 w 3077100"/>
              <a:gd name="connsiteY1" fmla="*/ 55771 h 2839147"/>
              <a:gd name="connsiteX2" fmla="*/ 2885440 w 3077100"/>
              <a:gd name="connsiteY2" fmla="*/ 2670966 h 2839147"/>
              <a:gd name="connsiteX3" fmla="*/ 152810 w 3077100"/>
              <a:gd name="connsiteY3" fmla="*/ 2802085 h 2839147"/>
              <a:gd name="connsiteX4" fmla="*/ 0 w 3077100"/>
              <a:gd name="connsiteY4" fmla="*/ 0 h 2839147"/>
              <a:gd name="connsiteX0" fmla="*/ 0 w 3084012"/>
              <a:gd name="connsiteY0" fmla="*/ 0 h 2810619"/>
              <a:gd name="connsiteX1" fmla="*/ 3007415 w 3084012"/>
              <a:gd name="connsiteY1" fmla="*/ 55771 h 2810619"/>
              <a:gd name="connsiteX2" fmla="*/ 2895591 w 3084012"/>
              <a:gd name="connsiteY2" fmla="*/ 2605068 h 2810619"/>
              <a:gd name="connsiteX3" fmla="*/ 152810 w 3084012"/>
              <a:gd name="connsiteY3" fmla="*/ 2802085 h 2810619"/>
              <a:gd name="connsiteX4" fmla="*/ 0 w 3084012"/>
              <a:gd name="connsiteY4" fmla="*/ 0 h 2810619"/>
              <a:gd name="connsiteX0" fmla="*/ 0 w 3108841"/>
              <a:gd name="connsiteY0" fmla="*/ 0 h 2802085"/>
              <a:gd name="connsiteX1" fmla="*/ 3007415 w 3108841"/>
              <a:gd name="connsiteY1" fmla="*/ 55771 h 2802085"/>
              <a:gd name="connsiteX2" fmla="*/ 2930854 w 3108841"/>
              <a:gd name="connsiteY2" fmla="*/ 2501276 h 2802085"/>
              <a:gd name="connsiteX3" fmla="*/ 152810 w 3108841"/>
              <a:gd name="connsiteY3" fmla="*/ 2802085 h 2802085"/>
              <a:gd name="connsiteX4" fmla="*/ 0 w 3108841"/>
              <a:gd name="connsiteY4" fmla="*/ 0 h 2802085"/>
              <a:gd name="connsiteX0" fmla="*/ 0 w 3073089"/>
              <a:gd name="connsiteY0" fmla="*/ 0 h 2802085"/>
              <a:gd name="connsiteX1" fmla="*/ 3007415 w 3073089"/>
              <a:gd name="connsiteY1" fmla="*/ 55771 h 2802085"/>
              <a:gd name="connsiteX2" fmla="*/ 2879470 w 3073089"/>
              <a:gd name="connsiteY2" fmla="*/ 2334344 h 2802085"/>
              <a:gd name="connsiteX3" fmla="*/ 152810 w 3073089"/>
              <a:gd name="connsiteY3" fmla="*/ 2802085 h 2802085"/>
              <a:gd name="connsiteX4" fmla="*/ 0 w 3073089"/>
              <a:gd name="connsiteY4" fmla="*/ 0 h 2802085"/>
              <a:gd name="connsiteX0" fmla="*/ 0 w 3142862"/>
              <a:gd name="connsiteY0" fmla="*/ 0 h 2802085"/>
              <a:gd name="connsiteX1" fmla="*/ 3007415 w 3142862"/>
              <a:gd name="connsiteY1" fmla="*/ 55771 h 2802085"/>
              <a:gd name="connsiteX2" fmla="*/ 2879470 w 3142862"/>
              <a:gd name="connsiteY2" fmla="*/ 2334344 h 2802085"/>
              <a:gd name="connsiteX3" fmla="*/ 152810 w 3142862"/>
              <a:gd name="connsiteY3" fmla="*/ 2802085 h 2802085"/>
              <a:gd name="connsiteX4" fmla="*/ 0 w 3142862"/>
              <a:gd name="connsiteY4" fmla="*/ 0 h 2802085"/>
              <a:gd name="connsiteX0" fmla="*/ 0 w 3142862"/>
              <a:gd name="connsiteY0" fmla="*/ 0 h 2860388"/>
              <a:gd name="connsiteX1" fmla="*/ 3007415 w 3142862"/>
              <a:gd name="connsiteY1" fmla="*/ 55771 h 2860388"/>
              <a:gd name="connsiteX2" fmla="*/ 2879470 w 3142862"/>
              <a:gd name="connsiteY2" fmla="*/ 2334344 h 2860388"/>
              <a:gd name="connsiteX3" fmla="*/ 187196 w 3142862"/>
              <a:gd name="connsiteY3" fmla="*/ 2860388 h 2860388"/>
              <a:gd name="connsiteX4" fmla="*/ 0 w 3142862"/>
              <a:gd name="connsiteY4" fmla="*/ 0 h 2860388"/>
              <a:gd name="connsiteX0" fmla="*/ 0 w 3142862"/>
              <a:gd name="connsiteY0" fmla="*/ 0 h 2876373"/>
              <a:gd name="connsiteX1" fmla="*/ 3007415 w 3142862"/>
              <a:gd name="connsiteY1" fmla="*/ 55771 h 2876373"/>
              <a:gd name="connsiteX2" fmla="*/ 2879470 w 3142862"/>
              <a:gd name="connsiteY2" fmla="*/ 2334344 h 2876373"/>
              <a:gd name="connsiteX3" fmla="*/ 187196 w 3142862"/>
              <a:gd name="connsiteY3" fmla="*/ 2860388 h 2876373"/>
              <a:gd name="connsiteX4" fmla="*/ 0 w 3142862"/>
              <a:gd name="connsiteY4" fmla="*/ 0 h 2876373"/>
              <a:gd name="connsiteX0" fmla="*/ 0 w 3142862"/>
              <a:gd name="connsiteY0" fmla="*/ 0 h 2869960"/>
              <a:gd name="connsiteX1" fmla="*/ 3007415 w 3142862"/>
              <a:gd name="connsiteY1" fmla="*/ 55771 h 2869960"/>
              <a:gd name="connsiteX2" fmla="*/ 2879470 w 3142862"/>
              <a:gd name="connsiteY2" fmla="*/ 2334344 h 2869960"/>
              <a:gd name="connsiteX3" fmla="*/ 187196 w 3142862"/>
              <a:gd name="connsiteY3" fmla="*/ 2860388 h 2869960"/>
              <a:gd name="connsiteX4" fmla="*/ 0 w 3142862"/>
              <a:gd name="connsiteY4" fmla="*/ 0 h 2869960"/>
              <a:gd name="connsiteX0" fmla="*/ 0 w 3142862"/>
              <a:gd name="connsiteY0" fmla="*/ 0 h 2875403"/>
              <a:gd name="connsiteX1" fmla="*/ 3007415 w 3142862"/>
              <a:gd name="connsiteY1" fmla="*/ 55771 h 2875403"/>
              <a:gd name="connsiteX2" fmla="*/ 2879470 w 3142862"/>
              <a:gd name="connsiteY2" fmla="*/ 2334344 h 2875403"/>
              <a:gd name="connsiteX3" fmla="*/ 187196 w 3142862"/>
              <a:gd name="connsiteY3" fmla="*/ 2860388 h 2875403"/>
              <a:gd name="connsiteX4" fmla="*/ 0 w 3142862"/>
              <a:gd name="connsiteY4" fmla="*/ 0 h 2875403"/>
              <a:gd name="connsiteX0" fmla="*/ 0 w 3155056"/>
              <a:gd name="connsiteY0" fmla="*/ 0 h 2875403"/>
              <a:gd name="connsiteX1" fmla="*/ 3007415 w 3155056"/>
              <a:gd name="connsiteY1" fmla="*/ 55771 h 2875403"/>
              <a:gd name="connsiteX2" fmla="*/ 2879470 w 3155056"/>
              <a:gd name="connsiteY2" fmla="*/ 2334344 h 2875403"/>
              <a:gd name="connsiteX3" fmla="*/ 187196 w 3155056"/>
              <a:gd name="connsiteY3" fmla="*/ 2860388 h 2875403"/>
              <a:gd name="connsiteX4" fmla="*/ 0 w 3155056"/>
              <a:gd name="connsiteY4" fmla="*/ 0 h 2875403"/>
              <a:gd name="connsiteX0" fmla="*/ 0 w 3111070"/>
              <a:gd name="connsiteY0" fmla="*/ 0 h 2875403"/>
              <a:gd name="connsiteX1" fmla="*/ 3007415 w 3111070"/>
              <a:gd name="connsiteY1" fmla="*/ 55771 h 2875403"/>
              <a:gd name="connsiteX2" fmla="*/ 2879470 w 3111070"/>
              <a:gd name="connsiteY2" fmla="*/ 2334344 h 2875403"/>
              <a:gd name="connsiteX3" fmla="*/ 187196 w 3111070"/>
              <a:gd name="connsiteY3" fmla="*/ 2860388 h 2875403"/>
              <a:gd name="connsiteX4" fmla="*/ 0 w 3111070"/>
              <a:gd name="connsiteY4" fmla="*/ 0 h 2875403"/>
              <a:gd name="connsiteX0" fmla="*/ 0 w 3116300"/>
              <a:gd name="connsiteY0" fmla="*/ 0 h 2875403"/>
              <a:gd name="connsiteX1" fmla="*/ 3007415 w 3116300"/>
              <a:gd name="connsiteY1" fmla="*/ 55771 h 2875403"/>
              <a:gd name="connsiteX2" fmla="*/ 2879470 w 3116300"/>
              <a:gd name="connsiteY2" fmla="*/ 2334344 h 2875403"/>
              <a:gd name="connsiteX3" fmla="*/ 187196 w 3116300"/>
              <a:gd name="connsiteY3" fmla="*/ 2860388 h 2875403"/>
              <a:gd name="connsiteX4" fmla="*/ 0 w 3116300"/>
              <a:gd name="connsiteY4" fmla="*/ 0 h 287540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116300" h="2875403">
                <a:moveTo>
                  <a:pt x="0" y="0"/>
                </a:moveTo>
                <a:cubicBezTo>
                  <a:pt x="1127017" y="85961"/>
                  <a:pt x="2004943" y="37181"/>
                  <a:pt x="3007415" y="55771"/>
                </a:cubicBezTo>
                <a:cubicBezTo>
                  <a:pt x="2936937" y="964672"/>
                  <a:pt x="3368549" y="2290401"/>
                  <a:pt x="2879470" y="2334344"/>
                </a:cubicBezTo>
                <a:cubicBezTo>
                  <a:pt x="2708049" y="2614029"/>
                  <a:pt x="1197859" y="2950916"/>
                  <a:pt x="187196" y="2860388"/>
                </a:cubicBezTo>
                <a:cubicBezTo>
                  <a:pt x="13901" y="1782226"/>
                  <a:pt x="148001" y="804419"/>
                  <a:pt x="0" y="0"/>
                </a:cubicBezTo>
                <a:close/>
              </a:path>
            </a:pathLst>
          </a:custGeom>
          <a:solidFill>
            <a:srgbClr val="FFFF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000" dirty="0">
                <a:ln w="0"/>
                <a:solidFill>
                  <a:schemeClr val="tx1"/>
                </a:solidFill>
                <a:effectLst>
                  <a:outerShdw blurRad="38100" dist="19050" dir="2700000" algn="tl" rotWithShape="0">
                    <a:schemeClr val="dk1">
                      <a:alpha val="40000"/>
                    </a:schemeClr>
                  </a:outerShdw>
                </a:effectLst>
              </a:rPr>
              <a:t>Pacific </a:t>
            </a:r>
            <a:r>
              <a:rPr lang="fr-FR" sz="1000" dirty="0" err="1">
                <a:ln w="0"/>
                <a:solidFill>
                  <a:schemeClr val="tx1"/>
                </a:solidFill>
                <a:effectLst>
                  <a:outerShdw blurRad="38100" dist="19050" dir="2700000" algn="tl" rotWithShape="0">
                    <a:schemeClr val="dk1">
                      <a:alpha val="40000"/>
                    </a:schemeClr>
                  </a:outerShdw>
                </a:effectLst>
              </a:rPr>
              <a:t>Sustainable</a:t>
            </a:r>
            <a:r>
              <a:rPr lang="fr-FR" sz="1000" dirty="0">
                <a:ln w="0"/>
                <a:solidFill>
                  <a:schemeClr val="tx1"/>
                </a:solidFill>
                <a:effectLst>
                  <a:outerShdw blurRad="38100" dist="19050" dir="2700000" algn="tl" rotWithShape="0">
                    <a:schemeClr val="dk1">
                      <a:alpha val="40000"/>
                    </a:schemeClr>
                  </a:outerShdw>
                </a:effectLst>
              </a:rPr>
              <a:t> </a:t>
            </a:r>
            <a:r>
              <a:rPr lang="fr-FR" sz="1000" dirty="0" err="1">
                <a:ln w="0"/>
                <a:solidFill>
                  <a:schemeClr val="tx1"/>
                </a:solidFill>
                <a:effectLst>
                  <a:outerShdw blurRad="38100" dist="19050" dir="2700000" algn="tl" rotWithShape="0">
                    <a:schemeClr val="dk1">
                      <a:alpha val="40000"/>
                    </a:schemeClr>
                  </a:outerShdw>
                </a:effectLst>
              </a:rPr>
              <a:t>Development</a:t>
            </a:r>
            <a:r>
              <a:rPr lang="fr-FR" sz="1000" dirty="0">
                <a:ln w="0"/>
                <a:solidFill>
                  <a:schemeClr val="tx1"/>
                </a:solidFill>
                <a:effectLst>
                  <a:outerShdw blurRad="38100" dist="19050" dir="2700000" algn="tl" rotWithShape="0">
                    <a:schemeClr val="dk1">
                      <a:alpha val="40000"/>
                    </a:schemeClr>
                  </a:outerShdw>
                </a:effectLst>
              </a:rPr>
              <a:t> Report </a:t>
            </a:r>
            <a:r>
              <a:rPr lang="fr-FR" sz="1000" dirty="0" err="1">
                <a:ln w="0"/>
                <a:solidFill>
                  <a:schemeClr val="tx1"/>
                </a:solidFill>
                <a:effectLst>
                  <a:outerShdw blurRad="38100" dist="19050" dir="2700000" algn="tl" rotWithShape="0">
                    <a:schemeClr val="dk1">
                      <a:alpha val="40000"/>
                    </a:schemeClr>
                  </a:outerShdw>
                </a:effectLst>
              </a:rPr>
              <a:t>every</a:t>
            </a:r>
            <a:r>
              <a:rPr lang="fr-FR" sz="1000" dirty="0">
                <a:ln w="0"/>
                <a:solidFill>
                  <a:schemeClr val="tx1"/>
                </a:solidFill>
                <a:effectLst>
                  <a:outerShdw blurRad="38100" dist="19050" dir="2700000" algn="tl" rotWithShape="0">
                    <a:schemeClr val="dk1">
                      <a:alpha val="40000"/>
                    </a:schemeClr>
                  </a:outerShdw>
                </a:effectLst>
              </a:rPr>
              <a:t> 4 </a:t>
            </a:r>
            <a:r>
              <a:rPr lang="fr-FR" sz="1000" dirty="0" err="1">
                <a:ln w="0"/>
                <a:solidFill>
                  <a:schemeClr val="tx1"/>
                </a:solidFill>
                <a:effectLst>
                  <a:outerShdw blurRad="38100" dist="19050" dir="2700000" algn="tl" rotWithShape="0">
                    <a:schemeClr val="dk1">
                      <a:alpha val="40000"/>
                    </a:schemeClr>
                  </a:outerShdw>
                </a:effectLst>
              </a:rPr>
              <a:t>years</a:t>
            </a:r>
            <a:r>
              <a:rPr lang="fr-FR" sz="1000" dirty="0">
                <a:ln w="0"/>
                <a:solidFill>
                  <a:schemeClr val="tx1"/>
                </a:solidFill>
                <a:effectLst>
                  <a:outerShdw blurRad="38100" dist="19050" dir="2700000" algn="tl" rotWithShape="0">
                    <a:schemeClr val="dk1">
                      <a:alpha val="40000"/>
                    </a:schemeClr>
                  </a:outerShdw>
                </a:effectLst>
              </a:rPr>
              <a:t> to </a:t>
            </a:r>
            <a:r>
              <a:rPr lang="fr-FR" sz="1000" dirty="0" err="1">
                <a:ln w="0"/>
                <a:solidFill>
                  <a:schemeClr val="tx1"/>
                </a:solidFill>
                <a:effectLst>
                  <a:outerShdw blurRad="38100" dist="19050" dir="2700000" algn="tl" rotWithShape="0">
                    <a:schemeClr val="dk1">
                      <a:alpha val="40000"/>
                    </a:schemeClr>
                  </a:outerShdw>
                </a:effectLst>
              </a:rPr>
              <a:t>inform</a:t>
            </a:r>
            <a:r>
              <a:rPr lang="fr-FR" sz="1000" dirty="0">
                <a:ln w="0"/>
                <a:solidFill>
                  <a:schemeClr val="tx1"/>
                </a:solidFill>
                <a:effectLst>
                  <a:outerShdw blurRad="38100" dist="19050" dir="2700000" algn="tl" rotWithShape="0">
                    <a:schemeClr val="dk1">
                      <a:alpha val="40000"/>
                    </a:schemeClr>
                  </a:outerShdw>
                </a:effectLst>
              </a:rPr>
              <a:t> the GAHLPF</a:t>
            </a:r>
          </a:p>
        </p:txBody>
      </p:sp>
      <p:sp>
        <p:nvSpPr>
          <p:cNvPr id="123" name="TextBox 122"/>
          <p:cNvSpPr txBox="1"/>
          <p:nvPr/>
        </p:nvSpPr>
        <p:spPr>
          <a:xfrm>
            <a:off x="7153003" y="3951351"/>
            <a:ext cx="430887" cy="1639230"/>
          </a:xfrm>
          <a:prstGeom prst="rect">
            <a:avLst/>
          </a:prstGeom>
          <a:noFill/>
        </p:spPr>
        <p:txBody>
          <a:bodyPr vert="vert270" wrap="none" rtlCol="0">
            <a:spAutoFit/>
          </a:bodyPr>
          <a:lstStyle/>
          <a:p>
            <a:pPr algn="r"/>
            <a:r>
              <a:rPr lang="en-US" sz="1600" b="1" i="1" dirty="0">
                <a:solidFill>
                  <a:srgbClr val="00B0F0"/>
                </a:solidFill>
                <a:latin typeface="Arial" pitchFamily="34" charset="0"/>
                <a:cs typeface="Arial" pitchFamily="34" charset="0"/>
              </a:rPr>
              <a:t>2</a:t>
            </a:r>
            <a:r>
              <a:rPr lang="en-US" sz="1600" b="1" i="1" baseline="30000" dirty="0">
                <a:solidFill>
                  <a:srgbClr val="00B0F0"/>
                </a:solidFill>
                <a:latin typeface="Arial" pitchFamily="34" charset="0"/>
                <a:cs typeface="Arial" pitchFamily="34" charset="0"/>
              </a:rPr>
              <a:t>nd</a:t>
            </a:r>
            <a:r>
              <a:rPr lang="en-US" sz="1600" b="1" i="1" dirty="0">
                <a:solidFill>
                  <a:srgbClr val="00B0F0"/>
                </a:solidFill>
                <a:latin typeface="Arial" pitchFamily="34" charset="0"/>
                <a:cs typeface="Arial" pitchFamily="34" charset="0"/>
              </a:rPr>
              <a:t>  </a:t>
            </a:r>
            <a:r>
              <a:rPr lang="en-US" sz="1600" b="1" i="1" dirty="0" smtClean="0">
                <a:solidFill>
                  <a:srgbClr val="00B0F0"/>
                </a:solidFill>
                <a:latin typeface="Arial" pitchFamily="34" charset="0"/>
                <a:cs typeface="Arial" pitchFamily="34" charset="0"/>
              </a:rPr>
              <a:t>Pacific SDR</a:t>
            </a:r>
            <a:endParaRPr lang="en-GB" sz="1600" b="1" i="1" dirty="0">
              <a:solidFill>
                <a:srgbClr val="00B0F0"/>
              </a:solidFill>
              <a:latin typeface="Arial" pitchFamily="34" charset="0"/>
              <a:cs typeface="Arial" pitchFamily="34" charset="0"/>
            </a:endParaRPr>
          </a:p>
        </p:txBody>
      </p:sp>
      <p:sp>
        <p:nvSpPr>
          <p:cNvPr id="124" name="TextBox 123"/>
          <p:cNvSpPr txBox="1"/>
          <p:nvPr/>
        </p:nvSpPr>
        <p:spPr>
          <a:xfrm>
            <a:off x="9461880" y="3908641"/>
            <a:ext cx="430887" cy="1551066"/>
          </a:xfrm>
          <a:prstGeom prst="rect">
            <a:avLst/>
          </a:prstGeom>
          <a:noFill/>
        </p:spPr>
        <p:txBody>
          <a:bodyPr vert="vert270" wrap="none" rtlCol="0">
            <a:spAutoFit/>
          </a:bodyPr>
          <a:lstStyle/>
          <a:p>
            <a:pPr algn="r"/>
            <a:r>
              <a:rPr lang="en-US" sz="1600" b="1" i="1" dirty="0">
                <a:solidFill>
                  <a:srgbClr val="00B0F0"/>
                </a:solidFill>
                <a:latin typeface="Arial" pitchFamily="34" charset="0"/>
                <a:cs typeface="Arial" pitchFamily="34" charset="0"/>
              </a:rPr>
              <a:t>3</a:t>
            </a:r>
            <a:r>
              <a:rPr lang="en-US" sz="1600" b="1" i="1" baseline="30000" dirty="0">
                <a:solidFill>
                  <a:srgbClr val="00B0F0"/>
                </a:solidFill>
                <a:latin typeface="Arial" pitchFamily="34" charset="0"/>
                <a:cs typeface="Arial" pitchFamily="34" charset="0"/>
              </a:rPr>
              <a:t>rd</a:t>
            </a:r>
            <a:r>
              <a:rPr lang="en-US" sz="1600" b="1" i="1" dirty="0">
                <a:solidFill>
                  <a:srgbClr val="00B0F0"/>
                </a:solidFill>
                <a:latin typeface="Arial" pitchFamily="34" charset="0"/>
                <a:cs typeface="Arial" pitchFamily="34" charset="0"/>
              </a:rPr>
              <a:t> </a:t>
            </a:r>
            <a:r>
              <a:rPr lang="en-US" sz="1600" b="1" i="1" dirty="0" smtClean="0">
                <a:solidFill>
                  <a:srgbClr val="00B0F0"/>
                </a:solidFill>
                <a:latin typeface="Arial" pitchFamily="34" charset="0"/>
                <a:cs typeface="Arial" pitchFamily="34" charset="0"/>
              </a:rPr>
              <a:t>Pacific SDR</a:t>
            </a:r>
            <a:endParaRPr lang="en-GB" sz="1600" b="1" i="1" dirty="0">
              <a:solidFill>
                <a:srgbClr val="00B0F0"/>
              </a:solidFill>
              <a:latin typeface="Arial" pitchFamily="34" charset="0"/>
              <a:cs typeface="Arial" pitchFamily="34" charset="0"/>
            </a:endParaRPr>
          </a:p>
        </p:txBody>
      </p:sp>
      <p:sp>
        <p:nvSpPr>
          <p:cNvPr id="125" name="TextBox 124"/>
          <p:cNvSpPr txBox="1"/>
          <p:nvPr/>
        </p:nvSpPr>
        <p:spPr>
          <a:xfrm>
            <a:off x="11215141" y="3898638"/>
            <a:ext cx="430887" cy="1543050"/>
          </a:xfrm>
          <a:prstGeom prst="rect">
            <a:avLst/>
          </a:prstGeom>
          <a:noFill/>
        </p:spPr>
        <p:txBody>
          <a:bodyPr vert="vert270" wrap="none" rtlCol="0">
            <a:spAutoFit/>
          </a:bodyPr>
          <a:lstStyle/>
          <a:p>
            <a:pPr algn="r"/>
            <a:r>
              <a:rPr lang="en-US" sz="1600" b="1" i="1" dirty="0" smtClean="0">
                <a:solidFill>
                  <a:srgbClr val="00B0F0"/>
                </a:solidFill>
                <a:latin typeface="Arial" pitchFamily="34" charset="0"/>
                <a:cs typeface="Arial" pitchFamily="34" charset="0"/>
              </a:rPr>
              <a:t>4</a:t>
            </a:r>
            <a:r>
              <a:rPr lang="en-US" sz="1600" b="1" i="1" baseline="30000" dirty="0" smtClean="0">
                <a:solidFill>
                  <a:srgbClr val="00B0F0"/>
                </a:solidFill>
                <a:latin typeface="Arial" pitchFamily="34" charset="0"/>
                <a:cs typeface="Arial" pitchFamily="34" charset="0"/>
              </a:rPr>
              <a:t>th</a:t>
            </a:r>
            <a:r>
              <a:rPr lang="en-US" sz="1600" b="1" i="1" dirty="0" smtClean="0">
                <a:solidFill>
                  <a:srgbClr val="00B0F0"/>
                </a:solidFill>
                <a:latin typeface="Arial" pitchFamily="34" charset="0"/>
                <a:cs typeface="Arial" pitchFamily="34" charset="0"/>
              </a:rPr>
              <a:t> Pacific SDR</a:t>
            </a:r>
            <a:endParaRPr lang="en-GB" sz="1600" b="1" i="1" dirty="0">
              <a:solidFill>
                <a:srgbClr val="00B0F0"/>
              </a:solidFill>
              <a:latin typeface="Arial" pitchFamily="34" charset="0"/>
              <a:cs typeface="Arial" pitchFamily="34" charset="0"/>
            </a:endParaRPr>
          </a:p>
        </p:txBody>
      </p:sp>
      <p:sp>
        <p:nvSpPr>
          <p:cNvPr id="41" name="Rectangle 5"/>
          <p:cNvSpPr/>
          <p:nvPr/>
        </p:nvSpPr>
        <p:spPr>
          <a:xfrm>
            <a:off x="2132886" y="5011510"/>
            <a:ext cx="1400966" cy="939977"/>
          </a:xfrm>
          <a:custGeom>
            <a:avLst/>
            <a:gdLst>
              <a:gd name="connsiteX0" fmla="*/ 0 w 2958182"/>
              <a:gd name="connsiteY0" fmla="*/ 0 h 2855644"/>
              <a:gd name="connsiteX1" fmla="*/ 2958182 w 2958182"/>
              <a:gd name="connsiteY1" fmla="*/ 0 h 2855644"/>
              <a:gd name="connsiteX2" fmla="*/ 2958182 w 2958182"/>
              <a:gd name="connsiteY2" fmla="*/ 2855644 h 2855644"/>
              <a:gd name="connsiteX3" fmla="*/ 0 w 2958182"/>
              <a:gd name="connsiteY3" fmla="*/ 2855644 h 2855644"/>
              <a:gd name="connsiteX4" fmla="*/ 0 w 2958182"/>
              <a:gd name="connsiteY4" fmla="*/ 0 h 2855644"/>
              <a:gd name="connsiteX0" fmla="*/ 0 w 2958182"/>
              <a:gd name="connsiteY0" fmla="*/ 0 h 2855644"/>
              <a:gd name="connsiteX1" fmla="*/ 2958182 w 2958182"/>
              <a:gd name="connsiteY1" fmla="*/ 0 h 2855644"/>
              <a:gd name="connsiteX2" fmla="*/ 2958182 w 2958182"/>
              <a:gd name="connsiteY2" fmla="*/ 2855644 h 2855644"/>
              <a:gd name="connsiteX3" fmla="*/ 99227 w 2958182"/>
              <a:gd name="connsiteY3" fmla="*/ 2774555 h 2855644"/>
              <a:gd name="connsiteX4" fmla="*/ 0 w 2958182"/>
              <a:gd name="connsiteY4" fmla="*/ 0 h 2855644"/>
              <a:gd name="connsiteX0" fmla="*/ 0 w 3007415"/>
              <a:gd name="connsiteY0" fmla="*/ 0 h 2911415"/>
              <a:gd name="connsiteX1" fmla="*/ 3007415 w 3007415"/>
              <a:gd name="connsiteY1" fmla="*/ 55771 h 2911415"/>
              <a:gd name="connsiteX2" fmla="*/ 3007415 w 3007415"/>
              <a:gd name="connsiteY2" fmla="*/ 2911415 h 2911415"/>
              <a:gd name="connsiteX3" fmla="*/ 148460 w 3007415"/>
              <a:gd name="connsiteY3" fmla="*/ 2830326 h 2911415"/>
              <a:gd name="connsiteX4" fmla="*/ 0 w 3007415"/>
              <a:gd name="connsiteY4" fmla="*/ 0 h 2911415"/>
              <a:gd name="connsiteX0" fmla="*/ 0 w 3007415"/>
              <a:gd name="connsiteY0" fmla="*/ 0 h 2911415"/>
              <a:gd name="connsiteX1" fmla="*/ 3007415 w 3007415"/>
              <a:gd name="connsiteY1" fmla="*/ 55771 h 2911415"/>
              <a:gd name="connsiteX2" fmla="*/ 3007415 w 3007415"/>
              <a:gd name="connsiteY2" fmla="*/ 2911415 h 2911415"/>
              <a:gd name="connsiteX3" fmla="*/ 148460 w 3007415"/>
              <a:gd name="connsiteY3" fmla="*/ 2830326 h 2911415"/>
              <a:gd name="connsiteX4" fmla="*/ 0 w 3007415"/>
              <a:gd name="connsiteY4" fmla="*/ 0 h 2911415"/>
              <a:gd name="connsiteX0" fmla="*/ 0 w 3007415"/>
              <a:gd name="connsiteY0" fmla="*/ 0 h 2911415"/>
              <a:gd name="connsiteX1" fmla="*/ 3007415 w 3007415"/>
              <a:gd name="connsiteY1" fmla="*/ 55771 h 2911415"/>
              <a:gd name="connsiteX2" fmla="*/ 3007415 w 3007415"/>
              <a:gd name="connsiteY2" fmla="*/ 2911415 h 2911415"/>
              <a:gd name="connsiteX3" fmla="*/ 148460 w 3007415"/>
              <a:gd name="connsiteY3" fmla="*/ 2830326 h 2911415"/>
              <a:gd name="connsiteX4" fmla="*/ 0 w 3007415"/>
              <a:gd name="connsiteY4" fmla="*/ 0 h 2911415"/>
              <a:gd name="connsiteX0" fmla="*/ 0 w 3007415"/>
              <a:gd name="connsiteY0" fmla="*/ 0 h 2911415"/>
              <a:gd name="connsiteX1" fmla="*/ 3007415 w 3007415"/>
              <a:gd name="connsiteY1" fmla="*/ 55771 h 2911415"/>
              <a:gd name="connsiteX2" fmla="*/ 3007415 w 3007415"/>
              <a:gd name="connsiteY2" fmla="*/ 2911415 h 2911415"/>
              <a:gd name="connsiteX3" fmla="*/ 152810 w 3007415"/>
              <a:gd name="connsiteY3" fmla="*/ 2802085 h 2911415"/>
              <a:gd name="connsiteX4" fmla="*/ 0 w 3007415"/>
              <a:gd name="connsiteY4" fmla="*/ 0 h 2911415"/>
              <a:gd name="connsiteX0" fmla="*/ 0 w 3007415"/>
              <a:gd name="connsiteY0" fmla="*/ 0 h 2911415"/>
              <a:gd name="connsiteX1" fmla="*/ 3007415 w 3007415"/>
              <a:gd name="connsiteY1" fmla="*/ 55771 h 2911415"/>
              <a:gd name="connsiteX2" fmla="*/ 3007415 w 3007415"/>
              <a:gd name="connsiteY2" fmla="*/ 2911415 h 2911415"/>
              <a:gd name="connsiteX3" fmla="*/ 152810 w 3007415"/>
              <a:gd name="connsiteY3" fmla="*/ 2802085 h 2911415"/>
              <a:gd name="connsiteX4" fmla="*/ 0 w 3007415"/>
              <a:gd name="connsiteY4" fmla="*/ 0 h 2911415"/>
              <a:gd name="connsiteX0" fmla="*/ 0 w 3007415"/>
              <a:gd name="connsiteY0" fmla="*/ 0 h 2802085"/>
              <a:gd name="connsiteX1" fmla="*/ 3007415 w 3007415"/>
              <a:gd name="connsiteY1" fmla="*/ 55771 h 2802085"/>
              <a:gd name="connsiteX2" fmla="*/ 2795981 w 3007415"/>
              <a:gd name="connsiteY2" fmla="*/ 2782473 h 2802085"/>
              <a:gd name="connsiteX3" fmla="*/ 152810 w 3007415"/>
              <a:gd name="connsiteY3" fmla="*/ 2802085 h 2802085"/>
              <a:gd name="connsiteX4" fmla="*/ 0 w 3007415"/>
              <a:gd name="connsiteY4" fmla="*/ 0 h 2802085"/>
              <a:gd name="connsiteX0" fmla="*/ 0 w 3007415"/>
              <a:gd name="connsiteY0" fmla="*/ 0 h 2910528"/>
              <a:gd name="connsiteX1" fmla="*/ 3007415 w 3007415"/>
              <a:gd name="connsiteY1" fmla="*/ 55771 h 2910528"/>
              <a:gd name="connsiteX2" fmla="*/ 2795981 w 3007415"/>
              <a:gd name="connsiteY2" fmla="*/ 2782473 h 2910528"/>
              <a:gd name="connsiteX3" fmla="*/ 152810 w 3007415"/>
              <a:gd name="connsiteY3" fmla="*/ 2802085 h 2910528"/>
              <a:gd name="connsiteX4" fmla="*/ 0 w 3007415"/>
              <a:gd name="connsiteY4" fmla="*/ 0 h 2910528"/>
              <a:gd name="connsiteX0" fmla="*/ 0 w 3016462"/>
              <a:gd name="connsiteY0" fmla="*/ 0 h 2910528"/>
              <a:gd name="connsiteX1" fmla="*/ 3007415 w 3016462"/>
              <a:gd name="connsiteY1" fmla="*/ 55771 h 2910528"/>
              <a:gd name="connsiteX2" fmla="*/ 2795981 w 3016462"/>
              <a:gd name="connsiteY2" fmla="*/ 2782473 h 2910528"/>
              <a:gd name="connsiteX3" fmla="*/ 152810 w 3016462"/>
              <a:gd name="connsiteY3" fmla="*/ 2802085 h 2910528"/>
              <a:gd name="connsiteX4" fmla="*/ 0 w 3016462"/>
              <a:gd name="connsiteY4" fmla="*/ 0 h 2910528"/>
              <a:gd name="connsiteX0" fmla="*/ 0 w 3064249"/>
              <a:gd name="connsiteY0" fmla="*/ 0 h 2898641"/>
              <a:gd name="connsiteX1" fmla="*/ 3007415 w 3064249"/>
              <a:gd name="connsiteY1" fmla="*/ 55771 h 2898641"/>
              <a:gd name="connsiteX2" fmla="*/ 2875643 w 3064249"/>
              <a:gd name="connsiteY2" fmla="*/ 2765832 h 2898641"/>
              <a:gd name="connsiteX3" fmla="*/ 152810 w 3064249"/>
              <a:gd name="connsiteY3" fmla="*/ 2802085 h 2898641"/>
              <a:gd name="connsiteX4" fmla="*/ 0 w 3064249"/>
              <a:gd name="connsiteY4" fmla="*/ 0 h 2898641"/>
              <a:gd name="connsiteX0" fmla="*/ 0 w 3070540"/>
              <a:gd name="connsiteY0" fmla="*/ 0 h 2898641"/>
              <a:gd name="connsiteX1" fmla="*/ 3007415 w 3070540"/>
              <a:gd name="connsiteY1" fmla="*/ 55771 h 2898641"/>
              <a:gd name="connsiteX2" fmla="*/ 2875643 w 3070540"/>
              <a:gd name="connsiteY2" fmla="*/ 2765832 h 2898641"/>
              <a:gd name="connsiteX3" fmla="*/ 152810 w 3070540"/>
              <a:gd name="connsiteY3" fmla="*/ 2802085 h 2898641"/>
              <a:gd name="connsiteX4" fmla="*/ 0 w 3070540"/>
              <a:gd name="connsiteY4" fmla="*/ 0 h 2898641"/>
              <a:gd name="connsiteX0" fmla="*/ 0 w 3050496"/>
              <a:gd name="connsiteY0" fmla="*/ 0 h 2831008"/>
              <a:gd name="connsiteX1" fmla="*/ 3007415 w 3050496"/>
              <a:gd name="connsiteY1" fmla="*/ 55771 h 2831008"/>
              <a:gd name="connsiteX2" fmla="*/ 2844527 w 3050496"/>
              <a:gd name="connsiteY2" fmla="*/ 2655027 h 2831008"/>
              <a:gd name="connsiteX3" fmla="*/ 152810 w 3050496"/>
              <a:gd name="connsiteY3" fmla="*/ 2802085 h 2831008"/>
              <a:gd name="connsiteX4" fmla="*/ 0 w 3050496"/>
              <a:gd name="connsiteY4" fmla="*/ 0 h 2831008"/>
              <a:gd name="connsiteX0" fmla="*/ 0 w 3083026"/>
              <a:gd name="connsiteY0" fmla="*/ 0 h 2802085"/>
              <a:gd name="connsiteX1" fmla="*/ 3007415 w 3083026"/>
              <a:gd name="connsiteY1" fmla="*/ 55771 h 2802085"/>
              <a:gd name="connsiteX2" fmla="*/ 2894153 w 3083026"/>
              <a:gd name="connsiteY2" fmla="*/ 2551842 h 2802085"/>
              <a:gd name="connsiteX3" fmla="*/ 152810 w 3083026"/>
              <a:gd name="connsiteY3" fmla="*/ 2802085 h 2802085"/>
              <a:gd name="connsiteX4" fmla="*/ 0 w 3083026"/>
              <a:gd name="connsiteY4" fmla="*/ 0 h 2802085"/>
              <a:gd name="connsiteX0" fmla="*/ 0 w 3077100"/>
              <a:gd name="connsiteY0" fmla="*/ 0 h 2839147"/>
              <a:gd name="connsiteX1" fmla="*/ 3007415 w 3077100"/>
              <a:gd name="connsiteY1" fmla="*/ 55771 h 2839147"/>
              <a:gd name="connsiteX2" fmla="*/ 2885440 w 3077100"/>
              <a:gd name="connsiteY2" fmla="*/ 2670966 h 2839147"/>
              <a:gd name="connsiteX3" fmla="*/ 152810 w 3077100"/>
              <a:gd name="connsiteY3" fmla="*/ 2802085 h 2839147"/>
              <a:gd name="connsiteX4" fmla="*/ 0 w 3077100"/>
              <a:gd name="connsiteY4" fmla="*/ 0 h 2839147"/>
              <a:gd name="connsiteX0" fmla="*/ 0 w 3084012"/>
              <a:gd name="connsiteY0" fmla="*/ 0 h 2810619"/>
              <a:gd name="connsiteX1" fmla="*/ 3007415 w 3084012"/>
              <a:gd name="connsiteY1" fmla="*/ 55771 h 2810619"/>
              <a:gd name="connsiteX2" fmla="*/ 2895591 w 3084012"/>
              <a:gd name="connsiteY2" fmla="*/ 2605068 h 2810619"/>
              <a:gd name="connsiteX3" fmla="*/ 152810 w 3084012"/>
              <a:gd name="connsiteY3" fmla="*/ 2802085 h 2810619"/>
              <a:gd name="connsiteX4" fmla="*/ 0 w 3084012"/>
              <a:gd name="connsiteY4" fmla="*/ 0 h 2810619"/>
              <a:gd name="connsiteX0" fmla="*/ 0 w 3108841"/>
              <a:gd name="connsiteY0" fmla="*/ 0 h 2802085"/>
              <a:gd name="connsiteX1" fmla="*/ 3007415 w 3108841"/>
              <a:gd name="connsiteY1" fmla="*/ 55771 h 2802085"/>
              <a:gd name="connsiteX2" fmla="*/ 2930854 w 3108841"/>
              <a:gd name="connsiteY2" fmla="*/ 2501276 h 2802085"/>
              <a:gd name="connsiteX3" fmla="*/ 152810 w 3108841"/>
              <a:gd name="connsiteY3" fmla="*/ 2802085 h 2802085"/>
              <a:gd name="connsiteX4" fmla="*/ 0 w 3108841"/>
              <a:gd name="connsiteY4" fmla="*/ 0 h 2802085"/>
              <a:gd name="connsiteX0" fmla="*/ 0 w 3073089"/>
              <a:gd name="connsiteY0" fmla="*/ 0 h 2802085"/>
              <a:gd name="connsiteX1" fmla="*/ 3007415 w 3073089"/>
              <a:gd name="connsiteY1" fmla="*/ 55771 h 2802085"/>
              <a:gd name="connsiteX2" fmla="*/ 2879470 w 3073089"/>
              <a:gd name="connsiteY2" fmla="*/ 2334344 h 2802085"/>
              <a:gd name="connsiteX3" fmla="*/ 152810 w 3073089"/>
              <a:gd name="connsiteY3" fmla="*/ 2802085 h 2802085"/>
              <a:gd name="connsiteX4" fmla="*/ 0 w 3073089"/>
              <a:gd name="connsiteY4" fmla="*/ 0 h 2802085"/>
              <a:gd name="connsiteX0" fmla="*/ 0 w 3142862"/>
              <a:gd name="connsiteY0" fmla="*/ 0 h 2802085"/>
              <a:gd name="connsiteX1" fmla="*/ 3007415 w 3142862"/>
              <a:gd name="connsiteY1" fmla="*/ 55771 h 2802085"/>
              <a:gd name="connsiteX2" fmla="*/ 2879470 w 3142862"/>
              <a:gd name="connsiteY2" fmla="*/ 2334344 h 2802085"/>
              <a:gd name="connsiteX3" fmla="*/ 152810 w 3142862"/>
              <a:gd name="connsiteY3" fmla="*/ 2802085 h 2802085"/>
              <a:gd name="connsiteX4" fmla="*/ 0 w 3142862"/>
              <a:gd name="connsiteY4" fmla="*/ 0 h 2802085"/>
              <a:gd name="connsiteX0" fmla="*/ 0 w 3142862"/>
              <a:gd name="connsiteY0" fmla="*/ 0 h 2860388"/>
              <a:gd name="connsiteX1" fmla="*/ 3007415 w 3142862"/>
              <a:gd name="connsiteY1" fmla="*/ 55771 h 2860388"/>
              <a:gd name="connsiteX2" fmla="*/ 2879470 w 3142862"/>
              <a:gd name="connsiteY2" fmla="*/ 2334344 h 2860388"/>
              <a:gd name="connsiteX3" fmla="*/ 187196 w 3142862"/>
              <a:gd name="connsiteY3" fmla="*/ 2860388 h 2860388"/>
              <a:gd name="connsiteX4" fmla="*/ 0 w 3142862"/>
              <a:gd name="connsiteY4" fmla="*/ 0 h 2860388"/>
              <a:gd name="connsiteX0" fmla="*/ 0 w 3142862"/>
              <a:gd name="connsiteY0" fmla="*/ 0 h 2876373"/>
              <a:gd name="connsiteX1" fmla="*/ 3007415 w 3142862"/>
              <a:gd name="connsiteY1" fmla="*/ 55771 h 2876373"/>
              <a:gd name="connsiteX2" fmla="*/ 2879470 w 3142862"/>
              <a:gd name="connsiteY2" fmla="*/ 2334344 h 2876373"/>
              <a:gd name="connsiteX3" fmla="*/ 187196 w 3142862"/>
              <a:gd name="connsiteY3" fmla="*/ 2860388 h 2876373"/>
              <a:gd name="connsiteX4" fmla="*/ 0 w 3142862"/>
              <a:gd name="connsiteY4" fmla="*/ 0 h 2876373"/>
              <a:gd name="connsiteX0" fmla="*/ 0 w 3142862"/>
              <a:gd name="connsiteY0" fmla="*/ 0 h 2869960"/>
              <a:gd name="connsiteX1" fmla="*/ 3007415 w 3142862"/>
              <a:gd name="connsiteY1" fmla="*/ 55771 h 2869960"/>
              <a:gd name="connsiteX2" fmla="*/ 2879470 w 3142862"/>
              <a:gd name="connsiteY2" fmla="*/ 2334344 h 2869960"/>
              <a:gd name="connsiteX3" fmla="*/ 187196 w 3142862"/>
              <a:gd name="connsiteY3" fmla="*/ 2860388 h 2869960"/>
              <a:gd name="connsiteX4" fmla="*/ 0 w 3142862"/>
              <a:gd name="connsiteY4" fmla="*/ 0 h 2869960"/>
              <a:gd name="connsiteX0" fmla="*/ 0 w 3142862"/>
              <a:gd name="connsiteY0" fmla="*/ 0 h 2875403"/>
              <a:gd name="connsiteX1" fmla="*/ 3007415 w 3142862"/>
              <a:gd name="connsiteY1" fmla="*/ 55771 h 2875403"/>
              <a:gd name="connsiteX2" fmla="*/ 2879470 w 3142862"/>
              <a:gd name="connsiteY2" fmla="*/ 2334344 h 2875403"/>
              <a:gd name="connsiteX3" fmla="*/ 187196 w 3142862"/>
              <a:gd name="connsiteY3" fmla="*/ 2860388 h 2875403"/>
              <a:gd name="connsiteX4" fmla="*/ 0 w 3142862"/>
              <a:gd name="connsiteY4" fmla="*/ 0 h 2875403"/>
              <a:gd name="connsiteX0" fmla="*/ 0 w 3155056"/>
              <a:gd name="connsiteY0" fmla="*/ 0 h 2875403"/>
              <a:gd name="connsiteX1" fmla="*/ 3007415 w 3155056"/>
              <a:gd name="connsiteY1" fmla="*/ 55771 h 2875403"/>
              <a:gd name="connsiteX2" fmla="*/ 2879470 w 3155056"/>
              <a:gd name="connsiteY2" fmla="*/ 2334344 h 2875403"/>
              <a:gd name="connsiteX3" fmla="*/ 187196 w 3155056"/>
              <a:gd name="connsiteY3" fmla="*/ 2860388 h 2875403"/>
              <a:gd name="connsiteX4" fmla="*/ 0 w 3155056"/>
              <a:gd name="connsiteY4" fmla="*/ 0 h 2875403"/>
              <a:gd name="connsiteX0" fmla="*/ 0 w 3111070"/>
              <a:gd name="connsiteY0" fmla="*/ 0 h 2875403"/>
              <a:gd name="connsiteX1" fmla="*/ 3007415 w 3111070"/>
              <a:gd name="connsiteY1" fmla="*/ 55771 h 2875403"/>
              <a:gd name="connsiteX2" fmla="*/ 2879470 w 3111070"/>
              <a:gd name="connsiteY2" fmla="*/ 2334344 h 2875403"/>
              <a:gd name="connsiteX3" fmla="*/ 187196 w 3111070"/>
              <a:gd name="connsiteY3" fmla="*/ 2860388 h 2875403"/>
              <a:gd name="connsiteX4" fmla="*/ 0 w 3111070"/>
              <a:gd name="connsiteY4" fmla="*/ 0 h 2875403"/>
              <a:gd name="connsiteX0" fmla="*/ 0 w 3116300"/>
              <a:gd name="connsiteY0" fmla="*/ 0 h 2875403"/>
              <a:gd name="connsiteX1" fmla="*/ 3007415 w 3116300"/>
              <a:gd name="connsiteY1" fmla="*/ 55771 h 2875403"/>
              <a:gd name="connsiteX2" fmla="*/ 2879470 w 3116300"/>
              <a:gd name="connsiteY2" fmla="*/ 2334344 h 2875403"/>
              <a:gd name="connsiteX3" fmla="*/ 187196 w 3116300"/>
              <a:gd name="connsiteY3" fmla="*/ 2860388 h 2875403"/>
              <a:gd name="connsiteX4" fmla="*/ 0 w 3116300"/>
              <a:gd name="connsiteY4" fmla="*/ 0 h 287540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116300" h="2875403">
                <a:moveTo>
                  <a:pt x="0" y="0"/>
                </a:moveTo>
                <a:cubicBezTo>
                  <a:pt x="1127017" y="85961"/>
                  <a:pt x="2004943" y="37181"/>
                  <a:pt x="3007415" y="55771"/>
                </a:cubicBezTo>
                <a:cubicBezTo>
                  <a:pt x="2936937" y="964672"/>
                  <a:pt x="3368549" y="2290401"/>
                  <a:pt x="2879470" y="2334344"/>
                </a:cubicBezTo>
                <a:cubicBezTo>
                  <a:pt x="2708049" y="2614029"/>
                  <a:pt x="1197859" y="2950916"/>
                  <a:pt x="187196" y="2860388"/>
                </a:cubicBezTo>
                <a:cubicBezTo>
                  <a:pt x="13901" y="1782226"/>
                  <a:pt x="148001" y="804419"/>
                  <a:pt x="0" y="0"/>
                </a:cubicBezTo>
                <a:close/>
              </a:path>
            </a:pathLst>
          </a:custGeom>
          <a:solidFill>
            <a:srgbClr val="FFFF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000" b="1" dirty="0" err="1" smtClean="0">
                <a:ln w="0"/>
                <a:solidFill>
                  <a:schemeClr val="tx1"/>
                </a:solidFill>
                <a:effectLst>
                  <a:outerShdw blurRad="38100" dist="19050" dir="2700000" algn="tl" rotWithShape="0">
                    <a:schemeClr val="dk1">
                      <a:alpha val="40000"/>
                    </a:schemeClr>
                  </a:outerShdw>
                </a:effectLst>
              </a:rPr>
              <a:t>Voluntary</a:t>
            </a:r>
            <a:r>
              <a:rPr lang="fr-FR" sz="1000" b="1" dirty="0" smtClean="0">
                <a:ln w="0"/>
                <a:solidFill>
                  <a:schemeClr val="tx1"/>
                </a:solidFill>
                <a:effectLst>
                  <a:outerShdw blurRad="38100" dist="19050" dir="2700000" algn="tl" rotWithShape="0">
                    <a:schemeClr val="dk1">
                      <a:alpha val="40000"/>
                    </a:schemeClr>
                  </a:outerShdw>
                </a:effectLst>
              </a:rPr>
              <a:t> National </a:t>
            </a:r>
            <a:r>
              <a:rPr lang="fr-FR" sz="1000" b="1" dirty="0" err="1" smtClean="0">
                <a:ln w="0"/>
                <a:solidFill>
                  <a:schemeClr val="tx1"/>
                </a:solidFill>
                <a:effectLst>
                  <a:outerShdw blurRad="38100" dist="19050" dir="2700000" algn="tl" rotWithShape="0">
                    <a:schemeClr val="dk1">
                      <a:alpha val="40000"/>
                    </a:schemeClr>
                  </a:outerShdw>
                </a:effectLst>
              </a:rPr>
              <a:t>Reviews</a:t>
            </a:r>
            <a:r>
              <a:rPr lang="fr-FR" sz="1000" b="1" dirty="0" smtClean="0">
                <a:ln w="0"/>
                <a:solidFill>
                  <a:schemeClr val="tx1"/>
                </a:solidFill>
                <a:effectLst>
                  <a:outerShdw blurRad="38100" dist="19050" dir="2700000" algn="tl" rotWithShape="0">
                    <a:schemeClr val="dk1">
                      <a:alpha val="40000"/>
                    </a:schemeClr>
                  </a:outerShdw>
                </a:effectLst>
              </a:rPr>
              <a:t>  (VNR)</a:t>
            </a:r>
            <a:r>
              <a:rPr lang="fr-FR" sz="1000" b="1" dirty="0" err="1" smtClean="0">
                <a:ln w="0"/>
                <a:solidFill>
                  <a:schemeClr val="tx1"/>
                </a:solidFill>
                <a:effectLst>
                  <a:outerShdw blurRad="38100" dist="19050" dir="2700000" algn="tl" rotWithShape="0">
                    <a:schemeClr val="dk1">
                      <a:alpha val="40000"/>
                    </a:schemeClr>
                  </a:outerShdw>
                </a:effectLst>
              </a:rPr>
              <a:t>aligned</a:t>
            </a:r>
            <a:r>
              <a:rPr lang="fr-FR" sz="1000" b="1" dirty="0" smtClean="0">
                <a:ln w="0"/>
                <a:solidFill>
                  <a:schemeClr val="tx1"/>
                </a:solidFill>
                <a:effectLst>
                  <a:outerShdw blurRad="38100" dist="19050" dir="2700000" algn="tl" rotWithShape="0">
                    <a:schemeClr val="dk1">
                      <a:alpha val="40000"/>
                    </a:schemeClr>
                  </a:outerShdw>
                </a:effectLst>
              </a:rPr>
              <a:t> </a:t>
            </a:r>
            <a:r>
              <a:rPr lang="fr-FR" sz="1000" b="1" dirty="0">
                <a:ln w="0"/>
                <a:solidFill>
                  <a:schemeClr val="tx1"/>
                </a:solidFill>
                <a:effectLst>
                  <a:outerShdw blurRad="38100" dist="19050" dir="2700000" algn="tl" rotWithShape="0">
                    <a:schemeClr val="dk1">
                      <a:alpha val="40000"/>
                    </a:schemeClr>
                  </a:outerShdw>
                </a:effectLst>
              </a:rPr>
              <a:t>to National </a:t>
            </a:r>
            <a:r>
              <a:rPr lang="fr-FR" sz="1000" b="1" dirty="0" smtClean="0">
                <a:ln w="0"/>
                <a:solidFill>
                  <a:schemeClr val="tx1"/>
                </a:solidFill>
                <a:effectLst>
                  <a:outerShdw blurRad="38100" dist="19050" dir="2700000" algn="tl" rotWithShape="0">
                    <a:schemeClr val="dk1">
                      <a:alpha val="40000"/>
                    </a:schemeClr>
                  </a:outerShdw>
                </a:effectLst>
              </a:rPr>
              <a:t>plan </a:t>
            </a:r>
            <a:r>
              <a:rPr lang="fr-FR" sz="1000" b="1" dirty="0" err="1" smtClean="0">
                <a:ln w="0"/>
                <a:solidFill>
                  <a:schemeClr val="tx1"/>
                </a:solidFill>
                <a:effectLst>
                  <a:outerShdw blurRad="38100" dist="19050" dir="2700000" algn="tl" rotWithShape="0">
                    <a:schemeClr val="dk1">
                      <a:alpha val="40000"/>
                    </a:schemeClr>
                  </a:outerShdw>
                </a:effectLst>
              </a:rPr>
              <a:t>reviews</a:t>
            </a:r>
            <a:r>
              <a:rPr lang="fr-FR" sz="1000" b="1" dirty="0" smtClean="0">
                <a:ln w="0"/>
                <a:solidFill>
                  <a:schemeClr val="tx1"/>
                </a:solidFill>
                <a:effectLst>
                  <a:outerShdw blurRad="38100" dist="19050" dir="2700000" algn="tl" rotWithShape="0">
                    <a:schemeClr val="dk1">
                      <a:alpha val="40000"/>
                    </a:schemeClr>
                  </a:outerShdw>
                </a:effectLst>
              </a:rPr>
              <a:t> </a:t>
            </a:r>
            <a:r>
              <a:rPr lang="fr-FR" sz="1000" dirty="0">
                <a:ln w="0"/>
                <a:solidFill>
                  <a:schemeClr val="tx1"/>
                </a:solidFill>
                <a:effectLst>
                  <a:outerShdw blurRad="38100" dist="19050" dir="2700000" algn="tl" rotWithShape="0">
                    <a:schemeClr val="dk1">
                      <a:alpha val="40000"/>
                    </a:schemeClr>
                  </a:outerShdw>
                </a:effectLst>
              </a:rPr>
              <a:t>&amp; </a:t>
            </a:r>
            <a:r>
              <a:rPr lang="fr-FR" sz="1000" b="1" i="1" dirty="0" err="1" smtClean="0">
                <a:ln w="0"/>
                <a:solidFill>
                  <a:srgbClr val="FF0000"/>
                </a:solidFill>
                <a:effectLst>
                  <a:outerShdw blurRad="38100" dist="19050" dir="2700000" algn="tl" rotWithShape="0">
                    <a:schemeClr val="dk1">
                      <a:alpha val="40000"/>
                    </a:schemeClr>
                  </a:outerShdw>
                </a:effectLst>
              </a:rPr>
              <a:t>consider</a:t>
            </a:r>
            <a:r>
              <a:rPr lang="fr-FR" sz="1000" b="1" i="1" dirty="0" smtClean="0">
                <a:ln w="0"/>
                <a:solidFill>
                  <a:srgbClr val="FF0000"/>
                </a:solidFill>
                <a:effectLst>
                  <a:outerShdw blurRad="38100" dist="19050" dir="2700000" algn="tl" rotWithShape="0">
                    <a:schemeClr val="dk1">
                      <a:alpha val="40000"/>
                    </a:schemeClr>
                  </a:outerShdw>
                </a:effectLst>
              </a:rPr>
              <a:t> </a:t>
            </a:r>
            <a:r>
              <a:rPr lang="fr-FR" sz="1000" b="1" i="1" dirty="0" err="1" smtClean="0">
                <a:ln w="0"/>
                <a:solidFill>
                  <a:srgbClr val="FF0000"/>
                </a:solidFill>
                <a:effectLst>
                  <a:outerShdw blurRad="38100" dist="19050" dir="2700000" algn="tl" rotWithShape="0">
                    <a:schemeClr val="dk1">
                      <a:alpha val="40000"/>
                    </a:schemeClr>
                  </a:outerShdw>
                </a:effectLst>
              </a:rPr>
              <a:t>peer</a:t>
            </a:r>
            <a:r>
              <a:rPr lang="fr-FR" sz="1000" b="1" i="1" dirty="0" smtClean="0">
                <a:ln w="0"/>
                <a:solidFill>
                  <a:srgbClr val="FF0000"/>
                </a:solidFill>
                <a:effectLst>
                  <a:outerShdw blurRad="38100" dist="19050" dir="2700000" algn="tl" rotWithShape="0">
                    <a:schemeClr val="dk1">
                      <a:alpha val="40000"/>
                    </a:schemeClr>
                  </a:outerShdw>
                </a:effectLst>
              </a:rPr>
              <a:t> </a:t>
            </a:r>
            <a:r>
              <a:rPr lang="fr-FR" sz="1000" b="1" i="1" dirty="0" err="1" smtClean="0">
                <a:ln w="0"/>
                <a:solidFill>
                  <a:srgbClr val="FF0000"/>
                </a:solidFill>
                <a:effectLst>
                  <a:outerShdw blurRad="38100" dist="19050" dir="2700000" algn="tl" rotWithShape="0">
                    <a:schemeClr val="dk1">
                      <a:alpha val="40000"/>
                    </a:schemeClr>
                  </a:outerShdw>
                </a:effectLst>
              </a:rPr>
              <a:t>review</a:t>
            </a:r>
            <a:endParaRPr lang="fr-FR" sz="1000" b="1" i="1" dirty="0">
              <a:ln w="0"/>
              <a:solidFill>
                <a:srgbClr val="FF0000"/>
              </a:solidFill>
              <a:effectLst>
                <a:outerShdw blurRad="38100" dist="19050" dir="2700000" algn="tl" rotWithShape="0">
                  <a:schemeClr val="dk1">
                    <a:alpha val="40000"/>
                  </a:schemeClr>
                </a:outerShdw>
              </a:effectLst>
            </a:endParaRPr>
          </a:p>
        </p:txBody>
      </p:sp>
      <p:sp>
        <p:nvSpPr>
          <p:cNvPr id="42" name="TextBox 41"/>
          <p:cNvSpPr txBox="1"/>
          <p:nvPr/>
        </p:nvSpPr>
        <p:spPr>
          <a:xfrm rot="5400000">
            <a:off x="2556556" y="3492230"/>
            <a:ext cx="323165" cy="917341"/>
          </a:xfrm>
          <a:prstGeom prst="rect">
            <a:avLst/>
          </a:prstGeom>
          <a:noFill/>
        </p:spPr>
        <p:txBody>
          <a:bodyPr vert="vert270" wrap="square" rtlCol="0">
            <a:spAutoFit/>
          </a:bodyPr>
          <a:lstStyle/>
          <a:p>
            <a:r>
              <a:rPr lang="en-US" sz="900" b="1" dirty="0">
                <a:solidFill>
                  <a:srgbClr val="00B050"/>
                </a:solidFill>
                <a:latin typeface="Arial" pitchFamily="34" charset="0"/>
                <a:cs typeface="Arial" pitchFamily="34" charset="0"/>
              </a:rPr>
              <a:t>Samoa </a:t>
            </a:r>
            <a:r>
              <a:rPr lang="en-US" sz="900" b="1" dirty="0" smtClean="0">
                <a:solidFill>
                  <a:srgbClr val="00B050"/>
                </a:solidFill>
                <a:latin typeface="Arial" pitchFamily="34" charset="0"/>
                <a:cs typeface="Arial" pitchFamily="34" charset="0"/>
              </a:rPr>
              <a:t>VNR</a:t>
            </a:r>
            <a:endParaRPr lang="en-GB" sz="900" b="1" dirty="0">
              <a:solidFill>
                <a:srgbClr val="00B050"/>
              </a:solidFill>
              <a:latin typeface="Arial" pitchFamily="34" charset="0"/>
              <a:cs typeface="Arial" pitchFamily="34" charset="0"/>
            </a:endParaRPr>
          </a:p>
        </p:txBody>
      </p:sp>
      <p:sp>
        <p:nvSpPr>
          <p:cNvPr id="43" name="TextBox 42"/>
          <p:cNvSpPr txBox="1"/>
          <p:nvPr/>
        </p:nvSpPr>
        <p:spPr>
          <a:xfrm rot="5400000">
            <a:off x="3642183" y="3795828"/>
            <a:ext cx="600164" cy="653653"/>
          </a:xfrm>
          <a:prstGeom prst="rect">
            <a:avLst/>
          </a:prstGeom>
          <a:noFill/>
        </p:spPr>
        <p:txBody>
          <a:bodyPr vert="vert270" wrap="square" rtlCol="0">
            <a:spAutoFit/>
          </a:bodyPr>
          <a:lstStyle/>
          <a:p>
            <a:r>
              <a:rPr lang="en-US" sz="900" b="1" dirty="0" smtClean="0">
                <a:solidFill>
                  <a:srgbClr val="00B050"/>
                </a:solidFill>
                <a:latin typeface="Arial" pitchFamily="34" charset="0"/>
                <a:cs typeface="Arial" pitchFamily="34" charset="0"/>
              </a:rPr>
              <a:t>Australia </a:t>
            </a:r>
          </a:p>
          <a:p>
            <a:r>
              <a:rPr lang="en-US" sz="900" b="1" dirty="0" smtClean="0">
                <a:solidFill>
                  <a:srgbClr val="00B050"/>
                </a:solidFill>
                <a:latin typeface="Arial" pitchFamily="34" charset="0"/>
                <a:cs typeface="Arial" pitchFamily="34" charset="0"/>
              </a:rPr>
              <a:t>&amp; </a:t>
            </a:r>
            <a:r>
              <a:rPr lang="en-US" sz="900" b="1" dirty="0" err="1" smtClean="0">
                <a:solidFill>
                  <a:srgbClr val="00B050"/>
                </a:solidFill>
                <a:latin typeface="Arial" pitchFamily="34" charset="0"/>
                <a:cs typeface="Arial" pitchFamily="34" charset="0"/>
              </a:rPr>
              <a:t>Kribati</a:t>
            </a:r>
            <a:r>
              <a:rPr lang="en-US" sz="900" b="1" dirty="0" smtClean="0">
                <a:solidFill>
                  <a:srgbClr val="00B050"/>
                </a:solidFill>
                <a:latin typeface="Arial" pitchFamily="34" charset="0"/>
                <a:cs typeface="Arial" pitchFamily="34" charset="0"/>
              </a:rPr>
              <a:t> VNRs</a:t>
            </a:r>
            <a:endParaRPr lang="en-GB" sz="900" b="1" dirty="0">
              <a:solidFill>
                <a:srgbClr val="00B050"/>
              </a:solidFill>
              <a:latin typeface="Arial" pitchFamily="34" charset="0"/>
              <a:cs typeface="Arial" pitchFamily="34" charset="0"/>
            </a:endParaRPr>
          </a:p>
        </p:txBody>
      </p:sp>
      <p:sp>
        <p:nvSpPr>
          <p:cNvPr id="46" name="TextBox 45"/>
          <p:cNvSpPr txBox="1"/>
          <p:nvPr/>
        </p:nvSpPr>
        <p:spPr>
          <a:xfrm rot="5400000">
            <a:off x="4169448" y="4072516"/>
            <a:ext cx="1046440" cy="662173"/>
          </a:xfrm>
          <a:prstGeom prst="rect">
            <a:avLst/>
          </a:prstGeom>
          <a:noFill/>
        </p:spPr>
        <p:txBody>
          <a:bodyPr vert="vert270" wrap="square" rtlCol="0">
            <a:spAutoFit/>
          </a:bodyPr>
          <a:lstStyle/>
          <a:p>
            <a:r>
              <a:rPr lang="en-US" sz="900" b="1" dirty="0" smtClean="0">
                <a:solidFill>
                  <a:srgbClr val="00B050"/>
                </a:solidFill>
                <a:latin typeface="Arial" pitchFamily="34" charset="0"/>
                <a:cs typeface="Arial" pitchFamily="34" charset="0"/>
              </a:rPr>
              <a:t>Fiji, Nauru, NZ, Palau, Tonga, </a:t>
            </a:r>
            <a:r>
              <a:rPr lang="en-US" sz="1100" b="1" i="1" dirty="0" smtClean="0">
                <a:solidFill>
                  <a:srgbClr val="FF0000"/>
                </a:solidFill>
                <a:latin typeface="Arial" pitchFamily="34" charset="0"/>
                <a:cs typeface="Arial" pitchFamily="34" charset="0"/>
              </a:rPr>
              <a:t>Vanuatu</a:t>
            </a:r>
            <a:r>
              <a:rPr lang="en-US" sz="1100" b="1" dirty="0" smtClean="0">
                <a:solidFill>
                  <a:srgbClr val="00B050"/>
                </a:solidFill>
                <a:latin typeface="Arial" pitchFamily="34" charset="0"/>
                <a:cs typeface="Arial" pitchFamily="34" charset="0"/>
              </a:rPr>
              <a:t> </a:t>
            </a:r>
            <a:r>
              <a:rPr lang="en-US" sz="900" b="1" dirty="0" smtClean="0">
                <a:solidFill>
                  <a:srgbClr val="00B050"/>
                </a:solidFill>
                <a:latin typeface="Arial" pitchFamily="34" charset="0"/>
                <a:cs typeface="Arial" pitchFamily="34" charset="0"/>
              </a:rPr>
              <a:t>VNRs</a:t>
            </a:r>
            <a:endParaRPr lang="en-GB" sz="900" b="1" dirty="0">
              <a:solidFill>
                <a:srgbClr val="00B050"/>
              </a:solidFill>
              <a:latin typeface="Arial" pitchFamily="34" charset="0"/>
              <a:cs typeface="Arial" pitchFamily="34" charset="0"/>
            </a:endParaRPr>
          </a:p>
        </p:txBody>
      </p:sp>
      <p:sp>
        <p:nvSpPr>
          <p:cNvPr id="48" name="TextBox 47"/>
          <p:cNvSpPr txBox="1"/>
          <p:nvPr/>
        </p:nvSpPr>
        <p:spPr>
          <a:xfrm rot="5400000">
            <a:off x="5707852" y="4152709"/>
            <a:ext cx="1261884" cy="766757"/>
          </a:xfrm>
          <a:prstGeom prst="rect">
            <a:avLst/>
          </a:prstGeom>
          <a:noFill/>
        </p:spPr>
        <p:txBody>
          <a:bodyPr vert="vert270" wrap="square" rtlCol="0">
            <a:spAutoFit/>
          </a:bodyPr>
          <a:lstStyle/>
          <a:p>
            <a:r>
              <a:rPr lang="en-US" sz="1000" b="1" dirty="0" smtClean="0">
                <a:solidFill>
                  <a:srgbClr val="00B050"/>
                </a:solidFill>
                <a:latin typeface="Arial" pitchFamily="34" charset="0"/>
                <a:cs typeface="Arial" pitchFamily="34" charset="0"/>
              </a:rPr>
              <a:t>PNG</a:t>
            </a:r>
          </a:p>
          <a:p>
            <a:r>
              <a:rPr lang="en-US" sz="1000" b="1" dirty="0" smtClean="0">
                <a:solidFill>
                  <a:srgbClr val="00B050"/>
                </a:solidFill>
                <a:latin typeface="Arial" pitchFamily="34" charset="0"/>
                <a:cs typeface="Arial" pitchFamily="34" charset="0"/>
              </a:rPr>
              <a:t>RMI, Samoa</a:t>
            </a:r>
          </a:p>
          <a:p>
            <a:r>
              <a:rPr lang="en-US" sz="1000" b="1" dirty="0" smtClean="0">
                <a:solidFill>
                  <a:srgbClr val="00B050"/>
                </a:solidFill>
                <a:latin typeface="Arial" pitchFamily="34" charset="0"/>
                <a:cs typeface="Arial" pitchFamily="34" charset="0"/>
              </a:rPr>
              <a:t>Tuvalu, Solomon Islands VNRs</a:t>
            </a:r>
            <a:endParaRPr lang="en-GB" sz="1000" b="1" dirty="0">
              <a:solidFill>
                <a:srgbClr val="00B050"/>
              </a:solidFill>
              <a:latin typeface="Arial" pitchFamily="34" charset="0"/>
              <a:cs typeface="Arial" pitchFamily="34" charset="0"/>
            </a:endParaRPr>
          </a:p>
        </p:txBody>
      </p:sp>
      <p:pic>
        <p:nvPicPr>
          <p:cNvPr id="49" name="Picture 48"/>
          <p:cNvPicPr>
            <a:picLocks noChangeAspect="1"/>
          </p:cNvPicPr>
          <p:nvPr/>
        </p:nvPicPr>
        <p:blipFill>
          <a:blip r:embed="rId18" cstate="print">
            <a:extLst>
              <a:ext uri="{28A0092B-C50C-407E-A947-70E740481C1C}">
                <a14:useLocalDpi xmlns:a14="http://schemas.microsoft.com/office/drawing/2010/main" val="0"/>
              </a:ext>
            </a:extLst>
          </a:blip>
          <a:stretch>
            <a:fillRect/>
          </a:stretch>
        </p:blipFill>
        <p:spPr>
          <a:xfrm>
            <a:off x="3646861" y="5495747"/>
            <a:ext cx="908810" cy="1341884"/>
          </a:xfrm>
          <a:prstGeom prst="rect">
            <a:avLst/>
          </a:prstGeom>
        </p:spPr>
      </p:pic>
      <p:grpSp>
        <p:nvGrpSpPr>
          <p:cNvPr id="50" name="Group 49"/>
          <p:cNvGrpSpPr/>
          <p:nvPr/>
        </p:nvGrpSpPr>
        <p:grpSpPr>
          <a:xfrm>
            <a:off x="55460" y="3535412"/>
            <a:ext cx="996933" cy="369734"/>
            <a:chOff x="2786795" y="905567"/>
            <a:chExt cx="1581460" cy="632584"/>
          </a:xfrm>
          <a:solidFill>
            <a:schemeClr val="accent1"/>
          </a:solidFill>
        </p:grpSpPr>
        <p:sp>
          <p:nvSpPr>
            <p:cNvPr id="51" name="Chevron 50"/>
            <p:cNvSpPr/>
            <p:nvPr/>
          </p:nvSpPr>
          <p:spPr>
            <a:xfrm>
              <a:off x="2786795" y="905567"/>
              <a:ext cx="1581460" cy="632584"/>
            </a:xfrm>
            <a:prstGeom prst="chevron">
              <a:avLst/>
            </a:prstGeom>
            <a:grp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52" name="Chevron 4"/>
            <p:cNvSpPr/>
            <p:nvPr/>
          </p:nvSpPr>
          <p:spPr>
            <a:xfrm>
              <a:off x="3103860" y="968496"/>
              <a:ext cx="948875" cy="529961"/>
            </a:xfrm>
            <a:prstGeom prst="rect">
              <a:avLst/>
            </a:prstGeom>
            <a:grpFill/>
          </p:spPr>
          <p:style>
            <a:lnRef idx="0">
              <a:scrgbClr r="0" g="0" b="0"/>
            </a:lnRef>
            <a:fillRef idx="0">
              <a:scrgbClr r="0" g="0" b="0"/>
            </a:fillRef>
            <a:effectRef idx="0">
              <a:scrgbClr r="0" g="0" b="0"/>
            </a:effectRef>
            <a:fontRef idx="minor">
              <a:schemeClr val="lt1"/>
            </a:fontRef>
          </p:style>
          <p:txBody>
            <a:bodyPr spcFirstLastPara="0" vert="horz" wrap="square" lIns="90011" tIns="30004" rIns="30004" bIns="30004" numCol="1" spcCol="1270" anchor="ctr" anchorCtr="0">
              <a:noAutofit/>
            </a:bodyPr>
            <a:lstStyle/>
            <a:p>
              <a:pPr algn="ctr" defTabSz="1000125">
                <a:lnSpc>
                  <a:spcPct val="90000"/>
                </a:lnSpc>
                <a:spcBef>
                  <a:spcPct val="0"/>
                </a:spcBef>
                <a:spcAft>
                  <a:spcPct val="35000"/>
                </a:spcAft>
              </a:pPr>
              <a:r>
                <a:rPr lang="en-US" b="1" dirty="0" smtClean="0"/>
                <a:t>2014</a:t>
              </a:r>
              <a:endParaRPr lang="en-US" b="1" dirty="0"/>
            </a:p>
          </p:txBody>
        </p:sp>
      </p:grpSp>
      <p:sp>
        <p:nvSpPr>
          <p:cNvPr id="53" name="TextBox 52"/>
          <p:cNvSpPr txBox="1"/>
          <p:nvPr/>
        </p:nvSpPr>
        <p:spPr>
          <a:xfrm>
            <a:off x="394853" y="3860342"/>
            <a:ext cx="369332" cy="1498872"/>
          </a:xfrm>
          <a:prstGeom prst="rect">
            <a:avLst/>
          </a:prstGeom>
          <a:noFill/>
        </p:spPr>
        <p:txBody>
          <a:bodyPr vert="vert270" wrap="none" rtlCol="0">
            <a:spAutoFit/>
          </a:bodyPr>
          <a:lstStyle/>
          <a:p>
            <a:r>
              <a:rPr lang="en-US" sz="1200" b="1" dirty="0" smtClean="0">
                <a:solidFill>
                  <a:srgbClr val="7030A0"/>
                </a:solidFill>
                <a:latin typeface="Arial" pitchFamily="34" charset="0"/>
                <a:cs typeface="Arial" pitchFamily="34" charset="0"/>
              </a:rPr>
              <a:t>S.A.M.O.A Pathway</a:t>
            </a:r>
            <a:endParaRPr lang="en-GB" sz="1200" b="1" dirty="0">
              <a:solidFill>
                <a:srgbClr val="7030A0"/>
              </a:solidFill>
              <a:latin typeface="Arial" pitchFamily="34" charset="0"/>
              <a:cs typeface="Arial" pitchFamily="34" charset="0"/>
            </a:endParaRPr>
          </a:p>
        </p:txBody>
      </p:sp>
      <p:sp>
        <p:nvSpPr>
          <p:cNvPr id="54" name="TextBox 53"/>
          <p:cNvSpPr txBox="1"/>
          <p:nvPr/>
        </p:nvSpPr>
        <p:spPr>
          <a:xfrm>
            <a:off x="1503746" y="4160755"/>
            <a:ext cx="369332" cy="1459695"/>
          </a:xfrm>
          <a:prstGeom prst="rect">
            <a:avLst/>
          </a:prstGeom>
          <a:noFill/>
        </p:spPr>
        <p:txBody>
          <a:bodyPr vert="vert270" wrap="none" rtlCol="0">
            <a:spAutoFit/>
          </a:bodyPr>
          <a:lstStyle/>
          <a:p>
            <a:r>
              <a:rPr lang="en-US" sz="1200" b="1" dirty="0" smtClean="0">
                <a:solidFill>
                  <a:srgbClr val="7030A0"/>
                </a:solidFill>
                <a:latin typeface="Arial" pitchFamily="34" charset="0"/>
                <a:cs typeface="Arial" pitchFamily="34" charset="0"/>
              </a:rPr>
              <a:t>Sendai Framework</a:t>
            </a:r>
            <a:endParaRPr lang="en-GB" sz="1200" b="1" dirty="0">
              <a:solidFill>
                <a:srgbClr val="7030A0"/>
              </a:solidFill>
              <a:latin typeface="Arial" pitchFamily="34" charset="0"/>
              <a:cs typeface="Arial" pitchFamily="34" charset="0"/>
            </a:endParaRPr>
          </a:p>
        </p:txBody>
      </p:sp>
      <p:sp>
        <p:nvSpPr>
          <p:cNvPr id="63" name="TextBox 62"/>
          <p:cNvSpPr txBox="1"/>
          <p:nvPr/>
        </p:nvSpPr>
        <p:spPr>
          <a:xfrm>
            <a:off x="1695660" y="4174987"/>
            <a:ext cx="369332" cy="1306512"/>
          </a:xfrm>
          <a:prstGeom prst="rect">
            <a:avLst/>
          </a:prstGeom>
          <a:noFill/>
        </p:spPr>
        <p:txBody>
          <a:bodyPr vert="vert270" wrap="none" rtlCol="0">
            <a:spAutoFit/>
          </a:bodyPr>
          <a:lstStyle/>
          <a:p>
            <a:r>
              <a:rPr lang="en-US" sz="1200" b="1" dirty="0" smtClean="0">
                <a:solidFill>
                  <a:srgbClr val="7030A0"/>
                </a:solidFill>
                <a:latin typeface="Arial" pitchFamily="34" charset="0"/>
                <a:cs typeface="Arial" pitchFamily="34" charset="0"/>
              </a:rPr>
              <a:t>Paris Agreement</a:t>
            </a:r>
            <a:endParaRPr lang="en-GB" sz="1200" b="1" dirty="0">
              <a:solidFill>
                <a:srgbClr val="7030A0"/>
              </a:solidFill>
              <a:latin typeface="Arial" pitchFamily="34" charset="0"/>
              <a:cs typeface="Arial" pitchFamily="34" charset="0"/>
            </a:endParaRPr>
          </a:p>
        </p:txBody>
      </p:sp>
      <p:sp>
        <p:nvSpPr>
          <p:cNvPr id="65" name="TextBox 64"/>
          <p:cNvSpPr txBox="1"/>
          <p:nvPr/>
        </p:nvSpPr>
        <p:spPr>
          <a:xfrm>
            <a:off x="1297452" y="4114154"/>
            <a:ext cx="369332" cy="2146293"/>
          </a:xfrm>
          <a:prstGeom prst="rect">
            <a:avLst/>
          </a:prstGeom>
          <a:noFill/>
        </p:spPr>
        <p:txBody>
          <a:bodyPr vert="vert270" wrap="none" rtlCol="0">
            <a:spAutoFit/>
          </a:bodyPr>
          <a:lstStyle/>
          <a:p>
            <a:r>
              <a:rPr lang="en-US" sz="1200" b="1" dirty="0" smtClean="0">
                <a:solidFill>
                  <a:srgbClr val="7030A0"/>
                </a:solidFill>
                <a:latin typeface="Arial" pitchFamily="34" charset="0"/>
                <a:cs typeface="Arial" pitchFamily="34" charset="0"/>
              </a:rPr>
              <a:t>Addis Ababa Action Agenda</a:t>
            </a:r>
            <a:endParaRPr lang="en-GB" sz="1200" b="1" dirty="0">
              <a:solidFill>
                <a:srgbClr val="7030A0"/>
              </a:solidFill>
              <a:latin typeface="Arial" pitchFamily="34" charset="0"/>
              <a:cs typeface="Arial" pitchFamily="34" charset="0"/>
            </a:endParaRPr>
          </a:p>
        </p:txBody>
      </p:sp>
      <p:sp>
        <p:nvSpPr>
          <p:cNvPr id="72" name="TextBox 71"/>
          <p:cNvSpPr txBox="1"/>
          <p:nvPr/>
        </p:nvSpPr>
        <p:spPr>
          <a:xfrm>
            <a:off x="5132349" y="3691609"/>
            <a:ext cx="461665" cy="2175701"/>
          </a:xfrm>
          <a:prstGeom prst="rect">
            <a:avLst/>
          </a:prstGeom>
          <a:noFill/>
        </p:spPr>
        <p:txBody>
          <a:bodyPr vert="vert270" wrap="square" rtlCol="0">
            <a:spAutoFit/>
          </a:bodyPr>
          <a:lstStyle/>
          <a:p>
            <a:r>
              <a:rPr lang="en-US" b="1" dirty="0" smtClean="0">
                <a:solidFill>
                  <a:srgbClr val="FF0000"/>
                </a:solidFill>
                <a:latin typeface="Arial" pitchFamily="34" charset="0"/>
                <a:cs typeface="Arial" pitchFamily="34" charset="0"/>
              </a:rPr>
              <a:t>UN SDG Summit</a:t>
            </a:r>
            <a:endParaRPr lang="en-GB" b="1" dirty="0">
              <a:solidFill>
                <a:srgbClr val="FF0000"/>
              </a:solidFill>
              <a:latin typeface="Arial" pitchFamily="34" charset="0"/>
              <a:cs typeface="Arial" pitchFamily="34" charset="0"/>
            </a:endParaRPr>
          </a:p>
        </p:txBody>
      </p:sp>
      <p:sp>
        <p:nvSpPr>
          <p:cNvPr id="73" name="TextBox 72"/>
          <p:cNvSpPr txBox="1"/>
          <p:nvPr/>
        </p:nvSpPr>
        <p:spPr>
          <a:xfrm>
            <a:off x="5524036" y="3940286"/>
            <a:ext cx="384721" cy="2945935"/>
          </a:xfrm>
          <a:prstGeom prst="rect">
            <a:avLst/>
          </a:prstGeom>
          <a:noFill/>
        </p:spPr>
        <p:txBody>
          <a:bodyPr vert="vert270" wrap="none" rtlCol="0">
            <a:spAutoFit/>
          </a:bodyPr>
          <a:lstStyle/>
          <a:p>
            <a:r>
              <a:rPr lang="en-US" sz="1300" b="1" dirty="0" smtClean="0">
                <a:solidFill>
                  <a:srgbClr val="7030A0"/>
                </a:solidFill>
                <a:latin typeface="Arial" pitchFamily="34" charset="0"/>
                <a:cs typeface="Arial" pitchFamily="34" charset="0"/>
              </a:rPr>
              <a:t>SAMOA Pathway High Level Review</a:t>
            </a:r>
            <a:endParaRPr lang="en-GB" sz="1300" b="1" dirty="0">
              <a:solidFill>
                <a:srgbClr val="7030A0"/>
              </a:solidFill>
              <a:latin typeface="Arial" pitchFamily="34" charset="0"/>
              <a:cs typeface="Arial" pitchFamily="34" charset="0"/>
            </a:endParaRPr>
          </a:p>
        </p:txBody>
      </p:sp>
      <p:sp>
        <p:nvSpPr>
          <p:cNvPr id="77" name="TextBox 76"/>
          <p:cNvSpPr txBox="1"/>
          <p:nvPr/>
        </p:nvSpPr>
        <p:spPr>
          <a:xfrm>
            <a:off x="4999809" y="3955827"/>
            <a:ext cx="384721" cy="2200539"/>
          </a:xfrm>
          <a:prstGeom prst="rect">
            <a:avLst/>
          </a:prstGeom>
          <a:noFill/>
        </p:spPr>
        <p:txBody>
          <a:bodyPr vert="vert270" wrap="none" rtlCol="0">
            <a:spAutoFit/>
          </a:bodyPr>
          <a:lstStyle/>
          <a:p>
            <a:r>
              <a:rPr lang="en-US" sz="1300" b="1" dirty="0" smtClean="0">
                <a:solidFill>
                  <a:srgbClr val="7030A0"/>
                </a:solidFill>
                <a:latin typeface="Arial" pitchFamily="34" charset="0"/>
                <a:cs typeface="Arial" pitchFamily="34" charset="0"/>
              </a:rPr>
              <a:t>UN Climate Action Summit</a:t>
            </a:r>
            <a:endParaRPr lang="en-GB" sz="1300" b="1" dirty="0">
              <a:solidFill>
                <a:srgbClr val="7030A0"/>
              </a:solidFill>
              <a:latin typeface="Arial" pitchFamily="34" charset="0"/>
              <a:cs typeface="Arial" pitchFamily="34" charset="0"/>
            </a:endParaRPr>
          </a:p>
        </p:txBody>
      </p:sp>
      <p:sp>
        <p:nvSpPr>
          <p:cNvPr id="79" name="TextBox 78"/>
          <p:cNvSpPr txBox="1"/>
          <p:nvPr/>
        </p:nvSpPr>
        <p:spPr>
          <a:xfrm>
            <a:off x="5361370" y="3940269"/>
            <a:ext cx="384721" cy="2733249"/>
          </a:xfrm>
          <a:prstGeom prst="rect">
            <a:avLst/>
          </a:prstGeom>
          <a:noFill/>
        </p:spPr>
        <p:txBody>
          <a:bodyPr vert="vert270" wrap="none" rtlCol="0">
            <a:spAutoFit/>
          </a:bodyPr>
          <a:lstStyle/>
          <a:p>
            <a:r>
              <a:rPr lang="en-US" sz="1300" b="1" dirty="0" smtClean="0">
                <a:solidFill>
                  <a:srgbClr val="7030A0"/>
                </a:solidFill>
                <a:latin typeface="Arial" pitchFamily="34" charset="0"/>
                <a:cs typeface="Arial" pitchFamily="34" charset="0"/>
              </a:rPr>
              <a:t>Addis Ababa Action Agenda HLM</a:t>
            </a:r>
            <a:endParaRPr lang="en-GB" sz="1300" b="1" dirty="0">
              <a:solidFill>
                <a:srgbClr val="7030A0"/>
              </a:solidFill>
              <a:latin typeface="Arial" pitchFamily="34" charset="0"/>
              <a:cs typeface="Arial" pitchFamily="34" charset="0"/>
            </a:endParaRPr>
          </a:p>
        </p:txBody>
      </p:sp>
      <p:sp>
        <p:nvSpPr>
          <p:cNvPr id="71" name="TextBox 70"/>
          <p:cNvSpPr txBox="1"/>
          <p:nvPr/>
        </p:nvSpPr>
        <p:spPr>
          <a:xfrm>
            <a:off x="4827283" y="3914518"/>
            <a:ext cx="384721" cy="2703625"/>
          </a:xfrm>
          <a:prstGeom prst="rect">
            <a:avLst/>
          </a:prstGeom>
          <a:noFill/>
        </p:spPr>
        <p:txBody>
          <a:bodyPr vert="vert270" wrap="none" rtlCol="0">
            <a:spAutoFit/>
          </a:bodyPr>
          <a:lstStyle/>
          <a:p>
            <a:r>
              <a:rPr lang="en-US" sz="1300" b="1" i="1" dirty="0" smtClean="0">
                <a:solidFill>
                  <a:srgbClr val="FF0000"/>
                </a:solidFill>
                <a:latin typeface="Arial" pitchFamily="34" charset="0"/>
                <a:cs typeface="Arial" pitchFamily="34" charset="0"/>
              </a:rPr>
              <a:t>  2019 High Level Political Forum</a:t>
            </a:r>
            <a:endParaRPr lang="en-GB" sz="1300" b="1" i="1" dirty="0">
              <a:solidFill>
                <a:srgbClr val="FF0000"/>
              </a:solidFill>
              <a:latin typeface="Arial" pitchFamily="34" charset="0"/>
              <a:cs typeface="Arial" pitchFamily="34" charset="0"/>
            </a:endParaRPr>
          </a:p>
        </p:txBody>
      </p:sp>
    </p:spTree>
    <p:extLst>
      <p:ext uri="{BB962C8B-B14F-4D97-AF65-F5344CB8AC3E}">
        <p14:creationId xmlns:p14="http://schemas.microsoft.com/office/powerpoint/2010/main" val="6862098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41"/>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2"/>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43"/>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46"/>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4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21" presetClass="entr" presetSubtype="1" fill="hold" nodeType="clickEffect">
                                  <p:stCondLst>
                                    <p:cond delay="0"/>
                                  </p:stCondLst>
                                  <p:childTnLst>
                                    <p:set>
                                      <p:cBhvr>
                                        <p:cTn id="18" dur="1" fill="hold">
                                          <p:stCondLst>
                                            <p:cond delay="0"/>
                                          </p:stCondLst>
                                        </p:cTn>
                                        <p:tgtEl>
                                          <p:spTgt spid="49"/>
                                        </p:tgtEl>
                                        <p:attrNameLst>
                                          <p:attrName>style.visibility</p:attrName>
                                        </p:attrNameLst>
                                      </p:cBhvr>
                                      <p:to>
                                        <p:strVal val="visible"/>
                                      </p:to>
                                    </p:set>
                                    <p:animEffect transition="in" filter="wheel(1)">
                                      <p:cBhvr>
                                        <p:cTn id="19" dur="2000"/>
                                        <p:tgtEl>
                                          <p:spTgt spid="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animBg="1"/>
      <p:bldP spid="42" grpId="0"/>
      <p:bldP spid="43" grpId="0"/>
      <p:bldP spid="46" grpId="0"/>
      <p:bldP spid="48"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nvPr>
        </p:nvGraphicFramePr>
        <p:xfrm>
          <a:off x="-1228725" y="283041"/>
          <a:ext cx="10687050" cy="657495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7" name="Line Callout 2 6"/>
          <p:cNvSpPr/>
          <p:nvPr/>
        </p:nvSpPr>
        <p:spPr>
          <a:xfrm>
            <a:off x="7181275" y="30918"/>
            <a:ext cx="2662106" cy="1211188"/>
          </a:xfrm>
          <a:prstGeom prst="borderCallout2">
            <a:avLst>
              <a:gd name="adj1" fmla="val 18750"/>
              <a:gd name="adj2" fmla="val -1776"/>
              <a:gd name="adj3" fmla="val 18750"/>
              <a:gd name="adj4" fmla="val -16667"/>
              <a:gd name="adj5" fmla="val 87769"/>
              <a:gd name="adj6" fmla="val -37783"/>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smtClean="0">
                <a:solidFill>
                  <a:schemeClr val="tx1"/>
                </a:solidFill>
              </a:rPr>
              <a:t>193</a:t>
            </a:r>
            <a:r>
              <a:rPr lang="en-US" sz="1600" b="1" dirty="0" smtClean="0">
                <a:solidFill>
                  <a:schemeClr val="tx1"/>
                </a:solidFill>
              </a:rPr>
              <a:t> UN Member countries (16 Forum member countries plus territories through NZ, USA, France)</a:t>
            </a:r>
            <a:endParaRPr lang="en-US" sz="1600" b="1" dirty="0">
              <a:solidFill>
                <a:schemeClr val="tx1"/>
              </a:solidFill>
            </a:endParaRPr>
          </a:p>
        </p:txBody>
      </p:sp>
      <p:sp>
        <p:nvSpPr>
          <p:cNvPr id="8" name="Line Callout 2 7"/>
          <p:cNvSpPr/>
          <p:nvPr/>
        </p:nvSpPr>
        <p:spPr>
          <a:xfrm>
            <a:off x="7681867" y="1489050"/>
            <a:ext cx="2277979" cy="1331495"/>
          </a:xfrm>
          <a:prstGeom prst="borderCallout2">
            <a:avLst>
              <a:gd name="adj1" fmla="val 18750"/>
              <a:gd name="adj2" fmla="val -2519"/>
              <a:gd name="adj3" fmla="val 18750"/>
              <a:gd name="adj4" fmla="val -16667"/>
              <a:gd name="adj5" fmla="val 97208"/>
              <a:gd name="adj6" fmla="val -62325"/>
            </a:avLst>
          </a:prstGeom>
          <a:solidFill>
            <a:schemeClr val="accent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smtClean="0">
                <a:solidFill>
                  <a:schemeClr val="tx1"/>
                </a:solidFill>
              </a:rPr>
              <a:t>52 </a:t>
            </a:r>
            <a:r>
              <a:rPr lang="en-US" sz="1600" b="1" dirty="0" smtClean="0">
                <a:solidFill>
                  <a:schemeClr val="tx1"/>
                </a:solidFill>
              </a:rPr>
              <a:t>Smaller Island Developing States (SIDS) (20 Pacific Island countries &amp; territories (</a:t>
            </a:r>
            <a:r>
              <a:rPr lang="en-US" sz="1600" b="1" dirty="0" err="1" smtClean="0">
                <a:solidFill>
                  <a:schemeClr val="tx1"/>
                </a:solidFill>
              </a:rPr>
              <a:t>incl</a:t>
            </a:r>
            <a:r>
              <a:rPr lang="en-US" sz="1600" b="1" dirty="0" smtClean="0">
                <a:solidFill>
                  <a:schemeClr val="tx1"/>
                </a:solidFill>
              </a:rPr>
              <a:t> East Timor)</a:t>
            </a:r>
            <a:endParaRPr lang="en-US" sz="1600" b="1" dirty="0">
              <a:solidFill>
                <a:schemeClr val="tx1"/>
              </a:solidFill>
            </a:endParaRPr>
          </a:p>
        </p:txBody>
      </p:sp>
      <p:sp>
        <p:nvSpPr>
          <p:cNvPr id="9" name="Line Callout 2 8"/>
          <p:cNvSpPr/>
          <p:nvPr/>
        </p:nvSpPr>
        <p:spPr>
          <a:xfrm>
            <a:off x="7741514" y="3143397"/>
            <a:ext cx="2277978" cy="833548"/>
          </a:xfrm>
          <a:prstGeom prst="borderCallout2">
            <a:avLst>
              <a:gd name="adj1" fmla="val 14402"/>
              <a:gd name="adj2" fmla="val -4590"/>
              <a:gd name="adj3" fmla="val 18750"/>
              <a:gd name="adj4" fmla="val -16667"/>
              <a:gd name="adj5" fmla="val 48044"/>
              <a:gd name="adj6" fmla="val -88934"/>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smtClean="0">
                <a:solidFill>
                  <a:schemeClr val="tx1"/>
                </a:solidFill>
              </a:rPr>
              <a:t>22 </a:t>
            </a:r>
            <a:r>
              <a:rPr lang="en-US" sz="1600" b="1" dirty="0" smtClean="0">
                <a:solidFill>
                  <a:schemeClr val="tx1"/>
                </a:solidFill>
              </a:rPr>
              <a:t>Forum members, associate member states &amp; territories</a:t>
            </a:r>
            <a:endParaRPr lang="en-US" sz="1600" b="1" dirty="0">
              <a:solidFill>
                <a:schemeClr val="tx1"/>
              </a:solidFill>
            </a:endParaRPr>
          </a:p>
        </p:txBody>
      </p:sp>
      <p:sp>
        <p:nvSpPr>
          <p:cNvPr id="10" name="Line Callout 2 9"/>
          <p:cNvSpPr/>
          <p:nvPr/>
        </p:nvSpPr>
        <p:spPr>
          <a:xfrm>
            <a:off x="7745684" y="4582673"/>
            <a:ext cx="2273808" cy="769379"/>
          </a:xfrm>
          <a:prstGeom prst="borderCallout2">
            <a:avLst>
              <a:gd name="adj1" fmla="val 18750"/>
              <a:gd name="adj2" fmla="val -1333"/>
              <a:gd name="adj3" fmla="val 78324"/>
              <a:gd name="adj4" fmla="val -10167"/>
              <a:gd name="adj5" fmla="val 80671"/>
              <a:gd name="adj6" fmla="val -91631"/>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smtClean="0">
                <a:solidFill>
                  <a:schemeClr val="tx1"/>
                </a:solidFill>
              </a:rPr>
              <a:t>22</a:t>
            </a:r>
            <a:r>
              <a:rPr lang="en-US" sz="1600" b="1" dirty="0" smtClean="0">
                <a:solidFill>
                  <a:schemeClr val="tx1"/>
                </a:solidFill>
              </a:rPr>
              <a:t> Forum Members &amp; Territories</a:t>
            </a:r>
            <a:endParaRPr lang="en-US" sz="1600" b="1" dirty="0">
              <a:solidFill>
                <a:schemeClr val="tx1"/>
              </a:solidFill>
            </a:endParaRPr>
          </a:p>
        </p:txBody>
      </p:sp>
      <p:sp>
        <p:nvSpPr>
          <p:cNvPr id="11" name="Line Callout 2 10"/>
          <p:cNvSpPr/>
          <p:nvPr/>
        </p:nvSpPr>
        <p:spPr>
          <a:xfrm>
            <a:off x="7181275" y="5939092"/>
            <a:ext cx="2873621" cy="786059"/>
          </a:xfrm>
          <a:prstGeom prst="borderCallout2">
            <a:avLst>
              <a:gd name="adj1" fmla="val 18750"/>
              <a:gd name="adj2" fmla="val -2083"/>
              <a:gd name="adj3" fmla="val 18750"/>
              <a:gd name="adj4" fmla="val -16667"/>
              <a:gd name="adj5" fmla="val 18622"/>
              <a:gd name="adj6" fmla="val -75764"/>
            </a:avLst>
          </a:prstGeom>
          <a:solidFill>
            <a:srgbClr val="E57FD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smtClean="0">
                <a:solidFill>
                  <a:schemeClr val="tx1"/>
                </a:solidFill>
              </a:rPr>
              <a:t>22</a:t>
            </a:r>
            <a:r>
              <a:rPr lang="en-US" sz="1600" dirty="0" smtClean="0">
                <a:solidFill>
                  <a:schemeClr val="tx1"/>
                </a:solidFill>
              </a:rPr>
              <a:t> Pacific Island Countries &amp; Territories</a:t>
            </a:r>
            <a:endParaRPr lang="en-US" sz="1600" dirty="0">
              <a:solidFill>
                <a:schemeClr val="tx1"/>
              </a:solidFill>
            </a:endParaRPr>
          </a:p>
        </p:txBody>
      </p:sp>
      <p:sp>
        <p:nvSpPr>
          <p:cNvPr id="3" name="Left Arrow Callout 2"/>
          <p:cNvSpPr/>
          <p:nvPr/>
        </p:nvSpPr>
        <p:spPr>
          <a:xfrm>
            <a:off x="9959846" y="0"/>
            <a:ext cx="2090640" cy="1208314"/>
          </a:xfrm>
          <a:prstGeom prst="leftArrowCallout">
            <a:avLst/>
          </a:prstGeom>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algn="ctr"/>
            <a:r>
              <a:rPr lang="en-US" sz="2400" b="1" dirty="0" smtClean="0">
                <a:solidFill>
                  <a:schemeClr val="tx1"/>
                </a:solidFill>
              </a:rPr>
              <a:t>UN Global</a:t>
            </a:r>
            <a:endParaRPr lang="en-US" sz="2400" b="1" dirty="0">
              <a:solidFill>
                <a:schemeClr val="tx1"/>
              </a:solidFill>
            </a:endParaRPr>
          </a:p>
        </p:txBody>
      </p:sp>
      <p:sp>
        <p:nvSpPr>
          <p:cNvPr id="12" name="Left Arrow Callout 11"/>
          <p:cNvSpPr/>
          <p:nvPr/>
        </p:nvSpPr>
        <p:spPr>
          <a:xfrm>
            <a:off x="10039482" y="1422623"/>
            <a:ext cx="2011004" cy="1208314"/>
          </a:xfrm>
          <a:prstGeom prst="leftArrowCallout">
            <a:avLst/>
          </a:prstGeom>
          <a:solidFill>
            <a:schemeClr val="accent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algn="ctr"/>
            <a:r>
              <a:rPr lang="en-US" sz="2400" b="1" dirty="0" smtClean="0">
                <a:solidFill>
                  <a:schemeClr val="tx1"/>
                </a:solidFill>
              </a:rPr>
              <a:t> UN </a:t>
            </a:r>
          </a:p>
          <a:p>
            <a:pPr algn="ctr"/>
            <a:r>
              <a:rPr lang="en-US" sz="2400" b="1" dirty="0" smtClean="0">
                <a:solidFill>
                  <a:schemeClr val="tx1"/>
                </a:solidFill>
              </a:rPr>
              <a:t>SIDS</a:t>
            </a:r>
            <a:endParaRPr lang="en-US" sz="2400" b="1" dirty="0">
              <a:solidFill>
                <a:schemeClr val="tx1"/>
              </a:solidFill>
            </a:endParaRPr>
          </a:p>
        </p:txBody>
      </p:sp>
      <p:sp>
        <p:nvSpPr>
          <p:cNvPr id="13" name="Left Arrow Callout 12"/>
          <p:cNvSpPr/>
          <p:nvPr/>
        </p:nvSpPr>
        <p:spPr>
          <a:xfrm>
            <a:off x="10083438" y="2895634"/>
            <a:ext cx="1967048" cy="1208314"/>
          </a:xfrm>
          <a:prstGeom prst="leftArrowCallou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algn="ctr"/>
            <a:r>
              <a:rPr lang="en-US" sz="2400" b="1" dirty="0" smtClean="0">
                <a:solidFill>
                  <a:schemeClr val="tx1"/>
                </a:solidFill>
              </a:rPr>
              <a:t>Pacific Islands Forum</a:t>
            </a:r>
            <a:endParaRPr lang="en-US" sz="2400" b="1" dirty="0">
              <a:solidFill>
                <a:schemeClr val="tx1"/>
              </a:solidFill>
            </a:endParaRPr>
          </a:p>
        </p:txBody>
      </p:sp>
      <p:sp>
        <p:nvSpPr>
          <p:cNvPr id="14" name="Left Arrow Callout 13"/>
          <p:cNvSpPr/>
          <p:nvPr/>
        </p:nvSpPr>
        <p:spPr>
          <a:xfrm>
            <a:off x="10083438" y="4319658"/>
            <a:ext cx="1967048" cy="1208314"/>
          </a:xfrm>
          <a:prstGeom prst="leftArrowCallout">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algn="ctr"/>
            <a:r>
              <a:rPr lang="en-US" sz="1600" b="1" dirty="0" smtClean="0">
                <a:solidFill>
                  <a:schemeClr val="tx1"/>
                </a:solidFill>
              </a:rPr>
              <a:t>Pacific Islands Countries &amp; Territories</a:t>
            </a:r>
            <a:endParaRPr lang="en-US" sz="1600" b="1" dirty="0">
              <a:solidFill>
                <a:schemeClr val="tx1"/>
              </a:solidFill>
            </a:endParaRPr>
          </a:p>
        </p:txBody>
      </p:sp>
      <p:sp>
        <p:nvSpPr>
          <p:cNvPr id="15" name="Left Arrow Callout 14"/>
          <p:cNvSpPr/>
          <p:nvPr/>
        </p:nvSpPr>
        <p:spPr>
          <a:xfrm>
            <a:off x="10110652" y="5743682"/>
            <a:ext cx="1967048" cy="981469"/>
          </a:xfrm>
          <a:prstGeom prst="leftArrowCallout">
            <a:avLst/>
          </a:prstGeom>
          <a:solidFill>
            <a:srgbClr val="E57FD2"/>
          </a:solidFill>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algn="ctr"/>
            <a:r>
              <a:rPr lang="en-US" sz="1600" b="1">
                <a:solidFill>
                  <a:schemeClr val="tx1"/>
                </a:solidFill>
              </a:rPr>
              <a:t>Pacific Islands Countries &amp; Territories</a:t>
            </a:r>
            <a:endParaRPr lang="en-US" sz="1600" b="1" dirty="0">
              <a:solidFill>
                <a:schemeClr val="tx1"/>
              </a:solidFill>
            </a:endParaRPr>
          </a:p>
        </p:txBody>
      </p:sp>
      <p:sp>
        <p:nvSpPr>
          <p:cNvPr id="17" name="TextBox 16"/>
          <p:cNvSpPr txBox="1"/>
          <p:nvPr/>
        </p:nvSpPr>
        <p:spPr>
          <a:xfrm>
            <a:off x="2236578" y="1066898"/>
            <a:ext cx="330436" cy="392415"/>
          </a:xfrm>
          <a:prstGeom prst="rect">
            <a:avLst/>
          </a:prstGeom>
          <a:solidFill>
            <a:srgbClr val="FFFF00"/>
          </a:solidFill>
        </p:spPr>
        <p:txBody>
          <a:bodyPr wrap="square" rtlCol="0">
            <a:spAutoFit/>
          </a:bodyPr>
          <a:lstStyle/>
          <a:p>
            <a:pPr algn="ctr"/>
            <a:r>
              <a:rPr lang="en-US" sz="1950" b="1" dirty="0"/>
              <a:t>1</a:t>
            </a:r>
          </a:p>
        </p:txBody>
      </p:sp>
      <p:sp>
        <p:nvSpPr>
          <p:cNvPr id="18" name="TextBox 17"/>
          <p:cNvSpPr txBox="1"/>
          <p:nvPr/>
        </p:nvSpPr>
        <p:spPr>
          <a:xfrm>
            <a:off x="2329291" y="2434729"/>
            <a:ext cx="275474" cy="392415"/>
          </a:xfrm>
          <a:prstGeom prst="rect">
            <a:avLst/>
          </a:prstGeom>
          <a:solidFill>
            <a:srgbClr val="00B0F0"/>
          </a:solidFill>
        </p:spPr>
        <p:txBody>
          <a:bodyPr wrap="square" rtlCol="0">
            <a:spAutoFit/>
          </a:bodyPr>
          <a:lstStyle/>
          <a:p>
            <a:pPr algn="ctr"/>
            <a:r>
              <a:rPr lang="en-US" sz="1950" b="1" dirty="0"/>
              <a:t>2</a:t>
            </a:r>
          </a:p>
        </p:txBody>
      </p:sp>
      <p:sp>
        <p:nvSpPr>
          <p:cNvPr id="19" name="TextBox 18"/>
          <p:cNvSpPr txBox="1"/>
          <p:nvPr/>
        </p:nvSpPr>
        <p:spPr>
          <a:xfrm>
            <a:off x="2429277" y="3318949"/>
            <a:ext cx="275474" cy="392415"/>
          </a:xfrm>
          <a:prstGeom prst="rect">
            <a:avLst/>
          </a:prstGeom>
          <a:solidFill>
            <a:srgbClr val="FF0000"/>
          </a:solidFill>
        </p:spPr>
        <p:txBody>
          <a:bodyPr wrap="square" rtlCol="0">
            <a:spAutoFit/>
          </a:bodyPr>
          <a:lstStyle/>
          <a:p>
            <a:pPr algn="ctr"/>
            <a:r>
              <a:rPr lang="en-US" sz="1950" b="1" dirty="0"/>
              <a:t>3</a:t>
            </a:r>
          </a:p>
        </p:txBody>
      </p:sp>
      <p:sp>
        <p:nvSpPr>
          <p:cNvPr id="20" name="TextBox 19"/>
          <p:cNvSpPr txBox="1"/>
          <p:nvPr/>
        </p:nvSpPr>
        <p:spPr>
          <a:xfrm>
            <a:off x="2856930" y="3907740"/>
            <a:ext cx="275474" cy="392415"/>
          </a:xfrm>
          <a:prstGeom prst="rect">
            <a:avLst/>
          </a:prstGeom>
          <a:solidFill>
            <a:srgbClr val="FF0000"/>
          </a:solidFill>
        </p:spPr>
        <p:txBody>
          <a:bodyPr wrap="square" rtlCol="0">
            <a:spAutoFit/>
          </a:bodyPr>
          <a:lstStyle/>
          <a:p>
            <a:pPr algn="ctr"/>
            <a:r>
              <a:rPr lang="en-US" sz="1950" b="1" dirty="0" smtClean="0"/>
              <a:t>4</a:t>
            </a:r>
            <a:endParaRPr lang="en-US" sz="1950" b="1" dirty="0"/>
          </a:p>
        </p:txBody>
      </p:sp>
      <p:sp>
        <p:nvSpPr>
          <p:cNvPr id="21" name="TextBox 20"/>
          <p:cNvSpPr txBox="1"/>
          <p:nvPr/>
        </p:nvSpPr>
        <p:spPr>
          <a:xfrm>
            <a:off x="3134489" y="4810406"/>
            <a:ext cx="275474" cy="392415"/>
          </a:xfrm>
          <a:prstGeom prst="rect">
            <a:avLst/>
          </a:prstGeom>
          <a:solidFill>
            <a:srgbClr val="FF0000"/>
          </a:solidFill>
        </p:spPr>
        <p:txBody>
          <a:bodyPr wrap="square" rtlCol="0">
            <a:spAutoFit/>
          </a:bodyPr>
          <a:lstStyle/>
          <a:p>
            <a:pPr algn="ctr"/>
            <a:r>
              <a:rPr lang="en-US" sz="1950" b="1" dirty="0" smtClean="0"/>
              <a:t>5</a:t>
            </a:r>
            <a:endParaRPr lang="en-US" sz="1950" b="1" dirty="0"/>
          </a:p>
        </p:txBody>
      </p:sp>
    </p:spTree>
    <p:extLst>
      <p:ext uri="{BB962C8B-B14F-4D97-AF65-F5344CB8AC3E}">
        <p14:creationId xmlns:p14="http://schemas.microsoft.com/office/powerpoint/2010/main" val="13416912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8"/>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9"/>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0"/>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1"/>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2"/>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3"/>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4"/>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P spid="10" grpId="0" animBg="1"/>
      <p:bldP spid="11" grpId="0" animBg="1"/>
      <p:bldP spid="3" grpId="0" animBg="1"/>
      <p:bldP spid="12" grpId="0" animBg="1"/>
      <p:bldP spid="13" grpId="0" animBg="1"/>
      <p:bldP spid="14" grpId="0" animBg="1"/>
      <p:bldP spid="15"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80391" y="110753"/>
            <a:ext cx="11196667" cy="383797"/>
          </a:xfrm>
        </p:spPr>
        <p:txBody>
          <a:bodyPr>
            <a:noAutofit/>
          </a:bodyPr>
          <a:lstStyle/>
          <a:p>
            <a:r>
              <a:rPr lang="en-AU" sz="3200" b="1" dirty="0" smtClean="0"/>
              <a:t>Mapping the SDGs against global, regional &amp; national priorities</a:t>
            </a:r>
            <a:endParaRPr lang="en-AU" sz="3200" b="1" dirty="0"/>
          </a:p>
        </p:txBody>
      </p:sp>
      <p:pic>
        <p:nvPicPr>
          <p:cNvPr id="5" name="Picture 4"/>
          <p:cNvPicPr/>
          <p:nvPr/>
        </p:nvPicPr>
        <p:blipFill>
          <a:blip r:embed="rId2"/>
          <a:stretch>
            <a:fillRect/>
          </a:stretch>
        </p:blipFill>
        <p:spPr>
          <a:xfrm>
            <a:off x="79512" y="1198376"/>
            <a:ext cx="6196338" cy="4571999"/>
          </a:xfrm>
          <a:prstGeom prst="rect">
            <a:avLst/>
          </a:prstGeom>
        </p:spPr>
      </p:pic>
      <p:pic>
        <p:nvPicPr>
          <p:cNvPr id="7" name="Picture 6"/>
          <p:cNvPicPr/>
          <p:nvPr/>
        </p:nvPicPr>
        <p:blipFill>
          <a:blip r:embed="rId3"/>
          <a:stretch>
            <a:fillRect/>
          </a:stretch>
        </p:blipFill>
        <p:spPr>
          <a:xfrm>
            <a:off x="6275850" y="1153156"/>
            <a:ext cx="5662466" cy="4617219"/>
          </a:xfrm>
          <a:prstGeom prst="rect">
            <a:avLst/>
          </a:prstGeom>
        </p:spPr>
      </p:pic>
    </p:spTree>
    <p:extLst>
      <p:ext uri="{BB962C8B-B14F-4D97-AF65-F5344CB8AC3E}">
        <p14:creationId xmlns:p14="http://schemas.microsoft.com/office/powerpoint/2010/main" val="342639774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80391" y="110753"/>
            <a:ext cx="11196667" cy="383797"/>
          </a:xfrm>
        </p:spPr>
        <p:txBody>
          <a:bodyPr>
            <a:noAutofit/>
          </a:bodyPr>
          <a:lstStyle/>
          <a:p>
            <a:r>
              <a:rPr lang="en-AU" sz="3200" b="1" dirty="0" smtClean="0"/>
              <a:t>Mapping the SDGs against global, regional &amp; national priorities</a:t>
            </a:r>
            <a:endParaRPr lang="en-AU" sz="3200" b="1" dirty="0"/>
          </a:p>
        </p:txBody>
      </p:sp>
      <p:pic>
        <p:nvPicPr>
          <p:cNvPr id="8" name="Picture 7"/>
          <p:cNvPicPr/>
          <p:nvPr/>
        </p:nvPicPr>
        <p:blipFill>
          <a:blip r:embed="rId2"/>
          <a:stretch>
            <a:fillRect/>
          </a:stretch>
        </p:blipFill>
        <p:spPr>
          <a:xfrm>
            <a:off x="85276" y="1595941"/>
            <a:ext cx="6155106" cy="4563481"/>
          </a:xfrm>
          <a:prstGeom prst="rect">
            <a:avLst/>
          </a:prstGeom>
        </p:spPr>
      </p:pic>
      <p:pic>
        <p:nvPicPr>
          <p:cNvPr id="9" name="Picture 8"/>
          <p:cNvPicPr/>
          <p:nvPr/>
        </p:nvPicPr>
        <p:blipFill>
          <a:blip r:embed="rId3"/>
          <a:stretch>
            <a:fillRect/>
          </a:stretch>
        </p:blipFill>
        <p:spPr>
          <a:xfrm>
            <a:off x="6164655" y="1595941"/>
            <a:ext cx="6027345" cy="4563481"/>
          </a:xfrm>
          <a:prstGeom prst="rect">
            <a:avLst/>
          </a:prstGeom>
        </p:spPr>
      </p:pic>
    </p:spTree>
    <p:extLst>
      <p:ext uri="{BB962C8B-B14F-4D97-AF65-F5344CB8AC3E}">
        <p14:creationId xmlns:p14="http://schemas.microsoft.com/office/powerpoint/2010/main" val="342280364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0" y="1"/>
            <a:ext cx="7886700" cy="493295"/>
          </a:xfrm>
        </p:spPr>
        <p:txBody>
          <a:bodyPr>
            <a:noAutofit/>
          </a:bodyPr>
          <a:lstStyle/>
          <a:p>
            <a:r>
              <a:rPr lang="en-AU" sz="3200" b="1" dirty="0">
                <a:solidFill>
                  <a:srgbClr val="FF0000"/>
                </a:solidFill>
              </a:rPr>
              <a:t>Regional priorities monitoring and indicators </a:t>
            </a:r>
            <a:endParaRPr lang="en-AU" sz="3200" dirty="0">
              <a:solidFill>
                <a:srgbClr val="FF0000"/>
              </a:solidFill>
            </a:endParaRPr>
          </a:p>
        </p:txBody>
      </p:sp>
      <p:sp>
        <p:nvSpPr>
          <p:cNvPr id="3" name="Content Placeholder 2"/>
          <p:cNvSpPr>
            <a:spLocks noGrp="1"/>
          </p:cNvSpPr>
          <p:nvPr>
            <p:ph idx="1"/>
          </p:nvPr>
        </p:nvSpPr>
        <p:spPr>
          <a:xfrm>
            <a:off x="0" y="973501"/>
            <a:ext cx="4742121" cy="5987279"/>
          </a:xfrm>
        </p:spPr>
        <p:txBody>
          <a:bodyPr>
            <a:noAutofit/>
          </a:bodyPr>
          <a:lstStyle/>
          <a:p>
            <a:r>
              <a:rPr lang="en-AU" sz="2000" dirty="0"/>
              <a:t>The region will focus on three key types of </a:t>
            </a:r>
            <a:r>
              <a:rPr lang="en-AU" sz="2000" dirty="0">
                <a:solidFill>
                  <a:srgbClr val="FF0000"/>
                </a:solidFill>
              </a:rPr>
              <a:t>Pacific priorities</a:t>
            </a:r>
            <a:r>
              <a:rPr lang="en-AU" sz="2000" dirty="0"/>
              <a:t>:</a:t>
            </a:r>
          </a:p>
          <a:p>
            <a:pPr marL="444500" lvl="1" indent="-179388"/>
            <a:r>
              <a:rPr lang="en-AU" sz="2000" b="1" i="1" dirty="0">
                <a:solidFill>
                  <a:srgbClr val="FF0000"/>
                </a:solidFill>
              </a:rPr>
              <a:t>Regional transboundary issues of </a:t>
            </a:r>
            <a:r>
              <a:rPr lang="en-AU" sz="2000" b="1" i="1" dirty="0"/>
              <a:t>climate change (and disaster risk management) and oceans (including integrated oceans management).</a:t>
            </a:r>
            <a:r>
              <a:rPr lang="en-AU" sz="2000" b="1" i="1" dirty="0">
                <a:solidFill>
                  <a:srgbClr val="FF0000"/>
                </a:solidFill>
              </a:rPr>
              <a:t>  </a:t>
            </a:r>
          </a:p>
          <a:p>
            <a:pPr marL="444500" lvl="1" indent="-179388"/>
            <a:endParaRPr lang="en-AU" sz="2000" b="1" i="1" dirty="0">
              <a:solidFill>
                <a:srgbClr val="FF0000"/>
              </a:solidFill>
            </a:endParaRPr>
          </a:p>
          <a:p>
            <a:pPr marL="444500" lvl="1" indent="-179388"/>
            <a:r>
              <a:rPr lang="en-AU" sz="2000" b="1" i="1" dirty="0">
                <a:solidFill>
                  <a:srgbClr val="FF0000"/>
                </a:solidFill>
              </a:rPr>
              <a:t>Unfinished business of MDGs &amp; common priority issues at country level– </a:t>
            </a:r>
            <a:r>
              <a:rPr lang="en-AU" sz="2000" b="1" i="1" dirty="0"/>
              <a:t>NCDs and cervical cancer; improving connectivity; empowering women, girls and people with disabilities; reducing inequality and improving quality of education</a:t>
            </a:r>
            <a:r>
              <a:rPr lang="en-AU" sz="2000" dirty="0"/>
              <a:t>. </a:t>
            </a:r>
          </a:p>
          <a:p>
            <a:pPr marL="444500" lvl="1" indent="-179388"/>
            <a:endParaRPr lang="en-AU" sz="2000" b="1" i="1" dirty="0">
              <a:solidFill>
                <a:srgbClr val="FF0000"/>
              </a:solidFill>
            </a:endParaRPr>
          </a:p>
          <a:p>
            <a:pPr marL="444500" lvl="1" indent="-179388"/>
            <a:r>
              <a:rPr lang="en-AU" sz="2000" b="1" i="1" dirty="0">
                <a:solidFill>
                  <a:srgbClr val="FF0000"/>
                </a:solidFill>
              </a:rPr>
              <a:t>Means of Implementation; </a:t>
            </a:r>
            <a:r>
              <a:rPr lang="en-AU" sz="2000" b="1" i="1" dirty="0"/>
              <a:t>SDG 16 and 17; Effective institutions and partnerships for the 2030 Agenda</a:t>
            </a:r>
            <a:endParaRPr lang="en-AU" sz="2000" b="1" i="1" dirty="0">
              <a:solidFill>
                <a:srgbClr val="FF0000"/>
              </a:solidFill>
            </a:endParaRPr>
          </a:p>
          <a:p>
            <a:pPr marL="444500" indent="-179388"/>
            <a:endParaRPr lang="en-AU" sz="2000" i="1" dirty="0"/>
          </a:p>
        </p:txBody>
      </p:sp>
      <p:graphicFrame>
        <p:nvGraphicFramePr>
          <p:cNvPr id="5" name="Table 4"/>
          <p:cNvGraphicFramePr>
            <a:graphicFrameLocks noGrp="1"/>
          </p:cNvGraphicFramePr>
          <p:nvPr>
            <p:extLst>
              <p:ext uri="{D42A27DB-BD31-4B8C-83A1-F6EECF244321}">
                <p14:modId xmlns:p14="http://schemas.microsoft.com/office/powerpoint/2010/main" val="757718385"/>
              </p:ext>
            </p:extLst>
          </p:nvPr>
        </p:nvGraphicFramePr>
        <p:xfrm>
          <a:off x="4855535" y="532936"/>
          <a:ext cx="7045842" cy="6368662"/>
        </p:xfrm>
        <a:graphic>
          <a:graphicData uri="http://schemas.openxmlformats.org/drawingml/2006/table">
            <a:tbl>
              <a:tblPr firstRow="1" firstCol="1" bandRow="1">
                <a:tableStyleId>{5C22544A-7EE6-4342-B048-85BDC9FD1C3A}</a:tableStyleId>
              </a:tblPr>
              <a:tblGrid>
                <a:gridCol w="4061637">
                  <a:extLst>
                    <a:ext uri="{9D8B030D-6E8A-4147-A177-3AD203B41FA5}">
                      <a16:colId xmlns:a16="http://schemas.microsoft.com/office/drawing/2014/main" val="20000"/>
                    </a:ext>
                  </a:extLst>
                </a:gridCol>
                <a:gridCol w="919918">
                  <a:extLst>
                    <a:ext uri="{9D8B030D-6E8A-4147-A177-3AD203B41FA5}">
                      <a16:colId xmlns:a16="http://schemas.microsoft.com/office/drawing/2014/main" val="20001"/>
                    </a:ext>
                  </a:extLst>
                </a:gridCol>
                <a:gridCol w="1305256">
                  <a:extLst>
                    <a:ext uri="{9D8B030D-6E8A-4147-A177-3AD203B41FA5}">
                      <a16:colId xmlns:a16="http://schemas.microsoft.com/office/drawing/2014/main" val="20002"/>
                    </a:ext>
                  </a:extLst>
                </a:gridCol>
                <a:gridCol w="759031">
                  <a:extLst>
                    <a:ext uri="{9D8B030D-6E8A-4147-A177-3AD203B41FA5}">
                      <a16:colId xmlns:a16="http://schemas.microsoft.com/office/drawing/2014/main" val="20003"/>
                    </a:ext>
                  </a:extLst>
                </a:gridCol>
              </a:tblGrid>
              <a:tr h="631854">
                <a:tc>
                  <a:txBody>
                    <a:bodyPr/>
                    <a:lstStyle/>
                    <a:p>
                      <a:pPr marL="265113" indent="-265113">
                        <a:lnSpc>
                          <a:spcPct val="115000"/>
                        </a:lnSpc>
                        <a:spcAft>
                          <a:spcPts val="0"/>
                        </a:spcAft>
                      </a:pPr>
                      <a:r>
                        <a:rPr lang="en-US" sz="1600" dirty="0">
                          <a:effectLst/>
                        </a:rPr>
                        <a:t>SDG</a:t>
                      </a:r>
                      <a:endParaRPr lang="en-AU" sz="1600" dirty="0">
                        <a:solidFill>
                          <a:srgbClr val="000000"/>
                        </a:solidFill>
                        <a:effectLst/>
                        <a:latin typeface="Lato"/>
                        <a:ea typeface="Lato"/>
                        <a:cs typeface="Lato"/>
                      </a:endParaRPr>
                    </a:p>
                  </a:txBody>
                  <a:tcPr marL="38349" marR="38349" marT="0" marB="0"/>
                </a:tc>
                <a:tc>
                  <a:txBody>
                    <a:bodyPr/>
                    <a:lstStyle/>
                    <a:p>
                      <a:pPr marL="0" indent="39688" algn="ctr">
                        <a:lnSpc>
                          <a:spcPct val="100000"/>
                        </a:lnSpc>
                        <a:spcAft>
                          <a:spcPts val="0"/>
                        </a:spcAft>
                      </a:pPr>
                      <a:r>
                        <a:rPr lang="en-US" sz="1600" dirty="0">
                          <a:effectLst/>
                        </a:rPr>
                        <a:t>Global # of SDGs indicators</a:t>
                      </a:r>
                      <a:endParaRPr lang="en-AU" sz="1600" dirty="0">
                        <a:solidFill>
                          <a:srgbClr val="000000"/>
                        </a:solidFill>
                        <a:effectLst/>
                        <a:latin typeface="Lato"/>
                        <a:ea typeface="Lato"/>
                        <a:cs typeface="Lato"/>
                      </a:endParaRPr>
                    </a:p>
                  </a:txBody>
                  <a:tcPr marL="38349" marR="38349" marT="0" marB="0"/>
                </a:tc>
                <a:tc>
                  <a:txBody>
                    <a:bodyPr/>
                    <a:lstStyle/>
                    <a:p>
                      <a:pPr marL="174625" indent="-174625" algn="ctr">
                        <a:lnSpc>
                          <a:spcPct val="100000"/>
                        </a:lnSpc>
                        <a:spcAft>
                          <a:spcPts val="0"/>
                        </a:spcAft>
                      </a:pPr>
                      <a:r>
                        <a:rPr lang="en-US" sz="1600" dirty="0">
                          <a:effectLst/>
                        </a:rPr>
                        <a:t># of selected Pacific SD indicators</a:t>
                      </a:r>
                      <a:endParaRPr lang="en-AU" sz="1600" dirty="0">
                        <a:solidFill>
                          <a:srgbClr val="000000"/>
                        </a:solidFill>
                        <a:effectLst/>
                        <a:latin typeface="Lato"/>
                        <a:ea typeface="Lato"/>
                        <a:cs typeface="Lato"/>
                      </a:endParaRPr>
                    </a:p>
                  </a:txBody>
                  <a:tcPr marL="38349" marR="38349" marT="0" marB="0"/>
                </a:tc>
                <a:tc>
                  <a:txBody>
                    <a:bodyPr/>
                    <a:lstStyle/>
                    <a:p>
                      <a:pPr marL="0" indent="0" algn="ctr">
                        <a:lnSpc>
                          <a:spcPct val="100000"/>
                        </a:lnSpc>
                        <a:spcAft>
                          <a:spcPts val="0"/>
                        </a:spcAft>
                      </a:pPr>
                      <a:r>
                        <a:rPr lang="en-US" sz="1600" dirty="0" smtClean="0">
                          <a:effectLst/>
                        </a:rPr>
                        <a:t>% </a:t>
                      </a:r>
                      <a:endParaRPr lang="en-AU" sz="1600" dirty="0">
                        <a:solidFill>
                          <a:srgbClr val="000000"/>
                        </a:solidFill>
                        <a:effectLst/>
                        <a:latin typeface="Lato"/>
                        <a:ea typeface="Lato"/>
                        <a:cs typeface="Lato"/>
                      </a:endParaRPr>
                    </a:p>
                  </a:txBody>
                  <a:tcPr marL="38349" marR="38349" marT="0" marB="0"/>
                </a:tc>
                <a:extLst>
                  <a:ext uri="{0D108BD9-81ED-4DB2-BD59-A6C34878D82A}">
                    <a16:rowId xmlns:a16="http://schemas.microsoft.com/office/drawing/2014/main" val="10000"/>
                  </a:ext>
                </a:extLst>
              </a:tr>
              <a:tr h="235652">
                <a:tc>
                  <a:txBody>
                    <a:bodyPr/>
                    <a:lstStyle/>
                    <a:p>
                      <a:pPr marL="180975" indent="-180975">
                        <a:lnSpc>
                          <a:spcPct val="115000"/>
                        </a:lnSpc>
                        <a:spcAft>
                          <a:spcPts val="0"/>
                        </a:spcAft>
                      </a:pPr>
                      <a:r>
                        <a:rPr lang="en-US" sz="1600" dirty="0">
                          <a:effectLst/>
                        </a:rPr>
                        <a:t>SDG1 No Poverty</a:t>
                      </a:r>
                      <a:endParaRPr lang="en-AU" sz="1600" dirty="0">
                        <a:solidFill>
                          <a:srgbClr val="000000"/>
                        </a:solidFill>
                        <a:effectLst/>
                        <a:latin typeface="Lato"/>
                        <a:ea typeface="Lato"/>
                        <a:cs typeface="Lato"/>
                      </a:endParaRPr>
                    </a:p>
                  </a:txBody>
                  <a:tcPr marL="38349" marR="38349" marT="0" marB="0"/>
                </a:tc>
                <a:tc>
                  <a:txBody>
                    <a:bodyPr/>
                    <a:lstStyle/>
                    <a:p>
                      <a:pPr marL="457200" indent="-228600" algn="ctr">
                        <a:lnSpc>
                          <a:spcPct val="115000"/>
                        </a:lnSpc>
                        <a:spcAft>
                          <a:spcPts val="0"/>
                        </a:spcAft>
                      </a:pPr>
                      <a:r>
                        <a:rPr lang="en-US" sz="1600" dirty="0">
                          <a:effectLst/>
                        </a:rPr>
                        <a:t>12</a:t>
                      </a:r>
                      <a:endParaRPr lang="en-AU" sz="1600" dirty="0">
                        <a:solidFill>
                          <a:srgbClr val="000000"/>
                        </a:solidFill>
                        <a:effectLst/>
                        <a:latin typeface="Lato"/>
                        <a:ea typeface="Lato"/>
                        <a:cs typeface="Lato"/>
                      </a:endParaRPr>
                    </a:p>
                  </a:txBody>
                  <a:tcPr marL="38349" marR="38349" marT="0" marB="0"/>
                </a:tc>
                <a:tc>
                  <a:txBody>
                    <a:bodyPr/>
                    <a:lstStyle/>
                    <a:p>
                      <a:pPr marL="457200" indent="-228600" algn="ctr">
                        <a:lnSpc>
                          <a:spcPct val="115000"/>
                        </a:lnSpc>
                        <a:spcAft>
                          <a:spcPts val="0"/>
                        </a:spcAft>
                      </a:pPr>
                      <a:r>
                        <a:rPr lang="en-US" sz="1600" dirty="0">
                          <a:effectLst/>
                        </a:rPr>
                        <a:t>5</a:t>
                      </a:r>
                      <a:endParaRPr lang="en-AU" sz="1600" dirty="0">
                        <a:solidFill>
                          <a:srgbClr val="000000"/>
                        </a:solidFill>
                        <a:effectLst/>
                        <a:latin typeface="Lato"/>
                        <a:ea typeface="Lato"/>
                        <a:cs typeface="Lato"/>
                      </a:endParaRPr>
                    </a:p>
                  </a:txBody>
                  <a:tcPr marL="38349" marR="38349" marT="0" marB="0"/>
                </a:tc>
                <a:tc>
                  <a:txBody>
                    <a:bodyPr/>
                    <a:lstStyle/>
                    <a:p>
                      <a:pPr marL="457200" indent="-228600" algn="ctr">
                        <a:lnSpc>
                          <a:spcPct val="115000"/>
                        </a:lnSpc>
                        <a:spcAft>
                          <a:spcPts val="0"/>
                        </a:spcAft>
                      </a:pPr>
                      <a:r>
                        <a:rPr lang="en-US" sz="1600" dirty="0">
                          <a:effectLst/>
                        </a:rPr>
                        <a:t>42%</a:t>
                      </a:r>
                      <a:endParaRPr lang="en-AU" sz="1600" dirty="0">
                        <a:solidFill>
                          <a:srgbClr val="000000"/>
                        </a:solidFill>
                        <a:effectLst/>
                        <a:latin typeface="Lato"/>
                        <a:ea typeface="Lato"/>
                        <a:cs typeface="Lato"/>
                      </a:endParaRPr>
                    </a:p>
                  </a:txBody>
                  <a:tcPr marL="38349" marR="38349" marT="0" marB="0"/>
                </a:tc>
                <a:extLst>
                  <a:ext uri="{0D108BD9-81ED-4DB2-BD59-A6C34878D82A}">
                    <a16:rowId xmlns:a16="http://schemas.microsoft.com/office/drawing/2014/main" val="10001"/>
                  </a:ext>
                </a:extLst>
              </a:tr>
              <a:tr h="235652">
                <a:tc>
                  <a:txBody>
                    <a:bodyPr/>
                    <a:lstStyle/>
                    <a:p>
                      <a:pPr marL="265113" indent="-265113">
                        <a:lnSpc>
                          <a:spcPct val="115000"/>
                        </a:lnSpc>
                        <a:spcAft>
                          <a:spcPts val="0"/>
                        </a:spcAft>
                      </a:pPr>
                      <a:r>
                        <a:rPr lang="en-US" sz="1600" dirty="0">
                          <a:effectLst/>
                        </a:rPr>
                        <a:t>SDG2 Zero Hunger</a:t>
                      </a:r>
                      <a:endParaRPr lang="en-AU" sz="1600" dirty="0">
                        <a:solidFill>
                          <a:srgbClr val="000000"/>
                        </a:solidFill>
                        <a:effectLst/>
                        <a:latin typeface="Lato"/>
                        <a:ea typeface="Lato"/>
                        <a:cs typeface="Lato"/>
                      </a:endParaRPr>
                    </a:p>
                  </a:txBody>
                  <a:tcPr marL="38349" marR="38349" marT="0" marB="0"/>
                </a:tc>
                <a:tc>
                  <a:txBody>
                    <a:bodyPr/>
                    <a:lstStyle/>
                    <a:p>
                      <a:pPr marL="457200" indent="-228600" algn="ctr">
                        <a:lnSpc>
                          <a:spcPct val="115000"/>
                        </a:lnSpc>
                        <a:spcAft>
                          <a:spcPts val="0"/>
                        </a:spcAft>
                      </a:pPr>
                      <a:r>
                        <a:rPr lang="en-US" sz="1600" dirty="0">
                          <a:effectLst/>
                        </a:rPr>
                        <a:t>14</a:t>
                      </a:r>
                      <a:endParaRPr lang="en-AU" sz="1600" dirty="0">
                        <a:solidFill>
                          <a:srgbClr val="000000"/>
                        </a:solidFill>
                        <a:effectLst/>
                        <a:latin typeface="Lato"/>
                        <a:ea typeface="Lato"/>
                        <a:cs typeface="Lato"/>
                      </a:endParaRPr>
                    </a:p>
                  </a:txBody>
                  <a:tcPr marL="38349" marR="38349" marT="0" marB="0"/>
                </a:tc>
                <a:tc>
                  <a:txBody>
                    <a:bodyPr/>
                    <a:lstStyle/>
                    <a:p>
                      <a:pPr marL="457200" indent="-228600" algn="ctr">
                        <a:lnSpc>
                          <a:spcPct val="115000"/>
                        </a:lnSpc>
                        <a:spcAft>
                          <a:spcPts val="0"/>
                        </a:spcAft>
                      </a:pPr>
                      <a:r>
                        <a:rPr lang="en-US" sz="1600" dirty="0">
                          <a:effectLst/>
                        </a:rPr>
                        <a:t>7</a:t>
                      </a:r>
                      <a:endParaRPr lang="en-AU" sz="1600" dirty="0">
                        <a:solidFill>
                          <a:srgbClr val="000000"/>
                        </a:solidFill>
                        <a:effectLst/>
                        <a:latin typeface="Lato"/>
                        <a:ea typeface="Lato"/>
                        <a:cs typeface="Lato"/>
                      </a:endParaRPr>
                    </a:p>
                  </a:txBody>
                  <a:tcPr marL="38349" marR="38349" marT="0" marB="0"/>
                </a:tc>
                <a:tc>
                  <a:txBody>
                    <a:bodyPr/>
                    <a:lstStyle/>
                    <a:p>
                      <a:pPr marL="457200" indent="-228600" algn="ctr">
                        <a:lnSpc>
                          <a:spcPct val="115000"/>
                        </a:lnSpc>
                        <a:spcAft>
                          <a:spcPts val="0"/>
                        </a:spcAft>
                      </a:pPr>
                      <a:r>
                        <a:rPr lang="en-US" sz="1600" dirty="0">
                          <a:effectLst/>
                        </a:rPr>
                        <a:t>50%</a:t>
                      </a:r>
                      <a:endParaRPr lang="en-AU" sz="1600" dirty="0">
                        <a:solidFill>
                          <a:srgbClr val="000000"/>
                        </a:solidFill>
                        <a:effectLst/>
                        <a:latin typeface="Lato"/>
                        <a:ea typeface="Lato"/>
                        <a:cs typeface="Lato"/>
                      </a:endParaRPr>
                    </a:p>
                  </a:txBody>
                  <a:tcPr marL="38349" marR="38349" marT="0" marB="0"/>
                </a:tc>
                <a:extLst>
                  <a:ext uri="{0D108BD9-81ED-4DB2-BD59-A6C34878D82A}">
                    <a16:rowId xmlns:a16="http://schemas.microsoft.com/office/drawing/2014/main" val="10002"/>
                  </a:ext>
                </a:extLst>
              </a:tr>
              <a:tr h="235652">
                <a:tc>
                  <a:txBody>
                    <a:bodyPr/>
                    <a:lstStyle/>
                    <a:p>
                      <a:pPr marL="0" indent="0">
                        <a:lnSpc>
                          <a:spcPct val="115000"/>
                        </a:lnSpc>
                        <a:spcAft>
                          <a:spcPts val="0"/>
                        </a:spcAft>
                      </a:pPr>
                      <a:r>
                        <a:rPr lang="en-US" sz="1600" dirty="0">
                          <a:effectLst/>
                        </a:rPr>
                        <a:t>SDG3 Good Health &amp; Wellbeing</a:t>
                      </a:r>
                      <a:endParaRPr lang="en-AU" sz="1600" dirty="0">
                        <a:solidFill>
                          <a:srgbClr val="000000"/>
                        </a:solidFill>
                        <a:effectLst/>
                        <a:latin typeface="Lato"/>
                        <a:ea typeface="Lato"/>
                        <a:cs typeface="Lato"/>
                      </a:endParaRPr>
                    </a:p>
                  </a:txBody>
                  <a:tcPr marL="38349" marR="38349" marT="0" marB="0"/>
                </a:tc>
                <a:tc>
                  <a:txBody>
                    <a:bodyPr/>
                    <a:lstStyle/>
                    <a:p>
                      <a:pPr marL="457200" indent="-228600" algn="ctr">
                        <a:lnSpc>
                          <a:spcPct val="115000"/>
                        </a:lnSpc>
                        <a:spcAft>
                          <a:spcPts val="0"/>
                        </a:spcAft>
                      </a:pPr>
                      <a:r>
                        <a:rPr lang="en-US" sz="1600">
                          <a:effectLst/>
                        </a:rPr>
                        <a:t>26</a:t>
                      </a:r>
                      <a:endParaRPr lang="en-AU" sz="1600">
                        <a:solidFill>
                          <a:srgbClr val="000000"/>
                        </a:solidFill>
                        <a:effectLst/>
                        <a:latin typeface="Lato"/>
                        <a:ea typeface="Lato"/>
                        <a:cs typeface="Lato"/>
                      </a:endParaRPr>
                    </a:p>
                  </a:txBody>
                  <a:tcPr marL="38349" marR="38349" marT="0" marB="0"/>
                </a:tc>
                <a:tc>
                  <a:txBody>
                    <a:bodyPr/>
                    <a:lstStyle/>
                    <a:p>
                      <a:pPr marL="457200" indent="-228600" algn="ctr">
                        <a:lnSpc>
                          <a:spcPct val="115000"/>
                        </a:lnSpc>
                        <a:spcAft>
                          <a:spcPts val="0"/>
                        </a:spcAft>
                      </a:pPr>
                      <a:r>
                        <a:rPr lang="en-US" sz="1600" dirty="0">
                          <a:effectLst/>
                        </a:rPr>
                        <a:t>16</a:t>
                      </a:r>
                      <a:endParaRPr lang="en-AU" sz="1600" dirty="0">
                        <a:solidFill>
                          <a:srgbClr val="000000"/>
                        </a:solidFill>
                        <a:effectLst/>
                        <a:latin typeface="Lato"/>
                        <a:ea typeface="Lato"/>
                        <a:cs typeface="Lato"/>
                      </a:endParaRPr>
                    </a:p>
                  </a:txBody>
                  <a:tcPr marL="38349" marR="38349" marT="0" marB="0"/>
                </a:tc>
                <a:tc>
                  <a:txBody>
                    <a:bodyPr/>
                    <a:lstStyle/>
                    <a:p>
                      <a:pPr marL="457200" indent="-228600" algn="ctr">
                        <a:lnSpc>
                          <a:spcPct val="115000"/>
                        </a:lnSpc>
                        <a:spcAft>
                          <a:spcPts val="0"/>
                        </a:spcAft>
                      </a:pPr>
                      <a:r>
                        <a:rPr lang="en-US" sz="1600" dirty="0">
                          <a:effectLst/>
                        </a:rPr>
                        <a:t>62%</a:t>
                      </a:r>
                      <a:endParaRPr lang="en-AU" sz="1600" dirty="0">
                        <a:solidFill>
                          <a:srgbClr val="000000"/>
                        </a:solidFill>
                        <a:effectLst/>
                        <a:latin typeface="Lato"/>
                        <a:ea typeface="Lato"/>
                        <a:cs typeface="Lato"/>
                      </a:endParaRPr>
                    </a:p>
                  </a:txBody>
                  <a:tcPr marL="38349" marR="38349" marT="0" marB="0"/>
                </a:tc>
                <a:extLst>
                  <a:ext uri="{0D108BD9-81ED-4DB2-BD59-A6C34878D82A}">
                    <a16:rowId xmlns:a16="http://schemas.microsoft.com/office/drawing/2014/main" val="10003"/>
                  </a:ext>
                </a:extLst>
              </a:tr>
              <a:tr h="235652">
                <a:tc>
                  <a:txBody>
                    <a:bodyPr/>
                    <a:lstStyle/>
                    <a:p>
                      <a:pPr marL="0" indent="0">
                        <a:lnSpc>
                          <a:spcPct val="115000"/>
                        </a:lnSpc>
                        <a:spcAft>
                          <a:spcPts val="0"/>
                        </a:spcAft>
                      </a:pPr>
                      <a:r>
                        <a:rPr lang="en-US" sz="1600" dirty="0">
                          <a:effectLst/>
                        </a:rPr>
                        <a:t>SDG4 Quality Education</a:t>
                      </a:r>
                      <a:endParaRPr lang="en-AU" sz="1600" dirty="0">
                        <a:solidFill>
                          <a:srgbClr val="000000"/>
                        </a:solidFill>
                        <a:effectLst/>
                        <a:latin typeface="Lato"/>
                        <a:ea typeface="Lato"/>
                        <a:cs typeface="Lato"/>
                      </a:endParaRPr>
                    </a:p>
                  </a:txBody>
                  <a:tcPr marL="38349" marR="38349" marT="0" marB="0"/>
                </a:tc>
                <a:tc>
                  <a:txBody>
                    <a:bodyPr/>
                    <a:lstStyle/>
                    <a:p>
                      <a:pPr marL="457200" indent="-228600" algn="ctr">
                        <a:lnSpc>
                          <a:spcPct val="115000"/>
                        </a:lnSpc>
                        <a:spcAft>
                          <a:spcPts val="0"/>
                        </a:spcAft>
                      </a:pPr>
                      <a:r>
                        <a:rPr lang="en-US" sz="1600">
                          <a:effectLst/>
                        </a:rPr>
                        <a:t>11</a:t>
                      </a:r>
                      <a:endParaRPr lang="en-AU" sz="1600">
                        <a:solidFill>
                          <a:srgbClr val="000000"/>
                        </a:solidFill>
                        <a:effectLst/>
                        <a:latin typeface="Lato"/>
                        <a:ea typeface="Lato"/>
                        <a:cs typeface="Lato"/>
                      </a:endParaRPr>
                    </a:p>
                  </a:txBody>
                  <a:tcPr marL="38349" marR="38349" marT="0" marB="0"/>
                </a:tc>
                <a:tc>
                  <a:txBody>
                    <a:bodyPr/>
                    <a:lstStyle/>
                    <a:p>
                      <a:pPr marL="457200" indent="-228600" algn="ctr">
                        <a:lnSpc>
                          <a:spcPct val="115000"/>
                        </a:lnSpc>
                        <a:spcAft>
                          <a:spcPts val="0"/>
                        </a:spcAft>
                      </a:pPr>
                      <a:r>
                        <a:rPr lang="en-US" sz="1600" dirty="0">
                          <a:effectLst/>
                        </a:rPr>
                        <a:t>8</a:t>
                      </a:r>
                      <a:endParaRPr lang="en-AU" sz="1600" dirty="0">
                        <a:solidFill>
                          <a:srgbClr val="000000"/>
                        </a:solidFill>
                        <a:effectLst/>
                        <a:latin typeface="Lato"/>
                        <a:ea typeface="Lato"/>
                        <a:cs typeface="Lato"/>
                      </a:endParaRPr>
                    </a:p>
                  </a:txBody>
                  <a:tcPr marL="38349" marR="38349" marT="0" marB="0"/>
                </a:tc>
                <a:tc>
                  <a:txBody>
                    <a:bodyPr/>
                    <a:lstStyle/>
                    <a:p>
                      <a:pPr marL="457200" indent="-228600" algn="ctr">
                        <a:lnSpc>
                          <a:spcPct val="115000"/>
                        </a:lnSpc>
                        <a:spcAft>
                          <a:spcPts val="0"/>
                        </a:spcAft>
                      </a:pPr>
                      <a:r>
                        <a:rPr lang="en-US" sz="1600" dirty="0">
                          <a:effectLst/>
                        </a:rPr>
                        <a:t>73%</a:t>
                      </a:r>
                      <a:endParaRPr lang="en-AU" sz="1600" dirty="0">
                        <a:solidFill>
                          <a:srgbClr val="000000"/>
                        </a:solidFill>
                        <a:effectLst/>
                        <a:latin typeface="Lato"/>
                        <a:ea typeface="Lato"/>
                        <a:cs typeface="Lato"/>
                      </a:endParaRPr>
                    </a:p>
                  </a:txBody>
                  <a:tcPr marL="38349" marR="38349" marT="0" marB="0"/>
                </a:tc>
                <a:extLst>
                  <a:ext uri="{0D108BD9-81ED-4DB2-BD59-A6C34878D82A}">
                    <a16:rowId xmlns:a16="http://schemas.microsoft.com/office/drawing/2014/main" val="10004"/>
                  </a:ext>
                </a:extLst>
              </a:tr>
              <a:tr h="235652">
                <a:tc>
                  <a:txBody>
                    <a:bodyPr/>
                    <a:lstStyle/>
                    <a:p>
                      <a:pPr marL="84138" indent="-84138">
                        <a:lnSpc>
                          <a:spcPct val="115000"/>
                        </a:lnSpc>
                        <a:spcAft>
                          <a:spcPts val="0"/>
                        </a:spcAft>
                      </a:pPr>
                      <a:r>
                        <a:rPr lang="en-US" sz="1600" dirty="0">
                          <a:effectLst/>
                        </a:rPr>
                        <a:t>SDG5 Gender Equality</a:t>
                      </a:r>
                      <a:endParaRPr lang="en-AU" sz="1600" dirty="0">
                        <a:solidFill>
                          <a:srgbClr val="000000"/>
                        </a:solidFill>
                        <a:effectLst/>
                        <a:latin typeface="Lato"/>
                        <a:ea typeface="Lato"/>
                        <a:cs typeface="Lato"/>
                      </a:endParaRPr>
                    </a:p>
                  </a:txBody>
                  <a:tcPr marL="38349" marR="38349" marT="0" marB="0"/>
                </a:tc>
                <a:tc>
                  <a:txBody>
                    <a:bodyPr/>
                    <a:lstStyle/>
                    <a:p>
                      <a:pPr marL="457200" indent="-228600" algn="ctr">
                        <a:lnSpc>
                          <a:spcPct val="115000"/>
                        </a:lnSpc>
                        <a:spcAft>
                          <a:spcPts val="0"/>
                        </a:spcAft>
                      </a:pPr>
                      <a:r>
                        <a:rPr lang="en-US" sz="1600">
                          <a:effectLst/>
                        </a:rPr>
                        <a:t>14</a:t>
                      </a:r>
                      <a:endParaRPr lang="en-AU" sz="1600">
                        <a:solidFill>
                          <a:srgbClr val="000000"/>
                        </a:solidFill>
                        <a:effectLst/>
                        <a:latin typeface="Lato"/>
                        <a:ea typeface="Lato"/>
                        <a:cs typeface="Lato"/>
                      </a:endParaRPr>
                    </a:p>
                  </a:txBody>
                  <a:tcPr marL="38349" marR="38349" marT="0" marB="0"/>
                </a:tc>
                <a:tc>
                  <a:txBody>
                    <a:bodyPr/>
                    <a:lstStyle/>
                    <a:p>
                      <a:pPr marL="457200" indent="-228600" algn="ctr">
                        <a:lnSpc>
                          <a:spcPct val="115000"/>
                        </a:lnSpc>
                        <a:spcAft>
                          <a:spcPts val="0"/>
                        </a:spcAft>
                      </a:pPr>
                      <a:r>
                        <a:rPr lang="en-US" sz="1600" dirty="0">
                          <a:effectLst/>
                        </a:rPr>
                        <a:t>11</a:t>
                      </a:r>
                      <a:endParaRPr lang="en-AU" sz="1600" dirty="0">
                        <a:solidFill>
                          <a:srgbClr val="000000"/>
                        </a:solidFill>
                        <a:effectLst/>
                        <a:latin typeface="Lato"/>
                        <a:ea typeface="Lato"/>
                        <a:cs typeface="Lato"/>
                      </a:endParaRPr>
                    </a:p>
                  </a:txBody>
                  <a:tcPr marL="38349" marR="38349" marT="0" marB="0"/>
                </a:tc>
                <a:tc>
                  <a:txBody>
                    <a:bodyPr/>
                    <a:lstStyle/>
                    <a:p>
                      <a:pPr marL="457200" indent="-228600" algn="ctr">
                        <a:lnSpc>
                          <a:spcPct val="115000"/>
                        </a:lnSpc>
                        <a:spcAft>
                          <a:spcPts val="0"/>
                        </a:spcAft>
                      </a:pPr>
                      <a:r>
                        <a:rPr lang="en-US" sz="1600" dirty="0">
                          <a:effectLst/>
                        </a:rPr>
                        <a:t>79%</a:t>
                      </a:r>
                      <a:endParaRPr lang="en-AU" sz="1600" dirty="0">
                        <a:solidFill>
                          <a:srgbClr val="000000"/>
                        </a:solidFill>
                        <a:effectLst/>
                        <a:latin typeface="Lato"/>
                        <a:ea typeface="Lato"/>
                        <a:cs typeface="Lato"/>
                      </a:endParaRPr>
                    </a:p>
                  </a:txBody>
                  <a:tcPr marL="38349" marR="38349" marT="0" marB="0"/>
                </a:tc>
                <a:extLst>
                  <a:ext uri="{0D108BD9-81ED-4DB2-BD59-A6C34878D82A}">
                    <a16:rowId xmlns:a16="http://schemas.microsoft.com/office/drawing/2014/main" val="10005"/>
                  </a:ext>
                </a:extLst>
              </a:tr>
              <a:tr h="235652">
                <a:tc>
                  <a:txBody>
                    <a:bodyPr/>
                    <a:lstStyle/>
                    <a:p>
                      <a:pPr marL="0" indent="0">
                        <a:lnSpc>
                          <a:spcPct val="115000"/>
                        </a:lnSpc>
                        <a:spcAft>
                          <a:spcPts val="0"/>
                        </a:spcAft>
                      </a:pPr>
                      <a:r>
                        <a:rPr lang="en-US" sz="1600" dirty="0">
                          <a:effectLst/>
                        </a:rPr>
                        <a:t>SDG6 Clean Water &amp; Sanitation</a:t>
                      </a:r>
                      <a:endParaRPr lang="en-AU" sz="1600" dirty="0">
                        <a:solidFill>
                          <a:srgbClr val="000000"/>
                        </a:solidFill>
                        <a:effectLst/>
                        <a:latin typeface="Lato"/>
                        <a:ea typeface="Lato"/>
                        <a:cs typeface="Lato"/>
                      </a:endParaRPr>
                    </a:p>
                  </a:txBody>
                  <a:tcPr marL="38349" marR="38349" marT="0" marB="0"/>
                </a:tc>
                <a:tc>
                  <a:txBody>
                    <a:bodyPr/>
                    <a:lstStyle/>
                    <a:p>
                      <a:pPr marL="457200" indent="-228600" algn="ctr">
                        <a:lnSpc>
                          <a:spcPct val="115000"/>
                        </a:lnSpc>
                        <a:spcAft>
                          <a:spcPts val="0"/>
                        </a:spcAft>
                      </a:pPr>
                      <a:r>
                        <a:rPr lang="en-US" sz="1600" dirty="0">
                          <a:effectLst/>
                        </a:rPr>
                        <a:t>11</a:t>
                      </a:r>
                      <a:endParaRPr lang="en-AU" sz="1600" dirty="0">
                        <a:solidFill>
                          <a:srgbClr val="000000"/>
                        </a:solidFill>
                        <a:effectLst/>
                        <a:latin typeface="Lato"/>
                        <a:ea typeface="Lato"/>
                        <a:cs typeface="Lato"/>
                      </a:endParaRPr>
                    </a:p>
                  </a:txBody>
                  <a:tcPr marL="38349" marR="38349" marT="0" marB="0"/>
                </a:tc>
                <a:tc>
                  <a:txBody>
                    <a:bodyPr/>
                    <a:lstStyle/>
                    <a:p>
                      <a:pPr marL="457200" indent="-228600" algn="ctr">
                        <a:lnSpc>
                          <a:spcPct val="115000"/>
                        </a:lnSpc>
                        <a:spcAft>
                          <a:spcPts val="0"/>
                        </a:spcAft>
                      </a:pPr>
                      <a:r>
                        <a:rPr lang="en-US" sz="1600" dirty="0">
                          <a:effectLst/>
                        </a:rPr>
                        <a:t>3</a:t>
                      </a:r>
                      <a:endParaRPr lang="en-AU" sz="1600" dirty="0">
                        <a:solidFill>
                          <a:srgbClr val="000000"/>
                        </a:solidFill>
                        <a:effectLst/>
                        <a:latin typeface="Lato"/>
                        <a:ea typeface="Lato"/>
                        <a:cs typeface="Lato"/>
                      </a:endParaRPr>
                    </a:p>
                  </a:txBody>
                  <a:tcPr marL="38349" marR="38349" marT="0" marB="0"/>
                </a:tc>
                <a:tc>
                  <a:txBody>
                    <a:bodyPr/>
                    <a:lstStyle/>
                    <a:p>
                      <a:pPr marL="457200" indent="-228600" algn="ctr">
                        <a:lnSpc>
                          <a:spcPct val="115000"/>
                        </a:lnSpc>
                        <a:spcAft>
                          <a:spcPts val="0"/>
                        </a:spcAft>
                      </a:pPr>
                      <a:r>
                        <a:rPr lang="en-US" sz="1600" dirty="0">
                          <a:effectLst/>
                        </a:rPr>
                        <a:t>27%</a:t>
                      </a:r>
                      <a:endParaRPr lang="en-AU" sz="1600" dirty="0">
                        <a:solidFill>
                          <a:srgbClr val="000000"/>
                        </a:solidFill>
                        <a:effectLst/>
                        <a:latin typeface="Lato"/>
                        <a:ea typeface="Lato"/>
                        <a:cs typeface="Lato"/>
                      </a:endParaRPr>
                    </a:p>
                  </a:txBody>
                  <a:tcPr marL="38349" marR="38349" marT="0" marB="0"/>
                </a:tc>
                <a:extLst>
                  <a:ext uri="{0D108BD9-81ED-4DB2-BD59-A6C34878D82A}">
                    <a16:rowId xmlns:a16="http://schemas.microsoft.com/office/drawing/2014/main" val="10006"/>
                  </a:ext>
                </a:extLst>
              </a:tr>
              <a:tr h="235652">
                <a:tc>
                  <a:txBody>
                    <a:bodyPr/>
                    <a:lstStyle/>
                    <a:p>
                      <a:pPr marL="0" indent="0">
                        <a:lnSpc>
                          <a:spcPct val="115000"/>
                        </a:lnSpc>
                        <a:spcAft>
                          <a:spcPts val="0"/>
                        </a:spcAft>
                      </a:pPr>
                      <a:r>
                        <a:rPr lang="en-US" sz="1600" dirty="0">
                          <a:effectLst/>
                        </a:rPr>
                        <a:t>SDG7 Affordable &amp; Clean Energy</a:t>
                      </a:r>
                      <a:endParaRPr lang="en-AU" sz="1600" dirty="0">
                        <a:solidFill>
                          <a:srgbClr val="000000"/>
                        </a:solidFill>
                        <a:effectLst/>
                        <a:latin typeface="Lato"/>
                        <a:ea typeface="Lato"/>
                        <a:cs typeface="Lato"/>
                      </a:endParaRPr>
                    </a:p>
                  </a:txBody>
                  <a:tcPr marL="38349" marR="38349" marT="0" marB="0"/>
                </a:tc>
                <a:tc>
                  <a:txBody>
                    <a:bodyPr/>
                    <a:lstStyle/>
                    <a:p>
                      <a:pPr marL="457200" indent="-228600" algn="ctr">
                        <a:lnSpc>
                          <a:spcPct val="115000"/>
                        </a:lnSpc>
                        <a:spcAft>
                          <a:spcPts val="0"/>
                        </a:spcAft>
                      </a:pPr>
                      <a:r>
                        <a:rPr lang="en-US" sz="1600" dirty="0">
                          <a:effectLst/>
                        </a:rPr>
                        <a:t>6</a:t>
                      </a:r>
                      <a:endParaRPr lang="en-AU" sz="1600" dirty="0">
                        <a:solidFill>
                          <a:srgbClr val="000000"/>
                        </a:solidFill>
                        <a:effectLst/>
                        <a:latin typeface="Lato"/>
                        <a:ea typeface="Lato"/>
                        <a:cs typeface="Lato"/>
                      </a:endParaRPr>
                    </a:p>
                  </a:txBody>
                  <a:tcPr marL="38349" marR="38349" marT="0" marB="0"/>
                </a:tc>
                <a:tc>
                  <a:txBody>
                    <a:bodyPr/>
                    <a:lstStyle/>
                    <a:p>
                      <a:pPr marL="457200" indent="-228600" algn="ctr">
                        <a:lnSpc>
                          <a:spcPct val="115000"/>
                        </a:lnSpc>
                        <a:spcAft>
                          <a:spcPts val="0"/>
                        </a:spcAft>
                      </a:pPr>
                      <a:r>
                        <a:rPr lang="en-US" sz="1600" dirty="0">
                          <a:effectLst/>
                        </a:rPr>
                        <a:t>4</a:t>
                      </a:r>
                      <a:endParaRPr lang="en-AU" sz="1600" dirty="0">
                        <a:solidFill>
                          <a:srgbClr val="000000"/>
                        </a:solidFill>
                        <a:effectLst/>
                        <a:latin typeface="Lato"/>
                        <a:ea typeface="Lato"/>
                        <a:cs typeface="Lato"/>
                      </a:endParaRPr>
                    </a:p>
                  </a:txBody>
                  <a:tcPr marL="38349" marR="38349" marT="0" marB="0"/>
                </a:tc>
                <a:tc>
                  <a:txBody>
                    <a:bodyPr/>
                    <a:lstStyle/>
                    <a:p>
                      <a:pPr marL="457200" indent="-228600" algn="ctr">
                        <a:lnSpc>
                          <a:spcPct val="115000"/>
                        </a:lnSpc>
                        <a:spcAft>
                          <a:spcPts val="0"/>
                        </a:spcAft>
                      </a:pPr>
                      <a:r>
                        <a:rPr lang="en-US" sz="1600" dirty="0">
                          <a:effectLst/>
                        </a:rPr>
                        <a:t>67%</a:t>
                      </a:r>
                      <a:endParaRPr lang="en-AU" sz="1600" dirty="0">
                        <a:solidFill>
                          <a:srgbClr val="000000"/>
                        </a:solidFill>
                        <a:effectLst/>
                        <a:latin typeface="Lato"/>
                        <a:ea typeface="Lato"/>
                        <a:cs typeface="Lato"/>
                      </a:endParaRPr>
                    </a:p>
                  </a:txBody>
                  <a:tcPr marL="38349" marR="38349" marT="0" marB="0"/>
                </a:tc>
                <a:extLst>
                  <a:ext uri="{0D108BD9-81ED-4DB2-BD59-A6C34878D82A}">
                    <a16:rowId xmlns:a16="http://schemas.microsoft.com/office/drawing/2014/main" val="10007"/>
                  </a:ext>
                </a:extLst>
              </a:tr>
              <a:tr h="235652">
                <a:tc>
                  <a:txBody>
                    <a:bodyPr/>
                    <a:lstStyle/>
                    <a:p>
                      <a:pPr marL="0" indent="0">
                        <a:lnSpc>
                          <a:spcPct val="115000"/>
                        </a:lnSpc>
                        <a:spcAft>
                          <a:spcPts val="0"/>
                        </a:spcAft>
                      </a:pPr>
                      <a:r>
                        <a:rPr lang="en-US" sz="1600" dirty="0">
                          <a:effectLst/>
                        </a:rPr>
                        <a:t>SDG8 Decent work &amp; Economic Growth</a:t>
                      </a:r>
                      <a:endParaRPr lang="en-AU" sz="1600" dirty="0">
                        <a:solidFill>
                          <a:srgbClr val="000000"/>
                        </a:solidFill>
                        <a:effectLst/>
                        <a:latin typeface="Lato"/>
                        <a:ea typeface="Lato"/>
                        <a:cs typeface="Lato"/>
                      </a:endParaRPr>
                    </a:p>
                  </a:txBody>
                  <a:tcPr marL="38349" marR="38349" marT="0" marB="0"/>
                </a:tc>
                <a:tc>
                  <a:txBody>
                    <a:bodyPr/>
                    <a:lstStyle/>
                    <a:p>
                      <a:pPr marL="457200" indent="-228600" algn="ctr">
                        <a:lnSpc>
                          <a:spcPct val="115000"/>
                        </a:lnSpc>
                        <a:spcAft>
                          <a:spcPts val="0"/>
                        </a:spcAft>
                      </a:pPr>
                      <a:r>
                        <a:rPr lang="en-US" sz="1600" dirty="0">
                          <a:effectLst/>
                        </a:rPr>
                        <a:t>17</a:t>
                      </a:r>
                      <a:endParaRPr lang="en-AU" sz="1600" dirty="0">
                        <a:solidFill>
                          <a:srgbClr val="000000"/>
                        </a:solidFill>
                        <a:effectLst/>
                        <a:latin typeface="Lato"/>
                        <a:ea typeface="Lato"/>
                        <a:cs typeface="Lato"/>
                      </a:endParaRPr>
                    </a:p>
                  </a:txBody>
                  <a:tcPr marL="38349" marR="38349" marT="0" marB="0"/>
                </a:tc>
                <a:tc>
                  <a:txBody>
                    <a:bodyPr/>
                    <a:lstStyle/>
                    <a:p>
                      <a:pPr marL="457200" indent="-228600" algn="ctr">
                        <a:lnSpc>
                          <a:spcPct val="115000"/>
                        </a:lnSpc>
                        <a:spcAft>
                          <a:spcPts val="0"/>
                        </a:spcAft>
                      </a:pPr>
                      <a:r>
                        <a:rPr lang="en-US" sz="1600" dirty="0">
                          <a:effectLst/>
                        </a:rPr>
                        <a:t>9</a:t>
                      </a:r>
                      <a:endParaRPr lang="en-AU" sz="1600" dirty="0">
                        <a:solidFill>
                          <a:srgbClr val="000000"/>
                        </a:solidFill>
                        <a:effectLst/>
                        <a:latin typeface="Lato"/>
                        <a:ea typeface="Lato"/>
                        <a:cs typeface="Lato"/>
                      </a:endParaRPr>
                    </a:p>
                  </a:txBody>
                  <a:tcPr marL="38349" marR="38349" marT="0" marB="0"/>
                </a:tc>
                <a:tc>
                  <a:txBody>
                    <a:bodyPr/>
                    <a:lstStyle/>
                    <a:p>
                      <a:pPr marL="457200" indent="-228600" algn="ctr">
                        <a:lnSpc>
                          <a:spcPct val="115000"/>
                        </a:lnSpc>
                        <a:spcAft>
                          <a:spcPts val="0"/>
                        </a:spcAft>
                      </a:pPr>
                      <a:r>
                        <a:rPr lang="en-US" sz="1600" dirty="0">
                          <a:effectLst/>
                        </a:rPr>
                        <a:t>53%</a:t>
                      </a:r>
                      <a:endParaRPr lang="en-AU" sz="1600" dirty="0">
                        <a:solidFill>
                          <a:srgbClr val="000000"/>
                        </a:solidFill>
                        <a:effectLst/>
                        <a:latin typeface="Lato"/>
                        <a:ea typeface="Lato"/>
                        <a:cs typeface="Lato"/>
                      </a:endParaRPr>
                    </a:p>
                  </a:txBody>
                  <a:tcPr marL="38349" marR="38349" marT="0" marB="0"/>
                </a:tc>
                <a:extLst>
                  <a:ext uri="{0D108BD9-81ED-4DB2-BD59-A6C34878D82A}">
                    <a16:rowId xmlns:a16="http://schemas.microsoft.com/office/drawing/2014/main" val="10008"/>
                  </a:ext>
                </a:extLst>
              </a:tr>
              <a:tr h="235652">
                <a:tc>
                  <a:txBody>
                    <a:bodyPr/>
                    <a:lstStyle/>
                    <a:p>
                      <a:pPr marL="84138" indent="-47625">
                        <a:lnSpc>
                          <a:spcPct val="115000"/>
                        </a:lnSpc>
                        <a:spcAft>
                          <a:spcPts val="0"/>
                        </a:spcAft>
                      </a:pPr>
                      <a:r>
                        <a:rPr lang="en-US" sz="1600" dirty="0">
                          <a:effectLst/>
                        </a:rPr>
                        <a:t>SDG9 Industry, Innovation&amp; Infrastructure</a:t>
                      </a:r>
                      <a:endParaRPr lang="en-AU" sz="1600" dirty="0">
                        <a:solidFill>
                          <a:srgbClr val="000000"/>
                        </a:solidFill>
                        <a:effectLst/>
                        <a:latin typeface="Lato"/>
                        <a:ea typeface="Lato"/>
                        <a:cs typeface="Lato"/>
                      </a:endParaRPr>
                    </a:p>
                  </a:txBody>
                  <a:tcPr marL="38349" marR="38349" marT="0" marB="0"/>
                </a:tc>
                <a:tc>
                  <a:txBody>
                    <a:bodyPr/>
                    <a:lstStyle/>
                    <a:p>
                      <a:pPr marL="457200" indent="-228600" algn="ctr">
                        <a:lnSpc>
                          <a:spcPct val="115000"/>
                        </a:lnSpc>
                        <a:spcAft>
                          <a:spcPts val="0"/>
                        </a:spcAft>
                      </a:pPr>
                      <a:r>
                        <a:rPr lang="en-US" sz="1600">
                          <a:effectLst/>
                        </a:rPr>
                        <a:t>12</a:t>
                      </a:r>
                      <a:endParaRPr lang="en-AU" sz="1600">
                        <a:solidFill>
                          <a:srgbClr val="000000"/>
                        </a:solidFill>
                        <a:effectLst/>
                        <a:latin typeface="Lato"/>
                        <a:ea typeface="Lato"/>
                        <a:cs typeface="Lato"/>
                      </a:endParaRPr>
                    </a:p>
                  </a:txBody>
                  <a:tcPr marL="38349" marR="38349" marT="0" marB="0"/>
                </a:tc>
                <a:tc>
                  <a:txBody>
                    <a:bodyPr/>
                    <a:lstStyle/>
                    <a:p>
                      <a:pPr marL="457200" indent="-228600" algn="ctr">
                        <a:lnSpc>
                          <a:spcPct val="115000"/>
                        </a:lnSpc>
                        <a:spcAft>
                          <a:spcPts val="0"/>
                        </a:spcAft>
                      </a:pPr>
                      <a:r>
                        <a:rPr lang="en-US" sz="1600" dirty="0">
                          <a:effectLst/>
                        </a:rPr>
                        <a:t>3</a:t>
                      </a:r>
                      <a:endParaRPr lang="en-AU" sz="1600" dirty="0">
                        <a:solidFill>
                          <a:srgbClr val="000000"/>
                        </a:solidFill>
                        <a:effectLst/>
                        <a:latin typeface="Lato"/>
                        <a:ea typeface="Lato"/>
                        <a:cs typeface="Lato"/>
                      </a:endParaRPr>
                    </a:p>
                  </a:txBody>
                  <a:tcPr marL="38349" marR="38349" marT="0" marB="0"/>
                </a:tc>
                <a:tc>
                  <a:txBody>
                    <a:bodyPr/>
                    <a:lstStyle/>
                    <a:p>
                      <a:pPr marL="457200" indent="-228600" algn="ctr">
                        <a:lnSpc>
                          <a:spcPct val="115000"/>
                        </a:lnSpc>
                        <a:spcAft>
                          <a:spcPts val="0"/>
                        </a:spcAft>
                      </a:pPr>
                      <a:r>
                        <a:rPr lang="en-US" sz="1600" dirty="0">
                          <a:effectLst/>
                        </a:rPr>
                        <a:t>25%</a:t>
                      </a:r>
                      <a:endParaRPr lang="en-AU" sz="1600" dirty="0">
                        <a:solidFill>
                          <a:srgbClr val="000000"/>
                        </a:solidFill>
                        <a:effectLst/>
                        <a:latin typeface="Lato"/>
                        <a:ea typeface="Lato"/>
                        <a:cs typeface="Lato"/>
                      </a:endParaRPr>
                    </a:p>
                  </a:txBody>
                  <a:tcPr marL="38349" marR="38349" marT="0" marB="0"/>
                </a:tc>
                <a:extLst>
                  <a:ext uri="{0D108BD9-81ED-4DB2-BD59-A6C34878D82A}">
                    <a16:rowId xmlns:a16="http://schemas.microsoft.com/office/drawing/2014/main" val="10009"/>
                  </a:ext>
                </a:extLst>
              </a:tr>
              <a:tr h="235652">
                <a:tc>
                  <a:txBody>
                    <a:bodyPr/>
                    <a:lstStyle/>
                    <a:p>
                      <a:pPr marL="180975" indent="-180975">
                        <a:lnSpc>
                          <a:spcPct val="115000"/>
                        </a:lnSpc>
                        <a:spcAft>
                          <a:spcPts val="0"/>
                        </a:spcAft>
                      </a:pPr>
                      <a:r>
                        <a:rPr lang="en-US" sz="1600" dirty="0">
                          <a:effectLst/>
                        </a:rPr>
                        <a:t>SDG10 Reduced Inequalities</a:t>
                      </a:r>
                      <a:endParaRPr lang="en-AU" sz="1600" dirty="0">
                        <a:solidFill>
                          <a:srgbClr val="000000"/>
                        </a:solidFill>
                        <a:effectLst/>
                        <a:latin typeface="Lato"/>
                        <a:ea typeface="Lato"/>
                        <a:cs typeface="Lato"/>
                      </a:endParaRPr>
                    </a:p>
                  </a:txBody>
                  <a:tcPr marL="38349" marR="38349" marT="0" marB="0"/>
                </a:tc>
                <a:tc>
                  <a:txBody>
                    <a:bodyPr/>
                    <a:lstStyle/>
                    <a:p>
                      <a:pPr marL="457200" indent="-228600" algn="ctr">
                        <a:lnSpc>
                          <a:spcPct val="115000"/>
                        </a:lnSpc>
                        <a:spcAft>
                          <a:spcPts val="0"/>
                        </a:spcAft>
                      </a:pPr>
                      <a:r>
                        <a:rPr lang="en-US" sz="1600">
                          <a:effectLst/>
                        </a:rPr>
                        <a:t>11</a:t>
                      </a:r>
                      <a:endParaRPr lang="en-AU" sz="1600">
                        <a:solidFill>
                          <a:srgbClr val="000000"/>
                        </a:solidFill>
                        <a:effectLst/>
                        <a:latin typeface="Lato"/>
                        <a:ea typeface="Lato"/>
                        <a:cs typeface="Lato"/>
                      </a:endParaRPr>
                    </a:p>
                  </a:txBody>
                  <a:tcPr marL="38349" marR="38349" marT="0" marB="0"/>
                </a:tc>
                <a:tc>
                  <a:txBody>
                    <a:bodyPr/>
                    <a:lstStyle/>
                    <a:p>
                      <a:pPr marL="457200" indent="-228600" algn="ctr">
                        <a:lnSpc>
                          <a:spcPct val="115000"/>
                        </a:lnSpc>
                        <a:spcAft>
                          <a:spcPts val="0"/>
                        </a:spcAft>
                      </a:pPr>
                      <a:r>
                        <a:rPr lang="en-US" sz="1600" dirty="0">
                          <a:effectLst/>
                        </a:rPr>
                        <a:t>7</a:t>
                      </a:r>
                      <a:endParaRPr lang="en-AU" sz="1600" dirty="0">
                        <a:solidFill>
                          <a:srgbClr val="000000"/>
                        </a:solidFill>
                        <a:effectLst/>
                        <a:latin typeface="Lato"/>
                        <a:ea typeface="Lato"/>
                        <a:cs typeface="Lato"/>
                      </a:endParaRPr>
                    </a:p>
                  </a:txBody>
                  <a:tcPr marL="38349" marR="38349" marT="0" marB="0"/>
                </a:tc>
                <a:tc>
                  <a:txBody>
                    <a:bodyPr/>
                    <a:lstStyle/>
                    <a:p>
                      <a:pPr marL="457200" indent="-228600" algn="ctr">
                        <a:lnSpc>
                          <a:spcPct val="115000"/>
                        </a:lnSpc>
                        <a:spcAft>
                          <a:spcPts val="0"/>
                        </a:spcAft>
                      </a:pPr>
                      <a:r>
                        <a:rPr lang="en-US" sz="1600" dirty="0">
                          <a:effectLst/>
                        </a:rPr>
                        <a:t>64%</a:t>
                      </a:r>
                      <a:endParaRPr lang="en-AU" sz="1600" dirty="0">
                        <a:solidFill>
                          <a:srgbClr val="000000"/>
                        </a:solidFill>
                        <a:effectLst/>
                        <a:latin typeface="Lato"/>
                        <a:ea typeface="Lato"/>
                        <a:cs typeface="Lato"/>
                      </a:endParaRPr>
                    </a:p>
                  </a:txBody>
                  <a:tcPr marL="38349" marR="38349" marT="0" marB="0"/>
                </a:tc>
                <a:extLst>
                  <a:ext uri="{0D108BD9-81ED-4DB2-BD59-A6C34878D82A}">
                    <a16:rowId xmlns:a16="http://schemas.microsoft.com/office/drawing/2014/main" val="10010"/>
                  </a:ext>
                </a:extLst>
              </a:tr>
              <a:tr h="331112">
                <a:tc>
                  <a:txBody>
                    <a:bodyPr/>
                    <a:lstStyle/>
                    <a:p>
                      <a:pPr marL="84138" indent="-84138">
                        <a:lnSpc>
                          <a:spcPct val="115000"/>
                        </a:lnSpc>
                        <a:spcAft>
                          <a:spcPts val="0"/>
                        </a:spcAft>
                      </a:pPr>
                      <a:r>
                        <a:rPr lang="en-US" sz="1600" dirty="0">
                          <a:effectLst/>
                        </a:rPr>
                        <a:t>SDG11 Sustainable Cities and Communities</a:t>
                      </a:r>
                      <a:endParaRPr lang="en-AU" sz="1600" dirty="0">
                        <a:solidFill>
                          <a:srgbClr val="000000"/>
                        </a:solidFill>
                        <a:effectLst/>
                        <a:latin typeface="Lato"/>
                        <a:ea typeface="Lato"/>
                        <a:cs typeface="Lato"/>
                      </a:endParaRPr>
                    </a:p>
                  </a:txBody>
                  <a:tcPr marL="38349" marR="38349" marT="0" marB="0"/>
                </a:tc>
                <a:tc>
                  <a:txBody>
                    <a:bodyPr/>
                    <a:lstStyle/>
                    <a:p>
                      <a:pPr marL="457200" indent="-228600" algn="ctr">
                        <a:lnSpc>
                          <a:spcPct val="115000"/>
                        </a:lnSpc>
                        <a:spcAft>
                          <a:spcPts val="0"/>
                        </a:spcAft>
                      </a:pPr>
                      <a:r>
                        <a:rPr lang="en-US" sz="1600">
                          <a:effectLst/>
                        </a:rPr>
                        <a:t>15</a:t>
                      </a:r>
                      <a:endParaRPr lang="en-AU" sz="1600">
                        <a:solidFill>
                          <a:srgbClr val="000000"/>
                        </a:solidFill>
                        <a:effectLst/>
                        <a:latin typeface="Lato"/>
                        <a:ea typeface="Lato"/>
                        <a:cs typeface="Lato"/>
                      </a:endParaRPr>
                    </a:p>
                  </a:txBody>
                  <a:tcPr marL="38349" marR="38349" marT="0" marB="0"/>
                </a:tc>
                <a:tc>
                  <a:txBody>
                    <a:bodyPr/>
                    <a:lstStyle/>
                    <a:p>
                      <a:pPr marL="457200" indent="-228600" algn="ctr">
                        <a:lnSpc>
                          <a:spcPct val="115000"/>
                        </a:lnSpc>
                        <a:spcAft>
                          <a:spcPts val="0"/>
                        </a:spcAft>
                      </a:pPr>
                      <a:r>
                        <a:rPr lang="en-US" sz="1600">
                          <a:effectLst/>
                        </a:rPr>
                        <a:t>5</a:t>
                      </a:r>
                      <a:endParaRPr lang="en-AU" sz="1600">
                        <a:solidFill>
                          <a:srgbClr val="000000"/>
                        </a:solidFill>
                        <a:effectLst/>
                        <a:latin typeface="Lato"/>
                        <a:ea typeface="Lato"/>
                        <a:cs typeface="Lato"/>
                      </a:endParaRPr>
                    </a:p>
                  </a:txBody>
                  <a:tcPr marL="38349" marR="38349" marT="0" marB="0"/>
                </a:tc>
                <a:tc>
                  <a:txBody>
                    <a:bodyPr/>
                    <a:lstStyle/>
                    <a:p>
                      <a:pPr marL="457200" indent="-228600" algn="ctr">
                        <a:lnSpc>
                          <a:spcPct val="115000"/>
                        </a:lnSpc>
                        <a:spcAft>
                          <a:spcPts val="0"/>
                        </a:spcAft>
                      </a:pPr>
                      <a:r>
                        <a:rPr lang="en-US" sz="1600" dirty="0">
                          <a:effectLst/>
                        </a:rPr>
                        <a:t>33%</a:t>
                      </a:r>
                      <a:endParaRPr lang="en-AU" sz="1600" dirty="0">
                        <a:solidFill>
                          <a:srgbClr val="000000"/>
                        </a:solidFill>
                        <a:effectLst/>
                        <a:latin typeface="Lato"/>
                        <a:ea typeface="Lato"/>
                        <a:cs typeface="Lato"/>
                      </a:endParaRPr>
                    </a:p>
                  </a:txBody>
                  <a:tcPr marL="38349" marR="38349" marT="0" marB="0"/>
                </a:tc>
                <a:extLst>
                  <a:ext uri="{0D108BD9-81ED-4DB2-BD59-A6C34878D82A}">
                    <a16:rowId xmlns:a16="http://schemas.microsoft.com/office/drawing/2014/main" val="10011"/>
                  </a:ext>
                </a:extLst>
              </a:tr>
              <a:tr h="468854">
                <a:tc>
                  <a:txBody>
                    <a:bodyPr/>
                    <a:lstStyle/>
                    <a:p>
                      <a:pPr marL="180975" indent="-180975">
                        <a:lnSpc>
                          <a:spcPct val="115000"/>
                        </a:lnSpc>
                        <a:spcAft>
                          <a:spcPts val="0"/>
                        </a:spcAft>
                      </a:pPr>
                      <a:r>
                        <a:rPr lang="en-US" sz="1600" dirty="0">
                          <a:effectLst/>
                        </a:rPr>
                        <a:t>SDG12 Responsible Consumption &amp; Production</a:t>
                      </a:r>
                      <a:endParaRPr lang="en-AU" sz="1600" dirty="0">
                        <a:solidFill>
                          <a:srgbClr val="000000"/>
                        </a:solidFill>
                        <a:effectLst/>
                        <a:latin typeface="Lato"/>
                        <a:ea typeface="Lato"/>
                        <a:cs typeface="Lato"/>
                      </a:endParaRPr>
                    </a:p>
                  </a:txBody>
                  <a:tcPr marL="38349" marR="38349" marT="0" marB="0"/>
                </a:tc>
                <a:tc>
                  <a:txBody>
                    <a:bodyPr/>
                    <a:lstStyle/>
                    <a:p>
                      <a:pPr marL="457200" indent="-228600" algn="ctr">
                        <a:lnSpc>
                          <a:spcPct val="115000"/>
                        </a:lnSpc>
                        <a:spcAft>
                          <a:spcPts val="0"/>
                        </a:spcAft>
                      </a:pPr>
                      <a:r>
                        <a:rPr lang="en-US" sz="1600">
                          <a:effectLst/>
                        </a:rPr>
                        <a:t>13</a:t>
                      </a:r>
                      <a:endParaRPr lang="en-AU" sz="1600">
                        <a:solidFill>
                          <a:srgbClr val="000000"/>
                        </a:solidFill>
                        <a:effectLst/>
                        <a:latin typeface="Lato"/>
                        <a:ea typeface="Lato"/>
                        <a:cs typeface="Lato"/>
                      </a:endParaRPr>
                    </a:p>
                  </a:txBody>
                  <a:tcPr marL="38349" marR="38349" marT="0" marB="0"/>
                </a:tc>
                <a:tc>
                  <a:txBody>
                    <a:bodyPr/>
                    <a:lstStyle/>
                    <a:p>
                      <a:pPr marL="457200" indent="-228600" algn="ctr">
                        <a:lnSpc>
                          <a:spcPct val="115000"/>
                        </a:lnSpc>
                        <a:spcAft>
                          <a:spcPts val="0"/>
                        </a:spcAft>
                      </a:pPr>
                      <a:r>
                        <a:rPr lang="en-US" sz="1600">
                          <a:effectLst/>
                        </a:rPr>
                        <a:t>4</a:t>
                      </a:r>
                      <a:endParaRPr lang="en-AU" sz="1600">
                        <a:solidFill>
                          <a:srgbClr val="000000"/>
                        </a:solidFill>
                        <a:effectLst/>
                        <a:latin typeface="Lato"/>
                        <a:ea typeface="Lato"/>
                        <a:cs typeface="Lato"/>
                      </a:endParaRPr>
                    </a:p>
                  </a:txBody>
                  <a:tcPr marL="38349" marR="38349" marT="0" marB="0"/>
                </a:tc>
                <a:tc>
                  <a:txBody>
                    <a:bodyPr/>
                    <a:lstStyle/>
                    <a:p>
                      <a:pPr marL="457200" indent="-228600" algn="ctr">
                        <a:lnSpc>
                          <a:spcPct val="115000"/>
                        </a:lnSpc>
                        <a:spcAft>
                          <a:spcPts val="0"/>
                        </a:spcAft>
                      </a:pPr>
                      <a:r>
                        <a:rPr lang="en-US" sz="1600" dirty="0">
                          <a:effectLst/>
                        </a:rPr>
                        <a:t>31%</a:t>
                      </a:r>
                      <a:endParaRPr lang="en-AU" sz="1600" dirty="0">
                        <a:solidFill>
                          <a:srgbClr val="000000"/>
                        </a:solidFill>
                        <a:effectLst/>
                        <a:latin typeface="Lato"/>
                        <a:ea typeface="Lato"/>
                        <a:cs typeface="Lato"/>
                      </a:endParaRPr>
                    </a:p>
                  </a:txBody>
                  <a:tcPr marL="38349" marR="38349" marT="0" marB="0"/>
                </a:tc>
                <a:extLst>
                  <a:ext uri="{0D108BD9-81ED-4DB2-BD59-A6C34878D82A}">
                    <a16:rowId xmlns:a16="http://schemas.microsoft.com/office/drawing/2014/main" val="10012"/>
                  </a:ext>
                </a:extLst>
              </a:tr>
              <a:tr h="235652">
                <a:tc>
                  <a:txBody>
                    <a:bodyPr/>
                    <a:lstStyle/>
                    <a:p>
                      <a:pPr marL="0" indent="0">
                        <a:lnSpc>
                          <a:spcPct val="115000"/>
                        </a:lnSpc>
                        <a:spcAft>
                          <a:spcPts val="0"/>
                        </a:spcAft>
                      </a:pPr>
                      <a:r>
                        <a:rPr lang="en-US" sz="1600" dirty="0">
                          <a:effectLst/>
                        </a:rPr>
                        <a:t>SDG13 Climate Action</a:t>
                      </a:r>
                      <a:endParaRPr lang="en-AU" sz="1600" dirty="0">
                        <a:solidFill>
                          <a:srgbClr val="000000"/>
                        </a:solidFill>
                        <a:effectLst/>
                        <a:latin typeface="Lato"/>
                        <a:ea typeface="Lato"/>
                        <a:cs typeface="Lato"/>
                      </a:endParaRPr>
                    </a:p>
                  </a:txBody>
                  <a:tcPr marL="38349" marR="38349" marT="0" marB="0"/>
                </a:tc>
                <a:tc>
                  <a:txBody>
                    <a:bodyPr/>
                    <a:lstStyle/>
                    <a:p>
                      <a:pPr marL="457200" indent="-228600" algn="ctr">
                        <a:lnSpc>
                          <a:spcPct val="115000"/>
                        </a:lnSpc>
                        <a:spcAft>
                          <a:spcPts val="0"/>
                        </a:spcAft>
                      </a:pPr>
                      <a:r>
                        <a:rPr lang="en-US" sz="1600">
                          <a:effectLst/>
                        </a:rPr>
                        <a:t>7</a:t>
                      </a:r>
                      <a:endParaRPr lang="en-AU" sz="1600">
                        <a:solidFill>
                          <a:srgbClr val="000000"/>
                        </a:solidFill>
                        <a:effectLst/>
                        <a:latin typeface="Lato"/>
                        <a:ea typeface="Lato"/>
                        <a:cs typeface="Lato"/>
                      </a:endParaRPr>
                    </a:p>
                  </a:txBody>
                  <a:tcPr marL="38349" marR="38349" marT="0" marB="0"/>
                </a:tc>
                <a:tc>
                  <a:txBody>
                    <a:bodyPr/>
                    <a:lstStyle/>
                    <a:p>
                      <a:pPr marL="457200" indent="-228600" algn="ctr">
                        <a:lnSpc>
                          <a:spcPct val="115000"/>
                        </a:lnSpc>
                        <a:spcAft>
                          <a:spcPts val="0"/>
                        </a:spcAft>
                      </a:pPr>
                      <a:r>
                        <a:rPr lang="en-US" sz="1600">
                          <a:effectLst/>
                        </a:rPr>
                        <a:t>5</a:t>
                      </a:r>
                      <a:endParaRPr lang="en-AU" sz="1600">
                        <a:solidFill>
                          <a:srgbClr val="000000"/>
                        </a:solidFill>
                        <a:effectLst/>
                        <a:latin typeface="Lato"/>
                        <a:ea typeface="Lato"/>
                        <a:cs typeface="Lato"/>
                      </a:endParaRPr>
                    </a:p>
                  </a:txBody>
                  <a:tcPr marL="38349" marR="38349" marT="0" marB="0"/>
                </a:tc>
                <a:tc>
                  <a:txBody>
                    <a:bodyPr/>
                    <a:lstStyle/>
                    <a:p>
                      <a:pPr marL="457200" indent="-228600" algn="ctr">
                        <a:lnSpc>
                          <a:spcPct val="115000"/>
                        </a:lnSpc>
                        <a:spcAft>
                          <a:spcPts val="0"/>
                        </a:spcAft>
                      </a:pPr>
                      <a:r>
                        <a:rPr lang="en-US" sz="1600" dirty="0">
                          <a:effectLst/>
                        </a:rPr>
                        <a:t>71%</a:t>
                      </a:r>
                      <a:endParaRPr lang="en-AU" sz="1600" dirty="0">
                        <a:solidFill>
                          <a:srgbClr val="000000"/>
                        </a:solidFill>
                        <a:effectLst/>
                        <a:latin typeface="Lato"/>
                        <a:ea typeface="Lato"/>
                        <a:cs typeface="Lato"/>
                      </a:endParaRPr>
                    </a:p>
                  </a:txBody>
                  <a:tcPr marL="38349" marR="38349" marT="0" marB="0"/>
                </a:tc>
                <a:extLst>
                  <a:ext uri="{0D108BD9-81ED-4DB2-BD59-A6C34878D82A}">
                    <a16:rowId xmlns:a16="http://schemas.microsoft.com/office/drawing/2014/main" val="10013"/>
                  </a:ext>
                </a:extLst>
              </a:tr>
              <a:tr h="235652">
                <a:tc>
                  <a:txBody>
                    <a:bodyPr/>
                    <a:lstStyle/>
                    <a:p>
                      <a:pPr marL="0" indent="0">
                        <a:lnSpc>
                          <a:spcPct val="115000"/>
                        </a:lnSpc>
                        <a:spcAft>
                          <a:spcPts val="0"/>
                        </a:spcAft>
                      </a:pPr>
                      <a:r>
                        <a:rPr lang="en-US" sz="1600" dirty="0">
                          <a:effectLst/>
                        </a:rPr>
                        <a:t>SDG14 Life Below Water</a:t>
                      </a:r>
                      <a:endParaRPr lang="en-AU" sz="1600" dirty="0">
                        <a:solidFill>
                          <a:srgbClr val="000000"/>
                        </a:solidFill>
                        <a:effectLst/>
                        <a:latin typeface="Lato"/>
                        <a:ea typeface="Lato"/>
                        <a:cs typeface="Lato"/>
                      </a:endParaRPr>
                    </a:p>
                  </a:txBody>
                  <a:tcPr marL="38349" marR="38349" marT="0" marB="0"/>
                </a:tc>
                <a:tc>
                  <a:txBody>
                    <a:bodyPr/>
                    <a:lstStyle/>
                    <a:p>
                      <a:pPr marL="457200" indent="-228600" algn="ctr">
                        <a:lnSpc>
                          <a:spcPct val="115000"/>
                        </a:lnSpc>
                        <a:spcAft>
                          <a:spcPts val="0"/>
                        </a:spcAft>
                      </a:pPr>
                      <a:r>
                        <a:rPr lang="en-US" sz="1600">
                          <a:effectLst/>
                        </a:rPr>
                        <a:t>10</a:t>
                      </a:r>
                      <a:endParaRPr lang="en-AU" sz="1600">
                        <a:solidFill>
                          <a:srgbClr val="000000"/>
                        </a:solidFill>
                        <a:effectLst/>
                        <a:latin typeface="Lato"/>
                        <a:ea typeface="Lato"/>
                        <a:cs typeface="Lato"/>
                      </a:endParaRPr>
                    </a:p>
                  </a:txBody>
                  <a:tcPr marL="38349" marR="38349" marT="0" marB="0"/>
                </a:tc>
                <a:tc>
                  <a:txBody>
                    <a:bodyPr/>
                    <a:lstStyle/>
                    <a:p>
                      <a:pPr marL="457200" indent="-228600" algn="ctr">
                        <a:lnSpc>
                          <a:spcPct val="115000"/>
                        </a:lnSpc>
                        <a:spcAft>
                          <a:spcPts val="0"/>
                        </a:spcAft>
                      </a:pPr>
                      <a:r>
                        <a:rPr lang="en-US" sz="1600">
                          <a:effectLst/>
                        </a:rPr>
                        <a:t>9</a:t>
                      </a:r>
                      <a:endParaRPr lang="en-AU" sz="1600">
                        <a:solidFill>
                          <a:srgbClr val="000000"/>
                        </a:solidFill>
                        <a:effectLst/>
                        <a:latin typeface="Lato"/>
                        <a:ea typeface="Lato"/>
                        <a:cs typeface="Lato"/>
                      </a:endParaRPr>
                    </a:p>
                  </a:txBody>
                  <a:tcPr marL="38349" marR="38349" marT="0" marB="0"/>
                </a:tc>
                <a:tc>
                  <a:txBody>
                    <a:bodyPr/>
                    <a:lstStyle/>
                    <a:p>
                      <a:pPr marL="457200" indent="-228600" algn="ctr">
                        <a:lnSpc>
                          <a:spcPct val="115000"/>
                        </a:lnSpc>
                        <a:spcAft>
                          <a:spcPts val="0"/>
                        </a:spcAft>
                      </a:pPr>
                      <a:r>
                        <a:rPr lang="en-US" sz="1600" dirty="0">
                          <a:effectLst/>
                        </a:rPr>
                        <a:t>90%</a:t>
                      </a:r>
                      <a:endParaRPr lang="en-AU" sz="1600" dirty="0">
                        <a:solidFill>
                          <a:srgbClr val="000000"/>
                        </a:solidFill>
                        <a:effectLst/>
                        <a:latin typeface="Lato"/>
                        <a:ea typeface="Lato"/>
                        <a:cs typeface="Lato"/>
                      </a:endParaRPr>
                    </a:p>
                  </a:txBody>
                  <a:tcPr marL="38349" marR="38349" marT="0" marB="0"/>
                </a:tc>
                <a:extLst>
                  <a:ext uri="{0D108BD9-81ED-4DB2-BD59-A6C34878D82A}">
                    <a16:rowId xmlns:a16="http://schemas.microsoft.com/office/drawing/2014/main" val="10014"/>
                  </a:ext>
                </a:extLst>
              </a:tr>
              <a:tr h="235652">
                <a:tc>
                  <a:txBody>
                    <a:bodyPr/>
                    <a:lstStyle/>
                    <a:p>
                      <a:pPr marL="265113" indent="-265113">
                        <a:lnSpc>
                          <a:spcPct val="115000"/>
                        </a:lnSpc>
                        <a:spcAft>
                          <a:spcPts val="0"/>
                        </a:spcAft>
                      </a:pPr>
                      <a:r>
                        <a:rPr lang="en-US" sz="1600" dirty="0">
                          <a:effectLst/>
                        </a:rPr>
                        <a:t>SDG15 Life on Land</a:t>
                      </a:r>
                      <a:endParaRPr lang="en-AU" sz="1600" dirty="0">
                        <a:solidFill>
                          <a:srgbClr val="000000"/>
                        </a:solidFill>
                        <a:effectLst/>
                        <a:latin typeface="Lato"/>
                        <a:ea typeface="Lato"/>
                        <a:cs typeface="Lato"/>
                      </a:endParaRPr>
                    </a:p>
                  </a:txBody>
                  <a:tcPr marL="38349" marR="38349" marT="0" marB="0"/>
                </a:tc>
                <a:tc>
                  <a:txBody>
                    <a:bodyPr/>
                    <a:lstStyle/>
                    <a:p>
                      <a:pPr marL="457200" indent="-228600" algn="ctr">
                        <a:lnSpc>
                          <a:spcPct val="115000"/>
                        </a:lnSpc>
                        <a:spcAft>
                          <a:spcPts val="0"/>
                        </a:spcAft>
                      </a:pPr>
                      <a:r>
                        <a:rPr lang="en-US" sz="1600">
                          <a:effectLst/>
                        </a:rPr>
                        <a:t>14</a:t>
                      </a:r>
                      <a:endParaRPr lang="en-AU" sz="1600">
                        <a:solidFill>
                          <a:srgbClr val="000000"/>
                        </a:solidFill>
                        <a:effectLst/>
                        <a:latin typeface="Lato"/>
                        <a:ea typeface="Lato"/>
                        <a:cs typeface="Lato"/>
                      </a:endParaRPr>
                    </a:p>
                  </a:txBody>
                  <a:tcPr marL="38349" marR="38349" marT="0" marB="0"/>
                </a:tc>
                <a:tc>
                  <a:txBody>
                    <a:bodyPr/>
                    <a:lstStyle/>
                    <a:p>
                      <a:pPr marL="457200" indent="-228600" algn="ctr">
                        <a:lnSpc>
                          <a:spcPct val="115000"/>
                        </a:lnSpc>
                        <a:spcAft>
                          <a:spcPts val="0"/>
                        </a:spcAft>
                      </a:pPr>
                      <a:r>
                        <a:rPr lang="en-US" sz="1600">
                          <a:effectLst/>
                        </a:rPr>
                        <a:t>6</a:t>
                      </a:r>
                      <a:endParaRPr lang="en-AU" sz="1600">
                        <a:solidFill>
                          <a:srgbClr val="000000"/>
                        </a:solidFill>
                        <a:effectLst/>
                        <a:latin typeface="Lato"/>
                        <a:ea typeface="Lato"/>
                        <a:cs typeface="Lato"/>
                      </a:endParaRPr>
                    </a:p>
                  </a:txBody>
                  <a:tcPr marL="38349" marR="38349" marT="0" marB="0"/>
                </a:tc>
                <a:tc>
                  <a:txBody>
                    <a:bodyPr/>
                    <a:lstStyle/>
                    <a:p>
                      <a:pPr marL="457200" indent="-228600" algn="ctr">
                        <a:lnSpc>
                          <a:spcPct val="115000"/>
                        </a:lnSpc>
                        <a:spcAft>
                          <a:spcPts val="0"/>
                        </a:spcAft>
                      </a:pPr>
                      <a:r>
                        <a:rPr lang="en-US" sz="1600" dirty="0">
                          <a:effectLst/>
                        </a:rPr>
                        <a:t>43%</a:t>
                      </a:r>
                      <a:endParaRPr lang="en-AU" sz="1600" dirty="0">
                        <a:solidFill>
                          <a:srgbClr val="000000"/>
                        </a:solidFill>
                        <a:effectLst/>
                        <a:latin typeface="Lato"/>
                        <a:ea typeface="Lato"/>
                        <a:cs typeface="Lato"/>
                      </a:endParaRPr>
                    </a:p>
                  </a:txBody>
                  <a:tcPr marL="38349" marR="38349" marT="0" marB="0"/>
                </a:tc>
                <a:extLst>
                  <a:ext uri="{0D108BD9-81ED-4DB2-BD59-A6C34878D82A}">
                    <a16:rowId xmlns:a16="http://schemas.microsoft.com/office/drawing/2014/main" val="10015"/>
                  </a:ext>
                </a:extLst>
              </a:tr>
              <a:tr h="235652">
                <a:tc>
                  <a:txBody>
                    <a:bodyPr/>
                    <a:lstStyle/>
                    <a:p>
                      <a:pPr marL="0" indent="0">
                        <a:lnSpc>
                          <a:spcPct val="115000"/>
                        </a:lnSpc>
                        <a:spcAft>
                          <a:spcPts val="0"/>
                        </a:spcAft>
                      </a:pPr>
                      <a:r>
                        <a:rPr lang="en-US" sz="1600" dirty="0">
                          <a:effectLst/>
                        </a:rPr>
                        <a:t>SDG16 Peace, Justice &amp; Strong Institutions</a:t>
                      </a:r>
                      <a:endParaRPr lang="en-AU" sz="1600" dirty="0">
                        <a:solidFill>
                          <a:srgbClr val="000000"/>
                        </a:solidFill>
                        <a:effectLst/>
                        <a:latin typeface="Lato"/>
                        <a:ea typeface="Lato"/>
                        <a:cs typeface="Lato"/>
                      </a:endParaRPr>
                    </a:p>
                  </a:txBody>
                  <a:tcPr marL="38349" marR="38349" marT="0" marB="0"/>
                </a:tc>
                <a:tc>
                  <a:txBody>
                    <a:bodyPr/>
                    <a:lstStyle/>
                    <a:p>
                      <a:pPr marL="457200" indent="-228600" algn="ctr">
                        <a:lnSpc>
                          <a:spcPct val="115000"/>
                        </a:lnSpc>
                        <a:spcAft>
                          <a:spcPts val="0"/>
                        </a:spcAft>
                      </a:pPr>
                      <a:r>
                        <a:rPr lang="en-US" sz="1600">
                          <a:effectLst/>
                        </a:rPr>
                        <a:t>23</a:t>
                      </a:r>
                      <a:endParaRPr lang="en-AU" sz="1600">
                        <a:solidFill>
                          <a:srgbClr val="000000"/>
                        </a:solidFill>
                        <a:effectLst/>
                        <a:latin typeface="Lato"/>
                        <a:ea typeface="Lato"/>
                        <a:cs typeface="Lato"/>
                      </a:endParaRPr>
                    </a:p>
                  </a:txBody>
                  <a:tcPr marL="38349" marR="38349" marT="0" marB="0"/>
                </a:tc>
                <a:tc>
                  <a:txBody>
                    <a:bodyPr/>
                    <a:lstStyle/>
                    <a:p>
                      <a:pPr marL="457200" indent="-228600" algn="ctr">
                        <a:lnSpc>
                          <a:spcPct val="115000"/>
                        </a:lnSpc>
                        <a:spcAft>
                          <a:spcPts val="0"/>
                        </a:spcAft>
                      </a:pPr>
                      <a:r>
                        <a:rPr lang="en-US" sz="1600">
                          <a:effectLst/>
                        </a:rPr>
                        <a:t>7</a:t>
                      </a:r>
                      <a:endParaRPr lang="en-AU" sz="1600">
                        <a:solidFill>
                          <a:srgbClr val="000000"/>
                        </a:solidFill>
                        <a:effectLst/>
                        <a:latin typeface="Lato"/>
                        <a:ea typeface="Lato"/>
                        <a:cs typeface="Lato"/>
                      </a:endParaRPr>
                    </a:p>
                  </a:txBody>
                  <a:tcPr marL="38349" marR="38349" marT="0" marB="0"/>
                </a:tc>
                <a:tc>
                  <a:txBody>
                    <a:bodyPr/>
                    <a:lstStyle/>
                    <a:p>
                      <a:pPr marL="457200" indent="-228600" algn="ctr">
                        <a:lnSpc>
                          <a:spcPct val="115000"/>
                        </a:lnSpc>
                        <a:spcAft>
                          <a:spcPts val="0"/>
                        </a:spcAft>
                      </a:pPr>
                      <a:r>
                        <a:rPr lang="en-US" sz="1600" dirty="0">
                          <a:effectLst/>
                        </a:rPr>
                        <a:t>30%</a:t>
                      </a:r>
                      <a:endParaRPr lang="en-AU" sz="1600" dirty="0">
                        <a:solidFill>
                          <a:srgbClr val="000000"/>
                        </a:solidFill>
                        <a:effectLst/>
                        <a:latin typeface="Lato"/>
                        <a:ea typeface="Lato"/>
                        <a:cs typeface="Lato"/>
                      </a:endParaRPr>
                    </a:p>
                  </a:txBody>
                  <a:tcPr marL="38349" marR="38349" marT="0" marB="0"/>
                </a:tc>
                <a:extLst>
                  <a:ext uri="{0D108BD9-81ED-4DB2-BD59-A6C34878D82A}">
                    <a16:rowId xmlns:a16="http://schemas.microsoft.com/office/drawing/2014/main" val="10016"/>
                  </a:ext>
                </a:extLst>
              </a:tr>
              <a:tr h="235652">
                <a:tc>
                  <a:txBody>
                    <a:bodyPr/>
                    <a:lstStyle/>
                    <a:p>
                      <a:pPr marL="0" indent="0">
                        <a:lnSpc>
                          <a:spcPct val="115000"/>
                        </a:lnSpc>
                        <a:spcAft>
                          <a:spcPts val="0"/>
                        </a:spcAft>
                      </a:pPr>
                      <a:r>
                        <a:rPr lang="en-US" sz="1600" dirty="0">
                          <a:effectLst/>
                        </a:rPr>
                        <a:t>SDG17 Partnerships for the Goals</a:t>
                      </a:r>
                      <a:endParaRPr lang="en-AU" sz="1600" dirty="0">
                        <a:solidFill>
                          <a:srgbClr val="000000"/>
                        </a:solidFill>
                        <a:effectLst/>
                        <a:latin typeface="Lato"/>
                        <a:ea typeface="Lato"/>
                        <a:cs typeface="Lato"/>
                      </a:endParaRPr>
                    </a:p>
                  </a:txBody>
                  <a:tcPr marL="38349" marR="38349" marT="0" marB="0"/>
                </a:tc>
                <a:tc>
                  <a:txBody>
                    <a:bodyPr/>
                    <a:lstStyle/>
                    <a:p>
                      <a:pPr marL="457200" indent="-228600" algn="ctr">
                        <a:lnSpc>
                          <a:spcPct val="115000"/>
                        </a:lnSpc>
                        <a:spcAft>
                          <a:spcPts val="0"/>
                        </a:spcAft>
                      </a:pPr>
                      <a:r>
                        <a:rPr lang="en-US" sz="1600">
                          <a:effectLst/>
                        </a:rPr>
                        <a:t>25</a:t>
                      </a:r>
                      <a:endParaRPr lang="en-AU" sz="1600">
                        <a:solidFill>
                          <a:srgbClr val="000000"/>
                        </a:solidFill>
                        <a:effectLst/>
                        <a:latin typeface="Lato"/>
                        <a:ea typeface="Lato"/>
                        <a:cs typeface="Lato"/>
                      </a:endParaRPr>
                    </a:p>
                  </a:txBody>
                  <a:tcPr marL="38349" marR="38349" marT="0" marB="0"/>
                </a:tc>
                <a:tc>
                  <a:txBody>
                    <a:bodyPr/>
                    <a:lstStyle/>
                    <a:p>
                      <a:pPr marL="457200" indent="-228600" algn="ctr">
                        <a:lnSpc>
                          <a:spcPct val="115000"/>
                        </a:lnSpc>
                        <a:spcAft>
                          <a:spcPts val="0"/>
                        </a:spcAft>
                      </a:pPr>
                      <a:r>
                        <a:rPr lang="en-US" sz="1600">
                          <a:effectLst/>
                        </a:rPr>
                        <a:t>18</a:t>
                      </a:r>
                      <a:endParaRPr lang="en-AU" sz="1600">
                        <a:solidFill>
                          <a:srgbClr val="000000"/>
                        </a:solidFill>
                        <a:effectLst/>
                        <a:latin typeface="Lato"/>
                        <a:ea typeface="Lato"/>
                        <a:cs typeface="Lato"/>
                      </a:endParaRPr>
                    </a:p>
                  </a:txBody>
                  <a:tcPr marL="38349" marR="38349" marT="0" marB="0"/>
                </a:tc>
                <a:tc>
                  <a:txBody>
                    <a:bodyPr/>
                    <a:lstStyle/>
                    <a:p>
                      <a:pPr marL="457200" indent="-228600" algn="ctr">
                        <a:lnSpc>
                          <a:spcPct val="115000"/>
                        </a:lnSpc>
                        <a:spcAft>
                          <a:spcPts val="0"/>
                        </a:spcAft>
                      </a:pPr>
                      <a:r>
                        <a:rPr lang="en-US" sz="1600" dirty="0">
                          <a:effectLst/>
                        </a:rPr>
                        <a:t>72%</a:t>
                      </a:r>
                      <a:endParaRPr lang="en-AU" sz="1600" dirty="0">
                        <a:solidFill>
                          <a:srgbClr val="000000"/>
                        </a:solidFill>
                        <a:effectLst/>
                        <a:latin typeface="Lato"/>
                        <a:ea typeface="Lato"/>
                        <a:cs typeface="Lato"/>
                      </a:endParaRPr>
                    </a:p>
                  </a:txBody>
                  <a:tcPr marL="38349" marR="38349" marT="0" marB="0"/>
                </a:tc>
                <a:extLst>
                  <a:ext uri="{0D108BD9-81ED-4DB2-BD59-A6C34878D82A}">
                    <a16:rowId xmlns:a16="http://schemas.microsoft.com/office/drawing/2014/main" val="10017"/>
                  </a:ext>
                </a:extLst>
              </a:tr>
              <a:tr h="235652">
                <a:tc>
                  <a:txBody>
                    <a:bodyPr/>
                    <a:lstStyle/>
                    <a:p>
                      <a:pPr marL="84138" indent="-84138">
                        <a:lnSpc>
                          <a:spcPct val="115000"/>
                        </a:lnSpc>
                        <a:spcAft>
                          <a:spcPts val="0"/>
                        </a:spcAft>
                      </a:pPr>
                      <a:r>
                        <a:rPr lang="en-US" sz="1600" dirty="0">
                          <a:effectLst/>
                        </a:rPr>
                        <a:t>Pacific Proxies </a:t>
                      </a:r>
                      <a:endParaRPr lang="en-AU" sz="1600" dirty="0">
                        <a:solidFill>
                          <a:srgbClr val="000000"/>
                        </a:solidFill>
                        <a:effectLst/>
                        <a:latin typeface="Lato"/>
                        <a:ea typeface="Lato"/>
                        <a:cs typeface="Lato"/>
                      </a:endParaRPr>
                    </a:p>
                  </a:txBody>
                  <a:tcPr marL="38349" marR="38349" marT="0" marB="0"/>
                </a:tc>
                <a:tc>
                  <a:txBody>
                    <a:bodyPr/>
                    <a:lstStyle/>
                    <a:p>
                      <a:pPr marL="457200" indent="-228600" algn="ctr">
                        <a:lnSpc>
                          <a:spcPct val="115000"/>
                        </a:lnSpc>
                        <a:spcAft>
                          <a:spcPts val="0"/>
                        </a:spcAft>
                      </a:pPr>
                      <a:r>
                        <a:rPr lang="en-US" sz="1600">
                          <a:effectLst/>
                        </a:rPr>
                        <a:t> </a:t>
                      </a:r>
                      <a:endParaRPr lang="en-AU" sz="1600">
                        <a:solidFill>
                          <a:srgbClr val="000000"/>
                        </a:solidFill>
                        <a:effectLst/>
                        <a:latin typeface="Lato"/>
                        <a:ea typeface="Lato"/>
                        <a:cs typeface="Lato"/>
                      </a:endParaRPr>
                    </a:p>
                  </a:txBody>
                  <a:tcPr marL="38349" marR="38349" marT="0" marB="0"/>
                </a:tc>
                <a:tc>
                  <a:txBody>
                    <a:bodyPr/>
                    <a:lstStyle/>
                    <a:p>
                      <a:pPr marL="457200" indent="-228600" algn="ctr">
                        <a:lnSpc>
                          <a:spcPct val="115000"/>
                        </a:lnSpc>
                        <a:spcAft>
                          <a:spcPts val="0"/>
                        </a:spcAft>
                      </a:pPr>
                      <a:r>
                        <a:rPr lang="en-US" sz="1600">
                          <a:effectLst/>
                        </a:rPr>
                        <a:t>5</a:t>
                      </a:r>
                      <a:endParaRPr lang="en-AU" sz="1600">
                        <a:solidFill>
                          <a:srgbClr val="000000"/>
                        </a:solidFill>
                        <a:effectLst/>
                        <a:latin typeface="Lato"/>
                        <a:ea typeface="Lato"/>
                        <a:cs typeface="Lato"/>
                      </a:endParaRPr>
                    </a:p>
                  </a:txBody>
                  <a:tcPr marL="38349" marR="38349" marT="0" marB="0"/>
                </a:tc>
                <a:tc>
                  <a:txBody>
                    <a:bodyPr/>
                    <a:lstStyle/>
                    <a:p>
                      <a:pPr marL="457200" indent="-228600" algn="ctr">
                        <a:lnSpc>
                          <a:spcPct val="115000"/>
                        </a:lnSpc>
                        <a:spcAft>
                          <a:spcPts val="0"/>
                        </a:spcAft>
                      </a:pPr>
                      <a:r>
                        <a:rPr lang="en-US" sz="1600" dirty="0">
                          <a:effectLst/>
                        </a:rPr>
                        <a:t> </a:t>
                      </a:r>
                      <a:endParaRPr lang="en-AU" sz="1600" dirty="0">
                        <a:solidFill>
                          <a:srgbClr val="000000"/>
                        </a:solidFill>
                        <a:effectLst/>
                        <a:latin typeface="Lato"/>
                        <a:ea typeface="Lato"/>
                        <a:cs typeface="Lato"/>
                      </a:endParaRPr>
                    </a:p>
                  </a:txBody>
                  <a:tcPr marL="38349" marR="38349" marT="0" marB="0"/>
                </a:tc>
                <a:extLst>
                  <a:ext uri="{0D108BD9-81ED-4DB2-BD59-A6C34878D82A}">
                    <a16:rowId xmlns:a16="http://schemas.microsoft.com/office/drawing/2014/main" val="10018"/>
                  </a:ext>
                </a:extLst>
              </a:tr>
              <a:tr h="235652">
                <a:tc>
                  <a:txBody>
                    <a:bodyPr/>
                    <a:lstStyle/>
                    <a:p>
                      <a:pPr marL="457200" indent="-228600">
                        <a:lnSpc>
                          <a:spcPct val="115000"/>
                        </a:lnSpc>
                        <a:spcAft>
                          <a:spcPts val="0"/>
                        </a:spcAft>
                      </a:pPr>
                      <a:r>
                        <a:rPr lang="en-US" sz="1600" dirty="0">
                          <a:effectLst/>
                        </a:rPr>
                        <a:t> </a:t>
                      </a:r>
                      <a:endParaRPr lang="en-AU" sz="1600" dirty="0">
                        <a:solidFill>
                          <a:srgbClr val="000000"/>
                        </a:solidFill>
                        <a:effectLst/>
                        <a:latin typeface="Lato"/>
                        <a:ea typeface="Lato"/>
                        <a:cs typeface="Lato"/>
                      </a:endParaRPr>
                    </a:p>
                  </a:txBody>
                  <a:tcPr marL="38349" marR="38349" marT="0" marB="0"/>
                </a:tc>
                <a:tc>
                  <a:txBody>
                    <a:bodyPr/>
                    <a:lstStyle/>
                    <a:p>
                      <a:pPr marL="457200" indent="-228600" algn="ctr">
                        <a:lnSpc>
                          <a:spcPct val="115000"/>
                        </a:lnSpc>
                        <a:spcAft>
                          <a:spcPts val="0"/>
                        </a:spcAft>
                      </a:pPr>
                      <a:r>
                        <a:rPr lang="en-US" sz="2000" dirty="0">
                          <a:effectLst/>
                        </a:rPr>
                        <a:t>241</a:t>
                      </a:r>
                      <a:endParaRPr lang="en-AU" sz="2000" dirty="0">
                        <a:solidFill>
                          <a:srgbClr val="000000"/>
                        </a:solidFill>
                        <a:effectLst/>
                        <a:latin typeface="Lato"/>
                        <a:ea typeface="Lato"/>
                        <a:cs typeface="Lato"/>
                      </a:endParaRPr>
                    </a:p>
                  </a:txBody>
                  <a:tcPr marL="38349" marR="38349" marT="0" marB="0">
                    <a:solidFill>
                      <a:srgbClr val="FFFF00"/>
                    </a:solidFill>
                  </a:tcPr>
                </a:tc>
                <a:tc>
                  <a:txBody>
                    <a:bodyPr/>
                    <a:lstStyle/>
                    <a:p>
                      <a:pPr marL="457200" indent="-228600" algn="ctr">
                        <a:lnSpc>
                          <a:spcPct val="115000"/>
                        </a:lnSpc>
                        <a:spcAft>
                          <a:spcPts val="0"/>
                        </a:spcAft>
                      </a:pPr>
                      <a:r>
                        <a:rPr lang="en-US" sz="2000" dirty="0">
                          <a:solidFill>
                            <a:srgbClr val="FF0000"/>
                          </a:solidFill>
                          <a:effectLst/>
                        </a:rPr>
                        <a:t>132</a:t>
                      </a:r>
                      <a:endParaRPr lang="en-AU" sz="2000" dirty="0">
                        <a:solidFill>
                          <a:srgbClr val="FF0000"/>
                        </a:solidFill>
                        <a:effectLst/>
                        <a:latin typeface="Lato"/>
                        <a:ea typeface="Lato"/>
                        <a:cs typeface="Lato"/>
                      </a:endParaRPr>
                    </a:p>
                  </a:txBody>
                  <a:tcPr marL="38349" marR="38349" marT="0" marB="0">
                    <a:solidFill>
                      <a:srgbClr val="FFFF00"/>
                    </a:solidFill>
                  </a:tcPr>
                </a:tc>
                <a:tc>
                  <a:txBody>
                    <a:bodyPr/>
                    <a:lstStyle/>
                    <a:p>
                      <a:pPr marL="457200" indent="-228600" algn="ctr">
                        <a:lnSpc>
                          <a:spcPct val="115000"/>
                        </a:lnSpc>
                        <a:spcAft>
                          <a:spcPts val="0"/>
                        </a:spcAft>
                      </a:pPr>
                      <a:r>
                        <a:rPr lang="en-US" sz="2000" dirty="0">
                          <a:solidFill>
                            <a:srgbClr val="FF0000"/>
                          </a:solidFill>
                          <a:effectLst/>
                        </a:rPr>
                        <a:t>55%</a:t>
                      </a:r>
                      <a:endParaRPr lang="en-AU" sz="2000" dirty="0">
                        <a:solidFill>
                          <a:srgbClr val="FF0000"/>
                        </a:solidFill>
                        <a:effectLst/>
                        <a:latin typeface="Lato"/>
                        <a:ea typeface="Lato"/>
                        <a:cs typeface="Lato"/>
                      </a:endParaRPr>
                    </a:p>
                  </a:txBody>
                  <a:tcPr marL="38349" marR="38349" marT="0" marB="0">
                    <a:solidFill>
                      <a:srgbClr val="FFFF00"/>
                    </a:solidFill>
                  </a:tcPr>
                </a:tc>
                <a:extLst>
                  <a:ext uri="{0D108BD9-81ED-4DB2-BD59-A6C34878D82A}">
                    <a16:rowId xmlns:a16="http://schemas.microsoft.com/office/drawing/2014/main" val="10019"/>
                  </a:ext>
                </a:extLst>
              </a:tr>
            </a:tbl>
          </a:graphicData>
        </a:graphic>
      </p:graphicFrame>
    </p:spTree>
    <p:extLst>
      <p:ext uri="{BB962C8B-B14F-4D97-AF65-F5344CB8AC3E}">
        <p14:creationId xmlns:p14="http://schemas.microsoft.com/office/powerpoint/2010/main" val="3777443612"/>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688</TotalTime>
  <Words>1906</Words>
  <Application>Microsoft Office PowerPoint</Application>
  <PresentationFormat>Widescreen</PresentationFormat>
  <Paragraphs>329</Paragraphs>
  <Slides>18</Slides>
  <Notes>6</Notes>
  <HiddenSlides>0</HiddenSlides>
  <MMClips>0</MMClips>
  <ScaleCrop>false</ScaleCrop>
  <HeadingPairs>
    <vt:vector size="8" baseType="variant">
      <vt:variant>
        <vt:lpstr>Fonts Used</vt:lpstr>
      </vt:variant>
      <vt:variant>
        <vt:i4>5</vt:i4>
      </vt:variant>
      <vt:variant>
        <vt:lpstr>Theme</vt:lpstr>
      </vt:variant>
      <vt:variant>
        <vt:i4>1</vt:i4>
      </vt:variant>
      <vt:variant>
        <vt:lpstr>Embedded OLE Servers</vt:lpstr>
      </vt:variant>
      <vt:variant>
        <vt:i4>1</vt:i4>
      </vt:variant>
      <vt:variant>
        <vt:lpstr>Slide Titles</vt:lpstr>
      </vt:variant>
      <vt:variant>
        <vt:i4>18</vt:i4>
      </vt:variant>
    </vt:vector>
  </HeadingPairs>
  <TitlesOfParts>
    <vt:vector size="25" baseType="lpstr">
      <vt:lpstr>Arial</vt:lpstr>
      <vt:lpstr>Calibri</vt:lpstr>
      <vt:lpstr>Calibri Light</vt:lpstr>
      <vt:lpstr>Lato</vt:lpstr>
      <vt:lpstr>Wingdings</vt:lpstr>
      <vt:lpstr>Office Theme</vt:lpstr>
      <vt:lpstr>Clip</vt:lpstr>
      <vt:lpstr>Session IV Expert Group meeting on optimising SDGs implementation in the framework of integration and policy coherence      Charmina Saili, Regional Planning Adviser Pacific Islands Forum Secretariat  Saturday 13 July 2019 New York </vt:lpstr>
      <vt:lpstr>Outline</vt:lpstr>
      <vt:lpstr>PowerPoint Presentation</vt:lpstr>
      <vt:lpstr>PowerPoint Presentation</vt:lpstr>
      <vt:lpstr>THE PACIFIC ROADMAP FOR SUSTAINABLE DEVELOPMENT</vt:lpstr>
      <vt:lpstr>PowerPoint Presentation</vt:lpstr>
      <vt:lpstr>Mapping the SDGs against global, regional &amp; national priorities</vt:lpstr>
      <vt:lpstr>Mapping the SDGs against global, regional &amp; national priorities</vt:lpstr>
      <vt:lpstr>Regional priorities monitoring and indicators </vt:lpstr>
      <vt:lpstr>PowerPoint Presentation</vt:lpstr>
      <vt:lpstr>PowerPoint Presentation</vt:lpstr>
      <vt:lpstr>PowerPoint Presentation</vt:lpstr>
      <vt:lpstr>PowerPoint Presentation</vt:lpstr>
      <vt:lpstr>Where are we in developing indicators – National level</vt:lpstr>
      <vt:lpstr>Good practices at the national level on SDGs monitoring, data collection and reporting </vt:lpstr>
      <vt:lpstr>Challenges</vt:lpstr>
      <vt:lpstr>PowerPoint Presentation</vt:lpstr>
      <vt:lpstr>Which sectors require most data-related support from the UN system?</vt:lpstr>
    </vt:vector>
  </TitlesOfParts>
  <Company>The Pacific Islands Forum Secretariat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Charmina Saili</dc:creator>
  <cp:lastModifiedBy>Charmina Saili</cp:lastModifiedBy>
  <cp:revision>48</cp:revision>
  <dcterms:created xsi:type="dcterms:W3CDTF">2019-07-12T20:45:40Z</dcterms:created>
  <dcterms:modified xsi:type="dcterms:W3CDTF">2019-07-13T17:17:38Z</dcterms:modified>
</cp:coreProperties>
</file>