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sldIdLst>
    <p:sldId id="275" r:id="rId2"/>
    <p:sldId id="310" r:id="rId3"/>
    <p:sldId id="343" r:id="rId4"/>
    <p:sldId id="344" r:id="rId5"/>
    <p:sldId id="345" r:id="rId6"/>
    <p:sldId id="346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3A7E5"/>
    <a:srgbClr val="F74350"/>
    <a:srgbClr val="8AF6F3"/>
    <a:srgbClr val="C081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25" autoAdjust="0"/>
    <p:restoredTop sz="96821" autoAdjust="0"/>
  </p:normalViewPr>
  <p:slideViewPr>
    <p:cSldViewPr snapToGrid="0">
      <p:cViewPr varScale="1">
        <p:scale>
          <a:sx n="86" d="100"/>
          <a:sy n="86" d="100"/>
        </p:scale>
        <p:origin x="1382" y="4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926E2D-9C59-43AD-8DEB-EEF8CD7A2462}" type="datetimeFigureOut">
              <a:rPr lang="en-US" smtClean="0"/>
              <a:t>7/13/2019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85DF2F-B797-413E-ABDE-83403AA951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77708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05F566-683A-4E5B-A517-FFDBBEFEA514}" type="datetimeFigureOut">
              <a:rPr lang="en-US" smtClean="0"/>
              <a:pPr/>
              <a:t>7/13/2019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09742-480D-4DF4-9829-F1764027694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06492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05F566-683A-4E5B-A517-FFDBBEFEA514}" type="datetimeFigureOut">
              <a:rPr lang="en-US" smtClean="0"/>
              <a:pPr/>
              <a:t>7/13/2019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09742-480D-4DF4-9829-F1764027694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92118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05F566-683A-4E5B-A517-FFDBBEFEA514}" type="datetimeFigureOut">
              <a:rPr lang="en-US" smtClean="0"/>
              <a:pPr/>
              <a:t>7/13/2019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09742-480D-4DF4-9829-F1764027694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73974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05F566-683A-4E5B-A517-FFDBBEFEA514}" type="datetimeFigureOut">
              <a:rPr lang="en-US" smtClean="0"/>
              <a:pPr/>
              <a:t>7/13/2019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09742-480D-4DF4-9829-F1764027694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00004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05F566-683A-4E5B-A517-FFDBBEFEA514}" type="datetimeFigureOut">
              <a:rPr lang="en-US" smtClean="0"/>
              <a:pPr/>
              <a:t>7/13/2019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09742-480D-4DF4-9829-F1764027694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55924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05F566-683A-4E5B-A517-FFDBBEFEA514}" type="datetimeFigureOut">
              <a:rPr lang="en-US" smtClean="0"/>
              <a:pPr/>
              <a:t>7/13/2019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09742-480D-4DF4-9829-F1764027694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32034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05F566-683A-4E5B-A517-FFDBBEFEA514}" type="datetimeFigureOut">
              <a:rPr lang="en-US" smtClean="0"/>
              <a:pPr/>
              <a:t>7/13/2019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09742-480D-4DF4-9829-F1764027694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16926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05F566-683A-4E5B-A517-FFDBBEFEA514}" type="datetimeFigureOut">
              <a:rPr lang="en-US" smtClean="0"/>
              <a:pPr/>
              <a:t>7/13/2019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09742-480D-4DF4-9829-F1764027694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5819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05F566-683A-4E5B-A517-FFDBBEFEA514}" type="datetimeFigureOut">
              <a:rPr lang="en-US" smtClean="0"/>
              <a:pPr/>
              <a:t>7/13/2019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09742-480D-4DF4-9829-F1764027694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51739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05F566-683A-4E5B-A517-FFDBBEFEA514}" type="datetimeFigureOut">
              <a:rPr lang="en-US" smtClean="0"/>
              <a:pPr/>
              <a:t>7/13/2019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09742-480D-4DF4-9829-F1764027694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57160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05F566-683A-4E5B-A517-FFDBBEFEA514}" type="datetimeFigureOut">
              <a:rPr lang="en-US" smtClean="0"/>
              <a:pPr/>
              <a:t>7/13/2019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09742-480D-4DF4-9829-F1764027694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55606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05F566-683A-4E5B-A517-FFDBBEFEA514}" type="datetimeFigureOut">
              <a:rPr lang="en-US" smtClean="0"/>
              <a:pPr/>
              <a:t>7/13/2019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E09742-480D-4DF4-9829-F1764027694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3521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7065818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622853" y="2585897"/>
            <a:ext cx="7464350" cy="3375283"/>
          </a:xfrm>
          <a:prstGeom prst="rect">
            <a:avLst/>
          </a:prstGeom>
          <a:noFill/>
          <a:effectLst>
            <a:glow rad="63500">
              <a:schemeClr val="bg1">
                <a:lumMod val="65000"/>
                <a:alpha val="30000"/>
              </a:schemeClr>
            </a:glow>
          </a:effectLst>
        </p:spPr>
        <p:txBody>
          <a:bodyPr wrap="square" rtlCol="0">
            <a:spAutoFit/>
          </a:bodyPr>
          <a:lstStyle/>
          <a:p>
            <a:pPr algn="ctr">
              <a:spcAft>
                <a:spcPts val="200"/>
              </a:spcAft>
            </a:pPr>
            <a:endParaRPr lang="en-US" sz="2000" b="1" dirty="0">
              <a:solidFill>
                <a:srgbClr val="074283"/>
              </a:solidFill>
              <a:effectLst>
                <a:glow rad="63500">
                  <a:schemeClr val="accent3">
                    <a:satMod val="175000"/>
                    <a:alpha val="40000"/>
                  </a:schemeClr>
                </a:glo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spcAft>
                <a:spcPts val="200"/>
              </a:spcAft>
            </a:pPr>
            <a:r>
              <a:rPr lang="en-US" sz="2000" b="1" dirty="0">
                <a:solidFill>
                  <a:srgbClr val="074283"/>
                </a:solidFill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</a:effectLst>
                <a:latin typeface="Arial" panose="020B0604020202020204" pitchFamily="34" charset="0"/>
                <a:cs typeface="Arial" panose="020B0604020202020204" pitchFamily="34" charset="0"/>
              </a:rPr>
              <a:t>Expert group meeting on optimizing SDGs implementation in the framework of integration and policy coherence</a:t>
            </a:r>
          </a:p>
          <a:p>
            <a:pPr algn="ctr">
              <a:spcAft>
                <a:spcPts val="200"/>
              </a:spcAft>
            </a:pPr>
            <a:endParaRPr lang="en-US" sz="1600" b="1" dirty="0">
              <a:solidFill>
                <a:srgbClr val="074283"/>
              </a:solidFill>
              <a:effectLst>
                <a:glow rad="63500">
                  <a:schemeClr val="accent3">
                    <a:satMod val="175000"/>
                    <a:alpha val="40000"/>
                  </a:schemeClr>
                </a:glo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spcAft>
                <a:spcPts val="200"/>
              </a:spcAft>
            </a:pPr>
            <a:r>
              <a:rPr lang="en-US" sz="2000" b="1" dirty="0">
                <a:solidFill>
                  <a:srgbClr val="074283"/>
                </a:solidFill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Session V:</a:t>
            </a:r>
          </a:p>
          <a:p>
            <a:pPr algn="ctr">
              <a:spcAft>
                <a:spcPts val="200"/>
              </a:spcAft>
            </a:pPr>
            <a:r>
              <a:rPr lang="en-US" sz="2000" b="1" dirty="0">
                <a:solidFill>
                  <a:srgbClr val="074283"/>
                </a:solidFill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</a:effectLst>
                <a:latin typeface="Arial" panose="020B0604020202020204" pitchFamily="34" charset="0"/>
                <a:cs typeface="Arial" panose="020B0604020202020204" pitchFamily="34" charset="0"/>
              </a:rPr>
              <a:t>Harnessing resources for the SDGs</a:t>
            </a:r>
          </a:p>
          <a:p>
            <a:pPr algn="ctr">
              <a:spcAft>
                <a:spcPts val="200"/>
              </a:spcAft>
            </a:pPr>
            <a:endParaRPr lang="en-US" sz="1600" b="1" dirty="0">
              <a:solidFill>
                <a:srgbClr val="074283"/>
              </a:solidFill>
              <a:effectLst>
                <a:glow rad="63500">
                  <a:schemeClr val="accent3">
                    <a:satMod val="175000"/>
                    <a:alpha val="40000"/>
                  </a:schemeClr>
                </a:glo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spcAft>
                <a:spcPts val="200"/>
              </a:spcAft>
            </a:pPr>
            <a:r>
              <a:rPr lang="en-US" sz="2000" dirty="0">
                <a:solidFill>
                  <a:srgbClr val="074283"/>
                </a:solidFill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</a:effectLst>
                <a:latin typeface="Arial" panose="020B0604020202020204" pitchFamily="34" charset="0"/>
                <a:cs typeface="Arial" panose="020B0604020202020204" pitchFamily="34" charset="0"/>
              </a:rPr>
              <a:t>July 13, 2019</a:t>
            </a:r>
          </a:p>
          <a:p>
            <a:pPr algn="ctr">
              <a:spcAft>
                <a:spcPts val="200"/>
              </a:spcAft>
            </a:pPr>
            <a:r>
              <a:rPr lang="en-US" sz="2000" dirty="0">
                <a:solidFill>
                  <a:srgbClr val="074283"/>
                </a:solidFill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</a:effectLst>
                <a:latin typeface="Arial" panose="020B0604020202020204" pitchFamily="34" charset="0"/>
                <a:cs typeface="Arial" panose="020B0604020202020204" pitchFamily="34" charset="0"/>
              </a:rPr>
              <a:t>3:45 PM – 5:00 PM</a:t>
            </a:r>
          </a:p>
          <a:p>
            <a:pPr algn="ctr">
              <a:spcAft>
                <a:spcPts val="200"/>
              </a:spcAft>
            </a:pPr>
            <a:endParaRPr lang="en-US" sz="2800" dirty="0">
              <a:solidFill>
                <a:srgbClr val="074283"/>
              </a:solidFill>
              <a:effectLst>
                <a:glow rad="63500">
                  <a:schemeClr val="accent3">
                    <a:satMod val="175000"/>
                    <a:alpha val="40000"/>
                  </a:schemeClr>
                </a:glo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327334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999" cy="6858000"/>
          </a:xfrm>
        </p:spPr>
      </p:pic>
      <p:sp>
        <p:nvSpPr>
          <p:cNvPr id="7" name="Title 1"/>
          <p:cNvSpPr txBox="1">
            <a:spLocks/>
          </p:cNvSpPr>
          <p:nvPr/>
        </p:nvSpPr>
        <p:spPr>
          <a:xfrm>
            <a:off x="150921" y="84905"/>
            <a:ext cx="5522000" cy="6784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8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United States Council for International Business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5112994" y="178537"/>
            <a:ext cx="3783005" cy="5309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 algn="r">
              <a:spcBef>
                <a:spcPct val="0"/>
              </a:spcBef>
              <a:spcAft>
                <a:spcPts val="300"/>
              </a:spcAft>
            </a:pPr>
            <a:r>
              <a:rPr lang="en-US" altLang="en-US" sz="1300" b="1" dirty="0">
                <a:solidFill>
                  <a:srgbClr val="FFFFFF"/>
                </a:solidFill>
                <a:latin typeface="Arial" pitchFamily="34" charset="0"/>
                <a:ea typeface="Tahoma" panose="020B0604030504040204" pitchFamily="34" charset="0"/>
                <a:cs typeface="Arial" pitchFamily="34" charset="0"/>
              </a:rPr>
              <a:t>The Power to Shape Policy. </a:t>
            </a:r>
          </a:p>
          <a:p>
            <a:pPr lvl="1" algn="r">
              <a:spcBef>
                <a:spcPct val="0"/>
              </a:spcBef>
              <a:spcAft>
                <a:spcPts val="300"/>
              </a:spcAft>
            </a:pPr>
            <a:r>
              <a:rPr lang="en-US" altLang="en-US" sz="1300" b="1" dirty="0">
                <a:solidFill>
                  <a:srgbClr val="FFFFFF"/>
                </a:solidFill>
                <a:latin typeface="Arial" pitchFamily="34" charset="0"/>
                <a:ea typeface="Tahoma" panose="020B0604030504040204" pitchFamily="34" charset="0"/>
                <a:cs typeface="Arial" pitchFamily="34" charset="0"/>
              </a:rPr>
              <a:t>The Power to Expedite Trade.</a:t>
            </a:r>
          </a:p>
        </p:txBody>
      </p:sp>
      <p:sp>
        <p:nvSpPr>
          <p:cNvPr id="9" name="Rectangle 8"/>
          <p:cNvSpPr/>
          <p:nvPr/>
        </p:nvSpPr>
        <p:spPr>
          <a:xfrm>
            <a:off x="68723" y="108135"/>
            <a:ext cx="560419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b="1" dirty="0">
                <a:solidFill>
                  <a:schemeClr val="bg1"/>
                </a:solidFill>
              </a:rPr>
              <a:t> </a:t>
            </a:r>
          </a:p>
        </p:txBody>
      </p:sp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73357E06-A3F4-4C47-99AD-04644C4C6E9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20908147"/>
              </p:ext>
            </p:extLst>
          </p:nvPr>
        </p:nvGraphicFramePr>
        <p:xfrm>
          <a:off x="435006" y="994558"/>
          <a:ext cx="8576402" cy="8532095"/>
        </p:xfrm>
        <a:graphic>
          <a:graphicData uri="http://schemas.openxmlformats.org/drawingml/2006/table">
            <a:tbl>
              <a:tblPr firstRow="1" firstCol="1" bandRow="1"/>
              <a:tblGrid>
                <a:gridCol w="8417841">
                  <a:extLst>
                    <a:ext uri="{9D8B030D-6E8A-4147-A177-3AD203B41FA5}">
                      <a16:colId xmlns:a16="http://schemas.microsoft.com/office/drawing/2014/main" val="3033387527"/>
                    </a:ext>
                  </a:extLst>
                </a:gridCol>
                <a:gridCol w="158561">
                  <a:extLst>
                    <a:ext uri="{9D8B030D-6E8A-4147-A177-3AD203B41FA5}">
                      <a16:colId xmlns:a16="http://schemas.microsoft.com/office/drawing/2014/main" val="3593212551"/>
                    </a:ext>
                  </a:extLst>
                </a:gridCol>
              </a:tblGrid>
              <a:tr h="125852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5634" marR="5563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5634" marR="5563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1001233"/>
                  </a:ext>
                </a:extLst>
              </a:tr>
              <a:tr h="1208932">
                <a:tc>
                  <a:txBody>
                    <a:bodyPr/>
                    <a:lstStyle/>
                    <a:p>
                      <a:r>
                        <a:rPr lang="en-US" sz="2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    </a:t>
                      </a:r>
                      <a:r>
                        <a:rPr lang="en-US" sz="24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Questions for discussion:</a:t>
                      </a:r>
                    </a:p>
                    <a:p>
                      <a:endParaRPr lang="en-US" sz="2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marL="457200" indent="-457200">
                        <a:buAutoNum type="arabicPeriod"/>
                      </a:pPr>
                      <a:r>
                        <a:rPr lang="en-US" sz="24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How are member States financing their SDGs implementation?  What are the opportunities, gaps and challenges, and how can the SDGs be integrated in the budget process?</a:t>
                      </a:r>
                    </a:p>
                    <a:p>
                      <a:pPr marL="457200" indent="-457200">
                        <a:buAutoNum type="arabicPeriod"/>
                      </a:pPr>
                      <a:endParaRPr lang="en-US" sz="2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marL="457200" indent="-457200">
                        <a:buAutoNum type="arabicPeriod"/>
                      </a:pPr>
                      <a:r>
                        <a:rPr lang="en-US" sz="24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How to enhance the sustainable development impact of existing and future additional resources? </a:t>
                      </a:r>
                    </a:p>
                    <a:p>
                      <a:pPr marL="457200" indent="-457200">
                        <a:buAutoNum type="arabicPeriod"/>
                      </a:pPr>
                      <a:endParaRPr lang="en-US" sz="2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marL="457200" indent="-457200">
                        <a:buAutoNum type="arabicPeriod"/>
                      </a:pPr>
                      <a:r>
                        <a:rPr lang="en-US" sz="24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What are some innovative approaches to financing?  How can the UN system support member States in these efforts? </a:t>
                      </a:r>
                    </a:p>
                    <a:p>
                      <a:endParaRPr lang="en-US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5634" marR="5563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5634" marR="5563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27391930"/>
                  </a:ext>
                </a:extLst>
              </a:tr>
              <a:tr h="794318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5634" marR="5563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5634" marR="5563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68952877"/>
                  </a:ext>
                </a:extLst>
              </a:tr>
              <a:tr h="96714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5634" marR="5563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5634" marR="5563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62655832"/>
                  </a:ext>
                </a:extLst>
              </a:tr>
              <a:tr h="1450718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5634" marR="5563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5634" marR="5563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29207811"/>
                  </a:ext>
                </a:extLst>
              </a:tr>
              <a:tr h="32119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5634" marR="5563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5634" marR="5563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89220310"/>
                  </a:ext>
                </a:extLst>
              </a:tr>
            </a:tbl>
          </a:graphicData>
        </a:graphic>
      </p:graphicFrame>
      <p:sp>
        <p:nvSpPr>
          <p:cNvPr id="11" name="Rectangle 2">
            <a:extLst>
              <a:ext uri="{FF2B5EF4-FFF2-40B4-BE49-F238E27FC236}">
                <a16:creationId xmlns:a16="http://schemas.microsoft.com/office/drawing/2014/main" id="{F56AB84B-1779-4859-94FB-102A1587334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8650" y="285115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1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 </a:t>
            </a: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694963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999" cy="6858000"/>
          </a:xfrm>
        </p:spPr>
      </p:pic>
      <p:sp>
        <p:nvSpPr>
          <p:cNvPr id="7" name="Title 1"/>
          <p:cNvSpPr txBox="1">
            <a:spLocks/>
          </p:cNvSpPr>
          <p:nvPr/>
        </p:nvSpPr>
        <p:spPr>
          <a:xfrm>
            <a:off x="150921" y="84905"/>
            <a:ext cx="5522000" cy="6784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8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United States Council for International Business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5112994" y="178537"/>
            <a:ext cx="3783005" cy="5309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 algn="r">
              <a:spcBef>
                <a:spcPct val="0"/>
              </a:spcBef>
              <a:spcAft>
                <a:spcPts val="300"/>
              </a:spcAft>
            </a:pPr>
            <a:r>
              <a:rPr lang="en-US" altLang="en-US" sz="1300" b="1" dirty="0">
                <a:solidFill>
                  <a:srgbClr val="FFFFFF"/>
                </a:solidFill>
                <a:latin typeface="Arial" pitchFamily="34" charset="0"/>
                <a:ea typeface="Tahoma" panose="020B0604030504040204" pitchFamily="34" charset="0"/>
                <a:cs typeface="Arial" pitchFamily="34" charset="0"/>
              </a:rPr>
              <a:t>The Power to Shape Policy. </a:t>
            </a:r>
          </a:p>
          <a:p>
            <a:pPr lvl="1" algn="r">
              <a:spcBef>
                <a:spcPct val="0"/>
              </a:spcBef>
              <a:spcAft>
                <a:spcPts val="300"/>
              </a:spcAft>
            </a:pPr>
            <a:r>
              <a:rPr lang="en-US" altLang="en-US" sz="1300" b="1" dirty="0">
                <a:solidFill>
                  <a:srgbClr val="FFFFFF"/>
                </a:solidFill>
                <a:latin typeface="Arial" pitchFamily="34" charset="0"/>
                <a:ea typeface="Tahoma" panose="020B0604030504040204" pitchFamily="34" charset="0"/>
                <a:cs typeface="Arial" pitchFamily="34" charset="0"/>
              </a:rPr>
              <a:t>The Power to Expedite Trade.</a:t>
            </a:r>
          </a:p>
        </p:txBody>
      </p:sp>
      <p:sp>
        <p:nvSpPr>
          <p:cNvPr id="9" name="Rectangle 8"/>
          <p:cNvSpPr/>
          <p:nvPr/>
        </p:nvSpPr>
        <p:spPr>
          <a:xfrm>
            <a:off x="68723" y="108135"/>
            <a:ext cx="560419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b="1" dirty="0">
                <a:solidFill>
                  <a:schemeClr val="bg1"/>
                </a:solidFill>
              </a:rPr>
              <a:t> </a:t>
            </a:r>
          </a:p>
        </p:txBody>
      </p:sp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73357E06-A3F4-4C47-99AD-04644C4C6E9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44157418"/>
              </p:ext>
            </p:extLst>
          </p:nvPr>
        </p:nvGraphicFramePr>
        <p:xfrm>
          <a:off x="150921" y="1020322"/>
          <a:ext cx="8576402" cy="8411215"/>
        </p:xfrm>
        <a:graphic>
          <a:graphicData uri="http://schemas.openxmlformats.org/drawingml/2006/table">
            <a:tbl>
              <a:tblPr firstRow="1" firstCol="1" bandRow="1"/>
              <a:tblGrid>
                <a:gridCol w="8417841">
                  <a:extLst>
                    <a:ext uri="{9D8B030D-6E8A-4147-A177-3AD203B41FA5}">
                      <a16:colId xmlns:a16="http://schemas.microsoft.com/office/drawing/2014/main" val="3033387527"/>
                    </a:ext>
                  </a:extLst>
                </a:gridCol>
                <a:gridCol w="158561">
                  <a:extLst>
                    <a:ext uri="{9D8B030D-6E8A-4147-A177-3AD203B41FA5}">
                      <a16:colId xmlns:a16="http://schemas.microsoft.com/office/drawing/2014/main" val="3593212551"/>
                    </a:ext>
                  </a:extLst>
                </a:gridCol>
              </a:tblGrid>
              <a:tr h="235498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5634" marR="5563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5634" marR="5563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1001233"/>
                  </a:ext>
                </a:extLst>
              </a:tr>
              <a:tr h="2119482">
                <a:tc>
                  <a:txBody>
                    <a:bodyPr/>
                    <a:lstStyle/>
                    <a:p>
                      <a:endParaRPr lang="en-US" sz="2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r>
                        <a:rPr lang="en-US" sz="24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How are member States financing their SDGs implementation?  What are the opportunities, gaps and challenges, and how can the SDGs be integrated in the budget process?</a:t>
                      </a:r>
                    </a:p>
                    <a:p>
                      <a:endParaRPr lang="en-US" sz="2400" b="1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en-US" sz="2400" b="1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Mainstream SDG considerations across government</a:t>
                      </a:r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endParaRPr lang="en-US" sz="2400" b="1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en-US" sz="2400" b="1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Enabling frameworks for investment and deployment of domestic resources</a:t>
                      </a:r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endParaRPr lang="en-US" sz="2400" b="1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en-US" sz="2400" b="1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All of economy approaches working closely with business</a:t>
                      </a:r>
                    </a:p>
                    <a:p>
                      <a:pPr marL="0" indent="0">
                        <a:buNone/>
                      </a:pPr>
                      <a:endParaRPr lang="en-US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endParaRPr lang="en-US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5634" marR="5563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5634" marR="5563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27391930"/>
                  </a:ext>
                </a:extLst>
              </a:tr>
              <a:tr h="76714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5634" marR="5563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5634" marR="5563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68952877"/>
                  </a:ext>
                </a:extLst>
              </a:tr>
              <a:tr h="934058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5634" marR="5563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5634" marR="5563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62655832"/>
                  </a:ext>
                </a:extLst>
              </a:tr>
              <a:tr h="1401087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5634" marR="5563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5634" marR="5563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29207811"/>
                  </a:ext>
                </a:extLst>
              </a:tr>
              <a:tr h="310206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5634" marR="5563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5634" marR="5563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89220310"/>
                  </a:ext>
                </a:extLst>
              </a:tr>
            </a:tbl>
          </a:graphicData>
        </a:graphic>
      </p:graphicFrame>
      <p:sp>
        <p:nvSpPr>
          <p:cNvPr id="11" name="Rectangle 2">
            <a:extLst>
              <a:ext uri="{FF2B5EF4-FFF2-40B4-BE49-F238E27FC236}">
                <a16:creationId xmlns:a16="http://schemas.microsoft.com/office/drawing/2014/main" id="{F56AB84B-1779-4859-94FB-102A1587334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8650" y="285115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1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 </a:t>
            </a: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592491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999" cy="6858000"/>
          </a:xfrm>
        </p:spPr>
      </p:pic>
      <p:sp>
        <p:nvSpPr>
          <p:cNvPr id="7" name="Title 1"/>
          <p:cNvSpPr txBox="1">
            <a:spLocks/>
          </p:cNvSpPr>
          <p:nvPr/>
        </p:nvSpPr>
        <p:spPr>
          <a:xfrm>
            <a:off x="150921" y="84905"/>
            <a:ext cx="5522000" cy="6784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8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United States Council for International Business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5112994" y="178537"/>
            <a:ext cx="3783005" cy="5309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 algn="r">
              <a:spcBef>
                <a:spcPct val="0"/>
              </a:spcBef>
              <a:spcAft>
                <a:spcPts val="300"/>
              </a:spcAft>
            </a:pPr>
            <a:r>
              <a:rPr lang="en-US" altLang="en-US" sz="1300" b="1" dirty="0">
                <a:solidFill>
                  <a:srgbClr val="FFFFFF"/>
                </a:solidFill>
                <a:latin typeface="Arial" pitchFamily="34" charset="0"/>
                <a:ea typeface="Tahoma" panose="020B0604030504040204" pitchFamily="34" charset="0"/>
                <a:cs typeface="Arial" pitchFamily="34" charset="0"/>
              </a:rPr>
              <a:t>The Power to Shape Policy. </a:t>
            </a:r>
          </a:p>
          <a:p>
            <a:pPr lvl="1" algn="r">
              <a:spcBef>
                <a:spcPct val="0"/>
              </a:spcBef>
              <a:spcAft>
                <a:spcPts val="300"/>
              </a:spcAft>
            </a:pPr>
            <a:r>
              <a:rPr lang="en-US" altLang="en-US" sz="1300" b="1" dirty="0">
                <a:solidFill>
                  <a:srgbClr val="FFFFFF"/>
                </a:solidFill>
                <a:latin typeface="Arial" pitchFamily="34" charset="0"/>
                <a:ea typeface="Tahoma" panose="020B0604030504040204" pitchFamily="34" charset="0"/>
                <a:cs typeface="Arial" pitchFamily="34" charset="0"/>
              </a:rPr>
              <a:t>The Power to Expedite Trade.</a:t>
            </a:r>
          </a:p>
        </p:txBody>
      </p:sp>
      <p:sp>
        <p:nvSpPr>
          <p:cNvPr id="9" name="Rectangle 8"/>
          <p:cNvSpPr/>
          <p:nvPr/>
        </p:nvSpPr>
        <p:spPr>
          <a:xfrm>
            <a:off x="68723" y="108135"/>
            <a:ext cx="560419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b="1" dirty="0">
                <a:solidFill>
                  <a:schemeClr val="bg1"/>
                </a:solidFill>
              </a:rPr>
              <a:t> </a:t>
            </a:r>
          </a:p>
        </p:txBody>
      </p:sp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73357E06-A3F4-4C47-99AD-04644C4C6E9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91876262"/>
              </p:ext>
            </p:extLst>
          </p:nvPr>
        </p:nvGraphicFramePr>
        <p:xfrm>
          <a:off x="150921" y="1020322"/>
          <a:ext cx="8576402" cy="8045455"/>
        </p:xfrm>
        <a:graphic>
          <a:graphicData uri="http://schemas.openxmlformats.org/drawingml/2006/table">
            <a:tbl>
              <a:tblPr firstRow="1" firstCol="1" bandRow="1"/>
              <a:tblGrid>
                <a:gridCol w="8417841">
                  <a:extLst>
                    <a:ext uri="{9D8B030D-6E8A-4147-A177-3AD203B41FA5}">
                      <a16:colId xmlns:a16="http://schemas.microsoft.com/office/drawing/2014/main" val="3033387527"/>
                    </a:ext>
                  </a:extLst>
                </a:gridCol>
                <a:gridCol w="158561">
                  <a:extLst>
                    <a:ext uri="{9D8B030D-6E8A-4147-A177-3AD203B41FA5}">
                      <a16:colId xmlns:a16="http://schemas.microsoft.com/office/drawing/2014/main" val="3593212551"/>
                    </a:ext>
                  </a:extLst>
                </a:gridCol>
              </a:tblGrid>
              <a:tr h="235498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5634" marR="5563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5634" marR="5563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1001233"/>
                  </a:ext>
                </a:extLst>
              </a:tr>
              <a:tr h="2119482">
                <a:tc>
                  <a:txBody>
                    <a:bodyPr/>
                    <a:lstStyle/>
                    <a:p>
                      <a:endParaRPr lang="en-US" sz="2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r>
                        <a:rPr lang="en-US" sz="24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How to enhance the sustainable development impact of existing and future resources?</a:t>
                      </a:r>
                    </a:p>
                    <a:p>
                      <a:endParaRPr lang="en-US" sz="2400" b="1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en-US" sz="2400" b="1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Develop and deploy a common language to define, track and communicate shared value</a:t>
                      </a:r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endParaRPr lang="en-US" sz="2400" b="1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en-US" sz="2400" b="1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Inclusive multilateralism</a:t>
                      </a:r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endParaRPr lang="en-US" sz="2400" b="1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2400" b="1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marL="0" indent="0">
                        <a:buNone/>
                      </a:pPr>
                      <a:endParaRPr lang="en-US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endParaRPr lang="en-US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5634" marR="5563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5634" marR="5563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27391930"/>
                  </a:ext>
                </a:extLst>
              </a:tr>
              <a:tr h="76714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5634" marR="5563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5634" marR="5563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68952877"/>
                  </a:ext>
                </a:extLst>
              </a:tr>
              <a:tr h="934058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5634" marR="5563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5634" marR="5563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62655832"/>
                  </a:ext>
                </a:extLst>
              </a:tr>
              <a:tr h="1401087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5634" marR="5563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5634" marR="5563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29207811"/>
                  </a:ext>
                </a:extLst>
              </a:tr>
              <a:tr h="310206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5634" marR="5563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5634" marR="5563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89220310"/>
                  </a:ext>
                </a:extLst>
              </a:tr>
            </a:tbl>
          </a:graphicData>
        </a:graphic>
      </p:graphicFrame>
      <p:sp>
        <p:nvSpPr>
          <p:cNvPr id="11" name="Rectangle 2">
            <a:extLst>
              <a:ext uri="{FF2B5EF4-FFF2-40B4-BE49-F238E27FC236}">
                <a16:creationId xmlns:a16="http://schemas.microsoft.com/office/drawing/2014/main" id="{F56AB84B-1779-4859-94FB-102A1587334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8650" y="285115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1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 </a:t>
            </a: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574125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999" cy="6858000"/>
          </a:xfrm>
        </p:spPr>
      </p:pic>
      <p:sp>
        <p:nvSpPr>
          <p:cNvPr id="7" name="Title 1"/>
          <p:cNvSpPr txBox="1">
            <a:spLocks/>
          </p:cNvSpPr>
          <p:nvPr/>
        </p:nvSpPr>
        <p:spPr>
          <a:xfrm>
            <a:off x="150921" y="84905"/>
            <a:ext cx="5522000" cy="6784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8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United States Council for International Business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5112994" y="178537"/>
            <a:ext cx="3783005" cy="5309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 algn="r">
              <a:spcBef>
                <a:spcPct val="0"/>
              </a:spcBef>
              <a:spcAft>
                <a:spcPts val="300"/>
              </a:spcAft>
            </a:pPr>
            <a:r>
              <a:rPr lang="en-US" altLang="en-US" sz="1300" b="1" dirty="0">
                <a:solidFill>
                  <a:srgbClr val="FFFFFF"/>
                </a:solidFill>
                <a:latin typeface="Arial" pitchFamily="34" charset="0"/>
                <a:ea typeface="Tahoma" panose="020B0604030504040204" pitchFamily="34" charset="0"/>
                <a:cs typeface="Arial" pitchFamily="34" charset="0"/>
              </a:rPr>
              <a:t>The Power to Shape Policy. </a:t>
            </a:r>
          </a:p>
          <a:p>
            <a:pPr lvl="1" algn="r">
              <a:spcBef>
                <a:spcPct val="0"/>
              </a:spcBef>
              <a:spcAft>
                <a:spcPts val="300"/>
              </a:spcAft>
            </a:pPr>
            <a:r>
              <a:rPr lang="en-US" altLang="en-US" sz="1300" b="1" dirty="0">
                <a:solidFill>
                  <a:srgbClr val="FFFFFF"/>
                </a:solidFill>
                <a:latin typeface="Arial" pitchFamily="34" charset="0"/>
                <a:ea typeface="Tahoma" panose="020B0604030504040204" pitchFamily="34" charset="0"/>
                <a:cs typeface="Arial" pitchFamily="34" charset="0"/>
              </a:rPr>
              <a:t>The Power to Expedite Trade.</a:t>
            </a:r>
          </a:p>
        </p:txBody>
      </p:sp>
      <p:sp>
        <p:nvSpPr>
          <p:cNvPr id="9" name="Rectangle 8"/>
          <p:cNvSpPr/>
          <p:nvPr/>
        </p:nvSpPr>
        <p:spPr>
          <a:xfrm>
            <a:off x="68723" y="108135"/>
            <a:ext cx="560419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b="1" dirty="0">
                <a:solidFill>
                  <a:schemeClr val="bg1"/>
                </a:solidFill>
              </a:rPr>
              <a:t> </a:t>
            </a:r>
          </a:p>
        </p:txBody>
      </p:sp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73357E06-A3F4-4C47-99AD-04644C4C6E9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88081080"/>
              </p:ext>
            </p:extLst>
          </p:nvPr>
        </p:nvGraphicFramePr>
        <p:xfrm>
          <a:off x="150921" y="1020322"/>
          <a:ext cx="8576402" cy="9142735"/>
        </p:xfrm>
        <a:graphic>
          <a:graphicData uri="http://schemas.openxmlformats.org/drawingml/2006/table">
            <a:tbl>
              <a:tblPr firstRow="1" firstCol="1" bandRow="1"/>
              <a:tblGrid>
                <a:gridCol w="8417841">
                  <a:extLst>
                    <a:ext uri="{9D8B030D-6E8A-4147-A177-3AD203B41FA5}">
                      <a16:colId xmlns:a16="http://schemas.microsoft.com/office/drawing/2014/main" val="3033387527"/>
                    </a:ext>
                  </a:extLst>
                </a:gridCol>
                <a:gridCol w="158561">
                  <a:extLst>
                    <a:ext uri="{9D8B030D-6E8A-4147-A177-3AD203B41FA5}">
                      <a16:colId xmlns:a16="http://schemas.microsoft.com/office/drawing/2014/main" val="3593212551"/>
                    </a:ext>
                  </a:extLst>
                </a:gridCol>
              </a:tblGrid>
              <a:tr h="235498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5634" marR="5563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5634" marR="5563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1001233"/>
                  </a:ext>
                </a:extLst>
              </a:tr>
              <a:tr h="2119482">
                <a:tc>
                  <a:txBody>
                    <a:bodyPr/>
                    <a:lstStyle/>
                    <a:p>
                      <a:endParaRPr lang="en-US" sz="2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r>
                        <a:rPr lang="en-US" sz="24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What are some innovative approaches to financing?  How can the UN system support member States in these efforts?</a:t>
                      </a:r>
                    </a:p>
                    <a:p>
                      <a:endParaRPr lang="en-US" sz="2400" b="1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en-US" sz="2400" b="1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Continue business dialogue with multilateral and regional institutions on front lines of international economies and markets – WTO, UNCTAD, APEC, and UN Environment’s Green Economy Initiative, among others</a:t>
                      </a:r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endParaRPr lang="en-US" sz="2400" b="1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en-US" sz="2400" b="1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Outcomes in UNFCCC (Article 6) and CBD (Valuing and Deploying Nature-Based Solutions)</a:t>
                      </a:r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endParaRPr lang="en-US" sz="2400" b="1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2400" b="1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marL="0" indent="0">
                        <a:buNone/>
                      </a:pPr>
                      <a:endParaRPr lang="en-US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endParaRPr lang="en-US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5634" marR="5563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5634" marR="5563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27391930"/>
                  </a:ext>
                </a:extLst>
              </a:tr>
              <a:tr h="76714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5634" marR="5563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5634" marR="5563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68952877"/>
                  </a:ext>
                </a:extLst>
              </a:tr>
              <a:tr h="934058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5634" marR="5563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5634" marR="5563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62655832"/>
                  </a:ext>
                </a:extLst>
              </a:tr>
              <a:tr h="1401087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5634" marR="5563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5634" marR="5563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29207811"/>
                  </a:ext>
                </a:extLst>
              </a:tr>
              <a:tr h="310206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5634" marR="5563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5634" marR="5563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89220310"/>
                  </a:ext>
                </a:extLst>
              </a:tr>
            </a:tbl>
          </a:graphicData>
        </a:graphic>
      </p:graphicFrame>
      <p:sp>
        <p:nvSpPr>
          <p:cNvPr id="11" name="Rectangle 2">
            <a:extLst>
              <a:ext uri="{FF2B5EF4-FFF2-40B4-BE49-F238E27FC236}">
                <a16:creationId xmlns:a16="http://schemas.microsoft.com/office/drawing/2014/main" id="{F56AB84B-1779-4859-94FB-102A1587334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8650" y="285115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1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 </a:t>
            </a: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786757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7065818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622853" y="2585897"/>
            <a:ext cx="7464350" cy="1497846"/>
          </a:xfrm>
          <a:prstGeom prst="rect">
            <a:avLst/>
          </a:prstGeom>
          <a:noFill/>
          <a:effectLst>
            <a:glow rad="63500">
              <a:schemeClr val="bg1">
                <a:lumMod val="65000"/>
                <a:alpha val="30000"/>
              </a:schemeClr>
            </a:glow>
          </a:effectLst>
        </p:spPr>
        <p:txBody>
          <a:bodyPr wrap="square" rtlCol="0">
            <a:spAutoFit/>
          </a:bodyPr>
          <a:lstStyle/>
          <a:p>
            <a:pPr algn="ctr">
              <a:spcAft>
                <a:spcPts val="200"/>
              </a:spcAft>
            </a:pPr>
            <a:endParaRPr lang="en-US" sz="2000" b="1" dirty="0">
              <a:solidFill>
                <a:srgbClr val="074283"/>
              </a:solidFill>
              <a:effectLst>
                <a:glow rad="63500">
                  <a:schemeClr val="accent3">
                    <a:satMod val="175000"/>
                    <a:alpha val="40000"/>
                  </a:schemeClr>
                </a:glo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spcAft>
                <a:spcPts val="200"/>
              </a:spcAft>
            </a:pPr>
            <a:r>
              <a:rPr lang="en-US" sz="4000" b="1" dirty="0">
                <a:solidFill>
                  <a:srgbClr val="074283"/>
                </a:solidFill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Thank you!</a:t>
            </a:r>
            <a:endParaRPr lang="en-US" sz="4000" dirty="0">
              <a:solidFill>
                <a:srgbClr val="074283"/>
              </a:solidFill>
              <a:effectLst>
                <a:glow rad="63500">
                  <a:schemeClr val="accent3">
                    <a:satMod val="175000"/>
                    <a:alpha val="40000"/>
                  </a:schemeClr>
                </a:glo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spcAft>
                <a:spcPts val="200"/>
              </a:spcAft>
            </a:pPr>
            <a:endParaRPr lang="en-US" sz="2800" dirty="0">
              <a:solidFill>
                <a:srgbClr val="074283"/>
              </a:solidFill>
              <a:effectLst>
                <a:glow rad="63500">
                  <a:schemeClr val="accent3">
                    <a:satMod val="175000"/>
                    <a:alpha val="40000"/>
                  </a:schemeClr>
                </a:glo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268176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2110</TotalTime>
  <Words>325</Words>
  <Application>Microsoft Office PowerPoint</Application>
  <PresentationFormat>On-screen Show (4:3)</PresentationFormat>
  <Paragraphs>61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Tahoma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John Greavu</dc:creator>
  <cp:lastModifiedBy>Michael Michener</cp:lastModifiedBy>
  <cp:revision>172</cp:revision>
  <dcterms:created xsi:type="dcterms:W3CDTF">2016-01-28T16:38:02Z</dcterms:created>
  <dcterms:modified xsi:type="dcterms:W3CDTF">2019-07-13T13:07:55Z</dcterms:modified>
</cp:coreProperties>
</file>