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charts/chart3.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67" r:id="rId3"/>
    <p:sldId id="268" r:id="rId4"/>
    <p:sldId id="270" r:id="rId5"/>
    <p:sldId id="269" r:id="rId6"/>
    <p:sldId id="271" r:id="rId7"/>
    <p:sldId id="260" r:id="rId8"/>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176" autoAdjust="0"/>
    <p:restoredTop sz="90511" autoAdjust="0"/>
  </p:normalViewPr>
  <p:slideViewPr>
    <p:cSldViewPr snapToGrid="0">
      <p:cViewPr varScale="1">
        <p:scale>
          <a:sx n="59" d="100"/>
          <a:sy n="59" d="100"/>
        </p:scale>
        <p:origin x="656"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FS-CH-1.main.oecd.org\Users4\Soria_e\PCSD%20Building%20Blocks%202019.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FS-CH-1.main.oecd.org\Users4\Soria_e\PCSD%20Building%20Blocks%202019.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oleObject" Target="file:///\\FS-CH-1.main.oecd.org\Users4\Soria_e\Survey%20responses_Nov20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4640783953100754E-2"/>
          <c:y val="0"/>
          <c:w val="0.95091478565179333"/>
          <c:h val="0.96621307480309837"/>
        </c:manualLayout>
      </c:layout>
      <c:doughnutChart>
        <c:varyColors val="0"/>
        <c:ser>
          <c:idx val="1"/>
          <c:order val="0"/>
          <c:spPr>
            <a:solidFill>
              <a:schemeClr val="accent2"/>
            </a:solidFill>
            <a:ln w="19050">
              <a:solidFill>
                <a:schemeClr val="lt1"/>
              </a:solidFill>
            </a:ln>
            <a:effectLst/>
          </c:spPr>
          <c:dPt>
            <c:idx val="0"/>
            <c:bubble3D val="0"/>
            <c:spPr>
              <a:solidFill>
                <a:schemeClr val="accent1"/>
              </a:solidFill>
              <a:ln w="19050">
                <a:solidFill>
                  <a:schemeClr val="lt1"/>
                </a:solidFill>
              </a:ln>
              <a:effectLst/>
            </c:spPr>
            <c:extLst>
              <c:ext xmlns:c16="http://schemas.microsoft.com/office/drawing/2014/chart" uri="{C3380CC4-5D6E-409C-BE32-E72D297353CC}">
                <c16:uniqueId val="{00000001-A668-49CE-A90A-AA4584F5758A}"/>
              </c:ext>
            </c:extLst>
          </c:dPt>
          <c:dPt>
            <c:idx val="1"/>
            <c:bubble3D val="0"/>
            <c:spPr>
              <a:solidFill>
                <a:schemeClr val="accent1"/>
              </a:solidFill>
              <a:ln w="19050">
                <a:solidFill>
                  <a:schemeClr val="lt1"/>
                </a:solidFill>
              </a:ln>
              <a:effectLst/>
            </c:spPr>
            <c:extLst>
              <c:ext xmlns:c16="http://schemas.microsoft.com/office/drawing/2014/chart" uri="{C3380CC4-5D6E-409C-BE32-E72D297353CC}">
                <c16:uniqueId val="{00000003-A668-49CE-A90A-AA4584F5758A}"/>
              </c:ext>
            </c:extLst>
          </c:dPt>
          <c:dPt>
            <c:idx val="2"/>
            <c:bubble3D val="0"/>
            <c:spPr>
              <a:solidFill>
                <a:schemeClr val="accent1"/>
              </a:solidFill>
              <a:ln w="19050">
                <a:solidFill>
                  <a:schemeClr val="lt1"/>
                </a:solidFill>
              </a:ln>
              <a:effectLst/>
            </c:spPr>
            <c:extLst>
              <c:ext xmlns:c16="http://schemas.microsoft.com/office/drawing/2014/chart" uri="{C3380CC4-5D6E-409C-BE32-E72D297353CC}">
                <c16:uniqueId val="{00000005-A668-49CE-A90A-AA4584F5758A}"/>
              </c:ext>
            </c:extLst>
          </c:dPt>
          <c:dPt>
            <c:idx val="3"/>
            <c:bubble3D val="0"/>
            <c:spPr>
              <a:solidFill>
                <a:schemeClr val="accent1"/>
              </a:solidFill>
              <a:ln w="19050">
                <a:solidFill>
                  <a:schemeClr val="lt1"/>
                </a:solidFill>
              </a:ln>
              <a:effectLst/>
            </c:spPr>
            <c:extLst>
              <c:ext xmlns:c16="http://schemas.microsoft.com/office/drawing/2014/chart" uri="{C3380CC4-5D6E-409C-BE32-E72D297353CC}">
                <c16:uniqueId val="{00000007-A668-49CE-A90A-AA4584F5758A}"/>
              </c:ext>
            </c:extLst>
          </c:dPt>
          <c:dPt>
            <c:idx val="4"/>
            <c:bubble3D val="0"/>
            <c:spPr>
              <a:solidFill>
                <a:schemeClr val="accent1"/>
              </a:solidFill>
              <a:ln w="19050">
                <a:solidFill>
                  <a:schemeClr val="lt1"/>
                </a:solidFill>
              </a:ln>
              <a:effectLst/>
            </c:spPr>
            <c:extLst>
              <c:ext xmlns:c16="http://schemas.microsoft.com/office/drawing/2014/chart" uri="{C3380CC4-5D6E-409C-BE32-E72D297353CC}">
                <c16:uniqueId val="{00000009-A668-49CE-A90A-AA4584F5758A}"/>
              </c:ext>
            </c:extLst>
          </c:dPt>
          <c:dPt>
            <c:idx val="5"/>
            <c:bubble3D val="0"/>
            <c:spPr>
              <a:solidFill>
                <a:schemeClr val="accent1"/>
              </a:solidFill>
              <a:ln w="19050">
                <a:solidFill>
                  <a:schemeClr val="lt1"/>
                </a:solidFill>
              </a:ln>
              <a:effectLst/>
            </c:spPr>
            <c:extLst>
              <c:ext xmlns:c16="http://schemas.microsoft.com/office/drawing/2014/chart" uri="{C3380CC4-5D6E-409C-BE32-E72D297353CC}">
                <c16:uniqueId val="{0000000B-A668-49CE-A90A-AA4584F5758A}"/>
              </c:ext>
            </c:extLst>
          </c:dPt>
          <c:dPt>
            <c:idx val="6"/>
            <c:bubble3D val="0"/>
            <c:spPr>
              <a:solidFill>
                <a:schemeClr val="accent1"/>
              </a:solidFill>
              <a:ln w="19050">
                <a:solidFill>
                  <a:schemeClr val="lt1"/>
                </a:solidFill>
              </a:ln>
              <a:effectLst/>
            </c:spPr>
            <c:extLst>
              <c:ext xmlns:c16="http://schemas.microsoft.com/office/drawing/2014/chart" uri="{C3380CC4-5D6E-409C-BE32-E72D297353CC}">
                <c16:uniqueId val="{0000000D-A668-49CE-A90A-AA4584F5758A}"/>
              </c:ext>
            </c:extLst>
          </c:dPt>
          <c:dPt>
            <c:idx val="7"/>
            <c:bubble3D val="0"/>
            <c:spPr>
              <a:solidFill>
                <a:schemeClr val="accent1"/>
              </a:solidFill>
              <a:ln w="19050">
                <a:solidFill>
                  <a:schemeClr val="lt1"/>
                </a:solidFill>
              </a:ln>
              <a:effectLst/>
            </c:spPr>
            <c:extLst>
              <c:ext xmlns:c16="http://schemas.microsoft.com/office/drawing/2014/chart" uri="{C3380CC4-5D6E-409C-BE32-E72D297353CC}">
                <c16:uniqueId val="{0000000F-A668-49CE-A90A-AA4584F5758A}"/>
              </c:ext>
            </c:extLst>
          </c:dPt>
          <c:dPt>
            <c:idx val="8"/>
            <c:bubble3D val="0"/>
            <c:spPr>
              <a:solidFill>
                <a:schemeClr val="accent1"/>
              </a:solidFill>
              <a:ln w="19050">
                <a:solidFill>
                  <a:schemeClr val="lt1"/>
                </a:solidFill>
              </a:ln>
              <a:effectLst/>
            </c:spPr>
            <c:extLst>
              <c:ext xmlns:c16="http://schemas.microsoft.com/office/drawing/2014/chart" uri="{C3380CC4-5D6E-409C-BE32-E72D297353CC}">
                <c16:uniqueId val="{00000011-A668-49CE-A90A-AA4584F5758A}"/>
              </c:ext>
            </c:extLst>
          </c:dPt>
          <c:dPt>
            <c:idx val="9"/>
            <c:bubble3D val="0"/>
            <c:spPr>
              <a:solidFill>
                <a:schemeClr val="accent1"/>
              </a:solidFill>
              <a:ln w="19050">
                <a:solidFill>
                  <a:schemeClr val="lt1"/>
                </a:solidFill>
              </a:ln>
              <a:effectLst/>
            </c:spPr>
            <c:extLst>
              <c:ext xmlns:c16="http://schemas.microsoft.com/office/drawing/2014/chart" uri="{C3380CC4-5D6E-409C-BE32-E72D297353CC}">
                <c16:uniqueId val="{00000013-A668-49CE-A90A-AA4584F5758A}"/>
              </c:ext>
            </c:extLst>
          </c:dPt>
          <c:dPt>
            <c:idx val="10"/>
            <c:bubble3D val="0"/>
            <c:spPr>
              <a:solidFill>
                <a:schemeClr val="accent1"/>
              </a:solidFill>
              <a:ln w="19050">
                <a:solidFill>
                  <a:schemeClr val="lt1"/>
                </a:solidFill>
              </a:ln>
              <a:effectLst/>
            </c:spPr>
            <c:extLst>
              <c:ext xmlns:c16="http://schemas.microsoft.com/office/drawing/2014/chart" uri="{C3380CC4-5D6E-409C-BE32-E72D297353CC}">
                <c16:uniqueId val="{00000015-A668-49CE-A90A-AA4584F5758A}"/>
              </c:ext>
            </c:extLst>
          </c:dPt>
          <c:dPt>
            <c:idx val="11"/>
            <c:bubble3D val="0"/>
            <c:spPr>
              <a:solidFill>
                <a:schemeClr val="accent1"/>
              </a:solidFill>
              <a:ln w="19050">
                <a:solidFill>
                  <a:schemeClr val="lt1"/>
                </a:solidFill>
              </a:ln>
              <a:effectLst/>
            </c:spPr>
            <c:extLst>
              <c:ext xmlns:c16="http://schemas.microsoft.com/office/drawing/2014/chart" uri="{C3380CC4-5D6E-409C-BE32-E72D297353CC}">
                <c16:uniqueId val="{00000017-A668-49CE-A90A-AA4584F5758A}"/>
              </c:ext>
            </c:extLst>
          </c:dPt>
          <c:dPt>
            <c:idx val="12"/>
            <c:bubble3D val="0"/>
            <c:spPr>
              <a:solidFill>
                <a:schemeClr val="accent1"/>
              </a:solidFill>
              <a:ln w="19050">
                <a:solidFill>
                  <a:schemeClr val="lt1"/>
                </a:solidFill>
              </a:ln>
              <a:effectLst/>
            </c:spPr>
            <c:extLst>
              <c:ext xmlns:c16="http://schemas.microsoft.com/office/drawing/2014/chart" uri="{C3380CC4-5D6E-409C-BE32-E72D297353CC}">
                <c16:uniqueId val="{00000019-A668-49CE-A90A-AA4584F5758A}"/>
              </c:ext>
            </c:extLst>
          </c:dPt>
          <c:dPt>
            <c:idx val="13"/>
            <c:bubble3D val="0"/>
            <c:spPr>
              <a:solidFill>
                <a:schemeClr val="accent1"/>
              </a:solidFill>
              <a:ln w="19050">
                <a:solidFill>
                  <a:schemeClr val="lt1"/>
                </a:solidFill>
              </a:ln>
              <a:effectLst/>
            </c:spPr>
            <c:extLst>
              <c:ext xmlns:c16="http://schemas.microsoft.com/office/drawing/2014/chart" uri="{C3380CC4-5D6E-409C-BE32-E72D297353CC}">
                <c16:uniqueId val="{0000001B-A668-49CE-A90A-AA4584F5758A}"/>
              </c:ext>
            </c:extLst>
          </c:dPt>
          <c:dPt>
            <c:idx val="14"/>
            <c:bubble3D val="0"/>
            <c:spPr>
              <a:solidFill>
                <a:schemeClr val="accent1"/>
              </a:solidFill>
              <a:ln w="19050">
                <a:solidFill>
                  <a:schemeClr val="lt1"/>
                </a:solidFill>
              </a:ln>
              <a:effectLst/>
            </c:spPr>
            <c:extLst>
              <c:ext xmlns:c16="http://schemas.microsoft.com/office/drawing/2014/chart" uri="{C3380CC4-5D6E-409C-BE32-E72D297353CC}">
                <c16:uniqueId val="{0000001D-A668-49CE-A90A-AA4584F5758A}"/>
              </c:ext>
            </c:extLst>
          </c:dPt>
          <c:dPt>
            <c:idx val="15"/>
            <c:bubble3D val="0"/>
            <c:spPr>
              <a:solidFill>
                <a:schemeClr val="accent2">
                  <a:alpha val="70000"/>
                </a:schemeClr>
              </a:solidFill>
              <a:ln w="19050">
                <a:solidFill>
                  <a:schemeClr val="bg1">
                    <a:alpha val="99000"/>
                  </a:schemeClr>
                </a:solidFill>
              </a:ln>
              <a:effectLst/>
            </c:spPr>
            <c:extLst>
              <c:ext xmlns:c16="http://schemas.microsoft.com/office/drawing/2014/chart" uri="{C3380CC4-5D6E-409C-BE32-E72D297353CC}">
                <c16:uniqueId val="{0000001F-A668-49CE-A90A-AA4584F5758A}"/>
              </c:ext>
            </c:extLst>
          </c:dPt>
          <c:dPt>
            <c:idx val="16"/>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1-A668-49CE-A90A-AA4584F5758A}"/>
              </c:ext>
            </c:extLst>
          </c:dPt>
          <c:dPt>
            <c:idx val="17"/>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3-A668-49CE-A90A-AA4584F5758A}"/>
              </c:ext>
            </c:extLst>
          </c:dPt>
          <c:dPt>
            <c:idx val="18"/>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5-A668-49CE-A90A-AA4584F5758A}"/>
              </c:ext>
            </c:extLst>
          </c:dPt>
          <c:dPt>
            <c:idx val="19"/>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7-A668-49CE-A90A-AA4584F5758A}"/>
              </c:ext>
            </c:extLst>
          </c:dPt>
          <c:dPt>
            <c:idx val="20"/>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9-A668-49CE-A90A-AA4584F5758A}"/>
              </c:ext>
            </c:extLst>
          </c:dPt>
          <c:dPt>
            <c:idx val="21"/>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B-A668-49CE-A90A-AA4584F5758A}"/>
              </c:ext>
            </c:extLst>
          </c:dPt>
          <c:dPt>
            <c:idx val="22"/>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D-A668-49CE-A90A-AA4584F5758A}"/>
              </c:ext>
            </c:extLst>
          </c:dPt>
          <c:dPt>
            <c:idx val="23"/>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2F-A668-49CE-A90A-AA4584F5758A}"/>
              </c:ext>
            </c:extLst>
          </c:dPt>
          <c:dPt>
            <c:idx val="24"/>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1-A668-49CE-A90A-AA4584F5758A}"/>
              </c:ext>
            </c:extLst>
          </c:dPt>
          <c:dPt>
            <c:idx val="25"/>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3-A668-49CE-A90A-AA4584F5758A}"/>
              </c:ext>
            </c:extLst>
          </c:dPt>
          <c:dPt>
            <c:idx val="26"/>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5-A668-49CE-A90A-AA4584F5758A}"/>
              </c:ext>
            </c:extLst>
          </c:dPt>
          <c:dPt>
            <c:idx val="27"/>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7-A668-49CE-A90A-AA4584F5758A}"/>
              </c:ext>
            </c:extLst>
          </c:dPt>
          <c:dPt>
            <c:idx val="28"/>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9-A668-49CE-A90A-AA4584F5758A}"/>
              </c:ext>
            </c:extLst>
          </c:dPt>
          <c:dPt>
            <c:idx val="29"/>
            <c:bubble3D val="0"/>
            <c:spPr>
              <a:solidFill>
                <a:schemeClr val="accent2">
                  <a:alpha val="70000"/>
                </a:schemeClr>
              </a:solidFill>
              <a:ln w="19050">
                <a:solidFill>
                  <a:schemeClr val="lt1"/>
                </a:solidFill>
              </a:ln>
              <a:effectLst/>
            </c:spPr>
            <c:extLst>
              <c:ext xmlns:c16="http://schemas.microsoft.com/office/drawing/2014/chart" uri="{C3380CC4-5D6E-409C-BE32-E72D297353CC}">
                <c16:uniqueId val="{0000003B-A668-49CE-A90A-AA4584F5758A}"/>
              </c:ext>
            </c:extLst>
          </c:dPt>
          <c:dLbls>
            <c:dLbl>
              <c:idx val="0"/>
              <c:spPr>
                <a:noFill/>
                <a:ln>
                  <a:noFill/>
                </a:ln>
                <a:effectLst/>
              </c:spPr>
              <c:txPr>
                <a:bodyPr rot="-504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1-A668-49CE-A90A-AA4584F5758A}"/>
                </c:ext>
              </c:extLst>
            </c:dLbl>
            <c:dLbl>
              <c:idx val="1"/>
              <c:spPr>
                <a:noFill/>
                <a:ln>
                  <a:noFill/>
                </a:ln>
                <a:effectLst/>
              </c:spPr>
              <c:txPr>
                <a:bodyPr rot="-444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3-A668-49CE-A90A-AA4584F5758A}"/>
                </c:ext>
              </c:extLst>
            </c:dLbl>
            <c:dLbl>
              <c:idx val="2"/>
              <c:spPr>
                <a:noFill/>
                <a:ln>
                  <a:noFill/>
                </a:ln>
                <a:effectLst/>
              </c:spPr>
              <c:txPr>
                <a:bodyPr rot="-360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5-A668-49CE-A90A-AA4584F5758A}"/>
                </c:ext>
              </c:extLst>
            </c:dLbl>
            <c:dLbl>
              <c:idx val="3"/>
              <c:spPr>
                <a:noFill/>
                <a:ln>
                  <a:noFill/>
                </a:ln>
                <a:effectLst/>
              </c:spPr>
              <c:txPr>
                <a:bodyPr rot="-28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7-A668-49CE-A90A-AA4584F5758A}"/>
                </c:ext>
              </c:extLst>
            </c:dLbl>
            <c:dLbl>
              <c:idx val="4"/>
              <c:spPr>
                <a:noFill/>
                <a:ln>
                  <a:noFill/>
                </a:ln>
                <a:effectLst/>
              </c:spPr>
              <c:txPr>
                <a:bodyPr rot="-204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9-A668-49CE-A90A-AA4584F5758A}"/>
                </c:ext>
              </c:extLst>
            </c:dLbl>
            <c:dLbl>
              <c:idx val="5"/>
              <c:spPr>
                <a:noFill/>
                <a:ln>
                  <a:noFill/>
                </a:ln>
                <a:effectLst/>
              </c:spPr>
              <c:txPr>
                <a:bodyPr rot="-12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B-A668-49CE-A90A-AA4584F5758A}"/>
                </c:ext>
              </c:extLst>
            </c:dLbl>
            <c:dLbl>
              <c:idx val="6"/>
              <c:spPr>
                <a:noFill/>
                <a:ln>
                  <a:noFill/>
                </a:ln>
                <a:effectLst/>
              </c:spPr>
              <c:txPr>
                <a:bodyPr rot="-7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D-A668-49CE-A90A-AA4584F5758A}"/>
                </c:ext>
              </c:extLst>
            </c:dLbl>
            <c:dLbl>
              <c:idx val="7"/>
              <c:spPr>
                <a:noFill/>
                <a:ln>
                  <a:noFill/>
                </a:ln>
                <a:effectLst/>
              </c:spPr>
              <c:txPr>
                <a:bodyPr rot="-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F-A668-49CE-A90A-AA4584F5758A}"/>
                </c:ext>
              </c:extLst>
            </c:dLbl>
            <c:dLbl>
              <c:idx val="8"/>
              <c:spPr>
                <a:noFill/>
                <a:ln>
                  <a:noFill/>
                </a:ln>
                <a:effectLst/>
              </c:spPr>
              <c:txPr>
                <a:bodyPr rot="7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1-A668-49CE-A90A-AA4584F5758A}"/>
                </c:ext>
              </c:extLst>
            </c:dLbl>
            <c:dLbl>
              <c:idx val="9"/>
              <c:spPr>
                <a:noFill/>
                <a:ln>
                  <a:noFill/>
                </a:ln>
                <a:effectLst/>
              </c:spPr>
              <c:txPr>
                <a:bodyPr rot="12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3-A668-49CE-A90A-AA4584F5758A}"/>
                </c:ext>
              </c:extLst>
            </c:dLbl>
            <c:dLbl>
              <c:idx val="10"/>
              <c:spPr>
                <a:noFill/>
                <a:ln>
                  <a:noFill/>
                </a:ln>
                <a:effectLst/>
              </c:spPr>
              <c:txPr>
                <a:bodyPr rot="19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5-A668-49CE-A90A-AA4584F5758A}"/>
                </c:ext>
              </c:extLst>
            </c:dLbl>
            <c:dLbl>
              <c:idx val="11"/>
              <c:spPr>
                <a:noFill/>
                <a:ln>
                  <a:noFill/>
                </a:ln>
                <a:effectLst/>
              </c:spPr>
              <c:txPr>
                <a:bodyPr rot="30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7-A668-49CE-A90A-AA4584F5758A}"/>
                </c:ext>
              </c:extLst>
            </c:dLbl>
            <c:dLbl>
              <c:idx val="12"/>
              <c:spPr>
                <a:noFill/>
                <a:ln>
                  <a:noFill/>
                </a:ln>
                <a:effectLst/>
              </c:spPr>
              <c:txPr>
                <a:bodyPr rot="37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9-A668-49CE-A90A-AA4584F5758A}"/>
                </c:ext>
              </c:extLst>
            </c:dLbl>
            <c:dLbl>
              <c:idx val="13"/>
              <c:spPr>
                <a:noFill/>
                <a:ln>
                  <a:noFill/>
                </a:ln>
                <a:effectLst/>
              </c:spPr>
              <c:txPr>
                <a:bodyPr rot="444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B-A668-49CE-A90A-AA4584F5758A}"/>
                </c:ext>
              </c:extLst>
            </c:dLbl>
            <c:dLbl>
              <c:idx val="14"/>
              <c:spPr>
                <a:noFill/>
                <a:ln>
                  <a:noFill/>
                </a:ln>
                <a:effectLst/>
              </c:spPr>
              <c:txPr>
                <a:bodyPr rot="49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D-A668-49CE-A90A-AA4584F5758A}"/>
                </c:ext>
              </c:extLst>
            </c:dLbl>
            <c:dLbl>
              <c:idx val="15"/>
              <c:spPr>
                <a:noFill/>
                <a:ln>
                  <a:noFill/>
                </a:ln>
                <a:effectLst/>
              </c:spPr>
              <c:txPr>
                <a:bodyPr rot="-49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F-A668-49CE-A90A-AA4584F5758A}"/>
                </c:ext>
              </c:extLst>
            </c:dLbl>
            <c:dLbl>
              <c:idx val="16"/>
              <c:spPr>
                <a:noFill/>
                <a:ln>
                  <a:noFill/>
                </a:ln>
                <a:effectLst/>
              </c:spPr>
              <c:txPr>
                <a:bodyPr rot="-43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1-A668-49CE-A90A-AA4584F5758A}"/>
                </c:ext>
              </c:extLst>
            </c:dLbl>
            <c:dLbl>
              <c:idx val="17"/>
              <c:spPr>
                <a:noFill/>
                <a:ln>
                  <a:noFill/>
                </a:ln>
                <a:effectLst/>
              </c:spPr>
              <c:txPr>
                <a:bodyPr rot="-33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3-A668-49CE-A90A-AA4584F5758A}"/>
                </c:ext>
              </c:extLst>
            </c:dLbl>
            <c:dLbl>
              <c:idx val="18"/>
              <c:spPr>
                <a:noFill/>
                <a:ln>
                  <a:noFill/>
                </a:ln>
                <a:effectLst/>
              </c:spPr>
              <c:txPr>
                <a:bodyPr rot="-28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5-A668-49CE-A90A-AA4584F5758A}"/>
                </c:ext>
              </c:extLst>
            </c:dLbl>
            <c:dLbl>
              <c:idx val="19"/>
              <c:spPr>
                <a:noFill/>
                <a:ln>
                  <a:noFill/>
                </a:ln>
                <a:effectLst/>
              </c:spPr>
              <c:txPr>
                <a:bodyPr rot="-22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7-A668-49CE-A90A-AA4584F5758A}"/>
                </c:ext>
              </c:extLst>
            </c:dLbl>
            <c:dLbl>
              <c:idx val="20"/>
              <c:spPr>
                <a:noFill/>
                <a:ln>
                  <a:noFill/>
                </a:ln>
                <a:effectLst/>
              </c:spPr>
              <c:txPr>
                <a:bodyPr rot="-16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9-A668-49CE-A90A-AA4584F5758A}"/>
                </c:ext>
              </c:extLst>
            </c:dLbl>
            <c:dLbl>
              <c:idx val="21"/>
              <c:spPr>
                <a:noFill/>
                <a:ln>
                  <a:noFill/>
                </a:ln>
                <a:effectLst/>
              </c:spPr>
              <c:txPr>
                <a:bodyPr rot="-7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B-A668-49CE-A90A-AA4584F5758A}"/>
                </c:ext>
              </c:extLst>
            </c:dLbl>
            <c:dLbl>
              <c:idx val="23"/>
              <c:spPr>
                <a:noFill/>
                <a:ln>
                  <a:noFill/>
                </a:ln>
                <a:effectLst/>
              </c:spPr>
              <c:txPr>
                <a:bodyPr rot="48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F-A668-49CE-A90A-AA4584F5758A}"/>
                </c:ext>
              </c:extLst>
            </c:dLbl>
            <c:dLbl>
              <c:idx val="24"/>
              <c:spPr>
                <a:noFill/>
                <a:ln>
                  <a:noFill/>
                </a:ln>
                <a:effectLst/>
              </c:spPr>
              <c:txPr>
                <a:bodyPr rot="120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1-A668-49CE-A90A-AA4584F5758A}"/>
                </c:ext>
              </c:extLst>
            </c:dLbl>
            <c:dLbl>
              <c:idx val="25"/>
              <c:spPr>
                <a:noFill/>
                <a:ln>
                  <a:noFill/>
                </a:ln>
                <a:effectLst/>
              </c:spPr>
              <c:txPr>
                <a:bodyPr rot="21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3-A668-49CE-A90A-AA4584F5758A}"/>
                </c:ext>
              </c:extLst>
            </c:dLbl>
            <c:dLbl>
              <c:idx val="26"/>
              <c:spPr>
                <a:noFill/>
                <a:ln>
                  <a:noFill/>
                </a:ln>
                <a:effectLst/>
              </c:spPr>
              <c:txPr>
                <a:bodyPr rot="300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5-A668-49CE-A90A-AA4584F5758A}"/>
                </c:ext>
              </c:extLst>
            </c:dLbl>
            <c:dLbl>
              <c:idx val="27"/>
              <c:spPr>
                <a:noFill/>
                <a:ln>
                  <a:noFill/>
                </a:ln>
                <a:effectLst/>
              </c:spPr>
              <c:txPr>
                <a:bodyPr rot="366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7-A668-49CE-A90A-AA4584F5758A}"/>
                </c:ext>
              </c:extLst>
            </c:dLbl>
            <c:dLbl>
              <c:idx val="28"/>
              <c:spPr>
                <a:noFill/>
                <a:ln>
                  <a:noFill/>
                </a:ln>
                <a:effectLst/>
              </c:spPr>
              <c:txPr>
                <a:bodyPr rot="414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9-A668-49CE-A90A-AA4584F5758A}"/>
                </c:ext>
              </c:extLst>
            </c:dLbl>
            <c:dLbl>
              <c:idx val="29"/>
              <c:spPr>
                <a:noFill/>
                <a:ln>
                  <a:noFill/>
                </a:ln>
                <a:effectLst/>
              </c:spPr>
              <c:txPr>
                <a:bodyPr rot="5220000" spcFirstLastPara="1" vertOverflow="ellipsis"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B-A668-49CE-A90A-AA4584F5758A}"/>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2">
                        <a:lumMod val="10000"/>
                      </a:schemeClr>
                    </a:solidFill>
                    <a:latin typeface="+mj-lt"/>
                    <a:ea typeface="+mn-ea"/>
                    <a:cs typeface="+mn-cs"/>
                  </a:defRPr>
                </a:pPr>
                <a:endParaRPr lang="en-US"/>
              </a:p>
            </c:txPr>
            <c:showLegendKey val="0"/>
            <c:showVal val="0"/>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'2. POLICY INTEGRATION'!$A$5:$A$34</c:f>
              <c:strCache>
                <c:ptCount val="30"/>
                <c:pt idx="0">
                  <c:v>Canada</c:v>
                </c:pt>
                <c:pt idx="1">
                  <c:v>Denmark</c:v>
                </c:pt>
                <c:pt idx="2">
                  <c:v>Estonia</c:v>
                </c:pt>
                <c:pt idx="3">
                  <c:v>Finland</c:v>
                </c:pt>
                <c:pt idx="4">
                  <c:v>France</c:v>
                </c:pt>
                <c:pt idx="5">
                  <c:v>Italy</c:v>
                </c:pt>
                <c:pt idx="6">
                  <c:v>Latvia</c:v>
                </c:pt>
                <c:pt idx="7">
                  <c:v>Mexico</c:v>
                </c:pt>
                <c:pt idx="8">
                  <c:v>Norway</c:v>
                </c:pt>
                <c:pt idx="9">
                  <c:v>Slovakia</c:v>
                </c:pt>
                <c:pt idx="10">
                  <c:v>Slovenia</c:v>
                </c:pt>
                <c:pt idx="11">
                  <c:v>Spain</c:v>
                </c:pt>
                <c:pt idx="12">
                  <c:v>Sweden</c:v>
                </c:pt>
                <c:pt idx="13">
                  <c:v>Switzerland</c:v>
                </c:pt>
                <c:pt idx="14">
                  <c:v>Turkey</c:v>
                </c:pt>
                <c:pt idx="15">
                  <c:v>Australia</c:v>
                </c:pt>
                <c:pt idx="16">
                  <c:v>Belgium</c:v>
                </c:pt>
                <c:pt idx="17">
                  <c:v>Chile</c:v>
                </c:pt>
                <c:pt idx="18">
                  <c:v>Czech Republic</c:v>
                </c:pt>
                <c:pt idx="19">
                  <c:v>Germany</c:v>
                </c:pt>
                <c:pt idx="20">
                  <c:v>Greece</c:v>
                </c:pt>
                <c:pt idx="21">
                  <c:v>Hungary</c:v>
                </c:pt>
                <c:pt idx="22">
                  <c:v>Ireland</c:v>
                </c:pt>
                <c:pt idx="23">
                  <c:v>Japan</c:v>
                </c:pt>
                <c:pt idx="24">
                  <c:v>Korea</c:v>
                </c:pt>
                <c:pt idx="25">
                  <c:v>Lithuania</c:v>
                </c:pt>
                <c:pt idx="26">
                  <c:v>Luxembourg</c:v>
                </c:pt>
                <c:pt idx="27">
                  <c:v>Netherlands</c:v>
                </c:pt>
                <c:pt idx="28">
                  <c:v>Poland</c:v>
                </c:pt>
                <c:pt idx="29">
                  <c:v>Portugal</c:v>
                </c:pt>
              </c:strCache>
            </c:strRef>
          </c:cat>
          <c:val>
            <c:numRef>
              <c:f>'2. POLICY INTEGRATION'!$C$5:$C$34</c:f>
              <c:numCache>
                <c:formatCode>General</c:formatCode>
                <c:ptCount val="3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numCache>
            </c:numRef>
          </c:val>
          <c:extLst>
            <c:ext xmlns:c16="http://schemas.microsoft.com/office/drawing/2014/chart" uri="{C3380CC4-5D6E-409C-BE32-E72D297353CC}">
              <c16:uniqueId val="{0000003C-A668-49CE-A90A-AA4584F5758A}"/>
            </c:ext>
          </c:extLst>
        </c:ser>
        <c:ser>
          <c:idx val="0"/>
          <c:order val="1"/>
          <c:spPr>
            <a:solidFill>
              <a:schemeClr val="accent1"/>
            </a:solidFill>
            <a:ln w="19050">
              <a:solidFill>
                <a:schemeClr val="lt1"/>
              </a:solidFill>
            </a:ln>
            <a:effectLst/>
          </c:spPr>
          <c:dPt>
            <c:idx val="0"/>
            <c:bubble3D val="0"/>
            <c:spPr>
              <a:solidFill>
                <a:schemeClr val="accent1">
                  <a:alpha val="54000"/>
                </a:schemeClr>
              </a:solidFill>
              <a:ln w="19050">
                <a:solidFill>
                  <a:schemeClr val="lt1"/>
                </a:solidFill>
              </a:ln>
              <a:effectLst/>
            </c:spPr>
            <c:extLst>
              <c:ext xmlns:c16="http://schemas.microsoft.com/office/drawing/2014/chart" uri="{C3380CC4-5D6E-409C-BE32-E72D297353CC}">
                <c16:uniqueId val="{0000003E-A668-49CE-A90A-AA4584F5758A}"/>
              </c:ext>
            </c:extLst>
          </c:dPt>
          <c:dPt>
            <c:idx val="1"/>
            <c:bubble3D val="0"/>
            <c:spPr>
              <a:solidFill>
                <a:schemeClr val="accent6">
                  <a:alpha val="70000"/>
                </a:schemeClr>
              </a:solidFill>
              <a:ln w="19050">
                <a:solidFill>
                  <a:schemeClr val="lt1"/>
                </a:solidFill>
              </a:ln>
              <a:effectLst/>
            </c:spPr>
            <c:extLst>
              <c:ext xmlns:c16="http://schemas.microsoft.com/office/drawing/2014/chart" uri="{C3380CC4-5D6E-409C-BE32-E72D297353CC}">
                <c16:uniqueId val="{00000040-A668-49CE-A90A-AA4584F5758A}"/>
              </c:ext>
            </c:extLst>
          </c:dPt>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bg2">
                        <a:lumMod val="10000"/>
                      </a:schemeClr>
                    </a:solidFill>
                    <a:latin typeface="+mj-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val>
            <c:numRef>
              <c:f>'2. POLICY INTEGRATION'!$C$35:$C$36</c:f>
              <c:numCache>
                <c:formatCode>0%</c:formatCode>
                <c:ptCount val="2"/>
                <c:pt idx="0">
                  <c:v>0.5</c:v>
                </c:pt>
                <c:pt idx="1">
                  <c:v>0.5</c:v>
                </c:pt>
              </c:numCache>
            </c:numRef>
          </c:val>
          <c:extLst>
            <c:ext xmlns:c16="http://schemas.microsoft.com/office/drawing/2014/chart" uri="{C3380CC4-5D6E-409C-BE32-E72D297353CC}">
              <c16:uniqueId val="{00000041-A668-49CE-A90A-AA4584F5758A}"/>
            </c:ext>
          </c:extLst>
        </c:ser>
        <c:dLbls>
          <c:showLegendKey val="0"/>
          <c:showVal val="0"/>
          <c:showCatName val="0"/>
          <c:showSerName val="0"/>
          <c:showPercent val="1"/>
          <c:showBubbleSize val="0"/>
          <c:showLeaderLines val="1"/>
        </c:dLbls>
        <c:firstSliceAng val="0"/>
        <c:holeSize val="22"/>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101251261123926E-2"/>
          <c:y val="9.97523872401513E-2"/>
          <c:w val="0.77875587765693866"/>
          <c:h val="0.86129975179359708"/>
        </c:manualLayout>
      </c:layout>
      <c:doughnutChart>
        <c:varyColors val="1"/>
        <c:ser>
          <c:idx val="1"/>
          <c:order val="0"/>
          <c:spPr>
            <a:solidFill>
              <a:schemeClr val="accent1">
                <a:lumMod val="60000"/>
                <a:lumOff val="40000"/>
              </a:schemeClr>
            </a:solidFill>
            <a:ln w="19050">
              <a:solidFill>
                <a:schemeClr val="bg1"/>
              </a:solidFill>
            </a:ln>
            <a:effectLst/>
          </c:spPr>
          <c:dPt>
            <c:idx val="0"/>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1-F397-4E37-AE3F-A4FB37C69498}"/>
              </c:ext>
            </c:extLst>
          </c:dPt>
          <c:dPt>
            <c:idx val="1"/>
            <c:bubble3D val="0"/>
            <c:spPr>
              <a:solidFill>
                <a:schemeClr val="accent1"/>
              </a:solidFill>
              <a:ln w="19050">
                <a:solidFill>
                  <a:schemeClr val="bg1"/>
                </a:solidFill>
              </a:ln>
              <a:effectLst/>
            </c:spPr>
            <c:extLst>
              <c:ext xmlns:c16="http://schemas.microsoft.com/office/drawing/2014/chart" uri="{C3380CC4-5D6E-409C-BE32-E72D297353CC}">
                <c16:uniqueId val="{00000003-F397-4E37-AE3F-A4FB37C69498}"/>
              </c:ext>
            </c:extLst>
          </c:dPt>
          <c:dPt>
            <c:idx val="2"/>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05-F397-4E37-AE3F-A4FB37C69498}"/>
              </c:ext>
            </c:extLst>
          </c:dPt>
          <c:dLbls>
            <c:dLbl>
              <c:idx val="0"/>
              <c:tx>
                <c:rich>
                  <a:bodyPr/>
                  <a:lstStyle/>
                  <a:p>
                    <a:fld id="{755C36D6-8DBE-46B6-98F7-4DD0F027ECDB}" type="VALUE">
                      <a:rPr lang="en-US"/>
                      <a:pPr/>
                      <a:t>[VALUE]</a:t>
                    </a:fld>
                    <a:r>
                      <a:rPr lang="en-US"/>
                      <a:t> Countries,</a:t>
                    </a:r>
                    <a:r>
                      <a:rPr lang="en-US" baseline="0"/>
                      <a:t>
</a:t>
                    </a:r>
                    <a:fld id="{23AF2CB7-E358-46C4-B1FF-A8B33501DB87}" type="PERCENTAGE">
                      <a:rPr lang="en-US" baseline="0"/>
                      <a:pPr/>
                      <a:t>[PERCENTAGE]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397-4E37-AE3F-A4FB37C69498}"/>
                </c:ext>
              </c:extLst>
            </c:dLbl>
            <c:dLbl>
              <c:idx val="1"/>
              <c:tx>
                <c:rich>
                  <a:bodyPr/>
                  <a:lstStyle/>
                  <a:p>
                    <a:fld id="{3C862C85-B5F0-445B-AA7D-0346A15B90C9}" type="VALUE">
                      <a:rPr lang="en-US"/>
                      <a:pPr/>
                      <a:t>[VALUE]</a:t>
                    </a:fld>
                    <a:r>
                      <a:rPr lang="en-US"/>
                      <a:t> Countries,</a:t>
                    </a:r>
                    <a:r>
                      <a:rPr lang="en-US" baseline="0"/>
                      <a:t>
</a:t>
                    </a:r>
                    <a:fld id="{F679CD57-9E18-4242-96D5-05EF35CD6EA3}" type="PERCENTAGE">
                      <a:rPr lang="en-US" baseline="0"/>
                      <a:pPr/>
                      <a:t>[PERCENTAGE]</a:t>
                    </a:fld>
                    <a:endParaRPr lang="en-US" baseline="0"/>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397-4E37-AE3F-A4FB37C69498}"/>
                </c:ext>
              </c:extLst>
            </c:dLbl>
            <c:dLbl>
              <c:idx val="2"/>
              <c:tx>
                <c:rich>
                  <a:bodyPr rot="0" spcFirstLastPara="1" vertOverflow="ellipsis" vert="horz" wrap="square" lIns="38100" tIns="19050" rIns="38100" bIns="19050" anchor="ctr" anchorCtr="1">
                    <a:spAutoFit/>
                  </a:bodyPr>
                  <a:lstStyle/>
                  <a:p>
                    <a:pPr>
                      <a:defRPr sz="800" b="1" i="0" u="none" strike="noStrike" kern="1200" baseline="0">
                        <a:solidFill>
                          <a:schemeClr val="bg1">
                            <a:lumMod val="50000"/>
                          </a:schemeClr>
                        </a:solidFill>
                        <a:latin typeface="Arial Narrow" panose="020B0606020202030204" pitchFamily="34" charset="0"/>
                        <a:ea typeface="+mn-ea"/>
                        <a:cs typeface="+mn-cs"/>
                      </a:defRPr>
                    </a:pPr>
                    <a:fld id="{0E2BE5CA-A25E-46BD-9EA0-D57F642432C8}" type="VALUE">
                      <a:rPr lang="en-US" sz="800">
                        <a:solidFill>
                          <a:schemeClr val="bg1">
                            <a:lumMod val="50000"/>
                          </a:schemeClr>
                        </a:solidFill>
                        <a:latin typeface="Arial Narrow" panose="020B0606020202030204" pitchFamily="34" charset="0"/>
                      </a:rPr>
                      <a:pPr>
                        <a:defRPr sz="800">
                          <a:solidFill>
                            <a:schemeClr val="bg1">
                              <a:lumMod val="50000"/>
                            </a:schemeClr>
                          </a:solidFill>
                          <a:latin typeface="Arial Narrow" panose="020B0606020202030204" pitchFamily="34" charset="0"/>
                        </a:defRPr>
                      </a:pPr>
                      <a:t>[VALUE]</a:t>
                    </a:fld>
                    <a:r>
                      <a:rPr lang="en-US" sz="800">
                        <a:solidFill>
                          <a:schemeClr val="bg1">
                            <a:lumMod val="50000"/>
                          </a:schemeClr>
                        </a:solidFill>
                        <a:latin typeface="Arial Narrow" panose="020B0606020202030204" pitchFamily="34" charset="0"/>
                      </a:rPr>
                      <a:t> Countries,</a:t>
                    </a:r>
                    <a:r>
                      <a:rPr lang="en-US" sz="800" baseline="0">
                        <a:solidFill>
                          <a:schemeClr val="bg1">
                            <a:lumMod val="50000"/>
                          </a:schemeClr>
                        </a:solidFill>
                        <a:latin typeface="Arial Narrow" panose="020B0606020202030204" pitchFamily="34" charset="0"/>
                      </a:rPr>
                      <a:t>
</a:t>
                    </a:r>
                    <a:fld id="{B3569BD2-F9E2-45A9-98DC-5B6A7DF3B151}" type="PERCENTAGE">
                      <a:rPr lang="en-US" sz="800" baseline="0">
                        <a:solidFill>
                          <a:schemeClr val="bg1">
                            <a:lumMod val="50000"/>
                          </a:schemeClr>
                        </a:solidFill>
                        <a:latin typeface="Arial Narrow" panose="020B0606020202030204" pitchFamily="34" charset="0"/>
                      </a:rPr>
                      <a:pPr>
                        <a:defRPr sz="800">
                          <a:solidFill>
                            <a:schemeClr val="bg1">
                              <a:lumMod val="50000"/>
                            </a:schemeClr>
                          </a:solidFill>
                          <a:latin typeface="Arial Narrow" panose="020B0606020202030204" pitchFamily="34" charset="0"/>
                        </a:defRPr>
                      </a:pPr>
                      <a:t>[PERCENTAGE]</a:t>
                    </a:fld>
                    <a:endParaRPr lang="en-US" sz="800" baseline="0">
                      <a:solidFill>
                        <a:schemeClr val="bg1">
                          <a:lumMod val="50000"/>
                        </a:schemeClr>
                      </a:solidFill>
                      <a:latin typeface="Arial Narrow" panose="020B0606020202030204" pitchFamily="34" charset="0"/>
                    </a:endParaRPr>
                  </a:p>
                </c:rich>
              </c:tx>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lumMod val="50000"/>
                        </a:schemeClr>
                      </a:solidFill>
                      <a:latin typeface="Arial Narrow" panose="020B0606020202030204" pitchFamily="34" charset="0"/>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397-4E37-AE3F-A4FB37C69498}"/>
                </c:ext>
              </c:extLst>
            </c:dLbl>
            <c:spPr>
              <a:noFill/>
              <a:ln>
                <a:noFill/>
              </a:ln>
              <a:effectLst/>
            </c:spPr>
            <c:txPr>
              <a:bodyPr rot="0" spcFirstLastPara="1" vertOverflow="ellipsis" vert="horz" wrap="square" lIns="38100" tIns="19050" rIns="38100" bIns="19050" anchor="ctr" anchorCtr="1">
                <a:spAutoFit/>
              </a:bodyPr>
              <a:lstStyle/>
              <a:p>
                <a:pPr>
                  <a:defRPr sz="800" b="1" i="0" u="none" strike="noStrike" kern="1200" baseline="0">
                    <a:solidFill>
                      <a:schemeClr val="bg1"/>
                    </a:solidFill>
                    <a:latin typeface="Arial Narrow" panose="020B0606020202030204" pitchFamily="34" charset="0"/>
                    <a:ea typeface="+mn-ea"/>
                    <a:cs typeface="+mn-cs"/>
                  </a:defRPr>
                </a:pPr>
                <a:endParaRPr lang="en-US"/>
              </a:p>
            </c:txPr>
            <c:showLegendKey val="0"/>
            <c:showVal val="0"/>
            <c:showCatName val="1"/>
            <c:showSerName val="0"/>
            <c:showPercent val="1"/>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'5. COORDINATION'!$A$37:$A$39</c:f>
              <c:strCache>
                <c:ptCount val="3"/>
                <c:pt idx="0">
                  <c:v>CoG</c:v>
                </c:pt>
                <c:pt idx="1">
                  <c:v>CoG and line</c:v>
                </c:pt>
                <c:pt idx="2">
                  <c:v>Without CoG</c:v>
                </c:pt>
              </c:strCache>
            </c:strRef>
          </c:cat>
          <c:val>
            <c:numRef>
              <c:f>'5. COORDINATION'!$B$37:$B$39</c:f>
              <c:numCache>
                <c:formatCode>0</c:formatCode>
                <c:ptCount val="3"/>
                <c:pt idx="0">
                  <c:v>9</c:v>
                </c:pt>
                <c:pt idx="1">
                  <c:v>6</c:v>
                </c:pt>
                <c:pt idx="2">
                  <c:v>15</c:v>
                </c:pt>
              </c:numCache>
            </c:numRef>
          </c:val>
          <c:extLst>
            <c:ext xmlns:c16="http://schemas.microsoft.com/office/drawing/2014/chart" uri="{C3380CC4-5D6E-409C-BE32-E72D297353CC}">
              <c16:uniqueId val="{00000006-F397-4E37-AE3F-A4FB37C69498}"/>
            </c:ext>
          </c:extLst>
        </c:ser>
        <c:ser>
          <c:idx val="0"/>
          <c:order val="1"/>
          <c:spPr>
            <a:solidFill>
              <a:schemeClr val="accent1"/>
            </a:solidFill>
            <a:ln w="19050">
              <a:solidFill>
                <a:schemeClr val="bg1"/>
              </a:solidFill>
            </a:ln>
            <a:effectLst/>
          </c:spPr>
          <c:dPt>
            <c:idx val="0"/>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8-F397-4E37-AE3F-A4FB37C69498}"/>
              </c:ext>
            </c:extLst>
          </c:dPt>
          <c:dPt>
            <c:idx val="1"/>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A-F397-4E37-AE3F-A4FB37C69498}"/>
              </c:ext>
            </c:extLst>
          </c:dPt>
          <c:dPt>
            <c:idx val="2"/>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C-F397-4E37-AE3F-A4FB37C69498}"/>
              </c:ext>
            </c:extLst>
          </c:dPt>
          <c:dPt>
            <c:idx val="3"/>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0E-F397-4E37-AE3F-A4FB37C69498}"/>
              </c:ext>
            </c:extLst>
          </c:dPt>
          <c:dPt>
            <c:idx val="4"/>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10-F397-4E37-AE3F-A4FB37C69498}"/>
              </c:ext>
            </c:extLst>
          </c:dPt>
          <c:dPt>
            <c:idx val="5"/>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12-F397-4E37-AE3F-A4FB37C69498}"/>
              </c:ext>
            </c:extLst>
          </c:dPt>
          <c:dPt>
            <c:idx val="6"/>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14-F397-4E37-AE3F-A4FB37C69498}"/>
              </c:ext>
            </c:extLst>
          </c:dPt>
          <c:dPt>
            <c:idx val="7"/>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16-F397-4E37-AE3F-A4FB37C69498}"/>
              </c:ext>
            </c:extLst>
          </c:dPt>
          <c:dPt>
            <c:idx val="8"/>
            <c:bubble3D val="0"/>
            <c:spPr>
              <a:solidFill>
                <a:schemeClr val="accent1">
                  <a:lumMod val="60000"/>
                  <a:lumOff val="40000"/>
                </a:schemeClr>
              </a:solidFill>
              <a:ln w="19050">
                <a:solidFill>
                  <a:schemeClr val="bg1"/>
                </a:solidFill>
              </a:ln>
              <a:effectLst/>
            </c:spPr>
            <c:extLst>
              <c:ext xmlns:c16="http://schemas.microsoft.com/office/drawing/2014/chart" uri="{C3380CC4-5D6E-409C-BE32-E72D297353CC}">
                <c16:uniqueId val="{00000018-F397-4E37-AE3F-A4FB37C69498}"/>
              </c:ext>
            </c:extLst>
          </c:dPt>
          <c:dPt>
            <c:idx val="9"/>
            <c:bubble3D val="0"/>
            <c:spPr>
              <a:solidFill>
                <a:schemeClr val="accent1"/>
              </a:solidFill>
              <a:ln w="19050">
                <a:solidFill>
                  <a:schemeClr val="bg1"/>
                </a:solidFill>
              </a:ln>
              <a:effectLst/>
            </c:spPr>
            <c:extLst>
              <c:ext xmlns:c16="http://schemas.microsoft.com/office/drawing/2014/chart" uri="{C3380CC4-5D6E-409C-BE32-E72D297353CC}">
                <c16:uniqueId val="{0000001A-F397-4E37-AE3F-A4FB37C69498}"/>
              </c:ext>
            </c:extLst>
          </c:dPt>
          <c:dPt>
            <c:idx val="10"/>
            <c:bubble3D val="0"/>
            <c:spPr>
              <a:solidFill>
                <a:schemeClr val="accent1"/>
              </a:solidFill>
              <a:ln w="19050">
                <a:solidFill>
                  <a:schemeClr val="bg1"/>
                </a:solidFill>
              </a:ln>
              <a:effectLst/>
            </c:spPr>
            <c:extLst>
              <c:ext xmlns:c16="http://schemas.microsoft.com/office/drawing/2014/chart" uri="{C3380CC4-5D6E-409C-BE32-E72D297353CC}">
                <c16:uniqueId val="{0000001C-F397-4E37-AE3F-A4FB37C69498}"/>
              </c:ext>
            </c:extLst>
          </c:dPt>
          <c:dPt>
            <c:idx val="11"/>
            <c:bubble3D val="0"/>
            <c:spPr>
              <a:solidFill>
                <a:schemeClr val="accent1"/>
              </a:solidFill>
              <a:ln w="19050">
                <a:solidFill>
                  <a:schemeClr val="bg1"/>
                </a:solidFill>
              </a:ln>
              <a:effectLst/>
            </c:spPr>
            <c:extLst>
              <c:ext xmlns:c16="http://schemas.microsoft.com/office/drawing/2014/chart" uri="{C3380CC4-5D6E-409C-BE32-E72D297353CC}">
                <c16:uniqueId val="{0000001E-F397-4E37-AE3F-A4FB37C69498}"/>
              </c:ext>
            </c:extLst>
          </c:dPt>
          <c:dPt>
            <c:idx val="12"/>
            <c:bubble3D val="0"/>
            <c:spPr>
              <a:solidFill>
                <a:schemeClr val="accent1"/>
              </a:solidFill>
              <a:ln w="19050">
                <a:solidFill>
                  <a:schemeClr val="bg1"/>
                </a:solidFill>
              </a:ln>
              <a:effectLst/>
            </c:spPr>
            <c:extLst>
              <c:ext xmlns:c16="http://schemas.microsoft.com/office/drawing/2014/chart" uri="{C3380CC4-5D6E-409C-BE32-E72D297353CC}">
                <c16:uniqueId val="{00000020-F397-4E37-AE3F-A4FB37C69498}"/>
              </c:ext>
            </c:extLst>
          </c:dPt>
          <c:dPt>
            <c:idx val="13"/>
            <c:bubble3D val="0"/>
            <c:spPr>
              <a:solidFill>
                <a:schemeClr val="accent1"/>
              </a:solidFill>
              <a:ln w="19050">
                <a:solidFill>
                  <a:schemeClr val="bg1"/>
                </a:solidFill>
              </a:ln>
              <a:effectLst/>
            </c:spPr>
            <c:extLst>
              <c:ext xmlns:c16="http://schemas.microsoft.com/office/drawing/2014/chart" uri="{C3380CC4-5D6E-409C-BE32-E72D297353CC}">
                <c16:uniqueId val="{00000022-F397-4E37-AE3F-A4FB37C69498}"/>
              </c:ext>
            </c:extLst>
          </c:dPt>
          <c:dPt>
            <c:idx val="14"/>
            <c:bubble3D val="0"/>
            <c:spPr>
              <a:solidFill>
                <a:schemeClr val="accent1"/>
              </a:solidFill>
              <a:ln w="19050">
                <a:solidFill>
                  <a:schemeClr val="bg1"/>
                </a:solidFill>
              </a:ln>
              <a:effectLst/>
            </c:spPr>
            <c:extLst>
              <c:ext xmlns:c16="http://schemas.microsoft.com/office/drawing/2014/chart" uri="{C3380CC4-5D6E-409C-BE32-E72D297353CC}">
                <c16:uniqueId val="{00000024-F397-4E37-AE3F-A4FB37C69498}"/>
              </c:ext>
            </c:extLst>
          </c:dPt>
          <c:dPt>
            <c:idx val="15"/>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26-F397-4E37-AE3F-A4FB37C69498}"/>
              </c:ext>
            </c:extLst>
          </c:dPt>
          <c:dPt>
            <c:idx val="16"/>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28-F397-4E37-AE3F-A4FB37C69498}"/>
              </c:ext>
            </c:extLst>
          </c:dPt>
          <c:dPt>
            <c:idx val="17"/>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2A-F397-4E37-AE3F-A4FB37C69498}"/>
              </c:ext>
            </c:extLst>
          </c:dPt>
          <c:dPt>
            <c:idx val="18"/>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2C-F397-4E37-AE3F-A4FB37C69498}"/>
              </c:ext>
            </c:extLst>
          </c:dPt>
          <c:dPt>
            <c:idx val="19"/>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2E-F397-4E37-AE3F-A4FB37C69498}"/>
              </c:ext>
            </c:extLst>
          </c:dPt>
          <c:dPt>
            <c:idx val="20"/>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0-F397-4E37-AE3F-A4FB37C69498}"/>
              </c:ext>
            </c:extLst>
          </c:dPt>
          <c:dPt>
            <c:idx val="21"/>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2-F397-4E37-AE3F-A4FB37C69498}"/>
              </c:ext>
            </c:extLst>
          </c:dPt>
          <c:dPt>
            <c:idx val="22"/>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4-F397-4E37-AE3F-A4FB37C69498}"/>
              </c:ext>
            </c:extLst>
          </c:dPt>
          <c:dPt>
            <c:idx val="23"/>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6-F397-4E37-AE3F-A4FB37C69498}"/>
              </c:ext>
            </c:extLst>
          </c:dPt>
          <c:dPt>
            <c:idx val="24"/>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8-F397-4E37-AE3F-A4FB37C69498}"/>
              </c:ext>
            </c:extLst>
          </c:dPt>
          <c:dPt>
            <c:idx val="25"/>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A-F397-4E37-AE3F-A4FB37C69498}"/>
              </c:ext>
            </c:extLst>
          </c:dPt>
          <c:dPt>
            <c:idx val="26"/>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C-F397-4E37-AE3F-A4FB37C69498}"/>
              </c:ext>
            </c:extLst>
          </c:dPt>
          <c:dPt>
            <c:idx val="27"/>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3E-F397-4E37-AE3F-A4FB37C69498}"/>
              </c:ext>
            </c:extLst>
          </c:dPt>
          <c:dPt>
            <c:idx val="28"/>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40-F397-4E37-AE3F-A4FB37C69498}"/>
              </c:ext>
            </c:extLst>
          </c:dPt>
          <c:dPt>
            <c:idx val="29"/>
            <c:bubble3D val="0"/>
            <c:spPr>
              <a:solidFill>
                <a:schemeClr val="bg1">
                  <a:lumMod val="85000"/>
                </a:schemeClr>
              </a:solidFill>
              <a:ln w="19050">
                <a:solidFill>
                  <a:schemeClr val="bg1"/>
                </a:solidFill>
              </a:ln>
              <a:effectLst/>
            </c:spPr>
            <c:extLst>
              <c:ext xmlns:c16="http://schemas.microsoft.com/office/drawing/2014/chart" uri="{C3380CC4-5D6E-409C-BE32-E72D297353CC}">
                <c16:uniqueId val="{00000042-F397-4E37-AE3F-A4FB37C69498}"/>
              </c:ext>
            </c:extLst>
          </c:dPt>
          <c:dLbls>
            <c:dLbl>
              <c:idx val="0"/>
              <c:spPr>
                <a:noFill/>
                <a:ln>
                  <a:noFill/>
                </a:ln>
                <a:effectLst/>
              </c:spPr>
              <c:txPr>
                <a:bodyPr rot="-498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8-F397-4E37-AE3F-A4FB37C69498}"/>
                </c:ext>
              </c:extLst>
            </c:dLbl>
            <c:dLbl>
              <c:idx val="1"/>
              <c:spPr>
                <a:noFill/>
                <a:ln>
                  <a:noFill/>
                </a:ln>
                <a:effectLst/>
              </c:spPr>
              <c:txPr>
                <a:bodyPr rot="-43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A-F397-4E37-AE3F-A4FB37C69498}"/>
                </c:ext>
              </c:extLst>
            </c:dLbl>
            <c:dLbl>
              <c:idx val="2"/>
              <c:spPr>
                <a:noFill/>
                <a:ln>
                  <a:noFill/>
                </a:ln>
                <a:effectLst/>
              </c:spPr>
              <c:txPr>
                <a:bodyPr rot="-366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C-F397-4E37-AE3F-A4FB37C69498}"/>
                </c:ext>
              </c:extLst>
            </c:dLbl>
            <c:dLbl>
              <c:idx val="3"/>
              <c:spPr>
                <a:noFill/>
                <a:ln>
                  <a:noFill/>
                </a:ln>
                <a:effectLst/>
              </c:spPr>
              <c:txPr>
                <a:bodyPr rot="-29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0E-F397-4E37-AE3F-A4FB37C69498}"/>
                </c:ext>
              </c:extLst>
            </c:dLbl>
            <c:dLbl>
              <c:idx val="4"/>
              <c:spPr>
                <a:noFill/>
                <a:ln>
                  <a:noFill/>
                </a:ln>
                <a:effectLst/>
              </c:spPr>
              <c:txPr>
                <a:bodyPr rot="-228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0-F397-4E37-AE3F-A4FB37C69498}"/>
                </c:ext>
              </c:extLst>
            </c:dLbl>
            <c:dLbl>
              <c:idx val="5"/>
              <c:spPr>
                <a:noFill/>
                <a:ln>
                  <a:noFill/>
                </a:ln>
                <a:effectLst/>
              </c:spPr>
              <c:txPr>
                <a:bodyPr rot="-156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2-F397-4E37-AE3F-A4FB37C69498}"/>
                </c:ext>
              </c:extLst>
            </c:dLbl>
            <c:dLbl>
              <c:idx val="6"/>
              <c:spPr>
                <a:noFill/>
                <a:ln>
                  <a:noFill/>
                </a:ln>
                <a:effectLst/>
              </c:spPr>
              <c:txPr>
                <a:bodyPr rot="-78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4-F397-4E37-AE3F-A4FB37C69498}"/>
                </c:ext>
              </c:extLst>
            </c:dLbl>
            <c:dLbl>
              <c:idx val="8"/>
              <c:spPr>
                <a:noFill/>
                <a:ln>
                  <a:noFill/>
                </a:ln>
                <a:effectLst/>
              </c:spPr>
              <c:txPr>
                <a:bodyPr rot="8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8-F397-4E37-AE3F-A4FB37C69498}"/>
                </c:ext>
              </c:extLst>
            </c:dLbl>
            <c:dLbl>
              <c:idx val="9"/>
              <c:spPr>
                <a:noFill/>
                <a:ln>
                  <a:noFill/>
                </a:ln>
                <a:effectLst/>
              </c:spPr>
              <c:txPr>
                <a:bodyPr rot="15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A-F397-4E37-AE3F-A4FB37C69498}"/>
                </c:ext>
              </c:extLst>
            </c:dLbl>
            <c:dLbl>
              <c:idx val="10"/>
              <c:spPr>
                <a:noFill/>
                <a:ln>
                  <a:noFill/>
                </a:ln>
                <a:effectLst/>
              </c:spPr>
              <c:txPr>
                <a:bodyPr rot="216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C-F397-4E37-AE3F-A4FB37C69498}"/>
                </c:ext>
              </c:extLst>
            </c:dLbl>
            <c:dLbl>
              <c:idx val="11"/>
              <c:spPr>
                <a:noFill/>
                <a:ln>
                  <a:noFill/>
                </a:ln>
                <a:effectLst/>
              </c:spPr>
              <c:txPr>
                <a:bodyPr rot="28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1E-F397-4E37-AE3F-A4FB37C69498}"/>
                </c:ext>
              </c:extLst>
            </c:dLbl>
            <c:dLbl>
              <c:idx val="12"/>
              <c:spPr>
                <a:noFill/>
                <a:ln>
                  <a:noFill/>
                </a:ln>
                <a:effectLst/>
              </c:spPr>
              <c:txPr>
                <a:bodyPr rot="35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0-F397-4E37-AE3F-A4FB37C69498}"/>
                </c:ext>
              </c:extLst>
            </c:dLbl>
            <c:dLbl>
              <c:idx val="13"/>
              <c:spPr>
                <a:noFill/>
                <a:ln>
                  <a:noFill/>
                </a:ln>
                <a:effectLst/>
              </c:spPr>
              <c:txPr>
                <a:bodyPr rot="42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2-F397-4E37-AE3F-A4FB37C69498}"/>
                </c:ext>
              </c:extLst>
            </c:dLbl>
            <c:dLbl>
              <c:idx val="14"/>
              <c:spPr>
                <a:noFill/>
                <a:ln>
                  <a:noFill/>
                </a:ln>
                <a:effectLst/>
              </c:spPr>
              <c:txPr>
                <a:bodyPr rot="54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4-F397-4E37-AE3F-A4FB37C69498}"/>
                </c:ext>
              </c:extLst>
            </c:dLbl>
            <c:dLbl>
              <c:idx val="15"/>
              <c:spPr>
                <a:noFill/>
                <a:ln>
                  <a:noFill/>
                </a:ln>
                <a:effectLst/>
              </c:spPr>
              <c:txPr>
                <a:bodyPr rot="-51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6-F397-4E37-AE3F-A4FB37C69498}"/>
                </c:ext>
              </c:extLst>
            </c:dLbl>
            <c:dLbl>
              <c:idx val="16"/>
              <c:spPr>
                <a:noFill/>
                <a:ln>
                  <a:noFill/>
                </a:ln>
                <a:effectLst/>
              </c:spPr>
              <c:txPr>
                <a:bodyPr rot="-408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8-F397-4E37-AE3F-A4FB37C69498}"/>
                </c:ext>
              </c:extLst>
            </c:dLbl>
            <c:dLbl>
              <c:idx val="17"/>
              <c:spPr>
                <a:noFill/>
                <a:ln>
                  <a:noFill/>
                </a:ln>
                <a:effectLst/>
              </c:spPr>
              <c:txPr>
                <a:bodyPr rot="-35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A-F397-4E37-AE3F-A4FB37C69498}"/>
                </c:ext>
              </c:extLst>
            </c:dLbl>
            <c:dLbl>
              <c:idx val="18"/>
              <c:spPr>
                <a:noFill/>
                <a:ln>
                  <a:noFill/>
                </a:ln>
                <a:effectLst/>
              </c:spPr>
              <c:txPr>
                <a:bodyPr rot="-26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C-F397-4E37-AE3F-A4FB37C69498}"/>
                </c:ext>
              </c:extLst>
            </c:dLbl>
            <c:dLbl>
              <c:idx val="19"/>
              <c:spPr>
                <a:noFill/>
                <a:ln>
                  <a:noFill/>
                </a:ln>
                <a:effectLst/>
              </c:spPr>
              <c:txPr>
                <a:bodyPr rot="-21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2E-F397-4E37-AE3F-A4FB37C69498}"/>
                </c:ext>
              </c:extLst>
            </c:dLbl>
            <c:dLbl>
              <c:idx val="20"/>
              <c:spPr>
                <a:noFill/>
                <a:ln>
                  <a:noFill/>
                </a:ln>
                <a:effectLst/>
              </c:spPr>
              <c:txPr>
                <a:bodyPr rot="-14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0-F397-4E37-AE3F-A4FB37C69498}"/>
                </c:ext>
              </c:extLst>
            </c:dLbl>
            <c:dLbl>
              <c:idx val="21"/>
              <c:spPr>
                <a:noFill/>
                <a:ln>
                  <a:noFill/>
                </a:ln>
                <a:effectLst/>
              </c:spPr>
              <c:txPr>
                <a:bodyPr rot="-7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2-F397-4E37-AE3F-A4FB37C69498}"/>
                </c:ext>
              </c:extLst>
            </c:dLbl>
            <c:dLbl>
              <c:idx val="23"/>
              <c:spPr>
                <a:noFill/>
                <a:ln>
                  <a:noFill/>
                </a:ln>
                <a:effectLst/>
              </c:spPr>
              <c:txPr>
                <a:bodyPr rot="7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6-F397-4E37-AE3F-A4FB37C69498}"/>
                </c:ext>
              </c:extLst>
            </c:dLbl>
            <c:dLbl>
              <c:idx val="24"/>
              <c:spPr>
                <a:noFill/>
                <a:ln>
                  <a:noFill/>
                </a:ln>
                <a:effectLst/>
              </c:spPr>
              <c:txPr>
                <a:bodyPr rot="156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8-F397-4E37-AE3F-A4FB37C69498}"/>
                </c:ext>
              </c:extLst>
            </c:dLbl>
            <c:dLbl>
              <c:idx val="25"/>
              <c:spPr>
                <a:noFill/>
                <a:ln>
                  <a:noFill/>
                </a:ln>
                <a:effectLst/>
              </c:spPr>
              <c:txPr>
                <a:bodyPr rot="216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A-F397-4E37-AE3F-A4FB37C69498}"/>
                </c:ext>
              </c:extLst>
            </c:dLbl>
            <c:dLbl>
              <c:idx val="26"/>
              <c:spPr>
                <a:noFill/>
                <a:ln>
                  <a:noFill/>
                </a:ln>
                <a:effectLst/>
              </c:spPr>
              <c:txPr>
                <a:bodyPr rot="28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C-F397-4E37-AE3F-A4FB37C69498}"/>
                </c:ext>
              </c:extLst>
            </c:dLbl>
            <c:dLbl>
              <c:idx val="27"/>
              <c:spPr>
                <a:noFill/>
                <a:ln>
                  <a:noFill/>
                </a:ln>
                <a:effectLst/>
              </c:spPr>
              <c:txPr>
                <a:bodyPr rot="360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3E-F397-4E37-AE3F-A4FB37C69498}"/>
                </c:ext>
              </c:extLst>
            </c:dLbl>
            <c:dLbl>
              <c:idx val="28"/>
              <c:spPr>
                <a:noFill/>
                <a:ln>
                  <a:noFill/>
                </a:ln>
                <a:effectLst/>
              </c:spPr>
              <c:txPr>
                <a:bodyPr rot="432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40-F397-4E37-AE3F-A4FB37C69498}"/>
                </c:ext>
              </c:extLst>
            </c:dLbl>
            <c:dLbl>
              <c:idx val="29"/>
              <c:spPr>
                <a:noFill/>
                <a:ln>
                  <a:noFill/>
                </a:ln>
                <a:effectLst/>
              </c:spPr>
              <c:txPr>
                <a:bodyPr rot="5040000" spcFirstLastPara="1" vertOverflow="ellipsis"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extLst>
                <c:ext xmlns:c16="http://schemas.microsoft.com/office/drawing/2014/chart" uri="{C3380CC4-5D6E-409C-BE32-E72D297353CC}">
                  <c16:uniqueId val="{00000042-F397-4E37-AE3F-A4FB37C69498}"/>
                </c:ext>
              </c:extLst>
            </c:dLbl>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ysClr val="windowText" lastClr="000000"/>
                    </a:solidFill>
                    <a:latin typeface="Arial Narrow" panose="020B0606020202030204" pitchFamily="34" charset="0"/>
                    <a:ea typeface="+mn-ea"/>
                    <a:cs typeface="+mn-cs"/>
                  </a:defRPr>
                </a:pPr>
                <a:endParaRPr lang="en-US"/>
              </a:p>
            </c:txPr>
            <c:showLegendKey val="0"/>
            <c:showVal val="0"/>
            <c:showCatName val="1"/>
            <c:showSerName val="0"/>
            <c:showPercent val="0"/>
            <c:showBubbleSize val="0"/>
            <c:showLeaderLines val="1"/>
            <c:leaderLines>
              <c:spPr>
                <a:ln w="9525">
                  <a:solidFill>
                    <a:schemeClr val="accent1">
                      <a:lumMod val="60000"/>
                      <a:lumOff val="40000"/>
                    </a:schemeClr>
                  </a:solidFill>
                </a:ln>
                <a:effectLst/>
              </c:spPr>
            </c:leaderLines>
            <c:extLst>
              <c:ext xmlns:c15="http://schemas.microsoft.com/office/drawing/2012/chart" uri="{CE6537A1-D6FC-4f65-9D91-7224C49458BB}"/>
            </c:extLst>
          </c:dLbls>
          <c:cat>
            <c:strRef>
              <c:f>'5. COORDINATION'!$A$6:$A$35</c:f>
              <c:strCache>
                <c:ptCount val="30"/>
                <c:pt idx="0">
                  <c:v>Australia</c:v>
                </c:pt>
                <c:pt idx="1">
                  <c:v>Belgium</c:v>
                </c:pt>
                <c:pt idx="2">
                  <c:v>Estonia</c:v>
                </c:pt>
                <c:pt idx="3">
                  <c:v>Finland</c:v>
                </c:pt>
                <c:pt idx="4">
                  <c:v>Greece</c:v>
                </c:pt>
                <c:pt idx="5">
                  <c:v>Japan</c:v>
                </c:pt>
                <c:pt idx="6">
                  <c:v>Latvia</c:v>
                </c:pt>
                <c:pt idx="7">
                  <c:v>Mexico</c:v>
                </c:pt>
                <c:pt idx="8">
                  <c:v>Slovenia</c:v>
                </c:pt>
                <c:pt idx="9">
                  <c:v>France</c:v>
                </c:pt>
                <c:pt idx="10">
                  <c:v>Germany</c:v>
                </c:pt>
                <c:pt idx="11">
                  <c:v>Italy</c:v>
                </c:pt>
                <c:pt idx="12">
                  <c:v>Lithuania</c:v>
                </c:pt>
                <c:pt idx="13">
                  <c:v>Slovakia</c:v>
                </c:pt>
                <c:pt idx="14">
                  <c:v>Spain</c:v>
                </c:pt>
                <c:pt idx="15">
                  <c:v>Canada</c:v>
                </c:pt>
                <c:pt idx="16">
                  <c:v>Chile</c:v>
                </c:pt>
                <c:pt idx="17">
                  <c:v>Czech Republic</c:v>
                </c:pt>
                <c:pt idx="18">
                  <c:v>Denmark</c:v>
                </c:pt>
                <c:pt idx="19">
                  <c:v>Hungary</c:v>
                </c:pt>
                <c:pt idx="20">
                  <c:v>Ireland</c:v>
                </c:pt>
                <c:pt idx="21">
                  <c:v>Korea</c:v>
                </c:pt>
                <c:pt idx="22">
                  <c:v>Luxembourg</c:v>
                </c:pt>
                <c:pt idx="23">
                  <c:v>Netherlands</c:v>
                </c:pt>
                <c:pt idx="24">
                  <c:v>Norway</c:v>
                </c:pt>
                <c:pt idx="25">
                  <c:v>Poland</c:v>
                </c:pt>
                <c:pt idx="26">
                  <c:v>Portugal</c:v>
                </c:pt>
                <c:pt idx="27">
                  <c:v>Sweden</c:v>
                </c:pt>
                <c:pt idx="28">
                  <c:v>Switzerland</c:v>
                </c:pt>
                <c:pt idx="29">
                  <c:v>Turkey</c:v>
                </c:pt>
              </c:strCache>
            </c:strRef>
          </c:cat>
          <c:val>
            <c:numRef>
              <c:f>'5. COORDINATION'!$C$6:$C$35</c:f>
              <c:numCache>
                <c:formatCode>General</c:formatCode>
                <c:ptCount val="30"/>
                <c:pt idx="0">
                  <c:v>1</c:v>
                </c:pt>
                <c:pt idx="1">
                  <c:v>1</c:v>
                </c:pt>
                <c:pt idx="2">
                  <c:v>1</c:v>
                </c:pt>
                <c:pt idx="3">
                  <c:v>1</c:v>
                </c:pt>
                <c:pt idx="4">
                  <c:v>1</c:v>
                </c:pt>
                <c:pt idx="5">
                  <c:v>1</c:v>
                </c:pt>
                <c:pt idx="6">
                  <c:v>1</c:v>
                </c:pt>
                <c:pt idx="7">
                  <c:v>1</c:v>
                </c:pt>
                <c:pt idx="8">
                  <c:v>1</c:v>
                </c:pt>
                <c:pt idx="9">
                  <c:v>1</c:v>
                </c:pt>
                <c:pt idx="10">
                  <c:v>1</c:v>
                </c:pt>
                <c:pt idx="11">
                  <c:v>1</c:v>
                </c:pt>
                <c:pt idx="12">
                  <c:v>1</c:v>
                </c:pt>
                <c:pt idx="13">
                  <c:v>1</c:v>
                </c:pt>
                <c:pt idx="14">
                  <c:v>1</c:v>
                </c:pt>
                <c:pt idx="15">
                  <c:v>1</c:v>
                </c:pt>
                <c:pt idx="16">
                  <c:v>1</c:v>
                </c:pt>
                <c:pt idx="17">
                  <c:v>1</c:v>
                </c:pt>
                <c:pt idx="18">
                  <c:v>1</c:v>
                </c:pt>
                <c:pt idx="19">
                  <c:v>1</c:v>
                </c:pt>
                <c:pt idx="20">
                  <c:v>1</c:v>
                </c:pt>
                <c:pt idx="21">
                  <c:v>1</c:v>
                </c:pt>
                <c:pt idx="22">
                  <c:v>1</c:v>
                </c:pt>
                <c:pt idx="23">
                  <c:v>1</c:v>
                </c:pt>
                <c:pt idx="24">
                  <c:v>1</c:v>
                </c:pt>
                <c:pt idx="25">
                  <c:v>1</c:v>
                </c:pt>
                <c:pt idx="26">
                  <c:v>1</c:v>
                </c:pt>
                <c:pt idx="27">
                  <c:v>1</c:v>
                </c:pt>
                <c:pt idx="28">
                  <c:v>1</c:v>
                </c:pt>
                <c:pt idx="29">
                  <c:v>1</c:v>
                </c:pt>
              </c:numCache>
            </c:numRef>
          </c:val>
          <c:extLst>
            <c:ext xmlns:c16="http://schemas.microsoft.com/office/drawing/2014/chart" uri="{C3380CC4-5D6E-409C-BE32-E72D297353CC}">
              <c16:uniqueId val="{00000043-F397-4E37-AE3F-A4FB37C69498}"/>
            </c:ext>
          </c:extLst>
        </c:ser>
        <c:dLbls>
          <c:showLegendKey val="0"/>
          <c:showVal val="0"/>
          <c:showCatName val="1"/>
          <c:showSerName val="0"/>
          <c:showPercent val="1"/>
          <c:showBubbleSize val="0"/>
          <c:showLeaderLines val="1"/>
        </c:dLbls>
        <c:firstSliceAng val="0"/>
        <c:holeSize val="20"/>
      </c:doughnut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3">
    <c:autoUpdate val="0"/>
  </c:externalData>
  <c:userShapes r:id="rId4"/>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hart>
    <c:autoTitleDeleted val="1"/>
    <c:plotArea>
      <c:layout>
        <c:manualLayout>
          <c:layoutTarget val="inner"/>
          <c:xMode val="edge"/>
          <c:yMode val="edge"/>
          <c:x val="0.22361111111111112"/>
          <c:y val="0"/>
          <c:w val="0.57777777777777772"/>
          <c:h val="0.96296296296296291"/>
        </c:manualLayout>
      </c:layout>
      <c:doughnutChart>
        <c:varyColors val="1"/>
        <c:ser>
          <c:idx val="0"/>
          <c:order val="0"/>
          <c:dLbls>
            <c:spPr>
              <a:noFill/>
              <a:ln>
                <a:noFill/>
              </a:ln>
              <a:effectLst/>
            </c:spPr>
            <c:txPr>
              <a:bodyPr wrap="square" lIns="38100" tIns="19050" rIns="38100" bIns="19050" anchor="ctr">
                <a:spAutoFit/>
              </a:bodyPr>
              <a:lstStyle/>
              <a:p>
                <a:pPr>
                  <a:defRPr sz="1600">
                    <a:solidFill>
                      <a:schemeClr val="bg2">
                        <a:lumMod val="10000"/>
                      </a:schemeClr>
                    </a:solidFill>
                    <a:latin typeface="Calibri" panose="020F0502020204030204" pitchFamily="34" charset="0"/>
                    <a:cs typeface="Calibri" panose="020F0502020204030204" pitchFamily="34"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'8. Monitoring and Reporting'!$A$27:$A$28</c:f>
              <c:strCache>
                <c:ptCount val="2"/>
                <c:pt idx="0">
                  <c:v>Yes</c:v>
                </c:pt>
                <c:pt idx="1">
                  <c:v>No</c:v>
                </c:pt>
              </c:strCache>
            </c:strRef>
          </c:cat>
          <c:val>
            <c:numRef>
              <c:f>'8. Monitoring and Reporting'!$B$27:$B$28</c:f>
              <c:numCache>
                <c:formatCode>General</c:formatCode>
                <c:ptCount val="2"/>
                <c:pt idx="0">
                  <c:v>9</c:v>
                </c:pt>
                <c:pt idx="1">
                  <c:v>13</c:v>
                </c:pt>
              </c:numCache>
            </c:numRef>
          </c:val>
          <c:extLst>
            <c:ext xmlns:c16="http://schemas.microsoft.com/office/drawing/2014/chart" uri="{C3380CC4-5D6E-409C-BE32-E72D297353CC}">
              <c16:uniqueId val="{00000000-6D79-42A8-B2B3-52C6A3381015}"/>
            </c:ext>
          </c:extLst>
        </c:ser>
        <c:dLbls>
          <c:showLegendKey val="0"/>
          <c:showVal val="0"/>
          <c:showCatName val="1"/>
          <c:showSerName val="0"/>
          <c:showPercent val="1"/>
          <c:showBubbleSize val="0"/>
          <c:showLeaderLines val="1"/>
        </c:dLbls>
        <c:firstSliceAng val="0"/>
        <c:holeSize val="50"/>
      </c:doughnutChart>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60">
  <cs:axisTitle>
    <cs:lnRef idx="0"/>
    <cs:fillRef idx="0"/>
    <cs:effectRef idx="0"/>
    <cs:fontRef idx="minor">
      <a:schemeClr val="lt1"/>
    </cs:fontRef>
    <cs:defRPr sz="900" b="1" kern="1200"/>
  </cs:axisTitle>
  <cs:categoryAxis>
    <cs:lnRef idx="0">
      <cs:styleClr val="0"/>
    </cs:lnRef>
    <cs:fillRef idx="0"/>
    <cs:effectRef idx="0"/>
    <cs:fontRef idx="minor">
      <a:schemeClr val="lt1"/>
    </cs:fontRef>
    <cs:spPr>
      <a:ln w="3175" cap="flat" cmpd="sng" algn="ctr">
        <a:solidFill>
          <a:schemeClr val="phClr">
            <a:lumMod val="60000"/>
            <a:lumOff val="40000"/>
          </a:schemeClr>
        </a:solidFill>
        <a:round/>
      </a:ln>
    </cs:spPr>
    <cs:defRPr sz="800" kern="1200" cap="all" spc="150" normalizeH="0" baseline="0"/>
  </cs:categoryAxis>
  <cs:chartArea>
    <cs:lnRef idx="0">
      <cs:styleClr val="0"/>
    </cs:lnRef>
    <cs:fillRef idx="0">
      <cs:styleClr val="0"/>
    </cs:fillRef>
    <cs:effectRef idx="0"/>
    <cs:fontRef idx="minor">
      <a:schemeClr val="dk1"/>
    </cs:fontRef>
    <cs:spPr>
      <a:solidFill>
        <a:schemeClr val="phClr"/>
      </a:solidFill>
      <a:ln w="9525" cap="flat" cmpd="sng" algn="ctr">
        <a:solidFill>
          <a:schemeClr val="phClr"/>
        </a:solidFill>
        <a:round/>
      </a:ln>
    </cs:spPr>
    <cs:defRPr sz="1000" kern="1200"/>
  </cs:chartArea>
  <cs:dataLabel>
    <cs:lnRef idx="0">
      <cs:styleClr val="0"/>
    </cs:lnRef>
    <cs:fillRef idx="0"/>
    <cs:effectRef idx="0"/>
    <cs:fontRef idx="minor">
      <cs:styleClr val="0"/>
    </cs:fontRef>
    <cs:defRPr sz="900" b="1" kern="1200"/>
  </cs:dataLabel>
  <cs:dataLabelCallout>
    <cs:lnRef idx="0">
      <cs:styleClr val="0"/>
    </cs:lnRef>
    <cs:fillRef idx="0"/>
    <cs:effectRef idx="0"/>
    <cs:fontRef idx="minor">
      <cs:styleClr val="0"/>
    </cs:fontRef>
    <cs:spPr>
      <a:solidFill>
        <a:schemeClr val="lt1"/>
      </a:solidFill>
      <a:ln>
        <a:solidFill>
          <a:schemeClr val="phClr"/>
        </a:solidFill>
      </a:ln>
    </cs:spPr>
    <cs:defRPr sz="900" b="1" kern="1200"/>
    <cs:bodyPr rot="0" spcFirstLastPara="1" vertOverflow="clip" horzOverflow="clip" vert="horz" wrap="square" lIns="36576" tIns="18288" rIns="36576" bIns="18288" anchor="ctr" anchorCtr="1">
      <a:spAutoFit/>
    </cs:bodyPr>
  </cs:dataLabelCallout>
  <cs:dataPoint>
    <cs:lnRef idx="0">
      <cs:styleClr val="0"/>
    </cs:lnRef>
    <cs:fillRef idx="0"/>
    <cs:effectRef idx="0"/>
    <cs:fontRef idx="minor">
      <a:schemeClr val="dk1"/>
    </cs:fontRef>
    <cs:spPr>
      <a:solidFill>
        <a:schemeClr val="lt1"/>
      </a:solidFill>
      <a:ln w="19050">
        <a:solidFill>
          <a:schemeClr val="phClr"/>
        </a:solidFill>
      </a:ln>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styleClr val="auto"/>
    </cs:effectRef>
    <cs:fontRef idx="minor">
      <a:schemeClr val="dk1"/>
    </cs:fontRef>
    <cs:spPr>
      <a:ln w="34925" cap="rnd">
        <a:solidFill>
          <a:schemeClr val="lt1"/>
        </a:solidFill>
        <a:round/>
      </a:ln>
      <a:effectLst>
        <a:outerShdw dist="25400" dir="2700000" algn="tl" rotWithShape="0">
          <a:schemeClr val="phClr"/>
        </a:outerShdw>
      </a:effectLst>
    </cs:spPr>
  </cs:dataPointLine>
  <cs:dataPointMarker>
    <cs:lnRef idx="0"/>
    <cs:fillRef idx="0">
      <cs:styleClr val="auto"/>
    </cs:fillRef>
    <cs:effectRef idx="0"/>
    <cs:fontRef idx="minor">
      <a:schemeClr val="dk1"/>
    </cs:fontRef>
    <cs:spPr>
      <a:solidFill>
        <a:schemeClr val="phClr"/>
      </a:solidFill>
      <a:ln w="22225">
        <a:solidFill>
          <a:schemeClr val="lt1"/>
        </a:solidFill>
        <a:round/>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styleClr val="0"/>
    </cs:lnRef>
    <cs:fillRef idx="0"/>
    <cs:effectRef idx="0"/>
    <cs:fontRef idx="minor">
      <a:schemeClr val="lt1"/>
    </cs:fontRef>
    <cs:spPr>
      <a:ln w="9525">
        <a:solidFill>
          <a:schemeClr val="phClr">
            <a:lumMod val="60000"/>
            <a:lumOff val="40000"/>
          </a:schemeClr>
        </a:solidFill>
      </a:ln>
    </cs:spPr>
    <cs:defRPr sz="900" kern="1200"/>
  </cs:dataTable>
  <cs:downBar>
    <cs:lnRef idx="0">
      <cs:styleClr val="0"/>
    </cs:lnRef>
    <cs:fillRef idx="0"/>
    <cs:effectRef idx="0"/>
    <cs:fontRef idx="minor">
      <a:schemeClr val="dk1"/>
    </cs:fontRef>
    <cs:spPr>
      <a:solidFill>
        <a:schemeClr val="dk1">
          <a:lumMod val="35000"/>
          <a:lumOff val="65000"/>
        </a:schemeClr>
      </a:solidFill>
      <a:ln w="9525">
        <a:solidFill>
          <a:schemeClr val="phClr">
            <a:lumMod val="60000"/>
            <a:lumOff val="40000"/>
          </a:schemeClr>
        </a:solidFill>
      </a:ln>
    </cs:spPr>
  </cs:downBar>
  <cs:dropLine>
    <cs:lnRef idx="0">
      <cs:styleClr val="0"/>
    </cs:lnRef>
    <cs:fillRef idx="0"/>
    <cs:effectRef idx="0"/>
    <cs:fontRef idx="minor">
      <a:schemeClr val="dk1"/>
    </cs:fontRef>
    <cs:spPr>
      <a:ln w="9525">
        <a:solidFill>
          <a:schemeClr val="phClr">
            <a:lumMod val="60000"/>
            <a:lumOff val="40000"/>
          </a:schemeClr>
        </a:solidFill>
        <a:prstDash val="dash"/>
      </a:ln>
    </cs:spPr>
  </cs:dropLine>
  <cs:errorBar>
    <cs:lnRef idx="0">
      <cs:styleClr val="0"/>
    </cs:lnRef>
    <cs:fillRef idx="0"/>
    <cs:effectRef idx="0"/>
    <cs:fontRef idx="minor">
      <a:schemeClr val="dk1"/>
    </cs:fontRef>
    <cs:spPr>
      <a:ln w="9525">
        <a:solidFill>
          <a:schemeClr val="phClr">
            <a:lumMod val="60000"/>
            <a:lumOff val="40000"/>
          </a:schemeClr>
        </a:solidFill>
        <a:round/>
      </a:ln>
      <a:effectLst>
        <a:glow rad="25400">
          <a:schemeClr val="lt1"/>
        </a:glow>
      </a:effectLst>
    </cs:spPr>
  </cs:errorBar>
  <cs:floor>
    <cs:lnRef idx="0"/>
    <cs:fillRef idx="0"/>
    <cs:effectRef idx="0"/>
    <cs:fontRef idx="minor">
      <a:schemeClr val="dk1"/>
    </cs:fontRef>
  </cs:floor>
  <cs:gridlineMajor>
    <cs:lnRef idx="0">
      <cs:styleClr val="0"/>
    </cs:lnRef>
    <cs:fillRef idx="0"/>
    <cs:effectRef idx="0"/>
    <cs:fontRef idx="minor">
      <a:schemeClr val="dk1"/>
    </cs:fontRef>
    <cs:spPr>
      <a:ln w="9525" cap="flat" cmpd="sng" algn="ctr">
        <a:solidFill>
          <a:schemeClr val="lt1">
            <a:alpha val="25000"/>
          </a:schemeClr>
        </a:solidFill>
        <a:round/>
      </a:ln>
    </cs:spPr>
  </cs:gridlineMajor>
  <cs:gridlineMinor>
    <cs:lnRef idx="0">
      <cs:styleClr val="0"/>
    </cs:lnRef>
    <cs:fillRef idx="0"/>
    <cs:effectRef idx="0"/>
    <cs:fontRef idx="minor">
      <a:schemeClr val="dk1"/>
    </cs:fontRef>
    <cs:spPr>
      <a:ln>
        <a:solidFill>
          <a:schemeClr val="lt1">
            <a:alpha val="10000"/>
          </a:schemeClr>
        </a:solidFill>
      </a:ln>
    </cs:spPr>
  </cs:gridlineMinor>
  <cs:hiLoLine>
    <cs:lnRef idx="0">
      <cs:styleClr val="0"/>
    </cs:lnRef>
    <cs:fillRef idx="0"/>
    <cs:effectRef idx="0"/>
    <cs:fontRef idx="minor">
      <a:schemeClr val="dk1"/>
    </cs:fontRef>
    <cs:spPr>
      <a:ln w="9525">
        <a:solidFill>
          <a:schemeClr val="phClr">
            <a:lumMod val="60000"/>
            <a:lumOff val="40000"/>
          </a:schemeClr>
        </a:solidFill>
        <a:prstDash val="dash"/>
      </a:ln>
    </cs:spPr>
  </cs:hiLoLine>
  <cs:leaderLine>
    <cs:lnRef idx="0">
      <cs:styleClr val="0"/>
    </cs:lnRef>
    <cs:fillRef idx="0"/>
    <cs:effectRef idx="0"/>
    <cs:fontRef idx="minor">
      <a:schemeClr val="dk1"/>
    </cs:fontRef>
    <cs:spPr>
      <a:ln w="9525">
        <a:solidFill>
          <a:schemeClr val="phClr">
            <a:lumMod val="60000"/>
            <a:lumOff val="40000"/>
          </a:schemeClr>
        </a:solidFill>
      </a:ln>
    </cs:spPr>
  </cs:leaderLine>
  <cs:legend>
    <cs:lnRef idx="0"/>
    <cs:fillRef idx="0"/>
    <cs:effectRef idx="0"/>
    <cs:fontRef idx="minor">
      <a:schemeClr val="lt1"/>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styleClr val="0"/>
    </cs:lnRef>
    <cs:fillRef idx="0"/>
    <cs:effectRef idx="0"/>
    <cs:fontRef idx="minor">
      <a:schemeClr val="lt1"/>
    </cs:fontRef>
    <cs:spPr>
      <a:ln w="3175" cap="flat" cmpd="sng" algn="ctr">
        <a:solidFill>
          <a:schemeClr val="phClr">
            <a:lumMod val="60000"/>
            <a:lumOff val="40000"/>
          </a:schemeClr>
        </a:solidFill>
        <a:round/>
      </a:ln>
    </cs:spPr>
    <cs:defRPr sz="900" kern="1200"/>
  </cs:seriesAxis>
  <cs:seriesLine>
    <cs:lnRef idx="0">
      <cs:styleClr val="0"/>
    </cs:lnRef>
    <cs:fillRef idx="0"/>
    <cs:effectRef idx="0"/>
    <cs:fontRef idx="minor">
      <a:schemeClr val="dk1"/>
    </cs:fontRef>
    <cs:spPr>
      <a:ln w="9525">
        <a:solidFill>
          <a:schemeClr val="phClr">
            <a:lumMod val="60000"/>
            <a:lumOff val="40000"/>
            <a:tint val="50000"/>
          </a:schemeClr>
        </a:solidFill>
        <a:prstDash val="dash"/>
      </a:ln>
    </cs:spPr>
  </cs:seriesLine>
  <cs:title>
    <cs:lnRef idx="0"/>
    <cs:fillRef idx="0"/>
    <cs:effectRef idx="0"/>
    <cs:fontRef idx="minor">
      <a:schemeClr val="lt1"/>
    </cs:fontRef>
    <cs:defRPr sz="1500" b="1" kern="1200" cap="all" spc="100" normalizeH="0" baseline="0"/>
  </cs:title>
  <cs:trendline>
    <cs:lnRef idx="0"/>
    <cs:fillRef idx="0"/>
    <cs:effectRef idx="0"/>
    <cs:fontRef idx="minor">
      <a:schemeClr val="dk1"/>
    </cs:fontRef>
    <cs:spPr>
      <a:ln w="28575" cap="rnd">
        <a:solidFill>
          <a:schemeClr val="lt1">
            <a:alpha val="50000"/>
          </a:schemeClr>
        </a:solidFill>
        <a:round/>
      </a:ln>
    </cs:spPr>
  </cs:trendline>
  <cs:trendlineLabel>
    <cs:lnRef idx="0"/>
    <cs:fillRef idx="0"/>
    <cs:effectRef idx="0"/>
    <cs:fontRef idx="minor">
      <a:schemeClr val="lt1"/>
    </cs:fontRef>
    <cs:defRPr sz="900" kern="1200"/>
  </cs:trendlineLabel>
  <cs:upBar>
    <cs:lnRef idx="0">
      <cs:styleClr val="0"/>
    </cs:lnRef>
    <cs:fillRef idx="0"/>
    <cs:effectRef idx="0"/>
    <cs:fontRef idx="minor">
      <a:schemeClr val="dk1"/>
    </cs:fontRef>
    <cs:spPr>
      <a:solidFill>
        <a:schemeClr val="lt1">
          <a:lumMod val="95000"/>
        </a:schemeClr>
      </a:solidFill>
      <a:ln w="9525">
        <a:solidFill>
          <a:schemeClr val="phClr">
            <a:lumMod val="60000"/>
            <a:lumOff val="40000"/>
          </a:schemeClr>
        </a:solidFill>
      </a:ln>
    </cs:spPr>
  </cs:upBar>
  <cs:valueAxis>
    <cs:lnRef idx="0"/>
    <cs:fillRef idx="0"/>
    <cs:effectRef idx="0"/>
    <cs:fontRef idx="minor">
      <a:schemeClr val="lt1"/>
    </cs:fontRef>
    <cs:defRPr sz="900"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AC29E0-43C6-4A63-B226-2C60FD503E8F}" type="doc">
      <dgm:prSet loTypeId="urn:microsoft.com/office/officeart/2008/layout/VerticalCurvedList" loCatId="list" qsTypeId="urn:microsoft.com/office/officeart/2005/8/quickstyle/simple1" qsCatId="simple" csTypeId="urn:microsoft.com/office/officeart/2005/8/colors/accent1_1" csCatId="accent1" phldr="1"/>
      <dgm:spPr/>
      <dgm:t>
        <a:bodyPr/>
        <a:lstStyle/>
        <a:p>
          <a:endParaRPr lang="en-US"/>
        </a:p>
      </dgm:t>
    </dgm:pt>
    <dgm:pt modelId="{59F4D8B1-7031-417D-80E8-7FB4243FFC41}">
      <dgm:prSet phldrT="[Text]" custT="1"/>
      <dgm:spPr>
        <a:ln>
          <a:noFill/>
        </a:ln>
      </dgm:spPr>
      <dgm:t>
        <a:bodyPr/>
        <a:lstStyle/>
        <a:p>
          <a:r>
            <a:rPr lang="en-US" sz="2800" dirty="0">
              <a:solidFill>
                <a:srgbClr val="000000"/>
              </a:solidFill>
              <a:latin typeface="Arial Narrow" panose="020B0606020202030204" pitchFamily="34" charset="0"/>
              <a:cs typeface="Calibri" panose="020F0502020204030204" pitchFamily="34" charset="0"/>
            </a:rPr>
            <a:t>A </a:t>
          </a:r>
          <a:r>
            <a:rPr lang="en-US" sz="2800" b="1" dirty="0">
              <a:solidFill>
                <a:schemeClr val="accent1"/>
              </a:solidFill>
              <a:latin typeface="Arial Narrow" panose="020B0606020202030204" pitchFamily="34" charset="0"/>
              <a:cs typeface="Calibri" panose="020F0502020204030204" pitchFamily="34" charset="0"/>
            </a:rPr>
            <a:t>strategic</a:t>
          </a:r>
          <a:r>
            <a:rPr lang="en-US" sz="2800" dirty="0">
              <a:solidFill>
                <a:schemeClr val="accent1"/>
              </a:solidFill>
              <a:latin typeface="Arial Narrow" panose="020B0606020202030204" pitchFamily="34" charset="0"/>
              <a:cs typeface="Calibri" panose="020F0502020204030204" pitchFamily="34" charset="0"/>
            </a:rPr>
            <a:t> </a:t>
          </a:r>
          <a:r>
            <a:rPr lang="en-US" sz="2800" b="1" dirty="0">
              <a:solidFill>
                <a:schemeClr val="accent1"/>
              </a:solidFill>
              <a:latin typeface="Arial Narrow" panose="020B0606020202030204" pitchFamily="34" charset="0"/>
              <a:cs typeface="Calibri" panose="020F0502020204030204" pitchFamily="34" charset="0"/>
            </a:rPr>
            <a:t>vision </a:t>
          </a:r>
          <a:r>
            <a:rPr lang="en-US" sz="2800" dirty="0">
              <a:solidFill>
                <a:srgbClr val="000000"/>
              </a:solidFill>
              <a:latin typeface="Arial Narrow" panose="020B0606020202030204" pitchFamily="34" charset="0"/>
              <a:cs typeface="Calibri" panose="020F0502020204030204" pitchFamily="34" charset="0"/>
            </a:rPr>
            <a:t>for achieving 2030 Agenda in a coherent manner</a:t>
          </a:r>
          <a:endParaRPr lang="en-US" sz="2800" dirty="0"/>
        </a:p>
      </dgm:t>
    </dgm:pt>
    <dgm:pt modelId="{0552971F-1774-41C7-94C3-80F104D07648}" type="parTrans" cxnId="{A768A791-4DEE-459B-882A-ECD870B18E80}">
      <dgm:prSet/>
      <dgm:spPr/>
      <dgm:t>
        <a:bodyPr/>
        <a:lstStyle/>
        <a:p>
          <a:endParaRPr lang="en-US"/>
        </a:p>
      </dgm:t>
    </dgm:pt>
    <dgm:pt modelId="{6E6F5C02-48BE-452A-A5B5-BE29D1D0F78D}" type="sibTrans" cxnId="{A768A791-4DEE-459B-882A-ECD870B18E80}">
      <dgm:prSet/>
      <dgm:spPr/>
      <dgm:t>
        <a:bodyPr/>
        <a:lstStyle/>
        <a:p>
          <a:endParaRPr lang="en-US"/>
        </a:p>
      </dgm:t>
    </dgm:pt>
    <dgm:pt modelId="{D5C20A5C-F207-4778-B3F5-E907F80150A9}">
      <dgm:prSet phldrT="[Text]" custT="1"/>
      <dgm:spPr>
        <a:ln>
          <a:noFill/>
        </a:ln>
      </dgm:spPr>
      <dgm:t>
        <a:bodyPr/>
        <a:lstStyle/>
        <a:p>
          <a:r>
            <a:rPr lang="en-US" sz="2800" dirty="0">
              <a:solidFill>
                <a:srgbClr val="000000"/>
              </a:solidFill>
              <a:latin typeface="Arial Narrow" panose="020B0606020202030204" pitchFamily="34" charset="0"/>
              <a:cs typeface="Calibri" panose="020F0502020204030204" pitchFamily="34" charset="0"/>
            </a:rPr>
            <a:t>Effective and inclusive </a:t>
          </a:r>
          <a:r>
            <a:rPr lang="en-US" sz="2800" b="1" dirty="0">
              <a:solidFill>
                <a:schemeClr val="accent1"/>
              </a:solidFill>
              <a:latin typeface="Arial Narrow" panose="020B0606020202030204" pitchFamily="34" charset="0"/>
              <a:cs typeface="Calibri" panose="020F0502020204030204" pitchFamily="34" charset="0"/>
            </a:rPr>
            <a:t>mechanisms to address policy interactions</a:t>
          </a:r>
          <a:endParaRPr lang="en-US" sz="2800" dirty="0">
            <a:solidFill>
              <a:schemeClr val="accent1"/>
            </a:solidFill>
          </a:endParaRPr>
        </a:p>
      </dgm:t>
    </dgm:pt>
    <dgm:pt modelId="{C313221B-5BE0-46CE-A99C-0C3B87E3DD9D}" type="parTrans" cxnId="{CABA4D9A-AFD7-47DE-AD4A-28E61ACD405A}">
      <dgm:prSet/>
      <dgm:spPr/>
      <dgm:t>
        <a:bodyPr/>
        <a:lstStyle/>
        <a:p>
          <a:endParaRPr lang="en-US"/>
        </a:p>
      </dgm:t>
    </dgm:pt>
    <dgm:pt modelId="{8140D831-E966-4B8A-8BA5-45D80D595B62}" type="sibTrans" cxnId="{CABA4D9A-AFD7-47DE-AD4A-28E61ACD405A}">
      <dgm:prSet/>
      <dgm:spPr/>
      <dgm:t>
        <a:bodyPr/>
        <a:lstStyle/>
        <a:p>
          <a:endParaRPr lang="en-US"/>
        </a:p>
      </dgm:t>
    </dgm:pt>
    <dgm:pt modelId="{346EE6AE-E04B-4B33-92C0-01783A2951DC}">
      <dgm:prSet phldrT="[Text]" custT="1"/>
      <dgm:spPr>
        <a:ln>
          <a:noFill/>
        </a:ln>
      </dgm:spPr>
      <dgm:t>
        <a:bodyPr/>
        <a:lstStyle/>
        <a:p>
          <a:r>
            <a:rPr lang="en-US" sz="2800" dirty="0">
              <a:solidFill>
                <a:srgbClr val="000000"/>
              </a:solidFill>
              <a:latin typeface="Arial Narrow" panose="020B0606020202030204" pitchFamily="34" charset="0"/>
              <a:cs typeface="Calibri" panose="020F0502020204030204" pitchFamily="34" charset="0"/>
            </a:rPr>
            <a:t>Responsive </a:t>
          </a:r>
          <a:r>
            <a:rPr lang="en-US" sz="2800" b="1" dirty="0">
              <a:solidFill>
                <a:schemeClr val="accent1"/>
              </a:solidFill>
              <a:latin typeface="Arial Narrow" panose="020B0606020202030204" pitchFamily="34" charset="0"/>
              <a:cs typeface="Calibri" panose="020F0502020204030204" pitchFamily="34" charset="0"/>
            </a:rPr>
            <a:t>tools to anticipate, assess and address impacts</a:t>
          </a:r>
          <a:r>
            <a:rPr lang="en-US" sz="2800" dirty="0">
              <a:solidFill>
                <a:srgbClr val="000000"/>
              </a:solidFill>
              <a:latin typeface="Arial Narrow" panose="020B0606020202030204" pitchFamily="34" charset="0"/>
              <a:cs typeface="Calibri" panose="020F0502020204030204" pitchFamily="34" charset="0"/>
            </a:rPr>
            <a:t>:</a:t>
          </a:r>
          <a:endParaRPr lang="en-US" sz="2800" dirty="0"/>
        </a:p>
      </dgm:t>
    </dgm:pt>
    <dgm:pt modelId="{80905CE0-51C0-4B3A-8FD4-CD3A743C00A4}" type="parTrans" cxnId="{157AEC68-5F3E-484A-A330-85C04DB63A4D}">
      <dgm:prSet/>
      <dgm:spPr/>
      <dgm:t>
        <a:bodyPr/>
        <a:lstStyle/>
        <a:p>
          <a:endParaRPr lang="en-US"/>
        </a:p>
      </dgm:t>
    </dgm:pt>
    <dgm:pt modelId="{18D36012-940E-40D0-B787-B0611F683525}" type="sibTrans" cxnId="{157AEC68-5F3E-484A-A330-85C04DB63A4D}">
      <dgm:prSet/>
      <dgm:spPr/>
      <dgm:t>
        <a:bodyPr/>
        <a:lstStyle/>
        <a:p>
          <a:endParaRPr lang="en-US"/>
        </a:p>
      </dgm:t>
    </dgm:pt>
    <dgm:pt modelId="{BED278B8-264A-4BAF-A8D3-6D2B1B68A539}" type="pres">
      <dgm:prSet presAssocID="{E1AC29E0-43C6-4A63-B226-2C60FD503E8F}" presName="Name0" presStyleCnt="0">
        <dgm:presLayoutVars>
          <dgm:chMax val="7"/>
          <dgm:chPref val="7"/>
          <dgm:dir/>
        </dgm:presLayoutVars>
      </dgm:prSet>
      <dgm:spPr/>
    </dgm:pt>
    <dgm:pt modelId="{214393CC-CBC9-4537-871B-057BB155350A}" type="pres">
      <dgm:prSet presAssocID="{E1AC29E0-43C6-4A63-B226-2C60FD503E8F}" presName="Name1" presStyleCnt="0"/>
      <dgm:spPr/>
    </dgm:pt>
    <dgm:pt modelId="{AA38E721-FDAD-47EA-B66B-A0810343E526}" type="pres">
      <dgm:prSet presAssocID="{E1AC29E0-43C6-4A63-B226-2C60FD503E8F}" presName="cycle" presStyleCnt="0"/>
      <dgm:spPr/>
    </dgm:pt>
    <dgm:pt modelId="{56F0B561-71ED-4A30-8BBB-A5DD3E5EF5EF}" type="pres">
      <dgm:prSet presAssocID="{E1AC29E0-43C6-4A63-B226-2C60FD503E8F}" presName="srcNode" presStyleLbl="node1" presStyleIdx="0" presStyleCnt="3"/>
      <dgm:spPr/>
    </dgm:pt>
    <dgm:pt modelId="{29E5C964-34E2-4AD0-AC9B-9D3C7D980510}" type="pres">
      <dgm:prSet presAssocID="{E1AC29E0-43C6-4A63-B226-2C60FD503E8F}" presName="conn" presStyleLbl="parChTrans1D2" presStyleIdx="0" presStyleCnt="1"/>
      <dgm:spPr/>
    </dgm:pt>
    <dgm:pt modelId="{E37225FE-79F5-4CE2-8E11-D1A15BF26C0B}" type="pres">
      <dgm:prSet presAssocID="{E1AC29E0-43C6-4A63-B226-2C60FD503E8F}" presName="extraNode" presStyleLbl="node1" presStyleIdx="0" presStyleCnt="3"/>
      <dgm:spPr/>
    </dgm:pt>
    <dgm:pt modelId="{8804CA12-8C52-48B8-8368-3F41F13ABC17}" type="pres">
      <dgm:prSet presAssocID="{E1AC29E0-43C6-4A63-B226-2C60FD503E8F}" presName="dstNode" presStyleLbl="node1" presStyleIdx="0" presStyleCnt="3"/>
      <dgm:spPr/>
    </dgm:pt>
    <dgm:pt modelId="{3CFCAF78-EDD3-4FA9-8AAB-B5FF95D235C6}" type="pres">
      <dgm:prSet presAssocID="{59F4D8B1-7031-417D-80E8-7FB4243FFC41}" presName="text_1" presStyleLbl="node1" presStyleIdx="0" presStyleCnt="3">
        <dgm:presLayoutVars>
          <dgm:bulletEnabled val="1"/>
        </dgm:presLayoutVars>
      </dgm:prSet>
      <dgm:spPr/>
    </dgm:pt>
    <dgm:pt modelId="{942759B0-1781-438F-9011-EC4B8961341B}" type="pres">
      <dgm:prSet presAssocID="{59F4D8B1-7031-417D-80E8-7FB4243FFC41}" presName="accent_1" presStyleCnt="0"/>
      <dgm:spPr/>
    </dgm:pt>
    <dgm:pt modelId="{B3EAB417-48D8-434F-A0E0-15E60D5F8D2F}" type="pres">
      <dgm:prSet presAssocID="{59F4D8B1-7031-417D-80E8-7FB4243FFC41}" presName="accentRepeatNode" presStyleLbl="solidFgAcc1" presStyleIdx="0" presStyleCnt="3"/>
      <dgm:spPr/>
    </dgm:pt>
    <dgm:pt modelId="{05585C6A-9DCC-444C-9C7F-173A8396753B}" type="pres">
      <dgm:prSet presAssocID="{D5C20A5C-F207-4778-B3F5-E907F80150A9}" presName="text_2" presStyleLbl="node1" presStyleIdx="1" presStyleCnt="3">
        <dgm:presLayoutVars>
          <dgm:bulletEnabled val="1"/>
        </dgm:presLayoutVars>
      </dgm:prSet>
      <dgm:spPr/>
    </dgm:pt>
    <dgm:pt modelId="{6D29A021-DBEB-49EB-A3E7-DD77C267F91E}" type="pres">
      <dgm:prSet presAssocID="{D5C20A5C-F207-4778-B3F5-E907F80150A9}" presName="accent_2" presStyleCnt="0"/>
      <dgm:spPr/>
    </dgm:pt>
    <dgm:pt modelId="{6EDB7F8F-9701-4314-9D8F-B11AA219EA8C}" type="pres">
      <dgm:prSet presAssocID="{D5C20A5C-F207-4778-B3F5-E907F80150A9}" presName="accentRepeatNode" presStyleLbl="solidFgAcc1" presStyleIdx="1" presStyleCnt="3"/>
      <dgm:spPr/>
    </dgm:pt>
    <dgm:pt modelId="{D5B5AB45-BFEA-4F3B-B435-D5EAEAE368BF}" type="pres">
      <dgm:prSet presAssocID="{346EE6AE-E04B-4B33-92C0-01783A2951DC}" presName="text_3" presStyleLbl="node1" presStyleIdx="2" presStyleCnt="3">
        <dgm:presLayoutVars>
          <dgm:bulletEnabled val="1"/>
        </dgm:presLayoutVars>
      </dgm:prSet>
      <dgm:spPr/>
    </dgm:pt>
    <dgm:pt modelId="{647BB303-2A1E-4DAA-9C61-23E2DB4EF04D}" type="pres">
      <dgm:prSet presAssocID="{346EE6AE-E04B-4B33-92C0-01783A2951DC}" presName="accent_3" presStyleCnt="0"/>
      <dgm:spPr/>
    </dgm:pt>
    <dgm:pt modelId="{701B34D5-C01F-4014-9946-36F76B74F665}" type="pres">
      <dgm:prSet presAssocID="{346EE6AE-E04B-4B33-92C0-01783A2951DC}" presName="accentRepeatNode" presStyleLbl="solidFgAcc1" presStyleIdx="2" presStyleCnt="3"/>
      <dgm:spPr/>
    </dgm:pt>
  </dgm:ptLst>
  <dgm:cxnLst>
    <dgm:cxn modelId="{BF3F630A-CF30-426F-892C-BEC6B99FC908}" type="presOf" srcId="{59F4D8B1-7031-417D-80E8-7FB4243FFC41}" destId="{3CFCAF78-EDD3-4FA9-8AAB-B5FF95D235C6}" srcOrd="0" destOrd="0" presId="urn:microsoft.com/office/officeart/2008/layout/VerticalCurvedList"/>
    <dgm:cxn modelId="{E40FEC0F-A145-45C7-A498-D90178031D93}" type="presOf" srcId="{E1AC29E0-43C6-4A63-B226-2C60FD503E8F}" destId="{BED278B8-264A-4BAF-A8D3-6D2B1B68A539}" srcOrd="0" destOrd="0" presId="urn:microsoft.com/office/officeart/2008/layout/VerticalCurvedList"/>
    <dgm:cxn modelId="{7B5ED021-9162-4A3C-8FBA-1FE6CB738FC3}" type="presOf" srcId="{6E6F5C02-48BE-452A-A5B5-BE29D1D0F78D}" destId="{29E5C964-34E2-4AD0-AC9B-9D3C7D980510}" srcOrd="0" destOrd="0" presId="urn:microsoft.com/office/officeart/2008/layout/VerticalCurvedList"/>
    <dgm:cxn modelId="{B6531B28-D9B9-4B9C-A5FF-26E720DFD061}" type="presOf" srcId="{D5C20A5C-F207-4778-B3F5-E907F80150A9}" destId="{05585C6A-9DCC-444C-9C7F-173A8396753B}" srcOrd="0" destOrd="0" presId="urn:microsoft.com/office/officeart/2008/layout/VerticalCurvedList"/>
    <dgm:cxn modelId="{157AEC68-5F3E-484A-A330-85C04DB63A4D}" srcId="{E1AC29E0-43C6-4A63-B226-2C60FD503E8F}" destId="{346EE6AE-E04B-4B33-92C0-01783A2951DC}" srcOrd="2" destOrd="0" parTransId="{80905CE0-51C0-4B3A-8FD4-CD3A743C00A4}" sibTransId="{18D36012-940E-40D0-B787-B0611F683525}"/>
    <dgm:cxn modelId="{A768A791-4DEE-459B-882A-ECD870B18E80}" srcId="{E1AC29E0-43C6-4A63-B226-2C60FD503E8F}" destId="{59F4D8B1-7031-417D-80E8-7FB4243FFC41}" srcOrd="0" destOrd="0" parTransId="{0552971F-1774-41C7-94C3-80F104D07648}" sibTransId="{6E6F5C02-48BE-452A-A5B5-BE29D1D0F78D}"/>
    <dgm:cxn modelId="{CABA4D9A-AFD7-47DE-AD4A-28E61ACD405A}" srcId="{E1AC29E0-43C6-4A63-B226-2C60FD503E8F}" destId="{D5C20A5C-F207-4778-B3F5-E907F80150A9}" srcOrd="1" destOrd="0" parTransId="{C313221B-5BE0-46CE-A99C-0C3B87E3DD9D}" sibTransId="{8140D831-E966-4B8A-8BA5-45D80D595B62}"/>
    <dgm:cxn modelId="{FC05D5F2-29EE-493D-8640-16F0E56F637A}" type="presOf" srcId="{346EE6AE-E04B-4B33-92C0-01783A2951DC}" destId="{D5B5AB45-BFEA-4F3B-B435-D5EAEAE368BF}" srcOrd="0" destOrd="0" presId="urn:microsoft.com/office/officeart/2008/layout/VerticalCurvedList"/>
    <dgm:cxn modelId="{C4FAA55E-8BC9-4E1C-97FE-D2C00A53DCEA}" type="presParOf" srcId="{BED278B8-264A-4BAF-A8D3-6D2B1B68A539}" destId="{214393CC-CBC9-4537-871B-057BB155350A}" srcOrd="0" destOrd="0" presId="urn:microsoft.com/office/officeart/2008/layout/VerticalCurvedList"/>
    <dgm:cxn modelId="{2730AD4B-7232-4F9B-9D9A-1848EC2CE8AA}" type="presParOf" srcId="{214393CC-CBC9-4537-871B-057BB155350A}" destId="{AA38E721-FDAD-47EA-B66B-A0810343E526}" srcOrd="0" destOrd="0" presId="urn:microsoft.com/office/officeart/2008/layout/VerticalCurvedList"/>
    <dgm:cxn modelId="{39D5B5F4-F8CE-4DB7-98CA-2843E07BFB9A}" type="presParOf" srcId="{AA38E721-FDAD-47EA-B66B-A0810343E526}" destId="{56F0B561-71ED-4A30-8BBB-A5DD3E5EF5EF}" srcOrd="0" destOrd="0" presId="urn:microsoft.com/office/officeart/2008/layout/VerticalCurvedList"/>
    <dgm:cxn modelId="{0E327BA3-0BFC-42D0-8FD6-91A19C5AFA1E}" type="presParOf" srcId="{AA38E721-FDAD-47EA-B66B-A0810343E526}" destId="{29E5C964-34E2-4AD0-AC9B-9D3C7D980510}" srcOrd="1" destOrd="0" presId="urn:microsoft.com/office/officeart/2008/layout/VerticalCurvedList"/>
    <dgm:cxn modelId="{CBCA2072-8FF9-42FD-AE8D-7F5EC173E0FA}" type="presParOf" srcId="{AA38E721-FDAD-47EA-B66B-A0810343E526}" destId="{E37225FE-79F5-4CE2-8E11-D1A15BF26C0B}" srcOrd="2" destOrd="0" presId="urn:microsoft.com/office/officeart/2008/layout/VerticalCurvedList"/>
    <dgm:cxn modelId="{6A5FB1A5-577E-4612-874D-140C531E9FA7}" type="presParOf" srcId="{AA38E721-FDAD-47EA-B66B-A0810343E526}" destId="{8804CA12-8C52-48B8-8368-3F41F13ABC17}" srcOrd="3" destOrd="0" presId="urn:microsoft.com/office/officeart/2008/layout/VerticalCurvedList"/>
    <dgm:cxn modelId="{041E8ADE-2100-43DD-9F29-5B5D4F521C15}" type="presParOf" srcId="{214393CC-CBC9-4537-871B-057BB155350A}" destId="{3CFCAF78-EDD3-4FA9-8AAB-B5FF95D235C6}" srcOrd="1" destOrd="0" presId="urn:microsoft.com/office/officeart/2008/layout/VerticalCurvedList"/>
    <dgm:cxn modelId="{ECB7333A-6A91-4214-844A-FA69432F7148}" type="presParOf" srcId="{214393CC-CBC9-4537-871B-057BB155350A}" destId="{942759B0-1781-438F-9011-EC4B8961341B}" srcOrd="2" destOrd="0" presId="urn:microsoft.com/office/officeart/2008/layout/VerticalCurvedList"/>
    <dgm:cxn modelId="{9F3DD4F7-028E-429F-80A3-C804B75F8091}" type="presParOf" srcId="{942759B0-1781-438F-9011-EC4B8961341B}" destId="{B3EAB417-48D8-434F-A0E0-15E60D5F8D2F}" srcOrd="0" destOrd="0" presId="urn:microsoft.com/office/officeart/2008/layout/VerticalCurvedList"/>
    <dgm:cxn modelId="{018F961F-5980-458E-A38F-085CD1258141}" type="presParOf" srcId="{214393CC-CBC9-4537-871B-057BB155350A}" destId="{05585C6A-9DCC-444C-9C7F-173A8396753B}" srcOrd="3" destOrd="0" presId="urn:microsoft.com/office/officeart/2008/layout/VerticalCurvedList"/>
    <dgm:cxn modelId="{68516E21-EAFC-4598-AAA4-DAC99878E7F7}" type="presParOf" srcId="{214393CC-CBC9-4537-871B-057BB155350A}" destId="{6D29A021-DBEB-49EB-A3E7-DD77C267F91E}" srcOrd="4" destOrd="0" presId="urn:microsoft.com/office/officeart/2008/layout/VerticalCurvedList"/>
    <dgm:cxn modelId="{0B0D66B6-9D7A-4889-9E87-28B35C1AE7AB}" type="presParOf" srcId="{6D29A021-DBEB-49EB-A3E7-DD77C267F91E}" destId="{6EDB7F8F-9701-4314-9D8F-B11AA219EA8C}" srcOrd="0" destOrd="0" presId="urn:microsoft.com/office/officeart/2008/layout/VerticalCurvedList"/>
    <dgm:cxn modelId="{3A929B2F-EC90-40F1-8ACF-B46B385D0B30}" type="presParOf" srcId="{214393CC-CBC9-4537-871B-057BB155350A}" destId="{D5B5AB45-BFEA-4F3B-B435-D5EAEAE368BF}" srcOrd="5" destOrd="0" presId="urn:microsoft.com/office/officeart/2008/layout/VerticalCurvedList"/>
    <dgm:cxn modelId="{A66D832D-89F7-41AF-9180-7C0729FCAE5D}" type="presParOf" srcId="{214393CC-CBC9-4537-871B-057BB155350A}" destId="{647BB303-2A1E-4DAA-9C61-23E2DB4EF04D}" srcOrd="6" destOrd="0" presId="urn:microsoft.com/office/officeart/2008/layout/VerticalCurvedList"/>
    <dgm:cxn modelId="{CA16DF48-292D-402A-8EA2-946E7D2B0D59}" type="presParOf" srcId="{647BB303-2A1E-4DAA-9C61-23E2DB4EF04D}" destId="{701B34D5-C01F-4014-9946-36F76B74F66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E5C964-34E2-4AD0-AC9B-9D3C7D980510}">
      <dsp:nvSpPr>
        <dsp:cNvPr id="0" name=""/>
        <dsp:cNvSpPr/>
      </dsp:nvSpPr>
      <dsp:spPr>
        <a:xfrm>
          <a:off x="-6125176" y="-937410"/>
          <a:ext cx="7293488" cy="7293488"/>
        </a:xfrm>
        <a:prstGeom prst="blockArc">
          <a:avLst>
            <a:gd name="adj1" fmla="val 18900000"/>
            <a:gd name="adj2" fmla="val 2700000"/>
            <a:gd name="adj3" fmla="val 296"/>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FCAF78-EDD3-4FA9-8AAB-B5FF95D235C6}">
      <dsp:nvSpPr>
        <dsp:cNvPr id="0" name=""/>
        <dsp:cNvSpPr/>
      </dsp:nvSpPr>
      <dsp:spPr>
        <a:xfrm>
          <a:off x="752110" y="541866"/>
          <a:ext cx="5370712" cy="1083733"/>
        </a:xfrm>
        <a:prstGeom prst="rect">
          <a:avLst/>
        </a:prstGeom>
        <a:solidFill>
          <a:schemeClr val="lt1">
            <a:hueOff val="0"/>
            <a:satOff val="0"/>
            <a:lumOff val="0"/>
            <a:alphaOff val="0"/>
          </a:schemeClr>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71120" rIns="71120" bIns="71120" numCol="1" spcCol="1270" anchor="ctr" anchorCtr="0">
          <a:noAutofit/>
        </a:bodyPr>
        <a:lstStyle/>
        <a:p>
          <a:pPr marL="0" lvl="0" indent="0" algn="l" defTabSz="1244600">
            <a:lnSpc>
              <a:spcPct val="90000"/>
            </a:lnSpc>
            <a:spcBef>
              <a:spcPct val="0"/>
            </a:spcBef>
            <a:spcAft>
              <a:spcPct val="35000"/>
            </a:spcAft>
            <a:buNone/>
          </a:pPr>
          <a:r>
            <a:rPr lang="en-US" sz="2800" kern="1200" dirty="0">
              <a:solidFill>
                <a:srgbClr val="000000"/>
              </a:solidFill>
              <a:latin typeface="Arial Narrow" panose="020B0606020202030204" pitchFamily="34" charset="0"/>
              <a:cs typeface="Calibri" panose="020F0502020204030204" pitchFamily="34" charset="0"/>
            </a:rPr>
            <a:t>A </a:t>
          </a:r>
          <a:r>
            <a:rPr lang="en-US" sz="2800" b="1" kern="1200" dirty="0">
              <a:solidFill>
                <a:schemeClr val="accent1"/>
              </a:solidFill>
              <a:latin typeface="Arial Narrow" panose="020B0606020202030204" pitchFamily="34" charset="0"/>
              <a:cs typeface="Calibri" panose="020F0502020204030204" pitchFamily="34" charset="0"/>
            </a:rPr>
            <a:t>strategic</a:t>
          </a:r>
          <a:r>
            <a:rPr lang="en-US" sz="2800" kern="1200" dirty="0">
              <a:solidFill>
                <a:schemeClr val="accent1"/>
              </a:solidFill>
              <a:latin typeface="Arial Narrow" panose="020B0606020202030204" pitchFamily="34" charset="0"/>
              <a:cs typeface="Calibri" panose="020F0502020204030204" pitchFamily="34" charset="0"/>
            </a:rPr>
            <a:t> </a:t>
          </a:r>
          <a:r>
            <a:rPr lang="en-US" sz="2800" b="1" kern="1200" dirty="0">
              <a:solidFill>
                <a:schemeClr val="accent1"/>
              </a:solidFill>
              <a:latin typeface="Arial Narrow" panose="020B0606020202030204" pitchFamily="34" charset="0"/>
              <a:cs typeface="Calibri" panose="020F0502020204030204" pitchFamily="34" charset="0"/>
            </a:rPr>
            <a:t>vision </a:t>
          </a:r>
          <a:r>
            <a:rPr lang="en-US" sz="2800" kern="1200" dirty="0">
              <a:solidFill>
                <a:srgbClr val="000000"/>
              </a:solidFill>
              <a:latin typeface="Arial Narrow" panose="020B0606020202030204" pitchFamily="34" charset="0"/>
              <a:cs typeface="Calibri" panose="020F0502020204030204" pitchFamily="34" charset="0"/>
            </a:rPr>
            <a:t>for achieving 2030 Agenda in a coherent manner</a:t>
          </a:r>
          <a:endParaRPr lang="en-US" sz="2800" kern="1200" dirty="0"/>
        </a:p>
      </dsp:txBody>
      <dsp:txXfrm>
        <a:off x="752110" y="541866"/>
        <a:ext cx="5370712" cy="1083733"/>
      </dsp:txXfrm>
    </dsp:sp>
    <dsp:sp modelId="{B3EAB417-48D8-434F-A0E0-15E60D5F8D2F}">
      <dsp:nvSpPr>
        <dsp:cNvPr id="0" name=""/>
        <dsp:cNvSpPr/>
      </dsp:nvSpPr>
      <dsp:spPr>
        <a:xfrm>
          <a:off x="74777" y="406400"/>
          <a:ext cx="1354666" cy="1354666"/>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585C6A-9DCC-444C-9C7F-173A8396753B}">
      <dsp:nvSpPr>
        <dsp:cNvPr id="0" name=""/>
        <dsp:cNvSpPr/>
      </dsp:nvSpPr>
      <dsp:spPr>
        <a:xfrm>
          <a:off x="1146048" y="2167466"/>
          <a:ext cx="4976775" cy="1083733"/>
        </a:xfrm>
        <a:prstGeom prst="rect">
          <a:avLst/>
        </a:prstGeom>
        <a:solidFill>
          <a:schemeClr val="lt1">
            <a:hueOff val="0"/>
            <a:satOff val="0"/>
            <a:lumOff val="0"/>
            <a:alphaOff val="0"/>
          </a:schemeClr>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71120" rIns="71120" bIns="71120" numCol="1" spcCol="1270" anchor="ctr" anchorCtr="0">
          <a:noAutofit/>
        </a:bodyPr>
        <a:lstStyle/>
        <a:p>
          <a:pPr marL="0" lvl="0" indent="0" algn="l" defTabSz="1244600">
            <a:lnSpc>
              <a:spcPct val="90000"/>
            </a:lnSpc>
            <a:spcBef>
              <a:spcPct val="0"/>
            </a:spcBef>
            <a:spcAft>
              <a:spcPct val="35000"/>
            </a:spcAft>
            <a:buNone/>
          </a:pPr>
          <a:r>
            <a:rPr lang="en-US" sz="2800" kern="1200" dirty="0">
              <a:solidFill>
                <a:srgbClr val="000000"/>
              </a:solidFill>
              <a:latin typeface="Arial Narrow" panose="020B0606020202030204" pitchFamily="34" charset="0"/>
              <a:cs typeface="Calibri" panose="020F0502020204030204" pitchFamily="34" charset="0"/>
            </a:rPr>
            <a:t>Effective and inclusive </a:t>
          </a:r>
          <a:r>
            <a:rPr lang="en-US" sz="2800" b="1" kern="1200" dirty="0">
              <a:solidFill>
                <a:schemeClr val="accent1"/>
              </a:solidFill>
              <a:latin typeface="Arial Narrow" panose="020B0606020202030204" pitchFamily="34" charset="0"/>
              <a:cs typeface="Calibri" panose="020F0502020204030204" pitchFamily="34" charset="0"/>
            </a:rPr>
            <a:t>mechanisms to address policy interactions</a:t>
          </a:r>
          <a:endParaRPr lang="en-US" sz="2800" kern="1200" dirty="0">
            <a:solidFill>
              <a:schemeClr val="accent1"/>
            </a:solidFill>
          </a:endParaRPr>
        </a:p>
      </dsp:txBody>
      <dsp:txXfrm>
        <a:off x="1146048" y="2167466"/>
        <a:ext cx="4976775" cy="1083733"/>
      </dsp:txXfrm>
    </dsp:sp>
    <dsp:sp modelId="{6EDB7F8F-9701-4314-9D8F-B11AA219EA8C}">
      <dsp:nvSpPr>
        <dsp:cNvPr id="0" name=""/>
        <dsp:cNvSpPr/>
      </dsp:nvSpPr>
      <dsp:spPr>
        <a:xfrm>
          <a:off x="468714" y="2032000"/>
          <a:ext cx="1354666" cy="1354666"/>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5B5AB45-BFEA-4F3B-B435-D5EAEAE368BF}">
      <dsp:nvSpPr>
        <dsp:cNvPr id="0" name=""/>
        <dsp:cNvSpPr/>
      </dsp:nvSpPr>
      <dsp:spPr>
        <a:xfrm>
          <a:off x="752110" y="3793066"/>
          <a:ext cx="5370712" cy="1083733"/>
        </a:xfrm>
        <a:prstGeom prst="rect">
          <a:avLst/>
        </a:prstGeom>
        <a:solidFill>
          <a:schemeClr val="lt1">
            <a:hueOff val="0"/>
            <a:satOff val="0"/>
            <a:lumOff val="0"/>
            <a:alphaOff val="0"/>
          </a:schemeClr>
        </a:solid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60213" tIns="71120" rIns="71120" bIns="71120" numCol="1" spcCol="1270" anchor="ctr" anchorCtr="0">
          <a:noAutofit/>
        </a:bodyPr>
        <a:lstStyle/>
        <a:p>
          <a:pPr marL="0" lvl="0" indent="0" algn="l" defTabSz="1244600">
            <a:lnSpc>
              <a:spcPct val="90000"/>
            </a:lnSpc>
            <a:spcBef>
              <a:spcPct val="0"/>
            </a:spcBef>
            <a:spcAft>
              <a:spcPct val="35000"/>
            </a:spcAft>
            <a:buNone/>
          </a:pPr>
          <a:r>
            <a:rPr lang="en-US" sz="2800" kern="1200" dirty="0">
              <a:solidFill>
                <a:srgbClr val="000000"/>
              </a:solidFill>
              <a:latin typeface="Arial Narrow" panose="020B0606020202030204" pitchFamily="34" charset="0"/>
              <a:cs typeface="Calibri" panose="020F0502020204030204" pitchFamily="34" charset="0"/>
            </a:rPr>
            <a:t>Responsive </a:t>
          </a:r>
          <a:r>
            <a:rPr lang="en-US" sz="2800" b="1" kern="1200" dirty="0">
              <a:solidFill>
                <a:schemeClr val="accent1"/>
              </a:solidFill>
              <a:latin typeface="Arial Narrow" panose="020B0606020202030204" pitchFamily="34" charset="0"/>
              <a:cs typeface="Calibri" panose="020F0502020204030204" pitchFamily="34" charset="0"/>
            </a:rPr>
            <a:t>tools to anticipate, assess and address impacts</a:t>
          </a:r>
          <a:r>
            <a:rPr lang="en-US" sz="2800" kern="1200" dirty="0">
              <a:solidFill>
                <a:srgbClr val="000000"/>
              </a:solidFill>
              <a:latin typeface="Arial Narrow" panose="020B0606020202030204" pitchFamily="34" charset="0"/>
              <a:cs typeface="Calibri" panose="020F0502020204030204" pitchFamily="34" charset="0"/>
            </a:rPr>
            <a:t>:</a:t>
          </a:r>
          <a:endParaRPr lang="en-US" sz="2800" kern="1200" dirty="0"/>
        </a:p>
      </dsp:txBody>
      <dsp:txXfrm>
        <a:off x="752110" y="3793066"/>
        <a:ext cx="5370712" cy="1083733"/>
      </dsp:txXfrm>
    </dsp:sp>
    <dsp:sp modelId="{701B34D5-C01F-4014-9946-36F76B74F665}">
      <dsp:nvSpPr>
        <dsp:cNvPr id="0" name=""/>
        <dsp:cNvSpPr/>
      </dsp:nvSpPr>
      <dsp:spPr>
        <a:xfrm>
          <a:off x="74777" y="3657600"/>
          <a:ext cx="1354666" cy="1354666"/>
        </a:xfrm>
        <a:prstGeom prst="ellipse">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0.00237</cdr:x>
      <cdr:y>0.02469</cdr:y>
    </cdr:from>
    <cdr:to>
      <cdr:x>0.25862</cdr:x>
      <cdr:y>0.16503</cdr:y>
    </cdr:to>
    <cdr:sp macro="" textlink="">
      <cdr:nvSpPr>
        <cdr:cNvPr id="2" name="TextBox 1"/>
        <cdr:cNvSpPr txBox="1"/>
      </cdr:nvSpPr>
      <cdr:spPr>
        <a:xfrm xmlns:a="http://schemas.openxmlformats.org/drawingml/2006/main">
          <a:off x="12347" y="116470"/>
          <a:ext cx="1336768" cy="661933"/>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000" dirty="0">
              <a:latin typeface="Arial Narrow" panose="020B0606020202030204" pitchFamily="34" charset="0"/>
            </a:rPr>
            <a:t>Leadership/co-leadership</a:t>
          </a:r>
          <a:r>
            <a:rPr lang="en-GB" sz="1000" baseline="0" dirty="0">
              <a:latin typeface="Arial Narrow" panose="020B0606020202030204" pitchFamily="34" charset="0"/>
            </a:rPr>
            <a:t> without the Centre of Government</a:t>
          </a:r>
          <a:endParaRPr lang="en-GB" sz="1000" dirty="0">
            <a:latin typeface="Arial Narrow" panose="020B0606020202030204" pitchFamily="34" charset="0"/>
          </a:endParaRPr>
        </a:p>
      </cdr:txBody>
    </cdr:sp>
  </cdr:relSizeAnchor>
  <cdr:relSizeAnchor xmlns:cdr="http://schemas.openxmlformats.org/drawingml/2006/chartDrawing">
    <cdr:from>
      <cdr:x>0.69184</cdr:x>
      <cdr:y>0.84258</cdr:y>
    </cdr:from>
    <cdr:to>
      <cdr:x>0.96857</cdr:x>
      <cdr:y>1</cdr:y>
    </cdr:to>
    <cdr:sp macro="" textlink="">
      <cdr:nvSpPr>
        <cdr:cNvPr id="3" name="TextBox 1"/>
        <cdr:cNvSpPr txBox="1"/>
      </cdr:nvSpPr>
      <cdr:spPr>
        <a:xfrm xmlns:a="http://schemas.openxmlformats.org/drawingml/2006/main">
          <a:off x="3609024" y="3974145"/>
          <a:ext cx="1443582" cy="742494"/>
        </a:xfrm>
        <a:prstGeom xmlns:a="http://schemas.openxmlformats.org/drawingml/2006/main" prst="rect">
          <a:avLst/>
        </a:prstGeom>
      </cdr:spPr>
      <cdr:txBody>
        <a:bodyPr xmlns:a="http://schemas.openxmlformats.org/drawingml/2006/main" wrap="square" rtlCol="0" anchor="ct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sz="1000" dirty="0">
              <a:latin typeface="Arial Narrow" panose="020B0606020202030204" pitchFamily="34" charset="0"/>
            </a:rPr>
            <a:t>Co-leadership by the Centre of Government and line ministries</a:t>
          </a:r>
        </a:p>
      </cdr:txBody>
    </cdr:sp>
  </cdr:relSizeAnchor>
  <cdr:relSizeAnchor xmlns:cdr="http://schemas.openxmlformats.org/drawingml/2006/chartDrawing">
    <cdr:from>
      <cdr:x>0.72441</cdr:x>
      <cdr:y>0.02818</cdr:y>
    </cdr:from>
    <cdr:to>
      <cdr:x>0.92157</cdr:x>
      <cdr:y>0.1114</cdr:y>
    </cdr:to>
    <cdr:sp macro="" textlink="">
      <cdr:nvSpPr>
        <cdr:cNvPr id="4" name="TextBox 1"/>
        <cdr:cNvSpPr txBox="1"/>
      </cdr:nvSpPr>
      <cdr:spPr>
        <a:xfrm xmlns:a="http://schemas.openxmlformats.org/drawingml/2006/main">
          <a:off x="3763960" y="132893"/>
          <a:ext cx="1024430" cy="39252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GB" dirty="0">
              <a:latin typeface="Arial Narrow" panose="020B0606020202030204" pitchFamily="34" charset="0"/>
            </a:rPr>
            <a:t>Leadership by the Centre of Government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34A39C-8F63-4672-A956-2E57E1EABF53}" type="datetimeFigureOut">
              <a:rPr lang="en-GB" smtClean="0"/>
              <a:t>21/08/2019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D7B97A-C771-4AB4-BB95-825E287DB442}" type="slidenum">
              <a:rPr lang="en-GB" smtClean="0"/>
              <a:t>‹#›</a:t>
            </a:fld>
            <a:endParaRPr lang="en-GB"/>
          </a:p>
        </p:txBody>
      </p:sp>
    </p:spTree>
    <p:extLst>
      <p:ext uri="{BB962C8B-B14F-4D97-AF65-F5344CB8AC3E}">
        <p14:creationId xmlns:p14="http://schemas.microsoft.com/office/powerpoint/2010/main" val="41424815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Slide 2 - Enablers for PCSD (institutional mechanisms): Towards a new OECD instrument on PCSD</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As part of the efforts to make our existing instruments more SDG-relevant, the OECD has embarked on an inclusive process to update the Recommendation of the OECD Council on Policy Coherence for Development. </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The new Recommendation on PCSD aims to provide Member and partner countries with guidance to design, implement, monitor and assess coherent policies in pursuing the SDGs at home and abroad.</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Recommendation focuses primarily on the enablers that are essential to facilitate governments’ efforts to enhance PCSD. It is based on the premise that the ability to consistently develop and implement coherent policies in all areas is dependent on the processes, systems, structures and tools used by governments to manage and co-ordinate policy at all levels.</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The new Recommendation will include a set of principles (building blocks) for PCSD under three main themes:</a:t>
            </a:r>
          </a:p>
          <a:p>
            <a:r>
              <a:rPr lang="en-GB" sz="1200" kern="1200" dirty="0">
                <a:solidFill>
                  <a:schemeClr val="tx1"/>
                </a:solidFill>
                <a:effectLst/>
                <a:latin typeface="+mn-lt"/>
                <a:ea typeface="+mn-ea"/>
                <a:cs typeface="+mn-cs"/>
              </a:rPr>
              <a:t> </a:t>
            </a:r>
          </a:p>
          <a:p>
            <a:pPr marL="228600" lvl="0" indent="-228600">
              <a:buFont typeface="+mj-lt"/>
              <a:buAutoNum type="arabicPeriod"/>
            </a:pPr>
            <a:r>
              <a:rPr lang="en-GB" sz="1200" b="1" i="1" kern="1200" dirty="0">
                <a:solidFill>
                  <a:schemeClr val="tx1"/>
                </a:solidFill>
                <a:effectLst/>
                <a:latin typeface="+mn-lt"/>
                <a:ea typeface="+mn-ea"/>
                <a:cs typeface="+mn-cs"/>
              </a:rPr>
              <a:t>A strategic vision</a:t>
            </a:r>
            <a:r>
              <a:rPr lang="en-GB" sz="1200" i="1" kern="1200" dirty="0">
                <a:solidFill>
                  <a:schemeClr val="tx1"/>
                </a:solidFill>
                <a:effectLst/>
                <a:latin typeface="+mn-lt"/>
                <a:ea typeface="+mn-ea"/>
                <a:cs typeface="+mn-cs"/>
              </a:rPr>
              <a:t> for  achieving the SDGs underpinned by a clear </a:t>
            </a:r>
            <a:r>
              <a:rPr lang="en-GB" sz="1200" b="1" i="1" kern="1200" dirty="0">
                <a:solidFill>
                  <a:schemeClr val="tx1"/>
                </a:solidFill>
                <a:effectLst/>
                <a:latin typeface="+mn-lt"/>
                <a:ea typeface="+mn-ea"/>
                <a:cs typeface="+mn-cs"/>
              </a:rPr>
              <a:t>political commitment</a:t>
            </a:r>
            <a:r>
              <a:rPr lang="en-GB" sz="1200" i="1" kern="1200" dirty="0">
                <a:solidFill>
                  <a:schemeClr val="tx1"/>
                </a:solidFill>
                <a:effectLst/>
                <a:latin typeface="+mn-lt"/>
                <a:ea typeface="+mn-ea"/>
                <a:cs typeface="+mn-cs"/>
              </a:rPr>
              <a:t> and institutional </a:t>
            </a:r>
            <a:r>
              <a:rPr lang="en-GB" sz="1200" b="1" i="1" kern="1200" dirty="0">
                <a:solidFill>
                  <a:schemeClr val="tx1"/>
                </a:solidFill>
                <a:effectLst/>
                <a:latin typeface="+mn-lt"/>
                <a:ea typeface="+mn-ea"/>
                <a:cs typeface="+mn-cs"/>
              </a:rPr>
              <a:t>leadership</a:t>
            </a:r>
            <a:r>
              <a:rPr lang="en-GB" sz="1200" i="1" kern="1200" dirty="0">
                <a:solidFill>
                  <a:schemeClr val="tx1"/>
                </a:solidFill>
                <a:effectLst/>
                <a:latin typeface="+mn-lt"/>
                <a:ea typeface="+mn-ea"/>
                <a:cs typeface="+mn-cs"/>
              </a:rPr>
              <a:t> to enhance policy coherence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political commitment and leadership</a:t>
            </a:r>
            <a:r>
              <a:rPr lang="en-GB" sz="1200" kern="1200" dirty="0">
                <a:solidFill>
                  <a:schemeClr val="tx1"/>
                </a:solidFill>
                <a:effectLst/>
                <a:latin typeface="+mn-lt"/>
                <a:ea typeface="+mn-ea"/>
                <a:cs typeface="+mn-cs"/>
              </a:rPr>
              <a:t> – to mobilise whole-of-government action, and translate commitment to PCSD into concrete measures at the local, regional, national and international levels;</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long-term vision and planning horizons –</a:t>
            </a:r>
            <a:r>
              <a:rPr lang="en-GB" sz="1200" kern="1200" dirty="0">
                <a:solidFill>
                  <a:schemeClr val="tx1"/>
                </a:solidFill>
                <a:effectLst/>
                <a:latin typeface="+mn-lt"/>
                <a:ea typeface="+mn-ea"/>
                <a:cs typeface="+mn-cs"/>
              </a:rPr>
              <a:t> to reconcile short- and long-term priorities and make informed choices about sustainable development considering the long-term implications of today’s policy decisions on the well-being of future generations;</a:t>
            </a:r>
          </a:p>
          <a:p>
            <a:pPr marL="0" indent="0">
              <a:buFont typeface="Arial" panose="020B0604020202020204" pitchFamily="34" charset="0"/>
              <a:buNone/>
            </a:pPr>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policy integration –</a:t>
            </a:r>
            <a:r>
              <a:rPr lang="en-GB" sz="1200" kern="1200" dirty="0">
                <a:solidFill>
                  <a:schemeClr val="tx1"/>
                </a:solidFill>
                <a:effectLst/>
                <a:latin typeface="+mn-lt"/>
                <a:ea typeface="+mn-ea"/>
                <a:cs typeface="+mn-cs"/>
              </a:rPr>
              <a:t> to capitalise on synergies and manage trade-offs between economic, social and environmental policy areas, as well as to ensure consistency with internationally agreed goals;</a:t>
            </a:r>
          </a:p>
          <a:p>
            <a:r>
              <a:rPr lang="en-GB" sz="1200" kern="1200" dirty="0">
                <a:solidFill>
                  <a:schemeClr val="tx1"/>
                </a:solidFill>
                <a:effectLst/>
                <a:latin typeface="+mn-lt"/>
                <a:ea typeface="+mn-ea"/>
                <a:cs typeface="+mn-cs"/>
              </a:rPr>
              <a:t> </a:t>
            </a:r>
          </a:p>
          <a:p>
            <a:pPr marL="228600" lvl="0" indent="-228600">
              <a:buFont typeface="+mj-lt"/>
              <a:buAutoNum type="arabicPeriod" startAt="2"/>
            </a:pPr>
            <a:r>
              <a:rPr lang="en-GB" sz="1200" kern="1200" dirty="0">
                <a:solidFill>
                  <a:schemeClr val="tx1"/>
                </a:solidFill>
                <a:effectLst/>
                <a:latin typeface="+mn-lt"/>
                <a:ea typeface="+mn-ea"/>
                <a:cs typeface="+mn-cs"/>
              </a:rPr>
              <a:t>Effective and inclusive institutional and governance </a:t>
            </a:r>
            <a:r>
              <a:rPr lang="en-GB" sz="1200" b="1" i="1" kern="1200" dirty="0">
                <a:solidFill>
                  <a:schemeClr val="tx1"/>
                </a:solidFill>
                <a:effectLst/>
                <a:latin typeface="+mn-lt"/>
                <a:ea typeface="+mn-ea"/>
                <a:cs typeface="+mn-cs"/>
              </a:rPr>
              <a:t>mechanisms to address</a:t>
            </a:r>
            <a:r>
              <a:rPr lang="en-GB" sz="1200" kern="1200" dirty="0">
                <a:solidFill>
                  <a:schemeClr val="tx1"/>
                </a:solidFill>
                <a:effectLst/>
                <a:latin typeface="+mn-lt"/>
                <a:ea typeface="+mn-ea"/>
                <a:cs typeface="+mn-cs"/>
              </a:rPr>
              <a:t> </a:t>
            </a:r>
            <a:r>
              <a:rPr lang="en-GB" sz="1200" b="1" i="1" kern="1200" dirty="0">
                <a:solidFill>
                  <a:schemeClr val="tx1"/>
                </a:solidFill>
                <a:effectLst/>
                <a:latin typeface="+mn-lt"/>
                <a:ea typeface="+mn-ea"/>
                <a:cs typeface="+mn-cs"/>
              </a:rPr>
              <a:t>policy interactions</a:t>
            </a:r>
            <a:r>
              <a:rPr lang="en-GB" sz="1200" kern="1200" dirty="0">
                <a:solidFill>
                  <a:schemeClr val="tx1"/>
                </a:solidFill>
                <a:effectLst/>
                <a:latin typeface="+mn-lt"/>
                <a:ea typeface="+mn-ea"/>
                <a:cs typeface="+mn-cs"/>
              </a:rPr>
              <a:t> across sectors and align actions between levels of government</a:t>
            </a:r>
            <a:endParaRPr lang="en-GB" sz="1200" b="1"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policy and institutional co-ordination –</a:t>
            </a:r>
            <a:r>
              <a:rPr lang="en-GB" sz="1200" kern="1200" dirty="0">
                <a:solidFill>
                  <a:schemeClr val="tx1"/>
                </a:solidFill>
                <a:effectLst/>
                <a:latin typeface="+mn-lt"/>
                <a:ea typeface="+mn-ea"/>
                <a:cs typeface="+mn-cs"/>
              </a:rPr>
              <a:t> to resolve divergences between sectoral priorities and policies, and ensure mutually supporting efforts across sectors and institutions; </a:t>
            </a:r>
          </a:p>
          <a:p>
            <a:pPr marL="17145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regional and local involvement –</a:t>
            </a:r>
            <a:r>
              <a:rPr lang="en-GB" sz="1200" kern="1200" dirty="0">
                <a:solidFill>
                  <a:schemeClr val="tx1"/>
                </a:solidFill>
                <a:effectLst/>
                <a:latin typeface="+mn-lt"/>
                <a:ea typeface="+mn-ea"/>
                <a:cs typeface="+mn-cs"/>
              </a:rPr>
              <a:t> to align priorities and ensure co-ordinated action and consistency across all levels of government; </a:t>
            </a:r>
          </a:p>
          <a:p>
            <a:pPr marL="0" indent="0">
              <a:buFont typeface="Arial" panose="020B0604020202020204" pitchFamily="34" charset="0"/>
              <a:buNone/>
            </a:pPr>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stakeholder engagement – </a:t>
            </a:r>
            <a:r>
              <a:rPr lang="en-GB" sz="1200" kern="1200" dirty="0">
                <a:solidFill>
                  <a:schemeClr val="tx1"/>
                </a:solidFill>
                <a:effectLst/>
                <a:latin typeface="+mn-lt"/>
                <a:ea typeface="+mn-ea"/>
                <a:cs typeface="+mn-cs"/>
              </a:rPr>
              <a:t>to ensure that PCSD measures are understood and accepted by the population and supported by key stakeholders; that actions are aligned; and that knowledge and resources for PCSD are mobilised; </a:t>
            </a:r>
          </a:p>
          <a:p>
            <a:r>
              <a:rPr lang="en-GB" sz="1200" kern="1200" dirty="0">
                <a:solidFill>
                  <a:schemeClr val="tx1"/>
                </a:solidFill>
                <a:effectLst/>
                <a:latin typeface="+mn-lt"/>
                <a:ea typeface="+mn-ea"/>
                <a:cs typeface="+mn-cs"/>
              </a:rPr>
              <a:t> </a:t>
            </a:r>
          </a:p>
          <a:p>
            <a:pPr marL="228600" lvl="0" indent="-228600">
              <a:buFont typeface="+mj-lt"/>
              <a:buAutoNum type="arabicPeriod" startAt="3"/>
            </a:pPr>
            <a:r>
              <a:rPr lang="en-GB" sz="1200" kern="1200" dirty="0">
                <a:solidFill>
                  <a:schemeClr val="tx1"/>
                </a:solidFill>
                <a:effectLst/>
                <a:latin typeface="+mn-lt"/>
                <a:ea typeface="+mn-ea"/>
                <a:cs typeface="+mn-cs"/>
              </a:rPr>
              <a:t>A set of responsive and adaptive tools and mechanisms to </a:t>
            </a:r>
            <a:r>
              <a:rPr lang="en-GB" sz="1200" b="1" i="1" kern="1200" dirty="0">
                <a:solidFill>
                  <a:schemeClr val="tx1"/>
                </a:solidFill>
                <a:effectLst/>
                <a:latin typeface="+mn-lt"/>
                <a:ea typeface="+mn-ea"/>
                <a:cs typeface="+mn-cs"/>
              </a:rPr>
              <a:t>anticipate and address domestic, transboundary and long-term impacts of policies</a:t>
            </a:r>
            <a:endParaRPr lang="en-GB" sz="1200" b="1"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analysis and assessments of policy impacts –</a:t>
            </a:r>
            <a:r>
              <a:rPr lang="en-GB" sz="1200" kern="1200" dirty="0">
                <a:solidFill>
                  <a:schemeClr val="tx1"/>
                </a:solidFill>
                <a:effectLst/>
                <a:latin typeface="+mn-lt"/>
                <a:ea typeface="+mn-ea"/>
                <a:cs typeface="+mn-cs"/>
              </a:rPr>
              <a:t> to provide decision-makers with informed evidence on positive and negative impacts of domestic policies on sustainable development at home and abroad (transboundary impacts); </a:t>
            </a:r>
          </a:p>
          <a:p>
            <a:r>
              <a:rPr lang="en-GB" sz="1200" kern="1200" dirty="0">
                <a:solidFill>
                  <a:schemeClr val="tx1"/>
                </a:solidFill>
                <a:effectLst/>
                <a:latin typeface="+mn-lt"/>
                <a:ea typeface="+mn-ea"/>
                <a:cs typeface="+mn-cs"/>
              </a:rPr>
              <a:t> </a:t>
            </a:r>
          </a:p>
          <a:p>
            <a:pPr marL="171450" lvl="0" indent="-171450">
              <a:buFont typeface="Arial" panose="020B0604020202020204" pitchFamily="34" charset="0"/>
              <a:buChar char="•"/>
            </a:pPr>
            <a:r>
              <a:rPr lang="en-GB" sz="1200" b="1" kern="1200" dirty="0">
                <a:solidFill>
                  <a:schemeClr val="tx1"/>
                </a:solidFill>
                <a:effectLst/>
                <a:latin typeface="+mn-lt"/>
                <a:ea typeface="+mn-ea"/>
                <a:cs typeface="+mn-cs"/>
              </a:rPr>
              <a:t>monitoring, reporting and evaluation –</a:t>
            </a:r>
            <a:r>
              <a:rPr lang="en-GB" sz="1200" kern="1200" dirty="0">
                <a:solidFill>
                  <a:schemeClr val="tx1"/>
                </a:solidFill>
                <a:effectLst/>
                <a:latin typeface="+mn-lt"/>
                <a:ea typeface="+mn-ea"/>
                <a:cs typeface="+mn-cs"/>
              </a:rPr>
              <a:t> to collect and evaluate information on the impact of policies on sustainable development, and report regularly to governing bodies and the public about progress on PCSD and on how policies have been implemented regarding the SDGs and adjusted in light of negative effects.</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These building blocks for PCSD represent institutional structures, systems, processes and working methods, which are essential drivers for improving policy coherence in pursuing the SDGs. They are applicable to governments with diverse administrative and political traditions.</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The new Recommendation on PCSD will be the culmination of decades of lessons learned in fostering policy coherence, drawing on good practices from OECD Members and Partner countries.</a:t>
            </a:r>
          </a:p>
          <a:p>
            <a:r>
              <a:rPr lang="en-GB" sz="1200" kern="1200" dirty="0">
                <a:solidFill>
                  <a:schemeClr val="tx1"/>
                </a:solidFill>
                <a:effectLst/>
                <a:latin typeface="+mn-lt"/>
                <a:ea typeface="+mn-ea"/>
                <a:cs typeface="+mn-cs"/>
              </a:rPr>
              <a:t> </a:t>
            </a:r>
          </a:p>
          <a:p>
            <a:pPr lvl="0"/>
            <a:r>
              <a:rPr lang="en-GB" sz="1200" kern="1200" dirty="0">
                <a:solidFill>
                  <a:schemeClr val="tx1"/>
                </a:solidFill>
                <a:effectLst/>
                <a:latin typeface="+mn-lt"/>
                <a:ea typeface="+mn-ea"/>
                <a:cs typeface="+mn-cs"/>
              </a:rPr>
              <a:t>This work responds to the OECD Action Plan on SDGs agreed by Ministers in 2017.</a:t>
            </a:r>
          </a:p>
          <a:p>
            <a:endParaRPr lang="en-GB" dirty="0"/>
          </a:p>
        </p:txBody>
      </p:sp>
      <p:sp>
        <p:nvSpPr>
          <p:cNvPr id="4" name="Slide Number Placeholder 3"/>
          <p:cNvSpPr>
            <a:spLocks noGrp="1"/>
          </p:cNvSpPr>
          <p:nvPr>
            <p:ph type="sldNum" sz="quarter" idx="10"/>
          </p:nvPr>
        </p:nvSpPr>
        <p:spPr/>
        <p:txBody>
          <a:bodyPr/>
          <a:lstStyle/>
          <a:p>
            <a:fld id="{27558AB9-E5FC-45C1-82C7-EE58D79F5069}" type="slidenum">
              <a:rPr lang="en-GB" smtClean="0"/>
              <a:t>3</a:t>
            </a:fld>
            <a:endParaRPr lang="en-GB"/>
          </a:p>
        </p:txBody>
      </p:sp>
    </p:spTree>
    <p:extLst>
      <p:ext uri="{BB962C8B-B14F-4D97-AF65-F5344CB8AC3E}">
        <p14:creationId xmlns:p14="http://schemas.microsoft.com/office/powerpoint/2010/main" val="3573511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Past experience with Agenda 21 shows that policy integration is extremely difficult to achieve.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It entails new mandates by which policies and institutions work under a new logic aligning their own sectoral objectives with broader SDGs.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Policy coherence is a key facilitator of integration. It is essential in ensuring that policies aimed at achieving one SDG contribute to progress in others.  It is equally important in avoiding the risk of progress on one goal occurring at the expense of another.</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It entails specific measures, including budgetary, to incorporate SDGs into the mandate of each national institution. It also requires a decision making process with the capacity to influence planning, budgeting, legislation and sectoral </a:t>
            </a:r>
            <a:r>
              <a:rPr lang="en-US" dirty="0" err="1"/>
              <a:t>programmes</a:t>
            </a:r>
            <a:r>
              <a:rPr lang="en-US" dirty="0"/>
              <a:t> and policies.</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Examples</a:t>
            </a:r>
          </a:p>
          <a:p>
            <a:pPr marL="0" indent="0">
              <a:buFont typeface="Arial" panose="020B0604020202020204" pitchFamily="34" charset="0"/>
              <a:buNone/>
            </a:pPr>
            <a:endParaRPr lang="en-US" dirty="0"/>
          </a:p>
          <a:p>
            <a:pPr marL="171450" indent="-171450">
              <a:buFont typeface="Arial" panose="020B0604020202020204" pitchFamily="34" charset="0"/>
              <a:buChar char="•"/>
            </a:pPr>
            <a:r>
              <a:rPr lang="en-US" dirty="0"/>
              <a:t>Mexico - Mexico has incorporated new provisions into the Programming and Budgeting Process to ensure that federal agencies can link their </a:t>
            </a:r>
            <a:r>
              <a:rPr lang="en-US" dirty="0" err="1"/>
              <a:t>programmes</a:t>
            </a:r>
            <a:r>
              <a:rPr lang="en-US" dirty="0"/>
              <a:t> and structures with SDGs.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Germany - 12 management rules of the German SD Strategy define </a:t>
            </a:r>
            <a:r>
              <a:rPr lang="en-US" dirty="0" err="1"/>
              <a:t>requeriments</a:t>
            </a:r>
            <a:r>
              <a:rPr lang="en-US" dirty="0"/>
              <a:t> for integrating SD into policies - sustainability should be considered in every law and decree.</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Japan – has developed the 2016 SDGs Implementation Guiding Principles  which provide a framework for policy integration and direct the government and related agencies to incorporate the SDGs into their plans, strategies and policies.</a:t>
            </a:r>
          </a:p>
          <a:p>
            <a:pPr marL="0" indent="0">
              <a:buFont typeface="Arial" panose="020B0604020202020204" pitchFamily="34" charset="0"/>
              <a:buNone/>
            </a:pPr>
            <a:endParaRPr lang="en-US" dirty="0"/>
          </a:p>
          <a:p>
            <a:endParaRPr lang="en-GB" dirty="0"/>
          </a:p>
        </p:txBody>
      </p:sp>
      <p:sp>
        <p:nvSpPr>
          <p:cNvPr id="4" name="Slide Number Placeholder 3"/>
          <p:cNvSpPr>
            <a:spLocks noGrp="1"/>
          </p:cNvSpPr>
          <p:nvPr>
            <p:ph type="sldNum" sz="quarter" idx="10"/>
          </p:nvPr>
        </p:nvSpPr>
        <p:spPr/>
        <p:txBody>
          <a:bodyPr/>
          <a:lstStyle/>
          <a:p>
            <a:fld id="{2CA515CA-06E2-4539-BFBE-8F8344AA470C}" type="slidenum">
              <a:rPr lang="en-GB" smtClean="0"/>
              <a:t>4</a:t>
            </a:fld>
            <a:endParaRPr lang="en-GB"/>
          </a:p>
        </p:txBody>
      </p:sp>
    </p:spTree>
    <p:extLst>
      <p:ext uri="{BB962C8B-B14F-4D97-AF65-F5344CB8AC3E}">
        <p14:creationId xmlns:p14="http://schemas.microsoft.com/office/powerpoint/2010/main" val="17583290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Policy and institutional co-ordination are needed for addressing highly interconnected SDGs. This requires mechanisms to:</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Allow ministries, public sector agencies and other key stakeholders to share information, define and distribute responsibilities, efficiently allocate resources for implementation.</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Capacities, resources and mandates to anticipate  and solve policy divergences.</a:t>
            </a:r>
          </a:p>
          <a:p>
            <a:pPr marL="171450" indent="-171450">
              <a:buFont typeface="Arial" panose="020B0604020202020204" pitchFamily="34" charset="0"/>
              <a:buChar char="•"/>
            </a:pPr>
            <a:endParaRPr lang="en-GB" dirty="0"/>
          </a:p>
          <a:p>
            <a:pPr marL="0" indent="0">
              <a:buFont typeface="Arial" panose="020B0604020202020204" pitchFamily="34" charset="0"/>
              <a:buNone/>
            </a:pPr>
            <a:r>
              <a:rPr lang="en-US" dirty="0"/>
              <a:t>Examples: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Spain – Has established a High Commissioner for 2030 Agenda, who responds directly to the President of Government, with specific mandate to address policy conflicts.</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10"/>
          </p:nvPr>
        </p:nvSpPr>
        <p:spPr/>
        <p:txBody>
          <a:bodyPr/>
          <a:lstStyle/>
          <a:p>
            <a:fld id="{2CA515CA-06E2-4539-BFBE-8F8344AA470C}" type="slidenum">
              <a:rPr lang="en-GB" smtClean="0"/>
              <a:t>5</a:t>
            </a:fld>
            <a:endParaRPr lang="en-GB"/>
          </a:p>
        </p:txBody>
      </p:sp>
    </p:spTree>
    <p:extLst>
      <p:ext uri="{BB962C8B-B14F-4D97-AF65-F5344CB8AC3E}">
        <p14:creationId xmlns:p14="http://schemas.microsoft.com/office/powerpoint/2010/main" val="4274880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Monitoring and reporting systems could be used more proactively to enhance PCSD, and ensure that sectoral policies, can be adjusted in light of progress, new information and changing circumstances. Inform policy-making.</a:t>
            </a:r>
          </a:p>
          <a:p>
            <a:endParaRPr lang="en-US" dirty="0"/>
          </a:p>
          <a:p>
            <a:r>
              <a:rPr lang="en-US" dirty="0"/>
              <a:t>Examples:</a:t>
            </a:r>
          </a:p>
          <a:p>
            <a:endParaRPr lang="en-US" dirty="0"/>
          </a:p>
          <a:p>
            <a:pPr marL="171450" indent="-171450">
              <a:buFont typeface="Arial" panose="020B0604020202020204" pitchFamily="34" charset="0"/>
              <a:buChar char="•"/>
            </a:pPr>
            <a:r>
              <a:rPr lang="en-US" dirty="0"/>
              <a:t>Germany - The German Sustainable Development Strategy includes national targets and 30 new indicators, some of which include transboundary consequences of national policies.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Netherlands - The annual report on policy coherence for development monitors progress in five themes set out in the revised PCD Action Plan presented to the Parliament in 2018.</a:t>
            </a:r>
          </a:p>
          <a:p>
            <a:endParaRPr lang="en-US" dirty="0"/>
          </a:p>
          <a:p>
            <a:endParaRPr lang="en-US" dirty="0"/>
          </a:p>
          <a:p>
            <a:r>
              <a:rPr lang="en-US" dirty="0"/>
              <a:t>Summing up</a:t>
            </a:r>
          </a:p>
          <a:p>
            <a:endParaRPr lang="en-US" dirty="0"/>
          </a:p>
          <a:p>
            <a:pPr marL="171450" indent="-171450">
              <a:buFont typeface="Arial" panose="020B0604020202020204" pitchFamily="34" charset="0"/>
              <a:buChar char="•"/>
            </a:pPr>
            <a:r>
              <a:rPr lang="en-US" dirty="0"/>
              <a:t>There is no one-size-fits-all approach to enhancing policy coherence. Each country must determine its own institutional mechanisms and sequencing of actions according to its legal, administrative and political context. </a:t>
            </a:r>
          </a:p>
          <a:p>
            <a:endParaRPr lang="en-US" dirty="0"/>
          </a:p>
          <a:p>
            <a:pPr marL="171450" indent="-171450">
              <a:buFont typeface="Arial" panose="020B0604020202020204" pitchFamily="34" charset="0"/>
              <a:buChar char="•"/>
            </a:pPr>
            <a:r>
              <a:rPr lang="en-US" dirty="0"/>
              <a:t>Most countries have well-established mechanisms that can support coherent implementation of the SDGs at every stage of the policy-making process. These mechanisms could be used more proactively for policy coherence purposes.</a:t>
            </a:r>
          </a:p>
          <a:p>
            <a:endParaRPr lang="en-US" dirty="0"/>
          </a:p>
          <a:p>
            <a:endParaRPr lang="en-GB" dirty="0"/>
          </a:p>
        </p:txBody>
      </p:sp>
      <p:sp>
        <p:nvSpPr>
          <p:cNvPr id="4" name="Slide Number Placeholder 3"/>
          <p:cNvSpPr>
            <a:spLocks noGrp="1"/>
          </p:cNvSpPr>
          <p:nvPr>
            <p:ph type="sldNum" sz="quarter" idx="10"/>
          </p:nvPr>
        </p:nvSpPr>
        <p:spPr/>
        <p:txBody>
          <a:bodyPr/>
          <a:lstStyle/>
          <a:p>
            <a:fld id="{2CA515CA-06E2-4539-BFBE-8F8344AA470C}" type="slidenum">
              <a:rPr lang="en-GB" smtClean="0"/>
              <a:t>6</a:t>
            </a:fld>
            <a:endParaRPr lang="en-GB"/>
          </a:p>
        </p:txBody>
      </p:sp>
    </p:spTree>
    <p:extLst>
      <p:ext uri="{BB962C8B-B14F-4D97-AF65-F5344CB8AC3E}">
        <p14:creationId xmlns:p14="http://schemas.microsoft.com/office/powerpoint/2010/main" val="1144710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41C5DF6-9CB4-4567-BAEE-A50123ADD6B4}" type="slidenum">
              <a:rPr lang="en-GB" smtClean="0"/>
              <a:t>7</a:t>
            </a:fld>
            <a:endParaRPr lang="en-GB" dirty="0"/>
          </a:p>
        </p:txBody>
      </p:sp>
    </p:spTree>
    <p:extLst>
      <p:ext uri="{BB962C8B-B14F-4D97-AF65-F5344CB8AC3E}">
        <p14:creationId xmlns:p14="http://schemas.microsoft.com/office/powerpoint/2010/main" val="18605481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tx2"/>
        </a:solidFill>
        <a:effectLst/>
      </p:bgPr>
    </p:bg>
    <p:spTree>
      <p:nvGrpSpPr>
        <p:cNvPr id="1" name=""/>
        <p:cNvGrpSpPr/>
        <p:nvPr/>
      </p:nvGrpSpPr>
      <p:grpSpPr>
        <a:xfrm>
          <a:off x="0" y="0"/>
          <a:ext cx="0" cy="0"/>
          <a:chOff x="0" y="0"/>
          <a:chExt cx="0" cy="0"/>
        </a:xfrm>
      </p:grpSpPr>
      <p:pic>
        <p:nvPicPr>
          <p:cNvPr id="38" name="Imag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88000" y="2628509"/>
            <a:ext cx="3504000" cy="4229631"/>
          </a:xfrm>
          <a:prstGeom prst="rect">
            <a:avLst/>
          </a:prstGeom>
        </p:spPr>
      </p:pic>
      <p:pic>
        <p:nvPicPr>
          <p:cNvPr id="36" name="Imag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0" y="509"/>
            <a:ext cx="3504000" cy="4229631"/>
          </a:xfrm>
          <a:prstGeom prst="rect">
            <a:avLst/>
          </a:prstGeom>
        </p:spPr>
      </p:pic>
      <p:sp>
        <p:nvSpPr>
          <p:cNvPr id="8" name="Title 7"/>
          <p:cNvSpPr>
            <a:spLocks noGrp="1"/>
          </p:cNvSpPr>
          <p:nvPr>
            <p:ph type="ctrTitle" hasCustomPrompt="1"/>
          </p:nvPr>
        </p:nvSpPr>
        <p:spPr>
          <a:xfrm>
            <a:off x="1824000" y="2480400"/>
            <a:ext cx="8400000" cy="1267200"/>
          </a:xfrm>
          <a:prstGeom prst="rect">
            <a:avLst/>
          </a:prstGeom>
        </p:spPr>
        <p:txBody>
          <a:bodyPr lIns="90000" rIns="90000" anchor="b">
            <a:spAutoFit/>
          </a:bodyPr>
          <a:lstStyle>
            <a:lvl1pPr>
              <a:lnSpc>
                <a:spcPts val="4500"/>
              </a:lnSpc>
              <a:defRPr sz="4500" cap="all" baseline="0">
                <a:solidFill>
                  <a:schemeClr val="bg1"/>
                </a:solidFill>
              </a:defRPr>
            </a:lvl1pPr>
          </a:lstStyle>
          <a:p>
            <a:r>
              <a:rPr kumimoji="0" lang="en-US" dirty="0"/>
              <a:t>Click to edit Presentation title</a:t>
            </a:r>
          </a:p>
        </p:txBody>
      </p:sp>
      <p:sp>
        <p:nvSpPr>
          <p:cNvPr id="9" name="Subtitle 8"/>
          <p:cNvSpPr>
            <a:spLocks noGrp="1"/>
          </p:cNvSpPr>
          <p:nvPr>
            <p:ph type="subTitle" idx="1" hasCustomPrompt="1"/>
          </p:nvPr>
        </p:nvSpPr>
        <p:spPr>
          <a:xfrm>
            <a:off x="1824000" y="3805200"/>
            <a:ext cx="8400000" cy="352800"/>
          </a:xfrm>
        </p:spPr>
        <p:txBody>
          <a:bodyPr lIns="90000" rIns="90000">
            <a:spAutoFit/>
          </a:bodyPr>
          <a:lstStyle>
            <a:lvl1pPr marL="0" indent="0" algn="l">
              <a:lnSpc>
                <a:spcPts val="2000"/>
              </a:lnSpc>
              <a:spcBef>
                <a:spcPts val="0"/>
              </a:spcBef>
              <a:buNone/>
              <a:defRPr sz="1800" baseline="0">
                <a:solidFill>
                  <a:schemeClr val="bg1"/>
                </a:solidFill>
                <a:latin typeface="+mj-l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dirty="0"/>
              <a:t>Click to </a:t>
            </a:r>
            <a:r>
              <a:rPr kumimoji="0" lang="fr-FR" dirty="0" err="1"/>
              <a:t>edit</a:t>
            </a:r>
            <a:r>
              <a:rPr kumimoji="0" lang="fr-FR" dirty="0"/>
              <a:t> </a:t>
            </a:r>
            <a:r>
              <a:rPr kumimoji="0" lang="fr-FR" dirty="0" err="1"/>
              <a:t>Subtitle</a:t>
            </a:r>
            <a:endParaRPr kumimoji="0" lang="en-US" dirty="0"/>
          </a:p>
        </p:txBody>
      </p:sp>
      <p:pic>
        <p:nvPicPr>
          <p:cNvPr id="37" name="Image 11"/>
          <p:cNvPicPr>
            <a:picLocks noChangeAspect="1"/>
          </p:cNvPicPr>
          <p:nvPr/>
        </p:nvPicPr>
        <p:blipFill>
          <a:blip r:embed="rId3" cstate="print"/>
          <a:stretch>
            <a:fillRect/>
          </a:stretch>
        </p:blipFill>
        <p:spPr>
          <a:xfrm>
            <a:off x="681601" y="432000"/>
            <a:ext cx="923076" cy="1440000"/>
          </a:xfrm>
          <a:prstGeom prst="rect">
            <a:avLst/>
          </a:prstGeom>
        </p:spPr>
      </p:pic>
      <p:sp>
        <p:nvSpPr>
          <p:cNvPr id="12"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F1C0F58E-AB3B-41D4-898A-34A982A531B3}" type="datetimeFigureOut">
              <a:rPr lang="en-GB" smtClean="0"/>
              <a:t>21/08/2019</a:t>
            </a:fld>
            <a:endParaRPr lang="en-GB"/>
          </a:p>
        </p:txBody>
      </p:sp>
      <p:sp>
        <p:nvSpPr>
          <p:cNvPr id="13"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p>
        </p:txBody>
      </p:sp>
      <p:pic>
        <p:nvPicPr>
          <p:cNvPr id="10" name="Image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52000" y="6055201"/>
            <a:ext cx="2323200" cy="578821"/>
          </a:xfrm>
          <a:prstGeom prst="rect">
            <a:avLst/>
          </a:prstGeom>
        </p:spPr>
      </p:pic>
    </p:spTree>
    <p:extLst>
      <p:ext uri="{BB962C8B-B14F-4D97-AF65-F5344CB8AC3E}">
        <p14:creationId xmlns:p14="http://schemas.microsoft.com/office/powerpoint/2010/main" val="47487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a:t>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F1C0F58E-AB3B-41D4-898A-34A982A531B3}" type="datetimeFigureOut">
              <a:rPr lang="en-GB" smtClean="0"/>
              <a:t>21/08/2019</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964B2A75-E11C-4119-A09A-BC8EDE26FC07}" type="slidenum">
              <a:rPr lang="en-GB" smtClean="0"/>
              <a:t>‹#›</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a:t>Click to edit Slide title</a:t>
            </a:r>
            <a:br>
              <a:rPr lang="en-US" dirty="0"/>
            </a:br>
            <a:r>
              <a:rPr lang="en-US" dirty="0"/>
              <a:t>Slide title can be extended to two lines</a:t>
            </a:r>
          </a:p>
        </p:txBody>
      </p:sp>
    </p:spTree>
    <p:extLst>
      <p:ext uri="{BB962C8B-B14F-4D97-AF65-F5344CB8AC3E}">
        <p14:creationId xmlns:p14="http://schemas.microsoft.com/office/powerpoint/2010/main" val="39289233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p:bgPr>
        <a:solidFill>
          <a:schemeClr val="tx1"/>
        </a:solidFill>
        <a:effectLst/>
      </p:bgPr>
    </p:bg>
    <p:spTree>
      <p:nvGrpSpPr>
        <p:cNvPr id="1" name=""/>
        <p:cNvGrpSpPr/>
        <p:nvPr/>
      </p:nvGrpSpPr>
      <p:grpSpPr>
        <a:xfrm>
          <a:off x="0" y="0"/>
          <a:ext cx="0" cy="0"/>
          <a:chOff x="0" y="0"/>
          <a:chExt cx="0" cy="0"/>
        </a:xfrm>
      </p:grpSpPr>
      <p:pic>
        <p:nvPicPr>
          <p:cNvPr id="7" name="Image 6"/>
          <p:cNvPicPr>
            <a:picLocks noChangeAspect="1"/>
          </p:cNvPicPr>
          <p:nvPr/>
        </p:nvPicPr>
        <p:blipFill>
          <a:blip r:embed="rId2" cstate="print"/>
          <a:stretch>
            <a:fillRect/>
          </a:stretch>
        </p:blipFill>
        <p:spPr>
          <a:xfrm>
            <a:off x="10924801" y="5328000"/>
            <a:ext cx="1267209" cy="1530000"/>
          </a:xfrm>
          <a:prstGeom prst="rect">
            <a:avLst/>
          </a:prstGeom>
        </p:spPr>
      </p:pic>
      <p:pic>
        <p:nvPicPr>
          <p:cNvPr id="8" name="Image 7"/>
          <p:cNvPicPr>
            <a:picLocks noChangeAspect="1"/>
          </p:cNvPicPr>
          <p:nvPr/>
        </p:nvPicPr>
        <p:blipFill>
          <a:blip r:embed="rId3" cstate="print"/>
          <a:stretch>
            <a:fillRect/>
          </a:stretch>
        </p:blipFill>
        <p:spPr>
          <a:xfrm>
            <a:off x="772800" y="468000"/>
            <a:ext cx="923077" cy="1440000"/>
          </a:xfrm>
          <a:prstGeom prst="rect">
            <a:avLst/>
          </a:prstGeom>
        </p:spPr>
      </p:pic>
      <p:sp>
        <p:nvSpPr>
          <p:cNvPr id="9" name="Title 1"/>
          <p:cNvSpPr>
            <a:spLocks noGrp="1"/>
          </p:cNvSpPr>
          <p:nvPr>
            <p:ph type="title" hasCustomPrompt="1"/>
          </p:nvPr>
        </p:nvSpPr>
        <p:spPr>
          <a:xfrm>
            <a:off x="1680000" y="2928144"/>
            <a:ext cx="8832000" cy="1041311"/>
          </a:xfrm>
        </p:spPr>
        <p:txBody>
          <a:bodyPr anchor="ctr" anchorCtr="0">
            <a:spAutoFit/>
          </a:bodyPr>
          <a:lstStyle>
            <a:lvl1pPr algn="ctr">
              <a:lnSpc>
                <a:spcPts val="3700"/>
              </a:lnSpc>
              <a:defRPr sz="3700" b="0" i="0" cap="all" baseline="0">
                <a:solidFill>
                  <a:schemeClr val="bg1"/>
                </a:solidFill>
              </a:defRPr>
            </a:lvl1pPr>
          </a:lstStyle>
          <a:p>
            <a:r>
              <a:rPr lang="en-US" dirty="0"/>
              <a:t>Click to edit Section Header title</a:t>
            </a:r>
          </a:p>
        </p:txBody>
      </p:sp>
      <p:sp>
        <p:nvSpPr>
          <p:cNvPr id="10"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chemeClr val="bg1"/>
                </a:solidFill>
                <a:latin typeface="Arial"/>
              </a:defRPr>
            </a:lvl1pPr>
          </a:lstStyle>
          <a:p>
            <a:fld id="{F1C0F58E-AB3B-41D4-898A-34A982A531B3}" type="datetimeFigureOut">
              <a:rPr lang="en-GB" smtClean="0"/>
              <a:t>21/08/2019</a:t>
            </a:fld>
            <a:endParaRPr lang="en-GB"/>
          </a:p>
        </p:txBody>
      </p:sp>
      <p:sp>
        <p:nvSpPr>
          <p:cNvPr id="11"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chemeClr val="bg1"/>
                </a:solidFill>
                <a:latin typeface="Arial"/>
              </a:defRPr>
            </a:lvl1pPr>
          </a:lstStyle>
          <a:p>
            <a:endParaRPr lang="en-GB"/>
          </a:p>
        </p:txBody>
      </p:sp>
      <p:sp>
        <p:nvSpPr>
          <p:cNvPr id="12"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tx2"/>
                </a:solidFill>
                <a:latin typeface="Arial"/>
              </a:defRPr>
            </a:lvl1pPr>
          </a:lstStyle>
          <a:p>
            <a:fld id="{964B2A75-E11C-4119-A09A-BC8EDE26FC07}" type="slidenum">
              <a:rPr lang="en-GB" smtClean="0"/>
              <a:t>‹#›</a:t>
            </a:fld>
            <a:endParaRPr lang="en-GB"/>
          </a:p>
        </p:txBody>
      </p:sp>
    </p:spTree>
    <p:extLst>
      <p:ext uri="{BB962C8B-B14F-4D97-AF65-F5344CB8AC3E}">
        <p14:creationId xmlns:p14="http://schemas.microsoft.com/office/powerpoint/2010/main" val="6286198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emf"/><Relationship Id="rId5" Type="http://schemas.openxmlformats.org/officeDocument/2006/relationships/image" Target="../media/image2.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 name="Imag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924801" y="5328185"/>
            <a:ext cx="1267209" cy="1529631"/>
          </a:xfrm>
          <a:prstGeom prst="rect">
            <a:avLst/>
          </a:prstGeom>
        </p:spPr>
      </p:pic>
      <p:sp>
        <p:nvSpPr>
          <p:cNvPr id="21" name="Rectangle 20"/>
          <p:cNvSpPr/>
          <p:nvPr/>
        </p:nvSpPr>
        <p:spPr bwMode="auto">
          <a:xfrm>
            <a:off x="672000" y="1306800"/>
            <a:ext cx="10872000" cy="0"/>
          </a:xfrm>
          <a:prstGeom prst="rect">
            <a:avLst/>
          </a:prstGeom>
          <a:noFill/>
          <a:ln w="6350" cap="flat" cmpd="sng" algn="ctr">
            <a:solidFill>
              <a:srgbClr val="727272"/>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fr-FR" sz="2000" b="0" i="0" u="none" strike="noStrike" cap="none" normalizeH="0" baseline="0">
              <a:ln>
                <a:noFill/>
              </a:ln>
              <a:solidFill>
                <a:schemeClr val="tx1"/>
              </a:solidFill>
              <a:effectLst/>
              <a:latin typeface="Helvetica 65 Medium" pitchFamily="34" charset="0"/>
            </a:endParaRPr>
          </a:p>
        </p:txBody>
      </p:sp>
      <p:pic>
        <p:nvPicPr>
          <p:cNvPr id="24" name="Image 7"/>
          <p:cNvPicPr>
            <a:picLocks noChangeAspect="1"/>
          </p:cNvPicPr>
          <p:nvPr/>
        </p:nvPicPr>
        <p:blipFill>
          <a:blip r:embed="rId6" cstate="print"/>
          <a:stretch>
            <a:fillRect/>
          </a:stretch>
        </p:blipFill>
        <p:spPr>
          <a:xfrm>
            <a:off x="667201" y="288000"/>
            <a:ext cx="611537" cy="954000"/>
          </a:xfrm>
          <a:prstGeom prst="rect">
            <a:avLst/>
          </a:prstGeom>
        </p:spPr>
      </p:pic>
      <p:sp>
        <p:nvSpPr>
          <p:cNvPr id="13" name="Text Placeholder 12"/>
          <p:cNvSpPr>
            <a:spLocks noGrp="1"/>
          </p:cNvSpPr>
          <p:nvPr>
            <p:ph type="body" idx="1"/>
          </p:nvPr>
        </p:nvSpPr>
        <p:spPr>
          <a:xfrm>
            <a:off x="624000" y="1602000"/>
            <a:ext cx="10958400" cy="4525200"/>
          </a:xfrm>
          <a:prstGeom prst="rect">
            <a:avLst/>
          </a:prstGeom>
        </p:spPr>
        <p:txBody>
          <a:bodyPr vert="horz">
            <a:normAutofit/>
          </a:bodyPr>
          <a:lstStyle/>
          <a:p>
            <a:pPr lvl="0" eaLnBrk="1" latinLnBrk="0" hangingPunct="1"/>
            <a:r>
              <a:rPr kumimoji="0" lang="en-US"/>
              <a:t>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endParaRPr kumimoji="0" lang="en-US" dirty="0"/>
          </a:p>
        </p:txBody>
      </p:sp>
      <p:sp>
        <p:nvSpPr>
          <p:cNvPr id="25" name="Title Placeholder 1"/>
          <p:cNvSpPr>
            <a:spLocks noGrp="1"/>
          </p:cNvSpPr>
          <p:nvPr>
            <p:ph type="title"/>
          </p:nvPr>
        </p:nvSpPr>
        <p:spPr>
          <a:xfrm>
            <a:off x="1440000" y="237600"/>
            <a:ext cx="9888000" cy="1022400"/>
          </a:xfrm>
          <a:prstGeom prst="rect">
            <a:avLst/>
          </a:prstGeom>
        </p:spPr>
        <p:txBody>
          <a:bodyPr vert="horz" lIns="91440" tIns="45720" rIns="91440" bIns="45720" rtlCol="0" anchor="ctr">
            <a:noAutofit/>
          </a:bodyPr>
          <a:lstStyle/>
          <a:p>
            <a:r>
              <a:rPr lang="en-US" dirty="0"/>
              <a:t>Click to edit Slide title</a:t>
            </a:r>
            <a:br>
              <a:rPr lang="en-US" dirty="0"/>
            </a:br>
            <a:r>
              <a:rPr lang="en-US" dirty="0"/>
              <a:t>Slide title can be extended to two lines</a:t>
            </a:r>
          </a:p>
        </p:txBody>
      </p:sp>
      <p:sp>
        <p:nvSpPr>
          <p:cNvPr id="26"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F1C0F58E-AB3B-41D4-898A-34A982A531B3}" type="datetimeFigureOut">
              <a:rPr lang="en-GB" smtClean="0"/>
              <a:t>21/08/2019</a:t>
            </a:fld>
            <a:endParaRPr lang="en-GB"/>
          </a:p>
        </p:txBody>
      </p:sp>
      <p:sp>
        <p:nvSpPr>
          <p:cNvPr id="27"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41"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964B2A75-E11C-4119-A09A-BC8EDE26FC07}" type="slidenum">
              <a:rPr lang="en-GB" smtClean="0"/>
              <a:t>‹#›</a:t>
            </a:fld>
            <a:endParaRPr lang="en-GB"/>
          </a:p>
        </p:txBody>
      </p:sp>
    </p:spTree>
    <p:extLst>
      <p:ext uri="{BB962C8B-B14F-4D97-AF65-F5344CB8AC3E}">
        <p14:creationId xmlns:p14="http://schemas.microsoft.com/office/powerpoint/2010/main" val="23317405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rtl="0" eaLnBrk="1" latinLnBrk="0" hangingPunct="1">
        <a:spcBef>
          <a:spcPct val="0"/>
        </a:spcBef>
        <a:buNone/>
        <a:defRPr kumimoji="0" sz="3200" kern="1200">
          <a:solidFill>
            <a:schemeClr val="tx1"/>
          </a:solidFill>
          <a:latin typeface="+mj-lt"/>
          <a:ea typeface="+mj-ea"/>
          <a:cs typeface="+mj-cs"/>
        </a:defRPr>
      </a:lvl1pPr>
    </p:titleStyle>
    <p:body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4000" y="2510388"/>
            <a:ext cx="8400000" cy="1195648"/>
          </a:xfrm>
        </p:spPr>
        <p:txBody>
          <a:bodyPr/>
          <a:lstStyle/>
          <a:p>
            <a:r>
              <a:rPr lang="en-GB" sz="3200" dirty="0"/>
              <a:t>Building Integrated Approaches to </a:t>
            </a:r>
            <a:r>
              <a:rPr lang="en-GB" sz="3200" dirty="0" err="1"/>
              <a:t>sdg</a:t>
            </a:r>
            <a:r>
              <a:rPr lang="en-GB" sz="3200" dirty="0"/>
              <a:t> implementation</a:t>
            </a:r>
          </a:p>
        </p:txBody>
      </p:sp>
      <p:sp>
        <p:nvSpPr>
          <p:cNvPr id="3" name="Subtitle 2"/>
          <p:cNvSpPr>
            <a:spLocks noGrp="1"/>
          </p:cNvSpPr>
          <p:nvPr>
            <p:ph type="subTitle" idx="1"/>
          </p:nvPr>
        </p:nvSpPr>
        <p:spPr>
          <a:xfrm>
            <a:off x="1823999" y="3706036"/>
            <a:ext cx="8771429" cy="605294"/>
          </a:xfrm>
        </p:spPr>
        <p:txBody>
          <a:bodyPr/>
          <a:lstStyle/>
          <a:p>
            <a:r>
              <a:rPr lang="en-US" sz="2200" dirty="0"/>
              <a:t>How to enhance policy coherence for sustainable development?</a:t>
            </a:r>
          </a:p>
          <a:p>
            <a:endParaRPr lang="en-GB" sz="2200" dirty="0"/>
          </a:p>
        </p:txBody>
      </p:sp>
      <p:sp>
        <p:nvSpPr>
          <p:cNvPr id="4" name="Rectangle 3"/>
          <p:cNvSpPr/>
          <p:nvPr/>
        </p:nvSpPr>
        <p:spPr>
          <a:xfrm>
            <a:off x="1824000" y="5500092"/>
            <a:ext cx="4235326" cy="1015663"/>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prstClr val="white"/>
                </a:solidFill>
                <a:effectLst/>
                <a:uLnTx/>
                <a:uFillTx/>
                <a:latin typeface="Arial"/>
                <a:ea typeface="+mn-ea"/>
                <a:cs typeface="+mn-cs"/>
              </a:rPr>
              <a:t>Ernesto Soria Morales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latin typeface="Arial"/>
                <a:ea typeface="+mn-ea"/>
                <a:cs typeface="+mn-cs"/>
              </a:rPr>
              <a:t>Senior Policy Analyst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latin typeface="Arial"/>
                <a:ea typeface="+mn-ea"/>
                <a:cs typeface="+mn-cs"/>
              </a:rPr>
              <a:t>Policy Coherence for Sustainable Development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latin typeface="Arial"/>
                <a:ea typeface="+mn-ea"/>
                <a:cs typeface="+mn-cs"/>
              </a:rPr>
              <a:t>Public Governance Directorate </a:t>
            </a:r>
          </a:p>
        </p:txBody>
      </p:sp>
      <p:sp>
        <p:nvSpPr>
          <p:cNvPr id="5" name="Rectangle 4"/>
          <p:cNvSpPr/>
          <p:nvPr/>
        </p:nvSpPr>
        <p:spPr>
          <a:xfrm>
            <a:off x="1823999" y="4287802"/>
            <a:ext cx="7363543" cy="78483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FFFF00"/>
                </a:solidFill>
                <a:effectLst/>
                <a:uLnTx/>
                <a:uFillTx/>
                <a:latin typeface="Arial"/>
                <a:ea typeface="+mn-ea"/>
                <a:cs typeface="+mn-cs"/>
              </a:rPr>
              <a:t>Expert Group Meeting on optimizing</a:t>
            </a:r>
            <a:r>
              <a:rPr kumimoji="0" lang="en-US" sz="1500" b="1" i="0" u="none" strike="noStrike" kern="0" cap="none" spc="0" normalizeH="0" noProof="0" dirty="0">
                <a:ln>
                  <a:noFill/>
                </a:ln>
                <a:solidFill>
                  <a:srgbClr val="FFFF00"/>
                </a:solidFill>
                <a:effectLst/>
                <a:uLnTx/>
                <a:uFillTx/>
                <a:latin typeface="Arial"/>
                <a:ea typeface="+mn-ea"/>
                <a:cs typeface="+mn-cs"/>
              </a:rPr>
              <a:t> SDG Implementation in the framework of Integration and policy coherence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500" kern="0" baseline="0" dirty="0">
                <a:solidFill>
                  <a:srgbClr val="FFFF00"/>
                </a:solidFill>
                <a:latin typeface="Arial"/>
              </a:rPr>
              <a:t>12-13</a:t>
            </a:r>
            <a:r>
              <a:rPr lang="en-US" sz="1500" kern="0" dirty="0">
                <a:solidFill>
                  <a:srgbClr val="FFFF00"/>
                </a:solidFill>
                <a:latin typeface="Arial"/>
              </a:rPr>
              <a:t> July 2019, New York</a:t>
            </a:r>
            <a:endParaRPr kumimoji="0" lang="en-US" sz="1500" i="0" u="none" strike="noStrike" kern="0" cap="none" spc="0" normalizeH="0" baseline="0" noProof="0" dirty="0">
              <a:ln>
                <a:noFill/>
              </a:ln>
              <a:solidFill>
                <a:srgbClr val="FFFF00"/>
              </a:solidFill>
              <a:effectLst/>
              <a:uLnTx/>
              <a:uFillTx/>
              <a:latin typeface="Arial"/>
            </a:endParaRPr>
          </a:p>
        </p:txBody>
      </p:sp>
    </p:spTree>
    <p:extLst>
      <p:ext uri="{BB962C8B-B14F-4D97-AF65-F5344CB8AC3E}">
        <p14:creationId xmlns:p14="http://schemas.microsoft.com/office/powerpoint/2010/main" val="4180102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How to enhance Policy Coherence for Sustainable Development?</a:t>
            </a:r>
          </a:p>
        </p:txBody>
      </p:sp>
      <p:sp>
        <p:nvSpPr>
          <p:cNvPr id="4" name="TextBox 3"/>
          <p:cNvSpPr txBox="1"/>
          <p:nvPr/>
        </p:nvSpPr>
        <p:spPr>
          <a:xfrm>
            <a:off x="7133372" y="1422400"/>
            <a:ext cx="4484914" cy="5262979"/>
          </a:xfrm>
          <a:prstGeom prst="rect">
            <a:avLst/>
          </a:prstGeom>
          <a:noFill/>
        </p:spPr>
        <p:txBody>
          <a:bodyPr wrap="square" rtlCol="0">
            <a:spAutoFit/>
          </a:bodyPr>
          <a:lstStyle/>
          <a:p>
            <a:r>
              <a:rPr lang="en-GB" sz="2800" dirty="0"/>
              <a:t>The ability of a government to consistently design and implement coherent policies for sustainable development is dependent on the mechanisms, tools and processes used by the administration to coordinate planning, policy, budgeting and regulatory development</a:t>
            </a:r>
          </a:p>
        </p:txBody>
      </p:sp>
      <p:graphicFrame>
        <p:nvGraphicFramePr>
          <p:cNvPr id="2" name="Diagram 1"/>
          <p:cNvGraphicFramePr/>
          <p:nvPr>
            <p:extLst>
              <p:ext uri="{D42A27DB-BD31-4B8C-83A1-F6EECF244321}">
                <p14:modId xmlns:p14="http://schemas.microsoft.com/office/powerpoint/2010/main" val="2965041973"/>
              </p:ext>
            </p:extLst>
          </p:nvPr>
        </p:nvGraphicFramePr>
        <p:xfrm>
          <a:off x="740228" y="1439333"/>
          <a:ext cx="619760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222286" y="2252133"/>
            <a:ext cx="435428" cy="523220"/>
          </a:xfrm>
          <a:prstGeom prst="rect">
            <a:avLst/>
          </a:prstGeom>
          <a:noFill/>
        </p:spPr>
        <p:txBody>
          <a:bodyPr wrap="square" rtlCol="0">
            <a:spAutoFit/>
          </a:bodyPr>
          <a:lstStyle/>
          <a:p>
            <a:pPr algn="ctr"/>
            <a:r>
              <a:rPr lang="en-GB" sz="2800" dirty="0">
                <a:solidFill>
                  <a:schemeClr val="accent1"/>
                </a:solidFill>
                <a:latin typeface="+mj-lt"/>
              </a:rPr>
              <a:t>1</a:t>
            </a:r>
            <a:endParaRPr lang="en-GB" dirty="0">
              <a:solidFill>
                <a:schemeClr val="accent1"/>
              </a:solidFill>
              <a:latin typeface="+mj-lt"/>
            </a:endParaRPr>
          </a:p>
        </p:txBody>
      </p:sp>
      <p:sp>
        <p:nvSpPr>
          <p:cNvPr id="9" name="TextBox 8"/>
          <p:cNvSpPr txBox="1"/>
          <p:nvPr/>
        </p:nvSpPr>
        <p:spPr>
          <a:xfrm>
            <a:off x="1657714" y="3887056"/>
            <a:ext cx="435428" cy="523220"/>
          </a:xfrm>
          <a:prstGeom prst="rect">
            <a:avLst/>
          </a:prstGeom>
          <a:noFill/>
        </p:spPr>
        <p:txBody>
          <a:bodyPr wrap="square" rtlCol="0">
            <a:spAutoFit/>
          </a:bodyPr>
          <a:lstStyle/>
          <a:p>
            <a:pPr algn="ctr"/>
            <a:r>
              <a:rPr lang="en-GB" sz="2800" dirty="0">
                <a:solidFill>
                  <a:schemeClr val="accent1"/>
                </a:solidFill>
                <a:latin typeface="+mj-lt"/>
              </a:rPr>
              <a:t>2</a:t>
            </a:r>
            <a:endParaRPr lang="en-GB" dirty="0">
              <a:solidFill>
                <a:schemeClr val="accent1"/>
              </a:solidFill>
              <a:latin typeface="+mj-lt"/>
            </a:endParaRPr>
          </a:p>
        </p:txBody>
      </p:sp>
      <p:sp>
        <p:nvSpPr>
          <p:cNvPr id="10" name="TextBox 9"/>
          <p:cNvSpPr txBox="1"/>
          <p:nvPr/>
        </p:nvSpPr>
        <p:spPr>
          <a:xfrm>
            <a:off x="1222286" y="5521979"/>
            <a:ext cx="435428" cy="523220"/>
          </a:xfrm>
          <a:prstGeom prst="rect">
            <a:avLst/>
          </a:prstGeom>
          <a:noFill/>
        </p:spPr>
        <p:txBody>
          <a:bodyPr wrap="square" rtlCol="0">
            <a:spAutoFit/>
          </a:bodyPr>
          <a:lstStyle/>
          <a:p>
            <a:pPr algn="ctr"/>
            <a:r>
              <a:rPr lang="en-GB" sz="2800" dirty="0">
                <a:solidFill>
                  <a:schemeClr val="accent1"/>
                </a:solidFill>
                <a:latin typeface="+mj-lt"/>
              </a:rPr>
              <a:t>3</a:t>
            </a:r>
            <a:endParaRPr lang="en-GB" dirty="0">
              <a:solidFill>
                <a:schemeClr val="accent1"/>
              </a:solidFill>
              <a:latin typeface="+mj-lt"/>
            </a:endParaRPr>
          </a:p>
        </p:txBody>
      </p:sp>
    </p:spTree>
    <p:extLst>
      <p:ext uri="{BB962C8B-B14F-4D97-AF65-F5344CB8AC3E}">
        <p14:creationId xmlns:p14="http://schemas.microsoft.com/office/powerpoint/2010/main" val="1554792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328073" y="1384989"/>
            <a:ext cx="11609774" cy="5069462"/>
            <a:chOff x="491186" y="731977"/>
            <a:chExt cx="11609774" cy="5069462"/>
          </a:xfrm>
        </p:grpSpPr>
        <p:cxnSp>
          <p:nvCxnSpPr>
            <p:cNvPr id="14" name="Elbow Connector 13"/>
            <p:cNvCxnSpPr>
              <a:stCxn id="28" idx="3"/>
              <a:endCxn id="36" idx="1"/>
            </p:cNvCxnSpPr>
            <p:nvPr/>
          </p:nvCxnSpPr>
          <p:spPr>
            <a:xfrm>
              <a:off x="3345126" y="2386032"/>
              <a:ext cx="716937" cy="363240"/>
            </a:xfrm>
            <a:prstGeom prst="bentConnector3">
              <a:avLst/>
            </a:prstGeom>
          </p:spPr>
          <p:style>
            <a:lnRef idx="1">
              <a:schemeClr val="dk1"/>
            </a:lnRef>
            <a:fillRef idx="0">
              <a:schemeClr val="dk1"/>
            </a:fillRef>
            <a:effectRef idx="0">
              <a:schemeClr val="dk1"/>
            </a:effectRef>
            <a:fontRef idx="minor">
              <a:schemeClr val="tx1"/>
            </a:fontRef>
          </p:style>
        </p:cxnSp>
        <p:cxnSp>
          <p:nvCxnSpPr>
            <p:cNvPr id="15" name="Elbow Connector 14"/>
            <p:cNvCxnSpPr>
              <a:stCxn id="27" idx="3"/>
              <a:endCxn id="38" idx="1"/>
            </p:cNvCxnSpPr>
            <p:nvPr/>
          </p:nvCxnSpPr>
          <p:spPr>
            <a:xfrm flipV="1">
              <a:off x="3345126" y="4143827"/>
              <a:ext cx="605735" cy="6059"/>
            </a:xfrm>
            <a:prstGeom prst="bentConnector3">
              <a:avLst/>
            </a:prstGeom>
          </p:spPr>
          <p:style>
            <a:lnRef idx="1">
              <a:schemeClr val="dk1"/>
            </a:lnRef>
            <a:fillRef idx="0">
              <a:schemeClr val="dk1"/>
            </a:fillRef>
            <a:effectRef idx="0">
              <a:schemeClr val="dk1"/>
            </a:effectRef>
            <a:fontRef idx="minor">
              <a:schemeClr val="tx1"/>
            </a:fontRef>
          </p:style>
        </p:cxnSp>
        <p:cxnSp>
          <p:nvCxnSpPr>
            <p:cNvPr id="16" name="Elbow Connector 15"/>
            <p:cNvCxnSpPr>
              <a:stCxn id="26" idx="3"/>
              <a:endCxn id="49" idx="2"/>
            </p:cNvCxnSpPr>
            <p:nvPr/>
          </p:nvCxnSpPr>
          <p:spPr>
            <a:xfrm flipV="1">
              <a:off x="3579220" y="5245265"/>
              <a:ext cx="1783791" cy="239374"/>
            </a:xfrm>
            <a:prstGeom prst="bentConnector2">
              <a:avLst/>
            </a:prstGeom>
          </p:spPr>
          <p:style>
            <a:lnRef idx="1">
              <a:schemeClr val="dk1"/>
            </a:lnRef>
            <a:fillRef idx="0">
              <a:schemeClr val="dk1"/>
            </a:fillRef>
            <a:effectRef idx="0">
              <a:schemeClr val="dk1"/>
            </a:effectRef>
            <a:fontRef idx="minor">
              <a:schemeClr val="tx1"/>
            </a:fontRef>
          </p:style>
        </p:cxnSp>
        <p:cxnSp>
          <p:nvCxnSpPr>
            <p:cNvPr id="17" name="Elbow Connector 16"/>
            <p:cNvCxnSpPr>
              <a:endCxn id="25" idx="1"/>
            </p:cNvCxnSpPr>
            <p:nvPr/>
          </p:nvCxnSpPr>
          <p:spPr>
            <a:xfrm>
              <a:off x="6441134" y="5181906"/>
              <a:ext cx="1914876" cy="238932"/>
            </a:xfrm>
            <a:prstGeom prst="bentConnector3">
              <a:avLst>
                <a:gd name="adj1" fmla="val 50000"/>
              </a:avLst>
            </a:prstGeom>
          </p:spPr>
          <p:style>
            <a:lnRef idx="1">
              <a:schemeClr val="dk1"/>
            </a:lnRef>
            <a:fillRef idx="0">
              <a:schemeClr val="dk1"/>
            </a:fillRef>
            <a:effectRef idx="0">
              <a:schemeClr val="dk1"/>
            </a:effectRef>
            <a:fontRef idx="minor">
              <a:schemeClr val="tx1"/>
            </a:fontRef>
          </p:style>
        </p:cxnSp>
        <p:cxnSp>
          <p:nvCxnSpPr>
            <p:cNvPr id="18" name="Elbow Connector 17"/>
            <p:cNvCxnSpPr>
              <a:stCxn id="33" idx="3"/>
              <a:endCxn id="24" idx="1"/>
            </p:cNvCxnSpPr>
            <p:nvPr/>
          </p:nvCxnSpPr>
          <p:spPr>
            <a:xfrm flipV="1">
              <a:off x="8147762" y="4090046"/>
              <a:ext cx="893198" cy="257698"/>
            </a:xfrm>
            <a:prstGeom prst="bentConnector3">
              <a:avLst/>
            </a:prstGeom>
          </p:spPr>
          <p:style>
            <a:lnRef idx="1">
              <a:schemeClr val="dk1"/>
            </a:lnRef>
            <a:fillRef idx="0">
              <a:schemeClr val="dk1"/>
            </a:fillRef>
            <a:effectRef idx="0">
              <a:schemeClr val="dk1"/>
            </a:effectRef>
            <a:fontRef idx="minor">
              <a:schemeClr val="tx1"/>
            </a:fontRef>
          </p:style>
        </p:cxnSp>
        <p:cxnSp>
          <p:nvCxnSpPr>
            <p:cNvPr id="19" name="Elbow Connector 18"/>
            <p:cNvCxnSpPr>
              <a:stCxn id="22" idx="1"/>
              <a:endCxn id="32" idx="0"/>
            </p:cNvCxnSpPr>
            <p:nvPr/>
          </p:nvCxnSpPr>
          <p:spPr>
            <a:xfrm rot="10800000" flipV="1">
              <a:off x="6960404" y="1049414"/>
              <a:ext cx="2010682" cy="413542"/>
            </a:xfrm>
            <a:prstGeom prst="bentConnector2">
              <a:avLst/>
            </a:prstGeom>
          </p:spPr>
          <p:style>
            <a:lnRef idx="1">
              <a:schemeClr val="dk1"/>
            </a:lnRef>
            <a:fillRef idx="0">
              <a:schemeClr val="dk1"/>
            </a:fillRef>
            <a:effectRef idx="0">
              <a:schemeClr val="dk1"/>
            </a:effectRef>
            <a:fontRef idx="minor">
              <a:schemeClr val="tx1"/>
            </a:fontRef>
          </p:style>
        </p:cxnSp>
        <p:cxnSp>
          <p:nvCxnSpPr>
            <p:cNvPr id="20" name="Elbow Connector 19"/>
            <p:cNvCxnSpPr>
              <a:stCxn id="29" idx="3"/>
              <a:endCxn id="39" idx="0"/>
            </p:cNvCxnSpPr>
            <p:nvPr/>
          </p:nvCxnSpPr>
          <p:spPr>
            <a:xfrm>
              <a:off x="3468160" y="1179710"/>
              <a:ext cx="2052895" cy="275967"/>
            </a:xfrm>
            <a:prstGeom prst="bentConnector2">
              <a:avLst/>
            </a:prstGeom>
          </p:spPr>
          <p:style>
            <a:lnRef idx="1">
              <a:schemeClr val="dk1"/>
            </a:lnRef>
            <a:fillRef idx="0">
              <a:schemeClr val="dk1"/>
            </a:fillRef>
            <a:effectRef idx="0">
              <a:schemeClr val="dk1"/>
            </a:effectRef>
            <a:fontRef idx="minor">
              <a:schemeClr val="tx1"/>
            </a:fontRef>
          </p:style>
        </p:cxnSp>
        <p:grpSp>
          <p:nvGrpSpPr>
            <p:cNvPr id="21" name="Group 20"/>
            <p:cNvGrpSpPr/>
            <p:nvPr/>
          </p:nvGrpSpPr>
          <p:grpSpPr>
            <a:xfrm>
              <a:off x="3834224" y="1167226"/>
              <a:ext cx="4523553" cy="4523549"/>
              <a:chOff x="3379139" y="1703943"/>
              <a:chExt cx="4523553" cy="4523549"/>
            </a:xfrm>
          </p:grpSpPr>
          <p:grpSp>
            <p:nvGrpSpPr>
              <p:cNvPr id="31" name="Gráfico 3">
                <a:extLst>
                  <a:ext uri="{FF2B5EF4-FFF2-40B4-BE49-F238E27FC236}">
                    <a16:creationId xmlns:a16="http://schemas.microsoft.com/office/drawing/2014/main" id="{BAE479D7-065F-4F5E-8340-DC08C06D9920}"/>
                  </a:ext>
                </a:extLst>
              </p:cNvPr>
              <p:cNvGrpSpPr/>
              <p:nvPr/>
            </p:nvGrpSpPr>
            <p:grpSpPr>
              <a:xfrm>
                <a:off x="3379139" y="1703943"/>
                <a:ext cx="4523553" cy="4523549"/>
                <a:chOff x="3826275" y="1159277"/>
                <a:chExt cx="4523553" cy="4523549"/>
              </a:xfrm>
            </p:grpSpPr>
            <p:sp>
              <p:nvSpPr>
                <p:cNvPr id="87" name="Forma libre: forma 5">
                  <a:extLst>
                    <a:ext uri="{FF2B5EF4-FFF2-40B4-BE49-F238E27FC236}">
                      <a16:creationId xmlns:a16="http://schemas.microsoft.com/office/drawing/2014/main" id="{B6EA372D-F206-48A7-A7CB-53CD6972392D}"/>
                    </a:ext>
                  </a:extLst>
                </p:cNvPr>
                <p:cNvSpPr/>
                <p:nvPr/>
              </p:nvSpPr>
              <p:spPr>
                <a:xfrm>
                  <a:off x="4492179" y="1159277"/>
                  <a:ext cx="1836976" cy="1554363"/>
                </a:xfrm>
                <a:custGeom>
                  <a:avLst/>
                  <a:gdLst>
                    <a:gd name="connsiteX0" fmla="*/ 1849340 w 1836975"/>
                    <a:gd name="connsiteY0" fmla="*/ 618212 h 1554362"/>
                    <a:gd name="connsiteX1" fmla="*/ 1603821 w 1836975"/>
                    <a:gd name="connsiteY1" fmla="*/ 372694 h 1554362"/>
                    <a:gd name="connsiteX2" fmla="*/ 1603821 w 1836975"/>
                    <a:gd name="connsiteY2" fmla="*/ 0 h 1554362"/>
                    <a:gd name="connsiteX3" fmla="*/ 1603821 w 1836975"/>
                    <a:gd name="connsiteY3" fmla="*/ 0 h 1554362"/>
                    <a:gd name="connsiteX4" fmla="*/ 0 w 1836975"/>
                    <a:gd name="connsiteY4" fmla="*/ 665903 h 1554362"/>
                    <a:gd name="connsiteX5" fmla="*/ 904357 w 1836975"/>
                    <a:gd name="connsiteY5" fmla="*/ 1570260 h 1554362"/>
                    <a:gd name="connsiteX6" fmla="*/ 1602055 w 1836975"/>
                    <a:gd name="connsiteY6" fmla="*/ 1278817 h 1554362"/>
                    <a:gd name="connsiteX7" fmla="*/ 1602055 w 1836975"/>
                    <a:gd name="connsiteY7" fmla="*/ 1278817 h 1554362"/>
                    <a:gd name="connsiteX8" fmla="*/ 1602055 w 1836975"/>
                    <a:gd name="connsiteY8" fmla="*/ 863731 h 1554362"/>
                    <a:gd name="connsiteX9" fmla="*/ 1849340 w 1836975"/>
                    <a:gd name="connsiteY9" fmla="*/ 618212 h 155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6975" h="1554362">
                      <a:moveTo>
                        <a:pt x="1849340" y="618212"/>
                      </a:moveTo>
                      <a:cubicBezTo>
                        <a:pt x="1849340" y="482206"/>
                        <a:pt x="1739828" y="372694"/>
                        <a:pt x="1603821" y="372694"/>
                      </a:cubicBezTo>
                      <a:lnTo>
                        <a:pt x="1603821" y="0"/>
                      </a:lnTo>
                      <a:cubicBezTo>
                        <a:pt x="1603821" y="0"/>
                        <a:pt x="1603821" y="0"/>
                        <a:pt x="1603821" y="0"/>
                      </a:cubicBezTo>
                      <a:cubicBezTo>
                        <a:pt x="976776" y="0"/>
                        <a:pt x="409787" y="254350"/>
                        <a:pt x="0" y="665903"/>
                      </a:cubicBezTo>
                      <a:lnTo>
                        <a:pt x="904357" y="1570260"/>
                      </a:lnTo>
                      <a:cubicBezTo>
                        <a:pt x="1082756" y="1390095"/>
                        <a:pt x="1330041" y="1278817"/>
                        <a:pt x="1602055" y="1278817"/>
                      </a:cubicBezTo>
                      <a:cubicBezTo>
                        <a:pt x="1602055" y="1278817"/>
                        <a:pt x="1602055" y="1278817"/>
                        <a:pt x="1602055" y="1278817"/>
                      </a:cubicBezTo>
                      <a:lnTo>
                        <a:pt x="1602055" y="863731"/>
                      </a:lnTo>
                      <a:cubicBezTo>
                        <a:pt x="1738062" y="863731"/>
                        <a:pt x="1849340" y="754219"/>
                        <a:pt x="1849340" y="618212"/>
                      </a:cubicBezTo>
                      <a:close/>
                    </a:path>
                  </a:pathLst>
                </a:custGeom>
                <a:solidFill>
                  <a:srgbClr val="D62038"/>
                </a:solidFill>
                <a:ln w="70653" cap="flat">
                  <a:solidFill>
                    <a:srgbClr val="FFFFFF"/>
                  </a:solidFill>
                  <a:prstDash val="solid"/>
                  <a:miter/>
                </a:ln>
              </p:spPr>
              <p:txBody>
                <a:bodyPr rtlCol="0" anchor="ctr"/>
                <a:lstStyle/>
                <a:p>
                  <a:endParaRPr lang="en-GB" dirty="0"/>
                </a:p>
              </p:txBody>
            </p:sp>
            <p:sp>
              <p:nvSpPr>
                <p:cNvPr id="88" name="Forma libre: forma 6">
                  <a:extLst>
                    <a:ext uri="{FF2B5EF4-FFF2-40B4-BE49-F238E27FC236}">
                      <a16:creationId xmlns:a16="http://schemas.microsoft.com/office/drawing/2014/main" id="{83646D8E-1F5D-40CB-9039-14B90D402C3E}"/>
                    </a:ext>
                  </a:extLst>
                </p:cNvPr>
                <p:cNvSpPr/>
                <p:nvPr/>
              </p:nvSpPr>
              <p:spPr>
                <a:xfrm>
                  <a:off x="3826275" y="1825180"/>
                  <a:ext cx="1554364" cy="1589689"/>
                </a:xfrm>
                <a:custGeom>
                  <a:avLst/>
                  <a:gdLst>
                    <a:gd name="connsiteX0" fmla="*/ 1308845 w 1554363"/>
                    <a:gd name="connsiteY0" fmla="*/ 641175 h 1589688"/>
                    <a:gd name="connsiteX1" fmla="*/ 1384797 w 1554363"/>
                    <a:gd name="connsiteY1" fmla="*/ 464542 h 1589688"/>
                    <a:gd name="connsiteX2" fmla="*/ 1139278 w 1554363"/>
                    <a:gd name="connsiteY2" fmla="*/ 219024 h 1589688"/>
                    <a:gd name="connsiteX3" fmla="*/ 962646 w 1554363"/>
                    <a:gd name="connsiteY3" fmla="*/ 294976 h 1589688"/>
                    <a:gd name="connsiteX4" fmla="*/ 665904 w 1554363"/>
                    <a:gd name="connsiteY4" fmla="*/ 0 h 1589688"/>
                    <a:gd name="connsiteX5" fmla="*/ 0 w 1554363"/>
                    <a:gd name="connsiteY5" fmla="*/ 1602053 h 1589688"/>
                    <a:gd name="connsiteX6" fmla="*/ 1278818 w 1554363"/>
                    <a:gd name="connsiteY6" fmla="*/ 1602053 h 1589688"/>
                    <a:gd name="connsiteX7" fmla="*/ 1568495 w 1554363"/>
                    <a:gd name="connsiteY7" fmla="*/ 902590 h 1589688"/>
                    <a:gd name="connsiteX8" fmla="*/ 1308845 w 1554363"/>
                    <a:gd name="connsiteY8" fmla="*/ 641175 h 15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363" h="1589688">
                      <a:moveTo>
                        <a:pt x="1308845" y="641175"/>
                      </a:moveTo>
                      <a:cubicBezTo>
                        <a:pt x="1354769" y="597017"/>
                        <a:pt x="1384797" y="533429"/>
                        <a:pt x="1384797" y="464542"/>
                      </a:cubicBezTo>
                      <a:cubicBezTo>
                        <a:pt x="1384797" y="328536"/>
                        <a:pt x="1275285" y="219024"/>
                        <a:pt x="1139278" y="219024"/>
                      </a:cubicBezTo>
                      <a:cubicBezTo>
                        <a:pt x="1070392" y="219024"/>
                        <a:pt x="1006804" y="247285"/>
                        <a:pt x="962646" y="294976"/>
                      </a:cubicBezTo>
                      <a:lnTo>
                        <a:pt x="665904" y="0"/>
                      </a:lnTo>
                      <a:cubicBezTo>
                        <a:pt x="254350" y="409787"/>
                        <a:pt x="0" y="976776"/>
                        <a:pt x="0" y="1602053"/>
                      </a:cubicBezTo>
                      <a:lnTo>
                        <a:pt x="1278818" y="1602053"/>
                      </a:lnTo>
                      <a:cubicBezTo>
                        <a:pt x="1278818" y="1330040"/>
                        <a:pt x="1390096" y="1080989"/>
                        <a:pt x="1568495" y="902590"/>
                      </a:cubicBezTo>
                      <a:lnTo>
                        <a:pt x="1308845" y="641175"/>
                      </a:lnTo>
                      <a:close/>
                    </a:path>
                  </a:pathLst>
                </a:custGeom>
                <a:solidFill>
                  <a:srgbClr val="58B031"/>
                </a:solidFill>
                <a:ln w="70653" cap="flat">
                  <a:solidFill>
                    <a:srgbClr val="FFFFFF"/>
                  </a:solidFill>
                  <a:prstDash val="solid"/>
                  <a:miter/>
                </a:ln>
              </p:spPr>
              <p:txBody>
                <a:bodyPr rtlCol="0" anchor="ctr"/>
                <a:lstStyle/>
                <a:p>
                  <a:endParaRPr lang="en-GB"/>
                </a:p>
              </p:txBody>
            </p:sp>
            <p:sp>
              <p:nvSpPr>
                <p:cNvPr id="89" name="Forma libre: forma 7">
                  <a:extLst>
                    <a:ext uri="{FF2B5EF4-FFF2-40B4-BE49-F238E27FC236}">
                      <a16:creationId xmlns:a16="http://schemas.microsoft.com/office/drawing/2014/main" id="{51232F22-B028-4FF5-AB56-F744A87ADA87}"/>
                    </a:ext>
                  </a:extLst>
                </p:cNvPr>
                <p:cNvSpPr/>
                <p:nvPr/>
              </p:nvSpPr>
              <p:spPr>
                <a:xfrm>
                  <a:off x="3826275" y="3192313"/>
                  <a:ext cx="1554364" cy="1836974"/>
                </a:xfrm>
                <a:custGeom>
                  <a:avLst/>
                  <a:gdLst>
                    <a:gd name="connsiteX0" fmla="*/ 1278818 w 1554363"/>
                    <a:gd name="connsiteY0" fmla="*/ 234921 h 1836973"/>
                    <a:gd name="connsiteX1" fmla="*/ 1278818 w 1554363"/>
                    <a:gd name="connsiteY1" fmla="*/ 234921 h 1836973"/>
                    <a:gd name="connsiteX2" fmla="*/ 911422 w 1554363"/>
                    <a:gd name="connsiteY2" fmla="*/ 234921 h 1836973"/>
                    <a:gd name="connsiteX3" fmla="*/ 665904 w 1554363"/>
                    <a:gd name="connsiteY3" fmla="*/ 0 h 1836973"/>
                    <a:gd name="connsiteX4" fmla="*/ 420385 w 1554363"/>
                    <a:gd name="connsiteY4" fmla="*/ 234921 h 1836973"/>
                    <a:gd name="connsiteX5" fmla="*/ 0 w 1554363"/>
                    <a:gd name="connsiteY5" fmla="*/ 234921 h 1836973"/>
                    <a:gd name="connsiteX6" fmla="*/ 0 w 1554363"/>
                    <a:gd name="connsiteY6" fmla="*/ 234921 h 1836973"/>
                    <a:gd name="connsiteX7" fmla="*/ 665904 w 1554363"/>
                    <a:gd name="connsiteY7" fmla="*/ 1838740 h 1836973"/>
                    <a:gd name="connsiteX8" fmla="*/ 1568495 w 1554363"/>
                    <a:gd name="connsiteY8" fmla="*/ 934384 h 1836973"/>
                    <a:gd name="connsiteX9" fmla="*/ 1278818 w 1554363"/>
                    <a:gd name="connsiteY9" fmla="*/ 234921 h 183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54363" h="1836973">
                      <a:moveTo>
                        <a:pt x="1278818" y="234921"/>
                      </a:moveTo>
                      <a:cubicBezTo>
                        <a:pt x="1278818" y="234921"/>
                        <a:pt x="1278818" y="234921"/>
                        <a:pt x="1278818" y="234921"/>
                      </a:cubicBezTo>
                      <a:lnTo>
                        <a:pt x="911422" y="234921"/>
                      </a:lnTo>
                      <a:cubicBezTo>
                        <a:pt x="906124" y="104213"/>
                        <a:pt x="798378" y="0"/>
                        <a:pt x="665904" y="0"/>
                      </a:cubicBezTo>
                      <a:cubicBezTo>
                        <a:pt x="533429" y="0"/>
                        <a:pt x="425684" y="104213"/>
                        <a:pt x="420385" y="234921"/>
                      </a:cubicBezTo>
                      <a:lnTo>
                        <a:pt x="0" y="234921"/>
                      </a:lnTo>
                      <a:cubicBezTo>
                        <a:pt x="0" y="234921"/>
                        <a:pt x="0" y="234921"/>
                        <a:pt x="0" y="234921"/>
                      </a:cubicBezTo>
                      <a:cubicBezTo>
                        <a:pt x="0" y="860198"/>
                        <a:pt x="254350" y="1427187"/>
                        <a:pt x="665904" y="1838740"/>
                      </a:cubicBezTo>
                      <a:lnTo>
                        <a:pt x="1568495" y="934384"/>
                      </a:lnTo>
                      <a:cubicBezTo>
                        <a:pt x="1390096" y="755985"/>
                        <a:pt x="1278818" y="508700"/>
                        <a:pt x="1278818" y="234921"/>
                      </a:cubicBezTo>
                      <a:close/>
                    </a:path>
                  </a:pathLst>
                </a:custGeom>
                <a:solidFill>
                  <a:srgbClr val="95153F"/>
                </a:solidFill>
                <a:ln w="70653" cap="flat">
                  <a:solidFill>
                    <a:srgbClr val="FFFFFF"/>
                  </a:solidFill>
                  <a:prstDash val="solid"/>
                  <a:miter/>
                </a:ln>
              </p:spPr>
              <p:txBody>
                <a:bodyPr rtlCol="0" anchor="ctr"/>
                <a:lstStyle/>
                <a:p>
                  <a:endParaRPr lang="en-GB"/>
                </a:p>
              </p:txBody>
            </p:sp>
            <p:sp>
              <p:nvSpPr>
                <p:cNvPr id="90" name="Forma libre: forma 8">
                  <a:extLst>
                    <a:ext uri="{FF2B5EF4-FFF2-40B4-BE49-F238E27FC236}">
                      <a16:creationId xmlns:a16="http://schemas.microsoft.com/office/drawing/2014/main" id="{E26B95CD-1FC2-49B4-BA4E-AF380C54C2F0}"/>
                    </a:ext>
                  </a:extLst>
                </p:cNvPr>
                <p:cNvSpPr/>
                <p:nvPr/>
              </p:nvSpPr>
              <p:spPr>
                <a:xfrm>
                  <a:off x="4492179" y="4128463"/>
                  <a:ext cx="1589690" cy="1554363"/>
                </a:xfrm>
                <a:custGeom>
                  <a:avLst/>
                  <a:gdLst>
                    <a:gd name="connsiteX0" fmla="*/ 1602055 w 1589690"/>
                    <a:gd name="connsiteY0" fmla="*/ 289677 h 1554362"/>
                    <a:gd name="connsiteX1" fmla="*/ 902591 w 1589690"/>
                    <a:gd name="connsiteY1" fmla="*/ 0 h 1554362"/>
                    <a:gd name="connsiteX2" fmla="*/ 655306 w 1589690"/>
                    <a:gd name="connsiteY2" fmla="*/ 247285 h 1554362"/>
                    <a:gd name="connsiteX3" fmla="*/ 471608 w 1589690"/>
                    <a:gd name="connsiteY3" fmla="*/ 164268 h 1554362"/>
                    <a:gd name="connsiteX4" fmla="*/ 226089 w 1589690"/>
                    <a:gd name="connsiteY4" fmla="*/ 409786 h 1554362"/>
                    <a:gd name="connsiteX5" fmla="*/ 309106 w 1589690"/>
                    <a:gd name="connsiteY5" fmla="*/ 593484 h 1554362"/>
                    <a:gd name="connsiteX6" fmla="*/ 0 w 1589690"/>
                    <a:gd name="connsiteY6" fmla="*/ 902590 h 1554362"/>
                    <a:gd name="connsiteX7" fmla="*/ 1603821 w 1589690"/>
                    <a:gd name="connsiteY7" fmla="*/ 1568493 h 1554362"/>
                    <a:gd name="connsiteX8" fmla="*/ 1603821 w 1589690"/>
                    <a:gd name="connsiteY8" fmla="*/ 1568493 h 1554362"/>
                    <a:gd name="connsiteX9" fmla="*/ 1602055 w 1589690"/>
                    <a:gd name="connsiteY9" fmla="*/ 289677 h 1554362"/>
                    <a:gd name="connsiteX10" fmla="*/ 1602055 w 1589690"/>
                    <a:gd name="connsiteY10" fmla="*/ 289677 h 155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89690" h="1554362">
                      <a:moveTo>
                        <a:pt x="1602055" y="289677"/>
                      </a:moveTo>
                      <a:cubicBezTo>
                        <a:pt x="1330041" y="289677"/>
                        <a:pt x="1080990" y="178398"/>
                        <a:pt x="902591" y="0"/>
                      </a:cubicBezTo>
                      <a:lnTo>
                        <a:pt x="655306" y="247285"/>
                      </a:lnTo>
                      <a:cubicBezTo>
                        <a:pt x="609381" y="196061"/>
                        <a:pt x="544027" y="164268"/>
                        <a:pt x="471608" y="164268"/>
                      </a:cubicBezTo>
                      <a:cubicBezTo>
                        <a:pt x="335601" y="164268"/>
                        <a:pt x="226089" y="273780"/>
                        <a:pt x="226089" y="409786"/>
                      </a:cubicBezTo>
                      <a:cubicBezTo>
                        <a:pt x="226089" y="483972"/>
                        <a:pt x="257883" y="549326"/>
                        <a:pt x="309106" y="593484"/>
                      </a:cubicBezTo>
                      <a:lnTo>
                        <a:pt x="0" y="902590"/>
                      </a:lnTo>
                      <a:cubicBezTo>
                        <a:pt x="411553" y="1314143"/>
                        <a:pt x="978543" y="1568493"/>
                        <a:pt x="1603821" y="1568493"/>
                      </a:cubicBezTo>
                      <a:cubicBezTo>
                        <a:pt x="1603821" y="1568493"/>
                        <a:pt x="1603821" y="1568493"/>
                        <a:pt x="1603821" y="1568493"/>
                      </a:cubicBezTo>
                      <a:lnTo>
                        <a:pt x="1602055" y="289677"/>
                      </a:lnTo>
                      <a:cubicBezTo>
                        <a:pt x="1602055" y="289677"/>
                        <a:pt x="1602055" y="289677"/>
                        <a:pt x="1602055" y="289677"/>
                      </a:cubicBezTo>
                      <a:close/>
                    </a:path>
                  </a:pathLst>
                </a:custGeom>
                <a:solidFill>
                  <a:srgbClr val="164162"/>
                </a:solidFill>
                <a:ln w="70653" cap="flat">
                  <a:solidFill>
                    <a:srgbClr val="FFFFFF"/>
                  </a:solidFill>
                  <a:prstDash val="solid"/>
                  <a:miter/>
                </a:ln>
              </p:spPr>
              <p:txBody>
                <a:bodyPr rtlCol="0" anchor="ctr"/>
                <a:lstStyle/>
                <a:p>
                  <a:endParaRPr lang="en-GB"/>
                </a:p>
              </p:txBody>
            </p:sp>
            <p:sp>
              <p:nvSpPr>
                <p:cNvPr id="91" name="Forma libre: forma 9">
                  <a:extLst>
                    <a:ext uri="{FF2B5EF4-FFF2-40B4-BE49-F238E27FC236}">
                      <a16:creationId xmlns:a16="http://schemas.microsoft.com/office/drawing/2014/main" id="{E34BADE2-A3EE-492D-92CD-9C58137D6C20}"/>
                    </a:ext>
                  </a:extLst>
                </p:cNvPr>
                <p:cNvSpPr/>
                <p:nvPr/>
              </p:nvSpPr>
              <p:spPr>
                <a:xfrm>
                  <a:off x="5848715" y="4126697"/>
                  <a:ext cx="1836976" cy="1554363"/>
                </a:xfrm>
                <a:custGeom>
                  <a:avLst/>
                  <a:gdLst>
                    <a:gd name="connsiteX0" fmla="*/ 1849340 w 1836975"/>
                    <a:gd name="connsiteY0" fmla="*/ 904356 h 1554362"/>
                    <a:gd name="connsiteX1" fmla="*/ 944983 w 1836975"/>
                    <a:gd name="connsiteY1" fmla="*/ 0 h 1554362"/>
                    <a:gd name="connsiteX2" fmla="*/ 245519 w 1836975"/>
                    <a:gd name="connsiteY2" fmla="*/ 289677 h 1554362"/>
                    <a:gd name="connsiteX3" fmla="*/ 245519 w 1836975"/>
                    <a:gd name="connsiteY3" fmla="*/ 657071 h 1554362"/>
                    <a:gd name="connsiteX4" fmla="*/ 245519 w 1836975"/>
                    <a:gd name="connsiteY4" fmla="*/ 657071 h 1554362"/>
                    <a:gd name="connsiteX5" fmla="*/ 0 w 1836975"/>
                    <a:gd name="connsiteY5" fmla="*/ 902590 h 1554362"/>
                    <a:gd name="connsiteX6" fmla="*/ 245519 w 1836975"/>
                    <a:gd name="connsiteY6" fmla="*/ 1148109 h 1554362"/>
                    <a:gd name="connsiteX7" fmla="*/ 245519 w 1836975"/>
                    <a:gd name="connsiteY7" fmla="*/ 1148109 h 1554362"/>
                    <a:gd name="connsiteX8" fmla="*/ 245519 w 1836975"/>
                    <a:gd name="connsiteY8" fmla="*/ 1566727 h 1554362"/>
                    <a:gd name="connsiteX9" fmla="*/ 1849340 w 1836975"/>
                    <a:gd name="connsiteY9" fmla="*/ 904356 h 155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36975" h="1554362">
                      <a:moveTo>
                        <a:pt x="1849340" y="904356"/>
                      </a:moveTo>
                      <a:lnTo>
                        <a:pt x="944983" y="0"/>
                      </a:lnTo>
                      <a:cubicBezTo>
                        <a:pt x="766584" y="178399"/>
                        <a:pt x="517533" y="289677"/>
                        <a:pt x="245519" y="289677"/>
                      </a:cubicBezTo>
                      <a:lnTo>
                        <a:pt x="245519" y="657071"/>
                      </a:lnTo>
                      <a:lnTo>
                        <a:pt x="245519" y="657071"/>
                      </a:lnTo>
                      <a:cubicBezTo>
                        <a:pt x="109512" y="657071"/>
                        <a:pt x="0" y="766583"/>
                        <a:pt x="0" y="902590"/>
                      </a:cubicBezTo>
                      <a:cubicBezTo>
                        <a:pt x="0" y="1038597"/>
                        <a:pt x="109512" y="1148109"/>
                        <a:pt x="245519" y="1148109"/>
                      </a:cubicBezTo>
                      <a:lnTo>
                        <a:pt x="245519" y="1148109"/>
                      </a:lnTo>
                      <a:lnTo>
                        <a:pt x="245519" y="1566727"/>
                      </a:lnTo>
                      <a:cubicBezTo>
                        <a:pt x="872563" y="1570259"/>
                        <a:pt x="1439553" y="1315909"/>
                        <a:pt x="1849340" y="904356"/>
                      </a:cubicBezTo>
                      <a:close/>
                    </a:path>
                  </a:pathLst>
                </a:custGeom>
                <a:solidFill>
                  <a:srgbClr val="EB6122"/>
                </a:solidFill>
                <a:ln w="70653" cap="flat">
                  <a:solidFill>
                    <a:srgbClr val="FFFFFF"/>
                  </a:solidFill>
                  <a:prstDash val="solid"/>
                  <a:miter/>
                </a:ln>
              </p:spPr>
              <p:txBody>
                <a:bodyPr rtlCol="0" anchor="ctr"/>
                <a:lstStyle/>
                <a:p>
                  <a:endParaRPr lang="en-GB"/>
                </a:p>
              </p:txBody>
            </p:sp>
            <p:sp>
              <p:nvSpPr>
                <p:cNvPr id="92" name="Forma libre: forma 10">
                  <a:extLst>
                    <a:ext uri="{FF2B5EF4-FFF2-40B4-BE49-F238E27FC236}">
                      <a16:creationId xmlns:a16="http://schemas.microsoft.com/office/drawing/2014/main" id="{D63ABACB-4FB3-4046-B785-686DE7F7A7AF}"/>
                    </a:ext>
                  </a:extLst>
                </p:cNvPr>
                <p:cNvSpPr/>
                <p:nvPr/>
              </p:nvSpPr>
              <p:spPr>
                <a:xfrm>
                  <a:off x="6795464" y="3427234"/>
                  <a:ext cx="1554364" cy="1589689"/>
                </a:xfrm>
                <a:custGeom>
                  <a:avLst/>
                  <a:gdLst>
                    <a:gd name="connsiteX0" fmla="*/ 289677 w 1554363"/>
                    <a:gd name="connsiteY0" fmla="*/ 0 h 1589688"/>
                    <a:gd name="connsiteX1" fmla="*/ 289677 w 1554363"/>
                    <a:gd name="connsiteY1" fmla="*/ 0 h 1589688"/>
                    <a:gd name="connsiteX2" fmla="*/ 0 w 1554363"/>
                    <a:gd name="connsiteY2" fmla="*/ 699463 h 1589688"/>
                    <a:gd name="connsiteX3" fmla="*/ 282612 w 1554363"/>
                    <a:gd name="connsiteY3" fmla="*/ 982075 h 1589688"/>
                    <a:gd name="connsiteX4" fmla="*/ 208426 w 1554363"/>
                    <a:gd name="connsiteY4" fmla="*/ 1158707 h 1589688"/>
                    <a:gd name="connsiteX5" fmla="*/ 453945 w 1554363"/>
                    <a:gd name="connsiteY5" fmla="*/ 1404225 h 1589688"/>
                    <a:gd name="connsiteX6" fmla="*/ 630577 w 1554363"/>
                    <a:gd name="connsiteY6" fmla="*/ 1330040 h 1589688"/>
                    <a:gd name="connsiteX7" fmla="*/ 904357 w 1554363"/>
                    <a:gd name="connsiteY7" fmla="*/ 1603820 h 1589688"/>
                    <a:gd name="connsiteX8" fmla="*/ 1570261 w 1554363"/>
                    <a:gd name="connsiteY8" fmla="*/ 0 h 1589688"/>
                    <a:gd name="connsiteX9" fmla="*/ 1570261 w 1554363"/>
                    <a:gd name="connsiteY9" fmla="*/ 0 h 1589688"/>
                    <a:gd name="connsiteX10" fmla="*/ 289677 w 1554363"/>
                    <a:gd name="connsiteY10" fmla="*/ 0 h 1589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554363" h="1589688">
                      <a:moveTo>
                        <a:pt x="289677" y="0"/>
                      </a:moveTo>
                      <a:cubicBezTo>
                        <a:pt x="289677" y="0"/>
                        <a:pt x="289677" y="0"/>
                        <a:pt x="289677" y="0"/>
                      </a:cubicBezTo>
                      <a:cubicBezTo>
                        <a:pt x="289677" y="272014"/>
                        <a:pt x="178398" y="521065"/>
                        <a:pt x="0" y="699463"/>
                      </a:cubicBezTo>
                      <a:lnTo>
                        <a:pt x="282612" y="982075"/>
                      </a:lnTo>
                      <a:cubicBezTo>
                        <a:pt x="236687" y="1026233"/>
                        <a:pt x="208426" y="1089820"/>
                        <a:pt x="208426" y="1158707"/>
                      </a:cubicBezTo>
                      <a:cubicBezTo>
                        <a:pt x="208426" y="1294713"/>
                        <a:pt x="317938" y="1404225"/>
                        <a:pt x="453945" y="1404225"/>
                      </a:cubicBezTo>
                      <a:cubicBezTo>
                        <a:pt x="522831" y="1404225"/>
                        <a:pt x="586419" y="1375964"/>
                        <a:pt x="630577" y="1330040"/>
                      </a:cubicBezTo>
                      <a:lnTo>
                        <a:pt x="904357" y="1603820"/>
                      </a:lnTo>
                      <a:cubicBezTo>
                        <a:pt x="1315910" y="1192267"/>
                        <a:pt x="1570261" y="625278"/>
                        <a:pt x="1570261" y="0"/>
                      </a:cubicBezTo>
                      <a:cubicBezTo>
                        <a:pt x="1570261" y="0"/>
                        <a:pt x="1570261" y="0"/>
                        <a:pt x="1570261" y="0"/>
                      </a:cubicBezTo>
                      <a:lnTo>
                        <a:pt x="289677" y="0"/>
                      </a:lnTo>
                      <a:close/>
                    </a:path>
                  </a:pathLst>
                </a:custGeom>
                <a:solidFill>
                  <a:srgbClr val="36743F"/>
                </a:solidFill>
                <a:ln w="70653" cap="flat">
                  <a:solidFill>
                    <a:srgbClr val="FFFFFF"/>
                  </a:solidFill>
                  <a:prstDash val="solid"/>
                  <a:miter/>
                </a:ln>
              </p:spPr>
              <p:txBody>
                <a:bodyPr rtlCol="0" anchor="ctr"/>
                <a:lstStyle/>
                <a:p>
                  <a:endParaRPr lang="en-GB" dirty="0"/>
                </a:p>
              </p:txBody>
            </p:sp>
            <p:sp>
              <p:nvSpPr>
                <p:cNvPr id="93" name="Forma libre: forma 11">
                  <a:extLst>
                    <a:ext uri="{FF2B5EF4-FFF2-40B4-BE49-F238E27FC236}">
                      <a16:creationId xmlns:a16="http://schemas.microsoft.com/office/drawing/2014/main" id="{4567E12D-111D-44A3-BF47-F7CC07024555}"/>
                    </a:ext>
                  </a:extLst>
                </p:cNvPr>
                <p:cNvSpPr/>
                <p:nvPr/>
              </p:nvSpPr>
              <p:spPr>
                <a:xfrm>
                  <a:off x="6793697" y="1825180"/>
                  <a:ext cx="1554364" cy="1836974"/>
                </a:xfrm>
                <a:custGeom>
                  <a:avLst/>
                  <a:gdLst>
                    <a:gd name="connsiteX0" fmla="*/ 904357 w 1554363"/>
                    <a:gd name="connsiteY0" fmla="*/ 0 h 1836973"/>
                    <a:gd name="connsiteX1" fmla="*/ 0 w 1554363"/>
                    <a:gd name="connsiteY1" fmla="*/ 902590 h 1836973"/>
                    <a:gd name="connsiteX2" fmla="*/ 289677 w 1554363"/>
                    <a:gd name="connsiteY2" fmla="*/ 1602053 h 1836973"/>
                    <a:gd name="connsiteX3" fmla="*/ 664137 w 1554363"/>
                    <a:gd name="connsiteY3" fmla="*/ 1602053 h 1836973"/>
                    <a:gd name="connsiteX4" fmla="*/ 909656 w 1554363"/>
                    <a:gd name="connsiteY4" fmla="*/ 1847572 h 1836973"/>
                    <a:gd name="connsiteX5" fmla="*/ 1155175 w 1554363"/>
                    <a:gd name="connsiteY5" fmla="*/ 1602053 h 1836973"/>
                    <a:gd name="connsiteX6" fmla="*/ 1566728 w 1554363"/>
                    <a:gd name="connsiteY6" fmla="*/ 1602053 h 1836973"/>
                    <a:gd name="connsiteX7" fmla="*/ 904357 w 1554363"/>
                    <a:gd name="connsiteY7" fmla="*/ 0 h 1836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4363" h="1836973">
                      <a:moveTo>
                        <a:pt x="904357" y="0"/>
                      </a:moveTo>
                      <a:lnTo>
                        <a:pt x="0" y="902590"/>
                      </a:lnTo>
                      <a:cubicBezTo>
                        <a:pt x="178399" y="1080989"/>
                        <a:pt x="289677" y="1330040"/>
                        <a:pt x="289677" y="1602053"/>
                      </a:cubicBezTo>
                      <a:lnTo>
                        <a:pt x="664137" y="1602053"/>
                      </a:lnTo>
                      <a:cubicBezTo>
                        <a:pt x="664137" y="1738060"/>
                        <a:pt x="773649" y="1847572"/>
                        <a:pt x="909656" y="1847572"/>
                      </a:cubicBezTo>
                      <a:cubicBezTo>
                        <a:pt x="1045663" y="1847572"/>
                        <a:pt x="1155175" y="1738060"/>
                        <a:pt x="1155175" y="1602053"/>
                      </a:cubicBezTo>
                      <a:lnTo>
                        <a:pt x="1566728" y="1602053"/>
                      </a:lnTo>
                      <a:cubicBezTo>
                        <a:pt x="1570261" y="976776"/>
                        <a:pt x="1315910" y="409787"/>
                        <a:pt x="904357" y="0"/>
                      </a:cubicBezTo>
                      <a:close/>
                    </a:path>
                  </a:pathLst>
                </a:custGeom>
                <a:solidFill>
                  <a:srgbClr val="F6BB0F"/>
                </a:solidFill>
                <a:ln w="70653" cap="flat">
                  <a:solidFill>
                    <a:srgbClr val="FFFFFF"/>
                  </a:solidFill>
                  <a:prstDash val="solid"/>
                  <a:miter/>
                </a:ln>
              </p:spPr>
              <p:txBody>
                <a:bodyPr rtlCol="0" anchor="ctr"/>
                <a:lstStyle/>
                <a:p>
                  <a:endParaRPr lang="en-GB"/>
                </a:p>
              </p:txBody>
            </p:sp>
            <p:sp>
              <p:nvSpPr>
                <p:cNvPr id="94" name="Forma libre: forma 12">
                  <a:extLst>
                    <a:ext uri="{FF2B5EF4-FFF2-40B4-BE49-F238E27FC236}">
                      <a16:creationId xmlns:a16="http://schemas.microsoft.com/office/drawing/2014/main" id="{BD44AAC2-3A64-4867-BE1C-E7527219FF41}"/>
                    </a:ext>
                  </a:extLst>
                </p:cNvPr>
                <p:cNvSpPr/>
                <p:nvPr/>
              </p:nvSpPr>
              <p:spPr>
                <a:xfrm>
                  <a:off x="6094234" y="1159277"/>
                  <a:ext cx="1589690" cy="1554363"/>
                </a:xfrm>
                <a:custGeom>
                  <a:avLst/>
                  <a:gdLst>
                    <a:gd name="connsiteX0" fmla="*/ 1603821 w 1589690"/>
                    <a:gd name="connsiteY0" fmla="*/ 665903 h 1554362"/>
                    <a:gd name="connsiteX1" fmla="*/ 0 w 1589690"/>
                    <a:gd name="connsiteY1" fmla="*/ 0 h 1554362"/>
                    <a:gd name="connsiteX2" fmla="*/ 0 w 1589690"/>
                    <a:gd name="connsiteY2" fmla="*/ 370927 h 1554362"/>
                    <a:gd name="connsiteX3" fmla="*/ 245519 w 1589690"/>
                    <a:gd name="connsiteY3" fmla="*/ 616446 h 1554362"/>
                    <a:gd name="connsiteX4" fmla="*/ 0 w 1589690"/>
                    <a:gd name="connsiteY4" fmla="*/ 861965 h 1554362"/>
                    <a:gd name="connsiteX5" fmla="*/ 0 w 1589690"/>
                    <a:gd name="connsiteY5" fmla="*/ 1277050 h 1554362"/>
                    <a:gd name="connsiteX6" fmla="*/ 699464 w 1589690"/>
                    <a:gd name="connsiteY6" fmla="*/ 1566727 h 1554362"/>
                    <a:gd name="connsiteX7" fmla="*/ 982076 w 1589690"/>
                    <a:gd name="connsiteY7" fmla="*/ 1284115 h 1554362"/>
                    <a:gd name="connsiteX8" fmla="*/ 1153409 w 1589690"/>
                    <a:gd name="connsiteY8" fmla="*/ 1353002 h 1554362"/>
                    <a:gd name="connsiteX9" fmla="*/ 1398928 w 1589690"/>
                    <a:gd name="connsiteY9" fmla="*/ 1107483 h 1554362"/>
                    <a:gd name="connsiteX10" fmla="*/ 1330041 w 1589690"/>
                    <a:gd name="connsiteY10" fmla="*/ 936150 h 1554362"/>
                    <a:gd name="connsiteX11" fmla="*/ 1603821 w 1589690"/>
                    <a:gd name="connsiteY11" fmla="*/ 665903 h 15543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89690" h="1554362">
                      <a:moveTo>
                        <a:pt x="1603821" y="665903"/>
                      </a:moveTo>
                      <a:cubicBezTo>
                        <a:pt x="1194034" y="254350"/>
                        <a:pt x="627045" y="0"/>
                        <a:pt x="0" y="0"/>
                      </a:cubicBezTo>
                      <a:lnTo>
                        <a:pt x="0" y="370927"/>
                      </a:lnTo>
                      <a:cubicBezTo>
                        <a:pt x="136007" y="370927"/>
                        <a:pt x="245519" y="480439"/>
                        <a:pt x="245519" y="616446"/>
                      </a:cubicBezTo>
                      <a:cubicBezTo>
                        <a:pt x="245519" y="752453"/>
                        <a:pt x="136007" y="861965"/>
                        <a:pt x="0" y="861965"/>
                      </a:cubicBezTo>
                      <a:lnTo>
                        <a:pt x="0" y="1277050"/>
                      </a:lnTo>
                      <a:cubicBezTo>
                        <a:pt x="272014" y="1277050"/>
                        <a:pt x="521065" y="1388328"/>
                        <a:pt x="699464" y="1566727"/>
                      </a:cubicBezTo>
                      <a:lnTo>
                        <a:pt x="982076" y="1284115"/>
                      </a:lnTo>
                      <a:cubicBezTo>
                        <a:pt x="1026234" y="1326507"/>
                        <a:pt x="1086288" y="1353002"/>
                        <a:pt x="1153409" y="1353002"/>
                      </a:cubicBezTo>
                      <a:cubicBezTo>
                        <a:pt x="1289416" y="1353002"/>
                        <a:pt x="1398928" y="1243490"/>
                        <a:pt x="1398928" y="1107483"/>
                      </a:cubicBezTo>
                      <a:cubicBezTo>
                        <a:pt x="1398928" y="1040363"/>
                        <a:pt x="1372433" y="980308"/>
                        <a:pt x="1330041" y="936150"/>
                      </a:cubicBezTo>
                      <a:lnTo>
                        <a:pt x="1603821" y="665903"/>
                      </a:lnTo>
                      <a:close/>
                    </a:path>
                  </a:pathLst>
                </a:custGeom>
                <a:solidFill>
                  <a:srgbClr val="0C8ACB"/>
                </a:solidFill>
                <a:ln w="70653" cap="flat">
                  <a:solidFill>
                    <a:srgbClr val="FFFFFF"/>
                  </a:solidFill>
                  <a:prstDash val="solid"/>
                  <a:miter/>
                </a:ln>
              </p:spPr>
              <p:txBody>
                <a:bodyPr rtlCol="0" anchor="ctr"/>
                <a:lstStyle/>
                <a:p>
                  <a:endParaRPr lang="en-GB"/>
                </a:p>
              </p:txBody>
            </p:sp>
          </p:grpSp>
          <p:sp>
            <p:nvSpPr>
              <p:cNvPr id="32" name="TextBox 31"/>
              <p:cNvSpPr txBox="1"/>
              <p:nvPr/>
            </p:nvSpPr>
            <p:spPr>
              <a:xfrm>
                <a:off x="5948900" y="1999673"/>
                <a:ext cx="1112838"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Political commitment</a:t>
                </a:r>
              </a:p>
            </p:txBody>
          </p:sp>
          <p:sp>
            <p:nvSpPr>
              <p:cNvPr id="33" name="TextBox 32"/>
              <p:cNvSpPr txBox="1"/>
              <p:nvPr/>
            </p:nvSpPr>
            <p:spPr>
              <a:xfrm>
                <a:off x="6702076" y="4669017"/>
                <a:ext cx="990601"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Policy integration</a:t>
                </a:r>
              </a:p>
            </p:txBody>
          </p:sp>
          <p:grpSp>
            <p:nvGrpSpPr>
              <p:cNvPr id="34" name="Group 33"/>
              <p:cNvGrpSpPr>
                <a:grpSpLocks noChangeAspect="1"/>
              </p:cNvGrpSpPr>
              <p:nvPr/>
            </p:nvGrpSpPr>
            <p:grpSpPr>
              <a:xfrm>
                <a:off x="6624390" y="4300734"/>
                <a:ext cx="357061" cy="360000"/>
                <a:chOff x="7080101" y="4722414"/>
                <a:chExt cx="392767" cy="396000"/>
              </a:xfrm>
            </p:grpSpPr>
            <p:sp>
              <p:nvSpPr>
                <p:cNvPr id="85" name="Freeform 11"/>
                <p:cNvSpPr>
                  <a:spLocks noChangeAspect="1" noEditPoints="1"/>
                </p:cNvSpPr>
                <p:nvPr/>
              </p:nvSpPr>
              <p:spPr bwMode="auto">
                <a:xfrm>
                  <a:off x="7080101" y="4722414"/>
                  <a:ext cx="392767" cy="396000"/>
                </a:xfrm>
                <a:custGeom>
                  <a:avLst/>
                  <a:gdLst/>
                  <a:ahLst/>
                  <a:cxnLst>
                    <a:cxn ang="0">
                      <a:pos x="288" y="198"/>
                    </a:cxn>
                    <a:cxn ang="0">
                      <a:pos x="173" y="336"/>
                    </a:cxn>
                    <a:cxn ang="0">
                      <a:pos x="173" y="522"/>
                    </a:cxn>
                    <a:cxn ang="0">
                      <a:pos x="288" y="658"/>
                    </a:cxn>
                    <a:cxn ang="0">
                      <a:pos x="470" y="690"/>
                    </a:cxn>
                    <a:cxn ang="0">
                      <a:pos x="625" y="600"/>
                    </a:cxn>
                    <a:cxn ang="0">
                      <a:pos x="688" y="429"/>
                    </a:cxn>
                    <a:cxn ang="0">
                      <a:pos x="625" y="256"/>
                    </a:cxn>
                    <a:cxn ang="0">
                      <a:pos x="470" y="166"/>
                    </a:cxn>
                    <a:cxn ang="0">
                      <a:pos x="596" y="36"/>
                    </a:cxn>
                    <a:cxn ang="0">
                      <a:pos x="622" y="47"/>
                    </a:cxn>
                    <a:cxn ang="0">
                      <a:pos x="631" y="111"/>
                    </a:cxn>
                    <a:cxn ang="0">
                      <a:pos x="630" y="154"/>
                    </a:cxn>
                    <a:cxn ang="0">
                      <a:pos x="679" y="203"/>
                    </a:cxn>
                    <a:cxn ang="0">
                      <a:pos x="774" y="218"/>
                    </a:cxn>
                    <a:cxn ang="0">
                      <a:pos x="805" y="232"/>
                    </a:cxn>
                    <a:cxn ang="0">
                      <a:pos x="826" y="294"/>
                    </a:cxn>
                    <a:cxn ang="0">
                      <a:pos x="846" y="368"/>
                    </a:cxn>
                    <a:cxn ang="0">
                      <a:pos x="846" y="421"/>
                    </a:cxn>
                    <a:cxn ang="0">
                      <a:pos x="782" y="459"/>
                    </a:cxn>
                    <a:cxn ang="0">
                      <a:pos x="738" y="564"/>
                    </a:cxn>
                    <a:cxn ang="0">
                      <a:pos x="764" y="603"/>
                    </a:cxn>
                    <a:cxn ang="0">
                      <a:pos x="782" y="662"/>
                    </a:cxn>
                    <a:cxn ang="0">
                      <a:pos x="682" y="768"/>
                    </a:cxn>
                    <a:cxn ang="0">
                      <a:pos x="662" y="786"/>
                    </a:cxn>
                    <a:cxn ang="0">
                      <a:pos x="615" y="777"/>
                    </a:cxn>
                    <a:cxn ang="0">
                      <a:pos x="574" y="748"/>
                    </a:cxn>
                    <a:cxn ang="0">
                      <a:pos x="554" y="745"/>
                    </a:cxn>
                    <a:cxn ang="0">
                      <a:pos x="481" y="760"/>
                    </a:cxn>
                    <a:cxn ang="0">
                      <a:pos x="461" y="771"/>
                    </a:cxn>
                    <a:cxn ang="0">
                      <a:pos x="438" y="822"/>
                    </a:cxn>
                    <a:cxn ang="0">
                      <a:pos x="242" y="815"/>
                    </a:cxn>
                    <a:cxn ang="0">
                      <a:pos x="224" y="798"/>
                    </a:cxn>
                    <a:cxn ang="0">
                      <a:pos x="224" y="722"/>
                    </a:cxn>
                    <a:cxn ang="0">
                      <a:pos x="202" y="677"/>
                    </a:cxn>
                    <a:cxn ang="0">
                      <a:pos x="155" y="630"/>
                    </a:cxn>
                    <a:cxn ang="0">
                      <a:pos x="119" y="630"/>
                    </a:cxn>
                    <a:cxn ang="0">
                      <a:pos x="52" y="627"/>
                    </a:cxn>
                    <a:cxn ang="0">
                      <a:pos x="21" y="539"/>
                    </a:cxn>
                    <a:cxn ang="0">
                      <a:pos x="8" y="487"/>
                    </a:cxn>
                    <a:cxn ang="0">
                      <a:pos x="1" y="444"/>
                    </a:cxn>
                    <a:cxn ang="0">
                      <a:pos x="73" y="400"/>
                    </a:cxn>
                    <a:cxn ang="0">
                      <a:pos x="99" y="352"/>
                    </a:cxn>
                    <a:cxn ang="0">
                      <a:pos x="114" y="294"/>
                    </a:cxn>
                    <a:cxn ang="0">
                      <a:pos x="68" y="226"/>
                    </a:cxn>
                    <a:cxn ang="0">
                      <a:pos x="64" y="201"/>
                    </a:cxn>
                    <a:cxn ang="0">
                      <a:pos x="189" y="70"/>
                    </a:cxn>
                    <a:cxn ang="0">
                      <a:pos x="227" y="73"/>
                    </a:cxn>
                    <a:cxn ang="0">
                      <a:pos x="297" y="116"/>
                    </a:cxn>
                    <a:cxn ang="0">
                      <a:pos x="373" y="96"/>
                    </a:cxn>
                    <a:cxn ang="0">
                      <a:pos x="399" y="73"/>
                    </a:cxn>
                    <a:cxn ang="0">
                      <a:pos x="412" y="41"/>
                    </a:cxn>
                    <a:cxn ang="0">
                      <a:pos x="431" y="6"/>
                    </a:cxn>
                  </a:cxnLst>
                  <a:rect l="0" t="0" r="r" b="b"/>
                  <a:pathLst>
                    <a:path w="851" h="858">
                      <a:moveTo>
                        <a:pt x="421" y="161"/>
                      </a:moveTo>
                      <a:lnTo>
                        <a:pt x="374" y="166"/>
                      </a:lnTo>
                      <a:lnTo>
                        <a:pt x="329" y="178"/>
                      </a:lnTo>
                      <a:lnTo>
                        <a:pt x="288" y="198"/>
                      </a:lnTo>
                      <a:lnTo>
                        <a:pt x="251" y="224"/>
                      </a:lnTo>
                      <a:lnTo>
                        <a:pt x="219" y="256"/>
                      </a:lnTo>
                      <a:lnTo>
                        <a:pt x="193" y="294"/>
                      </a:lnTo>
                      <a:lnTo>
                        <a:pt x="173" y="336"/>
                      </a:lnTo>
                      <a:lnTo>
                        <a:pt x="161" y="380"/>
                      </a:lnTo>
                      <a:lnTo>
                        <a:pt x="157" y="429"/>
                      </a:lnTo>
                      <a:lnTo>
                        <a:pt x="161" y="476"/>
                      </a:lnTo>
                      <a:lnTo>
                        <a:pt x="173" y="522"/>
                      </a:lnTo>
                      <a:lnTo>
                        <a:pt x="193" y="563"/>
                      </a:lnTo>
                      <a:lnTo>
                        <a:pt x="219" y="600"/>
                      </a:lnTo>
                      <a:lnTo>
                        <a:pt x="251" y="632"/>
                      </a:lnTo>
                      <a:lnTo>
                        <a:pt x="288" y="658"/>
                      </a:lnTo>
                      <a:lnTo>
                        <a:pt x="329" y="677"/>
                      </a:lnTo>
                      <a:lnTo>
                        <a:pt x="374" y="690"/>
                      </a:lnTo>
                      <a:lnTo>
                        <a:pt x="421" y="694"/>
                      </a:lnTo>
                      <a:lnTo>
                        <a:pt x="470" y="690"/>
                      </a:lnTo>
                      <a:lnTo>
                        <a:pt x="514" y="677"/>
                      </a:lnTo>
                      <a:lnTo>
                        <a:pt x="555" y="658"/>
                      </a:lnTo>
                      <a:lnTo>
                        <a:pt x="593" y="632"/>
                      </a:lnTo>
                      <a:lnTo>
                        <a:pt x="625" y="600"/>
                      </a:lnTo>
                      <a:lnTo>
                        <a:pt x="651" y="563"/>
                      </a:lnTo>
                      <a:lnTo>
                        <a:pt x="671" y="522"/>
                      </a:lnTo>
                      <a:lnTo>
                        <a:pt x="683" y="476"/>
                      </a:lnTo>
                      <a:lnTo>
                        <a:pt x="688" y="429"/>
                      </a:lnTo>
                      <a:lnTo>
                        <a:pt x="683" y="380"/>
                      </a:lnTo>
                      <a:lnTo>
                        <a:pt x="671" y="336"/>
                      </a:lnTo>
                      <a:lnTo>
                        <a:pt x="651" y="294"/>
                      </a:lnTo>
                      <a:lnTo>
                        <a:pt x="625" y="256"/>
                      </a:lnTo>
                      <a:lnTo>
                        <a:pt x="593" y="224"/>
                      </a:lnTo>
                      <a:lnTo>
                        <a:pt x="555" y="198"/>
                      </a:lnTo>
                      <a:lnTo>
                        <a:pt x="514" y="178"/>
                      </a:lnTo>
                      <a:lnTo>
                        <a:pt x="470" y="166"/>
                      </a:lnTo>
                      <a:lnTo>
                        <a:pt x="421" y="161"/>
                      </a:lnTo>
                      <a:close/>
                      <a:moveTo>
                        <a:pt x="452" y="0"/>
                      </a:moveTo>
                      <a:lnTo>
                        <a:pt x="467" y="1"/>
                      </a:lnTo>
                      <a:lnTo>
                        <a:pt x="596" y="36"/>
                      </a:lnTo>
                      <a:lnTo>
                        <a:pt x="599" y="36"/>
                      </a:lnTo>
                      <a:lnTo>
                        <a:pt x="606" y="38"/>
                      </a:lnTo>
                      <a:lnTo>
                        <a:pt x="613" y="41"/>
                      </a:lnTo>
                      <a:lnTo>
                        <a:pt x="622" y="47"/>
                      </a:lnTo>
                      <a:lnTo>
                        <a:pt x="630" y="58"/>
                      </a:lnTo>
                      <a:lnTo>
                        <a:pt x="633" y="71"/>
                      </a:lnTo>
                      <a:lnTo>
                        <a:pt x="633" y="91"/>
                      </a:lnTo>
                      <a:lnTo>
                        <a:pt x="631" y="111"/>
                      </a:lnTo>
                      <a:lnTo>
                        <a:pt x="630" y="128"/>
                      </a:lnTo>
                      <a:lnTo>
                        <a:pt x="628" y="139"/>
                      </a:lnTo>
                      <a:lnTo>
                        <a:pt x="628" y="146"/>
                      </a:lnTo>
                      <a:lnTo>
                        <a:pt x="630" y="154"/>
                      </a:lnTo>
                      <a:lnTo>
                        <a:pt x="634" y="163"/>
                      </a:lnTo>
                      <a:lnTo>
                        <a:pt x="656" y="181"/>
                      </a:lnTo>
                      <a:lnTo>
                        <a:pt x="666" y="192"/>
                      </a:lnTo>
                      <a:lnTo>
                        <a:pt x="679" y="203"/>
                      </a:lnTo>
                      <a:lnTo>
                        <a:pt x="688" y="213"/>
                      </a:lnTo>
                      <a:lnTo>
                        <a:pt x="694" y="221"/>
                      </a:lnTo>
                      <a:lnTo>
                        <a:pt x="697" y="224"/>
                      </a:lnTo>
                      <a:lnTo>
                        <a:pt x="774" y="218"/>
                      </a:lnTo>
                      <a:lnTo>
                        <a:pt x="778" y="218"/>
                      </a:lnTo>
                      <a:lnTo>
                        <a:pt x="785" y="220"/>
                      </a:lnTo>
                      <a:lnTo>
                        <a:pt x="796" y="223"/>
                      </a:lnTo>
                      <a:lnTo>
                        <a:pt x="805" y="232"/>
                      </a:lnTo>
                      <a:lnTo>
                        <a:pt x="813" y="245"/>
                      </a:lnTo>
                      <a:lnTo>
                        <a:pt x="816" y="258"/>
                      </a:lnTo>
                      <a:lnTo>
                        <a:pt x="820" y="274"/>
                      </a:lnTo>
                      <a:lnTo>
                        <a:pt x="826" y="294"/>
                      </a:lnTo>
                      <a:lnTo>
                        <a:pt x="831" y="314"/>
                      </a:lnTo>
                      <a:lnTo>
                        <a:pt x="837" y="334"/>
                      </a:lnTo>
                      <a:lnTo>
                        <a:pt x="841" y="352"/>
                      </a:lnTo>
                      <a:lnTo>
                        <a:pt x="846" y="368"/>
                      </a:lnTo>
                      <a:lnTo>
                        <a:pt x="848" y="378"/>
                      </a:lnTo>
                      <a:lnTo>
                        <a:pt x="851" y="384"/>
                      </a:lnTo>
                      <a:lnTo>
                        <a:pt x="851" y="407"/>
                      </a:lnTo>
                      <a:lnTo>
                        <a:pt x="846" y="421"/>
                      </a:lnTo>
                      <a:lnTo>
                        <a:pt x="835" y="433"/>
                      </a:lnTo>
                      <a:lnTo>
                        <a:pt x="808" y="448"/>
                      </a:lnTo>
                      <a:lnTo>
                        <a:pt x="794" y="455"/>
                      </a:lnTo>
                      <a:lnTo>
                        <a:pt x="782" y="459"/>
                      </a:lnTo>
                      <a:lnTo>
                        <a:pt x="773" y="462"/>
                      </a:lnTo>
                      <a:lnTo>
                        <a:pt x="770" y="464"/>
                      </a:lnTo>
                      <a:lnTo>
                        <a:pt x="738" y="560"/>
                      </a:lnTo>
                      <a:lnTo>
                        <a:pt x="738" y="564"/>
                      </a:lnTo>
                      <a:lnTo>
                        <a:pt x="741" y="569"/>
                      </a:lnTo>
                      <a:lnTo>
                        <a:pt x="746" y="578"/>
                      </a:lnTo>
                      <a:lnTo>
                        <a:pt x="753" y="590"/>
                      </a:lnTo>
                      <a:lnTo>
                        <a:pt x="764" y="603"/>
                      </a:lnTo>
                      <a:lnTo>
                        <a:pt x="773" y="615"/>
                      </a:lnTo>
                      <a:lnTo>
                        <a:pt x="781" y="630"/>
                      </a:lnTo>
                      <a:lnTo>
                        <a:pt x="785" y="645"/>
                      </a:lnTo>
                      <a:lnTo>
                        <a:pt x="782" y="662"/>
                      </a:lnTo>
                      <a:lnTo>
                        <a:pt x="771" y="679"/>
                      </a:lnTo>
                      <a:lnTo>
                        <a:pt x="703" y="748"/>
                      </a:lnTo>
                      <a:lnTo>
                        <a:pt x="691" y="758"/>
                      </a:lnTo>
                      <a:lnTo>
                        <a:pt x="682" y="768"/>
                      </a:lnTo>
                      <a:lnTo>
                        <a:pt x="676" y="775"/>
                      </a:lnTo>
                      <a:lnTo>
                        <a:pt x="673" y="777"/>
                      </a:lnTo>
                      <a:lnTo>
                        <a:pt x="668" y="781"/>
                      </a:lnTo>
                      <a:lnTo>
                        <a:pt x="662" y="786"/>
                      </a:lnTo>
                      <a:lnTo>
                        <a:pt x="654" y="789"/>
                      </a:lnTo>
                      <a:lnTo>
                        <a:pt x="644" y="789"/>
                      </a:lnTo>
                      <a:lnTo>
                        <a:pt x="630" y="786"/>
                      </a:lnTo>
                      <a:lnTo>
                        <a:pt x="615" y="777"/>
                      </a:lnTo>
                      <a:lnTo>
                        <a:pt x="598" y="764"/>
                      </a:lnTo>
                      <a:lnTo>
                        <a:pt x="586" y="755"/>
                      </a:lnTo>
                      <a:lnTo>
                        <a:pt x="578" y="751"/>
                      </a:lnTo>
                      <a:lnTo>
                        <a:pt x="574" y="748"/>
                      </a:lnTo>
                      <a:lnTo>
                        <a:pt x="571" y="746"/>
                      </a:lnTo>
                      <a:lnTo>
                        <a:pt x="568" y="746"/>
                      </a:lnTo>
                      <a:lnTo>
                        <a:pt x="561" y="745"/>
                      </a:lnTo>
                      <a:lnTo>
                        <a:pt x="554" y="745"/>
                      </a:lnTo>
                      <a:lnTo>
                        <a:pt x="546" y="746"/>
                      </a:lnTo>
                      <a:lnTo>
                        <a:pt x="539" y="749"/>
                      </a:lnTo>
                      <a:lnTo>
                        <a:pt x="493" y="758"/>
                      </a:lnTo>
                      <a:lnTo>
                        <a:pt x="481" y="760"/>
                      </a:lnTo>
                      <a:lnTo>
                        <a:pt x="476" y="761"/>
                      </a:lnTo>
                      <a:lnTo>
                        <a:pt x="472" y="761"/>
                      </a:lnTo>
                      <a:lnTo>
                        <a:pt x="469" y="763"/>
                      </a:lnTo>
                      <a:lnTo>
                        <a:pt x="461" y="771"/>
                      </a:lnTo>
                      <a:lnTo>
                        <a:pt x="458" y="777"/>
                      </a:lnTo>
                      <a:lnTo>
                        <a:pt x="453" y="789"/>
                      </a:lnTo>
                      <a:lnTo>
                        <a:pt x="447" y="804"/>
                      </a:lnTo>
                      <a:lnTo>
                        <a:pt x="438" y="822"/>
                      </a:lnTo>
                      <a:lnTo>
                        <a:pt x="428" y="838"/>
                      </a:lnTo>
                      <a:lnTo>
                        <a:pt x="417" y="851"/>
                      </a:lnTo>
                      <a:lnTo>
                        <a:pt x="403" y="858"/>
                      </a:lnTo>
                      <a:lnTo>
                        <a:pt x="242" y="815"/>
                      </a:lnTo>
                      <a:lnTo>
                        <a:pt x="240" y="813"/>
                      </a:lnTo>
                      <a:lnTo>
                        <a:pt x="236" y="812"/>
                      </a:lnTo>
                      <a:lnTo>
                        <a:pt x="230" y="806"/>
                      </a:lnTo>
                      <a:lnTo>
                        <a:pt x="224" y="798"/>
                      </a:lnTo>
                      <a:lnTo>
                        <a:pt x="221" y="786"/>
                      </a:lnTo>
                      <a:lnTo>
                        <a:pt x="219" y="771"/>
                      </a:lnTo>
                      <a:lnTo>
                        <a:pt x="222" y="737"/>
                      </a:lnTo>
                      <a:lnTo>
                        <a:pt x="224" y="722"/>
                      </a:lnTo>
                      <a:lnTo>
                        <a:pt x="224" y="708"/>
                      </a:lnTo>
                      <a:lnTo>
                        <a:pt x="219" y="694"/>
                      </a:lnTo>
                      <a:lnTo>
                        <a:pt x="211" y="685"/>
                      </a:lnTo>
                      <a:lnTo>
                        <a:pt x="202" y="677"/>
                      </a:lnTo>
                      <a:lnTo>
                        <a:pt x="192" y="668"/>
                      </a:lnTo>
                      <a:lnTo>
                        <a:pt x="172" y="648"/>
                      </a:lnTo>
                      <a:lnTo>
                        <a:pt x="164" y="639"/>
                      </a:lnTo>
                      <a:lnTo>
                        <a:pt x="155" y="630"/>
                      </a:lnTo>
                      <a:lnTo>
                        <a:pt x="151" y="627"/>
                      </a:lnTo>
                      <a:lnTo>
                        <a:pt x="141" y="626"/>
                      </a:lnTo>
                      <a:lnTo>
                        <a:pt x="129" y="627"/>
                      </a:lnTo>
                      <a:lnTo>
                        <a:pt x="119" y="630"/>
                      </a:lnTo>
                      <a:lnTo>
                        <a:pt x="88" y="633"/>
                      </a:lnTo>
                      <a:lnTo>
                        <a:pt x="71" y="633"/>
                      </a:lnTo>
                      <a:lnTo>
                        <a:pt x="59" y="632"/>
                      </a:lnTo>
                      <a:lnTo>
                        <a:pt x="52" y="627"/>
                      </a:lnTo>
                      <a:lnTo>
                        <a:pt x="47" y="619"/>
                      </a:lnTo>
                      <a:lnTo>
                        <a:pt x="30" y="569"/>
                      </a:lnTo>
                      <a:lnTo>
                        <a:pt x="26" y="552"/>
                      </a:lnTo>
                      <a:lnTo>
                        <a:pt x="21" y="539"/>
                      </a:lnTo>
                      <a:lnTo>
                        <a:pt x="20" y="529"/>
                      </a:lnTo>
                      <a:lnTo>
                        <a:pt x="17" y="519"/>
                      </a:lnTo>
                      <a:lnTo>
                        <a:pt x="12" y="503"/>
                      </a:lnTo>
                      <a:lnTo>
                        <a:pt x="8" y="487"/>
                      </a:lnTo>
                      <a:lnTo>
                        <a:pt x="5" y="470"/>
                      </a:lnTo>
                      <a:lnTo>
                        <a:pt x="1" y="456"/>
                      </a:lnTo>
                      <a:lnTo>
                        <a:pt x="0" y="448"/>
                      </a:lnTo>
                      <a:lnTo>
                        <a:pt x="1" y="444"/>
                      </a:lnTo>
                      <a:lnTo>
                        <a:pt x="17" y="429"/>
                      </a:lnTo>
                      <a:lnTo>
                        <a:pt x="32" y="419"/>
                      </a:lnTo>
                      <a:lnTo>
                        <a:pt x="59" y="407"/>
                      </a:lnTo>
                      <a:lnTo>
                        <a:pt x="73" y="400"/>
                      </a:lnTo>
                      <a:lnTo>
                        <a:pt x="85" y="390"/>
                      </a:lnTo>
                      <a:lnTo>
                        <a:pt x="93" y="381"/>
                      </a:lnTo>
                      <a:lnTo>
                        <a:pt x="96" y="369"/>
                      </a:lnTo>
                      <a:lnTo>
                        <a:pt x="99" y="352"/>
                      </a:lnTo>
                      <a:lnTo>
                        <a:pt x="103" y="334"/>
                      </a:lnTo>
                      <a:lnTo>
                        <a:pt x="108" y="317"/>
                      </a:lnTo>
                      <a:lnTo>
                        <a:pt x="113" y="303"/>
                      </a:lnTo>
                      <a:lnTo>
                        <a:pt x="114" y="294"/>
                      </a:lnTo>
                      <a:lnTo>
                        <a:pt x="108" y="279"/>
                      </a:lnTo>
                      <a:lnTo>
                        <a:pt x="103" y="273"/>
                      </a:lnTo>
                      <a:lnTo>
                        <a:pt x="102" y="270"/>
                      </a:lnTo>
                      <a:lnTo>
                        <a:pt x="68" y="226"/>
                      </a:lnTo>
                      <a:lnTo>
                        <a:pt x="67" y="224"/>
                      </a:lnTo>
                      <a:lnTo>
                        <a:pt x="64" y="220"/>
                      </a:lnTo>
                      <a:lnTo>
                        <a:pt x="62" y="212"/>
                      </a:lnTo>
                      <a:lnTo>
                        <a:pt x="64" y="201"/>
                      </a:lnTo>
                      <a:lnTo>
                        <a:pt x="70" y="191"/>
                      </a:lnTo>
                      <a:lnTo>
                        <a:pt x="183" y="74"/>
                      </a:lnTo>
                      <a:lnTo>
                        <a:pt x="184" y="73"/>
                      </a:lnTo>
                      <a:lnTo>
                        <a:pt x="189" y="70"/>
                      </a:lnTo>
                      <a:lnTo>
                        <a:pt x="195" y="65"/>
                      </a:lnTo>
                      <a:lnTo>
                        <a:pt x="204" y="64"/>
                      </a:lnTo>
                      <a:lnTo>
                        <a:pt x="215" y="65"/>
                      </a:lnTo>
                      <a:lnTo>
                        <a:pt x="227" y="73"/>
                      </a:lnTo>
                      <a:lnTo>
                        <a:pt x="280" y="111"/>
                      </a:lnTo>
                      <a:lnTo>
                        <a:pt x="281" y="113"/>
                      </a:lnTo>
                      <a:lnTo>
                        <a:pt x="288" y="114"/>
                      </a:lnTo>
                      <a:lnTo>
                        <a:pt x="297" y="116"/>
                      </a:lnTo>
                      <a:lnTo>
                        <a:pt x="312" y="113"/>
                      </a:lnTo>
                      <a:lnTo>
                        <a:pt x="358" y="99"/>
                      </a:lnTo>
                      <a:lnTo>
                        <a:pt x="368" y="97"/>
                      </a:lnTo>
                      <a:lnTo>
                        <a:pt x="373" y="96"/>
                      </a:lnTo>
                      <a:lnTo>
                        <a:pt x="376" y="96"/>
                      </a:lnTo>
                      <a:lnTo>
                        <a:pt x="382" y="94"/>
                      </a:lnTo>
                      <a:lnTo>
                        <a:pt x="390" y="88"/>
                      </a:lnTo>
                      <a:lnTo>
                        <a:pt x="399" y="73"/>
                      </a:lnTo>
                      <a:lnTo>
                        <a:pt x="400" y="70"/>
                      </a:lnTo>
                      <a:lnTo>
                        <a:pt x="403" y="62"/>
                      </a:lnTo>
                      <a:lnTo>
                        <a:pt x="408" y="53"/>
                      </a:lnTo>
                      <a:lnTo>
                        <a:pt x="412" y="41"/>
                      </a:lnTo>
                      <a:lnTo>
                        <a:pt x="417" y="30"/>
                      </a:lnTo>
                      <a:lnTo>
                        <a:pt x="420" y="21"/>
                      </a:lnTo>
                      <a:lnTo>
                        <a:pt x="425" y="13"/>
                      </a:lnTo>
                      <a:lnTo>
                        <a:pt x="431" y="6"/>
                      </a:lnTo>
                      <a:lnTo>
                        <a:pt x="440" y="1"/>
                      </a:lnTo>
                      <a:lnTo>
                        <a:pt x="452"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86" name="Freeform 12"/>
                <p:cNvSpPr>
                  <a:spLocks noEditPoints="1"/>
                </p:cNvSpPr>
                <p:nvPr/>
              </p:nvSpPr>
              <p:spPr bwMode="auto">
                <a:xfrm>
                  <a:off x="7180256" y="4823638"/>
                  <a:ext cx="192922" cy="193846"/>
                </a:xfrm>
                <a:custGeom>
                  <a:avLst/>
                  <a:gdLst/>
                  <a:ahLst/>
                  <a:cxnLst>
                    <a:cxn ang="0">
                      <a:pos x="209" y="104"/>
                    </a:cxn>
                    <a:cxn ang="0">
                      <a:pos x="181" y="107"/>
                    </a:cxn>
                    <a:cxn ang="0">
                      <a:pos x="155" y="118"/>
                    </a:cxn>
                    <a:cxn ang="0">
                      <a:pos x="134" y="134"/>
                    </a:cxn>
                    <a:cxn ang="0">
                      <a:pos x="117" y="157"/>
                    </a:cxn>
                    <a:cxn ang="0">
                      <a:pos x="107" y="182"/>
                    </a:cxn>
                    <a:cxn ang="0">
                      <a:pos x="102" y="211"/>
                    </a:cxn>
                    <a:cxn ang="0">
                      <a:pos x="107" y="238"/>
                    </a:cxn>
                    <a:cxn ang="0">
                      <a:pos x="117" y="264"/>
                    </a:cxn>
                    <a:cxn ang="0">
                      <a:pos x="134" y="285"/>
                    </a:cxn>
                    <a:cxn ang="0">
                      <a:pos x="155" y="302"/>
                    </a:cxn>
                    <a:cxn ang="0">
                      <a:pos x="181" y="313"/>
                    </a:cxn>
                    <a:cxn ang="0">
                      <a:pos x="209" y="318"/>
                    </a:cxn>
                    <a:cxn ang="0">
                      <a:pos x="237" y="313"/>
                    </a:cxn>
                    <a:cxn ang="0">
                      <a:pos x="262" y="302"/>
                    </a:cxn>
                    <a:cxn ang="0">
                      <a:pos x="285" y="285"/>
                    </a:cxn>
                    <a:cxn ang="0">
                      <a:pos x="301" y="264"/>
                    </a:cxn>
                    <a:cxn ang="0">
                      <a:pos x="312" y="238"/>
                    </a:cxn>
                    <a:cxn ang="0">
                      <a:pos x="315" y="211"/>
                    </a:cxn>
                    <a:cxn ang="0">
                      <a:pos x="312" y="182"/>
                    </a:cxn>
                    <a:cxn ang="0">
                      <a:pos x="301" y="157"/>
                    </a:cxn>
                    <a:cxn ang="0">
                      <a:pos x="285" y="134"/>
                    </a:cxn>
                    <a:cxn ang="0">
                      <a:pos x="262" y="118"/>
                    </a:cxn>
                    <a:cxn ang="0">
                      <a:pos x="237" y="107"/>
                    </a:cxn>
                    <a:cxn ang="0">
                      <a:pos x="209" y="104"/>
                    </a:cxn>
                    <a:cxn ang="0">
                      <a:pos x="209" y="0"/>
                    </a:cxn>
                    <a:cxn ang="0">
                      <a:pos x="251" y="5"/>
                    </a:cxn>
                    <a:cxn ang="0">
                      <a:pos x="291" y="17"/>
                    </a:cxn>
                    <a:cxn ang="0">
                      <a:pos x="326" y="37"/>
                    </a:cxn>
                    <a:cxn ang="0">
                      <a:pos x="358" y="63"/>
                    </a:cxn>
                    <a:cxn ang="0">
                      <a:pos x="382" y="93"/>
                    </a:cxn>
                    <a:cxn ang="0">
                      <a:pos x="402" y="128"/>
                    </a:cxn>
                    <a:cxn ang="0">
                      <a:pos x="414" y="168"/>
                    </a:cxn>
                    <a:cxn ang="0">
                      <a:pos x="418" y="211"/>
                    </a:cxn>
                    <a:cxn ang="0">
                      <a:pos x="414" y="252"/>
                    </a:cxn>
                    <a:cxn ang="0">
                      <a:pos x="402" y="292"/>
                    </a:cxn>
                    <a:cxn ang="0">
                      <a:pos x="382" y="327"/>
                    </a:cxn>
                    <a:cxn ang="0">
                      <a:pos x="358" y="359"/>
                    </a:cxn>
                    <a:cxn ang="0">
                      <a:pos x="326" y="383"/>
                    </a:cxn>
                    <a:cxn ang="0">
                      <a:pos x="291" y="403"/>
                    </a:cxn>
                    <a:cxn ang="0">
                      <a:pos x="251" y="415"/>
                    </a:cxn>
                    <a:cxn ang="0">
                      <a:pos x="209" y="420"/>
                    </a:cxn>
                    <a:cxn ang="0">
                      <a:pos x="167" y="415"/>
                    </a:cxn>
                    <a:cxn ang="0">
                      <a:pos x="128" y="403"/>
                    </a:cxn>
                    <a:cxn ang="0">
                      <a:pos x="93" y="383"/>
                    </a:cxn>
                    <a:cxn ang="0">
                      <a:pos x="61" y="359"/>
                    </a:cxn>
                    <a:cxn ang="0">
                      <a:pos x="37" y="327"/>
                    </a:cxn>
                    <a:cxn ang="0">
                      <a:pos x="17" y="292"/>
                    </a:cxn>
                    <a:cxn ang="0">
                      <a:pos x="5" y="252"/>
                    </a:cxn>
                    <a:cxn ang="0">
                      <a:pos x="0" y="211"/>
                    </a:cxn>
                    <a:cxn ang="0">
                      <a:pos x="5" y="168"/>
                    </a:cxn>
                    <a:cxn ang="0">
                      <a:pos x="17" y="128"/>
                    </a:cxn>
                    <a:cxn ang="0">
                      <a:pos x="37" y="93"/>
                    </a:cxn>
                    <a:cxn ang="0">
                      <a:pos x="61" y="63"/>
                    </a:cxn>
                    <a:cxn ang="0">
                      <a:pos x="93" y="37"/>
                    </a:cxn>
                    <a:cxn ang="0">
                      <a:pos x="128" y="17"/>
                    </a:cxn>
                    <a:cxn ang="0">
                      <a:pos x="167" y="5"/>
                    </a:cxn>
                    <a:cxn ang="0">
                      <a:pos x="209" y="0"/>
                    </a:cxn>
                  </a:cxnLst>
                  <a:rect l="0" t="0" r="r" b="b"/>
                  <a:pathLst>
                    <a:path w="418" h="420">
                      <a:moveTo>
                        <a:pt x="209" y="104"/>
                      </a:moveTo>
                      <a:lnTo>
                        <a:pt x="181" y="107"/>
                      </a:lnTo>
                      <a:lnTo>
                        <a:pt x="155" y="118"/>
                      </a:lnTo>
                      <a:lnTo>
                        <a:pt x="134" y="134"/>
                      </a:lnTo>
                      <a:lnTo>
                        <a:pt x="117" y="157"/>
                      </a:lnTo>
                      <a:lnTo>
                        <a:pt x="107" y="182"/>
                      </a:lnTo>
                      <a:lnTo>
                        <a:pt x="102" y="211"/>
                      </a:lnTo>
                      <a:lnTo>
                        <a:pt x="107" y="238"/>
                      </a:lnTo>
                      <a:lnTo>
                        <a:pt x="117" y="264"/>
                      </a:lnTo>
                      <a:lnTo>
                        <a:pt x="134" y="285"/>
                      </a:lnTo>
                      <a:lnTo>
                        <a:pt x="155" y="302"/>
                      </a:lnTo>
                      <a:lnTo>
                        <a:pt x="181" y="313"/>
                      </a:lnTo>
                      <a:lnTo>
                        <a:pt x="209" y="318"/>
                      </a:lnTo>
                      <a:lnTo>
                        <a:pt x="237" y="313"/>
                      </a:lnTo>
                      <a:lnTo>
                        <a:pt x="262" y="302"/>
                      </a:lnTo>
                      <a:lnTo>
                        <a:pt x="285" y="285"/>
                      </a:lnTo>
                      <a:lnTo>
                        <a:pt x="301" y="264"/>
                      </a:lnTo>
                      <a:lnTo>
                        <a:pt x="312" y="238"/>
                      </a:lnTo>
                      <a:lnTo>
                        <a:pt x="315" y="211"/>
                      </a:lnTo>
                      <a:lnTo>
                        <a:pt x="312" y="182"/>
                      </a:lnTo>
                      <a:lnTo>
                        <a:pt x="301" y="157"/>
                      </a:lnTo>
                      <a:lnTo>
                        <a:pt x="285" y="134"/>
                      </a:lnTo>
                      <a:lnTo>
                        <a:pt x="262" y="118"/>
                      </a:lnTo>
                      <a:lnTo>
                        <a:pt x="237" y="107"/>
                      </a:lnTo>
                      <a:lnTo>
                        <a:pt x="209" y="104"/>
                      </a:lnTo>
                      <a:close/>
                      <a:moveTo>
                        <a:pt x="209" y="0"/>
                      </a:moveTo>
                      <a:lnTo>
                        <a:pt x="251" y="5"/>
                      </a:lnTo>
                      <a:lnTo>
                        <a:pt x="291" y="17"/>
                      </a:lnTo>
                      <a:lnTo>
                        <a:pt x="326" y="37"/>
                      </a:lnTo>
                      <a:lnTo>
                        <a:pt x="358" y="63"/>
                      </a:lnTo>
                      <a:lnTo>
                        <a:pt x="382" y="93"/>
                      </a:lnTo>
                      <a:lnTo>
                        <a:pt x="402" y="128"/>
                      </a:lnTo>
                      <a:lnTo>
                        <a:pt x="414" y="168"/>
                      </a:lnTo>
                      <a:lnTo>
                        <a:pt x="418" y="211"/>
                      </a:lnTo>
                      <a:lnTo>
                        <a:pt x="414" y="252"/>
                      </a:lnTo>
                      <a:lnTo>
                        <a:pt x="402" y="292"/>
                      </a:lnTo>
                      <a:lnTo>
                        <a:pt x="382" y="327"/>
                      </a:lnTo>
                      <a:lnTo>
                        <a:pt x="358" y="359"/>
                      </a:lnTo>
                      <a:lnTo>
                        <a:pt x="326" y="383"/>
                      </a:lnTo>
                      <a:lnTo>
                        <a:pt x="291" y="403"/>
                      </a:lnTo>
                      <a:lnTo>
                        <a:pt x="251" y="415"/>
                      </a:lnTo>
                      <a:lnTo>
                        <a:pt x="209" y="420"/>
                      </a:lnTo>
                      <a:lnTo>
                        <a:pt x="167" y="415"/>
                      </a:lnTo>
                      <a:lnTo>
                        <a:pt x="128" y="403"/>
                      </a:lnTo>
                      <a:lnTo>
                        <a:pt x="93" y="383"/>
                      </a:lnTo>
                      <a:lnTo>
                        <a:pt x="61" y="359"/>
                      </a:lnTo>
                      <a:lnTo>
                        <a:pt x="37" y="327"/>
                      </a:lnTo>
                      <a:lnTo>
                        <a:pt x="17" y="292"/>
                      </a:lnTo>
                      <a:lnTo>
                        <a:pt x="5" y="252"/>
                      </a:lnTo>
                      <a:lnTo>
                        <a:pt x="0" y="211"/>
                      </a:lnTo>
                      <a:lnTo>
                        <a:pt x="5" y="168"/>
                      </a:lnTo>
                      <a:lnTo>
                        <a:pt x="17" y="128"/>
                      </a:lnTo>
                      <a:lnTo>
                        <a:pt x="37" y="93"/>
                      </a:lnTo>
                      <a:lnTo>
                        <a:pt x="61" y="63"/>
                      </a:lnTo>
                      <a:lnTo>
                        <a:pt x="93" y="37"/>
                      </a:lnTo>
                      <a:lnTo>
                        <a:pt x="128" y="17"/>
                      </a:lnTo>
                      <a:lnTo>
                        <a:pt x="167" y="5"/>
                      </a:lnTo>
                      <a:lnTo>
                        <a:pt x="209"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grpSp>
          <p:sp>
            <p:nvSpPr>
              <p:cNvPr id="35" name="TextBox 34"/>
              <p:cNvSpPr txBox="1"/>
              <p:nvPr/>
            </p:nvSpPr>
            <p:spPr>
              <a:xfrm>
                <a:off x="7062399" y="3070545"/>
                <a:ext cx="775805" cy="600164"/>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Long-term Vision</a:t>
                </a:r>
              </a:p>
            </p:txBody>
          </p:sp>
          <p:sp>
            <p:nvSpPr>
              <p:cNvPr id="36" name="TextBox 35"/>
              <p:cNvSpPr txBox="1"/>
              <p:nvPr/>
            </p:nvSpPr>
            <p:spPr>
              <a:xfrm>
                <a:off x="3606978" y="3070545"/>
                <a:ext cx="778794"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Policy Impacts</a:t>
                </a:r>
              </a:p>
            </p:txBody>
          </p:sp>
          <p:grpSp>
            <p:nvGrpSpPr>
              <p:cNvPr id="37" name="Group 36"/>
              <p:cNvGrpSpPr>
                <a:grpSpLocks noChangeAspect="1"/>
              </p:cNvGrpSpPr>
              <p:nvPr/>
            </p:nvGrpSpPr>
            <p:grpSpPr>
              <a:xfrm>
                <a:off x="4348801" y="3228525"/>
                <a:ext cx="338961" cy="360000"/>
                <a:chOff x="3869363" y="2703977"/>
                <a:chExt cx="338961" cy="360000"/>
              </a:xfrm>
            </p:grpSpPr>
            <p:sp>
              <p:nvSpPr>
                <p:cNvPr id="83" name="Freeform 82"/>
                <p:cNvSpPr>
                  <a:spLocks noEditPoints="1"/>
                </p:cNvSpPr>
                <p:nvPr/>
              </p:nvSpPr>
              <p:spPr bwMode="auto">
                <a:xfrm>
                  <a:off x="3869363" y="2883393"/>
                  <a:ext cx="78896" cy="180584"/>
                </a:xfrm>
                <a:custGeom>
                  <a:avLst/>
                  <a:gdLst>
                    <a:gd name="T0" fmla="*/ 67 w 135"/>
                    <a:gd name="T1" fmla="*/ 26 h 309"/>
                    <a:gd name="T2" fmla="*/ 53 w 135"/>
                    <a:gd name="T3" fmla="*/ 28 h 309"/>
                    <a:gd name="T4" fmla="*/ 42 w 135"/>
                    <a:gd name="T5" fmla="*/ 36 h 309"/>
                    <a:gd name="T6" fmla="*/ 35 w 135"/>
                    <a:gd name="T7" fmla="*/ 47 h 309"/>
                    <a:gd name="T8" fmla="*/ 32 w 135"/>
                    <a:gd name="T9" fmla="*/ 61 h 309"/>
                    <a:gd name="T10" fmla="*/ 35 w 135"/>
                    <a:gd name="T11" fmla="*/ 74 h 309"/>
                    <a:gd name="T12" fmla="*/ 42 w 135"/>
                    <a:gd name="T13" fmla="*/ 85 h 309"/>
                    <a:gd name="T14" fmla="*/ 53 w 135"/>
                    <a:gd name="T15" fmla="*/ 93 h 309"/>
                    <a:gd name="T16" fmla="*/ 67 w 135"/>
                    <a:gd name="T17" fmla="*/ 97 h 309"/>
                    <a:gd name="T18" fmla="*/ 82 w 135"/>
                    <a:gd name="T19" fmla="*/ 93 h 309"/>
                    <a:gd name="T20" fmla="*/ 93 w 135"/>
                    <a:gd name="T21" fmla="*/ 85 h 309"/>
                    <a:gd name="T22" fmla="*/ 100 w 135"/>
                    <a:gd name="T23" fmla="*/ 74 h 309"/>
                    <a:gd name="T24" fmla="*/ 103 w 135"/>
                    <a:gd name="T25" fmla="*/ 61 h 309"/>
                    <a:gd name="T26" fmla="*/ 100 w 135"/>
                    <a:gd name="T27" fmla="*/ 47 h 309"/>
                    <a:gd name="T28" fmla="*/ 93 w 135"/>
                    <a:gd name="T29" fmla="*/ 36 h 309"/>
                    <a:gd name="T30" fmla="*/ 82 w 135"/>
                    <a:gd name="T31" fmla="*/ 28 h 309"/>
                    <a:gd name="T32" fmla="*/ 67 w 135"/>
                    <a:gd name="T33" fmla="*/ 26 h 309"/>
                    <a:gd name="T34" fmla="*/ 0 w 135"/>
                    <a:gd name="T35" fmla="*/ 0 h 309"/>
                    <a:gd name="T36" fmla="*/ 135 w 135"/>
                    <a:gd name="T37" fmla="*/ 0 h 309"/>
                    <a:gd name="T38" fmla="*/ 135 w 135"/>
                    <a:gd name="T39" fmla="*/ 309 h 309"/>
                    <a:gd name="T40" fmla="*/ 0 w 135"/>
                    <a:gd name="T41" fmla="*/ 309 h 309"/>
                    <a:gd name="T42" fmla="*/ 0 w 135"/>
                    <a:gd name="T4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5" h="309">
                      <a:moveTo>
                        <a:pt x="67" y="26"/>
                      </a:moveTo>
                      <a:lnTo>
                        <a:pt x="53" y="28"/>
                      </a:lnTo>
                      <a:lnTo>
                        <a:pt x="42" y="36"/>
                      </a:lnTo>
                      <a:lnTo>
                        <a:pt x="35" y="47"/>
                      </a:lnTo>
                      <a:lnTo>
                        <a:pt x="32" y="61"/>
                      </a:lnTo>
                      <a:lnTo>
                        <a:pt x="35" y="74"/>
                      </a:lnTo>
                      <a:lnTo>
                        <a:pt x="42" y="85"/>
                      </a:lnTo>
                      <a:lnTo>
                        <a:pt x="53" y="93"/>
                      </a:lnTo>
                      <a:lnTo>
                        <a:pt x="67" y="97"/>
                      </a:lnTo>
                      <a:lnTo>
                        <a:pt x="82" y="93"/>
                      </a:lnTo>
                      <a:lnTo>
                        <a:pt x="93" y="85"/>
                      </a:lnTo>
                      <a:lnTo>
                        <a:pt x="100" y="74"/>
                      </a:lnTo>
                      <a:lnTo>
                        <a:pt x="103" y="61"/>
                      </a:lnTo>
                      <a:lnTo>
                        <a:pt x="100" y="47"/>
                      </a:lnTo>
                      <a:lnTo>
                        <a:pt x="93" y="36"/>
                      </a:lnTo>
                      <a:lnTo>
                        <a:pt x="82" y="28"/>
                      </a:lnTo>
                      <a:lnTo>
                        <a:pt x="67" y="26"/>
                      </a:lnTo>
                      <a:close/>
                      <a:moveTo>
                        <a:pt x="0" y="0"/>
                      </a:moveTo>
                      <a:lnTo>
                        <a:pt x="135" y="0"/>
                      </a:lnTo>
                      <a:lnTo>
                        <a:pt x="135" y="309"/>
                      </a:lnTo>
                      <a:lnTo>
                        <a:pt x="0" y="309"/>
                      </a:lnTo>
                      <a:lnTo>
                        <a:pt x="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0000"/>
                    </a:solidFill>
                  </a:endParaRPr>
                </a:p>
              </p:txBody>
            </p:sp>
            <p:sp>
              <p:nvSpPr>
                <p:cNvPr id="84" name="Freeform 83"/>
                <p:cNvSpPr>
                  <a:spLocks/>
                </p:cNvSpPr>
                <p:nvPr/>
              </p:nvSpPr>
              <p:spPr bwMode="auto">
                <a:xfrm>
                  <a:off x="3963454" y="2703977"/>
                  <a:ext cx="244870" cy="344221"/>
                </a:xfrm>
                <a:custGeom>
                  <a:avLst/>
                  <a:gdLst>
                    <a:gd name="T0" fmla="*/ 208 w 419"/>
                    <a:gd name="T1" fmla="*/ 0 h 589"/>
                    <a:gd name="T2" fmla="*/ 223 w 419"/>
                    <a:gd name="T3" fmla="*/ 6 h 589"/>
                    <a:gd name="T4" fmla="*/ 229 w 419"/>
                    <a:gd name="T5" fmla="*/ 11 h 589"/>
                    <a:gd name="T6" fmla="*/ 265 w 419"/>
                    <a:gd name="T7" fmla="*/ 64 h 589"/>
                    <a:gd name="T8" fmla="*/ 268 w 419"/>
                    <a:gd name="T9" fmla="*/ 111 h 589"/>
                    <a:gd name="T10" fmla="*/ 255 w 419"/>
                    <a:gd name="T11" fmla="*/ 146 h 589"/>
                    <a:gd name="T12" fmla="*/ 242 w 419"/>
                    <a:gd name="T13" fmla="*/ 167 h 589"/>
                    <a:gd name="T14" fmla="*/ 226 w 419"/>
                    <a:gd name="T15" fmla="*/ 190 h 589"/>
                    <a:gd name="T16" fmla="*/ 215 w 419"/>
                    <a:gd name="T17" fmla="*/ 216 h 589"/>
                    <a:gd name="T18" fmla="*/ 213 w 419"/>
                    <a:gd name="T19" fmla="*/ 228 h 589"/>
                    <a:gd name="T20" fmla="*/ 221 w 419"/>
                    <a:gd name="T21" fmla="*/ 240 h 589"/>
                    <a:gd name="T22" fmla="*/ 250 w 419"/>
                    <a:gd name="T23" fmla="*/ 246 h 589"/>
                    <a:gd name="T24" fmla="*/ 284 w 419"/>
                    <a:gd name="T25" fmla="*/ 245 h 589"/>
                    <a:gd name="T26" fmla="*/ 310 w 419"/>
                    <a:gd name="T27" fmla="*/ 240 h 589"/>
                    <a:gd name="T28" fmla="*/ 343 w 419"/>
                    <a:gd name="T29" fmla="*/ 235 h 589"/>
                    <a:gd name="T30" fmla="*/ 385 w 419"/>
                    <a:gd name="T31" fmla="*/ 240 h 589"/>
                    <a:gd name="T32" fmla="*/ 409 w 419"/>
                    <a:gd name="T33" fmla="*/ 254 h 589"/>
                    <a:gd name="T34" fmla="*/ 417 w 419"/>
                    <a:gd name="T35" fmla="*/ 275 h 589"/>
                    <a:gd name="T36" fmla="*/ 419 w 419"/>
                    <a:gd name="T37" fmla="*/ 296 h 589"/>
                    <a:gd name="T38" fmla="*/ 416 w 419"/>
                    <a:gd name="T39" fmla="*/ 312 h 589"/>
                    <a:gd name="T40" fmla="*/ 412 w 419"/>
                    <a:gd name="T41" fmla="*/ 318 h 589"/>
                    <a:gd name="T42" fmla="*/ 409 w 419"/>
                    <a:gd name="T43" fmla="*/ 347 h 589"/>
                    <a:gd name="T44" fmla="*/ 412 w 419"/>
                    <a:gd name="T45" fmla="*/ 359 h 589"/>
                    <a:gd name="T46" fmla="*/ 417 w 419"/>
                    <a:gd name="T47" fmla="*/ 383 h 589"/>
                    <a:gd name="T48" fmla="*/ 408 w 419"/>
                    <a:gd name="T49" fmla="*/ 397 h 589"/>
                    <a:gd name="T50" fmla="*/ 398 w 419"/>
                    <a:gd name="T51" fmla="*/ 410 h 589"/>
                    <a:gd name="T52" fmla="*/ 398 w 419"/>
                    <a:gd name="T53" fmla="*/ 428 h 589"/>
                    <a:gd name="T54" fmla="*/ 404 w 419"/>
                    <a:gd name="T55" fmla="*/ 449 h 589"/>
                    <a:gd name="T56" fmla="*/ 396 w 419"/>
                    <a:gd name="T57" fmla="*/ 478 h 589"/>
                    <a:gd name="T58" fmla="*/ 382 w 419"/>
                    <a:gd name="T59" fmla="*/ 492 h 589"/>
                    <a:gd name="T60" fmla="*/ 374 w 419"/>
                    <a:gd name="T61" fmla="*/ 503 h 589"/>
                    <a:gd name="T62" fmla="*/ 371 w 419"/>
                    <a:gd name="T63" fmla="*/ 518 h 589"/>
                    <a:gd name="T64" fmla="*/ 372 w 419"/>
                    <a:gd name="T65" fmla="*/ 536 h 589"/>
                    <a:gd name="T66" fmla="*/ 359 w 419"/>
                    <a:gd name="T67" fmla="*/ 558 h 589"/>
                    <a:gd name="T68" fmla="*/ 350 w 419"/>
                    <a:gd name="T69" fmla="*/ 568 h 589"/>
                    <a:gd name="T70" fmla="*/ 311 w 419"/>
                    <a:gd name="T71" fmla="*/ 582 h 589"/>
                    <a:gd name="T72" fmla="*/ 261 w 419"/>
                    <a:gd name="T73" fmla="*/ 589 h 589"/>
                    <a:gd name="T74" fmla="*/ 225 w 419"/>
                    <a:gd name="T75" fmla="*/ 589 h 589"/>
                    <a:gd name="T76" fmla="*/ 197 w 419"/>
                    <a:gd name="T77" fmla="*/ 589 h 589"/>
                    <a:gd name="T78" fmla="*/ 149 w 419"/>
                    <a:gd name="T79" fmla="*/ 582 h 589"/>
                    <a:gd name="T80" fmla="*/ 109 w 419"/>
                    <a:gd name="T81" fmla="*/ 574 h 589"/>
                    <a:gd name="T82" fmla="*/ 93 w 419"/>
                    <a:gd name="T83" fmla="*/ 571 h 589"/>
                    <a:gd name="T84" fmla="*/ 35 w 419"/>
                    <a:gd name="T85" fmla="*/ 560 h 589"/>
                    <a:gd name="T86" fmla="*/ 0 w 419"/>
                    <a:gd name="T87" fmla="*/ 558 h 589"/>
                    <a:gd name="T88" fmla="*/ 14 w 419"/>
                    <a:gd name="T89" fmla="*/ 322 h 589"/>
                    <a:gd name="T90" fmla="*/ 38 w 419"/>
                    <a:gd name="T91" fmla="*/ 298 h 589"/>
                    <a:gd name="T92" fmla="*/ 53 w 419"/>
                    <a:gd name="T93" fmla="*/ 270 h 589"/>
                    <a:gd name="T94" fmla="*/ 59 w 419"/>
                    <a:gd name="T95" fmla="*/ 257 h 589"/>
                    <a:gd name="T96" fmla="*/ 77 w 419"/>
                    <a:gd name="T97" fmla="*/ 217 h 589"/>
                    <a:gd name="T98" fmla="*/ 106 w 419"/>
                    <a:gd name="T99" fmla="*/ 177 h 589"/>
                    <a:gd name="T100" fmla="*/ 133 w 419"/>
                    <a:gd name="T101" fmla="*/ 145 h 589"/>
                    <a:gd name="T102" fmla="*/ 152 w 419"/>
                    <a:gd name="T103" fmla="*/ 125 h 589"/>
                    <a:gd name="T104" fmla="*/ 165 w 419"/>
                    <a:gd name="T105" fmla="*/ 105 h 589"/>
                    <a:gd name="T106" fmla="*/ 176 w 419"/>
                    <a:gd name="T107" fmla="*/ 79 h 589"/>
                    <a:gd name="T108" fmla="*/ 180 w 419"/>
                    <a:gd name="T109" fmla="*/ 50 h 589"/>
                    <a:gd name="T110" fmla="*/ 186 w 419"/>
                    <a:gd name="T111" fmla="*/ 13 h 589"/>
                    <a:gd name="T112" fmla="*/ 200 w 419"/>
                    <a:gd name="T113"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9" h="589">
                      <a:moveTo>
                        <a:pt x="200" y="0"/>
                      </a:moveTo>
                      <a:lnTo>
                        <a:pt x="208" y="0"/>
                      </a:lnTo>
                      <a:lnTo>
                        <a:pt x="216" y="3"/>
                      </a:lnTo>
                      <a:lnTo>
                        <a:pt x="223" y="6"/>
                      </a:lnTo>
                      <a:lnTo>
                        <a:pt x="228" y="10"/>
                      </a:lnTo>
                      <a:lnTo>
                        <a:pt x="229" y="11"/>
                      </a:lnTo>
                      <a:lnTo>
                        <a:pt x="252" y="39"/>
                      </a:lnTo>
                      <a:lnTo>
                        <a:pt x="265" y="64"/>
                      </a:lnTo>
                      <a:lnTo>
                        <a:pt x="268" y="89"/>
                      </a:lnTo>
                      <a:lnTo>
                        <a:pt x="268" y="111"/>
                      </a:lnTo>
                      <a:lnTo>
                        <a:pt x="263" y="130"/>
                      </a:lnTo>
                      <a:lnTo>
                        <a:pt x="255" y="146"/>
                      </a:lnTo>
                      <a:lnTo>
                        <a:pt x="247" y="159"/>
                      </a:lnTo>
                      <a:lnTo>
                        <a:pt x="242" y="167"/>
                      </a:lnTo>
                      <a:lnTo>
                        <a:pt x="239" y="171"/>
                      </a:lnTo>
                      <a:lnTo>
                        <a:pt x="226" y="190"/>
                      </a:lnTo>
                      <a:lnTo>
                        <a:pt x="218" y="204"/>
                      </a:lnTo>
                      <a:lnTo>
                        <a:pt x="215" y="216"/>
                      </a:lnTo>
                      <a:lnTo>
                        <a:pt x="213" y="224"/>
                      </a:lnTo>
                      <a:lnTo>
                        <a:pt x="213" y="228"/>
                      </a:lnTo>
                      <a:lnTo>
                        <a:pt x="213" y="232"/>
                      </a:lnTo>
                      <a:lnTo>
                        <a:pt x="221" y="240"/>
                      </a:lnTo>
                      <a:lnTo>
                        <a:pt x="234" y="243"/>
                      </a:lnTo>
                      <a:lnTo>
                        <a:pt x="250" y="246"/>
                      </a:lnTo>
                      <a:lnTo>
                        <a:pt x="266" y="246"/>
                      </a:lnTo>
                      <a:lnTo>
                        <a:pt x="284" y="245"/>
                      </a:lnTo>
                      <a:lnTo>
                        <a:pt x="298" y="241"/>
                      </a:lnTo>
                      <a:lnTo>
                        <a:pt x="310" y="240"/>
                      </a:lnTo>
                      <a:lnTo>
                        <a:pt x="313" y="240"/>
                      </a:lnTo>
                      <a:lnTo>
                        <a:pt x="343" y="235"/>
                      </a:lnTo>
                      <a:lnTo>
                        <a:pt x="366" y="236"/>
                      </a:lnTo>
                      <a:lnTo>
                        <a:pt x="385" y="240"/>
                      </a:lnTo>
                      <a:lnTo>
                        <a:pt x="400" y="246"/>
                      </a:lnTo>
                      <a:lnTo>
                        <a:pt x="409" y="254"/>
                      </a:lnTo>
                      <a:lnTo>
                        <a:pt x="414" y="264"/>
                      </a:lnTo>
                      <a:lnTo>
                        <a:pt x="417" y="275"/>
                      </a:lnTo>
                      <a:lnTo>
                        <a:pt x="419" y="286"/>
                      </a:lnTo>
                      <a:lnTo>
                        <a:pt x="419" y="296"/>
                      </a:lnTo>
                      <a:lnTo>
                        <a:pt x="417" y="306"/>
                      </a:lnTo>
                      <a:lnTo>
                        <a:pt x="416" y="312"/>
                      </a:lnTo>
                      <a:lnTo>
                        <a:pt x="414" y="317"/>
                      </a:lnTo>
                      <a:lnTo>
                        <a:pt x="412" y="318"/>
                      </a:lnTo>
                      <a:lnTo>
                        <a:pt x="408" y="335"/>
                      </a:lnTo>
                      <a:lnTo>
                        <a:pt x="409" y="347"/>
                      </a:lnTo>
                      <a:lnTo>
                        <a:pt x="411" y="355"/>
                      </a:lnTo>
                      <a:lnTo>
                        <a:pt x="412" y="359"/>
                      </a:lnTo>
                      <a:lnTo>
                        <a:pt x="419" y="372"/>
                      </a:lnTo>
                      <a:lnTo>
                        <a:pt x="417" y="383"/>
                      </a:lnTo>
                      <a:lnTo>
                        <a:pt x="412" y="391"/>
                      </a:lnTo>
                      <a:lnTo>
                        <a:pt x="408" y="397"/>
                      </a:lnTo>
                      <a:lnTo>
                        <a:pt x="406" y="399"/>
                      </a:lnTo>
                      <a:lnTo>
                        <a:pt x="398" y="410"/>
                      </a:lnTo>
                      <a:lnTo>
                        <a:pt x="396" y="420"/>
                      </a:lnTo>
                      <a:lnTo>
                        <a:pt x="398" y="428"/>
                      </a:lnTo>
                      <a:lnTo>
                        <a:pt x="400" y="431"/>
                      </a:lnTo>
                      <a:lnTo>
                        <a:pt x="404" y="449"/>
                      </a:lnTo>
                      <a:lnTo>
                        <a:pt x="403" y="465"/>
                      </a:lnTo>
                      <a:lnTo>
                        <a:pt x="396" y="478"/>
                      </a:lnTo>
                      <a:lnTo>
                        <a:pt x="390" y="486"/>
                      </a:lnTo>
                      <a:lnTo>
                        <a:pt x="382" y="492"/>
                      </a:lnTo>
                      <a:lnTo>
                        <a:pt x="380" y="494"/>
                      </a:lnTo>
                      <a:lnTo>
                        <a:pt x="374" y="503"/>
                      </a:lnTo>
                      <a:lnTo>
                        <a:pt x="371" y="511"/>
                      </a:lnTo>
                      <a:lnTo>
                        <a:pt x="371" y="518"/>
                      </a:lnTo>
                      <a:lnTo>
                        <a:pt x="372" y="521"/>
                      </a:lnTo>
                      <a:lnTo>
                        <a:pt x="372" y="536"/>
                      </a:lnTo>
                      <a:lnTo>
                        <a:pt x="366" y="548"/>
                      </a:lnTo>
                      <a:lnTo>
                        <a:pt x="359" y="558"/>
                      </a:lnTo>
                      <a:lnTo>
                        <a:pt x="353" y="565"/>
                      </a:lnTo>
                      <a:lnTo>
                        <a:pt x="350" y="568"/>
                      </a:lnTo>
                      <a:lnTo>
                        <a:pt x="334" y="576"/>
                      </a:lnTo>
                      <a:lnTo>
                        <a:pt x="311" y="582"/>
                      </a:lnTo>
                      <a:lnTo>
                        <a:pt x="286" y="585"/>
                      </a:lnTo>
                      <a:lnTo>
                        <a:pt x="261" y="589"/>
                      </a:lnTo>
                      <a:lnTo>
                        <a:pt x="239" y="589"/>
                      </a:lnTo>
                      <a:lnTo>
                        <a:pt x="225" y="589"/>
                      </a:lnTo>
                      <a:lnTo>
                        <a:pt x="220" y="589"/>
                      </a:lnTo>
                      <a:lnTo>
                        <a:pt x="197" y="589"/>
                      </a:lnTo>
                      <a:lnTo>
                        <a:pt x="173" y="585"/>
                      </a:lnTo>
                      <a:lnTo>
                        <a:pt x="149" y="582"/>
                      </a:lnTo>
                      <a:lnTo>
                        <a:pt x="127" y="577"/>
                      </a:lnTo>
                      <a:lnTo>
                        <a:pt x="109" y="574"/>
                      </a:lnTo>
                      <a:lnTo>
                        <a:pt x="98" y="573"/>
                      </a:lnTo>
                      <a:lnTo>
                        <a:pt x="93" y="571"/>
                      </a:lnTo>
                      <a:lnTo>
                        <a:pt x="62" y="563"/>
                      </a:lnTo>
                      <a:lnTo>
                        <a:pt x="35" y="560"/>
                      </a:lnTo>
                      <a:lnTo>
                        <a:pt x="14" y="558"/>
                      </a:lnTo>
                      <a:lnTo>
                        <a:pt x="0" y="558"/>
                      </a:lnTo>
                      <a:lnTo>
                        <a:pt x="0" y="325"/>
                      </a:lnTo>
                      <a:lnTo>
                        <a:pt x="14" y="322"/>
                      </a:lnTo>
                      <a:lnTo>
                        <a:pt x="27" y="312"/>
                      </a:lnTo>
                      <a:lnTo>
                        <a:pt x="38" y="298"/>
                      </a:lnTo>
                      <a:lnTo>
                        <a:pt x="48" y="285"/>
                      </a:lnTo>
                      <a:lnTo>
                        <a:pt x="53" y="270"/>
                      </a:lnTo>
                      <a:lnTo>
                        <a:pt x="57" y="261"/>
                      </a:lnTo>
                      <a:lnTo>
                        <a:pt x="59" y="257"/>
                      </a:lnTo>
                      <a:lnTo>
                        <a:pt x="65" y="238"/>
                      </a:lnTo>
                      <a:lnTo>
                        <a:pt x="77" y="217"/>
                      </a:lnTo>
                      <a:lnTo>
                        <a:pt x="91" y="196"/>
                      </a:lnTo>
                      <a:lnTo>
                        <a:pt x="106" y="177"/>
                      </a:lnTo>
                      <a:lnTo>
                        <a:pt x="120" y="159"/>
                      </a:lnTo>
                      <a:lnTo>
                        <a:pt x="133" y="145"/>
                      </a:lnTo>
                      <a:lnTo>
                        <a:pt x="144" y="132"/>
                      </a:lnTo>
                      <a:lnTo>
                        <a:pt x="152" y="125"/>
                      </a:lnTo>
                      <a:lnTo>
                        <a:pt x="154" y="122"/>
                      </a:lnTo>
                      <a:lnTo>
                        <a:pt x="165" y="105"/>
                      </a:lnTo>
                      <a:lnTo>
                        <a:pt x="173" y="92"/>
                      </a:lnTo>
                      <a:lnTo>
                        <a:pt x="176" y="79"/>
                      </a:lnTo>
                      <a:lnTo>
                        <a:pt x="178" y="66"/>
                      </a:lnTo>
                      <a:lnTo>
                        <a:pt x="180" y="50"/>
                      </a:lnTo>
                      <a:lnTo>
                        <a:pt x="181" y="27"/>
                      </a:lnTo>
                      <a:lnTo>
                        <a:pt x="186" y="13"/>
                      </a:lnTo>
                      <a:lnTo>
                        <a:pt x="192" y="3"/>
                      </a:lnTo>
                      <a:lnTo>
                        <a:pt x="20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rgbClr val="FF0000"/>
                    </a:solidFill>
                  </a:endParaRPr>
                </a:p>
              </p:txBody>
            </p:sp>
          </p:grpSp>
          <p:sp>
            <p:nvSpPr>
              <p:cNvPr id="38" name="TextBox 37"/>
              <p:cNvSpPr txBox="1"/>
              <p:nvPr/>
            </p:nvSpPr>
            <p:spPr>
              <a:xfrm>
                <a:off x="3495776" y="4465100"/>
                <a:ext cx="1114426"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Stakeholder engagement</a:t>
                </a:r>
              </a:p>
            </p:txBody>
          </p:sp>
          <p:sp>
            <p:nvSpPr>
              <p:cNvPr id="39" name="TextBox 38"/>
              <p:cNvSpPr txBox="1"/>
              <p:nvPr/>
            </p:nvSpPr>
            <p:spPr>
              <a:xfrm>
                <a:off x="4518282" y="1992394"/>
                <a:ext cx="1095375"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Monitoring &amp; Reporting</a:t>
                </a:r>
              </a:p>
            </p:txBody>
          </p:sp>
          <p:grpSp>
            <p:nvGrpSpPr>
              <p:cNvPr id="40" name="Group 39"/>
              <p:cNvGrpSpPr>
                <a:grpSpLocks noChangeAspect="1"/>
              </p:cNvGrpSpPr>
              <p:nvPr/>
            </p:nvGrpSpPr>
            <p:grpSpPr>
              <a:xfrm>
                <a:off x="4982961" y="2600118"/>
                <a:ext cx="353621" cy="360000"/>
                <a:chOff x="4957339" y="2409001"/>
                <a:chExt cx="432000" cy="439793"/>
              </a:xfrm>
            </p:grpSpPr>
            <p:sp>
              <p:nvSpPr>
                <p:cNvPr id="81" name="Freeform 68"/>
                <p:cNvSpPr>
                  <a:spLocks noChangeAspect="1" noEditPoints="1"/>
                </p:cNvSpPr>
                <p:nvPr/>
              </p:nvSpPr>
              <p:spPr bwMode="auto">
                <a:xfrm>
                  <a:off x="4957339" y="2409001"/>
                  <a:ext cx="432000" cy="439793"/>
                </a:xfrm>
                <a:custGeom>
                  <a:avLst/>
                  <a:gdLst>
                    <a:gd name="T0" fmla="*/ 5692 w 6560"/>
                    <a:gd name="T1" fmla="*/ 6203 h 6556"/>
                    <a:gd name="T2" fmla="*/ 5956 w 6560"/>
                    <a:gd name="T3" fmla="*/ 6253 h 6556"/>
                    <a:gd name="T4" fmla="*/ 6211 w 6560"/>
                    <a:gd name="T5" fmla="*/ 6076 h 6556"/>
                    <a:gd name="T6" fmla="*/ 6241 w 6560"/>
                    <a:gd name="T7" fmla="*/ 5767 h 6556"/>
                    <a:gd name="T8" fmla="*/ 2236 w 6560"/>
                    <a:gd name="T9" fmla="*/ 0 h 6556"/>
                    <a:gd name="T10" fmla="*/ 3034 w 6560"/>
                    <a:gd name="T11" fmla="*/ 145 h 6556"/>
                    <a:gd name="T12" fmla="*/ 3704 w 6560"/>
                    <a:gd name="T13" fmla="*/ 548 h 6556"/>
                    <a:gd name="T14" fmla="*/ 4195 w 6560"/>
                    <a:gd name="T15" fmla="*/ 1152 h 6556"/>
                    <a:gd name="T16" fmla="*/ 4448 w 6560"/>
                    <a:gd name="T17" fmla="*/ 1904 h 6556"/>
                    <a:gd name="T18" fmla="*/ 4430 w 6560"/>
                    <a:gd name="T19" fmla="*/ 2677 h 6556"/>
                    <a:gd name="T20" fmla="*/ 4177 w 6560"/>
                    <a:gd name="T21" fmla="*/ 3357 h 6556"/>
                    <a:gd name="T22" fmla="*/ 4264 w 6560"/>
                    <a:gd name="T23" fmla="*/ 3875 h 6556"/>
                    <a:gd name="T24" fmla="*/ 4498 w 6560"/>
                    <a:gd name="T25" fmla="*/ 3783 h 6556"/>
                    <a:gd name="T26" fmla="*/ 6351 w 6560"/>
                    <a:gd name="T27" fmla="*/ 5394 h 6556"/>
                    <a:gd name="T28" fmla="*/ 6542 w 6560"/>
                    <a:gd name="T29" fmla="*/ 5733 h 6556"/>
                    <a:gd name="T30" fmla="*/ 6508 w 6560"/>
                    <a:gd name="T31" fmla="*/ 6147 h 6556"/>
                    <a:gd name="T32" fmla="*/ 6229 w 6560"/>
                    <a:gd name="T33" fmla="*/ 6464 h 6556"/>
                    <a:gd name="T34" fmla="*/ 5806 w 6560"/>
                    <a:gd name="T35" fmla="*/ 6552 h 6556"/>
                    <a:gd name="T36" fmla="*/ 5451 w 6560"/>
                    <a:gd name="T37" fmla="*/ 6401 h 6556"/>
                    <a:gd name="T38" fmla="*/ 3792 w 6560"/>
                    <a:gd name="T39" fmla="*/ 4545 h 6556"/>
                    <a:gd name="T40" fmla="*/ 3841 w 6560"/>
                    <a:gd name="T41" fmla="*/ 4304 h 6556"/>
                    <a:gd name="T42" fmla="*/ 3588 w 6560"/>
                    <a:gd name="T43" fmla="*/ 3783 h 6556"/>
                    <a:gd name="T44" fmla="*/ 3588 w 6560"/>
                    <a:gd name="T45" fmla="*/ 3638 h 6556"/>
                    <a:gd name="T46" fmla="*/ 3877 w 6560"/>
                    <a:gd name="T47" fmla="*/ 3271 h 6556"/>
                    <a:gd name="T48" fmla="*/ 4131 w 6560"/>
                    <a:gd name="T49" fmla="*/ 2643 h 6556"/>
                    <a:gd name="T50" fmla="*/ 4151 w 6560"/>
                    <a:gd name="T51" fmla="*/ 1936 h 6556"/>
                    <a:gd name="T52" fmla="*/ 3911 w 6560"/>
                    <a:gd name="T53" fmla="*/ 1256 h 6556"/>
                    <a:gd name="T54" fmla="*/ 3451 w 6560"/>
                    <a:gd name="T55" fmla="*/ 724 h 6556"/>
                    <a:gd name="T56" fmla="*/ 2822 w 6560"/>
                    <a:gd name="T57" fmla="*/ 389 h 6556"/>
                    <a:gd name="T58" fmla="*/ 2084 w 6560"/>
                    <a:gd name="T59" fmla="*/ 305 h 6556"/>
                    <a:gd name="T60" fmla="*/ 1382 w 6560"/>
                    <a:gd name="T61" fmla="*/ 494 h 6556"/>
                    <a:gd name="T62" fmla="*/ 816 w 6560"/>
                    <a:gd name="T63" fmla="*/ 915 h 6556"/>
                    <a:gd name="T64" fmla="*/ 437 w 6560"/>
                    <a:gd name="T65" fmla="*/ 1513 h 6556"/>
                    <a:gd name="T66" fmla="*/ 297 w 6560"/>
                    <a:gd name="T67" fmla="*/ 2235 h 6556"/>
                    <a:gd name="T68" fmla="*/ 437 w 6560"/>
                    <a:gd name="T69" fmla="*/ 2956 h 6556"/>
                    <a:gd name="T70" fmla="*/ 816 w 6560"/>
                    <a:gd name="T71" fmla="*/ 3554 h 6556"/>
                    <a:gd name="T72" fmla="*/ 1382 w 6560"/>
                    <a:gd name="T73" fmla="*/ 3971 h 6556"/>
                    <a:gd name="T74" fmla="*/ 2084 w 6560"/>
                    <a:gd name="T75" fmla="*/ 4154 h 6556"/>
                    <a:gd name="T76" fmla="*/ 2806 w 6560"/>
                    <a:gd name="T77" fmla="*/ 4072 h 6556"/>
                    <a:gd name="T78" fmla="*/ 3271 w 6560"/>
                    <a:gd name="T79" fmla="*/ 3889 h 6556"/>
                    <a:gd name="T80" fmla="*/ 3415 w 6560"/>
                    <a:gd name="T81" fmla="*/ 3963 h 6556"/>
                    <a:gd name="T82" fmla="*/ 3405 w 6560"/>
                    <a:gd name="T83" fmla="*/ 4124 h 6556"/>
                    <a:gd name="T84" fmla="*/ 2952 w 6560"/>
                    <a:gd name="T85" fmla="*/ 4351 h 6556"/>
                    <a:gd name="T86" fmla="*/ 2236 w 6560"/>
                    <a:gd name="T87" fmla="*/ 4471 h 6556"/>
                    <a:gd name="T88" fmla="*/ 1438 w 6560"/>
                    <a:gd name="T89" fmla="*/ 4324 h 6556"/>
                    <a:gd name="T90" fmla="*/ 768 w 6560"/>
                    <a:gd name="T91" fmla="*/ 3923 h 6556"/>
                    <a:gd name="T92" fmla="*/ 279 w 6560"/>
                    <a:gd name="T93" fmla="*/ 3319 h 6556"/>
                    <a:gd name="T94" fmla="*/ 24 w 6560"/>
                    <a:gd name="T95" fmla="*/ 2565 h 6556"/>
                    <a:gd name="T96" fmla="*/ 54 w 6560"/>
                    <a:gd name="T97" fmla="*/ 1744 h 6556"/>
                    <a:gd name="T98" fmla="*/ 359 w 6560"/>
                    <a:gd name="T99" fmla="*/ 1017 h 6556"/>
                    <a:gd name="T100" fmla="*/ 890 w 6560"/>
                    <a:gd name="T101" fmla="*/ 450 h 6556"/>
                    <a:gd name="T102" fmla="*/ 1590 w 6560"/>
                    <a:gd name="T103" fmla="*/ 96 h 6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60" h="6556">
                      <a:moveTo>
                        <a:pt x="4472" y="4082"/>
                      </a:moveTo>
                      <a:lnTo>
                        <a:pt x="4085" y="4471"/>
                      </a:lnTo>
                      <a:lnTo>
                        <a:pt x="5621" y="6139"/>
                      </a:lnTo>
                      <a:lnTo>
                        <a:pt x="5654" y="6173"/>
                      </a:lnTo>
                      <a:lnTo>
                        <a:pt x="5692" y="6203"/>
                      </a:lnTo>
                      <a:lnTo>
                        <a:pt x="5738" y="6227"/>
                      </a:lnTo>
                      <a:lnTo>
                        <a:pt x="5786" y="6243"/>
                      </a:lnTo>
                      <a:lnTo>
                        <a:pt x="5836" y="6255"/>
                      </a:lnTo>
                      <a:lnTo>
                        <a:pt x="5888" y="6257"/>
                      </a:lnTo>
                      <a:lnTo>
                        <a:pt x="5956" y="6253"/>
                      </a:lnTo>
                      <a:lnTo>
                        <a:pt x="6019" y="6235"/>
                      </a:lnTo>
                      <a:lnTo>
                        <a:pt x="6077" y="6207"/>
                      </a:lnTo>
                      <a:lnTo>
                        <a:pt x="6129" y="6171"/>
                      </a:lnTo>
                      <a:lnTo>
                        <a:pt x="6175" y="6127"/>
                      </a:lnTo>
                      <a:lnTo>
                        <a:pt x="6211" y="6076"/>
                      </a:lnTo>
                      <a:lnTo>
                        <a:pt x="6239" y="6016"/>
                      </a:lnTo>
                      <a:lnTo>
                        <a:pt x="6255" y="5954"/>
                      </a:lnTo>
                      <a:lnTo>
                        <a:pt x="6261" y="5886"/>
                      </a:lnTo>
                      <a:lnTo>
                        <a:pt x="6257" y="5825"/>
                      </a:lnTo>
                      <a:lnTo>
                        <a:pt x="6241" y="5767"/>
                      </a:lnTo>
                      <a:lnTo>
                        <a:pt x="6217" y="5715"/>
                      </a:lnTo>
                      <a:lnTo>
                        <a:pt x="6183" y="5663"/>
                      </a:lnTo>
                      <a:lnTo>
                        <a:pt x="6141" y="5617"/>
                      </a:lnTo>
                      <a:lnTo>
                        <a:pt x="4472" y="4082"/>
                      </a:lnTo>
                      <a:close/>
                      <a:moveTo>
                        <a:pt x="2236" y="0"/>
                      </a:moveTo>
                      <a:lnTo>
                        <a:pt x="2403" y="6"/>
                      </a:lnTo>
                      <a:lnTo>
                        <a:pt x="2567" y="24"/>
                      </a:lnTo>
                      <a:lnTo>
                        <a:pt x="2727" y="54"/>
                      </a:lnTo>
                      <a:lnTo>
                        <a:pt x="2882" y="96"/>
                      </a:lnTo>
                      <a:lnTo>
                        <a:pt x="3034" y="145"/>
                      </a:lnTo>
                      <a:lnTo>
                        <a:pt x="3179" y="207"/>
                      </a:lnTo>
                      <a:lnTo>
                        <a:pt x="3321" y="279"/>
                      </a:lnTo>
                      <a:lnTo>
                        <a:pt x="3455" y="361"/>
                      </a:lnTo>
                      <a:lnTo>
                        <a:pt x="3582" y="450"/>
                      </a:lnTo>
                      <a:lnTo>
                        <a:pt x="3704" y="548"/>
                      </a:lnTo>
                      <a:lnTo>
                        <a:pt x="3818" y="654"/>
                      </a:lnTo>
                      <a:lnTo>
                        <a:pt x="3925" y="767"/>
                      </a:lnTo>
                      <a:lnTo>
                        <a:pt x="4023" y="889"/>
                      </a:lnTo>
                      <a:lnTo>
                        <a:pt x="4113" y="1017"/>
                      </a:lnTo>
                      <a:lnTo>
                        <a:pt x="4195" y="1152"/>
                      </a:lnTo>
                      <a:lnTo>
                        <a:pt x="4264" y="1292"/>
                      </a:lnTo>
                      <a:lnTo>
                        <a:pt x="4326" y="1437"/>
                      </a:lnTo>
                      <a:lnTo>
                        <a:pt x="4378" y="1589"/>
                      </a:lnTo>
                      <a:lnTo>
                        <a:pt x="4418" y="1744"/>
                      </a:lnTo>
                      <a:lnTo>
                        <a:pt x="4448" y="1904"/>
                      </a:lnTo>
                      <a:lnTo>
                        <a:pt x="4466" y="2069"/>
                      </a:lnTo>
                      <a:lnTo>
                        <a:pt x="4472" y="2235"/>
                      </a:lnTo>
                      <a:lnTo>
                        <a:pt x="4468" y="2384"/>
                      </a:lnTo>
                      <a:lnTo>
                        <a:pt x="4454" y="2532"/>
                      </a:lnTo>
                      <a:lnTo>
                        <a:pt x="4430" y="2677"/>
                      </a:lnTo>
                      <a:lnTo>
                        <a:pt x="4398" y="2821"/>
                      </a:lnTo>
                      <a:lnTo>
                        <a:pt x="4356" y="2960"/>
                      </a:lnTo>
                      <a:lnTo>
                        <a:pt x="4304" y="3096"/>
                      </a:lnTo>
                      <a:lnTo>
                        <a:pt x="4244" y="3229"/>
                      </a:lnTo>
                      <a:lnTo>
                        <a:pt x="4177" y="3357"/>
                      </a:lnTo>
                      <a:lnTo>
                        <a:pt x="4099" y="3480"/>
                      </a:lnTo>
                      <a:lnTo>
                        <a:pt x="4015" y="3598"/>
                      </a:lnTo>
                      <a:lnTo>
                        <a:pt x="3921" y="3710"/>
                      </a:lnTo>
                      <a:lnTo>
                        <a:pt x="4175" y="3963"/>
                      </a:lnTo>
                      <a:lnTo>
                        <a:pt x="4264" y="3875"/>
                      </a:lnTo>
                      <a:lnTo>
                        <a:pt x="4306" y="3839"/>
                      </a:lnTo>
                      <a:lnTo>
                        <a:pt x="4350" y="3811"/>
                      </a:lnTo>
                      <a:lnTo>
                        <a:pt x="4398" y="3793"/>
                      </a:lnTo>
                      <a:lnTo>
                        <a:pt x="4448" y="3785"/>
                      </a:lnTo>
                      <a:lnTo>
                        <a:pt x="4498" y="3783"/>
                      </a:lnTo>
                      <a:lnTo>
                        <a:pt x="4546" y="3789"/>
                      </a:lnTo>
                      <a:lnTo>
                        <a:pt x="4593" y="3805"/>
                      </a:lnTo>
                      <a:lnTo>
                        <a:pt x="4639" y="3829"/>
                      </a:lnTo>
                      <a:lnTo>
                        <a:pt x="4681" y="3859"/>
                      </a:lnTo>
                      <a:lnTo>
                        <a:pt x="6351" y="5394"/>
                      </a:lnTo>
                      <a:lnTo>
                        <a:pt x="6404" y="5454"/>
                      </a:lnTo>
                      <a:lnTo>
                        <a:pt x="6450" y="5520"/>
                      </a:lnTo>
                      <a:lnTo>
                        <a:pt x="6490" y="5587"/>
                      </a:lnTo>
                      <a:lnTo>
                        <a:pt x="6520" y="5659"/>
                      </a:lnTo>
                      <a:lnTo>
                        <a:pt x="6542" y="5733"/>
                      </a:lnTo>
                      <a:lnTo>
                        <a:pt x="6556" y="5809"/>
                      </a:lnTo>
                      <a:lnTo>
                        <a:pt x="6560" y="5886"/>
                      </a:lnTo>
                      <a:lnTo>
                        <a:pt x="6554" y="5976"/>
                      </a:lnTo>
                      <a:lnTo>
                        <a:pt x="6536" y="6064"/>
                      </a:lnTo>
                      <a:lnTo>
                        <a:pt x="6508" y="6147"/>
                      </a:lnTo>
                      <a:lnTo>
                        <a:pt x="6468" y="6225"/>
                      </a:lnTo>
                      <a:lnTo>
                        <a:pt x="6420" y="6297"/>
                      </a:lnTo>
                      <a:lnTo>
                        <a:pt x="6365" y="6361"/>
                      </a:lnTo>
                      <a:lnTo>
                        <a:pt x="6299" y="6417"/>
                      </a:lnTo>
                      <a:lnTo>
                        <a:pt x="6229" y="6464"/>
                      </a:lnTo>
                      <a:lnTo>
                        <a:pt x="6151" y="6504"/>
                      </a:lnTo>
                      <a:lnTo>
                        <a:pt x="6067" y="6532"/>
                      </a:lnTo>
                      <a:lnTo>
                        <a:pt x="5980" y="6550"/>
                      </a:lnTo>
                      <a:lnTo>
                        <a:pt x="5888" y="6556"/>
                      </a:lnTo>
                      <a:lnTo>
                        <a:pt x="5806" y="6552"/>
                      </a:lnTo>
                      <a:lnTo>
                        <a:pt x="5726" y="6538"/>
                      </a:lnTo>
                      <a:lnTo>
                        <a:pt x="5651" y="6516"/>
                      </a:lnTo>
                      <a:lnTo>
                        <a:pt x="5579" y="6486"/>
                      </a:lnTo>
                      <a:lnTo>
                        <a:pt x="5513" y="6446"/>
                      </a:lnTo>
                      <a:lnTo>
                        <a:pt x="5451" y="6401"/>
                      </a:lnTo>
                      <a:lnTo>
                        <a:pt x="5397" y="6347"/>
                      </a:lnTo>
                      <a:lnTo>
                        <a:pt x="3861" y="4678"/>
                      </a:lnTo>
                      <a:lnTo>
                        <a:pt x="3830" y="4636"/>
                      </a:lnTo>
                      <a:lnTo>
                        <a:pt x="3808" y="4593"/>
                      </a:lnTo>
                      <a:lnTo>
                        <a:pt x="3792" y="4545"/>
                      </a:lnTo>
                      <a:lnTo>
                        <a:pt x="3786" y="4495"/>
                      </a:lnTo>
                      <a:lnTo>
                        <a:pt x="3786" y="4445"/>
                      </a:lnTo>
                      <a:lnTo>
                        <a:pt x="3796" y="4395"/>
                      </a:lnTo>
                      <a:lnTo>
                        <a:pt x="3814" y="4349"/>
                      </a:lnTo>
                      <a:lnTo>
                        <a:pt x="3841" y="4304"/>
                      </a:lnTo>
                      <a:lnTo>
                        <a:pt x="3875" y="4262"/>
                      </a:lnTo>
                      <a:lnTo>
                        <a:pt x="3965" y="4172"/>
                      </a:lnTo>
                      <a:lnTo>
                        <a:pt x="3622" y="3829"/>
                      </a:lnTo>
                      <a:lnTo>
                        <a:pt x="3602" y="3807"/>
                      </a:lnTo>
                      <a:lnTo>
                        <a:pt x="3588" y="3783"/>
                      </a:lnTo>
                      <a:lnTo>
                        <a:pt x="3580" y="3755"/>
                      </a:lnTo>
                      <a:lnTo>
                        <a:pt x="3578" y="3726"/>
                      </a:lnTo>
                      <a:lnTo>
                        <a:pt x="3578" y="3696"/>
                      </a:lnTo>
                      <a:lnTo>
                        <a:pt x="3580" y="3664"/>
                      </a:lnTo>
                      <a:lnTo>
                        <a:pt x="3588" y="3638"/>
                      </a:lnTo>
                      <a:lnTo>
                        <a:pt x="3602" y="3614"/>
                      </a:lnTo>
                      <a:lnTo>
                        <a:pt x="3622" y="3592"/>
                      </a:lnTo>
                      <a:lnTo>
                        <a:pt x="3716" y="3490"/>
                      </a:lnTo>
                      <a:lnTo>
                        <a:pt x="3802" y="3383"/>
                      </a:lnTo>
                      <a:lnTo>
                        <a:pt x="3877" y="3271"/>
                      </a:lnTo>
                      <a:lnTo>
                        <a:pt x="3947" y="3153"/>
                      </a:lnTo>
                      <a:lnTo>
                        <a:pt x="4007" y="3032"/>
                      </a:lnTo>
                      <a:lnTo>
                        <a:pt x="4057" y="2906"/>
                      </a:lnTo>
                      <a:lnTo>
                        <a:pt x="4099" y="2777"/>
                      </a:lnTo>
                      <a:lnTo>
                        <a:pt x="4131" y="2643"/>
                      </a:lnTo>
                      <a:lnTo>
                        <a:pt x="4155" y="2510"/>
                      </a:lnTo>
                      <a:lnTo>
                        <a:pt x="4169" y="2372"/>
                      </a:lnTo>
                      <a:lnTo>
                        <a:pt x="4175" y="2235"/>
                      </a:lnTo>
                      <a:lnTo>
                        <a:pt x="4169" y="2083"/>
                      </a:lnTo>
                      <a:lnTo>
                        <a:pt x="4151" y="1936"/>
                      </a:lnTo>
                      <a:lnTo>
                        <a:pt x="4123" y="1790"/>
                      </a:lnTo>
                      <a:lnTo>
                        <a:pt x="4085" y="1650"/>
                      </a:lnTo>
                      <a:lnTo>
                        <a:pt x="4037" y="1513"/>
                      </a:lnTo>
                      <a:lnTo>
                        <a:pt x="3977" y="1381"/>
                      </a:lnTo>
                      <a:lnTo>
                        <a:pt x="3911" y="1256"/>
                      </a:lnTo>
                      <a:lnTo>
                        <a:pt x="3833" y="1136"/>
                      </a:lnTo>
                      <a:lnTo>
                        <a:pt x="3750" y="1023"/>
                      </a:lnTo>
                      <a:lnTo>
                        <a:pt x="3656" y="915"/>
                      </a:lnTo>
                      <a:lnTo>
                        <a:pt x="3556" y="815"/>
                      </a:lnTo>
                      <a:lnTo>
                        <a:pt x="3451" y="724"/>
                      </a:lnTo>
                      <a:lnTo>
                        <a:pt x="3335" y="638"/>
                      </a:lnTo>
                      <a:lnTo>
                        <a:pt x="3215" y="562"/>
                      </a:lnTo>
                      <a:lnTo>
                        <a:pt x="3090" y="494"/>
                      </a:lnTo>
                      <a:lnTo>
                        <a:pt x="2958" y="437"/>
                      </a:lnTo>
                      <a:lnTo>
                        <a:pt x="2822" y="389"/>
                      </a:lnTo>
                      <a:lnTo>
                        <a:pt x="2681" y="349"/>
                      </a:lnTo>
                      <a:lnTo>
                        <a:pt x="2537" y="321"/>
                      </a:lnTo>
                      <a:lnTo>
                        <a:pt x="2387" y="305"/>
                      </a:lnTo>
                      <a:lnTo>
                        <a:pt x="2236" y="299"/>
                      </a:lnTo>
                      <a:lnTo>
                        <a:pt x="2084" y="305"/>
                      </a:lnTo>
                      <a:lnTo>
                        <a:pt x="1937" y="321"/>
                      </a:lnTo>
                      <a:lnTo>
                        <a:pt x="1791" y="349"/>
                      </a:lnTo>
                      <a:lnTo>
                        <a:pt x="1649" y="389"/>
                      </a:lnTo>
                      <a:lnTo>
                        <a:pt x="1514" y="437"/>
                      </a:lnTo>
                      <a:lnTo>
                        <a:pt x="1382" y="494"/>
                      </a:lnTo>
                      <a:lnTo>
                        <a:pt x="1257" y="562"/>
                      </a:lnTo>
                      <a:lnTo>
                        <a:pt x="1137" y="638"/>
                      </a:lnTo>
                      <a:lnTo>
                        <a:pt x="1023" y="724"/>
                      </a:lnTo>
                      <a:lnTo>
                        <a:pt x="915" y="815"/>
                      </a:lnTo>
                      <a:lnTo>
                        <a:pt x="816" y="915"/>
                      </a:lnTo>
                      <a:lnTo>
                        <a:pt x="722" y="1023"/>
                      </a:lnTo>
                      <a:lnTo>
                        <a:pt x="638" y="1136"/>
                      </a:lnTo>
                      <a:lnTo>
                        <a:pt x="562" y="1256"/>
                      </a:lnTo>
                      <a:lnTo>
                        <a:pt x="495" y="1381"/>
                      </a:lnTo>
                      <a:lnTo>
                        <a:pt x="437" y="1513"/>
                      </a:lnTo>
                      <a:lnTo>
                        <a:pt x="387" y="1650"/>
                      </a:lnTo>
                      <a:lnTo>
                        <a:pt x="349" y="1790"/>
                      </a:lnTo>
                      <a:lnTo>
                        <a:pt x="321" y="1936"/>
                      </a:lnTo>
                      <a:lnTo>
                        <a:pt x="303" y="2083"/>
                      </a:lnTo>
                      <a:lnTo>
                        <a:pt x="297" y="2235"/>
                      </a:lnTo>
                      <a:lnTo>
                        <a:pt x="303" y="2388"/>
                      </a:lnTo>
                      <a:lnTo>
                        <a:pt x="321" y="2536"/>
                      </a:lnTo>
                      <a:lnTo>
                        <a:pt x="349" y="2681"/>
                      </a:lnTo>
                      <a:lnTo>
                        <a:pt x="387" y="2821"/>
                      </a:lnTo>
                      <a:lnTo>
                        <a:pt x="437" y="2956"/>
                      </a:lnTo>
                      <a:lnTo>
                        <a:pt x="495" y="3088"/>
                      </a:lnTo>
                      <a:lnTo>
                        <a:pt x="562" y="3213"/>
                      </a:lnTo>
                      <a:lnTo>
                        <a:pt x="638" y="3333"/>
                      </a:lnTo>
                      <a:lnTo>
                        <a:pt x="722" y="3446"/>
                      </a:lnTo>
                      <a:lnTo>
                        <a:pt x="816" y="3554"/>
                      </a:lnTo>
                      <a:lnTo>
                        <a:pt x="915" y="3654"/>
                      </a:lnTo>
                      <a:lnTo>
                        <a:pt x="1023" y="3745"/>
                      </a:lnTo>
                      <a:lnTo>
                        <a:pt x="1137" y="3829"/>
                      </a:lnTo>
                      <a:lnTo>
                        <a:pt x="1257" y="3905"/>
                      </a:lnTo>
                      <a:lnTo>
                        <a:pt x="1382" y="3971"/>
                      </a:lnTo>
                      <a:lnTo>
                        <a:pt x="1514" y="4027"/>
                      </a:lnTo>
                      <a:lnTo>
                        <a:pt x="1649" y="4074"/>
                      </a:lnTo>
                      <a:lnTo>
                        <a:pt x="1791" y="4112"/>
                      </a:lnTo>
                      <a:lnTo>
                        <a:pt x="1937" y="4138"/>
                      </a:lnTo>
                      <a:lnTo>
                        <a:pt x="2084" y="4154"/>
                      </a:lnTo>
                      <a:lnTo>
                        <a:pt x="2236" y="4158"/>
                      </a:lnTo>
                      <a:lnTo>
                        <a:pt x="2381" y="4152"/>
                      </a:lnTo>
                      <a:lnTo>
                        <a:pt x="2527" y="4136"/>
                      </a:lnTo>
                      <a:lnTo>
                        <a:pt x="2669" y="4108"/>
                      </a:lnTo>
                      <a:lnTo>
                        <a:pt x="2806" y="4072"/>
                      </a:lnTo>
                      <a:lnTo>
                        <a:pt x="2942" y="4027"/>
                      </a:lnTo>
                      <a:lnTo>
                        <a:pt x="3076" y="3969"/>
                      </a:lnTo>
                      <a:lnTo>
                        <a:pt x="3205" y="3905"/>
                      </a:lnTo>
                      <a:lnTo>
                        <a:pt x="3237" y="3895"/>
                      </a:lnTo>
                      <a:lnTo>
                        <a:pt x="3271" y="3889"/>
                      </a:lnTo>
                      <a:lnTo>
                        <a:pt x="3305" y="3891"/>
                      </a:lnTo>
                      <a:lnTo>
                        <a:pt x="3337" y="3899"/>
                      </a:lnTo>
                      <a:lnTo>
                        <a:pt x="3367" y="3915"/>
                      </a:lnTo>
                      <a:lnTo>
                        <a:pt x="3393" y="3935"/>
                      </a:lnTo>
                      <a:lnTo>
                        <a:pt x="3415" y="3963"/>
                      </a:lnTo>
                      <a:lnTo>
                        <a:pt x="3425" y="3997"/>
                      </a:lnTo>
                      <a:lnTo>
                        <a:pt x="3429" y="4031"/>
                      </a:lnTo>
                      <a:lnTo>
                        <a:pt x="3427" y="4062"/>
                      </a:lnTo>
                      <a:lnTo>
                        <a:pt x="3419" y="4094"/>
                      </a:lnTo>
                      <a:lnTo>
                        <a:pt x="3405" y="4124"/>
                      </a:lnTo>
                      <a:lnTo>
                        <a:pt x="3383" y="4150"/>
                      </a:lnTo>
                      <a:lnTo>
                        <a:pt x="3355" y="4172"/>
                      </a:lnTo>
                      <a:lnTo>
                        <a:pt x="3223" y="4240"/>
                      </a:lnTo>
                      <a:lnTo>
                        <a:pt x="3090" y="4300"/>
                      </a:lnTo>
                      <a:lnTo>
                        <a:pt x="2952" y="4351"/>
                      </a:lnTo>
                      <a:lnTo>
                        <a:pt x="2812" y="4393"/>
                      </a:lnTo>
                      <a:lnTo>
                        <a:pt x="2671" y="4427"/>
                      </a:lnTo>
                      <a:lnTo>
                        <a:pt x="2527" y="4451"/>
                      </a:lnTo>
                      <a:lnTo>
                        <a:pt x="2381" y="4465"/>
                      </a:lnTo>
                      <a:lnTo>
                        <a:pt x="2236" y="4471"/>
                      </a:lnTo>
                      <a:lnTo>
                        <a:pt x="2068" y="4463"/>
                      </a:lnTo>
                      <a:lnTo>
                        <a:pt x="1905" y="4445"/>
                      </a:lnTo>
                      <a:lnTo>
                        <a:pt x="1745" y="4417"/>
                      </a:lnTo>
                      <a:lnTo>
                        <a:pt x="1590" y="4375"/>
                      </a:lnTo>
                      <a:lnTo>
                        <a:pt x="1438" y="4324"/>
                      </a:lnTo>
                      <a:lnTo>
                        <a:pt x="1292" y="4264"/>
                      </a:lnTo>
                      <a:lnTo>
                        <a:pt x="1153" y="4192"/>
                      </a:lnTo>
                      <a:lnTo>
                        <a:pt x="1017" y="4110"/>
                      </a:lnTo>
                      <a:lnTo>
                        <a:pt x="890" y="4021"/>
                      </a:lnTo>
                      <a:lnTo>
                        <a:pt x="768" y="3923"/>
                      </a:lnTo>
                      <a:lnTo>
                        <a:pt x="654" y="3817"/>
                      </a:lnTo>
                      <a:lnTo>
                        <a:pt x="549" y="3702"/>
                      </a:lnTo>
                      <a:lnTo>
                        <a:pt x="449" y="3582"/>
                      </a:lnTo>
                      <a:lnTo>
                        <a:pt x="359" y="3452"/>
                      </a:lnTo>
                      <a:lnTo>
                        <a:pt x="279" y="3319"/>
                      </a:lnTo>
                      <a:lnTo>
                        <a:pt x="207" y="3179"/>
                      </a:lnTo>
                      <a:lnTo>
                        <a:pt x="146" y="3032"/>
                      </a:lnTo>
                      <a:lnTo>
                        <a:pt x="94" y="2882"/>
                      </a:lnTo>
                      <a:lnTo>
                        <a:pt x="54" y="2727"/>
                      </a:lnTo>
                      <a:lnTo>
                        <a:pt x="24" y="2565"/>
                      </a:lnTo>
                      <a:lnTo>
                        <a:pt x="6" y="2402"/>
                      </a:lnTo>
                      <a:lnTo>
                        <a:pt x="0" y="2235"/>
                      </a:lnTo>
                      <a:lnTo>
                        <a:pt x="6" y="2069"/>
                      </a:lnTo>
                      <a:lnTo>
                        <a:pt x="24" y="1904"/>
                      </a:lnTo>
                      <a:lnTo>
                        <a:pt x="54" y="1744"/>
                      </a:lnTo>
                      <a:lnTo>
                        <a:pt x="94" y="1589"/>
                      </a:lnTo>
                      <a:lnTo>
                        <a:pt x="146" y="1437"/>
                      </a:lnTo>
                      <a:lnTo>
                        <a:pt x="207" y="1292"/>
                      </a:lnTo>
                      <a:lnTo>
                        <a:pt x="279" y="1152"/>
                      </a:lnTo>
                      <a:lnTo>
                        <a:pt x="359" y="1017"/>
                      </a:lnTo>
                      <a:lnTo>
                        <a:pt x="449" y="889"/>
                      </a:lnTo>
                      <a:lnTo>
                        <a:pt x="549" y="767"/>
                      </a:lnTo>
                      <a:lnTo>
                        <a:pt x="654" y="654"/>
                      </a:lnTo>
                      <a:lnTo>
                        <a:pt x="768" y="548"/>
                      </a:lnTo>
                      <a:lnTo>
                        <a:pt x="890" y="450"/>
                      </a:lnTo>
                      <a:lnTo>
                        <a:pt x="1017" y="361"/>
                      </a:lnTo>
                      <a:lnTo>
                        <a:pt x="1153" y="279"/>
                      </a:lnTo>
                      <a:lnTo>
                        <a:pt x="1292" y="207"/>
                      </a:lnTo>
                      <a:lnTo>
                        <a:pt x="1438" y="145"/>
                      </a:lnTo>
                      <a:lnTo>
                        <a:pt x="1590" y="96"/>
                      </a:lnTo>
                      <a:lnTo>
                        <a:pt x="1745" y="54"/>
                      </a:lnTo>
                      <a:lnTo>
                        <a:pt x="1905" y="24"/>
                      </a:lnTo>
                      <a:lnTo>
                        <a:pt x="2068" y="6"/>
                      </a:lnTo>
                      <a:lnTo>
                        <a:pt x="2236"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82" name="Freeform 69"/>
                <p:cNvSpPr>
                  <a:spLocks noEditPoints="1"/>
                </p:cNvSpPr>
                <p:nvPr/>
              </p:nvSpPr>
              <p:spPr bwMode="auto">
                <a:xfrm>
                  <a:off x="4995850" y="2442705"/>
                  <a:ext cx="216000" cy="220031"/>
                </a:xfrm>
                <a:custGeom>
                  <a:avLst/>
                  <a:gdLst>
                    <a:gd name="T0" fmla="*/ 1385 w 3279"/>
                    <a:gd name="T1" fmla="*/ 323 h 3279"/>
                    <a:gd name="T2" fmla="*/ 1034 w 3279"/>
                    <a:gd name="T3" fmla="*/ 443 h 3279"/>
                    <a:gd name="T4" fmla="*/ 734 w 3279"/>
                    <a:gd name="T5" fmla="*/ 648 h 3279"/>
                    <a:gd name="T6" fmla="*/ 501 w 3279"/>
                    <a:gd name="T7" fmla="*/ 925 h 3279"/>
                    <a:gd name="T8" fmla="*/ 351 w 3279"/>
                    <a:gd name="T9" fmla="*/ 1262 h 3279"/>
                    <a:gd name="T10" fmla="*/ 298 w 3279"/>
                    <a:gd name="T11" fmla="*/ 1639 h 3279"/>
                    <a:gd name="T12" fmla="*/ 351 w 3279"/>
                    <a:gd name="T13" fmla="*/ 2017 h 3279"/>
                    <a:gd name="T14" fmla="*/ 501 w 3279"/>
                    <a:gd name="T15" fmla="*/ 2352 h 3279"/>
                    <a:gd name="T16" fmla="*/ 734 w 3279"/>
                    <a:gd name="T17" fmla="*/ 2631 h 3279"/>
                    <a:gd name="T18" fmla="*/ 1034 w 3279"/>
                    <a:gd name="T19" fmla="*/ 2837 h 3279"/>
                    <a:gd name="T20" fmla="*/ 1385 w 3279"/>
                    <a:gd name="T21" fmla="*/ 2956 h 3279"/>
                    <a:gd name="T22" fmla="*/ 1770 w 3279"/>
                    <a:gd name="T23" fmla="*/ 2974 h 3279"/>
                    <a:gd name="T24" fmla="*/ 2137 w 3279"/>
                    <a:gd name="T25" fmla="*/ 2886 h 3279"/>
                    <a:gd name="T26" fmla="*/ 2454 w 3279"/>
                    <a:gd name="T27" fmla="*/ 2709 h 3279"/>
                    <a:gd name="T28" fmla="*/ 2709 w 3279"/>
                    <a:gd name="T29" fmla="*/ 2452 h 3279"/>
                    <a:gd name="T30" fmla="*/ 2888 w 3279"/>
                    <a:gd name="T31" fmla="*/ 2135 h 3279"/>
                    <a:gd name="T32" fmla="*/ 2976 w 3279"/>
                    <a:gd name="T33" fmla="*/ 1770 h 3279"/>
                    <a:gd name="T34" fmla="*/ 2958 w 3279"/>
                    <a:gd name="T35" fmla="*/ 1383 h 3279"/>
                    <a:gd name="T36" fmla="*/ 2839 w 3279"/>
                    <a:gd name="T37" fmla="*/ 1033 h 3279"/>
                    <a:gd name="T38" fmla="*/ 2633 w 3279"/>
                    <a:gd name="T39" fmla="*/ 734 h 3279"/>
                    <a:gd name="T40" fmla="*/ 2354 w 3279"/>
                    <a:gd name="T41" fmla="*/ 502 h 3279"/>
                    <a:gd name="T42" fmla="*/ 2019 w 3279"/>
                    <a:gd name="T43" fmla="*/ 351 h 3279"/>
                    <a:gd name="T44" fmla="*/ 1640 w 3279"/>
                    <a:gd name="T45" fmla="*/ 299 h 3279"/>
                    <a:gd name="T46" fmla="*/ 1921 w 3279"/>
                    <a:gd name="T47" fmla="*/ 24 h 3279"/>
                    <a:gd name="T48" fmla="*/ 2310 w 3279"/>
                    <a:gd name="T49" fmla="*/ 142 h 3279"/>
                    <a:gd name="T50" fmla="*/ 2653 w 3279"/>
                    <a:gd name="T51" fmla="*/ 347 h 3279"/>
                    <a:gd name="T52" fmla="*/ 2932 w 3279"/>
                    <a:gd name="T53" fmla="*/ 628 h 3279"/>
                    <a:gd name="T54" fmla="*/ 3138 w 3279"/>
                    <a:gd name="T55" fmla="*/ 969 h 3279"/>
                    <a:gd name="T56" fmla="*/ 3257 w 3279"/>
                    <a:gd name="T57" fmla="*/ 1359 h 3279"/>
                    <a:gd name="T58" fmla="*/ 3273 w 3279"/>
                    <a:gd name="T59" fmla="*/ 1782 h 3279"/>
                    <a:gd name="T60" fmla="*/ 3188 w 3279"/>
                    <a:gd name="T61" fmla="*/ 2185 h 3279"/>
                    <a:gd name="T62" fmla="*/ 3010 w 3279"/>
                    <a:gd name="T63" fmla="*/ 2543 h 3279"/>
                    <a:gd name="T64" fmla="*/ 2753 w 3279"/>
                    <a:gd name="T65" fmla="*/ 2844 h 3279"/>
                    <a:gd name="T66" fmla="*/ 2432 w 3279"/>
                    <a:gd name="T67" fmla="*/ 3078 h 3279"/>
                    <a:gd name="T68" fmla="*/ 2055 w 3279"/>
                    <a:gd name="T69" fmla="*/ 3225 h 3279"/>
                    <a:gd name="T70" fmla="*/ 1640 w 3279"/>
                    <a:gd name="T71" fmla="*/ 3279 h 3279"/>
                    <a:gd name="T72" fmla="*/ 1225 w 3279"/>
                    <a:gd name="T73" fmla="*/ 3225 h 3279"/>
                    <a:gd name="T74" fmla="*/ 850 w 3279"/>
                    <a:gd name="T75" fmla="*/ 3078 h 3279"/>
                    <a:gd name="T76" fmla="*/ 527 w 3279"/>
                    <a:gd name="T77" fmla="*/ 2844 h 3279"/>
                    <a:gd name="T78" fmla="*/ 270 w 3279"/>
                    <a:gd name="T79" fmla="*/ 2543 h 3279"/>
                    <a:gd name="T80" fmla="*/ 92 w 3279"/>
                    <a:gd name="T81" fmla="*/ 2185 h 3279"/>
                    <a:gd name="T82" fmla="*/ 6 w 3279"/>
                    <a:gd name="T83" fmla="*/ 1782 h 3279"/>
                    <a:gd name="T84" fmla="*/ 24 w 3279"/>
                    <a:gd name="T85" fmla="*/ 1359 h 3279"/>
                    <a:gd name="T86" fmla="*/ 142 w 3279"/>
                    <a:gd name="T87" fmla="*/ 969 h 3279"/>
                    <a:gd name="T88" fmla="*/ 347 w 3279"/>
                    <a:gd name="T89" fmla="*/ 628 h 3279"/>
                    <a:gd name="T90" fmla="*/ 629 w 3279"/>
                    <a:gd name="T91" fmla="*/ 347 h 3279"/>
                    <a:gd name="T92" fmla="*/ 970 w 3279"/>
                    <a:gd name="T93" fmla="*/ 142 h 3279"/>
                    <a:gd name="T94" fmla="*/ 1361 w 3279"/>
                    <a:gd name="T95" fmla="*/ 24 h 3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79" h="3279">
                      <a:moveTo>
                        <a:pt x="1640" y="299"/>
                      </a:moveTo>
                      <a:lnTo>
                        <a:pt x="1510" y="305"/>
                      </a:lnTo>
                      <a:lnTo>
                        <a:pt x="1385" y="323"/>
                      </a:lnTo>
                      <a:lnTo>
                        <a:pt x="1263" y="351"/>
                      </a:lnTo>
                      <a:lnTo>
                        <a:pt x="1145" y="391"/>
                      </a:lnTo>
                      <a:lnTo>
                        <a:pt x="1034" y="443"/>
                      </a:lnTo>
                      <a:lnTo>
                        <a:pt x="926" y="502"/>
                      </a:lnTo>
                      <a:lnTo>
                        <a:pt x="826" y="570"/>
                      </a:lnTo>
                      <a:lnTo>
                        <a:pt x="734" y="648"/>
                      </a:lnTo>
                      <a:lnTo>
                        <a:pt x="649" y="734"/>
                      </a:lnTo>
                      <a:lnTo>
                        <a:pt x="571" y="825"/>
                      </a:lnTo>
                      <a:lnTo>
                        <a:pt x="501" y="925"/>
                      </a:lnTo>
                      <a:lnTo>
                        <a:pt x="441" y="1033"/>
                      </a:lnTo>
                      <a:lnTo>
                        <a:pt x="391" y="1144"/>
                      </a:lnTo>
                      <a:lnTo>
                        <a:pt x="351" y="1262"/>
                      </a:lnTo>
                      <a:lnTo>
                        <a:pt x="323" y="1383"/>
                      </a:lnTo>
                      <a:lnTo>
                        <a:pt x="306" y="1509"/>
                      </a:lnTo>
                      <a:lnTo>
                        <a:pt x="298" y="1639"/>
                      </a:lnTo>
                      <a:lnTo>
                        <a:pt x="306" y="1770"/>
                      </a:lnTo>
                      <a:lnTo>
                        <a:pt x="323" y="1896"/>
                      </a:lnTo>
                      <a:lnTo>
                        <a:pt x="351" y="2017"/>
                      </a:lnTo>
                      <a:lnTo>
                        <a:pt x="391" y="2135"/>
                      </a:lnTo>
                      <a:lnTo>
                        <a:pt x="441" y="2246"/>
                      </a:lnTo>
                      <a:lnTo>
                        <a:pt x="501" y="2352"/>
                      </a:lnTo>
                      <a:lnTo>
                        <a:pt x="571" y="2452"/>
                      </a:lnTo>
                      <a:lnTo>
                        <a:pt x="649" y="2545"/>
                      </a:lnTo>
                      <a:lnTo>
                        <a:pt x="734" y="2631"/>
                      </a:lnTo>
                      <a:lnTo>
                        <a:pt x="826" y="2709"/>
                      </a:lnTo>
                      <a:lnTo>
                        <a:pt x="926" y="2777"/>
                      </a:lnTo>
                      <a:lnTo>
                        <a:pt x="1034" y="2837"/>
                      </a:lnTo>
                      <a:lnTo>
                        <a:pt x="1145" y="2886"/>
                      </a:lnTo>
                      <a:lnTo>
                        <a:pt x="1263" y="2926"/>
                      </a:lnTo>
                      <a:lnTo>
                        <a:pt x="1385" y="2956"/>
                      </a:lnTo>
                      <a:lnTo>
                        <a:pt x="1510" y="2974"/>
                      </a:lnTo>
                      <a:lnTo>
                        <a:pt x="1640" y="2980"/>
                      </a:lnTo>
                      <a:lnTo>
                        <a:pt x="1770" y="2974"/>
                      </a:lnTo>
                      <a:lnTo>
                        <a:pt x="1897" y="2956"/>
                      </a:lnTo>
                      <a:lnTo>
                        <a:pt x="2019" y="2926"/>
                      </a:lnTo>
                      <a:lnTo>
                        <a:pt x="2137" y="2886"/>
                      </a:lnTo>
                      <a:lnTo>
                        <a:pt x="2248" y="2837"/>
                      </a:lnTo>
                      <a:lnTo>
                        <a:pt x="2354" y="2777"/>
                      </a:lnTo>
                      <a:lnTo>
                        <a:pt x="2454" y="2709"/>
                      </a:lnTo>
                      <a:lnTo>
                        <a:pt x="2547" y="2631"/>
                      </a:lnTo>
                      <a:lnTo>
                        <a:pt x="2633" y="2545"/>
                      </a:lnTo>
                      <a:lnTo>
                        <a:pt x="2709" y="2452"/>
                      </a:lnTo>
                      <a:lnTo>
                        <a:pt x="2779" y="2352"/>
                      </a:lnTo>
                      <a:lnTo>
                        <a:pt x="2839" y="2246"/>
                      </a:lnTo>
                      <a:lnTo>
                        <a:pt x="2888" y="2135"/>
                      </a:lnTo>
                      <a:lnTo>
                        <a:pt x="2928" y="2017"/>
                      </a:lnTo>
                      <a:lnTo>
                        <a:pt x="2958" y="1896"/>
                      </a:lnTo>
                      <a:lnTo>
                        <a:pt x="2976" y="1770"/>
                      </a:lnTo>
                      <a:lnTo>
                        <a:pt x="2982" y="1639"/>
                      </a:lnTo>
                      <a:lnTo>
                        <a:pt x="2976" y="1509"/>
                      </a:lnTo>
                      <a:lnTo>
                        <a:pt x="2958" y="1383"/>
                      </a:lnTo>
                      <a:lnTo>
                        <a:pt x="2928" y="1262"/>
                      </a:lnTo>
                      <a:lnTo>
                        <a:pt x="2888" y="1144"/>
                      </a:lnTo>
                      <a:lnTo>
                        <a:pt x="2839" y="1033"/>
                      </a:lnTo>
                      <a:lnTo>
                        <a:pt x="2779" y="925"/>
                      </a:lnTo>
                      <a:lnTo>
                        <a:pt x="2709" y="825"/>
                      </a:lnTo>
                      <a:lnTo>
                        <a:pt x="2633" y="734"/>
                      </a:lnTo>
                      <a:lnTo>
                        <a:pt x="2547" y="648"/>
                      </a:lnTo>
                      <a:lnTo>
                        <a:pt x="2454" y="570"/>
                      </a:lnTo>
                      <a:lnTo>
                        <a:pt x="2354" y="502"/>
                      </a:lnTo>
                      <a:lnTo>
                        <a:pt x="2248" y="443"/>
                      </a:lnTo>
                      <a:lnTo>
                        <a:pt x="2137" y="391"/>
                      </a:lnTo>
                      <a:lnTo>
                        <a:pt x="2019" y="351"/>
                      </a:lnTo>
                      <a:lnTo>
                        <a:pt x="1897" y="323"/>
                      </a:lnTo>
                      <a:lnTo>
                        <a:pt x="1770" y="305"/>
                      </a:lnTo>
                      <a:lnTo>
                        <a:pt x="1640" y="299"/>
                      </a:lnTo>
                      <a:close/>
                      <a:moveTo>
                        <a:pt x="1640" y="0"/>
                      </a:moveTo>
                      <a:lnTo>
                        <a:pt x="1781" y="6"/>
                      </a:lnTo>
                      <a:lnTo>
                        <a:pt x="1921" y="24"/>
                      </a:lnTo>
                      <a:lnTo>
                        <a:pt x="2055" y="52"/>
                      </a:lnTo>
                      <a:lnTo>
                        <a:pt x="2186" y="92"/>
                      </a:lnTo>
                      <a:lnTo>
                        <a:pt x="2310" y="142"/>
                      </a:lnTo>
                      <a:lnTo>
                        <a:pt x="2432" y="201"/>
                      </a:lnTo>
                      <a:lnTo>
                        <a:pt x="2545" y="269"/>
                      </a:lnTo>
                      <a:lnTo>
                        <a:pt x="2653" y="347"/>
                      </a:lnTo>
                      <a:lnTo>
                        <a:pt x="2753" y="433"/>
                      </a:lnTo>
                      <a:lnTo>
                        <a:pt x="2847" y="526"/>
                      </a:lnTo>
                      <a:lnTo>
                        <a:pt x="2932" y="628"/>
                      </a:lnTo>
                      <a:lnTo>
                        <a:pt x="3010" y="736"/>
                      </a:lnTo>
                      <a:lnTo>
                        <a:pt x="3080" y="849"/>
                      </a:lnTo>
                      <a:lnTo>
                        <a:pt x="3138" y="969"/>
                      </a:lnTo>
                      <a:lnTo>
                        <a:pt x="3188" y="1094"/>
                      </a:lnTo>
                      <a:lnTo>
                        <a:pt x="3228" y="1224"/>
                      </a:lnTo>
                      <a:lnTo>
                        <a:pt x="3257" y="1359"/>
                      </a:lnTo>
                      <a:lnTo>
                        <a:pt x="3273" y="1497"/>
                      </a:lnTo>
                      <a:lnTo>
                        <a:pt x="3279" y="1639"/>
                      </a:lnTo>
                      <a:lnTo>
                        <a:pt x="3273" y="1782"/>
                      </a:lnTo>
                      <a:lnTo>
                        <a:pt x="3257" y="1920"/>
                      </a:lnTo>
                      <a:lnTo>
                        <a:pt x="3228" y="2055"/>
                      </a:lnTo>
                      <a:lnTo>
                        <a:pt x="3188" y="2185"/>
                      </a:lnTo>
                      <a:lnTo>
                        <a:pt x="3138" y="2310"/>
                      </a:lnTo>
                      <a:lnTo>
                        <a:pt x="3080" y="2430"/>
                      </a:lnTo>
                      <a:lnTo>
                        <a:pt x="3010" y="2543"/>
                      </a:lnTo>
                      <a:lnTo>
                        <a:pt x="2932" y="2651"/>
                      </a:lnTo>
                      <a:lnTo>
                        <a:pt x="2847" y="2753"/>
                      </a:lnTo>
                      <a:lnTo>
                        <a:pt x="2753" y="2844"/>
                      </a:lnTo>
                      <a:lnTo>
                        <a:pt x="2653" y="2930"/>
                      </a:lnTo>
                      <a:lnTo>
                        <a:pt x="2545" y="3008"/>
                      </a:lnTo>
                      <a:lnTo>
                        <a:pt x="2432" y="3078"/>
                      </a:lnTo>
                      <a:lnTo>
                        <a:pt x="2310" y="3137"/>
                      </a:lnTo>
                      <a:lnTo>
                        <a:pt x="2186" y="3185"/>
                      </a:lnTo>
                      <a:lnTo>
                        <a:pt x="2055" y="3225"/>
                      </a:lnTo>
                      <a:lnTo>
                        <a:pt x="1921" y="3255"/>
                      </a:lnTo>
                      <a:lnTo>
                        <a:pt x="1781" y="3273"/>
                      </a:lnTo>
                      <a:lnTo>
                        <a:pt x="1640" y="3279"/>
                      </a:lnTo>
                      <a:lnTo>
                        <a:pt x="1498" y="3273"/>
                      </a:lnTo>
                      <a:lnTo>
                        <a:pt x="1361" y="3255"/>
                      </a:lnTo>
                      <a:lnTo>
                        <a:pt x="1225" y="3225"/>
                      </a:lnTo>
                      <a:lnTo>
                        <a:pt x="1095" y="3185"/>
                      </a:lnTo>
                      <a:lnTo>
                        <a:pt x="970" y="3137"/>
                      </a:lnTo>
                      <a:lnTo>
                        <a:pt x="850" y="3078"/>
                      </a:lnTo>
                      <a:lnTo>
                        <a:pt x="736" y="3008"/>
                      </a:lnTo>
                      <a:lnTo>
                        <a:pt x="629" y="2930"/>
                      </a:lnTo>
                      <a:lnTo>
                        <a:pt x="527" y="2844"/>
                      </a:lnTo>
                      <a:lnTo>
                        <a:pt x="433" y="2753"/>
                      </a:lnTo>
                      <a:lnTo>
                        <a:pt x="347" y="2651"/>
                      </a:lnTo>
                      <a:lnTo>
                        <a:pt x="270" y="2543"/>
                      </a:lnTo>
                      <a:lnTo>
                        <a:pt x="202" y="2430"/>
                      </a:lnTo>
                      <a:lnTo>
                        <a:pt x="142" y="2310"/>
                      </a:lnTo>
                      <a:lnTo>
                        <a:pt x="92" y="2185"/>
                      </a:lnTo>
                      <a:lnTo>
                        <a:pt x="52" y="2055"/>
                      </a:lnTo>
                      <a:lnTo>
                        <a:pt x="24" y="1920"/>
                      </a:lnTo>
                      <a:lnTo>
                        <a:pt x="6" y="1782"/>
                      </a:lnTo>
                      <a:lnTo>
                        <a:pt x="0" y="1639"/>
                      </a:lnTo>
                      <a:lnTo>
                        <a:pt x="6" y="1497"/>
                      </a:lnTo>
                      <a:lnTo>
                        <a:pt x="24" y="1359"/>
                      </a:lnTo>
                      <a:lnTo>
                        <a:pt x="52" y="1224"/>
                      </a:lnTo>
                      <a:lnTo>
                        <a:pt x="92" y="1094"/>
                      </a:lnTo>
                      <a:lnTo>
                        <a:pt x="142" y="969"/>
                      </a:lnTo>
                      <a:lnTo>
                        <a:pt x="202" y="849"/>
                      </a:lnTo>
                      <a:lnTo>
                        <a:pt x="270" y="736"/>
                      </a:lnTo>
                      <a:lnTo>
                        <a:pt x="347" y="628"/>
                      </a:lnTo>
                      <a:lnTo>
                        <a:pt x="433" y="526"/>
                      </a:lnTo>
                      <a:lnTo>
                        <a:pt x="527" y="433"/>
                      </a:lnTo>
                      <a:lnTo>
                        <a:pt x="629" y="347"/>
                      </a:lnTo>
                      <a:lnTo>
                        <a:pt x="736" y="269"/>
                      </a:lnTo>
                      <a:lnTo>
                        <a:pt x="850" y="201"/>
                      </a:lnTo>
                      <a:lnTo>
                        <a:pt x="970" y="142"/>
                      </a:lnTo>
                      <a:lnTo>
                        <a:pt x="1095" y="92"/>
                      </a:lnTo>
                      <a:lnTo>
                        <a:pt x="1225" y="52"/>
                      </a:lnTo>
                      <a:lnTo>
                        <a:pt x="1361" y="24"/>
                      </a:lnTo>
                      <a:lnTo>
                        <a:pt x="1498" y="6"/>
                      </a:lnTo>
                      <a:lnTo>
                        <a:pt x="164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41" name="Freeform 45">
                <a:extLst>
                  <a:ext uri="{FF2B5EF4-FFF2-40B4-BE49-F238E27FC236}">
                    <a16:creationId xmlns:a16="http://schemas.microsoft.com/office/drawing/2014/main" id="{89B0747B-40A8-40AD-B7DD-9D678712EC82}"/>
                  </a:ext>
                </a:extLst>
              </p:cNvPr>
              <p:cNvSpPr>
                <a:spLocks/>
              </p:cNvSpPr>
              <p:nvPr/>
            </p:nvSpPr>
            <p:spPr bwMode="auto">
              <a:xfrm>
                <a:off x="5888511" y="4526865"/>
                <a:ext cx="75640" cy="75640"/>
              </a:xfrm>
              <a:custGeom>
                <a:avLst/>
                <a:gdLst/>
                <a:ahLst/>
                <a:cxnLst>
                  <a:cxn ang="0">
                    <a:pos x="67" y="0"/>
                  </a:cxn>
                  <a:cxn ang="0">
                    <a:pos x="89" y="4"/>
                  </a:cxn>
                  <a:cxn ang="0">
                    <a:pos x="107" y="13"/>
                  </a:cxn>
                  <a:cxn ang="0">
                    <a:pos x="121" y="27"/>
                  </a:cxn>
                  <a:cxn ang="0">
                    <a:pos x="130" y="45"/>
                  </a:cxn>
                  <a:cxn ang="0">
                    <a:pos x="133" y="67"/>
                  </a:cxn>
                  <a:cxn ang="0">
                    <a:pos x="130" y="87"/>
                  </a:cxn>
                  <a:cxn ang="0">
                    <a:pos x="121" y="105"/>
                  </a:cxn>
                  <a:cxn ang="0">
                    <a:pos x="107" y="120"/>
                  </a:cxn>
                  <a:cxn ang="0">
                    <a:pos x="89" y="129"/>
                  </a:cxn>
                  <a:cxn ang="0">
                    <a:pos x="67" y="133"/>
                  </a:cxn>
                  <a:cxn ang="0">
                    <a:pos x="45" y="129"/>
                  </a:cxn>
                  <a:cxn ang="0">
                    <a:pos x="27" y="120"/>
                  </a:cxn>
                  <a:cxn ang="0">
                    <a:pos x="13" y="105"/>
                  </a:cxn>
                  <a:cxn ang="0">
                    <a:pos x="4" y="87"/>
                  </a:cxn>
                  <a:cxn ang="0">
                    <a:pos x="0" y="67"/>
                  </a:cxn>
                  <a:cxn ang="0">
                    <a:pos x="4" y="45"/>
                  </a:cxn>
                  <a:cxn ang="0">
                    <a:pos x="13" y="27"/>
                  </a:cxn>
                  <a:cxn ang="0">
                    <a:pos x="27" y="13"/>
                  </a:cxn>
                  <a:cxn ang="0">
                    <a:pos x="45" y="4"/>
                  </a:cxn>
                  <a:cxn ang="0">
                    <a:pos x="67" y="0"/>
                  </a:cxn>
                </a:cxnLst>
                <a:rect l="0" t="0" r="r" b="b"/>
                <a:pathLst>
                  <a:path w="133" h="133">
                    <a:moveTo>
                      <a:pt x="67" y="0"/>
                    </a:moveTo>
                    <a:lnTo>
                      <a:pt x="89" y="4"/>
                    </a:lnTo>
                    <a:lnTo>
                      <a:pt x="107" y="13"/>
                    </a:lnTo>
                    <a:lnTo>
                      <a:pt x="121" y="27"/>
                    </a:lnTo>
                    <a:lnTo>
                      <a:pt x="130" y="45"/>
                    </a:lnTo>
                    <a:lnTo>
                      <a:pt x="133" y="67"/>
                    </a:lnTo>
                    <a:lnTo>
                      <a:pt x="130" y="87"/>
                    </a:lnTo>
                    <a:lnTo>
                      <a:pt x="121" y="105"/>
                    </a:lnTo>
                    <a:lnTo>
                      <a:pt x="107" y="120"/>
                    </a:lnTo>
                    <a:lnTo>
                      <a:pt x="89" y="129"/>
                    </a:lnTo>
                    <a:lnTo>
                      <a:pt x="67" y="133"/>
                    </a:lnTo>
                    <a:lnTo>
                      <a:pt x="45" y="129"/>
                    </a:lnTo>
                    <a:lnTo>
                      <a:pt x="27" y="120"/>
                    </a:lnTo>
                    <a:lnTo>
                      <a:pt x="13" y="105"/>
                    </a:lnTo>
                    <a:lnTo>
                      <a:pt x="4" y="87"/>
                    </a:lnTo>
                    <a:lnTo>
                      <a:pt x="0" y="67"/>
                    </a:lnTo>
                    <a:lnTo>
                      <a:pt x="4" y="45"/>
                    </a:lnTo>
                    <a:lnTo>
                      <a:pt x="13" y="27"/>
                    </a:lnTo>
                    <a:lnTo>
                      <a:pt x="27" y="13"/>
                    </a:lnTo>
                    <a:lnTo>
                      <a:pt x="45" y="4"/>
                    </a:lnTo>
                    <a:lnTo>
                      <a:pt x="67"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42" name="Freeform 40">
                <a:extLst>
                  <a:ext uri="{FF2B5EF4-FFF2-40B4-BE49-F238E27FC236}">
                    <a16:creationId xmlns:a16="http://schemas.microsoft.com/office/drawing/2014/main" id="{0EDC80DD-6218-4A76-8B26-4DCC371C710C}"/>
                  </a:ext>
                </a:extLst>
              </p:cNvPr>
              <p:cNvSpPr>
                <a:spLocks/>
              </p:cNvSpPr>
              <p:nvPr/>
            </p:nvSpPr>
            <p:spPr bwMode="auto">
              <a:xfrm>
                <a:off x="5811457" y="4841368"/>
                <a:ext cx="83033" cy="45497"/>
              </a:xfrm>
              <a:custGeom>
                <a:avLst/>
                <a:gdLst/>
                <a:ahLst/>
                <a:cxnLst>
                  <a:cxn ang="0">
                    <a:pos x="33" y="0"/>
                  </a:cxn>
                  <a:cxn ang="0">
                    <a:pos x="73" y="59"/>
                  </a:cxn>
                  <a:cxn ang="0">
                    <a:pos x="113" y="0"/>
                  </a:cxn>
                  <a:cxn ang="0">
                    <a:pos x="126" y="9"/>
                  </a:cxn>
                  <a:cxn ang="0">
                    <a:pos x="137" y="22"/>
                  </a:cxn>
                  <a:cxn ang="0">
                    <a:pos x="144" y="37"/>
                  </a:cxn>
                  <a:cxn ang="0">
                    <a:pos x="146" y="55"/>
                  </a:cxn>
                  <a:cxn ang="0">
                    <a:pos x="146" y="80"/>
                  </a:cxn>
                  <a:cxn ang="0">
                    <a:pos x="0" y="80"/>
                  </a:cxn>
                  <a:cxn ang="0">
                    <a:pos x="0" y="55"/>
                  </a:cxn>
                  <a:cxn ang="0">
                    <a:pos x="3" y="37"/>
                  </a:cxn>
                  <a:cxn ang="0">
                    <a:pos x="9" y="22"/>
                  </a:cxn>
                  <a:cxn ang="0">
                    <a:pos x="19" y="9"/>
                  </a:cxn>
                  <a:cxn ang="0">
                    <a:pos x="33" y="0"/>
                  </a:cxn>
                </a:cxnLst>
                <a:rect l="0" t="0" r="r" b="b"/>
                <a:pathLst>
                  <a:path w="146" h="80">
                    <a:moveTo>
                      <a:pt x="33" y="0"/>
                    </a:moveTo>
                    <a:lnTo>
                      <a:pt x="73" y="59"/>
                    </a:lnTo>
                    <a:lnTo>
                      <a:pt x="113" y="0"/>
                    </a:lnTo>
                    <a:lnTo>
                      <a:pt x="126" y="9"/>
                    </a:lnTo>
                    <a:lnTo>
                      <a:pt x="137" y="22"/>
                    </a:lnTo>
                    <a:lnTo>
                      <a:pt x="144" y="37"/>
                    </a:lnTo>
                    <a:lnTo>
                      <a:pt x="146" y="55"/>
                    </a:lnTo>
                    <a:lnTo>
                      <a:pt x="146" y="80"/>
                    </a:lnTo>
                    <a:lnTo>
                      <a:pt x="0" y="80"/>
                    </a:lnTo>
                    <a:lnTo>
                      <a:pt x="0" y="55"/>
                    </a:lnTo>
                    <a:lnTo>
                      <a:pt x="3" y="37"/>
                    </a:lnTo>
                    <a:lnTo>
                      <a:pt x="9" y="22"/>
                    </a:lnTo>
                    <a:lnTo>
                      <a:pt x="19" y="9"/>
                    </a:lnTo>
                    <a:lnTo>
                      <a:pt x="33"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43" name="Freeform 42">
                <a:extLst>
                  <a:ext uri="{FF2B5EF4-FFF2-40B4-BE49-F238E27FC236}">
                    <a16:creationId xmlns:a16="http://schemas.microsoft.com/office/drawing/2014/main" id="{A6734B96-EA64-460F-9B15-1E4957BC203F}"/>
                  </a:ext>
                </a:extLst>
              </p:cNvPr>
              <p:cNvSpPr>
                <a:spLocks/>
              </p:cNvSpPr>
              <p:nvPr/>
            </p:nvSpPr>
            <p:spPr bwMode="auto">
              <a:xfrm>
                <a:off x="5939986" y="4841368"/>
                <a:ext cx="83602" cy="45497"/>
              </a:xfrm>
              <a:custGeom>
                <a:avLst/>
                <a:gdLst/>
                <a:ahLst/>
                <a:cxnLst>
                  <a:cxn ang="0">
                    <a:pos x="34" y="0"/>
                  </a:cxn>
                  <a:cxn ang="0">
                    <a:pos x="74" y="59"/>
                  </a:cxn>
                  <a:cxn ang="0">
                    <a:pos x="112" y="0"/>
                  </a:cxn>
                  <a:cxn ang="0">
                    <a:pos x="126" y="9"/>
                  </a:cxn>
                  <a:cxn ang="0">
                    <a:pos x="137" y="22"/>
                  </a:cxn>
                  <a:cxn ang="0">
                    <a:pos x="144" y="37"/>
                  </a:cxn>
                  <a:cxn ang="0">
                    <a:pos x="147" y="55"/>
                  </a:cxn>
                  <a:cxn ang="0">
                    <a:pos x="147" y="80"/>
                  </a:cxn>
                  <a:cxn ang="0">
                    <a:pos x="0" y="80"/>
                  </a:cxn>
                  <a:cxn ang="0">
                    <a:pos x="0" y="55"/>
                  </a:cxn>
                  <a:cxn ang="0">
                    <a:pos x="2" y="37"/>
                  </a:cxn>
                  <a:cxn ang="0">
                    <a:pos x="9" y="22"/>
                  </a:cxn>
                  <a:cxn ang="0">
                    <a:pos x="20" y="9"/>
                  </a:cxn>
                  <a:cxn ang="0">
                    <a:pos x="34" y="0"/>
                  </a:cxn>
                </a:cxnLst>
                <a:rect l="0" t="0" r="r" b="b"/>
                <a:pathLst>
                  <a:path w="147" h="80">
                    <a:moveTo>
                      <a:pt x="34" y="0"/>
                    </a:moveTo>
                    <a:lnTo>
                      <a:pt x="74" y="59"/>
                    </a:lnTo>
                    <a:lnTo>
                      <a:pt x="112" y="0"/>
                    </a:lnTo>
                    <a:lnTo>
                      <a:pt x="126" y="9"/>
                    </a:lnTo>
                    <a:lnTo>
                      <a:pt x="137" y="22"/>
                    </a:lnTo>
                    <a:lnTo>
                      <a:pt x="144" y="37"/>
                    </a:lnTo>
                    <a:lnTo>
                      <a:pt x="147" y="55"/>
                    </a:lnTo>
                    <a:lnTo>
                      <a:pt x="147" y="80"/>
                    </a:lnTo>
                    <a:lnTo>
                      <a:pt x="0" y="80"/>
                    </a:lnTo>
                    <a:lnTo>
                      <a:pt x="0" y="55"/>
                    </a:lnTo>
                    <a:lnTo>
                      <a:pt x="2" y="37"/>
                    </a:lnTo>
                    <a:lnTo>
                      <a:pt x="9" y="22"/>
                    </a:lnTo>
                    <a:lnTo>
                      <a:pt x="20" y="9"/>
                    </a:lnTo>
                    <a:lnTo>
                      <a:pt x="34"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44" name="Freeform 43">
                <a:extLst>
                  <a:ext uri="{FF2B5EF4-FFF2-40B4-BE49-F238E27FC236}">
                    <a16:creationId xmlns:a16="http://schemas.microsoft.com/office/drawing/2014/main" id="{26DFF8E2-4FEF-4FAD-9C93-C89CE6DC9479}"/>
                  </a:ext>
                </a:extLst>
              </p:cNvPr>
              <p:cNvSpPr>
                <a:spLocks/>
              </p:cNvSpPr>
              <p:nvPr/>
            </p:nvSpPr>
            <p:spPr bwMode="auto">
              <a:xfrm>
                <a:off x="6087855" y="4785633"/>
                <a:ext cx="45497" cy="45497"/>
              </a:xfrm>
              <a:custGeom>
                <a:avLst/>
                <a:gdLst/>
                <a:ahLst/>
                <a:cxnLst>
                  <a:cxn ang="0">
                    <a:pos x="39" y="0"/>
                  </a:cxn>
                  <a:cxn ang="0">
                    <a:pos x="56" y="2"/>
                  </a:cxn>
                  <a:cxn ang="0">
                    <a:pos x="69" y="11"/>
                  </a:cxn>
                  <a:cxn ang="0">
                    <a:pos x="78" y="24"/>
                  </a:cxn>
                  <a:cxn ang="0">
                    <a:pos x="80" y="41"/>
                  </a:cxn>
                  <a:cxn ang="0">
                    <a:pos x="78" y="56"/>
                  </a:cxn>
                  <a:cxn ang="0">
                    <a:pos x="69" y="69"/>
                  </a:cxn>
                  <a:cxn ang="0">
                    <a:pos x="56" y="78"/>
                  </a:cxn>
                  <a:cxn ang="0">
                    <a:pos x="39" y="80"/>
                  </a:cxn>
                  <a:cxn ang="0">
                    <a:pos x="24" y="78"/>
                  </a:cxn>
                  <a:cxn ang="0">
                    <a:pos x="11" y="69"/>
                  </a:cxn>
                  <a:cxn ang="0">
                    <a:pos x="2" y="56"/>
                  </a:cxn>
                  <a:cxn ang="0">
                    <a:pos x="0" y="41"/>
                  </a:cxn>
                  <a:cxn ang="0">
                    <a:pos x="2" y="24"/>
                  </a:cxn>
                  <a:cxn ang="0">
                    <a:pos x="11" y="11"/>
                  </a:cxn>
                  <a:cxn ang="0">
                    <a:pos x="24" y="2"/>
                  </a:cxn>
                  <a:cxn ang="0">
                    <a:pos x="39" y="0"/>
                  </a:cxn>
                </a:cxnLst>
                <a:rect l="0" t="0" r="r" b="b"/>
                <a:pathLst>
                  <a:path w="80" h="80">
                    <a:moveTo>
                      <a:pt x="39" y="0"/>
                    </a:moveTo>
                    <a:lnTo>
                      <a:pt x="56" y="2"/>
                    </a:lnTo>
                    <a:lnTo>
                      <a:pt x="69" y="11"/>
                    </a:lnTo>
                    <a:lnTo>
                      <a:pt x="78" y="24"/>
                    </a:lnTo>
                    <a:lnTo>
                      <a:pt x="80" y="41"/>
                    </a:lnTo>
                    <a:lnTo>
                      <a:pt x="78" y="56"/>
                    </a:lnTo>
                    <a:lnTo>
                      <a:pt x="69" y="69"/>
                    </a:lnTo>
                    <a:lnTo>
                      <a:pt x="56" y="78"/>
                    </a:lnTo>
                    <a:lnTo>
                      <a:pt x="39" y="80"/>
                    </a:lnTo>
                    <a:lnTo>
                      <a:pt x="24" y="78"/>
                    </a:lnTo>
                    <a:lnTo>
                      <a:pt x="11" y="69"/>
                    </a:lnTo>
                    <a:lnTo>
                      <a:pt x="2" y="56"/>
                    </a:lnTo>
                    <a:lnTo>
                      <a:pt x="0" y="41"/>
                    </a:lnTo>
                    <a:lnTo>
                      <a:pt x="2" y="24"/>
                    </a:lnTo>
                    <a:lnTo>
                      <a:pt x="11" y="11"/>
                    </a:lnTo>
                    <a:lnTo>
                      <a:pt x="24" y="2"/>
                    </a:lnTo>
                    <a:lnTo>
                      <a:pt x="39" y="0"/>
                    </a:lnTo>
                    <a:close/>
                  </a:path>
                </a:pathLst>
              </a:custGeom>
              <a:solidFill>
                <a:schemeClr val="bg1"/>
              </a:solid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45" name="TextBox 44"/>
              <p:cNvSpPr txBox="1"/>
              <p:nvPr/>
            </p:nvSpPr>
            <p:spPr>
              <a:xfrm>
                <a:off x="5755011" y="5372799"/>
                <a:ext cx="1194967"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Policy coordination</a:t>
                </a:r>
              </a:p>
            </p:txBody>
          </p:sp>
          <p:grpSp>
            <p:nvGrpSpPr>
              <p:cNvPr id="46" name="Group 45"/>
              <p:cNvGrpSpPr>
                <a:grpSpLocks noChangeAspect="1"/>
              </p:cNvGrpSpPr>
              <p:nvPr/>
            </p:nvGrpSpPr>
            <p:grpSpPr>
              <a:xfrm>
                <a:off x="5940556" y="4983221"/>
                <a:ext cx="340094" cy="360000"/>
                <a:chOff x="2170372" y="5531617"/>
                <a:chExt cx="374103" cy="396000"/>
              </a:xfrm>
              <a:solidFill>
                <a:schemeClr val="bg1"/>
              </a:solidFill>
            </p:grpSpPr>
            <p:sp>
              <p:nvSpPr>
                <p:cNvPr id="72" name="Freeform 39"/>
                <p:cNvSpPr>
                  <a:spLocks/>
                </p:cNvSpPr>
                <p:nvPr/>
              </p:nvSpPr>
              <p:spPr bwMode="auto">
                <a:xfrm>
                  <a:off x="2190391" y="5816262"/>
                  <a:ext cx="50673" cy="50047"/>
                </a:xfrm>
                <a:custGeom>
                  <a:avLst/>
                  <a:gdLst/>
                  <a:ahLst/>
                  <a:cxnLst>
                    <a:cxn ang="0">
                      <a:pos x="41" y="0"/>
                    </a:cxn>
                    <a:cxn ang="0">
                      <a:pos x="57" y="2"/>
                    </a:cxn>
                    <a:cxn ang="0">
                      <a:pos x="69" y="11"/>
                    </a:cxn>
                    <a:cxn ang="0">
                      <a:pos x="78" y="24"/>
                    </a:cxn>
                    <a:cxn ang="0">
                      <a:pos x="81" y="41"/>
                    </a:cxn>
                    <a:cxn ang="0">
                      <a:pos x="78" y="56"/>
                    </a:cxn>
                    <a:cxn ang="0">
                      <a:pos x="69" y="69"/>
                    </a:cxn>
                    <a:cxn ang="0">
                      <a:pos x="57" y="78"/>
                    </a:cxn>
                    <a:cxn ang="0">
                      <a:pos x="41" y="80"/>
                    </a:cxn>
                    <a:cxn ang="0">
                      <a:pos x="25" y="78"/>
                    </a:cxn>
                    <a:cxn ang="0">
                      <a:pos x="12" y="69"/>
                    </a:cxn>
                    <a:cxn ang="0">
                      <a:pos x="3" y="56"/>
                    </a:cxn>
                    <a:cxn ang="0">
                      <a:pos x="0" y="41"/>
                    </a:cxn>
                    <a:cxn ang="0">
                      <a:pos x="3" y="24"/>
                    </a:cxn>
                    <a:cxn ang="0">
                      <a:pos x="12" y="11"/>
                    </a:cxn>
                    <a:cxn ang="0">
                      <a:pos x="25" y="2"/>
                    </a:cxn>
                    <a:cxn ang="0">
                      <a:pos x="41" y="0"/>
                    </a:cxn>
                  </a:cxnLst>
                  <a:rect l="0" t="0" r="r" b="b"/>
                  <a:pathLst>
                    <a:path w="81" h="80">
                      <a:moveTo>
                        <a:pt x="41" y="0"/>
                      </a:moveTo>
                      <a:lnTo>
                        <a:pt x="57" y="2"/>
                      </a:lnTo>
                      <a:lnTo>
                        <a:pt x="69" y="11"/>
                      </a:lnTo>
                      <a:lnTo>
                        <a:pt x="78" y="24"/>
                      </a:lnTo>
                      <a:lnTo>
                        <a:pt x="81" y="41"/>
                      </a:lnTo>
                      <a:lnTo>
                        <a:pt x="78" y="56"/>
                      </a:lnTo>
                      <a:lnTo>
                        <a:pt x="69" y="69"/>
                      </a:lnTo>
                      <a:lnTo>
                        <a:pt x="57" y="78"/>
                      </a:lnTo>
                      <a:lnTo>
                        <a:pt x="41" y="80"/>
                      </a:lnTo>
                      <a:lnTo>
                        <a:pt x="25" y="78"/>
                      </a:lnTo>
                      <a:lnTo>
                        <a:pt x="12" y="69"/>
                      </a:lnTo>
                      <a:lnTo>
                        <a:pt x="3" y="56"/>
                      </a:lnTo>
                      <a:lnTo>
                        <a:pt x="0" y="41"/>
                      </a:lnTo>
                      <a:lnTo>
                        <a:pt x="3" y="24"/>
                      </a:lnTo>
                      <a:lnTo>
                        <a:pt x="12" y="11"/>
                      </a:lnTo>
                      <a:lnTo>
                        <a:pt x="25" y="2"/>
                      </a:lnTo>
                      <a:lnTo>
                        <a:pt x="4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3" name="Freeform 40"/>
                <p:cNvSpPr>
                  <a:spLocks/>
                </p:cNvSpPr>
                <p:nvPr/>
              </p:nvSpPr>
              <p:spPr bwMode="auto">
                <a:xfrm>
                  <a:off x="2170372" y="5877570"/>
                  <a:ext cx="91336" cy="50047"/>
                </a:xfrm>
                <a:custGeom>
                  <a:avLst/>
                  <a:gdLst/>
                  <a:ahLst/>
                  <a:cxnLst>
                    <a:cxn ang="0">
                      <a:pos x="33" y="0"/>
                    </a:cxn>
                    <a:cxn ang="0">
                      <a:pos x="73" y="59"/>
                    </a:cxn>
                    <a:cxn ang="0">
                      <a:pos x="113" y="0"/>
                    </a:cxn>
                    <a:cxn ang="0">
                      <a:pos x="126" y="9"/>
                    </a:cxn>
                    <a:cxn ang="0">
                      <a:pos x="137" y="22"/>
                    </a:cxn>
                    <a:cxn ang="0">
                      <a:pos x="144" y="37"/>
                    </a:cxn>
                    <a:cxn ang="0">
                      <a:pos x="146" y="55"/>
                    </a:cxn>
                    <a:cxn ang="0">
                      <a:pos x="146" y="80"/>
                    </a:cxn>
                    <a:cxn ang="0">
                      <a:pos x="0" y="80"/>
                    </a:cxn>
                    <a:cxn ang="0">
                      <a:pos x="0" y="55"/>
                    </a:cxn>
                    <a:cxn ang="0">
                      <a:pos x="3" y="37"/>
                    </a:cxn>
                    <a:cxn ang="0">
                      <a:pos x="9" y="22"/>
                    </a:cxn>
                    <a:cxn ang="0">
                      <a:pos x="19" y="9"/>
                    </a:cxn>
                    <a:cxn ang="0">
                      <a:pos x="33" y="0"/>
                    </a:cxn>
                  </a:cxnLst>
                  <a:rect l="0" t="0" r="r" b="b"/>
                  <a:pathLst>
                    <a:path w="146" h="80">
                      <a:moveTo>
                        <a:pt x="33" y="0"/>
                      </a:moveTo>
                      <a:lnTo>
                        <a:pt x="73" y="59"/>
                      </a:lnTo>
                      <a:lnTo>
                        <a:pt x="113" y="0"/>
                      </a:lnTo>
                      <a:lnTo>
                        <a:pt x="126" y="9"/>
                      </a:lnTo>
                      <a:lnTo>
                        <a:pt x="137" y="22"/>
                      </a:lnTo>
                      <a:lnTo>
                        <a:pt x="144" y="37"/>
                      </a:lnTo>
                      <a:lnTo>
                        <a:pt x="146" y="55"/>
                      </a:lnTo>
                      <a:lnTo>
                        <a:pt x="146" y="80"/>
                      </a:lnTo>
                      <a:lnTo>
                        <a:pt x="0" y="80"/>
                      </a:lnTo>
                      <a:lnTo>
                        <a:pt x="0" y="55"/>
                      </a:lnTo>
                      <a:lnTo>
                        <a:pt x="3" y="37"/>
                      </a:lnTo>
                      <a:lnTo>
                        <a:pt x="9" y="22"/>
                      </a:lnTo>
                      <a:lnTo>
                        <a:pt x="19" y="9"/>
                      </a:lnTo>
                      <a:lnTo>
                        <a:pt x="33"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4" name="Freeform 41"/>
                <p:cNvSpPr>
                  <a:spLocks/>
                </p:cNvSpPr>
                <p:nvPr/>
              </p:nvSpPr>
              <p:spPr bwMode="auto">
                <a:xfrm>
                  <a:off x="2332400" y="5816262"/>
                  <a:ext cx="50673" cy="50047"/>
                </a:xfrm>
                <a:custGeom>
                  <a:avLst/>
                  <a:gdLst/>
                  <a:ahLst/>
                  <a:cxnLst>
                    <a:cxn ang="0">
                      <a:pos x="40" y="0"/>
                    </a:cxn>
                    <a:cxn ang="0">
                      <a:pos x="56" y="2"/>
                    </a:cxn>
                    <a:cxn ang="0">
                      <a:pos x="69" y="11"/>
                    </a:cxn>
                    <a:cxn ang="0">
                      <a:pos x="78" y="24"/>
                    </a:cxn>
                    <a:cxn ang="0">
                      <a:pos x="81" y="41"/>
                    </a:cxn>
                    <a:cxn ang="0">
                      <a:pos x="78" y="56"/>
                    </a:cxn>
                    <a:cxn ang="0">
                      <a:pos x="69" y="69"/>
                    </a:cxn>
                    <a:cxn ang="0">
                      <a:pos x="56" y="78"/>
                    </a:cxn>
                    <a:cxn ang="0">
                      <a:pos x="40" y="80"/>
                    </a:cxn>
                    <a:cxn ang="0">
                      <a:pos x="24" y="78"/>
                    </a:cxn>
                    <a:cxn ang="0">
                      <a:pos x="11" y="69"/>
                    </a:cxn>
                    <a:cxn ang="0">
                      <a:pos x="2" y="56"/>
                    </a:cxn>
                    <a:cxn ang="0">
                      <a:pos x="0" y="41"/>
                    </a:cxn>
                    <a:cxn ang="0">
                      <a:pos x="2" y="24"/>
                    </a:cxn>
                    <a:cxn ang="0">
                      <a:pos x="11" y="11"/>
                    </a:cxn>
                    <a:cxn ang="0">
                      <a:pos x="24" y="2"/>
                    </a:cxn>
                    <a:cxn ang="0">
                      <a:pos x="40" y="0"/>
                    </a:cxn>
                  </a:cxnLst>
                  <a:rect l="0" t="0" r="r" b="b"/>
                  <a:pathLst>
                    <a:path w="81" h="80">
                      <a:moveTo>
                        <a:pt x="40" y="0"/>
                      </a:moveTo>
                      <a:lnTo>
                        <a:pt x="56" y="2"/>
                      </a:lnTo>
                      <a:lnTo>
                        <a:pt x="69" y="11"/>
                      </a:lnTo>
                      <a:lnTo>
                        <a:pt x="78" y="24"/>
                      </a:lnTo>
                      <a:lnTo>
                        <a:pt x="81" y="41"/>
                      </a:lnTo>
                      <a:lnTo>
                        <a:pt x="78" y="56"/>
                      </a:lnTo>
                      <a:lnTo>
                        <a:pt x="69" y="69"/>
                      </a:lnTo>
                      <a:lnTo>
                        <a:pt x="56" y="78"/>
                      </a:lnTo>
                      <a:lnTo>
                        <a:pt x="40" y="80"/>
                      </a:lnTo>
                      <a:lnTo>
                        <a:pt x="24" y="78"/>
                      </a:lnTo>
                      <a:lnTo>
                        <a:pt x="11" y="69"/>
                      </a:lnTo>
                      <a:lnTo>
                        <a:pt x="2" y="56"/>
                      </a:lnTo>
                      <a:lnTo>
                        <a:pt x="0" y="41"/>
                      </a:lnTo>
                      <a:lnTo>
                        <a:pt x="2" y="24"/>
                      </a:lnTo>
                      <a:lnTo>
                        <a:pt x="11" y="11"/>
                      </a:lnTo>
                      <a:lnTo>
                        <a:pt x="24" y="2"/>
                      </a:lnTo>
                      <a:lnTo>
                        <a:pt x="40"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5" name="Freeform 42"/>
                <p:cNvSpPr>
                  <a:spLocks/>
                </p:cNvSpPr>
                <p:nvPr/>
              </p:nvSpPr>
              <p:spPr bwMode="auto">
                <a:xfrm>
                  <a:off x="2311755" y="5877570"/>
                  <a:ext cx="91962" cy="50047"/>
                </a:xfrm>
                <a:custGeom>
                  <a:avLst/>
                  <a:gdLst/>
                  <a:ahLst/>
                  <a:cxnLst>
                    <a:cxn ang="0">
                      <a:pos x="34" y="0"/>
                    </a:cxn>
                    <a:cxn ang="0">
                      <a:pos x="74" y="59"/>
                    </a:cxn>
                    <a:cxn ang="0">
                      <a:pos x="112" y="0"/>
                    </a:cxn>
                    <a:cxn ang="0">
                      <a:pos x="126" y="9"/>
                    </a:cxn>
                    <a:cxn ang="0">
                      <a:pos x="137" y="22"/>
                    </a:cxn>
                    <a:cxn ang="0">
                      <a:pos x="144" y="37"/>
                    </a:cxn>
                    <a:cxn ang="0">
                      <a:pos x="147" y="55"/>
                    </a:cxn>
                    <a:cxn ang="0">
                      <a:pos x="147" y="80"/>
                    </a:cxn>
                    <a:cxn ang="0">
                      <a:pos x="0" y="80"/>
                    </a:cxn>
                    <a:cxn ang="0">
                      <a:pos x="0" y="55"/>
                    </a:cxn>
                    <a:cxn ang="0">
                      <a:pos x="2" y="37"/>
                    </a:cxn>
                    <a:cxn ang="0">
                      <a:pos x="9" y="22"/>
                    </a:cxn>
                    <a:cxn ang="0">
                      <a:pos x="20" y="9"/>
                    </a:cxn>
                    <a:cxn ang="0">
                      <a:pos x="34" y="0"/>
                    </a:cxn>
                  </a:cxnLst>
                  <a:rect l="0" t="0" r="r" b="b"/>
                  <a:pathLst>
                    <a:path w="147" h="80">
                      <a:moveTo>
                        <a:pt x="34" y="0"/>
                      </a:moveTo>
                      <a:lnTo>
                        <a:pt x="74" y="59"/>
                      </a:lnTo>
                      <a:lnTo>
                        <a:pt x="112" y="0"/>
                      </a:lnTo>
                      <a:lnTo>
                        <a:pt x="126" y="9"/>
                      </a:lnTo>
                      <a:lnTo>
                        <a:pt x="137" y="22"/>
                      </a:lnTo>
                      <a:lnTo>
                        <a:pt x="144" y="37"/>
                      </a:lnTo>
                      <a:lnTo>
                        <a:pt x="147" y="55"/>
                      </a:lnTo>
                      <a:lnTo>
                        <a:pt x="147" y="80"/>
                      </a:lnTo>
                      <a:lnTo>
                        <a:pt x="0" y="80"/>
                      </a:lnTo>
                      <a:lnTo>
                        <a:pt x="0" y="55"/>
                      </a:lnTo>
                      <a:lnTo>
                        <a:pt x="2" y="37"/>
                      </a:lnTo>
                      <a:lnTo>
                        <a:pt x="9" y="22"/>
                      </a:lnTo>
                      <a:lnTo>
                        <a:pt x="20" y="9"/>
                      </a:lnTo>
                      <a:lnTo>
                        <a:pt x="34"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6" name="Freeform 43"/>
                <p:cNvSpPr>
                  <a:spLocks/>
                </p:cNvSpPr>
                <p:nvPr/>
              </p:nvSpPr>
              <p:spPr bwMode="auto">
                <a:xfrm>
                  <a:off x="2474409" y="5816262"/>
                  <a:ext cx="50047" cy="50047"/>
                </a:xfrm>
                <a:custGeom>
                  <a:avLst/>
                  <a:gdLst/>
                  <a:ahLst/>
                  <a:cxnLst>
                    <a:cxn ang="0">
                      <a:pos x="39" y="0"/>
                    </a:cxn>
                    <a:cxn ang="0">
                      <a:pos x="56" y="2"/>
                    </a:cxn>
                    <a:cxn ang="0">
                      <a:pos x="69" y="11"/>
                    </a:cxn>
                    <a:cxn ang="0">
                      <a:pos x="78" y="24"/>
                    </a:cxn>
                    <a:cxn ang="0">
                      <a:pos x="80" y="41"/>
                    </a:cxn>
                    <a:cxn ang="0">
                      <a:pos x="78" y="56"/>
                    </a:cxn>
                    <a:cxn ang="0">
                      <a:pos x="69" y="69"/>
                    </a:cxn>
                    <a:cxn ang="0">
                      <a:pos x="56" y="78"/>
                    </a:cxn>
                    <a:cxn ang="0">
                      <a:pos x="39" y="80"/>
                    </a:cxn>
                    <a:cxn ang="0">
                      <a:pos x="24" y="78"/>
                    </a:cxn>
                    <a:cxn ang="0">
                      <a:pos x="11" y="69"/>
                    </a:cxn>
                    <a:cxn ang="0">
                      <a:pos x="2" y="56"/>
                    </a:cxn>
                    <a:cxn ang="0">
                      <a:pos x="0" y="41"/>
                    </a:cxn>
                    <a:cxn ang="0">
                      <a:pos x="2" y="24"/>
                    </a:cxn>
                    <a:cxn ang="0">
                      <a:pos x="11" y="11"/>
                    </a:cxn>
                    <a:cxn ang="0">
                      <a:pos x="24" y="2"/>
                    </a:cxn>
                    <a:cxn ang="0">
                      <a:pos x="39" y="0"/>
                    </a:cxn>
                  </a:cxnLst>
                  <a:rect l="0" t="0" r="r" b="b"/>
                  <a:pathLst>
                    <a:path w="80" h="80">
                      <a:moveTo>
                        <a:pt x="39" y="0"/>
                      </a:moveTo>
                      <a:lnTo>
                        <a:pt x="56" y="2"/>
                      </a:lnTo>
                      <a:lnTo>
                        <a:pt x="69" y="11"/>
                      </a:lnTo>
                      <a:lnTo>
                        <a:pt x="78" y="24"/>
                      </a:lnTo>
                      <a:lnTo>
                        <a:pt x="80" y="41"/>
                      </a:lnTo>
                      <a:lnTo>
                        <a:pt x="78" y="56"/>
                      </a:lnTo>
                      <a:lnTo>
                        <a:pt x="69" y="69"/>
                      </a:lnTo>
                      <a:lnTo>
                        <a:pt x="56" y="78"/>
                      </a:lnTo>
                      <a:lnTo>
                        <a:pt x="39" y="80"/>
                      </a:lnTo>
                      <a:lnTo>
                        <a:pt x="24" y="78"/>
                      </a:lnTo>
                      <a:lnTo>
                        <a:pt x="11" y="69"/>
                      </a:lnTo>
                      <a:lnTo>
                        <a:pt x="2" y="56"/>
                      </a:lnTo>
                      <a:lnTo>
                        <a:pt x="0" y="41"/>
                      </a:lnTo>
                      <a:lnTo>
                        <a:pt x="2" y="24"/>
                      </a:lnTo>
                      <a:lnTo>
                        <a:pt x="11" y="11"/>
                      </a:lnTo>
                      <a:lnTo>
                        <a:pt x="24" y="2"/>
                      </a:lnTo>
                      <a:lnTo>
                        <a:pt x="39"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7" name="Freeform 44"/>
                <p:cNvSpPr>
                  <a:spLocks/>
                </p:cNvSpPr>
                <p:nvPr/>
              </p:nvSpPr>
              <p:spPr bwMode="auto">
                <a:xfrm>
                  <a:off x="2453139" y="5877570"/>
                  <a:ext cx="91336" cy="50047"/>
                </a:xfrm>
                <a:custGeom>
                  <a:avLst/>
                  <a:gdLst/>
                  <a:ahLst/>
                  <a:cxnLst>
                    <a:cxn ang="0">
                      <a:pos x="34" y="0"/>
                    </a:cxn>
                    <a:cxn ang="0">
                      <a:pos x="75" y="59"/>
                    </a:cxn>
                    <a:cxn ang="0">
                      <a:pos x="113" y="0"/>
                    </a:cxn>
                    <a:cxn ang="0">
                      <a:pos x="127" y="9"/>
                    </a:cxn>
                    <a:cxn ang="0">
                      <a:pos x="137" y="22"/>
                    </a:cxn>
                    <a:cxn ang="0">
                      <a:pos x="144" y="37"/>
                    </a:cxn>
                    <a:cxn ang="0">
                      <a:pos x="146" y="55"/>
                    </a:cxn>
                    <a:cxn ang="0">
                      <a:pos x="146" y="80"/>
                    </a:cxn>
                    <a:cxn ang="0">
                      <a:pos x="0" y="80"/>
                    </a:cxn>
                    <a:cxn ang="0">
                      <a:pos x="0" y="55"/>
                    </a:cxn>
                    <a:cxn ang="0">
                      <a:pos x="3" y="37"/>
                    </a:cxn>
                    <a:cxn ang="0">
                      <a:pos x="9" y="22"/>
                    </a:cxn>
                    <a:cxn ang="0">
                      <a:pos x="21" y="9"/>
                    </a:cxn>
                    <a:cxn ang="0">
                      <a:pos x="34" y="0"/>
                    </a:cxn>
                  </a:cxnLst>
                  <a:rect l="0" t="0" r="r" b="b"/>
                  <a:pathLst>
                    <a:path w="146" h="80">
                      <a:moveTo>
                        <a:pt x="34" y="0"/>
                      </a:moveTo>
                      <a:lnTo>
                        <a:pt x="75" y="59"/>
                      </a:lnTo>
                      <a:lnTo>
                        <a:pt x="113" y="0"/>
                      </a:lnTo>
                      <a:lnTo>
                        <a:pt x="127" y="9"/>
                      </a:lnTo>
                      <a:lnTo>
                        <a:pt x="137" y="22"/>
                      </a:lnTo>
                      <a:lnTo>
                        <a:pt x="144" y="37"/>
                      </a:lnTo>
                      <a:lnTo>
                        <a:pt x="146" y="55"/>
                      </a:lnTo>
                      <a:lnTo>
                        <a:pt x="146" y="80"/>
                      </a:lnTo>
                      <a:lnTo>
                        <a:pt x="0" y="80"/>
                      </a:lnTo>
                      <a:lnTo>
                        <a:pt x="0" y="55"/>
                      </a:lnTo>
                      <a:lnTo>
                        <a:pt x="3" y="37"/>
                      </a:lnTo>
                      <a:lnTo>
                        <a:pt x="9" y="22"/>
                      </a:lnTo>
                      <a:lnTo>
                        <a:pt x="21" y="9"/>
                      </a:lnTo>
                      <a:lnTo>
                        <a:pt x="34"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8" name="Freeform 45"/>
                <p:cNvSpPr>
                  <a:spLocks/>
                </p:cNvSpPr>
                <p:nvPr/>
              </p:nvSpPr>
              <p:spPr bwMode="auto">
                <a:xfrm>
                  <a:off x="2316134" y="5531617"/>
                  <a:ext cx="83204" cy="83204"/>
                </a:xfrm>
                <a:custGeom>
                  <a:avLst/>
                  <a:gdLst/>
                  <a:ahLst/>
                  <a:cxnLst>
                    <a:cxn ang="0">
                      <a:pos x="67" y="0"/>
                    </a:cxn>
                    <a:cxn ang="0">
                      <a:pos x="89" y="4"/>
                    </a:cxn>
                    <a:cxn ang="0">
                      <a:pos x="107" y="13"/>
                    </a:cxn>
                    <a:cxn ang="0">
                      <a:pos x="121" y="27"/>
                    </a:cxn>
                    <a:cxn ang="0">
                      <a:pos x="130" y="45"/>
                    </a:cxn>
                    <a:cxn ang="0">
                      <a:pos x="133" y="67"/>
                    </a:cxn>
                    <a:cxn ang="0">
                      <a:pos x="130" y="87"/>
                    </a:cxn>
                    <a:cxn ang="0">
                      <a:pos x="121" y="105"/>
                    </a:cxn>
                    <a:cxn ang="0">
                      <a:pos x="107" y="120"/>
                    </a:cxn>
                    <a:cxn ang="0">
                      <a:pos x="89" y="129"/>
                    </a:cxn>
                    <a:cxn ang="0">
                      <a:pos x="67" y="133"/>
                    </a:cxn>
                    <a:cxn ang="0">
                      <a:pos x="45" y="129"/>
                    </a:cxn>
                    <a:cxn ang="0">
                      <a:pos x="27" y="120"/>
                    </a:cxn>
                    <a:cxn ang="0">
                      <a:pos x="13" y="105"/>
                    </a:cxn>
                    <a:cxn ang="0">
                      <a:pos x="4" y="87"/>
                    </a:cxn>
                    <a:cxn ang="0">
                      <a:pos x="0" y="67"/>
                    </a:cxn>
                    <a:cxn ang="0">
                      <a:pos x="4" y="45"/>
                    </a:cxn>
                    <a:cxn ang="0">
                      <a:pos x="13" y="27"/>
                    </a:cxn>
                    <a:cxn ang="0">
                      <a:pos x="27" y="13"/>
                    </a:cxn>
                    <a:cxn ang="0">
                      <a:pos x="45" y="4"/>
                    </a:cxn>
                    <a:cxn ang="0">
                      <a:pos x="67" y="0"/>
                    </a:cxn>
                  </a:cxnLst>
                  <a:rect l="0" t="0" r="r" b="b"/>
                  <a:pathLst>
                    <a:path w="133" h="133">
                      <a:moveTo>
                        <a:pt x="67" y="0"/>
                      </a:moveTo>
                      <a:lnTo>
                        <a:pt x="89" y="4"/>
                      </a:lnTo>
                      <a:lnTo>
                        <a:pt x="107" y="13"/>
                      </a:lnTo>
                      <a:lnTo>
                        <a:pt x="121" y="27"/>
                      </a:lnTo>
                      <a:lnTo>
                        <a:pt x="130" y="45"/>
                      </a:lnTo>
                      <a:lnTo>
                        <a:pt x="133" y="67"/>
                      </a:lnTo>
                      <a:lnTo>
                        <a:pt x="130" y="87"/>
                      </a:lnTo>
                      <a:lnTo>
                        <a:pt x="121" y="105"/>
                      </a:lnTo>
                      <a:lnTo>
                        <a:pt x="107" y="120"/>
                      </a:lnTo>
                      <a:lnTo>
                        <a:pt x="89" y="129"/>
                      </a:lnTo>
                      <a:lnTo>
                        <a:pt x="67" y="133"/>
                      </a:lnTo>
                      <a:lnTo>
                        <a:pt x="45" y="129"/>
                      </a:lnTo>
                      <a:lnTo>
                        <a:pt x="27" y="120"/>
                      </a:lnTo>
                      <a:lnTo>
                        <a:pt x="13" y="105"/>
                      </a:lnTo>
                      <a:lnTo>
                        <a:pt x="4" y="87"/>
                      </a:lnTo>
                      <a:lnTo>
                        <a:pt x="0" y="67"/>
                      </a:lnTo>
                      <a:lnTo>
                        <a:pt x="4" y="45"/>
                      </a:lnTo>
                      <a:lnTo>
                        <a:pt x="13" y="27"/>
                      </a:lnTo>
                      <a:lnTo>
                        <a:pt x="27" y="13"/>
                      </a:lnTo>
                      <a:lnTo>
                        <a:pt x="45" y="4"/>
                      </a:lnTo>
                      <a:lnTo>
                        <a:pt x="67"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79" name="Freeform 46"/>
                <p:cNvSpPr>
                  <a:spLocks/>
                </p:cNvSpPr>
                <p:nvPr/>
              </p:nvSpPr>
              <p:spPr bwMode="auto">
                <a:xfrm>
                  <a:off x="2282352" y="5632338"/>
                  <a:ext cx="150767" cy="81953"/>
                </a:xfrm>
                <a:custGeom>
                  <a:avLst/>
                  <a:gdLst/>
                  <a:ahLst/>
                  <a:cxnLst>
                    <a:cxn ang="0">
                      <a:pos x="56" y="0"/>
                    </a:cxn>
                    <a:cxn ang="0">
                      <a:pos x="122" y="98"/>
                    </a:cxn>
                    <a:cxn ang="0">
                      <a:pos x="186" y="0"/>
                    </a:cxn>
                    <a:cxn ang="0">
                      <a:pos x="204" y="12"/>
                    </a:cxn>
                    <a:cxn ang="0">
                      <a:pos x="219" y="29"/>
                    </a:cxn>
                    <a:cxn ang="0">
                      <a:pos x="231" y="46"/>
                    </a:cxn>
                    <a:cxn ang="0">
                      <a:pos x="239" y="68"/>
                    </a:cxn>
                    <a:cxn ang="0">
                      <a:pos x="241" y="91"/>
                    </a:cxn>
                    <a:cxn ang="0">
                      <a:pos x="241" y="131"/>
                    </a:cxn>
                    <a:cxn ang="0">
                      <a:pos x="0" y="131"/>
                    </a:cxn>
                    <a:cxn ang="0">
                      <a:pos x="0" y="91"/>
                    </a:cxn>
                    <a:cxn ang="0">
                      <a:pos x="3" y="68"/>
                    </a:cxn>
                    <a:cxn ang="0">
                      <a:pos x="11" y="46"/>
                    </a:cxn>
                    <a:cxn ang="0">
                      <a:pos x="22" y="29"/>
                    </a:cxn>
                    <a:cxn ang="0">
                      <a:pos x="38" y="12"/>
                    </a:cxn>
                    <a:cxn ang="0">
                      <a:pos x="56" y="0"/>
                    </a:cxn>
                  </a:cxnLst>
                  <a:rect l="0" t="0" r="r" b="b"/>
                  <a:pathLst>
                    <a:path w="241" h="131">
                      <a:moveTo>
                        <a:pt x="56" y="0"/>
                      </a:moveTo>
                      <a:lnTo>
                        <a:pt x="122" y="98"/>
                      </a:lnTo>
                      <a:lnTo>
                        <a:pt x="186" y="0"/>
                      </a:lnTo>
                      <a:lnTo>
                        <a:pt x="204" y="12"/>
                      </a:lnTo>
                      <a:lnTo>
                        <a:pt x="219" y="29"/>
                      </a:lnTo>
                      <a:lnTo>
                        <a:pt x="231" y="46"/>
                      </a:lnTo>
                      <a:lnTo>
                        <a:pt x="239" y="68"/>
                      </a:lnTo>
                      <a:lnTo>
                        <a:pt x="241" y="91"/>
                      </a:lnTo>
                      <a:lnTo>
                        <a:pt x="241" y="131"/>
                      </a:lnTo>
                      <a:lnTo>
                        <a:pt x="0" y="131"/>
                      </a:lnTo>
                      <a:lnTo>
                        <a:pt x="0" y="91"/>
                      </a:lnTo>
                      <a:lnTo>
                        <a:pt x="3" y="68"/>
                      </a:lnTo>
                      <a:lnTo>
                        <a:pt x="11" y="46"/>
                      </a:lnTo>
                      <a:lnTo>
                        <a:pt x="22" y="29"/>
                      </a:lnTo>
                      <a:lnTo>
                        <a:pt x="38" y="12"/>
                      </a:lnTo>
                      <a:lnTo>
                        <a:pt x="56"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80" name="Freeform 47"/>
                <p:cNvSpPr>
                  <a:spLocks/>
                </p:cNvSpPr>
                <p:nvPr/>
              </p:nvSpPr>
              <p:spPr bwMode="auto">
                <a:xfrm>
                  <a:off x="2202277" y="5734309"/>
                  <a:ext cx="308416" cy="71943"/>
                </a:xfrm>
                <a:custGeom>
                  <a:avLst/>
                  <a:gdLst/>
                  <a:ahLst/>
                  <a:cxnLst>
                    <a:cxn ang="0">
                      <a:pos x="235" y="0"/>
                    </a:cxn>
                    <a:cxn ang="0">
                      <a:pos x="272" y="0"/>
                    </a:cxn>
                    <a:cxn ang="0">
                      <a:pos x="272" y="35"/>
                    </a:cxn>
                    <a:cxn ang="0">
                      <a:pos x="493" y="35"/>
                    </a:cxn>
                    <a:cxn ang="0">
                      <a:pos x="493" y="115"/>
                    </a:cxn>
                    <a:cxn ang="0">
                      <a:pos x="455" y="115"/>
                    </a:cxn>
                    <a:cxn ang="0">
                      <a:pos x="455" y="72"/>
                    </a:cxn>
                    <a:cxn ang="0">
                      <a:pos x="272" y="72"/>
                    </a:cxn>
                    <a:cxn ang="0">
                      <a:pos x="272" y="115"/>
                    </a:cxn>
                    <a:cxn ang="0">
                      <a:pos x="235" y="115"/>
                    </a:cxn>
                    <a:cxn ang="0">
                      <a:pos x="235" y="72"/>
                    </a:cxn>
                    <a:cxn ang="0">
                      <a:pos x="38" y="72"/>
                    </a:cxn>
                    <a:cxn ang="0">
                      <a:pos x="38" y="115"/>
                    </a:cxn>
                    <a:cxn ang="0">
                      <a:pos x="0" y="115"/>
                    </a:cxn>
                    <a:cxn ang="0">
                      <a:pos x="0" y="35"/>
                    </a:cxn>
                    <a:cxn ang="0">
                      <a:pos x="235" y="35"/>
                    </a:cxn>
                    <a:cxn ang="0">
                      <a:pos x="235" y="0"/>
                    </a:cxn>
                  </a:cxnLst>
                  <a:rect l="0" t="0" r="r" b="b"/>
                  <a:pathLst>
                    <a:path w="493" h="115">
                      <a:moveTo>
                        <a:pt x="235" y="0"/>
                      </a:moveTo>
                      <a:lnTo>
                        <a:pt x="272" y="0"/>
                      </a:lnTo>
                      <a:lnTo>
                        <a:pt x="272" y="35"/>
                      </a:lnTo>
                      <a:lnTo>
                        <a:pt x="493" y="35"/>
                      </a:lnTo>
                      <a:lnTo>
                        <a:pt x="493" y="115"/>
                      </a:lnTo>
                      <a:lnTo>
                        <a:pt x="455" y="115"/>
                      </a:lnTo>
                      <a:lnTo>
                        <a:pt x="455" y="72"/>
                      </a:lnTo>
                      <a:lnTo>
                        <a:pt x="272" y="72"/>
                      </a:lnTo>
                      <a:lnTo>
                        <a:pt x="272" y="115"/>
                      </a:lnTo>
                      <a:lnTo>
                        <a:pt x="235" y="115"/>
                      </a:lnTo>
                      <a:lnTo>
                        <a:pt x="235" y="72"/>
                      </a:lnTo>
                      <a:lnTo>
                        <a:pt x="38" y="72"/>
                      </a:lnTo>
                      <a:lnTo>
                        <a:pt x="38" y="115"/>
                      </a:lnTo>
                      <a:lnTo>
                        <a:pt x="0" y="115"/>
                      </a:lnTo>
                      <a:lnTo>
                        <a:pt x="0" y="35"/>
                      </a:lnTo>
                      <a:lnTo>
                        <a:pt x="235" y="35"/>
                      </a:lnTo>
                      <a:lnTo>
                        <a:pt x="235"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grpSp>
          <p:grpSp>
            <p:nvGrpSpPr>
              <p:cNvPr id="47" name="Group 46"/>
              <p:cNvGrpSpPr>
                <a:grpSpLocks noChangeAspect="1"/>
              </p:cNvGrpSpPr>
              <p:nvPr/>
            </p:nvGrpSpPr>
            <p:grpSpPr>
              <a:xfrm>
                <a:off x="6005771" y="2552720"/>
                <a:ext cx="325855" cy="360000"/>
                <a:chOff x="3890191" y="1668731"/>
                <a:chExt cx="291953" cy="322546"/>
              </a:xfrm>
              <a:solidFill>
                <a:schemeClr val="bg1"/>
              </a:solidFill>
            </p:grpSpPr>
            <p:sp>
              <p:nvSpPr>
                <p:cNvPr id="70" name="Freeform 62"/>
                <p:cNvSpPr>
                  <a:spLocks noEditPoints="1"/>
                </p:cNvSpPr>
                <p:nvPr/>
              </p:nvSpPr>
              <p:spPr bwMode="auto">
                <a:xfrm>
                  <a:off x="3890191" y="1668731"/>
                  <a:ext cx="291953" cy="292059"/>
                </a:xfrm>
                <a:custGeom>
                  <a:avLst/>
                  <a:gdLst>
                    <a:gd name="T0" fmla="*/ 926 w 5516"/>
                    <a:gd name="T1" fmla="*/ 4971 h 5517"/>
                    <a:gd name="T2" fmla="*/ 865 w 5516"/>
                    <a:gd name="T3" fmla="*/ 4269 h 5517"/>
                    <a:gd name="T4" fmla="*/ 1272 w 5516"/>
                    <a:gd name="T5" fmla="*/ 4242 h 5517"/>
                    <a:gd name="T6" fmla="*/ 4573 w 5516"/>
                    <a:gd name="T7" fmla="*/ 1739 h 5517"/>
                    <a:gd name="T8" fmla="*/ 4734 w 5516"/>
                    <a:gd name="T9" fmla="*/ 6 h 5517"/>
                    <a:gd name="T10" fmla="*/ 4983 w 5516"/>
                    <a:gd name="T11" fmla="*/ 67 h 5517"/>
                    <a:gd name="T12" fmla="*/ 5199 w 5516"/>
                    <a:gd name="T13" fmla="*/ 198 h 5517"/>
                    <a:gd name="T14" fmla="*/ 5381 w 5516"/>
                    <a:gd name="T15" fmla="*/ 400 h 5517"/>
                    <a:gd name="T16" fmla="*/ 5488 w 5516"/>
                    <a:gd name="T17" fmla="*/ 648 h 5517"/>
                    <a:gd name="T18" fmla="*/ 5516 w 5516"/>
                    <a:gd name="T19" fmla="*/ 913 h 5517"/>
                    <a:gd name="T20" fmla="*/ 5461 w 5516"/>
                    <a:gd name="T21" fmla="*/ 1174 h 5517"/>
                    <a:gd name="T22" fmla="*/ 5325 w 5516"/>
                    <a:gd name="T23" fmla="*/ 1413 h 5517"/>
                    <a:gd name="T24" fmla="*/ 5251 w 5516"/>
                    <a:gd name="T25" fmla="*/ 1494 h 5517"/>
                    <a:gd name="T26" fmla="*/ 1780 w 5516"/>
                    <a:gd name="T27" fmla="*/ 4966 h 5517"/>
                    <a:gd name="T28" fmla="*/ 1671 w 5516"/>
                    <a:gd name="T29" fmla="*/ 5010 h 5517"/>
                    <a:gd name="T30" fmla="*/ 1585 w 5516"/>
                    <a:gd name="T31" fmla="*/ 4984 h 5517"/>
                    <a:gd name="T32" fmla="*/ 1035 w 5516"/>
                    <a:gd name="T33" fmla="*/ 5297 h 5517"/>
                    <a:gd name="T34" fmla="*/ 928 w 5516"/>
                    <a:gd name="T35" fmla="*/ 5341 h 5517"/>
                    <a:gd name="T36" fmla="*/ 843 w 5516"/>
                    <a:gd name="T37" fmla="*/ 5316 h 5517"/>
                    <a:gd name="T38" fmla="*/ 261 w 5516"/>
                    <a:gd name="T39" fmla="*/ 5471 h 5517"/>
                    <a:gd name="T40" fmla="*/ 154 w 5516"/>
                    <a:gd name="T41" fmla="*/ 5517 h 5517"/>
                    <a:gd name="T42" fmla="*/ 68 w 5516"/>
                    <a:gd name="T43" fmla="*/ 5491 h 5517"/>
                    <a:gd name="T44" fmla="*/ 7 w 5516"/>
                    <a:gd name="T45" fmla="*/ 5414 h 5517"/>
                    <a:gd name="T46" fmla="*/ 7 w 5516"/>
                    <a:gd name="T47" fmla="*/ 5314 h 5517"/>
                    <a:gd name="T48" fmla="*/ 409 w 5516"/>
                    <a:gd name="T49" fmla="*/ 4888 h 5517"/>
                    <a:gd name="T50" fmla="*/ 180 w 5516"/>
                    <a:gd name="T51" fmla="*/ 4629 h 5517"/>
                    <a:gd name="T52" fmla="*/ 185 w 5516"/>
                    <a:gd name="T53" fmla="*/ 4531 h 5517"/>
                    <a:gd name="T54" fmla="*/ 648 w 5516"/>
                    <a:gd name="T55" fmla="*/ 4053 h 5517"/>
                    <a:gd name="T56" fmla="*/ 511 w 5516"/>
                    <a:gd name="T57" fmla="*/ 3886 h 5517"/>
                    <a:gd name="T58" fmla="*/ 517 w 5516"/>
                    <a:gd name="T59" fmla="*/ 3788 h 5517"/>
                    <a:gd name="T60" fmla="*/ 3562 w 5516"/>
                    <a:gd name="T61" fmla="*/ 728 h 5517"/>
                    <a:gd name="T62" fmla="*/ 1478 w 5516"/>
                    <a:gd name="T63" fmla="*/ 2453 h 5517"/>
                    <a:gd name="T64" fmla="*/ 1372 w 5516"/>
                    <a:gd name="T65" fmla="*/ 2470 h 5517"/>
                    <a:gd name="T66" fmla="*/ 1293 w 5516"/>
                    <a:gd name="T67" fmla="*/ 2427 h 5517"/>
                    <a:gd name="T68" fmla="*/ 1248 w 5516"/>
                    <a:gd name="T69" fmla="*/ 2337 h 5517"/>
                    <a:gd name="T70" fmla="*/ 1271 w 5516"/>
                    <a:gd name="T71" fmla="*/ 2238 h 5517"/>
                    <a:gd name="T72" fmla="*/ 3306 w 5516"/>
                    <a:gd name="T73" fmla="*/ 206 h 5517"/>
                    <a:gd name="T74" fmla="*/ 3403 w 5516"/>
                    <a:gd name="T75" fmla="*/ 183 h 5517"/>
                    <a:gd name="T76" fmla="*/ 3495 w 5516"/>
                    <a:gd name="T77" fmla="*/ 228 h 5517"/>
                    <a:gd name="T78" fmla="*/ 5029 w 5516"/>
                    <a:gd name="T79" fmla="*/ 1283 h 5517"/>
                    <a:gd name="T80" fmla="*/ 5046 w 5516"/>
                    <a:gd name="T81" fmla="*/ 1266 h 5517"/>
                    <a:gd name="T82" fmla="*/ 5162 w 5516"/>
                    <a:gd name="T83" fmla="*/ 1096 h 5517"/>
                    <a:gd name="T84" fmla="*/ 5209 w 5516"/>
                    <a:gd name="T85" fmla="*/ 902 h 5517"/>
                    <a:gd name="T86" fmla="*/ 5185 w 5516"/>
                    <a:gd name="T87" fmla="*/ 705 h 5517"/>
                    <a:gd name="T88" fmla="*/ 5092 w 5516"/>
                    <a:gd name="T89" fmla="*/ 526 h 5517"/>
                    <a:gd name="T90" fmla="*/ 4929 w 5516"/>
                    <a:gd name="T91" fmla="*/ 383 h 5517"/>
                    <a:gd name="T92" fmla="*/ 4723 w 5516"/>
                    <a:gd name="T93" fmla="*/ 315 h 5517"/>
                    <a:gd name="T94" fmla="*/ 4503 w 5516"/>
                    <a:gd name="T95" fmla="*/ 328 h 5517"/>
                    <a:gd name="T96" fmla="*/ 4308 w 5516"/>
                    <a:gd name="T97" fmla="*/ 424 h 5517"/>
                    <a:gd name="T98" fmla="*/ 4194 w 5516"/>
                    <a:gd name="T99" fmla="*/ 509 h 5517"/>
                    <a:gd name="T100" fmla="*/ 4094 w 5516"/>
                    <a:gd name="T101" fmla="*/ 509 h 5517"/>
                    <a:gd name="T102" fmla="*/ 4012 w 5516"/>
                    <a:gd name="T103" fmla="*/ 444 h 5517"/>
                    <a:gd name="T104" fmla="*/ 3990 w 5516"/>
                    <a:gd name="T105" fmla="*/ 348 h 5517"/>
                    <a:gd name="T106" fmla="*/ 4034 w 5516"/>
                    <a:gd name="T107" fmla="*/ 256 h 5517"/>
                    <a:gd name="T108" fmla="*/ 4240 w 5516"/>
                    <a:gd name="T109" fmla="*/ 102 h 5517"/>
                    <a:gd name="T110" fmla="*/ 4477 w 5516"/>
                    <a:gd name="T111" fmla="*/ 17 h 5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16" h="5517">
                      <a:moveTo>
                        <a:pt x="865" y="4269"/>
                      </a:moveTo>
                      <a:lnTo>
                        <a:pt x="544" y="4590"/>
                      </a:lnTo>
                      <a:lnTo>
                        <a:pt x="926" y="4971"/>
                      </a:lnTo>
                      <a:lnTo>
                        <a:pt x="1246" y="4651"/>
                      </a:lnTo>
                      <a:lnTo>
                        <a:pt x="1056" y="4460"/>
                      </a:lnTo>
                      <a:lnTo>
                        <a:pt x="865" y="4269"/>
                      </a:lnTo>
                      <a:close/>
                      <a:moveTo>
                        <a:pt x="3779" y="944"/>
                      </a:moveTo>
                      <a:lnTo>
                        <a:pt x="876" y="3846"/>
                      </a:lnTo>
                      <a:lnTo>
                        <a:pt x="1272" y="4242"/>
                      </a:lnTo>
                      <a:lnTo>
                        <a:pt x="1572" y="4542"/>
                      </a:lnTo>
                      <a:lnTo>
                        <a:pt x="1669" y="4640"/>
                      </a:lnTo>
                      <a:lnTo>
                        <a:pt x="4573" y="1739"/>
                      </a:lnTo>
                      <a:lnTo>
                        <a:pt x="3779" y="944"/>
                      </a:lnTo>
                      <a:close/>
                      <a:moveTo>
                        <a:pt x="4649" y="0"/>
                      </a:moveTo>
                      <a:lnTo>
                        <a:pt x="4734" y="6"/>
                      </a:lnTo>
                      <a:lnTo>
                        <a:pt x="4820" y="17"/>
                      </a:lnTo>
                      <a:lnTo>
                        <a:pt x="4903" y="39"/>
                      </a:lnTo>
                      <a:lnTo>
                        <a:pt x="4983" y="67"/>
                      </a:lnTo>
                      <a:lnTo>
                        <a:pt x="5059" y="102"/>
                      </a:lnTo>
                      <a:lnTo>
                        <a:pt x="5131" y="146"/>
                      </a:lnTo>
                      <a:lnTo>
                        <a:pt x="5199" y="198"/>
                      </a:lnTo>
                      <a:lnTo>
                        <a:pt x="5262" y="256"/>
                      </a:lnTo>
                      <a:lnTo>
                        <a:pt x="5325" y="326"/>
                      </a:lnTo>
                      <a:lnTo>
                        <a:pt x="5381" y="400"/>
                      </a:lnTo>
                      <a:lnTo>
                        <a:pt x="5425" y="480"/>
                      </a:lnTo>
                      <a:lnTo>
                        <a:pt x="5461" y="563"/>
                      </a:lnTo>
                      <a:lnTo>
                        <a:pt x="5488" y="648"/>
                      </a:lnTo>
                      <a:lnTo>
                        <a:pt x="5507" y="735"/>
                      </a:lnTo>
                      <a:lnTo>
                        <a:pt x="5516" y="824"/>
                      </a:lnTo>
                      <a:lnTo>
                        <a:pt x="5516" y="913"/>
                      </a:lnTo>
                      <a:lnTo>
                        <a:pt x="5507" y="1002"/>
                      </a:lnTo>
                      <a:lnTo>
                        <a:pt x="5488" y="1089"/>
                      </a:lnTo>
                      <a:lnTo>
                        <a:pt x="5461" y="1174"/>
                      </a:lnTo>
                      <a:lnTo>
                        <a:pt x="5425" y="1257"/>
                      </a:lnTo>
                      <a:lnTo>
                        <a:pt x="5381" y="1337"/>
                      </a:lnTo>
                      <a:lnTo>
                        <a:pt x="5325" y="1413"/>
                      </a:lnTo>
                      <a:lnTo>
                        <a:pt x="5262" y="1483"/>
                      </a:lnTo>
                      <a:lnTo>
                        <a:pt x="5257" y="1489"/>
                      </a:lnTo>
                      <a:lnTo>
                        <a:pt x="5251" y="1494"/>
                      </a:lnTo>
                      <a:lnTo>
                        <a:pt x="5248" y="1500"/>
                      </a:lnTo>
                      <a:lnTo>
                        <a:pt x="5242" y="1505"/>
                      </a:lnTo>
                      <a:lnTo>
                        <a:pt x="1780" y="4966"/>
                      </a:lnTo>
                      <a:lnTo>
                        <a:pt x="1747" y="4990"/>
                      </a:lnTo>
                      <a:lnTo>
                        <a:pt x="1710" y="5005"/>
                      </a:lnTo>
                      <a:lnTo>
                        <a:pt x="1671" y="5010"/>
                      </a:lnTo>
                      <a:lnTo>
                        <a:pt x="1641" y="5006"/>
                      </a:lnTo>
                      <a:lnTo>
                        <a:pt x="1613" y="4999"/>
                      </a:lnTo>
                      <a:lnTo>
                        <a:pt x="1585" y="4984"/>
                      </a:lnTo>
                      <a:lnTo>
                        <a:pt x="1561" y="4966"/>
                      </a:lnTo>
                      <a:lnTo>
                        <a:pt x="1465" y="4868"/>
                      </a:lnTo>
                      <a:lnTo>
                        <a:pt x="1035" y="5297"/>
                      </a:lnTo>
                      <a:lnTo>
                        <a:pt x="1004" y="5321"/>
                      </a:lnTo>
                      <a:lnTo>
                        <a:pt x="967" y="5336"/>
                      </a:lnTo>
                      <a:lnTo>
                        <a:pt x="928" y="5341"/>
                      </a:lnTo>
                      <a:lnTo>
                        <a:pt x="896" y="5338"/>
                      </a:lnTo>
                      <a:lnTo>
                        <a:pt x="869" y="5330"/>
                      </a:lnTo>
                      <a:lnTo>
                        <a:pt x="843" y="5316"/>
                      </a:lnTo>
                      <a:lnTo>
                        <a:pt x="819" y="5297"/>
                      </a:lnTo>
                      <a:lnTo>
                        <a:pt x="628" y="5106"/>
                      </a:lnTo>
                      <a:lnTo>
                        <a:pt x="261" y="5471"/>
                      </a:lnTo>
                      <a:lnTo>
                        <a:pt x="228" y="5497"/>
                      </a:lnTo>
                      <a:lnTo>
                        <a:pt x="192" y="5512"/>
                      </a:lnTo>
                      <a:lnTo>
                        <a:pt x="154" y="5517"/>
                      </a:lnTo>
                      <a:lnTo>
                        <a:pt x="124" y="5514"/>
                      </a:lnTo>
                      <a:lnTo>
                        <a:pt x="94" y="5506"/>
                      </a:lnTo>
                      <a:lnTo>
                        <a:pt x="68" y="5491"/>
                      </a:lnTo>
                      <a:lnTo>
                        <a:pt x="44" y="5471"/>
                      </a:lnTo>
                      <a:lnTo>
                        <a:pt x="22" y="5443"/>
                      </a:lnTo>
                      <a:lnTo>
                        <a:pt x="7" y="5414"/>
                      </a:lnTo>
                      <a:lnTo>
                        <a:pt x="0" y="5380"/>
                      </a:lnTo>
                      <a:lnTo>
                        <a:pt x="0" y="5347"/>
                      </a:lnTo>
                      <a:lnTo>
                        <a:pt x="7" y="5314"/>
                      </a:lnTo>
                      <a:lnTo>
                        <a:pt x="22" y="5282"/>
                      </a:lnTo>
                      <a:lnTo>
                        <a:pt x="44" y="5254"/>
                      </a:lnTo>
                      <a:lnTo>
                        <a:pt x="409" y="4888"/>
                      </a:lnTo>
                      <a:lnTo>
                        <a:pt x="218" y="4697"/>
                      </a:lnTo>
                      <a:lnTo>
                        <a:pt x="194" y="4666"/>
                      </a:lnTo>
                      <a:lnTo>
                        <a:pt x="180" y="4629"/>
                      </a:lnTo>
                      <a:lnTo>
                        <a:pt x="174" y="4590"/>
                      </a:lnTo>
                      <a:lnTo>
                        <a:pt x="178" y="4558"/>
                      </a:lnTo>
                      <a:lnTo>
                        <a:pt x="185" y="4531"/>
                      </a:lnTo>
                      <a:lnTo>
                        <a:pt x="200" y="4505"/>
                      </a:lnTo>
                      <a:lnTo>
                        <a:pt x="218" y="4481"/>
                      </a:lnTo>
                      <a:lnTo>
                        <a:pt x="648" y="4053"/>
                      </a:lnTo>
                      <a:lnTo>
                        <a:pt x="550" y="3957"/>
                      </a:lnTo>
                      <a:lnTo>
                        <a:pt x="526" y="3923"/>
                      </a:lnTo>
                      <a:lnTo>
                        <a:pt x="511" y="3886"/>
                      </a:lnTo>
                      <a:lnTo>
                        <a:pt x="506" y="3847"/>
                      </a:lnTo>
                      <a:lnTo>
                        <a:pt x="509" y="3818"/>
                      </a:lnTo>
                      <a:lnTo>
                        <a:pt x="517" y="3788"/>
                      </a:lnTo>
                      <a:lnTo>
                        <a:pt x="531" y="3762"/>
                      </a:lnTo>
                      <a:lnTo>
                        <a:pt x="550" y="3738"/>
                      </a:lnTo>
                      <a:lnTo>
                        <a:pt x="3562" y="728"/>
                      </a:lnTo>
                      <a:lnTo>
                        <a:pt x="3386" y="552"/>
                      </a:lnTo>
                      <a:lnTo>
                        <a:pt x="1511" y="2427"/>
                      </a:lnTo>
                      <a:lnTo>
                        <a:pt x="1478" y="2453"/>
                      </a:lnTo>
                      <a:lnTo>
                        <a:pt x="1441" y="2468"/>
                      </a:lnTo>
                      <a:lnTo>
                        <a:pt x="1402" y="2474"/>
                      </a:lnTo>
                      <a:lnTo>
                        <a:pt x="1372" y="2470"/>
                      </a:lnTo>
                      <a:lnTo>
                        <a:pt x="1345" y="2461"/>
                      </a:lnTo>
                      <a:lnTo>
                        <a:pt x="1317" y="2448"/>
                      </a:lnTo>
                      <a:lnTo>
                        <a:pt x="1293" y="2427"/>
                      </a:lnTo>
                      <a:lnTo>
                        <a:pt x="1271" y="2400"/>
                      </a:lnTo>
                      <a:lnTo>
                        <a:pt x="1256" y="2370"/>
                      </a:lnTo>
                      <a:lnTo>
                        <a:pt x="1248" y="2337"/>
                      </a:lnTo>
                      <a:lnTo>
                        <a:pt x="1248" y="2303"/>
                      </a:lnTo>
                      <a:lnTo>
                        <a:pt x="1256" y="2270"/>
                      </a:lnTo>
                      <a:lnTo>
                        <a:pt x="1271" y="2238"/>
                      </a:lnTo>
                      <a:lnTo>
                        <a:pt x="1293" y="2211"/>
                      </a:lnTo>
                      <a:lnTo>
                        <a:pt x="3277" y="228"/>
                      </a:lnTo>
                      <a:lnTo>
                        <a:pt x="3306" y="206"/>
                      </a:lnTo>
                      <a:lnTo>
                        <a:pt x="3336" y="191"/>
                      </a:lnTo>
                      <a:lnTo>
                        <a:pt x="3369" y="183"/>
                      </a:lnTo>
                      <a:lnTo>
                        <a:pt x="3403" y="183"/>
                      </a:lnTo>
                      <a:lnTo>
                        <a:pt x="3436" y="191"/>
                      </a:lnTo>
                      <a:lnTo>
                        <a:pt x="3467" y="206"/>
                      </a:lnTo>
                      <a:lnTo>
                        <a:pt x="3495" y="228"/>
                      </a:lnTo>
                      <a:lnTo>
                        <a:pt x="4790" y="1520"/>
                      </a:lnTo>
                      <a:lnTo>
                        <a:pt x="5023" y="1289"/>
                      </a:lnTo>
                      <a:lnTo>
                        <a:pt x="5029" y="1283"/>
                      </a:lnTo>
                      <a:lnTo>
                        <a:pt x="5035" y="1278"/>
                      </a:lnTo>
                      <a:lnTo>
                        <a:pt x="5040" y="1272"/>
                      </a:lnTo>
                      <a:lnTo>
                        <a:pt x="5046" y="1266"/>
                      </a:lnTo>
                      <a:lnTo>
                        <a:pt x="5092" y="1213"/>
                      </a:lnTo>
                      <a:lnTo>
                        <a:pt x="5131" y="1157"/>
                      </a:lnTo>
                      <a:lnTo>
                        <a:pt x="5162" y="1096"/>
                      </a:lnTo>
                      <a:lnTo>
                        <a:pt x="5185" y="1033"/>
                      </a:lnTo>
                      <a:lnTo>
                        <a:pt x="5201" y="968"/>
                      </a:lnTo>
                      <a:lnTo>
                        <a:pt x="5209" y="902"/>
                      </a:lnTo>
                      <a:lnTo>
                        <a:pt x="5209" y="837"/>
                      </a:lnTo>
                      <a:lnTo>
                        <a:pt x="5201" y="770"/>
                      </a:lnTo>
                      <a:lnTo>
                        <a:pt x="5185" y="705"/>
                      </a:lnTo>
                      <a:lnTo>
                        <a:pt x="5162" y="642"/>
                      </a:lnTo>
                      <a:lnTo>
                        <a:pt x="5131" y="583"/>
                      </a:lnTo>
                      <a:lnTo>
                        <a:pt x="5092" y="526"/>
                      </a:lnTo>
                      <a:lnTo>
                        <a:pt x="5046" y="472"/>
                      </a:lnTo>
                      <a:lnTo>
                        <a:pt x="4990" y="424"/>
                      </a:lnTo>
                      <a:lnTo>
                        <a:pt x="4929" y="383"/>
                      </a:lnTo>
                      <a:lnTo>
                        <a:pt x="4864" y="352"/>
                      </a:lnTo>
                      <a:lnTo>
                        <a:pt x="4794" y="328"/>
                      </a:lnTo>
                      <a:lnTo>
                        <a:pt x="4723" y="315"/>
                      </a:lnTo>
                      <a:lnTo>
                        <a:pt x="4649" y="309"/>
                      </a:lnTo>
                      <a:lnTo>
                        <a:pt x="4575" y="313"/>
                      </a:lnTo>
                      <a:lnTo>
                        <a:pt x="4503" y="328"/>
                      </a:lnTo>
                      <a:lnTo>
                        <a:pt x="4434" y="352"/>
                      </a:lnTo>
                      <a:lnTo>
                        <a:pt x="4368" y="383"/>
                      </a:lnTo>
                      <a:lnTo>
                        <a:pt x="4308" y="424"/>
                      </a:lnTo>
                      <a:lnTo>
                        <a:pt x="4251" y="472"/>
                      </a:lnTo>
                      <a:lnTo>
                        <a:pt x="4223" y="494"/>
                      </a:lnTo>
                      <a:lnTo>
                        <a:pt x="4194" y="509"/>
                      </a:lnTo>
                      <a:lnTo>
                        <a:pt x="4160" y="517"/>
                      </a:lnTo>
                      <a:lnTo>
                        <a:pt x="4127" y="517"/>
                      </a:lnTo>
                      <a:lnTo>
                        <a:pt x="4094" y="509"/>
                      </a:lnTo>
                      <a:lnTo>
                        <a:pt x="4062" y="494"/>
                      </a:lnTo>
                      <a:lnTo>
                        <a:pt x="4034" y="472"/>
                      </a:lnTo>
                      <a:lnTo>
                        <a:pt x="4012" y="444"/>
                      </a:lnTo>
                      <a:lnTo>
                        <a:pt x="3997" y="415"/>
                      </a:lnTo>
                      <a:lnTo>
                        <a:pt x="3990" y="381"/>
                      </a:lnTo>
                      <a:lnTo>
                        <a:pt x="3990" y="348"/>
                      </a:lnTo>
                      <a:lnTo>
                        <a:pt x="3997" y="315"/>
                      </a:lnTo>
                      <a:lnTo>
                        <a:pt x="4012" y="283"/>
                      </a:lnTo>
                      <a:lnTo>
                        <a:pt x="4034" y="256"/>
                      </a:lnTo>
                      <a:lnTo>
                        <a:pt x="4099" y="198"/>
                      </a:lnTo>
                      <a:lnTo>
                        <a:pt x="4168" y="146"/>
                      </a:lnTo>
                      <a:lnTo>
                        <a:pt x="4240" y="102"/>
                      </a:lnTo>
                      <a:lnTo>
                        <a:pt x="4316" y="67"/>
                      </a:lnTo>
                      <a:lnTo>
                        <a:pt x="4395" y="39"/>
                      </a:lnTo>
                      <a:lnTo>
                        <a:pt x="4477" y="17"/>
                      </a:lnTo>
                      <a:lnTo>
                        <a:pt x="4562" y="6"/>
                      </a:lnTo>
                      <a:lnTo>
                        <a:pt x="46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rgbClr val="FF0000"/>
                    </a:solidFill>
                  </a:endParaRPr>
                </a:p>
              </p:txBody>
            </p:sp>
            <p:sp>
              <p:nvSpPr>
                <p:cNvPr id="71" name="Freeform 63"/>
                <p:cNvSpPr>
                  <a:spLocks/>
                </p:cNvSpPr>
                <p:nvPr/>
              </p:nvSpPr>
              <p:spPr bwMode="auto">
                <a:xfrm>
                  <a:off x="3890191" y="1975081"/>
                  <a:ext cx="277451" cy="16196"/>
                </a:xfrm>
                <a:custGeom>
                  <a:avLst/>
                  <a:gdLst>
                    <a:gd name="T0" fmla="*/ 154 w 5242"/>
                    <a:gd name="T1" fmla="*/ 0 h 305"/>
                    <a:gd name="T2" fmla="*/ 5088 w 5242"/>
                    <a:gd name="T3" fmla="*/ 0 h 305"/>
                    <a:gd name="T4" fmla="*/ 5129 w 5242"/>
                    <a:gd name="T5" fmla="*/ 3 h 305"/>
                    <a:gd name="T6" fmla="*/ 5164 w 5242"/>
                    <a:gd name="T7" fmla="*/ 20 h 305"/>
                    <a:gd name="T8" fmla="*/ 5196 w 5242"/>
                    <a:gd name="T9" fmla="*/ 44 h 305"/>
                    <a:gd name="T10" fmla="*/ 5220 w 5242"/>
                    <a:gd name="T11" fmla="*/ 76 h 305"/>
                    <a:gd name="T12" fmla="*/ 5236 w 5242"/>
                    <a:gd name="T13" fmla="*/ 111 h 305"/>
                    <a:gd name="T14" fmla="*/ 5242 w 5242"/>
                    <a:gd name="T15" fmla="*/ 152 h 305"/>
                    <a:gd name="T16" fmla="*/ 5236 w 5242"/>
                    <a:gd name="T17" fmla="*/ 192 h 305"/>
                    <a:gd name="T18" fmla="*/ 5220 w 5242"/>
                    <a:gd name="T19" fmla="*/ 229 h 305"/>
                    <a:gd name="T20" fmla="*/ 5196 w 5242"/>
                    <a:gd name="T21" fmla="*/ 261 h 305"/>
                    <a:gd name="T22" fmla="*/ 5164 w 5242"/>
                    <a:gd name="T23" fmla="*/ 285 h 305"/>
                    <a:gd name="T24" fmla="*/ 5129 w 5242"/>
                    <a:gd name="T25" fmla="*/ 300 h 305"/>
                    <a:gd name="T26" fmla="*/ 5088 w 5242"/>
                    <a:gd name="T27" fmla="*/ 305 h 305"/>
                    <a:gd name="T28" fmla="*/ 154 w 5242"/>
                    <a:gd name="T29" fmla="*/ 305 h 305"/>
                    <a:gd name="T30" fmla="*/ 113 w 5242"/>
                    <a:gd name="T31" fmla="*/ 300 h 305"/>
                    <a:gd name="T32" fmla="*/ 76 w 5242"/>
                    <a:gd name="T33" fmla="*/ 285 h 305"/>
                    <a:gd name="T34" fmla="*/ 44 w 5242"/>
                    <a:gd name="T35" fmla="*/ 261 h 305"/>
                    <a:gd name="T36" fmla="*/ 20 w 5242"/>
                    <a:gd name="T37" fmla="*/ 229 h 305"/>
                    <a:gd name="T38" fmla="*/ 5 w 5242"/>
                    <a:gd name="T39" fmla="*/ 192 h 305"/>
                    <a:gd name="T40" fmla="*/ 0 w 5242"/>
                    <a:gd name="T41" fmla="*/ 152 h 305"/>
                    <a:gd name="T42" fmla="*/ 5 w 5242"/>
                    <a:gd name="T43" fmla="*/ 111 h 305"/>
                    <a:gd name="T44" fmla="*/ 20 w 5242"/>
                    <a:gd name="T45" fmla="*/ 76 h 305"/>
                    <a:gd name="T46" fmla="*/ 44 w 5242"/>
                    <a:gd name="T47" fmla="*/ 44 h 305"/>
                    <a:gd name="T48" fmla="*/ 76 w 5242"/>
                    <a:gd name="T49" fmla="*/ 20 h 305"/>
                    <a:gd name="T50" fmla="*/ 113 w 5242"/>
                    <a:gd name="T51" fmla="*/ 3 h 305"/>
                    <a:gd name="T52" fmla="*/ 154 w 5242"/>
                    <a:gd name="T53"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42" h="305">
                      <a:moveTo>
                        <a:pt x="154" y="0"/>
                      </a:moveTo>
                      <a:lnTo>
                        <a:pt x="5088" y="0"/>
                      </a:lnTo>
                      <a:lnTo>
                        <a:pt x="5129" y="3"/>
                      </a:lnTo>
                      <a:lnTo>
                        <a:pt x="5164" y="20"/>
                      </a:lnTo>
                      <a:lnTo>
                        <a:pt x="5196" y="44"/>
                      </a:lnTo>
                      <a:lnTo>
                        <a:pt x="5220" y="76"/>
                      </a:lnTo>
                      <a:lnTo>
                        <a:pt x="5236" y="111"/>
                      </a:lnTo>
                      <a:lnTo>
                        <a:pt x="5242" y="152"/>
                      </a:lnTo>
                      <a:lnTo>
                        <a:pt x="5236" y="192"/>
                      </a:lnTo>
                      <a:lnTo>
                        <a:pt x="5220" y="229"/>
                      </a:lnTo>
                      <a:lnTo>
                        <a:pt x="5196" y="261"/>
                      </a:lnTo>
                      <a:lnTo>
                        <a:pt x="5164" y="285"/>
                      </a:lnTo>
                      <a:lnTo>
                        <a:pt x="5129" y="300"/>
                      </a:lnTo>
                      <a:lnTo>
                        <a:pt x="5088" y="305"/>
                      </a:lnTo>
                      <a:lnTo>
                        <a:pt x="154" y="305"/>
                      </a:lnTo>
                      <a:lnTo>
                        <a:pt x="113" y="300"/>
                      </a:lnTo>
                      <a:lnTo>
                        <a:pt x="76" y="285"/>
                      </a:lnTo>
                      <a:lnTo>
                        <a:pt x="44" y="261"/>
                      </a:lnTo>
                      <a:lnTo>
                        <a:pt x="20" y="229"/>
                      </a:lnTo>
                      <a:lnTo>
                        <a:pt x="5" y="192"/>
                      </a:lnTo>
                      <a:lnTo>
                        <a:pt x="0" y="152"/>
                      </a:lnTo>
                      <a:lnTo>
                        <a:pt x="5" y="111"/>
                      </a:lnTo>
                      <a:lnTo>
                        <a:pt x="20" y="76"/>
                      </a:lnTo>
                      <a:lnTo>
                        <a:pt x="44" y="44"/>
                      </a:lnTo>
                      <a:lnTo>
                        <a:pt x="76" y="20"/>
                      </a:lnTo>
                      <a:lnTo>
                        <a:pt x="113" y="3"/>
                      </a:lnTo>
                      <a:lnTo>
                        <a:pt x="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solidFill>
                      <a:srgbClr val="FF0000"/>
                    </a:solidFill>
                  </a:endParaRPr>
                </a:p>
              </p:txBody>
            </p:sp>
          </p:grpSp>
          <p:grpSp>
            <p:nvGrpSpPr>
              <p:cNvPr id="48" name="Group 47"/>
              <p:cNvGrpSpPr>
                <a:grpSpLocks noChangeAspect="1"/>
              </p:cNvGrpSpPr>
              <p:nvPr/>
            </p:nvGrpSpPr>
            <p:grpSpPr>
              <a:xfrm>
                <a:off x="6684842" y="3262605"/>
                <a:ext cx="262558" cy="360000"/>
                <a:chOff x="5891213" y="646113"/>
                <a:chExt cx="868363" cy="1190626"/>
              </a:xfrm>
              <a:solidFill>
                <a:schemeClr val="bg1"/>
              </a:solidFill>
            </p:grpSpPr>
            <p:sp>
              <p:nvSpPr>
                <p:cNvPr id="62" name="Freeform 12"/>
                <p:cNvSpPr>
                  <a:spLocks noEditPoints="1"/>
                </p:cNvSpPr>
                <p:nvPr/>
              </p:nvSpPr>
              <p:spPr bwMode="auto">
                <a:xfrm>
                  <a:off x="5891213" y="1006476"/>
                  <a:ext cx="831850" cy="830263"/>
                </a:xfrm>
                <a:custGeom>
                  <a:avLst/>
                  <a:gdLst/>
                  <a:ahLst/>
                  <a:cxnLst>
                    <a:cxn ang="0">
                      <a:pos x="224" y="55"/>
                    </a:cxn>
                    <a:cxn ang="0">
                      <a:pos x="155" y="80"/>
                    </a:cxn>
                    <a:cxn ang="0">
                      <a:pos x="101" y="126"/>
                    </a:cxn>
                    <a:cxn ang="0">
                      <a:pos x="64" y="188"/>
                    </a:cxn>
                    <a:cxn ang="0">
                      <a:pos x="51" y="262"/>
                    </a:cxn>
                    <a:cxn ang="0">
                      <a:pos x="64" y="335"/>
                    </a:cxn>
                    <a:cxn ang="0">
                      <a:pos x="101" y="397"/>
                    </a:cxn>
                    <a:cxn ang="0">
                      <a:pos x="155" y="443"/>
                    </a:cxn>
                    <a:cxn ang="0">
                      <a:pos x="224" y="468"/>
                    </a:cxn>
                    <a:cxn ang="0">
                      <a:pos x="300" y="468"/>
                    </a:cxn>
                    <a:cxn ang="0">
                      <a:pos x="368" y="443"/>
                    </a:cxn>
                    <a:cxn ang="0">
                      <a:pos x="423" y="397"/>
                    </a:cxn>
                    <a:cxn ang="0">
                      <a:pos x="458" y="335"/>
                    </a:cxn>
                    <a:cxn ang="0">
                      <a:pos x="471" y="262"/>
                    </a:cxn>
                    <a:cxn ang="0">
                      <a:pos x="458" y="188"/>
                    </a:cxn>
                    <a:cxn ang="0">
                      <a:pos x="423" y="126"/>
                    </a:cxn>
                    <a:cxn ang="0">
                      <a:pos x="368" y="80"/>
                    </a:cxn>
                    <a:cxn ang="0">
                      <a:pos x="300" y="55"/>
                    </a:cxn>
                    <a:cxn ang="0">
                      <a:pos x="261" y="0"/>
                    </a:cxn>
                    <a:cxn ang="0">
                      <a:pos x="344" y="12"/>
                    </a:cxn>
                    <a:cxn ang="0">
                      <a:pos x="416" y="51"/>
                    </a:cxn>
                    <a:cxn ang="0">
                      <a:pos x="473" y="107"/>
                    </a:cxn>
                    <a:cxn ang="0">
                      <a:pos x="511" y="179"/>
                    </a:cxn>
                    <a:cxn ang="0">
                      <a:pos x="524" y="262"/>
                    </a:cxn>
                    <a:cxn ang="0">
                      <a:pos x="511" y="344"/>
                    </a:cxn>
                    <a:cxn ang="0">
                      <a:pos x="473" y="416"/>
                    </a:cxn>
                    <a:cxn ang="0">
                      <a:pos x="416" y="472"/>
                    </a:cxn>
                    <a:cxn ang="0">
                      <a:pos x="344" y="511"/>
                    </a:cxn>
                    <a:cxn ang="0">
                      <a:pos x="261" y="523"/>
                    </a:cxn>
                    <a:cxn ang="0">
                      <a:pos x="179" y="511"/>
                    </a:cxn>
                    <a:cxn ang="0">
                      <a:pos x="108" y="472"/>
                    </a:cxn>
                    <a:cxn ang="0">
                      <a:pos x="51" y="416"/>
                    </a:cxn>
                    <a:cxn ang="0">
                      <a:pos x="13" y="344"/>
                    </a:cxn>
                    <a:cxn ang="0">
                      <a:pos x="0" y="262"/>
                    </a:cxn>
                    <a:cxn ang="0">
                      <a:pos x="13" y="179"/>
                    </a:cxn>
                    <a:cxn ang="0">
                      <a:pos x="51" y="107"/>
                    </a:cxn>
                    <a:cxn ang="0">
                      <a:pos x="108" y="51"/>
                    </a:cxn>
                    <a:cxn ang="0">
                      <a:pos x="179" y="12"/>
                    </a:cxn>
                    <a:cxn ang="0">
                      <a:pos x="261" y="0"/>
                    </a:cxn>
                  </a:cxnLst>
                  <a:rect l="0" t="0" r="r" b="b"/>
                  <a:pathLst>
                    <a:path w="524" h="523">
                      <a:moveTo>
                        <a:pt x="261" y="51"/>
                      </a:moveTo>
                      <a:lnTo>
                        <a:pt x="224" y="55"/>
                      </a:lnTo>
                      <a:lnTo>
                        <a:pt x="188" y="64"/>
                      </a:lnTo>
                      <a:lnTo>
                        <a:pt x="155" y="80"/>
                      </a:lnTo>
                      <a:lnTo>
                        <a:pt x="127" y="101"/>
                      </a:lnTo>
                      <a:lnTo>
                        <a:pt x="101" y="126"/>
                      </a:lnTo>
                      <a:lnTo>
                        <a:pt x="81" y="156"/>
                      </a:lnTo>
                      <a:lnTo>
                        <a:pt x="64" y="188"/>
                      </a:lnTo>
                      <a:lnTo>
                        <a:pt x="55" y="224"/>
                      </a:lnTo>
                      <a:lnTo>
                        <a:pt x="51" y="262"/>
                      </a:lnTo>
                      <a:lnTo>
                        <a:pt x="55" y="299"/>
                      </a:lnTo>
                      <a:lnTo>
                        <a:pt x="64" y="335"/>
                      </a:lnTo>
                      <a:lnTo>
                        <a:pt x="81" y="368"/>
                      </a:lnTo>
                      <a:lnTo>
                        <a:pt x="101" y="397"/>
                      </a:lnTo>
                      <a:lnTo>
                        <a:pt x="127" y="422"/>
                      </a:lnTo>
                      <a:lnTo>
                        <a:pt x="155" y="443"/>
                      </a:lnTo>
                      <a:lnTo>
                        <a:pt x="188" y="459"/>
                      </a:lnTo>
                      <a:lnTo>
                        <a:pt x="224" y="468"/>
                      </a:lnTo>
                      <a:lnTo>
                        <a:pt x="261" y="472"/>
                      </a:lnTo>
                      <a:lnTo>
                        <a:pt x="300" y="468"/>
                      </a:lnTo>
                      <a:lnTo>
                        <a:pt x="334" y="459"/>
                      </a:lnTo>
                      <a:lnTo>
                        <a:pt x="368" y="443"/>
                      </a:lnTo>
                      <a:lnTo>
                        <a:pt x="397" y="422"/>
                      </a:lnTo>
                      <a:lnTo>
                        <a:pt x="423" y="397"/>
                      </a:lnTo>
                      <a:lnTo>
                        <a:pt x="443" y="368"/>
                      </a:lnTo>
                      <a:lnTo>
                        <a:pt x="458" y="335"/>
                      </a:lnTo>
                      <a:lnTo>
                        <a:pt x="467" y="299"/>
                      </a:lnTo>
                      <a:lnTo>
                        <a:pt x="471" y="262"/>
                      </a:lnTo>
                      <a:lnTo>
                        <a:pt x="467" y="224"/>
                      </a:lnTo>
                      <a:lnTo>
                        <a:pt x="458" y="188"/>
                      </a:lnTo>
                      <a:lnTo>
                        <a:pt x="443" y="156"/>
                      </a:lnTo>
                      <a:lnTo>
                        <a:pt x="423" y="126"/>
                      </a:lnTo>
                      <a:lnTo>
                        <a:pt x="397" y="101"/>
                      </a:lnTo>
                      <a:lnTo>
                        <a:pt x="368" y="80"/>
                      </a:lnTo>
                      <a:lnTo>
                        <a:pt x="334" y="64"/>
                      </a:lnTo>
                      <a:lnTo>
                        <a:pt x="300" y="55"/>
                      </a:lnTo>
                      <a:lnTo>
                        <a:pt x="261" y="51"/>
                      </a:lnTo>
                      <a:close/>
                      <a:moveTo>
                        <a:pt x="261" y="0"/>
                      </a:moveTo>
                      <a:lnTo>
                        <a:pt x="304" y="3"/>
                      </a:lnTo>
                      <a:lnTo>
                        <a:pt x="344" y="12"/>
                      </a:lnTo>
                      <a:lnTo>
                        <a:pt x="382" y="29"/>
                      </a:lnTo>
                      <a:lnTo>
                        <a:pt x="416" y="51"/>
                      </a:lnTo>
                      <a:lnTo>
                        <a:pt x="447" y="76"/>
                      </a:lnTo>
                      <a:lnTo>
                        <a:pt x="473" y="107"/>
                      </a:lnTo>
                      <a:lnTo>
                        <a:pt x="494" y="142"/>
                      </a:lnTo>
                      <a:lnTo>
                        <a:pt x="511" y="179"/>
                      </a:lnTo>
                      <a:lnTo>
                        <a:pt x="520" y="220"/>
                      </a:lnTo>
                      <a:lnTo>
                        <a:pt x="524" y="262"/>
                      </a:lnTo>
                      <a:lnTo>
                        <a:pt x="520" y="304"/>
                      </a:lnTo>
                      <a:lnTo>
                        <a:pt x="511" y="344"/>
                      </a:lnTo>
                      <a:lnTo>
                        <a:pt x="494" y="381"/>
                      </a:lnTo>
                      <a:lnTo>
                        <a:pt x="473" y="416"/>
                      </a:lnTo>
                      <a:lnTo>
                        <a:pt x="447" y="446"/>
                      </a:lnTo>
                      <a:lnTo>
                        <a:pt x="416" y="472"/>
                      </a:lnTo>
                      <a:lnTo>
                        <a:pt x="382" y="494"/>
                      </a:lnTo>
                      <a:lnTo>
                        <a:pt x="344" y="511"/>
                      </a:lnTo>
                      <a:lnTo>
                        <a:pt x="304" y="519"/>
                      </a:lnTo>
                      <a:lnTo>
                        <a:pt x="261" y="523"/>
                      </a:lnTo>
                      <a:lnTo>
                        <a:pt x="219" y="519"/>
                      </a:lnTo>
                      <a:lnTo>
                        <a:pt x="179" y="511"/>
                      </a:lnTo>
                      <a:lnTo>
                        <a:pt x="142" y="494"/>
                      </a:lnTo>
                      <a:lnTo>
                        <a:pt x="108" y="472"/>
                      </a:lnTo>
                      <a:lnTo>
                        <a:pt x="77" y="446"/>
                      </a:lnTo>
                      <a:lnTo>
                        <a:pt x="51" y="416"/>
                      </a:lnTo>
                      <a:lnTo>
                        <a:pt x="29" y="381"/>
                      </a:lnTo>
                      <a:lnTo>
                        <a:pt x="13" y="344"/>
                      </a:lnTo>
                      <a:lnTo>
                        <a:pt x="4" y="304"/>
                      </a:lnTo>
                      <a:lnTo>
                        <a:pt x="0" y="262"/>
                      </a:lnTo>
                      <a:lnTo>
                        <a:pt x="4" y="220"/>
                      </a:lnTo>
                      <a:lnTo>
                        <a:pt x="13" y="179"/>
                      </a:lnTo>
                      <a:lnTo>
                        <a:pt x="29" y="142"/>
                      </a:lnTo>
                      <a:lnTo>
                        <a:pt x="51" y="107"/>
                      </a:lnTo>
                      <a:lnTo>
                        <a:pt x="77" y="76"/>
                      </a:lnTo>
                      <a:lnTo>
                        <a:pt x="108" y="51"/>
                      </a:lnTo>
                      <a:lnTo>
                        <a:pt x="142" y="29"/>
                      </a:lnTo>
                      <a:lnTo>
                        <a:pt x="179" y="12"/>
                      </a:lnTo>
                      <a:lnTo>
                        <a:pt x="219" y="3"/>
                      </a:lnTo>
                      <a:lnTo>
                        <a:pt x="26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63" name="Freeform 13"/>
                <p:cNvSpPr>
                  <a:spLocks noEditPoints="1"/>
                </p:cNvSpPr>
                <p:nvPr/>
              </p:nvSpPr>
              <p:spPr bwMode="auto">
                <a:xfrm>
                  <a:off x="6081713" y="646113"/>
                  <a:ext cx="447675" cy="319088"/>
                </a:xfrm>
                <a:custGeom>
                  <a:avLst/>
                  <a:gdLst/>
                  <a:ahLst/>
                  <a:cxnLst>
                    <a:cxn ang="0">
                      <a:pos x="113" y="23"/>
                    </a:cxn>
                    <a:cxn ang="0">
                      <a:pos x="66" y="38"/>
                    </a:cxn>
                    <a:cxn ang="0">
                      <a:pos x="34" y="65"/>
                    </a:cxn>
                    <a:cxn ang="0">
                      <a:pos x="21" y="101"/>
                    </a:cxn>
                    <a:cxn ang="0">
                      <a:pos x="35" y="138"/>
                    </a:cxn>
                    <a:cxn ang="0">
                      <a:pos x="71" y="165"/>
                    </a:cxn>
                    <a:cxn ang="0">
                      <a:pos x="123" y="179"/>
                    </a:cxn>
                    <a:cxn ang="0">
                      <a:pos x="104" y="141"/>
                    </a:cxn>
                    <a:cxn ang="0">
                      <a:pos x="86" y="133"/>
                    </a:cxn>
                    <a:cxn ang="0">
                      <a:pos x="80" y="116"/>
                    </a:cxn>
                    <a:cxn ang="0">
                      <a:pos x="86" y="98"/>
                    </a:cxn>
                    <a:cxn ang="0">
                      <a:pos x="104" y="91"/>
                    </a:cxn>
                    <a:cxn ang="0">
                      <a:pos x="191" y="95"/>
                    </a:cxn>
                    <a:cxn ang="0">
                      <a:pos x="204" y="116"/>
                    </a:cxn>
                    <a:cxn ang="0">
                      <a:pos x="191" y="137"/>
                    </a:cxn>
                    <a:cxn ang="0">
                      <a:pos x="159" y="141"/>
                    </a:cxn>
                    <a:cxn ang="0">
                      <a:pos x="187" y="174"/>
                    </a:cxn>
                    <a:cxn ang="0">
                      <a:pos x="232" y="154"/>
                    </a:cxn>
                    <a:cxn ang="0">
                      <a:pos x="258" y="120"/>
                    </a:cxn>
                    <a:cxn ang="0">
                      <a:pos x="259" y="82"/>
                    </a:cxn>
                    <a:cxn ang="0">
                      <a:pos x="235" y="51"/>
                    </a:cxn>
                    <a:cxn ang="0">
                      <a:pos x="194" y="28"/>
                    </a:cxn>
                    <a:cxn ang="0">
                      <a:pos x="141" y="20"/>
                    </a:cxn>
                    <a:cxn ang="0">
                      <a:pos x="173" y="2"/>
                    </a:cxn>
                    <a:cxn ang="0">
                      <a:pos x="230" y="22"/>
                    </a:cxn>
                    <a:cxn ang="0">
                      <a:pos x="268" y="56"/>
                    </a:cxn>
                    <a:cxn ang="0">
                      <a:pos x="282" y="101"/>
                    </a:cxn>
                    <a:cxn ang="0">
                      <a:pos x="268" y="145"/>
                    </a:cxn>
                    <a:cxn ang="0">
                      <a:pos x="230" y="179"/>
                    </a:cxn>
                    <a:cxn ang="0">
                      <a:pos x="173" y="198"/>
                    </a:cxn>
                    <a:cxn ang="0">
                      <a:pos x="109" y="198"/>
                    </a:cxn>
                    <a:cxn ang="0">
                      <a:pos x="54" y="179"/>
                    </a:cxn>
                    <a:cxn ang="0">
                      <a:pos x="14" y="145"/>
                    </a:cxn>
                    <a:cxn ang="0">
                      <a:pos x="0" y="101"/>
                    </a:cxn>
                    <a:cxn ang="0">
                      <a:pos x="14" y="56"/>
                    </a:cxn>
                    <a:cxn ang="0">
                      <a:pos x="54" y="22"/>
                    </a:cxn>
                    <a:cxn ang="0">
                      <a:pos x="109" y="2"/>
                    </a:cxn>
                  </a:cxnLst>
                  <a:rect l="0" t="0" r="r" b="b"/>
                  <a:pathLst>
                    <a:path w="282" h="201">
                      <a:moveTo>
                        <a:pt x="141" y="20"/>
                      </a:moveTo>
                      <a:lnTo>
                        <a:pt x="113" y="23"/>
                      </a:lnTo>
                      <a:lnTo>
                        <a:pt x="89" y="28"/>
                      </a:lnTo>
                      <a:lnTo>
                        <a:pt x="66" y="38"/>
                      </a:lnTo>
                      <a:lnTo>
                        <a:pt x="48" y="51"/>
                      </a:lnTo>
                      <a:lnTo>
                        <a:pt x="34" y="65"/>
                      </a:lnTo>
                      <a:lnTo>
                        <a:pt x="23" y="82"/>
                      </a:lnTo>
                      <a:lnTo>
                        <a:pt x="21" y="101"/>
                      </a:lnTo>
                      <a:lnTo>
                        <a:pt x="25" y="120"/>
                      </a:lnTo>
                      <a:lnTo>
                        <a:pt x="35" y="138"/>
                      </a:lnTo>
                      <a:lnTo>
                        <a:pt x="50" y="154"/>
                      </a:lnTo>
                      <a:lnTo>
                        <a:pt x="71" y="165"/>
                      </a:lnTo>
                      <a:lnTo>
                        <a:pt x="95" y="174"/>
                      </a:lnTo>
                      <a:lnTo>
                        <a:pt x="123" y="179"/>
                      </a:lnTo>
                      <a:lnTo>
                        <a:pt x="123" y="141"/>
                      </a:lnTo>
                      <a:lnTo>
                        <a:pt x="104" y="141"/>
                      </a:lnTo>
                      <a:lnTo>
                        <a:pt x="94" y="138"/>
                      </a:lnTo>
                      <a:lnTo>
                        <a:pt x="86" y="133"/>
                      </a:lnTo>
                      <a:lnTo>
                        <a:pt x="81" y="125"/>
                      </a:lnTo>
                      <a:lnTo>
                        <a:pt x="80" y="116"/>
                      </a:lnTo>
                      <a:lnTo>
                        <a:pt x="81" y="106"/>
                      </a:lnTo>
                      <a:lnTo>
                        <a:pt x="86" y="98"/>
                      </a:lnTo>
                      <a:lnTo>
                        <a:pt x="94" y="93"/>
                      </a:lnTo>
                      <a:lnTo>
                        <a:pt x="104" y="91"/>
                      </a:lnTo>
                      <a:lnTo>
                        <a:pt x="178" y="91"/>
                      </a:lnTo>
                      <a:lnTo>
                        <a:pt x="191" y="95"/>
                      </a:lnTo>
                      <a:lnTo>
                        <a:pt x="200" y="104"/>
                      </a:lnTo>
                      <a:lnTo>
                        <a:pt x="204" y="116"/>
                      </a:lnTo>
                      <a:lnTo>
                        <a:pt x="200" y="128"/>
                      </a:lnTo>
                      <a:lnTo>
                        <a:pt x="191" y="137"/>
                      </a:lnTo>
                      <a:lnTo>
                        <a:pt x="178" y="141"/>
                      </a:lnTo>
                      <a:lnTo>
                        <a:pt x="159" y="141"/>
                      </a:lnTo>
                      <a:lnTo>
                        <a:pt x="159" y="179"/>
                      </a:lnTo>
                      <a:lnTo>
                        <a:pt x="187" y="174"/>
                      </a:lnTo>
                      <a:lnTo>
                        <a:pt x="212" y="165"/>
                      </a:lnTo>
                      <a:lnTo>
                        <a:pt x="232" y="154"/>
                      </a:lnTo>
                      <a:lnTo>
                        <a:pt x="248" y="138"/>
                      </a:lnTo>
                      <a:lnTo>
                        <a:pt x="258" y="120"/>
                      </a:lnTo>
                      <a:lnTo>
                        <a:pt x="262" y="101"/>
                      </a:lnTo>
                      <a:lnTo>
                        <a:pt x="259" y="82"/>
                      </a:lnTo>
                      <a:lnTo>
                        <a:pt x="249" y="65"/>
                      </a:lnTo>
                      <a:lnTo>
                        <a:pt x="235" y="51"/>
                      </a:lnTo>
                      <a:lnTo>
                        <a:pt x="217" y="38"/>
                      </a:lnTo>
                      <a:lnTo>
                        <a:pt x="194" y="28"/>
                      </a:lnTo>
                      <a:lnTo>
                        <a:pt x="169" y="23"/>
                      </a:lnTo>
                      <a:lnTo>
                        <a:pt x="141" y="20"/>
                      </a:lnTo>
                      <a:close/>
                      <a:moveTo>
                        <a:pt x="141" y="0"/>
                      </a:moveTo>
                      <a:lnTo>
                        <a:pt x="173" y="2"/>
                      </a:lnTo>
                      <a:lnTo>
                        <a:pt x="203" y="10"/>
                      </a:lnTo>
                      <a:lnTo>
                        <a:pt x="230" y="22"/>
                      </a:lnTo>
                      <a:lnTo>
                        <a:pt x="251" y="37"/>
                      </a:lnTo>
                      <a:lnTo>
                        <a:pt x="268" y="56"/>
                      </a:lnTo>
                      <a:lnTo>
                        <a:pt x="278" y="78"/>
                      </a:lnTo>
                      <a:lnTo>
                        <a:pt x="282" y="101"/>
                      </a:lnTo>
                      <a:lnTo>
                        <a:pt x="278" y="124"/>
                      </a:lnTo>
                      <a:lnTo>
                        <a:pt x="268" y="145"/>
                      </a:lnTo>
                      <a:lnTo>
                        <a:pt x="251" y="164"/>
                      </a:lnTo>
                      <a:lnTo>
                        <a:pt x="230" y="179"/>
                      </a:lnTo>
                      <a:lnTo>
                        <a:pt x="203" y="191"/>
                      </a:lnTo>
                      <a:lnTo>
                        <a:pt x="173" y="198"/>
                      </a:lnTo>
                      <a:lnTo>
                        <a:pt x="141" y="201"/>
                      </a:lnTo>
                      <a:lnTo>
                        <a:pt x="109" y="198"/>
                      </a:lnTo>
                      <a:lnTo>
                        <a:pt x="80" y="191"/>
                      </a:lnTo>
                      <a:lnTo>
                        <a:pt x="54" y="179"/>
                      </a:lnTo>
                      <a:lnTo>
                        <a:pt x="31" y="164"/>
                      </a:lnTo>
                      <a:lnTo>
                        <a:pt x="14" y="145"/>
                      </a:lnTo>
                      <a:lnTo>
                        <a:pt x="4" y="124"/>
                      </a:lnTo>
                      <a:lnTo>
                        <a:pt x="0" y="101"/>
                      </a:lnTo>
                      <a:lnTo>
                        <a:pt x="4" y="78"/>
                      </a:lnTo>
                      <a:lnTo>
                        <a:pt x="14" y="56"/>
                      </a:lnTo>
                      <a:lnTo>
                        <a:pt x="31" y="37"/>
                      </a:lnTo>
                      <a:lnTo>
                        <a:pt x="54" y="22"/>
                      </a:lnTo>
                      <a:lnTo>
                        <a:pt x="80" y="10"/>
                      </a:lnTo>
                      <a:lnTo>
                        <a:pt x="109" y="2"/>
                      </a:lnTo>
                      <a:lnTo>
                        <a:pt x="14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64" name="Freeform 14"/>
                <p:cNvSpPr>
                  <a:spLocks/>
                </p:cNvSpPr>
                <p:nvPr/>
              </p:nvSpPr>
              <p:spPr bwMode="auto">
                <a:xfrm>
                  <a:off x="6218238" y="1196976"/>
                  <a:ext cx="315913" cy="317500"/>
                </a:xfrm>
                <a:custGeom>
                  <a:avLst/>
                  <a:gdLst/>
                  <a:ahLst/>
                  <a:cxnLst>
                    <a:cxn ang="0">
                      <a:pos x="196" y="0"/>
                    </a:cxn>
                    <a:cxn ang="0">
                      <a:pos x="199" y="4"/>
                    </a:cxn>
                    <a:cxn ang="0">
                      <a:pos x="80" y="137"/>
                    </a:cxn>
                    <a:cxn ang="0">
                      <a:pos x="80" y="142"/>
                    </a:cxn>
                    <a:cxn ang="0">
                      <a:pos x="78" y="151"/>
                    </a:cxn>
                    <a:cxn ang="0">
                      <a:pos x="73" y="159"/>
                    </a:cxn>
                    <a:cxn ang="0">
                      <a:pos x="65" y="164"/>
                    </a:cxn>
                    <a:cxn ang="0">
                      <a:pos x="55" y="166"/>
                    </a:cxn>
                    <a:cxn ang="0">
                      <a:pos x="54" y="165"/>
                    </a:cxn>
                    <a:cxn ang="0">
                      <a:pos x="53" y="165"/>
                    </a:cxn>
                    <a:cxn ang="0">
                      <a:pos x="23" y="200"/>
                    </a:cxn>
                    <a:cxn ang="0">
                      <a:pos x="0" y="177"/>
                    </a:cxn>
                    <a:cxn ang="0">
                      <a:pos x="32" y="147"/>
                    </a:cxn>
                    <a:cxn ang="0">
                      <a:pos x="32" y="146"/>
                    </a:cxn>
                    <a:cxn ang="0">
                      <a:pos x="31" y="143"/>
                    </a:cxn>
                    <a:cxn ang="0">
                      <a:pos x="31" y="142"/>
                    </a:cxn>
                    <a:cxn ang="0">
                      <a:pos x="33" y="132"/>
                    </a:cxn>
                    <a:cxn ang="0">
                      <a:pos x="39" y="124"/>
                    </a:cxn>
                    <a:cxn ang="0">
                      <a:pos x="46" y="119"/>
                    </a:cxn>
                    <a:cxn ang="0">
                      <a:pos x="55" y="118"/>
                    </a:cxn>
                    <a:cxn ang="0">
                      <a:pos x="60" y="118"/>
                    </a:cxn>
                    <a:cxn ang="0">
                      <a:pos x="64" y="119"/>
                    </a:cxn>
                    <a:cxn ang="0">
                      <a:pos x="196" y="0"/>
                    </a:cxn>
                  </a:cxnLst>
                  <a:rect l="0" t="0" r="r" b="b"/>
                  <a:pathLst>
                    <a:path w="199" h="200">
                      <a:moveTo>
                        <a:pt x="196" y="0"/>
                      </a:moveTo>
                      <a:lnTo>
                        <a:pt x="199" y="4"/>
                      </a:lnTo>
                      <a:lnTo>
                        <a:pt x="80" y="137"/>
                      </a:lnTo>
                      <a:lnTo>
                        <a:pt x="80" y="142"/>
                      </a:lnTo>
                      <a:lnTo>
                        <a:pt x="78" y="151"/>
                      </a:lnTo>
                      <a:lnTo>
                        <a:pt x="73" y="159"/>
                      </a:lnTo>
                      <a:lnTo>
                        <a:pt x="65" y="164"/>
                      </a:lnTo>
                      <a:lnTo>
                        <a:pt x="55" y="166"/>
                      </a:lnTo>
                      <a:lnTo>
                        <a:pt x="54" y="165"/>
                      </a:lnTo>
                      <a:lnTo>
                        <a:pt x="53" y="165"/>
                      </a:lnTo>
                      <a:lnTo>
                        <a:pt x="23" y="200"/>
                      </a:lnTo>
                      <a:lnTo>
                        <a:pt x="0" y="177"/>
                      </a:lnTo>
                      <a:lnTo>
                        <a:pt x="32" y="147"/>
                      </a:lnTo>
                      <a:lnTo>
                        <a:pt x="32" y="146"/>
                      </a:lnTo>
                      <a:lnTo>
                        <a:pt x="31" y="143"/>
                      </a:lnTo>
                      <a:lnTo>
                        <a:pt x="31" y="142"/>
                      </a:lnTo>
                      <a:lnTo>
                        <a:pt x="33" y="132"/>
                      </a:lnTo>
                      <a:lnTo>
                        <a:pt x="39" y="124"/>
                      </a:lnTo>
                      <a:lnTo>
                        <a:pt x="46" y="119"/>
                      </a:lnTo>
                      <a:lnTo>
                        <a:pt x="55" y="118"/>
                      </a:lnTo>
                      <a:lnTo>
                        <a:pt x="60" y="118"/>
                      </a:lnTo>
                      <a:lnTo>
                        <a:pt x="64" y="119"/>
                      </a:lnTo>
                      <a:lnTo>
                        <a:pt x="196"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sp>
              <p:nvSpPr>
                <p:cNvPr id="65" name="Rectangle 15"/>
                <p:cNvSpPr>
                  <a:spLocks noChangeArrowheads="1"/>
                </p:cNvSpPr>
                <p:nvPr/>
              </p:nvSpPr>
              <p:spPr bwMode="auto">
                <a:xfrm>
                  <a:off x="6281738" y="1622426"/>
                  <a:ext cx="58738" cy="101600"/>
                </a:xfrm>
                <a:prstGeom prst="rect">
                  <a:avLst/>
                </a:prstGeom>
                <a:grpFill/>
                <a:ln w="0">
                  <a:noFill/>
                  <a:prstDash val="solid"/>
                  <a:miter lim="800000"/>
                  <a:headEnd/>
                  <a:tailEnd/>
                </a:ln>
              </p:spPr>
              <p:txBody>
                <a:bodyPr vert="horz" wrap="square" lIns="68598" tIns="34299" rIns="68598" bIns="34299" numCol="1" anchor="t" anchorCtr="0" compatLnSpc="1">
                  <a:prstTxWarp prst="textNoShape">
                    <a:avLst/>
                  </a:prstTxWarp>
                </a:bodyPr>
                <a:lstStyle/>
                <a:p>
                  <a:endParaRPr lang="en-US" sz="1800"/>
                </a:p>
              </p:txBody>
            </p:sp>
            <p:sp>
              <p:nvSpPr>
                <p:cNvPr id="66" name="Rectangle 16"/>
                <p:cNvSpPr>
                  <a:spLocks noChangeArrowheads="1"/>
                </p:cNvSpPr>
                <p:nvPr/>
              </p:nvSpPr>
              <p:spPr bwMode="auto">
                <a:xfrm>
                  <a:off x="6281738" y="1127126"/>
                  <a:ext cx="58738" cy="101600"/>
                </a:xfrm>
                <a:prstGeom prst="rect">
                  <a:avLst/>
                </a:prstGeom>
                <a:grpFill/>
                <a:ln w="0">
                  <a:noFill/>
                  <a:prstDash val="solid"/>
                  <a:miter lim="800000"/>
                  <a:headEnd/>
                  <a:tailEnd/>
                </a:ln>
              </p:spPr>
              <p:txBody>
                <a:bodyPr vert="horz" wrap="square" lIns="68598" tIns="34299" rIns="68598" bIns="34299" numCol="1" anchor="t" anchorCtr="0" compatLnSpc="1">
                  <a:prstTxWarp prst="textNoShape">
                    <a:avLst/>
                  </a:prstTxWarp>
                </a:bodyPr>
                <a:lstStyle/>
                <a:p>
                  <a:endParaRPr lang="en-US" sz="1800"/>
                </a:p>
              </p:txBody>
            </p:sp>
            <p:sp>
              <p:nvSpPr>
                <p:cNvPr id="67" name="Rectangle 17"/>
                <p:cNvSpPr>
                  <a:spLocks noChangeArrowheads="1"/>
                </p:cNvSpPr>
                <p:nvPr/>
              </p:nvSpPr>
              <p:spPr bwMode="auto">
                <a:xfrm>
                  <a:off x="6005513" y="1395413"/>
                  <a:ext cx="98425" cy="61913"/>
                </a:xfrm>
                <a:prstGeom prst="rect">
                  <a:avLst/>
                </a:prstGeom>
                <a:grpFill/>
                <a:ln w="0">
                  <a:noFill/>
                  <a:prstDash val="solid"/>
                  <a:miter lim="800000"/>
                  <a:headEnd/>
                  <a:tailEnd/>
                </a:ln>
              </p:spPr>
              <p:txBody>
                <a:bodyPr vert="horz" wrap="square" lIns="68598" tIns="34299" rIns="68598" bIns="34299" numCol="1" anchor="t" anchorCtr="0" compatLnSpc="1">
                  <a:prstTxWarp prst="textNoShape">
                    <a:avLst/>
                  </a:prstTxWarp>
                </a:bodyPr>
                <a:lstStyle/>
                <a:p>
                  <a:endParaRPr lang="en-US" sz="1800"/>
                </a:p>
              </p:txBody>
            </p:sp>
            <p:sp>
              <p:nvSpPr>
                <p:cNvPr id="68" name="Rectangle 18"/>
                <p:cNvSpPr>
                  <a:spLocks noChangeArrowheads="1"/>
                </p:cNvSpPr>
                <p:nvPr/>
              </p:nvSpPr>
              <p:spPr bwMode="auto">
                <a:xfrm>
                  <a:off x="6499225" y="1395413"/>
                  <a:ext cx="100013" cy="61913"/>
                </a:xfrm>
                <a:prstGeom prst="rect">
                  <a:avLst/>
                </a:prstGeom>
                <a:grpFill/>
                <a:ln w="0">
                  <a:noFill/>
                  <a:prstDash val="solid"/>
                  <a:miter lim="800000"/>
                  <a:headEnd/>
                  <a:tailEnd/>
                </a:ln>
              </p:spPr>
              <p:txBody>
                <a:bodyPr vert="horz" wrap="square" lIns="68598" tIns="34299" rIns="68598" bIns="34299" numCol="1" anchor="t" anchorCtr="0" compatLnSpc="1">
                  <a:prstTxWarp prst="textNoShape">
                    <a:avLst/>
                  </a:prstTxWarp>
                </a:bodyPr>
                <a:lstStyle/>
                <a:p>
                  <a:endParaRPr lang="en-US" sz="1800"/>
                </a:p>
              </p:txBody>
            </p:sp>
            <p:sp>
              <p:nvSpPr>
                <p:cNvPr id="69" name="Freeform 19"/>
                <p:cNvSpPr>
                  <a:spLocks/>
                </p:cNvSpPr>
                <p:nvPr/>
              </p:nvSpPr>
              <p:spPr bwMode="auto">
                <a:xfrm>
                  <a:off x="6621463" y="968376"/>
                  <a:ext cx="138113" cy="139700"/>
                </a:xfrm>
                <a:custGeom>
                  <a:avLst/>
                  <a:gdLst/>
                  <a:ahLst/>
                  <a:cxnLst>
                    <a:cxn ang="0">
                      <a:pos x="30" y="0"/>
                    </a:cxn>
                    <a:cxn ang="0">
                      <a:pos x="39" y="6"/>
                    </a:cxn>
                    <a:cxn ang="0">
                      <a:pos x="82" y="44"/>
                    </a:cxn>
                    <a:cxn ang="0">
                      <a:pos x="87" y="53"/>
                    </a:cxn>
                    <a:cxn ang="0">
                      <a:pos x="87" y="63"/>
                    </a:cxn>
                    <a:cxn ang="0">
                      <a:pos x="82" y="72"/>
                    </a:cxn>
                    <a:cxn ang="0">
                      <a:pos x="74" y="77"/>
                    </a:cxn>
                    <a:cxn ang="0">
                      <a:pos x="64" y="77"/>
                    </a:cxn>
                    <a:cxn ang="0">
                      <a:pos x="55" y="73"/>
                    </a:cxn>
                    <a:cxn ang="0">
                      <a:pos x="54" y="72"/>
                    </a:cxn>
                    <a:cxn ang="0">
                      <a:pos x="39" y="88"/>
                    </a:cxn>
                    <a:cxn ang="0">
                      <a:pos x="0" y="50"/>
                    </a:cxn>
                    <a:cxn ang="0">
                      <a:pos x="14" y="35"/>
                    </a:cxn>
                    <a:cxn ang="0">
                      <a:pos x="13" y="35"/>
                    </a:cxn>
                    <a:cxn ang="0">
                      <a:pos x="7" y="26"/>
                    </a:cxn>
                    <a:cxn ang="0">
                      <a:pos x="7" y="16"/>
                    </a:cxn>
                    <a:cxn ang="0">
                      <a:pos x="13" y="7"/>
                    </a:cxn>
                    <a:cxn ang="0">
                      <a:pos x="20" y="2"/>
                    </a:cxn>
                    <a:cxn ang="0">
                      <a:pos x="30" y="0"/>
                    </a:cxn>
                  </a:cxnLst>
                  <a:rect l="0" t="0" r="r" b="b"/>
                  <a:pathLst>
                    <a:path w="87" h="88">
                      <a:moveTo>
                        <a:pt x="30" y="0"/>
                      </a:moveTo>
                      <a:lnTo>
                        <a:pt x="39" y="6"/>
                      </a:lnTo>
                      <a:lnTo>
                        <a:pt x="82" y="44"/>
                      </a:lnTo>
                      <a:lnTo>
                        <a:pt x="87" y="53"/>
                      </a:lnTo>
                      <a:lnTo>
                        <a:pt x="87" y="63"/>
                      </a:lnTo>
                      <a:lnTo>
                        <a:pt x="82" y="72"/>
                      </a:lnTo>
                      <a:lnTo>
                        <a:pt x="74" y="77"/>
                      </a:lnTo>
                      <a:lnTo>
                        <a:pt x="64" y="77"/>
                      </a:lnTo>
                      <a:lnTo>
                        <a:pt x="55" y="73"/>
                      </a:lnTo>
                      <a:lnTo>
                        <a:pt x="54" y="72"/>
                      </a:lnTo>
                      <a:lnTo>
                        <a:pt x="39" y="88"/>
                      </a:lnTo>
                      <a:lnTo>
                        <a:pt x="0" y="50"/>
                      </a:lnTo>
                      <a:lnTo>
                        <a:pt x="14" y="35"/>
                      </a:lnTo>
                      <a:lnTo>
                        <a:pt x="13" y="35"/>
                      </a:lnTo>
                      <a:lnTo>
                        <a:pt x="7" y="26"/>
                      </a:lnTo>
                      <a:lnTo>
                        <a:pt x="7" y="16"/>
                      </a:lnTo>
                      <a:lnTo>
                        <a:pt x="13" y="7"/>
                      </a:lnTo>
                      <a:lnTo>
                        <a:pt x="20" y="2"/>
                      </a:lnTo>
                      <a:lnTo>
                        <a:pt x="30"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p>
              </p:txBody>
            </p:sp>
          </p:grpSp>
          <p:sp>
            <p:nvSpPr>
              <p:cNvPr id="49" name="TextBox 48"/>
              <p:cNvSpPr txBox="1"/>
              <p:nvPr/>
            </p:nvSpPr>
            <p:spPr>
              <a:xfrm>
                <a:off x="4350714" y="5351095"/>
                <a:ext cx="1114424" cy="430887"/>
              </a:xfrm>
              <a:prstGeom prst="rect">
                <a:avLst/>
              </a:prstGeom>
              <a:noFill/>
            </p:spPr>
            <p:txBody>
              <a:bodyPr wrap="square" rtlCol="0">
                <a:spAutoFit/>
              </a:bodyPr>
              <a:lstStyle/>
              <a:p>
                <a:r>
                  <a:rPr lang="en-US" sz="1100" b="1" kern="0" dirty="0">
                    <a:solidFill>
                      <a:schemeClr val="bg1"/>
                    </a:solidFill>
                    <a:latin typeface="Arial" panose="020B0604020202020204" pitchFamily="34" charset="0"/>
                    <a:cs typeface="Arial" panose="020B0604020202020204" pitchFamily="34" charset="0"/>
                  </a:rPr>
                  <a:t>Local involvement</a:t>
                </a:r>
              </a:p>
            </p:txBody>
          </p:sp>
          <p:grpSp>
            <p:nvGrpSpPr>
              <p:cNvPr id="50" name="Group 49"/>
              <p:cNvGrpSpPr>
                <a:grpSpLocks noChangeAspect="1"/>
              </p:cNvGrpSpPr>
              <p:nvPr/>
            </p:nvGrpSpPr>
            <p:grpSpPr>
              <a:xfrm>
                <a:off x="4797105" y="4962150"/>
                <a:ext cx="590236" cy="311752"/>
                <a:chOff x="1023150" y="4491565"/>
                <a:chExt cx="477108" cy="252000"/>
              </a:xfrm>
              <a:solidFill>
                <a:schemeClr val="bg1"/>
              </a:solidFill>
            </p:grpSpPr>
            <p:sp>
              <p:nvSpPr>
                <p:cNvPr id="56" name="Freeform 95"/>
                <p:cNvSpPr>
                  <a:spLocks/>
                </p:cNvSpPr>
                <p:nvPr/>
              </p:nvSpPr>
              <p:spPr bwMode="auto">
                <a:xfrm>
                  <a:off x="1148652" y="4631510"/>
                  <a:ext cx="226103" cy="112055"/>
                </a:xfrm>
                <a:custGeom>
                  <a:avLst/>
                  <a:gdLst/>
                  <a:ahLst/>
                  <a:cxnLst>
                    <a:cxn ang="0">
                      <a:pos x="151" y="0"/>
                    </a:cxn>
                    <a:cxn ang="0">
                      <a:pos x="209" y="137"/>
                    </a:cxn>
                    <a:cxn ang="0">
                      <a:pos x="216" y="45"/>
                    </a:cxn>
                    <a:cxn ang="0">
                      <a:pos x="201" y="40"/>
                    </a:cxn>
                    <a:cxn ang="0">
                      <a:pos x="201" y="28"/>
                    </a:cxn>
                    <a:cxn ang="0">
                      <a:pos x="260" y="28"/>
                    </a:cxn>
                    <a:cxn ang="0">
                      <a:pos x="260" y="41"/>
                    </a:cxn>
                    <a:cxn ang="0">
                      <a:pos x="243" y="45"/>
                    </a:cxn>
                    <a:cxn ang="0">
                      <a:pos x="247" y="138"/>
                    </a:cxn>
                    <a:cxn ang="0">
                      <a:pos x="306" y="0"/>
                    </a:cxn>
                    <a:cxn ang="0">
                      <a:pos x="308" y="2"/>
                    </a:cxn>
                    <a:cxn ang="0">
                      <a:pos x="310" y="9"/>
                    </a:cxn>
                    <a:cxn ang="0">
                      <a:pos x="316" y="17"/>
                    </a:cxn>
                    <a:cxn ang="0">
                      <a:pos x="327" y="29"/>
                    </a:cxn>
                    <a:cxn ang="0">
                      <a:pos x="342" y="40"/>
                    </a:cxn>
                    <a:cxn ang="0">
                      <a:pos x="362" y="50"/>
                    </a:cxn>
                    <a:cxn ang="0">
                      <a:pos x="389" y="57"/>
                    </a:cxn>
                    <a:cxn ang="0">
                      <a:pos x="412" y="65"/>
                    </a:cxn>
                    <a:cxn ang="0">
                      <a:pos x="427" y="77"/>
                    </a:cxn>
                    <a:cxn ang="0">
                      <a:pos x="439" y="94"/>
                    </a:cxn>
                    <a:cxn ang="0">
                      <a:pos x="447" y="115"/>
                    </a:cxn>
                    <a:cxn ang="0">
                      <a:pos x="454" y="152"/>
                    </a:cxn>
                    <a:cxn ang="0">
                      <a:pos x="454" y="225"/>
                    </a:cxn>
                    <a:cxn ang="0">
                      <a:pos x="0" y="225"/>
                    </a:cxn>
                    <a:cxn ang="0">
                      <a:pos x="0" y="181"/>
                    </a:cxn>
                    <a:cxn ang="0">
                      <a:pos x="3" y="145"/>
                    </a:cxn>
                    <a:cxn ang="0">
                      <a:pos x="10" y="115"/>
                    </a:cxn>
                    <a:cxn ang="0">
                      <a:pos x="20" y="92"/>
                    </a:cxn>
                    <a:cxn ang="0">
                      <a:pos x="36" y="75"/>
                    </a:cxn>
                    <a:cxn ang="0">
                      <a:pos x="54" y="63"/>
                    </a:cxn>
                    <a:cxn ang="0">
                      <a:pos x="102" y="46"/>
                    </a:cxn>
                    <a:cxn ang="0">
                      <a:pos x="121" y="36"/>
                    </a:cxn>
                    <a:cxn ang="0">
                      <a:pos x="144" y="12"/>
                    </a:cxn>
                    <a:cxn ang="0">
                      <a:pos x="150" y="4"/>
                    </a:cxn>
                    <a:cxn ang="0">
                      <a:pos x="151" y="0"/>
                    </a:cxn>
                  </a:cxnLst>
                  <a:rect l="0" t="0" r="r" b="b"/>
                  <a:pathLst>
                    <a:path w="454" h="225">
                      <a:moveTo>
                        <a:pt x="151" y="0"/>
                      </a:moveTo>
                      <a:lnTo>
                        <a:pt x="209" y="137"/>
                      </a:lnTo>
                      <a:lnTo>
                        <a:pt x="216" y="45"/>
                      </a:lnTo>
                      <a:lnTo>
                        <a:pt x="201" y="40"/>
                      </a:lnTo>
                      <a:lnTo>
                        <a:pt x="201" y="28"/>
                      </a:lnTo>
                      <a:lnTo>
                        <a:pt x="260" y="28"/>
                      </a:lnTo>
                      <a:lnTo>
                        <a:pt x="260" y="41"/>
                      </a:lnTo>
                      <a:lnTo>
                        <a:pt x="243" y="45"/>
                      </a:lnTo>
                      <a:lnTo>
                        <a:pt x="247" y="138"/>
                      </a:lnTo>
                      <a:lnTo>
                        <a:pt x="306" y="0"/>
                      </a:lnTo>
                      <a:lnTo>
                        <a:pt x="308" y="2"/>
                      </a:lnTo>
                      <a:lnTo>
                        <a:pt x="310" y="9"/>
                      </a:lnTo>
                      <a:lnTo>
                        <a:pt x="316" y="17"/>
                      </a:lnTo>
                      <a:lnTo>
                        <a:pt x="327" y="29"/>
                      </a:lnTo>
                      <a:lnTo>
                        <a:pt x="342" y="40"/>
                      </a:lnTo>
                      <a:lnTo>
                        <a:pt x="362" y="50"/>
                      </a:lnTo>
                      <a:lnTo>
                        <a:pt x="389" y="57"/>
                      </a:lnTo>
                      <a:lnTo>
                        <a:pt x="412" y="65"/>
                      </a:lnTo>
                      <a:lnTo>
                        <a:pt x="427" y="77"/>
                      </a:lnTo>
                      <a:lnTo>
                        <a:pt x="439" y="94"/>
                      </a:lnTo>
                      <a:lnTo>
                        <a:pt x="447" y="115"/>
                      </a:lnTo>
                      <a:lnTo>
                        <a:pt x="454" y="152"/>
                      </a:lnTo>
                      <a:lnTo>
                        <a:pt x="454" y="225"/>
                      </a:lnTo>
                      <a:lnTo>
                        <a:pt x="0" y="225"/>
                      </a:lnTo>
                      <a:lnTo>
                        <a:pt x="0" y="181"/>
                      </a:lnTo>
                      <a:lnTo>
                        <a:pt x="3" y="145"/>
                      </a:lnTo>
                      <a:lnTo>
                        <a:pt x="10" y="115"/>
                      </a:lnTo>
                      <a:lnTo>
                        <a:pt x="20" y="92"/>
                      </a:lnTo>
                      <a:lnTo>
                        <a:pt x="36" y="75"/>
                      </a:lnTo>
                      <a:lnTo>
                        <a:pt x="54" y="63"/>
                      </a:lnTo>
                      <a:lnTo>
                        <a:pt x="102" y="46"/>
                      </a:lnTo>
                      <a:lnTo>
                        <a:pt x="121" y="36"/>
                      </a:lnTo>
                      <a:lnTo>
                        <a:pt x="144" y="12"/>
                      </a:lnTo>
                      <a:lnTo>
                        <a:pt x="150" y="4"/>
                      </a:lnTo>
                      <a:lnTo>
                        <a:pt x="15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7" name="Freeform 96"/>
                <p:cNvSpPr>
                  <a:spLocks/>
                </p:cNvSpPr>
                <p:nvPr/>
              </p:nvSpPr>
              <p:spPr bwMode="auto">
                <a:xfrm>
                  <a:off x="1210407" y="4491565"/>
                  <a:ext cx="107573" cy="140941"/>
                </a:xfrm>
                <a:custGeom>
                  <a:avLst/>
                  <a:gdLst/>
                  <a:ahLst/>
                  <a:cxnLst>
                    <a:cxn ang="0">
                      <a:pos x="107" y="0"/>
                    </a:cxn>
                    <a:cxn ang="0">
                      <a:pos x="134" y="2"/>
                    </a:cxn>
                    <a:cxn ang="0">
                      <a:pos x="157" y="10"/>
                    </a:cxn>
                    <a:cxn ang="0">
                      <a:pos x="174" y="21"/>
                    </a:cxn>
                    <a:cxn ang="0">
                      <a:pos x="186" y="36"/>
                    </a:cxn>
                    <a:cxn ang="0">
                      <a:pos x="194" y="53"/>
                    </a:cxn>
                    <a:cxn ang="0">
                      <a:pos x="199" y="73"/>
                    </a:cxn>
                    <a:cxn ang="0">
                      <a:pos x="203" y="94"/>
                    </a:cxn>
                    <a:cxn ang="0">
                      <a:pos x="203" y="119"/>
                    </a:cxn>
                    <a:cxn ang="0">
                      <a:pos x="209" y="125"/>
                    </a:cxn>
                    <a:cxn ang="0">
                      <a:pos x="214" y="135"/>
                    </a:cxn>
                    <a:cxn ang="0">
                      <a:pos x="216" y="147"/>
                    </a:cxn>
                    <a:cxn ang="0">
                      <a:pos x="213" y="160"/>
                    </a:cxn>
                    <a:cxn ang="0">
                      <a:pos x="208" y="171"/>
                    </a:cxn>
                    <a:cxn ang="0">
                      <a:pos x="197" y="174"/>
                    </a:cxn>
                    <a:cxn ang="0">
                      <a:pos x="194" y="174"/>
                    </a:cxn>
                    <a:cxn ang="0">
                      <a:pos x="187" y="201"/>
                    </a:cxn>
                    <a:cxn ang="0">
                      <a:pos x="177" y="225"/>
                    </a:cxn>
                    <a:cxn ang="0">
                      <a:pos x="163" y="249"/>
                    </a:cxn>
                    <a:cxn ang="0">
                      <a:pos x="148" y="266"/>
                    </a:cxn>
                    <a:cxn ang="0">
                      <a:pos x="129" y="278"/>
                    </a:cxn>
                    <a:cxn ang="0">
                      <a:pos x="107" y="283"/>
                    </a:cxn>
                    <a:cxn ang="0">
                      <a:pos x="85" y="278"/>
                    </a:cxn>
                    <a:cxn ang="0">
                      <a:pos x="68" y="266"/>
                    </a:cxn>
                    <a:cxn ang="0">
                      <a:pos x="51" y="249"/>
                    </a:cxn>
                    <a:cxn ang="0">
                      <a:pos x="39" y="225"/>
                    </a:cxn>
                    <a:cxn ang="0">
                      <a:pos x="29" y="201"/>
                    </a:cxn>
                    <a:cxn ang="0">
                      <a:pos x="20" y="174"/>
                    </a:cxn>
                    <a:cxn ang="0">
                      <a:pos x="19" y="174"/>
                    </a:cxn>
                    <a:cxn ang="0">
                      <a:pos x="9" y="171"/>
                    </a:cxn>
                    <a:cxn ang="0">
                      <a:pos x="3" y="160"/>
                    </a:cxn>
                    <a:cxn ang="0">
                      <a:pos x="0" y="147"/>
                    </a:cxn>
                    <a:cxn ang="0">
                      <a:pos x="2" y="138"/>
                    </a:cxn>
                    <a:cxn ang="0">
                      <a:pos x="3" y="131"/>
                    </a:cxn>
                    <a:cxn ang="0">
                      <a:pos x="7" y="125"/>
                    </a:cxn>
                    <a:cxn ang="0">
                      <a:pos x="12" y="121"/>
                    </a:cxn>
                    <a:cxn ang="0">
                      <a:pos x="12" y="114"/>
                    </a:cxn>
                    <a:cxn ang="0">
                      <a:pos x="15" y="73"/>
                    </a:cxn>
                    <a:cxn ang="0">
                      <a:pos x="22" y="55"/>
                    </a:cxn>
                    <a:cxn ang="0">
                      <a:pos x="31" y="38"/>
                    </a:cxn>
                    <a:cxn ang="0">
                      <a:pos x="44" y="22"/>
                    </a:cxn>
                    <a:cxn ang="0">
                      <a:pos x="60" y="10"/>
                    </a:cxn>
                    <a:cxn ang="0">
                      <a:pos x="82" y="3"/>
                    </a:cxn>
                    <a:cxn ang="0">
                      <a:pos x="107" y="0"/>
                    </a:cxn>
                  </a:cxnLst>
                  <a:rect l="0" t="0" r="r" b="b"/>
                  <a:pathLst>
                    <a:path w="216" h="283">
                      <a:moveTo>
                        <a:pt x="107" y="0"/>
                      </a:moveTo>
                      <a:lnTo>
                        <a:pt x="134" y="2"/>
                      </a:lnTo>
                      <a:lnTo>
                        <a:pt x="157" y="10"/>
                      </a:lnTo>
                      <a:lnTo>
                        <a:pt x="174" y="21"/>
                      </a:lnTo>
                      <a:lnTo>
                        <a:pt x="186" y="36"/>
                      </a:lnTo>
                      <a:lnTo>
                        <a:pt x="194" y="53"/>
                      </a:lnTo>
                      <a:lnTo>
                        <a:pt x="199" y="73"/>
                      </a:lnTo>
                      <a:lnTo>
                        <a:pt x="203" y="94"/>
                      </a:lnTo>
                      <a:lnTo>
                        <a:pt x="203" y="119"/>
                      </a:lnTo>
                      <a:lnTo>
                        <a:pt x="209" y="125"/>
                      </a:lnTo>
                      <a:lnTo>
                        <a:pt x="214" y="135"/>
                      </a:lnTo>
                      <a:lnTo>
                        <a:pt x="216" y="147"/>
                      </a:lnTo>
                      <a:lnTo>
                        <a:pt x="213" y="160"/>
                      </a:lnTo>
                      <a:lnTo>
                        <a:pt x="208" y="171"/>
                      </a:lnTo>
                      <a:lnTo>
                        <a:pt x="197" y="174"/>
                      </a:lnTo>
                      <a:lnTo>
                        <a:pt x="194" y="174"/>
                      </a:lnTo>
                      <a:lnTo>
                        <a:pt x="187" y="201"/>
                      </a:lnTo>
                      <a:lnTo>
                        <a:pt x="177" y="225"/>
                      </a:lnTo>
                      <a:lnTo>
                        <a:pt x="163" y="249"/>
                      </a:lnTo>
                      <a:lnTo>
                        <a:pt x="148" y="266"/>
                      </a:lnTo>
                      <a:lnTo>
                        <a:pt x="129" y="278"/>
                      </a:lnTo>
                      <a:lnTo>
                        <a:pt x="107" y="283"/>
                      </a:lnTo>
                      <a:lnTo>
                        <a:pt x="85" y="278"/>
                      </a:lnTo>
                      <a:lnTo>
                        <a:pt x="68" y="266"/>
                      </a:lnTo>
                      <a:lnTo>
                        <a:pt x="51" y="249"/>
                      </a:lnTo>
                      <a:lnTo>
                        <a:pt x="39" y="225"/>
                      </a:lnTo>
                      <a:lnTo>
                        <a:pt x="29" y="201"/>
                      </a:lnTo>
                      <a:lnTo>
                        <a:pt x="20" y="174"/>
                      </a:lnTo>
                      <a:lnTo>
                        <a:pt x="19" y="174"/>
                      </a:lnTo>
                      <a:lnTo>
                        <a:pt x="9" y="171"/>
                      </a:lnTo>
                      <a:lnTo>
                        <a:pt x="3" y="160"/>
                      </a:lnTo>
                      <a:lnTo>
                        <a:pt x="0" y="147"/>
                      </a:lnTo>
                      <a:lnTo>
                        <a:pt x="2" y="138"/>
                      </a:lnTo>
                      <a:lnTo>
                        <a:pt x="3" y="131"/>
                      </a:lnTo>
                      <a:lnTo>
                        <a:pt x="7" y="125"/>
                      </a:lnTo>
                      <a:lnTo>
                        <a:pt x="12" y="121"/>
                      </a:lnTo>
                      <a:lnTo>
                        <a:pt x="12" y="114"/>
                      </a:lnTo>
                      <a:lnTo>
                        <a:pt x="15" y="73"/>
                      </a:lnTo>
                      <a:lnTo>
                        <a:pt x="22" y="55"/>
                      </a:lnTo>
                      <a:lnTo>
                        <a:pt x="31" y="38"/>
                      </a:lnTo>
                      <a:lnTo>
                        <a:pt x="44" y="22"/>
                      </a:lnTo>
                      <a:lnTo>
                        <a:pt x="60" y="10"/>
                      </a:lnTo>
                      <a:lnTo>
                        <a:pt x="82" y="3"/>
                      </a:lnTo>
                      <a:lnTo>
                        <a:pt x="107"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8" name="Freeform 97"/>
                <p:cNvSpPr>
                  <a:spLocks/>
                </p:cNvSpPr>
                <p:nvPr/>
              </p:nvSpPr>
              <p:spPr bwMode="auto">
                <a:xfrm>
                  <a:off x="1023150" y="4658901"/>
                  <a:ext cx="126498" cy="84664"/>
                </a:xfrm>
                <a:custGeom>
                  <a:avLst/>
                  <a:gdLst/>
                  <a:ahLst/>
                  <a:cxnLst>
                    <a:cxn ang="0">
                      <a:pos x="114" y="0"/>
                    </a:cxn>
                    <a:cxn ang="0">
                      <a:pos x="158" y="104"/>
                    </a:cxn>
                    <a:cxn ang="0">
                      <a:pos x="163" y="34"/>
                    </a:cxn>
                    <a:cxn ang="0">
                      <a:pos x="151" y="29"/>
                    </a:cxn>
                    <a:cxn ang="0">
                      <a:pos x="151" y="20"/>
                    </a:cxn>
                    <a:cxn ang="0">
                      <a:pos x="196" y="20"/>
                    </a:cxn>
                    <a:cxn ang="0">
                      <a:pos x="196" y="31"/>
                    </a:cxn>
                    <a:cxn ang="0">
                      <a:pos x="184" y="34"/>
                    </a:cxn>
                    <a:cxn ang="0">
                      <a:pos x="187" y="104"/>
                    </a:cxn>
                    <a:cxn ang="0">
                      <a:pos x="233" y="0"/>
                    </a:cxn>
                    <a:cxn ang="0">
                      <a:pos x="233" y="2"/>
                    </a:cxn>
                    <a:cxn ang="0">
                      <a:pos x="235" y="3"/>
                    </a:cxn>
                    <a:cxn ang="0">
                      <a:pos x="237" y="8"/>
                    </a:cxn>
                    <a:cxn ang="0">
                      <a:pos x="240" y="14"/>
                    </a:cxn>
                    <a:cxn ang="0">
                      <a:pos x="247" y="19"/>
                    </a:cxn>
                    <a:cxn ang="0">
                      <a:pos x="254" y="26"/>
                    </a:cxn>
                    <a:cxn ang="0">
                      <a:pos x="245" y="43"/>
                    </a:cxn>
                    <a:cxn ang="0">
                      <a:pos x="237" y="66"/>
                    </a:cxn>
                    <a:cxn ang="0">
                      <a:pos x="231" y="95"/>
                    </a:cxn>
                    <a:cxn ang="0">
                      <a:pos x="228" y="130"/>
                    </a:cxn>
                    <a:cxn ang="0">
                      <a:pos x="230" y="170"/>
                    </a:cxn>
                    <a:cxn ang="0">
                      <a:pos x="0" y="170"/>
                    </a:cxn>
                    <a:cxn ang="0">
                      <a:pos x="0" y="136"/>
                    </a:cxn>
                    <a:cxn ang="0">
                      <a:pos x="3" y="104"/>
                    </a:cxn>
                    <a:cxn ang="0">
                      <a:pos x="10" y="78"/>
                    </a:cxn>
                    <a:cxn ang="0">
                      <a:pos x="22" y="61"/>
                    </a:cxn>
                    <a:cxn ang="0">
                      <a:pos x="37" y="48"/>
                    </a:cxn>
                    <a:cxn ang="0">
                      <a:pos x="60" y="41"/>
                    </a:cxn>
                    <a:cxn ang="0">
                      <a:pos x="80" y="34"/>
                    </a:cxn>
                    <a:cxn ang="0">
                      <a:pos x="95" y="22"/>
                    </a:cxn>
                    <a:cxn ang="0">
                      <a:pos x="106" y="12"/>
                    </a:cxn>
                    <a:cxn ang="0">
                      <a:pos x="112" y="3"/>
                    </a:cxn>
                    <a:cxn ang="0">
                      <a:pos x="114" y="0"/>
                    </a:cxn>
                  </a:cxnLst>
                  <a:rect l="0" t="0" r="r" b="b"/>
                  <a:pathLst>
                    <a:path w="254" h="170">
                      <a:moveTo>
                        <a:pt x="114" y="0"/>
                      </a:moveTo>
                      <a:lnTo>
                        <a:pt x="158" y="104"/>
                      </a:lnTo>
                      <a:lnTo>
                        <a:pt x="163" y="34"/>
                      </a:lnTo>
                      <a:lnTo>
                        <a:pt x="151" y="29"/>
                      </a:lnTo>
                      <a:lnTo>
                        <a:pt x="151" y="20"/>
                      </a:lnTo>
                      <a:lnTo>
                        <a:pt x="196" y="20"/>
                      </a:lnTo>
                      <a:lnTo>
                        <a:pt x="196" y="31"/>
                      </a:lnTo>
                      <a:lnTo>
                        <a:pt x="184" y="34"/>
                      </a:lnTo>
                      <a:lnTo>
                        <a:pt x="187" y="104"/>
                      </a:lnTo>
                      <a:lnTo>
                        <a:pt x="233" y="0"/>
                      </a:lnTo>
                      <a:lnTo>
                        <a:pt x="233" y="2"/>
                      </a:lnTo>
                      <a:lnTo>
                        <a:pt x="235" y="3"/>
                      </a:lnTo>
                      <a:lnTo>
                        <a:pt x="237" y="8"/>
                      </a:lnTo>
                      <a:lnTo>
                        <a:pt x="240" y="14"/>
                      </a:lnTo>
                      <a:lnTo>
                        <a:pt x="247" y="19"/>
                      </a:lnTo>
                      <a:lnTo>
                        <a:pt x="254" y="26"/>
                      </a:lnTo>
                      <a:lnTo>
                        <a:pt x="245" y="43"/>
                      </a:lnTo>
                      <a:lnTo>
                        <a:pt x="237" y="66"/>
                      </a:lnTo>
                      <a:lnTo>
                        <a:pt x="231" y="95"/>
                      </a:lnTo>
                      <a:lnTo>
                        <a:pt x="228" y="130"/>
                      </a:lnTo>
                      <a:lnTo>
                        <a:pt x="230" y="170"/>
                      </a:lnTo>
                      <a:lnTo>
                        <a:pt x="0" y="170"/>
                      </a:lnTo>
                      <a:lnTo>
                        <a:pt x="0" y="136"/>
                      </a:lnTo>
                      <a:lnTo>
                        <a:pt x="3" y="104"/>
                      </a:lnTo>
                      <a:lnTo>
                        <a:pt x="10" y="78"/>
                      </a:lnTo>
                      <a:lnTo>
                        <a:pt x="22" y="61"/>
                      </a:lnTo>
                      <a:lnTo>
                        <a:pt x="37" y="48"/>
                      </a:lnTo>
                      <a:lnTo>
                        <a:pt x="60" y="41"/>
                      </a:lnTo>
                      <a:lnTo>
                        <a:pt x="80" y="34"/>
                      </a:lnTo>
                      <a:lnTo>
                        <a:pt x="95" y="22"/>
                      </a:lnTo>
                      <a:lnTo>
                        <a:pt x="106" y="12"/>
                      </a:lnTo>
                      <a:lnTo>
                        <a:pt x="112" y="3"/>
                      </a:lnTo>
                      <a:lnTo>
                        <a:pt x="114"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9" name="Freeform 98"/>
                <p:cNvSpPr>
                  <a:spLocks/>
                </p:cNvSpPr>
                <p:nvPr/>
              </p:nvSpPr>
              <p:spPr bwMode="auto">
                <a:xfrm>
                  <a:off x="1069964" y="4552822"/>
                  <a:ext cx="81178" cy="107075"/>
                </a:xfrm>
                <a:custGeom>
                  <a:avLst/>
                  <a:gdLst/>
                  <a:ahLst/>
                  <a:cxnLst>
                    <a:cxn ang="0">
                      <a:pos x="81" y="0"/>
                    </a:cxn>
                    <a:cxn ang="0">
                      <a:pos x="105" y="2"/>
                    </a:cxn>
                    <a:cxn ang="0">
                      <a:pos x="122" y="8"/>
                    </a:cxn>
                    <a:cxn ang="0">
                      <a:pos x="136" y="20"/>
                    </a:cxn>
                    <a:cxn ang="0">
                      <a:pos x="144" y="36"/>
                    </a:cxn>
                    <a:cxn ang="0">
                      <a:pos x="149" y="51"/>
                    </a:cxn>
                    <a:cxn ang="0">
                      <a:pos x="153" y="70"/>
                    </a:cxn>
                    <a:cxn ang="0">
                      <a:pos x="153" y="90"/>
                    </a:cxn>
                    <a:cxn ang="0">
                      <a:pos x="158" y="94"/>
                    </a:cxn>
                    <a:cxn ang="0">
                      <a:pos x="163" y="104"/>
                    </a:cxn>
                    <a:cxn ang="0">
                      <a:pos x="163" y="117"/>
                    </a:cxn>
                    <a:cxn ang="0">
                      <a:pos x="160" y="123"/>
                    </a:cxn>
                    <a:cxn ang="0">
                      <a:pos x="158" y="128"/>
                    </a:cxn>
                    <a:cxn ang="0">
                      <a:pos x="153" y="129"/>
                    </a:cxn>
                    <a:cxn ang="0">
                      <a:pos x="149" y="131"/>
                    </a:cxn>
                    <a:cxn ang="0">
                      <a:pos x="148" y="131"/>
                    </a:cxn>
                    <a:cxn ang="0">
                      <a:pos x="141" y="152"/>
                    </a:cxn>
                    <a:cxn ang="0">
                      <a:pos x="134" y="170"/>
                    </a:cxn>
                    <a:cxn ang="0">
                      <a:pos x="124" y="187"/>
                    </a:cxn>
                    <a:cxn ang="0">
                      <a:pos x="112" y="201"/>
                    </a:cxn>
                    <a:cxn ang="0">
                      <a:pos x="98" y="211"/>
                    </a:cxn>
                    <a:cxn ang="0">
                      <a:pos x="81" y="215"/>
                    </a:cxn>
                    <a:cxn ang="0">
                      <a:pos x="63" y="210"/>
                    </a:cxn>
                    <a:cxn ang="0">
                      <a:pos x="46" y="196"/>
                    </a:cxn>
                    <a:cxn ang="0">
                      <a:pos x="34" y="177"/>
                    </a:cxn>
                    <a:cxn ang="0">
                      <a:pos x="22" y="155"/>
                    </a:cxn>
                    <a:cxn ang="0">
                      <a:pos x="15" y="131"/>
                    </a:cxn>
                    <a:cxn ang="0">
                      <a:pos x="13" y="131"/>
                    </a:cxn>
                    <a:cxn ang="0">
                      <a:pos x="10" y="129"/>
                    </a:cxn>
                    <a:cxn ang="0">
                      <a:pos x="5" y="128"/>
                    </a:cxn>
                    <a:cxn ang="0">
                      <a:pos x="3" y="123"/>
                    </a:cxn>
                    <a:cxn ang="0">
                      <a:pos x="0" y="117"/>
                    </a:cxn>
                    <a:cxn ang="0">
                      <a:pos x="0" y="104"/>
                    </a:cxn>
                    <a:cxn ang="0">
                      <a:pos x="1" y="99"/>
                    </a:cxn>
                    <a:cxn ang="0">
                      <a:pos x="5" y="94"/>
                    </a:cxn>
                    <a:cxn ang="0">
                      <a:pos x="10" y="90"/>
                    </a:cxn>
                    <a:cxn ang="0">
                      <a:pos x="10" y="87"/>
                    </a:cxn>
                    <a:cxn ang="0">
                      <a:pos x="12" y="70"/>
                    </a:cxn>
                    <a:cxn ang="0">
                      <a:pos x="13" y="51"/>
                    </a:cxn>
                    <a:cxn ang="0">
                      <a:pos x="20" y="36"/>
                    </a:cxn>
                    <a:cxn ang="0">
                      <a:pos x="29" y="22"/>
                    </a:cxn>
                    <a:cxn ang="0">
                      <a:pos x="42" y="10"/>
                    </a:cxn>
                    <a:cxn ang="0">
                      <a:pos x="59" y="3"/>
                    </a:cxn>
                    <a:cxn ang="0">
                      <a:pos x="81" y="0"/>
                    </a:cxn>
                  </a:cxnLst>
                  <a:rect l="0" t="0" r="r" b="b"/>
                  <a:pathLst>
                    <a:path w="163" h="215">
                      <a:moveTo>
                        <a:pt x="81" y="0"/>
                      </a:moveTo>
                      <a:lnTo>
                        <a:pt x="105" y="2"/>
                      </a:lnTo>
                      <a:lnTo>
                        <a:pt x="122" y="8"/>
                      </a:lnTo>
                      <a:lnTo>
                        <a:pt x="136" y="20"/>
                      </a:lnTo>
                      <a:lnTo>
                        <a:pt x="144" y="36"/>
                      </a:lnTo>
                      <a:lnTo>
                        <a:pt x="149" y="51"/>
                      </a:lnTo>
                      <a:lnTo>
                        <a:pt x="153" y="70"/>
                      </a:lnTo>
                      <a:lnTo>
                        <a:pt x="153" y="90"/>
                      </a:lnTo>
                      <a:lnTo>
                        <a:pt x="158" y="94"/>
                      </a:lnTo>
                      <a:lnTo>
                        <a:pt x="163" y="104"/>
                      </a:lnTo>
                      <a:lnTo>
                        <a:pt x="163" y="117"/>
                      </a:lnTo>
                      <a:lnTo>
                        <a:pt x="160" y="123"/>
                      </a:lnTo>
                      <a:lnTo>
                        <a:pt x="158" y="128"/>
                      </a:lnTo>
                      <a:lnTo>
                        <a:pt x="153" y="129"/>
                      </a:lnTo>
                      <a:lnTo>
                        <a:pt x="149" y="131"/>
                      </a:lnTo>
                      <a:lnTo>
                        <a:pt x="148" y="131"/>
                      </a:lnTo>
                      <a:lnTo>
                        <a:pt x="141" y="152"/>
                      </a:lnTo>
                      <a:lnTo>
                        <a:pt x="134" y="170"/>
                      </a:lnTo>
                      <a:lnTo>
                        <a:pt x="124" y="187"/>
                      </a:lnTo>
                      <a:lnTo>
                        <a:pt x="112" y="201"/>
                      </a:lnTo>
                      <a:lnTo>
                        <a:pt x="98" y="211"/>
                      </a:lnTo>
                      <a:lnTo>
                        <a:pt x="81" y="215"/>
                      </a:lnTo>
                      <a:lnTo>
                        <a:pt x="63" y="210"/>
                      </a:lnTo>
                      <a:lnTo>
                        <a:pt x="46" y="196"/>
                      </a:lnTo>
                      <a:lnTo>
                        <a:pt x="34" y="177"/>
                      </a:lnTo>
                      <a:lnTo>
                        <a:pt x="22" y="155"/>
                      </a:lnTo>
                      <a:lnTo>
                        <a:pt x="15" y="131"/>
                      </a:lnTo>
                      <a:lnTo>
                        <a:pt x="13" y="131"/>
                      </a:lnTo>
                      <a:lnTo>
                        <a:pt x="10" y="129"/>
                      </a:lnTo>
                      <a:lnTo>
                        <a:pt x="5" y="128"/>
                      </a:lnTo>
                      <a:lnTo>
                        <a:pt x="3" y="123"/>
                      </a:lnTo>
                      <a:lnTo>
                        <a:pt x="0" y="117"/>
                      </a:lnTo>
                      <a:lnTo>
                        <a:pt x="0" y="104"/>
                      </a:lnTo>
                      <a:lnTo>
                        <a:pt x="1" y="99"/>
                      </a:lnTo>
                      <a:lnTo>
                        <a:pt x="5" y="94"/>
                      </a:lnTo>
                      <a:lnTo>
                        <a:pt x="10" y="90"/>
                      </a:lnTo>
                      <a:lnTo>
                        <a:pt x="10" y="87"/>
                      </a:lnTo>
                      <a:lnTo>
                        <a:pt x="12" y="70"/>
                      </a:lnTo>
                      <a:lnTo>
                        <a:pt x="13" y="51"/>
                      </a:lnTo>
                      <a:lnTo>
                        <a:pt x="20" y="36"/>
                      </a:lnTo>
                      <a:lnTo>
                        <a:pt x="29" y="22"/>
                      </a:lnTo>
                      <a:lnTo>
                        <a:pt x="42" y="10"/>
                      </a:lnTo>
                      <a:lnTo>
                        <a:pt x="59" y="3"/>
                      </a:lnTo>
                      <a:lnTo>
                        <a:pt x="8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60" name="Freeform 99"/>
                <p:cNvSpPr>
                  <a:spLocks/>
                </p:cNvSpPr>
                <p:nvPr/>
              </p:nvSpPr>
              <p:spPr bwMode="auto">
                <a:xfrm>
                  <a:off x="1375752" y="4658901"/>
                  <a:ext cx="124506" cy="84664"/>
                </a:xfrm>
                <a:custGeom>
                  <a:avLst/>
                  <a:gdLst/>
                  <a:ahLst/>
                  <a:cxnLst>
                    <a:cxn ang="0">
                      <a:pos x="22" y="0"/>
                    </a:cxn>
                    <a:cxn ang="0">
                      <a:pos x="65" y="104"/>
                    </a:cxn>
                    <a:cxn ang="0">
                      <a:pos x="70" y="34"/>
                    </a:cxn>
                    <a:cxn ang="0">
                      <a:pos x="58" y="29"/>
                    </a:cxn>
                    <a:cxn ang="0">
                      <a:pos x="58" y="20"/>
                    </a:cxn>
                    <a:cxn ang="0">
                      <a:pos x="104" y="20"/>
                    </a:cxn>
                    <a:cxn ang="0">
                      <a:pos x="104" y="31"/>
                    </a:cxn>
                    <a:cxn ang="0">
                      <a:pos x="90" y="34"/>
                    </a:cxn>
                    <a:cxn ang="0">
                      <a:pos x="93" y="104"/>
                    </a:cxn>
                    <a:cxn ang="0">
                      <a:pos x="139" y="0"/>
                    </a:cxn>
                    <a:cxn ang="0">
                      <a:pos x="139" y="2"/>
                    </a:cxn>
                    <a:cxn ang="0">
                      <a:pos x="143" y="8"/>
                    </a:cxn>
                    <a:cxn ang="0">
                      <a:pos x="150" y="17"/>
                    </a:cxn>
                    <a:cxn ang="0">
                      <a:pos x="162" y="27"/>
                    </a:cxn>
                    <a:cxn ang="0">
                      <a:pos x="179" y="36"/>
                    </a:cxn>
                    <a:cxn ang="0">
                      <a:pos x="202" y="43"/>
                    </a:cxn>
                    <a:cxn ang="0">
                      <a:pos x="219" y="49"/>
                    </a:cxn>
                    <a:cxn ang="0">
                      <a:pos x="233" y="61"/>
                    </a:cxn>
                    <a:cxn ang="0">
                      <a:pos x="241" y="77"/>
                    </a:cxn>
                    <a:cxn ang="0">
                      <a:pos x="247" y="94"/>
                    </a:cxn>
                    <a:cxn ang="0">
                      <a:pos x="250" y="109"/>
                    </a:cxn>
                    <a:cxn ang="0">
                      <a:pos x="250" y="170"/>
                    </a:cxn>
                    <a:cxn ang="0">
                      <a:pos x="20" y="170"/>
                    </a:cxn>
                    <a:cxn ang="0">
                      <a:pos x="22" y="131"/>
                    </a:cxn>
                    <a:cxn ang="0">
                      <a:pos x="20" y="97"/>
                    </a:cxn>
                    <a:cxn ang="0">
                      <a:pos x="15" y="68"/>
                    </a:cxn>
                    <a:cxn ang="0">
                      <a:pos x="8" y="44"/>
                    </a:cxn>
                    <a:cxn ang="0">
                      <a:pos x="0" y="26"/>
                    </a:cxn>
                    <a:cxn ang="0">
                      <a:pos x="7" y="20"/>
                    </a:cxn>
                    <a:cxn ang="0">
                      <a:pos x="12" y="15"/>
                    </a:cxn>
                    <a:cxn ang="0">
                      <a:pos x="15" y="10"/>
                    </a:cxn>
                    <a:cxn ang="0">
                      <a:pos x="19" y="7"/>
                    </a:cxn>
                    <a:cxn ang="0">
                      <a:pos x="22" y="0"/>
                    </a:cxn>
                  </a:cxnLst>
                  <a:rect l="0" t="0" r="r" b="b"/>
                  <a:pathLst>
                    <a:path w="250" h="170">
                      <a:moveTo>
                        <a:pt x="22" y="0"/>
                      </a:moveTo>
                      <a:lnTo>
                        <a:pt x="65" y="104"/>
                      </a:lnTo>
                      <a:lnTo>
                        <a:pt x="70" y="34"/>
                      </a:lnTo>
                      <a:lnTo>
                        <a:pt x="58" y="29"/>
                      </a:lnTo>
                      <a:lnTo>
                        <a:pt x="58" y="20"/>
                      </a:lnTo>
                      <a:lnTo>
                        <a:pt x="104" y="20"/>
                      </a:lnTo>
                      <a:lnTo>
                        <a:pt x="104" y="31"/>
                      </a:lnTo>
                      <a:lnTo>
                        <a:pt x="90" y="34"/>
                      </a:lnTo>
                      <a:lnTo>
                        <a:pt x="93" y="104"/>
                      </a:lnTo>
                      <a:lnTo>
                        <a:pt x="139" y="0"/>
                      </a:lnTo>
                      <a:lnTo>
                        <a:pt x="139" y="2"/>
                      </a:lnTo>
                      <a:lnTo>
                        <a:pt x="143" y="8"/>
                      </a:lnTo>
                      <a:lnTo>
                        <a:pt x="150" y="17"/>
                      </a:lnTo>
                      <a:lnTo>
                        <a:pt x="162" y="27"/>
                      </a:lnTo>
                      <a:lnTo>
                        <a:pt x="179" y="36"/>
                      </a:lnTo>
                      <a:lnTo>
                        <a:pt x="202" y="43"/>
                      </a:lnTo>
                      <a:lnTo>
                        <a:pt x="219" y="49"/>
                      </a:lnTo>
                      <a:lnTo>
                        <a:pt x="233" y="61"/>
                      </a:lnTo>
                      <a:lnTo>
                        <a:pt x="241" y="77"/>
                      </a:lnTo>
                      <a:lnTo>
                        <a:pt x="247" y="94"/>
                      </a:lnTo>
                      <a:lnTo>
                        <a:pt x="250" y="109"/>
                      </a:lnTo>
                      <a:lnTo>
                        <a:pt x="250" y="170"/>
                      </a:lnTo>
                      <a:lnTo>
                        <a:pt x="20" y="170"/>
                      </a:lnTo>
                      <a:lnTo>
                        <a:pt x="22" y="131"/>
                      </a:lnTo>
                      <a:lnTo>
                        <a:pt x="20" y="97"/>
                      </a:lnTo>
                      <a:lnTo>
                        <a:pt x="15" y="68"/>
                      </a:lnTo>
                      <a:lnTo>
                        <a:pt x="8" y="44"/>
                      </a:lnTo>
                      <a:lnTo>
                        <a:pt x="0" y="26"/>
                      </a:lnTo>
                      <a:lnTo>
                        <a:pt x="7" y="20"/>
                      </a:lnTo>
                      <a:lnTo>
                        <a:pt x="12" y="15"/>
                      </a:lnTo>
                      <a:lnTo>
                        <a:pt x="15" y="10"/>
                      </a:lnTo>
                      <a:lnTo>
                        <a:pt x="19" y="7"/>
                      </a:lnTo>
                      <a:lnTo>
                        <a:pt x="22"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61" name="Freeform 100"/>
                <p:cNvSpPr>
                  <a:spLocks/>
                </p:cNvSpPr>
                <p:nvPr/>
              </p:nvSpPr>
              <p:spPr bwMode="auto">
                <a:xfrm>
                  <a:off x="1375752" y="4552822"/>
                  <a:ext cx="81178" cy="107075"/>
                </a:xfrm>
                <a:custGeom>
                  <a:avLst/>
                  <a:gdLst/>
                  <a:ahLst/>
                  <a:cxnLst>
                    <a:cxn ang="0">
                      <a:pos x="82" y="0"/>
                    </a:cxn>
                    <a:cxn ang="0">
                      <a:pos x="105" y="2"/>
                    </a:cxn>
                    <a:cxn ang="0">
                      <a:pos x="122" y="8"/>
                    </a:cxn>
                    <a:cxn ang="0">
                      <a:pos x="136" y="20"/>
                    </a:cxn>
                    <a:cxn ang="0">
                      <a:pos x="144" y="36"/>
                    </a:cxn>
                    <a:cxn ang="0">
                      <a:pos x="150" y="51"/>
                    </a:cxn>
                    <a:cxn ang="0">
                      <a:pos x="153" y="70"/>
                    </a:cxn>
                    <a:cxn ang="0">
                      <a:pos x="153" y="90"/>
                    </a:cxn>
                    <a:cxn ang="0">
                      <a:pos x="158" y="94"/>
                    </a:cxn>
                    <a:cxn ang="0">
                      <a:pos x="163" y="104"/>
                    </a:cxn>
                    <a:cxn ang="0">
                      <a:pos x="163" y="117"/>
                    </a:cxn>
                    <a:cxn ang="0">
                      <a:pos x="162" y="123"/>
                    </a:cxn>
                    <a:cxn ang="0">
                      <a:pos x="158" y="128"/>
                    </a:cxn>
                    <a:cxn ang="0">
                      <a:pos x="155" y="129"/>
                    </a:cxn>
                    <a:cxn ang="0">
                      <a:pos x="150" y="131"/>
                    </a:cxn>
                    <a:cxn ang="0">
                      <a:pos x="148" y="131"/>
                    </a:cxn>
                    <a:cxn ang="0">
                      <a:pos x="141" y="152"/>
                    </a:cxn>
                    <a:cxn ang="0">
                      <a:pos x="134" y="170"/>
                    </a:cxn>
                    <a:cxn ang="0">
                      <a:pos x="124" y="187"/>
                    </a:cxn>
                    <a:cxn ang="0">
                      <a:pos x="112" y="201"/>
                    </a:cxn>
                    <a:cxn ang="0">
                      <a:pos x="99" y="211"/>
                    </a:cxn>
                    <a:cxn ang="0">
                      <a:pos x="82" y="215"/>
                    </a:cxn>
                    <a:cxn ang="0">
                      <a:pos x="63" y="210"/>
                    </a:cxn>
                    <a:cxn ang="0">
                      <a:pos x="46" y="196"/>
                    </a:cxn>
                    <a:cxn ang="0">
                      <a:pos x="34" y="177"/>
                    </a:cxn>
                    <a:cxn ang="0">
                      <a:pos x="22" y="155"/>
                    </a:cxn>
                    <a:cxn ang="0">
                      <a:pos x="15" y="131"/>
                    </a:cxn>
                    <a:cxn ang="0">
                      <a:pos x="10" y="129"/>
                    </a:cxn>
                    <a:cxn ang="0">
                      <a:pos x="7" y="128"/>
                    </a:cxn>
                    <a:cxn ang="0">
                      <a:pos x="0" y="117"/>
                    </a:cxn>
                    <a:cxn ang="0">
                      <a:pos x="0" y="111"/>
                    </a:cxn>
                    <a:cxn ang="0">
                      <a:pos x="2" y="104"/>
                    </a:cxn>
                    <a:cxn ang="0">
                      <a:pos x="3" y="99"/>
                    </a:cxn>
                    <a:cxn ang="0">
                      <a:pos x="7" y="94"/>
                    </a:cxn>
                    <a:cxn ang="0">
                      <a:pos x="10" y="90"/>
                    </a:cxn>
                    <a:cxn ang="0">
                      <a:pos x="10" y="87"/>
                    </a:cxn>
                    <a:cxn ang="0">
                      <a:pos x="12" y="70"/>
                    </a:cxn>
                    <a:cxn ang="0">
                      <a:pos x="13" y="51"/>
                    </a:cxn>
                    <a:cxn ang="0">
                      <a:pos x="20" y="36"/>
                    </a:cxn>
                    <a:cxn ang="0">
                      <a:pos x="29" y="22"/>
                    </a:cxn>
                    <a:cxn ang="0">
                      <a:pos x="42" y="10"/>
                    </a:cxn>
                    <a:cxn ang="0">
                      <a:pos x="59" y="3"/>
                    </a:cxn>
                    <a:cxn ang="0">
                      <a:pos x="82" y="0"/>
                    </a:cxn>
                  </a:cxnLst>
                  <a:rect l="0" t="0" r="r" b="b"/>
                  <a:pathLst>
                    <a:path w="163" h="215">
                      <a:moveTo>
                        <a:pt x="82" y="0"/>
                      </a:moveTo>
                      <a:lnTo>
                        <a:pt x="105" y="2"/>
                      </a:lnTo>
                      <a:lnTo>
                        <a:pt x="122" y="8"/>
                      </a:lnTo>
                      <a:lnTo>
                        <a:pt x="136" y="20"/>
                      </a:lnTo>
                      <a:lnTo>
                        <a:pt x="144" y="36"/>
                      </a:lnTo>
                      <a:lnTo>
                        <a:pt x="150" y="51"/>
                      </a:lnTo>
                      <a:lnTo>
                        <a:pt x="153" y="70"/>
                      </a:lnTo>
                      <a:lnTo>
                        <a:pt x="153" y="90"/>
                      </a:lnTo>
                      <a:lnTo>
                        <a:pt x="158" y="94"/>
                      </a:lnTo>
                      <a:lnTo>
                        <a:pt x="163" y="104"/>
                      </a:lnTo>
                      <a:lnTo>
                        <a:pt x="163" y="117"/>
                      </a:lnTo>
                      <a:lnTo>
                        <a:pt x="162" y="123"/>
                      </a:lnTo>
                      <a:lnTo>
                        <a:pt x="158" y="128"/>
                      </a:lnTo>
                      <a:lnTo>
                        <a:pt x="155" y="129"/>
                      </a:lnTo>
                      <a:lnTo>
                        <a:pt x="150" y="131"/>
                      </a:lnTo>
                      <a:lnTo>
                        <a:pt x="148" y="131"/>
                      </a:lnTo>
                      <a:lnTo>
                        <a:pt x="141" y="152"/>
                      </a:lnTo>
                      <a:lnTo>
                        <a:pt x="134" y="170"/>
                      </a:lnTo>
                      <a:lnTo>
                        <a:pt x="124" y="187"/>
                      </a:lnTo>
                      <a:lnTo>
                        <a:pt x="112" y="201"/>
                      </a:lnTo>
                      <a:lnTo>
                        <a:pt x="99" y="211"/>
                      </a:lnTo>
                      <a:lnTo>
                        <a:pt x="82" y="215"/>
                      </a:lnTo>
                      <a:lnTo>
                        <a:pt x="63" y="210"/>
                      </a:lnTo>
                      <a:lnTo>
                        <a:pt x="46" y="196"/>
                      </a:lnTo>
                      <a:lnTo>
                        <a:pt x="34" y="177"/>
                      </a:lnTo>
                      <a:lnTo>
                        <a:pt x="22" y="155"/>
                      </a:lnTo>
                      <a:lnTo>
                        <a:pt x="15" y="131"/>
                      </a:lnTo>
                      <a:lnTo>
                        <a:pt x="10" y="129"/>
                      </a:lnTo>
                      <a:lnTo>
                        <a:pt x="7" y="128"/>
                      </a:lnTo>
                      <a:lnTo>
                        <a:pt x="0" y="117"/>
                      </a:lnTo>
                      <a:lnTo>
                        <a:pt x="0" y="111"/>
                      </a:lnTo>
                      <a:lnTo>
                        <a:pt x="2" y="104"/>
                      </a:lnTo>
                      <a:lnTo>
                        <a:pt x="3" y="99"/>
                      </a:lnTo>
                      <a:lnTo>
                        <a:pt x="7" y="94"/>
                      </a:lnTo>
                      <a:lnTo>
                        <a:pt x="10" y="90"/>
                      </a:lnTo>
                      <a:lnTo>
                        <a:pt x="10" y="87"/>
                      </a:lnTo>
                      <a:lnTo>
                        <a:pt x="12" y="70"/>
                      </a:lnTo>
                      <a:lnTo>
                        <a:pt x="13" y="51"/>
                      </a:lnTo>
                      <a:lnTo>
                        <a:pt x="20" y="36"/>
                      </a:lnTo>
                      <a:lnTo>
                        <a:pt x="29" y="22"/>
                      </a:lnTo>
                      <a:lnTo>
                        <a:pt x="42" y="10"/>
                      </a:lnTo>
                      <a:lnTo>
                        <a:pt x="59" y="3"/>
                      </a:lnTo>
                      <a:lnTo>
                        <a:pt x="82"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grpSp>
          <p:grpSp>
            <p:nvGrpSpPr>
              <p:cNvPr id="51" name="Group 50"/>
              <p:cNvGrpSpPr>
                <a:grpSpLocks noChangeAspect="1"/>
              </p:cNvGrpSpPr>
              <p:nvPr/>
            </p:nvGrpSpPr>
            <p:grpSpPr>
              <a:xfrm>
                <a:off x="4233056" y="4232909"/>
                <a:ext cx="418297" cy="324000"/>
                <a:chOff x="1035188" y="2882319"/>
                <a:chExt cx="418298" cy="324000"/>
              </a:xfrm>
              <a:solidFill>
                <a:schemeClr val="bg1"/>
              </a:solidFill>
            </p:grpSpPr>
            <p:sp>
              <p:nvSpPr>
                <p:cNvPr id="52" name="Freeform 35"/>
                <p:cNvSpPr>
                  <a:spLocks/>
                </p:cNvSpPr>
                <p:nvPr/>
              </p:nvSpPr>
              <p:spPr bwMode="auto">
                <a:xfrm>
                  <a:off x="1035188" y="2882319"/>
                  <a:ext cx="65888" cy="181343"/>
                </a:xfrm>
                <a:custGeom>
                  <a:avLst/>
                  <a:gdLst/>
                  <a:ahLst/>
                  <a:cxnLst>
                    <a:cxn ang="0">
                      <a:pos x="68" y="0"/>
                    </a:cxn>
                    <a:cxn ang="0">
                      <a:pos x="84" y="4"/>
                    </a:cxn>
                    <a:cxn ang="0">
                      <a:pos x="86" y="4"/>
                    </a:cxn>
                    <a:cxn ang="0">
                      <a:pos x="91" y="5"/>
                    </a:cxn>
                    <a:cxn ang="0">
                      <a:pos x="96" y="8"/>
                    </a:cxn>
                    <a:cxn ang="0">
                      <a:pos x="101" y="11"/>
                    </a:cxn>
                    <a:cxn ang="0">
                      <a:pos x="106" y="19"/>
                    </a:cxn>
                    <a:cxn ang="0">
                      <a:pos x="109" y="29"/>
                    </a:cxn>
                    <a:cxn ang="0">
                      <a:pos x="108" y="42"/>
                    </a:cxn>
                    <a:cxn ang="0">
                      <a:pos x="105" y="55"/>
                    </a:cxn>
                    <a:cxn ang="0">
                      <a:pos x="100" y="73"/>
                    </a:cxn>
                    <a:cxn ang="0">
                      <a:pos x="95" y="95"/>
                    </a:cxn>
                    <a:cxn ang="0">
                      <a:pos x="90" y="120"/>
                    </a:cxn>
                    <a:cxn ang="0">
                      <a:pos x="77" y="174"/>
                    </a:cxn>
                    <a:cxn ang="0">
                      <a:pos x="72" y="201"/>
                    </a:cxn>
                    <a:cxn ang="0">
                      <a:pos x="65" y="225"/>
                    </a:cxn>
                    <a:cxn ang="0">
                      <a:pos x="61" y="247"/>
                    </a:cxn>
                    <a:cxn ang="0">
                      <a:pos x="58" y="264"/>
                    </a:cxn>
                    <a:cxn ang="0">
                      <a:pos x="55" y="275"/>
                    </a:cxn>
                    <a:cxn ang="0">
                      <a:pos x="54" y="279"/>
                    </a:cxn>
                    <a:cxn ang="0">
                      <a:pos x="52" y="280"/>
                    </a:cxn>
                    <a:cxn ang="0">
                      <a:pos x="51" y="285"/>
                    </a:cxn>
                    <a:cxn ang="0">
                      <a:pos x="46" y="292"/>
                    </a:cxn>
                    <a:cxn ang="0">
                      <a:pos x="40" y="297"/>
                    </a:cxn>
                    <a:cxn ang="0">
                      <a:pos x="32" y="300"/>
                    </a:cxn>
                    <a:cxn ang="0">
                      <a:pos x="22" y="300"/>
                    </a:cxn>
                    <a:cxn ang="0">
                      <a:pos x="0" y="294"/>
                    </a:cxn>
                    <a:cxn ang="0">
                      <a:pos x="68" y="0"/>
                    </a:cxn>
                  </a:cxnLst>
                  <a:rect l="0" t="0" r="r" b="b"/>
                  <a:pathLst>
                    <a:path w="109" h="300">
                      <a:moveTo>
                        <a:pt x="68" y="0"/>
                      </a:moveTo>
                      <a:lnTo>
                        <a:pt x="84" y="4"/>
                      </a:lnTo>
                      <a:lnTo>
                        <a:pt x="86" y="4"/>
                      </a:lnTo>
                      <a:lnTo>
                        <a:pt x="91" y="5"/>
                      </a:lnTo>
                      <a:lnTo>
                        <a:pt x="96" y="8"/>
                      </a:lnTo>
                      <a:lnTo>
                        <a:pt x="101" y="11"/>
                      </a:lnTo>
                      <a:lnTo>
                        <a:pt x="106" y="19"/>
                      </a:lnTo>
                      <a:lnTo>
                        <a:pt x="109" y="29"/>
                      </a:lnTo>
                      <a:lnTo>
                        <a:pt x="108" y="42"/>
                      </a:lnTo>
                      <a:lnTo>
                        <a:pt x="105" y="55"/>
                      </a:lnTo>
                      <a:lnTo>
                        <a:pt x="100" y="73"/>
                      </a:lnTo>
                      <a:lnTo>
                        <a:pt x="95" y="95"/>
                      </a:lnTo>
                      <a:lnTo>
                        <a:pt x="90" y="120"/>
                      </a:lnTo>
                      <a:lnTo>
                        <a:pt x="77" y="174"/>
                      </a:lnTo>
                      <a:lnTo>
                        <a:pt x="72" y="201"/>
                      </a:lnTo>
                      <a:lnTo>
                        <a:pt x="65" y="225"/>
                      </a:lnTo>
                      <a:lnTo>
                        <a:pt x="61" y="247"/>
                      </a:lnTo>
                      <a:lnTo>
                        <a:pt x="58" y="264"/>
                      </a:lnTo>
                      <a:lnTo>
                        <a:pt x="55" y="275"/>
                      </a:lnTo>
                      <a:lnTo>
                        <a:pt x="54" y="279"/>
                      </a:lnTo>
                      <a:lnTo>
                        <a:pt x="52" y="280"/>
                      </a:lnTo>
                      <a:lnTo>
                        <a:pt x="51" y="285"/>
                      </a:lnTo>
                      <a:lnTo>
                        <a:pt x="46" y="292"/>
                      </a:lnTo>
                      <a:lnTo>
                        <a:pt x="40" y="297"/>
                      </a:lnTo>
                      <a:lnTo>
                        <a:pt x="32" y="300"/>
                      </a:lnTo>
                      <a:lnTo>
                        <a:pt x="22" y="300"/>
                      </a:lnTo>
                      <a:lnTo>
                        <a:pt x="0" y="294"/>
                      </a:lnTo>
                      <a:lnTo>
                        <a:pt x="68"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3" name="Freeform 36"/>
                <p:cNvSpPr>
                  <a:spLocks/>
                </p:cNvSpPr>
                <p:nvPr/>
              </p:nvSpPr>
              <p:spPr bwMode="auto">
                <a:xfrm>
                  <a:off x="1084150" y="2901662"/>
                  <a:ext cx="326418" cy="304657"/>
                </a:xfrm>
                <a:custGeom>
                  <a:avLst/>
                  <a:gdLst/>
                  <a:ahLst/>
                  <a:cxnLst>
                    <a:cxn ang="0">
                      <a:pos x="494" y="284"/>
                    </a:cxn>
                    <a:cxn ang="0">
                      <a:pos x="500" y="305"/>
                    </a:cxn>
                    <a:cxn ang="0">
                      <a:pos x="476" y="347"/>
                    </a:cxn>
                    <a:cxn ang="0">
                      <a:pos x="444" y="346"/>
                    </a:cxn>
                    <a:cxn ang="0">
                      <a:pos x="448" y="379"/>
                    </a:cxn>
                    <a:cxn ang="0">
                      <a:pos x="400" y="399"/>
                    </a:cxn>
                    <a:cxn ang="0">
                      <a:pos x="399" y="426"/>
                    </a:cxn>
                    <a:cxn ang="0">
                      <a:pos x="381" y="448"/>
                    </a:cxn>
                    <a:cxn ang="0">
                      <a:pos x="339" y="446"/>
                    </a:cxn>
                    <a:cxn ang="0">
                      <a:pos x="327" y="486"/>
                    </a:cxn>
                    <a:cxn ang="0">
                      <a:pos x="303" y="493"/>
                    </a:cxn>
                    <a:cxn ang="0">
                      <a:pos x="288" y="484"/>
                    </a:cxn>
                    <a:cxn ang="0">
                      <a:pos x="243" y="504"/>
                    </a:cxn>
                    <a:cxn ang="0">
                      <a:pos x="212" y="476"/>
                    </a:cxn>
                    <a:cxn ang="0">
                      <a:pos x="205" y="471"/>
                    </a:cxn>
                    <a:cxn ang="0">
                      <a:pos x="161" y="466"/>
                    </a:cxn>
                    <a:cxn ang="0">
                      <a:pos x="155" y="420"/>
                    </a:cxn>
                    <a:cxn ang="0">
                      <a:pos x="107" y="419"/>
                    </a:cxn>
                    <a:cxn ang="0">
                      <a:pos x="101" y="370"/>
                    </a:cxn>
                    <a:cxn ang="0">
                      <a:pos x="70" y="374"/>
                    </a:cxn>
                    <a:cxn ang="0">
                      <a:pos x="46" y="328"/>
                    </a:cxn>
                    <a:cxn ang="0">
                      <a:pos x="27" y="266"/>
                    </a:cxn>
                    <a:cxn ang="0">
                      <a:pos x="30" y="256"/>
                    </a:cxn>
                    <a:cxn ang="0">
                      <a:pos x="108" y="260"/>
                    </a:cxn>
                    <a:cxn ang="0">
                      <a:pos x="153" y="301"/>
                    </a:cxn>
                    <a:cxn ang="0">
                      <a:pos x="197" y="316"/>
                    </a:cxn>
                    <a:cxn ang="0">
                      <a:pos x="212" y="358"/>
                    </a:cxn>
                    <a:cxn ang="0">
                      <a:pos x="256" y="380"/>
                    </a:cxn>
                    <a:cxn ang="0">
                      <a:pos x="293" y="415"/>
                    </a:cxn>
                    <a:cxn ang="0">
                      <a:pos x="298" y="469"/>
                    </a:cxn>
                    <a:cxn ang="0">
                      <a:pos x="306" y="481"/>
                    </a:cxn>
                    <a:cxn ang="0">
                      <a:pos x="329" y="469"/>
                    </a:cxn>
                    <a:cxn ang="0">
                      <a:pos x="262" y="380"/>
                    </a:cxn>
                    <a:cxn ang="0">
                      <a:pos x="265" y="369"/>
                    </a:cxn>
                    <a:cxn ang="0">
                      <a:pos x="348" y="437"/>
                    </a:cxn>
                    <a:cxn ang="0">
                      <a:pos x="376" y="438"/>
                    </a:cxn>
                    <a:cxn ang="0">
                      <a:pos x="388" y="420"/>
                    </a:cxn>
                    <a:cxn ang="0">
                      <a:pos x="315" y="328"/>
                    </a:cxn>
                    <a:cxn ang="0">
                      <a:pos x="315" y="316"/>
                    </a:cxn>
                    <a:cxn ang="0">
                      <a:pos x="327" y="314"/>
                    </a:cxn>
                    <a:cxn ang="0">
                      <a:pos x="408" y="389"/>
                    </a:cxn>
                    <a:cxn ang="0">
                      <a:pos x="427" y="387"/>
                    </a:cxn>
                    <a:cxn ang="0">
                      <a:pos x="438" y="358"/>
                    </a:cxn>
                    <a:cxn ang="0">
                      <a:pos x="363" y="261"/>
                    </a:cxn>
                    <a:cxn ang="0">
                      <a:pos x="402" y="285"/>
                    </a:cxn>
                    <a:cxn ang="0">
                      <a:pos x="445" y="333"/>
                    </a:cxn>
                    <a:cxn ang="0">
                      <a:pos x="467" y="338"/>
                    </a:cxn>
                    <a:cxn ang="0">
                      <a:pos x="486" y="320"/>
                    </a:cxn>
                    <a:cxn ang="0">
                      <a:pos x="385" y="166"/>
                    </a:cxn>
                    <a:cxn ang="0">
                      <a:pos x="344" y="150"/>
                    </a:cxn>
                    <a:cxn ang="0">
                      <a:pos x="270" y="96"/>
                    </a:cxn>
                    <a:cxn ang="0">
                      <a:pos x="233" y="113"/>
                    </a:cxn>
                    <a:cxn ang="0">
                      <a:pos x="183" y="137"/>
                    </a:cxn>
                    <a:cxn ang="0">
                      <a:pos x="123" y="133"/>
                    </a:cxn>
                  </a:cxnLst>
                  <a:rect l="0" t="0" r="r" b="b"/>
                  <a:pathLst>
                    <a:path w="540" h="504">
                      <a:moveTo>
                        <a:pt x="265" y="0"/>
                      </a:moveTo>
                      <a:lnTo>
                        <a:pt x="494" y="20"/>
                      </a:lnTo>
                      <a:lnTo>
                        <a:pt x="540" y="244"/>
                      </a:lnTo>
                      <a:lnTo>
                        <a:pt x="494" y="284"/>
                      </a:lnTo>
                      <a:lnTo>
                        <a:pt x="497" y="289"/>
                      </a:lnTo>
                      <a:lnTo>
                        <a:pt x="497" y="292"/>
                      </a:lnTo>
                      <a:lnTo>
                        <a:pt x="498" y="296"/>
                      </a:lnTo>
                      <a:lnTo>
                        <a:pt x="500" y="305"/>
                      </a:lnTo>
                      <a:lnTo>
                        <a:pt x="500" y="316"/>
                      </a:lnTo>
                      <a:lnTo>
                        <a:pt x="497" y="328"/>
                      </a:lnTo>
                      <a:lnTo>
                        <a:pt x="488" y="339"/>
                      </a:lnTo>
                      <a:lnTo>
                        <a:pt x="476" y="347"/>
                      </a:lnTo>
                      <a:lnTo>
                        <a:pt x="462" y="349"/>
                      </a:lnTo>
                      <a:lnTo>
                        <a:pt x="456" y="349"/>
                      </a:lnTo>
                      <a:lnTo>
                        <a:pt x="449" y="348"/>
                      </a:lnTo>
                      <a:lnTo>
                        <a:pt x="444" y="346"/>
                      </a:lnTo>
                      <a:lnTo>
                        <a:pt x="447" y="348"/>
                      </a:lnTo>
                      <a:lnTo>
                        <a:pt x="449" y="356"/>
                      </a:lnTo>
                      <a:lnTo>
                        <a:pt x="450" y="366"/>
                      </a:lnTo>
                      <a:lnTo>
                        <a:pt x="448" y="379"/>
                      </a:lnTo>
                      <a:lnTo>
                        <a:pt x="440" y="390"/>
                      </a:lnTo>
                      <a:lnTo>
                        <a:pt x="427" y="399"/>
                      </a:lnTo>
                      <a:lnTo>
                        <a:pt x="413" y="402"/>
                      </a:lnTo>
                      <a:lnTo>
                        <a:pt x="400" y="399"/>
                      </a:lnTo>
                      <a:lnTo>
                        <a:pt x="395" y="397"/>
                      </a:lnTo>
                      <a:lnTo>
                        <a:pt x="398" y="406"/>
                      </a:lnTo>
                      <a:lnTo>
                        <a:pt x="399" y="415"/>
                      </a:lnTo>
                      <a:lnTo>
                        <a:pt x="399" y="426"/>
                      </a:lnTo>
                      <a:lnTo>
                        <a:pt x="395" y="435"/>
                      </a:lnTo>
                      <a:lnTo>
                        <a:pt x="388" y="444"/>
                      </a:lnTo>
                      <a:lnTo>
                        <a:pt x="386" y="446"/>
                      </a:lnTo>
                      <a:lnTo>
                        <a:pt x="381" y="448"/>
                      </a:lnTo>
                      <a:lnTo>
                        <a:pt x="374" y="451"/>
                      </a:lnTo>
                      <a:lnTo>
                        <a:pt x="363" y="452"/>
                      </a:lnTo>
                      <a:lnTo>
                        <a:pt x="352" y="451"/>
                      </a:lnTo>
                      <a:lnTo>
                        <a:pt x="339" y="446"/>
                      </a:lnTo>
                      <a:lnTo>
                        <a:pt x="342" y="453"/>
                      </a:lnTo>
                      <a:lnTo>
                        <a:pt x="343" y="463"/>
                      </a:lnTo>
                      <a:lnTo>
                        <a:pt x="338" y="475"/>
                      </a:lnTo>
                      <a:lnTo>
                        <a:pt x="327" y="486"/>
                      </a:lnTo>
                      <a:lnTo>
                        <a:pt x="322" y="489"/>
                      </a:lnTo>
                      <a:lnTo>
                        <a:pt x="319" y="492"/>
                      </a:lnTo>
                      <a:lnTo>
                        <a:pt x="313" y="493"/>
                      </a:lnTo>
                      <a:lnTo>
                        <a:pt x="303" y="493"/>
                      </a:lnTo>
                      <a:lnTo>
                        <a:pt x="299" y="492"/>
                      </a:lnTo>
                      <a:lnTo>
                        <a:pt x="294" y="489"/>
                      </a:lnTo>
                      <a:lnTo>
                        <a:pt x="293" y="488"/>
                      </a:lnTo>
                      <a:lnTo>
                        <a:pt x="288" y="484"/>
                      </a:lnTo>
                      <a:lnTo>
                        <a:pt x="280" y="476"/>
                      </a:lnTo>
                      <a:lnTo>
                        <a:pt x="263" y="494"/>
                      </a:lnTo>
                      <a:lnTo>
                        <a:pt x="254" y="502"/>
                      </a:lnTo>
                      <a:lnTo>
                        <a:pt x="243" y="504"/>
                      </a:lnTo>
                      <a:lnTo>
                        <a:pt x="233" y="503"/>
                      </a:lnTo>
                      <a:lnTo>
                        <a:pt x="222" y="497"/>
                      </a:lnTo>
                      <a:lnTo>
                        <a:pt x="215" y="488"/>
                      </a:lnTo>
                      <a:lnTo>
                        <a:pt x="212" y="476"/>
                      </a:lnTo>
                      <a:lnTo>
                        <a:pt x="212" y="466"/>
                      </a:lnTo>
                      <a:lnTo>
                        <a:pt x="214" y="462"/>
                      </a:lnTo>
                      <a:lnTo>
                        <a:pt x="212" y="465"/>
                      </a:lnTo>
                      <a:lnTo>
                        <a:pt x="205" y="471"/>
                      </a:lnTo>
                      <a:lnTo>
                        <a:pt x="196" y="475"/>
                      </a:lnTo>
                      <a:lnTo>
                        <a:pt x="187" y="476"/>
                      </a:lnTo>
                      <a:lnTo>
                        <a:pt x="174" y="474"/>
                      </a:lnTo>
                      <a:lnTo>
                        <a:pt x="161" y="466"/>
                      </a:lnTo>
                      <a:lnTo>
                        <a:pt x="153" y="454"/>
                      </a:lnTo>
                      <a:lnTo>
                        <a:pt x="149" y="442"/>
                      </a:lnTo>
                      <a:lnTo>
                        <a:pt x="149" y="430"/>
                      </a:lnTo>
                      <a:lnTo>
                        <a:pt x="155" y="420"/>
                      </a:lnTo>
                      <a:lnTo>
                        <a:pt x="144" y="426"/>
                      </a:lnTo>
                      <a:lnTo>
                        <a:pt x="133" y="428"/>
                      </a:lnTo>
                      <a:lnTo>
                        <a:pt x="120" y="425"/>
                      </a:lnTo>
                      <a:lnTo>
                        <a:pt x="107" y="419"/>
                      </a:lnTo>
                      <a:lnTo>
                        <a:pt x="100" y="406"/>
                      </a:lnTo>
                      <a:lnTo>
                        <a:pt x="96" y="393"/>
                      </a:lnTo>
                      <a:lnTo>
                        <a:pt x="96" y="381"/>
                      </a:lnTo>
                      <a:lnTo>
                        <a:pt x="101" y="370"/>
                      </a:lnTo>
                      <a:lnTo>
                        <a:pt x="93" y="375"/>
                      </a:lnTo>
                      <a:lnTo>
                        <a:pt x="88" y="376"/>
                      </a:lnTo>
                      <a:lnTo>
                        <a:pt x="83" y="376"/>
                      </a:lnTo>
                      <a:lnTo>
                        <a:pt x="70" y="374"/>
                      </a:lnTo>
                      <a:lnTo>
                        <a:pt x="59" y="366"/>
                      </a:lnTo>
                      <a:lnTo>
                        <a:pt x="50" y="355"/>
                      </a:lnTo>
                      <a:lnTo>
                        <a:pt x="44" y="342"/>
                      </a:lnTo>
                      <a:lnTo>
                        <a:pt x="46" y="328"/>
                      </a:lnTo>
                      <a:lnTo>
                        <a:pt x="52" y="316"/>
                      </a:lnTo>
                      <a:lnTo>
                        <a:pt x="76" y="291"/>
                      </a:lnTo>
                      <a:lnTo>
                        <a:pt x="74" y="288"/>
                      </a:lnTo>
                      <a:lnTo>
                        <a:pt x="27" y="266"/>
                      </a:lnTo>
                      <a:lnTo>
                        <a:pt x="10" y="260"/>
                      </a:lnTo>
                      <a:lnTo>
                        <a:pt x="0" y="255"/>
                      </a:lnTo>
                      <a:lnTo>
                        <a:pt x="2" y="242"/>
                      </a:lnTo>
                      <a:lnTo>
                        <a:pt x="30" y="256"/>
                      </a:lnTo>
                      <a:lnTo>
                        <a:pt x="75" y="276"/>
                      </a:lnTo>
                      <a:lnTo>
                        <a:pt x="78" y="273"/>
                      </a:lnTo>
                      <a:lnTo>
                        <a:pt x="92" y="264"/>
                      </a:lnTo>
                      <a:lnTo>
                        <a:pt x="108" y="260"/>
                      </a:lnTo>
                      <a:lnTo>
                        <a:pt x="125" y="262"/>
                      </a:lnTo>
                      <a:lnTo>
                        <a:pt x="138" y="271"/>
                      </a:lnTo>
                      <a:lnTo>
                        <a:pt x="148" y="284"/>
                      </a:lnTo>
                      <a:lnTo>
                        <a:pt x="153" y="301"/>
                      </a:lnTo>
                      <a:lnTo>
                        <a:pt x="153" y="306"/>
                      </a:lnTo>
                      <a:lnTo>
                        <a:pt x="169" y="305"/>
                      </a:lnTo>
                      <a:lnTo>
                        <a:pt x="184" y="308"/>
                      </a:lnTo>
                      <a:lnTo>
                        <a:pt x="197" y="316"/>
                      </a:lnTo>
                      <a:lnTo>
                        <a:pt x="205" y="325"/>
                      </a:lnTo>
                      <a:lnTo>
                        <a:pt x="210" y="335"/>
                      </a:lnTo>
                      <a:lnTo>
                        <a:pt x="212" y="348"/>
                      </a:lnTo>
                      <a:lnTo>
                        <a:pt x="212" y="358"/>
                      </a:lnTo>
                      <a:lnTo>
                        <a:pt x="224" y="358"/>
                      </a:lnTo>
                      <a:lnTo>
                        <a:pt x="235" y="362"/>
                      </a:lnTo>
                      <a:lnTo>
                        <a:pt x="247" y="370"/>
                      </a:lnTo>
                      <a:lnTo>
                        <a:pt x="256" y="380"/>
                      </a:lnTo>
                      <a:lnTo>
                        <a:pt x="261" y="393"/>
                      </a:lnTo>
                      <a:lnTo>
                        <a:pt x="262" y="406"/>
                      </a:lnTo>
                      <a:lnTo>
                        <a:pt x="278" y="407"/>
                      </a:lnTo>
                      <a:lnTo>
                        <a:pt x="293" y="415"/>
                      </a:lnTo>
                      <a:lnTo>
                        <a:pt x="302" y="428"/>
                      </a:lnTo>
                      <a:lnTo>
                        <a:pt x="307" y="442"/>
                      </a:lnTo>
                      <a:lnTo>
                        <a:pt x="304" y="456"/>
                      </a:lnTo>
                      <a:lnTo>
                        <a:pt x="298" y="469"/>
                      </a:lnTo>
                      <a:lnTo>
                        <a:pt x="294" y="474"/>
                      </a:lnTo>
                      <a:lnTo>
                        <a:pt x="302" y="480"/>
                      </a:lnTo>
                      <a:lnTo>
                        <a:pt x="303" y="480"/>
                      </a:lnTo>
                      <a:lnTo>
                        <a:pt x="306" y="481"/>
                      </a:lnTo>
                      <a:lnTo>
                        <a:pt x="308" y="481"/>
                      </a:lnTo>
                      <a:lnTo>
                        <a:pt x="315" y="480"/>
                      </a:lnTo>
                      <a:lnTo>
                        <a:pt x="320" y="478"/>
                      </a:lnTo>
                      <a:lnTo>
                        <a:pt x="329" y="469"/>
                      </a:lnTo>
                      <a:lnTo>
                        <a:pt x="331" y="461"/>
                      </a:lnTo>
                      <a:lnTo>
                        <a:pt x="330" y="454"/>
                      </a:lnTo>
                      <a:lnTo>
                        <a:pt x="329" y="451"/>
                      </a:lnTo>
                      <a:lnTo>
                        <a:pt x="262" y="380"/>
                      </a:lnTo>
                      <a:lnTo>
                        <a:pt x="262" y="375"/>
                      </a:lnTo>
                      <a:lnTo>
                        <a:pt x="263" y="373"/>
                      </a:lnTo>
                      <a:lnTo>
                        <a:pt x="263" y="371"/>
                      </a:lnTo>
                      <a:lnTo>
                        <a:pt x="265" y="369"/>
                      </a:lnTo>
                      <a:lnTo>
                        <a:pt x="270" y="366"/>
                      </a:lnTo>
                      <a:lnTo>
                        <a:pt x="279" y="366"/>
                      </a:lnTo>
                      <a:lnTo>
                        <a:pt x="344" y="434"/>
                      </a:lnTo>
                      <a:lnTo>
                        <a:pt x="348" y="437"/>
                      </a:lnTo>
                      <a:lnTo>
                        <a:pt x="353" y="439"/>
                      </a:lnTo>
                      <a:lnTo>
                        <a:pt x="358" y="440"/>
                      </a:lnTo>
                      <a:lnTo>
                        <a:pt x="368" y="440"/>
                      </a:lnTo>
                      <a:lnTo>
                        <a:pt x="376" y="438"/>
                      </a:lnTo>
                      <a:lnTo>
                        <a:pt x="377" y="437"/>
                      </a:lnTo>
                      <a:lnTo>
                        <a:pt x="380" y="435"/>
                      </a:lnTo>
                      <a:lnTo>
                        <a:pt x="386" y="428"/>
                      </a:lnTo>
                      <a:lnTo>
                        <a:pt x="388" y="420"/>
                      </a:lnTo>
                      <a:lnTo>
                        <a:pt x="388" y="411"/>
                      </a:lnTo>
                      <a:lnTo>
                        <a:pt x="385" y="405"/>
                      </a:lnTo>
                      <a:lnTo>
                        <a:pt x="384" y="401"/>
                      </a:lnTo>
                      <a:lnTo>
                        <a:pt x="315" y="328"/>
                      </a:lnTo>
                      <a:lnTo>
                        <a:pt x="315" y="326"/>
                      </a:lnTo>
                      <a:lnTo>
                        <a:pt x="313" y="324"/>
                      </a:lnTo>
                      <a:lnTo>
                        <a:pt x="313" y="319"/>
                      </a:lnTo>
                      <a:lnTo>
                        <a:pt x="315" y="316"/>
                      </a:lnTo>
                      <a:lnTo>
                        <a:pt x="317" y="314"/>
                      </a:lnTo>
                      <a:lnTo>
                        <a:pt x="320" y="312"/>
                      </a:lnTo>
                      <a:lnTo>
                        <a:pt x="325" y="312"/>
                      </a:lnTo>
                      <a:lnTo>
                        <a:pt x="327" y="314"/>
                      </a:lnTo>
                      <a:lnTo>
                        <a:pt x="330" y="314"/>
                      </a:lnTo>
                      <a:lnTo>
                        <a:pt x="394" y="383"/>
                      </a:lnTo>
                      <a:lnTo>
                        <a:pt x="402" y="388"/>
                      </a:lnTo>
                      <a:lnTo>
                        <a:pt x="408" y="389"/>
                      </a:lnTo>
                      <a:lnTo>
                        <a:pt x="413" y="390"/>
                      </a:lnTo>
                      <a:lnTo>
                        <a:pt x="418" y="390"/>
                      </a:lnTo>
                      <a:lnTo>
                        <a:pt x="424" y="389"/>
                      </a:lnTo>
                      <a:lnTo>
                        <a:pt x="427" y="387"/>
                      </a:lnTo>
                      <a:lnTo>
                        <a:pt x="431" y="383"/>
                      </a:lnTo>
                      <a:lnTo>
                        <a:pt x="438" y="374"/>
                      </a:lnTo>
                      <a:lnTo>
                        <a:pt x="439" y="365"/>
                      </a:lnTo>
                      <a:lnTo>
                        <a:pt x="438" y="358"/>
                      </a:lnTo>
                      <a:lnTo>
                        <a:pt x="436" y="353"/>
                      </a:lnTo>
                      <a:lnTo>
                        <a:pt x="361" y="274"/>
                      </a:lnTo>
                      <a:lnTo>
                        <a:pt x="361" y="264"/>
                      </a:lnTo>
                      <a:lnTo>
                        <a:pt x="363" y="261"/>
                      </a:lnTo>
                      <a:lnTo>
                        <a:pt x="368" y="259"/>
                      </a:lnTo>
                      <a:lnTo>
                        <a:pt x="377" y="259"/>
                      </a:lnTo>
                      <a:lnTo>
                        <a:pt x="379" y="260"/>
                      </a:lnTo>
                      <a:lnTo>
                        <a:pt x="402" y="285"/>
                      </a:lnTo>
                      <a:lnTo>
                        <a:pt x="413" y="300"/>
                      </a:lnTo>
                      <a:lnTo>
                        <a:pt x="435" y="321"/>
                      </a:lnTo>
                      <a:lnTo>
                        <a:pt x="441" y="329"/>
                      </a:lnTo>
                      <a:lnTo>
                        <a:pt x="445" y="333"/>
                      </a:lnTo>
                      <a:lnTo>
                        <a:pt x="448" y="334"/>
                      </a:lnTo>
                      <a:lnTo>
                        <a:pt x="452" y="335"/>
                      </a:lnTo>
                      <a:lnTo>
                        <a:pt x="457" y="338"/>
                      </a:lnTo>
                      <a:lnTo>
                        <a:pt x="467" y="338"/>
                      </a:lnTo>
                      <a:lnTo>
                        <a:pt x="471" y="337"/>
                      </a:lnTo>
                      <a:lnTo>
                        <a:pt x="476" y="334"/>
                      </a:lnTo>
                      <a:lnTo>
                        <a:pt x="480" y="330"/>
                      </a:lnTo>
                      <a:lnTo>
                        <a:pt x="486" y="320"/>
                      </a:lnTo>
                      <a:lnTo>
                        <a:pt x="489" y="311"/>
                      </a:lnTo>
                      <a:lnTo>
                        <a:pt x="488" y="302"/>
                      </a:lnTo>
                      <a:lnTo>
                        <a:pt x="486" y="297"/>
                      </a:lnTo>
                      <a:lnTo>
                        <a:pt x="385" y="166"/>
                      </a:lnTo>
                      <a:lnTo>
                        <a:pt x="383" y="165"/>
                      </a:lnTo>
                      <a:lnTo>
                        <a:pt x="374" y="162"/>
                      </a:lnTo>
                      <a:lnTo>
                        <a:pt x="359" y="157"/>
                      </a:lnTo>
                      <a:lnTo>
                        <a:pt x="344" y="150"/>
                      </a:lnTo>
                      <a:lnTo>
                        <a:pt x="325" y="141"/>
                      </a:lnTo>
                      <a:lnTo>
                        <a:pt x="306" y="128"/>
                      </a:lnTo>
                      <a:lnTo>
                        <a:pt x="288" y="114"/>
                      </a:lnTo>
                      <a:lnTo>
                        <a:pt x="270" y="96"/>
                      </a:lnTo>
                      <a:lnTo>
                        <a:pt x="267" y="97"/>
                      </a:lnTo>
                      <a:lnTo>
                        <a:pt x="258" y="101"/>
                      </a:lnTo>
                      <a:lnTo>
                        <a:pt x="247" y="106"/>
                      </a:lnTo>
                      <a:lnTo>
                        <a:pt x="233" y="113"/>
                      </a:lnTo>
                      <a:lnTo>
                        <a:pt x="219" y="120"/>
                      </a:lnTo>
                      <a:lnTo>
                        <a:pt x="205" y="127"/>
                      </a:lnTo>
                      <a:lnTo>
                        <a:pt x="192" y="133"/>
                      </a:lnTo>
                      <a:lnTo>
                        <a:pt x="183" y="137"/>
                      </a:lnTo>
                      <a:lnTo>
                        <a:pt x="170" y="141"/>
                      </a:lnTo>
                      <a:lnTo>
                        <a:pt x="155" y="141"/>
                      </a:lnTo>
                      <a:lnTo>
                        <a:pt x="138" y="139"/>
                      </a:lnTo>
                      <a:lnTo>
                        <a:pt x="123" y="133"/>
                      </a:lnTo>
                      <a:lnTo>
                        <a:pt x="108" y="124"/>
                      </a:lnTo>
                      <a:lnTo>
                        <a:pt x="97" y="111"/>
                      </a:lnTo>
                      <a:lnTo>
                        <a:pt x="265"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4" name="Freeform 37"/>
                <p:cNvSpPr>
                  <a:spLocks/>
                </p:cNvSpPr>
                <p:nvPr/>
              </p:nvSpPr>
              <p:spPr bwMode="auto">
                <a:xfrm>
                  <a:off x="1117397" y="2908311"/>
                  <a:ext cx="87045" cy="19343"/>
                </a:xfrm>
                <a:custGeom>
                  <a:avLst/>
                  <a:gdLst/>
                  <a:ahLst/>
                  <a:cxnLst>
                    <a:cxn ang="0">
                      <a:pos x="2" y="0"/>
                    </a:cxn>
                    <a:cxn ang="0">
                      <a:pos x="144" y="21"/>
                    </a:cxn>
                    <a:cxn ang="0">
                      <a:pos x="125" y="32"/>
                    </a:cxn>
                    <a:cxn ang="0">
                      <a:pos x="0" y="12"/>
                    </a:cxn>
                    <a:cxn ang="0">
                      <a:pos x="2" y="0"/>
                    </a:cxn>
                  </a:cxnLst>
                  <a:rect l="0" t="0" r="r" b="b"/>
                  <a:pathLst>
                    <a:path w="144" h="32">
                      <a:moveTo>
                        <a:pt x="2" y="0"/>
                      </a:moveTo>
                      <a:lnTo>
                        <a:pt x="144" y="21"/>
                      </a:lnTo>
                      <a:lnTo>
                        <a:pt x="125" y="32"/>
                      </a:lnTo>
                      <a:lnTo>
                        <a:pt x="0" y="12"/>
                      </a:lnTo>
                      <a:lnTo>
                        <a:pt x="2"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sp>
              <p:nvSpPr>
                <p:cNvPr id="55" name="Freeform 38"/>
                <p:cNvSpPr>
                  <a:spLocks/>
                </p:cNvSpPr>
                <p:nvPr/>
              </p:nvSpPr>
              <p:spPr bwMode="auto">
                <a:xfrm>
                  <a:off x="1396061" y="2885341"/>
                  <a:ext cx="57425" cy="174694"/>
                </a:xfrm>
                <a:custGeom>
                  <a:avLst/>
                  <a:gdLst/>
                  <a:ahLst/>
                  <a:cxnLst>
                    <a:cxn ang="0">
                      <a:pos x="37" y="0"/>
                    </a:cxn>
                    <a:cxn ang="0">
                      <a:pos x="95" y="289"/>
                    </a:cxn>
                    <a:cxn ang="0">
                      <a:pos x="78" y="288"/>
                    </a:cxn>
                    <a:cxn ang="0">
                      <a:pos x="66" y="286"/>
                    </a:cxn>
                    <a:cxn ang="0">
                      <a:pos x="59" y="280"/>
                    </a:cxn>
                    <a:cxn ang="0">
                      <a:pos x="52" y="275"/>
                    </a:cxn>
                    <a:cxn ang="0">
                      <a:pos x="50" y="271"/>
                    </a:cxn>
                    <a:cxn ang="0">
                      <a:pos x="48" y="268"/>
                    </a:cxn>
                    <a:cxn ang="0">
                      <a:pos x="48" y="266"/>
                    </a:cxn>
                    <a:cxn ang="0">
                      <a:pos x="47" y="262"/>
                    </a:cxn>
                    <a:cxn ang="0">
                      <a:pos x="46" y="254"/>
                    </a:cxn>
                    <a:cxn ang="0">
                      <a:pos x="42" y="238"/>
                    </a:cxn>
                    <a:cxn ang="0">
                      <a:pos x="38" y="219"/>
                    </a:cxn>
                    <a:cxn ang="0">
                      <a:pos x="34" y="196"/>
                    </a:cxn>
                    <a:cxn ang="0">
                      <a:pos x="29" y="172"/>
                    </a:cxn>
                    <a:cxn ang="0">
                      <a:pos x="23" y="146"/>
                    </a:cxn>
                    <a:cxn ang="0">
                      <a:pos x="13" y="97"/>
                    </a:cxn>
                    <a:cxn ang="0">
                      <a:pos x="9" y="76"/>
                    </a:cxn>
                    <a:cxn ang="0">
                      <a:pos x="5" y="58"/>
                    </a:cxn>
                    <a:cxn ang="0">
                      <a:pos x="1" y="44"/>
                    </a:cxn>
                    <a:cxn ang="0">
                      <a:pos x="0" y="36"/>
                    </a:cxn>
                    <a:cxn ang="0">
                      <a:pos x="0" y="24"/>
                    </a:cxn>
                    <a:cxn ang="0">
                      <a:pos x="4" y="17"/>
                    </a:cxn>
                    <a:cxn ang="0">
                      <a:pos x="10" y="10"/>
                    </a:cxn>
                    <a:cxn ang="0">
                      <a:pos x="19" y="5"/>
                    </a:cxn>
                    <a:cxn ang="0">
                      <a:pos x="27" y="3"/>
                    </a:cxn>
                    <a:cxn ang="0">
                      <a:pos x="29" y="3"/>
                    </a:cxn>
                    <a:cxn ang="0">
                      <a:pos x="37" y="0"/>
                    </a:cxn>
                  </a:cxnLst>
                  <a:rect l="0" t="0" r="r" b="b"/>
                  <a:pathLst>
                    <a:path w="95" h="289">
                      <a:moveTo>
                        <a:pt x="37" y="0"/>
                      </a:moveTo>
                      <a:lnTo>
                        <a:pt x="95" y="289"/>
                      </a:lnTo>
                      <a:lnTo>
                        <a:pt x="78" y="288"/>
                      </a:lnTo>
                      <a:lnTo>
                        <a:pt x="66" y="286"/>
                      </a:lnTo>
                      <a:lnTo>
                        <a:pt x="59" y="280"/>
                      </a:lnTo>
                      <a:lnTo>
                        <a:pt x="52" y="275"/>
                      </a:lnTo>
                      <a:lnTo>
                        <a:pt x="50" y="271"/>
                      </a:lnTo>
                      <a:lnTo>
                        <a:pt x="48" y="268"/>
                      </a:lnTo>
                      <a:lnTo>
                        <a:pt x="48" y="266"/>
                      </a:lnTo>
                      <a:lnTo>
                        <a:pt x="47" y="262"/>
                      </a:lnTo>
                      <a:lnTo>
                        <a:pt x="46" y="254"/>
                      </a:lnTo>
                      <a:lnTo>
                        <a:pt x="42" y="238"/>
                      </a:lnTo>
                      <a:lnTo>
                        <a:pt x="38" y="219"/>
                      </a:lnTo>
                      <a:lnTo>
                        <a:pt x="34" y="196"/>
                      </a:lnTo>
                      <a:lnTo>
                        <a:pt x="29" y="172"/>
                      </a:lnTo>
                      <a:lnTo>
                        <a:pt x="23" y="146"/>
                      </a:lnTo>
                      <a:lnTo>
                        <a:pt x="13" y="97"/>
                      </a:lnTo>
                      <a:lnTo>
                        <a:pt x="9" y="76"/>
                      </a:lnTo>
                      <a:lnTo>
                        <a:pt x="5" y="58"/>
                      </a:lnTo>
                      <a:lnTo>
                        <a:pt x="1" y="44"/>
                      </a:lnTo>
                      <a:lnTo>
                        <a:pt x="0" y="36"/>
                      </a:lnTo>
                      <a:lnTo>
                        <a:pt x="0" y="24"/>
                      </a:lnTo>
                      <a:lnTo>
                        <a:pt x="4" y="17"/>
                      </a:lnTo>
                      <a:lnTo>
                        <a:pt x="10" y="10"/>
                      </a:lnTo>
                      <a:lnTo>
                        <a:pt x="19" y="5"/>
                      </a:lnTo>
                      <a:lnTo>
                        <a:pt x="27" y="3"/>
                      </a:lnTo>
                      <a:lnTo>
                        <a:pt x="29" y="3"/>
                      </a:lnTo>
                      <a:lnTo>
                        <a:pt x="37"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endParaRPr lang="en-US" sz="1800">
                    <a:solidFill>
                      <a:srgbClr val="FF0000"/>
                    </a:solidFill>
                  </a:endParaRPr>
                </a:p>
              </p:txBody>
            </p:sp>
          </p:grpSp>
        </p:grpSp>
        <p:sp>
          <p:nvSpPr>
            <p:cNvPr id="22" name="TextBox 21"/>
            <p:cNvSpPr txBox="1"/>
            <p:nvPr/>
          </p:nvSpPr>
          <p:spPr>
            <a:xfrm>
              <a:off x="8971086" y="731977"/>
              <a:ext cx="3060000" cy="634873"/>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Build a strong political commitment and leadership  at the highest level</a:t>
              </a:r>
              <a:r>
                <a:rPr lang="en-US" sz="1400" b="1" dirty="0">
                  <a:solidFill>
                    <a:schemeClr val="bg2">
                      <a:lumMod val="10000"/>
                    </a:schemeClr>
                  </a:solidFill>
                  <a:latin typeface="Arial Narrow" panose="020B0606020202030204" pitchFamily="34" charset="0"/>
                </a:rPr>
                <a:t> </a:t>
              </a:r>
              <a:r>
                <a:rPr lang="en-US" sz="1400" dirty="0">
                  <a:solidFill>
                    <a:schemeClr val="bg2">
                      <a:lumMod val="10000"/>
                    </a:schemeClr>
                  </a:solidFill>
                  <a:latin typeface="Arial Narrow" panose="020B0606020202030204" pitchFamily="34" charset="0"/>
                </a:rPr>
                <a:t>to foster whole-of-government action for PCSD</a:t>
              </a:r>
              <a:endParaRPr lang="en-GB" sz="1600" dirty="0">
                <a:solidFill>
                  <a:schemeClr val="bg2">
                    <a:lumMod val="10000"/>
                  </a:schemeClr>
                </a:solidFill>
                <a:latin typeface="Arial Narrow" panose="020B0606020202030204" pitchFamily="34" charset="0"/>
              </a:endParaRPr>
            </a:p>
          </p:txBody>
        </p:sp>
        <p:sp>
          <p:nvSpPr>
            <p:cNvPr id="23" name="TextBox 22"/>
            <p:cNvSpPr txBox="1"/>
            <p:nvPr/>
          </p:nvSpPr>
          <p:spPr>
            <a:xfrm>
              <a:off x="8967629" y="2139768"/>
              <a:ext cx="3060000" cy="633600"/>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Define, implement and communicate a strategic long-term vision</a:t>
              </a:r>
              <a:r>
                <a:rPr lang="en-US" sz="1400" b="1" dirty="0">
                  <a:solidFill>
                    <a:schemeClr val="bg2">
                      <a:lumMod val="10000"/>
                    </a:schemeClr>
                  </a:solidFill>
                  <a:latin typeface="Arial Narrow" panose="020B0606020202030204" pitchFamily="34" charset="0"/>
                </a:rPr>
                <a:t> </a:t>
              </a:r>
              <a:r>
                <a:rPr lang="en-US" sz="1400" dirty="0">
                  <a:solidFill>
                    <a:schemeClr val="bg2">
                      <a:lumMod val="10000"/>
                    </a:schemeClr>
                  </a:solidFill>
                  <a:latin typeface="Arial Narrow" panose="020B0606020202030204" pitchFamily="34" charset="0"/>
                </a:rPr>
                <a:t>that supports PCSD</a:t>
              </a:r>
              <a:endParaRPr lang="en-GB" sz="1400" dirty="0">
                <a:solidFill>
                  <a:schemeClr val="bg2">
                    <a:lumMod val="10000"/>
                  </a:schemeClr>
                </a:solidFill>
                <a:latin typeface="Arial Narrow" panose="020B0606020202030204" pitchFamily="34" charset="0"/>
              </a:endParaRPr>
            </a:p>
          </p:txBody>
        </p:sp>
        <p:sp>
          <p:nvSpPr>
            <p:cNvPr id="24" name="TextBox 23"/>
            <p:cNvSpPr txBox="1"/>
            <p:nvPr/>
          </p:nvSpPr>
          <p:spPr>
            <a:xfrm>
              <a:off x="9040960" y="3773246"/>
              <a:ext cx="3060000" cy="633600"/>
            </a:xfrm>
            <a:prstGeom prst="rect">
              <a:avLst/>
            </a:prstGeom>
            <a:noFill/>
          </p:spPr>
          <p:txBody>
            <a:bodyPr wrap="square" lIns="72000" tIns="0" rIns="36000" bIns="0" rtlCol="0" anchor="ctr">
              <a:noAutofit/>
            </a:bodyPr>
            <a:lstStyle/>
            <a:p>
              <a:r>
                <a:rPr lang="en-GB" sz="1400" b="1" dirty="0">
                  <a:solidFill>
                    <a:schemeClr val="tx2"/>
                  </a:solidFill>
                  <a:latin typeface="Arial Narrow" panose="020B0606020202030204" pitchFamily="34" charset="0"/>
                </a:rPr>
                <a:t>Improve policy integration</a:t>
              </a:r>
              <a:r>
                <a:rPr lang="en-GB" sz="1400" b="1" dirty="0">
                  <a:solidFill>
                    <a:schemeClr val="bg2">
                      <a:lumMod val="10000"/>
                    </a:schemeClr>
                  </a:solidFill>
                  <a:latin typeface="Arial Narrow" panose="020B0606020202030204" pitchFamily="34" charset="0"/>
                </a:rPr>
                <a:t> </a:t>
              </a:r>
              <a:r>
                <a:rPr lang="en-GB" sz="1400" dirty="0">
                  <a:solidFill>
                    <a:schemeClr val="bg2">
                      <a:lumMod val="10000"/>
                    </a:schemeClr>
                  </a:solidFill>
                  <a:latin typeface="Arial Narrow" panose="020B0606020202030204" pitchFamily="34" charset="0"/>
                </a:rPr>
                <a:t>to capitalise on synergies and benefits across economic, social and environmental policy areas</a:t>
              </a:r>
            </a:p>
          </p:txBody>
        </p:sp>
        <p:sp>
          <p:nvSpPr>
            <p:cNvPr id="25" name="TextBox 24"/>
            <p:cNvSpPr txBox="1"/>
            <p:nvPr/>
          </p:nvSpPr>
          <p:spPr>
            <a:xfrm>
              <a:off x="8356010" y="5104038"/>
              <a:ext cx="3060000" cy="633600"/>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Ensure whole-of-government coordination</a:t>
              </a:r>
              <a:r>
                <a:rPr lang="en-US" sz="1400" b="1" dirty="0">
                  <a:solidFill>
                    <a:schemeClr val="bg2">
                      <a:lumMod val="10000"/>
                    </a:schemeClr>
                  </a:solidFill>
                  <a:latin typeface="Arial Narrow" panose="020B0606020202030204" pitchFamily="34" charset="0"/>
                </a:rPr>
                <a:t> </a:t>
              </a:r>
              <a:r>
                <a:rPr lang="en-US" sz="1400" dirty="0">
                  <a:solidFill>
                    <a:schemeClr val="bg2">
                      <a:lumMod val="10000"/>
                    </a:schemeClr>
                  </a:solidFill>
                  <a:latin typeface="Arial Narrow" panose="020B0606020202030204" pitchFamily="34" charset="0"/>
                </a:rPr>
                <a:t>to resolve divergences between sectoral priorities and policies</a:t>
              </a:r>
              <a:endParaRPr lang="en-GB" sz="1400" dirty="0">
                <a:solidFill>
                  <a:schemeClr val="bg2">
                    <a:lumMod val="10000"/>
                  </a:schemeClr>
                </a:solidFill>
                <a:latin typeface="Arial Narrow" panose="020B0606020202030204" pitchFamily="34" charset="0"/>
              </a:endParaRPr>
            </a:p>
          </p:txBody>
        </p:sp>
        <p:sp>
          <p:nvSpPr>
            <p:cNvPr id="26" name="TextBox 25"/>
            <p:cNvSpPr txBox="1"/>
            <p:nvPr/>
          </p:nvSpPr>
          <p:spPr>
            <a:xfrm>
              <a:off x="519220" y="5167839"/>
              <a:ext cx="3060000" cy="633600"/>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Involve regional and local authorities</a:t>
              </a:r>
              <a:r>
                <a:rPr lang="en-US" sz="1400" b="1" dirty="0">
                  <a:solidFill>
                    <a:schemeClr val="bg2">
                      <a:lumMod val="10000"/>
                    </a:schemeClr>
                  </a:solidFill>
                  <a:latin typeface="Arial Narrow" panose="020B0606020202030204" pitchFamily="34" charset="0"/>
                </a:rPr>
                <a:t> </a:t>
              </a:r>
              <a:r>
                <a:rPr lang="en-US" sz="1400" dirty="0">
                  <a:solidFill>
                    <a:schemeClr val="bg2">
                      <a:lumMod val="10000"/>
                    </a:schemeClr>
                  </a:solidFill>
                  <a:latin typeface="Arial Narrow" panose="020B0606020202030204" pitchFamily="34" charset="0"/>
                </a:rPr>
                <a:t>to align priorities, ensure coordinated actions and enhance coherence across levels of government</a:t>
              </a:r>
              <a:endParaRPr lang="en-GB" sz="1400" dirty="0">
                <a:solidFill>
                  <a:schemeClr val="bg2">
                    <a:lumMod val="10000"/>
                  </a:schemeClr>
                </a:solidFill>
                <a:latin typeface="Arial Narrow" panose="020B0606020202030204" pitchFamily="34" charset="0"/>
              </a:endParaRPr>
            </a:p>
          </p:txBody>
        </p:sp>
        <p:sp>
          <p:nvSpPr>
            <p:cNvPr id="27" name="TextBox 26"/>
            <p:cNvSpPr txBox="1"/>
            <p:nvPr/>
          </p:nvSpPr>
          <p:spPr>
            <a:xfrm>
              <a:off x="519220" y="3833086"/>
              <a:ext cx="2825906" cy="633600"/>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Engage stakeholders effectively</a:t>
              </a:r>
              <a:r>
                <a:rPr lang="en-US" sz="1400" b="1" dirty="0">
                  <a:solidFill>
                    <a:schemeClr val="bg2">
                      <a:lumMod val="10000"/>
                    </a:schemeClr>
                  </a:solidFill>
                  <a:latin typeface="Arial Narrow" panose="020B0606020202030204" pitchFamily="34" charset="0"/>
                </a:rPr>
                <a:t> </a:t>
              </a:r>
              <a:r>
                <a:rPr lang="en-US" sz="1400" dirty="0">
                  <a:solidFill>
                    <a:schemeClr val="bg2">
                      <a:lumMod val="10000"/>
                    </a:schemeClr>
                  </a:solidFill>
                  <a:latin typeface="Arial Narrow" panose="020B0606020202030204" pitchFamily="34" charset="0"/>
                </a:rPr>
                <a:t>to sustain broader support for PCSD</a:t>
              </a:r>
              <a:endParaRPr lang="en-GB" sz="1400" dirty="0">
                <a:solidFill>
                  <a:schemeClr val="bg2">
                    <a:lumMod val="10000"/>
                  </a:schemeClr>
                </a:solidFill>
                <a:latin typeface="Arial Narrow" panose="020B0606020202030204" pitchFamily="34" charset="0"/>
              </a:endParaRPr>
            </a:p>
          </p:txBody>
        </p:sp>
        <p:sp>
          <p:nvSpPr>
            <p:cNvPr id="28" name="TextBox 27"/>
            <p:cNvSpPr txBox="1"/>
            <p:nvPr/>
          </p:nvSpPr>
          <p:spPr>
            <a:xfrm>
              <a:off x="519220" y="2069232"/>
              <a:ext cx="2825906" cy="633600"/>
            </a:xfrm>
            <a:prstGeom prst="rect">
              <a:avLst/>
            </a:prstGeom>
            <a:noFill/>
          </p:spPr>
          <p:txBody>
            <a:bodyPr wrap="square" lIns="72000" tIns="0" rIns="36000" bIns="0" rtlCol="0" anchor="ctr">
              <a:noAutofit/>
            </a:bodyPr>
            <a:lstStyle/>
            <a:p>
              <a:r>
                <a:rPr lang="en-GB" sz="1400" b="1" dirty="0">
                  <a:solidFill>
                    <a:schemeClr val="tx2"/>
                  </a:solidFill>
                  <a:latin typeface="Arial Narrow" panose="020B0606020202030204" pitchFamily="34" charset="0"/>
                </a:rPr>
                <a:t>Analyse and assess policy impacts to inform decision-making</a:t>
              </a:r>
              <a:r>
                <a:rPr lang="en-GB" sz="1400" b="1" dirty="0">
                  <a:solidFill>
                    <a:schemeClr val="bg2">
                      <a:lumMod val="10000"/>
                    </a:schemeClr>
                  </a:solidFill>
                  <a:latin typeface="Arial Narrow" panose="020B0606020202030204" pitchFamily="34" charset="0"/>
                </a:rPr>
                <a:t> </a:t>
              </a:r>
              <a:r>
                <a:rPr lang="en-GB" sz="1400" dirty="0">
                  <a:solidFill>
                    <a:schemeClr val="bg2">
                      <a:lumMod val="10000"/>
                    </a:schemeClr>
                  </a:solidFill>
                  <a:latin typeface="Arial Narrow" panose="020B0606020202030204" pitchFamily="34" charset="0"/>
                </a:rPr>
                <a:t>and avoid negative effects on the sustainable development prospects of other countries</a:t>
              </a:r>
            </a:p>
          </p:txBody>
        </p:sp>
        <p:sp>
          <p:nvSpPr>
            <p:cNvPr id="29" name="TextBox 28"/>
            <p:cNvSpPr txBox="1"/>
            <p:nvPr/>
          </p:nvSpPr>
          <p:spPr>
            <a:xfrm>
              <a:off x="491186" y="862910"/>
              <a:ext cx="2976974" cy="633600"/>
            </a:xfrm>
            <a:prstGeom prst="rect">
              <a:avLst/>
            </a:prstGeom>
            <a:noFill/>
          </p:spPr>
          <p:txBody>
            <a:bodyPr wrap="square" lIns="72000" tIns="0" rIns="36000" bIns="0" rtlCol="0" anchor="ctr">
              <a:noAutofit/>
            </a:bodyPr>
            <a:lstStyle/>
            <a:p>
              <a:r>
                <a:rPr lang="en-US" sz="1400" b="1" dirty="0">
                  <a:solidFill>
                    <a:schemeClr val="tx2"/>
                  </a:solidFill>
                  <a:latin typeface="Arial Narrow" panose="020B0606020202030204" pitchFamily="34" charset="0"/>
                </a:rPr>
                <a:t>Strengthen monitoring, reporting and evaluation systems </a:t>
              </a:r>
              <a:r>
                <a:rPr lang="en-US" sz="1400" dirty="0">
                  <a:solidFill>
                    <a:schemeClr val="bg2">
                      <a:lumMod val="10000"/>
                    </a:schemeClr>
                  </a:solidFill>
                  <a:latin typeface="Arial Narrow" panose="020B0606020202030204" pitchFamily="34" charset="0"/>
                </a:rPr>
                <a:t>to collect evidence on the impacts of policies and report progress on PCSD</a:t>
              </a:r>
              <a:endParaRPr lang="en-GB" sz="1400" dirty="0">
                <a:solidFill>
                  <a:schemeClr val="bg2">
                    <a:lumMod val="10000"/>
                  </a:schemeClr>
                </a:solidFill>
                <a:latin typeface="Arial Narrow" panose="020B0606020202030204" pitchFamily="34" charset="0"/>
              </a:endParaRPr>
            </a:p>
          </p:txBody>
        </p:sp>
        <p:cxnSp>
          <p:nvCxnSpPr>
            <p:cNvPr id="30" name="Elbow Connector 29"/>
            <p:cNvCxnSpPr>
              <a:stCxn id="23" idx="1"/>
              <a:endCxn id="35" idx="3"/>
            </p:cNvCxnSpPr>
            <p:nvPr/>
          </p:nvCxnSpPr>
          <p:spPr>
            <a:xfrm rot="10800000" flipV="1">
              <a:off x="8293289" y="2456568"/>
              <a:ext cx="674340" cy="377342"/>
            </a:xfrm>
            <a:prstGeom prst="bentConnector3">
              <a:avLst/>
            </a:prstGeom>
          </p:spPr>
          <p:style>
            <a:lnRef idx="1">
              <a:schemeClr val="dk1"/>
            </a:lnRef>
            <a:fillRef idx="0">
              <a:schemeClr val="dk1"/>
            </a:fillRef>
            <a:effectRef idx="0">
              <a:schemeClr val="dk1"/>
            </a:effectRef>
            <a:fontRef idx="minor">
              <a:schemeClr val="tx1"/>
            </a:fontRef>
          </p:style>
        </p:cxnSp>
      </p:grpSp>
      <p:sp>
        <p:nvSpPr>
          <p:cNvPr id="3" name="Title 2"/>
          <p:cNvSpPr>
            <a:spLocks noGrp="1"/>
          </p:cNvSpPr>
          <p:nvPr>
            <p:ph type="title"/>
          </p:nvPr>
        </p:nvSpPr>
        <p:spPr/>
        <p:txBody>
          <a:bodyPr/>
          <a:lstStyle/>
          <a:p>
            <a:r>
              <a:rPr lang="en-GB" sz="2400" b="1" dirty="0"/>
              <a:t>Building Blocks of Policy Coherence for Sustainable Development</a:t>
            </a:r>
            <a:br>
              <a:rPr lang="en-GB" sz="2400" b="1" dirty="0"/>
            </a:br>
            <a:r>
              <a:rPr lang="en-GB" sz="2400" b="1" dirty="0"/>
              <a:t>(</a:t>
            </a:r>
            <a:r>
              <a:rPr lang="en-GB" sz="2000" b="1" dirty="0">
                <a:solidFill>
                  <a:srgbClr val="727272">
                    <a:lumMod val="50000"/>
                  </a:srgbClr>
                </a:solidFill>
                <a:latin typeface="Arial" panose="020B0604020202020204" pitchFamily="34" charset="0"/>
                <a:cs typeface="Arial" panose="020B0604020202020204" pitchFamily="34" charset="0"/>
              </a:rPr>
              <a:t>8 principles </a:t>
            </a:r>
            <a:r>
              <a:rPr lang="en-GB" sz="2000" b="1" dirty="0">
                <a:solidFill>
                  <a:srgbClr val="727272"/>
                </a:solidFill>
                <a:latin typeface="Arial" panose="020B0604020202020204" pitchFamily="34" charset="0"/>
                <a:cs typeface="Arial" panose="020B0604020202020204" pitchFamily="34" charset="0"/>
              </a:rPr>
              <a:t>under </a:t>
            </a:r>
            <a:r>
              <a:rPr lang="en-GB" sz="2000" b="1" dirty="0">
                <a:solidFill>
                  <a:srgbClr val="727272">
                    <a:lumMod val="50000"/>
                  </a:srgbClr>
                </a:solidFill>
                <a:latin typeface="Arial" panose="020B0604020202020204" pitchFamily="34" charset="0"/>
                <a:cs typeface="Arial" panose="020B0604020202020204" pitchFamily="34" charset="0"/>
              </a:rPr>
              <a:t>three key pillars)</a:t>
            </a:r>
            <a:endParaRPr lang="en-GB" sz="2400" b="1" dirty="0"/>
          </a:p>
        </p:txBody>
      </p:sp>
      <p:grpSp>
        <p:nvGrpSpPr>
          <p:cNvPr id="107" name="Group 106"/>
          <p:cNvGrpSpPr/>
          <p:nvPr/>
        </p:nvGrpSpPr>
        <p:grpSpPr>
          <a:xfrm>
            <a:off x="3236638" y="1394028"/>
            <a:ext cx="5420800" cy="5413149"/>
            <a:chOff x="3236638" y="1394028"/>
            <a:chExt cx="5420800" cy="5413149"/>
          </a:xfrm>
        </p:grpSpPr>
        <p:sp>
          <p:nvSpPr>
            <p:cNvPr id="101" name="Block Arc 100"/>
            <p:cNvSpPr/>
            <p:nvPr/>
          </p:nvSpPr>
          <p:spPr>
            <a:xfrm>
              <a:off x="3236638" y="1403756"/>
              <a:ext cx="5400000" cy="5400000"/>
            </a:xfrm>
            <a:prstGeom prst="blockArc">
              <a:avLst>
                <a:gd name="adj1" fmla="val 16254539"/>
                <a:gd name="adj2" fmla="val 2612408"/>
                <a:gd name="adj3" fmla="val 7461"/>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endParaRPr>
            </a:p>
          </p:txBody>
        </p:sp>
        <p:sp>
          <p:nvSpPr>
            <p:cNvPr id="102" name="Block Arc 101"/>
            <p:cNvSpPr/>
            <p:nvPr/>
          </p:nvSpPr>
          <p:spPr>
            <a:xfrm>
              <a:off x="3257438" y="1394028"/>
              <a:ext cx="5400000" cy="5400000"/>
            </a:xfrm>
            <a:prstGeom prst="blockArc">
              <a:avLst>
                <a:gd name="adj1" fmla="val 2708568"/>
                <a:gd name="adj2" fmla="val 10745661"/>
                <a:gd name="adj3" fmla="val 7530"/>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endParaRPr>
            </a:p>
          </p:txBody>
        </p:sp>
        <p:sp>
          <p:nvSpPr>
            <p:cNvPr id="103" name="Block Arc 102"/>
            <p:cNvSpPr/>
            <p:nvPr/>
          </p:nvSpPr>
          <p:spPr>
            <a:xfrm>
              <a:off x="3257438" y="1407177"/>
              <a:ext cx="5400000" cy="5400000"/>
            </a:xfrm>
            <a:prstGeom prst="blockArc">
              <a:avLst>
                <a:gd name="adj1" fmla="val 10876270"/>
                <a:gd name="adj2" fmla="val 16127492"/>
                <a:gd name="adj3" fmla="val 7277"/>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GB" dirty="0">
                <a:solidFill>
                  <a:schemeClr val="tx1"/>
                </a:solidFill>
              </a:endParaRPr>
            </a:p>
          </p:txBody>
        </p:sp>
        <p:sp>
          <p:nvSpPr>
            <p:cNvPr id="104" name="TextBox 103"/>
            <p:cNvSpPr txBox="1"/>
            <p:nvPr/>
          </p:nvSpPr>
          <p:spPr>
            <a:xfrm rot="4138840">
              <a:off x="4547139" y="2068263"/>
              <a:ext cx="4104111" cy="3453044"/>
            </a:xfrm>
            <a:prstGeom prst="rect">
              <a:avLst/>
            </a:prstGeom>
            <a:noFill/>
          </p:spPr>
          <p:txBody>
            <a:bodyPr wrap="square" rtlCol="0">
              <a:prstTxWarp prst="textArchUp">
                <a:avLst>
                  <a:gd name="adj" fmla="val 11091942"/>
                </a:avLst>
              </a:prstTxWarp>
              <a:spAutoFit/>
            </a:bodyPr>
            <a:lstStyle/>
            <a:p>
              <a:pPr algn="ctr"/>
              <a:r>
                <a:rPr lang="en-GB" b="1" spc="150" dirty="0">
                  <a:solidFill>
                    <a:schemeClr val="accent1"/>
                  </a:solidFill>
                  <a:latin typeface="+mj-lt"/>
                </a:rPr>
                <a:t>VISION AND LEADERSHIP</a:t>
              </a:r>
            </a:p>
          </p:txBody>
        </p:sp>
        <p:sp>
          <p:nvSpPr>
            <p:cNvPr id="105" name="TextBox 104"/>
            <p:cNvSpPr txBox="1"/>
            <p:nvPr/>
          </p:nvSpPr>
          <p:spPr>
            <a:xfrm rot="18924565">
              <a:off x="3403804" y="1844607"/>
              <a:ext cx="4104111" cy="3453044"/>
            </a:xfrm>
            <a:prstGeom prst="rect">
              <a:avLst/>
            </a:prstGeom>
            <a:noFill/>
          </p:spPr>
          <p:txBody>
            <a:bodyPr wrap="square" rtlCol="0">
              <a:prstTxWarp prst="textArchUp">
                <a:avLst>
                  <a:gd name="adj" fmla="val 11064705"/>
                </a:avLst>
              </a:prstTxWarp>
              <a:spAutoFit/>
            </a:bodyPr>
            <a:lstStyle/>
            <a:p>
              <a:pPr algn="ctr"/>
              <a:r>
                <a:rPr lang="en-GB" b="1" spc="150" dirty="0">
                  <a:solidFill>
                    <a:schemeClr val="accent1">
                      <a:lumMod val="20000"/>
                      <a:lumOff val="80000"/>
                    </a:schemeClr>
                  </a:solidFill>
                  <a:latin typeface="+mj-lt"/>
                </a:rPr>
                <a:t>IMPACT</a:t>
              </a:r>
            </a:p>
          </p:txBody>
        </p:sp>
        <p:sp>
          <p:nvSpPr>
            <p:cNvPr id="106" name="TextBox 105"/>
            <p:cNvSpPr txBox="1"/>
            <p:nvPr/>
          </p:nvSpPr>
          <p:spPr>
            <a:xfrm rot="1739105">
              <a:off x="3560206" y="1434333"/>
              <a:ext cx="4997033" cy="5231213"/>
            </a:xfrm>
            <a:prstGeom prst="rect">
              <a:avLst/>
            </a:prstGeom>
            <a:noFill/>
          </p:spPr>
          <p:txBody>
            <a:bodyPr wrap="square" rtlCol="0">
              <a:prstTxWarp prst="textArchDown">
                <a:avLst/>
              </a:prstTxWarp>
              <a:spAutoFit/>
            </a:bodyPr>
            <a:lstStyle/>
            <a:p>
              <a:pPr algn="ctr"/>
              <a:r>
                <a:rPr lang="en-GB" b="1" dirty="0">
                  <a:solidFill>
                    <a:schemeClr val="accent1"/>
                  </a:solidFill>
                  <a:latin typeface="Arial" panose="020B0604020202020204" pitchFamily="34" charset="0"/>
                  <a:cs typeface="Arial" panose="020B0604020202020204" pitchFamily="34" charset="0"/>
                </a:rPr>
                <a:t>COORDINATED ACTION</a:t>
              </a:r>
            </a:p>
          </p:txBody>
        </p:sp>
      </p:grpSp>
    </p:spTree>
    <p:extLst>
      <p:ext uri="{BB962C8B-B14F-4D97-AF65-F5344CB8AC3E}">
        <p14:creationId xmlns:p14="http://schemas.microsoft.com/office/powerpoint/2010/main" val="1805556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Policy integration is essential to capitalise on synergies</a:t>
            </a:r>
          </a:p>
        </p:txBody>
      </p:sp>
      <p:sp>
        <p:nvSpPr>
          <p:cNvPr id="89" name="Rounded Rectangle 88"/>
          <p:cNvSpPr/>
          <p:nvPr/>
        </p:nvSpPr>
        <p:spPr>
          <a:xfrm>
            <a:off x="6505594" y="1944288"/>
            <a:ext cx="4696447" cy="4467326"/>
          </a:xfrm>
          <a:prstGeom prst="roundRect">
            <a:avLst>
              <a:gd name="adj" fmla="val 0"/>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400" dirty="0">
                <a:solidFill>
                  <a:prstClr val="white"/>
                </a:solidFill>
                <a:latin typeface="Calibri"/>
              </a:rPr>
              <a:t>•	The most commonly cited expressions of commitment include </a:t>
            </a:r>
            <a:endParaRPr lang="en-IN" sz="2400" dirty="0">
              <a:solidFill>
                <a:prstClr val="white"/>
              </a:solidFill>
              <a:latin typeface="Calibri"/>
            </a:endParaRPr>
          </a:p>
        </p:txBody>
      </p:sp>
      <p:sp>
        <p:nvSpPr>
          <p:cNvPr id="90" name="Oval 89"/>
          <p:cNvSpPr/>
          <p:nvPr/>
        </p:nvSpPr>
        <p:spPr>
          <a:xfrm>
            <a:off x="8309617" y="1371614"/>
            <a:ext cx="1145348" cy="1145348"/>
          </a:xfrm>
          <a:prstGeom prst="ellipse">
            <a:avLst/>
          </a:prstGeom>
          <a:solidFill>
            <a:srgbClr val="36743F"/>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latin typeface="Calibri"/>
            </a:endParaRPr>
          </a:p>
        </p:txBody>
      </p:sp>
      <p:sp>
        <p:nvSpPr>
          <p:cNvPr id="91" name="Rectangle 90"/>
          <p:cNvSpPr/>
          <p:nvPr/>
        </p:nvSpPr>
        <p:spPr>
          <a:xfrm>
            <a:off x="6802263" y="3101045"/>
            <a:ext cx="4313703" cy="1323439"/>
          </a:xfrm>
          <a:prstGeom prst="rect">
            <a:avLst/>
          </a:prstGeom>
        </p:spPr>
        <p:txBody>
          <a:bodyPr wrap="square">
            <a:spAutoFit/>
          </a:bodyPr>
          <a:lstStyle/>
          <a:p>
            <a:pPr algn="ctr" defTabSz="1218987"/>
            <a:r>
              <a:rPr lang="en-US" sz="1600" dirty="0">
                <a:solidFill>
                  <a:prstClr val="white">
                    <a:lumMod val="50000"/>
                  </a:prstClr>
                </a:solidFill>
                <a:latin typeface="Arial" pitchFamily="34" charset="0"/>
                <a:cs typeface="Arial" pitchFamily="34" charset="0"/>
              </a:rPr>
              <a:t>It entails new mandates by which policies and institutions work under a new logic of cross-sectoral collaboration, aligning their own sectoral objectives with broader SDGs. </a:t>
            </a:r>
          </a:p>
          <a:p>
            <a:pPr algn="ctr" defTabSz="1218987"/>
            <a:r>
              <a:rPr lang="en-US" sz="1600" dirty="0">
                <a:solidFill>
                  <a:prstClr val="white">
                    <a:lumMod val="50000"/>
                  </a:prstClr>
                </a:solidFill>
                <a:latin typeface="Arial" pitchFamily="34" charset="0"/>
                <a:cs typeface="Arial" pitchFamily="34" charset="0"/>
              </a:rPr>
              <a:t>.</a:t>
            </a:r>
            <a:endParaRPr lang="en-IN" sz="1600" dirty="0">
              <a:solidFill>
                <a:prstClr val="white">
                  <a:lumMod val="50000"/>
                </a:prstClr>
              </a:solidFill>
              <a:latin typeface="Arial" pitchFamily="34" charset="0"/>
              <a:cs typeface="Arial" pitchFamily="34" charset="0"/>
            </a:endParaRPr>
          </a:p>
        </p:txBody>
      </p:sp>
      <p:sp>
        <p:nvSpPr>
          <p:cNvPr id="92" name="TextBox 91"/>
          <p:cNvSpPr txBox="1"/>
          <p:nvPr/>
        </p:nvSpPr>
        <p:spPr>
          <a:xfrm>
            <a:off x="7658666" y="2631654"/>
            <a:ext cx="2447250" cy="338554"/>
          </a:xfrm>
          <a:prstGeom prst="rect">
            <a:avLst/>
          </a:prstGeom>
          <a:noFill/>
        </p:spPr>
        <p:txBody>
          <a:bodyPr wrap="square" rtlCol="0" anchor="b">
            <a:spAutoFit/>
          </a:bodyPr>
          <a:lstStyle/>
          <a:p>
            <a:pPr algn="ctr" defTabSz="1218987"/>
            <a:r>
              <a:rPr lang="en-GB" sz="1600" b="1" dirty="0">
                <a:solidFill>
                  <a:prstClr val="black"/>
                </a:solidFill>
                <a:latin typeface="Arial" pitchFamily="34" charset="0"/>
                <a:cs typeface="Arial" pitchFamily="34" charset="0"/>
              </a:rPr>
              <a:t>Policy Integration</a:t>
            </a:r>
            <a:endParaRPr lang="en-IN" sz="1600" b="1" dirty="0">
              <a:solidFill>
                <a:prstClr val="black"/>
              </a:solidFill>
              <a:latin typeface="Arial" pitchFamily="34" charset="0"/>
              <a:cs typeface="Arial" pitchFamily="34" charset="0"/>
            </a:endParaRPr>
          </a:p>
        </p:txBody>
      </p:sp>
      <p:sp>
        <p:nvSpPr>
          <p:cNvPr id="96" name="Rectangle 95"/>
          <p:cNvSpPr/>
          <p:nvPr/>
        </p:nvSpPr>
        <p:spPr>
          <a:xfrm>
            <a:off x="6660375" y="4452525"/>
            <a:ext cx="4597477" cy="1569660"/>
          </a:xfrm>
          <a:prstGeom prst="rect">
            <a:avLst/>
          </a:prstGeom>
        </p:spPr>
        <p:txBody>
          <a:bodyPr wrap="square">
            <a:spAutoFit/>
          </a:bodyPr>
          <a:lstStyle/>
          <a:p>
            <a:pPr marL="285750" indent="-285750" defTabSz="1218987">
              <a:buFont typeface="Arial" panose="020B0604020202020204" pitchFamily="34" charset="0"/>
              <a:buChar char="•"/>
            </a:pPr>
            <a:r>
              <a:rPr lang="en-US" sz="1600" dirty="0">
                <a:solidFill>
                  <a:prstClr val="black"/>
                </a:solidFill>
                <a:latin typeface="Calibri"/>
              </a:rPr>
              <a:t>15 OECD countries have reported ongoing measures to </a:t>
            </a:r>
            <a:r>
              <a:rPr lang="en-US" sz="1600" b="1" dirty="0">
                <a:solidFill>
                  <a:prstClr val="black"/>
                </a:solidFill>
                <a:latin typeface="Calibri"/>
              </a:rPr>
              <a:t>link the SDGs to the national budget</a:t>
            </a:r>
          </a:p>
          <a:p>
            <a:pPr marL="285750" indent="-285750" defTabSz="1218987">
              <a:buFont typeface="Arial" panose="020B0604020202020204" pitchFamily="34" charset="0"/>
              <a:buChar char="•"/>
            </a:pPr>
            <a:endParaRPr lang="en-US" sz="1600" b="1" dirty="0">
              <a:solidFill>
                <a:prstClr val="black"/>
              </a:solidFill>
              <a:latin typeface="Calibri"/>
            </a:endParaRPr>
          </a:p>
          <a:p>
            <a:pPr marL="285750" indent="-285750" defTabSz="1218987">
              <a:buFont typeface="Arial" panose="020B0604020202020204" pitchFamily="34" charset="0"/>
              <a:buChar char="•"/>
            </a:pPr>
            <a:r>
              <a:rPr lang="en-US" sz="1600" b="1" dirty="0">
                <a:solidFill>
                  <a:prstClr val="black"/>
                </a:solidFill>
                <a:latin typeface="Calibri"/>
              </a:rPr>
              <a:t>The SDG national strategy  </a:t>
            </a:r>
            <a:r>
              <a:rPr lang="en-US" sz="1600" dirty="0">
                <a:solidFill>
                  <a:prstClr val="black"/>
                </a:solidFill>
                <a:latin typeface="Calibri"/>
              </a:rPr>
              <a:t>often serves as a common framework to integrate SDGs into sectoral </a:t>
            </a:r>
            <a:r>
              <a:rPr lang="en-US" sz="1600" dirty="0" err="1">
                <a:solidFill>
                  <a:prstClr val="black"/>
                </a:solidFill>
                <a:latin typeface="Calibri"/>
              </a:rPr>
              <a:t>programmes</a:t>
            </a:r>
            <a:r>
              <a:rPr lang="en-US" sz="1600" dirty="0">
                <a:solidFill>
                  <a:prstClr val="black"/>
                </a:solidFill>
                <a:latin typeface="Calibri"/>
              </a:rPr>
              <a:t>. </a:t>
            </a:r>
            <a:endParaRPr lang="en-GB" sz="1600" dirty="0">
              <a:solidFill>
                <a:prstClr val="black"/>
              </a:solidFill>
              <a:latin typeface="Calibri"/>
            </a:endParaRPr>
          </a:p>
        </p:txBody>
      </p:sp>
      <p:grpSp>
        <p:nvGrpSpPr>
          <p:cNvPr id="98" name="Group 97"/>
          <p:cNvGrpSpPr>
            <a:grpSpLocks noChangeAspect="1"/>
          </p:cNvGrpSpPr>
          <p:nvPr/>
        </p:nvGrpSpPr>
        <p:grpSpPr>
          <a:xfrm>
            <a:off x="8651292" y="1693105"/>
            <a:ext cx="461997" cy="465800"/>
            <a:chOff x="4892479" y="2838888"/>
            <a:chExt cx="371104" cy="374159"/>
          </a:xfrm>
          <a:solidFill>
            <a:schemeClr val="bg1"/>
          </a:solidFill>
        </p:grpSpPr>
        <p:sp>
          <p:nvSpPr>
            <p:cNvPr id="99" name="Freeform 11"/>
            <p:cNvSpPr>
              <a:spLocks noEditPoints="1"/>
            </p:cNvSpPr>
            <p:nvPr/>
          </p:nvSpPr>
          <p:spPr bwMode="auto">
            <a:xfrm>
              <a:off x="4892479" y="2838888"/>
              <a:ext cx="371104" cy="374159"/>
            </a:xfrm>
            <a:custGeom>
              <a:avLst/>
              <a:gdLst/>
              <a:ahLst/>
              <a:cxnLst>
                <a:cxn ang="0">
                  <a:pos x="288" y="198"/>
                </a:cxn>
                <a:cxn ang="0">
                  <a:pos x="173" y="336"/>
                </a:cxn>
                <a:cxn ang="0">
                  <a:pos x="173" y="522"/>
                </a:cxn>
                <a:cxn ang="0">
                  <a:pos x="288" y="658"/>
                </a:cxn>
                <a:cxn ang="0">
                  <a:pos x="470" y="690"/>
                </a:cxn>
                <a:cxn ang="0">
                  <a:pos x="625" y="600"/>
                </a:cxn>
                <a:cxn ang="0">
                  <a:pos x="688" y="429"/>
                </a:cxn>
                <a:cxn ang="0">
                  <a:pos x="625" y="256"/>
                </a:cxn>
                <a:cxn ang="0">
                  <a:pos x="470" y="166"/>
                </a:cxn>
                <a:cxn ang="0">
                  <a:pos x="596" y="36"/>
                </a:cxn>
                <a:cxn ang="0">
                  <a:pos x="622" y="47"/>
                </a:cxn>
                <a:cxn ang="0">
                  <a:pos x="631" y="111"/>
                </a:cxn>
                <a:cxn ang="0">
                  <a:pos x="630" y="154"/>
                </a:cxn>
                <a:cxn ang="0">
                  <a:pos x="679" y="203"/>
                </a:cxn>
                <a:cxn ang="0">
                  <a:pos x="774" y="218"/>
                </a:cxn>
                <a:cxn ang="0">
                  <a:pos x="805" y="232"/>
                </a:cxn>
                <a:cxn ang="0">
                  <a:pos x="826" y="294"/>
                </a:cxn>
                <a:cxn ang="0">
                  <a:pos x="846" y="368"/>
                </a:cxn>
                <a:cxn ang="0">
                  <a:pos x="846" y="421"/>
                </a:cxn>
                <a:cxn ang="0">
                  <a:pos x="782" y="459"/>
                </a:cxn>
                <a:cxn ang="0">
                  <a:pos x="738" y="564"/>
                </a:cxn>
                <a:cxn ang="0">
                  <a:pos x="764" y="603"/>
                </a:cxn>
                <a:cxn ang="0">
                  <a:pos x="782" y="662"/>
                </a:cxn>
                <a:cxn ang="0">
                  <a:pos x="682" y="768"/>
                </a:cxn>
                <a:cxn ang="0">
                  <a:pos x="662" y="786"/>
                </a:cxn>
                <a:cxn ang="0">
                  <a:pos x="615" y="777"/>
                </a:cxn>
                <a:cxn ang="0">
                  <a:pos x="574" y="748"/>
                </a:cxn>
                <a:cxn ang="0">
                  <a:pos x="554" y="745"/>
                </a:cxn>
                <a:cxn ang="0">
                  <a:pos x="481" y="760"/>
                </a:cxn>
                <a:cxn ang="0">
                  <a:pos x="461" y="771"/>
                </a:cxn>
                <a:cxn ang="0">
                  <a:pos x="438" y="822"/>
                </a:cxn>
                <a:cxn ang="0">
                  <a:pos x="242" y="815"/>
                </a:cxn>
                <a:cxn ang="0">
                  <a:pos x="224" y="798"/>
                </a:cxn>
                <a:cxn ang="0">
                  <a:pos x="224" y="722"/>
                </a:cxn>
                <a:cxn ang="0">
                  <a:pos x="202" y="677"/>
                </a:cxn>
                <a:cxn ang="0">
                  <a:pos x="155" y="630"/>
                </a:cxn>
                <a:cxn ang="0">
                  <a:pos x="119" y="630"/>
                </a:cxn>
                <a:cxn ang="0">
                  <a:pos x="52" y="627"/>
                </a:cxn>
                <a:cxn ang="0">
                  <a:pos x="21" y="539"/>
                </a:cxn>
                <a:cxn ang="0">
                  <a:pos x="8" y="487"/>
                </a:cxn>
                <a:cxn ang="0">
                  <a:pos x="1" y="444"/>
                </a:cxn>
                <a:cxn ang="0">
                  <a:pos x="73" y="400"/>
                </a:cxn>
                <a:cxn ang="0">
                  <a:pos x="99" y="352"/>
                </a:cxn>
                <a:cxn ang="0">
                  <a:pos x="114" y="294"/>
                </a:cxn>
                <a:cxn ang="0">
                  <a:pos x="68" y="226"/>
                </a:cxn>
                <a:cxn ang="0">
                  <a:pos x="64" y="201"/>
                </a:cxn>
                <a:cxn ang="0">
                  <a:pos x="189" y="70"/>
                </a:cxn>
                <a:cxn ang="0">
                  <a:pos x="227" y="73"/>
                </a:cxn>
                <a:cxn ang="0">
                  <a:pos x="297" y="116"/>
                </a:cxn>
                <a:cxn ang="0">
                  <a:pos x="373" y="96"/>
                </a:cxn>
                <a:cxn ang="0">
                  <a:pos x="399" y="73"/>
                </a:cxn>
                <a:cxn ang="0">
                  <a:pos x="412" y="41"/>
                </a:cxn>
                <a:cxn ang="0">
                  <a:pos x="431" y="6"/>
                </a:cxn>
              </a:cxnLst>
              <a:rect l="0" t="0" r="r" b="b"/>
              <a:pathLst>
                <a:path w="851" h="858">
                  <a:moveTo>
                    <a:pt x="421" y="161"/>
                  </a:moveTo>
                  <a:lnTo>
                    <a:pt x="374" y="166"/>
                  </a:lnTo>
                  <a:lnTo>
                    <a:pt x="329" y="178"/>
                  </a:lnTo>
                  <a:lnTo>
                    <a:pt x="288" y="198"/>
                  </a:lnTo>
                  <a:lnTo>
                    <a:pt x="251" y="224"/>
                  </a:lnTo>
                  <a:lnTo>
                    <a:pt x="219" y="256"/>
                  </a:lnTo>
                  <a:lnTo>
                    <a:pt x="193" y="294"/>
                  </a:lnTo>
                  <a:lnTo>
                    <a:pt x="173" y="336"/>
                  </a:lnTo>
                  <a:lnTo>
                    <a:pt x="161" y="380"/>
                  </a:lnTo>
                  <a:lnTo>
                    <a:pt x="157" y="429"/>
                  </a:lnTo>
                  <a:lnTo>
                    <a:pt x="161" y="476"/>
                  </a:lnTo>
                  <a:lnTo>
                    <a:pt x="173" y="522"/>
                  </a:lnTo>
                  <a:lnTo>
                    <a:pt x="193" y="563"/>
                  </a:lnTo>
                  <a:lnTo>
                    <a:pt x="219" y="600"/>
                  </a:lnTo>
                  <a:lnTo>
                    <a:pt x="251" y="632"/>
                  </a:lnTo>
                  <a:lnTo>
                    <a:pt x="288" y="658"/>
                  </a:lnTo>
                  <a:lnTo>
                    <a:pt x="329" y="677"/>
                  </a:lnTo>
                  <a:lnTo>
                    <a:pt x="374" y="690"/>
                  </a:lnTo>
                  <a:lnTo>
                    <a:pt x="421" y="694"/>
                  </a:lnTo>
                  <a:lnTo>
                    <a:pt x="470" y="690"/>
                  </a:lnTo>
                  <a:lnTo>
                    <a:pt x="514" y="677"/>
                  </a:lnTo>
                  <a:lnTo>
                    <a:pt x="555" y="658"/>
                  </a:lnTo>
                  <a:lnTo>
                    <a:pt x="593" y="632"/>
                  </a:lnTo>
                  <a:lnTo>
                    <a:pt x="625" y="600"/>
                  </a:lnTo>
                  <a:lnTo>
                    <a:pt x="651" y="563"/>
                  </a:lnTo>
                  <a:lnTo>
                    <a:pt x="671" y="522"/>
                  </a:lnTo>
                  <a:lnTo>
                    <a:pt x="683" y="476"/>
                  </a:lnTo>
                  <a:lnTo>
                    <a:pt x="688" y="429"/>
                  </a:lnTo>
                  <a:lnTo>
                    <a:pt x="683" y="380"/>
                  </a:lnTo>
                  <a:lnTo>
                    <a:pt x="671" y="336"/>
                  </a:lnTo>
                  <a:lnTo>
                    <a:pt x="651" y="294"/>
                  </a:lnTo>
                  <a:lnTo>
                    <a:pt x="625" y="256"/>
                  </a:lnTo>
                  <a:lnTo>
                    <a:pt x="593" y="224"/>
                  </a:lnTo>
                  <a:lnTo>
                    <a:pt x="555" y="198"/>
                  </a:lnTo>
                  <a:lnTo>
                    <a:pt x="514" y="178"/>
                  </a:lnTo>
                  <a:lnTo>
                    <a:pt x="470" y="166"/>
                  </a:lnTo>
                  <a:lnTo>
                    <a:pt x="421" y="161"/>
                  </a:lnTo>
                  <a:close/>
                  <a:moveTo>
                    <a:pt x="452" y="0"/>
                  </a:moveTo>
                  <a:lnTo>
                    <a:pt x="467" y="1"/>
                  </a:lnTo>
                  <a:lnTo>
                    <a:pt x="596" y="36"/>
                  </a:lnTo>
                  <a:lnTo>
                    <a:pt x="599" y="36"/>
                  </a:lnTo>
                  <a:lnTo>
                    <a:pt x="606" y="38"/>
                  </a:lnTo>
                  <a:lnTo>
                    <a:pt x="613" y="41"/>
                  </a:lnTo>
                  <a:lnTo>
                    <a:pt x="622" y="47"/>
                  </a:lnTo>
                  <a:lnTo>
                    <a:pt x="630" y="58"/>
                  </a:lnTo>
                  <a:lnTo>
                    <a:pt x="633" y="71"/>
                  </a:lnTo>
                  <a:lnTo>
                    <a:pt x="633" y="91"/>
                  </a:lnTo>
                  <a:lnTo>
                    <a:pt x="631" y="111"/>
                  </a:lnTo>
                  <a:lnTo>
                    <a:pt x="630" y="128"/>
                  </a:lnTo>
                  <a:lnTo>
                    <a:pt x="628" y="139"/>
                  </a:lnTo>
                  <a:lnTo>
                    <a:pt x="628" y="146"/>
                  </a:lnTo>
                  <a:lnTo>
                    <a:pt x="630" y="154"/>
                  </a:lnTo>
                  <a:lnTo>
                    <a:pt x="634" y="163"/>
                  </a:lnTo>
                  <a:lnTo>
                    <a:pt x="656" y="181"/>
                  </a:lnTo>
                  <a:lnTo>
                    <a:pt x="666" y="192"/>
                  </a:lnTo>
                  <a:lnTo>
                    <a:pt x="679" y="203"/>
                  </a:lnTo>
                  <a:lnTo>
                    <a:pt x="688" y="213"/>
                  </a:lnTo>
                  <a:lnTo>
                    <a:pt x="694" y="221"/>
                  </a:lnTo>
                  <a:lnTo>
                    <a:pt x="697" y="224"/>
                  </a:lnTo>
                  <a:lnTo>
                    <a:pt x="774" y="218"/>
                  </a:lnTo>
                  <a:lnTo>
                    <a:pt x="778" y="218"/>
                  </a:lnTo>
                  <a:lnTo>
                    <a:pt x="785" y="220"/>
                  </a:lnTo>
                  <a:lnTo>
                    <a:pt x="796" y="223"/>
                  </a:lnTo>
                  <a:lnTo>
                    <a:pt x="805" y="232"/>
                  </a:lnTo>
                  <a:lnTo>
                    <a:pt x="813" y="245"/>
                  </a:lnTo>
                  <a:lnTo>
                    <a:pt x="816" y="258"/>
                  </a:lnTo>
                  <a:lnTo>
                    <a:pt x="820" y="274"/>
                  </a:lnTo>
                  <a:lnTo>
                    <a:pt x="826" y="294"/>
                  </a:lnTo>
                  <a:lnTo>
                    <a:pt x="831" y="314"/>
                  </a:lnTo>
                  <a:lnTo>
                    <a:pt x="837" y="334"/>
                  </a:lnTo>
                  <a:lnTo>
                    <a:pt x="841" y="352"/>
                  </a:lnTo>
                  <a:lnTo>
                    <a:pt x="846" y="368"/>
                  </a:lnTo>
                  <a:lnTo>
                    <a:pt x="848" y="378"/>
                  </a:lnTo>
                  <a:lnTo>
                    <a:pt x="851" y="384"/>
                  </a:lnTo>
                  <a:lnTo>
                    <a:pt x="851" y="407"/>
                  </a:lnTo>
                  <a:lnTo>
                    <a:pt x="846" y="421"/>
                  </a:lnTo>
                  <a:lnTo>
                    <a:pt x="835" y="433"/>
                  </a:lnTo>
                  <a:lnTo>
                    <a:pt x="808" y="448"/>
                  </a:lnTo>
                  <a:lnTo>
                    <a:pt x="794" y="455"/>
                  </a:lnTo>
                  <a:lnTo>
                    <a:pt x="782" y="459"/>
                  </a:lnTo>
                  <a:lnTo>
                    <a:pt x="773" y="462"/>
                  </a:lnTo>
                  <a:lnTo>
                    <a:pt x="770" y="464"/>
                  </a:lnTo>
                  <a:lnTo>
                    <a:pt x="738" y="560"/>
                  </a:lnTo>
                  <a:lnTo>
                    <a:pt x="738" y="564"/>
                  </a:lnTo>
                  <a:lnTo>
                    <a:pt x="741" y="569"/>
                  </a:lnTo>
                  <a:lnTo>
                    <a:pt x="746" y="578"/>
                  </a:lnTo>
                  <a:lnTo>
                    <a:pt x="753" y="590"/>
                  </a:lnTo>
                  <a:lnTo>
                    <a:pt x="764" y="603"/>
                  </a:lnTo>
                  <a:lnTo>
                    <a:pt x="773" y="615"/>
                  </a:lnTo>
                  <a:lnTo>
                    <a:pt x="781" y="630"/>
                  </a:lnTo>
                  <a:lnTo>
                    <a:pt x="785" y="645"/>
                  </a:lnTo>
                  <a:lnTo>
                    <a:pt x="782" y="662"/>
                  </a:lnTo>
                  <a:lnTo>
                    <a:pt x="771" y="679"/>
                  </a:lnTo>
                  <a:lnTo>
                    <a:pt x="703" y="748"/>
                  </a:lnTo>
                  <a:lnTo>
                    <a:pt x="691" y="758"/>
                  </a:lnTo>
                  <a:lnTo>
                    <a:pt x="682" y="768"/>
                  </a:lnTo>
                  <a:lnTo>
                    <a:pt x="676" y="775"/>
                  </a:lnTo>
                  <a:lnTo>
                    <a:pt x="673" y="777"/>
                  </a:lnTo>
                  <a:lnTo>
                    <a:pt x="668" y="781"/>
                  </a:lnTo>
                  <a:lnTo>
                    <a:pt x="662" y="786"/>
                  </a:lnTo>
                  <a:lnTo>
                    <a:pt x="654" y="789"/>
                  </a:lnTo>
                  <a:lnTo>
                    <a:pt x="644" y="789"/>
                  </a:lnTo>
                  <a:lnTo>
                    <a:pt x="630" y="786"/>
                  </a:lnTo>
                  <a:lnTo>
                    <a:pt x="615" y="777"/>
                  </a:lnTo>
                  <a:lnTo>
                    <a:pt x="598" y="764"/>
                  </a:lnTo>
                  <a:lnTo>
                    <a:pt x="586" y="755"/>
                  </a:lnTo>
                  <a:lnTo>
                    <a:pt x="578" y="751"/>
                  </a:lnTo>
                  <a:lnTo>
                    <a:pt x="574" y="748"/>
                  </a:lnTo>
                  <a:lnTo>
                    <a:pt x="571" y="746"/>
                  </a:lnTo>
                  <a:lnTo>
                    <a:pt x="568" y="746"/>
                  </a:lnTo>
                  <a:lnTo>
                    <a:pt x="561" y="745"/>
                  </a:lnTo>
                  <a:lnTo>
                    <a:pt x="554" y="745"/>
                  </a:lnTo>
                  <a:lnTo>
                    <a:pt x="546" y="746"/>
                  </a:lnTo>
                  <a:lnTo>
                    <a:pt x="539" y="749"/>
                  </a:lnTo>
                  <a:lnTo>
                    <a:pt x="493" y="758"/>
                  </a:lnTo>
                  <a:lnTo>
                    <a:pt x="481" y="760"/>
                  </a:lnTo>
                  <a:lnTo>
                    <a:pt x="476" y="761"/>
                  </a:lnTo>
                  <a:lnTo>
                    <a:pt x="472" y="761"/>
                  </a:lnTo>
                  <a:lnTo>
                    <a:pt x="469" y="763"/>
                  </a:lnTo>
                  <a:lnTo>
                    <a:pt x="461" y="771"/>
                  </a:lnTo>
                  <a:lnTo>
                    <a:pt x="458" y="777"/>
                  </a:lnTo>
                  <a:lnTo>
                    <a:pt x="453" y="789"/>
                  </a:lnTo>
                  <a:lnTo>
                    <a:pt x="447" y="804"/>
                  </a:lnTo>
                  <a:lnTo>
                    <a:pt x="438" y="822"/>
                  </a:lnTo>
                  <a:lnTo>
                    <a:pt x="428" y="838"/>
                  </a:lnTo>
                  <a:lnTo>
                    <a:pt x="417" y="851"/>
                  </a:lnTo>
                  <a:lnTo>
                    <a:pt x="403" y="858"/>
                  </a:lnTo>
                  <a:lnTo>
                    <a:pt x="242" y="815"/>
                  </a:lnTo>
                  <a:lnTo>
                    <a:pt x="240" y="813"/>
                  </a:lnTo>
                  <a:lnTo>
                    <a:pt x="236" y="812"/>
                  </a:lnTo>
                  <a:lnTo>
                    <a:pt x="230" y="806"/>
                  </a:lnTo>
                  <a:lnTo>
                    <a:pt x="224" y="798"/>
                  </a:lnTo>
                  <a:lnTo>
                    <a:pt x="221" y="786"/>
                  </a:lnTo>
                  <a:lnTo>
                    <a:pt x="219" y="771"/>
                  </a:lnTo>
                  <a:lnTo>
                    <a:pt x="222" y="737"/>
                  </a:lnTo>
                  <a:lnTo>
                    <a:pt x="224" y="722"/>
                  </a:lnTo>
                  <a:lnTo>
                    <a:pt x="224" y="708"/>
                  </a:lnTo>
                  <a:lnTo>
                    <a:pt x="219" y="694"/>
                  </a:lnTo>
                  <a:lnTo>
                    <a:pt x="211" y="685"/>
                  </a:lnTo>
                  <a:lnTo>
                    <a:pt x="202" y="677"/>
                  </a:lnTo>
                  <a:lnTo>
                    <a:pt x="192" y="668"/>
                  </a:lnTo>
                  <a:lnTo>
                    <a:pt x="172" y="648"/>
                  </a:lnTo>
                  <a:lnTo>
                    <a:pt x="164" y="639"/>
                  </a:lnTo>
                  <a:lnTo>
                    <a:pt x="155" y="630"/>
                  </a:lnTo>
                  <a:lnTo>
                    <a:pt x="151" y="627"/>
                  </a:lnTo>
                  <a:lnTo>
                    <a:pt x="141" y="626"/>
                  </a:lnTo>
                  <a:lnTo>
                    <a:pt x="129" y="627"/>
                  </a:lnTo>
                  <a:lnTo>
                    <a:pt x="119" y="630"/>
                  </a:lnTo>
                  <a:lnTo>
                    <a:pt x="88" y="633"/>
                  </a:lnTo>
                  <a:lnTo>
                    <a:pt x="71" y="633"/>
                  </a:lnTo>
                  <a:lnTo>
                    <a:pt x="59" y="632"/>
                  </a:lnTo>
                  <a:lnTo>
                    <a:pt x="52" y="627"/>
                  </a:lnTo>
                  <a:lnTo>
                    <a:pt x="47" y="619"/>
                  </a:lnTo>
                  <a:lnTo>
                    <a:pt x="30" y="569"/>
                  </a:lnTo>
                  <a:lnTo>
                    <a:pt x="26" y="552"/>
                  </a:lnTo>
                  <a:lnTo>
                    <a:pt x="21" y="539"/>
                  </a:lnTo>
                  <a:lnTo>
                    <a:pt x="20" y="529"/>
                  </a:lnTo>
                  <a:lnTo>
                    <a:pt x="17" y="519"/>
                  </a:lnTo>
                  <a:lnTo>
                    <a:pt x="12" y="503"/>
                  </a:lnTo>
                  <a:lnTo>
                    <a:pt x="8" y="487"/>
                  </a:lnTo>
                  <a:lnTo>
                    <a:pt x="5" y="470"/>
                  </a:lnTo>
                  <a:lnTo>
                    <a:pt x="1" y="456"/>
                  </a:lnTo>
                  <a:lnTo>
                    <a:pt x="0" y="448"/>
                  </a:lnTo>
                  <a:lnTo>
                    <a:pt x="1" y="444"/>
                  </a:lnTo>
                  <a:lnTo>
                    <a:pt x="17" y="429"/>
                  </a:lnTo>
                  <a:lnTo>
                    <a:pt x="32" y="419"/>
                  </a:lnTo>
                  <a:lnTo>
                    <a:pt x="59" y="407"/>
                  </a:lnTo>
                  <a:lnTo>
                    <a:pt x="73" y="400"/>
                  </a:lnTo>
                  <a:lnTo>
                    <a:pt x="85" y="390"/>
                  </a:lnTo>
                  <a:lnTo>
                    <a:pt x="93" y="381"/>
                  </a:lnTo>
                  <a:lnTo>
                    <a:pt x="96" y="369"/>
                  </a:lnTo>
                  <a:lnTo>
                    <a:pt x="99" y="352"/>
                  </a:lnTo>
                  <a:lnTo>
                    <a:pt x="103" y="334"/>
                  </a:lnTo>
                  <a:lnTo>
                    <a:pt x="108" y="317"/>
                  </a:lnTo>
                  <a:lnTo>
                    <a:pt x="113" y="303"/>
                  </a:lnTo>
                  <a:lnTo>
                    <a:pt x="114" y="294"/>
                  </a:lnTo>
                  <a:lnTo>
                    <a:pt x="108" y="279"/>
                  </a:lnTo>
                  <a:lnTo>
                    <a:pt x="103" y="273"/>
                  </a:lnTo>
                  <a:lnTo>
                    <a:pt x="102" y="270"/>
                  </a:lnTo>
                  <a:lnTo>
                    <a:pt x="68" y="226"/>
                  </a:lnTo>
                  <a:lnTo>
                    <a:pt x="67" y="224"/>
                  </a:lnTo>
                  <a:lnTo>
                    <a:pt x="64" y="220"/>
                  </a:lnTo>
                  <a:lnTo>
                    <a:pt x="62" y="212"/>
                  </a:lnTo>
                  <a:lnTo>
                    <a:pt x="64" y="201"/>
                  </a:lnTo>
                  <a:lnTo>
                    <a:pt x="70" y="191"/>
                  </a:lnTo>
                  <a:lnTo>
                    <a:pt x="183" y="74"/>
                  </a:lnTo>
                  <a:lnTo>
                    <a:pt x="184" y="73"/>
                  </a:lnTo>
                  <a:lnTo>
                    <a:pt x="189" y="70"/>
                  </a:lnTo>
                  <a:lnTo>
                    <a:pt x="195" y="65"/>
                  </a:lnTo>
                  <a:lnTo>
                    <a:pt x="204" y="64"/>
                  </a:lnTo>
                  <a:lnTo>
                    <a:pt x="215" y="65"/>
                  </a:lnTo>
                  <a:lnTo>
                    <a:pt x="227" y="73"/>
                  </a:lnTo>
                  <a:lnTo>
                    <a:pt x="280" y="111"/>
                  </a:lnTo>
                  <a:lnTo>
                    <a:pt x="281" y="113"/>
                  </a:lnTo>
                  <a:lnTo>
                    <a:pt x="288" y="114"/>
                  </a:lnTo>
                  <a:lnTo>
                    <a:pt x="297" y="116"/>
                  </a:lnTo>
                  <a:lnTo>
                    <a:pt x="312" y="113"/>
                  </a:lnTo>
                  <a:lnTo>
                    <a:pt x="358" y="99"/>
                  </a:lnTo>
                  <a:lnTo>
                    <a:pt x="368" y="97"/>
                  </a:lnTo>
                  <a:lnTo>
                    <a:pt x="373" y="96"/>
                  </a:lnTo>
                  <a:lnTo>
                    <a:pt x="376" y="96"/>
                  </a:lnTo>
                  <a:lnTo>
                    <a:pt x="382" y="94"/>
                  </a:lnTo>
                  <a:lnTo>
                    <a:pt x="390" y="88"/>
                  </a:lnTo>
                  <a:lnTo>
                    <a:pt x="399" y="73"/>
                  </a:lnTo>
                  <a:lnTo>
                    <a:pt x="400" y="70"/>
                  </a:lnTo>
                  <a:lnTo>
                    <a:pt x="403" y="62"/>
                  </a:lnTo>
                  <a:lnTo>
                    <a:pt x="408" y="53"/>
                  </a:lnTo>
                  <a:lnTo>
                    <a:pt x="412" y="41"/>
                  </a:lnTo>
                  <a:lnTo>
                    <a:pt x="417" y="30"/>
                  </a:lnTo>
                  <a:lnTo>
                    <a:pt x="420" y="21"/>
                  </a:lnTo>
                  <a:lnTo>
                    <a:pt x="425" y="13"/>
                  </a:lnTo>
                  <a:lnTo>
                    <a:pt x="431" y="6"/>
                  </a:lnTo>
                  <a:lnTo>
                    <a:pt x="440" y="1"/>
                  </a:lnTo>
                  <a:lnTo>
                    <a:pt x="452"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00" name="Freeform 12"/>
            <p:cNvSpPr>
              <a:spLocks noEditPoints="1"/>
            </p:cNvSpPr>
            <p:nvPr/>
          </p:nvSpPr>
          <p:spPr bwMode="auto">
            <a:xfrm>
              <a:off x="4986672" y="2935262"/>
              <a:ext cx="182281" cy="183155"/>
            </a:xfrm>
            <a:custGeom>
              <a:avLst/>
              <a:gdLst/>
              <a:ahLst/>
              <a:cxnLst>
                <a:cxn ang="0">
                  <a:pos x="209" y="104"/>
                </a:cxn>
                <a:cxn ang="0">
                  <a:pos x="181" y="107"/>
                </a:cxn>
                <a:cxn ang="0">
                  <a:pos x="155" y="118"/>
                </a:cxn>
                <a:cxn ang="0">
                  <a:pos x="134" y="134"/>
                </a:cxn>
                <a:cxn ang="0">
                  <a:pos x="117" y="157"/>
                </a:cxn>
                <a:cxn ang="0">
                  <a:pos x="107" y="182"/>
                </a:cxn>
                <a:cxn ang="0">
                  <a:pos x="102" y="211"/>
                </a:cxn>
                <a:cxn ang="0">
                  <a:pos x="107" y="238"/>
                </a:cxn>
                <a:cxn ang="0">
                  <a:pos x="117" y="264"/>
                </a:cxn>
                <a:cxn ang="0">
                  <a:pos x="134" y="285"/>
                </a:cxn>
                <a:cxn ang="0">
                  <a:pos x="155" y="302"/>
                </a:cxn>
                <a:cxn ang="0">
                  <a:pos x="181" y="313"/>
                </a:cxn>
                <a:cxn ang="0">
                  <a:pos x="209" y="318"/>
                </a:cxn>
                <a:cxn ang="0">
                  <a:pos x="237" y="313"/>
                </a:cxn>
                <a:cxn ang="0">
                  <a:pos x="262" y="302"/>
                </a:cxn>
                <a:cxn ang="0">
                  <a:pos x="285" y="285"/>
                </a:cxn>
                <a:cxn ang="0">
                  <a:pos x="301" y="264"/>
                </a:cxn>
                <a:cxn ang="0">
                  <a:pos x="312" y="238"/>
                </a:cxn>
                <a:cxn ang="0">
                  <a:pos x="315" y="211"/>
                </a:cxn>
                <a:cxn ang="0">
                  <a:pos x="312" y="182"/>
                </a:cxn>
                <a:cxn ang="0">
                  <a:pos x="301" y="157"/>
                </a:cxn>
                <a:cxn ang="0">
                  <a:pos x="285" y="134"/>
                </a:cxn>
                <a:cxn ang="0">
                  <a:pos x="262" y="118"/>
                </a:cxn>
                <a:cxn ang="0">
                  <a:pos x="237" y="107"/>
                </a:cxn>
                <a:cxn ang="0">
                  <a:pos x="209" y="104"/>
                </a:cxn>
                <a:cxn ang="0">
                  <a:pos x="209" y="0"/>
                </a:cxn>
                <a:cxn ang="0">
                  <a:pos x="251" y="5"/>
                </a:cxn>
                <a:cxn ang="0">
                  <a:pos x="291" y="17"/>
                </a:cxn>
                <a:cxn ang="0">
                  <a:pos x="326" y="37"/>
                </a:cxn>
                <a:cxn ang="0">
                  <a:pos x="358" y="63"/>
                </a:cxn>
                <a:cxn ang="0">
                  <a:pos x="382" y="93"/>
                </a:cxn>
                <a:cxn ang="0">
                  <a:pos x="402" y="128"/>
                </a:cxn>
                <a:cxn ang="0">
                  <a:pos x="414" y="168"/>
                </a:cxn>
                <a:cxn ang="0">
                  <a:pos x="418" y="211"/>
                </a:cxn>
                <a:cxn ang="0">
                  <a:pos x="414" y="252"/>
                </a:cxn>
                <a:cxn ang="0">
                  <a:pos x="402" y="292"/>
                </a:cxn>
                <a:cxn ang="0">
                  <a:pos x="382" y="327"/>
                </a:cxn>
                <a:cxn ang="0">
                  <a:pos x="358" y="359"/>
                </a:cxn>
                <a:cxn ang="0">
                  <a:pos x="326" y="383"/>
                </a:cxn>
                <a:cxn ang="0">
                  <a:pos x="291" y="403"/>
                </a:cxn>
                <a:cxn ang="0">
                  <a:pos x="251" y="415"/>
                </a:cxn>
                <a:cxn ang="0">
                  <a:pos x="209" y="420"/>
                </a:cxn>
                <a:cxn ang="0">
                  <a:pos x="167" y="415"/>
                </a:cxn>
                <a:cxn ang="0">
                  <a:pos x="128" y="403"/>
                </a:cxn>
                <a:cxn ang="0">
                  <a:pos x="93" y="383"/>
                </a:cxn>
                <a:cxn ang="0">
                  <a:pos x="61" y="359"/>
                </a:cxn>
                <a:cxn ang="0">
                  <a:pos x="37" y="327"/>
                </a:cxn>
                <a:cxn ang="0">
                  <a:pos x="17" y="292"/>
                </a:cxn>
                <a:cxn ang="0">
                  <a:pos x="5" y="252"/>
                </a:cxn>
                <a:cxn ang="0">
                  <a:pos x="0" y="211"/>
                </a:cxn>
                <a:cxn ang="0">
                  <a:pos x="5" y="168"/>
                </a:cxn>
                <a:cxn ang="0">
                  <a:pos x="17" y="128"/>
                </a:cxn>
                <a:cxn ang="0">
                  <a:pos x="37" y="93"/>
                </a:cxn>
                <a:cxn ang="0">
                  <a:pos x="61" y="63"/>
                </a:cxn>
                <a:cxn ang="0">
                  <a:pos x="93" y="37"/>
                </a:cxn>
                <a:cxn ang="0">
                  <a:pos x="128" y="17"/>
                </a:cxn>
                <a:cxn ang="0">
                  <a:pos x="167" y="5"/>
                </a:cxn>
                <a:cxn ang="0">
                  <a:pos x="209" y="0"/>
                </a:cxn>
              </a:cxnLst>
              <a:rect l="0" t="0" r="r" b="b"/>
              <a:pathLst>
                <a:path w="418" h="420">
                  <a:moveTo>
                    <a:pt x="209" y="104"/>
                  </a:moveTo>
                  <a:lnTo>
                    <a:pt x="181" y="107"/>
                  </a:lnTo>
                  <a:lnTo>
                    <a:pt x="155" y="118"/>
                  </a:lnTo>
                  <a:lnTo>
                    <a:pt x="134" y="134"/>
                  </a:lnTo>
                  <a:lnTo>
                    <a:pt x="117" y="157"/>
                  </a:lnTo>
                  <a:lnTo>
                    <a:pt x="107" y="182"/>
                  </a:lnTo>
                  <a:lnTo>
                    <a:pt x="102" y="211"/>
                  </a:lnTo>
                  <a:lnTo>
                    <a:pt x="107" y="238"/>
                  </a:lnTo>
                  <a:lnTo>
                    <a:pt x="117" y="264"/>
                  </a:lnTo>
                  <a:lnTo>
                    <a:pt x="134" y="285"/>
                  </a:lnTo>
                  <a:lnTo>
                    <a:pt x="155" y="302"/>
                  </a:lnTo>
                  <a:lnTo>
                    <a:pt x="181" y="313"/>
                  </a:lnTo>
                  <a:lnTo>
                    <a:pt x="209" y="318"/>
                  </a:lnTo>
                  <a:lnTo>
                    <a:pt x="237" y="313"/>
                  </a:lnTo>
                  <a:lnTo>
                    <a:pt x="262" y="302"/>
                  </a:lnTo>
                  <a:lnTo>
                    <a:pt x="285" y="285"/>
                  </a:lnTo>
                  <a:lnTo>
                    <a:pt x="301" y="264"/>
                  </a:lnTo>
                  <a:lnTo>
                    <a:pt x="312" y="238"/>
                  </a:lnTo>
                  <a:lnTo>
                    <a:pt x="315" y="211"/>
                  </a:lnTo>
                  <a:lnTo>
                    <a:pt x="312" y="182"/>
                  </a:lnTo>
                  <a:lnTo>
                    <a:pt x="301" y="157"/>
                  </a:lnTo>
                  <a:lnTo>
                    <a:pt x="285" y="134"/>
                  </a:lnTo>
                  <a:lnTo>
                    <a:pt x="262" y="118"/>
                  </a:lnTo>
                  <a:lnTo>
                    <a:pt x="237" y="107"/>
                  </a:lnTo>
                  <a:lnTo>
                    <a:pt x="209" y="104"/>
                  </a:lnTo>
                  <a:close/>
                  <a:moveTo>
                    <a:pt x="209" y="0"/>
                  </a:moveTo>
                  <a:lnTo>
                    <a:pt x="251" y="5"/>
                  </a:lnTo>
                  <a:lnTo>
                    <a:pt x="291" y="17"/>
                  </a:lnTo>
                  <a:lnTo>
                    <a:pt x="326" y="37"/>
                  </a:lnTo>
                  <a:lnTo>
                    <a:pt x="358" y="63"/>
                  </a:lnTo>
                  <a:lnTo>
                    <a:pt x="382" y="93"/>
                  </a:lnTo>
                  <a:lnTo>
                    <a:pt x="402" y="128"/>
                  </a:lnTo>
                  <a:lnTo>
                    <a:pt x="414" y="168"/>
                  </a:lnTo>
                  <a:lnTo>
                    <a:pt x="418" y="211"/>
                  </a:lnTo>
                  <a:lnTo>
                    <a:pt x="414" y="252"/>
                  </a:lnTo>
                  <a:lnTo>
                    <a:pt x="402" y="292"/>
                  </a:lnTo>
                  <a:lnTo>
                    <a:pt x="382" y="327"/>
                  </a:lnTo>
                  <a:lnTo>
                    <a:pt x="358" y="359"/>
                  </a:lnTo>
                  <a:lnTo>
                    <a:pt x="326" y="383"/>
                  </a:lnTo>
                  <a:lnTo>
                    <a:pt x="291" y="403"/>
                  </a:lnTo>
                  <a:lnTo>
                    <a:pt x="251" y="415"/>
                  </a:lnTo>
                  <a:lnTo>
                    <a:pt x="209" y="420"/>
                  </a:lnTo>
                  <a:lnTo>
                    <a:pt x="167" y="415"/>
                  </a:lnTo>
                  <a:lnTo>
                    <a:pt x="128" y="403"/>
                  </a:lnTo>
                  <a:lnTo>
                    <a:pt x="93" y="383"/>
                  </a:lnTo>
                  <a:lnTo>
                    <a:pt x="61" y="359"/>
                  </a:lnTo>
                  <a:lnTo>
                    <a:pt x="37" y="327"/>
                  </a:lnTo>
                  <a:lnTo>
                    <a:pt x="17" y="292"/>
                  </a:lnTo>
                  <a:lnTo>
                    <a:pt x="5" y="252"/>
                  </a:lnTo>
                  <a:lnTo>
                    <a:pt x="0" y="211"/>
                  </a:lnTo>
                  <a:lnTo>
                    <a:pt x="5" y="168"/>
                  </a:lnTo>
                  <a:lnTo>
                    <a:pt x="17" y="128"/>
                  </a:lnTo>
                  <a:lnTo>
                    <a:pt x="37" y="93"/>
                  </a:lnTo>
                  <a:lnTo>
                    <a:pt x="61" y="63"/>
                  </a:lnTo>
                  <a:lnTo>
                    <a:pt x="93" y="37"/>
                  </a:lnTo>
                  <a:lnTo>
                    <a:pt x="128" y="17"/>
                  </a:lnTo>
                  <a:lnTo>
                    <a:pt x="167" y="5"/>
                  </a:lnTo>
                  <a:lnTo>
                    <a:pt x="209"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grpSp>
      <p:graphicFrame>
        <p:nvGraphicFramePr>
          <p:cNvPr id="76" name="Chart 75"/>
          <p:cNvGraphicFramePr>
            <a:graphicFrameLocks/>
          </p:cNvGraphicFramePr>
          <p:nvPr>
            <p:extLst/>
          </p:nvPr>
        </p:nvGraphicFramePr>
        <p:xfrm>
          <a:off x="704538" y="1944289"/>
          <a:ext cx="5001600" cy="44673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471764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Coordination is fundamental to anticipate and resolve policy conflicts or inconsistencies </a:t>
            </a:r>
          </a:p>
        </p:txBody>
      </p:sp>
      <p:sp>
        <p:nvSpPr>
          <p:cNvPr id="89" name="Rounded Rectangle 88"/>
          <p:cNvSpPr/>
          <p:nvPr/>
        </p:nvSpPr>
        <p:spPr>
          <a:xfrm>
            <a:off x="6505594" y="1944288"/>
            <a:ext cx="4696447" cy="4467326"/>
          </a:xfrm>
          <a:prstGeom prst="roundRect">
            <a:avLst>
              <a:gd name="adj" fmla="val 0"/>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400" dirty="0">
                <a:solidFill>
                  <a:prstClr val="white"/>
                </a:solidFill>
                <a:latin typeface="Calibri"/>
              </a:rPr>
              <a:t>•	The most commonly cited expressions of commitment include </a:t>
            </a:r>
            <a:endParaRPr lang="en-IN" sz="2400" dirty="0">
              <a:solidFill>
                <a:prstClr val="white"/>
              </a:solidFill>
              <a:latin typeface="Calibri"/>
            </a:endParaRPr>
          </a:p>
        </p:txBody>
      </p:sp>
      <p:sp>
        <p:nvSpPr>
          <p:cNvPr id="91" name="Rectangle 90"/>
          <p:cNvSpPr/>
          <p:nvPr/>
        </p:nvSpPr>
        <p:spPr>
          <a:xfrm>
            <a:off x="6604565" y="3101045"/>
            <a:ext cx="4511402" cy="1323439"/>
          </a:xfrm>
          <a:prstGeom prst="rect">
            <a:avLst/>
          </a:prstGeom>
        </p:spPr>
        <p:txBody>
          <a:bodyPr wrap="square">
            <a:spAutoFit/>
          </a:bodyPr>
          <a:lstStyle/>
          <a:p>
            <a:pPr algn="ctr" defTabSz="1218987"/>
            <a:r>
              <a:rPr lang="en-US" sz="1600" dirty="0">
                <a:solidFill>
                  <a:prstClr val="white">
                    <a:lumMod val="50000"/>
                  </a:prstClr>
                </a:solidFill>
                <a:latin typeface="Arial" pitchFamily="34" charset="0"/>
                <a:cs typeface="Arial" pitchFamily="34" charset="0"/>
              </a:rPr>
              <a:t>It requires mechanisms at appropriate level to allow ministries, public sector agencies and stakeholders to share information, define priorities and anticipate and resolve conflicts and trade-offs</a:t>
            </a:r>
          </a:p>
        </p:txBody>
      </p:sp>
      <p:sp>
        <p:nvSpPr>
          <p:cNvPr id="92" name="TextBox 91"/>
          <p:cNvSpPr txBox="1"/>
          <p:nvPr/>
        </p:nvSpPr>
        <p:spPr>
          <a:xfrm>
            <a:off x="6877455" y="2631654"/>
            <a:ext cx="4056434" cy="338554"/>
          </a:xfrm>
          <a:prstGeom prst="rect">
            <a:avLst/>
          </a:prstGeom>
          <a:noFill/>
        </p:spPr>
        <p:txBody>
          <a:bodyPr wrap="square" rtlCol="0" anchor="b">
            <a:spAutoFit/>
          </a:bodyPr>
          <a:lstStyle/>
          <a:p>
            <a:pPr algn="ctr" defTabSz="1218987"/>
            <a:r>
              <a:rPr lang="en-GB" sz="1600" b="1" dirty="0">
                <a:solidFill>
                  <a:prstClr val="black"/>
                </a:solidFill>
                <a:latin typeface="Arial" pitchFamily="34" charset="0"/>
                <a:cs typeface="Arial" pitchFamily="34" charset="0"/>
              </a:rPr>
              <a:t>Policy coordination</a:t>
            </a:r>
            <a:endParaRPr lang="en-IN" sz="1600" b="1" dirty="0">
              <a:solidFill>
                <a:prstClr val="black"/>
              </a:solidFill>
              <a:latin typeface="Arial" pitchFamily="34" charset="0"/>
              <a:cs typeface="Arial" pitchFamily="34" charset="0"/>
            </a:endParaRPr>
          </a:p>
        </p:txBody>
      </p:sp>
      <p:sp>
        <p:nvSpPr>
          <p:cNvPr id="96" name="Rectangle 95"/>
          <p:cNvSpPr/>
          <p:nvPr/>
        </p:nvSpPr>
        <p:spPr>
          <a:xfrm>
            <a:off x="6632020" y="4409435"/>
            <a:ext cx="4597477" cy="2708434"/>
          </a:xfrm>
          <a:prstGeom prst="rect">
            <a:avLst/>
          </a:prstGeom>
        </p:spPr>
        <p:txBody>
          <a:bodyPr wrap="square">
            <a:spAutoFit/>
          </a:bodyPr>
          <a:lstStyle/>
          <a:p>
            <a:pPr marL="285750" indent="-285750" defTabSz="1218987">
              <a:buFont typeface="Arial" panose="020B0604020202020204" pitchFamily="34" charset="0"/>
              <a:buChar char="•"/>
            </a:pPr>
            <a:r>
              <a:rPr lang="en-US" sz="1700" dirty="0">
                <a:solidFill>
                  <a:prstClr val="black"/>
                </a:solidFill>
                <a:latin typeface="Calibri"/>
              </a:rPr>
              <a:t>In some cases, the Office of the President or Prime Minister leads SDG implementation either on its own or supported by line ministries. </a:t>
            </a:r>
          </a:p>
          <a:p>
            <a:pPr marL="285750" indent="-285750" defTabSz="1218987">
              <a:buFont typeface="Arial" panose="020B0604020202020204" pitchFamily="34" charset="0"/>
              <a:buChar char="•"/>
            </a:pPr>
            <a:r>
              <a:rPr lang="en-US" sz="1700" dirty="0">
                <a:solidFill>
                  <a:prstClr val="black"/>
                </a:solidFill>
                <a:latin typeface="Calibri"/>
              </a:rPr>
              <a:t>In other, co-ordination responsibility is assigned to line ministries with cross-cutting influence.</a:t>
            </a:r>
          </a:p>
          <a:p>
            <a:pPr marL="285750" indent="-285750" defTabSz="1218987">
              <a:buFont typeface="Arial" panose="020B0604020202020204" pitchFamily="34" charset="0"/>
              <a:buChar char="•"/>
            </a:pPr>
            <a:r>
              <a:rPr lang="en-US" sz="1700" dirty="0">
                <a:solidFill>
                  <a:prstClr val="black"/>
                </a:solidFill>
                <a:latin typeface="Calibri"/>
              </a:rPr>
              <a:t>Most coordination mechanisms aim for information sharing.</a:t>
            </a:r>
          </a:p>
          <a:p>
            <a:pPr defTabSz="1218987"/>
            <a:endParaRPr lang="en-US" sz="1700" dirty="0">
              <a:solidFill>
                <a:prstClr val="black"/>
              </a:solidFill>
              <a:latin typeface="Calibri"/>
            </a:endParaRPr>
          </a:p>
        </p:txBody>
      </p:sp>
      <p:grpSp>
        <p:nvGrpSpPr>
          <p:cNvPr id="109" name="Group 108"/>
          <p:cNvGrpSpPr>
            <a:grpSpLocks noChangeAspect="1"/>
          </p:cNvGrpSpPr>
          <p:nvPr/>
        </p:nvGrpSpPr>
        <p:grpSpPr>
          <a:xfrm>
            <a:off x="8309891" y="1368139"/>
            <a:ext cx="1144800" cy="1144800"/>
            <a:chOff x="8182724" y="188754"/>
            <a:chExt cx="1440000" cy="1440000"/>
          </a:xfrm>
        </p:grpSpPr>
        <p:sp>
          <p:nvSpPr>
            <p:cNvPr id="112" name="Oval 111"/>
            <p:cNvSpPr/>
            <p:nvPr/>
          </p:nvSpPr>
          <p:spPr>
            <a:xfrm>
              <a:off x="8182724" y="188754"/>
              <a:ext cx="1440000" cy="1440000"/>
            </a:xfrm>
            <a:prstGeom prst="ellipse">
              <a:avLst/>
            </a:prstGeom>
            <a:solidFill>
              <a:srgbClr val="EF7D00"/>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latin typeface="Calibri"/>
              </a:endParaRPr>
            </a:p>
          </p:txBody>
        </p:sp>
        <p:grpSp>
          <p:nvGrpSpPr>
            <p:cNvPr id="113" name="Group 112"/>
            <p:cNvGrpSpPr>
              <a:grpSpLocks noChangeAspect="1"/>
            </p:cNvGrpSpPr>
            <p:nvPr/>
          </p:nvGrpSpPr>
          <p:grpSpPr>
            <a:xfrm>
              <a:off x="8630650" y="599869"/>
              <a:ext cx="544148" cy="576000"/>
              <a:chOff x="2170372" y="5531617"/>
              <a:chExt cx="374103" cy="396000"/>
            </a:xfrm>
            <a:solidFill>
              <a:schemeClr val="bg1"/>
            </a:solidFill>
          </p:grpSpPr>
          <p:sp>
            <p:nvSpPr>
              <p:cNvPr id="114" name="Freeform 39"/>
              <p:cNvSpPr>
                <a:spLocks/>
              </p:cNvSpPr>
              <p:nvPr/>
            </p:nvSpPr>
            <p:spPr bwMode="auto">
              <a:xfrm>
                <a:off x="2190391" y="5816262"/>
                <a:ext cx="50673" cy="50047"/>
              </a:xfrm>
              <a:custGeom>
                <a:avLst/>
                <a:gdLst/>
                <a:ahLst/>
                <a:cxnLst>
                  <a:cxn ang="0">
                    <a:pos x="41" y="0"/>
                  </a:cxn>
                  <a:cxn ang="0">
                    <a:pos x="57" y="2"/>
                  </a:cxn>
                  <a:cxn ang="0">
                    <a:pos x="69" y="11"/>
                  </a:cxn>
                  <a:cxn ang="0">
                    <a:pos x="78" y="24"/>
                  </a:cxn>
                  <a:cxn ang="0">
                    <a:pos x="81" y="41"/>
                  </a:cxn>
                  <a:cxn ang="0">
                    <a:pos x="78" y="56"/>
                  </a:cxn>
                  <a:cxn ang="0">
                    <a:pos x="69" y="69"/>
                  </a:cxn>
                  <a:cxn ang="0">
                    <a:pos x="57" y="78"/>
                  </a:cxn>
                  <a:cxn ang="0">
                    <a:pos x="41" y="80"/>
                  </a:cxn>
                  <a:cxn ang="0">
                    <a:pos x="25" y="78"/>
                  </a:cxn>
                  <a:cxn ang="0">
                    <a:pos x="12" y="69"/>
                  </a:cxn>
                  <a:cxn ang="0">
                    <a:pos x="3" y="56"/>
                  </a:cxn>
                  <a:cxn ang="0">
                    <a:pos x="0" y="41"/>
                  </a:cxn>
                  <a:cxn ang="0">
                    <a:pos x="3" y="24"/>
                  </a:cxn>
                  <a:cxn ang="0">
                    <a:pos x="12" y="11"/>
                  </a:cxn>
                  <a:cxn ang="0">
                    <a:pos x="25" y="2"/>
                  </a:cxn>
                  <a:cxn ang="0">
                    <a:pos x="41" y="0"/>
                  </a:cxn>
                </a:cxnLst>
                <a:rect l="0" t="0" r="r" b="b"/>
                <a:pathLst>
                  <a:path w="81" h="80">
                    <a:moveTo>
                      <a:pt x="41" y="0"/>
                    </a:moveTo>
                    <a:lnTo>
                      <a:pt x="57" y="2"/>
                    </a:lnTo>
                    <a:lnTo>
                      <a:pt x="69" y="11"/>
                    </a:lnTo>
                    <a:lnTo>
                      <a:pt x="78" y="24"/>
                    </a:lnTo>
                    <a:lnTo>
                      <a:pt x="81" y="41"/>
                    </a:lnTo>
                    <a:lnTo>
                      <a:pt x="78" y="56"/>
                    </a:lnTo>
                    <a:lnTo>
                      <a:pt x="69" y="69"/>
                    </a:lnTo>
                    <a:lnTo>
                      <a:pt x="57" y="78"/>
                    </a:lnTo>
                    <a:lnTo>
                      <a:pt x="41" y="80"/>
                    </a:lnTo>
                    <a:lnTo>
                      <a:pt x="25" y="78"/>
                    </a:lnTo>
                    <a:lnTo>
                      <a:pt x="12" y="69"/>
                    </a:lnTo>
                    <a:lnTo>
                      <a:pt x="3" y="56"/>
                    </a:lnTo>
                    <a:lnTo>
                      <a:pt x="0" y="41"/>
                    </a:lnTo>
                    <a:lnTo>
                      <a:pt x="3" y="24"/>
                    </a:lnTo>
                    <a:lnTo>
                      <a:pt x="12" y="11"/>
                    </a:lnTo>
                    <a:lnTo>
                      <a:pt x="25" y="2"/>
                    </a:lnTo>
                    <a:lnTo>
                      <a:pt x="41"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15" name="Freeform 40"/>
              <p:cNvSpPr>
                <a:spLocks/>
              </p:cNvSpPr>
              <p:nvPr/>
            </p:nvSpPr>
            <p:spPr bwMode="auto">
              <a:xfrm>
                <a:off x="2170372" y="5877570"/>
                <a:ext cx="91336" cy="50047"/>
              </a:xfrm>
              <a:custGeom>
                <a:avLst/>
                <a:gdLst/>
                <a:ahLst/>
                <a:cxnLst>
                  <a:cxn ang="0">
                    <a:pos x="33" y="0"/>
                  </a:cxn>
                  <a:cxn ang="0">
                    <a:pos x="73" y="59"/>
                  </a:cxn>
                  <a:cxn ang="0">
                    <a:pos x="113" y="0"/>
                  </a:cxn>
                  <a:cxn ang="0">
                    <a:pos x="126" y="9"/>
                  </a:cxn>
                  <a:cxn ang="0">
                    <a:pos x="137" y="22"/>
                  </a:cxn>
                  <a:cxn ang="0">
                    <a:pos x="144" y="37"/>
                  </a:cxn>
                  <a:cxn ang="0">
                    <a:pos x="146" y="55"/>
                  </a:cxn>
                  <a:cxn ang="0">
                    <a:pos x="146" y="80"/>
                  </a:cxn>
                  <a:cxn ang="0">
                    <a:pos x="0" y="80"/>
                  </a:cxn>
                  <a:cxn ang="0">
                    <a:pos x="0" y="55"/>
                  </a:cxn>
                  <a:cxn ang="0">
                    <a:pos x="3" y="37"/>
                  </a:cxn>
                  <a:cxn ang="0">
                    <a:pos x="9" y="22"/>
                  </a:cxn>
                  <a:cxn ang="0">
                    <a:pos x="19" y="9"/>
                  </a:cxn>
                  <a:cxn ang="0">
                    <a:pos x="33" y="0"/>
                  </a:cxn>
                </a:cxnLst>
                <a:rect l="0" t="0" r="r" b="b"/>
                <a:pathLst>
                  <a:path w="146" h="80">
                    <a:moveTo>
                      <a:pt x="33" y="0"/>
                    </a:moveTo>
                    <a:lnTo>
                      <a:pt x="73" y="59"/>
                    </a:lnTo>
                    <a:lnTo>
                      <a:pt x="113" y="0"/>
                    </a:lnTo>
                    <a:lnTo>
                      <a:pt x="126" y="9"/>
                    </a:lnTo>
                    <a:lnTo>
                      <a:pt x="137" y="22"/>
                    </a:lnTo>
                    <a:lnTo>
                      <a:pt x="144" y="37"/>
                    </a:lnTo>
                    <a:lnTo>
                      <a:pt x="146" y="55"/>
                    </a:lnTo>
                    <a:lnTo>
                      <a:pt x="146" y="80"/>
                    </a:lnTo>
                    <a:lnTo>
                      <a:pt x="0" y="80"/>
                    </a:lnTo>
                    <a:lnTo>
                      <a:pt x="0" y="55"/>
                    </a:lnTo>
                    <a:lnTo>
                      <a:pt x="3" y="37"/>
                    </a:lnTo>
                    <a:lnTo>
                      <a:pt x="9" y="22"/>
                    </a:lnTo>
                    <a:lnTo>
                      <a:pt x="19" y="9"/>
                    </a:lnTo>
                    <a:lnTo>
                      <a:pt x="33"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16" name="Freeform 41"/>
              <p:cNvSpPr>
                <a:spLocks/>
              </p:cNvSpPr>
              <p:nvPr/>
            </p:nvSpPr>
            <p:spPr bwMode="auto">
              <a:xfrm>
                <a:off x="2332400" y="5816262"/>
                <a:ext cx="50673" cy="50047"/>
              </a:xfrm>
              <a:custGeom>
                <a:avLst/>
                <a:gdLst/>
                <a:ahLst/>
                <a:cxnLst>
                  <a:cxn ang="0">
                    <a:pos x="40" y="0"/>
                  </a:cxn>
                  <a:cxn ang="0">
                    <a:pos x="56" y="2"/>
                  </a:cxn>
                  <a:cxn ang="0">
                    <a:pos x="69" y="11"/>
                  </a:cxn>
                  <a:cxn ang="0">
                    <a:pos x="78" y="24"/>
                  </a:cxn>
                  <a:cxn ang="0">
                    <a:pos x="81" y="41"/>
                  </a:cxn>
                  <a:cxn ang="0">
                    <a:pos x="78" y="56"/>
                  </a:cxn>
                  <a:cxn ang="0">
                    <a:pos x="69" y="69"/>
                  </a:cxn>
                  <a:cxn ang="0">
                    <a:pos x="56" y="78"/>
                  </a:cxn>
                  <a:cxn ang="0">
                    <a:pos x="40" y="80"/>
                  </a:cxn>
                  <a:cxn ang="0">
                    <a:pos x="24" y="78"/>
                  </a:cxn>
                  <a:cxn ang="0">
                    <a:pos x="11" y="69"/>
                  </a:cxn>
                  <a:cxn ang="0">
                    <a:pos x="2" y="56"/>
                  </a:cxn>
                  <a:cxn ang="0">
                    <a:pos x="0" y="41"/>
                  </a:cxn>
                  <a:cxn ang="0">
                    <a:pos x="2" y="24"/>
                  </a:cxn>
                  <a:cxn ang="0">
                    <a:pos x="11" y="11"/>
                  </a:cxn>
                  <a:cxn ang="0">
                    <a:pos x="24" y="2"/>
                  </a:cxn>
                  <a:cxn ang="0">
                    <a:pos x="40" y="0"/>
                  </a:cxn>
                </a:cxnLst>
                <a:rect l="0" t="0" r="r" b="b"/>
                <a:pathLst>
                  <a:path w="81" h="80">
                    <a:moveTo>
                      <a:pt x="40" y="0"/>
                    </a:moveTo>
                    <a:lnTo>
                      <a:pt x="56" y="2"/>
                    </a:lnTo>
                    <a:lnTo>
                      <a:pt x="69" y="11"/>
                    </a:lnTo>
                    <a:lnTo>
                      <a:pt x="78" y="24"/>
                    </a:lnTo>
                    <a:lnTo>
                      <a:pt x="81" y="41"/>
                    </a:lnTo>
                    <a:lnTo>
                      <a:pt x="78" y="56"/>
                    </a:lnTo>
                    <a:lnTo>
                      <a:pt x="69" y="69"/>
                    </a:lnTo>
                    <a:lnTo>
                      <a:pt x="56" y="78"/>
                    </a:lnTo>
                    <a:lnTo>
                      <a:pt x="40" y="80"/>
                    </a:lnTo>
                    <a:lnTo>
                      <a:pt x="24" y="78"/>
                    </a:lnTo>
                    <a:lnTo>
                      <a:pt x="11" y="69"/>
                    </a:lnTo>
                    <a:lnTo>
                      <a:pt x="2" y="56"/>
                    </a:lnTo>
                    <a:lnTo>
                      <a:pt x="0" y="41"/>
                    </a:lnTo>
                    <a:lnTo>
                      <a:pt x="2" y="24"/>
                    </a:lnTo>
                    <a:lnTo>
                      <a:pt x="11" y="11"/>
                    </a:lnTo>
                    <a:lnTo>
                      <a:pt x="24" y="2"/>
                    </a:lnTo>
                    <a:lnTo>
                      <a:pt x="40"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17" name="Freeform 42"/>
              <p:cNvSpPr>
                <a:spLocks/>
              </p:cNvSpPr>
              <p:nvPr/>
            </p:nvSpPr>
            <p:spPr bwMode="auto">
              <a:xfrm>
                <a:off x="2311755" y="5877570"/>
                <a:ext cx="91962" cy="50047"/>
              </a:xfrm>
              <a:custGeom>
                <a:avLst/>
                <a:gdLst/>
                <a:ahLst/>
                <a:cxnLst>
                  <a:cxn ang="0">
                    <a:pos x="34" y="0"/>
                  </a:cxn>
                  <a:cxn ang="0">
                    <a:pos x="74" y="59"/>
                  </a:cxn>
                  <a:cxn ang="0">
                    <a:pos x="112" y="0"/>
                  </a:cxn>
                  <a:cxn ang="0">
                    <a:pos x="126" y="9"/>
                  </a:cxn>
                  <a:cxn ang="0">
                    <a:pos x="137" y="22"/>
                  </a:cxn>
                  <a:cxn ang="0">
                    <a:pos x="144" y="37"/>
                  </a:cxn>
                  <a:cxn ang="0">
                    <a:pos x="147" y="55"/>
                  </a:cxn>
                  <a:cxn ang="0">
                    <a:pos x="147" y="80"/>
                  </a:cxn>
                  <a:cxn ang="0">
                    <a:pos x="0" y="80"/>
                  </a:cxn>
                  <a:cxn ang="0">
                    <a:pos x="0" y="55"/>
                  </a:cxn>
                  <a:cxn ang="0">
                    <a:pos x="2" y="37"/>
                  </a:cxn>
                  <a:cxn ang="0">
                    <a:pos x="9" y="22"/>
                  </a:cxn>
                  <a:cxn ang="0">
                    <a:pos x="20" y="9"/>
                  </a:cxn>
                  <a:cxn ang="0">
                    <a:pos x="34" y="0"/>
                  </a:cxn>
                </a:cxnLst>
                <a:rect l="0" t="0" r="r" b="b"/>
                <a:pathLst>
                  <a:path w="147" h="80">
                    <a:moveTo>
                      <a:pt x="34" y="0"/>
                    </a:moveTo>
                    <a:lnTo>
                      <a:pt x="74" y="59"/>
                    </a:lnTo>
                    <a:lnTo>
                      <a:pt x="112" y="0"/>
                    </a:lnTo>
                    <a:lnTo>
                      <a:pt x="126" y="9"/>
                    </a:lnTo>
                    <a:lnTo>
                      <a:pt x="137" y="22"/>
                    </a:lnTo>
                    <a:lnTo>
                      <a:pt x="144" y="37"/>
                    </a:lnTo>
                    <a:lnTo>
                      <a:pt x="147" y="55"/>
                    </a:lnTo>
                    <a:lnTo>
                      <a:pt x="147" y="80"/>
                    </a:lnTo>
                    <a:lnTo>
                      <a:pt x="0" y="80"/>
                    </a:lnTo>
                    <a:lnTo>
                      <a:pt x="0" y="55"/>
                    </a:lnTo>
                    <a:lnTo>
                      <a:pt x="2" y="37"/>
                    </a:lnTo>
                    <a:lnTo>
                      <a:pt x="9" y="22"/>
                    </a:lnTo>
                    <a:lnTo>
                      <a:pt x="20" y="9"/>
                    </a:lnTo>
                    <a:lnTo>
                      <a:pt x="34"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18" name="Freeform 43"/>
              <p:cNvSpPr>
                <a:spLocks/>
              </p:cNvSpPr>
              <p:nvPr/>
            </p:nvSpPr>
            <p:spPr bwMode="auto">
              <a:xfrm>
                <a:off x="2474409" y="5816262"/>
                <a:ext cx="50047" cy="50047"/>
              </a:xfrm>
              <a:custGeom>
                <a:avLst/>
                <a:gdLst/>
                <a:ahLst/>
                <a:cxnLst>
                  <a:cxn ang="0">
                    <a:pos x="39" y="0"/>
                  </a:cxn>
                  <a:cxn ang="0">
                    <a:pos x="56" y="2"/>
                  </a:cxn>
                  <a:cxn ang="0">
                    <a:pos x="69" y="11"/>
                  </a:cxn>
                  <a:cxn ang="0">
                    <a:pos x="78" y="24"/>
                  </a:cxn>
                  <a:cxn ang="0">
                    <a:pos x="80" y="41"/>
                  </a:cxn>
                  <a:cxn ang="0">
                    <a:pos x="78" y="56"/>
                  </a:cxn>
                  <a:cxn ang="0">
                    <a:pos x="69" y="69"/>
                  </a:cxn>
                  <a:cxn ang="0">
                    <a:pos x="56" y="78"/>
                  </a:cxn>
                  <a:cxn ang="0">
                    <a:pos x="39" y="80"/>
                  </a:cxn>
                  <a:cxn ang="0">
                    <a:pos x="24" y="78"/>
                  </a:cxn>
                  <a:cxn ang="0">
                    <a:pos x="11" y="69"/>
                  </a:cxn>
                  <a:cxn ang="0">
                    <a:pos x="2" y="56"/>
                  </a:cxn>
                  <a:cxn ang="0">
                    <a:pos x="0" y="41"/>
                  </a:cxn>
                  <a:cxn ang="0">
                    <a:pos x="2" y="24"/>
                  </a:cxn>
                  <a:cxn ang="0">
                    <a:pos x="11" y="11"/>
                  </a:cxn>
                  <a:cxn ang="0">
                    <a:pos x="24" y="2"/>
                  </a:cxn>
                  <a:cxn ang="0">
                    <a:pos x="39" y="0"/>
                  </a:cxn>
                </a:cxnLst>
                <a:rect l="0" t="0" r="r" b="b"/>
                <a:pathLst>
                  <a:path w="80" h="80">
                    <a:moveTo>
                      <a:pt x="39" y="0"/>
                    </a:moveTo>
                    <a:lnTo>
                      <a:pt x="56" y="2"/>
                    </a:lnTo>
                    <a:lnTo>
                      <a:pt x="69" y="11"/>
                    </a:lnTo>
                    <a:lnTo>
                      <a:pt x="78" y="24"/>
                    </a:lnTo>
                    <a:lnTo>
                      <a:pt x="80" y="41"/>
                    </a:lnTo>
                    <a:lnTo>
                      <a:pt x="78" y="56"/>
                    </a:lnTo>
                    <a:lnTo>
                      <a:pt x="69" y="69"/>
                    </a:lnTo>
                    <a:lnTo>
                      <a:pt x="56" y="78"/>
                    </a:lnTo>
                    <a:lnTo>
                      <a:pt x="39" y="80"/>
                    </a:lnTo>
                    <a:lnTo>
                      <a:pt x="24" y="78"/>
                    </a:lnTo>
                    <a:lnTo>
                      <a:pt x="11" y="69"/>
                    </a:lnTo>
                    <a:lnTo>
                      <a:pt x="2" y="56"/>
                    </a:lnTo>
                    <a:lnTo>
                      <a:pt x="0" y="41"/>
                    </a:lnTo>
                    <a:lnTo>
                      <a:pt x="2" y="24"/>
                    </a:lnTo>
                    <a:lnTo>
                      <a:pt x="11" y="11"/>
                    </a:lnTo>
                    <a:lnTo>
                      <a:pt x="24" y="2"/>
                    </a:lnTo>
                    <a:lnTo>
                      <a:pt x="39"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19" name="Freeform 44"/>
              <p:cNvSpPr>
                <a:spLocks/>
              </p:cNvSpPr>
              <p:nvPr/>
            </p:nvSpPr>
            <p:spPr bwMode="auto">
              <a:xfrm>
                <a:off x="2453139" y="5877570"/>
                <a:ext cx="91336" cy="50047"/>
              </a:xfrm>
              <a:custGeom>
                <a:avLst/>
                <a:gdLst/>
                <a:ahLst/>
                <a:cxnLst>
                  <a:cxn ang="0">
                    <a:pos x="34" y="0"/>
                  </a:cxn>
                  <a:cxn ang="0">
                    <a:pos x="75" y="59"/>
                  </a:cxn>
                  <a:cxn ang="0">
                    <a:pos x="113" y="0"/>
                  </a:cxn>
                  <a:cxn ang="0">
                    <a:pos x="127" y="9"/>
                  </a:cxn>
                  <a:cxn ang="0">
                    <a:pos x="137" y="22"/>
                  </a:cxn>
                  <a:cxn ang="0">
                    <a:pos x="144" y="37"/>
                  </a:cxn>
                  <a:cxn ang="0">
                    <a:pos x="146" y="55"/>
                  </a:cxn>
                  <a:cxn ang="0">
                    <a:pos x="146" y="80"/>
                  </a:cxn>
                  <a:cxn ang="0">
                    <a:pos x="0" y="80"/>
                  </a:cxn>
                  <a:cxn ang="0">
                    <a:pos x="0" y="55"/>
                  </a:cxn>
                  <a:cxn ang="0">
                    <a:pos x="3" y="37"/>
                  </a:cxn>
                  <a:cxn ang="0">
                    <a:pos x="9" y="22"/>
                  </a:cxn>
                  <a:cxn ang="0">
                    <a:pos x="21" y="9"/>
                  </a:cxn>
                  <a:cxn ang="0">
                    <a:pos x="34" y="0"/>
                  </a:cxn>
                </a:cxnLst>
                <a:rect l="0" t="0" r="r" b="b"/>
                <a:pathLst>
                  <a:path w="146" h="80">
                    <a:moveTo>
                      <a:pt x="34" y="0"/>
                    </a:moveTo>
                    <a:lnTo>
                      <a:pt x="75" y="59"/>
                    </a:lnTo>
                    <a:lnTo>
                      <a:pt x="113" y="0"/>
                    </a:lnTo>
                    <a:lnTo>
                      <a:pt x="127" y="9"/>
                    </a:lnTo>
                    <a:lnTo>
                      <a:pt x="137" y="22"/>
                    </a:lnTo>
                    <a:lnTo>
                      <a:pt x="144" y="37"/>
                    </a:lnTo>
                    <a:lnTo>
                      <a:pt x="146" y="55"/>
                    </a:lnTo>
                    <a:lnTo>
                      <a:pt x="146" y="80"/>
                    </a:lnTo>
                    <a:lnTo>
                      <a:pt x="0" y="80"/>
                    </a:lnTo>
                    <a:lnTo>
                      <a:pt x="0" y="55"/>
                    </a:lnTo>
                    <a:lnTo>
                      <a:pt x="3" y="37"/>
                    </a:lnTo>
                    <a:lnTo>
                      <a:pt x="9" y="22"/>
                    </a:lnTo>
                    <a:lnTo>
                      <a:pt x="21" y="9"/>
                    </a:lnTo>
                    <a:lnTo>
                      <a:pt x="34"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20" name="Freeform 45"/>
              <p:cNvSpPr>
                <a:spLocks/>
              </p:cNvSpPr>
              <p:nvPr/>
            </p:nvSpPr>
            <p:spPr bwMode="auto">
              <a:xfrm>
                <a:off x="2316134" y="5531617"/>
                <a:ext cx="83204" cy="83204"/>
              </a:xfrm>
              <a:custGeom>
                <a:avLst/>
                <a:gdLst/>
                <a:ahLst/>
                <a:cxnLst>
                  <a:cxn ang="0">
                    <a:pos x="67" y="0"/>
                  </a:cxn>
                  <a:cxn ang="0">
                    <a:pos x="89" y="4"/>
                  </a:cxn>
                  <a:cxn ang="0">
                    <a:pos x="107" y="13"/>
                  </a:cxn>
                  <a:cxn ang="0">
                    <a:pos x="121" y="27"/>
                  </a:cxn>
                  <a:cxn ang="0">
                    <a:pos x="130" y="45"/>
                  </a:cxn>
                  <a:cxn ang="0">
                    <a:pos x="133" y="67"/>
                  </a:cxn>
                  <a:cxn ang="0">
                    <a:pos x="130" y="87"/>
                  </a:cxn>
                  <a:cxn ang="0">
                    <a:pos x="121" y="105"/>
                  </a:cxn>
                  <a:cxn ang="0">
                    <a:pos x="107" y="120"/>
                  </a:cxn>
                  <a:cxn ang="0">
                    <a:pos x="89" y="129"/>
                  </a:cxn>
                  <a:cxn ang="0">
                    <a:pos x="67" y="133"/>
                  </a:cxn>
                  <a:cxn ang="0">
                    <a:pos x="45" y="129"/>
                  </a:cxn>
                  <a:cxn ang="0">
                    <a:pos x="27" y="120"/>
                  </a:cxn>
                  <a:cxn ang="0">
                    <a:pos x="13" y="105"/>
                  </a:cxn>
                  <a:cxn ang="0">
                    <a:pos x="4" y="87"/>
                  </a:cxn>
                  <a:cxn ang="0">
                    <a:pos x="0" y="67"/>
                  </a:cxn>
                  <a:cxn ang="0">
                    <a:pos x="4" y="45"/>
                  </a:cxn>
                  <a:cxn ang="0">
                    <a:pos x="13" y="27"/>
                  </a:cxn>
                  <a:cxn ang="0">
                    <a:pos x="27" y="13"/>
                  </a:cxn>
                  <a:cxn ang="0">
                    <a:pos x="45" y="4"/>
                  </a:cxn>
                  <a:cxn ang="0">
                    <a:pos x="67" y="0"/>
                  </a:cxn>
                </a:cxnLst>
                <a:rect l="0" t="0" r="r" b="b"/>
                <a:pathLst>
                  <a:path w="133" h="133">
                    <a:moveTo>
                      <a:pt x="67" y="0"/>
                    </a:moveTo>
                    <a:lnTo>
                      <a:pt x="89" y="4"/>
                    </a:lnTo>
                    <a:lnTo>
                      <a:pt x="107" y="13"/>
                    </a:lnTo>
                    <a:lnTo>
                      <a:pt x="121" y="27"/>
                    </a:lnTo>
                    <a:lnTo>
                      <a:pt x="130" y="45"/>
                    </a:lnTo>
                    <a:lnTo>
                      <a:pt x="133" y="67"/>
                    </a:lnTo>
                    <a:lnTo>
                      <a:pt x="130" y="87"/>
                    </a:lnTo>
                    <a:lnTo>
                      <a:pt x="121" y="105"/>
                    </a:lnTo>
                    <a:lnTo>
                      <a:pt x="107" y="120"/>
                    </a:lnTo>
                    <a:lnTo>
                      <a:pt x="89" y="129"/>
                    </a:lnTo>
                    <a:lnTo>
                      <a:pt x="67" y="133"/>
                    </a:lnTo>
                    <a:lnTo>
                      <a:pt x="45" y="129"/>
                    </a:lnTo>
                    <a:lnTo>
                      <a:pt x="27" y="120"/>
                    </a:lnTo>
                    <a:lnTo>
                      <a:pt x="13" y="105"/>
                    </a:lnTo>
                    <a:lnTo>
                      <a:pt x="4" y="87"/>
                    </a:lnTo>
                    <a:lnTo>
                      <a:pt x="0" y="67"/>
                    </a:lnTo>
                    <a:lnTo>
                      <a:pt x="4" y="45"/>
                    </a:lnTo>
                    <a:lnTo>
                      <a:pt x="13" y="27"/>
                    </a:lnTo>
                    <a:lnTo>
                      <a:pt x="27" y="13"/>
                    </a:lnTo>
                    <a:lnTo>
                      <a:pt x="45" y="4"/>
                    </a:lnTo>
                    <a:lnTo>
                      <a:pt x="67"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21" name="Freeform 46"/>
              <p:cNvSpPr>
                <a:spLocks/>
              </p:cNvSpPr>
              <p:nvPr/>
            </p:nvSpPr>
            <p:spPr bwMode="auto">
              <a:xfrm>
                <a:off x="2282352" y="5632338"/>
                <a:ext cx="150767" cy="81953"/>
              </a:xfrm>
              <a:custGeom>
                <a:avLst/>
                <a:gdLst/>
                <a:ahLst/>
                <a:cxnLst>
                  <a:cxn ang="0">
                    <a:pos x="56" y="0"/>
                  </a:cxn>
                  <a:cxn ang="0">
                    <a:pos x="122" y="98"/>
                  </a:cxn>
                  <a:cxn ang="0">
                    <a:pos x="186" y="0"/>
                  </a:cxn>
                  <a:cxn ang="0">
                    <a:pos x="204" y="12"/>
                  </a:cxn>
                  <a:cxn ang="0">
                    <a:pos x="219" y="29"/>
                  </a:cxn>
                  <a:cxn ang="0">
                    <a:pos x="231" y="46"/>
                  </a:cxn>
                  <a:cxn ang="0">
                    <a:pos x="239" y="68"/>
                  </a:cxn>
                  <a:cxn ang="0">
                    <a:pos x="241" y="91"/>
                  </a:cxn>
                  <a:cxn ang="0">
                    <a:pos x="241" y="131"/>
                  </a:cxn>
                  <a:cxn ang="0">
                    <a:pos x="0" y="131"/>
                  </a:cxn>
                  <a:cxn ang="0">
                    <a:pos x="0" y="91"/>
                  </a:cxn>
                  <a:cxn ang="0">
                    <a:pos x="3" y="68"/>
                  </a:cxn>
                  <a:cxn ang="0">
                    <a:pos x="11" y="46"/>
                  </a:cxn>
                  <a:cxn ang="0">
                    <a:pos x="22" y="29"/>
                  </a:cxn>
                  <a:cxn ang="0">
                    <a:pos x="38" y="12"/>
                  </a:cxn>
                  <a:cxn ang="0">
                    <a:pos x="56" y="0"/>
                  </a:cxn>
                </a:cxnLst>
                <a:rect l="0" t="0" r="r" b="b"/>
                <a:pathLst>
                  <a:path w="241" h="131">
                    <a:moveTo>
                      <a:pt x="56" y="0"/>
                    </a:moveTo>
                    <a:lnTo>
                      <a:pt x="122" y="98"/>
                    </a:lnTo>
                    <a:lnTo>
                      <a:pt x="186" y="0"/>
                    </a:lnTo>
                    <a:lnTo>
                      <a:pt x="204" y="12"/>
                    </a:lnTo>
                    <a:lnTo>
                      <a:pt x="219" y="29"/>
                    </a:lnTo>
                    <a:lnTo>
                      <a:pt x="231" y="46"/>
                    </a:lnTo>
                    <a:lnTo>
                      <a:pt x="239" y="68"/>
                    </a:lnTo>
                    <a:lnTo>
                      <a:pt x="241" y="91"/>
                    </a:lnTo>
                    <a:lnTo>
                      <a:pt x="241" y="131"/>
                    </a:lnTo>
                    <a:lnTo>
                      <a:pt x="0" y="131"/>
                    </a:lnTo>
                    <a:lnTo>
                      <a:pt x="0" y="91"/>
                    </a:lnTo>
                    <a:lnTo>
                      <a:pt x="3" y="68"/>
                    </a:lnTo>
                    <a:lnTo>
                      <a:pt x="11" y="46"/>
                    </a:lnTo>
                    <a:lnTo>
                      <a:pt x="22" y="29"/>
                    </a:lnTo>
                    <a:lnTo>
                      <a:pt x="38" y="12"/>
                    </a:lnTo>
                    <a:lnTo>
                      <a:pt x="56"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sp>
            <p:nvSpPr>
              <p:cNvPr id="122" name="Freeform 47"/>
              <p:cNvSpPr>
                <a:spLocks/>
              </p:cNvSpPr>
              <p:nvPr/>
            </p:nvSpPr>
            <p:spPr bwMode="auto">
              <a:xfrm>
                <a:off x="2202277" y="5734309"/>
                <a:ext cx="308416" cy="71943"/>
              </a:xfrm>
              <a:custGeom>
                <a:avLst/>
                <a:gdLst/>
                <a:ahLst/>
                <a:cxnLst>
                  <a:cxn ang="0">
                    <a:pos x="235" y="0"/>
                  </a:cxn>
                  <a:cxn ang="0">
                    <a:pos x="272" y="0"/>
                  </a:cxn>
                  <a:cxn ang="0">
                    <a:pos x="272" y="35"/>
                  </a:cxn>
                  <a:cxn ang="0">
                    <a:pos x="493" y="35"/>
                  </a:cxn>
                  <a:cxn ang="0">
                    <a:pos x="493" y="115"/>
                  </a:cxn>
                  <a:cxn ang="0">
                    <a:pos x="455" y="115"/>
                  </a:cxn>
                  <a:cxn ang="0">
                    <a:pos x="455" y="72"/>
                  </a:cxn>
                  <a:cxn ang="0">
                    <a:pos x="272" y="72"/>
                  </a:cxn>
                  <a:cxn ang="0">
                    <a:pos x="272" y="115"/>
                  </a:cxn>
                  <a:cxn ang="0">
                    <a:pos x="235" y="115"/>
                  </a:cxn>
                  <a:cxn ang="0">
                    <a:pos x="235" y="72"/>
                  </a:cxn>
                  <a:cxn ang="0">
                    <a:pos x="38" y="72"/>
                  </a:cxn>
                  <a:cxn ang="0">
                    <a:pos x="38" y="115"/>
                  </a:cxn>
                  <a:cxn ang="0">
                    <a:pos x="0" y="115"/>
                  </a:cxn>
                  <a:cxn ang="0">
                    <a:pos x="0" y="35"/>
                  </a:cxn>
                  <a:cxn ang="0">
                    <a:pos x="235" y="35"/>
                  </a:cxn>
                  <a:cxn ang="0">
                    <a:pos x="235" y="0"/>
                  </a:cxn>
                </a:cxnLst>
                <a:rect l="0" t="0" r="r" b="b"/>
                <a:pathLst>
                  <a:path w="493" h="115">
                    <a:moveTo>
                      <a:pt x="235" y="0"/>
                    </a:moveTo>
                    <a:lnTo>
                      <a:pt x="272" y="0"/>
                    </a:lnTo>
                    <a:lnTo>
                      <a:pt x="272" y="35"/>
                    </a:lnTo>
                    <a:lnTo>
                      <a:pt x="493" y="35"/>
                    </a:lnTo>
                    <a:lnTo>
                      <a:pt x="493" y="115"/>
                    </a:lnTo>
                    <a:lnTo>
                      <a:pt x="455" y="115"/>
                    </a:lnTo>
                    <a:lnTo>
                      <a:pt x="455" y="72"/>
                    </a:lnTo>
                    <a:lnTo>
                      <a:pt x="272" y="72"/>
                    </a:lnTo>
                    <a:lnTo>
                      <a:pt x="272" y="115"/>
                    </a:lnTo>
                    <a:lnTo>
                      <a:pt x="235" y="115"/>
                    </a:lnTo>
                    <a:lnTo>
                      <a:pt x="235" y="72"/>
                    </a:lnTo>
                    <a:lnTo>
                      <a:pt x="38" y="72"/>
                    </a:lnTo>
                    <a:lnTo>
                      <a:pt x="38" y="115"/>
                    </a:lnTo>
                    <a:lnTo>
                      <a:pt x="0" y="115"/>
                    </a:lnTo>
                    <a:lnTo>
                      <a:pt x="0" y="35"/>
                    </a:lnTo>
                    <a:lnTo>
                      <a:pt x="235" y="35"/>
                    </a:lnTo>
                    <a:lnTo>
                      <a:pt x="235" y="0"/>
                    </a:lnTo>
                    <a:close/>
                  </a:path>
                </a:pathLst>
              </a:custGeom>
              <a:grpFill/>
              <a:ln w="0">
                <a:noFill/>
                <a:prstDash val="solid"/>
                <a:round/>
                <a:headEnd/>
                <a:tailEnd/>
              </a:ln>
            </p:spPr>
            <p:txBody>
              <a:bodyPr vert="horz" wrap="square" lIns="68598" tIns="34299" rIns="68598" bIns="34299" numCol="1" anchor="t" anchorCtr="0" compatLnSpc="1">
                <a:prstTxWarp prst="textNoShape">
                  <a:avLst/>
                </a:prstTxWarp>
              </a:bodyPr>
              <a:lstStyle/>
              <a:p>
                <a:pPr defTabSz="1218987"/>
                <a:endParaRPr lang="en-US">
                  <a:solidFill>
                    <a:prstClr val="black"/>
                  </a:solidFill>
                  <a:latin typeface="Calibri"/>
                </a:endParaRPr>
              </a:p>
            </p:txBody>
          </p:sp>
        </p:grpSp>
      </p:grpSp>
      <p:graphicFrame>
        <p:nvGraphicFramePr>
          <p:cNvPr id="84" name="Chart 83"/>
          <p:cNvGraphicFramePr/>
          <p:nvPr>
            <p:extLst/>
          </p:nvPr>
        </p:nvGraphicFramePr>
        <p:xfrm>
          <a:off x="299803" y="1694975"/>
          <a:ext cx="5216577" cy="471663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4416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1000"/>
                                        <p:tgtEl>
                                          <p:spTgt spid="96"/>
                                        </p:tgtEl>
                                      </p:cBhvr>
                                    </p:animEffect>
                                    <p:anim calcmode="lin" valueType="num">
                                      <p:cBhvr>
                                        <p:cTn id="8" dur="1000" fill="hold"/>
                                        <p:tgtEl>
                                          <p:spTgt spid="96"/>
                                        </p:tgtEl>
                                        <p:attrNameLst>
                                          <p:attrName>ppt_x</p:attrName>
                                        </p:attrNameLst>
                                      </p:cBhvr>
                                      <p:tavLst>
                                        <p:tav tm="0">
                                          <p:val>
                                            <p:strVal val="#ppt_x"/>
                                          </p:val>
                                        </p:tav>
                                        <p:tav tm="100000">
                                          <p:val>
                                            <p:strVal val="#ppt_x"/>
                                          </p:val>
                                        </p:tav>
                                      </p:tavLst>
                                    </p:anim>
                                    <p:anim calcmode="lin" valueType="num">
                                      <p:cBhvr>
                                        <p:cTn id="9"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Monitoring and reporting systems for SDGs could be used more proactively to enhance PCSD</a:t>
            </a:r>
            <a:endParaRPr lang="en-GB" dirty="0"/>
          </a:p>
        </p:txBody>
      </p:sp>
      <p:grpSp>
        <p:nvGrpSpPr>
          <p:cNvPr id="97" name="Group 96"/>
          <p:cNvGrpSpPr>
            <a:grpSpLocks noChangeAspect="1"/>
          </p:cNvGrpSpPr>
          <p:nvPr/>
        </p:nvGrpSpPr>
        <p:grpSpPr>
          <a:xfrm>
            <a:off x="6505594" y="1944288"/>
            <a:ext cx="4696447" cy="4467326"/>
            <a:chOff x="5916185" y="908754"/>
            <a:chExt cx="5904656" cy="5616590"/>
          </a:xfrm>
        </p:grpSpPr>
        <p:sp>
          <p:nvSpPr>
            <p:cNvPr id="89" name="Rounded Rectangle 88"/>
            <p:cNvSpPr/>
            <p:nvPr/>
          </p:nvSpPr>
          <p:spPr>
            <a:xfrm>
              <a:off x="5916185" y="908754"/>
              <a:ext cx="5904656" cy="5616590"/>
            </a:xfrm>
            <a:prstGeom prst="roundRect">
              <a:avLst>
                <a:gd name="adj" fmla="val 0"/>
              </a:avLst>
            </a:prstGeom>
            <a:solidFill>
              <a:schemeClr val="bg1"/>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r>
                <a:rPr lang="en-US" sz="2400" dirty="0">
                  <a:solidFill>
                    <a:prstClr val="white"/>
                  </a:solidFill>
                  <a:latin typeface="Calibri"/>
                </a:rPr>
                <a:t>•	The most commonly cited expressions of commitment include </a:t>
              </a:r>
              <a:endParaRPr lang="en-IN" sz="2400" dirty="0">
                <a:solidFill>
                  <a:prstClr val="white"/>
                </a:solidFill>
                <a:latin typeface="Calibri"/>
              </a:endParaRPr>
            </a:p>
          </p:txBody>
        </p:sp>
        <p:sp>
          <p:nvSpPr>
            <p:cNvPr id="91" name="Rectangle 90"/>
            <p:cNvSpPr/>
            <p:nvPr/>
          </p:nvSpPr>
          <p:spPr>
            <a:xfrm>
              <a:off x="5947375" y="2363098"/>
              <a:ext cx="5873466" cy="1973471"/>
            </a:xfrm>
            <a:prstGeom prst="rect">
              <a:avLst/>
            </a:prstGeom>
          </p:spPr>
          <p:txBody>
            <a:bodyPr wrap="square">
              <a:spAutoFit/>
            </a:bodyPr>
            <a:lstStyle/>
            <a:p>
              <a:pPr algn="ctr" defTabSz="1218987"/>
              <a:r>
                <a:rPr lang="en-US" sz="1600" dirty="0">
                  <a:solidFill>
                    <a:prstClr val="white">
                      <a:lumMod val="50000"/>
                    </a:prstClr>
                  </a:solidFill>
                  <a:latin typeface="Arial" pitchFamily="34" charset="0"/>
                  <a:cs typeface="Arial" pitchFamily="34" charset="0"/>
                </a:rPr>
                <a:t>Informed decision-making is an essential element of enhancing policy coherence. It requires mechanisms to monitor progress, report to governing bodies and the public, and provide feedback so that actions and sectoral policies can be adjusted in light of potential negative effects</a:t>
              </a:r>
            </a:p>
          </p:txBody>
        </p:sp>
        <p:sp>
          <p:nvSpPr>
            <p:cNvPr id="92" name="TextBox 91"/>
            <p:cNvSpPr txBox="1"/>
            <p:nvPr/>
          </p:nvSpPr>
          <p:spPr>
            <a:xfrm>
              <a:off x="6383711" y="1772952"/>
              <a:ext cx="5099993" cy="425650"/>
            </a:xfrm>
            <a:prstGeom prst="rect">
              <a:avLst/>
            </a:prstGeom>
            <a:noFill/>
          </p:spPr>
          <p:txBody>
            <a:bodyPr wrap="square" rtlCol="0" anchor="b">
              <a:spAutoFit/>
            </a:bodyPr>
            <a:lstStyle/>
            <a:p>
              <a:pPr algn="ctr" defTabSz="1218987"/>
              <a:r>
                <a:rPr lang="en-GB" sz="1600" b="1" dirty="0">
                  <a:solidFill>
                    <a:prstClr val="black"/>
                  </a:solidFill>
                  <a:latin typeface="Arial" pitchFamily="34" charset="0"/>
                  <a:cs typeface="Arial" pitchFamily="34" charset="0"/>
                </a:rPr>
                <a:t>Monitoring and Reporting</a:t>
              </a:r>
            </a:p>
          </p:txBody>
        </p:sp>
      </p:grpSp>
      <p:sp>
        <p:nvSpPr>
          <p:cNvPr id="112" name="Oval 111"/>
          <p:cNvSpPr/>
          <p:nvPr/>
        </p:nvSpPr>
        <p:spPr>
          <a:xfrm>
            <a:off x="8309891" y="1368139"/>
            <a:ext cx="1144800" cy="1144800"/>
          </a:xfrm>
          <a:prstGeom prst="ellipse">
            <a:avLst/>
          </a:prstGeom>
          <a:solidFill>
            <a:srgbClr val="C51B2E"/>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987"/>
            <a:endParaRPr lang="en-IN" sz="2400">
              <a:solidFill>
                <a:prstClr val="white"/>
              </a:solidFill>
              <a:latin typeface="Calibri"/>
            </a:endParaRPr>
          </a:p>
        </p:txBody>
      </p:sp>
      <p:grpSp>
        <p:nvGrpSpPr>
          <p:cNvPr id="94" name="Group 93"/>
          <p:cNvGrpSpPr/>
          <p:nvPr/>
        </p:nvGrpSpPr>
        <p:grpSpPr>
          <a:xfrm>
            <a:off x="8645982" y="1708828"/>
            <a:ext cx="415670" cy="423168"/>
            <a:chOff x="-5500688" y="3130552"/>
            <a:chExt cx="5207000" cy="5203823"/>
          </a:xfrm>
          <a:solidFill>
            <a:schemeClr val="bg1"/>
          </a:solidFill>
        </p:grpSpPr>
        <p:sp>
          <p:nvSpPr>
            <p:cNvPr id="95" name="Freeform 68"/>
            <p:cNvSpPr>
              <a:spLocks noEditPoints="1"/>
            </p:cNvSpPr>
            <p:nvPr/>
          </p:nvSpPr>
          <p:spPr bwMode="auto">
            <a:xfrm>
              <a:off x="-5500688" y="3130552"/>
              <a:ext cx="5207000" cy="5203823"/>
            </a:xfrm>
            <a:custGeom>
              <a:avLst/>
              <a:gdLst>
                <a:gd name="T0" fmla="*/ 5692 w 6560"/>
                <a:gd name="T1" fmla="*/ 6203 h 6556"/>
                <a:gd name="T2" fmla="*/ 5956 w 6560"/>
                <a:gd name="T3" fmla="*/ 6253 h 6556"/>
                <a:gd name="T4" fmla="*/ 6211 w 6560"/>
                <a:gd name="T5" fmla="*/ 6076 h 6556"/>
                <a:gd name="T6" fmla="*/ 6241 w 6560"/>
                <a:gd name="T7" fmla="*/ 5767 h 6556"/>
                <a:gd name="T8" fmla="*/ 2236 w 6560"/>
                <a:gd name="T9" fmla="*/ 0 h 6556"/>
                <a:gd name="T10" fmla="*/ 3034 w 6560"/>
                <a:gd name="T11" fmla="*/ 145 h 6556"/>
                <a:gd name="T12" fmla="*/ 3704 w 6560"/>
                <a:gd name="T13" fmla="*/ 548 h 6556"/>
                <a:gd name="T14" fmla="*/ 4195 w 6560"/>
                <a:gd name="T15" fmla="*/ 1152 h 6556"/>
                <a:gd name="T16" fmla="*/ 4448 w 6560"/>
                <a:gd name="T17" fmla="*/ 1904 h 6556"/>
                <a:gd name="T18" fmla="*/ 4430 w 6560"/>
                <a:gd name="T19" fmla="*/ 2677 h 6556"/>
                <a:gd name="T20" fmla="*/ 4177 w 6560"/>
                <a:gd name="T21" fmla="*/ 3357 h 6556"/>
                <a:gd name="T22" fmla="*/ 4264 w 6560"/>
                <a:gd name="T23" fmla="*/ 3875 h 6556"/>
                <a:gd name="T24" fmla="*/ 4498 w 6560"/>
                <a:gd name="T25" fmla="*/ 3783 h 6556"/>
                <a:gd name="T26" fmla="*/ 6351 w 6560"/>
                <a:gd name="T27" fmla="*/ 5394 h 6556"/>
                <a:gd name="T28" fmla="*/ 6542 w 6560"/>
                <a:gd name="T29" fmla="*/ 5733 h 6556"/>
                <a:gd name="T30" fmla="*/ 6508 w 6560"/>
                <a:gd name="T31" fmla="*/ 6147 h 6556"/>
                <a:gd name="T32" fmla="*/ 6229 w 6560"/>
                <a:gd name="T33" fmla="*/ 6464 h 6556"/>
                <a:gd name="T34" fmla="*/ 5806 w 6560"/>
                <a:gd name="T35" fmla="*/ 6552 h 6556"/>
                <a:gd name="T36" fmla="*/ 5451 w 6560"/>
                <a:gd name="T37" fmla="*/ 6401 h 6556"/>
                <a:gd name="T38" fmla="*/ 3792 w 6560"/>
                <a:gd name="T39" fmla="*/ 4545 h 6556"/>
                <a:gd name="T40" fmla="*/ 3841 w 6560"/>
                <a:gd name="T41" fmla="*/ 4304 h 6556"/>
                <a:gd name="T42" fmla="*/ 3588 w 6560"/>
                <a:gd name="T43" fmla="*/ 3783 h 6556"/>
                <a:gd name="T44" fmla="*/ 3588 w 6560"/>
                <a:gd name="T45" fmla="*/ 3638 h 6556"/>
                <a:gd name="T46" fmla="*/ 3877 w 6560"/>
                <a:gd name="T47" fmla="*/ 3271 h 6556"/>
                <a:gd name="T48" fmla="*/ 4131 w 6560"/>
                <a:gd name="T49" fmla="*/ 2643 h 6556"/>
                <a:gd name="T50" fmla="*/ 4151 w 6560"/>
                <a:gd name="T51" fmla="*/ 1936 h 6556"/>
                <a:gd name="T52" fmla="*/ 3911 w 6560"/>
                <a:gd name="T53" fmla="*/ 1256 h 6556"/>
                <a:gd name="T54" fmla="*/ 3451 w 6560"/>
                <a:gd name="T55" fmla="*/ 724 h 6556"/>
                <a:gd name="T56" fmla="*/ 2822 w 6560"/>
                <a:gd name="T57" fmla="*/ 389 h 6556"/>
                <a:gd name="T58" fmla="*/ 2084 w 6560"/>
                <a:gd name="T59" fmla="*/ 305 h 6556"/>
                <a:gd name="T60" fmla="*/ 1382 w 6560"/>
                <a:gd name="T61" fmla="*/ 494 h 6556"/>
                <a:gd name="T62" fmla="*/ 816 w 6560"/>
                <a:gd name="T63" fmla="*/ 915 h 6556"/>
                <a:gd name="T64" fmla="*/ 437 w 6560"/>
                <a:gd name="T65" fmla="*/ 1513 h 6556"/>
                <a:gd name="T66" fmla="*/ 297 w 6560"/>
                <a:gd name="T67" fmla="*/ 2235 h 6556"/>
                <a:gd name="T68" fmla="*/ 437 w 6560"/>
                <a:gd name="T69" fmla="*/ 2956 h 6556"/>
                <a:gd name="T70" fmla="*/ 816 w 6560"/>
                <a:gd name="T71" fmla="*/ 3554 h 6556"/>
                <a:gd name="T72" fmla="*/ 1382 w 6560"/>
                <a:gd name="T73" fmla="*/ 3971 h 6556"/>
                <a:gd name="T74" fmla="*/ 2084 w 6560"/>
                <a:gd name="T75" fmla="*/ 4154 h 6556"/>
                <a:gd name="T76" fmla="*/ 2806 w 6560"/>
                <a:gd name="T77" fmla="*/ 4072 h 6556"/>
                <a:gd name="T78" fmla="*/ 3271 w 6560"/>
                <a:gd name="T79" fmla="*/ 3889 h 6556"/>
                <a:gd name="T80" fmla="*/ 3415 w 6560"/>
                <a:gd name="T81" fmla="*/ 3963 h 6556"/>
                <a:gd name="T82" fmla="*/ 3405 w 6560"/>
                <a:gd name="T83" fmla="*/ 4124 h 6556"/>
                <a:gd name="T84" fmla="*/ 2952 w 6560"/>
                <a:gd name="T85" fmla="*/ 4351 h 6556"/>
                <a:gd name="T86" fmla="*/ 2236 w 6560"/>
                <a:gd name="T87" fmla="*/ 4471 h 6556"/>
                <a:gd name="T88" fmla="*/ 1438 w 6560"/>
                <a:gd name="T89" fmla="*/ 4324 h 6556"/>
                <a:gd name="T90" fmla="*/ 768 w 6560"/>
                <a:gd name="T91" fmla="*/ 3923 h 6556"/>
                <a:gd name="T92" fmla="*/ 279 w 6560"/>
                <a:gd name="T93" fmla="*/ 3319 h 6556"/>
                <a:gd name="T94" fmla="*/ 24 w 6560"/>
                <a:gd name="T95" fmla="*/ 2565 h 6556"/>
                <a:gd name="T96" fmla="*/ 54 w 6560"/>
                <a:gd name="T97" fmla="*/ 1744 h 6556"/>
                <a:gd name="T98" fmla="*/ 359 w 6560"/>
                <a:gd name="T99" fmla="*/ 1017 h 6556"/>
                <a:gd name="T100" fmla="*/ 890 w 6560"/>
                <a:gd name="T101" fmla="*/ 450 h 6556"/>
                <a:gd name="T102" fmla="*/ 1590 w 6560"/>
                <a:gd name="T103" fmla="*/ 96 h 6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60" h="6556">
                  <a:moveTo>
                    <a:pt x="4472" y="4082"/>
                  </a:moveTo>
                  <a:lnTo>
                    <a:pt x="4085" y="4471"/>
                  </a:lnTo>
                  <a:lnTo>
                    <a:pt x="5621" y="6139"/>
                  </a:lnTo>
                  <a:lnTo>
                    <a:pt x="5654" y="6173"/>
                  </a:lnTo>
                  <a:lnTo>
                    <a:pt x="5692" y="6203"/>
                  </a:lnTo>
                  <a:lnTo>
                    <a:pt x="5738" y="6227"/>
                  </a:lnTo>
                  <a:lnTo>
                    <a:pt x="5786" y="6243"/>
                  </a:lnTo>
                  <a:lnTo>
                    <a:pt x="5836" y="6255"/>
                  </a:lnTo>
                  <a:lnTo>
                    <a:pt x="5888" y="6257"/>
                  </a:lnTo>
                  <a:lnTo>
                    <a:pt x="5956" y="6253"/>
                  </a:lnTo>
                  <a:lnTo>
                    <a:pt x="6019" y="6235"/>
                  </a:lnTo>
                  <a:lnTo>
                    <a:pt x="6077" y="6207"/>
                  </a:lnTo>
                  <a:lnTo>
                    <a:pt x="6129" y="6171"/>
                  </a:lnTo>
                  <a:lnTo>
                    <a:pt x="6175" y="6127"/>
                  </a:lnTo>
                  <a:lnTo>
                    <a:pt x="6211" y="6076"/>
                  </a:lnTo>
                  <a:lnTo>
                    <a:pt x="6239" y="6016"/>
                  </a:lnTo>
                  <a:lnTo>
                    <a:pt x="6255" y="5954"/>
                  </a:lnTo>
                  <a:lnTo>
                    <a:pt x="6261" y="5886"/>
                  </a:lnTo>
                  <a:lnTo>
                    <a:pt x="6257" y="5825"/>
                  </a:lnTo>
                  <a:lnTo>
                    <a:pt x="6241" y="5767"/>
                  </a:lnTo>
                  <a:lnTo>
                    <a:pt x="6217" y="5715"/>
                  </a:lnTo>
                  <a:lnTo>
                    <a:pt x="6183" y="5663"/>
                  </a:lnTo>
                  <a:lnTo>
                    <a:pt x="6141" y="5617"/>
                  </a:lnTo>
                  <a:lnTo>
                    <a:pt x="4472" y="4082"/>
                  </a:lnTo>
                  <a:close/>
                  <a:moveTo>
                    <a:pt x="2236" y="0"/>
                  </a:moveTo>
                  <a:lnTo>
                    <a:pt x="2403" y="6"/>
                  </a:lnTo>
                  <a:lnTo>
                    <a:pt x="2567" y="24"/>
                  </a:lnTo>
                  <a:lnTo>
                    <a:pt x="2727" y="54"/>
                  </a:lnTo>
                  <a:lnTo>
                    <a:pt x="2882" y="96"/>
                  </a:lnTo>
                  <a:lnTo>
                    <a:pt x="3034" y="145"/>
                  </a:lnTo>
                  <a:lnTo>
                    <a:pt x="3179" y="207"/>
                  </a:lnTo>
                  <a:lnTo>
                    <a:pt x="3321" y="279"/>
                  </a:lnTo>
                  <a:lnTo>
                    <a:pt x="3455" y="361"/>
                  </a:lnTo>
                  <a:lnTo>
                    <a:pt x="3582" y="450"/>
                  </a:lnTo>
                  <a:lnTo>
                    <a:pt x="3704" y="548"/>
                  </a:lnTo>
                  <a:lnTo>
                    <a:pt x="3818" y="654"/>
                  </a:lnTo>
                  <a:lnTo>
                    <a:pt x="3925" y="767"/>
                  </a:lnTo>
                  <a:lnTo>
                    <a:pt x="4023" y="889"/>
                  </a:lnTo>
                  <a:lnTo>
                    <a:pt x="4113" y="1017"/>
                  </a:lnTo>
                  <a:lnTo>
                    <a:pt x="4195" y="1152"/>
                  </a:lnTo>
                  <a:lnTo>
                    <a:pt x="4264" y="1292"/>
                  </a:lnTo>
                  <a:lnTo>
                    <a:pt x="4326" y="1437"/>
                  </a:lnTo>
                  <a:lnTo>
                    <a:pt x="4378" y="1589"/>
                  </a:lnTo>
                  <a:lnTo>
                    <a:pt x="4418" y="1744"/>
                  </a:lnTo>
                  <a:lnTo>
                    <a:pt x="4448" y="1904"/>
                  </a:lnTo>
                  <a:lnTo>
                    <a:pt x="4466" y="2069"/>
                  </a:lnTo>
                  <a:lnTo>
                    <a:pt x="4472" y="2235"/>
                  </a:lnTo>
                  <a:lnTo>
                    <a:pt x="4468" y="2384"/>
                  </a:lnTo>
                  <a:lnTo>
                    <a:pt x="4454" y="2532"/>
                  </a:lnTo>
                  <a:lnTo>
                    <a:pt x="4430" y="2677"/>
                  </a:lnTo>
                  <a:lnTo>
                    <a:pt x="4398" y="2821"/>
                  </a:lnTo>
                  <a:lnTo>
                    <a:pt x="4356" y="2960"/>
                  </a:lnTo>
                  <a:lnTo>
                    <a:pt x="4304" y="3096"/>
                  </a:lnTo>
                  <a:lnTo>
                    <a:pt x="4244" y="3229"/>
                  </a:lnTo>
                  <a:lnTo>
                    <a:pt x="4177" y="3357"/>
                  </a:lnTo>
                  <a:lnTo>
                    <a:pt x="4099" y="3480"/>
                  </a:lnTo>
                  <a:lnTo>
                    <a:pt x="4015" y="3598"/>
                  </a:lnTo>
                  <a:lnTo>
                    <a:pt x="3921" y="3710"/>
                  </a:lnTo>
                  <a:lnTo>
                    <a:pt x="4175" y="3963"/>
                  </a:lnTo>
                  <a:lnTo>
                    <a:pt x="4264" y="3875"/>
                  </a:lnTo>
                  <a:lnTo>
                    <a:pt x="4306" y="3839"/>
                  </a:lnTo>
                  <a:lnTo>
                    <a:pt x="4350" y="3811"/>
                  </a:lnTo>
                  <a:lnTo>
                    <a:pt x="4398" y="3793"/>
                  </a:lnTo>
                  <a:lnTo>
                    <a:pt x="4448" y="3785"/>
                  </a:lnTo>
                  <a:lnTo>
                    <a:pt x="4498" y="3783"/>
                  </a:lnTo>
                  <a:lnTo>
                    <a:pt x="4546" y="3789"/>
                  </a:lnTo>
                  <a:lnTo>
                    <a:pt x="4593" y="3805"/>
                  </a:lnTo>
                  <a:lnTo>
                    <a:pt x="4639" y="3829"/>
                  </a:lnTo>
                  <a:lnTo>
                    <a:pt x="4681" y="3859"/>
                  </a:lnTo>
                  <a:lnTo>
                    <a:pt x="6351" y="5394"/>
                  </a:lnTo>
                  <a:lnTo>
                    <a:pt x="6404" y="5454"/>
                  </a:lnTo>
                  <a:lnTo>
                    <a:pt x="6450" y="5520"/>
                  </a:lnTo>
                  <a:lnTo>
                    <a:pt x="6490" y="5587"/>
                  </a:lnTo>
                  <a:lnTo>
                    <a:pt x="6520" y="5659"/>
                  </a:lnTo>
                  <a:lnTo>
                    <a:pt x="6542" y="5733"/>
                  </a:lnTo>
                  <a:lnTo>
                    <a:pt x="6556" y="5809"/>
                  </a:lnTo>
                  <a:lnTo>
                    <a:pt x="6560" y="5886"/>
                  </a:lnTo>
                  <a:lnTo>
                    <a:pt x="6554" y="5976"/>
                  </a:lnTo>
                  <a:lnTo>
                    <a:pt x="6536" y="6064"/>
                  </a:lnTo>
                  <a:lnTo>
                    <a:pt x="6508" y="6147"/>
                  </a:lnTo>
                  <a:lnTo>
                    <a:pt x="6468" y="6225"/>
                  </a:lnTo>
                  <a:lnTo>
                    <a:pt x="6420" y="6297"/>
                  </a:lnTo>
                  <a:lnTo>
                    <a:pt x="6365" y="6361"/>
                  </a:lnTo>
                  <a:lnTo>
                    <a:pt x="6299" y="6417"/>
                  </a:lnTo>
                  <a:lnTo>
                    <a:pt x="6229" y="6464"/>
                  </a:lnTo>
                  <a:lnTo>
                    <a:pt x="6151" y="6504"/>
                  </a:lnTo>
                  <a:lnTo>
                    <a:pt x="6067" y="6532"/>
                  </a:lnTo>
                  <a:lnTo>
                    <a:pt x="5980" y="6550"/>
                  </a:lnTo>
                  <a:lnTo>
                    <a:pt x="5888" y="6556"/>
                  </a:lnTo>
                  <a:lnTo>
                    <a:pt x="5806" y="6552"/>
                  </a:lnTo>
                  <a:lnTo>
                    <a:pt x="5726" y="6538"/>
                  </a:lnTo>
                  <a:lnTo>
                    <a:pt x="5651" y="6516"/>
                  </a:lnTo>
                  <a:lnTo>
                    <a:pt x="5579" y="6486"/>
                  </a:lnTo>
                  <a:lnTo>
                    <a:pt x="5513" y="6446"/>
                  </a:lnTo>
                  <a:lnTo>
                    <a:pt x="5451" y="6401"/>
                  </a:lnTo>
                  <a:lnTo>
                    <a:pt x="5397" y="6347"/>
                  </a:lnTo>
                  <a:lnTo>
                    <a:pt x="3861" y="4678"/>
                  </a:lnTo>
                  <a:lnTo>
                    <a:pt x="3830" y="4636"/>
                  </a:lnTo>
                  <a:lnTo>
                    <a:pt x="3808" y="4593"/>
                  </a:lnTo>
                  <a:lnTo>
                    <a:pt x="3792" y="4545"/>
                  </a:lnTo>
                  <a:lnTo>
                    <a:pt x="3786" y="4495"/>
                  </a:lnTo>
                  <a:lnTo>
                    <a:pt x="3786" y="4445"/>
                  </a:lnTo>
                  <a:lnTo>
                    <a:pt x="3796" y="4395"/>
                  </a:lnTo>
                  <a:lnTo>
                    <a:pt x="3814" y="4349"/>
                  </a:lnTo>
                  <a:lnTo>
                    <a:pt x="3841" y="4304"/>
                  </a:lnTo>
                  <a:lnTo>
                    <a:pt x="3875" y="4262"/>
                  </a:lnTo>
                  <a:lnTo>
                    <a:pt x="3965" y="4172"/>
                  </a:lnTo>
                  <a:lnTo>
                    <a:pt x="3622" y="3829"/>
                  </a:lnTo>
                  <a:lnTo>
                    <a:pt x="3602" y="3807"/>
                  </a:lnTo>
                  <a:lnTo>
                    <a:pt x="3588" y="3783"/>
                  </a:lnTo>
                  <a:lnTo>
                    <a:pt x="3580" y="3755"/>
                  </a:lnTo>
                  <a:lnTo>
                    <a:pt x="3578" y="3726"/>
                  </a:lnTo>
                  <a:lnTo>
                    <a:pt x="3578" y="3696"/>
                  </a:lnTo>
                  <a:lnTo>
                    <a:pt x="3580" y="3664"/>
                  </a:lnTo>
                  <a:lnTo>
                    <a:pt x="3588" y="3638"/>
                  </a:lnTo>
                  <a:lnTo>
                    <a:pt x="3602" y="3614"/>
                  </a:lnTo>
                  <a:lnTo>
                    <a:pt x="3622" y="3592"/>
                  </a:lnTo>
                  <a:lnTo>
                    <a:pt x="3716" y="3490"/>
                  </a:lnTo>
                  <a:lnTo>
                    <a:pt x="3802" y="3383"/>
                  </a:lnTo>
                  <a:lnTo>
                    <a:pt x="3877" y="3271"/>
                  </a:lnTo>
                  <a:lnTo>
                    <a:pt x="3947" y="3153"/>
                  </a:lnTo>
                  <a:lnTo>
                    <a:pt x="4007" y="3032"/>
                  </a:lnTo>
                  <a:lnTo>
                    <a:pt x="4057" y="2906"/>
                  </a:lnTo>
                  <a:lnTo>
                    <a:pt x="4099" y="2777"/>
                  </a:lnTo>
                  <a:lnTo>
                    <a:pt x="4131" y="2643"/>
                  </a:lnTo>
                  <a:lnTo>
                    <a:pt x="4155" y="2510"/>
                  </a:lnTo>
                  <a:lnTo>
                    <a:pt x="4169" y="2372"/>
                  </a:lnTo>
                  <a:lnTo>
                    <a:pt x="4175" y="2235"/>
                  </a:lnTo>
                  <a:lnTo>
                    <a:pt x="4169" y="2083"/>
                  </a:lnTo>
                  <a:lnTo>
                    <a:pt x="4151" y="1936"/>
                  </a:lnTo>
                  <a:lnTo>
                    <a:pt x="4123" y="1790"/>
                  </a:lnTo>
                  <a:lnTo>
                    <a:pt x="4085" y="1650"/>
                  </a:lnTo>
                  <a:lnTo>
                    <a:pt x="4037" y="1513"/>
                  </a:lnTo>
                  <a:lnTo>
                    <a:pt x="3977" y="1381"/>
                  </a:lnTo>
                  <a:lnTo>
                    <a:pt x="3911" y="1256"/>
                  </a:lnTo>
                  <a:lnTo>
                    <a:pt x="3833" y="1136"/>
                  </a:lnTo>
                  <a:lnTo>
                    <a:pt x="3750" y="1023"/>
                  </a:lnTo>
                  <a:lnTo>
                    <a:pt x="3656" y="915"/>
                  </a:lnTo>
                  <a:lnTo>
                    <a:pt x="3556" y="815"/>
                  </a:lnTo>
                  <a:lnTo>
                    <a:pt x="3451" y="724"/>
                  </a:lnTo>
                  <a:lnTo>
                    <a:pt x="3335" y="638"/>
                  </a:lnTo>
                  <a:lnTo>
                    <a:pt x="3215" y="562"/>
                  </a:lnTo>
                  <a:lnTo>
                    <a:pt x="3090" y="494"/>
                  </a:lnTo>
                  <a:lnTo>
                    <a:pt x="2958" y="437"/>
                  </a:lnTo>
                  <a:lnTo>
                    <a:pt x="2822" y="389"/>
                  </a:lnTo>
                  <a:lnTo>
                    <a:pt x="2681" y="349"/>
                  </a:lnTo>
                  <a:lnTo>
                    <a:pt x="2537" y="321"/>
                  </a:lnTo>
                  <a:lnTo>
                    <a:pt x="2387" y="305"/>
                  </a:lnTo>
                  <a:lnTo>
                    <a:pt x="2236" y="299"/>
                  </a:lnTo>
                  <a:lnTo>
                    <a:pt x="2084" y="305"/>
                  </a:lnTo>
                  <a:lnTo>
                    <a:pt x="1937" y="321"/>
                  </a:lnTo>
                  <a:lnTo>
                    <a:pt x="1791" y="349"/>
                  </a:lnTo>
                  <a:lnTo>
                    <a:pt x="1649" y="389"/>
                  </a:lnTo>
                  <a:lnTo>
                    <a:pt x="1514" y="437"/>
                  </a:lnTo>
                  <a:lnTo>
                    <a:pt x="1382" y="494"/>
                  </a:lnTo>
                  <a:lnTo>
                    <a:pt x="1257" y="562"/>
                  </a:lnTo>
                  <a:lnTo>
                    <a:pt x="1137" y="638"/>
                  </a:lnTo>
                  <a:lnTo>
                    <a:pt x="1023" y="724"/>
                  </a:lnTo>
                  <a:lnTo>
                    <a:pt x="915" y="815"/>
                  </a:lnTo>
                  <a:lnTo>
                    <a:pt x="816" y="915"/>
                  </a:lnTo>
                  <a:lnTo>
                    <a:pt x="722" y="1023"/>
                  </a:lnTo>
                  <a:lnTo>
                    <a:pt x="638" y="1136"/>
                  </a:lnTo>
                  <a:lnTo>
                    <a:pt x="562" y="1256"/>
                  </a:lnTo>
                  <a:lnTo>
                    <a:pt x="495" y="1381"/>
                  </a:lnTo>
                  <a:lnTo>
                    <a:pt x="437" y="1513"/>
                  </a:lnTo>
                  <a:lnTo>
                    <a:pt x="387" y="1650"/>
                  </a:lnTo>
                  <a:lnTo>
                    <a:pt x="349" y="1790"/>
                  </a:lnTo>
                  <a:lnTo>
                    <a:pt x="321" y="1936"/>
                  </a:lnTo>
                  <a:lnTo>
                    <a:pt x="303" y="2083"/>
                  </a:lnTo>
                  <a:lnTo>
                    <a:pt x="297" y="2235"/>
                  </a:lnTo>
                  <a:lnTo>
                    <a:pt x="303" y="2388"/>
                  </a:lnTo>
                  <a:lnTo>
                    <a:pt x="321" y="2536"/>
                  </a:lnTo>
                  <a:lnTo>
                    <a:pt x="349" y="2681"/>
                  </a:lnTo>
                  <a:lnTo>
                    <a:pt x="387" y="2821"/>
                  </a:lnTo>
                  <a:lnTo>
                    <a:pt x="437" y="2956"/>
                  </a:lnTo>
                  <a:lnTo>
                    <a:pt x="495" y="3088"/>
                  </a:lnTo>
                  <a:lnTo>
                    <a:pt x="562" y="3213"/>
                  </a:lnTo>
                  <a:lnTo>
                    <a:pt x="638" y="3333"/>
                  </a:lnTo>
                  <a:lnTo>
                    <a:pt x="722" y="3446"/>
                  </a:lnTo>
                  <a:lnTo>
                    <a:pt x="816" y="3554"/>
                  </a:lnTo>
                  <a:lnTo>
                    <a:pt x="915" y="3654"/>
                  </a:lnTo>
                  <a:lnTo>
                    <a:pt x="1023" y="3745"/>
                  </a:lnTo>
                  <a:lnTo>
                    <a:pt x="1137" y="3829"/>
                  </a:lnTo>
                  <a:lnTo>
                    <a:pt x="1257" y="3905"/>
                  </a:lnTo>
                  <a:lnTo>
                    <a:pt x="1382" y="3971"/>
                  </a:lnTo>
                  <a:lnTo>
                    <a:pt x="1514" y="4027"/>
                  </a:lnTo>
                  <a:lnTo>
                    <a:pt x="1649" y="4074"/>
                  </a:lnTo>
                  <a:lnTo>
                    <a:pt x="1791" y="4112"/>
                  </a:lnTo>
                  <a:lnTo>
                    <a:pt x="1937" y="4138"/>
                  </a:lnTo>
                  <a:lnTo>
                    <a:pt x="2084" y="4154"/>
                  </a:lnTo>
                  <a:lnTo>
                    <a:pt x="2236" y="4158"/>
                  </a:lnTo>
                  <a:lnTo>
                    <a:pt x="2381" y="4152"/>
                  </a:lnTo>
                  <a:lnTo>
                    <a:pt x="2527" y="4136"/>
                  </a:lnTo>
                  <a:lnTo>
                    <a:pt x="2669" y="4108"/>
                  </a:lnTo>
                  <a:lnTo>
                    <a:pt x="2806" y="4072"/>
                  </a:lnTo>
                  <a:lnTo>
                    <a:pt x="2942" y="4027"/>
                  </a:lnTo>
                  <a:lnTo>
                    <a:pt x="3076" y="3969"/>
                  </a:lnTo>
                  <a:lnTo>
                    <a:pt x="3205" y="3905"/>
                  </a:lnTo>
                  <a:lnTo>
                    <a:pt x="3237" y="3895"/>
                  </a:lnTo>
                  <a:lnTo>
                    <a:pt x="3271" y="3889"/>
                  </a:lnTo>
                  <a:lnTo>
                    <a:pt x="3305" y="3891"/>
                  </a:lnTo>
                  <a:lnTo>
                    <a:pt x="3337" y="3899"/>
                  </a:lnTo>
                  <a:lnTo>
                    <a:pt x="3367" y="3915"/>
                  </a:lnTo>
                  <a:lnTo>
                    <a:pt x="3393" y="3935"/>
                  </a:lnTo>
                  <a:lnTo>
                    <a:pt x="3415" y="3963"/>
                  </a:lnTo>
                  <a:lnTo>
                    <a:pt x="3425" y="3997"/>
                  </a:lnTo>
                  <a:lnTo>
                    <a:pt x="3429" y="4031"/>
                  </a:lnTo>
                  <a:lnTo>
                    <a:pt x="3427" y="4062"/>
                  </a:lnTo>
                  <a:lnTo>
                    <a:pt x="3419" y="4094"/>
                  </a:lnTo>
                  <a:lnTo>
                    <a:pt x="3405" y="4124"/>
                  </a:lnTo>
                  <a:lnTo>
                    <a:pt x="3383" y="4150"/>
                  </a:lnTo>
                  <a:lnTo>
                    <a:pt x="3355" y="4172"/>
                  </a:lnTo>
                  <a:lnTo>
                    <a:pt x="3223" y="4240"/>
                  </a:lnTo>
                  <a:lnTo>
                    <a:pt x="3090" y="4300"/>
                  </a:lnTo>
                  <a:lnTo>
                    <a:pt x="2952" y="4351"/>
                  </a:lnTo>
                  <a:lnTo>
                    <a:pt x="2812" y="4393"/>
                  </a:lnTo>
                  <a:lnTo>
                    <a:pt x="2671" y="4427"/>
                  </a:lnTo>
                  <a:lnTo>
                    <a:pt x="2527" y="4451"/>
                  </a:lnTo>
                  <a:lnTo>
                    <a:pt x="2381" y="4465"/>
                  </a:lnTo>
                  <a:lnTo>
                    <a:pt x="2236" y="4471"/>
                  </a:lnTo>
                  <a:lnTo>
                    <a:pt x="2068" y="4463"/>
                  </a:lnTo>
                  <a:lnTo>
                    <a:pt x="1905" y="4445"/>
                  </a:lnTo>
                  <a:lnTo>
                    <a:pt x="1745" y="4417"/>
                  </a:lnTo>
                  <a:lnTo>
                    <a:pt x="1590" y="4375"/>
                  </a:lnTo>
                  <a:lnTo>
                    <a:pt x="1438" y="4324"/>
                  </a:lnTo>
                  <a:lnTo>
                    <a:pt x="1292" y="4264"/>
                  </a:lnTo>
                  <a:lnTo>
                    <a:pt x="1153" y="4192"/>
                  </a:lnTo>
                  <a:lnTo>
                    <a:pt x="1017" y="4110"/>
                  </a:lnTo>
                  <a:lnTo>
                    <a:pt x="890" y="4021"/>
                  </a:lnTo>
                  <a:lnTo>
                    <a:pt x="768" y="3923"/>
                  </a:lnTo>
                  <a:lnTo>
                    <a:pt x="654" y="3817"/>
                  </a:lnTo>
                  <a:lnTo>
                    <a:pt x="549" y="3702"/>
                  </a:lnTo>
                  <a:lnTo>
                    <a:pt x="449" y="3582"/>
                  </a:lnTo>
                  <a:lnTo>
                    <a:pt x="359" y="3452"/>
                  </a:lnTo>
                  <a:lnTo>
                    <a:pt x="279" y="3319"/>
                  </a:lnTo>
                  <a:lnTo>
                    <a:pt x="207" y="3179"/>
                  </a:lnTo>
                  <a:lnTo>
                    <a:pt x="146" y="3032"/>
                  </a:lnTo>
                  <a:lnTo>
                    <a:pt x="94" y="2882"/>
                  </a:lnTo>
                  <a:lnTo>
                    <a:pt x="54" y="2727"/>
                  </a:lnTo>
                  <a:lnTo>
                    <a:pt x="24" y="2565"/>
                  </a:lnTo>
                  <a:lnTo>
                    <a:pt x="6" y="2402"/>
                  </a:lnTo>
                  <a:lnTo>
                    <a:pt x="0" y="2235"/>
                  </a:lnTo>
                  <a:lnTo>
                    <a:pt x="6" y="2069"/>
                  </a:lnTo>
                  <a:lnTo>
                    <a:pt x="24" y="1904"/>
                  </a:lnTo>
                  <a:lnTo>
                    <a:pt x="54" y="1744"/>
                  </a:lnTo>
                  <a:lnTo>
                    <a:pt x="94" y="1589"/>
                  </a:lnTo>
                  <a:lnTo>
                    <a:pt x="146" y="1437"/>
                  </a:lnTo>
                  <a:lnTo>
                    <a:pt x="207" y="1292"/>
                  </a:lnTo>
                  <a:lnTo>
                    <a:pt x="279" y="1152"/>
                  </a:lnTo>
                  <a:lnTo>
                    <a:pt x="359" y="1017"/>
                  </a:lnTo>
                  <a:lnTo>
                    <a:pt x="449" y="889"/>
                  </a:lnTo>
                  <a:lnTo>
                    <a:pt x="549" y="767"/>
                  </a:lnTo>
                  <a:lnTo>
                    <a:pt x="654" y="654"/>
                  </a:lnTo>
                  <a:lnTo>
                    <a:pt x="768" y="548"/>
                  </a:lnTo>
                  <a:lnTo>
                    <a:pt x="890" y="450"/>
                  </a:lnTo>
                  <a:lnTo>
                    <a:pt x="1017" y="361"/>
                  </a:lnTo>
                  <a:lnTo>
                    <a:pt x="1153" y="279"/>
                  </a:lnTo>
                  <a:lnTo>
                    <a:pt x="1292" y="207"/>
                  </a:lnTo>
                  <a:lnTo>
                    <a:pt x="1438" y="145"/>
                  </a:lnTo>
                  <a:lnTo>
                    <a:pt x="1590" y="96"/>
                  </a:lnTo>
                  <a:lnTo>
                    <a:pt x="1745" y="54"/>
                  </a:lnTo>
                  <a:lnTo>
                    <a:pt x="1905" y="24"/>
                  </a:lnTo>
                  <a:lnTo>
                    <a:pt x="2068" y="6"/>
                  </a:lnTo>
                  <a:lnTo>
                    <a:pt x="223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sp>
          <p:nvSpPr>
            <p:cNvPr id="96" name="Freeform 69"/>
            <p:cNvSpPr>
              <a:spLocks noEditPoints="1"/>
            </p:cNvSpPr>
            <p:nvPr/>
          </p:nvSpPr>
          <p:spPr bwMode="auto">
            <a:xfrm>
              <a:off x="-5027613" y="3603625"/>
              <a:ext cx="2603500" cy="2603500"/>
            </a:xfrm>
            <a:custGeom>
              <a:avLst/>
              <a:gdLst>
                <a:gd name="T0" fmla="*/ 1385 w 3279"/>
                <a:gd name="T1" fmla="*/ 323 h 3279"/>
                <a:gd name="T2" fmla="*/ 1034 w 3279"/>
                <a:gd name="T3" fmla="*/ 443 h 3279"/>
                <a:gd name="T4" fmla="*/ 734 w 3279"/>
                <a:gd name="T5" fmla="*/ 648 h 3279"/>
                <a:gd name="T6" fmla="*/ 501 w 3279"/>
                <a:gd name="T7" fmla="*/ 925 h 3279"/>
                <a:gd name="T8" fmla="*/ 351 w 3279"/>
                <a:gd name="T9" fmla="*/ 1262 h 3279"/>
                <a:gd name="T10" fmla="*/ 298 w 3279"/>
                <a:gd name="T11" fmla="*/ 1639 h 3279"/>
                <a:gd name="T12" fmla="*/ 351 w 3279"/>
                <a:gd name="T13" fmla="*/ 2017 h 3279"/>
                <a:gd name="T14" fmla="*/ 501 w 3279"/>
                <a:gd name="T15" fmla="*/ 2352 h 3279"/>
                <a:gd name="T16" fmla="*/ 734 w 3279"/>
                <a:gd name="T17" fmla="*/ 2631 h 3279"/>
                <a:gd name="T18" fmla="*/ 1034 w 3279"/>
                <a:gd name="T19" fmla="*/ 2837 h 3279"/>
                <a:gd name="T20" fmla="*/ 1385 w 3279"/>
                <a:gd name="T21" fmla="*/ 2956 h 3279"/>
                <a:gd name="T22" fmla="*/ 1770 w 3279"/>
                <a:gd name="T23" fmla="*/ 2974 h 3279"/>
                <a:gd name="T24" fmla="*/ 2137 w 3279"/>
                <a:gd name="T25" fmla="*/ 2886 h 3279"/>
                <a:gd name="T26" fmla="*/ 2454 w 3279"/>
                <a:gd name="T27" fmla="*/ 2709 h 3279"/>
                <a:gd name="T28" fmla="*/ 2709 w 3279"/>
                <a:gd name="T29" fmla="*/ 2452 h 3279"/>
                <a:gd name="T30" fmla="*/ 2888 w 3279"/>
                <a:gd name="T31" fmla="*/ 2135 h 3279"/>
                <a:gd name="T32" fmla="*/ 2976 w 3279"/>
                <a:gd name="T33" fmla="*/ 1770 h 3279"/>
                <a:gd name="T34" fmla="*/ 2958 w 3279"/>
                <a:gd name="T35" fmla="*/ 1383 h 3279"/>
                <a:gd name="T36" fmla="*/ 2839 w 3279"/>
                <a:gd name="T37" fmla="*/ 1033 h 3279"/>
                <a:gd name="T38" fmla="*/ 2633 w 3279"/>
                <a:gd name="T39" fmla="*/ 734 h 3279"/>
                <a:gd name="T40" fmla="*/ 2354 w 3279"/>
                <a:gd name="T41" fmla="*/ 502 h 3279"/>
                <a:gd name="T42" fmla="*/ 2019 w 3279"/>
                <a:gd name="T43" fmla="*/ 351 h 3279"/>
                <a:gd name="T44" fmla="*/ 1640 w 3279"/>
                <a:gd name="T45" fmla="*/ 299 h 3279"/>
                <a:gd name="T46" fmla="*/ 1921 w 3279"/>
                <a:gd name="T47" fmla="*/ 24 h 3279"/>
                <a:gd name="T48" fmla="*/ 2310 w 3279"/>
                <a:gd name="T49" fmla="*/ 142 h 3279"/>
                <a:gd name="T50" fmla="*/ 2653 w 3279"/>
                <a:gd name="T51" fmla="*/ 347 h 3279"/>
                <a:gd name="T52" fmla="*/ 2932 w 3279"/>
                <a:gd name="T53" fmla="*/ 628 h 3279"/>
                <a:gd name="T54" fmla="*/ 3138 w 3279"/>
                <a:gd name="T55" fmla="*/ 969 h 3279"/>
                <a:gd name="T56" fmla="*/ 3257 w 3279"/>
                <a:gd name="T57" fmla="*/ 1359 h 3279"/>
                <a:gd name="T58" fmla="*/ 3273 w 3279"/>
                <a:gd name="T59" fmla="*/ 1782 h 3279"/>
                <a:gd name="T60" fmla="*/ 3188 w 3279"/>
                <a:gd name="T61" fmla="*/ 2185 h 3279"/>
                <a:gd name="T62" fmla="*/ 3010 w 3279"/>
                <a:gd name="T63" fmla="*/ 2543 h 3279"/>
                <a:gd name="T64" fmla="*/ 2753 w 3279"/>
                <a:gd name="T65" fmla="*/ 2844 h 3279"/>
                <a:gd name="T66" fmla="*/ 2432 w 3279"/>
                <a:gd name="T67" fmla="*/ 3078 h 3279"/>
                <a:gd name="T68" fmla="*/ 2055 w 3279"/>
                <a:gd name="T69" fmla="*/ 3225 h 3279"/>
                <a:gd name="T70" fmla="*/ 1640 w 3279"/>
                <a:gd name="T71" fmla="*/ 3279 h 3279"/>
                <a:gd name="T72" fmla="*/ 1225 w 3279"/>
                <a:gd name="T73" fmla="*/ 3225 h 3279"/>
                <a:gd name="T74" fmla="*/ 850 w 3279"/>
                <a:gd name="T75" fmla="*/ 3078 h 3279"/>
                <a:gd name="T76" fmla="*/ 527 w 3279"/>
                <a:gd name="T77" fmla="*/ 2844 h 3279"/>
                <a:gd name="T78" fmla="*/ 270 w 3279"/>
                <a:gd name="T79" fmla="*/ 2543 h 3279"/>
                <a:gd name="T80" fmla="*/ 92 w 3279"/>
                <a:gd name="T81" fmla="*/ 2185 h 3279"/>
                <a:gd name="T82" fmla="*/ 6 w 3279"/>
                <a:gd name="T83" fmla="*/ 1782 h 3279"/>
                <a:gd name="T84" fmla="*/ 24 w 3279"/>
                <a:gd name="T85" fmla="*/ 1359 h 3279"/>
                <a:gd name="T86" fmla="*/ 142 w 3279"/>
                <a:gd name="T87" fmla="*/ 969 h 3279"/>
                <a:gd name="T88" fmla="*/ 347 w 3279"/>
                <a:gd name="T89" fmla="*/ 628 h 3279"/>
                <a:gd name="T90" fmla="*/ 629 w 3279"/>
                <a:gd name="T91" fmla="*/ 347 h 3279"/>
                <a:gd name="T92" fmla="*/ 970 w 3279"/>
                <a:gd name="T93" fmla="*/ 142 h 3279"/>
                <a:gd name="T94" fmla="*/ 1361 w 3279"/>
                <a:gd name="T95" fmla="*/ 24 h 3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79" h="3279">
                  <a:moveTo>
                    <a:pt x="1640" y="299"/>
                  </a:moveTo>
                  <a:lnTo>
                    <a:pt x="1510" y="305"/>
                  </a:lnTo>
                  <a:lnTo>
                    <a:pt x="1385" y="323"/>
                  </a:lnTo>
                  <a:lnTo>
                    <a:pt x="1263" y="351"/>
                  </a:lnTo>
                  <a:lnTo>
                    <a:pt x="1145" y="391"/>
                  </a:lnTo>
                  <a:lnTo>
                    <a:pt x="1034" y="443"/>
                  </a:lnTo>
                  <a:lnTo>
                    <a:pt x="926" y="502"/>
                  </a:lnTo>
                  <a:lnTo>
                    <a:pt x="826" y="570"/>
                  </a:lnTo>
                  <a:lnTo>
                    <a:pt x="734" y="648"/>
                  </a:lnTo>
                  <a:lnTo>
                    <a:pt x="649" y="734"/>
                  </a:lnTo>
                  <a:lnTo>
                    <a:pt x="571" y="825"/>
                  </a:lnTo>
                  <a:lnTo>
                    <a:pt x="501" y="925"/>
                  </a:lnTo>
                  <a:lnTo>
                    <a:pt x="441" y="1033"/>
                  </a:lnTo>
                  <a:lnTo>
                    <a:pt x="391" y="1144"/>
                  </a:lnTo>
                  <a:lnTo>
                    <a:pt x="351" y="1262"/>
                  </a:lnTo>
                  <a:lnTo>
                    <a:pt x="323" y="1383"/>
                  </a:lnTo>
                  <a:lnTo>
                    <a:pt x="306" y="1509"/>
                  </a:lnTo>
                  <a:lnTo>
                    <a:pt x="298" y="1639"/>
                  </a:lnTo>
                  <a:lnTo>
                    <a:pt x="306" y="1770"/>
                  </a:lnTo>
                  <a:lnTo>
                    <a:pt x="323" y="1896"/>
                  </a:lnTo>
                  <a:lnTo>
                    <a:pt x="351" y="2017"/>
                  </a:lnTo>
                  <a:lnTo>
                    <a:pt x="391" y="2135"/>
                  </a:lnTo>
                  <a:lnTo>
                    <a:pt x="441" y="2246"/>
                  </a:lnTo>
                  <a:lnTo>
                    <a:pt x="501" y="2352"/>
                  </a:lnTo>
                  <a:lnTo>
                    <a:pt x="571" y="2452"/>
                  </a:lnTo>
                  <a:lnTo>
                    <a:pt x="649" y="2545"/>
                  </a:lnTo>
                  <a:lnTo>
                    <a:pt x="734" y="2631"/>
                  </a:lnTo>
                  <a:lnTo>
                    <a:pt x="826" y="2709"/>
                  </a:lnTo>
                  <a:lnTo>
                    <a:pt x="926" y="2777"/>
                  </a:lnTo>
                  <a:lnTo>
                    <a:pt x="1034" y="2837"/>
                  </a:lnTo>
                  <a:lnTo>
                    <a:pt x="1145" y="2886"/>
                  </a:lnTo>
                  <a:lnTo>
                    <a:pt x="1263" y="2926"/>
                  </a:lnTo>
                  <a:lnTo>
                    <a:pt x="1385" y="2956"/>
                  </a:lnTo>
                  <a:lnTo>
                    <a:pt x="1510" y="2974"/>
                  </a:lnTo>
                  <a:lnTo>
                    <a:pt x="1640" y="2980"/>
                  </a:lnTo>
                  <a:lnTo>
                    <a:pt x="1770" y="2974"/>
                  </a:lnTo>
                  <a:lnTo>
                    <a:pt x="1897" y="2956"/>
                  </a:lnTo>
                  <a:lnTo>
                    <a:pt x="2019" y="2926"/>
                  </a:lnTo>
                  <a:lnTo>
                    <a:pt x="2137" y="2886"/>
                  </a:lnTo>
                  <a:lnTo>
                    <a:pt x="2248" y="2837"/>
                  </a:lnTo>
                  <a:lnTo>
                    <a:pt x="2354" y="2777"/>
                  </a:lnTo>
                  <a:lnTo>
                    <a:pt x="2454" y="2709"/>
                  </a:lnTo>
                  <a:lnTo>
                    <a:pt x="2547" y="2631"/>
                  </a:lnTo>
                  <a:lnTo>
                    <a:pt x="2633" y="2545"/>
                  </a:lnTo>
                  <a:lnTo>
                    <a:pt x="2709" y="2452"/>
                  </a:lnTo>
                  <a:lnTo>
                    <a:pt x="2779" y="2352"/>
                  </a:lnTo>
                  <a:lnTo>
                    <a:pt x="2839" y="2246"/>
                  </a:lnTo>
                  <a:lnTo>
                    <a:pt x="2888" y="2135"/>
                  </a:lnTo>
                  <a:lnTo>
                    <a:pt x="2928" y="2017"/>
                  </a:lnTo>
                  <a:lnTo>
                    <a:pt x="2958" y="1896"/>
                  </a:lnTo>
                  <a:lnTo>
                    <a:pt x="2976" y="1770"/>
                  </a:lnTo>
                  <a:lnTo>
                    <a:pt x="2982" y="1639"/>
                  </a:lnTo>
                  <a:lnTo>
                    <a:pt x="2976" y="1509"/>
                  </a:lnTo>
                  <a:lnTo>
                    <a:pt x="2958" y="1383"/>
                  </a:lnTo>
                  <a:lnTo>
                    <a:pt x="2928" y="1262"/>
                  </a:lnTo>
                  <a:lnTo>
                    <a:pt x="2888" y="1144"/>
                  </a:lnTo>
                  <a:lnTo>
                    <a:pt x="2839" y="1033"/>
                  </a:lnTo>
                  <a:lnTo>
                    <a:pt x="2779" y="925"/>
                  </a:lnTo>
                  <a:lnTo>
                    <a:pt x="2709" y="825"/>
                  </a:lnTo>
                  <a:lnTo>
                    <a:pt x="2633" y="734"/>
                  </a:lnTo>
                  <a:lnTo>
                    <a:pt x="2547" y="648"/>
                  </a:lnTo>
                  <a:lnTo>
                    <a:pt x="2454" y="570"/>
                  </a:lnTo>
                  <a:lnTo>
                    <a:pt x="2354" y="502"/>
                  </a:lnTo>
                  <a:lnTo>
                    <a:pt x="2248" y="443"/>
                  </a:lnTo>
                  <a:lnTo>
                    <a:pt x="2137" y="391"/>
                  </a:lnTo>
                  <a:lnTo>
                    <a:pt x="2019" y="351"/>
                  </a:lnTo>
                  <a:lnTo>
                    <a:pt x="1897" y="323"/>
                  </a:lnTo>
                  <a:lnTo>
                    <a:pt x="1770" y="305"/>
                  </a:lnTo>
                  <a:lnTo>
                    <a:pt x="1640" y="299"/>
                  </a:lnTo>
                  <a:close/>
                  <a:moveTo>
                    <a:pt x="1640" y="0"/>
                  </a:moveTo>
                  <a:lnTo>
                    <a:pt x="1781" y="6"/>
                  </a:lnTo>
                  <a:lnTo>
                    <a:pt x="1921" y="24"/>
                  </a:lnTo>
                  <a:lnTo>
                    <a:pt x="2055" y="52"/>
                  </a:lnTo>
                  <a:lnTo>
                    <a:pt x="2186" y="92"/>
                  </a:lnTo>
                  <a:lnTo>
                    <a:pt x="2310" y="142"/>
                  </a:lnTo>
                  <a:lnTo>
                    <a:pt x="2432" y="201"/>
                  </a:lnTo>
                  <a:lnTo>
                    <a:pt x="2545" y="269"/>
                  </a:lnTo>
                  <a:lnTo>
                    <a:pt x="2653" y="347"/>
                  </a:lnTo>
                  <a:lnTo>
                    <a:pt x="2753" y="433"/>
                  </a:lnTo>
                  <a:lnTo>
                    <a:pt x="2847" y="526"/>
                  </a:lnTo>
                  <a:lnTo>
                    <a:pt x="2932" y="628"/>
                  </a:lnTo>
                  <a:lnTo>
                    <a:pt x="3010" y="736"/>
                  </a:lnTo>
                  <a:lnTo>
                    <a:pt x="3080" y="849"/>
                  </a:lnTo>
                  <a:lnTo>
                    <a:pt x="3138" y="969"/>
                  </a:lnTo>
                  <a:lnTo>
                    <a:pt x="3188" y="1094"/>
                  </a:lnTo>
                  <a:lnTo>
                    <a:pt x="3228" y="1224"/>
                  </a:lnTo>
                  <a:lnTo>
                    <a:pt x="3257" y="1359"/>
                  </a:lnTo>
                  <a:lnTo>
                    <a:pt x="3273" y="1497"/>
                  </a:lnTo>
                  <a:lnTo>
                    <a:pt x="3279" y="1639"/>
                  </a:lnTo>
                  <a:lnTo>
                    <a:pt x="3273" y="1782"/>
                  </a:lnTo>
                  <a:lnTo>
                    <a:pt x="3257" y="1920"/>
                  </a:lnTo>
                  <a:lnTo>
                    <a:pt x="3228" y="2055"/>
                  </a:lnTo>
                  <a:lnTo>
                    <a:pt x="3188" y="2185"/>
                  </a:lnTo>
                  <a:lnTo>
                    <a:pt x="3138" y="2310"/>
                  </a:lnTo>
                  <a:lnTo>
                    <a:pt x="3080" y="2430"/>
                  </a:lnTo>
                  <a:lnTo>
                    <a:pt x="3010" y="2543"/>
                  </a:lnTo>
                  <a:lnTo>
                    <a:pt x="2932" y="2651"/>
                  </a:lnTo>
                  <a:lnTo>
                    <a:pt x="2847" y="2753"/>
                  </a:lnTo>
                  <a:lnTo>
                    <a:pt x="2753" y="2844"/>
                  </a:lnTo>
                  <a:lnTo>
                    <a:pt x="2653" y="2930"/>
                  </a:lnTo>
                  <a:lnTo>
                    <a:pt x="2545" y="3008"/>
                  </a:lnTo>
                  <a:lnTo>
                    <a:pt x="2432" y="3078"/>
                  </a:lnTo>
                  <a:lnTo>
                    <a:pt x="2310" y="3137"/>
                  </a:lnTo>
                  <a:lnTo>
                    <a:pt x="2186" y="3185"/>
                  </a:lnTo>
                  <a:lnTo>
                    <a:pt x="2055" y="3225"/>
                  </a:lnTo>
                  <a:lnTo>
                    <a:pt x="1921" y="3255"/>
                  </a:lnTo>
                  <a:lnTo>
                    <a:pt x="1781" y="3273"/>
                  </a:lnTo>
                  <a:lnTo>
                    <a:pt x="1640" y="3279"/>
                  </a:lnTo>
                  <a:lnTo>
                    <a:pt x="1498" y="3273"/>
                  </a:lnTo>
                  <a:lnTo>
                    <a:pt x="1361" y="3255"/>
                  </a:lnTo>
                  <a:lnTo>
                    <a:pt x="1225" y="3225"/>
                  </a:lnTo>
                  <a:lnTo>
                    <a:pt x="1095" y="3185"/>
                  </a:lnTo>
                  <a:lnTo>
                    <a:pt x="970" y="3137"/>
                  </a:lnTo>
                  <a:lnTo>
                    <a:pt x="850" y="3078"/>
                  </a:lnTo>
                  <a:lnTo>
                    <a:pt x="736" y="3008"/>
                  </a:lnTo>
                  <a:lnTo>
                    <a:pt x="629" y="2930"/>
                  </a:lnTo>
                  <a:lnTo>
                    <a:pt x="527" y="2844"/>
                  </a:lnTo>
                  <a:lnTo>
                    <a:pt x="433" y="2753"/>
                  </a:lnTo>
                  <a:lnTo>
                    <a:pt x="347" y="2651"/>
                  </a:lnTo>
                  <a:lnTo>
                    <a:pt x="270" y="2543"/>
                  </a:lnTo>
                  <a:lnTo>
                    <a:pt x="202" y="2430"/>
                  </a:lnTo>
                  <a:lnTo>
                    <a:pt x="142" y="2310"/>
                  </a:lnTo>
                  <a:lnTo>
                    <a:pt x="92" y="2185"/>
                  </a:lnTo>
                  <a:lnTo>
                    <a:pt x="52" y="2055"/>
                  </a:lnTo>
                  <a:lnTo>
                    <a:pt x="24" y="1920"/>
                  </a:lnTo>
                  <a:lnTo>
                    <a:pt x="6" y="1782"/>
                  </a:lnTo>
                  <a:lnTo>
                    <a:pt x="0" y="1639"/>
                  </a:lnTo>
                  <a:lnTo>
                    <a:pt x="6" y="1497"/>
                  </a:lnTo>
                  <a:lnTo>
                    <a:pt x="24" y="1359"/>
                  </a:lnTo>
                  <a:lnTo>
                    <a:pt x="52" y="1224"/>
                  </a:lnTo>
                  <a:lnTo>
                    <a:pt x="92" y="1094"/>
                  </a:lnTo>
                  <a:lnTo>
                    <a:pt x="142" y="969"/>
                  </a:lnTo>
                  <a:lnTo>
                    <a:pt x="202" y="849"/>
                  </a:lnTo>
                  <a:lnTo>
                    <a:pt x="270" y="736"/>
                  </a:lnTo>
                  <a:lnTo>
                    <a:pt x="347" y="628"/>
                  </a:lnTo>
                  <a:lnTo>
                    <a:pt x="433" y="526"/>
                  </a:lnTo>
                  <a:lnTo>
                    <a:pt x="527" y="433"/>
                  </a:lnTo>
                  <a:lnTo>
                    <a:pt x="629" y="347"/>
                  </a:lnTo>
                  <a:lnTo>
                    <a:pt x="736" y="269"/>
                  </a:lnTo>
                  <a:lnTo>
                    <a:pt x="850" y="201"/>
                  </a:lnTo>
                  <a:lnTo>
                    <a:pt x="970" y="142"/>
                  </a:lnTo>
                  <a:lnTo>
                    <a:pt x="1095" y="92"/>
                  </a:lnTo>
                  <a:lnTo>
                    <a:pt x="1225" y="52"/>
                  </a:lnTo>
                  <a:lnTo>
                    <a:pt x="1361" y="24"/>
                  </a:lnTo>
                  <a:lnTo>
                    <a:pt x="1498" y="6"/>
                  </a:lnTo>
                  <a:lnTo>
                    <a:pt x="16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IN"/>
            </a:p>
          </p:txBody>
        </p:sp>
      </p:grpSp>
      <p:sp>
        <p:nvSpPr>
          <p:cNvPr id="101" name="Rectangle 100"/>
          <p:cNvSpPr/>
          <p:nvPr/>
        </p:nvSpPr>
        <p:spPr>
          <a:xfrm>
            <a:off x="6626589" y="4781033"/>
            <a:ext cx="4511403" cy="1569660"/>
          </a:xfrm>
          <a:prstGeom prst="rect">
            <a:avLst/>
          </a:prstGeom>
        </p:spPr>
        <p:txBody>
          <a:bodyPr wrap="square">
            <a:spAutoFit/>
          </a:bodyPr>
          <a:lstStyle/>
          <a:p>
            <a:pPr marL="285750" indent="-285750" defTabSz="1218987">
              <a:buFont typeface="Arial" panose="020B0604020202020204" pitchFamily="34" charset="0"/>
              <a:buChar char="•"/>
            </a:pPr>
            <a:r>
              <a:rPr lang="en-US" sz="1600" dirty="0">
                <a:solidFill>
                  <a:prstClr val="black"/>
                </a:solidFill>
                <a:latin typeface="Calibri"/>
              </a:rPr>
              <a:t>Most countries are </a:t>
            </a:r>
            <a:r>
              <a:rPr lang="en-US" sz="1600" b="1" dirty="0">
                <a:solidFill>
                  <a:prstClr val="black"/>
                </a:solidFill>
                <a:latin typeface="Calibri"/>
              </a:rPr>
              <a:t>aligning monitoring and reporting systems </a:t>
            </a:r>
            <a:r>
              <a:rPr lang="en-US" sz="1600" dirty="0">
                <a:solidFill>
                  <a:prstClr val="black"/>
                </a:solidFill>
                <a:latin typeface="Calibri"/>
              </a:rPr>
              <a:t>with the 2030 Agenda and the SDGs.</a:t>
            </a:r>
          </a:p>
          <a:p>
            <a:pPr marL="285750" indent="-285750" defTabSz="1218987">
              <a:buFont typeface="Arial" panose="020B0604020202020204" pitchFamily="34" charset="0"/>
              <a:buChar char="•"/>
            </a:pPr>
            <a:r>
              <a:rPr lang="en-US" sz="1600" dirty="0">
                <a:solidFill>
                  <a:prstClr val="black"/>
                </a:solidFill>
                <a:latin typeface="Calibri"/>
              </a:rPr>
              <a:t>Some countries are adding </a:t>
            </a:r>
            <a:r>
              <a:rPr lang="en-US" sz="1600" b="1" dirty="0">
                <a:solidFill>
                  <a:prstClr val="black"/>
                </a:solidFill>
                <a:latin typeface="Calibri"/>
              </a:rPr>
              <a:t>international or transboundary dimensions</a:t>
            </a:r>
            <a:r>
              <a:rPr lang="en-US" sz="1600" dirty="0">
                <a:solidFill>
                  <a:prstClr val="black"/>
                </a:solidFill>
                <a:latin typeface="Calibri"/>
              </a:rPr>
              <a:t> which can help track progress on PCSD.</a:t>
            </a:r>
            <a:endParaRPr lang="en-GB" sz="1600" dirty="0">
              <a:solidFill>
                <a:prstClr val="black"/>
              </a:solidFill>
              <a:latin typeface="Calibri"/>
            </a:endParaRPr>
          </a:p>
        </p:txBody>
      </p:sp>
      <p:graphicFrame>
        <p:nvGraphicFramePr>
          <p:cNvPr id="79" name="Chart 78"/>
          <p:cNvGraphicFramePr>
            <a:graphicFrameLocks/>
          </p:cNvGraphicFramePr>
          <p:nvPr>
            <p:extLst/>
          </p:nvPr>
        </p:nvGraphicFramePr>
        <p:xfrm>
          <a:off x="415124" y="2889266"/>
          <a:ext cx="5999018" cy="3563216"/>
        </p:xfrm>
        <a:graphic>
          <a:graphicData uri="http://schemas.openxmlformats.org/drawingml/2006/chart">
            <c:chart xmlns:c="http://schemas.openxmlformats.org/drawingml/2006/chart" xmlns:r="http://schemas.openxmlformats.org/officeDocument/2006/relationships" r:id="rId3"/>
          </a:graphicData>
        </a:graphic>
      </p:graphicFrame>
      <p:sp>
        <p:nvSpPr>
          <p:cNvPr id="80" name="Rectangle 79"/>
          <p:cNvSpPr/>
          <p:nvPr/>
        </p:nvSpPr>
        <p:spPr>
          <a:xfrm>
            <a:off x="246281" y="2310662"/>
            <a:ext cx="6336704" cy="369332"/>
          </a:xfrm>
          <a:prstGeom prst="rect">
            <a:avLst/>
          </a:prstGeom>
        </p:spPr>
        <p:txBody>
          <a:bodyPr wrap="square">
            <a:spAutoFit/>
          </a:bodyPr>
          <a:lstStyle/>
          <a:p>
            <a:pPr algn="ctr"/>
            <a:r>
              <a:rPr lang="en-US" dirty="0"/>
              <a:t>Do you monitor and report back on policy impacts?</a:t>
            </a:r>
            <a:endParaRPr lang="en-GB" dirty="0"/>
          </a:p>
        </p:txBody>
      </p:sp>
      <p:sp>
        <p:nvSpPr>
          <p:cNvPr id="14" name="TextBox 13"/>
          <p:cNvSpPr txBox="1"/>
          <p:nvPr/>
        </p:nvSpPr>
        <p:spPr>
          <a:xfrm>
            <a:off x="515449" y="6411614"/>
            <a:ext cx="3962946" cy="276999"/>
          </a:xfrm>
          <a:prstGeom prst="rect">
            <a:avLst/>
          </a:prstGeom>
          <a:noFill/>
        </p:spPr>
        <p:txBody>
          <a:bodyPr wrap="square" rtlCol="0">
            <a:spAutoFit/>
          </a:bodyPr>
          <a:lstStyle/>
          <a:p>
            <a:r>
              <a:rPr lang="en-GB" sz="1200" dirty="0">
                <a:latin typeface="Arial Narrow" panose="020B0606020202030204" pitchFamily="34" charset="0"/>
              </a:rPr>
              <a:t>Source: PCSD Survey (2017)</a:t>
            </a:r>
          </a:p>
        </p:txBody>
      </p:sp>
    </p:spTree>
    <p:extLst>
      <p:ext uri="{BB962C8B-B14F-4D97-AF65-F5344CB8AC3E}">
        <p14:creationId xmlns:p14="http://schemas.microsoft.com/office/powerpoint/2010/main" val="352828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1">
                                            <p:txEl>
                                              <p:pRg st="0" end="0"/>
                                            </p:txEl>
                                          </p:spTgt>
                                        </p:tgtEl>
                                        <p:attrNameLst>
                                          <p:attrName>style.visibility</p:attrName>
                                        </p:attrNameLst>
                                      </p:cBhvr>
                                      <p:to>
                                        <p:strVal val="visible"/>
                                      </p:to>
                                    </p:set>
                                    <p:animEffect transition="in" filter="fade">
                                      <p:cBhvr>
                                        <p:cTn id="7" dur="1000"/>
                                        <p:tgtEl>
                                          <p:spTgt spid="101">
                                            <p:txEl>
                                              <p:pRg st="0" end="0"/>
                                            </p:txEl>
                                          </p:spTgt>
                                        </p:tgtEl>
                                      </p:cBhvr>
                                    </p:animEffect>
                                    <p:anim calcmode="lin" valueType="num">
                                      <p:cBhvr>
                                        <p:cTn id="8" dur="1000" fill="hold"/>
                                        <p:tgtEl>
                                          <p:spTgt spid="101">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01">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01">
                                            <p:txEl>
                                              <p:pRg st="1" end="1"/>
                                            </p:txEl>
                                          </p:spTgt>
                                        </p:tgtEl>
                                        <p:attrNameLst>
                                          <p:attrName>style.visibility</p:attrName>
                                        </p:attrNameLst>
                                      </p:cBhvr>
                                      <p:to>
                                        <p:strVal val="visible"/>
                                      </p:to>
                                    </p:set>
                                    <p:animEffect transition="in" filter="fade">
                                      <p:cBhvr>
                                        <p:cTn id="13" dur="1000"/>
                                        <p:tgtEl>
                                          <p:spTgt spid="101">
                                            <p:txEl>
                                              <p:pRg st="1" end="1"/>
                                            </p:txEl>
                                          </p:spTgt>
                                        </p:tgtEl>
                                      </p:cBhvr>
                                    </p:animEffect>
                                    <p:anim calcmode="lin" valueType="num">
                                      <p:cBhvr>
                                        <p:cTn id="14" dur="1000" fill="hold"/>
                                        <p:tgtEl>
                                          <p:spTgt spid="101">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101">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0000" y="3165388"/>
            <a:ext cx="8832000" cy="566822"/>
          </a:xfrm>
        </p:spPr>
        <p:txBody>
          <a:bodyPr/>
          <a:lstStyle/>
          <a:p>
            <a:r>
              <a:rPr lang="en-GB" dirty="0"/>
              <a:t>Thank you</a:t>
            </a:r>
          </a:p>
        </p:txBody>
      </p:sp>
    </p:spTree>
    <p:extLst>
      <p:ext uri="{BB962C8B-B14F-4D97-AF65-F5344CB8AC3E}">
        <p14:creationId xmlns:p14="http://schemas.microsoft.com/office/powerpoint/2010/main" val="323753107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ECD_English_white">
  <a:themeElements>
    <a:clrScheme name="OECD white">
      <a:dk1>
        <a:srgbClr val="727272"/>
      </a:dk1>
      <a:lt1>
        <a:sysClr val="window" lastClr="FFFFFF"/>
      </a:lt1>
      <a:dk2>
        <a:srgbClr val="006299"/>
      </a:dk2>
      <a:lt2>
        <a:srgbClr val="E6E6E6"/>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ECD">
      <a:majorFont>
        <a:latin typeface="Arial"/>
        <a:ea typeface=""/>
        <a:cs typeface=""/>
      </a:majorFont>
      <a:minorFont>
        <a:latin typeface="Georgia"/>
        <a:ea typeface=""/>
        <a:cs typeface=""/>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OECD_English_white</Template>
  <TotalTime>846</TotalTime>
  <Words>1075</Words>
  <Application>Microsoft Office PowerPoint</Application>
  <PresentationFormat>Widescreen</PresentationFormat>
  <Paragraphs>146</Paragraphs>
  <Slides>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Helvetica 65 Medium</vt:lpstr>
      <vt:lpstr>Arial</vt:lpstr>
      <vt:lpstr>Arial Narrow</vt:lpstr>
      <vt:lpstr>Calibri</vt:lpstr>
      <vt:lpstr>Georgia</vt:lpstr>
      <vt:lpstr>OECD_English_white</vt:lpstr>
      <vt:lpstr>Building Integrated Approaches to sdg implementation</vt:lpstr>
      <vt:lpstr>How to enhance Policy Coherence for Sustainable Development?</vt:lpstr>
      <vt:lpstr>Building Blocks of Policy Coherence for Sustainable Development (8 principles under three key pillars)</vt:lpstr>
      <vt:lpstr>Policy integration is essential to capitalise on synergies</vt:lpstr>
      <vt:lpstr>Coordination is fundamental to anticipate and resolve policy conflicts or inconsistencies </vt:lpstr>
      <vt:lpstr>Monitoring and reporting systems for SDGs could be used more proactively to enhance PCSD</vt:lpstr>
      <vt:lpstr>Thank you</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SORIA MORALES Ernesto, GOV/PCSD</dc:creator>
  <cp:lastModifiedBy>Hyun Sung</cp:lastModifiedBy>
  <cp:revision>53</cp:revision>
  <dcterms:created xsi:type="dcterms:W3CDTF">2019-07-05T08:56:52Z</dcterms:created>
  <dcterms:modified xsi:type="dcterms:W3CDTF">2019-08-21T08:44:43Z</dcterms:modified>
</cp:coreProperties>
</file>