
<file path=[Content_Types].xml><?xml version="1.0" encoding="utf-8"?>
<Types xmlns="http://schemas.openxmlformats.org/package/2006/content-types">
  <Default Extension="emf" ContentType="image/x-emf"/>
  <Default Extension="jpeg" ContentType="image/jpeg"/>
  <Default Extension="pdf" ContentType="application/pd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648" r:id="rId1"/>
  </p:sldMasterIdLst>
  <p:notesMasterIdLst>
    <p:notesMasterId r:id="rId16"/>
  </p:notesMasterIdLst>
  <p:handoutMasterIdLst>
    <p:handoutMasterId r:id="rId17"/>
  </p:handoutMasterIdLst>
  <p:sldIdLst>
    <p:sldId id="256" r:id="rId2"/>
    <p:sldId id="395" r:id="rId3"/>
    <p:sldId id="378" r:id="rId4"/>
    <p:sldId id="402" r:id="rId5"/>
    <p:sldId id="398" r:id="rId6"/>
    <p:sldId id="399" r:id="rId7"/>
    <p:sldId id="400" r:id="rId8"/>
    <p:sldId id="401" r:id="rId9"/>
    <p:sldId id="410" r:id="rId10"/>
    <p:sldId id="387" r:id="rId11"/>
    <p:sldId id="409" r:id="rId12"/>
    <p:sldId id="404" r:id="rId13"/>
    <p:sldId id="350" r:id="rId14"/>
    <p:sldId id="388" r:id="rId15"/>
  </p:sldIdLst>
  <p:sldSz cx="9906000" cy="6858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07" autoAdjust="0"/>
    <p:restoredTop sz="94660"/>
  </p:normalViewPr>
  <p:slideViewPr>
    <p:cSldViewPr snapToGrid="0">
      <p:cViewPr varScale="1">
        <p:scale>
          <a:sx n="67" d="100"/>
          <a:sy n="67" d="100"/>
        </p:scale>
        <p:origin x="1288" y="48"/>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6831FA70-702A-4DF1-9F12-689D5B2F25F2}" type="datetimeFigureOut">
              <a:rPr lang="en-US" smtClean="0"/>
              <a:pPr/>
              <a:t>07/01/2020</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77ACD9E2-70A1-4FAC-BC05-53D9A46ED02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0AAE36E-8D8F-48F2-9054-8BF4DDA892BD}" type="datetimeFigureOut">
              <a:rPr lang="fr-FR"/>
              <a:pPr/>
              <a:t>07/01/2020</a:t>
            </a:fld>
            <a:endParaRPr lang="fr-FR"/>
          </a:p>
        </p:txBody>
      </p:sp>
      <p:sp>
        <p:nvSpPr>
          <p:cNvPr id="4" name="Espace réservé de l'image des diapositives 3"/>
          <p:cNvSpPr>
            <a:spLocks noGrp="1" noRot="1" noChangeAspect="1"/>
          </p:cNvSpPr>
          <p:nvPr>
            <p:ph type="sldImg" idx="2"/>
          </p:nvPr>
        </p:nvSpPr>
        <p:spPr>
          <a:xfrm>
            <a:off x="981075" y="1241425"/>
            <a:ext cx="48355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697D6-387E-4BEA-9008-0D345AACD2C5}" type="slidenum">
              <a:rPr lang="fr-FR"/>
              <a:pPr/>
              <a:t>‹#›</a:t>
            </a:fld>
            <a:endParaRPr lang="fr-FR"/>
          </a:p>
        </p:txBody>
      </p:sp>
    </p:spTree>
    <p:extLst>
      <p:ext uri="{BB962C8B-B14F-4D97-AF65-F5344CB8AC3E}">
        <p14:creationId xmlns:p14="http://schemas.microsoft.com/office/powerpoint/2010/main" val="2181347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1</a:t>
            </a:fld>
            <a:endParaRPr lang="fr-FR"/>
          </a:p>
        </p:txBody>
      </p:sp>
    </p:spTree>
    <p:extLst>
      <p:ext uri="{BB962C8B-B14F-4D97-AF65-F5344CB8AC3E}">
        <p14:creationId xmlns:p14="http://schemas.microsoft.com/office/powerpoint/2010/main" val="27265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9D697D6-387E-4BEA-9008-0D345AACD2C5}" type="slidenum">
              <a:rPr lang="fr-FR" smtClean="0"/>
              <a:pPr/>
              <a:t>5</a:t>
            </a:fld>
            <a:endParaRPr lang="fr-FR"/>
          </a:p>
        </p:txBody>
      </p:sp>
    </p:spTree>
    <p:extLst>
      <p:ext uri="{BB962C8B-B14F-4D97-AF65-F5344CB8AC3E}">
        <p14:creationId xmlns:p14="http://schemas.microsoft.com/office/powerpoint/2010/main" val="1105460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9D697D6-387E-4BEA-9008-0D345AACD2C5}" type="slidenum">
              <a:rPr lang="fr-FR" smtClean="0"/>
              <a:pPr/>
              <a:t>6</a:t>
            </a:fld>
            <a:endParaRPr lang="fr-FR"/>
          </a:p>
        </p:txBody>
      </p:sp>
    </p:spTree>
    <p:extLst>
      <p:ext uri="{BB962C8B-B14F-4D97-AF65-F5344CB8AC3E}">
        <p14:creationId xmlns:p14="http://schemas.microsoft.com/office/powerpoint/2010/main" val="909681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9D697D6-387E-4BEA-9008-0D345AACD2C5}" type="slidenum">
              <a:rPr lang="fr-FR" smtClean="0"/>
              <a:pPr/>
              <a:t>7</a:t>
            </a:fld>
            <a:endParaRPr lang="fr-FR"/>
          </a:p>
        </p:txBody>
      </p:sp>
    </p:spTree>
    <p:extLst>
      <p:ext uri="{BB962C8B-B14F-4D97-AF65-F5344CB8AC3E}">
        <p14:creationId xmlns:p14="http://schemas.microsoft.com/office/powerpoint/2010/main" val="2686660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9D697D6-387E-4BEA-9008-0D345AACD2C5}" type="slidenum">
              <a:rPr lang="fr-FR" smtClean="0"/>
              <a:pPr/>
              <a:t>8</a:t>
            </a:fld>
            <a:endParaRPr lang="fr-FR"/>
          </a:p>
        </p:txBody>
      </p:sp>
    </p:spTree>
    <p:extLst>
      <p:ext uri="{BB962C8B-B14F-4D97-AF65-F5344CB8AC3E}">
        <p14:creationId xmlns:p14="http://schemas.microsoft.com/office/powerpoint/2010/main" val="102757617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pdf"/><Relationship Id="rId3" Type="http://schemas.openxmlformats.org/officeDocument/2006/relationships/image" Target="../media/image1.png"/><Relationship Id="rId7" Type="http://schemas.openxmlformats.org/officeDocument/2006/relationships/image" Target="../media/image3.png"/><Relationship Id="rId17" Type="http://schemas.openxmlformats.org/officeDocument/2006/relationships/image" Target="../media/image6.png"/><Relationship Id="rId2" Type="http://schemas.openxmlformats.org/officeDocument/2006/relationships/image" Target="../media/image1.pdf"/><Relationship Id="rId16" Type="http://schemas.openxmlformats.org/officeDocument/2006/relationships/image" Target="../media/image8.pdf"/><Relationship Id="rId1" Type="http://schemas.openxmlformats.org/officeDocument/2006/relationships/slideMaster" Target="../slideMasters/slideMaster1.xml"/><Relationship Id="rId6" Type="http://schemas.openxmlformats.org/officeDocument/2006/relationships/image" Target="../media/image5.pdf"/><Relationship Id="rId5" Type="http://schemas.openxmlformats.org/officeDocument/2006/relationships/image" Target="../media/image2.png"/><Relationship Id="rId10" Type="http://schemas.openxmlformats.org/officeDocument/2006/relationships/image" Target="../media/image5.png"/><Relationship Id="rId4" Type="http://schemas.openxmlformats.org/officeDocument/2006/relationships/image" Target="../media/image3.pdf"/><Relationship Id="rId9"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5.pdf"/><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5.pdf"/><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pic>
        <p:nvPicPr>
          <p:cNvPr id="15" name="Image 14" descr="A4_Basel Convention_ Quadri_EN.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6663265" y="1500982"/>
            <a:ext cx="736600" cy="408236"/>
          </a:xfrm>
          <a:prstGeom prst="rect">
            <a:avLst/>
          </a:prstGeom>
        </p:spPr>
      </p:pic>
      <p:pic>
        <p:nvPicPr>
          <p:cNvPr id="16" name="Image 15" descr="A4_Rotterdam Convention_ Quadri_EN.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7657737" y="1501191"/>
            <a:ext cx="960783" cy="409222"/>
          </a:xfrm>
          <a:prstGeom prst="rect">
            <a:avLst/>
          </a:prstGeom>
        </p:spPr>
      </p:pic>
      <p:sp>
        <p:nvSpPr>
          <p:cNvPr id="9" name="ZoneTexte 8"/>
          <p:cNvSpPr txBox="1"/>
          <p:nvPr userDrawn="1"/>
        </p:nvSpPr>
        <p:spPr>
          <a:xfrm>
            <a:off x="2822575" y="6457951"/>
            <a:ext cx="4260850" cy="307777"/>
          </a:xfrm>
          <a:prstGeom prst="rect">
            <a:avLst/>
          </a:prstGeom>
          <a:noFill/>
        </p:spPr>
        <p:txBody>
          <a:bodyPr wrap="square" rtlCol="0">
            <a:spAutoFit/>
          </a:bodyPr>
          <a:lstStyle/>
          <a:p>
            <a:pPr algn="ctr"/>
            <a:r>
              <a:rPr lang="fr-FR" sz="1400" b="1" dirty="0">
                <a:solidFill>
                  <a:schemeClr val="tx1">
                    <a:lumMod val="65000"/>
                    <a:lumOff val="35000"/>
                  </a:schemeClr>
                </a:solidFill>
                <a:latin typeface="Arial"/>
                <a:cs typeface="Arial"/>
              </a:rPr>
              <a:t>www.brsmeas.org</a:t>
            </a:r>
          </a:p>
        </p:txBody>
      </p:sp>
      <p:pic>
        <p:nvPicPr>
          <p:cNvPr id="10" name="Image 9" descr="twitter-bird-light-bgs.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6981300" y="6540500"/>
            <a:ext cx="225949" cy="184149"/>
          </a:xfrm>
          <a:prstGeom prst="rect">
            <a:avLst/>
          </a:prstGeom>
        </p:spPr>
      </p:pic>
      <p:sp>
        <p:nvSpPr>
          <p:cNvPr id="11" name="ZoneTexte 10"/>
          <p:cNvSpPr txBox="1"/>
          <p:nvPr userDrawn="1"/>
        </p:nvSpPr>
        <p:spPr>
          <a:xfrm>
            <a:off x="7109878" y="6457952"/>
            <a:ext cx="1295400" cy="307777"/>
          </a:xfrm>
          <a:prstGeom prst="rect">
            <a:avLst/>
          </a:prstGeom>
          <a:noFill/>
        </p:spPr>
        <p:txBody>
          <a:bodyPr wrap="square" rtlCol="0">
            <a:spAutoFit/>
          </a:bodyPr>
          <a:lstStyle/>
          <a:p>
            <a:r>
              <a:rPr lang="fr-FR" sz="1400" b="1" dirty="0">
                <a:solidFill>
                  <a:schemeClr val="tx1">
                    <a:lumMod val="65000"/>
                    <a:lumOff val="35000"/>
                  </a:schemeClr>
                </a:solidFill>
                <a:latin typeface="Arial"/>
                <a:cs typeface="Arial"/>
              </a:rPr>
              <a:t>@brsmeas</a:t>
            </a:r>
          </a:p>
        </p:txBody>
      </p:sp>
      <p:sp>
        <p:nvSpPr>
          <p:cNvPr id="18" name="Title Placeholder 1"/>
          <p:cNvSpPr>
            <a:spLocks noGrp="1"/>
          </p:cNvSpPr>
          <p:nvPr>
            <p:ph type="title"/>
          </p:nvPr>
        </p:nvSpPr>
        <p:spPr>
          <a:xfrm>
            <a:off x="0" y="88024"/>
            <a:ext cx="6356350" cy="1227461"/>
          </a:xfrm>
          <a:prstGeom prst="rect">
            <a:avLst/>
          </a:prstGeom>
        </p:spPr>
        <p:txBody>
          <a:bodyPr vert="horz" lIns="91440" tIns="45720" rIns="91440" bIns="45720" rtlCol="0" anchor="ctr">
            <a:normAutofit/>
          </a:bodyPr>
          <a:lstStyle/>
          <a:p>
            <a:r>
              <a:rPr lang="fr-FR" dirty="0"/>
              <a:t>Modifiez le style du titre</a:t>
            </a:r>
            <a:endParaRPr lang="en-US" dirty="0"/>
          </a:p>
        </p:txBody>
      </p:sp>
      <p:pic>
        <p:nvPicPr>
          <p:cNvPr id="19" name="Image 18" descr="nr UNEP (E) short sig bw [Converted].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8"/>
              <a:stretch>
                <a:fillRect/>
              </a:stretch>
            </p:blipFill>
          </mc:Choice>
          <mc:Fallback>
            <p:blipFill>
              <a:blip r:embed="rId9"/>
              <a:stretch>
                <a:fillRect/>
              </a:stretch>
            </p:blipFill>
          </mc:Fallback>
        </mc:AlternateContent>
        <p:spPr>
          <a:xfrm>
            <a:off x="203200" y="6371114"/>
            <a:ext cx="371353" cy="486885"/>
          </a:xfrm>
          <a:prstGeom prst="rect">
            <a:avLst/>
          </a:prstGeom>
        </p:spPr>
      </p:pic>
      <p:pic>
        <p:nvPicPr>
          <p:cNvPr id="21" name="Image 20" descr="monde-1.png"/>
          <p:cNvPicPr>
            <a:picLocks noChangeAspect="1"/>
          </p:cNvPicPr>
          <p:nvPr userDrawn="1"/>
        </p:nvPicPr>
        <p:blipFill>
          <a:blip r:embed="rId10"/>
          <a:stretch>
            <a:fillRect/>
          </a:stretch>
        </p:blipFill>
        <p:spPr>
          <a:xfrm>
            <a:off x="6460066" y="0"/>
            <a:ext cx="3342613" cy="1913467"/>
          </a:xfrm>
          <a:prstGeom prst="rect">
            <a:avLst/>
          </a:prstGeom>
        </p:spPr>
      </p:pic>
      <p:pic>
        <p:nvPicPr>
          <p:cNvPr id="17" name="Image 16" descr="A4_Stockholm Convention_ Quadri_EN.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16"/>
              <a:stretch>
                <a:fillRect/>
              </a:stretch>
            </p:blipFill>
          </mc:Choice>
          <mc:Fallback>
            <p:blipFill>
              <a:blip r:embed="rId17"/>
              <a:stretch>
                <a:fillRect/>
              </a:stretch>
            </p:blipFill>
          </mc:Fallback>
        </mc:AlternateContent>
        <p:spPr>
          <a:xfrm>
            <a:off x="8769849" y="1551993"/>
            <a:ext cx="969678" cy="40922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57213" y="169335"/>
            <a:ext cx="8791574" cy="497416"/>
          </a:xfrm>
        </p:spPr>
        <p:txBody>
          <a:bodyPr anchor="b">
            <a:noAutofit/>
          </a:bodyPr>
          <a:lstStyle>
            <a:lvl1pPr algn="ctr">
              <a:defRPr sz="3000"/>
            </a:lvl1pPr>
          </a:lstStyle>
          <a:p>
            <a:r>
              <a:rPr lang="fr-FR" dirty="0"/>
              <a:t>Modifiez le style du titre</a:t>
            </a:r>
            <a:endParaRPr lang="en-US" dirty="0"/>
          </a:p>
        </p:txBody>
      </p:sp>
      <p:sp>
        <p:nvSpPr>
          <p:cNvPr id="3" name="Text Placeholder 2"/>
          <p:cNvSpPr>
            <a:spLocks noGrp="1"/>
          </p:cNvSpPr>
          <p:nvPr>
            <p:ph type="body" idx="1"/>
          </p:nvPr>
        </p:nvSpPr>
        <p:spPr>
          <a:xfrm>
            <a:off x="691356" y="1755776"/>
            <a:ext cx="8523288" cy="1393824"/>
          </a:xfrm>
        </p:spPr>
        <p:txBody>
          <a:bodyPr>
            <a:normAutofit/>
          </a:bodyPr>
          <a:lstStyle>
            <a:lvl1pPr marL="0" indent="0" algn="l">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11" name="Rectangle 10"/>
          <p:cNvSpPr/>
          <p:nvPr userDrawn="1"/>
        </p:nvSpPr>
        <p:spPr>
          <a:xfrm>
            <a:off x="0" y="6538914"/>
            <a:ext cx="1596905" cy="319086"/>
          </a:xfrm>
          <a:prstGeom prst="rect">
            <a:avLst/>
          </a:prstGeom>
          <a:blipFill rotWithShape="1">
            <a:blip r:embed="rId2"/>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Rectangle 11"/>
          <p:cNvSpPr/>
          <p:nvPr userDrawn="1"/>
        </p:nvSpPr>
        <p:spPr>
          <a:xfrm>
            <a:off x="1596654" y="6538914"/>
            <a:ext cx="1598400" cy="319086"/>
          </a:xfrm>
          <a:prstGeom prst="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Rectangle 12"/>
          <p:cNvSpPr/>
          <p:nvPr userDrawn="1"/>
        </p:nvSpPr>
        <p:spPr>
          <a:xfrm>
            <a:off x="3199657" y="6538914"/>
            <a:ext cx="1598400" cy="319086"/>
          </a:xfrm>
          <a:prstGeom prst="rect">
            <a:avLst/>
          </a:prstGeom>
          <a:blipFill rotWithShape="1">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Date Placeholder 3"/>
          <p:cNvSpPr txBox="1">
            <a:spLocks/>
          </p:cNvSpPr>
          <p:nvPr userDrawn="1"/>
        </p:nvSpPr>
        <p:spPr>
          <a:xfrm>
            <a:off x="7568442" y="6492875"/>
            <a:ext cx="1626358" cy="365125"/>
          </a:xfrm>
          <a:prstGeom prst="rect">
            <a:avLst/>
          </a:prstGeom>
        </p:spPr>
        <p:txBody>
          <a:bodyPr vert="horz" lIns="91440" tIns="45720" rIns="91440" bIns="45720" rtlCol="0" anchor="ctr"/>
          <a:lstStyle>
            <a:lvl1pPr algn="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50" b="0" i="0" u="none" strike="noStrike" kern="1200" cap="none" spc="0" normalizeH="0" baseline="0" noProof="0" smtClean="0">
                <a:ln>
                  <a:noFill/>
                </a:ln>
                <a:solidFill>
                  <a:schemeClr val="tx1">
                    <a:tint val="75000"/>
                  </a:schemeClr>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07/01/2020</a:t>
            </a:fld>
            <a:endParaRPr kumimoji="0" lang="en-US" sz="105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19" name="Slide Number Placeholder 5"/>
          <p:cNvSpPr txBox="1">
            <a:spLocks/>
          </p:cNvSpPr>
          <p:nvPr userDrawn="1"/>
        </p:nvSpPr>
        <p:spPr>
          <a:xfrm>
            <a:off x="9244842" y="6492875"/>
            <a:ext cx="523045"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05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9" name="ZoneTexte 8"/>
          <p:cNvSpPr txBox="1"/>
          <p:nvPr userDrawn="1"/>
        </p:nvSpPr>
        <p:spPr>
          <a:xfrm>
            <a:off x="4453466" y="6550223"/>
            <a:ext cx="2523068" cy="307777"/>
          </a:xfrm>
          <a:prstGeom prst="rect">
            <a:avLst/>
          </a:prstGeom>
          <a:noFill/>
        </p:spPr>
        <p:txBody>
          <a:bodyPr wrap="square" rtlCol="0">
            <a:spAutoFit/>
          </a:bodyPr>
          <a:lstStyle/>
          <a:p>
            <a:pPr algn="ctr"/>
            <a:r>
              <a:rPr lang="fr-FR" sz="1400" b="1" dirty="0">
                <a:solidFill>
                  <a:schemeClr val="tx1">
                    <a:lumMod val="65000"/>
                    <a:lumOff val="35000"/>
                  </a:schemeClr>
                </a:solidFill>
                <a:latin typeface="Arial"/>
                <a:cs typeface="Arial"/>
              </a:rPr>
              <a:t>www.brsmeas.org</a:t>
            </a:r>
          </a:p>
        </p:txBody>
      </p:sp>
      <p:pic>
        <p:nvPicPr>
          <p:cNvPr id="10" name="Image 9" descr="twitter-bird-light-bgs.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5"/>
              <a:stretch>
                <a:fillRect/>
              </a:stretch>
            </p:blipFill>
          </mc:Choice>
          <mc:Fallback>
            <p:blipFill>
              <a:blip r:embed="rId6"/>
              <a:stretch>
                <a:fillRect/>
              </a:stretch>
            </p:blipFill>
          </mc:Fallback>
        </mc:AlternateContent>
        <p:spPr>
          <a:xfrm>
            <a:off x="6803500" y="6608236"/>
            <a:ext cx="225949" cy="184149"/>
          </a:xfrm>
          <a:prstGeom prst="rect">
            <a:avLst/>
          </a:prstGeom>
        </p:spPr>
      </p:pic>
      <p:sp>
        <p:nvSpPr>
          <p:cNvPr id="14" name="ZoneTexte 13"/>
          <p:cNvSpPr txBox="1"/>
          <p:nvPr userDrawn="1"/>
        </p:nvSpPr>
        <p:spPr>
          <a:xfrm>
            <a:off x="6932078" y="6550223"/>
            <a:ext cx="1295400" cy="307777"/>
          </a:xfrm>
          <a:prstGeom prst="rect">
            <a:avLst/>
          </a:prstGeom>
          <a:noFill/>
        </p:spPr>
        <p:txBody>
          <a:bodyPr wrap="square" rtlCol="0">
            <a:spAutoFit/>
          </a:bodyPr>
          <a:lstStyle/>
          <a:p>
            <a:r>
              <a:rPr lang="fr-FR" sz="1400" b="1" dirty="0">
                <a:solidFill>
                  <a:schemeClr val="tx1">
                    <a:lumMod val="65000"/>
                    <a:lumOff val="35000"/>
                  </a:schemeClr>
                </a:solidFill>
                <a:latin typeface="Arial"/>
                <a:cs typeface="Arial"/>
              </a:rPr>
              <a:t>@brsmeas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7" name="Espace réservé du contenu 6"/>
          <p:cNvSpPr>
            <a:spLocks noGrp="1"/>
          </p:cNvSpPr>
          <p:nvPr>
            <p:ph sz="quarter" idx="13"/>
          </p:nvPr>
        </p:nvSpPr>
        <p:spPr>
          <a:xfrm>
            <a:off x="252015" y="1532996"/>
            <a:ext cx="9401969" cy="4723870"/>
          </a:xfr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Rectangle 9"/>
          <p:cNvSpPr/>
          <p:nvPr userDrawn="1"/>
        </p:nvSpPr>
        <p:spPr>
          <a:xfrm>
            <a:off x="0" y="6538914"/>
            <a:ext cx="1596905" cy="319086"/>
          </a:xfrm>
          <a:prstGeom prst="rect">
            <a:avLst/>
          </a:prstGeom>
          <a:blipFill rotWithShape="1">
            <a:blip r:embed="rId2"/>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 name="Rectangle 10"/>
          <p:cNvSpPr/>
          <p:nvPr userDrawn="1"/>
        </p:nvSpPr>
        <p:spPr>
          <a:xfrm>
            <a:off x="1596654" y="6538914"/>
            <a:ext cx="1598400" cy="319086"/>
          </a:xfrm>
          <a:prstGeom prst="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Rectangle 11"/>
          <p:cNvSpPr/>
          <p:nvPr userDrawn="1"/>
        </p:nvSpPr>
        <p:spPr>
          <a:xfrm>
            <a:off x="3199657" y="6538914"/>
            <a:ext cx="1598400" cy="319086"/>
          </a:xfrm>
          <a:prstGeom prst="rect">
            <a:avLst/>
          </a:prstGeom>
          <a:blipFill rotWithShape="1">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ZoneTexte 7"/>
          <p:cNvSpPr txBox="1"/>
          <p:nvPr userDrawn="1"/>
        </p:nvSpPr>
        <p:spPr>
          <a:xfrm>
            <a:off x="4453466" y="6550223"/>
            <a:ext cx="2523068" cy="307777"/>
          </a:xfrm>
          <a:prstGeom prst="rect">
            <a:avLst/>
          </a:prstGeom>
          <a:noFill/>
        </p:spPr>
        <p:txBody>
          <a:bodyPr wrap="square" rtlCol="0">
            <a:spAutoFit/>
          </a:bodyPr>
          <a:lstStyle/>
          <a:p>
            <a:pPr algn="ctr"/>
            <a:r>
              <a:rPr lang="fr-FR" sz="1400" b="1" dirty="0">
                <a:solidFill>
                  <a:schemeClr val="tx1">
                    <a:lumMod val="65000"/>
                    <a:lumOff val="35000"/>
                  </a:schemeClr>
                </a:solidFill>
                <a:latin typeface="Arial"/>
                <a:cs typeface="Arial"/>
              </a:rPr>
              <a:t>www.brsmeas.org</a:t>
            </a:r>
          </a:p>
        </p:txBody>
      </p:sp>
      <p:pic>
        <p:nvPicPr>
          <p:cNvPr id="9" name="Image 8" descr="twitter-bird-light-bgs.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5"/>
              <a:stretch>
                <a:fillRect/>
              </a:stretch>
            </p:blipFill>
          </mc:Choice>
          <mc:Fallback>
            <p:blipFill>
              <a:blip r:embed="rId6"/>
              <a:stretch>
                <a:fillRect/>
              </a:stretch>
            </p:blipFill>
          </mc:Fallback>
        </mc:AlternateContent>
        <p:spPr>
          <a:xfrm>
            <a:off x="6803500" y="6608236"/>
            <a:ext cx="225949" cy="184149"/>
          </a:xfrm>
          <a:prstGeom prst="rect">
            <a:avLst/>
          </a:prstGeom>
        </p:spPr>
      </p:pic>
      <p:sp>
        <p:nvSpPr>
          <p:cNvPr id="13" name="ZoneTexte 12"/>
          <p:cNvSpPr txBox="1"/>
          <p:nvPr userDrawn="1"/>
        </p:nvSpPr>
        <p:spPr>
          <a:xfrm>
            <a:off x="6932078" y="6550223"/>
            <a:ext cx="1295400" cy="307777"/>
          </a:xfrm>
          <a:prstGeom prst="rect">
            <a:avLst/>
          </a:prstGeom>
          <a:noFill/>
        </p:spPr>
        <p:txBody>
          <a:bodyPr wrap="square" rtlCol="0">
            <a:spAutoFit/>
          </a:bodyPr>
          <a:lstStyle/>
          <a:p>
            <a:r>
              <a:rPr lang="fr-FR" sz="1400" b="1" dirty="0">
                <a:solidFill>
                  <a:schemeClr val="tx1">
                    <a:lumMod val="65000"/>
                    <a:lumOff val="35000"/>
                  </a:schemeClr>
                </a:solidFill>
                <a:latin typeface="Arial"/>
                <a:cs typeface="Arial"/>
              </a:rPr>
              <a:t>@brsmeas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Nadpis a obsah">
    <p:spTree>
      <p:nvGrpSpPr>
        <p:cNvPr id="1" name=""/>
        <p:cNvGrpSpPr/>
        <p:nvPr/>
      </p:nvGrpSpPr>
      <p:grpSpPr>
        <a:xfrm>
          <a:off x="0" y="0"/>
          <a:ext cx="0" cy="0"/>
          <a:chOff x="0" y="0"/>
          <a:chExt cx="0" cy="0"/>
        </a:xfrm>
      </p:grpSpPr>
      <p:sp>
        <p:nvSpPr>
          <p:cNvPr id="41" name="Shape 41"/>
          <p:cNvSpPr>
            <a:spLocks noGrp="1"/>
          </p:cNvSpPr>
          <p:nvPr>
            <p:ph type="title"/>
          </p:nvPr>
        </p:nvSpPr>
        <p:spPr>
          <a:prstGeom prst="rect">
            <a:avLst/>
          </a:prstGeom>
        </p:spPr>
        <p:txBody>
          <a:bodyPr/>
          <a:lstStyle/>
          <a:p>
            <a:pPr lvl="0">
              <a:defRPr sz="1800">
                <a:solidFill>
                  <a:srgbClr val="000000"/>
                </a:solidFill>
              </a:defRPr>
            </a:pPr>
            <a:r>
              <a:rPr sz="2000">
                <a:solidFill>
                  <a:srgbClr val="262626"/>
                </a:solidFill>
              </a:rPr>
              <a:t>Text názvu</a:t>
            </a:r>
          </a:p>
        </p:txBody>
      </p:sp>
      <p:sp>
        <p:nvSpPr>
          <p:cNvPr id="42" name="Shape 42"/>
          <p:cNvSpPr>
            <a:spLocks noGrp="1"/>
          </p:cNvSpPr>
          <p:nvPr>
            <p:ph type="body" idx="1"/>
          </p:nvPr>
        </p:nvSpPr>
        <p:spPr>
          <a:prstGeom prst="rect">
            <a:avLst/>
          </a:prstGeom>
        </p:spPr>
        <p:txBody>
          <a:bodyPr/>
          <a:lstStyle/>
          <a:p>
            <a:pPr lvl="0">
              <a:defRPr sz="1800">
                <a:solidFill>
                  <a:srgbClr val="000000"/>
                </a:solidFill>
              </a:defRPr>
            </a:pPr>
            <a:r>
              <a:rPr sz="3200">
                <a:solidFill>
                  <a:srgbClr val="262626"/>
                </a:solidFill>
              </a:rPr>
              <a:t>Text úrovně 1</a:t>
            </a:r>
          </a:p>
          <a:p>
            <a:pPr lvl="1">
              <a:defRPr sz="1800">
                <a:solidFill>
                  <a:srgbClr val="000000"/>
                </a:solidFill>
              </a:defRPr>
            </a:pPr>
            <a:r>
              <a:rPr sz="3200">
                <a:solidFill>
                  <a:srgbClr val="262626"/>
                </a:solidFill>
              </a:rPr>
              <a:t>Text úrovně 2</a:t>
            </a:r>
          </a:p>
          <a:p>
            <a:pPr lvl="2">
              <a:defRPr sz="1800">
                <a:solidFill>
                  <a:srgbClr val="000000"/>
                </a:solidFill>
              </a:defRPr>
            </a:pPr>
            <a:r>
              <a:rPr sz="3200">
                <a:solidFill>
                  <a:srgbClr val="262626"/>
                </a:solidFill>
              </a:rPr>
              <a:t>Text úrovně 3</a:t>
            </a:r>
          </a:p>
          <a:p>
            <a:pPr lvl="3">
              <a:defRPr sz="1800">
                <a:solidFill>
                  <a:srgbClr val="000000"/>
                </a:solidFill>
              </a:defRPr>
            </a:pPr>
            <a:r>
              <a:rPr sz="3200">
                <a:solidFill>
                  <a:srgbClr val="262626"/>
                </a:solidFill>
              </a:rPr>
              <a:t>Text úrovně 4</a:t>
            </a:r>
          </a:p>
          <a:p>
            <a:pPr lvl="4">
              <a:defRPr sz="1800">
                <a:solidFill>
                  <a:srgbClr val="000000"/>
                </a:solidFill>
              </a:defRPr>
            </a:pPr>
            <a:r>
              <a:rPr sz="3200">
                <a:solidFill>
                  <a:srgbClr val="262626"/>
                </a:solidFill>
              </a:rPr>
              <a:t>Text úrovně 5</a:t>
            </a:r>
          </a:p>
        </p:txBody>
      </p:sp>
      <p:sp>
        <p:nvSpPr>
          <p:cNvPr id="43" name="Shape 43"/>
          <p:cNvSpPr>
            <a:spLocks noGrp="1"/>
          </p:cNvSpPr>
          <p:nvPr>
            <p:ph type="sldNum" sz="quarter" idx="2"/>
          </p:nvPr>
        </p:nvSpPr>
        <p:spPr>
          <a:xfrm>
            <a:off x="7099300" y="6404293"/>
            <a:ext cx="2311400" cy="269241"/>
          </a:xfrm>
          <a:prstGeom prst="rect">
            <a:avLst/>
          </a:prstGeom>
        </p:spPr>
        <p:txBody>
          <a:bodyPr/>
          <a:lstStyle/>
          <a:p>
            <a:pPr lvl="0"/>
            <a:fld id="{86CB4B4D-7CA3-9044-876B-883B54F8677D}" type="slidenum">
              <a:rPr/>
              <a:pPr lvl="0"/>
              <a:t>‹#›</a:t>
            </a:fld>
            <a:endParaRPr/>
          </a:p>
        </p:txBody>
      </p:sp>
    </p:spTree>
    <p:extLst>
      <p:ext uri="{BB962C8B-B14F-4D97-AF65-F5344CB8AC3E}">
        <p14:creationId xmlns:p14="http://schemas.microsoft.com/office/powerpoint/2010/main" val="2868178079"/>
      </p:ext>
    </p:extLst>
  </p:cSld>
  <p:clrMapOvr>
    <a:masterClrMapping/>
  </p:clrMapOvr>
  <p:transition spd="med" advTm="800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50000">
              <a:schemeClr val="bg1">
                <a:lumMod val="95000"/>
              </a:schemeClr>
            </a:gs>
            <a:gs pos="100000">
              <a:schemeClr val="accent6"/>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88024"/>
            <a:ext cx="9905999" cy="868709"/>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557213" y="2194561"/>
            <a:ext cx="8791575" cy="4024125"/>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39" name="Date Placeholder 3"/>
          <p:cNvSpPr txBox="1">
            <a:spLocks/>
          </p:cNvSpPr>
          <p:nvPr userDrawn="1"/>
        </p:nvSpPr>
        <p:spPr>
          <a:xfrm>
            <a:off x="7568442" y="6492875"/>
            <a:ext cx="1626358" cy="365125"/>
          </a:xfrm>
          <a:prstGeom prst="rect">
            <a:avLst/>
          </a:prstGeom>
        </p:spPr>
        <p:txBody>
          <a:bodyPr vert="horz" lIns="91440" tIns="45720" rIns="91440" bIns="45720" rtlCol="0" anchor="ctr"/>
          <a:lstStyle>
            <a:lvl1pPr algn="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50" b="0" i="0" u="none" strike="noStrike" kern="1200" cap="none" spc="0" normalizeH="0" baseline="0" noProof="0" smtClean="0">
                <a:ln>
                  <a:noFill/>
                </a:ln>
                <a:solidFill>
                  <a:schemeClr val="tx1">
                    <a:tint val="75000"/>
                  </a:schemeClr>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07/01/2020</a:t>
            </a:fld>
            <a:endParaRPr kumimoji="0" lang="en-US" sz="105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40" name="Slide Number Placeholder 5"/>
          <p:cNvSpPr txBox="1">
            <a:spLocks/>
          </p:cNvSpPr>
          <p:nvPr userDrawn="1"/>
        </p:nvSpPr>
        <p:spPr>
          <a:xfrm>
            <a:off x="9244842" y="6492875"/>
            <a:ext cx="523045"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05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55" r:id="rId1"/>
    <p:sldLayoutId id="2147483651" r:id="rId2"/>
    <p:sldLayoutId id="2147483656" r:id="rId3"/>
    <p:sldLayoutId id="2147483657" r:id="rId4"/>
  </p:sldLayoutIdLst>
  <p:txStyles>
    <p:titleStyle>
      <a:lvl1pPr algn="ctr" defTabSz="914400" rtl="0" eaLnBrk="1" latinLnBrk="0" hangingPunct="1">
        <a:lnSpc>
          <a:spcPct val="90000"/>
        </a:lnSpc>
        <a:spcBef>
          <a:spcPct val="0"/>
        </a:spcBef>
        <a:buNone/>
        <a:defRPr sz="3000" b="1" i="0" kern="1200" cap="all" baseline="0">
          <a:solidFill>
            <a:schemeClr val="tx1"/>
          </a:solidFill>
          <a:latin typeface="Arial"/>
          <a:ea typeface="+mj-ea"/>
          <a:cs typeface="Arial"/>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600" kern="1200">
          <a:solidFill>
            <a:schemeClr val="tx1"/>
          </a:solidFill>
          <a:latin typeface="Arial"/>
          <a:ea typeface="+mn-ea"/>
          <a:cs typeface="Arial"/>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a:ea typeface="+mn-ea"/>
          <a:cs typeface="Arial"/>
        </a:defRPr>
      </a:lvl2pPr>
      <a:lvl3pPr marL="1143000" indent="-228600" algn="l" defTabSz="914400" rtl="0" eaLnBrk="1" latinLnBrk="0" hangingPunct="1">
        <a:lnSpc>
          <a:spcPct val="90000"/>
        </a:lnSpc>
        <a:spcBef>
          <a:spcPts val="500"/>
        </a:spcBef>
        <a:buFont typeface="Arial" panose="020B0604020202020204" pitchFamily="34" charset="0"/>
        <a:buChar char="•"/>
        <a:tabLst/>
        <a:defRPr sz="2200" kern="1200">
          <a:solidFill>
            <a:schemeClr val="tx1"/>
          </a:solidFill>
          <a:latin typeface="Arial"/>
          <a:ea typeface="+mn-ea"/>
          <a:cs typeface="Arial"/>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a:ea typeface="+mn-ea"/>
          <a:cs typeface="Arial"/>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a:ea typeface="+mn-ea"/>
          <a:cs typeface="Arial"/>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www.pops-gmp.org/"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hyperlink" Target="http://chm.pops.int/"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637024"/>
            <a:ext cx="5259773" cy="307777"/>
          </a:xfrm>
          <a:prstGeom prst="rect">
            <a:avLst/>
          </a:prstGeom>
          <a:noFill/>
          <a:ln w="9525">
            <a:noFill/>
            <a:miter lim="800000"/>
            <a:headEnd/>
            <a:tailEnd/>
          </a:ln>
        </p:spPr>
        <p:txBody>
          <a:bodyPr wrap="none">
            <a:prstTxWarp prst="textNoShape">
              <a:avLst/>
            </a:prstTxWarp>
            <a:spAutoFit/>
          </a:bodyPr>
          <a:lstStyle/>
          <a:p>
            <a:r>
              <a:rPr lang="fr-FR" sz="1400" i="1" dirty="0" err="1">
                <a:solidFill>
                  <a:srgbClr val="1F43B7"/>
                </a:solidFill>
                <a:latin typeface="Arial"/>
                <a:cs typeface="Arial"/>
              </a:rPr>
              <a:t>Secretariat</a:t>
            </a:r>
            <a:r>
              <a:rPr lang="fr-FR" sz="1400" i="1" dirty="0">
                <a:solidFill>
                  <a:srgbClr val="1F43B7"/>
                </a:solidFill>
                <a:latin typeface="Arial"/>
                <a:cs typeface="Arial"/>
              </a:rPr>
              <a:t> of the Basel, Rotterdam and Stockholm Conventions</a:t>
            </a:r>
          </a:p>
        </p:txBody>
      </p:sp>
      <p:sp>
        <p:nvSpPr>
          <p:cNvPr id="6" name="Line 18"/>
          <p:cNvSpPr>
            <a:spLocks noChangeShapeType="1"/>
          </p:cNvSpPr>
          <p:nvPr/>
        </p:nvSpPr>
        <p:spPr bwMode="auto">
          <a:xfrm>
            <a:off x="0" y="3283733"/>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2418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16" name="Titre 15"/>
          <p:cNvSpPr>
            <a:spLocks noGrp="1"/>
          </p:cNvSpPr>
          <p:nvPr>
            <p:ph type="title"/>
          </p:nvPr>
        </p:nvSpPr>
        <p:spPr>
          <a:xfrm>
            <a:off x="-36146" y="1150545"/>
            <a:ext cx="6353819" cy="1227461"/>
          </a:xfrm>
        </p:spPr>
        <p:txBody>
          <a:bodyPr>
            <a:normAutofit fontScale="90000"/>
          </a:bodyPr>
          <a:lstStyle/>
          <a:p>
            <a:pPr algn="r"/>
            <a:r>
              <a:rPr lang="en-GB" dirty="0"/>
              <a:t>global monitoring plan for POPs and the Effectiveness evaluation: Mandate, Current Status, and FUTURE Activities</a:t>
            </a:r>
            <a:endParaRPr lang="fr-FR" dirty="0"/>
          </a:p>
        </p:txBody>
      </p:sp>
    </p:spTree>
    <p:extLst>
      <p:ext uri="{BB962C8B-B14F-4D97-AF65-F5344CB8AC3E}">
        <p14:creationId xmlns:p14="http://schemas.microsoft.com/office/powerpoint/2010/main" val="2500201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dirty="0"/>
              <a:t>GMP </a:t>
            </a:r>
            <a:r>
              <a:rPr lang="fr-CH" dirty="0" err="1"/>
              <a:t>ROGs</a:t>
            </a:r>
            <a:r>
              <a:rPr lang="fr-CH" dirty="0"/>
              <a:t> meeting in </a:t>
            </a:r>
            <a:r>
              <a:rPr lang="fr-CH" dirty="0" err="1"/>
              <a:t>October</a:t>
            </a:r>
            <a:r>
              <a:rPr lang="fr-CH" dirty="0"/>
              <a:t> 2019</a:t>
            </a:r>
            <a:endParaRPr lang="en-US" dirty="0"/>
          </a:p>
        </p:txBody>
      </p:sp>
      <p:sp>
        <p:nvSpPr>
          <p:cNvPr id="3" name="Content Placeholder 2"/>
          <p:cNvSpPr>
            <a:spLocks noGrp="1"/>
          </p:cNvSpPr>
          <p:nvPr>
            <p:ph sz="quarter" idx="13"/>
          </p:nvPr>
        </p:nvSpPr>
        <p:spPr>
          <a:xfrm>
            <a:off x="252015" y="881825"/>
            <a:ext cx="9401969" cy="4723870"/>
          </a:xfrm>
        </p:spPr>
        <p:txBody>
          <a:bodyPr>
            <a:noAutofit/>
          </a:bodyPr>
          <a:lstStyle/>
          <a:p>
            <a:r>
              <a:rPr lang="fr-CH" sz="2400" dirty="0" err="1"/>
              <a:t>Consider</a:t>
            </a:r>
            <a:r>
              <a:rPr lang="fr-CH" sz="2400" dirty="0"/>
              <a:t> the </a:t>
            </a:r>
            <a:r>
              <a:rPr lang="fr-CH" sz="2400" dirty="0" err="1"/>
              <a:t>outcomes</a:t>
            </a:r>
            <a:r>
              <a:rPr lang="fr-CH" sz="2400" dirty="0"/>
              <a:t> of the process for r</a:t>
            </a:r>
            <a:r>
              <a:rPr lang="en-US" sz="2400" dirty="0" err="1"/>
              <a:t>evision</a:t>
            </a:r>
            <a:r>
              <a:rPr lang="en-US" sz="2400" dirty="0"/>
              <a:t> and updating of the </a:t>
            </a:r>
            <a:r>
              <a:rPr lang="en-US" sz="2400" b="1" dirty="0">
                <a:solidFill>
                  <a:schemeClr val="accent1"/>
                </a:solidFill>
              </a:rPr>
              <a:t>GMP guidance document </a:t>
            </a:r>
          </a:p>
          <a:p>
            <a:r>
              <a:rPr lang="en-US" sz="2400" dirty="0"/>
              <a:t>Consider </a:t>
            </a:r>
            <a:r>
              <a:rPr lang="en-US" sz="2400" b="1" dirty="0">
                <a:solidFill>
                  <a:schemeClr val="accent1"/>
                </a:solidFill>
              </a:rPr>
              <a:t>aspects of implementation of GMP-3 </a:t>
            </a:r>
            <a:r>
              <a:rPr lang="en-US" sz="2400" dirty="0"/>
              <a:t>for air monitoring, human milk survey, water monitoring</a:t>
            </a:r>
          </a:p>
          <a:p>
            <a:pPr marL="914400" lvl="2" indent="0">
              <a:buNone/>
            </a:pPr>
            <a:r>
              <a:rPr lang="en-US" sz="1800" dirty="0"/>
              <a:t>a. Presentations of regional activities and information likely to be available for the 3rd monitoring reports (regional coordinators to report) – </a:t>
            </a:r>
            <a:r>
              <a:rPr lang="en-US" sz="1800" b="1" dirty="0">
                <a:solidFill>
                  <a:srgbClr val="FF0000"/>
                </a:solidFill>
              </a:rPr>
              <a:t>incl. GEF projects activities;</a:t>
            </a:r>
          </a:p>
          <a:p>
            <a:pPr marL="914400" lvl="2" indent="0">
              <a:buNone/>
            </a:pPr>
            <a:r>
              <a:rPr lang="en-US" sz="1800" dirty="0"/>
              <a:t>b. Regional strategies (ROGs to develop during the meeting);</a:t>
            </a:r>
          </a:p>
          <a:p>
            <a:r>
              <a:rPr lang="en-US" sz="2400" b="1" dirty="0">
                <a:solidFill>
                  <a:schemeClr val="accent1"/>
                </a:solidFill>
              </a:rPr>
              <a:t>Data handling </a:t>
            </a:r>
            <a:r>
              <a:rPr lang="en-US" sz="2400" dirty="0"/>
              <a:t>for GMP-3</a:t>
            </a:r>
          </a:p>
          <a:p>
            <a:r>
              <a:rPr lang="en-US" sz="2400" dirty="0"/>
              <a:t>Other matters</a:t>
            </a:r>
          </a:p>
          <a:p>
            <a:pPr>
              <a:buNone/>
            </a:pPr>
            <a:r>
              <a:rPr lang="en-US" sz="2400" b="1" dirty="0"/>
              <a:t>Outputs</a:t>
            </a:r>
          </a:p>
          <a:p>
            <a:pPr marL="342900" indent="-342900">
              <a:buFont typeface="+mj-lt"/>
              <a:buAutoNum type="alphaLcPeriod"/>
            </a:pPr>
            <a:r>
              <a:rPr lang="en-US" sz="2000" b="1" dirty="0">
                <a:solidFill>
                  <a:schemeClr val="accent1"/>
                </a:solidFill>
              </a:rPr>
              <a:t>Regional strategies </a:t>
            </a:r>
            <a:r>
              <a:rPr lang="en-US" sz="1800" dirty="0"/>
              <a:t>for GMP-3</a:t>
            </a:r>
          </a:p>
          <a:p>
            <a:pPr marL="342900" indent="-342900">
              <a:buFont typeface="+mj-lt"/>
              <a:buAutoNum type="alphaLcPeriod"/>
            </a:pPr>
            <a:r>
              <a:rPr lang="en-US" sz="2000" b="1" dirty="0">
                <a:solidFill>
                  <a:schemeClr val="accent1"/>
                </a:solidFill>
              </a:rPr>
              <a:t>ROG members enabled to work with the GMP data warehouse</a:t>
            </a:r>
          </a:p>
          <a:p>
            <a:pPr marL="342900" indent="-342900">
              <a:buFont typeface="+mj-lt"/>
              <a:buAutoNum type="alphaLcPeriod"/>
            </a:pPr>
            <a:r>
              <a:rPr lang="en-US" sz="1800" b="1" dirty="0"/>
              <a:t>Arrangements and tools are in place to ensure the preparation of the third monitoring reports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1114C-4522-4C28-93A4-F70C2D17C781}"/>
              </a:ext>
            </a:extLst>
          </p:cNvPr>
          <p:cNvSpPr>
            <a:spLocks noGrp="1"/>
          </p:cNvSpPr>
          <p:nvPr>
            <p:ph type="title"/>
          </p:nvPr>
        </p:nvSpPr>
        <p:spPr/>
        <p:txBody>
          <a:bodyPr>
            <a:normAutofit fontScale="90000"/>
          </a:bodyPr>
          <a:lstStyle/>
          <a:p>
            <a:r>
              <a:rPr lang="fr-CH" dirty="0"/>
              <a:t>Conclusions of the meeting on future </a:t>
            </a:r>
            <a:br>
              <a:rPr lang="fr-CH" dirty="0"/>
            </a:br>
            <a:r>
              <a:rPr lang="fr-CH" dirty="0"/>
              <a:t>GMP-GEF </a:t>
            </a:r>
            <a:r>
              <a:rPr lang="fr-CH" dirty="0" err="1"/>
              <a:t>projects</a:t>
            </a:r>
            <a:r>
              <a:rPr lang="fr-CH" dirty="0"/>
              <a:t> </a:t>
            </a:r>
            <a:endParaRPr lang="en-US" dirty="0"/>
          </a:p>
        </p:txBody>
      </p:sp>
      <p:sp>
        <p:nvSpPr>
          <p:cNvPr id="3" name="Content Placeholder 2">
            <a:extLst>
              <a:ext uri="{FF2B5EF4-FFF2-40B4-BE49-F238E27FC236}">
                <a16:creationId xmlns:a16="http://schemas.microsoft.com/office/drawing/2014/main" id="{BD17EBD4-1559-4596-A96F-56ACA7B07C15}"/>
              </a:ext>
            </a:extLst>
          </p:cNvPr>
          <p:cNvSpPr>
            <a:spLocks noGrp="1"/>
          </p:cNvSpPr>
          <p:nvPr>
            <p:ph sz="quarter" idx="13"/>
          </p:nvPr>
        </p:nvSpPr>
        <p:spPr>
          <a:xfrm>
            <a:off x="252014" y="956733"/>
            <a:ext cx="9401969" cy="6169891"/>
          </a:xfrm>
        </p:spPr>
        <p:txBody>
          <a:bodyPr>
            <a:normAutofit fontScale="55000" lnSpcReduction="20000"/>
          </a:bodyPr>
          <a:lstStyle/>
          <a:p>
            <a:pPr marL="0" indent="0" fontAlgn="base">
              <a:spcAft>
                <a:spcPts val="600"/>
              </a:spcAft>
              <a:buSzPts val="1000"/>
              <a:buNone/>
              <a:tabLst>
                <a:tab pos="1981200" algn="l"/>
                <a:tab pos="791845" algn="l"/>
                <a:tab pos="1188085" algn="l"/>
                <a:tab pos="1981200" algn="l"/>
              </a:tabLst>
            </a:pPr>
            <a:r>
              <a:rPr lang="en-US" sz="3400" dirty="0"/>
              <a:t>Regarding future activities it was noted that the mandate and implementation arrangements of the GMP, with strong global and regional components, needs to inform any future project design. The aim of the projects to support implementation of the GMP needs to translate into enabling generation of meaningful information on changes in concentrations of POPs over time that is required for the effectiveness evaluation.</a:t>
            </a:r>
          </a:p>
          <a:p>
            <a:pPr marL="0" indent="0" fontAlgn="base">
              <a:spcAft>
                <a:spcPts val="600"/>
              </a:spcAft>
              <a:buSzPts val="1000"/>
              <a:buNone/>
              <a:tabLst>
                <a:tab pos="1981200" algn="l"/>
                <a:tab pos="791845" algn="l"/>
                <a:tab pos="1188085" algn="l"/>
                <a:tab pos="1981200" algn="l"/>
              </a:tabLst>
            </a:pPr>
            <a:r>
              <a:rPr lang="en-US" sz="3400" dirty="0"/>
              <a:t>The implementation of the human milk survey as part of the GEF projects worked very well and generated extremely valuable human exposure data for GMP-3. Air monitoring could continue as a project component in the future to cover critical gaps in current geographical coverage. Water sampling activities are also an important project component as monitoring of PFOS in this core matrix is at its incipient stage, and its scope would be enlarged to accommodate the recent listing of PFOA, and eventually </a:t>
            </a:r>
            <a:r>
              <a:rPr lang="en-US" sz="3400" dirty="0" err="1"/>
              <a:t>PFHxS</a:t>
            </a:r>
            <a:r>
              <a:rPr lang="en-US" sz="3400" dirty="0"/>
              <a:t> in the near future. Focus would be on capacity building and QA/QC data generation on critical core matrices and in critical locations that complement other GMP activities.</a:t>
            </a:r>
          </a:p>
          <a:p>
            <a:pPr marL="0" indent="0" fontAlgn="base">
              <a:spcAft>
                <a:spcPts val="600"/>
              </a:spcAft>
              <a:buSzPts val="1000"/>
              <a:buNone/>
              <a:tabLst>
                <a:tab pos="1981200" algn="l"/>
                <a:tab pos="791845" algn="l"/>
                <a:tab pos="1188085" algn="l"/>
                <a:tab pos="1981200" algn="l"/>
              </a:tabLst>
            </a:pPr>
            <a:r>
              <a:rPr lang="en-US" sz="3400" dirty="0"/>
              <a:t>The project design should also consider long term strategies to generate information over time that is needed for the effectiveness evaluation. An example of success story that enabled continuation of activities and effective use of the capacity that was built through the projects was the involvement of the research community and academia.</a:t>
            </a:r>
          </a:p>
          <a:p>
            <a:pPr marL="0" indent="0" fontAlgn="base">
              <a:spcAft>
                <a:spcPts val="600"/>
              </a:spcAft>
              <a:buSzPts val="1000"/>
              <a:buNone/>
              <a:tabLst>
                <a:tab pos="1981200" algn="l"/>
                <a:tab pos="791845" algn="l"/>
                <a:tab pos="1188085" algn="l"/>
                <a:tab pos="1981200" algn="l"/>
              </a:tabLst>
            </a:pPr>
            <a:r>
              <a:rPr lang="en-US" sz="3400" dirty="0"/>
              <a:t>The formulation of a global project to enhance capacity on the critical gaps that are still identified within the GMP, in particular a global human milk survey covering all developing regions, air monitoring in a limited number of sites that complement activities conducted by the monitoring </a:t>
            </a:r>
            <a:r>
              <a:rPr lang="en-US" sz="3400" dirty="0" err="1"/>
              <a:t>programmes</a:t>
            </a:r>
            <a:r>
              <a:rPr lang="en-US" sz="3400" dirty="0"/>
              <a:t> within the GMP, and water monitoring at sites where past activities have already generated baseline data, could offer a cost effective way to continue GMP capacity enhancement in a sustainable way.</a:t>
            </a:r>
          </a:p>
          <a:p>
            <a:endParaRPr lang="en-US" sz="3400" dirty="0"/>
          </a:p>
        </p:txBody>
      </p:sp>
    </p:spTree>
    <p:extLst>
      <p:ext uri="{BB962C8B-B14F-4D97-AF65-F5344CB8AC3E}">
        <p14:creationId xmlns:p14="http://schemas.microsoft.com/office/powerpoint/2010/main" val="1111500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CB17-E0DB-4EA3-95CC-94F3D4D8A805}"/>
              </a:ext>
            </a:extLst>
          </p:cNvPr>
          <p:cNvSpPr>
            <a:spLocks noGrp="1"/>
          </p:cNvSpPr>
          <p:nvPr>
            <p:ph type="title"/>
          </p:nvPr>
        </p:nvSpPr>
        <p:spPr/>
        <p:txBody>
          <a:bodyPr/>
          <a:lstStyle/>
          <a:p>
            <a:endParaRPr lang="en-US" dirty="0"/>
          </a:p>
        </p:txBody>
      </p:sp>
      <p:graphicFrame>
        <p:nvGraphicFramePr>
          <p:cNvPr id="4" name="Content Placeholder 3">
            <a:extLst>
              <a:ext uri="{FF2B5EF4-FFF2-40B4-BE49-F238E27FC236}">
                <a16:creationId xmlns:a16="http://schemas.microsoft.com/office/drawing/2014/main" id="{3872432E-7E67-490E-9C71-92E992A129B0}"/>
              </a:ext>
            </a:extLst>
          </p:cNvPr>
          <p:cNvGraphicFramePr>
            <a:graphicFrameLocks noGrp="1"/>
          </p:cNvGraphicFramePr>
          <p:nvPr>
            <p:ph sz="quarter" idx="13"/>
            <p:extLst>
              <p:ext uri="{D42A27DB-BD31-4B8C-83A1-F6EECF244321}">
                <p14:modId xmlns:p14="http://schemas.microsoft.com/office/powerpoint/2010/main" val="831156035"/>
              </p:ext>
            </p:extLst>
          </p:nvPr>
        </p:nvGraphicFramePr>
        <p:xfrm>
          <a:off x="0" y="-36667"/>
          <a:ext cx="9906000" cy="6933416"/>
        </p:xfrm>
        <a:graphic>
          <a:graphicData uri="http://schemas.openxmlformats.org/drawingml/2006/table">
            <a:tbl>
              <a:tblPr firstRow="1" firstCol="1" bandRow="1">
                <a:tableStyleId>{5C22544A-7EE6-4342-B048-85BDC9FD1C3A}</a:tableStyleId>
              </a:tblPr>
              <a:tblGrid>
                <a:gridCol w="3789690">
                  <a:extLst>
                    <a:ext uri="{9D8B030D-6E8A-4147-A177-3AD203B41FA5}">
                      <a16:colId xmlns:a16="http://schemas.microsoft.com/office/drawing/2014/main" val="3611657836"/>
                    </a:ext>
                  </a:extLst>
                </a:gridCol>
                <a:gridCol w="493353">
                  <a:extLst>
                    <a:ext uri="{9D8B030D-6E8A-4147-A177-3AD203B41FA5}">
                      <a16:colId xmlns:a16="http://schemas.microsoft.com/office/drawing/2014/main" val="3496631436"/>
                    </a:ext>
                  </a:extLst>
                </a:gridCol>
                <a:gridCol w="485568">
                  <a:extLst>
                    <a:ext uri="{9D8B030D-6E8A-4147-A177-3AD203B41FA5}">
                      <a16:colId xmlns:a16="http://schemas.microsoft.com/office/drawing/2014/main" val="2961365394"/>
                    </a:ext>
                  </a:extLst>
                </a:gridCol>
                <a:gridCol w="486276">
                  <a:extLst>
                    <a:ext uri="{9D8B030D-6E8A-4147-A177-3AD203B41FA5}">
                      <a16:colId xmlns:a16="http://schemas.microsoft.com/office/drawing/2014/main" val="2590564744"/>
                    </a:ext>
                  </a:extLst>
                </a:gridCol>
                <a:gridCol w="485568">
                  <a:extLst>
                    <a:ext uri="{9D8B030D-6E8A-4147-A177-3AD203B41FA5}">
                      <a16:colId xmlns:a16="http://schemas.microsoft.com/office/drawing/2014/main" val="4144373702"/>
                    </a:ext>
                  </a:extLst>
                </a:gridCol>
                <a:gridCol w="533699">
                  <a:extLst>
                    <a:ext uri="{9D8B030D-6E8A-4147-A177-3AD203B41FA5}">
                      <a16:colId xmlns:a16="http://schemas.microsoft.com/office/drawing/2014/main" val="1324357305"/>
                    </a:ext>
                  </a:extLst>
                </a:gridCol>
                <a:gridCol w="486276">
                  <a:extLst>
                    <a:ext uri="{9D8B030D-6E8A-4147-A177-3AD203B41FA5}">
                      <a16:colId xmlns:a16="http://schemas.microsoft.com/office/drawing/2014/main" val="1783364532"/>
                    </a:ext>
                  </a:extLst>
                </a:gridCol>
                <a:gridCol w="440860">
                  <a:extLst>
                    <a:ext uri="{9D8B030D-6E8A-4147-A177-3AD203B41FA5}">
                      <a16:colId xmlns:a16="http://schemas.microsoft.com/office/drawing/2014/main" val="67474767"/>
                    </a:ext>
                  </a:extLst>
                </a:gridCol>
                <a:gridCol w="530983">
                  <a:extLst>
                    <a:ext uri="{9D8B030D-6E8A-4147-A177-3AD203B41FA5}">
                      <a16:colId xmlns:a16="http://schemas.microsoft.com/office/drawing/2014/main" val="1469157648"/>
                    </a:ext>
                  </a:extLst>
                </a:gridCol>
                <a:gridCol w="568383">
                  <a:extLst>
                    <a:ext uri="{9D8B030D-6E8A-4147-A177-3AD203B41FA5}">
                      <a16:colId xmlns:a16="http://schemas.microsoft.com/office/drawing/2014/main" val="3485859543"/>
                    </a:ext>
                  </a:extLst>
                </a:gridCol>
                <a:gridCol w="501847">
                  <a:extLst>
                    <a:ext uri="{9D8B030D-6E8A-4147-A177-3AD203B41FA5}">
                      <a16:colId xmlns:a16="http://schemas.microsoft.com/office/drawing/2014/main" val="3449410734"/>
                    </a:ext>
                  </a:extLst>
                </a:gridCol>
                <a:gridCol w="501139">
                  <a:extLst>
                    <a:ext uri="{9D8B030D-6E8A-4147-A177-3AD203B41FA5}">
                      <a16:colId xmlns:a16="http://schemas.microsoft.com/office/drawing/2014/main" val="2139558338"/>
                    </a:ext>
                  </a:extLst>
                </a:gridCol>
                <a:gridCol w="602358">
                  <a:extLst>
                    <a:ext uri="{9D8B030D-6E8A-4147-A177-3AD203B41FA5}">
                      <a16:colId xmlns:a16="http://schemas.microsoft.com/office/drawing/2014/main" val="2342253290"/>
                    </a:ext>
                  </a:extLst>
                </a:gridCol>
              </a:tblGrid>
              <a:tr h="515003">
                <a:tc>
                  <a:txBody>
                    <a:bodyPr/>
                    <a:lstStyle/>
                    <a:p>
                      <a:pPr>
                        <a:spcAft>
                          <a:spcPts val="0"/>
                        </a:spcAft>
                      </a:pPr>
                      <a:r>
                        <a:rPr lang="en-US" sz="1100" dirty="0">
                          <a:effectLst/>
                          <a:uFill>
                            <a:solidFill>
                              <a:srgbClr val="000000"/>
                            </a:solidFill>
                          </a:uFill>
                        </a:rPr>
                        <a:t>Milestones</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1</a:t>
                      </a:r>
                      <a:r>
                        <a:rPr lang="en-US" sz="1100" baseline="30000" dirty="0">
                          <a:effectLst/>
                          <a:uFill>
                            <a:solidFill>
                              <a:srgbClr val="000000"/>
                            </a:solidFill>
                          </a:uFill>
                        </a:rPr>
                        <a:t>st</a:t>
                      </a:r>
                      <a:r>
                        <a:rPr lang="en-US" sz="1100" dirty="0">
                          <a:effectLst/>
                          <a:uFill>
                            <a:solidFill>
                              <a:srgbClr val="000000"/>
                            </a:solidFill>
                          </a:uFill>
                        </a:rPr>
                        <a:t> ½ 2017</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2</a:t>
                      </a:r>
                      <a:r>
                        <a:rPr lang="en-US" sz="1100" baseline="30000" dirty="0">
                          <a:effectLst/>
                          <a:uFill>
                            <a:solidFill>
                              <a:srgbClr val="000000"/>
                            </a:solidFill>
                          </a:uFill>
                        </a:rPr>
                        <a:t>nd</a:t>
                      </a:r>
                      <a:r>
                        <a:rPr lang="en-US" sz="1100" dirty="0">
                          <a:effectLst/>
                          <a:uFill>
                            <a:solidFill>
                              <a:srgbClr val="000000"/>
                            </a:solidFill>
                          </a:uFill>
                        </a:rPr>
                        <a:t> ½ 2017</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1</a:t>
                      </a:r>
                      <a:r>
                        <a:rPr lang="en-US" sz="1100" baseline="30000" dirty="0">
                          <a:effectLst/>
                          <a:uFill>
                            <a:solidFill>
                              <a:srgbClr val="000000"/>
                            </a:solidFill>
                          </a:uFill>
                        </a:rPr>
                        <a:t>st</a:t>
                      </a:r>
                      <a:r>
                        <a:rPr lang="en-US" sz="1100" dirty="0">
                          <a:effectLst/>
                          <a:uFill>
                            <a:solidFill>
                              <a:srgbClr val="000000"/>
                            </a:solidFill>
                          </a:uFill>
                        </a:rPr>
                        <a:t> ½ 2018</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2</a:t>
                      </a:r>
                      <a:r>
                        <a:rPr lang="en-US" sz="1100" baseline="30000" dirty="0">
                          <a:effectLst/>
                          <a:uFill>
                            <a:solidFill>
                              <a:srgbClr val="000000"/>
                            </a:solidFill>
                          </a:uFill>
                        </a:rPr>
                        <a:t>nd</a:t>
                      </a:r>
                      <a:r>
                        <a:rPr lang="en-US" sz="1100" dirty="0">
                          <a:effectLst/>
                          <a:uFill>
                            <a:solidFill>
                              <a:srgbClr val="000000"/>
                            </a:solidFill>
                          </a:uFill>
                        </a:rPr>
                        <a:t> ½ 2018</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1</a:t>
                      </a:r>
                      <a:r>
                        <a:rPr lang="en-US" sz="1100" baseline="30000" dirty="0">
                          <a:effectLst/>
                          <a:uFill>
                            <a:solidFill>
                              <a:srgbClr val="000000"/>
                            </a:solidFill>
                          </a:uFill>
                        </a:rPr>
                        <a:t>st</a:t>
                      </a:r>
                      <a:r>
                        <a:rPr lang="en-US" sz="1100" dirty="0">
                          <a:effectLst/>
                          <a:uFill>
                            <a:solidFill>
                              <a:srgbClr val="000000"/>
                            </a:solidFill>
                          </a:uFill>
                        </a:rPr>
                        <a:t> ½ 2019</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2</a:t>
                      </a:r>
                      <a:r>
                        <a:rPr lang="en-US" sz="1100" baseline="30000" dirty="0">
                          <a:effectLst/>
                          <a:uFill>
                            <a:solidFill>
                              <a:srgbClr val="000000"/>
                            </a:solidFill>
                          </a:uFill>
                        </a:rPr>
                        <a:t>nd</a:t>
                      </a:r>
                      <a:r>
                        <a:rPr lang="en-US" sz="1100" dirty="0">
                          <a:effectLst/>
                          <a:uFill>
                            <a:solidFill>
                              <a:srgbClr val="000000"/>
                            </a:solidFill>
                          </a:uFill>
                        </a:rPr>
                        <a:t> ½ 2019</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1</a:t>
                      </a:r>
                      <a:r>
                        <a:rPr lang="en-US" sz="1100" baseline="30000" dirty="0">
                          <a:effectLst/>
                          <a:uFill>
                            <a:solidFill>
                              <a:srgbClr val="000000"/>
                            </a:solidFill>
                          </a:uFill>
                        </a:rPr>
                        <a:t>st</a:t>
                      </a:r>
                      <a:r>
                        <a:rPr lang="en-US" sz="1100" dirty="0">
                          <a:effectLst/>
                          <a:uFill>
                            <a:solidFill>
                              <a:srgbClr val="000000"/>
                            </a:solidFill>
                          </a:uFill>
                        </a:rPr>
                        <a:t> ½ 2020</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2</a:t>
                      </a:r>
                      <a:r>
                        <a:rPr lang="en-US" sz="1100" baseline="30000" dirty="0">
                          <a:effectLst/>
                          <a:uFill>
                            <a:solidFill>
                              <a:srgbClr val="000000"/>
                            </a:solidFill>
                          </a:uFill>
                        </a:rPr>
                        <a:t>nd</a:t>
                      </a:r>
                      <a:r>
                        <a:rPr lang="en-US" sz="1100" dirty="0">
                          <a:effectLst/>
                          <a:uFill>
                            <a:solidFill>
                              <a:srgbClr val="000000"/>
                            </a:solidFill>
                          </a:uFill>
                        </a:rPr>
                        <a:t> ½ 2020</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May 2021</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2</a:t>
                      </a:r>
                      <a:r>
                        <a:rPr lang="en-US" sz="1100" baseline="30000" dirty="0">
                          <a:effectLst/>
                          <a:uFill>
                            <a:solidFill>
                              <a:srgbClr val="000000"/>
                            </a:solidFill>
                          </a:uFill>
                        </a:rPr>
                        <a:t>nd</a:t>
                      </a:r>
                      <a:r>
                        <a:rPr lang="en-US" sz="1100" dirty="0">
                          <a:effectLst/>
                          <a:uFill>
                            <a:solidFill>
                              <a:srgbClr val="000000"/>
                            </a:solidFill>
                          </a:uFill>
                        </a:rPr>
                        <a:t> ½ 2021</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 </a:t>
                      </a:r>
                    </a:p>
                    <a:p>
                      <a:pPr>
                        <a:spcAft>
                          <a:spcPts val="0"/>
                        </a:spcAft>
                      </a:pPr>
                      <a:r>
                        <a:rPr lang="en-US" sz="1100" dirty="0">
                          <a:effectLst/>
                          <a:uFill>
                            <a:solidFill>
                              <a:srgbClr val="000000"/>
                            </a:solidFill>
                          </a:uFill>
                        </a:rPr>
                        <a:t>2022</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1100" dirty="0">
                          <a:effectLst/>
                          <a:uFill>
                            <a:solidFill>
                              <a:srgbClr val="000000"/>
                            </a:solidFill>
                          </a:uFill>
                        </a:rPr>
                        <a:t> </a:t>
                      </a:r>
                    </a:p>
                    <a:p>
                      <a:pPr>
                        <a:spcAft>
                          <a:spcPts val="0"/>
                        </a:spcAft>
                      </a:pPr>
                      <a:r>
                        <a:rPr lang="en-US" sz="1100" dirty="0">
                          <a:effectLst/>
                          <a:uFill>
                            <a:solidFill>
                              <a:srgbClr val="000000"/>
                            </a:solidFill>
                          </a:uFill>
                        </a:rPr>
                        <a:t>2023</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1057554587"/>
                  </a:ext>
                </a:extLst>
              </a:tr>
              <a:tr h="402812">
                <a:tc>
                  <a:txBody>
                    <a:bodyPr/>
                    <a:lstStyle/>
                    <a:p>
                      <a:pPr>
                        <a:spcAft>
                          <a:spcPts val="0"/>
                        </a:spcAft>
                      </a:pPr>
                      <a:r>
                        <a:rPr lang="en-US" sz="1100" dirty="0">
                          <a:effectLst/>
                          <a:uFill>
                            <a:solidFill>
                              <a:srgbClr val="000000"/>
                            </a:solidFill>
                          </a:uFill>
                        </a:rPr>
                        <a:t>Meetings of the COP</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COP8</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COP9</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COP10</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COP11</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332535779"/>
                  </a:ext>
                </a:extLst>
              </a:tr>
              <a:tr h="179122">
                <a:tc>
                  <a:txBody>
                    <a:bodyPr/>
                    <a:lstStyle/>
                    <a:p>
                      <a:pPr>
                        <a:spcAft>
                          <a:spcPts val="0"/>
                        </a:spcAft>
                      </a:pPr>
                      <a:r>
                        <a:rPr lang="en-US" sz="1100">
                          <a:effectLst/>
                          <a:uFill>
                            <a:solidFill>
                              <a:srgbClr val="000000"/>
                            </a:solidFill>
                          </a:uFill>
                        </a:rPr>
                        <a:t>Air monitoring activities</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extLst>
                  <a:ext uri="{0D108BD9-81ED-4DB2-BD59-A6C34878D82A}">
                    <a16:rowId xmlns:a16="http://schemas.microsoft.com/office/drawing/2014/main" val="4250468405"/>
                  </a:ext>
                </a:extLst>
              </a:tr>
              <a:tr h="179122">
                <a:tc>
                  <a:txBody>
                    <a:bodyPr/>
                    <a:lstStyle/>
                    <a:p>
                      <a:pPr>
                        <a:spcAft>
                          <a:spcPts val="0"/>
                        </a:spcAft>
                      </a:pPr>
                      <a:r>
                        <a:rPr lang="en-US" sz="1100" dirty="0">
                          <a:effectLst/>
                          <a:uFill>
                            <a:solidFill>
                              <a:srgbClr val="000000"/>
                            </a:solidFill>
                          </a:uFill>
                        </a:rPr>
                        <a:t>Water monitoring activities</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extLst>
                  <a:ext uri="{0D108BD9-81ED-4DB2-BD59-A6C34878D82A}">
                    <a16:rowId xmlns:a16="http://schemas.microsoft.com/office/drawing/2014/main" val="3603812219"/>
                  </a:ext>
                </a:extLst>
              </a:tr>
              <a:tr h="179122">
                <a:tc>
                  <a:txBody>
                    <a:bodyPr/>
                    <a:lstStyle/>
                    <a:p>
                      <a:pPr>
                        <a:spcAft>
                          <a:spcPts val="0"/>
                        </a:spcAft>
                      </a:pPr>
                      <a:r>
                        <a:rPr lang="en-US" sz="1100" dirty="0">
                          <a:effectLst/>
                          <a:uFill>
                            <a:solidFill>
                              <a:srgbClr val="000000"/>
                            </a:solidFill>
                          </a:uFill>
                        </a:rPr>
                        <a:t>Human monitoring</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3485619053"/>
                  </a:ext>
                </a:extLst>
              </a:tr>
              <a:tr h="343336">
                <a:tc>
                  <a:txBody>
                    <a:bodyPr/>
                    <a:lstStyle/>
                    <a:p>
                      <a:pPr>
                        <a:spcAft>
                          <a:spcPts val="0"/>
                        </a:spcAft>
                      </a:pPr>
                      <a:r>
                        <a:rPr lang="en-US" sz="1100" dirty="0">
                          <a:effectLst/>
                          <a:uFill>
                            <a:solidFill>
                              <a:srgbClr val="000000"/>
                            </a:solidFill>
                          </a:uFill>
                        </a:rPr>
                        <a:t>Updating of Guidance after listing new POPs (expert group)</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X</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endParaRPr lang="en-US" sz="900">
                        <a:effectLst/>
                        <a:latin typeface="Times New Roman" panose="02020603050405020304" pitchFamily="18" charset="0"/>
                      </a:endParaRPr>
                    </a:p>
                  </a:txBody>
                  <a:tcPr marL="64402" marR="64402" marT="0" marB="0"/>
                </a:tc>
                <a:tc>
                  <a:txBody>
                    <a:bodyPr/>
                    <a:lstStyle/>
                    <a:p>
                      <a:pPr>
                        <a:spcAft>
                          <a:spcPts val="0"/>
                        </a:spcAft>
                      </a:pPr>
                      <a:r>
                        <a:rPr lang="en-US" sz="800" dirty="0">
                          <a:effectLst/>
                          <a:uFill>
                            <a:solidFill>
                              <a:srgbClr val="000000"/>
                            </a:solidFill>
                          </a:uFill>
                        </a:rPr>
                        <a:t>Up</a:t>
                      </a:r>
                      <a:br>
                        <a:rPr lang="en-US" sz="800" dirty="0">
                          <a:effectLst/>
                          <a:uFill>
                            <a:solidFill>
                              <a:srgbClr val="000000"/>
                            </a:solidFill>
                          </a:uFill>
                        </a:rPr>
                      </a:br>
                      <a:r>
                        <a:rPr lang="en-US" sz="800" dirty="0">
                          <a:effectLst/>
                          <a:uFill>
                            <a:solidFill>
                              <a:srgbClr val="000000"/>
                            </a:solidFill>
                          </a:uFill>
                        </a:rPr>
                        <a:t>dated</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3993409825"/>
                  </a:ext>
                </a:extLst>
              </a:tr>
              <a:tr h="179122">
                <a:tc>
                  <a:txBody>
                    <a:bodyPr/>
                    <a:lstStyle/>
                    <a:p>
                      <a:pPr>
                        <a:spcAft>
                          <a:spcPts val="0"/>
                        </a:spcAft>
                      </a:pPr>
                      <a:r>
                        <a:rPr lang="en-US" sz="1100" dirty="0">
                          <a:effectLst/>
                          <a:uFill>
                            <a:solidFill>
                              <a:srgbClr val="000000"/>
                            </a:solidFill>
                          </a:uFill>
                        </a:rPr>
                        <a:t>Meetings of the global coordination group (GCG)</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X</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X</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X</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X</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1525955211"/>
                  </a:ext>
                </a:extLst>
              </a:tr>
              <a:tr h="179122">
                <a:tc>
                  <a:txBody>
                    <a:bodyPr/>
                    <a:lstStyle/>
                    <a:p>
                      <a:pPr>
                        <a:spcAft>
                          <a:spcPts val="0"/>
                        </a:spcAft>
                      </a:pPr>
                      <a:r>
                        <a:rPr lang="en-US" sz="1100">
                          <a:effectLst/>
                          <a:uFill>
                            <a:solidFill>
                              <a:srgbClr val="000000"/>
                            </a:solidFill>
                          </a:uFill>
                        </a:rPr>
                        <a:t>Meetings of the ROGs</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X</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x</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X</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1094608848"/>
                  </a:ext>
                </a:extLst>
              </a:tr>
              <a:tr h="358243">
                <a:tc>
                  <a:txBody>
                    <a:bodyPr/>
                    <a:lstStyle/>
                    <a:p>
                      <a:pPr>
                        <a:spcAft>
                          <a:spcPts val="0"/>
                        </a:spcAft>
                      </a:pPr>
                      <a:r>
                        <a:rPr lang="en-US" sz="1100" dirty="0">
                          <a:effectLst/>
                          <a:uFill>
                            <a:solidFill>
                              <a:srgbClr val="000000"/>
                            </a:solidFill>
                          </a:uFill>
                        </a:rPr>
                        <a:t>ROGs to check availability of existing </a:t>
                      </a:r>
                      <a:r>
                        <a:rPr lang="en-US" sz="1100" dirty="0" err="1">
                          <a:effectLst/>
                          <a:uFill>
                            <a:solidFill>
                              <a:srgbClr val="000000"/>
                            </a:solidFill>
                          </a:uFill>
                        </a:rPr>
                        <a:t>programmes</a:t>
                      </a:r>
                      <a:r>
                        <a:rPr lang="en-US" sz="1100" dirty="0">
                          <a:effectLst/>
                          <a:uFill>
                            <a:solidFill>
                              <a:srgbClr val="000000"/>
                            </a:solidFill>
                          </a:uFill>
                        </a:rPr>
                        <a:t> for GMP Phase 3</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3961573790"/>
                  </a:ext>
                </a:extLst>
              </a:tr>
              <a:tr h="358243">
                <a:tc>
                  <a:txBody>
                    <a:bodyPr/>
                    <a:lstStyle/>
                    <a:p>
                      <a:pPr>
                        <a:spcAft>
                          <a:spcPts val="0"/>
                        </a:spcAft>
                      </a:pPr>
                      <a:r>
                        <a:rPr lang="en-US" sz="1100" dirty="0">
                          <a:effectLst/>
                          <a:uFill>
                            <a:solidFill>
                              <a:srgbClr val="000000"/>
                            </a:solidFill>
                          </a:uFill>
                        </a:rPr>
                        <a:t>ROGs to identify additional </a:t>
                      </a:r>
                      <a:r>
                        <a:rPr lang="en-US" sz="1100" dirty="0" err="1">
                          <a:effectLst/>
                          <a:uFill>
                            <a:solidFill>
                              <a:srgbClr val="000000"/>
                            </a:solidFill>
                          </a:uFill>
                        </a:rPr>
                        <a:t>programmes</a:t>
                      </a:r>
                      <a:r>
                        <a:rPr lang="en-US" sz="1100" dirty="0">
                          <a:effectLst/>
                          <a:uFill>
                            <a:solidFill>
                              <a:srgbClr val="000000"/>
                            </a:solidFill>
                          </a:uFill>
                        </a:rPr>
                        <a:t> to fill the geographic gaps</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2597379798"/>
                  </a:ext>
                </a:extLst>
              </a:tr>
              <a:tr h="358243">
                <a:tc>
                  <a:txBody>
                    <a:bodyPr/>
                    <a:lstStyle/>
                    <a:p>
                      <a:pPr>
                        <a:spcAft>
                          <a:spcPts val="0"/>
                        </a:spcAft>
                      </a:pPr>
                      <a:r>
                        <a:rPr lang="en-US" sz="1100">
                          <a:effectLst/>
                          <a:uFill>
                            <a:solidFill>
                              <a:srgbClr val="000000"/>
                            </a:solidFill>
                          </a:uFill>
                        </a:rPr>
                        <a:t>ROGs to identify programmes to contribute baseline for new POPs</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1669821620"/>
                  </a:ext>
                </a:extLst>
              </a:tr>
              <a:tr h="343336">
                <a:tc>
                  <a:txBody>
                    <a:bodyPr/>
                    <a:lstStyle/>
                    <a:p>
                      <a:pPr>
                        <a:spcAft>
                          <a:spcPts val="0"/>
                        </a:spcAft>
                      </a:pPr>
                      <a:r>
                        <a:rPr lang="en-US" sz="1100">
                          <a:effectLst/>
                          <a:uFill>
                            <a:solidFill>
                              <a:srgbClr val="000000"/>
                            </a:solidFill>
                          </a:uFill>
                        </a:rPr>
                        <a:t>GCG to evaluate further needs for capacity enhancement</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2727670131"/>
                  </a:ext>
                </a:extLst>
              </a:tr>
              <a:tr h="179122">
                <a:tc>
                  <a:txBody>
                    <a:bodyPr/>
                    <a:lstStyle/>
                    <a:p>
                      <a:pPr>
                        <a:spcAft>
                          <a:spcPts val="0"/>
                        </a:spcAft>
                      </a:pPr>
                      <a:r>
                        <a:rPr lang="en-US" sz="1100" dirty="0">
                          <a:effectLst/>
                          <a:uFill>
                            <a:solidFill>
                              <a:srgbClr val="000000"/>
                            </a:solidFill>
                          </a:uFill>
                        </a:rPr>
                        <a:t>Establish arrangements to receive data sets</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3465136653"/>
                  </a:ext>
                </a:extLst>
              </a:tr>
              <a:tr h="179122">
                <a:tc>
                  <a:txBody>
                    <a:bodyPr/>
                    <a:lstStyle/>
                    <a:p>
                      <a:pPr>
                        <a:spcAft>
                          <a:spcPts val="0"/>
                        </a:spcAft>
                      </a:pPr>
                      <a:r>
                        <a:rPr lang="en-US" sz="1100" dirty="0">
                          <a:effectLst/>
                          <a:uFill>
                            <a:solidFill>
                              <a:srgbClr val="000000"/>
                            </a:solidFill>
                          </a:uFill>
                        </a:rPr>
                        <a:t>ROGs to establishing drafting team</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3413465098"/>
                  </a:ext>
                </a:extLst>
              </a:tr>
              <a:tr h="358243">
                <a:tc>
                  <a:txBody>
                    <a:bodyPr/>
                    <a:lstStyle/>
                    <a:p>
                      <a:pPr>
                        <a:spcAft>
                          <a:spcPts val="0"/>
                        </a:spcAft>
                      </a:pPr>
                      <a:r>
                        <a:rPr lang="en-US" sz="1100" dirty="0">
                          <a:effectLst/>
                          <a:uFill>
                            <a:solidFill>
                              <a:srgbClr val="000000"/>
                            </a:solidFill>
                          </a:uFill>
                        </a:rPr>
                        <a:t>ROGs collecting all data and information to be used for drafting</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3854298041"/>
                  </a:ext>
                </a:extLst>
              </a:tr>
              <a:tr h="343336">
                <a:tc>
                  <a:txBody>
                    <a:bodyPr/>
                    <a:lstStyle/>
                    <a:p>
                      <a:pPr>
                        <a:spcAft>
                          <a:spcPts val="0"/>
                        </a:spcAft>
                      </a:pPr>
                      <a:r>
                        <a:rPr lang="en-US" sz="1100" dirty="0">
                          <a:effectLst/>
                          <a:uFill>
                            <a:solidFill>
                              <a:srgbClr val="000000"/>
                            </a:solidFill>
                          </a:uFill>
                        </a:rPr>
                        <a:t>ROGs to evaluate quality of data sets and process data</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2438006544"/>
                  </a:ext>
                </a:extLst>
              </a:tr>
              <a:tr h="358243">
                <a:tc>
                  <a:txBody>
                    <a:bodyPr/>
                    <a:lstStyle/>
                    <a:p>
                      <a:pPr>
                        <a:spcAft>
                          <a:spcPts val="0"/>
                        </a:spcAft>
                      </a:pPr>
                      <a:r>
                        <a:rPr lang="en-US" sz="1100" dirty="0">
                          <a:effectLst/>
                          <a:uFill>
                            <a:solidFill>
                              <a:srgbClr val="000000"/>
                            </a:solidFill>
                          </a:uFill>
                        </a:rPr>
                        <a:t>ROGs to finalize the first draft of the regional monitoring reports</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2790043305"/>
                  </a:ext>
                </a:extLst>
              </a:tr>
              <a:tr h="358243">
                <a:tc>
                  <a:txBody>
                    <a:bodyPr/>
                    <a:lstStyle/>
                    <a:p>
                      <a:pPr>
                        <a:spcAft>
                          <a:spcPts val="0"/>
                        </a:spcAft>
                      </a:pPr>
                      <a:r>
                        <a:rPr lang="en-US" sz="1100" dirty="0">
                          <a:effectLst/>
                          <a:uFill>
                            <a:solidFill>
                              <a:srgbClr val="000000"/>
                            </a:solidFill>
                          </a:uFill>
                        </a:rPr>
                        <a:t>Draft regional monitoring report submitted for regional comments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3674154377"/>
                  </a:ext>
                </a:extLst>
              </a:tr>
              <a:tr h="343336">
                <a:tc>
                  <a:txBody>
                    <a:bodyPr/>
                    <a:lstStyle/>
                    <a:p>
                      <a:pPr>
                        <a:spcAft>
                          <a:spcPts val="0"/>
                        </a:spcAft>
                      </a:pPr>
                      <a:r>
                        <a:rPr lang="en-US" sz="1100" dirty="0">
                          <a:effectLst/>
                          <a:uFill>
                            <a:solidFill>
                              <a:srgbClr val="000000"/>
                            </a:solidFill>
                          </a:uFill>
                        </a:rPr>
                        <a:t>ROGs to revise the regional reports according to comments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4192156283"/>
                  </a:ext>
                </a:extLst>
              </a:tr>
              <a:tr h="358243">
                <a:tc>
                  <a:txBody>
                    <a:bodyPr/>
                    <a:lstStyle/>
                    <a:p>
                      <a:pPr>
                        <a:spcAft>
                          <a:spcPts val="0"/>
                        </a:spcAft>
                      </a:pPr>
                      <a:r>
                        <a:rPr lang="en-US" sz="1100" dirty="0">
                          <a:effectLst/>
                          <a:uFill>
                            <a:solidFill>
                              <a:srgbClr val="000000"/>
                            </a:solidFill>
                          </a:uFill>
                        </a:rPr>
                        <a:t>Finalization of the regional monitoring reports and submission to SSC</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highlight>
                            <a:srgbClr val="FF0000"/>
                          </a:highlight>
                          <a:uFill>
                            <a:solidFill>
                              <a:srgbClr val="000000"/>
                            </a:solidFill>
                          </a:uFill>
                        </a:rPr>
                        <a:t> X</a:t>
                      </a:r>
                      <a:endParaRPr lang="en-US" sz="1100" dirty="0">
                        <a:solidFill>
                          <a:srgbClr val="000000"/>
                        </a:solidFill>
                        <a:effectLst/>
                        <a:highlight>
                          <a:srgbClr val="FF0000"/>
                        </a:highligh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rgbClr val="FF0000"/>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1870934347"/>
                  </a:ext>
                </a:extLst>
              </a:tr>
              <a:tr h="179122">
                <a:tc>
                  <a:txBody>
                    <a:bodyPr/>
                    <a:lstStyle/>
                    <a:p>
                      <a:pPr>
                        <a:spcAft>
                          <a:spcPts val="0"/>
                        </a:spcAft>
                      </a:pPr>
                      <a:r>
                        <a:rPr lang="en-US" sz="1100" dirty="0">
                          <a:effectLst/>
                          <a:uFill>
                            <a:solidFill>
                              <a:srgbClr val="000000"/>
                            </a:solidFill>
                          </a:uFill>
                        </a:rPr>
                        <a:t>Reports considered and welcomed at COP 10</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4262060044"/>
                  </a:ext>
                </a:extLst>
              </a:tr>
              <a:tr h="179122">
                <a:tc>
                  <a:txBody>
                    <a:bodyPr/>
                    <a:lstStyle/>
                    <a:p>
                      <a:pPr>
                        <a:spcAft>
                          <a:spcPts val="0"/>
                        </a:spcAft>
                      </a:pPr>
                      <a:r>
                        <a:rPr lang="en-US" sz="1100" dirty="0">
                          <a:effectLst/>
                          <a:uFill>
                            <a:solidFill>
                              <a:srgbClr val="000000"/>
                            </a:solidFill>
                          </a:uFill>
                        </a:rPr>
                        <a:t>GCG to develop the global monitoring report</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dirty="0">
                          <a:effectLst/>
                          <a:highlight>
                            <a:srgbClr val="FF0000"/>
                          </a:highlight>
                          <a:uFill>
                            <a:solidFill>
                              <a:srgbClr val="000000"/>
                            </a:solidFill>
                          </a:uFill>
                        </a:rPr>
                        <a:t> </a:t>
                      </a:r>
                      <a:endParaRPr lang="en-US" sz="1100" dirty="0">
                        <a:solidFill>
                          <a:srgbClr val="000000"/>
                        </a:solidFill>
                        <a:effectLst/>
                        <a:highlight>
                          <a:srgbClr val="FF0000"/>
                        </a:highligh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rgbClr val="FF0000"/>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3322707376"/>
                  </a:ext>
                </a:extLst>
              </a:tr>
              <a:tr h="179122">
                <a:tc>
                  <a:txBody>
                    <a:bodyPr/>
                    <a:lstStyle/>
                    <a:p>
                      <a:pPr>
                        <a:spcAft>
                          <a:spcPts val="0"/>
                        </a:spcAft>
                      </a:pPr>
                      <a:r>
                        <a:rPr lang="en-US" sz="1100" dirty="0">
                          <a:effectLst/>
                          <a:uFill>
                            <a:solidFill>
                              <a:srgbClr val="000000"/>
                            </a:solidFill>
                          </a:uFill>
                        </a:rPr>
                        <a:t>Full effectiveness evaluation by the EEG</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bg1">
                        <a:lumMod val="50000"/>
                      </a:schemeClr>
                    </a:solidFill>
                  </a:tcPr>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extLst>
                  <a:ext uri="{0D108BD9-81ED-4DB2-BD59-A6C34878D82A}">
                    <a16:rowId xmlns:a16="http://schemas.microsoft.com/office/drawing/2014/main" val="658059000"/>
                  </a:ext>
                </a:extLst>
              </a:tr>
              <a:tr h="343336">
                <a:tc>
                  <a:txBody>
                    <a:bodyPr/>
                    <a:lstStyle/>
                    <a:p>
                      <a:pPr>
                        <a:spcAft>
                          <a:spcPts val="0"/>
                        </a:spcAft>
                      </a:pPr>
                      <a:r>
                        <a:rPr lang="en-US" sz="1100" dirty="0">
                          <a:effectLst/>
                          <a:uFill>
                            <a:solidFill>
                              <a:srgbClr val="000000"/>
                            </a:solidFill>
                          </a:uFill>
                        </a:rPr>
                        <a:t>GMP global report and second EE report considered at COP-11</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a:effectLst/>
                          <a:uFill>
                            <a:solidFill>
                              <a:srgbClr val="000000"/>
                            </a:solidFill>
                          </a:uFill>
                        </a:rPr>
                        <a:t> </a:t>
                      </a:r>
                      <a:endParaRPr lang="en-US" sz="110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tc>
                <a:tc>
                  <a:txBody>
                    <a:bodyPr/>
                    <a:lstStyle/>
                    <a:p>
                      <a:pPr>
                        <a:spcAft>
                          <a:spcPts val="0"/>
                        </a:spcAft>
                      </a:pPr>
                      <a:r>
                        <a:rPr lang="en-US" sz="900" dirty="0">
                          <a:effectLst/>
                          <a:uFill>
                            <a:solidFill>
                              <a:srgbClr val="000000"/>
                            </a:solidFill>
                          </a:uFill>
                        </a:rPr>
                        <a:t> </a:t>
                      </a:r>
                      <a:endParaRPr lang="en-US" sz="1100" dirty="0">
                        <a:solidFill>
                          <a:srgbClr val="000000"/>
                        </a:solidFill>
                        <a:effectLst/>
                        <a:uFill>
                          <a:solidFill>
                            <a:srgbClr val="000000"/>
                          </a:solidFill>
                        </a:uFill>
                        <a:latin typeface="Times New Roman" panose="02020603050405020304" pitchFamily="18" charset="0"/>
                        <a:ea typeface="Arial Unicode MS" panose="020B0604020202020204" pitchFamily="34" charset="-128"/>
                        <a:cs typeface="Arial Unicode MS" panose="020B0604020202020204" pitchFamily="34" charset="-128"/>
                      </a:endParaRPr>
                    </a:p>
                  </a:txBody>
                  <a:tcPr marL="64402" marR="64402" marT="0" marB="0">
                    <a:solidFill>
                      <a:schemeClr val="tx1"/>
                    </a:solidFill>
                  </a:tcPr>
                </a:tc>
                <a:extLst>
                  <a:ext uri="{0D108BD9-81ED-4DB2-BD59-A6C34878D82A}">
                    <a16:rowId xmlns:a16="http://schemas.microsoft.com/office/drawing/2014/main" val="1761777111"/>
                  </a:ext>
                </a:extLst>
              </a:tr>
            </a:tbl>
          </a:graphicData>
        </a:graphic>
      </p:graphicFrame>
      <p:sp>
        <p:nvSpPr>
          <p:cNvPr id="5" name="TextBox 4">
            <a:extLst>
              <a:ext uri="{FF2B5EF4-FFF2-40B4-BE49-F238E27FC236}">
                <a16:creationId xmlns:a16="http://schemas.microsoft.com/office/drawing/2014/main" id="{74E98E57-AEA0-4DE4-BB6C-325F4C355C17}"/>
              </a:ext>
            </a:extLst>
          </p:cNvPr>
          <p:cNvSpPr txBox="1"/>
          <p:nvPr/>
        </p:nvSpPr>
        <p:spPr>
          <a:xfrm>
            <a:off x="6419088" y="2350008"/>
            <a:ext cx="3063240" cy="923330"/>
          </a:xfrm>
          <a:prstGeom prst="rect">
            <a:avLst/>
          </a:prstGeom>
          <a:noFill/>
        </p:spPr>
        <p:txBody>
          <a:bodyPr wrap="square" rtlCol="0">
            <a:spAutoFit/>
          </a:bodyPr>
          <a:lstStyle/>
          <a:p>
            <a:r>
              <a:rPr lang="en-US" b="1" dirty="0">
                <a:solidFill>
                  <a:srgbClr val="FF0000"/>
                </a:solidFill>
              </a:rPr>
              <a:t>Cut-off date to receive the data in the GMP DWH is 31 March 2020</a:t>
            </a:r>
          </a:p>
        </p:txBody>
      </p:sp>
    </p:spTree>
    <p:extLst>
      <p:ext uri="{BB962C8B-B14F-4D97-AF65-F5344CB8AC3E}">
        <p14:creationId xmlns:p14="http://schemas.microsoft.com/office/powerpoint/2010/main" val="1747835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a:spLocks noGrp="1"/>
          </p:cNvSpPr>
          <p:nvPr>
            <p:ph type="body" idx="1"/>
          </p:nvPr>
        </p:nvSpPr>
        <p:spPr>
          <a:xfrm>
            <a:off x="506505" y="908720"/>
            <a:ext cx="8915401" cy="5472608"/>
          </a:xfrm>
          <a:prstGeom prst="rect">
            <a:avLst/>
          </a:prstGeom>
        </p:spPr>
        <p:txBody>
          <a:bodyPr lIns="0" tIns="0" rIns="0" bIns="0">
            <a:normAutofit/>
          </a:bodyPr>
          <a:lstStyle/>
          <a:p>
            <a:pPr marL="145414" lvl="0" indent="-146050" defTabSz="457200">
              <a:spcBef>
                <a:spcPts val="300"/>
              </a:spcBef>
              <a:buSzTx/>
              <a:buFontTx/>
              <a:buNone/>
              <a:tabLst>
                <a:tab pos="12700" algn="l"/>
                <a:tab pos="1524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solidFill>
                  <a:srgbClr val="000000"/>
                </a:solidFill>
              </a:defRPr>
            </a:pPr>
            <a:r>
              <a:rPr sz="2000">
                <a:latin typeface="Arial" pitchFamily="34" charset="0"/>
                <a:ea typeface="+mj-ea"/>
                <a:cs typeface="Arial" pitchFamily="34" charset="0"/>
                <a:sym typeface="Helvetica Neue"/>
              </a:rPr>
              <a:t> </a:t>
            </a:r>
            <a:endParaRPr lang="fr-CH" sz="2000" dirty="0">
              <a:latin typeface="Arial" pitchFamily="34" charset="0"/>
              <a:ea typeface="+mj-ea"/>
              <a:cs typeface="Arial" pitchFamily="34" charset="0"/>
              <a:sym typeface="Helvetica Neue"/>
            </a:endParaRPr>
          </a:p>
          <a:p>
            <a:pPr marL="145414" lvl="0" indent="-146050" defTabSz="457200">
              <a:spcBef>
                <a:spcPts val="300"/>
              </a:spcBef>
              <a:buSzTx/>
              <a:buFontTx/>
              <a:buNone/>
              <a:tabLst>
                <a:tab pos="12700" algn="l"/>
                <a:tab pos="1524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solidFill>
                  <a:srgbClr val="000000"/>
                </a:solidFill>
              </a:defRPr>
            </a:pPr>
            <a:endParaRPr lang="fr-CH" sz="2000" dirty="0">
              <a:latin typeface="Arial" pitchFamily="34" charset="0"/>
              <a:ea typeface="+mj-ea"/>
              <a:cs typeface="Arial" pitchFamily="34" charset="0"/>
              <a:sym typeface="Helvetica Neue"/>
            </a:endParaRPr>
          </a:p>
          <a:p>
            <a:pPr marL="145414" lvl="0" indent="-146050" defTabSz="457200">
              <a:spcBef>
                <a:spcPts val="300"/>
              </a:spcBef>
              <a:buSzTx/>
              <a:buFontTx/>
              <a:buNone/>
              <a:tabLst>
                <a:tab pos="12700" algn="l"/>
                <a:tab pos="1524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solidFill>
                  <a:srgbClr val="000000"/>
                </a:solidFill>
              </a:defRPr>
            </a:pPr>
            <a:r>
              <a:rPr lang="en-US" sz="2000" i="1" dirty="0">
                <a:latin typeface="Arial" pitchFamily="34" charset="0"/>
                <a:cs typeface="Arial" pitchFamily="34" charset="0"/>
              </a:rPr>
              <a:t>The worldwide implementation of the Global Monitoring Plan was made possible thanks to the generous contributions to the Stockholm Convention Voluntary Trust Fund from the Governments of Japan, Norway, Sweden, and through the European Commission’s Thematic </a:t>
            </a:r>
            <a:r>
              <a:rPr lang="en-US" sz="2000" i="1" dirty="0" err="1">
                <a:latin typeface="Arial" pitchFamily="34" charset="0"/>
                <a:cs typeface="Arial" pitchFamily="34" charset="0"/>
              </a:rPr>
              <a:t>Programme</a:t>
            </a:r>
            <a:r>
              <a:rPr lang="en-US" sz="2000" i="1" dirty="0">
                <a:latin typeface="Arial" pitchFamily="34" charset="0"/>
                <a:cs typeface="Arial" pitchFamily="34" charset="0"/>
              </a:rPr>
              <a:t> for Environment and Sustainable Management of Natural Resources, including Energy (ENRTP). Further, the contribution of the projects to support POPs monitoring activities in regions, funded through the Global </a:t>
            </a:r>
            <a:r>
              <a:rPr lang="en-US" sz="2000" i="1" dirty="0" err="1">
                <a:latin typeface="Arial" pitchFamily="34" charset="0"/>
                <a:cs typeface="Arial" pitchFamily="34" charset="0"/>
              </a:rPr>
              <a:t>Environmet</a:t>
            </a:r>
            <a:r>
              <a:rPr lang="en-US" sz="2000" i="1" dirty="0">
                <a:latin typeface="Arial" pitchFamily="34" charset="0"/>
                <a:cs typeface="Arial" pitchFamily="34" charset="0"/>
              </a:rPr>
              <a:t> Facility (GEF) and the Strategic Approach to International Chemicals Management (SAICM), is greatly acknowledged. Monitoring activities, and data collection and analysis are implemented in the five UN regions in cooperation with strategic partners and through involvement of Regional Organization Groups and Global Coordination Group.</a:t>
            </a:r>
            <a:endParaRPr sz="2000" i="1">
              <a:latin typeface="Arial" pitchFamily="34" charset="0"/>
              <a:cs typeface="Arial" pitchFamily="34" charset="0"/>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719065" y="2143704"/>
            <a:ext cx="8523288" cy="1393824"/>
          </a:xfrm>
        </p:spPr>
        <p:txBody>
          <a:bodyPr>
            <a:noAutofit/>
          </a:bodyPr>
          <a:lstStyle/>
          <a:p>
            <a:pPr algn="ctr"/>
            <a:r>
              <a:rPr lang="fr-CH" sz="6600" b="1" i="1" dirty="0" err="1"/>
              <a:t>Thank</a:t>
            </a:r>
            <a:r>
              <a:rPr lang="fr-CH" sz="6600" b="1" i="1" dirty="0"/>
              <a:t> </a:t>
            </a:r>
            <a:r>
              <a:rPr lang="fr-CH" sz="6600" b="1" i="1" dirty="0" err="1"/>
              <a:t>you</a:t>
            </a:r>
            <a:r>
              <a:rPr lang="fr-CH" sz="6600" b="1" i="1" dirty="0"/>
              <a:t> for </a:t>
            </a:r>
            <a:r>
              <a:rPr lang="fr-CH" sz="6600" b="1" i="1" dirty="0" err="1"/>
              <a:t>your</a:t>
            </a:r>
            <a:r>
              <a:rPr lang="fr-CH" sz="6600" b="1" i="1" dirty="0"/>
              <a:t> attention</a:t>
            </a:r>
            <a:endParaRPr lang="en-US" sz="6600" b="1"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Mandate</a:t>
            </a:r>
          </a:p>
        </p:txBody>
      </p:sp>
      <p:sp>
        <p:nvSpPr>
          <p:cNvPr id="5" name="Espace réservé du contenu 4"/>
          <p:cNvSpPr>
            <a:spLocks noGrp="1"/>
          </p:cNvSpPr>
          <p:nvPr>
            <p:ph sz="quarter" idx="13"/>
          </p:nvPr>
        </p:nvSpPr>
        <p:spPr/>
        <p:txBody>
          <a:bodyPr>
            <a:normAutofit fontScale="77500" lnSpcReduction="20000"/>
          </a:bodyPr>
          <a:lstStyle/>
          <a:p>
            <a:pPr>
              <a:buNone/>
            </a:pPr>
            <a:r>
              <a:rPr lang="en-US" b="1" dirty="0"/>
              <a:t>ARTICLE 16</a:t>
            </a:r>
            <a:r>
              <a:rPr lang="en-US" dirty="0"/>
              <a:t> on </a:t>
            </a:r>
            <a:r>
              <a:rPr lang="en-US" b="1" dirty="0">
                <a:solidFill>
                  <a:srgbClr val="0070C0"/>
                </a:solidFill>
              </a:rPr>
              <a:t>Effectiveness Evaluation</a:t>
            </a:r>
            <a:r>
              <a:rPr lang="en-US" dirty="0"/>
              <a:t>:</a:t>
            </a:r>
          </a:p>
          <a:p>
            <a:pPr>
              <a:buNone/>
            </a:pPr>
            <a:r>
              <a:rPr lang="en-US" dirty="0"/>
              <a:t>	</a:t>
            </a:r>
            <a:r>
              <a:rPr lang="en-US" i="1" dirty="0"/>
              <a:t>In order to facilitate such evaluation, the Conference of the Parties shall, at its first meeting, </a:t>
            </a:r>
            <a:r>
              <a:rPr lang="en-US" b="1" i="1" dirty="0">
                <a:solidFill>
                  <a:srgbClr val="0070C0"/>
                </a:solidFill>
              </a:rPr>
              <a:t>initiate the establishment of arrangements to provide itself with comparable monitoring data on the presence of the chemicals listed in Annexes A, B and C as well as their regional and global environmental transport. </a:t>
            </a:r>
          </a:p>
          <a:p>
            <a:endParaRPr lang="en-US" dirty="0"/>
          </a:p>
          <a:p>
            <a:pPr>
              <a:buNone/>
            </a:pPr>
            <a:r>
              <a:rPr lang="en-US" dirty="0"/>
              <a:t>These arrangements:</a:t>
            </a:r>
          </a:p>
          <a:p>
            <a:pPr>
              <a:buNone/>
            </a:pPr>
            <a:r>
              <a:rPr lang="en-US" dirty="0"/>
              <a:t>(a) Should be implemented by the Parties on a </a:t>
            </a:r>
            <a:r>
              <a:rPr lang="en-US" b="1" dirty="0">
                <a:solidFill>
                  <a:srgbClr val="0070C0"/>
                </a:solidFill>
              </a:rPr>
              <a:t>regional basis </a:t>
            </a:r>
            <a:r>
              <a:rPr lang="en-US" dirty="0"/>
              <a:t>when appropriate, in accordance with their technical and financial capabilities, </a:t>
            </a:r>
            <a:r>
              <a:rPr lang="en-US" b="1" dirty="0">
                <a:solidFill>
                  <a:srgbClr val="0070C0"/>
                </a:solidFill>
              </a:rPr>
              <a:t>using existing monitoring </a:t>
            </a:r>
            <a:r>
              <a:rPr lang="en-US" b="1" dirty="0" err="1">
                <a:solidFill>
                  <a:srgbClr val="0070C0"/>
                </a:solidFill>
              </a:rPr>
              <a:t>programmes</a:t>
            </a:r>
            <a:r>
              <a:rPr lang="en-US" b="1" dirty="0">
                <a:solidFill>
                  <a:srgbClr val="0070C0"/>
                </a:solidFill>
              </a:rPr>
              <a:t> and mechanisms </a:t>
            </a:r>
            <a:r>
              <a:rPr lang="en-US" dirty="0"/>
              <a:t>to the extent possible and promoting harmonization of approaches;</a:t>
            </a:r>
          </a:p>
          <a:p>
            <a:pPr>
              <a:buNone/>
            </a:pPr>
            <a:r>
              <a:rPr lang="en-US" dirty="0"/>
              <a:t>(b) May be supplemented where necessary, taking into account the differences between regions and their capabilities to implement monitoring activities; and</a:t>
            </a:r>
          </a:p>
          <a:p>
            <a:pPr>
              <a:buNone/>
            </a:pPr>
            <a:r>
              <a:rPr lang="en-US" dirty="0"/>
              <a:t>(c) Shall include </a:t>
            </a:r>
            <a:r>
              <a:rPr lang="en-US" b="1" dirty="0">
                <a:solidFill>
                  <a:srgbClr val="0070C0"/>
                </a:solidFill>
              </a:rPr>
              <a:t>reports to the Conference of the Parties </a:t>
            </a:r>
            <a:r>
              <a:rPr lang="en-US" dirty="0"/>
              <a:t>on the results of the monitoring activities on a regional and global basis at intervals to be specified by the Conference of the Parties.</a:t>
            </a:r>
          </a:p>
        </p:txBody>
      </p:sp>
    </p:spTree>
    <p:extLst>
      <p:ext uri="{BB962C8B-B14F-4D97-AF65-F5344CB8AC3E}">
        <p14:creationId xmlns:p14="http://schemas.microsoft.com/office/powerpoint/2010/main" val="1891375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SC:8/19 GMP</a:t>
            </a:r>
            <a:endParaRPr lang="en-US" dirty="0"/>
          </a:p>
        </p:txBody>
      </p:sp>
      <p:sp>
        <p:nvSpPr>
          <p:cNvPr id="26" name="Content Placeholder 25"/>
          <p:cNvSpPr>
            <a:spLocks noGrp="1"/>
          </p:cNvSpPr>
          <p:nvPr>
            <p:ph sz="quarter" idx="13"/>
          </p:nvPr>
        </p:nvSpPr>
        <p:spPr/>
        <p:txBody>
          <a:bodyPr>
            <a:normAutofit fontScale="92500" lnSpcReduction="10000"/>
          </a:bodyPr>
          <a:lstStyle/>
          <a:p>
            <a:r>
              <a:rPr lang="en-GB" b="1" dirty="0">
                <a:solidFill>
                  <a:schemeClr val="accent1"/>
                </a:solidFill>
              </a:rPr>
              <a:t>Welcomes the </a:t>
            </a:r>
            <a:r>
              <a:rPr lang="en-GB" b="1" u="sng" dirty="0">
                <a:solidFill>
                  <a:schemeClr val="accent1"/>
                </a:solidFill>
              </a:rPr>
              <a:t>second global monitoring report </a:t>
            </a:r>
            <a:r>
              <a:rPr lang="en-GB" dirty="0"/>
              <a:t>and the conclusions and recommendations of the global coordination group</a:t>
            </a:r>
            <a:r>
              <a:rPr lang="fr-FR" dirty="0"/>
              <a:t>;</a:t>
            </a:r>
            <a:endParaRPr lang="en-US" dirty="0"/>
          </a:p>
          <a:p>
            <a:r>
              <a:rPr lang="en-US" b="1" dirty="0">
                <a:solidFill>
                  <a:schemeClr val="accent1"/>
                </a:solidFill>
              </a:rPr>
              <a:t>Adopts the </a:t>
            </a:r>
            <a:r>
              <a:rPr lang="en-US" b="1" u="sng" dirty="0">
                <a:solidFill>
                  <a:schemeClr val="accent1"/>
                </a:solidFill>
              </a:rPr>
              <a:t>revised terms of reference and mandate </a:t>
            </a:r>
            <a:r>
              <a:rPr lang="en-US" dirty="0"/>
              <a:t>of the regional organization groups and the global coordination group;</a:t>
            </a:r>
          </a:p>
          <a:p>
            <a:r>
              <a:rPr lang="en-US" b="1" dirty="0">
                <a:solidFill>
                  <a:schemeClr val="accent1"/>
                </a:solidFill>
              </a:rPr>
              <a:t>Requests the regional organization groups and the global coordination group to continue to implement the global monitoring plan</a:t>
            </a:r>
            <a:r>
              <a:rPr lang="en-US" dirty="0"/>
              <a:t> according to the revised terms of reference and mandate.</a:t>
            </a:r>
          </a:p>
          <a:p>
            <a:r>
              <a:rPr lang="en-US" b="1" dirty="0">
                <a:solidFill>
                  <a:schemeClr val="accent1"/>
                </a:solidFill>
              </a:rPr>
              <a:t>Requests the Secretariat</a:t>
            </a:r>
            <a:r>
              <a:rPr lang="en-US" dirty="0"/>
              <a:t>, subject to the availability of resources, </a:t>
            </a:r>
            <a:r>
              <a:rPr lang="en-US" b="1" dirty="0">
                <a:solidFill>
                  <a:schemeClr val="accent1"/>
                </a:solidFill>
              </a:rPr>
              <a:t>to continue to support the work of the regional organization groups and the global coordination group </a:t>
            </a:r>
            <a:r>
              <a:rPr lang="en-US" dirty="0"/>
              <a:t>in the implementation of the third phase of the global monitoring plan.</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SC:8/18 EE</a:t>
            </a:r>
            <a:endParaRPr lang="en-US" dirty="0"/>
          </a:p>
        </p:txBody>
      </p:sp>
      <p:sp>
        <p:nvSpPr>
          <p:cNvPr id="26" name="Content Placeholder 25"/>
          <p:cNvSpPr>
            <a:spLocks noGrp="1"/>
          </p:cNvSpPr>
          <p:nvPr>
            <p:ph sz="quarter" idx="13"/>
          </p:nvPr>
        </p:nvSpPr>
        <p:spPr/>
        <p:txBody>
          <a:bodyPr>
            <a:normAutofit fontScale="92500"/>
          </a:bodyPr>
          <a:lstStyle/>
          <a:p>
            <a:r>
              <a:rPr lang="en-GB" b="1" dirty="0">
                <a:solidFill>
                  <a:schemeClr val="accent1"/>
                </a:solidFill>
              </a:rPr>
              <a:t>Welcomes </a:t>
            </a:r>
            <a:r>
              <a:rPr lang="en-US" b="1" dirty="0">
                <a:solidFill>
                  <a:schemeClr val="accent1"/>
                </a:solidFill>
              </a:rPr>
              <a:t>the report on the effectiveness evaluation </a:t>
            </a:r>
            <a:r>
              <a:rPr lang="en-US" dirty="0"/>
              <a:t>of the Stockholm Convention, including the </a:t>
            </a:r>
            <a:r>
              <a:rPr lang="en-US" b="1" dirty="0"/>
              <a:t>conclusions and recommendations</a:t>
            </a:r>
            <a:r>
              <a:rPr lang="en-US" dirty="0"/>
              <a:t> of the effectiveness evaluation committee</a:t>
            </a:r>
            <a:r>
              <a:rPr lang="fr-FR" dirty="0"/>
              <a:t>;</a:t>
            </a:r>
          </a:p>
          <a:p>
            <a:r>
              <a:rPr lang="en-US" b="1" dirty="0">
                <a:solidFill>
                  <a:schemeClr val="accent1"/>
                </a:solidFill>
              </a:rPr>
              <a:t>Acknowledges that the Convention provides an effective and dynamic framework </a:t>
            </a:r>
            <a:r>
              <a:rPr lang="en-US" dirty="0"/>
              <a:t>for addressing the production, use, release, import, export and disposal of POPs, but that inadequate implementation is the key issue identified in the evaluation;</a:t>
            </a:r>
          </a:p>
          <a:p>
            <a:r>
              <a:rPr lang="en-US" b="1" dirty="0">
                <a:solidFill>
                  <a:schemeClr val="accent1"/>
                </a:solidFill>
              </a:rPr>
              <a:t>Encourages Parties to step up their efforts to achieve full implementation </a:t>
            </a:r>
            <a:r>
              <a:rPr lang="en-US" dirty="0"/>
              <a:t>of the Convention;</a:t>
            </a:r>
          </a:p>
          <a:p>
            <a:r>
              <a:rPr lang="en-US" dirty="0"/>
              <a:t>Takes note of the </a:t>
            </a:r>
            <a:r>
              <a:rPr lang="en-US" b="1" dirty="0">
                <a:solidFill>
                  <a:schemeClr val="accent1"/>
                </a:solidFill>
              </a:rPr>
              <a:t>priority areas for action to address implementation challenges </a:t>
            </a:r>
            <a:r>
              <a:rPr lang="en-US" dirty="0"/>
              <a:t>identified by the effectiveness evaluation committee.</a:t>
            </a:r>
          </a:p>
          <a:p>
            <a:endParaRPr lang="en-US" dirty="0"/>
          </a:p>
        </p:txBody>
      </p:sp>
    </p:spTree>
    <p:extLst>
      <p:ext uri="{BB962C8B-B14F-4D97-AF65-F5344CB8AC3E}">
        <p14:creationId xmlns:p14="http://schemas.microsoft.com/office/powerpoint/2010/main" val="3180746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15900" indent="-2159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200" dirty="0">
                <a:solidFill>
                  <a:srgbClr val="000000"/>
                </a:solidFill>
              </a:rPr>
              <a:t>GMP outcomes in 2015-2017</a:t>
            </a:r>
          </a:p>
        </p:txBody>
      </p:sp>
      <p:sp>
        <p:nvSpPr>
          <p:cNvPr id="3" name="Text Placeholder 2"/>
          <p:cNvSpPr>
            <a:spLocks noGrp="1"/>
          </p:cNvSpPr>
          <p:nvPr>
            <p:ph type="body" idx="1"/>
          </p:nvPr>
        </p:nvSpPr>
        <p:spPr>
          <a:xfrm>
            <a:off x="390958" y="1266315"/>
            <a:ext cx="8791575" cy="1656996"/>
          </a:xfrm>
        </p:spPr>
        <p:txBody>
          <a:bodyPr>
            <a:noAutofit/>
          </a:bodyPr>
          <a:lstStyle/>
          <a:p>
            <a:pPr marL="215900" indent="-21590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1600" b="1" u="sng" dirty="0">
                <a:solidFill>
                  <a:schemeClr val="tx2"/>
                </a:solidFill>
              </a:rPr>
              <a:t>Global monitoring report </a:t>
            </a:r>
            <a:r>
              <a:rPr lang="en-US" sz="1600" dirty="0">
                <a:solidFill>
                  <a:srgbClr val="000000"/>
                </a:solidFill>
              </a:rPr>
              <a:t>(COP.8/21/Add.1 and  COP.8/INF/38)</a:t>
            </a:r>
          </a:p>
          <a:p>
            <a:pPr marL="215900" indent="-21590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1600" dirty="0">
                <a:solidFill>
                  <a:srgbClr val="000000"/>
                </a:solidFill>
              </a:rPr>
              <a:t>Five regional monitoring reports (COP7/INF/37 and 38 in 2015)</a:t>
            </a:r>
          </a:p>
          <a:p>
            <a:pPr marL="215900" indent="-21590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1600" dirty="0">
                <a:solidFill>
                  <a:srgbClr val="000000"/>
                </a:solidFill>
              </a:rPr>
              <a:t>Updated GMP guidance document (UNEP/POPS/COP.7/INF/39)</a:t>
            </a:r>
          </a:p>
          <a:p>
            <a:pPr marL="215900" indent="-21590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1600" dirty="0">
                <a:solidFill>
                  <a:srgbClr val="000000"/>
                </a:solidFill>
              </a:rPr>
              <a:t>GMP data warehouse (available online at </a:t>
            </a:r>
            <a:r>
              <a:rPr lang="en-US" sz="1600" dirty="0">
                <a:solidFill>
                  <a:srgbClr val="000000"/>
                </a:solidFill>
                <a:hlinkClick r:id="rId3"/>
              </a:rPr>
              <a:t>http://www.pops-gmp.org/</a:t>
            </a:r>
            <a:r>
              <a:rPr lang="en-US" sz="1600" dirty="0">
                <a:solidFill>
                  <a:srgbClr val="000000"/>
                </a:solidFill>
              </a:rPr>
              <a:t>) </a:t>
            </a:r>
            <a:endParaRPr lang="en-US" sz="1600" dirty="0"/>
          </a:p>
        </p:txBody>
      </p:sp>
      <p:sp>
        <p:nvSpPr>
          <p:cNvPr id="4" name="Title 1"/>
          <p:cNvSpPr txBox="1">
            <a:spLocks/>
          </p:cNvSpPr>
          <p:nvPr/>
        </p:nvSpPr>
        <p:spPr>
          <a:xfrm>
            <a:off x="543358" y="3241978"/>
            <a:ext cx="8791574" cy="497416"/>
          </a:xfrm>
          <a:prstGeom prst="rect">
            <a:avLst/>
          </a:prstGeom>
        </p:spPr>
        <p:txBody>
          <a:bodyPr vert="horz" lIns="91440" tIns="45720" rIns="91440" bIns="45720" rtlCol="0" anchor="b">
            <a:noAutofit/>
          </a:bodyPr>
          <a:lstStyle/>
          <a:p>
            <a:pPr marL="215900" indent="-215900" algn="ctr">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200" b="1" dirty="0">
                <a:solidFill>
                  <a:srgbClr val="000000"/>
                </a:solidFill>
              </a:rPr>
              <a:t>Main findings of the global report</a:t>
            </a:r>
          </a:p>
        </p:txBody>
      </p:sp>
      <p:sp>
        <p:nvSpPr>
          <p:cNvPr id="5" name="Text Placeholder 2"/>
          <p:cNvSpPr txBox="1">
            <a:spLocks/>
          </p:cNvSpPr>
          <p:nvPr/>
        </p:nvSpPr>
        <p:spPr>
          <a:xfrm>
            <a:off x="0" y="3723136"/>
            <a:ext cx="9906000" cy="1393824"/>
          </a:xfrm>
          <a:prstGeom prst="rect">
            <a:avLst/>
          </a:prstGeom>
        </p:spPr>
        <p:txBody>
          <a:bodyPr vert="horz" lIns="91440" tIns="45720" rIns="91440" bIns="45720" rtlCol="0">
            <a:noAutofit/>
          </a:bodyPr>
          <a:lstStyle/>
          <a:p>
            <a:pPr marL="215900" indent="-215900">
              <a:buClrTx/>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dirty="0">
                <a:solidFill>
                  <a:srgbClr val="000000"/>
                </a:solidFill>
                <a:latin typeface="Arial" pitchFamily="34" charset="0"/>
                <a:cs typeface="Arial" pitchFamily="34" charset="0"/>
              </a:rPr>
              <a:t>National and international regulation of POPs has achieved </a:t>
            </a:r>
            <a:r>
              <a:rPr lang="en-US" b="1" dirty="0">
                <a:solidFill>
                  <a:schemeClr val="tx2"/>
                </a:solidFill>
                <a:latin typeface="Arial" pitchFamily="34" charset="0"/>
                <a:cs typeface="Arial" pitchFamily="34" charset="0"/>
              </a:rPr>
              <a:t>significant decreases of some POPs in recent decades by controlling primary sources</a:t>
            </a:r>
            <a:r>
              <a:rPr lang="en-US" dirty="0">
                <a:solidFill>
                  <a:srgbClr val="000000"/>
                </a:solidFill>
                <a:latin typeface="Arial" pitchFamily="34" charset="0"/>
                <a:cs typeface="Arial" pitchFamily="34" charset="0"/>
              </a:rPr>
              <a:t>.</a:t>
            </a:r>
          </a:p>
          <a:p>
            <a:pPr marL="215900" indent="-215900">
              <a:buClrTx/>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dirty="0">
                <a:solidFill>
                  <a:srgbClr val="000000"/>
                </a:solidFill>
                <a:latin typeface="Arial" pitchFamily="34" charset="0"/>
                <a:cs typeface="Arial" pitchFamily="34" charset="0"/>
              </a:rPr>
              <a:t>Secondary sources dominate the </a:t>
            </a:r>
            <a:r>
              <a:rPr lang="en-US" b="1" dirty="0">
                <a:solidFill>
                  <a:schemeClr val="tx2"/>
                </a:solidFill>
                <a:latin typeface="Arial" pitchFamily="34" charset="0"/>
                <a:cs typeface="Arial" pitchFamily="34" charset="0"/>
              </a:rPr>
              <a:t>persistent low levels of legacy POPs </a:t>
            </a:r>
            <a:r>
              <a:rPr lang="en-US" dirty="0">
                <a:solidFill>
                  <a:srgbClr val="000000"/>
                </a:solidFill>
                <a:latin typeface="Arial" pitchFamily="34" charset="0"/>
                <a:cs typeface="Arial" pitchFamily="34" charset="0"/>
              </a:rPr>
              <a:t>(PCBs, DDTs, </a:t>
            </a:r>
            <a:r>
              <a:rPr lang="en-US" dirty="0" err="1">
                <a:solidFill>
                  <a:srgbClr val="000000"/>
                </a:solidFill>
                <a:latin typeface="Arial" pitchFamily="34" charset="0"/>
                <a:cs typeface="Arial" pitchFamily="34" charset="0"/>
              </a:rPr>
              <a:t>aHCH</a:t>
            </a:r>
            <a:r>
              <a:rPr lang="en-US" dirty="0">
                <a:solidFill>
                  <a:srgbClr val="000000"/>
                </a:solidFill>
                <a:latin typeface="Arial" pitchFamily="34" charset="0"/>
                <a:cs typeface="Arial" pitchFamily="34" charset="0"/>
              </a:rPr>
              <a:t>, PCDD/Fs).</a:t>
            </a:r>
          </a:p>
          <a:p>
            <a:pPr marL="215900" indent="-215900">
              <a:buClrTx/>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b="1" dirty="0">
                <a:solidFill>
                  <a:schemeClr val="tx2"/>
                </a:solidFill>
                <a:latin typeface="Arial" pitchFamily="34" charset="0"/>
                <a:cs typeface="Arial" pitchFamily="34" charset="0"/>
              </a:rPr>
              <a:t>Newly listed POPs </a:t>
            </a:r>
            <a:r>
              <a:rPr lang="en-US" dirty="0">
                <a:solidFill>
                  <a:srgbClr val="000000"/>
                </a:solidFill>
                <a:latin typeface="Arial" pitchFamily="34" charset="0"/>
                <a:cs typeface="Arial" pitchFamily="34" charset="0"/>
              </a:rPr>
              <a:t>(PBDE, PFOS, HBCD) do </a:t>
            </a:r>
            <a:r>
              <a:rPr lang="en-US" b="1" dirty="0">
                <a:solidFill>
                  <a:schemeClr val="tx2"/>
                </a:solidFill>
                <a:latin typeface="Arial" pitchFamily="34" charset="0"/>
                <a:cs typeface="Arial" pitchFamily="34" charset="0"/>
              </a:rPr>
              <a:t>seem to be slowing or reversing increases </a:t>
            </a:r>
            <a:r>
              <a:rPr lang="en-US" dirty="0">
                <a:solidFill>
                  <a:srgbClr val="000000"/>
                </a:solidFill>
                <a:latin typeface="Arial" pitchFamily="34" charset="0"/>
                <a:cs typeface="Arial" pitchFamily="34" charset="0"/>
              </a:rPr>
              <a:t>in most samples.</a:t>
            </a:r>
          </a:p>
          <a:p>
            <a:pPr marL="215900" indent="-215900">
              <a:buClrTx/>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b="1" dirty="0">
                <a:solidFill>
                  <a:schemeClr val="tx2"/>
                </a:solidFill>
                <a:latin typeface="Arial" pitchFamily="34" charset="0"/>
                <a:cs typeface="Arial" pitchFamily="34" charset="0"/>
              </a:rPr>
              <a:t>The coverage and abundance of good quality monitoring data on POPs has increased </a:t>
            </a:r>
            <a:r>
              <a:rPr lang="en-US" dirty="0">
                <a:solidFill>
                  <a:srgbClr val="000000"/>
                </a:solidFill>
                <a:latin typeface="Arial" pitchFamily="34" charset="0"/>
                <a:cs typeface="Arial" pitchFamily="34" charset="0"/>
              </a:rPr>
              <a:t>very significantly since 2009, in particular in Africa, GRULAC, and Asia and the Pacific.</a:t>
            </a:r>
          </a:p>
          <a:p>
            <a:pPr marL="215900" indent="-215900">
              <a:buClrTx/>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b="1" dirty="0">
                <a:solidFill>
                  <a:schemeClr val="tx2"/>
                </a:solidFill>
                <a:latin typeface="Arial" pitchFamily="34" charset="0"/>
                <a:cs typeface="Arial" pitchFamily="34" charset="0"/>
              </a:rPr>
              <a:t>Long Range Transport  Modeling has shown to be central in the interpretation </a:t>
            </a:r>
            <a:r>
              <a:rPr lang="en-US" dirty="0">
                <a:solidFill>
                  <a:srgbClr val="000000"/>
                </a:solidFill>
                <a:latin typeface="Arial" pitchFamily="34" charset="0"/>
                <a:cs typeface="Arial" pitchFamily="34" charset="0"/>
              </a:rPr>
              <a:t>and improvement of available data.</a:t>
            </a:r>
          </a:p>
        </p:txBody>
      </p:sp>
      <p:pic>
        <p:nvPicPr>
          <p:cNvPr id="6" name="Picture 5"/>
          <p:cNvPicPr>
            <a:picLocks noChangeAspect="1"/>
          </p:cNvPicPr>
          <p:nvPr/>
        </p:nvPicPr>
        <p:blipFill>
          <a:blip r:embed="rId4"/>
          <a:srcRect/>
          <a:stretch>
            <a:fillRect/>
          </a:stretch>
        </p:blipFill>
        <p:spPr bwMode="auto">
          <a:xfrm rot="747948">
            <a:off x="7524796" y="679451"/>
            <a:ext cx="1941768" cy="2743200"/>
          </a:xfrm>
          <a:prstGeom prst="rect">
            <a:avLst/>
          </a:prstGeom>
          <a:noFill/>
          <a:ln w="9525">
            <a:noFill/>
            <a:miter lim="800000"/>
            <a:headEnd/>
            <a:tailEnd/>
          </a:ln>
        </p:spPr>
      </p:pic>
    </p:spTree>
    <p:extLst>
      <p:ext uri="{BB962C8B-B14F-4D97-AF65-F5344CB8AC3E}">
        <p14:creationId xmlns:p14="http://schemas.microsoft.com/office/powerpoint/2010/main" val="347775858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589"/>
            <a:ext cx="9656609" cy="868709"/>
          </a:xfrm>
        </p:spPr>
        <p:txBody>
          <a:bodyPr>
            <a:normAutofit fontScale="90000"/>
          </a:bodyPr>
          <a:lstStyle/>
          <a:p>
            <a:pPr marL="215900" indent="-2159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200" dirty="0">
                <a:solidFill>
                  <a:srgbClr val="000000"/>
                </a:solidFill>
              </a:rPr>
              <a:t>Effectiveness Evaluation:</a:t>
            </a:r>
            <a:br>
              <a:rPr lang="en-US" sz="3200" dirty="0">
                <a:solidFill>
                  <a:srgbClr val="000000"/>
                </a:solidFill>
              </a:rPr>
            </a:br>
            <a:r>
              <a:rPr lang="en-US" sz="3200" dirty="0">
                <a:solidFill>
                  <a:srgbClr val="000000"/>
                </a:solidFill>
              </a:rPr>
              <a:t>outcomes in 2017</a:t>
            </a:r>
          </a:p>
        </p:txBody>
      </p:sp>
      <p:sp>
        <p:nvSpPr>
          <p:cNvPr id="3" name="Text Placeholder 2"/>
          <p:cNvSpPr>
            <a:spLocks noGrp="1"/>
          </p:cNvSpPr>
          <p:nvPr>
            <p:ph type="body" idx="1"/>
          </p:nvPr>
        </p:nvSpPr>
        <p:spPr>
          <a:xfrm>
            <a:off x="390958" y="1266315"/>
            <a:ext cx="8791575" cy="1656996"/>
          </a:xfrm>
        </p:spPr>
        <p:txBody>
          <a:bodyPr>
            <a:noAutofit/>
          </a:bodyPr>
          <a:lstStyle/>
          <a:p>
            <a:pPr marL="215900" indent="-21590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1600" b="1" u="sng" dirty="0">
                <a:solidFill>
                  <a:schemeClr val="tx2"/>
                </a:solidFill>
              </a:rPr>
              <a:t>Effectiveness Evaluation report </a:t>
            </a:r>
            <a:r>
              <a:rPr lang="en-US" sz="1600" dirty="0">
                <a:solidFill>
                  <a:srgbClr val="000000"/>
                </a:solidFill>
              </a:rPr>
              <a:t>(COP.8/22/Add.1 and  COP.8/INF/40)</a:t>
            </a:r>
          </a:p>
          <a:p>
            <a:pPr marL="215900" indent="-21590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1600" dirty="0">
                <a:solidFill>
                  <a:srgbClr val="000000"/>
                </a:solidFill>
              </a:rPr>
              <a:t>Report of the effectiveness evaluation framework (COP7/INF/41)</a:t>
            </a:r>
          </a:p>
          <a:p>
            <a:pPr marL="215900" indent="-21590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1600" dirty="0">
                <a:solidFill>
                  <a:srgbClr val="000000"/>
                </a:solidFill>
              </a:rPr>
              <a:t>Substance specific factsheets (available online at </a:t>
            </a:r>
            <a:r>
              <a:rPr lang="en-US" sz="1600" dirty="0">
                <a:solidFill>
                  <a:srgbClr val="000000"/>
                </a:solidFill>
                <a:hlinkClick r:id="rId3"/>
              </a:rPr>
              <a:t>http://chm.pops.int</a:t>
            </a:r>
            <a:r>
              <a:rPr lang="en-US" sz="1600" dirty="0">
                <a:solidFill>
                  <a:srgbClr val="000000"/>
                </a:solidFill>
              </a:rPr>
              <a:t>) </a:t>
            </a:r>
            <a:endParaRPr lang="en-US" sz="1600" dirty="0"/>
          </a:p>
        </p:txBody>
      </p:sp>
      <p:sp>
        <p:nvSpPr>
          <p:cNvPr id="4" name="Title 1"/>
          <p:cNvSpPr txBox="1">
            <a:spLocks/>
          </p:cNvSpPr>
          <p:nvPr/>
        </p:nvSpPr>
        <p:spPr>
          <a:xfrm>
            <a:off x="501795" y="2951032"/>
            <a:ext cx="6799551" cy="497416"/>
          </a:xfrm>
          <a:prstGeom prst="rect">
            <a:avLst/>
          </a:prstGeom>
        </p:spPr>
        <p:txBody>
          <a:bodyPr vert="horz" lIns="91440" tIns="45720" rIns="91440" bIns="45720" rtlCol="0" anchor="b">
            <a:noAutofit/>
          </a:bodyPr>
          <a:lstStyle/>
          <a:p>
            <a:pPr marL="215900" indent="-215900" algn="ctr">
              <a:buClrTx/>
              <a:buSzTx/>
              <a:buFontTx/>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200" b="1" dirty="0">
                <a:solidFill>
                  <a:srgbClr val="000000"/>
                </a:solidFill>
              </a:rPr>
              <a:t>Overall outcomes</a:t>
            </a:r>
          </a:p>
        </p:txBody>
      </p:sp>
      <p:sp>
        <p:nvSpPr>
          <p:cNvPr id="5" name="Text Placeholder 2"/>
          <p:cNvSpPr txBox="1">
            <a:spLocks/>
          </p:cNvSpPr>
          <p:nvPr/>
        </p:nvSpPr>
        <p:spPr>
          <a:xfrm>
            <a:off x="0" y="3473746"/>
            <a:ext cx="9906000" cy="1393824"/>
          </a:xfrm>
          <a:prstGeom prst="rect">
            <a:avLst/>
          </a:prstGeom>
        </p:spPr>
        <p:txBody>
          <a:bodyPr vert="horz" lIns="91440" tIns="45720" rIns="91440" bIns="45720" rtlCol="0">
            <a:noAutofit/>
          </a:bodyPr>
          <a:lstStyle/>
          <a:p>
            <a:pPr marL="215900" indent="-215900">
              <a:buClrTx/>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dirty="0">
                <a:solidFill>
                  <a:srgbClr val="000000"/>
                </a:solidFill>
                <a:latin typeface="Arial" pitchFamily="34" charset="0"/>
                <a:cs typeface="Arial" pitchFamily="34" charset="0"/>
              </a:rPr>
              <a:t>The Convention provides an </a:t>
            </a:r>
            <a:r>
              <a:rPr lang="en-US" b="1" dirty="0">
                <a:solidFill>
                  <a:schemeClr val="tx2"/>
                </a:solidFill>
                <a:latin typeface="Arial" pitchFamily="34" charset="0"/>
                <a:cs typeface="Arial" pitchFamily="34" charset="0"/>
              </a:rPr>
              <a:t>effective and dynamic framework to regulate POPs throughout their lifecycle</a:t>
            </a:r>
            <a:r>
              <a:rPr lang="en-US" dirty="0">
                <a:solidFill>
                  <a:srgbClr val="000000"/>
                </a:solidFill>
                <a:latin typeface="Arial" pitchFamily="34" charset="0"/>
                <a:cs typeface="Arial" pitchFamily="34" charset="0"/>
              </a:rPr>
              <a:t>, addressing the production, use, import, export, releases, and disposal of these chemicals worldwide.</a:t>
            </a:r>
          </a:p>
          <a:p>
            <a:pPr marL="215900" indent="-215900">
              <a:buClrTx/>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dirty="0">
                <a:solidFill>
                  <a:srgbClr val="000000"/>
                </a:solidFill>
                <a:latin typeface="Arial" pitchFamily="34" charset="0"/>
                <a:cs typeface="Arial" pitchFamily="34" charset="0"/>
              </a:rPr>
              <a:t> </a:t>
            </a:r>
            <a:r>
              <a:rPr lang="en-US" b="1" dirty="0">
                <a:solidFill>
                  <a:schemeClr val="tx2"/>
                </a:solidFill>
                <a:latin typeface="Arial" pitchFamily="34" charset="0"/>
                <a:cs typeface="Arial" pitchFamily="34" charset="0"/>
              </a:rPr>
              <a:t>Inadequate implementation is the key issue</a:t>
            </a:r>
            <a:r>
              <a:rPr lang="en-US" dirty="0">
                <a:solidFill>
                  <a:srgbClr val="000000"/>
                </a:solidFill>
                <a:latin typeface="Arial" pitchFamily="34" charset="0"/>
                <a:cs typeface="Arial" pitchFamily="34" charset="0"/>
              </a:rPr>
              <a:t> that has been identified.</a:t>
            </a:r>
          </a:p>
          <a:p>
            <a:pPr marL="215900" indent="-215900">
              <a:buClrTx/>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dirty="0">
                <a:solidFill>
                  <a:srgbClr val="000000"/>
                </a:solidFill>
                <a:latin typeface="Arial" pitchFamily="34" charset="0"/>
                <a:cs typeface="Arial" pitchFamily="34" charset="0"/>
              </a:rPr>
              <a:t> A </a:t>
            </a:r>
            <a:r>
              <a:rPr lang="en-US" b="1" dirty="0">
                <a:solidFill>
                  <a:schemeClr val="tx2"/>
                </a:solidFill>
                <a:latin typeface="Arial" pitchFamily="34" charset="0"/>
                <a:cs typeface="Arial" pitchFamily="34" charset="0"/>
              </a:rPr>
              <a:t>key challenge was the limited data</a:t>
            </a:r>
            <a:r>
              <a:rPr lang="en-US" dirty="0">
                <a:solidFill>
                  <a:srgbClr val="000000"/>
                </a:solidFill>
                <a:latin typeface="Arial" pitchFamily="34" charset="0"/>
                <a:cs typeface="Arial" pitchFamily="34" charset="0"/>
              </a:rPr>
              <a:t> available from national reports and NIPs.</a:t>
            </a:r>
          </a:p>
          <a:p>
            <a:pPr marL="215900" indent="-215900">
              <a:buClrTx/>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dirty="0">
                <a:solidFill>
                  <a:srgbClr val="000000"/>
                </a:solidFill>
                <a:latin typeface="Arial" pitchFamily="34" charset="0"/>
                <a:cs typeface="Arial" pitchFamily="34" charset="0"/>
              </a:rPr>
              <a:t> </a:t>
            </a:r>
            <a:r>
              <a:rPr lang="en-US" b="1" dirty="0">
                <a:solidFill>
                  <a:schemeClr val="tx2"/>
                </a:solidFill>
                <a:latin typeface="Arial" pitchFamily="34" charset="0"/>
                <a:cs typeface="Arial" pitchFamily="34" charset="0"/>
              </a:rPr>
              <a:t>Mechanisms and processes </a:t>
            </a:r>
            <a:r>
              <a:rPr lang="en-US" dirty="0">
                <a:solidFill>
                  <a:srgbClr val="000000"/>
                </a:solidFill>
                <a:latin typeface="Arial" pitchFamily="34" charset="0"/>
                <a:cs typeface="Arial" pitchFamily="34" charset="0"/>
              </a:rPr>
              <a:t>required by the Convention to support Parties in meeting their obligations </a:t>
            </a:r>
            <a:r>
              <a:rPr lang="en-US" b="1" dirty="0">
                <a:solidFill>
                  <a:schemeClr val="tx2"/>
                </a:solidFill>
                <a:latin typeface="Arial" pitchFamily="34" charset="0"/>
                <a:cs typeface="Arial" pitchFamily="34" charset="0"/>
              </a:rPr>
              <a:t>have all been put in place, with the exception of procedures and mechanisms on compliance</a:t>
            </a:r>
            <a:r>
              <a:rPr lang="en-US" dirty="0">
                <a:solidFill>
                  <a:srgbClr val="000000"/>
                </a:solidFill>
                <a:latin typeface="Arial" pitchFamily="34" charset="0"/>
                <a:cs typeface="Arial" pitchFamily="34" charset="0"/>
              </a:rPr>
              <a:t>.</a:t>
            </a:r>
          </a:p>
          <a:p>
            <a:pPr marL="215900" indent="-215900">
              <a:buClrTx/>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b="1" dirty="0">
                <a:solidFill>
                  <a:schemeClr val="tx2"/>
                </a:solidFill>
                <a:latin typeface="Arial" pitchFamily="34" charset="0"/>
                <a:cs typeface="Arial" pitchFamily="34" charset="0"/>
              </a:rPr>
              <a:t>Global monitoring of POPs, as well as data sharing and </a:t>
            </a:r>
            <a:r>
              <a:rPr lang="en-US" b="1" dirty="0" err="1">
                <a:solidFill>
                  <a:schemeClr val="tx2"/>
                </a:solidFill>
                <a:latin typeface="Arial" pitchFamily="34" charset="0"/>
                <a:cs typeface="Arial" pitchFamily="34" charset="0"/>
              </a:rPr>
              <a:t>modelling</a:t>
            </a:r>
            <a:r>
              <a:rPr lang="en-US" b="1" dirty="0">
                <a:solidFill>
                  <a:schemeClr val="tx2"/>
                </a:solidFill>
                <a:latin typeface="Arial" pitchFamily="34" charset="0"/>
                <a:cs typeface="Arial" pitchFamily="34" charset="0"/>
              </a:rPr>
              <a:t> should be sustained in the long term </a:t>
            </a:r>
            <a:r>
              <a:rPr lang="en-US" dirty="0">
                <a:solidFill>
                  <a:srgbClr val="000000"/>
                </a:solidFill>
                <a:latin typeface="Arial" pitchFamily="34" charset="0"/>
                <a:cs typeface="Arial" pitchFamily="34" charset="0"/>
              </a:rPr>
              <a:t>to confirm decreasing concentrations of legacy POPs and to identify trends in the concentrations of the newly listed POPs.</a:t>
            </a:r>
          </a:p>
          <a:p>
            <a:pPr marL="215900" indent="-215900">
              <a:buClrTx/>
              <a:buSzTx/>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dirty="0">
              <a:solidFill>
                <a:srgbClr val="000000"/>
              </a:solidFill>
              <a:latin typeface="Arial" pitchFamily="34" charset="0"/>
              <a:cs typeface="Arial" pitchFamily="34" charset="0"/>
            </a:endParaRPr>
          </a:p>
        </p:txBody>
      </p:sp>
      <p:pic>
        <p:nvPicPr>
          <p:cNvPr id="7" name="Picture 6" descr="FINAL_Cover_REPORT-Effectiveness evaluation SC_13Oct2016_Page_1.jpg"/>
          <p:cNvPicPr>
            <a:picLocks noChangeAspect="1"/>
          </p:cNvPicPr>
          <p:nvPr/>
        </p:nvPicPr>
        <p:blipFill>
          <a:blip r:embed="rId4"/>
          <a:stretch>
            <a:fillRect/>
          </a:stretch>
        </p:blipFill>
        <p:spPr>
          <a:xfrm rot="1153864">
            <a:off x="7294242" y="471054"/>
            <a:ext cx="1939778" cy="2743200"/>
          </a:xfrm>
          <a:prstGeom prst="rect">
            <a:avLst/>
          </a:prstGeom>
        </p:spPr>
      </p:pic>
    </p:spTree>
    <p:extLst>
      <p:ext uri="{BB962C8B-B14F-4D97-AF65-F5344CB8AC3E}">
        <p14:creationId xmlns:p14="http://schemas.microsoft.com/office/powerpoint/2010/main" val="231661209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049" y="69275"/>
            <a:ext cx="8791574" cy="497416"/>
          </a:xfrm>
        </p:spPr>
        <p:txBody>
          <a:bodyPr/>
          <a:lstStyle/>
          <a:p>
            <a:r>
              <a:rPr lang="fr-CH" dirty="0"/>
              <a:t>GMP in the </a:t>
            </a:r>
            <a:r>
              <a:rPr lang="fr-CH" dirty="0" err="1"/>
              <a:t>context</a:t>
            </a:r>
            <a:r>
              <a:rPr lang="fr-CH" dirty="0"/>
              <a:t> of EE</a:t>
            </a:r>
            <a:endParaRPr lang="en-US" dirty="0"/>
          </a:p>
        </p:txBody>
      </p:sp>
      <p:sp>
        <p:nvSpPr>
          <p:cNvPr id="3" name="Text Placeholder 2"/>
          <p:cNvSpPr>
            <a:spLocks noGrp="1"/>
          </p:cNvSpPr>
          <p:nvPr>
            <p:ph type="body" idx="1"/>
          </p:nvPr>
        </p:nvSpPr>
        <p:spPr>
          <a:xfrm>
            <a:off x="0" y="758253"/>
            <a:ext cx="9906000" cy="1393824"/>
          </a:xfrm>
        </p:spPr>
        <p:txBody>
          <a:bodyPr>
            <a:no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Arial" pitchFamily="34" charset="0"/>
                <a:cs typeface="Arial" pitchFamily="34" charset="0"/>
              </a:rPr>
              <a:t>The </a:t>
            </a:r>
            <a:r>
              <a:rPr lang="en-US" sz="2400" b="1" dirty="0">
                <a:solidFill>
                  <a:srgbClr val="000000"/>
                </a:solidFill>
                <a:latin typeface="Arial" pitchFamily="34" charset="0"/>
                <a:cs typeface="Arial" pitchFamily="34" charset="0"/>
              </a:rPr>
              <a:t>analysis and interpretation of monitoring data has shown to be </a:t>
            </a:r>
            <a:r>
              <a:rPr lang="en-US" sz="2400" b="1" u="sng" dirty="0">
                <a:solidFill>
                  <a:schemeClr val="tx2"/>
                </a:solidFill>
                <a:latin typeface="Arial" pitchFamily="34" charset="0"/>
                <a:cs typeface="Arial" pitchFamily="34" charset="0"/>
              </a:rPr>
              <a:t>central in assessing the effectiveness of the Convention</a:t>
            </a:r>
            <a:r>
              <a:rPr lang="en-US" sz="2400" dirty="0">
                <a:solidFill>
                  <a:srgbClr val="000000"/>
                </a:solidFill>
                <a:latin typeface="Arial" pitchFamily="34" charset="0"/>
                <a:cs typeface="Arial" pitchFamily="34" charset="0"/>
              </a:rPr>
              <a:t>.</a:t>
            </a:r>
          </a:p>
          <a:p>
            <a:pP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dirty="0">
                <a:solidFill>
                  <a:srgbClr val="000000"/>
                </a:solidFill>
                <a:latin typeface="Arial" pitchFamily="34" charset="0"/>
                <a:cs typeface="Arial" pitchFamily="34" charset="0"/>
              </a:rPr>
              <a:t>The GMP can</a:t>
            </a:r>
          </a:p>
          <a:p>
            <a:pPr lvl="2">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solidFill>
                  <a:srgbClr val="000000"/>
                </a:solidFill>
                <a:latin typeface="Arial" pitchFamily="34" charset="0"/>
                <a:cs typeface="Arial" pitchFamily="34" charset="0"/>
              </a:rPr>
              <a:t> identify and attribute observed changes in POPs concentrations </a:t>
            </a:r>
          </a:p>
          <a:p>
            <a:pPr lvl="2">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solidFill>
                  <a:srgbClr val="000000"/>
                </a:solidFill>
                <a:latin typeface="Arial" pitchFamily="34" charset="0"/>
                <a:cs typeface="Arial" pitchFamily="34" charset="0"/>
              </a:rPr>
              <a:t> help in approaching global inventories of POPs and </a:t>
            </a:r>
          </a:p>
          <a:p>
            <a:pPr lvl="2">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solidFill>
                  <a:srgbClr val="000000"/>
                </a:solidFill>
                <a:latin typeface="Arial" pitchFamily="34" charset="0"/>
                <a:cs typeface="Arial" pitchFamily="34" charset="0"/>
              </a:rPr>
              <a:t> help in documenting new substances of concern.</a:t>
            </a:r>
            <a:endParaRPr lang="fr-CH" sz="2000" dirty="0">
              <a:solidFill>
                <a:srgbClr val="000000"/>
              </a:solidFill>
            </a:endParaRPr>
          </a:p>
          <a:p>
            <a:pPr marL="215900" indent="-2159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sz="2400" dirty="0">
              <a:solidFill>
                <a:srgbClr val="000000"/>
              </a:solidFill>
            </a:endParaRPr>
          </a:p>
          <a:p>
            <a:pPr marL="215900" indent="-2159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2400" dirty="0">
                <a:solidFill>
                  <a:srgbClr val="000000"/>
                </a:solidFill>
              </a:rPr>
              <a:t>The input provided through the GMP is the outcome of a </a:t>
            </a:r>
            <a:r>
              <a:rPr lang="en-US" sz="2400" b="1" u="sng" dirty="0">
                <a:solidFill>
                  <a:schemeClr val="tx2"/>
                </a:solidFill>
              </a:rPr>
              <a:t>stable long term process of international cooperation </a:t>
            </a:r>
            <a:r>
              <a:rPr lang="en-US" sz="2400" dirty="0">
                <a:solidFill>
                  <a:srgbClr val="000000"/>
                </a:solidFill>
              </a:rPr>
              <a:t>between:</a:t>
            </a:r>
          </a:p>
          <a:p>
            <a:pPr marL="215900" indent="-21590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dirty="0">
                <a:solidFill>
                  <a:srgbClr val="000000"/>
                </a:solidFill>
              </a:rPr>
              <a:t>A number of long term POP monitoring programs including AMAP, IADN, Great Lakes, LRTAP/EMEP, OSPAR, HELCOM, East Asia Network, MONET, GAPS, WHO/UNEP and national monitoring </a:t>
            </a:r>
            <a:r>
              <a:rPr lang="en-US" dirty="0" err="1">
                <a:solidFill>
                  <a:srgbClr val="000000"/>
                </a:solidFill>
              </a:rPr>
              <a:t>programmes</a:t>
            </a:r>
            <a:r>
              <a:rPr lang="en-US" dirty="0">
                <a:solidFill>
                  <a:srgbClr val="000000"/>
                </a:solidFill>
              </a:rPr>
              <a:t> such as Australia, China, Japan and Spain. </a:t>
            </a:r>
          </a:p>
          <a:p>
            <a:pPr marL="215900" indent="-215900">
              <a:buSzPct val="45000"/>
              <a:buFont typeface="Wingdings"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dirty="0">
                <a:solidFill>
                  <a:srgbClr val="000000"/>
                </a:solidFill>
              </a:rPr>
              <a:t>5 Regional Organization Groups composed by 6 members of each region (Africa, Asia and the Pacific, CEE, GRULAC, WEOG) and a Global Coordination Group including 3 members of each ROG.</a:t>
            </a:r>
          </a:p>
        </p:txBody>
      </p:sp>
    </p:spTree>
    <p:extLst>
      <p:ext uri="{BB962C8B-B14F-4D97-AF65-F5344CB8AC3E}">
        <p14:creationId xmlns:p14="http://schemas.microsoft.com/office/powerpoint/2010/main" val="254739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92824"/>
            <a:ext cx="9905999" cy="868709"/>
          </a:xfrm>
        </p:spPr>
        <p:txBody>
          <a:bodyPr>
            <a:normAutofit fontScale="90000"/>
          </a:bodyPr>
          <a:lstStyle/>
          <a:p>
            <a:pPr marL="215900" indent="-2159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3200" dirty="0">
                <a:solidFill>
                  <a:srgbClr val="000000"/>
                </a:solidFill>
              </a:rPr>
              <a:t>Challenges for the GMP in the Third phase 2017-2023</a:t>
            </a:r>
          </a:p>
        </p:txBody>
      </p:sp>
      <p:sp>
        <p:nvSpPr>
          <p:cNvPr id="3" name="Text Placeholder 2"/>
          <p:cNvSpPr>
            <a:spLocks noGrp="1"/>
          </p:cNvSpPr>
          <p:nvPr>
            <p:ph type="body" idx="1"/>
          </p:nvPr>
        </p:nvSpPr>
        <p:spPr>
          <a:xfrm>
            <a:off x="584922" y="1751215"/>
            <a:ext cx="8791575" cy="4024125"/>
          </a:xfrm>
        </p:spPr>
        <p:txBody>
          <a:bodyPr>
            <a:noAutofit/>
          </a:bodyPr>
          <a:lstStyle/>
          <a:p>
            <a:pPr>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dirty="0">
                <a:solidFill>
                  <a:srgbClr val="000000"/>
                </a:solidFill>
              </a:rPr>
              <a:t> Sustain, consolidate and develop existing cooperation and monitoring.</a:t>
            </a:r>
          </a:p>
          <a:p>
            <a:pPr>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dirty="0">
                <a:solidFill>
                  <a:srgbClr val="000000"/>
                </a:solidFill>
              </a:rPr>
              <a:t> Develop strategies to deal with growing lists of substances of concern, including alternatives.</a:t>
            </a:r>
          </a:p>
          <a:p>
            <a:pPr>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dirty="0">
                <a:solidFill>
                  <a:srgbClr val="000000"/>
                </a:solidFill>
              </a:rPr>
              <a:t> Harness new sampling and analytical tools, and in data analysis and modeling to make best use of past and ongoing monitoring efforts to improve process understanding.</a:t>
            </a:r>
          </a:p>
          <a:p>
            <a:pPr>
              <a:buFont typeface="Arial" pitchFamily="34" charset="0"/>
              <a:buChar char="•"/>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dirty="0">
                <a:solidFill>
                  <a:srgbClr val="000000"/>
                </a:solidFill>
              </a:rPr>
              <a:t> Strive to facilitate and enhance QA/QC and data access.</a:t>
            </a:r>
          </a:p>
        </p:txBody>
      </p:sp>
    </p:spTree>
    <p:extLst>
      <p:ext uri="{BB962C8B-B14F-4D97-AF65-F5344CB8AC3E}">
        <p14:creationId xmlns:p14="http://schemas.microsoft.com/office/powerpoint/2010/main" val="202425656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B0F85-E77E-4F1C-B942-443C40B483BD}"/>
              </a:ext>
            </a:extLst>
          </p:cNvPr>
          <p:cNvSpPr>
            <a:spLocks noGrp="1"/>
          </p:cNvSpPr>
          <p:nvPr>
            <p:ph type="title"/>
          </p:nvPr>
        </p:nvSpPr>
        <p:spPr/>
        <p:txBody>
          <a:bodyPr/>
          <a:lstStyle/>
          <a:p>
            <a:r>
              <a:rPr lang="en-US" dirty="0"/>
              <a:t>COP-9</a:t>
            </a:r>
          </a:p>
        </p:txBody>
      </p:sp>
      <p:sp>
        <p:nvSpPr>
          <p:cNvPr id="3" name="Text Placeholder 2">
            <a:extLst>
              <a:ext uri="{FF2B5EF4-FFF2-40B4-BE49-F238E27FC236}">
                <a16:creationId xmlns:a16="http://schemas.microsoft.com/office/drawing/2014/main" id="{EAB3DEF3-A311-4C64-AF9D-6595392C783F}"/>
              </a:ext>
            </a:extLst>
          </p:cNvPr>
          <p:cNvSpPr>
            <a:spLocks noGrp="1"/>
          </p:cNvSpPr>
          <p:nvPr>
            <p:ph type="body" idx="1"/>
          </p:nvPr>
        </p:nvSpPr>
        <p:spPr/>
        <p:txBody>
          <a:bodyPr/>
          <a:lstStyle/>
          <a:p>
            <a:r>
              <a:rPr lang="en-GB" sz="2800" dirty="0">
                <a:latin typeface="Arial" panose="020B0604020202020204" pitchFamily="34" charset="0"/>
                <a:ea typeface="MS Mincho" panose="02020609040205080304" pitchFamily="49" charset="-128"/>
                <a:cs typeface="Arial" panose="020B0604020202020204" pitchFamily="34" charset="0"/>
              </a:rPr>
              <a:t>As the work on GMP-3 progresses towards the development of the third regional monitoring reports, COP-9 acknowledged the need for the global monitoring plan to be sustained in the long term to enable it to continue to provide valuable data for effectiveness evaluation, and re-iterated its request for continued implementation of the GMP.</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0191746"/>
      </p:ext>
    </p:extLst>
  </p:cSld>
  <p:clrMapOvr>
    <a:masterClrMapping/>
  </p:clrMapOvr>
  <p:transition spd="med" advTm="8000"/>
</p:sld>
</file>

<file path=ppt/theme/theme1.xml><?xml version="1.0" encoding="utf-8"?>
<a:theme xmlns:a="http://schemas.openxmlformats.org/drawingml/2006/main" name="Traînée de condensation">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399</TotalTime>
  <Words>1726</Words>
  <Application>Microsoft Office PowerPoint</Application>
  <PresentationFormat>A4 Paper (210x297 mm)</PresentationFormat>
  <Paragraphs>397</Paragraphs>
  <Slides>14</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Century Gothic</vt:lpstr>
      <vt:lpstr>Times New Roman</vt:lpstr>
      <vt:lpstr>Wingdings</vt:lpstr>
      <vt:lpstr>Traînée de condensation</vt:lpstr>
      <vt:lpstr>global monitoring plan for POPs and the Effectiveness evaluation: Mandate, Current Status, and FUTURE Activities</vt:lpstr>
      <vt:lpstr>Mandate</vt:lpstr>
      <vt:lpstr>SC:8/19 GMP</vt:lpstr>
      <vt:lpstr>SC:8/18 EE</vt:lpstr>
      <vt:lpstr>GMP outcomes in 2015-2017</vt:lpstr>
      <vt:lpstr>Effectiveness Evaluation: outcomes in 2017</vt:lpstr>
      <vt:lpstr>GMP in the context of EE</vt:lpstr>
      <vt:lpstr>Challenges for the GMP in the Third phase 2017-2023</vt:lpstr>
      <vt:lpstr>COP-9</vt:lpstr>
      <vt:lpstr>GMP ROGs meeting in October 2019</vt:lpstr>
      <vt:lpstr>Conclusions of the meeting on future  GMP-GEF projects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Petr Barborik</dc:creator>
  <cp:lastModifiedBy>Angeline Djampou</cp:lastModifiedBy>
  <cp:revision>221</cp:revision>
  <cp:lastPrinted>2015-01-30T07:41:22Z</cp:lastPrinted>
  <dcterms:created xsi:type="dcterms:W3CDTF">2015-01-30T10:12:02Z</dcterms:created>
  <dcterms:modified xsi:type="dcterms:W3CDTF">2020-01-07T06:00:03Z</dcterms:modified>
</cp:coreProperties>
</file>