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4"/>
    <p:sldMasterId id="2147483789" r:id="rId5"/>
  </p:sldMasterIdLst>
  <p:notesMasterIdLst>
    <p:notesMasterId r:id="rId17"/>
  </p:notesMasterIdLst>
  <p:handoutMasterIdLst>
    <p:handoutMasterId r:id="rId18"/>
  </p:handoutMasterIdLst>
  <p:sldIdLst>
    <p:sldId id="618" r:id="rId6"/>
    <p:sldId id="629" r:id="rId7"/>
    <p:sldId id="621" r:id="rId8"/>
    <p:sldId id="622" r:id="rId9"/>
    <p:sldId id="623" r:id="rId10"/>
    <p:sldId id="624" r:id="rId11"/>
    <p:sldId id="625" r:id="rId12"/>
    <p:sldId id="626" r:id="rId13"/>
    <p:sldId id="627" r:id="rId14"/>
    <p:sldId id="628" r:id="rId15"/>
    <p:sldId id="494" r:id="rId16"/>
  </p:sldIdLst>
  <p:sldSz cx="9144000" cy="6858000" type="screen4x3"/>
  <p:notesSz cx="6669088" cy="9926638"/>
  <p:defaultTextStyle>
    <a:defPPr>
      <a:defRPr lang="en-US"/>
    </a:defPPr>
    <a:lvl1pPr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kern="1200">
        <a:solidFill>
          <a:schemeClr val="tx1"/>
        </a:solidFill>
        <a:latin typeface="Calibri" pitchFamily="34" charset="0"/>
        <a:ea typeface="ＭＳ Ｐゴシック" pitchFamily="34" charset="-128"/>
        <a:cs typeface="+mn-cs"/>
      </a:defRPr>
    </a:lvl6pPr>
    <a:lvl7pPr marL="2743200" algn="l" defTabSz="914400" rtl="0" eaLnBrk="1" latinLnBrk="0" hangingPunct="1">
      <a:defRPr kern="1200">
        <a:solidFill>
          <a:schemeClr val="tx1"/>
        </a:solidFill>
        <a:latin typeface="Calibri" pitchFamily="34" charset="0"/>
        <a:ea typeface="ＭＳ Ｐゴシック" pitchFamily="34" charset="-128"/>
        <a:cs typeface="+mn-cs"/>
      </a:defRPr>
    </a:lvl7pPr>
    <a:lvl8pPr marL="3200400" algn="l" defTabSz="914400" rtl="0" eaLnBrk="1" latinLnBrk="0" hangingPunct="1">
      <a:defRPr kern="1200">
        <a:solidFill>
          <a:schemeClr val="tx1"/>
        </a:solidFill>
        <a:latin typeface="Calibri" pitchFamily="34" charset="0"/>
        <a:ea typeface="ＭＳ Ｐゴシック" pitchFamily="34" charset="-128"/>
        <a:cs typeface="+mn-cs"/>
      </a:defRPr>
    </a:lvl8pPr>
    <a:lvl9pPr marL="3657600" algn="l" defTabSz="914400" rtl="0" eaLnBrk="1" latinLnBrk="0" hangingPunct="1">
      <a:defRPr kern="1200">
        <a:solidFill>
          <a:schemeClr val="tx1"/>
        </a:solidFill>
        <a:latin typeface="Calibri"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ne Chuma" initials="IC" lastIdx="2" clrIdx="0"/>
  <p:cmAuthor id="1" name="Sheila Aggarwal-Khan" initials="IA" lastIdx="44" clrIdx="1"/>
  <p:cmAuthor id="2" name="Rosebella Hashimoto" initials="RH"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69DF"/>
    <a:srgbClr val="F20079"/>
    <a:srgbClr val="3113E7"/>
    <a:srgbClr val="034EA9"/>
    <a:srgbClr val="860000"/>
    <a:srgbClr val="679E2A"/>
    <a:srgbClr val="CC66FF"/>
    <a:srgbClr val="00FF99"/>
    <a:srgbClr val="32AC95"/>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65" autoAdjust="0"/>
    <p:restoredTop sz="95380" autoAdjust="0"/>
  </p:normalViewPr>
  <p:slideViewPr>
    <p:cSldViewPr snapToGrid="0" snapToObjects="1">
      <p:cViewPr varScale="1">
        <p:scale>
          <a:sx n="72" d="100"/>
          <a:sy n="72" d="100"/>
        </p:scale>
        <p:origin x="252" y="60"/>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404"/>
    </p:cViewPr>
  </p:sorterViewPr>
  <p:notesViewPr>
    <p:cSldViewPr snapToGrid="0" snapToObjects="1">
      <p:cViewPr varScale="1">
        <p:scale>
          <a:sx n="46" d="100"/>
          <a:sy n="46" d="100"/>
        </p:scale>
        <p:origin x="2828" y="5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hyperlink" Target="http://wedocs.unep.org/bitstream/handle/20.500.11822/28486/K1901170.pdf?sequence=3&amp;isAllowed=y" TargetMode="Externa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wedocs.unep.org/bitstream/handle/20.500.11822/28486/K1901170.pdf?sequence=3&amp;isAllowed=y" TargetMode="External"/><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AFD99055-AEAF-4951-874A-87EB8E67FA3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5A9C1482-B5D3-4268-AE10-763A1E016CD4}">
      <dgm:prSet/>
      <dgm:spPr/>
      <dgm:t>
        <a:bodyPr/>
        <a:lstStyle/>
        <a:p>
          <a:r>
            <a:rPr lang="en-US"/>
            <a:t>Strong need to develop a science-based global environmental agenda for action towards sustainable development by 2030 and beyond. </a:t>
          </a:r>
        </a:p>
      </dgm:t>
    </dgm:pt>
    <dgm:pt modelId="{F5FEFA77-7E10-4C1D-A750-D40C4D9C1253}" type="parTrans" cxnId="{8DDFB5BA-4319-490F-8AC5-A70AF6166C50}">
      <dgm:prSet/>
      <dgm:spPr/>
      <dgm:t>
        <a:bodyPr/>
        <a:lstStyle/>
        <a:p>
          <a:endParaRPr lang="en-US"/>
        </a:p>
      </dgm:t>
    </dgm:pt>
    <dgm:pt modelId="{D48624D3-4202-420A-B0DD-6BB425A0FFB1}" type="sibTrans" cxnId="{8DDFB5BA-4319-490F-8AC5-A70AF6166C50}">
      <dgm:prSet/>
      <dgm:spPr/>
      <dgm:t>
        <a:bodyPr/>
        <a:lstStyle/>
        <a:p>
          <a:endParaRPr lang="en-US"/>
        </a:p>
      </dgm:t>
    </dgm:pt>
    <dgm:pt modelId="{4A2E417E-33E3-41FC-8032-08C7FA531E65}">
      <dgm:prSet/>
      <dgm:spPr/>
      <dgm:t>
        <a:bodyPr/>
        <a:lstStyle/>
        <a:p>
          <a:r>
            <a:rPr lang="en-US"/>
            <a:t>UNEP work must be further strengthened, to trigger and accelerate action towards achieving the environmental dimension of the UN 2030 Agenda for Sustainable Development and other internationally agreed environmental goals. </a:t>
          </a:r>
        </a:p>
      </dgm:t>
    </dgm:pt>
    <dgm:pt modelId="{E0C0A07F-19B7-491A-B635-F335D30F0185}" type="parTrans" cxnId="{428FB3F6-3B19-434F-AB49-413087F5AAE8}">
      <dgm:prSet/>
      <dgm:spPr/>
      <dgm:t>
        <a:bodyPr/>
        <a:lstStyle/>
        <a:p>
          <a:endParaRPr lang="en-US"/>
        </a:p>
      </dgm:t>
    </dgm:pt>
    <dgm:pt modelId="{07B352CB-2C28-4D52-BB69-8F9A7B01A001}" type="sibTrans" cxnId="{428FB3F6-3B19-434F-AB49-413087F5AAE8}">
      <dgm:prSet/>
      <dgm:spPr/>
      <dgm:t>
        <a:bodyPr/>
        <a:lstStyle/>
        <a:p>
          <a:endParaRPr lang="en-US"/>
        </a:p>
      </dgm:t>
    </dgm:pt>
    <dgm:pt modelId="{9E0E6038-0747-4811-AFB8-C4E7F5667D00}">
      <dgm:prSet/>
      <dgm:spPr/>
      <dgm:t>
        <a:bodyPr/>
        <a:lstStyle/>
        <a:p>
          <a:r>
            <a:rPr lang="en-US"/>
            <a:t>Member States have called upon UNEP to prepare a proposal for science-policy input on the global environment, in consultation with Member States and making use of contributions from relevant stakeholders, in commemoration of the creation of UNEP, in accordance with paragraph 7 of </a:t>
          </a:r>
          <a:r>
            <a:rPr lang="en-US" u="sng">
              <a:hlinkClick xmlns:r="http://schemas.openxmlformats.org/officeDocument/2006/relationships" r:id="rId1"/>
            </a:rPr>
            <a:t>UNEA-4 Resolution 4/23</a:t>
          </a:r>
          <a:r>
            <a:rPr lang="en-US"/>
            <a:t>.</a:t>
          </a:r>
        </a:p>
      </dgm:t>
    </dgm:pt>
    <dgm:pt modelId="{6AE0957C-E9A3-417D-BB6D-382A3D70D337}" type="parTrans" cxnId="{F6A7DE7D-F4FC-47EE-9BF8-207441DDEC45}">
      <dgm:prSet/>
      <dgm:spPr/>
      <dgm:t>
        <a:bodyPr/>
        <a:lstStyle/>
        <a:p>
          <a:endParaRPr lang="en-US"/>
        </a:p>
      </dgm:t>
    </dgm:pt>
    <dgm:pt modelId="{C217FEFF-4C54-4019-8519-5A97BBA29D08}" type="sibTrans" cxnId="{F6A7DE7D-F4FC-47EE-9BF8-207441DDEC45}">
      <dgm:prSet/>
      <dgm:spPr/>
      <dgm:t>
        <a:bodyPr/>
        <a:lstStyle/>
        <a:p>
          <a:endParaRPr lang="en-US"/>
        </a:p>
      </dgm:t>
    </dgm:pt>
    <dgm:pt modelId="{44E3B97F-16B6-45DB-A61A-289B498B1EC3}" type="pres">
      <dgm:prSet presAssocID="{AFD99055-AEAF-4951-874A-87EB8E67FA31}" presName="root" presStyleCnt="0">
        <dgm:presLayoutVars>
          <dgm:dir/>
          <dgm:resizeHandles val="exact"/>
        </dgm:presLayoutVars>
      </dgm:prSet>
      <dgm:spPr/>
    </dgm:pt>
    <dgm:pt modelId="{34F62E9E-584B-462D-859A-8358B20A191E}" type="pres">
      <dgm:prSet presAssocID="{5A9C1482-B5D3-4268-AE10-763A1E016CD4}" presName="compNode" presStyleCnt="0"/>
      <dgm:spPr/>
    </dgm:pt>
    <dgm:pt modelId="{FB44B157-A614-48BA-8663-7FE044322094}" type="pres">
      <dgm:prSet presAssocID="{5A9C1482-B5D3-4268-AE10-763A1E016CD4}" presName="bgRect" presStyleLbl="bgShp" presStyleIdx="0" presStyleCnt="3"/>
      <dgm:spPr/>
    </dgm:pt>
    <dgm:pt modelId="{F73DF739-C0E9-4395-A48B-4D4C0D18F077}" type="pres">
      <dgm:prSet presAssocID="{5A9C1482-B5D3-4268-AE10-763A1E016CD4}" presName="iconRect" presStyleLbl="node1" presStyleIdx="0"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Education"/>
        </a:ext>
      </dgm:extLst>
    </dgm:pt>
    <dgm:pt modelId="{0475A143-46F0-4DC5-85A1-5988D341F5F0}" type="pres">
      <dgm:prSet presAssocID="{5A9C1482-B5D3-4268-AE10-763A1E016CD4}" presName="spaceRect" presStyleCnt="0"/>
      <dgm:spPr/>
    </dgm:pt>
    <dgm:pt modelId="{887FEB37-284C-49CE-834A-647285F52EF5}" type="pres">
      <dgm:prSet presAssocID="{5A9C1482-B5D3-4268-AE10-763A1E016CD4}" presName="parTx" presStyleLbl="revTx" presStyleIdx="0" presStyleCnt="3">
        <dgm:presLayoutVars>
          <dgm:chMax val="0"/>
          <dgm:chPref val="0"/>
        </dgm:presLayoutVars>
      </dgm:prSet>
      <dgm:spPr/>
    </dgm:pt>
    <dgm:pt modelId="{30167FE7-48C7-42B6-9FEC-B477F89ED3E1}" type="pres">
      <dgm:prSet presAssocID="{D48624D3-4202-420A-B0DD-6BB425A0FFB1}" presName="sibTrans" presStyleCnt="0"/>
      <dgm:spPr/>
    </dgm:pt>
    <dgm:pt modelId="{EA30FB20-ED91-4A82-9318-654E40D7B451}" type="pres">
      <dgm:prSet presAssocID="{4A2E417E-33E3-41FC-8032-08C7FA531E65}" presName="compNode" presStyleCnt="0"/>
      <dgm:spPr/>
    </dgm:pt>
    <dgm:pt modelId="{85431DF7-EBBE-4CC5-8AAF-38881A8C693D}" type="pres">
      <dgm:prSet presAssocID="{4A2E417E-33E3-41FC-8032-08C7FA531E65}" presName="bgRect" presStyleLbl="bgShp" presStyleIdx="1" presStyleCnt="3"/>
      <dgm:spPr/>
    </dgm:pt>
    <dgm:pt modelId="{CAAB027D-1471-4AAC-9CCE-35A866A11A77}" type="pres">
      <dgm:prSet presAssocID="{4A2E417E-33E3-41FC-8032-08C7FA531E65}" presName="iconRect" presStyleLbl="node1" presStyleIdx="1"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Fingerprint"/>
        </a:ext>
      </dgm:extLst>
    </dgm:pt>
    <dgm:pt modelId="{D3A55146-4214-4EE4-85A7-91EE4F261FDC}" type="pres">
      <dgm:prSet presAssocID="{4A2E417E-33E3-41FC-8032-08C7FA531E65}" presName="spaceRect" presStyleCnt="0"/>
      <dgm:spPr/>
    </dgm:pt>
    <dgm:pt modelId="{046C64EF-49F5-4B3E-BD25-4AB5CF7B10D5}" type="pres">
      <dgm:prSet presAssocID="{4A2E417E-33E3-41FC-8032-08C7FA531E65}" presName="parTx" presStyleLbl="revTx" presStyleIdx="1" presStyleCnt="3">
        <dgm:presLayoutVars>
          <dgm:chMax val="0"/>
          <dgm:chPref val="0"/>
        </dgm:presLayoutVars>
      </dgm:prSet>
      <dgm:spPr/>
    </dgm:pt>
    <dgm:pt modelId="{A059D283-74E2-4868-BD54-D4543E575C97}" type="pres">
      <dgm:prSet presAssocID="{07B352CB-2C28-4D52-BB69-8F9A7B01A001}" presName="sibTrans" presStyleCnt="0"/>
      <dgm:spPr/>
    </dgm:pt>
    <dgm:pt modelId="{58E35A6B-D08B-41E9-AF4F-F6966AF8AF4B}" type="pres">
      <dgm:prSet presAssocID="{9E0E6038-0747-4811-AFB8-C4E7F5667D00}" presName="compNode" presStyleCnt="0"/>
      <dgm:spPr/>
    </dgm:pt>
    <dgm:pt modelId="{72BFDF14-69F8-4216-9E49-33CE61C2D4A4}" type="pres">
      <dgm:prSet presAssocID="{9E0E6038-0747-4811-AFB8-C4E7F5667D00}" presName="bgRect" presStyleLbl="bgShp" presStyleIdx="2" presStyleCnt="3"/>
      <dgm:spPr/>
    </dgm:pt>
    <dgm:pt modelId="{14E3600C-995B-4B00-BC69-3421D812FE24}" type="pres">
      <dgm:prSet presAssocID="{9E0E6038-0747-4811-AFB8-C4E7F5667D00}" presName="iconRect" presStyleLbl="node1" presStyleIdx="2"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Laptop Secure"/>
        </a:ext>
      </dgm:extLst>
    </dgm:pt>
    <dgm:pt modelId="{5A08E809-EC53-4909-A115-A67C8CF269E2}" type="pres">
      <dgm:prSet presAssocID="{9E0E6038-0747-4811-AFB8-C4E7F5667D00}" presName="spaceRect" presStyleCnt="0"/>
      <dgm:spPr/>
    </dgm:pt>
    <dgm:pt modelId="{FD95F915-03E3-4D24-B339-84DCE96E989B}" type="pres">
      <dgm:prSet presAssocID="{9E0E6038-0747-4811-AFB8-C4E7F5667D00}" presName="parTx" presStyleLbl="revTx" presStyleIdx="2" presStyleCnt="3">
        <dgm:presLayoutVars>
          <dgm:chMax val="0"/>
          <dgm:chPref val="0"/>
        </dgm:presLayoutVars>
      </dgm:prSet>
      <dgm:spPr/>
    </dgm:pt>
  </dgm:ptLst>
  <dgm:cxnLst>
    <dgm:cxn modelId="{EC09827C-C6EF-4F2C-969F-D74ACFF8DD65}" type="presOf" srcId="{9E0E6038-0747-4811-AFB8-C4E7F5667D00}" destId="{FD95F915-03E3-4D24-B339-84DCE96E989B}" srcOrd="0" destOrd="0" presId="urn:microsoft.com/office/officeart/2018/2/layout/IconVerticalSolidList"/>
    <dgm:cxn modelId="{F6A7DE7D-F4FC-47EE-9BF8-207441DDEC45}" srcId="{AFD99055-AEAF-4951-874A-87EB8E67FA31}" destId="{9E0E6038-0747-4811-AFB8-C4E7F5667D00}" srcOrd="2" destOrd="0" parTransId="{6AE0957C-E9A3-417D-BB6D-382A3D70D337}" sibTransId="{C217FEFF-4C54-4019-8519-5A97BBA29D08}"/>
    <dgm:cxn modelId="{119DF88B-FAFC-472C-B1DC-BAA7AF601F2C}" type="presOf" srcId="{5A9C1482-B5D3-4268-AE10-763A1E016CD4}" destId="{887FEB37-284C-49CE-834A-647285F52EF5}" srcOrd="0" destOrd="0" presId="urn:microsoft.com/office/officeart/2018/2/layout/IconVerticalSolidList"/>
    <dgm:cxn modelId="{CC897AA4-7A5F-45EA-8191-CB723FD48A73}" type="presOf" srcId="{AFD99055-AEAF-4951-874A-87EB8E67FA31}" destId="{44E3B97F-16B6-45DB-A61A-289B498B1EC3}" srcOrd="0" destOrd="0" presId="urn:microsoft.com/office/officeart/2018/2/layout/IconVerticalSolidList"/>
    <dgm:cxn modelId="{8DDFB5BA-4319-490F-8AC5-A70AF6166C50}" srcId="{AFD99055-AEAF-4951-874A-87EB8E67FA31}" destId="{5A9C1482-B5D3-4268-AE10-763A1E016CD4}" srcOrd="0" destOrd="0" parTransId="{F5FEFA77-7E10-4C1D-A750-D40C4D9C1253}" sibTransId="{D48624D3-4202-420A-B0DD-6BB425A0FFB1}"/>
    <dgm:cxn modelId="{A8132DDD-D316-4D57-A9BE-7CF4890096D4}" type="presOf" srcId="{4A2E417E-33E3-41FC-8032-08C7FA531E65}" destId="{046C64EF-49F5-4B3E-BD25-4AB5CF7B10D5}" srcOrd="0" destOrd="0" presId="urn:microsoft.com/office/officeart/2018/2/layout/IconVerticalSolidList"/>
    <dgm:cxn modelId="{428FB3F6-3B19-434F-AB49-413087F5AAE8}" srcId="{AFD99055-AEAF-4951-874A-87EB8E67FA31}" destId="{4A2E417E-33E3-41FC-8032-08C7FA531E65}" srcOrd="1" destOrd="0" parTransId="{E0C0A07F-19B7-491A-B635-F335D30F0185}" sibTransId="{07B352CB-2C28-4D52-BB69-8F9A7B01A001}"/>
    <dgm:cxn modelId="{C79B1921-5F72-40C1-B8CF-82A225908502}" type="presParOf" srcId="{44E3B97F-16B6-45DB-A61A-289B498B1EC3}" destId="{34F62E9E-584B-462D-859A-8358B20A191E}" srcOrd="0" destOrd="0" presId="urn:microsoft.com/office/officeart/2018/2/layout/IconVerticalSolidList"/>
    <dgm:cxn modelId="{F6338146-5272-4839-B5D7-1B66D58F463A}" type="presParOf" srcId="{34F62E9E-584B-462D-859A-8358B20A191E}" destId="{FB44B157-A614-48BA-8663-7FE044322094}" srcOrd="0" destOrd="0" presId="urn:microsoft.com/office/officeart/2018/2/layout/IconVerticalSolidList"/>
    <dgm:cxn modelId="{2D0817F4-DCDB-4299-8700-112D5BD66A2F}" type="presParOf" srcId="{34F62E9E-584B-462D-859A-8358B20A191E}" destId="{F73DF739-C0E9-4395-A48B-4D4C0D18F077}" srcOrd="1" destOrd="0" presId="urn:microsoft.com/office/officeart/2018/2/layout/IconVerticalSolidList"/>
    <dgm:cxn modelId="{02AE9F6C-8F28-448C-8473-8CCF38EC923C}" type="presParOf" srcId="{34F62E9E-584B-462D-859A-8358B20A191E}" destId="{0475A143-46F0-4DC5-85A1-5988D341F5F0}" srcOrd="2" destOrd="0" presId="urn:microsoft.com/office/officeart/2018/2/layout/IconVerticalSolidList"/>
    <dgm:cxn modelId="{1DED3884-7E6A-4D0A-90C6-03FB3DA57CA8}" type="presParOf" srcId="{34F62E9E-584B-462D-859A-8358B20A191E}" destId="{887FEB37-284C-49CE-834A-647285F52EF5}" srcOrd="3" destOrd="0" presId="urn:microsoft.com/office/officeart/2018/2/layout/IconVerticalSolidList"/>
    <dgm:cxn modelId="{7309FD93-72AE-4B63-9E71-5A431B3D097B}" type="presParOf" srcId="{44E3B97F-16B6-45DB-A61A-289B498B1EC3}" destId="{30167FE7-48C7-42B6-9FEC-B477F89ED3E1}" srcOrd="1" destOrd="0" presId="urn:microsoft.com/office/officeart/2018/2/layout/IconVerticalSolidList"/>
    <dgm:cxn modelId="{1FC5C788-FB4C-4303-92E2-6E63E0AD0569}" type="presParOf" srcId="{44E3B97F-16B6-45DB-A61A-289B498B1EC3}" destId="{EA30FB20-ED91-4A82-9318-654E40D7B451}" srcOrd="2" destOrd="0" presId="urn:microsoft.com/office/officeart/2018/2/layout/IconVerticalSolidList"/>
    <dgm:cxn modelId="{41E58E37-D715-4B60-8363-E06132AFEAC0}" type="presParOf" srcId="{EA30FB20-ED91-4A82-9318-654E40D7B451}" destId="{85431DF7-EBBE-4CC5-8AAF-38881A8C693D}" srcOrd="0" destOrd="0" presId="urn:microsoft.com/office/officeart/2018/2/layout/IconVerticalSolidList"/>
    <dgm:cxn modelId="{1FEFFE2B-55D2-4F54-BAEA-D9EE47B08416}" type="presParOf" srcId="{EA30FB20-ED91-4A82-9318-654E40D7B451}" destId="{CAAB027D-1471-4AAC-9CCE-35A866A11A77}" srcOrd="1" destOrd="0" presId="urn:microsoft.com/office/officeart/2018/2/layout/IconVerticalSolidList"/>
    <dgm:cxn modelId="{2268CD5E-5806-4B0C-B2D1-F1C217B7D57F}" type="presParOf" srcId="{EA30FB20-ED91-4A82-9318-654E40D7B451}" destId="{D3A55146-4214-4EE4-85A7-91EE4F261FDC}" srcOrd="2" destOrd="0" presId="urn:microsoft.com/office/officeart/2018/2/layout/IconVerticalSolidList"/>
    <dgm:cxn modelId="{9E5E3F05-4A5C-4862-86F5-37881045FFB2}" type="presParOf" srcId="{EA30FB20-ED91-4A82-9318-654E40D7B451}" destId="{046C64EF-49F5-4B3E-BD25-4AB5CF7B10D5}" srcOrd="3" destOrd="0" presId="urn:microsoft.com/office/officeart/2018/2/layout/IconVerticalSolidList"/>
    <dgm:cxn modelId="{C258E36A-59BB-43E7-8543-92D483BE0497}" type="presParOf" srcId="{44E3B97F-16B6-45DB-A61A-289B498B1EC3}" destId="{A059D283-74E2-4868-BD54-D4543E575C97}" srcOrd="3" destOrd="0" presId="urn:microsoft.com/office/officeart/2018/2/layout/IconVerticalSolidList"/>
    <dgm:cxn modelId="{4C34A918-3405-4567-B392-F9AC41377538}" type="presParOf" srcId="{44E3B97F-16B6-45DB-A61A-289B498B1EC3}" destId="{58E35A6B-D08B-41E9-AF4F-F6966AF8AF4B}" srcOrd="4" destOrd="0" presId="urn:microsoft.com/office/officeart/2018/2/layout/IconVerticalSolidList"/>
    <dgm:cxn modelId="{6F0024DA-20D3-4B23-98D3-898572606B44}" type="presParOf" srcId="{58E35A6B-D08B-41E9-AF4F-F6966AF8AF4B}" destId="{72BFDF14-69F8-4216-9E49-33CE61C2D4A4}" srcOrd="0" destOrd="0" presId="urn:microsoft.com/office/officeart/2018/2/layout/IconVerticalSolidList"/>
    <dgm:cxn modelId="{A2B4F69B-87AE-419A-B7A4-3FACC8CB4EB6}" type="presParOf" srcId="{58E35A6B-D08B-41E9-AF4F-F6966AF8AF4B}" destId="{14E3600C-995B-4B00-BC69-3421D812FE24}" srcOrd="1" destOrd="0" presId="urn:microsoft.com/office/officeart/2018/2/layout/IconVerticalSolidList"/>
    <dgm:cxn modelId="{14C67472-5184-4F12-9AF9-3AFA91E514D3}" type="presParOf" srcId="{58E35A6B-D08B-41E9-AF4F-F6966AF8AF4B}" destId="{5A08E809-EC53-4909-A115-A67C8CF269E2}" srcOrd="2" destOrd="0" presId="urn:microsoft.com/office/officeart/2018/2/layout/IconVerticalSolidList"/>
    <dgm:cxn modelId="{E1131D3C-A8BC-43D2-AE16-AC0351950497}" type="presParOf" srcId="{58E35A6B-D08B-41E9-AF4F-F6966AF8AF4B}" destId="{FD95F915-03E3-4D24-B339-84DCE96E989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44B157-A614-48BA-8663-7FE044322094}">
      <dsp:nvSpPr>
        <dsp:cNvPr id="0" name=""/>
        <dsp:cNvSpPr/>
      </dsp:nvSpPr>
      <dsp:spPr>
        <a:xfrm>
          <a:off x="0" y="531"/>
          <a:ext cx="7886700" cy="124293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3DF739-C0E9-4395-A48B-4D4C0D18F077}">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7FEB37-284C-49CE-834A-647285F52EF5}">
      <dsp:nvSpPr>
        <dsp:cNvPr id="0" name=""/>
        <dsp:cNvSpPr/>
      </dsp:nvSpPr>
      <dsp:spPr>
        <a:xfrm>
          <a:off x="1435590" y="531"/>
          <a:ext cx="64511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622300">
            <a:lnSpc>
              <a:spcPct val="90000"/>
            </a:lnSpc>
            <a:spcBef>
              <a:spcPct val="0"/>
            </a:spcBef>
            <a:spcAft>
              <a:spcPct val="35000"/>
            </a:spcAft>
            <a:buNone/>
          </a:pPr>
          <a:r>
            <a:rPr lang="en-US" sz="1400" kern="1200"/>
            <a:t>Strong need to develop a science-based global environmental agenda for action towards sustainable development by 2030 and beyond. </a:t>
          </a:r>
        </a:p>
      </dsp:txBody>
      <dsp:txXfrm>
        <a:off x="1435590" y="531"/>
        <a:ext cx="6451109" cy="1242935"/>
      </dsp:txXfrm>
    </dsp:sp>
    <dsp:sp modelId="{85431DF7-EBBE-4CC5-8AAF-38881A8C693D}">
      <dsp:nvSpPr>
        <dsp:cNvPr id="0" name=""/>
        <dsp:cNvSpPr/>
      </dsp:nvSpPr>
      <dsp:spPr>
        <a:xfrm>
          <a:off x="0" y="1554201"/>
          <a:ext cx="7886700" cy="124293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AB027D-1471-4AAC-9CCE-35A866A11A77}">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6C64EF-49F5-4B3E-BD25-4AB5CF7B10D5}">
      <dsp:nvSpPr>
        <dsp:cNvPr id="0" name=""/>
        <dsp:cNvSpPr/>
      </dsp:nvSpPr>
      <dsp:spPr>
        <a:xfrm>
          <a:off x="1435590" y="1554201"/>
          <a:ext cx="64511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622300">
            <a:lnSpc>
              <a:spcPct val="90000"/>
            </a:lnSpc>
            <a:spcBef>
              <a:spcPct val="0"/>
            </a:spcBef>
            <a:spcAft>
              <a:spcPct val="35000"/>
            </a:spcAft>
            <a:buNone/>
          </a:pPr>
          <a:r>
            <a:rPr lang="en-US" sz="1400" kern="1200"/>
            <a:t>UNEP work must be further strengthened, to trigger and accelerate action towards achieving the environmental dimension of the UN 2030 Agenda for Sustainable Development and other internationally agreed environmental goals. </a:t>
          </a:r>
        </a:p>
      </dsp:txBody>
      <dsp:txXfrm>
        <a:off x="1435590" y="1554201"/>
        <a:ext cx="6451109" cy="1242935"/>
      </dsp:txXfrm>
    </dsp:sp>
    <dsp:sp modelId="{72BFDF14-69F8-4216-9E49-33CE61C2D4A4}">
      <dsp:nvSpPr>
        <dsp:cNvPr id="0" name=""/>
        <dsp:cNvSpPr/>
      </dsp:nvSpPr>
      <dsp:spPr>
        <a:xfrm>
          <a:off x="0" y="3107870"/>
          <a:ext cx="7886700" cy="124293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E3600C-995B-4B00-BC69-3421D812FE24}">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95F915-03E3-4D24-B339-84DCE96E989B}">
      <dsp:nvSpPr>
        <dsp:cNvPr id="0" name=""/>
        <dsp:cNvSpPr/>
      </dsp:nvSpPr>
      <dsp:spPr>
        <a:xfrm>
          <a:off x="1435590" y="3107870"/>
          <a:ext cx="64511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622300">
            <a:lnSpc>
              <a:spcPct val="90000"/>
            </a:lnSpc>
            <a:spcBef>
              <a:spcPct val="0"/>
            </a:spcBef>
            <a:spcAft>
              <a:spcPct val="35000"/>
            </a:spcAft>
            <a:buNone/>
          </a:pPr>
          <a:r>
            <a:rPr lang="en-US" sz="1400" kern="1200"/>
            <a:t>Member States have called upon UNEP to prepare a proposal for science-policy input on the global environment, in consultation with Member States and making use of contributions from relevant stakeholders, in commemoration of the creation of UNEP, in accordance with paragraph 7 of </a:t>
          </a:r>
          <a:r>
            <a:rPr lang="en-US" sz="1400" u="sng" kern="1200">
              <a:hlinkClick xmlns:r="http://schemas.openxmlformats.org/officeDocument/2006/relationships" r:id="rId7"/>
            </a:rPr>
            <a:t>UNEA-4 Resolution 4/23</a:t>
          </a:r>
          <a:r>
            <a:rPr lang="en-US" sz="1400" kern="1200"/>
            <a:t>.</a:t>
          </a:r>
        </a:p>
      </dsp:txBody>
      <dsp:txXfrm>
        <a:off x="1435590" y="3107870"/>
        <a:ext cx="6451109" cy="124293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68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776866" y="1"/>
            <a:ext cx="2890665" cy="496888"/>
          </a:xfrm>
          <a:prstGeom prst="rect">
            <a:avLst/>
          </a:prstGeom>
        </p:spPr>
        <p:txBody>
          <a:bodyPr vert="horz" lIns="91440" tIns="45720" rIns="91440" bIns="45720" rtlCol="0"/>
          <a:lstStyle>
            <a:lvl1pPr algn="r">
              <a:defRPr sz="1200"/>
            </a:lvl1pPr>
          </a:lstStyle>
          <a:p>
            <a:pPr>
              <a:defRPr/>
            </a:pPr>
            <a:fld id="{AFDD8F4D-03C3-4A3D-B114-EA59A67869CC}" type="datetimeFigureOut">
              <a:rPr lang="en-US"/>
              <a:pPr>
                <a:defRPr/>
              </a:pPr>
              <a:t>23/06/2020</a:t>
            </a:fld>
            <a:endParaRPr lang="en-US"/>
          </a:p>
        </p:txBody>
      </p:sp>
      <p:sp>
        <p:nvSpPr>
          <p:cNvPr id="4" name="Footer Placeholder 3"/>
          <p:cNvSpPr>
            <a:spLocks noGrp="1"/>
          </p:cNvSpPr>
          <p:nvPr>
            <p:ph type="ftr" sz="quarter" idx="2"/>
          </p:nvPr>
        </p:nvSpPr>
        <p:spPr>
          <a:xfrm>
            <a:off x="0" y="9428163"/>
            <a:ext cx="2890665" cy="496887"/>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776866" y="9428163"/>
            <a:ext cx="2890665" cy="496887"/>
          </a:xfrm>
          <a:prstGeom prst="rect">
            <a:avLst/>
          </a:prstGeom>
        </p:spPr>
        <p:txBody>
          <a:bodyPr vert="horz" lIns="91440" tIns="45720" rIns="91440" bIns="45720" rtlCol="0" anchor="b"/>
          <a:lstStyle>
            <a:lvl1pPr algn="r">
              <a:defRPr sz="1200"/>
            </a:lvl1pPr>
          </a:lstStyle>
          <a:p>
            <a:pPr>
              <a:defRPr/>
            </a:pPr>
            <a:fld id="{5D64005A-6152-4C47-AC97-BCAD4A76DD78}" type="slidenum">
              <a:rPr lang="en-US"/>
              <a:pPr>
                <a:defRPr/>
              </a:pPr>
              <a:t>‹#›</a:t>
            </a:fld>
            <a:endParaRPr lang="en-US"/>
          </a:p>
        </p:txBody>
      </p:sp>
    </p:spTree>
    <p:extLst>
      <p:ext uri="{BB962C8B-B14F-4D97-AF65-F5344CB8AC3E}">
        <p14:creationId xmlns:p14="http://schemas.microsoft.com/office/powerpoint/2010/main" val="2542512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6888"/>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3776866" y="1"/>
            <a:ext cx="2890665" cy="496888"/>
          </a:xfrm>
          <a:prstGeom prst="rect">
            <a:avLst/>
          </a:prstGeom>
        </p:spPr>
        <p:txBody>
          <a:bodyPr vert="horz" wrap="square" lIns="91440" tIns="45720" rIns="91440" bIns="45720" numCol="1" anchor="t" anchorCtr="0" compatLnSpc="1">
            <a:prstTxWarp prst="textNoShape">
              <a:avLst/>
            </a:prstTxWarp>
          </a:bodyPr>
          <a:lstStyle>
            <a:lvl1pPr algn="r">
              <a:defRPr sz="1200">
                <a:ea typeface="MS PGothic" pitchFamily="34" charset="-128"/>
              </a:defRPr>
            </a:lvl1pPr>
          </a:lstStyle>
          <a:p>
            <a:pPr>
              <a:defRPr/>
            </a:pPr>
            <a:fld id="{2A9C6352-4AA1-40E9-8661-D672F9CBA548}" type="datetimeFigureOut">
              <a:rPr lang="en-US"/>
              <a:pPr>
                <a:defRPr/>
              </a:pPr>
              <a:t>23/06/2020</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66598" y="4714876"/>
            <a:ext cx="5335894" cy="446722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163"/>
            <a:ext cx="2890665" cy="496887"/>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776866" y="9428163"/>
            <a:ext cx="2890665" cy="496887"/>
          </a:xfrm>
          <a:prstGeom prst="rect">
            <a:avLst/>
          </a:prstGeom>
        </p:spPr>
        <p:txBody>
          <a:bodyPr vert="horz" wrap="square" lIns="91440" tIns="45720" rIns="91440" bIns="45720" numCol="1" anchor="b" anchorCtr="0" compatLnSpc="1">
            <a:prstTxWarp prst="textNoShape">
              <a:avLst/>
            </a:prstTxWarp>
          </a:bodyPr>
          <a:lstStyle>
            <a:lvl1pPr algn="r">
              <a:defRPr sz="1200">
                <a:ea typeface="MS PGothic" pitchFamily="34" charset="-128"/>
              </a:defRPr>
            </a:lvl1pPr>
          </a:lstStyle>
          <a:p>
            <a:pPr>
              <a:defRPr/>
            </a:pPr>
            <a:fld id="{DEBC12CC-D3B3-458D-B12E-1DC624484F20}" type="slidenum">
              <a:rPr lang="en-US"/>
              <a:pPr>
                <a:defRPr/>
              </a:pPr>
              <a:t>‹#›</a:t>
            </a:fld>
            <a:endParaRPr lang="en-US"/>
          </a:p>
        </p:txBody>
      </p:sp>
    </p:spTree>
    <p:extLst>
      <p:ext uri="{BB962C8B-B14F-4D97-AF65-F5344CB8AC3E}">
        <p14:creationId xmlns:p14="http://schemas.microsoft.com/office/powerpoint/2010/main" val="31589676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3311DB-C32A-CC46-90F4-CE205A9DE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44634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7085AB7-A8DB-4BC4-84E3-9AA3DF15B6B7}" type="datetime1">
              <a:rPr lang="en-US" smtClean="0">
                <a:solidFill>
                  <a:prstClr val="black">
                    <a:tint val="75000"/>
                  </a:prstClr>
                </a:solidFill>
              </a:rPr>
              <a:t>23/06/2020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6332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1FD0CAC-59EE-4F4C-AB18-914020BDB6C4}" type="datetime1">
              <a:rPr lang="en-US" smtClean="0">
                <a:solidFill>
                  <a:prstClr val="black">
                    <a:tint val="75000"/>
                  </a:prstClr>
                </a:solidFill>
              </a:rPr>
              <a:t>23/06/2020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4565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D19624-C61C-432E-B533-9D5FADA4DA2A}" type="datetime1">
              <a:rPr lang="en-US" smtClean="0">
                <a:solidFill>
                  <a:prstClr val="black">
                    <a:tint val="75000"/>
                  </a:prstClr>
                </a:solidFill>
              </a:rPr>
              <a:t>23/06/2020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2932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C15CA195-1E11-47F8-A71D-97542876AE71}" type="datetime1">
              <a:rPr lang="en-US" smtClean="0"/>
              <a:t>23/06/2020</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2849178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3EA813-5EFF-44C1-8E65-013FC8AEB5FE}" type="datetime1">
              <a:rPr lang="en-US" smtClean="0"/>
              <a:t>23/06/2020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192173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06D8E6-442E-4344-B74A-3D5D6EB65604}" type="datetime1">
              <a:rPr lang="en-US" smtClean="0"/>
              <a:t>23/06/2020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4047137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6F69001-D241-4B37-8112-85C8ACCF2A63}" type="datetime1">
              <a:rPr lang="en-US" smtClean="0"/>
              <a:t>23/06/2020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462579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613999-DA61-45DF-B99D-E24391FAFBD0}" type="datetime1">
              <a:rPr lang="en-US" smtClean="0"/>
              <a:t>23/06/2020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252574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C720D4F-272D-427E-A361-629E1BAC098A}" type="datetime1">
              <a:rPr lang="en-US" smtClean="0"/>
              <a:t>23/06/2020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029507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DF5AF6-398B-46A4-AAC2-F89B6157BE0F}" type="datetime1">
              <a:rPr lang="en-US" smtClean="0"/>
              <a:t>23/06/2020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721782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5107AC-A974-41EE-B34D-4CFDFE564637}" type="datetime1">
              <a:rPr lang="en-US" smtClean="0"/>
              <a:t>23/06/2020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4165597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A4BDEB7-9BD2-4C69-96F4-FE7E6BEDB92C}" type="datetime1">
              <a:rPr lang="en-US" smtClean="0">
                <a:solidFill>
                  <a:prstClr val="black">
                    <a:tint val="75000"/>
                  </a:prstClr>
                </a:solidFill>
              </a:rPr>
              <a:t>23/06/2020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552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90FA49-DA4B-49AD-B5C4-C81026D2EB8A}" type="datetime1">
              <a:rPr lang="en-US" smtClean="0"/>
              <a:t>23/06/2020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4062210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71B3C7-C590-4FF2-9ADC-ADDE8932AA8A}" type="datetime1">
              <a:rPr lang="en-US" smtClean="0">
                <a:solidFill>
                  <a:prstClr val="black">
                    <a:tint val="75000"/>
                  </a:prstClr>
                </a:solidFill>
              </a:rPr>
              <a:t>23/06/2020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3306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71F6F9B-54CF-4B31-BDD1-A15DB0CF9D53}" type="datetime1">
              <a:rPr lang="en-US" smtClean="0">
                <a:solidFill>
                  <a:prstClr val="black">
                    <a:tint val="75000"/>
                  </a:prstClr>
                </a:solidFill>
              </a:rPr>
              <a:t>23/06/2020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7481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57DA5F-CB05-4083-A719-BDF538C3EB8D}" type="datetime1">
              <a:rPr lang="en-US" smtClean="0">
                <a:solidFill>
                  <a:prstClr val="black">
                    <a:tint val="75000"/>
                  </a:prstClr>
                </a:solidFill>
              </a:rPr>
              <a:t>23/06/2020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9562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D418D25-5E25-4613-B6EA-93E60C148440}" type="datetime1">
              <a:rPr lang="en-US" smtClean="0">
                <a:solidFill>
                  <a:prstClr val="black">
                    <a:tint val="75000"/>
                  </a:prstClr>
                </a:solidFill>
              </a:rPr>
              <a:t>23/06/2020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7150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B3E6CD-3FDF-4197-8A02-C491EA140F45}" type="datetime1">
              <a:rPr lang="en-US" smtClean="0">
                <a:solidFill>
                  <a:prstClr val="black">
                    <a:tint val="75000"/>
                  </a:prstClr>
                </a:solidFill>
              </a:rPr>
              <a:t>23/06/2020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962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CAB1F1-919B-4818-8D9A-EC8FA117D882}" type="datetime1">
              <a:rPr lang="en-US" smtClean="0">
                <a:solidFill>
                  <a:prstClr val="black">
                    <a:tint val="75000"/>
                  </a:prstClr>
                </a:solidFill>
              </a:rPr>
              <a:t>23/06/2020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566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50B225-EA3F-4223-99DF-4FBBD11ECE5B}" type="datetime1">
              <a:rPr lang="en-US" smtClean="0">
                <a:solidFill>
                  <a:prstClr val="black">
                    <a:tint val="75000"/>
                  </a:prstClr>
                </a:solidFill>
              </a:rPr>
              <a:t>23/06/2020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2D97DE8-9B6A-4AC9-BC75-C86FBB0D4BB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9883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22F1FEA9-0EC2-482B-BEEA-4E46413214F8}" type="datetime1">
              <a:rPr lang="en-US" smtClean="0">
                <a:solidFill>
                  <a:prstClr val="black">
                    <a:tint val="75000"/>
                  </a:prstClr>
                </a:solidFill>
                <a:latin typeface="Calibri"/>
              </a:rPr>
              <a:t>23/06/2020</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2D97DE8-9B6A-4AC9-BC75-C86FBB0D4BBE}" type="slidenum">
              <a:rPr lang="en-US" smtClean="0">
                <a:solidFill>
                  <a:prstClr val="black">
                    <a:tint val="75000"/>
                  </a:prstClr>
                </a:solidFill>
                <a:latin typeface="Calibri"/>
              </a:rPr>
              <a:pPr defTabSz="914400" fontAlgn="auto">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6415729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51337560-E41F-494D-8DD6-868113693B8D}" type="datetime1">
              <a:rPr lang="en-US" smtClean="0"/>
              <a:t>23/06/2020</a:t>
            </a:fld>
            <a:endParaRPr lang="en-US"/>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189085069"/>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Lst>
  <p:hf sldNum="0" hdr="0" dt="0"/>
  <p:txStyles>
    <p:titleStyle>
      <a:lvl1pPr algn="l" defTabSz="457189" rtl="0" eaLnBrk="1" latinLnBrk="0" hangingPunct="1">
        <a:spcBef>
          <a:spcPct val="0"/>
        </a:spcBef>
        <a:buNone/>
        <a:defRPr sz="4400" kern="1200">
          <a:solidFill>
            <a:schemeClr val="tx1"/>
          </a:solidFill>
          <a:latin typeface="Roboto Regular"/>
          <a:ea typeface="+mj-ea"/>
          <a:cs typeface="Roboto Regular"/>
        </a:defRPr>
      </a:lvl1pPr>
    </p:titleStyle>
    <p:bodyStyle>
      <a:lvl1pPr marL="342891" indent="-342891" algn="l" defTabSz="457189"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32" indent="-285744" algn="l" defTabSz="457189"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971" indent="-228594" algn="l" defTabSz="457189"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160" indent="-228594" algn="l" defTabSz="457189"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646" indent="-342891" algn="l" defTabSz="457189"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undocs.org/en/A/RES/73/33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F56EF-6ED4-4B8E-ABCD-3D852E213742}"/>
              </a:ext>
            </a:extLst>
          </p:cNvPr>
          <p:cNvSpPr>
            <a:spLocks noGrp="1"/>
          </p:cNvSpPr>
          <p:nvPr>
            <p:ph type="title"/>
          </p:nvPr>
        </p:nvSpPr>
        <p:spPr>
          <a:xfrm>
            <a:off x="1534160" y="274638"/>
            <a:ext cx="7152640" cy="1325562"/>
          </a:xfrm>
        </p:spPr>
        <p:txBody>
          <a:bodyPr>
            <a:normAutofit fontScale="90000"/>
          </a:bodyPr>
          <a:lstStyle/>
          <a:p>
            <a:pPr lvl="0" defTabSz="457200" fontAlgn="base">
              <a:lnSpc>
                <a:spcPct val="107000"/>
              </a:lnSpc>
              <a:spcAft>
                <a:spcPts val="800"/>
              </a:spcAft>
            </a:pPr>
            <a:r>
              <a:rPr lang="en-US" sz="2800" b="1" dirty="0">
                <a:solidFill>
                  <a:schemeClr val="accent1"/>
                </a:solidFill>
                <a:latin typeface="Times New Roman" panose="02020603050405020304" pitchFamily="18" charset="0"/>
                <a:ea typeface="Calibri" panose="020F0502020204030204" pitchFamily="34" charset="0"/>
                <a:cs typeface="Times New Roman" panose="02020603050405020304" pitchFamily="18" charset="0"/>
              </a:rPr>
              <a:t>Preparations for the commemoration of the 50</a:t>
            </a:r>
            <a:r>
              <a:rPr lang="en-US" sz="2800" b="1" baseline="30000" dirty="0">
                <a:solidFill>
                  <a:schemeClr val="accent1"/>
                </a:solidFill>
                <a:latin typeface="Times New Roman" panose="02020603050405020304" pitchFamily="18" charset="0"/>
                <a:ea typeface="Calibri" panose="020F0502020204030204" pitchFamily="34" charset="0"/>
                <a:cs typeface="Times New Roman" panose="02020603050405020304" pitchFamily="18" charset="0"/>
              </a:rPr>
              <a:t>th</a:t>
            </a:r>
            <a:r>
              <a:rPr lang="en-US" sz="2800" b="1" dirty="0">
                <a:solidFill>
                  <a:schemeClr val="accent1"/>
                </a:solidFill>
                <a:latin typeface="Times New Roman" panose="02020603050405020304" pitchFamily="18" charset="0"/>
                <a:ea typeface="Calibri" panose="020F0502020204030204" pitchFamily="34" charset="0"/>
                <a:cs typeface="Times New Roman" panose="02020603050405020304" pitchFamily="18" charset="0"/>
              </a:rPr>
              <a:t> anniversary of the creation of UNEP</a:t>
            </a:r>
            <a:br>
              <a:rPr lang="en-KE" sz="2800" dirty="0">
                <a:solidFill>
                  <a:prstClr val="black"/>
                </a:solidFill>
                <a:latin typeface="Calibri" pitchFamily="34" charset="0"/>
                <a:ea typeface="Calibri" panose="020F0502020204030204" pitchFamily="34" charset="0"/>
                <a:cs typeface="Times New Roman" panose="02020603050405020304" pitchFamily="18" charset="0"/>
              </a:rPr>
            </a:br>
            <a:endParaRPr lang="en-KE" dirty="0"/>
          </a:p>
        </p:txBody>
      </p:sp>
      <p:pic>
        <p:nvPicPr>
          <p:cNvPr id="8" name="Content Placeholder 7">
            <a:extLst>
              <a:ext uri="{FF2B5EF4-FFF2-40B4-BE49-F238E27FC236}">
                <a16:creationId xmlns:a16="http://schemas.microsoft.com/office/drawing/2014/main" id="{DC6870BB-28ED-41E7-B6E5-D916453A6DB0}"/>
              </a:ext>
            </a:extLst>
          </p:cNvPr>
          <p:cNvPicPr>
            <a:picLocks noGrp="1" noChangeAspect="1"/>
          </p:cNvPicPr>
          <p:nvPr>
            <p:ph idx="1"/>
          </p:nvPr>
        </p:nvPicPr>
        <p:blipFill>
          <a:blip r:embed="rId2"/>
          <a:stretch>
            <a:fillRect/>
          </a:stretch>
        </p:blipFill>
        <p:spPr>
          <a:xfrm>
            <a:off x="484277" y="2061657"/>
            <a:ext cx="8175445" cy="3603048"/>
          </a:xfrm>
          <a:prstGeom prst="rect">
            <a:avLst/>
          </a:prstGeom>
        </p:spPr>
      </p:pic>
      <p:sp>
        <p:nvSpPr>
          <p:cNvPr id="4" name="Slide Number Placeholder 3">
            <a:extLst>
              <a:ext uri="{FF2B5EF4-FFF2-40B4-BE49-F238E27FC236}">
                <a16:creationId xmlns:a16="http://schemas.microsoft.com/office/drawing/2014/main" id="{C0DFFD98-C33C-4FBF-9094-526EC20E7826}"/>
              </a:ext>
            </a:extLst>
          </p:cNvPr>
          <p:cNvSpPr>
            <a:spLocks noGrp="1"/>
          </p:cNvSpPr>
          <p:nvPr>
            <p:ph type="sldNum" sz="quarter" idx="12"/>
          </p:nvPr>
        </p:nvSpPr>
        <p:spPr/>
        <p:txBody>
          <a:bodyPr/>
          <a:lstStyle/>
          <a:p>
            <a:fld id="{02D97DE8-9B6A-4AC9-BC75-C86FBB0D4BBE}" type="slidenum">
              <a:rPr lang="en-US" smtClean="0">
                <a:solidFill>
                  <a:prstClr val="black">
                    <a:tint val="75000"/>
                  </a:prstClr>
                </a:solidFill>
              </a:rPr>
              <a:pPr/>
              <a:t>1</a:t>
            </a:fld>
            <a:endParaRPr lang="en-US">
              <a:solidFill>
                <a:prstClr val="black">
                  <a:tint val="75000"/>
                </a:prstClr>
              </a:solidFill>
            </a:endParaRPr>
          </a:p>
        </p:txBody>
      </p:sp>
      <p:pic>
        <p:nvPicPr>
          <p:cNvPr id="5" name="Picture 4">
            <a:extLst>
              <a:ext uri="{FF2B5EF4-FFF2-40B4-BE49-F238E27FC236}">
                <a16:creationId xmlns:a16="http://schemas.microsoft.com/office/drawing/2014/main" id="{203FD989-328E-4AE9-B798-F31FEDFE860B}"/>
              </a:ext>
            </a:extLst>
          </p:cNvPr>
          <p:cNvPicPr>
            <a:picLocks noChangeAspect="1"/>
          </p:cNvPicPr>
          <p:nvPr/>
        </p:nvPicPr>
        <p:blipFill>
          <a:blip r:embed="rId3"/>
          <a:stretch>
            <a:fillRect/>
          </a:stretch>
        </p:blipFill>
        <p:spPr>
          <a:xfrm>
            <a:off x="40640" y="44451"/>
            <a:ext cx="1176630" cy="859611"/>
          </a:xfrm>
          <a:prstGeom prst="rect">
            <a:avLst/>
          </a:prstGeom>
        </p:spPr>
      </p:pic>
    </p:spTree>
    <p:extLst>
      <p:ext uri="{BB962C8B-B14F-4D97-AF65-F5344CB8AC3E}">
        <p14:creationId xmlns:p14="http://schemas.microsoft.com/office/powerpoint/2010/main" val="3400687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962EA-9CAD-4958-80D6-E0178937CBF3}"/>
              </a:ext>
            </a:extLst>
          </p:cNvPr>
          <p:cNvSpPr>
            <a:spLocks noGrp="1"/>
          </p:cNvSpPr>
          <p:nvPr>
            <p:ph type="title"/>
          </p:nvPr>
        </p:nvSpPr>
        <p:spPr>
          <a:xfrm>
            <a:off x="1310640" y="365760"/>
            <a:ext cx="7376160" cy="1051878"/>
          </a:xfrm>
        </p:spPr>
        <p:txBody>
          <a:bodyPr>
            <a:normAutofit fontScale="90000"/>
          </a:bodyPr>
          <a:lstStyle/>
          <a:p>
            <a:br>
              <a:rPr lang="en-US" sz="2200" b="1" dirty="0">
                <a:latin typeface="Roboto"/>
              </a:rPr>
            </a:br>
            <a:r>
              <a:rPr lang="en-US" sz="2200" b="1" dirty="0">
                <a:solidFill>
                  <a:schemeClr val="accent1"/>
                </a:solidFill>
                <a:latin typeface="Roboto"/>
              </a:rPr>
              <a:t>Further consultations with Member States: proposed next steps</a:t>
            </a:r>
            <a:br>
              <a:rPr lang="en-KE" dirty="0"/>
            </a:br>
            <a:endParaRPr lang="en-KE" dirty="0"/>
          </a:p>
        </p:txBody>
      </p:sp>
      <p:sp>
        <p:nvSpPr>
          <p:cNvPr id="3" name="Content Placeholder 2">
            <a:extLst>
              <a:ext uri="{FF2B5EF4-FFF2-40B4-BE49-F238E27FC236}">
                <a16:creationId xmlns:a16="http://schemas.microsoft.com/office/drawing/2014/main" id="{257AE20C-5B60-4423-9FCB-AEB6D2612B52}"/>
              </a:ext>
            </a:extLst>
          </p:cNvPr>
          <p:cNvSpPr>
            <a:spLocks noGrp="1"/>
          </p:cNvSpPr>
          <p:nvPr>
            <p:ph idx="1"/>
          </p:nvPr>
        </p:nvSpPr>
        <p:spPr/>
        <p:txBody>
          <a:bodyPr>
            <a:normAutofit fontScale="47500" lnSpcReduction="20000"/>
          </a:bodyPr>
          <a:lstStyle/>
          <a:p>
            <a:pPr lvl="0"/>
            <a:r>
              <a:rPr lang="en-US" sz="4200" dirty="0">
                <a:latin typeface="Roboto" panose="02000000000000000000"/>
              </a:rPr>
              <a:t>Members of the CPR are invited to consider and provide further guidance with regard to the proposal to launch UNEP@50 during UNEA-5 and related proposals outlined in this note. </a:t>
            </a:r>
            <a:endParaRPr lang="en-KE" sz="4200" dirty="0">
              <a:latin typeface="Roboto" panose="02000000000000000000"/>
            </a:endParaRPr>
          </a:p>
          <a:p>
            <a:pPr lvl="0"/>
            <a:r>
              <a:rPr lang="en-US" sz="4200" dirty="0">
                <a:latin typeface="Roboto" panose="02000000000000000000"/>
              </a:rPr>
              <a:t>A dedicated meeting of the CPR subcommittee is organized at the end of June with a view to further consider the following specific objectives:</a:t>
            </a:r>
            <a:endParaRPr lang="en-KE" sz="4200" dirty="0">
              <a:latin typeface="Roboto" panose="02000000000000000000"/>
            </a:endParaRPr>
          </a:p>
          <a:p>
            <a:pPr lvl="0"/>
            <a:r>
              <a:rPr lang="en-US" sz="4200" dirty="0">
                <a:latin typeface="Roboto" panose="02000000000000000000"/>
              </a:rPr>
              <a:t>Consider the proposals to ensuring a strong science-policy interface; </a:t>
            </a:r>
            <a:endParaRPr lang="en-KE" sz="4200" dirty="0">
              <a:latin typeface="Roboto" panose="02000000000000000000"/>
            </a:endParaRPr>
          </a:p>
          <a:p>
            <a:pPr lvl="0"/>
            <a:r>
              <a:rPr lang="en-US" sz="4200" dirty="0">
                <a:latin typeface="Roboto" panose="02000000000000000000"/>
              </a:rPr>
              <a:t>Provide feedback on other proposed engagement and outreach initiatives; </a:t>
            </a:r>
            <a:endParaRPr lang="en-KE" sz="4200" dirty="0">
              <a:latin typeface="Roboto" panose="02000000000000000000"/>
            </a:endParaRPr>
          </a:p>
          <a:p>
            <a:pPr lvl="0"/>
            <a:r>
              <a:rPr lang="en-US" sz="4200" dirty="0">
                <a:latin typeface="Roboto" panose="02000000000000000000"/>
              </a:rPr>
              <a:t>Allow Member States to further consider and share ideas regarding the offer from Sweden to host a high-level political meeting in Stockholm in 2022, possibly on the basis of additional information to be submitted in advance by member State proponents. </a:t>
            </a:r>
            <a:endParaRPr lang="en-KE" sz="4200" dirty="0">
              <a:latin typeface="Roboto" panose="02000000000000000000"/>
            </a:endParaRPr>
          </a:p>
          <a:p>
            <a:r>
              <a:rPr lang="en-US" sz="4200" dirty="0">
                <a:latin typeface="Roboto" panose="02000000000000000000"/>
              </a:rPr>
              <a:t>Executive Director intends to continue to conduct informal consultations with Member States and Sustainable stakeholders. </a:t>
            </a:r>
            <a:endParaRPr lang="en-KE" sz="4200" dirty="0">
              <a:latin typeface="Roboto" panose="02000000000000000000"/>
            </a:endParaRPr>
          </a:p>
          <a:p>
            <a:endParaRPr lang="en-KE" dirty="0"/>
          </a:p>
        </p:txBody>
      </p:sp>
      <p:sp>
        <p:nvSpPr>
          <p:cNvPr id="4" name="Slide Number Placeholder 3">
            <a:extLst>
              <a:ext uri="{FF2B5EF4-FFF2-40B4-BE49-F238E27FC236}">
                <a16:creationId xmlns:a16="http://schemas.microsoft.com/office/drawing/2014/main" id="{08F55B21-0AA1-4780-89D1-B791E930D655}"/>
              </a:ext>
            </a:extLst>
          </p:cNvPr>
          <p:cNvSpPr>
            <a:spLocks noGrp="1"/>
          </p:cNvSpPr>
          <p:nvPr>
            <p:ph type="sldNum" sz="quarter" idx="12"/>
          </p:nvPr>
        </p:nvSpPr>
        <p:spPr/>
        <p:txBody>
          <a:bodyPr/>
          <a:lstStyle/>
          <a:p>
            <a:fld id="{02D97DE8-9B6A-4AC9-BC75-C86FBB0D4BBE}" type="slidenum">
              <a:rPr lang="en-US" smtClean="0">
                <a:solidFill>
                  <a:prstClr val="black">
                    <a:tint val="75000"/>
                  </a:prstClr>
                </a:solidFill>
              </a:rPr>
              <a:pPr/>
              <a:t>10</a:t>
            </a:fld>
            <a:endParaRPr lang="en-US">
              <a:solidFill>
                <a:prstClr val="black">
                  <a:tint val="75000"/>
                </a:prstClr>
              </a:solidFill>
            </a:endParaRPr>
          </a:p>
        </p:txBody>
      </p:sp>
      <p:pic>
        <p:nvPicPr>
          <p:cNvPr id="5" name="Picture 4" descr="A picture containing clock, drawing&#10;&#10;Description automatically generated">
            <a:extLst>
              <a:ext uri="{FF2B5EF4-FFF2-40B4-BE49-F238E27FC236}">
                <a16:creationId xmlns:a16="http://schemas.microsoft.com/office/drawing/2014/main" id="{DFDF35FA-4D7F-4388-82B3-46A4D039C3AC}"/>
              </a:ext>
            </a:extLst>
          </p:cNvPr>
          <p:cNvPicPr>
            <a:picLocks noChangeAspect="1"/>
          </p:cNvPicPr>
          <p:nvPr/>
        </p:nvPicPr>
        <p:blipFill>
          <a:blip r:embed="rId2"/>
          <a:stretch>
            <a:fillRect/>
          </a:stretch>
        </p:blipFill>
        <p:spPr>
          <a:xfrm>
            <a:off x="101555" y="69055"/>
            <a:ext cx="1036410" cy="755970"/>
          </a:xfrm>
          <a:prstGeom prst="rect">
            <a:avLst/>
          </a:prstGeom>
        </p:spPr>
      </p:pic>
    </p:spTree>
    <p:extLst>
      <p:ext uri="{BB962C8B-B14F-4D97-AF65-F5344CB8AC3E}">
        <p14:creationId xmlns:p14="http://schemas.microsoft.com/office/powerpoint/2010/main" val="719938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8063" y="2233013"/>
            <a:ext cx="8647873" cy="2091265"/>
          </a:xfrm>
        </p:spPr>
        <p:txBody>
          <a:bodyPr>
            <a:noAutofit/>
          </a:bodyPr>
          <a:lstStyle/>
          <a:p>
            <a:r>
              <a:rPr lang="en-US" b="1" dirty="0">
                <a:solidFill>
                  <a:schemeClr val="bg1"/>
                </a:solidFill>
                <a:latin typeface="Roboto" panose="02000000000000000000"/>
              </a:rPr>
              <a:t>Thank you</a:t>
            </a:r>
          </a:p>
        </p:txBody>
      </p:sp>
      <p:sp>
        <p:nvSpPr>
          <p:cNvPr id="13" name="Rectangle 12">
            <a:extLst>
              <a:ext uri="{FF2B5EF4-FFF2-40B4-BE49-F238E27FC236}">
                <a16:creationId xmlns:a16="http://schemas.microsoft.com/office/drawing/2014/main" id="{DD6F029B-EB8D-4462-B632-B8862B37390F}"/>
              </a:ext>
            </a:extLst>
          </p:cNvPr>
          <p:cNvSpPr/>
          <p:nvPr/>
        </p:nvSpPr>
        <p:spPr>
          <a:xfrm>
            <a:off x="130637" y="5238496"/>
            <a:ext cx="6921795"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160" b="1" i="0" u="none" strike="noStrike" kern="1200" baseline="0">
                <a:solidFill>
                  <a:srgbClr val="000000"/>
                </a:solidFill>
                <a:latin typeface="+mn-lt"/>
                <a:ea typeface="+mn-ea"/>
                <a:cs typeface="+mn-cs"/>
              </a:defRPr>
            </a:pPr>
            <a:r>
              <a:rPr kumimoji="0" lang="en-GB" sz="2000" b="1"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rPr>
              <a:t>Governance Affairs Office </a:t>
            </a:r>
          </a:p>
          <a:p>
            <a:pPr marL="0" marR="0" lvl="0" indent="0" algn="l" defTabSz="914400" rtl="0" eaLnBrk="1" fontAlgn="auto" latinLnBrk="0" hangingPunct="1">
              <a:lnSpc>
                <a:spcPct val="100000"/>
              </a:lnSpc>
              <a:spcBef>
                <a:spcPts val="0"/>
              </a:spcBef>
              <a:spcAft>
                <a:spcPts val="0"/>
              </a:spcAft>
              <a:buClrTx/>
              <a:buSzTx/>
              <a:buFontTx/>
              <a:buNone/>
              <a:tabLst/>
              <a:defRPr sz="2160" b="1" i="0" u="none" strike="noStrike" kern="1200" baseline="0">
                <a:solidFill>
                  <a:srgbClr val="000000"/>
                </a:solidFill>
                <a:latin typeface="+mn-lt"/>
                <a:ea typeface="+mn-ea"/>
                <a:cs typeface="+mn-cs"/>
              </a:defRPr>
            </a:pPr>
            <a:endParaRPr kumimoji="0" lang="en-GB" sz="2000" b="1"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endParaRPr>
          </a:p>
        </p:txBody>
      </p:sp>
      <p:pic>
        <p:nvPicPr>
          <p:cNvPr id="5" name="Picture 4" descr="A picture containing clock, drawing&#10;&#10;Description automatically generated">
            <a:extLst>
              <a:ext uri="{FF2B5EF4-FFF2-40B4-BE49-F238E27FC236}">
                <a16:creationId xmlns:a16="http://schemas.microsoft.com/office/drawing/2014/main" id="{A4EC2C22-92E5-48B6-82D4-1EFADB21D0D2}"/>
              </a:ext>
            </a:extLst>
          </p:cNvPr>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130637" y="230293"/>
            <a:ext cx="1720580" cy="1256878"/>
          </a:xfrm>
          <a:prstGeom prst="rect">
            <a:avLst/>
          </a:prstGeom>
        </p:spPr>
      </p:pic>
      <p:pic>
        <p:nvPicPr>
          <p:cNvPr id="6" name="Picture 5">
            <a:extLst>
              <a:ext uri="{FF2B5EF4-FFF2-40B4-BE49-F238E27FC236}">
                <a16:creationId xmlns:a16="http://schemas.microsoft.com/office/drawing/2014/main" id="{7B8FF71D-6F0A-4AF7-9620-AAA9CA704583}"/>
              </a:ext>
            </a:extLst>
          </p:cNvPr>
          <p:cNvPicPr>
            <a:picLocks noChangeAspect="1"/>
          </p:cNvPicPr>
          <p:nvPr/>
        </p:nvPicPr>
        <p:blipFill>
          <a:blip r:embed="rId4">
            <a:biLevel thresh="25000"/>
          </a:blip>
          <a:stretch>
            <a:fillRect/>
          </a:stretch>
        </p:blipFill>
        <p:spPr>
          <a:xfrm>
            <a:off x="7337329" y="29279"/>
            <a:ext cx="1806671" cy="1457892"/>
          </a:xfrm>
          <a:prstGeom prst="rect">
            <a:avLst/>
          </a:prstGeom>
        </p:spPr>
      </p:pic>
    </p:spTree>
    <p:extLst>
      <p:ext uri="{BB962C8B-B14F-4D97-AF65-F5344CB8AC3E}">
        <p14:creationId xmlns:p14="http://schemas.microsoft.com/office/powerpoint/2010/main" val="1849356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60128-99BA-487B-8C35-56C25073A03F}"/>
              </a:ext>
            </a:extLst>
          </p:cNvPr>
          <p:cNvSpPr>
            <a:spLocks noGrp="1"/>
          </p:cNvSpPr>
          <p:nvPr>
            <p:ph type="title"/>
          </p:nvPr>
        </p:nvSpPr>
        <p:spPr>
          <a:xfrm>
            <a:off x="1910080" y="457200"/>
            <a:ext cx="6776720" cy="960438"/>
          </a:xfrm>
        </p:spPr>
        <p:txBody>
          <a:bodyPr>
            <a:normAutofit fontScale="90000"/>
          </a:bodyPr>
          <a:lstStyle/>
          <a:p>
            <a:br>
              <a:rPr lang="en-US" b="1" dirty="0">
                <a:latin typeface="Roboto" panose="02000000000000000000"/>
                <a:ea typeface="Calibri" panose="020F0502020204030204" pitchFamily="34" charset="0"/>
                <a:cs typeface="Times New Roman" panose="02020603050405020304" pitchFamily="18" charset="0"/>
              </a:rPr>
            </a:br>
            <a:r>
              <a:rPr lang="en-US" sz="3600" b="1" dirty="0">
                <a:latin typeface="Roboto" panose="02000000000000000000"/>
                <a:ea typeface="Calibri" panose="020F0502020204030204" pitchFamily="34" charset="0"/>
                <a:cs typeface="Times New Roman" panose="02020603050405020304" pitchFamily="18" charset="0"/>
              </a:rPr>
              <a:t>I. Introduction</a:t>
            </a:r>
            <a:br>
              <a:rPr lang="en-KE" dirty="0">
                <a:latin typeface="Roboto" panose="02000000000000000000"/>
                <a:ea typeface="Calibri" panose="020F0502020204030204" pitchFamily="34" charset="0"/>
                <a:cs typeface="Times New Roman" panose="02020603050405020304" pitchFamily="18" charset="0"/>
              </a:rPr>
            </a:br>
            <a:endParaRPr lang="en-KE" dirty="0"/>
          </a:p>
        </p:txBody>
      </p:sp>
      <p:sp>
        <p:nvSpPr>
          <p:cNvPr id="3" name="Content Placeholder 2">
            <a:extLst>
              <a:ext uri="{FF2B5EF4-FFF2-40B4-BE49-F238E27FC236}">
                <a16:creationId xmlns:a16="http://schemas.microsoft.com/office/drawing/2014/main" id="{594993D0-3158-4239-BCEA-B9E0A6A30569}"/>
              </a:ext>
            </a:extLst>
          </p:cNvPr>
          <p:cNvSpPr>
            <a:spLocks noGrp="1"/>
          </p:cNvSpPr>
          <p:nvPr>
            <p:ph idx="1"/>
          </p:nvPr>
        </p:nvSpPr>
        <p:spPr/>
        <p:txBody>
          <a:bodyPr>
            <a:normAutofit fontScale="85000" lnSpcReduction="10000"/>
          </a:bodyPr>
          <a:lstStyle/>
          <a:p>
            <a:pPr lvl="0">
              <a:lnSpc>
                <a:spcPct val="107000"/>
              </a:lnSpc>
              <a:buFont typeface="Symbol" panose="05050102010706020507" pitchFamily="18" charset="2"/>
              <a:buChar char=""/>
            </a:pPr>
            <a:r>
              <a:rPr lang="en-US" dirty="0">
                <a:latin typeface="Roboto" panose="02000000000000000000"/>
                <a:ea typeface="Calibri" panose="020F0502020204030204" pitchFamily="34" charset="0"/>
                <a:cs typeface="Times New Roman" panose="02020603050405020304" pitchFamily="18" charset="0"/>
              </a:rPr>
              <a:t>Status of consultations with member States and stakeholders led by the Executive Director</a:t>
            </a:r>
            <a:endParaRPr lang="en-KE" dirty="0">
              <a:latin typeface="Roboto" panose="02000000000000000000"/>
              <a:ea typeface="Calibri" panose="020F0502020204030204" pitchFamily="34" charset="0"/>
              <a:cs typeface="Times New Roman" panose="02020603050405020304" pitchFamily="18" charset="0"/>
            </a:endParaRPr>
          </a:p>
          <a:p>
            <a:pPr lvl="0" algn="just">
              <a:lnSpc>
                <a:spcPct val="107000"/>
              </a:lnSpc>
              <a:spcBef>
                <a:spcPts val="600"/>
              </a:spcBef>
              <a:buFont typeface="Symbol" panose="05050102010706020507" pitchFamily="18" charset="2"/>
              <a:buChar char=""/>
            </a:pPr>
            <a:r>
              <a:rPr lang="en-US" dirty="0">
                <a:latin typeface="Roboto" panose="02000000000000000000"/>
                <a:ea typeface="Calibri" panose="020F0502020204030204" pitchFamily="34" charset="0"/>
                <a:cs typeface="Times New Roman" panose="02020603050405020304" pitchFamily="18" charset="0"/>
              </a:rPr>
              <a:t>Launching the commemorations of the 50th anniversary of the establishment of UNEP at the fifth session for the UN Environment Assembly; </a:t>
            </a:r>
            <a:endParaRPr lang="en-KE" dirty="0">
              <a:latin typeface="Roboto" panose="02000000000000000000"/>
              <a:ea typeface="Calibri" panose="020F0502020204030204" pitchFamily="34" charset="0"/>
              <a:cs typeface="Times New Roman" panose="02020603050405020304" pitchFamily="18" charset="0"/>
            </a:endParaRPr>
          </a:p>
          <a:p>
            <a:pPr lvl="0" algn="just">
              <a:lnSpc>
                <a:spcPct val="107000"/>
              </a:lnSpc>
              <a:spcBef>
                <a:spcPts val="600"/>
              </a:spcBef>
              <a:buFont typeface="Symbol" panose="05050102010706020507" pitchFamily="18" charset="2"/>
              <a:buChar char=""/>
            </a:pPr>
            <a:r>
              <a:rPr lang="en-US" dirty="0">
                <a:latin typeface="Roboto" panose="02000000000000000000"/>
                <a:ea typeface="Calibri" panose="020F0502020204030204" pitchFamily="34" charset="0"/>
                <a:cs typeface="Times New Roman" panose="02020603050405020304" pitchFamily="18" charset="0"/>
              </a:rPr>
              <a:t>Possible engagement and outreach activities following the launch; </a:t>
            </a:r>
            <a:endParaRPr lang="en-KE" dirty="0">
              <a:latin typeface="Roboto" panose="02000000000000000000"/>
              <a:ea typeface="Calibri" panose="020F0502020204030204" pitchFamily="34" charset="0"/>
              <a:cs typeface="Times New Roman" panose="02020603050405020304" pitchFamily="18" charset="0"/>
            </a:endParaRPr>
          </a:p>
          <a:p>
            <a:pPr lvl="0" algn="just">
              <a:lnSpc>
                <a:spcPct val="107000"/>
              </a:lnSpc>
              <a:spcBef>
                <a:spcPts val="600"/>
              </a:spcBef>
              <a:buFont typeface="Symbol" panose="05050102010706020507" pitchFamily="18" charset="2"/>
              <a:buChar char=""/>
            </a:pPr>
            <a:r>
              <a:rPr lang="en-US" dirty="0">
                <a:latin typeface="Roboto" panose="02000000000000000000"/>
                <a:ea typeface="Calibri" panose="020F0502020204030204" pitchFamily="34" charset="0"/>
                <a:cs typeface="Times New Roman" panose="02020603050405020304" pitchFamily="18" charset="0"/>
              </a:rPr>
              <a:t>Ensuring a strong science-policy interface; and </a:t>
            </a:r>
            <a:endParaRPr lang="en-KE" dirty="0">
              <a:latin typeface="Roboto" panose="02000000000000000000"/>
              <a:ea typeface="Calibri" panose="020F0502020204030204" pitchFamily="34" charset="0"/>
              <a:cs typeface="Times New Roman" panose="02020603050405020304" pitchFamily="18" charset="0"/>
            </a:endParaRPr>
          </a:p>
          <a:p>
            <a:pPr lvl="0" algn="just">
              <a:lnSpc>
                <a:spcPct val="107000"/>
              </a:lnSpc>
              <a:spcBef>
                <a:spcPts val="600"/>
              </a:spcBef>
              <a:buFont typeface="Symbol" panose="05050102010706020507" pitchFamily="18" charset="2"/>
              <a:buChar char=""/>
            </a:pPr>
            <a:r>
              <a:rPr lang="en-US" dirty="0">
                <a:latin typeface="Roboto" panose="02000000000000000000"/>
                <a:ea typeface="Calibri" panose="020F0502020204030204" pitchFamily="34" charset="0"/>
                <a:cs typeface="Times New Roman" panose="02020603050405020304" pitchFamily="18" charset="0"/>
              </a:rPr>
              <a:t>Further consultations with Member States: proposed next steps</a:t>
            </a:r>
            <a:endParaRPr lang="en-KE" dirty="0">
              <a:latin typeface="Roboto" panose="02000000000000000000"/>
              <a:ea typeface="Calibri" panose="020F0502020204030204" pitchFamily="34" charset="0"/>
              <a:cs typeface="Times New Roman" panose="02020603050405020304" pitchFamily="18" charset="0"/>
            </a:endParaRPr>
          </a:p>
          <a:p>
            <a:pPr marL="0" indent="0">
              <a:buNone/>
            </a:pPr>
            <a:endParaRPr lang="en-KE" dirty="0"/>
          </a:p>
        </p:txBody>
      </p:sp>
      <p:sp>
        <p:nvSpPr>
          <p:cNvPr id="4" name="Slide Number Placeholder 3">
            <a:extLst>
              <a:ext uri="{FF2B5EF4-FFF2-40B4-BE49-F238E27FC236}">
                <a16:creationId xmlns:a16="http://schemas.microsoft.com/office/drawing/2014/main" id="{C85B3086-103F-46B7-8203-B43A783D027F}"/>
              </a:ext>
            </a:extLst>
          </p:cNvPr>
          <p:cNvSpPr>
            <a:spLocks noGrp="1"/>
          </p:cNvSpPr>
          <p:nvPr>
            <p:ph type="sldNum" sz="quarter" idx="12"/>
          </p:nvPr>
        </p:nvSpPr>
        <p:spPr/>
        <p:txBody>
          <a:bodyPr/>
          <a:lstStyle/>
          <a:p>
            <a:fld id="{02D97DE8-9B6A-4AC9-BC75-C86FBB0D4BBE}" type="slidenum">
              <a:rPr lang="en-US" smtClean="0">
                <a:solidFill>
                  <a:prstClr val="black">
                    <a:tint val="75000"/>
                  </a:prstClr>
                </a:solidFill>
              </a:rPr>
              <a:pPr/>
              <a:t>2</a:t>
            </a:fld>
            <a:endParaRPr lang="en-US">
              <a:solidFill>
                <a:prstClr val="black">
                  <a:tint val="75000"/>
                </a:prstClr>
              </a:solidFill>
            </a:endParaRPr>
          </a:p>
        </p:txBody>
      </p:sp>
      <p:pic>
        <p:nvPicPr>
          <p:cNvPr id="5" name="Picture 2">
            <a:extLst>
              <a:ext uri="{FF2B5EF4-FFF2-40B4-BE49-F238E27FC236}">
                <a16:creationId xmlns:a16="http://schemas.microsoft.com/office/drawing/2014/main" id="{439792E6-D2EC-4A7F-BC50-65FEA926C512}"/>
              </a:ext>
            </a:extLst>
          </p:cNvPr>
          <p:cNvPicPr>
            <a:picLocks noChangeAspect="1" noChangeArrowheads="1"/>
          </p:cNvPicPr>
          <p:nvPr/>
        </p:nvPicPr>
        <p:blipFill>
          <a:blip r:embed="rId2"/>
          <a:srcRect/>
          <a:stretch/>
        </p:blipFill>
        <p:spPr bwMode="auto">
          <a:xfrm>
            <a:off x="65308" y="104257"/>
            <a:ext cx="1176301" cy="859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47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F2DAF7-439B-4A57-B37D-643E92482CC9}"/>
              </a:ext>
            </a:extLst>
          </p:cNvPr>
          <p:cNvSpPr>
            <a:spLocks noGrp="1"/>
          </p:cNvSpPr>
          <p:nvPr>
            <p:ph type="title"/>
          </p:nvPr>
        </p:nvSpPr>
        <p:spPr>
          <a:xfrm>
            <a:off x="515125" y="1153572"/>
            <a:ext cx="2400300" cy="4461163"/>
          </a:xfrm>
        </p:spPr>
        <p:txBody>
          <a:bodyPr>
            <a:normAutofit/>
          </a:bodyPr>
          <a:lstStyle/>
          <a:p>
            <a:pPr>
              <a:lnSpc>
                <a:spcPct val="90000"/>
              </a:lnSpc>
            </a:pPr>
            <a:r>
              <a:rPr lang="en-US" sz="2400" b="1">
                <a:solidFill>
                  <a:srgbClr val="FFFFFF"/>
                </a:solidFill>
                <a:latin typeface="Roboto" panose="02000000000000000000"/>
                <a:ea typeface="Calibri" panose="020F0502020204030204" pitchFamily="34" charset="0"/>
                <a:cs typeface="Times New Roman" panose="02020603050405020304" pitchFamily="18" charset="0"/>
              </a:rPr>
              <a:t>Status of consultations with member States and stakeholders led by the Executive Director</a:t>
            </a:r>
            <a:endParaRPr lang="en-KE" sz="2400">
              <a:solidFill>
                <a:srgbClr val="FFFFFF"/>
              </a:solidFill>
              <a:latin typeface="Roboto" panose="02000000000000000000"/>
            </a:endParaRPr>
          </a:p>
        </p:txBody>
      </p:sp>
      <p:sp>
        <p:nvSpPr>
          <p:cNvPr id="14"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2A57459-5856-48ED-A279-E18279DCA0A3}"/>
              </a:ext>
            </a:extLst>
          </p:cNvPr>
          <p:cNvSpPr>
            <a:spLocks noGrp="1"/>
          </p:cNvSpPr>
          <p:nvPr>
            <p:ph idx="1"/>
          </p:nvPr>
        </p:nvSpPr>
        <p:spPr>
          <a:xfrm>
            <a:off x="3335481" y="591344"/>
            <a:ext cx="5179868" cy="5585619"/>
          </a:xfrm>
        </p:spPr>
        <p:txBody>
          <a:bodyPr anchor="ctr">
            <a:normAutofit/>
          </a:bodyPr>
          <a:lstStyle/>
          <a:p>
            <a:pPr marL="0" lvl="0" indent="0">
              <a:lnSpc>
                <a:spcPct val="90000"/>
              </a:lnSpc>
              <a:spcBef>
                <a:spcPts val="600"/>
              </a:spcBef>
              <a:spcAft>
                <a:spcPts val="600"/>
              </a:spcAft>
              <a:buNone/>
            </a:pPr>
            <a:r>
              <a:rPr lang="en-US" sz="2200" b="1" dirty="0">
                <a:latin typeface="Roboto" panose="02000000000000000000"/>
                <a:ea typeface="Calibri" panose="020F0502020204030204" pitchFamily="34" charset="0"/>
                <a:cs typeface="Times New Roman" panose="02020603050405020304" pitchFamily="18" charset="0"/>
              </a:rPr>
              <a:t>Main conclusions of this first round of consultations were:</a:t>
            </a:r>
            <a:endParaRPr lang="en-KE" sz="2200" b="1" dirty="0">
              <a:latin typeface="Roboto" panose="02000000000000000000"/>
              <a:ea typeface="Calibri" panose="020F0502020204030204" pitchFamily="34" charset="0"/>
              <a:cs typeface="Times New Roman" panose="02020603050405020304" pitchFamily="18" charset="0"/>
            </a:endParaRPr>
          </a:p>
          <a:p>
            <a:pPr lvl="0">
              <a:lnSpc>
                <a:spcPct val="90000"/>
              </a:lnSpc>
              <a:spcBef>
                <a:spcPts val="600"/>
              </a:spcBef>
              <a:spcAft>
                <a:spcPts val="600"/>
              </a:spcAft>
              <a:buFont typeface="+mj-lt"/>
              <a:buAutoNum type="alphaLcParenR"/>
            </a:pPr>
            <a:r>
              <a:rPr lang="en-US" sz="2200" dirty="0">
                <a:latin typeface="Roboto" panose="02000000000000000000"/>
                <a:ea typeface="Calibri" panose="020F0502020204030204" pitchFamily="34" charset="0"/>
                <a:cs typeface="Times New Roman" panose="02020603050405020304" pitchFamily="18" charset="0"/>
              </a:rPr>
              <a:t>The 50th anniversary of the establishment of UNEP (UNEP@50) should be held at the UNEP headquarters in Nairobi, Kenya;</a:t>
            </a:r>
            <a:endParaRPr lang="en-KE" sz="2200" dirty="0">
              <a:latin typeface="Roboto" panose="02000000000000000000"/>
              <a:ea typeface="Calibri" panose="020F0502020204030204" pitchFamily="34" charset="0"/>
              <a:cs typeface="Times New Roman" panose="02020603050405020304" pitchFamily="18" charset="0"/>
            </a:endParaRPr>
          </a:p>
          <a:p>
            <a:pPr lvl="0">
              <a:lnSpc>
                <a:spcPct val="90000"/>
              </a:lnSpc>
              <a:spcBef>
                <a:spcPts val="600"/>
              </a:spcBef>
              <a:spcAft>
                <a:spcPts val="600"/>
              </a:spcAft>
              <a:buFont typeface="+mj-lt"/>
              <a:buAutoNum type="alphaLcParenR"/>
            </a:pPr>
            <a:r>
              <a:rPr lang="en-US" sz="2200" dirty="0">
                <a:latin typeface="Roboto" panose="02000000000000000000"/>
                <a:ea typeface="Calibri" panose="020F0502020204030204" pitchFamily="34" charset="0"/>
                <a:cs typeface="Times New Roman" panose="02020603050405020304" pitchFamily="18" charset="0"/>
              </a:rPr>
              <a:t>UNEA-5 in February 2021 provides a useful opportunity to kick-start the commemorations;</a:t>
            </a:r>
            <a:endParaRPr lang="en-KE" sz="2200" dirty="0">
              <a:latin typeface="Roboto" panose="02000000000000000000"/>
              <a:ea typeface="Calibri" panose="020F0502020204030204" pitchFamily="34" charset="0"/>
              <a:cs typeface="Times New Roman" panose="02020603050405020304" pitchFamily="18" charset="0"/>
            </a:endParaRPr>
          </a:p>
          <a:p>
            <a:pPr lvl="0">
              <a:lnSpc>
                <a:spcPct val="90000"/>
              </a:lnSpc>
              <a:spcBef>
                <a:spcPts val="600"/>
              </a:spcBef>
              <a:spcAft>
                <a:spcPts val="600"/>
              </a:spcAft>
              <a:buFont typeface="+mj-lt"/>
              <a:buAutoNum type="alphaLcParenR"/>
            </a:pPr>
            <a:r>
              <a:rPr lang="en-US" sz="2200" dirty="0">
                <a:latin typeface="Roboto" panose="02000000000000000000"/>
                <a:ea typeface="Calibri" panose="020F0502020204030204" pitchFamily="34" charset="0"/>
                <a:cs typeface="Times New Roman" panose="02020603050405020304" pitchFamily="18" charset="0"/>
              </a:rPr>
              <a:t>The launch of the commemorations of UNEP’s 50</a:t>
            </a:r>
            <a:r>
              <a:rPr lang="en-US" sz="2200" baseline="30000" dirty="0">
                <a:latin typeface="Roboto" panose="02000000000000000000"/>
                <a:ea typeface="Calibri" panose="020F0502020204030204" pitchFamily="34" charset="0"/>
                <a:cs typeface="Times New Roman" panose="02020603050405020304" pitchFamily="18" charset="0"/>
              </a:rPr>
              <a:t>th</a:t>
            </a:r>
            <a:r>
              <a:rPr lang="en-US" sz="2200" dirty="0">
                <a:latin typeface="Roboto" panose="02000000000000000000"/>
                <a:ea typeface="Calibri" panose="020F0502020204030204" pitchFamily="34" charset="0"/>
                <a:cs typeface="Times New Roman" panose="02020603050405020304" pitchFamily="18" charset="0"/>
              </a:rPr>
              <a:t> anniversary should not preclude other important events involving various stakeholders, including, for example, multilateral environmental agreements;</a:t>
            </a:r>
            <a:endParaRPr lang="en-KE" sz="2200" dirty="0">
              <a:latin typeface="Roboto" panose="02000000000000000000"/>
              <a:ea typeface="Calibri" panose="020F0502020204030204" pitchFamily="34" charset="0"/>
              <a:cs typeface="Times New Roman" panose="02020603050405020304" pitchFamily="18" charset="0"/>
            </a:endParaRPr>
          </a:p>
          <a:p>
            <a:pPr marL="0" indent="0">
              <a:lnSpc>
                <a:spcPct val="90000"/>
              </a:lnSpc>
              <a:buNone/>
            </a:pPr>
            <a:endParaRPr lang="en-KE" sz="2200" dirty="0"/>
          </a:p>
        </p:txBody>
      </p:sp>
      <p:sp>
        <p:nvSpPr>
          <p:cNvPr id="4" name="Slide Number Placeholder 3">
            <a:extLst>
              <a:ext uri="{FF2B5EF4-FFF2-40B4-BE49-F238E27FC236}">
                <a16:creationId xmlns:a16="http://schemas.microsoft.com/office/drawing/2014/main" id="{36BC8AB4-B3F8-47BA-8D3F-52FD46E919F0}"/>
              </a:ext>
            </a:extLst>
          </p:cNvPr>
          <p:cNvSpPr>
            <a:spLocks noGrp="1"/>
          </p:cNvSpPr>
          <p:nvPr>
            <p:ph type="sldNum" sz="quarter" idx="12"/>
          </p:nvPr>
        </p:nvSpPr>
        <p:spPr>
          <a:xfrm>
            <a:off x="7156173" y="6356350"/>
            <a:ext cx="1359176" cy="365125"/>
          </a:xfrm>
        </p:spPr>
        <p:txBody>
          <a:bodyPr>
            <a:normAutofit/>
          </a:bodyPr>
          <a:lstStyle/>
          <a:p>
            <a:pPr>
              <a:spcAft>
                <a:spcPts val="600"/>
              </a:spcAft>
            </a:pPr>
            <a:fld id="{02D97DE8-9B6A-4AC9-BC75-C86FBB0D4BBE}" type="slidenum">
              <a:rPr lang="en-US" smtClean="0"/>
              <a:pPr>
                <a:spcAft>
                  <a:spcPts val="600"/>
                </a:spcAft>
              </a:pPr>
              <a:t>3</a:t>
            </a:fld>
            <a:endParaRPr lang="en-US"/>
          </a:p>
        </p:txBody>
      </p:sp>
      <p:pic>
        <p:nvPicPr>
          <p:cNvPr id="5" name="Picture 4">
            <a:extLst>
              <a:ext uri="{FF2B5EF4-FFF2-40B4-BE49-F238E27FC236}">
                <a16:creationId xmlns:a16="http://schemas.microsoft.com/office/drawing/2014/main" id="{066A295B-BB76-4104-959C-A88A0EED3AE1}"/>
              </a:ext>
            </a:extLst>
          </p:cNvPr>
          <p:cNvPicPr>
            <a:picLocks noChangeAspect="1"/>
          </p:cNvPicPr>
          <p:nvPr/>
        </p:nvPicPr>
        <p:blipFill>
          <a:blip r:embed="rId2"/>
          <a:stretch>
            <a:fillRect/>
          </a:stretch>
        </p:blipFill>
        <p:spPr>
          <a:xfrm>
            <a:off x="101555" y="69055"/>
            <a:ext cx="1036410" cy="755970"/>
          </a:xfrm>
          <a:prstGeom prst="rect">
            <a:avLst/>
          </a:prstGeom>
        </p:spPr>
      </p:pic>
    </p:spTree>
    <p:extLst>
      <p:ext uri="{BB962C8B-B14F-4D97-AF65-F5344CB8AC3E}">
        <p14:creationId xmlns:p14="http://schemas.microsoft.com/office/powerpoint/2010/main" val="3949830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C7C83A-887C-49D7-BF9F-AAB1BDF94367}"/>
              </a:ext>
            </a:extLst>
          </p:cNvPr>
          <p:cNvSpPr>
            <a:spLocks noGrp="1"/>
          </p:cNvSpPr>
          <p:nvPr>
            <p:ph type="title"/>
          </p:nvPr>
        </p:nvSpPr>
        <p:spPr>
          <a:xfrm>
            <a:off x="-62144" y="1153572"/>
            <a:ext cx="2977569" cy="4461163"/>
          </a:xfrm>
        </p:spPr>
        <p:txBody>
          <a:bodyPr>
            <a:normAutofit/>
          </a:bodyPr>
          <a:lstStyle/>
          <a:p>
            <a:pPr marL="342900" lvl="0" indent="-342900">
              <a:lnSpc>
                <a:spcPct val="90000"/>
              </a:lnSpc>
              <a:spcBef>
                <a:spcPts val="600"/>
              </a:spcBef>
              <a:spcAft>
                <a:spcPts val="600"/>
              </a:spcAft>
            </a:pPr>
            <a:br>
              <a:rPr lang="en-US" sz="2000" b="1" dirty="0">
                <a:solidFill>
                  <a:srgbClr val="FFFFFF"/>
                </a:solidFill>
                <a:latin typeface="Roboto" panose="02000000000000000000"/>
                <a:ea typeface="Calibri" panose="020F0502020204030204" pitchFamily="34" charset="0"/>
                <a:cs typeface="Times New Roman" panose="02020603050405020304" pitchFamily="18" charset="0"/>
              </a:rPr>
            </a:br>
            <a:r>
              <a:rPr lang="en-US" sz="2000" b="1" dirty="0">
                <a:solidFill>
                  <a:srgbClr val="FFFFFF"/>
                </a:solidFill>
                <a:latin typeface="Roboto" panose="02000000000000000000"/>
                <a:ea typeface="Calibri" panose="020F0502020204030204" pitchFamily="34" charset="0"/>
                <a:cs typeface="Times New Roman" panose="02020603050405020304" pitchFamily="18" charset="0"/>
              </a:rPr>
              <a:t>Launching the commemorations of the 50th anniversary of the establishment of UNEP </a:t>
            </a:r>
            <a:br>
              <a:rPr lang="en-KE" sz="2000" dirty="0">
                <a:solidFill>
                  <a:srgbClr val="FFFFFF"/>
                </a:solidFill>
                <a:latin typeface="Roboto" panose="02000000000000000000"/>
                <a:ea typeface="Calibri" panose="020F0502020204030204" pitchFamily="34" charset="0"/>
                <a:cs typeface="Times New Roman" panose="02020603050405020304" pitchFamily="18" charset="0"/>
              </a:rPr>
            </a:br>
            <a:endParaRPr lang="en-KE" sz="2000" dirty="0">
              <a:solidFill>
                <a:srgbClr val="FFFFFF"/>
              </a:solidFill>
              <a:latin typeface="Roboto" panose="02000000000000000000"/>
            </a:endParaRPr>
          </a:p>
        </p:txBody>
      </p:sp>
      <p:sp>
        <p:nvSpPr>
          <p:cNvPr id="14"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9DB8C83-576A-4059-848C-350260ACFAF7}"/>
              </a:ext>
            </a:extLst>
          </p:cNvPr>
          <p:cNvSpPr>
            <a:spLocks noGrp="1"/>
          </p:cNvSpPr>
          <p:nvPr>
            <p:ph idx="1"/>
          </p:nvPr>
        </p:nvSpPr>
        <p:spPr>
          <a:xfrm>
            <a:off x="3335481" y="591344"/>
            <a:ext cx="5179868" cy="5585619"/>
          </a:xfrm>
        </p:spPr>
        <p:txBody>
          <a:bodyPr anchor="ctr">
            <a:normAutofit/>
          </a:bodyPr>
          <a:lstStyle/>
          <a:p>
            <a:pPr marL="0" lvl="0" indent="0">
              <a:lnSpc>
                <a:spcPct val="90000"/>
              </a:lnSpc>
              <a:spcBef>
                <a:spcPts val="600"/>
              </a:spcBef>
              <a:spcAft>
                <a:spcPts val="600"/>
              </a:spcAft>
              <a:buNone/>
            </a:pPr>
            <a:r>
              <a:rPr lang="en-US" sz="2000" b="1" dirty="0">
                <a:latin typeface="Roboto"/>
                <a:ea typeface="Calibri" panose="020F0502020204030204" pitchFamily="34" charset="0"/>
                <a:cs typeface="Times New Roman" panose="02020603050405020304" pitchFamily="18" charset="0"/>
              </a:rPr>
              <a:t>Recommendations that the forthcoming:</a:t>
            </a:r>
          </a:p>
          <a:p>
            <a:pPr>
              <a:lnSpc>
                <a:spcPct val="90000"/>
              </a:lnSpc>
              <a:spcBef>
                <a:spcPts val="600"/>
              </a:spcBef>
              <a:spcAft>
                <a:spcPts val="600"/>
              </a:spcAft>
            </a:pPr>
            <a:r>
              <a:rPr lang="en-US" sz="2000" dirty="0">
                <a:latin typeface="Roboto"/>
                <a:ea typeface="Calibri" panose="020F0502020204030204" pitchFamily="34" charset="0"/>
                <a:cs typeface="Times New Roman" panose="02020603050405020304" pitchFamily="18" charset="0"/>
              </a:rPr>
              <a:t>Environment Assembly launches the commemoration of the 50</a:t>
            </a:r>
            <a:r>
              <a:rPr lang="en-US" sz="2000" baseline="30000" dirty="0">
                <a:latin typeface="Roboto"/>
                <a:ea typeface="Calibri" panose="020F0502020204030204" pitchFamily="34" charset="0"/>
                <a:cs typeface="Times New Roman" panose="02020603050405020304" pitchFamily="18" charset="0"/>
              </a:rPr>
              <a:t>th</a:t>
            </a:r>
            <a:r>
              <a:rPr lang="en-US" sz="2000" dirty="0">
                <a:latin typeface="Roboto"/>
                <a:ea typeface="Calibri" panose="020F0502020204030204" pitchFamily="34" charset="0"/>
                <a:cs typeface="Times New Roman" panose="02020603050405020304" pitchFamily="18" charset="0"/>
              </a:rPr>
              <a:t> anniversary of the establishment of UNEP, as mandated by decision 4/2 of UNEA 4, at UNEP headquarters in Nairobi, Kenya. </a:t>
            </a:r>
            <a:endParaRPr lang="en-KE" sz="2000" dirty="0">
              <a:latin typeface="Roboto"/>
              <a:ea typeface="Calibri" panose="020F0502020204030204" pitchFamily="34" charset="0"/>
              <a:cs typeface="Times New Roman" panose="02020603050405020304" pitchFamily="18" charset="0"/>
            </a:endParaRPr>
          </a:p>
          <a:p>
            <a:pPr>
              <a:lnSpc>
                <a:spcPct val="90000"/>
              </a:lnSpc>
              <a:spcBef>
                <a:spcPts val="600"/>
              </a:spcBef>
              <a:spcAft>
                <a:spcPts val="600"/>
              </a:spcAft>
            </a:pPr>
            <a:r>
              <a:rPr lang="en-US" sz="2000" dirty="0">
                <a:latin typeface="Roboto"/>
                <a:ea typeface="Calibri" panose="020F0502020204030204" pitchFamily="34" charset="0"/>
                <a:cs typeface="Times New Roman" panose="02020603050405020304" pitchFamily="18" charset="0"/>
              </a:rPr>
              <a:t>A launch of the commemorations of the 50th anniversary of UNEP during UNEA may also provide a wider context for the implementation of </a:t>
            </a:r>
            <a:r>
              <a:rPr lang="en-US" sz="2000" u="sng" dirty="0">
                <a:latin typeface="Roboto"/>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General Assembly Resolution 73/333</a:t>
            </a:r>
            <a:r>
              <a:rPr lang="en-US" sz="2000" dirty="0">
                <a:latin typeface="Roboto"/>
                <a:ea typeface="Calibri" panose="020F0502020204030204" pitchFamily="34" charset="0"/>
                <a:cs typeface="Times New Roman" panose="02020603050405020304" pitchFamily="18" charset="0"/>
              </a:rPr>
              <a:t>, A launch of the commemorations during UNEA-5 will also offer Ministers of the Environment and leaders of the global environmental community several opportunities to strengthen environmental multilateralism, as outlined in Box 1. </a:t>
            </a:r>
            <a:endParaRPr lang="en-KE" sz="2000" dirty="0">
              <a:latin typeface="Roboto"/>
              <a:ea typeface="Calibri" panose="020F0502020204030204" pitchFamily="34" charset="0"/>
              <a:cs typeface="Times New Roman" panose="02020603050405020304" pitchFamily="18" charset="0"/>
            </a:endParaRPr>
          </a:p>
          <a:p>
            <a:pPr marL="0" indent="0">
              <a:lnSpc>
                <a:spcPct val="90000"/>
              </a:lnSpc>
              <a:buNone/>
            </a:pPr>
            <a:endParaRPr lang="en-KE" sz="1800" dirty="0"/>
          </a:p>
        </p:txBody>
      </p:sp>
      <p:sp>
        <p:nvSpPr>
          <p:cNvPr id="4" name="Slide Number Placeholder 3">
            <a:extLst>
              <a:ext uri="{FF2B5EF4-FFF2-40B4-BE49-F238E27FC236}">
                <a16:creationId xmlns:a16="http://schemas.microsoft.com/office/drawing/2014/main" id="{7CF7FCDB-01FB-41A0-944A-B67F01BACF9F}"/>
              </a:ext>
            </a:extLst>
          </p:cNvPr>
          <p:cNvSpPr>
            <a:spLocks noGrp="1"/>
          </p:cNvSpPr>
          <p:nvPr>
            <p:ph type="sldNum" sz="quarter" idx="12"/>
          </p:nvPr>
        </p:nvSpPr>
        <p:spPr>
          <a:xfrm>
            <a:off x="7156173" y="6356350"/>
            <a:ext cx="1359176" cy="365125"/>
          </a:xfrm>
        </p:spPr>
        <p:txBody>
          <a:bodyPr>
            <a:normAutofit/>
          </a:bodyPr>
          <a:lstStyle/>
          <a:p>
            <a:pPr>
              <a:spcAft>
                <a:spcPts val="600"/>
              </a:spcAft>
            </a:pPr>
            <a:fld id="{02D97DE8-9B6A-4AC9-BC75-C86FBB0D4BBE}" type="slidenum">
              <a:rPr lang="en-US" smtClean="0"/>
              <a:pPr>
                <a:spcAft>
                  <a:spcPts val="600"/>
                </a:spcAft>
              </a:pPr>
              <a:t>4</a:t>
            </a:fld>
            <a:endParaRPr lang="en-US"/>
          </a:p>
        </p:txBody>
      </p:sp>
      <p:pic>
        <p:nvPicPr>
          <p:cNvPr id="5" name="Picture 4">
            <a:extLst>
              <a:ext uri="{FF2B5EF4-FFF2-40B4-BE49-F238E27FC236}">
                <a16:creationId xmlns:a16="http://schemas.microsoft.com/office/drawing/2014/main" id="{74F093A7-AE49-4D89-BBD4-C366F2E0B284}"/>
              </a:ext>
            </a:extLst>
          </p:cNvPr>
          <p:cNvPicPr>
            <a:picLocks noChangeAspect="1"/>
          </p:cNvPicPr>
          <p:nvPr/>
        </p:nvPicPr>
        <p:blipFill>
          <a:blip r:embed="rId3"/>
          <a:stretch>
            <a:fillRect/>
          </a:stretch>
        </p:blipFill>
        <p:spPr>
          <a:xfrm>
            <a:off x="101555" y="69055"/>
            <a:ext cx="1036410" cy="755970"/>
          </a:xfrm>
          <a:prstGeom prst="rect">
            <a:avLst/>
          </a:prstGeom>
        </p:spPr>
      </p:pic>
    </p:spTree>
    <p:extLst>
      <p:ext uri="{BB962C8B-B14F-4D97-AF65-F5344CB8AC3E}">
        <p14:creationId xmlns:p14="http://schemas.microsoft.com/office/powerpoint/2010/main" val="2569636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 y="465745"/>
            <a:ext cx="83439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12ADBC-1C6B-47E8-86D1-5113B0989A8E}"/>
              </a:ext>
            </a:extLst>
          </p:cNvPr>
          <p:cNvSpPr>
            <a:spLocks noGrp="1"/>
          </p:cNvSpPr>
          <p:nvPr>
            <p:ph type="title"/>
          </p:nvPr>
        </p:nvSpPr>
        <p:spPr>
          <a:xfrm>
            <a:off x="628650" y="894027"/>
            <a:ext cx="2620771" cy="4782873"/>
          </a:xfrm>
        </p:spPr>
        <p:txBody>
          <a:bodyPr>
            <a:normAutofit/>
          </a:bodyPr>
          <a:lstStyle/>
          <a:p>
            <a:pPr algn="r">
              <a:lnSpc>
                <a:spcPct val="90000"/>
              </a:lnSpc>
            </a:pPr>
            <a:br>
              <a:rPr lang="en-US" sz="2400" b="1">
                <a:solidFill>
                  <a:schemeClr val="bg1"/>
                </a:solidFill>
                <a:latin typeface="Roboto"/>
              </a:rPr>
            </a:br>
            <a:br>
              <a:rPr lang="en-US" sz="2400" b="1">
                <a:solidFill>
                  <a:schemeClr val="bg1"/>
                </a:solidFill>
                <a:latin typeface="Roboto"/>
              </a:rPr>
            </a:br>
            <a:r>
              <a:rPr lang="en-US" sz="2400" b="1">
                <a:solidFill>
                  <a:schemeClr val="bg1"/>
                </a:solidFill>
                <a:latin typeface="Roboto"/>
              </a:rPr>
              <a:t>Box 1: Potential opportunities to strengthen environmental multilateralism from launching UNEP 50</a:t>
            </a:r>
            <a:r>
              <a:rPr lang="en-US" sz="2400" b="1" baseline="30000">
                <a:solidFill>
                  <a:schemeClr val="bg1"/>
                </a:solidFill>
                <a:latin typeface="Roboto"/>
              </a:rPr>
              <a:t>th</a:t>
            </a:r>
            <a:r>
              <a:rPr lang="en-US" sz="2400" b="1">
                <a:solidFill>
                  <a:schemeClr val="bg1"/>
                </a:solidFill>
                <a:latin typeface="Roboto"/>
              </a:rPr>
              <a:t> anniversary during UNEA-5</a:t>
            </a:r>
            <a:br>
              <a:rPr lang="en-KE" sz="2400">
                <a:solidFill>
                  <a:schemeClr val="bg1"/>
                </a:solidFill>
              </a:rPr>
            </a:br>
            <a:endParaRPr lang="en-KE" sz="2400">
              <a:solidFill>
                <a:schemeClr val="bg1"/>
              </a:solidFill>
            </a:endParaRPr>
          </a:p>
        </p:txBody>
      </p:sp>
      <p:cxnSp>
        <p:nvCxnSpPr>
          <p:cNvPr id="14" name="Straight Connector 13">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70487C-A070-4572-A259-6B07C48C23CD}"/>
              </a:ext>
            </a:extLst>
          </p:cNvPr>
          <p:cNvSpPr>
            <a:spLocks noGrp="1"/>
          </p:cNvSpPr>
          <p:nvPr>
            <p:ph idx="1"/>
          </p:nvPr>
        </p:nvSpPr>
        <p:spPr>
          <a:xfrm>
            <a:off x="3547916" y="752821"/>
            <a:ext cx="4967434" cy="4924080"/>
          </a:xfrm>
        </p:spPr>
        <p:txBody>
          <a:bodyPr anchor="ctr">
            <a:normAutofit/>
          </a:bodyPr>
          <a:lstStyle/>
          <a:p>
            <a:pPr lvl="0">
              <a:lnSpc>
                <a:spcPct val="90000"/>
              </a:lnSpc>
            </a:pPr>
            <a:r>
              <a:rPr lang="en-US" sz="1600" i="1" dirty="0">
                <a:solidFill>
                  <a:schemeClr val="bg1"/>
                </a:solidFill>
                <a:latin typeface="Roboto"/>
              </a:rPr>
              <a:t>Promote a more systematic approach to many of the environmental challenges that the world is facing today; </a:t>
            </a:r>
            <a:endParaRPr lang="en-KE" sz="1600" dirty="0">
              <a:solidFill>
                <a:schemeClr val="bg1"/>
              </a:solidFill>
              <a:latin typeface="Roboto"/>
            </a:endParaRPr>
          </a:p>
          <a:p>
            <a:pPr lvl="0">
              <a:lnSpc>
                <a:spcPct val="90000"/>
              </a:lnSpc>
            </a:pPr>
            <a:r>
              <a:rPr lang="en-US" sz="1600" i="1" dirty="0">
                <a:solidFill>
                  <a:schemeClr val="bg1"/>
                </a:solidFill>
                <a:latin typeface="Roboto"/>
              </a:rPr>
              <a:t>Strengthen UNEP through a renewed long-term vision building on the Rio+20 Outcome Document; </a:t>
            </a:r>
            <a:endParaRPr lang="en-KE" sz="1600" dirty="0">
              <a:solidFill>
                <a:schemeClr val="bg1"/>
              </a:solidFill>
              <a:latin typeface="Roboto"/>
            </a:endParaRPr>
          </a:p>
          <a:p>
            <a:pPr lvl="0">
              <a:lnSpc>
                <a:spcPct val="90000"/>
              </a:lnSpc>
            </a:pPr>
            <a:r>
              <a:rPr lang="en-US" sz="1600" i="1" dirty="0">
                <a:solidFill>
                  <a:schemeClr val="bg1"/>
                </a:solidFill>
                <a:latin typeface="Roboto"/>
              </a:rPr>
              <a:t>Enhance and strengthen the integration of environmental consideration within the UN 2030 Agenda and UN reform;</a:t>
            </a:r>
            <a:endParaRPr lang="en-KE" sz="1600" dirty="0">
              <a:solidFill>
                <a:schemeClr val="bg1"/>
              </a:solidFill>
              <a:latin typeface="Roboto"/>
            </a:endParaRPr>
          </a:p>
          <a:p>
            <a:pPr lvl="0">
              <a:lnSpc>
                <a:spcPct val="90000"/>
              </a:lnSpc>
            </a:pPr>
            <a:r>
              <a:rPr lang="en-US" sz="1600" i="1" dirty="0">
                <a:solidFill>
                  <a:schemeClr val="bg1"/>
                </a:solidFill>
                <a:latin typeface="Roboto"/>
              </a:rPr>
              <a:t>Reflect on the historic achievements, impact and importance of international environmental law.</a:t>
            </a:r>
            <a:endParaRPr lang="en-KE" sz="1600" dirty="0">
              <a:solidFill>
                <a:schemeClr val="bg1"/>
              </a:solidFill>
              <a:latin typeface="Roboto"/>
            </a:endParaRPr>
          </a:p>
          <a:p>
            <a:pPr lvl="0">
              <a:lnSpc>
                <a:spcPct val="90000"/>
              </a:lnSpc>
            </a:pPr>
            <a:r>
              <a:rPr lang="en-US" sz="1600" i="1" dirty="0">
                <a:solidFill>
                  <a:schemeClr val="bg1"/>
                </a:solidFill>
                <a:latin typeface="Roboto"/>
              </a:rPr>
              <a:t>Re-examine how global environmental governance can be modernized and strengthened.</a:t>
            </a:r>
          </a:p>
          <a:p>
            <a:pPr lvl="0">
              <a:lnSpc>
                <a:spcPct val="90000"/>
              </a:lnSpc>
            </a:pPr>
            <a:r>
              <a:rPr lang="en-US" sz="1600" i="1" dirty="0">
                <a:solidFill>
                  <a:schemeClr val="bg1"/>
                </a:solidFill>
                <a:latin typeface="Roboto"/>
              </a:rPr>
              <a:t>Establish a possible link between the commemoration and the implementation of General Assembly resolution 73/333.</a:t>
            </a:r>
            <a:endParaRPr lang="en-KE" sz="1600" dirty="0">
              <a:solidFill>
                <a:schemeClr val="bg1"/>
              </a:solidFill>
              <a:latin typeface="Roboto"/>
            </a:endParaRPr>
          </a:p>
          <a:p>
            <a:pPr marL="0" indent="0">
              <a:lnSpc>
                <a:spcPct val="90000"/>
              </a:lnSpc>
              <a:buNone/>
            </a:pPr>
            <a:endParaRPr lang="en-KE" sz="1200" dirty="0">
              <a:solidFill>
                <a:schemeClr val="bg1"/>
              </a:solidFill>
            </a:endParaRPr>
          </a:p>
        </p:txBody>
      </p:sp>
      <p:sp>
        <p:nvSpPr>
          <p:cNvPr id="4" name="Slide Number Placeholder 3">
            <a:extLst>
              <a:ext uri="{FF2B5EF4-FFF2-40B4-BE49-F238E27FC236}">
                <a16:creationId xmlns:a16="http://schemas.microsoft.com/office/drawing/2014/main" id="{C5AB4E21-80EC-470D-B392-BDB3FE0D804D}"/>
              </a:ext>
            </a:extLst>
          </p:cNvPr>
          <p:cNvSpPr>
            <a:spLocks noGrp="1"/>
          </p:cNvSpPr>
          <p:nvPr>
            <p:ph type="sldNum" sz="quarter" idx="12"/>
          </p:nvPr>
        </p:nvSpPr>
        <p:spPr>
          <a:xfrm>
            <a:off x="7928637" y="6355080"/>
            <a:ext cx="586712" cy="365125"/>
          </a:xfrm>
        </p:spPr>
        <p:txBody>
          <a:bodyPr>
            <a:normAutofit/>
          </a:bodyPr>
          <a:lstStyle/>
          <a:p>
            <a:pPr>
              <a:spcAft>
                <a:spcPts val="600"/>
              </a:spcAft>
            </a:pPr>
            <a:fld id="{02D97DE8-9B6A-4AC9-BC75-C86FBB0D4BBE}" type="slidenum">
              <a:rPr lang="en-US" sz="900">
                <a:solidFill>
                  <a:schemeClr val="tx1">
                    <a:alpha val="80000"/>
                  </a:schemeClr>
                </a:solidFill>
              </a:rPr>
              <a:pPr>
                <a:spcAft>
                  <a:spcPts val="600"/>
                </a:spcAft>
              </a:pPr>
              <a:t>5</a:t>
            </a:fld>
            <a:endParaRPr lang="en-US" sz="900">
              <a:solidFill>
                <a:schemeClr val="tx1">
                  <a:alpha val="80000"/>
                </a:schemeClr>
              </a:solidFill>
            </a:endParaRPr>
          </a:p>
        </p:txBody>
      </p:sp>
      <p:pic>
        <p:nvPicPr>
          <p:cNvPr id="5" name="Picture 4">
            <a:extLst>
              <a:ext uri="{FF2B5EF4-FFF2-40B4-BE49-F238E27FC236}">
                <a16:creationId xmlns:a16="http://schemas.microsoft.com/office/drawing/2014/main" id="{A5A961B5-C850-4E53-BED9-1D435D6A2DC2}"/>
              </a:ext>
            </a:extLst>
          </p:cNvPr>
          <p:cNvPicPr>
            <a:picLocks noChangeAspect="1"/>
          </p:cNvPicPr>
          <p:nvPr/>
        </p:nvPicPr>
        <p:blipFill>
          <a:blip r:embed="rId2"/>
          <a:stretch>
            <a:fillRect/>
          </a:stretch>
        </p:blipFill>
        <p:spPr>
          <a:xfrm>
            <a:off x="101555" y="69055"/>
            <a:ext cx="1036410" cy="755970"/>
          </a:xfrm>
          <a:prstGeom prst="rect">
            <a:avLst/>
          </a:prstGeom>
        </p:spPr>
      </p:pic>
    </p:spTree>
    <p:extLst>
      <p:ext uri="{BB962C8B-B14F-4D97-AF65-F5344CB8AC3E}">
        <p14:creationId xmlns:p14="http://schemas.microsoft.com/office/powerpoint/2010/main" val="175389390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3AF191-0E2A-4D02-9509-45E71C1E8339}"/>
              </a:ext>
            </a:extLst>
          </p:cNvPr>
          <p:cNvSpPr>
            <a:spLocks noGrp="1"/>
          </p:cNvSpPr>
          <p:nvPr>
            <p:ph type="title"/>
          </p:nvPr>
        </p:nvSpPr>
        <p:spPr>
          <a:xfrm>
            <a:off x="628650" y="963877"/>
            <a:ext cx="2620771" cy="4930246"/>
          </a:xfrm>
        </p:spPr>
        <p:txBody>
          <a:bodyPr>
            <a:normAutofit/>
          </a:bodyPr>
          <a:lstStyle/>
          <a:p>
            <a:pPr algn="r">
              <a:lnSpc>
                <a:spcPct val="90000"/>
              </a:lnSpc>
            </a:pPr>
            <a:br>
              <a:rPr lang="en-US" sz="3100" b="1">
                <a:solidFill>
                  <a:schemeClr val="accent1"/>
                </a:solidFill>
                <a:latin typeface="Roboto"/>
              </a:rPr>
            </a:br>
            <a:r>
              <a:rPr lang="en-US" sz="3100" b="1">
                <a:solidFill>
                  <a:schemeClr val="accent1"/>
                </a:solidFill>
                <a:latin typeface="Roboto"/>
              </a:rPr>
              <a:t>Possible engagement and outreach activities following the launch</a:t>
            </a:r>
            <a:br>
              <a:rPr lang="en-KE" sz="3100">
                <a:solidFill>
                  <a:schemeClr val="accent1"/>
                </a:solidFill>
              </a:rPr>
            </a:br>
            <a:endParaRPr lang="en-KE" sz="3100">
              <a:solidFill>
                <a:schemeClr val="accent1"/>
              </a:solidFill>
            </a:endParaRP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A655A74-E565-41C1-AF09-4F6186C4B8D6}"/>
              </a:ext>
            </a:extLst>
          </p:cNvPr>
          <p:cNvSpPr>
            <a:spLocks noGrp="1"/>
          </p:cNvSpPr>
          <p:nvPr>
            <p:ph idx="1"/>
          </p:nvPr>
        </p:nvSpPr>
        <p:spPr>
          <a:xfrm>
            <a:off x="3732023" y="963877"/>
            <a:ext cx="4783327" cy="4930246"/>
          </a:xfrm>
        </p:spPr>
        <p:txBody>
          <a:bodyPr anchor="ctr">
            <a:normAutofit/>
          </a:bodyPr>
          <a:lstStyle/>
          <a:p>
            <a:pPr lvl="0">
              <a:lnSpc>
                <a:spcPct val="90000"/>
              </a:lnSpc>
            </a:pPr>
            <a:r>
              <a:rPr lang="en-US" sz="2000" dirty="0">
                <a:latin typeface="Roboto" panose="02000000000000000000"/>
              </a:rPr>
              <a:t>75th Anniversary of the UN as a chance to engage in a conversation with the United Nations about its future role. </a:t>
            </a:r>
            <a:endParaRPr lang="en-KE" sz="2000" dirty="0">
              <a:latin typeface="Roboto" panose="02000000000000000000"/>
            </a:endParaRPr>
          </a:p>
          <a:p>
            <a:pPr lvl="0">
              <a:lnSpc>
                <a:spcPct val="90000"/>
              </a:lnSpc>
            </a:pPr>
            <a:r>
              <a:rPr lang="en-US" sz="2000" dirty="0">
                <a:latin typeface="Roboto" panose="02000000000000000000"/>
              </a:rPr>
              <a:t>“global conversation” as an outreach strategy to celebrate and reflect on key achievements and to solicit views for a new course for the Organization’s future.</a:t>
            </a:r>
          </a:p>
          <a:p>
            <a:pPr lvl="0">
              <a:lnSpc>
                <a:spcPct val="90000"/>
              </a:lnSpc>
            </a:pPr>
            <a:r>
              <a:rPr lang="en-US" sz="2000" dirty="0">
                <a:latin typeface="Roboto" panose="02000000000000000000"/>
              </a:rPr>
              <a:t>Ensure Civil society and the general public ownership for UNEP@50. </a:t>
            </a:r>
            <a:endParaRPr lang="en-KE" sz="2000" dirty="0">
              <a:latin typeface="Roboto" panose="02000000000000000000"/>
            </a:endParaRPr>
          </a:p>
          <a:p>
            <a:pPr marL="0" indent="0">
              <a:lnSpc>
                <a:spcPct val="90000"/>
              </a:lnSpc>
              <a:buNone/>
            </a:pPr>
            <a:endParaRPr lang="en-KE" sz="1200" dirty="0"/>
          </a:p>
        </p:txBody>
      </p:sp>
      <p:sp>
        <p:nvSpPr>
          <p:cNvPr id="4" name="Slide Number Placeholder 3">
            <a:extLst>
              <a:ext uri="{FF2B5EF4-FFF2-40B4-BE49-F238E27FC236}">
                <a16:creationId xmlns:a16="http://schemas.microsoft.com/office/drawing/2014/main" id="{5CFDA6DC-9431-4ADE-9939-C022A8DE6E9E}"/>
              </a:ext>
            </a:extLst>
          </p:cNvPr>
          <p:cNvSpPr>
            <a:spLocks noGrp="1"/>
          </p:cNvSpPr>
          <p:nvPr>
            <p:ph type="sldNum" sz="quarter" idx="12"/>
          </p:nvPr>
        </p:nvSpPr>
        <p:spPr>
          <a:xfrm>
            <a:off x="7928637" y="6033479"/>
            <a:ext cx="586712" cy="365125"/>
          </a:xfrm>
        </p:spPr>
        <p:txBody>
          <a:bodyPr>
            <a:normAutofit/>
          </a:bodyPr>
          <a:lstStyle/>
          <a:p>
            <a:pPr>
              <a:spcAft>
                <a:spcPts val="600"/>
              </a:spcAft>
            </a:pPr>
            <a:fld id="{02D97DE8-9B6A-4AC9-BC75-C86FBB0D4BBE}" type="slidenum">
              <a:rPr lang="en-US" sz="900">
                <a:solidFill>
                  <a:schemeClr val="tx1">
                    <a:alpha val="80000"/>
                  </a:schemeClr>
                </a:solidFill>
              </a:rPr>
              <a:pPr>
                <a:spcAft>
                  <a:spcPts val="600"/>
                </a:spcAft>
              </a:pPr>
              <a:t>6</a:t>
            </a:fld>
            <a:endParaRPr lang="en-US" sz="900">
              <a:solidFill>
                <a:schemeClr val="tx1">
                  <a:alpha val="80000"/>
                </a:schemeClr>
              </a:solidFill>
            </a:endParaRPr>
          </a:p>
        </p:txBody>
      </p:sp>
      <p:pic>
        <p:nvPicPr>
          <p:cNvPr id="5" name="Picture 4" descr="A picture containing clock, drawing&#10;&#10;Description automatically generated">
            <a:extLst>
              <a:ext uri="{FF2B5EF4-FFF2-40B4-BE49-F238E27FC236}">
                <a16:creationId xmlns:a16="http://schemas.microsoft.com/office/drawing/2014/main" id="{C8913400-601E-4D95-AC61-106349B727C0}"/>
              </a:ext>
            </a:extLst>
          </p:cNvPr>
          <p:cNvPicPr>
            <a:picLocks noChangeAspect="1"/>
          </p:cNvPicPr>
          <p:nvPr/>
        </p:nvPicPr>
        <p:blipFill>
          <a:blip r:embed="rId2"/>
          <a:stretch>
            <a:fillRect/>
          </a:stretch>
        </p:blipFill>
        <p:spPr>
          <a:xfrm>
            <a:off x="101555" y="69055"/>
            <a:ext cx="1036410" cy="755970"/>
          </a:xfrm>
          <a:prstGeom prst="rect">
            <a:avLst/>
          </a:prstGeom>
        </p:spPr>
      </p:pic>
    </p:spTree>
    <p:extLst>
      <p:ext uri="{BB962C8B-B14F-4D97-AF65-F5344CB8AC3E}">
        <p14:creationId xmlns:p14="http://schemas.microsoft.com/office/powerpoint/2010/main" val="1186205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 y="465745"/>
            <a:ext cx="83439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7E5562-051F-4F89-AE74-BB3BE5C3AB7B}"/>
              </a:ext>
            </a:extLst>
          </p:cNvPr>
          <p:cNvSpPr>
            <a:spLocks noGrp="1"/>
          </p:cNvSpPr>
          <p:nvPr>
            <p:ph type="title"/>
          </p:nvPr>
        </p:nvSpPr>
        <p:spPr>
          <a:xfrm>
            <a:off x="628650" y="894027"/>
            <a:ext cx="2620771" cy="4782873"/>
          </a:xfrm>
        </p:spPr>
        <p:txBody>
          <a:bodyPr>
            <a:normAutofit/>
          </a:bodyPr>
          <a:lstStyle/>
          <a:p>
            <a:pPr algn="r">
              <a:lnSpc>
                <a:spcPct val="90000"/>
              </a:lnSpc>
            </a:pPr>
            <a:br>
              <a:rPr lang="en-US" sz="2400" b="1">
                <a:solidFill>
                  <a:schemeClr val="bg1"/>
                </a:solidFill>
                <a:latin typeface="Roboto"/>
              </a:rPr>
            </a:br>
            <a:br>
              <a:rPr lang="en-US" sz="2400" b="1">
                <a:solidFill>
                  <a:schemeClr val="bg1"/>
                </a:solidFill>
                <a:latin typeface="Roboto"/>
              </a:rPr>
            </a:br>
            <a:r>
              <a:rPr lang="en-US" sz="2400" b="1">
                <a:solidFill>
                  <a:schemeClr val="bg1"/>
                </a:solidFill>
                <a:latin typeface="Roboto"/>
              </a:rPr>
              <a:t>Box 2: Additional possible activities following the kick-off of the 50 year commemoration of the creation of UNEP </a:t>
            </a:r>
            <a:br>
              <a:rPr lang="en-KE" sz="2400">
                <a:solidFill>
                  <a:schemeClr val="bg1"/>
                </a:solidFill>
              </a:rPr>
            </a:br>
            <a:endParaRPr lang="en-KE" sz="2400">
              <a:solidFill>
                <a:schemeClr val="bg1"/>
              </a:solidFill>
            </a:endParaRPr>
          </a:p>
        </p:txBody>
      </p:sp>
      <p:cxnSp>
        <p:nvCxnSpPr>
          <p:cNvPr id="14" name="Straight Connector 13">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983C79B-C8D4-488F-BEF0-577C80E79461}"/>
              </a:ext>
            </a:extLst>
          </p:cNvPr>
          <p:cNvSpPr>
            <a:spLocks noGrp="1"/>
          </p:cNvSpPr>
          <p:nvPr>
            <p:ph idx="1"/>
          </p:nvPr>
        </p:nvSpPr>
        <p:spPr>
          <a:xfrm>
            <a:off x="3732024" y="894027"/>
            <a:ext cx="4783326" cy="4782873"/>
          </a:xfrm>
        </p:spPr>
        <p:txBody>
          <a:bodyPr anchor="ctr">
            <a:normAutofit/>
          </a:bodyPr>
          <a:lstStyle/>
          <a:p>
            <a:pPr marL="0" indent="0">
              <a:lnSpc>
                <a:spcPct val="90000"/>
              </a:lnSpc>
              <a:buNone/>
            </a:pPr>
            <a:endParaRPr lang="en-KE" sz="1300" dirty="0">
              <a:solidFill>
                <a:schemeClr val="bg1"/>
              </a:solidFill>
            </a:endParaRPr>
          </a:p>
          <a:p>
            <a:pPr lvl="0">
              <a:lnSpc>
                <a:spcPct val="90000"/>
              </a:lnSpc>
            </a:pPr>
            <a:r>
              <a:rPr lang="en-US" sz="1600" i="1" dirty="0">
                <a:solidFill>
                  <a:schemeClr val="bg1"/>
                </a:solidFill>
                <a:latin typeface="Roboto" panose="02000000000000000000"/>
              </a:rPr>
              <a:t>Contribute to a new generation of environmental leaders worldwide. </a:t>
            </a:r>
            <a:endParaRPr lang="en-KE" sz="1600" dirty="0">
              <a:solidFill>
                <a:schemeClr val="bg1"/>
              </a:solidFill>
              <a:latin typeface="Roboto" panose="02000000000000000000"/>
            </a:endParaRPr>
          </a:p>
          <a:p>
            <a:pPr lvl="0">
              <a:lnSpc>
                <a:spcPct val="90000"/>
              </a:lnSpc>
            </a:pPr>
            <a:r>
              <a:rPr lang="en-US" sz="1600" i="1" dirty="0">
                <a:solidFill>
                  <a:schemeClr val="bg1"/>
                </a:solidFill>
                <a:latin typeface="Roboto" panose="02000000000000000000"/>
              </a:rPr>
              <a:t>Invite the Multilateral Environmental Agreements to support and be part of the UNEP@50 commemoration by providing an expanded platform for outreach and systemic action. </a:t>
            </a:r>
            <a:endParaRPr lang="en-KE" sz="1600" dirty="0">
              <a:solidFill>
                <a:schemeClr val="bg1"/>
              </a:solidFill>
              <a:latin typeface="Roboto" panose="02000000000000000000"/>
            </a:endParaRPr>
          </a:p>
          <a:p>
            <a:pPr lvl="0">
              <a:lnSpc>
                <a:spcPct val="90000"/>
              </a:lnSpc>
            </a:pPr>
            <a:r>
              <a:rPr lang="en-US" sz="1600" i="1" dirty="0">
                <a:solidFill>
                  <a:schemeClr val="bg1"/>
                </a:solidFill>
                <a:latin typeface="Roboto" panose="02000000000000000000"/>
              </a:rPr>
              <a:t>Build on the experience of World Environment Day-related campaigns, to build a network of outreach activities throughout the year (“A World Environment Year”);</a:t>
            </a:r>
            <a:endParaRPr lang="en-KE" sz="1600" dirty="0">
              <a:solidFill>
                <a:schemeClr val="bg1"/>
              </a:solidFill>
              <a:latin typeface="Roboto" panose="02000000000000000000"/>
            </a:endParaRPr>
          </a:p>
          <a:p>
            <a:pPr lvl="0">
              <a:lnSpc>
                <a:spcPct val="90000"/>
              </a:lnSpc>
            </a:pPr>
            <a:r>
              <a:rPr lang="en-US" sz="1600" i="1" dirty="0">
                <a:solidFill>
                  <a:schemeClr val="bg1"/>
                </a:solidFill>
                <a:latin typeface="Roboto" panose="02000000000000000000"/>
              </a:rPr>
              <a:t>Develop social media material tapping into the rich content of;</a:t>
            </a:r>
            <a:endParaRPr lang="en-KE" sz="1600" dirty="0">
              <a:solidFill>
                <a:schemeClr val="bg1"/>
              </a:solidFill>
              <a:latin typeface="Roboto" panose="02000000000000000000"/>
            </a:endParaRPr>
          </a:p>
          <a:p>
            <a:pPr lvl="0">
              <a:lnSpc>
                <a:spcPct val="90000"/>
              </a:lnSpc>
            </a:pPr>
            <a:r>
              <a:rPr lang="en-US" sz="1600" i="1" dirty="0">
                <a:solidFill>
                  <a:schemeClr val="bg1"/>
                </a:solidFill>
                <a:latin typeface="Roboto" panose="02000000000000000000"/>
              </a:rPr>
              <a:t>Create toolkits and opportunities to enable all stakeholders provide consistent messaging around the 50th Anniversary, including on past achievements, success stories and the way forward. </a:t>
            </a:r>
            <a:endParaRPr lang="en-KE" sz="1600" dirty="0">
              <a:solidFill>
                <a:schemeClr val="bg1"/>
              </a:solidFill>
              <a:latin typeface="Roboto" panose="02000000000000000000"/>
            </a:endParaRPr>
          </a:p>
          <a:p>
            <a:pPr marL="0" indent="0">
              <a:lnSpc>
                <a:spcPct val="90000"/>
              </a:lnSpc>
              <a:buNone/>
            </a:pPr>
            <a:endParaRPr lang="en-KE" sz="1300" dirty="0">
              <a:solidFill>
                <a:schemeClr val="bg1"/>
              </a:solidFill>
            </a:endParaRPr>
          </a:p>
        </p:txBody>
      </p:sp>
      <p:sp>
        <p:nvSpPr>
          <p:cNvPr id="4" name="Slide Number Placeholder 3">
            <a:extLst>
              <a:ext uri="{FF2B5EF4-FFF2-40B4-BE49-F238E27FC236}">
                <a16:creationId xmlns:a16="http://schemas.microsoft.com/office/drawing/2014/main" id="{3C21E201-A259-40A3-B893-003E3DDAC41C}"/>
              </a:ext>
            </a:extLst>
          </p:cNvPr>
          <p:cNvSpPr>
            <a:spLocks noGrp="1"/>
          </p:cNvSpPr>
          <p:nvPr>
            <p:ph type="sldNum" sz="quarter" idx="12"/>
          </p:nvPr>
        </p:nvSpPr>
        <p:spPr>
          <a:xfrm>
            <a:off x="7928637" y="6355080"/>
            <a:ext cx="586712" cy="365125"/>
          </a:xfrm>
        </p:spPr>
        <p:txBody>
          <a:bodyPr>
            <a:normAutofit/>
          </a:bodyPr>
          <a:lstStyle/>
          <a:p>
            <a:pPr>
              <a:spcAft>
                <a:spcPts val="600"/>
              </a:spcAft>
            </a:pPr>
            <a:fld id="{02D97DE8-9B6A-4AC9-BC75-C86FBB0D4BBE}" type="slidenum">
              <a:rPr lang="en-US" sz="900">
                <a:solidFill>
                  <a:schemeClr val="tx1">
                    <a:alpha val="80000"/>
                  </a:schemeClr>
                </a:solidFill>
              </a:rPr>
              <a:pPr>
                <a:spcAft>
                  <a:spcPts val="600"/>
                </a:spcAft>
              </a:pPr>
              <a:t>7</a:t>
            </a:fld>
            <a:endParaRPr lang="en-US" sz="900">
              <a:solidFill>
                <a:schemeClr val="tx1">
                  <a:alpha val="80000"/>
                </a:schemeClr>
              </a:solidFill>
            </a:endParaRPr>
          </a:p>
        </p:txBody>
      </p:sp>
      <p:pic>
        <p:nvPicPr>
          <p:cNvPr id="5" name="Picture 4" descr="A picture containing clock, drawing&#10;&#10;Description automatically generated">
            <a:extLst>
              <a:ext uri="{FF2B5EF4-FFF2-40B4-BE49-F238E27FC236}">
                <a16:creationId xmlns:a16="http://schemas.microsoft.com/office/drawing/2014/main" id="{A9FCB2AF-E5DF-4955-9E86-84C2EEB09D85}"/>
              </a:ext>
            </a:extLst>
          </p:cNvPr>
          <p:cNvPicPr>
            <a:picLocks noChangeAspect="1"/>
          </p:cNvPicPr>
          <p:nvPr/>
        </p:nvPicPr>
        <p:blipFill>
          <a:blip r:embed="rId2"/>
          <a:stretch>
            <a:fillRect/>
          </a:stretch>
        </p:blipFill>
        <p:spPr>
          <a:xfrm>
            <a:off x="101555" y="69055"/>
            <a:ext cx="1036410" cy="755970"/>
          </a:xfrm>
          <a:prstGeom prst="rect">
            <a:avLst/>
          </a:prstGeom>
        </p:spPr>
      </p:pic>
    </p:spTree>
    <p:extLst>
      <p:ext uri="{BB962C8B-B14F-4D97-AF65-F5344CB8AC3E}">
        <p14:creationId xmlns:p14="http://schemas.microsoft.com/office/powerpoint/2010/main" val="46124944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C998D0E-5C2A-4E2C-95CC-1A8F8DC823B8}"/>
              </a:ext>
            </a:extLst>
          </p:cNvPr>
          <p:cNvSpPr>
            <a:spLocks noGrp="1"/>
          </p:cNvSpPr>
          <p:nvPr>
            <p:ph type="title"/>
          </p:nvPr>
        </p:nvSpPr>
        <p:spPr>
          <a:xfrm>
            <a:off x="482600" y="321734"/>
            <a:ext cx="8178799" cy="1135737"/>
          </a:xfrm>
        </p:spPr>
        <p:txBody>
          <a:bodyPr>
            <a:normAutofit/>
          </a:bodyPr>
          <a:lstStyle/>
          <a:p>
            <a:r>
              <a:rPr lang="en-US" sz="3100" b="1">
                <a:latin typeface="Roboto"/>
              </a:rPr>
              <a:t>Ensuring a strong science-policy interface</a:t>
            </a:r>
            <a:endParaRPr lang="en-KE" sz="3100">
              <a:latin typeface="Roboto"/>
            </a:endParaRPr>
          </a:p>
        </p:txBody>
      </p:sp>
      <p:sp>
        <p:nvSpPr>
          <p:cNvPr id="22" name="Rectangle 1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08801" y="2200695"/>
            <a:ext cx="645368" cy="484026"/>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1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400197" y="1502156"/>
            <a:ext cx="2532832" cy="954774"/>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1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28518" y="5230015"/>
            <a:ext cx="2017580" cy="760545"/>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1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60240" y="5789405"/>
            <a:ext cx="485578" cy="364184"/>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699D9671-14D2-444C-9CD1-B21C6A5A0E4B}"/>
              </a:ext>
            </a:extLst>
          </p:cNvPr>
          <p:cNvSpPr>
            <a:spLocks noGrp="1"/>
          </p:cNvSpPr>
          <p:nvPr>
            <p:ph type="sldNum" sz="quarter" idx="12"/>
          </p:nvPr>
        </p:nvSpPr>
        <p:spPr>
          <a:xfrm>
            <a:off x="6603999" y="6356350"/>
            <a:ext cx="2057400" cy="365125"/>
          </a:xfrm>
        </p:spPr>
        <p:txBody>
          <a:bodyPr>
            <a:normAutofit/>
          </a:bodyPr>
          <a:lstStyle/>
          <a:p>
            <a:pPr>
              <a:spcAft>
                <a:spcPts val="600"/>
              </a:spcAft>
            </a:pPr>
            <a:fld id="{02D97DE8-9B6A-4AC9-BC75-C86FBB0D4BBE}" type="slidenum">
              <a:rPr lang="en-US" smtClean="0"/>
              <a:pPr>
                <a:spcAft>
                  <a:spcPts val="600"/>
                </a:spcAft>
              </a:pPr>
              <a:t>8</a:t>
            </a:fld>
            <a:endParaRPr lang="en-US"/>
          </a:p>
        </p:txBody>
      </p:sp>
      <p:pic>
        <p:nvPicPr>
          <p:cNvPr id="5" name="Picture 4" descr="A picture containing clock, drawing&#10;&#10;Description automatically generated">
            <a:extLst>
              <a:ext uri="{FF2B5EF4-FFF2-40B4-BE49-F238E27FC236}">
                <a16:creationId xmlns:a16="http://schemas.microsoft.com/office/drawing/2014/main" id="{3E11EC52-060B-464F-8B4B-799749DDA19B}"/>
              </a:ext>
            </a:extLst>
          </p:cNvPr>
          <p:cNvPicPr>
            <a:picLocks noChangeAspect="1"/>
          </p:cNvPicPr>
          <p:nvPr/>
        </p:nvPicPr>
        <p:blipFill>
          <a:blip r:embed="rId2"/>
          <a:stretch>
            <a:fillRect/>
          </a:stretch>
        </p:blipFill>
        <p:spPr>
          <a:xfrm>
            <a:off x="101555" y="69055"/>
            <a:ext cx="1036410" cy="755970"/>
          </a:xfrm>
          <a:prstGeom prst="rect">
            <a:avLst/>
          </a:prstGeom>
        </p:spPr>
      </p:pic>
      <p:graphicFrame>
        <p:nvGraphicFramePr>
          <p:cNvPr id="26" name="Content Placeholder 2">
            <a:extLst>
              <a:ext uri="{FF2B5EF4-FFF2-40B4-BE49-F238E27FC236}">
                <a16:creationId xmlns:a16="http://schemas.microsoft.com/office/drawing/2014/main" id="{BAA315DB-6760-4E40-9343-DC56B2D7D48C}"/>
              </a:ext>
            </a:extLst>
          </p:cNvPr>
          <p:cNvGraphicFramePr>
            <a:graphicFrameLocks noGrp="1"/>
          </p:cNvGraphicFramePr>
          <p:nvPr>
            <p:ph idx="1"/>
            <p:extLst>
              <p:ext uri="{D42A27DB-BD31-4B8C-83A1-F6EECF244321}">
                <p14:modId xmlns:p14="http://schemas.microsoft.com/office/powerpoint/2010/main" val="2740712966"/>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1637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F95E1E-4072-40AE-8C5D-97175C325E97}"/>
              </a:ext>
            </a:extLst>
          </p:cNvPr>
          <p:cNvSpPr>
            <a:spLocks noGrp="1"/>
          </p:cNvSpPr>
          <p:nvPr>
            <p:ph idx="1"/>
          </p:nvPr>
        </p:nvSpPr>
        <p:spPr>
          <a:xfrm>
            <a:off x="457200" y="975360"/>
            <a:ext cx="8229600" cy="5380990"/>
          </a:xfrm>
        </p:spPr>
        <p:txBody>
          <a:bodyPr>
            <a:normAutofit fontScale="32500" lnSpcReduction="20000"/>
          </a:bodyPr>
          <a:lstStyle/>
          <a:p>
            <a:pPr lvl="0"/>
            <a:r>
              <a:rPr lang="en-US" sz="6200" dirty="0">
                <a:latin typeface="Roboto" panose="02000000000000000000"/>
              </a:rPr>
              <a:t>In response to this request, UNEP is proposing the following deliverables:</a:t>
            </a:r>
            <a:endParaRPr lang="en-KE" sz="6200" dirty="0">
              <a:latin typeface="Roboto" panose="02000000000000000000"/>
            </a:endParaRPr>
          </a:p>
          <a:p>
            <a:pPr lvl="1"/>
            <a:r>
              <a:rPr lang="en-US" sz="6200" b="1" dirty="0">
                <a:latin typeface="Roboto" panose="02000000000000000000"/>
              </a:rPr>
              <a:t>The first UNEP Global Assessments Synthesis Report:</a:t>
            </a:r>
            <a:r>
              <a:rPr lang="en-US" sz="6200" dirty="0">
                <a:latin typeface="Roboto" panose="02000000000000000000"/>
              </a:rPr>
              <a:t> This report will provide a synthetic analysis of the key findings and messages emerging from all major recent global environmental assessments.</a:t>
            </a:r>
          </a:p>
          <a:p>
            <a:pPr lvl="1"/>
            <a:r>
              <a:rPr lang="en-US" sz="6200" b="1" dirty="0">
                <a:latin typeface="Roboto" panose="02000000000000000000"/>
              </a:rPr>
              <a:t>The Global Assessments Dialogue:</a:t>
            </a:r>
            <a:r>
              <a:rPr lang="en-US" sz="6200" dirty="0">
                <a:latin typeface="Roboto" panose="02000000000000000000"/>
              </a:rPr>
              <a:t> throughout the development of the above Global Assessments Synthesis Report, UNEP will also continue to bring together experts from all major global environmental assessments with the aim to foster increased  coherence, synergy and consistency across these major assessments.</a:t>
            </a:r>
            <a:endParaRPr lang="en-KE" sz="6200" dirty="0">
              <a:latin typeface="Roboto" panose="02000000000000000000"/>
            </a:endParaRPr>
          </a:p>
          <a:p>
            <a:pPr lvl="1"/>
            <a:r>
              <a:rPr lang="en-US" sz="6200" b="1" dirty="0">
                <a:latin typeface="Roboto" panose="02000000000000000000"/>
              </a:rPr>
              <a:t>A Review of Fifty Years of Strengthening the Science-Policy Interface (1972-2022):</a:t>
            </a:r>
            <a:r>
              <a:rPr lang="en-US" sz="6200" dirty="0">
                <a:latin typeface="Roboto" panose="02000000000000000000"/>
              </a:rPr>
              <a:t> An additional report could be developed to provide an overview of progress made over the past half a century with regard to the environmental science-policy interface, focusing on milestones and successes; however, preparations for this proposed report have not yet started and will rely on additional financial resources, with a possible launch date at or around the kick-off of UNEP@50 or later.</a:t>
            </a:r>
            <a:endParaRPr lang="en-KE" sz="6200" dirty="0">
              <a:latin typeface="Roboto" panose="02000000000000000000"/>
            </a:endParaRPr>
          </a:p>
          <a:p>
            <a:endParaRPr lang="en-KE" dirty="0"/>
          </a:p>
        </p:txBody>
      </p:sp>
      <p:sp>
        <p:nvSpPr>
          <p:cNvPr id="4" name="Slide Number Placeholder 3">
            <a:extLst>
              <a:ext uri="{FF2B5EF4-FFF2-40B4-BE49-F238E27FC236}">
                <a16:creationId xmlns:a16="http://schemas.microsoft.com/office/drawing/2014/main" id="{47E003E2-1E66-4501-87BE-D42A5279A2BE}"/>
              </a:ext>
            </a:extLst>
          </p:cNvPr>
          <p:cNvSpPr>
            <a:spLocks noGrp="1"/>
          </p:cNvSpPr>
          <p:nvPr>
            <p:ph type="sldNum" sz="quarter" idx="12"/>
          </p:nvPr>
        </p:nvSpPr>
        <p:spPr/>
        <p:txBody>
          <a:bodyPr/>
          <a:lstStyle/>
          <a:p>
            <a:fld id="{02D97DE8-9B6A-4AC9-BC75-C86FBB0D4BBE}" type="slidenum">
              <a:rPr lang="en-US" smtClean="0">
                <a:solidFill>
                  <a:prstClr val="black">
                    <a:tint val="75000"/>
                  </a:prstClr>
                </a:solidFill>
              </a:rPr>
              <a:pPr/>
              <a:t>9</a:t>
            </a:fld>
            <a:endParaRPr lang="en-US">
              <a:solidFill>
                <a:prstClr val="black">
                  <a:tint val="75000"/>
                </a:prstClr>
              </a:solidFill>
            </a:endParaRPr>
          </a:p>
        </p:txBody>
      </p:sp>
      <p:pic>
        <p:nvPicPr>
          <p:cNvPr id="5" name="Picture 4" descr="A picture containing clock, drawing&#10;&#10;Description automatically generated">
            <a:extLst>
              <a:ext uri="{FF2B5EF4-FFF2-40B4-BE49-F238E27FC236}">
                <a16:creationId xmlns:a16="http://schemas.microsoft.com/office/drawing/2014/main" id="{4E298A87-4060-4AF7-9FFB-2BA56F231C97}"/>
              </a:ext>
            </a:extLst>
          </p:cNvPr>
          <p:cNvPicPr>
            <a:picLocks noChangeAspect="1"/>
          </p:cNvPicPr>
          <p:nvPr/>
        </p:nvPicPr>
        <p:blipFill>
          <a:blip r:embed="rId2"/>
          <a:stretch>
            <a:fillRect/>
          </a:stretch>
        </p:blipFill>
        <p:spPr>
          <a:xfrm>
            <a:off x="101555" y="69055"/>
            <a:ext cx="1036410" cy="755970"/>
          </a:xfrm>
          <a:prstGeom prst="rect">
            <a:avLst/>
          </a:prstGeom>
        </p:spPr>
      </p:pic>
    </p:spTree>
    <p:extLst>
      <p:ext uri="{BB962C8B-B14F-4D97-AF65-F5344CB8AC3E}">
        <p14:creationId xmlns:p14="http://schemas.microsoft.com/office/powerpoint/2010/main" val="4032809449"/>
      </p:ext>
    </p:extLst>
  </p:cSld>
  <p:clrMapOvr>
    <a:masterClrMapping/>
  </p:clrMapOvr>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pdate on Reform Roadmap 11 (9 October 2019).potx" id="{F46B050F-67C3-4D52-B402-D652BB6E23D1}" vid="{53053439-D5B4-4E8C-A0F9-790A6870CEA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EEF12D8767FA54BBB807D88F2594C06" ma:contentTypeVersion="11" ma:contentTypeDescription="Create a new document." ma:contentTypeScope="" ma:versionID="2d7491d6d25d20039085f615465d5a60">
  <xsd:schema xmlns:xsd="http://www.w3.org/2001/XMLSchema" xmlns:xs="http://www.w3.org/2001/XMLSchema" xmlns:p="http://schemas.microsoft.com/office/2006/metadata/properties" xmlns:ns3="9676b2f0-eb7a-4411-8826-9ee3fcf05896" xmlns:ns4="b6c2d4dc-5c42-4736-b7e4-b658500edbfa" targetNamespace="http://schemas.microsoft.com/office/2006/metadata/properties" ma:root="true" ma:fieldsID="0a378d0847e496cf2032be7db190df3c" ns3:_="" ns4:_="">
    <xsd:import namespace="9676b2f0-eb7a-4411-8826-9ee3fcf05896"/>
    <xsd:import namespace="b6c2d4dc-5c42-4736-b7e4-b658500edbf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76b2f0-eb7a-4411-8826-9ee3fcf058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6c2d4dc-5c42-4736-b7e4-b658500edbf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47E4FA-6DD8-4780-9476-627AB2C1CBEF}">
  <ds:schemaRefs>
    <ds:schemaRef ds:uri="http://purl.org/dc/dcmitype/"/>
    <ds:schemaRef ds:uri="9676b2f0-eb7a-4411-8826-9ee3fcf05896"/>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b6c2d4dc-5c42-4736-b7e4-b658500edbfa"/>
    <ds:schemaRef ds:uri="http://www.w3.org/XML/1998/namespace"/>
  </ds:schemaRefs>
</ds:datastoreItem>
</file>

<file path=customXml/itemProps2.xml><?xml version="1.0" encoding="utf-8"?>
<ds:datastoreItem xmlns:ds="http://schemas.openxmlformats.org/officeDocument/2006/customXml" ds:itemID="{47AF9869-3E44-4387-9E32-F8014E29CE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676b2f0-eb7a-4411-8826-9ee3fcf05896"/>
    <ds:schemaRef ds:uri="b6c2d4dc-5c42-4736-b7e4-b658500edb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72FA94-A24E-4F8E-8399-F967910C54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50</TotalTime>
  <Words>946</Words>
  <Application>Microsoft Office PowerPoint</Application>
  <PresentationFormat>On-screen Show (4:3)</PresentationFormat>
  <Paragraphs>62</Paragraphs>
  <Slides>11</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Roboto</vt:lpstr>
      <vt:lpstr>Roboto Regular</vt:lpstr>
      <vt:lpstr>Arial</vt:lpstr>
      <vt:lpstr>Calibri</vt:lpstr>
      <vt:lpstr>Symbol</vt:lpstr>
      <vt:lpstr>Times New Roman</vt:lpstr>
      <vt:lpstr>Wingdings</vt:lpstr>
      <vt:lpstr>3_Office Theme</vt:lpstr>
      <vt:lpstr>1_Office Theme</vt:lpstr>
      <vt:lpstr>Preparations for the commemoration of the 50th anniversary of the creation of UNEP </vt:lpstr>
      <vt:lpstr> I. Introduction </vt:lpstr>
      <vt:lpstr>Status of consultations with member States and stakeholders led by the Executive Director</vt:lpstr>
      <vt:lpstr> Launching the commemorations of the 50th anniversary of the establishment of UNEP  </vt:lpstr>
      <vt:lpstr>  Box 1: Potential opportunities to strengthen environmental multilateralism from launching UNEP 50th anniversary during UNEA-5 </vt:lpstr>
      <vt:lpstr> Possible engagement and outreach activities following the launch </vt:lpstr>
      <vt:lpstr>  Box 2: Additional possible activities following the kick-off of the 50 year commemoration of the creation of UNEP  </vt:lpstr>
      <vt:lpstr>Ensuring a strong science-policy interface</vt:lpstr>
      <vt:lpstr>PowerPoint Presentation</vt:lpstr>
      <vt:lpstr> Further consultations with Member States: proposed next steps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Preparations for the commemoration of the 50th anniversary of the creation of UNEP</dc:title>
  <dc:creator>Aline Nsengimana Umutoni</dc:creator>
  <cp:lastModifiedBy>Jorge Laguna Celis</cp:lastModifiedBy>
  <cp:revision>6</cp:revision>
  <dcterms:created xsi:type="dcterms:W3CDTF">2020-06-07T11:34:34Z</dcterms:created>
  <dcterms:modified xsi:type="dcterms:W3CDTF">2020-06-23T06:28:35Z</dcterms:modified>
</cp:coreProperties>
</file>