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4"/>
    <p:sldMasterId id="2147483893" r:id="rId5"/>
    <p:sldMasterId id="2147483918" r:id="rId6"/>
  </p:sldMasterIdLst>
  <p:notesMasterIdLst>
    <p:notesMasterId r:id="rId27"/>
  </p:notesMasterIdLst>
  <p:sldIdLst>
    <p:sldId id="388" r:id="rId7"/>
    <p:sldId id="451" r:id="rId8"/>
    <p:sldId id="457" r:id="rId9"/>
    <p:sldId id="456" r:id="rId10"/>
    <p:sldId id="448" r:id="rId11"/>
    <p:sldId id="458" r:id="rId12"/>
    <p:sldId id="461" r:id="rId13"/>
    <p:sldId id="460" r:id="rId14"/>
    <p:sldId id="450" r:id="rId15"/>
    <p:sldId id="459" r:id="rId16"/>
    <p:sldId id="425" r:id="rId17"/>
    <p:sldId id="455" r:id="rId18"/>
    <p:sldId id="405" r:id="rId19"/>
    <p:sldId id="262" r:id="rId20"/>
    <p:sldId id="409" r:id="rId21"/>
    <p:sldId id="463" r:id="rId22"/>
    <p:sldId id="271" r:id="rId23"/>
    <p:sldId id="272" r:id="rId24"/>
    <p:sldId id="462" r:id="rId25"/>
    <p:sldId id="35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ra Elisabeth Stikkers" initials="CES" lastIdx="1" clrIdx="0">
    <p:extLst>
      <p:ext uri="{19B8F6BF-5375-455C-9EA6-DF929625EA0E}">
        <p15:presenceInfo xmlns:p15="http://schemas.microsoft.com/office/powerpoint/2012/main" userId="S::clara.stikkers@un.org::b6cc2474-2d99-4c87-873a-9c906014143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AFD"/>
    <a:srgbClr val="F6F7FC"/>
    <a:srgbClr val="6087CE"/>
    <a:srgbClr val="0070BF"/>
    <a:srgbClr val="AFEAFF"/>
    <a:srgbClr val="006400"/>
    <a:srgbClr val="006500"/>
    <a:srgbClr val="6FB044"/>
    <a:srgbClr val="383838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175929-921D-433E-82D8-B5C9A01B31F3}" v="299" dt="2020-10-13T10:02:44.5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60" autoAdjust="0"/>
    <p:restoredTop sz="87366" autoAdjust="0"/>
  </p:normalViewPr>
  <p:slideViewPr>
    <p:cSldViewPr snapToGrid="0">
      <p:cViewPr varScale="1">
        <p:scale>
          <a:sx n="58" d="100"/>
          <a:sy n="58" d="100"/>
        </p:scale>
        <p:origin x="762" y="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nitednations-my.sharepoint.com/personal/fadi_abouelias_un_org/Documents/C-Drive/OfO/Budget/2.%20PoW/2020-2023/Presentation/Working%20Files/09%20Oct%202020/PoW%202022-2023%20Working%20File_v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nitednations-my.sharepoint.com/personal/fadi_abouelias_un_org/Documents/C-Drive/OfO/Budget/2.%20PoW/2020-2023/Presentation/Working%20Files/09%20Oct%202020/PoW%202022-2023%20Working%20File_v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unitednations-my.sharepoint.com/personal/fadi_abouelias_un_org/Documents/C-Drive/OfO/Budget/2.%20PoW/2020-2023/Presentation/Working%20Files/09%20Oct%202020/PoW%202022-2023%20Working%20File_v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unitednations-my.sharepoint.com/personal/fadi_abouelias_un_org/Documents/C-Drive/OfO/Budget/2.%20PoW/2020-2023/Presentation/Working%20Files/09%20Oct%202020/PoW%202022-2023%20Working%20File_v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diemac\Desktop\Fadi%20Projections\PoW\PoW%202022-2023%20Working%20File_v4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diemac\Desktop\Fadi%20Projections\PoW\PoW%202022-2023%20Working%20File_v4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diemac\Desktop\Fadi%20Projections\PoW\PoW%202022-2023%20Working%20File_v4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0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 sz="3600" b="1" i="0" u="none" strike="noStrike" baseline="0" dirty="0">
                <a:effectLst/>
              </a:rPr>
              <a:t>2022-2023 BUDGETS BY FUNDING SOURCE</a:t>
            </a:r>
            <a:endParaRPr lang="en-US" sz="3600" dirty="0"/>
          </a:p>
        </c:rich>
      </c:tx>
      <c:layout>
        <c:manualLayout>
          <c:xMode val="edge"/>
          <c:yMode val="edge"/>
          <c:x val="0.14894415591733562"/>
          <c:y val="2.27939665782978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9970881156264582E-2"/>
          <c:y val="0.13233292342234193"/>
          <c:w val="0.80275806000821359"/>
          <c:h val="0.73209928760348186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D28-4CD9-BC8F-A96F214EE12B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>
                <a:contourClr>
                  <a:srgbClr val="00206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D28-4CD9-BC8F-A96F214EE12B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D28-4CD9-BC8F-A96F214EE12B}"/>
              </c:ext>
            </c:extLst>
          </c:dPt>
          <c:dPt>
            <c:idx val="3"/>
            <c:bubble3D val="0"/>
            <c:spPr>
              <a:solidFill>
                <a:srgbClr val="0066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6D28-4CD9-BC8F-A96F214EE12B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6D28-4CD9-BC8F-A96F214EE12B}"/>
              </c:ext>
            </c:extLst>
          </c:dPt>
          <c:dLbls>
            <c:dLbl>
              <c:idx val="0"/>
              <c:layout>
                <c:manualLayout>
                  <c:x val="-0.12626452861103951"/>
                  <c:y val="7.827502124131764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lt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="1" dirty="0"/>
                      <a:t>$200M</a:t>
                    </a:r>
                    <a:r>
                      <a:rPr lang="en-US" sz="1400" b="1" baseline="0" dirty="0"/>
                      <a:t>,   </a:t>
                    </a:r>
                    <a:fld id="{EB98C440-E2EC-4F4D-A9AC-438F76226556}" type="PERCENTAGE">
                      <a:rPr lang="en-US" sz="1400" b="1" baseline="0" smtClean="0"/>
                      <a:pPr>
                        <a:defRPr sz="1400" b="1"/>
                      </a:pPr>
                      <a:t>[PERCENTAGE]</a:t>
                    </a:fld>
                    <a:endParaRPr lang="en-US" sz="1400" b="1" baseline="0" dirty="0"/>
                  </a:p>
                  <a:p>
                    <a:pPr>
                      <a:defRPr sz="1400" b="1"/>
                    </a:pPr>
                    <a:r>
                      <a:rPr lang="en-US" sz="1400" b="1" baseline="0" dirty="0"/>
                      <a:t>Env. Fund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>
                          <a:lumMod val="8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D28-4CD9-BC8F-A96F214EE12B}"/>
                </c:ext>
              </c:extLst>
            </c:dLbl>
            <c:dLbl>
              <c:idx val="1"/>
              <c:layout>
                <c:manualLayout>
                  <c:x val="-0.18411991114783807"/>
                  <c:y val="-0.2914020434991708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lt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="1" dirty="0"/>
                      <a:t>$322M</a:t>
                    </a:r>
                    <a:r>
                      <a:rPr lang="en-US" sz="1400" b="1" baseline="0" dirty="0"/>
                      <a:t>,   </a:t>
                    </a:r>
                    <a:fld id="{C54CCB16-DE14-441B-A94C-D31E67FC3B81}" type="PERCENTAGE">
                      <a:rPr lang="en-US" sz="1400" b="1" baseline="0" smtClean="0"/>
                      <a:pPr>
                        <a:defRPr sz="1400" b="1"/>
                      </a:pPr>
                      <a:t>[PERCENTAGE]</a:t>
                    </a:fld>
                    <a:endParaRPr lang="en-US" sz="1400" b="1" baseline="0" dirty="0"/>
                  </a:p>
                  <a:p>
                    <a:pPr>
                      <a:defRPr sz="1400" b="1"/>
                    </a:pPr>
                    <a:r>
                      <a:rPr lang="en-US" sz="1400" b="1" baseline="0" dirty="0"/>
                      <a:t>Earmarked Fund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>
                          <a:lumMod val="8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D28-4CD9-BC8F-A96F214EE12B}"/>
                </c:ext>
              </c:extLst>
            </c:dLbl>
            <c:dLbl>
              <c:idx val="2"/>
              <c:layout>
                <c:manualLayout>
                  <c:x val="9.7768544045279973E-2"/>
                  <c:y val="-0.17475990625284332"/>
                </c:manualLayout>
              </c:layout>
              <c:tx>
                <c:rich>
                  <a:bodyPr rot="-2520000" spcFirstLastPara="1" vertOverflow="ellipsis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0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300" b="1" baseline="0" dirty="0"/>
                      <a:t>$32M,   </a:t>
                    </a:r>
                    <a:fld id="{8D782242-FF42-40B5-BEFE-B132411E06D2}" type="PERCENTAGE">
                      <a:rPr lang="en-US" sz="1300" b="1" baseline="0" smtClean="0"/>
                      <a:pPr>
                        <a:defRPr sz="1300" b="1">
                          <a:solidFill>
                            <a:sysClr val="windowText" lastClr="000000"/>
                          </a:solidFill>
                        </a:defRPr>
                      </a:pPr>
                      <a:t>[PERCENTAGE]</a:t>
                    </a:fld>
                    <a:r>
                      <a:rPr lang="en-US" sz="1300" b="1" baseline="0" dirty="0"/>
                      <a:t>   PSC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2520000" spcFirstLastPara="1" vertOverflow="ellipsis" wrap="square" lIns="38100" tIns="19050" rIns="38100" bIns="19050" anchor="ctr" anchorCtr="1">
                  <a:noAutofit/>
                </a:bodyPr>
                <a:lstStyle/>
                <a:p>
                  <a:pPr>
                    <a:defRPr sz="13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905179189712534"/>
                      <c:h val="6.0702687202500466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D28-4CD9-BC8F-A96F214EE12B}"/>
                </c:ext>
              </c:extLst>
            </c:dLbl>
            <c:dLbl>
              <c:idx val="3"/>
              <c:layout>
                <c:manualLayout>
                  <c:x val="0.11007244617922753"/>
                  <c:y val="-0.16347776732125432"/>
                </c:manualLayout>
              </c:layout>
              <c:tx>
                <c:rich>
                  <a:bodyPr rot="-1200000" spcFirstLastPara="1" vertOverflow="ellipsis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0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300" b="1" dirty="0"/>
                      <a:t>$47M</a:t>
                    </a:r>
                    <a:r>
                      <a:rPr lang="en-US" sz="1300" b="1" baseline="0" dirty="0"/>
                      <a:t>,   </a:t>
                    </a:r>
                    <a:fld id="{DCE15F81-4D7B-4CB5-A24D-7B20E00AAABE}" type="PERCENTAGE">
                      <a:rPr lang="en-US" sz="1300" b="1" baseline="0" smtClean="0"/>
                      <a:pPr>
                        <a:defRPr sz="1300" b="1">
                          <a:solidFill>
                            <a:sysClr val="windowText" lastClr="000000"/>
                          </a:solidFill>
                        </a:defRPr>
                      </a:pPr>
                      <a:t>[PERCENTAGE]</a:t>
                    </a:fld>
                    <a:r>
                      <a:rPr lang="en-US" sz="1300" b="1" baseline="0" dirty="0"/>
                      <a:t>    RB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1200000" spcFirstLastPara="1" vertOverflow="ellipsis" wrap="square" lIns="38100" tIns="19050" rIns="38100" bIns="19050" anchor="ctr" anchorCtr="1">
                  <a:noAutofit/>
                </a:bodyPr>
                <a:lstStyle/>
                <a:p>
                  <a:pPr>
                    <a:defRPr sz="13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446077835315102"/>
                      <c:h val="6.0702687202500466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6D28-4CD9-BC8F-A96F214EE12B}"/>
                </c:ext>
              </c:extLst>
            </c:dLbl>
            <c:dLbl>
              <c:idx val="4"/>
              <c:layout>
                <c:manualLayout>
                  <c:x val="0.11866906413206002"/>
                  <c:y val="6.096956623787616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lt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="1" dirty="0"/>
                      <a:t>$272M</a:t>
                    </a:r>
                    <a:r>
                      <a:rPr lang="en-US" sz="1400" b="1" baseline="0" dirty="0"/>
                      <a:t>,   </a:t>
                    </a:r>
                    <a:fld id="{9D9F17B4-FA95-4301-8749-955012844F1D}" type="PERCENTAGE">
                      <a:rPr lang="en-US" sz="1400" b="1" baseline="0" smtClean="0"/>
                      <a:pPr>
                        <a:defRPr sz="1400" b="1"/>
                      </a:pPr>
                      <a:t>[PERCENTAGE]</a:t>
                    </a:fld>
                    <a:endParaRPr lang="en-US" sz="1400" b="1" baseline="0" dirty="0"/>
                  </a:p>
                  <a:p>
                    <a:pPr>
                      <a:defRPr sz="1400" b="1"/>
                    </a:pPr>
                    <a:r>
                      <a:rPr lang="en-US" sz="1400" b="1" baseline="0" dirty="0"/>
                      <a:t>Global Fund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>
                          <a:lumMod val="8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6D28-4CD9-BC8F-A96F214EE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'ENV. PPT'!$C$7:$C$11</c:f>
              <c:strCache>
                <c:ptCount val="5"/>
                <c:pt idx="0">
                  <c:v>Environment Fund</c:v>
                </c:pt>
                <c:pt idx="1">
                  <c:v>Earmarked Funds</c:v>
                </c:pt>
                <c:pt idx="2">
                  <c:v>Programme Support Funds</c:v>
                </c:pt>
                <c:pt idx="3">
                  <c:v>UN Regular Budget</c:v>
                </c:pt>
                <c:pt idx="4">
                  <c:v>Global Funds</c:v>
                </c:pt>
              </c:strCache>
            </c:strRef>
          </c:cat>
          <c:val>
            <c:numRef>
              <c:f>'ENV. PPT'!$K$7:$K$11</c:f>
              <c:numCache>
                <c:formatCode>0</c:formatCode>
                <c:ptCount val="5"/>
                <c:pt idx="0">
                  <c:v>200</c:v>
                </c:pt>
                <c:pt idx="1">
                  <c:v>322</c:v>
                </c:pt>
                <c:pt idx="2">
                  <c:v>32</c:v>
                </c:pt>
                <c:pt idx="3">
                  <c:v>47</c:v>
                </c:pt>
                <c:pt idx="4">
                  <c:v>272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A2A-44FF-BE2F-3ED147343AB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3358269632404009E-2"/>
          <c:y val="0.73340153592906632"/>
          <c:w val="0.97509189982282207"/>
          <c:h val="0.155362291644972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3EE-448D-B723-AA83F80F3BEA}"/>
              </c:ext>
            </c:extLst>
          </c:dPt>
          <c:dPt>
            <c:idx val="1"/>
            <c:bubble3D val="0"/>
            <c:spPr>
              <a:solidFill>
                <a:srgbClr val="6FB04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3EE-448D-B723-AA83F80F3BEA}"/>
              </c:ext>
            </c:extLst>
          </c:dPt>
          <c:dPt>
            <c:idx val="2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3EE-448D-B723-AA83F80F3BEA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Climate; </a:t>
                    </a:r>
                    <a:r>
                      <a:rPr lang="en-US" baseline="0"/>
                      <a:t>
12%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3EE-448D-B723-AA83F80F3BE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Nature;</a:t>
                    </a:r>
                    <a:r>
                      <a:rPr lang="en-US" baseline="0"/>
                      <a:t> 
12%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3EE-448D-B723-AA83F80F3BEA}"/>
                </c:ext>
              </c:extLst>
            </c:dLbl>
            <c:dLbl>
              <c:idx val="2"/>
              <c:layout>
                <c:manualLayout>
                  <c:x val="-2.7832047764158693E-2"/>
                  <c:y val="9.229770786310354E-2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Chemicals &amp; Pollution; 12%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3EE-448D-B723-AA83F80F3B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'EF Resource Evolution_PPT'!$C$9:$C$15</c:f>
              <c:strCache>
                <c:ptCount val="3"/>
                <c:pt idx="0">
                  <c:v> 1.  Climate Action </c:v>
                </c:pt>
                <c:pt idx="1">
                  <c:v> 3.  Nature Action </c:v>
                </c:pt>
                <c:pt idx="2">
                  <c:v> 5.  Chemicals and Pollution Action </c:v>
                </c:pt>
              </c:strCache>
              <c:extLst/>
            </c:strRef>
          </c:cat>
          <c:val>
            <c:numRef>
              <c:f>'EF Resource Evolution_PPT'!$G$9:$G$15</c:f>
              <c:numCache>
                <c:formatCode>0%</c:formatCode>
                <c:ptCount val="3"/>
                <c:pt idx="0">
                  <c:v>0.12</c:v>
                </c:pt>
                <c:pt idx="1">
                  <c:v>0.12</c:v>
                </c:pt>
                <c:pt idx="2">
                  <c:v>0.12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33EE-448D-B723-AA83F80F3BEA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86F-4DFD-9355-A142180BEA5A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 w="19050">
                <a:solidFill>
                  <a:srgbClr val="002060"/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rgbClr val="00206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86F-4DFD-9355-A142180BEA5A}"/>
              </c:ext>
            </c:extLst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86F-4DFD-9355-A142180BEA5A}"/>
              </c:ext>
            </c:extLst>
          </c:dPt>
          <c:dPt>
            <c:idx val="3"/>
            <c:bubble3D val="0"/>
            <c:spPr>
              <a:solidFill>
                <a:srgbClr val="006600"/>
              </a:solidFill>
              <a:ln w="19050">
                <a:noFill/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86F-4DFD-9355-A142180BEA5A}"/>
              </c:ext>
            </c:extLst>
          </c:dPt>
          <c:dLbls>
            <c:dLbl>
              <c:idx val="0"/>
              <c:layout>
                <c:manualLayout>
                  <c:x val="-0.19417776311992416"/>
                  <c:y val="0.1181237970253718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bg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+mn-cs"/>
                      </a:defRPr>
                    </a:pPr>
                    <a:r>
                      <a:rPr lang="en-US" sz="2000" b="1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rPr>
                      <a:t>Digital Transformation;</a:t>
                    </a:r>
                    <a:r>
                      <a:rPr lang="en-US" sz="2000" b="1" baseline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rPr>
                      <a:t>  7%</a:t>
                    </a:r>
                    <a:endParaRPr lang="en-US" sz="2000" b="1">
                      <a:solidFill>
                        <a:schemeClr val="bg1"/>
                      </a:solidFill>
                      <a:latin typeface="Roboto" panose="02000000000000000000" pitchFamily="2" charset="0"/>
                      <a:ea typeface="Roboto" panose="02000000000000000000" pitchFamily="2" charset="0"/>
                    </a:endParaRPr>
                  </a:p>
                </c:rich>
              </c:tx>
              <c:spPr>
                <a:noFill/>
                <a:ln w="12700" cap="flat" cmpd="sng" algn="ctr">
                  <a:noFill/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effectLst/>
                      <a:latin typeface="Roboto" panose="02000000000000000000" pitchFamily="2" charset="0"/>
                      <a:ea typeface="Roboto" panose="02000000000000000000" pitchFamily="2" charset="0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169490593780494"/>
                      <c:h val="0.212258821813939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986F-4DFD-9355-A142180BEA5A}"/>
                </c:ext>
              </c:extLst>
            </c:dLbl>
            <c:dLbl>
              <c:idx val="1"/>
              <c:layout>
                <c:manualLayout>
                  <c:x val="-0.12006091278436333"/>
                  <c:y val="-0.1308472039582100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bg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+mn-cs"/>
                      </a:defRPr>
                    </a:pPr>
                    <a:r>
                      <a:rPr lang="en-US" sz="2000" b="1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rPr>
                      <a:t>Environmental Governance;  13%</a:t>
                    </a:r>
                  </a:p>
                </c:rich>
              </c:tx>
              <c:spPr>
                <a:noFill/>
                <a:ln w="12700" cap="flat" cmpd="sng" algn="ctr">
                  <a:noFill/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effectLst/>
                      <a:latin typeface="Roboto" panose="02000000000000000000" pitchFamily="2" charset="0"/>
                      <a:ea typeface="Roboto" panose="02000000000000000000" pitchFamily="2" charset="0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011226999766386"/>
                      <c:h val="0.1778902012248468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86F-4DFD-9355-A142180BEA5A}"/>
                </c:ext>
              </c:extLst>
            </c:dLbl>
            <c:dLbl>
              <c:idx val="2"/>
              <c:layout>
                <c:manualLayout>
                  <c:x val="0.17775192118666333"/>
                  <c:y val="-0.26720736727112931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bg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+mn-cs"/>
                      </a:defRPr>
                    </a:pPr>
                    <a:r>
                      <a:rPr lang="en-US" sz="2000" b="1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rPr>
                      <a:t>Finance &amp; Economic Transformation;  13%</a:t>
                    </a:r>
                  </a:p>
                </c:rich>
              </c:tx>
              <c:spPr>
                <a:noFill/>
                <a:ln w="12700" cap="flat" cmpd="sng" algn="ctr">
                  <a:noFill/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effectLst/>
                      <a:latin typeface="Roboto" panose="02000000000000000000" pitchFamily="2" charset="0"/>
                      <a:ea typeface="Roboto" panose="02000000000000000000" pitchFamily="2" charset="0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738948207390308"/>
                      <c:h val="0.1519642752989209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986F-4DFD-9355-A142180BEA5A}"/>
                </c:ext>
              </c:extLst>
            </c:dLbl>
            <c:dLbl>
              <c:idx val="3"/>
              <c:layout>
                <c:manualLayout>
                  <c:x val="0.17608092509378737"/>
                  <c:y val="0.1560398075240594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bg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+mn-cs"/>
                      </a:defRPr>
                    </a:pPr>
                    <a:r>
                      <a:rPr lang="en-US" sz="2000" b="1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rPr>
                      <a:t>Science Policy;  13%</a:t>
                    </a:r>
                  </a:p>
                </c:rich>
              </c:tx>
              <c:spPr>
                <a:noFill/>
                <a:ln w="12700" cap="flat" cmpd="sng" algn="ctr">
                  <a:noFill/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effectLst/>
                      <a:latin typeface="Roboto" panose="02000000000000000000" pitchFamily="2" charset="0"/>
                      <a:ea typeface="Roboto" panose="02000000000000000000" pitchFamily="2" charset="0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97716123180937"/>
                      <c:h val="0.1281089238845144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986F-4DFD-9355-A142180BEA5A}"/>
                </c:ext>
              </c:extLst>
            </c:dLbl>
            <c:spPr>
              <a:noFill/>
              <a:ln w="12700" cap="flat" cmpd="sng" algn="ctr">
                <a:noFill/>
                <a:round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'EF Resource Evolution_PPT'!$C$9:$C$15</c:f>
              <c:strCache>
                <c:ptCount val="4"/>
                <c:pt idx="0">
                  <c:v> 2.  Digital Transformation* </c:v>
                </c:pt>
                <c:pt idx="1">
                  <c:v> 4.  Environmental Governance </c:v>
                </c:pt>
                <c:pt idx="2">
                  <c:v> 6.  Finance and Economic Transformation             </c:v>
                </c:pt>
                <c:pt idx="3">
                  <c:v> 7. Science Policy </c:v>
                </c:pt>
              </c:strCache>
              <c:extLst/>
            </c:strRef>
          </c:cat>
          <c:val>
            <c:numRef>
              <c:f>'EF Resource Evolution_PPT'!$G$9:$G$15</c:f>
              <c:numCache>
                <c:formatCode>0%</c:formatCode>
                <c:ptCount val="4"/>
                <c:pt idx="0">
                  <c:v>7.0000000000000007E-2</c:v>
                </c:pt>
                <c:pt idx="1">
                  <c:v>0.13</c:v>
                </c:pt>
                <c:pt idx="2">
                  <c:v>0.13</c:v>
                </c:pt>
                <c:pt idx="3">
                  <c:v>0.13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986F-4DFD-9355-A142180BEA5A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sz="1600" b="1" i="0" u="none" strike="noStrike" baseline="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2020-2021 Proposed </a:t>
            </a:r>
            <a:r>
              <a:rPr lang="en-US" sz="1600" b="1" i="0" u="none" strike="noStrike" baseline="0" dirty="0" err="1"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PoW</a:t>
            </a:r>
            <a:r>
              <a:rPr lang="en-US" sz="1600" b="1" i="0" u="none" strike="noStrike" baseline="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 Budget by Sub Programme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c:rich>
      </c:tx>
      <c:layout>
        <c:manualLayout>
          <c:xMode val="edge"/>
          <c:yMode val="edge"/>
          <c:x val="0.27201310087234243"/>
          <c:y val="0.909297052154194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36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4210673385524583E-2"/>
          <c:y val="8.0970873786407771E-2"/>
          <c:w val="0.97157865322895087"/>
          <c:h val="0.8909816612729234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076D-4323-B6A1-15C4C3CA38B1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076D-4323-B6A1-15C4C3CA38B1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076D-4323-B6A1-15C4C3CA38B1}"/>
              </c:ext>
            </c:extLst>
          </c:dPt>
          <c:dPt>
            <c:idx val="3"/>
            <c:bubble3D val="0"/>
            <c:spPr>
              <a:solidFill>
                <a:srgbClr val="0066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076D-4323-B6A1-15C4C3CA38B1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076D-4323-B6A1-15C4C3CA38B1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076D-4323-B6A1-15C4C3CA38B1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D-076D-4323-B6A1-15C4C3CA38B1}"/>
              </c:ext>
            </c:extLst>
          </c:dPt>
          <c:dLbls>
            <c:dLbl>
              <c:idx val="0"/>
              <c:layout>
                <c:manualLayout>
                  <c:x val="-0.22947043422101046"/>
                  <c:y val="9.369705000467175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76D-4323-B6A1-15C4C3CA38B1}"/>
                </c:ext>
              </c:extLst>
            </c:dLbl>
            <c:dLbl>
              <c:idx val="1"/>
              <c:layout>
                <c:manualLayout>
                  <c:x val="-0.13157808145571784"/>
                  <c:y val="-0.2096545872126594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66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>
                          <a:lumMod val="85000"/>
                        </a:schemeClr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250346713693166"/>
                      <c:h val="6.96871819593979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076D-4323-B6A1-15C4C3CA38B1}"/>
                </c:ext>
              </c:extLst>
            </c:dLbl>
            <c:dLbl>
              <c:idx val="2"/>
              <c:layout>
                <c:manualLayout>
                  <c:x val="-0.13012551879893056"/>
                  <c:y val="-0.363562928420355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lt1">
                          <a:lumMod val="85000"/>
                        </a:schemeClr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76D-4323-B6A1-15C4C3CA38B1}"/>
                </c:ext>
              </c:extLst>
            </c:dLbl>
            <c:dLbl>
              <c:idx val="3"/>
              <c:layout>
                <c:manualLayout>
                  <c:x val="0.18622237722985102"/>
                  <c:y val="-0.273540807399075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1440000" spcFirstLastPara="1" vertOverflow="ellipsis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rgbClr val="DCE5F4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053095947702091"/>
                      <c:h val="0.1810618315567696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076D-4323-B6A1-15C4C3CA38B1}"/>
                </c:ext>
              </c:extLst>
            </c:dLbl>
            <c:dLbl>
              <c:idx val="4"/>
              <c:layout>
                <c:manualLayout>
                  <c:x val="0.15515505833751489"/>
                  <c:y val="3.01871194672094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76D-4323-B6A1-15C4C3CA38B1}"/>
                </c:ext>
              </c:extLst>
            </c:dLbl>
            <c:dLbl>
              <c:idx val="5"/>
              <c:layout>
                <c:manualLayout>
                  <c:x val="0.20669618189938099"/>
                  <c:y val="0.1233701144499794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1440000" spcFirstLastPara="1" vertOverflow="ellipsis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>
                          <a:lumMod val="85000"/>
                        </a:schemeClr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015615798312721"/>
                      <c:h val="0.2148118985126859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076D-4323-B6A1-15C4C3CA38B1}"/>
                </c:ext>
              </c:extLst>
            </c:dLbl>
            <c:dLbl>
              <c:idx val="6"/>
              <c:layout>
                <c:manualLayout>
                  <c:x val="9.3448188694941689E-2"/>
                  <c:y val="0.136054421768707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4020000" spcFirstLastPara="1" vertOverflow="ellipsis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lt1">
                          <a:lumMod val="85000"/>
                        </a:schemeClr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353730844224193"/>
                      <c:h val="9.726516328316103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076D-4323-B6A1-15C4C3CA38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'Proposed 2022-23 by funding_PPT'!$D$10:$D$16</c:f>
              <c:strCache>
                <c:ptCount val="7"/>
                <c:pt idx="0">
                  <c:v> 1.  Climate Action </c:v>
                </c:pt>
                <c:pt idx="1">
                  <c:v> 2.  Digital Transformation </c:v>
                </c:pt>
                <c:pt idx="2">
                  <c:v> 3.  Nature Action </c:v>
                </c:pt>
                <c:pt idx="3">
                  <c:v> 4.  Environmental Governance </c:v>
                </c:pt>
                <c:pt idx="4">
                  <c:v> 5.  Chemicals and Pollution Action </c:v>
                </c:pt>
                <c:pt idx="5">
                  <c:v> 6.  Finance and Economic Transformation             </c:v>
                </c:pt>
                <c:pt idx="6">
                  <c:v> 7. Science Policy </c:v>
                </c:pt>
              </c:strCache>
            </c:strRef>
          </c:cat>
          <c:val>
            <c:numRef>
              <c:f>'Proposed 2022-23 by funding_PPT'!$K$10:$K$16</c:f>
              <c:numCache>
                <c:formatCode>0%</c:formatCode>
                <c:ptCount val="7"/>
                <c:pt idx="0">
                  <c:v>0.26053845255032959</c:v>
                </c:pt>
                <c:pt idx="1">
                  <c:v>5.1763797531576984E-2</c:v>
                </c:pt>
                <c:pt idx="2">
                  <c:v>0.23472127714658181</c:v>
                </c:pt>
                <c:pt idx="3">
                  <c:v>7.2735312379001674E-2</c:v>
                </c:pt>
                <c:pt idx="4">
                  <c:v>0.14332845330639007</c:v>
                </c:pt>
                <c:pt idx="5">
                  <c:v>9.4116932777056087E-2</c:v>
                </c:pt>
                <c:pt idx="6">
                  <c:v>5.690271792298722E-2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76D-4323-B6A1-15C4C3CA38B1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600" b="1" i="0" u="none" strike="noStrike" kern="1200" spc="100" baseline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sz="1600">
                <a:solidFill>
                  <a:schemeClr val="accent3">
                    <a:lumMod val="60000"/>
                    <a:lumOff val="40000"/>
                  </a:schemeClr>
                </a:solidFill>
              </a:rPr>
              <a:t>EXECUTVE DIRECTION &amp;  MANAGEMENT</a:t>
            </a:r>
          </a:p>
        </c:rich>
      </c:tx>
      <c:layout>
        <c:manualLayout>
          <c:xMode val="edge"/>
          <c:yMode val="edge"/>
          <c:x val="0.12932814924468064"/>
          <c:y val="3.17748297598266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600" b="1" i="0" u="none" strike="noStrike" kern="1200" spc="100" baseline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7AB2-4D7F-957C-E599CE6B2B82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>
                <a:contourClr>
                  <a:srgbClr val="00206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AB2-4D7F-957C-E599CE6B2B82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7AB2-4D7F-957C-E599CE6B2B82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7AB2-4D7F-957C-E599CE6B2B82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solidFill>
                  <a:srgbClr val="3466BE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>
                <a:contourClr>
                  <a:srgbClr val="3466BE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7AB2-4D7F-957C-E599CE6B2B82}"/>
              </c:ext>
            </c:extLst>
          </c:dPt>
          <c:dLbls>
            <c:dLbl>
              <c:idx val="0"/>
              <c:layout>
                <c:manualLayout>
                  <c:x val="-3.9671852737004694E-2"/>
                  <c:y val="-0.274825560116262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01346753305946"/>
                      <c:h val="0.1841124421512238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AB2-4D7F-957C-E599CE6B2B82}"/>
                </c:ext>
              </c:extLst>
            </c:dLbl>
            <c:dLbl>
              <c:idx val="1"/>
              <c:layout>
                <c:manualLayout>
                  <c:x val="0"/>
                  <c:y val="-4.53926139426094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AB2-4D7F-957C-E599CE6B2B82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AB2-4D7F-957C-E599CE6B2B82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AB2-4D7F-957C-E599CE6B2B82}"/>
                </c:ext>
              </c:extLst>
            </c:dLbl>
            <c:dLbl>
              <c:idx val="4"/>
              <c:layout>
                <c:manualLayout>
                  <c:x val="7.5502208588227607E-2"/>
                  <c:y val="-0.1134815348565236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AB2-4D7F-957C-E599CE6B2B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'Proposed 2022-23 by funding_PPT'!$E$4:$I$4</c:f>
              <c:strCache>
                <c:ptCount val="5"/>
                <c:pt idx="0">
                  <c:v> Environment Fund </c:v>
                </c:pt>
                <c:pt idx="1">
                  <c:v> Earmarked Funds </c:v>
                </c:pt>
                <c:pt idx="2">
                  <c:v> Global Funds </c:v>
                </c:pt>
                <c:pt idx="3">
                  <c:v> Programme support cost </c:v>
                </c:pt>
                <c:pt idx="4">
                  <c:v> Regular budget </c:v>
                </c:pt>
              </c:strCache>
            </c:strRef>
          </c:cat>
          <c:val>
            <c:numRef>
              <c:f>'Proposed 2022-23 by funding_PPT'!$E$8:$I$8</c:f>
              <c:numCache>
                <c:formatCode>_(* #,##0_);_(* \(#,##0\);_(* "-"??_);_(@_)</c:formatCode>
                <c:ptCount val="5"/>
                <c:pt idx="0">
                  <c:v>12000</c:v>
                </c:pt>
                <c:pt idx="1">
                  <c:v>1900</c:v>
                </c:pt>
                <c:pt idx="2">
                  <c:v>0</c:v>
                </c:pt>
                <c:pt idx="3">
                  <c:v>20</c:v>
                </c:pt>
                <c:pt idx="4">
                  <c:v>8831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AB2-4D7F-957C-E599CE6B2B82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5696829898081923E-3"/>
          <c:y val="0.79824841697726656"/>
          <c:w val="0.9934303170101918"/>
          <c:h val="0.135932292805949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r">
              <a:defRPr sz="1400" b="1" i="0" u="none" strike="noStrike" kern="1200" spc="100" baseline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PROGRAMME MANAGEMENT &amp; SUPPORT</a:t>
            </a:r>
          </a:p>
        </c:rich>
      </c:tx>
      <c:layout>
        <c:manualLayout>
          <c:xMode val="edge"/>
          <c:yMode val="edge"/>
          <c:x val="0.16353406720719807"/>
          <c:y val="3.17748297598266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r">
            <a:defRPr sz="1400" b="1" i="0" u="none" strike="noStrike" kern="1200" spc="100" baseline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E7D-48CC-92D7-EA286AF1F639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E7D-48CC-92D7-EA286AF1F63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2E7D-48CC-92D7-EA286AF1F639}"/>
              </c:ext>
            </c:extLst>
          </c:dPt>
          <c:dPt>
            <c:idx val="3"/>
            <c:bubble3D val="0"/>
            <c:spPr>
              <a:solidFill>
                <a:srgbClr val="0064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2E7D-48CC-92D7-EA286AF1F639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2E7D-48CC-92D7-EA286AF1F639}"/>
              </c:ext>
            </c:extLst>
          </c:dPt>
          <c:dLbls>
            <c:dLbl>
              <c:idx val="0"/>
              <c:layout>
                <c:manualLayout>
                  <c:x val="-0.1111111111111111"/>
                  <c:y val="-8.695652173913043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7D-48CC-92D7-EA286AF1F639}"/>
                </c:ext>
              </c:extLst>
            </c:dLbl>
            <c:dLbl>
              <c:idx val="3"/>
              <c:layout>
                <c:manualLayout>
                  <c:x val="1.1111111111111112E-2"/>
                  <c:y val="-0.2282608695652174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E7D-48CC-92D7-EA286AF1F639}"/>
                </c:ext>
              </c:extLst>
            </c:dLbl>
            <c:dLbl>
              <c:idx val="4"/>
              <c:layout>
                <c:manualLayout>
                  <c:x val="7.4999952980915899E-2"/>
                  <c:y val="9.078522788521887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E7D-48CC-92D7-EA286AF1F6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'Proposed 2022-23 by funding_PPT'!$E$4:$I$4</c:f>
              <c:strCache>
                <c:ptCount val="5"/>
                <c:pt idx="0">
                  <c:v> Environment Fund </c:v>
                </c:pt>
                <c:pt idx="1">
                  <c:v> Earmarked Funds </c:v>
                </c:pt>
                <c:pt idx="2">
                  <c:v> Global Funds </c:v>
                </c:pt>
                <c:pt idx="3">
                  <c:v> Programme support cost </c:v>
                </c:pt>
                <c:pt idx="4">
                  <c:v> Regular budget </c:v>
                </c:pt>
              </c:strCache>
            </c:strRef>
          </c:cat>
          <c:val>
            <c:numRef>
              <c:f>'Proposed 2022-23 by funding_PPT'!$E$21:$I$21</c:f>
              <c:numCache>
                <c:formatCode>_(* #,##0_);_(* \(#,##0\);_(* "-"??_);_(@_)</c:formatCode>
                <c:ptCount val="5"/>
                <c:pt idx="0">
                  <c:v>14000.000000000002</c:v>
                </c:pt>
                <c:pt idx="1">
                  <c:v>1600</c:v>
                </c:pt>
                <c:pt idx="2">
                  <c:v>8000</c:v>
                </c:pt>
                <c:pt idx="3">
                  <c:v>16200</c:v>
                </c:pt>
                <c:pt idx="4">
                  <c:v>2429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E7D-48CC-92D7-EA286AF1F639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9026930650612471E-2"/>
          <c:y val="0.81640546255431035"/>
          <c:w val="0.9786661250068176"/>
          <c:h val="0.135932292805949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sng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b="1" u="sng">
                <a:solidFill>
                  <a:schemeClr val="bg1"/>
                </a:solidFill>
              </a:rPr>
              <a:t>Staffing resources (number of posts)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sng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'Table 1b_ppt'!$I$3</c:f>
              <c:strCache>
                <c:ptCount val="1"/>
                <c:pt idx="0">
                  <c:v>2020-2021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'Table 1b_ppt'!$H$4:$H$8</c:f>
              <c:strCache>
                <c:ptCount val="5"/>
                <c:pt idx="0">
                  <c:v>A. Environment Fund</c:v>
                </c:pt>
                <c:pt idx="1">
                  <c:v>B. Earmarked funds</c:v>
                </c:pt>
                <c:pt idx="2">
                  <c:v>C. Global funds</c:v>
                </c:pt>
                <c:pt idx="3">
                  <c:v>D. Programme support costs</c:v>
                </c:pt>
                <c:pt idx="4">
                  <c:v>E. Regular budget</c:v>
                </c:pt>
              </c:strCache>
            </c:strRef>
          </c:cat>
          <c:val>
            <c:numRef>
              <c:f>'Table 1b_ppt'!$I$4:$I$8</c:f>
              <c:numCache>
                <c:formatCode>General</c:formatCode>
                <c:ptCount val="5"/>
                <c:pt idx="0">
                  <c:v>-422</c:v>
                </c:pt>
                <c:pt idx="1">
                  <c:v>-250</c:v>
                </c:pt>
                <c:pt idx="2">
                  <c:v>-88</c:v>
                </c:pt>
                <c:pt idx="3">
                  <c:v>-90</c:v>
                </c:pt>
                <c:pt idx="4">
                  <c:v>-113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FA-49BE-B137-8C14B0B9232B}"/>
            </c:ext>
          </c:extLst>
        </c:ser>
        <c:ser>
          <c:idx val="1"/>
          <c:order val="1"/>
          <c:tx>
            <c:strRef>
              <c:f>'Table 1b_ppt'!$J$3</c:f>
              <c:strCache>
                <c:ptCount val="1"/>
                <c:pt idx="0">
                  <c:v>2022-2023</c:v>
                </c:pt>
              </c:strCache>
            </c:strRef>
          </c:tx>
          <c:spPr>
            <a:solidFill>
              <a:srgbClr val="0064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'Table 1b_ppt'!$H$4:$H$8</c:f>
              <c:strCache>
                <c:ptCount val="5"/>
                <c:pt idx="0">
                  <c:v>A. Environment Fund</c:v>
                </c:pt>
                <c:pt idx="1">
                  <c:v>B. Earmarked funds</c:v>
                </c:pt>
                <c:pt idx="2">
                  <c:v>C. Global funds</c:v>
                </c:pt>
                <c:pt idx="3">
                  <c:v>D. Programme support costs</c:v>
                </c:pt>
                <c:pt idx="4">
                  <c:v>E. Regular budget</c:v>
                </c:pt>
              </c:strCache>
            </c:strRef>
          </c:cat>
          <c:val>
            <c:numRef>
              <c:f>'Table 1b_ppt'!$J$4:$J$8</c:f>
              <c:numCache>
                <c:formatCode>General</c:formatCode>
                <c:ptCount val="5"/>
                <c:pt idx="0">
                  <c:v>431</c:v>
                </c:pt>
                <c:pt idx="1">
                  <c:v>252</c:v>
                </c:pt>
                <c:pt idx="2">
                  <c:v>101</c:v>
                </c:pt>
                <c:pt idx="3">
                  <c:v>95</c:v>
                </c:pt>
                <c:pt idx="4">
                  <c:v>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FA-49BE-B137-8C14B0B923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overlap val="100"/>
        <c:axId val="670628656"/>
        <c:axId val="670623408"/>
      </c:barChart>
      <c:catAx>
        <c:axId val="6706286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en-US"/>
          </a:p>
        </c:txPr>
        <c:crossAx val="670623408"/>
        <c:crosses val="autoZero"/>
        <c:auto val="1"/>
        <c:lblAlgn val="ctr"/>
        <c:lblOffset val="100"/>
        <c:noMultiLvlLbl val="0"/>
      </c:catAx>
      <c:valAx>
        <c:axId val="67062340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0628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34465037182852143"/>
          <c:y val="0.87257894098363065"/>
          <c:w val="0.57453882752288477"/>
          <c:h val="6.3202689551446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2220FD-3A04-46AF-9F6C-1D662BD74BC8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ABD265B-8A50-49DF-A5FD-BB7AA9B4C30B}">
      <dgm:prSet custT="1"/>
      <dgm:spPr/>
      <dgm:t>
        <a:bodyPr/>
        <a:lstStyle/>
        <a:p>
          <a:r>
            <a:rPr lang="en-US" sz="1600" b="1" dirty="0">
              <a:latin typeface="Roboto" panose="02000000000000000000" pitchFamily="2" charset="0"/>
              <a:ea typeface="Roboto" panose="02000000000000000000" pitchFamily="2" charset="0"/>
            </a:rPr>
            <a:t>Executive Direction &amp; Management / Policy Making Organs</a:t>
          </a:r>
        </a:p>
      </dgm:t>
    </dgm:pt>
    <dgm:pt modelId="{FDDFC348-C980-478E-B5E6-3833F41B248E}" type="parTrans" cxnId="{8E6A8C44-9276-4684-8553-62C8DBE7111E}">
      <dgm:prSet/>
      <dgm:spPr/>
      <dgm:t>
        <a:bodyPr/>
        <a:lstStyle/>
        <a:p>
          <a:endParaRPr lang="en-US"/>
        </a:p>
      </dgm:t>
    </dgm:pt>
    <dgm:pt modelId="{4478B400-99CB-4397-9545-F5A98AEE0BD4}" type="sibTrans" cxnId="{8E6A8C44-9276-4684-8553-62C8DBE7111E}">
      <dgm:prSet/>
      <dgm:spPr/>
      <dgm:t>
        <a:bodyPr/>
        <a:lstStyle/>
        <a:p>
          <a:endParaRPr lang="en-US"/>
        </a:p>
      </dgm:t>
    </dgm:pt>
    <dgm:pt modelId="{EE77A488-B4FF-4F25-8869-B612923D47F8}">
      <dgm:prSet custT="1"/>
      <dgm:spPr/>
      <dgm:t>
        <a:bodyPr/>
        <a:lstStyle/>
        <a:p>
          <a:r>
            <a:rPr lang="en-US" sz="1600" b="1" dirty="0">
              <a:latin typeface="Roboto" panose="02000000000000000000" pitchFamily="2" charset="0"/>
              <a:ea typeface="Roboto" panose="02000000000000000000" pitchFamily="2" charset="0"/>
            </a:rPr>
            <a:t>Programme Management &amp; Support</a:t>
          </a:r>
        </a:p>
      </dgm:t>
    </dgm:pt>
    <dgm:pt modelId="{D70B2FA5-2B10-4EDA-B31D-A20FBDB74FDE}" type="parTrans" cxnId="{252A08E7-12CF-4B2B-8046-9357DC4F7176}">
      <dgm:prSet/>
      <dgm:spPr/>
      <dgm:t>
        <a:bodyPr/>
        <a:lstStyle/>
        <a:p>
          <a:endParaRPr lang="en-US"/>
        </a:p>
      </dgm:t>
    </dgm:pt>
    <dgm:pt modelId="{3CEF34E1-254E-4345-B574-ECB530754FFC}" type="sibTrans" cxnId="{252A08E7-12CF-4B2B-8046-9357DC4F7176}">
      <dgm:prSet/>
      <dgm:spPr/>
      <dgm:t>
        <a:bodyPr/>
        <a:lstStyle/>
        <a:p>
          <a:endParaRPr lang="en-US"/>
        </a:p>
      </dgm:t>
    </dgm:pt>
    <dgm:pt modelId="{6BCA72D5-12DD-4688-8E69-8CD5C2ACE96F}">
      <dgm:prSet/>
      <dgm:spPr/>
      <dgm:t>
        <a:bodyPr/>
        <a:lstStyle/>
        <a:p>
          <a:r>
            <a:rPr lang="en-US" b="1" dirty="0">
              <a:latin typeface="Roboto" panose="02000000000000000000" pitchFamily="2" charset="0"/>
              <a:ea typeface="Roboto" panose="02000000000000000000" pitchFamily="2" charset="0"/>
            </a:rPr>
            <a:t>Increased by 1% for a $14M requirement</a:t>
          </a:r>
          <a:r>
            <a:rPr lang="en-US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en-US" dirty="0"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rPr>
            <a:t></a:t>
          </a:r>
          <a:r>
            <a:rPr lang="en-US" dirty="0">
              <a:latin typeface="Roboto" panose="02000000000000000000" pitchFamily="2" charset="0"/>
              <a:ea typeface="Roboto" panose="02000000000000000000" pitchFamily="2" charset="0"/>
            </a:rPr>
            <a:t> Increase considers reduction in PSC owing to foreseen decrease in earmarked resources &amp; expected strengthening of UNEP’s accountability systems </a:t>
          </a:r>
        </a:p>
      </dgm:t>
    </dgm:pt>
    <dgm:pt modelId="{2B5ACEC1-8D48-48E0-8F79-75BBCC9ED0C4}" type="parTrans" cxnId="{4252688B-AA18-423E-A058-1FC44327A07F}">
      <dgm:prSet/>
      <dgm:spPr/>
      <dgm:t>
        <a:bodyPr/>
        <a:lstStyle/>
        <a:p>
          <a:endParaRPr lang="en-US"/>
        </a:p>
      </dgm:t>
    </dgm:pt>
    <dgm:pt modelId="{A1C75F0B-8BA0-41D3-8725-79CCB5F13100}" type="sibTrans" cxnId="{4252688B-AA18-423E-A058-1FC44327A07F}">
      <dgm:prSet/>
      <dgm:spPr/>
      <dgm:t>
        <a:bodyPr/>
        <a:lstStyle/>
        <a:p>
          <a:endParaRPr lang="en-US"/>
        </a:p>
      </dgm:t>
    </dgm:pt>
    <dgm:pt modelId="{2F9BE53D-6012-48C1-A4FF-3C23CD9B7C06}">
      <dgm:prSet/>
      <dgm:spPr/>
      <dgm:t>
        <a:bodyPr/>
        <a:lstStyle/>
        <a:p>
          <a:r>
            <a:rPr lang="en-US" b="1" dirty="0">
              <a:latin typeface="Roboto" panose="02000000000000000000" pitchFamily="2" charset="0"/>
              <a:ea typeface="Roboto" panose="02000000000000000000" pitchFamily="2" charset="0"/>
            </a:rPr>
            <a:t>Allocated the amount of $ 12M as compared to $11.2M in the 2020-2021 </a:t>
          </a:r>
          <a:r>
            <a:rPr lang="en-US" b="1" dirty="0" err="1">
              <a:latin typeface="Roboto" panose="02000000000000000000" pitchFamily="2" charset="0"/>
              <a:ea typeface="Roboto" panose="02000000000000000000" pitchFamily="2" charset="0"/>
            </a:rPr>
            <a:t>PoW</a:t>
          </a:r>
          <a:r>
            <a:rPr lang="en-US" b="1" dirty="0">
              <a:latin typeface="Roboto" panose="02000000000000000000" pitchFamily="2" charset="0"/>
              <a:ea typeface="Roboto" panose="02000000000000000000" pitchFamily="2" charset="0"/>
            </a:rPr>
            <a:t>. </a:t>
          </a:r>
          <a:r>
            <a:rPr lang="en-US" dirty="0"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rPr>
            <a:t></a:t>
          </a:r>
          <a:r>
            <a:rPr lang="en-US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en-US" b="0" dirty="0">
              <a:latin typeface="Roboto" panose="02000000000000000000" pitchFamily="2" charset="0"/>
              <a:ea typeface="Roboto" panose="02000000000000000000" pitchFamily="2" charset="0"/>
            </a:rPr>
            <a:t>Increase of $400K mainly due to staff incremental costs</a:t>
          </a:r>
          <a:endParaRPr lang="en-US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364943B2-BF48-4C11-9E50-AB5DBE94D96E}" type="parTrans" cxnId="{6CF785C7-74A4-4C40-AD5E-A5B1EB32CF77}">
      <dgm:prSet/>
      <dgm:spPr/>
      <dgm:t>
        <a:bodyPr/>
        <a:lstStyle/>
        <a:p>
          <a:endParaRPr lang="en-US"/>
        </a:p>
      </dgm:t>
    </dgm:pt>
    <dgm:pt modelId="{09876BBE-A634-42E8-8CA3-41187D10FCC2}" type="sibTrans" cxnId="{6CF785C7-74A4-4C40-AD5E-A5B1EB32CF77}">
      <dgm:prSet/>
      <dgm:spPr/>
      <dgm:t>
        <a:bodyPr/>
        <a:lstStyle/>
        <a:p>
          <a:endParaRPr lang="en-US"/>
        </a:p>
      </dgm:t>
    </dgm:pt>
    <dgm:pt modelId="{FBF78E09-A5F4-4014-9E5D-9B23BF36CFF7}" type="pres">
      <dgm:prSet presAssocID="{AF2220FD-3A04-46AF-9F6C-1D662BD74BC8}" presName="Name0" presStyleCnt="0">
        <dgm:presLayoutVars>
          <dgm:dir/>
          <dgm:animLvl val="lvl"/>
          <dgm:resizeHandles val="exact"/>
        </dgm:presLayoutVars>
      </dgm:prSet>
      <dgm:spPr/>
    </dgm:pt>
    <dgm:pt modelId="{63641B57-6895-40A8-A47E-C827A76A5555}" type="pres">
      <dgm:prSet presAssocID="{1ABD265B-8A50-49DF-A5FD-BB7AA9B4C30B}" presName="linNode" presStyleCnt="0"/>
      <dgm:spPr/>
    </dgm:pt>
    <dgm:pt modelId="{24FBC277-E828-4853-B1D8-CE3175D09D7A}" type="pres">
      <dgm:prSet presAssocID="{1ABD265B-8A50-49DF-A5FD-BB7AA9B4C30B}" presName="parentText" presStyleLbl="node1" presStyleIdx="0" presStyleCnt="2" custScaleX="71787" custScaleY="65060">
        <dgm:presLayoutVars>
          <dgm:chMax val="1"/>
          <dgm:bulletEnabled val="1"/>
        </dgm:presLayoutVars>
      </dgm:prSet>
      <dgm:spPr/>
    </dgm:pt>
    <dgm:pt modelId="{6CCBC170-F1C7-492B-A6FA-DDB180D9A7A5}" type="pres">
      <dgm:prSet presAssocID="{1ABD265B-8A50-49DF-A5FD-BB7AA9B4C30B}" presName="descendantText" presStyleLbl="alignAccFollowNode1" presStyleIdx="0" presStyleCnt="2" custScaleX="115434" custScaleY="66190">
        <dgm:presLayoutVars>
          <dgm:bulletEnabled val="1"/>
        </dgm:presLayoutVars>
      </dgm:prSet>
      <dgm:spPr/>
    </dgm:pt>
    <dgm:pt modelId="{851A3713-A3E5-4336-8560-F56F881EE8F5}" type="pres">
      <dgm:prSet presAssocID="{4478B400-99CB-4397-9545-F5A98AEE0BD4}" presName="sp" presStyleCnt="0"/>
      <dgm:spPr/>
    </dgm:pt>
    <dgm:pt modelId="{B8E66B80-29C0-4D6F-BC55-9E8F4959E3EE}" type="pres">
      <dgm:prSet presAssocID="{EE77A488-B4FF-4F25-8869-B612923D47F8}" presName="linNode" presStyleCnt="0"/>
      <dgm:spPr/>
    </dgm:pt>
    <dgm:pt modelId="{E5ABF51A-D199-46BC-9ADB-91F2E880B4F8}" type="pres">
      <dgm:prSet presAssocID="{EE77A488-B4FF-4F25-8869-B612923D47F8}" presName="parentText" presStyleLbl="node1" presStyleIdx="1" presStyleCnt="2" custScaleX="71787" custScaleY="65060">
        <dgm:presLayoutVars>
          <dgm:chMax val="1"/>
          <dgm:bulletEnabled val="1"/>
        </dgm:presLayoutVars>
      </dgm:prSet>
      <dgm:spPr/>
    </dgm:pt>
    <dgm:pt modelId="{188F3552-3907-421E-B158-6B07144CDEFD}" type="pres">
      <dgm:prSet presAssocID="{EE77A488-B4FF-4F25-8869-B612923D47F8}" presName="descendantText" presStyleLbl="alignAccFollowNode1" presStyleIdx="1" presStyleCnt="2" custScaleX="115668" custScaleY="66190">
        <dgm:presLayoutVars>
          <dgm:bulletEnabled val="1"/>
        </dgm:presLayoutVars>
      </dgm:prSet>
      <dgm:spPr/>
    </dgm:pt>
  </dgm:ptLst>
  <dgm:cxnLst>
    <dgm:cxn modelId="{4252688B-AA18-423E-A058-1FC44327A07F}" srcId="{EE77A488-B4FF-4F25-8869-B612923D47F8}" destId="{6BCA72D5-12DD-4688-8E69-8CD5C2ACE96F}" srcOrd="0" destOrd="0" parTransId="{2B5ACEC1-8D48-48E0-8F79-75BBCC9ED0C4}" sibTransId="{A1C75F0B-8BA0-41D3-8725-79CCB5F13100}"/>
    <dgm:cxn modelId="{1E5FCE3A-BA0F-4CDC-8E0B-6B465F6DFB4B}" type="presOf" srcId="{1ABD265B-8A50-49DF-A5FD-BB7AA9B4C30B}" destId="{24FBC277-E828-4853-B1D8-CE3175D09D7A}" srcOrd="0" destOrd="0" presId="urn:microsoft.com/office/officeart/2005/8/layout/vList5"/>
    <dgm:cxn modelId="{252A08E7-12CF-4B2B-8046-9357DC4F7176}" srcId="{AF2220FD-3A04-46AF-9F6C-1D662BD74BC8}" destId="{EE77A488-B4FF-4F25-8869-B612923D47F8}" srcOrd="1" destOrd="0" parTransId="{D70B2FA5-2B10-4EDA-B31D-A20FBDB74FDE}" sibTransId="{3CEF34E1-254E-4345-B574-ECB530754FFC}"/>
    <dgm:cxn modelId="{6CF785C7-74A4-4C40-AD5E-A5B1EB32CF77}" srcId="{1ABD265B-8A50-49DF-A5FD-BB7AA9B4C30B}" destId="{2F9BE53D-6012-48C1-A4FF-3C23CD9B7C06}" srcOrd="0" destOrd="0" parTransId="{364943B2-BF48-4C11-9E50-AB5DBE94D96E}" sibTransId="{09876BBE-A634-42E8-8CA3-41187D10FCC2}"/>
    <dgm:cxn modelId="{8E6A8C44-9276-4684-8553-62C8DBE7111E}" srcId="{AF2220FD-3A04-46AF-9F6C-1D662BD74BC8}" destId="{1ABD265B-8A50-49DF-A5FD-BB7AA9B4C30B}" srcOrd="0" destOrd="0" parTransId="{FDDFC348-C980-478E-B5E6-3833F41B248E}" sibTransId="{4478B400-99CB-4397-9545-F5A98AEE0BD4}"/>
    <dgm:cxn modelId="{FB872567-880E-4869-9BB8-C8A564B99B5B}" type="presOf" srcId="{6BCA72D5-12DD-4688-8E69-8CD5C2ACE96F}" destId="{188F3552-3907-421E-B158-6B07144CDEFD}" srcOrd="0" destOrd="0" presId="urn:microsoft.com/office/officeart/2005/8/layout/vList5"/>
    <dgm:cxn modelId="{C4ED496F-3595-4FA3-907C-394337E6F6D8}" type="presOf" srcId="{AF2220FD-3A04-46AF-9F6C-1D662BD74BC8}" destId="{FBF78E09-A5F4-4014-9E5D-9B23BF36CFF7}" srcOrd="0" destOrd="0" presId="urn:microsoft.com/office/officeart/2005/8/layout/vList5"/>
    <dgm:cxn modelId="{937AFD71-1383-4F1E-846C-1DE6BD826ABC}" type="presOf" srcId="{EE77A488-B4FF-4F25-8869-B612923D47F8}" destId="{E5ABF51A-D199-46BC-9ADB-91F2E880B4F8}" srcOrd="0" destOrd="0" presId="urn:microsoft.com/office/officeart/2005/8/layout/vList5"/>
    <dgm:cxn modelId="{8E20F11A-E498-49E2-A56D-B9984F852A28}" type="presOf" srcId="{2F9BE53D-6012-48C1-A4FF-3C23CD9B7C06}" destId="{6CCBC170-F1C7-492B-A6FA-DDB180D9A7A5}" srcOrd="0" destOrd="0" presId="urn:microsoft.com/office/officeart/2005/8/layout/vList5"/>
    <dgm:cxn modelId="{6745C4BD-30A7-4460-948A-B36113A89ED5}" type="presParOf" srcId="{FBF78E09-A5F4-4014-9E5D-9B23BF36CFF7}" destId="{63641B57-6895-40A8-A47E-C827A76A5555}" srcOrd="0" destOrd="0" presId="urn:microsoft.com/office/officeart/2005/8/layout/vList5"/>
    <dgm:cxn modelId="{71B6FE89-8893-4668-A2B7-054C7E8BF419}" type="presParOf" srcId="{63641B57-6895-40A8-A47E-C827A76A5555}" destId="{24FBC277-E828-4853-B1D8-CE3175D09D7A}" srcOrd="0" destOrd="0" presId="urn:microsoft.com/office/officeart/2005/8/layout/vList5"/>
    <dgm:cxn modelId="{CF462908-CB08-4D9B-8326-DC760F517F5F}" type="presParOf" srcId="{63641B57-6895-40A8-A47E-C827A76A5555}" destId="{6CCBC170-F1C7-492B-A6FA-DDB180D9A7A5}" srcOrd="1" destOrd="0" presId="urn:microsoft.com/office/officeart/2005/8/layout/vList5"/>
    <dgm:cxn modelId="{99747B24-5833-49BE-8362-A423482E6898}" type="presParOf" srcId="{FBF78E09-A5F4-4014-9E5D-9B23BF36CFF7}" destId="{851A3713-A3E5-4336-8560-F56F881EE8F5}" srcOrd="1" destOrd="0" presId="urn:microsoft.com/office/officeart/2005/8/layout/vList5"/>
    <dgm:cxn modelId="{B3F3FC55-4C2D-4FA5-BE99-E6DED58C7B93}" type="presParOf" srcId="{FBF78E09-A5F4-4014-9E5D-9B23BF36CFF7}" destId="{B8E66B80-29C0-4D6F-BC55-9E8F4959E3EE}" srcOrd="2" destOrd="0" presId="urn:microsoft.com/office/officeart/2005/8/layout/vList5"/>
    <dgm:cxn modelId="{11E34ABB-051B-4915-907D-2F5F5F5853D1}" type="presParOf" srcId="{B8E66B80-29C0-4D6F-BC55-9E8F4959E3EE}" destId="{E5ABF51A-D199-46BC-9ADB-91F2E880B4F8}" srcOrd="0" destOrd="0" presId="urn:microsoft.com/office/officeart/2005/8/layout/vList5"/>
    <dgm:cxn modelId="{B110660C-9C70-4E12-88E8-741E8B466373}" type="presParOf" srcId="{B8E66B80-29C0-4D6F-BC55-9E8F4959E3EE}" destId="{188F3552-3907-421E-B158-6B07144CDEF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2220FD-3A04-46AF-9F6C-1D662BD74BC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BD265B-8A50-49DF-A5FD-BB7AA9B4C30B}">
      <dgm:prSet custT="1"/>
      <dgm:spPr>
        <a:noFill/>
        <a:ln>
          <a:noFill/>
        </a:ln>
      </dgm:spPr>
      <dgm:t>
        <a:bodyPr/>
        <a:lstStyle/>
        <a:p>
          <a:pPr algn="l"/>
          <a:r>
            <a:rPr lang="en-US" sz="2200" b="1" dirty="0">
              <a:latin typeface="Roboto" panose="02000000000000000000" pitchFamily="2" charset="0"/>
              <a:ea typeface="Roboto" panose="02000000000000000000" pitchFamily="2" charset="0"/>
            </a:rPr>
            <a:t>The allocation of Environment Fund is based on a review of core mandates and priorities </a:t>
          </a:r>
          <a:r>
            <a:rPr lang="en-CA" sz="2200" b="1" dirty="0">
              <a:latin typeface="Roboto" panose="02000000000000000000" pitchFamily="2" charset="0"/>
              <a:ea typeface="Roboto" panose="02000000000000000000" pitchFamily="2" charset="0"/>
            </a:rPr>
            <a:t>while allowing flexibility to react to emerging issues and budget shortfalls</a:t>
          </a:r>
          <a:r>
            <a:rPr lang="en-US" sz="22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</a:p>
      </dgm:t>
    </dgm:pt>
    <dgm:pt modelId="{FDDFC348-C980-478E-B5E6-3833F41B248E}" type="parTrans" cxnId="{8E6A8C44-9276-4684-8553-62C8DBE7111E}">
      <dgm:prSet/>
      <dgm:spPr/>
      <dgm:t>
        <a:bodyPr/>
        <a:lstStyle/>
        <a:p>
          <a:endParaRPr lang="en-US" sz="2200"/>
        </a:p>
      </dgm:t>
    </dgm:pt>
    <dgm:pt modelId="{4478B400-99CB-4397-9545-F5A98AEE0BD4}" type="sibTrans" cxnId="{8E6A8C44-9276-4684-8553-62C8DBE7111E}">
      <dgm:prSet/>
      <dgm:spPr/>
      <dgm:t>
        <a:bodyPr/>
        <a:lstStyle/>
        <a:p>
          <a:endParaRPr lang="en-US" sz="2200"/>
        </a:p>
      </dgm:t>
    </dgm:pt>
    <dgm:pt modelId="{FBF78E09-A5F4-4014-9E5D-9B23BF36CFF7}" type="pres">
      <dgm:prSet presAssocID="{AF2220FD-3A04-46AF-9F6C-1D662BD74BC8}" presName="Name0" presStyleCnt="0">
        <dgm:presLayoutVars>
          <dgm:dir/>
          <dgm:animLvl val="lvl"/>
          <dgm:resizeHandles val="exact"/>
        </dgm:presLayoutVars>
      </dgm:prSet>
      <dgm:spPr/>
    </dgm:pt>
    <dgm:pt modelId="{63641B57-6895-40A8-A47E-C827A76A5555}" type="pres">
      <dgm:prSet presAssocID="{1ABD265B-8A50-49DF-A5FD-BB7AA9B4C30B}" presName="linNode" presStyleCnt="0"/>
      <dgm:spPr/>
    </dgm:pt>
    <dgm:pt modelId="{24FBC277-E828-4853-B1D8-CE3175D09D7A}" type="pres">
      <dgm:prSet presAssocID="{1ABD265B-8A50-49DF-A5FD-BB7AA9B4C30B}" presName="parentText" presStyleLbl="node1" presStyleIdx="0" presStyleCnt="1" custScaleX="277778" custScaleY="94655" custLinFactY="-60669" custLinFactNeighborX="-9380" custLinFactNeighborY="-100000">
        <dgm:presLayoutVars>
          <dgm:chMax val="1"/>
          <dgm:bulletEnabled val="1"/>
        </dgm:presLayoutVars>
      </dgm:prSet>
      <dgm:spPr/>
    </dgm:pt>
  </dgm:ptLst>
  <dgm:cxnLst>
    <dgm:cxn modelId="{8E6A8C44-9276-4684-8553-62C8DBE7111E}" srcId="{AF2220FD-3A04-46AF-9F6C-1D662BD74BC8}" destId="{1ABD265B-8A50-49DF-A5FD-BB7AA9B4C30B}" srcOrd="0" destOrd="0" parTransId="{FDDFC348-C980-478E-B5E6-3833F41B248E}" sibTransId="{4478B400-99CB-4397-9545-F5A98AEE0BD4}"/>
    <dgm:cxn modelId="{C4ED496F-3595-4FA3-907C-394337E6F6D8}" type="presOf" srcId="{AF2220FD-3A04-46AF-9F6C-1D662BD74BC8}" destId="{FBF78E09-A5F4-4014-9E5D-9B23BF36CFF7}" srcOrd="0" destOrd="0" presId="urn:microsoft.com/office/officeart/2005/8/layout/vList5"/>
    <dgm:cxn modelId="{1E5FCE3A-BA0F-4CDC-8E0B-6B465F6DFB4B}" type="presOf" srcId="{1ABD265B-8A50-49DF-A5FD-BB7AA9B4C30B}" destId="{24FBC277-E828-4853-B1D8-CE3175D09D7A}" srcOrd="0" destOrd="0" presId="urn:microsoft.com/office/officeart/2005/8/layout/vList5"/>
    <dgm:cxn modelId="{6745C4BD-30A7-4460-948A-B36113A89ED5}" type="presParOf" srcId="{FBF78E09-A5F4-4014-9E5D-9B23BF36CFF7}" destId="{63641B57-6895-40A8-A47E-C827A76A5555}" srcOrd="0" destOrd="0" presId="urn:microsoft.com/office/officeart/2005/8/layout/vList5"/>
    <dgm:cxn modelId="{71B6FE89-8893-4668-A2B7-054C7E8BF419}" type="presParOf" srcId="{63641B57-6895-40A8-A47E-C827A76A5555}" destId="{24FBC277-E828-4853-B1D8-CE3175D09D7A}" srcOrd="0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2220FD-3A04-46AF-9F6C-1D662BD74BC8}" type="doc">
      <dgm:prSet loTypeId="urn:microsoft.com/office/officeart/2005/8/layout/vList5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1ABD265B-8A50-49DF-A5FD-BB7AA9B4C30B}">
      <dgm:prSet custT="1"/>
      <dgm:spPr>
        <a:solidFill>
          <a:srgbClr val="002060"/>
        </a:solidFill>
        <a:ln>
          <a:solidFill>
            <a:srgbClr val="006400"/>
          </a:solidFill>
        </a:ln>
      </dgm:spPr>
      <dgm:t>
        <a:bodyPr/>
        <a:lstStyle/>
        <a:p>
          <a:r>
            <a:rPr lang="en-US"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rPr>
            <a:t>Action Pillars</a:t>
          </a:r>
        </a:p>
      </dgm:t>
    </dgm:pt>
    <dgm:pt modelId="{FDDFC348-C980-478E-B5E6-3833F41B248E}" type="parTrans" cxnId="{8E6A8C44-9276-4684-8553-62C8DBE7111E}">
      <dgm:prSet/>
      <dgm:spPr/>
      <dgm:t>
        <a:bodyPr/>
        <a:lstStyle/>
        <a:p>
          <a:endParaRPr lang="en-US"/>
        </a:p>
      </dgm:t>
    </dgm:pt>
    <dgm:pt modelId="{4478B400-99CB-4397-9545-F5A98AEE0BD4}" type="sibTrans" cxnId="{8E6A8C44-9276-4684-8553-62C8DBE7111E}">
      <dgm:prSet/>
      <dgm:spPr/>
      <dgm:t>
        <a:bodyPr/>
        <a:lstStyle/>
        <a:p>
          <a:endParaRPr lang="en-US"/>
        </a:p>
      </dgm:t>
    </dgm:pt>
    <dgm:pt modelId="{EE77A488-B4FF-4F25-8869-B612923D47F8}">
      <dgm:prSet custT="1"/>
      <dgm:spPr>
        <a:solidFill>
          <a:srgbClr val="002060"/>
        </a:solidFill>
        <a:ln>
          <a:solidFill>
            <a:srgbClr val="006400"/>
          </a:solidFill>
        </a:ln>
      </dgm:spPr>
      <dgm:t>
        <a:bodyPr/>
        <a:lstStyle/>
        <a:p>
          <a:r>
            <a:rPr lang="en-US"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rPr>
            <a:t>Foundational </a:t>
          </a:r>
        </a:p>
        <a:p>
          <a:r>
            <a:rPr lang="en-US"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rPr>
            <a:t>&amp;</a:t>
          </a:r>
        </a:p>
        <a:p>
          <a:r>
            <a:rPr lang="en-US"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rPr>
            <a:t> Enabling </a:t>
          </a:r>
        </a:p>
      </dgm:t>
    </dgm:pt>
    <dgm:pt modelId="{D70B2FA5-2B10-4EDA-B31D-A20FBDB74FDE}" type="parTrans" cxnId="{252A08E7-12CF-4B2B-8046-9357DC4F7176}">
      <dgm:prSet/>
      <dgm:spPr/>
      <dgm:t>
        <a:bodyPr/>
        <a:lstStyle/>
        <a:p>
          <a:endParaRPr lang="en-US"/>
        </a:p>
      </dgm:t>
    </dgm:pt>
    <dgm:pt modelId="{3CEF34E1-254E-4345-B574-ECB530754FFC}" type="sibTrans" cxnId="{252A08E7-12CF-4B2B-8046-9357DC4F7176}">
      <dgm:prSet/>
      <dgm:spPr/>
      <dgm:t>
        <a:bodyPr/>
        <a:lstStyle/>
        <a:p>
          <a:endParaRPr lang="en-US"/>
        </a:p>
      </dgm:t>
    </dgm:pt>
    <dgm:pt modelId="{6BCA72D5-12DD-4688-8E69-8CD5C2ACE96F}">
      <dgm:prSet/>
      <dgm:spPr>
        <a:solidFill>
          <a:srgbClr val="AFEAFF">
            <a:alpha val="89804"/>
          </a:srgbClr>
        </a:solidFill>
        <a:ln>
          <a:solidFill>
            <a:srgbClr val="006400">
              <a:alpha val="90000"/>
            </a:srgbClr>
          </a:solidFill>
        </a:ln>
      </dgm:spPr>
      <dgm:t>
        <a:bodyPr/>
        <a:lstStyle/>
        <a:p>
          <a:r>
            <a:rPr lang="en-US" b="1" dirty="0">
              <a:latin typeface="Roboto" panose="02000000000000000000" pitchFamily="2" charset="0"/>
              <a:ea typeface="Roboto" panose="02000000000000000000" pitchFamily="2" charset="0"/>
            </a:rPr>
            <a:t>T</a:t>
          </a:r>
          <a:r>
            <a:rPr lang="en-GB" b="1" dirty="0">
              <a:latin typeface="Roboto" panose="02000000000000000000" pitchFamily="2" charset="0"/>
              <a:ea typeface="Roboto" panose="02000000000000000000" pitchFamily="2" charset="0"/>
            </a:rPr>
            <a:t>he Environmental Governance &amp; Science Policy foundational subprogrammes, and the Finance &amp; Economic Transformations enabling subprogramme, are allocated an equal share of 13% each. Digital Transformations subprogramme is allocated 7%.</a:t>
          </a:r>
          <a:r>
            <a:rPr lang="en-GB" b="1" i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endParaRPr lang="en-US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2B5ACEC1-8D48-48E0-8F79-75BBCC9ED0C4}" type="parTrans" cxnId="{4252688B-AA18-423E-A058-1FC44327A07F}">
      <dgm:prSet/>
      <dgm:spPr/>
      <dgm:t>
        <a:bodyPr/>
        <a:lstStyle/>
        <a:p>
          <a:endParaRPr lang="en-US"/>
        </a:p>
      </dgm:t>
    </dgm:pt>
    <dgm:pt modelId="{A1C75F0B-8BA0-41D3-8725-79CCB5F13100}" type="sibTrans" cxnId="{4252688B-AA18-423E-A058-1FC44327A07F}">
      <dgm:prSet/>
      <dgm:spPr/>
      <dgm:t>
        <a:bodyPr/>
        <a:lstStyle/>
        <a:p>
          <a:endParaRPr lang="en-US"/>
        </a:p>
      </dgm:t>
    </dgm:pt>
    <dgm:pt modelId="{2F9BE53D-6012-48C1-A4FF-3C23CD9B7C06}">
      <dgm:prSet/>
      <dgm:spPr>
        <a:solidFill>
          <a:srgbClr val="AFEAFF">
            <a:alpha val="89804"/>
          </a:srgbClr>
        </a:solidFill>
        <a:ln>
          <a:solidFill>
            <a:srgbClr val="006400">
              <a:alpha val="90000"/>
            </a:srgbClr>
          </a:solidFill>
        </a:ln>
      </dgm:spPr>
      <dgm:t>
        <a:bodyPr/>
        <a:lstStyle/>
        <a:p>
          <a:r>
            <a:rPr lang="en-GB" b="1" dirty="0">
              <a:latin typeface="Roboto" panose="02000000000000000000" pitchFamily="2" charset="0"/>
              <a:ea typeface="Roboto" panose="02000000000000000000" pitchFamily="2" charset="0"/>
            </a:rPr>
            <a:t>Equal allocation of 12% ($24 million) of its overall budget for each of the climate, nature, and chemicals &amp; pollution action subprogrammes. </a:t>
          </a:r>
          <a:endParaRPr lang="en-US" b="1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364943B2-BF48-4C11-9E50-AB5DBE94D96E}" type="parTrans" cxnId="{6CF785C7-74A4-4C40-AD5E-A5B1EB32CF77}">
      <dgm:prSet/>
      <dgm:spPr/>
      <dgm:t>
        <a:bodyPr/>
        <a:lstStyle/>
        <a:p>
          <a:endParaRPr lang="en-US"/>
        </a:p>
      </dgm:t>
    </dgm:pt>
    <dgm:pt modelId="{09876BBE-A634-42E8-8CA3-41187D10FCC2}" type="sibTrans" cxnId="{6CF785C7-74A4-4C40-AD5E-A5B1EB32CF77}">
      <dgm:prSet/>
      <dgm:spPr/>
      <dgm:t>
        <a:bodyPr/>
        <a:lstStyle/>
        <a:p>
          <a:endParaRPr lang="en-US"/>
        </a:p>
      </dgm:t>
    </dgm:pt>
    <dgm:pt modelId="{FBF78E09-A5F4-4014-9E5D-9B23BF36CFF7}" type="pres">
      <dgm:prSet presAssocID="{AF2220FD-3A04-46AF-9F6C-1D662BD74BC8}" presName="Name0" presStyleCnt="0">
        <dgm:presLayoutVars>
          <dgm:dir/>
          <dgm:animLvl val="lvl"/>
          <dgm:resizeHandles val="exact"/>
        </dgm:presLayoutVars>
      </dgm:prSet>
      <dgm:spPr/>
    </dgm:pt>
    <dgm:pt modelId="{63641B57-6895-40A8-A47E-C827A76A5555}" type="pres">
      <dgm:prSet presAssocID="{1ABD265B-8A50-49DF-A5FD-BB7AA9B4C30B}" presName="linNode" presStyleCnt="0"/>
      <dgm:spPr/>
    </dgm:pt>
    <dgm:pt modelId="{24FBC277-E828-4853-B1D8-CE3175D09D7A}" type="pres">
      <dgm:prSet presAssocID="{1ABD265B-8A50-49DF-A5FD-BB7AA9B4C30B}" presName="parentText" presStyleLbl="node1" presStyleIdx="0" presStyleCnt="2" custScaleX="71787" custScaleY="75411">
        <dgm:presLayoutVars>
          <dgm:chMax val="1"/>
          <dgm:bulletEnabled val="1"/>
        </dgm:presLayoutVars>
      </dgm:prSet>
      <dgm:spPr/>
    </dgm:pt>
    <dgm:pt modelId="{6CCBC170-F1C7-492B-A6FA-DDB180D9A7A5}" type="pres">
      <dgm:prSet presAssocID="{1ABD265B-8A50-49DF-A5FD-BB7AA9B4C30B}" presName="descendantText" presStyleLbl="alignAccFollowNode1" presStyleIdx="0" presStyleCnt="2" custScaleX="115434" custScaleY="78657">
        <dgm:presLayoutVars>
          <dgm:bulletEnabled val="1"/>
        </dgm:presLayoutVars>
      </dgm:prSet>
      <dgm:spPr/>
    </dgm:pt>
    <dgm:pt modelId="{851A3713-A3E5-4336-8560-F56F881EE8F5}" type="pres">
      <dgm:prSet presAssocID="{4478B400-99CB-4397-9545-F5A98AEE0BD4}" presName="sp" presStyleCnt="0"/>
      <dgm:spPr/>
    </dgm:pt>
    <dgm:pt modelId="{B8E66B80-29C0-4D6F-BC55-9E8F4959E3EE}" type="pres">
      <dgm:prSet presAssocID="{EE77A488-B4FF-4F25-8869-B612923D47F8}" presName="linNode" presStyleCnt="0"/>
      <dgm:spPr/>
    </dgm:pt>
    <dgm:pt modelId="{E5ABF51A-D199-46BC-9ADB-91F2E880B4F8}" type="pres">
      <dgm:prSet presAssocID="{EE77A488-B4FF-4F25-8869-B612923D47F8}" presName="parentText" presStyleLbl="node1" presStyleIdx="1" presStyleCnt="2" custScaleX="71787" custScaleY="75411" custLinFactNeighborY="-4742">
        <dgm:presLayoutVars>
          <dgm:chMax val="1"/>
          <dgm:bulletEnabled val="1"/>
        </dgm:presLayoutVars>
      </dgm:prSet>
      <dgm:spPr/>
    </dgm:pt>
    <dgm:pt modelId="{188F3552-3907-421E-B158-6B07144CDEFD}" type="pres">
      <dgm:prSet presAssocID="{EE77A488-B4FF-4F25-8869-B612923D47F8}" presName="descendantText" presStyleLbl="alignAccFollowNode1" presStyleIdx="1" presStyleCnt="2" custScaleX="115668" custScaleY="78657" custLinFactNeighborY="-5930">
        <dgm:presLayoutVars>
          <dgm:bulletEnabled val="1"/>
        </dgm:presLayoutVars>
      </dgm:prSet>
      <dgm:spPr/>
    </dgm:pt>
  </dgm:ptLst>
  <dgm:cxnLst>
    <dgm:cxn modelId="{4252688B-AA18-423E-A058-1FC44327A07F}" srcId="{EE77A488-B4FF-4F25-8869-B612923D47F8}" destId="{6BCA72D5-12DD-4688-8E69-8CD5C2ACE96F}" srcOrd="0" destOrd="0" parTransId="{2B5ACEC1-8D48-48E0-8F79-75BBCC9ED0C4}" sibTransId="{A1C75F0B-8BA0-41D3-8725-79CCB5F13100}"/>
    <dgm:cxn modelId="{1E5FCE3A-BA0F-4CDC-8E0B-6B465F6DFB4B}" type="presOf" srcId="{1ABD265B-8A50-49DF-A5FD-BB7AA9B4C30B}" destId="{24FBC277-E828-4853-B1D8-CE3175D09D7A}" srcOrd="0" destOrd="0" presId="urn:microsoft.com/office/officeart/2005/8/layout/vList5"/>
    <dgm:cxn modelId="{252A08E7-12CF-4B2B-8046-9357DC4F7176}" srcId="{AF2220FD-3A04-46AF-9F6C-1D662BD74BC8}" destId="{EE77A488-B4FF-4F25-8869-B612923D47F8}" srcOrd="1" destOrd="0" parTransId="{D70B2FA5-2B10-4EDA-B31D-A20FBDB74FDE}" sibTransId="{3CEF34E1-254E-4345-B574-ECB530754FFC}"/>
    <dgm:cxn modelId="{6CF785C7-74A4-4C40-AD5E-A5B1EB32CF77}" srcId="{1ABD265B-8A50-49DF-A5FD-BB7AA9B4C30B}" destId="{2F9BE53D-6012-48C1-A4FF-3C23CD9B7C06}" srcOrd="0" destOrd="0" parTransId="{364943B2-BF48-4C11-9E50-AB5DBE94D96E}" sibTransId="{09876BBE-A634-42E8-8CA3-41187D10FCC2}"/>
    <dgm:cxn modelId="{8E6A8C44-9276-4684-8553-62C8DBE7111E}" srcId="{AF2220FD-3A04-46AF-9F6C-1D662BD74BC8}" destId="{1ABD265B-8A50-49DF-A5FD-BB7AA9B4C30B}" srcOrd="0" destOrd="0" parTransId="{FDDFC348-C980-478E-B5E6-3833F41B248E}" sibTransId="{4478B400-99CB-4397-9545-F5A98AEE0BD4}"/>
    <dgm:cxn modelId="{FB872567-880E-4869-9BB8-C8A564B99B5B}" type="presOf" srcId="{6BCA72D5-12DD-4688-8E69-8CD5C2ACE96F}" destId="{188F3552-3907-421E-B158-6B07144CDEFD}" srcOrd="0" destOrd="0" presId="urn:microsoft.com/office/officeart/2005/8/layout/vList5"/>
    <dgm:cxn modelId="{C4ED496F-3595-4FA3-907C-394337E6F6D8}" type="presOf" srcId="{AF2220FD-3A04-46AF-9F6C-1D662BD74BC8}" destId="{FBF78E09-A5F4-4014-9E5D-9B23BF36CFF7}" srcOrd="0" destOrd="0" presId="urn:microsoft.com/office/officeart/2005/8/layout/vList5"/>
    <dgm:cxn modelId="{937AFD71-1383-4F1E-846C-1DE6BD826ABC}" type="presOf" srcId="{EE77A488-B4FF-4F25-8869-B612923D47F8}" destId="{E5ABF51A-D199-46BC-9ADB-91F2E880B4F8}" srcOrd="0" destOrd="0" presId="urn:microsoft.com/office/officeart/2005/8/layout/vList5"/>
    <dgm:cxn modelId="{8E20F11A-E498-49E2-A56D-B9984F852A28}" type="presOf" srcId="{2F9BE53D-6012-48C1-A4FF-3C23CD9B7C06}" destId="{6CCBC170-F1C7-492B-A6FA-DDB180D9A7A5}" srcOrd="0" destOrd="0" presId="urn:microsoft.com/office/officeart/2005/8/layout/vList5"/>
    <dgm:cxn modelId="{6745C4BD-30A7-4460-948A-B36113A89ED5}" type="presParOf" srcId="{FBF78E09-A5F4-4014-9E5D-9B23BF36CFF7}" destId="{63641B57-6895-40A8-A47E-C827A76A5555}" srcOrd="0" destOrd="0" presId="urn:microsoft.com/office/officeart/2005/8/layout/vList5"/>
    <dgm:cxn modelId="{71B6FE89-8893-4668-A2B7-054C7E8BF419}" type="presParOf" srcId="{63641B57-6895-40A8-A47E-C827A76A5555}" destId="{24FBC277-E828-4853-B1D8-CE3175D09D7A}" srcOrd="0" destOrd="0" presId="urn:microsoft.com/office/officeart/2005/8/layout/vList5"/>
    <dgm:cxn modelId="{CF462908-CB08-4D9B-8326-DC760F517F5F}" type="presParOf" srcId="{63641B57-6895-40A8-A47E-C827A76A5555}" destId="{6CCBC170-F1C7-492B-A6FA-DDB180D9A7A5}" srcOrd="1" destOrd="0" presId="urn:microsoft.com/office/officeart/2005/8/layout/vList5"/>
    <dgm:cxn modelId="{99747B24-5833-49BE-8362-A423482E6898}" type="presParOf" srcId="{FBF78E09-A5F4-4014-9E5D-9B23BF36CFF7}" destId="{851A3713-A3E5-4336-8560-F56F881EE8F5}" srcOrd="1" destOrd="0" presId="urn:microsoft.com/office/officeart/2005/8/layout/vList5"/>
    <dgm:cxn modelId="{B3F3FC55-4C2D-4FA5-BE99-E6DED58C7B93}" type="presParOf" srcId="{FBF78E09-A5F4-4014-9E5D-9B23BF36CFF7}" destId="{B8E66B80-29C0-4D6F-BC55-9E8F4959E3EE}" srcOrd="2" destOrd="0" presId="urn:microsoft.com/office/officeart/2005/8/layout/vList5"/>
    <dgm:cxn modelId="{11E34ABB-051B-4915-907D-2F5F5F5853D1}" type="presParOf" srcId="{B8E66B80-29C0-4D6F-BC55-9E8F4959E3EE}" destId="{E5ABF51A-D199-46BC-9ADB-91F2E880B4F8}" srcOrd="0" destOrd="0" presId="urn:microsoft.com/office/officeart/2005/8/layout/vList5"/>
    <dgm:cxn modelId="{B110660C-9C70-4E12-88E8-741E8B466373}" type="presParOf" srcId="{B8E66B80-29C0-4D6F-BC55-9E8F4959E3EE}" destId="{188F3552-3907-421E-B158-6B07144CDEF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8033A0-0EBE-4510-ABE4-4E9EA4B0BE9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3FFA63-DA4A-4B88-98DD-5FFC27FB6D04}">
      <dgm:prSet phldrT="[Text]" custT="1"/>
      <dgm:spPr/>
      <dgm:t>
        <a:bodyPr/>
        <a:lstStyle/>
        <a:p>
          <a:pPr>
            <a:buFont typeface="Times New Roman" panose="02020603050405020304" pitchFamily="18" charset="0"/>
            <a:buChar char="•"/>
          </a:pPr>
          <a:r>
            <a:rPr lang="en-US" sz="2500" dirty="0"/>
            <a:t>High quality Funding </a:t>
          </a:r>
        </a:p>
      </dgm:t>
    </dgm:pt>
    <dgm:pt modelId="{456CE05C-D9C7-4BC0-A5A7-5F0E66F75B21}" type="parTrans" cxnId="{025DDD97-D664-4F03-8FF8-C46824898C37}">
      <dgm:prSet/>
      <dgm:spPr/>
      <dgm:t>
        <a:bodyPr/>
        <a:lstStyle/>
        <a:p>
          <a:endParaRPr lang="en-US"/>
        </a:p>
      </dgm:t>
    </dgm:pt>
    <dgm:pt modelId="{9688B1CD-00CA-45B6-9B72-46A14ECE8366}" type="sibTrans" cxnId="{025DDD97-D664-4F03-8FF8-C46824898C37}">
      <dgm:prSet/>
      <dgm:spPr/>
      <dgm:t>
        <a:bodyPr/>
        <a:lstStyle/>
        <a:p>
          <a:endParaRPr lang="en-US"/>
        </a:p>
      </dgm:t>
    </dgm:pt>
    <dgm:pt modelId="{E104643B-C5C5-4DC5-A0FA-A0F1BFFAE453}">
      <dgm:prSet custT="1"/>
      <dgm:spPr/>
      <dgm:t>
        <a:bodyPr/>
        <a:lstStyle/>
        <a:p>
          <a:pPr>
            <a:buFont typeface="Times New Roman" panose="02020603050405020304" pitchFamily="18" charset="0"/>
            <a:buChar char="•"/>
          </a:pPr>
          <a:r>
            <a:rPr lang="en-US" sz="2500" dirty="0"/>
            <a:t>Attracts loosely earmarked funding at the subprogramme level. </a:t>
          </a:r>
        </a:p>
      </dgm:t>
    </dgm:pt>
    <dgm:pt modelId="{216498AF-EAAF-4B1D-9A89-9761A5B29B8E}" type="parTrans" cxnId="{49F51351-184D-49C7-BDCE-2CEE834DA2AC}">
      <dgm:prSet/>
      <dgm:spPr/>
      <dgm:t>
        <a:bodyPr/>
        <a:lstStyle/>
        <a:p>
          <a:endParaRPr lang="en-US"/>
        </a:p>
      </dgm:t>
    </dgm:pt>
    <dgm:pt modelId="{590D67A9-5776-4CFD-9E9F-68AB94DF48F7}" type="sibTrans" cxnId="{49F51351-184D-49C7-BDCE-2CEE834DA2AC}">
      <dgm:prSet/>
      <dgm:spPr/>
      <dgm:t>
        <a:bodyPr/>
        <a:lstStyle/>
        <a:p>
          <a:endParaRPr lang="en-US"/>
        </a:p>
      </dgm:t>
    </dgm:pt>
    <dgm:pt modelId="{099818A6-25CE-4D8A-9C94-D5A76277DBAF}">
      <dgm:prSet custT="1"/>
      <dgm:spPr/>
      <dgm:t>
        <a:bodyPr/>
        <a:lstStyle/>
        <a:p>
          <a:pPr>
            <a:buFont typeface="Times New Roman" panose="02020603050405020304" pitchFamily="18" charset="0"/>
            <a:buChar char="•"/>
          </a:pPr>
          <a:r>
            <a:rPr lang="en-US" sz="2500"/>
            <a:t>Long Term Agreements</a:t>
          </a:r>
        </a:p>
      </dgm:t>
    </dgm:pt>
    <dgm:pt modelId="{80D303EF-752D-42AA-927D-52D7C920904E}" type="parTrans" cxnId="{09BA1A47-B640-4CE3-AF93-16042EBE6C10}">
      <dgm:prSet/>
      <dgm:spPr/>
      <dgm:t>
        <a:bodyPr/>
        <a:lstStyle/>
        <a:p>
          <a:endParaRPr lang="en-US"/>
        </a:p>
      </dgm:t>
    </dgm:pt>
    <dgm:pt modelId="{8426CC1B-2C52-4CBB-90A0-DCDB9A1D8248}" type="sibTrans" cxnId="{09BA1A47-B640-4CE3-AF93-16042EBE6C10}">
      <dgm:prSet/>
      <dgm:spPr/>
      <dgm:t>
        <a:bodyPr/>
        <a:lstStyle/>
        <a:p>
          <a:endParaRPr lang="en-US"/>
        </a:p>
      </dgm:t>
    </dgm:pt>
    <dgm:pt modelId="{03EFFD21-74C2-4387-903F-2E8871DE5217}">
      <dgm:prSet custT="1"/>
      <dgm:spPr/>
      <dgm:t>
        <a:bodyPr/>
        <a:lstStyle/>
        <a:p>
          <a:pPr>
            <a:buFont typeface="Times New Roman" panose="02020603050405020304" pitchFamily="18" charset="0"/>
            <a:buChar char="•"/>
          </a:pPr>
          <a:r>
            <a:rPr lang="en-US" sz="2500" dirty="0"/>
            <a:t>Provides secure multi-year funding for the EF to cover the MTS period</a:t>
          </a:r>
        </a:p>
      </dgm:t>
    </dgm:pt>
    <dgm:pt modelId="{1CCC68D7-ECD7-4589-AFA3-51D21D18C8EF}" type="parTrans" cxnId="{0FA092D9-59BB-44B5-8ACF-2DF60AF32897}">
      <dgm:prSet/>
      <dgm:spPr/>
      <dgm:t>
        <a:bodyPr/>
        <a:lstStyle/>
        <a:p>
          <a:endParaRPr lang="en-US"/>
        </a:p>
      </dgm:t>
    </dgm:pt>
    <dgm:pt modelId="{E6F9B811-DC85-4402-B2BB-F3BE9C3A3FAB}" type="sibTrans" cxnId="{0FA092D9-59BB-44B5-8ACF-2DF60AF32897}">
      <dgm:prSet/>
      <dgm:spPr/>
      <dgm:t>
        <a:bodyPr/>
        <a:lstStyle/>
        <a:p>
          <a:endParaRPr lang="en-US"/>
        </a:p>
      </dgm:t>
    </dgm:pt>
    <dgm:pt modelId="{6D743313-291E-403F-A7F4-8C01EEA9961A}">
      <dgm:prSet custT="1"/>
      <dgm:spPr/>
      <dgm:t>
        <a:bodyPr/>
        <a:lstStyle/>
        <a:p>
          <a:pPr>
            <a:buFont typeface="Times New Roman" panose="02020603050405020304" pitchFamily="18" charset="0"/>
            <a:buChar char="•"/>
          </a:pPr>
          <a:r>
            <a:rPr lang="en-US" sz="2500"/>
            <a:t>Hybrid Agreements </a:t>
          </a:r>
        </a:p>
      </dgm:t>
    </dgm:pt>
    <dgm:pt modelId="{EE98FF78-3F04-42ED-82DB-2B87FD35EFEB}" type="parTrans" cxnId="{5133196C-FDA8-40A4-8CAF-BC9C077F9D79}">
      <dgm:prSet/>
      <dgm:spPr/>
      <dgm:t>
        <a:bodyPr/>
        <a:lstStyle/>
        <a:p>
          <a:endParaRPr lang="en-US"/>
        </a:p>
      </dgm:t>
    </dgm:pt>
    <dgm:pt modelId="{3EAC5C31-1DD3-4D13-A907-3FE88C6AAF2E}" type="sibTrans" cxnId="{5133196C-FDA8-40A4-8CAF-BC9C077F9D79}">
      <dgm:prSet/>
      <dgm:spPr/>
      <dgm:t>
        <a:bodyPr/>
        <a:lstStyle/>
        <a:p>
          <a:endParaRPr lang="en-US"/>
        </a:p>
      </dgm:t>
    </dgm:pt>
    <dgm:pt modelId="{7A789D6B-2BFE-48CE-AB5B-3BC551F7E8F4}">
      <dgm:prSet custT="1"/>
      <dgm:spPr/>
      <dgm:t>
        <a:bodyPr/>
        <a:lstStyle/>
        <a:p>
          <a:pPr>
            <a:buFont typeface="Times New Roman" panose="02020603050405020304" pitchFamily="18" charset="0"/>
            <a:buChar char="•"/>
          </a:pPr>
          <a:r>
            <a:rPr lang="en-US" sz="2500" dirty="0"/>
            <a:t>Allows Members States to include their pledges for the Environment Fund into their current earmarked legal instruments and agreements. </a:t>
          </a:r>
        </a:p>
      </dgm:t>
    </dgm:pt>
    <dgm:pt modelId="{B9D08842-BB46-43A6-B8CC-ABE614C941A6}" type="parTrans" cxnId="{24A5D68A-89C2-4AB8-9A29-29C86E174267}">
      <dgm:prSet/>
      <dgm:spPr/>
      <dgm:t>
        <a:bodyPr/>
        <a:lstStyle/>
        <a:p>
          <a:endParaRPr lang="en-US"/>
        </a:p>
      </dgm:t>
    </dgm:pt>
    <dgm:pt modelId="{B64D61DD-3A5A-4809-8093-FE7C7B59798A}" type="sibTrans" cxnId="{24A5D68A-89C2-4AB8-9A29-29C86E174267}">
      <dgm:prSet/>
      <dgm:spPr/>
      <dgm:t>
        <a:bodyPr/>
        <a:lstStyle/>
        <a:p>
          <a:endParaRPr lang="en-US"/>
        </a:p>
      </dgm:t>
    </dgm:pt>
    <dgm:pt modelId="{5B4378D5-FD59-4B1E-BFCD-61CE5DCAB8F1}" type="pres">
      <dgm:prSet presAssocID="{A38033A0-0EBE-4510-ABE4-4E9EA4B0BE9B}" presName="linear" presStyleCnt="0">
        <dgm:presLayoutVars>
          <dgm:animLvl val="lvl"/>
          <dgm:resizeHandles val="exact"/>
        </dgm:presLayoutVars>
      </dgm:prSet>
      <dgm:spPr/>
    </dgm:pt>
    <dgm:pt modelId="{E85CC21F-0DDA-423C-9208-4363D0AB021D}" type="pres">
      <dgm:prSet presAssocID="{193FFA63-DA4A-4B88-98DD-5FFC27FB6D04}" presName="parentText" presStyleLbl="node1" presStyleIdx="0" presStyleCnt="3" custLinFactNeighborY="-8248">
        <dgm:presLayoutVars>
          <dgm:chMax val="0"/>
          <dgm:bulletEnabled val="1"/>
        </dgm:presLayoutVars>
      </dgm:prSet>
      <dgm:spPr/>
    </dgm:pt>
    <dgm:pt modelId="{E46079B2-5495-49BB-AACD-5FA931BD2A43}" type="pres">
      <dgm:prSet presAssocID="{193FFA63-DA4A-4B88-98DD-5FFC27FB6D04}" presName="childText" presStyleLbl="revTx" presStyleIdx="0" presStyleCnt="3">
        <dgm:presLayoutVars>
          <dgm:bulletEnabled val="1"/>
        </dgm:presLayoutVars>
      </dgm:prSet>
      <dgm:spPr/>
    </dgm:pt>
    <dgm:pt modelId="{24367A31-7A41-4C30-9510-F4F7981759E6}" type="pres">
      <dgm:prSet presAssocID="{099818A6-25CE-4D8A-9C94-D5A76277DBA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FE5281D-6A30-4FB8-91B3-463BC9D650A8}" type="pres">
      <dgm:prSet presAssocID="{099818A6-25CE-4D8A-9C94-D5A76277DBAF}" presName="childText" presStyleLbl="revTx" presStyleIdx="1" presStyleCnt="3">
        <dgm:presLayoutVars>
          <dgm:bulletEnabled val="1"/>
        </dgm:presLayoutVars>
      </dgm:prSet>
      <dgm:spPr/>
    </dgm:pt>
    <dgm:pt modelId="{532460F2-0942-4ACE-AD9E-C32E7F58DBAD}" type="pres">
      <dgm:prSet presAssocID="{6D743313-291E-403F-A7F4-8C01EEA9961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8CD7C6E-8E7D-4081-8FE1-637B35247B62}" type="pres">
      <dgm:prSet presAssocID="{6D743313-291E-403F-A7F4-8C01EEA9961A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2502363E-6344-46F8-B16B-FFFE039EC8F4}" type="presOf" srcId="{099818A6-25CE-4D8A-9C94-D5A76277DBAF}" destId="{24367A31-7A41-4C30-9510-F4F7981759E6}" srcOrd="0" destOrd="0" presId="urn:microsoft.com/office/officeart/2005/8/layout/vList2"/>
    <dgm:cxn modelId="{49F51351-184D-49C7-BDCE-2CEE834DA2AC}" srcId="{193FFA63-DA4A-4B88-98DD-5FFC27FB6D04}" destId="{E104643B-C5C5-4DC5-A0FA-A0F1BFFAE453}" srcOrd="0" destOrd="0" parTransId="{216498AF-EAAF-4B1D-9A89-9761A5B29B8E}" sibTransId="{590D67A9-5776-4CFD-9E9F-68AB94DF48F7}"/>
    <dgm:cxn modelId="{5133196C-FDA8-40A4-8CAF-BC9C077F9D79}" srcId="{A38033A0-0EBE-4510-ABE4-4E9EA4B0BE9B}" destId="{6D743313-291E-403F-A7F4-8C01EEA9961A}" srcOrd="2" destOrd="0" parTransId="{EE98FF78-3F04-42ED-82DB-2B87FD35EFEB}" sibTransId="{3EAC5C31-1DD3-4D13-A907-3FE88C6AAF2E}"/>
    <dgm:cxn modelId="{A6ABEEF6-5984-4925-B375-F7BE11EF9FE3}" type="presOf" srcId="{E104643B-C5C5-4DC5-A0FA-A0F1BFFAE453}" destId="{E46079B2-5495-49BB-AACD-5FA931BD2A43}" srcOrd="0" destOrd="0" presId="urn:microsoft.com/office/officeart/2005/8/layout/vList2"/>
    <dgm:cxn modelId="{09BA1A47-B640-4CE3-AF93-16042EBE6C10}" srcId="{A38033A0-0EBE-4510-ABE4-4E9EA4B0BE9B}" destId="{099818A6-25CE-4D8A-9C94-D5A76277DBAF}" srcOrd="1" destOrd="0" parTransId="{80D303EF-752D-42AA-927D-52D7C920904E}" sibTransId="{8426CC1B-2C52-4CBB-90A0-DCDB9A1D8248}"/>
    <dgm:cxn modelId="{680A388D-23C3-47AF-A510-4C333F47779E}" type="presOf" srcId="{6D743313-291E-403F-A7F4-8C01EEA9961A}" destId="{532460F2-0942-4ACE-AD9E-C32E7F58DBAD}" srcOrd="0" destOrd="0" presId="urn:microsoft.com/office/officeart/2005/8/layout/vList2"/>
    <dgm:cxn modelId="{E0EDC01A-3126-4536-9BE1-185B54647F0C}" type="presOf" srcId="{03EFFD21-74C2-4387-903F-2E8871DE5217}" destId="{0FE5281D-6A30-4FB8-91B3-463BC9D650A8}" srcOrd="0" destOrd="0" presId="urn:microsoft.com/office/officeart/2005/8/layout/vList2"/>
    <dgm:cxn modelId="{0FA092D9-59BB-44B5-8ACF-2DF60AF32897}" srcId="{099818A6-25CE-4D8A-9C94-D5A76277DBAF}" destId="{03EFFD21-74C2-4387-903F-2E8871DE5217}" srcOrd="0" destOrd="0" parTransId="{1CCC68D7-ECD7-4589-AFA3-51D21D18C8EF}" sibTransId="{E6F9B811-DC85-4402-B2BB-F3BE9C3A3FAB}"/>
    <dgm:cxn modelId="{34A7C240-201E-4518-8D35-9014C7102B4A}" type="presOf" srcId="{7A789D6B-2BFE-48CE-AB5B-3BC551F7E8F4}" destId="{88CD7C6E-8E7D-4081-8FE1-637B35247B62}" srcOrd="0" destOrd="0" presId="urn:microsoft.com/office/officeart/2005/8/layout/vList2"/>
    <dgm:cxn modelId="{025DDD97-D664-4F03-8FF8-C46824898C37}" srcId="{A38033A0-0EBE-4510-ABE4-4E9EA4B0BE9B}" destId="{193FFA63-DA4A-4B88-98DD-5FFC27FB6D04}" srcOrd="0" destOrd="0" parTransId="{456CE05C-D9C7-4BC0-A5A7-5F0E66F75B21}" sibTransId="{9688B1CD-00CA-45B6-9B72-46A14ECE8366}"/>
    <dgm:cxn modelId="{015C6D2C-825A-4CB5-A393-C310D918FC4A}" type="presOf" srcId="{A38033A0-0EBE-4510-ABE4-4E9EA4B0BE9B}" destId="{5B4378D5-FD59-4B1E-BFCD-61CE5DCAB8F1}" srcOrd="0" destOrd="0" presId="urn:microsoft.com/office/officeart/2005/8/layout/vList2"/>
    <dgm:cxn modelId="{8C4FC48D-04EA-4E63-9087-121D8D0D6A60}" type="presOf" srcId="{193FFA63-DA4A-4B88-98DD-5FFC27FB6D04}" destId="{E85CC21F-0DDA-423C-9208-4363D0AB021D}" srcOrd="0" destOrd="0" presId="urn:microsoft.com/office/officeart/2005/8/layout/vList2"/>
    <dgm:cxn modelId="{24A5D68A-89C2-4AB8-9A29-29C86E174267}" srcId="{6D743313-291E-403F-A7F4-8C01EEA9961A}" destId="{7A789D6B-2BFE-48CE-AB5B-3BC551F7E8F4}" srcOrd="0" destOrd="0" parTransId="{B9D08842-BB46-43A6-B8CC-ABE614C941A6}" sibTransId="{B64D61DD-3A5A-4809-8093-FE7C7B59798A}"/>
    <dgm:cxn modelId="{CCECC90E-1550-4051-8F25-56BB78387149}" type="presParOf" srcId="{5B4378D5-FD59-4B1E-BFCD-61CE5DCAB8F1}" destId="{E85CC21F-0DDA-423C-9208-4363D0AB021D}" srcOrd="0" destOrd="0" presId="urn:microsoft.com/office/officeart/2005/8/layout/vList2"/>
    <dgm:cxn modelId="{B7BF9B7D-B2A2-4569-ACF9-6BFE99962EE2}" type="presParOf" srcId="{5B4378D5-FD59-4B1E-BFCD-61CE5DCAB8F1}" destId="{E46079B2-5495-49BB-AACD-5FA931BD2A43}" srcOrd="1" destOrd="0" presId="urn:microsoft.com/office/officeart/2005/8/layout/vList2"/>
    <dgm:cxn modelId="{2012BE40-FFF4-4631-93E7-BE2074174D15}" type="presParOf" srcId="{5B4378D5-FD59-4B1E-BFCD-61CE5DCAB8F1}" destId="{24367A31-7A41-4C30-9510-F4F7981759E6}" srcOrd="2" destOrd="0" presId="urn:microsoft.com/office/officeart/2005/8/layout/vList2"/>
    <dgm:cxn modelId="{68BA0648-F511-425F-A464-25FB9236C9F2}" type="presParOf" srcId="{5B4378D5-FD59-4B1E-BFCD-61CE5DCAB8F1}" destId="{0FE5281D-6A30-4FB8-91B3-463BC9D650A8}" srcOrd="3" destOrd="0" presId="urn:microsoft.com/office/officeart/2005/8/layout/vList2"/>
    <dgm:cxn modelId="{592BFB3B-A8E7-4B5E-8A42-60A9E3481F36}" type="presParOf" srcId="{5B4378D5-FD59-4B1E-BFCD-61CE5DCAB8F1}" destId="{532460F2-0942-4ACE-AD9E-C32E7F58DBAD}" srcOrd="4" destOrd="0" presId="urn:microsoft.com/office/officeart/2005/8/layout/vList2"/>
    <dgm:cxn modelId="{3C30A9EA-D5FC-4E32-8A02-3A6F2FA0F29B}" type="presParOf" srcId="{5B4378D5-FD59-4B1E-BFCD-61CE5DCAB8F1}" destId="{88CD7C6E-8E7D-4081-8FE1-637B35247B62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CBC170-F1C7-492B-A6FA-DDB180D9A7A5}">
      <dsp:nvSpPr>
        <dsp:cNvPr id="0" name=""/>
        <dsp:cNvSpPr/>
      </dsp:nvSpPr>
      <dsp:spPr>
        <a:xfrm rot="5400000">
          <a:off x="6072397" y="-2989324"/>
          <a:ext cx="1801309" cy="819697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1" kern="1200" dirty="0">
              <a:latin typeface="Roboto" panose="02000000000000000000" pitchFamily="2" charset="0"/>
              <a:ea typeface="Roboto" panose="02000000000000000000" pitchFamily="2" charset="0"/>
            </a:rPr>
            <a:t>Allocated the amount of $ 12M as compared to $11.2M in the 2020-2021 </a:t>
          </a:r>
          <a:r>
            <a:rPr lang="en-US" sz="2400" b="1" kern="1200" dirty="0" err="1">
              <a:latin typeface="Roboto" panose="02000000000000000000" pitchFamily="2" charset="0"/>
              <a:ea typeface="Roboto" panose="02000000000000000000" pitchFamily="2" charset="0"/>
            </a:rPr>
            <a:t>PoW</a:t>
          </a:r>
          <a:r>
            <a:rPr lang="en-US" sz="2400" b="1" kern="1200" dirty="0">
              <a:latin typeface="Roboto" panose="02000000000000000000" pitchFamily="2" charset="0"/>
              <a:ea typeface="Roboto" panose="02000000000000000000" pitchFamily="2" charset="0"/>
            </a:rPr>
            <a:t>. </a:t>
          </a:r>
          <a:r>
            <a:rPr lang="en-US" sz="2400" kern="1200" dirty="0"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rPr>
            <a:t></a:t>
          </a:r>
          <a:r>
            <a:rPr lang="en-US" sz="24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en-US" sz="2400" b="0" kern="1200" dirty="0">
              <a:latin typeface="Roboto" panose="02000000000000000000" pitchFamily="2" charset="0"/>
              <a:ea typeface="Roboto" panose="02000000000000000000" pitchFamily="2" charset="0"/>
            </a:rPr>
            <a:t>Increase of $400K mainly due to staff incremental costs</a:t>
          </a:r>
          <a:endParaRPr lang="en-US" sz="2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 rot="-5400000">
        <a:off x="2874565" y="296441"/>
        <a:ext cx="8109042" cy="1625443"/>
      </dsp:txXfrm>
    </dsp:sp>
    <dsp:sp modelId="{24FBC277-E828-4853-B1D8-CE3175D09D7A}">
      <dsp:nvSpPr>
        <dsp:cNvPr id="0" name=""/>
        <dsp:cNvSpPr/>
      </dsp:nvSpPr>
      <dsp:spPr>
        <a:xfrm>
          <a:off x="7165" y="2565"/>
          <a:ext cx="2867399" cy="221319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Roboto" panose="02000000000000000000" pitchFamily="2" charset="0"/>
              <a:ea typeface="Roboto" panose="02000000000000000000" pitchFamily="2" charset="0"/>
            </a:rPr>
            <a:t>Executive Direction &amp; Management / Policy Making Organs</a:t>
          </a:r>
        </a:p>
      </dsp:txBody>
      <dsp:txXfrm>
        <a:off x="115204" y="110604"/>
        <a:ext cx="2651321" cy="1997118"/>
      </dsp:txXfrm>
    </dsp:sp>
    <dsp:sp modelId="{188F3552-3907-421E-B158-6B07144CDEFD}">
      <dsp:nvSpPr>
        <dsp:cNvPr id="0" name=""/>
        <dsp:cNvSpPr/>
      </dsp:nvSpPr>
      <dsp:spPr>
        <a:xfrm rot="5400000">
          <a:off x="6080706" y="-614347"/>
          <a:ext cx="1801309" cy="8213591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1" kern="1200" dirty="0">
              <a:latin typeface="Roboto" panose="02000000000000000000" pitchFamily="2" charset="0"/>
              <a:ea typeface="Roboto" panose="02000000000000000000" pitchFamily="2" charset="0"/>
            </a:rPr>
            <a:t>Increased by 1% for a $14M requirement</a:t>
          </a:r>
          <a:r>
            <a:rPr lang="en-US" sz="24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en-US" sz="2400" kern="1200" dirty="0"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rPr>
            <a:t></a:t>
          </a:r>
          <a:r>
            <a:rPr lang="en-US" sz="2400" kern="1200" dirty="0">
              <a:latin typeface="Roboto" panose="02000000000000000000" pitchFamily="2" charset="0"/>
              <a:ea typeface="Roboto" panose="02000000000000000000" pitchFamily="2" charset="0"/>
            </a:rPr>
            <a:t> Increase considers reduction in PSC owing to foreseen decrease in earmarked resources &amp; expected strengthening of UNEP’s accountability systems </a:t>
          </a:r>
        </a:p>
      </dsp:txBody>
      <dsp:txXfrm rot="-5400000">
        <a:off x="2874566" y="2679726"/>
        <a:ext cx="8125658" cy="1625443"/>
      </dsp:txXfrm>
    </dsp:sp>
    <dsp:sp modelId="{E5ABF51A-D199-46BC-9ADB-91F2E880B4F8}">
      <dsp:nvSpPr>
        <dsp:cNvPr id="0" name=""/>
        <dsp:cNvSpPr/>
      </dsp:nvSpPr>
      <dsp:spPr>
        <a:xfrm>
          <a:off x="7165" y="2385850"/>
          <a:ext cx="2867399" cy="221319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Roboto" panose="02000000000000000000" pitchFamily="2" charset="0"/>
              <a:ea typeface="Roboto" panose="02000000000000000000" pitchFamily="2" charset="0"/>
            </a:rPr>
            <a:t>Programme Management &amp; Support</a:t>
          </a:r>
        </a:p>
      </dsp:txBody>
      <dsp:txXfrm>
        <a:off x="115204" y="2493889"/>
        <a:ext cx="2651321" cy="19971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BC277-E828-4853-B1D8-CE3175D09D7A}">
      <dsp:nvSpPr>
        <dsp:cNvPr id="0" name=""/>
        <dsp:cNvSpPr/>
      </dsp:nvSpPr>
      <dsp:spPr>
        <a:xfrm>
          <a:off x="0" y="0"/>
          <a:ext cx="11791862" cy="1131060"/>
        </a:xfrm>
        <a:prstGeom prst="round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latin typeface="Roboto" panose="02000000000000000000" pitchFamily="2" charset="0"/>
              <a:ea typeface="Roboto" panose="02000000000000000000" pitchFamily="2" charset="0"/>
            </a:rPr>
            <a:t>The allocation of Environment Fund is based on a review of core mandates and priorities </a:t>
          </a:r>
          <a:r>
            <a:rPr lang="en-CA" sz="2200" b="1" kern="1200" dirty="0">
              <a:latin typeface="Roboto" panose="02000000000000000000" pitchFamily="2" charset="0"/>
              <a:ea typeface="Roboto" panose="02000000000000000000" pitchFamily="2" charset="0"/>
            </a:rPr>
            <a:t>while allowing flexibility to react to emerging issues and budget shortfalls</a:t>
          </a:r>
          <a:r>
            <a:rPr lang="en-US" sz="2200" kern="12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</a:p>
      </dsp:txBody>
      <dsp:txXfrm>
        <a:off x="55214" y="55214"/>
        <a:ext cx="11681434" cy="10206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CBC170-F1C7-492B-A6FA-DDB180D9A7A5}">
      <dsp:nvSpPr>
        <dsp:cNvPr id="0" name=""/>
        <dsp:cNvSpPr/>
      </dsp:nvSpPr>
      <dsp:spPr>
        <a:xfrm rot="5400000">
          <a:off x="6315124" y="-3037615"/>
          <a:ext cx="2205839" cy="8720072"/>
        </a:xfrm>
        <a:prstGeom prst="round2SameRect">
          <a:avLst/>
        </a:prstGeom>
        <a:solidFill>
          <a:srgbClr val="AFEAFF">
            <a:alpha val="89804"/>
          </a:srgbClr>
        </a:solidFill>
        <a:ln w="12700" cap="flat" cmpd="sng" algn="ctr">
          <a:solidFill>
            <a:srgbClr val="006400">
              <a:alpha val="9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000" b="1" kern="1200" dirty="0">
              <a:latin typeface="Roboto" panose="02000000000000000000" pitchFamily="2" charset="0"/>
              <a:ea typeface="Roboto" panose="02000000000000000000" pitchFamily="2" charset="0"/>
            </a:rPr>
            <a:t>Equal allocation of 12% ($24 million) of its overall budget for each of the climate, nature, and chemicals &amp; pollution action subprogrammes. </a:t>
          </a:r>
          <a:endParaRPr lang="en-US" sz="3000" b="1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 rot="-5400000">
        <a:off x="3058008" y="327181"/>
        <a:ext cx="8612392" cy="1990479"/>
      </dsp:txXfrm>
    </dsp:sp>
    <dsp:sp modelId="{24FBC277-E828-4853-B1D8-CE3175D09D7A}">
      <dsp:nvSpPr>
        <dsp:cNvPr id="0" name=""/>
        <dsp:cNvSpPr/>
      </dsp:nvSpPr>
      <dsp:spPr>
        <a:xfrm>
          <a:off x="7622" y="665"/>
          <a:ext cx="3050385" cy="2643511"/>
        </a:xfrm>
        <a:prstGeom prst="roundRect">
          <a:avLst/>
        </a:prstGeom>
        <a:solidFill>
          <a:srgbClr val="002060"/>
        </a:solidFill>
        <a:ln w="12700" cap="flat" cmpd="sng" algn="ctr">
          <a:solidFill>
            <a:srgbClr val="0064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rPr>
            <a:t>Action Pillars</a:t>
          </a:r>
        </a:p>
      </dsp:txBody>
      <dsp:txXfrm>
        <a:off x="136668" y="129711"/>
        <a:ext cx="2792293" cy="2385419"/>
      </dsp:txXfrm>
    </dsp:sp>
    <dsp:sp modelId="{188F3552-3907-421E-B158-6B07144CDEFD}">
      <dsp:nvSpPr>
        <dsp:cNvPr id="0" name=""/>
        <dsp:cNvSpPr/>
      </dsp:nvSpPr>
      <dsp:spPr>
        <a:xfrm rot="5400000">
          <a:off x="6323963" y="-393968"/>
          <a:ext cx="2205839" cy="8737749"/>
        </a:xfrm>
        <a:prstGeom prst="round2SameRect">
          <a:avLst/>
        </a:prstGeom>
        <a:solidFill>
          <a:srgbClr val="AFEAFF">
            <a:alpha val="89804"/>
          </a:srgbClr>
        </a:solidFill>
        <a:ln w="12700" cap="flat" cmpd="sng" algn="ctr">
          <a:solidFill>
            <a:srgbClr val="006400">
              <a:alpha val="9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b="1" kern="1200" dirty="0">
              <a:latin typeface="Roboto" panose="02000000000000000000" pitchFamily="2" charset="0"/>
              <a:ea typeface="Roboto" panose="02000000000000000000" pitchFamily="2" charset="0"/>
            </a:rPr>
            <a:t>T</a:t>
          </a:r>
          <a:r>
            <a:rPr lang="en-GB" sz="3000" b="1" kern="1200" dirty="0">
              <a:latin typeface="Roboto" panose="02000000000000000000" pitchFamily="2" charset="0"/>
              <a:ea typeface="Roboto" panose="02000000000000000000" pitchFamily="2" charset="0"/>
            </a:rPr>
            <a:t>he Environmental Governance &amp; Science Policy foundational subprogrammes, and the Finance &amp; Economic Transformations enabling subprogramme, are allocated an equal share of 13% each. Digital Transformations subprogramme is allocated 7%.</a:t>
          </a:r>
          <a:r>
            <a:rPr lang="en-GB" sz="3000" b="1" i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endParaRPr lang="en-US" sz="30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 rot="-5400000">
        <a:off x="3058008" y="2979667"/>
        <a:ext cx="8630069" cy="1990479"/>
      </dsp:txXfrm>
    </dsp:sp>
    <dsp:sp modelId="{E5ABF51A-D199-46BC-9ADB-91F2E880B4F8}">
      <dsp:nvSpPr>
        <dsp:cNvPr id="0" name=""/>
        <dsp:cNvSpPr/>
      </dsp:nvSpPr>
      <dsp:spPr>
        <a:xfrm>
          <a:off x="7622" y="2653220"/>
          <a:ext cx="3050385" cy="2643511"/>
        </a:xfrm>
        <a:prstGeom prst="roundRect">
          <a:avLst/>
        </a:prstGeom>
        <a:solidFill>
          <a:srgbClr val="002060"/>
        </a:solidFill>
        <a:ln w="12700" cap="flat" cmpd="sng" algn="ctr">
          <a:solidFill>
            <a:srgbClr val="0064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rPr>
            <a:t>Foundational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rPr>
            <a:t>&amp;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rPr>
            <a:t> Enabling </a:t>
          </a:r>
        </a:p>
      </dsp:txBody>
      <dsp:txXfrm>
        <a:off x="136668" y="2782266"/>
        <a:ext cx="2792293" cy="23854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CC21F-0DDA-423C-9208-4363D0AB021D}">
      <dsp:nvSpPr>
        <dsp:cNvPr id="0" name=""/>
        <dsp:cNvSpPr/>
      </dsp:nvSpPr>
      <dsp:spPr>
        <a:xfrm>
          <a:off x="0" y="0"/>
          <a:ext cx="11708954" cy="861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n-US" sz="2500" kern="1200" dirty="0"/>
            <a:t>High quality Funding </a:t>
          </a:r>
        </a:p>
      </dsp:txBody>
      <dsp:txXfrm>
        <a:off x="42036" y="42036"/>
        <a:ext cx="11624882" cy="777048"/>
      </dsp:txXfrm>
    </dsp:sp>
    <dsp:sp modelId="{E46079B2-5495-49BB-AACD-5FA931BD2A43}">
      <dsp:nvSpPr>
        <dsp:cNvPr id="0" name=""/>
        <dsp:cNvSpPr/>
      </dsp:nvSpPr>
      <dsp:spPr>
        <a:xfrm>
          <a:off x="0" y="873097"/>
          <a:ext cx="11708954" cy="761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1759" tIns="31750" rIns="177800" bIns="3175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Times New Roman" panose="02020603050405020304" pitchFamily="18" charset="0"/>
            <a:buChar char="•"/>
          </a:pPr>
          <a:r>
            <a:rPr lang="en-US" sz="2500" kern="1200" dirty="0"/>
            <a:t>Attracts loosely earmarked funding at the subprogramme level. </a:t>
          </a:r>
        </a:p>
      </dsp:txBody>
      <dsp:txXfrm>
        <a:off x="0" y="873097"/>
        <a:ext cx="11708954" cy="761760"/>
      </dsp:txXfrm>
    </dsp:sp>
    <dsp:sp modelId="{24367A31-7A41-4C30-9510-F4F7981759E6}">
      <dsp:nvSpPr>
        <dsp:cNvPr id="0" name=""/>
        <dsp:cNvSpPr/>
      </dsp:nvSpPr>
      <dsp:spPr>
        <a:xfrm>
          <a:off x="0" y="1634857"/>
          <a:ext cx="11708954" cy="861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n-US" sz="2500" kern="1200"/>
            <a:t>Long Term Agreements</a:t>
          </a:r>
        </a:p>
      </dsp:txBody>
      <dsp:txXfrm>
        <a:off x="42036" y="1676893"/>
        <a:ext cx="11624882" cy="777048"/>
      </dsp:txXfrm>
    </dsp:sp>
    <dsp:sp modelId="{0FE5281D-6A30-4FB8-91B3-463BC9D650A8}">
      <dsp:nvSpPr>
        <dsp:cNvPr id="0" name=""/>
        <dsp:cNvSpPr/>
      </dsp:nvSpPr>
      <dsp:spPr>
        <a:xfrm>
          <a:off x="0" y="2495977"/>
          <a:ext cx="11708954" cy="761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1759" tIns="31750" rIns="177800" bIns="3175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Times New Roman" panose="02020603050405020304" pitchFamily="18" charset="0"/>
            <a:buChar char="•"/>
          </a:pPr>
          <a:r>
            <a:rPr lang="en-US" sz="2500" kern="1200" dirty="0"/>
            <a:t>Provides secure multi-year funding for the EF to cover the MTS period</a:t>
          </a:r>
        </a:p>
      </dsp:txBody>
      <dsp:txXfrm>
        <a:off x="0" y="2495977"/>
        <a:ext cx="11708954" cy="761760"/>
      </dsp:txXfrm>
    </dsp:sp>
    <dsp:sp modelId="{532460F2-0942-4ACE-AD9E-C32E7F58DBAD}">
      <dsp:nvSpPr>
        <dsp:cNvPr id="0" name=""/>
        <dsp:cNvSpPr/>
      </dsp:nvSpPr>
      <dsp:spPr>
        <a:xfrm>
          <a:off x="0" y="3257737"/>
          <a:ext cx="11708954" cy="861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n-US" sz="2500" kern="1200"/>
            <a:t>Hybrid Agreements </a:t>
          </a:r>
        </a:p>
      </dsp:txBody>
      <dsp:txXfrm>
        <a:off x="42036" y="3299773"/>
        <a:ext cx="11624882" cy="777048"/>
      </dsp:txXfrm>
    </dsp:sp>
    <dsp:sp modelId="{88CD7C6E-8E7D-4081-8FE1-637B35247B62}">
      <dsp:nvSpPr>
        <dsp:cNvPr id="0" name=""/>
        <dsp:cNvSpPr/>
      </dsp:nvSpPr>
      <dsp:spPr>
        <a:xfrm>
          <a:off x="0" y="4118857"/>
          <a:ext cx="11708954" cy="761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1759" tIns="31750" rIns="177800" bIns="3175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Times New Roman" panose="02020603050405020304" pitchFamily="18" charset="0"/>
            <a:buChar char="•"/>
          </a:pPr>
          <a:r>
            <a:rPr lang="en-US" sz="2500" kern="1200" dirty="0"/>
            <a:t>Allows Members States to include their pledges for the Environment Fund into their current earmarked legal instruments and agreements. </a:t>
          </a:r>
        </a:p>
      </dsp:txBody>
      <dsp:txXfrm>
        <a:off x="0" y="4118857"/>
        <a:ext cx="11708954" cy="761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0C7FEC-756D-4D11-A11F-4DF9602CE92A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EABF1-9EFF-42B2-BD6C-60F6938A1B7F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241961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1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155859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10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753887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5763" y="850900"/>
            <a:ext cx="4075112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70C76C-E9F5-42BF-9793-D829A911E76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2272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12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582379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5763" y="850900"/>
            <a:ext cx="4075112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70C76C-E9F5-42BF-9793-D829A911E76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7615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5763" y="850900"/>
            <a:ext cx="4075112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0C76C-E9F5-42BF-9793-D829A911E76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214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5763" y="850900"/>
            <a:ext cx="4075112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70C76C-E9F5-42BF-9793-D829A911E76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229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16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7549182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426B78-950D-0B45-B694-D406D7D4BE9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474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426B78-950D-0B45-B694-D406D7D4BE9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1726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426B78-950D-0B45-B694-D406D7D4BE9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233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2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5335554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20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91960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3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208751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5763" y="850900"/>
            <a:ext cx="4075112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0C76C-E9F5-42BF-9793-D829A911E7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99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5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058549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6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57730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7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577077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8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724124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ABF1-9EFF-42B2-BD6C-60F6938A1B7F}" type="slidenum">
              <a:rPr lang="en-KE" smtClean="0"/>
              <a:t>9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443578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07983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20948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59079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AA4A9-676D-4209-94BA-70EEAAE10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27445C-81DE-4F93-97C3-B73407C354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1853B-5E46-40E7-80E9-1D6BBE278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01F05-02B9-4F33-97D2-612DCE01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D4B64-44F3-4C8B-A18C-96B9BF874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68758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561C3-84CC-476E-AC59-C62F06F6E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A1729-EE1C-45C9-8507-CF5F3E3E1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94C9D-1936-4B63-8F2C-73F801CC9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EF5AB-DAB4-4E5C-9CAC-62F3FD9A9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17392-AA92-4A00-9DB9-56CE64B5A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99202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81BA2-08C0-47D2-A7ED-7BE347C18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A6924-37CA-418A-9BAB-5DF40496D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6F331-1CEF-4035-9CCB-78BF16A13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08572-441A-409C-A956-7005AAA8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7B46F-9597-49B8-9BD9-5F33213C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9050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8A96F-5F21-43D2-ACA2-F0572FCD3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DBE5B-5077-42A5-B68A-243FDD7B6D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44FE1E-5B3B-44A0-BB73-F4D10110BA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963A88-17CA-4609-8CC0-C892E0C01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7911C-8007-46C2-A6AC-731DDBFBE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9FFD3F-77C2-4E8D-B7FF-11287C7E2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64542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77C07-A7F6-4F50-8207-1A3F44608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658E0A-9572-4259-97E5-60624F8E7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A7676B-1A58-411F-AD2A-7C8EC6EA8E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17EE9B-37CC-4294-8948-355C7CECAA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0412D0-53A5-4DCD-B8B8-DE9B9D0FD9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10B259-DA0D-4507-B4F1-39D6FEBBD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F7A3EB-087D-4A55-A02D-47E3513F0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A9FCF3-FA1B-4949-ACD7-A8EE661BC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22506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13C2D-5700-48A0-91BF-F0CDCF2F9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82400-E2D5-46AF-9D64-C104F3598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11285-B1FF-4E33-9862-DC6797897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E2245C-F80F-4F02-A9AC-24465C1BF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85424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843638-8AFA-48C6-8756-851989CB1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7A3E25-5612-47F0-9D5D-8F5EDAAD3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C0485A-70C1-47EB-8032-CF12EF8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82366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6A2AB-885D-4FCF-B48B-1F7642335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D5B6E7-02E0-4C5D-814C-CDD12A544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956BC0-F216-436E-B684-2A0B23388C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FE73A-E801-45EB-B7BC-2F1AC3712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719DA6-53B1-4919-A658-28AD2EDA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74DE12-BC1D-490D-A41F-66BE774D5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13987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67712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619EC-515A-4144-93CB-B8DED5001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200740-A9A9-4C20-B3E0-BED1029EF8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K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39B4E-A62C-44D9-8F8F-253E7F2392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AFC93B-A9EE-46FA-ADD0-2A49629C7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3CE569-4FE1-43D6-A355-177590E76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C89F76-CF69-4A06-B585-8AD71F8FB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01874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992EE-5DF8-4B87-886D-A0F43B89E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140E-0533-4D52-8F23-E265AA86AF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40E95-E31F-466E-8FEB-0E73D7411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73D07-9A68-4EF5-AB83-ECA4EC57E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D8885-2161-43BE-971A-1C78F19E9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71651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A89E5B-0694-4401-BE7E-BA5CC31351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D6710C-2F89-4199-841C-86EA6A2D1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1A4A48-3DAF-414E-BD9F-380043A43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81CDE-2274-4A75-AA6A-33B728701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3BFB07-007D-4144-90AA-15EC35745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9771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1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8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2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1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26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5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4482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04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5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18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6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71163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73680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52536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40106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9133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31495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3F3E48"/>
            </a:gs>
            <a:gs pos="97000">
              <a:srgbClr val="000A1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86187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3F3E48"/>
            </a:gs>
            <a:gs pos="97000">
              <a:srgbClr val="000A1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05A8CF-0FBE-4E2F-B8EA-BE4F62B0B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A1F383-E344-4918-B355-B8748A2F1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92FC8-A159-4EE5-B83E-CE59EB3678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E3B61-CACD-4B61-ADBD-D65F680169C4}" type="datetimeFigureOut">
              <a:rPr lang="en-KE" smtClean="0"/>
              <a:t>10/13/2020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3639F-9657-4013-A647-071CE26FF7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E0E0D-255B-4BBD-9C49-8807A144D5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09FBA-0AE6-40A4-9C41-9CE9E853D02D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32539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3F3E48"/>
            </a:gs>
            <a:gs pos="97000">
              <a:srgbClr val="000A1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8FCBD-73BD-43E5-99FB-3ADB86D3B22F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4F389-816B-4849-996C-2AFE6C5BF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07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7.tiff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hyperlink" Target="mailto:sonja.leighton-kone@un.org" TargetMode="Externa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0070BF"/>
            </a:gs>
            <a:gs pos="97000">
              <a:srgbClr val="000A1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F993A52-3B29-4941-8623-A323D6AB32B8}"/>
              </a:ext>
            </a:extLst>
          </p:cNvPr>
          <p:cNvSpPr/>
          <p:nvPr/>
        </p:nvSpPr>
        <p:spPr>
          <a:xfrm>
            <a:off x="8011164" y="4807548"/>
            <a:ext cx="182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b="1" kern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                                                                      </a:t>
            </a:r>
            <a:endParaRPr lang="en-US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46DBC-C739-4664-91A5-CE2BB7646176}"/>
              </a:ext>
            </a:extLst>
          </p:cNvPr>
          <p:cNvSpPr txBox="1"/>
          <p:nvPr/>
        </p:nvSpPr>
        <p:spPr>
          <a:xfrm>
            <a:off x="384809" y="527392"/>
            <a:ext cx="103350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spc="5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PoW</a:t>
            </a:r>
            <a:r>
              <a:rPr lang="en-US" sz="4800" b="1" spc="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 Budgets Proposal 2022-2023 </a:t>
            </a:r>
            <a:br>
              <a:rPr lang="en-US" sz="4800" b="1" spc="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</a:br>
            <a:endParaRPr lang="en-US" sz="4800" b="1" spc="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9B5D34-D7DE-45D5-B53B-9726CAD125E0}"/>
              </a:ext>
            </a:extLst>
          </p:cNvPr>
          <p:cNvSpPr/>
          <p:nvPr/>
        </p:nvSpPr>
        <p:spPr>
          <a:xfrm>
            <a:off x="384809" y="1312222"/>
            <a:ext cx="74620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spc="5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Corporate Services Division</a:t>
            </a:r>
            <a:r>
              <a:rPr lang="en-US" sz="2400" b="1" spc="5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 13 October 2020</a:t>
            </a:r>
            <a:endParaRPr lang="tr-TR" sz="2400" b="1" spc="5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A12D0-605F-4885-9465-85C8DE32BBD4}"/>
              </a:ext>
            </a:extLst>
          </p:cNvPr>
          <p:cNvSpPr/>
          <p:nvPr/>
        </p:nvSpPr>
        <p:spPr>
          <a:xfrm>
            <a:off x="0" y="6330608"/>
            <a:ext cx="12192000" cy="635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pic>
        <p:nvPicPr>
          <p:cNvPr id="7" name="Picture 6" descr="A picture containing indoor, table, sitting, holding&#10;&#10;Description automatically generated">
            <a:extLst>
              <a:ext uri="{FF2B5EF4-FFF2-40B4-BE49-F238E27FC236}">
                <a16:creationId xmlns:a16="http://schemas.microsoft.com/office/drawing/2014/main" id="{AEB0546E-438E-425B-B642-F140E809DD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196" y="1228020"/>
            <a:ext cx="8408994" cy="5580243"/>
          </a:xfrm>
          <a:prstGeom prst="snip1Rect">
            <a:avLst>
              <a:gd name="adj" fmla="val 0"/>
            </a:avLst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01E51B-6506-4A48-AB64-7C02B679157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95204" y="4584031"/>
            <a:ext cx="2318097" cy="171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73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0070BF"/>
            </a:gs>
            <a:gs pos="97000">
              <a:schemeClr val="accent5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6EA9EEC-9DFE-4EFF-A6CF-4D87C9B332E5}"/>
              </a:ext>
            </a:extLst>
          </p:cNvPr>
          <p:cNvCxnSpPr>
            <a:cxnSpLocks/>
          </p:cNvCxnSpPr>
          <p:nvPr/>
        </p:nvCxnSpPr>
        <p:spPr>
          <a:xfrm>
            <a:off x="8314660" y="1150943"/>
            <a:ext cx="3340383" cy="1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4071338-88B9-4A57-ACB2-1952742497FD}"/>
              </a:ext>
            </a:extLst>
          </p:cNvPr>
          <p:cNvSpPr txBox="1"/>
          <p:nvPr/>
        </p:nvSpPr>
        <p:spPr>
          <a:xfrm>
            <a:off x="8091377" y="449952"/>
            <a:ext cx="3635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Meeting Agenda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EC123B-29B1-4AE6-B20A-A60BC9DB6CF2}"/>
              </a:ext>
            </a:extLst>
          </p:cNvPr>
          <p:cNvSpPr/>
          <p:nvPr/>
        </p:nvSpPr>
        <p:spPr>
          <a:xfrm>
            <a:off x="0" y="3196327"/>
            <a:ext cx="12192000" cy="1756674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C2F9A31-CA61-4B49-916F-BE88FD16FBAD}"/>
              </a:ext>
            </a:extLst>
          </p:cNvPr>
          <p:cNvSpPr/>
          <p:nvPr/>
        </p:nvSpPr>
        <p:spPr>
          <a:xfrm>
            <a:off x="384076" y="3276416"/>
            <a:ext cx="1142384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Wholistic View of Resources </a:t>
            </a:r>
            <a:b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Considering all funding sources and their associated target budgets, </a:t>
            </a:r>
            <a:b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how will the resources be broken across the (sub/) programmes?</a:t>
            </a:r>
            <a:endParaRPr lang="en-US" sz="3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22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accent5">
                <a:lumMod val="75000"/>
              </a:schemeClr>
            </a:gs>
            <a:gs pos="97000">
              <a:srgbClr val="000A1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07BF73-A7B1-460C-BA0C-914529657E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1" t="764"/>
          <a:stretch/>
        </p:blipFill>
        <p:spPr>
          <a:xfrm>
            <a:off x="317162" y="75083"/>
            <a:ext cx="11557676" cy="642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15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85340">
              <a:srgbClr val="5876AA"/>
            </a:gs>
            <a:gs pos="96000">
              <a:schemeClr val="accent5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8888DEE-E808-456C-B4ED-FE65D37B2F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6723948"/>
              </p:ext>
            </p:extLst>
          </p:nvPr>
        </p:nvGraphicFramePr>
        <p:xfrm>
          <a:off x="678345" y="1028694"/>
          <a:ext cx="10835309" cy="5600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5B124A96-719A-457E-B31D-37A4E27DD4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750" y="-1"/>
            <a:ext cx="11906250" cy="1394455"/>
          </a:xfrm>
          <a:noFill/>
        </p:spPr>
        <p:txBody>
          <a:bodyPr anchor="ctr">
            <a:noAutofit/>
          </a:bodyPr>
          <a:lstStyle/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en-US" altLang="en-US" sz="3600" b="1" dirty="0">
                <a:latin typeface="Roboto" panose="02000000000000000000" pitchFamily="2" charset="0"/>
                <a:ea typeface="Roboto" panose="02000000000000000000" pitchFamily="2" charset="0"/>
                <a:cs typeface="Calibri Bold" panose="020F0702030404030204" pitchFamily="34" charset="0"/>
              </a:rPr>
              <a:t>Overall Target Distribution of Resources </a:t>
            </a:r>
            <a:br>
              <a:rPr lang="en-US" altLang="en-US" sz="3600" b="1" dirty="0">
                <a:latin typeface="Roboto" panose="02000000000000000000" pitchFamily="2" charset="0"/>
                <a:ea typeface="Roboto" panose="02000000000000000000" pitchFamily="2" charset="0"/>
                <a:cs typeface="Calibri Bold" panose="020F0702030404030204" pitchFamily="34" charset="0"/>
              </a:rPr>
            </a:br>
            <a:r>
              <a:rPr lang="en-US" altLang="en-US" sz="3600" b="1" dirty="0">
                <a:latin typeface="Roboto" panose="02000000000000000000" pitchFamily="2" charset="0"/>
                <a:ea typeface="Roboto" panose="02000000000000000000" pitchFamily="2" charset="0"/>
                <a:cs typeface="Calibri Bold" panose="020F0702030404030204" pitchFamily="34" charset="0"/>
              </a:rPr>
              <a:t>Across the </a:t>
            </a:r>
            <a:r>
              <a:rPr lang="en-US" altLang="en-US" sz="3600" b="1" dirty="0" err="1">
                <a:latin typeface="Roboto" panose="02000000000000000000" pitchFamily="2" charset="0"/>
                <a:ea typeface="Roboto" panose="02000000000000000000" pitchFamily="2" charset="0"/>
                <a:cs typeface="Calibri Bold" panose="020F0702030404030204" pitchFamily="34" charset="0"/>
              </a:rPr>
              <a:t>Subprogrammes</a:t>
            </a:r>
            <a:endParaRPr lang="en-US" altLang="en-US" sz="3600" b="1" dirty="0">
              <a:latin typeface="Roboto" panose="02000000000000000000" pitchFamily="2" charset="0"/>
              <a:ea typeface="Roboto" panose="02000000000000000000" pitchFamily="2" charset="0"/>
              <a:cs typeface="Calibri Bold" panose="020F07020304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793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rgbClr val="6087CE"/>
            </a:gs>
            <a:gs pos="100000">
              <a:schemeClr val="accent5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265" y="127000"/>
            <a:ext cx="11761470" cy="685800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en-US" altLang="en-US" sz="2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Calibri Bold" panose="020F0702030404030204" pitchFamily="34" charset="0"/>
              </a:rPr>
              <a:t>EXECUTIVE DIRECTION &amp; PROGRAMME MANAGEMENT BUDGET</a:t>
            </a:r>
            <a:endParaRPr lang="en-GB" altLang="en-US" sz="2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Calibri Bold" panose="020F070203040403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F249A9B-4F69-44FA-B743-FEEEA339B1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7266039"/>
              </p:ext>
            </p:extLst>
          </p:nvPr>
        </p:nvGraphicFramePr>
        <p:xfrm>
          <a:off x="465818" y="1135376"/>
          <a:ext cx="5046210" cy="5595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91BC57F-9456-4BB5-AD17-81AFBE36B4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628383"/>
              </p:ext>
            </p:extLst>
          </p:nvPr>
        </p:nvGraphicFramePr>
        <p:xfrm>
          <a:off x="6409192" y="1135376"/>
          <a:ext cx="5316990" cy="5595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506C43-C63A-4C70-A119-6E711CBC7013}"/>
              </a:ext>
            </a:extLst>
          </p:cNvPr>
          <p:cNvCxnSpPr>
            <a:cxnSpLocks/>
          </p:cNvCxnSpPr>
          <p:nvPr/>
        </p:nvCxnSpPr>
        <p:spPr>
          <a:xfrm>
            <a:off x="5854390" y="1315844"/>
            <a:ext cx="0" cy="5542156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81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accent5">
                <a:lumMod val="75000"/>
              </a:schemeClr>
            </a:gs>
            <a:gs pos="97000">
              <a:schemeClr val="accent5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695" y="228598"/>
            <a:ext cx="11738610" cy="560071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en-GB" alt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Calibri Bold" panose="020F0702030404030204" pitchFamily="34" charset="0"/>
              </a:rPr>
              <a:t>2020-21</a:t>
            </a:r>
            <a:r>
              <a:rPr lang="en-GB" altLang="en-US" sz="3600" b="1" dirty="0">
                <a:solidFill>
                  <a:schemeClr val="bg1"/>
                </a:solidFill>
                <a:latin typeface="Calibri Bold" panose="020F0702030404030204" pitchFamily="34" charset="0"/>
                <a:cs typeface="Calibri Bold" panose="020F0702030404030204" pitchFamily="34" charset="0"/>
              </a:rPr>
              <a:t> &amp; 2022-23 COMPARATIVE BUDGETS BY FUNDS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05559A-DCC3-4FC6-938E-EB85F09441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2" t="1003"/>
          <a:stretch/>
        </p:blipFill>
        <p:spPr>
          <a:xfrm>
            <a:off x="747823" y="1095107"/>
            <a:ext cx="10343988" cy="502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59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7000">
              <a:schemeClr val="accent5">
                <a:lumMod val="75000"/>
              </a:schemeClr>
            </a:gs>
            <a:gs pos="17277">
              <a:schemeClr val="accent5">
                <a:lumMod val="75000"/>
              </a:schemeClr>
            </a:gs>
            <a:gs pos="97000">
              <a:schemeClr val="accent5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60020" y="-114300"/>
            <a:ext cx="12352020" cy="1268730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en-GB" altLang="en-US" sz="3600" b="1" dirty="0">
                <a:solidFill>
                  <a:schemeClr val="bg1"/>
                </a:solidFill>
                <a:latin typeface="Calibri Bold" panose="020F0702030404030204" pitchFamily="34" charset="0"/>
                <a:cs typeface="Calibri Bold" panose="020F0702030404030204" pitchFamily="34" charset="0"/>
              </a:rPr>
              <a:t>2020-21 &amp; 2022-23 COMPARATIVE STAFFING COMPLEMENTS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509584" y="533400"/>
            <a:ext cx="8763000" cy="457200"/>
          </a:xfrm>
        </p:spPr>
        <p:txBody>
          <a:bodyPr>
            <a:normAutofit fontScale="70000" lnSpcReduction="20000"/>
          </a:bodyPr>
          <a:lstStyle/>
          <a:p>
            <a:pPr algn="just">
              <a:spcAft>
                <a:spcPts val="1200"/>
              </a:spcAft>
            </a:pPr>
            <a:endParaRPr lang="en-US" sz="2900" b="1" dirty="0">
              <a:solidFill>
                <a:srgbClr val="0000CC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900" b="1" dirty="0">
              <a:solidFill>
                <a:srgbClr val="0000CC"/>
              </a:solidFill>
            </a:endParaRPr>
          </a:p>
          <a:p>
            <a:pPr marL="365760" algn="l"/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1E86E2-543C-4C96-B6DF-179A8B6103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6" t="2564"/>
          <a:stretch/>
        </p:blipFill>
        <p:spPr>
          <a:xfrm>
            <a:off x="1808916" y="827940"/>
            <a:ext cx="8574168" cy="2745796"/>
          </a:xfrm>
          <a:prstGeom prst="rect">
            <a:avLst/>
          </a:prstGeom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CF78CEA-2600-4B82-9F32-784062C619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1699359"/>
              </p:ext>
            </p:extLst>
          </p:nvPr>
        </p:nvGraphicFramePr>
        <p:xfrm>
          <a:off x="1524000" y="3573736"/>
          <a:ext cx="9144000" cy="3124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1870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accent5">
                <a:lumMod val="75000"/>
              </a:schemeClr>
            </a:gs>
            <a:gs pos="97000">
              <a:schemeClr val="accent5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6EA9EEC-9DFE-4EFF-A6CF-4D87C9B332E5}"/>
              </a:ext>
            </a:extLst>
          </p:cNvPr>
          <p:cNvCxnSpPr>
            <a:cxnSpLocks/>
          </p:cNvCxnSpPr>
          <p:nvPr/>
        </p:nvCxnSpPr>
        <p:spPr>
          <a:xfrm>
            <a:off x="8314660" y="1150943"/>
            <a:ext cx="3340383" cy="1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4071338-88B9-4A57-ACB2-1952742497FD}"/>
              </a:ext>
            </a:extLst>
          </p:cNvPr>
          <p:cNvSpPr txBox="1"/>
          <p:nvPr/>
        </p:nvSpPr>
        <p:spPr>
          <a:xfrm>
            <a:off x="8091377" y="449952"/>
            <a:ext cx="3635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Meeting Agenda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EC123B-29B1-4AE6-B20A-A60BC9DB6CF2}"/>
              </a:ext>
            </a:extLst>
          </p:cNvPr>
          <p:cNvSpPr/>
          <p:nvPr/>
        </p:nvSpPr>
        <p:spPr>
          <a:xfrm>
            <a:off x="0" y="4902940"/>
            <a:ext cx="12192000" cy="2044941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C2F9A31-CA61-4B49-916F-BE88FD16FBAD}"/>
              </a:ext>
            </a:extLst>
          </p:cNvPr>
          <p:cNvSpPr/>
          <p:nvPr/>
        </p:nvSpPr>
        <p:spPr>
          <a:xfrm>
            <a:off x="231196" y="4813059"/>
            <a:ext cx="1142384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Resource Mobilization  </a:t>
            </a:r>
            <a:b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	</a:t>
            </a:r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</a:rPr>
              <a:t>What were the main outcomes of the survey? </a:t>
            </a:r>
          </a:p>
          <a:p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	What are we doing? </a:t>
            </a:r>
            <a:endParaRPr lang="en-US" sz="3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48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01A468A-4495-A544-9F75-D6BE2694E106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83000">
                <a:srgbClr val="F6F7FC"/>
              </a:gs>
              <a:gs pos="97000">
                <a:schemeClr val="accent5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228600">
              <a:defRPr/>
            </a:pPr>
            <a:r>
              <a:rPr lang="en-US" sz="20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</a:t>
            </a:r>
          </a:p>
          <a:p>
            <a:pPr indent="-228600">
              <a:defRPr/>
            </a:pPr>
            <a:endParaRPr lang="en-US" sz="2000" b="1" dirty="0">
              <a:solidFill>
                <a:srgbClr val="00AEEF"/>
              </a:solidFill>
              <a:latin typeface="Roboto Regular" pitchFamily="2" charset="0"/>
              <a:ea typeface="Roboto Regular" pitchFamily="2" charset="0"/>
              <a:cs typeface="Times New Roman" panose="02020603050405020304" pitchFamily="18" charset="0"/>
            </a:endParaRPr>
          </a:p>
          <a:p>
            <a:pPr indent="-228600">
              <a:defRPr/>
            </a:pPr>
            <a:r>
              <a:rPr lang="en-US" sz="20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</a:t>
            </a:r>
          </a:p>
          <a:p>
            <a:pPr indent="-228600">
              <a:defRPr/>
            </a:pPr>
            <a:r>
              <a:rPr lang="en-US" sz="20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</a:t>
            </a:r>
          </a:p>
          <a:p>
            <a:pPr indent="-228600">
              <a:defRPr/>
            </a:pPr>
            <a:endParaRPr lang="en-US" sz="2000" b="1" dirty="0">
              <a:solidFill>
                <a:srgbClr val="00AEEF"/>
              </a:solidFill>
              <a:latin typeface="Roboto Regular" pitchFamily="2" charset="0"/>
              <a:ea typeface="Roboto Regular" pitchFamily="2" charset="0"/>
              <a:cs typeface="Times New Roman" panose="02020603050405020304" pitchFamily="18" charset="0"/>
            </a:endParaRPr>
          </a:p>
          <a:p>
            <a:pPr indent="-228600">
              <a:defRPr/>
            </a:pPr>
            <a:endParaRPr lang="en-US" sz="2000" b="1" dirty="0">
              <a:solidFill>
                <a:srgbClr val="00AEEF"/>
              </a:solidFill>
              <a:latin typeface="Roboto Regular" pitchFamily="2" charset="0"/>
              <a:ea typeface="Roboto Regular" pitchFamily="2" charset="0"/>
              <a:cs typeface="Times New Roman" panose="02020603050405020304" pitchFamily="18" charset="0"/>
            </a:endParaRPr>
          </a:p>
          <a:p>
            <a:pPr indent="-228600">
              <a:defRPr/>
            </a:pPr>
            <a:r>
              <a:rPr lang="en-US" sz="24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</a:t>
            </a:r>
          </a:p>
          <a:p>
            <a:pPr indent="-228600">
              <a:defRPr/>
            </a:pPr>
            <a:r>
              <a:rPr lang="en-US" sz="24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UNEP on right track with strategy to increase and balance funding</a:t>
            </a:r>
          </a:p>
          <a:p>
            <a:pPr indent="-228600">
              <a:defRPr/>
            </a:pPr>
            <a:endParaRPr lang="en-US" sz="2000" b="1" dirty="0">
              <a:solidFill>
                <a:srgbClr val="00AEEF"/>
              </a:solidFill>
              <a:latin typeface="Roboto Regular" pitchFamily="2" charset="0"/>
              <a:ea typeface="Roboto Regular" pitchFamily="2" charset="0"/>
              <a:cs typeface="Times New Roman" panose="02020603050405020304" pitchFamily="18" charset="0"/>
            </a:endParaRP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Wide support for actions needed to </a:t>
            </a:r>
            <a:r>
              <a:rPr lang="en-US" sz="2000" b="1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increase total core funding </a:t>
            </a:r>
            <a:r>
              <a:rPr lang="en-US" sz="2000" i="1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and</a:t>
            </a: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number of MS that contribute to the Environment Fund</a:t>
            </a: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: </a:t>
            </a:r>
          </a:p>
          <a:p>
            <a:pPr marL="1885950" lvl="4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more info on Environment Fund (results, allocations, spending)</a:t>
            </a:r>
          </a:p>
          <a:p>
            <a:pPr marL="1885950" lvl="4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more visibility of UNEP with decision makers / in capitals</a:t>
            </a:r>
          </a:p>
          <a:p>
            <a:pPr marL="1885950" lvl="4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public appreciation &amp; visibility of contributors to Environment Fund</a:t>
            </a:r>
          </a:p>
          <a:p>
            <a:pPr marL="1885950" lvl="4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better explanation on benefits of core funding</a:t>
            </a:r>
          </a:p>
          <a:p>
            <a:pPr marL="1885950" lvl="4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etc.</a:t>
            </a:r>
          </a:p>
          <a:p>
            <a:pPr marL="1600200" lvl="4">
              <a:defRPr/>
            </a:pPr>
            <a:endParaRPr lang="en-US" dirty="0">
              <a:solidFill>
                <a:srgbClr val="00AEEF"/>
              </a:solidFill>
              <a:latin typeface="Roboto Light" panose="02000000000000000000" pitchFamily="2" charset="0"/>
              <a:ea typeface="Roboto Regular" pitchFamily="2" charset="0"/>
              <a:cs typeface="Times New Roman" panose="02020603050405020304" pitchFamily="18" charset="0"/>
            </a:endParaRP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To </a:t>
            </a:r>
            <a:r>
              <a:rPr lang="en-US" sz="2000" b="1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shift tightly earmarked funding to softly earmarked</a:t>
            </a: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 MS find the following important: </a:t>
            </a:r>
          </a:p>
          <a:p>
            <a:pPr marL="1885950" lvl="4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provide options for thematic funding</a:t>
            </a:r>
          </a:p>
          <a:p>
            <a:pPr marL="1885950" lvl="4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decrease </a:t>
            </a:r>
            <a:r>
              <a:rPr lang="en-US" dirty="0" err="1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programme</a:t>
            </a:r>
            <a:r>
              <a:rPr lang="en-US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 support costs for softly earmarked funds</a:t>
            </a:r>
          </a:p>
          <a:p>
            <a:pPr marL="1885950" lvl="4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more info on benefits of softly earmarked funds vs tightly earmarked funds (both for UNEP and for MS) </a:t>
            </a:r>
          </a:p>
          <a:p>
            <a:pPr marL="1143000" lvl="3">
              <a:defRPr/>
            </a:pPr>
            <a:r>
              <a:rPr lang="en-US" sz="20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</a:t>
            </a:r>
          </a:p>
          <a:p>
            <a:pPr indent="-228600">
              <a:defRPr/>
            </a:pPr>
            <a:r>
              <a:rPr lang="en-US" sz="20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</a:t>
            </a:r>
          </a:p>
          <a:p>
            <a:pPr indent="-228600">
              <a:defRPr/>
            </a:pPr>
            <a:r>
              <a:rPr lang="en-US" sz="20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</a:t>
            </a:r>
          </a:p>
          <a:p>
            <a:pPr indent="-228600">
              <a:defRPr/>
            </a:pPr>
            <a:r>
              <a:rPr lang="en-US" sz="20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</a:t>
            </a:r>
            <a:endParaRPr lang="en-US" dirty="0">
              <a:solidFill>
                <a:srgbClr val="00AEEF"/>
              </a:solidFill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  <a:p>
            <a:pPr indent="-228600">
              <a:defRPr/>
            </a:pPr>
            <a:endParaRPr lang="en-K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0E2E46-ABD5-DC43-8294-B11D36797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9819" y="308552"/>
            <a:ext cx="1103629" cy="110362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643EBF9-5A22-6044-A7CD-86613940DB38}"/>
              </a:ext>
            </a:extLst>
          </p:cNvPr>
          <p:cNvSpPr/>
          <p:nvPr/>
        </p:nvSpPr>
        <p:spPr>
          <a:xfrm>
            <a:off x="768674" y="292029"/>
            <a:ext cx="10654652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" panose="02000000000000000000" pitchFamily="2" charset="0"/>
              </a:rPr>
              <a:t>Resource Mobilization Survey -   Key findings</a:t>
            </a:r>
          </a:p>
        </p:txBody>
      </p:sp>
      <p:pic>
        <p:nvPicPr>
          <p:cNvPr id="11" name="Picture 10" descr="A picture containing propeller, light&#10;&#10;Description automatically generated">
            <a:extLst>
              <a:ext uri="{FF2B5EF4-FFF2-40B4-BE49-F238E27FC236}">
                <a16:creationId xmlns:a16="http://schemas.microsoft.com/office/drawing/2014/main" id="{83AC0736-F2AA-EF41-825E-ED84831462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2548" y="2126531"/>
            <a:ext cx="2473073" cy="228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58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5">
                <a:lumMod val="20000"/>
                <a:lumOff val="80000"/>
              </a:schemeClr>
            </a:gs>
            <a:gs pos="97000">
              <a:schemeClr val="accent5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01A468A-4495-A544-9F75-D6BE2694E106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50000">
                <a:srgbClr val="F9FAFD"/>
              </a:gs>
              <a:gs pos="97000">
                <a:schemeClr val="accent5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228600">
              <a:defRPr/>
            </a:pPr>
            <a:r>
              <a:rPr lang="en-US" sz="20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	</a:t>
            </a:r>
          </a:p>
          <a:p>
            <a:pPr indent="-228600">
              <a:defRPr/>
            </a:pPr>
            <a:r>
              <a:rPr lang="en-US" sz="20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</a:t>
            </a:r>
          </a:p>
          <a:p>
            <a:pPr indent="-228600">
              <a:defRPr/>
            </a:pPr>
            <a:endParaRPr lang="en-US" sz="2000" b="1" dirty="0">
              <a:solidFill>
                <a:srgbClr val="00AEEF"/>
              </a:solidFill>
              <a:latin typeface="Roboto Regular" pitchFamily="2" charset="0"/>
              <a:ea typeface="Roboto Regular" pitchFamily="2" charset="0"/>
              <a:cs typeface="Times New Roman" panose="02020603050405020304" pitchFamily="18" charset="0"/>
            </a:endParaRPr>
          </a:p>
          <a:p>
            <a:pPr indent="-228600">
              <a:defRPr/>
            </a:pPr>
            <a:r>
              <a:rPr lang="en-US" sz="24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</a:t>
            </a:r>
          </a:p>
          <a:p>
            <a:pPr indent="-228600">
              <a:defRPr/>
            </a:pPr>
            <a:r>
              <a:rPr lang="en-US" sz="24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Support for ‘fair share’/VISC as tool</a:t>
            </a:r>
          </a:p>
          <a:p>
            <a:pPr indent="-228600">
              <a:defRPr/>
            </a:pPr>
            <a:endParaRPr lang="en-US" sz="2000" b="1" dirty="0">
              <a:solidFill>
                <a:srgbClr val="00AEEF"/>
              </a:solidFill>
              <a:latin typeface="Roboto Regular" pitchFamily="2" charset="0"/>
              <a:ea typeface="Roboto Regular" pitchFamily="2" charset="0"/>
              <a:cs typeface="Times New Roman" panose="02020603050405020304" pitchFamily="18" charset="0"/>
            </a:endParaRP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Large majority (85%) support ‘fair share’ as a tool</a:t>
            </a: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82% agreed the tool is ‘fair’ -- it shares responsibility across membership</a:t>
            </a: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43% say tool ‘not fair’ in their case (doesn’t consider latest situation)</a:t>
            </a: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‘Fair share’ easier to understand than VISC (67% agreed/12% disagreed)</a:t>
            </a: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A majority (67%) agree that everyone should contribute their ‘fair share’ –                                              15% disagreed</a:t>
            </a: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More information on ‘fair share’/VISC would be useful (51%)</a:t>
            </a:r>
            <a:endParaRPr lang="en-US" sz="2000" b="1" dirty="0">
              <a:solidFill>
                <a:srgbClr val="00AEEF"/>
              </a:solidFill>
              <a:latin typeface="Roboto Regular" pitchFamily="2" charset="0"/>
              <a:ea typeface="Roboto Regular" pitchFamily="2" charset="0"/>
              <a:cs typeface="Times New Roman" panose="02020603050405020304" pitchFamily="18" charset="0"/>
            </a:endParaRPr>
          </a:p>
          <a:p>
            <a:pPr indent="-228600">
              <a:defRPr/>
            </a:pPr>
            <a:endParaRPr lang="en-US" sz="2000" b="1" dirty="0">
              <a:solidFill>
                <a:srgbClr val="00AEEF"/>
              </a:solidFill>
              <a:latin typeface="Roboto Regular" pitchFamily="2" charset="0"/>
              <a:ea typeface="Roboto Regular" pitchFamily="2" charset="0"/>
              <a:cs typeface="Times New Roman" panose="02020603050405020304" pitchFamily="18" charset="0"/>
            </a:endParaRPr>
          </a:p>
          <a:p>
            <a:pPr indent="-228600">
              <a:defRPr/>
            </a:pPr>
            <a:endParaRPr lang="en-US" dirty="0">
              <a:solidFill>
                <a:srgbClr val="00AEEF"/>
              </a:solidFill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  <a:p>
            <a:pPr indent="-228600">
              <a:defRPr/>
            </a:pPr>
            <a:r>
              <a:rPr lang="en-US" sz="2400" b="1" dirty="0">
                <a:solidFill>
                  <a:srgbClr val="00AEEF"/>
                </a:solidFill>
                <a:latin typeface="Roboto Regular" pitchFamily="2" charset="0"/>
                <a:ea typeface="Roboto Regular" pitchFamily="2" charset="0"/>
                <a:cs typeface="Times New Roman" panose="02020603050405020304" pitchFamily="18" charset="0"/>
              </a:rPr>
              <a:t>	Possible effect of COVID-19 on Member States’ funding of UNEP:</a:t>
            </a: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13% respondents said their Government likely to </a:t>
            </a:r>
            <a:r>
              <a:rPr lang="en-US" sz="2000" i="1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increase</a:t>
            </a: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 funding </a:t>
            </a: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66% respondents said their Government likely to </a:t>
            </a:r>
            <a:r>
              <a:rPr lang="en-US" sz="2000" i="1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maintain</a:t>
            </a: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 funding </a:t>
            </a: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12% respondents said their Government likely to </a:t>
            </a:r>
            <a:r>
              <a:rPr lang="en-US" sz="2000" i="1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decrease</a:t>
            </a:r>
            <a:r>
              <a:rPr lang="en-US" sz="2000" dirty="0">
                <a:solidFill>
                  <a:srgbClr val="00AEEF"/>
                </a:solidFill>
                <a:latin typeface="Roboto Light" panose="02000000000000000000" pitchFamily="2" charset="0"/>
                <a:ea typeface="Roboto Regular" pitchFamily="2" charset="0"/>
                <a:cs typeface="Times New Roman" panose="02020603050405020304" pitchFamily="18" charset="0"/>
              </a:rPr>
              <a:t> funding </a:t>
            </a:r>
          </a:p>
          <a:p>
            <a:pPr marL="1428750" lvl="3" indent="-28575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AEEF"/>
              </a:solidFill>
              <a:latin typeface="Roboto Light" panose="02000000000000000000" pitchFamily="2" charset="0"/>
              <a:ea typeface="Roboto Regular" pitchFamily="2" charset="0"/>
              <a:cs typeface="Times New Roman" panose="02020603050405020304" pitchFamily="18" charset="0"/>
            </a:endParaRPr>
          </a:p>
          <a:p>
            <a:pPr indent="-228600">
              <a:defRPr/>
            </a:pPr>
            <a:endParaRPr lang="en-K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0E2E46-ABD5-DC43-8294-B11D36797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9819" y="308552"/>
            <a:ext cx="1103629" cy="1103629"/>
          </a:xfrm>
          <a:prstGeom prst="rect">
            <a:avLst/>
          </a:prstGeom>
        </p:spPr>
      </p:pic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C2FD3052-4E24-6346-AAED-7F28E90F65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8832" y="1720733"/>
            <a:ext cx="2415435" cy="265412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0DB7000-FF49-413A-ADDB-DE4B8AA86E34}"/>
              </a:ext>
            </a:extLst>
          </p:cNvPr>
          <p:cNvSpPr/>
          <p:nvPr/>
        </p:nvSpPr>
        <p:spPr>
          <a:xfrm>
            <a:off x="768674" y="292029"/>
            <a:ext cx="10654652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" panose="02000000000000000000" pitchFamily="2" charset="0"/>
              </a:rPr>
              <a:t>Resource Mobilization Survey -   Key findings </a:t>
            </a:r>
            <a:r>
              <a:rPr lang="en-US" sz="1600" i="1" dirty="0">
                <a:solidFill>
                  <a:schemeClr val="accent5">
                    <a:lumMod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" panose="02000000000000000000" pitchFamily="2" charset="0"/>
              </a:rPr>
              <a:t>(Cont.)</a:t>
            </a:r>
          </a:p>
        </p:txBody>
      </p:sp>
    </p:spTree>
    <p:extLst>
      <p:ext uri="{BB962C8B-B14F-4D97-AF65-F5344CB8AC3E}">
        <p14:creationId xmlns:p14="http://schemas.microsoft.com/office/powerpoint/2010/main" val="358708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01A468A-4495-A544-9F75-D6BE2694E106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50000">
                <a:srgbClr val="F9FAFD"/>
              </a:gs>
              <a:gs pos="97000">
                <a:schemeClr val="accent5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endParaRPr lang="en-US" sz="3200" dirty="0">
              <a:solidFill>
                <a:srgbClr val="00AEEF"/>
              </a:solidFill>
              <a:latin typeface="Roboto Light" panose="02000000000000000000" pitchFamily="2" charset="0"/>
              <a:ea typeface="Roboto Light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0E2E46-ABD5-DC43-8294-B11D36797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9819" y="308552"/>
            <a:ext cx="1103629" cy="110362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643EBF9-5A22-6044-A7CD-86613940DB38}"/>
              </a:ext>
            </a:extLst>
          </p:cNvPr>
          <p:cNvSpPr/>
          <p:nvPr/>
        </p:nvSpPr>
        <p:spPr>
          <a:xfrm>
            <a:off x="308552" y="261994"/>
            <a:ext cx="875030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r>
              <a:rPr lang="en-US" sz="3200" dirty="0">
                <a:solidFill>
                  <a:schemeClr val="accent5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" panose="02000000000000000000" pitchFamily="2" charset="0"/>
              </a:rPr>
              <a:t>New strategies for Resource Mobilization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405782-9BDB-442D-B551-A7DFA5F15B31}"/>
              </a:ext>
            </a:extLst>
          </p:cNvPr>
          <p:cNvSpPr/>
          <p:nvPr/>
        </p:nvSpPr>
        <p:spPr>
          <a:xfrm>
            <a:off x="308552" y="754437"/>
            <a:ext cx="121920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en-US" sz="2400" dirty="0">
                <a:solidFill>
                  <a:srgbClr val="00AEEF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" panose="02000000000000000000" pitchFamily="2" charset="0"/>
              </a:rPr>
              <a:t>UNEP is exploring and asking Member States to support 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F69157B-0146-4A94-81B5-475D5B3F65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3743173"/>
              </p:ext>
            </p:extLst>
          </p:nvPr>
        </p:nvGraphicFramePr>
        <p:xfrm>
          <a:off x="174494" y="1195483"/>
          <a:ext cx="11708954" cy="4892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068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0070BF"/>
            </a:gs>
            <a:gs pos="97000">
              <a:srgbClr val="000A1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CAC95F4-5E74-4A27-A92C-636E49E1E864}"/>
              </a:ext>
            </a:extLst>
          </p:cNvPr>
          <p:cNvSpPr/>
          <p:nvPr/>
        </p:nvSpPr>
        <p:spPr>
          <a:xfrm>
            <a:off x="0" y="1590148"/>
            <a:ext cx="12192000" cy="1780866"/>
          </a:xfrm>
          <a:prstGeom prst="rect">
            <a:avLst/>
          </a:prstGeom>
          <a:solidFill>
            <a:schemeClr val="accent5">
              <a:lumMod val="60000"/>
              <a:lumOff val="4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5EBC66-7248-4847-9424-6F87481ACD4D}"/>
              </a:ext>
            </a:extLst>
          </p:cNvPr>
          <p:cNvSpPr/>
          <p:nvPr/>
        </p:nvSpPr>
        <p:spPr>
          <a:xfrm>
            <a:off x="0" y="-161929"/>
            <a:ext cx="12192000" cy="1780867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6EA9EEC-9DFE-4EFF-A6CF-4D87C9B332E5}"/>
              </a:ext>
            </a:extLst>
          </p:cNvPr>
          <p:cNvCxnSpPr>
            <a:cxnSpLocks/>
          </p:cNvCxnSpPr>
          <p:nvPr/>
        </p:nvCxnSpPr>
        <p:spPr>
          <a:xfrm>
            <a:off x="7483079" y="852409"/>
            <a:ext cx="4322526" cy="43453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4071338-88B9-4A57-ACB2-1952742497FD}"/>
              </a:ext>
            </a:extLst>
          </p:cNvPr>
          <p:cNvSpPr txBox="1"/>
          <p:nvPr/>
        </p:nvSpPr>
        <p:spPr>
          <a:xfrm>
            <a:off x="7451387" y="137719"/>
            <a:ext cx="4275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defRPr>
            </a:lvl1pPr>
          </a:lstStyle>
          <a:p>
            <a:r>
              <a:rPr lang="en-US" sz="4000" dirty="0"/>
              <a:t>Meeting Agenda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B089DB-3256-4CA3-B901-9C22CFB0E76F}"/>
              </a:ext>
            </a:extLst>
          </p:cNvPr>
          <p:cNvSpPr/>
          <p:nvPr/>
        </p:nvSpPr>
        <p:spPr>
          <a:xfrm>
            <a:off x="1000682" y="2274516"/>
            <a:ext cx="73223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Environment Fund Allocations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EC123B-29B1-4AE6-B20A-A60BC9DB6CF2}"/>
              </a:ext>
            </a:extLst>
          </p:cNvPr>
          <p:cNvSpPr/>
          <p:nvPr/>
        </p:nvSpPr>
        <p:spPr>
          <a:xfrm>
            <a:off x="0" y="3371016"/>
            <a:ext cx="12192000" cy="1677036"/>
          </a:xfrm>
          <a:prstGeom prst="rect">
            <a:avLst/>
          </a:prstGeom>
          <a:solidFill>
            <a:schemeClr val="accent5">
              <a:lumMod val="60000"/>
              <a:lumOff val="4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C2F9A31-CA61-4B49-916F-BE88FD16FBAD}"/>
              </a:ext>
            </a:extLst>
          </p:cNvPr>
          <p:cNvSpPr/>
          <p:nvPr/>
        </p:nvSpPr>
        <p:spPr>
          <a:xfrm>
            <a:off x="1000682" y="3853694"/>
            <a:ext cx="7477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Wholistic View of Resources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3E6470-F4AE-4EA0-A760-84D6A21E2C97}"/>
              </a:ext>
            </a:extLst>
          </p:cNvPr>
          <p:cNvSpPr/>
          <p:nvPr/>
        </p:nvSpPr>
        <p:spPr>
          <a:xfrm>
            <a:off x="1000684" y="68246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Budget </a:t>
            </a:r>
            <a:r>
              <a:rPr lang="en-US" sz="3600" b="1" spc="5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Envelopes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2BD86E-BE5E-4758-80ED-A1EB4817230F}"/>
              </a:ext>
            </a:extLst>
          </p:cNvPr>
          <p:cNvSpPr/>
          <p:nvPr/>
        </p:nvSpPr>
        <p:spPr>
          <a:xfrm>
            <a:off x="0" y="5048051"/>
            <a:ext cx="12192000" cy="1775071"/>
          </a:xfrm>
          <a:prstGeom prst="rect">
            <a:avLst/>
          </a:prstGeom>
          <a:solidFill>
            <a:srgbClr val="F9FAFD">
              <a:alpha val="4235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 dirty="0">
              <a:highlight>
                <a:srgbClr val="F6F7FC"/>
              </a:highlight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FC22E0-C4E5-4018-A6AD-3D8680ED233D}"/>
              </a:ext>
            </a:extLst>
          </p:cNvPr>
          <p:cNvSpPr/>
          <p:nvPr/>
        </p:nvSpPr>
        <p:spPr>
          <a:xfrm>
            <a:off x="1000683" y="5529205"/>
            <a:ext cx="7477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Resource Mobilization Strategy</a:t>
            </a:r>
          </a:p>
        </p:txBody>
      </p:sp>
    </p:spTree>
    <p:extLst>
      <p:ext uri="{BB962C8B-B14F-4D97-AF65-F5344CB8AC3E}">
        <p14:creationId xmlns:p14="http://schemas.microsoft.com/office/powerpoint/2010/main" val="197370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007BC4B-8F65-499C-90B1-7B61D2604B09}"/>
              </a:ext>
            </a:extLst>
          </p:cNvPr>
          <p:cNvSpPr txBox="1"/>
          <p:nvPr/>
        </p:nvSpPr>
        <p:spPr>
          <a:xfrm>
            <a:off x="5244147" y="5553916"/>
            <a:ext cx="633788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Thank you</a:t>
            </a:r>
            <a:endParaRPr kumimoji="0" lang="tr-TR" sz="6000" b="1" i="0" u="none" strike="noStrike" kern="1200" cap="none" spc="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04A3E0-AB8C-4B2D-BF9D-DFBB014D2B13}"/>
              </a:ext>
            </a:extLst>
          </p:cNvPr>
          <p:cNvCxnSpPr>
            <a:cxnSpLocks/>
          </p:cNvCxnSpPr>
          <p:nvPr/>
        </p:nvCxnSpPr>
        <p:spPr>
          <a:xfrm>
            <a:off x="5943600" y="5372576"/>
            <a:ext cx="5541910" cy="0"/>
          </a:xfrm>
          <a:prstGeom prst="line">
            <a:avLst/>
          </a:prstGeom>
          <a:ln w="698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9ECADAE-6BE0-4121-961B-5F11217AB014}"/>
              </a:ext>
            </a:extLst>
          </p:cNvPr>
          <p:cNvSpPr txBox="1"/>
          <p:nvPr/>
        </p:nvSpPr>
        <p:spPr>
          <a:xfrm>
            <a:off x="5147628" y="4221294"/>
            <a:ext cx="63960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Any Questions?</a:t>
            </a:r>
            <a:endParaRPr kumimoji="0" lang="en-US" sz="900" b="1" i="0" u="none" strike="noStrike" kern="1200" cap="none" spc="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8D2316-D849-47C0-B1C7-E566FC02E09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281160" y="475543"/>
            <a:ext cx="2456862" cy="18104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B9FCD67-39A6-44EA-ADBF-7236C9B9A328}"/>
              </a:ext>
            </a:extLst>
          </p:cNvPr>
          <p:cNvSpPr/>
          <p:nvPr/>
        </p:nvSpPr>
        <p:spPr>
          <a:xfrm>
            <a:off x="-187643" y="4795852"/>
            <a:ext cx="5120640" cy="174429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5794" tIns="205794" rIns="205794" bIns="205794" rtlCol="0" anchor="t" anchorCtr="0"/>
          <a:lstStyle/>
          <a:p>
            <a:pPr algn="ctr"/>
            <a:r>
              <a:rPr lang="en-US" sz="2800" b="1" kern="0" dirty="0">
                <a:solidFill>
                  <a:srgbClr val="DCE5F4"/>
                </a:solidFill>
                <a:latin typeface="Arial" pitchFamily="34" charset="0"/>
                <a:cs typeface="Arial" pitchFamily="34" charset="0"/>
              </a:rPr>
              <a:t>Sonja Leighton-Kone</a:t>
            </a:r>
          </a:p>
          <a:p>
            <a:pPr algn="ctr"/>
            <a:r>
              <a:rPr lang="en-US" b="1" kern="0" dirty="0">
                <a:solidFill>
                  <a:srgbClr val="DCE5F4"/>
                </a:solidFill>
                <a:latin typeface="Arial" pitchFamily="34" charset="0"/>
                <a:cs typeface="Arial" pitchFamily="34" charset="0"/>
              </a:rPr>
              <a:t>Director, Corporate Services Division</a:t>
            </a:r>
          </a:p>
          <a:p>
            <a:pPr algn="ctr"/>
            <a:r>
              <a:rPr lang="en-US" sz="2000" kern="0" dirty="0">
                <a:solidFill>
                  <a:srgbClr val="DCE5F4"/>
                </a:solidFill>
                <a:latin typeface="Arial" pitchFamily="34" charset="0"/>
                <a:cs typeface="Arial" pitchFamily="34" charset="0"/>
              </a:rPr>
              <a:t>Mobile No: +254-741-604-440</a:t>
            </a:r>
          </a:p>
          <a:p>
            <a:pPr algn="ctr"/>
            <a:r>
              <a:rPr lang="en-US" sz="2000" kern="0" dirty="0">
                <a:solidFill>
                  <a:srgbClr val="DCE5F4"/>
                </a:solidFill>
                <a:latin typeface="Arial" pitchFamily="34" charset="0"/>
                <a:cs typeface="Arial" pitchFamily="34" charset="0"/>
              </a:rPr>
              <a:t>Email: </a:t>
            </a:r>
            <a:r>
              <a:rPr lang="en-US" sz="2000" kern="0" dirty="0">
                <a:solidFill>
                  <a:srgbClr val="DCE5F4"/>
                </a:solidFill>
                <a:latin typeface="Arial" pitchFamily="34" charset="0"/>
                <a:cs typeface="Arial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sonja.leighton-kone@un.org</a:t>
            </a:r>
            <a:br>
              <a:rPr lang="en-US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dirty="0">
              <a:solidFill>
                <a:srgbClr val="002060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4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0070BF"/>
            </a:gs>
            <a:gs pos="97000">
              <a:srgbClr val="0070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E5EBC66-7248-4847-9424-6F87481ACD4D}"/>
              </a:ext>
            </a:extLst>
          </p:cNvPr>
          <p:cNvSpPr/>
          <p:nvPr/>
        </p:nvSpPr>
        <p:spPr>
          <a:xfrm>
            <a:off x="60655" y="-428852"/>
            <a:ext cx="12192000" cy="1975740"/>
          </a:xfrm>
          <a:prstGeom prst="rect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6EA9EEC-9DFE-4EFF-A6CF-4D87C9B332E5}"/>
              </a:ext>
            </a:extLst>
          </p:cNvPr>
          <p:cNvCxnSpPr>
            <a:cxnSpLocks/>
          </p:cNvCxnSpPr>
          <p:nvPr/>
        </p:nvCxnSpPr>
        <p:spPr>
          <a:xfrm>
            <a:off x="8338520" y="1150943"/>
            <a:ext cx="3316523" cy="1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4071338-88B9-4A57-ACB2-1952742497FD}"/>
              </a:ext>
            </a:extLst>
          </p:cNvPr>
          <p:cNvSpPr txBox="1"/>
          <p:nvPr/>
        </p:nvSpPr>
        <p:spPr>
          <a:xfrm>
            <a:off x="7995684" y="460584"/>
            <a:ext cx="3763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Meeting Agenda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3E6470-F4AE-4EA0-A760-84D6A21E2C97}"/>
              </a:ext>
            </a:extLst>
          </p:cNvPr>
          <p:cNvSpPr/>
          <p:nvPr/>
        </p:nvSpPr>
        <p:spPr>
          <a:xfrm>
            <a:off x="806467" y="46058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Budget </a:t>
            </a:r>
            <a:r>
              <a:rPr lang="en-US" sz="3600" b="1" spc="5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Envelopes</a:t>
            </a:r>
          </a:p>
        </p:txBody>
      </p:sp>
    </p:spTree>
    <p:extLst>
      <p:ext uri="{BB962C8B-B14F-4D97-AF65-F5344CB8AC3E}">
        <p14:creationId xmlns:p14="http://schemas.microsoft.com/office/powerpoint/2010/main" val="43003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0070C0"/>
            </a:gs>
            <a:gs pos="97000">
              <a:srgbClr val="000A1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01282B5-C45F-4F14-8728-ED57F686FC69}"/>
              </a:ext>
            </a:extLst>
          </p:cNvPr>
          <p:cNvSpPr/>
          <p:nvPr/>
        </p:nvSpPr>
        <p:spPr>
          <a:xfrm>
            <a:off x="6248400" y="0"/>
            <a:ext cx="5943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56" y="4854832"/>
            <a:ext cx="4696604" cy="1165857"/>
          </a:xfrm>
        </p:spPr>
        <p:txBody>
          <a:bodyPr anchor="t">
            <a:normAutofit/>
          </a:bodyPr>
          <a:lstStyle/>
          <a:p>
            <a:pPr algn="l">
              <a:spcBef>
                <a:spcPts val="1000"/>
              </a:spcBef>
              <a:spcAft>
                <a:spcPts val="600"/>
              </a:spcAft>
            </a:pPr>
            <a:r>
              <a:rPr lang="en-GB" altLang="en-US" sz="3000" b="1" dirty="0">
                <a:solidFill>
                  <a:schemeClr val="bg1"/>
                </a:solidFill>
                <a:latin typeface="Arial Black" pitchFamily="34" charset="0"/>
              </a:rPr>
              <a:t>2022-2023 </a:t>
            </a:r>
            <a:br>
              <a:rPr lang="en-GB" altLang="en-US" sz="3000" b="1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GB" altLang="en-US" sz="3000" b="1" dirty="0">
                <a:solidFill>
                  <a:schemeClr val="bg1"/>
                </a:solidFill>
                <a:latin typeface="Arial Black" pitchFamily="34" charset="0"/>
              </a:rPr>
              <a:t>BUDGET ENVELOPES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A5DF13-A0EE-4D5D-8D9B-B006BF3F80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9" t="734" r="271" b="835"/>
          <a:stretch/>
        </p:blipFill>
        <p:spPr>
          <a:xfrm>
            <a:off x="1155556" y="648543"/>
            <a:ext cx="9841231" cy="354922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7D8B98-D07A-444B-941B-B1D63096B56C}"/>
              </a:ext>
            </a:extLst>
          </p:cNvPr>
          <p:cNvSpPr/>
          <p:nvPr/>
        </p:nvSpPr>
        <p:spPr>
          <a:xfrm>
            <a:off x="6960870" y="4386202"/>
            <a:ext cx="4489772" cy="2011676"/>
          </a:xfrm>
          <a:prstGeom prst="rect">
            <a:avLst/>
          </a:prstGeom>
        </p:spPr>
        <p:txBody>
          <a:bodyPr/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latin typeface="Roboto Light" panose="02000000000000000000" pitchFamily="2" charset="0"/>
                <a:ea typeface="Roboto Light" panose="02000000000000000000" pitchFamily="2" charset="0"/>
              </a:rPr>
              <a:t>Historical Trends</a:t>
            </a:r>
            <a:endParaRPr lang="en-US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latin typeface="Roboto Light" panose="02000000000000000000" pitchFamily="2" charset="0"/>
                <a:ea typeface="Roboto Light" panose="02000000000000000000" pitchFamily="2" charset="0"/>
              </a:rPr>
              <a:t>Internal factors</a:t>
            </a:r>
            <a:endParaRPr lang="en-US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285750" lvl="1" indent="171450"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Strategic Priorities</a:t>
            </a:r>
          </a:p>
          <a:p>
            <a:pPr marL="285750" lvl="1" indent="171450"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Resource Mobilization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latin typeface="Roboto Light" panose="02000000000000000000" pitchFamily="2" charset="0"/>
                <a:ea typeface="Roboto Light" panose="02000000000000000000" pitchFamily="2" charset="0"/>
              </a:rPr>
              <a:t>External factors</a:t>
            </a:r>
            <a:endParaRPr lang="en-US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285750" lvl="1" indent="171450"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MS Guidance</a:t>
            </a:r>
          </a:p>
          <a:p>
            <a:pPr marL="285750" lvl="1" indent="171450"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COVID-19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CD004EC-93F7-4E54-9AAB-3044961A2CEB}"/>
              </a:ext>
            </a:extLst>
          </p:cNvPr>
          <p:cNvCxnSpPr>
            <a:cxnSpLocks/>
          </p:cNvCxnSpPr>
          <p:nvPr/>
        </p:nvCxnSpPr>
        <p:spPr>
          <a:xfrm>
            <a:off x="6663690" y="4386202"/>
            <a:ext cx="594360" cy="0"/>
          </a:xfrm>
          <a:prstGeom prst="line">
            <a:avLst/>
          </a:prstGeom>
          <a:ln w="603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32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chemeClr val="accent5">
                <a:lumMod val="75000"/>
              </a:schemeClr>
            </a:gs>
            <a:gs pos="95820">
              <a:schemeClr val="bg2">
                <a:lumMod val="9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F4D1B61-1B86-423F-9721-139572F084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077059"/>
              </p:ext>
            </p:extLst>
          </p:nvPr>
        </p:nvGraphicFramePr>
        <p:xfrm>
          <a:off x="0" y="0"/>
          <a:ext cx="12191999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4190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accent5">
                <a:lumMod val="75000"/>
              </a:schemeClr>
            </a:gs>
            <a:gs pos="97000">
              <a:srgbClr val="000A1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CAC95F4-5E74-4A27-A92C-636E49E1E864}"/>
              </a:ext>
            </a:extLst>
          </p:cNvPr>
          <p:cNvSpPr/>
          <p:nvPr/>
        </p:nvSpPr>
        <p:spPr>
          <a:xfrm>
            <a:off x="104931" y="1412841"/>
            <a:ext cx="12192000" cy="1773691"/>
          </a:xfrm>
          <a:prstGeom prst="rect">
            <a:avLst/>
          </a:prstGeom>
          <a:solidFill>
            <a:schemeClr val="bg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6EA9EEC-9DFE-4EFF-A6CF-4D87C9B332E5}"/>
              </a:ext>
            </a:extLst>
          </p:cNvPr>
          <p:cNvCxnSpPr>
            <a:cxnSpLocks/>
          </p:cNvCxnSpPr>
          <p:nvPr/>
        </p:nvCxnSpPr>
        <p:spPr>
          <a:xfrm>
            <a:off x="8250865" y="1150943"/>
            <a:ext cx="3072809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4071338-88B9-4A57-ACB2-1952742497FD}"/>
              </a:ext>
            </a:extLst>
          </p:cNvPr>
          <p:cNvSpPr txBox="1"/>
          <p:nvPr/>
        </p:nvSpPr>
        <p:spPr>
          <a:xfrm>
            <a:off x="7826533" y="449952"/>
            <a:ext cx="3900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Meeting Agenda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B089DB-3256-4CA3-B901-9C22CFB0E76F}"/>
              </a:ext>
            </a:extLst>
          </p:cNvPr>
          <p:cNvSpPr/>
          <p:nvPr/>
        </p:nvSpPr>
        <p:spPr>
          <a:xfrm>
            <a:off x="489365" y="1590613"/>
            <a:ext cx="11143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Environment Fund Allocations</a:t>
            </a:r>
            <a:b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How did we distribute the funds across the (sub/)programmes?</a:t>
            </a:r>
          </a:p>
        </p:txBody>
      </p:sp>
    </p:spTree>
    <p:extLst>
      <p:ext uri="{BB962C8B-B14F-4D97-AF65-F5344CB8AC3E}">
        <p14:creationId xmlns:p14="http://schemas.microsoft.com/office/powerpoint/2010/main" val="304033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0">
              <a:srgbClr val="0070BF"/>
            </a:gs>
            <a:gs pos="97000">
              <a:schemeClr val="accent5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B66D113-6F34-4966-A6DA-DBD72AEF45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6610775"/>
              </p:ext>
            </p:extLst>
          </p:nvPr>
        </p:nvGraphicFramePr>
        <p:xfrm>
          <a:off x="442013" y="1671598"/>
          <a:ext cx="11095322" cy="4601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CB89764-4D56-4B6A-8A16-0F0CE43A09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7885055"/>
              </p:ext>
            </p:extLst>
          </p:nvPr>
        </p:nvGraphicFramePr>
        <p:xfrm>
          <a:off x="194310" y="261731"/>
          <a:ext cx="11803380" cy="1194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28773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60000"/>
                <a:lumOff val="40000"/>
              </a:schemeClr>
            </a:gs>
            <a:gs pos="71000">
              <a:schemeClr val="accent5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C46673C-3465-45AB-84DE-05A6D8CEBED3}"/>
              </a:ext>
            </a:extLst>
          </p:cNvPr>
          <p:cNvSpPr/>
          <p:nvPr/>
        </p:nvSpPr>
        <p:spPr>
          <a:xfrm>
            <a:off x="213803" y="203526"/>
            <a:ext cx="11632015" cy="460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Roboto" panose="02000000000000000000" pitchFamily="2" charset="0"/>
                <a:cs typeface="Arial" panose="020B0604020202020204" pitchFamily="34" charset="0"/>
              </a:rPr>
              <a:t>87% of EF budget is allocated to the Programme of Work &amp; fund programme reserve 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0672B92C-BADD-47D7-ACBD-7CFC85C5B0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6889664"/>
              </p:ext>
            </p:extLst>
          </p:nvPr>
        </p:nvGraphicFramePr>
        <p:xfrm>
          <a:off x="213803" y="1190847"/>
          <a:ext cx="11803380" cy="5463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4479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accent5">
                <a:lumMod val="60000"/>
                <a:lumOff val="40000"/>
              </a:schemeClr>
            </a:gs>
            <a:gs pos="97000">
              <a:schemeClr val="accent5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9B1EB73-CD13-4B8F-AD0A-7A2D7C13AB4F}"/>
              </a:ext>
            </a:extLst>
          </p:cNvPr>
          <p:cNvCxnSpPr>
            <a:cxnSpLocks/>
          </p:cNvCxnSpPr>
          <p:nvPr/>
        </p:nvCxnSpPr>
        <p:spPr>
          <a:xfrm>
            <a:off x="1744579" y="4499811"/>
            <a:ext cx="4981074" cy="1810753"/>
          </a:xfrm>
          <a:prstGeom prst="line">
            <a:avLst/>
          </a:prstGeom>
          <a:ln w="44450">
            <a:gradFill>
              <a:gsLst>
                <a:gs pos="99000">
                  <a:schemeClr val="bg2">
                    <a:lumMod val="75000"/>
                  </a:schemeClr>
                </a:gs>
                <a:gs pos="0">
                  <a:srgbClr val="6FB044"/>
                </a:gs>
                <a:gs pos="62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A48DA26-6C3D-4C4A-AE77-D269B7D926A2}"/>
              </a:ext>
            </a:extLst>
          </p:cNvPr>
          <p:cNvCxnSpPr>
            <a:cxnSpLocks/>
          </p:cNvCxnSpPr>
          <p:nvPr/>
        </p:nvCxnSpPr>
        <p:spPr>
          <a:xfrm>
            <a:off x="2257425" y="360947"/>
            <a:ext cx="6296025" cy="782053"/>
          </a:xfrm>
          <a:prstGeom prst="line">
            <a:avLst/>
          </a:prstGeom>
          <a:ln w="44450">
            <a:gradFill>
              <a:gsLst>
                <a:gs pos="100000">
                  <a:srgbClr val="006500"/>
                </a:gs>
                <a:gs pos="0">
                  <a:srgbClr val="0070BF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B6F976B-2A7B-403A-B039-5FC003D256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3432512"/>
              </p:ext>
            </p:extLst>
          </p:nvPr>
        </p:nvGraphicFramePr>
        <p:xfrm>
          <a:off x="-312927" y="-291166"/>
          <a:ext cx="5170677" cy="5509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B231B09-F931-4B01-A149-29B664D0EE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233982"/>
              </p:ext>
            </p:extLst>
          </p:nvPr>
        </p:nvGraphicFramePr>
        <p:xfrm>
          <a:off x="4914900" y="547436"/>
          <a:ext cx="72771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Oval 22" descr="Action Pillars">
            <a:extLst>
              <a:ext uri="{FF2B5EF4-FFF2-40B4-BE49-F238E27FC236}">
                <a16:creationId xmlns:a16="http://schemas.microsoft.com/office/drawing/2014/main" id="{586B75D6-9BD4-4292-9818-7793C188091F}"/>
              </a:ext>
            </a:extLst>
          </p:cNvPr>
          <p:cNvSpPr/>
          <p:nvPr/>
        </p:nvSpPr>
        <p:spPr>
          <a:xfrm>
            <a:off x="1352296" y="1531919"/>
            <a:ext cx="1840230" cy="186309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 Pillars</a:t>
            </a:r>
          </a:p>
        </p:txBody>
      </p:sp>
    </p:spTree>
    <p:extLst>
      <p:ext uri="{BB962C8B-B14F-4D97-AF65-F5344CB8AC3E}">
        <p14:creationId xmlns:p14="http://schemas.microsoft.com/office/powerpoint/2010/main" val="35312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E468A2034B24429E71A5D44DA0F65C" ma:contentTypeVersion="13" ma:contentTypeDescription="Create a new document." ma:contentTypeScope="" ma:versionID="29450a8c95cb654ff94be27d65aa1abb">
  <xsd:schema xmlns:xsd="http://www.w3.org/2001/XMLSchema" xmlns:xs="http://www.w3.org/2001/XMLSchema" xmlns:p="http://schemas.microsoft.com/office/2006/metadata/properties" xmlns:ns3="71e8c0fe-d39c-493e-b31e-a7142c15fb5a" xmlns:ns4="13068c24-31c8-4a8a-aa8c-1d9cb1cecafa" targetNamespace="http://schemas.microsoft.com/office/2006/metadata/properties" ma:root="true" ma:fieldsID="bda022dfa9bea2e5517c4f7911491fb3" ns3:_="" ns4:_="">
    <xsd:import namespace="71e8c0fe-d39c-493e-b31e-a7142c15fb5a"/>
    <xsd:import namespace="13068c24-31c8-4a8a-aa8c-1d9cb1cecaf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e8c0fe-d39c-493e-b31e-a7142c15fb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068c24-31c8-4a8a-aa8c-1d9cb1cecaf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D3557D-88EC-41B8-AAAC-17CA9FB32A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14C4AB-2379-4D4D-8BE0-120D9137786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AE61083-1F93-4192-BFB2-8ED8C09F59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e8c0fe-d39c-493e-b31e-a7142c15fb5a"/>
    <ds:schemaRef ds:uri="13068c24-31c8-4a8a-aa8c-1d9cb1ceca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501</Words>
  <Application>Microsoft Office PowerPoint</Application>
  <PresentationFormat>Widescreen</PresentationFormat>
  <Paragraphs>156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4" baseType="lpstr">
      <vt:lpstr>Open Sans</vt:lpstr>
      <vt:lpstr>Roboto</vt:lpstr>
      <vt:lpstr>Roboto Light</vt:lpstr>
      <vt:lpstr>Roboto Regular</vt:lpstr>
      <vt:lpstr>Arial</vt:lpstr>
      <vt:lpstr>Arial Black</vt:lpstr>
      <vt:lpstr>Calibri</vt:lpstr>
      <vt:lpstr>Calibri Bold</vt:lpstr>
      <vt:lpstr>Calibri Light</vt:lpstr>
      <vt:lpstr>Times New Roman</vt:lpstr>
      <vt:lpstr>Wingdings</vt:lpstr>
      <vt:lpstr>Office Theme</vt:lpstr>
      <vt:lpstr>1_Office Theme</vt:lpstr>
      <vt:lpstr>3_Office Theme</vt:lpstr>
      <vt:lpstr>PowerPoint Presentation</vt:lpstr>
      <vt:lpstr>PowerPoint Presentation</vt:lpstr>
      <vt:lpstr>PowerPoint Presentation</vt:lpstr>
      <vt:lpstr>2022-2023  BUDGET ENVELOPES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Overall Target Distribution of Resources  Across the Subprogrammes</vt:lpstr>
      <vt:lpstr>EXECUTIVE DIRECTION &amp; PROGRAMME MANAGEMENT BUDGET</vt:lpstr>
      <vt:lpstr>2020-21 &amp; 2022-23 COMPARATIVE BUDGETS BY FUNDS</vt:lpstr>
      <vt:lpstr>2020-21 &amp; 2022-23 COMPARATIVE STAFFING COMPLEMENTS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Fadi Abou-Elias</dc:creator>
  <cp:lastModifiedBy>Xi Ling</cp:lastModifiedBy>
  <cp:revision>24</cp:revision>
  <dcterms:created xsi:type="dcterms:W3CDTF">2020-10-09T05:02:36Z</dcterms:created>
  <dcterms:modified xsi:type="dcterms:W3CDTF">2020-10-13T10:13:22Z</dcterms:modified>
</cp:coreProperties>
</file>