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77" r:id="rId4"/>
    <p:sldMasterId id="2147483789" r:id="rId5"/>
  </p:sldMasterIdLst>
  <p:notesMasterIdLst>
    <p:notesMasterId r:id="rId14"/>
  </p:notesMasterIdLst>
  <p:handoutMasterIdLst>
    <p:handoutMasterId r:id="rId15"/>
  </p:handoutMasterIdLst>
  <p:sldIdLst>
    <p:sldId id="618" r:id="rId6"/>
    <p:sldId id="650" r:id="rId7"/>
    <p:sldId id="651" r:id="rId8"/>
    <p:sldId id="652" r:id="rId9"/>
    <p:sldId id="654" r:id="rId10"/>
    <p:sldId id="655" r:id="rId11"/>
    <p:sldId id="653" r:id="rId12"/>
    <p:sldId id="494" r:id="rId13"/>
  </p:sldIdLst>
  <p:sldSz cx="9144000" cy="6858000" type="screen4x3"/>
  <p:notesSz cx="6669088" cy="9926638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rene Chuma" initials="IC" lastIdx="2" clrIdx="0"/>
  <p:cmAuthor id="1" name="Sheila Aggarwal-Khan" initials="IA" lastIdx="44" clrIdx="1"/>
  <p:cmAuthor id="2" name="Rosebella Hashimoto" initials="RH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69DF"/>
    <a:srgbClr val="F20079"/>
    <a:srgbClr val="3113E7"/>
    <a:srgbClr val="034EA9"/>
    <a:srgbClr val="860000"/>
    <a:srgbClr val="679E2A"/>
    <a:srgbClr val="CC66FF"/>
    <a:srgbClr val="00FF99"/>
    <a:srgbClr val="32AC95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65" autoAdjust="0"/>
    <p:restoredTop sz="95380" autoAdjust="0"/>
  </p:normalViewPr>
  <p:slideViewPr>
    <p:cSldViewPr snapToGrid="0" snapToObjects="1">
      <p:cViewPr varScale="1">
        <p:scale>
          <a:sx n="109" d="100"/>
          <a:sy n="109" d="100"/>
        </p:scale>
        <p:origin x="144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-404"/>
    </p:cViewPr>
  </p:sorterViewPr>
  <p:notesViewPr>
    <p:cSldViewPr snapToGrid="0" snapToObjects="1">
      <p:cViewPr varScale="1">
        <p:scale>
          <a:sx n="46" d="100"/>
          <a:sy n="46" d="100"/>
        </p:scale>
        <p:origin x="2828" y="5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6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1"/>
            <a:ext cx="289066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FDD8F4D-03C3-4A3D-B114-EA59A67869CC}" type="datetimeFigureOut">
              <a:rPr lang="en-US"/>
              <a:pPr>
                <a:defRPr/>
              </a:pPr>
              <a:t>10/12/2020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89066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163"/>
            <a:ext cx="289066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D64005A-6152-4C47-AC97-BCAD4A76DD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512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6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6866" y="1"/>
            <a:ext cx="2890665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MS PGothic" pitchFamily="34" charset="-128"/>
              </a:defRPr>
            </a:lvl1pPr>
          </a:lstStyle>
          <a:p>
            <a:pPr>
              <a:defRPr/>
            </a:pPr>
            <a:fld id="{2A9C6352-4AA1-40E9-8661-D672F9CBA548}" type="datetimeFigureOut">
              <a:rPr lang="en-US"/>
              <a:pPr>
                <a:defRPr/>
              </a:pPr>
              <a:t>10/12/2020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598" y="4714876"/>
            <a:ext cx="5335894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89066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6866" y="9428163"/>
            <a:ext cx="2890665" cy="4968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MS PGothic" pitchFamily="34" charset="-128"/>
              </a:defRPr>
            </a:lvl1pPr>
          </a:lstStyle>
          <a:p>
            <a:pPr>
              <a:defRPr/>
            </a:pPr>
            <a:fld id="{DEBC12CC-D3B3-458D-B12E-1DC624484F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967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3311DB-C32A-CC46-90F4-CE205A9DE94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46349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85AB7-A8DB-4BC4-84E3-9AA3DF15B6B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97DE8-9B6A-4AC9-BC75-C86FBB0D4B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332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D0CAC-59EE-4F4C-AB18-914020BDB6C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97DE8-9B6A-4AC9-BC75-C86FBB0D4B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565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19624-C61C-432E-B533-9D5FADA4DA2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97DE8-9B6A-4AC9-BC75-C86FBB0D4B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932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fld id="{C15CA195-1E11-47F8-A71D-97542876AE71}" type="datetime1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fld id="{80E39091-E0D1-CF46-954B-4EBC67CDB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91781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EA813-5EFF-44C1-8E65-013FC8AEB5FE}" type="datetime1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1733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06D8E6-442E-4344-B74A-3D5D6EB65604}" type="datetime1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1372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69001-D241-4B37-8112-85C8ACCF2A63}" type="datetime1">
              <a:rPr lang="en-US" smtClean="0"/>
              <a:t>10/12/2020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5792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13999-DA61-45DF-B99D-E24391FAFBD0}" type="datetime1">
              <a:rPr lang="en-US" smtClean="0"/>
              <a:t>10/12/2020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5741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20D4F-272D-427E-A361-629E1BAC098A}" type="datetime1">
              <a:rPr lang="en-US" smtClean="0"/>
              <a:t>10/12/2020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29507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F5AF6-398B-46A4-AAC2-F89B6157BE0F}" type="datetime1">
              <a:rPr lang="en-US" smtClean="0"/>
              <a:t>10/12/2020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7829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107AC-A974-41EE-B34D-4CFDFE564637}" type="datetime1">
              <a:rPr lang="en-US" smtClean="0"/>
              <a:t>10/12/2020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597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DEB7-9BD2-4C69-96F4-FE7E6BEDB92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97DE8-9B6A-4AC9-BC75-C86FBB0D4B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5283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0FA49-DA4B-49AD-B5C4-C81026D2EB8A}" type="datetime1">
              <a:rPr lang="en-US" smtClean="0"/>
              <a:t>10/12/2020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210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1B3C7-C590-4FF2-9ADC-ADDE8932AA8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97DE8-9B6A-4AC9-BC75-C86FBB0D4B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306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F6F9B-54CF-4B31-BDD1-A15DB0CF9D5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97DE8-9B6A-4AC9-BC75-C86FBB0D4B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481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7DA5F-CB05-4083-A719-BDF538C3EB8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97DE8-9B6A-4AC9-BC75-C86FBB0D4B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562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418D25-5E25-4613-B6EA-93E60C14844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97DE8-9B6A-4AC9-BC75-C86FBB0D4B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150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3E6CD-3FDF-4197-8A02-C491EA140F45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97DE8-9B6A-4AC9-BC75-C86FBB0D4B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62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AB1F1-919B-4818-8D9A-EC8FA117D88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97DE8-9B6A-4AC9-BC75-C86FBB0D4B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66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0B225-EA3F-4223-99DF-4FBBD11ECE5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10/12/2020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97DE8-9B6A-4AC9-BC75-C86FBB0D4B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883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22F1FEA9-0EC2-482B-BEEA-4E46413214F8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10/12/2020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02D97DE8-9B6A-4AC9-BC75-C86FBB0D4B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64157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 err="1"/>
              <a:t>sjdlf</a:t>
            </a:r>
            <a:endParaRPr lang="en-US" dirty="0"/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fld id="{51337560-E41F-494D-8DD6-868113693B8D}" type="datetime1">
              <a:rPr lang="en-US" smtClean="0"/>
              <a:t>10/12/2020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fld id="{80E39091-E0D1-CF46-954B-4EBC67CDB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085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</p:sldLayoutIdLst>
  <p:hf sldNum="0" hdr="0" dt="0"/>
  <p:txStyles>
    <p:titleStyle>
      <a:lvl1pPr algn="l" defTabSz="457189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Roboto Regular"/>
          <a:ea typeface="+mj-ea"/>
          <a:cs typeface="Roboto Regular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Regular"/>
          <a:ea typeface="+mn-ea"/>
          <a:cs typeface="Roboto Regular"/>
        </a:defRPr>
      </a:lvl1pPr>
      <a:lvl2pPr marL="742932" indent="-285744" algn="l" defTabSz="457189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Regular"/>
          <a:ea typeface="+mn-ea"/>
          <a:cs typeface="Roboto Regular"/>
        </a:defRPr>
      </a:lvl2pPr>
      <a:lvl3pPr marL="1142971" indent="-228594" algn="l" defTabSz="457189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Regular"/>
          <a:ea typeface="+mn-ea"/>
          <a:cs typeface="Roboto Regular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Regular"/>
          <a:ea typeface="+mn-ea"/>
          <a:cs typeface="Roboto Regular"/>
        </a:defRPr>
      </a:lvl4pPr>
      <a:lvl5pPr marL="2171646" indent="-342891" algn="l" defTabSz="457189" rtl="0" eaLnBrk="1" latinLnBrk="0" hangingPunct="1">
        <a:spcBef>
          <a:spcPct val="20000"/>
        </a:spcBef>
        <a:buFont typeface="Wingdings" charset="2"/>
        <a:buChar char="v"/>
        <a:defRPr sz="2000" kern="1200">
          <a:solidFill>
            <a:schemeClr val="tx1"/>
          </a:solidFill>
          <a:latin typeface="Roboto Regular"/>
          <a:ea typeface="+mn-ea"/>
          <a:cs typeface="Roboto Regular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www.unenvironment.org/events/unea-bureau-meetings/meeting-bureau-fifth-session-un-environment-assembly-2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F56EF-6ED4-4B8E-ABCD-3D852E213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160" y="274638"/>
            <a:ext cx="7152640" cy="1325562"/>
          </a:xfrm>
        </p:spPr>
        <p:txBody>
          <a:bodyPr>
            <a:normAutofit fontScale="90000"/>
          </a:bodyPr>
          <a:lstStyle/>
          <a:p>
            <a:pPr marL="342900" lvl="0" indent="-342900">
              <a:lnSpc>
                <a:spcPct val="107000"/>
              </a:lnSpc>
              <a:spcAft>
                <a:spcPts val="600"/>
              </a:spcAft>
              <a:buFont typeface="+mj-lt"/>
              <a:buAutoNum type="arabicPeriod"/>
            </a:pPr>
            <a:b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800" b="1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Preparation for the commemoration of the 50th anniversary of the creation of UNEP.</a:t>
            </a:r>
            <a:br>
              <a:rPr lang="en-KE" sz="20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</a:br>
            <a:br>
              <a:rPr lang="en-KE" sz="28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K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C6870BB-28ED-41E7-B6E5-D916453A6D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4277" y="2061657"/>
            <a:ext cx="8175445" cy="360304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DFFD98-C33C-4FBF-9094-526EC20E7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97DE8-9B6A-4AC9-BC75-C86FBB0D4B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03FD989-328E-4AE9-B798-F31FEDFE86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0" y="44451"/>
            <a:ext cx="1176630" cy="859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687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5B5431-6C9D-4F1E-82F8-976F1A7AB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8000" y="477520"/>
            <a:ext cx="6908800" cy="940118"/>
          </a:xfrm>
        </p:spPr>
        <p:txBody>
          <a:bodyPr>
            <a:normAutofit fontScale="90000"/>
          </a:bodyPr>
          <a:lstStyle/>
          <a:p>
            <a:br>
              <a:rPr lang="en-US" b="1" dirty="0">
                <a:latin typeface="Roboto" panose="0200000000000000000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7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Background</a:t>
            </a:r>
            <a:r>
              <a:rPr lang="en-US" sz="27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en-US" b="1" dirty="0">
                <a:latin typeface="Roboto" panose="0200000000000000000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K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BB8227-4B08-474D-9933-84B8964FD4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marR="86360" indent="0" algn="just">
              <a:lnSpc>
                <a:spcPct val="107000"/>
              </a:lnSpc>
              <a:spcAft>
                <a:spcPts val="0"/>
              </a:spcAft>
              <a:buNone/>
              <a:tabLst>
                <a:tab pos="791845" algn="l"/>
                <a:tab pos="1151890" algn="l"/>
                <a:tab pos="1511935" algn="l"/>
                <a:tab pos="1871980" algn="l"/>
                <a:tab pos="2232025" algn="l"/>
                <a:tab pos="2592070" algn="l"/>
              </a:tabLst>
            </a:pPr>
            <a:r>
              <a:rPr lang="en-US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On the basis of: </a:t>
            </a:r>
          </a:p>
          <a:p>
            <a:pPr marR="86360" algn="just">
              <a:lnSpc>
                <a:spcPct val="107000"/>
              </a:lnSpc>
              <a:spcAft>
                <a:spcPts val="0"/>
              </a:spcAft>
              <a:tabLst>
                <a:tab pos="791845" algn="l"/>
                <a:tab pos="1151890" algn="l"/>
                <a:tab pos="1511935" algn="l"/>
                <a:tab pos="1871980" algn="l"/>
                <a:tab pos="2232025" algn="l"/>
                <a:tab pos="2592070" algn="l"/>
              </a:tabLst>
            </a:pPr>
            <a:r>
              <a:rPr lang="en-US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Consultations held with the CPR and UNEA/CPR Bureaus on 30 April, 2020, 9-10 June 2020, 14 July 2020, and 12-16 October</a:t>
            </a:r>
          </a:p>
          <a:p>
            <a:pPr marR="86360" algn="just">
              <a:lnSpc>
                <a:spcPct val="107000"/>
              </a:lnSpc>
              <a:spcAft>
                <a:spcPts val="0"/>
              </a:spcAft>
              <a:tabLst>
                <a:tab pos="791845" algn="l"/>
                <a:tab pos="1151890" algn="l"/>
                <a:tab pos="1511935" algn="l"/>
                <a:tab pos="1871980" algn="l"/>
                <a:tab pos="2232025" algn="l"/>
                <a:tab pos="2592070" algn="l"/>
              </a:tabLst>
            </a:pPr>
            <a:r>
              <a:rPr lang="en-US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Decision by the </a:t>
            </a:r>
            <a:r>
              <a:rPr lang="en-US" u="sng" dirty="0">
                <a:solidFill>
                  <a:srgbClr val="0000FF"/>
                </a:solidFill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UNEA Bureau on 8 October</a:t>
            </a:r>
            <a:r>
              <a:rPr lang="en-US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to organize a two-step UNEA-5</a:t>
            </a:r>
          </a:p>
          <a:p>
            <a:pPr marL="0" marR="86360" indent="0" algn="just">
              <a:lnSpc>
                <a:spcPct val="107000"/>
              </a:lnSpc>
              <a:spcAft>
                <a:spcPts val="0"/>
              </a:spcAft>
              <a:buNone/>
              <a:tabLst>
                <a:tab pos="791845" algn="l"/>
                <a:tab pos="1151890" algn="l"/>
                <a:tab pos="1511935" algn="l"/>
                <a:tab pos="1871980" algn="l"/>
                <a:tab pos="2232025" algn="l"/>
                <a:tab pos="2592070" algn="l"/>
              </a:tabLst>
            </a:pPr>
            <a:r>
              <a:rPr lang="en-US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…the Secretariat has prepared a </a:t>
            </a:r>
            <a:r>
              <a:rPr lang="en-US" b="1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draft strategic plan </a:t>
            </a:r>
            <a:r>
              <a:rPr lang="en-US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for the commemoration of the 50th anniversary of the creation of UNEP for the period February 2021 – February 2022. </a:t>
            </a:r>
            <a:endParaRPr lang="en-K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86360" indent="0" algn="just">
              <a:lnSpc>
                <a:spcPct val="107000"/>
              </a:lnSpc>
              <a:spcAft>
                <a:spcPts val="0"/>
              </a:spcAft>
              <a:buNone/>
              <a:tabLst>
                <a:tab pos="791845" algn="l"/>
                <a:tab pos="1151890" algn="l"/>
                <a:tab pos="1511935" algn="l"/>
                <a:tab pos="1871980" algn="l"/>
                <a:tab pos="2232025" algn="l"/>
                <a:tab pos="2592070" algn="l"/>
              </a:tabLst>
            </a:pPr>
            <a:endParaRPr lang="en-KE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86360" indent="0" algn="just">
              <a:lnSpc>
                <a:spcPct val="107000"/>
              </a:lnSpc>
              <a:buNone/>
              <a:tabLst>
                <a:tab pos="791845" algn="l"/>
                <a:tab pos="1151890" algn="l"/>
                <a:tab pos="1511935" algn="l"/>
                <a:tab pos="1871980" algn="l"/>
                <a:tab pos="2232025" algn="l"/>
                <a:tab pos="2592070" algn="l"/>
              </a:tabLst>
            </a:pPr>
            <a:r>
              <a:rPr lang="en-US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The CPR is invited to provide further guidance on the way forward, including with regard to: </a:t>
            </a:r>
          </a:p>
          <a:p>
            <a:pPr marR="86360" algn="just">
              <a:lnSpc>
                <a:spcPct val="107000"/>
              </a:lnSpc>
              <a:tabLst>
                <a:tab pos="791845" algn="l"/>
                <a:tab pos="1151890" algn="l"/>
                <a:tab pos="1511935" algn="l"/>
                <a:tab pos="1871980" algn="l"/>
                <a:tab pos="2232025" algn="l"/>
                <a:tab pos="2592070" algn="l"/>
              </a:tabLst>
            </a:pPr>
            <a:r>
              <a:rPr lang="en-US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The planned launch of the commemoration at the virtual meeting of UNEA-5 in February 2021. </a:t>
            </a:r>
          </a:p>
          <a:p>
            <a:pPr marR="86360" algn="just">
              <a:lnSpc>
                <a:spcPct val="107000"/>
              </a:lnSpc>
              <a:tabLst>
                <a:tab pos="791845" algn="l"/>
                <a:tab pos="1151890" algn="l"/>
                <a:tab pos="1511935" algn="l"/>
                <a:tab pos="1871980" algn="l"/>
                <a:tab pos="2232025" algn="l"/>
                <a:tab pos="2592070" algn="l"/>
              </a:tabLst>
            </a:pPr>
            <a:r>
              <a:rPr lang="en-US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The conclusion of the commemoration at the resumed session of UNEA-5 in February 2022.</a:t>
            </a:r>
            <a:endParaRPr lang="en-K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0E3334-8827-44F4-B8A6-14275F6A6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97DE8-9B6A-4AC9-BC75-C86FBB0D4B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016E3A96-4395-4A26-A4E2-A7D786D32A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/>
        </p:blipFill>
        <p:spPr bwMode="auto">
          <a:xfrm>
            <a:off x="65308" y="104257"/>
            <a:ext cx="1176301" cy="85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5707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8B9D9E-3497-4FEF-A1EA-4F25AB2EE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548640"/>
            <a:ext cx="2700645" cy="5431536"/>
          </a:xfrm>
        </p:spPr>
        <p:txBody>
          <a:bodyPr>
            <a:normAutofit/>
          </a:bodyPr>
          <a:lstStyle/>
          <a:p>
            <a:r>
              <a:rPr lang="en-US" sz="2600" b="1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Proposed Principles for UNEP@50</a:t>
            </a:r>
            <a:endParaRPr lang="en-K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347917" y="3261001"/>
            <a:ext cx="4480560" cy="13716"/>
          </a:xfrm>
          <a:custGeom>
            <a:avLst/>
            <a:gdLst>
              <a:gd name="connsiteX0" fmla="*/ 0 w 4480560"/>
              <a:gd name="connsiteY0" fmla="*/ 0 h 13716"/>
              <a:gd name="connsiteX1" fmla="*/ 595274 w 4480560"/>
              <a:gd name="connsiteY1" fmla="*/ 0 h 13716"/>
              <a:gd name="connsiteX2" fmla="*/ 1100938 w 4480560"/>
              <a:gd name="connsiteY2" fmla="*/ 0 h 13716"/>
              <a:gd name="connsiteX3" fmla="*/ 1651406 w 4480560"/>
              <a:gd name="connsiteY3" fmla="*/ 0 h 13716"/>
              <a:gd name="connsiteX4" fmla="*/ 2336292 w 4480560"/>
              <a:gd name="connsiteY4" fmla="*/ 0 h 13716"/>
              <a:gd name="connsiteX5" fmla="*/ 2931566 w 4480560"/>
              <a:gd name="connsiteY5" fmla="*/ 0 h 13716"/>
              <a:gd name="connsiteX6" fmla="*/ 3482035 w 4480560"/>
              <a:gd name="connsiteY6" fmla="*/ 0 h 13716"/>
              <a:gd name="connsiteX7" fmla="*/ 4480560 w 4480560"/>
              <a:gd name="connsiteY7" fmla="*/ 0 h 13716"/>
              <a:gd name="connsiteX8" fmla="*/ 4480560 w 4480560"/>
              <a:gd name="connsiteY8" fmla="*/ 13716 h 13716"/>
              <a:gd name="connsiteX9" fmla="*/ 3840480 w 4480560"/>
              <a:gd name="connsiteY9" fmla="*/ 13716 h 13716"/>
              <a:gd name="connsiteX10" fmla="*/ 3290011 w 4480560"/>
              <a:gd name="connsiteY10" fmla="*/ 13716 h 13716"/>
              <a:gd name="connsiteX11" fmla="*/ 2560320 w 4480560"/>
              <a:gd name="connsiteY11" fmla="*/ 13716 h 13716"/>
              <a:gd name="connsiteX12" fmla="*/ 1965046 w 4480560"/>
              <a:gd name="connsiteY12" fmla="*/ 13716 h 13716"/>
              <a:gd name="connsiteX13" fmla="*/ 1459382 w 4480560"/>
              <a:gd name="connsiteY13" fmla="*/ 13716 h 13716"/>
              <a:gd name="connsiteX14" fmla="*/ 774497 w 4480560"/>
              <a:gd name="connsiteY14" fmla="*/ 13716 h 13716"/>
              <a:gd name="connsiteX15" fmla="*/ 0 w 4480560"/>
              <a:gd name="connsiteY15" fmla="*/ 13716 h 13716"/>
              <a:gd name="connsiteX16" fmla="*/ 0 w 4480560"/>
              <a:gd name="connsiteY16" fmla="*/ 0 h 13716"/>
              <a:gd name="connsiteX0" fmla="*/ 0 w 4480560"/>
              <a:gd name="connsiteY0" fmla="*/ 0 h 13716"/>
              <a:gd name="connsiteX1" fmla="*/ 595274 w 4480560"/>
              <a:gd name="connsiteY1" fmla="*/ 0 h 13716"/>
              <a:gd name="connsiteX2" fmla="*/ 1100938 w 4480560"/>
              <a:gd name="connsiteY2" fmla="*/ 0 h 13716"/>
              <a:gd name="connsiteX3" fmla="*/ 1830629 w 4480560"/>
              <a:gd name="connsiteY3" fmla="*/ 0 h 13716"/>
              <a:gd name="connsiteX4" fmla="*/ 2425903 w 4480560"/>
              <a:gd name="connsiteY4" fmla="*/ 0 h 13716"/>
              <a:gd name="connsiteX5" fmla="*/ 3021178 w 4480560"/>
              <a:gd name="connsiteY5" fmla="*/ 0 h 13716"/>
              <a:gd name="connsiteX6" fmla="*/ 3750869 w 4480560"/>
              <a:gd name="connsiteY6" fmla="*/ 0 h 13716"/>
              <a:gd name="connsiteX7" fmla="*/ 4480560 w 4480560"/>
              <a:gd name="connsiteY7" fmla="*/ 0 h 13716"/>
              <a:gd name="connsiteX8" fmla="*/ 4480560 w 4480560"/>
              <a:gd name="connsiteY8" fmla="*/ 13716 h 13716"/>
              <a:gd name="connsiteX9" fmla="*/ 3930091 w 4480560"/>
              <a:gd name="connsiteY9" fmla="*/ 13716 h 13716"/>
              <a:gd name="connsiteX10" fmla="*/ 3290011 w 4480560"/>
              <a:gd name="connsiteY10" fmla="*/ 13716 h 13716"/>
              <a:gd name="connsiteX11" fmla="*/ 2649931 w 4480560"/>
              <a:gd name="connsiteY11" fmla="*/ 13716 h 13716"/>
              <a:gd name="connsiteX12" fmla="*/ 2054657 w 4480560"/>
              <a:gd name="connsiteY12" fmla="*/ 13716 h 13716"/>
              <a:gd name="connsiteX13" fmla="*/ 1324966 w 4480560"/>
              <a:gd name="connsiteY13" fmla="*/ 13716 h 13716"/>
              <a:gd name="connsiteX14" fmla="*/ 595274 w 4480560"/>
              <a:gd name="connsiteY14" fmla="*/ 13716 h 13716"/>
              <a:gd name="connsiteX15" fmla="*/ 0 w 4480560"/>
              <a:gd name="connsiteY15" fmla="*/ 13716 h 13716"/>
              <a:gd name="connsiteX16" fmla="*/ 0 w 4480560"/>
              <a:gd name="connsiteY16" fmla="*/ 0 h 13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3716" fill="none" extrusionOk="0">
                <a:moveTo>
                  <a:pt x="0" y="0"/>
                </a:moveTo>
                <a:cubicBezTo>
                  <a:pt x="267574" y="14606"/>
                  <a:pt x="338605" y="-40"/>
                  <a:pt x="595274" y="0"/>
                </a:cubicBezTo>
                <a:cubicBezTo>
                  <a:pt x="856171" y="-2198"/>
                  <a:pt x="863435" y="-13333"/>
                  <a:pt x="1100938" y="0"/>
                </a:cubicBezTo>
                <a:cubicBezTo>
                  <a:pt x="1340270" y="17713"/>
                  <a:pt x="1418448" y="-18893"/>
                  <a:pt x="1651406" y="0"/>
                </a:cubicBezTo>
                <a:cubicBezTo>
                  <a:pt x="1875387" y="1627"/>
                  <a:pt x="2153037" y="22688"/>
                  <a:pt x="2336292" y="0"/>
                </a:cubicBezTo>
                <a:cubicBezTo>
                  <a:pt x="2522206" y="-4211"/>
                  <a:pt x="2718333" y="34959"/>
                  <a:pt x="2931566" y="0"/>
                </a:cubicBezTo>
                <a:cubicBezTo>
                  <a:pt x="3137043" y="-17106"/>
                  <a:pt x="3304331" y="1415"/>
                  <a:pt x="3482035" y="0"/>
                </a:cubicBezTo>
                <a:cubicBezTo>
                  <a:pt x="3649837" y="-24078"/>
                  <a:pt x="4010577" y="-51921"/>
                  <a:pt x="4480560" y="0"/>
                </a:cubicBezTo>
                <a:cubicBezTo>
                  <a:pt x="4480642" y="3611"/>
                  <a:pt x="4480510" y="9346"/>
                  <a:pt x="4480560" y="13716"/>
                </a:cubicBezTo>
                <a:cubicBezTo>
                  <a:pt x="4305601" y="36948"/>
                  <a:pt x="4025154" y="21890"/>
                  <a:pt x="3840480" y="13716"/>
                </a:cubicBezTo>
                <a:cubicBezTo>
                  <a:pt x="3668919" y="-16903"/>
                  <a:pt x="3556555" y="-17246"/>
                  <a:pt x="3290011" y="13716"/>
                </a:cubicBezTo>
                <a:cubicBezTo>
                  <a:pt x="2991827" y="13600"/>
                  <a:pt x="2862038" y="-27094"/>
                  <a:pt x="2560320" y="13716"/>
                </a:cubicBezTo>
                <a:cubicBezTo>
                  <a:pt x="2273396" y="32804"/>
                  <a:pt x="2159701" y="35426"/>
                  <a:pt x="1965046" y="13716"/>
                </a:cubicBezTo>
                <a:cubicBezTo>
                  <a:pt x="1785994" y="24616"/>
                  <a:pt x="1686680" y="47748"/>
                  <a:pt x="1459382" y="13716"/>
                </a:cubicBezTo>
                <a:cubicBezTo>
                  <a:pt x="1260610" y="398"/>
                  <a:pt x="913962" y="26960"/>
                  <a:pt x="774497" y="13716"/>
                </a:cubicBezTo>
                <a:cubicBezTo>
                  <a:pt x="689426" y="-2719"/>
                  <a:pt x="378264" y="1751"/>
                  <a:pt x="0" y="13716"/>
                </a:cubicBezTo>
                <a:cubicBezTo>
                  <a:pt x="-173" y="8371"/>
                  <a:pt x="-387" y="6213"/>
                  <a:pt x="0" y="0"/>
                </a:cubicBezTo>
                <a:close/>
              </a:path>
              <a:path w="4480560" h="13716" stroke="0" extrusionOk="0">
                <a:moveTo>
                  <a:pt x="0" y="0"/>
                </a:moveTo>
                <a:cubicBezTo>
                  <a:pt x="290844" y="5546"/>
                  <a:pt x="318443" y="10543"/>
                  <a:pt x="595274" y="0"/>
                </a:cubicBezTo>
                <a:cubicBezTo>
                  <a:pt x="862223" y="-10630"/>
                  <a:pt x="1008164" y="-6970"/>
                  <a:pt x="1100938" y="0"/>
                </a:cubicBezTo>
                <a:cubicBezTo>
                  <a:pt x="1231751" y="-9052"/>
                  <a:pt x="1563421" y="-55931"/>
                  <a:pt x="1830629" y="0"/>
                </a:cubicBezTo>
                <a:cubicBezTo>
                  <a:pt x="2081843" y="38764"/>
                  <a:pt x="2181743" y="16966"/>
                  <a:pt x="2425903" y="0"/>
                </a:cubicBezTo>
                <a:cubicBezTo>
                  <a:pt x="2657412" y="-20059"/>
                  <a:pt x="2795431" y="8423"/>
                  <a:pt x="3021178" y="0"/>
                </a:cubicBezTo>
                <a:cubicBezTo>
                  <a:pt x="3275119" y="-4749"/>
                  <a:pt x="3480943" y="2522"/>
                  <a:pt x="3750869" y="0"/>
                </a:cubicBezTo>
                <a:cubicBezTo>
                  <a:pt x="4005211" y="16055"/>
                  <a:pt x="4302144" y="-2969"/>
                  <a:pt x="4480560" y="0"/>
                </a:cubicBezTo>
                <a:cubicBezTo>
                  <a:pt x="4480397" y="3458"/>
                  <a:pt x="4481383" y="8632"/>
                  <a:pt x="4480560" y="13716"/>
                </a:cubicBezTo>
                <a:cubicBezTo>
                  <a:pt x="4261480" y="-10003"/>
                  <a:pt x="4206199" y="28529"/>
                  <a:pt x="3930091" y="13716"/>
                </a:cubicBezTo>
                <a:cubicBezTo>
                  <a:pt x="3666932" y="-15474"/>
                  <a:pt x="3493645" y="14804"/>
                  <a:pt x="3290011" y="13716"/>
                </a:cubicBezTo>
                <a:cubicBezTo>
                  <a:pt x="3137078" y="-41032"/>
                  <a:pt x="2894690" y="-17948"/>
                  <a:pt x="2649931" y="13716"/>
                </a:cubicBezTo>
                <a:cubicBezTo>
                  <a:pt x="2413020" y="21294"/>
                  <a:pt x="2225991" y="-10559"/>
                  <a:pt x="2054657" y="13716"/>
                </a:cubicBezTo>
                <a:cubicBezTo>
                  <a:pt x="1886877" y="37541"/>
                  <a:pt x="1548763" y="45390"/>
                  <a:pt x="1324966" y="13716"/>
                </a:cubicBezTo>
                <a:cubicBezTo>
                  <a:pt x="1040995" y="1897"/>
                  <a:pt x="786929" y="-17655"/>
                  <a:pt x="595274" y="13716"/>
                </a:cubicBezTo>
                <a:cubicBezTo>
                  <a:pt x="371401" y="32831"/>
                  <a:pt x="168483" y="23167"/>
                  <a:pt x="0" y="13716"/>
                </a:cubicBezTo>
                <a:cubicBezTo>
                  <a:pt x="-740" y="8467"/>
                  <a:pt x="-279" y="4434"/>
                  <a:pt x="0" y="0"/>
                </a:cubicBezTo>
                <a:close/>
              </a:path>
              <a:path w="4480560" h="13716" fill="none" stroke="0" extrusionOk="0">
                <a:moveTo>
                  <a:pt x="0" y="0"/>
                </a:moveTo>
                <a:cubicBezTo>
                  <a:pt x="254633" y="596"/>
                  <a:pt x="318854" y="8353"/>
                  <a:pt x="595274" y="0"/>
                </a:cubicBezTo>
                <a:cubicBezTo>
                  <a:pt x="857042" y="-2503"/>
                  <a:pt x="863005" y="-13327"/>
                  <a:pt x="1100938" y="0"/>
                </a:cubicBezTo>
                <a:cubicBezTo>
                  <a:pt x="1322315" y="28736"/>
                  <a:pt x="1429801" y="-15572"/>
                  <a:pt x="1651406" y="0"/>
                </a:cubicBezTo>
                <a:cubicBezTo>
                  <a:pt x="1861310" y="20479"/>
                  <a:pt x="2199002" y="36173"/>
                  <a:pt x="2336292" y="0"/>
                </a:cubicBezTo>
                <a:cubicBezTo>
                  <a:pt x="2504451" y="-23230"/>
                  <a:pt x="2735943" y="-3451"/>
                  <a:pt x="2931566" y="0"/>
                </a:cubicBezTo>
                <a:cubicBezTo>
                  <a:pt x="3109081" y="-33272"/>
                  <a:pt x="3310374" y="39503"/>
                  <a:pt x="3482035" y="0"/>
                </a:cubicBezTo>
                <a:cubicBezTo>
                  <a:pt x="3630968" y="-117346"/>
                  <a:pt x="3975789" y="30358"/>
                  <a:pt x="4480560" y="0"/>
                </a:cubicBezTo>
                <a:cubicBezTo>
                  <a:pt x="4480546" y="3532"/>
                  <a:pt x="4481771" y="9530"/>
                  <a:pt x="4480560" y="13716"/>
                </a:cubicBezTo>
                <a:cubicBezTo>
                  <a:pt x="4299745" y="8025"/>
                  <a:pt x="4055484" y="54224"/>
                  <a:pt x="3840480" y="13716"/>
                </a:cubicBezTo>
                <a:cubicBezTo>
                  <a:pt x="3665362" y="14404"/>
                  <a:pt x="3548412" y="6532"/>
                  <a:pt x="3290011" y="13716"/>
                </a:cubicBezTo>
                <a:cubicBezTo>
                  <a:pt x="3037450" y="36923"/>
                  <a:pt x="2862123" y="43167"/>
                  <a:pt x="2560320" y="13716"/>
                </a:cubicBezTo>
                <a:cubicBezTo>
                  <a:pt x="2308793" y="7156"/>
                  <a:pt x="2153402" y="-25971"/>
                  <a:pt x="1965046" y="13716"/>
                </a:cubicBezTo>
                <a:cubicBezTo>
                  <a:pt x="1778601" y="25944"/>
                  <a:pt x="1672011" y="23840"/>
                  <a:pt x="1459382" y="13716"/>
                </a:cubicBezTo>
                <a:cubicBezTo>
                  <a:pt x="1212351" y="-9856"/>
                  <a:pt x="906131" y="12859"/>
                  <a:pt x="774497" y="13716"/>
                </a:cubicBezTo>
                <a:cubicBezTo>
                  <a:pt x="636671" y="-47283"/>
                  <a:pt x="331670" y="1705"/>
                  <a:pt x="0" y="13716"/>
                </a:cubicBezTo>
                <a:cubicBezTo>
                  <a:pt x="-561" y="8546"/>
                  <a:pt x="-377" y="614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4480560"/>
                      <a:gd name="connsiteY0" fmla="*/ 0 h 13716"/>
                      <a:gd name="connsiteX1" fmla="*/ 595274 w 4480560"/>
                      <a:gd name="connsiteY1" fmla="*/ 0 h 13716"/>
                      <a:gd name="connsiteX2" fmla="*/ 1100938 w 4480560"/>
                      <a:gd name="connsiteY2" fmla="*/ 0 h 13716"/>
                      <a:gd name="connsiteX3" fmla="*/ 1651406 w 4480560"/>
                      <a:gd name="connsiteY3" fmla="*/ 0 h 13716"/>
                      <a:gd name="connsiteX4" fmla="*/ 2336292 w 4480560"/>
                      <a:gd name="connsiteY4" fmla="*/ 0 h 13716"/>
                      <a:gd name="connsiteX5" fmla="*/ 2931566 w 4480560"/>
                      <a:gd name="connsiteY5" fmla="*/ 0 h 13716"/>
                      <a:gd name="connsiteX6" fmla="*/ 3482035 w 4480560"/>
                      <a:gd name="connsiteY6" fmla="*/ 0 h 13716"/>
                      <a:gd name="connsiteX7" fmla="*/ 4480560 w 4480560"/>
                      <a:gd name="connsiteY7" fmla="*/ 0 h 13716"/>
                      <a:gd name="connsiteX8" fmla="*/ 4480560 w 4480560"/>
                      <a:gd name="connsiteY8" fmla="*/ 13716 h 13716"/>
                      <a:gd name="connsiteX9" fmla="*/ 3840480 w 4480560"/>
                      <a:gd name="connsiteY9" fmla="*/ 13716 h 13716"/>
                      <a:gd name="connsiteX10" fmla="*/ 3290011 w 4480560"/>
                      <a:gd name="connsiteY10" fmla="*/ 13716 h 13716"/>
                      <a:gd name="connsiteX11" fmla="*/ 2560320 w 4480560"/>
                      <a:gd name="connsiteY11" fmla="*/ 13716 h 13716"/>
                      <a:gd name="connsiteX12" fmla="*/ 1965046 w 4480560"/>
                      <a:gd name="connsiteY12" fmla="*/ 13716 h 13716"/>
                      <a:gd name="connsiteX13" fmla="*/ 1459382 w 4480560"/>
                      <a:gd name="connsiteY13" fmla="*/ 13716 h 13716"/>
                      <a:gd name="connsiteX14" fmla="*/ 774497 w 4480560"/>
                      <a:gd name="connsiteY14" fmla="*/ 13716 h 13716"/>
                      <a:gd name="connsiteX15" fmla="*/ 0 w 4480560"/>
                      <a:gd name="connsiteY15" fmla="*/ 13716 h 13716"/>
                      <a:gd name="connsiteX16" fmla="*/ 0 w 4480560"/>
                      <a:gd name="connsiteY16" fmla="*/ 0 h 13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480560" h="13716" fill="none" extrusionOk="0">
                        <a:moveTo>
                          <a:pt x="0" y="0"/>
                        </a:moveTo>
                        <a:cubicBezTo>
                          <a:pt x="267821" y="8731"/>
                          <a:pt x="334105" y="2629"/>
                          <a:pt x="595274" y="0"/>
                        </a:cubicBezTo>
                        <a:cubicBezTo>
                          <a:pt x="856443" y="-2629"/>
                          <a:pt x="863808" y="-13353"/>
                          <a:pt x="1100938" y="0"/>
                        </a:cubicBezTo>
                        <a:cubicBezTo>
                          <a:pt x="1338068" y="13353"/>
                          <a:pt x="1431663" y="-25862"/>
                          <a:pt x="1651406" y="0"/>
                        </a:cubicBezTo>
                        <a:cubicBezTo>
                          <a:pt x="1871149" y="25862"/>
                          <a:pt x="2173163" y="23827"/>
                          <a:pt x="2336292" y="0"/>
                        </a:cubicBezTo>
                        <a:cubicBezTo>
                          <a:pt x="2499421" y="-23827"/>
                          <a:pt x="2720589" y="28148"/>
                          <a:pt x="2931566" y="0"/>
                        </a:cubicBezTo>
                        <a:cubicBezTo>
                          <a:pt x="3142543" y="-28148"/>
                          <a:pt x="3323630" y="27022"/>
                          <a:pt x="3482035" y="0"/>
                        </a:cubicBezTo>
                        <a:cubicBezTo>
                          <a:pt x="3640440" y="-27022"/>
                          <a:pt x="4012110" y="-20118"/>
                          <a:pt x="4480560" y="0"/>
                        </a:cubicBezTo>
                        <a:cubicBezTo>
                          <a:pt x="4480273" y="3379"/>
                          <a:pt x="4480768" y="9289"/>
                          <a:pt x="4480560" y="13716"/>
                        </a:cubicBezTo>
                        <a:cubicBezTo>
                          <a:pt x="4314132" y="10352"/>
                          <a:pt x="4028383" y="32060"/>
                          <a:pt x="3840480" y="13716"/>
                        </a:cubicBezTo>
                        <a:cubicBezTo>
                          <a:pt x="3652577" y="-4628"/>
                          <a:pt x="3547615" y="-1724"/>
                          <a:pt x="3290011" y="13716"/>
                        </a:cubicBezTo>
                        <a:cubicBezTo>
                          <a:pt x="3032407" y="29156"/>
                          <a:pt x="2830268" y="4147"/>
                          <a:pt x="2560320" y="13716"/>
                        </a:cubicBezTo>
                        <a:cubicBezTo>
                          <a:pt x="2290372" y="23285"/>
                          <a:pt x="2147422" y="2156"/>
                          <a:pt x="1965046" y="13716"/>
                        </a:cubicBezTo>
                        <a:cubicBezTo>
                          <a:pt x="1782670" y="25276"/>
                          <a:pt x="1689791" y="36108"/>
                          <a:pt x="1459382" y="13716"/>
                        </a:cubicBezTo>
                        <a:cubicBezTo>
                          <a:pt x="1228973" y="-8676"/>
                          <a:pt x="915486" y="31929"/>
                          <a:pt x="774497" y="13716"/>
                        </a:cubicBezTo>
                        <a:cubicBezTo>
                          <a:pt x="633508" y="-4497"/>
                          <a:pt x="361442" y="-15679"/>
                          <a:pt x="0" y="13716"/>
                        </a:cubicBezTo>
                        <a:cubicBezTo>
                          <a:pt x="-362" y="8190"/>
                          <a:pt x="-434" y="6098"/>
                          <a:pt x="0" y="0"/>
                        </a:cubicBezTo>
                        <a:close/>
                      </a:path>
                      <a:path w="4480560" h="13716" stroke="0" extrusionOk="0">
                        <a:moveTo>
                          <a:pt x="0" y="0"/>
                        </a:moveTo>
                        <a:cubicBezTo>
                          <a:pt x="285465" y="225"/>
                          <a:pt x="322691" y="16223"/>
                          <a:pt x="595274" y="0"/>
                        </a:cubicBezTo>
                        <a:cubicBezTo>
                          <a:pt x="867857" y="-16223"/>
                          <a:pt x="989129" y="-11242"/>
                          <a:pt x="1100938" y="0"/>
                        </a:cubicBezTo>
                        <a:cubicBezTo>
                          <a:pt x="1212747" y="11242"/>
                          <a:pt x="1574350" y="-36410"/>
                          <a:pt x="1830629" y="0"/>
                        </a:cubicBezTo>
                        <a:cubicBezTo>
                          <a:pt x="2086908" y="36410"/>
                          <a:pt x="2180922" y="4645"/>
                          <a:pt x="2425903" y="0"/>
                        </a:cubicBezTo>
                        <a:cubicBezTo>
                          <a:pt x="2670884" y="-4645"/>
                          <a:pt x="2782024" y="22929"/>
                          <a:pt x="3021178" y="0"/>
                        </a:cubicBezTo>
                        <a:cubicBezTo>
                          <a:pt x="3260332" y="-22929"/>
                          <a:pt x="3456982" y="-1586"/>
                          <a:pt x="3750869" y="0"/>
                        </a:cubicBezTo>
                        <a:cubicBezTo>
                          <a:pt x="4044756" y="1586"/>
                          <a:pt x="4302726" y="17043"/>
                          <a:pt x="4480560" y="0"/>
                        </a:cubicBezTo>
                        <a:cubicBezTo>
                          <a:pt x="4480360" y="3832"/>
                          <a:pt x="4481152" y="9314"/>
                          <a:pt x="4480560" y="13716"/>
                        </a:cubicBezTo>
                        <a:cubicBezTo>
                          <a:pt x="4279652" y="-11422"/>
                          <a:pt x="4200762" y="36994"/>
                          <a:pt x="3930091" y="13716"/>
                        </a:cubicBezTo>
                        <a:cubicBezTo>
                          <a:pt x="3659420" y="-9562"/>
                          <a:pt x="3456052" y="17722"/>
                          <a:pt x="3290011" y="13716"/>
                        </a:cubicBezTo>
                        <a:cubicBezTo>
                          <a:pt x="3123970" y="9710"/>
                          <a:pt x="2882392" y="28246"/>
                          <a:pt x="2649931" y="13716"/>
                        </a:cubicBezTo>
                        <a:cubicBezTo>
                          <a:pt x="2417470" y="-814"/>
                          <a:pt x="2238426" y="2765"/>
                          <a:pt x="2054657" y="13716"/>
                        </a:cubicBezTo>
                        <a:cubicBezTo>
                          <a:pt x="1870888" y="24667"/>
                          <a:pt x="1566368" y="40468"/>
                          <a:pt x="1324966" y="13716"/>
                        </a:cubicBezTo>
                        <a:cubicBezTo>
                          <a:pt x="1083564" y="-13036"/>
                          <a:pt x="787410" y="6374"/>
                          <a:pt x="595274" y="13716"/>
                        </a:cubicBezTo>
                        <a:cubicBezTo>
                          <a:pt x="403138" y="21058"/>
                          <a:pt x="169622" y="5927"/>
                          <a:pt x="0" y="13716"/>
                        </a:cubicBezTo>
                        <a:cubicBezTo>
                          <a:pt x="-475" y="8699"/>
                          <a:pt x="-565" y="440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4C1C7F-5851-4D74-94A6-E6BF355AD2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4813" y="104257"/>
            <a:ext cx="4867305" cy="6349297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Launched and concluded at UNEP headquarters in Nairobi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Kick-off at the virtual session of UNEA-5 in February 2021 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Conclusion in conjunction with the resumed session of UNEA-5 in February 2022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Focus on UNEP’s core mandates (science-policy interface and international environmental governance)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Take stock of, endorse or adopt the outcome of the consultation process under GA Resolution 73/333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minimal environmental footprint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Different but interrelated with a possible UN high-level political meeting in Stockholm in 2022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Reinvigorate environmental multilateralism and strengthen UNEP</a:t>
            </a:r>
            <a:endParaRPr lang="en-KE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BBEA2D-DC97-4A8B-90C5-21B7DA619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2D97DE8-9B6A-4AC9-BC75-C86FBB0D4BBE}" type="slidenum">
              <a:rPr lang="en-US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F83CBA29-F653-4124-A05E-42AC79A34A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65308" y="104257"/>
            <a:ext cx="1176301" cy="85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891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12EEDA-64F3-4B3D-B63A-81C3C2299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548640"/>
            <a:ext cx="2700645" cy="5431536"/>
          </a:xfrm>
        </p:spPr>
        <p:txBody>
          <a:bodyPr>
            <a:normAutofit/>
          </a:bodyPr>
          <a:lstStyle/>
          <a:p>
            <a:pPr marL="342900" lvl="0" indent="-342900">
              <a:lnSpc>
                <a:spcPct val="90000"/>
              </a:lnSpc>
              <a:spcBef>
                <a:spcPts val="1200"/>
              </a:spcBef>
              <a:spcAft>
                <a:spcPts val="1000"/>
              </a:spcAft>
              <a:tabLst>
                <a:tab pos="791845" algn="l"/>
                <a:tab pos="1151890" algn="l"/>
                <a:tab pos="1511935" algn="l"/>
                <a:tab pos="1871980" algn="l"/>
                <a:tab pos="2232025" algn="l"/>
                <a:tab pos="2592070" algn="l"/>
              </a:tabLst>
            </a:pPr>
            <a:br>
              <a:rPr lang="en-US" sz="2600" b="1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</a:br>
            <a:r>
              <a:rPr lang="en-US" sz="2600" b="1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Proposed approach for the kick-off  for UNEP@50</a:t>
            </a:r>
            <a:endParaRPr lang="en-KE" sz="2600" dirty="0"/>
          </a:p>
        </p:txBody>
      </p:sp>
      <p:sp>
        <p:nvSpPr>
          <p:cNvPr id="11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347917" y="3261001"/>
            <a:ext cx="4480560" cy="13716"/>
          </a:xfrm>
          <a:custGeom>
            <a:avLst/>
            <a:gdLst>
              <a:gd name="connsiteX0" fmla="*/ 0 w 4480560"/>
              <a:gd name="connsiteY0" fmla="*/ 0 h 13716"/>
              <a:gd name="connsiteX1" fmla="*/ 595274 w 4480560"/>
              <a:gd name="connsiteY1" fmla="*/ 0 h 13716"/>
              <a:gd name="connsiteX2" fmla="*/ 1100938 w 4480560"/>
              <a:gd name="connsiteY2" fmla="*/ 0 h 13716"/>
              <a:gd name="connsiteX3" fmla="*/ 1651406 w 4480560"/>
              <a:gd name="connsiteY3" fmla="*/ 0 h 13716"/>
              <a:gd name="connsiteX4" fmla="*/ 2336292 w 4480560"/>
              <a:gd name="connsiteY4" fmla="*/ 0 h 13716"/>
              <a:gd name="connsiteX5" fmla="*/ 2931566 w 4480560"/>
              <a:gd name="connsiteY5" fmla="*/ 0 h 13716"/>
              <a:gd name="connsiteX6" fmla="*/ 3482035 w 4480560"/>
              <a:gd name="connsiteY6" fmla="*/ 0 h 13716"/>
              <a:gd name="connsiteX7" fmla="*/ 4480560 w 4480560"/>
              <a:gd name="connsiteY7" fmla="*/ 0 h 13716"/>
              <a:gd name="connsiteX8" fmla="*/ 4480560 w 4480560"/>
              <a:gd name="connsiteY8" fmla="*/ 13716 h 13716"/>
              <a:gd name="connsiteX9" fmla="*/ 3840480 w 4480560"/>
              <a:gd name="connsiteY9" fmla="*/ 13716 h 13716"/>
              <a:gd name="connsiteX10" fmla="*/ 3290011 w 4480560"/>
              <a:gd name="connsiteY10" fmla="*/ 13716 h 13716"/>
              <a:gd name="connsiteX11" fmla="*/ 2560320 w 4480560"/>
              <a:gd name="connsiteY11" fmla="*/ 13716 h 13716"/>
              <a:gd name="connsiteX12" fmla="*/ 1965046 w 4480560"/>
              <a:gd name="connsiteY12" fmla="*/ 13716 h 13716"/>
              <a:gd name="connsiteX13" fmla="*/ 1459382 w 4480560"/>
              <a:gd name="connsiteY13" fmla="*/ 13716 h 13716"/>
              <a:gd name="connsiteX14" fmla="*/ 774497 w 4480560"/>
              <a:gd name="connsiteY14" fmla="*/ 13716 h 13716"/>
              <a:gd name="connsiteX15" fmla="*/ 0 w 4480560"/>
              <a:gd name="connsiteY15" fmla="*/ 13716 h 13716"/>
              <a:gd name="connsiteX16" fmla="*/ 0 w 4480560"/>
              <a:gd name="connsiteY16" fmla="*/ 0 h 13716"/>
              <a:gd name="connsiteX0" fmla="*/ 0 w 4480560"/>
              <a:gd name="connsiteY0" fmla="*/ 0 h 13716"/>
              <a:gd name="connsiteX1" fmla="*/ 595274 w 4480560"/>
              <a:gd name="connsiteY1" fmla="*/ 0 h 13716"/>
              <a:gd name="connsiteX2" fmla="*/ 1100938 w 4480560"/>
              <a:gd name="connsiteY2" fmla="*/ 0 h 13716"/>
              <a:gd name="connsiteX3" fmla="*/ 1830629 w 4480560"/>
              <a:gd name="connsiteY3" fmla="*/ 0 h 13716"/>
              <a:gd name="connsiteX4" fmla="*/ 2425903 w 4480560"/>
              <a:gd name="connsiteY4" fmla="*/ 0 h 13716"/>
              <a:gd name="connsiteX5" fmla="*/ 3021178 w 4480560"/>
              <a:gd name="connsiteY5" fmla="*/ 0 h 13716"/>
              <a:gd name="connsiteX6" fmla="*/ 3750869 w 4480560"/>
              <a:gd name="connsiteY6" fmla="*/ 0 h 13716"/>
              <a:gd name="connsiteX7" fmla="*/ 4480560 w 4480560"/>
              <a:gd name="connsiteY7" fmla="*/ 0 h 13716"/>
              <a:gd name="connsiteX8" fmla="*/ 4480560 w 4480560"/>
              <a:gd name="connsiteY8" fmla="*/ 13716 h 13716"/>
              <a:gd name="connsiteX9" fmla="*/ 3930091 w 4480560"/>
              <a:gd name="connsiteY9" fmla="*/ 13716 h 13716"/>
              <a:gd name="connsiteX10" fmla="*/ 3290011 w 4480560"/>
              <a:gd name="connsiteY10" fmla="*/ 13716 h 13716"/>
              <a:gd name="connsiteX11" fmla="*/ 2649931 w 4480560"/>
              <a:gd name="connsiteY11" fmla="*/ 13716 h 13716"/>
              <a:gd name="connsiteX12" fmla="*/ 2054657 w 4480560"/>
              <a:gd name="connsiteY12" fmla="*/ 13716 h 13716"/>
              <a:gd name="connsiteX13" fmla="*/ 1324966 w 4480560"/>
              <a:gd name="connsiteY13" fmla="*/ 13716 h 13716"/>
              <a:gd name="connsiteX14" fmla="*/ 595274 w 4480560"/>
              <a:gd name="connsiteY14" fmla="*/ 13716 h 13716"/>
              <a:gd name="connsiteX15" fmla="*/ 0 w 4480560"/>
              <a:gd name="connsiteY15" fmla="*/ 13716 h 13716"/>
              <a:gd name="connsiteX16" fmla="*/ 0 w 4480560"/>
              <a:gd name="connsiteY16" fmla="*/ 0 h 13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3716" fill="none" extrusionOk="0">
                <a:moveTo>
                  <a:pt x="0" y="0"/>
                </a:moveTo>
                <a:cubicBezTo>
                  <a:pt x="267574" y="14606"/>
                  <a:pt x="338605" y="-40"/>
                  <a:pt x="595274" y="0"/>
                </a:cubicBezTo>
                <a:cubicBezTo>
                  <a:pt x="856171" y="-2198"/>
                  <a:pt x="863435" y="-13333"/>
                  <a:pt x="1100938" y="0"/>
                </a:cubicBezTo>
                <a:cubicBezTo>
                  <a:pt x="1340270" y="17713"/>
                  <a:pt x="1418448" y="-18893"/>
                  <a:pt x="1651406" y="0"/>
                </a:cubicBezTo>
                <a:cubicBezTo>
                  <a:pt x="1875387" y="1627"/>
                  <a:pt x="2153037" y="22688"/>
                  <a:pt x="2336292" y="0"/>
                </a:cubicBezTo>
                <a:cubicBezTo>
                  <a:pt x="2522206" y="-4211"/>
                  <a:pt x="2718333" y="34959"/>
                  <a:pt x="2931566" y="0"/>
                </a:cubicBezTo>
                <a:cubicBezTo>
                  <a:pt x="3137043" y="-17106"/>
                  <a:pt x="3304331" y="1415"/>
                  <a:pt x="3482035" y="0"/>
                </a:cubicBezTo>
                <a:cubicBezTo>
                  <a:pt x="3649837" y="-24078"/>
                  <a:pt x="4010577" y="-51921"/>
                  <a:pt x="4480560" y="0"/>
                </a:cubicBezTo>
                <a:cubicBezTo>
                  <a:pt x="4480642" y="3611"/>
                  <a:pt x="4480510" y="9346"/>
                  <a:pt x="4480560" y="13716"/>
                </a:cubicBezTo>
                <a:cubicBezTo>
                  <a:pt x="4305601" y="36948"/>
                  <a:pt x="4025154" y="21890"/>
                  <a:pt x="3840480" y="13716"/>
                </a:cubicBezTo>
                <a:cubicBezTo>
                  <a:pt x="3668919" y="-16903"/>
                  <a:pt x="3556555" y="-17246"/>
                  <a:pt x="3290011" y="13716"/>
                </a:cubicBezTo>
                <a:cubicBezTo>
                  <a:pt x="2991827" y="13600"/>
                  <a:pt x="2862038" y="-27094"/>
                  <a:pt x="2560320" y="13716"/>
                </a:cubicBezTo>
                <a:cubicBezTo>
                  <a:pt x="2273396" y="32804"/>
                  <a:pt x="2159701" y="35426"/>
                  <a:pt x="1965046" y="13716"/>
                </a:cubicBezTo>
                <a:cubicBezTo>
                  <a:pt x="1785994" y="24616"/>
                  <a:pt x="1686680" y="47748"/>
                  <a:pt x="1459382" y="13716"/>
                </a:cubicBezTo>
                <a:cubicBezTo>
                  <a:pt x="1260610" y="398"/>
                  <a:pt x="913962" y="26960"/>
                  <a:pt x="774497" y="13716"/>
                </a:cubicBezTo>
                <a:cubicBezTo>
                  <a:pt x="689426" y="-2719"/>
                  <a:pt x="378264" y="1751"/>
                  <a:pt x="0" y="13716"/>
                </a:cubicBezTo>
                <a:cubicBezTo>
                  <a:pt x="-173" y="8371"/>
                  <a:pt x="-387" y="6213"/>
                  <a:pt x="0" y="0"/>
                </a:cubicBezTo>
                <a:close/>
              </a:path>
              <a:path w="4480560" h="13716" stroke="0" extrusionOk="0">
                <a:moveTo>
                  <a:pt x="0" y="0"/>
                </a:moveTo>
                <a:cubicBezTo>
                  <a:pt x="290844" y="5546"/>
                  <a:pt x="318443" y="10543"/>
                  <a:pt x="595274" y="0"/>
                </a:cubicBezTo>
                <a:cubicBezTo>
                  <a:pt x="862223" y="-10630"/>
                  <a:pt x="1008164" y="-6970"/>
                  <a:pt x="1100938" y="0"/>
                </a:cubicBezTo>
                <a:cubicBezTo>
                  <a:pt x="1231751" y="-9052"/>
                  <a:pt x="1563421" y="-55931"/>
                  <a:pt x="1830629" y="0"/>
                </a:cubicBezTo>
                <a:cubicBezTo>
                  <a:pt x="2081843" y="38764"/>
                  <a:pt x="2181743" y="16966"/>
                  <a:pt x="2425903" y="0"/>
                </a:cubicBezTo>
                <a:cubicBezTo>
                  <a:pt x="2657412" y="-20059"/>
                  <a:pt x="2795431" y="8423"/>
                  <a:pt x="3021178" y="0"/>
                </a:cubicBezTo>
                <a:cubicBezTo>
                  <a:pt x="3275119" y="-4749"/>
                  <a:pt x="3480943" y="2522"/>
                  <a:pt x="3750869" y="0"/>
                </a:cubicBezTo>
                <a:cubicBezTo>
                  <a:pt x="4005211" y="16055"/>
                  <a:pt x="4302144" y="-2969"/>
                  <a:pt x="4480560" y="0"/>
                </a:cubicBezTo>
                <a:cubicBezTo>
                  <a:pt x="4480397" y="3458"/>
                  <a:pt x="4481383" y="8632"/>
                  <a:pt x="4480560" y="13716"/>
                </a:cubicBezTo>
                <a:cubicBezTo>
                  <a:pt x="4261480" y="-10003"/>
                  <a:pt x="4206199" y="28529"/>
                  <a:pt x="3930091" y="13716"/>
                </a:cubicBezTo>
                <a:cubicBezTo>
                  <a:pt x="3666932" y="-15474"/>
                  <a:pt x="3493645" y="14804"/>
                  <a:pt x="3290011" y="13716"/>
                </a:cubicBezTo>
                <a:cubicBezTo>
                  <a:pt x="3137078" y="-41032"/>
                  <a:pt x="2894690" y="-17948"/>
                  <a:pt x="2649931" y="13716"/>
                </a:cubicBezTo>
                <a:cubicBezTo>
                  <a:pt x="2413020" y="21294"/>
                  <a:pt x="2225991" y="-10559"/>
                  <a:pt x="2054657" y="13716"/>
                </a:cubicBezTo>
                <a:cubicBezTo>
                  <a:pt x="1886877" y="37541"/>
                  <a:pt x="1548763" y="45390"/>
                  <a:pt x="1324966" y="13716"/>
                </a:cubicBezTo>
                <a:cubicBezTo>
                  <a:pt x="1040995" y="1897"/>
                  <a:pt x="786929" y="-17655"/>
                  <a:pt x="595274" y="13716"/>
                </a:cubicBezTo>
                <a:cubicBezTo>
                  <a:pt x="371401" y="32831"/>
                  <a:pt x="168483" y="23167"/>
                  <a:pt x="0" y="13716"/>
                </a:cubicBezTo>
                <a:cubicBezTo>
                  <a:pt x="-740" y="8467"/>
                  <a:pt x="-279" y="4434"/>
                  <a:pt x="0" y="0"/>
                </a:cubicBezTo>
                <a:close/>
              </a:path>
              <a:path w="4480560" h="13716" fill="none" stroke="0" extrusionOk="0">
                <a:moveTo>
                  <a:pt x="0" y="0"/>
                </a:moveTo>
                <a:cubicBezTo>
                  <a:pt x="254633" y="596"/>
                  <a:pt x="318854" y="8353"/>
                  <a:pt x="595274" y="0"/>
                </a:cubicBezTo>
                <a:cubicBezTo>
                  <a:pt x="857042" y="-2503"/>
                  <a:pt x="863005" y="-13327"/>
                  <a:pt x="1100938" y="0"/>
                </a:cubicBezTo>
                <a:cubicBezTo>
                  <a:pt x="1322315" y="28736"/>
                  <a:pt x="1429801" y="-15572"/>
                  <a:pt x="1651406" y="0"/>
                </a:cubicBezTo>
                <a:cubicBezTo>
                  <a:pt x="1861310" y="20479"/>
                  <a:pt x="2199002" y="36173"/>
                  <a:pt x="2336292" y="0"/>
                </a:cubicBezTo>
                <a:cubicBezTo>
                  <a:pt x="2504451" y="-23230"/>
                  <a:pt x="2735943" y="-3451"/>
                  <a:pt x="2931566" y="0"/>
                </a:cubicBezTo>
                <a:cubicBezTo>
                  <a:pt x="3109081" y="-33272"/>
                  <a:pt x="3310374" y="39503"/>
                  <a:pt x="3482035" y="0"/>
                </a:cubicBezTo>
                <a:cubicBezTo>
                  <a:pt x="3630968" y="-117346"/>
                  <a:pt x="3975789" y="30358"/>
                  <a:pt x="4480560" y="0"/>
                </a:cubicBezTo>
                <a:cubicBezTo>
                  <a:pt x="4480546" y="3532"/>
                  <a:pt x="4481771" y="9530"/>
                  <a:pt x="4480560" y="13716"/>
                </a:cubicBezTo>
                <a:cubicBezTo>
                  <a:pt x="4299745" y="8025"/>
                  <a:pt x="4055484" y="54224"/>
                  <a:pt x="3840480" y="13716"/>
                </a:cubicBezTo>
                <a:cubicBezTo>
                  <a:pt x="3665362" y="14404"/>
                  <a:pt x="3548412" y="6532"/>
                  <a:pt x="3290011" y="13716"/>
                </a:cubicBezTo>
                <a:cubicBezTo>
                  <a:pt x="3037450" y="36923"/>
                  <a:pt x="2862123" y="43167"/>
                  <a:pt x="2560320" y="13716"/>
                </a:cubicBezTo>
                <a:cubicBezTo>
                  <a:pt x="2308793" y="7156"/>
                  <a:pt x="2153402" y="-25971"/>
                  <a:pt x="1965046" y="13716"/>
                </a:cubicBezTo>
                <a:cubicBezTo>
                  <a:pt x="1778601" y="25944"/>
                  <a:pt x="1672011" y="23840"/>
                  <a:pt x="1459382" y="13716"/>
                </a:cubicBezTo>
                <a:cubicBezTo>
                  <a:pt x="1212351" y="-9856"/>
                  <a:pt x="906131" y="12859"/>
                  <a:pt x="774497" y="13716"/>
                </a:cubicBezTo>
                <a:cubicBezTo>
                  <a:pt x="636671" y="-47283"/>
                  <a:pt x="331670" y="1705"/>
                  <a:pt x="0" y="13716"/>
                </a:cubicBezTo>
                <a:cubicBezTo>
                  <a:pt x="-561" y="8546"/>
                  <a:pt x="-377" y="614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4480560"/>
                      <a:gd name="connsiteY0" fmla="*/ 0 h 13716"/>
                      <a:gd name="connsiteX1" fmla="*/ 595274 w 4480560"/>
                      <a:gd name="connsiteY1" fmla="*/ 0 h 13716"/>
                      <a:gd name="connsiteX2" fmla="*/ 1100938 w 4480560"/>
                      <a:gd name="connsiteY2" fmla="*/ 0 h 13716"/>
                      <a:gd name="connsiteX3" fmla="*/ 1651406 w 4480560"/>
                      <a:gd name="connsiteY3" fmla="*/ 0 h 13716"/>
                      <a:gd name="connsiteX4" fmla="*/ 2336292 w 4480560"/>
                      <a:gd name="connsiteY4" fmla="*/ 0 h 13716"/>
                      <a:gd name="connsiteX5" fmla="*/ 2931566 w 4480560"/>
                      <a:gd name="connsiteY5" fmla="*/ 0 h 13716"/>
                      <a:gd name="connsiteX6" fmla="*/ 3482035 w 4480560"/>
                      <a:gd name="connsiteY6" fmla="*/ 0 h 13716"/>
                      <a:gd name="connsiteX7" fmla="*/ 4480560 w 4480560"/>
                      <a:gd name="connsiteY7" fmla="*/ 0 h 13716"/>
                      <a:gd name="connsiteX8" fmla="*/ 4480560 w 4480560"/>
                      <a:gd name="connsiteY8" fmla="*/ 13716 h 13716"/>
                      <a:gd name="connsiteX9" fmla="*/ 3840480 w 4480560"/>
                      <a:gd name="connsiteY9" fmla="*/ 13716 h 13716"/>
                      <a:gd name="connsiteX10" fmla="*/ 3290011 w 4480560"/>
                      <a:gd name="connsiteY10" fmla="*/ 13716 h 13716"/>
                      <a:gd name="connsiteX11" fmla="*/ 2560320 w 4480560"/>
                      <a:gd name="connsiteY11" fmla="*/ 13716 h 13716"/>
                      <a:gd name="connsiteX12" fmla="*/ 1965046 w 4480560"/>
                      <a:gd name="connsiteY12" fmla="*/ 13716 h 13716"/>
                      <a:gd name="connsiteX13" fmla="*/ 1459382 w 4480560"/>
                      <a:gd name="connsiteY13" fmla="*/ 13716 h 13716"/>
                      <a:gd name="connsiteX14" fmla="*/ 774497 w 4480560"/>
                      <a:gd name="connsiteY14" fmla="*/ 13716 h 13716"/>
                      <a:gd name="connsiteX15" fmla="*/ 0 w 4480560"/>
                      <a:gd name="connsiteY15" fmla="*/ 13716 h 13716"/>
                      <a:gd name="connsiteX16" fmla="*/ 0 w 4480560"/>
                      <a:gd name="connsiteY16" fmla="*/ 0 h 13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480560" h="13716" fill="none" extrusionOk="0">
                        <a:moveTo>
                          <a:pt x="0" y="0"/>
                        </a:moveTo>
                        <a:cubicBezTo>
                          <a:pt x="267821" y="8731"/>
                          <a:pt x="334105" y="2629"/>
                          <a:pt x="595274" y="0"/>
                        </a:cubicBezTo>
                        <a:cubicBezTo>
                          <a:pt x="856443" y="-2629"/>
                          <a:pt x="863808" y="-13353"/>
                          <a:pt x="1100938" y="0"/>
                        </a:cubicBezTo>
                        <a:cubicBezTo>
                          <a:pt x="1338068" y="13353"/>
                          <a:pt x="1431663" y="-25862"/>
                          <a:pt x="1651406" y="0"/>
                        </a:cubicBezTo>
                        <a:cubicBezTo>
                          <a:pt x="1871149" y="25862"/>
                          <a:pt x="2173163" y="23827"/>
                          <a:pt x="2336292" y="0"/>
                        </a:cubicBezTo>
                        <a:cubicBezTo>
                          <a:pt x="2499421" y="-23827"/>
                          <a:pt x="2720589" y="28148"/>
                          <a:pt x="2931566" y="0"/>
                        </a:cubicBezTo>
                        <a:cubicBezTo>
                          <a:pt x="3142543" y="-28148"/>
                          <a:pt x="3323630" y="27022"/>
                          <a:pt x="3482035" y="0"/>
                        </a:cubicBezTo>
                        <a:cubicBezTo>
                          <a:pt x="3640440" y="-27022"/>
                          <a:pt x="4012110" y="-20118"/>
                          <a:pt x="4480560" y="0"/>
                        </a:cubicBezTo>
                        <a:cubicBezTo>
                          <a:pt x="4480273" y="3379"/>
                          <a:pt x="4480768" y="9289"/>
                          <a:pt x="4480560" y="13716"/>
                        </a:cubicBezTo>
                        <a:cubicBezTo>
                          <a:pt x="4314132" y="10352"/>
                          <a:pt x="4028383" y="32060"/>
                          <a:pt x="3840480" y="13716"/>
                        </a:cubicBezTo>
                        <a:cubicBezTo>
                          <a:pt x="3652577" y="-4628"/>
                          <a:pt x="3547615" y="-1724"/>
                          <a:pt x="3290011" y="13716"/>
                        </a:cubicBezTo>
                        <a:cubicBezTo>
                          <a:pt x="3032407" y="29156"/>
                          <a:pt x="2830268" y="4147"/>
                          <a:pt x="2560320" y="13716"/>
                        </a:cubicBezTo>
                        <a:cubicBezTo>
                          <a:pt x="2290372" y="23285"/>
                          <a:pt x="2147422" y="2156"/>
                          <a:pt x="1965046" y="13716"/>
                        </a:cubicBezTo>
                        <a:cubicBezTo>
                          <a:pt x="1782670" y="25276"/>
                          <a:pt x="1689791" y="36108"/>
                          <a:pt x="1459382" y="13716"/>
                        </a:cubicBezTo>
                        <a:cubicBezTo>
                          <a:pt x="1228973" y="-8676"/>
                          <a:pt x="915486" y="31929"/>
                          <a:pt x="774497" y="13716"/>
                        </a:cubicBezTo>
                        <a:cubicBezTo>
                          <a:pt x="633508" y="-4497"/>
                          <a:pt x="361442" y="-15679"/>
                          <a:pt x="0" y="13716"/>
                        </a:cubicBezTo>
                        <a:cubicBezTo>
                          <a:pt x="-362" y="8190"/>
                          <a:pt x="-434" y="6098"/>
                          <a:pt x="0" y="0"/>
                        </a:cubicBezTo>
                        <a:close/>
                      </a:path>
                      <a:path w="4480560" h="13716" stroke="0" extrusionOk="0">
                        <a:moveTo>
                          <a:pt x="0" y="0"/>
                        </a:moveTo>
                        <a:cubicBezTo>
                          <a:pt x="285465" y="225"/>
                          <a:pt x="322691" y="16223"/>
                          <a:pt x="595274" y="0"/>
                        </a:cubicBezTo>
                        <a:cubicBezTo>
                          <a:pt x="867857" y="-16223"/>
                          <a:pt x="989129" y="-11242"/>
                          <a:pt x="1100938" y="0"/>
                        </a:cubicBezTo>
                        <a:cubicBezTo>
                          <a:pt x="1212747" y="11242"/>
                          <a:pt x="1574350" y="-36410"/>
                          <a:pt x="1830629" y="0"/>
                        </a:cubicBezTo>
                        <a:cubicBezTo>
                          <a:pt x="2086908" y="36410"/>
                          <a:pt x="2180922" y="4645"/>
                          <a:pt x="2425903" y="0"/>
                        </a:cubicBezTo>
                        <a:cubicBezTo>
                          <a:pt x="2670884" y="-4645"/>
                          <a:pt x="2782024" y="22929"/>
                          <a:pt x="3021178" y="0"/>
                        </a:cubicBezTo>
                        <a:cubicBezTo>
                          <a:pt x="3260332" y="-22929"/>
                          <a:pt x="3456982" y="-1586"/>
                          <a:pt x="3750869" y="0"/>
                        </a:cubicBezTo>
                        <a:cubicBezTo>
                          <a:pt x="4044756" y="1586"/>
                          <a:pt x="4302726" y="17043"/>
                          <a:pt x="4480560" y="0"/>
                        </a:cubicBezTo>
                        <a:cubicBezTo>
                          <a:pt x="4480360" y="3832"/>
                          <a:pt x="4481152" y="9314"/>
                          <a:pt x="4480560" y="13716"/>
                        </a:cubicBezTo>
                        <a:cubicBezTo>
                          <a:pt x="4279652" y="-11422"/>
                          <a:pt x="4200762" y="36994"/>
                          <a:pt x="3930091" y="13716"/>
                        </a:cubicBezTo>
                        <a:cubicBezTo>
                          <a:pt x="3659420" y="-9562"/>
                          <a:pt x="3456052" y="17722"/>
                          <a:pt x="3290011" y="13716"/>
                        </a:cubicBezTo>
                        <a:cubicBezTo>
                          <a:pt x="3123970" y="9710"/>
                          <a:pt x="2882392" y="28246"/>
                          <a:pt x="2649931" y="13716"/>
                        </a:cubicBezTo>
                        <a:cubicBezTo>
                          <a:pt x="2417470" y="-814"/>
                          <a:pt x="2238426" y="2765"/>
                          <a:pt x="2054657" y="13716"/>
                        </a:cubicBezTo>
                        <a:cubicBezTo>
                          <a:pt x="1870888" y="24667"/>
                          <a:pt x="1566368" y="40468"/>
                          <a:pt x="1324966" y="13716"/>
                        </a:cubicBezTo>
                        <a:cubicBezTo>
                          <a:pt x="1083564" y="-13036"/>
                          <a:pt x="787410" y="6374"/>
                          <a:pt x="595274" y="13716"/>
                        </a:cubicBezTo>
                        <a:cubicBezTo>
                          <a:pt x="403138" y="21058"/>
                          <a:pt x="169622" y="5927"/>
                          <a:pt x="0" y="13716"/>
                        </a:cubicBezTo>
                        <a:cubicBezTo>
                          <a:pt x="-475" y="8699"/>
                          <a:pt x="-565" y="4408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24F9A7-54E7-464F-A486-98EFE0DCF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4813" y="136526"/>
            <a:ext cx="4668251" cy="672147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Kick-off part of the agenda for the virtual meeting of UNEA-5 in February 2021</a:t>
            </a:r>
          </a:p>
          <a:p>
            <a:pPr algn="l"/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Launch of the first UNEP “Global Assessments Synthesis Report” in advance of UNEA-5, as </a:t>
            </a:r>
            <a:r>
              <a:rPr lang="en-US" sz="24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substantive backdrop for outreach activities in 2021/22</a:t>
            </a:r>
            <a:endParaRPr lang="en-US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Launch of a UNEP@50 communication initiative and visual identity 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Preparation of a UNEP@50 video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Decide, as part of a decision on the date and format of the resumed UNEA-5 in February 2022, to celebrate UNEP@50 either</a:t>
            </a:r>
          </a:p>
          <a:p>
            <a:pPr lvl="1">
              <a:lnSpc>
                <a:spcPct val="90000"/>
              </a:lnSpc>
            </a:pP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 part of the High-Level Segment of the resumed session of UNEA-5 in February 2022</a:t>
            </a:r>
          </a:p>
          <a:p>
            <a:pPr lvl="1">
              <a:lnSpc>
                <a:spcPct val="90000"/>
              </a:lnSpc>
            </a:pPr>
            <a:r>
              <a:rPr lang="en-US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 as a Special Session of UNEA, organized back-to-back to the resumed session of UNEA-5, immediately after the closing</a:t>
            </a:r>
            <a:endParaRPr lang="en-KE" sz="16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455F50-600B-4FB8-A810-F92D91A61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2D97DE8-9B6A-4AC9-BC75-C86FBB0D4BBE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78BB1F8-2AD9-4E28-BF48-1B5AF47619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65308" y="104257"/>
            <a:ext cx="1176301" cy="85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9124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6CC7D015-0DD8-420F-A568-AC4FEDC412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7D4340-BED7-414B-BB53-7893221BB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57189"/>
            <a:ext cx="3116868" cy="5571898"/>
          </a:xfrm>
        </p:spPr>
        <p:txBody>
          <a:bodyPr>
            <a:normAutofit/>
          </a:bodyPr>
          <a:lstStyle/>
          <a:p>
            <a:pPr marL="228600">
              <a:lnSpc>
                <a:spcPct val="90000"/>
              </a:lnSpc>
              <a:spcAft>
                <a:spcPts val="0"/>
              </a:spcAft>
            </a:pPr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br>
              <a:rPr lang="en-KE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600" b="1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Proposed e</a:t>
            </a:r>
            <a:r>
              <a:rPr lang="en-US" sz="2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ngagement and outreach activities between kick-off and conclusion of UNEP@50</a:t>
            </a:r>
            <a:endParaRPr lang="en-KE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27FF41-B1A7-4CF3-B80B-02568854ED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9914" y="104258"/>
            <a:ext cx="4625434" cy="6454804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Develop an outreach plan to give prominence to the UNEP@50 commemoration at relevant high profile multilateral environmental meetings and events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Celebrate and reflect on key achievements and to solicit views for a new course for UNEP´s future, in light of current and emerging trends, to be presented at the conclusion of UNEP@50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Support active engagement by the civil society and the general public to empower them to influence and feel ownership for UNEP@50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Tailor UNEP flagship reports and initiatives to UNEP@50</a:t>
            </a:r>
          </a:p>
          <a:p>
            <a:pPr>
              <a:lnSpc>
                <a:spcPct val="90000"/>
              </a:lnSpc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Undertake broad communication outreach activities to facilitated for external partners to support the campaign</a:t>
            </a:r>
            <a:endParaRPr lang="en-KE" sz="20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F6140C-DEEF-4333-8ECA-B2D5F42C7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2D97DE8-9B6A-4AC9-BC75-C86FBB0D4BBE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7954E1C5-878E-4D35-B2A9-BD414F096A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65308" y="104257"/>
            <a:ext cx="1176301" cy="85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9918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D4340-BED7-414B-BB53-7893221BB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57189"/>
            <a:ext cx="3116868" cy="5571898"/>
          </a:xfrm>
        </p:spPr>
        <p:txBody>
          <a:bodyPr>
            <a:normAutofit/>
          </a:bodyPr>
          <a:lstStyle/>
          <a:p>
            <a:pPr marL="228600">
              <a:lnSpc>
                <a:spcPct val="90000"/>
              </a:lnSpc>
              <a:spcAft>
                <a:spcPts val="0"/>
              </a:spcAft>
            </a:pPr>
            <a:r>
              <a:rPr lang="en-US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  <a:br>
              <a:rPr lang="en-KE" sz="28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2600" b="1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Science-policy input for UNEP@50</a:t>
            </a:r>
            <a:endParaRPr lang="en-KE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27FF41-B1A7-4CF3-B80B-02568854ED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9914" y="104258"/>
            <a:ext cx="4625434" cy="6454804"/>
          </a:xfrm>
        </p:spPr>
        <p:txBody>
          <a:bodyPr anchor="ctr">
            <a:normAutofit lnSpcReduction="10000"/>
          </a:bodyPr>
          <a:lstStyle/>
          <a:p>
            <a:pPr algn="l"/>
            <a:endParaRPr lang="en-US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0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a Global Assessments Synthesis Report in time for the virtual meeting of UNEA-5 </a:t>
            </a:r>
          </a:p>
          <a:p>
            <a:r>
              <a:rPr lang="en-US" sz="20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a “legacy publication” be </a:t>
            </a:r>
            <a:r>
              <a:rPr lang="en-US" sz="20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launched it at the conclusion of UNEP@50 </a:t>
            </a:r>
          </a:p>
          <a:p>
            <a:r>
              <a:rPr lang="en-US" sz="20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legacy publication will review the development of the global environmental science-policy interface since the creation of UNEP – including proposals on how to strengthening the environmental science-policy interface</a:t>
            </a:r>
          </a:p>
          <a:p>
            <a:r>
              <a:rPr lang="en-US" sz="20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It will build on</a:t>
            </a:r>
          </a:p>
          <a:p>
            <a:pPr lvl="1"/>
            <a:r>
              <a:rPr lang="en-US" sz="14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(i) the Ad-hoc Global Assessment Dialogue, bringing together all major global scientific assessments to enhance synergies</a:t>
            </a:r>
          </a:p>
          <a:p>
            <a:pPr lvl="1"/>
            <a:r>
              <a:rPr lang="en-US" sz="14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(ii) ongoing work on enhanced environmental governance, policy coherence and synergy across MEAs</a:t>
            </a:r>
          </a:p>
          <a:p>
            <a:r>
              <a:rPr lang="en-US" sz="20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An outline for the publication will be presented in early 2021</a:t>
            </a:r>
          </a:p>
          <a:p>
            <a:endParaRPr lang="en-US" sz="1800" b="0" i="0" u="none" strike="noStrike" baseline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en-KE" sz="1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F6140C-DEEF-4333-8ECA-B2D5F42C7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2D97DE8-9B6A-4AC9-BC75-C86FBB0D4BBE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7954E1C5-878E-4D35-B2A9-BD414F096A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65308" y="104257"/>
            <a:ext cx="1176301" cy="85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882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7718681-A12E-49D6-9925-DD7C68176D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BD77573-9EF2-4C35-8285-A1CF6FBB0E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133778" cy="6858000"/>
          </a:xfrm>
          <a:custGeom>
            <a:avLst/>
            <a:gdLst>
              <a:gd name="connsiteX0" fmla="*/ 5511704 w 5511704"/>
              <a:gd name="connsiteY0" fmla="*/ 0 h 6886576"/>
              <a:gd name="connsiteX1" fmla="*/ 1008599 w 5511704"/>
              <a:gd name="connsiteY1" fmla="*/ 0 h 6886576"/>
              <a:gd name="connsiteX2" fmla="*/ 1310975 w 5511704"/>
              <a:gd name="connsiteY2" fmla="*/ 110728 h 6886576"/>
              <a:gd name="connsiteX3" fmla="*/ 1267362 w 5511704"/>
              <a:gd name="connsiteY3" fmla="*/ 135731 h 6886576"/>
              <a:gd name="connsiteX4" fmla="*/ 1005692 w 5511704"/>
              <a:gd name="connsiteY4" fmla="*/ 71437 h 6886576"/>
              <a:gd name="connsiteX5" fmla="*/ 953358 w 5511704"/>
              <a:gd name="connsiteY5" fmla="*/ 89297 h 6886576"/>
              <a:gd name="connsiteX6" fmla="*/ 979525 w 5511704"/>
              <a:gd name="connsiteY6" fmla="*/ 164307 h 6886576"/>
              <a:gd name="connsiteX7" fmla="*/ 1092915 w 5511704"/>
              <a:gd name="connsiteY7" fmla="*/ 192882 h 6886576"/>
              <a:gd name="connsiteX8" fmla="*/ 1270270 w 5511704"/>
              <a:gd name="connsiteY8" fmla="*/ 375047 h 6886576"/>
              <a:gd name="connsiteX9" fmla="*/ 1002784 w 5511704"/>
              <a:gd name="connsiteY9" fmla="*/ 353615 h 6886576"/>
              <a:gd name="connsiteX10" fmla="*/ 956265 w 5511704"/>
              <a:gd name="connsiteY10" fmla="*/ 396479 h 6886576"/>
              <a:gd name="connsiteX11" fmla="*/ 938820 w 5511704"/>
              <a:gd name="connsiteY11" fmla="*/ 453629 h 6886576"/>
              <a:gd name="connsiteX12" fmla="*/ 860319 w 5511704"/>
              <a:gd name="connsiteY12" fmla="*/ 360759 h 6886576"/>
              <a:gd name="connsiteX13" fmla="*/ 793447 w 5511704"/>
              <a:gd name="connsiteY13" fmla="*/ 335757 h 6886576"/>
              <a:gd name="connsiteX14" fmla="*/ 773095 w 5511704"/>
              <a:gd name="connsiteY14" fmla="*/ 417910 h 6886576"/>
              <a:gd name="connsiteX15" fmla="*/ 834151 w 5511704"/>
              <a:gd name="connsiteY15" fmla="*/ 507206 h 6886576"/>
              <a:gd name="connsiteX16" fmla="*/ 996969 w 5511704"/>
              <a:gd name="connsiteY16" fmla="*/ 560785 h 6886576"/>
              <a:gd name="connsiteX17" fmla="*/ 822522 w 5511704"/>
              <a:gd name="connsiteY17" fmla="*/ 560785 h 6886576"/>
              <a:gd name="connsiteX18" fmla="*/ 621908 w 5511704"/>
              <a:gd name="connsiteY18" fmla="*/ 525066 h 6886576"/>
              <a:gd name="connsiteX19" fmla="*/ 409664 w 5511704"/>
              <a:gd name="connsiteY19" fmla="*/ 535781 h 6886576"/>
              <a:gd name="connsiteX20" fmla="*/ 209049 w 5511704"/>
              <a:gd name="connsiteY20" fmla="*/ 464344 h 6886576"/>
              <a:gd name="connsiteX21" fmla="*/ 5527 w 5511704"/>
              <a:gd name="connsiteY21" fmla="*/ 467916 h 6886576"/>
              <a:gd name="connsiteX22" fmla="*/ 906838 w 5511704"/>
              <a:gd name="connsiteY22" fmla="*/ 914400 h 6886576"/>
              <a:gd name="connsiteX23" fmla="*/ 863226 w 5511704"/>
              <a:gd name="connsiteY23" fmla="*/ 925116 h 6886576"/>
              <a:gd name="connsiteX24" fmla="*/ 805077 w 5511704"/>
              <a:gd name="connsiteY24" fmla="*/ 953691 h 6886576"/>
              <a:gd name="connsiteX25" fmla="*/ 848689 w 5511704"/>
              <a:gd name="connsiteY25" fmla="*/ 1010841 h 6886576"/>
              <a:gd name="connsiteX26" fmla="*/ 1084193 w 5511704"/>
              <a:gd name="connsiteY26" fmla="*/ 1117997 h 6886576"/>
              <a:gd name="connsiteX27" fmla="*/ 1142342 w 5511704"/>
              <a:gd name="connsiteY27" fmla="*/ 1225153 h 6886576"/>
              <a:gd name="connsiteX28" fmla="*/ 1069655 w 5511704"/>
              <a:gd name="connsiteY28" fmla="*/ 1214438 h 6886576"/>
              <a:gd name="connsiteX29" fmla="*/ 1005692 w 5511704"/>
              <a:gd name="connsiteY29" fmla="*/ 1235869 h 6886576"/>
              <a:gd name="connsiteX30" fmla="*/ 1031858 w 5511704"/>
              <a:gd name="connsiteY30" fmla="*/ 1371600 h 6886576"/>
              <a:gd name="connsiteX31" fmla="*/ 1366216 w 5511704"/>
              <a:gd name="connsiteY31" fmla="*/ 1546622 h 6886576"/>
              <a:gd name="connsiteX32" fmla="*/ 1395290 w 5511704"/>
              <a:gd name="connsiteY32" fmla="*/ 1603772 h 6886576"/>
              <a:gd name="connsiteX33" fmla="*/ 1354586 w 5511704"/>
              <a:gd name="connsiteY33" fmla="*/ 1643063 h 6886576"/>
              <a:gd name="connsiteX34" fmla="*/ 1247011 w 5511704"/>
              <a:gd name="connsiteY34" fmla="*/ 1664494 h 6886576"/>
              <a:gd name="connsiteX35" fmla="*/ 1398198 w 5511704"/>
              <a:gd name="connsiteY35" fmla="*/ 1857375 h 6886576"/>
              <a:gd name="connsiteX36" fmla="*/ 1453440 w 5511704"/>
              <a:gd name="connsiteY36" fmla="*/ 1910954 h 6886576"/>
              <a:gd name="connsiteX37" fmla="*/ 1549386 w 5511704"/>
              <a:gd name="connsiteY37" fmla="*/ 1993106 h 6886576"/>
              <a:gd name="connsiteX38" fmla="*/ 1549386 w 5511704"/>
              <a:gd name="connsiteY38" fmla="*/ 2021681 h 6886576"/>
              <a:gd name="connsiteX39" fmla="*/ 1421458 w 5511704"/>
              <a:gd name="connsiteY39" fmla="*/ 2110978 h 6886576"/>
              <a:gd name="connsiteX40" fmla="*/ 1188861 w 5511704"/>
              <a:gd name="connsiteY40" fmla="*/ 2085976 h 6886576"/>
              <a:gd name="connsiteX41" fmla="*/ 1531941 w 5511704"/>
              <a:gd name="connsiteY41" fmla="*/ 2218135 h 6886576"/>
              <a:gd name="connsiteX42" fmla="*/ 421293 w 5511704"/>
              <a:gd name="connsiteY42" fmla="*/ 1900238 h 6886576"/>
              <a:gd name="connsiteX43" fmla="*/ 491072 w 5511704"/>
              <a:gd name="connsiteY43" fmla="*/ 1982391 h 6886576"/>
              <a:gd name="connsiteX44" fmla="*/ 880671 w 5511704"/>
              <a:gd name="connsiteY44" fmla="*/ 2200276 h 6886576"/>
              <a:gd name="connsiteX45" fmla="*/ 991154 w 5511704"/>
              <a:gd name="connsiteY45" fmla="*/ 2336007 h 6886576"/>
              <a:gd name="connsiteX46" fmla="*/ 1107453 w 5511704"/>
              <a:gd name="connsiteY46" fmla="*/ 2411016 h 6886576"/>
              <a:gd name="connsiteX47" fmla="*/ 1270270 w 5511704"/>
              <a:gd name="connsiteY47" fmla="*/ 2411016 h 6886576"/>
              <a:gd name="connsiteX48" fmla="*/ 1386568 w 5511704"/>
              <a:gd name="connsiteY48" fmla="*/ 2528889 h 6886576"/>
              <a:gd name="connsiteX49" fmla="*/ 1267362 w 5511704"/>
              <a:gd name="connsiteY49" fmla="*/ 2553891 h 6886576"/>
              <a:gd name="connsiteX50" fmla="*/ 1127805 w 5511704"/>
              <a:gd name="connsiteY50" fmla="*/ 2536032 h 6886576"/>
              <a:gd name="connsiteX51" fmla="*/ 970802 w 5511704"/>
              <a:gd name="connsiteY51" fmla="*/ 2575322 h 6886576"/>
              <a:gd name="connsiteX52" fmla="*/ 825429 w 5511704"/>
              <a:gd name="connsiteY52" fmla="*/ 2543176 h 6886576"/>
              <a:gd name="connsiteX53" fmla="*/ 650982 w 5511704"/>
              <a:gd name="connsiteY53" fmla="*/ 2564607 h 6886576"/>
              <a:gd name="connsiteX54" fmla="*/ 595740 w 5511704"/>
              <a:gd name="connsiteY54" fmla="*/ 2703909 h 6886576"/>
              <a:gd name="connsiteX55" fmla="*/ 578296 w 5511704"/>
              <a:gd name="connsiteY55" fmla="*/ 2714626 h 6886576"/>
              <a:gd name="connsiteX56" fmla="*/ 255568 w 5511704"/>
              <a:gd name="connsiteY56" fmla="*/ 2936081 h 6886576"/>
              <a:gd name="connsiteX57" fmla="*/ 165437 w 5511704"/>
              <a:gd name="connsiteY57" fmla="*/ 2953941 h 6886576"/>
              <a:gd name="connsiteX58" fmla="*/ 697501 w 5511704"/>
              <a:gd name="connsiteY58" fmla="*/ 3343275 h 6886576"/>
              <a:gd name="connsiteX59" fmla="*/ 339884 w 5511704"/>
              <a:gd name="connsiteY59" fmla="*/ 3243263 h 6886576"/>
              <a:gd name="connsiteX60" fmla="*/ 290458 w 5511704"/>
              <a:gd name="connsiteY60" fmla="*/ 3407569 h 6886576"/>
              <a:gd name="connsiteX61" fmla="*/ 459090 w 5511704"/>
              <a:gd name="connsiteY61" fmla="*/ 3554016 h 6886576"/>
              <a:gd name="connsiteX62" fmla="*/ 520147 w 5511704"/>
              <a:gd name="connsiteY62" fmla="*/ 3843338 h 6886576"/>
              <a:gd name="connsiteX63" fmla="*/ 491072 w 5511704"/>
              <a:gd name="connsiteY63" fmla="*/ 4107657 h 6886576"/>
              <a:gd name="connsiteX64" fmla="*/ 418386 w 5511704"/>
              <a:gd name="connsiteY64" fmla="*/ 4189810 h 6886576"/>
              <a:gd name="connsiteX65" fmla="*/ 313718 w 5511704"/>
              <a:gd name="connsiteY65" fmla="*/ 4339829 h 6886576"/>
              <a:gd name="connsiteX66" fmla="*/ 249753 w 5511704"/>
              <a:gd name="connsiteY66" fmla="*/ 4432698 h 6886576"/>
              <a:gd name="connsiteX67" fmla="*/ 25879 w 5511704"/>
              <a:gd name="connsiteY67" fmla="*/ 4396979 h 6886576"/>
              <a:gd name="connsiteX68" fmla="*/ 325347 w 5511704"/>
              <a:gd name="connsiteY68" fmla="*/ 4632722 h 6886576"/>
              <a:gd name="connsiteX69" fmla="*/ 84029 w 5511704"/>
              <a:gd name="connsiteY69" fmla="*/ 4604147 h 6886576"/>
              <a:gd name="connsiteX70" fmla="*/ 5527 w 5511704"/>
              <a:gd name="connsiteY70" fmla="*/ 4622007 h 6886576"/>
              <a:gd name="connsiteX71" fmla="*/ 49139 w 5511704"/>
              <a:gd name="connsiteY71" fmla="*/ 4697016 h 6886576"/>
              <a:gd name="connsiteX72" fmla="*/ 226494 w 5511704"/>
              <a:gd name="connsiteY72" fmla="*/ 4825604 h 6886576"/>
              <a:gd name="connsiteX73" fmla="*/ 592833 w 5511704"/>
              <a:gd name="connsiteY73" fmla="*/ 5175647 h 6886576"/>
              <a:gd name="connsiteX74" fmla="*/ 238123 w 5511704"/>
              <a:gd name="connsiteY74" fmla="*/ 5014913 h 6886576"/>
              <a:gd name="connsiteX75" fmla="*/ 610278 w 5511704"/>
              <a:gd name="connsiteY75" fmla="*/ 5375673 h 6886576"/>
              <a:gd name="connsiteX76" fmla="*/ 691686 w 5511704"/>
              <a:gd name="connsiteY76" fmla="*/ 5497116 h 6886576"/>
              <a:gd name="connsiteX77" fmla="*/ 860319 w 5511704"/>
              <a:gd name="connsiteY77" fmla="*/ 5793582 h 6886576"/>
              <a:gd name="connsiteX78" fmla="*/ 851597 w 5511704"/>
              <a:gd name="connsiteY78" fmla="*/ 5825729 h 6886576"/>
              <a:gd name="connsiteX79" fmla="*/ 659704 w 5511704"/>
              <a:gd name="connsiteY79" fmla="*/ 5779295 h 6886576"/>
              <a:gd name="connsiteX80" fmla="*/ 909746 w 5511704"/>
              <a:gd name="connsiteY80" fmla="*/ 6029326 h 6886576"/>
              <a:gd name="connsiteX81" fmla="*/ 1168509 w 5511704"/>
              <a:gd name="connsiteY81" fmla="*/ 6222207 h 6886576"/>
              <a:gd name="connsiteX82" fmla="*/ 985339 w 5511704"/>
              <a:gd name="connsiteY82" fmla="*/ 6193632 h 6886576"/>
              <a:gd name="connsiteX83" fmla="*/ 732391 w 5511704"/>
              <a:gd name="connsiteY83" fmla="*/ 6082904 h 6886576"/>
              <a:gd name="connsiteX84" fmla="*/ 645167 w 5511704"/>
              <a:gd name="connsiteY84" fmla="*/ 6125766 h 6886576"/>
              <a:gd name="connsiteX85" fmla="*/ 883579 w 5511704"/>
              <a:gd name="connsiteY85" fmla="*/ 6307932 h 6886576"/>
              <a:gd name="connsiteX86" fmla="*/ 1020229 w 5511704"/>
              <a:gd name="connsiteY86" fmla="*/ 6393657 h 6886576"/>
              <a:gd name="connsiteX87" fmla="*/ 1075471 w 5511704"/>
              <a:gd name="connsiteY87" fmla="*/ 6457950 h 6886576"/>
              <a:gd name="connsiteX88" fmla="*/ 1232473 w 5511704"/>
              <a:gd name="connsiteY88" fmla="*/ 6686551 h 6886576"/>
              <a:gd name="connsiteX89" fmla="*/ 1592997 w 5511704"/>
              <a:gd name="connsiteY89" fmla="*/ 6886576 h 6886576"/>
              <a:gd name="connsiteX90" fmla="*/ 5511704 w 5511704"/>
              <a:gd name="connsiteY90" fmla="*/ 6886576 h 6886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5511704" h="6886576">
                <a:moveTo>
                  <a:pt x="5511704" y="0"/>
                </a:moveTo>
                <a:lnTo>
                  <a:pt x="1008599" y="0"/>
                </a:lnTo>
                <a:cubicBezTo>
                  <a:pt x="1110360" y="35719"/>
                  <a:pt x="1209214" y="78581"/>
                  <a:pt x="1310975" y="110728"/>
                </a:cubicBezTo>
                <a:cubicBezTo>
                  <a:pt x="1296437" y="146447"/>
                  <a:pt x="1281900" y="139303"/>
                  <a:pt x="1267362" y="135731"/>
                </a:cubicBezTo>
                <a:cubicBezTo>
                  <a:pt x="1180139" y="121445"/>
                  <a:pt x="1090008" y="110728"/>
                  <a:pt x="1005692" y="71437"/>
                </a:cubicBezTo>
                <a:cubicBezTo>
                  <a:pt x="985339" y="64294"/>
                  <a:pt x="962080" y="64294"/>
                  <a:pt x="953358" y="89297"/>
                </a:cubicBezTo>
                <a:cubicBezTo>
                  <a:pt x="938820" y="125016"/>
                  <a:pt x="959172" y="146447"/>
                  <a:pt x="979525" y="164307"/>
                </a:cubicBezTo>
                <a:cubicBezTo>
                  <a:pt x="1014414" y="196453"/>
                  <a:pt x="1055118" y="189310"/>
                  <a:pt x="1092915" y="192882"/>
                </a:cubicBezTo>
                <a:cubicBezTo>
                  <a:pt x="1197583" y="210741"/>
                  <a:pt x="1247011" y="260747"/>
                  <a:pt x="1270270" y="375047"/>
                </a:cubicBezTo>
                <a:cubicBezTo>
                  <a:pt x="1180139" y="328613"/>
                  <a:pt x="1090008" y="385763"/>
                  <a:pt x="1002784" y="353615"/>
                </a:cubicBezTo>
                <a:cubicBezTo>
                  <a:pt x="979525" y="346472"/>
                  <a:pt x="944635" y="357188"/>
                  <a:pt x="956265" y="396479"/>
                </a:cubicBezTo>
                <a:cubicBezTo>
                  <a:pt x="967894" y="432198"/>
                  <a:pt x="1005692" y="460772"/>
                  <a:pt x="938820" y="453629"/>
                </a:cubicBezTo>
                <a:cubicBezTo>
                  <a:pt x="889393" y="450056"/>
                  <a:pt x="874856" y="407194"/>
                  <a:pt x="860319" y="360759"/>
                </a:cubicBezTo>
                <a:cubicBezTo>
                  <a:pt x="848689" y="335757"/>
                  <a:pt x="816707" y="321469"/>
                  <a:pt x="793447" y="335757"/>
                </a:cubicBezTo>
                <a:cubicBezTo>
                  <a:pt x="764373" y="350044"/>
                  <a:pt x="773095" y="389335"/>
                  <a:pt x="773095" y="417910"/>
                </a:cubicBezTo>
                <a:cubicBezTo>
                  <a:pt x="770187" y="471488"/>
                  <a:pt x="793447" y="496491"/>
                  <a:pt x="834151" y="507206"/>
                </a:cubicBezTo>
                <a:cubicBezTo>
                  <a:pt x="883579" y="521494"/>
                  <a:pt x="933005" y="539354"/>
                  <a:pt x="996969" y="560785"/>
                </a:cubicBezTo>
                <a:cubicBezTo>
                  <a:pt x="927190" y="596503"/>
                  <a:pt x="874856" y="589360"/>
                  <a:pt x="822522" y="560785"/>
                </a:cubicBezTo>
                <a:cubicBezTo>
                  <a:pt x="758558" y="528637"/>
                  <a:pt x="674242" y="485775"/>
                  <a:pt x="621908" y="525066"/>
                </a:cubicBezTo>
                <a:cubicBezTo>
                  <a:pt x="543407" y="582216"/>
                  <a:pt x="479443" y="546497"/>
                  <a:pt x="409664" y="535781"/>
                </a:cubicBezTo>
                <a:cubicBezTo>
                  <a:pt x="264290" y="514350"/>
                  <a:pt x="354422" y="482204"/>
                  <a:pt x="209049" y="464344"/>
                </a:cubicBezTo>
                <a:cubicBezTo>
                  <a:pt x="150900" y="457200"/>
                  <a:pt x="89843" y="428625"/>
                  <a:pt x="5527" y="467916"/>
                </a:cubicBezTo>
                <a:cubicBezTo>
                  <a:pt x="386404" y="675085"/>
                  <a:pt x="566666" y="660797"/>
                  <a:pt x="906838" y="914400"/>
                </a:cubicBezTo>
                <a:cubicBezTo>
                  <a:pt x="892301" y="939404"/>
                  <a:pt x="877764" y="928688"/>
                  <a:pt x="863226" y="925116"/>
                </a:cubicBezTo>
                <a:cubicBezTo>
                  <a:pt x="839967" y="921544"/>
                  <a:pt x="810892" y="907256"/>
                  <a:pt x="805077" y="953691"/>
                </a:cubicBezTo>
                <a:cubicBezTo>
                  <a:pt x="802169" y="989410"/>
                  <a:pt x="819615" y="1007269"/>
                  <a:pt x="848689" y="1010841"/>
                </a:cubicBezTo>
                <a:cubicBezTo>
                  <a:pt x="933005" y="1025129"/>
                  <a:pt x="1008599" y="1075135"/>
                  <a:pt x="1084193" y="1117997"/>
                </a:cubicBezTo>
                <a:cubicBezTo>
                  <a:pt x="1119082" y="1135857"/>
                  <a:pt x="1156879" y="1160860"/>
                  <a:pt x="1142342" y="1225153"/>
                </a:cubicBezTo>
                <a:cubicBezTo>
                  <a:pt x="1113268" y="1243013"/>
                  <a:pt x="1092915" y="1218009"/>
                  <a:pt x="1069655" y="1214438"/>
                </a:cubicBezTo>
                <a:cubicBezTo>
                  <a:pt x="1046396" y="1210866"/>
                  <a:pt x="991154" y="1225153"/>
                  <a:pt x="1005692" y="1235869"/>
                </a:cubicBezTo>
                <a:cubicBezTo>
                  <a:pt x="1072563" y="1275159"/>
                  <a:pt x="950450" y="1371600"/>
                  <a:pt x="1031858" y="1371600"/>
                </a:cubicBezTo>
                <a:cubicBezTo>
                  <a:pt x="1165601" y="1371600"/>
                  <a:pt x="1238288" y="1543050"/>
                  <a:pt x="1366216" y="1546622"/>
                </a:cubicBezTo>
                <a:cubicBezTo>
                  <a:pt x="1386568" y="1546622"/>
                  <a:pt x="1395290" y="1578770"/>
                  <a:pt x="1395290" y="1603772"/>
                </a:cubicBezTo>
                <a:cubicBezTo>
                  <a:pt x="1395290" y="1635920"/>
                  <a:pt x="1374939" y="1639491"/>
                  <a:pt x="1354586" y="1643063"/>
                </a:cubicBezTo>
                <a:cubicBezTo>
                  <a:pt x="1322604" y="1646635"/>
                  <a:pt x="1287715" y="1603772"/>
                  <a:pt x="1247011" y="1664494"/>
                </a:cubicBezTo>
                <a:cubicBezTo>
                  <a:pt x="1322604" y="1700213"/>
                  <a:pt x="1401105" y="1735932"/>
                  <a:pt x="1398198" y="1857375"/>
                </a:cubicBezTo>
                <a:cubicBezTo>
                  <a:pt x="1398198" y="1889523"/>
                  <a:pt x="1430180" y="1903810"/>
                  <a:pt x="1453440" y="1910954"/>
                </a:cubicBezTo>
                <a:cubicBezTo>
                  <a:pt x="1494144" y="1925241"/>
                  <a:pt x="1526126" y="1946673"/>
                  <a:pt x="1549386" y="1993106"/>
                </a:cubicBezTo>
                <a:cubicBezTo>
                  <a:pt x="1549386" y="2003822"/>
                  <a:pt x="1549386" y="2010966"/>
                  <a:pt x="1549386" y="2021681"/>
                </a:cubicBezTo>
                <a:cubicBezTo>
                  <a:pt x="1543571" y="2132410"/>
                  <a:pt x="1485422" y="2128838"/>
                  <a:pt x="1421458" y="2110978"/>
                </a:cubicBezTo>
                <a:cubicBezTo>
                  <a:pt x="1345864" y="2089547"/>
                  <a:pt x="1270270" y="2046685"/>
                  <a:pt x="1188861" y="2085976"/>
                </a:cubicBezTo>
                <a:cubicBezTo>
                  <a:pt x="1302252" y="2139554"/>
                  <a:pt x="1427272" y="2143126"/>
                  <a:pt x="1531941" y="2218135"/>
                </a:cubicBezTo>
                <a:cubicBezTo>
                  <a:pt x="1142342" y="2232422"/>
                  <a:pt x="799262" y="1993106"/>
                  <a:pt x="421293" y="1900238"/>
                </a:cubicBezTo>
                <a:cubicBezTo>
                  <a:pt x="432923" y="1960960"/>
                  <a:pt x="464905" y="1975247"/>
                  <a:pt x="491072" y="1982391"/>
                </a:cubicBezTo>
                <a:cubicBezTo>
                  <a:pt x="630630" y="2028825"/>
                  <a:pt x="752743" y="2121695"/>
                  <a:pt x="880671" y="2200276"/>
                </a:cubicBezTo>
                <a:cubicBezTo>
                  <a:pt x="933005" y="2232422"/>
                  <a:pt x="970802" y="2268142"/>
                  <a:pt x="991154" y="2336007"/>
                </a:cubicBezTo>
                <a:cubicBezTo>
                  <a:pt x="1008599" y="2400300"/>
                  <a:pt x="1043489" y="2428875"/>
                  <a:pt x="1107453" y="2411016"/>
                </a:cubicBezTo>
                <a:cubicBezTo>
                  <a:pt x="1159787" y="2396729"/>
                  <a:pt x="1215029" y="2403873"/>
                  <a:pt x="1270270" y="2411016"/>
                </a:cubicBezTo>
                <a:cubicBezTo>
                  <a:pt x="1331326" y="2418160"/>
                  <a:pt x="1401105" y="2489597"/>
                  <a:pt x="1386568" y="2528889"/>
                </a:cubicBezTo>
                <a:cubicBezTo>
                  <a:pt x="1357494" y="2593182"/>
                  <a:pt x="1308067" y="2561035"/>
                  <a:pt x="1267362" y="2553891"/>
                </a:cubicBezTo>
                <a:cubicBezTo>
                  <a:pt x="1217936" y="2546748"/>
                  <a:pt x="1127805" y="2528889"/>
                  <a:pt x="1127805" y="2536032"/>
                </a:cubicBezTo>
                <a:cubicBezTo>
                  <a:pt x="1095822" y="2696766"/>
                  <a:pt x="1023136" y="2575322"/>
                  <a:pt x="970802" y="2575322"/>
                </a:cubicBezTo>
                <a:cubicBezTo>
                  <a:pt x="921375" y="2575322"/>
                  <a:pt x="871949" y="2557463"/>
                  <a:pt x="825429" y="2543176"/>
                </a:cubicBezTo>
                <a:cubicBezTo>
                  <a:pt x="764373" y="2525316"/>
                  <a:pt x="709132" y="2557463"/>
                  <a:pt x="650982" y="2564607"/>
                </a:cubicBezTo>
                <a:cubicBezTo>
                  <a:pt x="598648" y="2571751"/>
                  <a:pt x="627722" y="2664620"/>
                  <a:pt x="595740" y="2703909"/>
                </a:cubicBezTo>
                <a:cubicBezTo>
                  <a:pt x="589926" y="2714626"/>
                  <a:pt x="584111" y="2714626"/>
                  <a:pt x="578296" y="2714626"/>
                </a:cubicBezTo>
                <a:cubicBezTo>
                  <a:pt x="560851" y="2993232"/>
                  <a:pt x="255568" y="2925366"/>
                  <a:pt x="255568" y="2936081"/>
                </a:cubicBezTo>
                <a:cubicBezTo>
                  <a:pt x="229401" y="2953941"/>
                  <a:pt x="197419" y="2911079"/>
                  <a:pt x="165437" y="2953941"/>
                </a:cubicBezTo>
                <a:cubicBezTo>
                  <a:pt x="302087" y="3150394"/>
                  <a:pt x="511425" y="3196828"/>
                  <a:pt x="697501" y="3343275"/>
                </a:cubicBezTo>
                <a:cubicBezTo>
                  <a:pt x="543407" y="3393282"/>
                  <a:pt x="453275" y="3221832"/>
                  <a:pt x="339884" y="3243263"/>
                </a:cubicBezTo>
                <a:cubicBezTo>
                  <a:pt x="284643" y="3296842"/>
                  <a:pt x="450368" y="3382566"/>
                  <a:pt x="290458" y="3407569"/>
                </a:cubicBezTo>
                <a:cubicBezTo>
                  <a:pt x="360236" y="3454004"/>
                  <a:pt x="409664" y="3500439"/>
                  <a:pt x="459090" y="3554016"/>
                </a:cubicBezTo>
                <a:cubicBezTo>
                  <a:pt x="543407" y="3650457"/>
                  <a:pt x="560851" y="3714751"/>
                  <a:pt x="520147" y="3843338"/>
                </a:cubicBezTo>
                <a:cubicBezTo>
                  <a:pt x="493979" y="3929063"/>
                  <a:pt x="456183" y="4007645"/>
                  <a:pt x="491072" y="4107657"/>
                </a:cubicBezTo>
                <a:cubicBezTo>
                  <a:pt x="514332" y="4175522"/>
                  <a:pt x="505609" y="4221957"/>
                  <a:pt x="418386" y="4189810"/>
                </a:cubicBezTo>
                <a:cubicBezTo>
                  <a:pt x="325347" y="4157663"/>
                  <a:pt x="290458" y="4218386"/>
                  <a:pt x="313718" y="4339829"/>
                </a:cubicBezTo>
                <a:cubicBezTo>
                  <a:pt x="328254" y="4418410"/>
                  <a:pt x="313718" y="4443413"/>
                  <a:pt x="249753" y="4432698"/>
                </a:cubicBezTo>
                <a:cubicBezTo>
                  <a:pt x="179975" y="4421982"/>
                  <a:pt x="113103" y="4371976"/>
                  <a:pt x="25879" y="4396979"/>
                </a:cubicBezTo>
                <a:cubicBezTo>
                  <a:pt x="95658" y="4539854"/>
                  <a:pt x="243939" y="4496991"/>
                  <a:pt x="325347" y="4632722"/>
                </a:cubicBezTo>
                <a:cubicBezTo>
                  <a:pt x="229401" y="4632722"/>
                  <a:pt x="153807" y="4632722"/>
                  <a:pt x="84029" y="4604147"/>
                </a:cubicBezTo>
                <a:cubicBezTo>
                  <a:pt x="54954" y="4593433"/>
                  <a:pt x="22972" y="4579145"/>
                  <a:pt x="5527" y="4622007"/>
                </a:cubicBezTo>
                <a:cubicBezTo>
                  <a:pt x="-14826" y="4672014"/>
                  <a:pt x="25879" y="4689872"/>
                  <a:pt x="49139" y="4697016"/>
                </a:cubicBezTo>
                <a:cubicBezTo>
                  <a:pt x="116011" y="4722019"/>
                  <a:pt x="168344" y="4779170"/>
                  <a:pt x="226494" y="4825604"/>
                </a:cubicBezTo>
                <a:cubicBezTo>
                  <a:pt x="351514" y="4925616"/>
                  <a:pt x="488165" y="5011341"/>
                  <a:pt x="592833" y="5175647"/>
                </a:cubicBezTo>
                <a:cubicBezTo>
                  <a:pt x="461997" y="5132785"/>
                  <a:pt x="363144" y="5032772"/>
                  <a:pt x="238123" y="5014913"/>
                </a:cubicBezTo>
                <a:cubicBezTo>
                  <a:pt x="345700" y="5164932"/>
                  <a:pt x="482350" y="5264944"/>
                  <a:pt x="610278" y="5375673"/>
                </a:cubicBezTo>
                <a:cubicBezTo>
                  <a:pt x="648075" y="5407819"/>
                  <a:pt x="685872" y="5429250"/>
                  <a:pt x="691686" y="5497116"/>
                </a:cubicBezTo>
                <a:cubicBezTo>
                  <a:pt x="709132" y="5629276"/>
                  <a:pt x="755650" y="5736432"/>
                  <a:pt x="860319" y="5793582"/>
                </a:cubicBezTo>
                <a:cubicBezTo>
                  <a:pt x="860319" y="5793582"/>
                  <a:pt x="854504" y="5815013"/>
                  <a:pt x="851597" y="5825729"/>
                </a:cubicBezTo>
                <a:cubicBezTo>
                  <a:pt x="787632" y="5829301"/>
                  <a:pt x="738206" y="5750720"/>
                  <a:pt x="659704" y="5779295"/>
                </a:cubicBezTo>
                <a:cubicBezTo>
                  <a:pt x="738206" y="5886451"/>
                  <a:pt x="802169" y="5979319"/>
                  <a:pt x="909746" y="6029326"/>
                </a:cubicBezTo>
                <a:cubicBezTo>
                  <a:pt x="996969" y="6068616"/>
                  <a:pt x="1104545" y="6093620"/>
                  <a:pt x="1168509" y="6222207"/>
                </a:cubicBezTo>
                <a:cubicBezTo>
                  <a:pt x="1095822" y="6247210"/>
                  <a:pt x="1040581" y="6215063"/>
                  <a:pt x="985339" y="6193632"/>
                </a:cubicBezTo>
                <a:cubicBezTo>
                  <a:pt x="901023" y="6157913"/>
                  <a:pt x="816707" y="6118623"/>
                  <a:pt x="732391" y="6082904"/>
                </a:cubicBezTo>
                <a:cubicBezTo>
                  <a:pt x="700408" y="6068616"/>
                  <a:pt x="665519" y="6061472"/>
                  <a:pt x="645167" y="6125766"/>
                </a:cubicBezTo>
                <a:cubicBezTo>
                  <a:pt x="752743" y="6140053"/>
                  <a:pt x="816707" y="6225779"/>
                  <a:pt x="883579" y="6307932"/>
                </a:cubicBezTo>
                <a:cubicBezTo>
                  <a:pt x="921375" y="6354366"/>
                  <a:pt x="953358" y="6415088"/>
                  <a:pt x="1020229" y="6393657"/>
                </a:cubicBezTo>
                <a:cubicBezTo>
                  <a:pt x="1055118" y="6382942"/>
                  <a:pt x="1078378" y="6415088"/>
                  <a:pt x="1075471" y="6457950"/>
                </a:cubicBezTo>
                <a:cubicBezTo>
                  <a:pt x="1060933" y="6607970"/>
                  <a:pt x="1145250" y="6657976"/>
                  <a:pt x="1232473" y="6686551"/>
                </a:cubicBezTo>
                <a:cubicBezTo>
                  <a:pt x="1360401" y="6729413"/>
                  <a:pt x="1473792" y="6815138"/>
                  <a:pt x="1592997" y="6886576"/>
                </a:cubicBezTo>
                <a:lnTo>
                  <a:pt x="5511704" y="6886576"/>
                </a:lnTo>
                <a:close/>
              </a:path>
            </a:pathLst>
          </a:custGeom>
          <a:solidFill>
            <a:schemeClr val="bg2">
              <a:alpha val="50000"/>
            </a:schemeClr>
          </a:solidFill>
          <a:ln w="32707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11D811-4D43-4854-A4F3-9F96A329F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13312"/>
            <a:ext cx="3028950" cy="5431376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Proposed approach for the conclusion of  UNEP@50</a:t>
            </a:r>
            <a:endParaRPr lang="en-KE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D4DBD0-B84F-41C0-A4E6-E1B6F76062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787803"/>
            <a:ext cx="4879730" cy="5933672"/>
          </a:xfrm>
        </p:spPr>
        <p:txBody>
          <a:bodyPr anchor="ctr">
            <a:noAutofit/>
          </a:bodyPr>
          <a:lstStyle/>
          <a:p>
            <a:pPr lvl="0">
              <a:lnSpc>
                <a:spcPct val="9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Include a new item in the agenda of UNEA-5, entitled “Commemoration of the creation of the United Nations Environment Programme in 1972” </a:t>
            </a:r>
          </a:p>
          <a:p>
            <a:pPr lvl="0">
              <a:lnSpc>
                <a:spcPct val="9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 - alternatively - convene a special session of UNEA back-to-back to the resumed fifth session under the Presidency of UNEA-6</a:t>
            </a:r>
          </a:p>
          <a:p>
            <a:pPr lvl="0">
              <a:lnSpc>
                <a:spcPct val="9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Hold the commemoration for a period of maximum 2 days as part of the High-Level Segment, reflecting on key UNEP achievements and looking ahead towards future challenges and opportunities</a:t>
            </a:r>
          </a:p>
          <a:p>
            <a:pPr lvl="0">
              <a:lnSpc>
                <a:spcPct val="90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Take stock of, endorse or adopt the outcome of the consultation process under GA Resolution 73/333</a:t>
            </a:r>
            <a:endParaRPr lang="en-KE" sz="2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</a:pPr>
            <a:endParaRPr lang="en-KE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7C3F6AB-EA3E-4245-934C-F49B4A2C7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2D97DE8-9B6A-4AC9-BC75-C86FBB0D4BBE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28E2794-8634-4B04-A821-C99A4B1370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65308" y="104257"/>
            <a:ext cx="1176301" cy="8592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2557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rgbClr val="00AE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8063" y="2233013"/>
            <a:ext cx="8647873" cy="2091265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Roboto" panose="02000000000000000000"/>
              </a:rPr>
              <a:t>Thank you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6F029B-EB8D-4462-B632-B8862B37390F}"/>
              </a:ext>
            </a:extLst>
          </p:cNvPr>
          <p:cNvSpPr/>
          <p:nvPr/>
        </p:nvSpPr>
        <p:spPr>
          <a:xfrm>
            <a:off x="130637" y="5238496"/>
            <a:ext cx="692179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Governance Affairs Office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5" name="Picture 4" descr="A picture containing clock, drawing&#10;&#10;Description automatically generated">
            <a:extLst>
              <a:ext uri="{FF2B5EF4-FFF2-40B4-BE49-F238E27FC236}">
                <a16:creationId xmlns:a16="http://schemas.microsoft.com/office/drawing/2014/main" id="{A4EC2C22-92E5-48B6-82D4-1EFADB21D0D2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37" y="230293"/>
            <a:ext cx="1720580" cy="12568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B8FF71D-6F0A-4AF7-9620-AAA9CA704583}"/>
              </a:ext>
            </a:extLst>
          </p:cNvPr>
          <p:cNvPicPr>
            <a:picLocks noChangeAspect="1"/>
          </p:cNvPicPr>
          <p:nvPr/>
        </p:nvPicPr>
        <p:blipFill>
          <a:blip r:embed="rId4">
            <a:biLevel thresh="25000"/>
          </a:blip>
          <a:stretch>
            <a:fillRect/>
          </a:stretch>
        </p:blipFill>
        <p:spPr>
          <a:xfrm>
            <a:off x="7337329" y="29279"/>
            <a:ext cx="1806671" cy="1457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356765"/>
      </p:ext>
    </p:extLst>
  </p:cSld>
  <p:clrMapOvr>
    <a:masterClrMapping/>
  </p:clrMapOvr>
</p:sld>
</file>

<file path=ppt/theme/theme1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Update on Reform Roadmap 11 (9 October 2019).potx" id="{F46B050F-67C3-4D52-B402-D652BB6E23D1}" vid="{53053439-D5B4-4E8C-A0F9-790A6870CEA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EF12D8767FA54BBB807D88F2594C06" ma:contentTypeVersion="11" ma:contentTypeDescription="Create a new document." ma:contentTypeScope="" ma:versionID="2d7491d6d25d20039085f615465d5a60">
  <xsd:schema xmlns:xsd="http://www.w3.org/2001/XMLSchema" xmlns:xs="http://www.w3.org/2001/XMLSchema" xmlns:p="http://schemas.microsoft.com/office/2006/metadata/properties" xmlns:ns3="9676b2f0-eb7a-4411-8826-9ee3fcf05896" xmlns:ns4="b6c2d4dc-5c42-4736-b7e4-b658500edbfa" targetNamespace="http://schemas.microsoft.com/office/2006/metadata/properties" ma:root="true" ma:fieldsID="0a378d0847e496cf2032be7db190df3c" ns3:_="" ns4:_="">
    <xsd:import namespace="9676b2f0-eb7a-4411-8826-9ee3fcf05896"/>
    <xsd:import namespace="b6c2d4dc-5c42-4736-b7e4-b658500edbf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76b2f0-eb7a-4411-8826-9ee3fcf058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c2d4dc-5c42-4736-b7e4-b658500edbfa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7AF9869-3E44-4387-9E32-F8014E29CE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676b2f0-eb7a-4411-8826-9ee3fcf05896"/>
    <ds:schemaRef ds:uri="b6c2d4dc-5c42-4736-b7e4-b658500edbf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C72FA94-A24E-4F8E-8399-F967910C54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47E4FA-6DD8-4780-9476-627AB2C1CBEF}">
  <ds:schemaRefs>
    <ds:schemaRef ds:uri="http://purl.org/dc/elements/1.1/"/>
    <ds:schemaRef ds:uri="http://purl.org/dc/dcmitype/"/>
    <ds:schemaRef ds:uri="b6c2d4dc-5c42-4736-b7e4-b658500edbfa"/>
    <ds:schemaRef ds:uri="http://schemas.microsoft.com/office/2006/metadata/properties"/>
    <ds:schemaRef ds:uri="http://www.w3.org/XML/1998/namespace"/>
    <ds:schemaRef ds:uri="http://purl.org/dc/terms/"/>
    <ds:schemaRef ds:uri="http://schemas.microsoft.com/office/2006/documentManagement/types"/>
    <ds:schemaRef ds:uri="9676b2f0-eb7a-4411-8826-9ee3fcf05896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719</Words>
  <Application>Microsoft Office PowerPoint</Application>
  <PresentationFormat>On-screen Show (4:3)</PresentationFormat>
  <Paragraphs>57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Arial</vt:lpstr>
      <vt:lpstr>Calibri</vt:lpstr>
      <vt:lpstr>Roboto</vt:lpstr>
      <vt:lpstr>Roboto Regular</vt:lpstr>
      <vt:lpstr>Symbol</vt:lpstr>
      <vt:lpstr>Times New Roman</vt:lpstr>
      <vt:lpstr>Wingdings</vt:lpstr>
      <vt:lpstr>3_Office Theme</vt:lpstr>
      <vt:lpstr>1_Office Theme</vt:lpstr>
      <vt:lpstr>    Preparation for the commemoration of the 50th anniversary of the creation of UNEP.  </vt:lpstr>
      <vt:lpstr> Background  </vt:lpstr>
      <vt:lpstr>Proposed Principles for UNEP@50</vt:lpstr>
      <vt:lpstr> Proposed approach for the kick-off  for UNEP@50</vt:lpstr>
      <vt:lpstr>  Proposed engagement and outreach activities between kick-off and conclusion of UNEP@50</vt:lpstr>
      <vt:lpstr>  Science-policy input for UNEP@50</vt:lpstr>
      <vt:lpstr>Proposed approach for the conclusion of  UNEP@50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Preparation for the commemoration of the 50th anniversary of the creation of UNEP.</dc:title>
  <dc:creator>Aline Nsengimana Umutoni</dc:creator>
  <cp:lastModifiedBy>Ulf Bjornholm</cp:lastModifiedBy>
  <cp:revision>13</cp:revision>
  <dcterms:created xsi:type="dcterms:W3CDTF">2020-12-09T15:25:53Z</dcterms:created>
  <dcterms:modified xsi:type="dcterms:W3CDTF">2020-12-10T06:10:09Z</dcterms:modified>
</cp:coreProperties>
</file>