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1" r:id="rId3"/>
    <p:sldId id="262" r:id="rId4"/>
    <p:sldId id="263" r:id="rId5"/>
    <p:sldId id="266" r:id="rId6"/>
    <p:sldId id="267" r:id="rId7"/>
    <p:sldId id="268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8" d="100"/>
          <a:sy n="68" d="100"/>
        </p:scale>
        <p:origin x="580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A1091-9707-4D06-9E09-52ABED3FDA4C}" type="datetimeFigureOut">
              <a:rPr lang="en-US" smtClean="0"/>
              <a:t>10/12/2020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CFC8DD-8CED-42E0-A67D-2E8F111845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54106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A1091-9707-4D06-9E09-52ABED3FDA4C}" type="datetimeFigureOut">
              <a:rPr lang="en-US" smtClean="0"/>
              <a:t>10/12/2020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CFC8DD-8CED-42E0-A67D-2E8F111845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50328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A1091-9707-4D06-9E09-52ABED3FDA4C}" type="datetimeFigureOut">
              <a:rPr lang="en-US" smtClean="0"/>
              <a:t>10/12/2020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CFC8DD-8CED-42E0-A67D-2E8F111845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0347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A1091-9707-4D06-9E09-52ABED3FDA4C}" type="datetimeFigureOut">
              <a:rPr lang="en-US" smtClean="0"/>
              <a:t>10/12/2020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CFC8DD-8CED-42E0-A67D-2E8F111845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65233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A1091-9707-4D06-9E09-52ABED3FDA4C}" type="datetimeFigureOut">
              <a:rPr lang="en-US" smtClean="0"/>
              <a:t>10/12/2020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CFC8DD-8CED-42E0-A67D-2E8F111845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10124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A1091-9707-4D06-9E09-52ABED3FDA4C}" type="datetimeFigureOut">
              <a:rPr lang="en-US" smtClean="0"/>
              <a:t>10/12/2020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CFC8DD-8CED-42E0-A67D-2E8F111845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35785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A1091-9707-4D06-9E09-52ABED3FDA4C}" type="datetimeFigureOut">
              <a:rPr lang="en-US" smtClean="0"/>
              <a:t>10/12/2020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CFC8DD-8CED-42E0-A67D-2E8F111845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51406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A1091-9707-4D06-9E09-52ABED3FDA4C}" type="datetimeFigureOut">
              <a:rPr lang="en-US" smtClean="0"/>
              <a:t>10/12/2020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CFC8DD-8CED-42E0-A67D-2E8F111845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66614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A1091-9707-4D06-9E09-52ABED3FDA4C}" type="datetimeFigureOut">
              <a:rPr lang="en-US" smtClean="0"/>
              <a:t>10/12/2020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CFC8DD-8CED-42E0-A67D-2E8F111845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00238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A1091-9707-4D06-9E09-52ABED3FDA4C}" type="datetimeFigureOut">
              <a:rPr lang="en-US" smtClean="0"/>
              <a:t>10/12/2020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CFC8DD-8CED-42E0-A67D-2E8F111845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64097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A1091-9707-4D06-9E09-52ABED3FDA4C}" type="datetimeFigureOut">
              <a:rPr lang="en-US" smtClean="0"/>
              <a:t>10/12/2020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CFC8DD-8CED-42E0-A67D-2E8F111845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63628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9A1091-9707-4D06-9E09-52ABED3FDA4C}" type="datetimeFigureOut">
              <a:rPr lang="en-US" smtClean="0"/>
              <a:t>10/12/2020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CFC8DD-8CED-42E0-A67D-2E8F111845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5644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.docx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e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7" name="Rectangle 36">
            <a:extLst>
              <a:ext uri="{FF2B5EF4-FFF2-40B4-BE49-F238E27FC236}">
                <a16:creationId xmlns:a16="http://schemas.microsoft.com/office/drawing/2014/main" id="{0671A8AE-40A1-4631-A6B8-581AFF065482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Content Placeholder 6" descr="A group of people in a room&#10;&#10;Description automatically generated">
            <a:extLst>
              <a:ext uri="{FF2B5EF4-FFF2-40B4-BE49-F238E27FC236}">
                <a16:creationId xmlns:a16="http://schemas.microsoft.com/office/drawing/2014/main" id="{2FAA46A0-81AC-42D1-8BF5-9E165896A1E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83" t="9091" r="21616"/>
          <a:stretch/>
        </p:blipFill>
        <p:spPr>
          <a:xfrm>
            <a:off x="4152900" y="10"/>
            <a:ext cx="8039099" cy="6857990"/>
          </a:xfrm>
          <a:prstGeom prst="rect">
            <a:avLst/>
          </a:prstGeom>
        </p:spPr>
      </p:pic>
      <p:sp>
        <p:nvSpPr>
          <p:cNvPr id="39" name="Rectangle 38">
            <a:extLst>
              <a:ext uri="{FF2B5EF4-FFF2-40B4-BE49-F238E27FC236}">
                <a16:creationId xmlns:a16="http://schemas.microsoft.com/office/drawing/2014/main" id="{AB58EF07-17C2-48CF-ABB0-EEF1F17CB8F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" y="0"/>
            <a:ext cx="9339206" cy="6858000"/>
          </a:xfrm>
          <a:prstGeom prst="rect">
            <a:avLst/>
          </a:prstGeom>
          <a:gradFill>
            <a:gsLst>
              <a:gs pos="58000">
                <a:schemeClr val="bg1"/>
              </a:gs>
              <a:gs pos="33000">
                <a:schemeClr val="bg1">
                  <a:alpha val="64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70B474C-3DF1-4D76-8127-3717BFFAA0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7981" y="771988"/>
            <a:ext cx="4023360" cy="3554509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pPr marL="742950" lvl="1" indent="-285750" algn="l" rtl="0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en-US" sz="4000" dirty="0">
                <a:solidFill>
                  <a:schemeClr val="tx1"/>
                </a:solidFill>
                <a:latin typeface="Times New Roman" panose="02020603050405020304" pitchFamily="18" charset="0"/>
                <a:ea typeface="DengXian" panose="02010600030101010101" pitchFamily="2" charset="-122"/>
              </a:rPr>
              <a:t>Draft structure of the fifth session of the OECPR -15 – 19 February 2021</a:t>
            </a:r>
            <a:br>
              <a:rPr lang="en-US" sz="37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endParaRPr lang="en-US" sz="3700" b="1" kern="12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AF2F604E-43BE-4DC3-B983-E071523364F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759921" y="346791"/>
            <a:ext cx="146304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08C9B587-E65E-4B52-B37C-ABEBB6E8792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1029" y="4546920"/>
            <a:ext cx="3977640" cy="18288"/>
          </a:xfrm>
          <a:prstGeom prst="rect">
            <a:avLst/>
          </a:prstGeom>
          <a:solidFill>
            <a:schemeClr val="tx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0503431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>
            <a:extLst>
              <a:ext uri="{FF2B5EF4-FFF2-40B4-BE49-F238E27FC236}">
                <a16:creationId xmlns:a16="http://schemas.microsoft.com/office/drawing/2014/main" id="{CE312BFE-7AE2-46FD-9DA2-5261808E6D1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60359668"/>
              </p:ext>
            </p:extLst>
          </p:nvPr>
        </p:nvGraphicFramePr>
        <p:xfrm>
          <a:off x="678730" y="169683"/>
          <a:ext cx="10784264" cy="657048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" name="Document" r:id="rId3" imgW="7167254" imgH="6889491" progId="Word.Document.12">
                  <p:embed/>
                </p:oleObj>
              </mc:Choice>
              <mc:Fallback>
                <p:oleObj name="Document" r:id="rId3" imgW="7167254" imgH="6889491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78730" y="169683"/>
                        <a:ext cx="10784264" cy="657048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0449866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F3060C83-F051-4F0E-ABAD-AA0DFC48B21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83C98ABE-055B-441F-B07E-44F97F083C3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-376156" y="-253670"/>
            <a:ext cx="1827638" cy="1376989"/>
          </a:xfrm>
          <a:custGeom>
            <a:avLst/>
            <a:gdLst>
              <a:gd name="connsiteX0" fmla="*/ 0 w 1827638"/>
              <a:gd name="connsiteY0" fmla="*/ 987379 h 1376989"/>
              <a:gd name="connsiteX1" fmla="*/ 987379 w 1827638"/>
              <a:gd name="connsiteY1" fmla="*/ 0 h 1376989"/>
              <a:gd name="connsiteX2" fmla="*/ 1827638 w 1827638"/>
              <a:gd name="connsiteY2" fmla="*/ 840260 h 1376989"/>
              <a:gd name="connsiteX3" fmla="*/ 1827638 w 1827638"/>
              <a:gd name="connsiteY3" fmla="*/ 1376989 h 1376989"/>
              <a:gd name="connsiteX4" fmla="*/ 0 w 1827638"/>
              <a:gd name="connsiteY4" fmla="*/ 1376989 h 1376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7638" h="1376989">
                <a:moveTo>
                  <a:pt x="0" y="987379"/>
                </a:moveTo>
                <a:lnTo>
                  <a:pt x="987379" y="0"/>
                </a:lnTo>
                <a:lnTo>
                  <a:pt x="1827638" y="840260"/>
                </a:lnTo>
                <a:lnTo>
                  <a:pt x="1827638" y="1376989"/>
                </a:lnTo>
                <a:lnTo>
                  <a:pt x="0" y="1376989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9FDB030-9B49-4CED-8CCD-4D99382388A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891641" y="422146"/>
            <a:ext cx="645368" cy="64536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783CA14-24A1-485C-8B30-D6A5D87987A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10043482" y="655140"/>
            <a:ext cx="687472" cy="687472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9A97C86A-04D6-40F7-AE84-31AB43E6A84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9356643" y="0"/>
            <a:ext cx="2835357" cy="1480837"/>
          </a:xfrm>
          <a:custGeom>
            <a:avLst/>
            <a:gdLst>
              <a:gd name="connsiteX0" fmla="*/ 2835357 w 2835357"/>
              <a:gd name="connsiteY0" fmla="*/ 1480837 h 1480837"/>
              <a:gd name="connsiteX1" fmla="*/ 0 w 2835357"/>
              <a:gd name="connsiteY1" fmla="*/ 1480837 h 1480837"/>
              <a:gd name="connsiteX2" fmla="*/ 1552727 w 2835357"/>
              <a:gd name="connsiteY2" fmla="*/ 0 h 1480837"/>
              <a:gd name="connsiteX3" fmla="*/ 2835357 w 2835357"/>
              <a:gd name="connsiteY3" fmla="*/ 1223245 h 1480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5357" h="1480837">
                <a:moveTo>
                  <a:pt x="2835357" y="1480837"/>
                </a:moveTo>
                <a:lnTo>
                  <a:pt x="0" y="1480837"/>
                </a:lnTo>
                <a:lnTo>
                  <a:pt x="1552727" y="0"/>
                </a:lnTo>
                <a:lnTo>
                  <a:pt x="2835357" y="1223245"/>
                </a:lnTo>
                <a:close/>
              </a:path>
            </a:pathLst>
          </a:cu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7" name="Isosceles Triangle 16">
            <a:extLst>
              <a:ext uri="{FF2B5EF4-FFF2-40B4-BE49-F238E27FC236}">
                <a16:creationId xmlns:a16="http://schemas.microsoft.com/office/drawing/2014/main" id="{FF9F2414-84E8-453E-B1F3-389FDE8192D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976344" y="6115501"/>
            <a:ext cx="1494513" cy="742499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31DA68D-1B3C-4164-80DE-5E9BE03D0A2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7645" y="802186"/>
            <a:ext cx="11462994" cy="5400310"/>
          </a:xfrm>
          <a:prstGeom prst="rect">
            <a:avLst/>
          </a:prstGeom>
          <a:ln>
            <a:noFill/>
          </a:ln>
        </p:spPr>
      </p:pic>
      <p:sp>
        <p:nvSpPr>
          <p:cNvPr id="19" name="Isosceles Triangle 18">
            <a:extLst>
              <a:ext uri="{FF2B5EF4-FFF2-40B4-BE49-F238E27FC236}">
                <a16:creationId xmlns:a16="http://schemas.microsoft.com/office/drawing/2014/main" id="{3ECA69A1-7536-43AC-85EF-C7106179F5E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604080" y="6453143"/>
            <a:ext cx="814903" cy="404857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97076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86FF76B9-219D-4469-AF87-0236D29032F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DB88BD78-87E1-424D-B479-C37D8E41B12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flipH="1">
            <a:off x="10964637" y="2358"/>
            <a:ext cx="1876653" cy="1766008"/>
            <a:chOff x="-648769" y="2358"/>
            <a:chExt cx="1876653" cy="1766008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C05EB894-9410-4B20-95E4-7A25101AB895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2700000">
              <a:off x="-415188" y="-231223"/>
              <a:ext cx="1409491" cy="1876653"/>
            </a:xfrm>
            <a:custGeom>
              <a:avLst/>
              <a:gdLst>
                <a:gd name="connsiteX0" fmla="*/ 0 w 1409491"/>
                <a:gd name="connsiteY0" fmla="*/ 643075 h 1876653"/>
                <a:gd name="connsiteX1" fmla="*/ 643075 w 1409491"/>
                <a:gd name="connsiteY1" fmla="*/ 0 h 1876653"/>
                <a:gd name="connsiteX2" fmla="*/ 1409491 w 1409491"/>
                <a:gd name="connsiteY2" fmla="*/ 0 h 1876653"/>
                <a:gd name="connsiteX3" fmla="*/ 1409491 w 1409491"/>
                <a:gd name="connsiteY3" fmla="*/ 1876653 h 1876653"/>
                <a:gd name="connsiteX4" fmla="*/ 1233578 w 1409491"/>
                <a:gd name="connsiteY4" fmla="*/ 1876653 h 18766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491" h="1876653">
                  <a:moveTo>
                    <a:pt x="0" y="643075"/>
                  </a:moveTo>
                  <a:lnTo>
                    <a:pt x="643075" y="0"/>
                  </a:lnTo>
                  <a:lnTo>
                    <a:pt x="1409491" y="0"/>
                  </a:lnTo>
                  <a:lnTo>
                    <a:pt x="1409491" y="1876653"/>
                  </a:lnTo>
                  <a:lnTo>
                    <a:pt x="1233578" y="1876653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166E38B6-B050-4340-8E8F-3A971DADC03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2700000">
              <a:off x="301285" y="1282788"/>
              <a:ext cx="485578" cy="485578"/>
            </a:xfrm>
            <a:prstGeom prst="rect">
              <a:avLst/>
            </a:prstGeom>
            <a:solidFill>
              <a:schemeClr val="accent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3" name="Rectangle 12">
            <a:extLst>
              <a:ext uri="{FF2B5EF4-FFF2-40B4-BE49-F238E27FC236}">
                <a16:creationId xmlns:a16="http://schemas.microsoft.com/office/drawing/2014/main" id="{2E80C965-DB6D-4F81-9E9E-B027384D0BD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2737196" y="6033666"/>
            <a:ext cx="645368" cy="645368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Isosceles Triangle 14">
            <a:extLst>
              <a:ext uri="{FF2B5EF4-FFF2-40B4-BE49-F238E27FC236}">
                <a16:creationId xmlns:a16="http://schemas.microsoft.com/office/drawing/2014/main" id="{633C5E46-DAC5-4661-9C87-22B08E2A512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343436" y="5721108"/>
            <a:ext cx="2261965" cy="1136891"/>
          </a:xfrm>
          <a:prstGeom prst="triangle">
            <a:avLst>
              <a:gd name="adj" fmla="val 50000"/>
            </a:avLst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01ACA4A-A070-4232-96C5-B563BAD221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243" y="812800"/>
            <a:ext cx="11765560" cy="4612640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933873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173295-C7DE-4D4C-A66D-B8CB9A88BC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6600" y="385445"/>
            <a:ext cx="10515600" cy="1233805"/>
          </a:xfrm>
        </p:spPr>
        <p:txBody>
          <a:bodyPr>
            <a:normAutofit fontScale="90000"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US" sz="2400" b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Survey results to the seventh annual subcommittee meeting of the seventh committee of permanent representatives</a:t>
            </a:r>
            <a:br>
              <a:rPr lang="en-US" sz="1800" b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1300" b="1" i="1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LEGEND</a:t>
            </a:r>
            <a:br>
              <a:rPr lang="en-KE" sz="1300" b="1" i="1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1300" b="1" i="1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 &gt; Poor	2 &gt; Average	3 &gt; Good	4 &gt; Very Good		5 &gt; Excellent</a:t>
            </a:r>
            <a:endParaRPr lang="en-KE" b="1" dirty="0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E80C90E6-AAC0-44B5-8A79-0E74EC2B8152}"/>
              </a:ext>
            </a:extLst>
          </p:cNvPr>
          <p:cNvPicPr>
            <a:picLocks noGrp="1"/>
          </p:cNvPicPr>
          <p:nvPr>
            <p:ph idx="1"/>
          </p:nvPr>
        </p:nvPicPr>
        <p:blipFill rotWithShape="1">
          <a:blip r:embed="rId2"/>
          <a:srcRect l="14825" t="13820" r="17134" b="23226"/>
          <a:stretch/>
        </p:blipFill>
        <p:spPr bwMode="auto">
          <a:xfrm>
            <a:off x="736599" y="1711008"/>
            <a:ext cx="10387029" cy="48123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7630934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86FF76B9-219D-4469-AF87-0236D29032F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DB88BD78-87E1-424D-B479-C37D8E41B12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flipH="1">
            <a:off x="10964637" y="2358"/>
            <a:ext cx="1876653" cy="1766008"/>
            <a:chOff x="-648769" y="2358"/>
            <a:chExt cx="1876653" cy="1766008"/>
          </a:xfrm>
        </p:grpSpPr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C05EB894-9410-4B20-95E4-7A25101AB895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2700000">
              <a:off x="-415188" y="-231223"/>
              <a:ext cx="1409491" cy="1876653"/>
            </a:xfrm>
            <a:custGeom>
              <a:avLst/>
              <a:gdLst>
                <a:gd name="connsiteX0" fmla="*/ 0 w 1409491"/>
                <a:gd name="connsiteY0" fmla="*/ 643075 h 1876653"/>
                <a:gd name="connsiteX1" fmla="*/ 643075 w 1409491"/>
                <a:gd name="connsiteY1" fmla="*/ 0 h 1876653"/>
                <a:gd name="connsiteX2" fmla="*/ 1409491 w 1409491"/>
                <a:gd name="connsiteY2" fmla="*/ 0 h 1876653"/>
                <a:gd name="connsiteX3" fmla="*/ 1409491 w 1409491"/>
                <a:gd name="connsiteY3" fmla="*/ 1876653 h 1876653"/>
                <a:gd name="connsiteX4" fmla="*/ 1233578 w 1409491"/>
                <a:gd name="connsiteY4" fmla="*/ 1876653 h 18766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491" h="1876653">
                  <a:moveTo>
                    <a:pt x="0" y="643075"/>
                  </a:moveTo>
                  <a:lnTo>
                    <a:pt x="643075" y="0"/>
                  </a:lnTo>
                  <a:lnTo>
                    <a:pt x="1409491" y="0"/>
                  </a:lnTo>
                  <a:lnTo>
                    <a:pt x="1409491" y="1876653"/>
                  </a:lnTo>
                  <a:lnTo>
                    <a:pt x="1233578" y="1876653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166E38B6-B050-4340-8E8F-3A971DADC03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2700000">
              <a:off x="301285" y="1282788"/>
              <a:ext cx="485578" cy="485578"/>
            </a:xfrm>
            <a:prstGeom prst="rect">
              <a:avLst/>
            </a:prstGeom>
            <a:solidFill>
              <a:schemeClr val="accent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" name="Rectangle 13">
            <a:extLst>
              <a:ext uri="{FF2B5EF4-FFF2-40B4-BE49-F238E27FC236}">
                <a16:creationId xmlns:a16="http://schemas.microsoft.com/office/drawing/2014/main" id="{2E80C965-DB6D-4F81-9E9E-B027384D0BD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2737196" y="6033666"/>
            <a:ext cx="645368" cy="645368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Isosceles Triangle 15">
            <a:extLst>
              <a:ext uri="{FF2B5EF4-FFF2-40B4-BE49-F238E27FC236}">
                <a16:creationId xmlns:a16="http://schemas.microsoft.com/office/drawing/2014/main" id="{633C5E46-DAC5-4661-9C87-22B08E2A512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343436" y="5721108"/>
            <a:ext cx="2261965" cy="1136891"/>
          </a:xfrm>
          <a:prstGeom prst="triangle">
            <a:avLst>
              <a:gd name="adj" fmla="val 50000"/>
            </a:avLst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F4FA027-DCF5-4F33-A1AF-BAAA8B6B34D6}"/>
              </a:ext>
            </a:extLst>
          </p:cNvPr>
          <p:cNvPicPr/>
          <p:nvPr/>
        </p:nvPicPr>
        <p:blipFill rotWithShape="1">
          <a:blip r:embed="rId2"/>
          <a:srcRect l="14904" t="11976" r="17308" b="17401"/>
          <a:stretch/>
        </p:blipFill>
        <p:spPr bwMode="auto">
          <a:xfrm>
            <a:off x="735290" y="405353"/>
            <a:ext cx="11076495" cy="625939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3734975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910549-DBAF-42CA-B4B6-42976F2FB0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30325"/>
          </a:xfrm>
        </p:spPr>
        <p:txBody>
          <a:bodyPr>
            <a:no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en-US" sz="2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Cost comparison for virtual meetings vs in person meetings. </a:t>
            </a:r>
            <a:br>
              <a:rPr lang="en-KE" sz="2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KE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905E54-7CC8-4CD0-B8FD-24A74F2859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376295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 </a:t>
            </a:r>
            <a:endParaRPr lang="en-KE" dirty="0"/>
          </a:p>
        </p:txBody>
      </p:sp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B405AB19-771C-4EEC-8AC5-68C022C1FA1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680928"/>
              </p:ext>
            </p:extLst>
          </p:nvPr>
        </p:nvGraphicFramePr>
        <p:xfrm>
          <a:off x="367646" y="1385740"/>
          <a:ext cx="11462992" cy="3987538"/>
        </p:xfrm>
        <a:graphic>
          <a:graphicData uri="http://schemas.openxmlformats.org/drawingml/2006/table">
            <a:tbl>
              <a:tblPr firstRow="1" firstCol="1" bandRow="1"/>
              <a:tblGrid>
                <a:gridCol w="1308480">
                  <a:extLst>
                    <a:ext uri="{9D8B030D-6E8A-4147-A177-3AD203B41FA5}">
                      <a16:colId xmlns:a16="http://schemas.microsoft.com/office/drawing/2014/main" val="2877022139"/>
                    </a:ext>
                  </a:extLst>
                </a:gridCol>
                <a:gridCol w="1487642">
                  <a:extLst>
                    <a:ext uri="{9D8B030D-6E8A-4147-A177-3AD203B41FA5}">
                      <a16:colId xmlns:a16="http://schemas.microsoft.com/office/drawing/2014/main" val="1456417991"/>
                    </a:ext>
                  </a:extLst>
                </a:gridCol>
                <a:gridCol w="685231">
                  <a:extLst>
                    <a:ext uri="{9D8B030D-6E8A-4147-A177-3AD203B41FA5}">
                      <a16:colId xmlns:a16="http://schemas.microsoft.com/office/drawing/2014/main" val="3178693644"/>
                    </a:ext>
                  </a:extLst>
                </a:gridCol>
                <a:gridCol w="1154791">
                  <a:extLst>
                    <a:ext uri="{9D8B030D-6E8A-4147-A177-3AD203B41FA5}">
                      <a16:colId xmlns:a16="http://schemas.microsoft.com/office/drawing/2014/main" val="2170351208"/>
                    </a:ext>
                  </a:extLst>
                </a:gridCol>
                <a:gridCol w="934021">
                  <a:extLst>
                    <a:ext uri="{9D8B030D-6E8A-4147-A177-3AD203B41FA5}">
                      <a16:colId xmlns:a16="http://schemas.microsoft.com/office/drawing/2014/main" val="1553011248"/>
                    </a:ext>
                  </a:extLst>
                </a:gridCol>
                <a:gridCol w="1035915">
                  <a:extLst>
                    <a:ext uri="{9D8B030D-6E8A-4147-A177-3AD203B41FA5}">
                      <a16:colId xmlns:a16="http://schemas.microsoft.com/office/drawing/2014/main" val="305957752"/>
                    </a:ext>
                  </a:extLst>
                </a:gridCol>
                <a:gridCol w="1154791">
                  <a:extLst>
                    <a:ext uri="{9D8B030D-6E8A-4147-A177-3AD203B41FA5}">
                      <a16:colId xmlns:a16="http://schemas.microsoft.com/office/drawing/2014/main" val="2729219460"/>
                    </a:ext>
                  </a:extLst>
                </a:gridCol>
                <a:gridCol w="1035915">
                  <a:extLst>
                    <a:ext uri="{9D8B030D-6E8A-4147-A177-3AD203B41FA5}">
                      <a16:colId xmlns:a16="http://schemas.microsoft.com/office/drawing/2014/main" val="853684931"/>
                    </a:ext>
                  </a:extLst>
                </a:gridCol>
                <a:gridCol w="1409523">
                  <a:extLst>
                    <a:ext uri="{9D8B030D-6E8A-4147-A177-3AD203B41FA5}">
                      <a16:colId xmlns:a16="http://schemas.microsoft.com/office/drawing/2014/main" val="2313785724"/>
                    </a:ext>
                  </a:extLst>
                </a:gridCol>
                <a:gridCol w="1256683">
                  <a:extLst>
                    <a:ext uri="{9D8B030D-6E8A-4147-A177-3AD203B41FA5}">
                      <a16:colId xmlns:a16="http://schemas.microsoft.com/office/drawing/2014/main" val="934564892"/>
                    </a:ext>
                  </a:extLst>
                </a:gridCol>
              </a:tblGrid>
              <a:tr h="572100"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KE" sz="2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6 language meeting</a:t>
                      </a:r>
                      <a:endParaRPr lang="en-KE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K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KE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KE" sz="18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In-person (20 interpreters)</a:t>
                      </a:r>
                      <a:endParaRPr lang="en-KE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K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KE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KE" sz="18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Virtual with Interpretation (56 interpreters) </a:t>
                      </a:r>
                      <a:endParaRPr lang="en-KE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K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K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K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63424644"/>
                  </a:ext>
                </a:extLst>
              </a:tr>
              <a:tr h="171630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KE" sz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No. of Days</a:t>
                      </a:r>
                      <a:endParaRPr lang="en-KE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KE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No. of Meetings</a:t>
                      </a:r>
                      <a:endParaRPr lang="en-KE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KE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Hours</a:t>
                      </a:r>
                      <a:endParaRPr lang="en-KE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KE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Interpretation</a:t>
                      </a:r>
                      <a:endParaRPr lang="en-KE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KE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Other conference staff</a:t>
                      </a:r>
                      <a:endParaRPr lang="en-KE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KE" sz="12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Total</a:t>
                      </a:r>
                      <a:endParaRPr lang="en-KE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KE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Interpretation</a:t>
                      </a:r>
                      <a:endParaRPr lang="en-KE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KE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Other conference staff</a:t>
                      </a:r>
                      <a:endParaRPr lang="en-KE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KE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Virtual Platform</a:t>
                      </a:r>
                      <a:endParaRPr lang="en-KE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KE" sz="12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Total</a:t>
                      </a:r>
                      <a:endParaRPr lang="en-KE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47307838"/>
                  </a:ext>
                </a:extLst>
              </a:tr>
              <a:tr h="60070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KE" sz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 </a:t>
                      </a:r>
                      <a:endParaRPr lang="en-KE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KE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 </a:t>
                      </a:r>
                      <a:endParaRPr lang="en-KE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KE" sz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 </a:t>
                      </a:r>
                      <a:endParaRPr lang="en-KE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KE" sz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 </a:t>
                      </a:r>
                      <a:endParaRPr lang="en-KE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KE" sz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 </a:t>
                      </a:r>
                      <a:endParaRPr lang="en-KE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KE" sz="12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 </a:t>
                      </a:r>
                      <a:endParaRPr lang="en-KE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KE" sz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 </a:t>
                      </a:r>
                      <a:endParaRPr lang="en-KE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KE" sz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 </a:t>
                      </a:r>
                      <a:endParaRPr lang="en-KE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KE" sz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 </a:t>
                      </a:r>
                      <a:endParaRPr lang="en-KE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KE" sz="12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 </a:t>
                      </a:r>
                      <a:endParaRPr lang="en-KE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21705871"/>
                  </a:ext>
                </a:extLst>
              </a:tr>
              <a:tr h="109843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KE"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1</a:t>
                      </a:r>
                      <a:endParaRPr lang="en-KE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KE"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2</a:t>
                      </a:r>
                      <a:endParaRPr lang="en-KE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KE"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6</a:t>
                      </a:r>
                      <a:endParaRPr lang="en-KE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KE"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         25,775 </a:t>
                      </a:r>
                      <a:endParaRPr lang="en-KE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KE"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       1,845 </a:t>
                      </a:r>
                      <a:endParaRPr lang="en-KE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KE" sz="16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       27,620 </a:t>
                      </a:r>
                      <a:endParaRPr lang="en-KE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KE" sz="16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         39,368 </a:t>
                      </a:r>
                      <a:endParaRPr lang="en-KE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KE"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         1,788 </a:t>
                      </a:r>
                      <a:endParaRPr lang="en-KE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KE"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                6,500 </a:t>
                      </a:r>
                      <a:endParaRPr lang="en-KE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KE" sz="16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           47,656 </a:t>
                      </a:r>
                      <a:endParaRPr lang="en-KE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92224562"/>
                  </a:ext>
                </a:extLst>
              </a:tr>
            </a:tbl>
          </a:graphicData>
        </a:graphic>
      </p:graphicFrame>
      <p:sp>
        <p:nvSpPr>
          <p:cNvPr id="12" name="Rectangle 4">
            <a:extLst>
              <a:ext uri="{FF2B5EF4-FFF2-40B4-BE49-F238E27FC236}">
                <a16:creationId xmlns:a16="http://schemas.microsoft.com/office/drawing/2014/main" id="{8A2F938E-B060-4755-8E81-2CA4A92907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7783" y="4765419"/>
            <a:ext cx="10315575" cy="12157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KE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en-KE" sz="1100" dirty="0"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en-KE" sz="1100" dirty="0"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KE" sz="2000" b="0" i="0" u="none" strike="noStrike" cap="none" normalizeH="0" baseline="0" dirty="0">
              <a:ln>
                <a:noFill/>
              </a:ln>
              <a:solidFill>
                <a:srgbClr val="C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KE" sz="2000" b="0" i="0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The above is a daily cost of a 5 day conference with 6 languages. </a:t>
            </a:r>
            <a:endParaRPr kumimoji="0" lang="en-US" altLang="en-KE" sz="2000" b="0" i="0" u="none" strike="noStrike" cap="none" normalizeH="0" baseline="0" dirty="0">
              <a:ln>
                <a:noFill/>
              </a:ln>
              <a:solidFill>
                <a:srgbClr val="C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24606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60</TotalTime>
  <Words>95</Words>
  <Application>Microsoft Office PowerPoint</Application>
  <PresentationFormat>Widescreen</PresentationFormat>
  <Paragraphs>42</Paragraphs>
  <Slides>7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DengXian</vt:lpstr>
      <vt:lpstr>Arial</vt:lpstr>
      <vt:lpstr>Calibri</vt:lpstr>
      <vt:lpstr>Calibri Light</vt:lpstr>
      <vt:lpstr>Times New Roman</vt:lpstr>
      <vt:lpstr>Office Theme</vt:lpstr>
      <vt:lpstr>Document</vt:lpstr>
      <vt:lpstr>Draft structure of the fifth session of the OECPR -15 – 19 February 2021 </vt:lpstr>
      <vt:lpstr>PowerPoint Presentation</vt:lpstr>
      <vt:lpstr>PowerPoint Presentation</vt:lpstr>
      <vt:lpstr>PowerPoint Presentation</vt:lpstr>
      <vt:lpstr>Survey results to the seventh annual subcommittee meeting of the seventh committee of permanent representatives LEGEND 1 &gt; Poor 2 &gt; Average 3 &gt; Good 4 &gt; Very Good  5 &gt; Excellent</vt:lpstr>
      <vt:lpstr>PowerPoint Presentation</vt:lpstr>
      <vt:lpstr>Cost comparison for virtual meetings vs in person meetings.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Draft structure of the fifth session of the OECPR -15 – 19 February 2021</dc:title>
  <dc:creator>Aline Nsengimana Umutoni</dc:creator>
  <cp:lastModifiedBy>Xi Ling</cp:lastModifiedBy>
  <cp:revision>7</cp:revision>
  <dcterms:created xsi:type="dcterms:W3CDTF">2020-12-09T10:05:03Z</dcterms:created>
  <dcterms:modified xsi:type="dcterms:W3CDTF">2020-12-10T08:53:32Z</dcterms:modified>
</cp:coreProperties>
</file>